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41"/>
  </p:notesMasterIdLst>
  <p:sldIdLst>
    <p:sldId id="256" r:id="rId2"/>
    <p:sldId id="258" r:id="rId3"/>
    <p:sldId id="259" r:id="rId4"/>
    <p:sldId id="294" r:id="rId5"/>
    <p:sldId id="295" r:id="rId6"/>
    <p:sldId id="296" r:id="rId7"/>
    <p:sldId id="298" r:id="rId8"/>
    <p:sldId id="272" r:id="rId9"/>
    <p:sldId id="273" r:id="rId10"/>
    <p:sldId id="274" r:id="rId11"/>
    <p:sldId id="277" r:id="rId12"/>
    <p:sldId id="261" r:id="rId13"/>
    <p:sldId id="265" r:id="rId14"/>
    <p:sldId id="267" r:id="rId15"/>
    <p:sldId id="266" r:id="rId16"/>
    <p:sldId id="275" r:id="rId17"/>
    <p:sldId id="297" r:id="rId18"/>
    <p:sldId id="276" r:id="rId19"/>
    <p:sldId id="278" r:id="rId20"/>
    <p:sldId id="301" r:id="rId21"/>
    <p:sldId id="279" r:id="rId22"/>
    <p:sldId id="286" r:id="rId23"/>
    <p:sldId id="291" r:id="rId24"/>
    <p:sldId id="268" r:id="rId25"/>
    <p:sldId id="283" r:id="rId26"/>
    <p:sldId id="269" r:id="rId27"/>
    <p:sldId id="257" r:id="rId28"/>
    <p:sldId id="285" r:id="rId29"/>
    <p:sldId id="299" r:id="rId30"/>
    <p:sldId id="300" r:id="rId31"/>
    <p:sldId id="287" r:id="rId32"/>
    <p:sldId id="280" r:id="rId33"/>
    <p:sldId id="302" r:id="rId34"/>
    <p:sldId id="282" r:id="rId35"/>
    <p:sldId id="304" r:id="rId36"/>
    <p:sldId id="303" r:id="rId37"/>
    <p:sldId id="305" r:id="rId38"/>
    <p:sldId id="306" r:id="rId39"/>
    <p:sldId id="309"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2" autoAdjust="0"/>
    <p:restoredTop sz="98765" autoAdjust="0"/>
  </p:normalViewPr>
  <p:slideViewPr>
    <p:cSldViewPr>
      <p:cViewPr varScale="1">
        <p:scale>
          <a:sx n="56" d="100"/>
          <a:sy n="56" d="100"/>
        </p:scale>
        <p:origin x="-102" y="-6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AE9A81-5435-49AD-A7C7-F5F25BC03FCD}" type="datetimeFigureOut">
              <a:rPr lang="en-US" smtClean="0"/>
              <a:pPr/>
              <a:t>7/6/2011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814E9-BFFC-498C-B214-3BD1543C77FF}"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dirty="0"/>
          </a:p>
        </p:txBody>
      </p:sp>
      <p:sp>
        <p:nvSpPr>
          <p:cNvPr id="48131"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90488" tIns="44450" rIns="90488" bIns="44450" anchor="b"/>
          <a:lstStyle/>
          <a:p>
            <a:pPr algn="r"/>
            <a:r>
              <a:rPr lang="en-US" sz="1200" b="1" dirty="0">
                <a:latin typeface="Times New Roman" pitchFamily="18" charset="0"/>
              </a:rPr>
              <a:t>3</a:t>
            </a:r>
          </a:p>
        </p:txBody>
      </p:sp>
      <p:sp>
        <p:nvSpPr>
          <p:cNvPr id="48132"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dirty="0"/>
          </a:p>
        </p:txBody>
      </p:sp>
      <p:sp>
        <p:nvSpPr>
          <p:cNvPr id="48133"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dirty="0"/>
          </a:p>
        </p:txBody>
      </p:sp>
      <p:sp>
        <p:nvSpPr>
          <p:cNvPr id="48134" name="Rectangle 6"/>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48135" name="Rectangle 7"/>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8" tIns="44450" rIns="90488" bIns="44450"/>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n-US" dirty="0"/>
          </a:p>
        </p:txBody>
      </p:sp>
      <p:sp>
        <p:nvSpPr>
          <p:cNvPr id="86019" name="Rectangle 3"/>
          <p:cNvSpPr>
            <a:spLocks noChangeArrowheads="1"/>
          </p:cNvSpPr>
          <p:nvPr/>
        </p:nvSpPr>
        <p:spPr bwMode="auto">
          <a:xfrm>
            <a:off x="3886200" y="8686800"/>
            <a:ext cx="2971800" cy="457200"/>
          </a:xfrm>
          <a:prstGeom prst="rect">
            <a:avLst/>
          </a:prstGeom>
          <a:noFill/>
          <a:ln w="12700">
            <a:noFill/>
            <a:miter lim="800000"/>
            <a:headEnd/>
            <a:tailEnd/>
          </a:ln>
          <a:effectLst/>
        </p:spPr>
        <p:txBody>
          <a:bodyPr lIns="90488" tIns="44450" rIns="90488" bIns="44450" anchor="b"/>
          <a:lstStyle/>
          <a:p>
            <a:pPr algn="r"/>
            <a:r>
              <a:rPr lang="en-US" sz="1200" b="1" dirty="0">
                <a:latin typeface="Times New Roman" pitchFamily="18" charset="0"/>
              </a:rPr>
              <a:t>2</a:t>
            </a:r>
          </a:p>
        </p:txBody>
      </p:sp>
      <p:sp>
        <p:nvSpPr>
          <p:cNvPr id="86020" name="Rectangle 4"/>
          <p:cNvSpPr>
            <a:spLocks noChangeArrowheads="1"/>
          </p:cNvSpPr>
          <p:nvPr/>
        </p:nvSpPr>
        <p:spPr bwMode="auto">
          <a:xfrm>
            <a:off x="0" y="8686800"/>
            <a:ext cx="2971800" cy="457200"/>
          </a:xfrm>
          <a:prstGeom prst="rect">
            <a:avLst/>
          </a:prstGeom>
          <a:noFill/>
          <a:ln w="12700">
            <a:noFill/>
            <a:miter lim="800000"/>
            <a:headEnd/>
            <a:tailEnd/>
          </a:ln>
          <a:effectLst/>
        </p:spPr>
        <p:txBody>
          <a:bodyPr wrap="none" anchor="ctr"/>
          <a:lstStyle/>
          <a:p>
            <a:endParaRPr lang="en-US" dirty="0"/>
          </a:p>
        </p:txBody>
      </p:sp>
      <p:sp>
        <p:nvSpPr>
          <p:cNvPr id="86021"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n-US" dirty="0"/>
          </a:p>
        </p:txBody>
      </p:sp>
      <p:sp>
        <p:nvSpPr>
          <p:cNvPr id="86022" name="Rectangle 6"/>
          <p:cNvSpPr>
            <a:spLocks noGrp="1" noRot="1" noChangeAspect="1" noTextEdit="1"/>
          </p:cNvSpPr>
          <p:nvPr>
            <p:ph type="sldImg"/>
          </p:nvPr>
        </p:nvSpPr>
        <p:spPr bwMode="auto">
          <a:xfrm>
            <a:off x="1150938" y="692150"/>
            <a:ext cx="4556125" cy="3416300"/>
          </a:xfrm>
          <a:solidFill>
            <a:srgbClr val="FFFFFF"/>
          </a:solidFill>
          <a:ln cap="flat">
            <a:solidFill>
              <a:srgbClr val="000000"/>
            </a:solidFill>
            <a:miter lim="800000"/>
            <a:headEnd/>
            <a:tailEnd/>
          </a:ln>
        </p:spPr>
      </p:sp>
      <p:sp>
        <p:nvSpPr>
          <p:cNvPr id="86023" name="Rectangle 7"/>
          <p:cNvSpPr>
            <a:spLocks noGrp="1"/>
          </p:cNvSpPr>
          <p:nvPr>
            <p:ph type="body" idx="1"/>
          </p:nvPr>
        </p:nvSpPr>
        <p:spPr bwMode="auto">
          <a:xfrm>
            <a:off x="914400" y="4343400"/>
            <a:ext cx="5029200" cy="4114800"/>
          </a:xfrm>
          <a:noFill/>
        </p:spPr>
        <p:txBody>
          <a:bodyPr wrap="square" lIns="90488" tIns="44450" rIns="90488" bIns="44450" numCol="1" anchor="t" anchorCtr="0" compatLnSpc="1">
            <a:prstTxWarp prst="textNoShape">
              <a:avLst/>
            </a:prstTxWarp>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A10E33-D5CB-4AD1-BBD5-2CDB1E30065E}" type="slidenum">
              <a:rPr lang="en-US"/>
              <a:pPr/>
              <a:t>8</a:t>
            </a:fld>
            <a:endParaRPr lang="en-US" dirty="0"/>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4C814E9-BFFC-498C-B214-3BD1543C77FF}" type="slidenum">
              <a:rPr lang="en-US" smtClean="0"/>
              <a:pPr/>
              <a:t>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These slides demonstrate how a standard RGP lens design is not suited for the keratoconus patient. A standard RGP design on early keratoconus will give good vision but does not fit well because it normally fits too flat and can lead to apical scarring. On advanced keratoconus this becomes worse and there will often be significant pooling at the base of the cone. </a:t>
            </a: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FBDDE63-B62F-465B-AC7F-B98000DF9D10}" type="slidenum">
              <a:rPr lang="en-GB"/>
              <a:pPr fontAlgn="base">
                <a:spcBef>
                  <a:spcPct val="0"/>
                </a:spcBef>
                <a:spcAft>
                  <a:spcPct val="0"/>
                </a:spcAft>
              </a:pPr>
              <a:t>12</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4C814E9-BFFC-498C-B214-3BD1543C77FF}" type="slidenum">
              <a:rPr lang="en-US" smtClean="0"/>
              <a:pPr/>
              <a:t>13</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4C814E9-BFFC-498C-B214-3BD1543C77FF}" type="slidenum">
              <a:rPr lang="en-US" smtClean="0"/>
              <a:pPr/>
              <a:t>14</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4C814E9-BFFC-498C-B214-3BD1543C77FF}" type="slidenum">
              <a:rPr lang="en-US" smtClean="0"/>
              <a:pPr/>
              <a:t>28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693" y="609600"/>
            <a:ext cx="7314614" cy="1460500"/>
          </a:xfrm>
        </p:spPr>
        <p:txBody>
          <a:bodyPr/>
          <a:lstStyle>
            <a:lvl1pPr algn="ctr">
              <a:defRPr/>
            </a:lvl1pPr>
          </a:lstStyle>
          <a:p>
            <a:r>
              <a:rPr lang="en-US" dirty="0" smtClean="0"/>
              <a:t>Click to edit Master title style</a:t>
            </a:r>
            <a:endParaRPr lang="en-US" dirty="0"/>
          </a:p>
        </p:txBody>
      </p:sp>
      <p:sp>
        <p:nvSpPr>
          <p:cNvPr id="3" name="ClipArt Placeholder 2"/>
          <p:cNvSpPr>
            <a:spLocks noGrp="1"/>
          </p:cNvSpPr>
          <p:nvPr>
            <p:ph type="clipArt" sz="half" idx="1"/>
          </p:nvPr>
        </p:nvSpPr>
        <p:spPr>
          <a:xfrm>
            <a:off x="914694" y="2298700"/>
            <a:ext cx="3586946" cy="3797300"/>
          </a:xfrm>
        </p:spPr>
        <p:txBody>
          <a:bodyPr/>
          <a:lstStyle/>
          <a:p>
            <a:endParaRPr lang="en-US" dirty="0"/>
          </a:p>
        </p:txBody>
      </p:sp>
      <p:sp>
        <p:nvSpPr>
          <p:cNvPr id="4" name="Text Placeholder 3"/>
          <p:cNvSpPr>
            <a:spLocks noGrp="1"/>
          </p:cNvSpPr>
          <p:nvPr>
            <p:ph type="body" sz="half" idx="2"/>
          </p:nvPr>
        </p:nvSpPr>
        <p:spPr>
          <a:xfrm>
            <a:off x="4642362" y="2298700"/>
            <a:ext cx="3586945" cy="3797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703610" y="6248400"/>
            <a:ext cx="1899747" cy="457200"/>
          </a:xfrm>
        </p:spPr>
        <p:txBody>
          <a:bodyPr/>
          <a:lstStyle>
            <a:lvl1pPr>
              <a:defRPr/>
            </a:lvl1pPr>
          </a:lstStyle>
          <a:p>
            <a:endParaRPr lang="en-US" dirty="0"/>
          </a:p>
        </p:txBody>
      </p:sp>
      <p:sp>
        <p:nvSpPr>
          <p:cNvPr id="6" name="Footer Placeholder 5"/>
          <p:cNvSpPr>
            <a:spLocks noGrp="1"/>
          </p:cNvSpPr>
          <p:nvPr>
            <p:ph type="ftr" sz="quarter" idx="11"/>
          </p:nvPr>
        </p:nvSpPr>
        <p:spPr>
          <a:xfrm>
            <a:off x="3166245" y="6248400"/>
            <a:ext cx="2814441" cy="457200"/>
          </a:xfrm>
        </p:spPr>
        <p:txBody>
          <a:bodyPr/>
          <a:lstStyle>
            <a:lvl1pPr>
              <a:defRPr/>
            </a:lvl1pPr>
          </a:lstStyle>
          <a:p>
            <a:endParaRPr lang="en-US" dirty="0"/>
          </a:p>
        </p:txBody>
      </p:sp>
      <p:sp>
        <p:nvSpPr>
          <p:cNvPr id="7" name="Slide Number Placeholder 6"/>
          <p:cNvSpPr>
            <a:spLocks noGrp="1"/>
          </p:cNvSpPr>
          <p:nvPr>
            <p:ph type="sldNum" sz="quarter" idx="12"/>
          </p:nvPr>
        </p:nvSpPr>
        <p:spPr>
          <a:xfrm>
            <a:off x="6543574" y="6248400"/>
            <a:ext cx="1899747" cy="457200"/>
          </a:xfrm>
        </p:spPr>
        <p:txBody>
          <a:bodyPr/>
          <a:lstStyle>
            <a:lvl1pPr>
              <a:defRPr/>
            </a:lvl1pPr>
          </a:lstStyle>
          <a:p>
            <a:fld id="{5DEE8778-EF2D-4E1B-90AD-8603F4B6DB69}" type="slidenum">
              <a:rPr lang="en-US"/>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lvl1pPr algn="ctr">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457200" y="19050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05000"/>
            <a:ext cx="4038600" cy="4114800"/>
          </a:xfrm>
        </p:spPr>
        <p:txBody>
          <a:bodyPr/>
          <a:lstStyle/>
          <a:p>
            <a:endParaRPr lang="en-US" dirty="0"/>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3BEE7F45-AF85-4235-82C1-FB46A075B1F6}" type="datetimeFigureOut">
              <a:rPr lang="en-US"/>
              <a:pPr/>
              <a:t>7/6/2011</a:t>
            </a:fld>
            <a:endParaRPr lang="en-US" dirty="0"/>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8F8930FF-E16E-4965-81C9-58579215BA76}" type="slidenum">
              <a:rPr lang="en-US"/>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ctr" rtl="0">
              <a:spcBef>
                <a:spcPct val="0"/>
              </a:spcBef>
              <a:buNone/>
              <a:defRPr sz="5000" b="0">
                <a:ln>
                  <a:noFill/>
                </a:ln>
                <a:solidFill>
                  <a:schemeClr val="tx2"/>
                </a:solidFill>
                <a:effectLst/>
                <a:latin typeface="+mj-lt"/>
                <a:ea typeface="+mj-ea"/>
                <a:cs typeface="+mj-cs"/>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ctr">
              <a:buNone/>
              <a:defRPr sz="2000" b="1">
                <a:solidFill>
                  <a:schemeClr val="tx2"/>
                </a:solidFill>
              </a:defRPr>
            </a:lvl1pPr>
          </a:lstStyle>
          <a:p>
            <a:r>
              <a:rPr kumimoji="0" lang="en-US" dirty="0" smtClean="0"/>
              <a:t>Click to edit Master title style</a:t>
            </a:r>
            <a:endParaRPr kumimoji="0" lang="en-US" dirty="0"/>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transition>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7/6/2011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ransition>
    <p:random/>
  </p:transition>
  <p:txStyles>
    <p:titleStyle>
      <a:lvl1pPr algn="ctr"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ideo" Target="SL%207.10%208.7%20HerRK.mpg" TargetMode="Externa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43.wmf"/><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2.png"/><Relationship Id="rId4" Type="http://schemas.openxmlformats.org/officeDocument/2006/relationships/image" Target="../media/image20.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851648" cy="3200400"/>
          </a:xfrm>
        </p:spPr>
        <p:txBody>
          <a:bodyPr>
            <a:noAutofit/>
          </a:bodyPr>
          <a:lstStyle/>
          <a:p>
            <a:pPr algn="ctr"/>
            <a:r>
              <a:rPr lang="en-US" sz="7200" dirty="0" smtClean="0"/>
              <a:t>Management of keratoconus with CL beyond routine</a:t>
            </a:r>
            <a:endParaRPr lang="en-US" sz="7200" dirty="0"/>
          </a:p>
        </p:txBody>
      </p:sp>
      <p:sp>
        <p:nvSpPr>
          <p:cNvPr id="3" name="Subtitle 2"/>
          <p:cNvSpPr>
            <a:spLocks noGrp="1"/>
          </p:cNvSpPr>
          <p:nvPr>
            <p:ph type="subTitle" idx="1"/>
          </p:nvPr>
        </p:nvSpPr>
        <p:spPr>
          <a:xfrm>
            <a:off x="533400" y="3886200"/>
            <a:ext cx="7854696" cy="2438400"/>
          </a:xfrm>
        </p:spPr>
        <p:txBody>
          <a:bodyPr>
            <a:normAutofit fontScale="85000" lnSpcReduction="20000"/>
          </a:bodyPr>
          <a:lstStyle/>
          <a:p>
            <a:pPr>
              <a:lnSpc>
                <a:spcPct val="80000"/>
              </a:lnSpc>
            </a:pPr>
            <a:r>
              <a:rPr lang="en-US" sz="6600" dirty="0" smtClean="0">
                <a:solidFill>
                  <a:srgbClr val="FFFF00"/>
                </a:solidFill>
              </a:rPr>
              <a:t>Optom.</a:t>
            </a:r>
            <a:r>
              <a:rPr lang="en-US" sz="6600" b="1" dirty="0" smtClean="0">
                <a:solidFill>
                  <a:srgbClr val="FFFF00"/>
                </a:solidFill>
              </a:rPr>
              <a:t>Rajesh Wadhwa</a:t>
            </a:r>
          </a:p>
          <a:p>
            <a:pPr>
              <a:lnSpc>
                <a:spcPct val="80000"/>
              </a:lnSpc>
            </a:pPr>
            <a:r>
              <a:rPr lang="en-US" sz="3300" b="1" dirty="0" smtClean="0">
                <a:solidFill>
                  <a:srgbClr val="FFFF00"/>
                </a:solidFill>
                <a:latin typeface="Arial Narrow" pitchFamily="34" charset="0"/>
              </a:rPr>
              <a:t>M.Optom</a:t>
            </a:r>
          </a:p>
          <a:p>
            <a:pPr>
              <a:lnSpc>
                <a:spcPct val="80000"/>
              </a:lnSpc>
            </a:pPr>
            <a:r>
              <a:rPr lang="en-US" sz="3300" b="1" dirty="0" smtClean="0">
                <a:solidFill>
                  <a:srgbClr val="FFFF00"/>
                </a:solidFill>
                <a:latin typeface="Arial Narrow" pitchFamily="34" charset="0"/>
              </a:rPr>
              <a:t>B.Ophth.Tech.(Hons.) AIIMS</a:t>
            </a:r>
          </a:p>
          <a:p>
            <a:pPr>
              <a:lnSpc>
                <a:spcPct val="80000"/>
              </a:lnSpc>
            </a:pPr>
            <a:r>
              <a:rPr lang="en-US" sz="3300" b="1" dirty="0" smtClean="0">
                <a:solidFill>
                  <a:srgbClr val="FFFF00"/>
                </a:solidFill>
                <a:latin typeface="Arial Narrow" pitchFamily="34" charset="0"/>
              </a:rPr>
              <a:t>B.Sc.(Hons.) DU</a:t>
            </a:r>
          </a:p>
          <a:p>
            <a:pPr>
              <a:lnSpc>
                <a:spcPct val="80000"/>
              </a:lnSpc>
            </a:pPr>
            <a:r>
              <a:rPr lang="en-US" sz="2400" b="1" dirty="0" smtClean="0">
                <a:solidFill>
                  <a:srgbClr val="FFFF00"/>
                </a:solidFill>
                <a:latin typeface="Arial Narrow" pitchFamily="34" charset="0"/>
              </a:rPr>
              <a:t>Fellow of International Association of Contact Lens Educators (Australia</a:t>
            </a:r>
            <a:r>
              <a:rPr lang="en-US" sz="3300" b="1" dirty="0" smtClean="0">
                <a:solidFill>
                  <a:srgbClr val="FFFF00"/>
                </a:solidFill>
                <a:latin typeface="Arial Narrow" pitchFamily="34" charset="0"/>
              </a:rPr>
              <a:t>)</a:t>
            </a:r>
          </a:p>
          <a:p>
            <a:pPr>
              <a:lnSpc>
                <a:spcPct val="80000"/>
              </a:lnSpc>
            </a:pPr>
            <a:r>
              <a:rPr lang="en-US" sz="3300" b="1" dirty="0" smtClean="0">
                <a:solidFill>
                  <a:srgbClr val="FFFF00"/>
                </a:solidFill>
                <a:latin typeface="Arial Narrow" pitchFamily="34" charset="0"/>
              </a:rPr>
              <a:t>PGDHRM (IGNOU</a:t>
            </a:r>
            <a:r>
              <a:rPr lang="en-US" sz="3300" dirty="0" smtClean="0">
                <a:solidFill>
                  <a:srgbClr val="FFFF00"/>
                </a:solidFill>
                <a:latin typeface="Arial Narrow" pitchFamily="34" charset="0"/>
              </a:rPr>
              <a:t>)</a:t>
            </a:r>
          </a:p>
          <a:p>
            <a:pPr>
              <a:lnSpc>
                <a:spcPct val="80000"/>
              </a:lnSpc>
            </a:pPr>
            <a:endParaRPr lang="en-US" sz="3300" dirty="0" smtClean="0">
              <a:solidFill>
                <a:srgbClr val="FFFF00"/>
              </a:solidFill>
            </a:endParaRPr>
          </a:p>
          <a:p>
            <a:endParaRPr lang="en-US" dirty="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314614" cy="1231900"/>
          </a:xfrm>
        </p:spPr>
        <p:txBody>
          <a:bodyPr>
            <a:normAutofit/>
          </a:bodyPr>
          <a:lstStyle/>
          <a:p>
            <a:r>
              <a:rPr lang="en-US" dirty="0" smtClean="0"/>
              <a:t>e.g. Puddled road &amp; rain</a:t>
            </a:r>
            <a:endParaRPr lang="en-US" dirty="0"/>
          </a:p>
        </p:txBody>
      </p:sp>
      <p:pic>
        <p:nvPicPr>
          <p:cNvPr id="6146" name="Picture 2"/>
          <p:cNvPicPr>
            <a:picLocks noGrp="1" noChangeAspect="1" noChangeArrowheads="1"/>
          </p:cNvPicPr>
          <p:nvPr>
            <p:ph type="clipArt" sz="half" idx="1"/>
          </p:nvPr>
        </p:nvPicPr>
        <p:blipFill>
          <a:blip r:embed="rId2" cstate="print"/>
          <a:srcRect/>
          <a:stretch>
            <a:fillRect/>
          </a:stretch>
        </p:blipFill>
        <p:spPr bwMode="auto">
          <a:xfrm>
            <a:off x="609600" y="2743200"/>
            <a:ext cx="3590310" cy="2389188"/>
          </a:xfrm>
          <a:prstGeom prst="rect">
            <a:avLst/>
          </a:prstGeom>
          <a:noFill/>
          <a:ln w="9525">
            <a:noFill/>
            <a:miter lim="800000"/>
            <a:headEnd/>
            <a:tailEnd/>
          </a:ln>
          <a:effectLst/>
        </p:spPr>
      </p:pic>
      <p:sp>
        <p:nvSpPr>
          <p:cNvPr id="4" name="Text Placeholder 3"/>
          <p:cNvSpPr>
            <a:spLocks noGrp="1"/>
          </p:cNvSpPr>
          <p:nvPr>
            <p:ph type="body" sz="half" idx="2"/>
          </p:nvPr>
        </p:nvSpPr>
        <p:spPr/>
        <p:txBody>
          <a:bodyPr/>
          <a:lstStyle/>
          <a:p>
            <a:endParaRPr lang="en-US" dirty="0"/>
          </a:p>
        </p:txBody>
      </p:sp>
      <p:pic>
        <p:nvPicPr>
          <p:cNvPr id="6147" name="Picture 3"/>
          <p:cNvPicPr>
            <a:picLocks noChangeAspect="1" noChangeArrowheads="1"/>
          </p:cNvPicPr>
          <p:nvPr/>
        </p:nvPicPr>
        <p:blipFill>
          <a:blip r:embed="rId3" cstate="print"/>
          <a:srcRect/>
          <a:stretch>
            <a:fillRect/>
          </a:stretch>
        </p:blipFill>
        <p:spPr bwMode="auto">
          <a:xfrm>
            <a:off x="4648200" y="2743200"/>
            <a:ext cx="3657600" cy="2438400"/>
          </a:xfrm>
          <a:prstGeom prst="rect">
            <a:avLst/>
          </a:prstGeom>
          <a:noFill/>
          <a:ln w="9525">
            <a:noFill/>
            <a:miter lim="800000"/>
            <a:headEnd/>
            <a:tailEnd/>
          </a:ln>
          <a:effectLst/>
        </p:spPr>
      </p:pic>
      <p:sp>
        <p:nvSpPr>
          <p:cNvPr id="6" name="TextBox 5"/>
          <p:cNvSpPr txBox="1"/>
          <p:nvPr/>
        </p:nvSpPr>
        <p:spPr>
          <a:xfrm>
            <a:off x="685800" y="5410200"/>
            <a:ext cx="3352800" cy="1200329"/>
          </a:xfrm>
          <a:prstGeom prst="rect">
            <a:avLst/>
          </a:prstGeom>
          <a:noFill/>
        </p:spPr>
        <p:txBody>
          <a:bodyPr wrap="square" rtlCol="0">
            <a:spAutoFit/>
          </a:bodyPr>
          <a:lstStyle/>
          <a:p>
            <a:r>
              <a:rPr lang="en-US" sz="3600" b="1" dirty="0" smtClean="0"/>
              <a:t>Surface irregularities</a:t>
            </a:r>
            <a:endParaRPr lang="en-US" sz="3600" b="1" dirty="0"/>
          </a:p>
        </p:txBody>
      </p:sp>
      <p:sp>
        <p:nvSpPr>
          <p:cNvPr id="9" name="TextBox 8"/>
          <p:cNvSpPr txBox="1"/>
          <p:nvPr/>
        </p:nvSpPr>
        <p:spPr>
          <a:xfrm>
            <a:off x="4419600" y="5410200"/>
            <a:ext cx="4495800" cy="1077218"/>
          </a:xfrm>
          <a:prstGeom prst="rect">
            <a:avLst/>
          </a:prstGeom>
          <a:noFill/>
        </p:spPr>
        <p:txBody>
          <a:bodyPr wrap="square" rtlCol="0">
            <a:spAutoFit/>
          </a:bodyPr>
          <a:lstStyle/>
          <a:p>
            <a:r>
              <a:rPr lang="en-US" sz="3200" b="1" dirty="0" smtClean="0"/>
              <a:t>Surface irregularities evened out by water</a:t>
            </a:r>
            <a:endParaRPr lang="en-US" sz="32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to="" calcmode="lin" valueType="num">
                                      <p:cBhvr>
                                        <p:cTn id="7" dur="1" fill="hold"/>
                                        <p:tgtEl>
                                          <p:spTgt spid="614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6147"/>
                                        </p:tgtEl>
                                        <p:attrNameLst>
                                          <p:attrName>style.visibility</p:attrName>
                                        </p:attrNameLst>
                                      </p:cBhvr>
                                      <p:to>
                                        <p:strVal val="visible"/>
                                      </p:to>
                                    </p:set>
                                    <p:anim to="" calcmode="lin" valueType="num">
                                      <p:cBhvr>
                                        <p:cTn id="17" dur="1" fill="hold"/>
                                        <p:tgtEl>
                                          <p:spTgt spid="6147"/>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to="" calcmode="lin" valueType="num">
                                      <p:cBhvr>
                                        <p:cTn id="22"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Will a conventional GP lens perform well on a keratoconic eye?</a:t>
            </a:r>
            <a:endParaRPr lang="en-US"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1981200" y="2362200"/>
            <a:ext cx="5492180" cy="3870994"/>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to="" calcmode="lin" valueType="num">
                                      <p:cBhvr>
                                        <p:cTn id="7" dur="1" fill="hold"/>
                                        <p:tgtEl>
                                          <p:spTgt spid="717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7415" name="Picture 4" descr="6"/>
          <p:cNvPicPr>
            <a:picLocks noGrp="1" noChangeAspect="1" noChangeArrowheads="1"/>
          </p:cNvPicPr>
          <p:nvPr>
            <p:ph sz="quarter" idx="4294967295"/>
          </p:nvPr>
        </p:nvPicPr>
        <p:blipFill>
          <a:blip r:embed="rId3" cstate="print"/>
          <a:srcRect/>
          <a:stretch>
            <a:fillRect/>
          </a:stretch>
        </p:blipFill>
        <p:spPr>
          <a:xfrm>
            <a:off x="4724400" y="2971800"/>
            <a:ext cx="4213225" cy="3357563"/>
          </a:xfrm>
        </p:spPr>
      </p:pic>
      <p:pic>
        <p:nvPicPr>
          <p:cNvPr id="17413" name="Picture 4" descr="5"/>
          <p:cNvPicPr>
            <a:picLocks noGrp="1" noChangeAspect="1" noChangeArrowheads="1"/>
          </p:cNvPicPr>
          <p:nvPr>
            <p:ph sz="half" idx="4294967295"/>
          </p:nvPr>
        </p:nvPicPr>
        <p:blipFill>
          <a:blip r:embed="rId4" cstate="print"/>
          <a:srcRect/>
          <a:stretch>
            <a:fillRect/>
          </a:stretch>
        </p:blipFill>
        <p:spPr>
          <a:xfrm>
            <a:off x="0" y="3000375"/>
            <a:ext cx="4040188" cy="3357563"/>
          </a:xfrm>
        </p:spPr>
      </p:pic>
      <p:sp>
        <p:nvSpPr>
          <p:cNvPr id="11" name="Rectangle 10"/>
          <p:cNvSpPr/>
          <p:nvPr/>
        </p:nvSpPr>
        <p:spPr>
          <a:xfrm>
            <a:off x="152400" y="3048000"/>
            <a:ext cx="304800" cy="3048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4724400" y="3352800"/>
            <a:ext cx="304800" cy="3810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idx="4294967295"/>
          </p:nvPr>
        </p:nvSpPr>
        <p:spPr>
          <a:xfrm>
            <a:off x="0" y="274638"/>
            <a:ext cx="8229600" cy="1143000"/>
          </a:xfrm>
          <a:ln/>
        </p:spPr>
        <p:txBody>
          <a:bodyPr/>
          <a:lstStyle/>
          <a:p>
            <a:r>
              <a:rPr lang="en-GB" sz="3200" b="1" dirty="0">
                <a:solidFill>
                  <a:schemeClr val="tx2"/>
                </a:solidFill>
              </a:rPr>
              <a:t>Problems with normal RGP lens designs for KC</a:t>
            </a:r>
          </a:p>
        </p:txBody>
      </p:sp>
      <p:sp>
        <p:nvSpPr>
          <p:cNvPr id="6" name="Text Placeholder 5"/>
          <p:cNvSpPr>
            <a:spLocks noGrp="1"/>
          </p:cNvSpPr>
          <p:nvPr>
            <p:ph type="body" sz="quarter" idx="4294967295"/>
          </p:nvPr>
        </p:nvSpPr>
        <p:spPr>
          <a:xfrm>
            <a:off x="5000625" y="2000250"/>
            <a:ext cx="4143375" cy="639763"/>
          </a:xfrm>
        </p:spPr>
        <p:txBody>
          <a:bodyPr anchor="b"/>
          <a:lstStyle/>
          <a:p>
            <a:pPr marL="0" indent="0" algn="ctr">
              <a:lnSpc>
                <a:spcPct val="80000"/>
              </a:lnSpc>
              <a:buFontTx/>
              <a:buNone/>
            </a:pPr>
            <a:r>
              <a:rPr lang="en-GB" sz="2200" b="1" dirty="0">
                <a:solidFill>
                  <a:schemeClr val="tx2"/>
                </a:solidFill>
              </a:rPr>
              <a:t>Normal RGP lens design on advanced keratoconus</a:t>
            </a:r>
          </a:p>
        </p:txBody>
      </p:sp>
      <p:sp>
        <p:nvSpPr>
          <p:cNvPr id="4" name="Text Placeholder 3"/>
          <p:cNvSpPr>
            <a:spLocks noGrp="1"/>
          </p:cNvSpPr>
          <p:nvPr>
            <p:ph type="body" idx="4294967295"/>
          </p:nvPr>
        </p:nvSpPr>
        <p:spPr>
          <a:xfrm>
            <a:off x="0" y="2000250"/>
            <a:ext cx="4040188" cy="639763"/>
          </a:xfrm>
        </p:spPr>
        <p:txBody>
          <a:bodyPr anchor="b"/>
          <a:lstStyle/>
          <a:p>
            <a:pPr marL="0" indent="0" algn="ctr">
              <a:lnSpc>
                <a:spcPct val="80000"/>
              </a:lnSpc>
              <a:buFontTx/>
              <a:buNone/>
            </a:pPr>
            <a:r>
              <a:rPr lang="en-GB" sz="2200" b="1" dirty="0">
                <a:solidFill>
                  <a:schemeClr val="tx2"/>
                </a:solidFill>
              </a:rPr>
              <a:t>Normal RGP lens design on early keratoconus</a:t>
            </a:r>
          </a:p>
        </p:txBody>
      </p:sp>
      <p:grpSp>
        <p:nvGrpSpPr>
          <p:cNvPr id="2" name="Group 1035"/>
          <p:cNvGrpSpPr>
            <a:grpSpLocks/>
          </p:cNvGrpSpPr>
          <p:nvPr/>
        </p:nvGrpSpPr>
        <p:grpSpPr bwMode="auto">
          <a:xfrm>
            <a:off x="4786313" y="3143250"/>
            <a:ext cx="2643187" cy="1147763"/>
            <a:chOff x="3015" y="1980"/>
            <a:chExt cx="1665" cy="723"/>
          </a:xfrm>
        </p:grpSpPr>
        <p:cxnSp>
          <p:nvCxnSpPr>
            <p:cNvPr id="13" name="Straight Arrow Connector 12"/>
            <p:cNvCxnSpPr/>
            <p:nvPr/>
          </p:nvCxnSpPr>
          <p:spPr>
            <a:xfrm rot="16200000" flipH="1">
              <a:off x="3039" y="2433"/>
              <a:ext cx="495" cy="45"/>
            </a:xfrm>
            <a:prstGeom prst="straightConnector1">
              <a:avLst/>
            </a:prstGeom>
            <a:ln w="38100" cmpd="sng">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7418" name="TextBox 13"/>
            <p:cNvSpPr txBox="1">
              <a:spLocks noChangeArrowheads="1"/>
            </p:cNvSpPr>
            <p:nvPr/>
          </p:nvSpPr>
          <p:spPr bwMode="auto">
            <a:xfrm>
              <a:off x="3015" y="1980"/>
              <a:ext cx="1665" cy="233"/>
            </a:xfrm>
            <a:prstGeom prst="rect">
              <a:avLst/>
            </a:prstGeom>
            <a:noFill/>
            <a:ln w="9525">
              <a:noFill/>
              <a:miter lim="800000"/>
              <a:headEnd/>
              <a:tailEnd/>
            </a:ln>
          </p:spPr>
          <p:txBody>
            <a:bodyPr>
              <a:spAutoFit/>
            </a:bodyPr>
            <a:lstStyle/>
            <a:p>
              <a:pPr eaLnBrk="1" hangingPunct="1"/>
              <a:r>
                <a:rPr lang="en-GB" dirty="0">
                  <a:solidFill>
                    <a:srgbClr val="FFFF00"/>
                  </a:solidFill>
                  <a:latin typeface="Calibri" pitchFamily="34" charset="0"/>
                </a:rPr>
                <a:t>Tight mid periphery zone</a:t>
              </a:r>
            </a:p>
          </p:txBody>
        </p:sp>
      </p:grpSp>
      <p:sp>
        <p:nvSpPr>
          <p:cNvPr id="14" name="TextBox 13"/>
          <p:cNvSpPr txBox="1"/>
          <p:nvPr/>
        </p:nvSpPr>
        <p:spPr>
          <a:xfrm rot="20070695">
            <a:off x="5060464" y="3525314"/>
            <a:ext cx="3336011" cy="2585323"/>
          </a:xfrm>
          <a:prstGeom prst="rect">
            <a:avLst/>
          </a:prstGeom>
          <a:solidFill>
            <a:schemeClr val="bg2">
              <a:lumMod val="50000"/>
            </a:schemeClr>
          </a:solidFill>
        </p:spPr>
        <p:txBody>
          <a:bodyPr wrap="square" rtlCol="0">
            <a:spAutoFit/>
          </a:bodyPr>
          <a:lstStyle/>
          <a:p>
            <a:r>
              <a:rPr lang="en-US" sz="5400" b="1" dirty="0" smtClean="0"/>
              <a:t>If we flatten the lens</a:t>
            </a:r>
            <a:endParaRPr lang="en-US" b="1" dirty="0"/>
          </a:p>
        </p:txBody>
      </p:sp>
      <p:pic>
        <p:nvPicPr>
          <p:cNvPr id="5122" name="Picture 2"/>
          <p:cNvPicPr>
            <a:picLocks noChangeAspect="1" noChangeArrowheads="1"/>
          </p:cNvPicPr>
          <p:nvPr/>
        </p:nvPicPr>
        <p:blipFill>
          <a:blip r:embed="rId5" cstate="print"/>
          <a:srcRect/>
          <a:stretch>
            <a:fillRect/>
          </a:stretch>
        </p:blipFill>
        <p:spPr bwMode="auto">
          <a:xfrm>
            <a:off x="-76200" y="2895600"/>
            <a:ext cx="9144000" cy="3810000"/>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499"/>
                                          </p:stCondLst>
                                        </p:cTn>
                                        <p:tgtEl>
                                          <p:spTgt spid="4">
                                            <p:txEl>
                                              <p:pRg st="0" end="0"/>
                                            </p:txEl>
                                          </p:spTgt>
                                        </p:tgtEl>
                                        <p:attrNameLst>
                                          <p:attrName>style.visibility</p:attrName>
                                        </p:attrNameLst>
                                      </p:cBhvr>
                                      <p:to>
                                        <p:strVal val="visible"/>
                                      </p:to>
                                    </p:set>
                                    <p:anim to="" calcmode="lin" valueType="num">
                                      <p:cBhvr>
                                        <p:cTn id="13" dur="1" fill="hold"/>
                                        <p:tgtEl>
                                          <p:spTgt spid="4">
                                            <p:txEl>
                                              <p:pRg st="0" end="0"/>
                                            </p:txEl>
                                          </p:spTgt>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499"/>
                                          </p:stCondLst>
                                        </p:cTn>
                                        <p:tgtEl>
                                          <p:spTgt spid="17413"/>
                                        </p:tgtEl>
                                        <p:attrNameLst>
                                          <p:attrName>style.visibility</p:attrName>
                                        </p:attrNameLst>
                                      </p:cBhvr>
                                      <p:to>
                                        <p:strVal val="visible"/>
                                      </p:to>
                                    </p:set>
                                    <p:anim to="" calcmode="lin" valueType="num">
                                      <p:cBhvr>
                                        <p:cTn id="18" dur="1" fill="hold"/>
                                        <p:tgtEl>
                                          <p:spTgt spid="17413"/>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499"/>
                                          </p:stCondLst>
                                        </p:cTn>
                                        <p:tgtEl>
                                          <p:spTgt spid="6">
                                            <p:txEl>
                                              <p:pRg st="0" end="0"/>
                                            </p:txEl>
                                          </p:spTgt>
                                        </p:tgtEl>
                                        <p:attrNameLst>
                                          <p:attrName>style.visibility</p:attrName>
                                        </p:attrNameLst>
                                      </p:cBhvr>
                                      <p:to>
                                        <p:strVal val="visible"/>
                                      </p:to>
                                    </p:set>
                                    <p:anim to="" calcmode="lin" valueType="num">
                                      <p:cBhvr>
                                        <p:cTn id="23" dur="1" fill="hold"/>
                                        <p:tgtEl>
                                          <p:spTgt spid="6">
                                            <p:txEl>
                                              <p:pRg st="0" end="0"/>
                                            </p:txEl>
                                          </p:spTgt>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17415"/>
                                        </p:tgtEl>
                                        <p:attrNameLst>
                                          <p:attrName>style.visibility</p:attrName>
                                        </p:attrNameLst>
                                      </p:cBhvr>
                                      <p:to>
                                        <p:strVal val="visible"/>
                                      </p:to>
                                    </p:set>
                                    <p:anim to="" calcmode="lin" valueType="num">
                                      <p:cBhvr>
                                        <p:cTn id="28" dur="1" fill="hold"/>
                                        <p:tgtEl>
                                          <p:spTgt spid="17415"/>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randombar(horizontal)">
                                      <p:cBhvr>
                                        <p:cTn id="33" dur="500"/>
                                        <p:tgtEl>
                                          <p:spTgt spid="2"/>
                                        </p:tgtEl>
                                      </p:cBhvr>
                                    </p:animEffect>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 to="" calcmode="lin" valueType="num">
                                      <p:cBhvr>
                                        <p:cTn id="38" dur="1" fill="hold"/>
                                        <p:tgtEl>
                                          <p:spTgt spid="14"/>
                                        </p:tgtEl>
                                        <p:attrNameLst>
                                          <p:attrName/>
                                        </p:attrNameLst>
                                      </p:cBhvr>
                                    </p:anim>
                                  </p:childTnLst>
                                </p:cTn>
                              </p:par>
                            </p:childTnLst>
                          </p:cTn>
                        </p:par>
                      </p:childTnLst>
                    </p:cTn>
                  </p:par>
                  <p:par>
                    <p:cTn id="39" fill="hold">
                      <p:stCondLst>
                        <p:cond delay="indefinite"/>
                      </p:stCondLst>
                      <p:childTnLst>
                        <p:par>
                          <p:cTn id="40" fill="hold">
                            <p:stCondLst>
                              <p:cond delay="0"/>
                            </p:stCondLst>
                            <p:childTnLst>
                              <p:par>
                                <p:cTn id="41" presetID="24" presetClass="entr" presetSubtype="0" fill="hold" nodeType="clickEffect">
                                  <p:stCondLst>
                                    <p:cond delay="0"/>
                                  </p:stCondLst>
                                  <p:childTnLst>
                                    <p:set>
                                      <p:cBhvr>
                                        <p:cTn id="42" dur="1" fill="hold">
                                          <p:stCondLst>
                                            <p:cond delay="0"/>
                                          </p:stCondLst>
                                        </p:cTn>
                                        <p:tgtEl>
                                          <p:spTgt spid="5122"/>
                                        </p:tgtEl>
                                        <p:attrNameLst>
                                          <p:attrName>style.visibility</p:attrName>
                                        </p:attrNameLst>
                                      </p:cBhvr>
                                      <p:to>
                                        <p:strVal val="visible"/>
                                      </p:to>
                                    </p:set>
                                    <p:anim to="" calcmode="lin" valueType="num">
                                      <p:cBhvr>
                                        <p:cTn id="43" dur="1" fill="hold"/>
                                        <p:tgtEl>
                                          <p:spTgt spid="512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build="p" autoUpdateAnimBg="0"/>
      <p:bldP spid="4" grpId="0" build="p" autoUpdateAnimBg="0"/>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143000"/>
          </a:xfrm>
        </p:spPr>
        <p:txBody>
          <a:bodyPr/>
          <a:lstStyle/>
          <a:p>
            <a:r>
              <a:rPr lang="en-US" dirty="0" smtClean="0"/>
              <a:t>Let’s take an example</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3429000" y="1676400"/>
            <a:ext cx="2143125" cy="2143125"/>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l="25498" t="3980" r="26693" b="8458"/>
          <a:stretch>
            <a:fillRect/>
          </a:stretch>
        </p:blipFill>
        <p:spPr bwMode="auto">
          <a:xfrm>
            <a:off x="3886200" y="4343400"/>
            <a:ext cx="1143000" cy="1676400"/>
          </a:xfrm>
          <a:prstGeom prst="rect">
            <a:avLst/>
          </a:prstGeom>
          <a:noFill/>
          <a:ln w="9525">
            <a:noFill/>
            <a:miter lim="800000"/>
            <a:headEnd/>
            <a:tailEnd/>
          </a:ln>
          <a:effectLst/>
        </p:spPr>
      </p:pic>
      <p:sp>
        <p:nvSpPr>
          <p:cNvPr id="5" name="TextBox 4"/>
          <p:cNvSpPr txBox="1"/>
          <p:nvPr/>
        </p:nvSpPr>
        <p:spPr>
          <a:xfrm rot="19448338">
            <a:off x="80094" y="2906017"/>
            <a:ext cx="3625412" cy="1446550"/>
          </a:xfrm>
          <a:prstGeom prst="rect">
            <a:avLst/>
          </a:prstGeom>
          <a:noFill/>
        </p:spPr>
        <p:txBody>
          <a:bodyPr wrap="square" rtlCol="0">
            <a:spAutoFit/>
          </a:bodyPr>
          <a:lstStyle/>
          <a:p>
            <a:r>
              <a:rPr lang="en-US" sz="4400" dirty="0" smtClean="0"/>
              <a:t>A hat on a birthday cap</a:t>
            </a:r>
            <a:endParaRPr lang="en-US" sz="4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Hat on a birthday cap</a:t>
            </a:r>
            <a:endParaRPr lang="en-US" dirty="0"/>
          </a:p>
        </p:txBody>
      </p:sp>
      <p:pic>
        <p:nvPicPr>
          <p:cNvPr id="1026" name="Picture 2"/>
          <p:cNvPicPr>
            <a:picLocks noChangeAspect="1" noChangeArrowheads="1"/>
          </p:cNvPicPr>
          <p:nvPr/>
        </p:nvPicPr>
        <p:blipFill>
          <a:blip r:embed="rId3" cstate="print"/>
          <a:srcRect l="25498" t="3980" r="26693" b="8458"/>
          <a:stretch>
            <a:fillRect/>
          </a:stretch>
        </p:blipFill>
        <p:spPr bwMode="auto">
          <a:xfrm>
            <a:off x="3886200" y="4343400"/>
            <a:ext cx="1143000" cy="16764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b="14667"/>
          <a:stretch>
            <a:fillRect/>
          </a:stretch>
        </p:blipFill>
        <p:spPr bwMode="auto">
          <a:xfrm>
            <a:off x="3441142" y="2891824"/>
            <a:ext cx="2143125" cy="1828800"/>
          </a:xfrm>
          <a:prstGeom prst="rect">
            <a:avLst/>
          </a:prstGeom>
          <a:noFill/>
          <a:ln w="9525">
            <a:noFill/>
            <a:miter lim="800000"/>
            <a:headEnd/>
            <a:tailEnd/>
          </a:ln>
          <a:effectLst/>
        </p:spPr>
      </p:pic>
      <p:sp>
        <p:nvSpPr>
          <p:cNvPr id="5" name="TextBox 4"/>
          <p:cNvSpPr txBox="1"/>
          <p:nvPr/>
        </p:nvSpPr>
        <p:spPr>
          <a:xfrm rot="19448338">
            <a:off x="80094" y="2906017"/>
            <a:ext cx="3625412" cy="1446550"/>
          </a:xfrm>
          <a:prstGeom prst="rect">
            <a:avLst/>
          </a:prstGeom>
          <a:noFill/>
        </p:spPr>
        <p:txBody>
          <a:bodyPr wrap="square" rtlCol="0">
            <a:spAutoFit/>
          </a:bodyPr>
          <a:lstStyle/>
          <a:p>
            <a:r>
              <a:rPr lang="en-US" sz="4400" dirty="0" smtClean="0"/>
              <a:t>Will it balance well ?</a:t>
            </a:r>
            <a:endParaRPr lang="en-US" sz="4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path" presetSubtype="0" accel="50000" decel="50000" fill="hold" nodeType="clickEffect">
                                  <p:stCondLst>
                                    <p:cond delay="0"/>
                                  </p:stCondLst>
                                  <p:childTnLst>
                                    <p:animMotion origin="layout" path="M 0 0  c 0.004 -0.01067  0.018 -0.02133  0.023 -0.02133  c 0.031 0  0.063 0.16667  0.063 0.33333  c 0 -0.084  0.016 -0.16667  0.031 -0.16667  c 0.016 0  0.031 0.084  0.031 0.16667  c 0 -0.04133  0.008 -0.084  0.016 -0.084  c 0.008 0  0.016 0.04133  0.016 0.084  c 0 -0.02133  0.004 -0.04133  0.008 -0.04133  c 0.004 0  0.008 0.02133  0.008 0.04133  c 0 -0.01067  0.002 -0.02133  0.004 -0.02133  c 0.001 0  0.004 0.01067  0.004 0.02133  c 0 -0.00533  0.001 -0.01067  0.002 -0.01067  c 0 0.00133  0.002 0.00533  0.002 0.01067  c 0 -0.00267  0 -0.00533  0.001 -0.00533  c 0 0.00133  0.001 0.00267  0.001 0.00533  c 0 -0.00133  0 -0.00267  0 -0.004  c 0.001 0  0.001 0.00133  0.001 0.00267  c 0.001 0  0.001 -0.00133  0.001 -0.00267  c 0.001 0  0.001 0.00133  0.001 0.00267  E" pathEditMode="relative" ptsTypes="">
                                      <p:cBhvr>
                                        <p:cTn id="6" dur="2000" fill="hold"/>
                                        <p:tgtEl>
                                          <p:spTgt spid="102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about a birthday-cap on a birthday-cap ?</a:t>
            </a:r>
            <a:endParaRPr lang="en-US" dirty="0"/>
          </a:p>
        </p:txBody>
      </p:sp>
      <p:pic>
        <p:nvPicPr>
          <p:cNvPr id="3" name="Picture 2"/>
          <p:cNvPicPr>
            <a:picLocks noChangeAspect="1" noChangeArrowheads="1"/>
          </p:cNvPicPr>
          <p:nvPr/>
        </p:nvPicPr>
        <p:blipFill>
          <a:blip r:embed="rId2" cstate="print"/>
          <a:srcRect l="25498" t="3980" r="26693" b="8458"/>
          <a:stretch>
            <a:fillRect/>
          </a:stretch>
        </p:blipFill>
        <p:spPr bwMode="auto">
          <a:xfrm>
            <a:off x="3886200" y="4343400"/>
            <a:ext cx="1143000" cy="1676400"/>
          </a:xfrm>
          <a:prstGeom prst="rect">
            <a:avLst/>
          </a:prstGeom>
          <a:noFill/>
          <a:ln w="9525">
            <a:noFill/>
            <a:miter lim="800000"/>
            <a:headEnd/>
            <a:tailEnd/>
          </a:ln>
          <a:effectLst/>
        </p:spPr>
      </p:pic>
      <p:pic>
        <p:nvPicPr>
          <p:cNvPr id="4" name="Picture 2"/>
          <p:cNvPicPr>
            <a:picLocks noChangeAspect="1" noChangeArrowheads="1"/>
          </p:cNvPicPr>
          <p:nvPr/>
        </p:nvPicPr>
        <p:blipFill>
          <a:blip r:embed="rId2" cstate="print"/>
          <a:srcRect l="25498" t="3980" r="26693" b="8458"/>
          <a:stretch>
            <a:fillRect/>
          </a:stretch>
        </p:blipFill>
        <p:spPr bwMode="auto">
          <a:xfrm>
            <a:off x="3886200" y="1828800"/>
            <a:ext cx="1219200" cy="1788160"/>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33333  E" pathEditMode="relative" ptsTypes="">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normAutofit fontScale="90000"/>
          </a:bodyPr>
          <a:lstStyle/>
          <a:p>
            <a:r>
              <a:rPr lang="en-US" dirty="0" smtClean="0"/>
              <a:t>How is Rose K better than conventional RGP</a:t>
            </a:r>
            <a:endParaRPr lang="en-US" dirty="0"/>
          </a:p>
        </p:txBody>
      </p:sp>
      <p:sp>
        <p:nvSpPr>
          <p:cNvPr id="66563" name="Rectangle 3"/>
          <p:cNvSpPr>
            <a:spLocks noGrp="1" noChangeArrowheads="1"/>
          </p:cNvSpPr>
          <p:nvPr>
            <p:ph type="body" sz="half" idx="1"/>
          </p:nvPr>
        </p:nvSpPr>
        <p:spPr>
          <a:xfrm>
            <a:off x="457200" y="1905000"/>
            <a:ext cx="4033838" cy="4114800"/>
          </a:xfrm>
        </p:spPr>
        <p:txBody>
          <a:bodyPr/>
          <a:lstStyle/>
          <a:p>
            <a:pPr>
              <a:lnSpc>
                <a:spcPct val="90000"/>
              </a:lnSpc>
            </a:pPr>
            <a:r>
              <a:rPr lang="en-US" sz="2800" dirty="0"/>
              <a:t>Keratoconus needs special lens</a:t>
            </a:r>
          </a:p>
          <a:p>
            <a:pPr>
              <a:lnSpc>
                <a:spcPct val="90000"/>
              </a:lnSpc>
            </a:pPr>
            <a:r>
              <a:rPr lang="en-US" sz="2800" dirty="0" smtClean="0"/>
              <a:t>Conventional RGP </a:t>
            </a:r>
            <a:r>
              <a:rPr lang="en-US" sz="2800" dirty="0"/>
              <a:t>lenses cause </a:t>
            </a:r>
          </a:p>
          <a:p>
            <a:pPr lvl="1">
              <a:lnSpc>
                <a:spcPct val="90000"/>
              </a:lnSpc>
            </a:pPr>
            <a:r>
              <a:rPr lang="en-US" sz="2400" dirty="0"/>
              <a:t>Heavy bearing at apex</a:t>
            </a:r>
          </a:p>
          <a:p>
            <a:pPr lvl="1">
              <a:lnSpc>
                <a:spcPct val="90000"/>
              </a:lnSpc>
            </a:pPr>
            <a:r>
              <a:rPr lang="en-US" sz="2400" dirty="0"/>
              <a:t>Apical staining </a:t>
            </a:r>
          </a:p>
          <a:p>
            <a:pPr lvl="1">
              <a:lnSpc>
                <a:spcPct val="90000"/>
              </a:lnSpc>
            </a:pPr>
            <a:r>
              <a:rPr lang="en-US" sz="2400" dirty="0"/>
              <a:t>Large pool/ bubble at the base of the cone</a:t>
            </a:r>
          </a:p>
        </p:txBody>
      </p:sp>
      <p:pic>
        <p:nvPicPr>
          <p:cNvPr id="66564" name="Picture 4" descr="normal rgp on kconus"/>
          <p:cNvPicPr>
            <a:picLocks noGrp="1" noChangeAspect="1" noChangeArrowheads="1"/>
          </p:cNvPicPr>
          <p:nvPr>
            <p:ph type="clipArt" sz="half" idx="2"/>
          </p:nvPr>
        </p:nvPicPr>
        <p:blipFill>
          <a:blip r:embed="rId2" cstate="print"/>
          <a:stretch>
            <a:fillRect/>
          </a:stretch>
        </p:blipFill>
        <p:spPr>
          <a:xfrm>
            <a:off x="5238750" y="3181350"/>
            <a:ext cx="2857500" cy="1562100"/>
          </a:xfrm>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66564"/>
                                        </p:tgtEl>
                                        <p:attrNameLst>
                                          <p:attrName>style.visibility</p:attrName>
                                        </p:attrNameLst>
                                      </p:cBhvr>
                                      <p:to>
                                        <p:strVal val="visible"/>
                                      </p:to>
                                    </p:set>
                                    <p:animEffect transition="in" filter="slide(fromRight)">
                                      <p:cBhvr>
                                        <p:cTn id="7" dur="500"/>
                                        <p:tgtEl>
                                          <p:spTgt spid="6656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66563">
                                            <p:txEl>
                                              <p:pRg st="0" end="0"/>
                                            </p:txEl>
                                          </p:spTgt>
                                        </p:tgtEl>
                                        <p:attrNameLst>
                                          <p:attrName>style.visibility</p:attrName>
                                        </p:attrNameLst>
                                      </p:cBhvr>
                                      <p:to>
                                        <p:strVal val="visible"/>
                                      </p:to>
                                    </p:set>
                                    <p:anim to="" calcmode="lin" valueType="num">
                                      <p:cBhvr>
                                        <p:cTn id="12" dur="1" fill="hold"/>
                                        <p:tgtEl>
                                          <p:spTgt spid="6656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66563">
                                            <p:txEl>
                                              <p:pRg st="1" end="1"/>
                                            </p:txEl>
                                          </p:spTgt>
                                        </p:tgtEl>
                                        <p:attrNameLst>
                                          <p:attrName>style.visibility</p:attrName>
                                        </p:attrNameLst>
                                      </p:cBhvr>
                                      <p:to>
                                        <p:strVal val="visible"/>
                                      </p:to>
                                    </p:set>
                                    <p:anim to="" calcmode="lin" valueType="num">
                                      <p:cBhvr>
                                        <p:cTn id="17" dur="1" fill="hold"/>
                                        <p:tgtEl>
                                          <p:spTgt spid="66563">
                                            <p:txEl>
                                              <p:pRg st="1" end="1"/>
                                            </p:txEl>
                                          </p:spTgt>
                                        </p:tgtEl>
                                        <p:attrNameLst>
                                          <p:attrName/>
                                        </p:attrNameLst>
                                      </p:cBhvr>
                                    </p:anim>
                                  </p:childTnLst>
                                </p:cTn>
                              </p:par>
                              <p:par>
                                <p:cTn id="18" presetID="24" presetClass="entr" presetSubtype="0" fill="hold" grpId="0" nodeType="withEffect">
                                  <p:stCondLst>
                                    <p:cond delay="0"/>
                                  </p:stCondLst>
                                  <p:childTnLst>
                                    <p:set>
                                      <p:cBhvr>
                                        <p:cTn id="19" dur="1" fill="hold">
                                          <p:stCondLst>
                                            <p:cond delay="499"/>
                                          </p:stCondLst>
                                        </p:cTn>
                                        <p:tgtEl>
                                          <p:spTgt spid="66563">
                                            <p:txEl>
                                              <p:pRg st="2" end="2"/>
                                            </p:txEl>
                                          </p:spTgt>
                                        </p:tgtEl>
                                        <p:attrNameLst>
                                          <p:attrName>style.visibility</p:attrName>
                                        </p:attrNameLst>
                                      </p:cBhvr>
                                      <p:to>
                                        <p:strVal val="visible"/>
                                      </p:to>
                                    </p:set>
                                    <p:anim to="" calcmode="lin" valueType="num">
                                      <p:cBhvr>
                                        <p:cTn id="20" dur="1" fill="hold"/>
                                        <p:tgtEl>
                                          <p:spTgt spid="66563">
                                            <p:txEl>
                                              <p:pRg st="2" end="2"/>
                                            </p:txEl>
                                          </p:spTgt>
                                        </p:tgtEl>
                                        <p:attrNameLst>
                                          <p:attrName/>
                                        </p:attrNameLst>
                                      </p:cBhvr>
                                    </p:anim>
                                  </p:childTnLst>
                                </p:cTn>
                              </p:par>
                              <p:par>
                                <p:cTn id="21" presetID="24" presetClass="entr" presetSubtype="0" fill="hold" grpId="0" nodeType="withEffect">
                                  <p:stCondLst>
                                    <p:cond delay="0"/>
                                  </p:stCondLst>
                                  <p:childTnLst>
                                    <p:set>
                                      <p:cBhvr>
                                        <p:cTn id="22" dur="1" fill="hold">
                                          <p:stCondLst>
                                            <p:cond delay="499"/>
                                          </p:stCondLst>
                                        </p:cTn>
                                        <p:tgtEl>
                                          <p:spTgt spid="66563">
                                            <p:txEl>
                                              <p:pRg st="3" end="3"/>
                                            </p:txEl>
                                          </p:spTgt>
                                        </p:tgtEl>
                                        <p:attrNameLst>
                                          <p:attrName>style.visibility</p:attrName>
                                        </p:attrNameLst>
                                      </p:cBhvr>
                                      <p:to>
                                        <p:strVal val="visible"/>
                                      </p:to>
                                    </p:set>
                                    <p:anim to="" calcmode="lin" valueType="num">
                                      <p:cBhvr>
                                        <p:cTn id="23" dur="1" fill="hold"/>
                                        <p:tgtEl>
                                          <p:spTgt spid="66563">
                                            <p:txEl>
                                              <p:pRg st="3" end="3"/>
                                            </p:txEl>
                                          </p:spTgt>
                                        </p:tgtEl>
                                        <p:attrNameLst>
                                          <p:attrName/>
                                        </p:attrNameLst>
                                      </p:cBhvr>
                                    </p:anim>
                                  </p:childTnLst>
                                </p:cTn>
                              </p:par>
                              <p:par>
                                <p:cTn id="24" presetID="24" presetClass="entr" presetSubtype="0" fill="hold" grpId="0" nodeType="withEffect">
                                  <p:stCondLst>
                                    <p:cond delay="0"/>
                                  </p:stCondLst>
                                  <p:childTnLst>
                                    <p:set>
                                      <p:cBhvr>
                                        <p:cTn id="25" dur="1" fill="hold">
                                          <p:stCondLst>
                                            <p:cond delay="499"/>
                                          </p:stCondLst>
                                        </p:cTn>
                                        <p:tgtEl>
                                          <p:spTgt spid="66563">
                                            <p:txEl>
                                              <p:pRg st="4" end="4"/>
                                            </p:txEl>
                                          </p:spTgt>
                                        </p:tgtEl>
                                        <p:attrNameLst>
                                          <p:attrName>style.visibility</p:attrName>
                                        </p:attrNameLst>
                                      </p:cBhvr>
                                      <p:to>
                                        <p:strVal val="visible"/>
                                      </p:to>
                                    </p:set>
                                    <p:anim to="" calcmode="lin" valueType="num">
                                      <p:cBhvr>
                                        <p:cTn id="26" dur="1" fill="hold"/>
                                        <p:tgtEl>
                                          <p:spTgt spid="6656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dirty="0"/>
              <a:t>Rose K is an RGP Lens</a:t>
            </a:r>
          </a:p>
        </p:txBody>
      </p:sp>
      <p:sp>
        <p:nvSpPr>
          <p:cNvPr id="76803" name="Rectangle 3"/>
          <p:cNvSpPr>
            <a:spLocks noGrp="1" noChangeArrowheads="1"/>
          </p:cNvSpPr>
          <p:nvPr>
            <p:ph idx="1"/>
          </p:nvPr>
        </p:nvSpPr>
        <p:spPr/>
        <p:txBody>
          <a:bodyPr/>
          <a:lstStyle/>
          <a:p>
            <a:r>
              <a:rPr lang="en-US" dirty="0"/>
              <a:t>Rigid</a:t>
            </a:r>
          </a:p>
          <a:p>
            <a:r>
              <a:rPr lang="en-US" dirty="0"/>
              <a:t>Gas Permeable (Boston material)</a:t>
            </a:r>
          </a:p>
          <a:p>
            <a:r>
              <a:rPr lang="en-US" dirty="0"/>
              <a:t>Adaptation like RGP</a:t>
            </a:r>
          </a:p>
          <a:p>
            <a:r>
              <a:rPr lang="en-US" dirty="0"/>
              <a:t>Dust problem like RGP</a:t>
            </a:r>
          </a:p>
          <a:p>
            <a:r>
              <a:rPr lang="en-US" dirty="0"/>
              <a:t>Fitting-like RGP</a:t>
            </a:r>
          </a:p>
          <a:p>
            <a:r>
              <a:rPr lang="en-US" dirty="0"/>
              <a:t>Fluorescein pattern-Like RGP</a:t>
            </a:r>
          </a:p>
          <a:p>
            <a:r>
              <a:rPr lang="en-US" dirty="0"/>
              <a:t>Then what is the difference</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76803">
                                            <p:txEl>
                                              <p:pRg st="0" end="0"/>
                                            </p:txEl>
                                          </p:spTgt>
                                        </p:tgtEl>
                                        <p:attrNameLst>
                                          <p:attrName>style.visibility</p:attrName>
                                        </p:attrNameLst>
                                      </p:cBhvr>
                                      <p:to>
                                        <p:strVal val="visible"/>
                                      </p:to>
                                    </p:set>
                                    <p:anim to="" calcmode="lin" valueType="num">
                                      <p:cBhvr>
                                        <p:cTn id="7" dur="1" fill="hold"/>
                                        <p:tgtEl>
                                          <p:spTgt spid="7680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76803">
                                            <p:txEl>
                                              <p:pRg st="1" end="1"/>
                                            </p:txEl>
                                          </p:spTgt>
                                        </p:tgtEl>
                                        <p:attrNameLst>
                                          <p:attrName>style.visibility</p:attrName>
                                        </p:attrNameLst>
                                      </p:cBhvr>
                                      <p:to>
                                        <p:strVal val="visible"/>
                                      </p:to>
                                    </p:set>
                                    <p:anim to="" calcmode="lin" valueType="num">
                                      <p:cBhvr>
                                        <p:cTn id="12" dur="1" fill="hold"/>
                                        <p:tgtEl>
                                          <p:spTgt spid="7680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76803">
                                            <p:txEl>
                                              <p:pRg st="2" end="2"/>
                                            </p:txEl>
                                          </p:spTgt>
                                        </p:tgtEl>
                                        <p:attrNameLst>
                                          <p:attrName>style.visibility</p:attrName>
                                        </p:attrNameLst>
                                      </p:cBhvr>
                                      <p:to>
                                        <p:strVal val="visible"/>
                                      </p:to>
                                    </p:set>
                                    <p:anim to="" calcmode="lin" valueType="num">
                                      <p:cBhvr>
                                        <p:cTn id="17" dur="1" fill="hold"/>
                                        <p:tgtEl>
                                          <p:spTgt spid="7680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76803">
                                            <p:txEl>
                                              <p:pRg st="3" end="3"/>
                                            </p:txEl>
                                          </p:spTgt>
                                        </p:tgtEl>
                                        <p:attrNameLst>
                                          <p:attrName>style.visibility</p:attrName>
                                        </p:attrNameLst>
                                      </p:cBhvr>
                                      <p:to>
                                        <p:strVal val="visible"/>
                                      </p:to>
                                    </p:set>
                                    <p:anim to="" calcmode="lin" valueType="num">
                                      <p:cBhvr>
                                        <p:cTn id="22" dur="1" fill="hold"/>
                                        <p:tgtEl>
                                          <p:spTgt spid="7680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76803">
                                            <p:txEl>
                                              <p:pRg st="4" end="4"/>
                                            </p:txEl>
                                          </p:spTgt>
                                        </p:tgtEl>
                                        <p:attrNameLst>
                                          <p:attrName>style.visibility</p:attrName>
                                        </p:attrNameLst>
                                      </p:cBhvr>
                                      <p:to>
                                        <p:strVal val="visible"/>
                                      </p:to>
                                    </p:set>
                                    <p:anim to="" calcmode="lin" valueType="num">
                                      <p:cBhvr>
                                        <p:cTn id="27" dur="1" fill="hold"/>
                                        <p:tgtEl>
                                          <p:spTgt spid="76803">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76803">
                                            <p:txEl>
                                              <p:pRg st="5" end="5"/>
                                            </p:txEl>
                                          </p:spTgt>
                                        </p:tgtEl>
                                        <p:attrNameLst>
                                          <p:attrName>style.visibility</p:attrName>
                                        </p:attrNameLst>
                                      </p:cBhvr>
                                      <p:to>
                                        <p:strVal val="visible"/>
                                      </p:to>
                                    </p:set>
                                    <p:anim to="" calcmode="lin" valueType="num">
                                      <p:cBhvr>
                                        <p:cTn id="32" dur="1" fill="hold"/>
                                        <p:tgtEl>
                                          <p:spTgt spid="76803">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76803">
                                            <p:txEl>
                                              <p:pRg st="6" end="6"/>
                                            </p:txEl>
                                          </p:spTgt>
                                        </p:tgtEl>
                                        <p:attrNameLst>
                                          <p:attrName>style.visibility</p:attrName>
                                        </p:attrNameLst>
                                      </p:cBhvr>
                                      <p:to>
                                        <p:strVal val="visible"/>
                                      </p:to>
                                    </p:set>
                                    <p:anim to="" calcmode="lin" valueType="num">
                                      <p:cBhvr>
                                        <p:cTn id="37" dur="1" fill="hold"/>
                                        <p:tgtEl>
                                          <p:spTgt spid="76803">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normAutofit fontScale="90000"/>
          </a:bodyPr>
          <a:lstStyle/>
          <a:p>
            <a:r>
              <a:rPr lang="en-US" dirty="0"/>
              <a:t>Difference in geometry from </a:t>
            </a:r>
            <a:r>
              <a:rPr lang="en-US" dirty="0" smtClean="0"/>
              <a:t>conventional </a:t>
            </a:r>
            <a:r>
              <a:rPr lang="en-US" dirty="0"/>
              <a:t>RGP</a:t>
            </a:r>
          </a:p>
        </p:txBody>
      </p:sp>
      <p:sp>
        <p:nvSpPr>
          <p:cNvPr id="68611" name="Rectangle 3"/>
          <p:cNvSpPr>
            <a:spLocks noGrp="1" noChangeArrowheads="1"/>
          </p:cNvSpPr>
          <p:nvPr>
            <p:ph type="body" sz="half" idx="1"/>
          </p:nvPr>
        </p:nvSpPr>
        <p:spPr>
          <a:xfrm>
            <a:off x="457200" y="1905000"/>
            <a:ext cx="4033838" cy="4114800"/>
          </a:xfrm>
        </p:spPr>
        <p:txBody>
          <a:bodyPr>
            <a:noAutofit/>
          </a:bodyPr>
          <a:lstStyle/>
          <a:p>
            <a:r>
              <a:rPr lang="en-US" sz="2800" dirty="0"/>
              <a:t>Smaller Dia. </a:t>
            </a:r>
            <a:br>
              <a:rPr lang="en-US" sz="2800" dirty="0"/>
            </a:br>
            <a:r>
              <a:rPr lang="en-US" sz="2800" dirty="0"/>
              <a:t>(Most common 8.7mm)</a:t>
            </a:r>
          </a:p>
          <a:p>
            <a:r>
              <a:rPr lang="en-US" sz="2800" dirty="0"/>
              <a:t>Small optic zone</a:t>
            </a:r>
          </a:p>
          <a:p>
            <a:pPr lvl="1"/>
            <a:r>
              <a:rPr lang="en-US" dirty="0"/>
              <a:t>Less bearing at apex</a:t>
            </a:r>
          </a:p>
          <a:p>
            <a:pPr lvl="1"/>
            <a:r>
              <a:rPr lang="en-US" dirty="0"/>
              <a:t>Apical staining-absent</a:t>
            </a:r>
          </a:p>
          <a:p>
            <a:pPr lvl="1"/>
            <a:r>
              <a:rPr lang="en-US" dirty="0"/>
              <a:t>Small pool/ NO bubble at the base of the cone</a:t>
            </a:r>
          </a:p>
          <a:p>
            <a:r>
              <a:rPr lang="en-US" sz="2800" dirty="0"/>
              <a:t>Controlled edge </a:t>
            </a:r>
            <a:r>
              <a:rPr lang="en-US" sz="2800" dirty="0" smtClean="0"/>
              <a:t>clearance</a:t>
            </a:r>
            <a:endParaRPr lang="en-US" sz="2800" dirty="0"/>
          </a:p>
        </p:txBody>
      </p:sp>
      <p:pic>
        <p:nvPicPr>
          <p:cNvPr id="68612" name="Picture 4" descr="rose k on kconus"/>
          <p:cNvPicPr>
            <a:picLocks noGrp="1" noChangeAspect="1" noChangeArrowheads="1"/>
          </p:cNvPicPr>
          <p:nvPr>
            <p:ph type="clipArt" sz="half" idx="2"/>
          </p:nvPr>
        </p:nvPicPr>
        <p:blipFill>
          <a:blip r:embed="rId2" cstate="print"/>
          <a:stretch>
            <a:fillRect/>
          </a:stretch>
        </p:blipFill>
        <p:spPr>
          <a:xfrm>
            <a:off x="5486400" y="4114800"/>
            <a:ext cx="2857500" cy="1562100"/>
          </a:xfrm>
          <a:noFill/>
          <a:ln/>
        </p:spPr>
      </p:pic>
      <p:pic>
        <p:nvPicPr>
          <p:cNvPr id="68613" name="Picture 5" descr="rose k fitting"/>
          <p:cNvPicPr>
            <a:picLocks noChangeAspect="1" noChangeArrowheads="1"/>
          </p:cNvPicPr>
          <p:nvPr/>
        </p:nvPicPr>
        <p:blipFill>
          <a:blip r:embed="rId3" cstate="print"/>
          <a:srcRect/>
          <a:stretch>
            <a:fillRect/>
          </a:stretch>
        </p:blipFill>
        <p:spPr bwMode="auto">
          <a:xfrm>
            <a:off x="5029200" y="2057400"/>
            <a:ext cx="3886200" cy="1371600"/>
          </a:xfrm>
          <a:prstGeom prst="rect">
            <a:avLst/>
          </a:prstGeom>
          <a:noFill/>
        </p:spPr>
      </p:pic>
      <p:sp>
        <p:nvSpPr>
          <p:cNvPr id="6" name="TextBox 5"/>
          <p:cNvSpPr txBox="1"/>
          <p:nvPr/>
        </p:nvSpPr>
        <p:spPr>
          <a:xfrm>
            <a:off x="4228615" y="6248400"/>
            <a:ext cx="4715330" cy="369332"/>
          </a:xfrm>
          <a:prstGeom prst="rect">
            <a:avLst/>
          </a:prstGeom>
          <a:solidFill>
            <a:schemeClr val="accent2"/>
          </a:solidFill>
        </p:spPr>
        <p:txBody>
          <a:bodyPr wrap="none" rtlCol="0">
            <a:spAutoFit/>
          </a:bodyPr>
          <a:lstStyle/>
          <a:p>
            <a:r>
              <a:rPr lang="en-US" dirty="0" smtClean="0"/>
              <a:t>Acknowledge Rose K for copyright of graphics</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68611">
                                            <p:txEl>
                                              <p:pRg st="0" end="0"/>
                                            </p:txEl>
                                          </p:spTgt>
                                        </p:tgtEl>
                                        <p:attrNameLst>
                                          <p:attrName>style.visibility</p:attrName>
                                        </p:attrNameLst>
                                      </p:cBhvr>
                                      <p:to>
                                        <p:strVal val="visible"/>
                                      </p:to>
                                    </p:set>
                                    <p:anim to="" calcmode="lin" valueType="num">
                                      <p:cBhvr>
                                        <p:cTn id="7" dur="1" fill="hold"/>
                                        <p:tgtEl>
                                          <p:spTgt spid="6861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68611">
                                            <p:txEl>
                                              <p:pRg st="1" end="1"/>
                                            </p:txEl>
                                          </p:spTgt>
                                        </p:tgtEl>
                                        <p:attrNameLst>
                                          <p:attrName>style.visibility</p:attrName>
                                        </p:attrNameLst>
                                      </p:cBhvr>
                                      <p:to>
                                        <p:strVal val="visible"/>
                                      </p:to>
                                    </p:set>
                                    <p:anim to="" calcmode="lin" valueType="num">
                                      <p:cBhvr>
                                        <p:cTn id="12" dur="1" fill="hold"/>
                                        <p:tgtEl>
                                          <p:spTgt spid="68611">
                                            <p:txEl>
                                              <p:pRg st="1" end="1"/>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499"/>
                                          </p:stCondLst>
                                        </p:cTn>
                                        <p:tgtEl>
                                          <p:spTgt spid="68611">
                                            <p:txEl>
                                              <p:pRg st="2" end="2"/>
                                            </p:txEl>
                                          </p:spTgt>
                                        </p:tgtEl>
                                        <p:attrNameLst>
                                          <p:attrName>style.visibility</p:attrName>
                                        </p:attrNameLst>
                                      </p:cBhvr>
                                      <p:to>
                                        <p:strVal val="visible"/>
                                      </p:to>
                                    </p:set>
                                    <p:anim to="" calcmode="lin" valueType="num">
                                      <p:cBhvr>
                                        <p:cTn id="15" dur="1" fill="hold"/>
                                        <p:tgtEl>
                                          <p:spTgt spid="68611">
                                            <p:txEl>
                                              <p:pRg st="2" end="2"/>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68612"/>
                                        </p:tgtEl>
                                        <p:attrNameLst>
                                          <p:attrName>style.visibility</p:attrName>
                                        </p:attrNameLst>
                                      </p:cBhvr>
                                      <p:to>
                                        <p:strVal val="visible"/>
                                      </p:to>
                                    </p:set>
                                    <p:anim to="" calcmode="lin" valueType="num">
                                      <p:cBhvr>
                                        <p:cTn id="20" dur="1" fill="hold"/>
                                        <p:tgtEl>
                                          <p:spTgt spid="68612"/>
                                        </p:tgtEl>
                                        <p:attrNameLst>
                                          <p:attrName/>
                                        </p:attrNameLst>
                                      </p:cBhvr>
                                    </p:anim>
                                  </p:childTnLst>
                                </p:cTn>
                              </p:par>
                              <p:par>
                                <p:cTn id="21" presetID="24" presetClass="entr" presetSubtype="0" fill="hold" grpId="0" nodeType="withEffect">
                                  <p:stCondLst>
                                    <p:cond delay="0"/>
                                  </p:stCondLst>
                                  <p:childTnLst>
                                    <p:set>
                                      <p:cBhvr>
                                        <p:cTn id="22" dur="1" fill="hold">
                                          <p:stCondLst>
                                            <p:cond delay="499"/>
                                          </p:stCondLst>
                                        </p:cTn>
                                        <p:tgtEl>
                                          <p:spTgt spid="68611">
                                            <p:txEl>
                                              <p:pRg st="3" end="3"/>
                                            </p:txEl>
                                          </p:spTgt>
                                        </p:tgtEl>
                                        <p:attrNameLst>
                                          <p:attrName>style.visibility</p:attrName>
                                        </p:attrNameLst>
                                      </p:cBhvr>
                                      <p:to>
                                        <p:strVal val="visible"/>
                                      </p:to>
                                    </p:set>
                                    <p:anim to="" calcmode="lin" valueType="num">
                                      <p:cBhvr>
                                        <p:cTn id="23" dur="1" fill="hold"/>
                                        <p:tgtEl>
                                          <p:spTgt spid="68611">
                                            <p:txEl>
                                              <p:pRg st="3" end="3"/>
                                            </p:txEl>
                                          </p:spTgt>
                                        </p:tgtEl>
                                        <p:attrNameLst>
                                          <p:attrName/>
                                        </p:attrNameLst>
                                      </p:cBhvr>
                                    </p:anim>
                                  </p:childTnLst>
                                </p:cTn>
                              </p:par>
                              <p:par>
                                <p:cTn id="24" presetID="24" presetClass="entr" presetSubtype="0" fill="hold" grpId="0" nodeType="withEffect">
                                  <p:stCondLst>
                                    <p:cond delay="0"/>
                                  </p:stCondLst>
                                  <p:childTnLst>
                                    <p:set>
                                      <p:cBhvr>
                                        <p:cTn id="25" dur="1" fill="hold">
                                          <p:stCondLst>
                                            <p:cond delay="499"/>
                                          </p:stCondLst>
                                        </p:cTn>
                                        <p:tgtEl>
                                          <p:spTgt spid="68611">
                                            <p:txEl>
                                              <p:pRg st="4" end="4"/>
                                            </p:txEl>
                                          </p:spTgt>
                                        </p:tgtEl>
                                        <p:attrNameLst>
                                          <p:attrName>style.visibility</p:attrName>
                                        </p:attrNameLst>
                                      </p:cBhvr>
                                      <p:to>
                                        <p:strVal val="visible"/>
                                      </p:to>
                                    </p:set>
                                    <p:anim to="" calcmode="lin" valueType="num">
                                      <p:cBhvr>
                                        <p:cTn id="26" dur="1" fill="hold"/>
                                        <p:tgtEl>
                                          <p:spTgt spid="68611">
                                            <p:txEl>
                                              <p:pRg st="4" end="4"/>
                                            </p:txEl>
                                          </p:spTgt>
                                        </p:tgtEl>
                                        <p:attrNameLst>
                                          <p:attrName/>
                                        </p:attrNameLst>
                                      </p:cBhvr>
                                    </p:anim>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499"/>
                                          </p:stCondLst>
                                        </p:cTn>
                                        <p:tgtEl>
                                          <p:spTgt spid="68611">
                                            <p:txEl>
                                              <p:pRg st="5" end="5"/>
                                            </p:txEl>
                                          </p:spTgt>
                                        </p:tgtEl>
                                        <p:attrNameLst>
                                          <p:attrName>style.visibility</p:attrName>
                                        </p:attrNameLst>
                                      </p:cBhvr>
                                      <p:to>
                                        <p:strVal val="visible"/>
                                      </p:to>
                                    </p:set>
                                    <p:anim to="" calcmode="lin" valueType="num">
                                      <p:cBhvr>
                                        <p:cTn id="31" dur="1" fill="hold"/>
                                        <p:tgtEl>
                                          <p:spTgt spid="68611">
                                            <p:txEl>
                                              <p:pRg st="5" end="5"/>
                                            </p:txEl>
                                          </p:spTgt>
                                        </p:tgtEl>
                                        <p:attrNameLst>
                                          <p:attrName/>
                                        </p:attrNameLst>
                                      </p:cBhvr>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to="" calcmode="lin" valueType="num">
                                      <p:cBhvr>
                                        <p:cTn id="36"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uiExpand="1" build="p" autoUpdateAnimBg="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Where all will it not work ideally</a:t>
            </a:r>
            <a:endParaRPr lang="en-US" dirty="0"/>
          </a:p>
        </p:txBody>
      </p:sp>
      <p:pic>
        <p:nvPicPr>
          <p:cNvPr id="8194" name="Picture 2"/>
          <p:cNvPicPr>
            <a:picLocks noGrp="1" noChangeAspect="1" noChangeArrowheads="1"/>
          </p:cNvPicPr>
          <p:nvPr>
            <p:ph idx="1"/>
          </p:nvPr>
        </p:nvPicPr>
        <p:blipFill>
          <a:blip r:embed="rId2" cstate="print"/>
          <a:srcRect/>
          <a:stretch>
            <a:fillRect/>
          </a:stretch>
        </p:blipFill>
        <p:spPr bwMode="auto">
          <a:xfrm>
            <a:off x="1676400" y="2133600"/>
            <a:ext cx="5630906" cy="3829844"/>
          </a:xfrm>
          <a:prstGeom prst="rect">
            <a:avLst/>
          </a:prstGeom>
          <a:noFill/>
          <a:ln w="9525">
            <a:noFill/>
            <a:miter lim="800000"/>
            <a:headEnd/>
            <a:tailEnd/>
          </a:ln>
          <a:effectLst/>
        </p:spPr>
      </p:pic>
      <p:sp>
        <p:nvSpPr>
          <p:cNvPr id="4" name="TextBox 3"/>
          <p:cNvSpPr txBox="1"/>
          <p:nvPr/>
        </p:nvSpPr>
        <p:spPr>
          <a:xfrm rot="20140242">
            <a:off x="3734909" y="4240294"/>
            <a:ext cx="3827330" cy="1200329"/>
          </a:xfrm>
          <a:prstGeom prst="rect">
            <a:avLst/>
          </a:prstGeom>
          <a:noFill/>
        </p:spPr>
        <p:txBody>
          <a:bodyPr wrap="square" rtlCol="0">
            <a:spAutoFit/>
          </a:bodyPr>
          <a:lstStyle/>
          <a:p>
            <a:pPr algn="ctr"/>
            <a:r>
              <a:rPr lang="en-US" sz="3600" dirty="0" smtClean="0"/>
              <a:t>Such advanced cones</a:t>
            </a:r>
            <a:endParaRPr lang="en-US" sz="36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to="" calcmode="lin" valueType="num">
                                      <p:cBhvr>
                                        <p:cTn id="7" dur="1" fill="hold"/>
                                        <p:tgtEl>
                                          <p:spTgt spid="819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to="" calcmode="lin" valueType="num">
                                      <p:cBhvr>
                                        <p:cTn id="12"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dirty="0"/>
          </a:p>
        </p:txBody>
      </p:sp>
      <p:sp>
        <p:nvSpPr>
          <p:cNvPr id="47107"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dirty="0"/>
          </a:p>
        </p:txBody>
      </p:sp>
      <p:sp>
        <p:nvSpPr>
          <p:cNvPr id="47108" name="Rectangle 4"/>
          <p:cNvSpPr>
            <a:spLocks noChangeArrowheads="1"/>
          </p:cNvSpPr>
          <p:nvPr/>
        </p:nvSpPr>
        <p:spPr bwMode="auto">
          <a:xfrm>
            <a:off x="762000" y="3352800"/>
            <a:ext cx="7772400" cy="3352800"/>
          </a:xfrm>
          <a:prstGeom prst="rect">
            <a:avLst/>
          </a:prstGeom>
          <a:noFill/>
          <a:ln w="12700">
            <a:noFill/>
            <a:miter lim="800000"/>
            <a:headEnd/>
            <a:tailEnd/>
          </a:ln>
          <a:effectLst/>
        </p:spPr>
        <p:txBody>
          <a:bodyPr lIns="90488" tIns="44450" rIns="90488" bIns="44450"/>
          <a:lstStyle/>
          <a:p>
            <a:pPr marL="342900" indent="-342900">
              <a:spcBef>
                <a:spcPct val="20000"/>
              </a:spcBef>
            </a:pPr>
            <a:r>
              <a:rPr lang="en-US" sz="3200" b="1" u="sng" dirty="0">
                <a:solidFill>
                  <a:srgbClr val="FFFF00"/>
                </a:solidFill>
                <a:latin typeface="Times New Roman" pitchFamily="18" charset="0"/>
              </a:rPr>
              <a:t>   </a:t>
            </a:r>
            <a:r>
              <a:rPr lang="en-US" sz="4000" b="1" u="sng" dirty="0">
                <a:solidFill>
                  <a:srgbClr val="FFFF00"/>
                </a:solidFill>
                <a:latin typeface="Times New Roman" pitchFamily="18" charset="0"/>
              </a:rPr>
              <a:t>Keratoconus</a:t>
            </a:r>
            <a:r>
              <a:rPr lang="en-US" sz="4000" b="1" dirty="0">
                <a:solidFill>
                  <a:srgbClr val="FFFF00"/>
                </a:solidFill>
                <a:latin typeface="Times New Roman" pitchFamily="18" charset="0"/>
              </a:rPr>
              <a:t> is an idiopathic non-inflammatory progressive degeneration of the cornea. It is bilateral but often asymmetric with an onset usually at puberty</a:t>
            </a:r>
          </a:p>
        </p:txBody>
      </p:sp>
      <p:pic>
        <p:nvPicPr>
          <p:cNvPr id="47110" name="Picture 6" descr="keratoconus_advanced_stage_topo"/>
          <p:cNvPicPr>
            <a:picLocks noChangeAspect="1" noChangeArrowheads="1"/>
          </p:cNvPicPr>
          <p:nvPr/>
        </p:nvPicPr>
        <p:blipFill>
          <a:blip r:embed="rId3" cstate="print"/>
          <a:srcRect/>
          <a:stretch>
            <a:fillRect/>
          </a:stretch>
        </p:blipFill>
        <p:spPr bwMode="auto">
          <a:xfrm>
            <a:off x="4953000" y="152400"/>
            <a:ext cx="3276600" cy="3027363"/>
          </a:xfrm>
          <a:prstGeom prst="rect">
            <a:avLst/>
          </a:prstGeom>
          <a:noFill/>
        </p:spPr>
      </p:pic>
      <p:pic>
        <p:nvPicPr>
          <p:cNvPr id="47111" name="Picture 7" descr="Keratoconus_mild_stage_topography"/>
          <p:cNvPicPr>
            <a:picLocks noChangeAspect="1" noChangeArrowheads="1"/>
          </p:cNvPicPr>
          <p:nvPr/>
        </p:nvPicPr>
        <p:blipFill>
          <a:blip r:embed="rId4" cstate="print"/>
          <a:srcRect/>
          <a:stretch>
            <a:fillRect/>
          </a:stretch>
        </p:blipFill>
        <p:spPr bwMode="auto">
          <a:xfrm>
            <a:off x="457200" y="0"/>
            <a:ext cx="3276600" cy="3155950"/>
          </a:xfrm>
          <a:prstGeom prst="rect">
            <a:avLst/>
          </a:prstGeom>
          <a:noFill/>
        </p:spPr>
      </p:pic>
      <p:sp>
        <p:nvSpPr>
          <p:cNvPr id="7" name="Rectangle 6"/>
          <p:cNvSpPr/>
          <p:nvPr/>
        </p:nvSpPr>
        <p:spPr>
          <a:xfrm rot="19706213">
            <a:off x="803197" y="3548230"/>
            <a:ext cx="6830717"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What is keratoconus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1000">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7111"/>
                                        </p:tgtEl>
                                        <p:attrNameLst>
                                          <p:attrName>style.visibility</p:attrName>
                                        </p:attrNameLst>
                                      </p:cBhvr>
                                      <p:to>
                                        <p:strVal val="visible"/>
                                      </p:to>
                                    </p:set>
                                    <p:anim calcmode="lin" valueType="num">
                                      <p:cBhvr additive="base">
                                        <p:cTn id="11" dur="500" fill="hold"/>
                                        <p:tgtEl>
                                          <p:spTgt spid="47111"/>
                                        </p:tgtEl>
                                        <p:attrNameLst>
                                          <p:attrName>ppt_x</p:attrName>
                                        </p:attrNameLst>
                                      </p:cBhvr>
                                      <p:tavLst>
                                        <p:tav tm="0">
                                          <p:val>
                                            <p:strVal val="#ppt_x"/>
                                          </p:val>
                                        </p:tav>
                                        <p:tav tm="100000">
                                          <p:val>
                                            <p:strVal val="#ppt_x"/>
                                          </p:val>
                                        </p:tav>
                                      </p:tavLst>
                                    </p:anim>
                                    <p:anim calcmode="lin" valueType="num">
                                      <p:cBhvr additive="base">
                                        <p:cTn id="12" dur="500" fill="hold"/>
                                        <p:tgtEl>
                                          <p:spTgt spid="471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7110"/>
                                        </p:tgtEl>
                                        <p:attrNameLst>
                                          <p:attrName>style.visibility</p:attrName>
                                        </p:attrNameLst>
                                      </p:cBhvr>
                                      <p:to>
                                        <p:strVal val="visible"/>
                                      </p:to>
                                    </p:set>
                                    <p:anim calcmode="lin" valueType="num">
                                      <p:cBhvr additive="base">
                                        <p:cTn id="17" dur="500" fill="hold"/>
                                        <p:tgtEl>
                                          <p:spTgt spid="47110"/>
                                        </p:tgtEl>
                                        <p:attrNameLst>
                                          <p:attrName>ppt_x</p:attrName>
                                        </p:attrNameLst>
                                      </p:cBhvr>
                                      <p:tavLst>
                                        <p:tav tm="0">
                                          <p:val>
                                            <p:strVal val="#ppt_x"/>
                                          </p:val>
                                        </p:tav>
                                        <p:tav tm="100000">
                                          <p:val>
                                            <p:strVal val="#ppt_x"/>
                                          </p:val>
                                        </p:tav>
                                      </p:tavLst>
                                    </p:anim>
                                    <p:anim calcmode="lin" valueType="num">
                                      <p:cBhvr additive="base">
                                        <p:cTn id="18" dur="500" fill="hold"/>
                                        <p:tgtEl>
                                          <p:spTgt spid="471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47108"/>
                                        </p:tgtEl>
                                        <p:attrNameLst>
                                          <p:attrName>style.visibility</p:attrName>
                                        </p:attrNameLst>
                                      </p:cBhvr>
                                      <p:to>
                                        <p:strVal val="visible"/>
                                      </p:to>
                                    </p:set>
                                    <p:anim to="" calcmode="lin" valueType="num">
                                      <p:cBhvr>
                                        <p:cTn id="23" dur="1" fill="hold"/>
                                        <p:tgtEl>
                                          <p:spTgt spid="4710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lasik challenge</a:t>
            </a:r>
            <a:endParaRPr lang="en-US" dirty="0"/>
          </a:p>
        </p:txBody>
      </p:sp>
      <p:pic>
        <p:nvPicPr>
          <p:cNvPr id="4099" name="Picture 3"/>
          <p:cNvPicPr>
            <a:picLocks noGrp="1" noChangeAspect="1" noChangeArrowheads="1"/>
          </p:cNvPicPr>
          <p:nvPr>
            <p:ph idx="1"/>
          </p:nvPr>
        </p:nvPicPr>
        <p:blipFill>
          <a:blip r:embed="rId2" cstate="print"/>
          <a:srcRect/>
          <a:stretch>
            <a:fillRect/>
          </a:stretch>
        </p:blipFill>
        <p:spPr bwMode="auto">
          <a:xfrm>
            <a:off x="381000" y="2438400"/>
            <a:ext cx="2438400" cy="1628775"/>
          </a:xfrm>
          <a:prstGeom prst="rect">
            <a:avLst/>
          </a:prstGeom>
          <a:noFill/>
          <a:ln w="9525">
            <a:noFill/>
            <a:miter lim="800000"/>
            <a:headEnd/>
            <a:tailEnd/>
          </a:ln>
          <a:effectLst/>
        </p:spPr>
      </p:pic>
      <p:pic>
        <p:nvPicPr>
          <p:cNvPr id="6" name="Picture 2"/>
          <p:cNvPicPr>
            <a:picLocks noChangeAspect="1" noChangeArrowheads="1"/>
          </p:cNvPicPr>
          <p:nvPr/>
        </p:nvPicPr>
        <p:blipFill>
          <a:blip r:embed="rId3" cstate="print"/>
          <a:srcRect/>
          <a:stretch>
            <a:fillRect/>
          </a:stretch>
        </p:blipFill>
        <p:spPr bwMode="auto">
          <a:xfrm>
            <a:off x="3276600" y="2667000"/>
            <a:ext cx="3495675" cy="2993423"/>
          </a:xfrm>
          <a:prstGeom prst="rect">
            <a:avLst/>
          </a:prstGeom>
          <a:noFill/>
          <a:ln w="9525">
            <a:noFill/>
            <a:miter lim="800000"/>
            <a:headEnd/>
            <a:tailEnd/>
          </a:ln>
          <a:effectLst/>
        </p:spPr>
      </p:pic>
      <p:sp>
        <p:nvSpPr>
          <p:cNvPr id="8" name="TextBox 7"/>
          <p:cNvSpPr txBox="1"/>
          <p:nvPr/>
        </p:nvSpPr>
        <p:spPr>
          <a:xfrm>
            <a:off x="838200" y="4343400"/>
            <a:ext cx="829522" cy="369332"/>
          </a:xfrm>
          <a:prstGeom prst="rect">
            <a:avLst/>
          </a:prstGeom>
          <a:noFill/>
        </p:spPr>
        <p:txBody>
          <a:bodyPr wrap="none" rtlCol="0">
            <a:spAutoFit/>
          </a:bodyPr>
          <a:lstStyle/>
          <a:p>
            <a:r>
              <a:rPr lang="en-US" dirty="0" smtClean="0"/>
              <a:t>Ectasia</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to="" calcmode="lin" valueType="num">
                                      <p:cBhvr>
                                        <p:cTn id="7" dur="1" fill="hold"/>
                                        <p:tgtEl>
                                          <p:spTgt spid="4099"/>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to="" calcmode="lin" valueType="num">
                                      <p:cBhvr>
                                        <p:cTn id="12"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856488"/>
          </a:xfrm>
        </p:spPr>
        <p:txBody>
          <a:bodyPr>
            <a:normAutofit fontScale="90000"/>
          </a:bodyPr>
          <a:lstStyle/>
          <a:p>
            <a:r>
              <a:rPr lang="en-US" dirty="0" smtClean="0"/>
              <a:t>Or the “no-pattern” irregularities</a:t>
            </a:r>
            <a:endParaRPr lang="en-US" dirty="0"/>
          </a:p>
        </p:txBody>
      </p:sp>
      <p:pic>
        <p:nvPicPr>
          <p:cNvPr id="9218" name="Picture 2"/>
          <p:cNvPicPr>
            <a:picLocks noGrp="1" noChangeAspect="1" noChangeArrowheads="1"/>
          </p:cNvPicPr>
          <p:nvPr>
            <p:ph idx="1"/>
          </p:nvPr>
        </p:nvPicPr>
        <p:blipFill>
          <a:blip r:embed="rId2" cstate="print"/>
          <a:stretch>
            <a:fillRect/>
          </a:stretch>
        </p:blipFill>
        <p:spPr bwMode="auto">
          <a:xfrm>
            <a:off x="2590800" y="1828800"/>
            <a:ext cx="4205288" cy="4763336"/>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to="" calcmode="lin" valueType="num">
                                      <p:cBhvr>
                                        <p:cTn id="7" dur="1" fill="hold"/>
                                        <p:tgtEl>
                                          <p:spTgt spid="921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Acute hydrops or severe dry-eye or acid/alkali burns</a:t>
            </a:r>
            <a:endParaRPr lang="en-US" dirty="0"/>
          </a:p>
        </p:txBody>
      </p:sp>
      <p:pic>
        <p:nvPicPr>
          <p:cNvPr id="1026" name="Picture 2"/>
          <p:cNvPicPr>
            <a:picLocks noGrp="1" noChangeAspect="1" noChangeArrowheads="1"/>
          </p:cNvPicPr>
          <p:nvPr>
            <p:ph idx="1"/>
          </p:nvPr>
        </p:nvPicPr>
        <p:blipFill>
          <a:blip r:embed="rId2" cstate="print"/>
          <a:stretch>
            <a:fillRect/>
          </a:stretch>
        </p:blipFill>
        <p:spPr bwMode="auto">
          <a:xfrm>
            <a:off x="914400" y="2667000"/>
            <a:ext cx="4037527" cy="2514600"/>
          </a:xfrm>
          <a:prstGeom prst="rect">
            <a:avLst/>
          </a:prstGeom>
          <a:noFill/>
          <a:ln w="9525">
            <a:noFill/>
            <a:miter lim="800000"/>
            <a:headEnd/>
            <a:tailEnd/>
          </a:ln>
          <a:effectLst/>
        </p:spPr>
      </p:pic>
      <p:pic>
        <p:nvPicPr>
          <p:cNvPr id="4" name="Picture 3"/>
          <p:cNvPicPr>
            <a:picLocks noChangeAspect="1" noChangeArrowheads="1"/>
          </p:cNvPicPr>
          <p:nvPr/>
        </p:nvPicPr>
        <p:blipFill>
          <a:blip r:embed="rId3" cstate="print"/>
          <a:srcRect/>
          <a:stretch>
            <a:fillRect/>
          </a:stretch>
        </p:blipFill>
        <p:spPr bwMode="auto">
          <a:xfrm>
            <a:off x="5410200" y="2514600"/>
            <a:ext cx="2895600" cy="2895600"/>
          </a:xfrm>
          <a:prstGeom prst="rect">
            <a:avLst/>
          </a:prstGeom>
          <a:noFill/>
          <a:ln w="9525">
            <a:noFill/>
            <a:miter lim="800000"/>
            <a:headEnd/>
            <a:tailEnd/>
          </a:ln>
          <a:effectLst/>
        </p:spPr>
      </p:pic>
      <p:sp>
        <p:nvSpPr>
          <p:cNvPr id="5" name="TextBox 4"/>
          <p:cNvSpPr txBox="1"/>
          <p:nvPr/>
        </p:nvSpPr>
        <p:spPr>
          <a:xfrm>
            <a:off x="1143000" y="5638800"/>
            <a:ext cx="6629400" cy="1077218"/>
          </a:xfrm>
          <a:prstGeom prst="rect">
            <a:avLst/>
          </a:prstGeom>
          <a:noFill/>
        </p:spPr>
        <p:txBody>
          <a:bodyPr wrap="square" rtlCol="0">
            <a:spAutoFit/>
          </a:bodyPr>
          <a:lstStyle/>
          <a:p>
            <a:pPr algn="ctr"/>
            <a:r>
              <a:rPr lang="en-US" sz="3200" b="1" dirty="0" smtClean="0"/>
              <a:t>Will the thin tear-film neutralize these large irregularities</a:t>
            </a:r>
            <a:endParaRPr lang="en-US" sz="32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irregularities..</a:t>
            </a:r>
            <a:endParaRPr lang="en-US" dirty="0"/>
          </a:p>
        </p:txBody>
      </p:sp>
      <p:pic>
        <p:nvPicPr>
          <p:cNvPr id="6146" name="Picture 2"/>
          <p:cNvPicPr>
            <a:picLocks noGrp="1" noChangeAspect="1" noChangeArrowheads="1"/>
          </p:cNvPicPr>
          <p:nvPr>
            <p:ph type="clipArt" sz="half" idx="1"/>
          </p:nvPr>
        </p:nvPicPr>
        <p:blipFill>
          <a:blip r:embed="rId2" cstate="print"/>
          <a:srcRect/>
          <a:stretch>
            <a:fillRect/>
          </a:stretch>
        </p:blipFill>
        <p:spPr bwMode="auto">
          <a:xfrm>
            <a:off x="609600" y="2743200"/>
            <a:ext cx="3590310" cy="2389188"/>
          </a:xfrm>
          <a:prstGeom prst="rect">
            <a:avLst/>
          </a:prstGeom>
          <a:noFill/>
          <a:ln w="9525">
            <a:noFill/>
            <a:miter lim="800000"/>
            <a:headEnd/>
            <a:tailEnd/>
          </a:ln>
          <a:effectLst/>
        </p:spPr>
      </p:pic>
      <p:sp>
        <p:nvSpPr>
          <p:cNvPr id="4" name="Text Placeholder 3"/>
          <p:cNvSpPr>
            <a:spLocks noGrp="1"/>
          </p:cNvSpPr>
          <p:nvPr>
            <p:ph type="body" sz="half" idx="2"/>
          </p:nvPr>
        </p:nvSpPr>
        <p:spPr/>
        <p:txBody>
          <a:bodyPr/>
          <a:lstStyle/>
          <a:p>
            <a:endParaRPr lang="en-US" dirty="0"/>
          </a:p>
        </p:txBody>
      </p:sp>
      <p:pic>
        <p:nvPicPr>
          <p:cNvPr id="6147" name="Picture 3"/>
          <p:cNvPicPr>
            <a:picLocks noChangeAspect="1" noChangeArrowheads="1"/>
          </p:cNvPicPr>
          <p:nvPr/>
        </p:nvPicPr>
        <p:blipFill>
          <a:blip r:embed="rId3" cstate="print"/>
          <a:srcRect/>
          <a:stretch>
            <a:fillRect/>
          </a:stretch>
        </p:blipFill>
        <p:spPr bwMode="auto">
          <a:xfrm>
            <a:off x="418059" y="2667000"/>
            <a:ext cx="3925341" cy="2667000"/>
          </a:xfrm>
          <a:prstGeom prst="rect">
            <a:avLst/>
          </a:prstGeom>
          <a:noFill/>
          <a:ln w="9525">
            <a:noFill/>
            <a:miter lim="800000"/>
            <a:headEnd/>
            <a:tailEnd/>
          </a:ln>
          <a:effectLst/>
        </p:spPr>
      </p:pic>
      <p:sp>
        <p:nvSpPr>
          <p:cNvPr id="6" name="TextBox 5"/>
          <p:cNvSpPr txBox="1"/>
          <p:nvPr/>
        </p:nvSpPr>
        <p:spPr>
          <a:xfrm>
            <a:off x="685800" y="5638800"/>
            <a:ext cx="3165197" cy="954107"/>
          </a:xfrm>
          <a:prstGeom prst="rect">
            <a:avLst/>
          </a:prstGeom>
          <a:noFill/>
        </p:spPr>
        <p:txBody>
          <a:bodyPr wrap="square" rtlCol="0">
            <a:spAutoFit/>
          </a:bodyPr>
          <a:lstStyle/>
          <a:p>
            <a:pPr algn="ctr"/>
            <a:r>
              <a:rPr lang="en-US" sz="2800" b="1" dirty="0" smtClean="0"/>
              <a:t>Surface irregularities</a:t>
            </a:r>
            <a:endParaRPr lang="en-US" sz="2800" b="1" dirty="0"/>
          </a:p>
        </p:txBody>
      </p:sp>
      <p:sp>
        <p:nvSpPr>
          <p:cNvPr id="9" name="TextBox 8"/>
          <p:cNvSpPr txBox="1"/>
          <p:nvPr/>
        </p:nvSpPr>
        <p:spPr>
          <a:xfrm>
            <a:off x="4648200" y="5715000"/>
            <a:ext cx="4187172" cy="830997"/>
          </a:xfrm>
          <a:prstGeom prst="rect">
            <a:avLst/>
          </a:prstGeom>
          <a:noFill/>
        </p:spPr>
        <p:txBody>
          <a:bodyPr wrap="square" rtlCol="0">
            <a:spAutoFit/>
          </a:bodyPr>
          <a:lstStyle/>
          <a:p>
            <a:pPr algn="ctr"/>
            <a:r>
              <a:rPr lang="en-US" sz="2400" b="1" dirty="0" smtClean="0"/>
              <a:t>Not enough scope to neutralize these</a:t>
            </a:r>
            <a:endParaRPr lang="en-US" sz="2400" b="1" dirty="0"/>
          </a:p>
        </p:txBody>
      </p:sp>
      <p:pic>
        <p:nvPicPr>
          <p:cNvPr id="5122" name="Picture 2"/>
          <p:cNvPicPr>
            <a:picLocks noChangeAspect="1" noChangeArrowheads="1"/>
          </p:cNvPicPr>
          <p:nvPr/>
        </p:nvPicPr>
        <p:blipFill>
          <a:blip r:embed="rId4" cstate="print"/>
          <a:srcRect/>
          <a:stretch>
            <a:fillRect/>
          </a:stretch>
        </p:blipFill>
        <p:spPr bwMode="auto">
          <a:xfrm>
            <a:off x="4533900" y="2286000"/>
            <a:ext cx="4000500" cy="30480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5" cstate="print"/>
          <a:srcRect/>
          <a:stretch>
            <a:fillRect/>
          </a:stretch>
        </p:blipFill>
        <p:spPr bwMode="auto">
          <a:xfrm>
            <a:off x="4495800" y="3581400"/>
            <a:ext cx="4038600" cy="1752600"/>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to="" calcmode="lin" valueType="num">
                                      <p:cBhvr>
                                        <p:cTn id="7" dur="1" fill="hold"/>
                                        <p:tgtEl>
                                          <p:spTgt spid="614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6147"/>
                                        </p:tgtEl>
                                        <p:attrNameLst>
                                          <p:attrName>style.visibility</p:attrName>
                                        </p:attrNameLst>
                                      </p:cBhvr>
                                      <p:to>
                                        <p:strVal val="visible"/>
                                      </p:to>
                                    </p:set>
                                    <p:anim to="" calcmode="lin" valueType="num">
                                      <p:cBhvr>
                                        <p:cTn id="17" dur="1" fill="hold"/>
                                        <p:tgtEl>
                                          <p:spTgt spid="6147"/>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5122"/>
                                        </p:tgtEl>
                                        <p:attrNameLst>
                                          <p:attrName>style.visibility</p:attrName>
                                        </p:attrNameLst>
                                      </p:cBhvr>
                                      <p:to>
                                        <p:strVal val="visible"/>
                                      </p:to>
                                    </p:set>
                                    <p:anim to="" calcmode="lin" valueType="num">
                                      <p:cBhvr>
                                        <p:cTn id="22" dur="1" fill="hold"/>
                                        <p:tgtEl>
                                          <p:spTgt spid="5122"/>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to="" calcmode="lin" valueType="num">
                                      <p:cBhvr>
                                        <p:cTn id="27" dur="1" fill="hold"/>
                                        <p:tgtEl>
                                          <p:spTgt spid="9"/>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051"/>
                                        </p:tgtEl>
                                        <p:attrNameLst>
                                          <p:attrName>style.visibility</p:attrName>
                                        </p:attrNameLst>
                                      </p:cBhvr>
                                      <p:to>
                                        <p:strVal val="visible"/>
                                      </p:to>
                                    </p:set>
                                    <p:anim to="" calcmode="lin" valueType="num">
                                      <p:cBhvr>
                                        <p:cTn id="32" dur="1" fill="hold"/>
                                        <p:tgtEl>
                                          <p:spTgt spid="205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Also what if the lower base is eccentric</a:t>
            </a:r>
            <a:endParaRPr lang="en-US" dirty="0"/>
          </a:p>
        </p:txBody>
      </p:sp>
      <p:pic>
        <p:nvPicPr>
          <p:cNvPr id="3" name="Picture 2"/>
          <p:cNvPicPr>
            <a:picLocks noChangeAspect="1" noChangeArrowheads="1"/>
          </p:cNvPicPr>
          <p:nvPr/>
        </p:nvPicPr>
        <p:blipFill>
          <a:blip r:embed="rId2" cstate="print"/>
          <a:srcRect l="25498" t="3980" r="26693" b="8458"/>
          <a:stretch>
            <a:fillRect/>
          </a:stretch>
        </p:blipFill>
        <p:spPr bwMode="auto">
          <a:xfrm rot="1854613">
            <a:off x="3626010" y="5007070"/>
            <a:ext cx="1143000" cy="1676400"/>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cstate="print"/>
          <a:srcRect/>
          <a:stretch>
            <a:fillRect/>
          </a:stretch>
        </p:blipFill>
        <p:spPr bwMode="auto">
          <a:xfrm>
            <a:off x="5498162" y="1905000"/>
            <a:ext cx="3264838" cy="2795752"/>
          </a:xfrm>
          <a:prstGeom prst="rect">
            <a:avLst/>
          </a:prstGeom>
          <a:noFill/>
          <a:ln w="9525">
            <a:noFill/>
            <a:miter lim="800000"/>
            <a:headEnd/>
            <a:tailEnd/>
          </a:ln>
          <a:effectLst/>
        </p:spPr>
      </p:pic>
      <p:pic>
        <p:nvPicPr>
          <p:cNvPr id="4" name="Picture 2"/>
          <p:cNvPicPr>
            <a:picLocks noChangeAspect="1" noChangeArrowheads="1"/>
          </p:cNvPicPr>
          <p:nvPr/>
        </p:nvPicPr>
        <p:blipFill>
          <a:blip r:embed="rId2" cstate="print"/>
          <a:srcRect l="25498" t="3980" r="26693" b="8458"/>
          <a:stretch>
            <a:fillRect/>
          </a:stretch>
        </p:blipFill>
        <p:spPr bwMode="auto">
          <a:xfrm>
            <a:off x="3886200" y="2057400"/>
            <a:ext cx="1219200" cy="1788160"/>
          </a:xfrm>
          <a:prstGeom prst="rect">
            <a:avLst/>
          </a:prstGeom>
          <a:noFill/>
          <a:ln w="9525">
            <a:noFill/>
            <a:miter lim="800000"/>
            <a:headEnd/>
            <a:tailEnd/>
          </a:ln>
          <a:effectLst/>
        </p:spPr>
      </p:pic>
      <p:sp>
        <p:nvSpPr>
          <p:cNvPr id="6" name="TextBox 5"/>
          <p:cNvSpPr txBox="1"/>
          <p:nvPr/>
        </p:nvSpPr>
        <p:spPr>
          <a:xfrm rot="19448338">
            <a:off x="80094" y="2906017"/>
            <a:ext cx="3625412" cy="1446550"/>
          </a:xfrm>
          <a:prstGeom prst="rect">
            <a:avLst/>
          </a:prstGeom>
          <a:noFill/>
        </p:spPr>
        <p:txBody>
          <a:bodyPr wrap="square" rtlCol="0">
            <a:spAutoFit/>
          </a:bodyPr>
          <a:lstStyle/>
          <a:p>
            <a:r>
              <a:rPr lang="en-US" sz="4400" dirty="0" smtClean="0"/>
              <a:t>Will it balance well ?</a:t>
            </a:r>
            <a:endParaRPr lang="en-US" sz="4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4" presetClass="path" presetSubtype="0" accel="50000" decel="50000" fill="hold" nodeType="clickEffect">
                                  <p:stCondLst>
                                    <p:cond delay="0"/>
                                  </p:stCondLst>
                                  <p:childTnLst>
                                    <p:animMotion origin="layout" path="M 0 0  c 0.004 -0.01067  0.018 -0.02133  0.023 -0.02133  c 0.031 0  0.063 0.16667  0.063 0.33333  c 0 -0.084  0.016 -0.16667  0.031 -0.16667  c 0.016 0  0.031 0.084  0.031 0.16667  c 0 -0.04133  0.008 -0.084  0.016 -0.084  c 0.008 0  0.016 0.04133  0.016 0.084  c 0 -0.02133  0.004 -0.04133  0.008 -0.04133  c 0.004 0  0.008 0.02133  0.008 0.04133  c 0 -0.01067  0.002 -0.02133  0.004 -0.02133  c 0.001 0  0.004 0.01067  0.004 0.02133  c 0 -0.00533  0.001 -0.01067  0.002 -0.01067  c 0 0.00133  0.002 0.00533  0.002 0.01067  c 0 -0.00267  0 -0.00533  0.001 -0.00533  c 0 0.00133  0.001 0.00267  0.001 0.00533  c 0 -0.00133  0 -0.00267  0 -0.004  c 0.001 0  0.001 0.00133  0.001 0.00267  c 0.001 0  0.001 -0.00133  0.001 -0.00267  c 0.001 0  0.001 0.00133  0.001 0.00267  E" pathEditMode="relative" ptsTypes="">
                                      <p:cBhvr>
                                        <p:cTn id="11"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143000"/>
          </a:xfrm>
        </p:spPr>
        <p:txBody>
          <a:bodyPr/>
          <a:lstStyle/>
          <a:p>
            <a:r>
              <a:rPr lang="en-US" dirty="0" smtClean="0"/>
              <a:t>Or if we have a large base </a:t>
            </a:r>
            <a:endParaRPr lang="en-US" dirty="0"/>
          </a:p>
        </p:txBody>
      </p:sp>
      <p:pic>
        <p:nvPicPr>
          <p:cNvPr id="3" name="Picture 2"/>
          <p:cNvPicPr>
            <a:picLocks noChangeAspect="1" noChangeArrowheads="1"/>
          </p:cNvPicPr>
          <p:nvPr/>
        </p:nvPicPr>
        <p:blipFill>
          <a:blip r:embed="rId2" cstate="print"/>
          <a:srcRect l="25498" t="3980" r="26693" b="8458"/>
          <a:stretch>
            <a:fillRect/>
          </a:stretch>
        </p:blipFill>
        <p:spPr bwMode="auto">
          <a:xfrm>
            <a:off x="1447209" y="3784217"/>
            <a:ext cx="1910720" cy="2802389"/>
          </a:xfrm>
          <a:prstGeom prst="rect">
            <a:avLst/>
          </a:prstGeom>
          <a:noFill/>
          <a:ln w="9525">
            <a:noFill/>
            <a:miter lim="800000"/>
            <a:headEnd/>
            <a:tailEnd/>
          </a:ln>
          <a:effectLst/>
        </p:spPr>
      </p:pic>
      <p:pic>
        <p:nvPicPr>
          <p:cNvPr id="4" name="Picture 2"/>
          <p:cNvPicPr>
            <a:picLocks noChangeAspect="1" noChangeArrowheads="1"/>
          </p:cNvPicPr>
          <p:nvPr/>
        </p:nvPicPr>
        <p:blipFill>
          <a:blip r:embed="rId2" cstate="print"/>
          <a:srcRect l="25498" t="3980" r="26693" b="8458"/>
          <a:stretch>
            <a:fillRect/>
          </a:stretch>
        </p:blipFill>
        <p:spPr bwMode="auto">
          <a:xfrm>
            <a:off x="1828800" y="1752600"/>
            <a:ext cx="1143000" cy="1676400"/>
          </a:xfrm>
          <a:prstGeom prst="rect">
            <a:avLst/>
          </a:prstGeom>
          <a:noFill/>
          <a:ln w="9525">
            <a:noFill/>
            <a:miter lim="800000"/>
            <a:headEnd/>
            <a:tailEnd/>
          </a:ln>
          <a:effectLst/>
        </p:spPr>
      </p:pic>
      <p:grpSp>
        <p:nvGrpSpPr>
          <p:cNvPr id="7" name="Group 6"/>
          <p:cNvGrpSpPr/>
          <p:nvPr/>
        </p:nvGrpSpPr>
        <p:grpSpPr>
          <a:xfrm>
            <a:off x="6096000" y="1801561"/>
            <a:ext cx="2783326" cy="4498214"/>
            <a:chOff x="6096000" y="1801561"/>
            <a:chExt cx="2783326" cy="4498214"/>
          </a:xfrm>
        </p:grpSpPr>
        <p:pic>
          <p:nvPicPr>
            <p:cNvPr id="4098" name="Picture 2"/>
            <p:cNvPicPr>
              <a:picLocks noChangeAspect="1" noChangeArrowheads="1"/>
            </p:cNvPicPr>
            <p:nvPr/>
          </p:nvPicPr>
          <p:blipFill>
            <a:blip r:embed="rId3" cstate="print"/>
            <a:srcRect/>
            <a:stretch>
              <a:fillRect/>
            </a:stretch>
          </p:blipFill>
          <p:spPr bwMode="auto">
            <a:xfrm rot="16200000">
              <a:off x="5477823" y="2495938"/>
              <a:ext cx="3953697" cy="2564943"/>
            </a:xfrm>
            <a:prstGeom prst="rect">
              <a:avLst/>
            </a:prstGeom>
            <a:noFill/>
            <a:ln w="9525">
              <a:noFill/>
              <a:miter lim="800000"/>
              <a:headEnd/>
              <a:tailEnd/>
            </a:ln>
            <a:effectLst/>
          </p:spPr>
        </p:pic>
        <p:sp>
          <p:nvSpPr>
            <p:cNvPr id="6" name="TextBox 5"/>
            <p:cNvSpPr txBox="1"/>
            <p:nvPr/>
          </p:nvSpPr>
          <p:spPr>
            <a:xfrm>
              <a:off x="6096000" y="5715000"/>
              <a:ext cx="2783326" cy="584775"/>
            </a:xfrm>
            <a:prstGeom prst="rect">
              <a:avLst/>
            </a:prstGeom>
            <a:noFill/>
          </p:spPr>
          <p:txBody>
            <a:bodyPr wrap="none" rtlCol="0">
              <a:spAutoFit/>
            </a:bodyPr>
            <a:lstStyle/>
            <a:p>
              <a:r>
                <a:rPr lang="en-US" sz="3200" b="1" dirty="0" smtClean="0"/>
                <a:t>Keratoglobus</a:t>
              </a:r>
              <a:endParaRPr lang="en-US" sz="3200" b="1" dirty="0"/>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4" presetClass="path" presetSubtype="0" accel="50000" decel="50000" fill="hold" nodeType="clickEffect">
                                  <p:stCondLst>
                                    <p:cond delay="0"/>
                                  </p:stCondLst>
                                  <p:childTnLst>
                                    <p:animMotion origin="layout" path="M 0.10416 0.03241 C 0.10816 0.02176 0.12222 0.01111 0.12708 0.01111 C 0.15816 0.01111 0.1901 0.17778 0.1901 0.34444 C 0.1901 0.26041 0.20607 0.17778 0.22118 0.17778 C 0.23715 0.17778 0.25225 0.2618 0.25225 0.34444 C 0.25225 0.30301 0.26024 0.26041 0.26823 0.26041 C 0.27621 0.26041 0.2842 0.30185 0.2842 0.34444 C 0.2842 0.32315 0.28819 0.30301 0.29218 0.30301 C 0.29618 0.30301 0.30017 0.3243 0.30017 0.34444 C 0.30017 0.33379 0.30225 0.32315 0.30416 0.32315 C 0.30521 0.32315 0.30816 0.33379 0.30816 0.34444 C 0.30816 0.33912 0.3092 0.33379 0.31024 0.33379 C 0.31024 0.33518 0.31232 0.33912 0.31232 0.34444 C 0.31232 0.34166 0.31232 0.33912 0.31336 0.33912 C 0.31336 0.34051 0.31441 0.3419 0.31441 0.34444 C 0.31441 0.34305 0.31441 0.34166 0.31441 0.34051 C 0.31545 0.34051 0.31545 0.3419 0.31545 0.34328 C 0.31649 0.34328 0.31649 0.3419 0.31649 0.34051 C 0.31753 0.34051 0.31753 0.3419 0.31753 0.34328 " pathEditMode="relative" rAng="0" ptsTypes="fffffffffffffffffff">
                                      <p:cBhvr>
                                        <p:cTn id="11" dur="2000" fill="hold"/>
                                        <p:tgtEl>
                                          <p:spTgt spid="4"/>
                                        </p:tgtEl>
                                        <p:attrNameLst>
                                          <p:attrName>ppt_x</p:attrName>
                                          <p:attrName>ppt_y</p:attrName>
                                        </p:attrNameLst>
                                      </p:cBhvr>
                                      <p:rCtr x="107" y="14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143000"/>
          </a:xfrm>
        </p:spPr>
        <p:txBody>
          <a:bodyPr>
            <a:normAutofit fontScale="90000"/>
          </a:bodyPr>
          <a:lstStyle/>
          <a:p>
            <a:r>
              <a:rPr lang="en-US" dirty="0" smtClean="0"/>
              <a:t>In all these cases we need to cover almost whole of cornea</a:t>
            </a:r>
            <a:endParaRPr lang="en-US" dirty="0"/>
          </a:p>
        </p:txBody>
      </p:sp>
      <p:pic>
        <p:nvPicPr>
          <p:cNvPr id="3" name="Picture 2"/>
          <p:cNvPicPr>
            <a:picLocks noChangeAspect="1" noChangeArrowheads="1"/>
          </p:cNvPicPr>
          <p:nvPr/>
        </p:nvPicPr>
        <p:blipFill>
          <a:blip r:embed="rId2" cstate="print"/>
          <a:srcRect l="25498" t="3980" r="26693" b="8458"/>
          <a:stretch>
            <a:fillRect/>
          </a:stretch>
        </p:blipFill>
        <p:spPr bwMode="auto">
          <a:xfrm rot="1854613">
            <a:off x="3854611" y="4517929"/>
            <a:ext cx="1143000" cy="1676400"/>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1600200" y="1752600"/>
            <a:ext cx="6172200" cy="2419350"/>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33333  E" pathEditMode="relative" ptsTypes="">
                                      <p:cBhvr>
                                        <p:cTn id="6" dur="2000" fill="hold"/>
                                        <p:tgtEl>
                                          <p:spTgt spid="205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Scleral lenses/MSD/Soft lenses</a:t>
            </a:r>
            <a:endParaRPr lang="en-US" dirty="0"/>
          </a:p>
        </p:txBody>
      </p:sp>
      <p:pic>
        <p:nvPicPr>
          <p:cNvPr id="3074" name="Picture 2"/>
          <p:cNvPicPr>
            <a:picLocks noGrp="1" noChangeAspect="1" noChangeArrowheads="1"/>
          </p:cNvPicPr>
          <p:nvPr>
            <p:ph sz="half" idx="1"/>
          </p:nvPr>
        </p:nvPicPr>
        <p:blipFill>
          <a:blip r:embed="rId2" cstate="print"/>
          <a:stretch>
            <a:fillRect/>
          </a:stretch>
        </p:blipFill>
        <p:spPr bwMode="auto">
          <a:xfrm>
            <a:off x="228600" y="2514600"/>
            <a:ext cx="4572000" cy="3429000"/>
          </a:xfrm>
          <a:prstGeom prst="rect">
            <a:avLst/>
          </a:prstGeom>
          <a:noFill/>
          <a:ln w="9525">
            <a:noFill/>
            <a:miter lim="800000"/>
            <a:headEnd/>
            <a:tailEnd/>
          </a:ln>
          <a:effectLst/>
        </p:spPr>
      </p:pic>
      <p:sp>
        <p:nvSpPr>
          <p:cNvPr id="4" name="Content Placeholder 3"/>
          <p:cNvSpPr>
            <a:spLocks noGrp="1"/>
          </p:cNvSpPr>
          <p:nvPr>
            <p:ph sz="half" idx="2"/>
          </p:nvPr>
        </p:nvSpPr>
        <p:spPr/>
        <p:txBody>
          <a:bodyPr>
            <a:noAutofit/>
          </a:bodyPr>
          <a:lstStyle/>
          <a:p>
            <a:r>
              <a:rPr lang="en-US" sz="3200" dirty="0" smtClean="0"/>
              <a:t>Scleral contact lenses are typically used to fit the most difficult irregular cornea patients or as a therapeutic device to manage severe ocular surface disease</a:t>
            </a:r>
            <a:endParaRPr lang="en-US" sz="32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Scleral Lens</a:t>
            </a:r>
            <a:endParaRPr lang="en-US" dirty="0"/>
          </a:p>
        </p:txBody>
      </p:sp>
      <p:sp>
        <p:nvSpPr>
          <p:cNvPr id="4" name="Text Placeholder 3"/>
          <p:cNvSpPr>
            <a:spLocks noGrp="1"/>
          </p:cNvSpPr>
          <p:nvPr>
            <p:ph type="body" idx="1"/>
          </p:nvPr>
        </p:nvSpPr>
        <p:spPr/>
        <p:txBody>
          <a:bodyPr/>
          <a:lstStyle/>
          <a:p>
            <a:endParaRPr lang="en-US" dirty="0"/>
          </a:p>
        </p:txBody>
      </p:sp>
      <p:sp>
        <p:nvSpPr>
          <p:cNvPr id="5" name="Text Placeholder 4"/>
          <p:cNvSpPr>
            <a:spLocks noGrp="1"/>
          </p:cNvSpPr>
          <p:nvPr>
            <p:ph type="body" sz="half" idx="3"/>
          </p:nvPr>
        </p:nvSpPr>
        <p:spPr/>
        <p:txBody>
          <a:bodyPr/>
          <a:lstStyle/>
          <a:p>
            <a:endParaRPr lang="en-US" dirty="0"/>
          </a:p>
        </p:txBody>
      </p:sp>
      <p:pic>
        <p:nvPicPr>
          <p:cNvPr id="2050" name="Picture 2"/>
          <p:cNvPicPr>
            <a:picLocks noGrp="1" noChangeAspect="1" noChangeArrowheads="1"/>
          </p:cNvPicPr>
          <p:nvPr>
            <p:ph sz="quarter" idx="2"/>
          </p:nvPr>
        </p:nvPicPr>
        <p:blipFill>
          <a:blip r:embed="rId3" cstate="print"/>
          <a:stretch>
            <a:fillRect/>
          </a:stretch>
        </p:blipFill>
        <p:spPr bwMode="auto">
          <a:xfrm>
            <a:off x="533400" y="1225640"/>
            <a:ext cx="2423319" cy="2696368"/>
          </a:xfrm>
          <a:prstGeom prst="rect">
            <a:avLst/>
          </a:prstGeom>
          <a:noFill/>
          <a:ln w="9525">
            <a:noFill/>
            <a:miter lim="800000"/>
            <a:headEnd/>
            <a:tailEnd/>
          </a:ln>
          <a:effectLst/>
        </p:spPr>
      </p:pic>
      <p:sp>
        <p:nvSpPr>
          <p:cNvPr id="6" name="Content Placeholder 5"/>
          <p:cNvSpPr>
            <a:spLocks noGrp="1"/>
          </p:cNvSpPr>
          <p:nvPr>
            <p:ph sz="quarter" idx="4"/>
          </p:nvPr>
        </p:nvSpPr>
        <p:spPr/>
        <p:txBody>
          <a:bodyPr>
            <a:noAutofit/>
          </a:bodyPr>
          <a:lstStyle/>
          <a:p>
            <a:r>
              <a:rPr lang="en-US" sz="3200" dirty="0" smtClean="0"/>
              <a:t>The bearing force of these lenses rests on the scleral conjunctiva, which allows them to vault completely over the corneal surface</a:t>
            </a:r>
            <a:endParaRPr lang="en-US" sz="3200" dirty="0"/>
          </a:p>
        </p:txBody>
      </p:sp>
      <p:pic>
        <p:nvPicPr>
          <p:cNvPr id="7" name="Picture 2"/>
          <p:cNvPicPr>
            <a:picLocks noChangeAspect="1" noChangeArrowheads="1"/>
          </p:cNvPicPr>
          <p:nvPr/>
        </p:nvPicPr>
        <p:blipFill>
          <a:blip r:embed="rId4" cstate="print"/>
          <a:srcRect/>
          <a:stretch>
            <a:fillRect/>
          </a:stretch>
        </p:blipFill>
        <p:spPr bwMode="auto">
          <a:xfrm>
            <a:off x="381000" y="3962400"/>
            <a:ext cx="4010025" cy="2590860"/>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to="" calcmode="lin" valueType="num">
                                      <p:cBhvr>
                                        <p:cTn id="7" dur="1" fill="hold"/>
                                        <p:tgtEl>
                                          <p:spTgt spid="205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to="" calcmode="lin" valueType="num">
                                      <p:cBhvr>
                                        <p:cTn id="12" dur="1" fill="hold"/>
                                        <p:tgtEl>
                                          <p:spTgt spid="7"/>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to="" calcmode="lin" valueType="num">
                                      <p:cBhvr>
                                        <p:cTn id="17" dur="1" fill="hold"/>
                                        <p:tgtEl>
                                          <p:spTgt spid="6">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If a cloth is wrinkled- we can stretch it</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990600" y="2743200"/>
            <a:ext cx="3580694" cy="2667000"/>
          </a:xfrm>
          <a:prstGeom prst="rect">
            <a:avLst/>
          </a:prstGeom>
          <a:noFill/>
          <a:ln w="9525">
            <a:noFill/>
            <a:miter lim="800000"/>
            <a:headEnd/>
            <a:tailEnd/>
          </a:ln>
          <a:effectLst/>
        </p:spPr>
      </p:pic>
      <p:pic>
        <p:nvPicPr>
          <p:cNvPr id="4" name="Picture 2"/>
          <p:cNvPicPr>
            <a:picLocks noChangeAspect="1" noChangeArrowheads="1"/>
          </p:cNvPicPr>
          <p:nvPr/>
        </p:nvPicPr>
        <p:blipFill>
          <a:blip r:embed="rId3" cstate="print"/>
          <a:srcRect/>
          <a:stretch>
            <a:fillRect/>
          </a:stretch>
        </p:blipFill>
        <p:spPr bwMode="auto">
          <a:xfrm>
            <a:off x="5181600" y="2819400"/>
            <a:ext cx="3458851" cy="2590800"/>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to="" calcmode="lin" valueType="num">
                                      <p:cBhvr>
                                        <p:cTn id="7" dur="1" fill="hold"/>
                                        <p:tgtEl>
                                          <p:spTgt spid="102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to="" calcmode="lin" valueType="num">
                                      <p:cBhvr>
                                        <p:cTn id="12"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dirty="0"/>
          </a:p>
        </p:txBody>
      </p:sp>
      <p:sp>
        <p:nvSpPr>
          <p:cNvPr id="84995" name="Rectangle 3"/>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dirty="0"/>
          </a:p>
        </p:txBody>
      </p:sp>
      <p:sp>
        <p:nvSpPr>
          <p:cNvPr id="84996" name="Rectangle 4"/>
          <p:cNvSpPr>
            <a:spLocks noGrp="1" noChangeArrowheads="1"/>
          </p:cNvSpPr>
          <p:nvPr>
            <p:ph type="ctrTitle"/>
          </p:nvPr>
        </p:nvSpPr>
        <p:spPr>
          <a:xfrm>
            <a:off x="685800" y="152400"/>
            <a:ext cx="7772400" cy="2743200"/>
          </a:xfrm>
          <a:noFill/>
          <a:ln/>
        </p:spPr>
        <p:txBody>
          <a:bodyPr lIns="90488" tIns="44450" rIns="90488" bIns="44450" anchor="ctr" anchorCtr="0"/>
          <a:lstStyle/>
          <a:p>
            <a:pPr algn="ctr"/>
            <a:r>
              <a:rPr lang="en-US" sz="4000" dirty="0" smtClean="0">
                <a:solidFill>
                  <a:schemeClr val="tx1"/>
                </a:solidFill>
              </a:rPr>
              <a:t>K</a:t>
            </a:r>
            <a:r>
              <a:rPr lang="en-US" sz="4000" b="1" dirty="0" smtClean="0">
                <a:solidFill>
                  <a:schemeClr val="tx1"/>
                </a:solidFill>
              </a:rPr>
              <a:t>eratoconus </a:t>
            </a:r>
            <a:r>
              <a:rPr lang="en-US" sz="4000" b="1" dirty="0">
                <a:solidFill>
                  <a:schemeClr val="tx1"/>
                </a:solidFill>
              </a:rPr>
              <a:t>patient is a rewarding challenge for the contact lens practitioner</a:t>
            </a:r>
          </a:p>
        </p:txBody>
      </p:sp>
      <p:pic>
        <p:nvPicPr>
          <p:cNvPr id="84997" name="SL 7.10 8.7 HerRK.mpg">
            <a:hlinkClick r:id="" action="ppaction://media"/>
          </p:cNvPr>
          <p:cNvPicPr>
            <a:picLocks noRot="1" noChangeAspect="1" noChangeArrowheads="1"/>
          </p:cNvPicPr>
          <p:nvPr>
            <a:videoFile r:link="rId1"/>
          </p:nvPr>
        </p:nvPicPr>
        <p:blipFill>
          <a:blip r:embed="rId4" cstate="print"/>
          <a:srcRect/>
          <a:stretch>
            <a:fillRect/>
          </a:stretch>
        </p:blipFill>
        <p:spPr bwMode="auto">
          <a:xfrm>
            <a:off x="2133600" y="2438400"/>
            <a:ext cx="4724400" cy="3733800"/>
          </a:xfrm>
          <a:prstGeom prst="rect">
            <a:avLst/>
          </a:prstGeom>
          <a:noFill/>
          <a:ln w="9525">
            <a:noFill/>
            <a:miter lim="800000"/>
            <a:headEnd/>
            <a:tailEnd/>
          </a:ln>
        </p:spPr>
      </p:pic>
      <p:sp>
        <p:nvSpPr>
          <p:cNvPr id="6" name="TextBox 5"/>
          <p:cNvSpPr txBox="1"/>
          <p:nvPr/>
        </p:nvSpPr>
        <p:spPr>
          <a:xfrm>
            <a:off x="533400" y="5410200"/>
            <a:ext cx="7696200" cy="1077218"/>
          </a:xfrm>
          <a:prstGeom prst="rect">
            <a:avLst/>
          </a:prstGeom>
          <a:solidFill>
            <a:schemeClr val="accent1">
              <a:lumMod val="75000"/>
            </a:schemeClr>
          </a:solidFill>
        </p:spPr>
        <p:txBody>
          <a:bodyPr wrap="square" rtlCol="0">
            <a:spAutoFit/>
          </a:bodyPr>
          <a:lstStyle/>
          <a:p>
            <a:pPr algn="ctr"/>
            <a:r>
              <a:rPr lang="en-US" sz="3200" dirty="0" smtClean="0"/>
              <a:t>Most lenses will perform better in the hands of a competent fitter</a:t>
            </a:r>
            <a:endParaRPr lang="en-US" sz="32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2000"/>
                                  </p:stCondLst>
                                  <p:childTnLst>
                                    <p:cmd type="call" cmd="playFrom(0.0)">
                                      <p:cBhvr>
                                        <p:cTn id="6" dur="1" fill="hold"/>
                                        <p:tgtEl>
                                          <p:spTgt spid="84997"/>
                                        </p:tgtEl>
                                      </p:cBhvr>
                                    </p:cmd>
                                  </p:childTnLst>
                                </p:cTn>
                              </p:par>
                            </p:childTnLst>
                          </p:cTn>
                        </p:par>
                      </p:childTnLst>
                    </p:cTn>
                  </p:par>
                  <p:par>
                    <p:cTn id="7" fill="hold">
                      <p:stCondLst>
                        <p:cond delay="indefinite"/>
                      </p:stCondLst>
                      <p:childTnLst>
                        <p:par>
                          <p:cTn id="8" fill="hold">
                            <p:stCondLst>
                              <p:cond delay="0"/>
                            </p:stCondLst>
                            <p:childTnLst>
                              <p:par>
                                <p:cTn id="9" presetID="24"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to="" calcmode="lin" valueType="num">
                                      <p:cBhvr>
                                        <p:cTn id="11"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8499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84997"/>
                                        </p:tgtEl>
                                      </p:cBhvr>
                                    </p:cmd>
                                  </p:childTnLst>
                                </p:cTn>
                              </p:par>
                            </p:childTnLst>
                          </p:cTn>
                        </p:par>
                      </p:childTnLst>
                    </p:cTn>
                  </p:par>
                </p:childTnLst>
              </p:cTn>
              <p:nextCondLst>
                <p:cond evt="onClick" delay="0">
                  <p:tgtEl>
                    <p:spTgt spid="84997"/>
                  </p:tgtEl>
                </p:cond>
              </p:nextCondLst>
            </p:seq>
            <p:video>
              <p:cMediaNode>
                <p:cTn id="17" fill="hold" display="0">
                  <p:stCondLst>
                    <p:cond delay="indefinite"/>
                  </p:stCondLst>
                  <p:endCondLst>
                    <p:cond evt="onNext" delay="0">
                      <p:tgtEl>
                        <p:sldTgt/>
                      </p:tgtEl>
                    </p:cond>
                    <p:cond evt="onPrev" delay="0">
                      <p:tgtEl>
                        <p:sldTgt/>
                      </p:tgtEl>
                    </p:cond>
                  </p:endCondLst>
                </p:cTn>
                <p:tgtEl>
                  <p:spTgt spid="84997"/>
                </p:tgtEl>
              </p:cMediaNode>
            </p:video>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143000"/>
          </a:xfrm>
        </p:spPr>
        <p:txBody>
          <a:bodyPr>
            <a:normAutofit fontScale="90000"/>
          </a:bodyPr>
          <a:lstStyle/>
          <a:p>
            <a:r>
              <a:rPr lang="en-US" dirty="0" smtClean="0"/>
              <a:t>We can flatten the cornea  - Intacs</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4495800" y="2362200"/>
            <a:ext cx="4269765" cy="3214688"/>
          </a:xfrm>
          <a:prstGeom prst="rect">
            <a:avLst/>
          </a:prstGeom>
          <a:noFill/>
          <a:ln w="9525">
            <a:noFill/>
            <a:miter lim="800000"/>
            <a:headEnd/>
            <a:tailEnd/>
          </a:ln>
          <a:effectLst/>
        </p:spPr>
      </p:pic>
      <p:pic>
        <p:nvPicPr>
          <p:cNvPr id="6" name="Picture 4"/>
          <p:cNvPicPr>
            <a:picLocks noChangeAspect="1" noChangeArrowheads="1"/>
          </p:cNvPicPr>
          <p:nvPr/>
        </p:nvPicPr>
        <p:blipFill>
          <a:blip r:embed="rId3" cstate="print"/>
          <a:srcRect/>
          <a:stretch>
            <a:fillRect/>
          </a:stretch>
        </p:blipFill>
        <p:spPr bwMode="auto">
          <a:xfrm>
            <a:off x="152400" y="2667000"/>
            <a:ext cx="4207752" cy="2809875"/>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If there is RGP intolerance</a:t>
            </a:r>
            <a:endParaRPr lang="en-US" dirty="0"/>
          </a:p>
        </p:txBody>
      </p:sp>
      <p:sp>
        <p:nvSpPr>
          <p:cNvPr id="3" name="Text Placeholder 2"/>
          <p:cNvSpPr>
            <a:spLocks noGrp="1"/>
          </p:cNvSpPr>
          <p:nvPr>
            <p:ph type="body" sz="half" idx="1"/>
          </p:nvPr>
        </p:nvSpPr>
        <p:spPr/>
        <p:txBody>
          <a:bodyPr>
            <a:normAutofit/>
          </a:bodyPr>
          <a:lstStyle/>
          <a:p>
            <a:r>
              <a:rPr lang="en-US" sz="4800" dirty="0" smtClean="0"/>
              <a:t>We can have an RGP mounted over a soft lens</a:t>
            </a:r>
            <a:endParaRPr lang="en-US" sz="4800" dirty="0"/>
          </a:p>
        </p:txBody>
      </p:sp>
      <p:pic>
        <p:nvPicPr>
          <p:cNvPr id="2050" name="Picture 2"/>
          <p:cNvPicPr>
            <a:picLocks noGrp="1" noChangeAspect="1" noChangeArrowheads="1"/>
          </p:cNvPicPr>
          <p:nvPr>
            <p:ph type="clipArt" sz="half" idx="2"/>
          </p:nvPr>
        </p:nvPicPr>
        <p:blipFill>
          <a:blip r:embed="rId2" cstate="print"/>
          <a:srcRect/>
          <a:stretch>
            <a:fillRect/>
          </a:stretch>
        </p:blipFill>
        <p:spPr bwMode="auto">
          <a:xfrm>
            <a:off x="6019800" y="2362200"/>
            <a:ext cx="1404937" cy="3031706"/>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Piggy back system</a:t>
            </a:r>
            <a:endParaRPr lang="en-US" dirty="0"/>
          </a:p>
        </p:txBody>
      </p:sp>
      <p:sp>
        <p:nvSpPr>
          <p:cNvPr id="3" name="Text Placeholder 2"/>
          <p:cNvSpPr>
            <a:spLocks noGrp="1"/>
          </p:cNvSpPr>
          <p:nvPr>
            <p:ph type="body" sz="half" idx="1"/>
          </p:nvPr>
        </p:nvSpPr>
        <p:spPr/>
        <p:txBody>
          <a:bodyPr>
            <a:normAutofit/>
          </a:bodyPr>
          <a:lstStyle/>
          <a:p>
            <a:r>
              <a:rPr lang="en-US" sz="5400" dirty="0" smtClean="0"/>
              <a:t>RGP over soft CL</a:t>
            </a:r>
            <a:endParaRPr lang="en-US" sz="5400" dirty="0"/>
          </a:p>
        </p:txBody>
      </p:sp>
      <p:pic>
        <p:nvPicPr>
          <p:cNvPr id="5" name="ClipArt Placeholder 4" descr="index.jpg"/>
          <p:cNvPicPr>
            <a:picLocks noGrp="1" noChangeAspect="1"/>
          </p:cNvPicPr>
          <p:nvPr>
            <p:ph type="clipArt" sz="half" idx="2"/>
          </p:nvPr>
        </p:nvPicPr>
        <p:blipFill>
          <a:blip r:embed="rId2" cstate="print"/>
          <a:stretch>
            <a:fillRect/>
          </a:stretch>
        </p:blipFill>
        <p:spPr>
          <a:xfrm>
            <a:off x="4953000" y="2514600"/>
            <a:ext cx="3594463" cy="2419350"/>
          </a:xfr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Hybrid lenses</a:t>
            </a:r>
            <a:endParaRPr lang="en-US" dirty="0"/>
          </a:p>
        </p:txBody>
      </p:sp>
      <p:sp>
        <p:nvSpPr>
          <p:cNvPr id="7" name="Text Placeholder 6"/>
          <p:cNvSpPr>
            <a:spLocks noGrp="1"/>
          </p:cNvSpPr>
          <p:nvPr>
            <p:ph type="body" sz="half" idx="1"/>
          </p:nvPr>
        </p:nvSpPr>
        <p:spPr/>
        <p:txBody>
          <a:bodyPr>
            <a:noAutofit/>
          </a:bodyPr>
          <a:lstStyle/>
          <a:p>
            <a:r>
              <a:rPr lang="en-US" sz="3200" dirty="0" smtClean="0"/>
              <a:t>RGP center (for vision) with a skirt of soft-lens </a:t>
            </a:r>
            <a:br>
              <a:rPr lang="en-US" sz="3200" dirty="0" smtClean="0"/>
            </a:br>
            <a:r>
              <a:rPr lang="en-US" sz="3200" dirty="0" smtClean="0"/>
              <a:t>(for comfort) around it</a:t>
            </a:r>
          </a:p>
          <a:p>
            <a:r>
              <a:rPr lang="en-US" sz="3200" dirty="0" smtClean="0"/>
              <a:t>Reverse geometry used for better results (SynergEyes)</a:t>
            </a:r>
            <a:endParaRPr lang="en-US" sz="3200" dirty="0"/>
          </a:p>
        </p:txBody>
      </p:sp>
      <p:pic>
        <p:nvPicPr>
          <p:cNvPr id="9" name="Picture 2"/>
          <p:cNvPicPr>
            <a:picLocks noGrp="1" noChangeAspect="1" noChangeArrowheads="1"/>
          </p:cNvPicPr>
          <p:nvPr>
            <p:ph type="clipArt" sz="half" idx="2"/>
          </p:nvPr>
        </p:nvPicPr>
        <p:blipFill>
          <a:blip r:embed="rId2" cstate="print"/>
          <a:srcRect/>
          <a:stretch>
            <a:fillRect/>
          </a:stretch>
        </p:blipFill>
        <p:spPr bwMode="auto">
          <a:xfrm>
            <a:off x="5334000" y="2362200"/>
            <a:ext cx="3125857" cy="3171825"/>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to="" calcmode="lin" valueType="num">
                                      <p:cBhvr>
                                        <p:cTn id="7" dur="1" fill="hold"/>
                                        <p:tgtEl>
                                          <p:spTgt spid="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to="" calcmode="lin" valueType="num">
                                      <p:cBhvr>
                                        <p:cTn id="12" dur="1" fill="hold"/>
                                        <p:tgtEl>
                                          <p:spTgt spid="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special soft contact lenses</a:t>
            </a:r>
            <a:endParaRPr lang="en-US" dirty="0"/>
          </a:p>
        </p:txBody>
      </p:sp>
      <p:pic>
        <p:nvPicPr>
          <p:cNvPr id="1026" name="Picture 2"/>
          <p:cNvPicPr>
            <a:picLocks noGrp="1" noChangeAspect="1" noChangeArrowheads="1"/>
          </p:cNvPicPr>
          <p:nvPr>
            <p:ph idx="1"/>
          </p:nvPr>
        </p:nvPicPr>
        <p:blipFill>
          <a:blip r:embed="rId2" cstate="print"/>
          <a:stretch>
            <a:fillRect/>
          </a:stretch>
        </p:blipFill>
        <p:spPr bwMode="auto">
          <a:xfrm>
            <a:off x="3124200" y="2590800"/>
            <a:ext cx="3352800" cy="2784021"/>
          </a:xfrm>
          <a:prstGeom prst="rect">
            <a:avLst/>
          </a:prstGeom>
          <a:noFill/>
          <a:ln w="9525">
            <a:noFill/>
            <a:miter lim="800000"/>
            <a:headEnd/>
            <a:tailEnd/>
          </a:ln>
          <a:effectLst/>
        </p:spPr>
      </p:pic>
      <p:sp>
        <p:nvSpPr>
          <p:cNvPr id="4" name="TextBox 3"/>
          <p:cNvSpPr txBox="1"/>
          <p:nvPr/>
        </p:nvSpPr>
        <p:spPr>
          <a:xfrm>
            <a:off x="3429000" y="5867400"/>
            <a:ext cx="3649525" cy="369332"/>
          </a:xfrm>
          <a:prstGeom prst="rect">
            <a:avLst/>
          </a:prstGeom>
          <a:noFill/>
        </p:spPr>
        <p:txBody>
          <a:bodyPr wrap="none" rtlCol="0">
            <a:spAutoFit/>
          </a:bodyPr>
          <a:lstStyle/>
          <a:p>
            <a:r>
              <a:rPr lang="en-US" dirty="0" smtClean="0"/>
              <a:t>Kerasoft-Copyrights acknowledged</a:t>
            </a:r>
            <a:endParaRPr lang="en-US" dirty="0"/>
          </a:p>
        </p:txBody>
      </p:sp>
      <p:sp>
        <p:nvSpPr>
          <p:cNvPr id="5" name="TextBox 4"/>
          <p:cNvSpPr txBox="1"/>
          <p:nvPr/>
        </p:nvSpPr>
        <p:spPr>
          <a:xfrm rot="18897079">
            <a:off x="-47594" y="2935155"/>
            <a:ext cx="5133084" cy="1754326"/>
          </a:xfrm>
          <a:prstGeom prst="rect">
            <a:avLst/>
          </a:prstGeom>
          <a:noFill/>
        </p:spPr>
        <p:txBody>
          <a:bodyPr wrap="square" rtlCol="0">
            <a:spAutoFit/>
          </a:bodyPr>
          <a:lstStyle/>
          <a:p>
            <a:r>
              <a:rPr lang="en-US" sz="3600" dirty="0" smtClean="0"/>
              <a:t>Provide comfort, stable vision and longer wearing time</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Kerasoft IC</a:t>
            </a:r>
            <a:endParaRPr lang="en-US" dirty="0"/>
          </a:p>
        </p:txBody>
      </p:sp>
      <p:sp>
        <p:nvSpPr>
          <p:cNvPr id="3" name="Content Placeholder 2"/>
          <p:cNvSpPr>
            <a:spLocks noGrp="1"/>
          </p:cNvSpPr>
          <p:nvPr>
            <p:ph idx="1"/>
          </p:nvPr>
        </p:nvSpPr>
        <p:spPr/>
        <p:txBody>
          <a:bodyPr>
            <a:normAutofit/>
          </a:bodyPr>
          <a:lstStyle/>
          <a:p>
            <a:r>
              <a:rPr lang="en-US" sz="2800" dirty="0" smtClean="0"/>
              <a:t>The Kerasoft IC lens offers</a:t>
            </a:r>
          </a:p>
          <a:p>
            <a:r>
              <a:rPr lang="en-US" sz="2800" dirty="0" smtClean="0"/>
              <a:t>Sector Management Control (SMC),which allows individual customization of the lens periphery to enhance fit vision and comfort</a:t>
            </a:r>
          </a:p>
          <a:p>
            <a:r>
              <a:rPr lang="en-US" sz="2800" dirty="0" smtClean="0"/>
              <a:t>Until now, this was only possible with RGP lenses but can now be achieved with a silicone hydrogel material too</a:t>
            </a:r>
          </a:p>
          <a:p>
            <a:r>
              <a:rPr lang="en-US" sz="2800" dirty="0" smtClean="0">
                <a:solidFill>
                  <a:srgbClr val="FFFF00"/>
                </a:solidFill>
              </a:rPr>
              <a:t>Debatable to  state “soft contact lenses remain a back-up plan when nothing else is successful</a:t>
            </a:r>
            <a:r>
              <a:rPr lang="en-US" sz="2800" dirty="0" smtClean="0">
                <a:solidFill>
                  <a:srgbClr val="FFC000"/>
                </a:solidFill>
              </a:rPr>
              <a:t>”</a:t>
            </a:r>
            <a:endParaRPr lang="en-US" sz="2800" dirty="0">
              <a:solidFill>
                <a:srgbClr val="FFC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466088"/>
          </a:xfrm>
        </p:spPr>
        <p:txBody>
          <a:bodyPr>
            <a:normAutofit fontScale="90000"/>
          </a:bodyPr>
          <a:lstStyle/>
          <a:p>
            <a:r>
              <a:rPr lang="en-US" dirty="0" smtClean="0"/>
              <a:t>Conclusions-what do we foresee in future</a:t>
            </a:r>
            <a:endParaRPr lang="en-US" dirty="0"/>
          </a:p>
        </p:txBody>
      </p:sp>
      <p:sp>
        <p:nvSpPr>
          <p:cNvPr id="3" name="Content Placeholder 2"/>
          <p:cNvSpPr>
            <a:spLocks noGrp="1"/>
          </p:cNvSpPr>
          <p:nvPr>
            <p:ph idx="1"/>
          </p:nvPr>
        </p:nvSpPr>
        <p:spPr/>
        <p:txBody>
          <a:bodyPr>
            <a:normAutofit/>
          </a:bodyPr>
          <a:lstStyle/>
          <a:p>
            <a:r>
              <a:rPr lang="en-US" dirty="0" smtClean="0"/>
              <a:t>Rose K</a:t>
            </a:r>
          </a:p>
          <a:p>
            <a:pPr lvl="1"/>
            <a:r>
              <a:rPr lang="en-US" dirty="0" smtClean="0"/>
              <a:t>For Nipple cone</a:t>
            </a:r>
          </a:p>
          <a:p>
            <a:pPr lvl="1"/>
            <a:r>
              <a:rPr lang="en-US" dirty="0" smtClean="0"/>
              <a:t>MSD</a:t>
            </a:r>
          </a:p>
          <a:p>
            <a:pPr lvl="1"/>
            <a:r>
              <a:rPr lang="en-US" dirty="0" smtClean="0"/>
              <a:t>Soft lens</a:t>
            </a:r>
          </a:p>
          <a:p>
            <a:r>
              <a:rPr lang="en-US" dirty="0" smtClean="0"/>
              <a:t>Silicon hydrogel lenses gaining popularity</a:t>
            </a:r>
          </a:p>
          <a:p>
            <a:r>
              <a:rPr lang="en-US" dirty="0" smtClean="0"/>
              <a:t>Daily disposable lenses for KC</a:t>
            </a:r>
          </a:p>
          <a:p>
            <a:r>
              <a:rPr lang="en-US" dirty="0" smtClean="0"/>
              <a:t>Contact lenses designed on the basis of topography</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 to="" calcmode="lin" valueType="num">
                                      <p:cBhvr>
                                        <p:cTn id="10" dur="1" fill="hold"/>
                                        <p:tgtEl>
                                          <p:spTgt spid="3">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to="" calcmode="lin" valueType="num">
                                      <p:cBhvr>
                                        <p:cTn id="13" dur="1" fill="hold"/>
                                        <p:tgtEl>
                                          <p:spTgt spid="3">
                                            <p:txEl>
                                              <p:pRg st="2" end="2"/>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to="" calcmode="lin" valueType="num">
                                      <p:cBhvr>
                                        <p:cTn id="16" dur="1" fill="hold"/>
                                        <p:tgtEl>
                                          <p:spTgt spid="3">
                                            <p:txEl>
                                              <p:pRg st="3" end="3"/>
                                            </p:txEl>
                                          </p:spTgt>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to="" calcmode="lin" valueType="num">
                                      <p:cBhvr>
                                        <p:cTn id="21" dur="1" fill="hold"/>
                                        <p:tgtEl>
                                          <p:spTgt spid="3">
                                            <p:txEl>
                                              <p:pRg st="4" end="4"/>
                                            </p:txEl>
                                          </p:spTgt>
                                        </p:tgtEl>
                                        <p:attrNameLst>
                                          <p:attrName/>
                                        </p:attrNameLst>
                                      </p:cBhvr>
                                    </p:anim>
                                  </p:childTnLst>
                                </p:cTn>
                              </p:par>
                            </p:childTnLst>
                          </p:cTn>
                        </p:par>
                      </p:childTnLst>
                    </p:cTn>
                  </p:par>
                  <p:par>
                    <p:cTn id="22" fill="hold">
                      <p:stCondLst>
                        <p:cond delay="indefinite"/>
                      </p:stCondLst>
                      <p:childTnLst>
                        <p:par>
                          <p:cTn id="23" fill="hold">
                            <p:stCondLst>
                              <p:cond delay="0"/>
                            </p:stCondLst>
                            <p:childTnLst>
                              <p:par>
                                <p:cTn id="24" presetID="24"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 to="" calcmode="lin" valueType="num">
                                      <p:cBhvr>
                                        <p:cTn id="26" dur="1" fill="hold"/>
                                        <p:tgtEl>
                                          <p:spTgt spid="3">
                                            <p:txEl>
                                              <p:pRg st="5" end="5"/>
                                            </p:txEl>
                                          </p:spTgt>
                                        </p:tgtEl>
                                        <p:attrNameLst>
                                          <p:attrName/>
                                        </p:attrNameLst>
                                      </p:cBhvr>
                                    </p:anim>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to="" calcmode="lin" valueType="num">
                                      <p:cBhvr>
                                        <p:cTn id="31" dur="1" fill="hold"/>
                                        <p:tgtEl>
                                          <p:spTgt spid="3">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13688"/>
          </a:xfrm>
        </p:spPr>
        <p:txBody>
          <a:bodyPr>
            <a:normAutofit fontScale="90000"/>
          </a:bodyPr>
          <a:lstStyle/>
          <a:p>
            <a:r>
              <a:rPr lang="en-US" dirty="0" smtClean="0"/>
              <a:t>Today’s understanding for better future</a:t>
            </a:r>
            <a:endParaRPr lang="en-US" dirty="0"/>
          </a:p>
        </p:txBody>
      </p:sp>
      <p:sp>
        <p:nvSpPr>
          <p:cNvPr id="3" name="Content Placeholder 2"/>
          <p:cNvSpPr>
            <a:spLocks noGrp="1"/>
          </p:cNvSpPr>
          <p:nvPr>
            <p:ph idx="1"/>
          </p:nvPr>
        </p:nvSpPr>
        <p:spPr/>
        <p:txBody>
          <a:bodyPr>
            <a:noAutofit/>
          </a:bodyPr>
          <a:lstStyle/>
          <a:p>
            <a:r>
              <a:rPr lang="en-US" sz="2800" dirty="0" smtClean="0"/>
              <a:t>Feb.</a:t>
            </a:r>
            <a:r>
              <a:rPr lang="en-US" sz="3200" dirty="0" smtClean="0"/>
              <a:t>2011</a:t>
            </a:r>
            <a:r>
              <a:rPr lang="en-US" sz="2800" dirty="0" smtClean="0"/>
              <a:t>: Scleral shape : Pacific University has done some novel research studying the shape of the sclera   </a:t>
            </a:r>
          </a:p>
          <a:p>
            <a:r>
              <a:rPr lang="en-US" sz="2800" dirty="0" smtClean="0"/>
              <a:t> Dr. Van der Worp has concluded that on average the sclera is nonrotationally symmetric.  In other words, the sclera is not symmetrically round or toric </a:t>
            </a:r>
          </a:p>
          <a:p>
            <a:r>
              <a:rPr lang="en-US" sz="2800" dirty="0" smtClean="0"/>
              <a:t> This important research will push towards quadrant specific back surface haptics</a:t>
            </a:r>
            <a:endParaRPr lang="en-US" sz="28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Finally</a:t>
            </a:r>
            <a:endParaRPr lang="en-US" dirty="0"/>
          </a:p>
        </p:txBody>
      </p:sp>
      <p:sp>
        <p:nvSpPr>
          <p:cNvPr id="3" name="Content Placeholder 2"/>
          <p:cNvSpPr>
            <a:spLocks noGrp="1"/>
          </p:cNvSpPr>
          <p:nvPr>
            <p:ph idx="1"/>
          </p:nvPr>
        </p:nvSpPr>
        <p:spPr/>
        <p:txBody>
          <a:bodyPr>
            <a:noAutofit/>
          </a:bodyPr>
          <a:lstStyle/>
          <a:p>
            <a:r>
              <a:rPr lang="en-US" sz="3600" dirty="0" smtClean="0"/>
              <a:t>Research  is on in various labs to understand the biochemical and molecular changes and possible genetic influences that occur in KC corneas</a:t>
            </a:r>
          </a:p>
          <a:p>
            <a:r>
              <a:rPr lang="en-US" sz="3600" dirty="0" smtClean="0"/>
              <a:t>Intervention at one of these steps might be the key factor needed to block the progression of keratoconus in the future</a:t>
            </a:r>
            <a:endParaRPr lang="en-US" sz="36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keratoconus_advanced_stage_topo"/>
          <p:cNvPicPr>
            <a:picLocks noChangeAspect="1" noChangeArrowheads="1"/>
          </p:cNvPicPr>
          <p:nvPr/>
        </p:nvPicPr>
        <p:blipFill>
          <a:blip r:embed="rId2" cstate="print"/>
          <a:srcRect/>
          <a:stretch>
            <a:fillRect/>
          </a:stretch>
        </p:blipFill>
        <p:spPr bwMode="auto">
          <a:xfrm>
            <a:off x="4953000" y="152400"/>
            <a:ext cx="3276600" cy="3027363"/>
          </a:xfrm>
          <a:prstGeom prst="rect">
            <a:avLst/>
          </a:prstGeom>
          <a:noFill/>
        </p:spPr>
      </p:pic>
      <p:pic>
        <p:nvPicPr>
          <p:cNvPr id="5" name="Picture 2"/>
          <p:cNvPicPr>
            <a:picLocks noChangeAspect="1" noChangeArrowheads="1"/>
          </p:cNvPicPr>
          <p:nvPr/>
        </p:nvPicPr>
        <p:blipFill>
          <a:blip r:embed="rId3" cstate="print"/>
          <a:srcRect/>
          <a:stretch>
            <a:fillRect/>
          </a:stretch>
        </p:blipFill>
        <p:spPr bwMode="auto">
          <a:xfrm>
            <a:off x="381000" y="4114800"/>
            <a:ext cx="3590310" cy="2389188"/>
          </a:xfrm>
          <a:prstGeom prst="rect">
            <a:avLst/>
          </a:prstGeom>
          <a:noFill/>
          <a:ln w="9525">
            <a:noFill/>
            <a:miter lim="800000"/>
            <a:headEnd/>
            <a:tailEnd/>
          </a:ln>
          <a:effectLst/>
        </p:spPr>
      </p:pic>
      <p:pic>
        <p:nvPicPr>
          <p:cNvPr id="6" name="Picture 5" descr="rose k fitting"/>
          <p:cNvPicPr>
            <a:picLocks noChangeAspect="1" noChangeArrowheads="1"/>
          </p:cNvPicPr>
          <p:nvPr/>
        </p:nvPicPr>
        <p:blipFill>
          <a:blip r:embed="rId4" cstate="print"/>
          <a:srcRect/>
          <a:stretch>
            <a:fillRect/>
          </a:stretch>
        </p:blipFill>
        <p:spPr bwMode="auto">
          <a:xfrm>
            <a:off x="2209800" y="3200400"/>
            <a:ext cx="3886200" cy="1371600"/>
          </a:xfrm>
          <a:prstGeom prst="rect">
            <a:avLst/>
          </a:prstGeom>
          <a:noFill/>
        </p:spPr>
      </p:pic>
      <p:pic>
        <p:nvPicPr>
          <p:cNvPr id="7" name="Picture 2"/>
          <p:cNvPicPr>
            <a:picLocks noChangeAspect="1" noChangeArrowheads="1"/>
          </p:cNvPicPr>
          <p:nvPr/>
        </p:nvPicPr>
        <p:blipFill>
          <a:blip r:embed="rId5" cstate="print"/>
          <a:stretch>
            <a:fillRect/>
          </a:stretch>
        </p:blipFill>
        <p:spPr bwMode="auto">
          <a:xfrm>
            <a:off x="4267200" y="3429000"/>
            <a:ext cx="4572000" cy="3429000"/>
          </a:xfrm>
          <a:prstGeom prst="rect">
            <a:avLst/>
          </a:prstGeom>
          <a:noFill/>
          <a:ln w="9525">
            <a:noFill/>
            <a:miter lim="800000"/>
            <a:headEnd/>
            <a:tailEnd/>
          </a:ln>
          <a:effectLst/>
        </p:spPr>
      </p:pic>
      <p:pic>
        <p:nvPicPr>
          <p:cNvPr id="8" name="Picture 4"/>
          <p:cNvPicPr>
            <a:picLocks noChangeAspect="1" noChangeArrowheads="1"/>
          </p:cNvPicPr>
          <p:nvPr/>
        </p:nvPicPr>
        <p:blipFill>
          <a:blip r:embed="rId6" cstate="print"/>
          <a:srcRect/>
          <a:stretch>
            <a:fillRect/>
          </a:stretch>
        </p:blipFill>
        <p:spPr bwMode="auto">
          <a:xfrm>
            <a:off x="304800" y="304800"/>
            <a:ext cx="4207752" cy="2809875"/>
          </a:xfrm>
          <a:prstGeom prst="rect">
            <a:avLst/>
          </a:prstGeom>
          <a:noFill/>
          <a:ln w="9525">
            <a:noFill/>
            <a:miter lim="800000"/>
            <a:headEnd/>
            <a:tailEnd/>
          </a:ln>
          <a:effectLst/>
        </p:spPr>
      </p:pic>
      <p:sp>
        <p:nvSpPr>
          <p:cNvPr id="9" name="Rectangle 2"/>
          <p:cNvSpPr>
            <a:spLocks noChangeArrowheads="1"/>
          </p:cNvSpPr>
          <p:nvPr/>
        </p:nvSpPr>
        <p:spPr bwMode="auto">
          <a:xfrm>
            <a:off x="0" y="0"/>
            <a:ext cx="9144000" cy="1200329"/>
          </a:xfrm>
          <a:prstGeom prst="rect">
            <a:avLst/>
          </a:prstGeom>
          <a:solidFill>
            <a:schemeClr val="accent1"/>
          </a:solidFill>
          <a:ln w="12700">
            <a:noFill/>
            <a:miter lim="800000"/>
            <a:headEnd/>
            <a:tailEnd/>
          </a:ln>
          <a:effectLst/>
        </p:spPr>
        <p:txBody>
          <a:bodyPr wrap="square">
            <a:spAutoFit/>
          </a:bodyPr>
          <a:lstStyle/>
          <a:p>
            <a:pPr algn="ctr" eaLnBrk="0" hangingPunct="0"/>
            <a:r>
              <a:rPr lang="en-US" sz="7200" b="1" dirty="0">
                <a:solidFill>
                  <a:srgbClr val="FFC000"/>
                </a:solidFill>
              </a:rPr>
              <a:t>THANK YOU !</a:t>
            </a:r>
          </a:p>
        </p:txBody>
      </p:sp>
      <p:sp>
        <p:nvSpPr>
          <p:cNvPr id="10" name="Text Box 4"/>
          <p:cNvSpPr txBox="1">
            <a:spLocks noChangeArrowheads="1"/>
          </p:cNvSpPr>
          <p:nvPr/>
        </p:nvSpPr>
        <p:spPr bwMode="auto">
          <a:xfrm>
            <a:off x="0" y="6088559"/>
            <a:ext cx="9144000" cy="769441"/>
          </a:xfrm>
          <a:prstGeom prst="rect">
            <a:avLst/>
          </a:prstGeom>
          <a:solidFill>
            <a:srgbClr val="0000CC"/>
          </a:solidFill>
          <a:ln w="12700">
            <a:solidFill>
              <a:srgbClr val="0000CC"/>
            </a:solidFill>
            <a:miter lim="800000"/>
            <a:headEnd/>
            <a:tailEnd/>
          </a:ln>
          <a:effectLst/>
        </p:spPr>
        <p:txBody>
          <a:bodyPr wrap="square">
            <a:spAutoFit/>
          </a:bodyPr>
          <a:lstStyle/>
          <a:p>
            <a:pPr eaLnBrk="0" hangingPunct="0"/>
            <a:r>
              <a:rPr lang="en-US" sz="4400" dirty="0" smtClean="0">
                <a:solidFill>
                  <a:schemeClr val="tx2"/>
                </a:solidFill>
              </a:rPr>
              <a:t>My contact:   r_wadhwa@yahoo.com</a:t>
            </a:r>
            <a:endParaRPr lang="en-US" sz="4400" dirty="0">
              <a:solidFill>
                <a:schemeClr val="tx2"/>
              </a:solidFill>
            </a:endParaRPr>
          </a:p>
        </p:txBody>
      </p:sp>
      <p:pic>
        <p:nvPicPr>
          <p:cNvPr id="11" name="Picture 3"/>
          <p:cNvPicPr>
            <a:picLocks noChangeAspect="1" noChangeArrowheads="1"/>
          </p:cNvPicPr>
          <p:nvPr/>
        </p:nvPicPr>
        <p:blipFill>
          <a:blip r:embed="rId7" cstate="print"/>
          <a:srcRect/>
          <a:stretch>
            <a:fillRect/>
          </a:stretch>
        </p:blipFill>
        <p:spPr bwMode="auto">
          <a:xfrm>
            <a:off x="76200" y="1143000"/>
            <a:ext cx="9067800" cy="4925786"/>
          </a:xfrm>
          <a:prstGeom prst="rect">
            <a:avLst/>
          </a:prstGeom>
          <a:solidFill>
            <a:schemeClr val="accent1"/>
          </a:solidFill>
          <a:ln w="12700">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1" fill="hold"/>
                                        <p:tgtEl>
                                          <p:spTgt spid="5"/>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to="" calcmode="lin" valueType="num">
                                      <p:cBhvr>
                                        <p:cTn id="18" dur="1" fill="hold"/>
                                        <p:tgtEl>
                                          <p:spTgt spid="8"/>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to="" calcmode="lin" valueType="num">
                                      <p:cBhvr>
                                        <p:cTn id="23" dur="1" fill="hold"/>
                                        <p:tgtEl>
                                          <p:spTgt spid="7"/>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0-#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Appearances are often deceptive</a:t>
            </a:r>
            <a:endParaRPr lang="en-US" dirty="0"/>
          </a:p>
        </p:txBody>
      </p:sp>
      <p:sp>
        <p:nvSpPr>
          <p:cNvPr id="5" name="Content Placeholder 4"/>
          <p:cNvSpPr>
            <a:spLocks noGrp="1"/>
          </p:cNvSpPr>
          <p:nvPr>
            <p:ph idx="1"/>
          </p:nvPr>
        </p:nvSpPr>
        <p:spPr/>
        <p:txBody>
          <a:bodyPr/>
          <a:lstStyle/>
          <a:p>
            <a:r>
              <a:rPr lang="en-US" dirty="0" smtClean="0"/>
              <a:t>In the fairy tale</a:t>
            </a:r>
          </a:p>
          <a:p>
            <a:r>
              <a:rPr lang="en-US" dirty="0" smtClean="0"/>
              <a:t>The frog was</a:t>
            </a:r>
          </a:p>
          <a:p>
            <a:endParaRPr lang="en-US" dirty="0"/>
          </a:p>
        </p:txBody>
      </p:sp>
      <p:pic>
        <p:nvPicPr>
          <p:cNvPr id="6" name="Picture 2"/>
          <p:cNvPicPr>
            <a:picLocks noChangeAspect="1" noChangeArrowheads="1"/>
          </p:cNvPicPr>
          <p:nvPr/>
        </p:nvPicPr>
        <p:blipFill>
          <a:blip r:embed="rId2" cstate="print"/>
          <a:srcRect/>
          <a:stretch>
            <a:fillRect/>
          </a:stretch>
        </p:blipFill>
        <p:spPr bwMode="auto">
          <a:xfrm>
            <a:off x="2667000" y="2819400"/>
            <a:ext cx="3338513" cy="289466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590800" y="2819400"/>
            <a:ext cx="4182193" cy="3276600"/>
          </a:xfrm>
          <a:prstGeom prst="rect">
            <a:avLst/>
          </a:prstGeom>
          <a:noFill/>
          <a:ln w="9525">
            <a:noFill/>
            <a:miter lim="800000"/>
            <a:headEnd/>
            <a:tailEnd/>
          </a:ln>
          <a:effectLst/>
        </p:spPr>
      </p:pic>
      <p:sp>
        <p:nvSpPr>
          <p:cNvPr id="8" name="TextBox 7"/>
          <p:cNvSpPr txBox="1"/>
          <p:nvPr/>
        </p:nvSpPr>
        <p:spPr>
          <a:xfrm>
            <a:off x="6248400" y="6096000"/>
            <a:ext cx="2590800" cy="461665"/>
          </a:xfrm>
          <a:prstGeom prst="rect">
            <a:avLst/>
          </a:prstGeom>
          <a:noFill/>
        </p:spPr>
        <p:txBody>
          <a:bodyPr wrap="square" rtlCol="0">
            <a:spAutoFit/>
          </a:bodyPr>
          <a:lstStyle/>
          <a:p>
            <a:r>
              <a:rPr lang="en-US" sz="2400" b="1" dirty="0" smtClean="0"/>
              <a:t>actually a prince</a:t>
            </a:r>
            <a:endParaRPr lang="en-US" sz="24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to="" calcmode="lin" valueType="num">
                                      <p:cBhvr>
                                        <p:cTn id="12" dur="1" fill="hold"/>
                                        <p:tgtEl>
                                          <p:spTgt spid="5">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027"/>
                                        </p:tgtEl>
                                        <p:attrNameLst>
                                          <p:attrName>style.visibility</p:attrName>
                                        </p:attrNameLst>
                                      </p:cBhvr>
                                      <p:to>
                                        <p:strVal val="visible"/>
                                      </p:to>
                                    </p:set>
                                    <p:anim to="" calcmode="lin" valueType="num">
                                      <p:cBhvr>
                                        <p:cTn id="22" dur="1" fill="hold"/>
                                        <p:tgtEl>
                                          <p:spTgt spid="1027"/>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to="" calcmode="lin" valueType="num">
                                      <p:cBhvr>
                                        <p:cTn id="27"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2057400"/>
          </a:xfrm>
        </p:spPr>
        <p:txBody>
          <a:bodyPr>
            <a:normAutofit fontScale="90000"/>
          </a:bodyPr>
          <a:lstStyle/>
          <a:p>
            <a:r>
              <a:rPr lang="en-US" dirty="0" smtClean="0"/>
              <a:t>The title “</a:t>
            </a:r>
            <a:r>
              <a:rPr lang="en-US" sz="5400" dirty="0" smtClean="0"/>
              <a:t>Management of keratoconus with CL beyond routine</a:t>
            </a:r>
            <a:r>
              <a:rPr lang="en-US" dirty="0" smtClean="0"/>
              <a:t>”</a:t>
            </a:r>
            <a:endParaRPr lang="en-US" dirty="0"/>
          </a:p>
        </p:txBody>
      </p:sp>
      <p:sp>
        <p:nvSpPr>
          <p:cNvPr id="3" name="Content Placeholder 2"/>
          <p:cNvSpPr>
            <a:spLocks noGrp="1"/>
          </p:cNvSpPr>
          <p:nvPr>
            <p:ph idx="1"/>
          </p:nvPr>
        </p:nvSpPr>
        <p:spPr>
          <a:xfrm>
            <a:off x="457200" y="2209800"/>
            <a:ext cx="8229600" cy="4114800"/>
          </a:xfrm>
        </p:spPr>
        <p:txBody>
          <a:bodyPr>
            <a:normAutofit fontScale="85000" lnSpcReduction="20000"/>
          </a:bodyPr>
          <a:lstStyle/>
          <a:p>
            <a:r>
              <a:rPr lang="en-US" sz="3200" dirty="0" smtClean="0"/>
              <a:t>May sound deceptive</a:t>
            </a:r>
          </a:p>
          <a:p>
            <a:r>
              <a:rPr lang="en-US" sz="3200" dirty="0" smtClean="0"/>
              <a:t>I must emphasize</a:t>
            </a:r>
          </a:p>
          <a:p>
            <a:r>
              <a:rPr lang="en-US" sz="3200" dirty="0" smtClean="0"/>
              <a:t>We presume that Rose K lens is the most fitted lens for keratoconus today &amp; can be considered as the routine lens for KC</a:t>
            </a:r>
          </a:p>
          <a:p>
            <a:r>
              <a:rPr lang="en-US" sz="3200" dirty="0" smtClean="0"/>
              <a:t>Currently it has three versions Rose K2, Rose K2 IC, Rose K2 PG</a:t>
            </a:r>
          </a:p>
          <a:p>
            <a:r>
              <a:rPr lang="en-US" sz="3200" dirty="0" smtClean="0"/>
              <a:t>Rose K is acknowledged for it’s copyrights/trademark</a:t>
            </a:r>
          </a:p>
          <a:p>
            <a:r>
              <a:rPr lang="en-US" sz="3200" dirty="0" smtClean="0"/>
              <a:t>Yes! We know that…..</a:t>
            </a:r>
            <a:endParaRPr lang="en-US" sz="32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medicine can not treat all</a:t>
            </a:r>
            <a:endParaRPr lang="en-US" dirty="0"/>
          </a:p>
        </p:txBody>
      </p:sp>
      <p:sp>
        <p:nvSpPr>
          <p:cNvPr id="6" name="Text Placeholder 5"/>
          <p:cNvSpPr>
            <a:spLocks noGrp="1"/>
          </p:cNvSpPr>
          <p:nvPr>
            <p:ph type="body" idx="1"/>
          </p:nvPr>
        </p:nvSpPr>
        <p:spPr/>
        <p:txBody>
          <a:bodyPr/>
          <a:lstStyle/>
          <a:p>
            <a:endParaRPr lang="en-US" dirty="0"/>
          </a:p>
        </p:txBody>
      </p:sp>
      <p:sp>
        <p:nvSpPr>
          <p:cNvPr id="7" name="Text Placeholder 6"/>
          <p:cNvSpPr>
            <a:spLocks noGrp="1"/>
          </p:cNvSpPr>
          <p:nvPr>
            <p:ph type="body" sz="half" idx="3"/>
          </p:nvPr>
        </p:nvSpPr>
        <p:spPr/>
        <p:txBody>
          <a:bodyPr/>
          <a:lstStyle/>
          <a:p>
            <a:endParaRPr lang="en-US" dirty="0"/>
          </a:p>
        </p:txBody>
      </p:sp>
      <p:sp>
        <p:nvSpPr>
          <p:cNvPr id="3" name="Content Placeholder 2"/>
          <p:cNvSpPr>
            <a:spLocks noGrp="1"/>
          </p:cNvSpPr>
          <p:nvPr>
            <p:ph sz="quarter" idx="2"/>
          </p:nvPr>
        </p:nvSpPr>
        <p:spPr/>
        <p:txBody>
          <a:bodyPr>
            <a:normAutofit fontScale="92500" lnSpcReduction="10000"/>
          </a:bodyPr>
          <a:lstStyle/>
          <a:p>
            <a:r>
              <a:rPr lang="en-US" sz="2800" dirty="0" smtClean="0"/>
              <a:t>Despite high success rate, sometimes Rose-K lens may not perform ideally</a:t>
            </a:r>
          </a:p>
          <a:p>
            <a:r>
              <a:rPr lang="en-US" sz="2800" dirty="0" smtClean="0"/>
              <a:t> In this presentation we are listing the special cases where the presently available Rose-K lens may not work so well</a:t>
            </a:r>
          </a:p>
          <a:p>
            <a:endParaRPr lang="en-US" dirty="0"/>
          </a:p>
        </p:txBody>
      </p:sp>
      <p:pic>
        <p:nvPicPr>
          <p:cNvPr id="2052" name="Picture 4"/>
          <p:cNvPicPr>
            <a:picLocks noGrp="1" noChangeAspect="1" noChangeArrowheads="1"/>
          </p:cNvPicPr>
          <p:nvPr>
            <p:ph sz="quarter" idx="4"/>
          </p:nvPr>
        </p:nvPicPr>
        <p:blipFill>
          <a:blip r:embed="rId2" cstate="print"/>
          <a:srcRect/>
          <a:stretch>
            <a:fillRect/>
          </a:stretch>
        </p:blipFill>
        <p:spPr bwMode="auto">
          <a:xfrm>
            <a:off x="5029200" y="2667000"/>
            <a:ext cx="3161506" cy="3161506"/>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924800" cy="1009648"/>
          </a:xfrm>
        </p:spPr>
        <p:txBody>
          <a:bodyPr/>
          <a:lstStyle/>
          <a:p>
            <a:r>
              <a:rPr lang="en-US" sz="7200" dirty="0" smtClean="0"/>
              <a:t>Let’s build on basics</a:t>
            </a:r>
            <a:endParaRPr lang="en-US" sz="7200" dirty="0"/>
          </a:p>
        </p:txBody>
      </p:sp>
      <p:sp>
        <p:nvSpPr>
          <p:cNvPr id="10" name="Text Placeholder 9"/>
          <p:cNvSpPr>
            <a:spLocks noGrp="1"/>
          </p:cNvSpPr>
          <p:nvPr>
            <p:ph type="body" idx="2"/>
          </p:nvPr>
        </p:nvSpPr>
        <p:spPr/>
        <p:txBody>
          <a:bodyPr>
            <a:normAutofit/>
          </a:bodyPr>
          <a:lstStyle/>
          <a:p>
            <a:r>
              <a:rPr lang="en-US" sz="4400" dirty="0" smtClean="0"/>
              <a:t>Ideally, contact lenses do not touch the cornea anywhere</a:t>
            </a:r>
          </a:p>
        </p:txBody>
      </p:sp>
      <p:sp>
        <p:nvSpPr>
          <p:cNvPr id="7" name="Content Placeholder 6"/>
          <p:cNvSpPr>
            <a:spLocks noGrp="1"/>
          </p:cNvSpPr>
          <p:nvPr>
            <p:ph sz="half" idx="1"/>
          </p:nvPr>
        </p:nvSpPr>
        <p:spPr/>
        <p:txBody>
          <a:bodyPr/>
          <a:lstStyle/>
          <a:p>
            <a:endParaRPr lang="en-US" dirty="0" smtClean="0"/>
          </a:p>
          <a:p>
            <a:endParaRPr lang="en-US" dirty="0" smtClean="0"/>
          </a:p>
          <a:p>
            <a:endParaRPr lang="en-US" dirty="0"/>
          </a:p>
        </p:txBody>
      </p:sp>
      <p:pic>
        <p:nvPicPr>
          <p:cNvPr id="1028" name="Picture 4"/>
          <p:cNvPicPr>
            <a:picLocks noChangeAspect="1" noChangeArrowheads="1"/>
          </p:cNvPicPr>
          <p:nvPr/>
        </p:nvPicPr>
        <p:blipFill>
          <a:blip r:embed="rId2" cstate="print"/>
          <a:srcRect/>
          <a:stretch>
            <a:fillRect/>
          </a:stretch>
        </p:blipFill>
        <p:spPr bwMode="auto">
          <a:xfrm>
            <a:off x="4191000" y="1371600"/>
            <a:ext cx="4095750" cy="4739368"/>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1028"/>
                                        </p:tgtEl>
                                      </p:cBhvr>
                                    </p:animEffect>
                                    <p:animScale>
                                      <p:cBhvr>
                                        <p:cTn id="7" dur="250" autoRev="1" fill="hold"/>
                                        <p:tgtEl>
                                          <p:spTgt spid="102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 to="" calcmode="lin" valueType="num">
                                      <p:cBhvr>
                                        <p:cTn id="12" dur="1" fill="hold"/>
                                        <p:tgtEl>
                                          <p:spTgt spid="10">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
          <p:cNvGrpSpPr>
            <a:grpSpLocks/>
          </p:cNvGrpSpPr>
          <p:nvPr/>
        </p:nvGrpSpPr>
        <p:grpSpPr bwMode="auto">
          <a:xfrm>
            <a:off x="1223989" y="2797176"/>
            <a:ext cx="3318694" cy="574675"/>
            <a:chOff x="463" y="1138"/>
            <a:chExt cx="3146" cy="765"/>
          </a:xfrm>
        </p:grpSpPr>
        <p:sp>
          <p:nvSpPr>
            <p:cNvPr id="4106" name="Freeform 10"/>
            <p:cNvSpPr>
              <a:spLocks/>
            </p:cNvSpPr>
            <p:nvPr/>
          </p:nvSpPr>
          <p:spPr bwMode="auto">
            <a:xfrm>
              <a:off x="2871" y="1284"/>
              <a:ext cx="554" cy="257"/>
            </a:xfrm>
            <a:custGeom>
              <a:avLst/>
              <a:gdLst/>
              <a:ahLst/>
              <a:cxnLst>
                <a:cxn ang="0">
                  <a:pos x="553" y="0"/>
                </a:cxn>
                <a:cxn ang="0">
                  <a:pos x="541" y="14"/>
                </a:cxn>
                <a:cxn ang="0">
                  <a:pos x="528" y="28"/>
                </a:cxn>
                <a:cxn ang="0">
                  <a:pos x="511" y="46"/>
                </a:cxn>
                <a:cxn ang="0">
                  <a:pos x="498" y="57"/>
                </a:cxn>
                <a:cxn ang="0">
                  <a:pos x="475" y="77"/>
                </a:cxn>
                <a:cxn ang="0">
                  <a:pos x="447" y="98"/>
                </a:cxn>
                <a:cxn ang="0">
                  <a:pos x="419" y="118"/>
                </a:cxn>
                <a:cxn ang="0">
                  <a:pos x="393" y="136"/>
                </a:cxn>
                <a:cxn ang="0">
                  <a:pos x="363" y="154"/>
                </a:cxn>
                <a:cxn ang="0">
                  <a:pos x="345" y="164"/>
                </a:cxn>
                <a:cxn ang="0">
                  <a:pos x="327" y="174"/>
                </a:cxn>
                <a:cxn ang="0">
                  <a:pos x="305" y="184"/>
                </a:cxn>
                <a:cxn ang="0">
                  <a:pos x="279" y="195"/>
                </a:cxn>
                <a:cxn ang="0">
                  <a:pos x="245" y="206"/>
                </a:cxn>
                <a:cxn ang="0">
                  <a:pos x="201" y="220"/>
                </a:cxn>
                <a:cxn ang="0">
                  <a:pos x="159" y="231"/>
                </a:cxn>
                <a:cxn ang="0">
                  <a:pos x="97" y="244"/>
                </a:cxn>
                <a:cxn ang="0">
                  <a:pos x="68" y="248"/>
                </a:cxn>
                <a:cxn ang="0">
                  <a:pos x="9" y="256"/>
                </a:cxn>
                <a:cxn ang="0">
                  <a:pos x="10" y="256"/>
                </a:cxn>
                <a:cxn ang="0">
                  <a:pos x="7" y="246"/>
                </a:cxn>
                <a:cxn ang="0">
                  <a:pos x="4" y="225"/>
                </a:cxn>
                <a:cxn ang="0">
                  <a:pos x="1" y="201"/>
                </a:cxn>
                <a:cxn ang="0">
                  <a:pos x="0" y="174"/>
                </a:cxn>
                <a:cxn ang="0">
                  <a:pos x="36" y="172"/>
                </a:cxn>
                <a:cxn ang="0">
                  <a:pos x="89" y="168"/>
                </a:cxn>
                <a:cxn ang="0">
                  <a:pos x="117" y="165"/>
                </a:cxn>
                <a:cxn ang="0">
                  <a:pos x="155" y="160"/>
                </a:cxn>
                <a:cxn ang="0">
                  <a:pos x="187" y="154"/>
                </a:cxn>
                <a:cxn ang="0">
                  <a:pos x="213" y="149"/>
                </a:cxn>
                <a:cxn ang="0">
                  <a:pos x="249" y="141"/>
                </a:cxn>
                <a:cxn ang="0">
                  <a:pos x="283" y="131"/>
                </a:cxn>
                <a:cxn ang="0">
                  <a:pos x="307" y="124"/>
                </a:cxn>
                <a:cxn ang="0">
                  <a:pos x="352" y="109"/>
                </a:cxn>
                <a:cxn ang="0">
                  <a:pos x="378" y="97"/>
                </a:cxn>
                <a:cxn ang="0">
                  <a:pos x="413" y="84"/>
                </a:cxn>
                <a:cxn ang="0">
                  <a:pos x="440" y="71"/>
                </a:cxn>
                <a:cxn ang="0">
                  <a:pos x="467" y="57"/>
                </a:cxn>
                <a:cxn ang="0">
                  <a:pos x="486" y="47"/>
                </a:cxn>
                <a:cxn ang="0">
                  <a:pos x="504" y="36"/>
                </a:cxn>
                <a:cxn ang="0">
                  <a:pos x="527" y="20"/>
                </a:cxn>
                <a:cxn ang="0">
                  <a:pos x="551" y="1"/>
                </a:cxn>
                <a:cxn ang="0">
                  <a:pos x="553" y="0"/>
                </a:cxn>
              </a:cxnLst>
              <a:rect l="0" t="0" r="r" b="b"/>
              <a:pathLst>
                <a:path w="554" h="257">
                  <a:moveTo>
                    <a:pt x="553" y="0"/>
                  </a:moveTo>
                  <a:lnTo>
                    <a:pt x="541" y="14"/>
                  </a:lnTo>
                  <a:lnTo>
                    <a:pt x="528" y="28"/>
                  </a:lnTo>
                  <a:lnTo>
                    <a:pt x="511" y="46"/>
                  </a:lnTo>
                  <a:lnTo>
                    <a:pt x="498" y="57"/>
                  </a:lnTo>
                  <a:lnTo>
                    <a:pt x="475" y="77"/>
                  </a:lnTo>
                  <a:lnTo>
                    <a:pt x="447" y="98"/>
                  </a:lnTo>
                  <a:lnTo>
                    <a:pt x="419" y="118"/>
                  </a:lnTo>
                  <a:lnTo>
                    <a:pt x="393" y="136"/>
                  </a:lnTo>
                  <a:lnTo>
                    <a:pt x="363" y="154"/>
                  </a:lnTo>
                  <a:lnTo>
                    <a:pt x="345" y="164"/>
                  </a:lnTo>
                  <a:lnTo>
                    <a:pt x="327" y="174"/>
                  </a:lnTo>
                  <a:lnTo>
                    <a:pt x="305" y="184"/>
                  </a:lnTo>
                  <a:lnTo>
                    <a:pt x="279" y="195"/>
                  </a:lnTo>
                  <a:lnTo>
                    <a:pt x="245" y="206"/>
                  </a:lnTo>
                  <a:lnTo>
                    <a:pt x="201" y="220"/>
                  </a:lnTo>
                  <a:lnTo>
                    <a:pt x="159" y="231"/>
                  </a:lnTo>
                  <a:lnTo>
                    <a:pt x="97" y="244"/>
                  </a:lnTo>
                  <a:lnTo>
                    <a:pt x="68" y="248"/>
                  </a:lnTo>
                  <a:lnTo>
                    <a:pt x="9" y="256"/>
                  </a:lnTo>
                  <a:lnTo>
                    <a:pt x="10" y="256"/>
                  </a:lnTo>
                  <a:lnTo>
                    <a:pt x="7" y="246"/>
                  </a:lnTo>
                  <a:lnTo>
                    <a:pt x="4" y="225"/>
                  </a:lnTo>
                  <a:lnTo>
                    <a:pt x="1" y="201"/>
                  </a:lnTo>
                  <a:lnTo>
                    <a:pt x="0" y="174"/>
                  </a:lnTo>
                  <a:lnTo>
                    <a:pt x="36" y="172"/>
                  </a:lnTo>
                  <a:lnTo>
                    <a:pt x="89" y="168"/>
                  </a:lnTo>
                  <a:lnTo>
                    <a:pt x="117" y="165"/>
                  </a:lnTo>
                  <a:lnTo>
                    <a:pt x="155" y="160"/>
                  </a:lnTo>
                  <a:lnTo>
                    <a:pt x="187" y="154"/>
                  </a:lnTo>
                  <a:lnTo>
                    <a:pt x="213" y="149"/>
                  </a:lnTo>
                  <a:lnTo>
                    <a:pt x="249" y="141"/>
                  </a:lnTo>
                  <a:lnTo>
                    <a:pt x="283" y="131"/>
                  </a:lnTo>
                  <a:lnTo>
                    <a:pt x="307" y="124"/>
                  </a:lnTo>
                  <a:lnTo>
                    <a:pt x="352" y="109"/>
                  </a:lnTo>
                  <a:lnTo>
                    <a:pt x="378" y="97"/>
                  </a:lnTo>
                  <a:lnTo>
                    <a:pt x="413" y="84"/>
                  </a:lnTo>
                  <a:lnTo>
                    <a:pt x="440" y="71"/>
                  </a:lnTo>
                  <a:lnTo>
                    <a:pt x="467" y="57"/>
                  </a:lnTo>
                  <a:lnTo>
                    <a:pt x="486" y="47"/>
                  </a:lnTo>
                  <a:lnTo>
                    <a:pt x="504" y="36"/>
                  </a:lnTo>
                  <a:lnTo>
                    <a:pt x="527" y="20"/>
                  </a:lnTo>
                  <a:lnTo>
                    <a:pt x="551" y="1"/>
                  </a:lnTo>
                  <a:lnTo>
                    <a:pt x="553" y="0"/>
                  </a:lnTo>
                </a:path>
              </a:pathLst>
            </a:custGeom>
            <a:solidFill>
              <a:srgbClr val="FFFFBF"/>
            </a:solidFill>
            <a:ln w="0" cap="flat" cmpd="sng">
              <a:solidFill>
                <a:srgbClr val="A8A8A8"/>
              </a:solidFill>
              <a:prstDash val="solid"/>
              <a:round/>
              <a:headEnd type="none" w="med" len="med"/>
              <a:tailEnd type="none" w="med" len="med"/>
            </a:ln>
            <a:effectLst/>
          </p:spPr>
          <p:txBody>
            <a:bodyPr/>
            <a:lstStyle/>
            <a:p>
              <a:endParaRPr lang="en-US" dirty="0"/>
            </a:p>
          </p:txBody>
        </p:sp>
        <p:sp>
          <p:nvSpPr>
            <p:cNvPr id="4107" name="Freeform 11"/>
            <p:cNvSpPr>
              <a:spLocks/>
            </p:cNvSpPr>
            <p:nvPr/>
          </p:nvSpPr>
          <p:spPr bwMode="auto">
            <a:xfrm>
              <a:off x="2855" y="1458"/>
              <a:ext cx="27" cy="85"/>
            </a:xfrm>
            <a:custGeom>
              <a:avLst/>
              <a:gdLst/>
              <a:ahLst/>
              <a:cxnLst>
                <a:cxn ang="0">
                  <a:pos x="26" y="82"/>
                </a:cxn>
                <a:cxn ang="0">
                  <a:pos x="9" y="83"/>
                </a:cxn>
                <a:cxn ang="0">
                  <a:pos x="9" y="84"/>
                </a:cxn>
                <a:cxn ang="0">
                  <a:pos x="5" y="63"/>
                </a:cxn>
                <a:cxn ang="0">
                  <a:pos x="2" y="36"/>
                </a:cxn>
                <a:cxn ang="0">
                  <a:pos x="0" y="1"/>
                </a:cxn>
                <a:cxn ang="0">
                  <a:pos x="16" y="0"/>
                </a:cxn>
                <a:cxn ang="0">
                  <a:pos x="17" y="27"/>
                </a:cxn>
                <a:cxn ang="0">
                  <a:pos x="20" y="51"/>
                </a:cxn>
                <a:cxn ang="0">
                  <a:pos x="23" y="72"/>
                </a:cxn>
                <a:cxn ang="0">
                  <a:pos x="26" y="82"/>
                </a:cxn>
              </a:cxnLst>
              <a:rect l="0" t="0" r="r" b="b"/>
              <a:pathLst>
                <a:path w="27" h="85">
                  <a:moveTo>
                    <a:pt x="26" y="82"/>
                  </a:moveTo>
                  <a:lnTo>
                    <a:pt x="9" y="83"/>
                  </a:lnTo>
                  <a:lnTo>
                    <a:pt x="9" y="84"/>
                  </a:lnTo>
                  <a:lnTo>
                    <a:pt x="5" y="63"/>
                  </a:lnTo>
                  <a:lnTo>
                    <a:pt x="2" y="36"/>
                  </a:lnTo>
                  <a:lnTo>
                    <a:pt x="0" y="1"/>
                  </a:lnTo>
                  <a:lnTo>
                    <a:pt x="16" y="0"/>
                  </a:lnTo>
                  <a:lnTo>
                    <a:pt x="17" y="27"/>
                  </a:lnTo>
                  <a:lnTo>
                    <a:pt x="20" y="51"/>
                  </a:lnTo>
                  <a:lnTo>
                    <a:pt x="23" y="72"/>
                  </a:lnTo>
                  <a:lnTo>
                    <a:pt x="26" y="82"/>
                  </a:lnTo>
                </a:path>
              </a:pathLst>
            </a:custGeom>
            <a:solidFill>
              <a:srgbClr val="FFFFBF"/>
            </a:solidFill>
            <a:ln w="0" cap="flat" cmpd="sng">
              <a:solidFill>
                <a:srgbClr val="FFFFFF"/>
              </a:solidFill>
              <a:prstDash val="solid"/>
              <a:round/>
              <a:headEnd type="none" w="med" len="med"/>
              <a:tailEnd type="none" w="med" len="med"/>
            </a:ln>
            <a:effectLst/>
          </p:spPr>
          <p:txBody>
            <a:bodyPr/>
            <a:lstStyle/>
            <a:p>
              <a:endParaRPr lang="en-US" dirty="0"/>
            </a:p>
          </p:txBody>
        </p:sp>
        <p:sp>
          <p:nvSpPr>
            <p:cNvPr id="4108" name="Freeform 12"/>
            <p:cNvSpPr>
              <a:spLocks/>
            </p:cNvSpPr>
            <p:nvPr/>
          </p:nvSpPr>
          <p:spPr bwMode="auto">
            <a:xfrm>
              <a:off x="2569" y="1459"/>
              <a:ext cx="296" cy="98"/>
            </a:xfrm>
            <a:custGeom>
              <a:avLst/>
              <a:gdLst/>
              <a:ahLst/>
              <a:cxnLst>
                <a:cxn ang="0">
                  <a:pos x="157" y="97"/>
                </a:cxn>
                <a:cxn ang="0">
                  <a:pos x="200" y="94"/>
                </a:cxn>
                <a:cxn ang="0">
                  <a:pos x="233" y="90"/>
                </a:cxn>
                <a:cxn ang="0">
                  <a:pos x="266" y="86"/>
                </a:cxn>
                <a:cxn ang="0">
                  <a:pos x="295" y="82"/>
                </a:cxn>
                <a:cxn ang="0">
                  <a:pos x="295" y="83"/>
                </a:cxn>
                <a:cxn ang="0">
                  <a:pos x="291" y="62"/>
                </a:cxn>
                <a:cxn ang="0">
                  <a:pos x="288" y="35"/>
                </a:cxn>
                <a:cxn ang="0">
                  <a:pos x="286" y="0"/>
                </a:cxn>
                <a:cxn ang="0">
                  <a:pos x="286" y="0"/>
                </a:cxn>
                <a:cxn ang="0">
                  <a:pos x="1" y="10"/>
                </a:cxn>
                <a:cxn ang="0">
                  <a:pos x="0" y="10"/>
                </a:cxn>
                <a:cxn ang="0">
                  <a:pos x="155" y="97"/>
                </a:cxn>
                <a:cxn ang="0">
                  <a:pos x="157" y="97"/>
                </a:cxn>
              </a:cxnLst>
              <a:rect l="0" t="0" r="r" b="b"/>
              <a:pathLst>
                <a:path w="296" h="98">
                  <a:moveTo>
                    <a:pt x="157" y="97"/>
                  </a:moveTo>
                  <a:lnTo>
                    <a:pt x="200" y="94"/>
                  </a:lnTo>
                  <a:lnTo>
                    <a:pt x="233" y="90"/>
                  </a:lnTo>
                  <a:lnTo>
                    <a:pt x="266" y="86"/>
                  </a:lnTo>
                  <a:lnTo>
                    <a:pt x="295" y="82"/>
                  </a:lnTo>
                  <a:lnTo>
                    <a:pt x="295" y="83"/>
                  </a:lnTo>
                  <a:lnTo>
                    <a:pt x="291" y="62"/>
                  </a:lnTo>
                  <a:lnTo>
                    <a:pt x="288" y="35"/>
                  </a:lnTo>
                  <a:lnTo>
                    <a:pt x="286" y="0"/>
                  </a:lnTo>
                  <a:lnTo>
                    <a:pt x="286" y="0"/>
                  </a:lnTo>
                  <a:lnTo>
                    <a:pt x="1" y="10"/>
                  </a:lnTo>
                  <a:lnTo>
                    <a:pt x="0" y="10"/>
                  </a:lnTo>
                  <a:lnTo>
                    <a:pt x="155" y="97"/>
                  </a:lnTo>
                  <a:lnTo>
                    <a:pt x="157" y="97"/>
                  </a:lnTo>
                </a:path>
              </a:pathLst>
            </a:custGeom>
            <a:solidFill>
              <a:srgbClr val="FFFFBF"/>
            </a:solidFill>
            <a:ln w="0" cap="flat" cmpd="sng">
              <a:solidFill>
                <a:srgbClr val="A8A8A8"/>
              </a:solidFill>
              <a:prstDash val="solid"/>
              <a:round/>
              <a:headEnd type="none" w="med" len="med"/>
              <a:tailEnd type="none" w="med" len="med"/>
            </a:ln>
            <a:effectLst/>
          </p:spPr>
          <p:txBody>
            <a:bodyPr/>
            <a:lstStyle/>
            <a:p>
              <a:endParaRPr lang="en-US" dirty="0"/>
            </a:p>
          </p:txBody>
        </p:sp>
        <p:sp>
          <p:nvSpPr>
            <p:cNvPr id="4109" name="Freeform 13"/>
            <p:cNvSpPr>
              <a:spLocks/>
            </p:cNvSpPr>
            <p:nvPr/>
          </p:nvSpPr>
          <p:spPr bwMode="auto">
            <a:xfrm>
              <a:off x="2544" y="1235"/>
              <a:ext cx="911" cy="235"/>
            </a:xfrm>
            <a:custGeom>
              <a:avLst/>
              <a:gdLst/>
              <a:ahLst/>
              <a:cxnLst>
                <a:cxn ang="0">
                  <a:pos x="0" y="221"/>
                </a:cxn>
                <a:cxn ang="0">
                  <a:pos x="80" y="218"/>
                </a:cxn>
                <a:cxn ang="0">
                  <a:pos x="187" y="213"/>
                </a:cxn>
                <a:cxn ang="0">
                  <a:pos x="300" y="210"/>
                </a:cxn>
                <a:cxn ang="0">
                  <a:pos x="357" y="206"/>
                </a:cxn>
                <a:cxn ang="0">
                  <a:pos x="420" y="201"/>
                </a:cxn>
                <a:cxn ang="0">
                  <a:pos x="475" y="193"/>
                </a:cxn>
                <a:cxn ang="0">
                  <a:pos x="512" y="186"/>
                </a:cxn>
                <a:cxn ang="0">
                  <a:pos x="545" y="178"/>
                </a:cxn>
                <a:cxn ang="0">
                  <a:pos x="588" y="166"/>
                </a:cxn>
                <a:cxn ang="0">
                  <a:pos x="620" y="157"/>
                </a:cxn>
                <a:cxn ang="0">
                  <a:pos x="658" y="143"/>
                </a:cxn>
                <a:cxn ang="0">
                  <a:pos x="705" y="125"/>
                </a:cxn>
                <a:cxn ang="0">
                  <a:pos x="722" y="117"/>
                </a:cxn>
                <a:cxn ang="0">
                  <a:pos x="747" y="106"/>
                </a:cxn>
                <a:cxn ang="0">
                  <a:pos x="771" y="95"/>
                </a:cxn>
                <a:cxn ang="0">
                  <a:pos x="802" y="77"/>
                </a:cxn>
                <a:cxn ang="0">
                  <a:pos x="836" y="55"/>
                </a:cxn>
                <a:cxn ang="0">
                  <a:pos x="857" y="42"/>
                </a:cxn>
                <a:cxn ang="0">
                  <a:pos x="872" y="31"/>
                </a:cxn>
                <a:cxn ang="0">
                  <a:pos x="882" y="24"/>
                </a:cxn>
                <a:cxn ang="0">
                  <a:pos x="895" y="13"/>
                </a:cxn>
                <a:cxn ang="0">
                  <a:pos x="910" y="0"/>
                </a:cxn>
                <a:cxn ang="0">
                  <a:pos x="902" y="15"/>
                </a:cxn>
                <a:cxn ang="0">
                  <a:pos x="894" y="28"/>
                </a:cxn>
                <a:cxn ang="0">
                  <a:pos x="885" y="41"/>
                </a:cxn>
                <a:cxn ang="0">
                  <a:pos x="879" y="49"/>
                </a:cxn>
                <a:cxn ang="0">
                  <a:pos x="878" y="50"/>
                </a:cxn>
                <a:cxn ang="0">
                  <a:pos x="854" y="69"/>
                </a:cxn>
                <a:cxn ang="0">
                  <a:pos x="831" y="85"/>
                </a:cxn>
                <a:cxn ang="0">
                  <a:pos x="813" y="96"/>
                </a:cxn>
                <a:cxn ang="0">
                  <a:pos x="794" y="106"/>
                </a:cxn>
                <a:cxn ang="0">
                  <a:pos x="767" y="120"/>
                </a:cxn>
                <a:cxn ang="0">
                  <a:pos x="740" y="133"/>
                </a:cxn>
                <a:cxn ang="0">
                  <a:pos x="705" y="146"/>
                </a:cxn>
                <a:cxn ang="0">
                  <a:pos x="679" y="158"/>
                </a:cxn>
                <a:cxn ang="0">
                  <a:pos x="634" y="173"/>
                </a:cxn>
                <a:cxn ang="0">
                  <a:pos x="610" y="180"/>
                </a:cxn>
                <a:cxn ang="0">
                  <a:pos x="576" y="190"/>
                </a:cxn>
                <a:cxn ang="0">
                  <a:pos x="540" y="198"/>
                </a:cxn>
                <a:cxn ang="0">
                  <a:pos x="514" y="203"/>
                </a:cxn>
                <a:cxn ang="0">
                  <a:pos x="482" y="209"/>
                </a:cxn>
                <a:cxn ang="0">
                  <a:pos x="444" y="214"/>
                </a:cxn>
                <a:cxn ang="0">
                  <a:pos x="416" y="217"/>
                </a:cxn>
                <a:cxn ang="0">
                  <a:pos x="363" y="221"/>
                </a:cxn>
                <a:cxn ang="0">
                  <a:pos x="327" y="223"/>
                </a:cxn>
                <a:cxn ang="0">
                  <a:pos x="327" y="223"/>
                </a:cxn>
                <a:cxn ang="0">
                  <a:pos x="311" y="224"/>
                </a:cxn>
                <a:cxn ang="0">
                  <a:pos x="311" y="224"/>
                </a:cxn>
                <a:cxn ang="0">
                  <a:pos x="26" y="234"/>
                </a:cxn>
                <a:cxn ang="0">
                  <a:pos x="26" y="234"/>
                </a:cxn>
                <a:cxn ang="0">
                  <a:pos x="2" y="221"/>
                </a:cxn>
                <a:cxn ang="0">
                  <a:pos x="0" y="221"/>
                </a:cxn>
              </a:cxnLst>
              <a:rect l="0" t="0" r="r" b="b"/>
              <a:pathLst>
                <a:path w="911" h="235">
                  <a:moveTo>
                    <a:pt x="0" y="221"/>
                  </a:moveTo>
                  <a:lnTo>
                    <a:pt x="80" y="218"/>
                  </a:lnTo>
                  <a:lnTo>
                    <a:pt x="187" y="213"/>
                  </a:lnTo>
                  <a:lnTo>
                    <a:pt x="300" y="210"/>
                  </a:lnTo>
                  <a:lnTo>
                    <a:pt x="357" y="206"/>
                  </a:lnTo>
                  <a:lnTo>
                    <a:pt x="420" y="201"/>
                  </a:lnTo>
                  <a:lnTo>
                    <a:pt x="475" y="193"/>
                  </a:lnTo>
                  <a:lnTo>
                    <a:pt x="512" y="186"/>
                  </a:lnTo>
                  <a:lnTo>
                    <a:pt x="545" y="178"/>
                  </a:lnTo>
                  <a:lnTo>
                    <a:pt x="588" y="166"/>
                  </a:lnTo>
                  <a:lnTo>
                    <a:pt x="620" y="157"/>
                  </a:lnTo>
                  <a:lnTo>
                    <a:pt x="658" y="143"/>
                  </a:lnTo>
                  <a:lnTo>
                    <a:pt x="705" y="125"/>
                  </a:lnTo>
                  <a:lnTo>
                    <a:pt x="722" y="117"/>
                  </a:lnTo>
                  <a:lnTo>
                    <a:pt x="747" y="106"/>
                  </a:lnTo>
                  <a:lnTo>
                    <a:pt x="771" y="95"/>
                  </a:lnTo>
                  <a:lnTo>
                    <a:pt x="802" y="77"/>
                  </a:lnTo>
                  <a:lnTo>
                    <a:pt x="836" y="55"/>
                  </a:lnTo>
                  <a:lnTo>
                    <a:pt x="857" y="42"/>
                  </a:lnTo>
                  <a:lnTo>
                    <a:pt x="872" y="31"/>
                  </a:lnTo>
                  <a:lnTo>
                    <a:pt x="882" y="24"/>
                  </a:lnTo>
                  <a:lnTo>
                    <a:pt x="895" y="13"/>
                  </a:lnTo>
                  <a:lnTo>
                    <a:pt x="910" y="0"/>
                  </a:lnTo>
                  <a:lnTo>
                    <a:pt x="902" y="15"/>
                  </a:lnTo>
                  <a:lnTo>
                    <a:pt x="894" y="28"/>
                  </a:lnTo>
                  <a:lnTo>
                    <a:pt x="885" y="41"/>
                  </a:lnTo>
                  <a:lnTo>
                    <a:pt x="879" y="49"/>
                  </a:lnTo>
                  <a:lnTo>
                    <a:pt x="878" y="50"/>
                  </a:lnTo>
                  <a:lnTo>
                    <a:pt x="854" y="69"/>
                  </a:lnTo>
                  <a:lnTo>
                    <a:pt x="831" y="85"/>
                  </a:lnTo>
                  <a:lnTo>
                    <a:pt x="813" y="96"/>
                  </a:lnTo>
                  <a:lnTo>
                    <a:pt x="794" y="106"/>
                  </a:lnTo>
                  <a:lnTo>
                    <a:pt x="767" y="120"/>
                  </a:lnTo>
                  <a:lnTo>
                    <a:pt x="740" y="133"/>
                  </a:lnTo>
                  <a:lnTo>
                    <a:pt x="705" y="146"/>
                  </a:lnTo>
                  <a:lnTo>
                    <a:pt x="679" y="158"/>
                  </a:lnTo>
                  <a:lnTo>
                    <a:pt x="634" y="173"/>
                  </a:lnTo>
                  <a:lnTo>
                    <a:pt x="610" y="180"/>
                  </a:lnTo>
                  <a:lnTo>
                    <a:pt x="576" y="190"/>
                  </a:lnTo>
                  <a:lnTo>
                    <a:pt x="540" y="198"/>
                  </a:lnTo>
                  <a:lnTo>
                    <a:pt x="514" y="203"/>
                  </a:lnTo>
                  <a:lnTo>
                    <a:pt x="482" y="209"/>
                  </a:lnTo>
                  <a:lnTo>
                    <a:pt x="444" y="214"/>
                  </a:lnTo>
                  <a:lnTo>
                    <a:pt x="416" y="217"/>
                  </a:lnTo>
                  <a:lnTo>
                    <a:pt x="363" y="221"/>
                  </a:lnTo>
                  <a:lnTo>
                    <a:pt x="327" y="223"/>
                  </a:lnTo>
                  <a:lnTo>
                    <a:pt x="327" y="223"/>
                  </a:lnTo>
                  <a:lnTo>
                    <a:pt x="311" y="224"/>
                  </a:lnTo>
                  <a:lnTo>
                    <a:pt x="311" y="224"/>
                  </a:lnTo>
                  <a:lnTo>
                    <a:pt x="26" y="234"/>
                  </a:lnTo>
                  <a:lnTo>
                    <a:pt x="26" y="234"/>
                  </a:lnTo>
                  <a:lnTo>
                    <a:pt x="2" y="221"/>
                  </a:lnTo>
                  <a:lnTo>
                    <a:pt x="0" y="221"/>
                  </a:lnTo>
                </a:path>
              </a:pathLst>
            </a:custGeom>
            <a:solidFill>
              <a:srgbClr val="FFFFBF"/>
            </a:solidFill>
            <a:ln w="0" cap="flat" cmpd="sng">
              <a:solidFill>
                <a:srgbClr val="FFFFFF"/>
              </a:solidFill>
              <a:prstDash val="solid"/>
              <a:round/>
              <a:headEnd type="none" w="med" len="med"/>
              <a:tailEnd type="none" w="med" len="med"/>
            </a:ln>
            <a:effectLst/>
          </p:spPr>
          <p:txBody>
            <a:bodyPr/>
            <a:lstStyle/>
            <a:p>
              <a:endParaRPr lang="en-US" dirty="0"/>
            </a:p>
          </p:txBody>
        </p:sp>
        <p:sp>
          <p:nvSpPr>
            <p:cNvPr id="4110" name="Freeform 14"/>
            <p:cNvSpPr>
              <a:spLocks/>
            </p:cNvSpPr>
            <p:nvPr/>
          </p:nvSpPr>
          <p:spPr bwMode="auto">
            <a:xfrm>
              <a:off x="2334" y="1456"/>
              <a:ext cx="395" cy="118"/>
            </a:xfrm>
            <a:custGeom>
              <a:avLst/>
              <a:gdLst/>
              <a:ahLst/>
              <a:cxnLst>
                <a:cxn ang="0">
                  <a:pos x="394" y="100"/>
                </a:cxn>
                <a:cxn ang="0">
                  <a:pos x="332" y="107"/>
                </a:cxn>
                <a:cxn ang="0">
                  <a:pos x="279" y="111"/>
                </a:cxn>
                <a:cxn ang="0">
                  <a:pos x="204" y="117"/>
                </a:cxn>
                <a:cxn ang="0">
                  <a:pos x="202" y="117"/>
                </a:cxn>
                <a:cxn ang="0">
                  <a:pos x="0" y="5"/>
                </a:cxn>
                <a:cxn ang="0">
                  <a:pos x="210" y="0"/>
                </a:cxn>
                <a:cxn ang="0">
                  <a:pos x="212" y="0"/>
                </a:cxn>
                <a:cxn ang="0">
                  <a:pos x="236" y="13"/>
                </a:cxn>
                <a:cxn ang="0">
                  <a:pos x="235" y="13"/>
                </a:cxn>
                <a:cxn ang="0">
                  <a:pos x="390" y="100"/>
                </a:cxn>
                <a:cxn ang="0">
                  <a:pos x="394" y="100"/>
                </a:cxn>
              </a:cxnLst>
              <a:rect l="0" t="0" r="r" b="b"/>
              <a:pathLst>
                <a:path w="395" h="118">
                  <a:moveTo>
                    <a:pt x="394" y="100"/>
                  </a:moveTo>
                  <a:lnTo>
                    <a:pt x="332" y="107"/>
                  </a:lnTo>
                  <a:lnTo>
                    <a:pt x="279" y="111"/>
                  </a:lnTo>
                  <a:lnTo>
                    <a:pt x="204" y="117"/>
                  </a:lnTo>
                  <a:lnTo>
                    <a:pt x="202" y="117"/>
                  </a:lnTo>
                  <a:lnTo>
                    <a:pt x="0" y="5"/>
                  </a:lnTo>
                  <a:lnTo>
                    <a:pt x="210" y="0"/>
                  </a:lnTo>
                  <a:lnTo>
                    <a:pt x="212" y="0"/>
                  </a:lnTo>
                  <a:lnTo>
                    <a:pt x="236" y="13"/>
                  </a:lnTo>
                  <a:lnTo>
                    <a:pt x="235" y="13"/>
                  </a:lnTo>
                  <a:lnTo>
                    <a:pt x="390" y="100"/>
                  </a:lnTo>
                  <a:lnTo>
                    <a:pt x="394" y="100"/>
                  </a:lnTo>
                </a:path>
              </a:pathLst>
            </a:custGeom>
            <a:solidFill>
              <a:srgbClr val="FFFFBF"/>
            </a:solidFill>
            <a:ln w="0" cap="flat" cmpd="sng">
              <a:solidFill>
                <a:srgbClr val="000000"/>
              </a:solidFill>
              <a:prstDash val="solid"/>
              <a:round/>
              <a:headEnd type="none" w="med" len="med"/>
              <a:tailEnd type="none" w="med" len="med"/>
            </a:ln>
            <a:effectLst/>
          </p:spPr>
          <p:txBody>
            <a:bodyPr/>
            <a:lstStyle/>
            <a:p>
              <a:endParaRPr lang="en-US" dirty="0"/>
            </a:p>
          </p:txBody>
        </p:sp>
        <p:sp>
          <p:nvSpPr>
            <p:cNvPr id="4111" name="Freeform 15"/>
            <p:cNvSpPr>
              <a:spLocks/>
            </p:cNvSpPr>
            <p:nvPr/>
          </p:nvSpPr>
          <p:spPr bwMode="auto">
            <a:xfrm>
              <a:off x="2333" y="1461"/>
              <a:ext cx="206" cy="115"/>
            </a:xfrm>
            <a:custGeom>
              <a:avLst/>
              <a:gdLst/>
              <a:ahLst/>
              <a:cxnLst>
                <a:cxn ang="0">
                  <a:pos x="205" y="111"/>
                </a:cxn>
                <a:cxn ang="0">
                  <a:pos x="168" y="113"/>
                </a:cxn>
                <a:cxn ang="0">
                  <a:pos x="168" y="114"/>
                </a:cxn>
                <a:cxn ang="0">
                  <a:pos x="0" y="18"/>
                </a:cxn>
                <a:cxn ang="0">
                  <a:pos x="0" y="18"/>
                </a:cxn>
                <a:cxn ang="0">
                  <a:pos x="1" y="0"/>
                </a:cxn>
                <a:cxn ang="0">
                  <a:pos x="203" y="112"/>
                </a:cxn>
                <a:cxn ang="0">
                  <a:pos x="205" y="111"/>
                </a:cxn>
              </a:cxnLst>
              <a:rect l="0" t="0" r="r" b="b"/>
              <a:pathLst>
                <a:path w="206" h="115">
                  <a:moveTo>
                    <a:pt x="205" y="111"/>
                  </a:moveTo>
                  <a:lnTo>
                    <a:pt x="168" y="113"/>
                  </a:lnTo>
                  <a:lnTo>
                    <a:pt x="168" y="114"/>
                  </a:lnTo>
                  <a:lnTo>
                    <a:pt x="0" y="18"/>
                  </a:lnTo>
                  <a:lnTo>
                    <a:pt x="0" y="18"/>
                  </a:lnTo>
                  <a:lnTo>
                    <a:pt x="1" y="0"/>
                  </a:lnTo>
                  <a:lnTo>
                    <a:pt x="203" y="112"/>
                  </a:lnTo>
                  <a:lnTo>
                    <a:pt x="205" y="111"/>
                  </a:lnTo>
                </a:path>
              </a:pathLst>
            </a:custGeom>
            <a:solidFill>
              <a:srgbClr val="FFFFBF"/>
            </a:solidFill>
            <a:ln w="0" cap="flat" cmpd="sng">
              <a:solidFill>
                <a:srgbClr val="FFFFFF"/>
              </a:solidFill>
              <a:prstDash val="solid"/>
              <a:round/>
              <a:headEnd type="none" w="med" len="med"/>
              <a:tailEnd type="none" w="med" len="med"/>
            </a:ln>
            <a:effectLst/>
          </p:spPr>
          <p:txBody>
            <a:bodyPr/>
            <a:lstStyle/>
            <a:p>
              <a:endParaRPr lang="en-US" dirty="0"/>
            </a:p>
          </p:txBody>
        </p:sp>
        <p:sp>
          <p:nvSpPr>
            <p:cNvPr id="4112" name="Freeform 16"/>
            <p:cNvSpPr>
              <a:spLocks/>
            </p:cNvSpPr>
            <p:nvPr/>
          </p:nvSpPr>
          <p:spPr bwMode="auto">
            <a:xfrm>
              <a:off x="2087" y="1479"/>
              <a:ext cx="416" cy="117"/>
            </a:xfrm>
            <a:custGeom>
              <a:avLst/>
              <a:gdLst/>
              <a:ahLst/>
              <a:cxnLst>
                <a:cxn ang="0">
                  <a:pos x="415" y="95"/>
                </a:cxn>
                <a:cxn ang="0">
                  <a:pos x="380" y="99"/>
                </a:cxn>
                <a:cxn ang="0">
                  <a:pos x="332" y="101"/>
                </a:cxn>
                <a:cxn ang="0">
                  <a:pos x="269" y="105"/>
                </a:cxn>
                <a:cxn ang="0">
                  <a:pos x="205" y="109"/>
                </a:cxn>
                <a:cxn ang="0">
                  <a:pos x="134" y="113"/>
                </a:cxn>
                <a:cxn ang="0">
                  <a:pos x="53" y="115"/>
                </a:cxn>
                <a:cxn ang="0">
                  <a:pos x="7" y="116"/>
                </a:cxn>
                <a:cxn ang="0">
                  <a:pos x="7" y="116"/>
                </a:cxn>
                <a:cxn ang="0">
                  <a:pos x="6" y="111"/>
                </a:cxn>
                <a:cxn ang="0">
                  <a:pos x="5" y="103"/>
                </a:cxn>
                <a:cxn ang="0">
                  <a:pos x="2" y="95"/>
                </a:cxn>
                <a:cxn ang="0">
                  <a:pos x="0" y="78"/>
                </a:cxn>
                <a:cxn ang="0">
                  <a:pos x="1" y="65"/>
                </a:cxn>
                <a:cxn ang="0">
                  <a:pos x="2" y="54"/>
                </a:cxn>
                <a:cxn ang="0">
                  <a:pos x="5" y="41"/>
                </a:cxn>
                <a:cxn ang="0">
                  <a:pos x="6" y="30"/>
                </a:cxn>
                <a:cxn ang="0">
                  <a:pos x="8" y="18"/>
                </a:cxn>
                <a:cxn ang="0">
                  <a:pos x="6" y="12"/>
                </a:cxn>
                <a:cxn ang="0">
                  <a:pos x="6" y="7"/>
                </a:cxn>
                <a:cxn ang="0">
                  <a:pos x="7" y="7"/>
                </a:cxn>
                <a:cxn ang="0">
                  <a:pos x="246" y="0"/>
                </a:cxn>
                <a:cxn ang="0">
                  <a:pos x="414" y="96"/>
                </a:cxn>
                <a:cxn ang="0">
                  <a:pos x="415" y="95"/>
                </a:cxn>
              </a:cxnLst>
              <a:rect l="0" t="0" r="r" b="b"/>
              <a:pathLst>
                <a:path w="416" h="117">
                  <a:moveTo>
                    <a:pt x="415" y="95"/>
                  </a:moveTo>
                  <a:lnTo>
                    <a:pt x="380" y="99"/>
                  </a:lnTo>
                  <a:lnTo>
                    <a:pt x="332" y="101"/>
                  </a:lnTo>
                  <a:lnTo>
                    <a:pt x="269" y="105"/>
                  </a:lnTo>
                  <a:lnTo>
                    <a:pt x="205" y="109"/>
                  </a:lnTo>
                  <a:lnTo>
                    <a:pt x="134" y="113"/>
                  </a:lnTo>
                  <a:lnTo>
                    <a:pt x="53" y="115"/>
                  </a:lnTo>
                  <a:lnTo>
                    <a:pt x="7" y="116"/>
                  </a:lnTo>
                  <a:lnTo>
                    <a:pt x="7" y="116"/>
                  </a:lnTo>
                  <a:lnTo>
                    <a:pt x="6" y="111"/>
                  </a:lnTo>
                  <a:lnTo>
                    <a:pt x="5" y="103"/>
                  </a:lnTo>
                  <a:lnTo>
                    <a:pt x="2" y="95"/>
                  </a:lnTo>
                  <a:lnTo>
                    <a:pt x="0" y="78"/>
                  </a:lnTo>
                  <a:lnTo>
                    <a:pt x="1" y="65"/>
                  </a:lnTo>
                  <a:lnTo>
                    <a:pt x="2" y="54"/>
                  </a:lnTo>
                  <a:lnTo>
                    <a:pt x="5" y="41"/>
                  </a:lnTo>
                  <a:lnTo>
                    <a:pt x="6" y="30"/>
                  </a:lnTo>
                  <a:lnTo>
                    <a:pt x="8" y="18"/>
                  </a:lnTo>
                  <a:lnTo>
                    <a:pt x="6" y="12"/>
                  </a:lnTo>
                  <a:lnTo>
                    <a:pt x="6" y="7"/>
                  </a:lnTo>
                  <a:lnTo>
                    <a:pt x="7" y="7"/>
                  </a:lnTo>
                  <a:lnTo>
                    <a:pt x="246" y="0"/>
                  </a:lnTo>
                  <a:lnTo>
                    <a:pt x="414" y="96"/>
                  </a:lnTo>
                  <a:lnTo>
                    <a:pt x="415" y="95"/>
                  </a:lnTo>
                </a:path>
              </a:pathLst>
            </a:custGeom>
            <a:solidFill>
              <a:srgbClr val="FFFFBF"/>
            </a:solidFill>
            <a:ln w="0" cap="flat" cmpd="sng">
              <a:solidFill>
                <a:srgbClr val="A8A8A8"/>
              </a:solidFill>
              <a:prstDash val="solid"/>
              <a:round/>
              <a:headEnd type="none" w="med" len="med"/>
              <a:tailEnd type="none" w="med" len="med"/>
            </a:ln>
            <a:effectLst/>
          </p:spPr>
          <p:txBody>
            <a:bodyPr/>
            <a:lstStyle/>
            <a:p>
              <a:endParaRPr lang="en-US" dirty="0"/>
            </a:p>
          </p:txBody>
        </p:sp>
        <p:sp>
          <p:nvSpPr>
            <p:cNvPr id="4113" name="Freeform 17"/>
            <p:cNvSpPr>
              <a:spLocks/>
            </p:cNvSpPr>
            <p:nvPr/>
          </p:nvSpPr>
          <p:spPr bwMode="auto">
            <a:xfrm>
              <a:off x="2071" y="1486"/>
              <a:ext cx="25" cy="110"/>
            </a:xfrm>
            <a:custGeom>
              <a:avLst/>
              <a:gdLst/>
              <a:ahLst/>
              <a:cxnLst>
                <a:cxn ang="0">
                  <a:pos x="7" y="109"/>
                </a:cxn>
                <a:cxn ang="0">
                  <a:pos x="7" y="104"/>
                </a:cxn>
                <a:cxn ang="0">
                  <a:pos x="5" y="97"/>
                </a:cxn>
                <a:cxn ang="0">
                  <a:pos x="3" y="88"/>
                </a:cxn>
                <a:cxn ang="0">
                  <a:pos x="0" y="71"/>
                </a:cxn>
                <a:cxn ang="0">
                  <a:pos x="1" y="58"/>
                </a:cxn>
                <a:cxn ang="0">
                  <a:pos x="3" y="47"/>
                </a:cxn>
                <a:cxn ang="0">
                  <a:pos x="6" y="35"/>
                </a:cxn>
                <a:cxn ang="0">
                  <a:pos x="7" y="23"/>
                </a:cxn>
                <a:cxn ang="0">
                  <a:pos x="9" y="11"/>
                </a:cxn>
                <a:cxn ang="0">
                  <a:pos x="7" y="6"/>
                </a:cxn>
                <a:cxn ang="0">
                  <a:pos x="7" y="0"/>
                </a:cxn>
                <a:cxn ang="0">
                  <a:pos x="23" y="0"/>
                </a:cxn>
                <a:cxn ang="0">
                  <a:pos x="22" y="0"/>
                </a:cxn>
                <a:cxn ang="0">
                  <a:pos x="22" y="5"/>
                </a:cxn>
                <a:cxn ang="0">
                  <a:pos x="24" y="11"/>
                </a:cxn>
                <a:cxn ang="0">
                  <a:pos x="22" y="23"/>
                </a:cxn>
                <a:cxn ang="0">
                  <a:pos x="21" y="34"/>
                </a:cxn>
                <a:cxn ang="0">
                  <a:pos x="18" y="47"/>
                </a:cxn>
                <a:cxn ang="0">
                  <a:pos x="17" y="58"/>
                </a:cxn>
                <a:cxn ang="0">
                  <a:pos x="16" y="71"/>
                </a:cxn>
                <a:cxn ang="0">
                  <a:pos x="18" y="88"/>
                </a:cxn>
                <a:cxn ang="0">
                  <a:pos x="21" y="96"/>
                </a:cxn>
                <a:cxn ang="0">
                  <a:pos x="22" y="104"/>
                </a:cxn>
                <a:cxn ang="0">
                  <a:pos x="23" y="109"/>
                </a:cxn>
                <a:cxn ang="0">
                  <a:pos x="23" y="109"/>
                </a:cxn>
                <a:cxn ang="0">
                  <a:pos x="7" y="109"/>
                </a:cxn>
              </a:cxnLst>
              <a:rect l="0" t="0" r="r" b="b"/>
              <a:pathLst>
                <a:path w="25" h="110">
                  <a:moveTo>
                    <a:pt x="7" y="109"/>
                  </a:moveTo>
                  <a:lnTo>
                    <a:pt x="7" y="104"/>
                  </a:lnTo>
                  <a:lnTo>
                    <a:pt x="5" y="97"/>
                  </a:lnTo>
                  <a:lnTo>
                    <a:pt x="3" y="88"/>
                  </a:lnTo>
                  <a:lnTo>
                    <a:pt x="0" y="71"/>
                  </a:lnTo>
                  <a:lnTo>
                    <a:pt x="1" y="58"/>
                  </a:lnTo>
                  <a:lnTo>
                    <a:pt x="3" y="47"/>
                  </a:lnTo>
                  <a:lnTo>
                    <a:pt x="6" y="35"/>
                  </a:lnTo>
                  <a:lnTo>
                    <a:pt x="7" y="23"/>
                  </a:lnTo>
                  <a:lnTo>
                    <a:pt x="9" y="11"/>
                  </a:lnTo>
                  <a:lnTo>
                    <a:pt x="7" y="6"/>
                  </a:lnTo>
                  <a:lnTo>
                    <a:pt x="7" y="0"/>
                  </a:lnTo>
                  <a:lnTo>
                    <a:pt x="23" y="0"/>
                  </a:lnTo>
                  <a:lnTo>
                    <a:pt x="22" y="0"/>
                  </a:lnTo>
                  <a:lnTo>
                    <a:pt x="22" y="5"/>
                  </a:lnTo>
                  <a:lnTo>
                    <a:pt x="24" y="11"/>
                  </a:lnTo>
                  <a:lnTo>
                    <a:pt x="22" y="23"/>
                  </a:lnTo>
                  <a:lnTo>
                    <a:pt x="21" y="34"/>
                  </a:lnTo>
                  <a:lnTo>
                    <a:pt x="18" y="47"/>
                  </a:lnTo>
                  <a:lnTo>
                    <a:pt x="17" y="58"/>
                  </a:lnTo>
                  <a:lnTo>
                    <a:pt x="16" y="71"/>
                  </a:lnTo>
                  <a:lnTo>
                    <a:pt x="18" y="88"/>
                  </a:lnTo>
                  <a:lnTo>
                    <a:pt x="21" y="96"/>
                  </a:lnTo>
                  <a:lnTo>
                    <a:pt x="22" y="104"/>
                  </a:lnTo>
                  <a:lnTo>
                    <a:pt x="23" y="109"/>
                  </a:lnTo>
                  <a:lnTo>
                    <a:pt x="23" y="109"/>
                  </a:lnTo>
                  <a:lnTo>
                    <a:pt x="7" y="109"/>
                  </a:lnTo>
                </a:path>
              </a:pathLst>
            </a:custGeom>
            <a:solidFill>
              <a:srgbClr val="FFFFBF"/>
            </a:solidFill>
            <a:ln w="0" cap="flat" cmpd="sng">
              <a:solidFill>
                <a:srgbClr val="FFFFFF"/>
              </a:solidFill>
              <a:prstDash val="solid"/>
              <a:round/>
              <a:headEnd type="none" w="med" len="med"/>
              <a:tailEnd type="none" w="med" len="med"/>
            </a:ln>
            <a:effectLst/>
          </p:spPr>
          <p:txBody>
            <a:bodyPr/>
            <a:lstStyle/>
            <a:p>
              <a:endParaRPr lang="en-US" dirty="0"/>
            </a:p>
          </p:txBody>
        </p:sp>
        <p:sp>
          <p:nvSpPr>
            <p:cNvPr id="4114" name="Freeform 18"/>
            <p:cNvSpPr>
              <a:spLocks/>
            </p:cNvSpPr>
            <p:nvPr/>
          </p:nvSpPr>
          <p:spPr bwMode="auto">
            <a:xfrm>
              <a:off x="1804" y="1486"/>
              <a:ext cx="277" cy="114"/>
            </a:xfrm>
            <a:custGeom>
              <a:avLst/>
              <a:gdLst/>
              <a:ahLst/>
              <a:cxnLst>
                <a:cxn ang="0">
                  <a:pos x="275" y="109"/>
                </a:cxn>
                <a:cxn ang="0">
                  <a:pos x="253" y="110"/>
                </a:cxn>
                <a:cxn ang="0">
                  <a:pos x="223" y="111"/>
                </a:cxn>
                <a:cxn ang="0">
                  <a:pos x="190" y="112"/>
                </a:cxn>
                <a:cxn ang="0">
                  <a:pos x="190" y="113"/>
                </a:cxn>
                <a:cxn ang="0">
                  <a:pos x="0" y="9"/>
                </a:cxn>
                <a:cxn ang="0">
                  <a:pos x="1" y="8"/>
                </a:cxn>
                <a:cxn ang="0">
                  <a:pos x="274" y="0"/>
                </a:cxn>
                <a:cxn ang="0">
                  <a:pos x="274" y="6"/>
                </a:cxn>
                <a:cxn ang="0">
                  <a:pos x="276" y="11"/>
                </a:cxn>
                <a:cxn ang="0">
                  <a:pos x="274" y="23"/>
                </a:cxn>
                <a:cxn ang="0">
                  <a:pos x="273" y="35"/>
                </a:cxn>
                <a:cxn ang="0">
                  <a:pos x="270" y="47"/>
                </a:cxn>
                <a:cxn ang="0">
                  <a:pos x="268" y="58"/>
                </a:cxn>
                <a:cxn ang="0">
                  <a:pos x="267" y="71"/>
                </a:cxn>
                <a:cxn ang="0">
                  <a:pos x="270" y="88"/>
                </a:cxn>
                <a:cxn ang="0">
                  <a:pos x="272" y="97"/>
                </a:cxn>
                <a:cxn ang="0">
                  <a:pos x="274" y="104"/>
                </a:cxn>
                <a:cxn ang="0">
                  <a:pos x="274" y="109"/>
                </a:cxn>
                <a:cxn ang="0">
                  <a:pos x="275" y="109"/>
                </a:cxn>
              </a:cxnLst>
              <a:rect l="0" t="0" r="r" b="b"/>
              <a:pathLst>
                <a:path w="277" h="114">
                  <a:moveTo>
                    <a:pt x="275" y="109"/>
                  </a:moveTo>
                  <a:lnTo>
                    <a:pt x="253" y="110"/>
                  </a:lnTo>
                  <a:lnTo>
                    <a:pt x="223" y="111"/>
                  </a:lnTo>
                  <a:lnTo>
                    <a:pt x="190" y="112"/>
                  </a:lnTo>
                  <a:lnTo>
                    <a:pt x="190" y="113"/>
                  </a:lnTo>
                  <a:lnTo>
                    <a:pt x="0" y="9"/>
                  </a:lnTo>
                  <a:lnTo>
                    <a:pt x="1" y="8"/>
                  </a:lnTo>
                  <a:lnTo>
                    <a:pt x="274" y="0"/>
                  </a:lnTo>
                  <a:lnTo>
                    <a:pt x="274" y="6"/>
                  </a:lnTo>
                  <a:lnTo>
                    <a:pt x="276" y="11"/>
                  </a:lnTo>
                  <a:lnTo>
                    <a:pt x="274" y="23"/>
                  </a:lnTo>
                  <a:lnTo>
                    <a:pt x="273" y="35"/>
                  </a:lnTo>
                  <a:lnTo>
                    <a:pt x="270" y="47"/>
                  </a:lnTo>
                  <a:lnTo>
                    <a:pt x="268" y="58"/>
                  </a:lnTo>
                  <a:lnTo>
                    <a:pt x="267" y="71"/>
                  </a:lnTo>
                  <a:lnTo>
                    <a:pt x="270" y="88"/>
                  </a:lnTo>
                  <a:lnTo>
                    <a:pt x="272" y="97"/>
                  </a:lnTo>
                  <a:lnTo>
                    <a:pt x="274" y="104"/>
                  </a:lnTo>
                  <a:lnTo>
                    <a:pt x="274" y="109"/>
                  </a:lnTo>
                  <a:lnTo>
                    <a:pt x="275" y="109"/>
                  </a:lnTo>
                </a:path>
              </a:pathLst>
            </a:custGeom>
            <a:solidFill>
              <a:srgbClr val="FFFFBF"/>
            </a:solidFill>
            <a:ln w="0" cap="flat" cmpd="sng">
              <a:solidFill>
                <a:srgbClr val="A8A8A8"/>
              </a:solidFill>
              <a:prstDash val="solid"/>
              <a:round/>
              <a:headEnd type="none" w="med" len="med"/>
              <a:tailEnd type="none" w="med" len="med"/>
            </a:ln>
            <a:effectLst/>
          </p:spPr>
          <p:txBody>
            <a:bodyPr/>
            <a:lstStyle/>
            <a:p>
              <a:endParaRPr lang="en-US" dirty="0"/>
            </a:p>
          </p:txBody>
        </p:sp>
        <p:sp>
          <p:nvSpPr>
            <p:cNvPr id="4115" name="Freeform 19"/>
            <p:cNvSpPr>
              <a:spLocks/>
            </p:cNvSpPr>
            <p:nvPr/>
          </p:nvSpPr>
          <p:spPr bwMode="auto">
            <a:xfrm>
              <a:off x="1586" y="1480"/>
              <a:ext cx="409" cy="125"/>
            </a:xfrm>
            <a:custGeom>
              <a:avLst/>
              <a:gdLst/>
              <a:ahLst/>
              <a:cxnLst>
                <a:cxn ang="0">
                  <a:pos x="408" y="118"/>
                </a:cxn>
                <a:cxn ang="0">
                  <a:pos x="366" y="120"/>
                </a:cxn>
                <a:cxn ang="0">
                  <a:pos x="326" y="120"/>
                </a:cxn>
                <a:cxn ang="0">
                  <a:pos x="246" y="122"/>
                </a:cxn>
                <a:cxn ang="0">
                  <a:pos x="185" y="123"/>
                </a:cxn>
                <a:cxn ang="0">
                  <a:pos x="176" y="124"/>
                </a:cxn>
                <a:cxn ang="0">
                  <a:pos x="175" y="123"/>
                </a:cxn>
                <a:cxn ang="0">
                  <a:pos x="0" y="7"/>
                </a:cxn>
                <a:cxn ang="0">
                  <a:pos x="0" y="7"/>
                </a:cxn>
                <a:cxn ang="0">
                  <a:pos x="193" y="0"/>
                </a:cxn>
                <a:cxn ang="0">
                  <a:pos x="219" y="14"/>
                </a:cxn>
                <a:cxn ang="0">
                  <a:pos x="218" y="15"/>
                </a:cxn>
                <a:cxn ang="0">
                  <a:pos x="408" y="119"/>
                </a:cxn>
                <a:cxn ang="0">
                  <a:pos x="408" y="118"/>
                </a:cxn>
              </a:cxnLst>
              <a:rect l="0" t="0" r="r" b="b"/>
              <a:pathLst>
                <a:path w="409" h="125">
                  <a:moveTo>
                    <a:pt x="408" y="118"/>
                  </a:moveTo>
                  <a:lnTo>
                    <a:pt x="366" y="120"/>
                  </a:lnTo>
                  <a:lnTo>
                    <a:pt x="326" y="120"/>
                  </a:lnTo>
                  <a:lnTo>
                    <a:pt x="246" y="122"/>
                  </a:lnTo>
                  <a:lnTo>
                    <a:pt x="185" y="123"/>
                  </a:lnTo>
                  <a:lnTo>
                    <a:pt x="176" y="124"/>
                  </a:lnTo>
                  <a:lnTo>
                    <a:pt x="175" y="123"/>
                  </a:lnTo>
                  <a:lnTo>
                    <a:pt x="0" y="7"/>
                  </a:lnTo>
                  <a:lnTo>
                    <a:pt x="0" y="7"/>
                  </a:lnTo>
                  <a:lnTo>
                    <a:pt x="193" y="0"/>
                  </a:lnTo>
                  <a:lnTo>
                    <a:pt x="219" y="14"/>
                  </a:lnTo>
                  <a:lnTo>
                    <a:pt x="218" y="15"/>
                  </a:lnTo>
                  <a:lnTo>
                    <a:pt x="408" y="119"/>
                  </a:lnTo>
                  <a:lnTo>
                    <a:pt x="408" y="118"/>
                  </a:lnTo>
                </a:path>
              </a:pathLst>
            </a:custGeom>
            <a:solidFill>
              <a:srgbClr val="FFFFBF"/>
            </a:solidFill>
            <a:ln w="0" cap="flat" cmpd="sng">
              <a:solidFill>
                <a:srgbClr val="000000"/>
              </a:solidFill>
              <a:prstDash val="solid"/>
              <a:round/>
              <a:headEnd type="none" w="med" len="med"/>
              <a:tailEnd type="none" w="med" len="med"/>
            </a:ln>
            <a:effectLst/>
          </p:spPr>
          <p:txBody>
            <a:bodyPr/>
            <a:lstStyle/>
            <a:p>
              <a:endParaRPr lang="en-US" dirty="0"/>
            </a:p>
          </p:txBody>
        </p:sp>
        <p:sp>
          <p:nvSpPr>
            <p:cNvPr id="4116" name="Freeform 20"/>
            <p:cNvSpPr>
              <a:spLocks/>
            </p:cNvSpPr>
            <p:nvPr/>
          </p:nvSpPr>
          <p:spPr bwMode="auto">
            <a:xfrm>
              <a:off x="1779" y="1461"/>
              <a:ext cx="556" cy="34"/>
            </a:xfrm>
            <a:custGeom>
              <a:avLst/>
              <a:gdLst/>
              <a:ahLst/>
              <a:cxnLst>
                <a:cxn ang="0">
                  <a:pos x="299" y="25"/>
                </a:cxn>
                <a:cxn ang="0">
                  <a:pos x="26" y="33"/>
                </a:cxn>
                <a:cxn ang="0">
                  <a:pos x="26" y="33"/>
                </a:cxn>
                <a:cxn ang="0">
                  <a:pos x="0" y="19"/>
                </a:cxn>
                <a:cxn ang="0">
                  <a:pos x="0" y="19"/>
                </a:cxn>
                <a:cxn ang="0">
                  <a:pos x="555" y="0"/>
                </a:cxn>
                <a:cxn ang="0">
                  <a:pos x="554" y="18"/>
                </a:cxn>
                <a:cxn ang="0">
                  <a:pos x="554" y="18"/>
                </a:cxn>
                <a:cxn ang="0">
                  <a:pos x="315" y="25"/>
                </a:cxn>
                <a:cxn ang="0">
                  <a:pos x="315" y="25"/>
                </a:cxn>
                <a:cxn ang="0">
                  <a:pos x="299" y="25"/>
                </a:cxn>
              </a:cxnLst>
              <a:rect l="0" t="0" r="r" b="b"/>
              <a:pathLst>
                <a:path w="556" h="34">
                  <a:moveTo>
                    <a:pt x="299" y="25"/>
                  </a:moveTo>
                  <a:lnTo>
                    <a:pt x="26" y="33"/>
                  </a:lnTo>
                  <a:lnTo>
                    <a:pt x="26" y="33"/>
                  </a:lnTo>
                  <a:lnTo>
                    <a:pt x="0" y="19"/>
                  </a:lnTo>
                  <a:lnTo>
                    <a:pt x="0" y="19"/>
                  </a:lnTo>
                  <a:lnTo>
                    <a:pt x="555" y="0"/>
                  </a:lnTo>
                  <a:lnTo>
                    <a:pt x="554" y="18"/>
                  </a:lnTo>
                  <a:lnTo>
                    <a:pt x="554" y="18"/>
                  </a:lnTo>
                  <a:lnTo>
                    <a:pt x="315" y="25"/>
                  </a:lnTo>
                  <a:lnTo>
                    <a:pt x="315" y="25"/>
                  </a:lnTo>
                  <a:lnTo>
                    <a:pt x="299" y="25"/>
                  </a:lnTo>
                </a:path>
              </a:pathLst>
            </a:custGeom>
            <a:solidFill>
              <a:srgbClr val="FFFFBF"/>
            </a:solidFill>
            <a:ln w="0" cap="flat" cmpd="sng">
              <a:solidFill>
                <a:srgbClr val="FFFFFF"/>
              </a:solidFill>
              <a:prstDash val="solid"/>
              <a:round/>
              <a:headEnd type="none" w="med" len="med"/>
              <a:tailEnd type="none" w="med" len="med"/>
            </a:ln>
            <a:effectLst/>
          </p:spPr>
          <p:txBody>
            <a:bodyPr/>
            <a:lstStyle/>
            <a:p>
              <a:endParaRPr lang="en-US" dirty="0"/>
            </a:p>
          </p:txBody>
        </p:sp>
        <p:sp>
          <p:nvSpPr>
            <p:cNvPr id="4117" name="Freeform 21"/>
            <p:cNvSpPr>
              <a:spLocks/>
            </p:cNvSpPr>
            <p:nvPr/>
          </p:nvSpPr>
          <p:spPr bwMode="auto">
            <a:xfrm>
              <a:off x="1586" y="1487"/>
              <a:ext cx="177" cy="118"/>
            </a:xfrm>
            <a:custGeom>
              <a:avLst/>
              <a:gdLst/>
              <a:ahLst/>
              <a:cxnLst>
                <a:cxn ang="0">
                  <a:pos x="150" y="117"/>
                </a:cxn>
                <a:cxn ang="0">
                  <a:pos x="0" y="17"/>
                </a:cxn>
                <a:cxn ang="0">
                  <a:pos x="0" y="17"/>
                </a:cxn>
                <a:cxn ang="0">
                  <a:pos x="0" y="0"/>
                </a:cxn>
                <a:cxn ang="0">
                  <a:pos x="175" y="116"/>
                </a:cxn>
                <a:cxn ang="0">
                  <a:pos x="176" y="116"/>
                </a:cxn>
                <a:cxn ang="0">
                  <a:pos x="150" y="117"/>
                </a:cxn>
                <a:cxn ang="0">
                  <a:pos x="150" y="117"/>
                </a:cxn>
              </a:cxnLst>
              <a:rect l="0" t="0" r="r" b="b"/>
              <a:pathLst>
                <a:path w="177" h="118">
                  <a:moveTo>
                    <a:pt x="150" y="117"/>
                  </a:moveTo>
                  <a:lnTo>
                    <a:pt x="0" y="17"/>
                  </a:lnTo>
                  <a:lnTo>
                    <a:pt x="0" y="17"/>
                  </a:lnTo>
                  <a:lnTo>
                    <a:pt x="0" y="0"/>
                  </a:lnTo>
                  <a:lnTo>
                    <a:pt x="175" y="116"/>
                  </a:lnTo>
                  <a:lnTo>
                    <a:pt x="176" y="116"/>
                  </a:lnTo>
                  <a:lnTo>
                    <a:pt x="150" y="117"/>
                  </a:lnTo>
                  <a:lnTo>
                    <a:pt x="150" y="117"/>
                  </a:lnTo>
                </a:path>
              </a:pathLst>
            </a:custGeom>
            <a:solidFill>
              <a:srgbClr val="FFFFBF"/>
            </a:solidFill>
            <a:ln w="0" cap="flat" cmpd="sng">
              <a:solidFill>
                <a:srgbClr val="FFFFFF"/>
              </a:solidFill>
              <a:prstDash val="solid"/>
              <a:round/>
              <a:headEnd type="none" w="med" len="med"/>
              <a:tailEnd type="none" w="med" len="med"/>
            </a:ln>
            <a:effectLst/>
          </p:spPr>
          <p:txBody>
            <a:bodyPr/>
            <a:lstStyle/>
            <a:p>
              <a:endParaRPr lang="en-US" dirty="0"/>
            </a:p>
          </p:txBody>
        </p:sp>
        <p:sp>
          <p:nvSpPr>
            <p:cNvPr id="4118" name="Freeform 22"/>
            <p:cNvSpPr>
              <a:spLocks/>
            </p:cNvSpPr>
            <p:nvPr/>
          </p:nvSpPr>
          <p:spPr bwMode="auto">
            <a:xfrm>
              <a:off x="1296" y="1504"/>
              <a:ext cx="441" cy="101"/>
            </a:xfrm>
            <a:custGeom>
              <a:avLst/>
              <a:gdLst/>
              <a:ahLst/>
              <a:cxnLst>
                <a:cxn ang="0">
                  <a:pos x="438" y="100"/>
                </a:cxn>
                <a:cxn ang="0">
                  <a:pos x="421" y="100"/>
                </a:cxn>
                <a:cxn ang="0">
                  <a:pos x="387" y="99"/>
                </a:cxn>
                <a:cxn ang="0">
                  <a:pos x="352" y="99"/>
                </a:cxn>
                <a:cxn ang="0">
                  <a:pos x="308" y="98"/>
                </a:cxn>
                <a:cxn ang="0">
                  <a:pos x="256" y="97"/>
                </a:cxn>
                <a:cxn ang="0">
                  <a:pos x="201" y="95"/>
                </a:cxn>
                <a:cxn ang="0">
                  <a:pos x="158" y="92"/>
                </a:cxn>
                <a:cxn ang="0">
                  <a:pos x="102" y="87"/>
                </a:cxn>
                <a:cxn ang="0">
                  <a:pos x="46" y="82"/>
                </a:cxn>
                <a:cxn ang="0">
                  <a:pos x="0" y="78"/>
                </a:cxn>
                <a:cxn ang="0">
                  <a:pos x="0" y="78"/>
                </a:cxn>
                <a:cxn ang="0">
                  <a:pos x="0" y="6"/>
                </a:cxn>
                <a:cxn ang="0">
                  <a:pos x="36" y="6"/>
                </a:cxn>
                <a:cxn ang="0">
                  <a:pos x="80" y="5"/>
                </a:cxn>
                <a:cxn ang="0">
                  <a:pos x="143" y="4"/>
                </a:cxn>
                <a:cxn ang="0">
                  <a:pos x="196" y="3"/>
                </a:cxn>
                <a:cxn ang="0">
                  <a:pos x="256" y="1"/>
                </a:cxn>
                <a:cxn ang="0">
                  <a:pos x="290" y="0"/>
                </a:cxn>
                <a:cxn ang="0">
                  <a:pos x="440" y="100"/>
                </a:cxn>
                <a:cxn ang="0">
                  <a:pos x="438" y="100"/>
                </a:cxn>
              </a:cxnLst>
              <a:rect l="0" t="0" r="r" b="b"/>
              <a:pathLst>
                <a:path w="441" h="101">
                  <a:moveTo>
                    <a:pt x="438" y="100"/>
                  </a:moveTo>
                  <a:lnTo>
                    <a:pt x="421" y="100"/>
                  </a:lnTo>
                  <a:lnTo>
                    <a:pt x="387" y="99"/>
                  </a:lnTo>
                  <a:lnTo>
                    <a:pt x="352" y="99"/>
                  </a:lnTo>
                  <a:lnTo>
                    <a:pt x="308" y="98"/>
                  </a:lnTo>
                  <a:lnTo>
                    <a:pt x="256" y="97"/>
                  </a:lnTo>
                  <a:lnTo>
                    <a:pt x="201" y="95"/>
                  </a:lnTo>
                  <a:lnTo>
                    <a:pt x="158" y="92"/>
                  </a:lnTo>
                  <a:lnTo>
                    <a:pt x="102" y="87"/>
                  </a:lnTo>
                  <a:lnTo>
                    <a:pt x="46" y="82"/>
                  </a:lnTo>
                  <a:lnTo>
                    <a:pt x="0" y="78"/>
                  </a:lnTo>
                  <a:lnTo>
                    <a:pt x="0" y="78"/>
                  </a:lnTo>
                  <a:lnTo>
                    <a:pt x="0" y="6"/>
                  </a:lnTo>
                  <a:lnTo>
                    <a:pt x="36" y="6"/>
                  </a:lnTo>
                  <a:lnTo>
                    <a:pt x="80" y="5"/>
                  </a:lnTo>
                  <a:lnTo>
                    <a:pt x="143" y="4"/>
                  </a:lnTo>
                  <a:lnTo>
                    <a:pt x="196" y="3"/>
                  </a:lnTo>
                  <a:lnTo>
                    <a:pt x="256" y="1"/>
                  </a:lnTo>
                  <a:lnTo>
                    <a:pt x="290" y="0"/>
                  </a:lnTo>
                  <a:lnTo>
                    <a:pt x="440" y="100"/>
                  </a:lnTo>
                  <a:lnTo>
                    <a:pt x="438" y="100"/>
                  </a:lnTo>
                </a:path>
              </a:pathLst>
            </a:custGeom>
            <a:solidFill>
              <a:srgbClr val="FFFFBF"/>
            </a:solidFill>
            <a:ln w="0" cap="flat" cmpd="sng">
              <a:solidFill>
                <a:srgbClr val="A8A8A8"/>
              </a:solidFill>
              <a:prstDash val="solid"/>
              <a:round/>
              <a:headEnd type="none" w="med" len="med"/>
              <a:tailEnd type="none" w="med" len="med"/>
            </a:ln>
            <a:effectLst/>
          </p:spPr>
          <p:txBody>
            <a:bodyPr/>
            <a:lstStyle/>
            <a:p>
              <a:endParaRPr lang="en-US" dirty="0"/>
            </a:p>
          </p:txBody>
        </p:sp>
        <p:sp>
          <p:nvSpPr>
            <p:cNvPr id="4119" name="Freeform 23"/>
            <p:cNvSpPr>
              <a:spLocks/>
            </p:cNvSpPr>
            <p:nvPr/>
          </p:nvSpPr>
          <p:spPr bwMode="auto">
            <a:xfrm>
              <a:off x="1277" y="1510"/>
              <a:ext cx="20" cy="73"/>
            </a:xfrm>
            <a:custGeom>
              <a:avLst/>
              <a:gdLst/>
              <a:ahLst/>
              <a:cxnLst>
                <a:cxn ang="0">
                  <a:pos x="19" y="72"/>
                </a:cxn>
                <a:cxn ang="0">
                  <a:pos x="0" y="70"/>
                </a:cxn>
                <a:cxn ang="0">
                  <a:pos x="1" y="70"/>
                </a:cxn>
                <a:cxn ang="0">
                  <a:pos x="1" y="1"/>
                </a:cxn>
                <a:cxn ang="0">
                  <a:pos x="19" y="0"/>
                </a:cxn>
                <a:cxn ang="0">
                  <a:pos x="19" y="72"/>
                </a:cxn>
              </a:cxnLst>
              <a:rect l="0" t="0" r="r" b="b"/>
              <a:pathLst>
                <a:path w="20" h="73">
                  <a:moveTo>
                    <a:pt x="19" y="72"/>
                  </a:moveTo>
                  <a:lnTo>
                    <a:pt x="0" y="70"/>
                  </a:lnTo>
                  <a:lnTo>
                    <a:pt x="1" y="70"/>
                  </a:lnTo>
                  <a:lnTo>
                    <a:pt x="1" y="1"/>
                  </a:lnTo>
                  <a:lnTo>
                    <a:pt x="19" y="0"/>
                  </a:lnTo>
                  <a:lnTo>
                    <a:pt x="19" y="72"/>
                  </a:lnTo>
                </a:path>
              </a:pathLst>
            </a:custGeom>
            <a:solidFill>
              <a:srgbClr val="FFFFBF"/>
            </a:solidFill>
            <a:ln w="0" cap="flat" cmpd="sng">
              <a:solidFill>
                <a:srgbClr val="FFFFFF"/>
              </a:solidFill>
              <a:prstDash val="solid"/>
              <a:round/>
              <a:headEnd type="none" w="med" len="med"/>
              <a:tailEnd type="none" w="med" len="med"/>
            </a:ln>
            <a:effectLst/>
          </p:spPr>
          <p:txBody>
            <a:bodyPr/>
            <a:lstStyle/>
            <a:p>
              <a:endParaRPr lang="en-US" dirty="0"/>
            </a:p>
          </p:txBody>
        </p:sp>
        <p:sp>
          <p:nvSpPr>
            <p:cNvPr id="4120" name="Freeform 24"/>
            <p:cNvSpPr>
              <a:spLocks/>
            </p:cNvSpPr>
            <p:nvPr/>
          </p:nvSpPr>
          <p:spPr bwMode="auto">
            <a:xfrm>
              <a:off x="901" y="1478"/>
              <a:ext cx="378" cy="103"/>
            </a:xfrm>
            <a:custGeom>
              <a:avLst/>
              <a:gdLst/>
              <a:ahLst/>
              <a:cxnLst>
                <a:cxn ang="0">
                  <a:pos x="2" y="0"/>
                </a:cxn>
                <a:cxn ang="0">
                  <a:pos x="21" y="9"/>
                </a:cxn>
                <a:cxn ang="0">
                  <a:pos x="42" y="18"/>
                </a:cxn>
                <a:cxn ang="0">
                  <a:pos x="69" y="30"/>
                </a:cxn>
                <a:cxn ang="0">
                  <a:pos x="97" y="40"/>
                </a:cxn>
                <a:cxn ang="0">
                  <a:pos x="138" y="52"/>
                </a:cxn>
                <a:cxn ang="0">
                  <a:pos x="174" y="62"/>
                </a:cxn>
                <a:cxn ang="0">
                  <a:pos x="209" y="70"/>
                </a:cxn>
                <a:cxn ang="0">
                  <a:pos x="245" y="78"/>
                </a:cxn>
                <a:cxn ang="0">
                  <a:pos x="287" y="86"/>
                </a:cxn>
                <a:cxn ang="0">
                  <a:pos x="341" y="97"/>
                </a:cxn>
                <a:cxn ang="0">
                  <a:pos x="377" y="102"/>
                </a:cxn>
                <a:cxn ang="0">
                  <a:pos x="377" y="102"/>
                </a:cxn>
                <a:cxn ang="0">
                  <a:pos x="377" y="33"/>
                </a:cxn>
                <a:cxn ang="0">
                  <a:pos x="377" y="33"/>
                </a:cxn>
                <a:cxn ang="0">
                  <a:pos x="362" y="32"/>
                </a:cxn>
                <a:cxn ang="0">
                  <a:pos x="316" y="32"/>
                </a:cxn>
                <a:cxn ang="0">
                  <a:pos x="253" y="30"/>
                </a:cxn>
                <a:cxn ang="0">
                  <a:pos x="212" y="27"/>
                </a:cxn>
                <a:cxn ang="0">
                  <a:pos x="148" y="21"/>
                </a:cxn>
                <a:cxn ang="0">
                  <a:pos x="104" y="17"/>
                </a:cxn>
                <a:cxn ang="0">
                  <a:pos x="69" y="12"/>
                </a:cxn>
                <a:cxn ang="0">
                  <a:pos x="0" y="0"/>
                </a:cxn>
                <a:cxn ang="0">
                  <a:pos x="2" y="0"/>
                </a:cxn>
              </a:cxnLst>
              <a:rect l="0" t="0" r="r" b="b"/>
              <a:pathLst>
                <a:path w="378" h="103">
                  <a:moveTo>
                    <a:pt x="2" y="0"/>
                  </a:moveTo>
                  <a:lnTo>
                    <a:pt x="21" y="9"/>
                  </a:lnTo>
                  <a:lnTo>
                    <a:pt x="42" y="18"/>
                  </a:lnTo>
                  <a:lnTo>
                    <a:pt x="69" y="30"/>
                  </a:lnTo>
                  <a:lnTo>
                    <a:pt x="97" y="40"/>
                  </a:lnTo>
                  <a:lnTo>
                    <a:pt x="138" y="52"/>
                  </a:lnTo>
                  <a:lnTo>
                    <a:pt x="174" y="62"/>
                  </a:lnTo>
                  <a:lnTo>
                    <a:pt x="209" y="70"/>
                  </a:lnTo>
                  <a:lnTo>
                    <a:pt x="245" y="78"/>
                  </a:lnTo>
                  <a:lnTo>
                    <a:pt x="287" y="86"/>
                  </a:lnTo>
                  <a:lnTo>
                    <a:pt x="341" y="97"/>
                  </a:lnTo>
                  <a:lnTo>
                    <a:pt x="377" y="102"/>
                  </a:lnTo>
                  <a:lnTo>
                    <a:pt x="377" y="102"/>
                  </a:lnTo>
                  <a:lnTo>
                    <a:pt x="377" y="33"/>
                  </a:lnTo>
                  <a:lnTo>
                    <a:pt x="377" y="33"/>
                  </a:lnTo>
                  <a:lnTo>
                    <a:pt x="362" y="32"/>
                  </a:lnTo>
                  <a:lnTo>
                    <a:pt x="316" y="32"/>
                  </a:lnTo>
                  <a:lnTo>
                    <a:pt x="253" y="30"/>
                  </a:lnTo>
                  <a:lnTo>
                    <a:pt x="212" y="27"/>
                  </a:lnTo>
                  <a:lnTo>
                    <a:pt x="148" y="21"/>
                  </a:lnTo>
                  <a:lnTo>
                    <a:pt x="104" y="17"/>
                  </a:lnTo>
                  <a:lnTo>
                    <a:pt x="69" y="12"/>
                  </a:lnTo>
                  <a:lnTo>
                    <a:pt x="0" y="0"/>
                  </a:lnTo>
                  <a:lnTo>
                    <a:pt x="2" y="0"/>
                  </a:lnTo>
                </a:path>
              </a:pathLst>
            </a:custGeom>
            <a:solidFill>
              <a:srgbClr val="FFFFBF"/>
            </a:solidFill>
            <a:ln w="0" cap="flat" cmpd="sng">
              <a:solidFill>
                <a:srgbClr val="A8A8A8"/>
              </a:solidFill>
              <a:prstDash val="solid"/>
              <a:round/>
              <a:headEnd type="none" w="med" len="med"/>
              <a:tailEnd type="none" w="med" len="med"/>
            </a:ln>
            <a:effectLst/>
          </p:spPr>
          <p:txBody>
            <a:bodyPr/>
            <a:lstStyle/>
            <a:p>
              <a:endParaRPr lang="en-US" dirty="0"/>
            </a:p>
          </p:txBody>
        </p:sp>
        <p:sp>
          <p:nvSpPr>
            <p:cNvPr id="4121" name="Freeform 25"/>
            <p:cNvSpPr>
              <a:spLocks/>
            </p:cNvSpPr>
            <p:nvPr/>
          </p:nvSpPr>
          <p:spPr bwMode="auto">
            <a:xfrm>
              <a:off x="821" y="1435"/>
              <a:ext cx="766" cy="77"/>
            </a:xfrm>
            <a:custGeom>
              <a:avLst/>
              <a:gdLst/>
              <a:ahLst/>
              <a:cxnLst>
                <a:cxn ang="0">
                  <a:pos x="0" y="0"/>
                </a:cxn>
                <a:cxn ang="0">
                  <a:pos x="23" y="7"/>
                </a:cxn>
                <a:cxn ang="0">
                  <a:pos x="61" y="17"/>
                </a:cxn>
                <a:cxn ang="0">
                  <a:pos x="99" y="25"/>
                </a:cxn>
                <a:cxn ang="0">
                  <a:pos x="149" y="33"/>
                </a:cxn>
                <a:cxn ang="0">
                  <a:pos x="237" y="43"/>
                </a:cxn>
                <a:cxn ang="0">
                  <a:pos x="315" y="50"/>
                </a:cxn>
                <a:cxn ang="0">
                  <a:pos x="388" y="54"/>
                </a:cxn>
                <a:cxn ang="0">
                  <a:pos x="468" y="56"/>
                </a:cxn>
                <a:cxn ang="0">
                  <a:pos x="537" y="55"/>
                </a:cxn>
                <a:cxn ang="0">
                  <a:pos x="607" y="54"/>
                </a:cxn>
                <a:cxn ang="0">
                  <a:pos x="765" y="52"/>
                </a:cxn>
                <a:cxn ang="0">
                  <a:pos x="765" y="69"/>
                </a:cxn>
                <a:cxn ang="0">
                  <a:pos x="765" y="69"/>
                </a:cxn>
                <a:cxn ang="0">
                  <a:pos x="731" y="70"/>
                </a:cxn>
                <a:cxn ang="0">
                  <a:pos x="671" y="72"/>
                </a:cxn>
                <a:cxn ang="0">
                  <a:pos x="618" y="73"/>
                </a:cxn>
                <a:cxn ang="0">
                  <a:pos x="555" y="74"/>
                </a:cxn>
                <a:cxn ang="0">
                  <a:pos x="511" y="75"/>
                </a:cxn>
                <a:cxn ang="0">
                  <a:pos x="475" y="75"/>
                </a:cxn>
                <a:cxn ang="0">
                  <a:pos x="475" y="75"/>
                </a:cxn>
                <a:cxn ang="0">
                  <a:pos x="457" y="76"/>
                </a:cxn>
                <a:cxn ang="0">
                  <a:pos x="457" y="76"/>
                </a:cxn>
                <a:cxn ang="0">
                  <a:pos x="442" y="75"/>
                </a:cxn>
                <a:cxn ang="0">
                  <a:pos x="396" y="75"/>
                </a:cxn>
                <a:cxn ang="0">
                  <a:pos x="333" y="73"/>
                </a:cxn>
                <a:cxn ang="0">
                  <a:pos x="292" y="70"/>
                </a:cxn>
                <a:cxn ang="0">
                  <a:pos x="228" y="64"/>
                </a:cxn>
                <a:cxn ang="0">
                  <a:pos x="184" y="60"/>
                </a:cxn>
                <a:cxn ang="0">
                  <a:pos x="149" y="55"/>
                </a:cxn>
                <a:cxn ang="0">
                  <a:pos x="80" y="43"/>
                </a:cxn>
                <a:cxn ang="0">
                  <a:pos x="83" y="42"/>
                </a:cxn>
                <a:cxn ang="0">
                  <a:pos x="68" y="35"/>
                </a:cxn>
                <a:cxn ang="0">
                  <a:pos x="50" y="27"/>
                </a:cxn>
                <a:cxn ang="0">
                  <a:pos x="27" y="15"/>
                </a:cxn>
                <a:cxn ang="0">
                  <a:pos x="2" y="0"/>
                </a:cxn>
                <a:cxn ang="0">
                  <a:pos x="0" y="0"/>
                </a:cxn>
              </a:cxnLst>
              <a:rect l="0" t="0" r="r" b="b"/>
              <a:pathLst>
                <a:path w="766" h="77">
                  <a:moveTo>
                    <a:pt x="0" y="0"/>
                  </a:moveTo>
                  <a:lnTo>
                    <a:pt x="23" y="7"/>
                  </a:lnTo>
                  <a:lnTo>
                    <a:pt x="61" y="17"/>
                  </a:lnTo>
                  <a:lnTo>
                    <a:pt x="99" y="25"/>
                  </a:lnTo>
                  <a:lnTo>
                    <a:pt x="149" y="33"/>
                  </a:lnTo>
                  <a:lnTo>
                    <a:pt x="237" y="43"/>
                  </a:lnTo>
                  <a:lnTo>
                    <a:pt x="315" y="50"/>
                  </a:lnTo>
                  <a:lnTo>
                    <a:pt x="388" y="54"/>
                  </a:lnTo>
                  <a:lnTo>
                    <a:pt x="468" y="56"/>
                  </a:lnTo>
                  <a:lnTo>
                    <a:pt x="537" y="55"/>
                  </a:lnTo>
                  <a:lnTo>
                    <a:pt x="607" y="54"/>
                  </a:lnTo>
                  <a:lnTo>
                    <a:pt x="765" y="52"/>
                  </a:lnTo>
                  <a:lnTo>
                    <a:pt x="765" y="69"/>
                  </a:lnTo>
                  <a:lnTo>
                    <a:pt x="765" y="69"/>
                  </a:lnTo>
                  <a:lnTo>
                    <a:pt x="731" y="70"/>
                  </a:lnTo>
                  <a:lnTo>
                    <a:pt x="671" y="72"/>
                  </a:lnTo>
                  <a:lnTo>
                    <a:pt x="618" y="73"/>
                  </a:lnTo>
                  <a:lnTo>
                    <a:pt x="555" y="74"/>
                  </a:lnTo>
                  <a:lnTo>
                    <a:pt x="511" y="75"/>
                  </a:lnTo>
                  <a:lnTo>
                    <a:pt x="475" y="75"/>
                  </a:lnTo>
                  <a:lnTo>
                    <a:pt x="475" y="75"/>
                  </a:lnTo>
                  <a:lnTo>
                    <a:pt x="457" y="76"/>
                  </a:lnTo>
                  <a:lnTo>
                    <a:pt x="457" y="76"/>
                  </a:lnTo>
                  <a:lnTo>
                    <a:pt x="442" y="75"/>
                  </a:lnTo>
                  <a:lnTo>
                    <a:pt x="396" y="75"/>
                  </a:lnTo>
                  <a:lnTo>
                    <a:pt x="333" y="73"/>
                  </a:lnTo>
                  <a:lnTo>
                    <a:pt x="292" y="70"/>
                  </a:lnTo>
                  <a:lnTo>
                    <a:pt x="228" y="64"/>
                  </a:lnTo>
                  <a:lnTo>
                    <a:pt x="184" y="60"/>
                  </a:lnTo>
                  <a:lnTo>
                    <a:pt x="149" y="55"/>
                  </a:lnTo>
                  <a:lnTo>
                    <a:pt x="80" y="43"/>
                  </a:lnTo>
                  <a:lnTo>
                    <a:pt x="83" y="42"/>
                  </a:lnTo>
                  <a:lnTo>
                    <a:pt x="68" y="35"/>
                  </a:lnTo>
                  <a:lnTo>
                    <a:pt x="50" y="27"/>
                  </a:lnTo>
                  <a:lnTo>
                    <a:pt x="27" y="15"/>
                  </a:lnTo>
                  <a:lnTo>
                    <a:pt x="2" y="0"/>
                  </a:lnTo>
                  <a:lnTo>
                    <a:pt x="0" y="0"/>
                  </a:lnTo>
                </a:path>
              </a:pathLst>
            </a:custGeom>
            <a:solidFill>
              <a:srgbClr val="FFFFBF"/>
            </a:solidFill>
            <a:ln w="0" cap="flat" cmpd="sng">
              <a:solidFill>
                <a:srgbClr val="FFFFFF"/>
              </a:solidFill>
              <a:prstDash val="solid"/>
              <a:round/>
              <a:headEnd type="none" w="med" len="med"/>
              <a:tailEnd type="none" w="med" len="med"/>
            </a:ln>
            <a:effectLst/>
          </p:spPr>
          <p:txBody>
            <a:bodyPr/>
            <a:lstStyle/>
            <a:p>
              <a:endParaRPr lang="en-US" dirty="0"/>
            </a:p>
          </p:txBody>
        </p:sp>
        <p:sp>
          <p:nvSpPr>
            <p:cNvPr id="4122" name="Freeform 26"/>
            <p:cNvSpPr>
              <a:spLocks/>
            </p:cNvSpPr>
            <p:nvPr/>
          </p:nvSpPr>
          <p:spPr bwMode="auto">
            <a:xfrm>
              <a:off x="758" y="1154"/>
              <a:ext cx="2711" cy="338"/>
            </a:xfrm>
            <a:custGeom>
              <a:avLst/>
              <a:gdLst/>
              <a:ahLst/>
              <a:cxnLst>
                <a:cxn ang="0">
                  <a:pos x="1576" y="307"/>
                </a:cxn>
                <a:cxn ang="0">
                  <a:pos x="1786" y="302"/>
                </a:cxn>
                <a:cxn ang="0">
                  <a:pos x="1973" y="294"/>
                </a:cxn>
                <a:cxn ang="0">
                  <a:pos x="2143" y="287"/>
                </a:cxn>
                <a:cxn ang="0">
                  <a:pos x="2261" y="274"/>
                </a:cxn>
                <a:cxn ang="0">
                  <a:pos x="2331" y="259"/>
                </a:cxn>
                <a:cxn ang="0">
                  <a:pos x="2406" y="238"/>
                </a:cxn>
                <a:cxn ang="0">
                  <a:pos x="2491" y="206"/>
                </a:cxn>
                <a:cxn ang="0">
                  <a:pos x="2533" y="187"/>
                </a:cxn>
                <a:cxn ang="0">
                  <a:pos x="2588" y="158"/>
                </a:cxn>
                <a:cxn ang="0">
                  <a:pos x="2643" y="123"/>
                </a:cxn>
                <a:cxn ang="0">
                  <a:pos x="2668" y="105"/>
                </a:cxn>
                <a:cxn ang="0">
                  <a:pos x="2696" y="81"/>
                </a:cxn>
                <a:cxn ang="0">
                  <a:pos x="2698" y="74"/>
                </a:cxn>
                <a:cxn ang="0">
                  <a:pos x="2704" y="60"/>
                </a:cxn>
                <a:cxn ang="0">
                  <a:pos x="2707" y="43"/>
                </a:cxn>
                <a:cxn ang="0">
                  <a:pos x="2710" y="24"/>
                </a:cxn>
                <a:cxn ang="0">
                  <a:pos x="2706" y="4"/>
                </a:cxn>
                <a:cxn ang="0">
                  <a:pos x="2705" y="1"/>
                </a:cxn>
                <a:cxn ang="0">
                  <a:pos x="2703" y="23"/>
                </a:cxn>
                <a:cxn ang="0">
                  <a:pos x="2698" y="37"/>
                </a:cxn>
                <a:cxn ang="0">
                  <a:pos x="2688" y="56"/>
                </a:cxn>
                <a:cxn ang="0">
                  <a:pos x="2672" y="73"/>
                </a:cxn>
                <a:cxn ang="0">
                  <a:pos x="2647" y="93"/>
                </a:cxn>
                <a:cxn ang="0">
                  <a:pos x="2622" y="110"/>
                </a:cxn>
                <a:cxn ang="0">
                  <a:pos x="2566" y="144"/>
                </a:cxn>
                <a:cxn ang="0">
                  <a:pos x="2499" y="179"/>
                </a:cxn>
                <a:cxn ang="0">
                  <a:pos x="2438" y="204"/>
                </a:cxn>
                <a:cxn ang="0">
                  <a:pos x="2366" y="228"/>
                </a:cxn>
                <a:cxn ang="0">
                  <a:pos x="2298" y="246"/>
                </a:cxn>
                <a:cxn ang="0">
                  <a:pos x="2208" y="263"/>
                </a:cxn>
                <a:cxn ang="0">
                  <a:pos x="2146" y="270"/>
                </a:cxn>
                <a:cxn ang="0">
                  <a:pos x="2008" y="277"/>
                </a:cxn>
                <a:cxn ang="0">
                  <a:pos x="1644" y="289"/>
                </a:cxn>
                <a:cxn ang="0">
                  <a:pos x="1279" y="298"/>
                </a:cxn>
                <a:cxn ang="0">
                  <a:pos x="977" y="308"/>
                </a:cxn>
                <a:cxn ang="0">
                  <a:pos x="792" y="314"/>
                </a:cxn>
                <a:cxn ang="0">
                  <a:pos x="617" y="315"/>
                </a:cxn>
                <a:cxn ang="0">
                  <a:pos x="493" y="315"/>
                </a:cxn>
                <a:cxn ang="0">
                  <a:pos x="353" y="308"/>
                </a:cxn>
                <a:cxn ang="0">
                  <a:pos x="237" y="296"/>
                </a:cxn>
                <a:cxn ang="0">
                  <a:pos x="150" y="281"/>
                </a:cxn>
                <a:cxn ang="0">
                  <a:pos x="91" y="268"/>
                </a:cxn>
                <a:cxn ang="0">
                  <a:pos x="36" y="254"/>
                </a:cxn>
                <a:cxn ang="0">
                  <a:pos x="14" y="254"/>
                </a:cxn>
                <a:cxn ang="0">
                  <a:pos x="52" y="275"/>
                </a:cxn>
                <a:cxn ang="0">
                  <a:pos x="86" y="288"/>
                </a:cxn>
                <a:cxn ang="0">
                  <a:pos x="162" y="306"/>
                </a:cxn>
                <a:cxn ang="0">
                  <a:pos x="300" y="324"/>
                </a:cxn>
                <a:cxn ang="0">
                  <a:pos x="451" y="335"/>
                </a:cxn>
                <a:cxn ang="0">
                  <a:pos x="600" y="336"/>
                </a:cxn>
                <a:cxn ang="0">
                  <a:pos x="828" y="333"/>
                </a:cxn>
                <a:cxn ang="0">
                  <a:pos x="1021" y="326"/>
                </a:cxn>
              </a:cxnLst>
              <a:rect l="0" t="0" r="r" b="b"/>
              <a:pathLst>
                <a:path w="2711" h="338">
                  <a:moveTo>
                    <a:pt x="1021" y="326"/>
                  </a:moveTo>
                  <a:lnTo>
                    <a:pt x="1576" y="307"/>
                  </a:lnTo>
                  <a:lnTo>
                    <a:pt x="1786" y="302"/>
                  </a:lnTo>
                  <a:lnTo>
                    <a:pt x="1786" y="302"/>
                  </a:lnTo>
                  <a:lnTo>
                    <a:pt x="1866" y="299"/>
                  </a:lnTo>
                  <a:lnTo>
                    <a:pt x="1973" y="294"/>
                  </a:lnTo>
                  <a:lnTo>
                    <a:pt x="2086" y="291"/>
                  </a:lnTo>
                  <a:lnTo>
                    <a:pt x="2143" y="287"/>
                  </a:lnTo>
                  <a:lnTo>
                    <a:pt x="2206" y="282"/>
                  </a:lnTo>
                  <a:lnTo>
                    <a:pt x="2261" y="274"/>
                  </a:lnTo>
                  <a:lnTo>
                    <a:pt x="2298" y="267"/>
                  </a:lnTo>
                  <a:lnTo>
                    <a:pt x="2331" y="259"/>
                  </a:lnTo>
                  <a:lnTo>
                    <a:pt x="2374" y="247"/>
                  </a:lnTo>
                  <a:lnTo>
                    <a:pt x="2406" y="238"/>
                  </a:lnTo>
                  <a:lnTo>
                    <a:pt x="2444" y="224"/>
                  </a:lnTo>
                  <a:lnTo>
                    <a:pt x="2491" y="206"/>
                  </a:lnTo>
                  <a:lnTo>
                    <a:pt x="2508" y="198"/>
                  </a:lnTo>
                  <a:lnTo>
                    <a:pt x="2533" y="187"/>
                  </a:lnTo>
                  <a:lnTo>
                    <a:pt x="2557" y="176"/>
                  </a:lnTo>
                  <a:lnTo>
                    <a:pt x="2588" y="158"/>
                  </a:lnTo>
                  <a:lnTo>
                    <a:pt x="2622" y="136"/>
                  </a:lnTo>
                  <a:lnTo>
                    <a:pt x="2643" y="123"/>
                  </a:lnTo>
                  <a:lnTo>
                    <a:pt x="2658" y="112"/>
                  </a:lnTo>
                  <a:lnTo>
                    <a:pt x="2668" y="105"/>
                  </a:lnTo>
                  <a:lnTo>
                    <a:pt x="2681" y="94"/>
                  </a:lnTo>
                  <a:lnTo>
                    <a:pt x="2696" y="81"/>
                  </a:lnTo>
                  <a:lnTo>
                    <a:pt x="2696" y="81"/>
                  </a:lnTo>
                  <a:lnTo>
                    <a:pt x="2698" y="74"/>
                  </a:lnTo>
                  <a:lnTo>
                    <a:pt x="2701" y="69"/>
                  </a:lnTo>
                  <a:lnTo>
                    <a:pt x="2704" y="60"/>
                  </a:lnTo>
                  <a:lnTo>
                    <a:pt x="2705" y="53"/>
                  </a:lnTo>
                  <a:lnTo>
                    <a:pt x="2707" y="43"/>
                  </a:lnTo>
                  <a:lnTo>
                    <a:pt x="2709" y="34"/>
                  </a:lnTo>
                  <a:lnTo>
                    <a:pt x="2710" y="24"/>
                  </a:lnTo>
                  <a:lnTo>
                    <a:pt x="2709" y="15"/>
                  </a:lnTo>
                  <a:lnTo>
                    <a:pt x="2706" y="4"/>
                  </a:lnTo>
                  <a:lnTo>
                    <a:pt x="2705" y="0"/>
                  </a:lnTo>
                  <a:lnTo>
                    <a:pt x="2705" y="1"/>
                  </a:lnTo>
                  <a:lnTo>
                    <a:pt x="2706" y="10"/>
                  </a:lnTo>
                  <a:lnTo>
                    <a:pt x="2703" y="23"/>
                  </a:lnTo>
                  <a:lnTo>
                    <a:pt x="2701" y="30"/>
                  </a:lnTo>
                  <a:lnTo>
                    <a:pt x="2698" y="37"/>
                  </a:lnTo>
                  <a:lnTo>
                    <a:pt x="2694" y="46"/>
                  </a:lnTo>
                  <a:lnTo>
                    <a:pt x="2688" y="56"/>
                  </a:lnTo>
                  <a:lnTo>
                    <a:pt x="2680" y="65"/>
                  </a:lnTo>
                  <a:lnTo>
                    <a:pt x="2672" y="73"/>
                  </a:lnTo>
                  <a:lnTo>
                    <a:pt x="2660" y="84"/>
                  </a:lnTo>
                  <a:lnTo>
                    <a:pt x="2647" y="93"/>
                  </a:lnTo>
                  <a:lnTo>
                    <a:pt x="2635" y="102"/>
                  </a:lnTo>
                  <a:lnTo>
                    <a:pt x="2622" y="110"/>
                  </a:lnTo>
                  <a:lnTo>
                    <a:pt x="2594" y="128"/>
                  </a:lnTo>
                  <a:lnTo>
                    <a:pt x="2566" y="144"/>
                  </a:lnTo>
                  <a:lnTo>
                    <a:pt x="2533" y="162"/>
                  </a:lnTo>
                  <a:lnTo>
                    <a:pt x="2499" y="179"/>
                  </a:lnTo>
                  <a:lnTo>
                    <a:pt x="2473" y="190"/>
                  </a:lnTo>
                  <a:lnTo>
                    <a:pt x="2438" y="204"/>
                  </a:lnTo>
                  <a:lnTo>
                    <a:pt x="2412" y="214"/>
                  </a:lnTo>
                  <a:lnTo>
                    <a:pt x="2366" y="228"/>
                  </a:lnTo>
                  <a:lnTo>
                    <a:pt x="2331" y="238"/>
                  </a:lnTo>
                  <a:lnTo>
                    <a:pt x="2298" y="246"/>
                  </a:lnTo>
                  <a:lnTo>
                    <a:pt x="2247" y="256"/>
                  </a:lnTo>
                  <a:lnTo>
                    <a:pt x="2208" y="263"/>
                  </a:lnTo>
                  <a:lnTo>
                    <a:pt x="2174" y="267"/>
                  </a:lnTo>
                  <a:lnTo>
                    <a:pt x="2146" y="270"/>
                  </a:lnTo>
                  <a:lnTo>
                    <a:pt x="2106" y="272"/>
                  </a:lnTo>
                  <a:lnTo>
                    <a:pt x="2008" y="277"/>
                  </a:lnTo>
                  <a:lnTo>
                    <a:pt x="1832" y="282"/>
                  </a:lnTo>
                  <a:lnTo>
                    <a:pt x="1644" y="289"/>
                  </a:lnTo>
                  <a:lnTo>
                    <a:pt x="1507" y="292"/>
                  </a:lnTo>
                  <a:lnTo>
                    <a:pt x="1279" y="298"/>
                  </a:lnTo>
                  <a:lnTo>
                    <a:pt x="1128" y="303"/>
                  </a:lnTo>
                  <a:lnTo>
                    <a:pt x="977" y="308"/>
                  </a:lnTo>
                  <a:lnTo>
                    <a:pt x="872" y="312"/>
                  </a:lnTo>
                  <a:lnTo>
                    <a:pt x="792" y="314"/>
                  </a:lnTo>
                  <a:lnTo>
                    <a:pt x="687" y="315"/>
                  </a:lnTo>
                  <a:lnTo>
                    <a:pt x="617" y="315"/>
                  </a:lnTo>
                  <a:lnTo>
                    <a:pt x="538" y="316"/>
                  </a:lnTo>
                  <a:lnTo>
                    <a:pt x="493" y="315"/>
                  </a:lnTo>
                  <a:lnTo>
                    <a:pt x="414" y="312"/>
                  </a:lnTo>
                  <a:lnTo>
                    <a:pt x="353" y="308"/>
                  </a:lnTo>
                  <a:lnTo>
                    <a:pt x="291" y="303"/>
                  </a:lnTo>
                  <a:lnTo>
                    <a:pt x="237" y="296"/>
                  </a:lnTo>
                  <a:lnTo>
                    <a:pt x="190" y="288"/>
                  </a:lnTo>
                  <a:lnTo>
                    <a:pt x="150" y="281"/>
                  </a:lnTo>
                  <a:lnTo>
                    <a:pt x="112" y="273"/>
                  </a:lnTo>
                  <a:lnTo>
                    <a:pt x="91" y="268"/>
                  </a:lnTo>
                  <a:lnTo>
                    <a:pt x="63" y="261"/>
                  </a:lnTo>
                  <a:lnTo>
                    <a:pt x="36" y="254"/>
                  </a:lnTo>
                  <a:lnTo>
                    <a:pt x="0" y="243"/>
                  </a:lnTo>
                  <a:lnTo>
                    <a:pt x="14" y="254"/>
                  </a:lnTo>
                  <a:lnTo>
                    <a:pt x="45" y="272"/>
                  </a:lnTo>
                  <a:lnTo>
                    <a:pt x="52" y="275"/>
                  </a:lnTo>
                  <a:lnTo>
                    <a:pt x="63" y="281"/>
                  </a:lnTo>
                  <a:lnTo>
                    <a:pt x="86" y="288"/>
                  </a:lnTo>
                  <a:lnTo>
                    <a:pt x="124" y="298"/>
                  </a:lnTo>
                  <a:lnTo>
                    <a:pt x="162" y="306"/>
                  </a:lnTo>
                  <a:lnTo>
                    <a:pt x="212" y="314"/>
                  </a:lnTo>
                  <a:lnTo>
                    <a:pt x="300" y="324"/>
                  </a:lnTo>
                  <a:lnTo>
                    <a:pt x="378" y="331"/>
                  </a:lnTo>
                  <a:lnTo>
                    <a:pt x="451" y="335"/>
                  </a:lnTo>
                  <a:lnTo>
                    <a:pt x="531" y="337"/>
                  </a:lnTo>
                  <a:lnTo>
                    <a:pt x="600" y="336"/>
                  </a:lnTo>
                  <a:lnTo>
                    <a:pt x="670" y="335"/>
                  </a:lnTo>
                  <a:lnTo>
                    <a:pt x="828" y="333"/>
                  </a:lnTo>
                  <a:lnTo>
                    <a:pt x="828" y="333"/>
                  </a:lnTo>
                  <a:lnTo>
                    <a:pt x="1021" y="326"/>
                  </a:lnTo>
                </a:path>
              </a:pathLst>
            </a:custGeom>
            <a:solidFill>
              <a:srgbClr val="FFFFBF"/>
            </a:solidFill>
            <a:ln w="0" cap="flat" cmpd="sng">
              <a:solidFill>
                <a:srgbClr val="000000"/>
              </a:solidFill>
              <a:prstDash val="solid"/>
              <a:round/>
              <a:headEnd type="none" w="med" len="med"/>
              <a:tailEnd type="none" w="med" len="med"/>
            </a:ln>
            <a:effectLst/>
          </p:spPr>
          <p:txBody>
            <a:bodyPr/>
            <a:lstStyle/>
            <a:p>
              <a:endParaRPr lang="en-US" dirty="0"/>
            </a:p>
          </p:txBody>
        </p:sp>
        <p:sp>
          <p:nvSpPr>
            <p:cNvPr id="4123" name="Freeform 27"/>
            <p:cNvSpPr>
              <a:spLocks/>
            </p:cNvSpPr>
            <p:nvPr/>
          </p:nvSpPr>
          <p:spPr bwMode="auto">
            <a:xfrm>
              <a:off x="463" y="1138"/>
              <a:ext cx="3146" cy="765"/>
            </a:xfrm>
            <a:custGeom>
              <a:avLst/>
              <a:gdLst/>
              <a:ahLst/>
              <a:cxnLst>
                <a:cxn ang="0">
                  <a:pos x="2997" y="0"/>
                </a:cxn>
                <a:cxn ang="0">
                  <a:pos x="3067" y="80"/>
                </a:cxn>
                <a:cxn ang="0">
                  <a:pos x="3106" y="140"/>
                </a:cxn>
                <a:cxn ang="0">
                  <a:pos x="3135" y="210"/>
                </a:cxn>
                <a:cxn ang="0">
                  <a:pos x="3145" y="258"/>
                </a:cxn>
                <a:cxn ang="0">
                  <a:pos x="3145" y="328"/>
                </a:cxn>
                <a:cxn ang="0">
                  <a:pos x="3123" y="400"/>
                </a:cxn>
                <a:cxn ang="0">
                  <a:pos x="3091" y="457"/>
                </a:cxn>
                <a:cxn ang="0">
                  <a:pos x="3048" y="509"/>
                </a:cxn>
                <a:cxn ang="0">
                  <a:pos x="2977" y="569"/>
                </a:cxn>
                <a:cxn ang="0">
                  <a:pos x="2874" y="627"/>
                </a:cxn>
                <a:cxn ang="0">
                  <a:pos x="2764" y="679"/>
                </a:cxn>
                <a:cxn ang="0">
                  <a:pos x="2663" y="707"/>
                </a:cxn>
                <a:cxn ang="0">
                  <a:pos x="2573" y="720"/>
                </a:cxn>
                <a:cxn ang="0">
                  <a:pos x="2453" y="724"/>
                </a:cxn>
                <a:cxn ang="0">
                  <a:pos x="2375" y="727"/>
                </a:cxn>
                <a:cxn ang="0">
                  <a:pos x="1680" y="743"/>
                </a:cxn>
                <a:cxn ang="0">
                  <a:pos x="1341" y="753"/>
                </a:cxn>
                <a:cxn ang="0">
                  <a:pos x="1035" y="762"/>
                </a:cxn>
                <a:cxn ang="0">
                  <a:pos x="895" y="764"/>
                </a:cxn>
                <a:cxn ang="0">
                  <a:pos x="733" y="762"/>
                </a:cxn>
                <a:cxn ang="0">
                  <a:pos x="651" y="756"/>
                </a:cxn>
                <a:cxn ang="0">
                  <a:pos x="578" y="746"/>
                </a:cxn>
                <a:cxn ang="0">
                  <a:pos x="433" y="724"/>
                </a:cxn>
                <a:cxn ang="0">
                  <a:pos x="292" y="684"/>
                </a:cxn>
                <a:cxn ang="0">
                  <a:pos x="215" y="650"/>
                </a:cxn>
                <a:cxn ang="0">
                  <a:pos x="150" y="612"/>
                </a:cxn>
                <a:cxn ang="0">
                  <a:pos x="77" y="549"/>
                </a:cxn>
                <a:cxn ang="0">
                  <a:pos x="43" y="507"/>
                </a:cxn>
                <a:cxn ang="0">
                  <a:pos x="19" y="467"/>
                </a:cxn>
                <a:cxn ang="0">
                  <a:pos x="5" y="415"/>
                </a:cxn>
                <a:cxn ang="0">
                  <a:pos x="0" y="362"/>
                </a:cxn>
                <a:cxn ang="0">
                  <a:pos x="2" y="312"/>
                </a:cxn>
                <a:cxn ang="0">
                  <a:pos x="9" y="257"/>
                </a:cxn>
                <a:cxn ang="0">
                  <a:pos x="41" y="171"/>
                </a:cxn>
                <a:cxn ang="0">
                  <a:pos x="84" y="116"/>
                </a:cxn>
                <a:cxn ang="0">
                  <a:pos x="131" y="68"/>
                </a:cxn>
                <a:cxn ang="0">
                  <a:pos x="147" y="116"/>
                </a:cxn>
                <a:cxn ang="0">
                  <a:pos x="181" y="163"/>
                </a:cxn>
                <a:cxn ang="0">
                  <a:pos x="254" y="229"/>
                </a:cxn>
                <a:cxn ang="0">
                  <a:pos x="336" y="288"/>
                </a:cxn>
                <a:cxn ang="0">
                  <a:pos x="472" y="355"/>
                </a:cxn>
                <a:cxn ang="0">
                  <a:pos x="576" y="394"/>
                </a:cxn>
                <a:cxn ang="0">
                  <a:pos x="690" y="420"/>
                </a:cxn>
                <a:cxn ang="0">
                  <a:pos x="789" y="440"/>
                </a:cxn>
                <a:cxn ang="0">
                  <a:pos x="927" y="454"/>
                </a:cxn>
                <a:cxn ang="0">
                  <a:pos x="1162" y="464"/>
                </a:cxn>
                <a:cxn ang="0">
                  <a:pos x="1443" y="464"/>
                </a:cxn>
                <a:cxn ang="0">
                  <a:pos x="1741" y="454"/>
                </a:cxn>
                <a:cxn ang="0">
                  <a:pos x="2089" y="434"/>
                </a:cxn>
                <a:cxn ang="0">
                  <a:pos x="2336" y="413"/>
                </a:cxn>
                <a:cxn ang="0">
                  <a:pos x="2438" y="400"/>
                </a:cxn>
                <a:cxn ang="0">
                  <a:pos x="2573" y="376"/>
                </a:cxn>
                <a:cxn ang="0">
                  <a:pos x="2656" y="354"/>
                </a:cxn>
                <a:cxn ang="0">
                  <a:pos x="2726" y="323"/>
                </a:cxn>
                <a:cxn ang="0">
                  <a:pos x="2813" y="276"/>
                </a:cxn>
                <a:cxn ang="0">
                  <a:pos x="2869" y="234"/>
                </a:cxn>
                <a:cxn ang="0">
                  <a:pos x="2919" y="192"/>
                </a:cxn>
                <a:cxn ang="0">
                  <a:pos x="2961" y="150"/>
                </a:cxn>
                <a:cxn ang="0">
                  <a:pos x="2985" y="103"/>
                </a:cxn>
                <a:cxn ang="0">
                  <a:pos x="2999" y="59"/>
                </a:cxn>
                <a:cxn ang="0">
                  <a:pos x="2997" y="0"/>
                </a:cxn>
              </a:cxnLst>
              <a:rect l="0" t="0" r="r" b="b"/>
              <a:pathLst>
                <a:path w="3146" h="765">
                  <a:moveTo>
                    <a:pt x="2997" y="0"/>
                  </a:moveTo>
                  <a:lnTo>
                    <a:pt x="3067" y="80"/>
                  </a:lnTo>
                  <a:lnTo>
                    <a:pt x="3106" y="140"/>
                  </a:lnTo>
                  <a:lnTo>
                    <a:pt x="3135" y="210"/>
                  </a:lnTo>
                  <a:lnTo>
                    <a:pt x="3145" y="258"/>
                  </a:lnTo>
                  <a:lnTo>
                    <a:pt x="3145" y="328"/>
                  </a:lnTo>
                  <a:lnTo>
                    <a:pt x="3123" y="400"/>
                  </a:lnTo>
                  <a:lnTo>
                    <a:pt x="3091" y="457"/>
                  </a:lnTo>
                  <a:lnTo>
                    <a:pt x="3048" y="509"/>
                  </a:lnTo>
                  <a:lnTo>
                    <a:pt x="2977" y="569"/>
                  </a:lnTo>
                  <a:lnTo>
                    <a:pt x="2874" y="627"/>
                  </a:lnTo>
                  <a:lnTo>
                    <a:pt x="2764" y="679"/>
                  </a:lnTo>
                  <a:lnTo>
                    <a:pt x="2663" y="707"/>
                  </a:lnTo>
                  <a:lnTo>
                    <a:pt x="2573" y="720"/>
                  </a:lnTo>
                  <a:lnTo>
                    <a:pt x="2453" y="724"/>
                  </a:lnTo>
                  <a:lnTo>
                    <a:pt x="2375" y="727"/>
                  </a:lnTo>
                  <a:lnTo>
                    <a:pt x="1680" y="743"/>
                  </a:lnTo>
                  <a:lnTo>
                    <a:pt x="1341" y="753"/>
                  </a:lnTo>
                  <a:lnTo>
                    <a:pt x="1035" y="762"/>
                  </a:lnTo>
                  <a:lnTo>
                    <a:pt x="895" y="764"/>
                  </a:lnTo>
                  <a:lnTo>
                    <a:pt x="733" y="762"/>
                  </a:lnTo>
                  <a:lnTo>
                    <a:pt x="651" y="756"/>
                  </a:lnTo>
                  <a:lnTo>
                    <a:pt x="578" y="746"/>
                  </a:lnTo>
                  <a:lnTo>
                    <a:pt x="433" y="724"/>
                  </a:lnTo>
                  <a:lnTo>
                    <a:pt x="292" y="684"/>
                  </a:lnTo>
                  <a:lnTo>
                    <a:pt x="215" y="650"/>
                  </a:lnTo>
                  <a:lnTo>
                    <a:pt x="150" y="612"/>
                  </a:lnTo>
                  <a:lnTo>
                    <a:pt x="77" y="549"/>
                  </a:lnTo>
                  <a:lnTo>
                    <a:pt x="43" y="507"/>
                  </a:lnTo>
                  <a:lnTo>
                    <a:pt x="19" y="467"/>
                  </a:lnTo>
                  <a:lnTo>
                    <a:pt x="5" y="415"/>
                  </a:lnTo>
                  <a:lnTo>
                    <a:pt x="0" y="362"/>
                  </a:lnTo>
                  <a:lnTo>
                    <a:pt x="2" y="312"/>
                  </a:lnTo>
                  <a:lnTo>
                    <a:pt x="9" y="257"/>
                  </a:lnTo>
                  <a:lnTo>
                    <a:pt x="41" y="171"/>
                  </a:lnTo>
                  <a:lnTo>
                    <a:pt x="84" y="116"/>
                  </a:lnTo>
                  <a:lnTo>
                    <a:pt x="131" y="68"/>
                  </a:lnTo>
                  <a:lnTo>
                    <a:pt x="147" y="116"/>
                  </a:lnTo>
                  <a:lnTo>
                    <a:pt x="181" y="163"/>
                  </a:lnTo>
                  <a:lnTo>
                    <a:pt x="254" y="229"/>
                  </a:lnTo>
                  <a:lnTo>
                    <a:pt x="336" y="288"/>
                  </a:lnTo>
                  <a:lnTo>
                    <a:pt x="472" y="355"/>
                  </a:lnTo>
                  <a:lnTo>
                    <a:pt x="576" y="394"/>
                  </a:lnTo>
                  <a:lnTo>
                    <a:pt x="690" y="420"/>
                  </a:lnTo>
                  <a:lnTo>
                    <a:pt x="789" y="440"/>
                  </a:lnTo>
                  <a:lnTo>
                    <a:pt x="927" y="454"/>
                  </a:lnTo>
                  <a:lnTo>
                    <a:pt x="1162" y="464"/>
                  </a:lnTo>
                  <a:lnTo>
                    <a:pt x="1443" y="464"/>
                  </a:lnTo>
                  <a:lnTo>
                    <a:pt x="1741" y="454"/>
                  </a:lnTo>
                  <a:lnTo>
                    <a:pt x="2089" y="434"/>
                  </a:lnTo>
                  <a:lnTo>
                    <a:pt x="2336" y="413"/>
                  </a:lnTo>
                  <a:lnTo>
                    <a:pt x="2438" y="400"/>
                  </a:lnTo>
                  <a:lnTo>
                    <a:pt x="2573" y="376"/>
                  </a:lnTo>
                  <a:lnTo>
                    <a:pt x="2656" y="354"/>
                  </a:lnTo>
                  <a:lnTo>
                    <a:pt x="2726" y="323"/>
                  </a:lnTo>
                  <a:lnTo>
                    <a:pt x="2813" y="276"/>
                  </a:lnTo>
                  <a:lnTo>
                    <a:pt x="2869" y="234"/>
                  </a:lnTo>
                  <a:lnTo>
                    <a:pt x="2919" y="192"/>
                  </a:lnTo>
                  <a:lnTo>
                    <a:pt x="2961" y="150"/>
                  </a:lnTo>
                  <a:lnTo>
                    <a:pt x="2985" y="103"/>
                  </a:lnTo>
                  <a:lnTo>
                    <a:pt x="2999" y="59"/>
                  </a:lnTo>
                  <a:lnTo>
                    <a:pt x="2997" y="0"/>
                  </a:lnTo>
                </a:path>
              </a:pathLst>
            </a:custGeom>
            <a:solidFill>
              <a:srgbClr val="FFFFBF"/>
            </a:solidFill>
            <a:ln w="0" cap="flat" cmpd="sng">
              <a:solidFill>
                <a:srgbClr val="000000"/>
              </a:solidFill>
              <a:prstDash val="solid"/>
              <a:round/>
              <a:headEnd type="none" w="med" len="med"/>
              <a:tailEnd type="none" w="med" len="med"/>
            </a:ln>
            <a:effectLst/>
          </p:spPr>
          <p:txBody>
            <a:bodyPr/>
            <a:lstStyle/>
            <a:p>
              <a:endParaRPr lang="en-US" dirty="0"/>
            </a:p>
          </p:txBody>
        </p:sp>
      </p:grpSp>
      <p:grpSp>
        <p:nvGrpSpPr>
          <p:cNvPr id="3" name="Group 58"/>
          <p:cNvGrpSpPr>
            <a:grpSpLocks/>
          </p:cNvGrpSpPr>
          <p:nvPr/>
        </p:nvGrpSpPr>
        <p:grpSpPr bwMode="auto">
          <a:xfrm>
            <a:off x="807686" y="3435350"/>
            <a:ext cx="3809755" cy="1266825"/>
            <a:chOff x="0" y="1872"/>
            <a:chExt cx="3943" cy="949"/>
          </a:xfrm>
        </p:grpSpPr>
        <p:sp>
          <p:nvSpPr>
            <p:cNvPr id="4142" name="Freeform 46"/>
            <p:cNvSpPr>
              <a:spLocks/>
            </p:cNvSpPr>
            <p:nvPr/>
          </p:nvSpPr>
          <p:spPr bwMode="auto">
            <a:xfrm>
              <a:off x="402" y="2688"/>
              <a:ext cx="1149" cy="100"/>
            </a:xfrm>
            <a:custGeom>
              <a:avLst/>
              <a:gdLst/>
              <a:ahLst/>
              <a:cxnLst>
                <a:cxn ang="0">
                  <a:pos x="0" y="60"/>
                </a:cxn>
                <a:cxn ang="0">
                  <a:pos x="58" y="35"/>
                </a:cxn>
                <a:cxn ang="0">
                  <a:pos x="86" y="26"/>
                </a:cxn>
                <a:cxn ang="0">
                  <a:pos x="113" y="18"/>
                </a:cxn>
                <a:cxn ang="0">
                  <a:pos x="140" y="12"/>
                </a:cxn>
                <a:cxn ang="0">
                  <a:pos x="166" y="7"/>
                </a:cxn>
                <a:cxn ang="0">
                  <a:pos x="192" y="3"/>
                </a:cxn>
                <a:cxn ang="0">
                  <a:pos x="218" y="1"/>
                </a:cxn>
                <a:cxn ang="0">
                  <a:pos x="244" y="0"/>
                </a:cxn>
                <a:cxn ang="0">
                  <a:pos x="269" y="0"/>
                </a:cxn>
                <a:cxn ang="0">
                  <a:pos x="294" y="1"/>
                </a:cxn>
                <a:cxn ang="0">
                  <a:pos x="318" y="3"/>
                </a:cxn>
                <a:cxn ang="0">
                  <a:pos x="343" y="6"/>
                </a:cxn>
                <a:cxn ang="0">
                  <a:pos x="367" y="10"/>
                </a:cxn>
                <a:cxn ang="0">
                  <a:pos x="392" y="14"/>
                </a:cxn>
                <a:cxn ang="0">
                  <a:pos x="416" y="19"/>
                </a:cxn>
                <a:cxn ang="0">
                  <a:pos x="440" y="24"/>
                </a:cxn>
                <a:cxn ang="0">
                  <a:pos x="464" y="29"/>
                </a:cxn>
                <a:cxn ang="0">
                  <a:pos x="489" y="35"/>
                </a:cxn>
                <a:cxn ang="0">
                  <a:pos x="514" y="41"/>
                </a:cxn>
                <a:cxn ang="0">
                  <a:pos x="538" y="48"/>
                </a:cxn>
                <a:cxn ang="0">
                  <a:pos x="564" y="54"/>
                </a:cxn>
                <a:cxn ang="0">
                  <a:pos x="589" y="60"/>
                </a:cxn>
                <a:cxn ang="0">
                  <a:pos x="614" y="66"/>
                </a:cxn>
                <a:cxn ang="0">
                  <a:pos x="640" y="72"/>
                </a:cxn>
                <a:cxn ang="0">
                  <a:pos x="667" y="77"/>
                </a:cxn>
                <a:cxn ang="0">
                  <a:pos x="694" y="82"/>
                </a:cxn>
                <a:cxn ang="0">
                  <a:pos x="721" y="87"/>
                </a:cxn>
                <a:cxn ang="0">
                  <a:pos x="748" y="90"/>
                </a:cxn>
                <a:cxn ang="0">
                  <a:pos x="777" y="93"/>
                </a:cxn>
                <a:cxn ang="0">
                  <a:pos x="806" y="96"/>
                </a:cxn>
                <a:cxn ang="0">
                  <a:pos x="836" y="97"/>
                </a:cxn>
                <a:cxn ang="0">
                  <a:pos x="855" y="98"/>
                </a:cxn>
                <a:cxn ang="0">
                  <a:pos x="864" y="98"/>
                </a:cxn>
                <a:cxn ang="0">
                  <a:pos x="874" y="98"/>
                </a:cxn>
                <a:cxn ang="0">
                  <a:pos x="884" y="98"/>
                </a:cxn>
                <a:cxn ang="0">
                  <a:pos x="894" y="98"/>
                </a:cxn>
                <a:cxn ang="0">
                  <a:pos x="904" y="99"/>
                </a:cxn>
                <a:cxn ang="0">
                  <a:pos x="913" y="99"/>
                </a:cxn>
                <a:cxn ang="0">
                  <a:pos x="923" y="99"/>
                </a:cxn>
                <a:cxn ang="0">
                  <a:pos x="933" y="99"/>
                </a:cxn>
                <a:cxn ang="0">
                  <a:pos x="942" y="99"/>
                </a:cxn>
                <a:cxn ang="0">
                  <a:pos x="952" y="99"/>
                </a:cxn>
                <a:cxn ang="0">
                  <a:pos x="962" y="99"/>
                </a:cxn>
                <a:cxn ang="0">
                  <a:pos x="972" y="99"/>
                </a:cxn>
                <a:cxn ang="0">
                  <a:pos x="982" y="99"/>
                </a:cxn>
                <a:cxn ang="0">
                  <a:pos x="992" y="99"/>
                </a:cxn>
                <a:cxn ang="0">
                  <a:pos x="1001" y="98"/>
                </a:cxn>
                <a:cxn ang="0">
                  <a:pos x="1011" y="98"/>
                </a:cxn>
                <a:cxn ang="0">
                  <a:pos x="1021" y="98"/>
                </a:cxn>
                <a:cxn ang="0">
                  <a:pos x="1030" y="98"/>
                </a:cxn>
                <a:cxn ang="0">
                  <a:pos x="1040" y="98"/>
                </a:cxn>
                <a:cxn ang="0">
                  <a:pos x="1050" y="98"/>
                </a:cxn>
                <a:cxn ang="0">
                  <a:pos x="1060" y="98"/>
                </a:cxn>
                <a:cxn ang="0">
                  <a:pos x="1070" y="98"/>
                </a:cxn>
                <a:cxn ang="0">
                  <a:pos x="1079" y="97"/>
                </a:cxn>
                <a:cxn ang="0">
                  <a:pos x="1089" y="97"/>
                </a:cxn>
                <a:cxn ang="0">
                  <a:pos x="1099" y="97"/>
                </a:cxn>
                <a:cxn ang="0">
                  <a:pos x="1108" y="97"/>
                </a:cxn>
                <a:cxn ang="0">
                  <a:pos x="1118" y="97"/>
                </a:cxn>
                <a:cxn ang="0">
                  <a:pos x="1128" y="97"/>
                </a:cxn>
                <a:cxn ang="0">
                  <a:pos x="1138" y="97"/>
                </a:cxn>
                <a:cxn ang="0">
                  <a:pos x="1148" y="97"/>
                </a:cxn>
              </a:cxnLst>
              <a:rect l="0" t="0" r="r" b="b"/>
              <a:pathLst>
                <a:path w="1149" h="100">
                  <a:moveTo>
                    <a:pt x="0" y="60"/>
                  </a:moveTo>
                  <a:lnTo>
                    <a:pt x="58" y="35"/>
                  </a:lnTo>
                  <a:lnTo>
                    <a:pt x="86" y="26"/>
                  </a:lnTo>
                  <a:lnTo>
                    <a:pt x="113" y="18"/>
                  </a:lnTo>
                  <a:lnTo>
                    <a:pt x="140" y="12"/>
                  </a:lnTo>
                  <a:lnTo>
                    <a:pt x="166" y="7"/>
                  </a:lnTo>
                  <a:lnTo>
                    <a:pt x="192" y="3"/>
                  </a:lnTo>
                  <a:lnTo>
                    <a:pt x="218" y="1"/>
                  </a:lnTo>
                  <a:lnTo>
                    <a:pt x="244" y="0"/>
                  </a:lnTo>
                  <a:lnTo>
                    <a:pt x="269" y="0"/>
                  </a:lnTo>
                  <a:lnTo>
                    <a:pt x="294" y="1"/>
                  </a:lnTo>
                  <a:lnTo>
                    <a:pt x="318" y="3"/>
                  </a:lnTo>
                  <a:lnTo>
                    <a:pt x="343" y="6"/>
                  </a:lnTo>
                  <a:lnTo>
                    <a:pt x="367" y="10"/>
                  </a:lnTo>
                  <a:lnTo>
                    <a:pt x="392" y="14"/>
                  </a:lnTo>
                  <a:lnTo>
                    <a:pt x="416" y="19"/>
                  </a:lnTo>
                  <a:lnTo>
                    <a:pt x="440" y="24"/>
                  </a:lnTo>
                  <a:lnTo>
                    <a:pt x="464" y="29"/>
                  </a:lnTo>
                  <a:lnTo>
                    <a:pt x="489" y="35"/>
                  </a:lnTo>
                  <a:lnTo>
                    <a:pt x="514" y="41"/>
                  </a:lnTo>
                  <a:lnTo>
                    <a:pt x="538" y="48"/>
                  </a:lnTo>
                  <a:lnTo>
                    <a:pt x="564" y="54"/>
                  </a:lnTo>
                  <a:lnTo>
                    <a:pt x="589" y="60"/>
                  </a:lnTo>
                  <a:lnTo>
                    <a:pt x="614" y="66"/>
                  </a:lnTo>
                  <a:lnTo>
                    <a:pt x="640" y="72"/>
                  </a:lnTo>
                  <a:lnTo>
                    <a:pt x="667" y="77"/>
                  </a:lnTo>
                  <a:lnTo>
                    <a:pt x="694" y="82"/>
                  </a:lnTo>
                  <a:lnTo>
                    <a:pt x="721" y="87"/>
                  </a:lnTo>
                  <a:lnTo>
                    <a:pt x="748" y="90"/>
                  </a:lnTo>
                  <a:lnTo>
                    <a:pt x="777" y="93"/>
                  </a:lnTo>
                  <a:lnTo>
                    <a:pt x="806" y="96"/>
                  </a:lnTo>
                  <a:lnTo>
                    <a:pt x="836" y="97"/>
                  </a:lnTo>
                  <a:lnTo>
                    <a:pt x="855" y="98"/>
                  </a:lnTo>
                  <a:lnTo>
                    <a:pt x="864" y="98"/>
                  </a:lnTo>
                  <a:lnTo>
                    <a:pt x="874" y="98"/>
                  </a:lnTo>
                  <a:lnTo>
                    <a:pt x="884" y="98"/>
                  </a:lnTo>
                  <a:lnTo>
                    <a:pt x="894" y="98"/>
                  </a:lnTo>
                  <a:lnTo>
                    <a:pt x="904" y="99"/>
                  </a:lnTo>
                  <a:lnTo>
                    <a:pt x="913" y="99"/>
                  </a:lnTo>
                  <a:lnTo>
                    <a:pt x="923" y="99"/>
                  </a:lnTo>
                  <a:lnTo>
                    <a:pt x="933" y="99"/>
                  </a:lnTo>
                  <a:lnTo>
                    <a:pt x="942" y="99"/>
                  </a:lnTo>
                  <a:lnTo>
                    <a:pt x="952" y="99"/>
                  </a:lnTo>
                  <a:lnTo>
                    <a:pt x="962" y="99"/>
                  </a:lnTo>
                  <a:lnTo>
                    <a:pt x="972" y="99"/>
                  </a:lnTo>
                  <a:lnTo>
                    <a:pt x="982" y="99"/>
                  </a:lnTo>
                  <a:lnTo>
                    <a:pt x="992" y="99"/>
                  </a:lnTo>
                  <a:lnTo>
                    <a:pt x="1001" y="98"/>
                  </a:lnTo>
                  <a:lnTo>
                    <a:pt x="1011" y="98"/>
                  </a:lnTo>
                  <a:lnTo>
                    <a:pt x="1021" y="98"/>
                  </a:lnTo>
                  <a:lnTo>
                    <a:pt x="1030" y="98"/>
                  </a:lnTo>
                  <a:lnTo>
                    <a:pt x="1040" y="98"/>
                  </a:lnTo>
                  <a:lnTo>
                    <a:pt x="1050" y="98"/>
                  </a:lnTo>
                  <a:lnTo>
                    <a:pt x="1060" y="98"/>
                  </a:lnTo>
                  <a:lnTo>
                    <a:pt x="1070" y="98"/>
                  </a:lnTo>
                  <a:lnTo>
                    <a:pt x="1079" y="97"/>
                  </a:lnTo>
                  <a:lnTo>
                    <a:pt x="1089" y="97"/>
                  </a:lnTo>
                  <a:lnTo>
                    <a:pt x="1099" y="97"/>
                  </a:lnTo>
                  <a:lnTo>
                    <a:pt x="1108" y="97"/>
                  </a:lnTo>
                  <a:lnTo>
                    <a:pt x="1118" y="97"/>
                  </a:lnTo>
                  <a:lnTo>
                    <a:pt x="1128" y="97"/>
                  </a:lnTo>
                  <a:lnTo>
                    <a:pt x="1138" y="97"/>
                  </a:lnTo>
                  <a:lnTo>
                    <a:pt x="1148" y="97"/>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47" name="Freeform 51"/>
            <p:cNvSpPr>
              <a:spLocks/>
            </p:cNvSpPr>
            <p:nvPr/>
          </p:nvSpPr>
          <p:spPr bwMode="auto">
            <a:xfrm>
              <a:off x="2869" y="2129"/>
              <a:ext cx="887" cy="188"/>
            </a:xfrm>
            <a:custGeom>
              <a:avLst/>
              <a:gdLst/>
              <a:ahLst/>
              <a:cxnLst>
                <a:cxn ang="0">
                  <a:pos x="0" y="149"/>
                </a:cxn>
                <a:cxn ang="0">
                  <a:pos x="41" y="143"/>
                </a:cxn>
                <a:cxn ang="0">
                  <a:pos x="61" y="141"/>
                </a:cxn>
                <a:cxn ang="0">
                  <a:pos x="81" y="141"/>
                </a:cxn>
                <a:cxn ang="0">
                  <a:pos x="101" y="141"/>
                </a:cxn>
                <a:cxn ang="0">
                  <a:pos x="121" y="141"/>
                </a:cxn>
                <a:cxn ang="0">
                  <a:pos x="141" y="142"/>
                </a:cxn>
                <a:cxn ang="0">
                  <a:pos x="161" y="144"/>
                </a:cxn>
                <a:cxn ang="0">
                  <a:pos x="181" y="146"/>
                </a:cxn>
                <a:cxn ang="0">
                  <a:pos x="201" y="149"/>
                </a:cxn>
                <a:cxn ang="0">
                  <a:pos x="221" y="152"/>
                </a:cxn>
                <a:cxn ang="0">
                  <a:pos x="241" y="155"/>
                </a:cxn>
                <a:cxn ang="0">
                  <a:pos x="260" y="158"/>
                </a:cxn>
                <a:cxn ang="0">
                  <a:pos x="280" y="162"/>
                </a:cxn>
                <a:cxn ang="0">
                  <a:pos x="300" y="165"/>
                </a:cxn>
                <a:cxn ang="0">
                  <a:pos x="319" y="169"/>
                </a:cxn>
                <a:cxn ang="0">
                  <a:pos x="339" y="172"/>
                </a:cxn>
                <a:cxn ang="0">
                  <a:pos x="358" y="175"/>
                </a:cxn>
                <a:cxn ang="0">
                  <a:pos x="377" y="178"/>
                </a:cxn>
                <a:cxn ang="0">
                  <a:pos x="397" y="181"/>
                </a:cxn>
                <a:cxn ang="0">
                  <a:pos x="416" y="183"/>
                </a:cxn>
                <a:cxn ang="0">
                  <a:pos x="435" y="185"/>
                </a:cxn>
                <a:cxn ang="0">
                  <a:pos x="454" y="186"/>
                </a:cxn>
                <a:cxn ang="0">
                  <a:pos x="473" y="187"/>
                </a:cxn>
                <a:cxn ang="0">
                  <a:pos x="492" y="187"/>
                </a:cxn>
                <a:cxn ang="0">
                  <a:pos x="511" y="186"/>
                </a:cxn>
                <a:cxn ang="0">
                  <a:pos x="530" y="184"/>
                </a:cxn>
                <a:cxn ang="0">
                  <a:pos x="549" y="182"/>
                </a:cxn>
                <a:cxn ang="0">
                  <a:pos x="568" y="178"/>
                </a:cxn>
                <a:cxn ang="0">
                  <a:pos x="586" y="174"/>
                </a:cxn>
                <a:cxn ang="0">
                  <a:pos x="605" y="168"/>
                </a:cxn>
                <a:cxn ang="0">
                  <a:pos x="624" y="161"/>
                </a:cxn>
                <a:cxn ang="0">
                  <a:pos x="643" y="153"/>
                </a:cxn>
                <a:cxn ang="0">
                  <a:pos x="651" y="149"/>
                </a:cxn>
                <a:cxn ang="0">
                  <a:pos x="661" y="145"/>
                </a:cxn>
                <a:cxn ang="0">
                  <a:pos x="669" y="141"/>
                </a:cxn>
                <a:cxn ang="0">
                  <a:pos x="678" y="137"/>
                </a:cxn>
                <a:cxn ang="0">
                  <a:pos x="687" y="133"/>
                </a:cxn>
                <a:cxn ang="0">
                  <a:pos x="695" y="129"/>
                </a:cxn>
                <a:cxn ang="0">
                  <a:pos x="704" y="125"/>
                </a:cxn>
                <a:cxn ang="0">
                  <a:pos x="712" y="120"/>
                </a:cxn>
                <a:cxn ang="0">
                  <a:pos x="721" y="116"/>
                </a:cxn>
                <a:cxn ang="0">
                  <a:pos x="729" y="111"/>
                </a:cxn>
                <a:cxn ang="0">
                  <a:pos x="737" y="107"/>
                </a:cxn>
                <a:cxn ang="0">
                  <a:pos x="745" y="102"/>
                </a:cxn>
                <a:cxn ang="0">
                  <a:pos x="753" y="97"/>
                </a:cxn>
                <a:cxn ang="0">
                  <a:pos x="761" y="93"/>
                </a:cxn>
                <a:cxn ang="0">
                  <a:pos x="769" y="87"/>
                </a:cxn>
                <a:cxn ang="0">
                  <a:pos x="777" y="83"/>
                </a:cxn>
                <a:cxn ang="0">
                  <a:pos x="784" y="77"/>
                </a:cxn>
                <a:cxn ang="0">
                  <a:pos x="792" y="72"/>
                </a:cxn>
                <a:cxn ang="0">
                  <a:pos x="800" y="67"/>
                </a:cxn>
                <a:cxn ang="0">
                  <a:pos x="808" y="61"/>
                </a:cxn>
                <a:cxn ang="0">
                  <a:pos x="815" y="56"/>
                </a:cxn>
                <a:cxn ang="0">
                  <a:pos x="823" y="50"/>
                </a:cxn>
                <a:cxn ang="0">
                  <a:pos x="831" y="44"/>
                </a:cxn>
                <a:cxn ang="0">
                  <a:pos x="839" y="38"/>
                </a:cxn>
                <a:cxn ang="0">
                  <a:pos x="846" y="32"/>
                </a:cxn>
                <a:cxn ang="0">
                  <a:pos x="854" y="26"/>
                </a:cxn>
                <a:cxn ang="0">
                  <a:pos x="862" y="19"/>
                </a:cxn>
                <a:cxn ang="0">
                  <a:pos x="870" y="13"/>
                </a:cxn>
                <a:cxn ang="0">
                  <a:pos x="878" y="6"/>
                </a:cxn>
                <a:cxn ang="0">
                  <a:pos x="886" y="0"/>
                </a:cxn>
              </a:cxnLst>
              <a:rect l="0" t="0" r="r" b="b"/>
              <a:pathLst>
                <a:path w="887" h="188">
                  <a:moveTo>
                    <a:pt x="0" y="149"/>
                  </a:moveTo>
                  <a:lnTo>
                    <a:pt x="41" y="143"/>
                  </a:lnTo>
                  <a:lnTo>
                    <a:pt x="61" y="141"/>
                  </a:lnTo>
                  <a:lnTo>
                    <a:pt x="81" y="141"/>
                  </a:lnTo>
                  <a:lnTo>
                    <a:pt x="101" y="141"/>
                  </a:lnTo>
                  <a:lnTo>
                    <a:pt x="121" y="141"/>
                  </a:lnTo>
                  <a:lnTo>
                    <a:pt x="141" y="142"/>
                  </a:lnTo>
                  <a:lnTo>
                    <a:pt x="161" y="144"/>
                  </a:lnTo>
                  <a:lnTo>
                    <a:pt x="181" y="146"/>
                  </a:lnTo>
                  <a:lnTo>
                    <a:pt x="201" y="149"/>
                  </a:lnTo>
                  <a:lnTo>
                    <a:pt x="221" y="152"/>
                  </a:lnTo>
                  <a:lnTo>
                    <a:pt x="241" y="155"/>
                  </a:lnTo>
                  <a:lnTo>
                    <a:pt x="260" y="158"/>
                  </a:lnTo>
                  <a:lnTo>
                    <a:pt x="280" y="162"/>
                  </a:lnTo>
                  <a:lnTo>
                    <a:pt x="300" y="165"/>
                  </a:lnTo>
                  <a:lnTo>
                    <a:pt x="319" y="169"/>
                  </a:lnTo>
                  <a:lnTo>
                    <a:pt x="339" y="172"/>
                  </a:lnTo>
                  <a:lnTo>
                    <a:pt x="358" y="175"/>
                  </a:lnTo>
                  <a:lnTo>
                    <a:pt x="377" y="178"/>
                  </a:lnTo>
                  <a:lnTo>
                    <a:pt x="397" y="181"/>
                  </a:lnTo>
                  <a:lnTo>
                    <a:pt x="416" y="183"/>
                  </a:lnTo>
                  <a:lnTo>
                    <a:pt x="435" y="185"/>
                  </a:lnTo>
                  <a:lnTo>
                    <a:pt x="454" y="186"/>
                  </a:lnTo>
                  <a:lnTo>
                    <a:pt x="473" y="187"/>
                  </a:lnTo>
                  <a:lnTo>
                    <a:pt x="492" y="187"/>
                  </a:lnTo>
                  <a:lnTo>
                    <a:pt x="511" y="186"/>
                  </a:lnTo>
                  <a:lnTo>
                    <a:pt x="530" y="184"/>
                  </a:lnTo>
                  <a:lnTo>
                    <a:pt x="549" y="182"/>
                  </a:lnTo>
                  <a:lnTo>
                    <a:pt x="568" y="178"/>
                  </a:lnTo>
                  <a:lnTo>
                    <a:pt x="586" y="174"/>
                  </a:lnTo>
                  <a:lnTo>
                    <a:pt x="605" y="168"/>
                  </a:lnTo>
                  <a:lnTo>
                    <a:pt x="624" y="161"/>
                  </a:lnTo>
                  <a:lnTo>
                    <a:pt x="643" y="153"/>
                  </a:lnTo>
                  <a:lnTo>
                    <a:pt x="651" y="149"/>
                  </a:lnTo>
                  <a:lnTo>
                    <a:pt x="661" y="145"/>
                  </a:lnTo>
                  <a:lnTo>
                    <a:pt x="669" y="141"/>
                  </a:lnTo>
                  <a:lnTo>
                    <a:pt x="678" y="137"/>
                  </a:lnTo>
                  <a:lnTo>
                    <a:pt x="687" y="133"/>
                  </a:lnTo>
                  <a:lnTo>
                    <a:pt x="695" y="129"/>
                  </a:lnTo>
                  <a:lnTo>
                    <a:pt x="704" y="125"/>
                  </a:lnTo>
                  <a:lnTo>
                    <a:pt x="712" y="120"/>
                  </a:lnTo>
                  <a:lnTo>
                    <a:pt x="721" y="116"/>
                  </a:lnTo>
                  <a:lnTo>
                    <a:pt x="729" y="111"/>
                  </a:lnTo>
                  <a:lnTo>
                    <a:pt x="737" y="107"/>
                  </a:lnTo>
                  <a:lnTo>
                    <a:pt x="745" y="102"/>
                  </a:lnTo>
                  <a:lnTo>
                    <a:pt x="753" y="97"/>
                  </a:lnTo>
                  <a:lnTo>
                    <a:pt x="761" y="93"/>
                  </a:lnTo>
                  <a:lnTo>
                    <a:pt x="769" y="87"/>
                  </a:lnTo>
                  <a:lnTo>
                    <a:pt x="777" y="83"/>
                  </a:lnTo>
                  <a:lnTo>
                    <a:pt x="784" y="77"/>
                  </a:lnTo>
                  <a:lnTo>
                    <a:pt x="792" y="72"/>
                  </a:lnTo>
                  <a:lnTo>
                    <a:pt x="800" y="67"/>
                  </a:lnTo>
                  <a:lnTo>
                    <a:pt x="808" y="61"/>
                  </a:lnTo>
                  <a:lnTo>
                    <a:pt x="815" y="56"/>
                  </a:lnTo>
                  <a:lnTo>
                    <a:pt x="823" y="50"/>
                  </a:lnTo>
                  <a:lnTo>
                    <a:pt x="831" y="44"/>
                  </a:lnTo>
                  <a:lnTo>
                    <a:pt x="839" y="38"/>
                  </a:lnTo>
                  <a:lnTo>
                    <a:pt x="846" y="32"/>
                  </a:lnTo>
                  <a:lnTo>
                    <a:pt x="854" y="26"/>
                  </a:lnTo>
                  <a:lnTo>
                    <a:pt x="862" y="19"/>
                  </a:lnTo>
                  <a:lnTo>
                    <a:pt x="870" y="13"/>
                  </a:lnTo>
                  <a:lnTo>
                    <a:pt x="878" y="6"/>
                  </a:lnTo>
                  <a:lnTo>
                    <a:pt x="886" y="0"/>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grpSp>
          <p:nvGrpSpPr>
            <p:cNvPr id="4" name="Group 57"/>
            <p:cNvGrpSpPr>
              <a:grpSpLocks/>
            </p:cNvGrpSpPr>
            <p:nvPr/>
          </p:nvGrpSpPr>
          <p:grpSpPr bwMode="auto">
            <a:xfrm>
              <a:off x="0" y="1872"/>
              <a:ext cx="3943" cy="949"/>
              <a:chOff x="0" y="1854"/>
              <a:chExt cx="3943" cy="949"/>
            </a:xfrm>
          </p:grpSpPr>
          <p:sp>
            <p:nvSpPr>
              <p:cNvPr id="4125" name="Freeform 29"/>
              <p:cNvSpPr>
                <a:spLocks/>
              </p:cNvSpPr>
              <p:nvPr/>
            </p:nvSpPr>
            <p:spPr bwMode="auto">
              <a:xfrm>
                <a:off x="282" y="1998"/>
                <a:ext cx="2008" cy="201"/>
              </a:xfrm>
              <a:custGeom>
                <a:avLst/>
                <a:gdLst/>
                <a:ahLst/>
                <a:cxnLst>
                  <a:cxn ang="0">
                    <a:pos x="40" y="189"/>
                  </a:cxn>
                  <a:cxn ang="0">
                    <a:pos x="74" y="172"/>
                  </a:cxn>
                  <a:cxn ang="0">
                    <a:pos x="104" y="151"/>
                  </a:cxn>
                  <a:cxn ang="0">
                    <a:pos x="131" y="127"/>
                  </a:cxn>
                  <a:cxn ang="0">
                    <a:pos x="156" y="102"/>
                  </a:cxn>
                  <a:cxn ang="0">
                    <a:pos x="181" y="76"/>
                  </a:cxn>
                  <a:cxn ang="0">
                    <a:pos x="208" y="52"/>
                  </a:cxn>
                  <a:cxn ang="0">
                    <a:pos x="236" y="31"/>
                  </a:cxn>
                  <a:cxn ang="0">
                    <a:pos x="269" y="14"/>
                  </a:cxn>
                  <a:cxn ang="0">
                    <a:pos x="307" y="4"/>
                  </a:cxn>
                  <a:cxn ang="0">
                    <a:pos x="380" y="0"/>
                  </a:cxn>
                  <a:cxn ang="0">
                    <a:pos x="444" y="8"/>
                  </a:cxn>
                  <a:cxn ang="0">
                    <a:pos x="504" y="22"/>
                  </a:cxn>
                  <a:cxn ang="0">
                    <a:pos x="562" y="42"/>
                  </a:cxn>
                  <a:cxn ang="0">
                    <a:pos x="619" y="66"/>
                  </a:cxn>
                  <a:cxn ang="0">
                    <a:pos x="676" y="90"/>
                  </a:cxn>
                  <a:cxn ang="0">
                    <a:pos x="732" y="114"/>
                  </a:cxn>
                  <a:cxn ang="0">
                    <a:pos x="791" y="135"/>
                  </a:cxn>
                  <a:cxn ang="0">
                    <a:pos x="852" y="151"/>
                  </a:cxn>
                  <a:cxn ang="0">
                    <a:pos x="916" y="161"/>
                  </a:cxn>
                  <a:cxn ang="0">
                    <a:pos x="984" y="162"/>
                  </a:cxn>
                  <a:cxn ang="0">
                    <a:pos x="1030" y="154"/>
                  </a:cxn>
                  <a:cxn ang="0">
                    <a:pos x="1062" y="144"/>
                  </a:cxn>
                  <a:cxn ang="0">
                    <a:pos x="1095" y="130"/>
                  </a:cxn>
                  <a:cxn ang="0">
                    <a:pos x="1127" y="116"/>
                  </a:cxn>
                  <a:cxn ang="0">
                    <a:pos x="1160" y="100"/>
                  </a:cxn>
                  <a:cxn ang="0">
                    <a:pos x="1192" y="87"/>
                  </a:cxn>
                  <a:cxn ang="0">
                    <a:pos x="1226" y="76"/>
                  </a:cxn>
                  <a:cxn ang="0">
                    <a:pos x="1260" y="68"/>
                  </a:cxn>
                  <a:cxn ang="0">
                    <a:pos x="1296" y="67"/>
                  </a:cxn>
                  <a:cxn ang="0">
                    <a:pos x="1333" y="72"/>
                  </a:cxn>
                  <a:cxn ang="0">
                    <a:pos x="1382" y="87"/>
                  </a:cxn>
                  <a:cxn ang="0">
                    <a:pos x="1414" y="101"/>
                  </a:cxn>
                  <a:cxn ang="0">
                    <a:pos x="1445" y="116"/>
                  </a:cxn>
                  <a:cxn ang="0">
                    <a:pos x="1474" y="132"/>
                  </a:cxn>
                  <a:cxn ang="0">
                    <a:pos x="1503" y="148"/>
                  </a:cxn>
                  <a:cxn ang="0">
                    <a:pos x="1532" y="162"/>
                  </a:cxn>
                  <a:cxn ang="0">
                    <a:pos x="1563" y="175"/>
                  </a:cxn>
                  <a:cxn ang="0">
                    <a:pos x="1595" y="186"/>
                  </a:cxn>
                  <a:cxn ang="0">
                    <a:pos x="1630" y="194"/>
                  </a:cxn>
                  <a:cxn ang="0">
                    <a:pos x="1668" y="199"/>
                  </a:cxn>
                  <a:cxn ang="0">
                    <a:pos x="1718" y="199"/>
                  </a:cxn>
                  <a:cxn ang="0">
                    <a:pos x="1751" y="197"/>
                  </a:cxn>
                  <a:cxn ang="0">
                    <a:pos x="1782" y="193"/>
                  </a:cxn>
                  <a:cxn ang="0">
                    <a:pos x="1811" y="188"/>
                  </a:cxn>
                  <a:cxn ang="0">
                    <a:pos x="1840" y="181"/>
                  </a:cxn>
                  <a:cxn ang="0">
                    <a:pos x="1868" y="172"/>
                  </a:cxn>
                  <a:cxn ang="0">
                    <a:pos x="1896" y="162"/>
                  </a:cxn>
                  <a:cxn ang="0">
                    <a:pos x="1923" y="149"/>
                  </a:cxn>
                  <a:cxn ang="0">
                    <a:pos x="1950" y="135"/>
                  </a:cxn>
                  <a:cxn ang="0">
                    <a:pos x="1978" y="118"/>
                  </a:cxn>
                  <a:cxn ang="0">
                    <a:pos x="2007" y="100"/>
                  </a:cxn>
                </a:cxnLst>
                <a:rect l="0" t="0" r="r" b="b"/>
                <a:pathLst>
                  <a:path w="2008" h="201">
                    <a:moveTo>
                      <a:pt x="0" y="200"/>
                    </a:moveTo>
                    <a:lnTo>
                      <a:pt x="27" y="193"/>
                    </a:lnTo>
                    <a:lnTo>
                      <a:pt x="40" y="189"/>
                    </a:lnTo>
                    <a:lnTo>
                      <a:pt x="52" y="184"/>
                    </a:lnTo>
                    <a:lnTo>
                      <a:pt x="63" y="178"/>
                    </a:lnTo>
                    <a:lnTo>
                      <a:pt x="74" y="172"/>
                    </a:lnTo>
                    <a:lnTo>
                      <a:pt x="84" y="166"/>
                    </a:lnTo>
                    <a:lnTo>
                      <a:pt x="94" y="159"/>
                    </a:lnTo>
                    <a:lnTo>
                      <a:pt x="104" y="151"/>
                    </a:lnTo>
                    <a:lnTo>
                      <a:pt x="113" y="144"/>
                    </a:lnTo>
                    <a:lnTo>
                      <a:pt x="122" y="136"/>
                    </a:lnTo>
                    <a:lnTo>
                      <a:pt x="131" y="127"/>
                    </a:lnTo>
                    <a:lnTo>
                      <a:pt x="139" y="119"/>
                    </a:lnTo>
                    <a:lnTo>
                      <a:pt x="148" y="110"/>
                    </a:lnTo>
                    <a:lnTo>
                      <a:pt x="156" y="102"/>
                    </a:lnTo>
                    <a:lnTo>
                      <a:pt x="164" y="93"/>
                    </a:lnTo>
                    <a:lnTo>
                      <a:pt x="173" y="85"/>
                    </a:lnTo>
                    <a:lnTo>
                      <a:pt x="181" y="76"/>
                    </a:lnTo>
                    <a:lnTo>
                      <a:pt x="190" y="68"/>
                    </a:lnTo>
                    <a:lnTo>
                      <a:pt x="198" y="60"/>
                    </a:lnTo>
                    <a:lnTo>
                      <a:pt x="208" y="52"/>
                    </a:lnTo>
                    <a:lnTo>
                      <a:pt x="217" y="45"/>
                    </a:lnTo>
                    <a:lnTo>
                      <a:pt x="226" y="38"/>
                    </a:lnTo>
                    <a:lnTo>
                      <a:pt x="236" y="31"/>
                    </a:lnTo>
                    <a:lnTo>
                      <a:pt x="247" y="25"/>
                    </a:lnTo>
                    <a:lnTo>
                      <a:pt x="258" y="19"/>
                    </a:lnTo>
                    <a:lnTo>
                      <a:pt x="269" y="14"/>
                    </a:lnTo>
                    <a:lnTo>
                      <a:pt x="281" y="10"/>
                    </a:lnTo>
                    <a:lnTo>
                      <a:pt x="294" y="6"/>
                    </a:lnTo>
                    <a:lnTo>
                      <a:pt x="307" y="4"/>
                    </a:lnTo>
                    <a:lnTo>
                      <a:pt x="321" y="1"/>
                    </a:lnTo>
                    <a:lnTo>
                      <a:pt x="336" y="0"/>
                    </a:lnTo>
                    <a:lnTo>
                      <a:pt x="380" y="0"/>
                    </a:lnTo>
                    <a:lnTo>
                      <a:pt x="402" y="2"/>
                    </a:lnTo>
                    <a:lnTo>
                      <a:pt x="423" y="4"/>
                    </a:lnTo>
                    <a:lnTo>
                      <a:pt x="444" y="8"/>
                    </a:lnTo>
                    <a:lnTo>
                      <a:pt x="464" y="12"/>
                    </a:lnTo>
                    <a:lnTo>
                      <a:pt x="484" y="17"/>
                    </a:lnTo>
                    <a:lnTo>
                      <a:pt x="504" y="22"/>
                    </a:lnTo>
                    <a:lnTo>
                      <a:pt x="524" y="28"/>
                    </a:lnTo>
                    <a:lnTo>
                      <a:pt x="543" y="35"/>
                    </a:lnTo>
                    <a:lnTo>
                      <a:pt x="562" y="42"/>
                    </a:lnTo>
                    <a:lnTo>
                      <a:pt x="581" y="50"/>
                    </a:lnTo>
                    <a:lnTo>
                      <a:pt x="600" y="58"/>
                    </a:lnTo>
                    <a:lnTo>
                      <a:pt x="619" y="66"/>
                    </a:lnTo>
                    <a:lnTo>
                      <a:pt x="638" y="74"/>
                    </a:lnTo>
                    <a:lnTo>
                      <a:pt x="657" y="82"/>
                    </a:lnTo>
                    <a:lnTo>
                      <a:pt x="676" y="90"/>
                    </a:lnTo>
                    <a:lnTo>
                      <a:pt x="694" y="98"/>
                    </a:lnTo>
                    <a:lnTo>
                      <a:pt x="713" y="106"/>
                    </a:lnTo>
                    <a:lnTo>
                      <a:pt x="732" y="114"/>
                    </a:lnTo>
                    <a:lnTo>
                      <a:pt x="752" y="121"/>
                    </a:lnTo>
                    <a:lnTo>
                      <a:pt x="771" y="128"/>
                    </a:lnTo>
                    <a:lnTo>
                      <a:pt x="791" y="135"/>
                    </a:lnTo>
                    <a:lnTo>
                      <a:pt x="811" y="141"/>
                    </a:lnTo>
                    <a:lnTo>
                      <a:pt x="831" y="146"/>
                    </a:lnTo>
                    <a:lnTo>
                      <a:pt x="852" y="151"/>
                    </a:lnTo>
                    <a:lnTo>
                      <a:pt x="872" y="155"/>
                    </a:lnTo>
                    <a:lnTo>
                      <a:pt x="894" y="158"/>
                    </a:lnTo>
                    <a:lnTo>
                      <a:pt x="916" y="161"/>
                    </a:lnTo>
                    <a:lnTo>
                      <a:pt x="938" y="162"/>
                    </a:lnTo>
                    <a:lnTo>
                      <a:pt x="961" y="162"/>
                    </a:lnTo>
                    <a:lnTo>
                      <a:pt x="984" y="162"/>
                    </a:lnTo>
                    <a:lnTo>
                      <a:pt x="1007" y="159"/>
                    </a:lnTo>
                    <a:lnTo>
                      <a:pt x="1018" y="157"/>
                    </a:lnTo>
                    <a:lnTo>
                      <a:pt x="1030" y="154"/>
                    </a:lnTo>
                    <a:lnTo>
                      <a:pt x="1040" y="151"/>
                    </a:lnTo>
                    <a:lnTo>
                      <a:pt x="1052" y="148"/>
                    </a:lnTo>
                    <a:lnTo>
                      <a:pt x="1062" y="144"/>
                    </a:lnTo>
                    <a:lnTo>
                      <a:pt x="1073" y="140"/>
                    </a:lnTo>
                    <a:lnTo>
                      <a:pt x="1084" y="135"/>
                    </a:lnTo>
                    <a:lnTo>
                      <a:pt x="1095" y="130"/>
                    </a:lnTo>
                    <a:lnTo>
                      <a:pt x="1106" y="126"/>
                    </a:lnTo>
                    <a:lnTo>
                      <a:pt x="1116" y="121"/>
                    </a:lnTo>
                    <a:lnTo>
                      <a:pt x="1127" y="116"/>
                    </a:lnTo>
                    <a:lnTo>
                      <a:pt x="1138" y="110"/>
                    </a:lnTo>
                    <a:lnTo>
                      <a:pt x="1149" y="106"/>
                    </a:lnTo>
                    <a:lnTo>
                      <a:pt x="1160" y="100"/>
                    </a:lnTo>
                    <a:lnTo>
                      <a:pt x="1170" y="96"/>
                    </a:lnTo>
                    <a:lnTo>
                      <a:pt x="1181" y="91"/>
                    </a:lnTo>
                    <a:lnTo>
                      <a:pt x="1192" y="87"/>
                    </a:lnTo>
                    <a:lnTo>
                      <a:pt x="1203" y="83"/>
                    </a:lnTo>
                    <a:lnTo>
                      <a:pt x="1214" y="79"/>
                    </a:lnTo>
                    <a:lnTo>
                      <a:pt x="1226" y="76"/>
                    </a:lnTo>
                    <a:lnTo>
                      <a:pt x="1237" y="73"/>
                    </a:lnTo>
                    <a:lnTo>
                      <a:pt x="1248" y="70"/>
                    </a:lnTo>
                    <a:lnTo>
                      <a:pt x="1260" y="68"/>
                    </a:lnTo>
                    <a:lnTo>
                      <a:pt x="1272" y="67"/>
                    </a:lnTo>
                    <a:lnTo>
                      <a:pt x="1284" y="66"/>
                    </a:lnTo>
                    <a:lnTo>
                      <a:pt x="1296" y="67"/>
                    </a:lnTo>
                    <a:lnTo>
                      <a:pt x="1308" y="68"/>
                    </a:lnTo>
                    <a:lnTo>
                      <a:pt x="1321" y="69"/>
                    </a:lnTo>
                    <a:lnTo>
                      <a:pt x="1333" y="72"/>
                    </a:lnTo>
                    <a:lnTo>
                      <a:pt x="1346" y="75"/>
                    </a:lnTo>
                    <a:lnTo>
                      <a:pt x="1370" y="83"/>
                    </a:lnTo>
                    <a:lnTo>
                      <a:pt x="1382" y="87"/>
                    </a:lnTo>
                    <a:lnTo>
                      <a:pt x="1393" y="92"/>
                    </a:lnTo>
                    <a:lnTo>
                      <a:pt x="1404" y="96"/>
                    </a:lnTo>
                    <a:lnTo>
                      <a:pt x="1414" y="101"/>
                    </a:lnTo>
                    <a:lnTo>
                      <a:pt x="1425" y="106"/>
                    </a:lnTo>
                    <a:lnTo>
                      <a:pt x="1435" y="111"/>
                    </a:lnTo>
                    <a:lnTo>
                      <a:pt x="1445" y="116"/>
                    </a:lnTo>
                    <a:lnTo>
                      <a:pt x="1455" y="122"/>
                    </a:lnTo>
                    <a:lnTo>
                      <a:pt x="1464" y="127"/>
                    </a:lnTo>
                    <a:lnTo>
                      <a:pt x="1474" y="132"/>
                    </a:lnTo>
                    <a:lnTo>
                      <a:pt x="1484" y="137"/>
                    </a:lnTo>
                    <a:lnTo>
                      <a:pt x="1494" y="142"/>
                    </a:lnTo>
                    <a:lnTo>
                      <a:pt x="1503" y="148"/>
                    </a:lnTo>
                    <a:lnTo>
                      <a:pt x="1513" y="152"/>
                    </a:lnTo>
                    <a:lnTo>
                      <a:pt x="1522" y="157"/>
                    </a:lnTo>
                    <a:lnTo>
                      <a:pt x="1532" y="162"/>
                    </a:lnTo>
                    <a:lnTo>
                      <a:pt x="1542" y="167"/>
                    </a:lnTo>
                    <a:lnTo>
                      <a:pt x="1552" y="171"/>
                    </a:lnTo>
                    <a:lnTo>
                      <a:pt x="1563" y="175"/>
                    </a:lnTo>
                    <a:lnTo>
                      <a:pt x="1573" y="179"/>
                    </a:lnTo>
                    <a:lnTo>
                      <a:pt x="1584" y="183"/>
                    </a:lnTo>
                    <a:lnTo>
                      <a:pt x="1595" y="186"/>
                    </a:lnTo>
                    <a:lnTo>
                      <a:pt x="1606" y="189"/>
                    </a:lnTo>
                    <a:lnTo>
                      <a:pt x="1618" y="192"/>
                    </a:lnTo>
                    <a:lnTo>
                      <a:pt x="1630" y="194"/>
                    </a:lnTo>
                    <a:lnTo>
                      <a:pt x="1642" y="196"/>
                    </a:lnTo>
                    <a:lnTo>
                      <a:pt x="1654" y="198"/>
                    </a:lnTo>
                    <a:lnTo>
                      <a:pt x="1668" y="199"/>
                    </a:lnTo>
                    <a:lnTo>
                      <a:pt x="1681" y="199"/>
                    </a:lnTo>
                    <a:lnTo>
                      <a:pt x="1696" y="200"/>
                    </a:lnTo>
                    <a:lnTo>
                      <a:pt x="1718" y="199"/>
                    </a:lnTo>
                    <a:lnTo>
                      <a:pt x="1729" y="198"/>
                    </a:lnTo>
                    <a:lnTo>
                      <a:pt x="1740" y="198"/>
                    </a:lnTo>
                    <a:lnTo>
                      <a:pt x="1751" y="197"/>
                    </a:lnTo>
                    <a:lnTo>
                      <a:pt x="1761" y="196"/>
                    </a:lnTo>
                    <a:lnTo>
                      <a:pt x="1772" y="194"/>
                    </a:lnTo>
                    <a:lnTo>
                      <a:pt x="1782" y="193"/>
                    </a:lnTo>
                    <a:lnTo>
                      <a:pt x="1792" y="192"/>
                    </a:lnTo>
                    <a:lnTo>
                      <a:pt x="1802" y="190"/>
                    </a:lnTo>
                    <a:lnTo>
                      <a:pt x="1811" y="188"/>
                    </a:lnTo>
                    <a:lnTo>
                      <a:pt x="1821" y="186"/>
                    </a:lnTo>
                    <a:lnTo>
                      <a:pt x="1830" y="183"/>
                    </a:lnTo>
                    <a:lnTo>
                      <a:pt x="1840" y="181"/>
                    </a:lnTo>
                    <a:lnTo>
                      <a:pt x="1849" y="178"/>
                    </a:lnTo>
                    <a:lnTo>
                      <a:pt x="1859" y="175"/>
                    </a:lnTo>
                    <a:lnTo>
                      <a:pt x="1868" y="172"/>
                    </a:lnTo>
                    <a:lnTo>
                      <a:pt x="1877" y="169"/>
                    </a:lnTo>
                    <a:lnTo>
                      <a:pt x="1886" y="165"/>
                    </a:lnTo>
                    <a:lnTo>
                      <a:pt x="1896" y="162"/>
                    </a:lnTo>
                    <a:lnTo>
                      <a:pt x="1904" y="158"/>
                    </a:lnTo>
                    <a:lnTo>
                      <a:pt x="1914" y="154"/>
                    </a:lnTo>
                    <a:lnTo>
                      <a:pt x="1923" y="149"/>
                    </a:lnTo>
                    <a:lnTo>
                      <a:pt x="1932" y="145"/>
                    </a:lnTo>
                    <a:lnTo>
                      <a:pt x="1941" y="140"/>
                    </a:lnTo>
                    <a:lnTo>
                      <a:pt x="1950" y="135"/>
                    </a:lnTo>
                    <a:lnTo>
                      <a:pt x="1960" y="130"/>
                    </a:lnTo>
                    <a:lnTo>
                      <a:pt x="1969" y="124"/>
                    </a:lnTo>
                    <a:lnTo>
                      <a:pt x="1978" y="118"/>
                    </a:lnTo>
                    <a:lnTo>
                      <a:pt x="1988" y="112"/>
                    </a:lnTo>
                    <a:lnTo>
                      <a:pt x="1997" y="106"/>
                    </a:lnTo>
                    <a:lnTo>
                      <a:pt x="2007" y="100"/>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grpSp>
            <p:nvGrpSpPr>
              <p:cNvPr id="5" name="Group 36"/>
              <p:cNvGrpSpPr>
                <a:grpSpLocks/>
              </p:cNvGrpSpPr>
              <p:nvPr/>
            </p:nvGrpSpPr>
            <p:grpSpPr bwMode="auto">
              <a:xfrm>
                <a:off x="0" y="1854"/>
                <a:ext cx="3280" cy="949"/>
                <a:chOff x="64" y="1867"/>
                <a:chExt cx="3280" cy="949"/>
              </a:xfrm>
            </p:grpSpPr>
            <p:sp>
              <p:nvSpPr>
                <p:cNvPr id="4126" name="Freeform 30"/>
                <p:cNvSpPr>
                  <a:spLocks/>
                </p:cNvSpPr>
                <p:nvPr/>
              </p:nvSpPr>
              <p:spPr bwMode="auto">
                <a:xfrm>
                  <a:off x="64" y="2471"/>
                  <a:ext cx="2008" cy="200"/>
                </a:xfrm>
                <a:custGeom>
                  <a:avLst/>
                  <a:gdLst/>
                  <a:ahLst/>
                  <a:cxnLst>
                    <a:cxn ang="0">
                      <a:pos x="40" y="188"/>
                    </a:cxn>
                    <a:cxn ang="0">
                      <a:pos x="74" y="172"/>
                    </a:cxn>
                    <a:cxn ang="0">
                      <a:pos x="104" y="151"/>
                    </a:cxn>
                    <a:cxn ang="0">
                      <a:pos x="131" y="127"/>
                    </a:cxn>
                    <a:cxn ang="0">
                      <a:pos x="156" y="102"/>
                    </a:cxn>
                    <a:cxn ang="0">
                      <a:pos x="182" y="76"/>
                    </a:cxn>
                    <a:cxn ang="0">
                      <a:pos x="208" y="52"/>
                    </a:cxn>
                    <a:cxn ang="0">
                      <a:pos x="236" y="31"/>
                    </a:cxn>
                    <a:cxn ang="0">
                      <a:pos x="269" y="14"/>
                    </a:cxn>
                    <a:cxn ang="0">
                      <a:pos x="307" y="3"/>
                    </a:cxn>
                    <a:cxn ang="0">
                      <a:pos x="381" y="0"/>
                    </a:cxn>
                    <a:cxn ang="0">
                      <a:pos x="444" y="7"/>
                    </a:cxn>
                    <a:cxn ang="0">
                      <a:pos x="505" y="22"/>
                    </a:cxn>
                    <a:cxn ang="0">
                      <a:pos x="563" y="42"/>
                    </a:cxn>
                    <a:cxn ang="0">
                      <a:pos x="620" y="65"/>
                    </a:cxn>
                    <a:cxn ang="0">
                      <a:pos x="676" y="90"/>
                    </a:cxn>
                    <a:cxn ang="0">
                      <a:pos x="733" y="113"/>
                    </a:cxn>
                    <a:cxn ang="0">
                      <a:pos x="791" y="135"/>
                    </a:cxn>
                    <a:cxn ang="0">
                      <a:pos x="852" y="151"/>
                    </a:cxn>
                    <a:cxn ang="0">
                      <a:pos x="916" y="161"/>
                    </a:cxn>
                    <a:cxn ang="0">
                      <a:pos x="985" y="162"/>
                    </a:cxn>
                    <a:cxn ang="0">
                      <a:pos x="1030" y="154"/>
                    </a:cxn>
                    <a:cxn ang="0">
                      <a:pos x="1063" y="143"/>
                    </a:cxn>
                    <a:cxn ang="0">
                      <a:pos x="1095" y="130"/>
                    </a:cxn>
                    <a:cxn ang="0">
                      <a:pos x="1127" y="115"/>
                    </a:cxn>
                    <a:cxn ang="0">
                      <a:pos x="1160" y="100"/>
                    </a:cxn>
                    <a:cxn ang="0">
                      <a:pos x="1192" y="87"/>
                    </a:cxn>
                    <a:cxn ang="0">
                      <a:pos x="1226" y="75"/>
                    </a:cxn>
                    <a:cxn ang="0">
                      <a:pos x="1260" y="68"/>
                    </a:cxn>
                    <a:cxn ang="0">
                      <a:pos x="1296" y="67"/>
                    </a:cxn>
                    <a:cxn ang="0">
                      <a:pos x="1333" y="71"/>
                    </a:cxn>
                    <a:cxn ang="0">
                      <a:pos x="1382" y="87"/>
                    </a:cxn>
                    <a:cxn ang="0">
                      <a:pos x="1414" y="101"/>
                    </a:cxn>
                    <a:cxn ang="0">
                      <a:pos x="1445" y="116"/>
                    </a:cxn>
                    <a:cxn ang="0">
                      <a:pos x="1474" y="132"/>
                    </a:cxn>
                    <a:cxn ang="0">
                      <a:pos x="1504" y="147"/>
                    </a:cxn>
                    <a:cxn ang="0">
                      <a:pos x="1533" y="162"/>
                    </a:cxn>
                    <a:cxn ang="0">
                      <a:pos x="1563" y="175"/>
                    </a:cxn>
                    <a:cxn ang="0">
                      <a:pos x="1595" y="186"/>
                    </a:cxn>
                    <a:cxn ang="0">
                      <a:pos x="1630" y="194"/>
                    </a:cxn>
                    <a:cxn ang="0">
                      <a:pos x="1668" y="198"/>
                    </a:cxn>
                    <a:cxn ang="0">
                      <a:pos x="1718" y="198"/>
                    </a:cxn>
                    <a:cxn ang="0">
                      <a:pos x="1751" y="196"/>
                    </a:cxn>
                    <a:cxn ang="0">
                      <a:pos x="1782" y="193"/>
                    </a:cxn>
                    <a:cxn ang="0">
                      <a:pos x="1812" y="187"/>
                    </a:cxn>
                    <a:cxn ang="0">
                      <a:pos x="1840" y="181"/>
                    </a:cxn>
                    <a:cxn ang="0">
                      <a:pos x="1868" y="172"/>
                    </a:cxn>
                    <a:cxn ang="0">
                      <a:pos x="1896" y="161"/>
                    </a:cxn>
                    <a:cxn ang="0">
                      <a:pos x="1923" y="149"/>
                    </a:cxn>
                    <a:cxn ang="0">
                      <a:pos x="1950" y="135"/>
                    </a:cxn>
                    <a:cxn ang="0">
                      <a:pos x="1978" y="118"/>
                    </a:cxn>
                    <a:cxn ang="0">
                      <a:pos x="2007" y="100"/>
                    </a:cxn>
                  </a:cxnLst>
                  <a:rect l="0" t="0" r="r" b="b"/>
                  <a:pathLst>
                    <a:path w="2008" h="200">
                      <a:moveTo>
                        <a:pt x="0" y="199"/>
                      </a:moveTo>
                      <a:lnTo>
                        <a:pt x="27" y="193"/>
                      </a:lnTo>
                      <a:lnTo>
                        <a:pt x="40" y="188"/>
                      </a:lnTo>
                      <a:lnTo>
                        <a:pt x="52" y="183"/>
                      </a:lnTo>
                      <a:lnTo>
                        <a:pt x="63" y="178"/>
                      </a:lnTo>
                      <a:lnTo>
                        <a:pt x="74" y="172"/>
                      </a:lnTo>
                      <a:lnTo>
                        <a:pt x="84" y="165"/>
                      </a:lnTo>
                      <a:lnTo>
                        <a:pt x="94" y="159"/>
                      </a:lnTo>
                      <a:lnTo>
                        <a:pt x="104" y="151"/>
                      </a:lnTo>
                      <a:lnTo>
                        <a:pt x="113" y="143"/>
                      </a:lnTo>
                      <a:lnTo>
                        <a:pt x="122" y="135"/>
                      </a:lnTo>
                      <a:lnTo>
                        <a:pt x="131" y="127"/>
                      </a:lnTo>
                      <a:lnTo>
                        <a:pt x="140" y="119"/>
                      </a:lnTo>
                      <a:lnTo>
                        <a:pt x="148" y="110"/>
                      </a:lnTo>
                      <a:lnTo>
                        <a:pt x="156" y="102"/>
                      </a:lnTo>
                      <a:lnTo>
                        <a:pt x="165" y="93"/>
                      </a:lnTo>
                      <a:lnTo>
                        <a:pt x="173" y="85"/>
                      </a:lnTo>
                      <a:lnTo>
                        <a:pt x="182" y="76"/>
                      </a:lnTo>
                      <a:lnTo>
                        <a:pt x="190" y="68"/>
                      </a:lnTo>
                      <a:lnTo>
                        <a:pt x="199" y="60"/>
                      </a:lnTo>
                      <a:lnTo>
                        <a:pt x="208" y="52"/>
                      </a:lnTo>
                      <a:lnTo>
                        <a:pt x="217" y="45"/>
                      </a:lnTo>
                      <a:lnTo>
                        <a:pt x="226" y="37"/>
                      </a:lnTo>
                      <a:lnTo>
                        <a:pt x="236" y="31"/>
                      </a:lnTo>
                      <a:lnTo>
                        <a:pt x="247" y="25"/>
                      </a:lnTo>
                      <a:lnTo>
                        <a:pt x="258" y="19"/>
                      </a:lnTo>
                      <a:lnTo>
                        <a:pt x="269" y="14"/>
                      </a:lnTo>
                      <a:lnTo>
                        <a:pt x="281" y="10"/>
                      </a:lnTo>
                      <a:lnTo>
                        <a:pt x="294" y="6"/>
                      </a:lnTo>
                      <a:lnTo>
                        <a:pt x="307" y="3"/>
                      </a:lnTo>
                      <a:lnTo>
                        <a:pt x="321" y="1"/>
                      </a:lnTo>
                      <a:lnTo>
                        <a:pt x="336" y="0"/>
                      </a:lnTo>
                      <a:lnTo>
                        <a:pt x="381" y="0"/>
                      </a:lnTo>
                      <a:lnTo>
                        <a:pt x="402" y="1"/>
                      </a:lnTo>
                      <a:lnTo>
                        <a:pt x="424" y="4"/>
                      </a:lnTo>
                      <a:lnTo>
                        <a:pt x="444" y="7"/>
                      </a:lnTo>
                      <a:lnTo>
                        <a:pt x="465" y="12"/>
                      </a:lnTo>
                      <a:lnTo>
                        <a:pt x="485" y="17"/>
                      </a:lnTo>
                      <a:lnTo>
                        <a:pt x="505" y="22"/>
                      </a:lnTo>
                      <a:lnTo>
                        <a:pt x="524" y="28"/>
                      </a:lnTo>
                      <a:lnTo>
                        <a:pt x="544" y="35"/>
                      </a:lnTo>
                      <a:lnTo>
                        <a:pt x="563" y="42"/>
                      </a:lnTo>
                      <a:lnTo>
                        <a:pt x="582" y="49"/>
                      </a:lnTo>
                      <a:lnTo>
                        <a:pt x="601" y="57"/>
                      </a:lnTo>
                      <a:lnTo>
                        <a:pt x="620" y="65"/>
                      </a:lnTo>
                      <a:lnTo>
                        <a:pt x="638" y="73"/>
                      </a:lnTo>
                      <a:lnTo>
                        <a:pt x="657" y="81"/>
                      </a:lnTo>
                      <a:lnTo>
                        <a:pt x="676" y="90"/>
                      </a:lnTo>
                      <a:lnTo>
                        <a:pt x="695" y="98"/>
                      </a:lnTo>
                      <a:lnTo>
                        <a:pt x="714" y="106"/>
                      </a:lnTo>
                      <a:lnTo>
                        <a:pt x="733" y="113"/>
                      </a:lnTo>
                      <a:lnTo>
                        <a:pt x="752" y="121"/>
                      </a:lnTo>
                      <a:lnTo>
                        <a:pt x="772" y="128"/>
                      </a:lnTo>
                      <a:lnTo>
                        <a:pt x="791" y="135"/>
                      </a:lnTo>
                      <a:lnTo>
                        <a:pt x="811" y="141"/>
                      </a:lnTo>
                      <a:lnTo>
                        <a:pt x="832" y="146"/>
                      </a:lnTo>
                      <a:lnTo>
                        <a:pt x="852" y="151"/>
                      </a:lnTo>
                      <a:lnTo>
                        <a:pt x="873" y="155"/>
                      </a:lnTo>
                      <a:lnTo>
                        <a:pt x="894" y="158"/>
                      </a:lnTo>
                      <a:lnTo>
                        <a:pt x="916" y="161"/>
                      </a:lnTo>
                      <a:lnTo>
                        <a:pt x="938" y="162"/>
                      </a:lnTo>
                      <a:lnTo>
                        <a:pt x="961" y="162"/>
                      </a:lnTo>
                      <a:lnTo>
                        <a:pt x="985" y="162"/>
                      </a:lnTo>
                      <a:lnTo>
                        <a:pt x="1008" y="159"/>
                      </a:lnTo>
                      <a:lnTo>
                        <a:pt x="1019" y="157"/>
                      </a:lnTo>
                      <a:lnTo>
                        <a:pt x="1030" y="154"/>
                      </a:lnTo>
                      <a:lnTo>
                        <a:pt x="1041" y="151"/>
                      </a:lnTo>
                      <a:lnTo>
                        <a:pt x="1052" y="147"/>
                      </a:lnTo>
                      <a:lnTo>
                        <a:pt x="1063" y="143"/>
                      </a:lnTo>
                      <a:lnTo>
                        <a:pt x="1074" y="139"/>
                      </a:lnTo>
                      <a:lnTo>
                        <a:pt x="1084" y="135"/>
                      </a:lnTo>
                      <a:lnTo>
                        <a:pt x="1095" y="130"/>
                      </a:lnTo>
                      <a:lnTo>
                        <a:pt x="1106" y="125"/>
                      </a:lnTo>
                      <a:lnTo>
                        <a:pt x="1116" y="120"/>
                      </a:lnTo>
                      <a:lnTo>
                        <a:pt x="1127" y="115"/>
                      </a:lnTo>
                      <a:lnTo>
                        <a:pt x="1138" y="110"/>
                      </a:lnTo>
                      <a:lnTo>
                        <a:pt x="1149" y="105"/>
                      </a:lnTo>
                      <a:lnTo>
                        <a:pt x="1160" y="100"/>
                      </a:lnTo>
                      <a:lnTo>
                        <a:pt x="1170" y="95"/>
                      </a:lnTo>
                      <a:lnTo>
                        <a:pt x="1181" y="91"/>
                      </a:lnTo>
                      <a:lnTo>
                        <a:pt x="1192" y="87"/>
                      </a:lnTo>
                      <a:lnTo>
                        <a:pt x="1203" y="82"/>
                      </a:lnTo>
                      <a:lnTo>
                        <a:pt x="1214" y="79"/>
                      </a:lnTo>
                      <a:lnTo>
                        <a:pt x="1226" y="75"/>
                      </a:lnTo>
                      <a:lnTo>
                        <a:pt x="1237" y="72"/>
                      </a:lnTo>
                      <a:lnTo>
                        <a:pt x="1248" y="70"/>
                      </a:lnTo>
                      <a:lnTo>
                        <a:pt x="1260" y="68"/>
                      </a:lnTo>
                      <a:lnTo>
                        <a:pt x="1272" y="67"/>
                      </a:lnTo>
                      <a:lnTo>
                        <a:pt x="1284" y="66"/>
                      </a:lnTo>
                      <a:lnTo>
                        <a:pt x="1296" y="67"/>
                      </a:lnTo>
                      <a:lnTo>
                        <a:pt x="1308" y="67"/>
                      </a:lnTo>
                      <a:lnTo>
                        <a:pt x="1321" y="69"/>
                      </a:lnTo>
                      <a:lnTo>
                        <a:pt x="1333" y="71"/>
                      </a:lnTo>
                      <a:lnTo>
                        <a:pt x="1346" y="75"/>
                      </a:lnTo>
                      <a:lnTo>
                        <a:pt x="1370" y="83"/>
                      </a:lnTo>
                      <a:lnTo>
                        <a:pt x="1382" y="87"/>
                      </a:lnTo>
                      <a:lnTo>
                        <a:pt x="1393" y="91"/>
                      </a:lnTo>
                      <a:lnTo>
                        <a:pt x="1404" y="96"/>
                      </a:lnTo>
                      <a:lnTo>
                        <a:pt x="1414" y="101"/>
                      </a:lnTo>
                      <a:lnTo>
                        <a:pt x="1425" y="106"/>
                      </a:lnTo>
                      <a:lnTo>
                        <a:pt x="1435" y="111"/>
                      </a:lnTo>
                      <a:lnTo>
                        <a:pt x="1445" y="116"/>
                      </a:lnTo>
                      <a:lnTo>
                        <a:pt x="1455" y="121"/>
                      </a:lnTo>
                      <a:lnTo>
                        <a:pt x="1465" y="127"/>
                      </a:lnTo>
                      <a:lnTo>
                        <a:pt x="1474" y="132"/>
                      </a:lnTo>
                      <a:lnTo>
                        <a:pt x="1484" y="137"/>
                      </a:lnTo>
                      <a:lnTo>
                        <a:pt x="1494" y="142"/>
                      </a:lnTo>
                      <a:lnTo>
                        <a:pt x="1504" y="147"/>
                      </a:lnTo>
                      <a:lnTo>
                        <a:pt x="1513" y="152"/>
                      </a:lnTo>
                      <a:lnTo>
                        <a:pt x="1523" y="157"/>
                      </a:lnTo>
                      <a:lnTo>
                        <a:pt x="1533" y="162"/>
                      </a:lnTo>
                      <a:lnTo>
                        <a:pt x="1542" y="166"/>
                      </a:lnTo>
                      <a:lnTo>
                        <a:pt x="1553" y="171"/>
                      </a:lnTo>
                      <a:lnTo>
                        <a:pt x="1563" y="175"/>
                      </a:lnTo>
                      <a:lnTo>
                        <a:pt x="1573" y="179"/>
                      </a:lnTo>
                      <a:lnTo>
                        <a:pt x="1584" y="183"/>
                      </a:lnTo>
                      <a:lnTo>
                        <a:pt x="1595" y="186"/>
                      </a:lnTo>
                      <a:lnTo>
                        <a:pt x="1606" y="189"/>
                      </a:lnTo>
                      <a:lnTo>
                        <a:pt x="1618" y="191"/>
                      </a:lnTo>
                      <a:lnTo>
                        <a:pt x="1630" y="194"/>
                      </a:lnTo>
                      <a:lnTo>
                        <a:pt x="1642" y="196"/>
                      </a:lnTo>
                      <a:lnTo>
                        <a:pt x="1655" y="197"/>
                      </a:lnTo>
                      <a:lnTo>
                        <a:pt x="1668" y="198"/>
                      </a:lnTo>
                      <a:lnTo>
                        <a:pt x="1681" y="199"/>
                      </a:lnTo>
                      <a:lnTo>
                        <a:pt x="1696" y="199"/>
                      </a:lnTo>
                      <a:lnTo>
                        <a:pt x="1718" y="198"/>
                      </a:lnTo>
                      <a:lnTo>
                        <a:pt x="1729" y="198"/>
                      </a:lnTo>
                      <a:lnTo>
                        <a:pt x="1740" y="197"/>
                      </a:lnTo>
                      <a:lnTo>
                        <a:pt x="1751" y="196"/>
                      </a:lnTo>
                      <a:lnTo>
                        <a:pt x="1761" y="195"/>
                      </a:lnTo>
                      <a:lnTo>
                        <a:pt x="1772" y="194"/>
                      </a:lnTo>
                      <a:lnTo>
                        <a:pt x="1782" y="193"/>
                      </a:lnTo>
                      <a:lnTo>
                        <a:pt x="1792" y="191"/>
                      </a:lnTo>
                      <a:lnTo>
                        <a:pt x="1802" y="189"/>
                      </a:lnTo>
                      <a:lnTo>
                        <a:pt x="1812" y="187"/>
                      </a:lnTo>
                      <a:lnTo>
                        <a:pt x="1821" y="185"/>
                      </a:lnTo>
                      <a:lnTo>
                        <a:pt x="1831" y="183"/>
                      </a:lnTo>
                      <a:lnTo>
                        <a:pt x="1840" y="181"/>
                      </a:lnTo>
                      <a:lnTo>
                        <a:pt x="1850" y="178"/>
                      </a:lnTo>
                      <a:lnTo>
                        <a:pt x="1859" y="175"/>
                      </a:lnTo>
                      <a:lnTo>
                        <a:pt x="1868" y="172"/>
                      </a:lnTo>
                      <a:lnTo>
                        <a:pt x="1878" y="169"/>
                      </a:lnTo>
                      <a:lnTo>
                        <a:pt x="1886" y="165"/>
                      </a:lnTo>
                      <a:lnTo>
                        <a:pt x="1896" y="161"/>
                      </a:lnTo>
                      <a:lnTo>
                        <a:pt x="1905" y="157"/>
                      </a:lnTo>
                      <a:lnTo>
                        <a:pt x="1914" y="153"/>
                      </a:lnTo>
                      <a:lnTo>
                        <a:pt x="1923" y="149"/>
                      </a:lnTo>
                      <a:lnTo>
                        <a:pt x="1932" y="145"/>
                      </a:lnTo>
                      <a:lnTo>
                        <a:pt x="1941" y="140"/>
                      </a:lnTo>
                      <a:lnTo>
                        <a:pt x="1950" y="135"/>
                      </a:lnTo>
                      <a:lnTo>
                        <a:pt x="1960" y="129"/>
                      </a:lnTo>
                      <a:lnTo>
                        <a:pt x="1969" y="124"/>
                      </a:lnTo>
                      <a:lnTo>
                        <a:pt x="1978" y="118"/>
                      </a:lnTo>
                      <a:lnTo>
                        <a:pt x="1988" y="112"/>
                      </a:lnTo>
                      <a:lnTo>
                        <a:pt x="1997" y="106"/>
                      </a:lnTo>
                      <a:lnTo>
                        <a:pt x="2007" y="100"/>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27" name="Freeform 31"/>
                <p:cNvSpPr>
                  <a:spLocks/>
                </p:cNvSpPr>
                <p:nvPr/>
              </p:nvSpPr>
              <p:spPr bwMode="auto">
                <a:xfrm>
                  <a:off x="1099" y="1979"/>
                  <a:ext cx="1110" cy="92"/>
                </a:xfrm>
                <a:custGeom>
                  <a:avLst/>
                  <a:gdLst/>
                  <a:ahLst/>
                  <a:cxnLst>
                    <a:cxn ang="0">
                      <a:pos x="25" y="76"/>
                    </a:cxn>
                    <a:cxn ang="0">
                      <a:pos x="49" y="75"/>
                    </a:cxn>
                    <a:cxn ang="0">
                      <a:pos x="72" y="71"/>
                    </a:cxn>
                    <a:cxn ang="0">
                      <a:pos x="95" y="65"/>
                    </a:cxn>
                    <a:cxn ang="0">
                      <a:pos x="116" y="57"/>
                    </a:cxn>
                    <a:cxn ang="0">
                      <a:pos x="137" y="49"/>
                    </a:cxn>
                    <a:cxn ang="0">
                      <a:pos x="159" y="40"/>
                    </a:cxn>
                    <a:cxn ang="0">
                      <a:pos x="180" y="31"/>
                    </a:cxn>
                    <a:cxn ang="0">
                      <a:pos x="201" y="22"/>
                    </a:cxn>
                    <a:cxn ang="0">
                      <a:pos x="223" y="14"/>
                    </a:cxn>
                    <a:cxn ang="0">
                      <a:pos x="245" y="7"/>
                    </a:cxn>
                    <a:cxn ang="0">
                      <a:pos x="269" y="3"/>
                    </a:cxn>
                    <a:cxn ang="0">
                      <a:pos x="293" y="0"/>
                    </a:cxn>
                    <a:cxn ang="0">
                      <a:pos x="318" y="1"/>
                    </a:cxn>
                    <a:cxn ang="0">
                      <a:pos x="345" y="5"/>
                    </a:cxn>
                    <a:cxn ang="0">
                      <a:pos x="374" y="13"/>
                    </a:cxn>
                    <a:cxn ang="0">
                      <a:pos x="422" y="27"/>
                    </a:cxn>
                    <a:cxn ang="0">
                      <a:pos x="459" y="37"/>
                    </a:cxn>
                    <a:cxn ang="0">
                      <a:pos x="499" y="47"/>
                    </a:cxn>
                    <a:cxn ang="0">
                      <a:pos x="543" y="56"/>
                    </a:cxn>
                    <a:cxn ang="0">
                      <a:pos x="588" y="65"/>
                    </a:cxn>
                    <a:cxn ang="0">
                      <a:pos x="635" y="72"/>
                    </a:cxn>
                    <a:cxn ang="0">
                      <a:pos x="684" y="79"/>
                    </a:cxn>
                    <a:cxn ang="0">
                      <a:pos x="732" y="85"/>
                    </a:cxn>
                    <a:cxn ang="0">
                      <a:pos x="781" y="89"/>
                    </a:cxn>
                    <a:cxn ang="0">
                      <a:pos x="828" y="91"/>
                    </a:cxn>
                    <a:cxn ang="0">
                      <a:pos x="874" y="91"/>
                    </a:cxn>
                    <a:cxn ang="0">
                      <a:pos x="918" y="89"/>
                    </a:cxn>
                    <a:cxn ang="0">
                      <a:pos x="959" y="85"/>
                    </a:cxn>
                    <a:cxn ang="0">
                      <a:pos x="997" y="78"/>
                    </a:cxn>
                    <a:cxn ang="0">
                      <a:pos x="1031" y="68"/>
                    </a:cxn>
                    <a:cxn ang="0">
                      <a:pos x="1051" y="60"/>
                    </a:cxn>
                    <a:cxn ang="0">
                      <a:pos x="1056" y="58"/>
                    </a:cxn>
                    <a:cxn ang="0">
                      <a:pos x="1060" y="56"/>
                    </a:cxn>
                    <a:cxn ang="0">
                      <a:pos x="1065" y="53"/>
                    </a:cxn>
                    <a:cxn ang="0">
                      <a:pos x="1069" y="51"/>
                    </a:cxn>
                    <a:cxn ang="0">
                      <a:pos x="1073" y="47"/>
                    </a:cxn>
                    <a:cxn ang="0">
                      <a:pos x="1077" y="45"/>
                    </a:cxn>
                    <a:cxn ang="0">
                      <a:pos x="1081" y="41"/>
                    </a:cxn>
                    <a:cxn ang="0">
                      <a:pos x="1085" y="38"/>
                    </a:cxn>
                    <a:cxn ang="0">
                      <a:pos x="1089" y="35"/>
                    </a:cxn>
                    <a:cxn ang="0">
                      <a:pos x="1093" y="31"/>
                    </a:cxn>
                    <a:cxn ang="0">
                      <a:pos x="1096" y="28"/>
                    </a:cxn>
                    <a:cxn ang="0">
                      <a:pos x="1099" y="24"/>
                    </a:cxn>
                    <a:cxn ang="0">
                      <a:pos x="1103" y="20"/>
                    </a:cxn>
                    <a:cxn ang="0">
                      <a:pos x="1106" y="16"/>
                    </a:cxn>
                    <a:cxn ang="0">
                      <a:pos x="1109" y="13"/>
                    </a:cxn>
                  </a:cxnLst>
                  <a:rect l="0" t="0" r="r" b="b"/>
                  <a:pathLst>
                    <a:path w="1110" h="92">
                      <a:moveTo>
                        <a:pt x="0" y="75"/>
                      </a:moveTo>
                      <a:lnTo>
                        <a:pt x="25" y="76"/>
                      </a:lnTo>
                      <a:lnTo>
                        <a:pt x="37" y="76"/>
                      </a:lnTo>
                      <a:lnTo>
                        <a:pt x="49" y="75"/>
                      </a:lnTo>
                      <a:lnTo>
                        <a:pt x="61" y="73"/>
                      </a:lnTo>
                      <a:lnTo>
                        <a:pt x="72" y="71"/>
                      </a:lnTo>
                      <a:lnTo>
                        <a:pt x="83" y="68"/>
                      </a:lnTo>
                      <a:lnTo>
                        <a:pt x="95" y="65"/>
                      </a:lnTo>
                      <a:lnTo>
                        <a:pt x="105" y="61"/>
                      </a:lnTo>
                      <a:lnTo>
                        <a:pt x="116" y="57"/>
                      </a:lnTo>
                      <a:lnTo>
                        <a:pt x="127" y="53"/>
                      </a:lnTo>
                      <a:lnTo>
                        <a:pt x="137" y="49"/>
                      </a:lnTo>
                      <a:lnTo>
                        <a:pt x="148" y="44"/>
                      </a:lnTo>
                      <a:lnTo>
                        <a:pt x="159" y="40"/>
                      </a:lnTo>
                      <a:lnTo>
                        <a:pt x="169" y="35"/>
                      </a:lnTo>
                      <a:lnTo>
                        <a:pt x="180" y="31"/>
                      </a:lnTo>
                      <a:lnTo>
                        <a:pt x="191" y="26"/>
                      </a:lnTo>
                      <a:lnTo>
                        <a:pt x="201" y="22"/>
                      </a:lnTo>
                      <a:lnTo>
                        <a:pt x="212" y="18"/>
                      </a:lnTo>
                      <a:lnTo>
                        <a:pt x="223" y="14"/>
                      </a:lnTo>
                      <a:lnTo>
                        <a:pt x="234" y="10"/>
                      </a:lnTo>
                      <a:lnTo>
                        <a:pt x="245" y="7"/>
                      </a:lnTo>
                      <a:lnTo>
                        <a:pt x="257" y="5"/>
                      </a:lnTo>
                      <a:lnTo>
                        <a:pt x="269" y="3"/>
                      </a:lnTo>
                      <a:lnTo>
                        <a:pt x="281" y="1"/>
                      </a:lnTo>
                      <a:lnTo>
                        <a:pt x="293" y="0"/>
                      </a:lnTo>
                      <a:lnTo>
                        <a:pt x="305" y="0"/>
                      </a:lnTo>
                      <a:lnTo>
                        <a:pt x="318" y="1"/>
                      </a:lnTo>
                      <a:lnTo>
                        <a:pt x="331" y="2"/>
                      </a:lnTo>
                      <a:lnTo>
                        <a:pt x="345" y="5"/>
                      </a:lnTo>
                      <a:lnTo>
                        <a:pt x="359" y="8"/>
                      </a:lnTo>
                      <a:lnTo>
                        <a:pt x="374" y="13"/>
                      </a:lnTo>
                      <a:lnTo>
                        <a:pt x="405" y="22"/>
                      </a:lnTo>
                      <a:lnTo>
                        <a:pt x="422" y="27"/>
                      </a:lnTo>
                      <a:lnTo>
                        <a:pt x="440" y="32"/>
                      </a:lnTo>
                      <a:lnTo>
                        <a:pt x="459" y="37"/>
                      </a:lnTo>
                      <a:lnTo>
                        <a:pt x="479" y="42"/>
                      </a:lnTo>
                      <a:lnTo>
                        <a:pt x="499" y="47"/>
                      </a:lnTo>
                      <a:lnTo>
                        <a:pt x="521" y="51"/>
                      </a:lnTo>
                      <a:lnTo>
                        <a:pt x="543" y="56"/>
                      </a:lnTo>
                      <a:lnTo>
                        <a:pt x="565" y="60"/>
                      </a:lnTo>
                      <a:lnTo>
                        <a:pt x="588" y="65"/>
                      </a:lnTo>
                      <a:lnTo>
                        <a:pt x="612" y="69"/>
                      </a:lnTo>
                      <a:lnTo>
                        <a:pt x="635" y="72"/>
                      </a:lnTo>
                      <a:lnTo>
                        <a:pt x="659" y="76"/>
                      </a:lnTo>
                      <a:lnTo>
                        <a:pt x="684" y="79"/>
                      </a:lnTo>
                      <a:lnTo>
                        <a:pt x="708" y="82"/>
                      </a:lnTo>
                      <a:lnTo>
                        <a:pt x="732" y="85"/>
                      </a:lnTo>
                      <a:lnTo>
                        <a:pt x="757" y="87"/>
                      </a:lnTo>
                      <a:lnTo>
                        <a:pt x="781" y="89"/>
                      </a:lnTo>
                      <a:lnTo>
                        <a:pt x="804" y="90"/>
                      </a:lnTo>
                      <a:lnTo>
                        <a:pt x="828" y="91"/>
                      </a:lnTo>
                      <a:lnTo>
                        <a:pt x="851" y="91"/>
                      </a:lnTo>
                      <a:lnTo>
                        <a:pt x="874" y="91"/>
                      </a:lnTo>
                      <a:lnTo>
                        <a:pt x="896" y="90"/>
                      </a:lnTo>
                      <a:lnTo>
                        <a:pt x="918" y="89"/>
                      </a:lnTo>
                      <a:lnTo>
                        <a:pt x="939" y="87"/>
                      </a:lnTo>
                      <a:lnTo>
                        <a:pt x="959" y="85"/>
                      </a:lnTo>
                      <a:lnTo>
                        <a:pt x="979" y="82"/>
                      </a:lnTo>
                      <a:lnTo>
                        <a:pt x="997" y="78"/>
                      </a:lnTo>
                      <a:lnTo>
                        <a:pt x="1015" y="73"/>
                      </a:lnTo>
                      <a:lnTo>
                        <a:pt x="1031" y="68"/>
                      </a:lnTo>
                      <a:lnTo>
                        <a:pt x="1047" y="63"/>
                      </a:lnTo>
                      <a:lnTo>
                        <a:pt x="1051" y="60"/>
                      </a:lnTo>
                      <a:lnTo>
                        <a:pt x="1053" y="59"/>
                      </a:lnTo>
                      <a:lnTo>
                        <a:pt x="1056" y="58"/>
                      </a:lnTo>
                      <a:lnTo>
                        <a:pt x="1058" y="57"/>
                      </a:lnTo>
                      <a:lnTo>
                        <a:pt x="1060" y="56"/>
                      </a:lnTo>
                      <a:lnTo>
                        <a:pt x="1062" y="55"/>
                      </a:lnTo>
                      <a:lnTo>
                        <a:pt x="1065" y="53"/>
                      </a:lnTo>
                      <a:lnTo>
                        <a:pt x="1067" y="52"/>
                      </a:lnTo>
                      <a:lnTo>
                        <a:pt x="1069" y="51"/>
                      </a:lnTo>
                      <a:lnTo>
                        <a:pt x="1071" y="49"/>
                      </a:lnTo>
                      <a:lnTo>
                        <a:pt x="1073" y="47"/>
                      </a:lnTo>
                      <a:lnTo>
                        <a:pt x="1075" y="46"/>
                      </a:lnTo>
                      <a:lnTo>
                        <a:pt x="1077" y="45"/>
                      </a:lnTo>
                      <a:lnTo>
                        <a:pt x="1079" y="43"/>
                      </a:lnTo>
                      <a:lnTo>
                        <a:pt x="1081" y="41"/>
                      </a:lnTo>
                      <a:lnTo>
                        <a:pt x="1083" y="40"/>
                      </a:lnTo>
                      <a:lnTo>
                        <a:pt x="1085" y="38"/>
                      </a:lnTo>
                      <a:lnTo>
                        <a:pt x="1087" y="37"/>
                      </a:lnTo>
                      <a:lnTo>
                        <a:pt x="1089" y="35"/>
                      </a:lnTo>
                      <a:lnTo>
                        <a:pt x="1091" y="33"/>
                      </a:lnTo>
                      <a:lnTo>
                        <a:pt x="1093" y="31"/>
                      </a:lnTo>
                      <a:lnTo>
                        <a:pt x="1094" y="29"/>
                      </a:lnTo>
                      <a:lnTo>
                        <a:pt x="1096" y="28"/>
                      </a:lnTo>
                      <a:lnTo>
                        <a:pt x="1098" y="26"/>
                      </a:lnTo>
                      <a:lnTo>
                        <a:pt x="1099" y="24"/>
                      </a:lnTo>
                      <a:lnTo>
                        <a:pt x="1101" y="22"/>
                      </a:lnTo>
                      <a:lnTo>
                        <a:pt x="1103" y="20"/>
                      </a:lnTo>
                      <a:lnTo>
                        <a:pt x="1105" y="18"/>
                      </a:lnTo>
                      <a:lnTo>
                        <a:pt x="1106" y="16"/>
                      </a:lnTo>
                      <a:lnTo>
                        <a:pt x="1108" y="14"/>
                      </a:lnTo>
                      <a:lnTo>
                        <a:pt x="1109" y="13"/>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28" name="Freeform 32"/>
                <p:cNvSpPr>
                  <a:spLocks/>
                </p:cNvSpPr>
                <p:nvPr/>
              </p:nvSpPr>
              <p:spPr bwMode="auto">
                <a:xfrm>
                  <a:off x="512" y="2268"/>
                  <a:ext cx="1149" cy="99"/>
                </a:xfrm>
                <a:custGeom>
                  <a:avLst/>
                  <a:gdLst/>
                  <a:ahLst/>
                  <a:cxnLst>
                    <a:cxn ang="0">
                      <a:pos x="0" y="60"/>
                    </a:cxn>
                    <a:cxn ang="0">
                      <a:pos x="58" y="36"/>
                    </a:cxn>
                    <a:cxn ang="0">
                      <a:pos x="86" y="26"/>
                    </a:cxn>
                    <a:cxn ang="0">
                      <a:pos x="113" y="18"/>
                    </a:cxn>
                    <a:cxn ang="0">
                      <a:pos x="140" y="12"/>
                    </a:cxn>
                    <a:cxn ang="0">
                      <a:pos x="166" y="7"/>
                    </a:cxn>
                    <a:cxn ang="0">
                      <a:pos x="193" y="4"/>
                    </a:cxn>
                    <a:cxn ang="0">
                      <a:pos x="218" y="1"/>
                    </a:cxn>
                    <a:cxn ang="0">
                      <a:pos x="244" y="0"/>
                    </a:cxn>
                    <a:cxn ang="0">
                      <a:pos x="269" y="0"/>
                    </a:cxn>
                    <a:cxn ang="0">
                      <a:pos x="294" y="2"/>
                    </a:cxn>
                    <a:cxn ang="0">
                      <a:pos x="318" y="4"/>
                    </a:cxn>
                    <a:cxn ang="0">
                      <a:pos x="343" y="6"/>
                    </a:cxn>
                    <a:cxn ang="0">
                      <a:pos x="367" y="10"/>
                    </a:cxn>
                    <a:cxn ang="0">
                      <a:pos x="392" y="14"/>
                    </a:cxn>
                    <a:cxn ang="0">
                      <a:pos x="416" y="19"/>
                    </a:cxn>
                    <a:cxn ang="0">
                      <a:pos x="440" y="24"/>
                    </a:cxn>
                    <a:cxn ang="0">
                      <a:pos x="465" y="30"/>
                    </a:cxn>
                    <a:cxn ang="0">
                      <a:pos x="489" y="36"/>
                    </a:cxn>
                    <a:cxn ang="0">
                      <a:pos x="514" y="42"/>
                    </a:cxn>
                    <a:cxn ang="0">
                      <a:pos x="539" y="48"/>
                    </a:cxn>
                    <a:cxn ang="0">
                      <a:pos x="564" y="54"/>
                    </a:cxn>
                    <a:cxn ang="0">
                      <a:pos x="589" y="60"/>
                    </a:cxn>
                    <a:cxn ang="0">
                      <a:pos x="615" y="66"/>
                    </a:cxn>
                    <a:cxn ang="0">
                      <a:pos x="641" y="72"/>
                    </a:cxn>
                    <a:cxn ang="0">
                      <a:pos x="667" y="77"/>
                    </a:cxn>
                    <a:cxn ang="0">
                      <a:pos x="694" y="82"/>
                    </a:cxn>
                    <a:cxn ang="0">
                      <a:pos x="721" y="86"/>
                    </a:cxn>
                    <a:cxn ang="0">
                      <a:pos x="749" y="90"/>
                    </a:cxn>
                    <a:cxn ang="0">
                      <a:pos x="777" y="93"/>
                    </a:cxn>
                    <a:cxn ang="0">
                      <a:pos x="806" y="96"/>
                    </a:cxn>
                    <a:cxn ang="0">
                      <a:pos x="836" y="97"/>
                    </a:cxn>
                    <a:cxn ang="0">
                      <a:pos x="855" y="98"/>
                    </a:cxn>
                    <a:cxn ang="0">
                      <a:pos x="865" y="98"/>
                    </a:cxn>
                    <a:cxn ang="0">
                      <a:pos x="875" y="98"/>
                    </a:cxn>
                    <a:cxn ang="0">
                      <a:pos x="884" y="98"/>
                    </a:cxn>
                    <a:cxn ang="0">
                      <a:pos x="894" y="98"/>
                    </a:cxn>
                    <a:cxn ang="0">
                      <a:pos x="904" y="98"/>
                    </a:cxn>
                    <a:cxn ang="0">
                      <a:pos x="914" y="98"/>
                    </a:cxn>
                    <a:cxn ang="0">
                      <a:pos x="924" y="98"/>
                    </a:cxn>
                    <a:cxn ang="0">
                      <a:pos x="933" y="98"/>
                    </a:cxn>
                    <a:cxn ang="0">
                      <a:pos x="943" y="98"/>
                    </a:cxn>
                    <a:cxn ang="0">
                      <a:pos x="953" y="98"/>
                    </a:cxn>
                    <a:cxn ang="0">
                      <a:pos x="962" y="98"/>
                    </a:cxn>
                    <a:cxn ang="0">
                      <a:pos x="972" y="98"/>
                    </a:cxn>
                    <a:cxn ang="0">
                      <a:pos x="982" y="98"/>
                    </a:cxn>
                    <a:cxn ang="0">
                      <a:pos x="992" y="98"/>
                    </a:cxn>
                    <a:cxn ang="0">
                      <a:pos x="1002" y="98"/>
                    </a:cxn>
                    <a:cxn ang="0">
                      <a:pos x="1011" y="98"/>
                    </a:cxn>
                    <a:cxn ang="0">
                      <a:pos x="1021" y="98"/>
                    </a:cxn>
                    <a:cxn ang="0">
                      <a:pos x="1031" y="98"/>
                    </a:cxn>
                    <a:cxn ang="0">
                      <a:pos x="1041" y="98"/>
                    </a:cxn>
                    <a:cxn ang="0">
                      <a:pos x="1050" y="98"/>
                    </a:cxn>
                    <a:cxn ang="0">
                      <a:pos x="1060" y="98"/>
                    </a:cxn>
                    <a:cxn ang="0">
                      <a:pos x="1070" y="98"/>
                    </a:cxn>
                    <a:cxn ang="0">
                      <a:pos x="1080" y="97"/>
                    </a:cxn>
                    <a:cxn ang="0">
                      <a:pos x="1089" y="97"/>
                    </a:cxn>
                    <a:cxn ang="0">
                      <a:pos x="1099" y="97"/>
                    </a:cxn>
                    <a:cxn ang="0">
                      <a:pos x="1109" y="97"/>
                    </a:cxn>
                    <a:cxn ang="0">
                      <a:pos x="1118" y="97"/>
                    </a:cxn>
                    <a:cxn ang="0">
                      <a:pos x="1128" y="97"/>
                    </a:cxn>
                    <a:cxn ang="0">
                      <a:pos x="1138" y="97"/>
                    </a:cxn>
                    <a:cxn ang="0">
                      <a:pos x="1148" y="97"/>
                    </a:cxn>
                  </a:cxnLst>
                  <a:rect l="0" t="0" r="r" b="b"/>
                  <a:pathLst>
                    <a:path w="1149" h="99">
                      <a:moveTo>
                        <a:pt x="0" y="60"/>
                      </a:moveTo>
                      <a:lnTo>
                        <a:pt x="58" y="36"/>
                      </a:lnTo>
                      <a:lnTo>
                        <a:pt x="86" y="26"/>
                      </a:lnTo>
                      <a:lnTo>
                        <a:pt x="113" y="18"/>
                      </a:lnTo>
                      <a:lnTo>
                        <a:pt x="140" y="12"/>
                      </a:lnTo>
                      <a:lnTo>
                        <a:pt x="166" y="7"/>
                      </a:lnTo>
                      <a:lnTo>
                        <a:pt x="193" y="4"/>
                      </a:lnTo>
                      <a:lnTo>
                        <a:pt x="218" y="1"/>
                      </a:lnTo>
                      <a:lnTo>
                        <a:pt x="244" y="0"/>
                      </a:lnTo>
                      <a:lnTo>
                        <a:pt x="269" y="0"/>
                      </a:lnTo>
                      <a:lnTo>
                        <a:pt x="294" y="2"/>
                      </a:lnTo>
                      <a:lnTo>
                        <a:pt x="318" y="4"/>
                      </a:lnTo>
                      <a:lnTo>
                        <a:pt x="343" y="6"/>
                      </a:lnTo>
                      <a:lnTo>
                        <a:pt x="367" y="10"/>
                      </a:lnTo>
                      <a:lnTo>
                        <a:pt x="392" y="14"/>
                      </a:lnTo>
                      <a:lnTo>
                        <a:pt x="416" y="19"/>
                      </a:lnTo>
                      <a:lnTo>
                        <a:pt x="440" y="24"/>
                      </a:lnTo>
                      <a:lnTo>
                        <a:pt x="465" y="30"/>
                      </a:lnTo>
                      <a:lnTo>
                        <a:pt x="489" y="36"/>
                      </a:lnTo>
                      <a:lnTo>
                        <a:pt x="514" y="42"/>
                      </a:lnTo>
                      <a:lnTo>
                        <a:pt x="539" y="48"/>
                      </a:lnTo>
                      <a:lnTo>
                        <a:pt x="564" y="54"/>
                      </a:lnTo>
                      <a:lnTo>
                        <a:pt x="589" y="60"/>
                      </a:lnTo>
                      <a:lnTo>
                        <a:pt x="615" y="66"/>
                      </a:lnTo>
                      <a:lnTo>
                        <a:pt x="641" y="72"/>
                      </a:lnTo>
                      <a:lnTo>
                        <a:pt x="667" y="77"/>
                      </a:lnTo>
                      <a:lnTo>
                        <a:pt x="694" y="82"/>
                      </a:lnTo>
                      <a:lnTo>
                        <a:pt x="721" y="86"/>
                      </a:lnTo>
                      <a:lnTo>
                        <a:pt x="749" y="90"/>
                      </a:lnTo>
                      <a:lnTo>
                        <a:pt x="777" y="93"/>
                      </a:lnTo>
                      <a:lnTo>
                        <a:pt x="806" y="96"/>
                      </a:lnTo>
                      <a:lnTo>
                        <a:pt x="836" y="97"/>
                      </a:lnTo>
                      <a:lnTo>
                        <a:pt x="855" y="98"/>
                      </a:lnTo>
                      <a:lnTo>
                        <a:pt x="865" y="98"/>
                      </a:lnTo>
                      <a:lnTo>
                        <a:pt x="875" y="98"/>
                      </a:lnTo>
                      <a:lnTo>
                        <a:pt x="884" y="98"/>
                      </a:lnTo>
                      <a:lnTo>
                        <a:pt x="894" y="98"/>
                      </a:lnTo>
                      <a:lnTo>
                        <a:pt x="904" y="98"/>
                      </a:lnTo>
                      <a:lnTo>
                        <a:pt x="914" y="98"/>
                      </a:lnTo>
                      <a:lnTo>
                        <a:pt x="924" y="98"/>
                      </a:lnTo>
                      <a:lnTo>
                        <a:pt x="933" y="98"/>
                      </a:lnTo>
                      <a:lnTo>
                        <a:pt x="943" y="98"/>
                      </a:lnTo>
                      <a:lnTo>
                        <a:pt x="953" y="98"/>
                      </a:lnTo>
                      <a:lnTo>
                        <a:pt x="962" y="98"/>
                      </a:lnTo>
                      <a:lnTo>
                        <a:pt x="972" y="98"/>
                      </a:lnTo>
                      <a:lnTo>
                        <a:pt x="982" y="98"/>
                      </a:lnTo>
                      <a:lnTo>
                        <a:pt x="992" y="98"/>
                      </a:lnTo>
                      <a:lnTo>
                        <a:pt x="1002" y="98"/>
                      </a:lnTo>
                      <a:lnTo>
                        <a:pt x="1011" y="98"/>
                      </a:lnTo>
                      <a:lnTo>
                        <a:pt x="1021" y="98"/>
                      </a:lnTo>
                      <a:lnTo>
                        <a:pt x="1031" y="98"/>
                      </a:lnTo>
                      <a:lnTo>
                        <a:pt x="1041" y="98"/>
                      </a:lnTo>
                      <a:lnTo>
                        <a:pt x="1050" y="98"/>
                      </a:lnTo>
                      <a:lnTo>
                        <a:pt x="1060" y="98"/>
                      </a:lnTo>
                      <a:lnTo>
                        <a:pt x="1070" y="98"/>
                      </a:lnTo>
                      <a:lnTo>
                        <a:pt x="1080" y="97"/>
                      </a:lnTo>
                      <a:lnTo>
                        <a:pt x="1089" y="97"/>
                      </a:lnTo>
                      <a:lnTo>
                        <a:pt x="1099" y="97"/>
                      </a:lnTo>
                      <a:lnTo>
                        <a:pt x="1109" y="97"/>
                      </a:lnTo>
                      <a:lnTo>
                        <a:pt x="1118" y="97"/>
                      </a:lnTo>
                      <a:lnTo>
                        <a:pt x="1128" y="97"/>
                      </a:lnTo>
                      <a:lnTo>
                        <a:pt x="1138" y="97"/>
                      </a:lnTo>
                      <a:lnTo>
                        <a:pt x="1148" y="97"/>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29" name="Freeform 33"/>
                <p:cNvSpPr>
                  <a:spLocks/>
                </p:cNvSpPr>
                <p:nvPr/>
              </p:nvSpPr>
              <p:spPr bwMode="auto">
                <a:xfrm>
                  <a:off x="1760" y="2253"/>
                  <a:ext cx="898" cy="152"/>
                </a:xfrm>
                <a:custGeom>
                  <a:avLst/>
                  <a:gdLst/>
                  <a:ahLst/>
                  <a:cxnLst>
                    <a:cxn ang="0">
                      <a:pos x="0" y="0"/>
                    </a:cxn>
                    <a:cxn ang="0">
                      <a:pos x="38" y="55"/>
                    </a:cxn>
                    <a:cxn ang="0">
                      <a:pos x="60" y="78"/>
                    </a:cxn>
                    <a:cxn ang="0">
                      <a:pos x="82" y="97"/>
                    </a:cxn>
                    <a:cxn ang="0">
                      <a:pos x="106" y="113"/>
                    </a:cxn>
                    <a:cxn ang="0">
                      <a:pos x="130" y="125"/>
                    </a:cxn>
                    <a:cxn ang="0">
                      <a:pos x="155" y="135"/>
                    </a:cxn>
                    <a:cxn ang="0">
                      <a:pos x="181" y="143"/>
                    </a:cxn>
                    <a:cxn ang="0">
                      <a:pos x="208" y="148"/>
                    </a:cxn>
                    <a:cxn ang="0">
                      <a:pos x="236" y="150"/>
                    </a:cxn>
                    <a:cxn ang="0">
                      <a:pos x="264" y="151"/>
                    </a:cxn>
                    <a:cxn ang="0">
                      <a:pos x="292" y="150"/>
                    </a:cxn>
                    <a:cxn ang="0">
                      <a:pos x="322" y="147"/>
                    </a:cxn>
                    <a:cxn ang="0">
                      <a:pos x="352" y="143"/>
                    </a:cxn>
                    <a:cxn ang="0">
                      <a:pos x="382" y="137"/>
                    </a:cxn>
                    <a:cxn ang="0">
                      <a:pos x="412" y="130"/>
                    </a:cxn>
                    <a:cxn ang="0">
                      <a:pos x="443" y="122"/>
                    </a:cxn>
                    <a:cxn ang="0">
                      <a:pos x="474" y="113"/>
                    </a:cxn>
                    <a:cxn ang="0">
                      <a:pos x="505" y="104"/>
                    </a:cxn>
                    <a:cxn ang="0">
                      <a:pos x="536" y="94"/>
                    </a:cxn>
                    <a:cxn ang="0">
                      <a:pos x="568" y="84"/>
                    </a:cxn>
                    <a:cxn ang="0">
                      <a:pos x="599" y="75"/>
                    </a:cxn>
                    <a:cxn ang="0">
                      <a:pos x="630" y="65"/>
                    </a:cxn>
                    <a:cxn ang="0">
                      <a:pos x="661" y="55"/>
                    </a:cxn>
                    <a:cxn ang="0">
                      <a:pos x="692" y="46"/>
                    </a:cxn>
                    <a:cxn ang="0">
                      <a:pos x="722" y="38"/>
                    </a:cxn>
                    <a:cxn ang="0">
                      <a:pos x="753" y="30"/>
                    </a:cxn>
                    <a:cxn ang="0">
                      <a:pos x="783" y="24"/>
                    </a:cxn>
                    <a:cxn ang="0">
                      <a:pos x="812" y="19"/>
                    </a:cxn>
                    <a:cxn ang="0">
                      <a:pos x="841" y="15"/>
                    </a:cxn>
                    <a:cxn ang="0">
                      <a:pos x="869" y="13"/>
                    </a:cxn>
                    <a:cxn ang="0">
                      <a:pos x="897" y="13"/>
                    </a:cxn>
                  </a:cxnLst>
                  <a:rect l="0" t="0" r="r" b="b"/>
                  <a:pathLst>
                    <a:path w="898" h="152">
                      <a:moveTo>
                        <a:pt x="0" y="0"/>
                      </a:moveTo>
                      <a:lnTo>
                        <a:pt x="38" y="55"/>
                      </a:lnTo>
                      <a:lnTo>
                        <a:pt x="60" y="78"/>
                      </a:lnTo>
                      <a:lnTo>
                        <a:pt x="82" y="97"/>
                      </a:lnTo>
                      <a:lnTo>
                        <a:pt x="106" y="113"/>
                      </a:lnTo>
                      <a:lnTo>
                        <a:pt x="130" y="125"/>
                      </a:lnTo>
                      <a:lnTo>
                        <a:pt x="155" y="135"/>
                      </a:lnTo>
                      <a:lnTo>
                        <a:pt x="181" y="143"/>
                      </a:lnTo>
                      <a:lnTo>
                        <a:pt x="208" y="148"/>
                      </a:lnTo>
                      <a:lnTo>
                        <a:pt x="236" y="150"/>
                      </a:lnTo>
                      <a:lnTo>
                        <a:pt x="264" y="151"/>
                      </a:lnTo>
                      <a:lnTo>
                        <a:pt x="292" y="150"/>
                      </a:lnTo>
                      <a:lnTo>
                        <a:pt x="322" y="147"/>
                      </a:lnTo>
                      <a:lnTo>
                        <a:pt x="352" y="143"/>
                      </a:lnTo>
                      <a:lnTo>
                        <a:pt x="382" y="137"/>
                      </a:lnTo>
                      <a:lnTo>
                        <a:pt x="412" y="130"/>
                      </a:lnTo>
                      <a:lnTo>
                        <a:pt x="443" y="122"/>
                      </a:lnTo>
                      <a:lnTo>
                        <a:pt x="474" y="113"/>
                      </a:lnTo>
                      <a:lnTo>
                        <a:pt x="505" y="104"/>
                      </a:lnTo>
                      <a:lnTo>
                        <a:pt x="536" y="94"/>
                      </a:lnTo>
                      <a:lnTo>
                        <a:pt x="568" y="84"/>
                      </a:lnTo>
                      <a:lnTo>
                        <a:pt x="599" y="75"/>
                      </a:lnTo>
                      <a:lnTo>
                        <a:pt x="630" y="65"/>
                      </a:lnTo>
                      <a:lnTo>
                        <a:pt x="661" y="55"/>
                      </a:lnTo>
                      <a:lnTo>
                        <a:pt x="692" y="46"/>
                      </a:lnTo>
                      <a:lnTo>
                        <a:pt x="722" y="38"/>
                      </a:lnTo>
                      <a:lnTo>
                        <a:pt x="753" y="30"/>
                      </a:lnTo>
                      <a:lnTo>
                        <a:pt x="783" y="24"/>
                      </a:lnTo>
                      <a:lnTo>
                        <a:pt x="812" y="19"/>
                      </a:lnTo>
                      <a:lnTo>
                        <a:pt x="841" y="15"/>
                      </a:lnTo>
                      <a:lnTo>
                        <a:pt x="869" y="13"/>
                      </a:lnTo>
                      <a:lnTo>
                        <a:pt x="897" y="13"/>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30" name="Freeform 34"/>
                <p:cNvSpPr>
                  <a:spLocks/>
                </p:cNvSpPr>
                <p:nvPr/>
              </p:nvSpPr>
              <p:spPr bwMode="auto">
                <a:xfrm>
                  <a:off x="2183" y="2664"/>
                  <a:ext cx="899" cy="152"/>
                </a:xfrm>
                <a:custGeom>
                  <a:avLst/>
                  <a:gdLst/>
                  <a:ahLst/>
                  <a:cxnLst>
                    <a:cxn ang="0">
                      <a:pos x="0" y="0"/>
                    </a:cxn>
                    <a:cxn ang="0">
                      <a:pos x="39" y="56"/>
                    </a:cxn>
                    <a:cxn ang="0">
                      <a:pos x="61" y="78"/>
                    </a:cxn>
                    <a:cxn ang="0">
                      <a:pos x="83" y="97"/>
                    </a:cxn>
                    <a:cxn ang="0">
                      <a:pos x="106" y="112"/>
                    </a:cxn>
                    <a:cxn ang="0">
                      <a:pos x="131" y="125"/>
                    </a:cxn>
                    <a:cxn ang="0">
                      <a:pos x="156" y="135"/>
                    </a:cxn>
                    <a:cxn ang="0">
                      <a:pos x="182" y="143"/>
                    </a:cxn>
                    <a:cxn ang="0">
                      <a:pos x="209" y="148"/>
                    </a:cxn>
                    <a:cxn ang="0">
                      <a:pos x="236" y="150"/>
                    </a:cxn>
                    <a:cxn ang="0">
                      <a:pos x="264" y="151"/>
                    </a:cxn>
                    <a:cxn ang="0">
                      <a:pos x="293" y="150"/>
                    </a:cxn>
                    <a:cxn ang="0">
                      <a:pos x="322" y="147"/>
                    </a:cxn>
                    <a:cxn ang="0">
                      <a:pos x="352" y="142"/>
                    </a:cxn>
                    <a:cxn ang="0">
                      <a:pos x="382" y="137"/>
                    </a:cxn>
                    <a:cxn ang="0">
                      <a:pos x="413" y="130"/>
                    </a:cxn>
                    <a:cxn ang="0">
                      <a:pos x="443" y="122"/>
                    </a:cxn>
                    <a:cxn ang="0">
                      <a:pos x="474" y="113"/>
                    </a:cxn>
                    <a:cxn ang="0">
                      <a:pos x="505" y="104"/>
                    </a:cxn>
                    <a:cxn ang="0">
                      <a:pos x="537" y="94"/>
                    </a:cxn>
                    <a:cxn ang="0">
                      <a:pos x="568" y="84"/>
                    </a:cxn>
                    <a:cxn ang="0">
                      <a:pos x="599" y="74"/>
                    </a:cxn>
                    <a:cxn ang="0">
                      <a:pos x="631" y="65"/>
                    </a:cxn>
                    <a:cxn ang="0">
                      <a:pos x="661" y="55"/>
                    </a:cxn>
                    <a:cxn ang="0">
                      <a:pos x="692" y="46"/>
                    </a:cxn>
                    <a:cxn ang="0">
                      <a:pos x="723" y="38"/>
                    </a:cxn>
                    <a:cxn ang="0">
                      <a:pos x="753" y="30"/>
                    </a:cxn>
                    <a:cxn ang="0">
                      <a:pos x="783" y="24"/>
                    </a:cxn>
                    <a:cxn ang="0">
                      <a:pos x="813" y="19"/>
                    </a:cxn>
                    <a:cxn ang="0">
                      <a:pos x="841" y="15"/>
                    </a:cxn>
                    <a:cxn ang="0">
                      <a:pos x="870" y="13"/>
                    </a:cxn>
                    <a:cxn ang="0">
                      <a:pos x="898" y="13"/>
                    </a:cxn>
                  </a:cxnLst>
                  <a:rect l="0" t="0" r="r" b="b"/>
                  <a:pathLst>
                    <a:path w="899" h="152">
                      <a:moveTo>
                        <a:pt x="0" y="0"/>
                      </a:moveTo>
                      <a:lnTo>
                        <a:pt x="39" y="56"/>
                      </a:lnTo>
                      <a:lnTo>
                        <a:pt x="61" y="78"/>
                      </a:lnTo>
                      <a:lnTo>
                        <a:pt x="83" y="97"/>
                      </a:lnTo>
                      <a:lnTo>
                        <a:pt x="106" y="112"/>
                      </a:lnTo>
                      <a:lnTo>
                        <a:pt x="131" y="125"/>
                      </a:lnTo>
                      <a:lnTo>
                        <a:pt x="156" y="135"/>
                      </a:lnTo>
                      <a:lnTo>
                        <a:pt x="182" y="143"/>
                      </a:lnTo>
                      <a:lnTo>
                        <a:pt x="209" y="148"/>
                      </a:lnTo>
                      <a:lnTo>
                        <a:pt x="236" y="150"/>
                      </a:lnTo>
                      <a:lnTo>
                        <a:pt x="264" y="151"/>
                      </a:lnTo>
                      <a:lnTo>
                        <a:pt x="293" y="150"/>
                      </a:lnTo>
                      <a:lnTo>
                        <a:pt x="322" y="147"/>
                      </a:lnTo>
                      <a:lnTo>
                        <a:pt x="352" y="142"/>
                      </a:lnTo>
                      <a:lnTo>
                        <a:pt x="382" y="137"/>
                      </a:lnTo>
                      <a:lnTo>
                        <a:pt x="413" y="130"/>
                      </a:lnTo>
                      <a:lnTo>
                        <a:pt x="443" y="122"/>
                      </a:lnTo>
                      <a:lnTo>
                        <a:pt x="474" y="113"/>
                      </a:lnTo>
                      <a:lnTo>
                        <a:pt x="505" y="104"/>
                      </a:lnTo>
                      <a:lnTo>
                        <a:pt x="537" y="94"/>
                      </a:lnTo>
                      <a:lnTo>
                        <a:pt x="568" y="84"/>
                      </a:lnTo>
                      <a:lnTo>
                        <a:pt x="599" y="74"/>
                      </a:lnTo>
                      <a:lnTo>
                        <a:pt x="631" y="65"/>
                      </a:lnTo>
                      <a:lnTo>
                        <a:pt x="661" y="55"/>
                      </a:lnTo>
                      <a:lnTo>
                        <a:pt x="692" y="46"/>
                      </a:lnTo>
                      <a:lnTo>
                        <a:pt x="723" y="38"/>
                      </a:lnTo>
                      <a:lnTo>
                        <a:pt x="753" y="30"/>
                      </a:lnTo>
                      <a:lnTo>
                        <a:pt x="783" y="24"/>
                      </a:lnTo>
                      <a:lnTo>
                        <a:pt x="813" y="19"/>
                      </a:lnTo>
                      <a:lnTo>
                        <a:pt x="841" y="15"/>
                      </a:lnTo>
                      <a:lnTo>
                        <a:pt x="870" y="13"/>
                      </a:lnTo>
                      <a:lnTo>
                        <a:pt x="898" y="13"/>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31" name="Freeform 35"/>
                <p:cNvSpPr>
                  <a:spLocks/>
                </p:cNvSpPr>
                <p:nvPr/>
              </p:nvSpPr>
              <p:spPr bwMode="auto">
                <a:xfrm>
                  <a:off x="2470" y="1867"/>
                  <a:ext cx="874" cy="138"/>
                </a:xfrm>
                <a:custGeom>
                  <a:avLst/>
                  <a:gdLst/>
                  <a:ahLst/>
                  <a:cxnLst>
                    <a:cxn ang="0">
                      <a:pos x="0" y="137"/>
                    </a:cxn>
                    <a:cxn ang="0">
                      <a:pos x="21" y="110"/>
                    </a:cxn>
                    <a:cxn ang="0">
                      <a:pos x="34" y="100"/>
                    </a:cxn>
                    <a:cxn ang="0">
                      <a:pos x="49" y="91"/>
                    </a:cxn>
                    <a:cxn ang="0">
                      <a:pos x="65" y="84"/>
                    </a:cxn>
                    <a:cxn ang="0">
                      <a:pos x="83" y="78"/>
                    </a:cxn>
                    <a:cxn ang="0">
                      <a:pos x="102" y="74"/>
                    </a:cxn>
                    <a:cxn ang="0">
                      <a:pos x="122" y="71"/>
                    </a:cxn>
                    <a:cxn ang="0">
                      <a:pos x="142" y="69"/>
                    </a:cxn>
                    <a:cxn ang="0">
                      <a:pos x="164" y="68"/>
                    </a:cxn>
                    <a:cxn ang="0">
                      <a:pos x="187" y="69"/>
                    </a:cxn>
                    <a:cxn ang="0">
                      <a:pos x="211" y="69"/>
                    </a:cxn>
                    <a:cxn ang="0">
                      <a:pos x="235" y="71"/>
                    </a:cxn>
                    <a:cxn ang="0">
                      <a:pos x="259" y="74"/>
                    </a:cxn>
                    <a:cxn ang="0">
                      <a:pos x="284" y="77"/>
                    </a:cxn>
                    <a:cxn ang="0">
                      <a:pos x="309" y="81"/>
                    </a:cxn>
                    <a:cxn ang="0">
                      <a:pos x="335" y="85"/>
                    </a:cxn>
                    <a:cxn ang="0">
                      <a:pos x="360" y="89"/>
                    </a:cxn>
                    <a:cxn ang="0">
                      <a:pos x="386" y="93"/>
                    </a:cxn>
                    <a:cxn ang="0">
                      <a:pos x="411" y="97"/>
                    </a:cxn>
                    <a:cxn ang="0">
                      <a:pos x="436" y="102"/>
                    </a:cxn>
                    <a:cxn ang="0">
                      <a:pos x="460" y="106"/>
                    </a:cxn>
                    <a:cxn ang="0">
                      <a:pos x="484" y="109"/>
                    </a:cxn>
                    <a:cxn ang="0">
                      <a:pos x="508" y="113"/>
                    </a:cxn>
                    <a:cxn ang="0">
                      <a:pos x="530" y="115"/>
                    </a:cxn>
                    <a:cxn ang="0">
                      <a:pos x="552" y="118"/>
                    </a:cxn>
                    <a:cxn ang="0">
                      <a:pos x="574" y="119"/>
                    </a:cxn>
                    <a:cxn ang="0">
                      <a:pos x="594" y="120"/>
                    </a:cxn>
                    <a:cxn ang="0">
                      <a:pos x="612" y="119"/>
                    </a:cxn>
                    <a:cxn ang="0">
                      <a:pos x="630" y="118"/>
                    </a:cxn>
                    <a:cxn ang="0">
                      <a:pos x="646" y="116"/>
                    </a:cxn>
                    <a:cxn ang="0">
                      <a:pos x="661" y="112"/>
                    </a:cxn>
                    <a:cxn ang="0">
                      <a:pos x="673" y="108"/>
                    </a:cxn>
                    <a:cxn ang="0">
                      <a:pos x="679" y="105"/>
                    </a:cxn>
                    <a:cxn ang="0">
                      <a:pos x="686" y="103"/>
                    </a:cxn>
                    <a:cxn ang="0">
                      <a:pos x="692" y="100"/>
                    </a:cxn>
                    <a:cxn ang="0">
                      <a:pos x="698" y="97"/>
                    </a:cxn>
                    <a:cxn ang="0">
                      <a:pos x="705" y="94"/>
                    </a:cxn>
                    <a:cxn ang="0">
                      <a:pos x="712" y="91"/>
                    </a:cxn>
                    <a:cxn ang="0">
                      <a:pos x="719" y="87"/>
                    </a:cxn>
                    <a:cxn ang="0">
                      <a:pos x="726" y="83"/>
                    </a:cxn>
                    <a:cxn ang="0">
                      <a:pos x="732" y="80"/>
                    </a:cxn>
                    <a:cxn ang="0">
                      <a:pos x="740" y="76"/>
                    </a:cxn>
                    <a:cxn ang="0">
                      <a:pos x="746" y="72"/>
                    </a:cxn>
                    <a:cxn ang="0">
                      <a:pos x="754" y="68"/>
                    </a:cxn>
                    <a:cxn ang="0">
                      <a:pos x="761" y="64"/>
                    </a:cxn>
                    <a:cxn ang="0">
                      <a:pos x="768" y="60"/>
                    </a:cxn>
                    <a:cxn ang="0">
                      <a:pos x="775" y="56"/>
                    </a:cxn>
                    <a:cxn ang="0">
                      <a:pos x="782" y="52"/>
                    </a:cxn>
                    <a:cxn ang="0">
                      <a:pos x="789" y="48"/>
                    </a:cxn>
                    <a:cxn ang="0">
                      <a:pos x="796" y="44"/>
                    </a:cxn>
                    <a:cxn ang="0">
                      <a:pos x="803" y="39"/>
                    </a:cxn>
                    <a:cxn ang="0">
                      <a:pos x="810" y="35"/>
                    </a:cxn>
                    <a:cxn ang="0">
                      <a:pos x="816" y="31"/>
                    </a:cxn>
                    <a:cxn ang="0">
                      <a:pos x="823" y="27"/>
                    </a:cxn>
                    <a:cxn ang="0">
                      <a:pos x="830" y="24"/>
                    </a:cxn>
                    <a:cxn ang="0">
                      <a:pos x="836" y="20"/>
                    </a:cxn>
                    <a:cxn ang="0">
                      <a:pos x="843" y="16"/>
                    </a:cxn>
                    <a:cxn ang="0">
                      <a:pos x="849" y="13"/>
                    </a:cxn>
                    <a:cxn ang="0">
                      <a:pos x="855" y="9"/>
                    </a:cxn>
                    <a:cxn ang="0">
                      <a:pos x="861" y="6"/>
                    </a:cxn>
                    <a:cxn ang="0">
                      <a:pos x="867" y="3"/>
                    </a:cxn>
                    <a:cxn ang="0">
                      <a:pos x="873" y="0"/>
                    </a:cxn>
                  </a:cxnLst>
                  <a:rect l="0" t="0" r="r" b="b"/>
                  <a:pathLst>
                    <a:path w="874" h="138">
                      <a:moveTo>
                        <a:pt x="0" y="137"/>
                      </a:moveTo>
                      <a:lnTo>
                        <a:pt x="21" y="110"/>
                      </a:lnTo>
                      <a:lnTo>
                        <a:pt x="34" y="100"/>
                      </a:lnTo>
                      <a:lnTo>
                        <a:pt x="49" y="91"/>
                      </a:lnTo>
                      <a:lnTo>
                        <a:pt x="65" y="84"/>
                      </a:lnTo>
                      <a:lnTo>
                        <a:pt x="83" y="78"/>
                      </a:lnTo>
                      <a:lnTo>
                        <a:pt x="102" y="74"/>
                      </a:lnTo>
                      <a:lnTo>
                        <a:pt x="122" y="71"/>
                      </a:lnTo>
                      <a:lnTo>
                        <a:pt x="142" y="69"/>
                      </a:lnTo>
                      <a:lnTo>
                        <a:pt x="164" y="68"/>
                      </a:lnTo>
                      <a:lnTo>
                        <a:pt x="187" y="69"/>
                      </a:lnTo>
                      <a:lnTo>
                        <a:pt x="211" y="69"/>
                      </a:lnTo>
                      <a:lnTo>
                        <a:pt x="235" y="71"/>
                      </a:lnTo>
                      <a:lnTo>
                        <a:pt x="259" y="74"/>
                      </a:lnTo>
                      <a:lnTo>
                        <a:pt x="284" y="77"/>
                      </a:lnTo>
                      <a:lnTo>
                        <a:pt x="309" y="81"/>
                      </a:lnTo>
                      <a:lnTo>
                        <a:pt x="335" y="85"/>
                      </a:lnTo>
                      <a:lnTo>
                        <a:pt x="360" y="89"/>
                      </a:lnTo>
                      <a:lnTo>
                        <a:pt x="386" y="93"/>
                      </a:lnTo>
                      <a:lnTo>
                        <a:pt x="411" y="97"/>
                      </a:lnTo>
                      <a:lnTo>
                        <a:pt x="436" y="102"/>
                      </a:lnTo>
                      <a:lnTo>
                        <a:pt x="460" y="106"/>
                      </a:lnTo>
                      <a:lnTo>
                        <a:pt x="484" y="109"/>
                      </a:lnTo>
                      <a:lnTo>
                        <a:pt x="508" y="113"/>
                      </a:lnTo>
                      <a:lnTo>
                        <a:pt x="530" y="115"/>
                      </a:lnTo>
                      <a:lnTo>
                        <a:pt x="552" y="118"/>
                      </a:lnTo>
                      <a:lnTo>
                        <a:pt x="574" y="119"/>
                      </a:lnTo>
                      <a:lnTo>
                        <a:pt x="594" y="120"/>
                      </a:lnTo>
                      <a:lnTo>
                        <a:pt x="612" y="119"/>
                      </a:lnTo>
                      <a:lnTo>
                        <a:pt x="630" y="118"/>
                      </a:lnTo>
                      <a:lnTo>
                        <a:pt x="646" y="116"/>
                      </a:lnTo>
                      <a:lnTo>
                        <a:pt x="661" y="112"/>
                      </a:lnTo>
                      <a:lnTo>
                        <a:pt x="673" y="108"/>
                      </a:lnTo>
                      <a:lnTo>
                        <a:pt x="679" y="105"/>
                      </a:lnTo>
                      <a:lnTo>
                        <a:pt x="686" y="103"/>
                      </a:lnTo>
                      <a:lnTo>
                        <a:pt x="692" y="100"/>
                      </a:lnTo>
                      <a:lnTo>
                        <a:pt x="698" y="97"/>
                      </a:lnTo>
                      <a:lnTo>
                        <a:pt x="705" y="94"/>
                      </a:lnTo>
                      <a:lnTo>
                        <a:pt x="712" y="91"/>
                      </a:lnTo>
                      <a:lnTo>
                        <a:pt x="719" y="87"/>
                      </a:lnTo>
                      <a:lnTo>
                        <a:pt x="726" y="83"/>
                      </a:lnTo>
                      <a:lnTo>
                        <a:pt x="732" y="80"/>
                      </a:lnTo>
                      <a:lnTo>
                        <a:pt x="740" y="76"/>
                      </a:lnTo>
                      <a:lnTo>
                        <a:pt x="746" y="72"/>
                      </a:lnTo>
                      <a:lnTo>
                        <a:pt x="754" y="68"/>
                      </a:lnTo>
                      <a:lnTo>
                        <a:pt x="761" y="64"/>
                      </a:lnTo>
                      <a:lnTo>
                        <a:pt x="768" y="60"/>
                      </a:lnTo>
                      <a:lnTo>
                        <a:pt x="775" y="56"/>
                      </a:lnTo>
                      <a:lnTo>
                        <a:pt x="782" y="52"/>
                      </a:lnTo>
                      <a:lnTo>
                        <a:pt x="789" y="48"/>
                      </a:lnTo>
                      <a:lnTo>
                        <a:pt x="796" y="44"/>
                      </a:lnTo>
                      <a:lnTo>
                        <a:pt x="803" y="39"/>
                      </a:lnTo>
                      <a:lnTo>
                        <a:pt x="810" y="35"/>
                      </a:lnTo>
                      <a:lnTo>
                        <a:pt x="816" y="31"/>
                      </a:lnTo>
                      <a:lnTo>
                        <a:pt x="823" y="27"/>
                      </a:lnTo>
                      <a:lnTo>
                        <a:pt x="830" y="24"/>
                      </a:lnTo>
                      <a:lnTo>
                        <a:pt x="836" y="20"/>
                      </a:lnTo>
                      <a:lnTo>
                        <a:pt x="843" y="16"/>
                      </a:lnTo>
                      <a:lnTo>
                        <a:pt x="849" y="13"/>
                      </a:lnTo>
                      <a:lnTo>
                        <a:pt x="855" y="9"/>
                      </a:lnTo>
                      <a:lnTo>
                        <a:pt x="861" y="6"/>
                      </a:lnTo>
                      <a:lnTo>
                        <a:pt x="867" y="3"/>
                      </a:lnTo>
                      <a:lnTo>
                        <a:pt x="873" y="0"/>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grpSp>
          <p:grpSp>
            <p:nvGrpSpPr>
              <p:cNvPr id="6" name="Group 43"/>
              <p:cNvGrpSpPr>
                <a:grpSpLocks/>
              </p:cNvGrpSpPr>
              <p:nvPr/>
            </p:nvGrpSpPr>
            <p:grpSpPr bwMode="auto">
              <a:xfrm>
                <a:off x="176" y="1854"/>
                <a:ext cx="3281" cy="948"/>
                <a:chOff x="294" y="1874"/>
                <a:chExt cx="3281" cy="948"/>
              </a:xfrm>
            </p:grpSpPr>
            <p:sp>
              <p:nvSpPr>
                <p:cNvPr id="4133" name="Freeform 37"/>
                <p:cNvSpPr>
                  <a:spLocks/>
                </p:cNvSpPr>
                <p:nvPr/>
              </p:nvSpPr>
              <p:spPr bwMode="auto">
                <a:xfrm>
                  <a:off x="294" y="2477"/>
                  <a:ext cx="2009" cy="200"/>
                </a:xfrm>
                <a:custGeom>
                  <a:avLst/>
                  <a:gdLst/>
                  <a:ahLst/>
                  <a:cxnLst>
                    <a:cxn ang="0">
                      <a:pos x="40" y="189"/>
                    </a:cxn>
                    <a:cxn ang="0">
                      <a:pos x="74" y="172"/>
                    </a:cxn>
                    <a:cxn ang="0">
                      <a:pos x="104" y="151"/>
                    </a:cxn>
                    <a:cxn ang="0">
                      <a:pos x="131" y="127"/>
                    </a:cxn>
                    <a:cxn ang="0">
                      <a:pos x="157" y="102"/>
                    </a:cxn>
                    <a:cxn ang="0">
                      <a:pos x="182" y="76"/>
                    </a:cxn>
                    <a:cxn ang="0">
                      <a:pos x="208" y="52"/>
                    </a:cxn>
                    <a:cxn ang="0">
                      <a:pos x="237" y="31"/>
                    </a:cxn>
                    <a:cxn ang="0">
                      <a:pos x="270" y="14"/>
                    </a:cxn>
                    <a:cxn ang="0">
                      <a:pos x="308" y="3"/>
                    </a:cxn>
                    <a:cxn ang="0">
                      <a:pos x="381" y="0"/>
                    </a:cxn>
                    <a:cxn ang="0">
                      <a:pos x="445" y="7"/>
                    </a:cxn>
                    <a:cxn ang="0">
                      <a:pos x="505" y="22"/>
                    </a:cxn>
                    <a:cxn ang="0">
                      <a:pos x="563" y="42"/>
                    </a:cxn>
                    <a:cxn ang="0">
                      <a:pos x="620" y="65"/>
                    </a:cxn>
                    <a:cxn ang="0">
                      <a:pos x="676" y="90"/>
                    </a:cxn>
                    <a:cxn ang="0">
                      <a:pos x="733" y="114"/>
                    </a:cxn>
                    <a:cxn ang="0">
                      <a:pos x="792" y="135"/>
                    </a:cxn>
                    <a:cxn ang="0">
                      <a:pos x="852" y="151"/>
                    </a:cxn>
                    <a:cxn ang="0">
                      <a:pos x="916" y="161"/>
                    </a:cxn>
                    <a:cxn ang="0">
                      <a:pos x="985" y="162"/>
                    </a:cxn>
                    <a:cxn ang="0">
                      <a:pos x="1030" y="155"/>
                    </a:cxn>
                    <a:cxn ang="0">
                      <a:pos x="1063" y="144"/>
                    </a:cxn>
                    <a:cxn ang="0">
                      <a:pos x="1096" y="131"/>
                    </a:cxn>
                    <a:cxn ang="0">
                      <a:pos x="1128" y="115"/>
                    </a:cxn>
                    <a:cxn ang="0">
                      <a:pos x="1160" y="101"/>
                    </a:cxn>
                    <a:cxn ang="0">
                      <a:pos x="1192" y="87"/>
                    </a:cxn>
                    <a:cxn ang="0">
                      <a:pos x="1226" y="75"/>
                    </a:cxn>
                    <a:cxn ang="0">
                      <a:pos x="1260" y="68"/>
                    </a:cxn>
                    <a:cxn ang="0">
                      <a:pos x="1296" y="67"/>
                    </a:cxn>
                    <a:cxn ang="0">
                      <a:pos x="1334" y="71"/>
                    </a:cxn>
                    <a:cxn ang="0">
                      <a:pos x="1382" y="87"/>
                    </a:cxn>
                    <a:cxn ang="0">
                      <a:pos x="1415" y="101"/>
                    </a:cxn>
                    <a:cxn ang="0">
                      <a:pos x="1446" y="116"/>
                    </a:cxn>
                    <a:cxn ang="0">
                      <a:pos x="1475" y="132"/>
                    </a:cxn>
                    <a:cxn ang="0">
                      <a:pos x="1504" y="147"/>
                    </a:cxn>
                    <a:cxn ang="0">
                      <a:pos x="1533" y="162"/>
                    </a:cxn>
                    <a:cxn ang="0">
                      <a:pos x="1563" y="175"/>
                    </a:cxn>
                    <a:cxn ang="0">
                      <a:pos x="1595" y="186"/>
                    </a:cxn>
                    <a:cxn ang="0">
                      <a:pos x="1630" y="194"/>
                    </a:cxn>
                    <a:cxn ang="0">
                      <a:pos x="1668" y="199"/>
                    </a:cxn>
                    <a:cxn ang="0">
                      <a:pos x="1718" y="199"/>
                    </a:cxn>
                    <a:cxn ang="0">
                      <a:pos x="1751" y="197"/>
                    </a:cxn>
                    <a:cxn ang="0">
                      <a:pos x="1782" y="193"/>
                    </a:cxn>
                    <a:cxn ang="0">
                      <a:pos x="1812" y="188"/>
                    </a:cxn>
                    <a:cxn ang="0">
                      <a:pos x="1840" y="181"/>
                    </a:cxn>
                    <a:cxn ang="0">
                      <a:pos x="1868" y="172"/>
                    </a:cxn>
                    <a:cxn ang="0">
                      <a:pos x="1896" y="162"/>
                    </a:cxn>
                    <a:cxn ang="0">
                      <a:pos x="1923" y="149"/>
                    </a:cxn>
                    <a:cxn ang="0">
                      <a:pos x="1951" y="135"/>
                    </a:cxn>
                    <a:cxn ang="0">
                      <a:pos x="1979" y="118"/>
                    </a:cxn>
                    <a:cxn ang="0">
                      <a:pos x="2008" y="100"/>
                    </a:cxn>
                  </a:cxnLst>
                  <a:rect l="0" t="0" r="r" b="b"/>
                  <a:pathLst>
                    <a:path w="2009" h="200">
                      <a:moveTo>
                        <a:pt x="0" y="199"/>
                      </a:moveTo>
                      <a:lnTo>
                        <a:pt x="27" y="193"/>
                      </a:lnTo>
                      <a:lnTo>
                        <a:pt x="40" y="189"/>
                      </a:lnTo>
                      <a:lnTo>
                        <a:pt x="52" y="184"/>
                      </a:lnTo>
                      <a:lnTo>
                        <a:pt x="64" y="178"/>
                      </a:lnTo>
                      <a:lnTo>
                        <a:pt x="74" y="172"/>
                      </a:lnTo>
                      <a:lnTo>
                        <a:pt x="85" y="165"/>
                      </a:lnTo>
                      <a:lnTo>
                        <a:pt x="95" y="159"/>
                      </a:lnTo>
                      <a:lnTo>
                        <a:pt x="104" y="151"/>
                      </a:lnTo>
                      <a:lnTo>
                        <a:pt x="114" y="143"/>
                      </a:lnTo>
                      <a:lnTo>
                        <a:pt x="122" y="135"/>
                      </a:lnTo>
                      <a:lnTo>
                        <a:pt x="131" y="127"/>
                      </a:lnTo>
                      <a:lnTo>
                        <a:pt x="140" y="119"/>
                      </a:lnTo>
                      <a:lnTo>
                        <a:pt x="148" y="110"/>
                      </a:lnTo>
                      <a:lnTo>
                        <a:pt x="157" y="102"/>
                      </a:lnTo>
                      <a:lnTo>
                        <a:pt x="165" y="93"/>
                      </a:lnTo>
                      <a:lnTo>
                        <a:pt x="173" y="85"/>
                      </a:lnTo>
                      <a:lnTo>
                        <a:pt x="182" y="76"/>
                      </a:lnTo>
                      <a:lnTo>
                        <a:pt x="190" y="68"/>
                      </a:lnTo>
                      <a:lnTo>
                        <a:pt x="199" y="60"/>
                      </a:lnTo>
                      <a:lnTo>
                        <a:pt x="208" y="52"/>
                      </a:lnTo>
                      <a:lnTo>
                        <a:pt x="217" y="45"/>
                      </a:lnTo>
                      <a:lnTo>
                        <a:pt x="227" y="37"/>
                      </a:lnTo>
                      <a:lnTo>
                        <a:pt x="237" y="31"/>
                      </a:lnTo>
                      <a:lnTo>
                        <a:pt x="247" y="25"/>
                      </a:lnTo>
                      <a:lnTo>
                        <a:pt x="258" y="19"/>
                      </a:lnTo>
                      <a:lnTo>
                        <a:pt x="270" y="14"/>
                      </a:lnTo>
                      <a:lnTo>
                        <a:pt x="282" y="10"/>
                      </a:lnTo>
                      <a:lnTo>
                        <a:pt x="294" y="6"/>
                      </a:lnTo>
                      <a:lnTo>
                        <a:pt x="308" y="3"/>
                      </a:lnTo>
                      <a:lnTo>
                        <a:pt x="322" y="1"/>
                      </a:lnTo>
                      <a:lnTo>
                        <a:pt x="337" y="0"/>
                      </a:lnTo>
                      <a:lnTo>
                        <a:pt x="381" y="0"/>
                      </a:lnTo>
                      <a:lnTo>
                        <a:pt x="403" y="1"/>
                      </a:lnTo>
                      <a:lnTo>
                        <a:pt x="424" y="4"/>
                      </a:lnTo>
                      <a:lnTo>
                        <a:pt x="445" y="7"/>
                      </a:lnTo>
                      <a:lnTo>
                        <a:pt x="465" y="12"/>
                      </a:lnTo>
                      <a:lnTo>
                        <a:pt x="485" y="17"/>
                      </a:lnTo>
                      <a:lnTo>
                        <a:pt x="505" y="22"/>
                      </a:lnTo>
                      <a:lnTo>
                        <a:pt x="524" y="28"/>
                      </a:lnTo>
                      <a:lnTo>
                        <a:pt x="544" y="35"/>
                      </a:lnTo>
                      <a:lnTo>
                        <a:pt x="563" y="42"/>
                      </a:lnTo>
                      <a:lnTo>
                        <a:pt x="582" y="50"/>
                      </a:lnTo>
                      <a:lnTo>
                        <a:pt x="601" y="57"/>
                      </a:lnTo>
                      <a:lnTo>
                        <a:pt x="620" y="65"/>
                      </a:lnTo>
                      <a:lnTo>
                        <a:pt x="638" y="73"/>
                      </a:lnTo>
                      <a:lnTo>
                        <a:pt x="657" y="82"/>
                      </a:lnTo>
                      <a:lnTo>
                        <a:pt x="676" y="90"/>
                      </a:lnTo>
                      <a:lnTo>
                        <a:pt x="695" y="98"/>
                      </a:lnTo>
                      <a:lnTo>
                        <a:pt x="714" y="106"/>
                      </a:lnTo>
                      <a:lnTo>
                        <a:pt x="733" y="114"/>
                      </a:lnTo>
                      <a:lnTo>
                        <a:pt x="752" y="121"/>
                      </a:lnTo>
                      <a:lnTo>
                        <a:pt x="772" y="128"/>
                      </a:lnTo>
                      <a:lnTo>
                        <a:pt x="792" y="135"/>
                      </a:lnTo>
                      <a:lnTo>
                        <a:pt x="812" y="141"/>
                      </a:lnTo>
                      <a:lnTo>
                        <a:pt x="832" y="146"/>
                      </a:lnTo>
                      <a:lnTo>
                        <a:pt x="852" y="151"/>
                      </a:lnTo>
                      <a:lnTo>
                        <a:pt x="873" y="155"/>
                      </a:lnTo>
                      <a:lnTo>
                        <a:pt x="895" y="159"/>
                      </a:lnTo>
                      <a:lnTo>
                        <a:pt x="916" y="161"/>
                      </a:lnTo>
                      <a:lnTo>
                        <a:pt x="939" y="162"/>
                      </a:lnTo>
                      <a:lnTo>
                        <a:pt x="962" y="163"/>
                      </a:lnTo>
                      <a:lnTo>
                        <a:pt x="985" y="162"/>
                      </a:lnTo>
                      <a:lnTo>
                        <a:pt x="1008" y="159"/>
                      </a:lnTo>
                      <a:lnTo>
                        <a:pt x="1019" y="157"/>
                      </a:lnTo>
                      <a:lnTo>
                        <a:pt x="1030" y="155"/>
                      </a:lnTo>
                      <a:lnTo>
                        <a:pt x="1041" y="151"/>
                      </a:lnTo>
                      <a:lnTo>
                        <a:pt x="1052" y="148"/>
                      </a:lnTo>
                      <a:lnTo>
                        <a:pt x="1063" y="144"/>
                      </a:lnTo>
                      <a:lnTo>
                        <a:pt x="1074" y="140"/>
                      </a:lnTo>
                      <a:lnTo>
                        <a:pt x="1085" y="135"/>
                      </a:lnTo>
                      <a:lnTo>
                        <a:pt x="1096" y="131"/>
                      </a:lnTo>
                      <a:lnTo>
                        <a:pt x="1106" y="125"/>
                      </a:lnTo>
                      <a:lnTo>
                        <a:pt x="1117" y="121"/>
                      </a:lnTo>
                      <a:lnTo>
                        <a:pt x="1128" y="115"/>
                      </a:lnTo>
                      <a:lnTo>
                        <a:pt x="1138" y="110"/>
                      </a:lnTo>
                      <a:lnTo>
                        <a:pt x="1149" y="105"/>
                      </a:lnTo>
                      <a:lnTo>
                        <a:pt x="1160" y="101"/>
                      </a:lnTo>
                      <a:lnTo>
                        <a:pt x="1171" y="95"/>
                      </a:lnTo>
                      <a:lnTo>
                        <a:pt x="1182" y="91"/>
                      </a:lnTo>
                      <a:lnTo>
                        <a:pt x="1192" y="87"/>
                      </a:lnTo>
                      <a:lnTo>
                        <a:pt x="1204" y="83"/>
                      </a:lnTo>
                      <a:lnTo>
                        <a:pt x="1215" y="79"/>
                      </a:lnTo>
                      <a:lnTo>
                        <a:pt x="1226" y="75"/>
                      </a:lnTo>
                      <a:lnTo>
                        <a:pt x="1237" y="73"/>
                      </a:lnTo>
                      <a:lnTo>
                        <a:pt x="1249" y="70"/>
                      </a:lnTo>
                      <a:lnTo>
                        <a:pt x="1260" y="68"/>
                      </a:lnTo>
                      <a:lnTo>
                        <a:pt x="1272" y="67"/>
                      </a:lnTo>
                      <a:lnTo>
                        <a:pt x="1284" y="66"/>
                      </a:lnTo>
                      <a:lnTo>
                        <a:pt x="1296" y="67"/>
                      </a:lnTo>
                      <a:lnTo>
                        <a:pt x="1308" y="67"/>
                      </a:lnTo>
                      <a:lnTo>
                        <a:pt x="1321" y="69"/>
                      </a:lnTo>
                      <a:lnTo>
                        <a:pt x="1334" y="71"/>
                      </a:lnTo>
                      <a:lnTo>
                        <a:pt x="1347" y="75"/>
                      </a:lnTo>
                      <a:lnTo>
                        <a:pt x="1371" y="83"/>
                      </a:lnTo>
                      <a:lnTo>
                        <a:pt x="1382" y="87"/>
                      </a:lnTo>
                      <a:lnTo>
                        <a:pt x="1393" y="91"/>
                      </a:lnTo>
                      <a:lnTo>
                        <a:pt x="1404" y="96"/>
                      </a:lnTo>
                      <a:lnTo>
                        <a:pt x="1415" y="101"/>
                      </a:lnTo>
                      <a:lnTo>
                        <a:pt x="1425" y="106"/>
                      </a:lnTo>
                      <a:lnTo>
                        <a:pt x="1436" y="111"/>
                      </a:lnTo>
                      <a:lnTo>
                        <a:pt x="1446" y="116"/>
                      </a:lnTo>
                      <a:lnTo>
                        <a:pt x="1455" y="121"/>
                      </a:lnTo>
                      <a:lnTo>
                        <a:pt x="1465" y="127"/>
                      </a:lnTo>
                      <a:lnTo>
                        <a:pt x="1475" y="132"/>
                      </a:lnTo>
                      <a:lnTo>
                        <a:pt x="1484" y="137"/>
                      </a:lnTo>
                      <a:lnTo>
                        <a:pt x="1494" y="142"/>
                      </a:lnTo>
                      <a:lnTo>
                        <a:pt x="1504" y="147"/>
                      </a:lnTo>
                      <a:lnTo>
                        <a:pt x="1514" y="153"/>
                      </a:lnTo>
                      <a:lnTo>
                        <a:pt x="1523" y="157"/>
                      </a:lnTo>
                      <a:lnTo>
                        <a:pt x="1533" y="162"/>
                      </a:lnTo>
                      <a:lnTo>
                        <a:pt x="1543" y="167"/>
                      </a:lnTo>
                      <a:lnTo>
                        <a:pt x="1553" y="171"/>
                      </a:lnTo>
                      <a:lnTo>
                        <a:pt x="1563" y="175"/>
                      </a:lnTo>
                      <a:lnTo>
                        <a:pt x="1574" y="179"/>
                      </a:lnTo>
                      <a:lnTo>
                        <a:pt x="1584" y="183"/>
                      </a:lnTo>
                      <a:lnTo>
                        <a:pt x="1595" y="186"/>
                      </a:lnTo>
                      <a:lnTo>
                        <a:pt x="1606" y="189"/>
                      </a:lnTo>
                      <a:lnTo>
                        <a:pt x="1618" y="192"/>
                      </a:lnTo>
                      <a:lnTo>
                        <a:pt x="1630" y="194"/>
                      </a:lnTo>
                      <a:lnTo>
                        <a:pt x="1642" y="196"/>
                      </a:lnTo>
                      <a:lnTo>
                        <a:pt x="1655" y="197"/>
                      </a:lnTo>
                      <a:lnTo>
                        <a:pt x="1668" y="199"/>
                      </a:lnTo>
                      <a:lnTo>
                        <a:pt x="1682" y="199"/>
                      </a:lnTo>
                      <a:lnTo>
                        <a:pt x="1696" y="199"/>
                      </a:lnTo>
                      <a:lnTo>
                        <a:pt x="1718" y="199"/>
                      </a:lnTo>
                      <a:lnTo>
                        <a:pt x="1730" y="198"/>
                      </a:lnTo>
                      <a:lnTo>
                        <a:pt x="1740" y="197"/>
                      </a:lnTo>
                      <a:lnTo>
                        <a:pt x="1751" y="197"/>
                      </a:lnTo>
                      <a:lnTo>
                        <a:pt x="1762" y="195"/>
                      </a:lnTo>
                      <a:lnTo>
                        <a:pt x="1772" y="194"/>
                      </a:lnTo>
                      <a:lnTo>
                        <a:pt x="1782" y="193"/>
                      </a:lnTo>
                      <a:lnTo>
                        <a:pt x="1792" y="191"/>
                      </a:lnTo>
                      <a:lnTo>
                        <a:pt x="1802" y="189"/>
                      </a:lnTo>
                      <a:lnTo>
                        <a:pt x="1812" y="188"/>
                      </a:lnTo>
                      <a:lnTo>
                        <a:pt x="1821" y="185"/>
                      </a:lnTo>
                      <a:lnTo>
                        <a:pt x="1831" y="183"/>
                      </a:lnTo>
                      <a:lnTo>
                        <a:pt x="1840" y="181"/>
                      </a:lnTo>
                      <a:lnTo>
                        <a:pt x="1850" y="178"/>
                      </a:lnTo>
                      <a:lnTo>
                        <a:pt x="1859" y="175"/>
                      </a:lnTo>
                      <a:lnTo>
                        <a:pt x="1868" y="172"/>
                      </a:lnTo>
                      <a:lnTo>
                        <a:pt x="1878" y="169"/>
                      </a:lnTo>
                      <a:lnTo>
                        <a:pt x="1887" y="165"/>
                      </a:lnTo>
                      <a:lnTo>
                        <a:pt x="1896" y="162"/>
                      </a:lnTo>
                      <a:lnTo>
                        <a:pt x="1905" y="158"/>
                      </a:lnTo>
                      <a:lnTo>
                        <a:pt x="1914" y="153"/>
                      </a:lnTo>
                      <a:lnTo>
                        <a:pt x="1923" y="149"/>
                      </a:lnTo>
                      <a:lnTo>
                        <a:pt x="1932" y="145"/>
                      </a:lnTo>
                      <a:lnTo>
                        <a:pt x="1942" y="140"/>
                      </a:lnTo>
                      <a:lnTo>
                        <a:pt x="1951" y="135"/>
                      </a:lnTo>
                      <a:lnTo>
                        <a:pt x="1960" y="129"/>
                      </a:lnTo>
                      <a:lnTo>
                        <a:pt x="1969" y="124"/>
                      </a:lnTo>
                      <a:lnTo>
                        <a:pt x="1979" y="118"/>
                      </a:lnTo>
                      <a:lnTo>
                        <a:pt x="1988" y="112"/>
                      </a:lnTo>
                      <a:lnTo>
                        <a:pt x="1998" y="106"/>
                      </a:lnTo>
                      <a:lnTo>
                        <a:pt x="2008" y="100"/>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34" name="Freeform 38"/>
                <p:cNvSpPr>
                  <a:spLocks/>
                </p:cNvSpPr>
                <p:nvPr/>
              </p:nvSpPr>
              <p:spPr bwMode="auto">
                <a:xfrm>
                  <a:off x="1329" y="1986"/>
                  <a:ext cx="1111" cy="91"/>
                </a:xfrm>
                <a:custGeom>
                  <a:avLst/>
                  <a:gdLst/>
                  <a:ahLst/>
                  <a:cxnLst>
                    <a:cxn ang="0">
                      <a:pos x="25" y="76"/>
                    </a:cxn>
                    <a:cxn ang="0">
                      <a:pos x="49" y="74"/>
                    </a:cxn>
                    <a:cxn ang="0">
                      <a:pos x="73" y="70"/>
                    </a:cxn>
                    <a:cxn ang="0">
                      <a:pos x="95" y="64"/>
                    </a:cxn>
                    <a:cxn ang="0">
                      <a:pos x="117" y="56"/>
                    </a:cxn>
                    <a:cxn ang="0">
                      <a:pos x="138" y="48"/>
                    </a:cxn>
                    <a:cxn ang="0">
                      <a:pos x="159" y="39"/>
                    </a:cxn>
                    <a:cxn ang="0">
                      <a:pos x="180" y="30"/>
                    </a:cxn>
                    <a:cxn ang="0">
                      <a:pos x="202" y="21"/>
                    </a:cxn>
                    <a:cxn ang="0">
                      <a:pos x="223" y="13"/>
                    </a:cxn>
                    <a:cxn ang="0">
                      <a:pos x="246" y="6"/>
                    </a:cxn>
                    <a:cxn ang="0">
                      <a:pos x="269" y="2"/>
                    </a:cxn>
                    <a:cxn ang="0">
                      <a:pos x="293" y="0"/>
                    </a:cxn>
                    <a:cxn ang="0">
                      <a:pos x="319" y="0"/>
                    </a:cxn>
                    <a:cxn ang="0">
                      <a:pos x="345" y="4"/>
                    </a:cxn>
                    <a:cxn ang="0">
                      <a:pos x="374" y="12"/>
                    </a:cxn>
                    <a:cxn ang="0">
                      <a:pos x="422" y="26"/>
                    </a:cxn>
                    <a:cxn ang="0">
                      <a:pos x="459" y="36"/>
                    </a:cxn>
                    <a:cxn ang="0">
                      <a:pos x="500" y="46"/>
                    </a:cxn>
                    <a:cxn ang="0">
                      <a:pos x="543" y="55"/>
                    </a:cxn>
                    <a:cxn ang="0">
                      <a:pos x="589" y="64"/>
                    </a:cxn>
                    <a:cxn ang="0">
                      <a:pos x="636" y="72"/>
                    </a:cxn>
                    <a:cxn ang="0">
                      <a:pos x="684" y="78"/>
                    </a:cxn>
                    <a:cxn ang="0">
                      <a:pos x="733" y="84"/>
                    </a:cxn>
                    <a:cxn ang="0">
                      <a:pos x="781" y="88"/>
                    </a:cxn>
                    <a:cxn ang="0">
                      <a:pos x="828" y="90"/>
                    </a:cxn>
                    <a:cxn ang="0">
                      <a:pos x="874" y="90"/>
                    </a:cxn>
                    <a:cxn ang="0">
                      <a:pos x="918" y="88"/>
                    </a:cxn>
                    <a:cxn ang="0">
                      <a:pos x="959" y="84"/>
                    </a:cxn>
                    <a:cxn ang="0">
                      <a:pos x="997" y="77"/>
                    </a:cxn>
                    <a:cxn ang="0">
                      <a:pos x="1032" y="67"/>
                    </a:cxn>
                    <a:cxn ang="0">
                      <a:pos x="1052" y="59"/>
                    </a:cxn>
                    <a:cxn ang="0">
                      <a:pos x="1056" y="57"/>
                    </a:cxn>
                    <a:cxn ang="0">
                      <a:pos x="1061" y="55"/>
                    </a:cxn>
                    <a:cxn ang="0">
                      <a:pos x="1065" y="52"/>
                    </a:cxn>
                    <a:cxn ang="0">
                      <a:pos x="1069" y="50"/>
                    </a:cxn>
                    <a:cxn ang="0">
                      <a:pos x="1073" y="47"/>
                    </a:cxn>
                    <a:cxn ang="0">
                      <a:pos x="1077" y="44"/>
                    </a:cxn>
                    <a:cxn ang="0">
                      <a:pos x="1081" y="40"/>
                    </a:cxn>
                    <a:cxn ang="0">
                      <a:pos x="1085" y="37"/>
                    </a:cxn>
                    <a:cxn ang="0">
                      <a:pos x="1089" y="34"/>
                    </a:cxn>
                    <a:cxn ang="0">
                      <a:pos x="1093" y="30"/>
                    </a:cxn>
                    <a:cxn ang="0">
                      <a:pos x="1096" y="27"/>
                    </a:cxn>
                    <a:cxn ang="0">
                      <a:pos x="1100" y="23"/>
                    </a:cxn>
                    <a:cxn ang="0">
                      <a:pos x="1103" y="20"/>
                    </a:cxn>
                    <a:cxn ang="0">
                      <a:pos x="1107" y="16"/>
                    </a:cxn>
                    <a:cxn ang="0">
                      <a:pos x="1110" y="12"/>
                    </a:cxn>
                  </a:cxnLst>
                  <a:rect l="0" t="0" r="r" b="b"/>
                  <a:pathLst>
                    <a:path w="1111" h="91">
                      <a:moveTo>
                        <a:pt x="0" y="74"/>
                      </a:moveTo>
                      <a:lnTo>
                        <a:pt x="25" y="76"/>
                      </a:lnTo>
                      <a:lnTo>
                        <a:pt x="37" y="75"/>
                      </a:lnTo>
                      <a:lnTo>
                        <a:pt x="49" y="74"/>
                      </a:lnTo>
                      <a:lnTo>
                        <a:pt x="61" y="72"/>
                      </a:lnTo>
                      <a:lnTo>
                        <a:pt x="73" y="70"/>
                      </a:lnTo>
                      <a:lnTo>
                        <a:pt x="84" y="67"/>
                      </a:lnTo>
                      <a:lnTo>
                        <a:pt x="95" y="64"/>
                      </a:lnTo>
                      <a:lnTo>
                        <a:pt x="106" y="60"/>
                      </a:lnTo>
                      <a:lnTo>
                        <a:pt x="117" y="56"/>
                      </a:lnTo>
                      <a:lnTo>
                        <a:pt x="127" y="52"/>
                      </a:lnTo>
                      <a:lnTo>
                        <a:pt x="138" y="48"/>
                      </a:lnTo>
                      <a:lnTo>
                        <a:pt x="149" y="44"/>
                      </a:lnTo>
                      <a:lnTo>
                        <a:pt x="159" y="39"/>
                      </a:lnTo>
                      <a:lnTo>
                        <a:pt x="170" y="34"/>
                      </a:lnTo>
                      <a:lnTo>
                        <a:pt x="180" y="30"/>
                      </a:lnTo>
                      <a:lnTo>
                        <a:pt x="191" y="25"/>
                      </a:lnTo>
                      <a:lnTo>
                        <a:pt x="202" y="21"/>
                      </a:lnTo>
                      <a:lnTo>
                        <a:pt x="213" y="17"/>
                      </a:lnTo>
                      <a:lnTo>
                        <a:pt x="223" y="13"/>
                      </a:lnTo>
                      <a:lnTo>
                        <a:pt x="235" y="10"/>
                      </a:lnTo>
                      <a:lnTo>
                        <a:pt x="246" y="6"/>
                      </a:lnTo>
                      <a:lnTo>
                        <a:pt x="257" y="4"/>
                      </a:lnTo>
                      <a:lnTo>
                        <a:pt x="269" y="2"/>
                      </a:lnTo>
                      <a:lnTo>
                        <a:pt x="281" y="0"/>
                      </a:lnTo>
                      <a:lnTo>
                        <a:pt x="293" y="0"/>
                      </a:lnTo>
                      <a:lnTo>
                        <a:pt x="306" y="0"/>
                      </a:lnTo>
                      <a:lnTo>
                        <a:pt x="319" y="0"/>
                      </a:lnTo>
                      <a:lnTo>
                        <a:pt x="332" y="2"/>
                      </a:lnTo>
                      <a:lnTo>
                        <a:pt x="345" y="4"/>
                      </a:lnTo>
                      <a:lnTo>
                        <a:pt x="359" y="7"/>
                      </a:lnTo>
                      <a:lnTo>
                        <a:pt x="374" y="12"/>
                      </a:lnTo>
                      <a:lnTo>
                        <a:pt x="405" y="22"/>
                      </a:lnTo>
                      <a:lnTo>
                        <a:pt x="422" y="26"/>
                      </a:lnTo>
                      <a:lnTo>
                        <a:pt x="440" y="31"/>
                      </a:lnTo>
                      <a:lnTo>
                        <a:pt x="459" y="36"/>
                      </a:lnTo>
                      <a:lnTo>
                        <a:pt x="479" y="41"/>
                      </a:lnTo>
                      <a:lnTo>
                        <a:pt x="500" y="46"/>
                      </a:lnTo>
                      <a:lnTo>
                        <a:pt x="521" y="50"/>
                      </a:lnTo>
                      <a:lnTo>
                        <a:pt x="543" y="55"/>
                      </a:lnTo>
                      <a:lnTo>
                        <a:pt x="566" y="60"/>
                      </a:lnTo>
                      <a:lnTo>
                        <a:pt x="589" y="64"/>
                      </a:lnTo>
                      <a:lnTo>
                        <a:pt x="612" y="68"/>
                      </a:lnTo>
                      <a:lnTo>
                        <a:pt x="636" y="72"/>
                      </a:lnTo>
                      <a:lnTo>
                        <a:pt x="660" y="75"/>
                      </a:lnTo>
                      <a:lnTo>
                        <a:pt x="684" y="78"/>
                      </a:lnTo>
                      <a:lnTo>
                        <a:pt x="708" y="81"/>
                      </a:lnTo>
                      <a:lnTo>
                        <a:pt x="733" y="84"/>
                      </a:lnTo>
                      <a:lnTo>
                        <a:pt x="757" y="86"/>
                      </a:lnTo>
                      <a:lnTo>
                        <a:pt x="781" y="88"/>
                      </a:lnTo>
                      <a:lnTo>
                        <a:pt x="805" y="89"/>
                      </a:lnTo>
                      <a:lnTo>
                        <a:pt x="828" y="90"/>
                      </a:lnTo>
                      <a:lnTo>
                        <a:pt x="851" y="90"/>
                      </a:lnTo>
                      <a:lnTo>
                        <a:pt x="874" y="90"/>
                      </a:lnTo>
                      <a:lnTo>
                        <a:pt x="897" y="90"/>
                      </a:lnTo>
                      <a:lnTo>
                        <a:pt x="918" y="88"/>
                      </a:lnTo>
                      <a:lnTo>
                        <a:pt x="939" y="86"/>
                      </a:lnTo>
                      <a:lnTo>
                        <a:pt x="959" y="84"/>
                      </a:lnTo>
                      <a:lnTo>
                        <a:pt x="979" y="81"/>
                      </a:lnTo>
                      <a:lnTo>
                        <a:pt x="997" y="77"/>
                      </a:lnTo>
                      <a:lnTo>
                        <a:pt x="1015" y="72"/>
                      </a:lnTo>
                      <a:lnTo>
                        <a:pt x="1032" y="67"/>
                      </a:lnTo>
                      <a:lnTo>
                        <a:pt x="1047" y="62"/>
                      </a:lnTo>
                      <a:lnTo>
                        <a:pt x="1052" y="59"/>
                      </a:lnTo>
                      <a:lnTo>
                        <a:pt x="1054" y="58"/>
                      </a:lnTo>
                      <a:lnTo>
                        <a:pt x="1056" y="57"/>
                      </a:lnTo>
                      <a:lnTo>
                        <a:pt x="1058" y="56"/>
                      </a:lnTo>
                      <a:lnTo>
                        <a:pt x="1061" y="55"/>
                      </a:lnTo>
                      <a:lnTo>
                        <a:pt x="1063" y="54"/>
                      </a:lnTo>
                      <a:lnTo>
                        <a:pt x="1065" y="52"/>
                      </a:lnTo>
                      <a:lnTo>
                        <a:pt x="1067" y="51"/>
                      </a:lnTo>
                      <a:lnTo>
                        <a:pt x="1069" y="50"/>
                      </a:lnTo>
                      <a:lnTo>
                        <a:pt x="1071" y="48"/>
                      </a:lnTo>
                      <a:lnTo>
                        <a:pt x="1073" y="47"/>
                      </a:lnTo>
                      <a:lnTo>
                        <a:pt x="1075" y="45"/>
                      </a:lnTo>
                      <a:lnTo>
                        <a:pt x="1077" y="44"/>
                      </a:lnTo>
                      <a:lnTo>
                        <a:pt x="1079" y="42"/>
                      </a:lnTo>
                      <a:lnTo>
                        <a:pt x="1081" y="40"/>
                      </a:lnTo>
                      <a:lnTo>
                        <a:pt x="1083" y="39"/>
                      </a:lnTo>
                      <a:lnTo>
                        <a:pt x="1085" y="37"/>
                      </a:lnTo>
                      <a:lnTo>
                        <a:pt x="1087" y="36"/>
                      </a:lnTo>
                      <a:lnTo>
                        <a:pt x="1089" y="34"/>
                      </a:lnTo>
                      <a:lnTo>
                        <a:pt x="1091" y="32"/>
                      </a:lnTo>
                      <a:lnTo>
                        <a:pt x="1093" y="30"/>
                      </a:lnTo>
                      <a:lnTo>
                        <a:pt x="1095" y="29"/>
                      </a:lnTo>
                      <a:lnTo>
                        <a:pt x="1096" y="27"/>
                      </a:lnTo>
                      <a:lnTo>
                        <a:pt x="1098" y="25"/>
                      </a:lnTo>
                      <a:lnTo>
                        <a:pt x="1100" y="23"/>
                      </a:lnTo>
                      <a:lnTo>
                        <a:pt x="1101" y="21"/>
                      </a:lnTo>
                      <a:lnTo>
                        <a:pt x="1103" y="20"/>
                      </a:lnTo>
                      <a:lnTo>
                        <a:pt x="1105" y="18"/>
                      </a:lnTo>
                      <a:lnTo>
                        <a:pt x="1107" y="16"/>
                      </a:lnTo>
                      <a:lnTo>
                        <a:pt x="1108" y="14"/>
                      </a:lnTo>
                      <a:lnTo>
                        <a:pt x="1110" y="12"/>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35" name="Freeform 39"/>
                <p:cNvSpPr>
                  <a:spLocks/>
                </p:cNvSpPr>
                <p:nvPr/>
              </p:nvSpPr>
              <p:spPr bwMode="auto">
                <a:xfrm>
                  <a:off x="743" y="2274"/>
                  <a:ext cx="1148" cy="100"/>
                </a:xfrm>
                <a:custGeom>
                  <a:avLst/>
                  <a:gdLst/>
                  <a:ahLst/>
                  <a:cxnLst>
                    <a:cxn ang="0">
                      <a:pos x="0" y="60"/>
                    </a:cxn>
                    <a:cxn ang="0">
                      <a:pos x="57" y="36"/>
                    </a:cxn>
                    <a:cxn ang="0">
                      <a:pos x="85" y="26"/>
                    </a:cxn>
                    <a:cxn ang="0">
                      <a:pos x="113" y="18"/>
                    </a:cxn>
                    <a:cxn ang="0">
                      <a:pos x="139" y="12"/>
                    </a:cxn>
                    <a:cxn ang="0">
                      <a:pos x="166" y="7"/>
                    </a:cxn>
                    <a:cxn ang="0">
                      <a:pos x="192" y="4"/>
                    </a:cxn>
                    <a:cxn ang="0">
                      <a:pos x="218" y="1"/>
                    </a:cxn>
                    <a:cxn ang="0">
                      <a:pos x="243" y="0"/>
                    </a:cxn>
                    <a:cxn ang="0">
                      <a:pos x="268" y="0"/>
                    </a:cxn>
                    <a:cxn ang="0">
                      <a:pos x="293" y="2"/>
                    </a:cxn>
                    <a:cxn ang="0">
                      <a:pos x="318" y="4"/>
                    </a:cxn>
                    <a:cxn ang="0">
                      <a:pos x="342" y="6"/>
                    </a:cxn>
                    <a:cxn ang="0">
                      <a:pos x="367" y="10"/>
                    </a:cxn>
                    <a:cxn ang="0">
                      <a:pos x="391" y="14"/>
                    </a:cxn>
                    <a:cxn ang="0">
                      <a:pos x="415" y="19"/>
                    </a:cxn>
                    <a:cxn ang="0">
                      <a:pos x="440" y="24"/>
                    </a:cxn>
                    <a:cxn ang="0">
                      <a:pos x="464" y="30"/>
                    </a:cxn>
                    <a:cxn ang="0">
                      <a:pos x="489" y="36"/>
                    </a:cxn>
                    <a:cxn ang="0">
                      <a:pos x="513" y="42"/>
                    </a:cxn>
                    <a:cxn ang="0">
                      <a:pos x="538" y="48"/>
                    </a:cxn>
                    <a:cxn ang="0">
                      <a:pos x="563" y="54"/>
                    </a:cxn>
                    <a:cxn ang="0">
                      <a:pos x="589" y="60"/>
                    </a:cxn>
                    <a:cxn ang="0">
                      <a:pos x="614" y="66"/>
                    </a:cxn>
                    <a:cxn ang="0">
                      <a:pos x="640" y="72"/>
                    </a:cxn>
                    <a:cxn ang="0">
                      <a:pos x="667" y="78"/>
                    </a:cxn>
                    <a:cxn ang="0">
                      <a:pos x="693" y="82"/>
                    </a:cxn>
                    <a:cxn ang="0">
                      <a:pos x="721" y="87"/>
                    </a:cxn>
                    <a:cxn ang="0">
                      <a:pos x="748" y="90"/>
                    </a:cxn>
                    <a:cxn ang="0">
                      <a:pos x="777" y="94"/>
                    </a:cxn>
                    <a:cxn ang="0">
                      <a:pos x="806" y="96"/>
                    </a:cxn>
                    <a:cxn ang="0">
                      <a:pos x="835" y="98"/>
                    </a:cxn>
                    <a:cxn ang="0">
                      <a:pos x="855" y="98"/>
                    </a:cxn>
                    <a:cxn ang="0">
                      <a:pos x="864" y="98"/>
                    </a:cxn>
                    <a:cxn ang="0">
                      <a:pos x="874" y="98"/>
                    </a:cxn>
                    <a:cxn ang="0">
                      <a:pos x="884" y="98"/>
                    </a:cxn>
                    <a:cxn ang="0">
                      <a:pos x="893" y="98"/>
                    </a:cxn>
                    <a:cxn ang="0">
                      <a:pos x="903" y="99"/>
                    </a:cxn>
                    <a:cxn ang="0">
                      <a:pos x="913" y="99"/>
                    </a:cxn>
                    <a:cxn ang="0">
                      <a:pos x="923" y="99"/>
                    </a:cxn>
                    <a:cxn ang="0">
                      <a:pos x="933" y="99"/>
                    </a:cxn>
                    <a:cxn ang="0">
                      <a:pos x="942" y="99"/>
                    </a:cxn>
                    <a:cxn ang="0">
                      <a:pos x="952" y="99"/>
                    </a:cxn>
                    <a:cxn ang="0">
                      <a:pos x="962" y="99"/>
                    </a:cxn>
                    <a:cxn ang="0">
                      <a:pos x="971" y="99"/>
                    </a:cxn>
                    <a:cxn ang="0">
                      <a:pos x="981" y="99"/>
                    </a:cxn>
                    <a:cxn ang="0">
                      <a:pos x="991" y="99"/>
                    </a:cxn>
                    <a:cxn ang="0">
                      <a:pos x="1001" y="98"/>
                    </a:cxn>
                    <a:cxn ang="0">
                      <a:pos x="1011" y="98"/>
                    </a:cxn>
                    <a:cxn ang="0">
                      <a:pos x="1021" y="98"/>
                    </a:cxn>
                    <a:cxn ang="0">
                      <a:pos x="1030" y="98"/>
                    </a:cxn>
                    <a:cxn ang="0">
                      <a:pos x="1040" y="98"/>
                    </a:cxn>
                    <a:cxn ang="0">
                      <a:pos x="1050" y="98"/>
                    </a:cxn>
                    <a:cxn ang="0">
                      <a:pos x="1059" y="98"/>
                    </a:cxn>
                    <a:cxn ang="0">
                      <a:pos x="1069" y="98"/>
                    </a:cxn>
                    <a:cxn ang="0">
                      <a:pos x="1079" y="98"/>
                    </a:cxn>
                    <a:cxn ang="0">
                      <a:pos x="1089" y="98"/>
                    </a:cxn>
                    <a:cxn ang="0">
                      <a:pos x="1098" y="98"/>
                    </a:cxn>
                    <a:cxn ang="0">
                      <a:pos x="1108" y="98"/>
                    </a:cxn>
                    <a:cxn ang="0">
                      <a:pos x="1118" y="98"/>
                    </a:cxn>
                    <a:cxn ang="0">
                      <a:pos x="1127" y="98"/>
                    </a:cxn>
                    <a:cxn ang="0">
                      <a:pos x="1137" y="98"/>
                    </a:cxn>
                    <a:cxn ang="0">
                      <a:pos x="1147" y="98"/>
                    </a:cxn>
                  </a:cxnLst>
                  <a:rect l="0" t="0" r="r" b="b"/>
                  <a:pathLst>
                    <a:path w="1148" h="100">
                      <a:moveTo>
                        <a:pt x="0" y="60"/>
                      </a:moveTo>
                      <a:lnTo>
                        <a:pt x="57" y="36"/>
                      </a:lnTo>
                      <a:lnTo>
                        <a:pt x="85" y="26"/>
                      </a:lnTo>
                      <a:lnTo>
                        <a:pt x="113" y="18"/>
                      </a:lnTo>
                      <a:lnTo>
                        <a:pt x="139" y="12"/>
                      </a:lnTo>
                      <a:lnTo>
                        <a:pt x="166" y="7"/>
                      </a:lnTo>
                      <a:lnTo>
                        <a:pt x="192" y="4"/>
                      </a:lnTo>
                      <a:lnTo>
                        <a:pt x="218" y="1"/>
                      </a:lnTo>
                      <a:lnTo>
                        <a:pt x="243" y="0"/>
                      </a:lnTo>
                      <a:lnTo>
                        <a:pt x="268" y="0"/>
                      </a:lnTo>
                      <a:lnTo>
                        <a:pt x="293" y="2"/>
                      </a:lnTo>
                      <a:lnTo>
                        <a:pt x="318" y="4"/>
                      </a:lnTo>
                      <a:lnTo>
                        <a:pt x="342" y="6"/>
                      </a:lnTo>
                      <a:lnTo>
                        <a:pt x="367" y="10"/>
                      </a:lnTo>
                      <a:lnTo>
                        <a:pt x="391" y="14"/>
                      </a:lnTo>
                      <a:lnTo>
                        <a:pt x="415" y="19"/>
                      </a:lnTo>
                      <a:lnTo>
                        <a:pt x="440" y="24"/>
                      </a:lnTo>
                      <a:lnTo>
                        <a:pt x="464" y="30"/>
                      </a:lnTo>
                      <a:lnTo>
                        <a:pt x="489" y="36"/>
                      </a:lnTo>
                      <a:lnTo>
                        <a:pt x="513" y="42"/>
                      </a:lnTo>
                      <a:lnTo>
                        <a:pt x="538" y="48"/>
                      </a:lnTo>
                      <a:lnTo>
                        <a:pt x="563" y="54"/>
                      </a:lnTo>
                      <a:lnTo>
                        <a:pt x="589" y="60"/>
                      </a:lnTo>
                      <a:lnTo>
                        <a:pt x="614" y="66"/>
                      </a:lnTo>
                      <a:lnTo>
                        <a:pt x="640" y="72"/>
                      </a:lnTo>
                      <a:lnTo>
                        <a:pt x="667" y="78"/>
                      </a:lnTo>
                      <a:lnTo>
                        <a:pt x="693" y="82"/>
                      </a:lnTo>
                      <a:lnTo>
                        <a:pt x="721" y="87"/>
                      </a:lnTo>
                      <a:lnTo>
                        <a:pt x="748" y="90"/>
                      </a:lnTo>
                      <a:lnTo>
                        <a:pt x="777" y="94"/>
                      </a:lnTo>
                      <a:lnTo>
                        <a:pt x="806" y="96"/>
                      </a:lnTo>
                      <a:lnTo>
                        <a:pt x="835" y="98"/>
                      </a:lnTo>
                      <a:lnTo>
                        <a:pt x="855" y="98"/>
                      </a:lnTo>
                      <a:lnTo>
                        <a:pt x="864" y="98"/>
                      </a:lnTo>
                      <a:lnTo>
                        <a:pt x="874" y="98"/>
                      </a:lnTo>
                      <a:lnTo>
                        <a:pt x="884" y="98"/>
                      </a:lnTo>
                      <a:lnTo>
                        <a:pt x="893" y="98"/>
                      </a:lnTo>
                      <a:lnTo>
                        <a:pt x="903" y="99"/>
                      </a:lnTo>
                      <a:lnTo>
                        <a:pt x="913" y="99"/>
                      </a:lnTo>
                      <a:lnTo>
                        <a:pt x="923" y="99"/>
                      </a:lnTo>
                      <a:lnTo>
                        <a:pt x="933" y="99"/>
                      </a:lnTo>
                      <a:lnTo>
                        <a:pt x="942" y="99"/>
                      </a:lnTo>
                      <a:lnTo>
                        <a:pt x="952" y="99"/>
                      </a:lnTo>
                      <a:lnTo>
                        <a:pt x="962" y="99"/>
                      </a:lnTo>
                      <a:lnTo>
                        <a:pt x="971" y="99"/>
                      </a:lnTo>
                      <a:lnTo>
                        <a:pt x="981" y="99"/>
                      </a:lnTo>
                      <a:lnTo>
                        <a:pt x="991" y="99"/>
                      </a:lnTo>
                      <a:lnTo>
                        <a:pt x="1001" y="98"/>
                      </a:lnTo>
                      <a:lnTo>
                        <a:pt x="1011" y="98"/>
                      </a:lnTo>
                      <a:lnTo>
                        <a:pt x="1021" y="98"/>
                      </a:lnTo>
                      <a:lnTo>
                        <a:pt x="1030" y="98"/>
                      </a:lnTo>
                      <a:lnTo>
                        <a:pt x="1040" y="98"/>
                      </a:lnTo>
                      <a:lnTo>
                        <a:pt x="1050" y="98"/>
                      </a:lnTo>
                      <a:lnTo>
                        <a:pt x="1059" y="98"/>
                      </a:lnTo>
                      <a:lnTo>
                        <a:pt x="1069" y="98"/>
                      </a:lnTo>
                      <a:lnTo>
                        <a:pt x="1079" y="98"/>
                      </a:lnTo>
                      <a:lnTo>
                        <a:pt x="1089" y="98"/>
                      </a:lnTo>
                      <a:lnTo>
                        <a:pt x="1098" y="98"/>
                      </a:lnTo>
                      <a:lnTo>
                        <a:pt x="1108" y="98"/>
                      </a:lnTo>
                      <a:lnTo>
                        <a:pt x="1118" y="98"/>
                      </a:lnTo>
                      <a:lnTo>
                        <a:pt x="1127" y="98"/>
                      </a:lnTo>
                      <a:lnTo>
                        <a:pt x="1137" y="98"/>
                      </a:lnTo>
                      <a:lnTo>
                        <a:pt x="1147" y="98"/>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36" name="Freeform 40"/>
                <p:cNvSpPr>
                  <a:spLocks/>
                </p:cNvSpPr>
                <p:nvPr/>
              </p:nvSpPr>
              <p:spPr bwMode="auto">
                <a:xfrm>
                  <a:off x="1990" y="2259"/>
                  <a:ext cx="899" cy="152"/>
                </a:xfrm>
                <a:custGeom>
                  <a:avLst/>
                  <a:gdLst/>
                  <a:ahLst/>
                  <a:cxnLst>
                    <a:cxn ang="0">
                      <a:pos x="0" y="0"/>
                    </a:cxn>
                    <a:cxn ang="0">
                      <a:pos x="39" y="55"/>
                    </a:cxn>
                    <a:cxn ang="0">
                      <a:pos x="60" y="78"/>
                    </a:cxn>
                    <a:cxn ang="0">
                      <a:pos x="83" y="97"/>
                    </a:cxn>
                    <a:cxn ang="0">
                      <a:pos x="106" y="113"/>
                    </a:cxn>
                    <a:cxn ang="0">
                      <a:pos x="130" y="125"/>
                    </a:cxn>
                    <a:cxn ang="0">
                      <a:pos x="156" y="135"/>
                    </a:cxn>
                    <a:cxn ang="0">
                      <a:pos x="182" y="143"/>
                    </a:cxn>
                    <a:cxn ang="0">
                      <a:pos x="208" y="148"/>
                    </a:cxn>
                    <a:cxn ang="0">
                      <a:pos x="236" y="151"/>
                    </a:cxn>
                    <a:cxn ang="0">
                      <a:pos x="264" y="151"/>
                    </a:cxn>
                    <a:cxn ang="0">
                      <a:pos x="293" y="150"/>
                    </a:cxn>
                    <a:cxn ang="0">
                      <a:pos x="322" y="147"/>
                    </a:cxn>
                    <a:cxn ang="0">
                      <a:pos x="352" y="143"/>
                    </a:cxn>
                    <a:cxn ang="0">
                      <a:pos x="382" y="137"/>
                    </a:cxn>
                    <a:cxn ang="0">
                      <a:pos x="412" y="130"/>
                    </a:cxn>
                    <a:cxn ang="0">
                      <a:pos x="443" y="122"/>
                    </a:cxn>
                    <a:cxn ang="0">
                      <a:pos x="474" y="113"/>
                    </a:cxn>
                    <a:cxn ang="0">
                      <a:pos x="505" y="104"/>
                    </a:cxn>
                    <a:cxn ang="0">
                      <a:pos x="536" y="95"/>
                    </a:cxn>
                    <a:cxn ang="0">
                      <a:pos x="568" y="85"/>
                    </a:cxn>
                    <a:cxn ang="0">
                      <a:pos x="599" y="75"/>
                    </a:cxn>
                    <a:cxn ang="0">
                      <a:pos x="630" y="65"/>
                    </a:cxn>
                    <a:cxn ang="0">
                      <a:pos x="661" y="55"/>
                    </a:cxn>
                    <a:cxn ang="0">
                      <a:pos x="692" y="46"/>
                    </a:cxn>
                    <a:cxn ang="0">
                      <a:pos x="723" y="38"/>
                    </a:cxn>
                    <a:cxn ang="0">
                      <a:pos x="753" y="31"/>
                    </a:cxn>
                    <a:cxn ang="0">
                      <a:pos x="783" y="24"/>
                    </a:cxn>
                    <a:cxn ang="0">
                      <a:pos x="812" y="19"/>
                    </a:cxn>
                    <a:cxn ang="0">
                      <a:pos x="841" y="15"/>
                    </a:cxn>
                    <a:cxn ang="0">
                      <a:pos x="870" y="13"/>
                    </a:cxn>
                    <a:cxn ang="0">
                      <a:pos x="898" y="13"/>
                    </a:cxn>
                  </a:cxnLst>
                  <a:rect l="0" t="0" r="r" b="b"/>
                  <a:pathLst>
                    <a:path w="899" h="152">
                      <a:moveTo>
                        <a:pt x="0" y="0"/>
                      </a:moveTo>
                      <a:lnTo>
                        <a:pt x="39" y="55"/>
                      </a:lnTo>
                      <a:lnTo>
                        <a:pt x="60" y="78"/>
                      </a:lnTo>
                      <a:lnTo>
                        <a:pt x="83" y="97"/>
                      </a:lnTo>
                      <a:lnTo>
                        <a:pt x="106" y="113"/>
                      </a:lnTo>
                      <a:lnTo>
                        <a:pt x="130" y="125"/>
                      </a:lnTo>
                      <a:lnTo>
                        <a:pt x="156" y="135"/>
                      </a:lnTo>
                      <a:lnTo>
                        <a:pt x="182" y="143"/>
                      </a:lnTo>
                      <a:lnTo>
                        <a:pt x="208" y="148"/>
                      </a:lnTo>
                      <a:lnTo>
                        <a:pt x="236" y="151"/>
                      </a:lnTo>
                      <a:lnTo>
                        <a:pt x="264" y="151"/>
                      </a:lnTo>
                      <a:lnTo>
                        <a:pt x="293" y="150"/>
                      </a:lnTo>
                      <a:lnTo>
                        <a:pt x="322" y="147"/>
                      </a:lnTo>
                      <a:lnTo>
                        <a:pt x="352" y="143"/>
                      </a:lnTo>
                      <a:lnTo>
                        <a:pt x="382" y="137"/>
                      </a:lnTo>
                      <a:lnTo>
                        <a:pt x="412" y="130"/>
                      </a:lnTo>
                      <a:lnTo>
                        <a:pt x="443" y="122"/>
                      </a:lnTo>
                      <a:lnTo>
                        <a:pt x="474" y="113"/>
                      </a:lnTo>
                      <a:lnTo>
                        <a:pt x="505" y="104"/>
                      </a:lnTo>
                      <a:lnTo>
                        <a:pt x="536" y="95"/>
                      </a:lnTo>
                      <a:lnTo>
                        <a:pt x="568" y="85"/>
                      </a:lnTo>
                      <a:lnTo>
                        <a:pt x="599" y="75"/>
                      </a:lnTo>
                      <a:lnTo>
                        <a:pt x="630" y="65"/>
                      </a:lnTo>
                      <a:lnTo>
                        <a:pt x="661" y="55"/>
                      </a:lnTo>
                      <a:lnTo>
                        <a:pt x="692" y="46"/>
                      </a:lnTo>
                      <a:lnTo>
                        <a:pt x="723" y="38"/>
                      </a:lnTo>
                      <a:lnTo>
                        <a:pt x="753" y="31"/>
                      </a:lnTo>
                      <a:lnTo>
                        <a:pt x="783" y="24"/>
                      </a:lnTo>
                      <a:lnTo>
                        <a:pt x="812" y="19"/>
                      </a:lnTo>
                      <a:lnTo>
                        <a:pt x="841" y="15"/>
                      </a:lnTo>
                      <a:lnTo>
                        <a:pt x="870" y="13"/>
                      </a:lnTo>
                      <a:lnTo>
                        <a:pt x="898" y="13"/>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37" name="Freeform 41"/>
                <p:cNvSpPr>
                  <a:spLocks/>
                </p:cNvSpPr>
                <p:nvPr/>
              </p:nvSpPr>
              <p:spPr bwMode="auto">
                <a:xfrm>
                  <a:off x="2413" y="2670"/>
                  <a:ext cx="899" cy="152"/>
                </a:xfrm>
                <a:custGeom>
                  <a:avLst/>
                  <a:gdLst/>
                  <a:ahLst/>
                  <a:cxnLst>
                    <a:cxn ang="0">
                      <a:pos x="0" y="0"/>
                    </a:cxn>
                    <a:cxn ang="0">
                      <a:pos x="39" y="56"/>
                    </a:cxn>
                    <a:cxn ang="0">
                      <a:pos x="61" y="78"/>
                    </a:cxn>
                    <a:cxn ang="0">
                      <a:pos x="83" y="97"/>
                    </a:cxn>
                    <a:cxn ang="0">
                      <a:pos x="106" y="113"/>
                    </a:cxn>
                    <a:cxn ang="0">
                      <a:pos x="131" y="126"/>
                    </a:cxn>
                    <a:cxn ang="0">
                      <a:pos x="156" y="136"/>
                    </a:cxn>
                    <a:cxn ang="0">
                      <a:pos x="182" y="143"/>
                    </a:cxn>
                    <a:cxn ang="0">
                      <a:pos x="209" y="148"/>
                    </a:cxn>
                    <a:cxn ang="0">
                      <a:pos x="237" y="150"/>
                    </a:cxn>
                    <a:cxn ang="0">
                      <a:pos x="265" y="151"/>
                    </a:cxn>
                    <a:cxn ang="0">
                      <a:pos x="293" y="150"/>
                    </a:cxn>
                    <a:cxn ang="0">
                      <a:pos x="323" y="147"/>
                    </a:cxn>
                    <a:cxn ang="0">
                      <a:pos x="352" y="143"/>
                    </a:cxn>
                    <a:cxn ang="0">
                      <a:pos x="383" y="137"/>
                    </a:cxn>
                    <a:cxn ang="0">
                      <a:pos x="413" y="130"/>
                    </a:cxn>
                    <a:cxn ang="0">
                      <a:pos x="444" y="122"/>
                    </a:cxn>
                    <a:cxn ang="0">
                      <a:pos x="475" y="114"/>
                    </a:cxn>
                    <a:cxn ang="0">
                      <a:pos x="506" y="104"/>
                    </a:cxn>
                    <a:cxn ang="0">
                      <a:pos x="537" y="94"/>
                    </a:cxn>
                    <a:cxn ang="0">
                      <a:pos x="569" y="84"/>
                    </a:cxn>
                    <a:cxn ang="0">
                      <a:pos x="600" y="75"/>
                    </a:cxn>
                    <a:cxn ang="0">
                      <a:pos x="631" y="65"/>
                    </a:cxn>
                    <a:cxn ang="0">
                      <a:pos x="662" y="55"/>
                    </a:cxn>
                    <a:cxn ang="0">
                      <a:pos x="693" y="46"/>
                    </a:cxn>
                    <a:cxn ang="0">
                      <a:pos x="723" y="38"/>
                    </a:cxn>
                    <a:cxn ang="0">
                      <a:pos x="754" y="30"/>
                    </a:cxn>
                    <a:cxn ang="0">
                      <a:pos x="783" y="24"/>
                    </a:cxn>
                    <a:cxn ang="0">
                      <a:pos x="813" y="19"/>
                    </a:cxn>
                    <a:cxn ang="0">
                      <a:pos x="842" y="15"/>
                    </a:cxn>
                    <a:cxn ang="0">
                      <a:pos x="870" y="13"/>
                    </a:cxn>
                    <a:cxn ang="0">
                      <a:pos x="898" y="13"/>
                    </a:cxn>
                  </a:cxnLst>
                  <a:rect l="0" t="0" r="r" b="b"/>
                  <a:pathLst>
                    <a:path w="899" h="152">
                      <a:moveTo>
                        <a:pt x="0" y="0"/>
                      </a:moveTo>
                      <a:lnTo>
                        <a:pt x="39" y="56"/>
                      </a:lnTo>
                      <a:lnTo>
                        <a:pt x="61" y="78"/>
                      </a:lnTo>
                      <a:lnTo>
                        <a:pt x="83" y="97"/>
                      </a:lnTo>
                      <a:lnTo>
                        <a:pt x="106" y="113"/>
                      </a:lnTo>
                      <a:lnTo>
                        <a:pt x="131" y="126"/>
                      </a:lnTo>
                      <a:lnTo>
                        <a:pt x="156" y="136"/>
                      </a:lnTo>
                      <a:lnTo>
                        <a:pt x="182" y="143"/>
                      </a:lnTo>
                      <a:lnTo>
                        <a:pt x="209" y="148"/>
                      </a:lnTo>
                      <a:lnTo>
                        <a:pt x="237" y="150"/>
                      </a:lnTo>
                      <a:lnTo>
                        <a:pt x="265" y="151"/>
                      </a:lnTo>
                      <a:lnTo>
                        <a:pt x="293" y="150"/>
                      </a:lnTo>
                      <a:lnTo>
                        <a:pt x="323" y="147"/>
                      </a:lnTo>
                      <a:lnTo>
                        <a:pt x="352" y="143"/>
                      </a:lnTo>
                      <a:lnTo>
                        <a:pt x="383" y="137"/>
                      </a:lnTo>
                      <a:lnTo>
                        <a:pt x="413" y="130"/>
                      </a:lnTo>
                      <a:lnTo>
                        <a:pt x="444" y="122"/>
                      </a:lnTo>
                      <a:lnTo>
                        <a:pt x="475" y="114"/>
                      </a:lnTo>
                      <a:lnTo>
                        <a:pt x="506" y="104"/>
                      </a:lnTo>
                      <a:lnTo>
                        <a:pt x="537" y="94"/>
                      </a:lnTo>
                      <a:lnTo>
                        <a:pt x="569" y="84"/>
                      </a:lnTo>
                      <a:lnTo>
                        <a:pt x="600" y="75"/>
                      </a:lnTo>
                      <a:lnTo>
                        <a:pt x="631" y="65"/>
                      </a:lnTo>
                      <a:lnTo>
                        <a:pt x="662" y="55"/>
                      </a:lnTo>
                      <a:lnTo>
                        <a:pt x="693" y="46"/>
                      </a:lnTo>
                      <a:lnTo>
                        <a:pt x="723" y="38"/>
                      </a:lnTo>
                      <a:lnTo>
                        <a:pt x="754" y="30"/>
                      </a:lnTo>
                      <a:lnTo>
                        <a:pt x="783" y="24"/>
                      </a:lnTo>
                      <a:lnTo>
                        <a:pt x="813" y="19"/>
                      </a:lnTo>
                      <a:lnTo>
                        <a:pt x="842" y="15"/>
                      </a:lnTo>
                      <a:lnTo>
                        <a:pt x="870" y="13"/>
                      </a:lnTo>
                      <a:lnTo>
                        <a:pt x="898" y="13"/>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38" name="Freeform 42"/>
                <p:cNvSpPr>
                  <a:spLocks/>
                </p:cNvSpPr>
                <p:nvPr/>
              </p:nvSpPr>
              <p:spPr bwMode="auto">
                <a:xfrm>
                  <a:off x="2700" y="1874"/>
                  <a:ext cx="875" cy="137"/>
                </a:xfrm>
                <a:custGeom>
                  <a:avLst/>
                  <a:gdLst/>
                  <a:ahLst/>
                  <a:cxnLst>
                    <a:cxn ang="0">
                      <a:pos x="0" y="136"/>
                    </a:cxn>
                    <a:cxn ang="0">
                      <a:pos x="21" y="109"/>
                    </a:cxn>
                    <a:cxn ang="0">
                      <a:pos x="34" y="99"/>
                    </a:cxn>
                    <a:cxn ang="0">
                      <a:pos x="49" y="90"/>
                    </a:cxn>
                    <a:cxn ang="0">
                      <a:pos x="66" y="83"/>
                    </a:cxn>
                    <a:cxn ang="0">
                      <a:pos x="83" y="77"/>
                    </a:cxn>
                    <a:cxn ang="0">
                      <a:pos x="102" y="73"/>
                    </a:cxn>
                    <a:cxn ang="0">
                      <a:pos x="122" y="70"/>
                    </a:cxn>
                    <a:cxn ang="0">
                      <a:pos x="143" y="68"/>
                    </a:cxn>
                    <a:cxn ang="0">
                      <a:pos x="165" y="67"/>
                    </a:cxn>
                    <a:cxn ang="0">
                      <a:pos x="188" y="68"/>
                    </a:cxn>
                    <a:cxn ang="0">
                      <a:pos x="211" y="69"/>
                    </a:cxn>
                    <a:cxn ang="0">
                      <a:pos x="235" y="70"/>
                    </a:cxn>
                    <a:cxn ang="0">
                      <a:pos x="260" y="73"/>
                    </a:cxn>
                    <a:cxn ang="0">
                      <a:pos x="284" y="76"/>
                    </a:cxn>
                    <a:cxn ang="0">
                      <a:pos x="310" y="80"/>
                    </a:cxn>
                    <a:cxn ang="0">
                      <a:pos x="335" y="84"/>
                    </a:cxn>
                    <a:cxn ang="0">
                      <a:pos x="360" y="88"/>
                    </a:cxn>
                    <a:cxn ang="0">
                      <a:pos x="386" y="92"/>
                    </a:cxn>
                    <a:cxn ang="0">
                      <a:pos x="411" y="96"/>
                    </a:cxn>
                    <a:cxn ang="0">
                      <a:pos x="436" y="101"/>
                    </a:cxn>
                    <a:cxn ang="0">
                      <a:pos x="460" y="105"/>
                    </a:cxn>
                    <a:cxn ang="0">
                      <a:pos x="484" y="108"/>
                    </a:cxn>
                    <a:cxn ang="0">
                      <a:pos x="508" y="112"/>
                    </a:cxn>
                    <a:cxn ang="0">
                      <a:pos x="531" y="115"/>
                    </a:cxn>
                    <a:cxn ang="0">
                      <a:pos x="553" y="117"/>
                    </a:cxn>
                    <a:cxn ang="0">
                      <a:pos x="574" y="118"/>
                    </a:cxn>
                    <a:cxn ang="0">
                      <a:pos x="594" y="119"/>
                    </a:cxn>
                    <a:cxn ang="0">
                      <a:pos x="613" y="119"/>
                    </a:cxn>
                    <a:cxn ang="0">
                      <a:pos x="630" y="118"/>
                    </a:cxn>
                    <a:cxn ang="0">
                      <a:pos x="646" y="115"/>
                    </a:cxn>
                    <a:cxn ang="0">
                      <a:pos x="662" y="112"/>
                    </a:cxn>
                    <a:cxn ang="0">
                      <a:pos x="673" y="107"/>
                    </a:cxn>
                    <a:cxn ang="0">
                      <a:pos x="680" y="105"/>
                    </a:cxn>
                    <a:cxn ang="0">
                      <a:pos x="686" y="102"/>
                    </a:cxn>
                    <a:cxn ang="0">
                      <a:pos x="692" y="99"/>
                    </a:cxn>
                    <a:cxn ang="0">
                      <a:pos x="699" y="96"/>
                    </a:cxn>
                    <a:cxn ang="0">
                      <a:pos x="706" y="93"/>
                    </a:cxn>
                    <a:cxn ang="0">
                      <a:pos x="712" y="90"/>
                    </a:cxn>
                    <a:cxn ang="0">
                      <a:pos x="719" y="86"/>
                    </a:cxn>
                    <a:cxn ang="0">
                      <a:pos x="726" y="83"/>
                    </a:cxn>
                    <a:cxn ang="0">
                      <a:pos x="733" y="79"/>
                    </a:cxn>
                    <a:cxn ang="0">
                      <a:pos x="740" y="75"/>
                    </a:cxn>
                    <a:cxn ang="0">
                      <a:pos x="747" y="71"/>
                    </a:cxn>
                    <a:cxn ang="0">
                      <a:pos x="754" y="67"/>
                    </a:cxn>
                    <a:cxn ang="0">
                      <a:pos x="761" y="63"/>
                    </a:cxn>
                    <a:cxn ang="0">
                      <a:pos x="768" y="59"/>
                    </a:cxn>
                    <a:cxn ang="0">
                      <a:pos x="775" y="55"/>
                    </a:cxn>
                    <a:cxn ang="0">
                      <a:pos x="782" y="51"/>
                    </a:cxn>
                    <a:cxn ang="0">
                      <a:pos x="789" y="47"/>
                    </a:cxn>
                    <a:cxn ang="0">
                      <a:pos x="796" y="43"/>
                    </a:cxn>
                    <a:cxn ang="0">
                      <a:pos x="803" y="39"/>
                    </a:cxn>
                    <a:cxn ang="0">
                      <a:pos x="810" y="35"/>
                    </a:cxn>
                    <a:cxn ang="0">
                      <a:pos x="817" y="31"/>
                    </a:cxn>
                    <a:cxn ang="0">
                      <a:pos x="824" y="27"/>
                    </a:cxn>
                    <a:cxn ang="0">
                      <a:pos x="830" y="23"/>
                    </a:cxn>
                    <a:cxn ang="0">
                      <a:pos x="837" y="19"/>
                    </a:cxn>
                    <a:cxn ang="0">
                      <a:pos x="843" y="16"/>
                    </a:cxn>
                    <a:cxn ang="0">
                      <a:pos x="850" y="12"/>
                    </a:cxn>
                    <a:cxn ang="0">
                      <a:pos x="856" y="9"/>
                    </a:cxn>
                    <a:cxn ang="0">
                      <a:pos x="862" y="5"/>
                    </a:cxn>
                    <a:cxn ang="0">
                      <a:pos x="868" y="2"/>
                    </a:cxn>
                    <a:cxn ang="0">
                      <a:pos x="874" y="0"/>
                    </a:cxn>
                  </a:cxnLst>
                  <a:rect l="0" t="0" r="r" b="b"/>
                  <a:pathLst>
                    <a:path w="875" h="137">
                      <a:moveTo>
                        <a:pt x="0" y="136"/>
                      </a:moveTo>
                      <a:lnTo>
                        <a:pt x="21" y="109"/>
                      </a:lnTo>
                      <a:lnTo>
                        <a:pt x="34" y="99"/>
                      </a:lnTo>
                      <a:lnTo>
                        <a:pt x="49" y="90"/>
                      </a:lnTo>
                      <a:lnTo>
                        <a:pt x="66" y="83"/>
                      </a:lnTo>
                      <a:lnTo>
                        <a:pt x="83" y="77"/>
                      </a:lnTo>
                      <a:lnTo>
                        <a:pt x="102" y="73"/>
                      </a:lnTo>
                      <a:lnTo>
                        <a:pt x="122" y="70"/>
                      </a:lnTo>
                      <a:lnTo>
                        <a:pt x="143" y="68"/>
                      </a:lnTo>
                      <a:lnTo>
                        <a:pt x="165" y="67"/>
                      </a:lnTo>
                      <a:lnTo>
                        <a:pt x="188" y="68"/>
                      </a:lnTo>
                      <a:lnTo>
                        <a:pt x="211" y="69"/>
                      </a:lnTo>
                      <a:lnTo>
                        <a:pt x="235" y="70"/>
                      </a:lnTo>
                      <a:lnTo>
                        <a:pt x="260" y="73"/>
                      </a:lnTo>
                      <a:lnTo>
                        <a:pt x="284" y="76"/>
                      </a:lnTo>
                      <a:lnTo>
                        <a:pt x="310" y="80"/>
                      </a:lnTo>
                      <a:lnTo>
                        <a:pt x="335" y="84"/>
                      </a:lnTo>
                      <a:lnTo>
                        <a:pt x="360" y="88"/>
                      </a:lnTo>
                      <a:lnTo>
                        <a:pt x="386" y="92"/>
                      </a:lnTo>
                      <a:lnTo>
                        <a:pt x="411" y="96"/>
                      </a:lnTo>
                      <a:lnTo>
                        <a:pt x="436" y="101"/>
                      </a:lnTo>
                      <a:lnTo>
                        <a:pt x="460" y="105"/>
                      </a:lnTo>
                      <a:lnTo>
                        <a:pt x="484" y="108"/>
                      </a:lnTo>
                      <a:lnTo>
                        <a:pt x="508" y="112"/>
                      </a:lnTo>
                      <a:lnTo>
                        <a:pt x="531" y="115"/>
                      </a:lnTo>
                      <a:lnTo>
                        <a:pt x="553" y="117"/>
                      </a:lnTo>
                      <a:lnTo>
                        <a:pt x="574" y="118"/>
                      </a:lnTo>
                      <a:lnTo>
                        <a:pt x="594" y="119"/>
                      </a:lnTo>
                      <a:lnTo>
                        <a:pt x="613" y="119"/>
                      </a:lnTo>
                      <a:lnTo>
                        <a:pt x="630" y="118"/>
                      </a:lnTo>
                      <a:lnTo>
                        <a:pt x="646" y="115"/>
                      </a:lnTo>
                      <a:lnTo>
                        <a:pt x="662" y="112"/>
                      </a:lnTo>
                      <a:lnTo>
                        <a:pt x="673" y="107"/>
                      </a:lnTo>
                      <a:lnTo>
                        <a:pt x="680" y="105"/>
                      </a:lnTo>
                      <a:lnTo>
                        <a:pt x="686" y="102"/>
                      </a:lnTo>
                      <a:lnTo>
                        <a:pt x="692" y="99"/>
                      </a:lnTo>
                      <a:lnTo>
                        <a:pt x="699" y="96"/>
                      </a:lnTo>
                      <a:lnTo>
                        <a:pt x="706" y="93"/>
                      </a:lnTo>
                      <a:lnTo>
                        <a:pt x="712" y="90"/>
                      </a:lnTo>
                      <a:lnTo>
                        <a:pt x="719" y="86"/>
                      </a:lnTo>
                      <a:lnTo>
                        <a:pt x="726" y="83"/>
                      </a:lnTo>
                      <a:lnTo>
                        <a:pt x="733" y="79"/>
                      </a:lnTo>
                      <a:lnTo>
                        <a:pt x="740" y="75"/>
                      </a:lnTo>
                      <a:lnTo>
                        <a:pt x="747" y="71"/>
                      </a:lnTo>
                      <a:lnTo>
                        <a:pt x="754" y="67"/>
                      </a:lnTo>
                      <a:lnTo>
                        <a:pt x="761" y="63"/>
                      </a:lnTo>
                      <a:lnTo>
                        <a:pt x="768" y="59"/>
                      </a:lnTo>
                      <a:lnTo>
                        <a:pt x="775" y="55"/>
                      </a:lnTo>
                      <a:lnTo>
                        <a:pt x="782" y="51"/>
                      </a:lnTo>
                      <a:lnTo>
                        <a:pt x="789" y="47"/>
                      </a:lnTo>
                      <a:lnTo>
                        <a:pt x="796" y="43"/>
                      </a:lnTo>
                      <a:lnTo>
                        <a:pt x="803" y="39"/>
                      </a:lnTo>
                      <a:lnTo>
                        <a:pt x="810" y="35"/>
                      </a:lnTo>
                      <a:lnTo>
                        <a:pt x="817" y="31"/>
                      </a:lnTo>
                      <a:lnTo>
                        <a:pt x="824" y="27"/>
                      </a:lnTo>
                      <a:lnTo>
                        <a:pt x="830" y="23"/>
                      </a:lnTo>
                      <a:lnTo>
                        <a:pt x="837" y="19"/>
                      </a:lnTo>
                      <a:lnTo>
                        <a:pt x="843" y="16"/>
                      </a:lnTo>
                      <a:lnTo>
                        <a:pt x="850" y="12"/>
                      </a:lnTo>
                      <a:lnTo>
                        <a:pt x="856" y="9"/>
                      </a:lnTo>
                      <a:lnTo>
                        <a:pt x="862" y="5"/>
                      </a:lnTo>
                      <a:lnTo>
                        <a:pt x="868" y="2"/>
                      </a:lnTo>
                      <a:lnTo>
                        <a:pt x="874" y="0"/>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grpSp>
          <p:sp>
            <p:nvSpPr>
              <p:cNvPr id="4140" name="Freeform 44"/>
              <p:cNvSpPr>
                <a:spLocks/>
              </p:cNvSpPr>
              <p:nvPr/>
            </p:nvSpPr>
            <p:spPr bwMode="auto">
              <a:xfrm>
                <a:off x="1828" y="2496"/>
                <a:ext cx="2009" cy="201"/>
              </a:xfrm>
              <a:custGeom>
                <a:avLst/>
                <a:gdLst/>
                <a:ahLst/>
                <a:cxnLst>
                  <a:cxn ang="0">
                    <a:pos x="40" y="189"/>
                  </a:cxn>
                  <a:cxn ang="0">
                    <a:pos x="74" y="172"/>
                  </a:cxn>
                  <a:cxn ang="0">
                    <a:pos x="104" y="152"/>
                  </a:cxn>
                  <a:cxn ang="0">
                    <a:pos x="131" y="128"/>
                  </a:cxn>
                  <a:cxn ang="0">
                    <a:pos x="157" y="102"/>
                  </a:cxn>
                  <a:cxn ang="0">
                    <a:pos x="182" y="76"/>
                  </a:cxn>
                  <a:cxn ang="0">
                    <a:pos x="208" y="52"/>
                  </a:cxn>
                  <a:cxn ang="0">
                    <a:pos x="237" y="31"/>
                  </a:cxn>
                  <a:cxn ang="0">
                    <a:pos x="270" y="14"/>
                  </a:cxn>
                  <a:cxn ang="0">
                    <a:pos x="308" y="4"/>
                  </a:cxn>
                  <a:cxn ang="0">
                    <a:pos x="381" y="0"/>
                  </a:cxn>
                  <a:cxn ang="0">
                    <a:pos x="444" y="8"/>
                  </a:cxn>
                  <a:cxn ang="0">
                    <a:pos x="505" y="22"/>
                  </a:cxn>
                  <a:cxn ang="0">
                    <a:pos x="563" y="42"/>
                  </a:cxn>
                  <a:cxn ang="0">
                    <a:pos x="620" y="66"/>
                  </a:cxn>
                  <a:cxn ang="0">
                    <a:pos x="676" y="90"/>
                  </a:cxn>
                  <a:cxn ang="0">
                    <a:pos x="733" y="114"/>
                  </a:cxn>
                  <a:cxn ang="0">
                    <a:pos x="791" y="135"/>
                  </a:cxn>
                  <a:cxn ang="0">
                    <a:pos x="852" y="152"/>
                  </a:cxn>
                  <a:cxn ang="0">
                    <a:pos x="916" y="161"/>
                  </a:cxn>
                  <a:cxn ang="0">
                    <a:pos x="985" y="162"/>
                  </a:cxn>
                  <a:cxn ang="0">
                    <a:pos x="1030" y="155"/>
                  </a:cxn>
                  <a:cxn ang="0">
                    <a:pos x="1063" y="144"/>
                  </a:cxn>
                  <a:cxn ang="0">
                    <a:pos x="1096" y="131"/>
                  </a:cxn>
                  <a:cxn ang="0">
                    <a:pos x="1128" y="116"/>
                  </a:cxn>
                  <a:cxn ang="0">
                    <a:pos x="1160" y="101"/>
                  </a:cxn>
                  <a:cxn ang="0">
                    <a:pos x="1192" y="87"/>
                  </a:cxn>
                  <a:cxn ang="0">
                    <a:pos x="1226" y="76"/>
                  </a:cxn>
                  <a:cxn ang="0">
                    <a:pos x="1260" y="68"/>
                  </a:cxn>
                  <a:cxn ang="0">
                    <a:pos x="1296" y="67"/>
                  </a:cxn>
                  <a:cxn ang="0">
                    <a:pos x="1334" y="72"/>
                  </a:cxn>
                  <a:cxn ang="0">
                    <a:pos x="1382" y="87"/>
                  </a:cxn>
                  <a:cxn ang="0">
                    <a:pos x="1415" y="101"/>
                  </a:cxn>
                  <a:cxn ang="0">
                    <a:pos x="1445" y="116"/>
                  </a:cxn>
                  <a:cxn ang="0">
                    <a:pos x="1475" y="132"/>
                  </a:cxn>
                  <a:cxn ang="0">
                    <a:pos x="1504" y="148"/>
                  </a:cxn>
                  <a:cxn ang="0">
                    <a:pos x="1533" y="162"/>
                  </a:cxn>
                  <a:cxn ang="0">
                    <a:pos x="1563" y="176"/>
                  </a:cxn>
                  <a:cxn ang="0">
                    <a:pos x="1595" y="186"/>
                  </a:cxn>
                  <a:cxn ang="0">
                    <a:pos x="1630" y="194"/>
                  </a:cxn>
                  <a:cxn ang="0">
                    <a:pos x="1668" y="199"/>
                  </a:cxn>
                  <a:cxn ang="0">
                    <a:pos x="1718" y="199"/>
                  </a:cxn>
                  <a:cxn ang="0">
                    <a:pos x="1751" y="197"/>
                  </a:cxn>
                  <a:cxn ang="0">
                    <a:pos x="1782" y="193"/>
                  </a:cxn>
                  <a:cxn ang="0">
                    <a:pos x="1812" y="188"/>
                  </a:cxn>
                  <a:cxn ang="0">
                    <a:pos x="1840" y="181"/>
                  </a:cxn>
                  <a:cxn ang="0">
                    <a:pos x="1868" y="172"/>
                  </a:cxn>
                  <a:cxn ang="0">
                    <a:pos x="1896" y="162"/>
                  </a:cxn>
                  <a:cxn ang="0">
                    <a:pos x="1923" y="149"/>
                  </a:cxn>
                  <a:cxn ang="0">
                    <a:pos x="1951" y="135"/>
                  </a:cxn>
                  <a:cxn ang="0">
                    <a:pos x="1979" y="118"/>
                  </a:cxn>
                  <a:cxn ang="0">
                    <a:pos x="2008" y="100"/>
                  </a:cxn>
                </a:cxnLst>
                <a:rect l="0" t="0" r="r" b="b"/>
                <a:pathLst>
                  <a:path w="2009" h="201">
                    <a:moveTo>
                      <a:pt x="0" y="200"/>
                    </a:moveTo>
                    <a:lnTo>
                      <a:pt x="27" y="193"/>
                    </a:lnTo>
                    <a:lnTo>
                      <a:pt x="40" y="189"/>
                    </a:lnTo>
                    <a:lnTo>
                      <a:pt x="52" y="184"/>
                    </a:lnTo>
                    <a:lnTo>
                      <a:pt x="64" y="178"/>
                    </a:lnTo>
                    <a:lnTo>
                      <a:pt x="74" y="172"/>
                    </a:lnTo>
                    <a:lnTo>
                      <a:pt x="85" y="166"/>
                    </a:lnTo>
                    <a:lnTo>
                      <a:pt x="95" y="159"/>
                    </a:lnTo>
                    <a:lnTo>
                      <a:pt x="104" y="152"/>
                    </a:lnTo>
                    <a:lnTo>
                      <a:pt x="114" y="144"/>
                    </a:lnTo>
                    <a:lnTo>
                      <a:pt x="122" y="136"/>
                    </a:lnTo>
                    <a:lnTo>
                      <a:pt x="131" y="128"/>
                    </a:lnTo>
                    <a:lnTo>
                      <a:pt x="140" y="119"/>
                    </a:lnTo>
                    <a:lnTo>
                      <a:pt x="148" y="111"/>
                    </a:lnTo>
                    <a:lnTo>
                      <a:pt x="157" y="102"/>
                    </a:lnTo>
                    <a:lnTo>
                      <a:pt x="165" y="94"/>
                    </a:lnTo>
                    <a:lnTo>
                      <a:pt x="173" y="85"/>
                    </a:lnTo>
                    <a:lnTo>
                      <a:pt x="182" y="76"/>
                    </a:lnTo>
                    <a:lnTo>
                      <a:pt x="190" y="68"/>
                    </a:lnTo>
                    <a:lnTo>
                      <a:pt x="199" y="60"/>
                    </a:lnTo>
                    <a:lnTo>
                      <a:pt x="208" y="52"/>
                    </a:lnTo>
                    <a:lnTo>
                      <a:pt x="217" y="45"/>
                    </a:lnTo>
                    <a:lnTo>
                      <a:pt x="227" y="38"/>
                    </a:lnTo>
                    <a:lnTo>
                      <a:pt x="237" y="31"/>
                    </a:lnTo>
                    <a:lnTo>
                      <a:pt x="247" y="25"/>
                    </a:lnTo>
                    <a:lnTo>
                      <a:pt x="258" y="20"/>
                    </a:lnTo>
                    <a:lnTo>
                      <a:pt x="270" y="14"/>
                    </a:lnTo>
                    <a:lnTo>
                      <a:pt x="282" y="10"/>
                    </a:lnTo>
                    <a:lnTo>
                      <a:pt x="294" y="6"/>
                    </a:lnTo>
                    <a:lnTo>
                      <a:pt x="308" y="4"/>
                    </a:lnTo>
                    <a:lnTo>
                      <a:pt x="322" y="1"/>
                    </a:lnTo>
                    <a:lnTo>
                      <a:pt x="337" y="0"/>
                    </a:lnTo>
                    <a:lnTo>
                      <a:pt x="381" y="0"/>
                    </a:lnTo>
                    <a:lnTo>
                      <a:pt x="403" y="2"/>
                    </a:lnTo>
                    <a:lnTo>
                      <a:pt x="424" y="4"/>
                    </a:lnTo>
                    <a:lnTo>
                      <a:pt x="444" y="8"/>
                    </a:lnTo>
                    <a:lnTo>
                      <a:pt x="465" y="12"/>
                    </a:lnTo>
                    <a:lnTo>
                      <a:pt x="485" y="17"/>
                    </a:lnTo>
                    <a:lnTo>
                      <a:pt x="505" y="22"/>
                    </a:lnTo>
                    <a:lnTo>
                      <a:pt x="524" y="28"/>
                    </a:lnTo>
                    <a:lnTo>
                      <a:pt x="544" y="35"/>
                    </a:lnTo>
                    <a:lnTo>
                      <a:pt x="563" y="42"/>
                    </a:lnTo>
                    <a:lnTo>
                      <a:pt x="582" y="50"/>
                    </a:lnTo>
                    <a:lnTo>
                      <a:pt x="601" y="58"/>
                    </a:lnTo>
                    <a:lnTo>
                      <a:pt x="620" y="66"/>
                    </a:lnTo>
                    <a:lnTo>
                      <a:pt x="638" y="74"/>
                    </a:lnTo>
                    <a:lnTo>
                      <a:pt x="657" y="82"/>
                    </a:lnTo>
                    <a:lnTo>
                      <a:pt x="676" y="90"/>
                    </a:lnTo>
                    <a:lnTo>
                      <a:pt x="695" y="98"/>
                    </a:lnTo>
                    <a:lnTo>
                      <a:pt x="714" y="106"/>
                    </a:lnTo>
                    <a:lnTo>
                      <a:pt x="733" y="114"/>
                    </a:lnTo>
                    <a:lnTo>
                      <a:pt x="752" y="121"/>
                    </a:lnTo>
                    <a:lnTo>
                      <a:pt x="772" y="128"/>
                    </a:lnTo>
                    <a:lnTo>
                      <a:pt x="791" y="135"/>
                    </a:lnTo>
                    <a:lnTo>
                      <a:pt x="811" y="141"/>
                    </a:lnTo>
                    <a:lnTo>
                      <a:pt x="832" y="146"/>
                    </a:lnTo>
                    <a:lnTo>
                      <a:pt x="852" y="152"/>
                    </a:lnTo>
                    <a:lnTo>
                      <a:pt x="873" y="156"/>
                    </a:lnTo>
                    <a:lnTo>
                      <a:pt x="895" y="159"/>
                    </a:lnTo>
                    <a:lnTo>
                      <a:pt x="916" y="161"/>
                    </a:lnTo>
                    <a:lnTo>
                      <a:pt x="939" y="162"/>
                    </a:lnTo>
                    <a:lnTo>
                      <a:pt x="962" y="163"/>
                    </a:lnTo>
                    <a:lnTo>
                      <a:pt x="985" y="162"/>
                    </a:lnTo>
                    <a:lnTo>
                      <a:pt x="1008" y="160"/>
                    </a:lnTo>
                    <a:lnTo>
                      <a:pt x="1019" y="158"/>
                    </a:lnTo>
                    <a:lnTo>
                      <a:pt x="1030" y="155"/>
                    </a:lnTo>
                    <a:lnTo>
                      <a:pt x="1041" y="152"/>
                    </a:lnTo>
                    <a:lnTo>
                      <a:pt x="1052" y="148"/>
                    </a:lnTo>
                    <a:lnTo>
                      <a:pt x="1063" y="144"/>
                    </a:lnTo>
                    <a:lnTo>
                      <a:pt x="1074" y="140"/>
                    </a:lnTo>
                    <a:lnTo>
                      <a:pt x="1085" y="135"/>
                    </a:lnTo>
                    <a:lnTo>
                      <a:pt x="1096" y="131"/>
                    </a:lnTo>
                    <a:lnTo>
                      <a:pt x="1106" y="126"/>
                    </a:lnTo>
                    <a:lnTo>
                      <a:pt x="1117" y="121"/>
                    </a:lnTo>
                    <a:lnTo>
                      <a:pt x="1128" y="116"/>
                    </a:lnTo>
                    <a:lnTo>
                      <a:pt x="1138" y="110"/>
                    </a:lnTo>
                    <a:lnTo>
                      <a:pt x="1149" y="106"/>
                    </a:lnTo>
                    <a:lnTo>
                      <a:pt x="1160" y="101"/>
                    </a:lnTo>
                    <a:lnTo>
                      <a:pt x="1171" y="96"/>
                    </a:lnTo>
                    <a:lnTo>
                      <a:pt x="1182" y="91"/>
                    </a:lnTo>
                    <a:lnTo>
                      <a:pt x="1192" y="87"/>
                    </a:lnTo>
                    <a:lnTo>
                      <a:pt x="1204" y="83"/>
                    </a:lnTo>
                    <a:lnTo>
                      <a:pt x="1215" y="79"/>
                    </a:lnTo>
                    <a:lnTo>
                      <a:pt x="1226" y="76"/>
                    </a:lnTo>
                    <a:lnTo>
                      <a:pt x="1237" y="73"/>
                    </a:lnTo>
                    <a:lnTo>
                      <a:pt x="1249" y="70"/>
                    </a:lnTo>
                    <a:lnTo>
                      <a:pt x="1260" y="68"/>
                    </a:lnTo>
                    <a:lnTo>
                      <a:pt x="1272" y="67"/>
                    </a:lnTo>
                    <a:lnTo>
                      <a:pt x="1284" y="66"/>
                    </a:lnTo>
                    <a:lnTo>
                      <a:pt x="1296" y="67"/>
                    </a:lnTo>
                    <a:lnTo>
                      <a:pt x="1308" y="68"/>
                    </a:lnTo>
                    <a:lnTo>
                      <a:pt x="1321" y="69"/>
                    </a:lnTo>
                    <a:lnTo>
                      <a:pt x="1334" y="72"/>
                    </a:lnTo>
                    <a:lnTo>
                      <a:pt x="1347" y="75"/>
                    </a:lnTo>
                    <a:lnTo>
                      <a:pt x="1370" y="83"/>
                    </a:lnTo>
                    <a:lnTo>
                      <a:pt x="1382" y="87"/>
                    </a:lnTo>
                    <a:lnTo>
                      <a:pt x="1393" y="92"/>
                    </a:lnTo>
                    <a:lnTo>
                      <a:pt x="1404" y="96"/>
                    </a:lnTo>
                    <a:lnTo>
                      <a:pt x="1415" y="101"/>
                    </a:lnTo>
                    <a:lnTo>
                      <a:pt x="1425" y="106"/>
                    </a:lnTo>
                    <a:lnTo>
                      <a:pt x="1435" y="112"/>
                    </a:lnTo>
                    <a:lnTo>
                      <a:pt x="1445" y="116"/>
                    </a:lnTo>
                    <a:lnTo>
                      <a:pt x="1455" y="122"/>
                    </a:lnTo>
                    <a:lnTo>
                      <a:pt x="1465" y="127"/>
                    </a:lnTo>
                    <a:lnTo>
                      <a:pt x="1475" y="132"/>
                    </a:lnTo>
                    <a:lnTo>
                      <a:pt x="1484" y="138"/>
                    </a:lnTo>
                    <a:lnTo>
                      <a:pt x="1494" y="143"/>
                    </a:lnTo>
                    <a:lnTo>
                      <a:pt x="1504" y="148"/>
                    </a:lnTo>
                    <a:lnTo>
                      <a:pt x="1513" y="153"/>
                    </a:lnTo>
                    <a:lnTo>
                      <a:pt x="1523" y="158"/>
                    </a:lnTo>
                    <a:lnTo>
                      <a:pt x="1533" y="162"/>
                    </a:lnTo>
                    <a:lnTo>
                      <a:pt x="1543" y="167"/>
                    </a:lnTo>
                    <a:lnTo>
                      <a:pt x="1553" y="171"/>
                    </a:lnTo>
                    <a:lnTo>
                      <a:pt x="1563" y="176"/>
                    </a:lnTo>
                    <a:lnTo>
                      <a:pt x="1574" y="179"/>
                    </a:lnTo>
                    <a:lnTo>
                      <a:pt x="1584" y="183"/>
                    </a:lnTo>
                    <a:lnTo>
                      <a:pt x="1595" y="186"/>
                    </a:lnTo>
                    <a:lnTo>
                      <a:pt x="1606" y="189"/>
                    </a:lnTo>
                    <a:lnTo>
                      <a:pt x="1618" y="192"/>
                    </a:lnTo>
                    <a:lnTo>
                      <a:pt x="1630" y="194"/>
                    </a:lnTo>
                    <a:lnTo>
                      <a:pt x="1642" y="196"/>
                    </a:lnTo>
                    <a:lnTo>
                      <a:pt x="1655" y="198"/>
                    </a:lnTo>
                    <a:lnTo>
                      <a:pt x="1668" y="199"/>
                    </a:lnTo>
                    <a:lnTo>
                      <a:pt x="1682" y="199"/>
                    </a:lnTo>
                    <a:lnTo>
                      <a:pt x="1696" y="200"/>
                    </a:lnTo>
                    <a:lnTo>
                      <a:pt x="1718" y="199"/>
                    </a:lnTo>
                    <a:lnTo>
                      <a:pt x="1730" y="198"/>
                    </a:lnTo>
                    <a:lnTo>
                      <a:pt x="1740" y="198"/>
                    </a:lnTo>
                    <a:lnTo>
                      <a:pt x="1751" y="197"/>
                    </a:lnTo>
                    <a:lnTo>
                      <a:pt x="1762" y="196"/>
                    </a:lnTo>
                    <a:lnTo>
                      <a:pt x="1772" y="194"/>
                    </a:lnTo>
                    <a:lnTo>
                      <a:pt x="1782" y="193"/>
                    </a:lnTo>
                    <a:lnTo>
                      <a:pt x="1792" y="192"/>
                    </a:lnTo>
                    <a:lnTo>
                      <a:pt x="1802" y="190"/>
                    </a:lnTo>
                    <a:lnTo>
                      <a:pt x="1812" y="188"/>
                    </a:lnTo>
                    <a:lnTo>
                      <a:pt x="1821" y="186"/>
                    </a:lnTo>
                    <a:lnTo>
                      <a:pt x="1831" y="184"/>
                    </a:lnTo>
                    <a:lnTo>
                      <a:pt x="1840" y="181"/>
                    </a:lnTo>
                    <a:lnTo>
                      <a:pt x="1850" y="178"/>
                    </a:lnTo>
                    <a:lnTo>
                      <a:pt x="1859" y="176"/>
                    </a:lnTo>
                    <a:lnTo>
                      <a:pt x="1868" y="172"/>
                    </a:lnTo>
                    <a:lnTo>
                      <a:pt x="1878" y="169"/>
                    </a:lnTo>
                    <a:lnTo>
                      <a:pt x="1887" y="166"/>
                    </a:lnTo>
                    <a:lnTo>
                      <a:pt x="1896" y="162"/>
                    </a:lnTo>
                    <a:lnTo>
                      <a:pt x="1905" y="158"/>
                    </a:lnTo>
                    <a:lnTo>
                      <a:pt x="1914" y="154"/>
                    </a:lnTo>
                    <a:lnTo>
                      <a:pt x="1923" y="149"/>
                    </a:lnTo>
                    <a:lnTo>
                      <a:pt x="1932" y="145"/>
                    </a:lnTo>
                    <a:lnTo>
                      <a:pt x="1942" y="140"/>
                    </a:lnTo>
                    <a:lnTo>
                      <a:pt x="1951" y="135"/>
                    </a:lnTo>
                    <a:lnTo>
                      <a:pt x="1960" y="130"/>
                    </a:lnTo>
                    <a:lnTo>
                      <a:pt x="1969" y="124"/>
                    </a:lnTo>
                    <a:lnTo>
                      <a:pt x="1979" y="118"/>
                    </a:lnTo>
                    <a:lnTo>
                      <a:pt x="1988" y="112"/>
                    </a:lnTo>
                    <a:lnTo>
                      <a:pt x="1998" y="106"/>
                    </a:lnTo>
                    <a:lnTo>
                      <a:pt x="2008" y="100"/>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41" name="Freeform 45"/>
              <p:cNvSpPr>
                <a:spLocks/>
              </p:cNvSpPr>
              <p:nvPr/>
            </p:nvSpPr>
            <p:spPr bwMode="auto">
              <a:xfrm>
                <a:off x="1146" y="2412"/>
                <a:ext cx="1111" cy="91"/>
              </a:xfrm>
              <a:custGeom>
                <a:avLst/>
                <a:gdLst/>
                <a:ahLst/>
                <a:cxnLst>
                  <a:cxn ang="0">
                    <a:pos x="25" y="75"/>
                  </a:cxn>
                  <a:cxn ang="0">
                    <a:pos x="49" y="74"/>
                  </a:cxn>
                  <a:cxn ang="0">
                    <a:pos x="72" y="70"/>
                  </a:cxn>
                  <a:cxn ang="0">
                    <a:pos x="95" y="64"/>
                  </a:cxn>
                  <a:cxn ang="0">
                    <a:pos x="116" y="57"/>
                  </a:cxn>
                  <a:cxn ang="0">
                    <a:pos x="138" y="48"/>
                  </a:cxn>
                  <a:cxn ang="0">
                    <a:pos x="159" y="39"/>
                  </a:cxn>
                  <a:cxn ang="0">
                    <a:pos x="180" y="30"/>
                  </a:cxn>
                  <a:cxn ang="0">
                    <a:pos x="202" y="21"/>
                  </a:cxn>
                  <a:cxn ang="0">
                    <a:pos x="223" y="13"/>
                  </a:cxn>
                  <a:cxn ang="0">
                    <a:pos x="246" y="7"/>
                  </a:cxn>
                  <a:cxn ang="0">
                    <a:pos x="269" y="2"/>
                  </a:cxn>
                  <a:cxn ang="0">
                    <a:pos x="293" y="0"/>
                  </a:cxn>
                  <a:cxn ang="0">
                    <a:pos x="318" y="0"/>
                  </a:cxn>
                  <a:cxn ang="0">
                    <a:pos x="345" y="4"/>
                  </a:cxn>
                  <a:cxn ang="0">
                    <a:pos x="374" y="12"/>
                  </a:cxn>
                  <a:cxn ang="0">
                    <a:pos x="422" y="27"/>
                  </a:cxn>
                  <a:cxn ang="0">
                    <a:pos x="459" y="36"/>
                  </a:cxn>
                  <a:cxn ang="0">
                    <a:pos x="500" y="46"/>
                  </a:cxn>
                  <a:cxn ang="0">
                    <a:pos x="543" y="55"/>
                  </a:cxn>
                  <a:cxn ang="0">
                    <a:pos x="588" y="64"/>
                  </a:cxn>
                  <a:cxn ang="0">
                    <a:pos x="636" y="71"/>
                  </a:cxn>
                  <a:cxn ang="0">
                    <a:pos x="684" y="78"/>
                  </a:cxn>
                  <a:cxn ang="0">
                    <a:pos x="732" y="84"/>
                  </a:cxn>
                  <a:cxn ang="0">
                    <a:pos x="781" y="88"/>
                  </a:cxn>
                  <a:cxn ang="0">
                    <a:pos x="828" y="90"/>
                  </a:cxn>
                  <a:cxn ang="0">
                    <a:pos x="874" y="90"/>
                  </a:cxn>
                  <a:cxn ang="0">
                    <a:pos x="918" y="88"/>
                  </a:cxn>
                  <a:cxn ang="0">
                    <a:pos x="959" y="84"/>
                  </a:cxn>
                  <a:cxn ang="0">
                    <a:pos x="997" y="77"/>
                  </a:cxn>
                  <a:cxn ang="0">
                    <a:pos x="1032" y="67"/>
                  </a:cxn>
                  <a:cxn ang="0">
                    <a:pos x="1052" y="59"/>
                  </a:cxn>
                  <a:cxn ang="0">
                    <a:pos x="1056" y="57"/>
                  </a:cxn>
                  <a:cxn ang="0">
                    <a:pos x="1060" y="55"/>
                  </a:cxn>
                  <a:cxn ang="0">
                    <a:pos x="1065" y="52"/>
                  </a:cxn>
                  <a:cxn ang="0">
                    <a:pos x="1069" y="50"/>
                  </a:cxn>
                  <a:cxn ang="0">
                    <a:pos x="1074" y="47"/>
                  </a:cxn>
                  <a:cxn ang="0">
                    <a:pos x="1078" y="44"/>
                  </a:cxn>
                  <a:cxn ang="0">
                    <a:pos x="1082" y="41"/>
                  </a:cxn>
                  <a:cxn ang="0">
                    <a:pos x="1085" y="37"/>
                  </a:cxn>
                  <a:cxn ang="0">
                    <a:pos x="1089" y="34"/>
                  </a:cxn>
                  <a:cxn ang="0">
                    <a:pos x="1093" y="31"/>
                  </a:cxn>
                  <a:cxn ang="0">
                    <a:pos x="1096" y="27"/>
                  </a:cxn>
                  <a:cxn ang="0">
                    <a:pos x="1100" y="23"/>
                  </a:cxn>
                  <a:cxn ang="0">
                    <a:pos x="1103" y="20"/>
                  </a:cxn>
                  <a:cxn ang="0">
                    <a:pos x="1106" y="16"/>
                  </a:cxn>
                  <a:cxn ang="0">
                    <a:pos x="1110" y="12"/>
                  </a:cxn>
                </a:cxnLst>
                <a:rect l="0" t="0" r="r" b="b"/>
                <a:pathLst>
                  <a:path w="1111" h="91">
                    <a:moveTo>
                      <a:pt x="0" y="74"/>
                    </a:moveTo>
                    <a:lnTo>
                      <a:pt x="25" y="75"/>
                    </a:lnTo>
                    <a:lnTo>
                      <a:pt x="37" y="75"/>
                    </a:lnTo>
                    <a:lnTo>
                      <a:pt x="49" y="74"/>
                    </a:lnTo>
                    <a:lnTo>
                      <a:pt x="61" y="73"/>
                    </a:lnTo>
                    <a:lnTo>
                      <a:pt x="72" y="70"/>
                    </a:lnTo>
                    <a:lnTo>
                      <a:pt x="84" y="67"/>
                    </a:lnTo>
                    <a:lnTo>
                      <a:pt x="95" y="64"/>
                    </a:lnTo>
                    <a:lnTo>
                      <a:pt x="106" y="61"/>
                    </a:lnTo>
                    <a:lnTo>
                      <a:pt x="116" y="57"/>
                    </a:lnTo>
                    <a:lnTo>
                      <a:pt x="127" y="53"/>
                    </a:lnTo>
                    <a:lnTo>
                      <a:pt x="138" y="48"/>
                    </a:lnTo>
                    <a:lnTo>
                      <a:pt x="148" y="43"/>
                    </a:lnTo>
                    <a:lnTo>
                      <a:pt x="159" y="39"/>
                    </a:lnTo>
                    <a:lnTo>
                      <a:pt x="170" y="34"/>
                    </a:lnTo>
                    <a:lnTo>
                      <a:pt x="180" y="30"/>
                    </a:lnTo>
                    <a:lnTo>
                      <a:pt x="191" y="25"/>
                    </a:lnTo>
                    <a:lnTo>
                      <a:pt x="202" y="21"/>
                    </a:lnTo>
                    <a:lnTo>
                      <a:pt x="212" y="17"/>
                    </a:lnTo>
                    <a:lnTo>
                      <a:pt x="223" y="13"/>
                    </a:lnTo>
                    <a:lnTo>
                      <a:pt x="234" y="10"/>
                    </a:lnTo>
                    <a:lnTo>
                      <a:pt x="246" y="7"/>
                    </a:lnTo>
                    <a:lnTo>
                      <a:pt x="257" y="4"/>
                    </a:lnTo>
                    <a:lnTo>
                      <a:pt x="269" y="2"/>
                    </a:lnTo>
                    <a:lnTo>
                      <a:pt x="281" y="1"/>
                    </a:lnTo>
                    <a:lnTo>
                      <a:pt x="293" y="0"/>
                    </a:lnTo>
                    <a:lnTo>
                      <a:pt x="306" y="0"/>
                    </a:lnTo>
                    <a:lnTo>
                      <a:pt x="318" y="0"/>
                    </a:lnTo>
                    <a:lnTo>
                      <a:pt x="332" y="2"/>
                    </a:lnTo>
                    <a:lnTo>
                      <a:pt x="345" y="4"/>
                    </a:lnTo>
                    <a:lnTo>
                      <a:pt x="359" y="7"/>
                    </a:lnTo>
                    <a:lnTo>
                      <a:pt x="374" y="12"/>
                    </a:lnTo>
                    <a:lnTo>
                      <a:pt x="405" y="22"/>
                    </a:lnTo>
                    <a:lnTo>
                      <a:pt x="422" y="27"/>
                    </a:lnTo>
                    <a:lnTo>
                      <a:pt x="440" y="31"/>
                    </a:lnTo>
                    <a:lnTo>
                      <a:pt x="459" y="36"/>
                    </a:lnTo>
                    <a:lnTo>
                      <a:pt x="479" y="41"/>
                    </a:lnTo>
                    <a:lnTo>
                      <a:pt x="500" y="46"/>
                    </a:lnTo>
                    <a:lnTo>
                      <a:pt x="521" y="51"/>
                    </a:lnTo>
                    <a:lnTo>
                      <a:pt x="543" y="55"/>
                    </a:lnTo>
                    <a:lnTo>
                      <a:pt x="566" y="60"/>
                    </a:lnTo>
                    <a:lnTo>
                      <a:pt x="588" y="64"/>
                    </a:lnTo>
                    <a:lnTo>
                      <a:pt x="612" y="68"/>
                    </a:lnTo>
                    <a:lnTo>
                      <a:pt x="636" y="71"/>
                    </a:lnTo>
                    <a:lnTo>
                      <a:pt x="660" y="75"/>
                    </a:lnTo>
                    <a:lnTo>
                      <a:pt x="684" y="78"/>
                    </a:lnTo>
                    <a:lnTo>
                      <a:pt x="708" y="81"/>
                    </a:lnTo>
                    <a:lnTo>
                      <a:pt x="732" y="84"/>
                    </a:lnTo>
                    <a:lnTo>
                      <a:pt x="757" y="86"/>
                    </a:lnTo>
                    <a:lnTo>
                      <a:pt x="781" y="88"/>
                    </a:lnTo>
                    <a:lnTo>
                      <a:pt x="804" y="89"/>
                    </a:lnTo>
                    <a:lnTo>
                      <a:pt x="828" y="90"/>
                    </a:lnTo>
                    <a:lnTo>
                      <a:pt x="851" y="90"/>
                    </a:lnTo>
                    <a:lnTo>
                      <a:pt x="874" y="90"/>
                    </a:lnTo>
                    <a:lnTo>
                      <a:pt x="896" y="89"/>
                    </a:lnTo>
                    <a:lnTo>
                      <a:pt x="918" y="88"/>
                    </a:lnTo>
                    <a:lnTo>
                      <a:pt x="939" y="87"/>
                    </a:lnTo>
                    <a:lnTo>
                      <a:pt x="959" y="84"/>
                    </a:lnTo>
                    <a:lnTo>
                      <a:pt x="979" y="81"/>
                    </a:lnTo>
                    <a:lnTo>
                      <a:pt x="997" y="77"/>
                    </a:lnTo>
                    <a:lnTo>
                      <a:pt x="1015" y="73"/>
                    </a:lnTo>
                    <a:lnTo>
                      <a:pt x="1032" y="67"/>
                    </a:lnTo>
                    <a:lnTo>
                      <a:pt x="1047" y="62"/>
                    </a:lnTo>
                    <a:lnTo>
                      <a:pt x="1052" y="59"/>
                    </a:lnTo>
                    <a:lnTo>
                      <a:pt x="1054" y="59"/>
                    </a:lnTo>
                    <a:lnTo>
                      <a:pt x="1056" y="57"/>
                    </a:lnTo>
                    <a:lnTo>
                      <a:pt x="1058" y="56"/>
                    </a:lnTo>
                    <a:lnTo>
                      <a:pt x="1060" y="55"/>
                    </a:lnTo>
                    <a:lnTo>
                      <a:pt x="1063" y="54"/>
                    </a:lnTo>
                    <a:lnTo>
                      <a:pt x="1065" y="52"/>
                    </a:lnTo>
                    <a:lnTo>
                      <a:pt x="1067" y="51"/>
                    </a:lnTo>
                    <a:lnTo>
                      <a:pt x="1069" y="50"/>
                    </a:lnTo>
                    <a:lnTo>
                      <a:pt x="1071" y="48"/>
                    </a:lnTo>
                    <a:lnTo>
                      <a:pt x="1074" y="47"/>
                    </a:lnTo>
                    <a:lnTo>
                      <a:pt x="1076" y="45"/>
                    </a:lnTo>
                    <a:lnTo>
                      <a:pt x="1078" y="44"/>
                    </a:lnTo>
                    <a:lnTo>
                      <a:pt x="1080" y="42"/>
                    </a:lnTo>
                    <a:lnTo>
                      <a:pt x="1082" y="41"/>
                    </a:lnTo>
                    <a:lnTo>
                      <a:pt x="1084" y="39"/>
                    </a:lnTo>
                    <a:lnTo>
                      <a:pt x="1085" y="37"/>
                    </a:lnTo>
                    <a:lnTo>
                      <a:pt x="1087" y="36"/>
                    </a:lnTo>
                    <a:lnTo>
                      <a:pt x="1089" y="34"/>
                    </a:lnTo>
                    <a:lnTo>
                      <a:pt x="1091" y="32"/>
                    </a:lnTo>
                    <a:lnTo>
                      <a:pt x="1093" y="31"/>
                    </a:lnTo>
                    <a:lnTo>
                      <a:pt x="1094" y="29"/>
                    </a:lnTo>
                    <a:lnTo>
                      <a:pt x="1096" y="27"/>
                    </a:lnTo>
                    <a:lnTo>
                      <a:pt x="1098" y="25"/>
                    </a:lnTo>
                    <a:lnTo>
                      <a:pt x="1100" y="23"/>
                    </a:lnTo>
                    <a:lnTo>
                      <a:pt x="1102" y="21"/>
                    </a:lnTo>
                    <a:lnTo>
                      <a:pt x="1103" y="20"/>
                    </a:lnTo>
                    <a:lnTo>
                      <a:pt x="1105" y="18"/>
                    </a:lnTo>
                    <a:lnTo>
                      <a:pt x="1106" y="16"/>
                    </a:lnTo>
                    <a:lnTo>
                      <a:pt x="1108" y="14"/>
                    </a:lnTo>
                    <a:lnTo>
                      <a:pt x="1110" y="12"/>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44" name="Freeform 48"/>
              <p:cNvSpPr>
                <a:spLocks/>
              </p:cNvSpPr>
              <p:nvPr/>
            </p:nvSpPr>
            <p:spPr bwMode="auto">
              <a:xfrm>
                <a:off x="2552" y="2060"/>
                <a:ext cx="575" cy="167"/>
              </a:xfrm>
              <a:custGeom>
                <a:avLst/>
                <a:gdLst/>
                <a:ahLst/>
                <a:cxnLst>
                  <a:cxn ang="0">
                    <a:pos x="0" y="166"/>
                  </a:cxn>
                  <a:cxn ang="0">
                    <a:pos x="18" y="159"/>
                  </a:cxn>
                  <a:cxn ang="0">
                    <a:pos x="27" y="156"/>
                  </a:cxn>
                  <a:cxn ang="0">
                    <a:pos x="35" y="151"/>
                  </a:cxn>
                  <a:cxn ang="0">
                    <a:pos x="43" y="147"/>
                  </a:cxn>
                  <a:cxn ang="0">
                    <a:pos x="50" y="142"/>
                  </a:cxn>
                  <a:cxn ang="0">
                    <a:pos x="57" y="137"/>
                  </a:cxn>
                  <a:cxn ang="0">
                    <a:pos x="64" y="131"/>
                  </a:cxn>
                  <a:cxn ang="0">
                    <a:pos x="70" y="125"/>
                  </a:cxn>
                  <a:cxn ang="0">
                    <a:pos x="76" y="119"/>
                  </a:cxn>
                  <a:cxn ang="0">
                    <a:pos x="83" y="113"/>
                  </a:cxn>
                  <a:cxn ang="0">
                    <a:pos x="88" y="106"/>
                  </a:cxn>
                  <a:cxn ang="0">
                    <a:pos x="94" y="100"/>
                  </a:cxn>
                  <a:cxn ang="0">
                    <a:pos x="100" y="93"/>
                  </a:cxn>
                  <a:cxn ang="0">
                    <a:pos x="106" y="87"/>
                  </a:cxn>
                  <a:cxn ang="0">
                    <a:pos x="112" y="80"/>
                  </a:cxn>
                  <a:cxn ang="0">
                    <a:pos x="118" y="73"/>
                  </a:cxn>
                  <a:cxn ang="0">
                    <a:pos x="123" y="67"/>
                  </a:cxn>
                  <a:cxn ang="0">
                    <a:pos x="129" y="60"/>
                  </a:cxn>
                  <a:cxn ang="0">
                    <a:pos x="136" y="54"/>
                  </a:cxn>
                  <a:cxn ang="0">
                    <a:pos x="142" y="48"/>
                  </a:cxn>
                  <a:cxn ang="0">
                    <a:pos x="148" y="42"/>
                  </a:cxn>
                  <a:cxn ang="0">
                    <a:pos x="156" y="37"/>
                  </a:cxn>
                  <a:cxn ang="0">
                    <a:pos x="163" y="31"/>
                  </a:cxn>
                  <a:cxn ang="0">
                    <a:pos x="170" y="26"/>
                  </a:cxn>
                  <a:cxn ang="0">
                    <a:pos x="178" y="22"/>
                  </a:cxn>
                  <a:cxn ang="0">
                    <a:pos x="187" y="17"/>
                  </a:cxn>
                  <a:cxn ang="0">
                    <a:pos x="196" y="14"/>
                  </a:cxn>
                  <a:cxn ang="0">
                    <a:pos x="205" y="11"/>
                  </a:cxn>
                  <a:cxn ang="0">
                    <a:pos x="215" y="8"/>
                  </a:cxn>
                  <a:cxn ang="0">
                    <a:pos x="226" y="5"/>
                  </a:cxn>
                  <a:cxn ang="0">
                    <a:pos x="237" y="4"/>
                  </a:cxn>
                  <a:cxn ang="0">
                    <a:pos x="258" y="2"/>
                  </a:cxn>
                  <a:cxn ang="0">
                    <a:pos x="269" y="1"/>
                  </a:cxn>
                  <a:cxn ang="0">
                    <a:pos x="280" y="1"/>
                  </a:cxn>
                  <a:cxn ang="0">
                    <a:pos x="291" y="0"/>
                  </a:cxn>
                  <a:cxn ang="0">
                    <a:pos x="302" y="0"/>
                  </a:cxn>
                  <a:cxn ang="0">
                    <a:pos x="312" y="0"/>
                  </a:cxn>
                  <a:cxn ang="0">
                    <a:pos x="323" y="1"/>
                  </a:cxn>
                  <a:cxn ang="0">
                    <a:pos x="334" y="1"/>
                  </a:cxn>
                  <a:cxn ang="0">
                    <a:pos x="345" y="2"/>
                  </a:cxn>
                  <a:cxn ang="0">
                    <a:pos x="356" y="3"/>
                  </a:cxn>
                  <a:cxn ang="0">
                    <a:pos x="367" y="3"/>
                  </a:cxn>
                  <a:cxn ang="0">
                    <a:pos x="378" y="5"/>
                  </a:cxn>
                  <a:cxn ang="0">
                    <a:pos x="388" y="6"/>
                  </a:cxn>
                  <a:cxn ang="0">
                    <a:pos x="399" y="8"/>
                  </a:cxn>
                  <a:cxn ang="0">
                    <a:pos x="410" y="10"/>
                  </a:cxn>
                  <a:cxn ang="0">
                    <a:pos x="421" y="12"/>
                  </a:cxn>
                  <a:cxn ang="0">
                    <a:pos x="431" y="14"/>
                  </a:cxn>
                  <a:cxn ang="0">
                    <a:pos x="442" y="16"/>
                  </a:cxn>
                  <a:cxn ang="0">
                    <a:pos x="452" y="19"/>
                  </a:cxn>
                  <a:cxn ang="0">
                    <a:pos x="463" y="22"/>
                  </a:cxn>
                  <a:cxn ang="0">
                    <a:pos x="473" y="25"/>
                  </a:cxn>
                  <a:cxn ang="0">
                    <a:pos x="484" y="28"/>
                  </a:cxn>
                  <a:cxn ang="0">
                    <a:pos x="494" y="31"/>
                  </a:cxn>
                  <a:cxn ang="0">
                    <a:pos x="504" y="35"/>
                  </a:cxn>
                  <a:cxn ang="0">
                    <a:pos x="514" y="39"/>
                  </a:cxn>
                  <a:cxn ang="0">
                    <a:pos x="524" y="43"/>
                  </a:cxn>
                  <a:cxn ang="0">
                    <a:pos x="534" y="47"/>
                  </a:cxn>
                  <a:cxn ang="0">
                    <a:pos x="544" y="51"/>
                  </a:cxn>
                  <a:cxn ang="0">
                    <a:pos x="554" y="56"/>
                  </a:cxn>
                  <a:cxn ang="0">
                    <a:pos x="564" y="61"/>
                  </a:cxn>
                  <a:cxn ang="0">
                    <a:pos x="574" y="66"/>
                  </a:cxn>
                </a:cxnLst>
                <a:rect l="0" t="0" r="r" b="b"/>
                <a:pathLst>
                  <a:path w="575" h="167">
                    <a:moveTo>
                      <a:pt x="0" y="166"/>
                    </a:moveTo>
                    <a:lnTo>
                      <a:pt x="18" y="159"/>
                    </a:lnTo>
                    <a:lnTo>
                      <a:pt x="27" y="156"/>
                    </a:lnTo>
                    <a:lnTo>
                      <a:pt x="35" y="151"/>
                    </a:lnTo>
                    <a:lnTo>
                      <a:pt x="43" y="147"/>
                    </a:lnTo>
                    <a:lnTo>
                      <a:pt x="50" y="142"/>
                    </a:lnTo>
                    <a:lnTo>
                      <a:pt x="57" y="137"/>
                    </a:lnTo>
                    <a:lnTo>
                      <a:pt x="64" y="131"/>
                    </a:lnTo>
                    <a:lnTo>
                      <a:pt x="70" y="125"/>
                    </a:lnTo>
                    <a:lnTo>
                      <a:pt x="76" y="119"/>
                    </a:lnTo>
                    <a:lnTo>
                      <a:pt x="83" y="113"/>
                    </a:lnTo>
                    <a:lnTo>
                      <a:pt x="88" y="106"/>
                    </a:lnTo>
                    <a:lnTo>
                      <a:pt x="94" y="100"/>
                    </a:lnTo>
                    <a:lnTo>
                      <a:pt x="100" y="93"/>
                    </a:lnTo>
                    <a:lnTo>
                      <a:pt x="106" y="87"/>
                    </a:lnTo>
                    <a:lnTo>
                      <a:pt x="112" y="80"/>
                    </a:lnTo>
                    <a:lnTo>
                      <a:pt x="118" y="73"/>
                    </a:lnTo>
                    <a:lnTo>
                      <a:pt x="123" y="67"/>
                    </a:lnTo>
                    <a:lnTo>
                      <a:pt x="129" y="60"/>
                    </a:lnTo>
                    <a:lnTo>
                      <a:pt x="136" y="54"/>
                    </a:lnTo>
                    <a:lnTo>
                      <a:pt x="142" y="48"/>
                    </a:lnTo>
                    <a:lnTo>
                      <a:pt x="148" y="42"/>
                    </a:lnTo>
                    <a:lnTo>
                      <a:pt x="156" y="37"/>
                    </a:lnTo>
                    <a:lnTo>
                      <a:pt x="163" y="31"/>
                    </a:lnTo>
                    <a:lnTo>
                      <a:pt x="170" y="26"/>
                    </a:lnTo>
                    <a:lnTo>
                      <a:pt x="178" y="22"/>
                    </a:lnTo>
                    <a:lnTo>
                      <a:pt x="187" y="17"/>
                    </a:lnTo>
                    <a:lnTo>
                      <a:pt x="196" y="14"/>
                    </a:lnTo>
                    <a:lnTo>
                      <a:pt x="205" y="11"/>
                    </a:lnTo>
                    <a:lnTo>
                      <a:pt x="215" y="8"/>
                    </a:lnTo>
                    <a:lnTo>
                      <a:pt x="226" y="5"/>
                    </a:lnTo>
                    <a:lnTo>
                      <a:pt x="237" y="4"/>
                    </a:lnTo>
                    <a:lnTo>
                      <a:pt x="258" y="2"/>
                    </a:lnTo>
                    <a:lnTo>
                      <a:pt x="269" y="1"/>
                    </a:lnTo>
                    <a:lnTo>
                      <a:pt x="280" y="1"/>
                    </a:lnTo>
                    <a:lnTo>
                      <a:pt x="291" y="0"/>
                    </a:lnTo>
                    <a:lnTo>
                      <a:pt x="302" y="0"/>
                    </a:lnTo>
                    <a:lnTo>
                      <a:pt x="312" y="0"/>
                    </a:lnTo>
                    <a:lnTo>
                      <a:pt x="323" y="1"/>
                    </a:lnTo>
                    <a:lnTo>
                      <a:pt x="334" y="1"/>
                    </a:lnTo>
                    <a:lnTo>
                      <a:pt x="345" y="2"/>
                    </a:lnTo>
                    <a:lnTo>
                      <a:pt x="356" y="3"/>
                    </a:lnTo>
                    <a:lnTo>
                      <a:pt x="367" y="3"/>
                    </a:lnTo>
                    <a:lnTo>
                      <a:pt x="378" y="5"/>
                    </a:lnTo>
                    <a:lnTo>
                      <a:pt x="388" y="6"/>
                    </a:lnTo>
                    <a:lnTo>
                      <a:pt x="399" y="8"/>
                    </a:lnTo>
                    <a:lnTo>
                      <a:pt x="410" y="10"/>
                    </a:lnTo>
                    <a:lnTo>
                      <a:pt x="421" y="12"/>
                    </a:lnTo>
                    <a:lnTo>
                      <a:pt x="431" y="14"/>
                    </a:lnTo>
                    <a:lnTo>
                      <a:pt x="442" y="16"/>
                    </a:lnTo>
                    <a:lnTo>
                      <a:pt x="452" y="19"/>
                    </a:lnTo>
                    <a:lnTo>
                      <a:pt x="463" y="22"/>
                    </a:lnTo>
                    <a:lnTo>
                      <a:pt x="473" y="25"/>
                    </a:lnTo>
                    <a:lnTo>
                      <a:pt x="484" y="28"/>
                    </a:lnTo>
                    <a:lnTo>
                      <a:pt x="494" y="31"/>
                    </a:lnTo>
                    <a:lnTo>
                      <a:pt x="504" y="35"/>
                    </a:lnTo>
                    <a:lnTo>
                      <a:pt x="514" y="39"/>
                    </a:lnTo>
                    <a:lnTo>
                      <a:pt x="524" y="43"/>
                    </a:lnTo>
                    <a:lnTo>
                      <a:pt x="534" y="47"/>
                    </a:lnTo>
                    <a:lnTo>
                      <a:pt x="544" y="51"/>
                    </a:lnTo>
                    <a:lnTo>
                      <a:pt x="554" y="56"/>
                    </a:lnTo>
                    <a:lnTo>
                      <a:pt x="564" y="61"/>
                    </a:lnTo>
                    <a:lnTo>
                      <a:pt x="574" y="66"/>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sp>
            <p:nvSpPr>
              <p:cNvPr id="4148" name="Freeform 52"/>
              <p:cNvSpPr>
                <a:spLocks/>
              </p:cNvSpPr>
              <p:nvPr/>
            </p:nvSpPr>
            <p:spPr bwMode="auto">
              <a:xfrm>
                <a:off x="3518" y="1936"/>
                <a:ext cx="425" cy="181"/>
              </a:xfrm>
              <a:custGeom>
                <a:avLst/>
                <a:gdLst/>
                <a:ahLst/>
                <a:cxnLst>
                  <a:cxn ang="0">
                    <a:pos x="0" y="180"/>
                  </a:cxn>
                  <a:cxn ang="0">
                    <a:pos x="28" y="152"/>
                  </a:cxn>
                  <a:cxn ang="0">
                    <a:pos x="41" y="139"/>
                  </a:cxn>
                  <a:cxn ang="0">
                    <a:pos x="54" y="127"/>
                  </a:cxn>
                  <a:cxn ang="0">
                    <a:pos x="66" y="115"/>
                  </a:cxn>
                  <a:cxn ang="0">
                    <a:pos x="78" y="104"/>
                  </a:cxn>
                  <a:cxn ang="0">
                    <a:pos x="89" y="94"/>
                  </a:cxn>
                  <a:cxn ang="0">
                    <a:pos x="101" y="84"/>
                  </a:cxn>
                  <a:cxn ang="0">
                    <a:pos x="112" y="74"/>
                  </a:cxn>
                  <a:cxn ang="0">
                    <a:pos x="122" y="66"/>
                  </a:cxn>
                  <a:cxn ang="0">
                    <a:pos x="133" y="58"/>
                  </a:cxn>
                  <a:cxn ang="0">
                    <a:pos x="144" y="50"/>
                  </a:cxn>
                  <a:cxn ang="0">
                    <a:pos x="154" y="43"/>
                  </a:cxn>
                  <a:cxn ang="0">
                    <a:pos x="165" y="37"/>
                  </a:cxn>
                  <a:cxn ang="0">
                    <a:pos x="175" y="31"/>
                  </a:cxn>
                  <a:cxn ang="0">
                    <a:pos x="186" y="26"/>
                  </a:cxn>
                  <a:cxn ang="0">
                    <a:pos x="197" y="21"/>
                  </a:cxn>
                  <a:cxn ang="0">
                    <a:pos x="208" y="16"/>
                  </a:cxn>
                  <a:cxn ang="0">
                    <a:pos x="220" y="13"/>
                  </a:cxn>
                  <a:cxn ang="0">
                    <a:pos x="232" y="10"/>
                  </a:cxn>
                  <a:cxn ang="0">
                    <a:pos x="244" y="7"/>
                  </a:cxn>
                  <a:cxn ang="0">
                    <a:pos x="257" y="4"/>
                  </a:cxn>
                  <a:cxn ang="0">
                    <a:pos x="270" y="3"/>
                  </a:cxn>
                  <a:cxn ang="0">
                    <a:pos x="284" y="1"/>
                  </a:cxn>
                  <a:cxn ang="0">
                    <a:pos x="299" y="0"/>
                  </a:cxn>
                  <a:cxn ang="0">
                    <a:pos x="314" y="0"/>
                  </a:cxn>
                  <a:cxn ang="0">
                    <a:pos x="330" y="0"/>
                  </a:cxn>
                  <a:cxn ang="0">
                    <a:pos x="347" y="0"/>
                  </a:cxn>
                  <a:cxn ang="0">
                    <a:pos x="365" y="1"/>
                  </a:cxn>
                  <a:cxn ang="0">
                    <a:pos x="383" y="2"/>
                  </a:cxn>
                  <a:cxn ang="0">
                    <a:pos x="403" y="4"/>
                  </a:cxn>
                  <a:cxn ang="0">
                    <a:pos x="424" y="6"/>
                  </a:cxn>
                </a:cxnLst>
                <a:rect l="0" t="0" r="r" b="b"/>
                <a:pathLst>
                  <a:path w="425" h="181">
                    <a:moveTo>
                      <a:pt x="0" y="180"/>
                    </a:moveTo>
                    <a:lnTo>
                      <a:pt x="28" y="152"/>
                    </a:lnTo>
                    <a:lnTo>
                      <a:pt x="41" y="139"/>
                    </a:lnTo>
                    <a:lnTo>
                      <a:pt x="54" y="127"/>
                    </a:lnTo>
                    <a:lnTo>
                      <a:pt x="66" y="115"/>
                    </a:lnTo>
                    <a:lnTo>
                      <a:pt x="78" y="104"/>
                    </a:lnTo>
                    <a:lnTo>
                      <a:pt x="89" y="94"/>
                    </a:lnTo>
                    <a:lnTo>
                      <a:pt x="101" y="84"/>
                    </a:lnTo>
                    <a:lnTo>
                      <a:pt x="112" y="74"/>
                    </a:lnTo>
                    <a:lnTo>
                      <a:pt x="122" y="66"/>
                    </a:lnTo>
                    <a:lnTo>
                      <a:pt x="133" y="58"/>
                    </a:lnTo>
                    <a:lnTo>
                      <a:pt x="144" y="50"/>
                    </a:lnTo>
                    <a:lnTo>
                      <a:pt x="154" y="43"/>
                    </a:lnTo>
                    <a:lnTo>
                      <a:pt x="165" y="37"/>
                    </a:lnTo>
                    <a:lnTo>
                      <a:pt x="175" y="31"/>
                    </a:lnTo>
                    <a:lnTo>
                      <a:pt x="186" y="26"/>
                    </a:lnTo>
                    <a:lnTo>
                      <a:pt x="197" y="21"/>
                    </a:lnTo>
                    <a:lnTo>
                      <a:pt x="208" y="16"/>
                    </a:lnTo>
                    <a:lnTo>
                      <a:pt x="220" y="13"/>
                    </a:lnTo>
                    <a:lnTo>
                      <a:pt x="232" y="10"/>
                    </a:lnTo>
                    <a:lnTo>
                      <a:pt x="244" y="7"/>
                    </a:lnTo>
                    <a:lnTo>
                      <a:pt x="257" y="4"/>
                    </a:lnTo>
                    <a:lnTo>
                      <a:pt x="270" y="3"/>
                    </a:lnTo>
                    <a:lnTo>
                      <a:pt x="284" y="1"/>
                    </a:lnTo>
                    <a:lnTo>
                      <a:pt x="299" y="0"/>
                    </a:lnTo>
                    <a:lnTo>
                      <a:pt x="314" y="0"/>
                    </a:lnTo>
                    <a:lnTo>
                      <a:pt x="330" y="0"/>
                    </a:lnTo>
                    <a:lnTo>
                      <a:pt x="347" y="0"/>
                    </a:lnTo>
                    <a:lnTo>
                      <a:pt x="365" y="1"/>
                    </a:lnTo>
                    <a:lnTo>
                      <a:pt x="383" y="2"/>
                    </a:lnTo>
                    <a:lnTo>
                      <a:pt x="403" y="4"/>
                    </a:lnTo>
                    <a:lnTo>
                      <a:pt x="424" y="6"/>
                    </a:lnTo>
                  </a:path>
                </a:pathLst>
              </a:custGeom>
              <a:solidFill>
                <a:srgbClr val="00CCFF"/>
              </a:solidFill>
              <a:ln w="0" cap="flat" cmpd="sng">
                <a:solidFill>
                  <a:srgbClr val="0509B9"/>
                </a:solidFill>
                <a:prstDash val="solid"/>
                <a:round/>
                <a:headEnd type="none" w="med" len="med"/>
                <a:tailEnd type="none" w="med" len="med"/>
              </a:ln>
              <a:effectLst/>
            </p:spPr>
            <p:txBody>
              <a:bodyPr/>
              <a:lstStyle/>
              <a:p>
                <a:endParaRPr lang="en-US" dirty="0"/>
              </a:p>
            </p:txBody>
          </p:sp>
        </p:grpSp>
      </p:grpSp>
      <p:sp>
        <p:nvSpPr>
          <p:cNvPr id="4150" name="Rectangle 54" descr="Wide downward diagonal"/>
          <p:cNvSpPr>
            <a:spLocks noChangeArrowheads="1"/>
          </p:cNvSpPr>
          <p:nvPr/>
        </p:nvSpPr>
        <p:spPr bwMode="auto">
          <a:xfrm flipV="1">
            <a:off x="999713" y="4810126"/>
            <a:ext cx="3723270" cy="238125"/>
          </a:xfrm>
          <a:prstGeom prst="rect">
            <a:avLst/>
          </a:prstGeom>
          <a:pattFill prst="wdDnDiag">
            <a:fgClr>
              <a:srgbClr val="000000"/>
            </a:fgClr>
            <a:bgClr>
              <a:srgbClr val="FF00FF"/>
            </a:bgClr>
          </a:pattFill>
          <a:ln w="0">
            <a:solidFill>
              <a:srgbClr val="FFFF80"/>
            </a:solidFill>
            <a:miter lim="800000"/>
            <a:headEnd/>
            <a:tailEnd/>
          </a:ln>
          <a:effectLst/>
        </p:spPr>
        <p:txBody>
          <a:bodyPr wrap="none" anchor="ctr"/>
          <a:lstStyle/>
          <a:p>
            <a:endParaRPr lang="en-US" dirty="0"/>
          </a:p>
        </p:txBody>
      </p:sp>
      <p:grpSp>
        <p:nvGrpSpPr>
          <p:cNvPr id="7" name="Group 66"/>
          <p:cNvGrpSpPr>
            <a:grpSpLocks/>
          </p:cNvGrpSpPr>
          <p:nvPr/>
        </p:nvGrpSpPr>
        <p:grpSpPr bwMode="auto">
          <a:xfrm>
            <a:off x="533571" y="4337051"/>
            <a:ext cx="7236924" cy="2182813"/>
            <a:chOff x="364" y="2732"/>
            <a:chExt cx="4937" cy="1375"/>
          </a:xfrm>
        </p:grpSpPr>
        <p:sp>
          <p:nvSpPr>
            <p:cNvPr id="4152" name="Text Box 56"/>
            <p:cNvSpPr txBox="1">
              <a:spLocks noChangeArrowheads="1"/>
            </p:cNvSpPr>
            <p:nvPr/>
          </p:nvSpPr>
          <p:spPr bwMode="auto">
            <a:xfrm>
              <a:off x="364" y="3744"/>
              <a:ext cx="4937" cy="363"/>
            </a:xfrm>
            <a:prstGeom prst="rect">
              <a:avLst/>
            </a:prstGeom>
            <a:noFill/>
            <a:ln w="9525">
              <a:noFill/>
              <a:miter lim="800000"/>
              <a:headEnd/>
              <a:tailEnd/>
            </a:ln>
            <a:effectLst/>
          </p:spPr>
          <p:txBody>
            <a:bodyPr wrap="none" anchor="ctr">
              <a:spAutoFit/>
            </a:bodyPr>
            <a:lstStyle/>
            <a:p>
              <a:pPr>
                <a:lnSpc>
                  <a:spcPct val="85000"/>
                </a:lnSpc>
                <a:spcBef>
                  <a:spcPct val="30000"/>
                </a:spcBef>
              </a:pPr>
              <a:r>
                <a:rPr lang="en-US" sz="3700" dirty="0" smtClean="0">
                  <a:solidFill>
                    <a:srgbClr val="FFFF80"/>
                  </a:solidFill>
                  <a:latin typeface="Arial" charset="0"/>
                </a:rPr>
                <a:t>This layer should always be there</a:t>
              </a:r>
              <a:endParaRPr lang="en-US" dirty="0"/>
            </a:p>
          </p:txBody>
        </p:sp>
        <p:sp>
          <p:nvSpPr>
            <p:cNvPr id="4157" name="AutoShape 61"/>
            <p:cNvSpPr>
              <a:spLocks noChangeArrowheads="1"/>
            </p:cNvSpPr>
            <p:nvPr/>
          </p:nvSpPr>
          <p:spPr bwMode="auto">
            <a:xfrm rot="5400000" flipH="1" flipV="1">
              <a:off x="3088" y="2852"/>
              <a:ext cx="624" cy="384"/>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a:effectLst/>
          </p:spPr>
          <p:txBody>
            <a:bodyPr wrap="none" anchor="ctr"/>
            <a:lstStyle/>
            <a:p>
              <a:endParaRPr lang="en-US" dirty="0"/>
            </a:p>
          </p:txBody>
        </p:sp>
      </p:grpSp>
      <p:sp>
        <p:nvSpPr>
          <p:cNvPr id="4159" name="Rectangle 63"/>
          <p:cNvSpPr>
            <a:spLocks noGrp="1" noChangeArrowheads="1"/>
          </p:cNvSpPr>
          <p:nvPr>
            <p:ph type="title"/>
          </p:nvPr>
        </p:nvSpPr>
        <p:spPr/>
        <p:txBody>
          <a:bodyPr>
            <a:normAutofit fontScale="90000"/>
          </a:bodyPr>
          <a:lstStyle/>
          <a:p>
            <a:r>
              <a:rPr lang="en-US" sz="5400" dirty="0" smtClean="0"/>
              <a:t>Contact Lens floats over the pre-corneal tear film</a:t>
            </a:r>
            <a:endParaRPr lang="en-US" sz="2700" dirty="0">
              <a:solidFill>
                <a:srgbClr val="0080FF"/>
              </a:solidFill>
              <a:latin typeface="Arial" charset="0"/>
            </a:endParaRPr>
          </a:p>
        </p:txBody>
      </p:sp>
      <p:sp>
        <p:nvSpPr>
          <p:cNvPr id="4160" name="Rectangle 64"/>
          <p:cNvSpPr>
            <a:spLocks noGrp="1" noChangeArrowheads="1"/>
          </p:cNvSpPr>
          <p:nvPr>
            <p:ph type="clipArt" sz="half" idx="1"/>
          </p:nvPr>
        </p:nvSpPr>
        <p:spPr>
          <a:xfrm>
            <a:off x="1056882" y="2070100"/>
            <a:ext cx="3586945" cy="3797300"/>
          </a:xfrm>
        </p:spPr>
      </p:sp>
      <p:sp>
        <p:nvSpPr>
          <p:cNvPr id="4161" name="Rectangle 65"/>
          <p:cNvSpPr>
            <a:spLocks noGrp="1" noChangeArrowheads="1"/>
          </p:cNvSpPr>
          <p:nvPr>
            <p:ph type="body" sz="half" idx="2"/>
          </p:nvPr>
        </p:nvSpPr>
        <p:spPr>
          <a:xfrm>
            <a:off x="4800600" y="2209800"/>
            <a:ext cx="3586946" cy="3797300"/>
          </a:xfrm>
        </p:spPr>
        <p:txBody>
          <a:bodyPr>
            <a:noAutofit/>
          </a:bodyPr>
          <a:lstStyle/>
          <a:p>
            <a:r>
              <a:rPr lang="en-US" sz="6600" dirty="0">
                <a:solidFill>
                  <a:srgbClr val="C7F985"/>
                </a:solidFill>
              </a:rPr>
              <a:t>Like a </a:t>
            </a:r>
            <a:r>
              <a:rPr lang="en-US" sz="6600" dirty="0" smtClean="0">
                <a:solidFill>
                  <a:srgbClr val="C7F985"/>
                </a:solidFill>
              </a:rPr>
              <a:t>boat</a:t>
            </a:r>
            <a:endParaRPr lang="en-US" sz="66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161">
                                            <p:txEl>
                                              <p:pRg st="0" end="0"/>
                                            </p:txEl>
                                          </p:spTgt>
                                        </p:tgtEl>
                                        <p:attrNameLst>
                                          <p:attrName>style.visibility</p:attrName>
                                        </p:attrNameLst>
                                      </p:cBhvr>
                                      <p:to>
                                        <p:strVal val="visible"/>
                                      </p:to>
                                    </p:set>
                                    <p:anim to="" calcmode="lin" valueType="num">
                                      <p:cBhvr>
                                        <p:cTn id="7" dur="1" fill="hold"/>
                                        <p:tgtEl>
                                          <p:spTgt spid="416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6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the pre-corneal tear film do</a:t>
            </a:r>
            <a:endParaRPr lang="en-US" dirty="0"/>
          </a:p>
        </p:txBody>
      </p:sp>
      <p:pic>
        <p:nvPicPr>
          <p:cNvPr id="4098" name="Picture 2"/>
          <p:cNvPicPr>
            <a:picLocks noGrp="1" noChangeAspect="1" noChangeArrowheads="1"/>
          </p:cNvPicPr>
          <p:nvPr>
            <p:ph type="clipArt" sz="half" idx="1"/>
          </p:nvPr>
        </p:nvPicPr>
        <p:blipFill>
          <a:blip r:embed="rId3" cstate="print"/>
          <a:srcRect/>
          <a:stretch>
            <a:fillRect/>
          </a:stretch>
        </p:blipFill>
        <p:spPr bwMode="auto">
          <a:xfrm>
            <a:off x="914400" y="2514600"/>
            <a:ext cx="3581776" cy="2682875"/>
          </a:xfrm>
          <a:prstGeom prst="rect">
            <a:avLst/>
          </a:prstGeom>
          <a:noFill/>
          <a:ln w="9525">
            <a:noFill/>
            <a:miter lim="800000"/>
            <a:headEnd/>
            <a:tailEnd/>
          </a:ln>
          <a:effectLst/>
        </p:spPr>
      </p:pic>
      <p:sp>
        <p:nvSpPr>
          <p:cNvPr id="4" name="Text Placeholder 3"/>
          <p:cNvSpPr>
            <a:spLocks noGrp="1"/>
          </p:cNvSpPr>
          <p:nvPr>
            <p:ph type="body" sz="half" idx="2"/>
          </p:nvPr>
        </p:nvSpPr>
        <p:spPr/>
        <p:txBody>
          <a:bodyPr>
            <a:normAutofit/>
          </a:bodyPr>
          <a:lstStyle/>
          <a:p>
            <a:r>
              <a:rPr lang="en-US" sz="3600" dirty="0" smtClean="0"/>
              <a:t>In addition to other benefits, it neutralizes the aberrations due to corneal irregularities</a:t>
            </a:r>
            <a:endParaRPr lang="en-US" sz="36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670</TotalTime>
  <Words>858</Words>
  <Application>Microsoft Office PowerPoint</Application>
  <PresentationFormat>On-screen Show (4:3)</PresentationFormat>
  <Paragraphs>131</Paragraphs>
  <Slides>39</Slides>
  <Notes>8</Notes>
  <HiddenSlides>0</HiddenSlides>
  <MMClips>1</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Flow</vt:lpstr>
      <vt:lpstr>Management of keratoconus with CL beyond routine</vt:lpstr>
      <vt:lpstr>Slide 2</vt:lpstr>
      <vt:lpstr>Keratoconus patient is a rewarding challenge for the contact lens practitioner</vt:lpstr>
      <vt:lpstr>Appearances are often deceptive</vt:lpstr>
      <vt:lpstr>The title “Management of keratoconus with CL beyond routine”</vt:lpstr>
      <vt:lpstr>One medicine can not treat all</vt:lpstr>
      <vt:lpstr>Let’s build on basics</vt:lpstr>
      <vt:lpstr>Contact Lens floats over the pre-corneal tear film</vt:lpstr>
      <vt:lpstr>What does the pre-corneal tear film do</vt:lpstr>
      <vt:lpstr>e.g. Puddled road &amp; rain</vt:lpstr>
      <vt:lpstr>Will a conventional GP lens perform well on a keratoconic eye?</vt:lpstr>
      <vt:lpstr>Problems with normal RGP lens designs for KC</vt:lpstr>
      <vt:lpstr>Let’s take an example</vt:lpstr>
      <vt:lpstr>Hat on a birthday cap</vt:lpstr>
      <vt:lpstr>What about a birthday-cap on a birthday-cap ?</vt:lpstr>
      <vt:lpstr>How is Rose K better than conventional RGP</vt:lpstr>
      <vt:lpstr>Rose K is an RGP Lens</vt:lpstr>
      <vt:lpstr>Difference in geometry from conventional RGP</vt:lpstr>
      <vt:lpstr>Where all will it not work ideally</vt:lpstr>
      <vt:lpstr>Post lasik challenge</vt:lpstr>
      <vt:lpstr>Or the “no-pattern” irregularities</vt:lpstr>
      <vt:lpstr>Acute hydrops or severe dry-eye or acid/alkali burns</vt:lpstr>
      <vt:lpstr>Large irregularities..</vt:lpstr>
      <vt:lpstr>Also what if the lower base is eccentric</vt:lpstr>
      <vt:lpstr>Or if we have a large base </vt:lpstr>
      <vt:lpstr>In all these cases we need to cover almost whole of cornea</vt:lpstr>
      <vt:lpstr>Scleral lenses/MSD/Soft lenses</vt:lpstr>
      <vt:lpstr>Scleral Lens</vt:lpstr>
      <vt:lpstr>If a cloth is wrinkled- we can stretch it</vt:lpstr>
      <vt:lpstr>We can flatten the cornea  - Intacs</vt:lpstr>
      <vt:lpstr>If there is RGP intolerance</vt:lpstr>
      <vt:lpstr>Piggy back system</vt:lpstr>
      <vt:lpstr>Hybrid lenses</vt:lpstr>
      <vt:lpstr>Or special soft contact lenses</vt:lpstr>
      <vt:lpstr>Kerasoft IC</vt:lpstr>
      <vt:lpstr>Conclusions-what do we foresee in future</vt:lpstr>
      <vt:lpstr>Today’s understanding for better future</vt:lpstr>
      <vt:lpstr>Finally</vt:lpstr>
      <vt:lpstr>Slide 39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Siobhan</cp:lastModifiedBy>
  <cp:revision>109</cp:revision>
  <dcterms:created xsi:type="dcterms:W3CDTF">2006-08-16T00:00:00Z</dcterms:created>
  <dcterms:modified xsi:type="dcterms:W3CDTF">2011-07-06T00:52:17Z</dcterms:modified>
</cp:coreProperties>
</file>