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notesSlides/notesSlide105.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notesSlides/notesSlide96.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30.xml" ContentType="application/vnd.openxmlformats-officedocument.presentationml.notesSlide+xml"/>
  <Override PartName="/ppt/slides/slide99.xml" ContentType="application/vnd.openxmlformats-officedocument.presentationml.slide+xml"/>
  <Override PartName="/ppt/notesSlides/notesSlide7.xml" ContentType="application/vnd.openxmlformats-officedocument.presentationml.notesSlide+xml"/>
  <Override PartName="/ppt/slides/slide77.xml" ContentType="application/vnd.openxmlformats-officedocument.presentationml.slide+xml"/>
  <Override PartName="/ppt/slides/slide88.xml" ContentType="application/vnd.openxmlformats-officedocument.presentationml.slide+xml"/>
  <Override PartName="/ppt/slides/slide125.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68.xml" ContentType="application/vnd.openxmlformats-officedocument.presentationml.notesSlide+xml"/>
  <Override PartName="/ppt/notesSlides/notesSlide79.xml" ContentType="application/vnd.openxmlformats-officedocument.presentationml.notesSlide+xml"/>
  <Override PartName="/ppt/slides/slide55.xml" ContentType="application/vnd.openxmlformats-officedocument.presentationml.slide+xml"/>
  <Override PartName="/ppt/theme/theme2.xml" ContentType="application/vnd.openxmlformats-officedocument.theme+xml"/>
  <Override PartName="/ppt/notesSlides/notesSlide57.xml" ContentType="application/vnd.openxmlformats-officedocument.presentationml.notesSlide+xml"/>
  <Override PartName="/ppt/notesSlides/notesSlide102.xml" ContentType="application/vnd.openxmlformats-officedocument.presentationml.notesSlide+xml"/>
  <Override PartName="/ppt/notesSlides/notesSlide113.xml" ContentType="application/vnd.openxmlformats-officedocument.presentationml.notesSlid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Default Extension="emf" ContentType="image/x-emf"/>
  <Override PartName="/ppt/notesSlides/notesSlide46.xml" ContentType="application/vnd.openxmlformats-officedocument.presentationml.notesSlide+xml"/>
  <Override PartName="/ppt/notesSlides/notesSlide93.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notesSlides/notesSlide13.xml" ContentType="application/vnd.openxmlformats-officedocument.presentationml.notesSlide+xml"/>
  <Override PartName="/ppt/notesSlides/notesSlide60.xml" ContentType="application/vnd.openxmlformats-officedocument.presentationml.notesSlide+xml"/>
  <Override PartName="/ppt/slides/slide119.xml" ContentType="application/vnd.openxmlformats-officedocument.presentationml.slide+xml"/>
  <Override PartName="/ppt/slideLayouts/slideLayout10.xml" ContentType="application/vnd.openxmlformats-officedocument.presentationml.slideLayout+xml"/>
  <Override PartName="/ppt/slides/slide108.xml" ContentType="application/vnd.openxmlformats-officedocument.presentationml.slide+xml"/>
  <Override PartName="/ppt/notesSlides/notesSlide118.xml" ContentType="application/vnd.openxmlformats-officedocument.presentationml.notesSlide+xml"/>
  <Override PartName="/ppt/slides/slide49.xml" ContentType="application/vnd.openxmlformats-officedocument.presentationml.slide+xml"/>
  <Override PartName="/ppt/slides/slide96.xml" ContentType="application/vnd.openxmlformats-officedocument.presentationml.slide+xml"/>
  <Override PartName="/ppt/notesSlides/notesSlide4.xml" ContentType="application/vnd.openxmlformats-officedocument.presentationml.notesSlide+xml"/>
  <Override PartName="/ppt/notesSlides/notesSlide107.xml" ContentType="application/vnd.openxmlformats-officedocument.presentationml.notesSlide+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Layouts/slideLayout8.xml" ContentType="application/vnd.openxmlformats-officedocument.presentationml.slideLayout+xml"/>
  <Override PartName="/ppt/notesSlides/notesSlide69.xml" ContentType="application/vnd.openxmlformats-officedocument.presentationml.notesSlide+xml"/>
  <Override PartName="/ppt/notesSlides/notesSlide87.xml" ContentType="application/vnd.openxmlformats-officedocument.presentationml.notesSlide+xml"/>
  <Override PartName="/ppt/notesSlides/notesSlide98.xml" ContentType="application/vnd.openxmlformats-officedocument.presentationml.notesSlide+xml"/>
  <Override PartName="/ppt/notesSlides/notesSlide114.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notesSlides/notesSlide94.xml" ContentType="application/vnd.openxmlformats-officedocument.presentationml.notesSlide+xml"/>
  <Override PartName="/ppt/notesSlides/notesSlide103.xml" ContentType="application/vnd.openxmlformats-officedocument.presentationml.notesSlide+xml"/>
  <Override PartName="/ppt/notesSlides/notesSlide121.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Override PartName="/ppt/notesSlides/notesSlide83.xml" ContentType="application/vnd.openxmlformats-officedocument.presentationml.notesSlide+xml"/>
  <Override PartName="/ppt/notesSlides/notesSlide110.xml" ContentType="application/vnd.openxmlformats-officedocument.presentationml.notesSlide+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notesSlides/notesSlide90.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notesSlides/notesSlide10.xml" ContentType="application/vnd.openxmlformats-officedocument.presentationml.notesSlide+xml"/>
  <Override PartName="/ppt/notesSlides/notesSlide108.xml" ContentType="application/vnd.openxmlformats-officedocument.presentationml.notesSlide+xml"/>
  <Override PartName="/ppt/notesSlides/notesSlide119.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notesSlides/notesSlide99.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notesSlides/notesSlide88.xml" ContentType="application/vnd.openxmlformats-officedocument.presentationml.notesSlide+xml"/>
  <Override PartName="/ppt/notesSlides/notesSlide104.xml" ContentType="application/vnd.openxmlformats-officedocument.presentationml.notesSlide+xml"/>
  <Override PartName="/ppt/notesSlides/notesSlide115.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notesSlides/notesSlide95.xml" ContentType="application/vnd.openxmlformats-officedocument.presentationml.notesSlide+xml"/>
  <Override PartName="/ppt/notesSlides/notesSlide122.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notesSlides/notesSlide84.xml" ContentType="application/vnd.openxmlformats-officedocument.presentationml.notesSlide+xml"/>
  <Override PartName="/ppt/notesSlides/notesSlide100.xml" ContentType="application/vnd.openxmlformats-officedocument.presentationml.notesSlide+xml"/>
  <Override PartName="/ppt/notesSlides/notesSlide111.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notesSlides/notesSlide91.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notesSlides/notesSlide6.xml" ContentType="application/vnd.openxmlformats-officedocument.presentationml.notesSlide+xml"/>
  <Override PartName="/ppt/notesSlides/notesSlide109.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notesSlides/notesSlide89.xml" ContentType="application/vnd.openxmlformats-officedocument.presentationml.notesSlide+xml"/>
  <Override PartName="/ppt/notesSlides/notesSlide116.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notesSlides/notesSlide78.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notesSlides/notesSlide67.xml" ContentType="application/vnd.openxmlformats-officedocument.presentationml.notesSlide+xml"/>
  <Override PartName="/ppt/notesSlides/notesSlide112.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notesSlides/notesSlide101.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Override PartName="/ppt/slides/slide129.xml" ContentType="application/vnd.openxmlformats-officedocument.presentationml.slide+xml"/>
  <Override PartName="/ppt/notesSlides/notesSlide12.xml" ContentType="application/vnd.openxmlformats-officedocument.presentationml.notesSlide+xml"/>
  <Override PartName="/ppt/slides/slide118.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notesSlides/notesSlide106.xml" ContentType="application/vnd.openxmlformats-officedocument.presentationml.notesSlide+xml"/>
  <Override PartName="/ppt/notesSlides/notesSlide117.xml" ContentType="application/vnd.openxmlformats-officedocument.presentationml.notesSlide+xml"/>
  <Override PartName="/ppt/slides/slide48.xml" ContentType="application/vnd.openxmlformats-officedocument.presentationml.slide+xml"/>
  <Override PartName="/ppt/slides/slide95.xml" ContentType="application/vnd.openxmlformats-officedocument.presentationml.slide+xml"/>
  <Override PartName="/ppt/notesSlides/notesSlide3.xml" ContentType="application/vnd.openxmlformats-officedocument.presentationml.notesSlide+xml"/>
  <Default Extension="bin" ContentType="application/vnd.openxmlformats-officedocument.oleObject"/>
  <Override PartName="/ppt/notesSlides/notesSlide97.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notesSlides/notesSlide86.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notesSlides/notesSlide120.xml" ContentType="application/vnd.openxmlformats-officedocument.presentationml.notesSlide+xml"/>
  <Override PartName="/ppt/slides/slide51.xml" ContentType="application/vnd.openxmlformats-officedocument.presentationml.slide+xml"/>
  <Override PartName="/ppt/notesSlides/notesSlide53.xml" ContentType="application/vnd.openxmlformats-officedocument.presentationml.notesSlide+xml"/>
  <Override PartName="/ppt/slides/slide40.xml" ContentType="application/vnd.openxmlformats-officedocument.presentationml.slide+xml"/>
  <Override PartName="/ppt/notesSlides/notesSlide42.xml" ContentType="application/vnd.openxmlformats-officedocument.presentationml.notesSlide+xml"/>
  <Override PartName="/ppt/notesSlides/notesSlide8.xml" ContentType="application/vnd.openxmlformats-officedocument.presentationml.notesSlide+xml"/>
  <Override PartName="/ppt/notesSlides/notesSlide20.xml" ContentType="application/vnd.openxmlformats-officedocument.presentationml.notesSlide+xml"/>
  <Default Extension="vml" ContentType="application/vnd.openxmlformats-officedocument.vmlDrawing"/>
  <Override PartName="/ppt/notesSlides/notesSlide31.xml" ContentType="application/vnd.openxmlformats-officedocument.presentationml.notesSlide+xml"/>
  <Override PartName="/ppt/slides/slide89.xml" ContentType="application/vnd.openxmlformats-officedocument.presentationml.slide+xml"/>
  <Override PartName="/ppt/slides/slide126.xml" ContentType="application/vnd.openxmlformats-officedocument.presentationml.slide+xml"/>
  <Override PartName="/ppt/slides/slide78.xml" ContentType="application/vnd.openxmlformats-officedocument.presentationml.slide+xml"/>
  <Override PartName="/ppt/slides/slide115.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60" r:id="rId1"/>
  </p:sldMasterIdLst>
  <p:notesMasterIdLst>
    <p:notesMasterId r:id="rId131"/>
  </p:notesMasterIdLst>
  <p:handoutMasterIdLst>
    <p:handoutMasterId r:id="rId132"/>
  </p:handoutMasterIdLst>
  <p:sldIdLst>
    <p:sldId id="267" r:id="rId2"/>
    <p:sldId id="399" r:id="rId3"/>
    <p:sldId id="400" r:id="rId4"/>
    <p:sldId id="401" r:id="rId5"/>
    <p:sldId id="408" r:id="rId6"/>
    <p:sldId id="269" r:id="rId7"/>
    <p:sldId id="270" r:id="rId8"/>
    <p:sldId id="274" r:id="rId9"/>
    <p:sldId id="375" r:id="rId10"/>
    <p:sldId id="276" r:id="rId11"/>
    <p:sldId id="277" r:id="rId12"/>
    <p:sldId id="271" r:id="rId13"/>
    <p:sldId id="376" r:id="rId14"/>
    <p:sldId id="377" r:id="rId15"/>
    <p:sldId id="278" r:id="rId16"/>
    <p:sldId id="279" r:id="rId17"/>
    <p:sldId id="280" r:id="rId18"/>
    <p:sldId id="281" r:id="rId19"/>
    <p:sldId id="282" r:id="rId20"/>
    <p:sldId id="373" r:id="rId21"/>
    <p:sldId id="283" r:id="rId22"/>
    <p:sldId id="284" r:id="rId23"/>
    <p:sldId id="285" r:id="rId24"/>
    <p:sldId id="286" r:id="rId25"/>
    <p:sldId id="287" r:id="rId26"/>
    <p:sldId id="288" r:id="rId27"/>
    <p:sldId id="289" r:id="rId28"/>
    <p:sldId id="290" r:id="rId29"/>
    <p:sldId id="291" r:id="rId30"/>
    <p:sldId id="292" r:id="rId31"/>
    <p:sldId id="293" r:id="rId32"/>
    <p:sldId id="294" r:id="rId33"/>
    <p:sldId id="295" r:id="rId34"/>
    <p:sldId id="296" r:id="rId35"/>
    <p:sldId id="297" r:id="rId36"/>
    <p:sldId id="298" r:id="rId37"/>
    <p:sldId id="299" r:id="rId38"/>
    <p:sldId id="300" r:id="rId39"/>
    <p:sldId id="301" r:id="rId40"/>
    <p:sldId id="302" r:id="rId41"/>
    <p:sldId id="303" r:id="rId42"/>
    <p:sldId id="304" r:id="rId43"/>
    <p:sldId id="305" r:id="rId44"/>
    <p:sldId id="306" r:id="rId45"/>
    <p:sldId id="308" r:id="rId46"/>
    <p:sldId id="309" r:id="rId47"/>
    <p:sldId id="310" r:id="rId48"/>
    <p:sldId id="311" r:id="rId49"/>
    <p:sldId id="312" r:id="rId50"/>
    <p:sldId id="313" r:id="rId51"/>
    <p:sldId id="314" r:id="rId52"/>
    <p:sldId id="315" r:id="rId53"/>
    <p:sldId id="318" r:id="rId54"/>
    <p:sldId id="319" r:id="rId55"/>
    <p:sldId id="320" r:id="rId56"/>
    <p:sldId id="382" r:id="rId57"/>
    <p:sldId id="383" r:id="rId58"/>
    <p:sldId id="321" r:id="rId59"/>
    <p:sldId id="322" r:id="rId60"/>
    <p:sldId id="379" r:id="rId61"/>
    <p:sldId id="378" r:id="rId62"/>
    <p:sldId id="323" r:id="rId63"/>
    <p:sldId id="324" r:id="rId64"/>
    <p:sldId id="325" r:id="rId65"/>
    <p:sldId id="326" r:id="rId66"/>
    <p:sldId id="327" r:id="rId67"/>
    <p:sldId id="328" r:id="rId68"/>
    <p:sldId id="329" r:id="rId69"/>
    <p:sldId id="330" r:id="rId70"/>
    <p:sldId id="331" r:id="rId71"/>
    <p:sldId id="332" r:id="rId72"/>
    <p:sldId id="333" r:id="rId73"/>
    <p:sldId id="334" r:id="rId74"/>
    <p:sldId id="335" r:id="rId75"/>
    <p:sldId id="336" r:id="rId76"/>
    <p:sldId id="374" r:id="rId77"/>
    <p:sldId id="337" r:id="rId78"/>
    <p:sldId id="338" r:id="rId79"/>
    <p:sldId id="339" r:id="rId80"/>
    <p:sldId id="340" r:id="rId81"/>
    <p:sldId id="341" r:id="rId82"/>
    <p:sldId id="342" r:id="rId83"/>
    <p:sldId id="380" r:id="rId84"/>
    <p:sldId id="381" r:id="rId85"/>
    <p:sldId id="343" r:id="rId86"/>
    <p:sldId id="344" r:id="rId87"/>
    <p:sldId id="345" r:id="rId88"/>
    <p:sldId id="346" r:id="rId89"/>
    <p:sldId id="347" r:id="rId90"/>
    <p:sldId id="384" r:id="rId91"/>
    <p:sldId id="386" r:id="rId92"/>
    <p:sldId id="348" r:id="rId93"/>
    <p:sldId id="387" r:id="rId94"/>
    <p:sldId id="388" r:id="rId95"/>
    <p:sldId id="392" r:id="rId96"/>
    <p:sldId id="389" r:id="rId97"/>
    <p:sldId id="391" r:id="rId98"/>
    <p:sldId id="349" r:id="rId99"/>
    <p:sldId id="350" r:id="rId100"/>
    <p:sldId id="351" r:id="rId101"/>
    <p:sldId id="352" r:id="rId102"/>
    <p:sldId id="353" r:id="rId103"/>
    <p:sldId id="354" r:id="rId104"/>
    <p:sldId id="355" r:id="rId105"/>
    <p:sldId id="393" r:id="rId106"/>
    <p:sldId id="394" r:id="rId107"/>
    <p:sldId id="395" r:id="rId108"/>
    <p:sldId id="396" r:id="rId109"/>
    <p:sldId id="357" r:id="rId110"/>
    <p:sldId id="358" r:id="rId111"/>
    <p:sldId id="359" r:id="rId112"/>
    <p:sldId id="360" r:id="rId113"/>
    <p:sldId id="361" r:id="rId114"/>
    <p:sldId id="362" r:id="rId115"/>
    <p:sldId id="363" r:id="rId116"/>
    <p:sldId id="364" r:id="rId117"/>
    <p:sldId id="365" r:id="rId118"/>
    <p:sldId id="366" r:id="rId119"/>
    <p:sldId id="367" r:id="rId120"/>
    <p:sldId id="368" r:id="rId121"/>
    <p:sldId id="369" r:id="rId122"/>
    <p:sldId id="370" r:id="rId123"/>
    <p:sldId id="371" r:id="rId124"/>
    <p:sldId id="372" r:id="rId125"/>
    <p:sldId id="403" r:id="rId126"/>
    <p:sldId id="404" r:id="rId127"/>
    <p:sldId id="405" r:id="rId128"/>
    <p:sldId id="406" r:id="rId129"/>
    <p:sldId id="407" r:id="rId130"/>
  </p:sldIdLst>
  <p:sldSz cx="10287000" cy="6858000" type="35mm"/>
  <p:notesSz cx="6858000" cy="9180513"/>
  <p:defaultTextStyle>
    <a:defPPr>
      <a:defRPr lang="en-US"/>
    </a:defPPr>
    <a:lvl1pPr algn="ctr" rtl="0" eaLnBrk="0" fontAlgn="base" hangingPunct="0">
      <a:lnSpc>
        <a:spcPct val="110000"/>
      </a:lnSpc>
      <a:spcBef>
        <a:spcPct val="0"/>
      </a:spcBef>
      <a:spcAft>
        <a:spcPct val="0"/>
      </a:spcAft>
      <a:defRPr sz="2800" kern="1200">
        <a:solidFill>
          <a:srgbClr val="FCFEB9"/>
        </a:solidFill>
        <a:latin typeface="Arial" charset="0"/>
        <a:ea typeface="+mn-ea"/>
        <a:cs typeface="+mn-cs"/>
      </a:defRPr>
    </a:lvl1pPr>
    <a:lvl2pPr marL="457200" algn="ctr" rtl="0" eaLnBrk="0" fontAlgn="base" hangingPunct="0">
      <a:lnSpc>
        <a:spcPct val="110000"/>
      </a:lnSpc>
      <a:spcBef>
        <a:spcPct val="0"/>
      </a:spcBef>
      <a:spcAft>
        <a:spcPct val="0"/>
      </a:spcAft>
      <a:defRPr sz="2800" kern="1200">
        <a:solidFill>
          <a:srgbClr val="FCFEB9"/>
        </a:solidFill>
        <a:latin typeface="Arial" charset="0"/>
        <a:ea typeface="+mn-ea"/>
        <a:cs typeface="+mn-cs"/>
      </a:defRPr>
    </a:lvl2pPr>
    <a:lvl3pPr marL="914400" algn="ctr" rtl="0" eaLnBrk="0" fontAlgn="base" hangingPunct="0">
      <a:lnSpc>
        <a:spcPct val="110000"/>
      </a:lnSpc>
      <a:spcBef>
        <a:spcPct val="0"/>
      </a:spcBef>
      <a:spcAft>
        <a:spcPct val="0"/>
      </a:spcAft>
      <a:defRPr sz="2800" kern="1200">
        <a:solidFill>
          <a:srgbClr val="FCFEB9"/>
        </a:solidFill>
        <a:latin typeface="Arial" charset="0"/>
        <a:ea typeface="+mn-ea"/>
        <a:cs typeface="+mn-cs"/>
      </a:defRPr>
    </a:lvl3pPr>
    <a:lvl4pPr marL="1371600" algn="ctr" rtl="0" eaLnBrk="0" fontAlgn="base" hangingPunct="0">
      <a:lnSpc>
        <a:spcPct val="110000"/>
      </a:lnSpc>
      <a:spcBef>
        <a:spcPct val="0"/>
      </a:spcBef>
      <a:spcAft>
        <a:spcPct val="0"/>
      </a:spcAft>
      <a:defRPr sz="2800" kern="1200">
        <a:solidFill>
          <a:srgbClr val="FCFEB9"/>
        </a:solidFill>
        <a:latin typeface="Arial" charset="0"/>
        <a:ea typeface="+mn-ea"/>
        <a:cs typeface="+mn-cs"/>
      </a:defRPr>
    </a:lvl4pPr>
    <a:lvl5pPr marL="1828800" algn="ctr" rtl="0" eaLnBrk="0" fontAlgn="base" hangingPunct="0">
      <a:lnSpc>
        <a:spcPct val="110000"/>
      </a:lnSpc>
      <a:spcBef>
        <a:spcPct val="0"/>
      </a:spcBef>
      <a:spcAft>
        <a:spcPct val="0"/>
      </a:spcAft>
      <a:defRPr sz="2800" kern="1200">
        <a:solidFill>
          <a:srgbClr val="FCFEB9"/>
        </a:solidFill>
        <a:latin typeface="Arial" charset="0"/>
        <a:ea typeface="+mn-ea"/>
        <a:cs typeface="+mn-cs"/>
      </a:defRPr>
    </a:lvl5pPr>
    <a:lvl6pPr marL="2286000" algn="l" defTabSz="914400" rtl="0" eaLnBrk="1" latinLnBrk="0" hangingPunct="1">
      <a:defRPr sz="2800" kern="1200">
        <a:solidFill>
          <a:srgbClr val="FCFEB9"/>
        </a:solidFill>
        <a:latin typeface="Arial" charset="0"/>
        <a:ea typeface="+mn-ea"/>
        <a:cs typeface="+mn-cs"/>
      </a:defRPr>
    </a:lvl6pPr>
    <a:lvl7pPr marL="2743200" algn="l" defTabSz="914400" rtl="0" eaLnBrk="1" latinLnBrk="0" hangingPunct="1">
      <a:defRPr sz="2800" kern="1200">
        <a:solidFill>
          <a:srgbClr val="FCFEB9"/>
        </a:solidFill>
        <a:latin typeface="Arial" charset="0"/>
        <a:ea typeface="+mn-ea"/>
        <a:cs typeface="+mn-cs"/>
      </a:defRPr>
    </a:lvl7pPr>
    <a:lvl8pPr marL="3200400" algn="l" defTabSz="914400" rtl="0" eaLnBrk="1" latinLnBrk="0" hangingPunct="1">
      <a:defRPr sz="2800" kern="1200">
        <a:solidFill>
          <a:srgbClr val="FCFEB9"/>
        </a:solidFill>
        <a:latin typeface="Arial" charset="0"/>
        <a:ea typeface="+mn-ea"/>
        <a:cs typeface="+mn-cs"/>
      </a:defRPr>
    </a:lvl8pPr>
    <a:lvl9pPr marL="3657600" algn="l" defTabSz="914400" rtl="0" eaLnBrk="1" latinLnBrk="0" hangingPunct="1">
      <a:defRPr sz="2800" kern="1200">
        <a:solidFill>
          <a:srgbClr val="FCFEB9"/>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66FF33"/>
    <a:srgbClr val="CCCCFF"/>
    <a:srgbClr val="CCECFF"/>
    <a:srgbClr val="CCFFFF"/>
    <a:srgbClr val="0066FF"/>
    <a:srgbClr val="CC6600"/>
    <a:srgbClr val="E3BEFF"/>
    <a:srgbClr val="FFFFFF"/>
    <a:srgbClr val="FFFF66"/>
    <a:srgbClr val="66FF66"/>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4682" autoAdjust="0"/>
  </p:normalViewPr>
  <p:slideViewPr>
    <p:cSldViewPr snapToGrid="0">
      <p:cViewPr varScale="1">
        <p:scale>
          <a:sx n="61" d="100"/>
          <a:sy n="61" d="100"/>
        </p:scale>
        <p:origin x="-1578" y="-78"/>
      </p:cViewPr>
      <p:guideLst>
        <p:guide orient="horz" pos="2160"/>
        <p:guide pos="32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6150"/>
    </p:cViewPr>
  </p:sorterViewPr>
  <p:notesViewPr>
    <p:cSldViewPr snapToGrid="0">
      <p:cViewPr varScale="1">
        <p:scale>
          <a:sx n="58" d="100"/>
          <a:sy n="58" d="100"/>
        </p:scale>
        <p:origin x="-1770" y="-72"/>
      </p:cViewPr>
      <p:guideLst>
        <p:guide orient="horz" pos="2891"/>
        <p:guide pos="2160"/>
      </p:guideLst>
    </p:cSldViewPr>
  </p:notes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presProps" Target="presProp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openxmlformats.org/officeDocument/2006/relationships/slide" Target="slides/slide125.xml"/><Relationship Id="rId13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notesMaster" Target="notesMasters/notesMaster1.xml"/><Relationship Id="rId136" Type="http://schemas.openxmlformats.org/officeDocument/2006/relationships/tableStyles" Target="tableStyle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9525"/>
            <a:ext cx="2971800" cy="428625"/>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lgn="l" defTabSz="762000">
              <a:lnSpc>
                <a:spcPct val="100000"/>
              </a:lnSpc>
              <a:defRPr sz="1000" i="1">
                <a:solidFill>
                  <a:schemeClr val="tx1"/>
                </a:solidFill>
                <a:latin typeface="Times New Roman" charset="0"/>
              </a:defRPr>
            </a:lvl1pPr>
          </a:lstStyle>
          <a:p>
            <a:pPr>
              <a:defRPr/>
            </a:pPr>
            <a:endParaRPr lang="en-US" dirty="0"/>
          </a:p>
        </p:txBody>
      </p:sp>
      <p:sp>
        <p:nvSpPr>
          <p:cNvPr id="3075" name="Rectangle 3"/>
          <p:cNvSpPr>
            <a:spLocks noGrp="1" noChangeArrowheads="1"/>
          </p:cNvSpPr>
          <p:nvPr>
            <p:ph type="dt" sz="quarter" idx="1"/>
          </p:nvPr>
        </p:nvSpPr>
        <p:spPr bwMode="auto">
          <a:xfrm>
            <a:off x="3886200" y="9525"/>
            <a:ext cx="2971800" cy="428625"/>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lgn="r" defTabSz="762000">
              <a:lnSpc>
                <a:spcPct val="100000"/>
              </a:lnSpc>
              <a:defRPr sz="1000" i="1">
                <a:solidFill>
                  <a:schemeClr val="tx1"/>
                </a:solidFill>
                <a:latin typeface="Times New Roman" charset="0"/>
              </a:defRPr>
            </a:lvl1pPr>
          </a:lstStyle>
          <a:p>
            <a:pPr>
              <a:defRPr/>
            </a:pPr>
            <a:endParaRPr lang="en-US" dirty="0"/>
          </a:p>
        </p:txBody>
      </p:sp>
      <p:sp>
        <p:nvSpPr>
          <p:cNvPr id="3076" name="Rectangle 4"/>
          <p:cNvSpPr>
            <a:spLocks noGrp="1" noChangeArrowheads="1"/>
          </p:cNvSpPr>
          <p:nvPr>
            <p:ph type="ftr" sz="quarter" idx="2"/>
          </p:nvPr>
        </p:nvSpPr>
        <p:spPr bwMode="auto">
          <a:xfrm>
            <a:off x="0" y="8740775"/>
            <a:ext cx="2971800" cy="428625"/>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lgn="l" defTabSz="762000">
              <a:lnSpc>
                <a:spcPct val="100000"/>
              </a:lnSpc>
              <a:defRPr sz="1000" i="1">
                <a:solidFill>
                  <a:schemeClr val="tx1"/>
                </a:solidFill>
                <a:latin typeface="Times New Roman" charset="0"/>
              </a:defRPr>
            </a:lvl1pPr>
          </a:lstStyle>
          <a:p>
            <a:pPr>
              <a:defRPr/>
            </a:pPr>
            <a:endParaRPr lang="en-US" dirty="0"/>
          </a:p>
        </p:txBody>
      </p:sp>
      <p:sp>
        <p:nvSpPr>
          <p:cNvPr id="3077" name="Rectangle 5"/>
          <p:cNvSpPr>
            <a:spLocks noGrp="1" noChangeArrowheads="1"/>
          </p:cNvSpPr>
          <p:nvPr>
            <p:ph type="sldNum" sz="quarter" idx="3"/>
          </p:nvPr>
        </p:nvSpPr>
        <p:spPr bwMode="auto">
          <a:xfrm>
            <a:off x="3886200" y="8740775"/>
            <a:ext cx="2971800" cy="428625"/>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lgn="r" defTabSz="762000">
              <a:lnSpc>
                <a:spcPct val="100000"/>
              </a:lnSpc>
              <a:defRPr sz="1000" i="1">
                <a:solidFill>
                  <a:schemeClr val="tx1"/>
                </a:solidFill>
                <a:latin typeface="Times New Roman" charset="0"/>
              </a:defRPr>
            </a:lvl1pPr>
          </a:lstStyle>
          <a:p>
            <a:pPr>
              <a:defRPr/>
            </a:pPr>
            <a:fld id="{084C628F-2C55-4E96-93FB-4C0A8C175FFD}" type="slidenum">
              <a:rPr lang="en-US"/>
              <a:pPr>
                <a:defRPr/>
              </a:pPr>
              <a:t>‹#›</a:t>
            </a:fld>
            <a:endParaRPr lang="en-US" dirty="0"/>
          </a:p>
        </p:txBody>
      </p:sp>
    </p:spTree>
    <p:extLst>
      <p:ext uri="{BB962C8B-B14F-4D97-AF65-F5344CB8AC3E}">
        <p14:creationId xmlns:p14="http://schemas.microsoft.com/office/powerpoint/2010/main" xmlns="" val="19781661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9525"/>
            <a:ext cx="2971800" cy="428625"/>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lgn="l">
              <a:lnSpc>
                <a:spcPct val="100000"/>
              </a:lnSpc>
              <a:defRPr sz="1000" i="1">
                <a:solidFill>
                  <a:schemeClr val="tx1"/>
                </a:solidFill>
                <a:latin typeface="Times New Roman" charset="0"/>
              </a:defRPr>
            </a:lvl1pPr>
          </a:lstStyle>
          <a:p>
            <a:pPr>
              <a:defRPr/>
            </a:pPr>
            <a:endParaRPr lang="en-US" dirty="0"/>
          </a:p>
        </p:txBody>
      </p:sp>
      <p:sp>
        <p:nvSpPr>
          <p:cNvPr id="2051" name="Rectangle 3"/>
          <p:cNvSpPr>
            <a:spLocks noGrp="1" noChangeArrowheads="1"/>
          </p:cNvSpPr>
          <p:nvPr>
            <p:ph type="dt" idx="1"/>
          </p:nvPr>
        </p:nvSpPr>
        <p:spPr bwMode="auto">
          <a:xfrm>
            <a:off x="3886200" y="9525"/>
            <a:ext cx="2971800" cy="428625"/>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lgn="r">
              <a:lnSpc>
                <a:spcPct val="100000"/>
              </a:lnSpc>
              <a:defRPr sz="1000" i="1">
                <a:solidFill>
                  <a:schemeClr val="tx1"/>
                </a:solidFill>
                <a:latin typeface="Times New Roman" charset="0"/>
              </a:defRPr>
            </a:lvl1pPr>
          </a:lstStyle>
          <a:p>
            <a:pPr>
              <a:defRPr/>
            </a:pPr>
            <a:endParaRPr lang="en-US" dirty="0"/>
          </a:p>
        </p:txBody>
      </p:sp>
      <p:sp>
        <p:nvSpPr>
          <p:cNvPr id="2052" name="Rectangle 4"/>
          <p:cNvSpPr>
            <a:spLocks noGrp="1" noChangeArrowheads="1"/>
          </p:cNvSpPr>
          <p:nvPr>
            <p:ph type="ftr" sz="quarter" idx="4"/>
          </p:nvPr>
        </p:nvSpPr>
        <p:spPr bwMode="auto">
          <a:xfrm>
            <a:off x="0" y="8740775"/>
            <a:ext cx="2971800" cy="428625"/>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lgn="l">
              <a:lnSpc>
                <a:spcPct val="100000"/>
              </a:lnSpc>
              <a:defRPr sz="1000" i="1">
                <a:solidFill>
                  <a:schemeClr val="tx1"/>
                </a:solidFill>
                <a:latin typeface="Times New Roman" charset="0"/>
              </a:defRPr>
            </a:lvl1pPr>
          </a:lstStyle>
          <a:p>
            <a:pPr>
              <a:defRPr/>
            </a:pPr>
            <a:endParaRPr lang="en-US" dirty="0"/>
          </a:p>
        </p:txBody>
      </p:sp>
      <p:sp>
        <p:nvSpPr>
          <p:cNvPr id="2053" name="Rectangle 5"/>
          <p:cNvSpPr>
            <a:spLocks noGrp="1" noChangeArrowheads="1"/>
          </p:cNvSpPr>
          <p:nvPr>
            <p:ph type="sldNum" sz="quarter" idx="5"/>
          </p:nvPr>
        </p:nvSpPr>
        <p:spPr bwMode="auto">
          <a:xfrm>
            <a:off x="3886200" y="8740775"/>
            <a:ext cx="2971800" cy="428625"/>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lgn="r">
              <a:lnSpc>
                <a:spcPct val="100000"/>
              </a:lnSpc>
              <a:defRPr sz="1000" i="1">
                <a:solidFill>
                  <a:schemeClr val="tx1"/>
                </a:solidFill>
                <a:latin typeface="Times New Roman" charset="0"/>
              </a:defRPr>
            </a:lvl1pPr>
          </a:lstStyle>
          <a:p>
            <a:pPr>
              <a:defRPr/>
            </a:pPr>
            <a:fld id="{8915721A-2616-4A53-8311-C43CBBB9EE6E}" type="slidenum">
              <a:rPr lang="en-US"/>
              <a:pPr>
                <a:defRPr/>
              </a:pPr>
              <a:t>‹#›</a:t>
            </a:fld>
            <a:endParaRPr lang="en-US" dirty="0"/>
          </a:p>
        </p:txBody>
      </p:sp>
      <p:sp>
        <p:nvSpPr>
          <p:cNvPr id="2054" name="Rectangle 6"/>
          <p:cNvSpPr>
            <a:spLocks noGrp="1" noChangeArrowheads="1"/>
          </p:cNvSpPr>
          <p:nvPr>
            <p:ph type="body" sz="quarter" idx="3"/>
          </p:nvPr>
        </p:nvSpPr>
        <p:spPr bwMode="auto">
          <a:xfrm>
            <a:off x="912813" y="4373563"/>
            <a:ext cx="5029200" cy="3632200"/>
          </a:xfrm>
          <a:prstGeom prst="rect">
            <a:avLst/>
          </a:prstGeom>
          <a:noFill/>
          <a:ln w="9525">
            <a:noFill/>
            <a:miter lim="800000"/>
            <a:headEnd/>
            <a:tailEnd/>
          </a:ln>
          <a:effectLst/>
        </p:spPr>
        <p:txBody>
          <a:bodyPr vert="horz" wrap="square" lIns="82550" tIns="41275" rIns="82550" bIns="41275"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26983" name="Rectangle 7"/>
          <p:cNvSpPr>
            <a:spLocks noGrp="1" noRot="1" noChangeAspect="1" noChangeArrowheads="1" noTextEdit="1"/>
          </p:cNvSpPr>
          <p:nvPr>
            <p:ph type="sldImg" idx="2"/>
          </p:nvPr>
        </p:nvSpPr>
        <p:spPr bwMode="auto">
          <a:xfrm>
            <a:off x="1023938" y="803275"/>
            <a:ext cx="4810125" cy="3208338"/>
          </a:xfrm>
          <a:prstGeom prst="rect">
            <a:avLst/>
          </a:prstGeom>
          <a:noFill/>
          <a:ln w="12700">
            <a:solidFill>
              <a:schemeClr val="tx1"/>
            </a:solidFill>
            <a:miter lim="800000"/>
            <a:headEnd/>
            <a:tailEnd/>
          </a:ln>
        </p:spPr>
      </p:sp>
    </p:spTree>
    <p:extLst>
      <p:ext uri="{BB962C8B-B14F-4D97-AF65-F5344CB8AC3E}">
        <p14:creationId xmlns:p14="http://schemas.microsoft.com/office/powerpoint/2010/main" xmlns="" val="1860548570"/>
      </p:ext>
    </p:extLst>
  </p:cSld>
  <p:clrMap bg1="lt1" tx1="dk1" bg2="lt2" tx2="dk2" accent1="accent1" accent2="accent2" accent3="accent3" accent4="accent4" accent5="accent5" accent6="accent6" hlink="hlink" folHlink="folHlink"/>
  <p:notesStyle>
    <a:lvl1pPr algn="l" defTabSz="682625" rtl="0" eaLnBrk="0" fontAlgn="base" hangingPunct="0">
      <a:spcBef>
        <a:spcPct val="30000"/>
      </a:spcBef>
      <a:spcAft>
        <a:spcPct val="0"/>
      </a:spcAft>
      <a:defRPr sz="1100" kern="1200">
        <a:solidFill>
          <a:schemeClr val="tx1"/>
        </a:solidFill>
        <a:latin typeface="Times New Roman" charset="0"/>
        <a:ea typeface="+mn-ea"/>
        <a:cs typeface="+mn-cs"/>
      </a:defRPr>
    </a:lvl1pPr>
    <a:lvl2pPr marL="409575" algn="l" defTabSz="682625" rtl="0" eaLnBrk="0" fontAlgn="base" hangingPunct="0">
      <a:spcBef>
        <a:spcPct val="30000"/>
      </a:spcBef>
      <a:spcAft>
        <a:spcPct val="0"/>
      </a:spcAft>
      <a:defRPr sz="1100" kern="1200">
        <a:solidFill>
          <a:schemeClr val="tx1"/>
        </a:solidFill>
        <a:latin typeface="Times New Roman" charset="0"/>
        <a:ea typeface="+mn-ea"/>
        <a:cs typeface="+mn-cs"/>
      </a:defRPr>
    </a:lvl2pPr>
    <a:lvl3pPr marL="819150" algn="l" defTabSz="682625" rtl="0" eaLnBrk="0" fontAlgn="base" hangingPunct="0">
      <a:spcBef>
        <a:spcPct val="30000"/>
      </a:spcBef>
      <a:spcAft>
        <a:spcPct val="0"/>
      </a:spcAft>
      <a:defRPr sz="1100" kern="1200">
        <a:solidFill>
          <a:schemeClr val="tx1"/>
        </a:solidFill>
        <a:latin typeface="Times New Roman" charset="0"/>
        <a:ea typeface="+mn-ea"/>
        <a:cs typeface="+mn-cs"/>
      </a:defRPr>
    </a:lvl3pPr>
    <a:lvl4pPr marL="1228725" algn="l" defTabSz="682625" rtl="0" eaLnBrk="0" fontAlgn="base" hangingPunct="0">
      <a:spcBef>
        <a:spcPct val="30000"/>
      </a:spcBef>
      <a:spcAft>
        <a:spcPct val="0"/>
      </a:spcAft>
      <a:defRPr sz="1100" kern="1200">
        <a:solidFill>
          <a:schemeClr val="tx1"/>
        </a:solidFill>
        <a:latin typeface="Times New Roman" charset="0"/>
        <a:ea typeface="+mn-ea"/>
        <a:cs typeface="+mn-cs"/>
      </a:defRPr>
    </a:lvl4pPr>
    <a:lvl5pPr marL="1639888" algn="l" defTabSz="682625" rtl="0" eaLnBrk="0" fontAlgn="base" hangingPunct="0">
      <a:spcBef>
        <a:spcPct val="30000"/>
      </a:spcBef>
      <a:spcAft>
        <a:spcPct val="0"/>
      </a:spcAft>
      <a:defRPr sz="1100" kern="1200">
        <a:solidFill>
          <a:schemeClr val="tx1"/>
        </a:solidFill>
        <a:latin typeface="Times New Roman"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5"/>
          <p:cNvSpPr>
            <a:spLocks noGrp="1" noChangeArrowheads="1"/>
          </p:cNvSpPr>
          <p:nvPr>
            <p:ph type="sldNum" sz="quarter" idx="5"/>
          </p:nvPr>
        </p:nvSpPr>
        <p:spPr>
          <a:noFill/>
        </p:spPr>
        <p:txBody>
          <a:bodyPr/>
          <a:lstStyle/>
          <a:p>
            <a:fld id="{03DD1DDE-7054-4315-8316-9777306B7FD3}" type="slidenum">
              <a:rPr lang="en-US" smtClean="0">
                <a:latin typeface="Times New Roman" pitchFamily="18" charset="0"/>
              </a:rPr>
              <a:pPr/>
              <a:t>1</a:t>
            </a:fld>
            <a:endParaRPr lang="en-US" dirty="0" smtClean="0">
              <a:latin typeface="Times New Roman" pitchFamily="18" charset="0"/>
            </a:endParaRPr>
          </a:p>
        </p:txBody>
      </p:sp>
      <p:sp>
        <p:nvSpPr>
          <p:cNvPr id="128003" name="Rectangle 2"/>
          <p:cNvSpPr>
            <a:spLocks noChangeArrowheads="1"/>
          </p:cNvSpPr>
          <p:nvPr/>
        </p:nvSpPr>
        <p:spPr bwMode="auto">
          <a:xfrm>
            <a:off x="3886200" y="6350"/>
            <a:ext cx="2971800" cy="430213"/>
          </a:xfrm>
          <a:prstGeom prst="rect">
            <a:avLst/>
          </a:prstGeom>
          <a:noFill/>
          <a:ln w="9525">
            <a:noFill/>
            <a:miter lim="800000"/>
            <a:headEnd/>
            <a:tailEnd/>
          </a:ln>
        </p:spPr>
        <p:txBody>
          <a:bodyPr wrap="none" anchor="ctr"/>
          <a:lstStyle/>
          <a:p>
            <a:endParaRPr lang="en-US" dirty="0"/>
          </a:p>
        </p:txBody>
      </p:sp>
      <p:sp>
        <p:nvSpPr>
          <p:cNvPr id="128004" name="Rectangle 3"/>
          <p:cNvSpPr>
            <a:spLocks noChangeArrowheads="1"/>
          </p:cNvSpPr>
          <p:nvPr/>
        </p:nvSpPr>
        <p:spPr bwMode="auto">
          <a:xfrm>
            <a:off x="3886200" y="8739188"/>
            <a:ext cx="2971800" cy="428625"/>
          </a:xfrm>
          <a:prstGeom prst="rect">
            <a:avLst/>
          </a:prstGeom>
          <a:noFill/>
          <a:ln w="9525">
            <a:noFill/>
            <a:miter lim="800000"/>
            <a:headEnd/>
            <a:tailEnd/>
          </a:ln>
        </p:spPr>
        <p:txBody>
          <a:bodyPr lIns="19050" tIns="0" rIns="19050" bIns="0" anchor="b"/>
          <a:lstStyle/>
          <a:p>
            <a:pPr algn="r">
              <a:lnSpc>
                <a:spcPct val="100000"/>
              </a:lnSpc>
            </a:pPr>
            <a:r>
              <a:rPr lang="en-US" sz="1000" i="1" dirty="0">
                <a:solidFill>
                  <a:schemeClr val="tx1"/>
                </a:solidFill>
                <a:latin typeface="Times New Roman" pitchFamily="18" charset="0"/>
              </a:rPr>
              <a:t>12</a:t>
            </a:r>
          </a:p>
        </p:txBody>
      </p:sp>
      <p:sp>
        <p:nvSpPr>
          <p:cNvPr id="128005" name="Rectangle 4"/>
          <p:cNvSpPr>
            <a:spLocks noChangeArrowheads="1"/>
          </p:cNvSpPr>
          <p:nvPr/>
        </p:nvSpPr>
        <p:spPr bwMode="auto">
          <a:xfrm>
            <a:off x="0" y="8739188"/>
            <a:ext cx="2971800" cy="428625"/>
          </a:xfrm>
          <a:prstGeom prst="rect">
            <a:avLst/>
          </a:prstGeom>
          <a:noFill/>
          <a:ln w="9525">
            <a:noFill/>
            <a:miter lim="800000"/>
            <a:headEnd/>
            <a:tailEnd/>
          </a:ln>
        </p:spPr>
        <p:txBody>
          <a:bodyPr wrap="none" anchor="ctr"/>
          <a:lstStyle/>
          <a:p>
            <a:endParaRPr lang="en-US" dirty="0"/>
          </a:p>
        </p:txBody>
      </p:sp>
      <p:sp>
        <p:nvSpPr>
          <p:cNvPr id="128006" name="Rectangle 5"/>
          <p:cNvSpPr>
            <a:spLocks noChangeArrowheads="1"/>
          </p:cNvSpPr>
          <p:nvPr/>
        </p:nvSpPr>
        <p:spPr bwMode="auto">
          <a:xfrm>
            <a:off x="0" y="6350"/>
            <a:ext cx="2971800" cy="430213"/>
          </a:xfrm>
          <a:prstGeom prst="rect">
            <a:avLst/>
          </a:prstGeom>
          <a:noFill/>
          <a:ln w="9525">
            <a:noFill/>
            <a:miter lim="800000"/>
            <a:headEnd/>
            <a:tailEnd/>
          </a:ln>
        </p:spPr>
        <p:txBody>
          <a:bodyPr wrap="none" anchor="ctr"/>
          <a:lstStyle/>
          <a:p>
            <a:endParaRPr lang="en-US" dirty="0"/>
          </a:p>
        </p:txBody>
      </p:sp>
      <p:sp>
        <p:nvSpPr>
          <p:cNvPr id="128007" name="Rectangle 6"/>
          <p:cNvSpPr>
            <a:spLocks noChangeArrowheads="1"/>
          </p:cNvSpPr>
          <p:nvPr/>
        </p:nvSpPr>
        <p:spPr bwMode="auto">
          <a:xfrm>
            <a:off x="3884613" y="3175"/>
            <a:ext cx="2973387" cy="430213"/>
          </a:xfrm>
          <a:prstGeom prst="rect">
            <a:avLst/>
          </a:prstGeom>
          <a:noFill/>
          <a:ln w="9525">
            <a:noFill/>
            <a:miter lim="800000"/>
            <a:headEnd/>
            <a:tailEnd/>
          </a:ln>
        </p:spPr>
        <p:txBody>
          <a:bodyPr wrap="none" anchor="ctr"/>
          <a:lstStyle/>
          <a:p>
            <a:endParaRPr lang="en-US" dirty="0"/>
          </a:p>
        </p:txBody>
      </p:sp>
      <p:sp>
        <p:nvSpPr>
          <p:cNvPr id="128008" name="Rectangle 7"/>
          <p:cNvSpPr>
            <a:spLocks noChangeArrowheads="1"/>
          </p:cNvSpPr>
          <p:nvPr/>
        </p:nvSpPr>
        <p:spPr bwMode="auto">
          <a:xfrm>
            <a:off x="3884613" y="8737600"/>
            <a:ext cx="2973387" cy="428625"/>
          </a:xfrm>
          <a:prstGeom prst="rect">
            <a:avLst/>
          </a:prstGeom>
          <a:noFill/>
          <a:ln w="9525">
            <a:noFill/>
            <a:miter lim="800000"/>
            <a:headEnd/>
            <a:tailEnd/>
          </a:ln>
        </p:spPr>
        <p:txBody>
          <a:bodyPr lIns="19050" tIns="0" rIns="19050" bIns="0" anchor="b"/>
          <a:lstStyle/>
          <a:p>
            <a:pPr algn="r">
              <a:lnSpc>
                <a:spcPct val="100000"/>
              </a:lnSpc>
            </a:pPr>
            <a:r>
              <a:rPr lang="en-US" sz="1000" i="1" dirty="0">
                <a:solidFill>
                  <a:schemeClr val="tx1"/>
                </a:solidFill>
                <a:latin typeface="Times New Roman" pitchFamily="18" charset="0"/>
              </a:rPr>
              <a:t>12</a:t>
            </a:r>
          </a:p>
        </p:txBody>
      </p:sp>
      <p:sp>
        <p:nvSpPr>
          <p:cNvPr id="128009" name="Rectangle 8"/>
          <p:cNvSpPr>
            <a:spLocks noChangeArrowheads="1"/>
          </p:cNvSpPr>
          <p:nvPr/>
        </p:nvSpPr>
        <p:spPr bwMode="auto">
          <a:xfrm>
            <a:off x="-1588" y="8737600"/>
            <a:ext cx="2971801" cy="428625"/>
          </a:xfrm>
          <a:prstGeom prst="rect">
            <a:avLst/>
          </a:prstGeom>
          <a:noFill/>
          <a:ln w="9525">
            <a:noFill/>
            <a:miter lim="800000"/>
            <a:headEnd/>
            <a:tailEnd/>
          </a:ln>
        </p:spPr>
        <p:txBody>
          <a:bodyPr wrap="none" anchor="ctr"/>
          <a:lstStyle/>
          <a:p>
            <a:endParaRPr lang="en-US" dirty="0"/>
          </a:p>
        </p:txBody>
      </p:sp>
      <p:sp>
        <p:nvSpPr>
          <p:cNvPr id="128010" name="Rectangle 9"/>
          <p:cNvSpPr>
            <a:spLocks noChangeArrowheads="1"/>
          </p:cNvSpPr>
          <p:nvPr/>
        </p:nvSpPr>
        <p:spPr bwMode="auto">
          <a:xfrm>
            <a:off x="-1588" y="3175"/>
            <a:ext cx="2971801" cy="430213"/>
          </a:xfrm>
          <a:prstGeom prst="rect">
            <a:avLst/>
          </a:prstGeom>
          <a:noFill/>
          <a:ln w="9525">
            <a:noFill/>
            <a:miter lim="800000"/>
            <a:headEnd/>
            <a:tailEnd/>
          </a:ln>
        </p:spPr>
        <p:txBody>
          <a:bodyPr wrap="none" anchor="ctr"/>
          <a:lstStyle/>
          <a:p>
            <a:endParaRPr lang="en-US" dirty="0"/>
          </a:p>
        </p:txBody>
      </p:sp>
      <p:sp>
        <p:nvSpPr>
          <p:cNvPr id="128011" name="Rectangle 10"/>
          <p:cNvSpPr>
            <a:spLocks noGrp="1" noRot="1" noChangeAspect="1" noChangeArrowheads="1" noTextEdit="1"/>
          </p:cNvSpPr>
          <p:nvPr>
            <p:ph type="sldImg"/>
          </p:nvPr>
        </p:nvSpPr>
        <p:spPr>
          <a:ln cap="flat"/>
        </p:spPr>
      </p:sp>
      <p:sp>
        <p:nvSpPr>
          <p:cNvPr id="128012" name="Rectangle 11"/>
          <p:cNvSpPr>
            <a:spLocks noGrp="1" noChangeArrowheads="1"/>
          </p:cNvSpPr>
          <p:nvPr>
            <p:ph type="body" idx="1"/>
          </p:nvPr>
        </p:nvSpPr>
        <p:spPr>
          <a:noFill/>
          <a:ln/>
        </p:spPr>
        <p:txBody>
          <a:bodyPr/>
          <a:lstStyle/>
          <a:p>
            <a:endParaRPr lang="en-US" dirty="0" smtClean="0">
              <a:latin typeface="Times New Roman" pitchFamily="18"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5"/>
          <p:cNvSpPr>
            <a:spLocks noGrp="1" noChangeArrowheads="1"/>
          </p:cNvSpPr>
          <p:nvPr>
            <p:ph type="sldNum" sz="quarter" idx="5"/>
          </p:nvPr>
        </p:nvSpPr>
        <p:spPr>
          <a:noFill/>
        </p:spPr>
        <p:txBody>
          <a:bodyPr/>
          <a:lstStyle/>
          <a:p>
            <a:fld id="{7E0BFEF2-E865-4AF0-BD0A-6F18C197F5D5}" type="slidenum">
              <a:rPr lang="en-US" smtClean="0">
                <a:latin typeface="Times New Roman" pitchFamily="18" charset="0"/>
              </a:rPr>
              <a:pPr/>
              <a:t>13</a:t>
            </a:fld>
            <a:endParaRPr lang="en-US" dirty="0" smtClean="0">
              <a:latin typeface="Times New Roman" pitchFamily="18" charset="0"/>
            </a:endParaRPr>
          </a:p>
        </p:txBody>
      </p:sp>
      <p:sp>
        <p:nvSpPr>
          <p:cNvPr id="136195" name="Rectangle 2"/>
          <p:cNvSpPr>
            <a:spLocks noChangeArrowheads="1"/>
          </p:cNvSpPr>
          <p:nvPr/>
        </p:nvSpPr>
        <p:spPr bwMode="auto">
          <a:xfrm>
            <a:off x="3886200" y="6350"/>
            <a:ext cx="2971800" cy="430213"/>
          </a:xfrm>
          <a:prstGeom prst="rect">
            <a:avLst/>
          </a:prstGeom>
          <a:noFill/>
          <a:ln w="9525">
            <a:noFill/>
            <a:miter lim="800000"/>
            <a:headEnd/>
            <a:tailEnd/>
          </a:ln>
        </p:spPr>
        <p:txBody>
          <a:bodyPr wrap="none" anchor="ctr"/>
          <a:lstStyle/>
          <a:p>
            <a:endParaRPr lang="en-US" dirty="0"/>
          </a:p>
        </p:txBody>
      </p:sp>
      <p:sp>
        <p:nvSpPr>
          <p:cNvPr id="136196" name="Rectangle 3"/>
          <p:cNvSpPr>
            <a:spLocks noChangeArrowheads="1"/>
          </p:cNvSpPr>
          <p:nvPr/>
        </p:nvSpPr>
        <p:spPr bwMode="auto">
          <a:xfrm>
            <a:off x="3886200" y="8739188"/>
            <a:ext cx="2971800" cy="428625"/>
          </a:xfrm>
          <a:prstGeom prst="rect">
            <a:avLst/>
          </a:prstGeom>
          <a:noFill/>
          <a:ln w="9525">
            <a:noFill/>
            <a:miter lim="800000"/>
            <a:headEnd/>
            <a:tailEnd/>
          </a:ln>
        </p:spPr>
        <p:txBody>
          <a:bodyPr lIns="19050" tIns="0" rIns="19050" bIns="0" anchor="b"/>
          <a:lstStyle/>
          <a:p>
            <a:pPr algn="r">
              <a:lnSpc>
                <a:spcPct val="100000"/>
              </a:lnSpc>
            </a:pPr>
            <a:r>
              <a:rPr lang="en-US" sz="1000" i="1" dirty="0">
                <a:solidFill>
                  <a:schemeClr val="tx1"/>
                </a:solidFill>
                <a:latin typeface="Times New Roman" pitchFamily="18" charset="0"/>
              </a:rPr>
              <a:t>12</a:t>
            </a:r>
          </a:p>
        </p:txBody>
      </p:sp>
      <p:sp>
        <p:nvSpPr>
          <p:cNvPr id="136197" name="Rectangle 4"/>
          <p:cNvSpPr>
            <a:spLocks noChangeArrowheads="1"/>
          </p:cNvSpPr>
          <p:nvPr/>
        </p:nvSpPr>
        <p:spPr bwMode="auto">
          <a:xfrm>
            <a:off x="0" y="8739188"/>
            <a:ext cx="2971800" cy="428625"/>
          </a:xfrm>
          <a:prstGeom prst="rect">
            <a:avLst/>
          </a:prstGeom>
          <a:noFill/>
          <a:ln w="9525">
            <a:noFill/>
            <a:miter lim="800000"/>
            <a:headEnd/>
            <a:tailEnd/>
          </a:ln>
        </p:spPr>
        <p:txBody>
          <a:bodyPr wrap="none" anchor="ctr"/>
          <a:lstStyle/>
          <a:p>
            <a:endParaRPr lang="en-US" dirty="0"/>
          </a:p>
        </p:txBody>
      </p:sp>
      <p:sp>
        <p:nvSpPr>
          <p:cNvPr id="136198" name="Rectangle 5"/>
          <p:cNvSpPr>
            <a:spLocks noChangeArrowheads="1"/>
          </p:cNvSpPr>
          <p:nvPr/>
        </p:nvSpPr>
        <p:spPr bwMode="auto">
          <a:xfrm>
            <a:off x="0" y="6350"/>
            <a:ext cx="2971800" cy="430213"/>
          </a:xfrm>
          <a:prstGeom prst="rect">
            <a:avLst/>
          </a:prstGeom>
          <a:noFill/>
          <a:ln w="9525">
            <a:noFill/>
            <a:miter lim="800000"/>
            <a:headEnd/>
            <a:tailEnd/>
          </a:ln>
        </p:spPr>
        <p:txBody>
          <a:bodyPr wrap="none" anchor="ctr"/>
          <a:lstStyle/>
          <a:p>
            <a:endParaRPr lang="en-US" dirty="0"/>
          </a:p>
        </p:txBody>
      </p:sp>
      <p:sp>
        <p:nvSpPr>
          <p:cNvPr id="136199" name="Rectangle 6"/>
          <p:cNvSpPr>
            <a:spLocks noChangeArrowheads="1"/>
          </p:cNvSpPr>
          <p:nvPr/>
        </p:nvSpPr>
        <p:spPr bwMode="auto">
          <a:xfrm>
            <a:off x="3884613" y="3175"/>
            <a:ext cx="2973387" cy="430213"/>
          </a:xfrm>
          <a:prstGeom prst="rect">
            <a:avLst/>
          </a:prstGeom>
          <a:noFill/>
          <a:ln w="9525">
            <a:noFill/>
            <a:miter lim="800000"/>
            <a:headEnd/>
            <a:tailEnd/>
          </a:ln>
        </p:spPr>
        <p:txBody>
          <a:bodyPr wrap="none" anchor="ctr"/>
          <a:lstStyle/>
          <a:p>
            <a:endParaRPr lang="en-US" dirty="0"/>
          </a:p>
        </p:txBody>
      </p:sp>
      <p:sp>
        <p:nvSpPr>
          <p:cNvPr id="136200" name="Rectangle 7"/>
          <p:cNvSpPr>
            <a:spLocks noChangeArrowheads="1"/>
          </p:cNvSpPr>
          <p:nvPr/>
        </p:nvSpPr>
        <p:spPr bwMode="auto">
          <a:xfrm>
            <a:off x="3884613" y="8737600"/>
            <a:ext cx="2973387" cy="428625"/>
          </a:xfrm>
          <a:prstGeom prst="rect">
            <a:avLst/>
          </a:prstGeom>
          <a:noFill/>
          <a:ln w="9525">
            <a:noFill/>
            <a:miter lim="800000"/>
            <a:headEnd/>
            <a:tailEnd/>
          </a:ln>
        </p:spPr>
        <p:txBody>
          <a:bodyPr lIns="19050" tIns="0" rIns="19050" bIns="0" anchor="b"/>
          <a:lstStyle/>
          <a:p>
            <a:pPr algn="r">
              <a:lnSpc>
                <a:spcPct val="100000"/>
              </a:lnSpc>
            </a:pPr>
            <a:r>
              <a:rPr lang="en-US" sz="1000" i="1" dirty="0">
                <a:solidFill>
                  <a:schemeClr val="tx1"/>
                </a:solidFill>
                <a:latin typeface="Times New Roman" pitchFamily="18" charset="0"/>
              </a:rPr>
              <a:t>12</a:t>
            </a:r>
          </a:p>
        </p:txBody>
      </p:sp>
      <p:sp>
        <p:nvSpPr>
          <p:cNvPr id="136201" name="Rectangle 8"/>
          <p:cNvSpPr>
            <a:spLocks noChangeArrowheads="1"/>
          </p:cNvSpPr>
          <p:nvPr/>
        </p:nvSpPr>
        <p:spPr bwMode="auto">
          <a:xfrm>
            <a:off x="-1588" y="8737600"/>
            <a:ext cx="2971801" cy="428625"/>
          </a:xfrm>
          <a:prstGeom prst="rect">
            <a:avLst/>
          </a:prstGeom>
          <a:noFill/>
          <a:ln w="9525">
            <a:noFill/>
            <a:miter lim="800000"/>
            <a:headEnd/>
            <a:tailEnd/>
          </a:ln>
        </p:spPr>
        <p:txBody>
          <a:bodyPr wrap="none" anchor="ctr"/>
          <a:lstStyle/>
          <a:p>
            <a:endParaRPr lang="en-US" dirty="0"/>
          </a:p>
        </p:txBody>
      </p:sp>
      <p:sp>
        <p:nvSpPr>
          <p:cNvPr id="136202" name="Rectangle 9"/>
          <p:cNvSpPr>
            <a:spLocks noChangeArrowheads="1"/>
          </p:cNvSpPr>
          <p:nvPr/>
        </p:nvSpPr>
        <p:spPr bwMode="auto">
          <a:xfrm>
            <a:off x="-1588" y="3175"/>
            <a:ext cx="2971801" cy="430213"/>
          </a:xfrm>
          <a:prstGeom prst="rect">
            <a:avLst/>
          </a:prstGeom>
          <a:noFill/>
          <a:ln w="9525">
            <a:noFill/>
            <a:miter lim="800000"/>
            <a:headEnd/>
            <a:tailEnd/>
          </a:ln>
        </p:spPr>
        <p:txBody>
          <a:bodyPr wrap="none" anchor="ctr"/>
          <a:lstStyle/>
          <a:p>
            <a:endParaRPr lang="en-US" dirty="0"/>
          </a:p>
        </p:txBody>
      </p:sp>
      <p:sp>
        <p:nvSpPr>
          <p:cNvPr id="136203" name="Rectangle 10"/>
          <p:cNvSpPr>
            <a:spLocks noGrp="1" noRot="1" noChangeAspect="1" noChangeArrowheads="1" noTextEdit="1"/>
          </p:cNvSpPr>
          <p:nvPr>
            <p:ph type="sldImg"/>
          </p:nvPr>
        </p:nvSpPr>
        <p:spPr>
          <a:ln cap="flat"/>
        </p:spPr>
      </p:sp>
      <p:sp>
        <p:nvSpPr>
          <p:cNvPr id="136204" name="Rectangle 11"/>
          <p:cNvSpPr>
            <a:spLocks noGrp="1" noChangeArrowheads="1"/>
          </p:cNvSpPr>
          <p:nvPr>
            <p:ph type="body" idx="1"/>
          </p:nvPr>
        </p:nvSpPr>
        <p:spPr>
          <a:noFill/>
          <a:ln/>
        </p:spPr>
        <p:txBody>
          <a:bodyPr/>
          <a:lstStyle/>
          <a:p>
            <a:endParaRPr lang="en-US" b="1" dirty="0" smtClean="0">
              <a:latin typeface="Times New Roman" pitchFamily="18" charset="0"/>
            </a:endParaRPr>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Rectangle 5"/>
          <p:cNvSpPr>
            <a:spLocks noGrp="1" noChangeArrowheads="1"/>
          </p:cNvSpPr>
          <p:nvPr>
            <p:ph type="sldNum" sz="quarter" idx="5"/>
          </p:nvPr>
        </p:nvSpPr>
        <p:spPr>
          <a:noFill/>
        </p:spPr>
        <p:txBody>
          <a:bodyPr/>
          <a:lstStyle/>
          <a:p>
            <a:fld id="{A82E488F-866E-489F-BBCE-4DB270D41A5D}" type="slidenum">
              <a:rPr lang="en-US" smtClean="0">
                <a:latin typeface="Times New Roman" pitchFamily="18" charset="0"/>
              </a:rPr>
              <a:pPr/>
              <a:t>103</a:t>
            </a:fld>
            <a:endParaRPr lang="en-US" dirty="0" smtClean="0">
              <a:latin typeface="Times New Roman" pitchFamily="18" charset="0"/>
            </a:endParaRPr>
          </a:p>
        </p:txBody>
      </p:sp>
      <p:sp>
        <p:nvSpPr>
          <p:cNvPr id="228355" name="Notes Placeholder 5"/>
          <p:cNvSpPr>
            <a:spLocks noGrp="1"/>
          </p:cNvSpPr>
          <p:nvPr>
            <p:ph type="body" idx="1"/>
          </p:nvPr>
        </p:nvSpPr>
        <p:spPr>
          <a:noFill/>
          <a:ln/>
        </p:spPr>
        <p:txBody>
          <a:bodyPr/>
          <a:lstStyle/>
          <a:p>
            <a:endParaRPr lang="en-US" dirty="0" smtClean="0">
              <a:latin typeface="Times New Roman" pitchFamily="18" charset="0"/>
            </a:endParaRPr>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Rectangle 5"/>
          <p:cNvSpPr>
            <a:spLocks noGrp="1" noChangeArrowheads="1"/>
          </p:cNvSpPr>
          <p:nvPr>
            <p:ph type="sldNum" sz="quarter" idx="5"/>
          </p:nvPr>
        </p:nvSpPr>
        <p:spPr>
          <a:noFill/>
        </p:spPr>
        <p:txBody>
          <a:bodyPr/>
          <a:lstStyle/>
          <a:p>
            <a:fld id="{EA03C74C-80D5-4660-A22F-77718A882B36}" type="slidenum">
              <a:rPr lang="en-US" smtClean="0">
                <a:latin typeface="Times New Roman" pitchFamily="18" charset="0"/>
              </a:rPr>
              <a:pPr/>
              <a:t>104</a:t>
            </a:fld>
            <a:endParaRPr lang="en-US" dirty="0" smtClean="0">
              <a:latin typeface="Times New Roman" pitchFamily="18" charset="0"/>
            </a:endParaRPr>
          </a:p>
        </p:txBody>
      </p:sp>
      <p:sp>
        <p:nvSpPr>
          <p:cNvPr id="6" name="Notes Placeholder 5"/>
          <p:cNvSpPr>
            <a:spLocks noGrp="1"/>
          </p:cNvSpPr>
          <p:nvPr>
            <p:ph type="body" idx="1"/>
          </p:nvPr>
        </p:nvSpPr>
        <p:spPr/>
        <p:txBody>
          <a:bodyPr>
            <a:normAutofit fontScale="92500" lnSpcReduction="10000"/>
          </a:bodyPr>
          <a:lstStyle/>
          <a:p>
            <a:pPr>
              <a:defRPr/>
            </a:pPr>
            <a:r>
              <a:rPr lang="en-US" b="1" dirty="0" smtClean="0"/>
              <a:t>Keratoconus</a:t>
            </a:r>
          </a:p>
          <a:p>
            <a:pPr>
              <a:defRPr/>
            </a:pPr>
            <a:r>
              <a:rPr lang="en-US" dirty="0" smtClean="0"/>
              <a:t>Non-inflammatory thinning and protrusion of the cornea</a:t>
            </a:r>
          </a:p>
          <a:p>
            <a:pPr>
              <a:defRPr/>
            </a:pPr>
            <a:r>
              <a:rPr lang="en-US" dirty="0" smtClean="0"/>
              <a:t>becomes manifest in the adolescent years</a:t>
            </a:r>
          </a:p>
          <a:p>
            <a:pPr>
              <a:defRPr/>
            </a:pPr>
            <a:r>
              <a:rPr lang="en-US" dirty="0" smtClean="0"/>
              <a:t>high degree of irregular myopic astigmatism.</a:t>
            </a:r>
          </a:p>
          <a:p>
            <a:pPr>
              <a:defRPr/>
            </a:pPr>
            <a:r>
              <a:rPr lang="en-US" dirty="0" smtClean="0"/>
              <a:t>Rigid contact lenses are the correction of choice.</a:t>
            </a:r>
          </a:p>
          <a:p>
            <a:pPr>
              <a:defRPr/>
            </a:pPr>
            <a:r>
              <a:rPr lang="en-US" dirty="0" smtClean="0"/>
              <a:t>Incidence has been reported to be as high as:</a:t>
            </a:r>
          </a:p>
          <a:p>
            <a:pPr>
              <a:defRPr/>
            </a:pPr>
            <a:r>
              <a:rPr lang="en-US" dirty="0" smtClean="0"/>
              <a:t>1:286 in Germany (Catsch, 1938)</a:t>
            </a:r>
          </a:p>
          <a:p>
            <a:pPr>
              <a:defRPr/>
            </a:pPr>
            <a:r>
              <a:rPr lang="en-US" dirty="0" smtClean="0"/>
              <a:t>1:3000 in Switzerland (Jaensch, 1929)</a:t>
            </a:r>
          </a:p>
          <a:p>
            <a:pPr>
              <a:defRPr/>
            </a:pPr>
            <a:r>
              <a:rPr lang="en-US" dirty="0" smtClean="0"/>
              <a:t>1:10,000 at Moorfields Eye Hospital, England (Ruben, 1978)</a:t>
            </a:r>
          </a:p>
          <a:p>
            <a:pPr>
              <a:defRPr/>
            </a:pPr>
            <a:r>
              <a:rPr lang="en-US" dirty="0" smtClean="0"/>
              <a:t>reports of gender difference with a greater incidence amongst the male population have been reported since the 1960s.</a:t>
            </a:r>
          </a:p>
          <a:p>
            <a:pPr>
              <a:defRPr/>
            </a:pPr>
            <a:r>
              <a:rPr lang="en-US" dirty="0" smtClean="0"/>
              <a:t>Incidence results depend on:</a:t>
            </a:r>
          </a:p>
          <a:p>
            <a:pPr>
              <a:defRPr/>
            </a:pPr>
            <a:r>
              <a:rPr lang="en-US" dirty="0" smtClean="0"/>
              <a:t>type of population surveyed</a:t>
            </a:r>
          </a:p>
          <a:p>
            <a:pPr>
              <a:defRPr/>
            </a:pPr>
            <a:r>
              <a:rPr lang="en-US" dirty="0" smtClean="0"/>
              <a:t>tests used to identify the condition</a:t>
            </a:r>
          </a:p>
          <a:p>
            <a:pPr>
              <a:defRPr/>
            </a:pPr>
            <a:r>
              <a:rPr lang="en-US" dirty="0" smtClean="0"/>
              <a:t>criteria for diagnosis.</a:t>
            </a:r>
          </a:p>
          <a:p>
            <a:pPr>
              <a:defRPr/>
            </a:pPr>
            <a:r>
              <a:rPr lang="en-US" dirty="0" smtClean="0"/>
              <a:t>Distortion of mire reflexes observed during keratometry.</a:t>
            </a:r>
          </a:p>
          <a:p>
            <a:pPr>
              <a:defRPr/>
            </a:pPr>
            <a:r>
              <a:rPr lang="en-US" dirty="0" smtClean="0"/>
              <a:t>Photokeratoscope ring images are also distorted, with narrower ring separations at the area of greatest steepening.</a:t>
            </a:r>
          </a:p>
          <a:p>
            <a:pPr>
              <a:defRPr/>
            </a:pPr>
            <a:r>
              <a:rPr lang="en-US" dirty="0" smtClean="0"/>
              <a:t>Gross cases of keratoconus can be corrected by a surgical procedure, penetrating keratoplasty (PK) which involves grafting a donor cornea into the host.</a:t>
            </a:r>
          </a:p>
          <a:p>
            <a:pPr>
              <a:defRPr/>
            </a:pPr>
            <a:endParaRPr lang="en-US" dirty="0" smtClean="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Rectangle 5"/>
          <p:cNvSpPr>
            <a:spLocks noGrp="1" noChangeArrowheads="1"/>
          </p:cNvSpPr>
          <p:nvPr>
            <p:ph type="sldNum" sz="quarter" idx="5"/>
          </p:nvPr>
        </p:nvSpPr>
        <p:spPr>
          <a:noFill/>
        </p:spPr>
        <p:txBody>
          <a:bodyPr/>
          <a:lstStyle/>
          <a:p>
            <a:fld id="{4B653BC0-A62B-4A75-80E1-77B2D0ABC170}" type="slidenum">
              <a:rPr lang="en-US" smtClean="0">
                <a:latin typeface="Times New Roman" pitchFamily="18" charset="0"/>
              </a:rPr>
              <a:pPr/>
              <a:t>105</a:t>
            </a:fld>
            <a:endParaRPr lang="en-US" dirty="0" smtClean="0">
              <a:latin typeface="Times New Roman" pitchFamily="18" charset="0"/>
            </a:endParaRPr>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Rectangle 5"/>
          <p:cNvSpPr>
            <a:spLocks noGrp="1" noChangeArrowheads="1"/>
          </p:cNvSpPr>
          <p:nvPr>
            <p:ph type="sldNum" sz="quarter" idx="5"/>
          </p:nvPr>
        </p:nvSpPr>
        <p:spPr>
          <a:noFill/>
        </p:spPr>
        <p:txBody>
          <a:bodyPr/>
          <a:lstStyle/>
          <a:p>
            <a:fld id="{74D49ED8-2B4D-4911-B692-435EE3F44191}" type="slidenum">
              <a:rPr lang="en-US" smtClean="0">
                <a:latin typeface="Times New Roman" pitchFamily="18" charset="0"/>
              </a:rPr>
              <a:pPr/>
              <a:t>106</a:t>
            </a:fld>
            <a:endParaRPr lang="en-US" dirty="0" smtClean="0">
              <a:latin typeface="Times New Roman" pitchFamily="18" charset="0"/>
            </a:endParaRPr>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Rectangle 5"/>
          <p:cNvSpPr>
            <a:spLocks noGrp="1" noChangeArrowheads="1"/>
          </p:cNvSpPr>
          <p:nvPr>
            <p:ph type="sldNum" sz="quarter" idx="5"/>
          </p:nvPr>
        </p:nvSpPr>
        <p:spPr>
          <a:noFill/>
        </p:spPr>
        <p:txBody>
          <a:bodyPr/>
          <a:lstStyle/>
          <a:p>
            <a:fld id="{06000FE5-FEE9-4CDE-8589-843BD877B91B}" type="slidenum">
              <a:rPr lang="en-US" smtClean="0">
                <a:latin typeface="Times New Roman" pitchFamily="18" charset="0"/>
              </a:rPr>
              <a:pPr/>
              <a:t>107</a:t>
            </a:fld>
            <a:endParaRPr lang="en-US" dirty="0" smtClean="0">
              <a:latin typeface="Times New Roman" pitchFamily="18" charset="0"/>
            </a:endParaRPr>
          </a:p>
        </p:txBody>
      </p:sp>
      <p:sp>
        <p:nvSpPr>
          <p:cNvPr id="232451" name="Notes Placeholder 5"/>
          <p:cNvSpPr>
            <a:spLocks noGrp="1"/>
          </p:cNvSpPr>
          <p:nvPr>
            <p:ph type="body" idx="1"/>
          </p:nvPr>
        </p:nvSpPr>
        <p:spPr>
          <a:noFill/>
          <a:ln/>
        </p:spPr>
        <p:txBody>
          <a:bodyPr/>
          <a:lstStyle/>
          <a:p>
            <a:r>
              <a:rPr lang="en-US" b="1" dirty="0" smtClean="0">
                <a:latin typeface="Times New Roman" pitchFamily="18" charset="0"/>
              </a:rPr>
              <a:t>Keratoglobus</a:t>
            </a:r>
          </a:p>
          <a:p>
            <a:r>
              <a:rPr lang="en-US" dirty="0" smtClean="0">
                <a:latin typeface="Times New Roman" pitchFamily="18" charset="0"/>
              </a:rPr>
              <a:t>A non-inflammatory and non-progressive thinning of the cornea due to systemic collagen abnormality.  The generalized thinning gives the appearance of an enlarged cornea which protrudes and is surrounded by a misshapen sclera.</a:t>
            </a:r>
          </a:p>
          <a:p>
            <a:endParaRPr lang="en-US" dirty="0" smtClean="0">
              <a:latin typeface="Times New Roman" pitchFamily="18" charset="0"/>
            </a:endParaRPr>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Rectangle 5"/>
          <p:cNvSpPr>
            <a:spLocks noGrp="1" noChangeArrowheads="1"/>
          </p:cNvSpPr>
          <p:nvPr>
            <p:ph type="sldNum" sz="quarter" idx="5"/>
          </p:nvPr>
        </p:nvSpPr>
        <p:spPr>
          <a:noFill/>
        </p:spPr>
        <p:txBody>
          <a:bodyPr/>
          <a:lstStyle/>
          <a:p>
            <a:fld id="{851FAFB0-ADCF-43BF-9D65-B406B915C90A}" type="slidenum">
              <a:rPr lang="en-US" smtClean="0">
                <a:latin typeface="Times New Roman" pitchFamily="18" charset="0"/>
              </a:rPr>
              <a:pPr/>
              <a:t>108</a:t>
            </a:fld>
            <a:endParaRPr lang="en-US" dirty="0" smtClean="0">
              <a:latin typeface="Times New Roman" pitchFamily="18" charset="0"/>
            </a:endParaRPr>
          </a:p>
        </p:txBody>
      </p:sp>
      <p:sp>
        <p:nvSpPr>
          <p:cNvPr id="233475" name="Notes Placeholder 5"/>
          <p:cNvSpPr>
            <a:spLocks noGrp="1"/>
          </p:cNvSpPr>
          <p:nvPr>
            <p:ph type="body" idx="1"/>
          </p:nvPr>
        </p:nvSpPr>
        <p:spPr>
          <a:noFill/>
          <a:ln/>
        </p:spPr>
        <p:txBody>
          <a:bodyPr/>
          <a:lstStyle/>
          <a:p>
            <a:endParaRPr lang="en-US" dirty="0" smtClean="0">
              <a:latin typeface="Times New Roman" pitchFamily="18" charset="0"/>
            </a:endParaRPr>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Rectangle 5"/>
          <p:cNvSpPr>
            <a:spLocks noGrp="1" noChangeArrowheads="1"/>
          </p:cNvSpPr>
          <p:nvPr>
            <p:ph type="sldNum" sz="quarter" idx="5"/>
          </p:nvPr>
        </p:nvSpPr>
        <p:spPr>
          <a:noFill/>
        </p:spPr>
        <p:txBody>
          <a:bodyPr/>
          <a:lstStyle/>
          <a:p>
            <a:fld id="{657172EE-1223-4B2C-89FA-A834B479A97E}" type="slidenum">
              <a:rPr lang="en-US" smtClean="0">
                <a:latin typeface="Times New Roman" pitchFamily="18" charset="0"/>
              </a:rPr>
              <a:pPr/>
              <a:t>109</a:t>
            </a:fld>
            <a:endParaRPr lang="en-US" dirty="0" smtClean="0">
              <a:latin typeface="Times New Roman" pitchFamily="18" charset="0"/>
            </a:endParaRPr>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Rectangle 5"/>
          <p:cNvSpPr>
            <a:spLocks noGrp="1" noChangeArrowheads="1"/>
          </p:cNvSpPr>
          <p:nvPr>
            <p:ph type="sldNum" sz="quarter" idx="5"/>
          </p:nvPr>
        </p:nvSpPr>
        <p:spPr>
          <a:noFill/>
        </p:spPr>
        <p:txBody>
          <a:bodyPr/>
          <a:lstStyle/>
          <a:p>
            <a:fld id="{DF6B0EFF-F832-4A87-AFE6-92F3184BA402}" type="slidenum">
              <a:rPr lang="en-US" smtClean="0">
                <a:latin typeface="Times New Roman" pitchFamily="18" charset="0"/>
              </a:rPr>
              <a:pPr/>
              <a:t>110</a:t>
            </a:fld>
            <a:endParaRPr lang="en-US" dirty="0" smtClean="0">
              <a:latin typeface="Times New Roman" pitchFamily="18" charset="0"/>
            </a:endParaRPr>
          </a:p>
        </p:txBody>
      </p:sp>
      <p:sp>
        <p:nvSpPr>
          <p:cNvPr id="235523" name="Notes Placeholder 5"/>
          <p:cNvSpPr>
            <a:spLocks noGrp="1"/>
          </p:cNvSpPr>
          <p:nvPr>
            <p:ph type="body" idx="1"/>
          </p:nvPr>
        </p:nvSpPr>
        <p:spPr>
          <a:noFill/>
          <a:ln/>
        </p:spPr>
        <p:txBody>
          <a:bodyPr/>
          <a:lstStyle/>
          <a:p>
            <a:r>
              <a:rPr lang="en-US" b="1" dirty="0" smtClean="0">
                <a:latin typeface="Times New Roman" pitchFamily="18" charset="0"/>
              </a:rPr>
              <a:t>Studies of Refractive Changes Induced by Hard/PMMA Contact Lens Wear</a:t>
            </a:r>
          </a:p>
          <a:p>
            <a:r>
              <a:rPr lang="en-US" b="1" dirty="0" smtClean="0">
                <a:latin typeface="Times New Roman" pitchFamily="18" charset="0"/>
              </a:rPr>
              <a:t>Carney (1975)</a:t>
            </a:r>
            <a:endParaRPr lang="en-US" dirty="0" smtClean="0">
              <a:latin typeface="Times New Roman" pitchFamily="18" charset="0"/>
            </a:endParaRPr>
          </a:p>
          <a:p>
            <a:r>
              <a:rPr lang="en-US" dirty="0" smtClean="0">
                <a:latin typeface="Times New Roman" pitchFamily="18" charset="0"/>
              </a:rPr>
              <a:t>All hard/PMMA lenses tend to mold the cornea to their own shape.</a:t>
            </a:r>
          </a:p>
          <a:p>
            <a:r>
              <a:rPr lang="en-US" dirty="0" smtClean="0">
                <a:latin typeface="Times New Roman" pitchFamily="18" charset="0"/>
              </a:rPr>
              <a:t>Lenses causing central corneal oedema cause greater changes in thickness centrally, leading to:</a:t>
            </a:r>
          </a:p>
          <a:p>
            <a:r>
              <a:rPr lang="en-US" dirty="0" smtClean="0">
                <a:latin typeface="Times New Roman" pitchFamily="18" charset="0"/>
              </a:rPr>
              <a:t>central steepening</a:t>
            </a:r>
          </a:p>
          <a:p>
            <a:r>
              <a:rPr lang="en-US" dirty="0" smtClean="0">
                <a:latin typeface="Times New Roman" pitchFamily="18" charset="0"/>
              </a:rPr>
              <a:t>increase in myopia:</a:t>
            </a:r>
          </a:p>
          <a:p>
            <a:r>
              <a:rPr lang="en-US" dirty="0" smtClean="0">
                <a:latin typeface="Times New Roman" pitchFamily="18" charset="0"/>
              </a:rPr>
              <a:t>this increase is masked by contact lenses because it is neutralized by the tear lens.</a:t>
            </a:r>
          </a:p>
          <a:p>
            <a:endParaRPr lang="en-US" dirty="0" smtClean="0">
              <a:latin typeface="Times New Roman" pitchFamily="18" charset="0"/>
            </a:endParaRPr>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Rectangle 5"/>
          <p:cNvSpPr>
            <a:spLocks noGrp="1" noChangeArrowheads="1"/>
          </p:cNvSpPr>
          <p:nvPr>
            <p:ph type="sldNum" sz="quarter" idx="5"/>
          </p:nvPr>
        </p:nvSpPr>
        <p:spPr>
          <a:noFill/>
        </p:spPr>
        <p:txBody>
          <a:bodyPr/>
          <a:lstStyle/>
          <a:p>
            <a:fld id="{23BF3FAC-D38D-4787-A5A9-B4838FD95DAD}" type="slidenum">
              <a:rPr lang="en-US" smtClean="0">
                <a:latin typeface="Times New Roman" pitchFamily="18" charset="0"/>
              </a:rPr>
              <a:pPr/>
              <a:t>111</a:t>
            </a:fld>
            <a:endParaRPr lang="en-US" dirty="0" smtClean="0">
              <a:latin typeface="Times New Roman" pitchFamily="18" charset="0"/>
            </a:endParaRPr>
          </a:p>
        </p:txBody>
      </p:sp>
      <p:sp>
        <p:nvSpPr>
          <p:cNvPr id="236547" name="Notes Placeholder 5"/>
          <p:cNvSpPr>
            <a:spLocks noGrp="1"/>
          </p:cNvSpPr>
          <p:nvPr>
            <p:ph type="body" idx="1"/>
          </p:nvPr>
        </p:nvSpPr>
        <p:spPr>
          <a:noFill/>
          <a:ln/>
        </p:spPr>
        <p:txBody>
          <a:bodyPr/>
          <a:lstStyle/>
          <a:p>
            <a:r>
              <a:rPr lang="en-US" b="1" dirty="0" smtClean="0">
                <a:latin typeface="Times New Roman" pitchFamily="18" charset="0"/>
              </a:rPr>
              <a:t>Stone (1973), Gordon (1965)</a:t>
            </a:r>
            <a:endParaRPr lang="en-US" dirty="0" smtClean="0">
              <a:latin typeface="Times New Roman" pitchFamily="18" charset="0"/>
            </a:endParaRPr>
          </a:p>
          <a:p>
            <a:r>
              <a:rPr lang="en-US" dirty="0" smtClean="0">
                <a:latin typeface="Times New Roman" pitchFamily="18" charset="0"/>
              </a:rPr>
              <a:t>Contact lens-related change has been likened to the curvature change of a hard negative corneal lens during the hydration/</a:t>
            </a:r>
            <a:br>
              <a:rPr lang="en-US" dirty="0" smtClean="0">
                <a:latin typeface="Times New Roman" pitchFamily="18" charset="0"/>
              </a:rPr>
            </a:br>
            <a:r>
              <a:rPr lang="en-US" dirty="0" smtClean="0">
                <a:latin typeface="Times New Roman" pitchFamily="18" charset="0"/>
              </a:rPr>
              <a:t>dehydration cycle.</a:t>
            </a:r>
          </a:p>
          <a:p>
            <a:r>
              <a:rPr lang="en-US" dirty="0" smtClean="0">
                <a:latin typeface="Times New Roman" pitchFamily="18" charset="0"/>
              </a:rPr>
              <a:t>Oedema causes a small increase in myopia.</a:t>
            </a:r>
          </a:p>
          <a:p>
            <a:r>
              <a:rPr lang="en-US" dirty="0" smtClean="0">
                <a:latin typeface="Times New Roman" pitchFamily="18" charset="0"/>
              </a:rPr>
              <a:t>Lowering of refractive index of the cornea causes power increase (+0.01 to 0.12 D) because back surface of cornea has no effect as a negative powered surface and has less neutralizing effect on the front surface power.</a:t>
            </a:r>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Rectangle 5"/>
          <p:cNvSpPr>
            <a:spLocks noGrp="1" noChangeArrowheads="1"/>
          </p:cNvSpPr>
          <p:nvPr>
            <p:ph type="sldNum" sz="quarter" idx="5"/>
          </p:nvPr>
        </p:nvSpPr>
        <p:spPr>
          <a:noFill/>
        </p:spPr>
        <p:txBody>
          <a:bodyPr/>
          <a:lstStyle/>
          <a:p>
            <a:fld id="{E0907D25-7FBA-4A50-A27C-04762BDFD274}" type="slidenum">
              <a:rPr lang="en-US" smtClean="0">
                <a:latin typeface="Times New Roman" pitchFamily="18" charset="0"/>
              </a:rPr>
              <a:pPr/>
              <a:t>112</a:t>
            </a:fld>
            <a:endParaRPr lang="en-US" dirty="0" smtClean="0">
              <a:latin typeface="Times New Roman" pitchFamily="18" charset="0"/>
            </a:endParaRPr>
          </a:p>
        </p:txBody>
      </p:sp>
      <p:sp>
        <p:nvSpPr>
          <p:cNvPr id="237571" name="Notes Placeholder 5"/>
          <p:cNvSpPr>
            <a:spLocks noGrp="1"/>
          </p:cNvSpPr>
          <p:nvPr>
            <p:ph type="body" idx="1"/>
          </p:nvPr>
        </p:nvSpPr>
        <p:spPr>
          <a:noFill/>
          <a:ln/>
        </p:spPr>
        <p:txBody>
          <a:bodyPr/>
          <a:lstStyle/>
          <a:p>
            <a:r>
              <a:rPr lang="en-US" b="1" dirty="0" smtClean="0">
                <a:latin typeface="Times New Roman" pitchFamily="18" charset="0"/>
              </a:rPr>
              <a:t>Studies of Curvature Changes Induced by Hard/PMMA Contact Lens Wear</a:t>
            </a:r>
          </a:p>
          <a:p>
            <a:r>
              <a:rPr lang="en-US" b="1" dirty="0" smtClean="0">
                <a:latin typeface="Times New Roman" pitchFamily="18" charset="0"/>
              </a:rPr>
              <a:t>Mandell and Polse (1969) and Polse (1972)</a:t>
            </a:r>
            <a:endParaRPr lang="en-US" dirty="0" smtClean="0">
              <a:latin typeface="Times New Roman" pitchFamily="18" charset="0"/>
            </a:endParaRPr>
          </a:p>
          <a:p>
            <a:r>
              <a:rPr lang="en-US" dirty="0" smtClean="0">
                <a:latin typeface="Times New Roman" pitchFamily="18" charset="0"/>
              </a:rPr>
              <a:t>Hard contact lenses (PMMA) cause central corneal oedema and steepening.</a:t>
            </a:r>
          </a:p>
          <a:p>
            <a:r>
              <a:rPr lang="en-US" dirty="0" smtClean="0">
                <a:latin typeface="Times New Roman" pitchFamily="18" charset="0"/>
              </a:rPr>
              <a:t>The removal of the contact lens causes thinning and flattening as the corneal shape returns to normal.</a:t>
            </a:r>
          </a:p>
          <a:p>
            <a:endParaRPr lang="en-US" dirty="0" smtClean="0">
              <a:latin typeface="Times New Roman" pitchFamily="18"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5"/>
          <p:cNvSpPr>
            <a:spLocks noGrp="1" noChangeArrowheads="1"/>
          </p:cNvSpPr>
          <p:nvPr>
            <p:ph type="sldNum" sz="quarter" idx="5"/>
          </p:nvPr>
        </p:nvSpPr>
        <p:spPr>
          <a:noFill/>
        </p:spPr>
        <p:txBody>
          <a:bodyPr/>
          <a:lstStyle/>
          <a:p>
            <a:fld id="{4179731C-260D-497B-A2FB-B7DC78529AB9}" type="slidenum">
              <a:rPr lang="en-US" smtClean="0">
                <a:latin typeface="Times New Roman" pitchFamily="18" charset="0"/>
              </a:rPr>
              <a:pPr/>
              <a:t>14</a:t>
            </a:fld>
            <a:endParaRPr lang="en-US" dirty="0" smtClean="0">
              <a:latin typeface="Times New Roman" pitchFamily="18" charset="0"/>
            </a:endParaRPr>
          </a:p>
        </p:txBody>
      </p:sp>
      <p:sp>
        <p:nvSpPr>
          <p:cNvPr id="137219" name="Rectangle 2"/>
          <p:cNvSpPr>
            <a:spLocks noChangeArrowheads="1"/>
          </p:cNvSpPr>
          <p:nvPr/>
        </p:nvSpPr>
        <p:spPr bwMode="auto">
          <a:xfrm>
            <a:off x="3886200" y="6350"/>
            <a:ext cx="2971800" cy="430213"/>
          </a:xfrm>
          <a:prstGeom prst="rect">
            <a:avLst/>
          </a:prstGeom>
          <a:noFill/>
          <a:ln w="9525">
            <a:noFill/>
            <a:miter lim="800000"/>
            <a:headEnd/>
            <a:tailEnd/>
          </a:ln>
        </p:spPr>
        <p:txBody>
          <a:bodyPr wrap="none" anchor="ctr"/>
          <a:lstStyle/>
          <a:p>
            <a:endParaRPr lang="en-US" dirty="0"/>
          </a:p>
        </p:txBody>
      </p:sp>
      <p:sp>
        <p:nvSpPr>
          <p:cNvPr id="137220" name="Rectangle 3"/>
          <p:cNvSpPr>
            <a:spLocks noChangeArrowheads="1"/>
          </p:cNvSpPr>
          <p:nvPr/>
        </p:nvSpPr>
        <p:spPr bwMode="auto">
          <a:xfrm>
            <a:off x="3886200" y="8739188"/>
            <a:ext cx="2971800" cy="428625"/>
          </a:xfrm>
          <a:prstGeom prst="rect">
            <a:avLst/>
          </a:prstGeom>
          <a:noFill/>
          <a:ln w="9525">
            <a:noFill/>
            <a:miter lim="800000"/>
            <a:headEnd/>
            <a:tailEnd/>
          </a:ln>
        </p:spPr>
        <p:txBody>
          <a:bodyPr lIns="19050" tIns="0" rIns="19050" bIns="0" anchor="b"/>
          <a:lstStyle/>
          <a:p>
            <a:pPr algn="r">
              <a:lnSpc>
                <a:spcPct val="100000"/>
              </a:lnSpc>
            </a:pPr>
            <a:r>
              <a:rPr lang="en-US" sz="1000" i="1" dirty="0">
                <a:solidFill>
                  <a:schemeClr val="tx1"/>
                </a:solidFill>
                <a:latin typeface="Times New Roman" pitchFamily="18" charset="0"/>
              </a:rPr>
              <a:t>12</a:t>
            </a:r>
          </a:p>
        </p:txBody>
      </p:sp>
      <p:sp>
        <p:nvSpPr>
          <p:cNvPr id="137221" name="Rectangle 4"/>
          <p:cNvSpPr>
            <a:spLocks noChangeArrowheads="1"/>
          </p:cNvSpPr>
          <p:nvPr/>
        </p:nvSpPr>
        <p:spPr bwMode="auto">
          <a:xfrm>
            <a:off x="0" y="8739188"/>
            <a:ext cx="2971800" cy="428625"/>
          </a:xfrm>
          <a:prstGeom prst="rect">
            <a:avLst/>
          </a:prstGeom>
          <a:noFill/>
          <a:ln w="9525">
            <a:noFill/>
            <a:miter lim="800000"/>
            <a:headEnd/>
            <a:tailEnd/>
          </a:ln>
        </p:spPr>
        <p:txBody>
          <a:bodyPr wrap="none" anchor="ctr"/>
          <a:lstStyle/>
          <a:p>
            <a:endParaRPr lang="en-US" dirty="0"/>
          </a:p>
        </p:txBody>
      </p:sp>
      <p:sp>
        <p:nvSpPr>
          <p:cNvPr id="137222" name="Rectangle 5"/>
          <p:cNvSpPr>
            <a:spLocks noChangeArrowheads="1"/>
          </p:cNvSpPr>
          <p:nvPr/>
        </p:nvSpPr>
        <p:spPr bwMode="auto">
          <a:xfrm>
            <a:off x="0" y="6350"/>
            <a:ext cx="2971800" cy="430213"/>
          </a:xfrm>
          <a:prstGeom prst="rect">
            <a:avLst/>
          </a:prstGeom>
          <a:noFill/>
          <a:ln w="9525">
            <a:noFill/>
            <a:miter lim="800000"/>
            <a:headEnd/>
            <a:tailEnd/>
          </a:ln>
        </p:spPr>
        <p:txBody>
          <a:bodyPr wrap="none" anchor="ctr"/>
          <a:lstStyle/>
          <a:p>
            <a:endParaRPr lang="en-US" dirty="0"/>
          </a:p>
        </p:txBody>
      </p:sp>
      <p:sp>
        <p:nvSpPr>
          <p:cNvPr id="137223" name="Rectangle 6"/>
          <p:cNvSpPr>
            <a:spLocks noChangeArrowheads="1"/>
          </p:cNvSpPr>
          <p:nvPr/>
        </p:nvSpPr>
        <p:spPr bwMode="auto">
          <a:xfrm>
            <a:off x="3884613" y="3175"/>
            <a:ext cx="2973387" cy="430213"/>
          </a:xfrm>
          <a:prstGeom prst="rect">
            <a:avLst/>
          </a:prstGeom>
          <a:noFill/>
          <a:ln w="9525">
            <a:noFill/>
            <a:miter lim="800000"/>
            <a:headEnd/>
            <a:tailEnd/>
          </a:ln>
        </p:spPr>
        <p:txBody>
          <a:bodyPr wrap="none" anchor="ctr"/>
          <a:lstStyle/>
          <a:p>
            <a:endParaRPr lang="en-US" dirty="0"/>
          </a:p>
        </p:txBody>
      </p:sp>
      <p:sp>
        <p:nvSpPr>
          <p:cNvPr id="137224" name="Rectangle 7"/>
          <p:cNvSpPr>
            <a:spLocks noChangeArrowheads="1"/>
          </p:cNvSpPr>
          <p:nvPr/>
        </p:nvSpPr>
        <p:spPr bwMode="auto">
          <a:xfrm>
            <a:off x="3884613" y="8737600"/>
            <a:ext cx="2973387" cy="428625"/>
          </a:xfrm>
          <a:prstGeom prst="rect">
            <a:avLst/>
          </a:prstGeom>
          <a:noFill/>
          <a:ln w="9525">
            <a:noFill/>
            <a:miter lim="800000"/>
            <a:headEnd/>
            <a:tailEnd/>
          </a:ln>
        </p:spPr>
        <p:txBody>
          <a:bodyPr lIns="19050" tIns="0" rIns="19050" bIns="0" anchor="b"/>
          <a:lstStyle/>
          <a:p>
            <a:pPr algn="r">
              <a:lnSpc>
                <a:spcPct val="100000"/>
              </a:lnSpc>
            </a:pPr>
            <a:r>
              <a:rPr lang="en-US" sz="1000" i="1" dirty="0">
                <a:solidFill>
                  <a:schemeClr val="tx1"/>
                </a:solidFill>
                <a:latin typeface="Times New Roman" pitchFamily="18" charset="0"/>
              </a:rPr>
              <a:t>12</a:t>
            </a:r>
          </a:p>
        </p:txBody>
      </p:sp>
      <p:sp>
        <p:nvSpPr>
          <p:cNvPr id="137225" name="Rectangle 8"/>
          <p:cNvSpPr>
            <a:spLocks noChangeArrowheads="1"/>
          </p:cNvSpPr>
          <p:nvPr/>
        </p:nvSpPr>
        <p:spPr bwMode="auto">
          <a:xfrm>
            <a:off x="-1588" y="8737600"/>
            <a:ext cx="2971801" cy="428625"/>
          </a:xfrm>
          <a:prstGeom prst="rect">
            <a:avLst/>
          </a:prstGeom>
          <a:noFill/>
          <a:ln w="9525">
            <a:noFill/>
            <a:miter lim="800000"/>
            <a:headEnd/>
            <a:tailEnd/>
          </a:ln>
        </p:spPr>
        <p:txBody>
          <a:bodyPr wrap="none" anchor="ctr"/>
          <a:lstStyle/>
          <a:p>
            <a:endParaRPr lang="en-US" dirty="0"/>
          </a:p>
        </p:txBody>
      </p:sp>
      <p:sp>
        <p:nvSpPr>
          <p:cNvPr id="137226" name="Rectangle 9"/>
          <p:cNvSpPr>
            <a:spLocks noChangeArrowheads="1"/>
          </p:cNvSpPr>
          <p:nvPr/>
        </p:nvSpPr>
        <p:spPr bwMode="auto">
          <a:xfrm>
            <a:off x="-1588" y="3175"/>
            <a:ext cx="2971801" cy="430213"/>
          </a:xfrm>
          <a:prstGeom prst="rect">
            <a:avLst/>
          </a:prstGeom>
          <a:noFill/>
          <a:ln w="9525">
            <a:noFill/>
            <a:miter lim="800000"/>
            <a:headEnd/>
            <a:tailEnd/>
          </a:ln>
        </p:spPr>
        <p:txBody>
          <a:bodyPr wrap="none" anchor="ctr"/>
          <a:lstStyle/>
          <a:p>
            <a:endParaRPr lang="en-US" dirty="0"/>
          </a:p>
        </p:txBody>
      </p:sp>
      <p:sp>
        <p:nvSpPr>
          <p:cNvPr id="137227" name="Rectangle 10"/>
          <p:cNvSpPr>
            <a:spLocks noGrp="1" noRot="1" noChangeAspect="1" noChangeArrowheads="1" noTextEdit="1"/>
          </p:cNvSpPr>
          <p:nvPr>
            <p:ph type="sldImg"/>
          </p:nvPr>
        </p:nvSpPr>
        <p:spPr>
          <a:ln cap="flat"/>
        </p:spPr>
      </p:sp>
      <p:sp>
        <p:nvSpPr>
          <p:cNvPr id="137228" name="Rectangle 11"/>
          <p:cNvSpPr>
            <a:spLocks noGrp="1" noChangeArrowheads="1"/>
          </p:cNvSpPr>
          <p:nvPr>
            <p:ph type="body" idx="1"/>
          </p:nvPr>
        </p:nvSpPr>
        <p:spPr>
          <a:noFill/>
          <a:ln/>
        </p:spPr>
        <p:txBody>
          <a:bodyPr/>
          <a:lstStyle/>
          <a:p>
            <a:endParaRPr lang="en-US" b="1" dirty="0" smtClean="0">
              <a:latin typeface="Times New Roman" pitchFamily="18" charset="0"/>
            </a:endParaRPr>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4" name="Rectangle 5"/>
          <p:cNvSpPr>
            <a:spLocks noGrp="1" noChangeArrowheads="1"/>
          </p:cNvSpPr>
          <p:nvPr>
            <p:ph type="sldNum" sz="quarter" idx="5"/>
          </p:nvPr>
        </p:nvSpPr>
        <p:spPr>
          <a:noFill/>
        </p:spPr>
        <p:txBody>
          <a:bodyPr/>
          <a:lstStyle/>
          <a:p>
            <a:fld id="{7CED3602-901A-4B3A-9AA2-50ABB26239E5}" type="slidenum">
              <a:rPr lang="en-US" smtClean="0">
                <a:latin typeface="Times New Roman" pitchFamily="18" charset="0"/>
              </a:rPr>
              <a:pPr/>
              <a:t>113</a:t>
            </a:fld>
            <a:endParaRPr lang="en-US" dirty="0" smtClean="0">
              <a:latin typeface="Times New Roman" pitchFamily="18" charset="0"/>
            </a:endParaRPr>
          </a:p>
        </p:txBody>
      </p:sp>
      <p:sp>
        <p:nvSpPr>
          <p:cNvPr id="238595" name="Notes Placeholder 5"/>
          <p:cNvSpPr>
            <a:spLocks noGrp="1"/>
          </p:cNvSpPr>
          <p:nvPr>
            <p:ph type="body" idx="1"/>
          </p:nvPr>
        </p:nvSpPr>
        <p:spPr>
          <a:noFill/>
          <a:ln/>
        </p:spPr>
        <p:txBody>
          <a:bodyPr/>
          <a:lstStyle/>
          <a:p>
            <a:r>
              <a:rPr lang="en-US" b="1" dirty="0" smtClean="0">
                <a:latin typeface="Times New Roman" pitchFamily="18" charset="0"/>
              </a:rPr>
              <a:t>Studies of Curvature Changes Induced by PMMA Contact Lens Wear</a:t>
            </a:r>
          </a:p>
          <a:p>
            <a:r>
              <a:rPr lang="en-US" b="1" dirty="0" smtClean="0">
                <a:latin typeface="Times New Roman" pitchFamily="18" charset="0"/>
              </a:rPr>
              <a:t>Circadian Variations:</a:t>
            </a:r>
            <a:endParaRPr lang="en-US" dirty="0" smtClean="0">
              <a:latin typeface="Times New Roman" pitchFamily="18" charset="0"/>
            </a:endParaRPr>
          </a:p>
          <a:p>
            <a:r>
              <a:rPr lang="en-US" b="1" dirty="0" smtClean="0">
                <a:latin typeface="Times New Roman" pitchFamily="18" charset="0"/>
              </a:rPr>
              <a:t>Phillips and Stone, (1989)</a:t>
            </a:r>
            <a:endParaRPr lang="en-US" dirty="0" smtClean="0">
              <a:latin typeface="Times New Roman" pitchFamily="18" charset="0"/>
            </a:endParaRPr>
          </a:p>
          <a:p>
            <a:r>
              <a:rPr lang="en-US" dirty="0" smtClean="0">
                <a:latin typeface="Times New Roman" pitchFamily="18" charset="0"/>
              </a:rPr>
              <a:t>During contact lens adaptation, corneal curvature steepens then decreases over the first year (Rengstorff, 1969; Grosvenor, 1972 Hill, 1975)</a:t>
            </a:r>
          </a:p>
          <a:p>
            <a:r>
              <a:rPr lang="en-US" dirty="0" smtClean="0">
                <a:latin typeface="Times New Roman" pitchFamily="18" charset="0"/>
              </a:rPr>
              <a:t>Corneal curvature flattens overnight 0.75 D especially along the horizontal meridian when lenses are not worn (Rengstorff, 1971).</a:t>
            </a:r>
          </a:p>
          <a:p>
            <a:r>
              <a:rPr lang="en-US" dirty="0" smtClean="0">
                <a:latin typeface="Times New Roman" pitchFamily="18" charset="0"/>
              </a:rPr>
              <a:t>Curvature steepens by 0.50 D in both meridians when contact lenses are worn overnight (Rengstorff, 1971).</a:t>
            </a:r>
          </a:p>
          <a:p>
            <a:r>
              <a:rPr lang="en-US" dirty="0" smtClean="0">
                <a:latin typeface="Times New Roman" pitchFamily="18" charset="0"/>
              </a:rPr>
              <a:t>Corneal curvature steepens for the first eight hours of wear and the fit changes during the day.  The extent of these changes depends on the number of years the contact lenses have been worn and daily wearing time.</a:t>
            </a:r>
          </a:p>
          <a:p>
            <a:endParaRPr lang="en-US" dirty="0" smtClean="0">
              <a:latin typeface="Times New Roman" pitchFamily="18" charset="0"/>
            </a:endParaRPr>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5"/>
          <p:cNvSpPr>
            <a:spLocks noGrp="1" noChangeArrowheads="1"/>
          </p:cNvSpPr>
          <p:nvPr>
            <p:ph type="sldNum" sz="quarter" idx="5"/>
          </p:nvPr>
        </p:nvSpPr>
        <p:spPr>
          <a:noFill/>
        </p:spPr>
        <p:txBody>
          <a:bodyPr/>
          <a:lstStyle/>
          <a:p>
            <a:fld id="{2D2503F7-89AB-4A59-B063-9A9290E58F59}" type="slidenum">
              <a:rPr lang="en-US" smtClean="0">
                <a:latin typeface="Times New Roman" pitchFamily="18" charset="0"/>
              </a:rPr>
              <a:pPr/>
              <a:t>114</a:t>
            </a:fld>
            <a:endParaRPr lang="en-US" dirty="0" smtClean="0">
              <a:latin typeface="Times New Roman" pitchFamily="18" charset="0"/>
            </a:endParaRPr>
          </a:p>
        </p:txBody>
      </p:sp>
      <p:sp>
        <p:nvSpPr>
          <p:cNvPr id="239619" name="Notes Placeholder 5"/>
          <p:cNvSpPr>
            <a:spLocks noGrp="1"/>
          </p:cNvSpPr>
          <p:nvPr>
            <p:ph type="body" idx="1"/>
          </p:nvPr>
        </p:nvSpPr>
        <p:spPr>
          <a:noFill/>
          <a:ln/>
        </p:spPr>
        <p:txBody>
          <a:bodyPr/>
          <a:lstStyle/>
          <a:p>
            <a:r>
              <a:rPr lang="en-US" b="1" dirty="0" smtClean="0">
                <a:latin typeface="Times New Roman" pitchFamily="18" charset="0"/>
              </a:rPr>
              <a:t>Studies of Refractive Changes Induced by PMMA Contact Lens Wear</a:t>
            </a:r>
          </a:p>
          <a:p>
            <a:r>
              <a:rPr lang="en-US" b="1" dirty="0" smtClean="0">
                <a:latin typeface="Times New Roman" pitchFamily="18" charset="0"/>
              </a:rPr>
              <a:t>Cessation of Lens Wear:</a:t>
            </a:r>
            <a:br>
              <a:rPr lang="en-US" b="1" dirty="0" smtClean="0">
                <a:latin typeface="Times New Roman" pitchFamily="18" charset="0"/>
              </a:rPr>
            </a:br>
            <a:r>
              <a:rPr lang="en-US" b="1" dirty="0" smtClean="0">
                <a:latin typeface="Times New Roman" pitchFamily="18" charset="0"/>
              </a:rPr>
              <a:t>Phillips and Stone, (1989)</a:t>
            </a:r>
            <a:endParaRPr lang="en-US" dirty="0" smtClean="0">
              <a:latin typeface="Times New Roman" pitchFamily="18" charset="0"/>
            </a:endParaRPr>
          </a:p>
          <a:p>
            <a:r>
              <a:rPr lang="en-US" dirty="0" smtClean="0">
                <a:latin typeface="Times New Roman" pitchFamily="18" charset="0"/>
              </a:rPr>
              <a:t>Flattening by 0.75 D (Carney, 1975).</a:t>
            </a:r>
          </a:p>
          <a:p>
            <a:r>
              <a:rPr lang="en-US" dirty="0" smtClean="0">
                <a:latin typeface="Times New Roman" pitchFamily="18" charset="0"/>
              </a:rPr>
              <a:t>Increase in with-the-rule astigmatism (Pratt-Johnson and Warner, 1965).</a:t>
            </a:r>
          </a:p>
          <a:p>
            <a:r>
              <a:rPr lang="en-US" dirty="0" smtClean="0">
                <a:latin typeface="Times New Roman" pitchFamily="18" charset="0"/>
              </a:rPr>
              <a:t>Stability occurs after three weeks (Rengstorff, 1967) on average but may be considerably longer in some cases.</a:t>
            </a:r>
          </a:p>
          <a:p>
            <a:endParaRPr lang="en-US" dirty="0" smtClean="0">
              <a:latin typeface="Times New Roman" pitchFamily="18" charset="0"/>
            </a:endParaRPr>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Rectangle 5"/>
          <p:cNvSpPr>
            <a:spLocks noGrp="1" noChangeArrowheads="1"/>
          </p:cNvSpPr>
          <p:nvPr>
            <p:ph type="sldNum" sz="quarter" idx="5"/>
          </p:nvPr>
        </p:nvSpPr>
        <p:spPr>
          <a:noFill/>
        </p:spPr>
        <p:txBody>
          <a:bodyPr/>
          <a:lstStyle/>
          <a:p>
            <a:fld id="{3125CDBE-AE48-4687-AD75-5D2BFA43A72B}" type="slidenum">
              <a:rPr lang="en-US" smtClean="0">
                <a:latin typeface="Times New Roman" pitchFamily="18" charset="0"/>
              </a:rPr>
              <a:pPr/>
              <a:t>115</a:t>
            </a:fld>
            <a:endParaRPr lang="en-US" dirty="0" smtClean="0">
              <a:latin typeface="Times New Roman" pitchFamily="18" charset="0"/>
            </a:endParaRPr>
          </a:p>
        </p:txBody>
      </p:sp>
      <p:sp>
        <p:nvSpPr>
          <p:cNvPr id="240643" name="Notes Placeholder 5"/>
          <p:cNvSpPr>
            <a:spLocks noGrp="1"/>
          </p:cNvSpPr>
          <p:nvPr>
            <p:ph type="body" idx="1"/>
          </p:nvPr>
        </p:nvSpPr>
        <p:spPr>
          <a:noFill/>
          <a:ln/>
        </p:spPr>
        <p:txBody>
          <a:bodyPr/>
          <a:lstStyle/>
          <a:p>
            <a:r>
              <a:rPr lang="en-US" b="1" dirty="0" smtClean="0">
                <a:latin typeface="Times New Roman" pitchFamily="18" charset="0"/>
              </a:rPr>
              <a:t>Studies of Refractive Changes Induced by Soft Contact Lens Wear</a:t>
            </a:r>
          </a:p>
          <a:p>
            <a:r>
              <a:rPr lang="en-US" b="1" dirty="0" smtClean="0">
                <a:latin typeface="Times New Roman" pitchFamily="18" charset="0"/>
              </a:rPr>
              <a:t>Mandell (1975)</a:t>
            </a:r>
            <a:endParaRPr lang="en-US" dirty="0" smtClean="0">
              <a:latin typeface="Times New Roman" pitchFamily="18" charset="0"/>
            </a:endParaRPr>
          </a:p>
          <a:p>
            <a:r>
              <a:rPr lang="en-US" dirty="0" smtClean="0">
                <a:latin typeface="Times New Roman" pitchFamily="18" charset="0"/>
              </a:rPr>
              <a:t>Soft contact lenses also cause oedema, but the thickening occurs over the entire cornea.</a:t>
            </a:r>
          </a:p>
          <a:p>
            <a:r>
              <a:rPr lang="en-US" dirty="0" smtClean="0">
                <a:latin typeface="Times New Roman" pitchFamily="18" charset="0"/>
              </a:rPr>
              <a:t>The result is dependent on the degree of oedema.  However curvature changes are usually minimal, so refractive change is very small.</a:t>
            </a:r>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Rectangle 5"/>
          <p:cNvSpPr>
            <a:spLocks noGrp="1" noChangeArrowheads="1"/>
          </p:cNvSpPr>
          <p:nvPr>
            <p:ph type="sldNum" sz="quarter" idx="5"/>
          </p:nvPr>
        </p:nvSpPr>
        <p:spPr>
          <a:noFill/>
        </p:spPr>
        <p:txBody>
          <a:bodyPr/>
          <a:lstStyle/>
          <a:p>
            <a:fld id="{9BCBC4EE-53EF-4640-8EC7-7556C068B566}" type="slidenum">
              <a:rPr lang="en-US" smtClean="0">
                <a:latin typeface="Times New Roman" pitchFamily="18" charset="0"/>
              </a:rPr>
              <a:pPr/>
              <a:t>116</a:t>
            </a:fld>
            <a:endParaRPr lang="en-US" dirty="0" smtClean="0">
              <a:latin typeface="Times New Roman" pitchFamily="18" charset="0"/>
            </a:endParaRPr>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5"/>
          <p:cNvSpPr>
            <a:spLocks noGrp="1" noChangeArrowheads="1"/>
          </p:cNvSpPr>
          <p:nvPr>
            <p:ph type="sldNum" sz="quarter" idx="5"/>
          </p:nvPr>
        </p:nvSpPr>
        <p:spPr>
          <a:noFill/>
        </p:spPr>
        <p:txBody>
          <a:bodyPr/>
          <a:lstStyle/>
          <a:p>
            <a:fld id="{F2B978CE-9595-4276-99DE-770B31ADE781}" type="slidenum">
              <a:rPr lang="en-US" smtClean="0">
                <a:latin typeface="Times New Roman" pitchFamily="18" charset="0"/>
              </a:rPr>
              <a:pPr/>
              <a:t>117</a:t>
            </a:fld>
            <a:endParaRPr lang="en-US" dirty="0" smtClean="0">
              <a:latin typeface="Times New Roman" pitchFamily="18" charset="0"/>
            </a:endParaRPr>
          </a:p>
        </p:txBody>
      </p:sp>
      <p:sp>
        <p:nvSpPr>
          <p:cNvPr id="242691" name="Notes Placeholder 5"/>
          <p:cNvSpPr>
            <a:spLocks noGrp="1"/>
          </p:cNvSpPr>
          <p:nvPr>
            <p:ph type="body" idx="1"/>
          </p:nvPr>
        </p:nvSpPr>
        <p:spPr>
          <a:noFill/>
          <a:ln/>
        </p:spPr>
        <p:txBody>
          <a:bodyPr/>
          <a:lstStyle/>
          <a:p>
            <a:r>
              <a:rPr lang="en-US" b="1" dirty="0" smtClean="0">
                <a:latin typeface="Times New Roman" pitchFamily="18" charset="0"/>
              </a:rPr>
              <a:t>Measuring Contact Lens Radii with the Keratometer</a:t>
            </a:r>
          </a:p>
          <a:p>
            <a:r>
              <a:rPr lang="en-US" dirty="0" smtClean="0">
                <a:latin typeface="Times New Roman" pitchFamily="18" charset="0"/>
              </a:rPr>
              <a:t>Utilizes a prism attachment on the headrest.</a:t>
            </a:r>
          </a:p>
          <a:p>
            <a:r>
              <a:rPr lang="en-US" dirty="0" smtClean="0">
                <a:latin typeface="Times New Roman" pitchFamily="18" charset="0"/>
              </a:rPr>
              <a:t>45</a:t>
            </a:r>
            <a:r>
              <a:rPr lang="en-US" baseline="30000" dirty="0" smtClean="0">
                <a:latin typeface="Times New Roman" pitchFamily="18" charset="0"/>
              </a:rPr>
              <a:t>o</a:t>
            </a:r>
            <a:r>
              <a:rPr lang="en-US" dirty="0" smtClean="0">
                <a:latin typeface="Times New Roman" pitchFamily="18" charset="0"/>
              </a:rPr>
              <a:t> prism is used and positioned at the headrest so that light can be reflected back from the contact lens surface to the instrument.</a:t>
            </a:r>
          </a:p>
          <a:p>
            <a:r>
              <a:rPr lang="en-US" dirty="0" smtClean="0">
                <a:latin typeface="Times New Roman" pitchFamily="18" charset="0"/>
              </a:rPr>
              <a:t>It is necessary to have a bright light and fine mires for better precision.</a:t>
            </a:r>
          </a:p>
          <a:p>
            <a:r>
              <a:rPr lang="en-US" dirty="0" smtClean="0">
                <a:latin typeface="Times New Roman" pitchFamily="18" charset="0"/>
              </a:rPr>
              <a:t>The keratometer readings are converted to the </a:t>
            </a:r>
            <a:r>
              <a:rPr lang="en-US" b="1" dirty="0" smtClean="0">
                <a:latin typeface="Times New Roman" pitchFamily="18" charset="0"/>
              </a:rPr>
              <a:t>equivalent mirror value</a:t>
            </a:r>
            <a:r>
              <a:rPr lang="en-US" dirty="0" smtClean="0">
                <a:latin typeface="Times New Roman" pitchFamily="18" charset="0"/>
              </a:rPr>
              <a:t>:</a:t>
            </a:r>
          </a:p>
          <a:p>
            <a:r>
              <a:rPr lang="en-US" dirty="0" smtClean="0">
                <a:latin typeface="Times New Roman" pitchFamily="18" charset="0"/>
              </a:rPr>
              <a:t>	</a:t>
            </a:r>
            <a:r>
              <a:rPr lang="en-US" i="1" dirty="0" smtClean="0">
                <a:latin typeface="Times New Roman" pitchFamily="18" charset="0"/>
              </a:rPr>
              <a:t>e</a:t>
            </a:r>
            <a:r>
              <a:rPr lang="en-US" baseline="-25000" dirty="0" smtClean="0">
                <a:latin typeface="Times New Roman" pitchFamily="18" charset="0"/>
              </a:rPr>
              <a:t>m</a:t>
            </a:r>
            <a:r>
              <a:rPr lang="en-US" dirty="0" smtClean="0">
                <a:latin typeface="Times New Roman" pitchFamily="18" charset="0"/>
              </a:rPr>
              <a:t>	=	</a:t>
            </a:r>
            <a:r>
              <a:rPr lang="en-US" i="1" u="sng" dirty="0" smtClean="0">
                <a:latin typeface="Times New Roman" pitchFamily="18" charset="0"/>
              </a:rPr>
              <a:t>r</a:t>
            </a:r>
            <a:r>
              <a:rPr lang="en-US" u="sng" dirty="0" smtClean="0">
                <a:latin typeface="Times New Roman" pitchFamily="18" charset="0"/>
              </a:rPr>
              <a:t> </a:t>
            </a:r>
            <a:r>
              <a:rPr lang="en-US" dirty="0" smtClean="0">
                <a:latin typeface="Times New Roman" pitchFamily="18" charset="0"/>
              </a:rPr>
              <a:t>           </a:t>
            </a:r>
            <a:br>
              <a:rPr lang="en-US" dirty="0" smtClean="0">
                <a:latin typeface="Times New Roman" pitchFamily="18" charset="0"/>
              </a:rPr>
            </a:br>
            <a:r>
              <a:rPr lang="en-US" dirty="0" smtClean="0">
                <a:latin typeface="Times New Roman" pitchFamily="18" charset="0"/>
              </a:rPr>
              <a:t>			</a:t>
            </a:r>
            <a:r>
              <a:rPr lang="en-US" i="1" dirty="0" smtClean="0">
                <a:latin typeface="Times New Roman" pitchFamily="18" charset="0"/>
              </a:rPr>
              <a:t>n</a:t>
            </a:r>
            <a:endParaRPr lang="en-US" dirty="0" smtClean="0">
              <a:latin typeface="Times New Roman" pitchFamily="18" charset="0"/>
            </a:endParaRPr>
          </a:p>
          <a:p>
            <a:r>
              <a:rPr lang="en-US" dirty="0" smtClean="0">
                <a:latin typeface="Times New Roman" pitchFamily="18" charset="0"/>
              </a:rPr>
              <a:t>where:</a:t>
            </a:r>
          </a:p>
          <a:p>
            <a:r>
              <a:rPr lang="en-US" i="1" dirty="0" smtClean="0">
                <a:latin typeface="Times New Roman" pitchFamily="18" charset="0"/>
              </a:rPr>
              <a:t>r</a:t>
            </a:r>
            <a:r>
              <a:rPr lang="en-US" dirty="0" smtClean="0">
                <a:latin typeface="Times New Roman" pitchFamily="18" charset="0"/>
              </a:rPr>
              <a:t>	=	direct radius reading</a:t>
            </a:r>
          </a:p>
          <a:p>
            <a:r>
              <a:rPr lang="en-US" i="1" dirty="0" smtClean="0">
                <a:latin typeface="Times New Roman" pitchFamily="18" charset="0"/>
              </a:rPr>
              <a:t>n</a:t>
            </a:r>
            <a:r>
              <a:rPr lang="en-US" dirty="0" smtClean="0">
                <a:latin typeface="Times New Roman" pitchFamily="18" charset="0"/>
              </a:rPr>
              <a:t>	=	index of refraction of medium (saline)</a:t>
            </a:r>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Rectangle 5"/>
          <p:cNvSpPr>
            <a:spLocks noGrp="1" noChangeArrowheads="1"/>
          </p:cNvSpPr>
          <p:nvPr>
            <p:ph type="sldNum" sz="quarter" idx="5"/>
          </p:nvPr>
        </p:nvSpPr>
        <p:spPr>
          <a:noFill/>
        </p:spPr>
        <p:txBody>
          <a:bodyPr/>
          <a:lstStyle/>
          <a:p>
            <a:fld id="{403487C3-0432-4EFE-A12B-5DEE2ED55FC3}" type="slidenum">
              <a:rPr lang="en-US" smtClean="0">
                <a:latin typeface="Times New Roman" pitchFamily="18" charset="0"/>
              </a:rPr>
              <a:pPr/>
              <a:t>118</a:t>
            </a:fld>
            <a:endParaRPr lang="en-US" dirty="0" smtClean="0">
              <a:latin typeface="Times New Roman" pitchFamily="18" charset="0"/>
            </a:endParaRPr>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5"/>
          <p:cNvSpPr>
            <a:spLocks noGrp="1" noChangeArrowheads="1"/>
          </p:cNvSpPr>
          <p:nvPr>
            <p:ph type="sldNum" sz="quarter" idx="5"/>
          </p:nvPr>
        </p:nvSpPr>
        <p:spPr>
          <a:noFill/>
        </p:spPr>
        <p:txBody>
          <a:bodyPr/>
          <a:lstStyle/>
          <a:p>
            <a:fld id="{D633601D-7EA2-4A1B-9978-B1991C604112}" type="slidenum">
              <a:rPr lang="en-US" smtClean="0">
                <a:latin typeface="Times New Roman" pitchFamily="18" charset="0"/>
              </a:rPr>
              <a:pPr/>
              <a:t>119</a:t>
            </a:fld>
            <a:endParaRPr lang="en-US" dirty="0" smtClean="0">
              <a:latin typeface="Times New Roman" pitchFamily="18" charset="0"/>
            </a:endParaRPr>
          </a:p>
        </p:txBody>
      </p:sp>
      <p:sp>
        <p:nvSpPr>
          <p:cNvPr id="244739" name="Notes Placeholder 5"/>
          <p:cNvSpPr>
            <a:spLocks noGrp="1"/>
          </p:cNvSpPr>
          <p:nvPr>
            <p:ph type="body" idx="1"/>
          </p:nvPr>
        </p:nvSpPr>
        <p:spPr>
          <a:noFill/>
          <a:ln/>
        </p:spPr>
        <p:txBody>
          <a:bodyPr/>
          <a:lstStyle/>
          <a:p>
            <a:r>
              <a:rPr lang="en-US" b="1" dirty="0" smtClean="0">
                <a:latin typeface="Times New Roman" pitchFamily="18" charset="0"/>
              </a:rPr>
              <a:t>Principal Radii of Curvature of a Conic Surface</a:t>
            </a:r>
          </a:p>
          <a:p>
            <a:r>
              <a:rPr lang="en-US" dirty="0" smtClean="0">
                <a:latin typeface="Times New Roman" pitchFamily="18" charset="0"/>
              </a:rPr>
              <a:t>Any point (P) on a conic surface will have two principal meridians and two principal radii:</a:t>
            </a:r>
          </a:p>
          <a:p>
            <a:r>
              <a:rPr lang="en-US" dirty="0" smtClean="0">
                <a:latin typeface="Times New Roman" pitchFamily="18" charset="0"/>
              </a:rPr>
              <a:t>sagittal radius</a:t>
            </a:r>
          </a:p>
          <a:p>
            <a:r>
              <a:rPr lang="en-US" dirty="0" smtClean="0">
                <a:latin typeface="Times New Roman" pitchFamily="18" charset="0"/>
              </a:rPr>
              <a:t>tangential radius.</a:t>
            </a:r>
          </a:p>
          <a:p>
            <a:r>
              <a:rPr lang="en-US" dirty="0" smtClean="0">
                <a:latin typeface="Times New Roman" pitchFamily="18" charset="0"/>
              </a:rPr>
              <a:t>A keratometer measures the sagittal radius any point (P) away from the corneal vertex.</a:t>
            </a:r>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Rectangle 5"/>
          <p:cNvSpPr>
            <a:spLocks noGrp="1" noChangeArrowheads="1"/>
          </p:cNvSpPr>
          <p:nvPr>
            <p:ph type="sldNum" sz="quarter" idx="5"/>
          </p:nvPr>
        </p:nvSpPr>
        <p:spPr>
          <a:noFill/>
        </p:spPr>
        <p:txBody>
          <a:bodyPr/>
          <a:lstStyle/>
          <a:p>
            <a:fld id="{53214009-701A-4D2B-A74F-2C239414F54E}" type="slidenum">
              <a:rPr lang="en-US" smtClean="0">
                <a:latin typeface="Times New Roman" pitchFamily="18" charset="0"/>
              </a:rPr>
              <a:pPr/>
              <a:t>120</a:t>
            </a:fld>
            <a:endParaRPr lang="en-US" dirty="0" smtClean="0">
              <a:latin typeface="Times New Roman" pitchFamily="18" charset="0"/>
            </a:endParaRPr>
          </a:p>
        </p:txBody>
      </p:sp>
      <p:sp>
        <p:nvSpPr>
          <p:cNvPr id="245763" name="Notes Placeholder 5"/>
          <p:cNvSpPr>
            <a:spLocks noGrp="1"/>
          </p:cNvSpPr>
          <p:nvPr>
            <p:ph type="body" idx="1"/>
          </p:nvPr>
        </p:nvSpPr>
        <p:spPr>
          <a:noFill/>
          <a:ln/>
        </p:spPr>
        <p:txBody>
          <a:bodyPr/>
          <a:lstStyle/>
          <a:p>
            <a:r>
              <a:rPr lang="en-US" b="1" dirty="0" smtClean="0">
                <a:latin typeface="Times New Roman" pitchFamily="18" charset="0"/>
              </a:rPr>
              <a:t>Principal Radii of a Peripheral Point on a Conicoid Surface </a:t>
            </a:r>
            <a:r>
              <a:rPr lang="en-US" dirty="0" smtClean="0">
                <a:latin typeface="Times New Roman" pitchFamily="18" charset="0"/>
              </a:rPr>
              <a:t>(</a:t>
            </a:r>
            <a:r>
              <a:rPr lang="en-US" i="1" dirty="0" smtClean="0">
                <a:latin typeface="Times New Roman" pitchFamily="18" charset="0"/>
              </a:rPr>
              <a:t>Bennett &amp; Rabbetts, 1984</a:t>
            </a:r>
            <a:r>
              <a:rPr lang="en-US" dirty="0" smtClean="0">
                <a:latin typeface="Times New Roman" pitchFamily="18" charset="0"/>
              </a:rPr>
              <a:t>)</a:t>
            </a:r>
            <a:endParaRPr lang="en-US" b="1" dirty="0" smtClean="0">
              <a:latin typeface="Times New Roman" pitchFamily="18" charset="0"/>
            </a:endParaRPr>
          </a:p>
          <a:p>
            <a:r>
              <a:rPr lang="en-US" dirty="0" smtClean="0">
                <a:latin typeface="Times New Roman" pitchFamily="18" charset="0"/>
              </a:rPr>
              <a:t>The principal meridians of a peripheral point on a conicoid surface are perpendicular to each other.</a:t>
            </a:r>
          </a:p>
          <a:p>
            <a:r>
              <a:rPr lang="en-US" dirty="0" smtClean="0">
                <a:latin typeface="Times New Roman" pitchFamily="18" charset="0"/>
              </a:rPr>
              <a:t>When refracted at the temporal or nasal periphery, light rays parallel to the optical axis of a flattening conic surface cause with-the-rule astigmatism.</a:t>
            </a:r>
          </a:p>
          <a:p>
            <a:r>
              <a:rPr lang="en-US" dirty="0" smtClean="0">
                <a:latin typeface="Times New Roman" pitchFamily="18" charset="0"/>
              </a:rPr>
              <a:t>With vertical decentration of the corneal apex, the effect is against-the-rule astigmatism.</a:t>
            </a:r>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Rectangle 5"/>
          <p:cNvSpPr>
            <a:spLocks noGrp="1" noChangeArrowheads="1"/>
          </p:cNvSpPr>
          <p:nvPr>
            <p:ph type="sldNum" sz="quarter" idx="5"/>
          </p:nvPr>
        </p:nvSpPr>
        <p:spPr>
          <a:noFill/>
        </p:spPr>
        <p:txBody>
          <a:bodyPr/>
          <a:lstStyle/>
          <a:p>
            <a:fld id="{68904D35-108F-4122-BC03-9786F60580B9}" type="slidenum">
              <a:rPr lang="en-US" smtClean="0">
                <a:latin typeface="Times New Roman" pitchFamily="18" charset="0"/>
              </a:rPr>
              <a:pPr/>
              <a:t>121</a:t>
            </a:fld>
            <a:endParaRPr lang="en-US" dirty="0" smtClean="0">
              <a:latin typeface="Times New Roman" pitchFamily="18" charset="0"/>
            </a:endParaRPr>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Rectangle 5"/>
          <p:cNvSpPr>
            <a:spLocks noGrp="1" noChangeArrowheads="1"/>
          </p:cNvSpPr>
          <p:nvPr>
            <p:ph type="sldNum" sz="quarter" idx="5"/>
          </p:nvPr>
        </p:nvSpPr>
        <p:spPr>
          <a:noFill/>
        </p:spPr>
        <p:txBody>
          <a:bodyPr/>
          <a:lstStyle/>
          <a:p>
            <a:fld id="{3B34DEE7-00FA-4CAD-AFBC-80AADC2578BA}" type="slidenum">
              <a:rPr lang="en-US" smtClean="0">
                <a:latin typeface="Times New Roman" pitchFamily="18" charset="0"/>
              </a:rPr>
              <a:pPr/>
              <a:t>122</a:t>
            </a:fld>
            <a:endParaRPr lang="en-US" dirty="0" smtClean="0">
              <a:latin typeface="Times New Roman" pitchFamily="18" charset="0"/>
            </a:endParaRPr>
          </a:p>
        </p:txBody>
      </p:sp>
      <p:sp>
        <p:nvSpPr>
          <p:cNvPr id="247811" name="Notes Placeholder 5"/>
          <p:cNvSpPr>
            <a:spLocks noGrp="1"/>
          </p:cNvSpPr>
          <p:nvPr>
            <p:ph type="body" idx="1"/>
          </p:nvPr>
        </p:nvSpPr>
        <p:spPr>
          <a:noFill/>
          <a:ln/>
        </p:spPr>
        <p:txBody>
          <a:bodyPr/>
          <a:lstStyle/>
          <a:p>
            <a:r>
              <a:rPr lang="en-US" b="1" dirty="0" smtClean="0">
                <a:latin typeface="Times New Roman" pitchFamily="18" charset="0"/>
              </a:rPr>
              <a:t>Sagittal Radius Equation</a:t>
            </a:r>
          </a:p>
          <a:p>
            <a:r>
              <a:rPr lang="en-US" dirty="0" smtClean="0">
                <a:latin typeface="Times New Roman" pitchFamily="18" charset="0"/>
              </a:rPr>
              <a:t> </a:t>
            </a:r>
          </a:p>
          <a:p>
            <a:r>
              <a:rPr lang="en-US" dirty="0" smtClean="0">
                <a:latin typeface="Times New Roman" pitchFamily="18" charset="0"/>
              </a:rPr>
              <a:t>where:</a:t>
            </a:r>
          </a:p>
          <a:p>
            <a:r>
              <a:rPr lang="en-US" i="1" dirty="0" smtClean="0">
                <a:latin typeface="Times New Roman" pitchFamily="18" charset="0"/>
              </a:rPr>
              <a:t>r</a:t>
            </a:r>
            <a:r>
              <a:rPr lang="en-US" baseline="-25000" dirty="0" smtClean="0">
                <a:latin typeface="Times New Roman" pitchFamily="18" charset="0"/>
              </a:rPr>
              <a:t>s</a:t>
            </a:r>
            <a:r>
              <a:rPr lang="en-US" dirty="0" smtClean="0">
                <a:latin typeface="Times New Roman" pitchFamily="18" charset="0"/>
              </a:rPr>
              <a:t>	= 	sagittal radius</a:t>
            </a:r>
          </a:p>
          <a:p>
            <a:r>
              <a:rPr lang="en-US" i="1" dirty="0" smtClean="0">
                <a:latin typeface="Times New Roman" pitchFamily="18" charset="0"/>
              </a:rPr>
              <a:t>r</a:t>
            </a:r>
            <a:r>
              <a:rPr lang="en-US" baseline="-25000" dirty="0" smtClean="0">
                <a:latin typeface="Times New Roman" pitchFamily="18" charset="0"/>
              </a:rPr>
              <a:t>o</a:t>
            </a:r>
            <a:r>
              <a:rPr lang="en-US" dirty="0" smtClean="0">
                <a:latin typeface="Times New Roman" pitchFamily="18" charset="0"/>
              </a:rPr>
              <a:t>	= 	radius of central curvature</a:t>
            </a:r>
          </a:p>
          <a:p>
            <a:r>
              <a:rPr lang="en-US" i="1" dirty="0" smtClean="0">
                <a:latin typeface="Times New Roman" pitchFamily="18" charset="0"/>
              </a:rPr>
              <a:t>p</a:t>
            </a:r>
            <a:r>
              <a:rPr lang="en-US" dirty="0" smtClean="0">
                <a:latin typeface="Times New Roman" pitchFamily="18" charset="0"/>
              </a:rPr>
              <a:t>	= 	eccentricity</a:t>
            </a:r>
          </a:p>
          <a:p>
            <a:r>
              <a:rPr lang="en-US" i="1" dirty="0" smtClean="0">
                <a:latin typeface="Times New Roman" pitchFamily="18" charset="0"/>
              </a:rPr>
              <a:t>y</a:t>
            </a:r>
            <a:r>
              <a:rPr lang="en-US" dirty="0" smtClean="0">
                <a:latin typeface="Times New Roman" pitchFamily="18" charset="0"/>
              </a:rPr>
              <a:t>	= 	conical value</a:t>
            </a:r>
            <a:br>
              <a:rPr lang="en-US" dirty="0" smtClean="0">
                <a:latin typeface="Times New Roman" pitchFamily="18" charset="0"/>
              </a:rPr>
            </a:br>
            <a:r>
              <a:rPr lang="en-US" dirty="0" smtClean="0">
                <a:latin typeface="Times New Roman" pitchFamily="18" charset="0"/>
              </a:rPr>
              <a:t>		(see reference textbooks for equation)</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5"/>
          <p:cNvSpPr>
            <a:spLocks noGrp="1" noChangeArrowheads="1"/>
          </p:cNvSpPr>
          <p:nvPr>
            <p:ph type="sldNum" sz="quarter" idx="5"/>
          </p:nvPr>
        </p:nvSpPr>
        <p:spPr>
          <a:noFill/>
        </p:spPr>
        <p:txBody>
          <a:bodyPr/>
          <a:lstStyle/>
          <a:p>
            <a:fld id="{2242633E-9985-421B-BE84-97C739BAEC7F}" type="slidenum">
              <a:rPr lang="en-US" smtClean="0">
                <a:latin typeface="Times New Roman" pitchFamily="18" charset="0"/>
              </a:rPr>
              <a:pPr/>
              <a:t>15</a:t>
            </a:fld>
            <a:endParaRPr lang="en-US" dirty="0" smtClean="0">
              <a:latin typeface="Times New Roman" pitchFamily="18" charset="0"/>
            </a:endParaRPr>
          </a:p>
        </p:txBody>
      </p:sp>
      <p:sp>
        <p:nvSpPr>
          <p:cNvPr id="138243" name="Rectangle 1026"/>
          <p:cNvSpPr>
            <a:spLocks noChangeArrowheads="1"/>
          </p:cNvSpPr>
          <p:nvPr/>
        </p:nvSpPr>
        <p:spPr bwMode="auto">
          <a:xfrm>
            <a:off x="3886200" y="6350"/>
            <a:ext cx="2971800" cy="430213"/>
          </a:xfrm>
          <a:prstGeom prst="rect">
            <a:avLst/>
          </a:prstGeom>
          <a:noFill/>
          <a:ln w="9525">
            <a:noFill/>
            <a:miter lim="800000"/>
            <a:headEnd/>
            <a:tailEnd/>
          </a:ln>
        </p:spPr>
        <p:txBody>
          <a:bodyPr wrap="none" anchor="ctr"/>
          <a:lstStyle/>
          <a:p>
            <a:endParaRPr lang="en-US" dirty="0"/>
          </a:p>
        </p:txBody>
      </p:sp>
      <p:sp>
        <p:nvSpPr>
          <p:cNvPr id="138244" name="Rectangle 1027"/>
          <p:cNvSpPr>
            <a:spLocks noChangeArrowheads="1"/>
          </p:cNvSpPr>
          <p:nvPr/>
        </p:nvSpPr>
        <p:spPr bwMode="auto">
          <a:xfrm>
            <a:off x="3886200" y="8739188"/>
            <a:ext cx="2971800" cy="428625"/>
          </a:xfrm>
          <a:prstGeom prst="rect">
            <a:avLst/>
          </a:prstGeom>
          <a:noFill/>
          <a:ln w="9525">
            <a:noFill/>
            <a:miter lim="800000"/>
            <a:headEnd/>
            <a:tailEnd/>
          </a:ln>
        </p:spPr>
        <p:txBody>
          <a:bodyPr lIns="19050" tIns="0" rIns="19050" bIns="0" anchor="b"/>
          <a:lstStyle/>
          <a:p>
            <a:pPr algn="r">
              <a:lnSpc>
                <a:spcPct val="100000"/>
              </a:lnSpc>
            </a:pPr>
            <a:r>
              <a:rPr lang="en-US" sz="1000" i="1" dirty="0">
                <a:solidFill>
                  <a:schemeClr val="tx1"/>
                </a:solidFill>
                <a:latin typeface="Times New Roman" pitchFamily="18" charset="0"/>
              </a:rPr>
              <a:t>12</a:t>
            </a:r>
          </a:p>
        </p:txBody>
      </p:sp>
      <p:sp>
        <p:nvSpPr>
          <p:cNvPr id="138245" name="Rectangle 1028"/>
          <p:cNvSpPr>
            <a:spLocks noChangeArrowheads="1"/>
          </p:cNvSpPr>
          <p:nvPr/>
        </p:nvSpPr>
        <p:spPr bwMode="auto">
          <a:xfrm>
            <a:off x="0" y="8739188"/>
            <a:ext cx="2971800" cy="428625"/>
          </a:xfrm>
          <a:prstGeom prst="rect">
            <a:avLst/>
          </a:prstGeom>
          <a:noFill/>
          <a:ln w="9525">
            <a:noFill/>
            <a:miter lim="800000"/>
            <a:headEnd/>
            <a:tailEnd/>
          </a:ln>
        </p:spPr>
        <p:txBody>
          <a:bodyPr wrap="none" anchor="ctr"/>
          <a:lstStyle/>
          <a:p>
            <a:endParaRPr lang="en-US" dirty="0"/>
          </a:p>
        </p:txBody>
      </p:sp>
      <p:sp>
        <p:nvSpPr>
          <p:cNvPr id="138246" name="Rectangle 1029"/>
          <p:cNvSpPr>
            <a:spLocks noChangeArrowheads="1"/>
          </p:cNvSpPr>
          <p:nvPr/>
        </p:nvSpPr>
        <p:spPr bwMode="auto">
          <a:xfrm>
            <a:off x="0" y="6350"/>
            <a:ext cx="2971800" cy="430213"/>
          </a:xfrm>
          <a:prstGeom prst="rect">
            <a:avLst/>
          </a:prstGeom>
          <a:noFill/>
          <a:ln w="9525">
            <a:noFill/>
            <a:miter lim="800000"/>
            <a:headEnd/>
            <a:tailEnd/>
          </a:ln>
        </p:spPr>
        <p:txBody>
          <a:bodyPr wrap="none" anchor="ctr"/>
          <a:lstStyle/>
          <a:p>
            <a:endParaRPr lang="en-US" dirty="0"/>
          </a:p>
        </p:txBody>
      </p:sp>
      <p:sp>
        <p:nvSpPr>
          <p:cNvPr id="138247" name="Rectangle 1030"/>
          <p:cNvSpPr>
            <a:spLocks noChangeArrowheads="1"/>
          </p:cNvSpPr>
          <p:nvPr/>
        </p:nvSpPr>
        <p:spPr bwMode="auto">
          <a:xfrm>
            <a:off x="3884613" y="3175"/>
            <a:ext cx="2973387" cy="430213"/>
          </a:xfrm>
          <a:prstGeom prst="rect">
            <a:avLst/>
          </a:prstGeom>
          <a:noFill/>
          <a:ln w="9525">
            <a:noFill/>
            <a:miter lim="800000"/>
            <a:headEnd/>
            <a:tailEnd/>
          </a:ln>
        </p:spPr>
        <p:txBody>
          <a:bodyPr wrap="none" anchor="ctr"/>
          <a:lstStyle/>
          <a:p>
            <a:endParaRPr lang="en-US" dirty="0"/>
          </a:p>
        </p:txBody>
      </p:sp>
      <p:sp>
        <p:nvSpPr>
          <p:cNvPr id="138248" name="Rectangle 1031"/>
          <p:cNvSpPr>
            <a:spLocks noChangeArrowheads="1"/>
          </p:cNvSpPr>
          <p:nvPr/>
        </p:nvSpPr>
        <p:spPr bwMode="auto">
          <a:xfrm>
            <a:off x="3884613" y="8737600"/>
            <a:ext cx="2973387" cy="428625"/>
          </a:xfrm>
          <a:prstGeom prst="rect">
            <a:avLst/>
          </a:prstGeom>
          <a:noFill/>
          <a:ln w="9525">
            <a:noFill/>
            <a:miter lim="800000"/>
            <a:headEnd/>
            <a:tailEnd/>
          </a:ln>
        </p:spPr>
        <p:txBody>
          <a:bodyPr lIns="19050" tIns="0" rIns="19050" bIns="0" anchor="b"/>
          <a:lstStyle/>
          <a:p>
            <a:pPr algn="r">
              <a:lnSpc>
                <a:spcPct val="100000"/>
              </a:lnSpc>
            </a:pPr>
            <a:r>
              <a:rPr lang="en-US" sz="1000" i="1" dirty="0">
                <a:solidFill>
                  <a:schemeClr val="tx1"/>
                </a:solidFill>
                <a:latin typeface="Times New Roman" pitchFamily="18" charset="0"/>
              </a:rPr>
              <a:t>12</a:t>
            </a:r>
          </a:p>
        </p:txBody>
      </p:sp>
      <p:sp>
        <p:nvSpPr>
          <p:cNvPr id="138249" name="Rectangle 1032"/>
          <p:cNvSpPr>
            <a:spLocks noChangeArrowheads="1"/>
          </p:cNvSpPr>
          <p:nvPr/>
        </p:nvSpPr>
        <p:spPr bwMode="auto">
          <a:xfrm>
            <a:off x="-1588" y="8737600"/>
            <a:ext cx="2971801" cy="428625"/>
          </a:xfrm>
          <a:prstGeom prst="rect">
            <a:avLst/>
          </a:prstGeom>
          <a:noFill/>
          <a:ln w="9525">
            <a:noFill/>
            <a:miter lim="800000"/>
            <a:headEnd/>
            <a:tailEnd/>
          </a:ln>
        </p:spPr>
        <p:txBody>
          <a:bodyPr wrap="none" anchor="ctr"/>
          <a:lstStyle/>
          <a:p>
            <a:endParaRPr lang="en-US" dirty="0"/>
          </a:p>
        </p:txBody>
      </p:sp>
      <p:sp>
        <p:nvSpPr>
          <p:cNvPr id="138250" name="Rectangle 1033"/>
          <p:cNvSpPr>
            <a:spLocks noChangeArrowheads="1"/>
          </p:cNvSpPr>
          <p:nvPr/>
        </p:nvSpPr>
        <p:spPr bwMode="auto">
          <a:xfrm>
            <a:off x="-1588" y="3175"/>
            <a:ext cx="2971801" cy="430213"/>
          </a:xfrm>
          <a:prstGeom prst="rect">
            <a:avLst/>
          </a:prstGeom>
          <a:noFill/>
          <a:ln w="9525">
            <a:noFill/>
            <a:miter lim="800000"/>
            <a:headEnd/>
            <a:tailEnd/>
          </a:ln>
        </p:spPr>
        <p:txBody>
          <a:bodyPr wrap="none" anchor="ctr"/>
          <a:lstStyle/>
          <a:p>
            <a:endParaRPr lang="en-US" dirty="0"/>
          </a:p>
        </p:txBody>
      </p:sp>
      <p:sp>
        <p:nvSpPr>
          <p:cNvPr id="138251" name="Rectangle 1034"/>
          <p:cNvSpPr>
            <a:spLocks noGrp="1" noRot="1" noChangeAspect="1" noChangeArrowheads="1" noTextEdit="1"/>
          </p:cNvSpPr>
          <p:nvPr>
            <p:ph type="sldImg"/>
          </p:nvPr>
        </p:nvSpPr>
        <p:spPr>
          <a:ln cap="flat"/>
        </p:spPr>
      </p:sp>
      <p:sp>
        <p:nvSpPr>
          <p:cNvPr id="138252" name="Rectangle 1035"/>
          <p:cNvSpPr>
            <a:spLocks noGrp="1" noChangeArrowheads="1"/>
          </p:cNvSpPr>
          <p:nvPr>
            <p:ph type="body" idx="1"/>
          </p:nvPr>
        </p:nvSpPr>
        <p:spPr>
          <a:noFill/>
          <a:ln/>
        </p:spPr>
        <p:txBody>
          <a:bodyPr/>
          <a:lstStyle/>
          <a:p>
            <a:r>
              <a:rPr lang="en-US" dirty="0" smtClean="0">
                <a:latin typeface="Times New Roman" pitchFamily="18" charset="0"/>
              </a:rPr>
              <a:t>The refractive index for the cornea is generally given as 1.376 (corneal substance).</a:t>
            </a:r>
          </a:p>
          <a:p>
            <a:r>
              <a:rPr lang="en-US" dirty="0" smtClean="0">
                <a:latin typeface="Times New Roman" pitchFamily="18" charset="0"/>
              </a:rPr>
              <a:t>Recent studies by Patel </a:t>
            </a:r>
            <a:r>
              <a:rPr lang="en-US" i="1" dirty="0" smtClean="0">
                <a:latin typeface="Times New Roman" pitchFamily="18" charset="0"/>
              </a:rPr>
              <a:t>et al.</a:t>
            </a:r>
            <a:r>
              <a:rPr lang="en-US" dirty="0" smtClean="0">
                <a:latin typeface="Times New Roman" pitchFamily="18" charset="0"/>
              </a:rPr>
              <a:t> (1995) reveal the following refractive indices for the epithelium and stroma:</a:t>
            </a:r>
          </a:p>
          <a:p>
            <a:r>
              <a:rPr lang="en-US" dirty="0" smtClean="0">
                <a:latin typeface="Times New Roman" pitchFamily="18" charset="0"/>
              </a:rPr>
              <a:t>epithelium: 1.401 (SD </a:t>
            </a:r>
            <a:r>
              <a:rPr lang="en-US" u="sng" dirty="0" smtClean="0">
                <a:latin typeface="Times New Roman" pitchFamily="18" charset="0"/>
              </a:rPr>
              <a:t>+</a:t>
            </a:r>
            <a:r>
              <a:rPr lang="en-US" dirty="0" smtClean="0">
                <a:latin typeface="Times New Roman" pitchFamily="18" charset="0"/>
              </a:rPr>
              <a:t> 0.005)</a:t>
            </a:r>
          </a:p>
          <a:p>
            <a:r>
              <a:rPr lang="en-US" dirty="0" smtClean="0">
                <a:latin typeface="Times New Roman" pitchFamily="18" charset="0"/>
              </a:rPr>
              <a:t>anterior stroma: 1.380 (SD </a:t>
            </a:r>
            <a:r>
              <a:rPr lang="en-US" u="sng" dirty="0" smtClean="0">
                <a:latin typeface="Times New Roman" pitchFamily="18" charset="0"/>
              </a:rPr>
              <a:t>+</a:t>
            </a:r>
            <a:r>
              <a:rPr lang="en-US" dirty="0" smtClean="0">
                <a:latin typeface="Times New Roman" pitchFamily="18" charset="0"/>
              </a:rPr>
              <a:t> 0.005)</a:t>
            </a:r>
          </a:p>
          <a:p>
            <a:r>
              <a:rPr lang="en-US" dirty="0" smtClean="0">
                <a:latin typeface="Times New Roman" pitchFamily="18" charset="0"/>
              </a:rPr>
              <a:t>posterior stroma: 1.373 (SD </a:t>
            </a:r>
            <a:r>
              <a:rPr lang="en-US" u="sng" dirty="0" smtClean="0">
                <a:latin typeface="Times New Roman" pitchFamily="18" charset="0"/>
              </a:rPr>
              <a:t>+</a:t>
            </a:r>
            <a:r>
              <a:rPr lang="en-US" dirty="0" smtClean="0">
                <a:latin typeface="Times New Roman" pitchFamily="18" charset="0"/>
              </a:rPr>
              <a:t> 0.001).</a:t>
            </a:r>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Rectangle 5"/>
          <p:cNvSpPr>
            <a:spLocks noGrp="1" noChangeArrowheads="1"/>
          </p:cNvSpPr>
          <p:nvPr>
            <p:ph type="sldNum" sz="quarter" idx="5"/>
          </p:nvPr>
        </p:nvSpPr>
        <p:spPr>
          <a:noFill/>
        </p:spPr>
        <p:txBody>
          <a:bodyPr/>
          <a:lstStyle/>
          <a:p>
            <a:fld id="{42EBBFAD-7F01-40EC-92BB-08E2EDC9BDAC}" type="slidenum">
              <a:rPr lang="en-US" smtClean="0">
                <a:latin typeface="Times New Roman" pitchFamily="18" charset="0"/>
              </a:rPr>
              <a:pPr/>
              <a:t>123</a:t>
            </a:fld>
            <a:endParaRPr lang="en-US" dirty="0" smtClean="0">
              <a:latin typeface="Times New Roman" pitchFamily="18" charset="0"/>
            </a:endParaRPr>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Rectangle 5"/>
          <p:cNvSpPr>
            <a:spLocks noGrp="1" noChangeArrowheads="1"/>
          </p:cNvSpPr>
          <p:nvPr>
            <p:ph type="sldNum" sz="quarter" idx="5"/>
          </p:nvPr>
        </p:nvSpPr>
        <p:spPr>
          <a:noFill/>
        </p:spPr>
        <p:txBody>
          <a:bodyPr/>
          <a:lstStyle/>
          <a:p>
            <a:fld id="{FFD27027-66A2-4555-BEC0-71CD6D4CD4AB}" type="slidenum">
              <a:rPr lang="en-US" smtClean="0">
                <a:latin typeface="Times New Roman" pitchFamily="18" charset="0"/>
              </a:rPr>
              <a:pPr/>
              <a:t>124</a:t>
            </a:fld>
            <a:endParaRPr lang="en-US" dirty="0" smtClean="0">
              <a:latin typeface="Times New Roman" pitchFamily="18" charset="0"/>
            </a:endParaRPr>
          </a:p>
        </p:txBody>
      </p:sp>
      <p:sp>
        <p:nvSpPr>
          <p:cNvPr id="249859" name="Notes Placeholder 5"/>
          <p:cNvSpPr>
            <a:spLocks noGrp="1"/>
          </p:cNvSpPr>
          <p:nvPr>
            <p:ph type="body" idx="1"/>
          </p:nvPr>
        </p:nvSpPr>
        <p:spPr>
          <a:noFill/>
          <a:ln/>
        </p:spPr>
        <p:txBody>
          <a:bodyPr/>
          <a:lstStyle/>
          <a:p>
            <a:r>
              <a:rPr lang="en-US" b="1" dirty="0" smtClean="0">
                <a:latin typeface="Times New Roman" pitchFamily="18" charset="0"/>
              </a:rPr>
              <a:t>Tangential Radius Equation</a:t>
            </a:r>
          </a:p>
          <a:p>
            <a:r>
              <a:rPr lang="en-US" i="1" dirty="0" smtClean="0">
                <a:latin typeface="Times New Roman" pitchFamily="18" charset="0"/>
              </a:rPr>
              <a:t>r</a:t>
            </a:r>
            <a:r>
              <a:rPr lang="en-US" baseline="-25000" dirty="0" smtClean="0">
                <a:latin typeface="Times New Roman" pitchFamily="18" charset="0"/>
              </a:rPr>
              <a:t>t</a:t>
            </a:r>
            <a:r>
              <a:rPr lang="en-US" dirty="0" smtClean="0">
                <a:latin typeface="Times New Roman" pitchFamily="18" charset="0"/>
              </a:rPr>
              <a:t> 	=	</a:t>
            </a:r>
            <a:r>
              <a:rPr lang="en-US" i="1" dirty="0" smtClean="0">
                <a:latin typeface="Times New Roman" pitchFamily="18" charset="0"/>
              </a:rPr>
              <a:t>r</a:t>
            </a:r>
            <a:r>
              <a:rPr lang="en-US" baseline="-25000" dirty="0" smtClean="0">
                <a:latin typeface="Times New Roman" pitchFamily="18" charset="0"/>
              </a:rPr>
              <a:t>s</a:t>
            </a:r>
            <a:r>
              <a:rPr lang="en-US" baseline="30000" dirty="0" smtClean="0">
                <a:latin typeface="Times New Roman" pitchFamily="18" charset="0"/>
              </a:rPr>
              <a:t>3</a:t>
            </a:r>
            <a:r>
              <a:rPr lang="en-US" dirty="0" smtClean="0">
                <a:latin typeface="Times New Roman" pitchFamily="18" charset="0"/>
              </a:rPr>
              <a:t> / </a:t>
            </a:r>
            <a:r>
              <a:rPr lang="en-US" i="1" dirty="0" smtClean="0">
                <a:latin typeface="Times New Roman" pitchFamily="18" charset="0"/>
              </a:rPr>
              <a:t>r</a:t>
            </a:r>
            <a:r>
              <a:rPr lang="en-US" baseline="-25000" dirty="0" smtClean="0">
                <a:latin typeface="Times New Roman" pitchFamily="18" charset="0"/>
              </a:rPr>
              <a:t>o</a:t>
            </a:r>
            <a:r>
              <a:rPr lang="en-US" baseline="30000" dirty="0" smtClean="0">
                <a:latin typeface="Times New Roman" pitchFamily="18" charset="0"/>
              </a:rPr>
              <a:t>2</a:t>
            </a:r>
            <a:endParaRPr lang="en-US" dirty="0" smtClean="0">
              <a:latin typeface="Times New Roman" pitchFamily="18" charset="0"/>
            </a:endParaRPr>
          </a:p>
          <a:p>
            <a:r>
              <a:rPr lang="en-US" dirty="0" smtClean="0">
                <a:latin typeface="Times New Roman" pitchFamily="18" charset="0"/>
              </a:rPr>
              <a:t>where:</a:t>
            </a:r>
          </a:p>
          <a:p>
            <a:r>
              <a:rPr lang="en-US" i="1" dirty="0" smtClean="0">
                <a:latin typeface="Times New Roman" pitchFamily="18" charset="0"/>
              </a:rPr>
              <a:t>r</a:t>
            </a:r>
            <a:r>
              <a:rPr lang="en-US" baseline="-25000" dirty="0" smtClean="0">
                <a:latin typeface="Times New Roman" pitchFamily="18" charset="0"/>
              </a:rPr>
              <a:t>t</a:t>
            </a:r>
            <a:r>
              <a:rPr lang="en-US" dirty="0" smtClean="0">
                <a:latin typeface="Times New Roman" pitchFamily="18" charset="0"/>
              </a:rPr>
              <a:t>	=	tangential radius</a:t>
            </a:r>
          </a:p>
          <a:p>
            <a:r>
              <a:rPr lang="en-US" i="1" dirty="0" smtClean="0">
                <a:latin typeface="Times New Roman" pitchFamily="18" charset="0"/>
              </a:rPr>
              <a:t>r</a:t>
            </a:r>
            <a:r>
              <a:rPr lang="en-US" baseline="-25000" dirty="0" smtClean="0">
                <a:latin typeface="Times New Roman" pitchFamily="18" charset="0"/>
              </a:rPr>
              <a:t>o</a:t>
            </a:r>
            <a:r>
              <a:rPr lang="en-US" dirty="0" smtClean="0">
                <a:latin typeface="Times New Roman" pitchFamily="18" charset="0"/>
              </a:rPr>
              <a:t>	=	radius of central curvature</a:t>
            </a:r>
          </a:p>
          <a:p>
            <a:r>
              <a:rPr lang="en-US" i="1" dirty="0" smtClean="0">
                <a:latin typeface="Times New Roman" pitchFamily="18" charset="0"/>
              </a:rPr>
              <a:t>r</a:t>
            </a:r>
            <a:r>
              <a:rPr lang="en-US" baseline="-25000" dirty="0" smtClean="0">
                <a:latin typeface="Times New Roman" pitchFamily="18" charset="0"/>
              </a:rPr>
              <a:t>s</a:t>
            </a:r>
            <a:r>
              <a:rPr lang="en-US" dirty="0" smtClean="0">
                <a:latin typeface="Times New Roman" pitchFamily="18" charset="0"/>
              </a:rPr>
              <a:t>	=	sagittal radius</a:t>
            </a:r>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AA31A74-0B09-455A-A2BA-319A4FA569D8}" type="slidenum">
              <a:rPr lang="en-US"/>
              <a:pPr/>
              <a:t>125</a:t>
            </a:fld>
            <a:endParaRPr lang="en-US" dirty="0"/>
          </a:p>
        </p:txBody>
      </p:sp>
      <p:sp>
        <p:nvSpPr>
          <p:cNvPr id="240642" name="Rectangle 2"/>
          <p:cNvSpPr>
            <a:spLocks noGrp="1" noRot="1" noChangeAspect="1" noChangeArrowheads="1" noTextEdit="1"/>
          </p:cNvSpPr>
          <p:nvPr>
            <p:ph type="sldImg"/>
          </p:nvPr>
        </p:nvSpPr>
        <p:spPr>
          <a:ln/>
        </p:spPr>
      </p:sp>
      <p:sp>
        <p:nvSpPr>
          <p:cNvPr id="240643"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5"/>
          <p:cNvSpPr>
            <a:spLocks noGrp="1" noChangeArrowheads="1"/>
          </p:cNvSpPr>
          <p:nvPr>
            <p:ph type="sldNum" sz="quarter" idx="5"/>
          </p:nvPr>
        </p:nvSpPr>
        <p:spPr>
          <a:noFill/>
        </p:spPr>
        <p:txBody>
          <a:bodyPr/>
          <a:lstStyle/>
          <a:p>
            <a:fld id="{8CFFF506-2260-409D-BB03-329DBB9EFCEE}" type="slidenum">
              <a:rPr lang="en-US" smtClean="0">
                <a:latin typeface="Times New Roman" pitchFamily="18" charset="0"/>
              </a:rPr>
              <a:pPr/>
              <a:t>16</a:t>
            </a:fld>
            <a:endParaRPr lang="en-US" dirty="0" smtClean="0">
              <a:latin typeface="Times New Roman" pitchFamily="18" charset="0"/>
            </a:endParaRPr>
          </a:p>
        </p:txBody>
      </p:sp>
      <p:sp>
        <p:nvSpPr>
          <p:cNvPr id="139267" name="Rectangle 1026"/>
          <p:cNvSpPr>
            <a:spLocks noChangeArrowheads="1"/>
          </p:cNvSpPr>
          <p:nvPr/>
        </p:nvSpPr>
        <p:spPr bwMode="auto">
          <a:xfrm>
            <a:off x="3886200" y="6350"/>
            <a:ext cx="2971800" cy="430213"/>
          </a:xfrm>
          <a:prstGeom prst="rect">
            <a:avLst/>
          </a:prstGeom>
          <a:noFill/>
          <a:ln w="9525">
            <a:noFill/>
            <a:miter lim="800000"/>
            <a:headEnd/>
            <a:tailEnd/>
          </a:ln>
        </p:spPr>
        <p:txBody>
          <a:bodyPr wrap="none" anchor="ctr"/>
          <a:lstStyle/>
          <a:p>
            <a:endParaRPr lang="en-US" dirty="0"/>
          </a:p>
        </p:txBody>
      </p:sp>
      <p:sp>
        <p:nvSpPr>
          <p:cNvPr id="139268" name="Rectangle 1027"/>
          <p:cNvSpPr>
            <a:spLocks noChangeArrowheads="1"/>
          </p:cNvSpPr>
          <p:nvPr/>
        </p:nvSpPr>
        <p:spPr bwMode="auto">
          <a:xfrm>
            <a:off x="3886200" y="8739188"/>
            <a:ext cx="2971800" cy="428625"/>
          </a:xfrm>
          <a:prstGeom prst="rect">
            <a:avLst/>
          </a:prstGeom>
          <a:noFill/>
          <a:ln w="9525">
            <a:noFill/>
            <a:miter lim="800000"/>
            <a:headEnd/>
            <a:tailEnd/>
          </a:ln>
        </p:spPr>
        <p:txBody>
          <a:bodyPr lIns="19050" tIns="0" rIns="19050" bIns="0" anchor="b"/>
          <a:lstStyle/>
          <a:p>
            <a:pPr algn="r">
              <a:lnSpc>
                <a:spcPct val="100000"/>
              </a:lnSpc>
            </a:pPr>
            <a:r>
              <a:rPr lang="en-US" sz="1000" i="1" dirty="0">
                <a:solidFill>
                  <a:schemeClr val="tx1"/>
                </a:solidFill>
                <a:latin typeface="Times New Roman" pitchFamily="18" charset="0"/>
              </a:rPr>
              <a:t>12</a:t>
            </a:r>
          </a:p>
        </p:txBody>
      </p:sp>
      <p:sp>
        <p:nvSpPr>
          <p:cNvPr id="139269" name="Rectangle 1028"/>
          <p:cNvSpPr>
            <a:spLocks noChangeArrowheads="1"/>
          </p:cNvSpPr>
          <p:nvPr/>
        </p:nvSpPr>
        <p:spPr bwMode="auto">
          <a:xfrm>
            <a:off x="0" y="8739188"/>
            <a:ext cx="2971800" cy="428625"/>
          </a:xfrm>
          <a:prstGeom prst="rect">
            <a:avLst/>
          </a:prstGeom>
          <a:noFill/>
          <a:ln w="9525">
            <a:noFill/>
            <a:miter lim="800000"/>
            <a:headEnd/>
            <a:tailEnd/>
          </a:ln>
        </p:spPr>
        <p:txBody>
          <a:bodyPr wrap="none" anchor="ctr"/>
          <a:lstStyle/>
          <a:p>
            <a:endParaRPr lang="en-US" dirty="0"/>
          </a:p>
        </p:txBody>
      </p:sp>
      <p:sp>
        <p:nvSpPr>
          <p:cNvPr id="139270" name="Rectangle 1029"/>
          <p:cNvSpPr>
            <a:spLocks noChangeArrowheads="1"/>
          </p:cNvSpPr>
          <p:nvPr/>
        </p:nvSpPr>
        <p:spPr bwMode="auto">
          <a:xfrm>
            <a:off x="0" y="6350"/>
            <a:ext cx="2971800" cy="430213"/>
          </a:xfrm>
          <a:prstGeom prst="rect">
            <a:avLst/>
          </a:prstGeom>
          <a:noFill/>
          <a:ln w="9525">
            <a:noFill/>
            <a:miter lim="800000"/>
            <a:headEnd/>
            <a:tailEnd/>
          </a:ln>
        </p:spPr>
        <p:txBody>
          <a:bodyPr wrap="none" anchor="ctr"/>
          <a:lstStyle/>
          <a:p>
            <a:endParaRPr lang="en-US" dirty="0"/>
          </a:p>
        </p:txBody>
      </p:sp>
      <p:sp>
        <p:nvSpPr>
          <p:cNvPr id="139271" name="Rectangle 1030"/>
          <p:cNvSpPr>
            <a:spLocks noChangeArrowheads="1"/>
          </p:cNvSpPr>
          <p:nvPr/>
        </p:nvSpPr>
        <p:spPr bwMode="auto">
          <a:xfrm>
            <a:off x="3884613" y="3175"/>
            <a:ext cx="2973387" cy="430213"/>
          </a:xfrm>
          <a:prstGeom prst="rect">
            <a:avLst/>
          </a:prstGeom>
          <a:noFill/>
          <a:ln w="9525">
            <a:noFill/>
            <a:miter lim="800000"/>
            <a:headEnd/>
            <a:tailEnd/>
          </a:ln>
        </p:spPr>
        <p:txBody>
          <a:bodyPr wrap="none" anchor="ctr"/>
          <a:lstStyle/>
          <a:p>
            <a:endParaRPr lang="en-US" dirty="0"/>
          </a:p>
        </p:txBody>
      </p:sp>
      <p:sp>
        <p:nvSpPr>
          <p:cNvPr id="139272" name="Rectangle 1031"/>
          <p:cNvSpPr>
            <a:spLocks noChangeArrowheads="1"/>
          </p:cNvSpPr>
          <p:nvPr/>
        </p:nvSpPr>
        <p:spPr bwMode="auto">
          <a:xfrm>
            <a:off x="3884613" y="8737600"/>
            <a:ext cx="2973387" cy="428625"/>
          </a:xfrm>
          <a:prstGeom prst="rect">
            <a:avLst/>
          </a:prstGeom>
          <a:noFill/>
          <a:ln w="9525">
            <a:noFill/>
            <a:miter lim="800000"/>
            <a:headEnd/>
            <a:tailEnd/>
          </a:ln>
        </p:spPr>
        <p:txBody>
          <a:bodyPr lIns="19050" tIns="0" rIns="19050" bIns="0" anchor="b"/>
          <a:lstStyle/>
          <a:p>
            <a:pPr algn="r">
              <a:lnSpc>
                <a:spcPct val="100000"/>
              </a:lnSpc>
            </a:pPr>
            <a:r>
              <a:rPr lang="en-US" sz="1000" i="1" dirty="0">
                <a:solidFill>
                  <a:schemeClr val="tx1"/>
                </a:solidFill>
                <a:latin typeface="Times New Roman" pitchFamily="18" charset="0"/>
              </a:rPr>
              <a:t>12</a:t>
            </a:r>
          </a:p>
        </p:txBody>
      </p:sp>
      <p:sp>
        <p:nvSpPr>
          <p:cNvPr id="139273" name="Rectangle 1032"/>
          <p:cNvSpPr>
            <a:spLocks noChangeArrowheads="1"/>
          </p:cNvSpPr>
          <p:nvPr/>
        </p:nvSpPr>
        <p:spPr bwMode="auto">
          <a:xfrm>
            <a:off x="-1588" y="8737600"/>
            <a:ext cx="2971801" cy="428625"/>
          </a:xfrm>
          <a:prstGeom prst="rect">
            <a:avLst/>
          </a:prstGeom>
          <a:noFill/>
          <a:ln w="9525">
            <a:noFill/>
            <a:miter lim="800000"/>
            <a:headEnd/>
            <a:tailEnd/>
          </a:ln>
        </p:spPr>
        <p:txBody>
          <a:bodyPr wrap="none" anchor="ctr"/>
          <a:lstStyle/>
          <a:p>
            <a:endParaRPr lang="en-US" dirty="0"/>
          </a:p>
        </p:txBody>
      </p:sp>
      <p:sp>
        <p:nvSpPr>
          <p:cNvPr id="139274" name="Rectangle 1033"/>
          <p:cNvSpPr>
            <a:spLocks noChangeArrowheads="1"/>
          </p:cNvSpPr>
          <p:nvPr/>
        </p:nvSpPr>
        <p:spPr bwMode="auto">
          <a:xfrm>
            <a:off x="-1588" y="3175"/>
            <a:ext cx="2971801" cy="430213"/>
          </a:xfrm>
          <a:prstGeom prst="rect">
            <a:avLst/>
          </a:prstGeom>
          <a:noFill/>
          <a:ln w="9525">
            <a:noFill/>
            <a:miter lim="800000"/>
            <a:headEnd/>
            <a:tailEnd/>
          </a:ln>
        </p:spPr>
        <p:txBody>
          <a:bodyPr wrap="none" anchor="ctr"/>
          <a:lstStyle/>
          <a:p>
            <a:endParaRPr lang="en-US" dirty="0"/>
          </a:p>
        </p:txBody>
      </p:sp>
      <p:sp>
        <p:nvSpPr>
          <p:cNvPr id="139275" name="Rectangle 1034"/>
          <p:cNvSpPr>
            <a:spLocks noGrp="1" noRot="1" noChangeAspect="1" noChangeArrowheads="1" noTextEdit="1"/>
          </p:cNvSpPr>
          <p:nvPr>
            <p:ph type="sldImg"/>
          </p:nvPr>
        </p:nvSpPr>
        <p:spPr>
          <a:ln cap="flat"/>
        </p:spPr>
      </p:sp>
      <p:sp>
        <p:nvSpPr>
          <p:cNvPr id="139276" name="Rectangle 1035"/>
          <p:cNvSpPr>
            <a:spLocks noGrp="1" noChangeArrowheads="1"/>
          </p:cNvSpPr>
          <p:nvPr>
            <p:ph type="body" idx="1"/>
          </p:nvPr>
        </p:nvSpPr>
        <p:spPr>
          <a:noFill/>
          <a:ln/>
        </p:spPr>
        <p:txBody>
          <a:bodyPr/>
          <a:lstStyle/>
          <a:p>
            <a:endParaRPr lang="en-US" dirty="0" smtClean="0">
              <a:latin typeface="Times New Roman" pitchFamily="18"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5"/>
          <p:cNvSpPr>
            <a:spLocks noGrp="1" noChangeArrowheads="1"/>
          </p:cNvSpPr>
          <p:nvPr>
            <p:ph type="sldNum" sz="quarter" idx="5"/>
          </p:nvPr>
        </p:nvSpPr>
        <p:spPr>
          <a:noFill/>
        </p:spPr>
        <p:txBody>
          <a:bodyPr/>
          <a:lstStyle/>
          <a:p>
            <a:fld id="{3C1A5189-383F-4998-8656-450F40A445FF}" type="slidenum">
              <a:rPr lang="en-US" smtClean="0">
                <a:latin typeface="Times New Roman" pitchFamily="18" charset="0"/>
              </a:rPr>
              <a:pPr/>
              <a:t>17</a:t>
            </a:fld>
            <a:endParaRPr lang="en-US" dirty="0" smtClean="0">
              <a:latin typeface="Times New Roman" pitchFamily="18" charset="0"/>
            </a:endParaRPr>
          </a:p>
        </p:txBody>
      </p:sp>
      <p:sp>
        <p:nvSpPr>
          <p:cNvPr id="140291" name="Rectangle 1026"/>
          <p:cNvSpPr>
            <a:spLocks noChangeArrowheads="1"/>
          </p:cNvSpPr>
          <p:nvPr/>
        </p:nvSpPr>
        <p:spPr bwMode="auto">
          <a:xfrm>
            <a:off x="3886200" y="6350"/>
            <a:ext cx="2971800" cy="430213"/>
          </a:xfrm>
          <a:prstGeom prst="rect">
            <a:avLst/>
          </a:prstGeom>
          <a:noFill/>
          <a:ln w="9525">
            <a:noFill/>
            <a:miter lim="800000"/>
            <a:headEnd/>
            <a:tailEnd/>
          </a:ln>
        </p:spPr>
        <p:txBody>
          <a:bodyPr wrap="none" anchor="ctr"/>
          <a:lstStyle/>
          <a:p>
            <a:endParaRPr lang="en-US" dirty="0"/>
          </a:p>
        </p:txBody>
      </p:sp>
      <p:sp>
        <p:nvSpPr>
          <p:cNvPr id="140292" name="Rectangle 1027"/>
          <p:cNvSpPr>
            <a:spLocks noChangeArrowheads="1"/>
          </p:cNvSpPr>
          <p:nvPr/>
        </p:nvSpPr>
        <p:spPr bwMode="auto">
          <a:xfrm>
            <a:off x="3886200" y="8739188"/>
            <a:ext cx="2971800" cy="428625"/>
          </a:xfrm>
          <a:prstGeom prst="rect">
            <a:avLst/>
          </a:prstGeom>
          <a:noFill/>
          <a:ln w="9525">
            <a:noFill/>
            <a:miter lim="800000"/>
            <a:headEnd/>
            <a:tailEnd/>
          </a:ln>
        </p:spPr>
        <p:txBody>
          <a:bodyPr lIns="19050" tIns="0" rIns="19050" bIns="0" anchor="b"/>
          <a:lstStyle/>
          <a:p>
            <a:pPr algn="r">
              <a:lnSpc>
                <a:spcPct val="100000"/>
              </a:lnSpc>
            </a:pPr>
            <a:r>
              <a:rPr lang="en-US" sz="1000" i="1" dirty="0">
                <a:solidFill>
                  <a:schemeClr val="tx1"/>
                </a:solidFill>
                <a:latin typeface="Times New Roman" pitchFamily="18" charset="0"/>
              </a:rPr>
              <a:t>12</a:t>
            </a:r>
          </a:p>
        </p:txBody>
      </p:sp>
      <p:sp>
        <p:nvSpPr>
          <p:cNvPr id="140293" name="Rectangle 1028"/>
          <p:cNvSpPr>
            <a:spLocks noChangeArrowheads="1"/>
          </p:cNvSpPr>
          <p:nvPr/>
        </p:nvSpPr>
        <p:spPr bwMode="auto">
          <a:xfrm>
            <a:off x="0" y="8739188"/>
            <a:ext cx="2971800" cy="428625"/>
          </a:xfrm>
          <a:prstGeom prst="rect">
            <a:avLst/>
          </a:prstGeom>
          <a:noFill/>
          <a:ln w="9525">
            <a:noFill/>
            <a:miter lim="800000"/>
            <a:headEnd/>
            <a:tailEnd/>
          </a:ln>
        </p:spPr>
        <p:txBody>
          <a:bodyPr wrap="none" anchor="ctr"/>
          <a:lstStyle/>
          <a:p>
            <a:endParaRPr lang="en-US" dirty="0"/>
          </a:p>
        </p:txBody>
      </p:sp>
      <p:sp>
        <p:nvSpPr>
          <p:cNvPr id="140294" name="Rectangle 1029"/>
          <p:cNvSpPr>
            <a:spLocks noChangeArrowheads="1"/>
          </p:cNvSpPr>
          <p:nvPr/>
        </p:nvSpPr>
        <p:spPr bwMode="auto">
          <a:xfrm>
            <a:off x="0" y="6350"/>
            <a:ext cx="2971800" cy="430213"/>
          </a:xfrm>
          <a:prstGeom prst="rect">
            <a:avLst/>
          </a:prstGeom>
          <a:noFill/>
          <a:ln w="9525">
            <a:noFill/>
            <a:miter lim="800000"/>
            <a:headEnd/>
            <a:tailEnd/>
          </a:ln>
        </p:spPr>
        <p:txBody>
          <a:bodyPr wrap="none" anchor="ctr"/>
          <a:lstStyle/>
          <a:p>
            <a:endParaRPr lang="en-US" dirty="0"/>
          </a:p>
        </p:txBody>
      </p:sp>
      <p:sp>
        <p:nvSpPr>
          <p:cNvPr id="140295" name="Rectangle 1030"/>
          <p:cNvSpPr>
            <a:spLocks noChangeArrowheads="1"/>
          </p:cNvSpPr>
          <p:nvPr/>
        </p:nvSpPr>
        <p:spPr bwMode="auto">
          <a:xfrm>
            <a:off x="3884613" y="3175"/>
            <a:ext cx="2973387" cy="430213"/>
          </a:xfrm>
          <a:prstGeom prst="rect">
            <a:avLst/>
          </a:prstGeom>
          <a:noFill/>
          <a:ln w="9525">
            <a:noFill/>
            <a:miter lim="800000"/>
            <a:headEnd/>
            <a:tailEnd/>
          </a:ln>
        </p:spPr>
        <p:txBody>
          <a:bodyPr wrap="none" anchor="ctr"/>
          <a:lstStyle/>
          <a:p>
            <a:endParaRPr lang="en-US" dirty="0"/>
          </a:p>
        </p:txBody>
      </p:sp>
      <p:sp>
        <p:nvSpPr>
          <p:cNvPr id="140296" name="Rectangle 1031"/>
          <p:cNvSpPr>
            <a:spLocks noChangeArrowheads="1"/>
          </p:cNvSpPr>
          <p:nvPr/>
        </p:nvSpPr>
        <p:spPr bwMode="auto">
          <a:xfrm>
            <a:off x="3884613" y="8737600"/>
            <a:ext cx="2973387" cy="428625"/>
          </a:xfrm>
          <a:prstGeom prst="rect">
            <a:avLst/>
          </a:prstGeom>
          <a:noFill/>
          <a:ln w="9525">
            <a:noFill/>
            <a:miter lim="800000"/>
            <a:headEnd/>
            <a:tailEnd/>
          </a:ln>
        </p:spPr>
        <p:txBody>
          <a:bodyPr lIns="19050" tIns="0" rIns="19050" bIns="0" anchor="b"/>
          <a:lstStyle/>
          <a:p>
            <a:pPr algn="r">
              <a:lnSpc>
                <a:spcPct val="100000"/>
              </a:lnSpc>
            </a:pPr>
            <a:r>
              <a:rPr lang="en-US" sz="1000" i="1" dirty="0">
                <a:solidFill>
                  <a:schemeClr val="tx1"/>
                </a:solidFill>
                <a:latin typeface="Times New Roman" pitchFamily="18" charset="0"/>
              </a:rPr>
              <a:t>12</a:t>
            </a:r>
          </a:p>
        </p:txBody>
      </p:sp>
      <p:sp>
        <p:nvSpPr>
          <p:cNvPr id="140297" name="Rectangle 1032"/>
          <p:cNvSpPr>
            <a:spLocks noChangeArrowheads="1"/>
          </p:cNvSpPr>
          <p:nvPr/>
        </p:nvSpPr>
        <p:spPr bwMode="auto">
          <a:xfrm>
            <a:off x="-1588" y="8737600"/>
            <a:ext cx="2971801" cy="428625"/>
          </a:xfrm>
          <a:prstGeom prst="rect">
            <a:avLst/>
          </a:prstGeom>
          <a:noFill/>
          <a:ln w="9525">
            <a:noFill/>
            <a:miter lim="800000"/>
            <a:headEnd/>
            <a:tailEnd/>
          </a:ln>
        </p:spPr>
        <p:txBody>
          <a:bodyPr wrap="none" anchor="ctr"/>
          <a:lstStyle/>
          <a:p>
            <a:endParaRPr lang="en-US" dirty="0"/>
          </a:p>
        </p:txBody>
      </p:sp>
      <p:sp>
        <p:nvSpPr>
          <p:cNvPr id="140298" name="Rectangle 1033"/>
          <p:cNvSpPr>
            <a:spLocks noChangeArrowheads="1"/>
          </p:cNvSpPr>
          <p:nvPr/>
        </p:nvSpPr>
        <p:spPr bwMode="auto">
          <a:xfrm>
            <a:off x="-1588" y="3175"/>
            <a:ext cx="2971801" cy="430213"/>
          </a:xfrm>
          <a:prstGeom prst="rect">
            <a:avLst/>
          </a:prstGeom>
          <a:noFill/>
          <a:ln w="9525">
            <a:noFill/>
            <a:miter lim="800000"/>
            <a:headEnd/>
            <a:tailEnd/>
          </a:ln>
        </p:spPr>
        <p:txBody>
          <a:bodyPr wrap="none" anchor="ctr"/>
          <a:lstStyle/>
          <a:p>
            <a:endParaRPr lang="en-US" dirty="0"/>
          </a:p>
        </p:txBody>
      </p:sp>
      <p:sp>
        <p:nvSpPr>
          <p:cNvPr id="140299" name="Rectangle 1034"/>
          <p:cNvSpPr>
            <a:spLocks noGrp="1" noRot="1" noChangeAspect="1" noChangeArrowheads="1" noTextEdit="1"/>
          </p:cNvSpPr>
          <p:nvPr>
            <p:ph type="sldImg"/>
          </p:nvPr>
        </p:nvSpPr>
        <p:spPr>
          <a:ln cap="flat"/>
        </p:spPr>
      </p:sp>
      <p:sp>
        <p:nvSpPr>
          <p:cNvPr id="140300" name="Rectangle 1035"/>
          <p:cNvSpPr>
            <a:spLocks noGrp="1" noChangeArrowheads="1"/>
          </p:cNvSpPr>
          <p:nvPr>
            <p:ph type="body" idx="1"/>
          </p:nvPr>
        </p:nvSpPr>
        <p:spPr>
          <a:noFill/>
          <a:ln/>
        </p:spPr>
        <p:txBody>
          <a:bodyPr/>
          <a:lstStyle/>
          <a:p>
            <a:r>
              <a:rPr lang="en-US" b="1" dirty="0" smtClean="0">
                <a:latin typeface="Times New Roman" pitchFamily="18" charset="0"/>
              </a:rPr>
              <a:t>Characteristics of the Central Corneal Region</a:t>
            </a:r>
          </a:p>
          <a:p>
            <a:r>
              <a:rPr lang="en-US" dirty="0" smtClean="0">
                <a:latin typeface="Times New Roman" pitchFamily="18" charset="0"/>
              </a:rPr>
              <a:t>Average central radius of curvature, </a:t>
            </a:r>
            <a:r>
              <a:rPr lang="en-US" i="1" dirty="0" smtClean="0">
                <a:latin typeface="Times New Roman" pitchFamily="18" charset="0"/>
              </a:rPr>
              <a:t>r</a:t>
            </a:r>
            <a:r>
              <a:rPr lang="en-US" i="1" baseline="-25000" dirty="0" smtClean="0">
                <a:latin typeface="Times New Roman" pitchFamily="18" charset="0"/>
              </a:rPr>
              <a:t>o</a:t>
            </a:r>
            <a:r>
              <a:rPr lang="en-US" dirty="0" smtClean="0">
                <a:latin typeface="Times New Roman" pitchFamily="18" charset="0"/>
              </a:rPr>
              <a:t> is 7.8 mm (7.0 - 9.5 mm) at the central cap region.</a:t>
            </a:r>
          </a:p>
          <a:p>
            <a:r>
              <a:rPr lang="en-US" dirty="0" smtClean="0">
                <a:latin typeface="Times New Roman" pitchFamily="18" charset="0"/>
              </a:rPr>
              <a:t>In the young, the cornea is found to have with-the-rule astigmatism.</a:t>
            </a:r>
          </a:p>
          <a:p>
            <a:r>
              <a:rPr lang="en-US" dirty="0" smtClean="0">
                <a:latin typeface="Times New Roman" pitchFamily="18" charset="0"/>
              </a:rPr>
              <a:t>Centre of curvature, is constantly changing (with eye movements) to a new position with the centres of curvature forming a locus of points (called the evolute) from the central point to an off-axis position.</a:t>
            </a:r>
          </a:p>
          <a:p>
            <a:r>
              <a:rPr lang="en-US" dirty="0" smtClean="0">
                <a:latin typeface="Times New Roman" pitchFamily="18" charset="0"/>
              </a:rPr>
              <a:t>Radius of curvature </a:t>
            </a:r>
            <a:r>
              <a:rPr lang="en-US" i="1" dirty="0" smtClean="0">
                <a:latin typeface="Times New Roman" pitchFamily="18" charset="0"/>
              </a:rPr>
              <a:t>r</a:t>
            </a:r>
            <a:r>
              <a:rPr lang="en-US" i="1" baseline="-25000" dirty="0" smtClean="0">
                <a:latin typeface="Times New Roman" pitchFamily="18" charset="0"/>
              </a:rPr>
              <a:t>o</a:t>
            </a:r>
            <a:r>
              <a:rPr lang="en-US" dirty="0" smtClean="0">
                <a:latin typeface="Times New Roman" pitchFamily="18" charset="0"/>
              </a:rPr>
              <a:t> varies constantly because the eye is never in a fixed or stable position.</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5"/>
          <p:cNvSpPr>
            <a:spLocks noGrp="1" noChangeArrowheads="1"/>
          </p:cNvSpPr>
          <p:nvPr>
            <p:ph type="sldNum" sz="quarter" idx="5"/>
          </p:nvPr>
        </p:nvSpPr>
        <p:spPr>
          <a:noFill/>
        </p:spPr>
        <p:txBody>
          <a:bodyPr/>
          <a:lstStyle/>
          <a:p>
            <a:fld id="{9EC7C666-4E72-4A97-845C-73B2A8DF65D9}" type="slidenum">
              <a:rPr lang="en-US" smtClean="0">
                <a:latin typeface="Times New Roman" pitchFamily="18" charset="0"/>
              </a:rPr>
              <a:pPr/>
              <a:t>18</a:t>
            </a:fld>
            <a:endParaRPr lang="en-US" dirty="0" smtClean="0">
              <a:latin typeface="Times New Roman" pitchFamily="18" charset="0"/>
            </a:endParaRPr>
          </a:p>
        </p:txBody>
      </p:sp>
      <p:sp>
        <p:nvSpPr>
          <p:cNvPr id="141315" name="Rectangle 1026"/>
          <p:cNvSpPr>
            <a:spLocks noChangeArrowheads="1"/>
          </p:cNvSpPr>
          <p:nvPr/>
        </p:nvSpPr>
        <p:spPr bwMode="auto">
          <a:xfrm>
            <a:off x="3886200" y="6350"/>
            <a:ext cx="2971800" cy="430213"/>
          </a:xfrm>
          <a:prstGeom prst="rect">
            <a:avLst/>
          </a:prstGeom>
          <a:noFill/>
          <a:ln w="9525">
            <a:noFill/>
            <a:miter lim="800000"/>
            <a:headEnd/>
            <a:tailEnd/>
          </a:ln>
        </p:spPr>
        <p:txBody>
          <a:bodyPr wrap="none" anchor="ctr"/>
          <a:lstStyle/>
          <a:p>
            <a:endParaRPr lang="en-US" dirty="0"/>
          </a:p>
        </p:txBody>
      </p:sp>
      <p:sp>
        <p:nvSpPr>
          <p:cNvPr id="141316" name="Rectangle 1027"/>
          <p:cNvSpPr>
            <a:spLocks noChangeArrowheads="1"/>
          </p:cNvSpPr>
          <p:nvPr/>
        </p:nvSpPr>
        <p:spPr bwMode="auto">
          <a:xfrm>
            <a:off x="3886200" y="8739188"/>
            <a:ext cx="2971800" cy="428625"/>
          </a:xfrm>
          <a:prstGeom prst="rect">
            <a:avLst/>
          </a:prstGeom>
          <a:noFill/>
          <a:ln w="9525">
            <a:noFill/>
            <a:miter lim="800000"/>
            <a:headEnd/>
            <a:tailEnd/>
          </a:ln>
        </p:spPr>
        <p:txBody>
          <a:bodyPr lIns="19050" tIns="0" rIns="19050" bIns="0" anchor="b"/>
          <a:lstStyle/>
          <a:p>
            <a:pPr algn="r">
              <a:lnSpc>
                <a:spcPct val="100000"/>
              </a:lnSpc>
            </a:pPr>
            <a:r>
              <a:rPr lang="en-US" sz="1000" i="1" dirty="0">
                <a:solidFill>
                  <a:schemeClr val="tx1"/>
                </a:solidFill>
                <a:latin typeface="Times New Roman" pitchFamily="18" charset="0"/>
              </a:rPr>
              <a:t>12</a:t>
            </a:r>
          </a:p>
        </p:txBody>
      </p:sp>
      <p:sp>
        <p:nvSpPr>
          <p:cNvPr id="141317" name="Rectangle 1028"/>
          <p:cNvSpPr>
            <a:spLocks noChangeArrowheads="1"/>
          </p:cNvSpPr>
          <p:nvPr/>
        </p:nvSpPr>
        <p:spPr bwMode="auto">
          <a:xfrm>
            <a:off x="0" y="8739188"/>
            <a:ext cx="2971800" cy="428625"/>
          </a:xfrm>
          <a:prstGeom prst="rect">
            <a:avLst/>
          </a:prstGeom>
          <a:noFill/>
          <a:ln w="9525">
            <a:noFill/>
            <a:miter lim="800000"/>
            <a:headEnd/>
            <a:tailEnd/>
          </a:ln>
        </p:spPr>
        <p:txBody>
          <a:bodyPr wrap="none" anchor="ctr"/>
          <a:lstStyle/>
          <a:p>
            <a:endParaRPr lang="en-US" dirty="0"/>
          </a:p>
        </p:txBody>
      </p:sp>
      <p:sp>
        <p:nvSpPr>
          <p:cNvPr id="141318" name="Rectangle 1029"/>
          <p:cNvSpPr>
            <a:spLocks noChangeArrowheads="1"/>
          </p:cNvSpPr>
          <p:nvPr/>
        </p:nvSpPr>
        <p:spPr bwMode="auto">
          <a:xfrm>
            <a:off x="0" y="6350"/>
            <a:ext cx="2971800" cy="430213"/>
          </a:xfrm>
          <a:prstGeom prst="rect">
            <a:avLst/>
          </a:prstGeom>
          <a:noFill/>
          <a:ln w="9525">
            <a:noFill/>
            <a:miter lim="800000"/>
            <a:headEnd/>
            <a:tailEnd/>
          </a:ln>
        </p:spPr>
        <p:txBody>
          <a:bodyPr wrap="none" anchor="ctr"/>
          <a:lstStyle/>
          <a:p>
            <a:endParaRPr lang="en-US" dirty="0"/>
          </a:p>
        </p:txBody>
      </p:sp>
      <p:sp>
        <p:nvSpPr>
          <p:cNvPr id="141319" name="Rectangle 1030"/>
          <p:cNvSpPr>
            <a:spLocks noChangeArrowheads="1"/>
          </p:cNvSpPr>
          <p:nvPr/>
        </p:nvSpPr>
        <p:spPr bwMode="auto">
          <a:xfrm>
            <a:off x="3884613" y="3175"/>
            <a:ext cx="2973387" cy="430213"/>
          </a:xfrm>
          <a:prstGeom prst="rect">
            <a:avLst/>
          </a:prstGeom>
          <a:noFill/>
          <a:ln w="9525">
            <a:noFill/>
            <a:miter lim="800000"/>
            <a:headEnd/>
            <a:tailEnd/>
          </a:ln>
        </p:spPr>
        <p:txBody>
          <a:bodyPr wrap="none" anchor="ctr"/>
          <a:lstStyle/>
          <a:p>
            <a:endParaRPr lang="en-US" dirty="0"/>
          </a:p>
        </p:txBody>
      </p:sp>
      <p:sp>
        <p:nvSpPr>
          <p:cNvPr id="141320" name="Rectangle 1031"/>
          <p:cNvSpPr>
            <a:spLocks noChangeArrowheads="1"/>
          </p:cNvSpPr>
          <p:nvPr/>
        </p:nvSpPr>
        <p:spPr bwMode="auto">
          <a:xfrm>
            <a:off x="3884613" y="8737600"/>
            <a:ext cx="2973387" cy="428625"/>
          </a:xfrm>
          <a:prstGeom prst="rect">
            <a:avLst/>
          </a:prstGeom>
          <a:noFill/>
          <a:ln w="9525">
            <a:noFill/>
            <a:miter lim="800000"/>
            <a:headEnd/>
            <a:tailEnd/>
          </a:ln>
        </p:spPr>
        <p:txBody>
          <a:bodyPr lIns="19050" tIns="0" rIns="19050" bIns="0" anchor="b"/>
          <a:lstStyle/>
          <a:p>
            <a:pPr algn="r">
              <a:lnSpc>
                <a:spcPct val="100000"/>
              </a:lnSpc>
            </a:pPr>
            <a:r>
              <a:rPr lang="en-US" sz="1000" i="1" dirty="0">
                <a:solidFill>
                  <a:schemeClr val="tx1"/>
                </a:solidFill>
                <a:latin typeface="Times New Roman" pitchFamily="18" charset="0"/>
              </a:rPr>
              <a:t>12</a:t>
            </a:r>
          </a:p>
        </p:txBody>
      </p:sp>
      <p:sp>
        <p:nvSpPr>
          <p:cNvPr id="141321" name="Rectangle 1032"/>
          <p:cNvSpPr>
            <a:spLocks noChangeArrowheads="1"/>
          </p:cNvSpPr>
          <p:nvPr/>
        </p:nvSpPr>
        <p:spPr bwMode="auto">
          <a:xfrm>
            <a:off x="-1588" y="8737600"/>
            <a:ext cx="2971801" cy="428625"/>
          </a:xfrm>
          <a:prstGeom prst="rect">
            <a:avLst/>
          </a:prstGeom>
          <a:noFill/>
          <a:ln w="9525">
            <a:noFill/>
            <a:miter lim="800000"/>
            <a:headEnd/>
            <a:tailEnd/>
          </a:ln>
        </p:spPr>
        <p:txBody>
          <a:bodyPr wrap="none" anchor="ctr"/>
          <a:lstStyle/>
          <a:p>
            <a:endParaRPr lang="en-US" dirty="0"/>
          </a:p>
        </p:txBody>
      </p:sp>
      <p:sp>
        <p:nvSpPr>
          <p:cNvPr id="141322" name="Rectangle 1033"/>
          <p:cNvSpPr>
            <a:spLocks noChangeArrowheads="1"/>
          </p:cNvSpPr>
          <p:nvPr/>
        </p:nvSpPr>
        <p:spPr bwMode="auto">
          <a:xfrm>
            <a:off x="-1588" y="3175"/>
            <a:ext cx="2971801" cy="430213"/>
          </a:xfrm>
          <a:prstGeom prst="rect">
            <a:avLst/>
          </a:prstGeom>
          <a:noFill/>
          <a:ln w="9525">
            <a:noFill/>
            <a:miter lim="800000"/>
            <a:headEnd/>
            <a:tailEnd/>
          </a:ln>
        </p:spPr>
        <p:txBody>
          <a:bodyPr wrap="none" anchor="ctr"/>
          <a:lstStyle/>
          <a:p>
            <a:endParaRPr lang="en-US" dirty="0"/>
          </a:p>
        </p:txBody>
      </p:sp>
      <p:sp>
        <p:nvSpPr>
          <p:cNvPr id="141323" name="Rectangle 1034"/>
          <p:cNvSpPr>
            <a:spLocks noGrp="1" noRot="1" noChangeAspect="1" noChangeArrowheads="1" noTextEdit="1"/>
          </p:cNvSpPr>
          <p:nvPr>
            <p:ph type="sldImg"/>
          </p:nvPr>
        </p:nvSpPr>
        <p:spPr>
          <a:ln cap="flat"/>
        </p:spPr>
      </p:sp>
      <p:sp>
        <p:nvSpPr>
          <p:cNvPr id="141324" name="Rectangle 1035"/>
          <p:cNvSpPr>
            <a:spLocks noGrp="1" noChangeArrowheads="1"/>
          </p:cNvSpPr>
          <p:nvPr>
            <p:ph type="body" idx="1"/>
          </p:nvPr>
        </p:nvSpPr>
        <p:spPr>
          <a:noFill/>
          <a:ln/>
        </p:spPr>
        <p:txBody>
          <a:bodyPr/>
          <a:lstStyle/>
          <a:p>
            <a:r>
              <a:rPr lang="en-US" b="1" dirty="0" smtClean="0">
                <a:latin typeface="Times New Roman" pitchFamily="18" charset="0"/>
              </a:rPr>
              <a:t>Gullstrand's Schematic Eye No.1 </a:t>
            </a:r>
            <a:br>
              <a:rPr lang="en-US" b="1" dirty="0" smtClean="0">
                <a:latin typeface="Times New Roman" pitchFamily="18" charset="0"/>
              </a:rPr>
            </a:br>
            <a:r>
              <a:rPr lang="en-US" i="1" dirty="0" smtClean="0">
                <a:latin typeface="Times New Roman" pitchFamily="18" charset="0"/>
              </a:rPr>
              <a:t>(Emsley, 1953)</a:t>
            </a:r>
            <a:endParaRPr lang="en-US" b="1" dirty="0" smtClean="0">
              <a:latin typeface="Times New Roman" pitchFamily="18" charset="0"/>
            </a:endParaRPr>
          </a:p>
          <a:p>
            <a:r>
              <a:rPr lang="en-US" dirty="0" smtClean="0">
                <a:latin typeface="Times New Roman" pitchFamily="18" charset="0"/>
              </a:rPr>
              <a:t>Schematic Eye No. 1 is considered the ‘exact’ eye by Gullstrand.</a:t>
            </a:r>
          </a:p>
          <a:p>
            <a:r>
              <a:rPr lang="en-US" dirty="0" smtClean="0">
                <a:latin typeface="Times New Roman" pitchFamily="18" charset="0"/>
              </a:rPr>
              <a:t>The crystalline lens is taken as a homogeneous structure and the cornea is taken as a single surface.  This is done by compensating for the posterior corneal surface by a slight decrease in the anterior curvature of the cornea.</a:t>
            </a:r>
          </a:p>
          <a:p>
            <a:r>
              <a:rPr lang="en-US" dirty="0" smtClean="0">
                <a:latin typeface="Times New Roman" pitchFamily="18" charset="0"/>
              </a:rPr>
              <a:t>Surface Curvature:</a:t>
            </a:r>
          </a:p>
          <a:p>
            <a:r>
              <a:rPr lang="en-US" dirty="0" smtClean="0">
                <a:latin typeface="Times New Roman" pitchFamily="18" charset="0"/>
              </a:rPr>
              <a:t>anterior: 7.7 mm/+48.83 D</a:t>
            </a:r>
          </a:p>
          <a:p>
            <a:r>
              <a:rPr lang="en-US" dirty="0" smtClean="0">
                <a:latin typeface="Times New Roman" pitchFamily="18" charset="0"/>
              </a:rPr>
              <a:t>posterior: 6.8 mm/–5.88 D.</a:t>
            </a:r>
          </a:p>
          <a:p>
            <a:r>
              <a:rPr lang="en-US" dirty="0" smtClean="0">
                <a:latin typeface="Times New Roman" pitchFamily="18" charset="0"/>
              </a:rPr>
              <a:t>Total/Equivalent Corneal Power:</a:t>
            </a:r>
          </a:p>
          <a:p>
            <a:r>
              <a:rPr lang="en-US" dirty="0" smtClean="0">
                <a:latin typeface="Times New Roman" pitchFamily="18" charset="0"/>
              </a:rPr>
              <a:t>2/3 of eye power</a:t>
            </a:r>
          </a:p>
          <a:p>
            <a:r>
              <a:rPr lang="en-US" dirty="0" smtClean="0">
                <a:latin typeface="Times New Roman" pitchFamily="18" charset="0"/>
              </a:rPr>
              <a:t>+43.05 D.</a:t>
            </a:r>
            <a:br>
              <a:rPr lang="en-US" dirty="0" smtClean="0">
                <a:latin typeface="Times New Roman" pitchFamily="18" charset="0"/>
              </a:rPr>
            </a:br>
            <a:endParaRPr lang="en-US" dirty="0" smtClean="0">
              <a:solidFill>
                <a:srgbClr val="C00000"/>
              </a:solidFill>
              <a:latin typeface="Times New Roman" pitchFamily="18"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5"/>
          <p:cNvSpPr>
            <a:spLocks noGrp="1" noChangeArrowheads="1"/>
          </p:cNvSpPr>
          <p:nvPr>
            <p:ph type="sldNum" sz="quarter" idx="5"/>
          </p:nvPr>
        </p:nvSpPr>
        <p:spPr>
          <a:noFill/>
        </p:spPr>
        <p:txBody>
          <a:bodyPr/>
          <a:lstStyle/>
          <a:p>
            <a:fld id="{C30BDB15-7C06-4E21-BF43-8F7BA2F4987E}" type="slidenum">
              <a:rPr lang="en-US" smtClean="0">
                <a:latin typeface="Times New Roman" pitchFamily="18" charset="0"/>
              </a:rPr>
              <a:pPr/>
              <a:t>19</a:t>
            </a:fld>
            <a:endParaRPr lang="en-US" dirty="0" smtClean="0">
              <a:latin typeface="Times New Roman" pitchFamily="18" charset="0"/>
            </a:endParaRPr>
          </a:p>
        </p:txBody>
      </p:sp>
      <p:sp>
        <p:nvSpPr>
          <p:cNvPr id="142339" name="Rectangle 1026"/>
          <p:cNvSpPr>
            <a:spLocks noChangeArrowheads="1"/>
          </p:cNvSpPr>
          <p:nvPr/>
        </p:nvSpPr>
        <p:spPr bwMode="auto">
          <a:xfrm>
            <a:off x="3886200" y="6350"/>
            <a:ext cx="2971800" cy="430213"/>
          </a:xfrm>
          <a:prstGeom prst="rect">
            <a:avLst/>
          </a:prstGeom>
          <a:noFill/>
          <a:ln w="9525">
            <a:noFill/>
            <a:miter lim="800000"/>
            <a:headEnd/>
            <a:tailEnd/>
          </a:ln>
        </p:spPr>
        <p:txBody>
          <a:bodyPr wrap="none" anchor="ctr"/>
          <a:lstStyle/>
          <a:p>
            <a:endParaRPr lang="en-US" dirty="0"/>
          </a:p>
        </p:txBody>
      </p:sp>
      <p:sp>
        <p:nvSpPr>
          <p:cNvPr id="142340" name="Rectangle 1027"/>
          <p:cNvSpPr>
            <a:spLocks noChangeArrowheads="1"/>
          </p:cNvSpPr>
          <p:nvPr/>
        </p:nvSpPr>
        <p:spPr bwMode="auto">
          <a:xfrm>
            <a:off x="3886200" y="8739188"/>
            <a:ext cx="2971800" cy="428625"/>
          </a:xfrm>
          <a:prstGeom prst="rect">
            <a:avLst/>
          </a:prstGeom>
          <a:noFill/>
          <a:ln w="9525">
            <a:noFill/>
            <a:miter lim="800000"/>
            <a:headEnd/>
            <a:tailEnd/>
          </a:ln>
        </p:spPr>
        <p:txBody>
          <a:bodyPr lIns="19050" tIns="0" rIns="19050" bIns="0" anchor="b"/>
          <a:lstStyle/>
          <a:p>
            <a:pPr algn="r">
              <a:lnSpc>
                <a:spcPct val="100000"/>
              </a:lnSpc>
            </a:pPr>
            <a:r>
              <a:rPr lang="en-US" sz="1000" i="1" dirty="0">
                <a:solidFill>
                  <a:schemeClr val="tx1"/>
                </a:solidFill>
                <a:latin typeface="Times New Roman" pitchFamily="18" charset="0"/>
              </a:rPr>
              <a:t>12</a:t>
            </a:r>
          </a:p>
        </p:txBody>
      </p:sp>
      <p:sp>
        <p:nvSpPr>
          <p:cNvPr id="142341" name="Rectangle 1028"/>
          <p:cNvSpPr>
            <a:spLocks noChangeArrowheads="1"/>
          </p:cNvSpPr>
          <p:nvPr/>
        </p:nvSpPr>
        <p:spPr bwMode="auto">
          <a:xfrm>
            <a:off x="0" y="8739188"/>
            <a:ext cx="2971800" cy="428625"/>
          </a:xfrm>
          <a:prstGeom prst="rect">
            <a:avLst/>
          </a:prstGeom>
          <a:noFill/>
          <a:ln w="9525">
            <a:noFill/>
            <a:miter lim="800000"/>
            <a:headEnd/>
            <a:tailEnd/>
          </a:ln>
        </p:spPr>
        <p:txBody>
          <a:bodyPr wrap="none" anchor="ctr"/>
          <a:lstStyle/>
          <a:p>
            <a:endParaRPr lang="en-US" dirty="0"/>
          </a:p>
        </p:txBody>
      </p:sp>
      <p:sp>
        <p:nvSpPr>
          <p:cNvPr id="142342" name="Rectangle 1029"/>
          <p:cNvSpPr>
            <a:spLocks noChangeArrowheads="1"/>
          </p:cNvSpPr>
          <p:nvPr/>
        </p:nvSpPr>
        <p:spPr bwMode="auto">
          <a:xfrm>
            <a:off x="0" y="6350"/>
            <a:ext cx="2971800" cy="430213"/>
          </a:xfrm>
          <a:prstGeom prst="rect">
            <a:avLst/>
          </a:prstGeom>
          <a:noFill/>
          <a:ln w="9525">
            <a:noFill/>
            <a:miter lim="800000"/>
            <a:headEnd/>
            <a:tailEnd/>
          </a:ln>
        </p:spPr>
        <p:txBody>
          <a:bodyPr wrap="none" anchor="ctr"/>
          <a:lstStyle/>
          <a:p>
            <a:endParaRPr lang="en-US" dirty="0"/>
          </a:p>
        </p:txBody>
      </p:sp>
      <p:sp>
        <p:nvSpPr>
          <p:cNvPr id="142343" name="Rectangle 1030"/>
          <p:cNvSpPr>
            <a:spLocks noChangeArrowheads="1"/>
          </p:cNvSpPr>
          <p:nvPr/>
        </p:nvSpPr>
        <p:spPr bwMode="auto">
          <a:xfrm>
            <a:off x="3884613" y="3175"/>
            <a:ext cx="2973387" cy="430213"/>
          </a:xfrm>
          <a:prstGeom prst="rect">
            <a:avLst/>
          </a:prstGeom>
          <a:noFill/>
          <a:ln w="9525">
            <a:noFill/>
            <a:miter lim="800000"/>
            <a:headEnd/>
            <a:tailEnd/>
          </a:ln>
        </p:spPr>
        <p:txBody>
          <a:bodyPr wrap="none" anchor="ctr"/>
          <a:lstStyle/>
          <a:p>
            <a:endParaRPr lang="en-US" dirty="0"/>
          </a:p>
        </p:txBody>
      </p:sp>
      <p:sp>
        <p:nvSpPr>
          <p:cNvPr id="142344" name="Rectangle 1031"/>
          <p:cNvSpPr>
            <a:spLocks noChangeArrowheads="1"/>
          </p:cNvSpPr>
          <p:nvPr/>
        </p:nvSpPr>
        <p:spPr bwMode="auto">
          <a:xfrm>
            <a:off x="3884613" y="8737600"/>
            <a:ext cx="2973387" cy="428625"/>
          </a:xfrm>
          <a:prstGeom prst="rect">
            <a:avLst/>
          </a:prstGeom>
          <a:noFill/>
          <a:ln w="9525">
            <a:noFill/>
            <a:miter lim="800000"/>
            <a:headEnd/>
            <a:tailEnd/>
          </a:ln>
        </p:spPr>
        <p:txBody>
          <a:bodyPr lIns="19050" tIns="0" rIns="19050" bIns="0" anchor="b"/>
          <a:lstStyle/>
          <a:p>
            <a:pPr algn="r">
              <a:lnSpc>
                <a:spcPct val="100000"/>
              </a:lnSpc>
            </a:pPr>
            <a:r>
              <a:rPr lang="en-US" sz="1000" i="1" dirty="0">
                <a:solidFill>
                  <a:schemeClr val="tx1"/>
                </a:solidFill>
                <a:latin typeface="Times New Roman" pitchFamily="18" charset="0"/>
              </a:rPr>
              <a:t>12</a:t>
            </a:r>
          </a:p>
        </p:txBody>
      </p:sp>
      <p:sp>
        <p:nvSpPr>
          <p:cNvPr id="142345" name="Rectangle 1032"/>
          <p:cNvSpPr>
            <a:spLocks noChangeArrowheads="1"/>
          </p:cNvSpPr>
          <p:nvPr/>
        </p:nvSpPr>
        <p:spPr bwMode="auto">
          <a:xfrm>
            <a:off x="-1588" y="8737600"/>
            <a:ext cx="2971801" cy="428625"/>
          </a:xfrm>
          <a:prstGeom prst="rect">
            <a:avLst/>
          </a:prstGeom>
          <a:noFill/>
          <a:ln w="9525">
            <a:noFill/>
            <a:miter lim="800000"/>
            <a:headEnd/>
            <a:tailEnd/>
          </a:ln>
        </p:spPr>
        <p:txBody>
          <a:bodyPr wrap="none" anchor="ctr"/>
          <a:lstStyle/>
          <a:p>
            <a:endParaRPr lang="en-US" dirty="0"/>
          </a:p>
        </p:txBody>
      </p:sp>
      <p:sp>
        <p:nvSpPr>
          <p:cNvPr id="142346" name="Rectangle 1033"/>
          <p:cNvSpPr>
            <a:spLocks noChangeArrowheads="1"/>
          </p:cNvSpPr>
          <p:nvPr/>
        </p:nvSpPr>
        <p:spPr bwMode="auto">
          <a:xfrm>
            <a:off x="-1588" y="3175"/>
            <a:ext cx="2971801" cy="430213"/>
          </a:xfrm>
          <a:prstGeom prst="rect">
            <a:avLst/>
          </a:prstGeom>
          <a:noFill/>
          <a:ln w="9525">
            <a:noFill/>
            <a:miter lim="800000"/>
            <a:headEnd/>
            <a:tailEnd/>
          </a:ln>
        </p:spPr>
        <p:txBody>
          <a:bodyPr wrap="none" anchor="ctr"/>
          <a:lstStyle/>
          <a:p>
            <a:endParaRPr lang="en-US" dirty="0"/>
          </a:p>
        </p:txBody>
      </p:sp>
      <p:sp>
        <p:nvSpPr>
          <p:cNvPr id="142347" name="Rectangle 1034"/>
          <p:cNvSpPr>
            <a:spLocks noGrp="1" noRot="1" noChangeAspect="1" noChangeArrowheads="1" noTextEdit="1"/>
          </p:cNvSpPr>
          <p:nvPr>
            <p:ph type="sldImg"/>
          </p:nvPr>
        </p:nvSpPr>
        <p:spPr>
          <a:ln cap="flat"/>
        </p:spPr>
      </p:sp>
      <p:sp>
        <p:nvSpPr>
          <p:cNvPr id="142348" name="Rectangle 1035"/>
          <p:cNvSpPr>
            <a:spLocks noGrp="1" noChangeArrowheads="1"/>
          </p:cNvSpPr>
          <p:nvPr>
            <p:ph type="body" idx="1"/>
          </p:nvPr>
        </p:nvSpPr>
        <p:spPr>
          <a:noFill/>
          <a:ln/>
        </p:spPr>
        <p:txBody>
          <a:bodyPr/>
          <a:lstStyle/>
          <a:p>
            <a:endParaRPr lang="en-US" dirty="0" smtClean="0">
              <a:latin typeface="Times New Roman" pitchFamily="18"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5"/>
          <p:cNvSpPr>
            <a:spLocks noGrp="1" noChangeArrowheads="1"/>
          </p:cNvSpPr>
          <p:nvPr>
            <p:ph type="sldNum" sz="quarter" idx="5"/>
          </p:nvPr>
        </p:nvSpPr>
        <p:spPr>
          <a:noFill/>
        </p:spPr>
        <p:txBody>
          <a:bodyPr/>
          <a:lstStyle/>
          <a:p>
            <a:fld id="{10AF91B1-AE58-4A77-BF65-E4C455513537}" type="slidenum">
              <a:rPr lang="en-US" smtClean="0">
                <a:latin typeface="Times New Roman" pitchFamily="18" charset="0"/>
              </a:rPr>
              <a:pPr/>
              <a:t>20</a:t>
            </a:fld>
            <a:endParaRPr lang="en-US" dirty="0" smtClean="0">
              <a:latin typeface="Times New Roman" pitchFamily="18" charset="0"/>
            </a:endParaRPr>
          </a:p>
        </p:txBody>
      </p:sp>
      <p:sp>
        <p:nvSpPr>
          <p:cNvPr id="143363" name="Rectangle 2"/>
          <p:cNvSpPr>
            <a:spLocks noChangeArrowheads="1"/>
          </p:cNvSpPr>
          <p:nvPr/>
        </p:nvSpPr>
        <p:spPr bwMode="auto">
          <a:xfrm>
            <a:off x="3886200" y="6350"/>
            <a:ext cx="2971800" cy="430213"/>
          </a:xfrm>
          <a:prstGeom prst="rect">
            <a:avLst/>
          </a:prstGeom>
          <a:noFill/>
          <a:ln w="9525">
            <a:noFill/>
            <a:miter lim="800000"/>
            <a:headEnd/>
            <a:tailEnd/>
          </a:ln>
        </p:spPr>
        <p:txBody>
          <a:bodyPr wrap="none" anchor="ctr"/>
          <a:lstStyle/>
          <a:p>
            <a:endParaRPr lang="en-US" dirty="0"/>
          </a:p>
        </p:txBody>
      </p:sp>
      <p:sp>
        <p:nvSpPr>
          <p:cNvPr id="143364" name="Rectangle 3"/>
          <p:cNvSpPr>
            <a:spLocks noChangeArrowheads="1"/>
          </p:cNvSpPr>
          <p:nvPr/>
        </p:nvSpPr>
        <p:spPr bwMode="auto">
          <a:xfrm>
            <a:off x="3886200" y="8739188"/>
            <a:ext cx="2971800" cy="428625"/>
          </a:xfrm>
          <a:prstGeom prst="rect">
            <a:avLst/>
          </a:prstGeom>
          <a:noFill/>
          <a:ln w="9525">
            <a:noFill/>
            <a:miter lim="800000"/>
            <a:headEnd/>
            <a:tailEnd/>
          </a:ln>
        </p:spPr>
        <p:txBody>
          <a:bodyPr lIns="19050" tIns="0" rIns="19050" bIns="0" anchor="b"/>
          <a:lstStyle/>
          <a:p>
            <a:pPr algn="r">
              <a:lnSpc>
                <a:spcPct val="100000"/>
              </a:lnSpc>
            </a:pPr>
            <a:r>
              <a:rPr lang="en-US" sz="1000" i="1" dirty="0">
                <a:solidFill>
                  <a:schemeClr val="tx1"/>
                </a:solidFill>
                <a:latin typeface="Times New Roman" pitchFamily="18" charset="0"/>
              </a:rPr>
              <a:t>12</a:t>
            </a:r>
          </a:p>
        </p:txBody>
      </p:sp>
      <p:sp>
        <p:nvSpPr>
          <p:cNvPr id="143365" name="Rectangle 4"/>
          <p:cNvSpPr>
            <a:spLocks noChangeArrowheads="1"/>
          </p:cNvSpPr>
          <p:nvPr/>
        </p:nvSpPr>
        <p:spPr bwMode="auto">
          <a:xfrm>
            <a:off x="0" y="8739188"/>
            <a:ext cx="2971800" cy="428625"/>
          </a:xfrm>
          <a:prstGeom prst="rect">
            <a:avLst/>
          </a:prstGeom>
          <a:noFill/>
          <a:ln w="9525">
            <a:noFill/>
            <a:miter lim="800000"/>
            <a:headEnd/>
            <a:tailEnd/>
          </a:ln>
        </p:spPr>
        <p:txBody>
          <a:bodyPr wrap="none" anchor="ctr"/>
          <a:lstStyle/>
          <a:p>
            <a:endParaRPr lang="en-US" dirty="0"/>
          </a:p>
        </p:txBody>
      </p:sp>
      <p:sp>
        <p:nvSpPr>
          <p:cNvPr id="143366" name="Rectangle 5"/>
          <p:cNvSpPr>
            <a:spLocks noChangeArrowheads="1"/>
          </p:cNvSpPr>
          <p:nvPr/>
        </p:nvSpPr>
        <p:spPr bwMode="auto">
          <a:xfrm>
            <a:off x="0" y="6350"/>
            <a:ext cx="2971800" cy="430213"/>
          </a:xfrm>
          <a:prstGeom prst="rect">
            <a:avLst/>
          </a:prstGeom>
          <a:noFill/>
          <a:ln w="9525">
            <a:noFill/>
            <a:miter lim="800000"/>
            <a:headEnd/>
            <a:tailEnd/>
          </a:ln>
        </p:spPr>
        <p:txBody>
          <a:bodyPr wrap="none" anchor="ctr"/>
          <a:lstStyle/>
          <a:p>
            <a:endParaRPr lang="en-US" dirty="0"/>
          </a:p>
        </p:txBody>
      </p:sp>
      <p:sp>
        <p:nvSpPr>
          <p:cNvPr id="143367" name="Rectangle 6"/>
          <p:cNvSpPr>
            <a:spLocks noChangeArrowheads="1"/>
          </p:cNvSpPr>
          <p:nvPr/>
        </p:nvSpPr>
        <p:spPr bwMode="auto">
          <a:xfrm>
            <a:off x="3884613" y="3175"/>
            <a:ext cx="2973387" cy="430213"/>
          </a:xfrm>
          <a:prstGeom prst="rect">
            <a:avLst/>
          </a:prstGeom>
          <a:noFill/>
          <a:ln w="9525">
            <a:noFill/>
            <a:miter lim="800000"/>
            <a:headEnd/>
            <a:tailEnd/>
          </a:ln>
        </p:spPr>
        <p:txBody>
          <a:bodyPr wrap="none" anchor="ctr"/>
          <a:lstStyle/>
          <a:p>
            <a:endParaRPr lang="en-US" dirty="0"/>
          </a:p>
        </p:txBody>
      </p:sp>
      <p:sp>
        <p:nvSpPr>
          <p:cNvPr id="143368" name="Rectangle 7"/>
          <p:cNvSpPr>
            <a:spLocks noChangeArrowheads="1"/>
          </p:cNvSpPr>
          <p:nvPr/>
        </p:nvSpPr>
        <p:spPr bwMode="auto">
          <a:xfrm>
            <a:off x="3884613" y="8737600"/>
            <a:ext cx="2973387" cy="428625"/>
          </a:xfrm>
          <a:prstGeom prst="rect">
            <a:avLst/>
          </a:prstGeom>
          <a:noFill/>
          <a:ln w="9525">
            <a:noFill/>
            <a:miter lim="800000"/>
            <a:headEnd/>
            <a:tailEnd/>
          </a:ln>
        </p:spPr>
        <p:txBody>
          <a:bodyPr lIns="19050" tIns="0" rIns="19050" bIns="0" anchor="b"/>
          <a:lstStyle/>
          <a:p>
            <a:pPr algn="r">
              <a:lnSpc>
                <a:spcPct val="100000"/>
              </a:lnSpc>
            </a:pPr>
            <a:r>
              <a:rPr lang="en-US" sz="1000" i="1" dirty="0">
                <a:solidFill>
                  <a:schemeClr val="tx1"/>
                </a:solidFill>
                <a:latin typeface="Times New Roman" pitchFamily="18" charset="0"/>
              </a:rPr>
              <a:t>12</a:t>
            </a:r>
          </a:p>
        </p:txBody>
      </p:sp>
      <p:sp>
        <p:nvSpPr>
          <p:cNvPr id="143369" name="Rectangle 8"/>
          <p:cNvSpPr>
            <a:spLocks noChangeArrowheads="1"/>
          </p:cNvSpPr>
          <p:nvPr/>
        </p:nvSpPr>
        <p:spPr bwMode="auto">
          <a:xfrm>
            <a:off x="-1588" y="8737600"/>
            <a:ext cx="2971801" cy="428625"/>
          </a:xfrm>
          <a:prstGeom prst="rect">
            <a:avLst/>
          </a:prstGeom>
          <a:noFill/>
          <a:ln w="9525">
            <a:noFill/>
            <a:miter lim="800000"/>
            <a:headEnd/>
            <a:tailEnd/>
          </a:ln>
        </p:spPr>
        <p:txBody>
          <a:bodyPr wrap="none" anchor="ctr"/>
          <a:lstStyle/>
          <a:p>
            <a:endParaRPr lang="en-US" dirty="0"/>
          </a:p>
        </p:txBody>
      </p:sp>
      <p:sp>
        <p:nvSpPr>
          <p:cNvPr id="143370" name="Rectangle 9"/>
          <p:cNvSpPr>
            <a:spLocks noChangeArrowheads="1"/>
          </p:cNvSpPr>
          <p:nvPr/>
        </p:nvSpPr>
        <p:spPr bwMode="auto">
          <a:xfrm>
            <a:off x="-1588" y="3175"/>
            <a:ext cx="2971801" cy="430213"/>
          </a:xfrm>
          <a:prstGeom prst="rect">
            <a:avLst/>
          </a:prstGeom>
          <a:noFill/>
          <a:ln w="9525">
            <a:noFill/>
            <a:miter lim="800000"/>
            <a:headEnd/>
            <a:tailEnd/>
          </a:ln>
        </p:spPr>
        <p:txBody>
          <a:bodyPr wrap="none" anchor="ctr"/>
          <a:lstStyle/>
          <a:p>
            <a:endParaRPr lang="en-US" dirty="0"/>
          </a:p>
        </p:txBody>
      </p:sp>
      <p:sp>
        <p:nvSpPr>
          <p:cNvPr id="143371" name="Rectangle 10"/>
          <p:cNvSpPr>
            <a:spLocks noGrp="1" noRot="1" noChangeAspect="1" noChangeArrowheads="1" noTextEdit="1"/>
          </p:cNvSpPr>
          <p:nvPr>
            <p:ph type="sldImg"/>
          </p:nvPr>
        </p:nvSpPr>
        <p:spPr>
          <a:ln cap="flat"/>
        </p:spPr>
      </p:sp>
      <p:sp>
        <p:nvSpPr>
          <p:cNvPr id="143372" name="Rectangle 11"/>
          <p:cNvSpPr>
            <a:spLocks noGrp="1" noChangeArrowheads="1"/>
          </p:cNvSpPr>
          <p:nvPr>
            <p:ph type="body" idx="1"/>
          </p:nvPr>
        </p:nvSpPr>
        <p:spPr>
          <a:noFill/>
          <a:ln/>
        </p:spPr>
        <p:txBody>
          <a:bodyPr/>
          <a:lstStyle/>
          <a:p>
            <a:r>
              <a:rPr lang="en-US" b="1" dirty="0" smtClean="0">
                <a:latin typeface="Times New Roman" pitchFamily="18" charset="0"/>
              </a:rPr>
              <a:t>Limbal Topography</a:t>
            </a:r>
          </a:p>
          <a:p>
            <a:r>
              <a:rPr lang="en-US" dirty="0" smtClean="0">
                <a:latin typeface="Times New Roman" pitchFamily="18" charset="0"/>
              </a:rPr>
              <a:t>The limbus forms part of the global topography.</a:t>
            </a:r>
          </a:p>
          <a:p>
            <a:r>
              <a:rPr lang="en-US" dirty="0" smtClean="0">
                <a:latin typeface="Times New Roman" pitchFamily="18" charset="0"/>
              </a:rPr>
              <a:t>The transition at the limbus usually accounts for the variable behaviour of contact lenses on eyes with similar refraction and corneal curvature.</a:t>
            </a:r>
          </a:p>
          <a:p>
            <a:r>
              <a:rPr lang="en-US" dirty="0" smtClean="0">
                <a:latin typeface="Times New Roman" pitchFamily="18" charset="0"/>
              </a:rPr>
              <a:t>Limbal topography, especially with a shallow junction, is seen to influence soft contact lens fitting.</a:t>
            </a:r>
          </a:p>
          <a:p>
            <a:endParaRPr lang="en-US" dirty="0" smtClean="0">
              <a:latin typeface="Times New Roman" pitchFamily="18"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5"/>
          <p:cNvSpPr>
            <a:spLocks noGrp="1" noChangeArrowheads="1"/>
          </p:cNvSpPr>
          <p:nvPr>
            <p:ph type="sldNum" sz="quarter" idx="5"/>
          </p:nvPr>
        </p:nvSpPr>
        <p:spPr>
          <a:noFill/>
        </p:spPr>
        <p:txBody>
          <a:bodyPr/>
          <a:lstStyle/>
          <a:p>
            <a:fld id="{15F5FEAB-0BEF-4B0C-AC16-F10A214FD19C}" type="slidenum">
              <a:rPr lang="en-US" smtClean="0">
                <a:latin typeface="Times New Roman" pitchFamily="18" charset="0"/>
              </a:rPr>
              <a:pPr/>
              <a:t>21</a:t>
            </a:fld>
            <a:endParaRPr lang="en-US" dirty="0" smtClean="0">
              <a:latin typeface="Times New Roman" pitchFamily="18" charset="0"/>
            </a:endParaRPr>
          </a:p>
        </p:txBody>
      </p:sp>
      <p:sp>
        <p:nvSpPr>
          <p:cNvPr id="144387" name="Rectangle 1026"/>
          <p:cNvSpPr>
            <a:spLocks noChangeArrowheads="1"/>
          </p:cNvSpPr>
          <p:nvPr/>
        </p:nvSpPr>
        <p:spPr bwMode="auto">
          <a:xfrm>
            <a:off x="3886200" y="6350"/>
            <a:ext cx="2971800" cy="430213"/>
          </a:xfrm>
          <a:prstGeom prst="rect">
            <a:avLst/>
          </a:prstGeom>
          <a:noFill/>
          <a:ln w="9525">
            <a:noFill/>
            <a:miter lim="800000"/>
            <a:headEnd/>
            <a:tailEnd/>
          </a:ln>
        </p:spPr>
        <p:txBody>
          <a:bodyPr wrap="none" anchor="ctr"/>
          <a:lstStyle/>
          <a:p>
            <a:endParaRPr lang="en-US" dirty="0"/>
          </a:p>
        </p:txBody>
      </p:sp>
      <p:sp>
        <p:nvSpPr>
          <p:cNvPr id="144388" name="Rectangle 1027"/>
          <p:cNvSpPr>
            <a:spLocks noChangeArrowheads="1"/>
          </p:cNvSpPr>
          <p:nvPr/>
        </p:nvSpPr>
        <p:spPr bwMode="auto">
          <a:xfrm>
            <a:off x="3886200" y="8739188"/>
            <a:ext cx="2971800" cy="428625"/>
          </a:xfrm>
          <a:prstGeom prst="rect">
            <a:avLst/>
          </a:prstGeom>
          <a:noFill/>
          <a:ln w="9525">
            <a:noFill/>
            <a:miter lim="800000"/>
            <a:headEnd/>
            <a:tailEnd/>
          </a:ln>
        </p:spPr>
        <p:txBody>
          <a:bodyPr lIns="19050" tIns="0" rIns="19050" bIns="0" anchor="b"/>
          <a:lstStyle/>
          <a:p>
            <a:pPr algn="r">
              <a:lnSpc>
                <a:spcPct val="100000"/>
              </a:lnSpc>
            </a:pPr>
            <a:r>
              <a:rPr lang="en-US" sz="1000" i="1" dirty="0">
                <a:solidFill>
                  <a:schemeClr val="tx1"/>
                </a:solidFill>
                <a:latin typeface="Times New Roman" pitchFamily="18" charset="0"/>
              </a:rPr>
              <a:t>12</a:t>
            </a:r>
          </a:p>
        </p:txBody>
      </p:sp>
      <p:sp>
        <p:nvSpPr>
          <p:cNvPr id="144389" name="Rectangle 1028"/>
          <p:cNvSpPr>
            <a:spLocks noChangeArrowheads="1"/>
          </p:cNvSpPr>
          <p:nvPr/>
        </p:nvSpPr>
        <p:spPr bwMode="auto">
          <a:xfrm>
            <a:off x="0" y="8739188"/>
            <a:ext cx="2971800" cy="428625"/>
          </a:xfrm>
          <a:prstGeom prst="rect">
            <a:avLst/>
          </a:prstGeom>
          <a:noFill/>
          <a:ln w="9525">
            <a:noFill/>
            <a:miter lim="800000"/>
            <a:headEnd/>
            <a:tailEnd/>
          </a:ln>
        </p:spPr>
        <p:txBody>
          <a:bodyPr wrap="none" anchor="ctr"/>
          <a:lstStyle/>
          <a:p>
            <a:endParaRPr lang="en-US" dirty="0"/>
          </a:p>
        </p:txBody>
      </p:sp>
      <p:sp>
        <p:nvSpPr>
          <p:cNvPr id="144390" name="Rectangle 1029"/>
          <p:cNvSpPr>
            <a:spLocks noChangeArrowheads="1"/>
          </p:cNvSpPr>
          <p:nvPr/>
        </p:nvSpPr>
        <p:spPr bwMode="auto">
          <a:xfrm>
            <a:off x="0" y="6350"/>
            <a:ext cx="2971800" cy="430213"/>
          </a:xfrm>
          <a:prstGeom prst="rect">
            <a:avLst/>
          </a:prstGeom>
          <a:noFill/>
          <a:ln w="9525">
            <a:noFill/>
            <a:miter lim="800000"/>
            <a:headEnd/>
            <a:tailEnd/>
          </a:ln>
        </p:spPr>
        <p:txBody>
          <a:bodyPr wrap="none" anchor="ctr"/>
          <a:lstStyle/>
          <a:p>
            <a:endParaRPr lang="en-US" dirty="0"/>
          </a:p>
        </p:txBody>
      </p:sp>
      <p:sp>
        <p:nvSpPr>
          <p:cNvPr id="144391" name="Rectangle 1030"/>
          <p:cNvSpPr>
            <a:spLocks noChangeArrowheads="1"/>
          </p:cNvSpPr>
          <p:nvPr/>
        </p:nvSpPr>
        <p:spPr bwMode="auto">
          <a:xfrm>
            <a:off x="3884613" y="3175"/>
            <a:ext cx="2973387" cy="430213"/>
          </a:xfrm>
          <a:prstGeom prst="rect">
            <a:avLst/>
          </a:prstGeom>
          <a:noFill/>
          <a:ln w="9525">
            <a:noFill/>
            <a:miter lim="800000"/>
            <a:headEnd/>
            <a:tailEnd/>
          </a:ln>
        </p:spPr>
        <p:txBody>
          <a:bodyPr wrap="none" anchor="ctr"/>
          <a:lstStyle/>
          <a:p>
            <a:endParaRPr lang="en-US" dirty="0"/>
          </a:p>
        </p:txBody>
      </p:sp>
      <p:sp>
        <p:nvSpPr>
          <p:cNvPr id="144392" name="Rectangle 1031"/>
          <p:cNvSpPr>
            <a:spLocks noChangeArrowheads="1"/>
          </p:cNvSpPr>
          <p:nvPr/>
        </p:nvSpPr>
        <p:spPr bwMode="auto">
          <a:xfrm>
            <a:off x="3884613" y="8737600"/>
            <a:ext cx="2973387" cy="428625"/>
          </a:xfrm>
          <a:prstGeom prst="rect">
            <a:avLst/>
          </a:prstGeom>
          <a:noFill/>
          <a:ln w="9525">
            <a:noFill/>
            <a:miter lim="800000"/>
            <a:headEnd/>
            <a:tailEnd/>
          </a:ln>
        </p:spPr>
        <p:txBody>
          <a:bodyPr lIns="19050" tIns="0" rIns="19050" bIns="0" anchor="b"/>
          <a:lstStyle/>
          <a:p>
            <a:pPr algn="r">
              <a:lnSpc>
                <a:spcPct val="100000"/>
              </a:lnSpc>
            </a:pPr>
            <a:r>
              <a:rPr lang="en-US" sz="1000" i="1" dirty="0">
                <a:solidFill>
                  <a:schemeClr val="tx1"/>
                </a:solidFill>
                <a:latin typeface="Times New Roman" pitchFamily="18" charset="0"/>
              </a:rPr>
              <a:t>12</a:t>
            </a:r>
          </a:p>
        </p:txBody>
      </p:sp>
      <p:sp>
        <p:nvSpPr>
          <p:cNvPr id="144393" name="Rectangle 1032"/>
          <p:cNvSpPr>
            <a:spLocks noChangeArrowheads="1"/>
          </p:cNvSpPr>
          <p:nvPr/>
        </p:nvSpPr>
        <p:spPr bwMode="auto">
          <a:xfrm>
            <a:off x="-1588" y="8737600"/>
            <a:ext cx="2971801" cy="428625"/>
          </a:xfrm>
          <a:prstGeom prst="rect">
            <a:avLst/>
          </a:prstGeom>
          <a:noFill/>
          <a:ln w="9525">
            <a:noFill/>
            <a:miter lim="800000"/>
            <a:headEnd/>
            <a:tailEnd/>
          </a:ln>
        </p:spPr>
        <p:txBody>
          <a:bodyPr wrap="none" anchor="ctr"/>
          <a:lstStyle/>
          <a:p>
            <a:endParaRPr lang="en-US" dirty="0"/>
          </a:p>
        </p:txBody>
      </p:sp>
      <p:sp>
        <p:nvSpPr>
          <p:cNvPr id="144394" name="Rectangle 1033"/>
          <p:cNvSpPr>
            <a:spLocks noChangeArrowheads="1"/>
          </p:cNvSpPr>
          <p:nvPr/>
        </p:nvSpPr>
        <p:spPr bwMode="auto">
          <a:xfrm>
            <a:off x="-1588" y="3175"/>
            <a:ext cx="2971801" cy="430213"/>
          </a:xfrm>
          <a:prstGeom prst="rect">
            <a:avLst/>
          </a:prstGeom>
          <a:noFill/>
          <a:ln w="9525">
            <a:noFill/>
            <a:miter lim="800000"/>
            <a:headEnd/>
            <a:tailEnd/>
          </a:ln>
        </p:spPr>
        <p:txBody>
          <a:bodyPr wrap="none" anchor="ctr"/>
          <a:lstStyle/>
          <a:p>
            <a:endParaRPr lang="en-US" dirty="0"/>
          </a:p>
        </p:txBody>
      </p:sp>
      <p:sp>
        <p:nvSpPr>
          <p:cNvPr id="144395" name="Rectangle 1034"/>
          <p:cNvSpPr>
            <a:spLocks noGrp="1" noRot="1" noChangeAspect="1" noChangeArrowheads="1" noTextEdit="1"/>
          </p:cNvSpPr>
          <p:nvPr>
            <p:ph type="sldImg"/>
          </p:nvPr>
        </p:nvSpPr>
        <p:spPr>
          <a:ln cap="flat"/>
        </p:spPr>
      </p:sp>
      <p:sp>
        <p:nvSpPr>
          <p:cNvPr id="144396" name="Rectangle 1035"/>
          <p:cNvSpPr>
            <a:spLocks noGrp="1" noChangeArrowheads="1"/>
          </p:cNvSpPr>
          <p:nvPr>
            <p:ph type="body" idx="1"/>
          </p:nvPr>
        </p:nvSpPr>
        <p:spPr>
          <a:noFill/>
          <a:ln/>
        </p:spPr>
        <p:txBody>
          <a:bodyPr/>
          <a:lstStyle/>
          <a:p>
            <a:r>
              <a:rPr lang="en-US" b="1" dirty="0" smtClean="0">
                <a:latin typeface="Times New Roman" pitchFamily="18" charset="0"/>
              </a:rPr>
              <a:t>Assessment of Limbal Topography</a:t>
            </a:r>
          </a:p>
          <a:p>
            <a:r>
              <a:rPr lang="en-US" i="1" dirty="0" smtClean="0">
                <a:latin typeface="Times New Roman" pitchFamily="18" charset="0"/>
              </a:rPr>
              <a:t>Slit-lamp</a:t>
            </a:r>
            <a:r>
              <a:rPr lang="en-US" dirty="0" smtClean="0">
                <a:latin typeface="Times New Roman" pitchFamily="18" charset="0"/>
              </a:rPr>
              <a:t>, by assessing continuity of the slit beam at the corneo-scleral junction.</a:t>
            </a:r>
          </a:p>
          <a:p>
            <a:r>
              <a:rPr lang="en-US" i="1" dirty="0" smtClean="0">
                <a:latin typeface="Times New Roman" pitchFamily="18" charset="0"/>
              </a:rPr>
              <a:t>Placido disc</a:t>
            </a:r>
            <a:r>
              <a:rPr lang="en-US" dirty="0" smtClean="0">
                <a:latin typeface="Times New Roman" pitchFamily="18" charset="0"/>
              </a:rPr>
              <a:t>, by assessing the mire distortion at the corneo-scleral junction.</a:t>
            </a:r>
          </a:p>
          <a:p>
            <a:endParaRPr lang="en-US" dirty="0" smtClean="0">
              <a:latin typeface="Times New Roman" pitchFamily="18"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5"/>
          <p:cNvSpPr>
            <a:spLocks noGrp="1" noChangeArrowheads="1"/>
          </p:cNvSpPr>
          <p:nvPr>
            <p:ph type="sldNum" sz="quarter" idx="5"/>
          </p:nvPr>
        </p:nvSpPr>
        <p:spPr>
          <a:noFill/>
        </p:spPr>
        <p:txBody>
          <a:bodyPr/>
          <a:lstStyle/>
          <a:p>
            <a:fld id="{280C3638-637C-41E7-B609-4FECE6AA0EC4}" type="slidenum">
              <a:rPr lang="en-US" smtClean="0">
                <a:latin typeface="Times New Roman" pitchFamily="18" charset="0"/>
              </a:rPr>
              <a:pPr/>
              <a:t>22</a:t>
            </a:fld>
            <a:endParaRPr lang="en-US" dirty="0" smtClean="0">
              <a:latin typeface="Times New Roman" pitchFamily="18" charset="0"/>
            </a:endParaRPr>
          </a:p>
        </p:txBody>
      </p:sp>
      <p:sp>
        <p:nvSpPr>
          <p:cNvPr id="145411" name="Rectangle 1026"/>
          <p:cNvSpPr>
            <a:spLocks noChangeArrowheads="1"/>
          </p:cNvSpPr>
          <p:nvPr/>
        </p:nvSpPr>
        <p:spPr bwMode="auto">
          <a:xfrm>
            <a:off x="3886200" y="6350"/>
            <a:ext cx="2971800" cy="430213"/>
          </a:xfrm>
          <a:prstGeom prst="rect">
            <a:avLst/>
          </a:prstGeom>
          <a:noFill/>
          <a:ln w="9525">
            <a:noFill/>
            <a:miter lim="800000"/>
            <a:headEnd/>
            <a:tailEnd/>
          </a:ln>
        </p:spPr>
        <p:txBody>
          <a:bodyPr wrap="none" anchor="ctr"/>
          <a:lstStyle/>
          <a:p>
            <a:endParaRPr lang="en-US" dirty="0"/>
          </a:p>
        </p:txBody>
      </p:sp>
      <p:sp>
        <p:nvSpPr>
          <p:cNvPr id="145412" name="Rectangle 1027"/>
          <p:cNvSpPr>
            <a:spLocks noChangeArrowheads="1"/>
          </p:cNvSpPr>
          <p:nvPr/>
        </p:nvSpPr>
        <p:spPr bwMode="auto">
          <a:xfrm>
            <a:off x="3886200" y="8739188"/>
            <a:ext cx="2971800" cy="428625"/>
          </a:xfrm>
          <a:prstGeom prst="rect">
            <a:avLst/>
          </a:prstGeom>
          <a:noFill/>
          <a:ln w="9525">
            <a:noFill/>
            <a:miter lim="800000"/>
            <a:headEnd/>
            <a:tailEnd/>
          </a:ln>
        </p:spPr>
        <p:txBody>
          <a:bodyPr lIns="19050" tIns="0" rIns="19050" bIns="0" anchor="b"/>
          <a:lstStyle/>
          <a:p>
            <a:pPr algn="r">
              <a:lnSpc>
                <a:spcPct val="100000"/>
              </a:lnSpc>
            </a:pPr>
            <a:r>
              <a:rPr lang="en-US" sz="1000" i="1" dirty="0">
                <a:solidFill>
                  <a:schemeClr val="tx1"/>
                </a:solidFill>
                <a:latin typeface="Times New Roman" pitchFamily="18" charset="0"/>
              </a:rPr>
              <a:t>12</a:t>
            </a:r>
          </a:p>
        </p:txBody>
      </p:sp>
      <p:sp>
        <p:nvSpPr>
          <p:cNvPr id="145413" name="Rectangle 1028"/>
          <p:cNvSpPr>
            <a:spLocks noChangeArrowheads="1"/>
          </p:cNvSpPr>
          <p:nvPr/>
        </p:nvSpPr>
        <p:spPr bwMode="auto">
          <a:xfrm>
            <a:off x="0" y="8739188"/>
            <a:ext cx="2971800" cy="428625"/>
          </a:xfrm>
          <a:prstGeom prst="rect">
            <a:avLst/>
          </a:prstGeom>
          <a:noFill/>
          <a:ln w="9525">
            <a:noFill/>
            <a:miter lim="800000"/>
            <a:headEnd/>
            <a:tailEnd/>
          </a:ln>
        </p:spPr>
        <p:txBody>
          <a:bodyPr wrap="none" anchor="ctr"/>
          <a:lstStyle/>
          <a:p>
            <a:endParaRPr lang="en-US" dirty="0"/>
          </a:p>
        </p:txBody>
      </p:sp>
      <p:sp>
        <p:nvSpPr>
          <p:cNvPr id="145414" name="Rectangle 1029"/>
          <p:cNvSpPr>
            <a:spLocks noChangeArrowheads="1"/>
          </p:cNvSpPr>
          <p:nvPr/>
        </p:nvSpPr>
        <p:spPr bwMode="auto">
          <a:xfrm>
            <a:off x="0" y="6350"/>
            <a:ext cx="2971800" cy="430213"/>
          </a:xfrm>
          <a:prstGeom prst="rect">
            <a:avLst/>
          </a:prstGeom>
          <a:noFill/>
          <a:ln w="9525">
            <a:noFill/>
            <a:miter lim="800000"/>
            <a:headEnd/>
            <a:tailEnd/>
          </a:ln>
        </p:spPr>
        <p:txBody>
          <a:bodyPr wrap="none" anchor="ctr"/>
          <a:lstStyle/>
          <a:p>
            <a:endParaRPr lang="en-US" dirty="0"/>
          </a:p>
        </p:txBody>
      </p:sp>
      <p:sp>
        <p:nvSpPr>
          <p:cNvPr id="145415" name="Rectangle 1030"/>
          <p:cNvSpPr>
            <a:spLocks noChangeArrowheads="1"/>
          </p:cNvSpPr>
          <p:nvPr/>
        </p:nvSpPr>
        <p:spPr bwMode="auto">
          <a:xfrm>
            <a:off x="3884613" y="3175"/>
            <a:ext cx="2973387" cy="430213"/>
          </a:xfrm>
          <a:prstGeom prst="rect">
            <a:avLst/>
          </a:prstGeom>
          <a:noFill/>
          <a:ln w="9525">
            <a:noFill/>
            <a:miter lim="800000"/>
            <a:headEnd/>
            <a:tailEnd/>
          </a:ln>
        </p:spPr>
        <p:txBody>
          <a:bodyPr wrap="none" anchor="ctr"/>
          <a:lstStyle/>
          <a:p>
            <a:endParaRPr lang="en-US" dirty="0"/>
          </a:p>
        </p:txBody>
      </p:sp>
      <p:sp>
        <p:nvSpPr>
          <p:cNvPr id="145416" name="Rectangle 1031"/>
          <p:cNvSpPr>
            <a:spLocks noChangeArrowheads="1"/>
          </p:cNvSpPr>
          <p:nvPr/>
        </p:nvSpPr>
        <p:spPr bwMode="auto">
          <a:xfrm>
            <a:off x="3884613" y="8737600"/>
            <a:ext cx="2973387" cy="428625"/>
          </a:xfrm>
          <a:prstGeom prst="rect">
            <a:avLst/>
          </a:prstGeom>
          <a:noFill/>
          <a:ln w="9525">
            <a:noFill/>
            <a:miter lim="800000"/>
            <a:headEnd/>
            <a:tailEnd/>
          </a:ln>
        </p:spPr>
        <p:txBody>
          <a:bodyPr lIns="19050" tIns="0" rIns="19050" bIns="0" anchor="b"/>
          <a:lstStyle/>
          <a:p>
            <a:pPr algn="r">
              <a:lnSpc>
                <a:spcPct val="100000"/>
              </a:lnSpc>
            </a:pPr>
            <a:r>
              <a:rPr lang="en-US" sz="1000" i="1" dirty="0">
                <a:solidFill>
                  <a:schemeClr val="tx1"/>
                </a:solidFill>
                <a:latin typeface="Times New Roman" pitchFamily="18" charset="0"/>
              </a:rPr>
              <a:t>12</a:t>
            </a:r>
          </a:p>
        </p:txBody>
      </p:sp>
      <p:sp>
        <p:nvSpPr>
          <p:cNvPr id="145417" name="Rectangle 1032"/>
          <p:cNvSpPr>
            <a:spLocks noChangeArrowheads="1"/>
          </p:cNvSpPr>
          <p:nvPr/>
        </p:nvSpPr>
        <p:spPr bwMode="auto">
          <a:xfrm>
            <a:off x="-1588" y="8737600"/>
            <a:ext cx="2971801" cy="428625"/>
          </a:xfrm>
          <a:prstGeom prst="rect">
            <a:avLst/>
          </a:prstGeom>
          <a:noFill/>
          <a:ln w="9525">
            <a:noFill/>
            <a:miter lim="800000"/>
            <a:headEnd/>
            <a:tailEnd/>
          </a:ln>
        </p:spPr>
        <p:txBody>
          <a:bodyPr wrap="none" anchor="ctr"/>
          <a:lstStyle/>
          <a:p>
            <a:endParaRPr lang="en-US" dirty="0"/>
          </a:p>
        </p:txBody>
      </p:sp>
      <p:sp>
        <p:nvSpPr>
          <p:cNvPr id="145418" name="Rectangle 1033"/>
          <p:cNvSpPr>
            <a:spLocks noChangeArrowheads="1"/>
          </p:cNvSpPr>
          <p:nvPr/>
        </p:nvSpPr>
        <p:spPr bwMode="auto">
          <a:xfrm>
            <a:off x="-1588" y="3175"/>
            <a:ext cx="2971801" cy="430213"/>
          </a:xfrm>
          <a:prstGeom prst="rect">
            <a:avLst/>
          </a:prstGeom>
          <a:noFill/>
          <a:ln w="9525">
            <a:noFill/>
            <a:miter lim="800000"/>
            <a:headEnd/>
            <a:tailEnd/>
          </a:ln>
        </p:spPr>
        <p:txBody>
          <a:bodyPr wrap="none" anchor="ctr"/>
          <a:lstStyle/>
          <a:p>
            <a:endParaRPr lang="en-US" dirty="0"/>
          </a:p>
        </p:txBody>
      </p:sp>
      <p:sp>
        <p:nvSpPr>
          <p:cNvPr id="145419" name="Rectangle 1034"/>
          <p:cNvSpPr>
            <a:spLocks noGrp="1" noRot="1" noChangeAspect="1" noChangeArrowheads="1" noTextEdit="1"/>
          </p:cNvSpPr>
          <p:nvPr>
            <p:ph type="sldImg"/>
          </p:nvPr>
        </p:nvSpPr>
        <p:spPr>
          <a:ln cap="flat"/>
        </p:spPr>
      </p:sp>
      <p:sp>
        <p:nvSpPr>
          <p:cNvPr id="145420" name="Rectangle 1035"/>
          <p:cNvSpPr>
            <a:spLocks noGrp="1" noChangeArrowheads="1"/>
          </p:cNvSpPr>
          <p:nvPr>
            <p:ph type="body" idx="1"/>
          </p:nvPr>
        </p:nvSpPr>
        <p:spPr>
          <a:noFill/>
          <a:ln/>
        </p:spPr>
        <p:txBody>
          <a:bodyPr/>
          <a:lstStyle/>
          <a:p>
            <a:r>
              <a:rPr lang="en-US" b="1" dirty="0" smtClean="0">
                <a:latin typeface="Times New Roman" pitchFamily="18" charset="0"/>
              </a:rPr>
              <a:t>Corneo-scleral Junction Rating</a:t>
            </a:r>
            <a:br>
              <a:rPr lang="en-US" b="1" dirty="0" smtClean="0">
                <a:latin typeface="Times New Roman" pitchFamily="18" charset="0"/>
              </a:rPr>
            </a:br>
            <a:r>
              <a:rPr lang="en-US" i="1" dirty="0" smtClean="0">
                <a:latin typeface="Times New Roman" pitchFamily="18" charset="0"/>
              </a:rPr>
              <a:t>(SHFA - Olten, Switzerland, 1988)</a:t>
            </a:r>
            <a:endParaRPr lang="en-US" b="1" dirty="0" smtClean="0">
              <a:latin typeface="Times New Roman" pitchFamily="18" charset="0"/>
            </a:endParaRPr>
          </a:p>
          <a:p>
            <a:r>
              <a:rPr lang="en-US" dirty="0" smtClean="0">
                <a:latin typeface="Times New Roman" pitchFamily="18" charset="0"/>
              </a:rPr>
              <a:t>A 1 - 5 scale is used, with 1 being a very shallow junction and 5 a large difference in curvature between the cornea and sclera.</a:t>
            </a:r>
          </a:p>
          <a:p>
            <a:endParaRPr lang="en-US" dirty="0" smtClean="0">
              <a:latin typeface="Times New Roman" pitchFamily="18"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p:cNvSpPr>
            <a:spLocks noGrp="1" noRot="1" noChangeAspect="1" noTextEdit="1"/>
          </p:cNvSpPr>
          <p:nvPr>
            <p:ph type="sldImg"/>
          </p:nvPr>
        </p:nvSpPr>
        <p:spPr>
          <a:ln/>
        </p:spPr>
      </p:sp>
      <p:sp>
        <p:nvSpPr>
          <p:cNvPr id="7171" name="Notes Placeholder 2"/>
          <p:cNvSpPr>
            <a:spLocks noGrp="1"/>
          </p:cNvSpPr>
          <p:nvPr>
            <p:ph type="body" idx="1"/>
          </p:nvPr>
        </p:nvSpPr>
        <p:spPr>
          <a:noFill/>
          <a:ln/>
        </p:spPr>
        <p:txBody>
          <a:bodyPr/>
          <a:lstStyle/>
          <a:p>
            <a:endParaRPr lang="en-CA" dirty="0" smtClean="0"/>
          </a:p>
        </p:txBody>
      </p:sp>
      <p:sp>
        <p:nvSpPr>
          <p:cNvPr id="7172" name="Slide Number Placeholder 3"/>
          <p:cNvSpPr>
            <a:spLocks noGrp="1"/>
          </p:cNvSpPr>
          <p:nvPr>
            <p:ph type="sldNum" sz="quarter" idx="5"/>
          </p:nvPr>
        </p:nvSpPr>
        <p:spPr>
          <a:noFill/>
        </p:spPr>
        <p:txBody>
          <a:bodyPr/>
          <a:lstStyle/>
          <a:p>
            <a:fld id="{7E38CAA7-F9BF-4702-A465-CF4C29B4F165}" type="slidenum">
              <a:rPr lang="en-US" smtClean="0"/>
              <a:pPr/>
              <a:t>3</a:t>
            </a:fld>
            <a:endParaRPr lang="en-US" dirty="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5"/>
          <p:cNvSpPr>
            <a:spLocks noGrp="1" noChangeArrowheads="1"/>
          </p:cNvSpPr>
          <p:nvPr>
            <p:ph type="sldNum" sz="quarter" idx="5"/>
          </p:nvPr>
        </p:nvSpPr>
        <p:spPr>
          <a:noFill/>
        </p:spPr>
        <p:txBody>
          <a:bodyPr/>
          <a:lstStyle/>
          <a:p>
            <a:fld id="{4B91A7BA-2051-4B7F-89D9-2C9BFF4176DD}" type="slidenum">
              <a:rPr lang="en-US" smtClean="0">
                <a:latin typeface="Times New Roman" pitchFamily="18" charset="0"/>
              </a:rPr>
              <a:pPr/>
              <a:t>23</a:t>
            </a:fld>
            <a:endParaRPr lang="en-US" dirty="0" smtClean="0">
              <a:latin typeface="Times New Roman" pitchFamily="18" charset="0"/>
            </a:endParaRPr>
          </a:p>
        </p:txBody>
      </p:sp>
      <p:sp>
        <p:nvSpPr>
          <p:cNvPr id="146435" name="Rectangle 2"/>
          <p:cNvSpPr>
            <a:spLocks noChangeArrowheads="1"/>
          </p:cNvSpPr>
          <p:nvPr/>
        </p:nvSpPr>
        <p:spPr bwMode="auto">
          <a:xfrm>
            <a:off x="3886200" y="6350"/>
            <a:ext cx="2971800" cy="430213"/>
          </a:xfrm>
          <a:prstGeom prst="rect">
            <a:avLst/>
          </a:prstGeom>
          <a:noFill/>
          <a:ln w="9525">
            <a:noFill/>
            <a:miter lim="800000"/>
            <a:headEnd/>
            <a:tailEnd/>
          </a:ln>
        </p:spPr>
        <p:txBody>
          <a:bodyPr wrap="none" anchor="ctr"/>
          <a:lstStyle/>
          <a:p>
            <a:endParaRPr lang="en-US" dirty="0"/>
          </a:p>
        </p:txBody>
      </p:sp>
      <p:sp>
        <p:nvSpPr>
          <p:cNvPr id="146436" name="Rectangle 3"/>
          <p:cNvSpPr>
            <a:spLocks noChangeArrowheads="1"/>
          </p:cNvSpPr>
          <p:nvPr/>
        </p:nvSpPr>
        <p:spPr bwMode="auto">
          <a:xfrm>
            <a:off x="3886200" y="8739188"/>
            <a:ext cx="2971800" cy="428625"/>
          </a:xfrm>
          <a:prstGeom prst="rect">
            <a:avLst/>
          </a:prstGeom>
          <a:noFill/>
          <a:ln w="9525">
            <a:noFill/>
            <a:miter lim="800000"/>
            <a:headEnd/>
            <a:tailEnd/>
          </a:ln>
        </p:spPr>
        <p:txBody>
          <a:bodyPr lIns="19050" tIns="0" rIns="19050" bIns="0" anchor="b"/>
          <a:lstStyle/>
          <a:p>
            <a:pPr algn="r">
              <a:lnSpc>
                <a:spcPct val="100000"/>
              </a:lnSpc>
            </a:pPr>
            <a:r>
              <a:rPr lang="en-US" sz="1000" i="1" dirty="0">
                <a:solidFill>
                  <a:schemeClr val="tx1"/>
                </a:solidFill>
                <a:latin typeface="Times New Roman" pitchFamily="18" charset="0"/>
              </a:rPr>
              <a:t>12</a:t>
            </a:r>
          </a:p>
        </p:txBody>
      </p:sp>
      <p:sp>
        <p:nvSpPr>
          <p:cNvPr id="146437" name="Rectangle 4"/>
          <p:cNvSpPr>
            <a:spLocks noChangeArrowheads="1"/>
          </p:cNvSpPr>
          <p:nvPr/>
        </p:nvSpPr>
        <p:spPr bwMode="auto">
          <a:xfrm>
            <a:off x="0" y="8739188"/>
            <a:ext cx="2971800" cy="428625"/>
          </a:xfrm>
          <a:prstGeom prst="rect">
            <a:avLst/>
          </a:prstGeom>
          <a:noFill/>
          <a:ln w="9525">
            <a:noFill/>
            <a:miter lim="800000"/>
            <a:headEnd/>
            <a:tailEnd/>
          </a:ln>
        </p:spPr>
        <p:txBody>
          <a:bodyPr wrap="none" anchor="ctr"/>
          <a:lstStyle/>
          <a:p>
            <a:endParaRPr lang="en-US" dirty="0"/>
          </a:p>
        </p:txBody>
      </p:sp>
      <p:sp>
        <p:nvSpPr>
          <p:cNvPr id="146438" name="Rectangle 5"/>
          <p:cNvSpPr>
            <a:spLocks noChangeArrowheads="1"/>
          </p:cNvSpPr>
          <p:nvPr/>
        </p:nvSpPr>
        <p:spPr bwMode="auto">
          <a:xfrm>
            <a:off x="0" y="6350"/>
            <a:ext cx="2971800" cy="430213"/>
          </a:xfrm>
          <a:prstGeom prst="rect">
            <a:avLst/>
          </a:prstGeom>
          <a:noFill/>
          <a:ln w="9525">
            <a:noFill/>
            <a:miter lim="800000"/>
            <a:headEnd/>
            <a:tailEnd/>
          </a:ln>
        </p:spPr>
        <p:txBody>
          <a:bodyPr wrap="none" anchor="ctr"/>
          <a:lstStyle/>
          <a:p>
            <a:endParaRPr lang="en-US" dirty="0"/>
          </a:p>
        </p:txBody>
      </p:sp>
      <p:sp>
        <p:nvSpPr>
          <p:cNvPr id="146439" name="Rectangle 6"/>
          <p:cNvSpPr>
            <a:spLocks noChangeArrowheads="1"/>
          </p:cNvSpPr>
          <p:nvPr/>
        </p:nvSpPr>
        <p:spPr bwMode="auto">
          <a:xfrm>
            <a:off x="3884613" y="3175"/>
            <a:ext cx="2973387" cy="430213"/>
          </a:xfrm>
          <a:prstGeom prst="rect">
            <a:avLst/>
          </a:prstGeom>
          <a:noFill/>
          <a:ln w="9525">
            <a:noFill/>
            <a:miter lim="800000"/>
            <a:headEnd/>
            <a:tailEnd/>
          </a:ln>
        </p:spPr>
        <p:txBody>
          <a:bodyPr wrap="none" anchor="ctr"/>
          <a:lstStyle/>
          <a:p>
            <a:endParaRPr lang="en-US" dirty="0"/>
          </a:p>
        </p:txBody>
      </p:sp>
      <p:sp>
        <p:nvSpPr>
          <p:cNvPr id="146440" name="Rectangle 7"/>
          <p:cNvSpPr>
            <a:spLocks noChangeArrowheads="1"/>
          </p:cNvSpPr>
          <p:nvPr/>
        </p:nvSpPr>
        <p:spPr bwMode="auto">
          <a:xfrm>
            <a:off x="3884613" y="8737600"/>
            <a:ext cx="2973387" cy="428625"/>
          </a:xfrm>
          <a:prstGeom prst="rect">
            <a:avLst/>
          </a:prstGeom>
          <a:noFill/>
          <a:ln w="9525">
            <a:noFill/>
            <a:miter lim="800000"/>
            <a:headEnd/>
            <a:tailEnd/>
          </a:ln>
        </p:spPr>
        <p:txBody>
          <a:bodyPr lIns="19050" tIns="0" rIns="19050" bIns="0" anchor="b"/>
          <a:lstStyle/>
          <a:p>
            <a:pPr algn="r">
              <a:lnSpc>
                <a:spcPct val="100000"/>
              </a:lnSpc>
            </a:pPr>
            <a:r>
              <a:rPr lang="en-US" sz="1000" i="1" dirty="0">
                <a:solidFill>
                  <a:schemeClr val="tx1"/>
                </a:solidFill>
                <a:latin typeface="Times New Roman" pitchFamily="18" charset="0"/>
              </a:rPr>
              <a:t>12</a:t>
            </a:r>
          </a:p>
        </p:txBody>
      </p:sp>
      <p:sp>
        <p:nvSpPr>
          <p:cNvPr id="146441" name="Rectangle 8"/>
          <p:cNvSpPr>
            <a:spLocks noChangeArrowheads="1"/>
          </p:cNvSpPr>
          <p:nvPr/>
        </p:nvSpPr>
        <p:spPr bwMode="auto">
          <a:xfrm>
            <a:off x="-1588" y="8737600"/>
            <a:ext cx="2971801" cy="428625"/>
          </a:xfrm>
          <a:prstGeom prst="rect">
            <a:avLst/>
          </a:prstGeom>
          <a:noFill/>
          <a:ln w="9525">
            <a:noFill/>
            <a:miter lim="800000"/>
            <a:headEnd/>
            <a:tailEnd/>
          </a:ln>
        </p:spPr>
        <p:txBody>
          <a:bodyPr wrap="none" anchor="ctr"/>
          <a:lstStyle/>
          <a:p>
            <a:endParaRPr lang="en-US" dirty="0"/>
          </a:p>
        </p:txBody>
      </p:sp>
      <p:sp>
        <p:nvSpPr>
          <p:cNvPr id="146442" name="Rectangle 9"/>
          <p:cNvSpPr>
            <a:spLocks noChangeArrowheads="1"/>
          </p:cNvSpPr>
          <p:nvPr/>
        </p:nvSpPr>
        <p:spPr bwMode="auto">
          <a:xfrm>
            <a:off x="-1588" y="3175"/>
            <a:ext cx="2971801" cy="430213"/>
          </a:xfrm>
          <a:prstGeom prst="rect">
            <a:avLst/>
          </a:prstGeom>
          <a:noFill/>
          <a:ln w="9525">
            <a:noFill/>
            <a:miter lim="800000"/>
            <a:headEnd/>
            <a:tailEnd/>
          </a:ln>
        </p:spPr>
        <p:txBody>
          <a:bodyPr wrap="none" anchor="ctr"/>
          <a:lstStyle/>
          <a:p>
            <a:endParaRPr lang="en-US" dirty="0"/>
          </a:p>
        </p:txBody>
      </p:sp>
      <p:sp>
        <p:nvSpPr>
          <p:cNvPr id="146443" name="Rectangle 10"/>
          <p:cNvSpPr>
            <a:spLocks noGrp="1" noRot="1" noChangeAspect="1" noChangeArrowheads="1" noTextEdit="1"/>
          </p:cNvSpPr>
          <p:nvPr>
            <p:ph type="sldImg"/>
          </p:nvPr>
        </p:nvSpPr>
        <p:spPr>
          <a:ln cap="flat"/>
        </p:spPr>
      </p:sp>
      <p:sp>
        <p:nvSpPr>
          <p:cNvPr id="146444" name="Rectangle 11"/>
          <p:cNvSpPr>
            <a:spLocks noGrp="1" noChangeArrowheads="1"/>
          </p:cNvSpPr>
          <p:nvPr>
            <p:ph type="body" idx="1"/>
          </p:nvPr>
        </p:nvSpPr>
        <p:spPr>
          <a:noFill/>
          <a:ln/>
        </p:spPr>
        <p:txBody>
          <a:bodyPr/>
          <a:lstStyle/>
          <a:p>
            <a:r>
              <a:rPr lang="en-US" b="1" dirty="0" smtClean="0">
                <a:latin typeface="Times New Roman" pitchFamily="18" charset="0"/>
              </a:rPr>
              <a:t>Corneo-scleral Junction Profile</a:t>
            </a:r>
          </a:p>
          <a:p>
            <a:r>
              <a:rPr lang="en-US" dirty="0" smtClean="0">
                <a:latin typeface="Times New Roman" pitchFamily="18" charset="0"/>
              </a:rPr>
              <a:t>A schematic representation of the corneo-scleral profile is used as a grading scale when assessing the depth of the junction.</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5"/>
          <p:cNvSpPr>
            <a:spLocks noGrp="1" noChangeArrowheads="1"/>
          </p:cNvSpPr>
          <p:nvPr>
            <p:ph type="sldNum" sz="quarter" idx="5"/>
          </p:nvPr>
        </p:nvSpPr>
        <p:spPr>
          <a:noFill/>
        </p:spPr>
        <p:txBody>
          <a:bodyPr/>
          <a:lstStyle/>
          <a:p>
            <a:fld id="{0BB87EBE-FF06-4702-9DD0-DDEF75CC449F}" type="slidenum">
              <a:rPr lang="en-US" smtClean="0">
                <a:latin typeface="Times New Roman" pitchFamily="18" charset="0"/>
              </a:rPr>
              <a:pPr/>
              <a:t>24</a:t>
            </a:fld>
            <a:endParaRPr lang="en-US" dirty="0" smtClean="0">
              <a:latin typeface="Times New Roman" pitchFamily="18" charset="0"/>
            </a:endParaRPr>
          </a:p>
        </p:txBody>
      </p:sp>
      <p:sp>
        <p:nvSpPr>
          <p:cNvPr id="147459" name="Rectangle 2"/>
          <p:cNvSpPr>
            <a:spLocks noChangeArrowheads="1"/>
          </p:cNvSpPr>
          <p:nvPr/>
        </p:nvSpPr>
        <p:spPr bwMode="auto">
          <a:xfrm>
            <a:off x="3886200" y="6350"/>
            <a:ext cx="2971800" cy="430213"/>
          </a:xfrm>
          <a:prstGeom prst="rect">
            <a:avLst/>
          </a:prstGeom>
          <a:noFill/>
          <a:ln w="9525">
            <a:noFill/>
            <a:miter lim="800000"/>
            <a:headEnd/>
            <a:tailEnd/>
          </a:ln>
        </p:spPr>
        <p:txBody>
          <a:bodyPr wrap="none" anchor="ctr"/>
          <a:lstStyle/>
          <a:p>
            <a:endParaRPr lang="en-US" dirty="0"/>
          </a:p>
        </p:txBody>
      </p:sp>
      <p:sp>
        <p:nvSpPr>
          <p:cNvPr id="147460" name="Rectangle 3"/>
          <p:cNvSpPr>
            <a:spLocks noChangeArrowheads="1"/>
          </p:cNvSpPr>
          <p:nvPr/>
        </p:nvSpPr>
        <p:spPr bwMode="auto">
          <a:xfrm>
            <a:off x="3886200" y="8739188"/>
            <a:ext cx="2971800" cy="428625"/>
          </a:xfrm>
          <a:prstGeom prst="rect">
            <a:avLst/>
          </a:prstGeom>
          <a:noFill/>
          <a:ln w="9525">
            <a:noFill/>
            <a:miter lim="800000"/>
            <a:headEnd/>
            <a:tailEnd/>
          </a:ln>
        </p:spPr>
        <p:txBody>
          <a:bodyPr lIns="19050" tIns="0" rIns="19050" bIns="0" anchor="b"/>
          <a:lstStyle/>
          <a:p>
            <a:pPr algn="r">
              <a:lnSpc>
                <a:spcPct val="100000"/>
              </a:lnSpc>
            </a:pPr>
            <a:r>
              <a:rPr lang="en-US" sz="1000" i="1" dirty="0">
                <a:solidFill>
                  <a:schemeClr val="tx1"/>
                </a:solidFill>
                <a:latin typeface="Times New Roman" pitchFamily="18" charset="0"/>
              </a:rPr>
              <a:t>12</a:t>
            </a:r>
          </a:p>
        </p:txBody>
      </p:sp>
      <p:sp>
        <p:nvSpPr>
          <p:cNvPr id="147461" name="Rectangle 4"/>
          <p:cNvSpPr>
            <a:spLocks noChangeArrowheads="1"/>
          </p:cNvSpPr>
          <p:nvPr/>
        </p:nvSpPr>
        <p:spPr bwMode="auto">
          <a:xfrm>
            <a:off x="0" y="8739188"/>
            <a:ext cx="2971800" cy="428625"/>
          </a:xfrm>
          <a:prstGeom prst="rect">
            <a:avLst/>
          </a:prstGeom>
          <a:noFill/>
          <a:ln w="9525">
            <a:noFill/>
            <a:miter lim="800000"/>
            <a:headEnd/>
            <a:tailEnd/>
          </a:ln>
        </p:spPr>
        <p:txBody>
          <a:bodyPr wrap="none" anchor="ctr"/>
          <a:lstStyle/>
          <a:p>
            <a:endParaRPr lang="en-US" dirty="0"/>
          </a:p>
        </p:txBody>
      </p:sp>
      <p:sp>
        <p:nvSpPr>
          <p:cNvPr id="147462" name="Rectangle 5"/>
          <p:cNvSpPr>
            <a:spLocks noChangeArrowheads="1"/>
          </p:cNvSpPr>
          <p:nvPr/>
        </p:nvSpPr>
        <p:spPr bwMode="auto">
          <a:xfrm>
            <a:off x="0" y="6350"/>
            <a:ext cx="2971800" cy="430213"/>
          </a:xfrm>
          <a:prstGeom prst="rect">
            <a:avLst/>
          </a:prstGeom>
          <a:noFill/>
          <a:ln w="9525">
            <a:noFill/>
            <a:miter lim="800000"/>
            <a:headEnd/>
            <a:tailEnd/>
          </a:ln>
        </p:spPr>
        <p:txBody>
          <a:bodyPr wrap="none" anchor="ctr"/>
          <a:lstStyle/>
          <a:p>
            <a:endParaRPr lang="en-US" dirty="0"/>
          </a:p>
        </p:txBody>
      </p:sp>
      <p:sp>
        <p:nvSpPr>
          <p:cNvPr id="147463" name="Rectangle 6"/>
          <p:cNvSpPr>
            <a:spLocks noChangeArrowheads="1"/>
          </p:cNvSpPr>
          <p:nvPr/>
        </p:nvSpPr>
        <p:spPr bwMode="auto">
          <a:xfrm>
            <a:off x="3884613" y="3175"/>
            <a:ext cx="2973387" cy="430213"/>
          </a:xfrm>
          <a:prstGeom prst="rect">
            <a:avLst/>
          </a:prstGeom>
          <a:noFill/>
          <a:ln w="9525">
            <a:noFill/>
            <a:miter lim="800000"/>
            <a:headEnd/>
            <a:tailEnd/>
          </a:ln>
        </p:spPr>
        <p:txBody>
          <a:bodyPr wrap="none" anchor="ctr"/>
          <a:lstStyle/>
          <a:p>
            <a:endParaRPr lang="en-US" dirty="0"/>
          </a:p>
        </p:txBody>
      </p:sp>
      <p:sp>
        <p:nvSpPr>
          <p:cNvPr id="147464" name="Rectangle 7"/>
          <p:cNvSpPr>
            <a:spLocks noChangeArrowheads="1"/>
          </p:cNvSpPr>
          <p:nvPr/>
        </p:nvSpPr>
        <p:spPr bwMode="auto">
          <a:xfrm>
            <a:off x="3884613" y="8737600"/>
            <a:ext cx="2973387" cy="428625"/>
          </a:xfrm>
          <a:prstGeom prst="rect">
            <a:avLst/>
          </a:prstGeom>
          <a:noFill/>
          <a:ln w="9525">
            <a:noFill/>
            <a:miter lim="800000"/>
            <a:headEnd/>
            <a:tailEnd/>
          </a:ln>
        </p:spPr>
        <p:txBody>
          <a:bodyPr lIns="19050" tIns="0" rIns="19050" bIns="0" anchor="b"/>
          <a:lstStyle/>
          <a:p>
            <a:pPr algn="r">
              <a:lnSpc>
                <a:spcPct val="100000"/>
              </a:lnSpc>
            </a:pPr>
            <a:r>
              <a:rPr lang="en-US" sz="1000" i="1" dirty="0">
                <a:solidFill>
                  <a:schemeClr val="tx1"/>
                </a:solidFill>
                <a:latin typeface="Times New Roman" pitchFamily="18" charset="0"/>
              </a:rPr>
              <a:t>12</a:t>
            </a:r>
          </a:p>
        </p:txBody>
      </p:sp>
      <p:sp>
        <p:nvSpPr>
          <p:cNvPr id="147465" name="Rectangle 8"/>
          <p:cNvSpPr>
            <a:spLocks noChangeArrowheads="1"/>
          </p:cNvSpPr>
          <p:nvPr/>
        </p:nvSpPr>
        <p:spPr bwMode="auto">
          <a:xfrm>
            <a:off x="-1588" y="8737600"/>
            <a:ext cx="2971801" cy="428625"/>
          </a:xfrm>
          <a:prstGeom prst="rect">
            <a:avLst/>
          </a:prstGeom>
          <a:noFill/>
          <a:ln w="9525">
            <a:noFill/>
            <a:miter lim="800000"/>
            <a:headEnd/>
            <a:tailEnd/>
          </a:ln>
        </p:spPr>
        <p:txBody>
          <a:bodyPr wrap="none" anchor="ctr"/>
          <a:lstStyle/>
          <a:p>
            <a:endParaRPr lang="en-US" dirty="0"/>
          </a:p>
        </p:txBody>
      </p:sp>
      <p:sp>
        <p:nvSpPr>
          <p:cNvPr id="147466" name="Rectangle 9"/>
          <p:cNvSpPr>
            <a:spLocks noChangeArrowheads="1"/>
          </p:cNvSpPr>
          <p:nvPr/>
        </p:nvSpPr>
        <p:spPr bwMode="auto">
          <a:xfrm>
            <a:off x="-1588" y="3175"/>
            <a:ext cx="2971801" cy="430213"/>
          </a:xfrm>
          <a:prstGeom prst="rect">
            <a:avLst/>
          </a:prstGeom>
          <a:noFill/>
          <a:ln w="9525">
            <a:noFill/>
            <a:miter lim="800000"/>
            <a:headEnd/>
            <a:tailEnd/>
          </a:ln>
        </p:spPr>
        <p:txBody>
          <a:bodyPr wrap="none" anchor="ctr"/>
          <a:lstStyle/>
          <a:p>
            <a:endParaRPr lang="en-US" dirty="0"/>
          </a:p>
        </p:txBody>
      </p:sp>
      <p:sp>
        <p:nvSpPr>
          <p:cNvPr id="147467" name="Rectangle 10"/>
          <p:cNvSpPr>
            <a:spLocks noGrp="1" noRot="1" noChangeAspect="1" noChangeArrowheads="1" noTextEdit="1"/>
          </p:cNvSpPr>
          <p:nvPr>
            <p:ph type="sldImg"/>
          </p:nvPr>
        </p:nvSpPr>
        <p:spPr>
          <a:ln cap="flat"/>
        </p:spPr>
      </p:sp>
      <p:sp>
        <p:nvSpPr>
          <p:cNvPr id="147468" name="Rectangle 11"/>
          <p:cNvSpPr>
            <a:spLocks noGrp="1" noChangeArrowheads="1"/>
          </p:cNvSpPr>
          <p:nvPr>
            <p:ph type="body" idx="1"/>
          </p:nvPr>
        </p:nvSpPr>
        <p:spPr>
          <a:noFill/>
          <a:ln/>
        </p:spPr>
        <p:txBody>
          <a:bodyPr/>
          <a:lstStyle/>
          <a:p>
            <a:r>
              <a:rPr lang="en-US" b="1" dirty="0" smtClean="0">
                <a:latin typeface="Times New Roman" pitchFamily="18" charset="0"/>
              </a:rPr>
              <a:t>Asphericity</a:t>
            </a:r>
          </a:p>
          <a:p>
            <a:r>
              <a:rPr lang="en-US" dirty="0" smtClean="0">
                <a:latin typeface="Times New Roman" pitchFamily="18" charset="0"/>
              </a:rPr>
              <a:t>The cornea is an aspheric surface.</a:t>
            </a:r>
          </a:p>
          <a:p>
            <a:r>
              <a:rPr lang="en-US" dirty="0" smtClean="0">
                <a:latin typeface="Times New Roman" pitchFamily="18" charset="0"/>
              </a:rPr>
              <a:t>Asphericity is a measure of the deviation of the peripheral surface curvature from the apical radius of curvature.</a:t>
            </a:r>
          </a:p>
          <a:p>
            <a:endParaRPr lang="en-US" dirty="0" smtClean="0">
              <a:latin typeface="Times New Roman" pitchFamily="18"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5"/>
          <p:cNvSpPr>
            <a:spLocks noGrp="1" noChangeArrowheads="1"/>
          </p:cNvSpPr>
          <p:nvPr>
            <p:ph type="sldNum" sz="quarter" idx="5"/>
          </p:nvPr>
        </p:nvSpPr>
        <p:spPr>
          <a:noFill/>
        </p:spPr>
        <p:txBody>
          <a:bodyPr/>
          <a:lstStyle/>
          <a:p>
            <a:fld id="{B70B62C9-5103-490D-AF7B-7CDAD063D9BB}" type="slidenum">
              <a:rPr lang="en-US" smtClean="0">
                <a:latin typeface="Times New Roman" pitchFamily="18" charset="0"/>
              </a:rPr>
              <a:pPr/>
              <a:t>25</a:t>
            </a:fld>
            <a:endParaRPr lang="en-US" dirty="0" smtClean="0">
              <a:latin typeface="Times New Roman" pitchFamily="18" charset="0"/>
            </a:endParaRPr>
          </a:p>
        </p:txBody>
      </p:sp>
      <p:sp>
        <p:nvSpPr>
          <p:cNvPr id="148483" name="Notes Placeholder 5"/>
          <p:cNvSpPr>
            <a:spLocks noGrp="1"/>
          </p:cNvSpPr>
          <p:nvPr>
            <p:ph type="body" idx="1"/>
          </p:nvPr>
        </p:nvSpPr>
        <p:spPr>
          <a:noFill/>
          <a:ln/>
        </p:spPr>
        <p:txBody>
          <a:bodyPr/>
          <a:lstStyle/>
          <a:p>
            <a:r>
              <a:rPr lang="en-US" b="1" dirty="0" smtClean="0">
                <a:latin typeface="Times New Roman" pitchFamily="18" charset="0"/>
              </a:rPr>
              <a:t>Conic Sections</a:t>
            </a:r>
          </a:p>
          <a:p>
            <a:r>
              <a:rPr lang="en-US" dirty="0" smtClean="0">
                <a:latin typeface="Times New Roman" pitchFamily="18" charset="0"/>
              </a:rPr>
              <a:t>Corneal norms for asphericity follow the elliptical shape. </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5"/>
          <p:cNvSpPr>
            <a:spLocks noGrp="1" noChangeArrowheads="1"/>
          </p:cNvSpPr>
          <p:nvPr>
            <p:ph type="sldNum" sz="quarter" idx="5"/>
          </p:nvPr>
        </p:nvSpPr>
        <p:spPr>
          <a:noFill/>
        </p:spPr>
        <p:txBody>
          <a:bodyPr/>
          <a:lstStyle/>
          <a:p>
            <a:fld id="{170B7944-A586-43AC-9CA3-0B1EA81BCA56}" type="slidenum">
              <a:rPr lang="en-US" smtClean="0">
                <a:latin typeface="Times New Roman" pitchFamily="18" charset="0"/>
              </a:rPr>
              <a:pPr/>
              <a:t>26</a:t>
            </a:fld>
            <a:endParaRPr lang="en-US" dirty="0" smtClean="0">
              <a:latin typeface="Times New Roman" pitchFamily="18" charset="0"/>
            </a:endParaRPr>
          </a:p>
        </p:txBody>
      </p:sp>
      <p:sp>
        <p:nvSpPr>
          <p:cNvPr id="149507" name="Notes Placeholder 5"/>
          <p:cNvSpPr>
            <a:spLocks noGrp="1"/>
          </p:cNvSpPr>
          <p:nvPr>
            <p:ph type="body" idx="1"/>
          </p:nvPr>
        </p:nvSpPr>
        <p:spPr>
          <a:noFill/>
          <a:ln/>
        </p:spPr>
        <p:txBody>
          <a:bodyPr/>
          <a:lstStyle/>
          <a:p>
            <a:r>
              <a:rPr lang="en-US" dirty="0" smtClean="0">
                <a:latin typeface="Times New Roman" pitchFamily="18" charset="0"/>
              </a:rPr>
              <a:t>The shapes of conic sections.</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5"/>
          <p:cNvSpPr>
            <a:spLocks noGrp="1" noChangeArrowheads="1"/>
          </p:cNvSpPr>
          <p:nvPr>
            <p:ph type="sldNum" sz="quarter" idx="5"/>
          </p:nvPr>
        </p:nvSpPr>
        <p:spPr>
          <a:noFill/>
        </p:spPr>
        <p:txBody>
          <a:bodyPr/>
          <a:lstStyle/>
          <a:p>
            <a:fld id="{1B446AE3-0C35-47E3-8005-1A4F0CBB2170}" type="slidenum">
              <a:rPr lang="en-US" smtClean="0">
                <a:latin typeface="Times New Roman" pitchFamily="18" charset="0"/>
              </a:rPr>
              <a:pPr/>
              <a:t>27</a:t>
            </a:fld>
            <a:endParaRPr lang="en-US" dirty="0" smtClean="0">
              <a:latin typeface="Times New Roman" pitchFamily="18" charset="0"/>
            </a:endParaRPr>
          </a:p>
        </p:txBody>
      </p:sp>
      <p:sp>
        <p:nvSpPr>
          <p:cNvPr id="150531" name="Notes Placeholder 5"/>
          <p:cNvSpPr>
            <a:spLocks noGrp="1"/>
          </p:cNvSpPr>
          <p:nvPr>
            <p:ph type="body" idx="1"/>
          </p:nvPr>
        </p:nvSpPr>
        <p:spPr>
          <a:noFill/>
          <a:ln/>
        </p:spPr>
        <p:txBody>
          <a:bodyPr/>
          <a:lstStyle/>
          <a:p>
            <a:r>
              <a:rPr lang="en-US" b="1" dirty="0" smtClean="0">
                <a:latin typeface="Times New Roman" pitchFamily="18" charset="0"/>
              </a:rPr>
              <a:t>Conicoid</a:t>
            </a:r>
          </a:p>
          <a:p>
            <a:r>
              <a:rPr lang="en-US" dirty="0" smtClean="0">
                <a:latin typeface="Times New Roman" pitchFamily="18" charset="0"/>
              </a:rPr>
              <a:t>Revolution of a conic about an axis of symmetry.</a:t>
            </a:r>
          </a:p>
          <a:p>
            <a:r>
              <a:rPr lang="en-US" dirty="0" smtClean="0">
                <a:latin typeface="Times New Roman" pitchFamily="18" charset="0"/>
              </a:rPr>
              <a:t>Normals to the surface form an evolute.</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5"/>
          <p:cNvSpPr>
            <a:spLocks noGrp="1" noChangeArrowheads="1"/>
          </p:cNvSpPr>
          <p:nvPr>
            <p:ph type="sldNum" sz="quarter" idx="5"/>
          </p:nvPr>
        </p:nvSpPr>
        <p:spPr>
          <a:noFill/>
        </p:spPr>
        <p:txBody>
          <a:bodyPr/>
          <a:lstStyle/>
          <a:p>
            <a:fld id="{28561E24-4495-4832-B9A1-95B34D946F0E}" type="slidenum">
              <a:rPr lang="en-US" smtClean="0">
                <a:latin typeface="Times New Roman" pitchFamily="18" charset="0"/>
              </a:rPr>
              <a:pPr/>
              <a:t>28</a:t>
            </a:fld>
            <a:endParaRPr lang="en-US" dirty="0" smtClean="0">
              <a:latin typeface="Times New Roman" pitchFamily="18" charset="0"/>
            </a:endParaRPr>
          </a:p>
        </p:txBody>
      </p:sp>
      <p:sp>
        <p:nvSpPr>
          <p:cNvPr id="151555" name="Notes Placeholder 5"/>
          <p:cNvSpPr>
            <a:spLocks noGrp="1"/>
          </p:cNvSpPr>
          <p:nvPr>
            <p:ph type="body" idx="1"/>
          </p:nvPr>
        </p:nvSpPr>
        <p:spPr>
          <a:noFill/>
          <a:ln/>
        </p:spPr>
        <p:txBody>
          <a:bodyPr/>
          <a:lstStyle/>
          <a:p>
            <a:r>
              <a:rPr lang="en-US" b="1" dirty="0" smtClean="0">
                <a:latin typeface="Times New Roman" pitchFamily="18" charset="0"/>
              </a:rPr>
              <a:t>Corneal Apex</a:t>
            </a:r>
          </a:p>
          <a:p>
            <a:r>
              <a:rPr lang="en-US" dirty="0" smtClean="0">
                <a:latin typeface="Times New Roman" pitchFamily="18" charset="0"/>
              </a:rPr>
              <a:t>The corneal apex is described as the point of maximum curvature or shortest radius.  Any point taken away from the spherical corneal region will have a greater radius of curvature than the corneal apex point.</a:t>
            </a:r>
          </a:p>
          <a:p>
            <a:endParaRPr lang="en-US" dirty="0" smtClean="0">
              <a:latin typeface="Times New Roman" pitchFamily="18"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5"/>
          <p:cNvSpPr>
            <a:spLocks noGrp="1" noChangeArrowheads="1"/>
          </p:cNvSpPr>
          <p:nvPr>
            <p:ph type="sldNum" sz="quarter" idx="5"/>
          </p:nvPr>
        </p:nvSpPr>
        <p:spPr>
          <a:noFill/>
        </p:spPr>
        <p:txBody>
          <a:bodyPr/>
          <a:lstStyle/>
          <a:p>
            <a:fld id="{4571402F-FB3F-4F80-ACC7-6E0442B6F5D2}" type="slidenum">
              <a:rPr lang="en-US" smtClean="0">
                <a:latin typeface="Times New Roman" pitchFamily="18" charset="0"/>
              </a:rPr>
              <a:pPr/>
              <a:t>29</a:t>
            </a:fld>
            <a:endParaRPr lang="en-US" dirty="0" smtClean="0">
              <a:latin typeface="Times New Roman" pitchFamily="18" charset="0"/>
            </a:endParaRPr>
          </a:p>
        </p:txBody>
      </p:sp>
      <p:sp>
        <p:nvSpPr>
          <p:cNvPr id="152579" name="Notes Placeholder 5"/>
          <p:cNvSpPr>
            <a:spLocks noGrp="1"/>
          </p:cNvSpPr>
          <p:nvPr>
            <p:ph type="body" idx="1"/>
          </p:nvPr>
        </p:nvSpPr>
        <p:spPr>
          <a:noFill/>
          <a:ln/>
        </p:spPr>
        <p:txBody>
          <a:bodyPr/>
          <a:lstStyle/>
          <a:p>
            <a:r>
              <a:rPr lang="en-US" b="1" dirty="0" smtClean="0">
                <a:latin typeface="Times New Roman" pitchFamily="18" charset="0"/>
              </a:rPr>
              <a:t>Measures of Asphericity</a:t>
            </a:r>
          </a:p>
          <a:p>
            <a:r>
              <a:rPr lang="en-US" dirty="0" smtClean="0">
                <a:latin typeface="Times New Roman" pitchFamily="18" charset="0"/>
              </a:rPr>
              <a:t>Asphericity has been expressed in many ways in the literature, but the most common are:   the eccentricity (</a:t>
            </a:r>
            <a:r>
              <a:rPr lang="en-US" i="1" dirty="0" smtClean="0">
                <a:latin typeface="Times New Roman" pitchFamily="18" charset="0"/>
              </a:rPr>
              <a:t>e</a:t>
            </a:r>
            <a:r>
              <a:rPr lang="en-US" dirty="0" smtClean="0">
                <a:latin typeface="Times New Roman" pitchFamily="18" charset="0"/>
              </a:rPr>
              <a:t>), the shape factor (</a:t>
            </a:r>
            <a:r>
              <a:rPr lang="en-US" i="1" dirty="0" smtClean="0">
                <a:latin typeface="Times New Roman" pitchFamily="18" charset="0"/>
              </a:rPr>
              <a:t>p</a:t>
            </a:r>
            <a:r>
              <a:rPr lang="en-US" dirty="0" smtClean="0">
                <a:latin typeface="Times New Roman" pitchFamily="18" charset="0"/>
              </a:rPr>
              <a:t>) and an asphericity parameter (Q).  </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5"/>
          <p:cNvSpPr>
            <a:spLocks noGrp="1" noChangeArrowheads="1"/>
          </p:cNvSpPr>
          <p:nvPr>
            <p:ph type="sldNum" sz="quarter" idx="5"/>
          </p:nvPr>
        </p:nvSpPr>
        <p:spPr>
          <a:noFill/>
        </p:spPr>
        <p:txBody>
          <a:bodyPr/>
          <a:lstStyle/>
          <a:p>
            <a:fld id="{1F9637F1-1CA7-4B3A-A718-61B8DCCDE58B}" type="slidenum">
              <a:rPr lang="en-US" smtClean="0">
                <a:latin typeface="Times New Roman" pitchFamily="18" charset="0"/>
              </a:rPr>
              <a:pPr/>
              <a:t>30</a:t>
            </a:fld>
            <a:endParaRPr lang="en-US" dirty="0" smtClean="0">
              <a:latin typeface="Times New Roman" pitchFamily="18" charset="0"/>
            </a:endParaRPr>
          </a:p>
        </p:txBody>
      </p:sp>
      <p:sp>
        <p:nvSpPr>
          <p:cNvPr id="153603" name="Notes Placeholder 5"/>
          <p:cNvSpPr>
            <a:spLocks noGrp="1"/>
          </p:cNvSpPr>
          <p:nvPr>
            <p:ph type="body" idx="1"/>
          </p:nvPr>
        </p:nvSpPr>
        <p:spPr>
          <a:noFill/>
          <a:ln/>
        </p:spPr>
        <p:txBody>
          <a:bodyPr/>
          <a:lstStyle/>
          <a:p>
            <a:r>
              <a:rPr lang="en-US" b="1" dirty="0" smtClean="0">
                <a:latin typeface="Times New Roman" pitchFamily="18" charset="0"/>
              </a:rPr>
              <a:t>Eccentricity</a:t>
            </a:r>
          </a:p>
          <a:p>
            <a:r>
              <a:rPr lang="en-US" dirty="0" smtClean="0">
                <a:latin typeface="Times New Roman" pitchFamily="18" charset="0"/>
              </a:rPr>
              <a:t>Rate of deviation of the curvature from a circle or a spherical surface.</a:t>
            </a:r>
          </a:p>
          <a:p>
            <a:r>
              <a:rPr lang="en-US" dirty="0" smtClean="0">
                <a:latin typeface="Times New Roman" pitchFamily="18" charset="0"/>
              </a:rPr>
              <a:t>Degree/rate of peripheral flattening/steepening.</a:t>
            </a:r>
          </a:p>
          <a:p>
            <a:endParaRPr lang="en-US" dirty="0" smtClean="0">
              <a:latin typeface="Times New Roman" pitchFamily="18"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5"/>
          <p:cNvSpPr>
            <a:spLocks noGrp="1" noChangeArrowheads="1"/>
          </p:cNvSpPr>
          <p:nvPr>
            <p:ph type="sldNum" sz="quarter" idx="5"/>
          </p:nvPr>
        </p:nvSpPr>
        <p:spPr>
          <a:noFill/>
        </p:spPr>
        <p:txBody>
          <a:bodyPr/>
          <a:lstStyle/>
          <a:p>
            <a:fld id="{A48441F9-56E1-4AEE-9485-C14C528F2044}" type="slidenum">
              <a:rPr lang="en-US" smtClean="0">
                <a:latin typeface="Times New Roman" pitchFamily="18" charset="0"/>
              </a:rPr>
              <a:pPr/>
              <a:t>31</a:t>
            </a:fld>
            <a:endParaRPr lang="en-US" dirty="0" smtClean="0">
              <a:latin typeface="Times New Roman" pitchFamily="18" charset="0"/>
            </a:endParaRPr>
          </a:p>
        </p:txBody>
      </p:sp>
      <p:sp>
        <p:nvSpPr>
          <p:cNvPr id="154627" name="Notes Placeholder 5"/>
          <p:cNvSpPr>
            <a:spLocks noGrp="1"/>
          </p:cNvSpPr>
          <p:nvPr>
            <p:ph type="body" idx="1"/>
          </p:nvPr>
        </p:nvSpPr>
        <p:spPr>
          <a:noFill/>
          <a:ln/>
        </p:spPr>
        <p:txBody>
          <a:bodyPr/>
          <a:lstStyle/>
          <a:p>
            <a:r>
              <a:rPr lang="en-US" b="1" dirty="0" smtClean="0">
                <a:latin typeface="Times New Roman" pitchFamily="18" charset="0"/>
              </a:rPr>
              <a:t>Eccentricity Values of Conic Sections</a:t>
            </a:r>
          </a:p>
          <a:p>
            <a:r>
              <a:rPr lang="en-US" dirty="0" smtClean="0">
                <a:latin typeface="Times New Roman" pitchFamily="18" charset="0"/>
              </a:rPr>
              <a:t>Circle 	             </a:t>
            </a:r>
            <a:r>
              <a:rPr lang="en-US" i="1" dirty="0" smtClean="0">
                <a:latin typeface="Times New Roman" pitchFamily="18" charset="0"/>
              </a:rPr>
              <a:t>e</a:t>
            </a:r>
            <a:r>
              <a:rPr lang="en-US" dirty="0" smtClean="0">
                <a:latin typeface="Times New Roman" pitchFamily="18" charset="0"/>
              </a:rPr>
              <a:t> </a:t>
            </a:r>
            <a:r>
              <a:rPr lang="en-US" baseline="30000" dirty="0" smtClean="0">
                <a:latin typeface="Times New Roman" pitchFamily="18" charset="0"/>
              </a:rPr>
              <a:t>2</a:t>
            </a:r>
            <a:r>
              <a:rPr lang="en-US" dirty="0" smtClean="0">
                <a:latin typeface="Times New Roman" pitchFamily="18" charset="0"/>
              </a:rPr>
              <a:t>= 0</a:t>
            </a:r>
          </a:p>
          <a:p>
            <a:r>
              <a:rPr lang="en-US" dirty="0" smtClean="0">
                <a:latin typeface="Times New Roman" pitchFamily="18" charset="0"/>
              </a:rPr>
              <a:t>Ellipse 	       0 &lt; </a:t>
            </a:r>
            <a:r>
              <a:rPr lang="en-US" i="1" dirty="0" smtClean="0">
                <a:latin typeface="Times New Roman" pitchFamily="18" charset="0"/>
              </a:rPr>
              <a:t>e</a:t>
            </a:r>
            <a:r>
              <a:rPr lang="en-US" dirty="0" smtClean="0">
                <a:latin typeface="Times New Roman" pitchFamily="18" charset="0"/>
              </a:rPr>
              <a:t> </a:t>
            </a:r>
            <a:r>
              <a:rPr lang="en-US" baseline="30000" dirty="0" smtClean="0">
                <a:latin typeface="Times New Roman" pitchFamily="18" charset="0"/>
              </a:rPr>
              <a:t>2</a:t>
            </a:r>
            <a:r>
              <a:rPr lang="en-US" dirty="0" smtClean="0">
                <a:latin typeface="Times New Roman" pitchFamily="18" charset="0"/>
              </a:rPr>
              <a:t>&lt; 1.0 </a:t>
            </a:r>
          </a:p>
          <a:p>
            <a:r>
              <a:rPr lang="en-US" dirty="0" smtClean="0">
                <a:latin typeface="Times New Roman" pitchFamily="18" charset="0"/>
              </a:rPr>
              <a:t>Parabola  	             </a:t>
            </a:r>
            <a:r>
              <a:rPr lang="en-US" i="1" dirty="0" smtClean="0">
                <a:latin typeface="Times New Roman" pitchFamily="18" charset="0"/>
              </a:rPr>
              <a:t>e </a:t>
            </a:r>
            <a:r>
              <a:rPr lang="en-US" baseline="30000" dirty="0" smtClean="0">
                <a:latin typeface="Times New Roman" pitchFamily="18" charset="0"/>
              </a:rPr>
              <a:t>2</a:t>
            </a:r>
            <a:r>
              <a:rPr lang="en-US" dirty="0" smtClean="0">
                <a:latin typeface="Times New Roman" pitchFamily="18" charset="0"/>
              </a:rPr>
              <a:t> = 1.0</a:t>
            </a:r>
          </a:p>
          <a:p>
            <a:r>
              <a:rPr lang="en-US" dirty="0" smtClean="0">
                <a:latin typeface="Times New Roman" pitchFamily="18" charset="0"/>
              </a:rPr>
              <a:t>Hyperbola             </a:t>
            </a:r>
            <a:r>
              <a:rPr lang="en-US" i="1" dirty="0" smtClean="0">
                <a:latin typeface="Times New Roman" pitchFamily="18" charset="0"/>
              </a:rPr>
              <a:t>e </a:t>
            </a:r>
            <a:r>
              <a:rPr lang="en-US" baseline="30000" dirty="0" smtClean="0">
                <a:latin typeface="Times New Roman" pitchFamily="18" charset="0"/>
              </a:rPr>
              <a:t>2</a:t>
            </a:r>
            <a:r>
              <a:rPr lang="en-US" dirty="0" smtClean="0">
                <a:latin typeface="Times New Roman" pitchFamily="18" charset="0"/>
              </a:rPr>
              <a:t> &gt; 1.0</a:t>
            </a:r>
          </a:p>
          <a:p>
            <a:endParaRPr lang="en-US" dirty="0" smtClean="0">
              <a:latin typeface="Times New Roman" pitchFamily="18"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5"/>
          <p:cNvSpPr>
            <a:spLocks noGrp="1" noChangeArrowheads="1"/>
          </p:cNvSpPr>
          <p:nvPr>
            <p:ph type="sldNum" sz="quarter" idx="5"/>
          </p:nvPr>
        </p:nvSpPr>
        <p:spPr>
          <a:noFill/>
        </p:spPr>
        <p:txBody>
          <a:bodyPr/>
          <a:lstStyle/>
          <a:p>
            <a:fld id="{ED15B32C-5308-492E-B326-4E34C6C6BCFF}" type="slidenum">
              <a:rPr lang="en-US" smtClean="0">
                <a:latin typeface="Times New Roman" pitchFamily="18" charset="0"/>
              </a:rPr>
              <a:pPr/>
              <a:t>32</a:t>
            </a:fld>
            <a:endParaRPr lang="en-US" dirty="0" smtClean="0">
              <a:latin typeface="Times New Roman" pitchFamily="18" charset="0"/>
            </a:endParaRPr>
          </a:p>
        </p:txBody>
      </p:sp>
      <p:sp>
        <p:nvSpPr>
          <p:cNvPr id="155651" name="Notes Placeholder 5"/>
          <p:cNvSpPr>
            <a:spLocks noGrp="1"/>
          </p:cNvSpPr>
          <p:nvPr>
            <p:ph type="body" idx="1"/>
          </p:nvPr>
        </p:nvSpPr>
        <p:spPr>
          <a:noFill/>
          <a:ln/>
        </p:spPr>
        <p:txBody>
          <a:bodyPr/>
          <a:lstStyle/>
          <a:p>
            <a:r>
              <a:rPr lang="en-US" b="1" dirty="0" smtClean="0">
                <a:latin typeface="Times New Roman" pitchFamily="18" charset="0"/>
              </a:rPr>
              <a:t>p-Value/Eccentricity Value</a:t>
            </a:r>
          </a:p>
          <a:p>
            <a:r>
              <a:rPr lang="en-US" i="1" dirty="0" smtClean="0">
                <a:latin typeface="Times New Roman" pitchFamily="18" charset="0"/>
              </a:rPr>
              <a:t>p</a:t>
            </a:r>
            <a:r>
              <a:rPr lang="en-US" dirty="0" smtClean="0">
                <a:latin typeface="Times New Roman" pitchFamily="18" charset="0"/>
              </a:rPr>
              <a:t>  = 1 - </a:t>
            </a:r>
            <a:r>
              <a:rPr lang="en-US" i="1" dirty="0" smtClean="0">
                <a:latin typeface="Times New Roman" pitchFamily="18" charset="0"/>
              </a:rPr>
              <a:t>e</a:t>
            </a:r>
            <a:r>
              <a:rPr lang="en-US" baseline="30000" dirty="0" smtClean="0">
                <a:latin typeface="Times New Roman" pitchFamily="18" charset="0"/>
              </a:rPr>
              <a:t>2</a:t>
            </a:r>
            <a:endParaRPr lang="en-US" dirty="0" smtClean="0">
              <a:latin typeface="Times New Roman" pitchFamily="18" charset="0"/>
            </a:endParaRPr>
          </a:p>
          <a:p>
            <a:r>
              <a:rPr lang="en-US" i="1" dirty="0" smtClean="0">
                <a:latin typeface="Times New Roman" pitchFamily="18" charset="0"/>
              </a:rPr>
              <a:t>e</a:t>
            </a:r>
            <a:r>
              <a:rPr lang="en-US" dirty="0" smtClean="0">
                <a:latin typeface="Times New Roman" pitchFamily="18" charset="0"/>
              </a:rPr>
              <a:t>  =  </a:t>
            </a:r>
            <a:r>
              <a:rPr lang="en-US" dirty="0" smtClean="0">
                <a:latin typeface="Times New Roman" pitchFamily="18" charset="0"/>
                <a:sym typeface="Symbol"/>
              </a:rPr>
              <a:t>(1-p)</a:t>
            </a:r>
            <a:endParaRPr lang="en-US" dirty="0" smtClean="0">
              <a:latin typeface="Times New Roman" pitchFamily="18" charset="0"/>
            </a:endParaRPr>
          </a:p>
          <a:p>
            <a:r>
              <a:rPr lang="en-US" i="1" dirty="0" smtClean="0">
                <a:latin typeface="Times New Roman" pitchFamily="18" charset="0"/>
              </a:rPr>
              <a:t>e</a:t>
            </a:r>
            <a:r>
              <a:rPr lang="en-US" baseline="30000" dirty="0" smtClean="0">
                <a:latin typeface="Times New Roman" pitchFamily="18" charset="0"/>
              </a:rPr>
              <a:t>2</a:t>
            </a:r>
            <a:r>
              <a:rPr lang="en-US" dirty="0" smtClean="0">
                <a:latin typeface="Times New Roman" pitchFamily="18" charset="0"/>
              </a:rPr>
              <a:t> = 1 - </a:t>
            </a:r>
            <a:r>
              <a:rPr lang="en-US" i="1" dirty="0" smtClean="0">
                <a:latin typeface="Times New Roman" pitchFamily="18" charset="0"/>
              </a:rPr>
              <a:t>p</a:t>
            </a:r>
            <a:endParaRPr lang="en-US" dirty="0" smtClean="0">
              <a:latin typeface="Times New Roman" pitchFamily="18" charset="0"/>
            </a:endParaRPr>
          </a:p>
          <a:p>
            <a:r>
              <a:rPr lang="en-US" dirty="0" smtClean="0">
                <a:latin typeface="Times New Roman" pitchFamily="18" charset="0"/>
              </a:rPr>
              <a:t> </a:t>
            </a:r>
          </a:p>
          <a:p>
            <a:r>
              <a:rPr lang="en-US" i="1" dirty="0" smtClean="0">
                <a:latin typeface="Times New Roman" pitchFamily="18" charset="0"/>
              </a:rPr>
              <a:t>NOTE:</a:t>
            </a:r>
            <a:r>
              <a:rPr lang="en-US" dirty="0" smtClean="0">
                <a:latin typeface="Times New Roman" pitchFamily="18" charset="0"/>
              </a:rPr>
              <a:t> –</a:t>
            </a:r>
            <a:r>
              <a:rPr lang="en-US" i="1" dirty="0" smtClean="0">
                <a:latin typeface="Times New Roman" pitchFamily="18" charset="0"/>
              </a:rPr>
              <a:t>e</a:t>
            </a:r>
            <a:r>
              <a:rPr lang="en-US" baseline="30000" dirty="0" smtClean="0">
                <a:latin typeface="Times New Roman" pitchFamily="18" charset="0"/>
              </a:rPr>
              <a:t>2 </a:t>
            </a:r>
            <a:r>
              <a:rPr lang="en-US" dirty="0" smtClean="0">
                <a:latin typeface="Times New Roman" pitchFamily="18" charset="0"/>
              </a:rPr>
              <a:t>is sometimes referred to in the literature as Q, an asphericity parameter.</a:t>
            </a:r>
          </a:p>
          <a:p>
            <a:endParaRPr lang="en-US" dirty="0" smtClean="0">
              <a:latin typeface="Times New Roman"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5"/>
          <p:cNvSpPr>
            <a:spLocks noGrp="1" noChangeArrowheads="1"/>
          </p:cNvSpPr>
          <p:nvPr>
            <p:ph type="sldNum" sz="quarter" idx="5"/>
          </p:nvPr>
        </p:nvSpPr>
        <p:spPr>
          <a:noFill/>
        </p:spPr>
        <p:txBody>
          <a:bodyPr/>
          <a:lstStyle/>
          <a:p>
            <a:fld id="{754ED3BC-C55F-4731-9FAE-0FC08C92AA27}" type="slidenum">
              <a:rPr lang="en-US" smtClean="0">
                <a:latin typeface="Times New Roman" pitchFamily="18" charset="0"/>
              </a:rPr>
              <a:pPr/>
              <a:t>6</a:t>
            </a:fld>
            <a:endParaRPr lang="en-US" dirty="0" smtClean="0">
              <a:latin typeface="Times New Roman" pitchFamily="18" charset="0"/>
            </a:endParaRPr>
          </a:p>
        </p:txBody>
      </p:sp>
      <p:sp>
        <p:nvSpPr>
          <p:cNvPr id="129027" name="Rectangle 1026"/>
          <p:cNvSpPr>
            <a:spLocks noChangeArrowheads="1"/>
          </p:cNvSpPr>
          <p:nvPr/>
        </p:nvSpPr>
        <p:spPr bwMode="auto">
          <a:xfrm>
            <a:off x="3886200" y="6350"/>
            <a:ext cx="2971800" cy="430213"/>
          </a:xfrm>
          <a:prstGeom prst="rect">
            <a:avLst/>
          </a:prstGeom>
          <a:noFill/>
          <a:ln w="9525">
            <a:noFill/>
            <a:miter lim="800000"/>
            <a:headEnd/>
            <a:tailEnd/>
          </a:ln>
        </p:spPr>
        <p:txBody>
          <a:bodyPr wrap="none" anchor="ctr"/>
          <a:lstStyle/>
          <a:p>
            <a:endParaRPr lang="en-US" dirty="0"/>
          </a:p>
        </p:txBody>
      </p:sp>
      <p:sp>
        <p:nvSpPr>
          <p:cNvPr id="129028" name="Rectangle 1027"/>
          <p:cNvSpPr>
            <a:spLocks noChangeArrowheads="1"/>
          </p:cNvSpPr>
          <p:nvPr/>
        </p:nvSpPr>
        <p:spPr bwMode="auto">
          <a:xfrm>
            <a:off x="3886200" y="8739188"/>
            <a:ext cx="2971800" cy="428625"/>
          </a:xfrm>
          <a:prstGeom prst="rect">
            <a:avLst/>
          </a:prstGeom>
          <a:noFill/>
          <a:ln w="9525">
            <a:noFill/>
            <a:miter lim="800000"/>
            <a:headEnd/>
            <a:tailEnd/>
          </a:ln>
        </p:spPr>
        <p:txBody>
          <a:bodyPr lIns="19050" tIns="0" rIns="19050" bIns="0" anchor="b"/>
          <a:lstStyle/>
          <a:p>
            <a:pPr algn="r">
              <a:lnSpc>
                <a:spcPct val="100000"/>
              </a:lnSpc>
            </a:pPr>
            <a:r>
              <a:rPr lang="en-US" sz="1000" i="1" dirty="0">
                <a:solidFill>
                  <a:schemeClr val="tx1"/>
                </a:solidFill>
                <a:latin typeface="Times New Roman" pitchFamily="18" charset="0"/>
              </a:rPr>
              <a:t>12</a:t>
            </a:r>
          </a:p>
        </p:txBody>
      </p:sp>
      <p:sp>
        <p:nvSpPr>
          <p:cNvPr id="129029" name="Rectangle 1028"/>
          <p:cNvSpPr>
            <a:spLocks noChangeArrowheads="1"/>
          </p:cNvSpPr>
          <p:nvPr/>
        </p:nvSpPr>
        <p:spPr bwMode="auto">
          <a:xfrm>
            <a:off x="0" y="8739188"/>
            <a:ext cx="2971800" cy="428625"/>
          </a:xfrm>
          <a:prstGeom prst="rect">
            <a:avLst/>
          </a:prstGeom>
          <a:noFill/>
          <a:ln w="9525">
            <a:noFill/>
            <a:miter lim="800000"/>
            <a:headEnd/>
            <a:tailEnd/>
          </a:ln>
        </p:spPr>
        <p:txBody>
          <a:bodyPr wrap="none" anchor="ctr"/>
          <a:lstStyle/>
          <a:p>
            <a:endParaRPr lang="en-US" dirty="0"/>
          </a:p>
        </p:txBody>
      </p:sp>
      <p:sp>
        <p:nvSpPr>
          <p:cNvPr id="129030" name="Rectangle 1029"/>
          <p:cNvSpPr>
            <a:spLocks noChangeArrowheads="1"/>
          </p:cNvSpPr>
          <p:nvPr/>
        </p:nvSpPr>
        <p:spPr bwMode="auto">
          <a:xfrm>
            <a:off x="0" y="6350"/>
            <a:ext cx="2971800" cy="430213"/>
          </a:xfrm>
          <a:prstGeom prst="rect">
            <a:avLst/>
          </a:prstGeom>
          <a:noFill/>
          <a:ln w="9525">
            <a:noFill/>
            <a:miter lim="800000"/>
            <a:headEnd/>
            <a:tailEnd/>
          </a:ln>
        </p:spPr>
        <p:txBody>
          <a:bodyPr wrap="none" anchor="ctr"/>
          <a:lstStyle/>
          <a:p>
            <a:endParaRPr lang="en-US" dirty="0"/>
          </a:p>
        </p:txBody>
      </p:sp>
      <p:sp>
        <p:nvSpPr>
          <p:cNvPr id="129031" name="Rectangle 1030"/>
          <p:cNvSpPr>
            <a:spLocks noChangeArrowheads="1"/>
          </p:cNvSpPr>
          <p:nvPr/>
        </p:nvSpPr>
        <p:spPr bwMode="auto">
          <a:xfrm>
            <a:off x="3884613" y="3175"/>
            <a:ext cx="2973387" cy="430213"/>
          </a:xfrm>
          <a:prstGeom prst="rect">
            <a:avLst/>
          </a:prstGeom>
          <a:noFill/>
          <a:ln w="9525">
            <a:noFill/>
            <a:miter lim="800000"/>
            <a:headEnd/>
            <a:tailEnd/>
          </a:ln>
        </p:spPr>
        <p:txBody>
          <a:bodyPr wrap="none" anchor="ctr"/>
          <a:lstStyle/>
          <a:p>
            <a:endParaRPr lang="en-US" dirty="0"/>
          </a:p>
        </p:txBody>
      </p:sp>
      <p:sp>
        <p:nvSpPr>
          <p:cNvPr id="129032" name="Rectangle 1031"/>
          <p:cNvSpPr>
            <a:spLocks noChangeArrowheads="1"/>
          </p:cNvSpPr>
          <p:nvPr/>
        </p:nvSpPr>
        <p:spPr bwMode="auto">
          <a:xfrm>
            <a:off x="3884613" y="8737600"/>
            <a:ext cx="2973387" cy="428625"/>
          </a:xfrm>
          <a:prstGeom prst="rect">
            <a:avLst/>
          </a:prstGeom>
          <a:noFill/>
          <a:ln w="9525">
            <a:noFill/>
            <a:miter lim="800000"/>
            <a:headEnd/>
            <a:tailEnd/>
          </a:ln>
        </p:spPr>
        <p:txBody>
          <a:bodyPr lIns="19050" tIns="0" rIns="19050" bIns="0" anchor="b"/>
          <a:lstStyle/>
          <a:p>
            <a:pPr algn="r">
              <a:lnSpc>
                <a:spcPct val="100000"/>
              </a:lnSpc>
            </a:pPr>
            <a:r>
              <a:rPr lang="en-US" sz="1000" i="1" dirty="0">
                <a:solidFill>
                  <a:schemeClr val="tx1"/>
                </a:solidFill>
                <a:latin typeface="Times New Roman" pitchFamily="18" charset="0"/>
              </a:rPr>
              <a:t>12</a:t>
            </a:r>
          </a:p>
        </p:txBody>
      </p:sp>
      <p:sp>
        <p:nvSpPr>
          <p:cNvPr id="129033" name="Rectangle 1032"/>
          <p:cNvSpPr>
            <a:spLocks noChangeArrowheads="1"/>
          </p:cNvSpPr>
          <p:nvPr/>
        </p:nvSpPr>
        <p:spPr bwMode="auto">
          <a:xfrm>
            <a:off x="-1588" y="8737600"/>
            <a:ext cx="2971801" cy="428625"/>
          </a:xfrm>
          <a:prstGeom prst="rect">
            <a:avLst/>
          </a:prstGeom>
          <a:noFill/>
          <a:ln w="9525">
            <a:noFill/>
            <a:miter lim="800000"/>
            <a:headEnd/>
            <a:tailEnd/>
          </a:ln>
        </p:spPr>
        <p:txBody>
          <a:bodyPr wrap="none" anchor="ctr"/>
          <a:lstStyle/>
          <a:p>
            <a:endParaRPr lang="en-US" dirty="0"/>
          </a:p>
        </p:txBody>
      </p:sp>
      <p:sp>
        <p:nvSpPr>
          <p:cNvPr id="129034" name="Rectangle 1033"/>
          <p:cNvSpPr>
            <a:spLocks noChangeArrowheads="1"/>
          </p:cNvSpPr>
          <p:nvPr/>
        </p:nvSpPr>
        <p:spPr bwMode="auto">
          <a:xfrm>
            <a:off x="-1588" y="3175"/>
            <a:ext cx="2971801" cy="430213"/>
          </a:xfrm>
          <a:prstGeom prst="rect">
            <a:avLst/>
          </a:prstGeom>
          <a:noFill/>
          <a:ln w="9525">
            <a:noFill/>
            <a:miter lim="800000"/>
            <a:headEnd/>
            <a:tailEnd/>
          </a:ln>
        </p:spPr>
        <p:txBody>
          <a:bodyPr wrap="none" anchor="ctr"/>
          <a:lstStyle/>
          <a:p>
            <a:endParaRPr lang="en-US" dirty="0"/>
          </a:p>
        </p:txBody>
      </p:sp>
      <p:sp>
        <p:nvSpPr>
          <p:cNvPr id="129035" name="Rectangle 1034"/>
          <p:cNvSpPr>
            <a:spLocks noGrp="1" noRot="1" noChangeAspect="1" noChangeArrowheads="1" noTextEdit="1"/>
          </p:cNvSpPr>
          <p:nvPr>
            <p:ph type="sldImg"/>
          </p:nvPr>
        </p:nvSpPr>
        <p:spPr>
          <a:ln cap="flat"/>
        </p:spPr>
      </p:sp>
      <p:sp>
        <p:nvSpPr>
          <p:cNvPr id="129036" name="Rectangle 1035"/>
          <p:cNvSpPr>
            <a:spLocks noGrp="1" noChangeArrowheads="1"/>
          </p:cNvSpPr>
          <p:nvPr>
            <p:ph type="body" idx="1"/>
          </p:nvPr>
        </p:nvSpPr>
        <p:spPr>
          <a:noFill/>
          <a:ln/>
        </p:spPr>
        <p:txBody>
          <a:bodyPr/>
          <a:lstStyle/>
          <a:p>
            <a:endParaRPr lang="en-US" dirty="0" smtClean="0">
              <a:latin typeface="Times New Roman" pitchFamily="18"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5"/>
          <p:cNvSpPr>
            <a:spLocks noGrp="1" noChangeArrowheads="1"/>
          </p:cNvSpPr>
          <p:nvPr>
            <p:ph type="sldNum" sz="quarter" idx="5"/>
          </p:nvPr>
        </p:nvSpPr>
        <p:spPr>
          <a:noFill/>
        </p:spPr>
        <p:txBody>
          <a:bodyPr/>
          <a:lstStyle/>
          <a:p>
            <a:fld id="{5603256B-B700-492F-9B72-8DDA5B620E7A}" type="slidenum">
              <a:rPr lang="en-US" smtClean="0">
                <a:latin typeface="Times New Roman" pitchFamily="18" charset="0"/>
              </a:rPr>
              <a:pPr/>
              <a:t>33</a:t>
            </a:fld>
            <a:endParaRPr lang="en-US" dirty="0" smtClean="0">
              <a:latin typeface="Times New Roman" pitchFamily="18" charset="0"/>
            </a:endParaRPr>
          </a:p>
        </p:txBody>
      </p:sp>
      <p:sp>
        <p:nvSpPr>
          <p:cNvPr id="156675" name="Notes Placeholder 5"/>
          <p:cNvSpPr>
            <a:spLocks noGrp="1"/>
          </p:cNvSpPr>
          <p:nvPr>
            <p:ph type="body" idx="1"/>
          </p:nvPr>
        </p:nvSpPr>
        <p:spPr>
          <a:noFill/>
          <a:ln/>
        </p:spPr>
        <p:txBody>
          <a:bodyPr/>
          <a:lstStyle/>
          <a:p>
            <a:r>
              <a:rPr lang="en-US" b="1" dirty="0" smtClean="0">
                <a:latin typeface="Times New Roman" pitchFamily="18" charset="0"/>
              </a:rPr>
              <a:t>Aim of Determining the p-value:</a:t>
            </a:r>
          </a:p>
          <a:p>
            <a:r>
              <a:rPr lang="en-US" dirty="0" smtClean="0">
                <a:latin typeface="Times New Roman" pitchFamily="18" charset="0"/>
              </a:rPr>
              <a:t>To give a quantitative representation of the corneal shape.</a:t>
            </a:r>
          </a:p>
          <a:p>
            <a:r>
              <a:rPr lang="en-US" dirty="0" smtClean="0">
                <a:latin typeface="Times New Roman" pitchFamily="18" charset="0"/>
              </a:rPr>
              <a:t>To define mathematically the asphericity of the corneal surface.</a:t>
            </a:r>
          </a:p>
          <a:p>
            <a:r>
              <a:rPr lang="en-US" dirty="0" smtClean="0">
                <a:latin typeface="Times New Roman" pitchFamily="18" charset="0"/>
              </a:rPr>
              <a:t> </a:t>
            </a:r>
          </a:p>
          <a:p>
            <a:endParaRPr lang="en-US" dirty="0" smtClean="0">
              <a:latin typeface="Times New Roman" pitchFamily="18"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5"/>
          <p:cNvSpPr>
            <a:spLocks noGrp="1" noChangeArrowheads="1"/>
          </p:cNvSpPr>
          <p:nvPr>
            <p:ph type="sldNum" sz="quarter" idx="5"/>
          </p:nvPr>
        </p:nvSpPr>
        <p:spPr>
          <a:noFill/>
        </p:spPr>
        <p:txBody>
          <a:bodyPr/>
          <a:lstStyle/>
          <a:p>
            <a:fld id="{7B883F65-1ADD-48AE-B153-B0824A977808}" type="slidenum">
              <a:rPr lang="en-US" smtClean="0">
                <a:latin typeface="Times New Roman" pitchFamily="18" charset="0"/>
              </a:rPr>
              <a:pPr/>
              <a:t>34</a:t>
            </a:fld>
            <a:endParaRPr lang="en-US" dirty="0" smtClean="0">
              <a:latin typeface="Times New Roman" pitchFamily="18" charset="0"/>
            </a:endParaRPr>
          </a:p>
        </p:txBody>
      </p:sp>
      <p:sp>
        <p:nvSpPr>
          <p:cNvPr id="157699" name="Notes Placeholder 5"/>
          <p:cNvSpPr>
            <a:spLocks noGrp="1"/>
          </p:cNvSpPr>
          <p:nvPr>
            <p:ph type="body" idx="1"/>
          </p:nvPr>
        </p:nvSpPr>
        <p:spPr>
          <a:noFill/>
          <a:ln/>
        </p:spPr>
        <p:txBody>
          <a:bodyPr/>
          <a:lstStyle/>
          <a:p>
            <a:r>
              <a:rPr lang="en-US" b="1" dirty="0" smtClean="0">
                <a:latin typeface="Times New Roman" pitchFamily="18" charset="0"/>
              </a:rPr>
              <a:t>Corneal Asphericity</a:t>
            </a:r>
          </a:p>
          <a:p>
            <a:r>
              <a:rPr lang="en-US" dirty="0" smtClean="0">
                <a:latin typeface="Times New Roman" pitchFamily="18" charset="0"/>
              </a:rPr>
              <a:t>The cornea is an aspheric surface.</a:t>
            </a:r>
          </a:p>
          <a:p>
            <a:r>
              <a:rPr lang="en-US" dirty="0" smtClean="0">
                <a:latin typeface="Times New Roman" pitchFamily="18" charset="0"/>
              </a:rPr>
              <a:t>It has an ellipsoidal periphery.</a:t>
            </a:r>
          </a:p>
          <a:p>
            <a:r>
              <a:rPr lang="en-US" dirty="0" smtClean="0">
                <a:latin typeface="Times New Roman" pitchFamily="18" charset="0"/>
              </a:rPr>
              <a:t>It is not necessarily laterally or radially symmetrical.</a:t>
            </a:r>
          </a:p>
          <a:p>
            <a:endParaRPr lang="en-US" dirty="0" smtClean="0">
              <a:latin typeface="Times New Roman" pitchFamily="18"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5"/>
          <p:cNvSpPr>
            <a:spLocks noGrp="1" noChangeArrowheads="1"/>
          </p:cNvSpPr>
          <p:nvPr>
            <p:ph type="sldNum" sz="quarter" idx="5"/>
          </p:nvPr>
        </p:nvSpPr>
        <p:spPr>
          <a:noFill/>
        </p:spPr>
        <p:txBody>
          <a:bodyPr/>
          <a:lstStyle/>
          <a:p>
            <a:fld id="{1C340343-5791-42E5-BFB9-DC1B8040F44A}" type="slidenum">
              <a:rPr lang="en-US" smtClean="0">
                <a:latin typeface="Times New Roman" pitchFamily="18" charset="0"/>
              </a:rPr>
              <a:pPr/>
              <a:t>35</a:t>
            </a:fld>
            <a:endParaRPr lang="en-US" dirty="0" smtClean="0">
              <a:latin typeface="Times New Roman" pitchFamily="18" charset="0"/>
            </a:endParaRPr>
          </a:p>
        </p:txBody>
      </p:sp>
      <p:sp>
        <p:nvSpPr>
          <p:cNvPr id="158723" name="Notes Placeholder 5"/>
          <p:cNvSpPr>
            <a:spLocks noGrp="1"/>
          </p:cNvSpPr>
          <p:nvPr>
            <p:ph type="body" idx="1"/>
          </p:nvPr>
        </p:nvSpPr>
        <p:spPr>
          <a:noFill/>
          <a:ln/>
        </p:spPr>
        <p:txBody>
          <a:bodyPr/>
          <a:lstStyle/>
          <a:p>
            <a:r>
              <a:rPr lang="en-US" b="1" dirty="0" smtClean="0">
                <a:latin typeface="Times New Roman" pitchFamily="18" charset="0"/>
              </a:rPr>
              <a:t>Eccentricity Value of the Human Cornea</a:t>
            </a:r>
          </a:p>
          <a:p>
            <a:r>
              <a:rPr lang="en-US" dirty="0" smtClean="0">
                <a:latin typeface="Times New Roman" pitchFamily="18" charset="0"/>
              </a:rPr>
              <a:t>The human cornea is an ellipsoid.</a:t>
            </a:r>
          </a:p>
          <a:p>
            <a:r>
              <a:rPr lang="en-US" dirty="0" smtClean="0">
                <a:latin typeface="Times New Roman" pitchFamily="18" charset="0"/>
              </a:rPr>
              <a:t>Eccentricity values that have been measured are:</a:t>
            </a:r>
          </a:p>
          <a:p>
            <a:r>
              <a:rPr lang="en-US" dirty="0" smtClean="0">
                <a:latin typeface="Times New Roman" pitchFamily="18" charset="0"/>
              </a:rPr>
              <a:t>range: 0.41 - 0.58 (Holden, 1970; Kiely </a:t>
            </a:r>
            <a:r>
              <a:rPr lang="en-US" i="1" dirty="0" smtClean="0">
                <a:latin typeface="Times New Roman" pitchFamily="18" charset="0"/>
              </a:rPr>
              <a:t>et al.</a:t>
            </a:r>
            <a:r>
              <a:rPr lang="en-US" dirty="0" smtClean="0">
                <a:latin typeface="Times New Roman" pitchFamily="18" charset="0"/>
              </a:rPr>
              <a:t>, 1984; and Guillon </a:t>
            </a:r>
            <a:r>
              <a:rPr lang="en-US" i="1" dirty="0" smtClean="0">
                <a:latin typeface="Times New Roman" pitchFamily="18" charset="0"/>
              </a:rPr>
              <a:t>et al.</a:t>
            </a:r>
            <a:r>
              <a:rPr lang="en-US" dirty="0" smtClean="0">
                <a:latin typeface="Times New Roman" pitchFamily="18" charset="0"/>
              </a:rPr>
              <a:t>, 1986)</a:t>
            </a:r>
          </a:p>
          <a:p>
            <a:r>
              <a:rPr lang="en-US" dirty="0" smtClean="0">
                <a:latin typeface="Times New Roman" pitchFamily="18" charset="0"/>
              </a:rPr>
              <a:t>average: 0.47</a:t>
            </a:r>
          </a:p>
          <a:p>
            <a:endParaRPr lang="en-US" dirty="0" smtClean="0">
              <a:latin typeface="Times New Roman" pitchFamily="18"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5"/>
          <p:cNvSpPr>
            <a:spLocks noGrp="1" noChangeArrowheads="1"/>
          </p:cNvSpPr>
          <p:nvPr>
            <p:ph type="sldNum" sz="quarter" idx="5"/>
          </p:nvPr>
        </p:nvSpPr>
        <p:spPr>
          <a:noFill/>
        </p:spPr>
        <p:txBody>
          <a:bodyPr/>
          <a:lstStyle/>
          <a:p>
            <a:fld id="{29684E7D-5332-4E57-8D36-A47A6C3660B4}" type="slidenum">
              <a:rPr lang="en-US" smtClean="0">
                <a:latin typeface="Times New Roman" pitchFamily="18" charset="0"/>
              </a:rPr>
              <a:pPr/>
              <a:t>36</a:t>
            </a:fld>
            <a:endParaRPr lang="en-US" dirty="0" smtClean="0">
              <a:latin typeface="Times New Roman" pitchFamily="18" charset="0"/>
            </a:endParaRPr>
          </a:p>
        </p:txBody>
      </p:sp>
      <p:sp>
        <p:nvSpPr>
          <p:cNvPr id="159747" name="Notes Placeholder 5"/>
          <p:cNvSpPr>
            <a:spLocks noGrp="1"/>
          </p:cNvSpPr>
          <p:nvPr>
            <p:ph type="body" idx="1"/>
          </p:nvPr>
        </p:nvSpPr>
        <p:spPr>
          <a:noFill/>
          <a:ln/>
        </p:spPr>
        <p:txBody>
          <a:bodyPr/>
          <a:lstStyle/>
          <a:p>
            <a:r>
              <a:rPr lang="en-US" b="1" dirty="0" smtClean="0">
                <a:latin typeface="Times New Roman" pitchFamily="18" charset="0"/>
              </a:rPr>
              <a:t>Regions of Corneal Asphericity</a:t>
            </a:r>
          </a:p>
          <a:p>
            <a:r>
              <a:rPr lang="en-US" dirty="0" smtClean="0">
                <a:latin typeface="Times New Roman" pitchFamily="18" charset="0"/>
              </a:rPr>
              <a:t>Attempts have been made in the past to identify and divide the cornea into different regions.  The schematic shows these regions as derived from Sampson, </a:t>
            </a:r>
            <a:r>
              <a:rPr lang="en-US" i="1" dirty="0" smtClean="0">
                <a:latin typeface="Times New Roman" pitchFamily="18" charset="0"/>
              </a:rPr>
              <a:t>et al.</a:t>
            </a:r>
            <a:r>
              <a:rPr lang="en-US" dirty="0" smtClean="0">
                <a:latin typeface="Times New Roman" pitchFamily="18" charset="0"/>
              </a:rPr>
              <a:t> (1965):</a:t>
            </a:r>
          </a:p>
          <a:p>
            <a:r>
              <a:rPr lang="en-US" dirty="0" smtClean="0">
                <a:latin typeface="Times New Roman" pitchFamily="18" charset="0"/>
              </a:rPr>
              <a:t>Central region or corneal cap.</a:t>
            </a:r>
          </a:p>
          <a:p>
            <a:r>
              <a:rPr lang="en-US" dirty="0" smtClean="0">
                <a:latin typeface="Times New Roman" pitchFamily="18" charset="0"/>
              </a:rPr>
              <a:t>Mid-peripheral region.</a:t>
            </a:r>
          </a:p>
          <a:p>
            <a:r>
              <a:rPr lang="en-US" dirty="0" smtClean="0">
                <a:latin typeface="Times New Roman" pitchFamily="18" charset="0"/>
              </a:rPr>
              <a:t>Peripheral region.</a:t>
            </a:r>
          </a:p>
          <a:p>
            <a:r>
              <a:rPr lang="en-US" dirty="0" smtClean="0">
                <a:latin typeface="Times New Roman" pitchFamily="18" charset="0"/>
              </a:rPr>
              <a:t> </a:t>
            </a:r>
          </a:p>
          <a:p>
            <a:endParaRPr lang="en-US" dirty="0" smtClean="0">
              <a:latin typeface="Times New Roman" pitchFamily="18"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5"/>
          <p:cNvSpPr>
            <a:spLocks noGrp="1" noChangeArrowheads="1"/>
          </p:cNvSpPr>
          <p:nvPr>
            <p:ph type="sldNum" sz="quarter" idx="5"/>
          </p:nvPr>
        </p:nvSpPr>
        <p:spPr>
          <a:noFill/>
        </p:spPr>
        <p:txBody>
          <a:bodyPr/>
          <a:lstStyle/>
          <a:p>
            <a:fld id="{10665FD2-FEFE-4C27-8C54-30C964A12EC1}" type="slidenum">
              <a:rPr lang="en-US" smtClean="0">
                <a:latin typeface="Times New Roman" pitchFamily="18" charset="0"/>
              </a:rPr>
              <a:pPr/>
              <a:t>37</a:t>
            </a:fld>
            <a:endParaRPr lang="en-US" dirty="0" smtClean="0">
              <a:latin typeface="Times New Roman" pitchFamily="18" charset="0"/>
            </a:endParaRPr>
          </a:p>
        </p:txBody>
      </p:sp>
      <p:sp>
        <p:nvSpPr>
          <p:cNvPr id="160771" name="Notes Placeholder 5"/>
          <p:cNvSpPr>
            <a:spLocks noGrp="1"/>
          </p:cNvSpPr>
          <p:nvPr>
            <p:ph type="body" idx="1"/>
          </p:nvPr>
        </p:nvSpPr>
        <p:spPr>
          <a:noFill/>
          <a:ln/>
        </p:spPr>
        <p:txBody>
          <a:bodyPr/>
          <a:lstStyle/>
          <a:p>
            <a:endParaRPr lang="en-US" dirty="0" smtClean="0">
              <a:latin typeface="Times New Roman" pitchFamily="18"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5"/>
          <p:cNvSpPr>
            <a:spLocks noGrp="1" noChangeArrowheads="1"/>
          </p:cNvSpPr>
          <p:nvPr>
            <p:ph type="sldNum" sz="quarter" idx="5"/>
          </p:nvPr>
        </p:nvSpPr>
        <p:spPr>
          <a:noFill/>
        </p:spPr>
        <p:txBody>
          <a:bodyPr/>
          <a:lstStyle/>
          <a:p>
            <a:fld id="{69359373-9494-429D-B643-57B68769D8B1}" type="slidenum">
              <a:rPr lang="en-US" smtClean="0">
                <a:latin typeface="Times New Roman" pitchFamily="18" charset="0"/>
              </a:rPr>
              <a:pPr/>
              <a:t>38</a:t>
            </a:fld>
            <a:endParaRPr lang="en-US" dirty="0" smtClean="0">
              <a:latin typeface="Times New Roman" pitchFamily="18" charset="0"/>
            </a:endParaRPr>
          </a:p>
        </p:txBody>
      </p:sp>
      <p:sp>
        <p:nvSpPr>
          <p:cNvPr id="161795" name="Notes Placeholder 5"/>
          <p:cNvSpPr>
            <a:spLocks noGrp="1"/>
          </p:cNvSpPr>
          <p:nvPr>
            <p:ph type="body" idx="1"/>
          </p:nvPr>
        </p:nvSpPr>
        <p:spPr>
          <a:noFill/>
          <a:ln/>
        </p:spPr>
        <p:txBody>
          <a:bodyPr/>
          <a:lstStyle/>
          <a:p>
            <a:r>
              <a:rPr lang="en-US" b="1" dirty="0" smtClean="0">
                <a:latin typeface="Times New Roman" pitchFamily="18" charset="0"/>
              </a:rPr>
              <a:t>Corneal Cap</a:t>
            </a:r>
          </a:p>
          <a:p>
            <a:r>
              <a:rPr lang="en-US" dirty="0" smtClean="0">
                <a:latin typeface="Times New Roman" pitchFamily="18" charset="0"/>
              </a:rPr>
              <a:t>Approximate diameter:  4 mm.</a:t>
            </a:r>
          </a:p>
          <a:p>
            <a:r>
              <a:rPr lang="en-US" dirty="0" smtClean="0">
                <a:latin typeface="Times New Roman" pitchFamily="18" charset="0"/>
              </a:rPr>
              <a:t>Approximate position: decentred by 0.2 to 0.6 mm nasally and 0.2 mm superiorly.</a:t>
            </a:r>
          </a:p>
          <a:p>
            <a:r>
              <a:rPr lang="en-US" dirty="0" smtClean="0">
                <a:latin typeface="Times New Roman" pitchFamily="18" charset="0"/>
              </a:rPr>
              <a:t>If decentration is large enough it can affect the fit of contact lenses.</a:t>
            </a:r>
          </a:p>
          <a:p>
            <a:r>
              <a:rPr lang="en-US" dirty="0" smtClean="0">
                <a:latin typeface="Times New Roman" pitchFamily="18" charset="0"/>
              </a:rPr>
              <a:t>The shape is irregular as the distance of the edge from the centre varies in different meridians.</a:t>
            </a:r>
          </a:p>
          <a:p>
            <a:endParaRPr lang="en-US" dirty="0" smtClean="0">
              <a:latin typeface="Times New Roman" pitchFamily="18" charset="0"/>
            </a:endParaRPr>
          </a:p>
          <a:p>
            <a:endParaRPr lang="en-US" dirty="0" smtClean="0">
              <a:latin typeface="Times New Roman" pitchFamily="18"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5"/>
          <p:cNvSpPr>
            <a:spLocks noGrp="1" noChangeArrowheads="1"/>
          </p:cNvSpPr>
          <p:nvPr>
            <p:ph type="sldNum" sz="quarter" idx="5"/>
          </p:nvPr>
        </p:nvSpPr>
        <p:spPr>
          <a:noFill/>
        </p:spPr>
        <p:txBody>
          <a:bodyPr/>
          <a:lstStyle/>
          <a:p>
            <a:fld id="{5492512D-BAB7-450E-A366-F8060C90652B}" type="slidenum">
              <a:rPr lang="en-US" smtClean="0">
                <a:latin typeface="Times New Roman" pitchFamily="18" charset="0"/>
              </a:rPr>
              <a:pPr/>
              <a:t>39</a:t>
            </a:fld>
            <a:endParaRPr lang="en-US" dirty="0" smtClean="0">
              <a:latin typeface="Times New Roman" pitchFamily="18" charset="0"/>
            </a:endParaRPr>
          </a:p>
        </p:txBody>
      </p:sp>
      <p:sp>
        <p:nvSpPr>
          <p:cNvPr id="162819" name="Notes Placeholder 5"/>
          <p:cNvSpPr>
            <a:spLocks noGrp="1"/>
          </p:cNvSpPr>
          <p:nvPr>
            <p:ph type="body" idx="1"/>
          </p:nvPr>
        </p:nvSpPr>
        <p:spPr>
          <a:noFill/>
          <a:ln/>
        </p:spPr>
        <p:txBody>
          <a:bodyPr/>
          <a:lstStyle/>
          <a:p>
            <a:r>
              <a:rPr lang="en-US" b="1" dirty="0" smtClean="0">
                <a:latin typeface="Times New Roman" pitchFamily="18" charset="0"/>
              </a:rPr>
              <a:t>Assumptions of the Corneal Cap</a:t>
            </a:r>
          </a:p>
          <a:p>
            <a:r>
              <a:rPr lang="en-US" dirty="0" smtClean="0">
                <a:latin typeface="Times New Roman" pitchFamily="18" charset="0"/>
              </a:rPr>
              <a:t>The concept of the corneal cap has met skepticism but is assumed based on the following reasons:</a:t>
            </a:r>
          </a:p>
          <a:p>
            <a:r>
              <a:rPr lang="en-US" dirty="0" smtClean="0">
                <a:latin typeface="Times New Roman" pitchFamily="18" charset="0"/>
              </a:rPr>
              <a:t>Flattening close to the centre of the cornea is so small that the central region may be assumed to be spherical in each principal meridian.</a:t>
            </a:r>
          </a:p>
          <a:p>
            <a:r>
              <a:rPr lang="en-US" dirty="0" smtClean="0">
                <a:latin typeface="Times New Roman" pitchFamily="18" charset="0"/>
              </a:rPr>
              <a:t>Variation in meridional curvature in the central region is very limited and not significant.</a:t>
            </a:r>
          </a:p>
          <a:p>
            <a:r>
              <a:rPr lang="en-US" dirty="0" smtClean="0">
                <a:latin typeface="Times New Roman" pitchFamily="18" charset="0"/>
              </a:rPr>
              <a:t>The keratometer reading is not taken at the exact geometric centre but 1.2 to 1.8 mm to each side and is, therefore, the approximate mean value.</a:t>
            </a:r>
          </a:p>
          <a:p>
            <a:r>
              <a:rPr lang="en-US" dirty="0" smtClean="0">
                <a:latin typeface="Times New Roman" pitchFamily="18" charset="0"/>
              </a:rPr>
              <a:t>Mid-peripheral non-alignment with monocurve rigid lenses is clinical evidence of the variation in curvature between the central and peripheral regions.</a:t>
            </a:r>
          </a:p>
          <a:p>
            <a:endParaRPr lang="en-US" dirty="0" smtClean="0">
              <a:latin typeface="Times New Roman" pitchFamily="18"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5"/>
          <p:cNvSpPr>
            <a:spLocks noGrp="1" noChangeArrowheads="1"/>
          </p:cNvSpPr>
          <p:nvPr>
            <p:ph type="sldNum" sz="quarter" idx="5"/>
          </p:nvPr>
        </p:nvSpPr>
        <p:spPr>
          <a:noFill/>
        </p:spPr>
        <p:txBody>
          <a:bodyPr/>
          <a:lstStyle/>
          <a:p>
            <a:fld id="{F541E7F6-4CFE-4708-A152-44327F5B829F}" type="slidenum">
              <a:rPr lang="en-US" smtClean="0">
                <a:latin typeface="Times New Roman" pitchFamily="18" charset="0"/>
              </a:rPr>
              <a:pPr/>
              <a:t>40</a:t>
            </a:fld>
            <a:endParaRPr lang="en-US" dirty="0" smtClean="0">
              <a:latin typeface="Times New Roman" pitchFamily="18" charset="0"/>
            </a:endParaRPr>
          </a:p>
        </p:txBody>
      </p:sp>
      <p:sp>
        <p:nvSpPr>
          <p:cNvPr id="163843" name="Notes Placeholder 5"/>
          <p:cNvSpPr>
            <a:spLocks noGrp="1"/>
          </p:cNvSpPr>
          <p:nvPr>
            <p:ph type="body" idx="1"/>
          </p:nvPr>
        </p:nvSpPr>
        <p:spPr>
          <a:noFill/>
          <a:ln/>
        </p:spPr>
        <p:txBody>
          <a:bodyPr/>
          <a:lstStyle/>
          <a:p>
            <a:r>
              <a:rPr lang="en-US" b="1" dirty="0" smtClean="0">
                <a:latin typeface="Times New Roman" pitchFamily="18" charset="0"/>
              </a:rPr>
              <a:t>Mid-peripheral Region</a:t>
            </a:r>
          </a:p>
          <a:p>
            <a:r>
              <a:rPr lang="en-US" dirty="0" smtClean="0">
                <a:latin typeface="Times New Roman" pitchFamily="18" charset="0"/>
              </a:rPr>
              <a:t>The region of greater flattening.</a:t>
            </a:r>
          </a:p>
          <a:p>
            <a:r>
              <a:rPr lang="en-US" dirty="0" smtClean="0">
                <a:latin typeface="Times New Roman" pitchFamily="18" charset="0"/>
              </a:rPr>
              <a:t>There is evidence of some negative asphericity before the cornea starts to steepen at the extreme periphery at the nasal semi-meridian (Clark, 1974).</a:t>
            </a:r>
          </a:p>
          <a:p>
            <a:endParaRPr lang="en-US" dirty="0" smtClean="0">
              <a:latin typeface="Times New Roman" pitchFamily="18"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5"/>
          <p:cNvSpPr>
            <a:spLocks noGrp="1" noChangeArrowheads="1"/>
          </p:cNvSpPr>
          <p:nvPr>
            <p:ph type="sldNum" sz="quarter" idx="5"/>
          </p:nvPr>
        </p:nvSpPr>
        <p:spPr>
          <a:noFill/>
        </p:spPr>
        <p:txBody>
          <a:bodyPr/>
          <a:lstStyle/>
          <a:p>
            <a:fld id="{99B5BBDF-6F7F-4B63-87C3-4090066ED858}" type="slidenum">
              <a:rPr lang="en-US" smtClean="0">
                <a:latin typeface="Times New Roman" pitchFamily="18" charset="0"/>
              </a:rPr>
              <a:pPr/>
              <a:t>41</a:t>
            </a:fld>
            <a:endParaRPr lang="en-US" dirty="0" smtClean="0">
              <a:latin typeface="Times New Roman" pitchFamily="18" charset="0"/>
            </a:endParaRPr>
          </a:p>
        </p:txBody>
      </p:sp>
      <p:sp>
        <p:nvSpPr>
          <p:cNvPr id="164867" name="Notes Placeholder 5"/>
          <p:cNvSpPr>
            <a:spLocks noGrp="1"/>
          </p:cNvSpPr>
          <p:nvPr>
            <p:ph type="body" idx="1"/>
          </p:nvPr>
        </p:nvSpPr>
        <p:spPr>
          <a:noFill/>
          <a:ln/>
        </p:spPr>
        <p:txBody>
          <a:bodyPr/>
          <a:lstStyle/>
          <a:p>
            <a:r>
              <a:rPr lang="en-US" b="1" dirty="0" smtClean="0">
                <a:latin typeface="Times New Roman" pitchFamily="18" charset="0"/>
              </a:rPr>
              <a:t>Peripheral Region</a:t>
            </a:r>
          </a:p>
          <a:p>
            <a:r>
              <a:rPr lang="en-US" dirty="0" smtClean="0">
                <a:latin typeface="Times New Roman" pitchFamily="18" charset="0"/>
              </a:rPr>
              <a:t>Clark (1974) studied the mean topographical values of the human cornea in terms of asphericity.</a:t>
            </a:r>
          </a:p>
          <a:p>
            <a:r>
              <a:rPr lang="en-US" dirty="0" smtClean="0">
                <a:latin typeface="Times New Roman" pitchFamily="18" charset="0"/>
              </a:rPr>
              <a:t>For the peripheral corneal region he found:</a:t>
            </a:r>
          </a:p>
          <a:p>
            <a:r>
              <a:rPr lang="en-US" dirty="0" smtClean="0">
                <a:latin typeface="Times New Roman" pitchFamily="18" charset="0"/>
              </a:rPr>
              <a:t>It had a positive asphericity in 90% of the semi-meridians tested. The remainder were either of zero or negative asphericity.</a:t>
            </a:r>
          </a:p>
          <a:p>
            <a:r>
              <a:rPr lang="en-US" dirty="0" smtClean="0">
                <a:latin typeface="Times New Roman" pitchFamily="18" charset="0"/>
              </a:rPr>
              <a:t>Eight semi-meridians were measured and from these, the nasal and superior-nasal asphericities were greater than the other semi-meridians.</a:t>
            </a:r>
          </a:p>
          <a:p>
            <a:endParaRPr lang="en-US" dirty="0" smtClean="0">
              <a:latin typeface="Times New Roman" pitchFamily="18"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5"/>
          <p:cNvSpPr>
            <a:spLocks noGrp="1" noChangeArrowheads="1"/>
          </p:cNvSpPr>
          <p:nvPr>
            <p:ph type="sldNum" sz="quarter" idx="5"/>
          </p:nvPr>
        </p:nvSpPr>
        <p:spPr>
          <a:noFill/>
        </p:spPr>
        <p:txBody>
          <a:bodyPr/>
          <a:lstStyle/>
          <a:p>
            <a:fld id="{E480FDE3-9E24-4F1D-9BA7-E52301079E64}" type="slidenum">
              <a:rPr lang="en-US" smtClean="0">
                <a:latin typeface="Times New Roman" pitchFamily="18" charset="0"/>
              </a:rPr>
              <a:pPr/>
              <a:t>42</a:t>
            </a:fld>
            <a:endParaRPr lang="en-US" dirty="0" smtClean="0">
              <a:latin typeface="Times New Roman" pitchFamily="18" charset="0"/>
            </a:endParaRPr>
          </a:p>
        </p:txBody>
      </p:sp>
      <p:sp>
        <p:nvSpPr>
          <p:cNvPr id="165891" name="Notes Placeholder 5"/>
          <p:cNvSpPr>
            <a:spLocks noGrp="1"/>
          </p:cNvSpPr>
          <p:nvPr>
            <p:ph type="body" idx="1"/>
          </p:nvPr>
        </p:nvSpPr>
        <p:spPr>
          <a:noFill/>
          <a:ln/>
        </p:spPr>
        <p:txBody>
          <a:bodyPr/>
          <a:lstStyle/>
          <a:p>
            <a:r>
              <a:rPr lang="en-US" b="1" dirty="0" smtClean="0">
                <a:latin typeface="Times New Roman" pitchFamily="18" charset="0"/>
              </a:rPr>
              <a:t>Applications of Measurements</a:t>
            </a:r>
          </a:p>
          <a:p>
            <a:r>
              <a:rPr lang="en-US" dirty="0" smtClean="0">
                <a:latin typeface="Times New Roman" pitchFamily="18" charset="0"/>
              </a:rPr>
              <a:t>Estimation of refractive errors.</a:t>
            </a:r>
          </a:p>
          <a:p>
            <a:r>
              <a:rPr lang="en-US" dirty="0" smtClean="0">
                <a:latin typeface="Times New Roman" pitchFamily="18" charset="0"/>
              </a:rPr>
              <a:t>Assessment of pathology.</a:t>
            </a:r>
          </a:p>
          <a:p>
            <a:r>
              <a:rPr lang="en-US" dirty="0" smtClean="0">
                <a:latin typeface="Times New Roman" pitchFamily="18" charset="0"/>
              </a:rPr>
              <a:t>Contact lens fitting.</a:t>
            </a:r>
          </a:p>
          <a:p>
            <a:r>
              <a:rPr lang="en-US" dirty="0" smtClean="0">
                <a:latin typeface="Times New Roman" pitchFamily="18" charset="0"/>
              </a:rPr>
              <a:t>Assessing effects of contact lenses.</a:t>
            </a:r>
          </a:p>
          <a:p>
            <a:r>
              <a:rPr lang="en-US" dirty="0" smtClean="0">
                <a:latin typeface="Times New Roman" pitchFamily="18" charset="0"/>
              </a:rPr>
              <a:t>Assessing effects of refractive surgery.</a:t>
            </a:r>
          </a:p>
          <a:p>
            <a:endParaRPr lang="en-US" dirty="0" smtClean="0">
              <a:latin typeface="Times New Roman" pitchFamily="18"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5"/>
          <p:cNvSpPr>
            <a:spLocks noGrp="1" noChangeArrowheads="1"/>
          </p:cNvSpPr>
          <p:nvPr>
            <p:ph type="sldNum" sz="quarter" idx="5"/>
          </p:nvPr>
        </p:nvSpPr>
        <p:spPr>
          <a:noFill/>
        </p:spPr>
        <p:txBody>
          <a:bodyPr/>
          <a:lstStyle/>
          <a:p>
            <a:fld id="{2F9E9AF8-6541-44C6-A2F1-B8ED2EE34704}" type="slidenum">
              <a:rPr lang="en-US" smtClean="0">
                <a:latin typeface="Times New Roman" pitchFamily="18" charset="0"/>
              </a:rPr>
              <a:pPr/>
              <a:t>7</a:t>
            </a:fld>
            <a:endParaRPr lang="en-US" dirty="0" smtClean="0">
              <a:latin typeface="Times New Roman" pitchFamily="18" charset="0"/>
            </a:endParaRPr>
          </a:p>
        </p:txBody>
      </p:sp>
      <p:sp>
        <p:nvSpPr>
          <p:cNvPr id="130051" name="Rectangle 2"/>
          <p:cNvSpPr>
            <a:spLocks noChangeArrowheads="1"/>
          </p:cNvSpPr>
          <p:nvPr/>
        </p:nvSpPr>
        <p:spPr bwMode="auto">
          <a:xfrm>
            <a:off x="3886200" y="6350"/>
            <a:ext cx="2971800" cy="430213"/>
          </a:xfrm>
          <a:prstGeom prst="rect">
            <a:avLst/>
          </a:prstGeom>
          <a:noFill/>
          <a:ln w="9525">
            <a:noFill/>
            <a:miter lim="800000"/>
            <a:headEnd/>
            <a:tailEnd/>
          </a:ln>
        </p:spPr>
        <p:txBody>
          <a:bodyPr wrap="none" anchor="ctr"/>
          <a:lstStyle/>
          <a:p>
            <a:endParaRPr lang="en-US" dirty="0"/>
          </a:p>
        </p:txBody>
      </p:sp>
      <p:sp>
        <p:nvSpPr>
          <p:cNvPr id="130052" name="Rectangle 3"/>
          <p:cNvSpPr>
            <a:spLocks noChangeArrowheads="1"/>
          </p:cNvSpPr>
          <p:nvPr/>
        </p:nvSpPr>
        <p:spPr bwMode="auto">
          <a:xfrm>
            <a:off x="3886200" y="8739188"/>
            <a:ext cx="2971800" cy="428625"/>
          </a:xfrm>
          <a:prstGeom prst="rect">
            <a:avLst/>
          </a:prstGeom>
          <a:noFill/>
          <a:ln w="9525">
            <a:noFill/>
            <a:miter lim="800000"/>
            <a:headEnd/>
            <a:tailEnd/>
          </a:ln>
        </p:spPr>
        <p:txBody>
          <a:bodyPr lIns="19050" tIns="0" rIns="19050" bIns="0" anchor="b"/>
          <a:lstStyle/>
          <a:p>
            <a:pPr algn="r">
              <a:lnSpc>
                <a:spcPct val="100000"/>
              </a:lnSpc>
            </a:pPr>
            <a:r>
              <a:rPr lang="en-US" sz="1000" i="1" dirty="0">
                <a:solidFill>
                  <a:schemeClr val="tx1"/>
                </a:solidFill>
                <a:latin typeface="Times New Roman" pitchFamily="18" charset="0"/>
              </a:rPr>
              <a:t>12</a:t>
            </a:r>
          </a:p>
        </p:txBody>
      </p:sp>
      <p:sp>
        <p:nvSpPr>
          <p:cNvPr id="130053" name="Rectangle 4"/>
          <p:cNvSpPr>
            <a:spLocks noChangeArrowheads="1"/>
          </p:cNvSpPr>
          <p:nvPr/>
        </p:nvSpPr>
        <p:spPr bwMode="auto">
          <a:xfrm>
            <a:off x="0" y="8739188"/>
            <a:ext cx="2971800" cy="428625"/>
          </a:xfrm>
          <a:prstGeom prst="rect">
            <a:avLst/>
          </a:prstGeom>
          <a:noFill/>
          <a:ln w="9525">
            <a:noFill/>
            <a:miter lim="800000"/>
            <a:headEnd/>
            <a:tailEnd/>
          </a:ln>
        </p:spPr>
        <p:txBody>
          <a:bodyPr wrap="none" anchor="ctr"/>
          <a:lstStyle/>
          <a:p>
            <a:endParaRPr lang="en-US" dirty="0"/>
          </a:p>
        </p:txBody>
      </p:sp>
      <p:sp>
        <p:nvSpPr>
          <p:cNvPr id="130054" name="Rectangle 5"/>
          <p:cNvSpPr>
            <a:spLocks noChangeArrowheads="1"/>
          </p:cNvSpPr>
          <p:nvPr/>
        </p:nvSpPr>
        <p:spPr bwMode="auto">
          <a:xfrm>
            <a:off x="0" y="6350"/>
            <a:ext cx="2971800" cy="430213"/>
          </a:xfrm>
          <a:prstGeom prst="rect">
            <a:avLst/>
          </a:prstGeom>
          <a:noFill/>
          <a:ln w="9525">
            <a:noFill/>
            <a:miter lim="800000"/>
            <a:headEnd/>
            <a:tailEnd/>
          </a:ln>
        </p:spPr>
        <p:txBody>
          <a:bodyPr wrap="none" anchor="ctr"/>
          <a:lstStyle/>
          <a:p>
            <a:endParaRPr lang="en-US" dirty="0"/>
          </a:p>
        </p:txBody>
      </p:sp>
      <p:sp>
        <p:nvSpPr>
          <p:cNvPr id="130055" name="Rectangle 6"/>
          <p:cNvSpPr>
            <a:spLocks noChangeArrowheads="1"/>
          </p:cNvSpPr>
          <p:nvPr/>
        </p:nvSpPr>
        <p:spPr bwMode="auto">
          <a:xfrm>
            <a:off x="3884613" y="3175"/>
            <a:ext cx="2973387" cy="430213"/>
          </a:xfrm>
          <a:prstGeom prst="rect">
            <a:avLst/>
          </a:prstGeom>
          <a:noFill/>
          <a:ln w="9525">
            <a:noFill/>
            <a:miter lim="800000"/>
            <a:headEnd/>
            <a:tailEnd/>
          </a:ln>
        </p:spPr>
        <p:txBody>
          <a:bodyPr wrap="none" anchor="ctr"/>
          <a:lstStyle/>
          <a:p>
            <a:endParaRPr lang="en-US" dirty="0"/>
          </a:p>
        </p:txBody>
      </p:sp>
      <p:sp>
        <p:nvSpPr>
          <p:cNvPr id="130056" name="Rectangle 7"/>
          <p:cNvSpPr>
            <a:spLocks noChangeArrowheads="1"/>
          </p:cNvSpPr>
          <p:nvPr/>
        </p:nvSpPr>
        <p:spPr bwMode="auto">
          <a:xfrm>
            <a:off x="3884613" y="8737600"/>
            <a:ext cx="2973387" cy="428625"/>
          </a:xfrm>
          <a:prstGeom prst="rect">
            <a:avLst/>
          </a:prstGeom>
          <a:noFill/>
          <a:ln w="9525">
            <a:noFill/>
            <a:miter lim="800000"/>
            <a:headEnd/>
            <a:tailEnd/>
          </a:ln>
        </p:spPr>
        <p:txBody>
          <a:bodyPr lIns="19050" tIns="0" rIns="19050" bIns="0" anchor="b"/>
          <a:lstStyle/>
          <a:p>
            <a:pPr algn="r">
              <a:lnSpc>
                <a:spcPct val="100000"/>
              </a:lnSpc>
            </a:pPr>
            <a:r>
              <a:rPr lang="en-US" sz="1000" i="1" dirty="0">
                <a:solidFill>
                  <a:schemeClr val="tx1"/>
                </a:solidFill>
                <a:latin typeface="Times New Roman" pitchFamily="18" charset="0"/>
              </a:rPr>
              <a:t>12</a:t>
            </a:r>
          </a:p>
        </p:txBody>
      </p:sp>
      <p:sp>
        <p:nvSpPr>
          <p:cNvPr id="130057" name="Rectangle 8"/>
          <p:cNvSpPr>
            <a:spLocks noChangeArrowheads="1"/>
          </p:cNvSpPr>
          <p:nvPr/>
        </p:nvSpPr>
        <p:spPr bwMode="auto">
          <a:xfrm>
            <a:off x="-1588" y="8737600"/>
            <a:ext cx="2971801" cy="428625"/>
          </a:xfrm>
          <a:prstGeom prst="rect">
            <a:avLst/>
          </a:prstGeom>
          <a:noFill/>
          <a:ln w="9525">
            <a:noFill/>
            <a:miter lim="800000"/>
            <a:headEnd/>
            <a:tailEnd/>
          </a:ln>
        </p:spPr>
        <p:txBody>
          <a:bodyPr wrap="none" anchor="ctr"/>
          <a:lstStyle/>
          <a:p>
            <a:endParaRPr lang="en-US" dirty="0"/>
          </a:p>
        </p:txBody>
      </p:sp>
      <p:sp>
        <p:nvSpPr>
          <p:cNvPr id="130058" name="Rectangle 9"/>
          <p:cNvSpPr>
            <a:spLocks noChangeArrowheads="1"/>
          </p:cNvSpPr>
          <p:nvPr/>
        </p:nvSpPr>
        <p:spPr bwMode="auto">
          <a:xfrm>
            <a:off x="-1588" y="3175"/>
            <a:ext cx="2971801" cy="430213"/>
          </a:xfrm>
          <a:prstGeom prst="rect">
            <a:avLst/>
          </a:prstGeom>
          <a:noFill/>
          <a:ln w="9525">
            <a:noFill/>
            <a:miter lim="800000"/>
            <a:headEnd/>
            <a:tailEnd/>
          </a:ln>
        </p:spPr>
        <p:txBody>
          <a:bodyPr wrap="none" anchor="ctr"/>
          <a:lstStyle/>
          <a:p>
            <a:endParaRPr lang="en-US" dirty="0"/>
          </a:p>
        </p:txBody>
      </p:sp>
      <p:sp>
        <p:nvSpPr>
          <p:cNvPr id="130059" name="Rectangle 10"/>
          <p:cNvSpPr>
            <a:spLocks noGrp="1" noRot="1" noChangeAspect="1" noChangeArrowheads="1" noTextEdit="1"/>
          </p:cNvSpPr>
          <p:nvPr>
            <p:ph type="sldImg"/>
          </p:nvPr>
        </p:nvSpPr>
        <p:spPr>
          <a:ln cap="flat"/>
        </p:spPr>
      </p:sp>
      <p:sp>
        <p:nvSpPr>
          <p:cNvPr id="130060" name="Rectangle 11"/>
          <p:cNvSpPr>
            <a:spLocks noGrp="1" noChangeArrowheads="1"/>
          </p:cNvSpPr>
          <p:nvPr>
            <p:ph type="body" idx="1"/>
          </p:nvPr>
        </p:nvSpPr>
        <p:spPr>
          <a:noFill/>
          <a:ln/>
        </p:spPr>
        <p:txBody>
          <a:bodyPr/>
          <a:lstStyle/>
          <a:p>
            <a:endParaRPr lang="en-US" dirty="0" smtClean="0">
              <a:latin typeface="Times New Roman" pitchFamily="18" charset="0"/>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5"/>
          <p:cNvSpPr>
            <a:spLocks noGrp="1" noChangeArrowheads="1"/>
          </p:cNvSpPr>
          <p:nvPr>
            <p:ph type="sldNum" sz="quarter" idx="5"/>
          </p:nvPr>
        </p:nvSpPr>
        <p:spPr>
          <a:noFill/>
        </p:spPr>
        <p:txBody>
          <a:bodyPr/>
          <a:lstStyle/>
          <a:p>
            <a:fld id="{7E738EB5-8D0C-4DCD-9D5C-2A699828A89C}" type="slidenum">
              <a:rPr lang="en-US" smtClean="0">
                <a:latin typeface="Times New Roman" pitchFamily="18" charset="0"/>
              </a:rPr>
              <a:pPr/>
              <a:t>43</a:t>
            </a:fld>
            <a:endParaRPr lang="en-US" dirty="0" smtClean="0">
              <a:latin typeface="Times New Roman" pitchFamily="18" charset="0"/>
            </a:endParaRPr>
          </a:p>
        </p:txBody>
      </p:sp>
      <p:sp>
        <p:nvSpPr>
          <p:cNvPr id="166915" name="Notes Placeholder 5"/>
          <p:cNvSpPr>
            <a:spLocks noGrp="1"/>
          </p:cNvSpPr>
          <p:nvPr>
            <p:ph type="body" idx="1"/>
          </p:nvPr>
        </p:nvSpPr>
        <p:spPr>
          <a:noFill/>
          <a:ln/>
        </p:spPr>
        <p:txBody>
          <a:bodyPr/>
          <a:lstStyle/>
          <a:p>
            <a:r>
              <a:rPr lang="en-US" b="1" dirty="0" smtClean="0">
                <a:latin typeface="Times New Roman" pitchFamily="18" charset="0"/>
              </a:rPr>
              <a:t>Problems of Measurement</a:t>
            </a:r>
          </a:p>
          <a:p>
            <a:r>
              <a:rPr lang="en-US" dirty="0" smtClean="0">
                <a:latin typeface="Times New Roman" pitchFamily="18" charset="0"/>
              </a:rPr>
              <a:t>Eye movement, especially with a patient who fixates poorly.</a:t>
            </a:r>
          </a:p>
          <a:p>
            <a:r>
              <a:rPr lang="en-US" dirty="0" smtClean="0">
                <a:latin typeface="Times New Roman" pitchFamily="18" charset="0"/>
              </a:rPr>
              <a:t>Accuracy is required and errors may be minimized by averaging measurements.</a:t>
            </a:r>
          </a:p>
          <a:p>
            <a:r>
              <a:rPr lang="en-US" dirty="0" smtClean="0">
                <a:latin typeface="Times New Roman" pitchFamily="18" charset="0"/>
              </a:rPr>
              <a:t>Slight instrument error because of assumptions used in keratometer equations.</a:t>
            </a:r>
          </a:p>
          <a:p>
            <a:r>
              <a:rPr lang="en-US" dirty="0" smtClean="0">
                <a:latin typeface="Times New Roman" pitchFamily="18" charset="0"/>
              </a:rPr>
              <a:t>Operator variability.  Calibration and repeatability of operator measurement must be reliable.</a:t>
            </a:r>
          </a:p>
          <a:p>
            <a:endParaRPr lang="en-US" dirty="0" smtClean="0">
              <a:latin typeface="Times New Roman" pitchFamily="18" charset="0"/>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5"/>
          <p:cNvSpPr>
            <a:spLocks noGrp="1" noChangeArrowheads="1"/>
          </p:cNvSpPr>
          <p:nvPr>
            <p:ph type="sldNum" sz="quarter" idx="5"/>
          </p:nvPr>
        </p:nvSpPr>
        <p:spPr>
          <a:noFill/>
        </p:spPr>
        <p:txBody>
          <a:bodyPr/>
          <a:lstStyle/>
          <a:p>
            <a:fld id="{7060E116-5B7A-48B9-8586-963E4C098308}" type="slidenum">
              <a:rPr lang="en-US" smtClean="0">
                <a:latin typeface="Times New Roman" pitchFamily="18" charset="0"/>
              </a:rPr>
              <a:pPr/>
              <a:t>44</a:t>
            </a:fld>
            <a:endParaRPr lang="en-US" dirty="0" smtClean="0">
              <a:latin typeface="Times New Roman" pitchFamily="18" charset="0"/>
            </a:endParaRPr>
          </a:p>
        </p:txBody>
      </p:sp>
      <p:sp>
        <p:nvSpPr>
          <p:cNvPr id="167939" name="Notes Placeholder 5"/>
          <p:cNvSpPr>
            <a:spLocks noGrp="1"/>
          </p:cNvSpPr>
          <p:nvPr>
            <p:ph type="body" idx="1"/>
          </p:nvPr>
        </p:nvSpPr>
        <p:spPr>
          <a:noFill/>
          <a:ln/>
        </p:spPr>
        <p:txBody>
          <a:bodyPr/>
          <a:lstStyle/>
          <a:p>
            <a:r>
              <a:rPr lang="en-US" b="1" dirty="0" smtClean="0">
                <a:latin typeface="Times New Roman" pitchFamily="18" charset="0"/>
              </a:rPr>
              <a:t>Sources of Error:  Instrumentation</a:t>
            </a:r>
          </a:p>
          <a:p>
            <a:r>
              <a:rPr lang="en-US" dirty="0" smtClean="0">
                <a:latin typeface="Times New Roman" pitchFamily="18" charset="0"/>
              </a:rPr>
              <a:t>Because the paraxial theory is used...</a:t>
            </a:r>
          </a:p>
          <a:p>
            <a:r>
              <a:rPr lang="en-US" dirty="0" smtClean="0">
                <a:latin typeface="Times New Roman" pitchFamily="18" charset="0"/>
              </a:rPr>
              <a:t>Areas of mire image reflections are too far from the axis(</a:t>
            </a:r>
            <a:r>
              <a:rPr lang="en-US" u="sng" dirty="0" smtClean="0">
                <a:latin typeface="Times New Roman" pitchFamily="18" charset="0"/>
              </a:rPr>
              <a:t>&gt;</a:t>
            </a:r>
            <a:r>
              <a:rPr lang="en-US" dirty="0" smtClean="0">
                <a:latin typeface="Times New Roman" pitchFamily="18" charset="0"/>
              </a:rPr>
              <a:t> 1 mm - 1.7 mm) to be considered as being in the paraxial zone (reflecting power of the cornea: -260 D)</a:t>
            </a:r>
          </a:p>
          <a:p>
            <a:r>
              <a:rPr lang="en-US" dirty="0" smtClean="0">
                <a:latin typeface="Times New Roman" pitchFamily="18" charset="0"/>
              </a:rPr>
              <a:t>this results in error from a third-order (and higher order) aberration</a:t>
            </a:r>
          </a:p>
          <a:p>
            <a:r>
              <a:rPr lang="en-US" dirty="0" smtClean="0">
                <a:latin typeface="Times New Roman" pitchFamily="18" charset="0"/>
              </a:rPr>
              <a:t>longer peripheral radii readings are approximately 0.05 mm more in a normal eye.</a:t>
            </a:r>
          </a:p>
          <a:p>
            <a:r>
              <a:rPr lang="en-US" dirty="0" smtClean="0">
                <a:latin typeface="Times New Roman" pitchFamily="18" charset="0"/>
              </a:rPr>
              <a:t>Assumption that the distance from object to cornea/focal point is the same as the distance from object to image</a:t>
            </a:r>
          </a:p>
          <a:p>
            <a:r>
              <a:rPr lang="en-US" dirty="0" smtClean="0">
                <a:latin typeface="Times New Roman" pitchFamily="18" charset="0"/>
              </a:rPr>
              <a:t>eliminated by making the mires the targets of a collimating system.</a:t>
            </a:r>
          </a:p>
          <a:p>
            <a:r>
              <a:rPr lang="en-US" dirty="0" smtClean="0">
                <a:latin typeface="Times New Roman" pitchFamily="18" charset="0"/>
              </a:rPr>
              <a:t>Calibration is based on the assumption that light from the mires comes from a spherical surface</a:t>
            </a:r>
          </a:p>
          <a:p>
            <a:r>
              <a:rPr lang="en-US" dirty="0" smtClean="0">
                <a:latin typeface="Times New Roman" pitchFamily="18" charset="0"/>
              </a:rPr>
              <a:t>reduce error by reducing the separation of the mires (Noble, 1962 and Mandell, 1962 and 1965).</a:t>
            </a:r>
          </a:p>
          <a:p>
            <a:r>
              <a:rPr lang="en-US" dirty="0" smtClean="0">
                <a:latin typeface="Times New Roman" pitchFamily="18" charset="0"/>
              </a:rPr>
              <a:t>Limit of reproducibility of the keratometer on the basis of diffraction is not lower than 0.2 D with greater individual spread in the radius with a smaller mire separation (Charman, 1972).</a:t>
            </a:r>
            <a:br>
              <a:rPr lang="en-US" dirty="0" smtClean="0">
                <a:latin typeface="Times New Roman" pitchFamily="18" charset="0"/>
              </a:rPr>
            </a:br>
            <a:endParaRPr lang="en-US" dirty="0" smtClean="0">
              <a:latin typeface="Times New Roman" pitchFamily="18" charset="0"/>
            </a:endParaRPr>
          </a:p>
          <a:p>
            <a:endParaRPr lang="en-US" dirty="0" smtClean="0">
              <a:latin typeface="Times New Roman" pitchFamily="18" charset="0"/>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5"/>
          <p:cNvSpPr>
            <a:spLocks noGrp="1" noChangeArrowheads="1"/>
          </p:cNvSpPr>
          <p:nvPr>
            <p:ph type="sldNum" sz="quarter" idx="5"/>
          </p:nvPr>
        </p:nvSpPr>
        <p:spPr>
          <a:noFill/>
        </p:spPr>
        <p:txBody>
          <a:bodyPr/>
          <a:lstStyle/>
          <a:p>
            <a:fld id="{BFD045C6-6011-497E-8D78-04DE3299C0C6}" type="slidenum">
              <a:rPr lang="en-US" smtClean="0">
                <a:latin typeface="Times New Roman" pitchFamily="18" charset="0"/>
              </a:rPr>
              <a:pPr/>
              <a:t>45</a:t>
            </a:fld>
            <a:endParaRPr lang="en-US" dirty="0" smtClean="0">
              <a:latin typeface="Times New Roman" pitchFamily="18" charset="0"/>
            </a:endParaRPr>
          </a:p>
        </p:txBody>
      </p:sp>
      <p:sp>
        <p:nvSpPr>
          <p:cNvPr id="6" name="Notes Placeholder 5"/>
          <p:cNvSpPr>
            <a:spLocks noGrp="1"/>
          </p:cNvSpPr>
          <p:nvPr>
            <p:ph type="body" idx="1"/>
          </p:nvPr>
        </p:nvSpPr>
        <p:spPr/>
        <p:txBody>
          <a:bodyPr>
            <a:normAutofit fontScale="92500" lnSpcReduction="10000"/>
          </a:bodyPr>
          <a:lstStyle/>
          <a:p>
            <a:pPr>
              <a:defRPr/>
            </a:pPr>
            <a:r>
              <a:rPr lang="en-US" b="1" dirty="0" smtClean="0"/>
              <a:t>Sources of Error:  Examiner/Operator</a:t>
            </a:r>
          </a:p>
          <a:p>
            <a:pPr>
              <a:defRPr/>
            </a:pPr>
            <a:r>
              <a:rPr lang="en-US" dirty="0" smtClean="0"/>
              <a:t>Focusing</a:t>
            </a:r>
          </a:p>
          <a:p>
            <a:pPr>
              <a:defRPr/>
            </a:pPr>
            <a:r>
              <a:rPr lang="en-US" dirty="0" smtClean="0"/>
              <a:t>Defocused mire images can cause incorrect radius measurements.  The object-image separation is subtended at a greater or smaller angle at the centre of curvature and affecting the height of the mire images.</a:t>
            </a:r>
          </a:p>
          <a:p>
            <a:pPr>
              <a:defRPr/>
            </a:pPr>
            <a:r>
              <a:rPr lang="en-US" dirty="0" smtClean="0"/>
              <a:t>Use collimated mires and fully telecentric viewing system or Scheiner disc.</a:t>
            </a:r>
          </a:p>
          <a:p>
            <a:pPr>
              <a:defRPr/>
            </a:pPr>
            <a:r>
              <a:rPr lang="en-US" dirty="0" smtClean="0"/>
              <a:t>Proximal accommodation can be avoided by:</a:t>
            </a:r>
          </a:p>
          <a:p>
            <a:pPr>
              <a:defRPr/>
            </a:pPr>
            <a:r>
              <a:rPr lang="en-US" dirty="0" smtClean="0"/>
              <a:t>Keeping both eyes open to relax accommodation.</a:t>
            </a:r>
          </a:p>
          <a:p>
            <a:pPr>
              <a:defRPr/>
            </a:pPr>
            <a:r>
              <a:rPr lang="en-US" dirty="0" smtClean="0"/>
              <a:t>Focusing the eyepiece from plus (+).</a:t>
            </a:r>
          </a:p>
          <a:p>
            <a:pPr>
              <a:defRPr/>
            </a:pPr>
            <a:r>
              <a:rPr lang="en-US" dirty="0" smtClean="0"/>
              <a:t>Keratometry should start with the instrument as far as possible from the patient to ensure that relaxed accommodation is maintained.</a:t>
            </a:r>
          </a:p>
          <a:p>
            <a:pPr>
              <a:defRPr/>
            </a:pPr>
            <a:r>
              <a:rPr lang="en-US" dirty="0" smtClean="0"/>
              <a:t>Uncorrected refraction of examiner</a:t>
            </a:r>
          </a:p>
          <a:p>
            <a:pPr>
              <a:defRPr/>
            </a:pPr>
            <a:r>
              <a:rPr lang="en-US" dirty="0" smtClean="0"/>
              <a:t>More errors can result, especially with marked spherical aberration or irregular refraction.</a:t>
            </a:r>
          </a:p>
          <a:p>
            <a:pPr>
              <a:defRPr/>
            </a:pPr>
            <a:r>
              <a:rPr lang="en-US" dirty="0" smtClean="0"/>
              <a:t>Alignment errors</a:t>
            </a:r>
          </a:p>
          <a:p>
            <a:pPr>
              <a:defRPr/>
            </a:pPr>
            <a:r>
              <a:rPr lang="en-US" dirty="0" smtClean="0"/>
              <a:t>Because of the aspheric nature of the cornea and the separation of mires, measurement of corneal curvature away from the area of the optic cap can increase the image height and, therefore, radius measurement.</a:t>
            </a:r>
          </a:p>
          <a:p>
            <a:pPr>
              <a:defRPr/>
            </a:pPr>
            <a:r>
              <a:rPr lang="en-US" dirty="0" smtClean="0"/>
              <a:t>Orientation of the instrument</a:t>
            </a:r>
          </a:p>
          <a:p>
            <a:pPr>
              <a:defRPr/>
            </a:pPr>
            <a:r>
              <a:rPr lang="en-US" dirty="0" smtClean="0"/>
              <a:t>Inaccurate meridional positioning of the keratometer can cause focusing errors and incorrect radius measurement.</a:t>
            </a:r>
          </a:p>
          <a:p>
            <a:pPr>
              <a:defRPr/>
            </a:pPr>
            <a:endParaRPr lang="en-US" dirty="0"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5"/>
          <p:cNvSpPr>
            <a:spLocks noGrp="1" noChangeArrowheads="1"/>
          </p:cNvSpPr>
          <p:nvPr>
            <p:ph type="sldNum" sz="quarter" idx="5"/>
          </p:nvPr>
        </p:nvSpPr>
        <p:spPr>
          <a:noFill/>
        </p:spPr>
        <p:txBody>
          <a:bodyPr/>
          <a:lstStyle/>
          <a:p>
            <a:fld id="{6D0F3C8E-3085-4FDF-BAA5-C6A5F91427E2}" type="slidenum">
              <a:rPr lang="en-US" smtClean="0">
                <a:latin typeface="Times New Roman" pitchFamily="18" charset="0"/>
              </a:rPr>
              <a:pPr/>
              <a:t>46</a:t>
            </a:fld>
            <a:endParaRPr lang="en-US" dirty="0" smtClean="0">
              <a:latin typeface="Times New Roman" pitchFamily="18" charset="0"/>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5"/>
          <p:cNvSpPr>
            <a:spLocks noGrp="1" noChangeArrowheads="1"/>
          </p:cNvSpPr>
          <p:nvPr>
            <p:ph type="sldNum" sz="quarter" idx="5"/>
          </p:nvPr>
        </p:nvSpPr>
        <p:spPr>
          <a:noFill/>
        </p:spPr>
        <p:txBody>
          <a:bodyPr/>
          <a:lstStyle/>
          <a:p>
            <a:fld id="{99F4E33F-A7D6-44A8-A596-31402E3DDE19}" type="slidenum">
              <a:rPr lang="en-US" smtClean="0">
                <a:latin typeface="Times New Roman" pitchFamily="18" charset="0"/>
              </a:rPr>
              <a:pPr/>
              <a:t>47</a:t>
            </a:fld>
            <a:endParaRPr lang="en-US" dirty="0" smtClean="0">
              <a:latin typeface="Times New Roman" pitchFamily="18" charset="0"/>
            </a:endParaRPr>
          </a:p>
        </p:txBody>
      </p:sp>
      <p:sp>
        <p:nvSpPr>
          <p:cNvPr id="171011" name="Notes Placeholder 5"/>
          <p:cNvSpPr>
            <a:spLocks noGrp="1"/>
          </p:cNvSpPr>
          <p:nvPr>
            <p:ph type="body" idx="1"/>
          </p:nvPr>
        </p:nvSpPr>
        <p:spPr>
          <a:noFill/>
          <a:ln/>
        </p:spPr>
        <p:txBody>
          <a:bodyPr/>
          <a:lstStyle/>
          <a:p>
            <a:r>
              <a:rPr lang="en-US" b="1" dirty="0" smtClean="0">
                <a:latin typeface="Times New Roman" pitchFamily="18" charset="0"/>
              </a:rPr>
              <a:t>Sources of Error: Patient</a:t>
            </a:r>
          </a:p>
          <a:p>
            <a:r>
              <a:rPr lang="en-US" dirty="0" smtClean="0">
                <a:latin typeface="Times New Roman" pitchFamily="18" charset="0"/>
              </a:rPr>
              <a:t>Local distortion of the cornea in the region of the reflected area or areas causes mire distortion, especially with Scheiner disc doubling.</a:t>
            </a:r>
          </a:p>
          <a:p>
            <a:r>
              <a:rPr lang="en-US" dirty="0" smtClean="0">
                <a:latin typeface="Times New Roman" pitchFamily="18" charset="0"/>
              </a:rPr>
              <a:t>Unsteady fixation by the patient gives an unstable mire image appearance, increasing the risk of errors during the actual measurement.</a:t>
            </a:r>
          </a:p>
          <a:p>
            <a:endParaRPr lang="en-US" dirty="0" smtClean="0">
              <a:latin typeface="Times New Roman" pitchFamily="18" charset="0"/>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5"/>
          <p:cNvSpPr>
            <a:spLocks noGrp="1" noChangeArrowheads="1"/>
          </p:cNvSpPr>
          <p:nvPr>
            <p:ph type="sldNum" sz="quarter" idx="5"/>
          </p:nvPr>
        </p:nvSpPr>
        <p:spPr>
          <a:noFill/>
        </p:spPr>
        <p:txBody>
          <a:bodyPr/>
          <a:lstStyle/>
          <a:p>
            <a:fld id="{F9A5DDDE-4D86-48DF-8697-061436B6C0E5}" type="slidenum">
              <a:rPr lang="en-US" smtClean="0">
                <a:latin typeface="Times New Roman" pitchFamily="18" charset="0"/>
              </a:rPr>
              <a:pPr/>
              <a:t>48</a:t>
            </a:fld>
            <a:endParaRPr lang="en-US" dirty="0" smtClean="0">
              <a:latin typeface="Times New Roman" pitchFamily="18" charset="0"/>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5"/>
          <p:cNvSpPr>
            <a:spLocks noGrp="1" noChangeArrowheads="1"/>
          </p:cNvSpPr>
          <p:nvPr>
            <p:ph type="sldNum" sz="quarter" idx="5"/>
          </p:nvPr>
        </p:nvSpPr>
        <p:spPr>
          <a:noFill/>
        </p:spPr>
        <p:txBody>
          <a:bodyPr/>
          <a:lstStyle/>
          <a:p>
            <a:fld id="{36BADF73-387C-4CF7-9C75-2F534A2E19BF}" type="slidenum">
              <a:rPr lang="en-US" smtClean="0">
                <a:latin typeface="Times New Roman" pitchFamily="18" charset="0"/>
              </a:rPr>
              <a:pPr/>
              <a:t>49</a:t>
            </a:fld>
            <a:endParaRPr lang="en-US" dirty="0" smtClean="0">
              <a:latin typeface="Times New Roman" pitchFamily="18" charset="0"/>
            </a:endParaRPr>
          </a:p>
        </p:txBody>
      </p:sp>
      <p:sp>
        <p:nvSpPr>
          <p:cNvPr id="173059" name="Notes Placeholder 5"/>
          <p:cNvSpPr>
            <a:spLocks noGrp="1"/>
          </p:cNvSpPr>
          <p:nvPr>
            <p:ph type="body" idx="1"/>
          </p:nvPr>
        </p:nvSpPr>
        <p:spPr>
          <a:noFill/>
          <a:ln/>
        </p:spPr>
        <p:txBody>
          <a:bodyPr/>
          <a:lstStyle/>
          <a:p>
            <a:r>
              <a:rPr lang="en-US" b="1" dirty="0" smtClean="0">
                <a:latin typeface="Times New Roman" pitchFamily="18" charset="0"/>
              </a:rPr>
              <a:t>Methods of Measurement</a:t>
            </a:r>
          </a:p>
          <a:p>
            <a:r>
              <a:rPr lang="en-US" dirty="0" smtClean="0">
                <a:latin typeface="Times New Roman" pitchFamily="18" charset="0"/>
              </a:rPr>
              <a:t>Optical</a:t>
            </a:r>
          </a:p>
          <a:p>
            <a:r>
              <a:rPr lang="en-US" dirty="0" smtClean="0">
                <a:latin typeface="Times New Roman" pitchFamily="18" charset="0"/>
              </a:rPr>
              <a:t>reflection</a:t>
            </a:r>
          </a:p>
          <a:p>
            <a:r>
              <a:rPr lang="en-US" dirty="0" smtClean="0">
                <a:latin typeface="Times New Roman" pitchFamily="18" charset="0"/>
              </a:rPr>
              <a:t>optical profiling</a:t>
            </a:r>
          </a:p>
          <a:p>
            <a:r>
              <a:rPr lang="en-US" dirty="0" smtClean="0">
                <a:latin typeface="Times New Roman" pitchFamily="18" charset="0"/>
              </a:rPr>
              <a:t>interferometry/Moiré fringes.</a:t>
            </a:r>
          </a:p>
          <a:p>
            <a:r>
              <a:rPr lang="en-US" dirty="0" smtClean="0">
                <a:latin typeface="Times New Roman" pitchFamily="18" charset="0"/>
              </a:rPr>
              <a:t>Contact methods</a:t>
            </a:r>
          </a:p>
          <a:p>
            <a:r>
              <a:rPr lang="en-US" dirty="0" smtClean="0">
                <a:latin typeface="Times New Roman" pitchFamily="18" charset="0"/>
              </a:rPr>
              <a:t>casting/molding</a:t>
            </a:r>
          </a:p>
          <a:p>
            <a:r>
              <a:rPr lang="en-US" dirty="0" smtClean="0">
                <a:latin typeface="Times New Roman" pitchFamily="18" charset="0"/>
              </a:rPr>
              <a:t>ultrasound</a:t>
            </a:r>
          </a:p>
          <a:p>
            <a:r>
              <a:rPr lang="en-US" dirty="0" smtClean="0">
                <a:latin typeface="Times New Roman" pitchFamily="18" charset="0"/>
              </a:rPr>
              <a:t>trial contact lenses.</a:t>
            </a:r>
          </a:p>
          <a:p>
            <a:endParaRPr lang="en-US" dirty="0" smtClean="0">
              <a:latin typeface="Times New Roman" pitchFamily="18" charset="0"/>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5"/>
          <p:cNvSpPr>
            <a:spLocks noGrp="1" noChangeArrowheads="1"/>
          </p:cNvSpPr>
          <p:nvPr>
            <p:ph type="sldNum" sz="quarter" idx="5"/>
          </p:nvPr>
        </p:nvSpPr>
        <p:spPr>
          <a:noFill/>
        </p:spPr>
        <p:txBody>
          <a:bodyPr/>
          <a:lstStyle/>
          <a:p>
            <a:fld id="{66BC2459-8F12-44DF-97B8-42744773FC9B}" type="slidenum">
              <a:rPr lang="en-US" smtClean="0">
                <a:latin typeface="Times New Roman" pitchFamily="18" charset="0"/>
              </a:rPr>
              <a:pPr/>
              <a:t>50</a:t>
            </a:fld>
            <a:endParaRPr lang="en-US" dirty="0" smtClean="0">
              <a:latin typeface="Times New Roman" pitchFamily="18" charset="0"/>
            </a:endParaRPr>
          </a:p>
        </p:txBody>
      </p:sp>
      <p:sp>
        <p:nvSpPr>
          <p:cNvPr id="174083" name="Notes Placeholder 5"/>
          <p:cNvSpPr>
            <a:spLocks noGrp="1"/>
          </p:cNvSpPr>
          <p:nvPr>
            <p:ph type="body" idx="1"/>
          </p:nvPr>
        </p:nvSpPr>
        <p:spPr>
          <a:noFill/>
          <a:ln/>
        </p:spPr>
        <p:txBody>
          <a:bodyPr/>
          <a:lstStyle/>
          <a:p>
            <a:r>
              <a:rPr lang="en-US" b="1" dirty="0" smtClean="0">
                <a:latin typeface="Times New Roman" pitchFamily="18" charset="0"/>
              </a:rPr>
              <a:t>Methods of Measurement</a:t>
            </a:r>
          </a:p>
          <a:p>
            <a:r>
              <a:rPr lang="en-US" b="1" dirty="0" smtClean="0">
                <a:latin typeface="Times New Roman" pitchFamily="18" charset="0"/>
              </a:rPr>
              <a:t>Optical Reflection</a:t>
            </a:r>
            <a:endParaRPr lang="en-US" dirty="0" smtClean="0">
              <a:latin typeface="Times New Roman" pitchFamily="18" charset="0"/>
            </a:endParaRPr>
          </a:p>
          <a:p>
            <a:r>
              <a:rPr lang="en-US" dirty="0" smtClean="0">
                <a:latin typeface="Times New Roman" pitchFamily="18" charset="0"/>
              </a:rPr>
              <a:t>Non-contact/non-invasive.</a:t>
            </a:r>
          </a:p>
          <a:p>
            <a:r>
              <a:rPr lang="en-US" dirty="0" smtClean="0">
                <a:latin typeface="Times New Roman" pitchFamily="18" charset="0"/>
              </a:rPr>
              <a:t>Rapid data collection.</a:t>
            </a:r>
          </a:p>
          <a:p>
            <a:r>
              <a:rPr lang="en-US" dirty="0" smtClean="0">
                <a:latin typeface="Times New Roman" pitchFamily="18" charset="0"/>
              </a:rPr>
              <a:t>Most convenient.</a:t>
            </a:r>
          </a:p>
          <a:p>
            <a:r>
              <a:rPr lang="en-US" dirty="0" smtClean="0">
                <a:latin typeface="Times New Roman" pitchFamily="18" charset="0"/>
              </a:rPr>
              <a:t>Output in readily used form.</a:t>
            </a:r>
          </a:p>
          <a:p>
            <a:r>
              <a:rPr lang="en-US" b="1" dirty="0" smtClean="0">
                <a:latin typeface="Times New Roman" pitchFamily="18" charset="0"/>
              </a:rPr>
              <a:t>Examples</a:t>
            </a:r>
            <a:endParaRPr lang="en-US" dirty="0" smtClean="0">
              <a:latin typeface="Times New Roman" pitchFamily="18" charset="0"/>
            </a:endParaRPr>
          </a:p>
          <a:p>
            <a:r>
              <a:rPr lang="en-US" dirty="0" smtClean="0">
                <a:latin typeface="Times New Roman" pitchFamily="18" charset="0"/>
              </a:rPr>
              <a:t>Most commercial systems.</a:t>
            </a:r>
          </a:p>
          <a:p>
            <a:r>
              <a:rPr lang="en-US" dirty="0" smtClean="0">
                <a:latin typeface="Times New Roman" pitchFamily="18" charset="0"/>
              </a:rPr>
              <a:t>Keratoscope/keratometers.</a:t>
            </a:r>
          </a:p>
          <a:p>
            <a:endParaRPr lang="en-US" dirty="0" smtClean="0">
              <a:latin typeface="Times New Roman" pitchFamily="18" charset="0"/>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5"/>
          <p:cNvSpPr>
            <a:spLocks noGrp="1" noChangeArrowheads="1"/>
          </p:cNvSpPr>
          <p:nvPr>
            <p:ph type="sldNum" sz="quarter" idx="5"/>
          </p:nvPr>
        </p:nvSpPr>
        <p:spPr>
          <a:noFill/>
        </p:spPr>
        <p:txBody>
          <a:bodyPr/>
          <a:lstStyle/>
          <a:p>
            <a:fld id="{73B63BEF-B16B-4566-8829-4646C495AC1E}" type="slidenum">
              <a:rPr lang="en-US" smtClean="0">
                <a:latin typeface="Times New Roman" pitchFamily="18" charset="0"/>
              </a:rPr>
              <a:pPr/>
              <a:t>51</a:t>
            </a:fld>
            <a:endParaRPr lang="en-US" dirty="0" smtClean="0">
              <a:latin typeface="Times New Roman" pitchFamily="18" charset="0"/>
            </a:endParaRPr>
          </a:p>
        </p:txBody>
      </p:sp>
      <p:sp>
        <p:nvSpPr>
          <p:cNvPr id="175107" name="Notes Placeholder 5"/>
          <p:cNvSpPr>
            <a:spLocks noGrp="1"/>
          </p:cNvSpPr>
          <p:nvPr>
            <p:ph type="body" idx="1"/>
          </p:nvPr>
        </p:nvSpPr>
        <p:spPr>
          <a:noFill/>
          <a:ln/>
        </p:spPr>
        <p:txBody>
          <a:bodyPr/>
          <a:lstStyle/>
          <a:p>
            <a:r>
              <a:rPr lang="en-US" b="1" dirty="0" smtClean="0">
                <a:latin typeface="Times New Roman" pitchFamily="18" charset="0"/>
              </a:rPr>
              <a:t>Methods of Measurement</a:t>
            </a:r>
          </a:p>
          <a:p>
            <a:r>
              <a:rPr lang="en-US" b="1" dirty="0" smtClean="0">
                <a:latin typeface="Times New Roman" pitchFamily="18" charset="0"/>
              </a:rPr>
              <a:t>Optical Profiling (2D)</a:t>
            </a:r>
            <a:endParaRPr lang="en-US" dirty="0" smtClean="0">
              <a:latin typeface="Times New Roman" pitchFamily="18" charset="0"/>
            </a:endParaRPr>
          </a:p>
          <a:p>
            <a:r>
              <a:rPr lang="en-US" dirty="0" smtClean="0">
                <a:latin typeface="Times New Roman" pitchFamily="18" charset="0"/>
              </a:rPr>
              <a:t>Non-contact/non-invasive.</a:t>
            </a:r>
          </a:p>
          <a:p>
            <a:r>
              <a:rPr lang="en-US" dirty="0" smtClean="0">
                <a:latin typeface="Times New Roman" pitchFamily="18" charset="0"/>
              </a:rPr>
              <a:t>Rapid data collection.</a:t>
            </a:r>
          </a:p>
          <a:p>
            <a:r>
              <a:rPr lang="en-US" dirty="0" smtClean="0">
                <a:latin typeface="Times New Roman" pitchFamily="18" charset="0"/>
              </a:rPr>
              <a:t>High accuracy can be achieved.</a:t>
            </a:r>
          </a:p>
          <a:p>
            <a:r>
              <a:rPr lang="en-US" dirty="0" smtClean="0">
                <a:latin typeface="Times New Roman" pitchFamily="18" charset="0"/>
              </a:rPr>
              <a:t>Only one meridian per scan.</a:t>
            </a:r>
          </a:p>
          <a:p>
            <a:r>
              <a:rPr lang="en-US" dirty="0" smtClean="0">
                <a:latin typeface="Times New Roman" pitchFamily="18" charset="0"/>
              </a:rPr>
              <a:t>Technical challenges remain; however could surpass keratometry.</a:t>
            </a:r>
          </a:p>
          <a:p>
            <a:r>
              <a:rPr lang="en-US" b="1" dirty="0" smtClean="0">
                <a:latin typeface="Times New Roman" pitchFamily="18" charset="0"/>
              </a:rPr>
              <a:t>Examples</a:t>
            </a:r>
            <a:endParaRPr lang="en-US" dirty="0" smtClean="0">
              <a:latin typeface="Times New Roman" pitchFamily="18" charset="0"/>
            </a:endParaRPr>
          </a:p>
          <a:p>
            <a:r>
              <a:rPr lang="en-US" dirty="0" smtClean="0">
                <a:latin typeface="Times New Roman" pitchFamily="18" charset="0"/>
              </a:rPr>
              <a:t>Laser tomographers.</a:t>
            </a:r>
          </a:p>
          <a:p>
            <a:r>
              <a:rPr lang="en-US" dirty="0" smtClean="0">
                <a:latin typeface="Times New Roman" pitchFamily="18" charset="0"/>
              </a:rPr>
              <a:t>Currently not readily available commercially.</a:t>
            </a:r>
          </a:p>
          <a:p>
            <a:endParaRPr lang="en-US" dirty="0" smtClean="0">
              <a:latin typeface="Times New Roman" pitchFamily="18" charset="0"/>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5"/>
          <p:cNvSpPr>
            <a:spLocks noGrp="1" noChangeArrowheads="1"/>
          </p:cNvSpPr>
          <p:nvPr>
            <p:ph type="sldNum" sz="quarter" idx="5"/>
          </p:nvPr>
        </p:nvSpPr>
        <p:spPr>
          <a:noFill/>
        </p:spPr>
        <p:txBody>
          <a:bodyPr/>
          <a:lstStyle/>
          <a:p>
            <a:fld id="{4D0035E0-BCA0-4B14-98A2-88005DC050DD}" type="slidenum">
              <a:rPr lang="en-US" smtClean="0">
                <a:latin typeface="Times New Roman" pitchFamily="18" charset="0"/>
              </a:rPr>
              <a:pPr/>
              <a:t>52</a:t>
            </a:fld>
            <a:endParaRPr lang="en-US" dirty="0" smtClean="0">
              <a:latin typeface="Times New Roman" pitchFamily="18" charset="0"/>
            </a:endParaRPr>
          </a:p>
        </p:txBody>
      </p:sp>
      <p:sp>
        <p:nvSpPr>
          <p:cNvPr id="176131" name="Notes Placeholder 5"/>
          <p:cNvSpPr>
            <a:spLocks noGrp="1"/>
          </p:cNvSpPr>
          <p:nvPr>
            <p:ph type="body" idx="1"/>
          </p:nvPr>
        </p:nvSpPr>
        <p:spPr>
          <a:noFill/>
          <a:ln/>
        </p:spPr>
        <p:txBody>
          <a:bodyPr/>
          <a:lstStyle/>
          <a:p>
            <a:r>
              <a:rPr lang="en-US" b="1" dirty="0" smtClean="0">
                <a:latin typeface="Times New Roman" pitchFamily="18" charset="0"/>
              </a:rPr>
              <a:t>Methods of Measurement</a:t>
            </a:r>
          </a:p>
          <a:p>
            <a:r>
              <a:rPr lang="en-US" b="1" dirty="0" smtClean="0">
                <a:latin typeface="Times New Roman" pitchFamily="18" charset="0"/>
              </a:rPr>
              <a:t>Optical Profiling (3D)</a:t>
            </a:r>
            <a:endParaRPr lang="en-US" dirty="0" smtClean="0">
              <a:latin typeface="Times New Roman" pitchFamily="18" charset="0"/>
            </a:endParaRPr>
          </a:p>
          <a:p>
            <a:r>
              <a:rPr lang="en-US" dirty="0" smtClean="0">
                <a:latin typeface="Times New Roman" pitchFamily="18" charset="0"/>
              </a:rPr>
              <a:t>Some are non-contact.</a:t>
            </a:r>
          </a:p>
          <a:p>
            <a:r>
              <a:rPr lang="en-US" dirty="0" smtClean="0">
                <a:latin typeface="Times New Roman" pitchFamily="18" charset="0"/>
              </a:rPr>
              <a:t>Provides rapid data collection.</a:t>
            </a:r>
          </a:p>
          <a:p>
            <a:r>
              <a:rPr lang="en-US" dirty="0" smtClean="0">
                <a:latin typeface="Times New Roman" pitchFamily="18" charset="0"/>
              </a:rPr>
              <a:t>Very high accuracy possible.</a:t>
            </a:r>
          </a:p>
          <a:p>
            <a:r>
              <a:rPr lang="en-US" dirty="0" smtClean="0">
                <a:latin typeface="Times New Roman" pitchFamily="18" charset="0"/>
              </a:rPr>
              <a:t>3D scan (single scan only).</a:t>
            </a:r>
          </a:p>
          <a:p>
            <a:r>
              <a:rPr lang="en-US" dirty="0" smtClean="0">
                <a:latin typeface="Times New Roman" pitchFamily="18" charset="0"/>
              </a:rPr>
              <a:t>Some technical difficulties.</a:t>
            </a:r>
          </a:p>
          <a:p>
            <a:r>
              <a:rPr lang="en-US" b="1" dirty="0" smtClean="0">
                <a:latin typeface="Times New Roman" pitchFamily="18" charset="0"/>
              </a:rPr>
              <a:t>Examples</a:t>
            </a:r>
            <a:endParaRPr lang="en-US" dirty="0" smtClean="0">
              <a:latin typeface="Times New Roman" pitchFamily="18" charset="0"/>
            </a:endParaRPr>
          </a:p>
          <a:p>
            <a:r>
              <a:rPr lang="en-US" dirty="0" smtClean="0">
                <a:latin typeface="Times New Roman" pitchFamily="18" charset="0"/>
              </a:rPr>
              <a:t>Laser interferometers</a:t>
            </a:r>
            <a:br>
              <a:rPr lang="en-US" dirty="0" smtClean="0">
                <a:latin typeface="Times New Roman" pitchFamily="18" charset="0"/>
              </a:rPr>
            </a:br>
            <a:r>
              <a:rPr lang="en-US" dirty="0" smtClean="0">
                <a:latin typeface="Times New Roman" pitchFamily="18" charset="0"/>
              </a:rPr>
              <a:t>(e.g. Twyman-Green).</a:t>
            </a:r>
          </a:p>
          <a:p>
            <a:r>
              <a:rPr lang="en-US" dirty="0" smtClean="0">
                <a:latin typeface="Times New Roman" pitchFamily="18" charset="0"/>
              </a:rPr>
              <a:t>Moiré fringe technique</a:t>
            </a:r>
            <a:br>
              <a:rPr lang="en-US" dirty="0" smtClean="0">
                <a:latin typeface="Times New Roman" pitchFamily="18" charset="0"/>
              </a:rPr>
            </a:br>
            <a:r>
              <a:rPr lang="en-US" dirty="0" smtClean="0">
                <a:latin typeface="Times New Roman" pitchFamily="18" charset="0"/>
              </a:rPr>
              <a:t>(e.g. Brass 2 - Rotlex).</a:t>
            </a:r>
          </a:p>
          <a:p>
            <a:endParaRPr lang="en-US" dirty="0" smtClean="0">
              <a:latin typeface="Times New Roman" pitchFamily="18"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5"/>
          <p:cNvSpPr>
            <a:spLocks noGrp="1" noChangeArrowheads="1"/>
          </p:cNvSpPr>
          <p:nvPr>
            <p:ph type="sldNum" sz="quarter" idx="5"/>
          </p:nvPr>
        </p:nvSpPr>
        <p:spPr>
          <a:noFill/>
        </p:spPr>
        <p:txBody>
          <a:bodyPr/>
          <a:lstStyle/>
          <a:p>
            <a:fld id="{91EB5A2F-FF46-451D-95CC-2FD954D74A00}" type="slidenum">
              <a:rPr lang="en-US" smtClean="0">
                <a:latin typeface="Times New Roman" pitchFamily="18" charset="0"/>
              </a:rPr>
              <a:pPr/>
              <a:t>8</a:t>
            </a:fld>
            <a:endParaRPr lang="en-US" dirty="0" smtClean="0">
              <a:latin typeface="Times New Roman" pitchFamily="18" charset="0"/>
            </a:endParaRPr>
          </a:p>
        </p:txBody>
      </p:sp>
      <p:sp>
        <p:nvSpPr>
          <p:cNvPr id="131075" name="Rectangle 2050"/>
          <p:cNvSpPr>
            <a:spLocks noChangeArrowheads="1"/>
          </p:cNvSpPr>
          <p:nvPr/>
        </p:nvSpPr>
        <p:spPr bwMode="auto">
          <a:xfrm>
            <a:off x="3886200" y="6350"/>
            <a:ext cx="2971800" cy="430213"/>
          </a:xfrm>
          <a:prstGeom prst="rect">
            <a:avLst/>
          </a:prstGeom>
          <a:noFill/>
          <a:ln w="9525">
            <a:noFill/>
            <a:miter lim="800000"/>
            <a:headEnd/>
            <a:tailEnd/>
          </a:ln>
        </p:spPr>
        <p:txBody>
          <a:bodyPr wrap="none" anchor="ctr"/>
          <a:lstStyle/>
          <a:p>
            <a:endParaRPr lang="en-US" dirty="0"/>
          </a:p>
        </p:txBody>
      </p:sp>
      <p:sp>
        <p:nvSpPr>
          <p:cNvPr id="131076" name="Rectangle 2051"/>
          <p:cNvSpPr>
            <a:spLocks noChangeArrowheads="1"/>
          </p:cNvSpPr>
          <p:nvPr/>
        </p:nvSpPr>
        <p:spPr bwMode="auto">
          <a:xfrm>
            <a:off x="3886200" y="8739188"/>
            <a:ext cx="2971800" cy="428625"/>
          </a:xfrm>
          <a:prstGeom prst="rect">
            <a:avLst/>
          </a:prstGeom>
          <a:noFill/>
          <a:ln w="9525">
            <a:noFill/>
            <a:miter lim="800000"/>
            <a:headEnd/>
            <a:tailEnd/>
          </a:ln>
        </p:spPr>
        <p:txBody>
          <a:bodyPr lIns="19050" tIns="0" rIns="19050" bIns="0" anchor="b"/>
          <a:lstStyle/>
          <a:p>
            <a:pPr algn="r">
              <a:lnSpc>
                <a:spcPct val="100000"/>
              </a:lnSpc>
            </a:pPr>
            <a:r>
              <a:rPr lang="en-US" sz="1000" i="1" dirty="0">
                <a:solidFill>
                  <a:schemeClr val="tx1"/>
                </a:solidFill>
                <a:latin typeface="Times New Roman" pitchFamily="18" charset="0"/>
              </a:rPr>
              <a:t>12</a:t>
            </a:r>
          </a:p>
        </p:txBody>
      </p:sp>
      <p:sp>
        <p:nvSpPr>
          <p:cNvPr id="131077" name="Rectangle 2052"/>
          <p:cNvSpPr>
            <a:spLocks noChangeArrowheads="1"/>
          </p:cNvSpPr>
          <p:nvPr/>
        </p:nvSpPr>
        <p:spPr bwMode="auto">
          <a:xfrm>
            <a:off x="0" y="8739188"/>
            <a:ext cx="2971800" cy="428625"/>
          </a:xfrm>
          <a:prstGeom prst="rect">
            <a:avLst/>
          </a:prstGeom>
          <a:noFill/>
          <a:ln w="9525">
            <a:noFill/>
            <a:miter lim="800000"/>
            <a:headEnd/>
            <a:tailEnd/>
          </a:ln>
        </p:spPr>
        <p:txBody>
          <a:bodyPr wrap="none" anchor="ctr"/>
          <a:lstStyle/>
          <a:p>
            <a:endParaRPr lang="en-US" dirty="0"/>
          </a:p>
        </p:txBody>
      </p:sp>
      <p:sp>
        <p:nvSpPr>
          <p:cNvPr id="131078" name="Rectangle 2053"/>
          <p:cNvSpPr>
            <a:spLocks noChangeArrowheads="1"/>
          </p:cNvSpPr>
          <p:nvPr/>
        </p:nvSpPr>
        <p:spPr bwMode="auto">
          <a:xfrm>
            <a:off x="0" y="6350"/>
            <a:ext cx="2971800" cy="430213"/>
          </a:xfrm>
          <a:prstGeom prst="rect">
            <a:avLst/>
          </a:prstGeom>
          <a:noFill/>
          <a:ln w="9525">
            <a:noFill/>
            <a:miter lim="800000"/>
            <a:headEnd/>
            <a:tailEnd/>
          </a:ln>
        </p:spPr>
        <p:txBody>
          <a:bodyPr wrap="none" anchor="ctr"/>
          <a:lstStyle/>
          <a:p>
            <a:endParaRPr lang="en-US" dirty="0"/>
          </a:p>
        </p:txBody>
      </p:sp>
      <p:sp>
        <p:nvSpPr>
          <p:cNvPr id="131079" name="Rectangle 2054"/>
          <p:cNvSpPr>
            <a:spLocks noChangeArrowheads="1"/>
          </p:cNvSpPr>
          <p:nvPr/>
        </p:nvSpPr>
        <p:spPr bwMode="auto">
          <a:xfrm>
            <a:off x="3884613" y="3175"/>
            <a:ext cx="2973387" cy="430213"/>
          </a:xfrm>
          <a:prstGeom prst="rect">
            <a:avLst/>
          </a:prstGeom>
          <a:noFill/>
          <a:ln w="9525">
            <a:noFill/>
            <a:miter lim="800000"/>
            <a:headEnd/>
            <a:tailEnd/>
          </a:ln>
        </p:spPr>
        <p:txBody>
          <a:bodyPr wrap="none" anchor="ctr"/>
          <a:lstStyle/>
          <a:p>
            <a:endParaRPr lang="en-US" dirty="0"/>
          </a:p>
        </p:txBody>
      </p:sp>
      <p:sp>
        <p:nvSpPr>
          <p:cNvPr id="131080" name="Rectangle 2055"/>
          <p:cNvSpPr>
            <a:spLocks noChangeArrowheads="1"/>
          </p:cNvSpPr>
          <p:nvPr/>
        </p:nvSpPr>
        <p:spPr bwMode="auto">
          <a:xfrm>
            <a:off x="3884613" y="8737600"/>
            <a:ext cx="2973387" cy="428625"/>
          </a:xfrm>
          <a:prstGeom prst="rect">
            <a:avLst/>
          </a:prstGeom>
          <a:noFill/>
          <a:ln w="9525">
            <a:noFill/>
            <a:miter lim="800000"/>
            <a:headEnd/>
            <a:tailEnd/>
          </a:ln>
        </p:spPr>
        <p:txBody>
          <a:bodyPr lIns="19050" tIns="0" rIns="19050" bIns="0" anchor="b"/>
          <a:lstStyle/>
          <a:p>
            <a:pPr algn="r">
              <a:lnSpc>
                <a:spcPct val="100000"/>
              </a:lnSpc>
            </a:pPr>
            <a:r>
              <a:rPr lang="en-US" sz="1000" i="1" dirty="0">
                <a:solidFill>
                  <a:schemeClr val="tx1"/>
                </a:solidFill>
                <a:latin typeface="Times New Roman" pitchFamily="18" charset="0"/>
              </a:rPr>
              <a:t>12</a:t>
            </a:r>
          </a:p>
        </p:txBody>
      </p:sp>
      <p:sp>
        <p:nvSpPr>
          <p:cNvPr id="131081" name="Rectangle 2056"/>
          <p:cNvSpPr>
            <a:spLocks noChangeArrowheads="1"/>
          </p:cNvSpPr>
          <p:nvPr/>
        </p:nvSpPr>
        <p:spPr bwMode="auto">
          <a:xfrm>
            <a:off x="-1588" y="8737600"/>
            <a:ext cx="2971801" cy="428625"/>
          </a:xfrm>
          <a:prstGeom prst="rect">
            <a:avLst/>
          </a:prstGeom>
          <a:noFill/>
          <a:ln w="9525">
            <a:noFill/>
            <a:miter lim="800000"/>
            <a:headEnd/>
            <a:tailEnd/>
          </a:ln>
        </p:spPr>
        <p:txBody>
          <a:bodyPr wrap="none" anchor="ctr"/>
          <a:lstStyle/>
          <a:p>
            <a:endParaRPr lang="en-US" dirty="0"/>
          </a:p>
        </p:txBody>
      </p:sp>
      <p:sp>
        <p:nvSpPr>
          <p:cNvPr id="131082" name="Rectangle 2057"/>
          <p:cNvSpPr>
            <a:spLocks noChangeArrowheads="1"/>
          </p:cNvSpPr>
          <p:nvPr/>
        </p:nvSpPr>
        <p:spPr bwMode="auto">
          <a:xfrm>
            <a:off x="-1588" y="3175"/>
            <a:ext cx="2971801" cy="430213"/>
          </a:xfrm>
          <a:prstGeom prst="rect">
            <a:avLst/>
          </a:prstGeom>
          <a:noFill/>
          <a:ln w="9525">
            <a:noFill/>
            <a:miter lim="800000"/>
            <a:headEnd/>
            <a:tailEnd/>
          </a:ln>
        </p:spPr>
        <p:txBody>
          <a:bodyPr wrap="none" anchor="ctr"/>
          <a:lstStyle/>
          <a:p>
            <a:endParaRPr lang="en-US" dirty="0"/>
          </a:p>
        </p:txBody>
      </p:sp>
      <p:sp>
        <p:nvSpPr>
          <p:cNvPr id="131083" name="Rectangle 2058"/>
          <p:cNvSpPr>
            <a:spLocks noGrp="1" noRot="1" noChangeAspect="1" noChangeArrowheads="1" noTextEdit="1"/>
          </p:cNvSpPr>
          <p:nvPr>
            <p:ph type="sldImg"/>
          </p:nvPr>
        </p:nvSpPr>
        <p:spPr>
          <a:ln cap="flat"/>
        </p:spPr>
      </p:sp>
      <p:sp>
        <p:nvSpPr>
          <p:cNvPr id="131084" name="Rectangle 2059"/>
          <p:cNvSpPr>
            <a:spLocks noGrp="1" noChangeArrowheads="1"/>
          </p:cNvSpPr>
          <p:nvPr>
            <p:ph type="body" idx="1"/>
          </p:nvPr>
        </p:nvSpPr>
        <p:spPr>
          <a:noFill/>
          <a:ln/>
        </p:spPr>
        <p:txBody>
          <a:bodyPr/>
          <a:lstStyle/>
          <a:p>
            <a:r>
              <a:rPr lang="en-US" b="1" dirty="0" smtClean="0">
                <a:latin typeface="Times New Roman" pitchFamily="18" charset="0"/>
              </a:rPr>
              <a:t>Corneal Diameter</a:t>
            </a:r>
          </a:p>
          <a:p>
            <a:r>
              <a:rPr lang="en-US" dirty="0" smtClean="0">
                <a:latin typeface="Times New Roman" pitchFamily="18" charset="0"/>
              </a:rPr>
              <a:t>What we measure is not the true diameter.</a:t>
            </a:r>
          </a:p>
          <a:p>
            <a:r>
              <a:rPr lang="en-US" dirty="0" smtClean="0">
                <a:latin typeface="Times New Roman" pitchFamily="18" charset="0"/>
              </a:rPr>
              <a:t>HVID (Horizontal Visible Iris Diameter) is the apparent diameter as measured from the front.  Investigations on the horizontal corneal diameter give different values:  average: 11.7 mm        range: 10 - 14 mm</a:t>
            </a:r>
          </a:p>
          <a:p>
            <a:r>
              <a:rPr lang="en-US" dirty="0" smtClean="0">
                <a:latin typeface="Times New Roman" pitchFamily="18" charset="0"/>
              </a:rPr>
              <a:t>HVID is longer than the VVID (Vertical Visible Iris Diameter) by 0.5 - 1.0 mm.</a:t>
            </a:r>
          </a:p>
          <a:p>
            <a:r>
              <a:rPr lang="en-US" dirty="0" smtClean="0">
                <a:latin typeface="Times New Roman" pitchFamily="18" charset="0"/>
              </a:rPr>
              <a:t>VVID is 10.6 mm.</a:t>
            </a: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5"/>
          <p:cNvSpPr>
            <a:spLocks noGrp="1" noChangeArrowheads="1"/>
          </p:cNvSpPr>
          <p:nvPr>
            <p:ph type="sldNum" sz="quarter" idx="5"/>
          </p:nvPr>
        </p:nvSpPr>
        <p:spPr>
          <a:noFill/>
        </p:spPr>
        <p:txBody>
          <a:bodyPr/>
          <a:lstStyle/>
          <a:p>
            <a:fld id="{321342D9-E909-4DD1-916C-E2C6AD9FCFAA}" type="slidenum">
              <a:rPr lang="en-US" smtClean="0">
                <a:latin typeface="Times New Roman" pitchFamily="18" charset="0"/>
              </a:rPr>
              <a:pPr/>
              <a:t>53</a:t>
            </a:fld>
            <a:endParaRPr lang="en-US" dirty="0" smtClean="0">
              <a:latin typeface="Times New Roman" pitchFamily="18" charset="0"/>
            </a:endParaRPr>
          </a:p>
        </p:txBody>
      </p:sp>
      <p:sp>
        <p:nvSpPr>
          <p:cNvPr id="177155" name="Notes Placeholder 5"/>
          <p:cNvSpPr>
            <a:spLocks noGrp="1"/>
          </p:cNvSpPr>
          <p:nvPr>
            <p:ph type="body" idx="1"/>
          </p:nvPr>
        </p:nvSpPr>
        <p:spPr>
          <a:noFill/>
          <a:ln/>
        </p:spPr>
        <p:txBody>
          <a:bodyPr/>
          <a:lstStyle/>
          <a:p>
            <a:r>
              <a:rPr lang="en-US" b="1" dirty="0" smtClean="0">
                <a:latin typeface="Times New Roman" pitchFamily="18" charset="0"/>
              </a:rPr>
              <a:t>Methods of Measurement</a:t>
            </a:r>
          </a:p>
          <a:p>
            <a:r>
              <a:rPr lang="en-US" b="1" dirty="0" smtClean="0">
                <a:latin typeface="Times New Roman" pitchFamily="18" charset="0"/>
              </a:rPr>
              <a:t>Contact Methods</a:t>
            </a:r>
            <a:endParaRPr lang="en-US" dirty="0" smtClean="0">
              <a:latin typeface="Times New Roman" pitchFamily="18" charset="0"/>
            </a:endParaRPr>
          </a:p>
          <a:p>
            <a:r>
              <a:rPr lang="en-US" dirty="0" smtClean="0">
                <a:latin typeface="Times New Roman" pitchFamily="18" charset="0"/>
              </a:rPr>
              <a:t>Contact may distort topography.</a:t>
            </a:r>
          </a:p>
          <a:p>
            <a:r>
              <a:rPr lang="en-US" dirty="0" smtClean="0">
                <a:latin typeface="Times New Roman" pitchFamily="18" charset="0"/>
              </a:rPr>
              <a:t>Time consuming.</a:t>
            </a:r>
          </a:p>
          <a:p>
            <a:r>
              <a:rPr lang="en-US" dirty="0" smtClean="0">
                <a:latin typeface="Times New Roman" pitchFamily="18" charset="0"/>
              </a:rPr>
              <a:t>On some methods only qualitative results are possible.</a:t>
            </a:r>
          </a:p>
          <a:p>
            <a:r>
              <a:rPr lang="en-US" dirty="0" smtClean="0">
                <a:latin typeface="Times New Roman" pitchFamily="18" charset="0"/>
              </a:rPr>
              <a:t>Data can be difficult to interpret.</a:t>
            </a:r>
          </a:p>
          <a:p>
            <a:r>
              <a:rPr lang="en-US" b="1" dirty="0" smtClean="0">
                <a:latin typeface="Times New Roman" pitchFamily="18" charset="0"/>
              </a:rPr>
              <a:t>Examples</a:t>
            </a:r>
            <a:endParaRPr lang="en-US" dirty="0" smtClean="0">
              <a:latin typeface="Times New Roman" pitchFamily="18" charset="0"/>
            </a:endParaRPr>
          </a:p>
          <a:p>
            <a:r>
              <a:rPr lang="en-US" dirty="0" smtClean="0">
                <a:latin typeface="Times New Roman" pitchFamily="18" charset="0"/>
              </a:rPr>
              <a:t>Casting/molding.</a:t>
            </a:r>
          </a:p>
          <a:p>
            <a:r>
              <a:rPr lang="en-US" dirty="0" smtClean="0">
                <a:latin typeface="Times New Roman" pitchFamily="18" charset="0"/>
              </a:rPr>
              <a:t>Ultrasound.</a:t>
            </a:r>
          </a:p>
          <a:p>
            <a:r>
              <a:rPr lang="en-US" dirty="0" smtClean="0">
                <a:latin typeface="Times New Roman" pitchFamily="18" charset="0"/>
              </a:rPr>
              <a:t>Trial contact lens.</a:t>
            </a:r>
          </a:p>
          <a:p>
            <a:endParaRPr lang="en-US" dirty="0" smtClean="0">
              <a:latin typeface="Times New Roman" pitchFamily="18" charset="0"/>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5"/>
          <p:cNvSpPr>
            <a:spLocks noGrp="1" noChangeArrowheads="1"/>
          </p:cNvSpPr>
          <p:nvPr>
            <p:ph type="sldNum" sz="quarter" idx="5"/>
          </p:nvPr>
        </p:nvSpPr>
        <p:spPr>
          <a:noFill/>
        </p:spPr>
        <p:txBody>
          <a:bodyPr/>
          <a:lstStyle/>
          <a:p>
            <a:fld id="{ECF29E8F-0324-458A-8534-4D0117E81CE1}" type="slidenum">
              <a:rPr lang="en-US" smtClean="0">
                <a:latin typeface="Times New Roman" pitchFamily="18" charset="0"/>
              </a:rPr>
              <a:pPr/>
              <a:t>54</a:t>
            </a:fld>
            <a:endParaRPr lang="en-US" dirty="0" smtClean="0">
              <a:latin typeface="Times New Roman" pitchFamily="18" charset="0"/>
            </a:endParaRPr>
          </a:p>
        </p:txBody>
      </p:sp>
      <p:sp>
        <p:nvSpPr>
          <p:cNvPr id="178179" name="Notes Placeholder 5"/>
          <p:cNvSpPr>
            <a:spLocks noGrp="1"/>
          </p:cNvSpPr>
          <p:nvPr>
            <p:ph type="body" idx="1"/>
          </p:nvPr>
        </p:nvSpPr>
        <p:spPr>
          <a:noFill/>
          <a:ln/>
        </p:spPr>
        <p:txBody>
          <a:bodyPr/>
          <a:lstStyle/>
          <a:p>
            <a:r>
              <a:rPr lang="en-US" b="1" dirty="0" smtClean="0">
                <a:latin typeface="Times New Roman" pitchFamily="18" charset="0"/>
              </a:rPr>
              <a:t>Instruments to Measure Corneal Topography</a:t>
            </a:r>
          </a:p>
          <a:p>
            <a:r>
              <a:rPr lang="en-US" dirty="0" smtClean="0">
                <a:latin typeface="Times New Roman" pitchFamily="18" charset="0"/>
              </a:rPr>
              <a:t>All based on optical reflection method:</a:t>
            </a:r>
          </a:p>
          <a:p>
            <a:r>
              <a:rPr lang="en-US" dirty="0" smtClean="0">
                <a:latin typeface="Times New Roman" pitchFamily="18" charset="0"/>
              </a:rPr>
              <a:t>Placido disc.</a:t>
            </a:r>
          </a:p>
          <a:p>
            <a:r>
              <a:rPr lang="en-US" dirty="0" smtClean="0">
                <a:latin typeface="Times New Roman" pitchFamily="18" charset="0"/>
              </a:rPr>
              <a:t>Photokeratoscope.</a:t>
            </a:r>
          </a:p>
          <a:p>
            <a:r>
              <a:rPr lang="en-US" dirty="0" smtClean="0">
                <a:latin typeface="Times New Roman" pitchFamily="18" charset="0"/>
              </a:rPr>
              <a:t>Keratometer.</a:t>
            </a:r>
          </a:p>
          <a:p>
            <a:r>
              <a:rPr lang="en-US" dirty="0" smtClean="0">
                <a:latin typeface="Times New Roman" pitchFamily="18" charset="0"/>
              </a:rPr>
              <a:t>Computer-assisted topographic analysis.</a:t>
            </a:r>
          </a:p>
          <a:p>
            <a:endParaRPr lang="en-US" dirty="0" smtClean="0">
              <a:latin typeface="Times New Roman" pitchFamily="18" charset="0"/>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5"/>
          <p:cNvSpPr>
            <a:spLocks noGrp="1" noChangeArrowheads="1"/>
          </p:cNvSpPr>
          <p:nvPr>
            <p:ph type="sldNum" sz="quarter" idx="5"/>
          </p:nvPr>
        </p:nvSpPr>
        <p:spPr>
          <a:noFill/>
        </p:spPr>
        <p:txBody>
          <a:bodyPr/>
          <a:lstStyle/>
          <a:p>
            <a:fld id="{2A43470E-E62F-4DB1-995B-20BE2E75A4B6}" type="slidenum">
              <a:rPr lang="en-US" smtClean="0">
                <a:latin typeface="Times New Roman" pitchFamily="18" charset="0"/>
              </a:rPr>
              <a:pPr/>
              <a:t>55</a:t>
            </a:fld>
            <a:endParaRPr lang="en-US" dirty="0" smtClean="0">
              <a:latin typeface="Times New Roman" pitchFamily="18" charset="0"/>
            </a:endParaRPr>
          </a:p>
        </p:txBody>
      </p:sp>
      <p:sp>
        <p:nvSpPr>
          <p:cNvPr id="179203" name="Notes Placeholder 5"/>
          <p:cNvSpPr>
            <a:spLocks noGrp="1"/>
          </p:cNvSpPr>
          <p:nvPr>
            <p:ph type="body" idx="1"/>
          </p:nvPr>
        </p:nvSpPr>
        <p:spPr>
          <a:noFill/>
          <a:ln/>
        </p:spPr>
        <p:txBody>
          <a:bodyPr/>
          <a:lstStyle/>
          <a:p>
            <a:r>
              <a:rPr lang="en-US" b="1" dirty="0" smtClean="0">
                <a:latin typeface="Times New Roman" pitchFamily="18" charset="0"/>
              </a:rPr>
              <a:t>Photokeratoscope/Placido Disc</a:t>
            </a:r>
          </a:p>
          <a:p>
            <a:r>
              <a:rPr lang="en-US" dirty="0" smtClean="0">
                <a:latin typeface="Times New Roman" pitchFamily="18" charset="0"/>
              </a:rPr>
              <a:t>Used to study the corneal contour over a large area, thus providing more information. This is its advantage over the keratometer.</a:t>
            </a:r>
          </a:p>
          <a:p>
            <a:r>
              <a:rPr lang="en-US" dirty="0" smtClean="0">
                <a:latin typeface="Times New Roman" pitchFamily="18" charset="0"/>
              </a:rPr>
              <a:t>The Placido disc has more complete mire locus.</a:t>
            </a:r>
          </a:p>
          <a:p>
            <a:r>
              <a:rPr lang="en-US" dirty="0" smtClean="0">
                <a:latin typeface="Times New Roman" pitchFamily="18" charset="0"/>
              </a:rPr>
              <a:t>Can also provide qualitative information.</a:t>
            </a:r>
          </a:p>
          <a:p>
            <a:endParaRPr lang="en-US" dirty="0" smtClean="0">
              <a:latin typeface="Times New Roman" pitchFamily="18" charset="0"/>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5"/>
          <p:cNvSpPr>
            <a:spLocks noGrp="1" noChangeArrowheads="1"/>
          </p:cNvSpPr>
          <p:nvPr>
            <p:ph type="sldNum" sz="quarter" idx="5"/>
          </p:nvPr>
        </p:nvSpPr>
        <p:spPr>
          <a:noFill/>
        </p:spPr>
        <p:txBody>
          <a:bodyPr/>
          <a:lstStyle/>
          <a:p>
            <a:fld id="{FBCA0A6B-80EF-4F4F-BB1B-A52CC571419E}" type="slidenum">
              <a:rPr lang="en-US" smtClean="0">
                <a:latin typeface="Times New Roman" pitchFamily="18" charset="0"/>
              </a:rPr>
              <a:pPr/>
              <a:t>56</a:t>
            </a:fld>
            <a:endParaRPr lang="en-US" dirty="0" smtClean="0">
              <a:latin typeface="Times New Roman" pitchFamily="18" charset="0"/>
            </a:endParaRPr>
          </a:p>
        </p:txBody>
      </p:sp>
      <p:sp>
        <p:nvSpPr>
          <p:cNvPr id="180227" name="Notes Placeholder 5"/>
          <p:cNvSpPr>
            <a:spLocks noGrp="1"/>
          </p:cNvSpPr>
          <p:nvPr>
            <p:ph type="body" idx="1"/>
          </p:nvPr>
        </p:nvSpPr>
        <p:spPr>
          <a:noFill/>
          <a:ln/>
        </p:spPr>
        <p:txBody>
          <a:bodyPr/>
          <a:lstStyle/>
          <a:p>
            <a:r>
              <a:rPr lang="en-US" b="1" dirty="0" smtClean="0">
                <a:latin typeface="Times New Roman" pitchFamily="18" charset="0"/>
              </a:rPr>
              <a:t>Placido Disc</a:t>
            </a:r>
          </a:p>
          <a:p>
            <a:r>
              <a:rPr lang="en-US" dirty="0" smtClean="0">
                <a:latin typeface="Times New Roman" pitchFamily="18" charset="0"/>
              </a:rPr>
              <a:t> Qualitative assessment.</a:t>
            </a:r>
          </a:p>
          <a:p>
            <a:r>
              <a:rPr lang="en-US" dirty="0" smtClean="0">
                <a:latin typeface="Times New Roman" pitchFamily="18" charset="0"/>
              </a:rPr>
              <a:t> Gross changes only.</a:t>
            </a: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5"/>
          <p:cNvSpPr>
            <a:spLocks noGrp="1" noChangeArrowheads="1"/>
          </p:cNvSpPr>
          <p:nvPr>
            <p:ph type="sldNum" sz="quarter" idx="5"/>
          </p:nvPr>
        </p:nvSpPr>
        <p:spPr>
          <a:noFill/>
        </p:spPr>
        <p:txBody>
          <a:bodyPr/>
          <a:lstStyle/>
          <a:p>
            <a:fld id="{7773DC46-8073-4272-8C9F-029940701544}" type="slidenum">
              <a:rPr lang="en-US" smtClean="0">
                <a:latin typeface="Times New Roman" pitchFamily="18" charset="0"/>
              </a:rPr>
              <a:pPr/>
              <a:t>57</a:t>
            </a:fld>
            <a:endParaRPr lang="en-US" dirty="0" smtClean="0">
              <a:latin typeface="Times New Roman" pitchFamily="18" charset="0"/>
            </a:endParaRPr>
          </a:p>
        </p:txBody>
      </p:sp>
      <p:sp>
        <p:nvSpPr>
          <p:cNvPr id="181251" name="Notes Placeholder 5"/>
          <p:cNvSpPr>
            <a:spLocks noGrp="1"/>
          </p:cNvSpPr>
          <p:nvPr>
            <p:ph type="body" idx="1"/>
          </p:nvPr>
        </p:nvSpPr>
        <p:spPr>
          <a:noFill/>
          <a:ln/>
        </p:spPr>
        <p:txBody>
          <a:bodyPr/>
          <a:lstStyle/>
          <a:p>
            <a:r>
              <a:rPr lang="en-US" b="1" dirty="0" smtClean="0">
                <a:latin typeface="Times New Roman" pitchFamily="18" charset="0"/>
              </a:rPr>
              <a:t>Sun Nidek Photokeratoscope</a:t>
            </a:r>
          </a:p>
          <a:p>
            <a:r>
              <a:rPr lang="en-US" dirty="0" smtClean="0">
                <a:latin typeface="Times New Roman" pitchFamily="18" charset="0"/>
              </a:rPr>
              <a:t>A polaroid camera or video is attached to record images of the mires on the patient’s cornea.</a:t>
            </a: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5"/>
          <p:cNvSpPr>
            <a:spLocks noGrp="1" noChangeArrowheads="1"/>
          </p:cNvSpPr>
          <p:nvPr>
            <p:ph type="sldNum" sz="quarter" idx="5"/>
          </p:nvPr>
        </p:nvSpPr>
        <p:spPr>
          <a:noFill/>
        </p:spPr>
        <p:txBody>
          <a:bodyPr/>
          <a:lstStyle/>
          <a:p>
            <a:fld id="{23BC764E-3688-4A35-8A95-003E66EE0BD7}" type="slidenum">
              <a:rPr lang="en-US" smtClean="0">
                <a:latin typeface="Times New Roman" pitchFamily="18" charset="0"/>
              </a:rPr>
              <a:pPr/>
              <a:t>58</a:t>
            </a:fld>
            <a:endParaRPr lang="en-US" dirty="0" smtClean="0">
              <a:latin typeface="Times New Roman" pitchFamily="18" charset="0"/>
            </a:endParaRPr>
          </a:p>
        </p:txBody>
      </p:sp>
      <p:sp>
        <p:nvSpPr>
          <p:cNvPr id="182275" name="Notes Placeholder 5"/>
          <p:cNvSpPr>
            <a:spLocks noGrp="1"/>
          </p:cNvSpPr>
          <p:nvPr>
            <p:ph type="body" idx="1"/>
          </p:nvPr>
        </p:nvSpPr>
        <p:spPr>
          <a:noFill/>
          <a:ln/>
        </p:spPr>
        <p:txBody>
          <a:bodyPr/>
          <a:lstStyle/>
          <a:p>
            <a:r>
              <a:rPr lang="en-US" b="1" dirty="0" smtClean="0">
                <a:latin typeface="Times New Roman" pitchFamily="18" charset="0"/>
              </a:rPr>
              <a:t>Principles of the Placido Disc</a:t>
            </a:r>
          </a:p>
          <a:p>
            <a:r>
              <a:rPr lang="en-US" dirty="0" smtClean="0">
                <a:latin typeface="Times New Roman" pitchFamily="18" charset="0"/>
              </a:rPr>
              <a:t>Utilizes corneal reflections (Purkinje image #I) of bright rings.</a:t>
            </a:r>
          </a:p>
          <a:p>
            <a:r>
              <a:rPr lang="en-US" dirty="0" smtClean="0">
                <a:latin typeface="Times New Roman" pitchFamily="18" charset="0"/>
              </a:rPr>
              <a:t>Viewing is done through the central magnifying lens.</a:t>
            </a:r>
          </a:p>
          <a:p>
            <a:r>
              <a:rPr lang="en-US" dirty="0" smtClean="0">
                <a:latin typeface="Times New Roman" pitchFamily="18" charset="0"/>
              </a:rPr>
              <a:t>Outer rings subtend a wider angle, creating a defocus of peripheral mire images.</a:t>
            </a:r>
          </a:p>
          <a:p>
            <a:endParaRPr lang="en-US" dirty="0" smtClean="0">
              <a:latin typeface="Times New Roman" pitchFamily="18" charset="0"/>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5"/>
          <p:cNvSpPr>
            <a:spLocks noGrp="1" noChangeArrowheads="1"/>
          </p:cNvSpPr>
          <p:nvPr>
            <p:ph type="sldNum" sz="quarter" idx="5"/>
          </p:nvPr>
        </p:nvSpPr>
        <p:spPr>
          <a:noFill/>
        </p:spPr>
        <p:txBody>
          <a:bodyPr/>
          <a:lstStyle/>
          <a:p>
            <a:fld id="{E01DD812-0353-4DD2-B88D-261AFE6C65BA}" type="slidenum">
              <a:rPr lang="en-US" smtClean="0">
                <a:latin typeface="Times New Roman" pitchFamily="18" charset="0"/>
              </a:rPr>
              <a:pPr/>
              <a:t>59</a:t>
            </a:fld>
            <a:endParaRPr lang="en-US" dirty="0" smtClean="0">
              <a:latin typeface="Times New Roman" pitchFamily="18" charset="0"/>
            </a:endParaRPr>
          </a:p>
        </p:txBody>
      </p:sp>
      <p:sp>
        <p:nvSpPr>
          <p:cNvPr id="183299" name="Notes Placeholder 5"/>
          <p:cNvSpPr>
            <a:spLocks noGrp="1"/>
          </p:cNvSpPr>
          <p:nvPr>
            <p:ph type="body" idx="1"/>
          </p:nvPr>
        </p:nvSpPr>
        <p:spPr>
          <a:noFill/>
          <a:ln/>
        </p:spPr>
        <p:txBody>
          <a:bodyPr/>
          <a:lstStyle/>
          <a:p>
            <a:r>
              <a:rPr lang="en-US" b="1" dirty="0" smtClean="0">
                <a:latin typeface="Times New Roman" pitchFamily="18" charset="0"/>
              </a:rPr>
              <a:t>Images Seen Through the Photokeratoscope/Placido Disc</a:t>
            </a:r>
          </a:p>
          <a:p>
            <a:r>
              <a:rPr lang="en-US" dirty="0" smtClean="0">
                <a:latin typeface="Times New Roman" pitchFamily="18" charset="0"/>
              </a:rPr>
              <a:t>Elliptical - astigmatism.</a:t>
            </a:r>
          </a:p>
          <a:p>
            <a:r>
              <a:rPr lang="en-US" dirty="0" smtClean="0">
                <a:latin typeface="Times New Roman" pitchFamily="18" charset="0"/>
              </a:rPr>
              <a:t>Distorted - scars, irregularity.</a:t>
            </a:r>
          </a:p>
          <a:p>
            <a:r>
              <a:rPr lang="en-US" dirty="0" smtClean="0">
                <a:latin typeface="Times New Roman" pitchFamily="18" charset="0"/>
              </a:rPr>
              <a:t>Asymmetric - keratoconus.</a:t>
            </a:r>
          </a:p>
          <a:p>
            <a:r>
              <a:rPr lang="en-US" dirty="0" smtClean="0">
                <a:latin typeface="Times New Roman" pitchFamily="18" charset="0"/>
              </a:rPr>
              <a:t>Slides 57 and 58 illustrate photokeratoscope mire images of normal and astigmatic corneas respectively.  Distortion of the mire images may also be caused by the tear film so that instructing patients to blink before capturing the image is recommended.</a:t>
            </a:r>
          </a:p>
          <a:p>
            <a:endParaRPr lang="en-US" dirty="0" smtClean="0">
              <a:latin typeface="Times New Roman" pitchFamily="18" charset="0"/>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5"/>
          <p:cNvSpPr>
            <a:spLocks noGrp="1" noChangeArrowheads="1"/>
          </p:cNvSpPr>
          <p:nvPr>
            <p:ph type="sldNum" sz="quarter" idx="5"/>
          </p:nvPr>
        </p:nvSpPr>
        <p:spPr>
          <a:noFill/>
        </p:spPr>
        <p:txBody>
          <a:bodyPr/>
          <a:lstStyle/>
          <a:p>
            <a:fld id="{F6876BEB-E58B-4551-AEE0-B4C7E2D56AE7}" type="slidenum">
              <a:rPr lang="en-US" smtClean="0">
                <a:latin typeface="Times New Roman" pitchFamily="18" charset="0"/>
              </a:rPr>
              <a:pPr/>
              <a:t>60</a:t>
            </a:fld>
            <a:endParaRPr lang="en-US" dirty="0" smtClean="0">
              <a:latin typeface="Times New Roman" pitchFamily="18" charset="0"/>
            </a:endParaRPr>
          </a:p>
        </p:txBody>
      </p:sp>
      <p:sp>
        <p:nvSpPr>
          <p:cNvPr id="184323" name="Notes Placeholder 5"/>
          <p:cNvSpPr>
            <a:spLocks noGrp="1"/>
          </p:cNvSpPr>
          <p:nvPr>
            <p:ph type="body" idx="1"/>
          </p:nvPr>
        </p:nvSpPr>
        <p:spPr>
          <a:noFill/>
          <a:ln/>
        </p:spPr>
        <p:txBody>
          <a:bodyPr/>
          <a:lstStyle/>
          <a:p>
            <a:endParaRPr lang="en-US" dirty="0" smtClean="0">
              <a:latin typeface="Times New Roman" pitchFamily="18" charset="0"/>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5"/>
          <p:cNvSpPr>
            <a:spLocks noGrp="1" noChangeArrowheads="1"/>
          </p:cNvSpPr>
          <p:nvPr>
            <p:ph type="sldNum" sz="quarter" idx="5"/>
          </p:nvPr>
        </p:nvSpPr>
        <p:spPr>
          <a:noFill/>
        </p:spPr>
        <p:txBody>
          <a:bodyPr/>
          <a:lstStyle/>
          <a:p>
            <a:fld id="{561D91DB-4FF0-4D99-B5F7-4A1006F4EA61}" type="slidenum">
              <a:rPr lang="en-US" smtClean="0">
                <a:latin typeface="Times New Roman" pitchFamily="18" charset="0"/>
              </a:rPr>
              <a:pPr/>
              <a:t>61</a:t>
            </a:fld>
            <a:endParaRPr lang="en-US" dirty="0" smtClean="0">
              <a:latin typeface="Times New Roman" pitchFamily="18" charset="0"/>
            </a:endParaRPr>
          </a:p>
        </p:txBody>
      </p:sp>
      <p:sp>
        <p:nvSpPr>
          <p:cNvPr id="185347" name="Notes Placeholder 5"/>
          <p:cNvSpPr>
            <a:spLocks noGrp="1"/>
          </p:cNvSpPr>
          <p:nvPr>
            <p:ph type="body" idx="1"/>
          </p:nvPr>
        </p:nvSpPr>
        <p:spPr>
          <a:noFill/>
          <a:ln/>
        </p:spPr>
        <p:txBody>
          <a:bodyPr/>
          <a:lstStyle/>
          <a:p>
            <a:endParaRPr lang="en-US" dirty="0" smtClean="0">
              <a:latin typeface="Times New Roman" pitchFamily="18" charset="0"/>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5"/>
          <p:cNvSpPr>
            <a:spLocks noGrp="1" noChangeArrowheads="1"/>
          </p:cNvSpPr>
          <p:nvPr>
            <p:ph type="sldNum" sz="quarter" idx="5"/>
          </p:nvPr>
        </p:nvSpPr>
        <p:spPr>
          <a:noFill/>
        </p:spPr>
        <p:txBody>
          <a:bodyPr/>
          <a:lstStyle/>
          <a:p>
            <a:fld id="{89E4660E-383D-40F0-B081-70E59009A17E}" type="slidenum">
              <a:rPr lang="en-US" smtClean="0">
                <a:latin typeface="Times New Roman" pitchFamily="18" charset="0"/>
              </a:rPr>
              <a:pPr/>
              <a:t>62</a:t>
            </a:fld>
            <a:endParaRPr lang="en-US" dirty="0" smtClean="0">
              <a:latin typeface="Times New Roman" pitchFamily="18" charset="0"/>
            </a:endParaRPr>
          </a:p>
        </p:txBody>
      </p:sp>
      <p:sp>
        <p:nvSpPr>
          <p:cNvPr id="186371" name="Notes Placeholder 5"/>
          <p:cNvSpPr>
            <a:spLocks noGrp="1"/>
          </p:cNvSpPr>
          <p:nvPr>
            <p:ph type="body" idx="1"/>
          </p:nvPr>
        </p:nvSpPr>
        <p:spPr>
          <a:noFill/>
          <a:ln/>
        </p:spPr>
        <p:txBody>
          <a:bodyPr/>
          <a:lstStyle/>
          <a:p>
            <a:r>
              <a:rPr lang="en-US" b="1" dirty="0" smtClean="0">
                <a:latin typeface="Times New Roman" pitchFamily="18" charset="0"/>
              </a:rPr>
              <a:t>Disadvantages of the Placido Disc</a:t>
            </a:r>
          </a:p>
          <a:p>
            <a:r>
              <a:rPr lang="en-US" dirty="0" smtClean="0">
                <a:latin typeface="Times New Roman" pitchFamily="18" charset="0"/>
              </a:rPr>
              <a:t>Clinically significant amounts of corneal cylinder (up to 3.00 D) can be present in a cornea and may not be diagnosed.</a:t>
            </a:r>
          </a:p>
          <a:p>
            <a:r>
              <a:rPr lang="en-US" dirty="0" smtClean="0">
                <a:latin typeface="Times New Roman" pitchFamily="18" charset="0"/>
              </a:rPr>
              <a:t>Subtle irregularities cannot be detected.</a:t>
            </a:r>
          </a:p>
          <a:p>
            <a:r>
              <a:rPr lang="en-US" dirty="0" smtClean="0">
                <a:latin typeface="Times New Roman" pitchFamily="18" charset="0"/>
              </a:rPr>
              <a:t>The centrally positioned lens obstructs the central mire reflections.</a:t>
            </a:r>
          </a:p>
          <a:p>
            <a:r>
              <a:rPr lang="en-US" dirty="0" smtClean="0">
                <a:latin typeface="Times New Roman" pitchFamily="18" charset="0"/>
              </a:rPr>
              <a:t>There is limited depth of focus during photography because of the curved image surface.</a:t>
            </a:r>
          </a:p>
          <a:p>
            <a:r>
              <a:rPr lang="en-US" dirty="0" smtClean="0">
                <a:latin typeface="Times New Roman" pitchFamily="18" charset="0"/>
              </a:rPr>
              <a:t>Anatomy of the nose or orbit may limit field size and restrict the corneal area that can be examined.</a:t>
            </a:r>
          </a:p>
          <a:p>
            <a:endParaRPr lang="en-US" dirty="0" smtClean="0">
              <a:latin typeface="Times New Roman" pitchFamily="18"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5"/>
          <p:cNvSpPr>
            <a:spLocks noGrp="1" noChangeArrowheads="1"/>
          </p:cNvSpPr>
          <p:nvPr>
            <p:ph type="sldNum" sz="quarter" idx="5"/>
          </p:nvPr>
        </p:nvSpPr>
        <p:spPr>
          <a:noFill/>
        </p:spPr>
        <p:txBody>
          <a:bodyPr/>
          <a:lstStyle/>
          <a:p>
            <a:fld id="{60A6A621-E97D-4EE2-8FA7-1DB5A486EBB9}" type="slidenum">
              <a:rPr lang="en-US" smtClean="0">
                <a:latin typeface="Times New Roman" pitchFamily="18" charset="0"/>
              </a:rPr>
              <a:pPr/>
              <a:t>9</a:t>
            </a:fld>
            <a:endParaRPr lang="en-US" dirty="0" smtClean="0">
              <a:latin typeface="Times New Roman" pitchFamily="18" charset="0"/>
            </a:endParaRPr>
          </a:p>
        </p:txBody>
      </p:sp>
      <p:sp>
        <p:nvSpPr>
          <p:cNvPr id="132099" name="Rectangle 2"/>
          <p:cNvSpPr>
            <a:spLocks noChangeArrowheads="1"/>
          </p:cNvSpPr>
          <p:nvPr/>
        </p:nvSpPr>
        <p:spPr bwMode="auto">
          <a:xfrm>
            <a:off x="3886200" y="6350"/>
            <a:ext cx="2971800" cy="430213"/>
          </a:xfrm>
          <a:prstGeom prst="rect">
            <a:avLst/>
          </a:prstGeom>
          <a:noFill/>
          <a:ln w="9525">
            <a:noFill/>
            <a:miter lim="800000"/>
            <a:headEnd/>
            <a:tailEnd/>
          </a:ln>
        </p:spPr>
        <p:txBody>
          <a:bodyPr wrap="none" anchor="ctr"/>
          <a:lstStyle/>
          <a:p>
            <a:endParaRPr lang="en-CA" dirty="0"/>
          </a:p>
        </p:txBody>
      </p:sp>
      <p:sp>
        <p:nvSpPr>
          <p:cNvPr id="132100" name="Rectangle 3"/>
          <p:cNvSpPr>
            <a:spLocks noChangeArrowheads="1"/>
          </p:cNvSpPr>
          <p:nvPr/>
        </p:nvSpPr>
        <p:spPr bwMode="auto">
          <a:xfrm>
            <a:off x="3886200" y="8739188"/>
            <a:ext cx="2971800" cy="428625"/>
          </a:xfrm>
          <a:prstGeom prst="rect">
            <a:avLst/>
          </a:prstGeom>
          <a:noFill/>
          <a:ln w="9525">
            <a:noFill/>
            <a:miter lim="800000"/>
            <a:headEnd/>
            <a:tailEnd/>
          </a:ln>
        </p:spPr>
        <p:txBody>
          <a:bodyPr lIns="19050" tIns="0" rIns="19050" bIns="0" anchor="b"/>
          <a:lstStyle/>
          <a:p>
            <a:pPr algn="r">
              <a:lnSpc>
                <a:spcPct val="100000"/>
              </a:lnSpc>
            </a:pPr>
            <a:r>
              <a:rPr lang="en-US" sz="1000" i="1" dirty="0">
                <a:solidFill>
                  <a:schemeClr val="tx1"/>
                </a:solidFill>
                <a:latin typeface="Times New Roman" pitchFamily="18" charset="0"/>
              </a:rPr>
              <a:t>12</a:t>
            </a:r>
          </a:p>
        </p:txBody>
      </p:sp>
      <p:sp>
        <p:nvSpPr>
          <p:cNvPr id="132101" name="Rectangle 4"/>
          <p:cNvSpPr>
            <a:spLocks noChangeArrowheads="1"/>
          </p:cNvSpPr>
          <p:nvPr/>
        </p:nvSpPr>
        <p:spPr bwMode="auto">
          <a:xfrm>
            <a:off x="0" y="8739188"/>
            <a:ext cx="2971800" cy="428625"/>
          </a:xfrm>
          <a:prstGeom prst="rect">
            <a:avLst/>
          </a:prstGeom>
          <a:noFill/>
          <a:ln w="9525">
            <a:noFill/>
            <a:miter lim="800000"/>
            <a:headEnd/>
            <a:tailEnd/>
          </a:ln>
        </p:spPr>
        <p:txBody>
          <a:bodyPr wrap="none" anchor="ctr"/>
          <a:lstStyle/>
          <a:p>
            <a:endParaRPr lang="en-CA" dirty="0"/>
          </a:p>
        </p:txBody>
      </p:sp>
      <p:sp>
        <p:nvSpPr>
          <p:cNvPr id="132102" name="Rectangle 5"/>
          <p:cNvSpPr>
            <a:spLocks noChangeArrowheads="1"/>
          </p:cNvSpPr>
          <p:nvPr/>
        </p:nvSpPr>
        <p:spPr bwMode="auto">
          <a:xfrm>
            <a:off x="0" y="6350"/>
            <a:ext cx="2971800" cy="430213"/>
          </a:xfrm>
          <a:prstGeom prst="rect">
            <a:avLst/>
          </a:prstGeom>
          <a:noFill/>
          <a:ln w="9525">
            <a:noFill/>
            <a:miter lim="800000"/>
            <a:headEnd/>
            <a:tailEnd/>
          </a:ln>
        </p:spPr>
        <p:txBody>
          <a:bodyPr wrap="none" anchor="ctr"/>
          <a:lstStyle/>
          <a:p>
            <a:endParaRPr lang="en-CA" dirty="0"/>
          </a:p>
        </p:txBody>
      </p:sp>
      <p:sp>
        <p:nvSpPr>
          <p:cNvPr id="132103" name="Rectangle 6"/>
          <p:cNvSpPr>
            <a:spLocks noChangeArrowheads="1"/>
          </p:cNvSpPr>
          <p:nvPr/>
        </p:nvSpPr>
        <p:spPr bwMode="auto">
          <a:xfrm>
            <a:off x="3884613" y="3175"/>
            <a:ext cx="2973387" cy="430213"/>
          </a:xfrm>
          <a:prstGeom prst="rect">
            <a:avLst/>
          </a:prstGeom>
          <a:noFill/>
          <a:ln w="9525">
            <a:noFill/>
            <a:miter lim="800000"/>
            <a:headEnd/>
            <a:tailEnd/>
          </a:ln>
        </p:spPr>
        <p:txBody>
          <a:bodyPr wrap="none" anchor="ctr"/>
          <a:lstStyle/>
          <a:p>
            <a:endParaRPr lang="en-CA" dirty="0"/>
          </a:p>
        </p:txBody>
      </p:sp>
      <p:sp>
        <p:nvSpPr>
          <p:cNvPr id="132104" name="Rectangle 7"/>
          <p:cNvSpPr>
            <a:spLocks noChangeArrowheads="1"/>
          </p:cNvSpPr>
          <p:nvPr/>
        </p:nvSpPr>
        <p:spPr bwMode="auto">
          <a:xfrm>
            <a:off x="3884613" y="8737600"/>
            <a:ext cx="2973387" cy="428625"/>
          </a:xfrm>
          <a:prstGeom prst="rect">
            <a:avLst/>
          </a:prstGeom>
          <a:noFill/>
          <a:ln w="9525">
            <a:noFill/>
            <a:miter lim="800000"/>
            <a:headEnd/>
            <a:tailEnd/>
          </a:ln>
        </p:spPr>
        <p:txBody>
          <a:bodyPr lIns="19050" tIns="0" rIns="19050" bIns="0" anchor="b"/>
          <a:lstStyle/>
          <a:p>
            <a:pPr algn="r">
              <a:lnSpc>
                <a:spcPct val="100000"/>
              </a:lnSpc>
            </a:pPr>
            <a:r>
              <a:rPr lang="en-US" sz="1000" i="1" dirty="0">
                <a:solidFill>
                  <a:schemeClr val="tx1"/>
                </a:solidFill>
                <a:latin typeface="Times New Roman" pitchFamily="18" charset="0"/>
              </a:rPr>
              <a:t>12</a:t>
            </a:r>
          </a:p>
        </p:txBody>
      </p:sp>
      <p:sp>
        <p:nvSpPr>
          <p:cNvPr id="132105" name="Rectangle 8"/>
          <p:cNvSpPr>
            <a:spLocks noChangeArrowheads="1"/>
          </p:cNvSpPr>
          <p:nvPr/>
        </p:nvSpPr>
        <p:spPr bwMode="auto">
          <a:xfrm>
            <a:off x="-1588" y="8737600"/>
            <a:ext cx="2971801" cy="428625"/>
          </a:xfrm>
          <a:prstGeom prst="rect">
            <a:avLst/>
          </a:prstGeom>
          <a:noFill/>
          <a:ln w="9525">
            <a:noFill/>
            <a:miter lim="800000"/>
            <a:headEnd/>
            <a:tailEnd/>
          </a:ln>
        </p:spPr>
        <p:txBody>
          <a:bodyPr wrap="none" anchor="ctr"/>
          <a:lstStyle/>
          <a:p>
            <a:endParaRPr lang="en-CA" dirty="0"/>
          </a:p>
        </p:txBody>
      </p:sp>
      <p:sp>
        <p:nvSpPr>
          <p:cNvPr id="132106" name="Rectangle 9"/>
          <p:cNvSpPr>
            <a:spLocks noChangeArrowheads="1"/>
          </p:cNvSpPr>
          <p:nvPr/>
        </p:nvSpPr>
        <p:spPr bwMode="auto">
          <a:xfrm>
            <a:off x="-1588" y="3175"/>
            <a:ext cx="2971801" cy="430213"/>
          </a:xfrm>
          <a:prstGeom prst="rect">
            <a:avLst/>
          </a:prstGeom>
          <a:noFill/>
          <a:ln w="9525">
            <a:noFill/>
            <a:miter lim="800000"/>
            <a:headEnd/>
            <a:tailEnd/>
          </a:ln>
        </p:spPr>
        <p:txBody>
          <a:bodyPr wrap="none" anchor="ctr"/>
          <a:lstStyle/>
          <a:p>
            <a:endParaRPr lang="en-CA" dirty="0"/>
          </a:p>
        </p:txBody>
      </p:sp>
      <p:sp>
        <p:nvSpPr>
          <p:cNvPr id="132107" name="Rectangle 10"/>
          <p:cNvSpPr>
            <a:spLocks noGrp="1" noRot="1" noChangeAspect="1" noChangeArrowheads="1" noTextEdit="1"/>
          </p:cNvSpPr>
          <p:nvPr>
            <p:ph type="sldImg"/>
          </p:nvPr>
        </p:nvSpPr>
        <p:spPr>
          <a:ln cap="flat"/>
        </p:spPr>
      </p:sp>
      <p:sp>
        <p:nvSpPr>
          <p:cNvPr id="132108" name="Rectangle 11"/>
          <p:cNvSpPr>
            <a:spLocks noGrp="1" noChangeArrowheads="1"/>
          </p:cNvSpPr>
          <p:nvPr>
            <p:ph type="body" idx="1"/>
          </p:nvPr>
        </p:nvSpPr>
        <p:spPr>
          <a:noFill/>
          <a:ln/>
        </p:spPr>
        <p:txBody>
          <a:bodyPr/>
          <a:lstStyle/>
          <a:p>
            <a:r>
              <a:rPr lang="en-US" b="1" dirty="0" smtClean="0">
                <a:latin typeface="Times New Roman" pitchFamily="18" charset="0"/>
              </a:rPr>
              <a:t>Dimensions of the Cornea </a:t>
            </a:r>
          </a:p>
          <a:p>
            <a:r>
              <a:rPr lang="en-US" dirty="0" smtClean="0">
                <a:latin typeface="Times New Roman" pitchFamily="18" charset="0"/>
              </a:rPr>
              <a:t>Corneal shape is elliptical because of the encroachment of the opaque limbus into the cornea’s superior and inferior borders.</a:t>
            </a:r>
          </a:p>
          <a:p>
            <a:r>
              <a:rPr lang="en-US" dirty="0" smtClean="0">
                <a:latin typeface="Times New Roman" pitchFamily="18" charset="0"/>
              </a:rPr>
              <a:t>Horizontal visible iris diameter (HVID) is </a:t>
            </a:r>
            <a:br>
              <a:rPr lang="en-US" dirty="0" smtClean="0">
                <a:latin typeface="Times New Roman" pitchFamily="18" charset="0"/>
              </a:rPr>
            </a:br>
            <a:r>
              <a:rPr lang="en-US" dirty="0" smtClean="0">
                <a:latin typeface="Times New Roman" pitchFamily="18" charset="0"/>
              </a:rPr>
              <a:t>11.7 mm and vertical visible iris diameter (VVID) is 10.6 mm on average. These may be about 0.1 mm less in females.</a:t>
            </a:r>
          </a:p>
          <a:p>
            <a:r>
              <a:rPr lang="en-US" dirty="0" smtClean="0">
                <a:latin typeface="Times New Roman" pitchFamily="18" charset="0"/>
              </a:rPr>
              <a:t>Corneal area is 1.3 cm</a:t>
            </a:r>
            <a:r>
              <a:rPr lang="en-US" baseline="30000" dirty="0" smtClean="0">
                <a:latin typeface="Times New Roman" pitchFamily="18" charset="0"/>
              </a:rPr>
              <a:t>2</a:t>
            </a:r>
            <a:r>
              <a:rPr lang="en-US" dirty="0" smtClean="0">
                <a:latin typeface="Times New Roman" pitchFamily="18" charset="0"/>
              </a:rPr>
              <a:t> or </a:t>
            </a:r>
            <a:r>
              <a:rPr lang="en-US" baseline="30000" dirty="0" smtClean="0">
                <a:latin typeface="Times New Roman" pitchFamily="18" charset="0"/>
              </a:rPr>
              <a:t>1</a:t>
            </a:r>
            <a:r>
              <a:rPr lang="en-US" dirty="0" smtClean="0">
                <a:latin typeface="Times New Roman" pitchFamily="18" charset="0"/>
              </a:rPr>
              <a:t>/14 of the total area of the globe.</a:t>
            </a:r>
          </a:p>
          <a:p>
            <a:r>
              <a:rPr lang="en-US" dirty="0" smtClean="0">
                <a:latin typeface="Times New Roman" pitchFamily="18" charset="0"/>
              </a:rPr>
              <a:t>The globe is bi-spherical with the cornea having the smaller posterior spherical radius of curvature of 6.2 to 6.8 mm (average 6.5 mm).</a:t>
            </a:r>
          </a:p>
          <a:p>
            <a:r>
              <a:rPr lang="en-US" dirty="0" smtClean="0">
                <a:latin typeface="Times New Roman" pitchFamily="18" charset="0"/>
              </a:rPr>
              <a:t>According to Maurice (1969), the average corneal thickness is 0.52 mm in the centre and 0.67 mm at the limbus.</a:t>
            </a:r>
          </a:p>
          <a:p>
            <a:r>
              <a:rPr lang="en-US" dirty="0" smtClean="0">
                <a:latin typeface="Times New Roman" pitchFamily="18" charset="0"/>
              </a:rPr>
              <a:t>Sagittal depth of the cornea is 2.6 mm with variations largely dependent on the radius of corneal curvature.</a:t>
            </a:r>
          </a:p>
          <a:p>
            <a:endParaRPr lang="en-AU" dirty="0" smtClean="0">
              <a:latin typeface="Times New Roman" pitchFamily="18" charset="0"/>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5"/>
          <p:cNvSpPr>
            <a:spLocks noGrp="1" noChangeArrowheads="1"/>
          </p:cNvSpPr>
          <p:nvPr>
            <p:ph type="sldNum" sz="quarter" idx="5"/>
          </p:nvPr>
        </p:nvSpPr>
        <p:spPr>
          <a:noFill/>
        </p:spPr>
        <p:txBody>
          <a:bodyPr/>
          <a:lstStyle/>
          <a:p>
            <a:fld id="{1078A252-0D7E-4B91-9B44-9470744E4F85}" type="slidenum">
              <a:rPr lang="en-US" smtClean="0">
                <a:latin typeface="Times New Roman" pitchFamily="18" charset="0"/>
              </a:rPr>
              <a:pPr/>
              <a:t>63</a:t>
            </a:fld>
            <a:endParaRPr lang="en-US" dirty="0" smtClean="0">
              <a:latin typeface="Times New Roman" pitchFamily="18" charset="0"/>
            </a:endParaRPr>
          </a:p>
        </p:txBody>
      </p:sp>
      <p:sp>
        <p:nvSpPr>
          <p:cNvPr id="187395" name="Notes Placeholder 5"/>
          <p:cNvSpPr>
            <a:spLocks noGrp="1"/>
          </p:cNvSpPr>
          <p:nvPr>
            <p:ph type="body" idx="1"/>
          </p:nvPr>
        </p:nvSpPr>
        <p:spPr>
          <a:noFill/>
          <a:ln/>
        </p:spPr>
        <p:txBody>
          <a:bodyPr/>
          <a:lstStyle/>
          <a:p>
            <a:r>
              <a:rPr lang="en-US" b="1" dirty="0" smtClean="0">
                <a:latin typeface="Times New Roman" pitchFamily="18" charset="0"/>
              </a:rPr>
              <a:t>Keratometers</a:t>
            </a:r>
          </a:p>
          <a:p>
            <a:r>
              <a:rPr lang="en-US" dirty="0" smtClean="0">
                <a:latin typeface="Times New Roman" pitchFamily="18" charset="0"/>
              </a:rPr>
              <a:t>Measure the front surface corneal radii.  They can give the total corneal power on the assumption that the back surface of the cornea has 10% of the power of the front surface, using a calibration/refractive index of 1.3375.</a:t>
            </a:r>
          </a:p>
          <a:p>
            <a:r>
              <a:rPr lang="en-US" dirty="0" smtClean="0">
                <a:latin typeface="Times New Roman" pitchFamily="18" charset="0"/>
              </a:rPr>
              <a:t>Main function is the measurement of the radius of curvature of the central portion (optic cap).</a:t>
            </a:r>
          </a:p>
          <a:p>
            <a:endParaRPr lang="en-US" dirty="0" smtClean="0">
              <a:latin typeface="Times New Roman" pitchFamily="18" charset="0"/>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5"/>
          <p:cNvSpPr>
            <a:spLocks noGrp="1" noChangeArrowheads="1"/>
          </p:cNvSpPr>
          <p:nvPr>
            <p:ph type="sldNum" sz="quarter" idx="5"/>
          </p:nvPr>
        </p:nvSpPr>
        <p:spPr>
          <a:noFill/>
        </p:spPr>
        <p:txBody>
          <a:bodyPr/>
          <a:lstStyle/>
          <a:p>
            <a:fld id="{A057511E-2685-4C8B-84BF-D527C3DA1F01}" type="slidenum">
              <a:rPr lang="en-US" smtClean="0">
                <a:latin typeface="Times New Roman" pitchFamily="18" charset="0"/>
              </a:rPr>
              <a:pPr/>
              <a:t>64</a:t>
            </a:fld>
            <a:endParaRPr lang="en-US" dirty="0" smtClean="0">
              <a:latin typeface="Times New Roman" pitchFamily="18" charset="0"/>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5"/>
          <p:cNvSpPr>
            <a:spLocks noGrp="1" noChangeArrowheads="1"/>
          </p:cNvSpPr>
          <p:nvPr>
            <p:ph type="sldNum" sz="quarter" idx="5"/>
          </p:nvPr>
        </p:nvSpPr>
        <p:spPr>
          <a:noFill/>
        </p:spPr>
        <p:txBody>
          <a:bodyPr/>
          <a:lstStyle/>
          <a:p>
            <a:fld id="{87BFBAE0-3CB4-4853-97AB-762F9E60C085}" type="slidenum">
              <a:rPr lang="en-US" smtClean="0">
                <a:latin typeface="Times New Roman" pitchFamily="18" charset="0"/>
              </a:rPr>
              <a:pPr/>
              <a:t>65</a:t>
            </a:fld>
            <a:endParaRPr lang="en-US" dirty="0" smtClean="0">
              <a:latin typeface="Times New Roman" pitchFamily="18" charset="0"/>
            </a:endParaRPr>
          </a:p>
        </p:txBody>
      </p:sp>
      <p:sp>
        <p:nvSpPr>
          <p:cNvPr id="189443" name="Notes Placeholder 5"/>
          <p:cNvSpPr>
            <a:spLocks noGrp="1"/>
          </p:cNvSpPr>
          <p:nvPr>
            <p:ph type="body" idx="1"/>
          </p:nvPr>
        </p:nvSpPr>
        <p:spPr>
          <a:noFill/>
          <a:ln/>
        </p:spPr>
        <p:txBody>
          <a:bodyPr/>
          <a:lstStyle/>
          <a:p>
            <a:r>
              <a:rPr lang="en-US" b="1" dirty="0" smtClean="0">
                <a:latin typeface="Times New Roman" pitchFamily="18" charset="0"/>
              </a:rPr>
              <a:t>Uses of the Keratometer</a:t>
            </a:r>
          </a:p>
          <a:p>
            <a:r>
              <a:rPr lang="en-US" dirty="0" smtClean="0">
                <a:latin typeface="Times New Roman" pitchFamily="18" charset="0"/>
              </a:rPr>
              <a:t>CL fitting, choice of trial lens.</a:t>
            </a:r>
          </a:p>
          <a:p>
            <a:r>
              <a:rPr lang="en-US" dirty="0" smtClean="0">
                <a:latin typeface="Times New Roman" pitchFamily="18" charset="0"/>
              </a:rPr>
              <a:t>Monitoring corneal shape.</a:t>
            </a:r>
          </a:p>
          <a:p>
            <a:r>
              <a:rPr lang="en-US" dirty="0" smtClean="0">
                <a:latin typeface="Times New Roman" pitchFamily="18" charset="0"/>
              </a:rPr>
              <a:t>Verification of contact lens parameters.</a:t>
            </a:r>
          </a:p>
          <a:p>
            <a:endParaRPr lang="en-US" dirty="0" smtClean="0">
              <a:latin typeface="Times New Roman" pitchFamily="18" charset="0"/>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5"/>
          <p:cNvSpPr>
            <a:spLocks noGrp="1" noChangeArrowheads="1"/>
          </p:cNvSpPr>
          <p:nvPr>
            <p:ph type="sldNum" sz="quarter" idx="5"/>
          </p:nvPr>
        </p:nvSpPr>
        <p:spPr>
          <a:noFill/>
        </p:spPr>
        <p:txBody>
          <a:bodyPr/>
          <a:lstStyle/>
          <a:p>
            <a:fld id="{2344DB03-3CF6-48BC-BF37-35D30712AEC1}" type="slidenum">
              <a:rPr lang="en-US" smtClean="0">
                <a:latin typeface="Times New Roman" pitchFamily="18" charset="0"/>
              </a:rPr>
              <a:pPr/>
              <a:t>66</a:t>
            </a:fld>
            <a:endParaRPr lang="en-US" dirty="0" smtClean="0">
              <a:latin typeface="Times New Roman" pitchFamily="18" charset="0"/>
            </a:endParaRPr>
          </a:p>
        </p:txBody>
      </p:sp>
      <p:sp>
        <p:nvSpPr>
          <p:cNvPr id="190467" name="Notes Placeholder 5"/>
          <p:cNvSpPr>
            <a:spLocks noGrp="1"/>
          </p:cNvSpPr>
          <p:nvPr>
            <p:ph type="body" idx="1"/>
          </p:nvPr>
        </p:nvSpPr>
        <p:spPr>
          <a:noFill/>
          <a:ln/>
        </p:spPr>
        <p:txBody>
          <a:bodyPr/>
          <a:lstStyle/>
          <a:p>
            <a:r>
              <a:rPr lang="en-US" b="1" dirty="0" smtClean="0">
                <a:latin typeface="Times New Roman" pitchFamily="18" charset="0"/>
              </a:rPr>
              <a:t>What Does the Keratometer Actually Measure?</a:t>
            </a:r>
          </a:p>
          <a:p>
            <a:r>
              <a:rPr lang="en-US" dirty="0" smtClean="0">
                <a:latin typeface="Times New Roman" pitchFamily="18" charset="0"/>
              </a:rPr>
              <a:t>The keratometer gives the apparent front corneal surface curvature (central 3 mm):</a:t>
            </a:r>
          </a:p>
          <a:p>
            <a:r>
              <a:rPr lang="en-US" dirty="0" smtClean="0">
                <a:latin typeface="Times New Roman" pitchFamily="18" charset="0"/>
              </a:rPr>
              <a:t>tear lens does not fully negate the refractive effect of the front cornea, only 90% or 0.336/0.376 of its power is neutralized.</a:t>
            </a:r>
          </a:p>
          <a:p>
            <a:r>
              <a:rPr lang="en-US" dirty="0" smtClean="0">
                <a:latin typeface="Times New Roman" pitchFamily="18" charset="0"/>
              </a:rPr>
              <a:t>it is difficult to tell if the back surface of the cornea matches the contour and shape of the front surface.  Rivett and Ho (1991) have measured the posterior corneal topography.  Their study showed that the posterior corneal surface is hyperbolic and the radius of curvature measurements were 6.16 </a:t>
            </a:r>
            <a:r>
              <a:rPr lang="en-US" u="sng" dirty="0" smtClean="0">
                <a:latin typeface="Times New Roman" pitchFamily="18" charset="0"/>
              </a:rPr>
              <a:t>+</a:t>
            </a:r>
            <a:r>
              <a:rPr lang="en-US" dirty="0" smtClean="0">
                <a:latin typeface="Times New Roman" pitchFamily="18" charset="0"/>
              </a:rPr>
              <a:t> 0.29 mm (RE) and </a:t>
            </a:r>
            <a:br>
              <a:rPr lang="en-US" dirty="0" smtClean="0">
                <a:latin typeface="Times New Roman" pitchFamily="18" charset="0"/>
              </a:rPr>
            </a:br>
            <a:r>
              <a:rPr lang="en-US" dirty="0" smtClean="0">
                <a:latin typeface="Times New Roman" pitchFamily="18" charset="0"/>
              </a:rPr>
              <a:t>6.10 </a:t>
            </a:r>
            <a:r>
              <a:rPr lang="en-US" u="sng" dirty="0" smtClean="0">
                <a:latin typeface="Times New Roman" pitchFamily="18" charset="0"/>
              </a:rPr>
              <a:t>+</a:t>
            </a:r>
            <a:r>
              <a:rPr lang="en-US" dirty="0" smtClean="0">
                <a:latin typeface="Times New Roman" pitchFamily="18" charset="0"/>
              </a:rPr>
              <a:t> 0.30 mm (LE).</a:t>
            </a:r>
          </a:p>
          <a:p>
            <a:r>
              <a:rPr lang="en-US" dirty="0" smtClean="0">
                <a:latin typeface="Times New Roman" pitchFamily="18" charset="0"/>
              </a:rPr>
              <a:t>Determines the power and location of the steepest meridian and the meridian 90</a:t>
            </a:r>
            <a:r>
              <a:rPr lang="en-US" baseline="30000" dirty="0" smtClean="0">
                <a:latin typeface="Times New Roman" pitchFamily="18" charset="0"/>
              </a:rPr>
              <a:t>o</a:t>
            </a:r>
            <a:r>
              <a:rPr lang="en-US" dirty="0" smtClean="0">
                <a:latin typeface="Times New Roman" pitchFamily="18" charset="0"/>
              </a:rPr>
              <a:t> away, based on the assumption that the cornea is sphero-cylindrical.</a:t>
            </a:r>
          </a:p>
          <a:p>
            <a:r>
              <a:rPr lang="en-US" dirty="0" smtClean="0">
                <a:latin typeface="Times New Roman" pitchFamily="18" charset="0"/>
              </a:rPr>
              <a:t>The keratometer gives the sagittal radius reading.</a:t>
            </a:r>
          </a:p>
          <a:p>
            <a:endParaRPr lang="en-US" dirty="0" smtClean="0">
              <a:latin typeface="Times New Roman" pitchFamily="18" charset="0"/>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5"/>
          <p:cNvSpPr>
            <a:spLocks noGrp="1" noChangeArrowheads="1"/>
          </p:cNvSpPr>
          <p:nvPr>
            <p:ph type="sldNum" sz="quarter" idx="5"/>
          </p:nvPr>
        </p:nvSpPr>
        <p:spPr>
          <a:noFill/>
        </p:spPr>
        <p:txBody>
          <a:bodyPr/>
          <a:lstStyle/>
          <a:p>
            <a:fld id="{A99F9209-422B-4E5F-9590-4563DDA8477D}" type="slidenum">
              <a:rPr lang="en-US" smtClean="0">
                <a:latin typeface="Times New Roman" pitchFamily="18" charset="0"/>
              </a:rPr>
              <a:pPr/>
              <a:t>67</a:t>
            </a:fld>
            <a:endParaRPr lang="en-US" dirty="0" smtClean="0">
              <a:latin typeface="Times New Roman" pitchFamily="18" charset="0"/>
            </a:endParaRPr>
          </a:p>
        </p:txBody>
      </p:sp>
      <p:sp>
        <p:nvSpPr>
          <p:cNvPr id="6" name="Notes Placeholder 5"/>
          <p:cNvSpPr>
            <a:spLocks noGrp="1"/>
          </p:cNvSpPr>
          <p:nvPr>
            <p:ph type="body" idx="1"/>
          </p:nvPr>
        </p:nvSpPr>
        <p:spPr/>
        <p:txBody>
          <a:bodyPr>
            <a:normAutofit fontScale="92500" lnSpcReduction="10000"/>
          </a:bodyPr>
          <a:lstStyle/>
          <a:p>
            <a:pPr>
              <a:defRPr/>
            </a:pPr>
            <a:r>
              <a:rPr lang="en-US" b="1" dirty="0" smtClean="0"/>
              <a:t>Principles of Keratometry - Instrumentation</a:t>
            </a:r>
          </a:p>
          <a:p>
            <a:pPr>
              <a:defRPr/>
            </a:pPr>
            <a:r>
              <a:rPr lang="en-US" dirty="0" smtClean="0"/>
              <a:t>Keratometry is based on measuring the image height of the object source. This image is inaccessible for direct measurement because it lies in the anterior chamber of the eye.</a:t>
            </a:r>
          </a:p>
          <a:p>
            <a:pPr>
              <a:defRPr/>
            </a:pPr>
            <a:r>
              <a:rPr lang="en-US" dirty="0" smtClean="0"/>
              <a:t>A short-focus telescope (long-focus microscope) is used whose objective forms a second image (of the mires) which is accessible for measurement.</a:t>
            </a:r>
          </a:p>
          <a:p>
            <a:pPr>
              <a:defRPr/>
            </a:pPr>
            <a:r>
              <a:rPr lang="en-US" dirty="0" smtClean="0"/>
              <a:t>Magnification of the objective lens must be constant.</a:t>
            </a:r>
          </a:p>
          <a:p>
            <a:pPr>
              <a:defRPr/>
            </a:pPr>
            <a:r>
              <a:rPr lang="en-US" dirty="0" smtClean="0"/>
              <a:t>A fixed graticule is positioned at the plane in conjugate focus with the object distance from the first principal point.</a:t>
            </a:r>
          </a:p>
          <a:p>
            <a:pPr>
              <a:defRPr/>
            </a:pPr>
            <a:r>
              <a:rPr lang="en-US" dirty="0" smtClean="0"/>
              <a:t>The keratometer is moved towards the patient until the second image is seen in sharp focus on the graticule.</a:t>
            </a:r>
          </a:p>
          <a:p>
            <a:pPr>
              <a:defRPr/>
            </a:pPr>
            <a:r>
              <a:rPr lang="en-US" dirty="0" smtClean="0"/>
              <a:t>The test object is fixed and moves with the instrument.  Therefore, the distance of the object from first virtual image on the cornea is attained simultaneously with the second focal length.</a:t>
            </a:r>
          </a:p>
          <a:p>
            <a:pPr>
              <a:defRPr/>
            </a:pPr>
            <a:r>
              <a:rPr lang="en-US" dirty="0" smtClean="0"/>
              <a:t>It is crucial that the eyepiece graticule crosshairs be in sharp focus.</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endParaRPr lang="en-US" dirty="0" smtClean="0"/>
          </a:p>
          <a:p>
            <a:pPr>
              <a:defRPr/>
            </a:pPr>
            <a:r>
              <a:rPr lang="en-US" dirty="0" smtClean="0"/>
              <a:t> </a:t>
            </a:r>
          </a:p>
          <a:p>
            <a:pPr>
              <a:defRPr/>
            </a:pPr>
            <a:endParaRPr lang="en-US" dirty="0" smtClean="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5"/>
          <p:cNvSpPr>
            <a:spLocks noGrp="1" noChangeArrowheads="1"/>
          </p:cNvSpPr>
          <p:nvPr>
            <p:ph type="sldNum" sz="quarter" idx="5"/>
          </p:nvPr>
        </p:nvSpPr>
        <p:spPr>
          <a:noFill/>
        </p:spPr>
        <p:txBody>
          <a:bodyPr/>
          <a:lstStyle/>
          <a:p>
            <a:fld id="{ADC080FF-D999-4F0C-B40E-BD6E37C6D573}" type="slidenum">
              <a:rPr lang="en-US" smtClean="0">
                <a:latin typeface="Times New Roman" pitchFamily="18" charset="0"/>
              </a:rPr>
              <a:pPr/>
              <a:t>68</a:t>
            </a:fld>
            <a:endParaRPr lang="en-US" dirty="0" smtClean="0">
              <a:latin typeface="Times New Roman" pitchFamily="18" charset="0"/>
            </a:endParaRPr>
          </a:p>
        </p:txBody>
      </p:sp>
      <p:sp>
        <p:nvSpPr>
          <p:cNvPr id="192515" name="Notes Placeholder 5"/>
          <p:cNvSpPr>
            <a:spLocks noGrp="1"/>
          </p:cNvSpPr>
          <p:nvPr>
            <p:ph type="body" idx="1"/>
          </p:nvPr>
        </p:nvSpPr>
        <p:spPr>
          <a:noFill/>
          <a:ln/>
        </p:spPr>
        <p:txBody>
          <a:bodyPr/>
          <a:lstStyle/>
          <a:p>
            <a:r>
              <a:rPr lang="en-US" b="1" dirty="0" smtClean="0">
                <a:latin typeface="Times New Roman" pitchFamily="18" charset="0"/>
              </a:rPr>
              <a:t>Principles of Keratometry - Optical</a:t>
            </a:r>
          </a:p>
          <a:p>
            <a:r>
              <a:rPr lang="en-US" dirty="0" smtClean="0">
                <a:latin typeface="Times New Roman" pitchFamily="18" charset="0"/>
              </a:rPr>
              <a:t>Anterior corneal reflection is called the Purkinje Image #I.</a:t>
            </a:r>
          </a:p>
          <a:p>
            <a:r>
              <a:rPr lang="en-US" dirty="0" smtClean="0">
                <a:latin typeface="Times New Roman" pitchFamily="18" charset="0"/>
              </a:rPr>
              <a:t>Illuminated object mires are reflected from the front surface of the cornea which acts as a convex mirror.</a:t>
            </a:r>
          </a:p>
          <a:p>
            <a:r>
              <a:rPr lang="en-US" dirty="0" smtClean="0">
                <a:latin typeface="Times New Roman" pitchFamily="18" charset="0"/>
              </a:rPr>
              <a:t>Based on measuring the image size of the reflected image (Purkinje Image #I) formed by the cornea of an object of known linear size.</a:t>
            </a:r>
          </a:p>
          <a:p>
            <a:r>
              <a:rPr lang="en-US" dirty="0" smtClean="0">
                <a:latin typeface="Times New Roman" pitchFamily="18" charset="0"/>
              </a:rPr>
              <a:t>The object may have a linear height which is fixed or measurable at a predetermined distance from the image plane.</a:t>
            </a:r>
          </a:p>
          <a:p>
            <a:r>
              <a:rPr lang="en-US" dirty="0" smtClean="0">
                <a:latin typeface="Times New Roman" pitchFamily="18" charset="0"/>
              </a:rPr>
              <a:t>Object of specific size forms an image just in front of the posterior focal plane of the cornea by reflection </a:t>
            </a:r>
          </a:p>
          <a:p>
            <a:r>
              <a:rPr lang="en-US" dirty="0" smtClean="0">
                <a:latin typeface="Times New Roman" pitchFamily="18" charset="0"/>
              </a:rPr>
              <a:t>which forms an image a specific distance from the object plane</a:t>
            </a:r>
          </a:p>
          <a:p>
            <a:r>
              <a:rPr lang="en-US" dirty="0" smtClean="0">
                <a:latin typeface="Times New Roman" pitchFamily="18" charset="0"/>
              </a:rPr>
              <a:t>the virtual image formed by the cornea is minified and upright, and appears to be located within the anterior chamber of the eye.</a:t>
            </a:r>
          </a:p>
          <a:p>
            <a:endParaRPr lang="en-US" dirty="0" smtClean="0">
              <a:latin typeface="Times New Roman" pitchFamily="18" charset="0"/>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5"/>
          <p:cNvSpPr>
            <a:spLocks noGrp="1" noChangeArrowheads="1"/>
          </p:cNvSpPr>
          <p:nvPr>
            <p:ph type="sldNum" sz="quarter" idx="5"/>
          </p:nvPr>
        </p:nvSpPr>
        <p:spPr>
          <a:noFill/>
        </p:spPr>
        <p:txBody>
          <a:bodyPr/>
          <a:lstStyle/>
          <a:p>
            <a:fld id="{D5D3F97A-8961-4359-B7C3-FE6C8103EA94}" type="slidenum">
              <a:rPr lang="en-US" smtClean="0">
                <a:latin typeface="Times New Roman" pitchFamily="18" charset="0"/>
              </a:rPr>
              <a:pPr/>
              <a:t>69</a:t>
            </a:fld>
            <a:endParaRPr lang="en-US" dirty="0" smtClean="0">
              <a:latin typeface="Times New Roman" pitchFamily="18" charset="0"/>
            </a:endParaRPr>
          </a:p>
        </p:txBody>
      </p:sp>
      <p:sp>
        <p:nvSpPr>
          <p:cNvPr id="193539" name="Notes Placeholder 5"/>
          <p:cNvSpPr>
            <a:spLocks noGrp="1"/>
          </p:cNvSpPr>
          <p:nvPr>
            <p:ph type="body" idx="1"/>
          </p:nvPr>
        </p:nvSpPr>
        <p:spPr>
          <a:noFill/>
          <a:ln/>
        </p:spPr>
        <p:txBody>
          <a:bodyPr/>
          <a:lstStyle/>
          <a:p>
            <a:r>
              <a:rPr lang="en-US" b="1" dirty="0" smtClean="0">
                <a:latin typeface="Times New Roman" pitchFamily="18" charset="0"/>
              </a:rPr>
              <a:t>Equation for Determining Radius from Image Height</a:t>
            </a:r>
          </a:p>
          <a:p>
            <a:r>
              <a:rPr lang="en-US" dirty="0" smtClean="0">
                <a:latin typeface="Times New Roman" pitchFamily="18" charset="0"/>
              </a:rPr>
              <a:t>Keratometry is based on measuring the apparent image height of the mire target formed by the cornea (actually the anterior surface of the tear film) behaving as a convex mirror.</a:t>
            </a:r>
          </a:p>
          <a:p>
            <a:r>
              <a:rPr lang="en-US" dirty="0" smtClean="0">
                <a:latin typeface="Times New Roman" pitchFamily="18" charset="0"/>
              </a:rPr>
              <a:t>Referring to triangles: ABF and A´´B´´F</a:t>
            </a:r>
          </a:p>
          <a:p>
            <a:r>
              <a:rPr lang="en-US" dirty="0" smtClean="0">
                <a:latin typeface="Times New Roman" pitchFamily="18" charset="0"/>
              </a:rPr>
              <a:t>	  =  = </a:t>
            </a:r>
          </a:p>
          <a:p>
            <a:r>
              <a:rPr lang="en-US" dirty="0" smtClean="0">
                <a:latin typeface="Times New Roman" pitchFamily="18" charset="0"/>
              </a:rPr>
              <a:t>For a mirror, the focal length is equal to half the radius of curvature.</a:t>
            </a:r>
          </a:p>
          <a:p>
            <a:r>
              <a:rPr lang="en-US" dirty="0" smtClean="0">
                <a:latin typeface="Times New Roman" pitchFamily="18" charset="0"/>
              </a:rPr>
              <a:t>But...   </a:t>
            </a:r>
            <a:r>
              <a:rPr lang="en-US" i="1" dirty="0" smtClean="0">
                <a:latin typeface="Times New Roman" pitchFamily="18" charset="0"/>
              </a:rPr>
              <a:t>x » d </a:t>
            </a:r>
            <a:r>
              <a:rPr lang="en-US" dirty="0" smtClean="0">
                <a:latin typeface="Times New Roman" pitchFamily="18" charset="0"/>
              </a:rPr>
              <a:t>  (Most instrument working distances are large relative to the corneal radii of curvature)</a:t>
            </a:r>
          </a:p>
          <a:p>
            <a:r>
              <a:rPr lang="en-US" dirty="0" smtClean="0">
                <a:latin typeface="Times New Roman" pitchFamily="18" charset="0"/>
              </a:rPr>
              <a:t> </a:t>
            </a:r>
          </a:p>
          <a:p>
            <a:r>
              <a:rPr lang="en-US" dirty="0" smtClean="0">
                <a:latin typeface="Times New Roman" pitchFamily="18" charset="0"/>
              </a:rPr>
              <a:t>	 </a:t>
            </a: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5"/>
          <p:cNvSpPr>
            <a:spLocks noGrp="1" noChangeArrowheads="1"/>
          </p:cNvSpPr>
          <p:nvPr>
            <p:ph type="sldNum" sz="quarter" idx="5"/>
          </p:nvPr>
        </p:nvSpPr>
        <p:spPr>
          <a:noFill/>
        </p:spPr>
        <p:txBody>
          <a:bodyPr/>
          <a:lstStyle/>
          <a:p>
            <a:fld id="{D0914F3B-3359-4AC1-BD91-46A27FFE4848}" type="slidenum">
              <a:rPr lang="en-US" smtClean="0">
                <a:latin typeface="Times New Roman" pitchFamily="18" charset="0"/>
              </a:rPr>
              <a:pPr/>
              <a:t>70</a:t>
            </a:fld>
            <a:endParaRPr lang="en-US" dirty="0" smtClean="0">
              <a:latin typeface="Times New Roman" pitchFamily="18" charset="0"/>
            </a:endParaRPr>
          </a:p>
        </p:txBody>
      </p:sp>
      <p:sp>
        <p:nvSpPr>
          <p:cNvPr id="194563" name="Notes Placeholder 5"/>
          <p:cNvSpPr>
            <a:spLocks noGrp="1"/>
          </p:cNvSpPr>
          <p:nvPr>
            <p:ph type="body" idx="1"/>
          </p:nvPr>
        </p:nvSpPr>
        <p:spPr>
          <a:noFill/>
          <a:ln/>
        </p:spPr>
        <p:txBody>
          <a:bodyPr/>
          <a:lstStyle/>
          <a:p>
            <a:r>
              <a:rPr lang="en-US" dirty="0" smtClean="0">
                <a:latin typeface="Times New Roman" pitchFamily="18" charset="0"/>
              </a:rPr>
              <a:t> where:</a:t>
            </a:r>
          </a:p>
          <a:p>
            <a:r>
              <a:rPr lang="en-US" i="1" dirty="0" smtClean="0">
                <a:latin typeface="Times New Roman" pitchFamily="18" charset="0"/>
              </a:rPr>
              <a:t>r</a:t>
            </a:r>
            <a:r>
              <a:rPr lang="en-US" dirty="0" smtClean="0">
                <a:latin typeface="Times New Roman" pitchFamily="18" charset="0"/>
              </a:rPr>
              <a:t>	=	corneal radius of curvature</a:t>
            </a:r>
          </a:p>
          <a:p>
            <a:r>
              <a:rPr lang="en-US" i="1" dirty="0" smtClean="0">
                <a:latin typeface="Times New Roman" pitchFamily="18" charset="0"/>
              </a:rPr>
              <a:t>d</a:t>
            </a:r>
            <a:r>
              <a:rPr lang="en-US" dirty="0" smtClean="0">
                <a:latin typeface="Times New Roman" pitchFamily="18" charset="0"/>
              </a:rPr>
              <a:t>	=	object to image distance</a:t>
            </a:r>
          </a:p>
          <a:p>
            <a:r>
              <a:rPr lang="en-US" i="1" dirty="0" smtClean="0">
                <a:latin typeface="Times New Roman" pitchFamily="18" charset="0"/>
              </a:rPr>
              <a:t>h'</a:t>
            </a:r>
            <a:r>
              <a:rPr lang="en-US" dirty="0" smtClean="0">
                <a:latin typeface="Times New Roman" pitchFamily="18" charset="0"/>
              </a:rPr>
              <a:t>	=	image height</a:t>
            </a:r>
          </a:p>
          <a:p>
            <a:r>
              <a:rPr lang="en-US" i="1" dirty="0" smtClean="0">
                <a:latin typeface="Times New Roman" pitchFamily="18" charset="0"/>
              </a:rPr>
              <a:t>h</a:t>
            </a:r>
            <a:r>
              <a:rPr lang="en-US" dirty="0" smtClean="0">
                <a:latin typeface="Times New Roman" pitchFamily="18" charset="0"/>
              </a:rPr>
              <a:t>	=	mire separation</a:t>
            </a:r>
          </a:p>
          <a:p>
            <a:r>
              <a:rPr lang="en-US" i="1" dirty="0" smtClean="0">
                <a:latin typeface="Times New Roman" pitchFamily="18" charset="0"/>
              </a:rPr>
              <a:t>f</a:t>
            </a:r>
            <a:r>
              <a:rPr lang="en-US" dirty="0" smtClean="0">
                <a:latin typeface="Times New Roman" pitchFamily="18" charset="0"/>
              </a:rPr>
              <a:t>	=	corneal focal length</a:t>
            </a: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5"/>
          <p:cNvSpPr>
            <a:spLocks noGrp="1" noChangeArrowheads="1"/>
          </p:cNvSpPr>
          <p:nvPr>
            <p:ph type="sldNum" sz="quarter" idx="5"/>
          </p:nvPr>
        </p:nvSpPr>
        <p:spPr>
          <a:noFill/>
        </p:spPr>
        <p:txBody>
          <a:bodyPr/>
          <a:lstStyle/>
          <a:p>
            <a:fld id="{DE175D95-13E7-4924-9DD6-DF8981E91A92}" type="slidenum">
              <a:rPr lang="en-US" smtClean="0">
                <a:latin typeface="Times New Roman" pitchFamily="18" charset="0"/>
              </a:rPr>
              <a:pPr/>
              <a:t>71</a:t>
            </a:fld>
            <a:endParaRPr lang="en-US" dirty="0" smtClean="0">
              <a:latin typeface="Times New Roman" pitchFamily="18" charset="0"/>
            </a:endParaRPr>
          </a:p>
        </p:txBody>
      </p:sp>
      <p:sp>
        <p:nvSpPr>
          <p:cNvPr id="195587" name="Notes Placeholder 5"/>
          <p:cNvSpPr>
            <a:spLocks noGrp="1"/>
          </p:cNvSpPr>
          <p:nvPr>
            <p:ph type="body" idx="1"/>
          </p:nvPr>
        </p:nvSpPr>
        <p:spPr>
          <a:noFill/>
          <a:ln/>
        </p:spPr>
        <p:txBody>
          <a:bodyPr/>
          <a:lstStyle/>
          <a:p>
            <a:r>
              <a:rPr lang="en-US" b="1" dirty="0" smtClean="0">
                <a:latin typeface="Times New Roman" pitchFamily="18" charset="0"/>
              </a:rPr>
              <a:t>Doubling Principle</a:t>
            </a:r>
          </a:p>
          <a:p>
            <a:r>
              <a:rPr lang="en-US" dirty="0" smtClean="0">
                <a:latin typeface="Times New Roman" pitchFamily="18" charset="0"/>
              </a:rPr>
              <a:t>Measurement of image height:</a:t>
            </a:r>
          </a:p>
          <a:p>
            <a:r>
              <a:rPr lang="en-US" dirty="0" smtClean="0">
                <a:latin typeface="Times New Roman" pitchFamily="18" charset="0"/>
              </a:rPr>
              <a:t>achieved by utilizing a doubling prism positioned in the observation field. The doubled images created are seen adjacent to one another.</a:t>
            </a:r>
          </a:p>
          <a:p>
            <a:r>
              <a:rPr lang="en-US" dirty="0" smtClean="0">
                <a:latin typeface="Times New Roman" pitchFamily="18" charset="0"/>
              </a:rPr>
              <a:t>central images are superimposed.</a:t>
            </a:r>
          </a:p>
          <a:p>
            <a:r>
              <a:rPr lang="en-US" dirty="0" smtClean="0">
                <a:latin typeface="Times New Roman" pitchFamily="18" charset="0"/>
              </a:rPr>
              <a:t>The use of the doubling prism which is midway in the observation system remedies the effects of eye movement because both images move with the eye.</a:t>
            </a:r>
          </a:p>
          <a:p>
            <a:r>
              <a:rPr lang="en-US" dirty="0" smtClean="0">
                <a:latin typeface="Times New Roman" pitchFamily="18" charset="0"/>
              </a:rPr>
              <a:t>Plano prism causes a displacement proportional to the distance from the objective</a:t>
            </a:r>
          </a:p>
          <a:p>
            <a:r>
              <a:rPr lang="en-US" dirty="0" smtClean="0">
                <a:latin typeface="Times New Roman" pitchFamily="18" charset="0"/>
              </a:rPr>
              <a:t>at some point along the axis the image height/size and displacement caused by the prism will be the same.</a:t>
            </a:r>
          </a:p>
          <a:p>
            <a:r>
              <a:rPr lang="en-US" dirty="0" smtClean="0">
                <a:latin typeface="Times New Roman" pitchFamily="18" charset="0"/>
              </a:rPr>
              <a:t>The principal meridians in astigmatism are determined by the scissors distortion of mires from an astigmatic surface.</a:t>
            </a:r>
            <a:br>
              <a:rPr lang="en-US" dirty="0" smtClean="0">
                <a:latin typeface="Times New Roman" pitchFamily="18" charset="0"/>
              </a:rPr>
            </a:br>
            <a:endParaRPr lang="en-US" dirty="0" smtClean="0">
              <a:latin typeface="Times New Roman" pitchFamily="18" charset="0"/>
            </a:endParaRPr>
          </a:p>
          <a:p>
            <a:endParaRPr lang="en-US" dirty="0" smtClean="0">
              <a:latin typeface="Times New Roman" pitchFamily="18" charset="0"/>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5"/>
          <p:cNvSpPr>
            <a:spLocks noGrp="1" noChangeArrowheads="1"/>
          </p:cNvSpPr>
          <p:nvPr>
            <p:ph type="sldNum" sz="quarter" idx="5"/>
          </p:nvPr>
        </p:nvSpPr>
        <p:spPr>
          <a:noFill/>
        </p:spPr>
        <p:txBody>
          <a:bodyPr/>
          <a:lstStyle/>
          <a:p>
            <a:fld id="{57A26871-48B8-48B8-8128-D9496D310B26}" type="slidenum">
              <a:rPr lang="en-US" smtClean="0">
                <a:latin typeface="Times New Roman" pitchFamily="18" charset="0"/>
              </a:rPr>
              <a:pPr/>
              <a:t>72</a:t>
            </a:fld>
            <a:endParaRPr lang="en-US" dirty="0" smtClean="0">
              <a:latin typeface="Times New Roman" pitchFamily="18"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5"/>
          <p:cNvSpPr>
            <a:spLocks noGrp="1" noChangeArrowheads="1"/>
          </p:cNvSpPr>
          <p:nvPr>
            <p:ph type="sldNum" sz="quarter" idx="5"/>
          </p:nvPr>
        </p:nvSpPr>
        <p:spPr>
          <a:noFill/>
        </p:spPr>
        <p:txBody>
          <a:bodyPr/>
          <a:lstStyle/>
          <a:p>
            <a:fld id="{2505AAB0-8320-42EE-B6ED-BB62AD7F8036}" type="slidenum">
              <a:rPr lang="en-US" smtClean="0">
                <a:latin typeface="Times New Roman" pitchFamily="18" charset="0"/>
              </a:rPr>
              <a:pPr/>
              <a:t>10</a:t>
            </a:fld>
            <a:endParaRPr lang="en-US" dirty="0" smtClean="0">
              <a:latin typeface="Times New Roman" pitchFamily="18" charset="0"/>
            </a:endParaRPr>
          </a:p>
        </p:txBody>
      </p:sp>
      <p:sp>
        <p:nvSpPr>
          <p:cNvPr id="133123" name="Rectangle 1026"/>
          <p:cNvSpPr>
            <a:spLocks noChangeArrowheads="1"/>
          </p:cNvSpPr>
          <p:nvPr/>
        </p:nvSpPr>
        <p:spPr bwMode="auto">
          <a:xfrm>
            <a:off x="3886200" y="6350"/>
            <a:ext cx="2971800" cy="430213"/>
          </a:xfrm>
          <a:prstGeom prst="rect">
            <a:avLst/>
          </a:prstGeom>
          <a:noFill/>
          <a:ln w="9525">
            <a:noFill/>
            <a:miter lim="800000"/>
            <a:headEnd/>
            <a:tailEnd/>
          </a:ln>
        </p:spPr>
        <p:txBody>
          <a:bodyPr wrap="none" anchor="ctr"/>
          <a:lstStyle/>
          <a:p>
            <a:endParaRPr lang="en-US" dirty="0"/>
          </a:p>
        </p:txBody>
      </p:sp>
      <p:sp>
        <p:nvSpPr>
          <p:cNvPr id="133124" name="Rectangle 1027"/>
          <p:cNvSpPr>
            <a:spLocks noChangeArrowheads="1"/>
          </p:cNvSpPr>
          <p:nvPr/>
        </p:nvSpPr>
        <p:spPr bwMode="auto">
          <a:xfrm>
            <a:off x="3886200" y="8739188"/>
            <a:ext cx="2971800" cy="428625"/>
          </a:xfrm>
          <a:prstGeom prst="rect">
            <a:avLst/>
          </a:prstGeom>
          <a:noFill/>
          <a:ln w="9525">
            <a:noFill/>
            <a:miter lim="800000"/>
            <a:headEnd/>
            <a:tailEnd/>
          </a:ln>
        </p:spPr>
        <p:txBody>
          <a:bodyPr lIns="19050" tIns="0" rIns="19050" bIns="0" anchor="b"/>
          <a:lstStyle/>
          <a:p>
            <a:pPr algn="r">
              <a:lnSpc>
                <a:spcPct val="100000"/>
              </a:lnSpc>
            </a:pPr>
            <a:r>
              <a:rPr lang="en-US" sz="1000" i="1" dirty="0">
                <a:solidFill>
                  <a:schemeClr val="tx1"/>
                </a:solidFill>
                <a:latin typeface="Times New Roman" pitchFamily="18" charset="0"/>
              </a:rPr>
              <a:t>12</a:t>
            </a:r>
          </a:p>
        </p:txBody>
      </p:sp>
      <p:sp>
        <p:nvSpPr>
          <p:cNvPr id="133125" name="Rectangle 1028"/>
          <p:cNvSpPr>
            <a:spLocks noChangeArrowheads="1"/>
          </p:cNvSpPr>
          <p:nvPr/>
        </p:nvSpPr>
        <p:spPr bwMode="auto">
          <a:xfrm>
            <a:off x="0" y="8739188"/>
            <a:ext cx="2971800" cy="428625"/>
          </a:xfrm>
          <a:prstGeom prst="rect">
            <a:avLst/>
          </a:prstGeom>
          <a:noFill/>
          <a:ln w="9525">
            <a:noFill/>
            <a:miter lim="800000"/>
            <a:headEnd/>
            <a:tailEnd/>
          </a:ln>
        </p:spPr>
        <p:txBody>
          <a:bodyPr wrap="none" anchor="ctr"/>
          <a:lstStyle/>
          <a:p>
            <a:endParaRPr lang="en-US" dirty="0"/>
          </a:p>
        </p:txBody>
      </p:sp>
      <p:sp>
        <p:nvSpPr>
          <p:cNvPr id="133126" name="Rectangle 1029"/>
          <p:cNvSpPr>
            <a:spLocks noChangeArrowheads="1"/>
          </p:cNvSpPr>
          <p:nvPr/>
        </p:nvSpPr>
        <p:spPr bwMode="auto">
          <a:xfrm>
            <a:off x="0" y="6350"/>
            <a:ext cx="2971800" cy="430213"/>
          </a:xfrm>
          <a:prstGeom prst="rect">
            <a:avLst/>
          </a:prstGeom>
          <a:noFill/>
          <a:ln w="9525">
            <a:noFill/>
            <a:miter lim="800000"/>
            <a:headEnd/>
            <a:tailEnd/>
          </a:ln>
        </p:spPr>
        <p:txBody>
          <a:bodyPr wrap="none" anchor="ctr"/>
          <a:lstStyle/>
          <a:p>
            <a:endParaRPr lang="en-US" dirty="0"/>
          </a:p>
        </p:txBody>
      </p:sp>
      <p:sp>
        <p:nvSpPr>
          <p:cNvPr id="133127" name="Rectangle 1030"/>
          <p:cNvSpPr>
            <a:spLocks noChangeArrowheads="1"/>
          </p:cNvSpPr>
          <p:nvPr/>
        </p:nvSpPr>
        <p:spPr bwMode="auto">
          <a:xfrm>
            <a:off x="3884613" y="3175"/>
            <a:ext cx="2973387" cy="430213"/>
          </a:xfrm>
          <a:prstGeom prst="rect">
            <a:avLst/>
          </a:prstGeom>
          <a:noFill/>
          <a:ln w="9525">
            <a:noFill/>
            <a:miter lim="800000"/>
            <a:headEnd/>
            <a:tailEnd/>
          </a:ln>
        </p:spPr>
        <p:txBody>
          <a:bodyPr wrap="none" anchor="ctr"/>
          <a:lstStyle/>
          <a:p>
            <a:endParaRPr lang="en-US" dirty="0"/>
          </a:p>
        </p:txBody>
      </p:sp>
      <p:sp>
        <p:nvSpPr>
          <p:cNvPr id="133128" name="Rectangle 1031"/>
          <p:cNvSpPr>
            <a:spLocks noChangeArrowheads="1"/>
          </p:cNvSpPr>
          <p:nvPr/>
        </p:nvSpPr>
        <p:spPr bwMode="auto">
          <a:xfrm>
            <a:off x="3884613" y="8737600"/>
            <a:ext cx="2973387" cy="428625"/>
          </a:xfrm>
          <a:prstGeom prst="rect">
            <a:avLst/>
          </a:prstGeom>
          <a:noFill/>
          <a:ln w="9525">
            <a:noFill/>
            <a:miter lim="800000"/>
            <a:headEnd/>
            <a:tailEnd/>
          </a:ln>
        </p:spPr>
        <p:txBody>
          <a:bodyPr lIns="19050" tIns="0" rIns="19050" bIns="0" anchor="b"/>
          <a:lstStyle/>
          <a:p>
            <a:pPr algn="r">
              <a:lnSpc>
                <a:spcPct val="100000"/>
              </a:lnSpc>
            </a:pPr>
            <a:r>
              <a:rPr lang="en-US" sz="1000" i="1" dirty="0">
                <a:solidFill>
                  <a:schemeClr val="tx1"/>
                </a:solidFill>
                <a:latin typeface="Times New Roman" pitchFamily="18" charset="0"/>
              </a:rPr>
              <a:t>12</a:t>
            </a:r>
          </a:p>
        </p:txBody>
      </p:sp>
      <p:sp>
        <p:nvSpPr>
          <p:cNvPr id="133129" name="Rectangle 1032"/>
          <p:cNvSpPr>
            <a:spLocks noChangeArrowheads="1"/>
          </p:cNvSpPr>
          <p:nvPr/>
        </p:nvSpPr>
        <p:spPr bwMode="auto">
          <a:xfrm>
            <a:off x="-1588" y="8737600"/>
            <a:ext cx="2971801" cy="428625"/>
          </a:xfrm>
          <a:prstGeom prst="rect">
            <a:avLst/>
          </a:prstGeom>
          <a:noFill/>
          <a:ln w="9525">
            <a:noFill/>
            <a:miter lim="800000"/>
            <a:headEnd/>
            <a:tailEnd/>
          </a:ln>
        </p:spPr>
        <p:txBody>
          <a:bodyPr wrap="none" anchor="ctr"/>
          <a:lstStyle/>
          <a:p>
            <a:endParaRPr lang="en-US" dirty="0"/>
          </a:p>
        </p:txBody>
      </p:sp>
      <p:sp>
        <p:nvSpPr>
          <p:cNvPr id="133130" name="Rectangle 1033"/>
          <p:cNvSpPr>
            <a:spLocks noChangeArrowheads="1"/>
          </p:cNvSpPr>
          <p:nvPr/>
        </p:nvSpPr>
        <p:spPr bwMode="auto">
          <a:xfrm>
            <a:off x="-1588" y="3175"/>
            <a:ext cx="2971801" cy="430213"/>
          </a:xfrm>
          <a:prstGeom prst="rect">
            <a:avLst/>
          </a:prstGeom>
          <a:noFill/>
          <a:ln w="9525">
            <a:noFill/>
            <a:miter lim="800000"/>
            <a:headEnd/>
            <a:tailEnd/>
          </a:ln>
        </p:spPr>
        <p:txBody>
          <a:bodyPr wrap="none" anchor="ctr"/>
          <a:lstStyle/>
          <a:p>
            <a:endParaRPr lang="en-US" dirty="0"/>
          </a:p>
        </p:txBody>
      </p:sp>
      <p:sp>
        <p:nvSpPr>
          <p:cNvPr id="133131" name="Rectangle 1034"/>
          <p:cNvSpPr>
            <a:spLocks noGrp="1" noRot="1" noChangeAspect="1" noChangeArrowheads="1" noTextEdit="1"/>
          </p:cNvSpPr>
          <p:nvPr>
            <p:ph type="sldImg"/>
          </p:nvPr>
        </p:nvSpPr>
        <p:spPr>
          <a:ln cap="flat"/>
        </p:spPr>
      </p:sp>
      <p:sp>
        <p:nvSpPr>
          <p:cNvPr id="133132" name="Rectangle 1035"/>
          <p:cNvSpPr>
            <a:spLocks noGrp="1" noChangeArrowheads="1"/>
          </p:cNvSpPr>
          <p:nvPr>
            <p:ph type="body" idx="1"/>
          </p:nvPr>
        </p:nvSpPr>
        <p:spPr>
          <a:noFill/>
          <a:ln/>
        </p:spPr>
        <p:txBody>
          <a:bodyPr/>
          <a:lstStyle/>
          <a:p>
            <a:r>
              <a:rPr lang="en-US" b="1" dirty="0" smtClean="0">
                <a:latin typeface="Times New Roman" pitchFamily="18" charset="0"/>
              </a:rPr>
              <a:t>Corneal Thickness</a:t>
            </a:r>
          </a:p>
          <a:p>
            <a:r>
              <a:rPr lang="en-US" dirty="0" smtClean="0">
                <a:latin typeface="Times New Roman" pitchFamily="18" charset="0"/>
              </a:rPr>
              <a:t>Clinical studies: 0.50 - 0.65 mm.</a:t>
            </a:r>
          </a:p>
          <a:p>
            <a:r>
              <a:rPr lang="en-US" dirty="0" smtClean="0">
                <a:latin typeface="Times New Roman" pitchFamily="18" charset="0"/>
              </a:rPr>
              <a:t>Gullstrand's Eye No.1: 0.50 mm.</a:t>
            </a:r>
          </a:p>
          <a:p>
            <a:r>
              <a:rPr lang="en-US" dirty="0" smtClean="0">
                <a:latin typeface="Times New Roman" pitchFamily="18" charset="0"/>
              </a:rPr>
              <a:t>Mishima (1968) showed peripheral corneal thickness increased from the central region</a:t>
            </a:r>
          </a:p>
          <a:p>
            <a:r>
              <a:rPr lang="en-US" dirty="0" smtClean="0">
                <a:latin typeface="Times New Roman" pitchFamily="18" charset="0"/>
              </a:rPr>
              <a:t>centre (up to 20</a:t>
            </a:r>
            <a:r>
              <a:rPr lang="en-US" dirty="0" smtClean="0">
                <a:latin typeface="Times New Roman" pitchFamily="18" charset="0"/>
                <a:sym typeface="Symbol" pitchFamily="18" charset="2"/>
              </a:rPr>
              <a:t></a:t>
            </a:r>
            <a:r>
              <a:rPr lang="en-US" dirty="0" smtClean="0">
                <a:latin typeface="Times New Roman" pitchFamily="18" charset="0"/>
              </a:rPr>
              <a:t>, 3 mm): 0.55 - 0.57 mm</a:t>
            </a:r>
          </a:p>
          <a:p>
            <a:r>
              <a:rPr lang="en-US" dirty="0" smtClean="0">
                <a:latin typeface="Times New Roman" pitchFamily="18" charset="0"/>
              </a:rPr>
              <a:t>periphery:  0.66 - 0.76.</a:t>
            </a:r>
          </a:p>
          <a:p>
            <a:r>
              <a:rPr lang="en-US" dirty="0" smtClean="0">
                <a:latin typeface="Times New Roman" pitchFamily="18" charset="0"/>
              </a:rPr>
              <a:t>Most investigators agree that age causes a thinning of the cornea.</a:t>
            </a: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Rectangle 5"/>
          <p:cNvSpPr>
            <a:spLocks noGrp="1" noChangeArrowheads="1"/>
          </p:cNvSpPr>
          <p:nvPr>
            <p:ph type="sldNum" sz="quarter" idx="5"/>
          </p:nvPr>
        </p:nvSpPr>
        <p:spPr>
          <a:noFill/>
        </p:spPr>
        <p:txBody>
          <a:bodyPr/>
          <a:lstStyle/>
          <a:p>
            <a:fld id="{1FDF6940-696A-42AD-A7EC-EF0333D0EBEA}" type="slidenum">
              <a:rPr lang="en-US" smtClean="0">
                <a:latin typeface="Times New Roman" pitchFamily="18" charset="0"/>
              </a:rPr>
              <a:pPr/>
              <a:t>73</a:t>
            </a:fld>
            <a:endParaRPr lang="en-US" dirty="0" smtClean="0">
              <a:latin typeface="Times New Roman" pitchFamily="18" charset="0"/>
            </a:endParaRPr>
          </a:p>
        </p:txBody>
      </p:sp>
      <p:sp>
        <p:nvSpPr>
          <p:cNvPr id="197635" name="Notes Placeholder 5"/>
          <p:cNvSpPr>
            <a:spLocks noGrp="1"/>
          </p:cNvSpPr>
          <p:nvPr>
            <p:ph type="body" idx="1"/>
          </p:nvPr>
        </p:nvSpPr>
        <p:spPr>
          <a:noFill/>
          <a:ln/>
        </p:spPr>
        <p:txBody>
          <a:bodyPr/>
          <a:lstStyle/>
          <a:p>
            <a:r>
              <a:rPr lang="en-US" b="1" dirty="0" smtClean="0">
                <a:latin typeface="Times New Roman" pitchFamily="18" charset="0"/>
              </a:rPr>
              <a:t>Mires Seen Through Keratometers</a:t>
            </a:r>
          </a:p>
          <a:p>
            <a:endParaRPr lang="en-US" dirty="0" smtClean="0">
              <a:latin typeface="Times New Roman" pitchFamily="18" charset="0"/>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5"/>
          <p:cNvSpPr>
            <a:spLocks noGrp="1" noChangeArrowheads="1"/>
          </p:cNvSpPr>
          <p:nvPr>
            <p:ph type="sldNum" sz="quarter" idx="5"/>
          </p:nvPr>
        </p:nvSpPr>
        <p:spPr>
          <a:noFill/>
        </p:spPr>
        <p:txBody>
          <a:bodyPr/>
          <a:lstStyle/>
          <a:p>
            <a:fld id="{3D424797-F592-453B-8E15-8545D010094B}" type="slidenum">
              <a:rPr lang="en-US" smtClean="0">
                <a:latin typeface="Times New Roman" pitchFamily="18" charset="0"/>
              </a:rPr>
              <a:pPr/>
              <a:t>74</a:t>
            </a:fld>
            <a:endParaRPr lang="en-US" dirty="0" smtClean="0">
              <a:latin typeface="Times New Roman" pitchFamily="18" charset="0"/>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5"/>
          <p:cNvSpPr>
            <a:spLocks noGrp="1" noChangeArrowheads="1"/>
          </p:cNvSpPr>
          <p:nvPr>
            <p:ph type="sldNum" sz="quarter" idx="5"/>
          </p:nvPr>
        </p:nvSpPr>
        <p:spPr>
          <a:noFill/>
        </p:spPr>
        <p:txBody>
          <a:bodyPr/>
          <a:lstStyle/>
          <a:p>
            <a:fld id="{E9F8A966-BBC4-4581-8B27-9E91BFE0A68E}" type="slidenum">
              <a:rPr lang="en-US" smtClean="0">
                <a:latin typeface="Times New Roman" pitchFamily="18" charset="0"/>
              </a:rPr>
              <a:pPr/>
              <a:t>75</a:t>
            </a:fld>
            <a:endParaRPr lang="en-US" dirty="0" smtClean="0">
              <a:latin typeface="Times New Roman" pitchFamily="18" charset="0"/>
            </a:endParaRPr>
          </a:p>
        </p:txBody>
      </p:sp>
      <p:sp>
        <p:nvSpPr>
          <p:cNvPr id="199683" name="Notes Placeholder 5"/>
          <p:cNvSpPr>
            <a:spLocks noGrp="1"/>
          </p:cNvSpPr>
          <p:nvPr>
            <p:ph type="body" idx="1"/>
          </p:nvPr>
        </p:nvSpPr>
        <p:spPr>
          <a:noFill/>
          <a:ln/>
        </p:spPr>
        <p:txBody>
          <a:bodyPr/>
          <a:lstStyle/>
          <a:p>
            <a:r>
              <a:rPr lang="en-US" b="1" dirty="0" smtClean="0">
                <a:latin typeface="Times New Roman" pitchFamily="18" charset="0"/>
              </a:rPr>
              <a:t>Fixed Doubling</a:t>
            </a:r>
          </a:p>
          <a:p>
            <a:r>
              <a:rPr lang="en-US" dirty="0" smtClean="0">
                <a:latin typeface="Times New Roman" pitchFamily="18" charset="0"/>
              </a:rPr>
              <a:t>This is done by altering the image height and mire separation of the object to make the second image equal to the fixed amount of doubling while object height, power and doubling prism are fixed.</a:t>
            </a:r>
          </a:p>
          <a:p>
            <a:endParaRPr lang="en-US" dirty="0" smtClean="0">
              <a:latin typeface="Times New Roman" pitchFamily="18" charset="0"/>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5"/>
          <p:cNvSpPr>
            <a:spLocks noGrp="1" noChangeArrowheads="1"/>
          </p:cNvSpPr>
          <p:nvPr>
            <p:ph type="sldNum" sz="quarter" idx="5"/>
          </p:nvPr>
        </p:nvSpPr>
        <p:spPr>
          <a:noFill/>
        </p:spPr>
        <p:txBody>
          <a:bodyPr/>
          <a:lstStyle/>
          <a:p>
            <a:fld id="{5CD090EB-F55D-491F-B361-55DE7469BA4D}" type="slidenum">
              <a:rPr lang="en-US" smtClean="0">
                <a:latin typeface="Times New Roman" pitchFamily="18" charset="0"/>
              </a:rPr>
              <a:pPr/>
              <a:t>76</a:t>
            </a:fld>
            <a:endParaRPr lang="en-US" dirty="0" smtClean="0">
              <a:latin typeface="Times New Roman" pitchFamily="18" charset="0"/>
            </a:endParaRPr>
          </a:p>
        </p:txBody>
      </p:sp>
      <p:sp>
        <p:nvSpPr>
          <p:cNvPr id="200707" name="Rectangle 2"/>
          <p:cNvSpPr>
            <a:spLocks noChangeArrowheads="1"/>
          </p:cNvSpPr>
          <p:nvPr/>
        </p:nvSpPr>
        <p:spPr bwMode="auto">
          <a:xfrm>
            <a:off x="3886200" y="6350"/>
            <a:ext cx="2971800" cy="430213"/>
          </a:xfrm>
          <a:prstGeom prst="rect">
            <a:avLst/>
          </a:prstGeom>
          <a:noFill/>
          <a:ln w="9525">
            <a:noFill/>
            <a:miter lim="800000"/>
            <a:headEnd/>
            <a:tailEnd/>
          </a:ln>
        </p:spPr>
        <p:txBody>
          <a:bodyPr wrap="none" anchor="ctr"/>
          <a:lstStyle/>
          <a:p>
            <a:endParaRPr lang="en-US" dirty="0"/>
          </a:p>
        </p:txBody>
      </p:sp>
      <p:sp>
        <p:nvSpPr>
          <p:cNvPr id="200708" name="Rectangle 3"/>
          <p:cNvSpPr>
            <a:spLocks noChangeArrowheads="1"/>
          </p:cNvSpPr>
          <p:nvPr/>
        </p:nvSpPr>
        <p:spPr bwMode="auto">
          <a:xfrm>
            <a:off x="3886200" y="8739188"/>
            <a:ext cx="2971800" cy="428625"/>
          </a:xfrm>
          <a:prstGeom prst="rect">
            <a:avLst/>
          </a:prstGeom>
          <a:noFill/>
          <a:ln w="9525">
            <a:noFill/>
            <a:miter lim="800000"/>
            <a:headEnd/>
            <a:tailEnd/>
          </a:ln>
        </p:spPr>
        <p:txBody>
          <a:bodyPr lIns="19050" tIns="0" rIns="19050" bIns="0" anchor="b"/>
          <a:lstStyle/>
          <a:p>
            <a:pPr algn="r">
              <a:lnSpc>
                <a:spcPct val="100000"/>
              </a:lnSpc>
            </a:pPr>
            <a:r>
              <a:rPr lang="en-US" sz="1000" i="1" dirty="0">
                <a:solidFill>
                  <a:schemeClr val="tx1"/>
                </a:solidFill>
                <a:latin typeface="Times New Roman" pitchFamily="18" charset="0"/>
              </a:rPr>
              <a:t>12</a:t>
            </a:r>
          </a:p>
        </p:txBody>
      </p:sp>
      <p:sp>
        <p:nvSpPr>
          <p:cNvPr id="200709" name="Rectangle 4"/>
          <p:cNvSpPr>
            <a:spLocks noChangeArrowheads="1"/>
          </p:cNvSpPr>
          <p:nvPr/>
        </p:nvSpPr>
        <p:spPr bwMode="auto">
          <a:xfrm>
            <a:off x="0" y="8739188"/>
            <a:ext cx="2971800" cy="428625"/>
          </a:xfrm>
          <a:prstGeom prst="rect">
            <a:avLst/>
          </a:prstGeom>
          <a:noFill/>
          <a:ln w="9525">
            <a:noFill/>
            <a:miter lim="800000"/>
            <a:headEnd/>
            <a:tailEnd/>
          </a:ln>
        </p:spPr>
        <p:txBody>
          <a:bodyPr wrap="none" anchor="ctr"/>
          <a:lstStyle/>
          <a:p>
            <a:endParaRPr lang="en-US" dirty="0"/>
          </a:p>
        </p:txBody>
      </p:sp>
      <p:sp>
        <p:nvSpPr>
          <p:cNvPr id="200710" name="Rectangle 5"/>
          <p:cNvSpPr>
            <a:spLocks noChangeArrowheads="1"/>
          </p:cNvSpPr>
          <p:nvPr/>
        </p:nvSpPr>
        <p:spPr bwMode="auto">
          <a:xfrm>
            <a:off x="0" y="6350"/>
            <a:ext cx="2971800" cy="430213"/>
          </a:xfrm>
          <a:prstGeom prst="rect">
            <a:avLst/>
          </a:prstGeom>
          <a:noFill/>
          <a:ln w="9525">
            <a:noFill/>
            <a:miter lim="800000"/>
            <a:headEnd/>
            <a:tailEnd/>
          </a:ln>
        </p:spPr>
        <p:txBody>
          <a:bodyPr wrap="none" anchor="ctr"/>
          <a:lstStyle/>
          <a:p>
            <a:endParaRPr lang="en-US" dirty="0"/>
          </a:p>
        </p:txBody>
      </p:sp>
      <p:sp>
        <p:nvSpPr>
          <p:cNvPr id="200711" name="Rectangle 6"/>
          <p:cNvSpPr>
            <a:spLocks noChangeArrowheads="1"/>
          </p:cNvSpPr>
          <p:nvPr/>
        </p:nvSpPr>
        <p:spPr bwMode="auto">
          <a:xfrm>
            <a:off x="3884613" y="3175"/>
            <a:ext cx="2973387" cy="430213"/>
          </a:xfrm>
          <a:prstGeom prst="rect">
            <a:avLst/>
          </a:prstGeom>
          <a:noFill/>
          <a:ln w="9525">
            <a:noFill/>
            <a:miter lim="800000"/>
            <a:headEnd/>
            <a:tailEnd/>
          </a:ln>
        </p:spPr>
        <p:txBody>
          <a:bodyPr wrap="none" anchor="ctr"/>
          <a:lstStyle/>
          <a:p>
            <a:endParaRPr lang="en-US" dirty="0"/>
          </a:p>
        </p:txBody>
      </p:sp>
      <p:sp>
        <p:nvSpPr>
          <p:cNvPr id="200712" name="Rectangle 7"/>
          <p:cNvSpPr>
            <a:spLocks noChangeArrowheads="1"/>
          </p:cNvSpPr>
          <p:nvPr/>
        </p:nvSpPr>
        <p:spPr bwMode="auto">
          <a:xfrm>
            <a:off x="3884613" y="8737600"/>
            <a:ext cx="2973387" cy="428625"/>
          </a:xfrm>
          <a:prstGeom prst="rect">
            <a:avLst/>
          </a:prstGeom>
          <a:noFill/>
          <a:ln w="9525">
            <a:noFill/>
            <a:miter lim="800000"/>
            <a:headEnd/>
            <a:tailEnd/>
          </a:ln>
        </p:spPr>
        <p:txBody>
          <a:bodyPr lIns="19050" tIns="0" rIns="19050" bIns="0" anchor="b"/>
          <a:lstStyle/>
          <a:p>
            <a:pPr algn="r">
              <a:lnSpc>
                <a:spcPct val="100000"/>
              </a:lnSpc>
            </a:pPr>
            <a:r>
              <a:rPr lang="en-US" sz="1000" i="1" dirty="0">
                <a:solidFill>
                  <a:schemeClr val="tx1"/>
                </a:solidFill>
                <a:latin typeface="Times New Roman" pitchFamily="18" charset="0"/>
              </a:rPr>
              <a:t>12</a:t>
            </a:r>
          </a:p>
        </p:txBody>
      </p:sp>
      <p:sp>
        <p:nvSpPr>
          <p:cNvPr id="200713" name="Rectangle 8"/>
          <p:cNvSpPr>
            <a:spLocks noChangeArrowheads="1"/>
          </p:cNvSpPr>
          <p:nvPr/>
        </p:nvSpPr>
        <p:spPr bwMode="auto">
          <a:xfrm>
            <a:off x="-1588" y="8737600"/>
            <a:ext cx="2971801" cy="428625"/>
          </a:xfrm>
          <a:prstGeom prst="rect">
            <a:avLst/>
          </a:prstGeom>
          <a:noFill/>
          <a:ln w="9525">
            <a:noFill/>
            <a:miter lim="800000"/>
            <a:headEnd/>
            <a:tailEnd/>
          </a:ln>
        </p:spPr>
        <p:txBody>
          <a:bodyPr wrap="none" anchor="ctr"/>
          <a:lstStyle/>
          <a:p>
            <a:endParaRPr lang="en-US" dirty="0"/>
          </a:p>
        </p:txBody>
      </p:sp>
      <p:sp>
        <p:nvSpPr>
          <p:cNvPr id="200714" name="Rectangle 9"/>
          <p:cNvSpPr>
            <a:spLocks noChangeArrowheads="1"/>
          </p:cNvSpPr>
          <p:nvPr/>
        </p:nvSpPr>
        <p:spPr bwMode="auto">
          <a:xfrm>
            <a:off x="-1588" y="3175"/>
            <a:ext cx="2971801" cy="430213"/>
          </a:xfrm>
          <a:prstGeom prst="rect">
            <a:avLst/>
          </a:prstGeom>
          <a:noFill/>
          <a:ln w="9525">
            <a:noFill/>
            <a:miter lim="800000"/>
            <a:headEnd/>
            <a:tailEnd/>
          </a:ln>
        </p:spPr>
        <p:txBody>
          <a:bodyPr wrap="none" anchor="ctr"/>
          <a:lstStyle/>
          <a:p>
            <a:endParaRPr lang="en-US" dirty="0"/>
          </a:p>
        </p:txBody>
      </p:sp>
      <p:sp>
        <p:nvSpPr>
          <p:cNvPr id="200715" name="Rectangle 10"/>
          <p:cNvSpPr>
            <a:spLocks noGrp="1" noRot="1" noChangeAspect="1" noChangeArrowheads="1" noTextEdit="1"/>
          </p:cNvSpPr>
          <p:nvPr>
            <p:ph type="sldImg"/>
          </p:nvPr>
        </p:nvSpPr>
        <p:spPr>
          <a:ln cap="flat"/>
        </p:spPr>
      </p:sp>
      <p:sp>
        <p:nvSpPr>
          <p:cNvPr id="200716" name="Rectangle 11"/>
          <p:cNvSpPr>
            <a:spLocks noGrp="1" noChangeArrowheads="1"/>
          </p:cNvSpPr>
          <p:nvPr>
            <p:ph type="body" idx="1"/>
          </p:nvPr>
        </p:nvSpPr>
        <p:spPr>
          <a:noFill/>
          <a:ln/>
        </p:spPr>
        <p:txBody>
          <a:bodyPr/>
          <a:lstStyle/>
          <a:p>
            <a:r>
              <a:rPr lang="en-US" b="1" dirty="0" smtClean="0">
                <a:latin typeface="Times New Roman" pitchFamily="18" charset="0"/>
              </a:rPr>
              <a:t>Variable Doubling</a:t>
            </a:r>
          </a:p>
          <a:p>
            <a:r>
              <a:rPr lang="en-US" dirty="0" smtClean="0">
                <a:latin typeface="Times New Roman" pitchFamily="18" charset="0"/>
              </a:rPr>
              <a:t>The object/mire separation and image size are fixed.  The power of doubling device or its distance from image plane is varied until image height is determined by the amount of doubling required. </a:t>
            </a:r>
          </a:p>
          <a:p>
            <a:r>
              <a:rPr lang="en-US" dirty="0" smtClean="0">
                <a:latin typeface="Times New Roman" pitchFamily="18" charset="0"/>
              </a:rPr>
              <a:t>This is done by moving the prism along the axis of the instrument between the objective and eyepiece.</a:t>
            </a:r>
          </a:p>
          <a:p>
            <a:endParaRPr lang="en-US" dirty="0" smtClean="0">
              <a:latin typeface="Times New Roman" pitchFamily="18" charset="0"/>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Rectangle 5"/>
          <p:cNvSpPr>
            <a:spLocks noGrp="1" noChangeArrowheads="1"/>
          </p:cNvSpPr>
          <p:nvPr>
            <p:ph type="sldNum" sz="quarter" idx="5"/>
          </p:nvPr>
        </p:nvSpPr>
        <p:spPr>
          <a:noFill/>
        </p:spPr>
        <p:txBody>
          <a:bodyPr/>
          <a:lstStyle/>
          <a:p>
            <a:fld id="{7459BAD0-43E2-4A63-8B95-541F18FFC765}" type="slidenum">
              <a:rPr lang="en-US" smtClean="0">
                <a:latin typeface="Times New Roman" pitchFamily="18" charset="0"/>
              </a:rPr>
              <a:pPr/>
              <a:t>77</a:t>
            </a:fld>
            <a:endParaRPr lang="en-US" dirty="0" smtClean="0">
              <a:latin typeface="Times New Roman" pitchFamily="18" charset="0"/>
            </a:endParaRPr>
          </a:p>
        </p:txBody>
      </p:sp>
      <p:sp>
        <p:nvSpPr>
          <p:cNvPr id="201731" name="Notes Placeholder 5"/>
          <p:cNvSpPr>
            <a:spLocks noGrp="1"/>
          </p:cNvSpPr>
          <p:nvPr>
            <p:ph type="body" idx="1"/>
          </p:nvPr>
        </p:nvSpPr>
        <p:spPr>
          <a:noFill/>
          <a:ln/>
        </p:spPr>
        <p:txBody>
          <a:bodyPr/>
          <a:lstStyle/>
          <a:p>
            <a:r>
              <a:rPr lang="en-US" b="1" dirty="0" smtClean="0">
                <a:latin typeface="Times New Roman" pitchFamily="18" charset="0"/>
              </a:rPr>
              <a:t>Divided Doubling</a:t>
            </a:r>
          </a:p>
          <a:p>
            <a:r>
              <a:rPr lang="en-US" dirty="0" smtClean="0">
                <a:latin typeface="Times New Roman" pitchFamily="18" charset="0"/>
              </a:rPr>
              <a:t>The telescope objective is divided into two separate fields, each transmitting only a portion of the reflected incident beam.</a:t>
            </a:r>
          </a:p>
          <a:p>
            <a:r>
              <a:rPr lang="en-US" dirty="0" smtClean="0">
                <a:latin typeface="Times New Roman" pitchFamily="18" charset="0"/>
              </a:rPr>
              <a:t> </a:t>
            </a:r>
          </a:p>
          <a:p>
            <a:endParaRPr lang="en-US" dirty="0" smtClean="0">
              <a:latin typeface="Times New Roman" pitchFamily="18" charset="0"/>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5"/>
          <p:cNvSpPr>
            <a:spLocks noGrp="1" noChangeArrowheads="1"/>
          </p:cNvSpPr>
          <p:nvPr>
            <p:ph type="sldNum" sz="quarter" idx="5"/>
          </p:nvPr>
        </p:nvSpPr>
        <p:spPr>
          <a:noFill/>
        </p:spPr>
        <p:txBody>
          <a:bodyPr/>
          <a:lstStyle/>
          <a:p>
            <a:fld id="{BAC872D4-C340-404F-8619-185D9AD736FF}" type="slidenum">
              <a:rPr lang="en-US" smtClean="0">
                <a:latin typeface="Times New Roman" pitchFamily="18" charset="0"/>
              </a:rPr>
              <a:pPr/>
              <a:t>78</a:t>
            </a:fld>
            <a:endParaRPr lang="en-US" dirty="0" smtClean="0">
              <a:latin typeface="Times New Roman" pitchFamily="18" charset="0"/>
            </a:endParaRPr>
          </a:p>
        </p:txBody>
      </p:sp>
      <p:sp>
        <p:nvSpPr>
          <p:cNvPr id="202755" name="Notes Placeholder 5"/>
          <p:cNvSpPr>
            <a:spLocks noGrp="1"/>
          </p:cNvSpPr>
          <p:nvPr>
            <p:ph type="body" idx="1"/>
          </p:nvPr>
        </p:nvSpPr>
        <p:spPr>
          <a:noFill/>
          <a:ln/>
        </p:spPr>
        <p:txBody>
          <a:bodyPr/>
          <a:lstStyle/>
          <a:p>
            <a:r>
              <a:rPr lang="en-US" b="1" dirty="0" smtClean="0">
                <a:latin typeface="Times New Roman" pitchFamily="18" charset="0"/>
              </a:rPr>
              <a:t>Full Doubling</a:t>
            </a:r>
          </a:p>
          <a:p>
            <a:r>
              <a:rPr lang="en-US" dirty="0" smtClean="0">
                <a:latin typeface="Times New Roman" pitchFamily="18" charset="0"/>
              </a:rPr>
              <a:t>The doubling is achieved with the aid of a full-aperture beam splitting device.</a:t>
            </a:r>
          </a:p>
          <a:p>
            <a:endParaRPr lang="en-US" dirty="0" smtClean="0">
              <a:latin typeface="Times New Roman" pitchFamily="18" charset="0"/>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Rectangle 5"/>
          <p:cNvSpPr>
            <a:spLocks noGrp="1" noChangeArrowheads="1"/>
          </p:cNvSpPr>
          <p:nvPr>
            <p:ph type="sldNum" sz="quarter" idx="5"/>
          </p:nvPr>
        </p:nvSpPr>
        <p:spPr>
          <a:noFill/>
        </p:spPr>
        <p:txBody>
          <a:bodyPr/>
          <a:lstStyle/>
          <a:p>
            <a:fld id="{B4AF7D53-77DD-49E8-9B55-95F05DD9EB3A}" type="slidenum">
              <a:rPr lang="en-US" smtClean="0">
                <a:latin typeface="Times New Roman" pitchFamily="18" charset="0"/>
              </a:rPr>
              <a:pPr/>
              <a:t>79</a:t>
            </a:fld>
            <a:endParaRPr lang="en-US" dirty="0" smtClean="0">
              <a:latin typeface="Times New Roman" pitchFamily="18" charset="0"/>
            </a:endParaRPr>
          </a:p>
        </p:txBody>
      </p:sp>
      <p:sp>
        <p:nvSpPr>
          <p:cNvPr id="203779" name="Notes Placeholder 5"/>
          <p:cNvSpPr>
            <a:spLocks noGrp="1"/>
          </p:cNvSpPr>
          <p:nvPr>
            <p:ph type="body" idx="1"/>
          </p:nvPr>
        </p:nvSpPr>
        <p:spPr>
          <a:noFill/>
          <a:ln/>
        </p:spPr>
        <p:txBody>
          <a:bodyPr/>
          <a:lstStyle/>
          <a:p>
            <a:r>
              <a:rPr lang="en-US" b="1" dirty="0" smtClean="0">
                <a:latin typeface="Times New Roman" pitchFamily="18" charset="0"/>
              </a:rPr>
              <a:t>Types of Keratometers</a:t>
            </a:r>
          </a:p>
          <a:p>
            <a:r>
              <a:rPr lang="en-US" dirty="0" smtClean="0">
                <a:latin typeface="Times New Roman" pitchFamily="18" charset="0"/>
              </a:rPr>
              <a:t>Two-position keratometers:</a:t>
            </a:r>
          </a:p>
          <a:p>
            <a:r>
              <a:rPr lang="en-US" dirty="0" smtClean="0">
                <a:latin typeface="Times New Roman" pitchFamily="18" charset="0"/>
              </a:rPr>
              <a:t>require rotation about the axis to measure each of the principal meridians.</a:t>
            </a:r>
          </a:p>
          <a:p>
            <a:r>
              <a:rPr lang="en-US" dirty="0" smtClean="0">
                <a:latin typeface="Times New Roman" pitchFamily="18" charset="0"/>
              </a:rPr>
              <a:t>One-position keratometers:</a:t>
            </a:r>
          </a:p>
          <a:p>
            <a:r>
              <a:rPr lang="en-US" dirty="0" smtClean="0">
                <a:latin typeface="Times New Roman" pitchFamily="18" charset="0"/>
              </a:rPr>
              <a:t>simultaneous doubling of perpendicular pairs of mires is produced by doubling devices in each of the corresponding meridians</a:t>
            </a:r>
          </a:p>
          <a:p>
            <a:r>
              <a:rPr lang="en-US" dirty="0" smtClean="0">
                <a:latin typeface="Times New Roman" pitchFamily="18" charset="0"/>
              </a:rPr>
              <a:t>the principal meridians are assumed to be at right angles to each other.</a:t>
            </a:r>
          </a:p>
          <a:p>
            <a:endParaRPr lang="en-US" dirty="0" smtClean="0">
              <a:latin typeface="Times New Roman" pitchFamily="18" charset="0"/>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5"/>
          <p:cNvSpPr>
            <a:spLocks noGrp="1" noChangeArrowheads="1"/>
          </p:cNvSpPr>
          <p:nvPr>
            <p:ph type="sldNum" sz="quarter" idx="5"/>
          </p:nvPr>
        </p:nvSpPr>
        <p:spPr>
          <a:noFill/>
        </p:spPr>
        <p:txBody>
          <a:bodyPr/>
          <a:lstStyle/>
          <a:p>
            <a:fld id="{4EAC737B-F591-4BB8-9844-F0063B23F682}" type="slidenum">
              <a:rPr lang="en-US" smtClean="0">
                <a:latin typeface="Times New Roman" pitchFamily="18" charset="0"/>
              </a:rPr>
              <a:pPr/>
              <a:t>80</a:t>
            </a:fld>
            <a:endParaRPr lang="en-US" dirty="0" smtClean="0">
              <a:latin typeface="Times New Roman" pitchFamily="18" charset="0"/>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Rectangle 5"/>
          <p:cNvSpPr>
            <a:spLocks noGrp="1" noChangeArrowheads="1"/>
          </p:cNvSpPr>
          <p:nvPr>
            <p:ph type="sldNum" sz="quarter" idx="5"/>
          </p:nvPr>
        </p:nvSpPr>
        <p:spPr>
          <a:noFill/>
        </p:spPr>
        <p:txBody>
          <a:bodyPr/>
          <a:lstStyle/>
          <a:p>
            <a:fld id="{3E6CC5ED-9D6E-4835-B75C-C0F35E1057F3}" type="slidenum">
              <a:rPr lang="en-US" smtClean="0">
                <a:latin typeface="Times New Roman" pitchFamily="18" charset="0"/>
              </a:rPr>
              <a:pPr/>
              <a:t>81</a:t>
            </a:fld>
            <a:endParaRPr lang="en-US" dirty="0" smtClean="0">
              <a:latin typeface="Times New Roman" pitchFamily="18" charset="0"/>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5"/>
          <p:cNvSpPr>
            <a:spLocks noGrp="1" noChangeArrowheads="1"/>
          </p:cNvSpPr>
          <p:nvPr>
            <p:ph type="sldNum" sz="quarter" idx="5"/>
          </p:nvPr>
        </p:nvSpPr>
        <p:spPr>
          <a:noFill/>
        </p:spPr>
        <p:txBody>
          <a:bodyPr/>
          <a:lstStyle/>
          <a:p>
            <a:fld id="{73DA5706-5968-422D-862D-50719011C67C}" type="slidenum">
              <a:rPr lang="en-US" smtClean="0">
                <a:latin typeface="Times New Roman" pitchFamily="18" charset="0"/>
              </a:rPr>
              <a:pPr/>
              <a:t>82</a:t>
            </a:fld>
            <a:endParaRPr lang="en-US" dirty="0" smtClean="0">
              <a:latin typeface="Times New Roman" pitchFamily="18" charset="0"/>
            </a:endParaRPr>
          </a:p>
        </p:txBody>
      </p:sp>
      <p:sp>
        <p:nvSpPr>
          <p:cNvPr id="206851" name="Notes Placeholder 5"/>
          <p:cNvSpPr>
            <a:spLocks noGrp="1"/>
          </p:cNvSpPr>
          <p:nvPr>
            <p:ph type="body" idx="1"/>
          </p:nvPr>
        </p:nvSpPr>
        <p:spPr>
          <a:noFill/>
          <a:ln/>
        </p:spPr>
        <p:txBody>
          <a:bodyPr/>
          <a:lstStyle/>
          <a:p>
            <a:r>
              <a:rPr lang="en-US" b="1" dirty="0" smtClean="0">
                <a:latin typeface="Times New Roman" pitchFamily="18" charset="0"/>
              </a:rPr>
              <a:t>Keratometers</a:t>
            </a:r>
          </a:p>
          <a:p>
            <a:r>
              <a:rPr lang="en-US" dirty="0" smtClean="0">
                <a:latin typeface="Times New Roman" pitchFamily="18" charset="0"/>
              </a:rPr>
              <a:t>Haag-Streit/Gambs.</a:t>
            </a:r>
          </a:p>
          <a:p>
            <a:r>
              <a:rPr lang="en-US" dirty="0" smtClean="0">
                <a:latin typeface="Times New Roman" pitchFamily="18" charset="0"/>
              </a:rPr>
              <a:t>Rodenstock keratometer C-BES and CES.</a:t>
            </a:r>
          </a:p>
          <a:p>
            <a:r>
              <a:rPr lang="en-US" dirty="0" smtClean="0">
                <a:latin typeface="Times New Roman" pitchFamily="18" charset="0"/>
              </a:rPr>
              <a:t>Zeiss Oberkochen keratometer.</a:t>
            </a:r>
          </a:p>
          <a:p>
            <a:r>
              <a:rPr lang="en-US" dirty="0" smtClean="0">
                <a:latin typeface="Times New Roman" pitchFamily="18" charset="0"/>
              </a:rPr>
              <a:t>B&amp;L keratometer (slide 79).</a:t>
            </a:r>
          </a:p>
          <a:p>
            <a:r>
              <a:rPr lang="en-US" dirty="0" smtClean="0">
                <a:latin typeface="Times New Roman" pitchFamily="18" charset="0"/>
              </a:rPr>
              <a:t>Humphrey keratometer (slide 80).</a:t>
            </a:r>
          </a:p>
          <a:p>
            <a:endParaRPr lang="en-US" dirty="0" smtClean="0">
              <a:latin typeface="Times New Roman" pitchFamily="18"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5"/>
          <p:cNvSpPr>
            <a:spLocks noGrp="1" noChangeArrowheads="1"/>
          </p:cNvSpPr>
          <p:nvPr>
            <p:ph type="sldNum" sz="quarter" idx="5"/>
          </p:nvPr>
        </p:nvSpPr>
        <p:spPr>
          <a:noFill/>
        </p:spPr>
        <p:txBody>
          <a:bodyPr/>
          <a:lstStyle/>
          <a:p>
            <a:fld id="{B1826124-D3CA-46E4-A7B5-F95F68B76CC1}" type="slidenum">
              <a:rPr lang="en-US" smtClean="0">
                <a:latin typeface="Times New Roman" pitchFamily="18" charset="0"/>
              </a:rPr>
              <a:pPr/>
              <a:t>11</a:t>
            </a:fld>
            <a:endParaRPr lang="en-US" dirty="0" smtClean="0">
              <a:latin typeface="Times New Roman" pitchFamily="18" charset="0"/>
            </a:endParaRPr>
          </a:p>
        </p:txBody>
      </p:sp>
      <p:sp>
        <p:nvSpPr>
          <p:cNvPr id="134147" name="Rectangle 1026"/>
          <p:cNvSpPr>
            <a:spLocks noChangeArrowheads="1"/>
          </p:cNvSpPr>
          <p:nvPr/>
        </p:nvSpPr>
        <p:spPr bwMode="auto">
          <a:xfrm>
            <a:off x="3886200" y="6350"/>
            <a:ext cx="2971800" cy="430213"/>
          </a:xfrm>
          <a:prstGeom prst="rect">
            <a:avLst/>
          </a:prstGeom>
          <a:noFill/>
          <a:ln w="9525">
            <a:noFill/>
            <a:miter lim="800000"/>
            <a:headEnd/>
            <a:tailEnd/>
          </a:ln>
        </p:spPr>
        <p:txBody>
          <a:bodyPr wrap="none" anchor="ctr"/>
          <a:lstStyle/>
          <a:p>
            <a:endParaRPr lang="en-US" dirty="0"/>
          </a:p>
        </p:txBody>
      </p:sp>
      <p:sp>
        <p:nvSpPr>
          <p:cNvPr id="134148" name="Rectangle 1027"/>
          <p:cNvSpPr>
            <a:spLocks noChangeArrowheads="1"/>
          </p:cNvSpPr>
          <p:nvPr/>
        </p:nvSpPr>
        <p:spPr bwMode="auto">
          <a:xfrm>
            <a:off x="3886200" y="8739188"/>
            <a:ext cx="2971800" cy="428625"/>
          </a:xfrm>
          <a:prstGeom prst="rect">
            <a:avLst/>
          </a:prstGeom>
          <a:noFill/>
          <a:ln w="9525">
            <a:noFill/>
            <a:miter lim="800000"/>
            <a:headEnd/>
            <a:tailEnd/>
          </a:ln>
        </p:spPr>
        <p:txBody>
          <a:bodyPr lIns="19050" tIns="0" rIns="19050" bIns="0" anchor="b"/>
          <a:lstStyle/>
          <a:p>
            <a:pPr algn="r">
              <a:lnSpc>
                <a:spcPct val="100000"/>
              </a:lnSpc>
            </a:pPr>
            <a:r>
              <a:rPr lang="en-US" sz="1000" i="1" dirty="0">
                <a:solidFill>
                  <a:schemeClr val="tx1"/>
                </a:solidFill>
                <a:latin typeface="Times New Roman" pitchFamily="18" charset="0"/>
              </a:rPr>
              <a:t>12</a:t>
            </a:r>
          </a:p>
        </p:txBody>
      </p:sp>
      <p:sp>
        <p:nvSpPr>
          <p:cNvPr id="134149" name="Rectangle 1028"/>
          <p:cNvSpPr>
            <a:spLocks noChangeArrowheads="1"/>
          </p:cNvSpPr>
          <p:nvPr/>
        </p:nvSpPr>
        <p:spPr bwMode="auto">
          <a:xfrm>
            <a:off x="0" y="8739188"/>
            <a:ext cx="2971800" cy="428625"/>
          </a:xfrm>
          <a:prstGeom prst="rect">
            <a:avLst/>
          </a:prstGeom>
          <a:noFill/>
          <a:ln w="9525">
            <a:noFill/>
            <a:miter lim="800000"/>
            <a:headEnd/>
            <a:tailEnd/>
          </a:ln>
        </p:spPr>
        <p:txBody>
          <a:bodyPr wrap="none" anchor="ctr"/>
          <a:lstStyle/>
          <a:p>
            <a:endParaRPr lang="en-US" dirty="0"/>
          </a:p>
        </p:txBody>
      </p:sp>
      <p:sp>
        <p:nvSpPr>
          <p:cNvPr id="134150" name="Rectangle 1029"/>
          <p:cNvSpPr>
            <a:spLocks noChangeArrowheads="1"/>
          </p:cNvSpPr>
          <p:nvPr/>
        </p:nvSpPr>
        <p:spPr bwMode="auto">
          <a:xfrm>
            <a:off x="0" y="6350"/>
            <a:ext cx="2971800" cy="430213"/>
          </a:xfrm>
          <a:prstGeom prst="rect">
            <a:avLst/>
          </a:prstGeom>
          <a:noFill/>
          <a:ln w="9525">
            <a:noFill/>
            <a:miter lim="800000"/>
            <a:headEnd/>
            <a:tailEnd/>
          </a:ln>
        </p:spPr>
        <p:txBody>
          <a:bodyPr wrap="none" anchor="ctr"/>
          <a:lstStyle/>
          <a:p>
            <a:endParaRPr lang="en-US" dirty="0"/>
          </a:p>
        </p:txBody>
      </p:sp>
      <p:sp>
        <p:nvSpPr>
          <p:cNvPr id="134151" name="Rectangle 1030"/>
          <p:cNvSpPr>
            <a:spLocks noChangeArrowheads="1"/>
          </p:cNvSpPr>
          <p:nvPr/>
        </p:nvSpPr>
        <p:spPr bwMode="auto">
          <a:xfrm>
            <a:off x="3884613" y="3175"/>
            <a:ext cx="2973387" cy="430213"/>
          </a:xfrm>
          <a:prstGeom prst="rect">
            <a:avLst/>
          </a:prstGeom>
          <a:noFill/>
          <a:ln w="9525">
            <a:noFill/>
            <a:miter lim="800000"/>
            <a:headEnd/>
            <a:tailEnd/>
          </a:ln>
        </p:spPr>
        <p:txBody>
          <a:bodyPr wrap="none" anchor="ctr"/>
          <a:lstStyle/>
          <a:p>
            <a:endParaRPr lang="en-US" dirty="0"/>
          </a:p>
        </p:txBody>
      </p:sp>
      <p:sp>
        <p:nvSpPr>
          <p:cNvPr id="134152" name="Rectangle 1031"/>
          <p:cNvSpPr>
            <a:spLocks noChangeArrowheads="1"/>
          </p:cNvSpPr>
          <p:nvPr/>
        </p:nvSpPr>
        <p:spPr bwMode="auto">
          <a:xfrm>
            <a:off x="3884613" y="8737600"/>
            <a:ext cx="2973387" cy="428625"/>
          </a:xfrm>
          <a:prstGeom prst="rect">
            <a:avLst/>
          </a:prstGeom>
          <a:noFill/>
          <a:ln w="9525">
            <a:noFill/>
            <a:miter lim="800000"/>
            <a:headEnd/>
            <a:tailEnd/>
          </a:ln>
        </p:spPr>
        <p:txBody>
          <a:bodyPr lIns="19050" tIns="0" rIns="19050" bIns="0" anchor="b"/>
          <a:lstStyle/>
          <a:p>
            <a:pPr algn="r">
              <a:lnSpc>
                <a:spcPct val="100000"/>
              </a:lnSpc>
            </a:pPr>
            <a:r>
              <a:rPr lang="en-US" sz="1000" i="1" dirty="0">
                <a:solidFill>
                  <a:schemeClr val="tx1"/>
                </a:solidFill>
                <a:latin typeface="Times New Roman" pitchFamily="18" charset="0"/>
              </a:rPr>
              <a:t>12</a:t>
            </a:r>
          </a:p>
        </p:txBody>
      </p:sp>
      <p:sp>
        <p:nvSpPr>
          <p:cNvPr id="134153" name="Rectangle 1032"/>
          <p:cNvSpPr>
            <a:spLocks noChangeArrowheads="1"/>
          </p:cNvSpPr>
          <p:nvPr/>
        </p:nvSpPr>
        <p:spPr bwMode="auto">
          <a:xfrm>
            <a:off x="-1588" y="8737600"/>
            <a:ext cx="2971801" cy="428625"/>
          </a:xfrm>
          <a:prstGeom prst="rect">
            <a:avLst/>
          </a:prstGeom>
          <a:noFill/>
          <a:ln w="9525">
            <a:noFill/>
            <a:miter lim="800000"/>
            <a:headEnd/>
            <a:tailEnd/>
          </a:ln>
        </p:spPr>
        <p:txBody>
          <a:bodyPr wrap="none" anchor="ctr"/>
          <a:lstStyle/>
          <a:p>
            <a:endParaRPr lang="en-US" dirty="0"/>
          </a:p>
        </p:txBody>
      </p:sp>
      <p:sp>
        <p:nvSpPr>
          <p:cNvPr id="134154" name="Rectangle 1033"/>
          <p:cNvSpPr>
            <a:spLocks noChangeArrowheads="1"/>
          </p:cNvSpPr>
          <p:nvPr/>
        </p:nvSpPr>
        <p:spPr bwMode="auto">
          <a:xfrm>
            <a:off x="-1588" y="3175"/>
            <a:ext cx="2971801" cy="430213"/>
          </a:xfrm>
          <a:prstGeom prst="rect">
            <a:avLst/>
          </a:prstGeom>
          <a:noFill/>
          <a:ln w="9525">
            <a:noFill/>
            <a:miter lim="800000"/>
            <a:headEnd/>
            <a:tailEnd/>
          </a:ln>
        </p:spPr>
        <p:txBody>
          <a:bodyPr wrap="none" anchor="ctr"/>
          <a:lstStyle/>
          <a:p>
            <a:endParaRPr lang="en-US" dirty="0"/>
          </a:p>
        </p:txBody>
      </p:sp>
      <p:sp>
        <p:nvSpPr>
          <p:cNvPr id="134155" name="Rectangle 1034"/>
          <p:cNvSpPr>
            <a:spLocks noGrp="1" noRot="1" noChangeAspect="1" noChangeArrowheads="1" noTextEdit="1"/>
          </p:cNvSpPr>
          <p:nvPr>
            <p:ph type="sldImg"/>
          </p:nvPr>
        </p:nvSpPr>
        <p:spPr>
          <a:ln cap="flat"/>
        </p:spPr>
      </p:sp>
      <p:sp>
        <p:nvSpPr>
          <p:cNvPr id="134156" name="Rectangle 1035"/>
          <p:cNvSpPr>
            <a:spLocks noGrp="1" noChangeArrowheads="1"/>
          </p:cNvSpPr>
          <p:nvPr>
            <p:ph type="body" idx="1"/>
          </p:nvPr>
        </p:nvSpPr>
        <p:spPr>
          <a:noFill/>
          <a:ln/>
        </p:spPr>
        <p:txBody>
          <a:bodyPr/>
          <a:lstStyle/>
          <a:p>
            <a:endParaRPr lang="en-US" dirty="0" smtClean="0">
              <a:latin typeface="Times New Roman" pitchFamily="18" charset="0"/>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Rectangle 5"/>
          <p:cNvSpPr>
            <a:spLocks noGrp="1" noChangeArrowheads="1"/>
          </p:cNvSpPr>
          <p:nvPr>
            <p:ph type="sldNum" sz="quarter" idx="5"/>
          </p:nvPr>
        </p:nvSpPr>
        <p:spPr>
          <a:noFill/>
        </p:spPr>
        <p:txBody>
          <a:bodyPr/>
          <a:lstStyle/>
          <a:p>
            <a:fld id="{47A4FC47-9CE8-467B-9FFB-24CD15464A1D}" type="slidenum">
              <a:rPr lang="en-US" smtClean="0">
                <a:latin typeface="Times New Roman" pitchFamily="18" charset="0"/>
              </a:rPr>
              <a:pPr/>
              <a:t>83</a:t>
            </a:fld>
            <a:endParaRPr lang="en-US" dirty="0" smtClean="0">
              <a:latin typeface="Times New Roman" pitchFamily="18" charset="0"/>
            </a:endParaRPr>
          </a:p>
        </p:txBody>
      </p:sp>
      <p:sp>
        <p:nvSpPr>
          <p:cNvPr id="207875" name="Notes Placeholder 5"/>
          <p:cNvSpPr>
            <a:spLocks noGrp="1"/>
          </p:cNvSpPr>
          <p:nvPr>
            <p:ph type="body" idx="1"/>
          </p:nvPr>
        </p:nvSpPr>
        <p:spPr>
          <a:noFill/>
          <a:ln/>
        </p:spPr>
        <p:txBody>
          <a:bodyPr/>
          <a:lstStyle/>
          <a:p>
            <a:endParaRPr lang="en-US" dirty="0" smtClean="0">
              <a:latin typeface="Times New Roman" pitchFamily="18" charset="0"/>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5"/>
          <p:cNvSpPr>
            <a:spLocks noGrp="1" noChangeArrowheads="1"/>
          </p:cNvSpPr>
          <p:nvPr>
            <p:ph type="sldNum" sz="quarter" idx="5"/>
          </p:nvPr>
        </p:nvSpPr>
        <p:spPr>
          <a:noFill/>
        </p:spPr>
        <p:txBody>
          <a:bodyPr/>
          <a:lstStyle/>
          <a:p>
            <a:fld id="{B98A88F8-864F-4E37-B600-8721B798526E}" type="slidenum">
              <a:rPr lang="en-US" smtClean="0">
                <a:latin typeface="Times New Roman" pitchFamily="18" charset="0"/>
              </a:rPr>
              <a:pPr/>
              <a:t>84</a:t>
            </a:fld>
            <a:endParaRPr lang="en-US" dirty="0" smtClean="0">
              <a:latin typeface="Times New Roman" pitchFamily="18" charset="0"/>
            </a:endParaRPr>
          </a:p>
        </p:txBody>
      </p:sp>
      <p:sp>
        <p:nvSpPr>
          <p:cNvPr id="208899" name="Notes Placeholder 5"/>
          <p:cNvSpPr>
            <a:spLocks noGrp="1"/>
          </p:cNvSpPr>
          <p:nvPr>
            <p:ph type="body" idx="1"/>
          </p:nvPr>
        </p:nvSpPr>
        <p:spPr>
          <a:noFill/>
          <a:ln/>
        </p:spPr>
        <p:txBody>
          <a:bodyPr/>
          <a:lstStyle/>
          <a:p>
            <a:endParaRPr lang="en-US" dirty="0" smtClean="0">
              <a:latin typeface="Times New Roman" pitchFamily="18" charset="0"/>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Rectangle 5"/>
          <p:cNvSpPr>
            <a:spLocks noGrp="1" noChangeArrowheads="1"/>
          </p:cNvSpPr>
          <p:nvPr>
            <p:ph type="sldNum" sz="quarter" idx="5"/>
          </p:nvPr>
        </p:nvSpPr>
        <p:spPr>
          <a:noFill/>
        </p:spPr>
        <p:txBody>
          <a:bodyPr/>
          <a:lstStyle/>
          <a:p>
            <a:fld id="{9274FCA4-63CB-49C8-AD74-21EB5333BE0E}" type="slidenum">
              <a:rPr lang="en-US" smtClean="0">
                <a:latin typeface="Times New Roman" pitchFamily="18" charset="0"/>
              </a:rPr>
              <a:pPr/>
              <a:t>85</a:t>
            </a:fld>
            <a:endParaRPr lang="en-US" dirty="0" smtClean="0">
              <a:latin typeface="Times New Roman" pitchFamily="18" charset="0"/>
            </a:endParaRPr>
          </a:p>
        </p:txBody>
      </p:sp>
      <p:sp>
        <p:nvSpPr>
          <p:cNvPr id="209923" name="Notes Placeholder 5"/>
          <p:cNvSpPr>
            <a:spLocks noGrp="1"/>
          </p:cNvSpPr>
          <p:nvPr>
            <p:ph type="body" idx="1"/>
          </p:nvPr>
        </p:nvSpPr>
        <p:spPr>
          <a:noFill/>
          <a:ln/>
        </p:spPr>
        <p:txBody>
          <a:bodyPr/>
          <a:lstStyle/>
          <a:p>
            <a:r>
              <a:rPr lang="en-US" b="1" dirty="0" smtClean="0">
                <a:latin typeface="Times New Roman" pitchFamily="18" charset="0"/>
              </a:rPr>
              <a:t>Keratometry Calibration</a:t>
            </a:r>
          </a:p>
          <a:p>
            <a:r>
              <a:rPr lang="en-US" dirty="0" smtClean="0">
                <a:latin typeface="Times New Roman" pitchFamily="18" charset="0"/>
              </a:rPr>
              <a:t>Calibration:</a:t>
            </a:r>
          </a:p>
          <a:p>
            <a:r>
              <a:rPr lang="en-US" dirty="0" smtClean="0">
                <a:latin typeface="Times New Roman" pitchFamily="18" charset="0"/>
              </a:rPr>
              <a:t>Image-forming rays are reflected from the cornea at a height of at least 1 mm from the vertex.</a:t>
            </a:r>
          </a:p>
          <a:p>
            <a:r>
              <a:rPr lang="en-US" dirty="0" smtClean="0">
                <a:latin typeface="Times New Roman" pitchFamily="18" charset="0"/>
              </a:rPr>
              <a:t>Calibration is done with precision spherical steel/glass balls of known radii.</a:t>
            </a:r>
          </a:p>
          <a:p>
            <a:endParaRPr lang="en-US" dirty="0" smtClean="0">
              <a:latin typeface="Times New Roman" pitchFamily="18" charset="0"/>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Rectangle 5"/>
          <p:cNvSpPr>
            <a:spLocks noGrp="1" noChangeArrowheads="1"/>
          </p:cNvSpPr>
          <p:nvPr>
            <p:ph type="sldNum" sz="quarter" idx="5"/>
          </p:nvPr>
        </p:nvSpPr>
        <p:spPr>
          <a:noFill/>
        </p:spPr>
        <p:txBody>
          <a:bodyPr/>
          <a:lstStyle/>
          <a:p>
            <a:fld id="{98DC091C-2EF0-4FF2-9F15-AD2408BB6E66}" type="slidenum">
              <a:rPr lang="en-US" smtClean="0">
                <a:latin typeface="Times New Roman" pitchFamily="18" charset="0"/>
              </a:rPr>
              <a:pPr/>
              <a:t>86</a:t>
            </a:fld>
            <a:endParaRPr lang="en-US" dirty="0" smtClean="0">
              <a:latin typeface="Times New Roman" pitchFamily="18" charset="0"/>
            </a:endParaRPr>
          </a:p>
        </p:txBody>
      </p:sp>
      <p:sp>
        <p:nvSpPr>
          <p:cNvPr id="210947" name="Notes Placeholder 5"/>
          <p:cNvSpPr>
            <a:spLocks noGrp="1"/>
          </p:cNvSpPr>
          <p:nvPr>
            <p:ph type="body" idx="1"/>
          </p:nvPr>
        </p:nvSpPr>
        <p:spPr>
          <a:noFill/>
          <a:ln/>
        </p:spPr>
        <p:txBody>
          <a:bodyPr/>
          <a:lstStyle/>
          <a:p>
            <a:r>
              <a:rPr lang="en-US" b="1" dirty="0" smtClean="0">
                <a:latin typeface="Times New Roman" pitchFamily="18" charset="0"/>
              </a:rPr>
              <a:t>Keratometry</a:t>
            </a:r>
          </a:p>
          <a:p>
            <a:r>
              <a:rPr lang="en-US" dirty="0" smtClean="0">
                <a:latin typeface="Times New Roman" pitchFamily="18" charset="0"/>
              </a:rPr>
              <a:t>Calibration Index:</a:t>
            </a:r>
          </a:p>
          <a:p>
            <a:r>
              <a:rPr lang="en-US" dirty="0" smtClean="0">
                <a:latin typeface="Times New Roman" pitchFamily="18" charset="0"/>
              </a:rPr>
              <a:t>The keratometer uses a specific refractive index to account for both the front and back surface corneal curvatures.</a:t>
            </a:r>
          </a:p>
          <a:p>
            <a:r>
              <a:rPr lang="en-US" dirty="0" smtClean="0">
                <a:latin typeface="Times New Roman" pitchFamily="18" charset="0"/>
              </a:rPr>
              <a:t>The calibration index adopted is normally 1.332 or 1.3375.</a:t>
            </a:r>
          </a:p>
          <a:p>
            <a:endParaRPr lang="en-US" dirty="0" smtClean="0">
              <a:latin typeface="Times New Roman" pitchFamily="18" charset="0"/>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Rectangle 5"/>
          <p:cNvSpPr>
            <a:spLocks noGrp="1" noChangeArrowheads="1"/>
          </p:cNvSpPr>
          <p:nvPr>
            <p:ph type="sldNum" sz="quarter" idx="5"/>
          </p:nvPr>
        </p:nvSpPr>
        <p:spPr>
          <a:noFill/>
        </p:spPr>
        <p:txBody>
          <a:bodyPr/>
          <a:lstStyle/>
          <a:p>
            <a:fld id="{795DFA5B-8344-469D-AA37-DE13955FFA60}" type="slidenum">
              <a:rPr lang="en-US" smtClean="0">
                <a:latin typeface="Times New Roman" pitchFamily="18" charset="0"/>
              </a:rPr>
              <a:pPr/>
              <a:t>87</a:t>
            </a:fld>
            <a:endParaRPr lang="en-US" dirty="0" smtClean="0">
              <a:latin typeface="Times New Roman" pitchFamily="18" charset="0"/>
            </a:endParaRPr>
          </a:p>
        </p:txBody>
      </p:sp>
      <p:sp>
        <p:nvSpPr>
          <p:cNvPr id="211971" name="Notes Placeholder 5"/>
          <p:cNvSpPr>
            <a:spLocks noGrp="1"/>
          </p:cNvSpPr>
          <p:nvPr>
            <p:ph type="body" idx="1"/>
          </p:nvPr>
        </p:nvSpPr>
        <p:spPr>
          <a:noFill/>
          <a:ln/>
        </p:spPr>
        <p:txBody>
          <a:bodyPr/>
          <a:lstStyle/>
          <a:p>
            <a:r>
              <a:rPr lang="en-US" b="1" dirty="0" smtClean="0">
                <a:latin typeface="Times New Roman" pitchFamily="18" charset="0"/>
              </a:rPr>
              <a:t>Keratometry</a:t>
            </a:r>
          </a:p>
          <a:p>
            <a:r>
              <a:rPr lang="en-US" dirty="0" smtClean="0">
                <a:latin typeface="Times New Roman" pitchFamily="18" charset="0"/>
              </a:rPr>
              <a:t>Calibration Formula (keratometric equation):</a:t>
            </a:r>
          </a:p>
          <a:p>
            <a:r>
              <a:rPr lang="en-US" dirty="0" smtClean="0">
                <a:latin typeface="Times New Roman" pitchFamily="18" charset="0"/>
              </a:rPr>
              <a:t>	</a:t>
            </a:r>
            <a:r>
              <a:rPr lang="en-US" i="1" dirty="0" smtClean="0">
                <a:latin typeface="Times New Roman" pitchFamily="18" charset="0"/>
              </a:rPr>
              <a:t>r</a:t>
            </a:r>
            <a:r>
              <a:rPr lang="en-US" dirty="0" smtClean="0">
                <a:latin typeface="Times New Roman" pitchFamily="18" charset="0"/>
              </a:rPr>
              <a:t>	=	</a:t>
            </a:r>
            <a:r>
              <a:rPr lang="en-US" u="sng" dirty="0" smtClean="0">
                <a:latin typeface="Times New Roman" pitchFamily="18" charset="0"/>
              </a:rPr>
              <a:t>2dh’</a:t>
            </a:r>
          </a:p>
          <a:p>
            <a:r>
              <a:rPr lang="en-US" dirty="0" smtClean="0">
                <a:latin typeface="Times New Roman" pitchFamily="18" charset="0"/>
              </a:rPr>
              <a:t>			  h			 </a:t>
            </a:r>
          </a:p>
          <a:p>
            <a:r>
              <a:rPr lang="en-US" dirty="0" smtClean="0">
                <a:latin typeface="Times New Roman" pitchFamily="18" charset="0"/>
              </a:rPr>
              <a:t>where:</a:t>
            </a:r>
          </a:p>
          <a:p>
            <a:r>
              <a:rPr lang="en-US" i="1" dirty="0" smtClean="0">
                <a:latin typeface="Times New Roman" pitchFamily="18" charset="0"/>
              </a:rPr>
              <a:t>r</a:t>
            </a:r>
            <a:r>
              <a:rPr lang="en-US" dirty="0" smtClean="0">
                <a:latin typeface="Times New Roman" pitchFamily="18" charset="0"/>
              </a:rPr>
              <a:t>	=	radius</a:t>
            </a:r>
          </a:p>
          <a:p>
            <a:r>
              <a:rPr lang="en-US" i="1" dirty="0" smtClean="0">
                <a:latin typeface="Times New Roman" pitchFamily="18" charset="0"/>
              </a:rPr>
              <a:t>d</a:t>
            </a:r>
            <a:r>
              <a:rPr lang="en-US" dirty="0" smtClean="0">
                <a:latin typeface="Times New Roman" pitchFamily="18" charset="0"/>
              </a:rPr>
              <a:t>	=	image distance</a:t>
            </a:r>
          </a:p>
          <a:p>
            <a:r>
              <a:rPr lang="en-US" i="1" dirty="0" smtClean="0">
                <a:latin typeface="Times New Roman" pitchFamily="18" charset="0"/>
              </a:rPr>
              <a:t>h'</a:t>
            </a:r>
            <a:r>
              <a:rPr lang="en-US" dirty="0" smtClean="0">
                <a:latin typeface="Times New Roman" pitchFamily="18" charset="0"/>
              </a:rPr>
              <a:t>	=	image height</a:t>
            </a:r>
          </a:p>
          <a:p>
            <a:r>
              <a:rPr lang="en-US" i="1" dirty="0" smtClean="0">
                <a:latin typeface="Times New Roman" pitchFamily="18" charset="0"/>
              </a:rPr>
              <a:t>h</a:t>
            </a:r>
            <a:r>
              <a:rPr lang="en-US" dirty="0" smtClean="0">
                <a:latin typeface="Times New Roman" pitchFamily="18" charset="0"/>
              </a:rPr>
              <a:t>	=	mire separation</a:t>
            </a:r>
          </a:p>
          <a:p>
            <a:endParaRPr lang="en-US" dirty="0" smtClean="0">
              <a:latin typeface="Times New Roman" pitchFamily="18" charset="0"/>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Rectangle 5"/>
          <p:cNvSpPr>
            <a:spLocks noGrp="1" noChangeArrowheads="1"/>
          </p:cNvSpPr>
          <p:nvPr>
            <p:ph type="sldNum" sz="quarter" idx="5"/>
          </p:nvPr>
        </p:nvSpPr>
        <p:spPr>
          <a:noFill/>
        </p:spPr>
        <p:txBody>
          <a:bodyPr/>
          <a:lstStyle/>
          <a:p>
            <a:fld id="{B5BB5313-D81E-4598-9F33-9184DFBDB88D}" type="slidenum">
              <a:rPr lang="en-US" smtClean="0">
                <a:latin typeface="Times New Roman" pitchFamily="18" charset="0"/>
              </a:rPr>
              <a:pPr/>
              <a:t>88</a:t>
            </a:fld>
            <a:endParaRPr lang="en-US" dirty="0" smtClean="0">
              <a:latin typeface="Times New Roman" pitchFamily="18" charset="0"/>
            </a:endParaRPr>
          </a:p>
        </p:txBody>
      </p:sp>
      <p:sp>
        <p:nvSpPr>
          <p:cNvPr id="212995" name="Notes Placeholder 5"/>
          <p:cNvSpPr>
            <a:spLocks noGrp="1"/>
          </p:cNvSpPr>
          <p:nvPr>
            <p:ph type="body" idx="1"/>
          </p:nvPr>
        </p:nvSpPr>
        <p:spPr>
          <a:noFill/>
          <a:ln/>
        </p:spPr>
        <p:txBody>
          <a:bodyPr/>
          <a:lstStyle/>
          <a:p>
            <a:r>
              <a:rPr lang="en-US" b="1" dirty="0" smtClean="0">
                <a:latin typeface="Times New Roman" pitchFamily="18" charset="0"/>
              </a:rPr>
              <a:t>Measuring Rigid Contact Lens Radii with the Keratometer</a:t>
            </a:r>
          </a:p>
          <a:p>
            <a:r>
              <a:rPr lang="en-US" dirty="0" smtClean="0">
                <a:latin typeface="Times New Roman" pitchFamily="18" charset="0"/>
              </a:rPr>
              <a:t>Utilizes a prism or mirror attachment on the headrest.</a:t>
            </a:r>
          </a:p>
          <a:p>
            <a:r>
              <a:rPr lang="en-US" dirty="0" smtClean="0">
                <a:latin typeface="Times New Roman" pitchFamily="18" charset="0"/>
              </a:rPr>
              <a:t>45</a:t>
            </a:r>
            <a:r>
              <a:rPr lang="en-US" baseline="30000" dirty="0" smtClean="0">
                <a:latin typeface="Times New Roman" pitchFamily="18" charset="0"/>
              </a:rPr>
              <a:t>o</a:t>
            </a:r>
            <a:r>
              <a:rPr lang="en-US" dirty="0" smtClean="0">
                <a:latin typeface="Times New Roman" pitchFamily="18" charset="0"/>
              </a:rPr>
              <a:t> prism is used and positioned at the headrest so that light can be reflected back from the contact lens surface to the instrument.</a:t>
            </a:r>
          </a:p>
          <a:p>
            <a:r>
              <a:rPr lang="en-US" dirty="0" smtClean="0">
                <a:latin typeface="Times New Roman" pitchFamily="18" charset="0"/>
              </a:rPr>
              <a:t>It is necessary to have a bright light and fine mires for better precision.</a:t>
            </a:r>
          </a:p>
          <a:p>
            <a:r>
              <a:rPr lang="en-US" dirty="0" smtClean="0">
                <a:latin typeface="Times New Roman" pitchFamily="18" charset="0"/>
              </a:rPr>
              <a:t>The keratometer readings are converted to the equivalent mirror value (see slide number 113 of notes in Tutorial 1.2).</a:t>
            </a:r>
            <a:br>
              <a:rPr lang="en-US" dirty="0" smtClean="0">
                <a:latin typeface="Times New Roman" pitchFamily="18" charset="0"/>
              </a:rPr>
            </a:br>
            <a:r>
              <a:rPr lang="en-US" dirty="0" smtClean="0">
                <a:latin typeface="Times New Roman" pitchFamily="18" charset="0"/>
              </a:rPr>
              <a:t/>
            </a:r>
            <a:br>
              <a:rPr lang="en-US" dirty="0" smtClean="0">
                <a:latin typeface="Times New Roman" pitchFamily="18" charset="0"/>
              </a:rPr>
            </a:br>
            <a:endParaRPr lang="en-US" dirty="0" smtClean="0">
              <a:latin typeface="Times New Roman" pitchFamily="18" charset="0"/>
            </a:endParaRPr>
          </a:p>
          <a:p>
            <a:endParaRPr lang="en-US" dirty="0" smtClean="0">
              <a:latin typeface="Times New Roman" pitchFamily="18" charset="0"/>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Rectangle 5"/>
          <p:cNvSpPr>
            <a:spLocks noGrp="1" noChangeArrowheads="1"/>
          </p:cNvSpPr>
          <p:nvPr>
            <p:ph type="sldNum" sz="quarter" idx="5"/>
          </p:nvPr>
        </p:nvSpPr>
        <p:spPr>
          <a:noFill/>
        </p:spPr>
        <p:txBody>
          <a:bodyPr/>
          <a:lstStyle/>
          <a:p>
            <a:fld id="{E278FFB5-79DC-44C5-8609-225A63842EB2}" type="slidenum">
              <a:rPr lang="en-US" smtClean="0">
                <a:latin typeface="Times New Roman" pitchFamily="18" charset="0"/>
              </a:rPr>
              <a:pPr/>
              <a:t>89</a:t>
            </a:fld>
            <a:endParaRPr lang="en-US" dirty="0" smtClean="0">
              <a:latin typeface="Times New Roman" pitchFamily="18" charset="0"/>
            </a:endParaRPr>
          </a:p>
        </p:txBody>
      </p:sp>
      <p:sp>
        <p:nvSpPr>
          <p:cNvPr id="214019" name="Notes Placeholder 5"/>
          <p:cNvSpPr>
            <a:spLocks noGrp="1"/>
          </p:cNvSpPr>
          <p:nvPr>
            <p:ph type="body" idx="1"/>
          </p:nvPr>
        </p:nvSpPr>
        <p:spPr>
          <a:noFill/>
          <a:ln/>
        </p:spPr>
        <p:txBody>
          <a:bodyPr/>
          <a:lstStyle/>
          <a:p>
            <a:r>
              <a:rPr lang="en-US" b="1" dirty="0" smtClean="0">
                <a:latin typeface="Times New Roman" pitchFamily="18" charset="0"/>
              </a:rPr>
              <a:t>Topographic Analysis Systems </a:t>
            </a:r>
            <a:r>
              <a:rPr lang="en-US" b="1" i="1" dirty="0" smtClean="0">
                <a:latin typeface="Times New Roman" pitchFamily="18" charset="0"/>
              </a:rPr>
              <a:t>(computer-assisted)</a:t>
            </a:r>
            <a:endParaRPr lang="en-US" b="1" dirty="0" smtClean="0">
              <a:latin typeface="Times New Roman" pitchFamily="18" charset="0"/>
            </a:endParaRPr>
          </a:p>
          <a:p>
            <a:r>
              <a:rPr lang="en-US" dirty="0" smtClean="0">
                <a:latin typeface="Times New Roman" pitchFamily="18" charset="0"/>
              </a:rPr>
              <a:t>Computer-assisted algorithms create a three-dimensional reconstruction of the corneal surface of the image digitized by the CCD camera of the video photokeratoscope.</a:t>
            </a:r>
          </a:p>
          <a:p>
            <a:endParaRPr lang="en-US" dirty="0" smtClean="0">
              <a:latin typeface="Times New Roman" pitchFamily="18" charset="0"/>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Rectangle 5"/>
          <p:cNvSpPr>
            <a:spLocks noGrp="1" noChangeArrowheads="1"/>
          </p:cNvSpPr>
          <p:nvPr>
            <p:ph type="sldNum" sz="quarter" idx="5"/>
          </p:nvPr>
        </p:nvSpPr>
        <p:spPr>
          <a:noFill/>
        </p:spPr>
        <p:txBody>
          <a:bodyPr/>
          <a:lstStyle/>
          <a:p>
            <a:fld id="{4157398C-5432-482F-89B1-FE4A6BC13102}" type="slidenum">
              <a:rPr lang="en-US" smtClean="0">
                <a:latin typeface="Times New Roman" pitchFamily="18" charset="0"/>
              </a:rPr>
              <a:pPr/>
              <a:t>90</a:t>
            </a:fld>
            <a:endParaRPr lang="en-US" dirty="0" smtClean="0">
              <a:latin typeface="Times New Roman" pitchFamily="18" charset="0"/>
            </a:endParaRPr>
          </a:p>
        </p:txBody>
      </p:sp>
      <p:sp>
        <p:nvSpPr>
          <p:cNvPr id="215043" name="Notes Placeholder 5"/>
          <p:cNvSpPr>
            <a:spLocks noGrp="1"/>
          </p:cNvSpPr>
          <p:nvPr>
            <p:ph type="body" idx="1"/>
          </p:nvPr>
        </p:nvSpPr>
        <p:spPr>
          <a:noFill/>
          <a:ln/>
        </p:spPr>
        <p:txBody>
          <a:bodyPr/>
          <a:lstStyle/>
          <a:p>
            <a:r>
              <a:rPr lang="en-US" b="1" dirty="0" smtClean="0">
                <a:latin typeface="Times New Roman" pitchFamily="18" charset="0"/>
              </a:rPr>
              <a:t>Topographic Modeling System (TMS) and Map Printout by Computed Anatomy Inc.</a:t>
            </a:r>
          </a:p>
          <a:p>
            <a:endParaRPr lang="en-US" dirty="0" smtClean="0">
              <a:latin typeface="Times New Roman" pitchFamily="18" charset="0"/>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Rectangle 5"/>
          <p:cNvSpPr>
            <a:spLocks noGrp="1" noChangeArrowheads="1"/>
          </p:cNvSpPr>
          <p:nvPr>
            <p:ph type="sldNum" sz="quarter" idx="5"/>
          </p:nvPr>
        </p:nvSpPr>
        <p:spPr>
          <a:noFill/>
        </p:spPr>
        <p:txBody>
          <a:bodyPr/>
          <a:lstStyle/>
          <a:p>
            <a:fld id="{94FCBD27-2FF6-4301-8B24-E279B279CB37}" type="slidenum">
              <a:rPr lang="en-US" smtClean="0">
                <a:latin typeface="Times New Roman" pitchFamily="18" charset="0"/>
              </a:rPr>
              <a:pPr/>
              <a:t>91</a:t>
            </a:fld>
            <a:endParaRPr lang="en-US" dirty="0" smtClean="0">
              <a:latin typeface="Times New Roman" pitchFamily="18" charset="0"/>
            </a:endParaRPr>
          </a:p>
        </p:txBody>
      </p:sp>
      <p:sp>
        <p:nvSpPr>
          <p:cNvPr id="216067" name="Notes Placeholder 5"/>
          <p:cNvSpPr>
            <a:spLocks noGrp="1"/>
          </p:cNvSpPr>
          <p:nvPr>
            <p:ph type="body" idx="1"/>
          </p:nvPr>
        </p:nvSpPr>
        <p:spPr>
          <a:noFill/>
          <a:ln/>
        </p:spPr>
        <p:txBody>
          <a:bodyPr/>
          <a:lstStyle/>
          <a:p>
            <a:r>
              <a:rPr lang="en-US" b="1" dirty="0" smtClean="0">
                <a:latin typeface="Times New Roman" pitchFamily="18" charset="0"/>
              </a:rPr>
              <a:t>Topographic Modeling System (TMS) and Map Printout by Computed Anatomy Inc.</a:t>
            </a:r>
          </a:p>
          <a:p>
            <a:endParaRPr lang="en-US" dirty="0" smtClean="0">
              <a:latin typeface="Times New Roman" pitchFamily="18" charset="0"/>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Rectangle 5"/>
          <p:cNvSpPr>
            <a:spLocks noGrp="1" noChangeArrowheads="1"/>
          </p:cNvSpPr>
          <p:nvPr>
            <p:ph type="sldNum" sz="quarter" idx="5"/>
          </p:nvPr>
        </p:nvSpPr>
        <p:spPr>
          <a:noFill/>
        </p:spPr>
        <p:txBody>
          <a:bodyPr/>
          <a:lstStyle/>
          <a:p>
            <a:fld id="{7C455AEB-2CA4-458F-93A1-B4A188E8063C}" type="slidenum">
              <a:rPr lang="en-US" smtClean="0">
                <a:latin typeface="Times New Roman" pitchFamily="18" charset="0"/>
              </a:rPr>
              <a:pPr/>
              <a:t>92</a:t>
            </a:fld>
            <a:endParaRPr lang="en-US" dirty="0" smtClean="0">
              <a:latin typeface="Times New Roman" pitchFamily="18" charset="0"/>
            </a:endParaRPr>
          </a:p>
        </p:txBody>
      </p:sp>
      <p:sp>
        <p:nvSpPr>
          <p:cNvPr id="6" name="Notes Placeholder 5"/>
          <p:cNvSpPr>
            <a:spLocks noGrp="1"/>
          </p:cNvSpPr>
          <p:nvPr>
            <p:ph type="body" idx="1"/>
          </p:nvPr>
        </p:nvSpPr>
        <p:spPr/>
        <p:txBody>
          <a:bodyPr>
            <a:normAutofit fontScale="70000" lnSpcReduction="20000"/>
          </a:bodyPr>
          <a:lstStyle/>
          <a:p>
            <a:pPr>
              <a:defRPr/>
            </a:pPr>
            <a:r>
              <a:rPr lang="en-US" b="1" dirty="0" smtClean="0"/>
              <a:t>Topographic Analysis Systems (computer-assisted</a:t>
            </a:r>
            <a:r>
              <a:rPr lang="en-US" b="1" i="1" dirty="0" smtClean="0"/>
              <a:t>)</a:t>
            </a:r>
            <a:endParaRPr lang="en-US" b="1" dirty="0" smtClean="0"/>
          </a:p>
          <a:p>
            <a:pPr>
              <a:defRPr/>
            </a:pPr>
            <a:r>
              <a:rPr lang="en-US" dirty="0" smtClean="0"/>
              <a:t>Louisiana State University (LSU) Corneal Topography Systems (LUCTS)</a:t>
            </a:r>
          </a:p>
          <a:p>
            <a:pPr>
              <a:defRPr/>
            </a:pPr>
            <a:r>
              <a:rPr lang="en-US" dirty="0" smtClean="0"/>
              <a:t>LUCTS use manual digitization to capture data for computer analysis</a:t>
            </a:r>
          </a:p>
          <a:p>
            <a:pPr>
              <a:defRPr/>
            </a:pPr>
            <a:r>
              <a:rPr lang="en-US" dirty="0" smtClean="0"/>
              <a:t>Manual digitizing equipment (HIPAD from Houston Instruments, Austin, TX) with 2000 lines per frame resolution = 0.3 D of resolution on corneal surface.  The measurement process is tedious.</a:t>
            </a:r>
          </a:p>
          <a:p>
            <a:pPr>
              <a:defRPr/>
            </a:pPr>
            <a:r>
              <a:rPr lang="en-US" dirty="0" smtClean="0"/>
              <a:t>The PKS 1000 photokeratoscope is unable to cover the centre and far periphery of the cornea.</a:t>
            </a:r>
          </a:p>
          <a:p>
            <a:pPr>
              <a:defRPr/>
            </a:pPr>
            <a:r>
              <a:rPr lang="en-US" dirty="0" smtClean="0"/>
              <a:t>Topographic Modeling System (TMS), (Computer Anatomy Inc., NY)</a:t>
            </a:r>
          </a:p>
          <a:p>
            <a:pPr>
              <a:defRPr/>
            </a:pPr>
            <a:r>
              <a:rPr lang="en-US" dirty="0" smtClean="0"/>
              <a:t>TMS uses a 32-ring videokeratoscope.  It provides a central fixation that is used as a reproducible reference for the computerized statistical image analysis of the power of points on the videokeratoscope rings.</a:t>
            </a:r>
          </a:p>
          <a:p>
            <a:pPr>
              <a:defRPr/>
            </a:pPr>
            <a:r>
              <a:rPr lang="en-US" dirty="0" smtClean="0"/>
              <a:t>Operator-monitored automated digitizing with approximately 500 lines per frame resolution. Statistical procedures are utilized by the computerized algorithms to provide resolution on the corneal surface of less than 0.25 D.</a:t>
            </a:r>
          </a:p>
          <a:p>
            <a:pPr>
              <a:defRPr/>
            </a:pPr>
            <a:r>
              <a:rPr lang="en-US" dirty="0" smtClean="0"/>
              <a:t>unable to analyze severely distorted keratoscope mires.</a:t>
            </a:r>
          </a:p>
          <a:p>
            <a:pPr>
              <a:defRPr/>
            </a:pPr>
            <a:r>
              <a:rPr lang="en-US" dirty="0" smtClean="0"/>
              <a:t>Computerized Corneal Topographer EH-270 (CCT), (Visioptic Inc., Houston, Texas) designed by El Hage, it duplicates the corneal contour based on computer-assisted analysis of photokeratoscopic images</a:t>
            </a:r>
          </a:p>
          <a:p>
            <a:pPr>
              <a:defRPr/>
            </a:pPr>
            <a:r>
              <a:rPr lang="en-US" dirty="0" smtClean="0"/>
              <a:t>Provides several video displays that include a corneal contour map, meridional contour map and astigmatic map.</a:t>
            </a:r>
          </a:p>
          <a:p>
            <a:pPr>
              <a:defRPr/>
            </a:pPr>
            <a:r>
              <a:rPr lang="en-US" dirty="0" smtClean="0"/>
              <a:t>Corneal Analysis System (CAS), (EyeSys Laboratories, Houston, Texas)</a:t>
            </a:r>
          </a:p>
          <a:p>
            <a:pPr>
              <a:defRPr/>
            </a:pPr>
            <a:r>
              <a:rPr lang="en-US" dirty="0" smtClean="0"/>
              <a:t>16-ring videokeratoscope with fast image processing time (three seconds) and colour-coded contour map plots</a:t>
            </a:r>
          </a:p>
          <a:p>
            <a:pPr>
              <a:defRPr/>
            </a:pPr>
            <a:r>
              <a:rPr lang="en-US" dirty="0" smtClean="0"/>
              <a:t>It allows for data fusion displays, profile plots and data overview</a:t>
            </a:r>
          </a:p>
          <a:p>
            <a:pPr>
              <a:defRPr/>
            </a:pPr>
            <a:r>
              <a:rPr lang="en-US" dirty="0" smtClean="0"/>
              <a:t>comparative and differential maps can be generated by the computer to look at pre- and post-surgical effects as well as data between eyes</a:t>
            </a:r>
          </a:p>
          <a:p>
            <a:pPr>
              <a:defRPr/>
            </a:pPr>
            <a:r>
              <a:rPr lang="en-US" dirty="0" smtClean="0"/>
              <a:t>contact lens data for apical clearance, spherical and aspheric fitting can be generated by the computer. It is of limited reliability for high torics and irregular corneas.</a:t>
            </a:r>
            <a:br>
              <a:rPr lang="en-US" dirty="0" smtClean="0"/>
            </a:br>
            <a:endParaRPr lang="en-US" dirty="0" smtClean="0"/>
          </a:p>
          <a:p>
            <a:pPr>
              <a:defRPr/>
            </a:pPr>
            <a:r>
              <a:rPr lang="en-US" dirty="0" smtClean="0"/>
              <a:t>Later versions run on computers with a more user-friendly graphical user interface.  Most instruments can now generate simulated fluorescein patterns for most corneas including those that are quite irregular.</a:t>
            </a:r>
          </a:p>
          <a:p>
            <a:pPr>
              <a:defRPr/>
            </a:pPr>
            <a:endParaRPr lang="en-US"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5"/>
          <p:cNvSpPr>
            <a:spLocks noGrp="1" noChangeArrowheads="1"/>
          </p:cNvSpPr>
          <p:nvPr>
            <p:ph type="sldNum" sz="quarter" idx="5"/>
          </p:nvPr>
        </p:nvSpPr>
        <p:spPr>
          <a:noFill/>
        </p:spPr>
        <p:txBody>
          <a:bodyPr/>
          <a:lstStyle/>
          <a:p>
            <a:fld id="{530E4B67-AE11-4E6B-A403-F2C8A5B510EE}" type="slidenum">
              <a:rPr lang="en-US" smtClean="0">
                <a:latin typeface="Times New Roman" pitchFamily="18" charset="0"/>
              </a:rPr>
              <a:pPr/>
              <a:t>12</a:t>
            </a:fld>
            <a:endParaRPr lang="en-US" dirty="0" smtClean="0">
              <a:latin typeface="Times New Roman" pitchFamily="18" charset="0"/>
            </a:endParaRPr>
          </a:p>
        </p:txBody>
      </p:sp>
      <p:sp>
        <p:nvSpPr>
          <p:cNvPr id="135171" name="Rectangle 2"/>
          <p:cNvSpPr>
            <a:spLocks noChangeArrowheads="1"/>
          </p:cNvSpPr>
          <p:nvPr/>
        </p:nvSpPr>
        <p:spPr bwMode="auto">
          <a:xfrm>
            <a:off x="3886200" y="6350"/>
            <a:ext cx="2971800" cy="430213"/>
          </a:xfrm>
          <a:prstGeom prst="rect">
            <a:avLst/>
          </a:prstGeom>
          <a:noFill/>
          <a:ln w="9525">
            <a:noFill/>
            <a:miter lim="800000"/>
            <a:headEnd/>
            <a:tailEnd/>
          </a:ln>
        </p:spPr>
        <p:txBody>
          <a:bodyPr wrap="none" anchor="ctr"/>
          <a:lstStyle/>
          <a:p>
            <a:endParaRPr lang="en-US" dirty="0"/>
          </a:p>
        </p:txBody>
      </p:sp>
      <p:sp>
        <p:nvSpPr>
          <p:cNvPr id="135172" name="Rectangle 3"/>
          <p:cNvSpPr>
            <a:spLocks noChangeArrowheads="1"/>
          </p:cNvSpPr>
          <p:nvPr/>
        </p:nvSpPr>
        <p:spPr bwMode="auto">
          <a:xfrm>
            <a:off x="3886200" y="8739188"/>
            <a:ext cx="2971800" cy="428625"/>
          </a:xfrm>
          <a:prstGeom prst="rect">
            <a:avLst/>
          </a:prstGeom>
          <a:noFill/>
          <a:ln w="9525">
            <a:noFill/>
            <a:miter lim="800000"/>
            <a:headEnd/>
            <a:tailEnd/>
          </a:ln>
        </p:spPr>
        <p:txBody>
          <a:bodyPr lIns="19050" tIns="0" rIns="19050" bIns="0" anchor="b"/>
          <a:lstStyle/>
          <a:p>
            <a:pPr algn="r">
              <a:lnSpc>
                <a:spcPct val="100000"/>
              </a:lnSpc>
            </a:pPr>
            <a:r>
              <a:rPr lang="en-US" sz="1000" i="1" dirty="0">
                <a:solidFill>
                  <a:schemeClr val="tx1"/>
                </a:solidFill>
                <a:latin typeface="Times New Roman" pitchFamily="18" charset="0"/>
              </a:rPr>
              <a:t>12</a:t>
            </a:r>
          </a:p>
        </p:txBody>
      </p:sp>
      <p:sp>
        <p:nvSpPr>
          <p:cNvPr id="135173" name="Rectangle 4"/>
          <p:cNvSpPr>
            <a:spLocks noChangeArrowheads="1"/>
          </p:cNvSpPr>
          <p:nvPr/>
        </p:nvSpPr>
        <p:spPr bwMode="auto">
          <a:xfrm>
            <a:off x="0" y="8739188"/>
            <a:ext cx="2971800" cy="428625"/>
          </a:xfrm>
          <a:prstGeom prst="rect">
            <a:avLst/>
          </a:prstGeom>
          <a:noFill/>
          <a:ln w="9525">
            <a:noFill/>
            <a:miter lim="800000"/>
            <a:headEnd/>
            <a:tailEnd/>
          </a:ln>
        </p:spPr>
        <p:txBody>
          <a:bodyPr wrap="none" anchor="ctr"/>
          <a:lstStyle/>
          <a:p>
            <a:endParaRPr lang="en-US" dirty="0"/>
          </a:p>
        </p:txBody>
      </p:sp>
      <p:sp>
        <p:nvSpPr>
          <p:cNvPr id="135174" name="Rectangle 5"/>
          <p:cNvSpPr>
            <a:spLocks noChangeArrowheads="1"/>
          </p:cNvSpPr>
          <p:nvPr/>
        </p:nvSpPr>
        <p:spPr bwMode="auto">
          <a:xfrm>
            <a:off x="0" y="6350"/>
            <a:ext cx="2971800" cy="430213"/>
          </a:xfrm>
          <a:prstGeom prst="rect">
            <a:avLst/>
          </a:prstGeom>
          <a:noFill/>
          <a:ln w="9525">
            <a:noFill/>
            <a:miter lim="800000"/>
            <a:headEnd/>
            <a:tailEnd/>
          </a:ln>
        </p:spPr>
        <p:txBody>
          <a:bodyPr wrap="none" anchor="ctr"/>
          <a:lstStyle/>
          <a:p>
            <a:endParaRPr lang="en-US" dirty="0"/>
          </a:p>
        </p:txBody>
      </p:sp>
      <p:sp>
        <p:nvSpPr>
          <p:cNvPr id="135175" name="Rectangle 6"/>
          <p:cNvSpPr>
            <a:spLocks noChangeArrowheads="1"/>
          </p:cNvSpPr>
          <p:nvPr/>
        </p:nvSpPr>
        <p:spPr bwMode="auto">
          <a:xfrm>
            <a:off x="3884613" y="3175"/>
            <a:ext cx="2973387" cy="430213"/>
          </a:xfrm>
          <a:prstGeom prst="rect">
            <a:avLst/>
          </a:prstGeom>
          <a:noFill/>
          <a:ln w="9525">
            <a:noFill/>
            <a:miter lim="800000"/>
            <a:headEnd/>
            <a:tailEnd/>
          </a:ln>
        </p:spPr>
        <p:txBody>
          <a:bodyPr wrap="none" anchor="ctr"/>
          <a:lstStyle/>
          <a:p>
            <a:endParaRPr lang="en-US" dirty="0"/>
          </a:p>
        </p:txBody>
      </p:sp>
      <p:sp>
        <p:nvSpPr>
          <p:cNvPr id="135176" name="Rectangle 7"/>
          <p:cNvSpPr>
            <a:spLocks noChangeArrowheads="1"/>
          </p:cNvSpPr>
          <p:nvPr/>
        </p:nvSpPr>
        <p:spPr bwMode="auto">
          <a:xfrm>
            <a:off x="3884613" y="8737600"/>
            <a:ext cx="2973387" cy="428625"/>
          </a:xfrm>
          <a:prstGeom prst="rect">
            <a:avLst/>
          </a:prstGeom>
          <a:noFill/>
          <a:ln w="9525">
            <a:noFill/>
            <a:miter lim="800000"/>
            <a:headEnd/>
            <a:tailEnd/>
          </a:ln>
        </p:spPr>
        <p:txBody>
          <a:bodyPr lIns="19050" tIns="0" rIns="19050" bIns="0" anchor="b"/>
          <a:lstStyle/>
          <a:p>
            <a:pPr algn="r">
              <a:lnSpc>
                <a:spcPct val="100000"/>
              </a:lnSpc>
            </a:pPr>
            <a:r>
              <a:rPr lang="en-US" sz="1000" i="1" dirty="0">
                <a:solidFill>
                  <a:schemeClr val="tx1"/>
                </a:solidFill>
                <a:latin typeface="Times New Roman" pitchFamily="18" charset="0"/>
              </a:rPr>
              <a:t>12</a:t>
            </a:r>
          </a:p>
        </p:txBody>
      </p:sp>
      <p:sp>
        <p:nvSpPr>
          <p:cNvPr id="135177" name="Rectangle 8"/>
          <p:cNvSpPr>
            <a:spLocks noChangeArrowheads="1"/>
          </p:cNvSpPr>
          <p:nvPr/>
        </p:nvSpPr>
        <p:spPr bwMode="auto">
          <a:xfrm>
            <a:off x="-1588" y="8737600"/>
            <a:ext cx="2971801" cy="428625"/>
          </a:xfrm>
          <a:prstGeom prst="rect">
            <a:avLst/>
          </a:prstGeom>
          <a:noFill/>
          <a:ln w="9525">
            <a:noFill/>
            <a:miter lim="800000"/>
            <a:headEnd/>
            <a:tailEnd/>
          </a:ln>
        </p:spPr>
        <p:txBody>
          <a:bodyPr wrap="none" anchor="ctr"/>
          <a:lstStyle/>
          <a:p>
            <a:endParaRPr lang="en-US" dirty="0"/>
          </a:p>
        </p:txBody>
      </p:sp>
      <p:sp>
        <p:nvSpPr>
          <p:cNvPr id="135178" name="Rectangle 9"/>
          <p:cNvSpPr>
            <a:spLocks noChangeArrowheads="1"/>
          </p:cNvSpPr>
          <p:nvPr/>
        </p:nvSpPr>
        <p:spPr bwMode="auto">
          <a:xfrm>
            <a:off x="-1588" y="3175"/>
            <a:ext cx="2971801" cy="430213"/>
          </a:xfrm>
          <a:prstGeom prst="rect">
            <a:avLst/>
          </a:prstGeom>
          <a:noFill/>
          <a:ln w="9525">
            <a:noFill/>
            <a:miter lim="800000"/>
            <a:headEnd/>
            <a:tailEnd/>
          </a:ln>
        </p:spPr>
        <p:txBody>
          <a:bodyPr wrap="none" anchor="ctr"/>
          <a:lstStyle/>
          <a:p>
            <a:endParaRPr lang="en-US" dirty="0"/>
          </a:p>
        </p:txBody>
      </p:sp>
      <p:sp>
        <p:nvSpPr>
          <p:cNvPr id="135179" name="Rectangle 10"/>
          <p:cNvSpPr>
            <a:spLocks noGrp="1" noRot="1" noChangeAspect="1" noChangeArrowheads="1" noTextEdit="1"/>
          </p:cNvSpPr>
          <p:nvPr>
            <p:ph type="sldImg"/>
          </p:nvPr>
        </p:nvSpPr>
        <p:spPr>
          <a:ln cap="flat"/>
        </p:spPr>
      </p:sp>
      <p:sp>
        <p:nvSpPr>
          <p:cNvPr id="135180" name="Rectangle 11"/>
          <p:cNvSpPr>
            <a:spLocks noGrp="1" noChangeArrowheads="1"/>
          </p:cNvSpPr>
          <p:nvPr>
            <p:ph type="body" idx="1"/>
          </p:nvPr>
        </p:nvSpPr>
        <p:spPr>
          <a:noFill/>
          <a:ln/>
        </p:spPr>
        <p:txBody>
          <a:bodyPr/>
          <a:lstStyle/>
          <a:p>
            <a:r>
              <a:rPr lang="en-US" b="1" dirty="0" smtClean="0">
                <a:latin typeface="Times New Roman" pitchFamily="18" charset="0"/>
              </a:rPr>
              <a:t>Corneal Thickness Measurement Techniques</a:t>
            </a:r>
          </a:p>
          <a:p>
            <a:r>
              <a:rPr lang="en-US" dirty="0" smtClean="0">
                <a:latin typeface="Times New Roman" pitchFamily="18" charset="0"/>
              </a:rPr>
              <a:t>There are three techniques to measure corneal thickness.</a:t>
            </a:r>
          </a:p>
          <a:p>
            <a:r>
              <a:rPr lang="en-US" i="1" dirty="0" smtClean="0">
                <a:latin typeface="Times New Roman" pitchFamily="18" charset="0"/>
              </a:rPr>
              <a:t>Ultrasonic pachometer</a:t>
            </a:r>
            <a:r>
              <a:rPr lang="en-US" dirty="0" smtClean="0">
                <a:latin typeface="Times New Roman" pitchFamily="18" charset="0"/>
              </a:rPr>
              <a:t> (using A-scan or time-amplitude) at 20 </a:t>
            </a:r>
            <a:r>
              <a:rPr lang="en-US" dirty="0" err="1" smtClean="0">
                <a:latin typeface="Times New Roman" pitchFamily="18" charset="0"/>
              </a:rPr>
              <a:t>MHz.</a:t>
            </a:r>
            <a:r>
              <a:rPr lang="en-US" dirty="0" smtClean="0">
                <a:latin typeface="Times New Roman" pitchFamily="18" charset="0"/>
              </a:rPr>
              <a:t>  Higher frequencies are ideal for differentiating corneal boundaries from other ocular structures because of better resolution.</a:t>
            </a:r>
          </a:p>
          <a:p>
            <a:r>
              <a:rPr lang="en-US" dirty="0" smtClean="0">
                <a:latin typeface="Times New Roman" pitchFamily="18" charset="0"/>
              </a:rPr>
              <a:t>Operating</a:t>
            </a:r>
            <a:r>
              <a:rPr lang="en-US" baseline="0" dirty="0" smtClean="0">
                <a:latin typeface="Times New Roman" pitchFamily="18" charset="0"/>
              </a:rPr>
              <a:t> </a:t>
            </a:r>
            <a:r>
              <a:rPr lang="en-US" dirty="0" smtClean="0">
                <a:latin typeface="Times New Roman" pitchFamily="18" charset="0"/>
              </a:rPr>
              <a:t>Principle:</a:t>
            </a:r>
          </a:p>
          <a:p>
            <a:r>
              <a:rPr lang="en-US" dirty="0" smtClean="0">
                <a:latin typeface="Times New Roman" pitchFamily="18" charset="0"/>
              </a:rPr>
              <a:t>The operating principle is based on timing the reflection of sound from the structures of interest.  For corneal pachometry the time taken for sound to travel from the measuring probe in contact with the cornea to the anterior chamber interface and back is of interest.  The direction of the ultrasonic beam is aligned with the visual axis.</a:t>
            </a:r>
          </a:p>
          <a:p>
            <a:r>
              <a:rPr lang="en-US" dirty="0" smtClean="0">
                <a:latin typeface="Times New Roman" pitchFamily="18" charset="0"/>
              </a:rPr>
              <a:t>Unit of Measurement:</a:t>
            </a:r>
          </a:p>
          <a:p>
            <a:r>
              <a:rPr lang="en-US" dirty="0" smtClean="0">
                <a:latin typeface="Times New Roman" pitchFamily="18" charset="0"/>
              </a:rPr>
              <a:t>The thickness is measured by the time interval between the anterior and posterior corneal surfaces in microseconds which is based on the speed of sound in the cornea and converted into millimetres.</a:t>
            </a:r>
          </a:p>
          <a:p>
            <a:r>
              <a:rPr lang="en-US" dirty="0" smtClean="0">
                <a:latin typeface="Times New Roman" pitchFamily="18" charset="0"/>
              </a:rPr>
              <a:t>Margin of Error:</a:t>
            </a:r>
          </a:p>
          <a:p>
            <a:r>
              <a:rPr lang="en-US" u="sng" dirty="0" smtClean="0">
                <a:latin typeface="Times New Roman" pitchFamily="18" charset="0"/>
              </a:rPr>
              <a:t>+</a:t>
            </a:r>
            <a:r>
              <a:rPr lang="en-US" dirty="0" smtClean="0">
                <a:latin typeface="Times New Roman" pitchFamily="18" charset="0"/>
              </a:rPr>
              <a:t> 0.1 - 0.2 mm</a:t>
            </a:r>
            <a:br>
              <a:rPr lang="en-US" dirty="0" smtClean="0">
                <a:latin typeface="Times New Roman" pitchFamily="18" charset="0"/>
              </a:rPr>
            </a:br>
            <a:r>
              <a:rPr lang="en-US" u="sng" dirty="0" smtClean="0">
                <a:latin typeface="Times New Roman" pitchFamily="18" charset="0"/>
              </a:rPr>
              <a:t>+</a:t>
            </a:r>
            <a:r>
              <a:rPr lang="en-US" dirty="0" smtClean="0">
                <a:latin typeface="Times New Roman" pitchFamily="18" charset="0"/>
              </a:rPr>
              <a:t> 0.25 - 0.50 D</a:t>
            </a:r>
          </a:p>
          <a:p>
            <a:r>
              <a:rPr lang="en-US" dirty="0" smtClean="0">
                <a:latin typeface="Times New Roman" pitchFamily="18" charset="0"/>
              </a:rPr>
              <a:t>Optical pachometer uses a beam-splitting device mounted on a slit-lamp. It uses vernier acuity for performing measurements</a:t>
            </a:r>
          </a:p>
          <a:p>
            <a:r>
              <a:rPr lang="en-US" dirty="0" smtClean="0">
                <a:latin typeface="Times New Roman" pitchFamily="18" charset="0"/>
              </a:rPr>
              <a:t>principle: </a:t>
            </a:r>
          </a:p>
          <a:p>
            <a:r>
              <a:rPr lang="en-US" dirty="0" smtClean="0">
                <a:latin typeface="Times New Roman" pitchFamily="18" charset="0"/>
              </a:rPr>
              <a:t>A doubling prism allows two corneal images in optic section to be juxtaposed.  The distance between the opposing corneal surfaces is measured as the corneal thickness.</a:t>
            </a:r>
          </a:p>
          <a:p>
            <a:r>
              <a:rPr lang="en-US" i="1" dirty="0" smtClean="0">
                <a:latin typeface="Times New Roman" pitchFamily="18" charset="0"/>
              </a:rPr>
              <a:t>LASER Tomography</a:t>
            </a:r>
            <a:r>
              <a:rPr lang="en-US" dirty="0" smtClean="0">
                <a:latin typeface="Times New Roman" pitchFamily="18" charset="0"/>
              </a:rPr>
              <a:t> is based on the principle of low-coherence interferometry.</a:t>
            </a:r>
          </a:p>
          <a:p>
            <a:r>
              <a:rPr lang="en-US" dirty="0" smtClean="0">
                <a:latin typeface="Times New Roman" pitchFamily="18" charset="0"/>
              </a:rPr>
              <a:t>Light waves are used to obtain two-dimensional, cross-sectional images of the eye with approximately 10 </a:t>
            </a:r>
            <a:r>
              <a:rPr lang="en-US" dirty="0" smtClean="0">
                <a:latin typeface="Times New Roman" pitchFamily="18" charset="0"/>
                <a:sym typeface="Symbol" pitchFamily="18" charset="2"/>
              </a:rPr>
              <a:t></a:t>
            </a:r>
            <a:r>
              <a:rPr lang="en-US" dirty="0" smtClean="0">
                <a:latin typeface="Times New Roman" pitchFamily="18" charset="0"/>
              </a:rPr>
              <a:t>m lateral and longitudinal resolution and sensitivity to weakly back-scattered light exceeding 95dB (Zatt </a:t>
            </a:r>
            <a:r>
              <a:rPr lang="en-US" i="1" dirty="0" smtClean="0">
                <a:latin typeface="Times New Roman" pitchFamily="18" charset="0"/>
              </a:rPr>
              <a:t>et al.</a:t>
            </a:r>
            <a:r>
              <a:rPr lang="en-US" dirty="0" smtClean="0">
                <a:latin typeface="Times New Roman" pitchFamily="18" charset="0"/>
              </a:rPr>
              <a:t>, 1994).</a:t>
            </a:r>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Rectangle 5"/>
          <p:cNvSpPr>
            <a:spLocks noGrp="1" noChangeArrowheads="1"/>
          </p:cNvSpPr>
          <p:nvPr>
            <p:ph type="sldNum" sz="quarter" idx="5"/>
          </p:nvPr>
        </p:nvSpPr>
        <p:spPr>
          <a:noFill/>
        </p:spPr>
        <p:txBody>
          <a:bodyPr/>
          <a:lstStyle/>
          <a:p>
            <a:fld id="{FFA956A7-D34D-469E-B6F5-4441A1570C16}" type="slidenum">
              <a:rPr lang="en-US" smtClean="0">
                <a:latin typeface="Times New Roman" pitchFamily="18" charset="0"/>
              </a:rPr>
              <a:pPr/>
              <a:t>93</a:t>
            </a:fld>
            <a:endParaRPr lang="en-US" dirty="0" smtClean="0">
              <a:latin typeface="Times New Roman" pitchFamily="18" charset="0"/>
            </a:endParaRPr>
          </a:p>
        </p:txBody>
      </p:sp>
      <p:sp>
        <p:nvSpPr>
          <p:cNvPr id="6" name="Notes Placeholder 5"/>
          <p:cNvSpPr>
            <a:spLocks noGrp="1"/>
          </p:cNvSpPr>
          <p:nvPr>
            <p:ph type="body" idx="1"/>
          </p:nvPr>
        </p:nvSpPr>
        <p:spPr/>
        <p:txBody>
          <a:bodyPr>
            <a:normAutofit fontScale="70000" lnSpcReduction="20000"/>
          </a:bodyPr>
          <a:lstStyle/>
          <a:p>
            <a:pPr>
              <a:defRPr/>
            </a:pPr>
            <a:endParaRPr lang="en-US" dirty="0" smtClean="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Rectangle 5"/>
          <p:cNvSpPr>
            <a:spLocks noGrp="1" noChangeArrowheads="1"/>
          </p:cNvSpPr>
          <p:nvPr>
            <p:ph type="sldNum" sz="quarter" idx="5"/>
          </p:nvPr>
        </p:nvSpPr>
        <p:spPr>
          <a:noFill/>
        </p:spPr>
        <p:txBody>
          <a:bodyPr/>
          <a:lstStyle/>
          <a:p>
            <a:fld id="{E9E770B6-378D-45F3-9CE3-28B174BC610D}" type="slidenum">
              <a:rPr lang="en-US" smtClean="0">
                <a:latin typeface="Times New Roman" pitchFamily="18" charset="0"/>
              </a:rPr>
              <a:pPr/>
              <a:t>94</a:t>
            </a:fld>
            <a:endParaRPr lang="en-US" dirty="0" smtClean="0">
              <a:latin typeface="Times New Roman" pitchFamily="18" charset="0"/>
            </a:endParaRPr>
          </a:p>
        </p:txBody>
      </p:sp>
      <p:sp>
        <p:nvSpPr>
          <p:cNvPr id="6" name="Notes Placeholder 5"/>
          <p:cNvSpPr>
            <a:spLocks noGrp="1"/>
          </p:cNvSpPr>
          <p:nvPr>
            <p:ph type="body" idx="1"/>
          </p:nvPr>
        </p:nvSpPr>
        <p:spPr/>
        <p:txBody>
          <a:bodyPr>
            <a:normAutofit fontScale="70000" lnSpcReduction="20000"/>
          </a:bodyPr>
          <a:lstStyle/>
          <a:p>
            <a:pPr>
              <a:defRPr/>
            </a:pPr>
            <a:endParaRPr lang="en-US" dirty="0" smtClean="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Rectangle 5"/>
          <p:cNvSpPr>
            <a:spLocks noGrp="1" noChangeArrowheads="1"/>
          </p:cNvSpPr>
          <p:nvPr>
            <p:ph type="sldNum" sz="quarter" idx="5"/>
          </p:nvPr>
        </p:nvSpPr>
        <p:spPr>
          <a:noFill/>
        </p:spPr>
        <p:txBody>
          <a:bodyPr/>
          <a:lstStyle/>
          <a:p>
            <a:fld id="{117C7DE8-E8AB-4D4C-A421-37F786980566}" type="slidenum">
              <a:rPr lang="en-US" smtClean="0">
                <a:latin typeface="Times New Roman" pitchFamily="18" charset="0"/>
              </a:rPr>
              <a:pPr/>
              <a:t>95</a:t>
            </a:fld>
            <a:endParaRPr lang="en-US" dirty="0" smtClean="0">
              <a:latin typeface="Times New Roman" pitchFamily="18" charset="0"/>
            </a:endParaRPr>
          </a:p>
        </p:txBody>
      </p:sp>
      <p:sp>
        <p:nvSpPr>
          <p:cNvPr id="6" name="Notes Placeholder 5"/>
          <p:cNvSpPr>
            <a:spLocks noGrp="1"/>
          </p:cNvSpPr>
          <p:nvPr>
            <p:ph type="body" idx="1"/>
          </p:nvPr>
        </p:nvSpPr>
        <p:spPr/>
        <p:txBody>
          <a:bodyPr>
            <a:normAutofit fontScale="70000" lnSpcReduction="20000"/>
          </a:bodyPr>
          <a:lstStyle/>
          <a:p>
            <a:pPr>
              <a:defRPr/>
            </a:pPr>
            <a:endParaRPr lang="en-US" dirty="0" smtClean="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5"/>
          <p:cNvSpPr>
            <a:spLocks noGrp="1" noChangeArrowheads="1"/>
          </p:cNvSpPr>
          <p:nvPr>
            <p:ph type="sldNum" sz="quarter" idx="5"/>
          </p:nvPr>
        </p:nvSpPr>
        <p:spPr>
          <a:noFill/>
        </p:spPr>
        <p:txBody>
          <a:bodyPr/>
          <a:lstStyle/>
          <a:p>
            <a:fld id="{EFE23564-24DB-41F3-972D-5EE1801A702C}" type="slidenum">
              <a:rPr lang="en-US" smtClean="0">
                <a:latin typeface="Times New Roman" pitchFamily="18" charset="0"/>
              </a:rPr>
              <a:pPr/>
              <a:t>96</a:t>
            </a:fld>
            <a:endParaRPr lang="en-US" dirty="0" smtClean="0">
              <a:latin typeface="Times New Roman" pitchFamily="18" charset="0"/>
            </a:endParaRPr>
          </a:p>
        </p:txBody>
      </p:sp>
      <p:sp>
        <p:nvSpPr>
          <p:cNvPr id="6" name="Notes Placeholder 5"/>
          <p:cNvSpPr>
            <a:spLocks noGrp="1"/>
          </p:cNvSpPr>
          <p:nvPr>
            <p:ph type="body" idx="1"/>
          </p:nvPr>
        </p:nvSpPr>
        <p:spPr/>
        <p:txBody>
          <a:bodyPr>
            <a:normAutofit fontScale="70000" lnSpcReduction="20000"/>
          </a:bodyPr>
          <a:lstStyle/>
          <a:p>
            <a:pPr>
              <a:defRPr/>
            </a:pPr>
            <a:endParaRPr lang="en-US" dirty="0" smtClean="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5"/>
          <p:cNvSpPr>
            <a:spLocks noGrp="1" noChangeArrowheads="1"/>
          </p:cNvSpPr>
          <p:nvPr>
            <p:ph type="sldNum" sz="quarter" idx="5"/>
          </p:nvPr>
        </p:nvSpPr>
        <p:spPr>
          <a:noFill/>
        </p:spPr>
        <p:txBody>
          <a:bodyPr/>
          <a:lstStyle/>
          <a:p>
            <a:fld id="{4BE6D4F8-9E9E-4406-A903-C8AD5BFE04EF}" type="slidenum">
              <a:rPr lang="en-US" smtClean="0">
                <a:latin typeface="Times New Roman" pitchFamily="18" charset="0"/>
              </a:rPr>
              <a:pPr/>
              <a:t>97</a:t>
            </a:fld>
            <a:endParaRPr lang="en-US" dirty="0" smtClean="0">
              <a:latin typeface="Times New Roman" pitchFamily="18" charset="0"/>
            </a:endParaRPr>
          </a:p>
        </p:txBody>
      </p:sp>
      <p:sp>
        <p:nvSpPr>
          <p:cNvPr id="6" name="Notes Placeholder 5"/>
          <p:cNvSpPr>
            <a:spLocks noGrp="1"/>
          </p:cNvSpPr>
          <p:nvPr>
            <p:ph type="body" idx="1"/>
          </p:nvPr>
        </p:nvSpPr>
        <p:spPr/>
        <p:txBody>
          <a:bodyPr>
            <a:normAutofit fontScale="70000" lnSpcReduction="20000"/>
          </a:bodyPr>
          <a:lstStyle/>
          <a:p>
            <a:pPr>
              <a:defRPr/>
            </a:pPr>
            <a:endParaRPr lang="en-US" dirty="0" smtClean="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Rectangle 5"/>
          <p:cNvSpPr>
            <a:spLocks noGrp="1" noChangeArrowheads="1"/>
          </p:cNvSpPr>
          <p:nvPr>
            <p:ph type="sldNum" sz="quarter" idx="5"/>
          </p:nvPr>
        </p:nvSpPr>
        <p:spPr>
          <a:noFill/>
        </p:spPr>
        <p:txBody>
          <a:bodyPr/>
          <a:lstStyle/>
          <a:p>
            <a:fld id="{0E81DD83-BBAF-47CE-A618-A2B3398C782D}" type="slidenum">
              <a:rPr lang="en-US" smtClean="0">
                <a:latin typeface="Times New Roman" pitchFamily="18" charset="0"/>
              </a:rPr>
              <a:pPr/>
              <a:t>98</a:t>
            </a:fld>
            <a:endParaRPr lang="en-US" dirty="0" smtClean="0">
              <a:latin typeface="Times New Roman" pitchFamily="18" charset="0"/>
            </a:endParaRPr>
          </a:p>
        </p:txBody>
      </p:sp>
      <p:sp>
        <p:nvSpPr>
          <p:cNvPr id="6" name="Notes Placeholder 5"/>
          <p:cNvSpPr>
            <a:spLocks noGrp="1"/>
          </p:cNvSpPr>
          <p:nvPr>
            <p:ph type="body" idx="1"/>
          </p:nvPr>
        </p:nvSpPr>
        <p:spPr/>
        <p:txBody>
          <a:bodyPr>
            <a:normAutofit lnSpcReduction="10000"/>
          </a:bodyPr>
          <a:lstStyle/>
          <a:p>
            <a:pPr>
              <a:defRPr/>
            </a:pPr>
            <a:r>
              <a:rPr lang="en-US" b="1" dirty="0" smtClean="0"/>
              <a:t>Topographic Analysis Systems</a:t>
            </a:r>
          </a:p>
          <a:p>
            <a:pPr>
              <a:defRPr/>
            </a:pPr>
            <a:r>
              <a:rPr lang="en-US" dirty="0" smtClean="0"/>
              <a:t>Parametric Descriptors:</a:t>
            </a:r>
          </a:p>
          <a:p>
            <a:pPr>
              <a:defRPr/>
            </a:pPr>
            <a:r>
              <a:rPr lang="en-US" dirty="0" smtClean="0"/>
              <a:t>Simulated keratometry value (Sim K)</a:t>
            </a:r>
          </a:p>
          <a:p>
            <a:pPr>
              <a:defRPr/>
            </a:pPr>
            <a:r>
              <a:rPr lang="en-US" dirty="0" smtClean="0"/>
              <a:t>provides the power and location of the steepest and flattest meridians from a reconstructed corneal surface, analogous to values provided by the keratometer</a:t>
            </a:r>
          </a:p>
          <a:p>
            <a:pPr>
              <a:defRPr/>
            </a:pPr>
            <a:r>
              <a:rPr lang="en-US" dirty="0" smtClean="0"/>
              <a:t>this can be obtained from photokeratoscope ring numbers 7, 8, 9 as this approximates location of measurements of the standard keratometer.</a:t>
            </a:r>
            <a:br>
              <a:rPr lang="en-US" dirty="0" smtClean="0"/>
            </a:br>
            <a:r>
              <a:rPr lang="en-US" dirty="0" smtClean="0"/>
              <a:t/>
            </a:r>
            <a:br>
              <a:rPr lang="en-US" dirty="0" smtClean="0"/>
            </a:br>
            <a:r>
              <a:rPr lang="en-US" dirty="0" smtClean="0"/>
              <a:t/>
            </a:r>
            <a:br>
              <a:rPr lang="en-US" dirty="0" smtClean="0"/>
            </a:br>
            <a:endParaRPr lang="en-US" dirty="0" smtClean="0"/>
          </a:p>
          <a:p>
            <a:pPr>
              <a:defRPr/>
            </a:pPr>
            <a:r>
              <a:rPr lang="en-US" dirty="0" smtClean="0"/>
              <a:t>Surface asymmetry index (SAI)</a:t>
            </a:r>
          </a:p>
          <a:p>
            <a:pPr>
              <a:defRPr/>
            </a:pPr>
            <a:r>
              <a:rPr lang="en-US" dirty="0" smtClean="0"/>
              <a:t>centrally weighted summation of differences in corneal power between corresponding points. These points are 180</a:t>
            </a:r>
            <a:r>
              <a:rPr lang="en-US" baseline="30000" dirty="0" smtClean="0"/>
              <a:t>o</a:t>
            </a:r>
            <a:r>
              <a:rPr lang="en-US" dirty="0" smtClean="0"/>
              <a:t> apart, on 128 equally spaced meridians that cross the four central photokeratoscope mires.</a:t>
            </a:r>
          </a:p>
          <a:p>
            <a:pPr>
              <a:defRPr/>
            </a:pPr>
            <a:r>
              <a:rPr lang="en-US" dirty="0" smtClean="0"/>
              <a:t>SAI approaches zero for perfectly spherical surfaces.</a:t>
            </a:r>
          </a:p>
          <a:p>
            <a:pPr>
              <a:defRPr/>
            </a:pPr>
            <a:r>
              <a:rPr lang="en-US" dirty="0" smtClean="0"/>
              <a:t>Surface regularity index (SRI)</a:t>
            </a:r>
          </a:p>
          <a:p>
            <a:pPr>
              <a:defRPr/>
            </a:pPr>
            <a:r>
              <a:rPr lang="en-US" dirty="0" smtClean="0"/>
              <a:t>determined from a summation of local fluctuations in power along 256 equally spaced hemi-meridians on the 10 central mires</a:t>
            </a:r>
          </a:p>
          <a:p>
            <a:pPr>
              <a:defRPr/>
            </a:pPr>
            <a:r>
              <a:rPr lang="en-US" dirty="0" smtClean="0"/>
              <a:t>this approaches zero for a normally smooth corneal surface.</a:t>
            </a:r>
          </a:p>
          <a:p>
            <a:pPr>
              <a:defRPr/>
            </a:pPr>
            <a:endParaRPr lang="en-US" dirty="0" smtClean="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5"/>
          <p:cNvSpPr>
            <a:spLocks noGrp="1" noChangeArrowheads="1"/>
          </p:cNvSpPr>
          <p:nvPr>
            <p:ph type="sldNum" sz="quarter" idx="5"/>
          </p:nvPr>
        </p:nvSpPr>
        <p:spPr>
          <a:noFill/>
        </p:spPr>
        <p:txBody>
          <a:bodyPr/>
          <a:lstStyle/>
          <a:p>
            <a:fld id="{1C4D8FDB-3CB6-4A6D-94E0-E042ABA6E8AC}" type="slidenum">
              <a:rPr lang="en-US" smtClean="0">
                <a:latin typeface="Times New Roman" pitchFamily="18" charset="0"/>
              </a:rPr>
              <a:pPr/>
              <a:t>99</a:t>
            </a:fld>
            <a:endParaRPr lang="en-US" dirty="0" smtClean="0">
              <a:latin typeface="Times New Roman" pitchFamily="18" charset="0"/>
            </a:endParaRPr>
          </a:p>
        </p:txBody>
      </p:sp>
      <p:sp>
        <p:nvSpPr>
          <p:cNvPr id="6" name="Notes Placeholder 5"/>
          <p:cNvSpPr>
            <a:spLocks noGrp="1"/>
          </p:cNvSpPr>
          <p:nvPr>
            <p:ph type="body" idx="1"/>
          </p:nvPr>
        </p:nvSpPr>
        <p:spPr/>
        <p:txBody>
          <a:bodyPr>
            <a:normAutofit fontScale="70000" lnSpcReduction="20000"/>
          </a:bodyPr>
          <a:lstStyle/>
          <a:p>
            <a:pPr>
              <a:defRPr/>
            </a:pPr>
            <a:r>
              <a:rPr lang="en-US" b="1" dirty="0" smtClean="0"/>
              <a:t>Uses of Computer-assisted Topographic Systems</a:t>
            </a:r>
          </a:p>
          <a:p>
            <a:pPr>
              <a:defRPr/>
            </a:pPr>
            <a:r>
              <a:rPr lang="en-US" dirty="0" smtClean="0"/>
              <a:t>Study normal topography</a:t>
            </a:r>
          </a:p>
          <a:p>
            <a:pPr>
              <a:defRPr/>
            </a:pPr>
            <a:r>
              <a:rPr lang="en-US" dirty="0" smtClean="0"/>
              <a:t>research instrument for measuring detailed topography and image data analysis</a:t>
            </a:r>
          </a:p>
          <a:p>
            <a:pPr>
              <a:defRPr/>
            </a:pPr>
            <a:r>
              <a:rPr lang="en-US" dirty="0" smtClean="0"/>
              <a:t>as a clinical instrument in practice, it has minimal advantages because of cost.</a:t>
            </a:r>
          </a:p>
          <a:p>
            <a:pPr>
              <a:defRPr/>
            </a:pPr>
            <a:r>
              <a:rPr lang="en-US" dirty="0" smtClean="0"/>
              <a:t>Study the effects of disease</a:t>
            </a:r>
          </a:p>
          <a:p>
            <a:pPr>
              <a:defRPr/>
            </a:pPr>
            <a:r>
              <a:rPr lang="en-US" dirty="0" smtClean="0"/>
              <a:t>monitor progressive changes, especially in keratoconus.</a:t>
            </a:r>
          </a:p>
          <a:p>
            <a:pPr>
              <a:defRPr/>
            </a:pPr>
            <a:r>
              <a:rPr lang="en-US" dirty="0" smtClean="0"/>
              <a:t>Pre and post surgical comparisons</a:t>
            </a:r>
          </a:p>
          <a:p>
            <a:pPr>
              <a:defRPr/>
            </a:pPr>
            <a:r>
              <a:rPr lang="en-US" dirty="0" smtClean="0"/>
              <a:t>penetrating keratoplasty surgery (corneal graft).</a:t>
            </a:r>
          </a:p>
          <a:p>
            <a:pPr>
              <a:defRPr/>
            </a:pPr>
            <a:r>
              <a:rPr lang="en-US" dirty="0" smtClean="0"/>
              <a:t>Study the effects of contact lenses</a:t>
            </a:r>
          </a:p>
          <a:p>
            <a:pPr>
              <a:defRPr/>
            </a:pPr>
            <a:r>
              <a:rPr lang="en-US" dirty="0" smtClean="0"/>
              <a:t>monitor changes caused by different contact lens wear modalities.</a:t>
            </a:r>
          </a:p>
          <a:p>
            <a:pPr>
              <a:defRPr/>
            </a:pPr>
            <a:r>
              <a:rPr lang="en-US" dirty="0" smtClean="0"/>
              <a:t>Compare changes brought about by refractive surgery techniques</a:t>
            </a:r>
          </a:p>
          <a:p>
            <a:pPr>
              <a:defRPr/>
            </a:pPr>
            <a:r>
              <a:rPr lang="en-US" dirty="0" smtClean="0"/>
              <a:t>excimer laser surgery</a:t>
            </a:r>
          </a:p>
          <a:p>
            <a:pPr>
              <a:defRPr/>
            </a:pPr>
            <a:r>
              <a:rPr lang="en-US" dirty="0" smtClean="0"/>
              <a:t>radial keratotomy.</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endParaRPr lang="en-US" dirty="0" smtClean="0"/>
          </a:p>
          <a:p>
            <a:pPr>
              <a:defRPr/>
            </a:pPr>
            <a:endParaRPr lang="en-US" dirty="0" smtClean="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Rectangle 5"/>
          <p:cNvSpPr>
            <a:spLocks noGrp="1" noChangeArrowheads="1"/>
          </p:cNvSpPr>
          <p:nvPr>
            <p:ph type="sldNum" sz="quarter" idx="5"/>
          </p:nvPr>
        </p:nvSpPr>
        <p:spPr>
          <a:noFill/>
        </p:spPr>
        <p:txBody>
          <a:bodyPr/>
          <a:lstStyle/>
          <a:p>
            <a:fld id="{1BFD71BA-178B-4E65-B22F-A91E026D7215}" type="slidenum">
              <a:rPr lang="en-US" smtClean="0">
                <a:latin typeface="Times New Roman" pitchFamily="18" charset="0"/>
              </a:rPr>
              <a:pPr/>
              <a:t>100</a:t>
            </a:fld>
            <a:endParaRPr lang="en-US" dirty="0" smtClean="0">
              <a:latin typeface="Times New Roman" pitchFamily="18" charset="0"/>
            </a:endParaRPr>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Rectangle 5"/>
          <p:cNvSpPr>
            <a:spLocks noGrp="1" noChangeArrowheads="1"/>
          </p:cNvSpPr>
          <p:nvPr>
            <p:ph type="sldNum" sz="quarter" idx="5"/>
          </p:nvPr>
        </p:nvSpPr>
        <p:spPr>
          <a:noFill/>
        </p:spPr>
        <p:txBody>
          <a:bodyPr/>
          <a:lstStyle/>
          <a:p>
            <a:fld id="{0B79F533-9313-4107-9347-1E345BB1DB53}" type="slidenum">
              <a:rPr lang="en-US" smtClean="0">
                <a:latin typeface="Times New Roman" pitchFamily="18" charset="0"/>
              </a:rPr>
              <a:pPr/>
              <a:t>101</a:t>
            </a:fld>
            <a:endParaRPr lang="en-US" dirty="0" smtClean="0">
              <a:latin typeface="Times New Roman" pitchFamily="18" charset="0"/>
            </a:endParaRPr>
          </a:p>
        </p:txBody>
      </p:sp>
      <p:sp>
        <p:nvSpPr>
          <p:cNvPr id="6" name="Notes Placeholder 5"/>
          <p:cNvSpPr>
            <a:spLocks noGrp="1"/>
          </p:cNvSpPr>
          <p:nvPr>
            <p:ph type="body" idx="1"/>
          </p:nvPr>
        </p:nvSpPr>
        <p:spPr/>
        <p:txBody>
          <a:bodyPr>
            <a:normAutofit fontScale="85000" lnSpcReduction="20000"/>
          </a:bodyPr>
          <a:lstStyle/>
          <a:p>
            <a:pPr>
              <a:defRPr/>
            </a:pPr>
            <a:r>
              <a:rPr lang="en-US" b="1" dirty="0" smtClean="0"/>
              <a:t>Ocular Parameter Measurements in Contact Lens Fitting</a:t>
            </a:r>
          </a:p>
          <a:p>
            <a:pPr>
              <a:defRPr/>
            </a:pPr>
            <a:r>
              <a:rPr lang="en-US" dirty="0" smtClean="0"/>
              <a:t>Corneal diameter:</a:t>
            </a:r>
          </a:p>
          <a:p>
            <a:pPr>
              <a:defRPr/>
            </a:pPr>
            <a:r>
              <a:rPr lang="en-US" dirty="0" smtClean="0"/>
              <a:t>in association with topographical measurements is useful in determining the extent of corneal curvature changes that may affect the contact lens fit</a:t>
            </a:r>
          </a:p>
          <a:p>
            <a:pPr>
              <a:defRPr/>
            </a:pPr>
            <a:r>
              <a:rPr lang="en-US" dirty="0" smtClean="0"/>
              <a:t>two diameter readings are taken:</a:t>
            </a:r>
          </a:p>
          <a:p>
            <a:pPr>
              <a:defRPr/>
            </a:pPr>
            <a:r>
              <a:rPr lang="en-US" dirty="0" smtClean="0"/>
              <a:t>horizontal visible iris diameter (HVID)</a:t>
            </a:r>
          </a:p>
          <a:p>
            <a:pPr>
              <a:defRPr/>
            </a:pPr>
            <a:r>
              <a:rPr lang="en-US" dirty="0" smtClean="0"/>
              <a:t>vertical visible iris diameter (VVID).</a:t>
            </a:r>
          </a:p>
          <a:p>
            <a:pPr>
              <a:defRPr/>
            </a:pPr>
            <a:r>
              <a:rPr lang="en-US" dirty="0" smtClean="0"/>
              <a:t>Pupil diameter:</a:t>
            </a:r>
          </a:p>
          <a:p>
            <a:pPr>
              <a:defRPr/>
            </a:pPr>
            <a:r>
              <a:rPr lang="en-US" dirty="0" smtClean="0"/>
              <a:t>measurement is done under standard room illumination (approximately 200 lux) and low illumination (&lt; 100 lux)</a:t>
            </a:r>
          </a:p>
          <a:p>
            <a:pPr>
              <a:defRPr/>
            </a:pPr>
            <a:r>
              <a:rPr lang="en-US" dirty="0" smtClean="0"/>
              <a:t>useful for determining the appropriate optic zone diameter when doing trials and ordering contact lenses.</a:t>
            </a:r>
          </a:p>
          <a:p>
            <a:pPr>
              <a:defRPr/>
            </a:pPr>
            <a:r>
              <a:rPr lang="en-US" dirty="0" smtClean="0"/>
              <a:t>Palpebral aperture and lid position:</a:t>
            </a:r>
          </a:p>
          <a:p>
            <a:pPr>
              <a:defRPr/>
            </a:pPr>
            <a:r>
              <a:rPr lang="en-US" dirty="0" smtClean="0"/>
              <a:t>normal lid aperture size and position is useful for ascertaining how it affects the contact lens fit.  This will influence the choice of an appropriate lens design.</a:t>
            </a:r>
          </a:p>
          <a:p>
            <a:pPr>
              <a:defRPr/>
            </a:pPr>
            <a:r>
              <a:rPr lang="en-US" dirty="0" smtClean="0"/>
              <a:t>Keratometry</a:t>
            </a:r>
          </a:p>
          <a:p>
            <a:pPr>
              <a:defRPr/>
            </a:pPr>
            <a:r>
              <a:rPr lang="en-US" dirty="0" smtClean="0"/>
              <a:t>corneal curvature measurements of the principal meridians</a:t>
            </a:r>
          </a:p>
          <a:p>
            <a:pPr>
              <a:defRPr/>
            </a:pPr>
            <a:r>
              <a:rPr lang="en-US" dirty="0" smtClean="0"/>
              <a:t>this provides the most useful information for lens fitting, although limited to central</a:t>
            </a:r>
            <a:br>
              <a:rPr lang="en-US" dirty="0" smtClean="0"/>
            </a:br>
            <a:r>
              <a:rPr lang="en-US" dirty="0" smtClean="0"/>
              <a:t>(3 - 4 mm) curvature measurements</a:t>
            </a:r>
          </a:p>
          <a:p>
            <a:pPr>
              <a:defRPr/>
            </a:pPr>
            <a:r>
              <a:rPr lang="en-US" dirty="0" smtClean="0"/>
              <a:t>sophisticated topographical techniques can show a corneal map</a:t>
            </a:r>
          </a:p>
          <a:p>
            <a:pPr>
              <a:defRPr/>
            </a:pPr>
            <a:r>
              <a:rPr lang="en-US" i="1" dirty="0" smtClean="0"/>
              <a:t>procedures for measurement are detailed in Practical 1.2.</a:t>
            </a:r>
            <a:endParaRPr lang="en-US" dirty="0" smtClean="0"/>
          </a:p>
          <a:p>
            <a:pPr>
              <a:defRPr/>
            </a:pPr>
            <a:r>
              <a:rPr lang="en-US" dirty="0" smtClean="0"/>
              <a:t>Photokeratoscopy</a:t>
            </a:r>
          </a:p>
          <a:p>
            <a:pPr>
              <a:defRPr/>
            </a:pPr>
            <a:r>
              <a:rPr lang="en-US" dirty="0" smtClean="0"/>
              <a:t>some modern systems can assist in choosing the design for fitting</a:t>
            </a:r>
          </a:p>
          <a:p>
            <a:pPr>
              <a:defRPr/>
            </a:pPr>
            <a:r>
              <a:rPr lang="en-US" dirty="0" smtClean="0"/>
              <a:t>more recent systems can ‘prescribe’ certain designs.</a:t>
            </a:r>
            <a:br>
              <a:rPr lang="en-US" dirty="0" smtClean="0"/>
            </a:br>
            <a:r>
              <a:rPr lang="en-US" dirty="0" smtClean="0"/>
              <a:t/>
            </a:r>
            <a:br>
              <a:rPr lang="en-US" dirty="0" smtClean="0"/>
            </a:br>
            <a:endParaRPr lang="en-US" dirty="0" smtClean="0"/>
          </a:p>
          <a:p>
            <a:pPr>
              <a:defRPr/>
            </a:pPr>
            <a:endParaRPr lang="en-US" dirty="0" smtClean="0"/>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Rectangle 5"/>
          <p:cNvSpPr>
            <a:spLocks noGrp="1" noChangeArrowheads="1"/>
          </p:cNvSpPr>
          <p:nvPr>
            <p:ph type="sldNum" sz="quarter" idx="5"/>
          </p:nvPr>
        </p:nvSpPr>
        <p:spPr>
          <a:noFill/>
        </p:spPr>
        <p:txBody>
          <a:bodyPr/>
          <a:lstStyle/>
          <a:p>
            <a:fld id="{BFDC2084-67F3-49D0-A0BF-16CF0BCDB657}" type="slidenum">
              <a:rPr lang="en-US" smtClean="0">
                <a:latin typeface="Times New Roman" pitchFamily="18" charset="0"/>
              </a:rPr>
              <a:pPr/>
              <a:t>102</a:t>
            </a:fld>
            <a:endParaRPr lang="en-US" dirty="0" smtClean="0">
              <a:latin typeface="Times New Roman" pitchFamily="18" charset="0"/>
            </a:endParaRPr>
          </a:p>
        </p:txBody>
      </p:sp>
      <p:sp>
        <p:nvSpPr>
          <p:cNvPr id="227331" name="Notes Placeholder 5"/>
          <p:cNvSpPr>
            <a:spLocks noGrp="1"/>
          </p:cNvSpPr>
          <p:nvPr>
            <p:ph type="body" idx="1"/>
          </p:nvPr>
        </p:nvSpPr>
        <p:spPr>
          <a:noFill/>
          <a:ln/>
        </p:spPr>
        <p:txBody>
          <a:bodyPr/>
          <a:lstStyle/>
          <a:p>
            <a:r>
              <a:rPr lang="en-US" b="1" dirty="0" smtClean="0">
                <a:latin typeface="Times New Roman" pitchFamily="18" charset="0"/>
              </a:rPr>
              <a:t>Clinical Recording</a:t>
            </a:r>
          </a:p>
          <a:p>
            <a:r>
              <a:rPr lang="en-US" dirty="0" smtClean="0">
                <a:latin typeface="Times New Roman" pitchFamily="18" charset="0"/>
              </a:rPr>
              <a:t>Measurement can be done in millimetre radius (mm) or </a:t>
            </a:r>
            <a:br>
              <a:rPr lang="en-US" dirty="0" smtClean="0">
                <a:latin typeface="Times New Roman" pitchFamily="18" charset="0"/>
              </a:rPr>
            </a:br>
            <a:r>
              <a:rPr lang="en-US" dirty="0" smtClean="0">
                <a:latin typeface="Times New Roman" pitchFamily="18" charset="0"/>
              </a:rPr>
              <a:t>dioptres (D).</a:t>
            </a:r>
          </a:p>
          <a:p>
            <a:r>
              <a:rPr lang="en-US" dirty="0" smtClean="0">
                <a:latin typeface="Times New Roman" pitchFamily="18" charset="0"/>
              </a:rPr>
              <a:t>Meridional measurements are taken and the average of three readings computed.</a:t>
            </a:r>
          </a:p>
          <a:p>
            <a:r>
              <a:rPr lang="en-US" dirty="0" smtClean="0">
                <a:latin typeface="Times New Roman" pitchFamily="18" charset="0"/>
              </a:rPr>
              <a:t>Example:</a:t>
            </a:r>
          </a:p>
          <a:p>
            <a:r>
              <a:rPr lang="en-US" dirty="0" smtClean="0">
                <a:latin typeface="Times New Roman" pitchFamily="18" charset="0"/>
              </a:rPr>
              <a:t>First Reading</a:t>
            </a:r>
          </a:p>
          <a:p>
            <a:r>
              <a:rPr lang="en-US" u="sng" dirty="0" smtClean="0">
                <a:latin typeface="Times New Roman" pitchFamily="18" charset="0"/>
              </a:rPr>
              <a:t>FLAT K @ MERIDIAN  </a:t>
            </a:r>
            <a:r>
              <a:rPr lang="en-US" dirty="0" smtClean="0">
                <a:latin typeface="Times New Roman" pitchFamily="18" charset="0"/>
              </a:rPr>
              <a:t>  </a:t>
            </a:r>
            <a:r>
              <a:rPr lang="en-US" u="sng" dirty="0" smtClean="0">
                <a:latin typeface="Times New Roman" pitchFamily="18" charset="0"/>
              </a:rPr>
              <a:t>44.00 D @ 180</a:t>
            </a:r>
            <a:r>
              <a:rPr lang="en-US" dirty="0" smtClean="0">
                <a:latin typeface="Times New Roman" pitchFamily="18" charset="0"/>
              </a:rPr>
              <a:t>  </a:t>
            </a:r>
            <a:r>
              <a:rPr lang="en-US" u="sng" dirty="0" smtClean="0">
                <a:latin typeface="Times New Roman" pitchFamily="18" charset="0"/>
              </a:rPr>
              <a:t>7.67 @ 180 </a:t>
            </a:r>
            <a:br>
              <a:rPr lang="en-US" u="sng" dirty="0" smtClean="0">
                <a:latin typeface="Times New Roman" pitchFamily="18" charset="0"/>
              </a:rPr>
            </a:br>
            <a:r>
              <a:rPr lang="en-US" dirty="0" smtClean="0">
                <a:latin typeface="Times New Roman" pitchFamily="18" charset="0"/>
              </a:rPr>
              <a:t>STEEP K @ MERIDIAN 45.00 D @ 90    7.50 @ 90</a:t>
            </a:r>
          </a:p>
          <a:p>
            <a:r>
              <a:rPr lang="en-US" dirty="0" smtClean="0">
                <a:latin typeface="Times New Roman" pitchFamily="18" charset="0"/>
              </a:rPr>
              <a:t>Second Reading</a:t>
            </a:r>
          </a:p>
          <a:p>
            <a:r>
              <a:rPr lang="en-US" u="sng" dirty="0" smtClean="0">
                <a:latin typeface="Times New Roman" pitchFamily="18" charset="0"/>
              </a:rPr>
              <a:t>FLAT K @ MERIDIAN  </a:t>
            </a:r>
            <a:r>
              <a:rPr lang="en-US" dirty="0" smtClean="0">
                <a:latin typeface="Times New Roman" pitchFamily="18" charset="0"/>
              </a:rPr>
              <a:t>   </a:t>
            </a:r>
            <a:r>
              <a:rPr lang="en-US" u="sng" dirty="0" smtClean="0">
                <a:latin typeface="Times New Roman" pitchFamily="18" charset="0"/>
              </a:rPr>
              <a:t>44.25 D @ 180</a:t>
            </a:r>
            <a:r>
              <a:rPr lang="en-US" dirty="0" smtClean="0">
                <a:latin typeface="Times New Roman" pitchFamily="18" charset="0"/>
              </a:rPr>
              <a:t>  </a:t>
            </a:r>
            <a:r>
              <a:rPr lang="en-US" u="sng" dirty="0" smtClean="0">
                <a:latin typeface="Times New Roman" pitchFamily="18" charset="0"/>
              </a:rPr>
              <a:t>7.63 @ 180 </a:t>
            </a:r>
            <a:br>
              <a:rPr lang="en-US" u="sng" dirty="0" smtClean="0">
                <a:latin typeface="Times New Roman" pitchFamily="18" charset="0"/>
              </a:rPr>
            </a:br>
            <a:r>
              <a:rPr lang="en-US" dirty="0" smtClean="0">
                <a:latin typeface="Times New Roman" pitchFamily="18" charset="0"/>
              </a:rPr>
              <a:t>STEEP K @ MERIDIAN  45.50 D @ 90    7.42 @ 90</a:t>
            </a:r>
          </a:p>
          <a:p>
            <a:r>
              <a:rPr lang="en-US" dirty="0" smtClean="0">
                <a:latin typeface="Times New Roman" pitchFamily="18" charset="0"/>
              </a:rPr>
              <a:t>Third Reading</a:t>
            </a:r>
          </a:p>
          <a:p>
            <a:r>
              <a:rPr lang="en-US" u="sng" dirty="0" smtClean="0">
                <a:latin typeface="Times New Roman" pitchFamily="18" charset="0"/>
              </a:rPr>
              <a:t>FLAT K @ MERIDIAN  </a:t>
            </a:r>
            <a:r>
              <a:rPr lang="en-US" dirty="0" smtClean="0">
                <a:latin typeface="Times New Roman" pitchFamily="18" charset="0"/>
              </a:rPr>
              <a:t>   </a:t>
            </a:r>
            <a:r>
              <a:rPr lang="en-US" u="sng" dirty="0" smtClean="0">
                <a:latin typeface="Times New Roman" pitchFamily="18" charset="0"/>
              </a:rPr>
              <a:t>44.50 D @ 180</a:t>
            </a:r>
            <a:r>
              <a:rPr lang="en-US" dirty="0" smtClean="0">
                <a:latin typeface="Times New Roman" pitchFamily="18" charset="0"/>
              </a:rPr>
              <a:t>  </a:t>
            </a:r>
            <a:r>
              <a:rPr lang="en-US" u="sng" dirty="0" smtClean="0">
                <a:latin typeface="Times New Roman" pitchFamily="18" charset="0"/>
              </a:rPr>
              <a:t>7.58 @ 180 </a:t>
            </a:r>
            <a:br>
              <a:rPr lang="en-US" u="sng" dirty="0" smtClean="0">
                <a:latin typeface="Times New Roman" pitchFamily="18" charset="0"/>
              </a:rPr>
            </a:br>
            <a:r>
              <a:rPr lang="en-US" dirty="0" smtClean="0">
                <a:latin typeface="Times New Roman" pitchFamily="18" charset="0"/>
              </a:rPr>
              <a:t>STEEP K @ MERIDIAN  45.00 D @ 90    7.50 @ 90</a:t>
            </a:r>
          </a:p>
          <a:p>
            <a:r>
              <a:rPr lang="en-US" dirty="0" smtClean="0">
                <a:latin typeface="Times New Roman" pitchFamily="18" charset="0"/>
              </a:rPr>
              <a:t> </a:t>
            </a:r>
          </a:p>
          <a:p>
            <a:r>
              <a:rPr lang="en-US" dirty="0" smtClean="0">
                <a:latin typeface="Times New Roman" pitchFamily="18" charset="0"/>
              </a:rPr>
              <a:t>Mean K:  7.55 mm (44.70 D)</a:t>
            </a:r>
          </a:p>
          <a:p>
            <a:endParaRPr lang="en-US" dirty="0" smtClean="0">
              <a:latin typeface="Times New Roman"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pic>
        <p:nvPicPr>
          <p:cNvPr id="2" name="Picture 7" descr="APPROVED Title slide Yellow 2010.jpg"/>
          <p:cNvPicPr>
            <a:picLocks noChangeAspect="1"/>
          </p:cNvPicPr>
          <p:nvPr/>
        </p:nvPicPr>
        <p:blipFill>
          <a:blip r:embed="rId2" cstate="print"/>
          <a:srcRect l="8829" t="8888" r="7797" b="23334"/>
          <a:stretch>
            <a:fillRect/>
          </a:stretch>
        </p:blipFill>
        <p:spPr bwMode="auto">
          <a:xfrm>
            <a:off x="0" y="-12700"/>
            <a:ext cx="10287000" cy="6886575"/>
          </a:xfrm>
          <a:prstGeom prst="rect">
            <a:avLst/>
          </a:prstGeom>
          <a:noFill/>
          <a:ln w="9525">
            <a:noFill/>
            <a:miter lim="800000"/>
            <a:headEnd/>
            <a:tailEnd/>
          </a:ln>
        </p:spPr>
      </p:pic>
      <p:pic>
        <p:nvPicPr>
          <p:cNvPr id="3" name="Picture 2" descr="C:\Documents and Settings\boshart\My Documents\Working CCLR Folder\SHorg\Images\finger with lensa.jpg"/>
          <p:cNvPicPr>
            <a:picLocks noChangeAspect="1" noChangeArrowheads="1"/>
          </p:cNvPicPr>
          <p:nvPr/>
        </p:nvPicPr>
        <p:blipFill>
          <a:blip r:embed="rId3" cstate="print">
            <a:duotone>
              <a:schemeClr val="accent6">
                <a:shade val="45000"/>
                <a:satMod val="135000"/>
              </a:schemeClr>
              <a:prstClr val="white"/>
            </a:duotone>
            <a:lum bright="-1000" contrast="-1000"/>
          </a:blip>
          <a:srcRect/>
          <a:stretch>
            <a:fillRect/>
          </a:stretch>
        </p:blipFill>
        <p:spPr bwMode="auto">
          <a:xfrm>
            <a:off x="0" y="1263872"/>
            <a:ext cx="10287000" cy="4932393"/>
          </a:xfrm>
          <a:prstGeom prst="rect">
            <a:avLst/>
          </a:prstGeom>
          <a:noFill/>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016324" y="4800600"/>
            <a:ext cx="6172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016324" y="612775"/>
            <a:ext cx="6172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p>
        </p:txBody>
      </p:sp>
      <p:sp>
        <p:nvSpPr>
          <p:cNvPr id="4" name="Text Placeholder 3"/>
          <p:cNvSpPr>
            <a:spLocks noGrp="1"/>
          </p:cNvSpPr>
          <p:nvPr>
            <p:ph type="body" sz="half" idx="2"/>
          </p:nvPr>
        </p:nvSpPr>
        <p:spPr>
          <a:xfrm>
            <a:off x="2016324" y="5367338"/>
            <a:ext cx="6172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35BB6ED9-92EF-41CA-8EB4-B960A32B6A08}"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D0E458AA-78E9-4306-975A-73CEA317CF2C}" type="slidenum">
              <a:rPr lang="en-US"/>
              <a:pPr>
                <a:defRPr/>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458075" y="44451"/>
            <a:ext cx="2314575" cy="608171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514350" y="44451"/>
            <a:ext cx="6772275" cy="60817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CF78D9C8-A42A-4218-8FAC-4B46A5FE3189}"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71525" y="2130426"/>
            <a:ext cx="8743950" cy="1470025"/>
          </a:xfrm>
        </p:spPr>
        <p:txBody>
          <a:bodyPr/>
          <a:lstStyle/>
          <a:p>
            <a:r>
              <a:rPr lang="en-US" smtClean="0"/>
              <a:t>Click to edit Master title style</a:t>
            </a:r>
            <a:endParaRPr lang="en-US" dirty="0"/>
          </a:p>
        </p:txBody>
      </p:sp>
      <p:sp>
        <p:nvSpPr>
          <p:cNvPr id="3" name="Subtitle 2"/>
          <p:cNvSpPr>
            <a:spLocks noGrp="1"/>
          </p:cNvSpPr>
          <p:nvPr>
            <p:ph type="subTitle" idx="1"/>
          </p:nvPr>
        </p:nvSpPr>
        <p:spPr>
          <a:xfrm>
            <a:off x="1543050" y="3886200"/>
            <a:ext cx="72009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3"/>
          <p:cNvSpPr>
            <a:spLocks noGrp="1" noChangeArrowheads="1"/>
          </p:cNvSpPr>
          <p:nvPr>
            <p:ph type="dt" sz="half" idx="10"/>
          </p:nvPr>
        </p:nvSpPr>
        <p:spPr/>
        <p:txBody>
          <a:bodyPr/>
          <a:lstStyle>
            <a:lvl1pPr>
              <a:defRPr/>
            </a:lvl1pPr>
          </a:lstStyle>
          <a:p>
            <a:pPr>
              <a:defRPr/>
            </a:pPr>
            <a:endParaRPr lang="en-US" dirty="0"/>
          </a:p>
        </p:txBody>
      </p:sp>
      <p:sp>
        <p:nvSpPr>
          <p:cNvPr id="5" name="Rectangle 4"/>
          <p:cNvSpPr>
            <a:spLocks noGrp="1" noChangeArrowheads="1"/>
          </p:cNvSpPr>
          <p:nvPr>
            <p:ph type="ftr" sz="quarter" idx="11"/>
          </p:nvPr>
        </p:nvSpPr>
        <p:spPr/>
        <p:txBody>
          <a:bodyPr/>
          <a:lstStyle>
            <a:lvl1pPr>
              <a:defRPr/>
            </a:lvl1pPr>
          </a:lstStyle>
          <a:p>
            <a:pPr>
              <a:defRPr/>
            </a:pPr>
            <a:endParaRPr lang="en-US" dirty="0"/>
          </a:p>
        </p:txBody>
      </p:sp>
      <p:sp>
        <p:nvSpPr>
          <p:cNvPr id="6" name="Rectangle 5"/>
          <p:cNvSpPr>
            <a:spLocks noGrp="1" noChangeArrowheads="1"/>
          </p:cNvSpPr>
          <p:nvPr>
            <p:ph type="sldNum" sz="quarter" idx="12"/>
          </p:nvPr>
        </p:nvSpPr>
        <p:spPr/>
        <p:txBody>
          <a:bodyPr/>
          <a:lstStyle>
            <a:lvl1pPr>
              <a:defRPr/>
            </a:lvl1pPr>
          </a:lstStyle>
          <a:p>
            <a:pPr>
              <a:defRPr/>
            </a:pPr>
            <a:fld id="{213DF262-FA84-4327-AC35-974973B689DF}" type="slidenum">
              <a:rPr lang="en-US"/>
              <a:pPr>
                <a:defRPr/>
              </a:pPr>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A9BBAB02-E504-4731-8A15-7BD31BC8D035}"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12602" y="4406901"/>
            <a:ext cx="874395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812602" y="2906713"/>
            <a:ext cx="874395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5470D61C-94FE-465A-8098-C61BABBB607C}"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14350" y="1600201"/>
            <a:ext cx="45434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229225" y="1600201"/>
            <a:ext cx="45434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611ED9A7-61AA-4D05-A308-D380D716D6C1}"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14350" y="274638"/>
            <a:ext cx="92583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514350" y="1535113"/>
            <a:ext cx="454521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14350" y="2174875"/>
            <a:ext cx="454521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225654" y="1535113"/>
            <a:ext cx="454699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225654" y="2174875"/>
            <a:ext cx="454699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dirty="0"/>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9" name="Rectangle 6"/>
          <p:cNvSpPr>
            <a:spLocks noGrp="1" noChangeArrowheads="1"/>
          </p:cNvSpPr>
          <p:nvPr>
            <p:ph type="sldNum" sz="quarter" idx="12"/>
          </p:nvPr>
        </p:nvSpPr>
        <p:spPr>
          <a:ln/>
        </p:spPr>
        <p:txBody>
          <a:bodyPr/>
          <a:lstStyle>
            <a:lvl1pPr>
              <a:defRPr/>
            </a:lvl1pPr>
          </a:lstStyle>
          <a:p>
            <a:pPr>
              <a:defRPr/>
            </a:pPr>
            <a:fld id="{3264C8A0-24E5-4B1C-8FE6-34F99F44EE9C}"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dirty="0"/>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5" name="Rectangle 6"/>
          <p:cNvSpPr>
            <a:spLocks noGrp="1" noChangeArrowheads="1"/>
          </p:cNvSpPr>
          <p:nvPr>
            <p:ph type="sldNum" sz="quarter" idx="12"/>
          </p:nvPr>
        </p:nvSpPr>
        <p:spPr>
          <a:ln/>
        </p:spPr>
        <p:txBody>
          <a:bodyPr/>
          <a:lstStyle>
            <a:lvl1pPr>
              <a:defRPr/>
            </a:lvl1pPr>
          </a:lstStyle>
          <a:p>
            <a:pPr>
              <a:defRPr/>
            </a:pPr>
            <a:fld id="{E5D5F031-A59B-4104-BA7A-A4BFAAC9C0A7}"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dirty="0"/>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4" name="Rectangle 6"/>
          <p:cNvSpPr>
            <a:spLocks noGrp="1" noChangeArrowheads="1"/>
          </p:cNvSpPr>
          <p:nvPr>
            <p:ph type="sldNum" sz="quarter" idx="12"/>
          </p:nvPr>
        </p:nvSpPr>
        <p:spPr>
          <a:ln/>
        </p:spPr>
        <p:txBody>
          <a:bodyPr/>
          <a:lstStyle>
            <a:lvl1pPr>
              <a:defRPr/>
            </a:lvl1pPr>
          </a:lstStyle>
          <a:p>
            <a:pPr>
              <a:defRPr/>
            </a:pPr>
            <a:fld id="{5A480D10-B43F-4AD8-AA87-B193566FE738}"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14351" y="273050"/>
            <a:ext cx="3384352"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021931" y="273051"/>
            <a:ext cx="575071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14351" y="1435101"/>
            <a:ext cx="338435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2580C68B-36C9-4AF2-BFCD-E2E9460D602C}"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rotWithShape="1">
          <a:gsLst>
            <a:gs pos="0">
              <a:srgbClr val="8488C4"/>
            </a:gs>
            <a:gs pos="53000">
              <a:srgbClr val="D4DEFF"/>
            </a:gs>
            <a:gs pos="83000">
              <a:srgbClr val="D4DEFF"/>
            </a:gs>
            <a:gs pos="100000">
              <a:srgbClr val="96AB94"/>
            </a:gs>
          </a:gsLst>
          <a:lin ang="5400000"/>
        </a:gradFill>
        <a:effectLst/>
      </p:bgPr>
    </p:bg>
    <p:spTree>
      <p:nvGrpSpPr>
        <p:cNvPr id="1" name=""/>
        <p:cNvGrpSpPr/>
        <p:nvPr/>
      </p:nvGrpSpPr>
      <p:grpSpPr>
        <a:xfrm>
          <a:off x="0" y="0"/>
          <a:ext cx="0" cy="0"/>
          <a:chOff x="0" y="0"/>
          <a:chExt cx="0" cy="0"/>
        </a:xfrm>
      </p:grpSpPr>
      <p:pic>
        <p:nvPicPr>
          <p:cNvPr id="1026" name="Picture 7" descr="APPROVED Template Yellow"/>
          <p:cNvPicPr>
            <a:picLocks noChangeAspect="1" noChangeArrowheads="1"/>
          </p:cNvPicPr>
          <p:nvPr/>
        </p:nvPicPr>
        <p:blipFill>
          <a:blip r:embed="rId14" cstate="print"/>
          <a:srcRect/>
          <a:stretch>
            <a:fillRect/>
          </a:stretch>
        </p:blipFill>
        <p:spPr bwMode="auto">
          <a:xfrm>
            <a:off x="0" y="0"/>
            <a:ext cx="10275888" cy="6858000"/>
          </a:xfrm>
          <a:prstGeom prst="rect">
            <a:avLst/>
          </a:prstGeom>
          <a:noFill/>
          <a:ln w="9525">
            <a:noFill/>
            <a:miter lim="800000"/>
            <a:headEnd/>
            <a:tailEnd/>
          </a:ln>
        </p:spPr>
      </p:pic>
      <p:sp>
        <p:nvSpPr>
          <p:cNvPr id="1027" name="Rectangle 2"/>
          <p:cNvSpPr>
            <a:spLocks noGrp="1" noChangeArrowheads="1"/>
          </p:cNvSpPr>
          <p:nvPr>
            <p:ph type="title"/>
          </p:nvPr>
        </p:nvSpPr>
        <p:spPr bwMode="auto">
          <a:xfrm>
            <a:off x="2065338" y="44450"/>
            <a:ext cx="7707312"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8" name="Rectangle 3"/>
          <p:cNvSpPr>
            <a:spLocks noGrp="1" noChangeArrowheads="1"/>
          </p:cNvSpPr>
          <p:nvPr>
            <p:ph type="body" idx="1"/>
          </p:nvPr>
        </p:nvSpPr>
        <p:spPr bwMode="auto">
          <a:xfrm>
            <a:off x="514350" y="1600200"/>
            <a:ext cx="92583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12644" name="Rectangle 4"/>
          <p:cNvSpPr>
            <a:spLocks noGrp="1" noChangeArrowheads="1"/>
          </p:cNvSpPr>
          <p:nvPr>
            <p:ph type="dt" sz="half" idx="2"/>
          </p:nvPr>
        </p:nvSpPr>
        <p:spPr bwMode="auto">
          <a:xfrm>
            <a:off x="514350" y="6245225"/>
            <a:ext cx="24003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fontAlgn="auto" hangingPunct="0">
              <a:spcBef>
                <a:spcPts val="0"/>
              </a:spcBef>
              <a:spcAft>
                <a:spcPts val="0"/>
              </a:spcAft>
              <a:defRPr sz="1400">
                <a:latin typeface="+mn-lt"/>
              </a:defRPr>
            </a:lvl1pPr>
          </a:lstStyle>
          <a:p>
            <a:pPr>
              <a:defRPr/>
            </a:pPr>
            <a:endParaRPr lang="en-US" dirty="0"/>
          </a:p>
        </p:txBody>
      </p:sp>
      <p:sp>
        <p:nvSpPr>
          <p:cNvPr id="112645" name="Rectangle 5"/>
          <p:cNvSpPr>
            <a:spLocks noGrp="1" noChangeArrowheads="1"/>
          </p:cNvSpPr>
          <p:nvPr>
            <p:ph type="ftr" sz="quarter" idx="3"/>
          </p:nvPr>
        </p:nvSpPr>
        <p:spPr bwMode="auto">
          <a:xfrm>
            <a:off x="3514725" y="6245225"/>
            <a:ext cx="325755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0" fontAlgn="auto" hangingPunct="0">
              <a:spcBef>
                <a:spcPts val="0"/>
              </a:spcBef>
              <a:spcAft>
                <a:spcPts val="0"/>
              </a:spcAft>
              <a:defRPr sz="1400">
                <a:latin typeface="+mn-lt"/>
              </a:defRPr>
            </a:lvl1pPr>
          </a:lstStyle>
          <a:p>
            <a:pPr>
              <a:defRPr/>
            </a:pPr>
            <a:endParaRPr lang="en-US" dirty="0"/>
          </a:p>
        </p:txBody>
      </p:sp>
      <p:sp>
        <p:nvSpPr>
          <p:cNvPr id="112646" name="Rectangle 6"/>
          <p:cNvSpPr>
            <a:spLocks noGrp="1" noChangeArrowheads="1"/>
          </p:cNvSpPr>
          <p:nvPr>
            <p:ph type="sldNum" sz="quarter" idx="4"/>
          </p:nvPr>
        </p:nvSpPr>
        <p:spPr bwMode="auto">
          <a:xfrm>
            <a:off x="7372350" y="6245225"/>
            <a:ext cx="24003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fontAlgn="auto" hangingPunct="0">
              <a:spcBef>
                <a:spcPts val="0"/>
              </a:spcBef>
              <a:spcAft>
                <a:spcPts val="0"/>
              </a:spcAft>
              <a:defRPr sz="1400">
                <a:latin typeface="+mn-lt"/>
              </a:defRPr>
            </a:lvl1pPr>
          </a:lstStyle>
          <a:p>
            <a:pPr>
              <a:defRPr/>
            </a:pPr>
            <a:fld id="{FE81CDC1-1A9A-4EF5-A6C0-9895E5D98416}"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755" r:id="rId1"/>
    <p:sldLayoutId id="2147483756" r:id="rId2"/>
    <p:sldLayoutId id="2147483745" r:id="rId3"/>
    <p:sldLayoutId id="2147483746" r:id="rId4"/>
    <p:sldLayoutId id="2147483747" r:id="rId5"/>
    <p:sldLayoutId id="2147483748" r:id="rId6"/>
    <p:sldLayoutId id="2147483749" r:id="rId7"/>
    <p:sldLayoutId id="2147483750" r:id="rId8"/>
    <p:sldLayoutId id="2147483751" r:id="rId9"/>
    <p:sldLayoutId id="2147483752" r:id="rId10"/>
    <p:sldLayoutId id="2147483753" r:id="rId11"/>
    <p:sldLayoutId id="2147483754" r:id="rId12"/>
  </p:sldLayoutIdLst>
  <p:txStyles>
    <p:titleStyle>
      <a:lvl1pPr algn="ctr" rtl="0" eaLnBrk="0" fontAlgn="base" hangingPunct="0">
        <a:spcBef>
          <a:spcPct val="0"/>
        </a:spcBef>
        <a:spcAft>
          <a:spcPct val="0"/>
        </a:spcAft>
        <a:defRPr sz="3500" b="1">
          <a:solidFill>
            <a:schemeClr val="bg1"/>
          </a:solidFill>
          <a:latin typeface="+mj-lt"/>
          <a:ea typeface="+mj-ea"/>
          <a:cs typeface="+mj-cs"/>
        </a:defRPr>
      </a:lvl1pPr>
      <a:lvl2pPr algn="ctr" rtl="0" eaLnBrk="0" fontAlgn="base" hangingPunct="0">
        <a:spcBef>
          <a:spcPct val="0"/>
        </a:spcBef>
        <a:spcAft>
          <a:spcPct val="0"/>
        </a:spcAft>
        <a:defRPr sz="3500" b="1">
          <a:solidFill>
            <a:schemeClr val="bg1"/>
          </a:solidFill>
          <a:latin typeface="Arial" charset="0"/>
        </a:defRPr>
      </a:lvl2pPr>
      <a:lvl3pPr algn="ctr" rtl="0" eaLnBrk="0" fontAlgn="base" hangingPunct="0">
        <a:spcBef>
          <a:spcPct val="0"/>
        </a:spcBef>
        <a:spcAft>
          <a:spcPct val="0"/>
        </a:spcAft>
        <a:defRPr sz="3500" b="1">
          <a:solidFill>
            <a:schemeClr val="bg1"/>
          </a:solidFill>
          <a:latin typeface="Arial" charset="0"/>
        </a:defRPr>
      </a:lvl3pPr>
      <a:lvl4pPr algn="ctr" rtl="0" eaLnBrk="0" fontAlgn="base" hangingPunct="0">
        <a:spcBef>
          <a:spcPct val="0"/>
        </a:spcBef>
        <a:spcAft>
          <a:spcPct val="0"/>
        </a:spcAft>
        <a:defRPr sz="3500" b="1">
          <a:solidFill>
            <a:schemeClr val="bg1"/>
          </a:solidFill>
          <a:latin typeface="Arial" charset="0"/>
        </a:defRPr>
      </a:lvl4pPr>
      <a:lvl5pPr algn="ctr" rtl="0" eaLnBrk="0" fontAlgn="base" hangingPunct="0">
        <a:spcBef>
          <a:spcPct val="0"/>
        </a:spcBef>
        <a:spcAft>
          <a:spcPct val="0"/>
        </a:spcAft>
        <a:defRPr sz="3500" b="1">
          <a:solidFill>
            <a:schemeClr val="bg1"/>
          </a:solidFill>
          <a:latin typeface="Arial" charset="0"/>
        </a:defRPr>
      </a:lvl5pPr>
      <a:lvl6pPr marL="457200" algn="ctr" rtl="0" eaLnBrk="1" fontAlgn="base" hangingPunct="1">
        <a:spcBef>
          <a:spcPct val="0"/>
        </a:spcBef>
        <a:spcAft>
          <a:spcPct val="0"/>
        </a:spcAft>
        <a:defRPr sz="3500" b="1">
          <a:solidFill>
            <a:schemeClr val="bg1"/>
          </a:solidFill>
          <a:latin typeface="Arial" charset="0"/>
        </a:defRPr>
      </a:lvl6pPr>
      <a:lvl7pPr marL="914400" algn="ctr" rtl="0" eaLnBrk="1" fontAlgn="base" hangingPunct="1">
        <a:spcBef>
          <a:spcPct val="0"/>
        </a:spcBef>
        <a:spcAft>
          <a:spcPct val="0"/>
        </a:spcAft>
        <a:defRPr sz="3500" b="1">
          <a:solidFill>
            <a:schemeClr val="bg1"/>
          </a:solidFill>
          <a:latin typeface="Arial" charset="0"/>
        </a:defRPr>
      </a:lvl7pPr>
      <a:lvl8pPr marL="1371600" algn="ctr" rtl="0" eaLnBrk="1" fontAlgn="base" hangingPunct="1">
        <a:spcBef>
          <a:spcPct val="0"/>
        </a:spcBef>
        <a:spcAft>
          <a:spcPct val="0"/>
        </a:spcAft>
        <a:defRPr sz="3500" b="1">
          <a:solidFill>
            <a:schemeClr val="bg1"/>
          </a:solidFill>
          <a:latin typeface="Arial" charset="0"/>
        </a:defRPr>
      </a:lvl8pPr>
      <a:lvl9pPr marL="1828800" algn="ctr" rtl="0" eaLnBrk="1" fontAlgn="base" hangingPunct="1">
        <a:spcBef>
          <a:spcPct val="0"/>
        </a:spcBef>
        <a:spcAft>
          <a:spcPct val="0"/>
        </a:spcAft>
        <a:defRPr sz="3500" b="1">
          <a:solidFill>
            <a:schemeClr val="bg1"/>
          </a:solidFill>
          <a:latin typeface="Arial" charset="0"/>
        </a:defRPr>
      </a:lvl9pPr>
    </p:titleStyle>
    <p:bodyStyle>
      <a:lvl1pPr marL="342900" indent="-342900" algn="l" rtl="0" eaLnBrk="0" fontAlgn="base" hangingPunct="0">
        <a:spcBef>
          <a:spcPct val="20000"/>
        </a:spcBef>
        <a:spcAft>
          <a:spcPct val="0"/>
        </a:spcAft>
        <a:buClr>
          <a:srgbClr val="CC6600"/>
        </a:buClr>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rgbClr val="CC6600"/>
        </a:buClr>
        <a:buChar char="–"/>
        <a:defRPr sz="2800">
          <a:solidFill>
            <a:schemeClr val="tx1"/>
          </a:solidFill>
          <a:latin typeface="+mn-lt"/>
        </a:defRPr>
      </a:lvl2pPr>
      <a:lvl3pPr marL="1143000" indent="-228600" algn="l" rtl="0" eaLnBrk="0" fontAlgn="base" hangingPunct="0">
        <a:spcBef>
          <a:spcPct val="20000"/>
        </a:spcBef>
        <a:spcAft>
          <a:spcPct val="0"/>
        </a:spcAft>
        <a:buClr>
          <a:srgbClr val="CC6600"/>
        </a:buClr>
        <a:buChar char="•"/>
        <a:defRPr sz="2400">
          <a:solidFill>
            <a:schemeClr val="tx1"/>
          </a:solidFill>
          <a:latin typeface="+mn-lt"/>
        </a:defRPr>
      </a:lvl3pPr>
      <a:lvl4pPr marL="1600200" indent="-228600" algn="l" rtl="0" eaLnBrk="0" fontAlgn="base" hangingPunct="0">
        <a:spcBef>
          <a:spcPct val="20000"/>
        </a:spcBef>
        <a:spcAft>
          <a:spcPct val="0"/>
        </a:spcAft>
        <a:buClr>
          <a:srgbClr val="CC6600"/>
        </a:buClr>
        <a:buChar char="–"/>
        <a:defRPr sz="2000">
          <a:solidFill>
            <a:schemeClr val="tx1"/>
          </a:solidFill>
          <a:latin typeface="+mn-lt"/>
        </a:defRPr>
      </a:lvl4pPr>
      <a:lvl5pPr marL="2057400" indent="-228600" algn="l" rtl="0" eaLnBrk="0" fontAlgn="base" hangingPunct="0">
        <a:spcBef>
          <a:spcPct val="20000"/>
        </a:spcBef>
        <a:spcAft>
          <a:spcPct val="0"/>
        </a:spcAft>
        <a:buClr>
          <a:srgbClr val="CC6600"/>
        </a:buClr>
        <a:buChar char="»"/>
        <a:defRPr sz="2000">
          <a:solidFill>
            <a:schemeClr val="tx1"/>
          </a:solidFill>
          <a:latin typeface="+mn-lt"/>
        </a:defRPr>
      </a:lvl5pPr>
      <a:lvl6pPr marL="2514600" indent="-228600" algn="l" rtl="0" eaLnBrk="1" fontAlgn="base" hangingPunct="1">
        <a:spcBef>
          <a:spcPct val="20000"/>
        </a:spcBef>
        <a:spcAft>
          <a:spcPct val="0"/>
        </a:spcAft>
        <a:buClr>
          <a:srgbClr val="CC6600"/>
        </a:buClr>
        <a:buChar char="»"/>
        <a:defRPr sz="2000">
          <a:solidFill>
            <a:schemeClr val="tx1"/>
          </a:solidFill>
          <a:latin typeface="+mn-lt"/>
        </a:defRPr>
      </a:lvl6pPr>
      <a:lvl7pPr marL="2971800" indent="-228600" algn="l" rtl="0" eaLnBrk="1" fontAlgn="base" hangingPunct="1">
        <a:spcBef>
          <a:spcPct val="20000"/>
        </a:spcBef>
        <a:spcAft>
          <a:spcPct val="0"/>
        </a:spcAft>
        <a:buClr>
          <a:srgbClr val="CC6600"/>
        </a:buClr>
        <a:buChar char="»"/>
        <a:defRPr sz="2000">
          <a:solidFill>
            <a:schemeClr val="tx1"/>
          </a:solidFill>
          <a:latin typeface="+mn-lt"/>
        </a:defRPr>
      </a:lvl7pPr>
      <a:lvl8pPr marL="3429000" indent="-228600" algn="l" rtl="0" eaLnBrk="1" fontAlgn="base" hangingPunct="1">
        <a:spcBef>
          <a:spcPct val="20000"/>
        </a:spcBef>
        <a:spcAft>
          <a:spcPct val="0"/>
        </a:spcAft>
        <a:buClr>
          <a:srgbClr val="CC6600"/>
        </a:buClr>
        <a:buChar char="»"/>
        <a:defRPr sz="2000">
          <a:solidFill>
            <a:schemeClr val="tx1"/>
          </a:solidFill>
          <a:latin typeface="+mn-lt"/>
        </a:defRPr>
      </a:lvl8pPr>
      <a:lvl9pPr marL="3886200" indent="-228600" algn="l" rtl="0" eaLnBrk="1" fontAlgn="base" hangingPunct="1">
        <a:spcBef>
          <a:spcPct val="20000"/>
        </a:spcBef>
        <a:spcAft>
          <a:spcPct val="0"/>
        </a:spcAft>
        <a:buClr>
          <a:srgbClr val="CC6600"/>
        </a:buClr>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3.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3.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3.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3.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3.xml"/></Relationships>
</file>

<file path=ppt/slides/_rels/slide10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02.xml"/><Relationship Id="rId1" Type="http://schemas.openxmlformats.org/officeDocument/2006/relationships/slideLayout" Target="../slideLayouts/slideLayout3.xml"/></Relationships>
</file>

<file path=ppt/slides/_rels/slide10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03.xml"/><Relationship Id="rId1" Type="http://schemas.openxmlformats.org/officeDocument/2006/relationships/slideLayout" Target="../slideLayouts/slideLayout3.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3.xml"/></Relationships>
</file>

<file path=ppt/slides/_rels/slide10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05.xml"/><Relationship Id="rId1" Type="http://schemas.openxmlformats.org/officeDocument/2006/relationships/slideLayout" Target="../slideLayouts/slideLayout3.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3.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3.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3.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3.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3.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3.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3.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3.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3.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3.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3.xml"/></Relationships>
</file>

<file path=ppt/slides/_rels/slide122.xml.rels><?xml version="1.0" encoding="UTF-8" standalone="yes"?>
<Relationships xmlns="http://schemas.openxmlformats.org/package/2006/relationships"><Relationship Id="rId3" Type="http://schemas.openxmlformats.org/officeDocument/2006/relationships/image" Target="../media/image34.wmf"/><Relationship Id="rId2" Type="http://schemas.openxmlformats.org/officeDocument/2006/relationships/notesSlide" Target="../notesSlides/notesSlide119.xml"/><Relationship Id="rId1" Type="http://schemas.openxmlformats.org/officeDocument/2006/relationships/slideLayout" Target="../slideLayouts/slideLayout3.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3.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3.xml"/></Relationships>
</file>

<file path=ppt/slides/_rels/slide125.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notesSlide" Target="../notesSlides/notesSlide122.xml"/><Relationship Id="rId1" Type="http://schemas.openxmlformats.org/officeDocument/2006/relationships/slideLayout" Target="../slideLayouts/slideLayout3.xml"/><Relationship Id="rId5" Type="http://schemas.openxmlformats.org/officeDocument/2006/relationships/hyperlink" Target="mailto:iacle@iacle.org" TargetMode="External"/><Relationship Id="rId4" Type="http://schemas.openxmlformats.org/officeDocument/2006/relationships/slide" Target="slide1.xml"/></Relationships>
</file>

<file path=ppt/slides/_rels/slide126.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3.xml"/></Relationships>
</file>

<file path=ppt/slides/_rels/slide127.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3.xml"/></Relationships>
</file>

<file path=ppt/slides/_rels/slide128.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3.xml"/></Relationships>
</file>

<file path=ppt/slides/_rels/slide129.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3.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4.jpeg"/><Relationship Id="rId7"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8.xml"/><Relationship Id="rId6" Type="http://schemas.openxmlformats.org/officeDocument/2006/relationships/image" Target="../media/image7.jpeg"/><Relationship Id="rId5" Type="http://schemas.openxmlformats.org/officeDocument/2006/relationships/image" Target="../media/image6.jpeg"/><Relationship Id="rId10" Type="http://schemas.openxmlformats.org/officeDocument/2006/relationships/image" Target="../media/image11.jpeg"/><Relationship Id="rId4" Type="http://schemas.openxmlformats.org/officeDocument/2006/relationships/image" Target="../media/image5.jpeg"/><Relationship Id="rId9" Type="http://schemas.openxmlformats.org/officeDocument/2006/relationships/image" Target="../media/image10.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58.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7.xml"/><Relationship Id="rId1" Type="http://schemas.openxmlformats.org/officeDocument/2006/relationships/slideLayout" Target="../slideLayouts/slideLayout3.xml"/><Relationship Id="rId5" Type="http://schemas.openxmlformats.org/officeDocument/2006/relationships/image" Target="../media/image21.png"/><Relationship Id="rId4" Type="http://schemas.openxmlformats.org/officeDocument/2006/relationships/image" Target="../media/image20.png"/></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80.xml"/><Relationship Id="rId1" Type="http://schemas.openxmlformats.org/officeDocument/2006/relationships/slideLayout" Target="../slideLayouts/slideLayout3.xml"/></Relationships>
</file>

<file path=ppt/slides/_rels/slide8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81.xml"/><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3.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87.xml"/><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88.xml"/><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90.xml"/><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91.xml"/><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92.xml"/><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93.xml"/><Relationship Id="rId1" Type="http://schemas.openxmlformats.org/officeDocument/2006/relationships/slideLayout" Target="../slideLayouts/slideLayout3.xml"/></Relationships>
</file>

<file path=ppt/slides/_rels/slide9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94.xml"/><Relationship Id="rId1" Type="http://schemas.openxmlformats.org/officeDocument/2006/relationships/slideLayout" Target="../slideLayouts/slideLayout3.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3.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4099" name="Rectangle 3"/>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4100" name="Rectangle 4"/>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4101" name="Rectangle 5"/>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4103" name="Rectangle 10"/>
          <p:cNvSpPr>
            <a:spLocks noChangeArrowheads="1"/>
          </p:cNvSpPr>
          <p:nvPr/>
        </p:nvSpPr>
        <p:spPr bwMode="auto">
          <a:xfrm>
            <a:off x="1436688" y="1743456"/>
            <a:ext cx="7329487" cy="3218688"/>
          </a:xfrm>
          <a:prstGeom prst="rect">
            <a:avLst/>
          </a:prstGeom>
          <a:noFill/>
          <a:ln w="9525">
            <a:noFill/>
            <a:miter lim="800000"/>
            <a:headEnd/>
            <a:tailEnd/>
          </a:ln>
        </p:spPr>
        <p:txBody>
          <a:bodyPr lIns="92075" tIns="46038" rIns="92075" bIns="46038" anchor="ctr"/>
          <a:lstStyle/>
          <a:p>
            <a:pPr defTabSz="762000">
              <a:lnSpc>
                <a:spcPct val="150000"/>
              </a:lnSpc>
            </a:pPr>
            <a:r>
              <a:rPr lang="en-US" sz="3600" b="1" dirty="0" smtClean="0">
                <a:solidFill>
                  <a:schemeClr val="tx1"/>
                </a:solidFill>
                <a:effectLst>
                  <a:outerShdw blurRad="38100" dist="38100" dir="2700000" algn="tl">
                    <a:srgbClr val="000000">
                      <a:alpha val="43137"/>
                    </a:srgbClr>
                  </a:outerShdw>
                </a:effectLst>
                <a:latin typeface="+mj-lt"/>
              </a:rPr>
              <a:t>CORNEAL TOPOGRAPHY:</a:t>
            </a:r>
          </a:p>
          <a:p>
            <a:pPr defTabSz="762000">
              <a:lnSpc>
                <a:spcPct val="150000"/>
              </a:lnSpc>
            </a:pPr>
            <a:r>
              <a:rPr lang="en-US" sz="3600" b="1" dirty="0" smtClean="0">
                <a:solidFill>
                  <a:schemeClr val="tx1"/>
                </a:solidFill>
                <a:effectLst>
                  <a:outerShdw blurRad="38100" dist="38100" dir="2700000" algn="tl">
                    <a:srgbClr val="000000">
                      <a:alpha val="43137"/>
                    </a:srgbClr>
                  </a:outerShdw>
                </a:effectLst>
                <a:latin typeface="+mj-lt"/>
              </a:rPr>
              <a:t>MEASUREMENT </a:t>
            </a:r>
            <a:r>
              <a:rPr lang="en-US" sz="3600" b="1" dirty="0">
                <a:solidFill>
                  <a:schemeClr val="tx1"/>
                </a:solidFill>
                <a:effectLst>
                  <a:outerShdw blurRad="38100" dist="38100" dir="2700000" algn="tl">
                    <a:srgbClr val="000000">
                      <a:alpha val="43137"/>
                    </a:srgbClr>
                  </a:outerShdw>
                </a:effectLst>
                <a:latin typeface="+mj-lt"/>
              </a:rPr>
              <a:t>AND </a:t>
            </a:r>
            <a:r>
              <a:rPr lang="en-US" sz="3600" b="1" dirty="0" smtClean="0">
                <a:solidFill>
                  <a:schemeClr val="tx1"/>
                </a:solidFill>
                <a:effectLst>
                  <a:outerShdw blurRad="38100" dist="38100" dir="2700000" algn="tl">
                    <a:srgbClr val="000000">
                      <a:alpha val="43137"/>
                    </a:srgbClr>
                  </a:outerShdw>
                </a:effectLst>
                <a:latin typeface="+mj-lt"/>
              </a:rPr>
              <a:t>SIGNIFICANCE</a:t>
            </a:r>
            <a:br>
              <a:rPr lang="en-US" sz="3600" b="1" dirty="0" smtClean="0">
                <a:solidFill>
                  <a:schemeClr val="tx1"/>
                </a:solidFill>
                <a:effectLst>
                  <a:outerShdw blurRad="38100" dist="38100" dir="2700000" algn="tl">
                    <a:srgbClr val="000000">
                      <a:alpha val="43137"/>
                    </a:srgbClr>
                  </a:outerShdw>
                </a:effectLst>
                <a:latin typeface="+mj-lt"/>
              </a:rPr>
            </a:br>
            <a:r>
              <a:rPr lang="en-US" sz="2000" b="1" dirty="0" smtClean="0">
                <a:solidFill>
                  <a:schemeClr val="tx1"/>
                </a:solidFill>
                <a:effectLst>
                  <a:outerShdw blurRad="38100" dist="38100" dir="2700000" algn="tl">
                    <a:srgbClr val="000000">
                      <a:alpha val="43137"/>
                    </a:srgbClr>
                  </a:outerShdw>
                </a:effectLst>
                <a:latin typeface="+mj-lt"/>
              </a:rPr>
              <a:t>Module 1.2</a:t>
            </a:r>
            <a:endParaRPr lang="en-US" sz="2000" b="1" dirty="0">
              <a:solidFill>
                <a:schemeClr val="tx1"/>
              </a:solidFill>
              <a:effectLst>
                <a:outerShdw blurRad="38100" dist="38100" dir="2700000" algn="tl">
                  <a:srgbClr val="000000">
                    <a:alpha val="43137"/>
                  </a:srgbClr>
                </a:outerShdw>
              </a:effectLst>
              <a:latin typeface="+mj-lt"/>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1026"/>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9219" name="Rectangle 1027"/>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9220" name="Rectangle 1028"/>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9221" name="Rectangle 1029"/>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9222" name="Rectangle 1031"/>
          <p:cNvSpPr>
            <a:spLocks noGrp="1" noChangeArrowheads="1"/>
          </p:cNvSpPr>
          <p:nvPr>
            <p:ph type="title"/>
          </p:nvPr>
        </p:nvSpPr>
        <p:spPr>
          <a:xfrm>
            <a:off x="1613714" y="-178006"/>
            <a:ext cx="8743950" cy="1143001"/>
          </a:xfrm>
          <a:noFill/>
        </p:spPr>
        <p:txBody>
          <a:bodyPr/>
          <a:lstStyle/>
          <a:p>
            <a:pPr eaLnBrk="1" hangingPunct="1">
              <a:lnSpc>
                <a:spcPct val="200000"/>
              </a:lnSpc>
            </a:pPr>
            <a:r>
              <a:rPr lang="en-US" dirty="0" smtClean="0"/>
              <a:t>CORNEAL THICKNESS</a:t>
            </a:r>
          </a:p>
        </p:txBody>
      </p:sp>
      <p:sp>
        <p:nvSpPr>
          <p:cNvPr id="9223" name="Rectangle 1032"/>
          <p:cNvSpPr>
            <a:spLocks noChangeArrowheads="1"/>
          </p:cNvSpPr>
          <p:nvPr/>
        </p:nvSpPr>
        <p:spPr bwMode="auto">
          <a:xfrm>
            <a:off x="1612900" y="1647825"/>
            <a:ext cx="6494463" cy="4114800"/>
          </a:xfrm>
          <a:prstGeom prst="rect">
            <a:avLst/>
          </a:prstGeom>
          <a:noFill/>
          <a:ln w="9525">
            <a:noFill/>
            <a:miter lim="800000"/>
            <a:headEnd/>
            <a:tailEnd/>
          </a:ln>
        </p:spPr>
        <p:txBody>
          <a:bodyPr lIns="92075" tIns="46038" rIns="92075" bIns="46038"/>
          <a:lstStyle/>
          <a:p>
            <a:pPr marL="342900" indent="-342900" algn="l" defTabSz="762000">
              <a:spcAft>
                <a:spcPct val="30000"/>
              </a:spcAft>
              <a:buClr>
                <a:srgbClr val="E3BEFF"/>
              </a:buClr>
              <a:buSzPct val="100000"/>
              <a:buFontTx/>
              <a:buChar char=" "/>
            </a:pPr>
            <a:r>
              <a:rPr lang="en-US" dirty="0">
                <a:solidFill>
                  <a:schemeClr val="tx1"/>
                </a:solidFill>
              </a:rPr>
              <a:t>Clinical Studies:</a:t>
            </a:r>
          </a:p>
          <a:p>
            <a:pPr marL="1714500" lvl="3" indent="-342900" algn="l" defTabSz="762000">
              <a:spcAft>
                <a:spcPct val="30000"/>
              </a:spcAft>
              <a:buClr>
                <a:srgbClr val="E3BEFF"/>
              </a:buClr>
              <a:buSzPct val="100000"/>
              <a:buFontTx/>
              <a:buChar char=" "/>
            </a:pPr>
            <a:r>
              <a:rPr lang="en-US" dirty="0">
                <a:solidFill>
                  <a:schemeClr val="tx1"/>
                </a:solidFill>
              </a:rPr>
              <a:t>0.50 – 0.65 mm</a:t>
            </a:r>
          </a:p>
          <a:p>
            <a:pPr marL="342900" indent="-342900" algn="l" defTabSz="762000">
              <a:spcAft>
                <a:spcPct val="30000"/>
              </a:spcAft>
              <a:buClr>
                <a:srgbClr val="E3BEFF"/>
              </a:buClr>
              <a:buSzPct val="100000"/>
              <a:buFontTx/>
              <a:buChar char=" "/>
            </a:pPr>
            <a:endParaRPr lang="en-US" dirty="0">
              <a:solidFill>
                <a:schemeClr val="tx1"/>
              </a:solidFill>
            </a:endParaRPr>
          </a:p>
          <a:p>
            <a:pPr marL="342900" indent="-342900" algn="l" defTabSz="762000">
              <a:spcAft>
                <a:spcPct val="30000"/>
              </a:spcAft>
              <a:buClr>
                <a:srgbClr val="E3BEFF"/>
              </a:buClr>
              <a:buSzPct val="100000"/>
              <a:buFontTx/>
              <a:buChar char=" "/>
            </a:pPr>
            <a:r>
              <a:rPr lang="en-US" dirty="0">
                <a:solidFill>
                  <a:schemeClr val="tx1"/>
                </a:solidFill>
              </a:rPr>
              <a:t>Gullstrand’s Eye No. 1:</a:t>
            </a:r>
          </a:p>
          <a:p>
            <a:pPr marL="1714500" lvl="3" indent="-342900" algn="l" defTabSz="762000">
              <a:spcAft>
                <a:spcPct val="30000"/>
              </a:spcAft>
              <a:buClr>
                <a:srgbClr val="E3BEFF"/>
              </a:buClr>
              <a:buSzPct val="100000"/>
              <a:buFontTx/>
              <a:buChar char=" "/>
            </a:pPr>
            <a:r>
              <a:rPr lang="en-US" dirty="0">
                <a:solidFill>
                  <a:schemeClr val="tx1"/>
                </a:solidFill>
              </a:rPr>
              <a:t>0.50 mm</a:t>
            </a:r>
          </a:p>
        </p:txBody>
      </p:sp>
    </p:spTree>
  </p:cSld>
  <p:clrMapOvr>
    <a:masterClrMapping/>
  </p:clrMapOvr>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1026"/>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101379" name="Rectangle 1027"/>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101380" name="Rectangle 1028"/>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101381" name="Rectangle 1029"/>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101382" name="Rectangle 1030"/>
          <p:cNvSpPr>
            <a:spLocks noGrp="1" noChangeArrowheads="1"/>
          </p:cNvSpPr>
          <p:nvPr>
            <p:ph type="title"/>
          </p:nvPr>
        </p:nvSpPr>
        <p:spPr>
          <a:xfrm>
            <a:off x="1911350" y="2214563"/>
            <a:ext cx="6523038" cy="1143000"/>
          </a:xfrm>
          <a:noFill/>
        </p:spPr>
        <p:txBody>
          <a:bodyPr/>
          <a:lstStyle/>
          <a:p>
            <a:pPr eaLnBrk="1" hangingPunct="1">
              <a:lnSpc>
                <a:spcPct val="150000"/>
              </a:lnSpc>
            </a:pPr>
            <a:r>
              <a:rPr lang="en-US" dirty="0" smtClean="0">
                <a:solidFill>
                  <a:schemeClr val="tx2"/>
                </a:solidFill>
              </a:rPr>
              <a:t>PROCEDURES FOR MEASUREMENT</a:t>
            </a:r>
          </a:p>
        </p:txBody>
      </p:sp>
    </p:spTree>
  </p:cSld>
  <p:clrMapOvr>
    <a:masterClrMapping/>
  </p:clrMapOvr>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102403" name="Rectangle 3"/>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102404" name="Rectangle 4"/>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102405" name="Rectangle 5"/>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102406" name="Rectangle 7"/>
          <p:cNvSpPr>
            <a:spLocks noGrp="1" noChangeArrowheads="1"/>
          </p:cNvSpPr>
          <p:nvPr>
            <p:ph type="title"/>
          </p:nvPr>
        </p:nvSpPr>
        <p:spPr>
          <a:xfrm>
            <a:off x="1487726" y="0"/>
            <a:ext cx="9009063" cy="1143000"/>
          </a:xfrm>
          <a:noFill/>
        </p:spPr>
        <p:txBody>
          <a:bodyPr/>
          <a:lstStyle/>
          <a:p>
            <a:pPr eaLnBrk="1" hangingPunct="1">
              <a:lnSpc>
                <a:spcPct val="90000"/>
              </a:lnSpc>
            </a:pPr>
            <a:r>
              <a:rPr lang="en-US" sz="3200" dirty="0" smtClean="0"/>
              <a:t>OCULAR PARAMETER MEASUREMENTS IN CONTACT LENS FITTING</a:t>
            </a:r>
          </a:p>
        </p:txBody>
      </p:sp>
      <p:sp>
        <p:nvSpPr>
          <p:cNvPr id="102407" name="Rectangle 6"/>
          <p:cNvSpPr>
            <a:spLocks noGrp="1" noChangeArrowheads="1"/>
          </p:cNvSpPr>
          <p:nvPr>
            <p:ph idx="1"/>
          </p:nvPr>
        </p:nvSpPr>
        <p:spPr>
          <a:xfrm>
            <a:off x="1273175" y="1827213"/>
            <a:ext cx="8634413" cy="4114800"/>
          </a:xfrm>
        </p:spPr>
        <p:txBody>
          <a:bodyPr/>
          <a:lstStyle/>
          <a:p>
            <a:pPr eaLnBrk="1" hangingPunct="1">
              <a:lnSpc>
                <a:spcPct val="110000"/>
              </a:lnSpc>
              <a:buClr>
                <a:srgbClr val="FFC000"/>
              </a:buClr>
            </a:pPr>
            <a:r>
              <a:rPr lang="en-US" sz="3400" dirty="0" smtClean="0"/>
              <a:t>Corneal diameter</a:t>
            </a:r>
          </a:p>
          <a:p>
            <a:pPr eaLnBrk="1" hangingPunct="1">
              <a:lnSpc>
                <a:spcPct val="110000"/>
              </a:lnSpc>
              <a:buClr>
                <a:srgbClr val="FFC000"/>
              </a:buClr>
            </a:pPr>
            <a:r>
              <a:rPr lang="en-US" sz="3400" dirty="0" smtClean="0"/>
              <a:t>Pupil diameter</a:t>
            </a:r>
          </a:p>
          <a:p>
            <a:pPr eaLnBrk="1" hangingPunct="1">
              <a:lnSpc>
                <a:spcPct val="110000"/>
              </a:lnSpc>
              <a:buClr>
                <a:srgbClr val="FFC000"/>
              </a:buClr>
            </a:pPr>
            <a:r>
              <a:rPr lang="en-US" sz="3400" dirty="0" smtClean="0"/>
              <a:t>Palpebral aperture and lid position</a:t>
            </a:r>
          </a:p>
          <a:p>
            <a:pPr eaLnBrk="1" hangingPunct="1">
              <a:lnSpc>
                <a:spcPct val="110000"/>
              </a:lnSpc>
              <a:buClr>
                <a:srgbClr val="FFC000"/>
              </a:buClr>
            </a:pPr>
            <a:r>
              <a:rPr lang="en-US" sz="3400" dirty="0" smtClean="0"/>
              <a:t>Keratometry</a:t>
            </a:r>
          </a:p>
          <a:p>
            <a:pPr eaLnBrk="1" hangingPunct="1">
              <a:lnSpc>
                <a:spcPct val="110000"/>
              </a:lnSpc>
              <a:buClr>
                <a:srgbClr val="FFC000"/>
              </a:buClr>
            </a:pPr>
            <a:r>
              <a:rPr lang="en-US" sz="3400" dirty="0" smtClean="0"/>
              <a:t>Photokeratoscopy</a:t>
            </a:r>
          </a:p>
          <a:p>
            <a:pPr eaLnBrk="1" hangingPunct="1">
              <a:lnSpc>
                <a:spcPct val="110000"/>
              </a:lnSpc>
            </a:pPr>
            <a:endParaRPr lang="en-US" dirty="0" smtClean="0"/>
          </a:p>
        </p:txBody>
      </p:sp>
    </p:spTree>
  </p:cSld>
  <p:clrMapOvr>
    <a:masterClrMapping/>
  </p:clrMapOvr>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103427" name="Rectangle 3"/>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103428" name="Rectangle 4"/>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103429" name="Rectangle 5"/>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103430" name="Rectangle 7"/>
          <p:cNvSpPr>
            <a:spLocks noGrp="1" noChangeArrowheads="1"/>
          </p:cNvSpPr>
          <p:nvPr>
            <p:ph type="title"/>
          </p:nvPr>
        </p:nvSpPr>
        <p:spPr>
          <a:xfrm>
            <a:off x="1633538" y="0"/>
            <a:ext cx="8707437" cy="1143000"/>
          </a:xfrm>
          <a:noFill/>
        </p:spPr>
        <p:txBody>
          <a:bodyPr/>
          <a:lstStyle/>
          <a:p>
            <a:pPr eaLnBrk="1" hangingPunct="1">
              <a:lnSpc>
                <a:spcPct val="90000"/>
              </a:lnSpc>
            </a:pPr>
            <a:r>
              <a:rPr lang="en-US" dirty="0" smtClean="0"/>
              <a:t>PROCEDURES FOR MEASUREMENT </a:t>
            </a:r>
            <a:r>
              <a:rPr lang="en-US" dirty="0" smtClean="0">
                <a:solidFill>
                  <a:srgbClr val="FFFF00"/>
                </a:solidFill>
              </a:rPr>
              <a:t>CLINICAL RECORDING</a:t>
            </a:r>
          </a:p>
        </p:txBody>
      </p:sp>
      <p:sp>
        <p:nvSpPr>
          <p:cNvPr id="103431" name="Rectangle 6"/>
          <p:cNvSpPr>
            <a:spLocks noGrp="1" noChangeArrowheads="1"/>
          </p:cNvSpPr>
          <p:nvPr>
            <p:ph idx="1"/>
          </p:nvPr>
        </p:nvSpPr>
        <p:spPr>
          <a:xfrm>
            <a:off x="1316038" y="2098675"/>
            <a:ext cx="8634412" cy="4114800"/>
          </a:xfrm>
        </p:spPr>
        <p:txBody>
          <a:bodyPr/>
          <a:lstStyle/>
          <a:p>
            <a:pPr eaLnBrk="1" hangingPunct="1">
              <a:lnSpc>
                <a:spcPct val="110000"/>
              </a:lnSpc>
              <a:buClr>
                <a:srgbClr val="FFC000"/>
              </a:buClr>
            </a:pPr>
            <a:r>
              <a:rPr lang="en-US" sz="3400" dirty="0" smtClean="0"/>
              <a:t>Radius (mm) and/or dioptres (D)</a:t>
            </a:r>
          </a:p>
          <a:p>
            <a:pPr eaLnBrk="1" hangingPunct="1">
              <a:lnSpc>
                <a:spcPct val="110000"/>
              </a:lnSpc>
              <a:buClr>
                <a:srgbClr val="FFC000"/>
              </a:buClr>
            </a:pPr>
            <a:r>
              <a:rPr lang="en-US" sz="3400" dirty="0" smtClean="0"/>
              <a:t>Record principal meridional reading</a:t>
            </a:r>
          </a:p>
          <a:p>
            <a:pPr eaLnBrk="1" hangingPunct="1">
              <a:lnSpc>
                <a:spcPct val="110000"/>
              </a:lnSpc>
              <a:buClr>
                <a:srgbClr val="FFC000"/>
              </a:buClr>
            </a:pPr>
            <a:r>
              <a:rPr lang="en-US" sz="3400" dirty="0" smtClean="0"/>
              <a:t>Average of 3 readings</a:t>
            </a:r>
          </a:p>
          <a:p>
            <a:pPr eaLnBrk="1" hangingPunct="1">
              <a:lnSpc>
                <a:spcPct val="110000"/>
              </a:lnSpc>
            </a:pPr>
            <a:endParaRPr lang="en-US" dirty="0" smtClean="0"/>
          </a:p>
        </p:txBody>
      </p:sp>
    </p:spTree>
  </p:cSld>
  <p:clrMapOvr>
    <a:masterClrMapping/>
  </p:clrMapOvr>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1026"/>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104451" name="Rectangle 1027"/>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104452" name="Rectangle 1028"/>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104453" name="Rectangle 1029"/>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104454" name="Rectangle 1031"/>
          <p:cNvSpPr>
            <a:spLocks noGrp="1" noChangeArrowheads="1"/>
          </p:cNvSpPr>
          <p:nvPr>
            <p:ph type="title"/>
          </p:nvPr>
        </p:nvSpPr>
        <p:spPr>
          <a:xfrm>
            <a:off x="1630363" y="0"/>
            <a:ext cx="8707437" cy="1143000"/>
          </a:xfrm>
          <a:noFill/>
        </p:spPr>
        <p:txBody>
          <a:bodyPr/>
          <a:lstStyle/>
          <a:p>
            <a:pPr eaLnBrk="1" hangingPunct="1">
              <a:lnSpc>
                <a:spcPct val="90000"/>
              </a:lnSpc>
            </a:pPr>
            <a:r>
              <a:rPr lang="en-US" dirty="0" smtClean="0"/>
              <a:t>INTERPRETATION OF RESULTS </a:t>
            </a:r>
            <a:r>
              <a:rPr lang="en-US" dirty="0" smtClean="0">
                <a:solidFill>
                  <a:srgbClr val="FFFF00"/>
                </a:solidFill>
              </a:rPr>
              <a:t>ABNORMAL CORNEAL TOPOGRAPHY</a:t>
            </a:r>
          </a:p>
        </p:txBody>
      </p:sp>
      <p:sp>
        <p:nvSpPr>
          <p:cNvPr id="104455" name="Rectangle 1030"/>
          <p:cNvSpPr>
            <a:spLocks noGrp="1" noChangeArrowheads="1"/>
          </p:cNvSpPr>
          <p:nvPr>
            <p:ph idx="1"/>
          </p:nvPr>
        </p:nvSpPr>
        <p:spPr>
          <a:xfrm>
            <a:off x="2281238" y="2171700"/>
            <a:ext cx="6354762" cy="4114800"/>
          </a:xfrm>
        </p:spPr>
        <p:txBody>
          <a:bodyPr/>
          <a:lstStyle/>
          <a:p>
            <a:pPr eaLnBrk="1" hangingPunct="1">
              <a:lnSpc>
                <a:spcPct val="110000"/>
              </a:lnSpc>
              <a:buClr>
                <a:srgbClr val="FFC000"/>
              </a:buClr>
            </a:pPr>
            <a:r>
              <a:rPr lang="en-US" sz="3400" dirty="0" smtClean="0"/>
              <a:t>Keratoconus</a:t>
            </a:r>
          </a:p>
          <a:p>
            <a:pPr eaLnBrk="1" hangingPunct="1">
              <a:lnSpc>
                <a:spcPct val="110000"/>
              </a:lnSpc>
              <a:buClr>
                <a:srgbClr val="FFC000"/>
              </a:buClr>
            </a:pPr>
            <a:r>
              <a:rPr lang="en-US" sz="3400" dirty="0" smtClean="0"/>
              <a:t>Keratoglobus</a:t>
            </a:r>
          </a:p>
          <a:p>
            <a:pPr eaLnBrk="1" hangingPunct="1">
              <a:lnSpc>
                <a:spcPct val="110000"/>
              </a:lnSpc>
              <a:buClr>
                <a:srgbClr val="FFC000"/>
              </a:buClr>
            </a:pPr>
            <a:r>
              <a:rPr lang="en-US" sz="3400" dirty="0" smtClean="0"/>
              <a:t>Irregular corneal astigmatism</a:t>
            </a:r>
          </a:p>
          <a:p>
            <a:pPr eaLnBrk="1" hangingPunct="1">
              <a:lnSpc>
                <a:spcPct val="110000"/>
              </a:lnSpc>
              <a:buClr>
                <a:srgbClr val="FFC000"/>
              </a:buClr>
            </a:pPr>
            <a:r>
              <a:rPr lang="en-US" sz="3400" dirty="0" smtClean="0"/>
              <a:t>Irregular cornea</a:t>
            </a:r>
          </a:p>
          <a:p>
            <a:pPr eaLnBrk="1" hangingPunct="1">
              <a:lnSpc>
                <a:spcPct val="110000"/>
              </a:lnSpc>
            </a:pPr>
            <a:endParaRPr lang="en-US" dirty="0" smtClean="0"/>
          </a:p>
        </p:txBody>
      </p:sp>
    </p:spTree>
  </p:cSld>
  <p:clrMapOvr>
    <a:masterClrMapping/>
  </p:clrMapOvr>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105475" name="Rectangle 3"/>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105476" name="Rectangle 4"/>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105477" name="Rectangle 5"/>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105478" name="Rectangle 7"/>
          <p:cNvSpPr>
            <a:spLocks noGrp="1" noChangeArrowheads="1"/>
          </p:cNvSpPr>
          <p:nvPr>
            <p:ph type="title"/>
          </p:nvPr>
        </p:nvSpPr>
        <p:spPr>
          <a:xfrm>
            <a:off x="1638300" y="0"/>
            <a:ext cx="8707438" cy="1143000"/>
          </a:xfrm>
          <a:noFill/>
        </p:spPr>
        <p:txBody>
          <a:bodyPr/>
          <a:lstStyle/>
          <a:p>
            <a:pPr eaLnBrk="1" hangingPunct="1">
              <a:lnSpc>
                <a:spcPct val="90000"/>
              </a:lnSpc>
            </a:pPr>
            <a:r>
              <a:rPr lang="en-US" dirty="0" smtClean="0"/>
              <a:t>KERATOCONUS</a:t>
            </a:r>
          </a:p>
        </p:txBody>
      </p:sp>
      <p:sp>
        <p:nvSpPr>
          <p:cNvPr id="105479" name="Rectangle 6"/>
          <p:cNvSpPr>
            <a:spLocks noGrp="1" noChangeArrowheads="1"/>
          </p:cNvSpPr>
          <p:nvPr>
            <p:ph idx="1"/>
          </p:nvPr>
        </p:nvSpPr>
        <p:spPr>
          <a:xfrm>
            <a:off x="2281238" y="2171700"/>
            <a:ext cx="6354762" cy="4114800"/>
          </a:xfrm>
        </p:spPr>
        <p:txBody>
          <a:bodyPr/>
          <a:lstStyle/>
          <a:p>
            <a:pPr eaLnBrk="1" hangingPunct="1">
              <a:lnSpc>
                <a:spcPct val="110000"/>
              </a:lnSpc>
              <a:buClr>
                <a:srgbClr val="FFC000"/>
              </a:buClr>
            </a:pPr>
            <a:r>
              <a:rPr lang="en-US" sz="3400" dirty="0" smtClean="0"/>
              <a:t>Non-inflammatory thinning and protrusion</a:t>
            </a:r>
          </a:p>
          <a:p>
            <a:pPr eaLnBrk="1" hangingPunct="1">
              <a:lnSpc>
                <a:spcPct val="110000"/>
              </a:lnSpc>
              <a:buClr>
                <a:srgbClr val="FFC000"/>
              </a:buClr>
            </a:pPr>
            <a:r>
              <a:rPr lang="en-US" sz="3400" dirty="0" smtClean="0"/>
              <a:t>Incidence: 1:3,000 - 1:80,000</a:t>
            </a:r>
          </a:p>
          <a:p>
            <a:pPr eaLnBrk="1" hangingPunct="1">
              <a:lnSpc>
                <a:spcPct val="110000"/>
              </a:lnSpc>
              <a:buClr>
                <a:srgbClr val="FFC000"/>
              </a:buClr>
            </a:pPr>
            <a:r>
              <a:rPr lang="en-US" sz="3400" dirty="0" smtClean="0"/>
              <a:t>Distortion of mires</a:t>
            </a:r>
          </a:p>
          <a:p>
            <a:pPr eaLnBrk="1" hangingPunct="1">
              <a:lnSpc>
                <a:spcPct val="110000"/>
              </a:lnSpc>
            </a:pPr>
            <a:endParaRPr lang="en-US" dirty="0" smtClean="0"/>
          </a:p>
        </p:txBody>
      </p:sp>
    </p:spTree>
  </p:cSld>
  <p:clrMapOvr>
    <a:masterClrMapping/>
  </p:clrMapOvr>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106499" name="Rectangle 3"/>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106500" name="Rectangle 4"/>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106501" name="Rectangle 5"/>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106502" name="Rectangle 7"/>
          <p:cNvSpPr>
            <a:spLocks noGrp="1" noChangeArrowheads="1"/>
          </p:cNvSpPr>
          <p:nvPr>
            <p:ph type="title"/>
          </p:nvPr>
        </p:nvSpPr>
        <p:spPr>
          <a:xfrm>
            <a:off x="1647628" y="0"/>
            <a:ext cx="8707437" cy="1143000"/>
          </a:xfrm>
          <a:noFill/>
        </p:spPr>
        <p:txBody>
          <a:bodyPr/>
          <a:lstStyle/>
          <a:p>
            <a:pPr eaLnBrk="1" hangingPunct="1">
              <a:lnSpc>
                <a:spcPct val="90000"/>
              </a:lnSpc>
            </a:pPr>
            <a:r>
              <a:rPr lang="en-US" dirty="0" smtClean="0"/>
              <a:t>KERATOGLOBUS</a:t>
            </a:r>
          </a:p>
        </p:txBody>
      </p:sp>
      <p:pic>
        <p:nvPicPr>
          <p:cNvPr id="106503" name="Picture 8" descr="D:\IACLE ALL MODULES\IACLE COL PICS\MOD 1 COL pics\1L2\1432-92.JPG"/>
          <p:cNvPicPr>
            <a:picLocks noChangeAspect="1" noChangeArrowheads="1"/>
          </p:cNvPicPr>
          <p:nvPr/>
        </p:nvPicPr>
        <p:blipFill>
          <a:blip r:embed="rId3" cstate="print"/>
          <a:srcRect b="2306"/>
          <a:stretch>
            <a:fillRect/>
          </a:stretch>
        </p:blipFill>
        <p:spPr bwMode="auto">
          <a:xfrm>
            <a:off x="1160463" y="1289050"/>
            <a:ext cx="7975600" cy="51117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107523" name="Rectangle 3"/>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107524" name="Rectangle 4"/>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107525" name="Rectangle 5"/>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107526" name="Rectangle 7"/>
          <p:cNvSpPr>
            <a:spLocks noGrp="1" noChangeArrowheads="1"/>
          </p:cNvSpPr>
          <p:nvPr>
            <p:ph type="title"/>
          </p:nvPr>
        </p:nvSpPr>
        <p:spPr>
          <a:xfrm>
            <a:off x="1636218" y="0"/>
            <a:ext cx="8707437" cy="1143000"/>
          </a:xfrm>
          <a:noFill/>
        </p:spPr>
        <p:txBody>
          <a:bodyPr/>
          <a:lstStyle/>
          <a:p>
            <a:pPr eaLnBrk="1" hangingPunct="1">
              <a:lnSpc>
                <a:spcPct val="90000"/>
              </a:lnSpc>
            </a:pPr>
            <a:r>
              <a:rPr lang="en-US" dirty="0" smtClean="0"/>
              <a:t>KERATOGLOBUS</a:t>
            </a:r>
          </a:p>
        </p:txBody>
      </p:sp>
      <p:pic>
        <p:nvPicPr>
          <p:cNvPr id="107527" name="Picture 8" descr="D:\IACLE ALL MODULES\IACLE COL PICS\MOD 1 COL pics\1L2\1060-92.JPG"/>
          <p:cNvPicPr>
            <a:picLocks noChangeAspect="1" noChangeArrowheads="1"/>
          </p:cNvPicPr>
          <p:nvPr/>
        </p:nvPicPr>
        <p:blipFill>
          <a:blip r:embed="rId3" cstate="print"/>
          <a:srcRect/>
          <a:stretch>
            <a:fillRect/>
          </a:stretch>
        </p:blipFill>
        <p:spPr bwMode="auto">
          <a:xfrm>
            <a:off x="1654175" y="1260475"/>
            <a:ext cx="6954838" cy="517207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108547" name="Rectangle 3"/>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108548" name="Rectangle 4"/>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108549" name="Rectangle 5"/>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108550" name="Rectangle 7"/>
          <p:cNvSpPr>
            <a:spLocks noGrp="1" noChangeArrowheads="1"/>
          </p:cNvSpPr>
          <p:nvPr>
            <p:ph type="title"/>
          </p:nvPr>
        </p:nvSpPr>
        <p:spPr>
          <a:xfrm>
            <a:off x="1639888" y="0"/>
            <a:ext cx="8707437" cy="1143000"/>
          </a:xfrm>
          <a:noFill/>
        </p:spPr>
        <p:txBody>
          <a:bodyPr/>
          <a:lstStyle/>
          <a:p>
            <a:pPr eaLnBrk="1" hangingPunct="1">
              <a:lnSpc>
                <a:spcPct val="90000"/>
              </a:lnSpc>
            </a:pPr>
            <a:r>
              <a:rPr lang="en-US" dirty="0" smtClean="0"/>
              <a:t>KERATOGLOBUS</a:t>
            </a:r>
          </a:p>
        </p:txBody>
      </p:sp>
      <p:sp>
        <p:nvSpPr>
          <p:cNvPr id="108551" name="Rectangle 6"/>
          <p:cNvSpPr>
            <a:spLocks noGrp="1" noChangeArrowheads="1"/>
          </p:cNvSpPr>
          <p:nvPr>
            <p:ph idx="1"/>
          </p:nvPr>
        </p:nvSpPr>
        <p:spPr>
          <a:xfrm>
            <a:off x="1163638" y="2432050"/>
            <a:ext cx="8297862" cy="4114800"/>
          </a:xfrm>
        </p:spPr>
        <p:txBody>
          <a:bodyPr/>
          <a:lstStyle/>
          <a:p>
            <a:pPr eaLnBrk="1" hangingPunct="1">
              <a:lnSpc>
                <a:spcPct val="110000"/>
              </a:lnSpc>
              <a:buFontTx/>
              <a:buChar char=" "/>
            </a:pPr>
            <a:r>
              <a:rPr lang="en-US" sz="3400" dirty="0" smtClean="0"/>
              <a:t>Generalized enlargement of the cornea</a:t>
            </a:r>
          </a:p>
          <a:p>
            <a:pPr eaLnBrk="1" hangingPunct="1">
              <a:lnSpc>
                <a:spcPct val="110000"/>
              </a:lnSpc>
            </a:pPr>
            <a:endParaRPr lang="en-US" dirty="0" smtClean="0"/>
          </a:p>
        </p:txBody>
      </p:sp>
    </p:spTree>
  </p:cSld>
  <p:clrMapOvr>
    <a:masterClrMapping/>
  </p:clrMapOvr>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109571" name="Rectangle 3"/>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109572" name="Rectangle 4"/>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109573" name="Rectangle 5"/>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109574" name="Rectangle 7"/>
          <p:cNvSpPr>
            <a:spLocks noGrp="1" noChangeArrowheads="1"/>
          </p:cNvSpPr>
          <p:nvPr>
            <p:ph type="title"/>
          </p:nvPr>
        </p:nvSpPr>
        <p:spPr>
          <a:xfrm>
            <a:off x="1639888" y="0"/>
            <a:ext cx="8707437" cy="1143000"/>
          </a:xfrm>
          <a:noFill/>
        </p:spPr>
        <p:txBody>
          <a:bodyPr/>
          <a:lstStyle/>
          <a:p>
            <a:pPr eaLnBrk="1" hangingPunct="1">
              <a:lnSpc>
                <a:spcPct val="90000"/>
              </a:lnSpc>
            </a:pPr>
            <a:r>
              <a:rPr lang="en-US" dirty="0" smtClean="0"/>
              <a:t>KERATOGLOBUS</a:t>
            </a:r>
          </a:p>
        </p:txBody>
      </p:sp>
      <p:pic>
        <p:nvPicPr>
          <p:cNvPr id="109575" name="Picture 2"/>
          <p:cNvPicPr>
            <a:picLocks noChangeAspect="1" noChangeArrowheads="1"/>
          </p:cNvPicPr>
          <p:nvPr/>
        </p:nvPicPr>
        <p:blipFill>
          <a:blip r:embed="rId3" cstate="print"/>
          <a:srcRect/>
          <a:stretch>
            <a:fillRect/>
          </a:stretch>
        </p:blipFill>
        <p:spPr bwMode="auto">
          <a:xfrm>
            <a:off x="1565275" y="1274763"/>
            <a:ext cx="7153275" cy="5126037"/>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110595" name="Rectangle 3"/>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110596" name="Rectangle 4"/>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110597" name="Rectangle 5"/>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110598" name="Rectangle 7"/>
          <p:cNvSpPr>
            <a:spLocks noGrp="1" noChangeArrowheads="1"/>
          </p:cNvSpPr>
          <p:nvPr>
            <p:ph type="title"/>
          </p:nvPr>
        </p:nvSpPr>
        <p:spPr>
          <a:xfrm>
            <a:off x="1630840" y="0"/>
            <a:ext cx="8707437" cy="1143000"/>
          </a:xfrm>
          <a:noFill/>
        </p:spPr>
        <p:txBody>
          <a:bodyPr/>
          <a:lstStyle/>
          <a:p>
            <a:pPr eaLnBrk="1" hangingPunct="1">
              <a:lnSpc>
                <a:spcPct val="90000"/>
              </a:lnSpc>
            </a:pPr>
            <a:r>
              <a:rPr lang="en-US" dirty="0" smtClean="0"/>
              <a:t>OPTICAL CHANGES OF THE EYE</a:t>
            </a:r>
          </a:p>
        </p:txBody>
      </p:sp>
      <p:sp>
        <p:nvSpPr>
          <p:cNvPr id="110599" name="Rectangle 6"/>
          <p:cNvSpPr>
            <a:spLocks noGrp="1" noChangeArrowheads="1"/>
          </p:cNvSpPr>
          <p:nvPr>
            <p:ph idx="1"/>
          </p:nvPr>
        </p:nvSpPr>
        <p:spPr>
          <a:xfrm>
            <a:off x="1458913" y="1854200"/>
            <a:ext cx="7610475" cy="4114800"/>
          </a:xfrm>
        </p:spPr>
        <p:txBody>
          <a:bodyPr/>
          <a:lstStyle/>
          <a:p>
            <a:pPr eaLnBrk="1" hangingPunct="1">
              <a:lnSpc>
                <a:spcPct val="110000"/>
              </a:lnSpc>
              <a:buFontTx/>
              <a:buChar char=" "/>
            </a:pPr>
            <a:r>
              <a:rPr lang="en-US" sz="3400" dirty="0" smtClean="0"/>
              <a:t>Contact lens wear can cause changes in the following:</a:t>
            </a:r>
          </a:p>
          <a:p>
            <a:pPr lvl="2" eaLnBrk="1" hangingPunct="1">
              <a:lnSpc>
                <a:spcPct val="110000"/>
              </a:lnSpc>
              <a:buClr>
                <a:srgbClr val="FFC000"/>
              </a:buClr>
            </a:pPr>
            <a:r>
              <a:rPr lang="en-US" sz="3400" dirty="0" smtClean="0"/>
              <a:t>curvature/power</a:t>
            </a:r>
          </a:p>
          <a:p>
            <a:pPr lvl="2" eaLnBrk="1" hangingPunct="1">
              <a:lnSpc>
                <a:spcPct val="110000"/>
              </a:lnSpc>
              <a:buClr>
                <a:srgbClr val="FFC000"/>
              </a:buClr>
            </a:pPr>
            <a:r>
              <a:rPr lang="en-US" sz="3400" dirty="0" smtClean="0"/>
              <a:t>refractive index </a:t>
            </a:r>
          </a:p>
          <a:p>
            <a:pPr lvl="2" eaLnBrk="1" hangingPunct="1">
              <a:lnSpc>
                <a:spcPct val="110000"/>
              </a:lnSpc>
              <a:buClr>
                <a:srgbClr val="FFC000"/>
              </a:buClr>
            </a:pPr>
            <a:r>
              <a:rPr lang="en-US" sz="3400" dirty="0" smtClean="0"/>
              <a:t>thickness</a:t>
            </a:r>
          </a:p>
          <a:p>
            <a:pPr eaLnBrk="1" hangingPunct="1">
              <a:lnSpc>
                <a:spcPct val="110000"/>
              </a:lnSpc>
            </a:pPr>
            <a:endParaRPr lang="en-US" dirty="0" smtClean="0"/>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Rectangle 78"/>
          <p:cNvSpPr/>
          <p:nvPr/>
        </p:nvSpPr>
        <p:spPr>
          <a:xfrm>
            <a:off x="2424113" y="1357313"/>
            <a:ext cx="5043487" cy="4960937"/>
          </a:xfrm>
          <a:prstGeom prst="rect">
            <a:avLst/>
          </a:prstGeom>
          <a:solidFill>
            <a:schemeClr val="accent3">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dirty="0"/>
          </a:p>
        </p:txBody>
      </p:sp>
      <p:sp>
        <p:nvSpPr>
          <p:cNvPr id="10243" name="Rectangle 2050"/>
          <p:cNvSpPr>
            <a:spLocks noChangeArrowheads="1"/>
          </p:cNvSpPr>
          <p:nvPr/>
        </p:nvSpPr>
        <p:spPr bwMode="auto">
          <a:xfrm>
            <a:off x="536575" y="6248400"/>
            <a:ext cx="2143125" cy="457200"/>
          </a:xfrm>
          <a:prstGeom prst="rect">
            <a:avLst/>
          </a:prstGeom>
          <a:noFill/>
          <a:ln w="9525">
            <a:noFill/>
            <a:miter lim="800000"/>
            <a:headEnd/>
            <a:tailEnd/>
          </a:ln>
        </p:spPr>
        <p:txBody>
          <a:bodyPr wrap="none" anchor="ctr"/>
          <a:lstStyle/>
          <a:p>
            <a:endParaRPr lang="en-US" dirty="0">
              <a:solidFill>
                <a:schemeClr val="tx1"/>
              </a:solidFill>
            </a:endParaRPr>
          </a:p>
        </p:txBody>
      </p:sp>
      <p:sp>
        <p:nvSpPr>
          <p:cNvPr id="10244" name="Rectangle 2051"/>
          <p:cNvSpPr>
            <a:spLocks noChangeArrowheads="1"/>
          </p:cNvSpPr>
          <p:nvPr/>
        </p:nvSpPr>
        <p:spPr bwMode="auto">
          <a:xfrm>
            <a:off x="3279775" y="6248400"/>
            <a:ext cx="3257550" cy="457200"/>
          </a:xfrm>
          <a:prstGeom prst="rect">
            <a:avLst/>
          </a:prstGeom>
          <a:noFill/>
          <a:ln w="9525">
            <a:noFill/>
            <a:miter lim="800000"/>
            <a:headEnd/>
            <a:tailEnd/>
          </a:ln>
        </p:spPr>
        <p:txBody>
          <a:bodyPr wrap="none" anchor="ctr"/>
          <a:lstStyle/>
          <a:p>
            <a:endParaRPr lang="en-US" dirty="0">
              <a:solidFill>
                <a:schemeClr val="tx1"/>
              </a:solidFill>
            </a:endParaRPr>
          </a:p>
        </p:txBody>
      </p:sp>
      <p:sp>
        <p:nvSpPr>
          <p:cNvPr id="10245" name="Rectangle 2054"/>
          <p:cNvSpPr>
            <a:spLocks noGrp="1" noChangeArrowheads="1"/>
          </p:cNvSpPr>
          <p:nvPr>
            <p:ph type="title"/>
          </p:nvPr>
        </p:nvSpPr>
        <p:spPr>
          <a:xfrm>
            <a:off x="1614617" y="-13736"/>
            <a:ext cx="8743950" cy="1143001"/>
          </a:xfrm>
          <a:noFill/>
        </p:spPr>
        <p:txBody>
          <a:bodyPr/>
          <a:lstStyle/>
          <a:p>
            <a:pPr eaLnBrk="1" hangingPunct="1">
              <a:lnSpc>
                <a:spcPct val="110000"/>
              </a:lnSpc>
            </a:pPr>
            <a:r>
              <a:rPr lang="en-US" sz="3200" dirty="0" smtClean="0"/>
              <a:t>VARIATIONS IN</a:t>
            </a:r>
            <a:br>
              <a:rPr lang="en-US" sz="3200" dirty="0" smtClean="0"/>
            </a:br>
            <a:r>
              <a:rPr lang="en-US" sz="3200" dirty="0" smtClean="0"/>
              <a:t>CENTRAL &amp; PERIPHERAL THICKNESS</a:t>
            </a:r>
          </a:p>
        </p:txBody>
      </p:sp>
      <p:sp>
        <p:nvSpPr>
          <p:cNvPr id="10246" name="Freeform 2060"/>
          <p:cNvSpPr>
            <a:spLocks/>
          </p:cNvSpPr>
          <p:nvPr/>
        </p:nvSpPr>
        <p:spPr bwMode="auto">
          <a:xfrm>
            <a:off x="3192463" y="1938338"/>
            <a:ext cx="26987" cy="3578225"/>
          </a:xfrm>
          <a:custGeom>
            <a:avLst/>
            <a:gdLst>
              <a:gd name="T0" fmla="*/ 2147483647 w 17"/>
              <a:gd name="T1" fmla="*/ 2147483647 h 2254"/>
              <a:gd name="T2" fmla="*/ 2147483647 w 17"/>
              <a:gd name="T3" fmla="*/ 2147483647 h 2254"/>
              <a:gd name="T4" fmla="*/ 2147483647 w 17"/>
              <a:gd name="T5" fmla="*/ 0 h 2254"/>
              <a:gd name="T6" fmla="*/ 0 w 17"/>
              <a:gd name="T7" fmla="*/ 0 h 2254"/>
              <a:gd name="T8" fmla="*/ 0 w 17"/>
              <a:gd name="T9" fmla="*/ 2147483647 h 2254"/>
              <a:gd name="T10" fmla="*/ 2147483647 w 17"/>
              <a:gd name="T11" fmla="*/ 2147483647 h 2254"/>
              <a:gd name="T12" fmla="*/ 0 60000 65536"/>
              <a:gd name="T13" fmla="*/ 0 60000 65536"/>
              <a:gd name="T14" fmla="*/ 0 60000 65536"/>
              <a:gd name="T15" fmla="*/ 0 60000 65536"/>
              <a:gd name="T16" fmla="*/ 0 60000 65536"/>
              <a:gd name="T17" fmla="*/ 0 60000 65536"/>
              <a:gd name="T18" fmla="*/ 0 w 17"/>
              <a:gd name="T19" fmla="*/ 0 h 2254"/>
              <a:gd name="T20" fmla="*/ 17 w 17"/>
              <a:gd name="T21" fmla="*/ 2254 h 2254"/>
            </a:gdLst>
            <a:ahLst/>
            <a:cxnLst>
              <a:cxn ang="T12">
                <a:pos x="T0" y="T1"/>
              </a:cxn>
              <a:cxn ang="T13">
                <a:pos x="T2" y="T3"/>
              </a:cxn>
              <a:cxn ang="T14">
                <a:pos x="T4" y="T5"/>
              </a:cxn>
              <a:cxn ang="T15">
                <a:pos x="T6" y="T7"/>
              </a:cxn>
              <a:cxn ang="T16">
                <a:pos x="T8" y="T9"/>
              </a:cxn>
              <a:cxn ang="T17">
                <a:pos x="T10" y="T11"/>
              </a:cxn>
            </a:cxnLst>
            <a:rect l="T18" t="T19" r="T20" b="T21"/>
            <a:pathLst>
              <a:path w="17" h="2254">
                <a:moveTo>
                  <a:pt x="6" y="2254"/>
                </a:moveTo>
                <a:lnTo>
                  <a:pt x="17" y="2254"/>
                </a:lnTo>
                <a:lnTo>
                  <a:pt x="17" y="0"/>
                </a:lnTo>
                <a:lnTo>
                  <a:pt x="0" y="0"/>
                </a:lnTo>
                <a:lnTo>
                  <a:pt x="0" y="2254"/>
                </a:lnTo>
                <a:lnTo>
                  <a:pt x="6" y="2254"/>
                </a:lnTo>
                <a:close/>
              </a:path>
            </a:pathLst>
          </a:custGeom>
          <a:solidFill>
            <a:srgbClr val="0000FF"/>
          </a:solidFill>
          <a:ln w="9525">
            <a:noFill/>
            <a:round/>
            <a:headEnd/>
            <a:tailEnd/>
          </a:ln>
        </p:spPr>
        <p:txBody>
          <a:bodyPr/>
          <a:lstStyle/>
          <a:p>
            <a:endParaRPr lang="en-US" dirty="0">
              <a:solidFill>
                <a:schemeClr val="tx1"/>
              </a:solidFill>
            </a:endParaRPr>
          </a:p>
        </p:txBody>
      </p:sp>
      <p:sp>
        <p:nvSpPr>
          <p:cNvPr id="10247" name="Freeform 2061"/>
          <p:cNvSpPr>
            <a:spLocks/>
          </p:cNvSpPr>
          <p:nvPr/>
        </p:nvSpPr>
        <p:spPr bwMode="auto">
          <a:xfrm>
            <a:off x="3192463" y="5507038"/>
            <a:ext cx="4038600" cy="26987"/>
          </a:xfrm>
          <a:custGeom>
            <a:avLst/>
            <a:gdLst>
              <a:gd name="T0" fmla="*/ 0 w 2544"/>
              <a:gd name="T1" fmla="*/ 2147483647 h 17"/>
              <a:gd name="T2" fmla="*/ 0 w 2544"/>
              <a:gd name="T3" fmla="*/ 2147483647 h 17"/>
              <a:gd name="T4" fmla="*/ 2147483647 w 2544"/>
              <a:gd name="T5" fmla="*/ 2147483647 h 17"/>
              <a:gd name="T6" fmla="*/ 2147483647 w 2544"/>
              <a:gd name="T7" fmla="*/ 0 h 17"/>
              <a:gd name="T8" fmla="*/ 0 w 2544"/>
              <a:gd name="T9" fmla="*/ 0 h 17"/>
              <a:gd name="T10" fmla="*/ 0 w 2544"/>
              <a:gd name="T11" fmla="*/ 2147483647 h 17"/>
              <a:gd name="T12" fmla="*/ 0 60000 65536"/>
              <a:gd name="T13" fmla="*/ 0 60000 65536"/>
              <a:gd name="T14" fmla="*/ 0 60000 65536"/>
              <a:gd name="T15" fmla="*/ 0 60000 65536"/>
              <a:gd name="T16" fmla="*/ 0 60000 65536"/>
              <a:gd name="T17" fmla="*/ 0 60000 65536"/>
              <a:gd name="T18" fmla="*/ 0 w 2544"/>
              <a:gd name="T19" fmla="*/ 0 h 17"/>
              <a:gd name="T20" fmla="*/ 2544 w 2544"/>
              <a:gd name="T21" fmla="*/ 17 h 17"/>
            </a:gdLst>
            <a:ahLst/>
            <a:cxnLst>
              <a:cxn ang="T12">
                <a:pos x="T0" y="T1"/>
              </a:cxn>
              <a:cxn ang="T13">
                <a:pos x="T2" y="T3"/>
              </a:cxn>
              <a:cxn ang="T14">
                <a:pos x="T4" y="T5"/>
              </a:cxn>
              <a:cxn ang="T15">
                <a:pos x="T6" y="T7"/>
              </a:cxn>
              <a:cxn ang="T16">
                <a:pos x="T8" y="T9"/>
              </a:cxn>
              <a:cxn ang="T17">
                <a:pos x="T10" y="T11"/>
              </a:cxn>
            </a:cxnLst>
            <a:rect l="T18" t="T19" r="T20" b="T21"/>
            <a:pathLst>
              <a:path w="2544" h="17">
                <a:moveTo>
                  <a:pt x="0" y="12"/>
                </a:moveTo>
                <a:lnTo>
                  <a:pt x="0" y="17"/>
                </a:lnTo>
                <a:lnTo>
                  <a:pt x="2544" y="17"/>
                </a:lnTo>
                <a:lnTo>
                  <a:pt x="2544" y="0"/>
                </a:lnTo>
                <a:lnTo>
                  <a:pt x="0" y="0"/>
                </a:lnTo>
                <a:lnTo>
                  <a:pt x="0" y="12"/>
                </a:lnTo>
                <a:close/>
              </a:path>
            </a:pathLst>
          </a:custGeom>
          <a:solidFill>
            <a:srgbClr val="0000FF"/>
          </a:solidFill>
          <a:ln w="9525">
            <a:noFill/>
            <a:round/>
            <a:headEnd/>
            <a:tailEnd/>
          </a:ln>
        </p:spPr>
        <p:txBody>
          <a:bodyPr/>
          <a:lstStyle/>
          <a:p>
            <a:endParaRPr lang="en-US" dirty="0">
              <a:solidFill>
                <a:schemeClr val="tx1"/>
              </a:solidFill>
            </a:endParaRPr>
          </a:p>
        </p:txBody>
      </p:sp>
      <p:sp>
        <p:nvSpPr>
          <p:cNvPr id="10248" name="Freeform 2062"/>
          <p:cNvSpPr>
            <a:spLocks/>
          </p:cNvSpPr>
          <p:nvPr/>
        </p:nvSpPr>
        <p:spPr bwMode="auto">
          <a:xfrm>
            <a:off x="3624263" y="5516563"/>
            <a:ext cx="19050" cy="106362"/>
          </a:xfrm>
          <a:custGeom>
            <a:avLst/>
            <a:gdLst>
              <a:gd name="T0" fmla="*/ 2147483647 w 12"/>
              <a:gd name="T1" fmla="*/ 2147483647 h 67"/>
              <a:gd name="T2" fmla="*/ 2147483647 w 12"/>
              <a:gd name="T3" fmla="*/ 2147483647 h 67"/>
              <a:gd name="T4" fmla="*/ 2147483647 w 12"/>
              <a:gd name="T5" fmla="*/ 0 h 67"/>
              <a:gd name="T6" fmla="*/ 0 w 12"/>
              <a:gd name="T7" fmla="*/ 0 h 67"/>
              <a:gd name="T8" fmla="*/ 0 w 12"/>
              <a:gd name="T9" fmla="*/ 2147483647 h 67"/>
              <a:gd name="T10" fmla="*/ 2147483647 w 12"/>
              <a:gd name="T11" fmla="*/ 2147483647 h 67"/>
              <a:gd name="T12" fmla="*/ 0 60000 65536"/>
              <a:gd name="T13" fmla="*/ 0 60000 65536"/>
              <a:gd name="T14" fmla="*/ 0 60000 65536"/>
              <a:gd name="T15" fmla="*/ 0 60000 65536"/>
              <a:gd name="T16" fmla="*/ 0 60000 65536"/>
              <a:gd name="T17" fmla="*/ 0 60000 65536"/>
              <a:gd name="T18" fmla="*/ 0 w 12"/>
              <a:gd name="T19" fmla="*/ 0 h 67"/>
              <a:gd name="T20" fmla="*/ 12 w 12"/>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12" h="67">
                <a:moveTo>
                  <a:pt x="6" y="67"/>
                </a:moveTo>
                <a:lnTo>
                  <a:pt x="12" y="67"/>
                </a:lnTo>
                <a:lnTo>
                  <a:pt x="12" y="0"/>
                </a:lnTo>
                <a:lnTo>
                  <a:pt x="0" y="0"/>
                </a:lnTo>
                <a:lnTo>
                  <a:pt x="0" y="67"/>
                </a:lnTo>
                <a:lnTo>
                  <a:pt x="6" y="67"/>
                </a:lnTo>
                <a:close/>
              </a:path>
            </a:pathLst>
          </a:custGeom>
          <a:solidFill>
            <a:srgbClr val="0000FF"/>
          </a:solidFill>
          <a:ln w="9525">
            <a:noFill/>
            <a:round/>
            <a:headEnd/>
            <a:tailEnd/>
          </a:ln>
        </p:spPr>
        <p:txBody>
          <a:bodyPr/>
          <a:lstStyle/>
          <a:p>
            <a:endParaRPr lang="en-US" dirty="0">
              <a:solidFill>
                <a:schemeClr val="tx1"/>
              </a:solidFill>
            </a:endParaRPr>
          </a:p>
        </p:txBody>
      </p:sp>
      <p:sp>
        <p:nvSpPr>
          <p:cNvPr id="10249" name="Freeform 2063"/>
          <p:cNvSpPr>
            <a:spLocks/>
          </p:cNvSpPr>
          <p:nvPr/>
        </p:nvSpPr>
        <p:spPr bwMode="auto">
          <a:xfrm>
            <a:off x="3095625" y="4221163"/>
            <a:ext cx="106363" cy="17462"/>
          </a:xfrm>
          <a:custGeom>
            <a:avLst/>
            <a:gdLst>
              <a:gd name="T0" fmla="*/ 2147483647 w 67"/>
              <a:gd name="T1" fmla="*/ 2147483647 h 11"/>
              <a:gd name="T2" fmla="*/ 2147483647 w 67"/>
              <a:gd name="T3" fmla="*/ 0 h 11"/>
              <a:gd name="T4" fmla="*/ 0 w 67"/>
              <a:gd name="T5" fmla="*/ 0 h 11"/>
              <a:gd name="T6" fmla="*/ 0 w 67"/>
              <a:gd name="T7" fmla="*/ 2147483647 h 11"/>
              <a:gd name="T8" fmla="*/ 2147483647 w 67"/>
              <a:gd name="T9" fmla="*/ 2147483647 h 11"/>
              <a:gd name="T10" fmla="*/ 2147483647 w 67"/>
              <a:gd name="T11" fmla="*/ 2147483647 h 11"/>
              <a:gd name="T12" fmla="*/ 0 60000 65536"/>
              <a:gd name="T13" fmla="*/ 0 60000 65536"/>
              <a:gd name="T14" fmla="*/ 0 60000 65536"/>
              <a:gd name="T15" fmla="*/ 0 60000 65536"/>
              <a:gd name="T16" fmla="*/ 0 60000 65536"/>
              <a:gd name="T17" fmla="*/ 0 60000 65536"/>
              <a:gd name="T18" fmla="*/ 0 w 67"/>
              <a:gd name="T19" fmla="*/ 0 h 11"/>
              <a:gd name="T20" fmla="*/ 67 w 67"/>
              <a:gd name="T21" fmla="*/ 11 h 11"/>
            </a:gdLst>
            <a:ahLst/>
            <a:cxnLst>
              <a:cxn ang="T12">
                <a:pos x="T0" y="T1"/>
              </a:cxn>
              <a:cxn ang="T13">
                <a:pos x="T2" y="T3"/>
              </a:cxn>
              <a:cxn ang="T14">
                <a:pos x="T4" y="T5"/>
              </a:cxn>
              <a:cxn ang="T15">
                <a:pos x="T6" y="T7"/>
              </a:cxn>
              <a:cxn ang="T16">
                <a:pos x="T8" y="T9"/>
              </a:cxn>
              <a:cxn ang="T17">
                <a:pos x="T10" y="T11"/>
              </a:cxn>
            </a:cxnLst>
            <a:rect l="T18" t="T19" r="T20" b="T21"/>
            <a:pathLst>
              <a:path w="67" h="11">
                <a:moveTo>
                  <a:pt x="67" y="5"/>
                </a:moveTo>
                <a:lnTo>
                  <a:pt x="67" y="0"/>
                </a:lnTo>
                <a:lnTo>
                  <a:pt x="0" y="0"/>
                </a:lnTo>
                <a:lnTo>
                  <a:pt x="0" y="11"/>
                </a:lnTo>
                <a:lnTo>
                  <a:pt x="67" y="11"/>
                </a:lnTo>
                <a:lnTo>
                  <a:pt x="67" y="5"/>
                </a:lnTo>
                <a:close/>
              </a:path>
            </a:pathLst>
          </a:custGeom>
          <a:solidFill>
            <a:srgbClr val="0000FF"/>
          </a:solidFill>
          <a:ln w="9525">
            <a:noFill/>
            <a:round/>
            <a:headEnd/>
            <a:tailEnd/>
          </a:ln>
        </p:spPr>
        <p:txBody>
          <a:bodyPr/>
          <a:lstStyle/>
          <a:p>
            <a:endParaRPr lang="en-US" dirty="0">
              <a:solidFill>
                <a:schemeClr val="tx1"/>
              </a:solidFill>
            </a:endParaRPr>
          </a:p>
        </p:txBody>
      </p:sp>
      <p:sp>
        <p:nvSpPr>
          <p:cNvPr id="10250" name="Freeform 2064"/>
          <p:cNvSpPr>
            <a:spLocks/>
          </p:cNvSpPr>
          <p:nvPr/>
        </p:nvSpPr>
        <p:spPr bwMode="auto">
          <a:xfrm>
            <a:off x="3113088" y="5507038"/>
            <a:ext cx="96837" cy="26987"/>
          </a:xfrm>
          <a:custGeom>
            <a:avLst/>
            <a:gdLst>
              <a:gd name="T0" fmla="*/ 2147483647 w 61"/>
              <a:gd name="T1" fmla="*/ 2147483647 h 17"/>
              <a:gd name="T2" fmla="*/ 2147483647 w 61"/>
              <a:gd name="T3" fmla="*/ 0 h 17"/>
              <a:gd name="T4" fmla="*/ 0 w 61"/>
              <a:gd name="T5" fmla="*/ 0 h 17"/>
              <a:gd name="T6" fmla="*/ 0 w 61"/>
              <a:gd name="T7" fmla="*/ 2147483647 h 17"/>
              <a:gd name="T8" fmla="*/ 2147483647 w 61"/>
              <a:gd name="T9" fmla="*/ 2147483647 h 17"/>
              <a:gd name="T10" fmla="*/ 2147483647 w 61"/>
              <a:gd name="T11" fmla="*/ 2147483647 h 17"/>
              <a:gd name="T12" fmla="*/ 0 60000 65536"/>
              <a:gd name="T13" fmla="*/ 0 60000 65536"/>
              <a:gd name="T14" fmla="*/ 0 60000 65536"/>
              <a:gd name="T15" fmla="*/ 0 60000 65536"/>
              <a:gd name="T16" fmla="*/ 0 60000 65536"/>
              <a:gd name="T17" fmla="*/ 0 60000 65536"/>
              <a:gd name="T18" fmla="*/ 0 w 61"/>
              <a:gd name="T19" fmla="*/ 0 h 17"/>
              <a:gd name="T20" fmla="*/ 61 w 61"/>
              <a:gd name="T21" fmla="*/ 17 h 17"/>
            </a:gdLst>
            <a:ahLst/>
            <a:cxnLst>
              <a:cxn ang="T12">
                <a:pos x="T0" y="T1"/>
              </a:cxn>
              <a:cxn ang="T13">
                <a:pos x="T2" y="T3"/>
              </a:cxn>
              <a:cxn ang="T14">
                <a:pos x="T4" y="T5"/>
              </a:cxn>
              <a:cxn ang="T15">
                <a:pos x="T6" y="T7"/>
              </a:cxn>
              <a:cxn ang="T16">
                <a:pos x="T8" y="T9"/>
              </a:cxn>
              <a:cxn ang="T17">
                <a:pos x="T10" y="T11"/>
              </a:cxn>
            </a:cxnLst>
            <a:rect l="T18" t="T19" r="T20" b="T21"/>
            <a:pathLst>
              <a:path w="61" h="17">
                <a:moveTo>
                  <a:pt x="61" y="12"/>
                </a:moveTo>
                <a:lnTo>
                  <a:pt x="61" y="0"/>
                </a:lnTo>
                <a:lnTo>
                  <a:pt x="0" y="0"/>
                </a:lnTo>
                <a:lnTo>
                  <a:pt x="0" y="17"/>
                </a:lnTo>
                <a:lnTo>
                  <a:pt x="61" y="17"/>
                </a:lnTo>
                <a:lnTo>
                  <a:pt x="61" y="12"/>
                </a:lnTo>
                <a:close/>
              </a:path>
            </a:pathLst>
          </a:custGeom>
          <a:solidFill>
            <a:srgbClr val="0000FF"/>
          </a:solidFill>
          <a:ln w="9525">
            <a:noFill/>
            <a:round/>
            <a:headEnd/>
            <a:tailEnd/>
          </a:ln>
        </p:spPr>
        <p:txBody>
          <a:bodyPr/>
          <a:lstStyle/>
          <a:p>
            <a:endParaRPr lang="en-US" dirty="0">
              <a:solidFill>
                <a:schemeClr val="tx1"/>
              </a:solidFill>
            </a:endParaRPr>
          </a:p>
        </p:txBody>
      </p:sp>
      <p:sp>
        <p:nvSpPr>
          <p:cNvPr id="10251" name="Freeform 2065"/>
          <p:cNvSpPr>
            <a:spLocks/>
          </p:cNvSpPr>
          <p:nvPr/>
        </p:nvSpPr>
        <p:spPr bwMode="auto">
          <a:xfrm>
            <a:off x="3095625" y="2933700"/>
            <a:ext cx="106363" cy="26988"/>
          </a:xfrm>
          <a:custGeom>
            <a:avLst/>
            <a:gdLst>
              <a:gd name="T0" fmla="*/ 2147483647 w 67"/>
              <a:gd name="T1" fmla="*/ 2147483647 h 17"/>
              <a:gd name="T2" fmla="*/ 2147483647 w 67"/>
              <a:gd name="T3" fmla="*/ 0 h 17"/>
              <a:gd name="T4" fmla="*/ 0 w 67"/>
              <a:gd name="T5" fmla="*/ 0 h 17"/>
              <a:gd name="T6" fmla="*/ 0 w 67"/>
              <a:gd name="T7" fmla="*/ 2147483647 h 17"/>
              <a:gd name="T8" fmla="*/ 2147483647 w 67"/>
              <a:gd name="T9" fmla="*/ 2147483647 h 17"/>
              <a:gd name="T10" fmla="*/ 2147483647 w 67"/>
              <a:gd name="T11" fmla="*/ 2147483647 h 17"/>
              <a:gd name="T12" fmla="*/ 0 60000 65536"/>
              <a:gd name="T13" fmla="*/ 0 60000 65536"/>
              <a:gd name="T14" fmla="*/ 0 60000 65536"/>
              <a:gd name="T15" fmla="*/ 0 60000 65536"/>
              <a:gd name="T16" fmla="*/ 0 60000 65536"/>
              <a:gd name="T17" fmla="*/ 0 60000 65536"/>
              <a:gd name="T18" fmla="*/ 0 w 67"/>
              <a:gd name="T19" fmla="*/ 0 h 17"/>
              <a:gd name="T20" fmla="*/ 67 w 67"/>
              <a:gd name="T21" fmla="*/ 17 h 17"/>
            </a:gdLst>
            <a:ahLst/>
            <a:cxnLst>
              <a:cxn ang="T12">
                <a:pos x="T0" y="T1"/>
              </a:cxn>
              <a:cxn ang="T13">
                <a:pos x="T2" y="T3"/>
              </a:cxn>
              <a:cxn ang="T14">
                <a:pos x="T4" y="T5"/>
              </a:cxn>
              <a:cxn ang="T15">
                <a:pos x="T6" y="T7"/>
              </a:cxn>
              <a:cxn ang="T16">
                <a:pos x="T8" y="T9"/>
              </a:cxn>
              <a:cxn ang="T17">
                <a:pos x="T10" y="T11"/>
              </a:cxn>
            </a:cxnLst>
            <a:rect l="T18" t="T19" r="T20" b="T21"/>
            <a:pathLst>
              <a:path w="67" h="17">
                <a:moveTo>
                  <a:pt x="67" y="11"/>
                </a:moveTo>
                <a:lnTo>
                  <a:pt x="67" y="0"/>
                </a:lnTo>
                <a:lnTo>
                  <a:pt x="0" y="0"/>
                </a:lnTo>
                <a:lnTo>
                  <a:pt x="0" y="17"/>
                </a:lnTo>
                <a:lnTo>
                  <a:pt x="67" y="17"/>
                </a:lnTo>
                <a:lnTo>
                  <a:pt x="67" y="11"/>
                </a:lnTo>
                <a:close/>
              </a:path>
            </a:pathLst>
          </a:custGeom>
          <a:solidFill>
            <a:srgbClr val="0000FF"/>
          </a:solidFill>
          <a:ln w="9525">
            <a:noFill/>
            <a:round/>
            <a:headEnd/>
            <a:tailEnd/>
          </a:ln>
        </p:spPr>
        <p:txBody>
          <a:bodyPr/>
          <a:lstStyle/>
          <a:p>
            <a:endParaRPr lang="en-US" dirty="0">
              <a:solidFill>
                <a:schemeClr val="tx1"/>
              </a:solidFill>
            </a:endParaRPr>
          </a:p>
        </p:txBody>
      </p:sp>
      <p:sp>
        <p:nvSpPr>
          <p:cNvPr id="10252" name="Freeform 2066"/>
          <p:cNvSpPr>
            <a:spLocks/>
          </p:cNvSpPr>
          <p:nvPr/>
        </p:nvSpPr>
        <p:spPr bwMode="auto">
          <a:xfrm>
            <a:off x="4040188" y="5516563"/>
            <a:ext cx="17462" cy="106362"/>
          </a:xfrm>
          <a:custGeom>
            <a:avLst/>
            <a:gdLst>
              <a:gd name="T0" fmla="*/ 2147483647 w 11"/>
              <a:gd name="T1" fmla="*/ 2147483647 h 67"/>
              <a:gd name="T2" fmla="*/ 2147483647 w 11"/>
              <a:gd name="T3" fmla="*/ 2147483647 h 67"/>
              <a:gd name="T4" fmla="*/ 2147483647 w 11"/>
              <a:gd name="T5" fmla="*/ 0 h 67"/>
              <a:gd name="T6" fmla="*/ 0 w 11"/>
              <a:gd name="T7" fmla="*/ 0 h 67"/>
              <a:gd name="T8" fmla="*/ 0 w 11"/>
              <a:gd name="T9" fmla="*/ 2147483647 h 67"/>
              <a:gd name="T10" fmla="*/ 2147483647 w 11"/>
              <a:gd name="T11" fmla="*/ 2147483647 h 67"/>
              <a:gd name="T12" fmla="*/ 0 60000 65536"/>
              <a:gd name="T13" fmla="*/ 0 60000 65536"/>
              <a:gd name="T14" fmla="*/ 0 60000 65536"/>
              <a:gd name="T15" fmla="*/ 0 60000 65536"/>
              <a:gd name="T16" fmla="*/ 0 60000 65536"/>
              <a:gd name="T17" fmla="*/ 0 60000 65536"/>
              <a:gd name="T18" fmla="*/ 0 w 11"/>
              <a:gd name="T19" fmla="*/ 0 h 67"/>
              <a:gd name="T20" fmla="*/ 11 w 11"/>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11" h="67">
                <a:moveTo>
                  <a:pt x="5" y="67"/>
                </a:moveTo>
                <a:lnTo>
                  <a:pt x="11" y="67"/>
                </a:lnTo>
                <a:lnTo>
                  <a:pt x="11" y="0"/>
                </a:lnTo>
                <a:lnTo>
                  <a:pt x="0" y="0"/>
                </a:lnTo>
                <a:lnTo>
                  <a:pt x="0" y="67"/>
                </a:lnTo>
                <a:lnTo>
                  <a:pt x="5" y="67"/>
                </a:lnTo>
                <a:close/>
              </a:path>
            </a:pathLst>
          </a:custGeom>
          <a:solidFill>
            <a:srgbClr val="0000FF"/>
          </a:solidFill>
          <a:ln w="9525">
            <a:noFill/>
            <a:round/>
            <a:headEnd/>
            <a:tailEnd/>
          </a:ln>
        </p:spPr>
        <p:txBody>
          <a:bodyPr/>
          <a:lstStyle/>
          <a:p>
            <a:endParaRPr lang="en-US" dirty="0">
              <a:solidFill>
                <a:schemeClr val="tx1"/>
              </a:solidFill>
            </a:endParaRPr>
          </a:p>
        </p:txBody>
      </p:sp>
      <p:sp>
        <p:nvSpPr>
          <p:cNvPr id="10253" name="Freeform 2067"/>
          <p:cNvSpPr>
            <a:spLocks/>
          </p:cNvSpPr>
          <p:nvPr/>
        </p:nvSpPr>
        <p:spPr bwMode="auto">
          <a:xfrm>
            <a:off x="4903788" y="5516563"/>
            <a:ext cx="17462" cy="106362"/>
          </a:xfrm>
          <a:custGeom>
            <a:avLst/>
            <a:gdLst>
              <a:gd name="T0" fmla="*/ 2147483647 w 11"/>
              <a:gd name="T1" fmla="*/ 2147483647 h 67"/>
              <a:gd name="T2" fmla="*/ 2147483647 w 11"/>
              <a:gd name="T3" fmla="*/ 2147483647 h 67"/>
              <a:gd name="T4" fmla="*/ 2147483647 w 11"/>
              <a:gd name="T5" fmla="*/ 0 h 67"/>
              <a:gd name="T6" fmla="*/ 0 w 11"/>
              <a:gd name="T7" fmla="*/ 0 h 67"/>
              <a:gd name="T8" fmla="*/ 0 w 11"/>
              <a:gd name="T9" fmla="*/ 2147483647 h 67"/>
              <a:gd name="T10" fmla="*/ 2147483647 w 11"/>
              <a:gd name="T11" fmla="*/ 2147483647 h 67"/>
              <a:gd name="T12" fmla="*/ 0 60000 65536"/>
              <a:gd name="T13" fmla="*/ 0 60000 65536"/>
              <a:gd name="T14" fmla="*/ 0 60000 65536"/>
              <a:gd name="T15" fmla="*/ 0 60000 65536"/>
              <a:gd name="T16" fmla="*/ 0 60000 65536"/>
              <a:gd name="T17" fmla="*/ 0 60000 65536"/>
              <a:gd name="T18" fmla="*/ 0 w 11"/>
              <a:gd name="T19" fmla="*/ 0 h 67"/>
              <a:gd name="T20" fmla="*/ 11 w 11"/>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11" h="67">
                <a:moveTo>
                  <a:pt x="5" y="67"/>
                </a:moveTo>
                <a:lnTo>
                  <a:pt x="11" y="67"/>
                </a:lnTo>
                <a:lnTo>
                  <a:pt x="11" y="0"/>
                </a:lnTo>
                <a:lnTo>
                  <a:pt x="0" y="0"/>
                </a:lnTo>
                <a:lnTo>
                  <a:pt x="0" y="67"/>
                </a:lnTo>
                <a:lnTo>
                  <a:pt x="5" y="67"/>
                </a:lnTo>
                <a:close/>
              </a:path>
            </a:pathLst>
          </a:custGeom>
          <a:solidFill>
            <a:srgbClr val="0000FF"/>
          </a:solidFill>
          <a:ln w="9525">
            <a:noFill/>
            <a:round/>
            <a:headEnd/>
            <a:tailEnd/>
          </a:ln>
        </p:spPr>
        <p:txBody>
          <a:bodyPr/>
          <a:lstStyle/>
          <a:p>
            <a:endParaRPr lang="en-US" dirty="0">
              <a:solidFill>
                <a:schemeClr val="tx1"/>
              </a:solidFill>
            </a:endParaRPr>
          </a:p>
        </p:txBody>
      </p:sp>
      <p:sp>
        <p:nvSpPr>
          <p:cNvPr id="10254" name="Freeform 2068"/>
          <p:cNvSpPr>
            <a:spLocks/>
          </p:cNvSpPr>
          <p:nvPr/>
        </p:nvSpPr>
        <p:spPr bwMode="auto">
          <a:xfrm>
            <a:off x="5759450" y="5516563"/>
            <a:ext cx="17463" cy="106362"/>
          </a:xfrm>
          <a:custGeom>
            <a:avLst/>
            <a:gdLst>
              <a:gd name="T0" fmla="*/ 2147483647 w 11"/>
              <a:gd name="T1" fmla="*/ 2147483647 h 67"/>
              <a:gd name="T2" fmla="*/ 2147483647 w 11"/>
              <a:gd name="T3" fmla="*/ 2147483647 h 67"/>
              <a:gd name="T4" fmla="*/ 2147483647 w 11"/>
              <a:gd name="T5" fmla="*/ 0 h 67"/>
              <a:gd name="T6" fmla="*/ 0 w 11"/>
              <a:gd name="T7" fmla="*/ 0 h 67"/>
              <a:gd name="T8" fmla="*/ 0 w 11"/>
              <a:gd name="T9" fmla="*/ 2147483647 h 67"/>
              <a:gd name="T10" fmla="*/ 2147483647 w 11"/>
              <a:gd name="T11" fmla="*/ 2147483647 h 67"/>
              <a:gd name="T12" fmla="*/ 0 60000 65536"/>
              <a:gd name="T13" fmla="*/ 0 60000 65536"/>
              <a:gd name="T14" fmla="*/ 0 60000 65536"/>
              <a:gd name="T15" fmla="*/ 0 60000 65536"/>
              <a:gd name="T16" fmla="*/ 0 60000 65536"/>
              <a:gd name="T17" fmla="*/ 0 60000 65536"/>
              <a:gd name="T18" fmla="*/ 0 w 11"/>
              <a:gd name="T19" fmla="*/ 0 h 67"/>
              <a:gd name="T20" fmla="*/ 11 w 11"/>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11" h="67">
                <a:moveTo>
                  <a:pt x="5" y="67"/>
                </a:moveTo>
                <a:lnTo>
                  <a:pt x="11" y="67"/>
                </a:lnTo>
                <a:lnTo>
                  <a:pt x="11" y="0"/>
                </a:lnTo>
                <a:lnTo>
                  <a:pt x="0" y="0"/>
                </a:lnTo>
                <a:lnTo>
                  <a:pt x="0" y="67"/>
                </a:lnTo>
                <a:lnTo>
                  <a:pt x="5" y="67"/>
                </a:lnTo>
                <a:close/>
              </a:path>
            </a:pathLst>
          </a:custGeom>
          <a:solidFill>
            <a:srgbClr val="0000FF"/>
          </a:solidFill>
          <a:ln w="9525">
            <a:noFill/>
            <a:round/>
            <a:headEnd/>
            <a:tailEnd/>
          </a:ln>
        </p:spPr>
        <p:txBody>
          <a:bodyPr/>
          <a:lstStyle/>
          <a:p>
            <a:endParaRPr lang="en-US" dirty="0">
              <a:solidFill>
                <a:schemeClr val="tx1"/>
              </a:solidFill>
            </a:endParaRPr>
          </a:p>
        </p:txBody>
      </p:sp>
      <p:sp>
        <p:nvSpPr>
          <p:cNvPr id="10255" name="Freeform 2069"/>
          <p:cNvSpPr>
            <a:spLocks/>
          </p:cNvSpPr>
          <p:nvPr/>
        </p:nvSpPr>
        <p:spPr bwMode="auto">
          <a:xfrm>
            <a:off x="4471988" y="5516563"/>
            <a:ext cx="25400" cy="106362"/>
          </a:xfrm>
          <a:custGeom>
            <a:avLst/>
            <a:gdLst>
              <a:gd name="T0" fmla="*/ 2147483647 w 16"/>
              <a:gd name="T1" fmla="*/ 2147483647 h 67"/>
              <a:gd name="T2" fmla="*/ 2147483647 w 16"/>
              <a:gd name="T3" fmla="*/ 2147483647 h 67"/>
              <a:gd name="T4" fmla="*/ 2147483647 w 16"/>
              <a:gd name="T5" fmla="*/ 0 h 67"/>
              <a:gd name="T6" fmla="*/ 0 w 16"/>
              <a:gd name="T7" fmla="*/ 0 h 67"/>
              <a:gd name="T8" fmla="*/ 0 w 16"/>
              <a:gd name="T9" fmla="*/ 2147483647 h 67"/>
              <a:gd name="T10" fmla="*/ 2147483647 w 16"/>
              <a:gd name="T11" fmla="*/ 2147483647 h 67"/>
              <a:gd name="T12" fmla="*/ 0 60000 65536"/>
              <a:gd name="T13" fmla="*/ 0 60000 65536"/>
              <a:gd name="T14" fmla="*/ 0 60000 65536"/>
              <a:gd name="T15" fmla="*/ 0 60000 65536"/>
              <a:gd name="T16" fmla="*/ 0 60000 65536"/>
              <a:gd name="T17" fmla="*/ 0 60000 65536"/>
              <a:gd name="T18" fmla="*/ 0 w 16"/>
              <a:gd name="T19" fmla="*/ 0 h 67"/>
              <a:gd name="T20" fmla="*/ 16 w 16"/>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16" h="67">
                <a:moveTo>
                  <a:pt x="5" y="67"/>
                </a:moveTo>
                <a:lnTo>
                  <a:pt x="16" y="67"/>
                </a:lnTo>
                <a:lnTo>
                  <a:pt x="16" y="0"/>
                </a:lnTo>
                <a:lnTo>
                  <a:pt x="0" y="0"/>
                </a:lnTo>
                <a:lnTo>
                  <a:pt x="0" y="67"/>
                </a:lnTo>
                <a:lnTo>
                  <a:pt x="5" y="67"/>
                </a:lnTo>
                <a:close/>
              </a:path>
            </a:pathLst>
          </a:custGeom>
          <a:solidFill>
            <a:srgbClr val="0000FF"/>
          </a:solidFill>
          <a:ln w="9525">
            <a:noFill/>
            <a:round/>
            <a:headEnd/>
            <a:tailEnd/>
          </a:ln>
        </p:spPr>
        <p:txBody>
          <a:bodyPr/>
          <a:lstStyle/>
          <a:p>
            <a:endParaRPr lang="en-US" dirty="0">
              <a:solidFill>
                <a:schemeClr val="tx1"/>
              </a:solidFill>
            </a:endParaRPr>
          </a:p>
        </p:txBody>
      </p:sp>
      <p:sp>
        <p:nvSpPr>
          <p:cNvPr id="10256" name="Freeform 2070"/>
          <p:cNvSpPr>
            <a:spLocks/>
          </p:cNvSpPr>
          <p:nvPr/>
        </p:nvSpPr>
        <p:spPr bwMode="auto">
          <a:xfrm>
            <a:off x="5326063" y="5516563"/>
            <a:ext cx="19050" cy="106362"/>
          </a:xfrm>
          <a:custGeom>
            <a:avLst/>
            <a:gdLst>
              <a:gd name="T0" fmla="*/ 2147483647 w 12"/>
              <a:gd name="T1" fmla="*/ 2147483647 h 67"/>
              <a:gd name="T2" fmla="*/ 2147483647 w 12"/>
              <a:gd name="T3" fmla="*/ 2147483647 h 67"/>
              <a:gd name="T4" fmla="*/ 2147483647 w 12"/>
              <a:gd name="T5" fmla="*/ 0 h 67"/>
              <a:gd name="T6" fmla="*/ 0 w 12"/>
              <a:gd name="T7" fmla="*/ 0 h 67"/>
              <a:gd name="T8" fmla="*/ 0 w 12"/>
              <a:gd name="T9" fmla="*/ 2147483647 h 67"/>
              <a:gd name="T10" fmla="*/ 2147483647 w 12"/>
              <a:gd name="T11" fmla="*/ 2147483647 h 67"/>
              <a:gd name="T12" fmla="*/ 0 60000 65536"/>
              <a:gd name="T13" fmla="*/ 0 60000 65536"/>
              <a:gd name="T14" fmla="*/ 0 60000 65536"/>
              <a:gd name="T15" fmla="*/ 0 60000 65536"/>
              <a:gd name="T16" fmla="*/ 0 60000 65536"/>
              <a:gd name="T17" fmla="*/ 0 60000 65536"/>
              <a:gd name="T18" fmla="*/ 0 w 12"/>
              <a:gd name="T19" fmla="*/ 0 h 67"/>
              <a:gd name="T20" fmla="*/ 12 w 12"/>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12" h="67">
                <a:moveTo>
                  <a:pt x="6" y="67"/>
                </a:moveTo>
                <a:lnTo>
                  <a:pt x="12" y="67"/>
                </a:lnTo>
                <a:lnTo>
                  <a:pt x="12" y="0"/>
                </a:lnTo>
                <a:lnTo>
                  <a:pt x="0" y="0"/>
                </a:lnTo>
                <a:lnTo>
                  <a:pt x="0" y="67"/>
                </a:lnTo>
                <a:lnTo>
                  <a:pt x="6" y="67"/>
                </a:lnTo>
                <a:close/>
              </a:path>
            </a:pathLst>
          </a:custGeom>
          <a:solidFill>
            <a:srgbClr val="0000FF"/>
          </a:solidFill>
          <a:ln w="9525">
            <a:noFill/>
            <a:round/>
            <a:headEnd/>
            <a:tailEnd/>
          </a:ln>
        </p:spPr>
        <p:txBody>
          <a:bodyPr/>
          <a:lstStyle/>
          <a:p>
            <a:endParaRPr lang="en-US" dirty="0">
              <a:solidFill>
                <a:schemeClr val="tx1"/>
              </a:solidFill>
            </a:endParaRPr>
          </a:p>
        </p:txBody>
      </p:sp>
      <p:sp>
        <p:nvSpPr>
          <p:cNvPr id="10257" name="Freeform 2071"/>
          <p:cNvSpPr>
            <a:spLocks/>
          </p:cNvSpPr>
          <p:nvPr/>
        </p:nvSpPr>
        <p:spPr bwMode="auto">
          <a:xfrm>
            <a:off x="6181725" y="5516563"/>
            <a:ext cx="17463" cy="106362"/>
          </a:xfrm>
          <a:custGeom>
            <a:avLst/>
            <a:gdLst>
              <a:gd name="T0" fmla="*/ 2147483647 w 11"/>
              <a:gd name="T1" fmla="*/ 2147483647 h 67"/>
              <a:gd name="T2" fmla="*/ 2147483647 w 11"/>
              <a:gd name="T3" fmla="*/ 2147483647 h 67"/>
              <a:gd name="T4" fmla="*/ 2147483647 w 11"/>
              <a:gd name="T5" fmla="*/ 0 h 67"/>
              <a:gd name="T6" fmla="*/ 0 w 11"/>
              <a:gd name="T7" fmla="*/ 0 h 67"/>
              <a:gd name="T8" fmla="*/ 0 w 11"/>
              <a:gd name="T9" fmla="*/ 2147483647 h 67"/>
              <a:gd name="T10" fmla="*/ 2147483647 w 11"/>
              <a:gd name="T11" fmla="*/ 2147483647 h 67"/>
              <a:gd name="T12" fmla="*/ 0 60000 65536"/>
              <a:gd name="T13" fmla="*/ 0 60000 65536"/>
              <a:gd name="T14" fmla="*/ 0 60000 65536"/>
              <a:gd name="T15" fmla="*/ 0 60000 65536"/>
              <a:gd name="T16" fmla="*/ 0 60000 65536"/>
              <a:gd name="T17" fmla="*/ 0 60000 65536"/>
              <a:gd name="T18" fmla="*/ 0 w 11"/>
              <a:gd name="T19" fmla="*/ 0 h 67"/>
              <a:gd name="T20" fmla="*/ 11 w 11"/>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11" h="67">
                <a:moveTo>
                  <a:pt x="6" y="67"/>
                </a:moveTo>
                <a:lnTo>
                  <a:pt x="11" y="67"/>
                </a:lnTo>
                <a:lnTo>
                  <a:pt x="11" y="0"/>
                </a:lnTo>
                <a:lnTo>
                  <a:pt x="0" y="0"/>
                </a:lnTo>
                <a:lnTo>
                  <a:pt x="0" y="67"/>
                </a:lnTo>
                <a:lnTo>
                  <a:pt x="6" y="67"/>
                </a:lnTo>
                <a:close/>
              </a:path>
            </a:pathLst>
          </a:custGeom>
          <a:solidFill>
            <a:srgbClr val="0000FF"/>
          </a:solidFill>
          <a:ln w="9525">
            <a:noFill/>
            <a:round/>
            <a:headEnd/>
            <a:tailEnd/>
          </a:ln>
        </p:spPr>
        <p:txBody>
          <a:bodyPr/>
          <a:lstStyle/>
          <a:p>
            <a:endParaRPr lang="en-US" dirty="0">
              <a:solidFill>
                <a:schemeClr val="tx1"/>
              </a:solidFill>
            </a:endParaRPr>
          </a:p>
        </p:txBody>
      </p:sp>
      <p:sp>
        <p:nvSpPr>
          <p:cNvPr id="10258" name="Freeform 2072"/>
          <p:cNvSpPr>
            <a:spLocks/>
          </p:cNvSpPr>
          <p:nvPr/>
        </p:nvSpPr>
        <p:spPr bwMode="auto">
          <a:xfrm>
            <a:off x="6613525" y="5516563"/>
            <a:ext cx="26988" cy="106362"/>
          </a:xfrm>
          <a:custGeom>
            <a:avLst/>
            <a:gdLst>
              <a:gd name="T0" fmla="*/ 2147483647 w 17"/>
              <a:gd name="T1" fmla="*/ 2147483647 h 67"/>
              <a:gd name="T2" fmla="*/ 2147483647 w 17"/>
              <a:gd name="T3" fmla="*/ 2147483647 h 67"/>
              <a:gd name="T4" fmla="*/ 2147483647 w 17"/>
              <a:gd name="T5" fmla="*/ 0 h 67"/>
              <a:gd name="T6" fmla="*/ 0 w 17"/>
              <a:gd name="T7" fmla="*/ 0 h 67"/>
              <a:gd name="T8" fmla="*/ 0 w 17"/>
              <a:gd name="T9" fmla="*/ 2147483647 h 67"/>
              <a:gd name="T10" fmla="*/ 2147483647 w 17"/>
              <a:gd name="T11" fmla="*/ 2147483647 h 67"/>
              <a:gd name="T12" fmla="*/ 0 60000 65536"/>
              <a:gd name="T13" fmla="*/ 0 60000 65536"/>
              <a:gd name="T14" fmla="*/ 0 60000 65536"/>
              <a:gd name="T15" fmla="*/ 0 60000 65536"/>
              <a:gd name="T16" fmla="*/ 0 60000 65536"/>
              <a:gd name="T17" fmla="*/ 0 60000 65536"/>
              <a:gd name="T18" fmla="*/ 0 w 17"/>
              <a:gd name="T19" fmla="*/ 0 h 67"/>
              <a:gd name="T20" fmla="*/ 17 w 17"/>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17" h="67">
                <a:moveTo>
                  <a:pt x="6" y="67"/>
                </a:moveTo>
                <a:lnTo>
                  <a:pt x="17" y="67"/>
                </a:lnTo>
                <a:lnTo>
                  <a:pt x="17" y="0"/>
                </a:lnTo>
                <a:lnTo>
                  <a:pt x="0" y="0"/>
                </a:lnTo>
                <a:lnTo>
                  <a:pt x="0" y="67"/>
                </a:lnTo>
                <a:lnTo>
                  <a:pt x="6" y="67"/>
                </a:lnTo>
                <a:close/>
              </a:path>
            </a:pathLst>
          </a:custGeom>
          <a:solidFill>
            <a:srgbClr val="0000FF"/>
          </a:solidFill>
          <a:ln w="9525">
            <a:noFill/>
            <a:round/>
            <a:headEnd/>
            <a:tailEnd/>
          </a:ln>
        </p:spPr>
        <p:txBody>
          <a:bodyPr/>
          <a:lstStyle/>
          <a:p>
            <a:endParaRPr lang="en-US" dirty="0">
              <a:solidFill>
                <a:schemeClr val="tx1"/>
              </a:solidFill>
            </a:endParaRPr>
          </a:p>
        </p:txBody>
      </p:sp>
      <p:sp>
        <p:nvSpPr>
          <p:cNvPr id="10259" name="Freeform 2073"/>
          <p:cNvSpPr>
            <a:spLocks/>
          </p:cNvSpPr>
          <p:nvPr/>
        </p:nvSpPr>
        <p:spPr bwMode="auto">
          <a:xfrm>
            <a:off x="3368675" y="2571750"/>
            <a:ext cx="53975" cy="106363"/>
          </a:xfrm>
          <a:custGeom>
            <a:avLst/>
            <a:gdLst>
              <a:gd name="T0" fmla="*/ 2147483647 w 34"/>
              <a:gd name="T1" fmla="*/ 2147483647 h 67"/>
              <a:gd name="T2" fmla="*/ 2147483647 w 34"/>
              <a:gd name="T3" fmla="*/ 2147483647 h 67"/>
              <a:gd name="T4" fmla="*/ 0 w 34"/>
              <a:gd name="T5" fmla="*/ 2147483647 h 67"/>
              <a:gd name="T6" fmla="*/ 2147483647 w 34"/>
              <a:gd name="T7" fmla="*/ 0 h 67"/>
              <a:gd name="T8" fmla="*/ 2147483647 w 34"/>
              <a:gd name="T9" fmla="*/ 2147483647 h 67"/>
              <a:gd name="T10" fmla="*/ 0 60000 65536"/>
              <a:gd name="T11" fmla="*/ 0 60000 65536"/>
              <a:gd name="T12" fmla="*/ 0 60000 65536"/>
              <a:gd name="T13" fmla="*/ 0 60000 65536"/>
              <a:gd name="T14" fmla="*/ 0 60000 65536"/>
              <a:gd name="T15" fmla="*/ 0 w 34"/>
              <a:gd name="T16" fmla="*/ 0 h 67"/>
              <a:gd name="T17" fmla="*/ 34 w 34"/>
              <a:gd name="T18" fmla="*/ 67 h 67"/>
            </a:gdLst>
            <a:ahLst/>
            <a:cxnLst>
              <a:cxn ang="T10">
                <a:pos x="T0" y="T1"/>
              </a:cxn>
              <a:cxn ang="T11">
                <a:pos x="T2" y="T3"/>
              </a:cxn>
              <a:cxn ang="T12">
                <a:pos x="T4" y="T5"/>
              </a:cxn>
              <a:cxn ang="T13">
                <a:pos x="T6" y="T7"/>
              </a:cxn>
              <a:cxn ang="T14">
                <a:pos x="T8" y="T9"/>
              </a:cxn>
            </a:cxnLst>
            <a:rect l="T15" t="T16" r="T17" b="T18"/>
            <a:pathLst>
              <a:path w="34" h="67">
                <a:moveTo>
                  <a:pt x="34" y="61"/>
                </a:moveTo>
                <a:lnTo>
                  <a:pt x="23" y="67"/>
                </a:lnTo>
                <a:lnTo>
                  <a:pt x="0" y="6"/>
                </a:lnTo>
                <a:lnTo>
                  <a:pt x="11" y="0"/>
                </a:lnTo>
                <a:lnTo>
                  <a:pt x="34" y="61"/>
                </a:lnTo>
                <a:close/>
              </a:path>
            </a:pathLst>
          </a:custGeom>
          <a:solidFill>
            <a:srgbClr val="009900"/>
          </a:solidFill>
          <a:ln w="9525">
            <a:noFill/>
            <a:round/>
            <a:headEnd/>
            <a:tailEnd/>
          </a:ln>
        </p:spPr>
        <p:txBody>
          <a:bodyPr/>
          <a:lstStyle/>
          <a:p>
            <a:endParaRPr lang="en-US" dirty="0">
              <a:solidFill>
                <a:schemeClr val="tx1"/>
              </a:solidFill>
            </a:endParaRPr>
          </a:p>
        </p:txBody>
      </p:sp>
      <p:sp>
        <p:nvSpPr>
          <p:cNvPr id="10260" name="Freeform 2074"/>
          <p:cNvSpPr>
            <a:spLocks/>
          </p:cNvSpPr>
          <p:nvPr/>
        </p:nvSpPr>
        <p:spPr bwMode="auto">
          <a:xfrm>
            <a:off x="3448050" y="2774950"/>
            <a:ext cx="61913" cy="106363"/>
          </a:xfrm>
          <a:custGeom>
            <a:avLst/>
            <a:gdLst>
              <a:gd name="T0" fmla="*/ 2147483647 w 39"/>
              <a:gd name="T1" fmla="*/ 2147483647 h 67"/>
              <a:gd name="T2" fmla="*/ 2147483647 w 39"/>
              <a:gd name="T3" fmla="*/ 2147483647 h 67"/>
              <a:gd name="T4" fmla="*/ 0 w 39"/>
              <a:gd name="T5" fmla="*/ 2147483647 h 67"/>
              <a:gd name="T6" fmla="*/ 2147483647 w 39"/>
              <a:gd name="T7" fmla="*/ 0 h 67"/>
              <a:gd name="T8" fmla="*/ 2147483647 w 39"/>
              <a:gd name="T9" fmla="*/ 2147483647 h 67"/>
              <a:gd name="T10" fmla="*/ 0 60000 65536"/>
              <a:gd name="T11" fmla="*/ 0 60000 65536"/>
              <a:gd name="T12" fmla="*/ 0 60000 65536"/>
              <a:gd name="T13" fmla="*/ 0 60000 65536"/>
              <a:gd name="T14" fmla="*/ 0 60000 65536"/>
              <a:gd name="T15" fmla="*/ 0 w 39"/>
              <a:gd name="T16" fmla="*/ 0 h 67"/>
              <a:gd name="T17" fmla="*/ 39 w 39"/>
              <a:gd name="T18" fmla="*/ 67 h 67"/>
            </a:gdLst>
            <a:ahLst/>
            <a:cxnLst>
              <a:cxn ang="T10">
                <a:pos x="T0" y="T1"/>
              </a:cxn>
              <a:cxn ang="T11">
                <a:pos x="T2" y="T3"/>
              </a:cxn>
              <a:cxn ang="T12">
                <a:pos x="T4" y="T5"/>
              </a:cxn>
              <a:cxn ang="T13">
                <a:pos x="T6" y="T7"/>
              </a:cxn>
              <a:cxn ang="T14">
                <a:pos x="T8" y="T9"/>
              </a:cxn>
            </a:cxnLst>
            <a:rect l="T15" t="T16" r="T17" b="T18"/>
            <a:pathLst>
              <a:path w="39" h="67">
                <a:moveTo>
                  <a:pt x="39" y="61"/>
                </a:moveTo>
                <a:lnTo>
                  <a:pt x="23" y="67"/>
                </a:lnTo>
                <a:lnTo>
                  <a:pt x="0" y="6"/>
                </a:lnTo>
                <a:lnTo>
                  <a:pt x="11" y="0"/>
                </a:lnTo>
                <a:lnTo>
                  <a:pt x="39" y="61"/>
                </a:lnTo>
                <a:close/>
              </a:path>
            </a:pathLst>
          </a:custGeom>
          <a:solidFill>
            <a:srgbClr val="009900"/>
          </a:solidFill>
          <a:ln w="9525">
            <a:noFill/>
            <a:round/>
            <a:headEnd/>
            <a:tailEnd/>
          </a:ln>
        </p:spPr>
        <p:txBody>
          <a:bodyPr/>
          <a:lstStyle/>
          <a:p>
            <a:endParaRPr lang="en-US" dirty="0">
              <a:solidFill>
                <a:schemeClr val="tx1"/>
              </a:solidFill>
            </a:endParaRPr>
          </a:p>
        </p:txBody>
      </p:sp>
      <p:sp>
        <p:nvSpPr>
          <p:cNvPr id="10261" name="Freeform 2075"/>
          <p:cNvSpPr>
            <a:spLocks/>
          </p:cNvSpPr>
          <p:nvPr/>
        </p:nvSpPr>
        <p:spPr bwMode="auto">
          <a:xfrm>
            <a:off x="3527425" y="2968625"/>
            <a:ext cx="61913" cy="114300"/>
          </a:xfrm>
          <a:custGeom>
            <a:avLst/>
            <a:gdLst>
              <a:gd name="T0" fmla="*/ 2147483647 w 39"/>
              <a:gd name="T1" fmla="*/ 2147483647 h 72"/>
              <a:gd name="T2" fmla="*/ 2147483647 w 39"/>
              <a:gd name="T3" fmla="*/ 2147483647 h 72"/>
              <a:gd name="T4" fmla="*/ 0 w 39"/>
              <a:gd name="T5" fmla="*/ 2147483647 h 72"/>
              <a:gd name="T6" fmla="*/ 2147483647 w 39"/>
              <a:gd name="T7" fmla="*/ 0 h 72"/>
              <a:gd name="T8" fmla="*/ 2147483647 w 39"/>
              <a:gd name="T9" fmla="*/ 2147483647 h 72"/>
              <a:gd name="T10" fmla="*/ 0 60000 65536"/>
              <a:gd name="T11" fmla="*/ 0 60000 65536"/>
              <a:gd name="T12" fmla="*/ 0 60000 65536"/>
              <a:gd name="T13" fmla="*/ 0 60000 65536"/>
              <a:gd name="T14" fmla="*/ 0 60000 65536"/>
              <a:gd name="T15" fmla="*/ 0 w 39"/>
              <a:gd name="T16" fmla="*/ 0 h 72"/>
              <a:gd name="T17" fmla="*/ 39 w 39"/>
              <a:gd name="T18" fmla="*/ 72 h 72"/>
            </a:gdLst>
            <a:ahLst/>
            <a:cxnLst>
              <a:cxn ang="T10">
                <a:pos x="T0" y="T1"/>
              </a:cxn>
              <a:cxn ang="T11">
                <a:pos x="T2" y="T3"/>
              </a:cxn>
              <a:cxn ang="T12">
                <a:pos x="T4" y="T5"/>
              </a:cxn>
              <a:cxn ang="T13">
                <a:pos x="T6" y="T7"/>
              </a:cxn>
              <a:cxn ang="T14">
                <a:pos x="T8" y="T9"/>
              </a:cxn>
            </a:cxnLst>
            <a:rect l="T15" t="T16" r="T17" b="T18"/>
            <a:pathLst>
              <a:path w="39" h="72">
                <a:moveTo>
                  <a:pt x="39" y="67"/>
                </a:moveTo>
                <a:lnTo>
                  <a:pt x="28" y="72"/>
                </a:lnTo>
                <a:lnTo>
                  <a:pt x="0" y="6"/>
                </a:lnTo>
                <a:lnTo>
                  <a:pt x="11" y="0"/>
                </a:lnTo>
                <a:lnTo>
                  <a:pt x="39" y="67"/>
                </a:lnTo>
                <a:close/>
              </a:path>
            </a:pathLst>
          </a:custGeom>
          <a:solidFill>
            <a:srgbClr val="009900"/>
          </a:solidFill>
          <a:ln w="9525">
            <a:noFill/>
            <a:round/>
            <a:headEnd/>
            <a:tailEnd/>
          </a:ln>
        </p:spPr>
        <p:txBody>
          <a:bodyPr/>
          <a:lstStyle/>
          <a:p>
            <a:endParaRPr lang="en-US" dirty="0">
              <a:solidFill>
                <a:schemeClr val="tx1"/>
              </a:solidFill>
            </a:endParaRPr>
          </a:p>
        </p:txBody>
      </p:sp>
      <p:sp>
        <p:nvSpPr>
          <p:cNvPr id="10262" name="Freeform 2076"/>
          <p:cNvSpPr>
            <a:spLocks/>
          </p:cNvSpPr>
          <p:nvPr/>
        </p:nvSpPr>
        <p:spPr bwMode="auto">
          <a:xfrm>
            <a:off x="3606800" y="3171825"/>
            <a:ext cx="44450" cy="52388"/>
          </a:xfrm>
          <a:custGeom>
            <a:avLst/>
            <a:gdLst>
              <a:gd name="T0" fmla="*/ 2147483647 w 28"/>
              <a:gd name="T1" fmla="*/ 2147483647 h 33"/>
              <a:gd name="T2" fmla="*/ 2147483647 w 28"/>
              <a:gd name="T3" fmla="*/ 2147483647 h 33"/>
              <a:gd name="T4" fmla="*/ 2147483647 w 28"/>
              <a:gd name="T5" fmla="*/ 0 h 33"/>
              <a:gd name="T6" fmla="*/ 0 w 28"/>
              <a:gd name="T7" fmla="*/ 2147483647 h 33"/>
              <a:gd name="T8" fmla="*/ 2147483647 w 28"/>
              <a:gd name="T9" fmla="*/ 2147483647 h 33"/>
              <a:gd name="T10" fmla="*/ 2147483647 w 28"/>
              <a:gd name="T11" fmla="*/ 2147483647 h 33"/>
              <a:gd name="T12" fmla="*/ 2147483647 w 28"/>
              <a:gd name="T13" fmla="*/ 2147483647 h 33"/>
              <a:gd name="T14" fmla="*/ 0 60000 65536"/>
              <a:gd name="T15" fmla="*/ 0 60000 65536"/>
              <a:gd name="T16" fmla="*/ 0 60000 65536"/>
              <a:gd name="T17" fmla="*/ 0 60000 65536"/>
              <a:gd name="T18" fmla="*/ 0 60000 65536"/>
              <a:gd name="T19" fmla="*/ 0 60000 65536"/>
              <a:gd name="T20" fmla="*/ 0 60000 65536"/>
              <a:gd name="T21" fmla="*/ 0 w 28"/>
              <a:gd name="T22" fmla="*/ 0 h 33"/>
              <a:gd name="T23" fmla="*/ 28 w 28"/>
              <a:gd name="T24" fmla="*/ 33 h 3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 h="33">
                <a:moveTo>
                  <a:pt x="28" y="28"/>
                </a:moveTo>
                <a:lnTo>
                  <a:pt x="28" y="28"/>
                </a:lnTo>
                <a:lnTo>
                  <a:pt x="11" y="0"/>
                </a:lnTo>
                <a:lnTo>
                  <a:pt x="0" y="5"/>
                </a:lnTo>
                <a:lnTo>
                  <a:pt x="11" y="33"/>
                </a:lnTo>
                <a:lnTo>
                  <a:pt x="28" y="28"/>
                </a:lnTo>
                <a:close/>
              </a:path>
            </a:pathLst>
          </a:custGeom>
          <a:solidFill>
            <a:srgbClr val="009900"/>
          </a:solidFill>
          <a:ln w="9525">
            <a:noFill/>
            <a:round/>
            <a:headEnd/>
            <a:tailEnd/>
          </a:ln>
        </p:spPr>
        <p:txBody>
          <a:bodyPr/>
          <a:lstStyle/>
          <a:p>
            <a:endParaRPr lang="en-US" dirty="0">
              <a:solidFill>
                <a:schemeClr val="tx1"/>
              </a:solidFill>
            </a:endParaRPr>
          </a:p>
        </p:txBody>
      </p:sp>
      <p:sp>
        <p:nvSpPr>
          <p:cNvPr id="10263" name="Freeform 2077"/>
          <p:cNvSpPr>
            <a:spLocks/>
          </p:cNvSpPr>
          <p:nvPr/>
        </p:nvSpPr>
        <p:spPr bwMode="auto">
          <a:xfrm>
            <a:off x="3624263" y="3216275"/>
            <a:ext cx="44450" cy="61913"/>
          </a:xfrm>
          <a:custGeom>
            <a:avLst/>
            <a:gdLst>
              <a:gd name="T0" fmla="*/ 2147483647 w 28"/>
              <a:gd name="T1" fmla="*/ 2147483647 h 39"/>
              <a:gd name="T2" fmla="*/ 2147483647 w 28"/>
              <a:gd name="T3" fmla="*/ 2147483647 h 39"/>
              <a:gd name="T4" fmla="*/ 0 w 28"/>
              <a:gd name="T5" fmla="*/ 2147483647 h 39"/>
              <a:gd name="T6" fmla="*/ 2147483647 w 28"/>
              <a:gd name="T7" fmla="*/ 0 h 39"/>
              <a:gd name="T8" fmla="*/ 2147483647 w 28"/>
              <a:gd name="T9" fmla="*/ 2147483647 h 39"/>
              <a:gd name="T10" fmla="*/ 0 60000 65536"/>
              <a:gd name="T11" fmla="*/ 0 60000 65536"/>
              <a:gd name="T12" fmla="*/ 0 60000 65536"/>
              <a:gd name="T13" fmla="*/ 0 60000 65536"/>
              <a:gd name="T14" fmla="*/ 0 60000 65536"/>
              <a:gd name="T15" fmla="*/ 0 w 28"/>
              <a:gd name="T16" fmla="*/ 0 h 39"/>
              <a:gd name="T17" fmla="*/ 28 w 28"/>
              <a:gd name="T18" fmla="*/ 39 h 39"/>
            </a:gdLst>
            <a:ahLst/>
            <a:cxnLst>
              <a:cxn ang="T10">
                <a:pos x="T0" y="T1"/>
              </a:cxn>
              <a:cxn ang="T11">
                <a:pos x="T2" y="T3"/>
              </a:cxn>
              <a:cxn ang="T12">
                <a:pos x="T4" y="T5"/>
              </a:cxn>
              <a:cxn ang="T13">
                <a:pos x="T6" y="T7"/>
              </a:cxn>
              <a:cxn ang="T14">
                <a:pos x="T8" y="T9"/>
              </a:cxn>
            </a:cxnLst>
            <a:rect l="T15" t="T16" r="T17" b="T18"/>
            <a:pathLst>
              <a:path w="28" h="39">
                <a:moveTo>
                  <a:pt x="28" y="33"/>
                </a:moveTo>
                <a:lnTo>
                  <a:pt x="17" y="39"/>
                </a:lnTo>
                <a:lnTo>
                  <a:pt x="0" y="5"/>
                </a:lnTo>
                <a:lnTo>
                  <a:pt x="17" y="0"/>
                </a:lnTo>
                <a:lnTo>
                  <a:pt x="28" y="33"/>
                </a:lnTo>
                <a:close/>
              </a:path>
            </a:pathLst>
          </a:custGeom>
          <a:solidFill>
            <a:srgbClr val="009900"/>
          </a:solidFill>
          <a:ln w="9525">
            <a:noFill/>
            <a:round/>
            <a:headEnd/>
            <a:tailEnd/>
          </a:ln>
        </p:spPr>
        <p:txBody>
          <a:bodyPr/>
          <a:lstStyle/>
          <a:p>
            <a:endParaRPr lang="en-US" dirty="0">
              <a:solidFill>
                <a:schemeClr val="tx1"/>
              </a:solidFill>
            </a:endParaRPr>
          </a:p>
        </p:txBody>
      </p:sp>
      <p:sp>
        <p:nvSpPr>
          <p:cNvPr id="10264" name="Freeform 2078"/>
          <p:cNvSpPr>
            <a:spLocks/>
          </p:cNvSpPr>
          <p:nvPr/>
        </p:nvSpPr>
        <p:spPr bwMode="auto">
          <a:xfrm>
            <a:off x="3695700" y="3365500"/>
            <a:ext cx="61913" cy="106363"/>
          </a:xfrm>
          <a:custGeom>
            <a:avLst/>
            <a:gdLst>
              <a:gd name="T0" fmla="*/ 2147483647 w 39"/>
              <a:gd name="T1" fmla="*/ 2147483647 h 67"/>
              <a:gd name="T2" fmla="*/ 2147483647 w 39"/>
              <a:gd name="T3" fmla="*/ 2147483647 h 67"/>
              <a:gd name="T4" fmla="*/ 0 w 39"/>
              <a:gd name="T5" fmla="*/ 2147483647 h 67"/>
              <a:gd name="T6" fmla="*/ 2147483647 w 39"/>
              <a:gd name="T7" fmla="*/ 0 h 67"/>
              <a:gd name="T8" fmla="*/ 2147483647 w 39"/>
              <a:gd name="T9" fmla="*/ 2147483647 h 67"/>
              <a:gd name="T10" fmla="*/ 0 60000 65536"/>
              <a:gd name="T11" fmla="*/ 0 60000 65536"/>
              <a:gd name="T12" fmla="*/ 0 60000 65536"/>
              <a:gd name="T13" fmla="*/ 0 60000 65536"/>
              <a:gd name="T14" fmla="*/ 0 60000 65536"/>
              <a:gd name="T15" fmla="*/ 0 w 39"/>
              <a:gd name="T16" fmla="*/ 0 h 67"/>
              <a:gd name="T17" fmla="*/ 39 w 39"/>
              <a:gd name="T18" fmla="*/ 67 h 67"/>
            </a:gdLst>
            <a:ahLst/>
            <a:cxnLst>
              <a:cxn ang="T10">
                <a:pos x="T0" y="T1"/>
              </a:cxn>
              <a:cxn ang="T11">
                <a:pos x="T2" y="T3"/>
              </a:cxn>
              <a:cxn ang="T12">
                <a:pos x="T4" y="T5"/>
              </a:cxn>
              <a:cxn ang="T13">
                <a:pos x="T6" y="T7"/>
              </a:cxn>
              <a:cxn ang="T14">
                <a:pos x="T8" y="T9"/>
              </a:cxn>
            </a:cxnLst>
            <a:rect l="T15" t="T16" r="T17" b="T18"/>
            <a:pathLst>
              <a:path w="39" h="67">
                <a:moveTo>
                  <a:pt x="39" y="67"/>
                </a:moveTo>
                <a:lnTo>
                  <a:pt x="22" y="67"/>
                </a:lnTo>
                <a:lnTo>
                  <a:pt x="0" y="6"/>
                </a:lnTo>
                <a:lnTo>
                  <a:pt x="11" y="0"/>
                </a:lnTo>
                <a:lnTo>
                  <a:pt x="39" y="67"/>
                </a:lnTo>
                <a:close/>
              </a:path>
            </a:pathLst>
          </a:custGeom>
          <a:solidFill>
            <a:srgbClr val="009900"/>
          </a:solidFill>
          <a:ln w="9525">
            <a:noFill/>
            <a:round/>
            <a:headEnd/>
            <a:tailEnd/>
          </a:ln>
        </p:spPr>
        <p:txBody>
          <a:bodyPr/>
          <a:lstStyle/>
          <a:p>
            <a:endParaRPr lang="en-US" dirty="0">
              <a:solidFill>
                <a:schemeClr val="tx1"/>
              </a:solidFill>
            </a:endParaRPr>
          </a:p>
        </p:txBody>
      </p:sp>
      <p:sp>
        <p:nvSpPr>
          <p:cNvPr id="10265" name="Freeform 2079"/>
          <p:cNvSpPr>
            <a:spLocks/>
          </p:cNvSpPr>
          <p:nvPr/>
        </p:nvSpPr>
        <p:spPr bwMode="auto">
          <a:xfrm>
            <a:off x="3775075" y="3568700"/>
            <a:ext cx="61913" cy="104775"/>
          </a:xfrm>
          <a:custGeom>
            <a:avLst/>
            <a:gdLst>
              <a:gd name="T0" fmla="*/ 2147483647 w 39"/>
              <a:gd name="T1" fmla="*/ 2147483647 h 66"/>
              <a:gd name="T2" fmla="*/ 2147483647 w 39"/>
              <a:gd name="T3" fmla="*/ 2147483647 h 66"/>
              <a:gd name="T4" fmla="*/ 0 w 39"/>
              <a:gd name="T5" fmla="*/ 2147483647 h 66"/>
              <a:gd name="T6" fmla="*/ 2147483647 w 39"/>
              <a:gd name="T7" fmla="*/ 0 h 66"/>
              <a:gd name="T8" fmla="*/ 2147483647 w 39"/>
              <a:gd name="T9" fmla="*/ 2147483647 h 66"/>
              <a:gd name="T10" fmla="*/ 0 60000 65536"/>
              <a:gd name="T11" fmla="*/ 0 60000 65536"/>
              <a:gd name="T12" fmla="*/ 0 60000 65536"/>
              <a:gd name="T13" fmla="*/ 0 60000 65536"/>
              <a:gd name="T14" fmla="*/ 0 60000 65536"/>
              <a:gd name="T15" fmla="*/ 0 w 39"/>
              <a:gd name="T16" fmla="*/ 0 h 66"/>
              <a:gd name="T17" fmla="*/ 39 w 39"/>
              <a:gd name="T18" fmla="*/ 66 h 66"/>
            </a:gdLst>
            <a:ahLst/>
            <a:cxnLst>
              <a:cxn ang="T10">
                <a:pos x="T0" y="T1"/>
              </a:cxn>
              <a:cxn ang="T11">
                <a:pos x="T2" y="T3"/>
              </a:cxn>
              <a:cxn ang="T12">
                <a:pos x="T4" y="T5"/>
              </a:cxn>
              <a:cxn ang="T13">
                <a:pos x="T6" y="T7"/>
              </a:cxn>
              <a:cxn ang="T14">
                <a:pos x="T8" y="T9"/>
              </a:cxn>
            </a:cxnLst>
            <a:rect l="T15" t="T16" r="T17" b="T18"/>
            <a:pathLst>
              <a:path w="39" h="66">
                <a:moveTo>
                  <a:pt x="39" y="61"/>
                </a:moveTo>
                <a:lnTo>
                  <a:pt x="28" y="66"/>
                </a:lnTo>
                <a:lnTo>
                  <a:pt x="0" y="5"/>
                </a:lnTo>
                <a:lnTo>
                  <a:pt x="17" y="0"/>
                </a:lnTo>
                <a:lnTo>
                  <a:pt x="39" y="61"/>
                </a:lnTo>
                <a:close/>
              </a:path>
            </a:pathLst>
          </a:custGeom>
          <a:solidFill>
            <a:srgbClr val="009900"/>
          </a:solidFill>
          <a:ln w="9525">
            <a:noFill/>
            <a:round/>
            <a:headEnd/>
            <a:tailEnd/>
          </a:ln>
        </p:spPr>
        <p:txBody>
          <a:bodyPr/>
          <a:lstStyle/>
          <a:p>
            <a:endParaRPr lang="en-US" dirty="0">
              <a:solidFill>
                <a:schemeClr val="tx1"/>
              </a:solidFill>
            </a:endParaRPr>
          </a:p>
        </p:txBody>
      </p:sp>
      <p:sp>
        <p:nvSpPr>
          <p:cNvPr id="10266" name="Freeform 2080"/>
          <p:cNvSpPr>
            <a:spLocks/>
          </p:cNvSpPr>
          <p:nvPr/>
        </p:nvSpPr>
        <p:spPr bwMode="auto">
          <a:xfrm>
            <a:off x="3862388" y="3762375"/>
            <a:ext cx="61912" cy="106363"/>
          </a:xfrm>
          <a:custGeom>
            <a:avLst/>
            <a:gdLst>
              <a:gd name="T0" fmla="*/ 2147483647 w 39"/>
              <a:gd name="T1" fmla="*/ 2147483647 h 67"/>
              <a:gd name="T2" fmla="*/ 2147483647 w 39"/>
              <a:gd name="T3" fmla="*/ 2147483647 h 67"/>
              <a:gd name="T4" fmla="*/ 0 w 39"/>
              <a:gd name="T5" fmla="*/ 2147483647 h 67"/>
              <a:gd name="T6" fmla="*/ 2147483647 w 39"/>
              <a:gd name="T7" fmla="*/ 0 h 67"/>
              <a:gd name="T8" fmla="*/ 2147483647 w 39"/>
              <a:gd name="T9" fmla="*/ 2147483647 h 67"/>
              <a:gd name="T10" fmla="*/ 0 60000 65536"/>
              <a:gd name="T11" fmla="*/ 0 60000 65536"/>
              <a:gd name="T12" fmla="*/ 0 60000 65536"/>
              <a:gd name="T13" fmla="*/ 0 60000 65536"/>
              <a:gd name="T14" fmla="*/ 0 60000 65536"/>
              <a:gd name="T15" fmla="*/ 0 w 39"/>
              <a:gd name="T16" fmla="*/ 0 h 67"/>
              <a:gd name="T17" fmla="*/ 39 w 39"/>
              <a:gd name="T18" fmla="*/ 67 h 67"/>
            </a:gdLst>
            <a:ahLst/>
            <a:cxnLst>
              <a:cxn ang="T10">
                <a:pos x="T0" y="T1"/>
              </a:cxn>
              <a:cxn ang="T11">
                <a:pos x="T2" y="T3"/>
              </a:cxn>
              <a:cxn ang="T12">
                <a:pos x="T4" y="T5"/>
              </a:cxn>
              <a:cxn ang="T13">
                <a:pos x="T6" y="T7"/>
              </a:cxn>
              <a:cxn ang="T14">
                <a:pos x="T8" y="T9"/>
              </a:cxn>
            </a:cxnLst>
            <a:rect l="T15" t="T16" r="T17" b="T18"/>
            <a:pathLst>
              <a:path w="39" h="67">
                <a:moveTo>
                  <a:pt x="39" y="61"/>
                </a:moveTo>
                <a:lnTo>
                  <a:pt x="28" y="67"/>
                </a:lnTo>
                <a:lnTo>
                  <a:pt x="0" y="6"/>
                </a:lnTo>
                <a:lnTo>
                  <a:pt x="12" y="0"/>
                </a:lnTo>
                <a:lnTo>
                  <a:pt x="39" y="61"/>
                </a:lnTo>
                <a:close/>
              </a:path>
            </a:pathLst>
          </a:custGeom>
          <a:solidFill>
            <a:srgbClr val="009900"/>
          </a:solidFill>
          <a:ln w="9525">
            <a:noFill/>
            <a:round/>
            <a:headEnd/>
            <a:tailEnd/>
          </a:ln>
        </p:spPr>
        <p:txBody>
          <a:bodyPr/>
          <a:lstStyle/>
          <a:p>
            <a:endParaRPr lang="en-US" dirty="0">
              <a:solidFill>
                <a:schemeClr val="tx1"/>
              </a:solidFill>
            </a:endParaRPr>
          </a:p>
        </p:txBody>
      </p:sp>
      <p:sp>
        <p:nvSpPr>
          <p:cNvPr id="10267" name="Freeform 2081"/>
          <p:cNvSpPr>
            <a:spLocks/>
          </p:cNvSpPr>
          <p:nvPr/>
        </p:nvSpPr>
        <p:spPr bwMode="auto">
          <a:xfrm>
            <a:off x="3951288" y="3956050"/>
            <a:ext cx="61912" cy="114300"/>
          </a:xfrm>
          <a:custGeom>
            <a:avLst/>
            <a:gdLst>
              <a:gd name="T0" fmla="*/ 2147483647 w 39"/>
              <a:gd name="T1" fmla="*/ 2147483647 h 72"/>
              <a:gd name="T2" fmla="*/ 2147483647 w 39"/>
              <a:gd name="T3" fmla="*/ 2147483647 h 72"/>
              <a:gd name="T4" fmla="*/ 0 w 39"/>
              <a:gd name="T5" fmla="*/ 2147483647 h 72"/>
              <a:gd name="T6" fmla="*/ 2147483647 w 39"/>
              <a:gd name="T7" fmla="*/ 0 h 72"/>
              <a:gd name="T8" fmla="*/ 2147483647 w 39"/>
              <a:gd name="T9" fmla="*/ 2147483647 h 72"/>
              <a:gd name="T10" fmla="*/ 0 60000 65536"/>
              <a:gd name="T11" fmla="*/ 0 60000 65536"/>
              <a:gd name="T12" fmla="*/ 0 60000 65536"/>
              <a:gd name="T13" fmla="*/ 0 60000 65536"/>
              <a:gd name="T14" fmla="*/ 0 60000 65536"/>
              <a:gd name="T15" fmla="*/ 0 w 39"/>
              <a:gd name="T16" fmla="*/ 0 h 72"/>
              <a:gd name="T17" fmla="*/ 39 w 39"/>
              <a:gd name="T18" fmla="*/ 72 h 72"/>
            </a:gdLst>
            <a:ahLst/>
            <a:cxnLst>
              <a:cxn ang="T10">
                <a:pos x="T0" y="T1"/>
              </a:cxn>
              <a:cxn ang="T11">
                <a:pos x="T2" y="T3"/>
              </a:cxn>
              <a:cxn ang="T12">
                <a:pos x="T4" y="T5"/>
              </a:cxn>
              <a:cxn ang="T13">
                <a:pos x="T6" y="T7"/>
              </a:cxn>
              <a:cxn ang="T14">
                <a:pos x="T8" y="T9"/>
              </a:cxn>
            </a:cxnLst>
            <a:rect l="T15" t="T16" r="T17" b="T18"/>
            <a:pathLst>
              <a:path w="39" h="72">
                <a:moveTo>
                  <a:pt x="39" y="67"/>
                </a:moveTo>
                <a:lnTo>
                  <a:pt x="22" y="72"/>
                </a:lnTo>
                <a:lnTo>
                  <a:pt x="0" y="6"/>
                </a:lnTo>
                <a:lnTo>
                  <a:pt x="11" y="0"/>
                </a:lnTo>
                <a:lnTo>
                  <a:pt x="39" y="67"/>
                </a:lnTo>
                <a:close/>
              </a:path>
            </a:pathLst>
          </a:custGeom>
          <a:solidFill>
            <a:srgbClr val="009900"/>
          </a:solidFill>
          <a:ln w="9525">
            <a:noFill/>
            <a:round/>
            <a:headEnd/>
            <a:tailEnd/>
          </a:ln>
        </p:spPr>
        <p:txBody>
          <a:bodyPr/>
          <a:lstStyle/>
          <a:p>
            <a:endParaRPr lang="en-US" dirty="0">
              <a:solidFill>
                <a:schemeClr val="tx1"/>
              </a:solidFill>
            </a:endParaRPr>
          </a:p>
        </p:txBody>
      </p:sp>
      <p:sp>
        <p:nvSpPr>
          <p:cNvPr id="10268" name="Freeform 2082"/>
          <p:cNvSpPr>
            <a:spLocks/>
          </p:cNvSpPr>
          <p:nvPr/>
        </p:nvSpPr>
        <p:spPr bwMode="auto">
          <a:xfrm>
            <a:off x="4030663" y="4159250"/>
            <a:ext cx="26987" cy="17463"/>
          </a:xfrm>
          <a:custGeom>
            <a:avLst/>
            <a:gdLst>
              <a:gd name="T0" fmla="*/ 2147483647 w 17"/>
              <a:gd name="T1" fmla="*/ 0 h 11"/>
              <a:gd name="T2" fmla="*/ 2147483647 w 17"/>
              <a:gd name="T3" fmla="*/ 2147483647 h 11"/>
              <a:gd name="T4" fmla="*/ 2147483647 w 17"/>
              <a:gd name="T5" fmla="*/ 0 h 11"/>
              <a:gd name="T6" fmla="*/ 0 w 17"/>
              <a:gd name="T7" fmla="*/ 2147483647 h 11"/>
              <a:gd name="T8" fmla="*/ 2147483647 w 17"/>
              <a:gd name="T9" fmla="*/ 2147483647 h 11"/>
              <a:gd name="T10" fmla="*/ 2147483647 w 17"/>
              <a:gd name="T11" fmla="*/ 2147483647 h 11"/>
              <a:gd name="T12" fmla="*/ 2147483647 w 17"/>
              <a:gd name="T13" fmla="*/ 0 h 11"/>
              <a:gd name="T14" fmla="*/ 0 60000 65536"/>
              <a:gd name="T15" fmla="*/ 0 60000 65536"/>
              <a:gd name="T16" fmla="*/ 0 60000 65536"/>
              <a:gd name="T17" fmla="*/ 0 60000 65536"/>
              <a:gd name="T18" fmla="*/ 0 60000 65536"/>
              <a:gd name="T19" fmla="*/ 0 60000 65536"/>
              <a:gd name="T20" fmla="*/ 0 60000 65536"/>
              <a:gd name="T21" fmla="*/ 0 w 17"/>
              <a:gd name="T22" fmla="*/ 0 h 11"/>
              <a:gd name="T23" fmla="*/ 17 w 17"/>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 h="11">
                <a:moveTo>
                  <a:pt x="17" y="0"/>
                </a:moveTo>
                <a:lnTo>
                  <a:pt x="17" y="5"/>
                </a:lnTo>
                <a:lnTo>
                  <a:pt x="17" y="0"/>
                </a:lnTo>
                <a:lnTo>
                  <a:pt x="0" y="5"/>
                </a:lnTo>
                <a:lnTo>
                  <a:pt x="6" y="11"/>
                </a:lnTo>
                <a:lnTo>
                  <a:pt x="17" y="0"/>
                </a:lnTo>
                <a:close/>
              </a:path>
            </a:pathLst>
          </a:custGeom>
          <a:solidFill>
            <a:srgbClr val="009900"/>
          </a:solidFill>
          <a:ln w="9525">
            <a:noFill/>
            <a:round/>
            <a:headEnd/>
            <a:tailEnd/>
          </a:ln>
        </p:spPr>
        <p:txBody>
          <a:bodyPr/>
          <a:lstStyle/>
          <a:p>
            <a:endParaRPr lang="en-US" dirty="0">
              <a:solidFill>
                <a:schemeClr val="tx1"/>
              </a:solidFill>
            </a:endParaRPr>
          </a:p>
        </p:txBody>
      </p:sp>
      <p:sp>
        <p:nvSpPr>
          <p:cNvPr id="10269" name="Freeform 2083"/>
          <p:cNvSpPr>
            <a:spLocks/>
          </p:cNvSpPr>
          <p:nvPr/>
        </p:nvSpPr>
        <p:spPr bwMode="auto">
          <a:xfrm>
            <a:off x="4040188" y="4159250"/>
            <a:ext cx="79375" cy="96838"/>
          </a:xfrm>
          <a:custGeom>
            <a:avLst/>
            <a:gdLst>
              <a:gd name="T0" fmla="*/ 2147483647 w 50"/>
              <a:gd name="T1" fmla="*/ 2147483647 h 61"/>
              <a:gd name="T2" fmla="*/ 2147483647 w 50"/>
              <a:gd name="T3" fmla="*/ 2147483647 h 61"/>
              <a:gd name="T4" fmla="*/ 0 w 50"/>
              <a:gd name="T5" fmla="*/ 2147483647 h 61"/>
              <a:gd name="T6" fmla="*/ 2147483647 w 50"/>
              <a:gd name="T7" fmla="*/ 0 h 61"/>
              <a:gd name="T8" fmla="*/ 2147483647 w 50"/>
              <a:gd name="T9" fmla="*/ 2147483647 h 61"/>
              <a:gd name="T10" fmla="*/ 0 60000 65536"/>
              <a:gd name="T11" fmla="*/ 0 60000 65536"/>
              <a:gd name="T12" fmla="*/ 0 60000 65536"/>
              <a:gd name="T13" fmla="*/ 0 60000 65536"/>
              <a:gd name="T14" fmla="*/ 0 60000 65536"/>
              <a:gd name="T15" fmla="*/ 0 w 50"/>
              <a:gd name="T16" fmla="*/ 0 h 61"/>
              <a:gd name="T17" fmla="*/ 50 w 50"/>
              <a:gd name="T18" fmla="*/ 61 h 61"/>
            </a:gdLst>
            <a:ahLst/>
            <a:cxnLst>
              <a:cxn ang="T10">
                <a:pos x="T0" y="T1"/>
              </a:cxn>
              <a:cxn ang="T11">
                <a:pos x="T2" y="T3"/>
              </a:cxn>
              <a:cxn ang="T12">
                <a:pos x="T4" y="T5"/>
              </a:cxn>
              <a:cxn ang="T13">
                <a:pos x="T6" y="T7"/>
              </a:cxn>
              <a:cxn ang="T14">
                <a:pos x="T8" y="T9"/>
              </a:cxn>
            </a:cxnLst>
            <a:rect l="T15" t="T16" r="T17" b="T18"/>
            <a:pathLst>
              <a:path w="50" h="61">
                <a:moveTo>
                  <a:pt x="50" y="50"/>
                </a:moveTo>
                <a:lnTo>
                  <a:pt x="38" y="61"/>
                </a:lnTo>
                <a:lnTo>
                  <a:pt x="0" y="11"/>
                </a:lnTo>
                <a:lnTo>
                  <a:pt x="11" y="0"/>
                </a:lnTo>
                <a:lnTo>
                  <a:pt x="50" y="50"/>
                </a:lnTo>
                <a:close/>
              </a:path>
            </a:pathLst>
          </a:custGeom>
          <a:solidFill>
            <a:srgbClr val="009900"/>
          </a:solidFill>
          <a:ln w="9525">
            <a:noFill/>
            <a:round/>
            <a:headEnd/>
            <a:tailEnd/>
          </a:ln>
        </p:spPr>
        <p:txBody>
          <a:bodyPr/>
          <a:lstStyle/>
          <a:p>
            <a:endParaRPr lang="en-US" dirty="0">
              <a:solidFill>
                <a:schemeClr val="tx1"/>
              </a:solidFill>
            </a:endParaRPr>
          </a:p>
        </p:txBody>
      </p:sp>
      <p:sp>
        <p:nvSpPr>
          <p:cNvPr id="10270" name="Freeform 2084"/>
          <p:cNvSpPr>
            <a:spLocks/>
          </p:cNvSpPr>
          <p:nvPr/>
        </p:nvSpPr>
        <p:spPr bwMode="auto">
          <a:xfrm>
            <a:off x="4171950" y="4325938"/>
            <a:ext cx="79375" cy="96837"/>
          </a:xfrm>
          <a:custGeom>
            <a:avLst/>
            <a:gdLst>
              <a:gd name="T0" fmla="*/ 2147483647 w 50"/>
              <a:gd name="T1" fmla="*/ 2147483647 h 61"/>
              <a:gd name="T2" fmla="*/ 2147483647 w 50"/>
              <a:gd name="T3" fmla="*/ 2147483647 h 61"/>
              <a:gd name="T4" fmla="*/ 0 w 50"/>
              <a:gd name="T5" fmla="*/ 2147483647 h 61"/>
              <a:gd name="T6" fmla="*/ 2147483647 w 50"/>
              <a:gd name="T7" fmla="*/ 0 h 61"/>
              <a:gd name="T8" fmla="*/ 2147483647 w 50"/>
              <a:gd name="T9" fmla="*/ 2147483647 h 61"/>
              <a:gd name="T10" fmla="*/ 0 60000 65536"/>
              <a:gd name="T11" fmla="*/ 0 60000 65536"/>
              <a:gd name="T12" fmla="*/ 0 60000 65536"/>
              <a:gd name="T13" fmla="*/ 0 60000 65536"/>
              <a:gd name="T14" fmla="*/ 0 60000 65536"/>
              <a:gd name="T15" fmla="*/ 0 w 50"/>
              <a:gd name="T16" fmla="*/ 0 h 61"/>
              <a:gd name="T17" fmla="*/ 50 w 50"/>
              <a:gd name="T18" fmla="*/ 61 h 61"/>
            </a:gdLst>
            <a:ahLst/>
            <a:cxnLst>
              <a:cxn ang="T10">
                <a:pos x="T0" y="T1"/>
              </a:cxn>
              <a:cxn ang="T11">
                <a:pos x="T2" y="T3"/>
              </a:cxn>
              <a:cxn ang="T12">
                <a:pos x="T4" y="T5"/>
              </a:cxn>
              <a:cxn ang="T13">
                <a:pos x="T6" y="T7"/>
              </a:cxn>
              <a:cxn ang="T14">
                <a:pos x="T8" y="T9"/>
              </a:cxn>
            </a:cxnLst>
            <a:rect l="T15" t="T16" r="T17" b="T18"/>
            <a:pathLst>
              <a:path w="50" h="61">
                <a:moveTo>
                  <a:pt x="50" y="50"/>
                </a:moveTo>
                <a:lnTo>
                  <a:pt x="39" y="61"/>
                </a:lnTo>
                <a:lnTo>
                  <a:pt x="0" y="6"/>
                </a:lnTo>
                <a:lnTo>
                  <a:pt x="5" y="0"/>
                </a:lnTo>
                <a:lnTo>
                  <a:pt x="50" y="50"/>
                </a:lnTo>
                <a:close/>
              </a:path>
            </a:pathLst>
          </a:custGeom>
          <a:solidFill>
            <a:srgbClr val="009900"/>
          </a:solidFill>
          <a:ln w="9525">
            <a:noFill/>
            <a:round/>
            <a:headEnd/>
            <a:tailEnd/>
          </a:ln>
        </p:spPr>
        <p:txBody>
          <a:bodyPr/>
          <a:lstStyle/>
          <a:p>
            <a:endParaRPr lang="en-US" dirty="0">
              <a:solidFill>
                <a:schemeClr val="tx1"/>
              </a:solidFill>
            </a:endParaRPr>
          </a:p>
        </p:txBody>
      </p:sp>
      <p:sp>
        <p:nvSpPr>
          <p:cNvPr id="10271" name="Freeform 2085"/>
          <p:cNvSpPr>
            <a:spLocks/>
          </p:cNvSpPr>
          <p:nvPr/>
        </p:nvSpPr>
        <p:spPr bwMode="auto">
          <a:xfrm>
            <a:off x="4303713" y="4494213"/>
            <a:ext cx="79375" cy="96837"/>
          </a:xfrm>
          <a:custGeom>
            <a:avLst/>
            <a:gdLst>
              <a:gd name="T0" fmla="*/ 2147483647 w 50"/>
              <a:gd name="T1" fmla="*/ 2147483647 h 61"/>
              <a:gd name="T2" fmla="*/ 2147483647 w 50"/>
              <a:gd name="T3" fmla="*/ 2147483647 h 61"/>
              <a:gd name="T4" fmla="*/ 0 w 50"/>
              <a:gd name="T5" fmla="*/ 2147483647 h 61"/>
              <a:gd name="T6" fmla="*/ 2147483647 w 50"/>
              <a:gd name="T7" fmla="*/ 0 h 61"/>
              <a:gd name="T8" fmla="*/ 2147483647 w 50"/>
              <a:gd name="T9" fmla="*/ 2147483647 h 61"/>
              <a:gd name="T10" fmla="*/ 0 60000 65536"/>
              <a:gd name="T11" fmla="*/ 0 60000 65536"/>
              <a:gd name="T12" fmla="*/ 0 60000 65536"/>
              <a:gd name="T13" fmla="*/ 0 60000 65536"/>
              <a:gd name="T14" fmla="*/ 0 60000 65536"/>
              <a:gd name="T15" fmla="*/ 0 w 50"/>
              <a:gd name="T16" fmla="*/ 0 h 61"/>
              <a:gd name="T17" fmla="*/ 50 w 50"/>
              <a:gd name="T18" fmla="*/ 61 h 61"/>
            </a:gdLst>
            <a:ahLst/>
            <a:cxnLst>
              <a:cxn ang="T10">
                <a:pos x="T0" y="T1"/>
              </a:cxn>
              <a:cxn ang="T11">
                <a:pos x="T2" y="T3"/>
              </a:cxn>
              <a:cxn ang="T12">
                <a:pos x="T4" y="T5"/>
              </a:cxn>
              <a:cxn ang="T13">
                <a:pos x="T6" y="T7"/>
              </a:cxn>
              <a:cxn ang="T14">
                <a:pos x="T8" y="T9"/>
              </a:cxn>
            </a:cxnLst>
            <a:rect l="T15" t="T16" r="T17" b="T18"/>
            <a:pathLst>
              <a:path w="50" h="61">
                <a:moveTo>
                  <a:pt x="50" y="50"/>
                </a:moveTo>
                <a:lnTo>
                  <a:pt x="45" y="61"/>
                </a:lnTo>
                <a:lnTo>
                  <a:pt x="0" y="5"/>
                </a:lnTo>
                <a:lnTo>
                  <a:pt x="11" y="0"/>
                </a:lnTo>
                <a:lnTo>
                  <a:pt x="50" y="50"/>
                </a:lnTo>
                <a:close/>
              </a:path>
            </a:pathLst>
          </a:custGeom>
          <a:solidFill>
            <a:srgbClr val="009900"/>
          </a:solidFill>
          <a:ln w="9525">
            <a:noFill/>
            <a:round/>
            <a:headEnd/>
            <a:tailEnd/>
          </a:ln>
        </p:spPr>
        <p:txBody>
          <a:bodyPr/>
          <a:lstStyle/>
          <a:p>
            <a:endParaRPr lang="en-US" dirty="0">
              <a:solidFill>
                <a:schemeClr val="tx1"/>
              </a:solidFill>
            </a:endParaRPr>
          </a:p>
        </p:txBody>
      </p:sp>
      <p:sp>
        <p:nvSpPr>
          <p:cNvPr id="10272" name="Freeform 2086"/>
          <p:cNvSpPr>
            <a:spLocks/>
          </p:cNvSpPr>
          <p:nvPr/>
        </p:nvSpPr>
        <p:spPr bwMode="auto">
          <a:xfrm>
            <a:off x="4435475" y="4652963"/>
            <a:ext cx="53975" cy="69850"/>
          </a:xfrm>
          <a:custGeom>
            <a:avLst/>
            <a:gdLst>
              <a:gd name="T0" fmla="*/ 2147483647 w 34"/>
              <a:gd name="T1" fmla="*/ 2147483647 h 44"/>
              <a:gd name="T2" fmla="*/ 2147483647 w 34"/>
              <a:gd name="T3" fmla="*/ 2147483647 h 44"/>
              <a:gd name="T4" fmla="*/ 2147483647 w 34"/>
              <a:gd name="T5" fmla="*/ 0 h 44"/>
              <a:gd name="T6" fmla="*/ 0 w 34"/>
              <a:gd name="T7" fmla="*/ 2147483647 h 44"/>
              <a:gd name="T8" fmla="*/ 2147483647 w 34"/>
              <a:gd name="T9" fmla="*/ 2147483647 h 44"/>
              <a:gd name="T10" fmla="*/ 2147483647 w 34"/>
              <a:gd name="T11" fmla="*/ 2147483647 h 44"/>
              <a:gd name="T12" fmla="*/ 2147483647 w 34"/>
              <a:gd name="T13" fmla="*/ 2147483647 h 44"/>
              <a:gd name="T14" fmla="*/ 0 60000 65536"/>
              <a:gd name="T15" fmla="*/ 0 60000 65536"/>
              <a:gd name="T16" fmla="*/ 0 60000 65536"/>
              <a:gd name="T17" fmla="*/ 0 60000 65536"/>
              <a:gd name="T18" fmla="*/ 0 60000 65536"/>
              <a:gd name="T19" fmla="*/ 0 60000 65536"/>
              <a:gd name="T20" fmla="*/ 0 60000 65536"/>
              <a:gd name="T21" fmla="*/ 0 w 34"/>
              <a:gd name="T22" fmla="*/ 0 h 44"/>
              <a:gd name="T23" fmla="*/ 34 w 34"/>
              <a:gd name="T24" fmla="*/ 44 h 4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 h="44">
                <a:moveTo>
                  <a:pt x="34" y="28"/>
                </a:moveTo>
                <a:lnTo>
                  <a:pt x="34" y="33"/>
                </a:lnTo>
                <a:lnTo>
                  <a:pt x="12" y="0"/>
                </a:lnTo>
                <a:lnTo>
                  <a:pt x="0" y="11"/>
                </a:lnTo>
                <a:lnTo>
                  <a:pt x="23" y="39"/>
                </a:lnTo>
                <a:lnTo>
                  <a:pt x="28" y="44"/>
                </a:lnTo>
                <a:lnTo>
                  <a:pt x="34" y="28"/>
                </a:lnTo>
                <a:close/>
              </a:path>
            </a:pathLst>
          </a:custGeom>
          <a:solidFill>
            <a:srgbClr val="009900"/>
          </a:solidFill>
          <a:ln w="9525">
            <a:noFill/>
            <a:round/>
            <a:headEnd/>
            <a:tailEnd/>
          </a:ln>
        </p:spPr>
        <p:txBody>
          <a:bodyPr/>
          <a:lstStyle/>
          <a:p>
            <a:endParaRPr lang="en-US" dirty="0">
              <a:solidFill>
                <a:schemeClr val="tx1"/>
              </a:solidFill>
            </a:endParaRPr>
          </a:p>
        </p:txBody>
      </p:sp>
      <p:sp>
        <p:nvSpPr>
          <p:cNvPr id="10273" name="Freeform 2087"/>
          <p:cNvSpPr>
            <a:spLocks/>
          </p:cNvSpPr>
          <p:nvPr/>
        </p:nvSpPr>
        <p:spPr bwMode="auto">
          <a:xfrm>
            <a:off x="4479925" y="4697413"/>
            <a:ext cx="53975" cy="34925"/>
          </a:xfrm>
          <a:custGeom>
            <a:avLst/>
            <a:gdLst>
              <a:gd name="T0" fmla="*/ 2147483647 w 34"/>
              <a:gd name="T1" fmla="*/ 2147483647 h 22"/>
              <a:gd name="T2" fmla="*/ 2147483647 w 34"/>
              <a:gd name="T3" fmla="*/ 2147483647 h 22"/>
              <a:gd name="T4" fmla="*/ 0 w 34"/>
              <a:gd name="T5" fmla="*/ 2147483647 h 22"/>
              <a:gd name="T6" fmla="*/ 2147483647 w 34"/>
              <a:gd name="T7" fmla="*/ 0 h 22"/>
              <a:gd name="T8" fmla="*/ 2147483647 w 34"/>
              <a:gd name="T9" fmla="*/ 2147483647 h 22"/>
              <a:gd name="T10" fmla="*/ 0 60000 65536"/>
              <a:gd name="T11" fmla="*/ 0 60000 65536"/>
              <a:gd name="T12" fmla="*/ 0 60000 65536"/>
              <a:gd name="T13" fmla="*/ 0 60000 65536"/>
              <a:gd name="T14" fmla="*/ 0 60000 65536"/>
              <a:gd name="T15" fmla="*/ 0 w 34"/>
              <a:gd name="T16" fmla="*/ 0 h 22"/>
              <a:gd name="T17" fmla="*/ 34 w 34"/>
              <a:gd name="T18" fmla="*/ 22 h 22"/>
            </a:gdLst>
            <a:ahLst/>
            <a:cxnLst>
              <a:cxn ang="T10">
                <a:pos x="T0" y="T1"/>
              </a:cxn>
              <a:cxn ang="T11">
                <a:pos x="T2" y="T3"/>
              </a:cxn>
              <a:cxn ang="T12">
                <a:pos x="T4" y="T5"/>
              </a:cxn>
              <a:cxn ang="T13">
                <a:pos x="T6" y="T7"/>
              </a:cxn>
              <a:cxn ang="T14">
                <a:pos x="T8" y="T9"/>
              </a:cxn>
            </a:cxnLst>
            <a:rect l="T15" t="T16" r="T17" b="T18"/>
            <a:pathLst>
              <a:path w="34" h="22">
                <a:moveTo>
                  <a:pt x="34" y="5"/>
                </a:moveTo>
                <a:lnTo>
                  <a:pt x="34" y="22"/>
                </a:lnTo>
                <a:lnTo>
                  <a:pt x="0" y="16"/>
                </a:lnTo>
                <a:lnTo>
                  <a:pt x="6" y="0"/>
                </a:lnTo>
                <a:lnTo>
                  <a:pt x="34" y="5"/>
                </a:lnTo>
                <a:close/>
              </a:path>
            </a:pathLst>
          </a:custGeom>
          <a:solidFill>
            <a:srgbClr val="009900"/>
          </a:solidFill>
          <a:ln w="9525">
            <a:noFill/>
            <a:round/>
            <a:headEnd/>
            <a:tailEnd/>
          </a:ln>
        </p:spPr>
        <p:txBody>
          <a:bodyPr/>
          <a:lstStyle/>
          <a:p>
            <a:endParaRPr lang="en-US" dirty="0">
              <a:solidFill>
                <a:schemeClr val="tx1"/>
              </a:solidFill>
            </a:endParaRPr>
          </a:p>
        </p:txBody>
      </p:sp>
      <p:sp>
        <p:nvSpPr>
          <p:cNvPr id="10274" name="Freeform 2088"/>
          <p:cNvSpPr>
            <a:spLocks/>
          </p:cNvSpPr>
          <p:nvPr/>
        </p:nvSpPr>
        <p:spPr bwMode="auto">
          <a:xfrm>
            <a:off x="4630738" y="4732338"/>
            <a:ext cx="114300" cy="44450"/>
          </a:xfrm>
          <a:custGeom>
            <a:avLst/>
            <a:gdLst>
              <a:gd name="T0" fmla="*/ 2147483647 w 72"/>
              <a:gd name="T1" fmla="*/ 2147483647 h 28"/>
              <a:gd name="T2" fmla="*/ 2147483647 w 72"/>
              <a:gd name="T3" fmla="*/ 2147483647 h 28"/>
              <a:gd name="T4" fmla="*/ 0 w 72"/>
              <a:gd name="T5" fmla="*/ 2147483647 h 28"/>
              <a:gd name="T6" fmla="*/ 2147483647 w 72"/>
              <a:gd name="T7" fmla="*/ 0 h 28"/>
              <a:gd name="T8" fmla="*/ 2147483647 w 72"/>
              <a:gd name="T9" fmla="*/ 2147483647 h 28"/>
              <a:gd name="T10" fmla="*/ 0 60000 65536"/>
              <a:gd name="T11" fmla="*/ 0 60000 65536"/>
              <a:gd name="T12" fmla="*/ 0 60000 65536"/>
              <a:gd name="T13" fmla="*/ 0 60000 65536"/>
              <a:gd name="T14" fmla="*/ 0 60000 65536"/>
              <a:gd name="T15" fmla="*/ 0 w 72"/>
              <a:gd name="T16" fmla="*/ 0 h 28"/>
              <a:gd name="T17" fmla="*/ 72 w 72"/>
              <a:gd name="T18" fmla="*/ 28 h 28"/>
            </a:gdLst>
            <a:ahLst/>
            <a:cxnLst>
              <a:cxn ang="T10">
                <a:pos x="T0" y="T1"/>
              </a:cxn>
              <a:cxn ang="T11">
                <a:pos x="T2" y="T3"/>
              </a:cxn>
              <a:cxn ang="T12">
                <a:pos x="T4" y="T5"/>
              </a:cxn>
              <a:cxn ang="T13">
                <a:pos x="T6" y="T7"/>
              </a:cxn>
              <a:cxn ang="T14">
                <a:pos x="T8" y="T9"/>
              </a:cxn>
            </a:cxnLst>
            <a:rect l="T15" t="T16" r="T17" b="T18"/>
            <a:pathLst>
              <a:path w="72" h="28">
                <a:moveTo>
                  <a:pt x="72" y="16"/>
                </a:moveTo>
                <a:lnTo>
                  <a:pt x="66" y="28"/>
                </a:lnTo>
                <a:lnTo>
                  <a:pt x="0" y="16"/>
                </a:lnTo>
                <a:lnTo>
                  <a:pt x="5" y="0"/>
                </a:lnTo>
                <a:lnTo>
                  <a:pt x="72" y="16"/>
                </a:lnTo>
                <a:close/>
              </a:path>
            </a:pathLst>
          </a:custGeom>
          <a:solidFill>
            <a:srgbClr val="009900"/>
          </a:solidFill>
          <a:ln w="9525">
            <a:noFill/>
            <a:round/>
            <a:headEnd/>
            <a:tailEnd/>
          </a:ln>
        </p:spPr>
        <p:txBody>
          <a:bodyPr/>
          <a:lstStyle/>
          <a:p>
            <a:endParaRPr lang="en-US" dirty="0">
              <a:solidFill>
                <a:schemeClr val="tx1"/>
              </a:solidFill>
            </a:endParaRPr>
          </a:p>
        </p:txBody>
      </p:sp>
      <p:sp>
        <p:nvSpPr>
          <p:cNvPr id="10275" name="Freeform 2089"/>
          <p:cNvSpPr>
            <a:spLocks/>
          </p:cNvSpPr>
          <p:nvPr/>
        </p:nvSpPr>
        <p:spPr bwMode="auto">
          <a:xfrm>
            <a:off x="4841875" y="4784725"/>
            <a:ext cx="88900" cy="34925"/>
          </a:xfrm>
          <a:custGeom>
            <a:avLst/>
            <a:gdLst>
              <a:gd name="T0" fmla="*/ 2147483647 w 56"/>
              <a:gd name="T1" fmla="*/ 2147483647 h 22"/>
              <a:gd name="T2" fmla="*/ 2147483647 w 56"/>
              <a:gd name="T3" fmla="*/ 2147483647 h 22"/>
              <a:gd name="T4" fmla="*/ 2147483647 w 56"/>
              <a:gd name="T5" fmla="*/ 0 h 22"/>
              <a:gd name="T6" fmla="*/ 0 w 56"/>
              <a:gd name="T7" fmla="*/ 2147483647 h 22"/>
              <a:gd name="T8" fmla="*/ 2147483647 w 56"/>
              <a:gd name="T9" fmla="*/ 2147483647 h 22"/>
              <a:gd name="T10" fmla="*/ 2147483647 w 56"/>
              <a:gd name="T11" fmla="*/ 2147483647 h 22"/>
              <a:gd name="T12" fmla="*/ 2147483647 w 56"/>
              <a:gd name="T13" fmla="*/ 2147483647 h 22"/>
              <a:gd name="T14" fmla="*/ 0 60000 65536"/>
              <a:gd name="T15" fmla="*/ 0 60000 65536"/>
              <a:gd name="T16" fmla="*/ 0 60000 65536"/>
              <a:gd name="T17" fmla="*/ 0 60000 65536"/>
              <a:gd name="T18" fmla="*/ 0 60000 65536"/>
              <a:gd name="T19" fmla="*/ 0 60000 65536"/>
              <a:gd name="T20" fmla="*/ 0 60000 65536"/>
              <a:gd name="T21" fmla="*/ 0 w 56"/>
              <a:gd name="T22" fmla="*/ 0 h 22"/>
              <a:gd name="T23" fmla="*/ 56 w 56"/>
              <a:gd name="T24" fmla="*/ 22 h 2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6" h="22">
                <a:moveTo>
                  <a:pt x="56" y="11"/>
                </a:moveTo>
                <a:lnTo>
                  <a:pt x="56" y="11"/>
                </a:lnTo>
                <a:lnTo>
                  <a:pt x="6" y="0"/>
                </a:lnTo>
                <a:lnTo>
                  <a:pt x="0" y="11"/>
                </a:lnTo>
                <a:lnTo>
                  <a:pt x="50" y="22"/>
                </a:lnTo>
                <a:lnTo>
                  <a:pt x="56" y="11"/>
                </a:lnTo>
                <a:close/>
              </a:path>
            </a:pathLst>
          </a:custGeom>
          <a:solidFill>
            <a:srgbClr val="009900"/>
          </a:solidFill>
          <a:ln w="9525">
            <a:noFill/>
            <a:round/>
            <a:headEnd/>
            <a:tailEnd/>
          </a:ln>
        </p:spPr>
        <p:txBody>
          <a:bodyPr/>
          <a:lstStyle/>
          <a:p>
            <a:endParaRPr lang="en-US" dirty="0">
              <a:solidFill>
                <a:schemeClr val="tx1"/>
              </a:solidFill>
            </a:endParaRPr>
          </a:p>
        </p:txBody>
      </p:sp>
      <p:sp>
        <p:nvSpPr>
          <p:cNvPr id="10276" name="Freeform 2090"/>
          <p:cNvSpPr>
            <a:spLocks/>
          </p:cNvSpPr>
          <p:nvPr/>
        </p:nvSpPr>
        <p:spPr bwMode="auto">
          <a:xfrm>
            <a:off x="4921250" y="4802188"/>
            <a:ext cx="34925" cy="26987"/>
          </a:xfrm>
          <a:custGeom>
            <a:avLst/>
            <a:gdLst>
              <a:gd name="T0" fmla="*/ 2147483647 w 22"/>
              <a:gd name="T1" fmla="*/ 2147483647 h 17"/>
              <a:gd name="T2" fmla="*/ 2147483647 w 22"/>
              <a:gd name="T3" fmla="*/ 2147483647 h 17"/>
              <a:gd name="T4" fmla="*/ 0 w 22"/>
              <a:gd name="T5" fmla="*/ 2147483647 h 17"/>
              <a:gd name="T6" fmla="*/ 2147483647 w 22"/>
              <a:gd name="T7" fmla="*/ 0 h 17"/>
              <a:gd name="T8" fmla="*/ 2147483647 w 22"/>
              <a:gd name="T9" fmla="*/ 2147483647 h 17"/>
              <a:gd name="T10" fmla="*/ 0 60000 65536"/>
              <a:gd name="T11" fmla="*/ 0 60000 65536"/>
              <a:gd name="T12" fmla="*/ 0 60000 65536"/>
              <a:gd name="T13" fmla="*/ 0 60000 65536"/>
              <a:gd name="T14" fmla="*/ 0 60000 65536"/>
              <a:gd name="T15" fmla="*/ 0 w 22"/>
              <a:gd name="T16" fmla="*/ 0 h 17"/>
              <a:gd name="T17" fmla="*/ 22 w 22"/>
              <a:gd name="T18" fmla="*/ 17 h 17"/>
            </a:gdLst>
            <a:ahLst/>
            <a:cxnLst>
              <a:cxn ang="T10">
                <a:pos x="T0" y="T1"/>
              </a:cxn>
              <a:cxn ang="T11">
                <a:pos x="T2" y="T3"/>
              </a:cxn>
              <a:cxn ang="T12">
                <a:pos x="T4" y="T5"/>
              </a:cxn>
              <a:cxn ang="T13">
                <a:pos x="T6" y="T7"/>
              </a:cxn>
              <a:cxn ang="T14">
                <a:pos x="T8" y="T9"/>
              </a:cxn>
            </a:cxnLst>
            <a:rect l="T15" t="T16" r="T17" b="T18"/>
            <a:pathLst>
              <a:path w="22" h="17">
                <a:moveTo>
                  <a:pt x="22" y="6"/>
                </a:moveTo>
                <a:lnTo>
                  <a:pt x="17" y="17"/>
                </a:lnTo>
                <a:lnTo>
                  <a:pt x="0" y="11"/>
                </a:lnTo>
                <a:lnTo>
                  <a:pt x="6" y="0"/>
                </a:lnTo>
                <a:lnTo>
                  <a:pt x="22" y="6"/>
                </a:lnTo>
                <a:close/>
              </a:path>
            </a:pathLst>
          </a:custGeom>
          <a:solidFill>
            <a:srgbClr val="009900"/>
          </a:solidFill>
          <a:ln w="9525">
            <a:noFill/>
            <a:round/>
            <a:headEnd/>
            <a:tailEnd/>
          </a:ln>
        </p:spPr>
        <p:txBody>
          <a:bodyPr/>
          <a:lstStyle/>
          <a:p>
            <a:endParaRPr lang="en-US" dirty="0">
              <a:solidFill>
                <a:schemeClr val="tx1"/>
              </a:solidFill>
            </a:endParaRPr>
          </a:p>
        </p:txBody>
      </p:sp>
      <p:sp>
        <p:nvSpPr>
          <p:cNvPr id="10277" name="Freeform 2091"/>
          <p:cNvSpPr>
            <a:spLocks/>
          </p:cNvSpPr>
          <p:nvPr/>
        </p:nvSpPr>
        <p:spPr bwMode="auto">
          <a:xfrm>
            <a:off x="5053013" y="4829175"/>
            <a:ext cx="106362" cy="52388"/>
          </a:xfrm>
          <a:custGeom>
            <a:avLst/>
            <a:gdLst>
              <a:gd name="T0" fmla="*/ 2147483647 w 67"/>
              <a:gd name="T1" fmla="*/ 2147483647 h 33"/>
              <a:gd name="T2" fmla="*/ 2147483647 w 67"/>
              <a:gd name="T3" fmla="*/ 2147483647 h 33"/>
              <a:gd name="T4" fmla="*/ 0 w 67"/>
              <a:gd name="T5" fmla="*/ 2147483647 h 33"/>
              <a:gd name="T6" fmla="*/ 0 w 67"/>
              <a:gd name="T7" fmla="*/ 0 h 33"/>
              <a:gd name="T8" fmla="*/ 2147483647 w 67"/>
              <a:gd name="T9" fmla="*/ 2147483647 h 33"/>
              <a:gd name="T10" fmla="*/ 0 60000 65536"/>
              <a:gd name="T11" fmla="*/ 0 60000 65536"/>
              <a:gd name="T12" fmla="*/ 0 60000 65536"/>
              <a:gd name="T13" fmla="*/ 0 60000 65536"/>
              <a:gd name="T14" fmla="*/ 0 60000 65536"/>
              <a:gd name="T15" fmla="*/ 0 w 67"/>
              <a:gd name="T16" fmla="*/ 0 h 33"/>
              <a:gd name="T17" fmla="*/ 67 w 67"/>
              <a:gd name="T18" fmla="*/ 33 h 33"/>
            </a:gdLst>
            <a:ahLst/>
            <a:cxnLst>
              <a:cxn ang="T10">
                <a:pos x="T0" y="T1"/>
              </a:cxn>
              <a:cxn ang="T11">
                <a:pos x="T2" y="T3"/>
              </a:cxn>
              <a:cxn ang="T12">
                <a:pos x="T4" y="T5"/>
              </a:cxn>
              <a:cxn ang="T13">
                <a:pos x="T6" y="T7"/>
              </a:cxn>
              <a:cxn ang="T14">
                <a:pos x="T8" y="T9"/>
              </a:cxn>
            </a:cxnLst>
            <a:rect l="T15" t="T16" r="T17" b="T18"/>
            <a:pathLst>
              <a:path w="67" h="33">
                <a:moveTo>
                  <a:pt x="67" y="17"/>
                </a:moveTo>
                <a:lnTo>
                  <a:pt x="67" y="33"/>
                </a:lnTo>
                <a:lnTo>
                  <a:pt x="0" y="17"/>
                </a:lnTo>
                <a:lnTo>
                  <a:pt x="0" y="0"/>
                </a:lnTo>
                <a:lnTo>
                  <a:pt x="67" y="17"/>
                </a:lnTo>
                <a:close/>
              </a:path>
            </a:pathLst>
          </a:custGeom>
          <a:solidFill>
            <a:srgbClr val="009900"/>
          </a:solidFill>
          <a:ln w="9525">
            <a:noFill/>
            <a:round/>
            <a:headEnd/>
            <a:tailEnd/>
          </a:ln>
        </p:spPr>
        <p:txBody>
          <a:bodyPr/>
          <a:lstStyle/>
          <a:p>
            <a:endParaRPr lang="en-US" dirty="0">
              <a:solidFill>
                <a:schemeClr val="tx1"/>
              </a:solidFill>
            </a:endParaRPr>
          </a:p>
        </p:txBody>
      </p:sp>
      <p:sp>
        <p:nvSpPr>
          <p:cNvPr id="10278" name="Freeform 2092"/>
          <p:cNvSpPr>
            <a:spLocks/>
          </p:cNvSpPr>
          <p:nvPr/>
        </p:nvSpPr>
        <p:spPr bwMode="auto">
          <a:xfrm>
            <a:off x="5265738" y="4881563"/>
            <a:ext cx="87312" cy="34925"/>
          </a:xfrm>
          <a:custGeom>
            <a:avLst/>
            <a:gdLst>
              <a:gd name="T0" fmla="*/ 2147483647 w 55"/>
              <a:gd name="T1" fmla="*/ 2147483647 h 22"/>
              <a:gd name="T2" fmla="*/ 2147483647 w 55"/>
              <a:gd name="T3" fmla="*/ 2147483647 h 22"/>
              <a:gd name="T4" fmla="*/ 0 w 55"/>
              <a:gd name="T5" fmla="*/ 0 h 22"/>
              <a:gd name="T6" fmla="*/ 0 w 55"/>
              <a:gd name="T7" fmla="*/ 2147483647 h 22"/>
              <a:gd name="T8" fmla="*/ 2147483647 w 55"/>
              <a:gd name="T9" fmla="*/ 2147483647 h 22"/>
              <a:gd name="T10" fmla="*/ 2147483647 w 55"/>
              <a:gd name="T11" fmla="*/ 2147483647 h 22"/>
              <a:gd name="T12" fmla="*/ 2147483647 w 55"/>
              <a:gd name="T13" fmla="*/ 2147483647 h 22"/>
              <a:gd name="T14" fmla="*/ 0 60000 65536"/>
              <a:gd name="T15" fmla="*/ 0 60000 65536"/>
              <a:gd name="T16" fmla="*/ 0 60000 65536"/>
              <a:gd name="T17" fmla="*/ 0 60000 65536"/>
              <a:gd name="T18" fmla="*/ 0 60000 65536"/>
              <a:gd name="T19" fmla="*/ 0 60000 65536"/>
              <a:gd name="T20" fmla="*/ 0 60000 65536"/>
              <a:gd name="T21" fmla="*/ 0 w 55"/>
              <a:gd name="T22" fmla="*/ 0 h 22"/>
              <a:gd name="T23" fmla="*/ 55 w 55"/>
              <a:gd name="T24" fmla="*/ 22 h 2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5" h="22">
                <a:moveTo>
                  <a:pt x="50" y="11"/>
                </a:moveTo>
                <a:lnTo>
                  <a:pt x="50" y="11"/>
                </a:lnTo>
                <a:lnTo>
                  <a:pt x="0" y="0"/>
                </a:lnTo>
                <a:lnTo>
                  <a:pt x="0" y="11"/>
                </a:lnTo>
                <a:lnTo>
                  <a:pt x="50" y="22"/>
                </a:lnTo>
                <a:lnTo>
                  <a:pt x="55" y="22"/>
                </a:lnTo>
                <a:lnTo>
                  <a:pt x="50" y="11"/>
                </a:lnTo>
                <a:close/>
              </a:path>
            </a:pathLst>
          </a:custGeom>
          <a:solidFill>
            <a:srgbClr val="009900"/>
          </a:solidFill>
          <a:ln w="9525">
            <a:noFill/>
            <a:round/>
            <a:headEnd/>
            <a:tailEnd/>
          </a:ln>
        </p:spPr>
        <p:txBody>
          <a:bodyPr/>
          <a:lstStyle/>
          <a:p>
            <a:endParaRPr lang="en-US" dirty="0">
              <a:solidFill>
                <a:schemeClr val="tx1"/>
              </a:solidFill>
            </a:endParaRPr>
          </a:p>
        </p:txBody>
      </p:sp>
      <p:sp>
        <p:nvSpPr>
          <p:cNvPr id="10279" name="Freeform 2093"/>
          <p:cNvSpPr>
            <a:spLocks/>
          </p:cNvSpPr>
          <p:nvPr/>
        </p:nvSpPr>
        <p:spPr bwMode="auto">
          <a:xfrm>
            <a:off x="5345113" y="4891088"/>
            <a:ext cx="25400" cy="25400"/>
          </a:xfrm>
          <a:custGeom>
            <a:avLst/>
            <a:gdLst>
              <a:gd name="T0" fmla="*/ 2147483647 w 16"/>
              <a:gd name="T1" fmla="*/ 0 h 16"/>
              <a:gd name="T2" fmla="*/ 2147483647 w 16"/>
              <a:gd name="T3" fmla="*/ 2147483647 h 16"/>
              <a:gd name="T4" fmla="*/ 2147483647 w 16"/>
              <a:gd name="T5" fmla="*/ 2147483647 h 16"/>
              <a:gd name="T6" fmla="*/ 0 w 16"/>
              <a:gd name="T7" fmla="*/ 2147483647 h 16"/>
              <a:gd name="T8" fmla="*/ 2147483647 w 16"/>
              <a:gd name="T9" fmla="*/ 0 h 16"/>
              <a:gd name="T10" fmla="*/ 0 60000 65536"/>
              <a:gd name="T11" fmla="*/ 0 60000 65536"/>
              <a:gd name="T12" fmla="*/ 0 60000 65536"/>
              <a:gd name="T13" fmla="*/ 0 60000 65536"/>
              <a:gd name="T14" fmla="*/ 0 60000 65536"/>
              <a:gd name="T15" fmla="*/ 0 w 16"/>
              <a:gd name="T16" fmla="*/ 0 h 16"/>
              <a:gd name="T17" fmla="*/ 16 w 16"/>
              <a:gd name="T18" fmla="*/ 16 h 16"/>
            </a:gdLst>
            <a:ahLst/>
            <a:cxnLst>
              <a:cxn ang="T10">
                <a:pos x="T0" y="T1"/>
              </a:cxn>
              <a:cxn ang="T11">
                <a:pos x="T2" y="T3"/>
              </a:cxn>
              <a:cxn ang="T12">
                <a:pos x="T4" y="T5"/>
              </a:cxn>
              <a:cxn ang="T13">
                <a:pos x="T6" y="T7"/>
              </a:cxn>
              <a:cxn ang="T14">
                <a:pos x="T8" y="T9"/>
              </a:cxn>
            </a:cxnLst>
            <a:rect l="T15" t="T16" r="T17" b="T18"/>
            <a:pathLst>
              <a:path w="16" h="16">
                <a:moveTo>
                  <a:pt x="11" y="0"/>
                </a:moveTo>
                <a:lnTo>
                  <a:pt x="16" y="11"/>
                </a:lnTo>
                <a:lnTo>
                  <a:pt x="5" y="16"/>
                </a:lnTo>
                <a:lnTo>
                  <a:pt x="0" y="5"/>
                </a:lnTo>
                <a:lnTo>
                  <a:pt x="11" y="0"/>
                </a:lnTo>
                <a:close/>
              </a:path>
            </a:pathLst>
          </a:custGeom>
          <a:solidFill>
            <a:srgbClr val="009900"/>
          </a:solidFill>
          <a:ln w="9525">
            <a:noFill/>
            <a:round/>
            <a:headEnd/>
            <a:tailEnd/>
          </a:ln>
        </p:spPr>
        <p:txBody>
          <a:bodyPr/>
          <a:lstStyle/>
          <a:p>
            <a:endParaRPr lang="en-US" dirty="0">
              <a:solidFill>
                <a:schemeClr val="tx1"/>
              </a:solidFill>
            </a:endParaRPr>
          </a:p>
        </p:txBody>
      </p:sp>
      <p:sp>
        <p:nvSpPr>
          <p:cNvPr id="10280" name="Freeform 2094"/>
          <p:cNvSpPr>
            <a:spLocks/>
          </p:cNvSpPr>
          <p:nvPr/>
        </p:nvSpPr>
        <p:spPr bwMode="auto">
          <a:xfrm>
            <a:off x="5467350" y="4811713"/>
            <a:ext cx="106363" cy="61912"/>
          </a:xfrm>
          <a:custGeom>
            <a:avLst/>
            <a:gdLst>
              <a:gd name="T0" fmla="*/ 2147483647 w 67"/>
              <a:gd name="T1" fmla="*/ 0 h 39"/>
              <a:gd name="T2" fmla="*/ 2147483647 w 67"/>
              <a:gd name="T3" fmla="*/ 2147483647 h 39"/>
              <a:gd name="T4" fmla="*/ 0 w 67"/>
              <a:gd name="T5" fmla="*/ 2147483647 h 39"/>
              <a:gd name="T6" fmla="*/ 0 w 67"/>
              <a:gd name="T7" fmla="*/ 2147483647 h 39"/>
              <a:gd name="T8" fmla="*/ 2147483647 w 67"/>
              <a:gd name="T9" fmla="*/ 0 h 39"/>
              <a:gd name="T10" fmla="*/ 0 60000 65536"/>
              <a:gd name="T11" fmla="*/ 0 60000 65536"/>
              <a:gd name="T12" fmla="*/ 0 60000 65536"/>
              <a:gd name="T13" fmla="*/ 0 60000 65536"/>
              <a:gd name="T14" fmla="*/ 0 60000 65536"/>
              <a:gd name="T15" fmla="*/ 0 w 67"/>
              <a:gd name="T16" fmla="*/ 0 h 39"/>
              <a:gd name="T17" fmla="*/ 67 w 67"/>
              <a:gd name="T18" fmla="*/ 39 h 39"/>
            </a:gdLst>
            <a:ahLst/>
            <a:cxnLst>
              <a:cxn ang="T10">
                <a:pos x="T0" y="T1"/>
              </a:cxn>
              <a:cxn ang="T11">
                <a:pos x="T2" y="T3"/>
              </a:cxn>
              <a:cxn ang="T12">
                <a:pos x="T4" y="T5"/>
              </a:cxn>
              <a:cxn ang="T13">
                <a:pos x="T6" y="T7"/>
              </a:cxn>
              <a:cxn ang="T14">
                <a:pos x="T8" y="T9"/>
              </a:cxn>
            </a:cxnLst>
            <a:rect l="T15" t="T16" r="T17" b="T18"/>
            <a:pathLst>
              <a:path w="67" h="39">
                <a:moveTo>
                  <a:pt x="61" y="0"/>
                </a:moveTo>
                <a:lnTo>
                  <a:pt x="67" y="16"/>
                </a:lnTo>
                <a:lnTo>
                  <a:pt x="0" y="39"/>
                </a:lnTo>
                <a:lnTo>
                  <a:pt x="0" y="28"/>
                </a:lnTo>
                <a:lnTo>
                  <a:pt x="61" y="0"/>
                </a:lnTo>
                <a:close/>
              </a:path>
            </a:pathLst>
          </a:custGeom>
          <a:solidFill>
            <a:srgbClr val="009900"/>
          </a:solidFill>
          <a:ln w="9525">
            <a:noFill/>
            <a:round/>
            <a:headEnd/>
            <a:tailEnd/>
          </a:ln>
        </p:spPr>
        <p:txBody>
          <a:bodyPr/>
          <a:lstStyle/>
          <a:p>
            <a:endParaRPr lang="en-US" dirty="0">
              <a:solidFill>
                <a:schemeClr val="tx1"/>
              </a:solidFill>
            </a:endParaRPr>
          </a:p>
        </p:txBody>
      </p:sp>
      <p:sp>
        <p:nvSpPr>
          <p:cNvPr id="10281" name="Freeform 2095"/>
          <p:cNvSpPr>
            <a:spLocks/>
          </p:cNvSpPr>
          <p:nvPr/>
        </p:nvSpPr>
        <p:spPr bwMode="auto">
          <a:xfrm>
            <a:off x="5662613" y="4740275"/>
            <a:ext cx="104775" cy="53975"/>
          </a:xfrm>
          <a:custGeom>
            <a:avLst/>
            <a:gdLst>
              <a:gd name="T0" fmla="*/ 2147483647 w 66"/>
              <a:gd name="T1" fmla="*/ 0 h 34"/>
              <a:gd name="T2" fmla="*/ 2147483647 w 66"/>
              <a:gd name="T3" fmla="*/ 0 h 34"/>
              <a:gd name="T4" fmla="*/ 0 w 66"/>
              <a:gd name="T5" fmla="*/ 2147483647 h 34"/>
              <a:gd name="T6" fmla="*/ 2147483647 w 66"/>
              <a:gd name="T7" fmla="*/ 2147483647 h 34"/>
              <a:gd name="T8" fmla="*/ 2147483647 w 66"/>
              <a:gd name="T9" fmla="*/ 2147483647 h 34"/>
              <a:gd name="T10" fmla="*/ 2147483647 w 66"/>
              <a:gd name="T11" fmla="*/ 2147483647 h 34"/>
              <a:gd name="T12" fmla="*/ 2147483647 w 66"/>
              <a:gd name="T13" fmla="*/ 0 h 34"/>
              <a:gd name="T14" fmla="*/ 0 60000 65536"/>
              <a:gd name="T15" fmla="*/ 0 60000 65536"/>
              <a:gd name="T16" fmla="*/ 0 60000 65536"/>
              <a:gd name="T17" fmla="*/ 0 60000 65536"/>
              <a:gd name="T18" fmla="*/ 0 60000 65536"/>
              <a:gd name="T19" fmla="*/ 0 60000 65536"/>
              <a:gd name="T20" fmla="*/ 0 60000 65536"/>
              <a:gd name="T21" fmla="*/ 0 w 66"/>
              <a:gd name="T22" fmla="*/ 0 h 34"/>
              <a:gd name="T23" fmla="*/ 66 w 66"/>
              <a:gd name="T24" fmla="*/ 34 h 3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6" h="34">
                <a:moveTo>
                  <a:pt x="55" y="0"/>
                </a:moveTo>
                <a:lnTo>
                  <a:pt x="55" y="0"/>
                </a:lnTo>
                <a:lnTo>
                  <a:pt x="0" y="23"/>
                </a:lnTo>
                <a:lnTo>
                  <a:pt x="5" y="34"/>
                </a:lnTo>
                <a:lnTo>
                  <a:pt x="61" y="11"/>
                </a:lnTo>
                <a:lnTo>
                  <a:pt x="66" y="11"/>
                </a:lnTo>
                <a:lnTo>
                  <a:pt x="55" y="0"/>
                </a:lnTo>
                <a:close/>
              </a:path>
            </a:pathLst>
          </a:custGeom>
          <a:solidFill>
            <a:srgbClr val="009900"/>
          </a:solidFill>
          <a:ln w="9525">
            <a:noFill/>
            <a:round/>
            <a:headEnd/>
            <a:tailEnd/>
          </a:ln>
        </p:spPr>
        <p:txBody>
          <a:bodyPr/>
          <a:lstStyle/>
          <a:p>
            <a:endParaRPr lang="en-US" dirty="0">
              <a:solidFill>
                <a:schemeClr val="tx1"/>
              </a:solidFill>
            </a:endParaRPr>
          </a:p>
        </p:txBody>
      </p:sp>
      <p:sp>
        <p:nvSpPr>
          <p:cNvPr id="10282" name="Freeform 2096"/>
          <p:cNvSpPr>
            <a:spLocks/>
          </p:cNvSpPr>
          <p:nvPr/>
        </p:nvSpPr>
        <p:spPr bwMode="auto">
          <a:xfrm>
            <a:off x="5749925" y="4732338"/>
            <a:ext cx="26988" cy="25400"/>
          </a:xfrm>
          <a:custGeom>
            <a:avLst/>
            <a:gdLst>
              <a:gd name="T0" fmla="*/ 2147483647 w 17"/>
              <a:gd name="T1" fmla="*/ 0 h 16"/>
              <a:gd name="T2" fmla="*/ 2147483647 w 17"/>
              <a:gd name="T3" fmla="*/ 2147483647 h 16"/>
              <a:gd name="T4" fmla="*/ 2147483647 w 17"/>
              <a:gd name="T5" fmla="*/ 2147483647 h 16"/>
              <a:gd name="T6" fmla="*/ 0 w 17"/>
              <a:gd name="T7" fmla="*/ 2147483647 h 16"/>
              <a:gd name="T8" fmla="*/ 2147483647 w 17"/>
              <a:gd name="T9" fmla="*/ 0 h 16"/>
              <a:gd name="T10" fmla="*/ 0 60000 65536"/>
              <a:gd name="T11" fmla="*/ 0 60000 65536"/>
              <a:gd name="T12" fmla="*/ 0 60000 65536"/>
              <a:gd name="T13" fmla="*/ 0 60000 65536"/>
              <a:gd name="T14" fmla="*/ 0 60000 65536"/>
              <a:gd name="T15" fmla="*/ 0 w 17"/>
              <a:gd name="T16" fmla="*/ 0 h 16"/>
              <a:gd name="T17" fmla="*/ 17 w 17"/>
              <a:gd name="T18" fmla="*/ 16 h 16"/>
            </a:gdLst>
            <a:ahLst/>
            <a:cxnLst>
              <a:cxn ang="T10">
                <a:pos x="T0" y="T1"/>
              </a:cxn>
              <a:cxn ang="T11">
                <a:pos x="T2" y="T3"/>
              </a:cxn>
              <a:cxn ang="T12">
                <a:pos x="T4" y="T5"/>
              </a:cxn>
              <a:cxn ang="T13">
                <a:pos x="T6" y="T7"/>
              </a:cxn>
              <a:cxn ang="T14">
                <a:pos x="T8" y="T9"/>
              </a:cxn>
            </a:cxnLst>
            <a:rect l="T15" t="T16" r="T17" b="T18"/>
            <a:pathLst>
              <a:path w="17" h="16">
                <a:moveTo>
                  <a:pt x="6" y="0"/>
                </a:moveTo>
                <a:lnTo>
                  <a:pt x="17" y="11"/>
                </a:lnTo>
                <a:lnTo>
                  <a:pt x="11" y="16"/>
                </a:lnTo>
                <a:lnTo>
                  <a:pt x="0" y="5"/>
                </a:lnTo>
                <a:lnTo>
                  <a:pt x="6" y="0"/>
                </a:lnTo>
                <a:close/>
              </a:path>
            </a:pathLst>
          </a:custGeom>
          <a:solidFill>
            <a:srgbClr val="009900"/>
          </a:solidFill>
          <a:ln w="9525">
            <a:noFill/>
            <a:round/>
            <a:headEnd/>
            <a:tailEnd/>
          </a:ln>
        </p:spPr>
        <p:txBody>
          <a:bodyPr/>
          <a:lstStyle/>
          <a:p>
            <a:endParaRPr lang="en-US" dirty="0">
              <a:solidFill>
                <a:schemeClr val="tx1"/>
              </a:solidFill>
            </a:endParaRPr>
          </a:p>
        </p:txBody>
      </p:sp>
      <p:sp>
        <p:nvSpPr>
          <p:cNvPr id="10283" name="Freeform 2097"/>
          <p:cNvSpPr>
            <a:spLocks/>
          </p:cNvSpPr>
          <p:nvPr/>
        </p:nvSpPr>
        <p:spPr bwMode="auto">
          <a:xfrm>
            <a:off x="5846763" y="4618038"/>
            <a:ext cx="106362" cy="69850"/>
          </a:xfrm>
          <a:custGeom>
            <a:avLst/>
            <a:gdLst>
              <a:gd name="T0" fmla="*/ 2147483647 w 67"/>
              <a:gd name="T1" fmla="*/ 0 h 44"/>
              <a:gd name="T2" fmla="*/ 2147483647 w 67"/>
              <a:gd name="T3" fmla="*/ 2147483647 h 44"/>
              <a:gd name="T4" fmla="*/ 2147483647 w 67"/>
              <a:gd name="T5" fmla="*/ 2147483647 h 44"/>
              <a:gd name="T6" fmla="*/ 0 w 67"/>
              <a:gd name="T7" fmla="*/ 2147483647 h 44"/>
              <a:gd name="T8" fmla="*/ 2147483647 w 67"/>
              <a:gd name="T9" fmla="*/ 0 h 44"/>
              <a:gd name="T10" fmla="*/ 0 60000 65536"/>
              <a:gd name="T11" fmla="*/ 0 60000 65536"/>
              <a:gd name="T12" fmla="*/ 0 60000 65536"/>
              <a:gd name="T13" fmla="*/ 0 60000 65536"/>
              <a:gd name="T14" fmla="*/ 0 60000 65536"/>
              <a:gd name="T15" fmla="*/ 0 w 67"/>
              <a:gd name="T16" fmla="*/ 0 h 44"/>
              <a:gd name="T17" fmla="*/ 67 w 67"/>
              <a:gd name="T18" fmla="*/ 44 h 44"/>
            </a:gdLst>
            <a:ahLst/>
            <a:cxnLst>
              <a:cxn ang="T10">
                <a:pos x="T0" y="T1"/>
              </a:cxn>
              <a:cxn ang="T11">
                <a:pos x="T2" y="T3"/>
              </a:cxn>
              <a:cxn ang="T12">
                <a:pos x="T4" y="T5"/>
              </a:cxn>
              <a:cxn ang="T13">
                <a:pos x="T6" y="T7"/>
              </a:cxn>
              <a:cxn ang="T14">
                <a:pos x="T8" y="T9"/>
              </a:cxn>
            </a:cxnLst>
            <a:rect l="T15" t="T16" r="T17" b="T18"/>
            <a:pathLst>
              <a:path w="67" h="44">
                <a:moveTo>
                  <a:pt x="56" y="0"/>
                </a:moveTo>
                <a:lnTo>
                  <a:pt x="67" y="11"/>
                </a:lnTo>
                <a:lnTo>
                  <a:pt x="11" y="44"/>
                </a:lnTo>
                <a:lnTo>
                  <a:pt x="0" y="33"/>
                </a:lnTo>
                <a:lnTo>
                  <a:pt x="56" y="0"/>
                </a:lnTo>
                <a:close/>
              </a:path>
            </a:pathLst>
          </a:custGeom>
          <a:solidFill>
            <a:srgbClr val="009900"/>
          </a:solidFill>
          <a:ln w="9525">
            <a:noFill/>
            <a:round/>
            <a:headEnd/>
            <a:tailEnd/>
          </a:ln>
        </p:spPr>
        <p:txBody>
          <a:bodyPr/>
          <a:lstStyle/>
          <a:p>
            <a:endParaRPr lang="en-US" dirty="0">
              <a:solidFill>
                <a:schemeClr val="tx1"/>
              </a:solidFill>
            </a:endParaRPr>
          </a:p>
        </p:txBody>
      </p:sp>
      <p:sp>
        <p:nvSpPr>
          <p:cNvPr id="10284" name="Freeform 2098"/>
          <p:cNvSpPr>
            <a:spLocks/>
          </p:cNvSpPr>
          <p:nvPr/>
        </p:nvSpPr>
        <p:spPr bwMode="auto">
          <a:xfrm>
            <a:off x="6022975" y="4494213"/>
            <a:ext cx="106363" cy="79375"/>
          </a:xfrm>
          <a:custGeom>
            <a:avLst/>
            <a:gdLst>
              <a:gd name="T0" fmla="*/ 2147483647 w 67"/>
              <a:gd name="T1" fmla="*/ 0 h 50"/>
              <a:gd name="T2" fmla="*/ 2147483647 w 67"/>
              <a:gd name="T3" fmla="*/ 2147483647 h 50"/>
              <a:gd name="T4" fmla="*/ 2147483647 w 67"/>
              <a:gd name="T5" fmla="*/ 2147483647 h 50"/>
              <a:gd name="T6" fmla="*/ 0 w 67"/>
              <a:gd name="T7" fmla="*/ 2147483647 h 50"/>
              <a:gd name="T8" fmla="*/ 2147483647 w 67"/>
              <a:gd name="T9" fmla="*/ 0 h 50"/>
              <a:gd name="T10" fmla="*/ 0 60000 65536"/>
              <a:gd name="T11" fmla="*/ 0 60000 65536"/>
              <a:gd name="T12" fmla="*/ 0 60000 65536"/>
              <a:gd name="T13" fmla="*/ 0 60000 65536"/>
              <a:gd name="T14" fmla="*/ 0 60000 65536"/>
              <a:gd name="T15" fmla="*/ 0 w 67"/>
              <a:gd name="T16" fmla="*/ 0 h 50"/>
              <a:gd name="T17" fmla="*/ 67 w 67"/>
              <a:gd name="T18" fmla="*/ 50 h 50"/>
            </a:gdLst>
            <a:ahLst/>
            <a:cxnLst>
              <a:cxn ang="T10">
                <a:pos x="T0" y="T1"/>
              </a:cxn>
              <a:cxn ang="T11">
                <a:pos x="T2" y="T3"/>
              </a:cxn>
              <a:cxn ang="T12">
                <a:pos x="T4" y="T5"/>
              </a:cxn>
              <a:cxn ang="T13">
                <a:pos x="T6" y="T7"/>
              </a:cxn>
              <a:cxn ang="T14">
                <a:pos x="T8" y="T9"/>
              </a:cxn>
            </a:cxnLst>
            <a:rect l="T15" t="T16" r="T17" b="T18"/>
            <a:pathLst>
              <a:path w="67" h="50">
                <a:moveTo>
                  <a:pt x="61" y="0"/>
                </a:moveTo>
                <a:lnTo>
                  <a:pt x="67" y="11"/>
                </a:lnTo>
                <a:lnTo>
                  <a:pt x="11" y="50"/>
                </a:lnTo>
                <a:lnTo>
                  <a:pt x="0" y="39"/>
                </a:lnTo>
                <a:lnTo>
                  <a:pt x="61" y="0"/>
                </a:lnTo>
                <a:close/>
              </a:path>
            </a:pathLst>
          </a:custGeom>
          <a:solidFill>
            <a:srgbClr val="009900"/>
          </a:solidFill>
          <a:ln w="9525">
            <a:noFill/>
            <a:round/>
            <a:headEnd/>
            <a:tailEnd/>
          </a:ln>
        </p:spPr>
        <p:txBody>
          <a:bodyPr/>
          <a:lstStyle/>
          <a:p>
            <a:endParaRPr lang="en-US" dirty="0">
              <a:solidFill>
                <a:schemeClr val="tx1"/>
              </a:solidFill>
            </a:endParaRPr>
          </a:p>
        </p:txBody>
      </p:sp>
      <p:sp>
        <p:nvSpPr>
          <p:cNvPr id="10285" name="Freeform 2099"/>
          <p:cNvSpPr>
            <a:spLocks/>
          </p:cNvSpPr>
          <p:nvPr/>
        </p:nvSpPr>
        <p:spPr bwMode="auto">
          <a:xfrm>
            <a:off x="6208713" y="4422775"/>
            <a:ext cx="26987" cy="26988"/>
          </a:xfrm>
          <a:custGeom>
            <a:avLst/>
            <a:gdLst>
              <a:gd name="T0" fmla="*/ 0 w 17"/>
              <a:gd name="T1" fmla="*/ 2147483647 h 17"/>
              <a:gd name="T2" fmla="*/ 2147483647 w 17"/>
              <a:gd name="T3" fmla="*/ 0 h 17"/>
              <a:gd name="T4" fmla="*/ 0 w 17"/>
              <a:gd name="T5" fmla="*/ 2147483647 h 17"/>
              <a:gd name="T6" fmla="*/ 2147483647 w 17"/>
              <a:gd name="T7" fmla="*/ 2147483647 h 17"/>
              <a:gd name="T8" fmla="*/ 2147483647 w 17"/>
              <a:gd name="T9" fmla="*/ 2147483647 h 17"/>
              <a:gd name="T10" fmla="*/ 2147483647 w 17"/>
              <a:gd name="T11" fmla="*/ 2147483647 h 17"/>
              <a:gd name="T12" fmla="*/ 0 w 17"/>
              <a:gd name="T13" fmla="*/ 2147483647 h 17"/>
              <a:gd name="T14" fmla="*/ 0 60000 65536"/>
              <a:gd name="T15" fmla="*/ 0 60000 65536"/>
              <a:gd name="T16" fmla="*/ 0 60000 65536"/>
              <a:gd name="T17" fmla="*/ 0 60000 65536"/>
              <a:gd name="T18" fmla="*/ 0 60000 65536"/>
              <a:gd name="T19" fmla="*/ 0 60000 65536"/>
              <a:gd name="T20" fmla="*/ 0 60000 65536"/>
              <a:gd name="T21" fmla="*/ 0 w 17"/>
              <a:gd name="T22" fmla="*/ 0 h 17"/>
              <a:gd name="T23" fmla="*/ 17 w 17"/>
              <a:gd name="T24" fmla="*/ 17 h 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 h="17">
                <a:moveTo>
                  <a:pt x="0" y="6"/>
                </a:moveTo>
                <a:lnTo>
                  <a:pt x="5" y="0"/>
                </a:lnTo>
                <a:lnTo>
                  <a:pt x="0" y="6"/>
                </a:lnTo>
                <a:lnTo>
                  <a:pt x="5" y="17"/>
                </a:lnTo>
                <a:lnTo>
                  <a:pt x="11" y="12"/>
                </a:lnTo>
                <a:lnTo>
                  <a:pt x="17" y="12"/>
                </a:lnTo>
                <a:lnTo>
                  <a:pt x="0" y="6"/>
                </a:lnTo>
                <a:close/>
              </a:path>
            </a:pathLst>
          </a:custGeom>
          <a:solidFill>
            <a:srgbClr val="009900"/>
          </a:solidFill>
          <a:ln w="9525">
            <a:noFill/>
            <a:round/>
            <a:headEnd/>
            <a:tailEnd/>
          </a:ln>
        </p:spPr>
        <p:txBody>
          <a:bodyPr/>
          <a:lstStyle/>
          <a:p>
            <a:endParaRPr lang="en-US" dirty="0">
              <a:solidFill>
                <a:schemeClr val="tx1"/>
              </a:solidFill>
            </a:endParaRPr>
          </a:p>
        </p:txBody>
      </p:sp>
      <p:sp>
        <p:nvSpPr>
          <p:cNvPr id="10286" name="Freeform 2100"/>
          <p:cNvSpPr>
            <a:spLocks/>
          </p:cNvSpPr>
          <p:nvPr/>
        </p:nvSpPr>
        <p:spPr bwMode="auto">
          <a:xfrm>
            <a:off x="6208713" y="4343400"/>
            <a:ext cx="44450" cy="98425"/>
          </a:xfrm>
          <a:custGeom>
            <a:avLst/>
            <a:gdLst>
              <a:gd name="T0" fmla="*/ 2147483647 w 28"/>
              <a:gd name="T1" fmla="*/ 0 h 62"/>
              <a:gd name="T2" fmla="*/ 2147483647 w 28"/>
              <a:gd name="T3" fmla="*/ 0 h 62"/>
              <a:gd name="T4" fmla="*/ 2147483647 w 28"/>
              <a:gd name="T5" fmla="*/ 2147483647 h 62"/>
              <a:gd name="T6" fmla="*/ 0 w 28"/>
              <a:gd name="T7" fmla="*/ 2147483647 h 62"/>
              <a:gd name="T8" fmla="*/ 2147483647 w 28"/>
              <a:gd name="T9" fmla="*/ 0 h 62"/>
              <a:gd name="T10" fmla="*/ 0 60000 65536"/>
              <a:gd name="T11" fmla="*/ 0 60000 65536"/>
              <a:gd name="T12" fmla="*/ 0 60000 65536"/>
              <a:gd name="T13" fmla="*/ 0 60000 65536"/>
              <a:gd name="T14" fmla="*/ 0 60000 65536"/>
              <a:gd name="T15" fmla="*/ 0 w 28"/>
              <a:gd name="T16" fmla="*/ 0 h 62"/>
              <a:gd name="T17" fmla="*/ 28 w 28"/>
              <a:gd name="T18" fmla="*/ 62 h 62"/>
            </a:gdLst>
            <a:ahLst/>
            <a:cxnLst>
              <a:cxn ang="T10">
                <a:pos x="T0" y="T1"/>
              </a:cxn>
              <a:cxn ang="T11">
                <a:pos x="T2" y="T3"/>
              </a:cxn>
              <a:cxn ang="T12">
                <a:pos x="T4" y="T5"/>
              </a:cxn>
              <a:cxn ang="T13">
                <a:pos x="T6" y="T7"/>
              </a:cxn>
              <a:cxn ang="T14">
                <a:pos x="T8" y="T9"/>
              </a:cxn>
            </a:cxnLst>
            <a:rect l="T15" t="T16" r="T17" b="T18"/>
            <a:pathLst>
              <a:path w="28" h="62">
                <a:moveTo>
                  <a:pt x="11" y="0"/>
                </a:moveTo>
                <a:lnTo>
                  <a:pt x="28" y="0"/>
                </a:lnTo>
                <a:lnTo>
                  <a:pt x="17" y="62"/>
                </a:lnTo>
                <a:lnTo>
                  <a:pt x="0" y="56"/>
                </a:lnTo>
                <a:lnTo>
                  <a:pt x="11" y="0"/>
                </a:lnTo>
                <a:close/>
              </a:path>
            </a:pathLst>
          </a:custGeom>
          <a:solidFill>
            <a:srgbClr val="009900"/>
          </a:solidFill>
          <a:ln w="9525">
            <a:noFill/>
            <a:round/>
            <a:headEnd/>
            <a:tailEnd/>
          </a:ln>
        </p:spPr>
        <p:txBody>
          <a:bodyPr/>
          <a:lstStyle/>
          <a:p>
            <a:endParaRPr lang="en-US" dirty="0">
              <a:solidFill>
                <a:schemeClr val="tx1"/>
              </a:solidFill>
            </a:endParaRPr>
          </a:p>
        </p:txBody>
      </p:sp>
      <p:sp>
        <p:nvSpPr>
          <p:cNvPr id="10287" name="Freeform 2101"/>
          <p:cNvSpPr>
            <a:spLocks/>
          </p:cNvSpPr>
          <p:nvPr/>
        </p:nvSpPr>
        <p:spPr bwMode="auto">
          <a:xfrm>
            <a:off x="6253163" y="4132263"/>
            <a:ext cx="34925" cy="106362"/>
          </a:xfrm>
          <a:custGeom>
            <a:avLst/>
            <a:gdLst>
              <a:gd name="T0" fmla="*/ 2147483647 w 22"/>
              <a:gd name="T1" fmla="*/ 0 h 67"/>
              <a:gd name="T2" fmla="*/ 2147483647 w 22"/>
              <a:gd name="T3" fmla="*/ 0 h 67"/>
              <a:gd name="T4" fmla="*/ 2147483647 w 22"/>
              <a:gd name="T5" fmla="*/ 2147483647 h 67"/>
              <a:gd name="T6" fmla="*/ 0 w 22"/>
              <a:gd name="T7" fmla="*/ 2147483647 h 67"/>
              <a:gd name="T8" fmla="*/ 2147483647 w 22"/>
              <a:gd name="T9" fmla="*/ 0 h 67"/>
              <a:gd name="T10" fmla="*/ 0 60000 65536"/>
              <a:gd name="T11" fmla="*/ 0 60000 65536"/>
              <a:gd name="T12" fmla="*/ 0 60000 65536"/>
              <a:gd name="T13" fmla="*/ 0 60000 65536"/>
              <a:gd name="T14" fmla="*/ 0 60000 65536"/>
              <a:gd name="T15" fmla="*/ 0 w 22"/>
              <a:gd name="T16" fmla="*/ 0 h 67"/>
              <a:gd name="T17" fmla="*/ 22 w 22"/>
              <a:gd name="T18" fmla="*/ 67 h 67"/>
            </a:gdLst>
            <a:ahLst/>
            <a:cxnLst>
              <a:cxn ang="T10">
                <a:pos x="T0" y="T1"/>
              </a:cxn>
              <a:cxn ang="T11">
                <a:pos x="T2" y="T3"/>
              </a:cxn>
              <a:cxn ang="T12">
                <a:pos x="T4" y="T5"/>
              </a:cxn>
              <a:cxn ang="T13">
                <a:pos x="T6" y="T7"/>
              </a:cxn>
              <a:cxn ang="T14">
                <a:pos x="T8" y="T9"/>
              </a:cxn>
            </a:cxnLst>
            <a:rect l="T15" t="T16" r="T17" b="T18"/>
            <a:pathLst>
              <a:path w="22" h="67">
                <a:moveTo>
                  <a:pt x="11" y="0"/>
                </a:moveTo>
                <a:lnTo>
                  <a:pt x="22" y="0"/>
                </a:lnTo>
                <a:lnTo>
                  <a:pt x="11" y="67"/>
                </a:lnTo>
                <a:lnTo>
                  <a:pt x="0" y="67"/>
                </a:lnTo>
                <a:lnTo>
                  <a:pt x="11" y="0"/>
                </a:lnTo>
                <a:close/>
              </a:path>
            </a:pathLst>
          </a:custGeom>
          <a:solidFill>
            <a:srgbClr val="009900"/>
          </a:solidFill>
          <a:ln w="9525">
            <a:noFill/>
            <a:round/>
            <a:headEnd/>
            <a:tailEnd/>
          </a:ln>
        </p:spPr>
        <p:txBody>
          <a:bodyPr/>
          <a:lstStyle/>
          <a:p>
            <a:endParaRPr lang="en-US" dirty="0">
              <a:solidFill>
                <a:schemeClr val="tx1"/>
              </a:solidFill>
            </a:endParaRPr>
          </a:p>
        </p:txBody>
      </p:sp>
      <p:sp>
        <p:nvSpPr>
          <p:cNvPr id="10288" name="Freeform 2102"/>
          <p:cNvSpPr>
            <a:spLocks/>
          </p:cNvSpPr>
          <p:nvPr/>
        </p:nvSpPr>
        <p:spPr bwMode="auto">
          <a:xfrm>
            <a:off x="6288088" y="3921125"/>
            <a:ext cx="44450" cy="106363"/>
          </a:xfrm>
          <a:custGeom>
            <a:avLst/>
            <a:gdLst>
              <a:gd name="T0" fmla="*/ 2147483647 w 28"/>
              <a:gd name="T1" fmla="*/ 0 h 67"/>
              <a:gd name="T2" fmla="*/ 2147483647 w 28"/>
              <a:gd name="T3" fmla="*/ 0 h 67"/>
              <a:gd name="T4" fmla="*/ 2147483647 w 28"/>
              <a:gd name="T5" fmla="*/ 2147483647 h 67"/>
              <a:gd name="T6" fmla="*/ 0 w 28"/>
              <a:gd name="T7" fmla="*/ 2147483647 h 67"/>
              <a:gd name="T8" fmla="*/ 2147483647 w 28"/>
              <a:gd name="T9" fmla="*/ 0 h 67"/>
              <a:gd name="T10" fmla="*/ 0 60000 65536"/>
              <a:gd name="T11" fmla="*/ 0 60000 65536"/>
              <a:gd name="T12" fmla="*/ 0 60000 65536"/>
              <a:gd name="T13" fmla="*/ 0 60000 65536"/>
              <a:gd name="T14" fmla="*/ 0 60000 65536"/>
              <a:gd name="T15" fmla="*/ 0 w 28"/>
              <a:gd name="T16" fmla="*/ 0 h 67"/>
              <a:gd name="T17" fmla="*/ 28 w 28"/>
              <a:gd name="T18" fmla="*/ 67 h 67"/>
            </a:gdLst>
            <a:ahLst/>
            <a:cxnLst>
              <a:cxn ang="T10">
                <a:pos x="T0" y="T1"/>
              </a:cxn>
              <a:cxn ang="T11">
                <a:pos x="T2" y="T3"/>
              </a:cxn>
              <a:cxn ang="T12">
                <a:pos x="T4" y="T5"/>
              </a:cxn>
              <a:cxn ang="T13">
                <a:pos x="T6" y="T7"/>
              </a:cxn>
              <a:cxn ang="T14">
                <a:pos x="T8" y="T9"/>
              </a:cxn>
            </a:cxnLst>
            <a:rect l="T15" t="T16" r="T17" b="T18"/>
            <a:pathLst>
              <a:path w="28" h="67">
                <a:moveTo>
                  <a:pt x="17" y="0"/>
                </a:moveTo>
                <a:lnTo>
                  <a:pt x="28" y="0"/>
                </a:lnTo>
                <a:lnTo>
                  <a:pt x="17" y="67"/>
                </a:lnTo>
                <a:lnTo>
                  <a:pt x="0" y="67"/>
                </a:lnTo>
                <a:lnTo>
                  <a:pt x="17" y="0"/>
                </a:lnTo>
                <a:close/>
              </a:path>
            </a:pathLst>
          </a:custGeom>
          <a:solidFill>
            <a:srgbClr val="009900"/>
          </a:solidFill>
          <a:ln w="9525">
            <a:noFill/>
            <a:round/>
            <a:headEnd/>
            <a:tailEnd/>
          </a:ln>
        </p:spPr>
        <p:txBody>
          <a:bodyPr/>
          <a:lstStyle/>
          <a:p>
            <a:endParaRPr lang="en-US" dirty="0">
              <a:solidFill>
                <a:schemeClr val="tx1"/>
              </a:solidFill>
            </a:endParaRPr>
          </a:p>
        </p:txBody>
      </p:sp>
      <p:sp>
        <p:nvSpPr>
          <p:cNvPr id="10289" name="Freeform 2103"/>
          <p:cNvSpPr>
            <a:spLocks/>
          </p:cNvSpPr>
          <p:nvPr/>
        </p:nvSpPr>
        <p:spPr bwMode="auto">
          <a:xfrm>
            <a:off x="6332538" y="3709988"/>
            <a:ext cx="42862" cy="104775"/>
          </a:xfrm>
          <a:custGeom>
            <a:avLst/>
            <a:gdLst>
              <a:gd name="T0" fmla="*/ 2147483647 w 27"/>
              <a:gd name="T1" fmla="*/ 0 h 66"/>
              <a:gd name="T2" fmla="*/ 2147483647 w 27"/>
              <a:gd name="T3" fmla="*/ 0 h 66"/>
              <a:gd name="T4" fmla="*/ 2147483647 w 27"/>
              <a:gd name="T5" fmla="*/ 2147483647 h 66"/>
              <a:gd name="T6" fmla="*/ 0 w 27"/>
              <a:gd name="T7" fmla="*/ 2147483647 h 66"/>
              <a:gd name="T8" fmla="*/ 2147483647 w 27"/>
              <a:gd name="T9" fmla="*/ 0 h 66"/>
              <a:gd name="T10" fmla="*/ 0 60000 65536"/>
              <a:gd name="T11" fmla="*/ 0 60000 65536"/>
              <a:gd name="T12" fmla="*/ 0 60000 65536"/>
              <a:gd name="T13" fmla="*/ 0 60000 65536"/>
              <a:gd name="T14" fmla="*/ 0 60000 65536"/>
              <a:gd name="T15" fmla="*/ 0 w 27"/>
              <a:gd name="T16" fmla="*/ 0 h 66"/>
              <a:gd name="T17" fmla="*/ 27 w 27"/>
              <a:gd name="T18" fmla="*/ 66 h 66"/>
            </a:gdLst>
            <a:ahLst/>
            <a:cxnLst>
              <a:cxn ang="T10">
                <a:pos x="T0" y="T1"/>
              </a:cxn>
              <a:cxn ang="T11">
                <a:pos x="T2" y="T3"/>
              </a:cxn>
              <a:cxn ang="T12">
                <a:pos x="T4" y="T5"/>
              </a:cxn>
              <a:cxn ang="T13">
                <a:pos x="T6" y="T7"/>
              </a:cxn>
              <a:cxn ang="T14">
                <a:pos x="T8" y="T9"/>
              </a:cxn>
            </a:cxnLst>
            <a:rect l="T15" t="T16" r="T17" b="T18"/>
            <a:pathLst>
              <a:path w="27" h="66">
                <a:moveTo>
                  <a:pt x="16" y="0"/>
                </a:moveTo>
                <a:lnTo>
                  <a:pt x="27" y="0"/>
                </a:lnTo>
                <a:lnTo>
                  <a:pt x="16" y="66"/>
                </a:lnTo>
                <a:lnTo>
                  <a:pt x="0" y="66"/>
                </a:lnTo>
                <a:lnTo>
                  <a:pt x="16" y="0"/>
                </a:lnTo>
                <a:close/>
              </a:path>
            </a:pathLst>
          </a:custGeom>
          <a:solidFill>
            <a:srgbClr val="009900"/>
          </a:solidFill>
          <a:ln w="9525">
            <a:noFill/>
            <a:round/>
            <a:headEnd/>
            <a:tailEnd/>
          </a:ln>
        </p:spPr>
        <p:txBody>
          <a:bodyPr/>
          <a:lstStyle/>
          <a:p>
            <a:endParaRPr lang="en-US" dirty="0">
              <a:solidFill>
                <a:schemeClr val="tx1"/>
              </a:solidFill>
            </a:endParaRPr>
          </a:p>
        </p:txBody>
      </p:sp>
      <p:sp>
        <p:nvSpPr>
          <p:cNvPr id="10290" name="Freeform 2104"/>
          <p:cNvSpPr>
            <a:spLocks/>
          </p:cNvSpPr>
          <p:nvPr/>
        </p:nvSpPr>
        <p:spPr bwMode="auto">
          <a:xfrm>
            <a:off x="6375400" y="3497263"/>
            <a:ext cx="44450" cy="106362"/>
          </a:xfrm>
          <a:custGeom>
            <a:avLst/>
            <a:gdLst>
              <a:gd name="T0" fmla="*/ 2147483647 w 28"/>
              <a:gd name="T1" fmla="*/ 0 h 67"/>
              <a:gd name="T2" fmla="*/ 2147483647 w 28"/>
              <a:gd name="T3" fmla="*/ 0 h 67"/>
              <a:gd name="T4" fmla="*/ 2147483647 w 28"/>
              <a:gd name="T5" fmla="*/ 2147483647 h 67"/>
              <a:gd name="T6" fmla="*/ 0 w 28"/>
              <a:gd name="T7" fmla="*/ 2147483647 h 67"/>
              <a:gd name="T8" fmla="*/ 2147483647 w 28"/>
              <a:gd name="T9" fmla="*/ 0 h 67"/>
              <a:gd name="T10" fmla="*/ 0 60000 65536"/>
              <a:gd name="T11" fmla="*/ 0 60000 65536"/>
              <a:gd name="T12" fmla="*/ 0 60000 65536"/>
              <a:gd name="T13" fmla="*/ 0 60000 65536"/>
              <a:gd name="T14" fmla="*/ 0 60000 65536"/>
              <a:gd name="T15" fmla="*/ 0 w 28"/>
              <a:gd name="T16" fmla="*/ 0 h 67"/>
              <a:gd name="T17" fmla="*/ 28 w 28"/>
              <a:gd name="T18" fmla="*/ 67 h 67"/>
            </a:gdLst>
            <a:ahLst/>
            <a:cxnLst>
              <a:cxn ang="T10">
                <a:pos x="T0" y="T1"/>
              </a:cxn>
              <a:cxn ang="T11">
                <a:pos x="T2" y="T3"/>
              </a:cxn>
              <a:cxn ang="T12">
                <a:pos x="T4" y="T5"/>
              </a:cxn>
              <a:cxn ang="T13">
                <a:pos x="T6" y="T7"/>
              </a:cxn>
              <a:cxn ang="T14">
                <a:pos x="T8" y="T9"/>
              </a:cxn>
            </a:cxnLst>
            <a:rect l="T15" t="T16" r="T17" b="T18"/>
            <a:pathLst>
              <a:path w="28" h="67">
                <a:moveTo>
                  <a:pt x="12" y="0"/>
                </a:moveTo>
                <a:lnTo>
                  <a:pt x="28" y="0"/>
                </a:lnTo>
                <a:lnTo>
                  <a:pt x="12" y="67"/>
                </a:lnTo>
                <a:lnTo>
                  <a:pt x="0" y="67"/>
                </a:lnTo>
                <a:lnTo>
                  <a:pt x="12" y="0"/>
                </a:lnTo>
                <a:close/>
              </a:path>
            </a:pathLst>
          </a:custGeom>
          <a:solidFill>
            <a:srgbClr val="009900"/>
          </a:solidFill>
          <a:ln w="9525">
            <a:noFill/>
            <a:round/>
            <a:headEnd/>
            <a:tailEnd/>
          </a:ln>
        </p:spPr>
        <p:txBody>
          <a:bodyPr/>
          <a:lstStyle/>
          <a:p>
            <a:endParaRPr lang="en-US" dirty="0">
              <a:solidFill>
                <a:schemeClr val="tx1"/>
              </a:solidFill>
            </a:endParaRPr>
          </a:p>
        </p:txBody>
      </p:sp>
      <p:sp>
        <p:nvSpPr>
          <p:cNvPr id="10291" name="Freeform 2105"/>
          <p:cNvSpPr>
            <a:spLocks/>
          </p:cNvSpPr>
          <p:nvPr/>
        </p:nvSpPr>
        <p:spPr bwMode="auto">
          <a:xfrm>
            <a:off x="6419850" y="3286125"/>
            <a:ext cx="34925" cy="106363"/>
          </a:xfrm>
          <a:custGeom>
            <a:avLst/>
            <a:gdLst>
              <a:gd name="T0" fmla="*/ 2147483647 w 22"/>
              <a:gd name="T1" fmla="*/ 0 h 67"/>
              <a:gd name="T2" fmla="*/ 2147483647 w 22"/>
              <a:gd name="T3" fmla="*/ 0 h 67"/>
              <a:gd name="T4" fmla="*/ 2147483647 w 22"/>
              <a:gd name="T5" fmla="*/ 2147483647 h 67"/>
              <a:gd name="T6" fmla="*/ 0 w 22"/>
              <a:gd name="T7" fmla="*/ 2147483647 h 67"/>
              <a:gd name="T8" fmla="*/ 2147483647 w 22"/>
              <a:gd name="T9" fmla="*/ 0 h 67"/>
              <a:gd name="T10" fmla="*/ 0 60000 65536"/>
              <a:gd name="T11" fmla="*/ 0 60000 65536"/>
              <a:gd name="T12" fmla="*/ 0 60000 65536"/>
              <a:gd name="T13" fmla="*/ 0 60000 65536"/>
              <a:gd name="T14" fmla="*/ 0 60000 65536"/>
              <a:gd name="T15" fmla="*/ 0 w 22"/>
              <a:gd name="T16" fmla="*/ 0 h 67"/>
              <a:gd name="T17" fmla="*/ 22 w 22"/>
              <a:gd name="T18" fmla="*/ 67 h 67"/>
            </a:gdLst>
            <a:ahLst/>
            <a:cxnLst>
              <a:cxn ang="T10">
                <a:pos x="T0" y="T1"/>
              </a:cxn>
              <a:cxn ang="T11">
                <a:pos x="T2" y="T3"/>
              </a:cxn>
              <a:cxn ang="T12">
                <a:pos x="T4" y="T5"/>
              </a:cxn>
              <a:cxn ang="T13">
                <a:pos x="T6" y="T7"/>
              </a:cxn>
              <a:cxn ang="T14">
                <a:pos x="T8" y="T9"/>
              </a:cxn>
            </a:cxnLst>
            <a:rect l="T15" t="T16" r="T17" b="T18"/>
            <a:pathLst>
              <a:path w="22" h="67">
                <a:moveTo>
                  <a:pt x="11" y="0"/>
                </a:moveTo>
                <a:lnTo>
                  <a:pt x="22" y="0"/>
                </a:lnTo>
                <a:lnTo>
                  <a:pt x="11" y="67"/>
                </a:lnTo>
                <a:lnTo>
                  <a:pt x="0" y="67"/>
                </a:lnTo>
                <a:lnTo>
                  <a:pt x="11" y="0"/>
                </a:lnTo>
                <a:close/>
              </a:path>
            </a:pathLst>
          </a:custGeom>
          <a:solidFill>
            <a:srgbClr val="009900"/>
          </a:solidFill>
          <a:ln w="9525">
            <a:noFill/>
            <a:round/>
            <a:headEnd/>
            <a:tailEnd/>
          </a:ln>
        </p:spPr>
        <p:txBody>
          <a:bodyPr/>
          <a:lstStyle/>
          <a:p>
            <a:endParaRPr lang="en-US" dirty="0">
              <a:solidFill>
                <a:schemeClr val="tx1"/>
              </a:solidFill>
            </a:endParaRPr>
          </a:p>
        </p:txBody>
      </p:sp>
      <p:sp>
        <p:nvSpPr>
          <p:cNvPr id="10292" name="Freeform 2106"/>
          <p:cNvSpPr>
            <a:spLocks/>
          </p:cNvSpPr>
          <p:nvPr/>
        </p:nvSpPr>
        <p:spPr bwMode="auto">
          <a:xfrm>
            <a:off x="6454775" y="3074988"/>
            <a:ext cx="44450" cy="104775"/>
          </a:xfrm>
          <a:custGeom>
            <a:avLst/>
            <a:gdLst>
              <a:gd name="T0" fmla="*/ 2147483647 w 28"/>
              <a:gd name="T1" fmla="*/ 0 h 66"/>
              <a:gd name="T2" fmla="*/ 2147483647 w 28"/>
              <a:gd name="T3" fmla="*/ 2147483647 h 66"/>
              <a:gd name="T4" fmla="*/ 2147483647 w 28"/>
              <a:gd name="T5" fmla="*/ 2147483647 h 66"/>
              <a:gd name="T6" fmla="*/ 0 w 28"/>
              <a:gd name="T7" fmla="*/ 2147483647 h 66"/>
              <a:gd name="T8" fmla="*/ 2147483647 w 28"/>
              <a:gd name="T9" fmla="*/ 0 h 66"/>
              <a:gd name="T10" fmla="*/ 0 60000 65536"/>
              <a:gd name="T11" fmla="*/ 0 60000 65536"/>
              <a:gd name="T12" fmla="*/ 0 60000 65536"/>
              <a:gd name="T13" fmla="*/ 0 60000 65536"/>
              <a:gd name="T14" fmla="*/ 0 60000 65536"/>
              <a:gd name="T15" fmla="*/ 0 w 28"/>
              <a:gd name="T16" fmla="*/ 0 h 66"/>
              <a:gd name="T17" fmla="*/ 28 w 28"/>
              <a:gd name="T18" fmla="*/ 66 h 66"/>
            </a:gdLst>
            <a:ahLst/>
            <a:cxnLst>
              <a:cxn ang="T10">
                <a:pos x="T0" y="T1"/>
              </a:cxn>
              <a:cxn ang="T11">
                <a:pos x="T2" y="T3"/>
              </a:cxn>
              <a:cxn ang="T12">
                <a:pos x="T4" y="T5"/>
              </a:cxn>
              <a:cxn ang="T13">
                <a:pos x="T6" y="T7"/>
              </a:cxn>
              <a:cxn ang="T14">
                <a:pos x="T8" y="T9"/>
              </a:cxn>
            </a:cxnLst>
            <a:rect l="T15" t="T16" r="T17" b="T18"/>
            <a:pathLst>
              <a:path w="28" h="66">
                <a:moveTo>
                  <a:pt x="17" y="0"/>
                </a:moveTo>
                <a:lnTo>
                  <a:pt x="28" y="5"/>
                </a:lnTo>
                <a:lnTo>
                  <a:pt x="17" y="66"/>
                </a:lnTo>
                <a:lnTo>
                  <a:pt x="0" y="66"/>
                </a:lnTo>
                <a:lnTo>
                  <a:pt x="17" y="0"/>
                </a:lnTo>
                <a:close/>
              </a:path>
            </a:pathLst>
          </a:custGeom>
          <a:solidFill>
            <a:srgbClr val="009900"/>
          </a:solidFill>
          <a:ln w="9525">
            <a:noFill/>
            <a:round/>
            <a:headEnd/>
            <a:tailEnd/>
          </a:ln>
        </p:spPr>
        <p:txBody>
          <a:bodyPr/>
          <a:lstStyle/>
          <a:p>
            <a:endParaRPr lang="en-US" dirty="0">
              <a:solidFill>
                <a:schemeClr val="tx1"/>
              </a:solidFill>
            </a:endParaRPr>
          </a:p>
        </p:txBody>
      </p:sp>
      <p:sp>
        <p:nvSpPr>
          <p:cNvPr id="10293" name="Freeform 2107"/>
          <p:cNvSpPr>
            <a:spLocks/>
          </p:cNvSpPr>
          <p:nvPr/>
        </p:nvSpPr>
        <p:spPr bwMode="auto">
          <a:xfrm>
            <a:off x="6499225" y="2863850"/>
            <a:ext cx="44450" cy="114300"/>
          </a:xfrm>
          <a:custGeom>
            <a:avLst/>
            <a:gdLst>
              <a:gd name="T0" fmla="*/ 2147483647 w 28"/>
              <a:gd name="T1" fmla="*/ 0 h 72"/>
              <a:gd name="T2" fmla="*/ 2147483647 w 28"/>
              <a:gd name="T3" fmla="*/ 2147483647 h 72"/>
              <a:gd name="T4" fmla="*/ 2147483647 w 28"/>
              <a:gd name="T5" fmla="*/ 2147483647 h 72"/>
              <a:gd name="T6" fmla="*/ 0 w 28"/>
              <a:gd name="T7" fmla="*/ 2147483647 h 72"/>
              <a:gd name="T8" fmla="*/ 2147483647 w 28"/>
              <a:gd name="T9" fmla="*/ 0 h 72"/>
              <a:gd name="T10" fmla="*/ 0 60000 65536"/>
              <a:gd name="T11" fmla="*/ 0 60000 65536"/>
              <a:gd name="T12" fmla="*/ 0 60000 65536"/>
              <a:gd name="T13" fmla="*/ 0 60000 65536"/>
              <a:gd name="T14" fmla="*/ 0 60000 65536"/>
              <a:gd name="T15" fmla="*/ 0 w 28"/>
              <a:gd name="T16" fmla="*/ 0 h 72"/>
              <a:gd name="T17" fmla="*/ 28 w 28"/>
              <a:gd name="T18" fmla="*/ 72 h 72"/>
            </a:gdLst>
            <a:ahLst/>
            <a:cxnLst>
              <a:cxn ang="T10">
                <a:pos x="T0" y="T1"/>
              </a:cxn>
              <a:cxn ang="T11">
                <a:pos x="T2" y="T3"/>
              </a:cxn>
              <a:cxn ang="T12">
                <a:pos x="T4" y="T5"/>
              </a:cxn>
              <a:cxn ang="T13">
                <a:pos x="T6" y="T7"/>
              </a:cxn>
              <a:cxn ang="T14">
                <a:pos x="T8" y="T9"/>
              </a:cxn>
            </a:cxnLst>
            <a:rect l="T15" t="T16" r="T17" b="T18"/>
            <a:pathLst>
              <a:path w="28" h="72">
                <a:moveTo>
                  <a:pt x="11" y="0"/>
                </a:moveTo>
                <a:lnTo>
                  <a:pt x="28" y="5"/>
                </a:lnTo>
                <a:lnTo>
                  <a:pt x="11" y="72"/>
                </a:lnTo>
                <a:lnTo>
                  <a:pt x="0" y="66"/>
                </a:lnTo>
                <a:lnTo>
                  <a:pt x="11" y="0"/>
                </a:lnTo>
                <a:close/>
              </a:path>
            </a:pathLst>
          </a:custGeom>
          <a:solidFill>
            <a:srgbClr val="009900"/>
          </a:solidFill>
          <a:ln w="9525">
            <a:noFill/>
            <a:round/>
            <a:headEnd/>
            <a:tailEnd/>
          </a:ln>
        </p:spPr>
        <p:txBody>
          <a:bodyPr/>
          <a:lstStyle/>
          <a:p>
            <a:endParaRPr lang="en-US" dirty="0">
              <a:solidFill>
                <a:schemeClr val="tx1"/>
              </a:solidFill>
            </a:endParaRPr>
          </a:p>
        </p:txBody>
      </p:sp>
      <p:sp>
        <p:nvSpPr>
          <p:cNvPr id="10294" name="Freeform 2108"/>
          <p:cNvSpPr>
            <a:spLocks/>
          </p:cNvSpPr>
          <p:nvPr/>
        </p:nvSpPr>
        <p:spPr bwMode="auto">
          <a:xfrm>
            <a:off x="6543675" y="2651125"/>
            <a:ext cx="44450" cy="114300"/>
          </a:xfrm>
          <a:custGeom>
            <a:avLst/>
            <a:gdLst>
              <a:gd name="T0" fmla="*/ 2147483647 w 28"/>
              <a:gd name="T1" fmla="*/ 0 h 72"/>
              <a:gd name="T2" fmla="*/ 2147483647 w 28"/>
              <a:gd name="T3" fmla="*/ 2147483647 h 72"/>
              <a:gd name="T4" fmla="*/ 2147483647 w 28"/>
              <a:gd name="T5" fmla="*/ 2147483647 h 72"/>
              <a:gd name="T6" fmla="*/ 0 w 28"/>
              <a:gd name="T7" fmla="*/ 2147483647 h 72"/>
              <a:gd name="T8" fmla="*/ 2147483647 w 28"/>
              <a:gd name="T9" fmla="*/ 0 h 72"/>
              <a:gd name="T10" fmla="*/ 0 60000 65536"/>
              <a:gd name="T11" fmla="*/ 0 60000 65536"/>
              <a:gd name="T12" fmla="*/ 0 60000 65536"/>
              <a:gd name="T13" fmla="*/ 0 60000 65536"/>
              <a:gd name="T14" fmla="*/ 0 60000 65536"/>
              <a:gd name="T15" fmla="*/ 0 w 28"/>
              <a:gd name="T16" fmla="*/ 0 h 72"/>
              <a:gd name="T17" fmla="*/ 28 w 28"/>
              <a:gd name="T18" fmla="*/ 72 h 72"/>
            </a:gdLst>
            <a:ahLst/>
            <a:cxnLst>
              <a:cxn ang="T10">
                <a:pos x="T0" y="T1"/>
              </a:cxn>
              <a:cxn ang="T11">
                <a:pos x="T2" y="T3"/>
              </a:cxn>
              <a:cxn ang="T12">
                <a:pos x="T4" y="T5"/>
              </a:cxn>
              <a:cxn ang="T13">
                <a:pos x="T6" y="T7"/>
              </a:cxn>
              <a:cxn ang="T14">
                <a:pos x="T8" y="T9"/>
              </a:cxn>
            </a:cxnLst>
            <a:rect l="T15" t="T16" r="T17" b="T18"/>
            <a:pathLst>
              <a:path w="28" h="72">
                <a:moveTo>
                  <a:pt x="11" y="0"/>
                </a:moveTo>
                <a:lnTo>
                  <a:pt x="28" y="6"/>
                </a:lnTo>
                <a:lnTo>
                  <a:pt x="11" y="72"/>
                </a:lnTo>
                <a:lnTo>
                  <a:pt x="0" y="67"/>
                </a:lnTo>
                <a:lnTo>
                  <a:pt x="11" y="0"/>
                </a:lnTo>
                <a:close/>
              </a:path>
            </a:pathLst>
          </a:custGeom>
          <a:solidFill>
            <a:srgbClr val="009900"/>
          </a:solidFill>
          <a:ln w="9525">
            <a:noFill/>
            <a:round/>
            <a:headEnd/>
            <a:tailEnd/>
          </a:ln>
        </p:spPr>
        <p:txBody>
          <a:bodyPr/>
          <a:lstStyle/>
          <a:p>
            <a:endParaRPr lang="en-US" dirty="0">
              <a:solidFill>
                <a:schemeClr val="tx1"/>
              </a:solidFill>
            </a:endParaRPr>
          </a:p>
        </p:txBody>
      </p:sp>
      <p:sp>
        <p:nvSpPr>
          <p:cNvPr id="10295" name="Freeform 2109"/>
          <p:cNvSpPr>
            <a:spLocks/>
          </p:cNvSpPr>
          <p:nvPr/>
        </p:nvSpPr>
        <p:spPr bwMode="auto">
          <a:xfrm>
            <a:off x="6588125" y="2439988"/>
            <a:ext cx="34925" cy="114300"/>
          </a:xfrm>
          <a:custGeom>
            <a:avLst/>
            <a:gdLst>
              <a:gd name="T0" fmla="*/ 2147483647 w 22"/>
              <a:gd name="T1" fmla="*/ 0 h 72"/>
              <a:gd name="T2" fmla="*/ 2147483647 w 22"/>
              <a:gd name="T3" fmla="*/ 2147483647 h 72"/>
              <a:gd name="T4" fmla="*/ 2147483647 w 22"/>
              <a:gd name="T5" fmla="*/ 2147483647 h 72"/>
              <a:gd name="T6" fmla="*/ 0 w 22"/>
              <a:gd name="T7" fmla="*/ 2147483647 h 72"/>
              <a:gd name="T8" fmla="*/ 2147483647 w 22"/>
              <a:gd name="T9" fmla="*/ 0 h 72"/>
              <a:gd name="T10" fmla="*/ 0 60000 65536"/>
              <a:gd name="T11" fmla="*/ 0 60000 65536"/>
              <a:gd name="T12" fmla="*/ 0 60000 65536"/>
              <a:gd name="T13" fmla="*/ 0 60000 65536"/>
              <a:gd name="T14" fmla="*/ 0 60000 65536"/>
              <a:gd name="T15" fmla="*/ 0 w 22"/>
              <a:gd name="T16" fmla="*/ 0 h 72"/>
              <a:gd name="T17" fmla="*/ 22 w 22"/>
              <a:gd name="T18" fmla="*/ 72 h 72"/>
            </a:gdLst>
            <a:ahLst/>
            <a:cxnLst>
              <a:cxn ang="T10">
                <a:pos x="T0" y="T1"/>
              </a:cxn>
              <a:cxn ang="T11">
                <a:pos x="T2" y="T3"/>
              </a:cxn>
              <a:cxn ang="T12">
                <a:pos x="T4" y="T5"/>
              </a:cxn>
              <a:cxn ang="T13">
                <a:pos x="T6" y="T7"/>
              </a:cxn>
              <a:cxn ang="T14">
                <a:pos x="T8" y="T9"/>
              </a:cxn>
            </a:cxnLst>
            <a:rect l="T15" t="T16" r="T17" b="T18"/>
            <a:pathLst>
              <a:path w="22" h="72">
                <a:moveTo>
                  <a:pt x="11" y="0"/>
                </a:moveTo>
                <a:lnTo>
                  <a:pt x="22" y="6"/>
                </a:lnTo>
                <a:lnTo>
                  <a:pt x="11" y="72"/>
                </a:lnTo>
                <a:lnTo>
                  <a:pt x="0" y="67"/>
                </a:lnTo>
                <a:lnTo>
                  <a:pt x="11" y="0"/>
                </a:lnTo>
                <a:close/>
              </a:path>
            </a:pathLst>
          </a:custGeom>
          <a:solidFill>
            <a:srgbClr val="009900"/>
          </a:solidFill>
          <a:ln w="9525">
            <a:noFill/>
            <a:round/>
            <a:headEnd/>
            <a:tailEnd/>
          </a:ln>
        </p:spPr>
        <p:txBody>
          <a:bodyPr/>
          <a:lstStyle/>
          <a:p>
            <a:endParaRPr lang="en-US" dirty="0">
              <a:solidFill>
                <a:schemeClr val="tx1"/>
              </a:solidFill>
            </a:endParaRPr>
          </a:p>
        </p:txBody>
      </p:sp>
      <p:sp>
        <p:nvSpPr>
          <p:cNvPr id="10296" name="Freeform 2110"/>
          <p:cNvSpPr>
            <a:spLocks/>
          </p:cNvSpPr>
          <p:nvPr/>
        </p:nvSpPr>
        <p:spPr bwMode="auto">
          <a:xfrm>
            <a:off x="4075113" y="2571750"/>
            <a:ext cx="422275" cy="2046288"/>
          </a:xfrm>
          <a:custGeom>
            <a:avLst/>
            <a:gdLst>
              <a:gd name="T0" fmla="*/ 2147483647 w 266"/>
              <a:gd name="T1" fmla="*/ 2147483647 h 1289"/>
              <a:gd name="T2" fmla="*/ 2147483647 w 266"/>
              <a:gd name="T3" fmla="*/ 2147483647 h 1289"/>
              <a:gd name="T4" fmla="*/ 2147483647 w 266"/>
              <a:gd name="T5" fmla="*/ 0 h 1289"/>
              <a:gd name="T6" fmla="*/ 0 w 266"/>
              <a:gd name="T7" fmla="*/ 2147483647 h 1289"/>
              <a:gd name="T8" fmla="*/ 2147483647 w 266"/>
              <a:gd name="T9" fmla="*/ 2147483647 h 1289"/>
              <a:gd name="T10" fmla="*/ 2147483647 w 266"/>
              <a:gd name="T11" fmla="*/ 2147483647 h 1289"/>
              <a:gd name="T12" fmla="*/ 2147483647 w 266"/>
              <a:gd name="T13" fmla="*/ 2147483647 h 1289"/>
              <a:gd name="T14" fmla="*/ 0 60000 65536"/>
              <a:gd name="T15" fmla="*/ 0 60000 65536"/>
              <a:gd name="T16" fmla="*/ 0 60000 65536"/>
              <a:gd name="T17" fmla="*/ 0 60000 65536"/>
              <a:gd name="T18" fmla="*/ 0 60000 65536"/>
              <a:gd name="T19" fmla="*/ 0 60000 65536"/>
              <a:gd name="T20" fmla="*/ 0 60000 65536"/>
              <a:gd name="T21" fmla="*/ 0 w 266"/>
              <a:gd name="T22" fmla="*/ 0 h 1289"/>
              <a:gd name="T23" fmla="*/ 266 w 266"/>
              <a:gd name="T24" fmla="*/ 1289 h 128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66" h="1289">
                <a:moveTo>
                  <a:pt x="266" y="1278"/>
                </a:moveTo>
                <a:lnTo>
                  <a:pt x="266" y="1278"/>
                </a:lnTo>
                <a:lnTo>
                  <a:pt x="11" y="0"/>
                </a:lnTo>
                <a:lnTo>
                  <a:pt x="0" y="6"/>
                </a:lnTo>
                <a:lnTo>
                  <a:pt x="255" y="1283"/>
                </a:lnTo>
                <a:lnTo>
                  <a:pt x="261" y="1289"/>
                </a:lnTo>
                <a:lnTo>
                  <a:pt x="266" y="1278"/>
                </a:lnTo>
                <a:close/>
              </a:path>
            </a:pathLst>
          </a:custGeom>
          <a:solidFill>
            <a:schemeClr val="hlink"/>
          </a:solidFill>
          <a:ln w="9525">
            <a:noFill/>
            <a:round/>
            <a:headEnd/>
            <a:tailEnd/>
          </a:ln>
        </p:spPr>
        <p:txBody>
          <a:bodyPr/>
          <a:lstStyle/>
          <a:p>
            <a:endParaRPr lang="en-US" dirty="0">
              <a:solidFill>
                <a:schemeClr val="tx1"/>
              </a:solidFill>
            </a:endParaRPr>
          </a:p>
        </p:txBody>
      </p:sp>
      <p:sp>
        <p:nvSpPr>
          <p:cNvPr id="10297" name="Freeform 2111"/>
          <p:cNvSpPr>
            <a:spLocks/>
          </p:cNvSpPr>
          <p:nvPr/>
        </p:nvSpPr>
        <p:spPr bwMode="auto">
          <a:xfrm>
            <a:off x="4489450" y="4600575"/>
            <a:ext cx="431800" cy="307975"/>
          </a:xfrm>
          <a:custGeom>
            <a:avLst/>
            <a:gdLst>
              <a:gd name="T0" fmla="*/ 2147483647 w 272"/>
              <a:gd name="T1" fmla="*/ 2147483647 h 194"/>
              <a:gd name="T2" fmla="*/ 2147483647 w 272"/>
              <a:gd name="T3" fmla="*/ 2147483647 h 194"/>
              <a:gd name="T4" fmla="*/ 2147483647 w 272"/>
              <a:gd name="T5" fmla="*/ 0 h 194"/>
              <a:gd name="T6" fmla="*/ 0 w 272"/>
              <a:gd name="T7" fmla="*/ 2147483647 h 194"/>
              <a:gd name="T8" fmla="*/ 2147483647 w 272"/>
              <a:gd name="T9" fmla="*/ 2147483647 h 194"/>
              <a:gd name="T10" fmla="*/ 2147483647 w 272"/>
              <a:gd name="T11" fmla="*/ 2147483647 h 194"/>
              <a:gd name="T12" fmla="*/ 2147483647 w 272"/>
              <a:gd name="T13" fmla="*/ 2147483647 h 194"/>
              <a:gd name="T14" fmla="*/ 0 60000 65536"/>
              <a:gd name="T15" fmla="*/ 0 60000 65536"/>
              <a:gd name="T16" fmla="*/ 0 60000 65536"/>
              <a:gd name="T17" fmla="*/ 0 60000 65536"/>
              <a:gd name="T18" fmla="*/ 0 60000 65536"/>
              <a:gd name="T19" fmla="*/ 0 60000 65536"/>
              <a:gd name="T20" fmla="*/ 0 60000 65536"/>
              <a:gd name="T21" fmla="*/ 0 w 272"/>
              <a:gd name="T22" fmla="*/ 0 h 194"/>
              <a:gd name="T23" fmla="*/ 272 w 272"/>
              <a:gd name="T24" fmla="*/ 194 h 1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72" h="194">
                <a:moveTo>
                  <a:pt x="266" y="183"/>
                </a:moveTo>
                <a:lnTo>
                  <a:pt x="272" y="183"/>
                </a:lnTo>
                <a:lnTo>
                  <a:pt x="5" y="0"/>
                </a:lnTo>
                <a:lnTo>
                  <a:pt x="0" y="11"/>
                </a:lnTo>
                <a:lnTo>
                  <a:pt x="266" y="194"/>
                </a:lnTo>
                <a:lnTo>
                  <a:pt x="272" y="194"/>
                </a:lnTo>
                <a:lnTo>
                  <a:pt x="266" y="183"/>
                </a:lnTo>
                <a:close/>
              </a:path>
            </a:pathLst>
          </a:custGeom>
          <a:solidFill>
            <a:schemeClr val="hlink"/>
          </a:solidFill>
          <a:ln w="9525">
            <a:noFill/>
            <a:round/>
            <a:headEnd/>
            <a:tailEnd/>
          </a:ln>
        </p:spPr>
        <p:txBody>
          <a:bodyPr/>
          <a:lstStyle/>
          <a:p>
            <a:endParaRPr lang="en-US" dirty="0">
              <a:solidFill>
                <a:schemeClr val="tx1"/>
              </a:solidFill>
            </a:endParaRPr>
          </a:p>
        </p:txBody>
      </p:sp>
      <p:sp>
        <p:nvSpPr>
          <p:cNvPr id="10298" name="Freeform 2112"/>
          <p:cNvSpPr>
            <a:spLocks/>
          </p:cNvSpPr>
          <p:nvPr/>
        </p:nvSpPr>
        <p:spPr bwMode="auto">
          <a:xfrm>
            <a:off x="4911725" y="4819650"/>
            <a:ext cx="441325" cy="88900"/>
          </a:xfrm>
          <a:custGeom>
            <a:avLst/>
            <a:gdLst>
              <a:gd name="T0" fmla="*/ 2147483647 w 278"/>
              <a:gd name="T1" fmla="*/ 0 h 56"/>
              <a:gd name="T2" fmla="*/ 2147483647 w 278"/>
              <a:gd name="T3" fmla="*/ 0 h 56"/>
              <a:gd name="T4" fmla="*/ 0 w 278"/>
              <a:gd name="T5" fmla="*/ 2147483647 h 56"/>
              <a:gd name="T6" fmla="*/ 2147483647 w 278"/>
              <a:gd name="T7" fmla="*/ 2147483647 h 56"/>
              <a:gd name="T8" fmla="*/ 2147483647 w 278"/>
              <a:gd name="T9" fmla="*/ 2147483647 h 56"/>
              <a:gd name="T10" fmla="*/ 2147483647 w 278"/>
              <a:gd name="T11" fmla="*/ 2147483647 h 56"/>
              <a:gd name="T12" fmla="*/ 2147483647 w 278"/>
              <a:gd name="T13" fmla="*/ 0 h 56"/>
              <a:gd name="T14" fmla="*/ 0 60000 65536"/>
              <a:gd name="T15" fmla="*/ 0 60000 65536"/>
              <a:gd name="T16" fmla="*/ 0 60000 65536"/>
              <a:gd name="T17" fmla="*/ 0 60000 65536"/>
              <a:gd name="T18" fmla="*/ 0 60000 65536"/>
              <a:gd name="T19" fmla="*/ 0 60000 65536"/>
              <a:gd name="T20" fmla="*/ 0 60000 65536"/>
              <a:gd name="T21" fmla="*/ 0 w 278"/>
              <a:gd name="T22" fmla="*/ 0 h 56"/>
              <a:gd name="T23" fmla="*/ 278 w 278"/>
              <a:gd name="T24" fmla="*/ 56 h 5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78" h="56">
                <a:moveTo>
                  <a:pt x="278" y="0"/>
                </a:moveTo>
                <a:lnTo>
                  <a:pt x="273" y="0"/>
                </a:lnTo>
                <a:lnTo>
                  <a:pt x="0" y="45"/>
                </a:lnTo>
                <a:lnTo>
                  <a:pt x="6" y="56"/>
                </a:lnTo>
                <a:lnTo>
                  <a:pt x="278" y="17"/>
                </a:lnTo>
                <a:lnTo>
                  <a:pt x="273" y="17"/>
                </a:lnTo>
                <a:lnTo>
                  <a:pt x="278" y="0"/>
                </a:lnTo>
                <a:close/>
              </a:path>
            </a:pathLst>
          </a:custGeom>
          <a:solidFill>
            <a:schemeClr val="hlink"/>
          </a:solidFill>
          <a:ln w="9525">
            <a:noFill/>
            <a:round/>
            <a:headEnd/>
            <a:tailEnd/>
          </a:ln>
        </p:spPr>
        <p:txBody>
          <a:bodyPr/>
          <a:lstStyle/>
          <a:p>
            <a:endParaRPr lang="en-US" dirty="0">
              <a:solidFill>
                <a:schemeClr val="tx1"/>
              </a:solidFill>
            </a:endParaRPr>
          </a:p>
        </p:txBody>
      </p:sp>
      <p:sp>
        <p:nvSpPr>
          <p:cNvPr id="10299" name="Freeform 2113"/>
          <p:cNvSpPr>
            <a:spLocks/>
          </p:cNvSpPr>
          <p:nvPr/>
        </p:nvSpPr>
        <p:spPr bwMode="auto">
          <a:xfrm>
            <a:off x="5345113" y="4819650"/>
            <a:ext cx="439737" cy="106363"/>
          </a:xfrm>
          <a:custGeom>
            <a:avLst/>
            <a:gdLst>
              <a:gd name="T0" fmla="*/ 2147483647 w 277"/>
              <a:gd name="T1" fmla="*/ 2147483647 h 67"/>
              <a:gd name="T2" fmla="*/ 2147483647 w 277"/>
              <a:gd name="T3" fmla="*/ 2147483647 h 67"/>
              <a:gd name="T4" fmla="*/ 2147483647 w 277"/>
              <a:gd name="T5" fmla="*/ 0 h 67"/>
              <a:gd name="T6" fmla="*/ 0 w 277"/>
              <a:gd name="T7" fmla="*/ 2147483647 h 67"/>
              <a:gd name="T8" fmla="*/ 2147483647 w 277"/>
              <a:gd name="T9" fmla="*/ 2147483647 h 67"/>
              <a:gd name="T10" fmla="*/ 2147483647 w 277"/>
              <a:gd name="T11" fmla="*/ 2147483647 h 67"/>
              <a:gd name="T12" fmla="*/ 2147483647 w 277"/>
              <a:gd name="T13" fmla="*/ 2147483647 h 67"/>
              <a:gd name="T14" fmla="*/ 2147483647 w 277"/>
              <a:gd name="T15" fmla="*/ 2147483647 h 67"/>
              <a:gd name="T16" fmla="*/ 2147483647 w 277"/>
              <a:gd name="T17" fmla="*/ 2147483647 h 67"/>
              <a:gd name="T18" fmla="*/ 2147483647 w 277"/>
              <a:gd name="T19" fmla="*/ 2147483647 h 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77"/>
              <a:gd name="T31" fmla="*/ 0 h 67"/>
              <a:gd name="T32" fmla="*/ 277 w 277"/>
              <a:gd name="T33" fmla="*/ 67 h 6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77" h="67">
                <a:moveTo>
                  <a:pt x="272" y="50"/>
                </a:moveTo>
                <a:lnTo>
                  <a:pt x="277" y="50"/>
                </a:lnTo>
                <a:lnTo>
                  <a:pt x="5" y="0"/>
                </a:lnTo>
                <a:lnTo>
                  <a:pt x="0" y="17"/>
                </a:lnTo>
                <a:lnTo>
                  <a:pt x="272" y="67"/>
                </a:lnTo>
                <a:lnTo>
                  <a:pt x="277" y="61"/>
                </a:lnTo>
                <a:lnTo>
                  <a:pt x="272" y="67"/>
                </a:lnTo>
                <a:lnTo>
                  <a:pt x="277" y="67"/>
                </a:lnTo>
                <a:lnTo>
                  <a:pt x="277" y="61"/>
                </a:lnTo>
                <a:lnTo>
                  <a:pt x="272" y="50"/>
                </a:lnTo>
                <a:close/>
              </a:path>
            </a:pathLst>
          </a:custGeom>
          <a:solidFill>
            <a:schemeClr val="hlink"/>
          </a:solidFill>
          <a:ln w="9525">
            <a:noFill/>
            <a:round/>
            <a:headEnd/>
            <a:tailEnd/>
          </a:ln>
        </p:spPr>
        <p:txBody>
          <a:bodyPr/>
          <a:lstStyle/>
          <a:p>
            <a:endParaRPr lang="en-US" dirty="0">
              <a:solidFill>
                <a:schemeClr val="tx1"/>
              </a:solidFill>
            </a:endParaRPr>
          </a:p>
        </p:txBody>
      </p:sp>
      <p:sp>
        <p:nvSpPr>
          <p:cNvPr id="10300" name="Freeform 2114"/>
          <p:cNvSpPr>
            <a:spLocks/>
          </p:cNvSpPr>
          <p:nvPr/>
        </p:nvSpPr>
        <p:spPr bwMode="auto">
          <a:xfrm>
            <a:off x="5776913" y="4546600"/>
            <a:ext cx="431800" cy="369888"/>
          </a:xfrm>
          <a:custGeom>
            <a:avLst/>
            <a:gdLst>
              <a:gd name="T0" fmla="*/ 2147483647 w 272"/>
              <a:gd name="T1" fmla="*/ 2147483647 h 233"/>
              <a:gd name="T2" fmla="*/ 2147483647 w 272"/>
              <a:gd name="T3" fmla="*/ 0 h 233"/>
              <a:gd name="T4" fmla="*/ 0 w 272"/>
              <a:gd name="T5" fmla="*/ 2147483647 h 233"/>
              <a:gd name="T6" fmla="*/ 2147483647 w 272"/>
              <a:gd name="T7" fmla="*/ 2147483647 h 233"/>
              <a:gd name="T8" fmla="*/ 2147483647 w 272"/>
              <a:gd name="T9" fmla="*/ 2147483647 h 233"/>
              <a:gd name="T10" fmla="*/ 2147483647 w 272"/>
              <a:gd name="T11" fmla="*/ 2147483647 h 233"/>
              <a:gd name="T12" fmla="*/ 2147483647 w 272"/>
              <a:gd name="T13" fmla="*/ 2147483647 h 233"/>
              <a:gd name="T14" fmla="*/ 0 60000 65536"/>
              <a:gd name="T15" fmla="*/ 0 60000 65536"/>
              <a:gd name="T16" fmla="*/ 0 60000 65536"/>
              <a:gd name="T17" fmla="*/ 0 60000 65536"/>
              <a:gd name="T18" fmla="*/ 0 60000 65536"/>
              <a:gd name="T19" fmla="*/ 0 60000 65536"/>
              <a:gd name="T20" fmla="*/ 0 60000 65536"/>
              <a:gd name="T21" fmla="*/ 0 w 272"/>
              <a:gd name="T22" fmla="*/ 0 h 233"/>
              <a:gd name="T23" fmla="*/ 272 w 272"/>
              <a:gd name="T24" fmla="*/ 233 h 23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72" h="233">
                <a:moveTo>
                  <a:pt x="261" y="6"/>
                </a:moveTo>
                <a:lnTo>
                  <a:pt x="266" y="0"/>
                </a:lnTo>
                <a:lnTo>
                  <a:pt x="0" y="222"/>
                </a:lnTo>
                <a:lnTo>
                  <a:pt x="5" y="233"/>
                </a:lnTo>
                <a:lnTo>
                  <a:pt x="272" y="11"/>
                </a:lnTo>
                <a:lnTo>
                  <a:pt x="272" y="6"/>
                </a:lnTo>
                <a:lnTo>
                  <a:pt x="261" y="6"/>
                </a:lnTo>
                <a:close/>
              </a:path>
            </a:pathLst>
          </a:custGeom>
          <a:solidFill>
            <a:schemeClr val="hlink"/>
          </a:solidFill>
          <a:ln w="9525">
            <a:noFill/>
            <a:round/>
            <a:headEnd/>
            <a:tailEnd/>
          </a:ln>
        </p:spPr>
        <p:txBody>
          <a:bodyPr/>
          <a:lstStyle/>
          <a:p>
            <a:endParaRPr lang="en-US" dirty="0">
              <a:solidFill>
                <a:schemeClr val="tx1"/>
              </a:solidFill>
            </a:endParaRPr>
          </a:p>
        </p:txBody>
      </p:sp>
      <p:sp>
        <p:nvSpPr>
          <p:cNvPr id="10301" name="Freeform 2115"/>
          <p:cNvSpPr>
            <a:spLocks/>
          </p:cNvSpPr>
          <p:nvPr/>
        </p:nvSpPr>
        <p:spPr bwMode="auto">
          <a:xfrm>
            <a:off x="6191250" y="2968625"/>
            <a:ext cx="449263" cy="1587500"/>
          </a:xfrm>
          <a:custGeom>
            <a:avLst/>
            <a:gdLst>
              <a:gd name="T0" fmla="*/ 2147483647 w 283"/>
              <a:gd name="T1" fmla="*/ 0 h 1000"/>
              <a:gd name="T2" fmla="*/ 2147483647 w 283"/>
              <a:gd name="T3" fmla="*/ 0 h 1000"/>
              <a:gd name="T4" fmla="*/ 0 w 283"/>
              <a:gd name="T5" fmla="*/ 2147483647 h 1000"/>
              <a:gd name="T6" fmla="*/ 2147483647 w 283"/>
              <a:gd name="T7" fmla="*/ 2147483647 h 1000"/>
              <a:gd name="T8" fmla="*/ 2147483647 w 283"/>
              <a:gd name="T9" fmla="*/ 0 h 1000"/>
              <a:gd name="T10" fmla="*/ 2147483647 w 283"/>
              <a:gd name="T11" fmla="*/ 0 h 1000"/>
              <a:gd name="T12" fmla="*/ 0 60000 65536"/>
              <a:gd name="T13" fmla="*/ 0 60000 65536"/>
              <a:gd name="T14" fmla="*/ 0 60000 65536"/>
              <a:gd name="T15" fmla="*/ 0 60000 65536"/>
              <a:gd name="T16" fmla="*/ 0 60000 65536"/>
              <a:gd name="T17" fmla="*/ 0 60000 65536"/>
              <a:gd name="T18" fmla="*/ 0 w 283"/>
              <a:gd name="T19" fmla="*/ 0 h 1000"/>
              <a:gd name="T20" fmla="*/ 283 w 283"/>
              <a:gd name="T21" fmla="*/ 1000 h 1000"/>
            </a:gdLst>
            <a:ahLst/>
            <a:cxnLst>
              <a:cxn ang="T12">
                <a:pos x="T0" y="T1"/>
              </a:cxn>
              <a:cxn ang="T13">
                <a:pos x="T2" y="T3"/>
              </a:cxn>
              <a:cxn ang="T14">
                <a:pos x="T4" y="T5"/>
              </a:cxn>
              <a:cxn ang="T15">
                <a:pos x="T6" y="T7"/>
              </a:cxn>
              <a:cxn ang="T16">
                <a:pos x="T8" y="T9"/>
              </a:cxn>
              <a:cxn ang="T17">
                <a:pos x="T10" y="T11"/>
              </a:cxn>
            </a:cxnLst>
            <a:rect l="T18" t="T19" r="T20" b="T21"/>
            <a:pathLst>
              <a:path w="283" h="1000">
                <a:moveTo>
                  <a:pt x="277" y="0"/>
                </a:moveTo>
                <a:lnTo>
                  <a:pt x="272" y="0"/>
                </a:lnTo>
                <a:lnTo>
                  <a:pt x="0" y="1000"/>
                </a:lnTo>
                <a:lnTo>
                  <a:pt x="11" y="1000"/>
                </a:lnTo>
                <a:lnTo>
                  <a:pt x="283" y="0"/>
                </a:lnTo>
                <a:lnTo>
                  <a:pt x="277" y="0"/>
                </a:lnTo>
                <a:close/>
              </a:path>
            </a:pathLst>
          </a:custGeom>
          <a:solidFill>
            <a:schemeClr val="hlink"/>
          </a:solidFill>
          <a:ln w="9525">
            <a:noFill/>
            <a:round/>
            <a:headEnd/>
            <a:tailEnd/>
          </a:ln>
        </p:spPr>
        <p:txBody>
          <a:bodyPr/>
          <a:lstStyle/>
          <a:p>
            <a:endParaRPr lang="en-US" dirty="0">
              <a:solidFill>
                <a:schemeClr val="tx1"/>
              </a:solidFill>
            </a:endParaRPr>
          </a:p>
        </p:txBody>
      </p:sp>
      <p:sp>
        <p:nvSpPr>
          <p:cNvPr id="10302" name="Rectangle 2116"/>
          <p:cNvSpPr>
            <a:spLocks noChangeArrowheads="1"/>
          </p:cNvSpPr>
          <p:nvPr/>
        </p:nvSpPr>
        <p:spPr bwMode="auto">
          <a:xfrm>
            <a:off x="2674938" y="5416550"/>
            <a:ext cx="325437" cy="220663"/>
          </a:xfrm>
          <a:prstGeom prst="rect">
            <a:avLst/>
          </a:prstGeom>
          <a:noFill/>
          <a:ln w="9525">
            <a:noFill/>
            <a:miter lim="800000"/>
            <a:headEnd/>
            <a:tailEnd/>
          </a:ln>
        </p:spPr>
        <p:txBody>
          <a:bodyPr wrap="none" lIns="0" tIns="0" rIns="0" bIns="0">
            <a:spAutoFit/>
          </a:bodyPr>
          <a:lstStyle/>
          <a:p>
            <a:pPr algn="l" defTabSz="762000"/>
            <a:r>
              <a:rPr lang="en-US" sz="1300" dirty="0">
                <a:solidFill>
                  <a:schemeClr val="tx1"/>
                </a:solidFill>
              </a:rPr>
              <a:t>0.50</a:t>
            </a:r>
            <a:endParaRPr lang="en-US" dirty="0">
              <a:solidFill>
                <a:schemeClr val="tx1"/>
              </a:solidFill>
            </a:endParaRPr>
          </a:p>
        </p:txBody>
      </p:sp>
      <p:sp>
        <p:nvSpPr>
          <p:cNvPr id="10303" name="Rectangle 2117"/>
          <p:cNvSpPr>
            <a:spLocks noChangeArrowheads="1"/>
          </p:cNvSpPr>
          <p:nvPr/>
        </p:nvSpPr>
        <p:spPr bwMode="auto">
          <a:xfrm>
            <a:off x="3390900" y="5126038"/>
            <a:ext cx="541338" cy="268287"/>
          </a:xfrm>
          <a:prstGeom prst="rect">
            <a:avLst/>
          </a:prstGeom>
          <a:noFill/>
          <a:ln w="9525">
            <a:noFill/>
            <a:miter lim="800000"/>
            <a:headEnd/>
            <a:tailEnd/>
          </a:ln>
        </p:spPr>
        <p:txBody>
          <a:bodyPr wrap="none" lIns="0" tIns="0" rIns="0" bIns="0">
            <a:spAutoFit/>
          </a:bodyPr>
          <a:lstStyle/>
          <a:p>
            <a:pPr algn="l" defTabSz="762000"/>
            <a:r>
              <a:rPr lang="en-US" sz="1600" b="1" dirty="0">
                <a:solidFill>
                  <a:schemeClr val="tx1"/>
                </a:solidFill>
              </a:rPr>
              <a:t>Nasal</a:t>
            </a:r>
            <a:endParaRPr lang="en-US" dirty="0">
              <a:solidFill>
                <a:schemeClr val="tx1"/>
              </a:solidFill>
            </a:endParaRPr>
          </a:p>
        </p:txBody>
      </p:sp>
      <p:sp>
        <p:nvSpPr>
          <p:cNvPr id="10304" name="Rectangle 2118"/>
          <p:cNvSpPr>
            <a:spLocks noChangeArrowheads="1"/>
          </p:cNvSpPr>
          <p:nvPr/>
        </p:nvSpPr>
        <p:spPr bwMode="auto">
          <a:xfrm>
            <a:off x="6108700" y="5091113"/>
            <a:ext cx="914400" cy="268287"/>
          </a:xfrm>
          <a:prstGeom prst="rect">
            <a:avLst/>
          </a:prstGeom>
          <a:noFill/>
          <a:ln w="9525">
            <a:noFill/>
            <a:miter lim="800000"/>
            <a:headEnd/>
            <a:tailEnd/>
          </a:ln>
        </p:spPr>
        <p:txBody>
          <a:bodyPr wrap="none" lIns="0" tIns="0" rIns="0" bIns="0">
            <a:spAutoFit/>
          </a:bodyPr>
          <a:lstStyle/>
          <a:p>
            <a:pPr algn="l" defTabSz="762000"/>
            <a:r>
              <a:rPr lang="en-US" sz="1600" b="1" dirty="0">
                <a:solidFill>
                  <a:schemeClr val="tx1"/>
                </a:solidFill>
              </a:rPr>
              <a:t>Temporal</a:t>
            </a:r>
            <a:endParaRPr lang="en-US" dirty="0">
              <a:solidFill>
                <a:schemeClr val="tx1"/>
              </a:solidFill>
            </a:endParaRPr>
          </a:p>
        </p:txBody>
      </p:sp>
      <p:sp>
        <p:nvSpPr>
          <p:cNvPr id="10305" name="Rectangle 2119"/>
          <p:cNvSpPr>
            <a:spLocks noChangeArrowheads="1"/>
          </p:cNvSpPr>
          <p:nvPr/>
        </p:nvSpPr>
        <p:spPr bwMode="auto">
          <a:xfrm>
            <a:off x="2705100" y="1552575"/>
            <a:ext cx="2203450" cy="268288"/>
          </a:xfrm>
          <a:prstGeom prst="rect">
            <a:avLst/>
          </a:prstGeom>
          <a:noFill/>
          <a:ln w="9525">
            <a:noFill/>
            <a:miter lim="800000"/>
            <a:headEnd/>
            <a:tailEnd/>
          </a:ln>
        </p:spPr>
        <p:txBody>
          <a:bodyPr wrap="none" lIns="0" tIns="0" rIns="0" bIns="0">
            <a:spAutoFit/>
          </a:bodyPr>
          <a:lstStyle/>
          <a:p>
            <a:pPr algn="l" defTabSz="762000"/>
            <a:r>
              <a:rPr lang="en-US" sz="1600" dirty="0">
                <a:solidFill>
                  <a:schemeClr val="tx1"/>
                </a:solidFill>
              </a:rPr>
              <a:t>Corneal  thickness (mm)</a:t>
            </a:r>
            <a:endParaRPr lang="en-US" dirty="0">
              <a:solidFill>
                <a:schemeClr val="tx1"/>
              </a:solidFill>
            </a:endParaRPr>
          </a:p>
        </p:txBody>
      </p:sp>
      <p:sp>
        <p:nvSpPr>
          <p:cNvPr id="10306" name="Rectangle 2120"/>
          <p:cNvSpPr>
            <a:spLocks noChangeArrowheads="1"/>
          </p:cNvSpPr>
          <p:nvPr/>
        </p:nvSpPr>
        <p:spPr bwMode="auto">
          <a:xfrm>
            <a:off x="3756025" y="5927725"/>
            <a:ext cx="2803525" cy="268288"/>
          </a:xfrm>
          <a:prstGeom prst="rect">
            <a:avLst/>
          </a:prstGeom>
          <a:noFill/>
          <a:ln w="9525">
            <a:noFill/>
            <a:miter lim="800000"/>
            <a:headEnd/>
            <a:tailEnd/>
          </a:ln>
        </p:spPr>
        <p:txBody>
          <a:bodyPr wrap="none" lIns="0" tIns="0" rIns="0" bIns="0">
            <a:spAutoFit/>
          </a:bodyPr>
          <a:lstStyle/>
          <a:p>
            <a:pPr algn="l" defTabSz="762000"/>
            <a:r>
              <a:rPr lang="en-US" sz="1600" dirty="0">
                <a:solidFill>
                  <a:schemeClr val="tx1"/>
                </a:solidFill>
              </a:rPr>
              <a:t>Distance from centre (degrees)</a:t>
            </a:r>
            <a:endParaRPr lang="en-US" dirty="0">
              <a:solidFill>
                <a:schemeClr val="tx1"/>
              </a:solidFill>
            </a:endParaRPr>
          </a:p>
        </p:txBody>
      </p:sp>
      <p:sp>
        <p:nvSpPr>
          <p:cNvPr id="10307" name="Rectangle 2121"/>
          <p:cNvSpPr>
            <a:spLocks noChangeArrowheads="1"/>
          </p:cNvSpPr>
          <p:nvPr/>
        </p:nvSpPr>
        <p:spPr bwMode="auto">
          <a:xfrm>
            <a:off x="3949700" y="2325688"/>
            <a:ext cx="293688" cy="268287"/>
          </a:xfrm>
          <a:prstGeom prst="rect">
            <a:avLst/>
          </a:prstGeom>
          <a:noFill/>
          <a:ln w="9525">
            <a:noFill/>
            <a:miter lim="800000"/>
            <a:headEnd/>
            <a:tailEnd/>
          </a:ln>
        </p:spPr>
        <p:txBody>
          <a:bodyPr wrap="none" lIns="0" tIns="0" rIns="0" bIns="0">
            <a:spAutoFit/>
          </a:bodyPr>
          <a:lstStyle/>
          <a:p>
            <a:pPr algn="l" defTabSz="762000"/>
            <a:r>
              <a:rPr lang="en-US" sz="1600" b="1" dirty="0">
                <a:solidFill>
                  <a:schemeClr val="tx1"/>
                </a:solidFill>
              </a:rPr>
              <a:t>OS</a:t>
            </a:r>
            <a:endParaRPr lang="en-US" dirty="0">
              <a:solidFill>
                <a:schemeClr val="tx1"/>
              </a:solidFill>
            </a:endParaRPr>
          </a:p>
        </p:txBody>
      </p:sp>
      <p:sp>
        <p:nvSpPr>
          <p:cNvPr id="10308" name="Rectangle 2122"/>
          <p:cNvSpPr>
            <a:spLocks noChangeArrowheads="1"/>
          </p:cNvSpPr>
          <p:nvPr/>
        </p:nvSpPr>
        <p:spPr bwMode="auto">
          <a:xfrm>
            <a:off x="3241675" y="2311400"/>
            <a:ext cx="304800" cy="268288"/>
          </a:xfrm>
          <a:prstGeom prst="rect">
            <a:avLst/>
          </a:prstGeom>
          <a:noFill/>
          <a:ln w="9525">
            <a:noFill/>
            <a:miter lim="800000"/>
            <a:headEnd/>
            <a:tailEnd/>
          </a:ln>
        </p:spPr>
        <p:txBody>
          <a:bodyPr wrap="none" lIns="0" tIns="0" rIns="0" bIns="0">
            <a:spAutoFit/>
          </a:bodyPr>
          <a:lstStyle/>
          <a:p>
            <a:pPr algn="l" defTabSz="762000"/>
            <a:r>
              <a:rPr lang="en-US" sz="1600" b="1" dirty="0">
                <a:solidFill>
                  <a:schemeClr val="tx1"/>
                </a:solidFill>
              </a:rPr>
              <a:t>OD</a:t>
            </a:r>
            <a:endParaRPr lang="en-US" dirty="0">
              <a:solidFill>
                <a:schemeClr val="tx1"/>
              </a:solidFill>
            </a:endParaRPr>
          </a:p>
        </p:txBody>
      </p:sp>
      <p:sp>
        <p:nvSpPr>
          <p:cNvPr id="10309" name="Rectangle 2123"/>
          <p:cNvSpPr>
            <a:spLocks noChangeArrowheads="1"/>
          </p:cNvSpPr>
          <p:nvPr/>
        </p:nvSpPr>
        <p:spPr bwMode="auto">
          <a:xfrm>
            <a:off x="2674938" y="4133850"/>
            <a:ext cx="325437" cy="220663"/>
          </a:xfrm>
          <a:prstGeom prst="rect">
            <a:avLst/>
          </a:prstGeom>
          <a:noFill/>
          <a:ln w="9525">
            <a:noFill/>
            <a:miter lim="800000"/>
            <a:headEnd/>
            <a:tailEnd/>
          </a:ln>
        </p:spPr>
        <p:txBody>
          <a:bodyPr wrap="none" lIns="0" tIns="0" rIns="0" bIns="0">
            <a:spAutoFit/>
          </a:bodyPr>
          <a:lstStyle/>
          <a:p>
            <a:pPr algn="l" defTabSz="762000"/>
            <a:r>
              <a:rPr lang="en-US" sz="1300" dirty="0">
                <a:solidFill>
                  <a:schemeClr val="tx1"/>
                </a:solidFill>
              </a:rPr>
              <a:t>0.60</a:t>
            </a:r>
            <a:endParaRPr lang="en-US" dirty="0">
              <a:solidFill>
                <a:schemeClr val="tx1"/>
              </a:solidFill>
            </a:endParaRPr>
          </a:p>
        </p:txBody>
      </p:sp>
      <p:sp>
        <p:nvSpPr>
          <p:cNvPr id="10310" name="Rectangle 2124"/>
          <p:cNvSpPr>
            <a:spLocks noChangeArrowheads="1"/>
          </p:cNvSpPr>
          <p:nvPr/>
        </p:nvSpPr>
        <p:spPr bwMode="auto">
          <a:xfrm>
            <a:off x="2674938" y="2855913"/>
            <a:ext cx="325437" cy="220662"/>
          </a:xfrm>
          <a:prstGeom prst="rect">
            <a:avLst/>
          </a:prstGeom>
          <a:noFill/>
          <a:ln w="9525">
            <a:noFill/>
            <a:miter lim="800000"/>
            <a:headEnd/>
            <a:tailEnd/>
          </a:ln>
        </p:spPr>
        <p:txBody>
          <a:bodyPr wrap="none" lIns="0" tIns="0" rIns="0" bIns="0">
            <a:spAutoFit/>
          </a:bodyPr>
          <a:lstStyle/>
          <a:p>
            <a:pPr algn="l" defTabSz="762000"/>
            <a:r>
              <a:rPr lang="en-US" sz="1300" dirty="0">
                <a:solidFill>
                  <a:schemeClr val="tx1"/>
                </a:solidFill>
              </a:rPr>
              <a:t>0.70</a:t>
            </a:r>
            <a:endParaRPr lang="en-US" dirty="0">
              <a:solidFill>
                <a:schemeClr val="tx1"/>
              </a:solidFill>
            </a:endParaRPr>
          </a:p>
        </p:txBody>
      </p:sp>
      <p:sp>
        <p:nvSpPr>
          <p:cNvPr id="10311" name="Rectangle 2125"/>
          <p:cNvSpPr>
            <a:spLocks noChangeArrowheads="1"/>
          </p:cNvSpPr>
          <p:nvPr/>
        </p:nvSpPr>
        <p:spPr bwMode="auto">
          <a:xfrm>
            <a:off x="3940175" y="5653088"/>
            <a:ext cx="184150" cy="219075"/>
          </a:xfrm>
          <a:prstGeom prst="rect">
            <a:avLst/>
          </a:prstGeom>
          <a:noFill/>
          <a:ln w="9525">
            <a:noFill/>
            <a:miter lim="800000"/>
            <a:headEnd/>
            <a:tailEnd/>
          </a:ln>
        </p:spPr>
        <p:txBody>
          <a:bodyPr wrap="none" lIns="0" tIns="0" rIns="0" bIns="0">
            <a:spAutoFit/>
          </a:bodyPr>
          <a:lstStyle/>
          <a:p>
            <a:pPr algn="l" defTabSz="762000"/>
            <a:r>
              <a:rPr lang="en-US" sz="1300" dirty="0">
                <a:solidFill>
                  <a:schemeClr val="tx1"/>
                </a:solidFill>
              </a:rPr>
              <a:t>30</a:t>
            </a:r>
            <a:endParaRPr lang="en-US" dirty="0">
              <a:solidFill>
                <a:schemeClr val="tx1"/>
              </a:solidFill>
            </a:endParaRPr>
          </a:p>
        </p:txBody>
      </p:sp>
      <p:sp>
        <p:nvSpPr>
          <p:cNvPr id="10312" name="Rectangle 2126"/>
          <p:cNvSpPr>
            <a:spLocks noChangeArrowheads="1"/>
          </p:cNvSpPr>
          <p:nvPr/>
        </p:nvSpPr>
        <p:spPr bwMode="auto">
          <a:xfrm>
            <a:off x="3525838" y="5649913"/>
            <a:ext cx="184150" cy="219075"/>
          </a:xfrm>
          <a:prstGeom prst="rect">
            <a:avLst/>
          </a:prstGeom>
          <a:noFill/>
          <a:ln w="9525">
            <a:noFill/>
            <a:miter lim="800000"/>
            <a:headEnd/>
            <a:tailEnd/>
          </a:ln>
        </p:spPr>
        <p:txBody>
          <a:bodyPr wrap="none" lIns="0" tIns="0" rIns="0" bIns="0">
            <a:spAutoFit/>
          </a:bodyPr>
          <a:lstStyle/>
          <a:p>
            <a:pPr algn="l" defTabSz="762000"/>
            <a:r>
              <a:rPr lang="en-US" sz="1300" dirty="0">
                <a:solidFill>
                  <a:schemeClr val="tx1"/>
                </a:solidFill>
              </a:rPr>
              <a:t>40</a:t>
            </a:r>
            <a:endParaRPr lang="en-US" dirty="0">
              <a:solidFill>
                <a:schemeClr val="tx1"/>
              </a:solidFill>
            </a:endParaRPr>
          </a:p>
        </p:txBody>
      </p:sp>
      <p:sp>
        <p:nvSpPr>
          <p:cNvPr id="10313" name="Rectangle 2127"/>
          <p:cNvSpPr>
            <a:spLocks noChangeArrowheads="1"/>
          </p:cNvSpPr>
          <p:nvPr/>
        </p:nvSpPr>
        <p:spPr bwMode="auto">
          <a:xfrm>
            <a:off x="4379913" y="5653088"/>
            <a:ext cx="184150" cy="219075"/>
          </a:xfrm>
          <a:prstGeom prst="rect">
            <a:avLst/>
          </a:prstGeom>
          <a:noFill/>
          <a:ln w="9525">
            <a:noFill/>
            <a:miter lim="800000"/>
            <a:headEnd/>
            <a:tailEnd/>
          </a:ln>
        </p:spPr>
        <p:txBody>
          <a:bodyPr wrap="none" lIns="0" tIns="0" rIns="0" bIns="0">
            <a:spAutoFit/>
          </a:bodyPr>
          <a:lstStyle/>
          <a:p>
            <a:pPr algn="l" defTabSz="762000"/>
            <a:r>
              <a:rPr lang="en-US" sz="1300" dirty="0">
                <a:solidFill>
                  <a:schemeClr val="tx1"/>
                </a:solidFill>
              </a:rPr>
              <a:t>20</a:t>
            </a:r>
            <a:endParaRPr lang="en-US" dirty="0">
              <a:solidFill>
                <a:schemeClr val="tx1"/>
              </a:solidFill>
            </a:endParaRPr>
          </a:p>
        </p:txBody>
      </p:sp>
      <p:sp>
        <p:nvSpPr>
          <p:cNvPr id="10314" name="Rectangle 2128"/>
          <p:cNvSpPr>
            <a:spLocks noChangeArrowheads="1"/>
          </p:cNvSpPr>
          <p:nvPr/>
        </p:nvSpPr>
        <p:spPr bwMode="auto">
          <a:xfrm>
            <a:off x="4781550" y="5653088"/>
            <a:ext cx="184150" cy="219075"/>
          </a:xfrm>
          <a:prstGeom prst="rect">
            <a:avLst/>
          </a:prstGeom>
          <a:noFill/>
          <a:ln w="9525">
            <a:noFill/>
            <a:miter lim="800000"/>
            <a:headEnd/>
            <a:tailEnd/>
          </a:ln>
        </p:spPr>
        <p:txBody>
          <a:bodyPr wrap="none" lIns="0" tIns="0" rIns="0" bIns="0">
            <a:spAutoFit/>
          </a:bodyPr>
          <a:lstStyle/>
          <a:p>
            <a:pPr algn="l" defTabSz="762000"/>
            <a:r>
              <a:rPr lang="en-US" sz="1300" dirty="0">
                <a:solidFill>
                  <a:schemeClr val="tx1"/>
                </a:solidFill>
              </a:rPr>
              <a:t>10</a:t>
            </a:r>
            <a:endParaRPr lang="en-US" dirty="0">
              <a:solidFill>
                <a:schemeClr val="tx1"/>
              </a:solidFill>
            </a:endParaRPr>
          </a:p>
        </p:txBody>
      </p:sp>
      <p:sp>
        <p:nvSpPr>
          <p:cNvPr id="10315" name="Rectangle 2129"/>
          <p:cNvSpPr>
            <a:spLocks noChangeArrowheads="1"/>
          </p:cNvSpPr>
          <p:nvPr/>
        </p:nvSpPr>
        <p:spPr bwMode="auto">
          <a:xfrm>
            <a:off x="5256213" y="5649913"/>
            <a:ext cx="92075" cy="219075"/>
          </a:xfrm>
          <a:prstGeom prst="rect">
            <a:avLst/>
          </a:prstGeom>
          <a:noFill/>
          <a:ln w="9525">
            <a:noFill/>
            <a:miter lim="800000"/>
            <a:headEnd/>
            <a:tailEnd/>
          </a:ln>
        </p:spPr>
        <p:txBody>
          <a:bodyPr wrap="none" lIns="0" tIns="0" rIns="0" bIns="0">
            <a:spAutoFit/>
          </a:bodyPr>
          <a:lstStyle/>
          <a:p>
            <a:pPr algn="l" defTabSz="762000"/>
            <a:r>
              <a:rPr lang="en-US" sz="1300" dirty="0">
                <a:solidFill>
                  <a:schemeClr val="tx1"/>
                </a:solidFill>
              </a:rPr>
              <a:t>0</a:t>
            </a:r>
            <a:endParaRPr lang="en-US" dirty="0">
              <a:solidFill>
                <a:schemeClr val="tx1"/>
              </a:solidFill>
            </a:endParaRPr>
          </a:p>
        </p:txBody>
      </p:sp>
      <p:sp>
        <p:nvSpPr>
          <p:cNvPr id="10316" name="Rectangle 2130"/>
          <p:cNvSpPr>
            <a:spLocks noChangeArrowheads="1"/>
          </p:cNvSpPr>
          <p:nvPr/>
        </p:nvSpPr>
        <p:spPr bwMode="auto">
          <a:xfrm>
            <a:off x="5659438" y="5653088"/>
            <a:ext cx="184150" cy="219075"/>
          </a:xfrm>
          <a:prstGeom prst="rect">
            <a:avLst/>
          </a:prstGeom>
          <a:noFill/>
          <a:ln w="9525">
            <a:noFill/>
            <a:miter lim="800000"/>
            <a:headEnd/>
            <a:tailEnd/>
          </a:ln>
        </p:spPr>
        <p:txBody>
          <a:bodyPr wrap="none" lIns="0" tIns="0" rIns="0" bIns="0">
            <a:spAutoFit/>
          </a:bodyPr>
          <a:lstStyle/>
          <a:p>
            <a:pPr algn="l" defTabSz="762000"/>
            <a:r>
              <a:rPr lang="en-US" sz="1300" dirty="0">
                <a:solidFill>
                  <a:schemeClr val="tx1"/>
                </a:solidFill>
              </a:rPr>
              <a:t>10</a:t>
            </a:r>
            <a:endParaRPr lang="en-US" dirty="0">
              <a:solidFill>
                <a:schemeClr val="tx1"/>
              </a:solidFill>
            </a:endParaRPr>
          </a:p>
        </p:txBody>
      </p:sp>
      <p:sp>
        <p:nvSpPr>
          <p:cNvPr id="10317" name="Rectangle 2131"/>
          <p:cNvSpPr>
            <a:spLocks noChangeArrowheads="1"/>
          </p:cNvSpPr>
          <p:nvPr/>
        </p:nvSpPr>
        <p:spPr bwMode="auto">
          <a:xfrm>
            <a:off x="6076950" y="5653088"/>
            <a:ext cx="184150" cy="219075"/>
          </a:xfrm>
          <a:prstGeom prst="rect">
            <a:avLst/>
          </a:prstGeom>
          <a:noFill/>
          <a:ln w="9525">
            <a:noFill/>
            <a:miter lim="800000"/>
            <a:headEnd/>
            <a:tailEnd/>
          </a:ln>
        </p:spPr>
        <p:txBody>
          <a:bodyPr wrap="none" lIns="0" tIns="0" rIns="0" bIns="0">
            <a:spAutoFit/>
          </a:bodyPr>
          <a:lstStyle/>
          <a:p>
            <a:pPr algn="l" defTabSz="762000"/>
            <a:r>
              <a:rPr lang="en-US" sz="1300" dirty="0">
                <a:solidFill>
                  <a:schemeClr val="tx1"/>
                </a:solidFill>
              </a:rPr>
              <a:t>20</a:t>
            </a:r>
            <a:endParaRPr lang="en-US" dirty="0">
              <a:solidFill>
                <a:schemeClr val="tx1"/>
              </a:solidFill>
            </a:endParaRPr>
          </a:p>
        </p:txBody>
      </p:sp>
      <p:sp>
        <p:nvSpPr>
          <p:cNvPr id="10318" name="Rectangle 2132"/>
          <p:cNvSpPr>
            <a:spLocks noChangeArrowheads="1"/>
          </p:cNvSpPr>
          <p:nvPr/>
        </p:nvSpPr>
        <p:spPr bwMode="auto">
          <a:xfrm>
            <a:off x="6519863" y="5653088"/>
            <a:ext cx="184150" cy="219075"/>
          </a:xfrm>
          <a:prstGeom prst="rect">
            <a:avLst/>
          </a:prstGeom>
          <a:noFill/>
          <a:ln w="9525">
            <a:noFill/>
            <a:miter lim="800000"/>
            <a:headEnd/>
            <a:tailEnd/>
          </a:ln>
        </p:spPr>
        <p:txBody>
          <a:bodyPr wrap="none" lIns="0" tIns="0" rIns="0" bIns="0">
            <a:spAutoFit/>
          </a:bodyPr>
          <a:lstStyle/>
          <a:p>
            <a:pPr algn="l" defTabSz="762000"/>
            <a:r>
              <a:rPr lang="en-US" sz="1300" dirty="0">
                <a:solidFill>
                  <a:schemeClr val="tx1"/>
                </a:solidFill>
              </a:rPr>
              <a:t>30</a:t>
            </a:r>
            <a:endParaRPr lang="en-US" dirty="0">
              <a:solidFill>
                <a:schemeClr val="tx1"/>
              </a:solidFill>
            </a:endParaRPr>
          </a:p>
        </p:txBody>
      </p:sp>
      <p:sp>
        <p:nvSpPr>
          <p:cNvPr id="10319" name="Rectangle 2059"/>
          <p:cNvSpPr>
            <a:spLocks noChangeArrowheads="1"/>
          </p:cNvSpPr>
          <p:nvPr/>
        </p:nvSpPr>
        <p:spPr bwMode="auto">
          <a:xfrm>
            <a:off x="7213600" y="1638300"/>
            <a:ext cx="2362200" cy="909638"/>
          </a:xfrm>
          <a:prstGeom prst="rect">
            <a:avLst/>
          </a:prstGeom>
          <a:noFill/>
          <a:ln w="9525">
            <a:noFill/>
            <a:miter lim="800000"/>
            <a:headEnd/>
            <a:tailEnd/>
          </a:ln>
        </p:spPr>
        <p:txBody>
          <a:bodyPr lIns="92075" tIns="46038" rIns="92075" bIns="46038"/>
          <a:lstStyle/>
          <a:p>
            <a:pPr marL="342900" indent="-342900" algn="l" defTabSz="762000">
              <a:spcAft>
                <a:spcPct val="30000"/>
              </a:spcAft>
              <a:buClr>
                <a:srgbClr val="E3BEFF"/>
              </a:buClr>
              <a:buSzPct val="100000"/>
              <a:buFontTx/>
              <a:buChar char=" "/>
            </a:pPr>
            <a:r>
              <a:rPr lang="en-US" sz="1800" dirty="0">
                <a:solidFill>
                  <a:schemeClr val="tx1"/>
                </a:solidFill>
              </a:rPr>
              <a:t>(Mishima, 1968)</a:t>
            </a:r>
            <a:endParaRPr lang="en-US" sz="3600" dirty="0">
              <a:solidFill>
                <a:schemeClr val="tx1"/>
              </a:solidFill>
            </a:endParaRPr>
          </a:p>
        </p:txBody>
      </p:sp>
    </p:spTree>
  </p:cSld>
  <p:clrMapOvr>
    <a:masterClrMapping/>
  </p:clrMapOvr>
  <p:transition/>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111619" name="Rectangle 3"/>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111620" name="Rectangle 4"/>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111621" name="Rectangle 5"/>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111622" name="Rectangle 7"/>
          <p:cNvSpPr>
            <a:spLocks noGrp="1" noChangeArrowheads="1"/>
          </p:cNvSpPr>
          <p:nvPr>
            <p:ph type="title"/>
          </p:nvPr>
        </p:nvSpPr>
        <p:spPr>
          <a:xfrm>
            <a:off x="952580" y="0"/>
            <a:ext cx="10107612" cy="1143000"/>
          </a:xfrm>
          <a:noFill/>
        </p:spPr>
        <p:txBody>
          <a:bodyPr/>
          <a:lstStyle/>
          <a:p>
            <a:pPr eaLnBrk="1" hangingPunct="1">
              <a:lnSpc>
                <a:spcPct val="90000"/>
              </a:lnSpc>
            </a:pPr>
            <a:r>
              <a:rPr lang="en-US" sz="2800" dirty="0" smtClean="0"/>
              <a:t>STUDIES OF </a:t>
            </a:r>
            <a:r>
              <a:rPr lang="en-US" sz="2800" dirty="0" err="1" smtClean="0"/>
              <a:t>REFACTIVE</a:t>
            </a:r>
            <a:r>
              <a:rPr lang="en-US" sz="2800" dirty="0" smtClean="0"/>
              <a:t> CHANGES</a:t>
            </a:r>
            <a:br>
              <a:rPr lang="en-US" sz="2800" dirty="0" smtClean="0"/>
            </a:br>
            <a:r>
              <a:rPr lang="en-US" sz="2800" dirty="0" smtClean="0"/>
              <a:t>INDUCED BY HARD/PMMA CL WEAR</a:t>
            </a:r>
          </a:p>
        </p:txBody>
      </p:sp>
      <p:sp>
        <p:nvSpPr>
          <p:cNvPr id="111623" name="Rectangle 6"/>
          <p:cNvSpPr>
            <a:spLocks noGrp="1" noChangeArrowheads="1"/>
          </p:cNvSpPr>
          <p:nvPr>
            <p:ph idx="1"/>
          </p:nvPr>
        </p:nvSpPr>
        <p:spPr>
          <a:xfrm>
            <a:off x="896938" y="2139950"/>
            <a:ext cx="9153525" cy="4114800"/>
          </a:xfrm>
        </p:spPr>
        <p:txBody>
          <a:bodyPr/>
          <a:lstStyle/>
          <a:p>
            <a:pPr eaLnBrk="1" hangingPunct="1">
              <a:lnSpc>
                <a:spcPct val="90000"/>
              </a:lnSpc>
              <a:buClr>
                <a:srgbClr val="FFC000"/>
              </a:buClr>
            </a:pPr>
            <a:r>
              <a:rPr lang="en-US" sz="3400" dirty="0" smtClean="0"/>
              <a:t>All hard/PMMA lenses tend to mould the cornea to their own shape</a:t>
            </a:r>
          </a:p>
          <a:p>
            <a:pPr eaLnBrk="1" hangingPunct="1">
              <a:lnSpc>
                <a:spcPct val="90000"/>
              </a:lnSpc>
              <a:buClr>
                <a:srgbClr val="FFC000"/>
              </a:buClr>
            </a:pPr>
            <a:r>
              <a:rPr lang="en-US" sz="3400" dirty="0" smtClean="0"/>
              <a:t>Lenses that cause oedema produce greater changes in central thickness resulting in:</a:t>
            </a:r>
          </a:p>
          <a:p>
            <a:pPr lvl="2" eaLnBrk="1" hangingPunct="1">
              <a:lnSpc>
                <a:spcPct val="80000"/>
              </a:lnSpc>
              <a:buClr>
                <a:srgbClr val="FFC000"/>
              </a:buClr>
              <a:buFontTx/>
              <a:buChar char="-"/>
            </a:pPr>
            <a:r>
              <a:rPr lang="en-US" sz="3400" dirty="0" smtClean="0"/>
              <a:t>steepening</a:t>
            </a:r>
          </a:p>
          <a:p>
            <a:pPr lvl="2" eaLnBrk="1" hangingPunct="1">
              <a:lnSpc>
                <a:spcPct val="80000"/>
              </a:lnSpc>
              <a:buClr>
                <a:srgbClr val="FFC000"/>
              </a:buClr>
              <a:buFontTx/>
              <a:buChar char="-"/>
            </a:pPr>
            <a:r>
              <a:rPr lang="en-US" sz="3400" dirty="0" smtClean="0"/>
              <a:t>increased myopia</a:t>
            </a:r>
          </a:p>
          <a:p>
            <a:pPr lvl="2" eaLnBrk="1" hangingPunct="1">
              <a:lnSpc>
                <a:spcPct val="80000"/>
              </a:lnSpc>
              <a:buClr>
                <a:srgbClr val="FFC000"/>
              </a:buClr>
              <a:buFontTx/>
              <a:buChar char=" "/>
            </a:pPr>
            <a:r>
              <a:rPr lang="en-US" sz="3400" dirty="0" smtClean="0"/>
              <a:t>(masked by contact lenses)</a:t>
            </a:r>
          </a:p>
          <a:p>
            <a:pPr eaLnBrk="1" hangingPunct="1">
              <a:lnSpc>
                <a:spcPct val="110000"/>
              </a:lnSpc>
            </a:pPr>
            <a:endParaRPr lang="en-US" dirty="0" smtClean="0"/>
          </a:p>
        </p:txBody>
      </p:sp>
      <p:sp>
        <p:nvSpPr>
          <p:cNvPr id="111624" name="Rectangle 8"/>
          <p:cNvSpPr>
            <a:spLocks noChangeArrowheads="1"/>
          </p:cNvSpPr>
          <p:nvPr/>
        </p:nvSpPr>
        <p:spPr bwMode="auto">
          <a:xfrm>
            <a:off x="7702550" y="1790700"/>
            <a:ext cx="2832100" cy="909638"/>
          </a:xfrm>
          <a:prstGeom prst="rect">
            <a:avLst/>
          </a:prstGeom>
          <a:noFill/>
          <a:ln w="9525">
            <a:noFill/>
            <a:miter lim="800000"/>
            <a:headEnd/>
            <a:tailEnd/>
          </a:ln>
        </p:spPr>
        <p:txBody>
          <a:bodyPr lIns="92075" tIns="46038" rIns="92075" bIns="46038"/>
          <a:lstStyle/>
          <a:p>
            <a:pPr marL="342900" indent="-342900" algn="l" defTabSz="762000">
              <a:spcAft>
                <a:spcPct val="30000"/>
              </a:spcAft>
              <a:buClr>
                <a:srgbClr val="E3BEFF"/>
              </a:buClr>
              <a:buSzPct val="100000"/>
              <a:buFontTx/>
              <a:buChar char=" "/>
            </a:pPr>
            <a:r>
              <a:rPr lang="en-US" sz="1800" dirty="0">
                <a:solidFill>
                  <a:schemeClr val="tx2"/>
                </a:solidFill>
              </a:rPr>
              <a:t>(Carney, 1975)</a:t>
            </a:r>
            <a:endParaRPr lang="en-US" sz="3600" dirty="0">
              <a:solidFill>
                <a:schemeClr val="tx2"/>
              </a:solidFill>
            </a:endParaRPr>
          </a:p>
        </p:txBody>
      </p:sp>
    </p:spTree>
  </p:cSld>
  <p:clrMapOvr>
    <a:masterClrMapping/>
  </p:clrMapOvr>
  <p:transition/>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112643" name="Rectangle 3"/>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112644" name="Rectangle 4"/>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112645" name="Rectangle 5"/>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112646" name="Rectangle 7"/>
          <p:cNvSpPr>
            <a:spLocks noGrp="1" noChangeArrowheads="1"/>
          </p:cNvSpPr>
          <p:nvPr>
            <p:ph type="title"/>
          </p:nvPr>
        </p:nvSpPr>
        <p:spPr>
          <a:xfrm>
            <a:off x="1217554" y="0"/>
            <a:ext cx="9534525" cy="1143000"/>
          </a:xfrm>
          <a:noFill/>
        </p:spPr>
        <p:txBody>
          <a:bodyPr/>
          <a:lstStyle/>
          <a:p>
            <a:pPr eaLnBrk="1" hangingPunct="1">
              <a:lnSpc>
                <a:spcPct val="90000"/>
              </a:lnSpc>
            </a:pPr>
            <a:r>
              <a:rPr lang="en-US" sz="2800" dirty="0" smtClean="0"/>
              <a:t>STUDIES OF </a:t>
            </a:r>
            <a:r>
              <a:rPr lang="en-US" sz="2800" dirty="0" err="1" smtClean="0"/>
              <a:t>REFACTIVE</a:t>
            </a:r>
            <a:r>
              <a:rPr lang="en-US" sz="2800" dirty="0" smtClean="0"/>
              <a:t> CHANGES</a:t>
            </a:r>
            <a:br>
              <a:rPr lang="en-US" sz="2800" dirty="0" smtClean="0"/>
            </a:br>
            <a:r>
              <a:rPr lang="en-US" sz="2800" dirty="0" smtClean="0"/>
              <a:t>INDUCED BY HARD/PMMA CL WEAR</a:t>
            </a:r>
          </a:p>
        </p:txBody>
      </p:sp>
      <p:sp>
        <p:nvSpPr>
          <p:cNvPr id="112647" name="Rectangle 6"/>
          <p:cNvSpPr>
            <a:spLocks noGrp="1" noChangeArrowheads="1"/>
          </p:cNvSpPr>
          <p:nvPr>
            <p:ph idx="1"/>
          </p:nvPr>
        </p:nvSpPr>
        <p:spPr>
          <a:xfrm>
            <a:off x="896938" y="2173288"/>
            <a:ext cx="8593137" cy="4114800"/>
          </a:xfrm>
        </p:spPr>
        <p:txBody>
          <a:bodyPr/>
          <a:lstStyle/>
          <a:p>
            <a:pPr eaLnBrk="1" hangingPunct="1">
              <a:lnSpc>
                <a:spcPct val="85000"/>
              </a:lnSpc>
              <a:buClr>
                <a:srgbClr val="FFC000"/>
              </a:buClr>
            </a:pPr>
            <a:r>
              <a:rPr lang="en-US" dirty="0" smtClean="0"/>
              <a:t>Curvature change similar to hard (negative) CL during hydration/dehydration cycle</a:t>
            </a:r>
          </a:p>
          <a:p>
            <a:pPr eaLnBrk="1" hangingPunct="1">
              <a:lnSpc>
                <a:spcPct val="85000"/>
              </a:lnSpc>
              <a:buClr>
                <a:srgbClr val="FFC000"/>
              </a:buClr>
            </a:pPr>
            <a:r>
              <a:rPr lang="en-US" dirty="0" smtClean="0"/>
              <a:t>Oedema causes small increase in myopia</a:t>
            </a:r>
          </a:p>
          <a:p>
            <a:pPr lvl="2" eaLnBrk="1" hangingPunct="1">
              <a:lnSpc>
                <a:spcPct val="85000"/>
              </a:lnSpc>
              <a:buClr>
                <a:srgbClr val="FFC000"/>
              </a:buClr>
              <a:buFontTx/>
              <a:buChar char="-"/>
            </a:pPr>
            <a:r>
              <a:rPr lang="en-US" sz="3200" dirty="0" smtClean="0"/>
              <a:t>Decreased refractive index of cornea causes power increase (+0.01 to 0.12D) because:</a:t>
            </a:r>
          </a:p>
          <a:p>
            <a:pPr lvl="3" eaLnBrk="1" hangingPunct="1">
              <a:lnSpc>
                <a:spcPct val="85000"/>
              </a:lnSpc>
              <a:buClr>
                <a:srgbClr val="FFC000"/>
              </a:buClr>
              <a:buFontTx/>
              <a:buChar char="-"/>
            </a:pPr>
            <a:r>
              <a:rPr lang="en-US" sz="3200" dirty="0" smtClean="0"/>
              <a:t>back surface has lens neutralizing effect on front surface power</a:t>
            </a:r>
            <a:endParaRPr lang="en-US" sz="3400" dirty="0" smtClean="0"/>
          </a:p>
          <a:p>
            <a:pPr eaLnBrk="1" hangingPunct="1">
              <a:lnSpc>
                <a:spcPct val="110000"/>
              </a:lnSpc>
            </a:pPr>
            <a:endParaRPr lang="en-US" dirty="0" smtClean="0"/>
          </a:p>
        </p:txBody>
      </p:sp>
      <p:sp>
        <p:nvSpPr>
          <p:cNvPr id="112648" name="Rectangle 8"/>
          <p:cNvSpPr>
            <a:spLocks noChangeArrowheads="1"/>
          </p:cNvSpPr>
          <p:nvPr/>
        </p:nvSpPr>
        <p:spPr bwMode="auto">
          <a:xfrm>
            <a:off x="2560638" y="1365250"/>
            <a:ext cx="7535862" cy="909638"/>
          </a:xfrm>
          <a:prstGeom prst="rect">
            <a:avLst/>
          </a:prstGeom>
          <a:noFill/>
          <a:ln w="9525">
            <a:noFill/>
            <a:miter lim="800000"/>
            <a:headEnd/>
            <a:tailEnd/>
          </a:ln>
        </p:spPr>
        <p:txBody>
          <a:bodyPr lIns="92075" tIns="46038" rIns="92075" bIns="46038"/>
          <a:lstStyle/>
          <a:p>
            <a:pPr marL="342900" indent="-342900" algn="l" defTabSz="762000">
              <a:spcAft>
                <a:spcPct val="30000"/>
              </a:spcAft>
              <a:buClr>
                <a:srgbClr val="E3BEFF"/>
              </a:buClr>
              <a:buSzPct val="100000"/>
              <a:buFontTx/>
              <a:buChar char=" "/>
            </a:pPr>
            <a:r>
              <a:rPr lang="en-US" sz="1800" dirty="0">
                <a:solidFill>
                  <a:schemeClr val="tx2"/>
                </a:solidFill>
              </a:rPr>
              <a:t>(Stone, 1973/Gordon &amp; Rengstorff, 1965)</a:t>
            </a:r>
            <a:endParaRPr lang="en-US" sz="3600" dirty="0">
              <a:solidFill>
                <a:schemeClr val="tx2"/>
              </a:solidFill>
            </a:endParaRPr>
          </a:p>
        </p:txBody>
      </p:sp>
    </p:spTree>
  </p:cSld>
  <p:clrMapOvr>
    <a:masterClrMapping/>
  </p:clrMapOvr>
  <p:transition/>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113667" name="Rectangle 3"/>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113668" name="Rectangle 4"/>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113669" name="Rectangle 5"/>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113670" name="Rectangle 7"/>
          <p:cNvSpPr>
            <a:spLocks noGrp="1" noChangeArrowheads="1"/>
          </p:cNvSpPr>
          <p:nvPr>
            <p:ph type="title"/>
          </p:nvPr>
        </p:nvSpPr>
        <p:spPr>
          <a:xfrm>
            <a:off x="1250217" y="0"/>
            <a:ext cx="9472612" cy="1143000"/>
          </a:xfrm>
          <a:noFill/>
        </p:spPr>
        <p:txBody>
          <a:bodyPr/>
          <a:lstStyle/>
          <a:p>
            <a:pPr eaLnBrk="1" hangingPunct="1">
              <a:lnSpc>
                <a:spcPct val="90000"/>
              </a:lnSpc>
            </a:pPr>
            <a:r>
              <a:rPr lang="en-US" sz="2800" dirty="0" smtClean="0"/>
              <a:t>STUDIES OF CURVATURE CHANGES</a:t>
            </a:r>
            <a:br>
              <a:rPr lang="en-US" sz="2800" dirty="0" smtClean="0"/>
            </a:br>
            <a:r>
              <a:rPr lang="en-US" sz="2800" dirty="0" smtClean="0"/>
              <a:t>INDUCED BY HARD/PMMA CL WEAR</a:t>
            </a:r>
          </a:p>
        </p:txBody>
      </p:sp>
      <p:sp>
        <p:nvSpPr>
          <p:cNvPr id="113671" name="Rectangle 6"/>
          <p:cNvSpPr>
            <a:spLocks noGrp="1" noChangeArrowheads="1"/>
          </p:cNvSpPr>
          <p:nvPr>
            <p:ph idx="1"/>
          </p:nvPr>
        </p:nvSpPr>
        <p:spPr>
          <a:xfrm>
            <a:off x="2268538" y="2654300"/>
            <a:ext cx="5792787" cy="4114800"/>
          </a:xfrm>
        </p:spPr>
        <p:txBody>
          <a:bodyPr/>
          <a:lstStyle/>
          <a:p>
            <a:pPr eaLnBrk="1" hangingPunct="1">
              <a:lnSpc>
                <a:spcPct val="85000"/>
              </a:lnSpc>
              <a:buClr>
                <a:srgbClr val="FFC000"/>
              </a:buClr>
            </a:pPr>
            <a:r>
              <a:rPr lang="en-US" dirty="0" smtClean="0"/>
              <a:t>PMMA wear</a:t>
            </a:r>
          </a:p>
          <a:p>
            <a:pPr lvl="2" eaLnBrk="1" hangingPunct="1">
              <a:lnSpc>
                <a:spcPct val="85000"/>
              </a:lnSpc>
              <a:buClr>
                <a:srgbClr val="FFC000"/>
              </a:buClr>
              <a:buFontTx/>
              <a:buChar char=" "/>
            </a:pPr>
            <a:r>
              <a:rPr lang="en-US" sz="3200" dirty="0" smtClean="0"/>
              <a:t>central corneal oedema and steepening</a:t>
            </a:r>
          </a:p>
          <a:p>
            <a:pPr lvl="2" eaLnBrk="1" hangingPunct="1">
              <a:lnSpc>
                <a:spcPct val="85000"/>
              </a:lnSpc>
              <a:buClr>
                <a:srgbClr val="FFC000"/>
              </a:buClr>
              <a:buFontTx/>
              <a:buChar char=" "/>
            </a:pPr>
            <a:endParaRPr lang="en-US" sz="3200" dirty="0" smtClean="0"/>
          </a:p>
          <a:p>
            <a:pPr eaLnBrk="1" hangingPunct="1">
              <a:lnSpc>
                <a:spcPct val="85000"/>
              </a:lnSpc>
              <a:buClr>
                <a:srgbClr val="FFC000"/>
              </a:buClr>
            </a:pPr>
            <a:r>
              <a:rPr lang="en-US" dirty="0" smtClean="0"/>
              <a:t>Discontinuing lens wear </a:t>
            </a:r>
          </a:p>
          <a:p>
            <a:pPr lvl="2" eaLnBrk="1" hangingPunct="1">
              <a:lnSpc>
                <a:spcPct val="85000"/>
              </a:lnSpc>
              <a:buClr>
                <a:srgbClr val="FFC000"/>
              </a:buClr>
              <a:buFontTx/>
              <a:buChar char=" "/>
            </a:pPr>
            <a:r>
              <a:rPr lang="en-US" sz="3200" dirty="0" smtClean="0"/>
              <a:t>thinning and flattening</a:t>
            </a:r>
            <a:endParaRPr lang="en-US" sz="3400" dirty="0" smtClean="0"/>
          </a:p>
          <a:p>
            <a:pPr eaLnBrk="1" hangingPunct="1">
              <a:lnSpc>
                <a:spcPct val="110000"/>
              </a:lnSpc>
            </a:pPr>
            <a:endParaRPr lang="en-US" dirty="0" smtClean="0"/>
          </a:p>
        </p:txBody>
      </p:sp>
      <p:sp>
        <p:nvSpPr>
          <p:cNvPr id="113672" name="Rectangle 8"/>
          <p:cNvSpPr>
            <a:spLocks noChangeArrowheads="1"/>
          </p:cNvSpPr>
          <p:nvPr/>
        </p:nvSpPr>
        <p:spPr bwMode="auto">
          <a:xfrm>
            <a:off x="4348163" y="1790700"/>
            <a:ext cx="5465762" cy="909638"/>
          </a:xfrm>
          <a:prstGeom prst="rect">
            <a:avLst/>
          </a:prstGeom>
          <a:noFill/>
          <a:ln w="9525">
            <a:noFill/>
            <a:miter lim="800000"/>
            <a:headEnd/>
            <a:tailEnd/>
          </a:ln>
        </p:spPr>
        <p:txBody>
          <a:bodyPr lIns="92075" tIns="46038" rIns="92075" bIns="46038"/>
          <a:lstStyle/>
          <a:p>
            <a:pPr marL="342900" indent="-342900" algn="l" defTabSz="762000">
              <a:spcAft>
                <a:spcPct val="30000"/>
              </a:spcAft>
              <a:buClr>
                <a:srgbClr val="E3BEFF"/>
              </a:buClr>
              <a:buSzPct val="100000"/>
              <a:buFontTx/>
              <a:buChar char=" "/>
            </a:pPr>
            <a:r>
              <a:rPr lang="en-US" sz="1800" dirty="0">
                <a:solidFill>
                  <a:schemeClr val="tx2"/>
                </a:solidFill>
              </a:rPr>
              <a:t>({Mandell &amp; Poise, 1969}/ Polse, 1972)</a:t>
            </a:r>
            <a:endParaRPr lang="en-US" sz="3600" dirty="0">
              <a:solidFill>
                <a:schemeClr val="tx2"/>
              </a:solidFill>
            </a:endParaRPr>
          </a:p>
        </p:txBody>
      </p:sp>
      <p:sp>
        <p:nvSpPr>
          <p:cNvPr id="1501193" name="Line 9"/>
          <p:cNvSpPr>
            <a:spLocks noChangeShapeType="1"/>
          </p:cNvSpPr>
          <p:nvPr/>
        </p:nvSpPr>
        <p:spPr bwMode="auto">
          <a:xfrm>
            <a:off x="2770188" y="3463925"/>
            <a:ext cx="534987" cy="0"/>
          </a:xfrm>
          <a:prstGeom prst="line">
            <a:avLst/>
          </a:prstGeom>
          <a:noFill/>
          <a:ln w="57150">
            <a:solidFill>
              <a:srgbClr val="FFC000"/>
            </a:solidFill>
            <a:round/>
            <a:headEnd/>
            <a:tailEnd type="triangle" w="med" len="med"/>
          </a:ln>
          <a:effectLst/>
        </p:spPr>
        <p:txBody>
          <a:bodyPr wrap="none" lIns="92075" tIns="46038" rIns="92075" bIns="46038" anchor="ctr"/>
          <a:lstStyle/>
          <a:p>
            <a:pPr>
              <a:defRPr/>
            </a:pPr>
            <a:endParaRPr lang="en-US" dirty="0"/>
          </a:p>
        </p:txBody>
      </p:sp>
      <p:sp>
        <p:nvSpPr>
          <p:cNvPr id="1501194" name="Line 10"/>
          <p:cNvSpPr>
            <a:spLocks noChangeShapeType="1"/>
          </p:cNvSpPr>
          <p:nvPr/>
        </p:nvSpPr>
        <p:spPr bwMode="auto">
          <a:xfrm>
            <a:off x="2751138" y="5527675"/>
            <a:ext cx="534987" cy="0"/>
          </a:xfrm>
          <a:prstGeom prst="line">
            <a:avLst/>
          </a:prstGeom>
          <a:noFill/>
          <a:ln w="57150">
            <a:solidFill>
              <a:srgbClr val="FFC000"/>
            </a:solidFill>
            <a:round/>
            <a:headEnd/>
            <a:tailEnd type="triangle" w="med" len="med"/>
          </a:ln>
          <a:effectLst/>
        </p:spPr>
        <p:txBody>
          <a:bodyPr wrap="none" lIns="92075" tIns="46038" rIns="92075" bIns="46038" anchor="ctr"/>
          <a:lstStyle/>
          <a:p>
            <a:pPr>
              <a:defRPr/>
            </a:pPr>
            <a:endParaRPr lang="en-US" dirty="0"/>
          </a:p>
        </p:txBody>
      </p:sp>
    </p:spTree>
  </p:cSld>
  <p:clrMapOvr>
    <a:masterClrMapping/>
  </p:clrMapOvr>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114691" name="Rectangle 3"/>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114692" name="Rectangle 4"/>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114693" name="Rectangle 5"/>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114694" name="Rectangle 7"/>
          <p:cNvSpPr>
            <a:spLocks noGrp="1" noChangeArrowheads="1"/>
          </p:cNvSpPr>
          <p:nvPr>
            <p:ph type="title"/>
          </p:nvPr>
        </p:nvSpPr>
        <p:spPr>
          <a:xfrm>
            <a:off x="1003400" y="0"/>
            <a:ext cx="9969500" cy="1143000"/>
          </a:xfrm>
          <a:noFill/>
        </p:spPr>
        <p:txBody>
          <a:bodyPr/>
          <a:lstStyle/>
          <a:p>
            <a:pPr eaLnBrk="1" hangingPunct="1">
              <a:lnSpc>
                <a:spcPct val="90000"/>
              </a:lnSpc>
            </a:pPr>
            <a:r>
              <a:rPr lang="en-US" sz="2800" dirty="0" smtClean="0"/>
              <a:t>STUDIES OF CURVATURE CHANGES</a:t>
            </a:r>
            <a:br>
              <a:rPr lang="en-US" sz="2800" dirty="0" smtClean="0"/>
            </a:br>
            <a:r>
              <a:rPr lang="en-US" sz="2800" dirty="0" smtClean="0"/>
              <a:t>INDUCED BY PMMA CL WEAR</a:t>
            </a:r>
          </a:p>
        </p:txBody>
      </p:sp>
      <p:sp>
        <p:nvSpPr>
          <p:cNvPr id="114695" name="Rectangle 6"/>
          <p:cNvSpPr>
            <a:spLocks noGrp="1" noChangeArrowheads="1"/>
          </p:cNvSpPr>
          <p:nvPr>
            <p:ph idx="1"/>
          </p:nvPr>
        </p:nvSpPr>
        <p:spPr>
          <a:xfrm>
            <a:off x="1111250" y="2382838"/>
            <a:ext cx="8593138" cy="4114800"/>
          </a:xfrm>
        </p:spPr>
        <p:txBody>
          <a:bodyPr/>
          <a:lstStyle/>
          <a:p>
            <a:pPr eaLnBrk="1" hangingPunct="1">
              <a:lnSpc>
                <a:spcPct val="110000"/>
              </a:lnSpc>
              <a:buClr>
                <a:srgbClr val="FFC000"/>
              </a:buClr>
            </a:pPr>
            <a:r>
              <a:rPr lang="en-US" dirty="0" smtClean="0"/>
              <a:t>With adaptation cornea steepens then decreases over the first year</a:t>
            </a:r>
          </a:p>
          <a:p>
            <a:pPr eaLnBrk="1" hangingPunct="1">
              <a:lnSpc>
                <a:spcPct val="110000"/>
              </a:lnSpc>
              <a:buClr>
                <a:srgbClr val="FFC000"/>
              </a:buClr>
            </a:pPr>
            <a:r>
              <a:rPr lang="en-US" dirty="0" smtClean="0"/>
              <a:t>Cornea steepens 0.50 D in both meridians when contact lenses are worn overnight</a:t>
            </a:r>
          </a:p>
          <a:p>
            <a:pPr eaLnBrk="1" hangingPunct="1">
              <a:lnSpc>
                <a:spcPct val="110000"/>
              </a:lnSpc>
              <a:buClr>
                <a:srgbClr val="FFC000"/>
              </a:buClr>
            </a:pPr>
            <a:r>
              <a:rPr lang="en-US" dirty="0" smtClean="0"/>
              <a:t>Cornea steepens: first 8 hrs of wear, fit changes during the day</a:t>
            </a:r>
            <a:endParaRPr lang="en-US" sz="3400" dirty="0" smtClean="0"/>
          </a:p>
          <a:p>
            <a:pPr eaLnBrk="1" hangingPunct="1">
              <a:lnSpc>
                <a:spcPct val="110000"/>
              </a:lnSpc>
            </a:pPr>
            <a:endParaRPr lang="en-US" dirty="0" smtClean="0"/>
          </a:p>
        </p:txBody>
      </p:sp>
      <p:sp>
        <p:nvSpPr>
          <p:cNvPr id="114696" name="Rectangle 8"/>
          <p:cNvSpPr>
            <a:spLocks noChangeArrowheads="1"/>
          </p:cNvSpPr>
          <p:nvPr/>
        </p:nvSpPr>
        <p:spPr bwMode="auto">
          <a:xfrm>
            <a:off x="6781800" y="1184275"/>
            <a:ext cx="3295650" cy="909638"/>
          </a:xfrm>
          <a:prstGeom prst="rect">
            <a:avLst/>
          </a:prstGeom>
          <a:noFill/>
          <a:ln w="9525">
            <a:noFill/>
            <a:miter lim="800000"/>
            <a:headEnd/>
            <a:tailEnd/>
          </a:ln>
        </p:spPr>
        <p:txBody>
          <a:bodyPr lIns="92075" tIns="46038" rIns="92075" bIns="46038"/>
          <a:lstStyle/>
          <a:p>
            <a:pPr marL="342900" indent="-342900" algn="l" defTabSz="762000">
              <a:spcAft>
                <a:spcPct val="30000"/>
              </a:spcAft>
              <a:buClr>
                <a:srgbClr val="E3BEFF"/>
              </a:buClr>
              <a:buSzPct val="100000"/>
              <a:buFontTx/>
              <a:buChar char=" "/>
            </a:pPr>
            <a:r>
              <a:rPr lang="en-US" sz="1800" dirty="0">
                <a:solidFill>
                  <a:schemeClr val="tx2"/>
                </a:solidFill>
              </a:rPr>
              <a:t>(Phillips &amp; Stone, 1989)</a:t>
            </a:r>
            <a:endParaRPr lang="en-US" sz="3600" dirty="0">
              <a:solidFill>
                <a:schemeClr val="tx2"/>
              </a:solidFill>
            </a:endParaRPr>
          </a:p>
        </p:txBody>
      </p:sp>
      <p:sp>
        <p:nvSpPr>
          <p:cNvPr id="114697" name="Rectangle 9"/>
          <p:cNvSpPr>
            <a:spLocks noChangeArrowheads="1"/>
          </p:cNvSpPr>
          <p:nvPr/>
        </p:nvSpPr>
        <p:spPr bwMode="auto">
          <a:xfrm>
            <a:off x="420688" y="1252538"/>
            <a:ext cx="8982075" cy="1143000"/>
          </a:xfrm>
          <a:prstGeom prst="rect">
            <a:avLst/>
          </a:prstGeom>
          <a:noFill/>
          <a:ln w="9525">
            <a:noFill/>
            <a:miter lim="800000"/>
            <a:headEnd/>
            <a:tailEnd/>
          </a:ln>
        </p:spPr>
        <p:txBody>
          <a:bodyPr lIns="92075" tIns="46038" rIns="92075" bIns="46038" anchor="ctr"/>
          <a:lstStyle/>
          <a:p>
            <a:pPr defTabSz="762000">
              <a:lnSpc>
                <a:spcPct val="90000"/>
              </a:lnSpc>
            </a:pPr>
            <a:r>
              <a:rPr lang="en-US" sz="3800" b="1" dirty="0">
                <a:solidFill>
                  <a:schemeClr val="tx2"/>
                </a:solidFill>
              </a:rPr>
              <a:t>CIRCADIAN VARIATIONS</a:t>
            </a:r>
          </a:p>
        </p:txBody>
      </p:sp>
    </p:spTree>
  </p:cSld>
  <p:clrMapOvr>
    <a:masterClrMapping/>
  </p:clrMapOvr>
  <p:transition/>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115715" name="Rectangle 3"/>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115716" name="Rectangle 4"/>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115717" name="Rectangle 5"/>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115718" name="Rectangle 7"/>
          <p:cNvSpPr>
            <a:spLocks noGrp="1" noChangeArrowheads="1"/>
          </p:cNvSpPr>
          <p:nvPr>
            <p:ph type="title"/>
          </p:nvPr>
        </p:nvSpPr>
        <p:spPr>
          <a:xfrm>
            <a:off x="1321277" y="0"/>
            <a:ext cx="9363075" cy="1143000"/>
          </a:xfrm>
          <a:noFill/>
        </p:spPr>
        <p:txBody>
          <a:bodyPr/>
          <a:lstStyle/>
          <a:p>
            <a:pPr eaLnBrk="1" hangingPunct="1">
              <a:lnSpc>
                <a:spcPct val="90000"/>
              </a:lnSpc>
            </a:pPr>
            <a:r>
              <a:rPr lang="en-US" sz="2800" dirty="0" smtClean="0"/>
              <a:t>STUDIES OF REFRACTIVE CHANGES</a:t>
            </a:r>
            <a:br>
              <a:rPr lang="en-US" sz="2800" dirty="0" smtClean="0"/>
            </a:br>
            <a:r>
              <a:rPr lang="en-US" sz="2800" dirty="0" smtClean="0"/>
              <a:t>INDUCED BY PMMA CL WEAR</a:t>
            </a:r>
          </a:p>
        </p:txBody>
      </p:sp>
      <p:sp>
        <p:nvSpPr>
          <p:cNvPr id="115719" name="Rectangle 6"/>
          <p:cNvSpPr>
            <a:spLocks noGrp="1" noChangeArrowheads="1"/>
          </p:cNvSpPr>
          <p:nvPr>
            <p:ph idx="1"/>
          </p:nvPr>
        </p:nvSpPr>
        <p:spPr>
          <a:xfrm>
            <a:off x="1925638" y="2616200"/>
            <a:ext cx="6300787" cy="4114800"/>
          </a:xfrm>
        </p:spPr>
        <p:txBody>
          <a:bodyPr/>
          <a:lstStyle/>
          <a:p>
            <a:pPr eaLnBrk="1" hangingPunct="1">
              <a:lnSpc>
                <a:spcPct val="110000"/>
              </a:lnSpc>
              <a:buClr>
                <a:srgbClr val="FFC000"/>
              </a:buClr>
            </a:pPr>
            <a:r>
              <a:rPr lang="en-US" dirty="0" smtClean="0"/>
              <a:t>Corneas flattens by 0.75 D</a:t>
            </a:r>
          </a:p>
          <a:p>
            <a:pPr eaLnBrk="1" hangingPunct="1">
              <a:lnSpc>
                <a:spcPct val="110000"/>
              </a:lnSpc>
              <a:buClr>
                <a:srgbClr val="FFC000"/>
              </a:buClr>
            </a:pPr>
            <a:r>
              <a:rPr lang="en-US" dirty="0" smtClean="0"/>
              <a:t>Increase in WTR astigmatism</a:t>
            </a:r>
          </a:p>
          <a:p>
            <a:pPr eaLnBrk="1" hangingPunct="1">
              <a:lnSpc>
                <a:spcPct val="110000"/>
              </a:lnSpc>
              <a:buClr>
                <a:srgbClr val="FFC000"/>
              </a:buClr>
            </a:pPr>
            <a:r>
              <a:rPr lang="en-US" dirty="0" smtClean="0"/>
              <a:t>Stability after 3 wks</a:t>
            </a:r>
            <a:endParaRPr lang="en-US" sz="3400" dirty="0" smtClean="0"/>
          </a:p>
          <a:p>
            <a:pPr eaLnBrk="1" hangingPunct="1">
              <a:lnSpc>
                <a:spcPct val="110000"/>
              </a:lnSpc>
            </a:pPr>
            <a:endParaRPr lang="en-US" dirty="0" smtClean="0"/>
          </a:p>
        </p:txBody>
      </p:sp>
      <p:sp>
        <p:nvSpPr>
          <p:cNvPr id="115720" name="Rectangle 8"/>
          <p:cNvSpPr>
            <a:spLocks noChangeArrowheads="1"/>
          </p:cNvSpPr>
          <p:nvPr/>
        </p:nvSpPr>
        <p:spPr bwMode="auto">
          <a:xfrm>
            <a:off x="6781800" y="1266825"/>
            <a:ext cx="3295650" cy="909638"/>
          </a:xfrm>
          <a:prstGeom prst="rect">
            <a:avLst/>
          </a:prstGeom>
          <a:noFill/>
          <a:ln w="9525">
            <a:noFill/>
            <a:miter lim="800000"/>
            <a:headEnd/>
            <a:tailEnd/>
          </a:ln>
        </p:spPr>
        <p:txBody>
          <a:bodyPr lIns="92075" tIns="46038" rIns="92075" bIns="46038"/>
          <a:lstStyle/>
          <a:p>
            <a:pPr marL="342900" indent="-342900" algn="l" defTabSz="762000">
              <a:spcAft>
                <a:spcPct val="30000"/>
              </a:spcAft>
              <a:buClr>
                <a:srgbClr val="E3BEFF"/>
              </a:buClr>
              <a:buSzPct val="100000"/>
              <a:buFontTx/>
              <a:buChar char=" "/>
            </a:pPr>
            <a:r>
              <a:rPr lang="en-US" sz="1800" dirty="0">
                <a:solidFill>
                  <a:schemeClr val="tx2"/>
                </a:solidFill>
              </a:rPr>
              <a:t>(Phillips &amp; Stone, 1989)</a:t>
            </a:r>
            <a:endParaRPr lang="en-US" sz="3600" dirty="0">
              <a:solidFill>
                <a:schemeClr val="tx2"/>
              </a:solidFill>
            </a:endParaRPr>
          </a:p>
        </p:txBody>
      </p:sp>
      <p:sp>
        <p:nvSpPr>
          <p:cNvPr id="115721" name="Rectangle 9"/>
          <p:cNvSpPr>
            <a:spLocks noChangeArrowheads="1"/>
          </p:cNvSpPr>
          <p:nvPr/>
        </p:nvSpPr>
        <p:spPr bwMode="auto">
          <a:xfrm>
            <a:off x="420688" y="1398588"/>
            <a:ext cx="8982075" cy="1143000"/>
          </a:xfrm>
          <a:prstGeom prst="rect">
            <a:avLst/>
          </a:prstGeom>
          <a:noFill/>
          <a:ln w="9525">
            <a:noFill/>
            <a:miter lim="800000"/>
            <a:headEnd/>
            <a:tailEnd/>
          </a:ln>
        </p:spPr>
        <p:txBody>
          <a:bodyPr lIns="92075" tIns="46038" rIns="92075" bIns="46038" anchor="ctr"/>
          <a:lstStyle/>
          <a:p>
            <a:pPr defTabSz="762000">
              <a:lnSpc>
                <a:spcPct val="90000"/>
              </a:lnSpc>
            </a:pPr>
            <a:r>
              <a:rPr lang="en-US" sz="3800" b="1" dirty="0">
                <a:solidFill>
                  <a:schemeClr val="tx2"/>
                </a:solidFill>
              </a:rPr>
              <a:t>WITHDRAWAL VARIATIONS</a:t>
            </a:r>
          </a:p>
        </p:txBody>
      </p:sp>
    </p:spTree>
  </p:cSld>
  <p:clrMapOvr>
    <a:masterClrMapping/>
  </p:clrMapOvr>
  <p:transition/>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116739" name="Rectangle 3"/>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116740" name="Rectangle 4"/>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116741" name="Rectangle 5"/>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116742" name="Rectangle 7"/>
          <p:cNvSpPr>
            <a:spLocks noGrp="1" noChangeArrowheads="1"/>
          </p:cNvSpPr>
          <p:nvPr>
            <p:ph type="title"/>
          </p:nvPr>
        </p:nvSpPr>
        <p:spPr>
          <a:xfrm>
            <a:off x="1263671" y="0"/>
            <a:ext cx="9451975" cy="1143000"/>
          </a:xfrm>
          <a:noFill/>
        </p:spPr>
        <p:txBody>
          <a:bodyPr/>
          <a:lstStyle/>
          <a:p>
            <a:pPr eaLnBrk="1" hangingPunct="1">
              <a:lnSpc>
                <a:spcPct val="90000"/>
              </a:lnSpc>
            </a:pPr>
            <a:r>
              <a:rPr lang="en-US" sz="2800" dirty="0" smtClean="0"/>
              <a:t>STUDIES OF REFRACTIVE CHANGES</a:t>
            </a:r>
            <a:br>
              <a:rPr lang="en-US" sz="2800" dirty="0" smtClean="0"/>
            </a:br>
            <a:r>
              <a:rPr lang="en-US" sz="2800" dirty="0" smtClean="0"/>
              <a:t>INDUCED BY SOFT CL WEAR</a:t>
            </a:r>
          </a:p>
        </p:txBody>
      </p:sp>
      <p:sp>
        <p:nvSpPr>
          <p:cNvPr id="116743" name="Rectangle 6"/>
          <p:cNvSpPr>
            <a:spLocks noGrp="1" noChangeArrowheads="1"/>
          </p:cNvSpPr>
          <p:nvPr>
            <p:ph idx="1"/>
          </p:nvPr>
        </p:nvSpPr>
        <p:spPr>
          <a:xfrm>
            <a:off x="1252538" y="2051050"/>
            <a:ext cx="7772400" cy="4114800"/>
          </a:xfrm>
        </p:spPr>
        <p:txBody>
          <a:bodyPr/>
          <a:lstStyle/>
          <a:p>
            <a:pPr eaLnBrk="1" hangingPunct="1">
              <a:lnSpc>
                <a:spcPct val="110000"/>
              </a:lnSpc>
              <a:buClr>
                <a:srgbClr val="FFC000"/>
              </a:buClr>
            </a:pPr>
            <a:r>
              <a:rPr lang="en-US" sz="3400" dirty="0" smtClean="0"/>
              <a:t>SCL causes oedema which occurs across the entire cornea</a:t>
            </a:r>
          </a:p>
          <a:p>
            <a:pPr eaLnBrk="1" hangingPunct="1">
              <a:lnSpc>
                <a:spcPct val="110000"/>
              </a:lnSpc>
              <a:buClr>
                <a:srgbClr val="FFC000"/>
              </a:buClr>
            </a:pPr>
            <a:r>
              <a:rPr lang="en-US" sz="3400" dirty="0" smtClean="0"/>
              <a:t>Curvature change varies very slightly so refractive change is very small</a:t>
            </a:r>
          </a:p>
          <a:p>
            <a:pPr eaLnBrk="1" hangingPunct="1">
              <a:lnSpc>
                <a:spcPct val="110000"/>
              </a:lnSpc>
            </a:pPr>
            <a:endParaRPr lang="en-US" dirty="0" smtClean="0"/>
          </a:p>
        </p:txBody>
      </p:sp>
      <p:sp>
        <p:nvSpPr>
          <p:cNvPr id="116744" name="Rectangle 8"/>
          <p:cNvSpPr>
            <a:spLocks noChangeArrowheads="1"/>
          </p:cNvSpPr>
          <p:nvPr/>
        </p:nvSpPr>
        <p:spPr bwMode="auto">
          <a:xfrm>
            <a:off x="6781800" y="1184275"/>
            <a:ext cx="3295650" cy="909638"/>
          </a:xfrm>
          <a:prstGeom prst="rect">
            <a:avLst/>
          </a:prstGeom>
          <a:noFill/>
          <a:ln w="9525">
            <a:noFill/>
            <a:miter lim="800000"/>
            <a:headEnd/>
            <a:tailEnd/>
          </a:ln>
        </p:spPr>
        <p:txBody>
          <a:bodyPr lIns="92075" tIns="46038" rIns="92075" bIns="46038"/>
          <a:lstStyle/>
          <a:p>
            <a:pPr marL="342900" indent="-342900" algn="l" defTabSz="762000">
              <a:spcAft>
                <a:spcPct val="30000"/>
              </a:spcAft>
              <a:buClr>
                <a:srgbClr val="E3BEFF"/>
              </a:buClr>
              <a:buSzPct val="100000"/>
              <a:buFontTx/>
              <a:buChar char=" "/>
            </a:pPr>
            <a:r>
              <a:rPr lang="en-US" sz="1800" dirty="0">
                <a:solidFill>
                  <a:schemeClr val="tx2"/>
                </a:solidFill>
              </a:rPr>
              <a:t>(Mandell, 1975)</a:t>
            </a:r>
            <a:endParaRPr lang="en-US" sz="3600" dirty="0">
              <a:solidFill>
                <a:schemeClr val="tx2"/>
              </a:solidFill>
            </a:endParaRPr>
          </a:p>
        </p:txBody>
      </p:sp>
    </p:spTree>
  </p:cSld>
  <p:clrMapOvr>
    <a:masterClrMapping/>
  </p:clrMapOvr>
  <p:transition/>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117763" name="Rectangle 3"/>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117764" name="Rectangle 4"/>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117765" name="Rectangle 5"/>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117766" name="Rectangle 6"/>
          <p:cNvSpPr>
            <a:spLocks noGrp="1" noChangeArrowheads="1"/>
          </p:cNvSpPr>
          <p:nvPr>
            <p:ph type="title"/>
          </p:nvPr>
        </p:nvSpPr>
        <p:spPr>
          <a:xfrm>
            <a:off x="1939925" y="2271713"/>
            <a:ext cx="6523038" cy="1143000"/>
          </a:xfrm>
          <a:noFill/>
        </p:spPr>
        <p:txBody>
          <a:bodyPr/>
          <a:lstStyle/>
          <a:p>
            <a:pPr eaLnBrk="1" hangingPunct="1">
              <a:lnSpc>
                <a:spcPct val="150000"/>
              </a:lnSpc>
            </a:pPr>
            <a:r>
              <a:rPr lang="en-US" dirty="0" smtClean="0">
                <a:solidFill>
                  <a:schemeClr val="tx2"/>
                </a:solidFill>
              </a:rPr>
              <a:t>KERATOMETRY AND </a:t>
            </a:r>
            <a:br>
              <a:rPr lang="en-US" dirty="0" smtClean="0">
                <a:solidFill>
                  <a:schemeClr val="tx2"/>
                </a:solidFill>
              </a:rPr>
            </a:br>
            <a:r>
              <a:rPr lang="en-US" dirty="0" smtClean="0">
                <a:solidFill>
                  <a:schemeClr val="tx2"/>
                </a:solidFill>
              </a:rPr>
              <a:t>CONTACT LENSES</a:t>
            </a:r>
          </a:p>
        </p:txBody>
      </p:sp>
    </p:spTree>
  </p:cSld>
  <p:clrMapOvr>
    <a:masterClrMapping/>
  </p:clrMapOvr>
  <p:transition/>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118787" name="Rectangle 3"/>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118788" name="Rectangle 4"/>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118789" name="Rectangle 5"/>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118790" name="Rectangle 7"/>
          <p:cNvSpPr>
            <a:spLocks noGrp="1" noChangeArrowheads="1"/>
          </p:cNvSpPr>
          <p:nvPr>
            <p:ph type="title"/>
          </p:nvPr>
        </p:nvSpPr>
        <p:spPr>
          <a:xfrm>
            <a:off x="1506102" y="0"/>
            <a:ext cx="8982075" cy="1143000"/>
          </a:xfrm>
          <a:noFill/>
        </p:spPr>
        <p:txBody>
          <a:bodyPr/>
          <a:lstStyle/>
          <a:p>
            <a:pPr eaLnBrk="1" hangingPunct="1">
              <a:lnSpc>
                <a:spcPct val="90000"/>
              </a:lnSpc>
            </a:pPr>
            <a:r>
              <a:rPr lang="en-US" sz="3000" dirty="0" smtClean="0"/>
              <a:t>COMPUTING EQUIVALENT MIRROR VALUE</a:t>
            </a:r>
            <a:endParaRPr lang="en-US" dirty="0" smtClean="0"/>
          </a:p>
        </p:txBody>
      </p:sp>
      <p:sp>
        <p:nvSpPr>
          <p:cNvPr id="118791" name="Rectangle 10"/>
          <p:cNvSpPr>
            <a:spLocks noGrp="1" noChangeArrowheads="1"/>
          </p:cNvSpPr>
          <p:nvPr>
            <p:ph idx="1"/>
          </p:nvPr>
        </p:nvSpPr>
        <p:spPr>
          <a:xfrm>
            <a:off x="1998663" y="1779588"/>
            <a:ext cx="1990725" cy="1300162"/>
          </a:xfrm>
        </p:spPr>
        <p:txBody>
          <a:bodyPr/>
          <a:lstStyle/>
          <a:p>
            <a:pPr eaLnBrk="1" hangingPunct="1">
              <a:buFontTx/>
              <a:buChar char=" "/>
            </a:pPr>
            <a:r>
              <a:rPr lang="en-US" sz="3400" i="1" dirty="0" smtClean="0"/>
              <a:t>e</a:t>
            </a:r>
            <a:r>
              <a:rPr lang="en-US" sz="3400" i="1" baseline="-30000" dirty="0" smtClean="0"/>
              <a:t>m</a:t>
            </a:r>
            <a:r>
              <a:rPr lang="en-US" sz="3400" i="1" dirty="0" smtClean="0"/>
              <a:t> =  r</a:t>
            </a:r>
            <a:endParaRPr lang="en-US" sz="3400" i="1" u="sng" dirty="0" smtClean="0"/>
          </a:p>
          <a:p>
            <a:pPr eaLnBrk="1" hangingPunct="1">
              <a:lnSpc>
                <a:spcPct val="70000"/>
              </a:lnSpc>
              <a:buFontTx/>
              <a:buChar char=" "/>
            </a:pPr>
            <a:r>
              <a:rPr lang="en-US" sz="3400" i="1" dirty="0" smtClean="0"/>
              <a:t>         n</a:t>
            </a:r>
            <a:endParaRPr lang="en-US" dirty="0" smtClean="0"/>
          </a:p>
        </p:txBody>
      </p:sp>
      <p:sp>
        <p:nvSpPr>
          <p:cNvPr id="118792" name="Rectangle 11"/>
          <p:cNvSpPr>
            <a:spLocks noChangeArrowheads="1"/>
          </p:cNvSpPr>
          <p:nvPr/>
        </p:nvSpPr>
        <p:spPr bwMode="auto">
          <a:xfrm>
            <a:off x="2003425" y="3160713"/>
            <a:ext cx="6883400" cy="2960687"/>
          </a:xfrm>
          <a:prstGeom prst="rect">
            <a:avLst/>
          </a:prstGeom>
          <a:noFill/>
          <a:ln w="9525">
            <a:noFill/>
            <a:miter lim="800000"/>
            <a:headEnd/>
            <a:tailEnd/>
          </a:ln>
        </p:spPr>
        <p:txBody>
          <a:bodyPr lIns="92075" tIns="46038" rIns="92075" bIns="46038"/>
          <a:lstStyle/>
          <a:p>
            <a:pPr marL="342900" indent="-342900" algn="l" defTabSz="762000">
              <a:lnSpc>
                <a:spcPct val="100000"/>
              </a:lnSpc>
              <a:spcAft>
                <a:spcPct val="30000"/>
              </a:spcAft>
              <a:buClr>
                <a:srgbClr val="E3BEFF"/>
              </a:buClr>
              <a:buSzPct val="100000"/>
              <a:buFontTx/>
              <a:buChar char=" "/>
            </a:pPr>
            <a:r>
              <a:rPr lang="en-US" sz="3400" dirty="0">
                <a:solidFill>
                  <a:schemeClr val="tx2"/>
                </a:solidFill>
              </a:rPr>
              <a:t>Where:</a:t>
            </a:r>
            <a:endParaRPr lang="en-US" sz="3400" i="1" dirty="0">
              <a:solidFill>
                <a:schemeClr val="tx2"/>
              </a:solidFill>
            </a:endParaRPr>
          </a:p>
          <a:p>
            <a:pPr marL="342900" indent="-342900" algn="l" defTabSz="762000">
              <a:lnSpc>
                <a:spcPct val="100000"/>
              </a:lnSpc>
              <a:spcAft>
                <a:spcPct val="30000"/>
              </a:spcAft>
              <a:buClr>
                <a:srgbClr val="E3BEFF"/>
              </a:buClr>
              <a:buSzPct val="100000"/>
              <a:buFontTx/>
              <a:buChar char=" "/>
            </a:pPr>
            <a:r>
              <a:rPr lang="en-US" sz="3400" i="1" dirty="0">
                <a:solidFill>
                  <a:schemeClr val="tx2"/>
                </a:solidFill>
              </a:rPr>
              <a:t>e</a:t>
            </a:r>
            <a:r>
              <a:rPr lang="en-US" sz="3400" baseline="-30000" dirty="0">
                <a:solidFill>
                  <a:schemeClr val="tx2"/>
                </a:solidFill>
              </a:rPr>
              <a:t>m</a:t>
            </a:r>
            <a:r>
              <a:rPr lang="en-US" sz="3400" dirty="0">
                <a:solidFill>
                  <a:schemeClr val="tx2"/>
                </a:solidFill>
              </a:rPr>
              <a:t> = equivalent mirror value</a:t>
            </a:r>
          </a:p>
          <a:p>
            <a:pPr marL="342900" indent="-342900" algn="l" defTabSz="762000">
              <a:lnSpc>
                <a:spcPct val="100000"/>
              </a:lnSpc>
              <a:spcAft>
                <a:spcPct val="30000"/>
              </a:spcAft>
              <a:buClr>
                <a:srgbClr val="E3BEFF"/>
              </a:buClr>
              <a:buSzPct val="100000"/>
              <a:buFontTx/>
              <a:buChar char=" "/>
            </a:pPr>
            <a:r>
              <a:rPr lang="en-US" sz="3400" i="1" dirty="0">
                <a:solidFill>
                  <a:schemeClr val="tx2"/>
                </a:solidFill>
              </a:rPr>
              <a:t>r </a:t>
            </a:r>
            <a:r>
              <a:rPr lang="en-US" sz="3400" dirty="0">
                <a:solidFill>
                  <a:schemeClr val="tx2"/>
                </a:solidFill>
              </a:rPr>
              <a:t>    = direct radius reading</a:t>
            </a:r>
          </a:p>
          <a:p>
            <a:pPr marL="342900" indent="-342900" algn="l" defTabSz="762000">
              <a:lnSpc>
                <a:spcPct val="100000"/>
              </a:lnSpc>
              <a:spcAft>
                <a:spcPct val="30000"/>
              </a:spcAft>
              <a:buClr>
                <a:srgbClr val="E3BEFF"/>
              </a:buClr>
              <a:buSzPct val="100000"/>
              <a:buFontTx/>
              <a:buChar char=" "/>
            </a:pPr>
            <a:r>
              <a:rPr lang="en-US" sz="3400" i="1" dirty="0">
                <a:solidFill>
                  <a:schemeClr val="tx2"/>
                </a:solidFill>
              </a:rPr>
              <a:t>n</a:t>
            </a:r>
            <a:r>
              <a:rPr lang="en-US" sz="3400" dirty="0">
                <a:solidFill>
                  <a:schemeClr val="tx2"/>
                </a:solidFill>
              </a:rPr>
              <a:t>    = refractive index of saline</a:t>
            </a:r>
            <a:endParaRPr lang="en-US" sz="3600" dirty="0">
              <a:solidFill>
                <a:schemeClr val="tx2"/>
              </a:solidFill>
            </a:endParaRPr>
          </a:p>
        </p:txBody>
      </p:sp>
      <p:sp>
        <p:nvSpPr>
          <p:cNvPr id="118793" name="Line 13"/>
          <p:cNvSpPr>
            <a:spLocks noChangeShapeType="1"/>
          </p:cNvSpPr>
          <p:nvPr/>
        </p:nvSpPr>
        <p:spPr bwMode="auto">
          <a:xfrm flipV="1">
            <a:off x="3429000" y="2336800"/>
            <a:ext cx="393700" cy="12700"/>
          </a:xfrm>
          <a:prstGeom prst="line">
            <a:avLst/>
          </a:prstGeom>
          <a:noFill/>
          <a:ln w="28575">
            <a:solidFill>
              <a:schemeClr val="tx1"/>
            </a:solidFill>
            <a:round/>
            <a:headEnd/>
            <a:tailEnd/>
          </a:ln>
        </p:spPr>
        <p:txBody>
          <a:bodyPr wrap="none" lIns="92075" tIns="46038" rIns="92075" bIns="46038" anchor="ctr"/>
          <a:lstStyle/>
          <a:p>
            <a:endParaRPr lang="en-AU" dirty="0"/>
          </a:p>
        </p:txBody>
      </p:sp>
    </p:spTree>
  </p:cSld>
  <p:clrMapOvr>
    <a:masterClrMapping/>
  </p:clrMapOvr>
  <p:transition/>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119811" name="Rectangle 3"/>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119812" name="Rectangle 4"/>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119813" name="Rectangle 5"/>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119814" name="Rectangle 6"/>
          <p:cNvSpPr>
            <a:spLocks noGrp="1" noChangeArrowheads="1"/>
          </p:cNvSpPr>
          <p:nvPr>
            <p:ph type="title"/>
          </p:nvPr>
        </p:nvSpPr>
        <p:spPr>
          <a:xfrm>
            <a:off x="1939925" y="2271713"/>
            <a:ext cx="6523038" cy="1143000"/>
          </a:xfrm>
          <a:noFill/>
        </p:spPr>
        <p:txBody>
          <a:bodyPr/>
          <a:lstStyle/>
          <a:p>
            <a:pPr eaLnBrk="1" hangingPunct="1">
              <a:lnSpc>
                <a:spcPct val="150000"/>
              </a:lnSpc>
            </a:pPr>
            <a:r>
              <a:rPr lang="en-US" dirty="0" smtClean="0">
                <a:solidFill>
                  <a:schemeClr val="tx2"/>
                </a:solidFill>
              </a:rPr>
              <a:t>CONIC SURFACES AND KERATOMETRY</a:t>
            </a:r>
          </a:p>
        </p:txBody>
      </p:sp>
    </p:spTree>
  </p:cSld>
  <p:clrMapOvr>
    <a:masterClrMapping/>
  </p:clrMapOvr>
  <p:transition/>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050"/>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120835" name="Rectangle 2051"/>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120836" name="Rectangle 2052"/>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120837" name="Rectangle 2053"/>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120838" name="Rectangle 2055"/>
          <p:cNvSpPr>
            <a:spLocks noGrp="1" noChangeArrowheads="1"/>
          </p:cNvSpPr>
          <p:nvPr>
            <p:ph type="title"/>
          </p:nvPr>
        </p:nvSpPr>
        <p:spPr>
          <a:xfrm>
            <a:off x="1495425" y="0"/>
            <a:ext cx="8982075" cy="1143000"/>
          </a:xfrm>
          <a:noFill/>
        </p:spPr>
        <p:txBody>
          <a:bodyPr/>
          <a:lstStyle/>
          <a:p>
            <a:pPr eaLnBrk="1" hangingPunct="1">
              <a:lnSpc>
                <a:spcPct val="90000"/>
              </a:lnSpc>
            </a:pPr>
            <a:r>
              <a:rPr lang="en-US" sz="3200" dirty="0" smtClean="0"/>
              <a:t>PRINCIPAL RADII OF CURVATURE</a:t>
            </a:r>
            <a:br>
              <a:rPr lang="en-US" sz="3200" dirty="0" smtClean="0"/>
            </a:br>
            <a:r>
              <a:rPr lang="en-US" sz="3200" dirty="0" smtClean="0">
                <a:solidFill>
                  <a:srgbClr val="FFFF00"/>
                </a:solidFill>
              </a:rPr>
              <a:t>CONIC SURFACES</a:t>
            </a:r>
          </a:p>
        </p:txBody>
      </p:sp>
      <p:sp>
        <p:nvSpPr>
          <p:cNvPr id="120839" name="Rectangle 2054"/>
          <p:cNvSpPr>
            <a:spLocks noGrp="1" noChangeArrowheads="1"/>
          </p:cNvSpPr>
          <p:nvPr>
            <p:ph idx="1"/>
          </p:nvPr>
        </p:nvSpPr>
        <p:spPr>
          <a:xfrm>
            <a:off x="3000375" y="2238375"/>
            <a:ext cx="5002213" cy="4114800"/>
          </a:xfrm>
        </p:spPr>
        <p:txBody>
          <a:bodyPr/>
          <a:lstStyle/>
          <a:p>
            <a:pPr eaLnBrk="1" hangingPunct="1">
              <a:lnSpc>
                <a:spcPct val="110000"/>
              </a:lnSpc>
              <a:buClr>
                <a:srgbClr val="FFC000"/>
              </a:buClr>
            </a:pPr>
            <a:r>
              <a:rPr lang="en-US" sz="3400" dirty="0" smtClean="0"/>
              <a:t>Sagittal radius</a:t>
            </a:r>
          </a:p>
          <a:p>
            <a:pPr eaLnBrk="1" hangingPunct="1">
              <a:lnSpc>
                <a:spcPct val="110000"/>
              </a:lnSpc>
              <a:buClr>
                <a:srgbClr val="FFC000"/>
              </a:buClr>
            </a:pPr>
            <a:r>
              <a:rPr lang="en-US" sz="3400" dirty="0" smtClean="0"/>
              <a:t>Tangential radius</a:t>
            </a:r>
          </a:p>
          <a:p>
            <a:pPr eaLnBrk="1" hangingPunct="1">
              <a:lnSpc>
                <a:spcPct val="110000"/>
              </a:lnSpc>
            </a:pPr>
            <a:endParaRPr lang="en-US" dirty="0" smtClean="0"/>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11267" name="Rectangle 3"/>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11268" name="Rectangle 4"/>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11269" name="Rectangle 5"/>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11270" name="Rectangle 7"/>
          <p:cNvSpPr>
            <a:spLocks noGrp="1" noChangeArrowheads="1"/>
          </p:cNvSpPr>
          <p:nvPr>
            <p:ph type="title"/>
          </p:nvPr>
        </p:nvSpPr>
        <p:spPr>
          <a:xfrm>
            <a:off x="1613587" y="-198780"/>
            <a:ext cx="8743950" cy="1411288"/>
          </a:xfrm>
          <a:noFill/>
        </p:spPr>
        <p:txBody>
          <a:bodyPr/>
          <a:lstStyle/>
          <a:p>
            <a:pPr eaLnBrk="1" hangingPunct="1">
              <a:lnSpc>
                <a:spcPct val="120000"/>
              </a:lnSpc>
            </a:pPr>
            <a:r>
              <a:rPr lang="en-US" sz="2800" dirty="0" smtClean="0"/>
              <a:t>CORNEAL THICKNESS</a:t>
            </a:r>
            <a:br>
              <a:rPr lang="en-US" sz="2800" dirty="0" smtClean="0"/>
            </a:br>
            <a:r>
              <a:rPr lang="en-US" sz="2800" dirty="0" smtClean="0"/>
              <a:t>MEASUREMENT TECHNIQUES: </a:t>
            </a:r>
            <a:r>
              <a:rPr lang="en-US" sz="2800" dirty="0" smtClean="0">
                <a:solidFill>
                  <a:srgbClr val="FFFF00"/>
                </a:solidFill>
              </a:rPr>
              <a:t>PACHOMETERS</a:t>
            </a:r>
          </a:p>
        </p:txBody>
      </p:sp>
      <p:sp>
        <p:nvSpPr>
          <p:cNvPr id="11271" name="Rectangle 6"/>
          <p:cNvSpPr>
            <a:spLocks noGrp="1" noChangeArrowheads="1"/>
          </p:cNvSpPr>
          <p:nvPr>
            <p:ph idx="1"/>
          </p:nvPr>
        </p:nvSpPr>
        <p:spPr>
          <a:xfrm>
            <a:off x="1055688" y="1625330"/>
            <a:ext cx="8601075" cy="4114800"/>
          </a:xfrm>
        </p:spPr>
        <p:txBody>
          <a:bodyPr/>
          <a:lstStyle/>
          <a:p>
            <a:pPr eaLnBrk="1" hangingPunct="1">
              <a:lnSpc>
                <a:spcPct val="110000"/>
              </a:lnSpc>
              <a:buClr>
                <a:srgbClr val="FFC000"/>
              </a:buClr>
            </a:pPr>
            <a:r>
              <a:rPr lang="en-US" sz="2800" dirty="0" smtClean="0"/>
              <a:t>Ultrasonic</a:t>
            </a:r>
          </a:p>
          <a:p>
            <a:pPr lvl="1" eaLnBrk="1" hangingPunct="1">
              <a:lnSpc>
                <a:spcPct val="110000"/>
              </a:lnSpc>
              <a:buClr>
                <a:srgbClr val="FFC000"/>
              </a:buClr>
              <a:buFontTx/>
              <a:buChar char="-"/>
            </a:pPr>
            <a:r>
              <a:rPr lang="en-US" dirty="0" smtClean="0"/>
              <a:t>A-scan or time-amplitude at 20 MHz</a:t>
            </a:r>
          </a:p>
          <a:p>
            <a:pPr eaLnBrk="1" hangingPunct="1">
              <a:lnSpc>
                <a:spcPct val="110000"/>
              </a:lnSpc>
              <a:buClr>
                <a:srgbClr val="FFC000"/>
              </a:buClr>
            </a:pPr>
            <a:r>
              <a:rPr lang="en-US" sz="2800" dirty="0" smtClean="0"/>
              <a:t>Optical</a:t>
            </a:r>
          </a:p>
          <a:p>
            <a:pPr lvl="1" eaLnBrk="1" hangingPunct="1">
              <a:lnSpc>
                <a:spcPct val="110000"/>
              </a:lnSpc>
              <a:buClr>
                <a:srgbClr val="FFC000"/>
              </a:buClr>
              <a:buFontTx/>
              <a:buChar char="-"/>
            </a:pPr>
            <a:r>
              <a:rPr lang="en-US" dirty="0" smtClean="0"/>
              <a:t>Beam-splitting device on slit-lamp</a:t>
            </a:r>
          </a:p>
          <a:p>
            <a:pPr lvl="1" eaLnBrk="1" hangingPunct="1">
              <a:lnSpc>
                <a:spcPct val="110000"/>
              </a:lnSpc>
              <a:buClr>
                <a:srgbClr val="FFC000"/>
              </a:buClr>
              <a:buFontTx/>
              <a:buChar char="-"/>
            </a:pPr>
            <a:r>
              <a:rPr lang="en-US" dirty="0" smtClean="0"/>
              <a:t>Uses vernier acuity</a:t>
            </a:r>
          </a:p>
        </p:txBody>
      </p:sp>
    </p:spTree>
  </p:cSld>
  <p:clrMapOvr>
    <a:masterClrMapping/>
  </p:clrMapOvr>
  <p:transition/>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Rectangle 80"/>
          <p:cNvSpPr/>
          <p:nvPr/>
        </p:nvSpPr>
        <p:spPr>
          <a:xfrm>
            <a:off x="277813" y="1427163"/>
            <a:ext cx="9850437" cy="4794250"/>
          </a:xfrm>
          <a:prstGeom prst="rect">
            <a:avLst/>
          </a:prstGeom>
          <a:solidFill>
            <a:schemeClr val="accent3">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dirty="0"/>
          </a:p>
        </p:txBody>
      </p:sp>
      <p:sp>
        <p:nvSpPr>
          <p:cNvPr id="121859" name="Rectangle 2"/>
          <p:cNvSpPr>
            <a:spLocks noChangeArrowheads="1"/>
          </p:cNvSpPr>
          <p:nvPr/>
        </p:nvSpPr>
        <p:spPr bwMode="auto">
          <a:xfrm>
            <a:off x="1090613" y="6608763"/>
            <a:ext cx="2143125" cy="457200"/>
          </a:xfrm>
          <a:prstGeom prst="rect">
            <a:avLst/>
          </a:prstGeom>
          <a:noFill/>
          <a:ln w="9525">
            <a:noFill/>
            <a:miter lim="800000"/>
            <a:headEnd/>
            <a:tailEnd/>
          </a:ln>
        </p:spPr>
        <p:txBody>
          <a:bodyPr wrap="none" anchor="ctr"/>
          <a:lstStyle/>
          <a:p>
            <a:endParaRPr lang="en-US" dirty="0"/>
          </a:p>
        </p:txBody>
      </p:sp>
      <p:sp>
        <p:nvSpPr>
          <p:cNvPr id="121860" name="Rectangle 3"/>
          <p:cNvSpPr>
            <a:spLocks noChangeArrowheads="1"/>
          </p:cNvSpPr>
          <p:nvPr/>
        </p:nvSpPr>
        <p:spPr bwMode="auto">
          <a:xfrm>
            <a:off x="3833813" y="6608763"/>
            <a:ext cx="3257550" cy="457200"/>
          </a:xfrm>
          <a:prstGeom prst="rect">
            <a:avLst/>
          </a:prstGeom>
          <a:noFill/>
          <a:ln w="9525">
            <a:noFill/>
            <a:miter lim="800000"/>
            <a:headEnd/>
            <a:tailEnd/>
          </a:ln>
        </p:spPr>
        <p:txBody>
          <a:bodyPr wrap="none" anchor="ctr"/>
          <a:lstStyle/>
          <a:p>
            <a:endParaRPr lang="en-US" dirty="0"/>
          </a:p>
        </p:txBody>
      </p:sp>
      <p:sp>
        <p:nvSpPr>
          <p:cNvPr id="121861" name="Rectangle 4"/>
          <p:cNvSpPr>
            <a:spLocks noChangeArrowheads="1"/>
          </p:cNvSpPr>
          <p:nvPr/>
        </p:nvSpPr>
        <p:spPr bwMode="auto">
          <a:xfrm>
            <a:off x="1090613" y="6608763"/>
            <a:ext cx="2143125" cy="457200"/>
          </a:xfrm>
          <a:prstGeom prst="rect">
            <a:avLst/>
          </a:prstGeom>
          <a:noFill/>
          <a:ln w="9525">
            <a:noFill/>
            <a:miter lim="800000"/>
            <a:headEnd/>
            <a:tailEnd/>
          </a:ln>
        </p:spPr>
        <p:txBody>
          <a:bodyPr wrap="none" anchor="ctr"/>
          <a:lstStyle/>
          <a:p>
            <a:endParaRPr lang="en-US" dirty="0"/>
          </a:p>
        </p:txBody>
      </p:sp>
      <p:sp>
        <p:nvSpPr>
          <p:cNvPr id="121862" name="Rectangle 10"/>
          <p:cNvSpPr>
            <a:spLocks noGrp="1" noChangeArrowheads="1"/>
          </p:cNvSpPr>
          <p:nvPr>
            <p:ph idx="1"/>
          </p:nvPr>
        </p:nvSpPr>
        <p:spPr>
          <a:xfrm>
            <a:off x="-82550" y="1482725"/>
            <a:ext cx="5375275" cy="2714625"/>
          </a:xfrm>
        </p:spPr>
        <p:txBody>
          <a:bodyPr/>
          <a:lstStyle/>
          <a:p>
            <a:pPr eaLnBrk="1" hangingPunct="1">
              <a:buFontTx/>
              <a:buChar char=" "/>
            </a:pPr>
            <a:r>
              <a:rPr lang="en-US" sz="2000" dirty="0" smtClean="0"/>
              <a:t>C</a:t>
            </a:r>
            <a:r>
              <a:rPr lang="en-US" sz="2000" baseline="-25000" dirty="0" smtClean="0"/>
              <a:t>o</a:t>
            </a:r>
            <a:r>
              <a:rPr lang="en-US" sz="2000" dirty="0" smtClean="0"/>
              <a:t>A = Apical radius of curvature (r.o.c.)</a:t>
            </a:r>
          </a:p>
          <a:p>
            <a:pPr eaLnBrk="1" hangingPunct="1">
              <a:buFontTx/>
              <a:buChar char=" "/>
            </a:pPr>
            <a:r>
              <a:rPr lang="en-US" sz="2000" dirty="0" smtClean="0"/>
              <a:t>C</a:t>
            </a:r>
            <a:r>
              <a:rPr lang="en-US" sz="2000" baseline="-25000" dirty="0" smtClean="0"/>
              <a:t>s</a:t>
            </a:r>
            <a:r>
              <a:rPr lang="en-US" sz="2000" dirty="0" smtClean="0"/>
              <a:t>P = Instantaneous r.o.c. of </a:t>
            </a:r>
          </a:p>
          <a:p>
            <a:pPr eaLnBrk="1" hangingPunct="1">
              <a:buFontTx/>
              <a:buChar char=" "/>
            </a:pPr>
            <a:r>
              <a:rPr lang="en-US" sz="2000" dirty="0" smtClean="0"/>
              <a:t>           sagittal curve at point P</a:t>
            </a:r>
          </a:p>
          <a:p>
            <a:pPr eaLnBrk="1" hangingPunct="1">
              <a:buFontTx/>
              <a:buChar char=" "/>
            </a:pPr>
            <a:r>
              <a:rPr lang="en-US" sz="2000" dirty="0" smtClean="0"/>
              <a:t>C</a:t>
            </a:r>
            <a:r>
              <a:rPr lang="en-US" sz="2000" baseline="-25000" dirty="0" smtClean="0"/>
              <a:t>T</a:t>
            </a:r>
            <a:r>
              <a:rPr lang="en-US" sz="2000" dirty="0" smtClean="0"/>
              <a:t>P = Instantaneous r.o.c. of</a:t>
            </a:r>
          </a:p>
          <a:p>
            <a:pPr eaLnBrk="1" hangingPunct="1">
              <a:buFontTx/>
              <a:buChar char=" "/>
            </a:pPr>
            <a:r>
              <a:rPr lang="en-US" sz="2000" dirty="0" smtClean="0"/>
              <a:t>           tangential curve at point P</a:t>
            </a:r>
          </a:p>
          <a:p>
            <a:pPr eaLnBrk="1" hangingPunct="1">
              <a:lnSpc>
                <a:spcPct val="80000"/>
              </a:lnSpc>
              <a:buFontTx/>
              <a:buChar char=" "/>
            </a:pPr>
            <a:endParaRPr lang="en-US" sz="2000" dirty="0" smtClean="0"/>
          </a:p>
          <a:p>
            <a:pPr eaLnBrk="1" hangingPunct="1">
              <a:lnSpc>
                <a:spcPct val="110000"/>
              </a:lnSpc>
            </a:pPr>
            <a:endParaRPr lang="en-US" sz="2000" dirty="0" smtClean="0"/>
          </a:p>
        </p:txBody>
      </p:sp>
      <p:sp>
        <p:nvSpPr>
          <p:cNvPr id="121863" name="Rectangle 11"/>
          <p:cNvSpPr>
            <a:spLocks noChangeArrowheads="1"/>
          </p:cNvSpPr>
          <p:nvPr/>
        </p:nvSpPr>
        <p:spPr bwMode="auto">
          <a:xfrm>
            <a:off x="0" y="4473575"/>
            <a:ext cx="5535613" cy="2006600"/>
          </a:xfrm>
          <a:prstGeom prst="rect">
            <a:avLst/>
          </a:prstGeom>
          <a:noFill/>
          <a:ln w="9525">
            <a:noFill/>
            <a:miter lim="800000"/>
            <a:headEnd/>
            <a:tailEnd/>
          </a:ln>
        </p:spPr>
        <p:txBody>
          <a:bodyPr lIns="92075" tIns="46038" rIns="92075" bIns="46038"/>
          <a:lstStyle/>
          <a:p>
            <a:pPr marL="342900" indent="-342900" algn="l" defTabSz="762000">
              <a:lnSpc>
                <a:spcPct val="100000"/>
              </a:lnSpc>
              <a:spcAft>
                <a:spcPct val="30000"/>
              </a:spcAft>
              <a:buClr>
                <a:srgbClr val="E3BEFF"/>
              </a:buClr>
              <a:buSzPct val="100000"/>
              <a:buFontTx/>
              <a:buChar char=" "/>
            </a:pPr>
            <a:r>
              <a:rPr lang="en-US" sz="2000" dirty="0">
                <a:solidFill>
                  <a:schemeClr val="tx2"/>
                </a:solidFill>
              </a:rPr>
              <a:t>Since C</a:t>
            </a:r>
            <a:r>
              <a:rPr lang="en-US" sz="2000" baseline="-25000" dirty="0">
                <a:solidFill>
                  <a:schemeClr val="tx2"/>
                </a:solidFill>
              </a:rPr>
              <a:t>s</a:t>
            </a:r>
            <a:r>
              <a:rPr lang="en-US" sz="2000" dirty="0">
                <a:solidFill>
                  <a:schemeClr val="tx2"/>
                </a:solidFill>
              </a:rPr>
              <a:t>P &lt; C</a:t>
            </a:r>
            <a:r>
              <a:rPr lang="en-US" sz="2000" baseline="-25000" dirty="0">
                <a:solidFill>
                  <a:schemeClr val="tx2"/>
                </a:solidFill>
              </a:rPr>
              <a:t>T</a:t>
            </a:r>
            <a:r>
              <a:rPr lang="en-US" sz="2000" dirty="0">
                <a:solidFill>
                  <a:schemeClr val="tx2"/>
                </a:solidFill>
              </a:rPr>
              <a:t>P the sagittal curvature &gt; tangential curvature.</a:t>
            </a:r>
          </a:p>
          <a:p>
            <a:pPr marL="342900" indent="-342900" algn="l" defTabSz="762000">
              <a:lnSpc>
                <a:spcPct val="100000"/>
              </a:lnSpc>
              <a:spcAft>
                <a:spcPct val="30000"/>
              </a:spcAft>
              <a:buClr>
                <a:srgbClr val="E3BEFF"/>
              </a:buClr>
              <a:buSzPct val="100000"/>
              <a:buFontTx/>
              <a:buChar char=" "/>
            </a:pPr>
            <a:r>
              <a:rPr lang="en-US" sz="2000" dirty="0">
                <a:solidFill>
                  <a:schemeClr val="tx2"/>
                </a:solidFill>
              </a:rPr>
              <a:t> </a:t>
            </a:r>
            <a:r>
              <a:rPr lang="en-US" sz="2000" b="1" dirty="0">
                <a:solidFill>
                  <a:schemeClr val="tx2"/>
                </a:solidFill>
                <a:latin typeface="Lucida Sans Unicode" pitchFamily="34" charset="0"/>
                <a:cs typeface="Lucida Sans Unicode" pitchFamily="34" charset="0"/>
              </a:rPr>
              <a:t>∴</a:t>
            </a:r>
            <a:r>
              <a:rPr lang="en-US" sz="2000" dirty="0">
                <a:solidFill>
                  <a:schemeClr val="tx2"/>
                </a:solidFill>
              </a:rPr>
              <a:t>Curvature @ any point on the surface, other than the apex, is toric.</a:t>
            </a:r>
          </a:p>
          <a:p>
            <a:pPr marL="342900" indent="-342900" algn="l" defTabSz="762000">
              <a:lnSpc>
                <a:spcPct val="80000"/>
              </a:lnSpc>
              <a:spcAft>
                <a:spcPct val="30000"/>
              </a:spcAft>
              <a:buClr>
                <a:srgbClr val="E3BEFF"/>
              </a:buClr>
              <a:buSzPct val="100000"/>
              <a:buFontTx/>
              <a:buChar char=" "/>
            </a:pPr>
            <a:endParaRPr lang="en-US" sz="2000" dirty="0">
              <a:solidFill>
                <a:schemeClr val="tx2"/>
              </a:solidFill>
            </a:endParaRPr>
          </a:p>
          <a:p>
            <a:pPr marL="342900" indent="-342900" algn="l" defTabSz="762000">
              <a:spcAft>
                <a:spcPct val="30000"/>
              </a:spcAft>
              <a:buClr>
                <a:srgbClr val="E3BEFF"/>
              </a:buClr>
              <a:buSzPct val="100000"/>
              <a:buFontTx/>
              <a:buChar char="•"/>
            </a:pPr>
            <a:endParaRPr lang="en-US" sz="2000" dirty="0">
              <a:solidFill>
                <a:schemeClr val="tx2"/>
              </a:solidFill>
            </a:endParaRPr>
          </a:p>
        </p:txBody>
      </p:sp>
      <p:sp>
        <p:nvSpPr>
          <p:cNvPr id="121864" name="Rectangle 16"/>
          <p:cNvSpPr>
            <a:spLocks noChangeArrowheads="1"/>
          </p:cNvSpPr>
          <p:nvPr/>
        </p:nvSpPr>
        <p:spPr bwMode="auto">
          <a:xfrm>
            <a:off x="5753100" y="536575"/>
            <a:ext cx="4260850" cy="909638"/>
          </a:xfrm>
          <a:prstGeom prst="rect">
            <a:avLst/>
          </a:prstGeom>
          <a:noFill/>
          <a:ln w="9525">
            <a:noFill/>
            <a:miter lim="800000"/>
            <a:headEnd/>
            <a:tailEnd/>
          </a:ln>
        </p:spPr>
        <p:txBody>
          <a:bodyPr lIns="92075" tIns="46038" rIns="92075" bIns="46038"/>
          <a:lstStyle/>
          <a:p>
            <a:pPr marL="342900" indent="-342900" algn="l" defTabSz="762000">
              <a:spcAft>
                <a:spcPct val="30000"/>
              </a:spcAft>
              <a:buClr>
                <a:srgbClr val="E3BEFF"/>
              </a:buClr>
              <a:buSzPct val="100000"/>
              <a:buFontTx/>
              <a:buChar char=" "/>
            </a:pPr>
            <a:r>
              <a:rPr lang="en-US" sz="2000" dirty="0">
                <a:solidFill>
                  <a:srgbClr val="FFFFFF"/>
                </a:solidFill>
              </a:rPr>
              <a:t>(after Bennett &amp; Rabbetts, 1984)</a:t>
            </a:r>
          </a:p>
        </p:txBody>
      </p:sp>
      <p:sp>
        <p:nvSpPr>
          <p:cNvPr id="121865" name="Freeform 103"/>
          <p:cNvSpPr>
            <a:spLocks/>
          </p:cNvSpPr>
          <p:nvPr/>
        </p:nvSpPr>
        <p:spPr bwMode="auto">
          <a:xfrm>
            <a:off x="6500813" y="2212975"/>
            <a:ext cx="836612" cy="603250"/>
          </a:xfrm>
          <a:custGeom>
            <a:avLst/>
            <a:gdLst>
              <a:gd name="T0" fmla="*/ 2147483647 w 408"/>
              <a:gd name="T1" fmla="*/ 2147483647 h 306"/>
              <a:gd name="T2" fmla="*/ 2147483647 w 408"/>
              <a:gd name="T3" fmla="*/ 2147483647 h 306"/>
              <a:gd name="T4" fmla="*/ 2147483647 w 408"/>
              <a:gd name="T5" fmla="*/ 2147483647 h 306"/>
              <a:gd name="T6" fmla="*/ 2147483647 w 408"/>
              <a:gd name="T7" fmla="*/ 2147483647 h 306"/>
              <a:gd name="T8" fmla="*/ 2147483647 w 408"/>
              <a:gd name="T9" fmla="*/ 2147483647 h 306"/>
              <a:gd name="T10" fmla="*/ 2147483647 w 408"/>
              <a:gd name="T11" fmla="*/ 2147483647 h 306"/>
              <a:gd name="T12" fmla="*/ 2147483647 w 408"/>
              <a:gd name="T13" fmla="*/ 2147483647 h 306"/>
              <a:gd name="T14" fmla="*/ 2147483647 w 408"/>
              <a:gd name="T15" fmla="*/ 2147483647 h 306"/>
              <a:gd name="T16" fmla="*/ 2147483647 w 408"/>
              <a:gd name="T17" fmla="*/ 2147483647 h 306"/>
              <a:gd name="T18" fmla="*/ 2147483647 w 408"/>
              <a:gd name="T19" fmla="*/ 2147483647 h 306"/>
              <a:gd name="T20" fmla="*/ 2147483647 w 408"/>
              <a:gd name="T21" fmla="*/ 2147483647 h 306"/>
              <a:gd name="T22" fmla="*/ 2147483647 w 408"/>
              <a:gd name="T23" fmla="*/ 2147483647 h 306"/>
              <a:gd name="T24" fmla="*/ 2147483647 w 408"/>
              <a:gd name="T25" fmla="*/ 2147483647 h 306"/>
              <a:gd name="T26" fmla="*/ 2147483647 w 408"/>
              <a:gd name="T27" fmla="*/ 2147483647 h 306"/>
              <a:gd name="T28" fmla="*/ 2147483647 w 408"/>
              <a:gd name="T29" fmla="*/ 2147483647 h 306"/>
              <a:gd name="T30" fmla="*/ 2147483647 w 408"/>
              <a:gd name="T31" fmla="*/ 2147483647 h 306"/>
              <a:gd name="T32" fmla="*/ 2147483647 w 408"/>
              <a:gd name="T33" fmla="*/ 2147483647 h 306"/>
              <a:gd name="T34" fmla="*/ 2147483647 w 408"/>
              <a:gd name="T35" fmla="*/ 2147483647 h 306"/>
              <a:gd name="T36" fmla="*/ 2147483647 w 408"/>
              <a:gd name="T37" fmla="*/ 2147483647 h 306"/>
              <a:gd name="T38" fmla="*/ 0 w 408"/>
              <a:gd name="T39" fmla="*/ 2147483647 h 306"/>
              <a:gd name="T40" fmla="*/ 2147483647 w 408"/>
              <a:gd name="T41" fmla="*/ 2147483647 h 306"/>
              <a:gd name="T42" fmla="*/ 2147483647 w 408"/>
              <a:gd name="T43" fmla="*/ 2147483647 h 306"/>
              <a:gd name="T44" fmla="*/ 2147483647 w 408"/>
              <a:gd name="T45" fmla="*/ 2147483647 h 306"/>
              <a:gd name="T46" fmla="*/ 2147483647 w 408"/>
              <a:gd name="T47" fmla="*/ 0 h 306"/>
              <a:gd name="T48" fmla="*/ 2147483647 w 408"/>
              <a:gd name="T49" fmla="*/ 0 h 306"/>
              <a:gd name="T50" fmla="*/ 2147483647 w 408"/>
              <a:gd name="T51" fmla="*/ 0 h 306"/>
              <a:gd name="T52" fmla="*/ 2147483647 w 408"/>
              <a:gd name="T53" fmla="*/ 2147483647 h 306"/>
              <a:gd name="T54" fmla="*/ 2147483647 w 408"/>
              <a:gd name="T55" fmla="*/ 2147483647 h 306"/>
              <a:gd name="T56" fmla="*/ 2147483647 w 408"/>
              <a:gd name="T57" fmla="*/ 2147483647 h 306"/>
              <a:gd name="T58" fmla="*/ 2147483647 w 408"/>
              <a:gd name="T59" fmla="*/ 2147483647 h 306"/>
              <a:gd name="T60" fmla="*/ 2147483647 w 408"/>
              <a:gd name="T61" fmla="*/ 2147483647 h 306"/>
              <a:gd name="T62" fmla="*/ 2147483647 w 408"/>
              <a:gd name="T63" fmla="*/ 2147483647 h 306"/>
              <a:gd name="T64" fmla="*/ 2147483647 w 408"/>
              <a:gd name="T65" fmla="*/ 2147483647 h 306"/>
              <a:gd name="T66" fmla="*/ 2147483647 w 408"/>
              <a:gd name="T67" fmla="*/ 2147483647 h 306"/>
              <a:gd name="T68" fmla="*/ 2147483647 w 408"/>
              <a:gd name="T69" fmla="*/ 2147483647 h 306"/>
              <a:gd name="T70" fmla="*/ 2147483647 w 408"/>
              <a:gd name="T71" fmla="*/ 2147483647 h 306"/>
              <a:gd name="T72" fmla="*/ 2147483647 w 408"/>
              <a:gd name="T73" fmla="*/ 2147483647 h 306"/>
              <a:gd name="T74" fmla="*/ 2147483647 w 408"/>
              <a:gd name="T75" fmla="*/ 2147483647 h 306"/>
              <a:gd name="T76" fmla="*/ 2147483647 w 408"/>
              <a:gd name="T77" fmla="*/ 2147483647 h 30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408"/>
              <a:gd name="T118" fmla="*/ 0 h 306"/>
              <a:gd name="T119" fmla="*/ 408 w 408"/>
              <a:gd name="T120" fmla="*/ 306 h 30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408" h="306">
                <a:moveTo>
                  <a:pt x="408" y="282"/>
                </a:moveTo>
                <a:lnTo>
                  <a:pt x="348" y="306"/>
                </a:lnTo>
                <a:lnTo>
                  <a:pt x="336" y="276"/>
                </a:lnTo>
                <a:lnTo>
                  <a:pt x="324" y="246"/>
                </a:lnTo>
                <a:lnTo>
                  <a:pt x="312" y="216"/>
                </a:lnTo>
                <a:lnTo>
                  <a:pt x="294" y="186"/>
                </a:lnTo>
                <a:lnTo>
                  <a:pt x="276" y="162"/>
                </a:lnTo>
                <a:lnTo>
                  <a:pt x="258" y="138"/>
                </a:lnTo>
                <a:lnTo>
                  <a:pt x="240" y="114"/>
                </a:lnTo>
                <a:lnTo>
                  <a:pt x="222" y="96"/>
                </a:lnTo>
                <a:lnTo>
                  <a:pt x="198" y="78"/>
                </a:lnTo>
                <a:lnTo>
                  <a:pt x="174" y="66"/>
                </a:lnTo>
                <a:lnTo>
                  <a:pt x="156" y="54"/>
                </a:lnTo>
                <a:lnTo>
                  <a:pt x="132" y="42"/>
                </a:lnTo>
                <a:lnTo>
                  <a:pt x="108" y="36"/>
                </a:lnTo>
                <a:lnTo>
                  <a:pt x="84" y="36"/>
                </a:lnTo>
                <a:lnTo>
                  <a:pt x="66" y="36"/>
                </a:lnTo>
                <a:lnTo>
                  <a:pt x="42" y="36"/>
                </a:lnTo>
                <a:lnTo>
                  <a:pt x="18" y="48"/>
                </a:lnTo>
                <a:lnTo>
                  <a:pt x="0" y="60"/>
                </a:lnTo>
                <a:lnTo>
                  <a:pt x="48" y="24"/>
                </a:lnTo>
                <a:lnTo>
                  <a:pt x="72" y="12"/>
                </a:lnTo>
                <a:lnTo>
                  <a:pt x="96" y="6"/>
                </a:lnTo>
                <a:lnTo>
                  <a:pt x="114" y="0"/>
                </a:lnTo>
                <a:lnTo>
                  <a:pt x="138" y="0"/>
                </a:lnTo>
                <a:lnTo>
                  <a:pt x="162" y="0"/>
                </a:lnTo>
                <a:lnTo>
                  <a:pt x="186" y="6"/>
                </a:lnTo>
                <a:lnTo>
                  <a:pt x="210" y="18"/>
                </a:lnTo>
                <a:lnTo>
                  <a:pt x="234" y="30"/>
                </a:lnTo>
                <a:lnTo>
                  <a:pt x="258" y="42"/>
                </a:lnTo>
                <a:lnTo>
                  <a:pt x="276" y="60"/>
                </a:lnTo>
                <a:lnTo>
                  <a:pt x="300" y="84"/>
                </a:lnTo>
                <a:lnTo>
                  <a:pt x="318" y="102"/>
                </a:lnTo>
                <a:lnTo>
                  <a:pt x="336" y="132"/>
                </a:lnTo>
                <a:lnTo>
                  <a:pt x="354" y="156"/>
                </a:lnTo>
                <a:lnTo>
                  <a:pt x="372" y="186"/>
                </a:lnTo>
                <a:lnTo>
                  <a:pt x="384" y="216"/>
                </a:lnTo>
                <a:lnTo>
                  <a:pt x="396" y="246"/>
                </a:lnTo>
                <a:lnTo>
                  <a:pt x="408" y="282"/>
                </a:lnTo>
                <a:close/>
              </a:path>
            </a:pathLst>
          </a:custGeom>
          <a:solidFill>
            <a:srgbClr val="00CCFF"/>
          </a:solidFill>
          <a:ln w="9525">
            <a:noFill/>
            <a:round/>
            <a:headEnd/>
            <a:tailEnd/>
          </a:ln>
        </p:spPr>
        <p:txBody>
          <a:bodyPr/>
          <a:lstStyle/>
          <a:p>
            <a:endParaRPr lang="en-US" dirty="0"/>
          </a:p>
        </p:txBody>
      </p:sp>
      <p:sp>
        <p:nvSpPr>
          <p:cNvPr id="121866" name="Freeform 104"/>
          <p:cNvSpPr>
            <a:spLocks/>
          </p:cNvSpPr>
          <p:nvPr/>
        </p:nvSpPr>
        <p:spPr bwMode="auto">
          <a:xfrm>
            <a:off x="7202488" y="2757488"/>
            <a:ext cx="134937" cy="71437"/>
          </a:xfrm>
          <a:custGeom>
            <a:avLst/>
            <a:gdLst>
              <a:gd name="T0" fmla="*/ 0 w 66"/>
              <a:gd name="T1" fmla="*/ 2147483647 h 36"/>
              <a:gd name="T2" fmla="*/ 2147483647 w 66"/>
              <a:gd name="T3" fmla="*/ 2147483647 h 36"/>
              <a:gd name="T4" fmla="*/ 2147483647 w 66"/>
              <a:gd name="T5" fmla="*/ 2147483647 h 36"/>
              <a:gd name="T6" fmla="*/ 2147483647 w 66"/>
              <a:gd name="T7" fmla="*/ 0 h 36"/>
              <a:gd name="T8" fmla="*/ 0 w 66"/>
              <a:gd name="T9" fmla="*/ 2147483647 h 36"/>
              <a:gd name="T10" fmla="*/ 2147483647 w 66"/>
              <a:gd name="T11" fmla="*/ 2147483647 h 36"/>
              <a:gd name="T12" fmla="*/ 0 w 66"/>
              <a:gd name="T13" fmla="*/ 2147483647 h 36"/>
              <a:gd name="T14" fmla="*/ 0 w 66"/>
              <a:gd name="T15" fmla="*/ 2147483647 h 36"/>
              <a:gd name="T16" fmla="*/ 2147483647 w 66"/>
              <a:gd name="T17" fmla="*/ 2147483647 h 36"/>
              <a:gd name="T18" fmla="*/ 0 w 66"/>
              <a:gd name="T19" fmla="*/ 2147483647 h 3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6"/>
              <a:gd name="T31" fmla="*/ 0 h 36"/>
              <a:gd name="T32" fmla="*/ 66 w 66"/>
              <a:gd name="T33" fmla="*/ 36 h 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6" h="36">
                <a:moveTo>
                  <a:pt x="0" y="36"/>
                </a:moveTo>
                <a:lnTo>
                  <a:pt x="6" y="36"/>
                </a:lnTo>
                <a:lnTo>
                  <a:pt x="66" y="12"/>
                </a:lnTo>
                <a:lnTo>
                  <a:pt x="66" y="0"/>
                </a:lnTo>
                <a:lnTo>
                  <a:pt x="0" y="30"/>
                </a:lnTo>
                <a:lnTo>
                  <a:pt x="6" y="30"/>
                </a:lnTo>
                <a:lnTo>
                  <a:pt x="0" y="36"/>
                </a:lnTo>
                <a:lnTo>
                  <a:pt x="6" y="36"/>
                </a:lnTo>
                <a:lnTo>
                  <a:pt x="0" y="36"/>
                </a:lnTo>
                <a:close/>
              </a:path>
            </a:pathLst>
          </a:custGeom>
          <a:solidFill>
            <a:srgbClr val="0000FF"/>
          </a:solidFill>
          <a:ln w="9525">
            <a:noFill/>
            <a:round/>
            <a:headEnd/>
            <a:tailEnd/>
          </a:ln>
        </p:spPr>
        <p:txBody>
          <a:bodyPr/>
          <a:lstStyle/>
          <a:p>
            <a:endParaRPr lang="en-US" dirty="0"/>
          </a:p>
        </p:txBody>
      </p:sp>
      <p:sp>
        <p:nvSpPr>
          <p:cNvPr id="121867" name="Freeform 105"/>
          <p:cNvSpPr>
            <a:spLocks/>
          </p:cNvSpPr>
          <p:nvPr/>
        </p:nvSpPr>
        <p:spPr bwMode="auto">
          <a:xfrm>
            <a:off x="7177088" y="2757488"/>
            <a:ext cx="38100" cy="71437"/>
          </a:xfrm>
          <a:custGeom>
            <a:avLst/>
            <a:gdLst>
              <a:gd name="T0" fmla="*/ 0 w 18"/>
              <a:gd name="T1" fmla="*/ 0 h 36"/>
              <a:gd name="T2" fmla="*/ 0 w 18"/>
              <a:gd name="T3" fmla="*/ 0 h 36"/>
              <a:gd name="T4" fmla="*/ 2147483647 w 18"/>
              <a:gd name="T5" fmla="*/ 2147483647 h 36"/>
              <a:gd name="T6" fmla="*/ 2147483647 w 18"/>
              <a:gd name="T7" fmla="*/ 2147483647 h 36"/>
              <a:gd name="T8" fmla="*/ 2147483647 w 18"/>
              <a:gd name="T9" fmla="*/ 0 h 36"/>
              <a:gd name="T10" fmla="*/ 2147483647 w 18"/>
              <a:gd name="T11" fmla="*/ 0 h 36"/>
              <a:gd name="T12" fmla="*/ 0 w 18"/>
              <a:gd name="T13" fmla="*/ 0 h 36"/>
              <a:gd name="T14" fmla="*/ 0 60000 65536"/>
              <a:gd name="T15" fmla="*/ 0 60000 65536"/>
              <a:gd name="T16" fmla="*/ 0 60000 65536"/>
              <a:gd name="T17" fmla="*/ 0 60000 65536"/>
              <a:gd name="T18" fmla="*/ 0 60000 65536"/>
              <a:gd name="T19" fmla="*/ 0 60000 65536"/>
              <a:gd name="T20" fmla="*/ 0 60000 65536"/>
              <a:gd name="T21" fmla="*/ 0 w 18"/>
              <a:gd name="T22" fmla="*/ 0 h 36"/>
              <a:gd name="T23" fmla="*/ 18 w 18"/>
              <a:gd name="T24" fmla="*/ 36 h 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36">
                <a:moveTo>
                  <a:pt x="0" y="0"/>
                </a:moveTo>
                <a:lnTo>
                  <a:pt x="0" y="0"/>
                </a:lnTo>
                <a:lnTo>
                  <a:pt x="12" y="36"/>
                </a:lnTo>
                <a:lnTo>
                  <a:pt x="18" y="30"/>
                </a:lnTo>
                <a:lnTo>
                  <a:pt x="12" y="0"/>
                </a:lnTo>
                <a:lnTo>
                  <a:pt x="0" y="0"/>
                </a:lnTo>
                <a:close/>
              </a:path>
            </a:pathLst>
          </a:custGeom>
          <a:solidFill>
            <a:srgbClr val="0000FF"/>
          </a:solidFill>
          <a:ln w="9525">
            <a:noFill/>
            <a:round/>
            <a:headEnd/>
            <a:tailEnd/>
          </a:ln>
        </p:spPr>
        <p:txBody>
          <a:bodyPr/>
          <a:lstStyle/>
          <a:p>
            <a:endParaRPr lang="en-US" dirty="0"/>
          </a:p>
        </p:txBody>
      </p:sp>
      <p:sp>
        <p:nvSpPr>
          <p:cNvPr id="121868" name="Freeform 106"/>
          <p:cNvSpPr>
            <a:spLocks/>
          </p:cNvSpPr>
          <p:nvPr/>
        </p:nvSpPr>
        <p:spPr bwMode="auto">
          <a:xfrm>
            <a:off x="7153275" y="2686050"/>
            <a:ext cx="49213" cy="71438"/>
          </a:xfrm>
          <a:custGeom>
            <a:avLst/>
            <a:gdLst>
              <a:gd name="T0" fmla="*/ 0 w 24"/>
              <a:gd name="T1" fmla="*/ 2147483647 h 36"/>
              <a:gd name="T2" fmla="*/ 0 w 24"/>
              <a:gd name="T3" fmla="*/ 2147483647 h 36"/>
              <a:gd name="T4" fmla="*/ 2147483647 w 24"/>
              <a:gd name="T5" fmla="*/ 2147483647 h 36"/>
              <a:gd name="T6" fmla="*/ 2147483647 w 24"/>
              <a:gd name="T7" fmla="*/ 2147483647 h 36"/>
              <a:gd name="T8" fmla="*/ 2147483647 w 24"/>
              <a:gd name="T9" fmla="*/ 0 h 36"/>
              <a:gd name="T10" fmla="*/ 2147483647 w 24"/>
              <a:gd name="T11" fmla="*/ 0 h 36"/>
              <a:gd name="T12" fmla="*/ 0 w 24"/>
              <a:gd name="T13" fmla="*/ 2147483647 h 36"/>
              <a:gd name="T14" fmla="*/ 0 60000 65536"/>
              <a:gd name="T15" fmla="*/ 0 60000 65536"/>
              <a:gd name="T16" fmla="*/ 0 60000 65536"/>
              <a:gd name="T17" fmla="*/ 0 60000 65536"/>
              <a:gd name="T18" fmla="*/ 0 60000 65536"/>
              <a:gd name="T19" fmla="*/ 0 60000 65536"/>
              <a:gd name="T20" fmla="*/ 0 60000 65536"/>
              <a:gd name="T21" fmla="*/ 0 w 24"/>
              <a:gd name="T22" fmla="*/ 0 h 36"/>
              <a:gd name="T23" fmla="*/ 24 w 24"/>
              <a:gd name="T24" fmla="*/ 36 h 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 h="36">
                <a:moveTo>
                  <a:pt x="0" y="6"/>
                </a:moveTo>
                <a:lnTo>
                  <a:pt x="0" y="6"/>
                </a:lnTo>
                <a:lnTo>
                  <a:pt x="12" y="36"/>
                </a:lnTo>
                <a:lnTo>
                  <a:pt x="24" y="36"/>
                </a:lnTo>
                <a:lnTo>
                  <a:pt x="12" y="0"/>
                </a:lnTo>
                <a:lnTo>
                  <a:pt x="0" y="6"/>
                </a:lnTo>
                <a:close/>
              </a:path>
            </a:pathLst>
          </a:custGeom>
          <a:solidFill>
            <a:srgbClr val="0000FF"/>
          </a:solidFill>
          <a:ln w="9525">
            <a:noFill/>
            <a:round/>
            <a:headEnd/>
            <a:tailEnd/>
          </a:ln>
        </p:spPr>
        <p:txBody>
          <a:bodyPr/>
          <a:lstStyle/>
          <a:p>
            <a:endParaRPr lang="en-US" dirty="0"/>
          </a:p>
        </p:txBody>
      </p:sp>
      <p:sp>
        <p:nvSpPr>
          <p:cNvPr id="121869" name="Freeform 107"/>
          <p:cNvSpPr>
            <a:spLocks/>
          </p:cNvSpPr>
          <p:nvPr/>
        </p:nvSpPr>
        <p:spPr bwMode="auto">
          <a:xfrm>
            <a:off x="7127875" y="2627313"/>
            <a:ext cx="49213" cy="71437"/>
          </a:xfrm>
          <a:custGeom>
            <a:avLst/>
            <a:gdLst>
              <a:gd name="T0" fmla="*/ 0 w 24"/>
              <a:gd name="T1" fmla="*/ 2147483647 h 36"/>
              <a:gd name="T2" fmla="*/ 0 w 24"/>
              <a:gd name="T3" fmla="*/ 2147483647 h 36"/>
              <a:gd name="T4" fmla="*/ 2147483647 w 24"/>
              <a:gd name="T5" fmla="*/ 2147483647 h 36"/>
              <a:gd name="T6" fmla="*/ 2147483647 w 24"/>
              <a:gd name="T7" fmla="*/ 2147483647 h 36"/>
              <a:gd name="T8" fmla="*/ 2147483647 w 24"/>
              <a:gd name="T9" fmla="*/ 0 h 36"/>
              <a:gd name="T10" fmla="*/ 2147483647 w 24"/>
              <a:gd name="T11" fmla="*/ 0 h 36"/>
              <a:gd name="T12" fmla="*/ 0 w 24"/>
              <a:gd name="T13" fmla="*/ 2147483647 h 36"/>
              <a:gd name="T14" fmla="*/ 0 60000 65536"/>
              <a:gd name="T15" fmla="*/ 0 60000 65536"/>
              <a:gd name="T16" fmla="*/ 0 60000 65536"/>
              <a:gd name="T17" fmla="*/ 0 60000 65536"/>
              <a:gd name="T18" fmla="*/ 0 60000 65536"/>
              <a:gd name="T19" fmla="*/ 0 60000 65536"/>
              <a:gd name="T20" fmla="*/ 0 60000 65536"/>
              <a:gd name="T21" fmla="*/ 0 w 24"/>
              <a:gd name="T22" fmla="*/ 0 h 36"/>
              <a:gd name="T23" fmla="*/ 24 w 24"/>
              <a:gd name="T24" fmla="*/ 36 h 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 h="36">
                <a:moveTo>
                  <a:pt x="0" y="6"/>
                </a:moveTo>
                <a:lnTo>
                  <a:pt x="0" y="6"/>
                </a:lnTo>
                <a:lnTo>
                  <a:pt x="12" y="36"/>
                </a:lnTo>
                <a:lnTo>
                  <a:pt x="24" y="30"/>
                </a:lnTo>
                <a:lnTo>
                  <a:pt x="6" y="0"/>
                </a:lnTo>
                <a:lnTo>
                  <a:pt x="0" y="6"/>
                </a:lnTo>
                <a:close/>
              </a:path>
            </a:pathLst>
          </a:custGeom>
          <a:solidFill>
            <a:schemeClr val="tx1"/>
          </a:solidFill>
          <a:ln w="9525">
            <a:noFill/>
            <a:round/>
            <a:headEnd/>
            <a:tailEnd/>
          </a:ln>
        </p:spPr>
        <p:txBody>
          <a:bodyPr/>
          <a:lstStyle/>
          <a:p>
            <a:endParaRPr lang="en-US" dirty="0"/>
          </a:p>
        </p:txBody>
      </p:sp>
      <p:sp>
        <p:nvSpPr>
          <p:cNvPr id="121870" name="Freeform 108"/>
          <p:cNvSpPr>
            <a:spLocks/>
          </p:cNvSpPr>
          <p:nvPr/>
        </p:nvSpPr>
        <p:spPr bwMode="auto">
          <a:xfrm>
            <a:off x="7091363" y="2579688"/>
            <a:ext cx="49212" cy="58737"/>
          </a:xfrm>
          <a:custGeom>
            <a:avLst/>
            <a:gdLst>
              <a:gd name="T0" fmla="*/ 0 w 24"/>
              <a:gd name="T1" fmla="*/ 2147483647 h 30"/>
              <a:gd name="T2" fmla="*/ 0 w 24"/>
              <a:gd name="T3" fmla="*/ 2147483647 h 30"/>
              <a:gd name="T4" fmla="*/ 2147483647 w 24"/>
              <a:gd name="T5" fmla="*/ 2147483647 h 30"/>
              <a:gd name="T6" fmla="*/ 2147483647 w 24"/>
              <a:gd name="T7" fmla="*/ 2147483647 h 30"/>
              <a:gd name="T8" fmla="*/ 2147483647 w 24"/>
              <a:gd name="T9" fmla="*/ 0 h 30"/>
              <a:gd name="T10" fmla="*/ 2147483647 w 24"/>
              <a:gd name="T11" fmla="*/ 0 h 30"/>
              <a:gd name="T12" fmla="*/ 0 w 24"/>
              <a:gd name="T13" fmla="*/ 2147483647 h 30"/>
              <a:gd name="T14" fmla="*/ 0 60000 65536"/>
              <a:gd name="T15" fmla="*/ 0 60000 65536"/>
              <a:gd name="T16" fmla="*/ 0 60000 65536"/>
              <a:gd name="T17" fmla="*/ 0 60000 65536"/>
              <a:gd name="T18" fmla="*/ 0 60000 65536"/>
              <a:gd name="T19" fmla="*/ 0 60000 65536"/>
              <a:gd name="T20" fmla="*/ 0 60000 65536"/>
              <a:gd name="T21" fmla="*/ 0 w 24"/>
              <a:gd name="T22" fmla="*/ 0 h 30"/>
              <a:gd name="T23" fmla="*/ 24 w 24"/>
              <a:gd name="T24" fmla="*/ 30 h 3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 h="30">
                <a:moveTo>
                  <a:pt x="0" y="6"/>
                </a:moveTo>
                <a:lnTo>
                  <a:pt x="0" y="6"/>
                </a:lnTo>
                <a:lnTo>
                  <a:pt x="18" y="30"/>
                </a:lnTo>
                <a:lnTo>
                  <a:pt x="24" y="24"/>
                </a:lnTo>
                <a:lnTo>
                  <a:pt x="12" y="0"/>
                </a:lnTo>
                <a:lnTo>
                  <a:pt x="0" y="6"/>
                </a:lnTo>
                <a:close/>
              </a:path>
            </a:pathLst>
          </a:custGeom>
          <a:solidFill>
            <a:schemeClr val="tx1"/>
          </a:solidFill>
          <a:ln w="9525">
            <a:noFill/>
            <a:round/>
            <a:headEnd/>
            <a:tailEnd/>
          </a:ln>
        </p:spPr>
        <p:txBody>
          <a:bodyPr/>
          <a:lstStyle/>
          <a:p>
            <a:endParaRPr lang="en-US" dirty="0"/>
          </a:p>
        </p:txBody>
      </p:sp>
      <p:sp>
        <p:nvSpPr>
          <p:cNvPr id="121871" name="Freeform 109"/>
          <p:cNvSpPr>
            <a:spLocks/>
          </p:cNvSpPr>
          <p:nvPr/>
        </p:nvSpPr>
        <p:spPr bwMode="auto">
          <a:xfrm>
            <a:off x="7065963" y="2519363"/>
            <a:ext cx="49212" cy="71437"/>
          </a:xfrm>
          <a:custGeom>
            <a:avLst/>
            <a:gdLst>
              <a:gd name="T0" fmla="*/ 0 w 24"/>
              <a:gd name="T1" fmla="*/ 2147483647 h 36"/>
              <a:gd name="T2" fmla="*/ 0 w 24"/>
              <a:gd name="T3" fmla="*/ 2147483647 h 36"/>
              <a:gd name="T4" fmla="*/ 2147483647 w 24"/>
              <a:gd name="T5" fmla="*/ 2147483647 h 36"/>
              <a:gd name="T6" fmla="*/ 2147483647 w 24"/>
              <a:gd name="T7" fmla="*/ 2147483647 h 36"/>
              <a:gd name="T8" fmla="*/ 2147483647 w 24"/>
              <a:gd name="T9" fmla="*/ 0 h 36"/>
              <a:gd name="T10" fmla="*/ 2147483647 w 24"/>
              <a:gd name="T11" fmla="*/ 0 h 36"/>
              <a:gd name="T12" fmla="*/ 0 w 24"/>
              <a:gd name="T13" fmla="*/ 2147483647 h 36"/>
              <a:gd name="T14" fmla="*/ 0 60000 65536"/>
              <a:gd name="T15" fmla="*/ 0 60000 65536"/>
              <a:gd name="T16" fmla="*/ 0 60000 65536"/>
              <a:gd name="T17" fmla="*/ 0 60000 65536"/>
              <a:gd name="T18" fmla="*/ 0 60000 65536"/>
              <a:gd name="T19" fmla="*/ 0 60000 65536"/>
              <a:gd name="T20" fmla="*/ 0 60000 65536"/>
              <a:gd name="T21" fmla="*/ 0 w 24"/>
              <a:gd name="T22" fmla="*/ 0 h 36"/>
              <a:gd name="T23" fmla="*/ 24 w 24"/>
              <a:gd name="T24" fmla="*/ 36 h 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 h="36">
                <a:moveTo>
                  <a:pt x="0" y="6"/>
                </a:moveTo>
                <a:lnTo>
                  <a:pt x="0" y="6"/>
                </a:lnTo>
                <a:lnTo>
                  <a:pt x="12" y="36"/>
                </a:lnTo>
                <a:lnTo>
                  <a:pt x="24" y="30"/>
                </a:lnTo>
                <a:lnTo>
                  <a:pt x="6" y="0"/>
                </a:lnTo>
                <a:lnTo>
                  <a:pt x="0" y="6"/>
                </a:lnTo>
                <a:close/>
              </a:path>
            </a:pathLst>
          </a:custGeom>
          <a:solidFill>
            <a:schemeClr val="tx1"/>
          </a:solidFill>
          <a:ln w="9525">
            <a:noFill/>
            <a:round/>
            <a:headEnd/>
            <a:tailEnd/>
          </a:ln>
        </p:spPr>
        <p:txBody>
          <a:bodyPr/>
          <a:lstStyle/>
          <a:p>
            <a:endParaRPr lang="en-US" dirty="0"/>
          </a:p>
        </p:txBody>
      </p:sp>
      <p:sp>
        <p:nvSpPr>
          <p:cNvPr id="121872" name="Freeform 110"/>
          <p:cNvSpPr>
            <a:spLocks/>
          </p:cNvSpPr>
          <p:nvPr/>
        </p:nvSpPr>
        <p:spPr bwMode="auto">
          <a:xfrm>
            <a:off x="7029450" y="2473325"/>
            <a:ext cx="49213" cy="58738"/>
          </a:xfrm>
          <a:custGeom>
            <a:avLst/>
            <a:gdLst>
              <a:gd name="T0" fmla="*/ 0 w 24"/>
              <a:gd name="T1" fmla="*/ 2147483647 h 30"/>
              <a:gd name="T2" fmla="*/ 0 w 24"/>
              <a:gd name="T3" fmla="*/ 2147483647 h 30"/>
              <a:gd name="T4" fmla="*/ 2147483647 w 24"/>
              <a:gd name="T5" fmla="*/ 2147483647 h 30"/>
              <a:gd name="T6" fmla="*/ 2147483647 w 24"/>
              <a:gd name="T7" fmla="*/ 2147483647 h 30"/>
              <a:gd name="T8" fmla="*/ 2147483647 w 24"/>
              <a:gd name="T9" fmla="*/ 0 h 30"/>
              <a:gd name="T10" fmla="*/ 2147483647 w 24"/>
              <a:gd name="T11" fmla="*/ 0 h 30"/>
              <a:gd name="T12" fmla="*/ 0 w 24"/>
              <a:gd name="T13" fmla="*/ 2147483647 h 30"/>
              <a:gd name="T14" fmla="*/ 0 60000 65536"/>
              <a:gd name="T15" fmla="*/ 0 60000 65536"/>
              <a:gd name="T16" fmla="*/ 0 60000 65536"/>
              <a:gd name="T17" fmla="*/ 0 60000 65536"/>
              <a:gd name="T18" fmla="*/ 0 60000 65536"/>
              <a:gd name="T19" fmla="*/ 0 60000 65536"/>
              <a:gd name="T20" fmla="*/ 0 60000 65536"/>
              <a:gd name="T21" fmla="*/ 0 w 24"/>
              <a:gd name="T22" fmla="*/ 0 h 30"/>
              <a:gd name="T23" fmla="*/ 24 w 24"/>
              <a:gd name="T24" fmla="*/ 30 h 3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 h="30">
                <a:moveTo>
                  <a:pt x="0" y="6"/>
                </a:moveTo>
                <a:lnTo>
                  <a:pt x="0" y="6"/>
                </a:lnTo>
                <a:lnTo>
                  <a:pt x="18" y="30"/>
                </a:lnTo>
                <a:lnTo>
                  <a:pt x="24" y="24"/>
                </a:lnTo>
                <a:lnTo>
                  <a:pt x="6" y="0"/>
                </a:lnTo>
                <a:lnTo>
                  <a:pt x="0" y="6"/>
                </a:lnTo>
                <a:close/>
              </a:path>
            </a:pathLst>
          </a:custGeom>
          <a:solidFill>
            <a:schemeClr val="tx1"/>
          </a:solidFill>
          <a:ln w="9525">
            <a:noFill/>
            <a:round/>
            <a:headEnd/>
            <a:tailEnd/>
          </a:ln>
        </p:spPr>
        <p:txBody>
          <a:bodyPr/>
          <a:lstStyle/>
          <a:p>
            <a:endParaRPr lang="en-US" dirty="0"/>
          </a:p>
        </p:txBody>
      </p:sp>
      <p:sp>
        <p:nvSpPr>
          <p:cNvPr id="121873" name="Freeform 111"/>
          <p:cNvSpPr>
            <a:spLocks/>
          </p:cNvSpPr>
          <p:nvPr/>
        </p:nvSpPr>
        <p:spPr bwMode="auto">
          <a:xfrm>
            <a:off x="6980238" y="2436813"/>
            <a:ext cx="61912" cy="47625"/>
          </a:xfrm>
          <a:custGeom>
            <a:avLst/>
            <a:gdLst>
              <a:gd name="T0" fmla="*/ 0 w 30"/>
              <a:gd name="T1" fmla="*/ 2147483647 h 24"/>
              <a:gd name="T2" fmla="*/ 0 w 30"/>
              <a:gd name="T3" fmla="*/ 2147483647 h 24"/>
              <a:gd name="T4" fmla="*/ 2147483647 w 30"/>
              <a:gd name="T5" fmla="*/ 2147483647 h 24"/>
              <a:gd name="T6" fmla="*/ 2147483647 w 30"/>
              <a:gd name="T7" fmla="*/ 2147483647 h 24"/>
              <a:gd name="T8" fmla="*/ 2147483647 w 30"/>
              <a:gd name="T9" fmla="*/ 0 h 24"/>
              <a:gd name="T10" fmla="*/ 2147483647 w 30"/>
              <a:gd name="T11" fmla="*/ 0 h 24"/>
              <a:gd name="T12" fmla="*/ 0 w 30"/>
              <a:gd name="T13" fmla="*/ 2147483647 h 24"/>
              <a:gd name="T14" fmla="*/ 0 60000 65536"/>
              <a:gd name="T15" fmla="*/ 0 60000 65536"/>
              <a:gd name="T16" fmla="*/ 0 60000 65536"/>
              <a:gd name="T17" fmla="*/ 0 60000 65536"/>
              <a:gd name="T18" fmla="*/ 0 60000 65536"/>
              <a:gd name="T19" fmla="*/ 0 60000 65536"/>
              <a:gd name="T20" fmla="*/ 0 60000 65536"/>
              <a:gd name="T21" fmla="*/ 0 w 30"/>
              <a:gd name="T22" fmla="*/ 0 h 24"/>
              <a:gd name="T23" fmla="*/ 30 w 30"/>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 h="24">
                <a:moveTo>
                  <a:pt x="0" y="6"/>
                </a:moveTo>
                <a:lnTo>
                  <a:pt x="0" y="6"/>
                </a:lnTo>
                <a:lnTo>
                  <a:pt x="24" y="24"/>
                </a:lnTo>
                <a:lnTo>
                  <a:pt x="30" y="18"/>
                </a:lnTo>
                <a:lnTo>
                  <a:pt x="12" y="0"/>
                </a:lnTo>
                <a:lnTo>
                  <a:pt x="0" y="6"/>
                </a:lnTo>
                <a:close/>
              </a:path>
            </a:pathLst>
          </a:custGeom>
          <a:solidFill>
            <a:srgbClr val="0000FF"/>
          </a:solidFill>
          <a:ln w="9525">
            <a:noFill/>
            <a:round/>
            <a:headEnd/>
            <a:tailEnd/>
          </a:ln>
        </p:spPr>
        <p:txBody>
          <a:bodyPr/>
          <a:lstStyle/>
          <a:p>
            <a:endParaRPr lang="en-US" dirty="0"/>
          </a:p>
        </p:txBody>
      </p:sp>
      <p:sp>
        <p:nvSpPr>
          <p:cNvPr id="121874" name="Freeform 112"/>
          <p:cNvSpPr>
            <a:spLocks/>
          </p:cNvSpPr>
          <p:nvPr/>
        </p:nvSpPr>
        <p:spPr bwMode="auto">
          <a:xfrm>
            <a:off x="6943725" y="2390775"/>
            <a:ext cx="60325" cy="58738"/>
          </a:xfrm>
          <a:custGeom>
            <a:avLst/>
            <a:gdLst>
              <a:gd name="T0" fmla="*/ 0 w 30"/>
              <a:gd name="T1" fmla="*/ 2147483647 h 30"/>
              <a:gd name="T2" fmla="*/ 0 w 30"/>
              <a:gd name="T3" fmla="*/ 2147483647 h 30"/>
              <a:gd name="T4" fmla="*/ 2147483647 w 30"/>
              <a:gd name="T5" fmla="*/ 2147483647 h 30"/>
              <a:gd name="T6" fmla="*/ 2147483647 w 30"/>
              <a:gd name="T7" fmla="*/ 2147483647 h 30"/>
              <a:gd name="T8" fmla="*/ 2147483647 w 30"/>
              <a:gd name="T9" fmla="*/ 0 h 30"/>
              <a:gd name="T10" fmla="*/ 2147483647 w 30"/>
              <a:gd name="T11" fmla="*/ 0 h 30"/>
              <a:gd name="T12" fmla="*/ 0 w 30"/>
              <a:gd name="T13" fmla="*/ 2147483647 h 30"/>
              <a:gd name="T14" fmla="*/ 0 60000 65536"/>
              <a:gd name="T15" fmla="*/ 0 60000 65536"/>
              <a:gd name="T16" fmla="*/ 0 60000 65536"/>
              <a:gd name="T17" fmla="*/ 0 60000 65536"/>
              <a:gd name="T18" fmla="*/ 0 60000 65536"/>
              <a:gd name="T19" fmla="*/ 0 60000 65536"/>
              <a:gd name="T20" fmla="*/ 0 60000 65536"/>
              <a:gd name="T21" fmla="*/ 0 w 30"/>
              <a:gd name="T22" fmla="*/ 0 h 30"/>
              <a:gd name="T23" fmla="*/ 30 w 30"/>
              <a:gd name="T24" fmla="*/ 30 h 3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 h="30">
                <a:moveTo>
                  <a:pt x="0" y="6"/>
                </a:moveTo>
                <a:lnTo>
                  <a:pt x="0" y="6"/>
                </a:lnTo>
                <a:lnTo>
                  <a:pt x="18" y="30"/>
                </a:lnTo>
                <a:lnTo>
                  <a:pt x="30" y="24"/>
                </a:lnTo>
                <a:lnTo>
                  <a:pt x="6" y="0"/>
                </a:lnTo>
                <a:lnTo>
                  <a:pt x="0" y="6"/>
                </a:lnTo>
                <a:close/>
              </a:path>
            </a:pathLst>
          </a:custGeom>
          <a:solidFill>
            <a:srgbClr val="0000FF"/>
          </a:solidFill>
          <a:ln w="9525">
            <a:noFill/>
            <a:round/>
            <a:headEnd/>
            <a:tailEnd/>
          </a:ln>
        </p:spPr>
        <p:txBody>
          <a:bodyPr/>
          <a:lstStyle/>
          <a:p>
            <a:endParaRPr lang="en-US" dirty="0"/>
          </a:p>
        </p:txBody>
      </p:sp>
      <p:sp>
        <p:nvSpPr>
          <p:cNvPr id="121875" name="Freeform 113"/>
          <p:cNvSpPr>
            <a:spLocks/>
          </p:cNvSpPr>
          <p:nvPr/>
        </p:nvSpPr>
        <p:spPr bwMode="auto">
          <a:xfrm>
            <a:off x="6905625" y="2355850"/>
            <a:ext cx="49213" cy="47625"/>
          </a:xfrm>
          <a:custGeom>
            <a:avLst/>
            <a:gdLst>
              <a:gd name="T0" fmla="*/ 0 w 24"/>
              <a:gd name="T1" fmla="*/ 2147483647 h 24"/>
              <a:gd name="T2" fmla="*/ 0 w 24"/>
              <a:gd name="T3" fmla="*/ 2147483647 h 24"/>
              <a:gd name="T4" fmla="*/ 2147483647 w 24"/>
              <a:gd name="T5" fmla="*/ 2147483647 h 24"/>
              <a:gd name="T6" fmla="*/ 2147483647 w 24"/>
              <a:gd name="T7" fmla="*/ 2147483647 h 24"/>
              <a:gd name="T8" fmla="*/ 2147483647 w 24"/>
              <a:gd name="T9" fmla="*/ 0 h 24"/>
              <a:gd name="T10" fmla="*/ 0 w 24"/>
              <a:gd name="T11" fmla="*/ 0 h 24"/>
              <a:gd name="T12" fmla="*/ 0 w 24"/>
              <a:gd name="T13" fmla="*/ 2147483647 h 24"/>
              <a:gd name="T14" fmla="*/ 0 60000 65536"/>
              <a:gd name="T15" fmla="*/ 0 60000 65536"/>
              <a:gd name="T16" fmla="*/ 0 60000 65536"/>
              <a:gd name="T17" fmla="*/ 0 60000 65536"/>
              <a:gd name="T18" fmla="*/ 0 60000 65536"/>
              <a:gd name="T19" fmla="*/ 0 60000 65536"/>
              <a:gd name="T20" fmla="*/ 0 60000 65536"/>
              <a:gd name="T21" fmla="*/ 0 w 24"/>
              <a:gd name="T22" fmla="*/ 0 h 24"/>
              <a:gd name="T23" fmla="*/ 24 w 24"/>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 h="24">
                <a:moveTo>
                  <a:pt x="0" y="12"/>
                </a:moveTo>
                <a:lnTo>
                  <a:pt x="0" y="12"/>
                </a:lnTo>
                <a:lnTo>
                  <a:pt x="18" y="24"/>
                </a:lnTo>
                <a:lnTo>
                  <a:pt x="24" y="18"/>
                </a:lnTo>
                <a:lnTo>
                  <a:pt x="6" y="0"/>
                </a:lnTo>
                <a:lnTo>
                  <a:pt x="0" y="0"/>
                </a:lnTo>
                <a:lnTo>
                  <a:pt x="0" y="12"/>
                </a:lnTo>
                <a:close/>
              </a:path>
            </a:pathLst>
          </a:custGeom>
          <a:solidFill>
            <a:srgbClr val="0000FF"/>
          </a:solidFill>
          <a:ln w="9525">
            <a:noFill/>
            <a:round/>
            <a:headEnd/>
            <a:tailEnd/>
          </a:ln>
        </p:spPr>
        <p:txBody>
          <a:bodyPr/>
          <a:lstStyle/>
          <a:p>
            <a:endParaRPr lang="en-US" dirty="0"/>
          </a:p>
        </p:txBody>
      </p:sp>
      <p:sp>
        <p:nvSpPr>
          <p:cNvPr id="121876" name="Freeform 114"/>
          <p:cNvSpPr>
            <a:spLocks/>
          </p:cNvSpPr>
          <p:nvPr/>
        </p:nvSpPr>
        <p:spPr bwMode="auto">
          <a:xfrm>
            <a:off x="6856413" y="2332038"/>
            <a:ext cx="49212" cy="47625"/>
          </a:xfrm>
          <a:custGeom>
            <a:avLst/>
            <a:gdLst>
              <a:gd name="T0" fmla="*/ 0 w 24"/>
              <a:gd name="T1" fmla="*/ 2147483647 h 24"/>
              <a:gd name="T2" fmla="*/ 0 w 24"/>
              <a:gd name="T3" fmla="*/ 2147483647 h 24"/>
              <a:gd name="T4" fmla="*/ 2147483647 w 24"/>
              <a:gd name="T5" fmla="*/ 2147483647 h 24"/>
              <a:gd name="T6" fmla="*/ 2147483647 w 24"/>
              <a:gd name="T7" fmla="*/ 2147483647 h 24"/>
              <a:gd name="T8" fmla="*/ 2147483647 w 24"/>
              <a:gd name="T9" fmla="*/ 0 h 24"/>
              <a:gd name="T10" fmla="*/ 2147483647 w 24"/>
              <a:gd name="T11" fmla="*/ 0 h 24"/>
              <a:gd name="T12" fmla="*/ 0 w 24"/>
              <a:gd name="T13" fmla="*/ 2147483647 h 24"/>
              <a:gd name="T14" fmla="*/ 0 60000 65536"/>
              <a:gd name="T15" fmla="*/ 0 60000 65536"/>
              <a:gd name="T16" fmla="*/ 0 60000 65536"/>
              <a:gd name="T17" fmla="*/ 0 60000 65536"/>
              <a:gd name="T18" fmla="*/ 0 60000 65536"/>
              <a:gd name="T19" fmla="*/ 0 60000 65536"/>
              <a:gd name="T20" fmla="*/ 0 60000 65536"/>
              <a:gd name="T21" fmla="*/ 0 w 24"/>
              <a:gd name="T22" fmla="*/ 0 h 24"/>
              <a:gd name="T23" fmla="*/ 24 w 24"/>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 h="24">
                <a:moveTo>
                  <a:pt x="0" y="6"/>
                </a:moveTo>
                <a:lnTo>
                  <a:pt x="0" y="6"/>
                </a:lnTo>
                <a:lnTo>
                  <a:pt x="24" y="24"/>
                </a:lnTo>
                <a:lnTo>
                  <a:pt x="24" y="12"/>
                </a:lnTo>
                <a:lnTo>
                  <a:pt x="6" y="0"/>
                </a:lnTo>
                <a:lnTo>
                  <a:pt x="0" y="6"/>
                </a:lnTo>
                <a:close/>
              </a:path>
            </a:pathLst>
          </a:custGeom>
          <a:solidFill>
            <a:srgbClr val="0000FF"/>
          </a:solidFill>
          <a:ln w="9525">
            <a:noFill/>
            <a:round/>
            <a:headEnd/>
            <a:tailEnd/>
          </a:ln>
        </p:spPr>
        <p:txBody>
          <a:bodyPr/>
          <a:lstStyle/>
          <a:p>
            <a:endParaRPr lang="en-US" dirty="0"/>
          </a:p>
        </p:txBody>
      </p:sp>
      <p:sp>
        <p:nvSpPr>
          <p:cNvPr id="121877" name="Freeform 115"/>
          <p:cNvSpPr>
            <a:spLocks/>
          </p:cNvSpPr>
          <p:nvPr/>
        </p:nvSpPr>
        <p:spPr bwMode="auto">
          <a:xfrm>
            <a:off x="6808788" y="2308225"/>
            <a:ext cx="60325" cy="36513"/>
          </a:xfrm>
          <a:custGeom>
            <a:avLst/>
            <a:gdLst>
              <a:gd name="T0" fmla="*/ 0 w 30"/>
              <a:gd name="T1" fmla="*/ 2147483647 h 18"/>
              <a:gd name="T2" fmla="*/ 0 w 30"/>
              <a:gd name="T3" fmla="*/ 2147483647 h 18"/>
              <a:gd name="T4" fmla="*/ 2147483647 w 30"/>
              <a:gd name="T5" fmla="*/ 2147483647 h 18"/>
              <a:gd name="T6" fmla="*/ 2147483647 w 30"/>
              <a:gd name="T7" fmla="*/ 2147483647 h 18"/>
              <a:gd name="T8" fmla="*/ 2147483647 w 30"/>
              <a:gd name="T9" fmla="*/ 0 h 18"/>
              <a:gd name="T10" fmla="*/ 2147483647 w 30"/>
              <a:gd name="T11" fmla="*/ 0 h 18"/>
              <a:gd name="T12" fmla="*/ 0 w 30"/>
              <a:gd name="T13" fmla="*/ 2147483647 h 18"/>
              <a:gd name="T14" fmla="*/ 0 60000 65536"/>
              <a:gd name="T15" fmla="*/ 0 60000 65536"/>
              <a:gd name="T16" fmla="*/ 0 60000 65536"/>
              <a:gd name="T17" fmla="*/ 0 60000 65536"/>
              <a:gd name="T18" fmla="*/ 0 60000 65536"/>
              <a:gd name="T19" fmla="*/ 0 60000 65536"/>
              <a:gd name="T20" fmla="*/ 0 60000 65536"/>
              <a:gd name="T21" fmla="*/ 0 w 30"/>
              <a:gd name="T22" fmla="*/ 0 h 18"/>
              <a:gd name="T23" fmla="*/ 30 w 30"/>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 h="18">
                <a:moveTo>
                  <a:pt x="0" y="6"/>
                </a:moveTo>
                <a:lnTo>
                  <a:pt x="0" y="6"/>
                </a:lnTo>
                <a:lnTo>
                  <a:pt x="24" y="18"/>
                </a:lnTo>
                <a:lnTo>
                  <a:pt x="30" y="12"/>
                </a:lnTo>
                <a:lnTo>
                  <a:pt x="6" y="0"/>
                </a:lnTo>
                <a:lnTo>
                  <a:pt x="0" y="6"/>
                </a:lnTo>
                <a:close/>
              </a:path>
            </a:pathLst>
          </a:custGeom>
          <a:solidFill>
            <a:srgbClr val="0000FF"/>
          </a:solidFill>
          <a:ln w="9525">
            <a:noFill/>
            <a:round/>
            <a:headEnd/>
            <a:tailEnd/>
          </a:ln>
        </p:spPr>
        <p:txBody>
          <a:bodyPr/>
          <a:lstStyle/>
          <a:p>
            <a:endParaRPr lang="en-US" dirty="0"/>
          </a:p>
        </p:txBody>
      </p:sp>
      <p:sp>
        <p:nvSpPr>
          <p:cNvPr id="121878" name="Freeform 116"/>
          <p:cNvSpPr>
            <a:spLocks/>
          </p:cNvSpPr>
          <p:nvPr/>
        </p:nvSpPr>
        <p:spPr bwMode="auto">
          <a:xfrm>
            <a:off x="6772275" y="2284413"/>
            <a:ext cx="49213" cy="36512"/>
          </a:xfrm>
          <a:custGeom>
            <a:avLst/>
            <a:gdLst>
              <a:gd name="T0" fmla="*/ 0 w 24"/>
              <a:gd name="T1" fmla="*/ 2147483647 h 18"/>
              <a:gd name="T2" fmla="*/ 0 w 24"/>
              <a:gd name="T3" fmla="*/ 2147483647 h 18"/>
              <a:gd name="T4" fmla="*/ 2147483647 w 24"/>
              <a:gd name="T5" fmla="*/ 2147483647 h 18"/>
              <a:gd name="T6" fmla="*/ 2147483647 w 24"/>
              <a:gd name="T7" fmla="*/ 2147483647 h 18"/>
              <a:gd name="T8" fmla="*/ 0 w 24"/>
              <a:gd name="T9" fmla="*/ 0 h 18"/>
              <a:gd name="T10" fmla="*/ 0 w 24"/>
              <a:gd name="T11" fmla="*/ 0 h 18"/>
              <a:gd name="T12" fmla="*/ 0 w 24"/>
              <a:gd name="T13" fmla="*/ 2147483647 h 18"/>
              <a:gd name="T14" fmla="*/ 0 60000 65536"/>
              <a:gd name="T15" fmla="*/ 0 60000 65536"/>
              <a:gd name="T16" fmla="*/ 0 60000 65536"/>
              <a:gd name="T17" fmla="*/ 0 60000 65536"/>
              <a:gd name="T18" fmla="*/ 0 60000 65536"/>
              <a:gd name="T19" fmla="*/ 0 60000 65536"/>
              <a:gd name="T20" fmla="*/ 0 60000 65536"/>
              <a:gd name="T21" fmla="*/ 0 w 24"/>
              <a:gd name="T22" fmla="*/ 0 h 18"/>
              <a:gd name="T23" fmla="*/ 24 w 24"/>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 h="18">
                <a:moveTo>
                  <a:pt x="0" y="12"/>
                </a:moveTo>
                <a:lnTo>
                  <a:pt x="0" y="12"/>
                </a:lnTo>
                <a:lnTo>
                  <a:pt x="18" y="18"/>
                </a:lnTo>
                <a:lnTo>
                  <a:pt x="24" y="12"/>
                </a:lnTo>
                <a:lnTo>
                  <a:pt x="0" y="0"/>
                </a:lnTo>
                <a:lnTo>
                  <a:pt x="0" y="12"/>
                </a:lnTo>
                <a:close/>
              </a:path>
            </a:pathLst>
          </a:custGeom>
          <a:solidFill>
            <a:srgbClr val="0000FF"/>
          </a:solidFill>
          <a:ln w="9525">
            <a:noFill/>
            <a:round/>
            <a:headEnd/>
            <a:tailEnd/>
          </a:ln>
        </p:spPr>
        <p:txBody>
          <a:bodyPr/>
          <a:lstStyle/>
          <a:p>
            <a:endParaRPr lang="en-US" dirty="0"/>
          </a:p>
        </p:txBody>
      </p:sp>
      <p:sp>
        <p:nvSpPr>
          <p:cNvPr id="121879" name="Freeform 117"/>
          <p:cNvSpPr>
            <a:spLocks/>
          </p:cNvSpPr>
          <p:nvPr/>
        </p:nvSpPr>
        <p:spPr bwMode="auto">
          <a:xfrm>
            <a:off x="6723063" y="2273300"/>
            <a:ext cx="49212" cy="34925"/>
          </a:xfrm>
          <a:custGeom>
            <a:avLst/>
            <a:gdLst>
              <a:gd name="T0" fmla="*/ 0 w 24"/>
              <a:gd name="T1" fmla="*/ 2147483647 h 18"/>
              <a:gd name="T2" fmla="*/ 0 w 24"/>
              <a:gd name="T3" fmla="*/ 2147483647 h 18"/>
              <a:gd name="T4" fmla="*/ 2147483647 w 24"/>
              <a:gd name="T5" fmla="*/ 2147483647 h 18"/>
              <a:gd name="T6" fmla="*/ 2147483647 w 24"/>
              <a:gd name="T7" fmla="*/ 2147483647 h 18"/>
              <a:gd name="T8" fmla="*/ 0 w 24"/>
              <a:gd name="T9" fmla="*/ 0 h 18"/>
              <a:gd name="T10" fmla="*/ 0 w 24"/>
              <a:gd name="T11" fmla="*/ 0 h 18"/>
              <a:gd name="T12" fmla="*/ 0 w 24"/>
              <a:gd name="T13" fmla="*/ 2147483647 h 18"/>
              <a:gd name="T14" fmla="*/ 0 60000 65536"/>
              <a:gd name="T15" fmla="*/ 0 60000 65536"/>
              <a:gd name="T16" fmla="*/ 0 60000 65536"/>
              <a:gd name="T17" fmla="*/ 0 60000 65536"/>
              <a:gd name="T18" fmla="*/ 0 60000 65536"/>
              <a:gd name="T19" fmla="*/ 0 60000 65536"/>
              <a:gd name="T20" fmla="*/ 0 60000 65536"/>
              <a:gd name="T21" fmla="*/ 0 w 24"/>
              <a:gd name="T22" fmla="*/ 0 h 18"/>
              <a:gd name="T23" fmla="*/ 24 w 24"/>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 h="18">
                <a:moveTo>
                  <a:pt x="0" y="12"/>
                </a:moveTo>
                <a:lnTo>
                  <a:pt x="0" y="12"/>
                </a:lnTo>
                <a:lnTo>
                  <a:pt x="24" y="18"/>
                </a:lnTo>
                <a:lnTo>
                  <a:pt x="24" y="6"/>
                </a:lnTo>
                <a:lnTo>
                  <a:pt x="0" y="0"/>
                </a:lnTo>
                <a:lnTo>
                  <a:pt x="0" y="12"/>
                </a:lnTo>
                <a:close/>
              </a:path>
            </a:pathLst>
          </a:custGeom>
          <a:solidFill>
            <a:srgbClr val="0000FF"/>
          </a:solidFill>
          <a:ln w="9525">
            <a:noFill/>
            <a:round/>
            <a:headEnd/>
            <a:tailEnd/>
          </a:ln>
        </p:spPr>
        <p:txBody>
          <a:bodyPr/>
          <a:lstStyle/>
          <a:p>
            <a:endParaRPr lang="en-US" dirty="0"/>
          </a:p>
        </p:txBody>
      </p:sp>
      <p:sp>
        <p:nvSpPr>
          <p:cNvPr id="121880" name="Freeform 118"/>
          <p:cNvSpPr>
            <a:spLocks/>
          </p:cNvSpPr>
          <p:nvPr/>
        </p:nvSpPr>
        <p:spPr bwMode="auto">
          <a:xfrm>
            <a:off x="6672263" y="2273300"/>
            <a:ext cx="50800" cy="23813"/>
          </a:xfrm>
          <a:custGeom>
            <a:avLst/>
            <a:gdLst>
              <a:gd name="T0" fmla="*/ 0 w 24"/>
              <a:gd name="T1" fmla="*/ 2147483647 h 12"/>
              <a:gd name="T2" fmla="*/ 0 w 24"/>
              <a:gd name="T3" fmla="*/ 2147483647 h 12"/>
              <a:gd name="T4" fmla="*/ 2147483647 w 24"/>
              <a:gd name="T5" fmla="*/ 2147483647 h 12"/>
              <a:gd name="T6" fmla="*/ 2147483647 w 24"/>
              <a:gd name="T7" fmla="*/ 0 h 12"/>
              <a:gd name="T8" fmla="*/ 0 w 24"/>
              <a:gd name="T9" fmla="*/ 0 h 12"/>
              <a:gd name="T10" fmla="*/ 0 w 24"/>
              <a:gd name="T11" fmla="*/ 0 h 12"/>
              <a:gd name="T12" fmla="*/ 0 w 24"/>
              <a:gd name="T13" fmla="*/ 2147483647 h 12"/>
              <a:gd name="T14" fmla="*/ 0 60000 65536"/>
              <a:gd name="T15" fmla="*/ 0 60000 65536"/>
              <a:gd name="T16" fmla="*/ 0 60000 65536"/>
              <a:gd name="T17" fmla="*/ 0 60000 65536"/>
              <a:gd name="T18" fmla="*/ 0 60000 65536"/>
              <a:gd name="T19" fmla="*/ 0 60000 65536"/>
              <a:gd name="T20" fmla="*/ 0 60000 65536"/>
              <a:gd name="T21" fmla="*/ 0 w 24"/>
              <a:gd name="T22" fmla="*/ 0 h 12"/>
              <a:gd name="T23" fmla="*/ 24 w 24"/>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 h="12">
                <a:moveTo>
                  <a:pt x="0" y="6"/>
                </a:moveTo>
                <a:lnTo>
                  <a:pt x="0" y="6"/>
                </a:lnTo>
                <a:lnTo>
                  <a:pt x="24" y="12"/>
                </a:lnTo>
                <a:lnTo>
                  <a:pt x="24" y="0"/>
                </a:lnTo>
                <a:lnTo>
                  <a:pt x="0" y="0"/>
                </a:lnTo>
                <a:lnTo>
                  <a:pt x="0" y="6"/>
                </a:lnTo>
                <a:close/>
              </a:path>
            </a:pathLst>
          </a:custGeom>
          <a:solidFill>
            <a:srgbClr val="0000FF"/>
          </a:solidFill>
          <a:ln w="9525">
            <a:noFill/>
            <a:round/>
            <a:headEnd/>
            <a:tailEnd/>
          </a:ln>
        </p:spPr>
        <p:txBody>
          <a:bodyPr/>
          <a:lstStyle/>
          <a:p>
            <a:endParaRPr lang="en-US" dirty="0"/>
          </a:p>
        </p:txBody>
      </p:sp>
      <p:sp>
        <p:nvSpPr>
          <p:cNvPr id="121881" name="Freeform 119"/>
          <p:cNvSpPr>
            <a:spLocks/>
          </p:cNvSpPr>
          <p:nvPr/>
        </p:nvSpPr>
        <p:spPr bwMode="auto">
          <a:xfrm>
            <a:off x="6623050" y="2273300"/>
            <a:ext cx="49213" cy="23813"/>
          </a:xfrm>
          <a:custGeom>
            <a:avLst/>
            <a:gdLst>
              <a:gd name="T0" fmla="*/ 2147483647 w 24"/>
              <a:gd name="T1" fmla="*/ 2147483647 h 12"/>
              <a:gd name="T2" fmla="*/ 2147483647 w 24"/>
              <a:gd name="T3" fmla="*/ 2147483647 h 12"/>
              <a:gd name="T4" fmla="*/ 2147483647 w 24"/>
              <a:gd name="T5" fmla="*/ 2147483647 h 12"/>
              <a:gd name="T6" fmla="*/ 2147483647 w 24"/>
              <a:gd name="T7" fmla="*/ 0 h 12"/>
              <a:gd name="T8" fmla="*/ 2147483647 w 24"/>
              <a:gd name="T9" fmla="*/ 0 h 12"/>
              <a:gd name="T10" fmla="*/ 0 w 24"/>
              <a:gd name="T11" fmla="*/ 0 h 12"/>
              <a:gd name="T12" fmla="*/ 2147483647 w 24"/>
              <a:gd name="T13" fmla="*/ 2147483647 h 12"/>
              <a:gd name="T14" fmla="*/ 0 60000 65536"/>
              <a:gd name="T15" fmla="*/ 0 60000 65536"/>
              <a:gd name="T16" fmla="*/ 0 60000 65536"/>
              <a:gd name="T17" fmla="*/ 0 60000 65536"/>
              <a:gd name="T18" fmla="*/ 0 60000 65536"/>
              <a:gd name="T19" fmla="*/ 0 60000 65536"/>
              <a:gd name="T20" fmla="*/ 0 60000 65536"/>
              <a:gd name="T21" fmla="*/ 0 w 24"/>
              <a:gd name="T22" fmla="*/ 0 h 12"/>
              <a:gd name="T23" fmla="*/ 24 w 24"/>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 h="12">
                <a:moveTo>
                  <a:pt x="6" y="12"/>
                </a:moveTo>
                <a:lnTo>
                  <a:pt x="6" y="12"/>
                </a:lnTo>
                <a:lnTo>
                  <a:pt x="24" y="6"/>
                </a:lnTo>
                <a:lnTo>
                  <a:pt x="24" y="0"/>
                </a:lnTo>
                <a:lnTo>
                  <a:pt x="6" y="0"/>
                </a:lnTo>
                <a:lnTo>
                  <a:pt x="0" y="0"/>
                </a:lnTo>
                <a:lnTo>
                  <a:pt x="6" y="12"/>
                </a:lnTo>
                <a:close/>
              </a:path>
            </a:pathLst>
          </a:custGeom>
          <a:solidFill>
            <a:srgbClr val="0000FF"/>
          </a:solidFill>
          <a:ln w="9525">
            <a:noFill/>
            <a:round/>
            <a:headEnd/>
            <a:tailEnd/>
          </a:ln>
        </p:spPr>
        <p:txBody>
          <a:bodyPr/>
          <a:lstStyle/>
          <a:p>
            <a:endParaRPr lang="en-US" dirty="0"/>
          </a:p>
        </p:txBody>
      </p:sp>
      <p:sp>
        <p:nvSpPr>
          <p:cNvPr id="121882" name="Freeform 120"/>
          <p:cNvSpPr>
            <a:spLocks/>
          </p:cNvSpPr>
          <p:nvPr/>
        </p:nvSpPr>
        <p:spPr bwMode="auto">
          <a:xfrm>
            <a:off x="6573838" y="2273300"/>
            <a:ext cx="61912" cy="23813"/>
          </a:xfrm>
          <a:custGeom>
            <a:avLst/>
            <a:gdLst>
              <a:gd name="T0" fmla="*/ 2147483647 w 30"/>
              <a:gd name="T1" fmla="*/ 2147483647 h 12"/>
              <a:gd name="T2" fmla="*/ 2147483647 w 30"/>
              <a:gd name="T3" fmla="*/ 2147483647 h 12"/>
              <a:gd name="T4" fmla="*/ 2147483647 w 30"/>
              <a:gd name="T5" fmla="*/ 2147483647 h 12"/>
              <a:gd name="T6" fmla="*/ 2147483647 w 30"/>
              <a:gd name="T7" fmla="*/ 0 h 12"/>
              <a:gd name="T8" fmla="*/ 2147483647 w 30"/>
              <a:gd name="T9" fmla="*/ 2147483647 h 12"/>
              <a:gd name="T10" fmla="*/ 0 w 30"/>
              <a:gd name="T11" fmla="*/ 2147483647 h 12"/>
              <a:gd name="T12" fmla="*/ 2147483647 w 30"/>
              <a:gd name="T13" fmla="*/ 2147483647 h 12"/>
              <a:gd name="T14" fmla="*/ 0 60000 65536"/>
              <a:gd name="T15" fmla="*/ 0 60000 65536"/>
              <a:gd name="T16" fmla="*/ 0 60000 65536"/>
              <a:gd name="T17" fmla="*/ 0 60000 65536"/>
              <a:gd name="T18" fmla="*/ 0 60000 65536"/>
              <a:gd name="T19" fmla="*/ 0 60000 65536"/>
              <a:gd name="T20" fmla="*/ 0 60000 65536"/>
              <a:gd name="T21" fmla="*/ 0 w 30"/>
              <a:gd name="T22" fmla="*/ 0 h 12"/>
              <a:gd name="T23" fmla="*/ 30 w 30"/>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 h="12">
                <a:moveTo>
                  <a:pt x="6" y="12"/>
                </a:moveTo>
                <a:lnTo>
                  <a:pt x="6" y="12"/>
                </a:lnTo>
                <a:lnTo>
                  <a:pt x="30" y="12"/>
                </a:lnTo>
                <a:lnTo>
                  <a:pt x="24" y="0"/>
                </a:lnTo>
                <a:lnTo>
                  <a:pt x="6" y="6"/>
                </a:lnTo>
                <a:lnTo>
                  <a:pt x="0" y="6"/>
                </a:lnTo>
                <a:lnTo>
                  <a:pt x="6" y="12"/>
                </a:lnTo>
                <a:close/>
              </a:path>
            </a:pathLst>
          </a:custGeom>
          <a:solidFill>
            <a:srgbClr val="0000FF"/>
          </a:solidFill>
          <a:ln w="9525">
            <a:noFill/>
            <a:round/>
            <a:headEnd/>
            <a:tailEnd/>
          </a:ln>
        </p:spPr>
        <p:txBody>
          <a:bodyPr/>
          <a:lstStyle/>
          <a:p>
            <a:endParaRPr lang="en-US" dirty="0"/>
          </a:p>
        </p:txBody>
      </p:sp>
      <p:sp>
        <p:nvSpPr>
          <p:cNvPr id="121883" name="Freeform 121"/>
          <p:cNvSpPr>
            <a:spLocks/>
          </p:cNvSpPr>
          <p:nvPr/>
        </p:nvSpPr>
        <p:spPr bwMode="auto">
          <a:xfrm>
            <a:off x="6537325" y="2284413"/>
            <a:ext cx="49213" cy="23812"/>
          </a:xfrm>
          <a:custGeom>
            <a:avLst/>
            <a:gdLst>
              <a:gd name="T0" fmla="*/ 2147483647 w 24"/>
              <a:gd name="T1" fmla="*/ 2147483647 h 12"/>
              <a:gd name="T2" fmla="*/ 0 w 24"/>
              <a:gd name="T3" fmla="*/ 2147483647 h 12"/>
              <a:gd name="T4" fmla="*/ 2147483647 w 24"/>
              <a:gd name="T5" fmla="*/ 2147483647 h 12"/>
              <a:gd name="T6" fmla="*/ 2147483647 w 24"/>
              <a:gd name="T7" fmla="*/ 0 h 12"/>
              <a:gd name="T8" fmla="*/ 0 w 24"/>
              <a:gd name="T9" fmla="*/ 2147483647 h 12"/>
              <a:gd name="T10" fmla="*/ 0 w 24"/>
              <a:gd name="T11" fmla="*/ 2147483647 h 12"/>
              <a:gd name="T12" fmla="*/ 2147483647 w 24"/>
              <a:gd name="T13" fmla="*/ 2147483647 h 12"/>
              <a:gd name="T14" fmla="*/ 0 60000 65536"/>
              <a:gd name="T15" fmla="*/ 0 60000 65536"/>
              <a:gd name="T16" fmla="*/ 0 60000 65536"/>
              <a:gd name="T17" fmla="*/ 0 60000 65536"/>
              <a:gd name="T18" fmla="*/ 0 60000 65536"/>
              <a:gd name="T19" fmla="*/ 0 60000 65536"/>
              <a:gd name="T20" fmla="*/ 0 60000 65536"/>
              <a:gd name="T21" fmla="*/ 0 w 24"/>
              <a:gd name="T22" fmla="*/ 0 h 12"/>
              <a:gd name="T23" fmla="*/ 24 w 24"/>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 h="12">
                <a:moveTo>
                  <a:pt x="6" y="12"/>
                </a:moveTo>
                <a:lnTo>
                  <a:pt x="0" y="12"/>
                </a:lnTo>
                <a:lnTo>
                  <a:pt x="24" y="6"/>
                </a:lnTo>
                <a:lnTo>
                  <a:pt x="18" y="0"/>
                </a:lnTo>
                <a:lnTo>
                  <a:pt x="0" y="6"/>
                </a:lnTo>
                <a:lnTo>
                  <a:pt x="6" y="12"/>
                </a:lnTo>
                <a:close/>
              </a:path>
            </a:pathLst>
          </a:custGeom>
          <a:solidFill>
            <a:srgbClr val="0000FF"/>
          </a:solidFill>
          <a:ln w="28575">
            <a:solidFill>
              <a:srgbClr val="000000"/>
            </a:solidFill>
            <a:round/>
            <a:headEnd/>
            <a:tailEnd/>
          </a:ln>
        </p:spPr>
        <p:txBody>
          <a:bodyPr/>
          <a:lstStyle/>
          <a:p>
            <a:endParaRPr lang="en-US" dirty="0"/>
          </a:p>
        </p:txBody>
      </p:sp>
      <p:sp>
        <p:nvSpPr>
          <p:cNvPr id="121884" name="Freeform 122"/>
          <p:cNvSpPr>
            <a:spLocks/>
          </p:cNvSpPr>
          <p:nvPr/>
        </p:nvSpPr>
        <p:spPr bwMode="auto">
          <a:xfrm>
            <a:off x="6488113" y="2297113"/>
            <a:ext cx="61912" cy="34925"/>
          </a:xfrm>
          <a:custGeom>
            <a:avLst/>
            <a:gdLst>
              <a:gd name="T0" fmla="*/ 0 w 30"/>
              <a:gd name="T1" fmla="*/ 2147483647 h 18"/>
              <a:gd name="T2" fmla="*/ 2147483647 w 30"/>
              <a:gd name="T3" fmla="*/ 2147483647 h 18"/>
              <a:gd name="T4" fmla="*/ 2147483647 w 30"/>
              <a:gd name="T5" fmla="*/ 2147483647 h 18"/>
              <a:gd name="T6" fmla="*/ 2147483647 w 30"/>
              <a:gd name="T7" fmla="*/ 0 h 18"/>
              <a:gd name="T8" fmla="*/ 0 w 30"/>
              <a:gd name="T9" fmla="*/ 2147483647 h 18"/>
              <a:gd name="T10" fmla="*/ 2147483647 w 30"/>
              <a:gd name="T11" fmla="*/ 2147483647 h 18"/>
              <a:gd name="T12" fmla="*/ 0 w 30"/>
              <a:gd name="T13" fmla="*/ 2147483647 h 18"/>
              <a:gd name="T14" fmla="*/ 0 60000 65536"/>
              <a:gd name="T15" fmla="*/ 0 60000 65536"/>
              <a:gd name="T16" fmla="*/ 0 60000 65536"/>
              <a:gd name="T17" fmla="*/ 0 60000 65536"/>
              <a:gd name="T18" fmla="*/ 0 60000 65536"/>
              <a:gd name="T19" fmla="*/ 0 60000 65536"/>
              <a:gd name="T20" fmla="*/ 0 60000 65536"/>
              <a:gd name="T21" fmla="*/ 0 w 30"/>
              <a:gd name="T22" fmla="*/ 0 h 18"/>
              <a:gd name="T23" fmla="*/ 30 w 30"/>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 h="18">
                <a:moveTo>
                  <a:pt x="0" y="12"/>
                </a:moveTo>
                <a:lnTo>
                  <a:pt x="6" y="18"/>
                </a:lnTo>
                <a:lnTo>
                  <a:pt x="30" y="6"/>
                </a:lnTo>
                <a:lnTo>
                  <a:pt x="24" y="0"/>
                </a:lnTo>
                <a:lnTo>
                  <a:pt x="0" y="12"/>
                </a:lnTo>
                <a:lnTo>
                  <a:pt x="6" y="18"/>
                </a:lnTo>
                <a:lnTo>
                  <a:pt x="0" y="12"/>
                </a:lnTo>
                <a:close/>
              </a:path>
            </a:pathLst>
          </a:custGeom>
          <a:solidFill>
            <a:srgbClr val="0000FF"/>
          </a:solidFill>
          <a:ln w="28575">
            <a:solidFill>
              <a:srgbClr val="000000"/>
            </a:solidFill>
            <a:round/>
            <a:headEnd/>
            <a:tailEnd/>
          </a:ln>
        </p:spPr>
        <p:txBody>
          <a:bodyPr/>
          <a:lstStyle/>
          <a:p>
            <a:endParaRPr lang="en-US" dirty="0"/>
          </a:p>
        </p:txBody>
      </p:sp>
      <p:sp>
        <p:nvSpPr>
          <p:cNvPr id="121885" name="Freeform 123"/>
          <p:cNvSpPr>
            <a:spLocks/>
          </p:cNvSpPr>
          <p:nvPr/>
        </p:nvSpPr>
        <p:spPr bwMode="auto">
          <a:xfrm>
            <a:off x="6488113" y="2249488"/>
            <a:ext cx="123825" cy="82550"/>
          </a:xfrm>
          <a:custGeom>
            <a:avLst/>
            <a:gdLst>
              <a:gd name="T0" fmla="*/ 2147483647 w 60"/>
              <a:gd name="T1" fmla="*/ 0 h 42"/>
              <a:gd name="T2" fmla="*/ 2147483647 w 60"/>
              <a:gd name="T3" fmla="*/ 0 h 42"/>
              <a:gd name="T4" fmla="*/ 0 w 60"/>
              <a:gd name="T5" fmla="*/ 2147483647 h 42"/>
              <a:gd name="T6" fmla="*/ 2147483647 w 60"/>
              <a:gd name="T7" fmla="*/ 2147483647 h 42"/>
              <a:gd name="T8" fmla="*/ 2147483647 w 60"/>
              <a:gd name="T9" fmla="*/ 2147483647 h 42"/>
              <a:gd name="T10" fmla="*/ 2147483647 w 60"/>
              <a:gd name="T11" fmla="*/ 2147483647 h 42"/>
              <a:gd name="T12" fmla="*/ 2147483647 w 60"/>
              <a:gd name="T13" fmla="*/ 0 h 42"/>
              <a:gd name="T14" fmla="*/ 0 60000 65536"/>
              <a:gd name="T15" fmla="*/ 0 60000 65536"/>
              <a:gd name="T16" fmla="*/ 0 60000 65536"/>
              <a:gd name="T17" fmla="*/ 0 60000 65536"/>
              <a:gd name="T18" fmla="*/ 0 60000 65536"/>
              <a:gd name="T19" fmla="*/ 0 60000 65536"/>
              <a:gd name="T20" fmla="*/ 0 60000 65536"/>
              <a:gd name="T21" fmla="*/ 0 w 60"/>
              <a:gd name="T22" fmla="*/ 0 h 42"/>
              <a:gd name="T23" fmla="*/ 60 w 60"/>
              <a:gd name="T24" fmla="*/ 42 h 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0" h="42">
                <a:moveTo>
                  <a:pt x="54" y="0"/>
                </a:moveTo>
                <a:lnTo>
                  <a:pt x="54" y="0"/>
                </a:lnTo>
                <a:lnTo>
                  <a:pt x="0" y="36"/>
                </a:lnTo>
                <a:lnTo>
                  <a:pt x="6" y="42"/>
                </a:lnTo>
                <a:lnTo>
                  <a:pt x="60" y="6"/>
                </a:lnTo>
                <a:lnTo>
                  <a:pt x="54" y="0"/>
                </a:lnTo>
                <a:close/>
              </a:path>
            </a:pathLst>
          </a:custGeom>
          <a:solidFill>
            <a:srgbClr val="0000FF"/>
          </a:solidFill>
          <a:ln w="9525">
            <a:noFill/>
            <a:round/>
            <a:headEnd/>
            <a:tailEnd/>
          </a:ln>
        </p:spPr>
        <p:txBody>
          <a:bodyPr/>
          <a:lstStyle/>
          <a:p>
            <a:endParaRPr lang="en-US" dirty="0"/>
          </a:p>
        </p:txBody>
      </p:sp>
      <p:sp>
        <p:nvSpPr>
          <p:cNvPr id="121886" name="Freeform 124"/>
          <p:cNvSpPr>
            <a:spLocks/>
          </p:cNvSpPr>
          <p:nvPr/>
        </p:nvSpPr>
        <p:spPr bwMode="auto">
          <a:xfrm>
            <a:off x="6599238" y="2225675"/>
            <a:ext cx="49212" cy="34925"/>
          </a:xfrm>
          <a:custGeom>
            <a:avLst/>
            <a:gdLst>
              <a:gd name="T0" fmla="*/ 2147483647 w 24"/>
              <a:gd name="T1" fmla="*/ 0 h 18"/>
              <a:gd name="T2" fmla="*/ 2147483647 w 24"/>
              <a:gd name="T3" fmla="*/ 0 h 18"/>
              <a:gd name="T4" fmla="*/ 0 w 24"/>
              <a:gd name="T5" fmla="*/ 2147483647 h 18"/>
              <a:gd name="T6" fmla="*/ 2147483647 w 24"/>
              <a:gd name="T7" fmla="*/ 2147483647 h 18"/>
              <a:gd name="T8" fmla="*/ 2147483647 w 24"/>
              <a:gd name="T9" fmla="*/ 2147483647 h 18"/>
              <a:gd name="T10" fmla="*/ 2147483647 w 24"/>
              <a:gd name="T11" fmla="*/ 2147483647 h 18"/>
              <a:gd name="T12" fmla="*/ 2147483647 w 24"/>
              <a:gd name="T13" fmla="*/ 0 h 18"/>
              <a:gd name="T14" fmla="*/ 0 60000 65536"/>
              <a:gd name="T15" fmla="*/ 0 60000 65536"/>
              <a:gd name="T16" fmla="*/ 0 60000 65536"/>
              <a:gd name="T17" fmla="*/ 0 60000 65536"/>
              <a:gd name="T18" fmla="*/ 0 60000 65536"/>
              <a:gd name="T19" fmla="*/ 0 60000 65536"/>
              <a:gd name="T20" fmla="*/ 0 60000 65536"/>
              <a:gd name="T21" fmla="*/ 0 w 24"/>
              <a:gd name="T22" fmla="*/ 0 h 18"/>
              <a:gd name="T23" fmla="*/ 24 w 24"/>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 h="18">
                <a:moveTo>
                  <a:pt x="24" y="0"/>
                </a:moveTo>
                <a:lnTo>
                  <a:pt x="18" y="0"/>
                </a:lnTo>
                <a:lnTo>
                  <a:pt x="0" y="12"/>
                </a:lnTo>
                <a:lnTo>
                  <a:pt x="6" y="18"/>
                </a:lnTo>
                <a:lnTo>
                  <a:pt x="24" y="12"/>
                </a:lnTo>
                <a:lnTo>
                  <a:pt x="24" y="0"/>
                </a:lnTo>
                <a:close/>
              </a:path>
            </a:pathLst>
          </a:custGeom>
          <a:solidFill>
            <a:srgbClr val="0000FF"/>
          </a:solidFill>
          <a:ln w="9525">
            <a:noFill/>
            <a:round/>
            <a:headEnd/>
            <a:tailEnd/>
          </a:ln>
        </p:spPr>
        <p:txBody>
          <a:bodyPr/>
          <a:lstStyle/>
          <a:p>
            <a:endParaRPr lang="en-US" dirty="0"/>
          </a:p>
        </p:txBody>
      </p:sp>
      <p:sp>
        <p:nvSpPr>
          <p:cNvPr id="121887" name="Freeform 125"/>
          <p:cNvSpPr>
            <a:spLocks/>
          </p:cNvSpPr>
          <p:nvPr/>
        </p:nvSpPr>
        <p:spPr bwMode="auto">
          <a:xfrm>
            <a:off x="6648450" y="2212975"/>
            <a:ext cx="49213" cy="36513"/>
          </a:xfrm>
          <a:custGeom>
            <a:avLst/>
            <a:gdLst>
              <a:gd name="T0" fmla="*/ 2147483647 w 24"/>
              <a:gd name="T1" fmla="*/ 0 h 18"/>
              <a:gd name="T2" fmla="*/ 2147483647 w 24"/>
              <a:gd name="T3" fmla="*/ 0 h 18"/>
              <a:gd name="T4" fmla="*/ 0 w 24"/>
              <a:gd name="T5" fmla="*/ 2147483647 h 18"/>
              <a:gd name="T6" fmla="*/ 0 w 24"/>
              <a:gd name="T7" fmla="*/ 2147483647 h 18"/>
              <a:gd name="T8" fmla="*/ 2147483647 w 24"/>
              <a:gd name="T9" fmla="*/ 2147483647 h 18"/>
              <a:gd name="T10" fmla="*/ 2147483647 w 24"/>
              <a:gd name="T11" fmla="*/ 2147483647 h 18"/>
              <a:gd name="T12" fmla="*/ 2147483647 w 24"/>
              <a:gd name="T13" fmla="*/ 0 h 18"/>
              <a:gd name="T14" fmla="*/ 0 60000 65536"/>
              <a:gd name="T15" fmla="*/ 0 60000 65536"/>
              <a:gd name="T16" fmla="*/ 0 60000 65536"/>
              <a:gd name="T17" fmla="*/ 0 60000 65536"/>
              <a:gd name="T18" fmla="*/ 0 60000 65536"/>
              <a:gd name="T19" fmla="*/ 0 60000 65536"/>
              <a:gd name="T20" fmla="*/ 0 60000 65536"/>
              <a:gd name="T21" fmla="*/ 0 w 24"/>
              <a:gd name="T22" fmla="*/ 0 h 18"/>
              <a:gd name="T23" fmla="*/ 24 w 24"/>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 h="18">
                <a:moveTo>
                  <a:pt x="18" y="0"/>
                </a:moveTo>
                <a:lnTo>
                  <a:pt x="18" y="0"/>
                </a:lnTo>
                <a:lnTo>
                  <a:pt x="0" y="6"/>
                </a:lnTo>
                <a:lnTo>
                  <a:pt x="0" y="18"/>
                </a:lnTo>
                <a:lnTo>
                  <a:pt x="24" y="6"/>
                </a:lnTo>
                <a:lnTo>
                  <a:pt x="18" y="0"/>
                </a:lnTo>
                <a:close/>
              </a:path>
            </a:pathLst>
          </a:custGeom>
          <a:solidFill>
            <a:srgbClr val="0000FF"/>
          </a:solidFill>
          <a:ln w="9525">
            <a:noFill/>
            <a:round/>
            <a:headEnd/>
            <a:tailEnd/>
          </a:ln>
        </p:spPr>
        <p:txBody>
          <a:bodyPr/>
          <a:lstStyle/>
          <a:p>
            <a:endParaRPr lang="en-US" dirty="0"/>
          </a:p>
        </p:txBody>
      </p:sp>
      <p:sp>
        <p:nvSpPr>
          <p:cNvPr id="121888" name="Freeform 126"/>
          <p:cNvSpPr>
            <a:spLocks/>
          </p:cNvSpPr>
          <p:nvPr/>
        </p:nvSpPr>
        <p:spPr bwMode="auto">
          <a:xfrm>
            <a:off x="6684963" y="2201863"/>
            <a:ext cx="61912" cy="23812"/>
          </a:xfrm>
          <a:custGeom>
            <a:avLst/>
            <a:gdLst>
              <a:gd name="T0" fmla="*/ 2147483647 w 30"/>
              <a:gd name="T1" fmla="*/ 0 h 12"/>
              <a:gd name="T2" fmla="*/ 2147483647 w 30"/>
              <a:gd name="T3" fmla="*/ 0 h 12"/>
              <a:gd name="T4" fmla="*/ 0 w 30"/>
              <a:gd name="T5" fmla="*/ 2147483647 h 12"/>
              <a:gd name="T6" fmla="*/ 2147483647 w 30"/>
              <a:gd name="T7" fmla="*/ 2147483647 h 12"/>
              <a:gd name="T8" fmla="*/ 2147483647 w 30"/>
              <a:gd name="T9" fmla="*/ 2147483647 h 12"/>
              <a:gd name="T10" fmla="*/ 2147483647 w 30"/>
              <a:gd name="T11" fmla="*/ 2147483647 h 12"/>
              <a:gd name="T12" fmla="*/ 2147483647 w 30"/>
              <a:gd name="T13" fmla="*/ 0 h 12"/>
              <a:gd name="T14" fmla="*/ 0 60000 65536"/>
              <a:gd name="T15" fmla="*/ 0 60000 65536"/>
              <a:gd name="T16" fmla="*/ 0 60000 65536"/>
              <a:gd name="T17" fmla="*/ 0 60000 65536"/>
              <a:gd name="T18" fmla="*/ 0 60000 65536"/>
              <a:gd name="T19" fmla="*/ 0 60000 65536"/>
              <a:gd name="T20" fmla="*/ 0 60000 65536"/>
              <a:gd name="T21" fmla="*/ 0 w 30"/>
              <a:gd name="T22" fmla="*/ 0 h 12"/>
              <a:gd name="T23" fmla="*/ 30 w 30"/>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 h="12">
                <a:moveTo>
                  <a:pt x="24" y="0"/>
                </a:moveTo>
                <a:lnTo>
                  <a:pt x="24" y="0"/>
                </a:lnTo>
                <a:lnTo>
                  <a:pt x="0" y="6"/>
                </a:lnTo>
                <a:lnTo>
                  <a:pt x="6" y="12"/>
                </a:lnTo>
                <a:lnTo>
                  <a:pt x="30" y="12"/>
                </a:lnTo>
                <a:lnTo>
                  <a:pt x="24" y="12"/>
                </a:lnTo>
                <a:lnTo>
                  <a:pt x="24" y="0"/>
                </a:lnTo>
                <a:close/>
              </a:path>
            </a:pathLst>
          </a:custGeom>
          <a:solidFill>
            <a:srgbClr val="0000FF"/>
          </a:solidFill>
          <a:ln w="9525">
            <a:noFill/>
            <a:round/>
            <a:headEnd/>
            <a:tailEnd/>
          </a:ln>
        </p:spPr>
        <p:txBody>
          <a:bodyPr/>
          <a:lstStyle/>
          <a:p>
            <a:endParaRPr lang="en-US" dirty="0"/>
          </a:p>
        </p:txBody>
      </p:sp>
      <p:sp>
        <p:nvSpPr>
          <p:cNvPr id="121889" name="Freeform 127"/>
          <p:cNvSpPr>
            <a:spLocks/>
          </p:cNvSpPr>
          <p:nvPr/>
        </p:nvSpPr>
        <p:spPr bwMode="auto">
          <a:xfrm>
            <a:off x="6734175" y="2201863"/>
            <a:ext cx="49213" cy="23812"/>
          </a:xfrm>
          <a:custGeom>
            <a:avLst/>
            <a:gdLst>
              <a:gd name="T0" fmla="*/ 2147483647 w 24"/>
              <a:gd name="T1" fmla="*/ 0 h 12"/>
              <a:gd name="T2" fmla="*/ 2147483647 w 24"/>
              <a:gd name="T3" fmla="*/ 0 h 12"/>
              <a:gd name="T4" fmla="*/ 0 w 24"/>
              <a:gd name="T5" fmla="*/ 0 h 12"/>
              <a:gd name="T6" fmla="*/ 0 w 24"/>
              <a:gd name="T7" fmla="*/ 2147483647 h 12"/>
              <a:gd name="T8" fmla="*/ 2147483647 w 24"/>
              <a:gd name="T9" fmla="*/ 2147483647 h 12"/>
              <a:gd name="T10" fmla="*/ 2147483647 w 24"/>
              <a:gd name="T11" fmla="*/ 2147483647 h 12"/>
              <a:gd name="T12" fmla="*/ 2147483647 w 24"/>
              <a:gd name="T13" fmla="*/ 0 h 12"/>
              <a:gd name="T14" fmla="*/ 0 60000 65536"/>
              <a:gd name="T15" fmla="*/ 0 60000 65536"/>
              <a:gd name="T16" fmla="*/ 0 60000 65536"/>
              <a:gd name="T17" fmla="*/ 0 60000 65536"/>
              <a:gd name="T18" fmla="*/ 0 60000 65536"/>
              <a:gd name="T19" fmla="*/ 0 60000 65536"/>
              <a:gd name="T20" fmla="*/ 0 60000 65536"/>
              <a:gd name="T21" fmla="*/ 0 w 24"/>
              <a:gd name="T22" fmla="*/ 0 h 12"/>
              <a:gd name="T23" fmla="*/ 24 w 24"/>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 h="12">
                <a:moveTo>
                  <a:pt x="24" y="0"/>
                </a:moveTo>
                <a:lnTo>
                  <a:pt x="24" y="0"/>
                </a:lnTo>
                <a:lnTo>
                  <a:pt x="0" y="0"/>
                </a:lnTo>
                <a:lnTo>
                  <a:pt x="0" y="12"/>
                </a:lnTo>
                <a:lnTo>
                  <a:pt x="24" y="12"/>
                </a:lnTo>
                <a:lnTo>
                  <a:pt x="24" y="0"/>
                </a:lnTo>
                <a:close/>
              </a:path>
            </a:pathLst>
          </a:custGeom>
          <a:solidFill>
            <a:srgbClr val="0000FF"/>
          </a:solidFill>
          <a:ln w="9525">
            <a:noFill/>
            <a:round/>
            <a:headEnd/>
            <a:tailEnd/>
          </a:ln>
        </p:spPr>
        <p:txBody>
          <a:bodyPr/>
          <a:lstStyle/>
          <a:p>
            <a:endParaRPr lang="en-US" dirty="0"/>
          </a:p>
        </p:txBody>
      </p:sp>
      <p:sp>
        <p:nvSpPr>
          <p:cNvPr id="121890" name="Freeform 128"/>
          <p:cNvSpPr>
            <a:spLocks/>
          </p:cNvSpPr>
          <p:nvPr/>
        </p:nvSpPr>
        <p:spPr bwMode="auto">
          <a:xfrm>
            <a:off x="6783388" y="2201863"/>
            <a:ext cx="61912" cy="23812"/>
          </a:xfrm>
          <a:custGeom>
            <a:avLst/>
            <a:gdLst>
              <a:gd name="T0" fmla="*/ 2147483647 w 30"/>
              <a:gd name="T1" fmla="*/ 2147483647 h 12"/>
              <a:gd name="T2" fmla="*/ 2147483647 w 30"/>
              <a:gd name="T3" fmla="*/ 2147483647 h 12"/>
              <a:gd name="T4" fmla="*/ 0 w 30"/>
              <a:gd name="T5" fmla="*/ 0 h 12"/>
              <a:gd name="T6" fmla="*/ 0 w 30"/>
              <a:gd name="T7" fmla="*/ 2147483647 h 12"/>
              <a:gd name="T8" fmla="*/ 2147483647 w 30"/>
              <a:gd name="T9" fmla="*/ 2147483647 h 12"/>
              <a:gd name="T10" fmla="*/ 2147483647 w 30"/>
              <a:gd name="T11" fmla="*/ 2147483647 h 12"/>
              <a:gd name="T12" fmla="*/ 2147483647 w 30"/>
              <a:gd name="T13" fmla="*/ 2147483647 h 12"/>
              <a:gd name="T14" fmla="*/ 0 60000 65536"/>
              <a:gd name="T15" fmla="*/ 0 60000 65536"/>
              <a:gd name="T16" fmla="*/ 0 60000 65536"/>
              <a:gd name="T17" fmla="*/ 0 60000 65536"/>
              <a:gd name="T18" fmla="*/ 0 60000 65536"/>
              <a:gd name="T19" fmla="*/ 0 60000 65536"/>
              <a:gd name="T20" fmla="*/ 0 60000 65536"/>
              <a:gd name="T21" fmla="*/ 0 w 30"/>
              <a:gd name="T22" fmla="*/ 0 h 12"/>
              <a:gd name="T23" fmla="*/ 30 w 30"/>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 h="12">
                <a:moveTo>
                  <a:pt x="30" y="6"/>
                </a:moveTo>
                <a:lnTo>
                  <a:pt x="24" y="6"/>
                </a:lnTo>
                <a:lnTo>
                  <a:pt x="0" y="0"/>
                </a:lnTo>
                <a:lnTo>
                  <a:pt x="0" y="12"/>
                </a:lnTo>
                <a:lnTo>
                  <a:pt x="24" y="12"/>
                </a:lnTo>
                <a:lnTo>
                  <a:pt x="30" y="6"/>
                </a:lnTo>
                <a:close/>
              </a:path>
            </a:pathLst>
          </a:custGeom>
          <a:solidFill>
            <a:srgbClr val="0000FF"/>
          </a:solidFill>
          <a:ln w="9525">
            <a:noFill/>
            <a:round/>
            <a:headEnd/>
            <a:tailEnd/>
          </a:ln>
        </p:spPr>
        <p:txBody>
          <a:bodyPr/>
          <a:lstStyle/>
          <a:p>
            <a:endParaRPr lang="en-US" dirty="0"/>
          </a:p>
        </p:txBody>
      </p:sp>
      <p:sp>
        <p:nvSpPr>
          <p:cNvPr id="121891" name="Freeform 129"/>
          <p:cNvSpPr>
            <a:spLocks/>
          </p:cNvSpPr>
          <p:nvPr/>
        </p:nvSpPr>
        <p:spPr bwMode="auto">
          <a:xfrm>
            <a:off x="6834188" y="2212975"/>
            <a:ext cx="58737" cy="23813"/>
          </a:xfrm>
          <a:custGeom>
            <a:avLst/>
            <a:gdLst>
              <a:gd name="T0" fmla="*/ 2147483647 w 30"/>
              <a:gd name="T1" fmla="*/ 2147483647 h 12"/>
              <a:gd name="T2" fmla="*/ 2147483647 w 30"/>
              <a:gd name="T3" fmla="*/ 2147483647 h 12"/>
              <a:gd name="T4" fmla="*/ 2147483647 w 30"/>
              <a:gd name="T5" fmla="*/ 0 h 12"/>
              <a:gd name="T6" fmla="*/ 0 w 30"/>
              <a:gd name="T7" fmla="*/ 2147483647 h 12"/>
              <a:gd name="T8" fmla="*/ 2147483647 w 30"/>
              <a:gd name="T9" fmla="*/ 2147483647 h 12"/>
              <a:gd name="T10" fmla="*/ 2147483647 w 30"/>
              <a:gd name="T11" fmla="*/ 2147483647 h 12"/>
              <a:gd name="T12" fmla="*/ 2147483647 w 30"/>
              <a:gd name="T13" fmla="*/ 2147483647 h 12"/>
              <a:gd name="T14" fmla="*/ 0 60000 65536"/>
              <a:gd name="T15" fmla="*/ 0 60000 65536"/>
              <a:gd name="T16" fmla="*/ 0 60000 65536"/>
              <a:gd name="T17" fmla="*/ 0 60000 65536"/>
              <a:gd name="T18" fmla="*/ 0 60000 65536"/>
              <a:gd name="T19" fmla="*/ 0 60000 65536"/>
              <a:gd name="T20" fmla="*/ 0 60000 65536"/>
              <a:gd name="T21" fmla="*/ 0 w 30"/>
              <a:gd name="T22" fmla="*/ 0 h 12"/>
              <a:gd name="T23" fmla="*/ 30 w 30"/>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 h="12">
                <a:moveTo>
                  <a:pt x="30" y="6"/>
                </a:moveTo>
                <a:lnTo>
                  <a:pt x="24" y="6"/>
                </a:lnTo>
                <a:lnTo>
                  <a:pt x="6" y="0"/>
                </a:lnTo>
                <a:lnTo>
                  <a:pt x="0" y="6"/>
                </a:lnTo>
                <a:lnTo>
                  <a:pt x="24" y="12"/>
                </a:lnTo>
                <a:lnTo>
                  <a:pt x="30" y="6"/>
                </a:lnTo>
                <a:close/>
              </a:path>
            </a:pathLst>
          </a:custGeom>
          <a:solidFill>
            <a:srgbClr val="0000FF"/>
          </a:solidFill>
          <a:ln w="9525">
            <a:noFill/>
            <a:round/>
            <a:headEnd/>
            <a:tailEnd/>
          </a:ln>
        </p:spPr>
        <p:txBody>
          <a:bodyPr/>
          <a:lstStyle/>
          <a:p>
            <a:endParaRPr lang="en-US" dirty="0"/>
          </a:p>
        </p:txBody>
      </p:sp>
      <p:sp>
        <p:nvSpPr>
          <p:cNvPr id="121892" name="Freeform 130"/>
          <p:cNvSpPr>
            <a:spLocks/>
          </p:cNvSpPr>
          <p:nvPr/>
        </p:nvSpPr>
        <p:spPr bwMode="auto">
          <a:xfrm>
            <a:off x="6881813" y="2225675"/>
            <a:ext cx="49212" cy="34925"/>
          </a:xfrm>
          <a:custGeom>
            <a:avLst/>
            <a:gdLst>
              <a:gd name="T0" fmla="*/ 2147483647 w 24"/>
              <a:gd name="T1" fmla="*/ 2147483647 h 18"/>
              <a:gd name="T2" fmla="*/ 2147483647 w 24"/>
              <a:gd name="T3" fmla="*/ 2147483647 h 18"/>
              <a:gd name="T4" fmla="*/ 2147483647 w 24"/>
              <a:gd name="T5" fmla="*/ 0 h 18"/>
              <a:gd name="T6" fmla="*/ 0 w 24"/>
              <a:gd name="T7" fmla="*/ 2147483647 h 18"/>
              <a:gd name="T8" fmla="*/ 2147483647 w 24"/>
              <a:gd name="T9" fmla="*/ 2147483647 h 18"/>
              <a:gd name="T10" fmla="*/ 2147483647 w 24"/>
              <a:gd name="T11" fmla="*/ 2147483647 h 18"/>
              <a:gd name="T12" fmla="*/ 2147483647 w 24"/>
              <a:gd name="T13" fmla="*/ 2147483647 h 18"/>
              <a:gd name="T14" fmla="*/ 0 60000 65536"/>
              <a:gd name="T15" fmla="*/ 0 60000 65536"/>
              <a:gd name="T16" fmla="*/ 0 60000 65536"/>
              <a:gd name="T17" fmla="*/ 0 60000 65536"/>
              <a:gd name="T18" fmla="*/ 0 60000 65536"/>
              <a:gd name="T19" fmla="*/ 0 60000 65536"/>
              <a:gd name="T20" fmla="*/ 0 60000 65536"/>
              <a:gd name="T21" fmla="*/ 0 w 24"/>
              <a:gd name="T22" fmla="*/ 0 h 18"/>
              <a:gd name="T23" fmla="*/ 24 w 24"/>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 h="18">
                <a:moveTo>
                  <a:pt x="24" y="6"/>
                </a:moveTo>
                <a:lnTo>
                  <a:pt x="24" y="6"/>
                </a:lnTo>
                <a:lnTo>
                  <a:pt x="6" y="0"/>
                </a:lnTo>
                <a:lnTo>
                  <a:pt x="0" y="6"/>
                </a:lnTo>
                <a:lnTo>
                  <a:pt x="24" y="18"/>
                </a:lnTo>
                <a:lnTo>
                  <a:pt x="24" y="6"/>
                </a:lnTo>
                <a:close/>
              </a:path>
            </a:pathLst>
          </a:custGeom>
          <a:solidFill>
            <a:srgbClr val="0000FF"/>
          </a:solidFill>
          <a:ln w="9525">
            <a:noFill/>
            <a:round/>
            <a:headEnd/>
            <a:tailEnd/>
          </a:ln>
        </p:spPr>
        <p:txBody>
          <a:bodyPr/>
          <a:lstStyle/>
          <a:p>
            <a:endParaRPr lang="en-US" dirty="0"/>
          </a:p>
        </p:txBody>
      </p:sp>
      <p:sp>
        <p:nvSpPr>
          <p:cNvPr id="121893" name="Freeform 131"/>
          <p:cNvSpPr>
            <a:spLocks/>
          </p:cNvSpPr>
          <p:nvPr/>
        </p:nvSpPr>
        <p:spPr bwMode="auto">
          <a:xfrm>
            <a:off x="6931025" y="2236788"/>
            <a:ext cx="49213" cy="47625"/>
          </a:xfrm>
          <a:custGeom>
            <a:avLst/>
            <a:gdLst>
              <a:gd name="T0" fmla="*/ 2147483647 w 24"/>
              <a:gd name="T1" fmla="*/ 2147483647 h 24"/>
              <a:gd name="T2" fmla="*/ 2147483647 w 24"/>
              <a:gd name="T3" fmla="*/ 2147483647 h 24"/>
              <a:gd name="T4" fmla="*/ 0 w 24"/>
              <a:gd name="T5" fmla="*/ 0 h 24"/>
              <a:gd name="T6" fmla="*/ 0 w 24"/>
              <a:gd name="T7" fmla="*/ 2147483647 h 24"/>
              <a:gd name="T8" fmla="*/ 2147483647 w 24"/>
              <a:gd name="T9" fmla="*/ 2147483647 h 24"/>
              <a:gd name="T10" fmla="*/ 2147483647 w 24"/>
              <a:gd name="T11" fmla="*/ 2147483647 h 24"/>
              <a:gd name="T12" fmla="*/ 2147483647 w 24"/>
              <a:gd name="T13" fmla="*/ 2147483647 h 24"/>
              <a:gd name="T14" fmla="*/ 0 60000 65536"/>
              <a:gd name="T15" fmla="*/ 0 60000 65536"/>
              <a:gd name="T16" fmla="*/ 0 60000 65536"/>
              <a:gd name="T17" fmla="*/ 0 60000 65536"/>
              <a:gd name="T18" fmla="*/ 0 60000 65536"/>
              <a:gd name="T19" fmla="*/ 0 60000 65536"/>
              <a:gd name="T20" fmla="*/ 0 60000 65536"/>
              <a:gd name="T21" fmla="*/ 0 w 24"/>
              <a:gd name="T22" fmla="*/ 0 h 24"/>
              <a:gd name="T23" fmla="*/ 24 w 24"/>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 h="24">
                <a:moveTo>
                  <a:pt x="24" y="12"/>
                </a:moveTo>
                <a:lnTo>
                  <a:pt x="24" y="12"/>
                </a:lnTo>
                <a:lnTo>
                  <a:pt x="0" y="0"/>
                </a:lnTo>
                <a:lnTo>
                  <a:pt x="0" y="12"/>
                </a:lnTo>
                <a:lnTo>
                  <a:pt x="24" y="24"/>
                </a:lnTo>
                <a:lnTo>
                  <a:pt x="18" y="24"/>
                </a:lnTo>
                <a:lnTo>
                  <a:pt x="24" y="12"/>
                </a:lnTo>
                <a:close/>
              </a:path>
            </a:pathLst>
          </a:custGeom>
          <a:solidFill>
            <a:srgbClr val="0000FF"/>
          </a:solidFill>
          <a:ln w="9525">
            <a:noFill/>
            <a:round/>
            <a:headEnd/>
            <a:tailEnd/>
          </a:ln>
        </p:spPr>
        <p:txBody>
          <a:bodyPr/>
          <a:lstStyle/>
          <a:p>
            <a:endParaRPr lang="en-US" dirty="0"/>
          </a:p>
        </p:txBody>
      </p:sp>
      <p:sp>
        <p:nvSpPr>
          <p:cNvPr id="121894" name="Freeform 132"/>
          <p:cNvSpPr>
            <a:spLocks/>
          </p:cNvSpPr>
          <p:nvPr/>
        </p:nvSpPr>
        <p:spPr bwMode="auto">
          <a:xfrm>
            <a:off x="6967538" y="2260600"/>
            <a:ext cx="61912" cy="47625"/>
          </a:xfrm>
          <a:custGeom>
            <a:avLst/>
            <a:gdLst>
              <a:gd name="T0" fmla="*/ 2147483647 w 30"/>
              <a:gd name="T1" fmla="*/ 2147483647 h 24"/>
              <a:gd name="T2" fmla="*/ 2147483647 w 30"/>
              <a:gd name="T3" fmla="*/ 2147483647 h 24"/>
              <a:gd name="T4" fmla="*/ 2147483647 w 30"/>
              <a:gd name="T5" fmla="*/ 0 h 24"/>
              <a:gd name="T6" fmla="*/ 0 w 30"/>
              <a:gd name="T7" fmla="*/ 2147483647 h 24"/>
              <a:gd name="T8" fmla="*/ 2147483647 w 30"/>
              <a:gd name="T9" fmla="*/ 2147483647 h 24"/>
              <a:gd name="T10" fmla="*/ 2147483647 w 30"/>
              <a:gd name="T11" fmla="*/ 2147483647 h 24"/>
              <a:gd name="T12" fmla="*/ 2147483647 w 30"/>
              <a:gd name="T13" fmla="*/ 2147483647 h 24"/>
              <a:gd name="T14" fmla="*/ 0 60000 65536"/>
              <a:gd name="T15" fmla="*/ 0 60000 65536"/>
              <a:gd name="T16" fmla="*/ 0 60000 65536"/>
              <a:gd name="T17" fmla="*/ 0 60000 65536"/>
              <a:gd name="T18" fmla="*/ 0 60000 65536"/>
              <a:gd name="T19" fmla="*/ 0 60000 65536"/>
              <a:gd name="T20" fmla="*/ 0 60000 65536"/>
              <a:gd name="T21" fmla="*/ 0 w 30"/>
              <a:gd name="T22" fmla="*/ 0 h 24"/>
              <a:gd name="T23" fmla="*/ 30 w 30"/>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 h="24">
                <a:moveTo>
                  <a:pt x="30" y="18"/>
                </a:moveTo>
                <a:lnTo>
                  <a:pt x="30" y="18"/>
                </a:lnTo>
                <a:lnTo>
                  <a:pt x="6" y="0"/>
                </a:lnTo>
                <a:lnTo>
                  <a:pt x="0" y="12"/>
                </a:lnTo>
                <a:lnTo>
                  <a:pt x="24" y="24"/>
                </a:lnTo>
                <a:lnTo>
                  <a:pt x="30" y="18"/>
                </a:lnTo>
                <a:close/>
              </a:path>
            </a:pathLst>
          </a:custGeom>
          <a:solidFill>
            <a:srgbClr val="0000FF"/>
          </a:solidFill>
          <a:ln w="9525">
            <a:noFill/>
            <a:round/>
            <a:headEnd/>
            <a:tailEnd/>
          </a:ln>
        </p:spPr>
        <p:txBody>
          <a:bodyPr/>
          <a:lstStyle/>
          <a:p>
            <a:endParaRPr lang="en-US" dirty="0"/>
          </a:p>
        </p:txBody>
      </p:sp>
      <p:sp>
        <p:nvSpPr>
          <p:cNvPr id="121895" name="Freeform 133"/>
          <p:cNvSpPr>
            <a:spLocks/>
          </p:cNvSpPr>
          <p:nvPr/>
        </p:nvSpPr>
        <p:spPr bwMode="auto">
          <a:xfrm>
            <a:off x="7016750" y="2297113"/>
            <a:ext cx="61913" cy="47625"/>
          </a:xfrm>
          <a:custGeom>
            <a:avLst/>
            <a:gdLst>
              <a:gd name="T0" fmla="*/ 2147483647 w 30"/>
              <a:gd name="T1" fmla="*/ 2147483647 h 24"/>
              <a:gd name="T2" fmla="*/ 2147483647 w 30"/>
              <a:gd name="T3" fmla="*/ 2147483647 h 24"/>
              <a:gd name="T4" fmla="*/ 2147483647 w 30"/>
              <a:gd name="T5" fmla="*/ 0 h 24"/>
              <a:gd name="T6" fmla="*/ 0 w 30"/>
              <a:gd name="T7" fmla="*/ 2147483647 h 24"/>
              <a:gd name="T8" fmla="*/ 2147483647 w 30"/>
              <a:gd name="T9" fmla="*/ 2147483647 h 24"/>
              <a:gd name="T10" fmla="*/ 2147483647 w 30"/>
              <a:gd name="T11" fmla="*/ 2147483647 h 24"/>
              <a:gd name="T12" fmla="*/ 2147483647 w 30"/>
              <a:gd name="T13" fmla="*/ 2147483647 h 24"/>
              <a:gd name="T14" fmla="*/ 0 60000 65536"/>
              <a:gd name="T15" fmla="*/ 0 60000 65536"/>
              <a:gd name="T16" fmla="*/ 0 60000 65536"/>
              <a:gd name="T17" fmla="*/ 0 60000 65536"/>
              <a:gd name="T18" fmla="*/ 0 60000 65536"/>
              <a:gd name="T19" fmla="*/ 0 60000 65536"/>
              <a:gd name="T20" fmla="*/ 0 60000 65536"/>
              <a:gd name="T21" fmla="*/ 0 w 30"/>
              <a:gd name="T22" fmla="*/ 0 h 24"/>
              <a:gd name="T23" fmla="*/ 30 w 30"/>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 h="24">
                <a:moveTo>
                  <a:pt x="30" y="18"/>
                </a:moveTo>
                <a:lnTo>
                  <a:pt x="30" y="18"/>
                </a:lnTo>
                <a:lnTo>
                  <a:pt x="6" y="0"/>
                </a:lnTo>
                <a:lnTo>
                  <a:pt x="0" y="6"/>
                </a:lnTo>
                <a:lnTo>
                  <a:pt x="24" y="24"/>
                </a:lnTo>
                <a:lnTo>
                  <a:pt x="30" y="18"/>
                </a:lnTo>
                <a:close/>
              </a:path>
            </a:pathLst>
          </a:custGeom>
          <a:solidFill>
            <a:srgbClr val="0000FF"/>
          </a:solidFill>
          <a:ln w="9525">
            <a:noFill/>
            <a:round/>
            <a:headEnd/>
            <a:tailEnd/>
          </a:ln>
        </p:spPr>
        <p:txBody>
          <a:bodyPr/>
          <a:lstStyle/>
          <a:p>
            <a:endParaRPr lang="en-US" dirty="0"/>
          </a:p>
        </p:txBody>
      </p:sp>
      <p:sp>
        <p:nvSpPr>
          <p:cNvPr id="121896" name="Freeform 134"/>
          <p:cNvSpPr>
            <a:spLocks/>
          </p:cNvSpPr>
          <p:nvPr/>
        </p:nvSpPr>
        <p:spPr bwMode="auto">
          <a:xfrm>
            <a:off x="7065963" y="2332038"/>
            <a:ext cx="49212" cy="47625"/>
          </a:xfrm>
          <a:custGeom>
            <a:avLst/>
            <a:gdLst>
              <a:gd name="T0" fmla="*/ 2147483647 w 24"/>
              <a:gd name="T1" fmla="*/ 2147483647 h 24"/>
              <a:gd name="T2" fmla="*/ 2147483647 w 24"/>
              <a:gd name="T3" fmla="*/ 2147483647 h 24"/>
              <a:gd name="T4" fmla="*/ 2147483647 w 24"/>
              <a:gd name="T5" fmla="*/ 0 h 24"/>
              <a:gd name="T6" fmla="*/ 0 w 24"/>
              <a:gd name="T7" fmla="*/ 2147483647 h 24"/>
              <a:gd name="T8" fmla="*/ 2147483647 w 24"/>
              <a:gd name="T9" fmla="*/ 2147483647 h 24"/>
              <a:gd name="T10" fmla="*/ 2147483647 w 24"/>
              <a:gd name="T11" fmla="*/ 2147483647 h 24"/>
              <a:gd name="T12" fmla="*/ 2147483647 w 24"/>
              <a:gd name="T13" fmla="*/ 2147483647 h 24"/>
              <a:gd name="T14" fmla="*/ 0 60000 65536"/>
              <a:gd name="T15" fmla="*/ 0 60000 65536"/>
              <a:gd name="T16" fmla="*/ 0 60000 65536"/>
              <a:gd name="T17" fmla="*/ 0 60000 65536"/>
              <a:gd name="T18" fmla="*/ 0 60000 65536"/>
              <a:gd name="T19" fmla="*/ 0 60000 65536"/>
              <a:gd name="T20" fmla="*/ 0 60000 65536"/>
              <a:gd name="T21" fmla="*/ 0 w 24"/>
              <a:gd name="T22" fmla="*/ 0 h 24"/>
              <a:gd name="T23" fmla="*/ 24 w 24"/>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 h="24">
                <a:moveTo>
                  <a:pt x="24" y="18"/>
                </a:moveTo>
                <a:lnTo>
                  <a:pt x="24" y="18"/>
                </a:lnTo>
                <a:lnTo>
                  <a:pt x="6" y="0"/>
                </a:lnTo>
                <a:lnTo>
                  <a:pt x="0" y="6"/>
                </a:lnTo>
                <a:lnTo>
                  <a:pt x="18" y="24"/>
                </a:lnTo>
                <a:lnTo>
                  <a:pt x="24" y="18"/>
                </a:lnTo>
                <a:close/>
              </a:path>
            </a:pathLst>
          </a:custGeom>
          <a:solidFill>
            <a:srgbClr val="0000FF"/>
          </a:solidFill>
          <a:ln w="9525">
            <a:noFill/>
            <a:round/>
            <a:headEnd/>
            <a:tailEnd/>
          </a:ln>
        </p:spPr>
        <p:txBody>
          <a:bodyPr/>
          <a:lstStyle/>
          <a:p>
            <a:endParaRPr lang="en-US" dirty="0"/>
          </a:p>
        </p:txBody>
      </p:sp>
      <p:sp>
        <p:nvSpPr>
          <p:cNvPr id="121897" name="Freeform 135"/>
          <p:cNvSpPr>
            <a:spLocks/>
          </p:cNvSpPr>
          <p:nvPr/>
        </p:nvSpPr>
        <p:spPr bwMode="auto">
          <a:xfrm>
            <a:off x="7104063" y="2366963"/>
            <a:ext cx="61912" cy="58737"/>
          </a:xfrm>
          <a:custGeom>
            <a:avLst/>
            <a:gdLst>
              <a:gd name="T0" fmla="*/ 2147483647 w 30"/>
              <a:gd name="T1" fmla="*/ 2147483647 h 30"/>
              <a:gd name="T2" fmla="*/ 2147483647 w 30"/>
              <a:gd name="T3" fmla="*/ 2147483647 h 30"/>
              <a:gd name="T4" fmla="*/ 2147483647 w 30"/>
              <a:gd name="T5" fmla="*/ 0 h 30"/>
              <a:gd name="T6" fmla="*/ 0 w 30"/>
              <a:gd name="T7" fmla="*/ 2147483647 h 30"/>
              <a:gd name="T8" fmla="*/ 2147483647 w 30"/>
              <a:gd name="T9" fmla="*/ 2147483647 h 30"/>
              <a:gd name="T10" fmla="*/ 2147483647 w 30"/>
              <a:gd name="T11" fmla="*/ 2147483647 h 30"/>
              <a:gd name="T12" fmla="*/ 2147483647 w 30"/>
              <a:gd name="T13" fmla="*/ 2147483647 h 30"/>
              <a:gd name="T14" fmla="*/ 0 60000 65536"/>
              <a:gd name="T15" fmla="*/ 0 60000 65536"/>
              <a:gd name="T16" fmla="*/ 0 60000 65536"/>
              <a:gd name="T17" fmla="*/ 0 60000 65536"/>
              <a:gd name="T18" fmla="*/ 0 60000 65536"/>
              <a:gd name="T19" fmla="*/ 0 60000 65536"/>
              <a:gd name="T20" fmla="*/ 0 60000 65536"/>
              <a:gd name="T21" fmla="*/ 0 w 30"/>
              <a:gd name="T22" fmla="*/ 0 h 30"/>
              <a:gd name="T23" fmla="*/ 30 w 30"/>
              <a:gd name="T24" fmla="*/ 30 h 3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 h="30">
                <a:moveTo>
                  <a:pt x="30" y="24"/>
                </a:moveTo>
                <a:lnTo>
                  <a:pt x="30" y="24"/>
                </a:lnTo>
                <a:lnTo>
                  <a:pt x="6" y="0"/>
                </a:lnTo>
                <a:lnTo>
                  <a:pt x="0" y="6"/>
                </a:lnTo>
                <a:lnTo>
                  <a:pt x="18" y="30"/>
                </a:lnTo>
                <a:lnTo>
                  <a:pt x="30" y="24"/>
                </a:lnTo>
                <a:close/>
              </a:path>
            </a:pathLst>
          </a:custGeom>
          <a:solidFill>
            <a:srgbClr val="0000FF"/>
          </a:solidFill>
          <a:ln w="9525">
            <a:noFill/>
            <a:round/>
            <a:headEnd/>
            <a:tailEnd/>
          </a:ln>
        </p:spPr>
        <p:txBody>
          <a:bodyPr/>
          <a:lstStyle/>
          <a:p>
            <a:endParaRPr lang="en-US" dirty="0"/>
          </a:p>
        </p:txBody>
      </p:sp>
      <p:sp>
        <p:nvSpPr>
          <p:cNvPr id="121898" name="Freeform 136"/>
          <p:cNvSpPr>
            <a:spLocks/>
          </p:cNvSpPr>
          <p:nvPr/>
        </p:nvSpPr>
        <p:spPr bwMode="auto">
          <a:xfrm>
            <a:off x="7140575" y="2414588"/>
            <a:ext cx="61913" cy="58737"/>
          </a:xfrm>
          <a:custGeom>
            <a:avLst/>
            <a:gdLst>
              <a:gd name="T0" fmla="*/ 2147483647 w 30"/>
              <a:gd name="T1" fmla="*/ 2147483647 h 30"/>
              <a:gd name="T2" fmla="*/ 2147483647 w 30"/>
              <a:gd name="T3" fmla="*/ 2147483647 h 30"/>
              <a:gd name="T4" fmla="*/ 2147483647 w 30"/>
              <a:gd name="T5" fmla="*/ 0 h 30"/>
              <a:gd name="T6" fmla="*/ 0 w 30"/>
              <a:gd name="T7" fmla="*/ 2147483647 h 30"/>
              <a:gd name="T8" fmla="*/ 2147483647 w 30"/>
              <a:gd name="T9" fmla="*/ 2147483647 h 30"/>
              <a:gd name="T10" fmla="*/ 2147483647 w 30"/>
              <a:gd name="T11" fmla="*/ 2147483647 h 30"/>
              <a:gd name="T12" fmla="*/ 2147483647 w 30"/>
              <a:gd name="T13" fmla="*/ 2147483647 h 30"/>
              <a:gd name="T14" fmla="*/ 0 60000 65536"/>
              <a:gd name="T15" fmla="*/ 0 60000 65536"/>
              <a:gd name="T16" fmla="*/ 0 60000 65536"/>
              <a:gd name="T17" fmla="*/ 0 60000 65536"/>
              <a:gd name="T18" fmla="*/ 0 60000 65536"/>
              <a:gd name="T19" fmla="*/ 0 60000 65536"/>
              <a:gd name="T20" fmla="*/ 0 60000 65536"/>
              <a:gd name="T21" fmla="*/ 0 w 30"/>
              <a:gd name="T22" fmla="*/ 0 h 30"/>
              <a:gd name="T23" fmla="*/ 30 w 30"/>
              <a:gd name="T24" fmla="*/ 30 h 3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 h="30">
                <a:moveTo>
                  <a:pt x="30" y="24"/>
                </a:moveTo>
                <a:lnTo>
                  <a:pt x="30" y="24"/>
                </a:lnTo>
                <a:lnTo>
                  <a:pt x="12" y="0"/>
                </a:lnTo>
                <a:lnTo>
                  <a:pt x="0" y="6"/>
                </a:lnTo>
                <a:lnTo>
                  <a:pt x="24" y="30"/>
                </a:lnTo>
                <a:lnTo>
                  <a:pt x="18" y="30"/>
                </a:lnTo>
                <a:lnTo>
                  <a:pt x="30" y="24"/>
                </a:lnTo>
                <a:close/>
              </a:path>
            </a:pathLst>
          </a:custGeom>
          <a:solidFill>
            <a:srgbClr val="0000FF"/>
          </a:solidFill>
          <a:ln w="9525">
            <a:noFill/>
            <a:round/>
            <a:headEnd/>
            <a:tailEnd/>
          </a:ln>
        </p:spPr>
        <p:txBody>
          <a:bodyPr/>
          <a:lstStyle/>
          <a:p>
            <a:endParaRPr lang="en-US" dirty="0"/>
          </a:p>
        </p:txBody>
      </p:sp>
      <p:sp>
        <p:nvSpPr>
          <p:cNvPr id="121899" name="Freeform 137"/>
          <p:cNvSpPr>
            <a:spLocks/>
          </p:cNvSpPr>
          <p:nvPr/>
        </p:nvSpPr>
        <p:spPr bwMode="auto">
          <a:xfrm>
            <a:off x="7177088" y="2460625"/>
            <a:ext cx="61912" cy="71438"/>
          </a:xfrm>
          <a:custGeom>
            <a:avLst/>
            <a:gdLst>
              <a:gd name="T0" fmla="*/ 2147483647 w 30"/>
              <a:gd name="T1" fmla="*/ 2147483647 h 36"/>
              <a:gd name="T2" fmla="*/ 2147483647 w 30"/>
              <a:gd name="T3" fmla="*/ 2147483647 h 36"/>
              <a:gd name="T4" fmla="*/ 2147483647 w 30"/>
              <a:gd name="T5" fmla="*/ 0 h 36"/>
              <a:gd name="T6" fmla="*/ 0 w 30"/>
              <a:gd name="T7" fmla="*/ 2147483647 h 36"/>
              <a:gd name="T8" fmla="*/ 2147483647 w 30"/>
              <a:gd name="T9" fmla="*/ 2147483647 h 36"/>
              <a:gd name="T10" fmla="*/ 2147483647 w 30"/>
              <a:gd name="T11" fmla="*/ 2147483647 h 36"/>
              <a:gd name="T12" fmla="*/ 2147483647 w 30"/>
              <a:gd name="T13" fmla="*/ 2147483647 h 36"/>
              <a:gd name="T14" fmla="*/ 0 60000 65536"/>
              <a:gd name="T15" fmla="*/ 0 60000 65536"/>
              <a:gd name="T16" fmla="*/ 0 60000 65536"/>
              <a:gd name="T17" fmla="*/ 0 60000 65536"/>
              <a:gd name="T18" fmla="*/ 0 60000 65536"/>
              <a:gd name="T19" fmla="*/ 0 60000 65536"/>
              <a:gd name="T20" fmla="*/ 0 60000 65536"/>
              <a:gd name="T21" fmla="*/ 0 w 30"/>
              <a:gd name="T22" fmla="*/ 0 h 36"/>
              <a:gd name="T23" fmla="*/ 30 w 30"/>
              <a:gd name="T24" fmla="*/ 36 h 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 h="36">
                <a:moveTo>
                  <a:pt x="30" y="30"/>
                </a:moveTo>
                <a:lnTo>
                  <a:pt x="30" y="30"/>
                </a:lnTo>
                <a:lnTo>
                  <a:pt x="12" y="0"/>
                </a:lnTo>
                <a:lnTo>
                  <a:pt x="0" y="6"/>
                </a:lnTo>
                <a:lnTo>
                  <a:pt x="18" y="36"/>
                </a:lnTo>
                <a:lnTo>
                  <a:pt x="18" y="30"/>
                </a:lnTo>
                <a:lnTo>
                  <a:pt x="30" y="30"/>
                </a:lnTo>
                <a:close/>
              </a:path>
            </a:pathLst>
          </a:custGeom>
          <a:solidFill>
            <a:srgbClr val="0000FF"/>
          </a:solidFill>
          <a:ln w="9525">
            <a:noFill/>
            <a:round/>
            <a:headEnd/>
            <a:tailEnd/>
          </a:ln>
        </p:spPr>
        <p:txBody>
          <a:bodyPr/>
          <a:lstStyle/>
          <a:p>
            <a:endParaRPr lang="en-US" dirty="0"/>
          </a:p>
        </p:txBody>
      </p:sp>
      <p:sp>
        <p:nvSpPr>
          <p:cNvPr id="121900" name="Freeform 138"/>
          <p:cNvSpPr>
            <a:spLocks/>
          </p:cNvSpPr>
          <p:nvPr/>
        </p:nvSpPr>
        <p:spPr bwMode="auto">
          <a:xfrm>
            <a:off x="7215188" y="2519363"/>
            <a:ext cx="49212" cy="60325"/>
          </a:xfrm>
          <a:custGeom>
            <a:avLst/>
            <a:gdLst>
              <a:gd name="T0" fmla="*/ 2147483647 w 24"/>
              <a:gd name="T1" fmla="*/ 2147483647 h 30"/>
              <a:gd name="T2" fmla="*/ 2147483647 w 24"/>
              <a:gd name="T3" fmla="*/ 2147483647 h 30"/>
              <a:gd name="T4" fmla="*/ 2147483647 w 24"/>
              <a:gd name="T5" fmla="*/ 0 h 30"/>
              <a:gd name="T6" fmla="*/ 0 w 24"/>
              <a:gd name="T7" fmla="*/ 0 h 30"/>
              <a:gd name="T8" fmla="*/ 2147483647 w 24"/>
              <a:gd name="T9" fmla="*/ 2147483647 h 30"/>
              <a:gd name="T10" fmla="*/ 2147483647 w 24"/>
              <a:gd name="T11" fmla="*/ 2147483647 h 30"/>
              <a:gd name="T12" fmla="*/ 2147483647 w 24"/>
              <a:gd name="T13" fmla="*/ 2147483647 h 30"/>
              <a:gd name="T14" fmla="*/ 0 60000 65536"/>
              <a:gd name="T15" fmla="*/ 0 60000 65536"/>
              <a:gd name="T16" fmla="*/ 0 60000 65536"/>
              <a:gd name="T17" fmla="*/ 0 60000 65536"/>
              <a:gd name="T18" fmla="*/ 0 60000 65536"/>
              <a:gd name="T19" fmla="*/ 0 60000 65536"/>
              <a:gd name="T20" fmla="*/ 0 60000 65536"/>
              <a:gd name="T21" fmla="*/ 0 w 24"/>
              <a:gd name="T22" fmla="*/ 0 h 30"/>
              <a:gd name="T23" fmla="*/ 24 w 24"/>
              <a:gd name="T24" fmla="*/ 30 h 3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 h="30">
                <a:moveTo>
                  <a:pt x="24" y="24"/>
                </a:moveTo>
                <a:lnTo>
                  <a:pt x="24" y="24"/>
                </a:lnTo>
                <a:lnTo>
                  <a:pt x="12" y="0"/>
                </a:lnTo>
                <a:lnTo>
                  <a:pt x="0" y="0"/>
                </a:lnTo>
                <a:lnTo>
                  <a:pt x="18" y="30"/>
                </a:lnTo>
                <a:lnTo>
                  <a:pt x="24" y="24"/>
                </a:lnTo>
                <a:close/>
              </a:path>
            </a:pathLst>
          </a:custGeom>
          <a:solidFill>
            <a:srgbClr val="0000FF"/>
          </a:solidFill>
          <a:ln w="9525">
            <a:noFill/>
            <a:round/>
            <a:headEnd/>
            <a:tailEnd/>
          </a:ln>
        </p:spPr>
        <p:txBody>
          <a:bodyPr/>
          <a:lstStyle/>
          <a:p>
            <a:endParaRPr lang="en-US" dirty="0"/>
          </a:p>
        </p:txBody>
      </p:sp>
      <p:sp>
        <p:nvSpPr>
          <p:cNvPr id="121901" name="Freeform 139"/>
          <p:cNvSpPr>
            <a:spLocks/>
          </p:cNvSpPr>
          <p:nvPr/>
        </p:nvSpPr>
        <p:spPr bwMode="auto">
          <a:xfrm>
            <a:off x="7251700" y="2566988"/>
            <a:ext cx="49213" cy="71437"/>
          </a:xfrm>
          <a:custGeom>
            <a:avLst/>
            <a:gdLst>
              <a:gd name="T0" fmla="*/ 2147483647 w 24"/>
              <a:gd name="T1" fmla="*/ 2147483647 h 36"/>
              <a:gd name="T2" fmla="*/ 2147483647 w 24"/>
              <a:gd name="T3" fmla="*/ 2147483647 h 36"/>
              <a:gd name="T4" fmla="*/ 2147483647 w 24"/>
              <a:gd name="T5" fmla="*/ 0 h 36"/>
              <a:gd name="T6" fmla="*/ 0 w 24"/>
              <a:gd name="T7" fmla="*/ 2147483647 h 36"/>
              <a:gd name="T8" fmla="*/ 2147483647 w 24"/>
              <a:gd name="T9" fmla="*/ 2147483647 h 36"/>
              <a:gd name="T10" fmla="*/ 2147483647 w 24"/>
              <a:gd name="T11" fmla="*/ 2147483647 h 36"/>
              <a:gd name="T12" fmla="*/ 2147483647 w 24"/>
              <a:gd name="T13" fmla="*/ 2147483647 h 36"/>
              <a:gd name="T14" fmla="*/ 0 60000 65536"/>
              <a:gd name="T15" fmla="*/ 0 60000 65536"/>
              <a:gd name="T16" fmla="*/ 0 60000 65536"/>
              <a:gd name="T17" fmla="*/ 0 60000 65536"/>
              <a:gd name="T18" fmla="*/ 0 60000 65536"/>
              <a:gd name="T19" fmla="*/ 0 60000 65536"/>
              <a:gd name="T20" fmla="*/ 0 60000 65536"/>
              <a:gd name="T21" fmla="*/ 0 w 24"/>
              <a:gd name="T22" fmla="*/ 0 h 36"/>
              <a:gd name="T23" fmla="*/ 24 w 24"/>
              <a:gd name="T24" fmla="*/ 36 h 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 h="36">
                <a:moveTo>
                  <a:pt x="24" y="36"/>
                </a:moveTo>
                <a:lnTo>
                  <a:pt x="24" y="36"/>
                </a:lnTo>
                <a:lnTo>
                  <a:pt x="6" y="0"/>
                </a:lnTo>
                <a:lnTo>
                  <a:pt x="0" y="6"/>
                </a:lnTo>
                <a:lnTo>
                  <a:pt x="12" y="36"/>
                </a:lnTo>
                <a:lnTo>
                  <a:pt x="24" y="36"/>
                </a:lnTo>
                <a:close/>
              </a:path>
            </a:pathLst>
          </a:custGeom>
          <a:solidFill>
            <a:srgbClr val="0000FF"/>
          </a:solidFill>
          <a:ln w="9525">
            <a:noFill/>
            <a:round/>
            <a:headEnd/>
            <a:tailEnd/>
          </a:ln>
        </p:spPr>
        <p:txBody>
          <a:bodyPr/>
          <a:lstStyle/>
          <a:p>
            <a:endParaRPr lang="en-US" dirty="0"/>
          </a:p>
        </p:txBody>
      </p:sp>
      <p:sp>
        <p:nvSpPr>
          <p:cNvPr id="121902" name="Freeform 140"/>
          <p:cNvSpPr>
            <a:spLocks/>
          </p:cNvSpPr>
          <p:nvPr/>
        </p:nvSpPr>
        <p:spPr bwMode="auto">
          <a:xfrm>
            <a:off x="7277100" y="2638425"/>
            <a:ext cx="49213" cy="71438"/>
          </a:xfrm>
          <a:custGeom>
            <a:avLst/>
            <a:gdLst>
              <a:gd name="T0" fmla="*/ 2147483647 w 24"/>
              <a:gd name="T1" fmla="*/ 2147483647 h 36"/>
              <a:gd name="T2" fmla="*/ 2147483647 w 24"/>
              <a:gd name="T3" fmla="*/ 2147483647 h 36"/>
              <a:gd name="T4" fmla="*/ 2147483647 w 24"/>
              <a:gd name="T5" fmla="*/ 0 h 36"/>
              <a:gd name="T6" fmla="*/ 0 w 24"/>
              <a:gd name="T7" fmla="*/ 0 h 36"/>
              <a:gd name="T8" fmla="*/ 2147483647 w 24"/>
              <a:gd name="T9" fmla="*/ 2147483647 h 36"/>
              <a:gd name="T10" fmla="*/ 2147483647 w 24"/>
              <a:gd name="T11" fmla="*/ 2147483647 h 36"/>
              <a:gd name="T12" fmla="*/ 2147483647 w 24"/>
              <a:gd name="T13" fmla="*/ 2147483647 h 36"/>
              <a:gd name="T14" fmla="*/ 0 60000 65536"/>
              <a:gd name="T15" fmla="*/ 0 60000 65536"/>
              <a:gd name="T16" fmla="*/ 0 60000 65536"/>
              <a:gd name="T17" fmla="*/ 0 60000 65536"/>
              <a:gd name="T18" fmla="*/ 0 60000 65536"/>
              <a:gd name="T19" fmla="*/ 0 60000 65536"/>
              <a:gd name="T20" fmla="*/ 0 60000 65536"/>
              <a:gd name="T21" fmla="*/ 0 w 24"/>
              <a:gd name="T22" fmla="*/ 0 h 36"/>
              <a:gd name="T23" fmla="*/ 24 w 24"/>
              <a:gd name="T24" fmla="*/ 36 h 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 h="36">
                <a:moveTo>
                  <a:pt x="24" y="30"/>
                </a:moveTo>
                <a:lnTo>
                  <a:pt x="24" y="30"/>
                </a:lnTo>
                <a:lnTo>
                  <a:pt x="12" y="0"/>
                </a:lnTo>
                <a:lnTo>
                  <a:pt x="0" y="0"/>
                </a:lnTo>
                <a:lnTo>
                  <a:pt x="12" y="36"/>
                </a:lnTo>
                <a:lnTo>
                  <a:pt x="24" y="30"/>
                </a:lnTo>
                <a:close/>
              </a:path>
            </a:pathLst>
          </a:custGeom>
          <a:solidFill>
            <a:srgbClr val="0000FF"/>
          </a:solidFill>
          <a:ln w="9525">
            <a:noFill/>
            <a:round/>
            <a:headEnd/>
            <a:tailEnd/>
          </a:ln>
        </p:spPr>
        <p:txBody>
          <a:bodyPr/>
          <a:lstStyle/>
          <a:p>
            <a:endParaRPr lang="en-US" dirty="0"/>
          </a:p>
        </p:txBody>
      </p:sp>
      <p:sp>
        <p:nvSpPr>
          <p:cNvPr id="121903" name="Freeform 141"/>
          <p:cNvSpPr>
            <a:spLocks/>
          </p:cNvSpPr>
          <p:nvPr/>
        </p:nvSpPr>
        <p:spPr bwMode="auto">
          <a:xfrm>
            <a:off x="7300913" y="2698750"/>
            <a:ext cx="49212" cy="82550"/>
          </a:xfrm>
          <a:custGeom>
            <a:avLst/>
            <a:gdLst>
              <a:gd name="T0" fmla="*/ 2147483647 w 24"/>
              <a:gd name="T1" fmla="*/ 2147483647 h 42"/>
              <a:gd name="T2" fmla="*/ 2147483647 w 24"/>
              <a:gd name="T3" fmla="*/ 2147483647 h 42"/>
              <a:gd name="T4" fmla="*/ 2147483647 w 24"/>
              <a:gd name="T5" fmla="*/ 0 h 42"/>
              <a:gd name="T6" fmla="*/ 0 w 24"/>
              <a:gd name="T7" fmla="*/ 2147483647 h 42"/>
              <a:gd name="T8" fmla="*/ 2147483647 w 24"/>
              <a:gd name="T9" fmla="*/ 2147483647 h 42"/>
              <a:gd name="T10" fmla="*/ 2147483647 w 24"/>
              <a:gd name="T11" fmla="*/ 2147483647 h 42"/>
              <a:gd name="T12" fmla="*/ 2147483647 w 24"/>
              <a:gd name="T13" fmla="*/ 2147483647 h 42"/>
              <a:gd name="T14" fmla="*/ 2147483647 w 24"/>
              <a:gd name="T15" fmla="*/ 2147483647 h 42"/>
              <a:gd name="T16" fmla="*/ 2147483647 w 24"/>
              <a:gd name="T17" fmla="*/ 2147483647 h 42"/>
              <a:gd name="T18" fmla="*/ 2147483647 w 24"/>
              <a:gd name="T19" fmla="*/ 2147483647 h 4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4"/>
              <a:gd name="T31" fmla="*/ 0 h 42"/>
              <a:gd name="T32" fmla="*/ 24 w 24"/>
              <a:gd name="T33" fmla="*/ 42 h 4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4" h="42">
                <a:moveTo>
                  <a:pt x="18" y="42"/>
                </a:moveTo>
                <a:lnTo>
                  <a:pt x="24" y="36"/>
                </a:lnTo>
                <a:lnTo>
                  <a:pt x="12" y="0"/>
                </a:lnTo>
                <a:lnTo>
                  <a:pt x="0" y="6"/>
                </a:lnTo>
                <a:lnTo>
                  <a:pt x="12" y="36"/>
                </a:lnTo>
                <a:lnTo>
                  <a:pt x="18" y="30"/>
                </a:lnTo>
                <a:lnTo>
                  <a:pt x="18" y="42"/>
                </a:lnTo>
                <a:lnTo>
                  <a:pt x="24" y="36"/>
                </a:lnTo>
                <a:lnTo>
                  <a:pt x="18" y="42"/>
                </a:lnTo>
                <a:close/>
              </a:path>
            </a:pathLst>
          </a:custGeom>
          <a:solidFill>
            <a:srgbClr val="0000FF"/>
          </a:solidFill>
          <a:ln w="9525">
            <a:noFill/>
            <a:round/>
            <a:headEnd/>
            <a:tailEnd/>
          </a:ln>
        </p:spPr>
        <p:txBody>
          <a:bodyPr/>
          <a:lstStyle/>
          <a:p>
            <a:endParaRPr lang="en-US" dirty="0"/>
          </a:p>
        </p:txBody>
      </p:sp>
      <p:sp>
        <p:nvSpPr>
          <p:cNvPr id="121904" name="Freeform 142"/>
          <p:cNvSpPr>
            <a:spLocks/>
          </p:cNvSpPr>
          <p:nvPr/>
        </p:nvSpPr>
        <p:spPr bwMode="auto">
          <a:xfrm>
            <a:off x="6278563" y="2260600"/>
            <a:ext cx="320675" cy="790575"/>
          </a:xfrm>
          <a:custGeom>
            <a:avLst/>
            <a:gdLst>
              <a:gd name="T0" fmla="*/ 2147483647 w 156"/>
              <a:gd name="T1" fmla="*/ 0 h 402"/>
              <a:gd name="T2" fmla="*/ 2147483647 w 156"/>
              <a:gd name="T3" fmla="*/ 2147483647 h 402"/>
              <a:gd name="T4" fmla="*/ 2147483647 w 156"/>
              <a:gd name="T5" fmla="*/ 2147483647 h 402"/>
              <a:gd name="T6" fmla="*/ 2147483647 w 156"/>
              <a:gd name="T7" fmla="*/ 2147483647 h 402"/>
              <a:gd name="T8" fmla="*/ 2147483647 w 156"/>
              <a:gd name="T9" fmla="*/ 2147483647 h 402"/>
              <a:gd name="T10" fmla="*/ 2147483647 w 156"/>
              <a:gd name="T11" fmla="*/ 2147483647 h 402"/>
              <a:gd name="T12" fmla="*/ 2147483647 w 156"/>
              <a:gd name="T13" fmla="*/ 2147483647 h 402"/>
              <a:gd name="T14" fmla="*/ 2147483647 w 156"/>
              <a:gd name="T15" fmla="*/ 2147483647 h 402"/>
              <a:gd name="T16" fmla="*/ 2147483647 w 156"/>
              <a:gd name="T17" fmla="*/ 2147483647 h 402"/>
              <a:gd name="T18" fmla="*/ 2147483647 w 156"/>
              <a:gd name="T19" fmla="*/ 2147483647 h 402"/>
              <a:gd name="T20" fmla="*/ 2147483647 w 156"/>
              <a:gd name="T21" fmla="*/ 2147483647 h 402"/>
              <a:gd name="T22" fmla="*/ 0 w 156"/>
              <a:gd name="T23" fmla="*/ 2147483647 h 402"/>
              <a:gd name="T24" fmla="*/ 2147483647 w 156"/>
              <a:gd name="T25" fmla="*/ 2147483647 h 402"/>
              <a:gd name="T26" fmla="*/ 2147483647 w 156"/>
              <a:gd name="T27" fmla="*/ 2147483647 h 402"/>
              <a:gd name="T28" fmla="*/ 2147483647 w 156"/>
              <a:gd name="T29" fmla="*/ 2147483647 h 402"/>
              <a:gd name="T30" fmla="*/ 2147483647 w 156"/>
              <a:gd name="T31" fmla="*/ 2147483647 h 402"/>
              <a:gd name="T32" fmla="*/ 2147483647 w 156"/>
              <a:gd name="T33" fmla="*/ 2147483647 h 402"/>
              <a:gd name="T34" fmla="*/ 2147483647 w 156"/>
              <a:gd name="T35" fmla="*/ 2147483647 h 402"/>
              <a:gd name="T36" fmla="*/ 2147483647 w 156"/>
              <a:gd name="T37" fmla="*/ 2147483647 h 402"/>
              <a:gd name="T38" fmla="*/ 2147483647 w 156"/>
              <a:gd name="T39" fmla="*/ 2147483647 h 402"/>
              <a:gd name="T40" fmla="*/ 2147483647 w 156"/>
              <a:gd name="T41" fmla="*/ 2147483647 h 402"/>
              <a:gd name="T42" fmla="*/ 2147483647 w 156"/>
              <a:gd name="T43" fmla="*/ 2147483647 h 402"/>
              <a:gd name="T44" fmla="*/ 2147483647 w 156"/>
              <a:gd name="T45" fmla="*/ 2147483647 h 402"/>
              <a:gd name="T46" fmla="*/ 2147483647 w 156"/>
              <a:gd name="T47" fmla="*/ 2147483647 h 402"/>
              <a:gd name="T48" fmla="*/ 2147483647 w 156"/>
              <a:gd name="T49" fmla="*/ 2147483647 h 402"/>
              <a:gd name="T50" fmla="*/ 2147483647 w 156"/>
              <a:gd name="T51" fmla="*/ 2147483647 h 402"/>
              <a:gd name="T52" fmla="*/ 2147483647 w 156"/>
              <a:gd name="T53" fmla="*/ 2147483647 h 402"/>
              <a:gd name="T54" fmla="*/ 2147483647 w 156"/>
              <a:gd name="T55" fmla="*/ 2147483647 h 402"/>
              <a:gd name="T56" fmla="*/ 2147483647 w 156"/>
              <a:gd name="T57" fmla="*/ 2147483647 h 402"/>
              <a:gd name="T58" fmla="*/ 2147483647 w 156"/>
              <a:gd name="T59" fmla="*/ 2147483647 h 402"/>
              <a:gd name="T60" fmla="*/ 2147483647 w 156"/>
              <a:gd name="T61" fmla="*/ 0 h 40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56"/>
              <a:gd name="T94" fmla="*/ 0 h 402"/>
              <a:gd name="T95" fmla="*/ 156 w 156"/>
              <a:gd name="T96" fmla="*/ 402 h 402"/>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56" h="402">
                <a:moveTo>
                  <a:pt x="156" y="0"/>
                </a:moveTo>
                <a:lnTo>
                  <a:pt x="108" y="30"/>
                </a:lnTo>
                <a:lnTo>
                  <a:pt x="90" y="48"/>
                </a:lnTo>
                <a:lnTo>
                  <a:pt x="72" y="60"/>
                </a:lnTo>
                <a:lnTo>
                  <a:pt x="54" y="84"/>
                </a:lnTo>
                <a:lnTo>
                  <a:pt x="42" y="102"/>
                </a:lnTo>
                <a:lnTo>
                  <a:pt x="30" y="126"/>
                </a:lnTo>
                <a:lnTo>
                  <a:pt x="24" y="150"/>
                </a:lnTo>
                <a:lnTo>
                  <a:pt x="12" y="180"/>
                </a:lnTo>
                <a:lnTo>
                  <a:pt x="6" y="210"/>
                </a:lnTo>
                <a:lnTo>
                  <a:pt x="6" y="240"/>
                </a:lnTo>
                <a:lnTo>
                  <a:pt x="0" y="270"/>
                </a:lnTo>
                <a:lnTo>
                  <a:pt x="6" y="300"/>
                </a:lnTo>
                <a:lnTo>
                  <a:pt x="6" y="336"/>
                </a:lnTo>
                <a:lnTo>
                  <a:pt x="12" y="366"/>
                </a:lnTo>
                <a:lnTo>
                  <a:pt x="18" y="402"/>
                </a:lnTo>
                <a:lnTo>
                  <a:pt x="72" y="378"/>
                </a:lnTo>
                <a:lnTo>
                  <a:pt x="60" y="342"/>
                </a:lnTo>
                <a:lnTo>
                  <a:pt x="54" y="306"/>
                </a:lnTo>
                <a:lnTo>
                  <a:pt x="54" y="276"/>
                </a:lnTo>
                <a:lnTo>
                  <a:pt x="54" y="240"/>
                </a:lnTo>
                <a:lnTo>
                  <a:pt x="54" y="210"/>
                </a:lnTo>
                <a:lnTo>
                  <a:pt x="54" y="180"/>
                </a:lnTo>
                <a:lnTo>
                  <a:pt x="60" y="150"/>
                </a:lnTo>
                <a:lnTo>
                  <a:pt x="72" y="120"/>
                </a:lnTo>
                <a:lnTo>
                  <a:pt x="78" y="96"/>
                </a:lnTo>
                <a:lnTo>
                  <a:pt x="90" y="72"/>
                </a:lnTo>
                <a:lnTo>
                  <a:pt x="108" y="48"/>
                </a:lnTo>
                <a:lnTo>
                  <a:pt x="120" y="30"/>
                </a:lnTo>
                <a:lnTo>
                  <a:pt x="138" y="12"/>
                </a:lnTo>
                <a:lnTo>
                  <a:pt x="156" y="0"/>
                </a:lnTo>
              </a:path>
            </a:pathLst>
          </a:custGeom>
          <a:noFill/>
          <a:ln w="28575">
            <a:solidFill>
              <a:srgbClr val="0000FF"/>
            </a:solidFill>
            <a:round/>
            <a:headEnd/>
            <a:tailEnd/>
          </a:ln>
        </p:spPr>
        <p:txBody>
          <a:bodyPr/>
          <a:lstStyle/>
          <a:p>
            <a:endParaRPr lang="en-US" dirty="0"/>
          </a:p>
        </p:txBody>
      </p:sp>
      <p:sp>
        <p:nvSpPr>
          <p:cNvPr id="121905" name="Freeform 143"/>
          <p:cNvSpPr>
            <a:spLocks/>
          </p:cNvSpPr>
          <p:nvPr/>
        </p:nvSpPr>
        <p:spPr bwMode="auto">
          <a:xfrm>
            <a:off x="6278563" y="2792413"/>
            <a:ext cx="111125" cy="71437"/>
          </a:xfrm>
          <a:custGeom>
            <a:avLst/>
            <a:gdLst>
              <a:gd name="T0" fmla="*/ 2147483647 w 54"/>
              <a:gd name="T1" fmla="*/ 2147483647 h 36"/>
              <a:gd name="T2" fmla="*/ 2147483647 w 54"/>
              <a:gd name="T3" fmla="*/ 0 h 36"/>
              <a:gd name="T4" fmla="*/ 0 w 54"/>
              <a:gd name="T5" fmla="*/ 2147483647 h 36"/>
              <a:gd name="T6" fmla="*/ 2147483647 w 54"/>
              <a:gd name="T7" fmla="*/ 2147483647 h 36"/>
              <a:gd name="T8" fmla="*/ 2147483647 w 54"/>
              <a:gd name="T9" fmla="*/ 2147483647 h 36"/>
              <a:gd name="T10" fmla="*/ 2147483647 w 54"/>
              <a:gd name="T11" fmla="*/ 2147483647 h 36"/>
              <a:gd name="T12" fmla="*/ 0 60000 65536"/>
              <a:gd name="T13" fmla="*/ 0 60000 65536"/>
              <a:gd name="T14" fmla="*/ 0 60000 65536"/>
              <a:gd name="T15" fmla="*/ 0 60000 65536"/>
              <a:gd name="T16" fmla="*/ 0 60000 65536"/>
              <a:gd name="T17" fmla="*/ 0 60000 65536"/>
              <a:gd name="T18" fmla="*/ 0 w 54"/>
              <a:gd name="T19" fmla="*/ 0 h 36"/>
              <a:gd name="T20" fmla="*/ 54 w 54"/>
              <a:gd name="T21" fmla="*/ 36 h 36"/>
            </a:gdLst>
            <a:ahLst/>
            <a:cxnLst>
              <a:cxn ang="T12">
                <a:pos x="T0" y="T1"/>
              </a:cxn>
              <a:cxn ang="T13">
                <a:pos x="T2" y="T3"/>
              </a:cxn>
              <a:cxn ang="T14">
                <a:pos x="T4" y="T5"/>
              </a:cxn>
              <a:cxn ang="T15">
                <a:pos x="T6" y="T7"/>
              </a:cxn>
              <a:cxn ang="T16">
                <a:pos x="T8" y="T9"/>
              </a:cxn>
              <a:cxn ang="T17">
                <a:pos x="T10" y="T11"/>
              </a:cxn>
            </a:cxnLst>
            <a:rect l="T18" t="T19" r="T20" b="T21"/>
            <a:pathLst>
              <a:path w="54" h="36">
                <a:moveTo>
                  <a:pt x="54" y="6"/>
                </a:moveTo>
                <a:lnTo>
                  <a:pt x="48" y="0"/>
                </a:lnTo>
                <a:lnTo>
                  <a:pt x="0" y="24"/>
                </a:lnTo>
                <a:lnTo>
                  <a:pt x="6" y="36"/>
                </a:lnTo>
                <a:lnTo>
                  <a:pt x="54" y="12"/>
                </a:lnTo>
                <a:lnTo>
                  <a:pt x="54" y="6"/>
                </a:lnTo>
                <a:close/>
              </a:path>
            </a:pathLst>
          </a:custGeom>
          <a:solidFill>
            <a:srgbClr val="0000FF"/>
          </a:solidFill>
          <a:ln w="28575">
            <a:solidFill>
              <a:srgbClr val="000000"/>
            </a:solidFill>
            <a:round/>
            <a:headEnd/>
            <a:tailEnd/>
          </a:ln>
        </p:spPr>
        <p:txBody>
          <a:bodyPr/>
          <a:lstStyle/>
          <a:p>
            <a:endParaRPr lang="en-US" dirty="0"/>
          </a:p>
        </p:txBody>
      </p:sp>
      <p:sp>
        <p:nvSpPr>
          <p:cNvPr id="121906" name="Freeform 144"/>
          <p:cNvSpPr>
            <a:spLocks/>
          </p:cNvSpPr>
          <p:nvPr/>
        </p:nvSpPr>
        <p:spPr bwMode="auto">
          <a:xfrm>
            <a:off x="6289675" y="2898775"/>
            <a:ext cx="111125" cy="71438"/>
          </a:xfrm>
          <a:custGeom>
            <a:avLst/>
            <a:gdLst>
              <a:gd name="T0" fmla="*/ 2147483647 w 54"/>
              <a:gd name="T1" fmla="*/ 2147483647 h 36"/>
              <a:gd name="T2" fmla="*/ 2147483647 w 54"/>
              <a:gd name="T3" fmla="*/ 0 h 36"/>
              <a:gd name="T4" fmla="*/ 0 w 54"/>
              <a:gd name="T5" fmla="*/ 2147483647 h 36"/>
              <a:gd name="T6" fmla="*/ 2147483647 w 54"/>
              <a:gd name="T7" fmla="*/ 2147483647 h 36"/>
              <a:gd name="T8" fmla="*/ 2147483647 w 54"/>
              <a:gd name="T9" fmla="*/ 2147483647 h 36"/>
              <a:gd name="T10" fmla="*/ 2147483647 w 54"/>
              <a:gd name="T11" fmla="*/ 2147483647 h 36"/>
              <a:gd name="T12" fmla="*/ 0 60000 65536"/>
              <a:gd name="T13" fmla="*/ 0 60000 65536"/>
              <a:gd name="T14" fmla="*/ 0 60000 65536"/>
              <a:gd name="T15" fmla="*/ 0 60000 65536"/>
              <a:gd name="T16" fmla="*/ 0 60000 65536"/>
              <a:gd name="T17" fmla="*/ 0 60000 65536"/>
              <a:gd name="T18" fmla="*/ 0 w 54"/>
              <a:gd name="T19" fmla="*/ 0 h 36"/>
              <a:gd name="T20" fmla="*/ 54 w 54"/>
              <a:gd name="T21" fmla="*/ 36 h 36"/>
            </a:gdLst>
            <a:ahLst/>
            <a:cxnLst>
              <a:cxn ang="T12">
                <a:pos x="T0" y="T1"/>
              </a:cxn>
              <a:cxn ang="T13">
                <a:pos x="T2" y="T3"/>
              </a:cxn>
              <a:cxn ang="T14">
                <a:pos x="T4" y="T5"/>
              </a:cxn>
              <a:cxn ang="T15">
                <a:pos x="T6" y="T7"/>
              </a:cxn>
              <a:cxn ang="T16">
                <a:pos x="T8" y="T9"/>
              </a:cxn>
              <a:cxn ang="T17">
                <a:pos x="T10" y="T11"/>
              </a:cxn>
            </a:cxnLst>
            <a:rect l="T18" t="T19" r="T20" b="T21"/>
            <a:pathLst>
              <a:path w="54" h="36">
                <a:moveTo>
                  <a:pt x="54" y="6"/>
                </a:moveTo>
                <a:lnTo>
                  <a:pt x="48" y="0"/>
                </a:lnTo>
                <a:lnTo>
                  <a:pt x="0" y="24"/>
                </a:lnTo>
                <a:lnTo>
                  <a:pt x="6" y="36"/>
                </a:lnTo>
                <a:lnTo>
                  <a:pt x="54" y="12"/>
                </a:lnTo>
                <a:lnTo>
                  <a:pt x="54" y="6"/>
                </a:lnTo>
                <a:close/>
              </a:path>
            </a:pathLst>
          </a:custGeom>
          <a:solidFill>
            <a:srgbClr val="0000FF"/>
          </a:solidFill>
          <a:ln w="28575">
            <a:solidFill>
              <a:srgbClr val="000000"/>
            </a:solidFill>
            <a:round/>
            <a:headEnd/>
            <a:tailEnd/>
          </a:ln>
        </p:spPr>
        <p:txBody>
          <a:bodyPr/>
          <a:lstStyle/>
          <a:p>
            <a:endParaRPr lang="en-US" dirty="0"/>
          </a:p>
        </p:txBody>
      </p:sp>
      <p:sp>
        <p:nvSpPr>
          <p:cNvPr id="121907" name="Freeform 145"/>
          <p:cNvSpPr>
            <a:spLocks/>
          </p:cNvSpPr>
          <p:nvPr/>
        </p:nvSpPr>
        <p:spPr bwMode="auto">
          <a:xfrm>
            <a:off x="6278563" y="2662238"/>
            <a:ext cx="111125" cy="71437"/>
          </a:xfrm>
          <a:custGeom>
            <a:avLst/>
            <a:gdLst>
              <a:gd name="T0" fmla="*/ 2147483647 w 54"/>
              <a:gd name="T1" fmla="*/ 2147483647 h 36"/>
              <a:gd name="T2" fmla="*/ 2147483647 w 54"/>
              <a:gd name="T3" fmla="*/ 0 h 36"/>
              <a:gd name="T4" fmla="*/ 0 w 54"/>
              <a:gd name="T5" fmla="*/ 2147483647 h 36"/>
              <a:gd name="T6" fmla="*/ 2147483647 w 54"/>
              <a:gd name="T7" fmla="*/ 2147483647 h 36"/>
              <a:gd name="T8" fmla="*/ 2147483647 w 54"/>
              <a:gd name="T9" fmla="*/ 2147483647 h 36"/>
              <a:gd name="T10" fmla="*/ 2147483647 w 54"/>
              <a:gd name="T11" fmla="*/ 2147483647 h 36"/>
              <a:gd name="T12" fmla="*/ 0 60000 65536"/>
              <a:gd name="T13" fmla="*/ 0 60000 65536"/>
              <a:gd name="T14" fmla="*/ 0 60000 65536"/>
              <a:gd name="T15" fmla="*/ 0 60000 65536"/>
              <a:gd name="T16" fmla="*/ 0 60000 65536"/>
              <a:gd name="T17" fmla="*/ 0 60000 65536"/>
              <a:gd name="T18" fmla="*/ 0 w 54"/>
              <a:gd name="T19" fmla="*/ 0 h 36"/>
              <a:gd name="T20" fmla="*/ 54 w 54"/>
              <a:gd name="T21" fmla="*/ 36 h 36"/>
            </a:gdLst>
            <a:ahLst/>
            <a:cxnLst>
              <a:cxn ang="T12">
                <a:pos x="T0" y="T1"/>
              </a:cxn>
              <a:cxn ang="T13">
                <a:pos x="T2" y="T3"/>
              </a:cxn>
              <a:cxn ang="T14">
                <a:pos x="T4" y="T5"/>
              </a:cxn>
              <a:cxn ang="T15">
                <a:pos x="T6" y="T7"/>
              </a:cxn>
              <a:cxn ang="T16">
                <a:pos x="T8" y="T9"/>
              </a:cxn>
              <a:cxn ang="T17">
                <a:pos x="T10" y="T11"/>
              </a:cxn>
            </a:cxnLst>
            <a:rect l="T18" t="T19" r="T20" b="T21"/>
            <a:pathLst>
              <a:path w="54" h="36">
                <a:moveTo>
                  <a:pt x="54" y="6"/>
                </a:moveTo>
                <a:lnTo>
                  <a:pt x="54" y="0"/>
                </a:lnTo>
                <a:lnTo>
                  <a:pt x="0" y="24"/>
                </a:lnTo>
                <a:lnTo>
                  <a:pt x="6" y="36"/>
                </a:lnTo>
                <a:lnTo>
                  <a:pt x="54" y="12"/>
                </a:lnTo>
                <a:lnTo>
                  <a:pt x="54" y="6"/>
                </a:lnTo>
                <a:close/>
              </a:path>
            </a:pathLst>
          </a:custGeom>
          <a:solidFill>
            <a:srgbClr val="0000FF"/>
          </a:solidFill>
          <a:ln w="28575">
            <a:solidFill>
              <a:srgbClr val="000000"/>
            </a:solidFill>
            <a:round/>
            <a:headEnd/>
            <a:tailEnd/>
          </a:ln>
        </p:spPr>
        <p:txBody>
          <a:bodyPr/>
          <a:lstStyle/>
          <a:p>
            <a:endParaRPr lang="en-US" dirty="0"/>
          </a:p>
        </p:txBody>
      </p:sp>
      <p:sp>
        <p:nvSpPr>
          <p:cNvPr id="121908" name="Freeform 146"/>
          <p:cNvSpPr>
            <a:spLocks/>
          </p:cNvSpPr>
          <p:nvPr/>
        </p:nvSpPr>
        <p:spPr bwMode="auto">
          <a:xfrm>
            <a:off x="6302375" y="2532063"/>
            <a:ext cx="111125" cy="58737"/>
          </a:xfrm>
          <a:custGeom>
            <a:avLst/>
            <a:gdLst>
              <a:gd name="T0" fmla="*/ 2147483647 w 54"/>
              <a:gd name="T1" fmla="*/ 2147483647 h 30"/>
              <a:gd name="T2" fmla="*/ 2147483647 w 54"/>
              <a:gd name="T3" fmla="*/ 0 h 30"/>
              <a:gd name="T4" fmla="*/ 0 w 54"/>
              <a:gd name="T5" fmla="*/ 2147483647 h 30"/>
              <a:gd name="T6" fmla="*/ 2147483647 w 54"/>
              <a:gd name="T7" fmla="*/ 2147483647 h 30"/>
              <a:gd name="T8" fmla="*/ 2147483647 w 54"/>
              <a:gd name="T9" fmla="*/ 2147483647 h 30"/>
              <a:gd name="T10" fmla="*/ 2147483647 w 54"/>
              <a:gd name="T11" fmla="*/ 2147483647 h 30"/>
              <a:gd name="T12" fmla="*/ 0 60000 65536"/>
              <a:gd name="T13" fmla="*/ 0 60000 65536"/>
              <a:gd name="T14" fmla="*/ 0 60000 65536"/>
              <a:gd name="T15" fmla="*/ 0 60000 65536"/>
              <a:gd name="T16" fmla="*/ 0 60000 65536"/>
              <a:gd name="T17" fmla="*/ 0 60000 65536"/>
              <a:gd name="T18" fmla="*/ 0 w 54"/>
              <a:gd name="T19" fmla="*/ 0 h 30"/>
              <a:gd name="T20" fmla="*/ 54 w 54"/>
              <a:gd name="T21" fmla="*/ 30 h 30"/>
            </a:gdLst>
            <a:ahLst/>
            <a:cxnLst>
              <a:cxn ang="T12">
                <a:pos x="T0" y="T1"/>
              </a:cxn>
              <a:cxn ang="T13">
                <a:pos x="T2" y="T3"/>
              </a:cxn>
              <a:cxn ang="T14">
                <a:pos x="T4" y="T5"/>
              </a:cxn>
              <a:cxn ang="T15">
                <a:pos x="T6" y="T7"/>
              </a:cxn>
              <a:cxn ang="T16">
                <a:pos x="T8" y="T9"/>
              </a:cxn>
              <a:cxn ang="T17">
                <a:pos x="T10" y="T11"/>
              </a:cxn>
            </a:cxnLst>
            <a:rect l="T18" t="T19" r="T20" b="T21"/>
            <a:pathLst>
              <a:path w="54" h="30">
                <a:moveTo>
                  <a:pt x="54" y="6"/>
                </a:moveTo>
                <a:lnTo>
                  <a:pt x="48" y="0"/>
                </a:lnTo>
                <a:lnTo>
                  <a:pt x="0" y="24"/>
                </a:lnTo>
                <a:lnTo>
                  <a:pt x="6" y="30"/>
                </a:lnTo>
                <a:lnTo>
                  <a:pt x="54" y="6"/>
                </a:lnTo>
                <a:close/>
              </a:path>
            </a:pathLst>
          </a:custGeom>
          <a:solidFill>
            <a:srgbClr val="0000FF"/>
          </a:solidFill>
          <a:ln w="28575">
            <a:solidFill>
              <a:srgbClr val="000000"/>
            </a:solidFill>
            <a:round/>
            <a:headEnd/>
            <a:tailEnd/>
          </a:ln>
        </p:spPr>
        <p:txBody>
          <a:bodyPr/>
          <a:lstStyle/>
          <a:p>
            <a:endParaRPr lang="en-US" dirty="0"/>
          </a:p>
        </p:txBody>
      </p:sp>
      <p:sp>
        <p:nvSpPr>
          <p:cNvPr id="121909" name="Freeform 147"/>
          <p:cNvSpPr>
            <a:spLocks/>
          </p:cNvSpPr>
          <p:nvPr/>
        </p:nvSpPr>
        <p:spPr bwMode="auto">
          <a:xfrm>
            <a:off x="6338888" y="2449513"/>
            <a:ext cx="100012" cy="58737"/>
          </a:xfrm>
          <a:custGeom>
            <a:avLst/>
            <a:gdLst>
              <a:gd name="T0" fmla="*/ 2147483647 w 48"/>
              <a:gd name="T1" fmla="*/ 0 h 30"/>
              <a:gd name="T2" fmla="*/ 2147483647 w 48"/>
              <a:gd name="T3" fmla="*/ 0 h 30"/>
              <a:gd name="T4" fmla="*/ 0 w 48"/>
              <a:gd name="T5" fmla="*/ 2147483647 h 30"/>
              <a:gd name="T6" fmla="*/ 2147483647 w 48"/>
              <a:gd name="T7" fmla="*/ 2147483647 h 30"/>
              <a:gd name="T8" fmla="*/ 2147483647 w 48"/>
              <a:gd name="T9" fmla="*/ 2147483647 h 30"/>
              <a:gd name="T10" fmla="*/ 2147483647 w 48"/>
              <a:gd name="T11" fmla="*/ 0 h 30"/>
              <a:gd name="T12" fmla="*/ 0 60000 65536"/>
              <a:gd name="T13" fmla="*/ 0 60000 65536"/>
              <a:gd name="T14" fmla="*/ 0 60000 65536"/>
              <a:gd name="T15" fmla="*/ 0 60000 65536"/>
              <a:gd name="T16" fmla="*/ 0 60000 65536"/>
              <a:gd name="T17" fmla="*/ 0 60000 65536"/>
              <a:gd name="T18" fmla="*/ 0 w 48"/>
              <a:gd name="T19" fmla="*/ 0 h 30"/>
              <a:gd name="T20" fmla="*/ 48 w 48"/>
              <a:gd name="T21" fmla="*/ 30 h 30"/>
            </a:gdLst>
            <a:ahLst/>
            <a:cxnLst>
              <a:cxn ang="T12">
                <a:pos x="T0" y="T1"/>
              </a:cxn>
              <a:cxn ang="T13">
                <a:pos x="T2" y="T3"/>
              </a:cxn>
              <a:cxn ang="T14">
                <a:pos x="T4" y="T5"/>
              </a:cxn>
              <a:cxn ang="T15">
                <a:pos x="T6" y="T7"/>
              </a:cxn>
              <a:cxn ang="T16">
                <a:pos x="T8" y="T9"/>
              </a:cxn>
              <a:cxn ang="T17">
                <a:pos x="T10" y="T11"/>
              </a:cxn>
            </a:cxnLst>
            <a:rect l="T18" t="T19" r="T20" b="T21"/>
            <a:pathLst>
              <a:path w="48" h="30">
                <a:moveTo>
                  <a:pt x="48" y="0"/>
                </a:moveTo>
                <a:lnTo>
                  <a:pt x="48" y="0"/>
                </a:lnTo>
                <a:lnTo>
                  <a:pt x="0" y="24"/>
                </a:lnTo>
                <a:lnTo>
                  <a:pt x="6" y="30"/>
                </a:lnTo>
                <a:lnTo>
                  <a:pt x="48" y="6"/>
                </a:lnTo>
                <a:lnTo>
                  <a:pt x="48" y="0"/>
                </a:lnTo>
                <a:close/>
              </a:path>
            </a:pathLst>
          </a:custGeom>
          <a:solidFill>
            <a:srgbClr val="0000FF"/>
          </a:solidFill>
          <a:ln w="28575">
            <a:solidFill>
              <a:srgbClr val="000000"/>
            </a:solidFill>
            <a:round/>
            <a:headEnd/>
            <a:tailEnd/>
          </a:ln>
        </p:spPr>
        <p:txBody>
          <a:bodyPr/>
          <a:lstStyle/>
          <a:p>
            <a:endParaRPr lang="en-US" dirty="0"/>
          </a:p>
        </p:txBody>
      </p:sp>
      <p:sp>
        <p:nvSpPr>
          <p:cNvPr id="121910" name="Freeform 148"/>
          <p:cNvSpPr>
            <a:spLocks/>
          </p:cNvSpPr>
          <p:nvPr/>
        </p:nvSpPr>
        <p:spPr bwMode="auto">
          <a:xfrm>
            <a:off x="6376988" y="2390775"/>
            <a:ext cx="98425" cy="58738"/>
          </a:xfrm>
          <a:custGeom>
            <a:avLst/>
            <a:gdLst>
              <a:gd name="T0" fmla="*/ 2147483647 w 48"/>
              <a:gd name="T1" fmla="*/ 0 h 30"/>
              <a:gd name="T2" fmla="*/ 2147483647 w 48"/>
              <a:gd name="T3" fmla="*/ 0 h 30"/>
              <a:gd name="T4" fmla="*/ 0 w 48"/>
              <a:gd name="T5" fmla="*/ 2147483647 h 30"/>
              <a:gd name="T6" fmla="*/ 2147483647 w 48"/>
              <a:gd name="T7" fmla="*/ 2147483647 h 30"/>
              <a:gd name="T8" fmla="*/ 2147483647 w 48"/>
              <a:gd name="T9" fmla="*/ 2147483647 h 30"/>
              <a:gd name="T10" fmla="*/ 2147483647 w 48"/>
              <a:gd name="T11" fmla="*/ 0 h 30"/>
              <a:gd name="T12" fmla="*/ 0 60000 65536"/>
              <a:gd name="T13" fmla="*/ 0 60000 65536"/>
              <a:gd name="T14" fmla="*/ 0 60000 65536"/>
              <a:gd name="T15" fmla="*/ 0 60000 65536"/>
              <a:gd name="T16" fmla="*/ 0 60000 65536"/>
              <a:gd name="T17" fmla="*/ 0 60000 65536"/>
              <a:gd name="T18" fmla="*/ 0 w 48"/>
              <a:gd name="T19" fmla="*/ 0 h 30"/>
              <a:gd name="T20" fmla="*/ 48 w 48"/>
              <a:gd name="T21" fmla="*/ 30 h 30"/>
            </a:gdLst>
            <a:ahLst/>
            <a:cxnLst>
              <a:cxn ang="T12">
                <a:pos x="T0" y="T1"/>
              </a:cxn>
              <a:cxn ang="T13">
                <a:pos x="T2" y="T3"/>
              </a:cxn>
              <a:cxn ang="T14">
                <a:pos x="T4" y="T5"/>
              </a:cxn>
              <a:cxn ang="T15">
                <a:pos x="T6" y="T7"/>
              </a:cxn>
              <a:cxn ang="T16">
                <a:pos x="T8" y="T9"/>
              </a:cxn>
              <a:cxn ang="T17">
                <a:pos x="T10" y="T11"/>
              </a:cxn>
            </a:cxnLst>
            <a:rect l="T18" t="T19" r="T20" b="T21"/>
            <a:pathLst>
              <a:path w="48" h="30">
                <a:moveTo>
                  <a:pt x="48" y="0"/>
                </a:moveTo>
                <a:lnTo>
                  <a:pt x="42" y="0"/>
                </a:lnTo>
                <a:lnTo>
                  <a:pt x="0" y="18"/>
                </a:lnTo>
                <a:lnTo>
                  <a:pt x="6" y="30"/>
                </a:lnTo>
                <a:lnTo>
                  <a:pt x="48" y="6"/>
                </a:lnTo>
                <a:lnTo>
                  <a:pt x="48" y="0"/>
                </a:lnTo>
                <a:close/>
              </a:path>
            </a:pathLst>
          </a:custGeom>
          <a:solidFill>
            <a:srgbClr val="0000FF"/>
          </a:solidFill>
          <a:ln w="28575">
            <a:solidFill>
              <a:srgbClr val="000000"/>
            </a:solidFill>
            <a:round/>
            <a:headEnd/>
            <a:tailEnd/>
          </a:ln>
        </p:spPr>
        <p:txBody>
          <a:bodyPr/>
          <a:lstStyle/>
          <a:p>
            <a:endParaRPr lang="en-US" dirty="0"/>
          </a:p>
        </p:txBody>
      </p:sp>
      <p:sp>
        <p:nvSpPr>
          <p:cNvPr id="121911" name="Freeform 149"/>
          <p:cNvSpPr>
            <a:spLocks/>
          </p:cNvSpPr>
          <p:nvPr/>
        </p:nvSpPr>
        <p:spPr bwMode="auto">
          <a:xfrm>
            <a:off x="6426200" y="2332038"/>
            <a:ext cx="85725" cy="47625"/>
          </a:xfrm>
          <a:custGeom>
            <a:avLst/>
            <a:gdLst>
              <a:gd name="T0" fmla="*/ 2147483647 w 42"/>
              <a:gd name="T1" fmla="*/ 2147483647 h 24"/>
              <a:gd name="T2" fmla="*/ 2147483647 w 42"/>
              <a:gd name="T3" fmla="*/ 0 h 24"/>
              <a:gd name="T4" fmla="*/ 0 w 42"/>
              <a:gd name="T5" fmla="*/ 2147483647 h 24"/>
              <a:gd name="T6" fmla="*/ 2147483647 w 42"/>
              <a:gd name="T7" fmla="*/ 2147483647 h 24"/>
              <a:gd name="T8" fmla="*/ 2147483647 w 42"/>
              <a:gd name="T9" fmla="*/ 2147483647 h 24"/>
              <a:gd name="T10" fmla="*/ 2147483647 w 42"/>
              <a:gd name="T11" fmla="*/ 2147483647 h 24"/>
              <a:gd name="T12" fmla="*/ 0 60000 65536"/>
              <a:gd name="T13" fmla="*/ 0 60000 65536"/>
              <a:gd name="T14" fmla="*/ 0 60000 65536"/>
              <a:gd name="T15" fmla="*/ 0 60000 65536"/>
              <a:gd name="T16" fmla="*/ 0 60000 65536"/>
              <a:gd name="T17" fmla="*/ 0 60000 65536"/>
              <a:gd name="T18" fmla="*/ 0 w 42"/>
              <a:gd name="T19" fmla="*/ 0 h 24"/>
              <a:gd name="T20" fmla="*/ 42 w 42"/>
              <a:gd name="T21" fmla="*/ 24 h 24"/>
            </a:gdLst>
            <a:ahLst/>
            <a:cxnLst>
              <a:cxn ang="T12">
                <a:pos x="T0" y="T1"/>
              </a:cxn>
              <a:cxn ang="T13">
                <a:pos x="T2" y="T3"/>
              </a:cxn>
              <a:cxn ang="T14">
                <a:pos x="T4" y="T5"/>
              </a:cxn>
              <a:cxn ang="T15">
                <a:pos x="T6" y="T7"/>
              </a:cxn>
              <a:cxn ang="T16">
                <a:pos x="T8" y="T9"/>
              </a:cxn>
              <a:cxn ang="T17">
                <a:pos x="T10" y="T11"/>
              </a:cxn>
            </a:cxnLst>
            <a:rect l="T18" t="T19" r="T20" b="T21"/>
            <a:pathLst>
              <a:path w="42" h="24">
                <a:moveTo>
                  <a:pt x="42" y="6"/>
                </a:moveTo>
                <a:lnTo>
                  <a:pt x="42" y="0"/>
                </a:lnTo>
                <a:lnTo>
                  <a:pt x="0" y="18"/>
                </a:lnTo>
                <a:lnTo>
                  <a:pt x="6" y="24"/>
                </a:lnTo>
                <a:lnTo>
                  <a:pt x="42" y="6"/>
                </a:lnTo>
                <a:close/>
              </a:path>
            </a:pathLst>
          </a:custGeom>
          <a:solidFill>
            <a:srgbClr val="0000FF"/>
          </a:solidFill>
          <a:ln w="28575">
            <a:solidFill>
              <a:srgbClr val="000000"/>
            </a:solidFill>
            <a:round/>
            <a:headEnd/>
            <a:tailEnd/>
          </a:ln>
        </p:spPr>
        <p:txBody>
          <a:bodyPr/>
          <a:lstStyle/>
          <a:p>
            <a:endParaRPr lang="en-US" dirty="0"/>
          </a:p>
        </p:txBody>
      </p:sp>
      <p:sp>
        <p:nvSpPr>
          <p:cNvPr id="121912" name="Freeform 150"/>
          <p:cNvSpPr>
            <a:spLocks/>
          </p:cNvSpPr>
          <p:nvPr/>
        </p:nvSpPr>
        <p:spPr bwMode="auto">
          <a:xfrm>
            <a:off x="4813300" y="3903663"/>
            <a:ext cx="5270500" cy="34925"/>
          </a:xfrm>
          <a:custGeom>
            <a:avLst/>
            <a:gdLst>
              <a:gd name="T0" fmla="*/ 2147483647 w 2568"/>
              <a:gd name="T1" fmla="*/ 2147483647 h 18"/>
              <a:gd name="T2" fmla="*/ 2147483647 w 2568"/>
              <a:gd name="T3" fmla="*/ 0 h 18"/>
              <a:gd name="T4" fmla="*/ 0 w 2568"/>
              <a:gd name="T5" fmla="*/ 0 h 18"/>
              <a:gd name="T6" fmla="*/ 0 w 2568"/>
              <a:gd name="T7" fmla="*/ 2147483647 h 18"/>
              <a:gd name="T8" fmla="*/ 2147483647 w 2568"/>
              <a:gd name="T9" fmla="*/ 2147483647 h 18"/>
              <a:gd name="T10" fmla="*/ 2147483647 w 2568"/>
              <a:gd name="T11" fmla="*/ 2147483647 h 18"/>
              <a:gd name="T12" fmla="*/ 0 60000 65536"/>
              <a:gd name="T13" fmla="*/ 0 60000 65536"/>
              <a:gd name="T14" fmla="*/ 0 60000 65536"/>
              <a:gd name="T15" fmla="*/ 0 60000 65536"/>
              <a:gd name="T16" fmla="*/ 0 60000 65536"/>
              <a:gd name="T17" fmla="*/ 0 60000 65536"/>
              <a:gd name="T18" fmla="*/ 0 w 2568"/>
              <a:gd name="T19" fmla="*/ 0 h 18"/>
              <a:gd name="T20" fmla="*/ 2568 w 2568"/>
              <a:gd name="T21" fmla="*/ 18 h 18"/>
            </a:gdLst>
            <a:ahLst/>
            <a:cxnLst>
              <a:cxn ang="T12">
                <a:pos x="T0" y="T1"/>
              </a:cxn>
              <a:cxn ang="T13">
                <a:pos x="T2" y="T3"/>
              </a:cxn>
              <a:cxn ang="T14">
                <a:pos x="T4" y="T5"/>
              </a:cxn>
              <a:cxn ang="T15">
                <a:pos x="T6" y="T7"/>
              </a:cxn>
              <a:cxn ang="T16">
                <a:pos x="T8" y="T9"/>
              </a:cxn>
              <a:cxn ang="T17">
                <a:pos x="T10" y="T11"/>
              </a:cxn>
            </a:cxnLst>
            <a:rect l="T18" t="T19" r="T20" b="T21"/>
            <a:pathLst>
              <a:path w="2568" h="18">
                <a:moveTo>
                  <a:pt x="2568" y="12"/>
                </a:moveTo>
                <a:lnTo>
                  <a:pt x="2568" y="0"/>
                </a:lnTo>
                <a:lnTo>
                  <a:pt x="0" y="0"/>
                </a:lnTo>
                <a:lnTo>
                  <a:pt x="0" y="18"/>
                </a:lnTo>
                <a:lnTo>
                  <a:pt x="2568" y="18"/>
                </a:lnTo>
                <a:lnTo>
                  <a:pt x="2568" y="12"/>
                </a:lnTo>
                <a:close/>
              </a:path>
            </a:pathLst>
          </a:custGeom>
          <a:solidFill>
            <a:srgbClr val="9900CC"/>
          </a:solidFill>
          <a:ln w="9525">
            <a:noFill/>
            <a:round/>
            <a:headEnd/>
            <a:tailEnd/>
          </a:ln>
        </p:spPr>
        <p:txBody>
          <a:bodyPr/>
          <a:lstStyle/>
          <a:p>
            <a:endParaRPr lang="en-US" dirty="0"/>
          </a:p>
        </p:txBody>
      </p:sp>
      <p:sp>
        <p:nvSpPr>
          <p:cNvPr id="121913" name="Freeform 151"/>
          <p:cNvSpPr>
            <a:spLocks/>
          </p:cNvSpPr>
          <p:nvPr/>
        </p:nvSpPr>
        <p:spPr bwMode="auto">
          <a:xfrm>
            <a:off x="8815388" y="6030913"/>
            <a:ext cx="874712" cy="106362"/>
          </a:xfrm>
          <a:custGeom>
            <a:avLst/>
            <a:gdLst>
              <a:gd name="T0" fmla="*/ 0 w 426"/>
              <a:gd name="T1" fmla="*/ 2147483647 h 54"/>
              <a:gd name="T2" fmla="*/ 0 w 426"/>
              <a:gd name="T3" fmla="*/ 2147483647 h 54"/>
              <a:gd name="T4" fmla="*/ 2147483647 w 426"/>
              <a:gd name="T5" fmla="*/ 2147483647 h 54"/>
              <a:gd name="T6" fmla="*/ 2147483647 w 426"/>
              <a:gd name="T7" fmla="*/ 2147483647 h 54"/>
              <a:gd name="T8" fmla="*/ 2147483647 w 426"/>
              <a:gd name="T9" fmla="*/ 2147483647 h 54"/>
              <a:gd name="T10" fmla="*/ 2147483647 w 426"/>
              <a:gd name="T11" fmla="*/ 2147483647 h 54"/>
              <a:gd name="T12" fmla="*/ 2147483647 w 426"/>
              <a:gd name="T13" fmla="*/ 2147483647 h 54"/>
              <a:gd name="T14" fmla="*/ 2147483647 w 426"/>
              <a:gd name="T15" fmla="*/ 2147483647 h 54"/>
              <a:gd name="T16" fmla="*/ 2147483647 w 426"/>
              <a:gd name="T17" fmla="*/ 2147483647 h 54"/>
              <a:gd name="T18" fmla="*/ 2147483647 w 426"/>
              <a:gd name="T19" fmla="*/ 2147483647 h 54"/>
              <a:gd name="T20" fmla="*/ 2147483647 w 426"/>
              <a:gd name="T21" fmla="*/ 0 h 54"/>
              <a:gd name="T22" fmla="*/ 2147483647 w 426"/>
              <a:gd name="T23" fmla="*/ 2147483647 h 54"/>
              <a:gd name="T24" fmla="*/ 2147483647 w 426"/>
              <a:gd name="T25" fmla="*/ 2147483647 h 54"/>
              <a:gd name="T26" fmla="*/ 2147483647 w 426"/>
              <a:gd name="T27" fmla="*/ 2147483647 h 54"/>
              <a:gd name="T28" fmla="*/ 2147483647 w 426"/>
              <a:gd name="T29" fmla="*/ 2147483647 h 54"/>
              <a:gd name="T30" fmla="*/ 2147483647 w 426"/>
              <a:gd name="T31" fmla="*/ 2147483647 h 54"/>
              <a:gd name="T32" fmla="*/ 2147483647 w 426"/>
              <a:gd name="T33" fmla="*/ 2147483647 h 54"/>
              <a:gd name="T34" fmla="*/ 2147483647 w 426"/>
              <a:gd name="T35" fmla="*/ 2147483647 h 54"/>
              <a:gd name="T36" fmla="*/ 0 w 426"/>
              <a:gd name="T37" fmla="*/ 2147483647 h 54"/>
              <a:gd name="T38" fmla="*/ 0 w 426"/>
              <a:gd name="T39" fmla="*/ 2147483647 h 54"/>
              <a:gd name="T40" fmla="*/ 0 w 426"/>
              <a:gd name="T41" fmla="*/ 2147483647 h 5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26"/>
              <a:gd name="T64" fmla="*/ 0 h 54"/>
              <a:gd name="T65" fmla="*/ 426 w 426"/>
              <a:gd name="T66" fmla="*/ 54 h 5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26" h="54">
                <a:moveTo>
                  <a:pt x="0" y="54"/>
                </a:moveTo>
                <a:lnTo>
                  <a:pt x="0" y="54"/>
                </a:lnTo>
                <a:lnTo>
                  <a:pt x="54" y="54"/>
                </a:lnTo>
                <a:lnTo>
                  <a:pt x="108" y="48"/>
                </a:lnTo>
                <a:lnTo>
                  <a:pt x="162" y="48"/>
                </a:lnTo>
                <a:lnTo>
                  <a:pt x="216" y="42"/>
                </a:lnTo>
                <a:lnTo>
                  <a:pt x="270" y="36"/>
                </a:lnTo>
                <a:lnTo>
                  <a:pt x="324" y="30"/>
                </a:lnTo>
                <a:lnTo>
                  <a:pt x="372" y="24"/>
                </a:lnTo>
                <a:lnTo>
                  <a:pt x="426" y="12"/>
                </a:lnTo>
                <a:lnTo>
                  <a:pt x="426" y="0"/>
                </a:lnTo>
                <a:lnTo>
                  <a:pt x="372" y="6"/>
                </a:lnTo>
                <a:lnTo>
                  <a:pt x="318" y="12"/>
                </a:lnTo>
                <a:lnTo>
                  <a:pt x="264" y="24"/>
                </a:lnTo>
                <a:lnTo>
                  <a:pt x="210" y="24"/>
                </a:lnTo>
                <a:lnTo>
                  <a:pt x="156" y="30"/>
                </a:lnTo>
                <a:lnTo>
                  <a:pt x="102" y="36"/>
                </a:lnTo>
                <a:lnTo>
                  <a:pt x="48" y="36"/>
                </a:lnTo>
                <a:lnTo>
                  <a:pt x="0" y="36"/>
                </a:lnTo>
                <a:lnTo>
                  <a:pt x="0" y="54"/>
                </a:lnTo>
                <a:close/>
              </a:path>
            </a:pathLst>
          </a:custGeom>
          <a:solidFill>
            <a:srgbClr val="FF6600"/>
          </a:solidFill>
          <a:ln w="28575">
            <a:solidFill>
              <a:srgbClr val="FF6600"/>
            </a:solidFill>
            <a:round/>
            <a:headEnd/>
            <a:tailEnd/>
          </a:ln>
        </p:spPr>
        <p:txBody>
          <a:bodyPr/>
          <a:lstStyle/>
          <a:p>
            <a:endParaRPr lang="en-US" dirty="0"/>
          </a:p>
        </p:txBody>
      </p:sp>
      <p:sp>
        <p:nvSpPr>
          <p:cNvPr id="121914" name="Freeform 152"/>
          <p:cNvSpPr>
            <a:spLocks/>
          </p:cNvSpPr>
          <p:nvPr/>
        </p:nvSpPr>
        <p:spPr bwMode="auto">
          <a:xfrm>
            <a:off x="5392738" y="3927475"/>
            <a:ext cx="3422650" cy="2209800"/>
          </a:xfrm>
          <a:custGeom>
            <a:avLst/>
            <a:gdLst>
              <a:gd name="T0" fmla="*/ 0 w 1668"/>
              <a:gd name="T1" fmla="*/ 0 h 1122"/>
              <a:gd name="T2" fmla="*/ 0 w 1668"/>
              <a:gd name="T3" fmla="*/ 0 h 1122"/>
              <a:gd name="T4" fmla="*/ 0 w 1668"/>
              <a:gd name="T5" fmla="*/ 2147483647 h 1122"/>
              <a:gd name="T6" fmla="*/ 2147483647 w 1668"/>
              <a:gd name="T7" fmla="*/ 2147483647 h 1122"/>
              <a:gd name="T8" fmla="*/ 2147483647 w 1668"/>
              <a:gd name="T9" fmla="*/ 2147483647 h 1122"/>
              <a:gd name="T10" fmla="*/ 2147483647 w 1668"/>
              <a:gd name="T11" fmla="*/ 2147483647 h 1122"/>
              <a:gd name="T12" fmla="*/ 2147483647 w 1668"/>
              <a:gd name="T13" fmla="*/ 2147483647 h 1122"/>
              <a:gd name="T14" fmla="*/ 2147483647 w 1668"/>
              <a:gd name="T15" fmla="*/ 2147483647 h 1122"/>
              <a:gd name="T16" fmla="*/ 2147483647 w 1668"/>
              <a:gd name="T17" fmla="*/ 2147483647 h 1122"/>
              <a:gd name="T18" fmla="*/ 2147483647 w 1668"/>
              <a:gd name="T19" fmla="*/ 2147483647 h 1122"/>
              <a:gd name="T20" fmla="*/ 2147483647 w 1668"/>
              <a:gd name="T21" fmla="*/ 2147483647 h 1122"/>
              <a:gd name="T22" fmla="*/ 2147483647 w 1668"/>
              <a:gd name="T23" fmla="*/ 2147483647 h 1122"/>
              <a:gd name="T24" fmla="*/ 2147483647 w 1668"/>
              <a:gd name="T25" fmla="*/ 2147483647 h 1122"/>
              <a:gd name="T26" fmla="*/ 2147483647 w 1668"/>
              <a:gd name="T27" fmla="*/ 2147483647 h 1122"/>
              <a:gd name="T28" fmla="*/ 2147483647 w 1668"/>
              <a:gd name="T29" fmla="*/ 2147483647 h 1122"/>
              <a:gd name="T30" fmla="*/ 2147483647 w 1668"/>
              <a:gd name="T31" fmla="*/ 2147483647 h 1122"/>
              <a:gd name="T32" fmla="*/ 2147483647 w 1668"/>
              <a:gd name="T33" fmla="*/ 2147483647 h 1122"/>
              <a:gd name="T34" fmla="*/ 2147483647 w 1668"/>
              <a:gd name="T35" fmla="*/ 2147483647 h 1122"/>
              <a:gd name="T36" fmla="*/ 2147483647 w 1668"/>
              <a:gd name="T37" fmla="*/ 2147483647 h 1122"/>
              <a:gd name="T38" fmla="*/ 2147483647 w 1668"/>
              <a:gd name="T39" fmla="*/ 2147483647 h 1122"/>
              <a:gd name="T40" fmla="*/ 2147483647 w 1668"/>
              <a:gd name="T41" fmla="*/ 2147483647 h 1122"/>
              <a:gd name="T42" fmla="*/ 2147483647 w 1668"/>
              <a:gd name="T43" fmla="*/ 2147483647 h 1122"/>
              <a:gd name="T44" fmla="*/ 2147483647 w 1668"/>
              <a:gd name="T45" fmla="*/ 2147483647 h 1122"/>
              <a:gd name="T46" fmla="*/ 2147483647 w 1668"/>
              <a:gd name="T47" fmla="*/ 2147483647 h 1122"/>
              <a:gd name="T48" fmla="*/ 2147483647 w 1668"/>
              <a:gd name="T49" fmla="*/ 2147483647 h 1122"/>
              <a:gd name="T50" fmla="*/ 2147483647 w 1668"/>
              <a:gd name="T51" fmla="*/ 2147483647 h 1122"/>
              <a:gd name="T52" fmla="*/ 2147483647 w 1668"/>
              <a:gd name="T53" fmla="*/ 2147483647 h 1122"/>
              <a:gd name="T54" fmla="*/ 2147483647 w 1668"/>
              <a:gd name="T55" fmla="*/ 2147483647 h 1122"/>
              <a:gd name="T56" fmla="*/ 2147483647 w 1668"/>
              <a:gd name="T57" fmla="*/ 2147483647 h 1122"/>
              <a:gd name="T58" fmla="*/ 2147483647 w 1668"/>
              <a:gd name="T59" fmla="*/ 2147483647 h 1122"/>
              <a:gd name="T60" fmla="*/ 2147483647 w 1668"/>
              <a:gd name="T61" fmla="*/ 2147483647 h 1122"/>
              <a:gd name="T62" fmla="*/ 2147483647 w 1668"/>
              <a:gd name="T63" fmla="*/ 2147483647 h 1122"/>
              <a:gd name="T64" fmla="*/ 2147483647 w 1668"/>
              <a:gd name="T65" fmla="*/ 2147483647 h 1122"/>
              <a:gd name="T66" fmla="*/ 2147483647 w 1668"/>
              <a:gd name="T67" fmla="*/ 2147483647 h 1122"/>
              <a:gd name="T68" fmla="*/ 2147483647 w 1668"/>
              <a:gd name="T69" fmla="*/ 2147483647 h 1122"/>
              <a:gd name="T70" fmla="*/ 2147483647 w 1668"/>
              <a:gd name="T71" fmla="*/ 2147483647 h 1122"/>
              <a:gd name="T72" fmla="*/ 2147483647 w 1668"/>
              <a:gd name="T73" fmla="*/ 2147483647 h 1122"/>
              <a:gd name="T74" fmla="*/ 2147483647 w 1668"/>
              <a:gd name="T75" fmla="*/ 2147483647 h 1122"/>
              <a:gd name="T76" fmla="*/ 2147483647 w 1668"/>
              <a:gd name="T77" fmla="*/ 2147483647 h 1122"/>
              <a:gd name="T78" fmla="*/ 2147483647 w 1668"/>
              <a:gd name="T79" fmla="*/ 2147483647 h 1122"/>
              <a:gd name="T80" fmla="*/ 2147483647 w 1668"/>
              <a:gd name="T81" fmla="*/ 2147483647 h 1122"/>
              <a:gd name="T82" fmla="*/ 2147483647 w 1668"/>
              <a:gd name="T83" fmla="*/ 2147483647 h 1122"/>
              <a:gd name="T84" fmla="*/ 2147483647 w 1668"/>
              <a:gd name="T85" fmla="*/ 2147483647 h 1122"/>
              <a:gd name="T86" fmla="*/ 2147483647 w 1668"/>
              <a:gd name="T87" fmla="*/ 2147483647 h 1122"/>
              <a:gd name="T88" fmla="*/ 2147483647 w 1668"/>
              <a:gd name="T89" fmla="*/ 2147483647 h 1122"/>
              <a:gd name="T90" fmla="*/ 2147483647 w 1668"/>
              <a:gd name="T91" fmla="*/ 2147483647 h 1122"/>
              <a:gd name="T92" fmla="*/ 2147483647 w 1668"/>
              <a:gd name="T93" fmla="*/ 0 h 1122"/>
              <a:gd name="T94" fmla="*/ 2147483647 w 1668"/>
              <a:gd name="T95" fmla="*/ 0 h 1122"/>
              <a:gd name="T96" fmla="*/ 0 w 1668"/>
              <a:gd name="T97" fmla="*/ 0 h 112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668"/>
              <a:gd name="T148" fmla="*/ 0 h 1122"/>
              <a:gd name="T149" fmla="*/ 1668 w 1668"/>
              <a:gd name="T150" fmla="*/ 1122 h 1122"/>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668" h="1122">
                <a:moveTo>
                  <a:pt x="0" y="0"/>
                </a:moveTo>
                <a:lnTo>
                  <a:pt x="0" y="0"/>
                </a:lnTo>
                <a:lnTo>
                  <a:pt x="0" y="54"/>
                </a:lnTo>
                <a:lnTo>
                  <a:pt x="6" y="114"/>
                </a:lnTo>
                <a:lnTo>
                  <a:pt x="18" y="168"/>
                </a:lnTo>
                <a:lnTo>
                  <a:pt x="30" y="222"/>
                </a:lnTo>
                <a:lnTo>
                  <a:pt x="54" y="282"/>
                </a:lnTo>
                <a:lnTo>
                  <a:pt x="72" y="330"/>
                </a:lnTo>
                <a:lnTo>
                  <a:pt x="102" y="384"/>
                </a:lnTo>
                <a:lnTo>
                  <a:pt x="132" y="438"/>
                </a:lnTo>
                <a:lnTo>
                  <a:pt x="162" y="486"/>
                </a:lnTo>
                <a:lnTo>
                  <a:pt x="198" y="534"/>
                </a:lnTo>
                <a:lnTo>
                  <a:pt x="240" y="582"/>
                </a:lnTo>
                <a:lnTo>
                  <a:pt x="282" y="624"/>
                </a:lnTo>
                <a:lnTo>
                  <a:pt x="378" y="714"/>
                </a:lnTo>
                <a:lnTo>
                  <a:pt x="486" y="792"/>
                </a:lnTo>
                <a:lnTo>
                  <a:pt x="606" y="864"/>
                </a:lnTo>
                <a:lnTo>
                  <a:pt x="738" y="930"/>
                </a:lnTo>
                <a:lnTo>
                  <a:pt x="870" y="984"/>
                </a:lnTo>
                <a:lnTo>
                  <a:pt x="1020" y="1032"/>
                </a:lnTo>
                <a:lnTo>
                  <a:pt x="1170" y="1068"/>
                </a:lnTo>
                <a:lnTo>
                  <a:pt x="1332" y="1098"/>
                </a:lnTo>
                <a:lnTo>
                  <a:pt x="1494" y="1116"/>
                </a:lnTo>
                <a:lnTo>
                  <a:pt x="1668" y="1122"/>
                </a:lnTo>
                <a:lnTo>
                  <a:pt x="1668" y="1104"/>
                </a:lnTo>
                <a:lnTo>
                  <a:pt x="1494" y="1098"/>
                </a:lnTo>
                <a:lnTo>
                  <a:pt x="1332" y="1086"/>
                </a:lnTo>
                <a:lnTo>
                  <a:pt x="1176" y="1056"/>
                </a:lnTo>
                <a:lnTo>
                  <a:pt x="1020" y="1020"/>
                </a:lnTo>
                <a:lnTo>
                  <a:pt x="876" y="972"/>
                </a:lnTo>
                <a:lnTo>
                  <a:pt x="744" y="918"/>
                </a:lnTo>
                <a:lnTo>
                  <a:pt x="612" y="852"/>
                </a:lnTo>
                <a:lnTo>
                  <a:pt x="498" y="780"/>
                </a:lnTo>
                <a:lnTo>
                  <a:pt x="390" y="702"/>
                </a:lnTo>
                <a:lnTo>
                  <a:pt x="294" y="618"/>
                </a:lnTo>
                <a:lnTo>
                  <a:pt x="252" y="570"/>
                </a:lnTo>
                <a:lnTo>
                  <a:pt x="210" y="522"/>
                </a:lnTo>
                <a:lnTo>
                  <a:pt x="174" y="474"/>
                </a:lnTo>
                <a:lnTo>
                  <a:pt x="144" y="426"/>
                </a:lnTo>
                <a:lnTo>
                  <a:pt x="114" y="378"/>
                </a:lnTo>
                <a:lnTo>
                  <a:pt x="90" y="324"/>
                </a:lnTo>
                <a:lnTo>
                  <a:pt x="66" y="276"/>
                </a:lnTo>
                <a:lnTo>
                  <a:pt x="48" y="222"/>
                </a:lnTo>
                <a:lnTo>
                  <a:pt x="30" y="168"/>
                </a:lnTo>
                <a:lnTo>
                  <a:pt x="24" y="108"/>
                </a:lnTo>
                <a:lnTo>
                  <a:pt x="18" y="54"/>
                </a:lnTo>
                <a:lnTo>
                  <a:pt x="12" y="0"/>
                </a:lnTo>
                <a:lnTo>
                  <a:pt x="0" y="0"/>
                </a:lnTo>
                <a:close/>
              </a:path>
            </a:pathLst>
          </a:custGeom>
          <a:solidFill>
            <a:srgbClr val="FF6600"/>
          </a:solidFill>
          <a:ln w="28575">
            <a:solidFill>
              <a:srgbClr val="FF6600"/>
            </a:solidFill>
            <a:round/>
            <a:headEnd/>
            <a:tailEnd/>
          </a:ln>
        </p:spPr>
        <p:txBody>
          <a:bodyPr/>
          <a:lstStyle/>
          <a:p>
            <a:endParaRPr lang="en-US" dirty="0"/>
          </a:p>
        </p:txBody>
      </p:sp>
      <p:sp>
        <p:nvSpPr>
          <p:cNvPr id="121915" name="Freeform 153"/>
          <p:cNvSpPr>
            <a:spLocks/>
          </p:cNvSpPr>
          <p:nvPr/>
        </p:nvSpPr>
        <p:spPr bwMode="auto">
          <a:xfrm>
            <a:off x="5392738" y="1717675"/>
            <a:ext cx="3422650" cy="2209800"/>
          </a:xfrm>
          <a:custGeom>
            <a:avLst/>
            <a:gdLst>
              <a:gd name="T0" fmla="*/ 2147483647 w 1668"/>
              <a:gd name="T1" fmla="*/ 0 h 1122"/>
              <a:gd name="T2" fmla="*/ 2147483647 w 1668"/>
              <a:gd name="T3" fmla="*/ 0 h 1122"/>
              <a:gd name="T4" fmla="*/ 2147483647 w 1668"/>
              <a:gd name="T5" fmla="*/ 2147483647 h 1122"/>
              <a:gd name="T6" fmla="*/ 2147483647 w 1668"/>
              <a:gd name="T7" fmla="*/ 2147483647 h 1122"/>
              <a:gd name="T8" fmla="*/ 2147483647 w 1668"/>
              <a:gd name="T9" fmla="*/ 2147483647 h 1122"/>
              <a:gd name="T10" fmla="*/ 2147483647 w 1668"/>
              <a:gd name="T11" fmla="*/ 2147483647 h 1122"/>
              <a:gd name="T12" fmla="*/ 2147483647 w 1668"/>
              <a:gd name="T13" fmla="*/ 2147483647 h 1122"/>
              <a:gd name="T14" fmla="*/ 2147483647 w 1668"/>
              <a:gd name="T15" fmla="*/ 2147483647 h 1122"/>
              <a:gd name="T16" fmla="*/ 2147483647 w 1668"/>
              <a:gd name="T17" fmla="*/ 2147483647 h 1122"/>
              <a:gd name="T18" fmla="*/ 2147483647 w 1668"/>
              <a:gd name="T19" fmla="*/ 2147483647 h 1122"/>
              <a:gd name="T20" fmla="*/ 2147483647 w 1668"/>
              <a:gd name="T21" fmla="*/ 2147483647 h 1122"/>
              <a:gd name="T22" fmla="*/ 2147483647 w 1668"/>
              <a:gd name="T23" fmla="*/ 2147483647 h 1122"/>
              <a:gd name="T24" fmla="*/ 2147483647 w 1668"/>
              <a:gd name="T25" fmla="*/ 2147483647 h 1122"/>
              <a:gd name="T26" fmla="*/ 2147483647 w 1668"/>
              <a:gd name="T27" fmla="*/ 2147483647 h 1122"/>
              <a:gd name="T28" fmla="*/ 2147483647 w 1668"/>
              <a:gd name="T29" fmla="*/ 2147483647 h 1122"/>
              <a:gd name="T30" fmla="*/ 2147483647 w 1668"/>
              <a:gd name="T31" fmla="*/ 2147483647 h 1122"/>
              <a:gd name="T32" fmla="*/ 2147483647 w 1668"/>
              <a:gd name="T33" fmla="*/ 2147483647 h 1122"/>
              <a:gd name="T34" fmla="*/ 2147483647 w 1668"/>
              <a:gd name="T35" fmla="*/ 2147483647 h 1122"/>
              <a:gd name="T36" fmla="*/ 2147483647 w 1668"/>
              <a:gd name="T37" fmla="*/ 2147483647 h 1122"/>
              <a:gd name="T38" fmla="*/ 2147483647 w 1668"/>
              <a:gd name="T39" fmla="*/ 2147483647 h 1122"/>
              <a:gd name="T40" fmla="*/ 2147483647 w 1668"/>
              <a:gd name="T41" fmla="*/ 2147483647 h 1122"/>
              <a:gd name="T42" fmla="*/ 2147483647 w 1668"/>
              <a:gd name="T43" fmla="*/ 2147483647 h 1122"/>
              <a:gd name="T44" fmla="*/ 0 w 1668"/>
              <a:gd name="T45" fmla="*/ 2147483647 h 1122"/>
              <a:gd name="T46" fmla="*/ 0 w 1668"/>
              <a:gd name="T47" fmla="*/ 2147483647 h 1122"/>
              <a:gd name="T48" fmla="*/ 2147483647 w 1668"/>
              <a:gd name="T49" fmla="*/ 2147483647 h 1122"/>
              <a:gd name="T50" fmla="*/ 2147483647 w 1668"/>
              <a:gd name="T51" fmla="*/ 2147483647 h 1122"/>
              <a:gd name="T52" fmla="*/ 2147483647 w 1668"/>
              <a:gd name="T53" fmla="*/ 2147483647 h 1122"/>
              <a:gd name="T54" fmla="*/ 2147483647 w 1668"/>
              <a:gd name="T55" fmla="*/ 2147483647 h 1122"/>
              <a:gd name="T56" fmla="*/ 2147483647 w 1668"/>
              <a:gd name="T57" fmla="*/ 2147483647 h 1122"/>
              <a:gd name="T58" fmla="*/ 2147483647 w 1668"/>
              <a:gd name="T59" fmla="*/ 2147483647 h 1122"/>
              <a:gd name="T60" fmla="*/ 2147483647 w 1668"/>
              <a:gd name="T61" fmla="*/ 2147483647 h 1122"/>
              <a:gd name="T62" fmla="*/ 2147483647 w 1668"/>
              <a:gd name="T63" fmla="*/ 2147483647 h 1122"/>
              <a:gd name="T64" fmla="*/ 2147483647 w 1668"/>
              <a:gd name="T65" fmla="*/ 2147483647 h 1122"/>
              <a:gd name="T66" fmla="*/ 2147483647 w 1668"/>
              <a:gd name="T67" fmla="*/ 2147483647 h 1122"/>
              <a:gd name="T68" fmla="*/ 2147483647 w 1668"/>
              <a:gd name="T69" fmla="*/ 2147483647 h 1122"/>
              <a:gd name="T70" fmla="*/ 2147483647 w 1668"/>
              <a:gd name="T71" fmla="*/ 2147483647 h 1122"/>
              <a:gd name="T72" fmla="*/ 2147483647 w 1668"/>
              <a:gd name="T73" fmla="*/ 2147483647 h 1122"/>
              <a:gd name="T74" fmla="*/ 2147483647 w 1668"/>
              <a:gd name="T75" fmla="*/ 2147483647 h 1122"/>
              <a:gd name="T76" fmla="*/ 2147483647 w 1668"/>
              <a:gd name="T77" fmla="*/ 2147483647 h 1122"/>
              <a:gd name="T78" fmla="*/ 2147483647 w 1668"/>
              <a:gd name="T79" fmla="*/ 2147483647 h 1122"/>
              <a:gd name="T80" fmla="*/ 2147483647 w 1668"/>
              <a:gd name="T81" fmla="*/ 2147483647 h 1122"/>
              <a:gd name="T82" fmla="*/ 2147483647 w 1668"/>
              <a:gd name="T83" fmla="*/ 2147483647 h 1122"/>
              <a:gd name="T84" fmla="*/ 2147483647 w 1668"/>
              <a:gd name="T85" fmla="*/ 2147483647 h 1122"/>
              <a:gd name="T86" fmla="*/ 2147483647 w 1668"/>
              <a:gd name="T87" fmla="*/ 2147483647 h 1122"/>
              <a:gd name="T88" fmla="*/ 2147483647 w 1668"/>
              <a:gd name="T89" fmla="*/ 2147483647 h 1122"/>
              <a:gd name="T90" fmla="*/ 2147483647 w 1668"/>
              <a:gd name="T91" fmla="*/ 2147483647 h 1122"/>
              <a:gd name="T92" fmla="*/ 2147483647 w 1668"/>
              <a:gd name="T93" fmla="*/ 2147483647 h 1122"/>
              <a:gd name="T94" fmla="*/ 2147483647 w 1668"/>
              <a:gd name="T95" fmla="*/ 2147483647 h 1122"/>
              <a:gd name="T96" fmla="*/ 2147483647 w 1668"/>
              <a:gd name="T97" fmla="*/ 0 h 112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668"/>
              <a:gd name="T148" fmla="*/ 0 h 1122"/>
              <a:gd name="T149" fmla="*/ 1668 w 1668"/>
              <a:gd name="T150" fmla="*/ 1122 h 1122"/>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668" h="1122">
                <a:moveTo>
                  <a:pt x="1668" y="0"/>
                </a:moveTo>
                <a:lnTo>
                  <a:pt x="1668" y="0"/>
                </a:lnTo>
                <a:lnTo>
                  <a:pt x="1494" y="6"/>
                </a:lnTo>
                <a:lnTo>
                  <a:pt x="1332" y="18"/>
                </a:lnTo>
                <a:lnTo>
                  <a:pt x="1170" y="48"/>
                </a:lnTo>
                <a:lnTo>
                  <a:pt x="1020" y="84"/>
                </a:lnTo>
                <a:lnTo>
                  <a:pt x="870" y="132"/>
                </a:lnTo>
                <a:lnTo>
                  <a:pt x="738" y="186"/>
                </a:lnTo>
                <a:lnTo>
                  <a:pt x="606" y="252"/>
                </a:lnTo>
                <a:lnTo>
                  <a:pt x="486" y="324"/>
                </a:lnTo>
                <a:lnTo>
                  <a:pt x="378" y="408"/>
                </a:lnTo>
                <a:lnTo>
                  <a:pt x="282" y="492"/>
                </a:lnTo>
                <a:lnTo>
                  <a:pt x="240" y="540"/>
                </a:lnTo>
                <a:lnTo>
                  <a:pt x="198" y="582"/>
                </a:lnTo>
                <a:lnTo>
                  <a:pt x="162" y="630"/>
                </a:lnTo>
                <a:lnTo>
                  <a:pt x="132" y="684"/>
                </a:lnTo>
                <a:lnTo>
                  <a:pt x="102" y="732"/>
                </a:lnTo>
                <a:lnTo>
                  <a:pt x="72" y="786"/>
                </a:lnTo>
                <a:lnTo>
                  <a:pt x="54" y="840"/>
                </a:lnTo>
                <a:lnTo>
                  <a:pt x="30" y="894"/>
                </a:lnTo>
                <a:lnTo>
                  <a:pt x="18" y="948"/>
                </a:lnTo>
                <a:lnTo>
                  <a:pt x="6" y="1008"/>
                </a:lnTo>
                <a:lnTo>
                  <a:pt x="0" y="1062"/>
                </a:lnTo>
                <a:lnTo>
                  <a:pt x="0" y="1122"/>
                </a:lnTo>
                <a:lnTo>
                  <a:pt x="12" y="1122"/>
                </a:lnTo>
                <a:lnTo>
                  <a:pt x="18" y="1062"/>
                </a:lnTo>
                <a:lnTo>
                  <a:pt x="24" y="1008"/>
                </a:lnTo>
                <a:lnTo>
                  <a:pt x="30" y="954"/>
                </a:lnTo>
                <a:lnTo>
                  <a:pt x="48" y="900"/>
                </a:lnTo>
                <a:lnTo>
                  <a:pt x="66" y="846"/>
                </a:lnTo>
                <a:lnTo>
                  <a:pt x="90" y="792"/>
                </a:lnTo>
                <a:lnTo>
                  <a:pt x="114" y="738"/>
                </a:lnTo>
                <a:lnTo>
                  <a:pt x="144" y="690"/>
                </a:lnTo>
                <a:lnTo>
                  <a:pt x="174" y="642"/>
                </a:lnTo>
                <a:lnTo>
                  <a:pt x="210" y="594"/>
                </a:lnTo>
                <a:lnTo>
                  <a:pt x="252" y="546"/>
                </a:lnTo>
                <a:lnTo>
                  <a:pt x="294" y="504"/>
                </a:lnTo>
                <a:lnTo>
                  <a:pt x="390" y="414"/>
                </a:lnTo>
                <a:lnTo>
                  <a:pt x="498" y="336"/>
                </a:lnTo>
                <a:lnTo>
                  <a:pt x="612" y="264"/>
                </a:lnTo>
                <a:lnTo>
                  <a:pt x="744" y="204"/>
                </a:lnTo>
                <a:lnTo>
                  <a:pt x="876" y="144"/>
                </a:lnTo>
                <a:lnTo>
                  <a:pt x="1020" y="102"/>
                </a:lnTo>
                <a:lnTo>
                  <a:pt x="1176" y="60"/>
                </a:lnTo>
                <a:lnTo>
                  <a:pt x="1332" y="36"/>
                </a:lnTo>
                <a:lnTo>
                  <a:pt x="1494" y="18"/>
                </a:lnTo>
                <a:lnTo>
                  <a:pt x="1668" y="12"/>
                </a:lnTo>
                <a:lnTo>
                  <a:pt x="1668" y="0"/>
                </a:lnTo>
                <a:close/>
              </a:path>
            </a:pathLst>
          </a:custGeom>
          <a:solidFill>
            <a:srgbClr val="FF6600"/>
          </a:solidFill>
          <a:ln w="28575">
            <a:solidFill>
              <a:srgbClr val="FF6600"/>
            </a:solidFill>
            <a:round/>
            <a:headEnd/>
            <a:tailEnd/>
          </a:ln>
        </p:spPr>
        <p:txBody>
          <a:bodyPr/>
          <a:lstStyle/>
          <a:p>
            <a:endParaRPr lang="en-US" dirty="0"/>
          </a:p>
        </p:txBody>
      </p:sp>
      <p:sp>
        <p:nvSpPr>
          <p:cNvPr id="121916" name="Freeform 154"/>
          <p:cNvSpPr>
            <a:spLocks/>
          </p:cNvSpPr>
          <p:nvPr/>
        </p:nvSpPr>
        <p:spPr bwMode="auto">
          <a:xfrm>
            <a:off x="8815388" y="1717675"/>
            <a:ext cx="862012" cy="95250"/>
          </a:xfrm>
          <a:custGeom>
            <a:avLst/>
            <a:gdLst>
              <a:gd name="T0" fmla="*/ 2147483647 w 420"/>
              <a:gd name="T1" fmla="*/ 2147483647 h 48"/>
              <a:gd name="T2" fmla="*/ 2147483647 w 420"/>
              <a:gd name="T3" fmla="*/ 2147483647 h 48"/>
              <a:gd name="T4" fmla="*/ 2147483647 w 420"/>
              <a:gd name="T5" fmla="*/ 2147483647 h 48"/>
              <a:gd name="T6" fmla="*/ 2147483647 w 420"/>
              <a:gd name="T7" fmla="*/ 2147483647 h 48"/>
              <a:gd name="T8" fmla="*/ 2147483647 w 420"/>
              <a:gd name="T9" fmla="*/ 2147483647 h 48"/>
              <a:gd name="T10" fmla="*/ 2147483647 w 420"/>
              <a:gd name="T11" fmla="*/ 0 h 48"/>
              <a:gd name="T12" fmla="*/ 2147483647 w 420"/>
              <a:gd name="T13" fmla="*/ 0 h 48"/>
              <a:gd name="T14" fmla="*/ 2147483647 w 420"/>
              <a:gd name="T15" fmla="*/ 0 h 48"/>
              <a:gd name="T16" fmla="*/ 0 w 420"/>
              <a:gd name="T17" fmla="*/ 0 h 48"/>
              <a:gd name="T18" fmla="*/ 0 w 420"/>
              <a:gd name="T19" fmla="*/ 2147483647 h 48"/>
              <a:gd name="T20" fmla="*/ 2147483647 w 420"/>
              <a:gd name="T21" fmla="*/ 2147483647 h 48"/>
              <a:gd name="T22" fmla="*/ 2147483647 w 420"/>
              <a:gd name="T23" fmla="*/ 2147483647 h 48"/>
              <a:gd name="T24" fmla="*/ 2147483647 w 420"/>
              <a:gd name="T25" fmla="*/ 2147483647 h 48"/>
              <a:gd name="T26" fmla="*/ 2147483647 w 420"/>
              <a:gd name="T27" fmla="*/ 2147483647 h 48"/>
              <a:gd name="T28" fmla="*/ 2147483647 w 420"/>
              <a:gd name="T29" fmla="*/ 2147483647 h 48"/>
              <a:gd name="T30" fmla="*/ 2147483647 w 420"/>
              <a:gd name="T31" fmla="*/ 2147483647 h 48"/>
              <a:gd name="T32" fmla="*/ 2147483647 w 420"/>
              <a:gd name="T33" fmla="*/ 2147483647 h 48"/>
              <a:gd name="T34" fmla="*/ 2147483647 w 420"/>
              <a:gd name="T35" fmla="*/ 2147483647 h 48"/>
              <a:gd name="T36" fmla="*/ 2147483647 w 420"/>
              <a:gd name="T37" fmla="*/ 2147483647 h 4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20"/>
              <a:gd name="T58" fmla="*/ 0 h 48"/>
              <a:gd name="T59" fmla="*/ 420 w 420"/>
              <a:gd name="T60" fmla="*/ 48 h 4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20" h="48">
                <a:moveTo>
                  <a:pt x="420" y="30"/>
                </a:moveTo>
                <a:lnTo>
                  <a:pt x="366" y="24"/>
                </a:lnTo>
                <a:lnTo>
                  <a:pt x="318" y="18"/>
                </a:lnTo>
                <a:lnTo>
                  <a:pt x="264" y="12"/>
                </a:lnTo>
                <a:lnTo>
                  <a:pt x="210" y="6"/>
                </a:lnTo>
                <a:lnTo>
                  <a:pt x="156" y="0"/>
                </a:lnTo>
                <a:lnTo>
                  <a:pt x="102" y="0"/>
                </a:lnTo>
                <a:lnTo>
                  <a:pt x="48" y="0"/>
                </a:lnTo>
                <a:lnTo>
                  <a:pt x="0" y="0"/>
                </a:lnTo>
                <a:lnTo>
                  <a:pt x="0" y="12"/>
                </a:lnTo>
                <a:lnTo>
                  <a:pt x="48" y="12"/>
                </a:lnTo>
                <a:lnTo>
                  <a:pt x="102" y="12"/>
                </a:lnTo>
                <a:lnTo>
                  <a:pt x="156" y="18"/>
                </a:lnTo>
                <a:lnTo>
                  <a:pt x="210" y="24"/>
                </a:lnTo>
                <a:lnTo>
                  <a:pt x="264" y="24"/>
                </a:lnTo>
                <a:lnTo>
                  <a:pt x="312" y="30"/>
                </a:lnTo>
                <a:lnTo>
                  <a:pt x="366" y="36"/>
                </a:lnTo>
                <a:lnTo>
                  <a:pt x="420" y="48"/>
                </a:lnTo>
                <a:lnTo>
                  <a:pt x="420" y="30"/>
                </a:lnTo>
                <a:close/>
              </a:path>
            </a:pathLst>
          </a:custGeom>
          <a:solidFill>
            <a:srgbClr val="FF6600"/>
          </a:solidFill>
          <a:ln w="28575">
            <a:solidFill>
              <a:srgbClr val="FF6600"/>
            </a:solidFill>
            <a:round/>
            <a:headEnd/>
            <a:tailEnd/>
          </a:ln>
        </p:spPr>
        <p:txBody>
          <a:bodyPr/>
          <a:lstStyle/>
          <a:p>
            <a:endParaRPr lang="en-US" dirty="0"/>
          </a:p>
        </p:txBody>
      </p:sp>
      <p:sp>
        <p:nvSpPr>
          <p:cNvPr id="121917" name="Freeform 155"/>
          <p:cNvSpPr>
            <a:spLocks/>
          </p:cNvSpPr>
          <p:nvPr/>
        </p:nvSpPr>
        <p:spPr bwMode="auto">
          <a:xfrm>
            <a:off x="6524625" y="2308225"/>
            <a:ext cx="185738" cy="211138"/>
          </a:xfrm>
          <a:custGeom>
            <a:avLst/>
            <a:gdLst>
              <a:gd name="T0" fmla="*/ 0 w 90"/>
              <a:gd name="T1" fmla="*/ 0 h 108"/>
              <a:gd name="T2" fmla="*/ 0 w 90"/>
              <a:gd name="T3" fmla="*/ 0 h 108"/>
              <a:gd name="T4" fmla="*/ 2147483647 w 90"/>
              <a:gd name="T5" fmla="*/ 2147483647 h 108"/>
              <a:gd name="T6" fmla="*/ 2147483647 w 90"/>
              <a:gd name="T7" fmla="*/ 2147483647 h 108"/>
              <a:gd name="T8" fmla="*/ 2147483647 w 90"/>
              <a:gd name="T9" fmla="*/ 2147483647 h 108"/>
              <a:gd name="T10" fmla="*/ 2147483647 w 90"/>
              <a:gd name="T11" fmla="*/ 2147483647 h 108"/>
              <a:gd name="T12" fmla="*/ 2147483647 w 90"/>
              <a:gd name="T13" fmla="*/ 2147483647 h 108"/>
              <a:gd name="T14" fmla="*/ 2147483647 w 90"/>
              <a:gd name="T15" fmla="*/ 2147483647 h 108"/>
              <a:gd name="T16" fmla="*/ 2147483647 w 90"/>
              <a:gd name="T17" fmla="*/ 2147483647 h 108"/>
              <a:gd name="T18" fmla="*/ 2147483647 w 90"/>
              <a:gd name="T19" fmla="*/ 2147483647 h 108"/>
              <a:gd name="T20" fmla="*/ 2147483647 w 90"/>
              <a:gd name="T21" fmla="*/ 2147483647 h 108"/>
              <a:gd name="T22" fmla="*/ 2147483647 w 90"/>
              <a:gd name="T23" fmla="*/ 2147483647 h 108"/>
              <a:gd name="T24" fmla="*/ 2147483647 w 90"/>
              <a:gd name="T25" fmla="*/ 2147483647 h 108"/>
              <a:gd name="T26" fmla="*/ 2147483647 w 90"/>
              <a:gd name="T27" fmla="*/ 2147483647 h 108"/>
              <a:gd name="T28" fmla="*/ 2147483647 w 90"/>
              <a:gd name="T29" fmla="*/ 2147483647 h 108"/>
              <a:gd name="T30" fmla="*/ 2147483647 w 90"/>
              <a:gd name="T31" fmla="*/ 2147483647 h 108"/>
              <a:gd name="T32" fmla="*/ 2147483647 w 90"/>
              <a:gd name="T33" fmla="*/ 2147483647 h 108"/>
              <a:gd name="T34" fmla="*/ 2147483647 w 90"/>
              <a:gd name="T35" fmla="*/ 2147483647 h 108"/>
              <a:gd name="T36" fmla="*/ 2147483647 w 90"/>
              <a:gd name="T37" fmla="*/ 2147483647 h 108"/>
              <a:gd name="T38" fmla="*/ 2147483647 w 90"/>
              <a:gd name="T39" fmla="*/ 2147483647 h 108"/>
              <a:gd name="T40" fmla="*/ 0 w 90"/>
              <a:gd name="T41" fmla="*/ 0 h 108"/>
              <a:gd name="T42" fmla="*/ 0 w 90"/>
              <a:gd name="T43" fmla="*/ 0 h 10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90"/>
              <a:gd name="T67" fmla="*/ 0 h 108"/>
              <a:gd name="T68" fmla="*/ 90 w 90"/>
              <a:gd name="T69" fmla="*/ 108 h 10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90" h="108">
                <a:moveTo>
                  <a:pt x="0" y="0"/>
                </a:moveTo>
                <a:lnTo>
                  <a:pt x="0" y="0"/>
                </a:lnTo>
                <a:lnTo>
                  <a:pt x="90" y="66"/>
                </a:lnTo>
                <a:lnTo>
                  <a:pt x="84" y="66"/>
                </a:lnTo>
                <a:lnTo>
                  <a:pt x="78" y="66"/>
                </a:lnTo>
                <a:lnTo>
                  <a:pt x="72" y="66"/>
                </a:lnTo>
                <a:lnTo>
                  <a:pt x="66" y="66"/>
                </a:lnTo>
                <a:lnTo>
                  <a:pt x="60" y="72"/>
                </a:lnTo>
                <a:lnTo>
                  <a:pt x="54" y="72"/>
                </a:lnTo>
                <a:lnTo>
                  <a:pt x="48" y="78"/>
                </a:lnTo>
                <a:lnTo>
                  <a:pt x="42" y="78"/>
                </a:lnTo>
                <a:lnTo>
                  <a:pt x="36" y="84"/>
                </a:lnTo>
                <a:lnTo>
                  <a:pt x="30" y="90"/>
                </a:lnTo>
                <a:lnTo>
                  <a:pt x="24" y="96"/>
                </a:lnTo>
                <a:lnTo>
                  <a:pt x="18" y="102"/>
                </a:lnTo>
                <a:lnTo>
                  <a:pt x="12" y="108"/>
                </a:lnTo>
                <a:lnTo>
                  <a:pt x="0" y="0"/>
                </a:lnTo>
                <a:close/>
              </a:path>
            </a:pathLst>
          </a:custGeom>
          <a:solidFill>
            <a:schemeClr val="tx1"/>
          </a:solidFill>
          <a:ln w="9525">
            <a:noFill/>
            <a:round/>
            <a:headEnd/>
            <a:tailEnd/>
          </a:ln>
        </p:spPr>
        <p:txBody>
          <a:bodyPr/>
          <a:lstStyle/>
          <a:p>
            <a:endParaRPr lang="en-US" dirty="0"/>
          </a:p>
        </p:txBody>
      </p:sp>
      <p:sp>
        <p:nvSpPr>
          <p:cNvPr id="121918" name="Freeform 156"/>
          <p:cNvSpPr>
            <a:spLocks/>
          </p:cNvSpPr>
          <p:nvPr/>
        </p:nvSpPr>
        <p:spPr bwMode="auto">
          <a:xfrm>
            <a:off x="6561138" y="2379663"/>
            <a:ext cx="1884362" cy="3106737"/>
          </a:xfrm>
          <a:custGeom>
            <a:avLst/>
            <a:gdLst>
              <a:gd name="T0" fmla="*/ 2147483647 w 918"/>
              <a:gd name="T1" fmla="*/ 2147483647 h 1578"/>
              <a:gd name="T2" fmla="*/ 2147483647 w 918"/>
              <a:gd name="T3" fmla="*/ 2147483647 h 1578"/>
              <a:gd name="T4" fmla="*/ 2147483647 w 918"/>
              <a:gd name="T5" fmla="*/ 0 h 1578"/>
              <a:gd name="T6" fmla="*/ 0 w 918"/>
              <a:gd name="T7" fmla="*/ 2147483647 h 1578"/>
              <a:gd name="T8" fmla="*/ 2147483647 w 918"/>
              <a:gd name="T9" fmla="*/ 2147483647 h 1578"/>
              <a:gd name="T10" fmla="*/ 2147483647 w 918"/>
              <a:gd name="T11" fmla="*/ 2147483647 h 1578"/>
              <a:gd name="T12" fmla="*/ 0 60000 65536"/>
              <a:gd name="T13" fmla="*/ 0 60000 65536"/>
              <a:gd name="T14" fmla="*/ 0 60000 65536"/>
              <a:gd name="T15" fmla="*/ 0 60000 65536"/>
              <a:gd name="T16" fmla="*/ 0 60000 65536"/>
              <a:gd name="T17" fmla="*/ 0 60000 65536"/>
              <a:gd name="T18" fmla="*/ 0 w 918"/>
              <a:gd name="T19" fmla="*/ 0 h 1578"/>
              <a:gd name="T20" fmla="*/ 918 w 918"/>
              <a:gd name="T21" fmla="*/ 1578 h 1578"/>
            </a:gdLst>
            <a:ahLst/>
            <a:cxnLst>
              <a:cxn ang="T12">
                <a:pos x="T0" y="T1"/>
              </a:cxn>
              <a:cxn ang="T13">
                <a:pos x="T2" y="T3"/>
              </a:cxn>
              <a:cxn ang="T14">
                <a:pos x="T4" y="T5"/>
              </a:cxn>
              <a:cxn ang="T15">
                <a:pos x="T6" y="T7"/>
              </a:cxn>
              <a:cxn ang="T16">
                <a:pos x="T8" y="T9"/>
              </a:cxn>
              <a:cxn ang="T17">
                <a:pos x="T10" y="T11"/>
              </a:cxn>
            </a:cxnLst>
            <a:rect l="T18" t="T19" r="T20" b="T21"/>
            <a:pathLst>
              <a:path w="918" h="1578">
                <a:moveTo>
                  <a:pt x="912" y="1572"/>
                </a:moveTo>
                <a:lnTo>
                  <a:pt x="918" y="1572"/>
                </a:lnTo>
                <a:lnTo>
                  <a:pt x="12" y="0"/>
                </a:lnTo>
                <a:lnTo>
                  <a:pt x="0" y="12"/>
                </a:lnTo>
                <a:lnTo>
                  <a:pt x="906" y="1578"/>
                </a:lnTo>
                <a:lnTo>
                  <a:pt x="912" y="1572"/>
                </a:lnTo>
                <a:close/>
              </a:path>
            </a:pathLst>
          </a:custGeom>
          <a:solidFill>
            <a:srgbClr val="003300"/>
          </a:solidFill>
          <a:ln w="28575">
            <a:solidFill>
              <a:srgbClr val="99FF99"/>
            </a:solidFill>
            <a:round/>
            <a:headEnd/>
            <a:tailEnd/>
          </a:ln>
        </p:spPr>
        <p:txBody>
          <a:bodyPr/>
          <a:lstStyle/>
          <a:p>
            <a:endParaRPr lang="en-US" dirty="0"/>
          </a:p>
        </p:txBody>
      </p:sp>
      <p:sp>
        <p:nvSpPr>
          <p:cNvPr id="121919" name="Rectangle 157"/>
          <p:cNvSpPr>
            <a:spLocks noChangeArrowheads="1"/>
          </p:cNvSpPr>
          <p:nvPr/>
        </p:nvSpPr>
        <p:spPr bwMode="auto">
          <a:xfrm>
            <a:off x="6286500" y="1830388"/>
            <a:ext cx="230188" cy="420687"/>
          </a:xfrm>
          <a:prstGeom prst="rect">
            <a:avLst/>
          </a:prstGeom>
          <a:noFill/>
          <a:ln w="9525">
            <a:noFill/>
            <a:miter lim="800000"/>
            <a:headEnd/>
            <a:tailEnd/>
          </a:ln>
        </p:spPr>
        <p:txBody>
          <a:bodyPr wrap="none" lIns="0" tIns="0" rIns="0" bIns="0">
            <a:spAutoFit/>
          </a:bodyPr>
          <a:lstStyle/>
          <a:p>
            <a:pPr algn="l" defTabSz="762000"/>
            <a:r>
              <a:rPr lang="en-US" sz="2700" dirty="0">
                <a:solidFill>
                  <a:schemeClr val="tx2"/>
                </a:solidFill>
              </a:rPr>
              <a:t>P</a:t>
            </a:r>
            <a:endParaRPr lang="en-US" dirty="0">
              <a:solidFill>
                <a:schemeClr val="tx2"/>
              </a:solidFill>
            </a:endParaRPr>
          </a:p>
        </p:txBody>
      </p:sp>
      <p:sp>
        <p:nvSpPr>
          <p:cNvPr id="121920" name="Rectangle 158"/>
          <p:cNvSpPr>
            <a:spLocks noChangeArrowheads="1"/>
          </p:cNvSpPr>
          <p:nvPr/>
        </p:nvSpPr>
        <p:spPr bwMode="auto">
          <a:xfrm>
            <a:off x="9753600" y="1466850"/>
            <a:ext cx="230188" cy="420688"/>
          </a:xfrm>
          <a:prstGeom prst="rect">
            <a:avLst/>
          </a:prstGeom>
          <a:noFill/>
          <a:ln w="9525">
            <a:noFill/>
            <a:miter lim="800000"/>
            <a:headEnd/>
            <a:tailEnd/>
          </a:ln>
        </p:spPr>
        <p:txBody>
          <a:bodyPr wrap="none" lIns="0" tIns="0" rIns="0" bIns="0">
            <a:spAutoFit/>
          </a:bodyPr>
          <a:lstStyle/>
          <a:p>
            <a:pPr algn="l" defTabSz="762000"/>
            <a:r>
              <a:rPr lang="en-US" sz="2700" dirty="0">
                <a:solidFill>
                  <a:schemeClr val="tx2"/>
                </a:solidFill>
              </a:rPr>
              <a:t>B</a:t>
            </a:r>
            <a:endParaRPr lang="en-US" dirty="0">
              <a:solidFill>
                <a:schemeClr val="tx2"/>
              </a:solidFill>
            </a:endParaRPr>
          </a:p>
        </p:txBody>
      </p:sp>
      <p:sp>
        <p:nvSpPr>
          <p:cNvPr id="121921" name="Rectangle 159"/>
          <p:cNvSpPr>
            <a:spLocks noChangeArrowheads="1"/>
          </p:cNvSpPr>
          <p:nvPr/>
        </p:nvSpPr>
        <p:spPr bwMode="auto">
          <a:xfrm>
            <a:off x="4978400" y="3413125"/>
            <a:ext cx="230188" cy="457200"/>
          </a:xfrm>
          <a:prstGeom prst="rect">
            <a:avLst/>
          </a:prstGeom>
          <a:noFill/>
          <a:ln w="9525">
            <a:noFill/>
            <a:miter lim="800000"/>
            <a:headEnd/>
            <a:tailEnd/>
          </a:ln>
        </p:spPr>
        <p:txBody>
          <a:bodyPr wrap="none" lIns="0" tIns="0" rIns="0" bIns="0">
            <a:spAutoFit/>
          </a:bodyPr>
          <a:lstStyle/>
          <a:p>
            <a:pPr algn="l" defTabSz="762000"/>
            <a:r>
              <a:rPr lang="en-US" sz="2700" dirty="0">
                <a:solidFill>
                  <a:schemeClr val="tx2"/>
                </a:solidFill>
              </a:rPr>
              <a:t>A</a:t>
            </a:r>
            <a:endParaRPr lang="en-US" dirty="0">
              <a:solidFill>
                <a:schemeClr val="tx2"/>
              </a:solidFill>
            </a:endParaRPr>
          </a:p>
        </p:txBody>
      </p:sp>
      <p:sp>
        <p:nvSpPr>
          <p:cNvPr id="121922" name="Rectangle 160"/>
          <p:cNvSpPr>
            <a:spLocks noChangeArrowheads="1"/>
          </p:cNvSpPr>
          <p:nvPr/>
        </p:nvSpPr>
        <p:spPr bwMode="auto">
          <a:xfrm>
            <a:off x="7545388" y="2809875"/>
            <a:ext cx="1233487" cy="296863"/>
          </a:xfrm>
          <a:prstGeom prst="rect">
            <a:avLst/>
          </a:prstGeom>
          <a:noFill/>
          <a:ln w="9525">
            <a:noFill/>
            <a:miter lim="800000"/>
            <a:headEnd/>
            <a:tailEnd/>
          </a:ln>
        </p:spPr>
        <p:txBody>
          <a:bodyPr wrap="none" lIns="0" tIns="0" rIns="0" bIns="0">
            <a:spAutoFit/>
          </a:bodyPr>
          <a:lstStyle/>
          <a:p>
            <a:pPr algn="l" defTabSz="762000"/>
            <a:r>
              <a:rPr lang="en-US" sz="1900" dirty="0">
                <a:solidFill>
                  <a:schemeClr val="tx2"/>
                </a:solidFill>
              </a:rPr>
              <a:t>Sagittal Arc</a:t>
            </a:r>
            <a:endParaRPr lang="en-US" dirty="0">
              <a:solidFill>
                <a:schemeClr val="tx2"/>
              </a:solidFill>
            </a:endParaRPr>
          </a:p>
        </p:txBody>
      </p:sp>
      <p:sp>
        <p:nvSpPr>
          <p:cNvPr id="121923" name="Rectangle 161"/>
          <p:cNvSpPr>
            <a:spLocks noChangeArrowheads="1"/>
          </p:cNvSpPr>
          <p:nvPr/>
        </p:nvSpPr>
        <p:spPr bwMode="auto">
          <a:xfrm>
            <a:off x="8524875" y="2338388"/>
            <a:ext cx="1535113" cy="296862"/>
          </a:xfrm>
          <a:prstGeom prst="rect">
            <a:avLst/>
          </a:prstGeom>
          <a:noFill/>
          <a:ln w="9525">
            <a:noFill/>
            <a:miter lim="800000"/>
            <a:headEnd/>
            <a:tailEnd/>
          </a:ln>
        </p:spPr>
        <p:txBody>
          <a:bodyPr wrap="none" lIns="0" tIns="0" rIns="0" bIns="0">
            <a:spAutoFit/>
          </a:bodyPr>
          <a:lstStyle/>
          <a:p>
            <a:pPr algn="l" defTabSz="762000"/>
            <a:r>
              <a:rPr lang="en-US" sz="1900" dirty="0">
                <a:solidFill>
                  <a:schemeClr val="tx2"/>
                </a:solidFill>
              </a:rPr>
              <a:t>Tangential Arc</a:t>
            </a:r>
            <a:endParaRPr lang="en-US" dirty="0">
              <a:solidFill>
                <a:schemeClr val="tx2"/>
              </a:solidFill>
            </a:endParaRPr>
          </a:p>
        </p:txBody>
      </p:sp>
      <p:sp>
        <p:nvSpPr>
          <p:cNvPr id="121924" name="Rectangle 162"/>
          <p:cNvSpPr>
            <a:spLocks noChangeArrowheads="1"/>
          </p:cNvSpPr>
          <p:nvPr/>
        </p:nvSpPr>
        <p:spPr bwMode="auto">
          <a:xfrm>
            <a:off x="9744075" y="3413125"/>
            <a:ext cx="296863" cy="420688"/>
          </a:xfrm>
          <a:prstGeom prst="rect">
            <a:avLst/>
          </a:prstGeom>
          <a:noFill/>
          <a:ln w="9525">
            <a:noFill/>
            <a:miter lim="800000"/>
            <a:headEnd/>
            <a:tailEnd/>
          </a:ln>
        </p:spPr>
        <p:txBody>
          <a:bodyPr wrap="none" lIns="0" tIns="0" rIns="0" bIns="0">
            <a:spAutoFit/>
          </a:bodyPr>
          <a:lstStyle/>
          <a:p>
            <a:pPr algn="l" defTabSz="762000"/>
            <a:r>
              <a:rPr lang="en-US" sz="2700" dirty="0">
                <a:solidFill>
                  <a:schemeClr val="tx2"/>
                </a:solidFill>
              </a:rPr>
              <a:t>A'</a:t>
            </a:r>
            <a:endParaRPr lang="en-US" dirty="0">
              <a:solidFill>
                <a:schemeClr val="tx2"/>
              </a:solidFill>
            </a:endParaRPr>
          </a:p>
        </p:txBody>
      </p:sp>
      <p:sp>
        <p:nvSpPr>
          <p:cNvPr id="121925" name="Rectangle 163"/>
          <p:cNvSpPr>
            <a:spLocks noChangeArrowheads="1"/>
          </p:cNvSpPr>
          <p:nvPr/>
        </p:nvSpPr>
        <p:spPr bwMode="auto">
          <a:xfrm>
            <a:off x="6254750" y="3395663"/>
            <a:ext cx="249238" cy="457200"/>
          </a:xfrm>
          <a:prstGeom prst="rect">
            <a:avLst/>
          </a:prstGeom>
          <a:noFill/>
          <a:ln w="9525">
            <a:noFill/>
            <a:miter lim="800000"/>
            <a:headEnd/>
            <a:tailEnd/>
          </a:ln>
        </p:spPr>
        <p:txBody>
          <a:bodyPr wrap="none" lIns="0" tIns="0" rIns="0" bIns="0">
            <a:spAutoFit/>
          </a:bodyPr>
          <a:lstStyle/>
          <a:p>
            <a:pPr algn="l" defTabSz="762000"/>
            <a:r>
              <a:rPr lang="en-US" sz="2700" dirty="0">
                <a:solidFill>
                  <a:schemeClr val="tx2"/>
                </a:solidFill>
              </a:rPr>
              <a:t>C</a:t>
            </a:r>
            <a:endParaRPr lang="en-US" dirty="0">
              <a:solidFill>
                <a:schemeClr val="tx2"/>
              </a:solidFill>
            </a:endParaRPr>
          </a:p>
        </p:txBody>
      </p:sp>
      <p:sp>
        <p:nvSpPr>
          <p:cNvPr id="121926" name="Rectangle 164"/>
          <p:cNvSpPr>
            <a:spLocks noChangeArrowheads="1"/>
          </p:cNvSpPr>
          <p:nvPr/>
        </p:nvSpPr>
        <p:spPr bwMode="auto">
          <a:xfrm>
            <a:off x="6461125" y="3668713"/>
            <a:ext cx="130175" cy="220662"/>
          </a:xfrm>
          <a:prstGeom prst="rect">
            <a:avLst/>
          </a:prstGeom>
          <a:noFill/>
          <a:ln w="9525">
            <a:noFill/>
            <a:miter lim="800000"/>
            <a:headEnd/>
            <a:tailEnd/>
          </a:ln>
        </p:spPr>
        <p:txBody>
          <a:bodyPr wrap="none" lIns="0" tIns="0" rIns="0" bIns="0">
            <a:spAutoFit/>
          </a:bodyPr>
          <a:lstStyle/>
          <a:p>
            <a:pPr algn="l" defTabSz="762000"/>
            <a:r>
              <a:rPr lang="en-US" sz="1300" dirty="0">
                <a:solidFill>
                  <a:schemeClr val="tx2"/>
                </a:solidFill>
              </a:rPr>
              <a:t>O</a:t>
            </a:r>
            <a:endParaRPr lang="en-US" dirty="0">
              <a:solidFill>
                <a:schemeClr val="tx2"/>
              </a:solidFill>
            </a:endParaRPr>
          </a:p>
        </p:txBody>
      </p:sp>
      <p:sp>
        <p:nvSpPr>
          <p:cNvPr id="121927" name="Rectangle 165"/>
          <p:cNvSpPr>
            <a:spLocks noChangeArrowheads="1"/>
          </p:cNvSpPr>
          <p:nvPr/>
        </p:nvSpPr>
        <p:spPr bwMode="auto">
          <a:xfrm>
            <a:off x="7572375" y="3411538"/>
            <a:ext cx="249238" cy="420687"/>
          </a:xfrm>
          <a:prstGeom prst="rect">
            <a:avLst/>
          </a:prstGeom>
          <a:noFill/>
          <a:ln w="9525">
            <a:noFill/>
            <a:miter lim="800000"/>
            <a:headEnd/>
            <a:tailEnd/>
          </a:ln>
        </p:spPr>
        <p:txBody>
          <a:bodyPr wrap="none" lIns="0" tIns="0" rIns="0" bIns="0">
            <a:spAutoFit/>
          </a:bodyPr>
          <a:lstStyle/>
          <a:p>
            <a:pPr algn="l" defTabSz="762000"/>
            <a:r>
              <a:rPr lang="en-US" sz="2700" dirty="0">
                <a:solidFill>
                  <a:schemeClr val="tx2"/>
                </a:solidFill>
              </a:rPr>
              <a:t>C</a:t>
            </a:r>
            <a:endParaRPr lang="en-US" dirty="0">
              <a:solidFill>
                <a:schemeClr val="tx2"/>
              </a:solidFill>
            </a:endParaRPr>
          </a:p>
        </p:txBody>
      </p:sp>
      <p:sp>
        <p:nvSpPr>
          <p:cNvPr id="121928" name="Rectangle 166"/>
          <p:cNvSpPr>
            <a:spLocks noChangeArrowheads="1"/>
          </p:cNvSpPr>
          <p:nvPr/>
        </p:nvSpPr>
        <p:spPr bwMode="auto">
          <a:xfrm>
            <a:off x="7813675" y="3683000"/>
            <a:ext cx="84138" cy="203200"/>
          </a:xfrm>
          <a:prstGeom prst="rect">
            <a:avLst/>
          </a:prstGeom>
          <a:noFill/>
          <a:ln w="9525">
            <a:noFill/>
            <a:miter lim="800000"/>
            <a:headEnd/>
            <a:tailEnd/>
          </a:ln>
        </p:spPr>
        <p:txBody>
          <a:bodyPr wrap="none" lIns="0" tIns="0" rIns="0" bIns="0">
            <a:spAutoFit/>
          </a:bodyPr>
          <a:lstStyle/>
          <a:p>
            <a:pPr algn="l" defTabSz="762000"/>
            <a:r>
              <a:rPr lang="en-US" sz="1300" dirty="0">
                <a:solidFill>
                  <a:schemeClr val="tx2"/>
                </a:solidFill>
              </a:rPr>
              <a:t>s</a:t>
            </a:r>
            <a:endParaRPr lang="en-US" dirty="0">
              <a:solidFill>
                <a:schemeClr val="tx2"/>
              </a:solidFill>
            </a:endParaRPr>
          </a:p>
        </p:txBody>
      </p:sp>
      <p:sp>
        <p:nvSpPr>
          <p:cNvPr id="121929" name="Rectangle 167"/>
          <p:cNvSpPr>
            <a:spLocks noChangeArrowheads="1"/>
          </p:cNvSpPr>
          <p:nvPr/>
        </p:nvSpPr>
        <p:spPr bwMode="auto">
          <a:xfrm>
            <a:off x="8461375" y="4619625"/>
            <a:ext cx="249238" cy="420688"/>
          </a:xfrm>
          <a:prstGeom prst="rect">
            <a:avLst/>
          </a:prstGeom>
          <a:noFill/>
          <a:ln w="9525">
            <a:noFill/>
            <a:miter lim="800000"/>
            <a:headEnd/>
            <a:tailEnd/>
          </a:ln>
        </p:spPr>
        <p:txBody>
          <a:bodyPr wrap="none" lIns="0" tIns="0" rIns="0" bIns="0">
            <a:spAutoFit/>
          </a:bodyPr>
          <a:lstStyle/>
          <a:p>
            <a:pPr algn="l" defTabSz="762000"/>
            <a:r>
              <a:rPr lang="en-US" sz="2700" dirty="0">
                <a:solidFill>
                  <a:schemeClr val="tx2"/>
                </a:solidFill>
              </a:rPr>
              <a:t>C</a:t>
            </a:r>
            <a:endParaRPr lang="en-US" dirty="0">
              <a:solidFill>
                <a:schemeClr val="tx2"/>
              </a:solidFill>
            </a:endParaRPr>
          </a:p>
        </p:txBody>
      </p:sp>
      <p:sp>
        <p:nvSpPr>
          <p:cNvPr id="121930" name="Rectangle 168"/>
          <p:cNvSpPr>
            <a:spLocks noChangeArrowheads="1"/>
          </p:cNvSpPr>
          <p:nvPr/>
        </p:nvSpPr>
        <p:spPr bwMode="auto">
          <a:xfrm>
            <a:off x="8688388" y="4908550"/>
            <a:ext cx="103187" cy="203200"/>
          </a:xfrm>
          <a:prstGeom prst="rect">
            <a:avLst/>
          </a:prstGeom>
          <a:noFill/>
          <a:ln w="9525">
            <a:noFill/>
            <a:miter lim="800000"/>
            <a:headEnd/>
            <a:tailEnd/>
          </a:ln>
        </p:spPr>
        <p:txBody>
          <a:bodyPr wrap="none" lIns="0" tIns="0" rIns="0" bIns="0">
            <a:spAutoFit/>
          </a:bodyPr>
          <a:lstStyle/>
          <a:p>
            <a:pPr algn="l" defTabSz="762000"/>
            <a:r>
              <a:rPr lang="en-US" sz="1300" dirty="0">
                <a:solidFill>
                  <a:schemeClr val="tx2"/>
                </a:solidFill>
              </a:rPr>
              <a:t>T</a:t>
            </a:r>
            <a:endParaRPr lang="en-US" dirty="0">
              <a:solidFill>
                <a:schemeClr val="tx2"/>
              </a:solidFill>
            </a:endParaRPr>
          </a:p>
        </p:txBody>
      </p:sp>
      <p:sp>
        <p:nvSpPr>
          <p:cNvPr id="121931" name="Freeform 169"/>
          <p:cNvSpPr>
            <a:spLocks/>
          </p:cNvSpPr>
          <p:nvPr/>
        </p:nvSpPr>
        <p:spPr bwMode="auto">
          <a:xfrm>
            <a:off x="6980238" y="2519363"/>
            <a:ext cx="123825" cy="142875"/>
          </a:xfrm>
          <a:custGeom>
            <a:avLst/>
            <a:gdLst>
              <a:gd name="T0" fmla="*/ 2147483647 w 60"/>
              <a:gd name="T1" fmla="*/ 0 h 72"/>
              <a:gd name="T2" fmla="*/ 2147483647 w 60"/>
              <a:gd name="T3" fmla="*/ 0 h 72"/>
              <a:gd name="T4" fmla="*/ 2147483647 w 60"/>
              <a:gd name="T5" fmla="*/ 2147483647 h 72"/>
              <a:gd name="T6" fmla="*/ 2147483647 w 60"/>
              <a:gd name="T7" fmla="*/ 2147483647 h 72"/>
              <a:gd name="T8" fmla="*/ 2147483647 w 60"/>
              <a:gd name="T9" fmla="*/ 2147483647 h 72"/>
              <a:gd name="T10" fmla="*/ 2147483647 w 60"/>
              <a:gd name="T11" fmla="*/ 2147483647 h 72"/>
              <a:gd name="T12" fmla="*/ 2147483647 w 60"/>
              <a:gd name="T13" fmla="*/ 2147483647 h 72"/>
              <a:gd name="T14" fmla="*/ 2147483647 w 60"/>
              <a:gd name="T15" fmla="*/ 2147483647 h 72"/>
              <a:gd name="T16" fmla="*/ 2147483647 w 60"/>
              <a:gd name="T17" fmla="*/ 2147483647 h 72"/>
              <a:gd name="T18" fmla="*/ 2147483647 w 60"/>
              <a:gd name="T19" fmla="*/ 2147483647 h 72"/>
              <a:gd name="T20" fmla="*/ 2147483647 w 60"/>
              <a:gd name="T21" fmla="*/ 2147483647 h 72"/>
              <a:gd name="T22" fmla="*/ 2147483647 w 60"/>
              <a:gd name="T23" fmla="*/ 2147483647 h 72"/>
              <a:gd name="T24" fmla="*/ 2147483647 w 60"/>
              <a:gd name="T25" fmla="*/ 2147483647 h 72"/>
              <a:gd name="T26" fmla="*/ 2147483647 w 60"/>
              <a:gd name="T27" fmla="*/ 2147483647 h 72"/>
              <a:gd name="T28" fmla="*/ 2147483647 w 60"/>
              <a:gd name="T29" fmla="*/ 2147483647 h 72"/>
              <a:gd name="T30" fmla="*/ 2147483647 w 60"/>
              <a:gd name="T31" fmla="*/ 2147483647 h 72"/>
              <a:gd name="T32" fmla="*/ 2147483647 w 60"/>
              <a:gd name="T33" fmla="*/ 2147483647 h 72"/>
              <a:gd name="T34" fmla="*/ 2147483647 w 60"/>
              <a:gd name="T35" fmla="*/ 2147483647 h 72"/>
              <a:gd name="T36" fmla="*/ 2147483647 w 60"/>
              <a:gd name="T37" fmla="*/ 2147483647 h 72"/>
              <a:gd name="T38" fmla="*/ 0 w 60"/>
              <a:gd name="T39" fmla="*/ 2147483647 h 72"/>
              <a:gd name="T40" fmla="*/ 2147483647 w 60"/>
              <a:gd name="T41" fmla="*/ 0 h 72"/>
              <a:gd name="T42" fmla="*/ 2147483647 w 60"/>
              <a:gd name="T43" fmla="*/ 0 h 7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0"/>
              <a:gd name="T67" fmla="*/ 0 h 72"/>
              <a:gd name="T68" fmla="*/ 60 w 60"/>
              <a:gd name="T69" fmla="*/ 72 h 7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0" h="72">
                <a:moveTo>
                  <a:pt x="36" y="0"/>
                </a:moveTo>
                <a:lnTo>
                  <a:pt x="36" y="0"/>
                </a:lnTo>
                <a:lnTo>
                  <a:pt x="60" y="72"/>
                </a:lnTo>
                <a:lnTo>
                  <a:pt x="54" y="72"/>
                </a:lnTo>
                <a:lnTo>
                  <a:pt x="48" y="66"/>
                </a:lnTo>
                <a:lnTo>
                  <a:pt x="42" y="66"/>
                </a:lnTo>
                <a:lnTo>
                  <a:pt x="36" y="66"/>
                </a:lnTo>
                <a:lnTo>
                  <a:pt x="30" y="60"/>
                </a:lnTo>
                <a:lnTo>
                  <a:pt x="24" y="60"/>
                </a:lnTo>
                <a:lnTo>
                  <a:pt x="18" y="66"/>
                </a:lnTo>
                <a:lnTo>
                  <a:pt x="12" y="66"/>
                </a:lnTo>
                <a:lnTo>
                  <a:pt x="6" y="66"/>
                </a:lnTo>
                <a:lnTo>
                  <a:pt x="0" y="66"/>
                </a:lnTo>
                <a:lnTo>
                  <a:pt x="36" y="0"/>
                </a:lnTo>
                <a:close/>
              </a:path>
            </a:pathLst>
          </a:custGeom>
          <a:solidFill>
            <a:schemeClr val="tx1"/>
          </a:solidFill>
          <a:ln w="9525">
            <a:noFill/>
            <a:round/>
            <a:headEnd/>
            <a:tailEnd/>
          </a:ln>
        </p:spPr>
        <p:txBody>
          <a:bodyPr/>
          <a:lstStyle/>
          <a:p>
            <a:endParaRPr lang="en-US" dirty="0"/>
          </a:p>
        </p:txBody>
      </p:sp>
      <p:sp>
        <p:nvSpPr>
          <p:cNvPr id="121932" name="Freeform 170"/>
          <p:cNvSpPr>
            <a:spLocks/>
          </p:cNvSpPr>
          <p:nvPr/>
        </p:nvSpPr>
        <p:spPr bwMode="auto">
          <a:xfrm>
            <a:off x="7042150" y="2590800"/>
            <a:ext cx="404813" cy="484188"/>
          </a:xfrm>
          <a:custGeom>
            <a:avLst/>
            <a:gdLst>
              <a:gd name="T0" fmla="*/ 2147483647 w 198"/>
              <a:gd name="T1" fmla="*/ 2147483647 h 246"/>
              <a:gd name="T2" fmla="*/ 2147483647 w 198"/>
              <a:gd name="T3" fmla="*/ 2147483647 h 246"/>
              <a:gd name="T4" fmla="*/ 2147483647 w 198"/>
              <a:gd name="T5" fmla="*/ 2147483647 h 246"/>
              <a:gd name="T6" fmla="*/ 2147483647 w 198"/>
              <a:gd name="T7" fmla="*/ 2147483647 h 246"/>
              <a:gd name="T8" fmla="*/ 2147483647 w 198"/>
              <a:gd name="T9" fmla="*/ 2147483647 h 246"/>
              <a:gd name="T10" fmla="*/ 2147483647 w 198"/>
              <a:gd name="T11" fmla="*/ 2147483647 h 246"/>
              <a:gd name="T12" fmla="*/ 2147483647 w 198"/>
              <a:gd name="T13" fmla="*/ 2147483647 h 246"/>
              <a:gd name="T14" fmla="*/ 2147483647 w 198"/>
              <a:gd name="T15" fmla="*/ 2147483647 h 246"/>
              <a:gd name="T16" fmla="*/ 2147483647 w 198"/>
              <a:gd name="T17" fmla="*/ 0 h 246"/>
              <a:gd name="T18" fmla="*/ 0 w 198"/>
              <a:gd name="T19" fmla="*/ 0 h 246"/>
              <a:gd name="T20" fmla="*/ 0 w 198"/>
              <a:gd name="T21" fmla="*/ 2147483647 h 246"/>
              <a:gd name="T22" fmla="*/ 2147483647 w 198"/>
              <a:gd name="T23" fmla="*/ 2147483647 h 246"/>
              <a:gd name="T24" fmla="*/ 2147483647 w 198"/>
              <a:gd name="T25" fmla="*/ 2147483647 h 246"/>
              <a:gd name="T26" fmla="*/ 2147483647 w 198"/>
              <a:gd name="T27" fmla="*/ 2147483647 h 246"/>
              <a:gd name="T28" fmla="*/ 2147483647 w 198"/>
              <a:gd name="T29" fmla="*/ 2147483647 h 246"/>
              <a:gd name="T30" fmla="*/ 2147483647 w 198"/>
              <a:gd name="T31" fmla="*/ 2147483647 h 246"/>
              <a:gd name="T32" fmla="*/ 2147483647 w 198"/>
              <a:gd name="T33" fmla="*/ 2147483647 h 246"/>
              <a:gd name="T34" fmla="*/ 2147483647 w 198"/>
              <a:gd name="T35" fmla="*/ 2147483647 h 246"/>
              <a:gd name="T36" fmla="*/ 2147483647 w 198"/>
              <a:gd name="T37" fmla="*/ 2147483647 h 2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98"/>
              <a:gd name="T58" fmla="*/ 0 h 246"/>
              <a:gd name="T59" fmla="*/ 198 w 198"/>
              <a:gd name="T60" fmla="*/ 246 h 24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98" h="246">
                <a:moveTo>
                  <a:pt x="198" y="240"/>
                </a:moveTo>
                <a:lnTo>
                  <a:pt x="150" y="234"/>
                </a:lnTo>
                <a:lnTo>
                  <a:pt x="108" y="216"/>
                </a:lnTo>
                <a:lnTo>
                  <a:pt x="72" y="198"/>
                </a:lnTo>
                <a:lnTo>
                  <a:pt x="48" y="168"/>
                </a:lnTo>
                <a:lnTo>
                  <a:pt x="24" y="132"/>
                </a:lnTo>
                <a:lnTo>
                  <a:pt x="12" y="96"/>
                </a:lnTo>
                <a:lnTo>
                  <a:pt x="6" y="48"/>
                </a:lnTo>
                <a:lnTo>
                  <a:pt x="12" y="0"/>
                </a:lnTo>
                <a:lnTo>
                  <a:pt x="0" y="0"/>
                </a:lnTo>
                <a:lnTo>
                  <a:pt x="0" y="48"/>
                </a:lnTo>
                <a:lnTo>
                  <a:pt x="6" y="96"/>
                </a:lnTo>
                <a:lnTo>
                  <a:pt x="18" y="138"/>
                </a:lnTo>
                <a:lnTo>
                  <a:pt x="36" y="174"/>
                </a:lnTo>
                <a:lnTo>
                  <a:pt x="66" y="204"/>
                </a:lnTo>
                <a:lnTo>
                  <a:pt x="102" y="228"/>
                </a:lnTo>
                <a:lnTo>
                  <a:pt x="150" y="240"/>
                </a:lnTo>
                <a:lnTo>
                  <a:pt x="198" y="246"/>
                </a:lnTo>
                <a:lnTo>
                  <a:pt x="198" y="240"/>
                </a:lnTo>
                <a:close/>
              </a:path>
            </a:pathLst>
          </a:custGeom>
          <a:solidFill>
            <a:srgbClr val="003300"/>
          </a:solidFill>
          <a:ln w="28575">
            <a:solidFill>
              <a:srgbClr val="99FF99"/>
            </a:solidFill>
            <a:round/>
            <a:headEnd/>
            <a:tailEnd/>
          </a:ln>
        </p:spPr>
        <p:txBody>
          <a:bodyPr/>
          <a:lstStyle/>
          <a:p>
            <a:endParaRPr lang="en-US" dirty="0"/>
          </a:p>
        </p:txBody>
      </p:sp>
      <p:sp>
        <p:nvSpPr>
          <p:cNvPr id="121933" name="Freeform 171"/>
          <p:cNvSpPr>
            <a:spLocks/>
          </p:cNvSpPr>
          <p:nvPr/>
        </p:nvSpPr>
        <p:spPr bwMode="auto">
          <a:xfrm>
            <a:off x="7508875" y="1917700"/>
            <a:ext cx="149225" cy="130175"/>
          </a:xfrm>
          <a:custGeom>
            <a:avLst/>
            <a:gdLst>
              <a:gd name="T0" fmla="*/ 0 w 72"/>
              <a:gd name="T1" fmla="*/ 0 h 66"/>
              <a:gd name="T2" fmla="*/ 0 w 72"/>
              <a:gd name="T3" fmla="*/ 0 h 66"/>
              <a:gd name="T4" fmla="*/ 2147483647 w 72"/>
              <a:gd name="T5" fmla="*/ 2147483647 h 66"/>
              <a:gd name="T6" fmla="*/ 2147483647 w 72"/>
              <a:gd name="T7" fmla="*/ 2147483647 h 66"/>
              <a:gd name="T8" fmla="*/ 2147483647 w 72"/>
              <a:gd name="T9" fmla="*/ 2147483647 h 66"/>
              <a:gd name="T10" fmla="*/ 2147483647 w 72"/>
              <a:gd name="T11" fmla="*/ 2147483647 h 66"/>
              <a:gd name="T12" fmla="*/ 2147483647 w 72"/>
              <a:gd name="T13" fmla="*/ 2147483647 h 66"/>
              <a:gd name="T14" fmla="*/ 2147483647 w 72"/>
              <a:gd name="T15" fmla="*/ 2147483647 h 66"/>
              <a:gd name="T16" fmla="*/ 2147483647 w 72"/>
              <a:gd name="T17" fmla="*/ 2147483647 h 66"/>
              <a:gd name="T18" fmla="*/ 2147483647 w 72"/>
              <a:gd name="T19" fmla="*/ 2147483647 h 66"/>
              <a:gd name="T20" fmla="*/ 2147483647 w 72"/>
              <a:gd name="T21" fmla="*/ 2147483647 h 66"/>
              <a:gd name="T22" fmla="*/ 2147483647 w 72"/>
              <a:gd name="T23" fmla="*/ 2147483647 h 66"/>
              <a:gd name="T24" fmla="*/ 2147483647 w 72"/>
              <a:gd name="T25" fmla="*/ 2147483647 h 66"/>
              <a:gd name="T26" fmla="*/ 2147483647 w 72"/>
              <a:gd name="T27" fmla="*/ 2147483647 h 66"/>
              <a:gd name="T28" fmla="*/ 2147483647 w 72"/>
              <a:gd name="T29" fmla="*/ 2147483647 h 66"/>
              <a:gd name="T30" fmla="*/ 2147483647 w 72"/>
              <a:gd name="T31" fmla="*/ 2147483647 h 66"/>
              <a:gd name="T32" fmla="*/ 2147483647 w 72"/>
              <a:gd name="T33" fmla="*/ 2147483647 h 66"/>
              <a:gd name="T34" fmla="*/ 2147483647 w 72"/>
              <a:gd name="T35" fmla="*/ 2147483647 h 66"/>
              <a:gd name="T36" fmla="*/ 2147483647 w 72"/>
              <a:gd name="T37" fmla="*/ 2147483647 h 66"/>
              <a:gd name="T38" fmla="*/ 2147483647 w 72"/>
              <a:gd name="T39" fmla="*/ 2147483647 h 66"/>
              <a:gd name="T40" fmla="*/ 0 w 72"/>
              <a:gd name="T41" fmla="*/ 0 h 66"/>
              <a:gd name="T42" fmla="*/ 0 w 72"/>
              <a:gd name="T43" fmla="*/ 0 h 6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72"/>
              <a:gd name="T67" fmla="*/ 0 h 66"/>
              <a:gd name="T68" fmla="*/ 72 w 72"/>
              <a:gd name="T69" fmla="*/ 66 h 6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72" h="66">
                <a:moveTo>
                  <a:pt x="0" y="0"/>
                </a:moveTo>
                <a:lnTo>
                  <a:pt x="0" y="0"/>
                </a:lnTo>
                <a:lnTo>
                  <a:pt x="72" y="18"/>
                </a:lnTo>
                <a:lnTo>
                  <a:pt x="66" y="18"/>
                </a:lnTo>
                <a:lnTo>
                  <a:pt x="66" y="24"/>
                </a:lnTo>
                <a:lnTo>
                  <a:pt x="60" y="24"/>
                </a:lnTo>
                <a:lnTo>
                  <a:pt x="54" y="30"/>
                </a:lnTo>
                <a:lnTo>
                  <a:pt x="48" y="36"/>
                </a:lnTo>
                <a:lnTo>
                  <a:pt x="48" y="42"/>
                </a:lnTo>
                <a:lnTo>
                  <a:pt x="42" y="42"/>
                </a:lnTo>
                <a:lnTo>
                  <a:pt x="42" y="48"/>
                </a:lnTo>
                <a:lnTo>
                  <a:pt x="42" y="54"/>
                </a:lnTo>
                <a:lnTo>
                  <a:pt x="36" y="54"/>
                </a:lnTo>
                <a:lnTo>
                  <a:pt x="36" y="60"/>
                </a:lnTo>
                <a:lnTo>
                  <a:pt x="36" y="66"/>
                </a:lnTo>
                <a:lnTo>
                  <a:pt x="0" y="0"/>
                </a:lnTo>
                <a:close/>
              </a:path>
            </a:pathLst>
          </a:custGeom>
          <a:solidFill>
            <a:srgbClr val="003300"/>
          </a:solidFill>
          <a:ln w="9525">
            <a:noFill/>
            <a:round/>
            <a:headEnd/>
            <a:tailEnd/>
          </a:ln>
        </p:spPr>
        <p:txBody>
          <a:bodyPr/>
          <a:lstStyle/>
          <a:p>
            <a:endParaRPr lang="en-US" dirty="0"/>
          </a:p>
        </p:txBody>
      </p:sp>
      <p:sp>
        <p:nvSpPr>
          <p:cNvPr id="121934" name="Freeform 172"/>
          <p:cNvSpPr>
            <a:spLocks/>
          </p:cNvSpPr>
          <p:nvPr/>
        </p:nvSpPr>
        <p:spPr bwMode="auto">
          <a:xfrm>
            <a:off x="7558088" y="1952625"/>
            <a:ext cx="938212" cy="650875"/>
          </a:xfrm>
          <a:custGeom>
            <a:avLst/>
            <a:gdLst>
              <a:gd name="T0" fmla="*/ 2147483647 w 456"/>
              <a:gd name="T1" fmla="*/ 2147483647 h 330"/>
              <a:gd name="T2" fmla="*/ 2147483647 w 456"/>
              <a:gd name="T3" fmla="*/ 2147483647 h 330"/>
              <a:gd name="T4" fmla="*/ 2147483647 w 456"/>
              <a:gd name="T5" fmla="*/ 0 h 330"/>
              <a:gd name="T6" fmla="*/ 0 w 456"/>
              <a:gd name="T7" fmla="*/ 2147483647 h 330"/>
              <a:gd name="T8" fmla="*/ 2147483647 w 456"/>
              <a:gd name="T9" fmla="*/ 2147483647 h 330"/>
              <a:gd name="T10" fmla="*/ 2147483647 w 456"/>
              <a:gd name="T11" fmla="*/ 2147483647 h 330"/>
              <a:gd name="T12" fmla="*/ 0 60000 65536"/>
              <a:gd name="T13" fmla="*/ 0 60000 65536"/>
              <a:gd name="T14" fmla="*/ 0 60000 65536"/>
              <a:gd name="T15" fmla="*/ 0 60000 65536"/>
              <a:gd name="T16" fmla="*/ 0 60000 65536"/>
              <a:gd name="T17" fmla="*/ 0 60000 65536"/>
              <a:gd name="T18" fmla="*/ 0 w 456"/>
              <a:gd name="T19" fmla="*/ 0 h 330"/>
              <a:gd name="T20" fmla="*/ 456 w 456"/>
              <a:gd name="T21" fmla="*/ 330 h 330"/>
            </a:gdLst>
            <a:ahLst/>
            <a:cxnLst>
              <a:cxn ang="T12">
                <a:pos x="T0" y="T1"/>
              </a:cxn>
              <a:cxn ang="T13">
                <a:pos x="T2" y="T3"/>
              </a:cxn>
              <a:cxn ang="T14">
                <a:pos x="T4" y="T5"/>
              </a:cxn>
              <a:cxn ang="T15">
                <a:pos x="T6" y="T7"/>
              </a:cxn>
              <a:cxn ang="T16">
                <a:pos x="T8" y="T9"/>
              </a:cxn>
              <a:cxn ang="T17">
                <a:pos x="T10" y="T11"/>
              </a:cxn>
            </a:cxnLst>
            <a:rect l="T18" t="T19" r="T20" b="T21"/>
            <a:pathLst>
              <a:path w="456" h="330">
                <a:moveTo>
                  <a:pt x="456" y="324"/>
                </a:moveTo>
                <a:lnTo>
                  <a:pt x="456" y="318"/>
                </a:lnTo>
                <a:lnTo>
                  <a:pt x="6" y="0"/>
                </a:lnTo>
                <a:lnTo>
                  <a:pt x="0" y="6"/>
                </a:lnTo>
                <a:lnTo>
                  <a:pt x="450" y="330"/>
                </a:lnTo>
                <a:lnTo>
                  <a:pt x="456" y="324"/>
                </a:lnTo>
                <a:close/>
              </a:path>
            </a:pathLst>
          </a:custGeom>
          <a:solidFill>
            <a:srgbClr val="003300"/>
          </a:solidFill>
          <a:ln w="28575">
            <a:solidFill>
              <a:srgbClr val="000000"/>
            </a:solidFill>
            <a:round/>
            <a:headEnd/>
            <a:tailEnd/>
          </a:ln>
        </p:spPr>
        <p:txBody>
          <a:bodyPr/>
          <a:lstStyle/>
          <a:p>
            <a:endParaRPr lang="en-US" dirty="0"/>
          </a:p>
        </p:txBody>
      </p:sp>
      <p:sp>
        <p:nvSpPr>
          <p:cNvPr id="121935" name="Freeform 173"/>
          <p:cNvSpPr>
            <a:spLocks/>
          </p:cNvSpPr>
          <p:nvPr/>
        </p:nvSpPr>
        <p:spPr bwMode="auto">
          <a:xfrm>
            <a:off x="7446963" y="3879850"/>
            <a:ext cx="100012" cy="95250"/>
          </a:xfrm>
          <a:custGeom>
            <a:avLst/>
            <a:gdLst>
              <a:gd name="T0" fmla="*/ 2147483647 w 48"/>
              <a:gd name="T1" fmla="*/ 0 h 48"/>
              <a:gd name="T2" fmla="*/ 2147483647 w 48"/>
              <a:gd name="T3" fmla="*/ 0 h 48"/>
              <a:gd name="T4" fmla="*/ 2147483647 w 48"/>
              <a:gd name="T5" fmla="*/ 0 h 48"/>
              <a:gd name="T6" fmla="*/ 2147483647 w 48"/>
              <a:gd name="T7" fmla="*/ 0 h 48"/>
              <a:gd name="T8" fmla="*/ 2147483647 w 48"/>
              <a:gd name="T9" fmla="*/ 2147483647 h 48"/>
              <a:gd name="T10" fmla="*/ 2147483647 w 48"/>
              <a:gd name="T11" fmla="*/ 2147483647 h 48"/>
              <a:gd name="T12" fmla="*/ 2147483647 w 48"/>
              <a:gd name="T13" fmla="*/ 2147483647 h 48"/>
              <a:gd name="T14" fmla="*/ 2147483647 w 48"/>
              <a:gd name="T15" fmla="*/ 2147483647 h 48"/>
              <a:gd name="T16" fmla="*/ 2147483647 w 48"/>
              <a:gd name="T17" fmla="*/ 2147483647 h 48"/>
              <a:gd name="T18" fmla="*/ 2147483647 w 48"/>
              <a:gd name="T19" fmla="*/ 2147483647 h 48"/>
              <a:gd name="T20" fmla="*/ 2147483647 w 48"/>
              <a:gd name="T21" fmla="*/ 2147483647 h 48"/>
              <a:gd name="T22" fmla="*/ 2147483647 w 48"/>
              <a:gd name="T23" fmla="*/ 2147483647 h 48"/>
              <a:gd name="T24" fmla="*/ 2147483647 w 48"/>
              <a:gd name="T25" fmla="*/ 2147483647 h 48"/>
              <a:gd name="T26" fmla="*/ 2147483647 w 48"/>
              <a:gd name="T27" fmla="*/ 2147483647 h 48"/>
              <a:gd name="T28" fmla="*/ 2147483647 w 48"/>
              <a:gd name="T29" fmla="*/ 2147483647 h 48"/>
              <a:gd name="T30" fmla="*/ 2147483647 w 48"/>
              <a:gd name="T31" fmla="*/ 2147483647 h 48"/>
              <a:gd name="T32" fmla="*/ 2147483647 w 48"/>
              <a:gd name="T33" fmla="*/ 2147483647 h 48"/>
              <a:gd name="T34" fmla="*/ 2147483647 w 48"/>
              <a:gd name="T35" fmla="*/ 2147483647 h 48"/>
              <a:gd name="T36" fmla="*/ 2147483647 w 48"/>
              <a:gd name="T37" fmla="*/ 2147483647 h 48"/>
              <a:gd name="T38" fmla="*/ 2147483647 w 48"/>
              <a:gd name="T39" fmla="*/ 2147483647 h 48"/>
              <a:gd name="T40" fmla="*/ 2147483647 w 48"/>
              <a:gd name="T41" fmla="*/ 2147483647 h 48"/>
              <a:gd name="T42" fmla="*/ 2147483647 w 48"/>
              <a:gd name="T43" fmla="*/ 2147483647 h 48"/>
              <a:gd name="T44" fmla="*/ 0 w 48"/>
              <a:gd name="T45" fmla="*/ 2147483647 h 48"/>
              <a:gd name="T46" fmla="*/ 0 w 48"/>
              <a:gd name="T47" fmla="*/ 2147483647 h 48"/>
              <a:gd name="T48" fmla="*/ 0 w 48"/>
              <a:gd name="T49" fmla="*/ 2147483647 h 48"/>
              <a:gd name="T50" fmla="*/ 0 w 48"/>
              <a:gd name="T51" fmla="*/ 2147483647 h 48"/>
              <a:gd name="T52" fmla="*/ 0 w 48"/>
              <a:gd name="T53" fmla="*/ 2147483647 h 48"/>
              <a:gd name="T54" fmla="*/ 2147483647 w 48"/>
              <a:gd name="T55" fmla="*/ 2147483647 h 48"/>
              <a:gd name="T56" fmla="*/ 2147483647 w 48"/>
              <a:gd name="T57" fmla="*/ 2147483647 h 48"/>
              <a:gd name="T58" fmla="*/ 2147483647 w 48"/>
              <a:gd name="T59" fmla="*/ 0 h 48"/>
              <a:gd name="T60" fmla="*/ 2147483647 w 48"/>
              <a:gd name="T61" fmla="*/ 0 h 48"/>
              <a:gd name="T62" fmla="*/ 2147483647 w 48"/>
              <a:gd name="T63" fmla="*/ 0 h 48"/>
              <a:gd name="T64" fmla="*/ 2147483647 w 48"/>
              <a:gd name="T65" fmla="*/ 0 h 4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8"/>
              <a:gd name="T100" fmla="*/ 0 h 48"/>
              <a:gd name="T101" fmla="*/ 48 w 48"/>
              <a:gd name="T102" fmla="*/ 48 h 4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8" h="48">
                <a:moveTo>
                  <a:pt x="24" y="0"/>
                </a:moveTo>
                <a:lnTo>
                  <a:pt x="30" y="0"/>
                </a:lnTo>
                <a:lnTo>
                  <a:pt x="36" y="0"/>
                </a:lnTo>
                <a:lnTo>
                  <a:pt x="42" y="6"/>
                </a:lnTo>
                <a:lnTo>
                  <a:pt x="48" y="12"/>
                </a:lnTo>
                <a:lnTo>
                  <a:pt x="48" y="18"/>
                </a:lnTo>
                <a:lnTo>
                  <a:pt x="48" y="24"/>
                </a:lnTo>
                <a:lnTo>
                  <a:pt x="48" y="30"/>
                </a:lnTo>
                <a:lnTo>
                  <a:pt x="42" y="36"/>
                </a:lnTo>
                <a:lnTo>
                  <a:pt x="36" y="42"/>
                </a:lnTo>
                <a:lnTo>
                  <a:pt x="30" y="48"/>
                </a:lnTo>
                <a:lnTo>
                  <a:pt x="24" y="48"/>
                </a:lnTo>
                <a:lnTo>
                  <a:pt x="18" y="48"/>
                </a:lnTo>
                <a:lnTo>
                  <a:pt x="12" y="42"/>
                </a:lnTo>
                <a:lnTo>
                  <a:pt x="6" y="36"/>
                </a:lnTo>
                <a:lnTo>
                  <a:pt x="0" y="30"/>
                </a:lnTo>
                <a:lnTo>
                  <a:pt x="0" y="24"/>
                </a:lnTo>
                <a:lnTo>
                  <a:pt x="0" y="18"/>
                </a:lnTo>
                <a:lnTo>
                  <a:pt x="0" y="12"/>
                </a:lnTo>
                <a:lnTo>
                  <a:pt x="6" y="6"/>
                </a:lnTo>
                <a:lnTo>
                  <a:pt x="12" y="0"/>
                </a:lnTo>
                <a:lnTo>
                  <a:pt x="18" y="0"/>
                </a:lnTo>
                <a:lnTo>
                  <a:pt x="24" y="0"/>
                </a:lnTo>
                <a:close/>
              </a:path>
            </a:pathLst>
          </a:custGeom>
          <a:solidFill>
            <a:srgbClr val="000000"/>
          </a:solidFill>
          <a:ln w="9525">
            <a:noFill/>
            <a:round/>
            <a:headEnd/>
            <a:tailEnd/>
          </a:ln>
        </p:spPr>
        <p:txBody>
          <a:bodyPr/>
          <a:lstStyle/>
          <a:p>
            <a:endParaRPr lang="en-US" dirty="0"/>
          </a:p>
        </p:txBody>
      </p:sp>
      <p:sp>
        <p:nvSpPr>
          <p:cNvPr id="121936" name="Freeform 174"/>
          <p:cNvSpPr>
            <a:spLocks/>
          </p:cNvSpPr>
          <p:nvPr/>
        </p:nvSpPr>
        <p:spPr bwMode="auto">
          <a:xfrm>
            <a:off x="8015288" y="4813300"/>
            <a:ext cx="96837" cy="95250"/>
          </a:xfrm>
          <a:custGeom>
            <a:avLst/>
            <a:gdLst>
              <a:gd name="T0" fmla="*/ 2147483647 w 48"/>
              <a:gd name="T1" fmla="*/ 0 h 48"/>
              <a:gd name="T2" fmla="*/ 2147483647 w 48"/>
              <a:gd name="T3" fmla="*/ 0 h 48"/>
              <a:gd name="T4" fmla="*/ 2147483647 w 48"/>
              <a:gd name="T5" fmla="*/ 0 h 48"/>
              <a:gd name="T6" fmla="*/ 2147483647 w 48"/>
              <a:gd name="T7" fmla="*/ 0 h 48"/>
              <a:gd name="T8" fmla="*/ 2147483647 w 48"/>
              <a:gd name="T9" fmla="*/ 2147483647 h 48"/>
              <a:gd name="T10" fmla="*/ 2147483647 w 48"/>
              <a:gd name="T11" fmla="*/ 2147483647 h 48"/>
              <a:gd name="T12" fmla="*/ 2147483647 w 48"/>
              <a:gd name="T13" fmla="*/ 2147483647 h 48"/>
              <a:gd name="T14" fmla="*/ 2147483647 w 48"/>
              <a:gd name="T15" fmla="*/ 2147483647 h 48"/>
              <a:gd name="T16" fmla="*/ 2147483647 w 48"/>
              <a:gd name="T17" fmla="*/ 2147483647 h 48"/>
              <a:gd name="T18" fmla="*/ 2147483647 w 48"/>
              <a:gd name="T19" fmla="*/ 2147483647 h 48"/>
              <a:gd name="T20" fmla="*/ 2147483647 w 48"/>
              <a:gd name="T21" fmla="*/ 2147483647 h 48"/>
              <a:gd name="T22" fmla="*/ 2147483647 w 48"/>
              <a:gd name="T23" fmla="*/ 2147483647 h 48"/>
              <a:gd name="T24" fmla="*/ 2147483647 w 48"/>
              <a:gd name="T25" fmla="*/ 2147483647 h 48"/>
              <a:gd name="T26" fmla="*/ 2147483647 w 48"/>
              <a:gd name="T27" fmla="*/ 2147483647 h 48"/>
              <a:gd name="T28" fmla="*/ 2147483647 w 48"/>
              <a:gd name="T29" fmla="*/ 2147483647 h 48"/>
              <a:gd name="T30" fmla="*/ 2147483647 w 48"/>
              <a:gd name="T31" fmla="*/ 2147483647 h 48"/>
              <a:gd name="T32" fmla="*/ 2147483647 w 48"/>
              <a:gd name="T33" fmla="*/ 2147483647 h 48"/>
              <a:gd name="T34" fmla="*/ 2147483647 w 48"/>
              <a:gd name="T35" fmla="*/ 2147483647 h 48"/>
              <a:gd name="T36" fmla="*/ 2147483647 w 48"/>
              <a:gd name="T37" fmla="*/ 2147483647 h 48"/>
              <a:gd name="T38" fmla="*/ 2147483647 w 48"/>
              <a:gd name="T39" fmla="*/ 2147483647 h 48"/>
              <a:gd name="T40" fmla="*/ 2147483647 w 48"/>
              <a:gd name="T41" fmla="*/ 2147483647 h 48"/>
              <a:gd name="T42" fmla="*/ 0 w 48"/>
              <a:gd name="T43" fmla="*/ 2147483647 h 48"/>
              <a:gd name="T44" fmla="*/ 0 w 48"/>
              <a:gd name="T45" fmla="*/ 2147483647 h 48"/>
              <a:gd name="T46" fmla="*/ 0 w 48"/>
              <a:gd name="T47" fmla="*/ 2147483647 h 48"/>
              <a:gd name="T48" fmla="*/ 0 w 48"/>
              <a:gd name="T49" fmla="*/ 2147483647 h 48"/>
              <a:gd name="T50" fmla="*/ 0 w 48"/>
              <a:gd name="T51" fmla="*/ 2147483647 h 48"/>
              <a:gd name="T52" fmla="*/ 0 w 48"/>
              <a:gd name="T53" fmla="*/ 2147483647 h 48"/>
              <a:gd name="T54" fmla="*/ 0 w 48"/>
              <a:gd name="T55" fmla="*/ 2147483647 h 48"/>
              <a:gd name="T56" fmla="*/ 2147483647 w 48"/>
              <a:gd name="T57" fmla="*/ 2147483647 h 48"/>
              <a:gd name="T58" fmla="*/ 2147483647 w 48"/>
              <a:gd name="T59" fmla="*/ 0 h 48"/>
              <a:gd name="T60" fmla="*/ 2147483647 w 48"/>
              <a:gd name="T61" fmla="*/ 0 h 48"/>
              <a:gd name="T62" fmla="*/ 2147483647 w 48"/>
              <a:gd name="T63" fmla="*/ 0 h 48"/>
              <a:gd name="T64" fmla="*/ 2147483647 w 48"/>
              <a:gd name="T65" fmla="*/ 0 h 4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8"/>
              <a:gd name="T100" fmla="*/ 0 h 48"/>
              <a:gd name="T101" fmla="*/ 48 w 48"/>
              <a:gd name="T102" fmla="*/ 48 h 4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8" h="48">
                <a:moveTo>
                  <a:pt x="24" y="0"/>
                </a:moveTo>
                <a:lnTo>
                  <a:pt x="30" y="0"/>
                </a:lnTo>
                <a:lnTo>
                  <a:pt x="36" y="0"/>
                </a:lnTo>
                <a:lnTo>
                  <a:pt x="42" y="6"/>
                </a:lnTo>
                <a:lnTo>
                  <a:pt x="48" y="12"/>
                </a:lnTo>
                <a:lnTo>
                  <a:pt x="48" y="18"/>
                </a:lnTo>
                <a:lnTo>
                  <a:pt x="48" y="24"/>
                </a:lnTo>
                <a:lnTo>
                  <a:pt x="48" y="30"/>
                </a:lnTo>
                <a:lnTo>
                  <a:pt x="42" y="36"/>
                </a:lnTo>
                <a:lnTo>
                  <a:pt x="36" y="42"/>
                </a:lnTo>
                <a:lnTo>
                  <a:pt x="30" y="42"/>
                </a:lnTo>
                <a:lnTo>
                  <a:pt x="30" y="48"/>
                </a:lnTo>
                <a:lnTo>
                  <a:pt x="24" y="48"/>
                </a:lnTo>
                <a:lnTo>
                  <a:pt x="18" y="48"/>
                </a:lnTo>
                <a:lnTo>
                  <a:pt x="12" y="42"/>
                </a:lnTo>
                <a:lnTo>
                  <a:pt x="6" y="36"/>
                </a:lnTo>
                <a:lnTo>
                  <a:pt x="0" y="36"/>
                </a:lnTo>
                <a:lnTo>
                  <a:pt x="0" y="30"/>
                </a:lnTo>
                <a:lnTo>
                  <a:pt x="0" y="24"/>
                </a:lnTo>
                <a:lnTo>
                  <a:pt x="0" y="18"/>
                </a:lnTo>
                <a:lnTo>
                  <a:pt x="0" y="12"/>
                </a:lnTo>
                <a:lnTo>
                  <a:pt x="0" y="6"/>
                </a:lnTo>
                <a:lnTo>
                  <a:pt x="6" y="6"/>
                </a:lnTo>
                <a:lnTo>
                  <a:pt x="12" y="0"/>
                </a:lnTo>
                <a:lnTo>
                  <a:pt x="18" y="0"/>
                </a:lnTo>
                <a:lnTo>
                  <a:pt x="24" y="0"/>
                </a:lnTo>
                <a:close/>
              </a:path>
            </a:pathLst>
          </a:custGeom>
          <a:solidFill>
            <a:srgbClr val="000000"/>
          </a:solidFill>
          <a:ln w="9525">
            <a:noFill/>
            <a:round/>
            <a:headEnd/>
            <a:tailEnd/>
          </a:ln>
        </p:spPr>
        <p:txBody>
          <a:bodyPr/>
          <a:lstStyle/>
          <a:p>
            <a:endParaRPr lang="en-US" dirty="0"/>
          </a:p>
        </p:txBody>
      </p:sp>
      <p:sp>
        <p:nvSpPr>
          <p:cNvPr id="121937" name="Freeform 175"/>
          <p:cNvSpPr>
            <a:spLocks/>
          </p:cNvSpPr>
          <p:nvPr/>
        </p:nvSpPr>
        <p:spPr bwMode="auto">
          <a:xfrm>
            <a:off x="6697663" y="3879850"/>
            <a:ext cx="98425" cy="95250"/>
          </a:xfrm>
          <a:custGeom>
            <a:avLst/>
            <a:gdLst>
              <a:gd name="T0" fmla="*/ 2147483647 w 48"/>
              <a:gd name="T1" fmla="*/ 0 h 48"/>
              <a:gd name="T2" fmla="*/ 2147483647 w 48"/>
              <a:gd name="T3" fmla="*/ 0 h 48"/>
              <a:gd name="T4" fmla="*/ 2147483647 w 48"/>
              <a:gd name="T5" fmla="*/ 0 h 48"/>
              <a:gd name="T6" fmla="*/ 2147483647 w 48"/>
              <a:gd name="T7" fmla="*/ 0 h 48"/>
              <a:gd name="T8" fmla="*/ 2147483647 w 48"/>
              <a:gd name="T9" fmla="*/ 2147483647 h 48"/>
              <a:gd name="T10" fmla="*/ 2147483647 w 48"/>
              <a:gd name="T11" fmla="*/ 2147483647 h 48"/>
              <a:gd name="T12" fmla="*/ 2147483647 w 48"/>
              <a:gd name="T13" fmla="*/ 2147483647 h 48"/>
              <a:gd name="T14" fmla="*/ 2147483647 w 48"/>
              <a:gd name="T15" fmla="*/ 2147483647 h 48"/>
              <a:gd name="T16" fmla="*/ 2147483647 w 48"/>
              <a:gd name="T17" fmla="*/ 2147483647 h 48"/>
              <a:gd name="T18" fmla="*/ 2147483647 w 48"/>
              <a:gd name="T19" fmla="*/ 2147483647 h 48"/>
              <a:gd name="T20" fmla="*/ 2147483647 w 48"/>
              <a:gd name="T21" fmla="*/ 2147483647 h 48"/>
              <a:gd name="T22" fmla="*/ 2147483647 w 48"/>
              <a:gd name="T23" fmla="*/ 2147483647 h 48"/>
              <a:gd name="T24" fmla="*/ 2147483647 w 48"/>
              <a:gd name="T25" fmla="*/ 2147483647 h 48"/>
              <a:gd name="T26" fmla="*/ 2147483647 w 48"/>
              <a:gd name="T27" fmla="*/ 2147483647 h 48"/>
              <a:gd name="T28" fmla="*/ 2147483647 w 48"/>
              <a:gd name="T29" fmla="*/ 2147483647 h 48"/>
              <a:gd name="T30" fmla="*/ 2147483647 w 48"/>
              <a:gd name="T31" fmla="*/ 2147483647 h 48"/>
              <a:gd name="T32" fmla="*/ 2147483647 w 48"/>
              <a:gd name="T33" fmla="*/ 2147483647 h 48"/>
              <a:gd name="T34" fmla="*/ 2147483647 w 48"/>
              <a:gd name="T35" fmla="*/ 2147483647 h 48"/>
              <a:gd name="T36" fmla="*/ 2147483647 w 48"/>
              <a:gd name="T37" fmla="*/ 2147483647 h 48"/>
              <a:gd name="T38" fmla="*/ 2147483647 w 48"/>
              <a:gd name="T39" fmla="*/ 2147483647 h 48"/>
              <a:gd name="T40" fmla="*/ 2147483647 w 48"/>
              <a:gd name="T41" fmla="*/ 2147483647 h 48"/>
              <a:gd name="T42" fmla="*/ 2147483647 w 48"/>
              <a:gd name="T43" fmla="*/ 2147483647 h 48"/>
              <a:gd name="T44" fmla="*/ 2147483647 w 48"/>
              <a:gd name="T45" fmla="*/ 2147483647 h 48"/>
              <a:gd name="T46" fmla="*/ 0 w 48"/>
              <a:gd name="T47" fmla="*/ 2147483647 h 48"/>
              <a:gd name="T48" fmla="*/ 0 w 48"/>
              <a:gd name="T49" fmla="*/ 2147483647 h 48"/>
              <a:gd name="T50" fmla="*/ 0 w 48"/>
              <a:gd name="T51" fmla="*/ 2147483647 h 48"/>
              <a:gd name="T52" fmla="*/ 2147483647 w 48"/>
              <a:gd name="T53" fmla="*/ 2147483647 h 48"/>
              <a:gd name="T54" fmla="*/ 2147483647 w 48"/>
              <a:gd name="T55" fmla="*/ 2147483647 h 48"/>
              <a:gd name="T56" fmla="*/ 2147483647 w 48"/>
              <a:gd name="T57" fmla="*/ 2147483647 h 48"/>
              <a:gd name="T58" fmla="*/ 2147483647 w 48"/>
              <a:gd name="T59" fmla="*/ 0 h 48"/>
              <a:gd name="T60" fmla="*/ 2147483647 w 48"/>
              <a:gd name="T61" fmla="*/ 0 h 48"/>
              <a:gd name="T62" fmla="*/ 2147483647 w 48"/>
              <a:gd name="T63" fmla="*/ 0 h 48"/>
              <a:gd name="T64" fmla="*/ 2147483647 w 48"/>
              <a:gd name="T65" fmla="*/ 0 h 4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8"/>
              <a:gd name="T100" fmla="*/ 0 h 48"/>
              <a:gd name="T101" fmla="*/ 48 w 48"/>
              <a:gd name="T102" fmla="*/ 48 h 4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8" h="48">
                <a:moveTo>
                  <a:pt x="24" y="0"/>
                </a:moveTo>
                <a:lnTo>
                  <a:pt x="30" y="0"/>
                </a:lnTo>
                <a:lnTo>
                  <a:pt x="36" y="0"/>
                </a:lnTo>
                <a:lnTo>
                  <a:pt x="42" y="0"/>
                </a:lnTo>
                <a:lnTo>
                  <a:pt x="42" y="6"/>
                </a:lnTo>
                <a:lnTo>
                  <a:pt x="48" y="6"/>
                </a:lnTo>
                <a:lnTo>
                  <a:pt x="48" y="12"/>
                </a:lnTo>
                <a:lnTo>
                  <a:pt x="48" y="18"/>
                </a:lnTo>
                <a:lnTo>
                  <a:pt x="48" y="24"/>
                </a:lnTo>
                <a:lnTo>
                  <a:pt x="48" y="30"/>
                </a:lnTo>
                <a:lnTo>
                  <a:pt x="48" y="36"/>
                </a:lnTo>
                <a:lnTo>
                  <a:pt x="42" y="36"/>
                </a:lnTo>
                <a:lnTo>
                  <a:pt x="42" y="42"/>
                </a:lnTo>
                <a:lnTo>
                  <a:pt x="36" y="42"/>
                </a:lnTo>
                <a:lnTo>
                  <a:pt x="30" y="48"/>
                </a:lnTo>
                <a:lnTo>
                  <a:pt x="24" y="48"/>
                </a:lnTo>
                <a:lnTo>
                  <a:pt x="18" y="48"/>
                </a:lnTo>
                <a:lnTo>
                  <a:pt x="18" y="42"/>
                </a:lnTo>
                <a:lnTo>
                  <a:pt x="12" y="42"/>
                </a:lnTo>
                <a:lnTo>
                  <a:pt x="6" y="36"/>
                </a:lnTo>
                <a:lnTo>
                  <a:pt x="6" y="30"/>
                </a:lnTo>
                <a:lnTo>
                  <a:pt x="0" y="24"/>
                </a:lnTo>
                <a:lnTo>
                  <a:pt x="0" y="18"/>
                </a:lnTo>
                <a:lnTo>
                  <a:pt x="6" y="12"/>
                </a:lnTo>
                <a:lnTo>
                  <a:pt x="6" y="6"/>
                </a:lnTo>
                <a:lnTo>
                  <a:pt x="12" y="0"/>
                </a:lnTo>
                <a:lnTo>
                  <a:pt x="18" y="0"/>
                </a:lnTo>
                <a:lnTo>
                  <a:pt x="24" y="0"/>
                </a:lnTo>
                <a:close/>
              </a:path>
            </a:pathLst>
          </a:custGeom>
          <a:solidFill>
            <a:srgbClr val="000000"/>
          </a:solidFill>
          <a:ln w="9525">
            <a:noFill/>
            <a:round/>
            <a:headEnd/>
            <a:tailEnd/>
          </a:ln>
        </p:spPr>
        <p:txBody>
          <a:bodyPr/>
          <a:lstStyle/>
          <a:p>
            <a:endParaRPr lang="en-US" dirty="0"/>
          </a:p>
        </p:txBody>
      </p:sp>
    </p:spTree>
  </p:cSld>
  <p:clrMapOvr>
    <a:masterClrMapping/>
  </p:clrMapOvr>
  <p:transition/>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1026"/>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122883" name="Rectangle 1027"/>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122884" name="Rectangle 1028"/>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122885" name="Rectangle 1029"/>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122886" name="Rectangle 1031"/>
          <p:cNvSpPr>
            <a:spLocks noGrp="1" noChangeArrowheads="1"/>
          </p:cNvSpPr>
          <p:nvPr>
            <p:ph type="title"/>
          </p:nvPr>
        </p:nvSpPr>
        <p:spPr>
          <a:xfrm>
            <a:off x="1498600" y="0"/>
            <a:ext cx="8982075" cy="1143000"/>
          </a:xfrm>
          <a:noFill/>
        </p:spPr>
        <p:txBody>
          <a:bodyPr/>
          <a:lstStyle/>
          <a:p>
            <a:pPr eaLnBrk="1" hangingPunct="1">
              <a:lnSpc>
                <a:spcPct val="90000"/>
              </a:lnSpc>
            </a:pPr>
            <a:r>
              <a:rPr lang="en-US" dirty="0" smtClean="0"/>
              <a:t>SAGITTAL RADIUS</a:t>
            </a:r>
          </a:p>
        </p:txBody>
      </p:sp>
      <p:sp>
        <p:nvSpPr>
          <p:cNvPr id="122887" name="Rectangle 1030"/>
          <p:cNvSpPr>
            <a:spLocks noGrp="1" noChangeArrowheads="1"/>
          </p:cNvSpPr>
          <p:nvPr>
            <p:ph idx="1"/>
          </p:nvPr>
        </p:nvSpPr>
        <p:spPr>
          <a:xfrm>
            <a:off x="1714500" y="1819275"/>
            <a:ext cx="7324725" cy="4114800"/>
          </a:xfrm>
        </p:spPr>
        <p:txBody>
          <a:bodyPr/>
          <a:lstStyle/>
          <a:p>
            <a:pPr eaLnBrk="1" hangingPunct="1">
              <a:lnSpc>
                <a:spcPct val="110000"/>
              </a:lnSpc>
              <a:buFontTx/>
              <a:buChar char=" "/>
            </a:pPr>
            <a:endParaRPr lang="en-US" sz="3400" dirty="0" smtClean="0"/>
          </a:p>
          <a:p>
            <a:pPr eaLnBrk="1" hangingPunct="1">
              <a:lnSpc>
                <a:spcPct val="110000"/>
              </a:lnSpc>
              <a:buFontTx/>
              <a:buChar char=" "/>
            </a:pPr>
            <a:r>
              <a:rPr lang="en-US" sz="3400" dirty="0" smtClean="0"/>
              <a:t>The normal perpendicular to the tangential radius extending from point P on the conic surface to its intersection with the optic axis</a:t>
            </a:r>
          </a:p>
          <a:p>
            <a:pPr eaLnBrk="1" hangingPunct="1">
              <a:lnSpc>
                <a:spcPct val="110000"/>
              </a:lnSpc>
            </a:pPr>
            <a:endParaRPr lang="en-US" dirty="0" smtClean="0"/>
          </a:p>
        </p:txBody>
      </p:sp>
    </p:spTree>
  </p:cSld>
  <p:clrMapOvr>
    <a:masterClrMapping/>
  </p:clrMapOvr>
  <p:transition/>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1843088" y="2051050"/>
            <a:ext cx="5749925" cy="2090738"/>
          </a:xfrm>
          <a:prstGeom prst="rect">
            <a:avLst/>
          </a:prstGeom>
          <a:solidFill>
            <a:schemeClr val="accent3">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dirty="0"/>
          </a:p>
        </p:txBody>
      </p:sp>
      <p:sp>
        <p:nvSpPr>
          <p:cNvPr id="123907" name="Rectangle 1026"/>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123908" name="Rectangle 1027"/>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123909" name="Rectangle 1028"/>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123910" name="Rectangle 1029"/>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123911" name="Rectangle 1031"/>
          <p:cNvSpPr>
            <a:spLocks noGrp="1" noChangeArrowheads="1"/>
          </p:cNvSpPr>
          <p:nvPr>
            <p:ph type="title"/>
          </p:nvPr>
        </p:nvSpPr>
        <p:spPr>
          <a:xfrm>
            <a:off x="1617029" y="0"/>
            <a:ext cx="8743950" cy="1143000"/>
          </a:xfrm>
          <a:noFill/>
        </p:spPr>
        <p:txBody>
          <a:bodyPr/>
          <a:lstStyle/>
          <a:p>
            <a:pPr eaLnBrk="1" hangingPunct="1">
              <a:lnSpc>
                <a:spcPct val="120000"/>
              </a:lnSpc>
            </a:pPr>
            <a:r>
              <a:rPr lang="en-US" dirty="0" smtClean="0"/>
              <a:t>SAGITTAL RADIUS</a:t>
            </a:r>
          </a:p>
        </p:txBody>
      </p:sp>
      <p:sp>
        <p:nvSpPr>
          <p:cNvPr id="123912" name="Rectangle 1030"/>
          <p:cNvSpPr>
            <a:spLocks noGrp="1" noChangeArrowheads="1"/>
          </p:cNvSpPr>
          <p:nvPr>
            <p:ph idx="1"/>
          </p:nvPr>
        </p:nvSpPr>
        <p:spPr>
          <a:xfrm>
            <a:off x="1924050" y="2576513"/>
            <a:ext cx="6865938" cy="4114800"/>
          </a:xfrm>
        </p:spPr>
        <p:txBody>
          <a:bodyPr/>
          <a:lstStyle/>
          <a:p>
            <a:pPr eaLnBrk="1" hangingPunct="1">
              <a:lnSpc>
                <a:spcPct val="110000"/>
              </a:lnSpc>
              <a:buFontTx/>
              <a:buChar char=" "/>
            </a:pPr>
            <a:r>
              <a:rPr lang="en-US" sz="4200" i="1" dirty="0" smtClean="0"/>
              <a:t>r</a:t>
            </a:r>
            <a:r>
              <a:rPr lang="en-US" sz="4200" i="1" baseline="-30000" dirty="0" smtClean="0"/>
              <a:t>s</a:t>
            </a:r>
            <a:r>
              <a:rPr lang="en-US" sz="4200" dirty="0" smtClean="0"/>
              <a:t> =     r</a:t>
            </a:r>
            <a:r>
              <a:rPr lang="en-US" sz="4200" baseline="-30000" dirty="0" smtClean="0"/>
              <a:t>o</a:t>
            </a:r>
            <a:r>
              <a:rPr lang="en-US" sz="4200" baseline="30000" dirty="0" smtClean="0"/>
              <a:t>2</a:t>
            </a:r>
            <a:r>
              <a:rPr lang="en-US" sz="4200" dirty="0" smtClean="0"/>
              <a:t> + (1 - </a:t>
            </a:r>
            <a:r>
              <a:rPr lang="en-US" sz="4200" i="1" dirty="0" smtClean="0"/>
              <a:t>p</a:t>
            </a:r>
            <a:r>
              <a:rPr lang="en-US" sz="4200" dirty="0" smtClean="0"/>
              <a:t>)</a:t>
            </a:r>
            <a:r>
              <a:rPr lang="en-US" sz="4200" i="1" dirty="0" smtClean="0"/>
              <a:t>y</a:t>
            </a:r>
            <a:r>
              <a:rPr lang="en-US" sz="4200" baseline="30000" dirty="0" smtClean="0"/>
              <a:t>2</a:t>
            </a:r>
            <a:endParaRPr lang="en-US" sz="3400" i="1" dirty="0" smtClean="0"/>
          </a:p>
        </p:txBody>
      </p:sp>
      <p:sp>
        <p:nvSpPr>
          <p:cNvPr id="1521672" name="Line 1032"/>
          <p:cNvSpPr>
            <a:spLocks noChangeShapeType="1"/>
          </p:cNvSpPr>
          <p:nvPr/>
        </p:nvSpPr>
        <p:spPr bwMode="auto">
          <a:xfrm>
            <a:off x="4643438" y="3273425"/>
            <a:ext cx="100012" cy="119063"/>
          </a:xfrm>
          <a:prstGeom prst="line">
            <a:avLst/>
          </a:prstGeom>
          <a:noFill/>
          <a:ln w="9525">
            <a:noFill/>
            <a:round/>
            <a:headEnd/>
            <a:tailEnd/>
          </a:ln>
          <a:effectLst>
            <a:outerShdw dist="53882" dir="2700000" algn="ctr" rotWithShape="0">
              <a:schemeClr val="tx1"/>
            </a:outerShdw>
          </a:effectLst>
        </p:spPr>
        <p:txBody>
          <a:bodyPr wrap="none" lIns="92075" tIns="46038" rIns="92075" bIns="46038" anchor="ctr"/>
          <a:lstStyle/>
          <a:p>
            <a:pPr>
              <a:defRPr/>
            </a:pPr>
            <a:endParaRPr lang="en-US" dirty="0"/>
          </a:p>
        </p:txBody>
      </p:sp>
      <p:pic>
        <p:nvPicPr>
          <p:cNvPr id="123914" name="Picture 1036"/>
          <p:cNvPicPr>
            <a:picLocks noChangeAspect="1" noChangeArrowheads="1"/>
          </p:cNvPicPr>
          <p:nvPr/>
        </p:nvPicPr>
        <p:blipFill>
          <a:blip r:embed="rId3" cstate="print"/>
          <a:srcRect/>
          <a:stretch>
            <a:fillRect/>
          </a:stretch>
        </p:blipFill>
        <p:spPr bwMode="auto">
          <a:xfrm>
            <a:off x="3382963" y="2503488"/>
            <a:ext cx="3897312" cy="115887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124931" name="Rectangle 3"/>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124932" name="Rectangle 4"/>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124933" name="Rectangle 5"/>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124934" name="Rectangle 7"/>
          <p:cNvSpPr>
            <a:spLocks noGrp="1" noChangeArrowheads="1"/>
          </p:cNvSpPr>
          <p:nvPr>
            <p:ph type="title"/>
          </p:nvPr>
        </p:nvSpPr>
        <p:spPr>
          <a:xfrm>
            <a:off x="1499316" y="0"/>
            <a:ext cx="8982075" cy="1143000"/>
          </a:xfrm>
          <a:noFill/>
        </p:spPr>
        <p:txBody>
          <a:bodyPr/>
          <a:lstStyle/>
          <a:p>
            <a:pPr eaLnBrk="1" hangingPunct="1">
              <a:lnSpc>
                <a:spcPct val="90000"/>
              </a:lnSpc>
            </a:pPr>
            <a:r>
              <a:rPr lang="en-US" dirty="0" smtClean="0"/>
              <a:t>TANGENTIAL RADIUS</a:t>
            </a:r>
          </a:p>
        </p:txBody>
      </p:sp>
      <p:sp>
        <p:nvSpPr>
          <p:cNvPr id="124935" name="Rectangle 6"/>
          <p:cNvSpPr>
            <a:spLocks noGrp="1" noChangeArrowheads="1"/>
          </p:cNvSpPr>
          <p:nvPr>
            <p:ph idx="1"/>
          </p:nvPr>
        </p:nvSpPr>
        <p:spPr>
          <a:xfrm>
            <a:off x="1714500" y="1743075"/>
            <a:ext cx="7045325" cy="4114800"/>
          </a:xfrm>
        </p:spPr>
        <p:txBody>
          <a:bodyPr/>
          <a:lstStyle/>
          <a:p>
            <a:pPr eaLnBrk="1" hangingPunct="1">
              <a:lnSpc>
                <a:spcPct val="110000"/>
              </a:lnSpc>
              <a:buFontTx/>
              <a:buChar char=" "/>
            </a:pPr>
            <a:endParaRPr lang="en-US" sz="3400" dirty="0" smtClean="0"/>
          </a:p>
          <a:p>
            <a:pPr eaLnBrk="1" hangingPunct="1">
              <a:lnSpc>
                <a:spcPct val="110000"/>
              </a:lnSpc>
              <a:buFontTx/>
              <a:buChar char=" "/>
            </a:pPr>
            <a:r>
              <a:rPr lang="en-US" sz="3400" dirty="0" smtClean="0"/>
              <a:t>The normal perpendicular to the sagittal radius extending from point P on the conic surface to the tangential point on the evolute</a:t>
            </a:r>
          </a:p>
          <a:p>
            <a:pPr eaLnBrk="1" hangingPunct="1">
              <a:lnSpc>
                <a:spcPct val="110000"/>
              </a:lnSpc>
            </a:pPr>
            <a:endParaRPr lang="en-US" dirty="0" smtClean="0"/>
          </a:p>
        </p:txBody>
      </p:sp>
    </p:spTree>
  </p:cSld>
  <p:clrMapOvr>
    <a:masterClrMapping/>
  </p:clrMapOvr>
  <p:transition/>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2508960" y="2244725"/>
            <a:ext cx="4059237" cy="1606550"/>
          </a:xfrm>
          <a:prstGeom prst="rect">
            <a:avLst/>
          </a:prstGeom>
          <a:solidFill>
            <a:schemeClr val="accent3">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dirty="0"/>
          </a:p>
        </p:txBody>
      </p:sp>
      <p:sp>
        <p:nvSpPr>
          <p:cNvPr id="125955" name="Rectangle 2"/>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125956" name="Rectangle 3"/>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125957" name="Rectangle 4"/>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125958" name="Rectangle 5"/>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125959" name="Rectangle 7"/>
          <p:cNvSpPr>
            <a:spLocks noGrp="1" noChangeArrowheads="1"/>
          </p:cNvSpPr>
          <p:nvPr>
            <p:ph type="title"/>
          </p:nvPr>
        </p:nvSpPr>
        <p:spPr>
          <a:xfrm>
            <a:off x="1621532" y="0"/>
            <a:ext cx="8743950" cy="1143000"/>
          </a:xfrm>
          <a:noFill/>
        </p:spPr>
        <p:txBody>
          <a:bodyPr/>
          <a:lstStyle/>
          <a:p>
            <a:pPr eaLnBrk="1" hangingPunct="1">
              <a:lnSpc>
                <a:spcPct val="120000"/>
              </a:lnSpc>
            </a:pPr>
            <a:r>
              <a:rPr lang="en-US" dirty="0" smtClean="0"/>
              <a:t>TANGENTIAL RADIUS</a:t>
            </a:r>
          </a:p>
        </p:txBody>
      </p:sp>
      <p:sp>
        <p:nvSpPr>
          <p:cNvPr id="125960" name="Rectangle 6"/>
          <p:cNvSpPr>
            <a:spLocks noGrp="1" noChangeArrowheads="1"/>
          </p:cNvSpPr>
          <p:nvPr>
            <p:ph idx="1"/>
          </p:nvPr>
        </p:nvSpPr>
        <p:spPr>
          <a:xfrm>
            <a:off x="2762250" y="2576513"/>
            <a:ext cx="4719638" cy="4114800"/>
          </a:xfrm>
        </p:spPr>
        <p:txBody>
          <a:bodyPr/>
          <a:lstStyle/>
          <a:p>
            <a:pPr eaLnBrk="1" hangingPunct="1">
              <a:lnSpc>
                <a:spcPct val="110000"/>
              </a:lnSpc>
              <a:buFontTx/>
              <a:buChar char=" "/>
            </a:pPr>
            <a:r>
              <a:rPr lang="en-US" sz="4000" i="1" dirty="0" smtClean="0"/>
              <a:t>r</a:t>
            </a:r>
            <a:r>
              <a:rPr lang="en-US" sz="4000" i="1" baseline="-30000" dirty="0" smtClean="0"/>
              <a:t>t</a:t>
            </a:r>
            <a:r>
              <a:rPr lang="en-US" sz="4000" dirty="0" smtClean="0"/>
              <a:t> = r</a:t>
            </a:r>
            <a:r>
              <a:rPr lang="en-US" sz="4000" baseline="-30000" dirty="0" smtClean="0"/>
              <a:t>S</a:t>
            </a:r>
            <a:r>
              <a:rPr lang="en-US" sz="4000" baseline="60000" dirty="0" smtClean="0"/>
              <a:t>3</a:t>
            </a:r>
            <a:r>
              <a:rPr lang="en-US" sz="4000" dirty="0" smtClean="0"/>
              <a:t> / r</a:t>
            </a:r>
            <a:r>
              <a:rPr lang="en-US" sz="4000" baseline="-30000" dirty="0" smtClean="0"/>
              <a:t>O</a:t>
            </a:r>
            <a:r>
              <a:rPr lang="en-US" sz="4000" baseline="60000" dirty="0" smtClean="0"/>
              <a:t>2</a:t>
            </a:r>
            <a:endParaRPr lang="en-US" sz="3400" baseline="30000" dirty="0" smtClean="0"/>
          </a:p>
        </p:txBody>
      </p:sp>
      <p:sp>
        <p:nvSpPr>
          <p:cNvPr id="1525768" name="Line 8"/>
          <p:cNvSpPr>
            <a:spLocks noChangeShapeType="1"/>
          </p:cNvSpPr>
          <p:nvPr/>
        </p:nvSpPr>
        <p:spPr bwMode="auto">
          <a:xfrm>
            <a:off x="4643438" y="3305175"/>
            <a:ext cx="73025" cy="87313"/>
          </a:xfrm>
          <a:prstGeom prst="line">
            <a:avLst/>
          </a:prstGeom>
          <a:noFill/>
          <a:ln w="9525">
            <a:noFill/>
            <a:round/>
            <a:headEnd/>
            <a:tailEnd/>
          </a:ln>
          <a:effectLst>
            <a:outerShdw dist="53882" dir="2700000" algn="ctr" rotWithShape="0">
              <a:schemeClr val="tx1"/>
            </a:outerShdw>
          </a:effectLst>
        </p:spPr>
        <p:txBody>
          <a:bodyPr wrap="none" lIns="92075" tIns="46038" rIns="92075" bIns="46038" anchor="ctr"/>
          <a:lstStyle/>
          <a:p>
            <a:pPr>
              <a:defRPr/>
            </a:pPr>
            <a:endParaRPr lang="en-US" dirty="0"/>
          </a:p>
        </p:txBody>
      </p:sp>
    </p:spTree>
  </p:cSld>
  <p:clrMapOvr>
    <a:masterClrMapping/>
  </p:clrMapOvr>
  <p:transition/>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ChangeArrowheads="1"/>
          </p:cNvSpPr>
          <p:nvPr/>
        </p:nvSpPr>
        <p:spPr bwMode="auto">
          <a:xfrm>
            <a:off x="1335881" y="115889"/>
            <a:ext cx="9258300" cy="523875"/>
          </a:xfrm>
          <a:prstGeom prst="rect">
            <a:avLst/>
          </a:prstGeom>
          <a:noFill/>
          <a:ln w="9525">
            <a:noFill/>
            <a:miter lim="800000"/>
            <a:headEnd/>
            <a:tailEnd/>
          </a:ln>
          <a:effectLst/>
        </p:spPr>
        <p:txBody>
          <a:bodyPr anchor="ctr"/>
          <a:lstStyle/>
          <a:p>
            <a:pPr algn="ctr"/>
            <a:endParaRPr lang="en-US" sz="3200" b="0" i="1" dirty="0">
              <a:solidFill>
                <a:schemeClr val="bg1"/>
              </a:solidFill>
            </a:endParaRPr>
          </a:p>
        </p:txBody>
      </p:sp>
      <p:sp>
        <p:nvSpPr>
          <p:cNvPr id="23565" name="Rectangle 13"/>
          <p:cNvSpPr>
            <a:spLocks noGrp="1" noChangeArrowheads="1"/>
          </p:cNvSpPr>
          <p:nvPr>
            <p:ph type="title"/>
          </p:nvPr>
        </p:nvSpPr>
        <p:spPr>
          <a:xfrm>
            <a:off x="1362075" y="-18257"/>
            <a:ext cx="9258300" cy="1143001"/>
          </a:xfrm>
        </p:spPr>
        <p:txBody>
          <a:bodyPr/>
          <a:lstStyle/>
          <a:p>
            <a:r>
              <a:rPr lang="en-US" sz="3600" b="1" dirty="0">
                <a:solidFill>
                  <a:schemeClr val="bg1"/>
                </a:solidFill>
              </a:rPr>
              <a:t>THANK YOU</a:t>
            </a:r>
          </a:p>
        </p:txBody>
      </p:sp>
      <p:sp>
        <p:nvSpPr>
          <p:cNvPr id="23571" name="AutoShape 19">
            <a:hlinkClick r:id="rId3" action="ppaction://hlinksldjump" highlightClick="1"/>
          </p:cNvPr>
          <p:cNvSpPr>
            <a:spLocks noChangeArrowheads="1"/>
          </p:cNvSpPr>
          <p:nvPr/>
        </p:nvSpPr>
        <p:spPr bwMode="auto">
          <a:xfrm>
            <a:off x="3911203" y="6021536"/>
            <a:ext cx="2443163" cy="431800"/>
          </a:xfrm>
          <a:prstGeom prst="actionButtonBlank">
            <a:avLst/>
          </a:prstGeom>
          <a:solidFill>
            <a:srgbClr val="FFCC66"/>
          </a:solidFill>
          <a:ln w="9525">
            <a:noFill/>
            <a:miter lim="800000"/>
            <a:headEnd/>
            <a:tailEnd/>
          </a:ln>
          <a:effectLst/>
        </p:spPr>
        <p:txBody>
          <a:bodyPr wrap="none" anchor="ctr"/>
          <a:lstStyle/>
          <a:p>
            <a:pPr algn="ctr"/>
            <a:r>
              <a:rPr lang="en-US" sz="1200" dirty="0">
                <a:solidFill>
                  <a:srgbClr val="4D4D4D"/>
                </a:solidFill>
              </a:rPr>
              <a:t>Table of Contents</a:t>
            </a:r>
          </a:p>
        </p:txBody>
      </p:sp>
      <p:sp>
        <p:nvSpPr>
          <p:cNvPr id="23573" name="Text Box 21"/>
          <p:cNvSpPr txBox="1">
            <a:spLocks noChangeArrowheads="1"/>
          </p:cNvSpPr>
          <p:nvPr/>
        </p:nvSpPr>
        <p:spPr bwMode="auto">
          <a:xfrm>
            <a:off x="994550" y="5827544"/>
            <a:ext cx="2426384" cy="701731"/>
          </a:xfrm>
          <a:prstGeom prst="rect">
            <a:avLst/>
          </a:prstGeom>
          <a:noFill/>
          <a:ln w="9525">
            <a:noFill/>
            <a:miter lim="800000"/>
            <a:headEnd/>
            <a:tailEnd/>
          </a:ln>
          <a:effectLst/>
        </p:spPr>
        <p:txBody>
          <a:bodyPr wrap="square">
            <a:spAutoFit/>
          </a:bodyPr>
          <a:lstStyle/>
          <a:p>
            <a:pPr algn="r"/>
            <a:r>
              <a:rPr lang="en-US" sz="1800" dirty="0" smtClean="0">
                <a:solidFill>
                  <a:schemeClr val="accent2">
                    <a:lumMod val="50000"/>
                  </a:schemeClr>
                </a:solidFill>
              </a:rPr>
              <a:t>CLICK to return to the first slide</a:t>
            </a:r>
            <a:endParaRPr lang="en-US" sz="1800" dirty="0">
              <a:solidFill>
                <a:schemeClr val="accent2">
                  <a:lumMod val="50000"/>
                </a:schemeClr>
              </a:solidFill>
            </a:endParaRPr>
          </a:p>
        </p:txBody>
      </p:sp>
      <p:sp>
        <p:nvSpPr>
          <p:cNvPr id="23574" name="Text Box 22"/>
          <p:cNvSpPr txBox="1">
            <a:spLocks noChangeArrowheads="1"/>
          </p:cNvSpPr>
          <p:nvPr/>
        </p:nvSpPr>
        <p:spPr bwMode="auto">
          <a:xfrm>
            <a:off x="9828897" y="6591301"/>
            <a:ext cx="441146" cy="397032"/>
          </a:xfrm>
          <a:prstGeom prst="rect">
            <a:avLst/>
          </a:prstGeom>
          <a:noFill/>
          <a:ln w="9525">
            <a:noFill/>
            <a:miter lim="800000"/>
            <a:headEnd/>
            <a:tailEnd/>
          </a:ln>
          <a:effectLst/>
        </p:spPr>
        <p:txBody>
          <a:bodyPr wrap="none">
            <a:spAutoFit/>
          </a:bodyPr>
          <a:lstStyle/>
          <a:p>
            <a:pPr algn="ctr"/>
            <a:r>
              <a:rPr lang="en-US" sz="1800" b="0" dirty="0">
                <a:solidFill>
                  <a:srgbClr val="FFFF00"/>
                </a:solidFill>
              </a:rPr>
              <a:t>14</a:t>
            </a:r>
          </a:p>
        </p:txBody>
      </p:sp>
      <p:sp>
        <p:nvSpPr>
          <p:cNvPr id="9" name="AutoShape 7">
            <a:hlinkClick r:id="rId4" action="ppaction://hlinksldjump" highlightClick="1"/>
          </p:cNvPr>
          <p:cNvSpPr>
            <a:spLocks noChangeArrowheads="1"/>
          </p:cNvSpPr>
          <p:nvPr/>
        </p:nvSpPr>
        <p:spPr bwMode="auto">
          <a:xfrm flipH="1">
            <a:off x="3391512" y="6008588"/>
            <a:ext cx="482203" cy="431800"/>
          </a:xfrm>
          <a:prstGeom prst="actionButtonForwardNext">
            <a:avLst/>
          </a:prstGeom>
          <a:solidFill>
            <a:schemeClr val="accent2"/>
          </a:solidFill>
          <a:ln w="9525">
            <a:noFill/>
            <a:miter lim="800000"/>
            <a:headEnd/>
            <a:tailEnd/>
          </a:ln>
          <a:scene3d>
            <a:camera prst="orthographicFront"/>
            <a:lightRig rig="threePt" dir="t"/>
          </a:scene3d>
          <a:sp3d>
            <a:bevelT/>
          </a:sp3d>
        </p:spPr>
        <p:txBody>
          <a:bodyPr wrap="none" anchor="ctr"/>
          <a:lstStyle/>
          <a:p>
            <a:pPr>
              <a:defRPr/>
            </a:pPr>
            <a:endParaRPr lang="en-CA" dirty="0"/>
          </a:p>
        </p:txBody>
      </p:sp>
      <p:sp>
        <p:nvSpPr>
          <p:cNvPr id="10" name="TextBox 9"/>
          <p:cNvSpPr txBox="1"/>
          <p:nvPr/>
        </p:nvSpPr>
        <p:spPr>
          <a:xfrm>
            <a:off x="804041" y="1450405"/>
            <a:ext cx="8639503" cy="3410164"/>
          </a:xfrm>
          <a:prstGeom prst="rect">
            <a:avLst/>
          </a:prstGeom>
          <a:noFill/>
        </p:spPr>
        <p:txBody>
          <a:bodyPr wrap="square" rtlCol="0">
            <a:spAutoFit/>
          </a:bodyPr>
          <a:lstStyle/>
          <a:p>
            <a:pPr algn="ctr"/>
            <a:r>
              <a:rPr lang="en-AU" dirty="0" smtClean="0">
                <a:solidFill>
                  <a:schemeClr val="tx1"/>
                </a:solidFill>
              </a:rPr>
              <a:t>Feedback on errors, omissions or suggestions for improvement are invited.  Please contact us at: </a:t>
            </a:r>
            <a:r>
              <a:rPr lang="en-AU" dirty="0" smtClean="0">
                <a:solidFill>
                  <a:schemeClr val="tx1"/>
                </a:solidFill>
                <a:hlinkClick r:id="rId5"/>
              </a:rPr>
              <a:t>iacle@iacle.org</a:t>
            </a:r>
            <a:endParaRPr lang="en-AU" dirty="0" smtClean="0">
              <a:solidFill>
                <a:schemeClr val="tx1"/>
              </a:solidFill>
            </a:endParaRPr>
          </a:p>
          <a:p>
            <a:pPr algn="ctr"/>
            <a:endParaRPr lang="en-AU" dirty="0" smtClean="0">
              <a:solidFill>
                <a:schemeClr val="tx1"/>
              </a:solidFill>
            </a:endParaRPr>
          </a:p>
          <a:p>
            <a:pPr algn="ctr"/>
            <a:r>
              <a:rPr lang="en-AU" dirty="0" smtClean="0">
                <a:solidFill>
                  <a:schemeClr val="tx1"/>
                </a:solidFill>
              </a:rPr>
              <a:t>See the following slides explaining the  symbols, abbreviations and acronyms used in the IACLE Contact Lens Course </a:t>
            </a:r>
            <a:endParaRPr lang="en-AU" dirty="0">
              <a:solidFill>
                <a:schemeClr val="tx1"/>
              </a:solidFill>
            </a:endParaRPr>
          </a:p>
        </p:txBody>
      </p:sp>
    </p:spTree>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28838" y="-57150"/>
            <a:ext cx="7707312" cy="1143000"/>
          </a:xfrm>
        </p:spPr>
        <p:txBody>
          <a:bodyPr/>
          <a:lstStyle/>
          <a:p>
            <a:r>
              <a:rPr lang="en-AU" dirty="0" smtClean="0"/>
              <a:t>SYMBOLS</a:t>
            </a:r>
            <a:endParaRPr lang="en-AU" dirty="0"/>
          </a:p>
        </p:txBody>
      </p:sp>
      <p:pic>
        <p:nvPicPr>
          <p:cNvPr id="6" name="Content Placeholder 5" descr="SYMBOLS.jpg"/>
          <p:cNvPicPr>
            <a:picLocks noGrp="1" noChangeAspect="1"/>
          </p:cNvPicPr>
          <p:nvPr>
            <p:ph idx="1"/>
          </p:nvPr>
        </p:nvPicPr>
        <p:blipFill>
          <a:blip r:embed="rId2" cstate="print"/>
          <a:stretch>
            <a:fillRect/>
          </a:stretch>
        </p:blipFill>
        <p:spPr>
          <a:xfrm>
            <a:off x="1140032" y="1294410"/>
            <a:ext cx="7822778" cy="5115468"/>
          </a:xfrm>
        </p:spPr>
      </p:pic>
    </p:spTree>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41538" y="-107950"/>
            <a:ext cx="7707312" cy="1143000"/>
          </a:xfrm>
        </p:spPr>
        <p:txBody>
          <a:bodyPr/>
          <a:lstStyle/>
          <a:p>
            <a:r>
              <a:rPr lang="en-AU" dirty="0" smtClean="0"/>
              <a:t>ABBREVIATIONS</a:t>
            </a:r>
            <a:endParaRPr lang="en-AU" dirty="0"/>
          </a:p>
        </p:txBody>
      </p:sp>
      <p:pic>
        <p:nvPicPr>
          <p:cNvPr id="6" name="Content Placeholder 5" descr="ABBREVIATIONS.jpg"/>
          <p:cNvPicPr>
            <a:picLocks noGrp="1" noChangeAspect="1"/>
          </p:cNvPicPr>
          <p:nvPr>
            <p:ph idx="1"/>
          </p:nvPr>
        </p:nvPicPr>
        <p:blipFill>
          <a:blip r:embed="rId2" cstate="print"/>
          <a:stretch>
            <a:fillRect/>
          </a:stretch>
        </p:blipFill>
        <p:spPr>
          <a:xfrm>
            <a:off x="18679" y="1294410"/>
            <a:ext cx="10102894" cy="5213268"/>
          </a:xfrm>
        </p:spPr>
      </p:pic>
    </p:spTree>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41538" y="-107950"/>
            <a:ext cx="7707312" cy="1143000"/>
          </a:xfrm>
        </p:spPr>
        <p:txBody>
          <a:bodyPr/>
          <a:lstStyle/>
          <a:p>
            <a:r>
              <a:rPr lang="en-AU" dirty="0" smtClean="0"/>
              <a:t>ACRONYMS</a:t>
            </a:r>
            <a:endParaRPr lang="en-AU" dirty="0"/>
          </a:p>
        </p:txBody>
      </p:sp>
      <p:pic>
        <p:nvPicPr>
          <p:cNvPr id="4" name="Content Placeholder 3" descr="accroynms_1.jpg"/>
          <p:cNvPicPr>
            <a:picLocks noGrp="1" noChangeAspect="1"/>
          </p:cNvPicPr>
          <p:nvPr>
            <p:ph idx="1"/>
          </p:nvPr>
        </p:nvPicPr>
        <p:blipFill>
          <a:blip r:embed="rId2" cstate="print"/>
          <a:stretch>
            <a:fillRect/>
          </a:stretch>
        </p:blipFill>
        <p:spPr>
          <a:xfrm>
            <a:off x="130625" y="1353789"/>
            <a:ext cx="9992157" cy="5024546"/>
          </a:xfrm>
          <a:ln>
            <a:solidFill>
              <a:schemeClr val="tx1"/>
            </a:solidFill>
          </a:ln>
        </p:spPr>
      </p:pic>
    </p:spTree>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41538" y="-95250"/>
            <a:ext cx="7707312" cy="1143000"/>
          </a:xfrm>
        </p:spPr>
        <p:txBody>
          <a:bodyPr/>
          <a:lstStyle/>
          <a:p>
            <a:r>
              <a:rPr lang="en-AU" dirty="0" smtClean="0"/>
              <a:t>ACRONYMS</a:t>
            </a:r>
            <a:endParaRPr lang="en-AU" dirty="0"/>
          </a:p>
        </p:txBody>
      </p:sp>
      <p:pic>
        <p:nvPicPr>
          <p:cNvPr id="4" name="Content Placeholder 3" descr="acronyms_2.jpg"/>
          <p:cNvPicPr>
            <a:picLocks noGrp="1" noChangeAspect="1"/>
          </p:cNvPicPr>
          <p:nvPr>
            <p:ph idx="1"/>
          </p:nvPr>
        </p:nvPicPr>
        <p:blipFill>
          <a:blip r:embed="rId2" cstate="print"/>
          <a:stretch>
            <a:fillRect/>
          </a:stretch>
        </p:blipFill>
        <p:spPr>
          <a:xfrm>
            <a:off x="-12973" y="1436917"/>
            <a:ext cx="10252177" cy="4762004"/>
          </a:xfrm>
          <a:ln>
            <a:solidFill>
              <a:schemeClr val="tx1"/>
            </a:solidFill>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12291" name="Rectangle 3"/>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12292" name="Rectangle 4"/>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12293" name="Rectangle 5"/>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12294" name="Rectangle 7"/>
          <p:cNvSpPr>
            <a:spLocks noGrp="1" noChangeArrowheads="1"/>
          </p:cNvSpPr>
          <p:nvPr>
            <p:ph type="title"/>
          </p:nvPr>
        </p:nvSpPr>
        <p:spPr>
          <a:xfrm>
            <a:off x="1613029" y="-159024"/>
            <a:ext cx="8743950" cy="1411288"/>
          </a:xfrm>
          <a:noFill/>
        </p:spPr>
        <p:txBody>
          <a:bodyPr/>
          <a:lstStyle/>
          <a:p>
            <a:pPr eaLnBrk="1" hangingPunct="1">
              <a:lnSpc>
                <a:spcPct val="120000"/>
              </a:lnSpc>
            </a:pPr>
            <a:r>
              <a:rPr lang="en-US" sz="2800" dirty="0" smtClean="0"/>
              <a:t>CORNEAL THICKNESS</a:t>
            </a:r>
            <a:br>
              <a:rPr lang="en-US" sz="2800" dirty="0" smtClean="0"/>
            </a:br>
            <a:r>
              <a:rPr lang="en-US" sz="2800" dirty="0" smtClean="0"/>
              <a:t>MEASUREMENT TECHNIQUES: </a:t>
            </a:r>
            <a:r>
              <a:rPr lang="en-US" sz="2800" dirty="0" smtClean="0">
                <a:solidFill>
                  <a:srgbClr val="FFFF00"/>
                </a:solidFill>
              </a:rPr>
              <a:t>PACHOMETERS</a:t>
            </a:r>
          </a:p>
        </p:txBody>
      </p:sp>
      <p:pic>
        <p:nvPicPr>
          <p:cNvPr id="12295" name="Picture 2" descr="D:\IACLE ALL MODULES\IACLE MODULE 1\Original\Col Pictures\1L2\0589-95.jpg"/>
          <p:cNvPicPr>
            <a:picLocks noChangeAspect="1" noChangeArrowheads="1"/>
          </p:cNvPicPr>
          <p:nvPr/>
        </p:nvPicPr>
        <p:blipFill>
          <a:blip r:embed="rId3" cstate="print"/>
          <a:srcRect/>
          <a:stretch>
            <a:fillRect/>
          </a:stretch>
        </p:blipFill>
        <p:spPr bwMode="auto">
          <a:xfrm>
            <a:off x="1184481" y="1274763"/>
            <a:ext cx="8108950" cy="5126037"/>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13315" name="Rectangle 3"/>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13316" name="Rectangle 4"/>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13317" name="Rectangle 5"/>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13318" name="Rectangle 7"/>
          <p:cNvSpPr>
            <a:spLocks noGrp="1" noChangeArrowheads="1"/>
          </p:cNvSpPr>
          <p:nvPr>
            <p:ph type="title"/>
          </p:nvPr>
        </p:nvSpPr>
        <p:spPr>
          <a:xfrm>
            <a:off x="1614688" y="-185528"/>
            <a:ext cx="8743950" cy="1411288"/>
          </a:xfrm>
          <a:noFill/>
        </p:spPr>
        <p:txBody>
          <a:bodyPr/>
          <a:lstStyle/>
          <a:p>
            <a:pPr eaLnBrk="1" hangingPunct="1">
              <a:lnSpc>
                <a:spcPct val="120000"/>
              </a:lnSpc>
            </a:pPr>
            <a:r>
              <a:rPr lang="en-US" sz="2800" dirty="0" smtClean="0"/>
              <a:t>CORNEAL THICKNESS</a:t>
            </a:r>
            <a:br>
              <a:rPr lang="en-US" sz="2800" dirty="0" smtClean="0"/>
            </a:br>
            <a:r>
              <a:rPr lang="en-US" sz="2800" dirty="0" smtClean="0"/>
              <a:t>MEASUREMENT TECHNIQUES: </a:t>
            </a:r>
            <a:r>
              <a:rPr lang="en-US" sz="2800" dirty="0" smtClean="0">
                <a:solidFill>
                  <a:srgbClr val="FFFF00"/>
                </a:solidFill>
              </a:rPr>
              <a:t>PACHOMETERS</a:t>
            </a:r>
          </a:p>
        </p:txBody>
      </p:sp>
      <p:pic>
        <p:nvPicPr>
          <p:cNvPr id="13319" name="Picture 2" descr="0349-91"/>
          <p:cNvPicPr>
            <a:picLocks noChangeAspect="1" noChangeArrowheads="1"/>
          </p:cNvPicPr>
          <p:nvPr/>
        </p:nvPicPr>
        <p:blipFill>
          <a:blip r:embed="rId3" cstate="print"/>
          <a:srcRect r="1363" b="1277"/>
          <a:stretch>
            <a:fillRect/>
          </a:stretch>
        </p:blipFill>
        <p:spPr bwMode="auto">
          <a:xfrm>
            <a:off x="1723816" y="1305409"/>
            <a:ext cx="7148512" cy="5037137"/>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solidFill>
                <a:schemeClr val="tx1"/>
              </a:solidFill>
            </a:endParaRPr>
          </a:p>
        </p:txBody>
      </p:sp>
      <p:sp>
        <p:nvSpPr>
          <p:cNvPr id="14339" name="Rectangle 3"/>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solidFill>
                <a:schemeClr val="tx1"/>
              </a:solidFill>
            </a:endParaRPr>
          </a:p>
        </p:txBody>
      </p:sp>
      <p:sp>
        <p:nvSpPr>
          <p:cNvPr id="14340" name="Rectangle 4"/>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solidFill>
                <a:schemeClr val="tx1"/>
              </a:solidFill>
            </a:endParaRPr>
          </a:p>
        </p:txBody>
      </p:sp>
      <p:sp>
        <p:nvSpPr>
          <p:cNvPr id="14341" name="Rectangle 5"/>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solidFill>
                <a:schemeClr val="tx1"/>
              </a:solidFill>
            </a:endParaRPr>
          </a:p>
        </p:txBody>
      </p:sp>
      <p:sp>
        <p:nvSpPr>
          <p:cNvPr id="14342" name="Rectangle 7"/>
          <p:cNvSpPr>
            <a:spLocks noGrp="1" noChangeArrowheads="1"/>
          </p:cNvSpPr>
          <p:nvPr>
            <p:ph type="title"/>
          </p:nvPr>
        </p:nvSpPr>
        <p:spPr>
          <a:xfrm>
            <a:off x="1600462" y="-151502"/>
            <a:ext cx="8743950" cy="1143001"/>
          </a:xfrm>
          <a:noFill/>
        </p:spPr>
        <p:txBody>
          <a:bodyPr/>
          <a:lstStyle/>
          <a:p>
            <a:pPr eaLnBrk="1" hangingPunct="1">
              <a:lnSpc>
                <a:spcPct val="200000"/>
              </a:lnSpc>
            </a:pPr>
            <a:r>
              <a:rPr lang="en-US" dirty="0" smtClean="0"/>
              <a:t>REFRACTIVE INDEX</a:t>
            </a:r>
          </a:p>
        </p:txBody>
      </p:sp>
      <p:sp>
        <p:nvSpPr>
          <p:cNvPr id="14343" name="Rectangle 8"/>
          <p:cNvSpPr>
            <a:spLocks noChangeArrowheads="1"/>
          </p:cNvSpPr>
          <p:nvPr/>
        </p:nvSpPr>
        <p:spPr bwMode="auto">
          <a:xfrm>
            <a:off x="860425" y="3132138"/>
            <a:ext cx="8124825" cy="2511425"/>
          </a:xfrm>
          <a:prstGeom prst="rect">
            <a:avLst/>
          </a:prstGeom>
          <a:noFill/>
          <a:ln w="9525">
            <a:noFill/>
            <a:miter lim="800000"/>
            <a:headEnd/>
            <a:tailEnd/>
          </a:ln>
        </p:spPr>
        <p:txBody>
          <a:bodyPr lIns="92075" tIns="46038" rIns="92075" bIns="46038"/>
          <a:lstStyle/>
          <a:p>
            <a:pPr marL="342900" indent="-342900" algn="l" defTabSz="762000">
              <a:spcAft>
                <a:spcPct val="30000"/>
              </a:spcAft>
              <a:buClr>
                <a:srgbClr val="E3BEFF"/>
              </a:buClr>
              <a:buSzPct val="100000"/>
              <a:buFontTx/>
              <a:buChar char=" "/>
            </a:pPr>
            <a:r>
              <a:rPr lang="en-US" sz="3200" dirty="0">
                <a:solidFill>
                  <a:schemeClr val="tx1"/>
                </a:solidFill>
              </a:rPr>
              <a:t>Epithelium:			1.401 (</a:t>
            </a:r>
            <a:r>
              <a:rPr lang="en-US" sz="3200" u="sng" dirty="0">
                <a:solidFill>
                  <a:schemeClr val="tx1"/>
                </a:solidFill>
              </a:rPr>
              <a:t>+</a:t>
            </a:r>
            <a:r>
              <a:rPr lang="en-US" sz="3200" dirty="0">
                <a:solidFill>
                  <a:schemeClr val="tx1"/>
                </a:solidFill>
              </a:rPr>
              <a:t> 0.005)</a:t>
            </a:r>
          </a:p>
          <a:p>
            <a:pPr marL="342900" indent="-342900" algn="l" defTabSz="762000">
              <a:spcAft>
                <a:spcPct val="30000"/>
              </a:spcAft>
              <a:buClr>
                <a:srgbClr val="E3BEFF"/>
              </a:buClr>
              <a:buSzPct val="100000"/>
              <a:buFontTx/>
              <a:buChar char=" "/>
            </a:pPr>
            <a:r>
              <a:rPr lang="en-US" sz="3200" dirty="0">
                <a:solidFill>
                  <a:schemeClr val="tx1"/>
                </a:solidFill>
              </a:rPr>
              <a:t>Anterior stroma:		1.380 (</a:t>
            </a:r>
            <a:r>
              <a:rPr lang="en-US" sz="3200" u="sng" dirty="0">
                <a:solidFill>
                  <a:schemeClr val="tx1"/>
                </a:solidFill>
              </a:rPr>
              <a:t>+</a:t>
            </a:r>
            <a:r>
              <a:rPr lang="en-US" sz="3200" dirty="0">
                <a:solidFill>
                  <a:schemeClr val="tx1"/>
                </a:solidFill>
              </a:rPr>
              <a:t> 0.005)</a:t>
            </a:r>
          </a:p>
          <a:p>
            <a:pPr marL="342900" indent="-342900" algn="l" defTabSz="762000">
              <a:spcAft>
                <a:spcPct val="30000"/>
              </a:spcAft>
              <a:buClr>
                <a:srgbClr val="E3BEFF"/>
              </a:buClr>
              <a:buSzPct val="100000"/>
              <a:buFontTx/>
              <a:buChar char=" "/>
            </a:pPr>
            <a:r>
              <a:rPr lang="en-US" sz="3200" dirty="0">
                <a:solidFill>
                  <a:schemeClr val="tx1"/>
                </a:solidFill>
              </a:rPr>
              <a:t>Posterior stroma:	1.373 (</a:t>
            </a:r>
            <a:r>
              <a:rPr lang="en-US" sz="3200" u="sng" dirty="0">
                <a:solidFill>
                  <a:schemeClr val="tx1"/>
                </a:solidFill>
              </a:rPr>
              <a:t>+</a:t>
            </a:r>
            <a:r>
              <a:rPr lang="en-US" sz="3200" dirty="0">
                <a:solidFill>
                  <a:schemeClr val="tx1"/>
                </a:solidFill>
              </a:rPr>
              <a:t> 0.001)</a:t>
            </a:r>
          </a:p>
        </p:txBody>
      </p:sp>
      <p:sp>
        <p:nvSpPr>
          <p:cNvPr id="14344" name="Rectangle 10"/>
          <p:cNvSpPr>
            <a:spLocks noChangeArrowheads="1"/>
          </p:cNvSpPr>
          <p:nvPr/>
        </p:nvSpPr>
        <p:spPr bwMode="auto">
          <a:xfrm>
            <a:off x="1768475" y="1697038"/>
            <a:ext cx="6137275" cy="909637"/>
          </a:xfrm>
          <a:prstGeom prst="rect">
            <a:avLst/>
          </a:prstGeom>
          <a:noFill/>
          <a:ln w="9525">
            <a:noFill/>
            <a:miter lim="800000"/>
            <a:headEnd/>
            <a:tailEnd/>
          </a:ln>
        </p:spPr>
        <p:txBody>
          <a:bodyPr lIns="92075" tIns="46038" rIns="92075" bIns="46038"/>
          <a:lstStyle/>
          <a:p>
            <a:pPr marL="342900" indent="-342900" algn="l" defTabSz="762000">
              <a:spcAft>
                <a:spcPct val="30000"/>
              </a:spcAft>
              <a:buClr>
                <a:srgbClr val="E3BEFF"/>
              </a:buClr>
              <a:buSzPct val="100000"/>
              <a:buFontTx/>
              <a:buChar char=" "/>
            </a:pPr>
            <a:r>
              <a:rPr lang="en-US" sz="3200" dirty="0">
                <a:solidFill>
                  <a:schemeClr val="tx1"/>
                </a:solidFill>
              </a:rPr>
              <a:t>1.376 (corneal substance)</a:t>
            </a:r>
          </a:p>
        </p:txBody>
      </p:sp>
      <p:sp>
        <p:nvSpPr>
          <p:cNvPr id="14345" name="Rectangle 11"/>
          <p:cNvSpPr>
            <a:spLocks noChangeArrowheads="1"/>
          </p:cNvSpPr>
          <p:nvPr/>
        </p:nvSpPr>
        <p:spPr bwMode="auto">
          <a:xfrm>
            <a:off x="6288088" y="2576513"/>
            <a:ext cx="2832100" cy="909637"/>
          </a:xfrm>
          <a:prstGeom prst="rect">
            <a:avLst/>
          </a:prstGeom>
          <a:noFill/>
          <a:ln w="9525">
            <a:noFill/>
            <a:miter lim="800000"/>
            <a:headEnd/>
            <a:tailEnd/>
          </a:ln>
        </p:spPr>
        <p:txBody>
          <a:bodyPr lIns="92075" tIns="46038" rIns="92075" bIns="46038"/>
          <a:lstStyle/>
          <a:p>
            <a:pPr marL="342900" indent="-342900" algn="l" defTabSz="762000">
              <a:spcAft>
                <a:spcPct val="30000"/>
              </a:spcAft>
              <a:buClr>
                <a:srgbClr val="E3BEFF"/>
              </a:buClr>
              <a:buSzPct val="100000"/>
              <a:buFontTx/>
              <a:buChar char=" "/>
            </a:pPr>
            <a:r>
              <a:rPr lang="en-US" sz="1800" dirty="0">
                <a:solidFill>
                  <a:schemeClr val="tx1"/>
                </a:solidFill>
              </a:rPr>
              <a:t>(Patel </a:t>
            </a:r>
            <a:r>
              <a:rPr lang="en-US" sz="1800" i="1" dirty="0">
                <a:solidFill>
                  <a:schemeClr val="tx1"/>
                </a:solidFill>
              </a:rPr>
              <a:t>et al.,</a:t>
            </a:r>
            <a:r>
              <a:rPr lang="en-US" sz="1800" dirty="0">
                <a:solidFill>
                  <a:schemeClr val="tx1"/>
                </a:solidFill>
              </a:rPr>
              <a:t> 1995)</a:t>
            </a:r>
            <a:endParaRPr lang="en-US" sz="3600" dirty="0">
              <a:solidFill>
                <a:schemeClr val="tx1"/>
              </a:solidFill>
            </a:endParaRP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15363" name="Rectangle 3"/>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15364" name="Rectangle 4"/>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15365" name="Rectangle 5"/>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15366" name="Rectangle 6"/>
          <p:cNvSpPr>
            <a:spLocks noGrp="1" noChangeArrowheads="1"/>
          </p:cNvSpPr>
          <p:nvPr>
            <p:ph type="title"/>
          </p:nvPr>
        </p:nvSpPr>
        <p:spPr>
          <a:xfrm>
            <a:off x="671513" y="2811463"/>
            <a:ext cx="8743950" cy="1143000"/>
          </a:xfrm>
          <a:noFill/>
        </p:spPr>
        <p:txBody>
          <a:bodyPr/>
          <a:lstStyle/>
          <a:p>
            <a:pPr eaLnBrk="1" hangingPunct="1">
              <a:lnSpc>
                <a:spcPct val="150000"/>
              </a:lnSpc>
            </a:pPr>
            <a:r>
              <a:rPr lang="en-US" dirty="0" smtClean="0">
                <a:solidFill>
                  <a:schemeClr val="tx1"/>
                </a:solidFill>
              </a:rPr>
              <a:t>CORNEAL TOPOGRAPHY</a:t>
            </a: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16387" name="Rectangle 3"/>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16388" name="Rectangle 4"/>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16389" name="Rectangle 5"/>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16390" name="Rectangle 7"/>
          <p:cNvSpPr>
            <a:spLocks noGrp="1" noChangeArrowheads="1"/>
          </p:cNvSpPr>
          <p:nvPr>
            <p:ph type="title"/>
          </p:nvPr>
        </p:nvSpPr>
        <p:spPr>
          <a:xfrm>
            <a:off x="1622629" y="-24741"/>
            <a:ext cx="8743950" cy="1143000"/>
          </a:xfrm>
          <a:noFill/>
        </p:spPr>
        <p:txBody>
          <a:bodyPr/>
          <a:lstStyle/>
          <a:p>
            <a:pPr eaLnBrk="1" hangingPunct="1">
              <a:lnSpc>
                <a:spcPct val="120000"/>
              </a:lnSpc>
            </a:pPr>
            <a:r>
              <a:rPr lang="en-US" dirty="0" smtClean="0"/>
              <a:t>CORNEAL CURVATURE</a:t>
            </a:r>
          </a:p>
        </p:txBody>
      </p:sp>
      <p:sp>
        <p:nvSpPr>
          <p:cNvPr id="16391" name="Rectangle 6"/>
          <p:cNvSpPr>
            <a:spLocks noGrp="1" noChangeArrowheads="1"/>
          </p:cNvSpPr>
          <p:nvPr>
            <p:ph idx="1"/>
          </p:nvPr>
        </p:nvSpPr>
        <p:spPr>
          <a:xfrm>
            <a:off x="1198563" y="2832100"/>
            <a:ext cx="8601075" cy="4114800"/>
          </a:xfrm>
        </p:spPr>
        <p:txBody>
          <a:bodyPr/>
          <a:lstStyle/>
          <a:p>
            <a:pPr eaLnBrk="1" hangingPunct="1">
              <a:lnSpc>
                <a:spcPct val="110000"/>
              </a:lnSpc>
              <a:buClr>
                <a:srgbClr val="FFC000"/>
              </a:buClr>
            </a:pPr>
            <a:r>
              <a:rPr lang="en-US" sz="2800" i="1" dirty="0" smtClean="0"/>
              <a:t>r</a:t>
            </a:r>
            <a:r>
              <a:rPr lang="en-US" sz="2800" baseline="-30000" dirty="0" smtClean="0"/>
              <a:t>o</a:t>
            </a:r>
            <a:r>
              <a:rPr lang="en-US" sz="2800" dirty="0" smtClean="0"/>
              <a:t>= 7.8 mm (7.0 - 9.5 mm)</a:t>
            </a:r>
          </a:p>
          <a:p>
            <a:pPr eaLnBrk="1" hangingPunct="1">
              <a:lnSpc>
                <a:spcPct val="110000"/>
              </a:lnSpc>
              <a:buClr>
                <a:srgbClr val="FFC000"/>
              </a:buClr>
            </a:pPr>
            <a:r>
              <a:rPr lang="en-US" sz="2800" dirty="0" smtClean="0"/>
              <a:t>WTR astigmatism (early life)</a:t>
            </a:r>
          </a:p>
          <a:p>
            <a:pPr lvl="1" eaLnBrk="1" hangingPunct="1">
              <a:lnSpc>
                <a:spcPct val="110000"/>
              </a:lnSpc>
              <a:buClr>
                <a:srgbClr val="FFC000"/>
              </a:buClr>
              <a:buFontTx/>
              <a:buChar char="-"/>
            </a:pPr>
            <a:r>
              <a:rPr lang="en-US" dirty="0" smtClean="0"/>
              <a:t>Center of curvature is not a fixed value because of eye movement</a:t>
            </a:r>
          </a:p>
          <a:p>
            <a:pPr lvl="1" eaLnBrk="1" hangingPunct="1">
              <a:lnSpc>
                <a:spcPct val="110000"/>
              </a:lnSpc>
              <a:buClr>
                <a:srgbClr val="FFC000"/>
              </a:buClr>
              <a:buFontTx/>
              <a:buChar char="-"/>
            </a:pPr>
            <a:r>
              <a:rPr lang="en-US" i="1" dirty="0" smtClean="0"/>
              <a:t>r</a:t>
            </a:r>
            <a:r>
              <a:rPr lang="en-US" baseline="-35000" dirty="0" smtClean="0"/>
              <a:t>o</a:t>
            </a:r>
            <a:r>
              <a:rPr lang="en-US" dirty="0" smtClean="0"/>
              <a:t> varies over repeated measures</a:t>
            </a:r>
          </a:p>
        </p:txBody>
      </p:sp>
      <p:sp>
        <p:nvSpPr>
          <p:cNvPr id="16392" name="Rectangle 8"/>
          <p:cNvSpPr>
            <a:spLocks noChangeArrowheads="1"/>
          </p:cNvSpPr>
          <p:nvPr/>
        </p:nvSpPr>
        <p:spPr bwMode="auto">
          <a:xfrm>
            <a:off x="1681163" y="1452563"/>
            <a:ext cx="7126287" cy="1143000"/>
          </a:xfrm>
          <a:prstGeom prst="rect">
            <a:avLst/>
          </a:prstGeom>
          <a:noFill/>
          <a:ln w="9525">
            <a:noFill/>
            <a:miter lim="800000"/>
            <a:headEnd/>
            <a:tailEnd/>
          </a:ln>
        </p:spPr>
        <p:txBody>
          <a:bodyPr lIns="92075" tIns="46038" rIns="92075" bIns="46038" anchor="ctr"/>
          <a:lstStyle/>
          <a:p>
            <a:pPr defTabSz="762000">
              <a:lnSpc>
                <a:spcPct val="100000"/>
              </a:lnSpc>
            </a:pPr>
            <a:r>
              <a:rPr lang="en-US" b="1" dirty="0">
                <a:solidFill>
                  <a:schemeClr val="tx1"/>
                </a:solidFill>
              </a:rPr>
              <a:t>CHARACTERISTICS OF THE CENTRAL CORNEAL REGION</a:t>
            </a: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Rectangle 100"/>
          <p:cNvSpPr/>
          <p:nvPr/>
        </p:nvSpPr>
        <p:spPr>
          <a:xfrm>
            <a:off x="1177925" y="1660694"/>
            <a:ext cx="7896225" cy="4627562"/>
          </a:xfrm>
          <a:prstGeom prst="rect">
            <a:avLst/>
          </a:prstGeom>
          <a:solidFill>
            <a:schemeClr val="accent3">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dirty="0"/>
          </a:p>
        </p:txBody>
      </p:sp>
      <p:sp>
        <p:nvSpPr>
          <p:cNvPr id="17411" name="Rectangle 2"/>
          <p:cNvSpPr>
            <a:spLocks noChangeArrowheads="1"/>
          </p:cNvSpPr>
          <p:nvPr/>
        </p:nvSpPr>
        <p:spPr bwMode="auto">
          <a:xfrm>
            <a:off x="771525" y="6802438"/>
            <a:ext cx="2143125" cy="457200"/>
          </a:xfrm>
          <a:prstGeom prst="rect">
            <a:avLst/>
          </a:prstGeom>
          <a:noFill/>
          <a:ln w="9525">
            <a:noFill/>
            <a:miter lim="800000"/>
            <a:headEnd/>
            <a:tailEnd/>
          </a:ln>
        </p:spPr>
        <p:txBody>
          <a:bodyPr wrap="none" anchor="ctr"/>
          <a:lstStyle/>
          <a:p>
            <a:endParaRPr lang="en-US" dirty="0">
              <a:solidFill>
                <a:schemeClr val="tx1"/>
              </a:solidFill>
            </a:endParaRPr>
          </a:p>
        </p:txBody>
      </p:sp>
      <p:sp>
        <p:nvSpPr>
          <p:cNvPr id="17412" name="Rectangle 3"/>
          <p:cNvSpPr>
            <a:spLocks noChangeArrowheads="1"/>
          </p:cNvSpPr>
          <p:nvPr/>
        </p:nvSpPr>
        <p:spPr bwMode="auto">
          <a:xfrm>
            <a:off x="3514725" y="6802438"/>
            <a:ext cx="3257550" cy="457200"/>
          </a:xfrm>
          <a:prstGeom prst="rect">
            <a:avLst/>
          </a:prstGeom>
          <a:noFill/>
          <a:ln w="9525">
            <a:noFill/>
            <a:miter lim="800000"/>
            <a:headEnd/>
            <a:tailEnd/>
          </a:ln>
        </p:spPr>
        <p:txBody>
          <a:bodyPr wrap="none" anchor="ctr"/>
          <a:lstStyle/>
          <a:p>
            <a:endParaRPr lang="en-US" dirty="0">
              <a:solidFill>
                <a:schemeClr val="tx1"/>
              </a:solidFill>
            </a:endParaRPr>
          </a:p>
        </p:txBody>
      </p:sp>
      <p:sp>
        <p:nvSpPr>
          <p:cNvPr id="17413" name="Rectangle 4"/>
          <p:cNvSpPr>
            <a:spLocks noChangeArrowheads="1"/>
          </p:cNvSpPr>
          <p:nvPr/>
        </p:nvSpPr>
        <p:spPr bwMode="auto">
          <a:xfrm>
            <a:off x="771525" y="6802438"/>
            <a:ext cx="2143125" cy="457200"/>
          </a:xfrm>
          <a:prstGeom prst="rect">
            <a:avLst/>
          </a:prstGeom>
          <a:noFill/>
          <a:ln w="9525">
            <a:noFill/>
            <a:miter lim="800000"/>
            <a:headEnd/>
            <a:tailEnd/>
          </a:ln>
        </p:spPr>
        <p:txBody>
          <a:bodyPr wrap="none" anchor="ctr"/>
          <a:lstStyle/>
          <a:p>
            <a:endParaRPr lang="en-US" dirty="0">
              <a:solidFill>
                <a:schemeClr val="tx1"/>
              </a:solidFill>
            </a:endParaRPr>
          </a:p>
        </p:txBody>
      </p:sp>
      <p:sp>
        <p:nvSpPr>
          <p:cNvPr id="17414" name="Rectangle 5"/>
          <p:cNvSpPr>
            <a:spLocks noChangeArrowheads="1"/>
          </p:cNvSpPr>
          <p:nvPr/>
        </p:nvSpPr>
        <p:spPr bwMode="auto">
          <a:xfrm>
            <a:off x="3514725" y="6802438"/>
            <a:ext cx="3257550" cy="457200"/>
          </a:xfrm>
          <a:prstGeom prst="rect">
            <a:avLst/>
          </a:prstGeom>
          <a:noFill/>
          <a:ln w="9525">
            <a:noFill/>
            <a:miter lim="800000"/>
            <a:headEnd/>
            <a:tailEnd/>
          </a:ln>
        </p:spPr>
        <p:txBody>
          <a:bodyPr wrap="none" anchor="ctr"/>
          <a:lstStyle/>
          <a:p>
            <a:endParaRPr lang="en-US" dirty="0">
              <a:solidFill>
                <a:schemeClr val="tx1"/>
              </a:solidFill>
            </a:endParaRPr>
          </a:p>
        </p:txBody>
      </p:sp>
      <p:sp>
        <p:nvSpPr>
          <p:cNvPr id="17415" name="Rectangle 9"/>
          <p:cNvSpPr>
            <a:spLocks noChangeArrowheads="1"/>
          </p:cNvSpPr>
          <p:nvPr/>
        </p:nvSpPr>
        <p:spPr bwMode="auto">
          <a:xfrm>
            <a:off x="6642100" y="1276350"/>
            <a:ext cx="3644900" cy="909638"/>
          </a:xfrm>
          <a:prstGeom prst="rect">
            <a:avLst/>
          </a:prstGeom>
          <a:noFill/>
          <a:ln w="9525">
            <a:noFill/>
            <a:miter lim="800000"/>
            <a:headEnd/>
            <a:tailEnd/>
          </a:ln>
        </p:spPr>
        <p:txBody>
          <a:bodyPr lIns="92075" tIns="46038" rIns="92075" bIns="46038"/>
          <a:lstStyle/>
          <a:p>
            <a:pPr marL="342900" indent="-342900" algn="l" defTabSz="762000">
              <a:spcAft>
                <a:spcPct val="30000"/>
              </a:spcAft>
              <a:buClr>
                <a:srgbClr val="E3BEFF"/>
              </a:buClr>
              <a:buSzPct val="100000"/>
              <a:buFontTx/>
              <a:buChar char=" "/>
            </a:pPr>
            <a:r>
              <a:rPr lang="en-US" sz="1800" dirty="0">
                <a:solidFill>
                  <a:schemeClr val="tx1"/>
                </a:solidFill>
              </a:rPr>
              <a:t>(after Emsley, 1984)</a:t>
            </a:r>
            <a:endParaRPr lang="en-US" sz="3600" dirty="0">
              <a:solidFill>
                <a:schemeClr val="tx1"/>
              </a:solidFill>
            </a:endParaRPr>
          </a:p>
        </p:txBody>
      </p:sp>
      <p:sp>
        <p:nvSpPr>
          <p:cNvPr id="17416" name="Freeform 107"/>
          <p:cNvSpPr>
            <a:spLocks/>
          </p:cNvSpPr>
          <p:nvPr/>
        </p:nvSpPr>
        <p:spPr bwMode="auto">
          <a:xfrm>
            <a:off x="3843338" y="3778250"/>
            <a:ext cx="889000" cy="1260475"/>
          </a:xfrm>
          <a:custGeom>
            <a:avLst/>
            <a:gdLst>
              <a:gd name="T0" fmla="*/ 0 w 514"/>
              <a:gd name="T1" fmla="*/ 0 h 728"/>
              <a:gd name="T2" fmla="*/ 0 w 514"/>
              <a:gd name="T3" fmla="*/ 0 h 728"/>
              <a:gd name="T4" fmla="*/ 2147483647 w 514"/>
              <a:gd name="T5" fmla="*/ 2147483647 h 728"/>
              <a:gd name="T6" fmla="*/ 2147483647 w 514"/>
              <a:gd name="T7" fmla="*/ 2147483647 h 728"/>
              <a:gd name="T8" fmla="*/ 2147483647 w 514"/>
              <a:gd name="T9" fmla="*/ 2147483647 h 728"/>
              <a:gd name="T10" fmla="*/ 2147483647 w 514"/>
              <a:gd name="T11" fmla="*/ 2147483647 h 728"/>
              <a:gd name="T12" fmla="*/ 2147483647 w 514"/>
              <a:gd name="T13" fmla="*/ 2147483647 h 728"/>
              <a:gd name="T14" fmla="*/ 2147483647 w 514"/>
              <a:gd name="T15" fmla="*/ 2147483647 h 728"/>
              <a:gd name="T16" fmla="*/ 2147483647 w 514"/>
              <a:gd name="T17" fmla="*/ 2147483647 h 728"/>
              <a:gd name="T18" fmla="*/ 2147483647 w 514"/>
              <a:gd name="T19" fmla="*/ 2147483647 h 728"/>
              <a:gd name="T20" fmla="*/ 2147483647 w 514"/>
              <a:gd name="T21" fmla="*/ 2147483647 h 728"/>
              <a:gd name="T22" fmla="*/ 2147483647 w 514"/>
              <a:gd name="T23" fmla="*/ 2147483647 h 728"/>
              <a:gd name="T24" fmla="*/ 2147483647 w 514"/>
              <a:gd name="T25" fmla="*/ 2147483647 h 728"/>
              <a:gd name="T26" fmla="*/ 2147483647 w 514"/>
              <a:gd name="T27" fmla="*/ 2147483647 h 728"/>
              <a:gd name="T28" fmla="*/ 2147483647 w 514"/>
              <a:gd name="T29" fmla="*/ 2147483647 h 728"/>
              <a:gd name="T30" fmla="*/ 2147483647 w 514"/>
              <a:gd name="T31" fmla="*/ 2147483647 h 728"/>
              <a:gd name="T32" fmla="*/ 2147483647 w 514"/>
              <a:gd name="T33" fmla="*/ 2147483647 h 728"/>
              <a:gd name="T34" fmla="*/ 2147483647 w 514"/>
              <a:gd name="T35" fmla="*/ 2147483647 h 728"/>
              <a:gd name="T36" fmla="*/ 2147483647 w 514"/>
              <a:gd name="T37" fmla="*/ 2147483647 h 728"/>
              <a:gd name="T38" fmla="*/ 2147483647 w 514"/>
              <a:gd name="T39" fmla="*/ 2147483647 h 728"/>
              <a:gd name="T40" fmla="*/ 2147483647 w 514"/>
              <a:gd name="T41" fmla="*/ 2147483647 h 728"/>
              <a:gd name="T42" fmla="*/ 2147483647 w 514"/>
              <a:gd name="T43" fmla="*/ 2147483647 h 728"/>
              <a:gd name="T44" fmla="*/ 2147483647 w 514"/>
              <a:gd name="T45" fmla="*/ 2147483647 h 728"/>
              <a:gd name="T46" fmla="*/ 2147483647 w 514"/>
              <a:gd name="T47" fmla="*/ 2147483647 h 728"/>
              <a:gd name="T48" fmla="*/ 2147483647 w 514"/>
              <a:gd name="T49" fmla="*/ 2147483647 h 728"/>
              <a:gd name="T50" fmla="*/ 2147483647 w 514"/>
              <a:gd name="T51" fmla="*/ 2147483647 h 728"/>
              <a:gd name="T52" fmla="*/ 2147483647 w 514"/>
              <a:gd name="T53" fmla="*/ 2147483647 h 728"/>
              <a:gd name="T54" fmla="*/ 2147483647 w 514"/>
              <a:gd name="T55" fmla="*/ 2147483647 h 728"/>
              <a:gd name="T56" fmla="*/ 2147483647 w 514"/>
              <a:gd name="T57" fmla="*/ 2147483647 h 728"/>
              <a:gd name="T58" fmla="*/ 2147483647 w 514"/>
              <a:gd name="T59" fmla="*/ 2147483647 h 728"/>
              <a:gd name="T60" fmla="*/ 2147483647 w 514"/>
              <a:gd name="T61" fmla="*/ 2147483647 h 728"/>
              <a:gd name="T62" fmla="*/ 2147483647 w 514"/>
              <a:gd name="T63" fmla="*/ 2147483647 h 728"/>
              <a:gd name="T64" fmla="*/ 2147483647 w 514"/>
              <a:gd name="T65" fmla="*/ 2147483647 h 728"/>
              <a:gd name="T66" fmla="*/ 2147483647 w 514"/>
              <a:gd name="T67" fmla="*/ 2147483647 h 728"/>
              <a:gd name="T68" fmla="*/ 2147483647 w 514"/>
              <a:gd name="T69" fmla="*/ 0 h 728"/>
              <a:gd name="T70" fmla="*/ 2147483647 w 514"/>
              <a:gd name="T71" fmla="*/ 0 h 728"/>
              <a:gd name="T72" fmla="*/ 0 w 514"/>
              <a:gd name="T73" fmla="*/ 0 h 72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514"/>
              <a:gd name="T112" fmla="*/ 0 h 728"/>
              <a:gd name="T113" fmla="*/ 514 w 514"/>
              <a:gd name="T114" fmla="*/ 728 h 72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514" h="728">
                <a:moveTo>
                  <a:pt x="0" y="0"/>
                </a:moveTo>
                <a:lnTo>
                  <a:pt x="0" y="0"/>
                </a:lnTo>
                <a:lnTo>
                  <a:pt x="7" y="62"/>
                </a:lnTo>
                <a:lnTo>
                  <a:pt x="14" y="118"/>
                </a:lnTo>
                <a:lnTo>
                  <a:pt x="21" y="173"/>
                </a:lnTo>
                <a:lnTo>
                  <a:pt x="42" y="229"/>
                </a:lnTo>
                <a:lnTo>
                  <a:pt x="56" y="284"/>
                </a:lnTo>
                <a:lnTo>
                  <a:pt x="83" y="333"/>
                </a:lnTo>
                <a:lnTo>
                  <a:pt x="111" y="388"/>
                </a:lnTo>
                <a:lnTo>
                  <a:pt x="139" y="437"/>
                </a:lnTo>
                <a:lnTo>
                  <a:pt x="174" y="478"/>
                </a:lnTo>
                <a:lnTo>
                  <a:pt x="215" y="527"/>
                </a:lnTo>
                <a:lnTo>
                  <a:pt x="257" y="568"/>
                </a:lnTo>
                <a:lnTo>
                  <a:pt x="299" y="603"/>
                </a:lnTo>
                <a:lnTo>
                  <a:pt x="347" y="645"/>
                </a:lnTo>
                <a:lnTo>
                  <a:pt x="396" y="673"/>
                </a:lnTo>
                <a:lnTo>
                  <a:pt x="451" y="707"/>
                </a:lnTo>
                <a:lnTo>
                  <a:pt x="507" y="728"/>
                </a:lnTo>
                <a:lnTo>
                  <a:pt x="514" y="714"/>
                </a:lnTo>
                <a:lnTo>
                  <a:pt x="458" y="686"/>
                </a:lnTo>
                <a:lnTo>
                  <a:pt x="403" y="659"/>
                </a:lnTo>
                <a:lnTo>
                  <a:pt x="354" y="631"/>
                </a:lnTo>
                <a:lnTo>
                  <a:pt x="312" y="589"/>
                </a:lnTo>
                <a:lnTo>
                  <a:pt x="264" y="555"/>
                </a:lnTo>
                <a:lnTo>
                  <a:pt x="229" y="513"/>
                </a:lnTo>
                <a:lnTo>
                  <a:pt x="188" y="471"/>
                </a:lnTo>
                <a:lnTo>
                  <a:pt x="153" y="423"/>
                </a:lnTo>
                <a:lnTo>
                  <a:pt x="125" y="374"/>
                </a:lnTo>
                <a:lnTo>
                  <a:pt x="97" y="326"/>
                </a:lnTo>
                <a:lnTo>
                  <a:pt x="77" y="277"/>
                </a:lnTo>
                <a:lnTo>
                  <a:pt x="56" y="222"/>
                </a:lnTo>
                <a:lnTo>
                  <a:pt x="42" y="166"/>
                </a:lnTo>
                <a:lnTo>
                  <a:pt x="28" y="118"/>
                </a:lnTo>
                <a:lnTo>
                  <a:pt x="21" y="62"/>
                </a:lnTo>
                <a:lnTo>
                  <a:pt x="21" y="0"/>
                </a:lnTo>
                <a:lnTo>
                  <a:pt x="0" y="0"/>
                </a:lnTo>
                <a:close/>
              </a:path>
            </a:pathLst>
          </a:custGeom>
          <a:solidFill>
            <a:srgbClr val="0000FF"/>
          </a:solidFill>
          <a:ln w="9525">
            <a:noFill/>
            <a:round/>
            <a:headEnd/>
            <a:tailEnd/>
          </a:ln>
        </p:spPr>
        <p:txBody>
          <a:bodyPr/>
          <a:lstStyle/>
          <a:p>
            <a:endParaRPr lang="en-US" dirty="0">
              <a:solidFill>
                <a:schemeClr val="tx1"/>
              </a:solidFill>
            </a:endParaRPr>
          </a:p>
        </p:txBody>
      </p:sp>
      <p:sp>
        <p:nvSpPr>
          <p:cNvPr id="17417" name="Freeform 108"/>
          <p:cNvSpPr>
            <a:spLocks/>
          </p:cNvSpPr>
          <p:nvPr/>
        </p:nvSpPr>
        <p:spPr bwMode="auto">
          <a:xfrm>
            <a:off x="3843338" y="2541588"/>
            <a:ext cx="852487" cy="1236662"/>
          </a:xfrm>
          <a:custGeom>
            <a:avLst/>
            <a:gdLst>
              <a:gd name="T0" fmla="*/ 2147483647 w 493"/>
              <a:gd name="T1" fmla="*/ 0 h 715"/>
              <a:gd name="T2" fmla="*/ 2147483647 w 493"/>
              <a:gd name="T3" fmla="*/ 0 h 715"/>
              <a:gd name="T4" fmla="*/ 2147483647 w 493"/>
              <a:gd name="T5" fmla="*/ 2147483647 h 715"/>
              <a:gd name="T6" fmla="*/ 2147483647 w 493"/>
              <a:gd name="T7" fmla="*/ 2147483647 h 715"/>
              <a:gd name="T8" fmla="*/ 2147483647 w 493"/>
              <a:gd name="T9" fmla="*/ 2147483647 h 715"/>
              <a:gd name="T10" fmla="*/ 2147483647 w 493"/>
              <a:gd name="T11" fmla="*/ 2147483647 h 715"/>
              <a:gd name="T12" fmla="*/ 2147483647 w 493"/>
              <a:gd name="T13" fmla="*/ 2147483647 h 715"/>
              <a:gd name="T14" fmla="*/ 2147483647 w 493"/>
              <a:gd name="T15" fmla="*/ 2147483647 h 715"/>
              <a:gd name="T16" fmla="*/ 2147483647 w 493"/>
              <a:gd name="T17" fmla="*/ 2147483647 h 715"/>
              <a:gd name="T18" fmla="*/ 2147483647 w 493"/>
              <a:gd name="T19" fmla="*/ 2147483647 h 715"/>
              <a:gd name="T20" fmla="*/ 2147483647 w 493"/>
              <a:gd name="T21" fmla="*/ 2147483647 h 715"/>
              <a:gd name="T22" fmla="*/ 2147483647 w 493"/>
              <a:gd name="T23" fmla="*/ 2147483647 h 715"/>
              <a:gd name="T24" fmla="*/ 2147483647 w 493"/>
              <a:gd name="T25" fmla="*/ 2147483647 h 715"/>
              <a:gd name="T26" fmla="*/ 2147483647 w 493"/>
              <a:gd name="T27" fmla="*/ 2147483647 h 715"/>
              <a:gd name="T28" fmla="*/ 2147483647 w 493"/>
              <a:gd name="T29" fmla="*/ 2147483647 h 715"/>
              <a:gd name="T30" fmla="*/ 2147483647 w 493"/>
              <a:gd name="T31" fmla="*/ 2147483647 h 715"/>
              <a:gd name="T32" fmla="*/ 2147483647 w 493"/>
              <a:gd name="T33" fmla="*/ 2147483647 h 715"/>
              <a:gd name="T34" fmla="*/ 0 w 493"/>
              <a:gd name="T35" fmla="*/ 2147483647 h 715"/>
              <a:gd name="T36" fmla="*/ 2147483647 w 493"/>
              <a:gd name="T37" fmla="*/ 2147483647 h 715"/>
              <a:gd name="T38" fmla="*/ 2147483647 w 493"/>
              <a:gd name="T39" fmla="*/ 2147483647 h 715"/>
              <a:gd name="T40" fmla="*/ 2147483647 w 493"/>
              <a:gd name="T41" fmla="*/ 2147483647 h 715"/>
              <a:gd name="T42" fmla="*/ 2147483647 w 493"/>
              <a:gd name="T43" fmla="*/ 2147483647 h 715"/>
              <a:gd name="T44" fmla="*/ 2147483647 w 493"/>
              <a:gd name="T45" fmla="*/ 2147483647 h 715"/>
              <a:gd name="T46" fmla="*/ 2147483647 w 493"/>
              <a:gd name="T47" fmla="*/ 2147483647 h 715"/>
              <a:gd name="T48" fmla="*/ 2147483647 w 493"/>
              <a:gd name="T49" fmla="*/ 2147483647 h 715"/>
              <a:gd name="T50" fmla="*/ 2147483647 w 493"/>
              <a:gd name="T51" fmla="*/ 2147483647 h 715"/>
              <a:gd name="T52" fmla="*/ 2147483647 w 493"/>
              <a:gd name="T53" fmla="*/ 2147483647 h 715"/>
              <a:gd name="T54" fmla="*/ 2147483647 w 493"/>
              <a:gd name="T55" fmla="*/ 2147483647 h 715"/>
              <a:gd name="T56" fmla="*/ 2147483647 w 493"/>
              <a:gd name="T57" fmla="*/ 2147483647 h 715"/>
              <a:gd name="T58" fmla="*/ 2147483647 w 493"/>
              <a:gd name="T59" fmla="*/ 2147483647 h 715"/>
              <a:gd name="T60" fmla="*/ 2147483647 w 493"/>
              <a:gd name="T61" fmla="*/ 2147483647 h 715"/>
              <a:gd name="T62" fmla="*/ 2147483647 w 493"/>
              <a:gd name="T63" fmla="*/ 2147483647 h 715"/>
              <a:gd name="T64" fmla="*/ 2147483647 w 493"/>
              <a:gd name="T65" fmla="*/ 2147483647 h 715"/>
              <a:gd name="T66" fmla="*/ 2147483647 w 493"/>
              <a:gd name="T67" fmla="*/ 2147483647 h 715"/>
              <a:gd name="T68" fmla="*/ 2147483647 w 493"/>
              <a:gd name="T69" fmla="*/ 2147483647 h 715"/>
              <a:gd name="T70" fmla="*/ 2147483647 w 493"/>
              <a:gd name="T71" fmla="*/ 2147483647 h 715"/>
              <a:gd name="T72" fmla="*/ 2147483647 w 493"/>
              <a:gd name="T73" fmla="*/ 0 h 71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93"/>
              <a:gd name="T112" fmla="*/ 0 h 715"/>
              <a:gd name="T113" fmla="*/ 493 w 493"/>
              <a:gd name="T114" fmla="*/ 715 h 71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93" h="715">
                <a:moveTo>
                  <a:pt x="479" y="0"/>
                </a:moveTo>
                <a:lnTo>
                  <a:pt x="486" y="0"/>
                </a:lnTo>
                <a:lnTo>
                  <a:pt x="430" y="28"/>
                </a:lnTo>
                <a:lnTo>
                  <a:pt x="382" y="56"/>
                </a:lnTo>
                <a:lnTo>
                  <a:pt x="333" y="90"/>
                </a:lnTo>
                <a:lnTo>
                  <a:pt x="285" y="125"/>
                </a:lnTo>
                <a:lnTo>
                  <a:pt x="243" y="167"/>
                </a:lnTo>
                <a:lnTo>
                  <a:pt x="201" y="208"/>
                </a:lnTo>
                <a:lnTo>
                  <a:pt x="167" y="250"/>
                </a:lnTo>
                <a:lnTo>
                  <a:pt x="132" y="298"/>
                </a:lnTo>
                <a:lnTo>
                  <a:pt x="104" y="347"/>
                </a:lnTo>
                <a:lnTo>
                  <a:pt x="77" y="395"/>
                </a:lnTo>
                <a:lnTo>
                  <a:pt x="56" y="444"/>
                </a:lnTo>
                <a:lnTo>
                  <a:pt x="35" y="500"/>
                </a:lnTo>
                <a:lnTo>
                  <a:pt x="21" y="548"/>
                </a:lnTo>
                <a:lnTo>
                  <a:pt x="14" y="604"/>
                </a:lnTo>
                <a:lnTo>
                  <a:pt x="7" y="659"/>
                </a:lnTo>
                <a:lnTo>
                  <a:pt x="0" y="715"/>
                </a:lnTo>
                <a:lnTo>
                  <a:pt x="21" y="715"/>
                </a:lnTo>
                <a:lnTo>
                  <a:pt x="21" y="659"/>
                </a:lnTo>
                <a:lnTo>
                  <a:pt x="28" y="611"/>
                </a:lnTo>
                <a:lnTo>
                  <a:pt x="42" y="555"/>
                </a:lnTo>
                <a:lnTo>
                  <a:pt x="56" y="500"/>
                </a:lnTo>
                <a:lnTo>
                  <a:pt x="70" y="451"/>
                </a:lnTo>
                <a:lnTo>
                  <a:pt x="90" y="402"/>
                </a:lnTo>
                <a:lnTo>
                  <a:pt x="118" y="354"/>
                </a:lnTo>
                <a:lnTo>
                  <a:pt x="146" y="305"/>
                </a:lnTo>
                <a:lnTo>
                  <a:pt x="181" y="257"/>
                </a:lnTo>
                <a:lnTo>
                  <a:pt x="215" y="215"/>
                </a:lnTo>
                <a:lnTo>
                  <a:pt x="257" y="173"/>
                </a:lnTo>
                <a:lnTo>
                  <a:pt x="299" y="139"/>
                </a:lnTo>
                <a:lnTo>
                  <a:pt x="340" y="104"/>
                </a:lnTo>
                <a:lnTo>
                  <a:pt x="389" y="69"/>
                </a:lnTo>
                <a:lnTo>
                  <a:pt x="437" y="42"/>
                </a:lnTo>
                <a:lnTo>
                  <a:pt x="493" y="14"/>
                </a:lnTo>
                <a:lnTo>
                  <a:pt x="479" y="0"/>
                </a:lnTo>
                <a:close/>
              </a:path>
            </a:pathLst>
          </a:custGeom>
          <a:solidFill>
            <a:srgbClr val="0000FF"/>
          </a:solidFill>
          <a:ln w="9525">
            <a:noFill/>
            <a:round/>
            <a:headEnd/>
            <a:tailEnd/>
          </a:ln>
        </p:spPr>
        <p:txBody>
          <a:bodyPr/>
          <a:lstStyle/>
          <a:p>
            <a:endParaRPr lang="en-US" dirty="0">
              <a:solidFill>
                <a:schemeClr val="tx1"/>
              </a:solidFill>
            </a:endParaRPr>
          </a:p>
        </p:txBody>
      </p:sp>
      <p:sp>
        <p:nvSpPr>
          <p:cNvPr id="17418" name="Freeform 109"/>
          <p:cNvSpPr>
            <a:spLocks/>
          </p:cNvSpPr>
          <p:nvPr/>
        </p:nvSpPr>
        <p:spPr bwMode="auto">
          <a:xfrm>
            <a:off x="4672013" y="2001838"/>
            <a:ext cx="1416050" cy="563562"/>
          </a:xfrm>
          <a:custGeom>
            <a:avLst/>
            <a:gdLst>
              <a:gd name="T0" fmla="*/ 2147483647 w 819"/>
              <a:gd name="T1" fmla="*/ 0 h 326"/>
              <a:gd name="T2" fmla="*/ 2147483647 w 819"/>
              <a:gd name="T3" fmla="*/ 0 h 326"/>
              <a:gd name="T4" fmla="*/ 2147483647 w 819"/>
              <a:gd name="T5" fmla="*/ 2147483647 h 326"/>
              <a:gd name="T6" fmla="*/ 2147483647 w 819"/>
              <a:gd name="T7" fmla="*/ 2147483647 h 326"/>
              <a:gd name="T8" fmla="*/ 2147483647 w 819"/>
              <a:gd name="T9" fmla="*/ 2147483647 h 326"/>
              <a:gd name="T10" fmla="*/ 2147483647 w 819"/>
              <a:gd name="T11" fmla="*/ 2147483647 h 326"/>
              <a:gd name="T12" fmla="*/ 2147483647 w 819"/>
              <a:gd name="T13" fmla="*/ 2147483647 h 326"/>
              <a:gd name="T14" fmla="*/ 2147483647 w 819"/>
              <a:gd name="T15" fmla="*/ 2147483647 h 326"/>
              <a:gd name="T16" fmla="*/ 2147483647 w 819"/>
              <a:gd name="T17" fmla="*/ 2147483647 h 326"/>
              <a:gd name="T18" fmla="*/ 0 w 819"/>
              <a:gd name="T19" fmla="*/ 2147483647 h 326"/>
              <a:gd name="T20" fmla="*/ 2147483647 w 819"/>
              <a:gd name="T21" fmla="*/ 2147483647 h 326"/>
              <a:gd name="T22" fmla="*/ 2147483647 w 819"/>
              <a:gd name="T23" fmla="*/ 2147483647 h 326"/>
              <a:gd name="T24" fmla="*/ 2147483647 w 819"/>
              <a:gd name="T25" fmla="*/ 2147483647 h 326"/>
              <a:gd name="T26" fmla="*/ 2147483647 w 819"/>
              <a:gd name="T27" fmla="*/ 2147483647 h 326"/>
              <a:gd name="T28" fmla="*/ 2147483647 w 819"/>
              <a:gd name="T29" fmla="*/ 2147483647 h 326"/>
              <a:gd name="T30" fmla="*/ 2147483647 w 819"/>
              <a:gd name="T31" fmla="*/ 2147483647 h 326"/>
              <a:gd name="T32" fmla="*/ 2147483647 w 819"/>
              <a:gd name="T33" fmla="*/ 2147483647 h 326"/>
              <a:gd name="T34" fmla="*/ 2147483647 w 819"/>
              <a:gd name="T35" fmla="*/ 2147483647 h 326"/>
              <a:gd name="T36" fmla="*/ 2147483647 w 819"/>
              <a:gd name="T37" fmla="*/ 2147483647 h 326"/>
              <a:gd name="T38" fmla="*/ 2147483647 w 819"/>
              <a:gd name="T39" fmla="*/ 2147483647 h 326"/>
              <a:gd name="T40" fmla="*/ 2147483647 w 819"/>
              <a:gd name="T41" fmla="*/ 0 h 32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19"/>
              <a:gd name="T64" fmla="*/ 0 h 326"/>
              <a:gd name="T65" fmla="*/ 819 w 819"/>
              <a:gd name="T66" fmla="*/ 326 h 32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19" h="326">
                <a:moveTo>
                  <a:pt x="819" y="0"/>
                </a:moveTo>
                <a:lnTo>
                  <a:pt x="819" y="0"/>
                </a:lnTo>
                <a:lnTo>
                  <a:pt x="659" y="7"/>
                </a:lnTo>
                <a:lnTo>
                  <a:pt x="527" y="21"/>
                </a:lnTo>
                <a:lnTo>
                  <a:pt x="409" y="48"/>
                </a:lnTo>
                <a:lnTo>
                  <a:pt x="312" y="83"/>
                </a:lnTo>
                <a:lnTo>
                  <a:pt x="229" y="125"/>
                </a:lnTo>
                <a:lnTo>
                  <a:pt x="146" y="180"/>
                </a:lnTo>
                <a:lnTo>
                  <a:pt x="76" y="243"/>
                </a:lnTo>
                <a:lnTo>
                  <a:pt x="0" y="312"/>
                </a:lnTo>
                <a:lnTo>
                  <a:pt x="14" y="326"/>
                </a:lnTo>
                <a:lnTo>
                  <a:pt x="90" y="257"/>
                </a:lnTo>
                <a:lnTo>
                  <a:pt x="160" y="194"/>
                </a:lnTo>
                <a:lnTo>
                  <a:pt x="236" y="139"/>
                </a:lnTo>
                <a:lnTo>
                  <a:pt x="319" y="97"/>
                </a:lnTo>
                <a:lnTo>
                  <a:pt x="416" y="62"/>
                </a:lnTo>
                <a:lnTo>
                  <a:pt x="527" y="35"/>
                </a:lnTo>
                <a:lnTo>
                  <a:pt x="659" y="21"/>
                </a:lnTo>
                <a:lnTo>
                  <a:pt x="819" y="14"/>
                </a:lnTo>
                <a:lnTo>
                  <a:pt x="819" y="0"/>
                </a:lnTo>
                <a:close/>
              </a:path>
            </a:pathLst>
          </a:custGeom>
          <a:solidFill>
            <a:srgbClr val="0000FF"/>
          </a:solidFill>
          <a:ln w="9525">
            <a:noFill/>
            <a:round/>
            <a:headEnd/>
            <a:tailEnd/>
          </a:ln>
        </p:spPr>
        <p:txBody>
          <a:bodyPr/>
          <a:lstStyle/>
          <a:p>
            <a:endParaRPr lang="en-US" dirty="0">
              <a:solidFill>
                <a:schemeClr val="tx1"/>
              </a:solidFill>
            </a:endParaRPr>
          </a:p>
        </p:txBody>
      </p:sp>
      <p:sp>
        <p:nvSpPr>
          <p:cNvPr id="17419" name="Freeform 110"/>
          <p:cNvSpPr>
            <a:spLocks/>
          </p:cNvSpPr>
          <p:nvPr/>
        </p:nvSpPr>
        <p:spPr bwMode="auto">
          <a:xfrm>
            <a:off x="6088063" y="2001838"/>
            <a:ext cx="1897062" cy="1776412"/>
          </a:xfrm>
          <a:custGeom>
            <a:avLst/>
            <a:gdLst>
              <a:gd name="T0" fmla="*/ 2147483647 w 1096"/>
              <a:gd name="T1" fmla="*/ 2147483647 h 1027"/>
              <a:gd name="T2" fmla="*/ 2147483647 w 1096"/>
              <a:gd name="T3" fmla="*/ 2147483647 h 1027"/>
              <a:gd name="T4" fmla="*/ 2147483647 w 1096"/>
              <a:gd name="T5" fmla="*/ 2147483647 h 1027"/>
              <a:gd name="T6" fmla="*/ 2147483647 w 1096"/>
              <a:gd name="T7" fmla="*/ 2147483647 h 1027"/>
              <a:gd name="T8" fmla="*/ 2147483647 w 1096"/>
              <a:gd name="T9" fmla="*/ 2147483647 h 1027"/>
              <a:gd name="T10" fmla="*/ 2147483647 w 1096"/>
              <a:gd name="T11" fmla="*/ 2147483647 h 1027"/>
              <a:gd name="T12" fmla="*/ 2147483647 w 1096"/>
              <a:gd name="T13" fmla="*/ 2147483647 h 1027"/>
              <a:gd name="T14" fmla="*/ 2147483647 w 1096"/>
              <a:gd name="T15" fmla="*/ 2147483647 h 1027"/>
              <a:gd name="T16" fmla="*/ 2147483647 w 1096"/>
              <a:gd name="T17" fmla="*/ 2147483647 h 1027"/>
              <a:gd name="T18" fmla="*/ 2147483647 w 1096"/>
              <a:gd name="T19" fmla="*/ 2147483647 h 1027"/>
              <a:gd name="T20" fmla="*/ 2147483647 w 1096"/>
              <a:gd name="T21" fmla="*/ 2147483647 h 1027"/>
              <a:gd name="T22" fmla="*/ 2147483647 w 1096"/>
              <a:gd name="T23" fmla="*/ 2147483647 h 1027"/>
              <a:gd name="T24" fmla="*/ 2147483647 w 1096"/>
              <a:gd name="T25" fmla="*/ 2147483647 h 1027"/>
              <a:gd name="T26" fmla="*/ 2147483647 w 1096"/>
              <a:gd name="T27" fmla="*/ 2147483647 h 1027"/>
              <a:gd name="T28" fmla="*/ 2147483647 w 1096"/>
              <a:gd name="T29" fmla="*/ 2147483647 h 1027"/>
              <a:gd name="T30" fmla="*/ 2147483647 w 1096"/>
              <a:gd name="T31" fmla="*/ 2147483647 h 1027"/>
              <a:gd name="T32" fmla="*/ 2147483647 w 1096"/>
              <a:gd name="T33" fmla="*/ 2147483647 h 1027"/>
              <a:gd name="T34" fmla="*/ 0 w 1096"/>
              <a:gd name="T35" fmla="*/ 0 h 1027"/>
              <a:gd name="T36" fmla="*/ 0 w 1096"/>
              <a:gd name="T37" fmla="*/ 2147483647 h 1027"/>
              <a:gd name="T38" fmla="*/ 2147483647 w 1096"/>
              <a:gd name="T39" fmla="*/ 2147483647 h 1027"/>
              <a:gd name="T40" fmla="*/ 2147483647 w 1096"/>
              <a:gd name="T41" fmla="*/ 2147483647 h 1027"/>
              <a:gd name="T42" fmla="*/ 2147483647 w 1096"/>
              <a:gd name="T43" fmla="*/ 2147483647 h 1027"/>
              <a:gd name="T44" fmla="*/ 2147483647 w 1096"/>
              <a:gd name="T45" fmla="*/ 2147483647 h 1027"/>
              <a:gd name="T46" fmla="*/ 2147483647 w 1096"/>
              <a:gd name="T47" fmla="*/ 2147483647 h 1027"/>
              <a:gd name="T48" fmla="*/ 2147483647 w 1096"/>
              <a:gd name="T49" fmla="*/ 2147483647 h 1027"/>
              <a:gd name="T50" fmla="*/ 2147483647 w 1096"/>
              <a:gd name="T51" fmla="*/ 2147483647 h 1027"/>
              <a:gd name="T52" fmla="*/ 2147483647 w 1096"/>
              <a:gd name="T53" fmla="*/ 2147483647 h 1027"/>
              <a:gd name="T54" fmla="*/ 2147483647 w 1096"/>
              <a:gd name="T55" fmla="*/ 2147483647 h 1027"/>
              <a:gd name="T56" fmla="*/ 2147483647 w 1096"/>
              <a:gd name="T57" fmla="*/ 2147483647 h 1027"/>
              <a:gd name="T58" fmla="*/ 2147483647 w 1096"/>
              <a:gd name="T59" fmla="*/ 2147483647 h 1027"/>
              <a:gd name="T60" fmla="*/ 2147483647 w 1096"/>
              <a:gd name="T61" fmla="*/ 2147483647 h 1027"/>
              <a:gd name="T62" fmla="*/ 2147483647 w 1096"/>
              <a:gd name="T63" fmla="*/ 2147483647 h 1027"/>
              <a:gd name="T64" fmla="*/ 2147483647 w 1096"/>
              <a:gd name="T65" fmla="*/ 2147483647 h 1027"/>
              <a:gd name="T66" fmla="*/ 2147483647 w 1096"/>
              <a:gd name="T67" fmla="*/ 2147483647 h 1027"/>
              <a:gd name="T68" fmla="*/ 2147483647 w 1096"/>
              <a:gd name="T69" fmla="*/ 2147483647 h 1027"/>
              <a:gd name="T70" fmla="*/ 2147483647 w 1096"/>
              <a:gd name="T71" fmla="*/ 2147483647 h 1027"/>
              <a:gd name="T72" fmla="*/ 2147483647 w 1096"/>
              <a:gd name="T73" fmla="*/ 2147483647 h 102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096"/>
              <a:gd name="T112" fmla="*/ 0 h 1027"/>
              <a:gd name="T113" fmla="*/ 1096 w 1096"/>
              <a:gd name="T114" fmla="*/ 1027 h 102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096" h="1027">
                <a:moveTo>
                  <a:pt x="1096" y="1027"/>
                </a:moveTo>
                <a:lnTo>
                  <a:pt x="1096" y="1027"/>
                </a:lnTo>
                <a:lnTo>
                  <a:pt x="1089" y="916"/>
                </a:lnTo>
                <a:lnTo>
                  <a:pt x="1068" y="818"/>
                </a:lnTo>
                <a:lnTo>
                  <a:pt x="1034" y="721"/>
                </a:lnTo>
                <a:lnTo>
                  <a:pt x="992" y="624"/>
                </a:lnTo>
                <a:lnTo>
                  <a:pt x="937" y="534"/>
                </a:lnTo>
                <a:lnTo>
                  <a:pt x="867" y="451"/>
                </a:lnTo>
                <a:lnTo>
                  <a:pt x="798" y="374"/>
                </a:lnTo>
                <a:lnTo>
                  <a:pt x="721" y="298"/>
                </a:lnTo>
                <a:lnTo>
                  <a:pt x="638" y="236"/>
                </a:lnTo>
                <a:lnTo>
                  <a:pt x="548" y="173"/>
                </a:lnTo>
                <a:lnTo>
                  <a:pt x="458" y="125"/>
                </a:lnTo>
                <a:lnTo>
                  <a:pt x="361" y="76"/>
                </a:lnTo>
                <a:lnTo>
                  <a:pt x="270" y="41"/>
                </a:lnTo>
                <a:lnTo>
                  <a:pt x="180" y="21"/>
                </a:lnTo>
                <a:lnTo>
                  <a:pt x="83" y="7"/>
                </a:lnTo>
                <a:lnTo>
                  <a:pt x="0" y="0"/>
                </a:lnTo>
                <a:lnTo>
                  <a:pt x="0" y="14"/>
                </a:lnTo>
                <a:lnTo>
                  <a:pt x="83" y="21"/>
                </a:lnTo>
                <a:lnTo>
                  <a:pt x="173" y="35"/>
                </a:lnTo>
                <a:lnTo>
                  <a:pt x="263" y="62"/>
                </a:lnTo>
                <a:lnTo>
                  <a:pt x="361" y="97"/>
                </a:lnTo>
                <a:lnTo>
                  <a:pt x="451" y="139"/>
                </a:lnTo>
                <a:lnTo>
                  <a:pt x="541" y="187"/>
                </a:lnTo>
                <a:lnTo>
                  <a:pt x="624" y="250"/>
                </a:lnTo>
                <a:lnTo>
                  <a:pt x="708" y="312"/>
                </a:lnTo>
                <a:lnTo>
                  <a:pt x="784" y="381"/>
                </a:lnTo>
                <a:lnTo>
                  <a:pt x="853" y="458"/>
                </a:lnTo>
                <a:lnTo>
                  <a:pt x="923" y="541"/>
                </a:lnTo>
                <a:lnTo>
                  <a:pt x="971" y="631"/>
                </a:lnTo>
                <a:lnTo>
                  <a:pt x="1020" y="728"/>
                </a:lnTo>
                <a:lnTo>
                  <a:pt x="1055" y="818"/>
                </a:lnTo>
                <a:lnTo>
                  <a:pt x="1075" y="923"/>
                </a:lnTo>
                <a:lnTo>
                  <a:pt x="1082" y="1027"/>
                </a:lnTo>
                <a:lnTo>
                  <a:pt x="1096" y="1027"/>
                </a:lnTo>
                <a:close/>
              </a:path>
            </a:pathLst>
          </a:custGeom>
          <a:solidFill>
            <a:srgbClr val="0000FF"/>
          </a:solidFill>
          <a:ln w="9525">
            <a:noFill/>
            <a:round/>
            <a:headEnd/>
            <a:tailEnd/>
          </a:ln>
        </p:spPr>
        <p:txBody>
          <a:bodyPr/>
          <a:lstStyle/>
          <a:p>
            <a:endParaRPr lang="en-US" dirty="0">
              <a:solidFill>
                <a:schemeClr val="tx1"/>
              </a:solidFill>
            </a:endParaRPr>
          </a:p>
        </p:txBody>
      </p:sp>
      <p:sp>
        <p:nvSpPr>
          <p:cNvPr id="17420" name="Freeform 111"/>
          <p:cNvSpPr>
            <a:spLocks/>
          </p:cNvSpPr>
          <p:nvPr/>
        </p:nvSpPr>
        <p:spPr bwMode="auto">
          <a:xfrm>
            <a:off x="6088063" y="3778250"/>
            <a:ext cx="1897062" cy="1763713"/>
          </a:xfrm>
          <a:custGeom>
            <a:avLst/>
            <a:gdLst>
              <a:gd name="T0" fmla="*/ 0 w 1096"/>
              <a:gd name="T1" fmla="*/ 2147483647 h 1019"/>
              <a:gd name="T2" fmla="*/ 0 w 1096"/>
              <a:gd name="T3" fmla="*/ 2147483647 h 1019"/>
              <a:gd name="T4" fmla="*/ 2147483647 w 1096"/>
              <a:gd name="T5" fmla="*/ 2147483647 h 1019"/>
              <a:gd name="T6" fmla="*/ 2147483647 w 1096"/>
              <a:gd name="T7" fmla="*/ 2147483647 h 1019"/>
              <a:gd name="T8" fmla="*/ 2147483647 w 1096"/>
              <a:gd name="T9" fmla="*/ 2147483647 h 1019"/>
              <a:gd name="T10" fmla="*/ 2147483647 w 1096"/>
              <a:gd name="T11" fmla="*/ 2147483647 h 1019"/>
              <a:gd name="T12" fmla="*/ 2147483647 w 1096"/>
              <a:gd name="T13" fmla="*/ 2147483647 h 1019"/>
              <a:gd name="T14" fmla="*/ 2147483647 w 1096"/>
              <a:gd name="T15" fmla="*/ 2147483647 h 1019"/>
              <a:gd name="T16" fmla="*/ 2147483647 w 1096"/>
              <a:gd name="T17" fmla="*/ 2147483647 h 1019"/>
              <a:gd name="T18" fmla="*/ 2147483647 w 1096"/>
              <a:gd name="T19" fmla="*/ 2147483647 h 1019"/>
              <a:gd name="T20" fmla="*/ 2147483647 w 1096"/>
              <a:gd name="T21" fmla="*/ 2147483647 h 1019"/>
              <a:gd name="T22" fmla="*/ 2147483647 w 1096"/>
              <a:gd name="T23" fmla="*/ 2147483647 h 1019"/>
              <a:gd name="T24" fmla="*/ 2147483647 w 1096"/>
              <a:gd name="T25" fmla="*/ 2147483647 h 1019"/>
              <a:gd name="T26" fmla="*/ 2147483647 w 1096"/>
              <a:gd name="T27" fmla="*/ 2147483647 h 1019"/>
              <a:gd name="T28" fmla="*/ 2147483647 w 1096"/>
              <a:gd name="T29" fmla="*/ 2147483647 h 1019"/>
              <a:gd name="T30" fmla="*/ 2147483647 w 1096"/>
              <a:gd name="T31" fmla="*/ 2147483647 h 1019"/>
              <a:gd name="T32" fmla="*/ 2147483647 w 1096"/>
              <a:gd name="T33" fmla="*/ 2147483647 h 1019"/>
              <a:gd name="T34" fmla="*/ 2147483647 w 1096"/>
              <a:gd name="T35" fmla="*/ 0 h 1019"/>
              <a:gd name="T36" fmla="*/ 2147483647 w 1096"/>
              <a:gd name="T37" fmla="*/ 0 h 1019"/>
              <a:gd name="T38" fmla="*/ 2147483647 w 1096"/>
              <a:gd name="T39" fmla="*/ 2147483647 h 1019"/>
              <a:gd name="T40" fmla="*/ 2147483647 w 1096"/>
              <a:gd name="T41" fmla="*/ 2147483647 h 1019"/>
              <a:gd name="T42" fmla="*/ 2147483647 w 1096"/>
              <a:gd name="T43" fmla="*/ 2147483647 h 1019"/>
              <a:gd name="T44" fmla="*/ 2147483647 w 1096"/>
              <a:gd name="T45" fmla="*/ 2147483647 h 1019"/>
              <a:gd name="T46" fmla="*/ 2147483647 w 1096"/>
              <a:gd name="T47" fmla="*/ 2147483647 h 1019"/>
              <a:gd name="T48" fmla="*/ 2147483647 w 1096"/>
              <a:gd name="T49" fmla="*/ 2147483647 h 1019"/>
              <a:gd name="T50" fmla="*/ 2147483647 w 1096"/>
              <a:gd name="T51" fmla="*/ 2147483647 h 1019"/>
              <a:gd name="T52" fmla="*/ 2147483647 w 1096"/>
              <a:gd name="T53" fmla="*/ 2147483647 h 1019"/>
              <a:gd name="T54" fmla="*/ 2147483647 w 1096"/>
              <a:gd name="T55" fmla="*/ 2147483647 h 1019"/>
              <a:gd name="T56" fmla="*/ 2147483647 w 1096"/>
              <a:gd name="T57" fmla="*/ 2147483647 h 1019"/>
              <a:gd name="T58" fmla="*/ 2147483647 w 1096"/>
              <a:gd name="T59" fmla="*/ 2147483647 h 1019"/>
              <a:gd name="T60" fmla="*/ 2147483647 w 1096"/>
              <a:gd name="T61" fmla="*/ 2147483647 h 1019"/>
              <a:gd name="T62" fmla="*/ 2147483647 w 1096"/>
              <a:gd name="T63" fmla="*/ 2147483647 h 1019"/>
              <a:gd name="T64" fmla="*/ 2147483647 w 1096"/>
              <a:gd name="T65" fmla="*/ 2147483647 h 1019"/>
              <a:gd name="T66" fmla="*/ 2147483647 w 1096"/>
              <a:gd name="T67" fmla="*/ 2147483647 h 1019"/>
              <a:gd name="T68" fmla="*/ 0 w 1096"/>
              <a:gd name="T69" fmla="*/ 2147483647 h 1019"/>
              <a:gd name="T70" fmla="*/ 0 w 1096"/>
              <a:gd name="T71" fmla="*/ 2147483647 h 1019"/>
              <a:gd name="T72" fmla="*/ 0 w 1096"/>
              <a:gd name="T73" fmla="*/ 2147483647 h 101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096"/>
              <a:gd name="T112" fmla="*/ 0 h 1019"/>
              <a:gd name="T113" fmla="*/ 1096 w 1096"/>
              <a:gd name="T114" fmla="*/ 1019 h 101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096" h="1019">
                <a:moveTo>
                  <a:pt x="0" y="1019"/>
                </a:moveTo>
                <a:lnTo>
                  <a:pt x="0" y="1019"/>
                </a:lnTo>
                <a:lnTo>
                  <a:pt x="111" y="1019"/>
                </a:lnTo>
                <a:lnTo>
                  <a:pt x="222" y="999"/>
                </a:lnTo>
                <a:lnTo>
                  <a:pt x="326" y="978"/>
                </a:lnTo>
                <a:lnTo>
                  <a:pt x="423" y="943"/>
                </a:lnTo>
                <a:lnTo>
                  <a:pt x="520" y="895"/>
                </a:lnTo>
                <a:lnTo>
                  <a:pt x="610" y="846"/>
                </a:lnTo>
                <a:lnTo>
                  <a:pt x="694" y="790"/>
                </a:lnTo>
                <a:lnTo>
                  <a:pt x="777" y="721"/>
                </a:lnTo>
                <a:lnTo>
                  <a:pt x="846" y="645"/>
                </a:lnTo>
                <a:lnTo>
                  <a:pt x="909" y="568"/>
                </a:lnTo>
                <a:lnTo>
                  <a:pt x="964" y="485"/>
                </a:lnTo>
                <a:lnTo>
                  <a:pt x="1013" y="395"/>
                </a:lnTo>
                <a:lnTo>
                  <a:pt x="1048" y="298"/>
                </a:lnTo>
                <a:lnTo>
                  <a:pt x="1075" y="201"/>
                </a:lnTo>
                <a:lnTo>
                  <a:pt x="1089" y="104"/>
                </a:lnTo>
                <a:lnTo>
                  <a:pt x="1096" y="0"/>
                </a:lnTo>
                <a:lnTo>
                  <a:pt x="1082" y="0"/>
                </a:lnTo>
                <a:lnTo>
                  <a:pt x="1075" y="97"/>
                </a:lnTo>
                <a:lnTo>
                  <a:pt x="1055" y="201"/>
                </a:lnTo>
                <a:lnTo>
                  <a:pt x="1034" y="298"/>
                </a:lnTo>
                <a:lnTo>
                  <a:pt x="992" y="388"/>
                </a:lnTo>
                <a:lnTo>
                  <a:pt x="950" y="478"/>
                </a:lnTo>
                <a:lnTo>
                  <a:pt x="895" y="562"/>
                </a:lnTo>
                <a:lnTo>
                  <a:pt x="832" y="638"/>
                </a:lnTo>
                <a:lnTo>
                  <a:pt x="763" y="707"/>
                </a:lnTo>
                <a:lnTo>
                  <a:pt x="687" y="777"/>
                </a:lnTo>
                <a:lnTo>
                  <a:pt x="603" y="832"/>
                </a:lnTo>
                <a:lnTo>
                  <a:pt x="513" y="881"/>
                </a:lnTo>
                <a:lnTo>
                  <a:pt x="416" y="922"/>
                </a:lnTo>
                <a:lnTo>
                  <a:pt x="319" y="957"/>
                </a:lnTo>
                <a:lnTo>
                  <a:pt x="215" y="985"/>
                </a:lnTo>
                <a:lnTo>
                  <a:pt x="111" y="999"/>
                </a:lnTo>
                <a:lnTo>
                  <a:pt x="0" y="1006"/>
                </a:lnTo>
                <a:lnTo>
                  <a:pt x="0" y="1019"/>
                </a:lnTo>
                <a:close/>
              </a:path>
            </a:pathLst>
          </a:custGeom>
          <a:solidFill>
            <a:srgbClr val="0000FF"/>
          </a:solidFill>
          <a:ln w="9525">
            <a:noFill/>
            <a:round/>
            <a:headEnd/>
            <a:tailEnd/>
          </a:ln>
        </p:spPr>
        <p:txBody>
          <a:bodyPr/>
          <a:lstStyle/>
          <a:p>
            <a:endParaRPr lang="en-US" dirty="0">
              <a:solidFill>
                <a:schemeClr val="tx1"/>
              </a:solidFill>
            </a:endParaRPr>
          </a:p>
        </p:txBody>
      </p:sp>
      <p:sp>
        <p:nvSpPr>
          <p:cNvPr id="17421" name="Freeform 112"/>
          <p:cNvSpPr>
            <a:spLocks/>
          </p:cNvSpPr>
          <p:nvPr/>
        </p:nvSpPr>
        <p:spPr bwMode="auto">
          <a:xfrm>
            <a:off x="4719638" y="5014913"/>
            <a:ext cx="1368425" cy="527050"/>
          </a:xfrm>
          <a:custGeom>
            <a:avLst/>
            <a:gdLst>
              <a:gd name="T0" fmla="*/ 0 w 791"/>
              <a:gd name="T1" fmla="*/ 2147483647 h 305"/>
              <a:gd name="T2" fmla="*/ 0 w 791"/>
              <a:gd name="T3" fmla="*/ 2147483647 h 305"/>
              <a:gd name="T4" fmla="*/ 2147483647 w 791"/>
              <a:gd name="T5" fmla="*/ 2147483647 h 305"/>
              <a:gd name="T6" fmla="*/ 2147483647 w 791"/>
              <a:gd name="T7" fmla="*/ 2147483647 h 305"/>
              <a:gd name="T8" fmla="*/ 2147483647 w 791"/>
              <a:gd name="T9" fmla="*/ 2147483647 h 305"/>
              <a:gd name="T10" fmla="*/ 2147483647 w 791"/>
              <a:gd name="T11" fmla="*/ 2147483647 h 305"/>
              <a:gd name="T12" fmla="*/ 2147483647 w 791"/>
              <a:gd name="T13" fmla="*/ 2147483647 h 305"/>
              <a:gd name="T14" fmla="*/ 2147483647 w 791"/>
              <a:gd name="T15" fmla="*/ 2147483647 h 305"/>
              <a:gd name="T16" fmla="*/ 2147483647 w 791"/>
              <a:gd name="T17" fmla="*/ 2147483647 h 305"/>
              <a:gd name="T18" fmla="*/ 2147483647 w 791"/>
              <a:gd name="T19" fmla="*/ 2147483647 h 305"/>
              <a:gd name="T20" fmla="*/ 2147483647 w 791"/>
              <a:gd name="T21" fmla="*/ 2147483647 h 305"/>
              <a:gd name="T22" fmla="*/ 2147483647 w 791"/>
              <a:gd name="T23" fmla="*/ 2147483647 h 305"/>
              <a:gd name="T24" fmla="*/ 2147483647 w 791"/>
              <a:gd name="T25" fmla="*/ 2147483647 h 305"/>
              <a:gd name="T26" fmla="*/ 2147483647 w 791"/>
              <a:gd name="T27" fmla="*/ 2147483647 h 305"/>
              <a:gd name="T28" fmla="*/ 2147483647 w 791"/>
              <a:gd name="T29" fmla="*/ 2147483647 h 305"/>
              <a:gd name="T30" fmla="*/ 2147483647 w 791"/>
              <a:gd name="T31" fmla="*/ 2147483647 h 305"/>
              <a:gd name="T32" fmla="*/ 2147483647 w 791"/>
              <a:gd name="T33" fmla="*/ 2147483647 h 305"/>
              <a:gd name="T34" fmla="*/ 2147483647 w 791"/>
              <a:gd name="T35" fmla="*/ 2147483647 h 305"/>
              <a:gd name="T36" fmla="*/ 2147483647 w 791"/>
              <a:gd name="T37" fmla="*/ 0 h 305"/>
              <a:gd name="T38" fmla="*/ 2147483647 w 791"/>
              <a:gd name="T39" fmla="*/ 0 h 305"/>
              <a:gd name="T40" fmla="*/ 0 w 791"/>
              <a:gd name="T41" fmla="*/ 2147483647 h 30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791"/>
              <a:gd name="T64" fmla="*/ 0 h 305"/>
              <a:gd name="T65" fmla="*/ 791 w 791"/>
              <a:gd name="T66" fmla="*/ 305 h 30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791" h="305">
                <a:moveTo>
                  <a:pt x="0" y="14"/>
                </a:moveTo>
                <a:lnTo>
                  <a:pt x="0" y="14"/>
                </a:lnTo>
                <a:lnTo>
                  <a:pt x="76" y="76"/>
                </a:lnTo>
                <a:lnTo>
                  <a:pt x="159" y="139"/>
                </a:lnTo>
                <a:lnTo>
                  <a:pt x="256" y="187"/>
                </a:lnTo>
                <a:lnTo>
                  <a:pt x="354" y="229"/>
                </a:lnTo>
                <a:lnTo>
                  <a:pt x="458" y="264"/>
                </a:lnTo>
                <a:lnTo>
                  <a:pt x="569" y="285"/>
                </a:lnTo>
                <a:lnTo>
                  <a:pt x="680" y="305"/>
                </a:lnTo>
                <a:lnTo>
                  <a:pt x="791" y="305"/>
                </a:lnTo>
                <a:lnTo>
                  <a:pt x="791" y="292"/>
                </a:lnTo>
                <a:lnTo>
                  <a:pt x="680" y="285"/>
                </a:lnTo>
                <a:lnTo>
                  <a:pt x="569" y="271"/>
                </a:lnTo>
                <a:lnTo>
                  <a:pt x="465" y="243"/>
                </a:lnTo>
                <a:lnTo>
                  <a:pt x="361" y="215"/>
                </a:lnTo>
                <a:lnTo>
                  <a:pt x="263" y="174"/>
                </a:lnTo>
                <a:lnTo>
                  <a:pt x="166" y="125"/>
                </a:lnTo>
                <a:lnTo>
                  <a:pt x="83" y="63"/>
                </a:lnTo>
                <a:lnTo>
                  <a:pt x="7" y="0"/>
                </a:lnTo>
                <a:lnTo>
                  <a:pt x="0" y="14"/>
                </a:lnTo>
                <a:close/>
              </a:path>
            </a:pathLst>
          </a:custGeom>
          <a:solidFill>
            <a:srgbClr val="0000FF"/>
          </a:solidFill>
          <a:ln w="9525">
            <a:noFill/>
            <a:round/>
            <a:headEnd/>
            <a:tailEnd/>
          </a:ln>
        </p:spPr>
        <p:txBody>
          <a:bodyPr/>
          <a:lstStyle/>
          <a:p>
            <a:endParaRPr lang="en-US" dirty="0">
              <a:solidFill>
                <a:schemeClr val="tx1"/>
              </a:solidFill>
            </a:endParaRPr>
          </a:p>
        </p:txBody>
      </p:sp>
      <p:sp>
        <p:nvSpPr>
          <p:cNvPr id="17422" name="Freeform 114"/>
          <p:cNvSpPr>
            <a:spLocks/>
          </p:cNvSpPr>
          <p:nvPr/>
        </p:nvSpPr>
        <p:spPr bwMode="auto">
          <a:xfrm>
            <a:off x="4803775" y="3044825"/>
            <a:ext cx="419100" cy="755650"/>
          </a:xfrm>
          <a:custGeom>
            <a:avLst/>
            <a:gdLst>
              <a:gd name="T0" fmla="*/ 2147483647 w 243"/>
              <a:gd name="T1" fmla="*/ 2147483647 h 437"/>
              <a:gd name="T2" fmla="*/ 2147483647 w 243"/>
              <a:gd name="T3" fmla="*/ 2147483647 h 437"/>
              <a:gd name="T4" fmla="*/ 2147483647 w 243"/>
              <a:gd name="T5" fmla="*/ 2147483647 h 437"/>
              <a:gd name="T6" fmla="*/ 2147483647 w 243"/>
              <a:gd name="T7" fmla="*/ 2147483647 h 437"/>
              <a:gd name="T8" fmla="*/ 2147483647 w 243"/>
              <a:gd name="T9" fmla="*/ 0 h 437"/>
              <a:gd name="T10" fmla="*/ 2147483647 w 243"/>
              <a:gd name="T11" fmla="*/ 0 h 437"/>
              <a:gd name="T12" fmla="*/ 2147483647 w 243"/>
              <a:gd name="T13" fmla="*/ 2147483647 h 437"/>
              <a:gd name="T14" fmla="*/ 2147483647 w 243"/>
              <a:gd name="T15" fmla="*/ 2147483647 h 437"/>
              <a:gd name="T16" fmla="*/ 2147483647 w 243"/>
              <a:gd name="T17" fmla="*/ 2147483647 h 437"/>
              <a:gd name="T18" fmla="*/ 2147483647 w 243"/>
              <a:gd name="T19" fmla="*/ 2147483647 h 437"/>
              <a:gd name="T20" fmla="*/ 2147483647 w 243"/>
              <a:gd name="T21" fmla="*/ 2147483647 h 437"/>
              <a:gd name="T22" fmla="*/ 2147483647 w 243"/>
              <a:gd name="T23" fmla="*/ 2147483647 h 437"/>
              <a:gd name="T24" fmla="*/ 0 w 243"/>
              <a:gd name="T25" fmla="*/ 2147483647 h 437"/>
              <a:gd name="T26" fmla="*/ 0 w 243"/>
              <a:gd name="T27" fmla="*/ 2147483647 h 437"/>
              <a:gd name="T28" fmla="*/ 2147483647 w 243"/>
              <a:gd name="T29" fmla="*/ 2147483647 h 437"/>
              <a:gd name="T30" fmla="*/ 2147483647 w 243"/>
              <a:gd name="T31" fmla="*/ 2147483647 h 437"/>
              <a:gd name="T32" fmla="*/ 2147483647 w 243"/>
              <a:gd name="T33" fmla="*/ 2147483647 h 437"/>
              <a:gd name="T34" fmla="*/ 2147483647 w 243"/>
              <a:gd name="T35" fmla="*/ 2147483647 h 437"/>
              <a:gd name="T36" fmla="*/ 2147483647 w 243"/>
              <a:gd name="T37" fmla="*/ 2147483647 h 437"/>
              <a:gd name="T38" fmla="*/ 2147483647 w 243"/>
              <a:gd name="T39" fmla="*/ 2147483647 h 437"/>
              <a:gd name="T40" fmla="*/ 2147483647 w 243"/>
              <a:gd name="T41" fmla="*/ 2147483647 h 437"/>
              <a:gd name="T42" fmla="*/ 2147483647 w 243"/>
              <a:gd name="T43" fmla="*/ 2147483647 h 437"/>
              <a:gd name="T44" fmla="*/ 2147483647 w 243"/>
              <a:gd name="T45" fmla="*/ 2147483647 h 437"/>
              <a:gd name="T46" fmla="*/ 2147483647 w 243"/>
              <a:gd name="T47" fmla="*/ 2147483647 h 437"/>
              <a:gd name="T48" fmla="*/ 2147483647 w 243"/>
              <a:gd name="T49" fmla="*/ 2147483647 h 437"/>
              <a:gd name="T50" fmla="*/ 2147483647 w 243"/>
              <a:gd name="T51" fmla="*/ 2147483647 h 437"/>
              <a:gd name="T52" fmla="*/ 2147483647 w 243"/>
              <a:gd name="T53" fmla="*/ 2147483647 h 437"/>
              <a:gd name="T54" fmla="*/ 2147483647 w 243"/>
              <a:gd name="T55" fmla="*/ 2147483647 h 437"/>
              <a:gd name="T56" fmla="*/ 2147483647 w 243"/>
              <a:gd name="T57" fmla="*/ 2147483647 h 43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43"/>
              <a:gd name="T88" fmla="*/ 0 h 437"/>
              <a:gd name="T89" fmla="*/ 243 w 243"/>
              <a:gd name="T90" fmla="*/ 437 h 437"/>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43" h="437">
                <a:moveTo>
                  <a:pt x="243" y="70"/>
                </a:moveTo>
                <a:lnTo>
                  <a:pt x="243" y="70"/>
                </a:lnTo>
                <a:lnTo>
                  <a:pt x="215" y="28"/>
                </a:lnTo>
                <a:lnTo>
                  <a:pt x="181" y="7"/>
                </a:lnTo>
                <a:lnTo>
                  <a:pt x="153" y="0"/>
                </a:lnTo>
                <a:lnTo>
                  <a:pt x="125" y="0"/>
                </a:lnTo>
                <a:lnTo>
                  <a:pt x="104" y="14"/>
                </a:lnTo>
                <a:lnTo>
                  <a:pt x="84" y="42"/>
                </a:lnTo>
                <a:lnTo>
                  <a:pt x="63" y="70"/>
                </a:lnTo>
                <a:lnTo>
                  <a:pt x="49" y="104"/>
                </a:lnTo>
                <a:lnTo>
                  <a:pt x="28" y="188"/>
                </a:lnTo>
                <a:lnTo>
                  <a:pt x="14" y="278"/>
                </a:lnTo>
                <a:lnTo>
                  <a:pt x="0" y="361"/>
                </a:lnTo>
                <a:lnTo>
                  <a:pt x="0" y="437"/>
                </a:lnTo>
                <a:lnTo>
                  <a:pt x="21" y="437"/>
                </a:lnTo>
                <a:lnTo>
                  <a:pt x="21" y="361"/>
                </a:lnTo>
                <a:lnTo>
                  <a:pt x="28" y="278"/>
                </a:lnTo>
                <a:lnTo>
                  <a:pt x="42" y="188"/>
                </a:lnTo>
                <a:lnTo>
                  <a:pt x="63" y="111"/>
                </a:lnTo>
                <a:lnTo>
                  <a:pt x="77" y="77"/>
                </a:lnTo>
                <a:lnTo>
                  <a:pt x="97" y="49"/>
                </a:lnTo>
                <a:lnTo>
                  <a:pt x="111" y="28"/>
                </a:lnTo>
                <a:lnTo>
                  <a:pt x="132" y="21"/>
                </a:lnTo>
                <a:lnTo>
                  <a:pt x="153" y="14"/>
                </a:lnTo>
                <a:lnTo>
                  <a:pt x="174" y="21"/>
                </a:lnTo>
                <a:lnTo>
                  <a:pt x="202" y="42"/>
                </a:lnTo>
                <a:lnTo>
                  <a:pt x="236" y="77"/>
                </a:lnTo>
                <a:lnTo>
                  <a:pt x="243" y="70"/>
                </a:lnTo>
                <a:close/>
              </a:path>
            </a:pathLst>
          </a:custGeom>
          <a:solidFill>
            <a:srgbClr val="0000FF"/>
          </a:solidFill>
          <a:ln w="9525">
            <a:noFill/>
            <a:round/>
            <a:headEnd/>
            <a:tailEnd/>
          </a:ln>
        </p:spPr>
        <p:txBody>
          <a:bodyPr/>
          <a:lstStyle/>
          <a:p>
            <a:endParaRPr lang="en-US" dirty="0">
              <a:solidFill>
                <a:schemeClr val="tx1"/>
              </a:solidFill>
            </a:endParaRPr>
          </a:p>
        </p:txBody>
      </p:sp>
      <p:sp>
        <p:nvSpPr>
          <p:cNvPr id="17423" name="Freeform 115"/>
          <p:cNvSpPr>
            <a:spLocks/>
          </p:cNvSpPr>
          <p:nvPr/>
        </p:nvSpPr>
        <p:spPr bwMode="auto">
          <a:xfrm>
            <a:off x="5211763" y="3165475"/>
            <a:ext cx="276225" cy="625475"/>
          </a:xfrm>
          <a:custGeom>
            <a:avLst/>
            <a:gdLst>
              <a:gd name="T0" fmla="*/ 2147483647 w 160"/>
              <a:gd name="T1" fmla="*/ 2147483647 h 361"/>
              <a:gd name="T2" fmla="*/ 2147483647 w 160"/>
              <a:gd name="T3" fmla="*/ 2147483647 h 361"/>
              <a:gd name="T4" fmla="*/ 2147483647 w 160"/>
              <a:gd name="T5" fmla="*/ 2147483647 h 361"/>
              <a:gd name="T6" fmla="*/ 2147483647 w 160"/>
              <a:gd name="T7" fmla="*/ 2147483647 h 361"/>
              <a:gd name="T8" fmla="*/ 2147483647 w 160"/>
              <a:gd name="T9" fmla="*/ 2147483647 h 361"/>
              <a:gd name="T10" fmla="*/ 2147483647 w 160"/>
              <a:gd name="T11" fmla="*/ 2147483647 h 361"/>
              <a:gd name="T12" fmla="*/ 2147483647 w 160"/>
              <a:gd name="T13" fmla="*/ 2147483647 h 361"/>
              <a:gd name="T14" fmla="*/ 2147483647 w 160"/>
              <a:gd name="T15" fmla="*/ 2147483647 h 361"/>
              <a:gd name="T16" fmla="*/ 2147483647 w 160"/>
              <a:gd name="T17" fmla="*/ 2147483647 h 361"/>
              <a:gd name="T18" fmla="*/ 2147483647 w 160"/>
              <a:gd name="T19" fmla="*/ 0 h 361"/>
              <a:gd name="T20" fmla="*/ 0 w 160"/>
              <a:gd name="T21" fmla="*/ 2147483647 h 361"/>
              <a:gd name="T22" fmla="*/ 2147483647 w 160"/>
              <a:gd name="T23" fmla="*/ 2147483647 h 361"/>
              <a:gd name="T24" fmla="*/ 2147483647 w 160"/>
              <a:gd name="T25" fmla="*/ 2147483647 h 361"/>
              <a:gd name="T26" fmla="*/ 2147483647 w 160"/>
              <a:gd name="T27" fmla="*/ 2147483647 h 361"/>
              <a:gd name="T28" fmla="*/ 2147483647 w 160"/>
              <a:gd name="T29" fmla="*/ 2147483647 h 361"/>
              <a:gd name="T30" fmla="*/ 2147483647 w 160"/>
              <a:gd name="T31" fmla="*/ 2147483647 h 361"/>
              <a:gd name="T32" fmla="*/ 2147483647 w 160"/>
              <a:gd name="T33" fmla="*/ 2147483647 h 361"/>
              <a:gd name="T34" fmla="*/ 2147483647 w 160"/>
              <a:gd name="T35" fmla="*/ 2147483647 h 361"/>
              <a:gd name="T36" fmla="*/ 2147483647 w 160"/>
              <a:gd name="T37" fmla="*/ 2147483647 h 361"/>
              <a:gd name="T38" fmla="*/ 2147483647 w 160"/>
              <a:gd name="T39" fmla="*/ 2147483647 h 361"/>
              <a:gd name="T40" fmla="*/ 2147483647 w 160"/>
              <a:gd name="T41" fmla="*/ 2147483647 h 36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60"/>
              <a:gd name="T64" fmla="*/ 0 h 361"/>
              <a:gd name="T65" fmla="*/ 160 w 160"/>
              <a:gd name="T66" fmla="*/ 361 h 36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60" h="361">
                <a:moveTo>
                  <a:pt x="160" y="361"/>
                </a:moveTo>
                <a:lnTo>
                  <a:pt x="160" y="361"/>
                </a:lnTo>
                <a:lnTo>
                  <a:pt x="160" y="298"/>
                </a:lnTo>
                <a:lnTo>
                  <a:pt x="146" y="243"/>
                </a:lnTo>
                <a:lnTo>
                  <a:pt x="132" y="194"/>
                </a:lnTo>
                <a:lnTo>
                  <a:pt x="111" y="145"/>
                </a:lnTo>
                <a:lnTo>
                  <a:pt x="90" y="104"/>
                </a:lnTo>
                <a:lnTo>
                  <a:pt x="63" y="69"/>
                </a:lnTo>
                <a:lnTo>
                  <a:pt x="35" y="34"/>
                </a:lnTo>
                <a:lnTo>
                  <a:pt x="7" y="0"/>
                </a:lnTo>
                <a:lnTo>
                  <a:pt x="0" y="7"/>
                </a:lnTo>
                <a:lnTo>
                  <a:pt x="21" y="41"/>
                </a:lnTo>
                <a:lnTo>
                  <a:pt x="49" y="76"/>
                </a:lnTo>
                <a:lnTo>
                  <a:pt x="77" y="111"/>
                </a:lnTo>
                <a:lnTo>
                  <a:pt x="97" y="152"/>
                </a:lnTo>
                <a:lnTo>
                  <a:pt x="118" y="201"/>
                </a:lnTo>
                <a:lnTo>
                  <a:pt x="132" y="250"/>
                </a:lnTo>
                <a:lnTo>
                  <a:pt x="139" y="305"/>
                </a:lnTo>
                <a:lnTo>
                  <a:pt x="146" y="361"/>
                </a:lnTo>
                <a:lnTo>
                  <a:pt x="160" y="361"/>
                </a:lnTo>
                <a:close/>
              </a:path>
            </a:pathLst>
          </a:custGeom>
          <a:solidFill>
            <a:srgbClr val="0000FF"/>
          </a:solidFill>
          <a:ln w="9525">
            <a:noFill/>
            <a:round/>
            <a:headEnd/>
            <a:tailEnd/>
          </a:ln>
        </p:spPr>
        <p:txBody>
          <a:bodyPr/>
          <a:lstStyle/>
          <a:p>
            <a:endParaRPr lang="en-US" dirty="0">
              <a:solidFill>
                <a:schemeClr val="tx1"/>
              </a:solidFill>
            </a:endParaRPr>
          </a:p>
        </p:txBody>
      </p:sp>
      <p:sp>
        <p:nvSpPr>
          <p:cNvPr id="17424" name="Freeform 116"/>
          <p:cNvSpPr>
            <a:spLocks/>
          </p:cNvSpPr>
          <p:nvPr/>
        </p:nvSpPr>
        <p:spPr bwMode="auto">
          <a:xfrm>
            <a:off x="5211763" y="3790950"/>
            <a:ext cx="276225" cy="647700"/>
          </a:xfrm>
          <a:custGeom>
            <a:avLst/>
            <a:gdLst>
              <a:gd name="T0" fmla="*/ 2147483647 w 160"/>
              <a:gd name="T1" fmla="*/ 2147483647 h 374"/>
              <a:gd name="T2" fmla="*/ 2147483647 w 160"/>
              <a:gd name="T3" fmla="*/ 2147483647 h 374"/>
              <a:gd name="T4" fmla="*/ 2147483647 w 160"/>
              <a:gd name="T5" fmla="*/ 2147483647 h 374"/>
              <a:gd name="T6" fmla="*/ 2147483647 w 160"/>
              <a:gd name="T7" fmla="*/ 2147483647 h 374"/>
              <a:gd name="T8" fmla="*/ 2147483647 w 160"/>
              <a:gd name="T9" fmla="*/ 2147483647 h 374"/>
              <a:gd name="T10" fmla="*/ 2147483647 w 160"/>
              <a:gd name="T11" fmla="*/ 2147483647 h 374"/>
              <a:gd name="T12" fmla="*/ 2147483647 w 160"/>
              <a:gd name="T13" fmla="*/ 2147483647 h 374"/>
              <a:gd name="T14" fmla="*/ 2147483647 w 160"/>
              <a:gd name="T15" fmla="*/ 2147483647 h 374"/>
              <a:gd name="T16" fmla="*/ 2147483647 w 160"/>
              <a:gd name="T17" fmla="*/ 2147483647 h 374"/>
              <a:gd name="T18" fmla="*/ 2147483647 w 160"/>
              <a:gd name="T19" fmla="*/ 0 h 374"/>
              <a:gd name="T20" fmla="*/ 2147483647 w 160"/>
              <a:gd name="T21" fmla="*/ 0 h 374"/>
              <a:gd name="T22" fmla="*/ 2147483647 w 160"/>
              <a:gd name="T23" fmla="*/ 2147483647 h 374"/>
              <a:gd name="T24" fmla="*/ 2147483647 w 160"/>
              <a:gd name="T25" fmla="*/ 2147483647 h 374"/>
              <a:gd name="T26" fmla="*/ 2147483647 w 160"/>
              <a:gd name="T27" fmla="*/ 2147483647 h 374"/>
              <a:gd name="T28" fmla="*/ 2147483647 w 160"/>
              <a:gd name="T29" fmla="*/ 2147483647 h 374"/>
              <a:gd name="T30" fmla="*/ 2147483647 w 160"/>
              <a:gd name="T31" fmla="*/ 2147483647 h 374"/>
              <a:gd name="T32" fmla="*/ 2147483647 w 160"/>
              <a:gd name="T33" fmla="*/ 2147483647 h 374"/>
              <a:gd name="T34" fmla="*/ 2147483647 w 160"/>
              <a:gd name="T35" fmla="*/ 2147483647 h 374"/>
              <a:gd name="T36" fmla="*/ 0 w 160"/>
              <a:gd name="T37" fmla="*/ 2147483647 h 374"/>
              <a:gd name="T38" fmla="*/ 0 w 160"/>
              <a:gd name="T39" fmla="*/ 2147483647 h 374"/>
              <a:gd name="T40" fmla="*/ 2147483647 w 160"/>
              <a:gd name="T41" fmla="*/ 2147483647 h 37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60"/>
              <a:gd name="T64" fmla="*/ 0 h 374"/>
              <a:gd name="T65" fmla="*/ 160 w 160"/>
              <a:gd name="T66" fmla="*/ 374 h 37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60" h="374">
                <a:moveTo>
                  <a:pt x="7" y="374"/>
                </a:moveTo>
                <a:lnTo>
                  <a:pt x="7" y="374"/>
                </a:lnTo>
                <a:lnTo>
                  <a:pt x="35" y="339"/>
                </a:lnTo>
                <a:lnTo>
                  <a:pt x="63" y="298"/>
                </a:lnTo>
                <a:lnTo>
                  <a:pt x="90" y="263"/>
                </a:lnTo>
                <a:lnTo>
                  <a:pt x="111" y="222"/>
                </a:lnTo>
                <a:lnTo>
                  <a:pt x="132" y="173"/>
                </a:lnTo>
                <a:lnTo>
                  <a:pt x="146" y="124"/>
                </a:lnTo>
                <a:lnTo>
                  <a:pt x="160" y="69"/>
                </a:lnTo>
                <a:lnTo>
                  <a:pt x="160" y="0"/>
                </a:lnTo>
                <a:lnTo>
                  <a:pt x="146" y="0"/>
                </a:lnTo>
                <a:lnTo>
                  <a:pt x="139" y="62"/>
                </a:lnTo>
                <a:lnTo>
                  <a:pt x="132" y="117"/>
                </a:lnTo>
                <a:lnTo>
                  <a:pt x="118" y="166"/>
                </a:lnTo>
                <a:lnTo>
                  <a:pt x="97" y="215"/>
                </a:lnTo>
                <a:lnTo>
                  <a:pt x="77" y="256"/>
                </a:lnTo>
                <a:lnTo>
                  <a:pt x="49" y="291"/>
                </a:lnTo>
                <a:lnTo>
                  <a:pt x="21" y="326"/>
                </a:lnTo>
                <a:lnTo>
                  <a:pt x="0" y="360"/>
                </a:lnTo>
                <a:lnTo>
                  <a:pt x="7" y="374"/>
                </a:lnTo>
                <a:close/>
              </a:path>
            </a:pathLst>
          </a:custGeom>
          <a:solidFill>
            <a:srgbClr val="0000FF"/>
          </a:solidFill>
          <a:ln w="9525">
            <a:noFill/>
            <a:round/>
            <a:headEnd/>
            <a:tailEnd/>
          </a:ln>
        </p:spPr>
        <p:txBody>
          <a:bodyPr/>
          <a:lstStyle/>
          <a:p>
            <a:endParaRPr lang="en-US" dirty="0">
              <a:solidFill>
                <a:schemeClr val="tx1"/>
              </a:solidFill>
            </a:endParaRPr>
          </a:p>
        </p:txBody>
      </p:sp>
      <p:sp>
        <p:nvSpPr>
          <p:cNvPr id="17425" name="Freeform 117"/>
          <p:cNvSpPr>
            <a:spLocks/>
          </p:cNvSpPr>
          <p:nvPr/>
        </p:nvSpPr>
        <p:spPr bwMode="auto">
          <a:xfrm>
            <a:off x="4803775" y="3800475"/>
            <a:ext cx="419100" cy="746125"/>
          </a:xfrm>
          <a:custGeom>
            <a:avLst/>
            <a:gdLst>
              <a:gd name="T0" fmla="*/ 0 w 243"/>
              <a:gd name="T1" fmla="*/ 0 h 431"/>
              <a:gd name="T2" fmla="*/ 0 w 243"/>
              <a:gd name="T3" fmla="*/ 0 h 431"/>
              <a:gd name="T4" fmla="*/ 0 w 243"/>
              <a:gd name="T5" fmla="*/ 2147483647 h 431"/>
              <a:gd name="T6" fmla="*/ 2147483647 w 243"/>
              <a:gd name="T7" fmla="*/ 2147483647 h 431"/>
              <a:gd name="T8" fmla="*/ 2147483647 w 243"/>
              <a:gd name="T9" fmla="*/ 2147483647 h 431"/>
              <a:gd name="T10" fmla="*/ 2147483647 w 243"/>
              <a:gd name="T11" fmla="*/ 2147483647 h 431"/>
              <a:gd name="T12" fmla="*/ 2147483647 w 243"/>
              <a:gd name="T13" fmla="*/ 2147483647 h 431"/>
              <a:gd name="T14" fmla="*/ 2147483647 w 243"/>
              <a:gd name="T15" fmla="*/ 2147483647 h 431"/>
              <a:gd name="T16" fmla="*/ 2147483647 w 243"/>
              <a:gd name="T17" fmla="*/ 2147483647 h 431"/>
              <a:gd name="T18" fmla="*/ 2147483647 w 243"/>
              <a:gd name="T19" fmla="*/ 2147483647 h 431"/>
              <a:gd name="T20" fmla="*/ 2147483647 w 243"/>
              <a:gd name="T21" fmla="*/ 2147483647 h 431"/>
              <a:gd name="T22" fmla="*/ 2147483647 w 243"/>
              <a:gd name="T23" fmla="*/ 2147483647 h 431"/>
              <a:gd name="T24" fmla="*/ 2147483647 w 243"/>
              <a:gd name="T25" fmla="*/ 2147483647 h 431"/>
              <a:gd name="T26" fmla="*/ 2147483647 w 243"/>
              <a:gd name="T27" fmla="*/ 2147483647 h 431"/>
              <a:gd name="T28" fmla="*/ 2147483647 w 243"/>
              <a:gd name="T29" fmla="*/ 2147483647 h 431"/>
              <a:gd name="T30" fmla="*/ 2147483647 w 243"/>
              <a:gd name="T31" fmla="*/ 2147483647 h 431"/>
              <a:gd name="T32" fmla="*/ 2147483647 w 243"/>
              <a:gd name="T33" fmla="*/ 2147483647 h 431"/>
              <a:gd name="T34" fmla="*/ 2147483647 w 243"/>
              <a:gd name="T35" fmla="*/ 2147483647 h 431"/>
              <a:gd name="T36" fmla="*/ 2147483647 w 243"/>
              <a:gd name="T37" fmla="*/ 2147483647 h 431"/>
              <a:gd name="T38" fmla="*/ 2147483647 w 243"/>
              <a:gd name="T39" fmla="*/ 2147483647 h 431"/>
              <a:gd name="T40" fmla="*/ 2147483647 w 243"/>
              <a:gd name="T41" fmla="*/ 2147483647 h 431"/>
              <a:gd name="T42" fmla="*/ 2147483647 w 243"/>
              <a:gd name="T43" fmla="*/ 2147483647 h 431"/>
              <a:gd name="T44" fmla="*/ 2147483647 w 243"/>
              <a:gd name="T45" fmla="*/ 2147483647 h 431"/>
              <a:gd name="T46" fmla="*/ 2147483647 w 243"/>
              <a:gd name="T47" fmla="*/ 2147483647 h 431"/>
              <a:gd name="T48" fmla="*/ 2147483647 w 243"/>
              <a:gd name="T49" fmla="*/ 2147483647 h 431"/>
              <a:gd name="T50" fmla="*/ 2147483647 w 243"/>
              <a:gd name="T51" fmla="*/ 2147483647 h 431"/>
              <a:gd name="T52" fmla="*/ 2147483647 w 243"/>
              <a:gd name="T53" fmla="*/ 0 h 431"/>
              <a:gd name="T54" fmla="*/ 2147483647 w 243"/>
              <a:gd name="T55" fmla="*/ 0 h 431"/>
              <a:gd name="T56" fmla="*/ 0 w 243"/>
              <a:gd name="T57" fmla="*/ 0 h 43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43"/>
              <a:gd name="T88" fmla="*/ 0 h 431"/>
              <a:gd name="T89" fmla="*/ 243 w 243"/>
              <a:gd name="T90" fmla="*/ 431 h 43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43" h="431">
                <a:moveTo>
                  <a:pt x="0" y="0"/>
                </a:moveTo>
                <a:lnTo>
                  <a:pt x="0" y="0"/>
                </a:lnTo>
                <a:lnTo>
                  <a:pt x="0" y="70"/>
                </a:lnTo>
                <a:lnTo>
                  <a:pt x="14" y="153"/>
                </a:lnTo>
                <a:lnTo>
                  <a:pt x="28" y="243"/>
                </a:lnTo>
                <a:lnTo>
                  <a:pt x="49" y="327"/>
                </a:lnTo>
                <a:lnTo>
                  <a:pt x="63" y="361"/>
                </a:lnTo>
                <a:lnTo>
                  <a:pt x="84" y="389"/>
                </a:lnTo>
                <a:lnTo>
                  <a:pt x="104" y="417"/>
                </a:lnTo>
                <a:lnTo>
                  <a:pt x="125" y="431"/>
                </a:lnTo>
                <a:lnTo>
                  <a:pt x="153" y="431"/>
                </a:lnTo>
                <a:lnTo>
                  <a:pt x="181" y="424"/>
                </a:lnTo>
                <a:lnTo>
                  <a:pt x="215" y="403"/>
                </a:lnTo>
                <a:lnTo>
                  <a:pt x="243" y="368"/>
                </a:lnTo>
                <a:lnTo>
                  <a:pt x="236" y="354"/>
                </a:lnTo>
                <a:lnTo>
                  <a:pt x="202" y="389"/>
                </a:lnTo>
                <a:lnTo>
                  <a:pt x="174" y="410"/>
                </a:lnTo>
                <a:lnTo>
                  <a:pt x="153" y="417"/>
                </a:lnTo>
                <a:lnTo>
                  <a:pt x="132" y="410"/>
                </a:lnTo>
                <a:lnTo>
                  <a:pt x="111" y="403"/>
                </a:lnTo>
                <a:lnTo>
                  <a:pt x="97" y="382"/>
                </a:lnTo>
                <a:lnTo>
                  <a:pt x="77" y="354"/>
                </a:lnTo>
                <a:lnTo>
                  <a:pt x="63" y="320"/>
                </a:lnTo>
                <a:lnTo>
                  <a:pt x="42" y="243"/>
                </a:lnTo>
                <a:lnTo>
                  <a:pt x="28" y="153"/>
                </a:lnTo>
                <a:lnTo>
                  <a:pt x="21" y="70"/>
                </a:lnTo>
                <a:lnTo>
                  <a:pt x="21" y="0"/>
                </a:lnTo>
                <a:lnTo>
                  <a:pt x="0" y="0"/>
                </a:lnTo>
                <a:close/>
              </a:path>
            </a:pathLst>
          </a:custGeom>
          <a:solidFill>
            <a:srgbClr val="0000FF"/>
          </a:solidFill>
          <a:ln w="9525">
            <a:noFill/>
            <a:round/>
            <a:headEnd/>
            <a:tailEnd/>
          </a:ln>
        </p:spPr>
        <p:txBody>
          <a:bodyPr/>
          <a:lstStyle/>
          <a:p>
            <a:endParaRPr lang="en-US" dirty="0">
              <a:solidFill>
                <a:schemeClr val="tx1"/>
              </a:solidFill>
            </a:endParaRPr>
          </a:p>
        </p:txBody>
      </p:sp>
      <p:sp>
        <p:nvSpPr>
          <p:cNvPr id="17426" name="Freeform 119"/>
          <p:cNvSpPr>
            <a:spLocks/>
          </p:cNvSpPr>
          <p:nvPr/>
        </p:nvSpPr>
        <p:spPr bwMode="auto">
          <a:xfrm>
            <a:off x="4864100" y="3128963"/>
            <a:ext cx="347663" cy="661987"/>
          </a:xfrm>
          <a:custGeom>
            <a:avLst/>
            <a:gdLst>
              <a:gd name="T0" fmla="*/ 2147483647 w 201"/>
              <a:gd name="T1" fmla="*/ 2147483647 h 382"/>
              <a:gd name="T2" fmla="*/ 2147483647 w 201"/>
              <a:gd name="T3" fmla="*/ 2147483647 h 382"/>
              <a:gd name="T4" fmla="*/ 2147483647 w 201"/>
              <a:gd name="T5" fmla="*/ 2147483647 h 382"/>
              <a:gd name="T6" fmla="*/ 2147483647 w 201"/>
              <a:gd name="T7" fmla="*/ 2147483647 h 382"/>
              <a:gd name="T8" fmla="*/ 2147483647 w 201"/>
              <a:gd name="T9" fmla="*/ 0 h 382"/>
              <a:gd name="T10" fmla="*/ 2147483647 w 201"/>
              <a:gd name="T11" fmla="*/ 0 h 382"/>
              <a:gd name="T12" fmla="*/ 2147483647 w 201"/>
              <a:gd name="T13" fmla="*/ 2147483647 h 382"/>
              <a:gd name="T14" fmla="*/ 2147483647 w 201"/>
              <a:gd name="T15" fmla="*/ 2147483647 h 382"/>
              <a:gd name="T16" fmla="*/ 2147483647 w 201"/>
              <a:gd name="T17" fmla="*/ 2147483647 h 382"/>
              <a:gd name="T18" fmla="*/ 2147483647 w 201"/>
              <a:gd name="T19" fmla="*/ 2147483647 h 382"/>
              <a:gd name="T20" fmla="*/ 2147483647 w 201"/>
              <a:gd name="T21" fmla="*/ 2147483647 h 382"/>
              <a:gd name="T22" fmla="*/ 2147483647 w 201"/>
              <a:gd name="T23" fmla="*/ 2147483647 h 382"/>
              <a:gd name="T24" fmla="*/ 0 w 201"/>
              <a:gd name="T25" fmla="*/ 2147483647 h 382"/>
              <a:gd name="T26" fmla="*/ 0 w 201"/>
              <a:gd name="T27" fmla="*/ 2147483647 h 382"/>
              <a:gd name="T28" fmla="*/ 2147483647 w 201"/>
              <a:gd name="T29" fmla="*/ 2147483647 h 382"/>
              <a:gd name="T30" fmla="*/ 2147483647 w 201"/>
              <a:gd name="T31" fmla="*/ 2147483647 h 382"/>
              <a:gd name="T32" fmla="*/ 2147483647 w 201"/>
              <a:gd name="T33" fmla="*/ 2147483647 h 382"/>
              <a:gd name="T34" fmla="*/ 2147483647 w 201"/>
              <a:gd name="T35" fmla="*/ 2147483647 h 382"/>
              <a:gd name="T36" fmla="*/ 2147483647 w 201"/>
              <a:gd name="T37" fmla="*/ 2147483647 h 382"/>
              <a:gd name="T38" fmla="*/ 2147483647 w 201"/>
              <a:gd name="T39" fmla="*/ 2147483647 h 382"/>
              <a:gd name="T40" fmla="*/ 2147483647 w 201"/>
              <a:gd name="T41" fmla="*/ 2147483647 h 382"/>
              <a:gd name="T42" fmla="*/ 2147483647 w 201"/>
              <a:gd name="T43" fmla="*/ 2147483647 h 382"/>
              <a:gd name="T44" fmla="*/ 2147483647 w 201"/>
              <a:gd name="T45" fmla="*/ 2147483647 h 382"/>
              <a:gd name="T46" fmla="*/ 2147483647 w 201"/>
              <a:gd name="T47" fmla="*/ 2147483647 h 382"/>
              <a:gd name="T48" fmla="*/ 2147483647 w 201"/>
              <a:gd name="T49" fmla="*/ 2147483647 h 382"/>
              <a:gd name="T50" fmla="*/ 2147483647 w 201"/>
              <a:gd name="T51" fmla="*/ 2147483647 h 382"/>
              <a:gd name="T52" fmla="*/ 2147483647 w 201"/>
              <a:gd name="T53" fmla="*/ 2147483647 h 382"/>
              <a:gd name="T54" fmla="*/ 2147483647 w 201"/>
              <a:gd name="T55" fmla="*/ 2147483647 h 382"/>
              <a:gd name="T56" fmla="*/ 2147483647 w 201"/>
              <a:gd name="T57" fmla="*/ 2147483647 h 38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01"/>
              <a:gd name="T88" fmla="*/ 0 h 382"/>
              <a:gd name="T89" fmla="*/ 201 w 201"/>
              <a:gd name="T90" fmla="*/ 382 h 382"/>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01" h="382">
                <a:moveTo>
                  <a:pt x="201" y="55"/>
                </a:moveTo>
                <a:lnTo>
                  <a:pt x="201" y="55"/>
                </a:lnTo>
                <a:lnTo>
                  <a:pt x="173" y="28"/>
                </a:lnTo>
                <a:lnTo>
                  <a:pt x="146" y="7"/>
                </a:lnTo>
                <a:lnTo>
                  <a:pt x="125" y="0"/>
                </a:lnTo>
                <a:lnTo>
                  <a:pt x="104" y="0"/>
                </a:lnTo>
                <a:lnTo>
                  <a:pt x="83" y="14"/>
                </a:lnTo>
                <a:lnTo>
                  <a:pt x="62" y="35"/>
                </a:lnTo>
                <a:lnTo>
                  <a:pt x="49" y="62"/>
                </a:lnTo>
                <a:lnTo>
                  <a:pt x="42" y="90"/>
                </a:lnTo>
                <a:lnTo>
                  <a:pt x="21" y="166"/>
                </a:lnTo>
                <a:lnTo>
                  <a:pt x="7" y="243"/>
                </a:lnTo>
                <a:lnTo>
                  <a:pt x="0" y="319"/>
                </a:lnTo>
                <a:lnTo>
                  <a:pt x="0" y="382"/>
                </a:lnTo>
                <a:lnTo>
                  <a:pt x="7" y="382"/>
                </a:lnTo>
                <a:lnTo>
                  <a:pt x="14" y="319"/>
                </a:lnTo>
                <a:lnTo>
                  <a:pt x="21" y="243"/>
                </a:lnTo>
                <a:lnTo>
                  <a:pt x="28" y="166"/>
                </a:lnTo>
                <a:lnTo>
                  <a:pt x="49" y="97"/>
                </a:lnTo>
                <a:lnTo>
                  <a:pt x="62" y="69"/>
                </a:lnTo>
                <a:lnTo>
                  <a:pt x="76" y="42"/>
                </a:lnTo>
                <a:lnTo>
                  <a:pt x="90" y="21"/>
                </a:lnTo>
                <a:lnTo>
                  <a:pt x="104" y="14"/>
                </a:lnTo>
                <a:lnTo>
                  <a:pt x="125" y="14"/>
                </a:lnTo>
                <a:lnTo>
                  <a:pt x="146" y="21"/>
                </a:lnTo>
                <a:lnTo>
                  <a:pt x="167" y="35"/>
                </a:lnTo>
                <a:lnTo>
                  <a:pt x="194" y="62"/>
                </a:lnTo>
                <a:lnTo>
                  <a:pt x="201" y="55"/>
                </a:lnTo>
                <a:close/>
              </a:path>
            </a:pathLst>
          </a:custGeom>
          <a:solidFill>
            <a:srgbClr val="0000FF"/>
          </a:solidFill>
          <a:ln w="9525">
            <a:noFill/>
            <a:round/>
            <a:headEnd/>
            <a:tailEnd/>
          </a:ln>
        </p:spPr>
        <p:txBody>
          <a:bodyPr/>
          <a:lstStyle/>
          <a:p>
            <a:endParaRPr lang="en-US" dirty="0">
              <a:solidFill>
                <a:schemeClr val="tx1"/>
              </a:solidFill>
            </a:endParaRPr>
          </a:p>
        </p:txBody>
      </p:sp>
      <p:sp>
        <p:nvSpPr>
          <p:cNvPr id="17427" name="Freeform 120"/>
          <p:cNvSpPr>
            <a:spLocks/>
          </p:cNvSpPr>
          <p:nvPr/>
        </p:nvSpPr>
        <p:spPr bwMode="auto">
          <a:xfrm>
            <a:off x="5199063" y="3224213"/>
            <a:ext cx="228600" cy="566737"/>
          </a:xfrm>
          <a:custGeom>
            <a:avLst/>
            <a:gdLst>
              <a:gd name="T0" fmla="*/ 2147483647 w 132"/>
              <a:gd name="T1" fmla="*/ 2147483647 h 327"/>
              <a:gd name="T2" fmla="*/ 2147483647 w 132"/>
              <a:gd name="T3" fmla="*/ 2147483647 h 327"/>
              <a:gd name="T4" fmla="*/ 2147483647 w 132"/>
              <a:gd name="T5" fmla="*/ 2147483647 h 327"/>
              <a:gd name="T6" fmla="*/ 2147483647 w 132"/>
              <a:gd name="T7" fmla="*/ 2147483647 h 327"/>
              <a:gd name="T8" fmla="*/ 2147483647 w 132"/>
              <a:gd name="T9" fmla="*/ 2147483647 h 327"/>
              <a:gd name="T10" fmla="*/ 2147483647 w 132"/>
              <a:gd name="T11" fmla="*/ 2147483647 h 327"/>
              <a:gd name="T12" fmla="*/ 2147483647 w 132"/>
              <a:gd name="T13" fmla="*/ 2147483647 h 327"/>
              <a:gd name="T14" fmla="*/ 2147483647 w 132"/>
              <a:gd name="T15" fmla="*/ 2147483647 h 327"/>
              <a:gd name="T16" fmla="*/ 2147483647 w 132"/>
              <a:gd name="T17" fmla="*/ 2147483647 h 327"/>
              <a:gd name="T18" fmla="*/ 2147483647 w 132"/>
              <a:gd name="T19" fmla="*/ 0 h 327"/>
              <a:gd name="T20" fmla="*/ 0 w 132"/>
              <a:gd name="T21" fmla="*/ 2147483647 h 327"/>
              <a:gd name="T22" fmla="*/ 2147483647 w 132"/>
              <a:gd name="T23" fmla="*/ 2147483647 h 327"/>
              <a:gd name="T24" fmla="*/ 2147483647 w 132"/>
              <a:gd name="T25" fmla="*/ 2147483647 h 327"/>
              <a:gd name="T26" fmla="*/ 2147483647 w 132"/>
              <a:gd name="T27" fmla="*/ 2147483647 h 327"/>
              <a:gd name="T28" fmla="*/ 2147483647 w 132"/>
              <a:gd name="T29" fmla="*/ 2147483647 h 327"/>
              <a:gd name="T30" fmla="*/ 2147483647 w 132"/>
              <a:gd name="T31" fmla="*/ 2147483647 h 327"/>
              <a:gd name="T32" fmla="*/ 2147483647 w 132"/>
              <a:gd name="T33" fmla="*/ 2147483647 h 327"/>
              <a:gd name="T34" fmla="*/ 2147483647 w 132"/>
              <a:gd name="T35" fmla="*/ 2147483647 h 327"/>
              <a:gd name="T36" fmla="*/ 2147483647 w 132"/>
              <a:gd name="T37" fmla="*/ 2147483647 h 327"/>
              <a:gd name="T38" fmla="*/ 2147483647 w 132"/>
              <a:gd name="T39" fmla="*/ 2147483647 h 327"/>
              <a:gd name="T40" fmla="*/ 2147483647 w 132"/>
              <a:gd name="T41" fmla="*/ 2147483647 h 3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32"/>
              <a:gd name="T64" fmla="*/ 0 h 327"/>
              <a:gd name="T65" fmla="*/ 132 w 132"/>
              <a:gd name="T66" fmla="*/ 327 h 3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32" h="327">
                <a:moveTo>
                  <a:pt x="132" y="327"/>
                </a:moveTo>
                <a:lnTo>
                  <a:pt x="132" y="327"/>
                </a:lnTo>
                <a:lnTo>
                  <a:pt x="125" y="271"/>
                </a:lnTo>
                <a:lnTo>
                  <a:pt x="118" y="222"/>
                </a:lnTo>
                <a:lnTo>
                  <a:pt x="104" y="174"/>
                </a:lnTo>
                <a:lnTo>
                  <a:pt x="91" y="139"/>
                </a:lnTo>
                <a:lnTo>
                  <a:pt x="70" y="98"/>
                </a:lnTo>
                <a:lnTo>
                  <a:pt x="49" y="63"/>
                </a:lnTo>
                <a:lnTo>
                  <a:pt x="28" y="35"/>
                </a:lnTo>
                <a:lnTo>
                  <a:pt x="7" y="0"/>
                </a:lnTo>
                <a:lnTo>
                  <a:pt x="0" y="7"/>
                </a:lnTo>
                <a:lnTo>
                  <a:pt x="21" y="42"/>
                </a:lnTo>
                <a:lnTo>
                  <a:pt x="42" y="70"/>
                </a:lnTo>
                <a:lnTo>
                  <a:pt x="63" y="105"/>
                </a:lnTo>
                <a:lnTo>
                  <a:pt x="84" y="139"/>
                </a:lnTo>
                <a:lnTo>
                  <a:pt x="97" y="181"/>
                </a:lnTo>
                <a:lnTo>
                  <a:pt x="111" y="222"/>
                </a:lnTo>
                <a:lnTo>
                  <a:pt x="118" y="271"/>
                </a:lnTo>
                <a:lnTo>
                  <a:pt x="118" y="327"/>
                </a:lnTo>
                <a:lnTo>
                  <a:pt x="132" y="327"/>
                </a:lnTo>
                <a:close/>
              </a:path>
            </a:pathLst>
          </a:custGeom>
          <a:solidFill>
            <a:srgbClr val="0000FF"/>
          </a:solidFill>
          <a:ln w="9525">
            <a:noFill/>
            <a:round/>
            <a:headEnd/>
            <a:tailEnd/>
          </a:ln>
        </p:spPr>
        <p:txBody>
          <a:bodyPr/>
          <a:lstStyle/>
          <a:p>
            <a:endParaRPr lang="en-US" dirty="0">
              <a:solidFill>
                <a:schemeClr val="tx1"/>
              </a:solidFill>
            </a:endParaRPr>
          </a:p>
        </p:txBody>
      </p:sp>
      <p:sp>
        <p:nvSpPr>
          <p:cNvPr id="17428" name="Freeform 121"/>
          <p:cNvSpPr>
            <a:spLocks/>
          </p:cNvSpPr>
          <p:nvPr/>
        </p:nvSpPr>
        <p:spPr bwMode="auto">
          <a:xfrm>
            <a:off x="5199063" y="3790950"/>
            <a:ext cx="228600" cy="563563"/>
          </a:xfrm>
          <a:custGeom>
            <a:avLst/>
            <a:gdLst>
              <a:gd name="T0" fmla="*/ 2147483647 w 132"/>
              <a:gd name="T1" fmla="*/ 2147483647 h 326"/>
              <a:gd name="T2" fmla="*/ 2147483647 w 132"/>
              <a:gd name="T3" fmla="*/ 2147483647 h 326"/>
              <a:gd name="T4" fmla="*/ 2147483647 w 132"/>
              <a:gd name="T5" fmla="*/ 2147483647 h 326"/>
              <a:gd name="T6" fmla="*/ 2147483647 w 132"/>
              <a:gd name="T7" fmla="*/ 2147483647 h 326"/>
              <a:gd name="T8" fmla="*/ 2147483647 w 132"/>
              <a:gd name="T9" fmla="*/ 2147483647 h 326"/>
              <a:gd name="T10" fmla="*/ 2147483647 w 132"/>
              <a:gd name="T11" fmla="*/ 2147483647 h 326"/>
              <a:gd name="T12" fmla="*/ 2147483647 w 132"/>
              <a:gd name="T13" fmla="*/ 2147483647 h 326"/>
              <a:gd name="T14" fmla="*/ 2147483647 w 132"/>
              <a:gd name="T15" fmla="*/ 2147483647 h 326"/>
              <a:gd name="T16" fmla="*/ 2147483647 w 132"/>
              <a:gd name="T17" fmla="*/ 2147483647 h 326"/>
              <a:gd name="T18" fmla="*/ 2147483647 w 132"/>
              <a:gd name="T19" fmla="*/ 0 h 326"/>
              <a:gd name="T20" fmla="*/ 2147483647 w 132"/>
              <a:gd name="T21" fmla="*/ 0 h 326"/>
              <a:gd name="T22" fmla="*/ 2147483647 w 132"/>
              <a:gd name="T23" fmla="*/ 2147483647 h 326"/>
              <a:gd name="T24" fmla="*/ 2147483647 w 132"/>
              <a:gd name="T25" fmla="*/ 2147483647 h 326"/>
              <a:gd name="T26" fmla="*/ 2147483647 w 132"/>
              <a:gd name="T27" fmla="*/ 2147483647 h 326"/>
              <a:gd name="T28" fmla="*/ 2147483647 w 132"/>
              <a:gd name="T29" fmla="*/ 2147483647 h 326"/>
              <a:gd name="T30" fmla="*/ 2147483647 w 132"/>
              <a:gd name="T31" fmla="*/ 2147483647 h 326"/>
              <a:gd name="T32" fmla="*/ 2147483647 w 132"/>
              <a:gd name="T33" fmla="*/ 2147483647 h 326"/>
              <a:gd name="T34" fmla="*/ 2147483647 w 132"/>
              <a:gd name="T35" fmla="*/ 2147483647 h 326"/>
              <a:gd name="T36" fmla="*/ 0 w 132"/>
              <a:gd name="T37" fmla="*/ 2147483647 h 326"/>
              <a:gd name="T38" fmla="*/ 0 w 132"/>
              <a:gd name="T39" fmla="*/ 2147483647 h 326"/>
              <a:gd name="T40" fmla="*/ 2147483647 w 132"/>
              <a:gd name="T41" fmla="*/ 2147483647 h 32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32"/>
              <a:gd name="T64" fmla="*/ 0 h 326"/>
              <a:gd name="T65" fmla="*/ 132 w 132"/>
              <a:gd name="T66" fmla="*/ 326 h 32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32" h="326">
                <a:moveTo>
                  <a:pt x="7" y="326"/>
                </a:moveTo>
                <a:lnTo>
                  <a:pt x="7" y="326"/>
                </a:lnTo>
                <a:lnTo>
                  <a:pt x="28" y="291"/>
                </a:lnTo>
                <a:lnTo>
                  <a:pt x="49" y="263"/>
                </a:lnTo>
                <a:lnTo>
                  <a:pt x="70" y="228"/>
                </a:lnTo>
                <a:lnTo>
                  <a:pt x="91" y="194"/>
                </a:lnTo>
                <a:lnTo>
                  <a:pt x="104" y="152"/>
                </a:lnTo>
                <a:lnTo>
                  <a:pt x="118" y="104"/>
                </a:lnTo>
                <a:lnTo>
                  <a:pt x="125" y="55"/>
                </a:lnTo>
                <a:lnTo>
                  <a:pt x="132" y="0"/>
                </a:lnTo>
                <a:lnTo>
                  <a:pt x="118" y="0"/>
                </a:lnTo>
                <a:lnTo>
                  <a:pt x="118" y="55"/>
                </a:lnTo>
                <a:lnTo>
                  <a:pt x="111" y="104"/>
                </a:lnTo>
                <a:lnTo>
                  <a:pt x="97" y="145"/>
                </a:lnTo>
                <a:lnTo>
                  <a:pt x="84" y="187"/>
                </a:lnTo>
                <a:lnTo>
                  <a:pt x="63" y="222"/>
                </a:lnTo>
                <a:lnTo>
                  <a:pt x="42" y="256"/>
                </a:lnTo>
                <a:lnTo>
                  <a:pt x="21" y="284"/>
                </a:lnTo>
                <a:lnTo>
                  <a:pt x="0" y="319"/>
                </a:lnTo>
                <a:lnTo>
                  <a:pt x="7" y="326"/>
                </a:lnTo>
                <a:close/>
              </a:path>
            </a:pathLst>
          </a:custGeom>
          <a:solidFill>
            <a:srgbClr val="0000FF"/>
          </a:solidFill>
          <a:ln w="9525">
            <a:noFill/>
            <a:round/>
            <a:headEnd/>
            <a:tailEnd/>
          </a:ln>
        </p:spPr>
        <p:txBody>
          <a:bodyPr/>
          <a:lstStyle/>
          <a:p>
            <a:endParaRPr lang="en-US" dirty="0">
              <a:solidFill>
                <a:schemeClr val="tx1"/>
              </a:solidFill>
            </a:endParaRPr>
          </a:p>
        </p:txBody>
      </p:sp>
      <p:sp>
        <p:nvSpPr>
          <p:cNvPr id="17429" name="Freeform 122"/>
          <p:cNvSpPr>
            <a:spLocks/>
          </p:cNvSpPr>
          <p:nvPr/>
        </p:nvSpPr>
        <p:spPr bwMode="auto">
          <a:xfrm>
            <a:off x="4864100" y="3790950"/>
            <a:ext cx="347663" cy="658813"/>
          </a:xfrm>
          <a:custGeom>
            <a:avLst/>
            <a:gdLst>
              <a:gd name="T0" fmla="*/ 0 w 201"/>
              <a:gd name="T1" fmla="*/ 0 h 381"/>
              <a:gd name="T2" fmla="*/ 0 w 201"/>
              <a:gd name="T3" fmla="*/ 0 h 381"/>
              <a:gd name="T4" fmla="*/ 0 w 201"/>
              <a:gd name="T5" fmla="*/ 2147483647 h 381"/>
              <a:gd name="T6" fmla="*/ 2147483647 w 201"/>
              <a:gd name="T7" fmla="*/ 2147483647 h 381"/>
              <a:gd name="T8" fmla="*/ 2147483647 w 201"/>
              <a:gd name="T9" fmla="*/ 2147483647 h 381"/>
              <a:gd name="T10" fmla="*/ 2147483647 w 201"/>
              <a:gd name="T11" fmla="*/ 2147483647 h 381"/>
              <a:gd name="T12" fmla="*/ 2147483647 w 201"/>
              <a:gd name="T13" fmla="*/ 2147483647 h 381"/>
              <a:gd name="T14" fmla="*/ 2147483647 w 201"/>
              <a:gd name="T15" fmla="*/ 2147483647 h 381"/>
              <a:gd name="T16" fmla="*/ 2147483647 w 201"/>
              <a:gd name="T17" fmla="*/ 2147483647 h 381"/>
              <a:gd name="T18" fmla="*/ 2147483647 w 201"/>
              <a:gd name="T19" fmla="*/ 2147483647 h 381"/>
              <a:gd name="T20" fmla="*/ 2147483647 w 201"/>
              <a:gd name="T21" fmla="*/ 2147483647 h 381"/>
              <a:gd name="T22" fmla="*/ 2147483647 w 201"/>
              <a:gd name="T23" fmla="*/ 2147483647 h 381"/>
              <a:gd name="T24" fmla="*/ 2147483647 w 201"/>
              <a:gd name="T25" fmla="*/ 2147483647 h 381"/>
              <a:gd name="T26" fmla="*/ 2147483647 w 201"/>
              <a:gd name="T27" fmla="*/ 2147483647 h 381"/>
              <a:gd name="T28" fmla="*/ 2147483647 w 201"/>
              <a:gd name="T29" fmla="*/ 2147483647 h 381"/>
              <a:gd name="T30" fmla="*/ 2147483647 w 201"/>
              <a:gd name="T31" fmla="*/ 2147483647 h 381"/>
              <a:gd name="T32" fmla="*/ 2147483647 w 201"/>
              <a:gd name="T33" fmla="*/ 2147483647 h 381"/>
              <a:gd name="T34" fmla="*/ 2147483647 w 201"/>
              <a:gd name="T35" fmla="*/ 2147483647 h 381"/>
              <a:gd name="T36" fmla="*/ 2147483647 w 201"/>
              <a:gd name="T37" fmla="*/ 2147483647 h 381"/>
              <a:gd name="T38" fmla="*/ 2147483647 w 201"/>
              <a:gd name="T39" fmla="*/ 2147483647 h 381"/>
              <a:gd name="T40" fmla="*/ 2147483647 w 201"/>
              <a:gd name="T41" fmla="*/ 2147483647 h 381"/>
              <a:gd name="T42" fmla="*/ 2147483647 w 201"/>
              <a:gd name="T43" fmla="*/ 2147483647 h 381"/>
              <a:gd name="T44" fmla="*/ 2147483647 w 201"/>
              <a:gd name="T45" fmla="*/ 2147483647 h 381"/>
              <a:gd name="T46" fmla="*/ 2147483647 w 201"/>
              <a:gd name="T47" fmla="*/ 2147483647 h 381"/>
              <a:gd name="T48" fmla="*/ 2147483647 w 201"/>
              <a:gd name="T49" fmla="*/ 2147483647 h 381"/>
              <a:gd name="T50" fmla="*/ 2147483647 w 201"/>
              <a:gd name="T51" fmla="*/ 2147483647 h 381"/>
              <a:gd name="T52" fmla="*/ 2147483647 w 201"/>
              <a:gd name="T53" fmla="*/ 0 h 381"/>
              <a:gd name="T54" fmla="*/ 2147483647 w 201"/>
              <a:gd name="T55" fmla="*/ 0 h 381"/>
              <a:gd name="T56" fmla="*/ 0 w 201"/>
              <a:gd name="T57" fmla="*/ 0 h 38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01"/>
              <a:gd name="T88" fmla="*/ 0 h 381"/>
              <a:gd name="T89" fmla="*/ 201 w 201"/>
              <a:gd name="T90" fmla="*/ 381 h 38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01" h="381">
                <a:moveTo>
                  <a:pt x="0" y="0"/>
                </a:moveTo>
                <a:lnTo>
                  <a:pt x="0" y="0"/>
                </a:lnTo>
                <a:lnTo>
                  <a:pt x="0" y="62"/>
                </a:lnTo>
                <a:lnTo>
                  <a:pt x="7" y="138"/>
                </a:lnTo>
                <a:lnTo>
                  <a:pt x="21" y="222"/>
                </a:lnTo>
                <a:lnTo>
                  <a:pt x="42" y="291"/>
                </a:lnTo>
                <a:lnTo>
                  <a:pt x="49" y="319"/>
                </a:lnTo>
                <a:lnTo>
                  <a:pt x="62" y="346"/>
                </a:lnTo>
                <a:lnTo>
                  <a:pt x="83" y="367"/>
                </a:lnTo>
                <a:lnTo>
                  <a:pt x="104" y="381"/>
                </a:lnTo>
                <a:lnTo>
                  <a:pt x="125" y="381"/>
                </a:lnTo>
                <a:lnTo>
                  <a:pt x="146" y="374"/>
                </a:lnTo>
                <a:lnTo>
                  <a:pt x="173" y="353"/>
                </a:lnTo>
                <a:lnTo>
                  <a:pt x="201" y="326"/>
                </a:lnTo>
                <a:lnTo>
                  <a:pt x="194" y="319"/>
                </a:lnTo>
                <a:lnTo>
                  <a:pt x="167" y="346"/>
                </a:lnTo>
                <a:lnTo>
                  <a:pt x="146" y="367"/>
                </a:lnTo>
                <a:lnTo>
                  <a:pt x="125" y="374"/>
                </a:lnTo>
                <a:lnTo>
                  <a:pt x="104" y="367"/>
                </a:lnTo>
                <a:lnTo>
                  <a:pt x="90" y="360"/>
                </a:lnTo>
                <a:lnTo>
                  <a:pt x="76" y="339"/>
                </a:lnTo>
                <a:lnTo>
                  <a:pt x="62" y="319"/>
                </a:lnTo>
                <a:lnTo>
                  <a:pt x="49" y="284"/>
                </a:lnTo>
                <a:lnTo>
                  <a:pt x="28" y="215"/>
                </a:lnTo>
                <a:lnTo>
                  <a:pt x="21" y="138"/>
                </a:lnTo>
                <a:lnTo>
                  <a:pt x="14" y="62"/>
                </a:lnTo>
                <a:lnTo>
                  <a:pt x="7" y="0"/>
                </a:lnTo>
                <a:lnTo>
                  <a:pt x="0" y="0"/>
                </a:lnTo>
                <a:close/>
              </a:path>
            </a:pathLst>
          </a:custGeom>
          <a:solidFill>
            <a:srgbClr val="0000FF"/>
          </a:solidFill>
          <a:ln w="9525">
            <a:noFill/>
            <a:round/>
            <a:headEnd/>
            <a:tailEnd/>
          </a:ln>
        </p:spPr>
        <p:txBody>
          <a:bodyPr/>
          <a:lstStyle/>
          <a:p>
            <a:endParaRPr lang="en-US" dirty="0">
              <a:solidFill>
                <a:schemeClr val="tx1"/>
              </a:solidFill>
            </a:endParaRPr>
          </a:p>
        </p:txBody>
      </p:sp>
      <p:sp>
        <p:nvSpPr>
          <p:cNvPr id="17430" name="Freeform 123"/>
          <p:cNvSpPr>
            <a:spLocks/>
          </p:cNvSpPr>
          <p:nvPr/>
        </p:nvSpPr>
        <p:spPr bwMode="auto">
          <a:xfrm>
            <a:off x="5116513" y="2133600"/>
            <a:ext cx="155575" cy="539750"/>
          </a:xfrm>
          <a:custGeom>
            <a:avLst/>
            <a:gdLst>
              <a:gd name="T0" fmla="*/ 2147483647 w 90"/>
              <a:gd name="T1" fmla="*/ 2147483647 h 312"/>
              <a:gd name="T2" fmla="*/ 2147483647 w 90"/>
              <a:gd name="T3" fmla="*/ 2147483647 h 312"/>
              <a:gd name="T4" fmla="*/ 2147483647 w 90"/>
              <a:gd name="T5" fmla="*/ 2147483647 h 312"/>
              <a:gd name="T6" fmla="*/ 2147483647 w 90"/>
              <a:gd name="T7" fmla="*/ 2147483647 h 312"/>
              <a:gd name="T8" fmla="*/ 2147483647 w 90"/>
              <a:gd name="T9" fmla="*/ 2147483647 h 312"/>
              <a:gd name="T10" fmla="*/ 2147483647 w 90"/>
              <a:gd name="T11" fmla="*/ 2147483647 h 312"/>
              <a:gd name="T12" fmla="*/ 2147483647 w 90"/>
              <a:gd name="T13" fmla="*/ 2147483647 h 312"/>
              <a:gd name="T14" fmla="*/ 2147483647 w 90"/>
              <a:gd name="T15" fmla="*/ 2147483647 h 312"/>
              <a:gd name="T16" fmla="*/ 2147483647 w 90"/>
              <a:gd name="T17" fmla="*/ 2147483647 h 312"/>
              <a:gd name="T18" fmla="*/ 2147483647 w 90"/>
              <a:gd name="T19" fmla="*/ 2147483647 h 312"/>
              <a:gd name="T20" fmla="*/ 2147483647 w 90"/>
              <a:gd name="T21" fmla="*/ 0 h 312"/>
              <a:gd name="T22" fmla="*/ 2147483647 w 90"/>
              <a:gd name="T23" fmla="*/ 2147483647 h 312"/>
              <a:gd name="T24" fmla="*/ 2147483647 w 90"/>
              <a:gd name="T25" fmla="*/ 2147483647 h 312"/>
              <a:gd name="T26" fmla="*/ 2147483647 w 90"/>
              <a:gd name="T27" fmla="*/ 2147483647 h 312"/>
              <a:gd name="T28" fmla="*/ 2147483647 w 90"/>
              <a:gd name="T29" fmla="*/ 2147483647 h 312"/>
              <a:gd name="T30" fmla="*/ 0 w 90"/>
              <a:gd name="T31" fmla="*/ 2147483647 h 312"/>
              <a:gd name="T32" fmla="*/ 0 w 90"/>
              <a:gd name="T33" fmla="*/ 2147483647 h 312"/>
              <a:gd name="T34" fmla="*/ 0 w 90"/>
              <a:gd name="T35" fmla="*/ 2147483647 h 312"/>
              <a:gd name="T36" fmla="*/ 0 w 90"/>
              <a:gd name="T37" fmla="*/ 2147483647 h 312"/>
              <a:gd name="T38" fmla="*/ 0 w 90"/>
              <a:gd name="T39" fmla="*/ 2147483647 h 312"/>
              <a:gd name="T40" fmla="*/ 2147483647 w 90"/>
              <a:gd name="T41" fmla="*/ 2147483647 h 31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0"/>
              <a:gd name="T64" fmla="*/ 0 h 312"/>
              <a:gd name="T65" fmla="*/ 90 w 90"/>
              <a:gd name="T66" fmla="*/ 312 h 31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0" h="312">
                <a:moveTo>
                  <a:pt x="21" y="312"/>
                </a:moveTo>
                <a:lnTo>
                  <a:pt x="21" y="312"/>
                </a:lnTo>
                <a:lnTo>
                  <a:pt x="14" y="285"/>
                </a:lnTo>
                <a:lnTo>
                  <a:pt x="14" y="250"/>
                </a:lnTo>
                <a:lnTo>
                  <a:pt x="14" y="222"/>
                </a:lnTo>
                <a:lnTo>
                  <a:pt x="21" y="187"/>
                </a:lnTo>
                <a:lnTo>
                  <a:pt x="27" y="153"/>
                </a:lnTo>
                <a:lnTo>
                  <a:pt x="41" y="111"/>
                </a:lnTo>
                <a:lnTo>
                  <a:pt x="62" y="63"/>
                </a:lnTo>
                <a:lnTo>
                  <a:pt x="90" y="7"/>
                </a:lnTo>
                <a:lnTo>
                  <a:pt x="76" y="0"/>
                </a:lnTo>
                <a:lnTo>
                  <a:pt x="48" y="56"/>
                </a:lnTo>
                <a:lnTo>
                  <a:pt x="27" y="104"/>
                </a:lnTo>
                <a:lnTo>
                  <a:pt x="14" y="146"/>
                </a:lnTo>
                <a:lnTo>
                  <a:pt x="7" y="187"/>
                </a:lnTo>
                <a:lnTo>
                  <a:pt x="0" y="222"/>
                </a:lnTo>
                <a:lnTo>
                  <a:pt x="0" y="250"/>
                </a:lnTo>
                <a:lnTo>
                  <a:pt x="0" y="285"/>
                </a:lnTo>
                <a:lnTo>
                  <a:pt x="0" y="312"/>
                </a:lnTo>
                <a:lnTo>
                  <a:pt x="21" y="312"/>
                </a:lnTo>
                <a:close/>
              </a:path>
            </a:pathLst>
          </a:custGeom>
          <a:solidFill>
            <a:srgbClr val="0000FF"/>
          </a:solidFill>
          <a:ln w="9525">
            <a:noFill/>
            <a:round/>
            <a:headEnd/>
            <a:tailEnd/>
          </a:ln>
        </p:spPr>
        <p:txBody>
          <a:bodyPr/>
          <a:lstStyle/>
          <a:p>
            <a:endParaRPr lang="en-US" dirty="0">
              <a:solidFill>
                <a:schemeClr val="tx1"/>
              </a:solidFill>
            </a:endParaRPr>
          </a:p>
        </p:txBody>
      </p:sp>
      <p:sp>
        <p:nvSpPr>
          <p:cNvPr id="17431" name="Freeform 124"/>
          <p:cNvSpPr>
            <a:spLocks/>
          </p:cNvSpPr>
          <p:nvPr/>
        </p:nvSpPr>
        <p:spPr bwMode="auto">
          <a:xfrm>
            <a:off x="5043488" y="2673350"/>
            <a:ext cx="109537" cy="300038"/>
          </a:xfrm>
          <a:custGeom>
            <a:avLst/>
            <a:gdLst>
              <a:gd name="T0" fmla="*/ 0 w 63"/>
              <a:gd name="T1" fmla="*/ 2147483647 h 174"/>
              <a:gd name="T2" fmla="*/ 0 w 63"/>
              <a:gd name="T3" fmla="*/ 2147483647 h 174"/>
              <a:gd name="T4" fmla="*/ 2147483647 w 63"/>
              <a:gd name="T5" fmla="*/ 2147483647 h 174"/>
              <a:gd name="T6" fmla="*/ 2147483647 w 63"/>
              <a:gd name="T7" fmla="*/ 2147483647 h 174"/>
              <a:gd name="T8" fmla="*/ 2147483647 w 63"/>
              <a:gd name="T9" fmla="*/ 2147483647 h 174"/>
              <a:gd name="T10" fmla="*/ 2147483647 w 63"/>
              <a:gd name="T11" fmla="*/ 2147483647 h 174"/>
              <a:gd name="T12" fmla="*/ 2147483647 w 63"/>
              <a:gd name="T13" fmla="*/ 2147483647 h 174"/>
              <a:gd name="T14" fmla="*/ 2147483647 w 63"/>
              <a:gd name="T15" fmla="*/ 2147483647 h 174"/>
              <a:gd name="T16" fmla="*/ 2147483647 w 63"/>
              <a:gd name="T17" fmla="*/ 2147483647 h 174"/>
              <a:gd name="T18" fmla="*/ 2147483647 w 63"/>
              <a:gd name="T19" fmla="*/ 0 h 174"/>
              <a:gd name="T20" fmla="*/ 2147483647 w 63"/>
              <a:gd name="T21" fmla="*/ 0 h 174"/>
              <a:gd name="T22" fmla="*/ 2147483647 w 63"/>
              <a:gd name="T23" fmla="*/ 2147483647 h 174"/>
              <a:gd name="T24" fmla="*/ 2147483647 w 63"/>
              <a:gd name="T25" fmla="*/ 2147483647 h 174"/>
              <a:gd name="T26" fmla="*/ 2147483647 w 63"/>
              <a:gd name="T27" fmla="*/ 2147483647 h 174"/>
              <a:gd name="T28" fmla="*/ 2147483647 w 63"/>
              <a:gd name="T29" fmla="*/ 2147483647 h 174"/>
              <a:gd name="T30" fmla="*/ 2147483647 w 63"/>
              <a:gd name="T31" fmla="*/ 2147483647 h 174"/>
              <a:gd name="T32" fmla="*/ 2147483647 w 63"/>
              <a:gd name="T33" fmla="*/ 2147483647 h 174"/>
              <a:gd name="T34" fmla="*/ 2147483647 w 63"/>
              <a:gd name="T35" fmla="*/ 2147483647 h 174"/>
              <a:gd name="T36" fmla="*/ 0 w 63"/>
              <a:gd name="T37" fmla="*/ 2147483647 h 174"/>
              <a:gd name="T38" fmla="*/ 0 w 63"/>
              <a:gd name="T39" fmla="*/ 2147483647 h 174"/>
              <a:gd name="T40" fmla="*/ 0 w 63"/>
              <a:gd name="T41" fmla="*/ 2147483647 h 17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3"/>
              <a:gd name="T64" fmla="*/ 0 h 174"/>
              <a:gd name="T65" fmla="*/ 63 w 63"/>
              <a:gd name="T66" fmla="*/ 174 h 17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3" h="174">
                <a:moveTo>
                  <a:pt x="0" y="174"/>
                </a:moveTo>
                <a:lnTo>
                  <a:pt x="0" y="174"/>
                </a:lnTo>
                <a:lnTo>
                  <a:pt x="21" y="167"/>
                </a:lnTo>
                <a:lnTo>
                  <a:pt x="35" y="153"/>
                </a:lnTo>
                <a:lnTo>
                  <a:pt x="42" y="139"/>
                </a:lnTo>
                <a:lnTo>
                  <a:pt x="49" y="111"/>
                </a:lnTo>
                <a:lnTo>
                  <a:pt x="56" y="84"/>
                </a:lnTo>
                <a:lnTo>
                  <a:pt x="56" y="56"/>
                </a:lnTo>
                <a:lnTo>
                  <a:pt x="63" y="28"/>
                </a:lnTo>
                <a:lnTo>
                  <a:pt x="63" y="0"/>
                </a:lnTo>
                <a:lnTo>
                  <a:pt x="42" y="0"/>
                </a:lnTo>
                <a:lnTo>
                  <a:pt x="42" y="28"/>
                </a:lnTo>
                <a:lnTo>
                  <a:pt x="42" y="56"/>
                </a:lnTo>
                <a:lnTo>
                  <a:pt x="35" y="84"/>
                </a:lnTo>
                <a:lnTo>
                  <a:pt x="35" y="111"/>
                </a:lnTo>
                <a:lnTo>
                  <a:pt x="28" y="132"/>
                </a:lnTo>
                <a:lnTo>
                  <a:pt x="21" y="146"/>
                </a:lnTo>
                <a:lnTo>
                  <a:pt x="14" y="153"/>
                </a:lnTo>
                <a:lnTo>
                  <a:pt x="0" y="160"/>
                </a:lnTo>
                <a:lnTo>
                  <a:pt x="0" y="174"/>
                </a:lnTo>
                <a:close/>
              </a:path>
            </a:pathLst>
          </a:custGeom>
          <a:solidFill>
            <a:srgbClr val="0000FF"/>
          </a:solidFill>
          <a:ln w="9525">
            <a:noFill/>
            <a:round/>
            <a:headEnd/>
            <a:tailEnd/>
          </a:ln>
        </p:spPr>
        <p:txBody>
          <a:bodyPr/>
          <a:lstStyle/>
          <a:p>
            <a:endParaRPr lang="en-US" dirty="0">
              <a:solidFill>
                <a:schemeClr val="tx1"/>
              </a:solidFill>
            </a:endParaRPr>
          </a:p>
        </p:txBody>
      </p:sp>
      <p:sp>
        <p:nvSpPr>
          <p:cNvPr id="17432" name="Freeform 125"/>
          <p:cNvSpPr>
            <a:spLocks/>
          </p:cNvSpPr>
          <p:nvPr/>
        </p:nvSpPr>
        <p:spPr bwMode="auto">
          <a:xfrm>
            <a:off x="5006975" y="2781300"/>
            <a:ext cx="49213" cy="192088"/>
          </a:xfrm>
          <a:custGeom>
            <a:avLst/>
            <a:gdLst>
              <a:gd name="T0" fmla="*/ 2147483647 w 28"/>
              <a:gd name="T1" fmla="*/ 2147483647 h 111"/>
              <a:gd name="T2" fmla="*/ 2147483647 w 28"/>
              <a:gd name="T3" fmla="*/ 2147483647 h 111"/>
              <a:gd name="T4" fmla="*/ 2147483647 w 28"/>
              <a:gd name="T5" fmla="*/ 2147483647 h 111"/>
              <a:gd name="T6" fmla="*/ 2147483647 w 28"/>
              <a:gd name="T7" fmla="*/ 2147483647 h 111"/>
              <a:gd name="T8" fmla="*/ 2147483647 w 28"/>
              <a:gd name="T9" fmla="*/ 2147483647 h 111"/>
              <a:gd name="T10" fmla="*/ 2147483647 w 28"/>
              <a:gd name="T11" fmla="*/ 2147483647 h 111"/>
              <a:gd name="T12" fmla="*/ 0 w 28"/>
              <a:gd name="T13" fmla="*/ 2147483647 h 111"/>
              <a:gd name="T14" fmla="*/ 0 w 28"/>
              <a:gd name="T15" fmla="*/ 2147483647 h 111"/>
              <a:gd name="T16" fmla="*/ 2147483647 w 28"/>
              <a:gd name="T17" fmla="*/ 2147483647 h 111"/>
              <a:gd name="T18" fmla="*/ 2147483647 w 28"/>
              <a:gd name="T19" fmla="*/ 2147483647 h 111"/>
              <a:gd name="T20" fmla="*/ 2147483647 w 28"/>
              <a:gd name="T21" fmla="*/ 2147483647 h 111"/>
              <a:gd name="T22" fmla="*/ 2147483647 w 28"/>
              <a:gd name="T23" fmla="*/ 2147483647 h 111"/>
              <a:gd name="T24" fmla="*/ 2147483647 w 28"/>
              <a:gd name="T25" fmla="*/ 2147483647 h 111"/>
              <a:gd name="T26" fmla="*/ 2147483647 w 28"/>
              <a:gd name="T27" fmla="*/ 2147483647 h 111"/>
              <a:gd name="T28" fmla="*/ 2147483647 w 28"/>
              <a:gd name="T29" fmla="*/ 2147483647 h 111"/>
              <a:gd name="T30" fmla="*/ 2147483647 w 28"/>
              <a:gd name="T31" fmla="*/ 2147483647 h 111"/>
              <a:gd name="T32" fmla="*/ 2147483647 w 28"/>
              <a:gd name="T33" fmla="*/ 2147483647 h 111"/>
              <a:gd name="T34" fmla="*/ 2147483647 w 28"/>
              <a:gd name="T35" fmla="*/ 2147483647 h 111"/>
              <a:gd name="T36" fmla="*/ 2147483647 w 28"/>
              <a:gd name="T37" fmla="*/ 0 h 111"/>
              <a:gd name="T38" fmla="*/ 2147483647 w 28"/>
              <a:gd name="T39" fmla="*/ 0 h 111"/>
              <a:gd name="T40" fmla="*/ 2147483647 w 28"/>
              <a:gd name="T41" fmla="*/ 2147483647 h 11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8"/>
              <a:gd name="T64" fmla="*/ 0 h 111"/>
              <a:gd name="T65" fmla="*/ 28 w 28"/>
              <a:gd name="T66" fmla="*/ 111 h 11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8" h="111">
                <a:moveTo>
                  <a:pt x="14" y="14"/>
                </a:moveTo>
                <a:lnTo>
                  <a:pt x="14" y="14"/>
                </a:lnTo>
                <a:lnTo>
                  <a:pt x="14" y="28"/>
                </a:lnTo>
                <a:lnTo>
                  <a:pt x="14" y="41"/>
                </a:lnTo>
                <a:lnTo>
                  <a:pt x="7" y="55"/>
                </a:lnTo>
                <a:lnTo>
                  <a:pt x="0" y="76"/>
                </a:lnTo>
                <a:lnTo>
                  <a:pt x="0" y="90"/>
                </a:lnTo>
                <a:lnTo>
                  <a:pt x="7" y="104"/>
                </a:lnTo>
                <a:lnTo>
                  <a:pt x="21" y="111"/>
                </a:lnTo>
                <a:lnTo>
                  <a:pt x="21" y="97"/>
                </a:lnTo>
                <a:lnTo>
                  <a:pt x="21" y="90"/>
                </a:lnTo>
                <a:lnTo>
                  <a:pt x="21" y="76"/>
                </a:lnTo>
                <a:lnTo>
                  <a:pt x="21" y="62"/>
                </a:lnTo>
                <a:lnTo>
                  <a:pt x="28" y="41"/>
                </a:lnTo>
                <a:lnTo>
                  <a:pt x="28" y="28"/>
                </a:lnTo>
                <a:lnTo>
                  <a:pt x="28" y="14"/>
                </a:lnTo>
                <a:lnTo>
                  <a:pt x="21" y="0"/>
                </a:lnTo>
                <a:lnTo>
                  <a:pt x="14" y="14"/>
                </a:lnTo>
                <a:close/>
              </a:path>
            </a:pathLst>
          </a:custGeom>
          <a:solidFill>
            <a:srgbClr val="0000FF"/>
          </a:solidFill>
          <a:ln w="9525">
            <a:noFill/>
            <a:round/>
            <a:headEnd/>
            <a:tailEnd/>
          </a:ln>
        </p:spPr>
        <p:txBody>
          <a:bodyPr/>
          <a:lstStyle/>
          <a:p>
            <a:endParaRPr lang="en-US" dirty="0">
              <a:solidFill>
                <a:schemeClr val="tx1"/>
              </a:solidFill>
            </a:endParaRPr>
          </a:p>
        </p:txBody>
      </p:sp>
      <p:sp>
        <p:nvSpPr>
          <p:cNvPr id="17433" name="Freeform 126"/>
          <p:cNvSpPr>
            <a:spLocks/>
          </p:cNvSpPr>
          <p:nvPr/>
        </p:nvSpPr>
        <p:spPr bwMode="auto">
          <a:xfrm>
            <a:off x="4900613" y="2781300"/>
            <a:ext cx="142875" cy="241300"/>
          </a:xfrm>
          <a:custGeom>
            <a:avLst/>
            <a:gdLst>
              <a:gd name="T0" fmla="*/ 2147483647 w 83"/>
              <a:gd name="T1" fmla="*/ 2147483647 h 139"/>
              <a:gd name="T2" fmla="*/ 2147483647 w 83"/>
              <a:gd name="T3" fmla="*/ 2147483647 h 139"/>
              <a:gd name="T4" fmla="*/ 2147483647 w 83"/>
              <a:gd name="T5" fmla="*/ 2147483647 h 139"/>
              <a:gd name="T6" fmla="*/ 2147483647 w 83"/>
              <a:gd name="T7" fmla="*/ 2147483647 h 139"/>
              <a:gd name="T8" fmla="*/ 2147483647 w 83"/>
              <a:gd name="T9" fmla="*/ 2147483647 h 139"/>
              <a:gd name="T10" fmla="*/ 2147483647 w 83"/>
              <a:gd name="T11" fmla="*/ 2147483647 h 139"/>
              <a:gd name="T12" fmla="*/ 2147483647 w 83"/>
              <a:gd name="T13" fmla="*/ 2147483647 h 139"/>
              <a:gd name="T14" fmla="*/ 2147483647 w 83"/>
              <a:gd name="T15" fmla="*/ 2147483647 h 139"/>
              <a:gd name="T16" fmla="*/ 2147483647 w 83"/>
              <a:gd name="T17" fmla="*/ 2147483647 h 139"/>
              <a:gd name="T18" fmla="*/ 2147483647 w 83"/>
              <a:gd name="T19" fmla="*/ 2147483647 h 139"/>
              <a:gd name="T20" fmla="*/ 2147483647 w 83"/>
              <a:gd name="T21" fmla="*/ 0 h 139"/>
              <a:gd name="T22" fmla="*/ 2147483647 w 83"/>
              <a:gd name="T23" fmla="*/ 0 h 139"/>
              <a:gd name="T24" fmla="*/ 2147483647 w 83"/>
              <a:gd name="T25" fmla="*/ 0 h 139"/>
              <a:gd name="T26" fmla="*/ 2147483647 w 83"/>
              <a:gd name="T27" fmla="*/ 2147483647 h 139"/>
              <a:gd name="T28" fmla="*/ 2147483647 w 83"/>
              <a:gd name="T29" fmla="*/ 2147483647 h 139"/>
              <a:gd name="T30" fmla="*/ 2147483647 w 83"/>
              <a:gd name="T31" fmla="*/ 2147483647 h 139"/>
              <a:gd name="T32" fmla="*/ 2147483647 w 83"/>
              <a:gd name="T33" fmla="*/ 2147483647 h 139"/>
              <a:gd name="T34" fmla="*/ 2147483647 w 83"/>
              <a:gd name="T35" fmla="*/ 2147483647 h 139"/>
              <a:gd name="T36" fmla="*/ 0 w 83"/>
              <a:gd name="T37" fmla="*/ 2147483647 h 139"/>
              <a:gd name="T38" fmla="*/ 0 w 83"/>
              <a:gd name="T39" fmla="*/ 2147483647 h 139"/>
              <a:gd name="T40" fmla="*/ 2147483647 w 83"/>
              <a:gd name="T41" fmla="*/ 2147483647 h 13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3"/>
              <a:gd name="T64" fmla="*/ 0 h 139"/>
              <a:gd name="T65" fmla="*/ 83 w 83"/>
              <a:gd name="T66" fmla="*/ 139 h 13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3" h="139">
                <a:moveTo>
                  <a:pt x="14" y="139"/>
                </a:moveTo>
                <a:lnTo>
                  <a:pt x="14" y="139"/>
                </a:lnTo>
                <a:lnTo>
                  <a:pt x="21" y="104"/>
                </a:lnTo>
                <a:lnTo>
                  <a:pt x="28" y="76"/>
                </a:lnTo>
                <a:lnTo>
                  <a:pt x="41" y="55"/>
                </a:lnTo>
                <a:lnTo>
                  <a:pt x="48" y="34"/>
                </a:lnTo>
                <a:lnTo>
                  <a:pt x="55" y="21"/>
                </a:lnTo>
                <a:lnTo>
                  <a:pt x="62" y="14"/>
                </a:lnTo>
                <a:lnTo>
                  <a:pt x="69" y="14"/>
                </a:lnTo>
                <a:lnTo>
                  <a:pt x="76" y="14"/>
                </a:lnTo>
                <a:lnTo>
                  <a:pt x="83" y="0"/>
                </a:lnTo>
                <a:lnTo>
                  <a:pt x="69" y="0"/>
                </a:lnTo>
                <a:lnTo>
                  <a:pt x="55" y="0"/>
                </a:lnTo>
                <a:lnTo>
                  <a:pt x="41" y="14"/>
                </a:lnTo>
                <a:lnTo>
                  <a:pt x="35" y="28"/>
                </a:lnTo>
                <a:lnTo>
                  <a:pt x="21" y="48"/>
                </a:lnTo>
                <a:lnTo>
                  <a:pt x="14" y="69"/>
                </a:lnTo>
                <a:lnTo>
                  <a:pt x="7" y="97"/>
                </a:lnTo>
                <a:lnTo>
                  <a:pt x="0" y="132"/>
                </a:lnTo>
                <a:lnTo>
                  <a:pt x="14" y="139"/>
                </a:lnTo>
                <a:close/>
              </a:path>
            </a:pathLst>
          </a:custGeom>
          <a:solidFill>
            <a:srgbClr val="0000FF"/>
          </a:solidFill>
          <a:ln w="9525">
            <a:noFill/>
            <a:round/>
            <a:headEnd/>
            <a:tailEnd/>
          </a:ln>
        </p:spPr>
        <p:txBody>
          <a:bodyPr/>
          <a:lstStyle/>
          <a:p>
            <a:endParaRPr lang="en-US" dirty="0">
              <a:solidFill>
                <a:schemeClr val="tx1"/>
              </a:solidFill>
            </a:endParaRPr>
          </a:p>
        </p:txBody>
      </p:sp>
      <p:sp>
        <p:nvSpPr>
          <p:cNvPr id="17434" name="Freeform 127"/>
          <p:cNvSpPr>
            <a:spLocks/>
          </p:cNvSpPr>
          <p:nvPr/>
        </p:nvSpPr>
        <p:spPr bwMode="auto">
          <a:xfrm>
            <a:off x="4791075" y="3009900"/>
            <a:ext cx="133350" cy="431800"/>
          </a:xfrm>
          <a:custGeom>
            <a:avLst/>
            <a:gdLst>
              <a:gd name="T0" fmla="*/ 0 w 77"/>
              <a:gd name="T1" fmla="*/ 2147483647 h 249"/>
              <a:gd name="T2" fmla="*/ 0 w 77"/>
              <a:gd name="T3" fmla="*/ 2147483647 h 249"/>
              <a:gd name="T4" fmla="*/ 2147483647 w 77"/>
              <a:gd name="T5" fmla="*/ 2147483647 h 249"/>
              <a:gd name="T6" fmla="*/ 2147483647 w 77"/>
              <a:gd name="T7" fmla="*/ 2147483647 h 249"/>
              <a:gd name="T8" fmla="*/ 2147483647 w 77"/>
              <a:gd name="T9" fmla="*/ 2147483647 h 249"/>
              <a:gd name="T10" fmla="*/ 2147483647 w 77"/>
              <a:gd name="T11" fmla="*/ 2147483647 h 249"/>
              <a:gd name="T12" fmla="*/ 2147483647 w 77"/>
              <a:gd name="T13" fmla="*/ 2147483647 h 249"/>
              <a:gd name="T14" fmla="*/ 2147483647 w 77"/>
              <a:gd name="T15" fmla="*/ 2147483647 h 249"/>
              <a:gd name="T16" fmla="*/ 2147483647 w 77"/>
              <a:gd name="T17" fmla="*/ 2147483647 h 249"/>
              <a:gd name="T18" fmla="*/ 2147483647 w 77"/>
              <a:gd name="T19" fmla="*/ 2147483647 h 249"/>
              <a:gd name="T20" fmla="*/ 2147483647 w 77"/>
              <a:gd name="T21" fmla="*/ 2147483647 h 249"/>
              <a:gd name="T22" fmla="*/ 2147483647 w 77"/>
              <a:gd name="T23" fmla="*/ 2147483647 h 249"/>
              <a:gd name="T24" fmla="*/ 2147483647 w 77"/>
              <a:gd name="T25" fmla="*/ 0 h 249"/>
              <a:gd name="T26" fmla="*/ 2147483647 w 77"/>
              <a:gd name="T27" fmla="*/ 2147483647 h 249"/>
              <a:gd name="T28" fmla="*/ 2147483647 w 77"/>
              <a:gd name="T29" fmla="*/ 2147483647 h 249"/>
              <a:gd name="T30" fmla="*/ 2147483647 w 77"/>
              <a:gd name="T31" fmla="*/ 2147483647 h 249"/>
              <a:gd name="T32" fmla="*/ 2147483647 w 77"/>
              <a:gd name="T33" fmla="*/ 2147483647 h 249"/>
              <a:gd name="T34" fmla="*/ 2147483647 w 77"/>
              <a:gd name="T35" fmla="*/ 2147483647 h 249"/>
              <a:gd name="T36" fmla="*/ 2147483647 w 77"/>
              <a:gd name="T37" fmla="*/ 2147483647 h 249"/>
              <a:gd name="T38" fmla="*/ 2147483647 w 77"/>
              <a:gd name="T39" fmla="*/ 2147483647 h 249"/>
              <a:gd name="T40" fmla="*/ 2147483647 w 77"/>
              <a:gd name="T41" fmla="*/ 2147483647 h 249"/>
              <a:gd name="T42" fmla="*/ 2147483647 w 77"/>
              <a:gd name="T43" fmla="*/ 2147483647 h 249"/>
              <a:gd name="T44" fmla="*/ 2147483647 w 77"/>
              <a:gd name="T45" fmla="*/ 2147483647 h 249"/>
              <a:gd name="T46" fmla="*/ 2147483647 w 77"/>
              <a:gd name="T47" fmla="*/ 2147483647 h 249"/>
              <a:gd name="T48" fmla="*/ 0 w 77"/>
              <a:gd name="T49" fmla="*/ 2147483647 h 24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77"/>
              <a:gd name="T76" fmla="*/ 0 h 249"/>
              <a:gd name="T77" fmla="*/ 77 w 77"/>
              <a:gd name="T78" fmla="*/ 249 h 249"/>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77" h="249">
                <a:moveTo>
                  <a:pt x="0" y="242"/>
                </a:moveTo>
                <a:lnTo>
                  <a:pt x="0" y="242"/>
                </a:lnTo>
                <a:lnTo>
                  <a:pt x="14" y="249"/>
                </a:lnTo>
                <a:lnTo>
                  <a:pt x="28" y="242"/>
                </a:lnTo>
                <a:lnTo>
                  <a:pt x="35" y="235"/>
                </a:lnTo>
                <a:lnTo>
                  <a:pt x="42" y="215"/>
                </a:lnTo>
                <a:lnTo>
                  <a:pt x="56" y="180"/>
                </a:lnTo>
                <a:lnTo>
                  <a:pt x="63" y="138"/>
                </a:lnTo>
                <a:lnTo>
                  <a:pt x="70" y="90"/>
                </a:lnTo>
                <a:lnTo>
                  <a:pt x="77" y="48"/>
                </a:lnTo>
                <a:lnTo>
                  <a:pt x="77" y="13"/>
                </a:lnTo>
                <a:lnTo>
                  <a:pt x="77" y="7"/>
                </a:lnTo>
                <a:lnTo>
                  <a:pt x="63" y="0"/>
                </a:lnTo>
                <a:lnTo>
                  <a:pt x="63" y="13"/>
                </a:lnTo>
                <a:lnTo>
                  <a:pt x="56" y="48"/>
                </a:lnTo>
                <a:lnTo>
                  <a:pt x="56" y="83"/>
                </a:lnTo>
                <a:lnTo>
                  <a:pt x="49" y="131"/>
                </a:lnTo>
                <a:lnTo>
                  <a:pt x="35" y="180"/>
                </a:lnTo>
                <a:lnTo>
                  <a:pt x="28" y="215"/>
                </a:lnTo>
                <a:lnTo>
                  <a:pt x="21" y="222"/>
                </a:lnTo>
                <a:lnTo>
                  <a:pt x="14" y="229"/>
                </a:lnTo>
                <a:lnTo>
                  <a:pt x="7" y="229"/>
                </a:lnTo>
                <a:lnTo>
                  <a:pt x="0" y="242"/>
                </a:lnTo>
                <a:close/>
              </a:path>
            </a:pathLst>
          </a:custGeom>
          <a:solidFill>
            <a:srgbClr val="0000FF"/>
          </a:solidFill>
          <a:ln w="9525">
            <a:noFill/>
            <a:round/>
            <a:headEnd/>
            <a:tailEnd/>
          </a:ln>
        </p:spPr>
        <p:txBody>
          <a:bodyPr/>
          <a:lstStyle/>
          <a:p>
            <a:endParaRPr lang="en-US" dirty="0">
              <a:solidFill>
                <a:schemeClr val="tx1"/>
              </a:solidFill>
            </a:endParaRPr>
          </a:p>
        </p:txBody>
      </p:sp>
      <p:sp>
        <p:nvSpPr>
          <p:cNvPr id="17435" name="Freeform 128"/>
          <p:cNvSpPr>
            <a:spLocks/>
          </p:cNvSpPr>
          <p:nvPr/>
        </p:nvSpPr>
        <p:spPr bwMode="auto">
          <a:xfrm>
            <a:off x="4756150" y="2517775"/>
            <a:ext cx="192088" cy="911225"/>
          </a:xfrm>
          <a:custGeom>
            <a:avLst/>
            <a:gdLst>
              <a:gd name="T0" fmla="*/ 2147483647 w 111"/>
              <a:gd name="T1" fmla="*/ 0 h 527"/>
              <a:gd name="T2" fmla="*/ 2147483647 w 111"/>
              <a:gd name="T3" fmla="*/ 0 h 527"/>
              <a:gd name="T4" fmla="*/ 2147483647 w 111"/>
              <a:gd name="T5" fmla="*/ 2147483647 h 527"/>
              <a:gd name="T6" fmla="*/ 2147483647 w 111"/>
              <a:gd name="T7" fmla="*/ 2147483647 h 527"/>
              <a:gd name="T8" fmla="*/ 2147483647 w 111"/>
              <a:gd name="T9" fmla="*/ 2147483647 h 527"/>
              <a:gd name="T10" fmla="*/ 2147483647 w 111"/>
              <a:gd name="T11" fmla="*/ 2147483647 h 527"/>
              <a:gd name="T12" fmla="*/ 2147483647 w 111"/>
              <a:gd name="T13" fmla="*/ 2147483647 h 527"/>
              <a:gd name="T14" fmla="*/ 2147483647 w 111"/>
              <a:gd name="T15" fmla="*/ 2147483647 h 527"/>
              <a:gd name="T16" fmla="*/ 0 w 111"/>
              <a:gd name="T17" fmla="*/ 2147483647 h 527"/>
              <a:gd name="T18" fmla="*/ 0 w 111"/>
              <a:gd name="T19" fmla="*/ 2147483647 h 527"/>
              <a:gd name="T20" fmla="*/ 2147483647 w 111"/>
              <a:gd name="T21" fmla="*/ 2147483647 h 527"/>
              <a:gd name="T22" fmla="*/ 2147483647 w 111"/>
              <a:gd name="T23" fmla="*/ 2147483647 h 527"/>
              <a:gd name="T24" fmla="*/ 2147483647 w 111"/>
              <a:gd name="T25" fmla="*/ 2147483647 h 527"/>
              <a:gd name="T26" fmla="*/ 2147483647 w 111"/>
              <a:gd name="T27" fmla="*/ 2147483647 h 527"/>
              <a:gd name="T28" fmla="*/ 2147483647 w 111"/>
              <a:gd name="T29" fmla="*/ 2147483647 h 527"/>
              <a:gd name="T30" fmla="*/ 2147483647 w 111"/>
              <a:gd name="T31" fmla="*/ 2147483647 h 527"/>
              <a:gd name="T32" fmla="*/ 2147483647 w 111"/>
              <a:gd name="T33" fmla="*/ 2147483647 h 527"/>
              <a:gd name="T34" fmla="*/ 2147483647 w 111"/>
              <a:gd name="T35" fmla="*/ 2147483647 h 527"/>
              <a:gd name="T36" fmla="*/ 2147483647 w 111"/>
              <a:gd name="T37" fmla="*/ 2147483647 h 527"/>
              <a:gd name="T38" fmla="*/ 2147483647 w 111"/>
              <a:gd name="T39" fmla="*/ 2147483647 h 527"/>
              <a:gd name="T40" fmla="*/ 2147483647 w 111"/>
              <a:gd name="T41" fmla="*/ 2147483647 h 527"/>
              <a:gd name="T42" fmla="*/ 2147483647 w 111"/>
              <a:gd name="T43" fmla="*/ 2147483647 h 527"/>
              <a:gd name="T44" fmla="*/ 2147483647 w 111"/>
              <a:gd name="T45" fmla="*/ 0 h 527"/>
              <a:gd name="T46" fmla="*/ 2147483647 w 111"/>
              <a:gd name="T47" fmla="*/ 0 h 527"/>
              <a:gd name="T48" fmla="*/ 2147483647 w 111"/>
              <a:gd name="T49" fmla="*/ 0 h 52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11"/>
              <a:gd name="T76" fmla="*/ 0 h 527"/>
              <a:gd name="T77" fmla="*/ 111 w 111"/>
              <a:gd name="T78" fmla="*/ 527 h 52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11" h="527">
                <a:moveTo>
                  <a:pt x="97" y="0"/>
                </a:moveTo>
                <a:lnTo>
                  <a:pt x="97" y="0"/>
                </a:lnTo>
                <a:lnTo>
                  <a:pt x="97" y="42"/>
                </a:lnTo>
                <a:lnTo>
                  <a:pt x="83" y="104"/>
                </a:lnTo>
                <a:lnTo>
                  <a:pt x="62" y="187"/>
                </a:lnTo>
                <a:lnTo>
                  <a:pt x="41" y="271"/>
                </a:lnTo>
                <a:lnTo>
                  <a:pt x="20" y="354"/>
                </a:lnTo>
                <a:lnTo>
                  <a:pt x="6" y="430"/>
                </a:lnTo>
                <a:lnTo>
                  <a:pt x="0" y="465"/>
                </a:lnTo>
                <a:lnTo>
                  <a:pt x="0" y="493"/>
                </a:lnTo>
                <a:lnTo>
                  <a:pt x="6" y="514"/>
                </a:lnTo>
                <a:lnTo>
                  <a:pt x="20" y="527"/>
                </a:lnTo>
                <a:lnTo>
                  <a:pt x="27" y="514"/>
                </a:lnTo>
                <a:lnTo>
                  <a:pt x="20" y="507"/>
                </a:lnTo>
                <a:lnTo>
                  <a:pt x="20" y="486"/>
                </a:lnTo>
                <a:lnTo>
                  <a:pt x="20" y="465"/>
                </a:lnTo>
                <a:lnTo>
                  <a:pt x="20" y="430"/>
                </a:lnTo>
                <a:lnTo>
                  <a:pt x="34" y="361"/>
                </a:lnTo>
                <a:lnTo>
                  <a:pt x="55" y="271"/>
                </a:lnTo>
                <a:lnTo>
                  <a:pt x="76" y="187"/>
                </a:lnTo>
                <a:lnTo>
                  <a:pt x="97" y="111"/>
                </a:lnTo>
                <a:lnTo>
                  <a:pt x="111" y="42"/>
                </a:lnTo>
                <a:lnTo>
                  <a:pt x="111" y="0"/>
                </a:lnTo>
                <a:lnTo>
                  <a:pt x="97" y="0"/>
                </a:lnTo>
                <a:close/>
              </a:path>
            </a:pathLst>
          </a:custGeom>
          <a:solidFill>
            <a:srgbClr val="0000FF"/>
          </a:solidFill>
          <a:ln w="9525">
            <a:noFill/>
            <a:round/>
            <a:headEnd/>
            <a:tailEnd/>
          </a:ln>
        </p:spPr>
        <p:txBody>
          <a:bodyPr/>
          <a:lstStyle/>
          <a:p>
            <a:endParaRPr lang="en-US" dirty="0">
              <a:solidFill>
                <a:schemeClr val="tx1"/>
              </a:solidFill>
            </a:endParaRPr>
          </a:p>
        </p:txBody>
      </p:sp>
      <p:sp>
        <p:nvSpPr>
          <p:cNvPr id="17436" name="Freeform 129"/>
          <p:cNvSpPr>
            <a:spLocks/>
          </p:cNvSpPr>
          <p:nvPr/>
        </p:nvSpPr>
        <p:spPr bwMode="auto">
          <a:xfrm>
            <a:off x="4743450" y="2446338"/>
            <a:ext cx="204788" cy="71437"/>
          </a:xfrm>
          <a:custGeom>
            <a:avLst/>
            <a:gdLst>
              <a:gd name="T0" fmla="*/ 2147483647 w 118"/>
              <a:gd name="T1" fmla="*/ 2147483647 h 41"/>
              <a:gd name="T2" fmla="*/ 2147483647 w 118"/>
              <a:gd name="T3" fmla="*/ 2147483647 h 41"/>
              <a:gd name="T4" fmla="*/ 2147483647 w 118"/>
              <a:gd name="T5" fmla="*/ 2147483647 h 41"/>
              <a:gd name="T6" fmla="*/ 2147483647 w 118"/>
              <a:gd name="T7" fmla="*/ 2147483647 h 41"/>
              <a:gd name="T8" fmla="*/ 2147483647 w 118"/>
              <a:gd name="T9" fmla="*/ 2147483647 h 41"/>
              <a:gd name="T10" fmla="*/ 2147483647 w 118"/>
              <a:gd name="T11" fmla="*/ 2147483647 h 41"/>
              <a:gd name="T12" fmla="*/ 2147483647 w 118"/>
              <a:gd name="T13" fmla="*/ 2147483647 h 41"/>
              <a:gd name="T14" fmla="*/ 2147483647 w 118"/>
              <a:gd name="T15" fmla="*/ 2147483647 h 41"/>
              <a:gd name="T16" fmla="*/ 2147483647 w 118"/>
              <a:gd name="T17" fmla="*/ 2147483647 h 41"/>
              <a:gd name="T18" fmla="*/ 2147483647 w 118"/>
              <a:gd name="T19" fmla="*/ 2147483647 h 41"/>
              <a:gd name="T20" fmla="*/ 2147483647 w 118"/>
              <a:gd name="T21" fmla="*/ 2147483647 h 41"/>
              <a:gd name="T22" fmla="*/ 2147483647 w 118"/>
              <a:gd name="T23" fmla="*/ 2147483647 h 41"/>
              <a:gd name="T24" fmla="*/ 2147483647 w 118"/>
              <a:gd name="T25" fmla="*/ 2147483647 h 41"/>
              <a:gd name="T26" fmla="*/ 2147483647 w 118"/>
              <a:gd name="T27" fmla="*/ 0 h 41"/>
              <a:gd name="T28" fmla="*/ 2147483647 w 118"/>
              <a:gd name="T29" fmla="*/ 0 h 41"/>
              <a:gd name="T30" fmla="*/ 2147483647 w 118"/>
              <a:gd name="T31" fmla="*/ 0 h 41"/>
              <a:gd name="T32" fmla="*/ 2147483647 w 118"/>
              <a:gd name="T33" fmla="*/ 2147483647 h 41"/>
              <a:gd name="T34" fmla="*/ 0 w 118"/>
              <a:gd name="T35" fmla="*/ 2147483647 h 41"/>
              <a:gd name="T36" fmla="*/ 2147483647 w 118"/>
              <a:gd name="T37" fmla="*/ 2147483647 h 4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8"/>
              <a:gd name="T58" fmla="*/ 0 h 41"/>
              <a:gd name="T59" fmla="*/ 118 w 118"/>
              <a:gd name="T60" fmla="*/ 41 h 4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8" h="41">
                <a:moveTo>
                  <a:pt x="7" y="34"/>
                </a:moveTo>
                <a:lnTo>
                  <a:pt x="34" y="27"/>
                </a:lnTo>
                <a:lnTo>
                  <a:pt x="55" y="20"/>
                </a:lnTo>
                <a:lnTo>
                  <a:pt x="69" y="13"/>
                </a:lnTo>
                <a:lnTo>
                  <a:pt x="83" y="13"/>
                </a:lnTo>
                <a:lnTo>
                  <a:pt x="90" y="20"/>
                </a:lnTo>
                <a:lnTo>
                  <a:pt x="97" y="27"/>
                </a:lnTo>
                <a:lnTo>
                  <a:pt x="97" y="34"/>
                </a:lnTo>
                <a:lnTo>
                  <a:pt x="104" y="41"/>
                </a:lnTo>
                <a:lnTo>
                  <a:pt x="118" y="41"/>
                </a:lnTo>
                <a:lnTo>
                  <a:pt x="111" y="27"/>
                </a:lnTo>
                <a:lnTo>
                  <a:pt x="111" y="13"/>
                </a:lnTo>
                <a:lnTo>
                  <a:pt x="97" y="6"/>
                </a:lnTo>
                <a:lnTo>
                  <a:pt x="83" y="0"/>
                </a:lnTo>
                <a:lnTo>
                  <a:pt x="69" y="0"/>
                </a:lnTo>
                <a:lnTo>
                  <a:pt x="48" y="0"/>
                </a:lnTo>
                <a:lnTo>
                  <a:pt x="27" y="6"/>
                </a:lnTo>
                <a:lnTo>
                  <a:pt x="0" y="20"/>
                </a:lnTo>
                <a:lnTo>
                  <a:pt x="7" y="34"/>
                </a:lnTo>
                <a:close/>
              </a:path>
            </a:pathLst>
          </a:custGeom>
          <a:solidFill>
            <a:srgbClr val="0000FF"/>
          </a:solidFill>
          <a:ln w="9525">
            <a:noFill/>
            <a:round/>
            <a:headEnd/>
            <a:tailEnd/>
          </a:ln>
        </p:spPr>
        <p:txBody>
          <a:bodyPr/>
          <a:lstStyle/>
          <a:p>
            <a:endParaRPr lang="en-US" dirty="0">
              <a:solidFill>
                <a:schemeClr val="tx1"/>
              </a:solidFill>
            </a:endParaRPr>
          </a:p>
        </p:txBody>
      </p:sp>
      <p:sp>
        <p:nvSpPr>
          <p:cNvPr id="17437" name="Freeform 130"/>
          <p:cNvSpPr>
            <a:spLocks/>
          </p:cNvSpPr>
          <p:nvPr/>
        </p:nvSpPr>
        <p:spPr bwMode="auto">
          <a:xfrm>
            <a:off x="5103813" y="4870450"/>
            <a:ext cx="131762" cy="492125"/>
          </a:xfrm>
          <a:custGeom>
            <a:avLst/>
            <a:gdLst>
              <a:gd name="T0" fmla="*/ 2147483647 w 76"/>
              <a:gd name="T1" fmla="*/ 2147483647 h 284"/>
              <a:gd name="T2" fmla="*/ 2147483647 w 76"/>
              <a:gd name="T3" fmla="*/ 0 h 284"/>
              <a:gd name="T4" fmla="*/ 2147483647 w 76"/>
              <a:gd name="T5" fmla="*/ 2147483647 h 284"/>
              <a:gd name="T6" fmla="*/ 0 w 76"/>
              <a:gd name="T7" fmla="*/ 2147483647 h 284"/>
              <a:gd name="T8" fmla="*/ 0 w 76"/>
              <a:gd name="T9" fmla="*/ 2147483647 h 284"/>
              <a:gd name="T10" fmla="*/ 0 w 76"/>
              <a:gd name="T11" fmla="*/ 2147483647 h 284"/>
              <a:gd name="T12" fmla="*/ 2147483647 w 76"/>
              <a:gd name="T13" fmla="*/ 2147483647 h 284"/>
              <a:gd name="T14" fmla="*/ 2147483647 w 76"/>
              <a:gd name="T15" fmla="*/ 2147483647 h 284"/>
              <a:gd name="T16" fmla="*/ 2147483647 w 76"/>
              <a:gd name="T17" fmla="*/ 2147483647 h 284"/>
              <a:gd name="T18" fmla="*/ 2147483647 w 76"/>
              <a:gd name="T19" fmla="*/ 2147483647 h 284"/>
              <a:gd name="T20" fmla="*/ 2147483647 w 76"/>
              <a:gd name="T21" fmla="*/ 2147483647 h 284"/>
              <a:gd name="T22" fmla="*/ 2147483647 w 76"/>
              <a:gd name="T23" fmla="*/ 2147483647 h 284"/>
              <a:gd name="T24" fmla="*/ 2147483647 w 76"/>
              <a:gd name="T25" fmla="*/ 2147483647 h 284"/>
              <a:gd name="T26" fmla="*/ 2147483647 w 76"/>
              <a:gd name="T27" fmla="*/ 2147483647 h 284"/>
              <a:gd name="T28" fmla="*/ 2147483647 w 76"/>
              <a:gd name="T29" fmla="*/ 2147483647 h 284"/>
              <a:gd name="T30" fmla="*/ 2147483647 w 76"/>
              <a:gd name="T31" fmla="*/ 2147483647 h 284"/>
              <a:gd name="T32" fmla="*/ 2147483647 w 76"/>
              <a:gd name="T33" fmla="*/ 2147483647 h 284"/>
              <a:gd name="T34" fmla="*/ 2147483647 w 76"/>
              <a:gd name="T35" fmla="*/ 2147483647 h 284"/>
              <a:gd name="T36" fmla="*/ 2147483647 w 76"/>
              <a:gd name="T37" fmla="*/ 2147483647 h 284"/>
              <a:gd name="T38" fmla="*/ 2147483647 w 76"/>
              <a:gd name="T39" fmla="*/ 2147483647 h 284"/>
              <a:gd name="T40" fmla="*/ 2147483647 w 76"/>
              <a:gd name="T41" fmla="*/ 2147483647 h 28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76"/>
              <a:gd name="T64" fmla="*/ 0 h 284"/>
              <a:gd name="T65" fmla="*/ 76 w 76"/>
              <a:gd name="T66" fmla="*/ 284 h 28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76" h="284">
                <a:moveTo>
                  <a:pt x="7" y="7"/>
                </a:moveTo>
                <a:lnTo>
                  <a:pt x="7" y="0"/>
                </a:lnTo>
                <a:lnTo>
                  <a:pt x="7" y="28"/>
                </a:lnTo>
                <a:lnTo>
                  <a:pt x="0" y="55"/>
                </a:lnTo>
                <a:lnTo>
                  <a:pt x="0" y="83"/>
                </a:lnTo>
                <a:lnTo>
                  <a:pt x="0" y="111"/>
                </a:lnTo>
                <a:lnTo>
                  <a:pt x="7" y="146"/>
                </a:lnTo>
                <a:lnTo>
                  <a:pt x="14" y="187"/>
                </a:lnTo>
                <a:lnTo>
                  <a:pt x="34" y="229"/>
                </a:lnTo>
                <a:lnTo>
                  <a:pt x="62" y="284"/>
                </a:lnTo>
                <a:lnTo>
                  <a:pt x="76" y="270"/>
                </a:lnTo>
                <a:lnTo>
                  <a:pt x="48" y="222"/>
                </a:lnTo>
                <a:lnTo>
                  <a:pt x="34" y="180"/>
                </a:lnTo>
                <a:lnTo>
                  <a:pt x="21" y="146"/>
                </a:lnTo>
                <a:lnTo>
                  <a:pt x="14" y="111"/>
                </a:lnTo>
                <a:lnTo>
                  <a:pt x="14" y="83"/>
                </a:lnTo>
                <a:lnTo>
                  <a:pt x="21" y="55"/>
                </a:lnTo>
                <a:lnTo>
                  <a:pt x="21" y="35"/>
                </a:lnTo>
                <a:lnTo>
                  <a:pt x="28" y="7"/>
                </a:lnTo>
                <a:lnTo>
                  <a:pt x="7" y="7"/>
                </a:lnTo>
                <a:close/>
              </a:path>
            </a:pathLst>
          </a:custGeom>
          <a:solidFill>
            <a:srgbClr val="0000FF"/>
          </a:solidFill>
          <a:ln w="9525">
            <a:noFill/>
            <a:round/>
            <a:headEnd/>
            <a:tailEnd/>
          </a:ln>
        </p:spPr>
        <p:txBody>
          <a:bodyPr/>
          <a:lstStyle/>
          <a:p>
            <a:endParaRPr lang="en-US" dirty="0">
              <a:solidFill>
                <a:schemeClr val="tx1"/>
              </a:solidFill>
            </a:endParaRPr>
          </a:p>
        </p:txBody>
      </p:sp>
      <p:sp>
        <p:nvSpPr>
          <p:cNvPr id="17438" name="Freeform 131"/>
          <p:cNvSpPr>
            <a:spLocks/>
          </p:cNvSpPr>
          <p:nvPr/>
        </p:nvSpPr>
        <p:spPr bwMode="auto">
          <a:xfrm>
            <a:off x="5043488" y="4568825"/>
            <a:ext cx="109537" cy="314325"/>
          </a:xfrm>
          <a:custGeom>
            <a:avLst/>
            <a:gdLst>
              <a:gd name="T0" fmla="*/ 0 w 63"/>
              <a:gd name="T1" fmla="*/ 2147483647 h 181"/>
              <a:gd name="T2" fmla="*/ 0 w 63"/>
              <a:gd name="T3" fmla="*/ 2147483647 h 181"/>
              <a:gd name="T4" fmla="*/ 2147483647 w 63"/>
              <a:gd name="T5" fmla="*/ 2147483647 h 181"/>
              <a:gd name="T6" fmla="*/ 2147483647 w 63"/>
              <a:gd name="T7" fmla="*/ 2147483647 h 181"/>
              <a:gd name="T8" fmla="*/ 2147483647 w 63"/>
              <a:gd name="T9" fmla="*/ 2147483647 h 181"/>
              <a:gd name="T10" fmla="*/ 2147483647 w 63"/>
              <a:gd name="T11" fmla="*/ 2147483647 h 181"/>
              <a:gd name="T12" fmla="*/ 2147483647 w 63"/>
              <a:gd name="T13" fmla="*/ 2147483647 h 181"/>
              <a:gd name="T14" fmla="*/ 2147483647 w 63"/>
              <a:gd name="T15" fmla="*/ 2147483647 h 181"/>
              <a:gd name="T16" fmla="*/ 2147483647 w 63"/>
              <a:gd name="T17" fmla="*/ 2147483647 h 181"/>
              <a:gd name="T18" fmla="*/ 2147483647 w 63"/>
              <a:gd name="T19" fmla="*/ 2147483647 h 181"/>
              <a:gd name="T20" fmla="*/ 2147483647 w 63"/>
              <a:gd name="T21" fmla="*/ 2147483647 h 181"/>
              <a:gd name="T22" fmla="*/ 2147483647 w 63"/>
              <a:gd name="T23" fmla="*/ 2147483647 h 181"/>
              <a:gd name="T24" fmla="*/ 2147483647 w 63"/>
              <a:gd name="T25" fmla="*/ 2147483647 h 181"/>
              <a:gd name="T26" fmla="*/ 2147483647 w 63"/>
              <a:gd name="T27" fmla="*/ 2147483647 h 181"/>
              <a:gd name="T28" fmla="*/ 2147483647 w 63"/>
              <a:gd name="T29" fmla="*/ 2147483647 h 181"/>
              <a:gd name="T30" fmla="*/ 2147483647 w 63"/>
              <a:gd name="T31" fmla="*/ 2147483647 h 181"/>
              <a:gd name="T32" fmla="*/ 2147483647 w 63"/>
              <a:gd name="T33" fmla="*/ 2147483647 h 181"/>
              <a:gd name="T34" fmla="*/ 2147483647 w 63"/>
              <a:gd name="T35" fmla="*/ 2147483647 h 181"/>
              <a:gd name="T36" fmla="*/ 0 w 63"/>
              <a:gd name="T37" fmla="*/ 0 h 181"/>
              <a:gd name="T38" fmla="*/ 0 w 63"/>
              <a:gd name="T39" fmla="*/ 0 h 181"/>
              <a:gd name="T40" fmla="*/ 0 w 63"/>
              <a:gd name="T41" fmla="*/ 2147483647 h 1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3"/>
              <a:gd name="T64" fmla="*/ 0 h 181"/>
              <a:gd name="T65" fmla="*/ 63 w 63"/>
              <a:gd name="T66" fmla="*/ 181 h 18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3" h="181">
                <a:moveTo>
                  <a:pt x="0" y="21"/>
                </a:moveTo>
                <a:lnTo>
                  <a:pt x="0" y="21"/>
                </a:lnTo>
                <a:lnTo>
                  <a:pt x="14" y="21"/>
                </a:lnTo>
                <a:lnTo>
                  <a:pt x="21" y="28"/>
                </a:lnTo>
                <a:lnTo>
                  <a:pt x="28" y="49"/>
                </a:lnTo>
                <a:lnTo>
                  <a:pt x="35" y="70"/>
                </a:lnTo>
                <a:lnTo>
                  <a:pt x="35" y="91"/>
                </a:lnTo>
                <a:lnTo>
                  <a:pt x="42" y="118"/>
                </a:lnTo>
                <a:lnTo>
                  <a:pt x="42" y="153"/>
                </a:lnTo>
                <a:lnTo>
                  <a:pt x="42" y="181"/>
                </a:lnTo>
                <a:lnTo>
                  <a:pt x="63" y="181"/>
                </a:lnTo>
                <a:lnTo>
                  <a:pt x="63" y="146"/>
                </a:lnTo>
                <a:lnTo>
                  <a:pt x="56" y="118"/>
                </a:lnTo>
                <a:lnTo>
                  <a:pt x="56" y="91"/>
                </a:lnTo>
                <a:lnTo>
                  <a:pt x="49" y="63"/>
                </a:lnTo>
                <a:lnTo>
                  <a:pt x="42" y="42"/>
                </a:lnTo>
                <a:lnTo>
                  <a:pt x="35" y="21"/>
                </a:lnTo>
                <a:lnTo>
                  <a:pt x="21" y="7"/>
                </a:lnTo>
                <a:lnTo>
                  <a:pt x="0" y="0"/>
                </a:lnTo>
                <a:lnTo>
                  <a:pt x="0" y="21"/>
                </a:lnTo>
                <a:close/>
              </a:path>
            </a:pathLst>
          </a:custGeom>
          <a:solidFill>
            <a:srgbClr val="0000FF"/>
          </a:solidFill>
          <a:ln w="9525">
            <a:noFill/>
            <a:round/>
            <a:headEnd/>
            <a:tailEnd/>
          </a:ln>
        </p:spPr>
        <p:txBody>
          <a:bodyPr/>
          <a:lstStyle/>
          <a:p>
            <a:endParaRPr lang="en-US" dirty="0">
              <a:solidFill>
                <a:schemeClr val="tx1"/>
              </a:solidFill>
            </a:endParaRPr>
          </a:p>
        </p:txBody>
      </p:sp>
      <p:sp>
        <p:nvSpPr>
          <p:cNvPr id="17439" name="Freeform 132"/>
          <p:cNvSpPr>
            <a:spLocks/>
          </p:cNvSpPr>
          <p:nvPr/>
        </p:nvSpPr>
        <p:spPr bwMode="auto">
          <a:xfrm>
            <a:off x="5006975" y="4568825"/>
            <a:ext cx="49213" cy="204788"/>
          </a:xfrm>
          <a:custGeom>
            <a:avLst/>
            <a:gdLst>
              <a:gd name="T0" fmla="*/ 2147483647 w 28"/>
              <a:gd name="T1" fmla="*/ 2147483647 h 118"/>
              <a:gd name="T2" fmla="*/ 2147483647 w 28"/>
              <a:gd name="T3" fmla="*/ 2147483647 h 118"/>
              <a:gd name="T4" fmla="*/ 2147483647 w 28"/>
              <a:gd name="T5" fmla="*/ 2147483647 h 118"/>
              <a:gd name="T6" fmla="*/ 2147483647 w 28"/>
              <a:gd name="T7" fmla="*/ 2147483647 h 118"/>
              <a:gd name="T8" fmla="*/ 2147483647 w 28"/>
              <a:gd name="T9" fmla="*/ 2147483647 h 118"/>
              <a:gd name="T10" fmla="*/ 2147483647 w 28"/>
              <a:gd name="T11" fmla="*/ 2147483647 h 118"/>
              <a:gd name="T12" fmla="*/ 2147483647 w 28"/>
              <a:gd name="T13" fmla="*/ 2147483647 h 118"/>
              <a:gd name="T14" fmla="*/ 2147483647 w 28"/>
              <a:gd name="T15" fmla="*/ 2147483647 h 118"/>
              <a:gd name="T16" fmla="*/ 2147483647 w 28"/>
              <a:gd name="T17" fmla="*/ 2147483647 h 118"/>
              <a:gd name="T18" fmla="*/ 2147483647 w 28"/>
              <a:gd name="T19" fmla="*/ 2147483647 h 118"/>
              <a:gd name="T20" fmla="*/ 2147483647 w 28"/>
              <a:gd name="T21" fmla="*/ 0 h 118"/>
              <a:gd name="T22" fmla="*/ 2147483647 w 28"/>
              <a:gd name="T23" fmla="*/ 2147483647 h 118"/>
              <a:gd name="T24" fmla="*/ 0 w 28"/>
              <a:gd name="T25" fmla="*/ 2147483647 h 118"/>
              <a:gd name="T26" fmla="*/ 0 w 28"/>
              <a:gd name="T27" fmla="*/ 2147483647 h 118"/>
              <a:gd name="T28" fmla="*/ 2147483647 w 28"/>
              <a:gd name="T29" fmla="*/ 2147483647 h 118"/>
              <a:gd name="T30" fmla="*/ 2147483647 w 28"/>
              <a:gd name="T31" fmla="*/ 2147483647 h 118"/>
              <a:gd name="T32" fmla="*/ 2147483647 w 28"/>
              <a:gd name="T33" fmla="*/ 2147483647 h 118"/>
              <a:gd name="T34" fmla="*/ 2147483647 w 28"/>
              <a:gd name="T35" fmla="*/ 2147483647 h 118"/>
              <a:gd name="T36" fmla="*/ 2147483647 w 28"/>
              <a:gd name="T37" fmla="*/ 2147483647 h 118"/>
              <a:gd name="T38" fmla="*/ 2147483647 w 28"/>
              <a:gd name="T39" fmla="*/ 2147483647 h 118"/>
              <a:gd name="T40" fmla="*/ 2147483647 w 28"/>
              <a:gd name="T41" fmla="*/ 2147483647 h 11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8"/>
              <a:gd name="T64" fmla="*/ 0 h 118"/>
              <a:gd name="T65" fmla="*/ 28 w 28"/>
              <a:gd name="T66" fmla="*/ 118 h 11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8" h="118">
                <a:moveTo>
                  <a:pt x="21" y="118"/>
                </a:moveTo>
                <a:lnTo>
                  <a:pt x="21" y="118"/>
                </a:lnTo>
                <a:lnTo>
                  <a:pt x="28" y="105"/>
                </a:lnTo>
                <a:lnTo>
                  <a:pt x="28" y="91"/>
                </a:lnTo>
                <a:lnTo>
                  <a:pt x="28" y="70"/>
                </a:lnTo>
                <a:lnTo>
                  <a:pt x="21" y="56"/>
                </a:lnTo>
                <a:lnTo>
                  <a:pt x="21" y="35"/>
                </a:lnTo>
                <a:lnTo>
                  <a:pt x="21" y="28"/>
                </a:lnTo>
                <a:lnTo>
                  <a:pt x="21" y="21"/>
                </a:lnTo>
                <a:lnTo>
                  <a:pt x="21" y="0"/>
                </a:lnTo>
                <a:lnTo>
                  <a:pt x="7" y="7"/>
                </a:lnTo>
                <a:lnTo>
                  <a:pt x="0" y="21"/>
                </a:lnTo>
                <a:lnTo>
                  <a:pt x="0" y="42"/>
                </a:lnTo>
                <a:lnTo>
                  <a:pt x="7" y="56"/>
                </a:lnTo>
                <a:lnTo>
                  <a:pt x="14" y="77"/>
                </a:lnTo>
                <a:lnTo>
                  <a:pt x="14" y="91"/>
                </a:lnTo>
                <a:lnTo>
                  <a:pt x="14" y="98"/>
                </a:lnTo>
                <a:lnTo>
                  <a:pt x="21" y="118"/>
                </a:lnTo>
                <a:close/>
              </a:path>
            </a:pathLst>
          </a:custGeom>
          <a:solidFill>
            <a:srgbClr val="0000FF"/>
          </a:solidFill>
          <a:ln w="9525">
            <a:noFill/>
            <a:round/>
            <a:headEnd/>
            <a:tailEnd/>
          </a:ln>
        </p:spPr>
        <p:txBody>
          <a:bodyPr/>
          <a:lstStyle/>
          <a:p>
            <a:endParaRPr lang="en-US" dirty="0">
              <a:solidFill>
                <a:schemeClr val="tx1"/>
              </a:solidFill>
            </a:endParaRPr>
          </a:p>
        </p:txBody>
      </p:sp>
      <p:sp>
        <p:nvSpPr>
          <p:cNvPr id="17440" name="Freeform 133"/>
          <p:cNvSpPr>
            <a:spLocks/>
          </p:cNvSpPr>
          <p:nvPr/>
        </p:nvSpPr>
        <p:spPr bwMode="auto">
          <a:xfrm>
            <a:off x="4900613" y="4535488"/>
            <a:ext cx="142875" cy="238125"/>
          </a:xfrm>
          <a:custGeom>
            <a:avLst/>
            <a:gdLst>
              <a:gd name="T0" fmla="*/ 0 w 83"/>
              <a:gd name="T1" fmla="*/ 0 h 138"/>
              <a:gd name="T2" fmla="*/ 0 w 83"/>
              <a:gd name="T3" fmla="*/ 0 h 138"/>
              <a:gd name="T4" fmla="*/ 2147483647 w 83"/>
              <a:gd name="T5" fmla="*/ 2147483647 h 138"/>
              <a:gd name="T6" fmla="*/ 2147483647 w 83"/>
              <a:gd name="T7" fmla="*/ 2147483647 h 138"/>
              <a:gd name="T8" fmla="*/ 2147483647 w 83"/>
              <a:gd name="T9" fmla="*/ 2147483647 h 138"/>
              <a:gd name="T10" fmla="*/ 2147483647 w 83"/>
              <a:gd name="T11" fmla="*/ 2147483647 h 138"/>
              <a:gd name="T12" fmla="*/ 2147483647 w 83"/>
              <a:gd name="T13" fmla="*/ 2147483647 h 138"/>
              <a:gd name="T14" fmla="*/ 2147483647 w 83"/>
              <a:gd name="T15" fmla="*/ 2147483647 h 138"/>
              <a:gd name="T16" fmla="*/ 2147483647 w 83"/>
              <a:gd name="T17" fmla="*/ 2147483647 h 138"/>
              <a:gd name="T18" fmla="*/ 2147483647 w 83"/>
              <a:gd name="T19" fmla="*/ 2147483647 h 138"/>
              <a:gd name="T20" fmla="*/ 2147483647 w 83"/>
              <a:gd name="T21" fmla="*/ 2147483647 h 138"/>
              <a:gd name="T22" fmla="*/ 2147483647 w 83"/>
              <a:gd name="T23" fmla="*/ 2147483647 h 138"/>
              <a:gd name="T24" fmla="*/ 2147483647 w 83"/>
              <a:gd name="T25" fmla="*/ 2147483647 h 138"/>
              <a:gd name="T26" fmla="*/ 2147483647 w 83"/>
              <a:gd name="T27" fmla="*/ 2147483647 h 138"/>
              <a:gd name="T28" fmla="*/ 2147483647 w 83"/>
              <a:gd name="T29" fmla="*/ 2147483647 h 138"/>
              <a:gd name="T30" fmla="*/ 2147483647 w 83"/>
              <a:gd name="T31" fmla="*/ 2147483647 h 138"/>
              <a:gd name="T32" fmla="*/ 2147483647 w 83"/>
              <a:gd name="T33" fmla="*/ 2147483647 h 138"/>
              <a:gd name="T34" fmla="*/ 2147483647 w 83"/>
              <a:gd name="T35" fmla="*/ 2147483647 h 138"/>
              <a:gd name="T36" fmla="*/ 2147483647 w 83"/>
              <a:gd name="T37" fmla="*/ 0 h 138"/>
              <a:gd name="T38" fmla="*/ 2147483647 w 83"/>
              <a:gd name="T39" fmla="*/ 0 h 138"/>
              <a:gd name="T40" fmla="*/ 0 w 83"/>
              <a:gd name="T41" fmla="*/ 0 h 13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3"/>
              <a:gd name="T64" fmla="*/ 0 h 138"/>
              <a:gd name="T65" fmla="*/ 83 w 83"/>
              <a:gd name="T66" fmla="*/ 138 h 13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3" h="138">
                <a:moveTo>
                  <a:pt x="0" y="0"/>
                </a:moveTo>
                <a:lnTo>
                  <a:pt x="0" y="0"/>
                </a:lnTo>
                <a:lnTo>
                  <a:pt x="7" y="34"/>
                </a:lnTo>
                <a:lnTo>
                  <a:pt x="14" y="62"/>
                </a:lnTo>
                <a:lnTo>
                  <a:pt x="21" y="90"/>
                </a:lnTo>
                <a:lnTo>
                  <a:pt x="35" y="111"/>
                </a:lnTo>
                <a:lnTo>
                  <a:pt x="41" y="125"/>
                </a:lnTo>
                <a:lnTo>
                  <a:pt x="55" y="131"/>
                </a:lnTo>
                <a:lnTo>
                  <a:pt x="69" y="138"/>
                </a:lnTo>
                <a:lnTo>
                  <a:pt x="83" y="138"/>
                </a:lnTo>
                <a:lnTo>
                  <a:pt x="76" y="118"/>
                </a:lnTo>
                <a:lnTo>
                  <a:pt x="69" y="118"/>
                </a:lnTo>
                <a:lnTo>
                  <a:pt x="62" y="118"/>
                </a:lnTo>
                <a:lnTo>
                  <a:pt x="55" y="111"/>
                </a:lnTo>
                <a:lnTo>
                  <a:pt x="48" y="97"/>
                </a:lnTo>
                <a:lnTo>
                  <a:pt x="41" y="83"/>
                </a:lnTo>
                <a:lnTo>
                  <a:pt x="28" y="62"/>
                </a:lnTo>
                <a:lnTo>
                  <a:pt x="21" y="34"/>
                </a:lnTo>
                <a:lnTo>
                  <a:pt x="14" y="0"/>
                </a:lnTo>
                <a:lnTo>
                  <a:pt x="0" y="0"/>
                </a:lnTo>
                <a:close/>
              </a:path>
            </a:pathLst>
          </a:custGeom>
          <a:solidFill>
            <a:srgbClr val="0000FF"/>
          </a:solidFill>
          <a:ln w="9525">
            <a:noFill/>
            <a:round/>
            <a:headEnd/>
            <a:tailEnd/>
          </a:ln>
        </p:spPr>
        <p:txBody>
          <a:bodyPr/>
          <a:lstStyle/>
          <a:p>
            <a:endParaRPr lang="en-US" dirty="0">
              <a:solidFill>
                <a:schemeClr val="tx1"/>
              </a:solidFill>
            </a:endParaRPr>
          </a:p>
        </p:txBody>
      </p:sp>
      <p:sp>
        <p:nvSpPr>
          <p:cNvPr id="17441" name="Freeform 134"/>
          <p:cNvSpPr>
            <a:spLocks/>
          </p:cNvSpPr>
          <p:nvPr/>
        </p:nvSpPr>
        <p:spPr bwMode="auto">
          <a:xfrm>
            <a:off x="4791075" y="4114800"/>
            <a:ext cx="133350" cy="420688"/>
          </a:xfrm>
          <a:custGeom>
            <a:avLst/>
            <a:gdLst>
              <a:gd name="T0" fmla="*/ 2147483647 w 77"/>
              <a:gd name="T1" fmla="*/ 2147483647 h 243"/>
              <a:gd name="T2" fmla="*/ 2147483647 w 77"/>
              <a:gd name="T3" fmla="*/ 2147483647 h 243"/>
              <a:gd name="T4" fmla="*/ 2147483647 w 77"/>
              <a:gd name="T5" fmla="*/ 2147483647 h 243"/>
              <a:gd name="T6" fmla="*/ 2147483647 w 77"/>
              <a:gd name="T7" fmla="*/ 2147483647 h 243"/>
              <a:gd name="T8" fmla="*/ 2147483647 w 77"/>
              <a:gd name="T9" fmla="*/ 2147483647 h 243"/>
              <a:gd name="T10" fmla="*/ 2147483647 w 77"/>
              <a:gd name="T11" fmla="*/ 2147483647 h 243"/>
              <a:gd name="T12" fmla="*/ 2147483647 w 77"/>
              <a:gd name="T13" fmla="*/ 2147483647 h 243"/>
              <a:gd name="T14" fmla="*/ 2147483647 w 77"/>
              <a:gd name="T15" fmla="*/ 2147483647 h 243"/>
              <a:gd name="T16" fmla="*/ 2147483647 w 77"/>
              <a:gd name="T17" fmla="*/ 2147483647 h 243"/>
              <a:gd name="T18" fmla="*/ 2147483647 w 77"/>
              <a:gd name="T19" fmla="*/ 2147483647 h 243"/>
              <a:gd name="T20" fmla="*/ 2147483647 w 77"/>
              <a:gd name="T21" fmla="*/ 2147483647 h 243"/>
              <a:gd name="T22" fmla="*/ 2147483647 w 77"/>
              <a:gd name="T23" fmla="*/ 2147483647 h 243"/>
              <a:gd name="T24" fmla="*/ 2147483647 w 77"/>
              <a:gd name="T25" fmla="*/ 2147483647 h 243"/>
              <a:gd name="T26" fmla="*/ 2147483647 w 77"/>
              <a:gd name="T27" fmla="*/ 2147483647 h 243"/>
              <a:gd name="T28" fmla="*/ 2147483647 w 77"/>
              <a:gd name="T29" fmla="*/ 2147483647 h 243"/>
              <a:gd name="T30" fmla="*/ 2147483647 w 77"/>
              <a:gd name="T31" fmla="*/ 2147483647 h 243"/>
              <a:gd name="T32" fmla="*/ 2147483647 w 77"/>
              <a:gd name="T33" fmla="*/ 2147483647 h 243"/>
              <a:gd name="T34" fmla="*/ 2147483647 w 77"/>
              <a:gd name="T35" fmla="*/ 2147483647 h 243"/>
              <a:gd name="T36" fmla="*/ 2147483647 w 77"/>
              <a:gd name="T37" fmla="*/ 2147483647 h 243"/>
              <a:gd name="T38" fmla="*/ 2147483647 w 77"/>
              <a:gd name="T39" fmla="*/ 2147483647 h 243"/>
              <a:gd name="T40" fmla="*/ 2147483647 w 77"/>
              <a:gd name="T41" fmla="*/ 0 h 243"/>
              <a:gd name="T42" fmla="*/ 2147483647 w 77"/>
              <a:gd name="T43" fmla="*/ 0 h 243"/>
              <a:gd name="T44" fmla="*/ 0 w 77"/>
              <a:gd name="T45" fmla="*/ 0 h 243"/>
              <a:gd name="T46" fmla="*/ 0 w 77"/>
              <a:gd name="T47" fmla="*/ 0 h 243"/>
              <a:gd name="T48" fmla="*/ 2147483647 w 77"/>
              <a:gd name="T49" fmla="*/ 2147483647 h 24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77"/>
              <a:gd name="T76" fmla="*/ 0 h 243"/>
              <a:gd name="T77" fmla="*/ 77 w 77"/>
              <a:gd name="T78" fmla="*/ 243 h 24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77" h="243">
                <a:moveTo>
                  <a:pt x="7" y="14"/>
                </a:moveTo>
                <a:lnTo>
                  <a:pt x="7" y="14"/>
                </a:lnTo>
                <a:lnTo>
                  <a:pt x="14" y="14"/>
                </a:lnTo>
                <a:lnTo>
                  <a:pt x="21" y="21"/>
                </a:lnTo>
                <a:lnTo>
                  <a:pt x="28" y="35"/>
                </a:lnTo>
                <a:lnTo>
                  <a:pt x="35" y="69"/>
                </a:lnTo>
                <a:lnTo>
                  <a:pt x="49" y="111"/>
                </a:lnTo>
                <a:lnTo>
                  <a:pt x="56" y="159"/>
                </a:lnTo>
                <a:lnTo>
                  <a:pt x="56" y="201"/>
                </a:lnTo>
                <a:lnTo>
                  <a:pt x="63" y="229"/>
                </a:lnTo>
                <a:lnTo>
                  <a:pt x="63" y="243"/>
                </a:lnTo>
                <a:lnTo>
                  <a:pt x="77" y="243"/>
                </a:lnTo>
                <a:lnTo>
                  <a:pt x="77" y="229"/>
                </a:lnTo>
                <a:lnTo>
                  <a:pt x="77" y="201"/>
                </a:lnTo>
                <a:lnTo>
                  <a:pt x="70" y="159"/>
                </a:lnTo>
                <a:lnTo>
                  <a:pt x="63" y="111"/>
                </a:lnTo>
                <a:lnTo>
                  <a:pt x="56" y="62"/>
                </a:lnTo>
                <a:lnTo>
                  <a:pt x="42" y="28"/>
                </a:lnTo>
                <a:lnTo>
                  <a:pt x="35" y="14"/>
                </a:lnTo>
                <a:lnTo>
                  <a:pt x="28" y="0"/>
                </a:lnTo>
                <a:lnTo>
                  <a:pt x="14" y="0"/>
                </a:lnTo>
                <a:lnTo>
                  <a:pt x="0" y="0"/>
                </a:lnTo>
                <a:lnTo>
                  <a:pt x="7" y="14"/>
                </a:lnTo>
                <a:close/>
              </a:path>
            </a:pathLst>
          </a:custGeom>
          <a:solidFill>
            <a:srgbClr val="0000FF"/>
          </a:solidFill>
          <a:ln w="9525">
            <a:noFill/>
            <a:round/>
            <a:headEnd/>
            <a:tailEnd/>
          </a:ln>
        </p:spPr>
        <p:txBody>
          <a:bodyPr/>
          <a:lstStyle/>
          <a:p>
            <a:endParaRPr lang="en-US" dirty="0">
              <a:solidFill>
                <a:schemeClr val="tx1"/>
              </a:solidFill>
            </a:endParaRPr>
          </a:p>
        </p:txBody>
      </p:sp>
      <p:sp>
        <p:nvSpPr>
          <p:cNvPr id="17442" name="Freeform 135"/>
          <p:cNvSpPr>
            <a:spLocks/>
          </p:cNvSpPr>
          <p:nvPr/>
        </p:nvSpPr>
        <p:spPr bwMode="auto">
          <a:xfrm>
            <a:off x="4756150" y="4114800"/>
            <a:ext cx="192088" cy="923925"/>
          </a:xfrm>
          <a:custGeom>
            <a:avLst/>
            <a:gdLst>
              <a:gd name="T0" fmla="*/ 2147483647 w 111"/>
              <a:gd name="T1" fmla="*/ 2147483647 h 534"/>
              <a:gd name="T2" fmla="*/ 2147483647 w 111"/>
              <a:gd name="T3" fmla="*/ 2147483647 h 534"/>
              <a:gd name="T4" fmla="*/ 2147483647 w 111"/>
              <a:gd name="T5" fmla="*/ 2147483647 h 534"/>
              <a:gd name="T6" fmla="*/ 2147483647 w 111"/>
              <a:gd name="T7" fmla="*/ 2147483647 h 534"/>
              <a:gd name="T8" fmla="*/ 2147483647 w 111"/>
              <a:gd name="T9" fmla="*/ 2147483647 h 534"/>
              <a:gd name="T10" fmla="*/ 2147483647 w 111"/>
              <a:gd name="T11" fmla="*/ 2147483647 h 534"/>
              <a:gd name="T12" fmla="*/ 2147483647 w 111"/>
              <a:gd name="T13" fmla="*/ 2147483647 h 534"/>
              <a:gd name="T14" fmla="*/ 2147483647 w 111"/>
              <a:gd name="T15" fmla="*/ 2147483647 h 534"/>
              <a:gd name="T16" fmla="*/ 2147483647 w 111"/>
              <a:gd name="T17" fmla="*/ 2147483647 h 534"/>
              <a:gd name="T18" fmla="*/ 2147483647 w 111"/>
              <a:gd name="T19" fmla="*/ 2147483647 h 534"/>
              <a:gd name="T20" fmla="*/ 2147483647 w 111"/>
              <a:gd name="T21" fmla="*/ 2147483647 h 534"/>
              <a:gd name="T22" fmla="*/ 2147483647 w 111"/>
              <a:gd name="T23" fmla="*/ 2147483647 h 534"/>
              <a:gd name="T24" fmla="*/ 2147483647 w 111"/>
              <a:gd name="T25" fmla="*/ 0 h 534"/>
              <a:gd name="T26" fmla="*/ 2147483647 w 111"/>
              <a:gd name="T27" fmla="*/ 2147483647 h 534"/>
              <a:gd name="T28" fmla="*/ 0 w 111"/>
              <a:gd name="T29" fmla="*/ 2147483647 h 534"/>
              <a:gd name="T30" fmla="*/ 0 w 111"/>
              <a:gd name="T31" fmla="*/ 2147483647 h 534"/>
              <a:gd name="T32" fmla="*/ 2147483647 w 111"/>
              <a:gd name="T33" fmla="*/ 2147483647 h 534"/>
              <a:gd name="T34" fmla="*/ 2147483647 w 111"/>
              <a:gd name="T35" fmla="*/ 2147483647 h 534"/>
              <a:gd name="T36" fmla="*/ 2147483647 w 111"/>
              <a:gd name="T37" fmla="*/ 2147483647 h 534"/>
              <a:gd name="T38" fmla="*/ 2147483647 w 111"/>
              <a:gd name="T39" fmla="*/ 2147483647 h 534"/>
              <a:gd name="T40" fmla="*/ 2147483647 w 111"/>
              <a:gd name="T41" fmla="*/ 2147483647 h 534"/>
              <a:gd name="T42" fmla="*/ 2147483647 w 111"/>
              <a:gd name="T43" fmla="*/ 2147483647 h 534"/>
              <a:gd name="T44" fmla="*/ 2147483647 w 111"/>
              <a:gd name="T45" fmla="*/ 2147483647 h 534"/>
              <a:gd name="T46" fmla="*/ 2147483647 w 111"/>
              <a:gd name="T47" fmla="*/ 2147483647 h 534"/>
              <a:gd name="T48" fmla="*/ 2147483647 w 111"/>
              <a:gd name="T49" fmla="*/ 2147483647 h 53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11"/>
              <a:gd name="T76" fmla="*/ 0 h 534"/>
              <a:gd name="T77" fmla="*/ 111 w 111"/>
              <a:gd name="T78" fmla="*/ 534 h 53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11" h="534">
                <a:moveTo>
                  <a:pt x="111" y="534"/>
                </a:moveTo>
                <a:lnTo>
                  <a:pt x="111" y="534"/>
                </a:lnTo>
                <a:lnTo>
                  <a:pt x="111" y="485"/>
                </a:lnTo>
                <a:lnTo>
                  <a:pt x="97" y="423"/>
                </a:lnTo>
                <a:lnTo>
                  <a:pt x="76" y="340"/>
                </a:lnTo>
                <a:lnTo>
                  <a:pt x="55" y="257"/>
                </a:lnTo>
                <a:lnTo>
                  <a:pt x="34" y="173"/>
                </a:lnTo>
                <a:lnTo>
                  <a:pt x="20" y="97"/>
                </a:lnTo>
                <a:lnTo>
                  <a:pt x="20" y="69"/>
                </a:lnTo>
                <a:lnTo>
                  <a:pt x="20" y="41"/>
                </a:lnTo>
                <a:lnTo>
                  <a:pt x="20" y="28"/>
                </a:lnTo>
                <a:lnTo>
                  <a:pt x="27" y="14"/>
                </a:lnTo>
                <a:lnTo>
                  <a:pt x="20" y="0"/>
                </a:lnTo>
                <a:lnTo>
                  <a:pt x="6" y="21"/>
                </a:lnTo>
                <a:lnTo>
                  <a:pt x="0" y="41"/>
                </a:lnTo>
                <a:lnTo>
                  <a:pt x="0" y="69"/>
                </a:lnTo>
                <a:lnTo>
                  <a:pt x="6" y="97"/>
                </a:lnTo>
                <a:lnTo>
                  <a:pt x="20" y="173"/>
                </a:lnTo>
                <a:lnTo>
                  <a:pt x="41" y="263"/>
                </a:lnTo>
                <a:lnTo>
                  <a:pt x="62" y="347"/>
                </a:lnTo>
                <a:lnTo>
                  <a:pt x="83" y="423"/>
                </a:lnTo>
                <a:lnTo>
                  <a:pt x="97" y="485"/>
                </a:lnTo>
                <a:lnTo>
                  <a:pt x="97" y="527"/>
                </a:lnTo>
                <a:lnTo>
                  <a:pt x="111" y="534"/>
                </a:lnTo>
                <a:close/>
              </a:path>
            </a:pathLst>
          </a:custGeom>
          <a:solidFill>
            <a:srgbClr val="0000FF"/>
          </a:solidFill>
          <a:ln w="9525">
            <a:noFill/>
            <a:round/>
            <a:headEnd/>
            <a:tailEnd/>
          </a:ln>
        </p:spPr>
        <p:txBody>
          <a:bodyPr/>
          <a:lstStyle/>
          <a:p>
            <a:endParaRPr lang="en-US" dirty="0">
              <a:solidFill>
                <a:schemeClr val="tx1"/>
              </a:solidFill>
            </a:endParaRPr>
          </a:p>
        </p:txBody>
      </p:sp>
      <p:sp>
        <p:nvSpPr>
          <p:cNvPr id="17443" name="Freeform 136"/>
          <p:cNvSpPr>
            <a:spLocks/>
          </p:cNvSpPr>
          <p:nvPr/>
        </p:nvSpPr>
        <p:spPr bwMode="auto">
          <a:xfrm>
            <a:off x="4719638" y="5026025"/>
            <a:ext cx="228600" cy="73025"/>
          </a:xfrm>
          <a:custGeom>
            <a:avLst/>
            <a:gdLst>
              <a:gd name="T0" fmla="*/ 0 w 132"/>
              <a:gd name="T1" fmla="*/ 2147483647 h 42"/>
              <a:gd name="T2" fmla="*/ 2147483647 w 132"/>
              <a:gd name="T3" fmla="*/ 2147483647 h 42"/>
              <a:gd name="T4" fmla="*/ 2147483647 w 132"/>
              <a:gd name="T5" fmla="*/ 2147483647 h 42"/>
              <a:gd name="T6" fmla="*/ 2147483647 w 132"/>
              <a:gd name="T7" fmla="*/ 2147483647 h 42"/>
              <a:gd name="T8" fmla="*/ 2147483647 w 132"/>
              <a:gd name="T9" fmla="*/ 2147483647 h 42"/>
              <a:gd name="T10" fmla="*/ 2147483647 w 132"/>
              <a:gd name="T11" fmla="*/ 2147483647 h 42"/>
              <a:gd name="T12" fmla="*/ 2147483647 w 132"/>
              <a:gd name="T13" fmla="*/ 2147483647 h 42"/>
              <a:gd name="T14" fmla="*/ 2147483647 w 132"/>
              <a:gd name="T15" fmla="*/ 2147483647 h 42"/>
              <a:gd name="T16" fmla="*/ 2147483647 w 132"/>
              <a:gd name="T17" fmla="*/ 2147483647 h 42"/>
              <a:gd name="T18" fmla="*/ 2147483647 w 132"/>
              <a:gd name="T19" fmla="*/ 0 h 42"/>
              <a:gd name="T20" fmla="*/ 2147483647 w 132"/>
              <a:gd name="T21" fmla="*/ 2147483647 h 42"/>
              <a:gd name="T22" fmla="*/ 2147483647 w 132"/>
              <a:gd name="T23" fmla="*/ 2147483647 h 42"/>
              <a:gd name="T24" fmla="*/ 2147483647 w 132"/>
              <a:gd name="T25" fmla="*/ 2147483647 h 42"/>
              <a:gd name="T26" fmla="*/ 2147483647 w 132"/>
              <a:gd name="T27" fmla="*/ 2147483647 h 42"/>
              <a:gd name="T28" fmla="*/ 2147483647 w 132"/>
              <a:gd name="T29" fmla="*/ 2147483647 h 42"/>
              <a:gd name="T30" fmla="*/ 2147483647 w 132"/>
              <a:gd name="T31" fmla="*/ 2147483647 h 42"/>
              <a:gd name="T32" fmla="*/ 2147483647 w 132"/>
              <a:gd name="T33" fmla="*/ 2147483647 h 42"/>
              <a:gd name="T34" fmla="*/ 2147483647 w 132"/>
              <a:gd name="T35" fmla="*/ 0 h 42"/>
              <a:gd name="T36" fmla="*/ 0 w 132"/>
              <a:gd name="T37" fmla="*/ 2147483647 h 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32"/>
              <a:gd name="T58" fmla="*/ 0 h 42"/>
              <a:gd name="T59" fmla="*/ 132 w 132"/>
              <a:gd name="T60" fmla="*/ 42 h 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32" h="42">
                <a:moveTo>
                  <a:pt x="0" y="14"/>
                </a:moveTo>
                <a:lnTo>
                  <a:pt x="27" y="28"/>
                </a:lnTo>
                <a:lnTo>
                  <a:pt x="55" y="35"/>
                </a:lnTo>
                <a:lnTo>
                  <a:pt x="76" y="42"/>
                </a:lnTo>
                <a:lnTo>
                  <a:pt x="90" y="42"/>
                </a:lnTo>
                <a:lnTo>
                  <a:pt x="104" y="35"/>
                </a:lnTo>
                <a:lnTo>
                  <a:pt x="118" y="28"/>
                </a:lnTo>
                <a:lnTo>
                  <a:pt x="125" y="14"/>
                </a:lnTo>
                <a:lnTo>
                  <a:pt x="132" y="7"/>
                </a:lnTo>
                <a:lnTo>
                  <a:pt x="118" y="0"/>
                </a:lnTo>
                <a:lnTo>
                  <a:pt x="111" y="7"/>
                </a:lnTo>
                <a:lnTo>
                  <a:pt x="111" y="14"/>
                </a:lnTo>
                <a:lnTo>
                  <a:pt x="97" y="21"/>
                </a:lnTo>
                <a:lnTo>
                  <a:pt x="90" y="21"/>
                </a:lnTo>
                <a:lnTo>
                  <a:pt x="76" y="21"/>
                </a:lnTo>
                <a:lnTo>
                  <a:pt x="55" y="21"/>
                </a:lnTo>
                <a:lnTo>
                  <a:pt x="34" y="14"/>
                </a:lnTo>
                <a:lnTo>
                  <a:pt x="14" y="0"/>
                </a:lnTo>
                <a:lnTo>
                  <a:pt x="0" y="14"/>
                </a:lnTo>
                <a:close/>
              </a:path>
            </a:pathLst>
          </a:custGeom>
          <a:solidFill>
            <a:srgbClr val="0000FF"/>
          </a:solidFill>
          <a:ln w="9525">
            <a:noFill/>
            <a:round/>
            <a:headEnd/>
            <a:tailEnd/>
          </a:ln>
        </p:spPr>
        <p:txBody>
          <a:bodyPr/>
          <a:lstStyle/>
          <a:p>
            <a:endParaRPr lang="en-US" dirty="0">
              <a:solidFill>
                <a:schemeClr val="tx1"/>
              </a:solidFill>
            </a:endParaRPr>
          </a:p>
        </p:txBody>
      </p:sp>
      <p:sp>
        <p:nvSpPr>
          <p:cNvPr id="17444" name="Freeform 141"/>
          <p:cNvSpPr>
            <a:spLocks/>
          </p:cNvSpPr>
          <p:nvPr/>
        </p:nvSpPr>
        <p:spPr bwMode="auto">
          <a:xfrm>
            <a:off x="5476875" y="3044825"/>
            <a:ext cx="34925" cy="1465263"/>
          </a:xfrm>
          <a:custGeom>
            <a:avLst/>
            <a:gdLst>
              <a:gd name="T0" fmla="*/ 2147483647 w 21"/>
              <a:gd name="T1" fmla="*/ 2147483647 h 847"/>
              <a:gd name="T2" fmla="*/ 2147483647 w 21"/>
              <a:gd name="T3" fmla="*/ 2147483647 h 847"/>
              <a:gd name="T4" fmla="*/ 2147483647 w 21"/>
              <a:gd name="T5" fmla="*/ 0 h 847"/>
              <a:gd name="T6" fmla="*/ 0 w 21"/>
              <a:gd name="T7" fmla="*/ 0 h 847"/>
              <a:gd name="T8" fmla="*/ 0 w 21"/>
              <a:gd name="T9" fmla="*/ 2147483647 h 847"/>
              <a:gd name="T10" fmla="*/ 2147483647 w 21"/>
              <a:gd name="T11" fmla="*/ 2147483647 h 847"/>
              <a:gd name="T12" fmla="*/ 0 60000 65536"/>
              <a:gd name="T13" fmla="*/ 0 60000 65536"/>
              <a:gd name="T14" fmla="*/ 0 60000 65536"/>
              <a:gd name="T15" fmla="*/ 0 60000 65536"/>
              <a:gd name="T16" fmla="*/ 0 60000 65536"/>
              <a:gd name="T17" fmla="*/ 0 60000 65536"/>
              <a:gd name="T18" fmla="*/ 0 w 21"/>
              <a:gd name="T19" fmla="*/ 0 h 847"/>
              <a:gd name="T20" fmla="*/ 21 w 21"/>
              <a:gd name="T21" fmla="*/ 847 h 847"/>
            </a:gdLst>
            <a:ahLst/>
            <a:cxnLst>
              <a:cxn ang="T12">
                <a:pos x="T0" y="T1"/>
              </a:cxn>
              <a:cxn ang="T13">
                <a:pos x="T2" y="T3"/>
              </a:cxn>
              <a:cxn ang="T14">
                <a:pos x="T4" y="T5"/>
              </a:cxn>
              <a:cxn ang="T15">
                <a:pos x="T6" y="T7"/>
              </a:cxn>
              <a:cxn ang="T16">
                <a:pos x="T8" y="T9"/>
              </a:cxn>
              <a:cxn ang="T17">
                <a:pos x="T10" y="T11"/>
              </a:cxn>
            </a:cxnLst>
            <a:rect l="T18" t="T19" r="T20" b="T21"/>
            <a:pathLst>
              <a:path w="21" h="847">
                <a:moveTo>
                  <a:pt x="14" y="847"/>
                </a:moveTo>
                <a:lnTo>
                  <a:pt x="21" y="847"/>
                </a:lnTo>
                <a:lnTo>
                  <a:pt x="21" y="0"/>
                </a:lnTo>
                <a:lnTo>
                  <a:pt x="0" y="0"/>
                </a:lnTo>
                <a:lnTo>
                  <a:pt x="0" y="847"/>
                </a:lnTo>
                <a:lnTo>
                  <a:pt x="14" y="847"/>
                </a:lnTo>
                <a:close/>
              </a:path>
            </a:pathLst>
          </a:custGeom>
          <a:solidFill>
            <a:schemeClr val="hlink"/>
          </a:solidFill>
          <a:ln w="9525">
            <a:noFill/>
            <a:round/>
            <a:headEnd/>
            <a:tailEnd/>
          </a:ln>
        </p:spPr>
        <p:txBody>
          <a:bodyPr/>
          <a:lstStyle/>
          <a:p>
            <a:endParaRPr lang="en-US" dirty="0">
              <a:solidFill>
                <a:schemeClr val="tx1"/>
              </a:solidFill>
            </a:endParaRPr>
          </a:p>
        </p:txBody>
      </p:sp>
      <p:sp>
        <p:nvSpPr>
          <p:cNvPr id="17445" name="Freeform 142"/>
          <p:cNvSpPr>
            <a:spLocks/>
          </p:cNvSpPr>
          <p:nvPr/>
        </p:nvSpPr>
        <p:spPr bwMode="auto">
          <a:xfrm>
            <a:off x="5548313" y="3044825"/>
            <a:ext cx="23812" cy="1465263"/>
          </a:xfrm>
          <a:custGeom>
            <a:avLst/>
            <a:gdLst>
              <a:gd name="T0" fmla="*/ 2147483647 w 13"/>
              <a:gd name="T1" fmla="*/ 2147483647 h 847"/>
              <a:gd name="T2" fmla="*/ 2147483647 w 13"/>
              <a:gd name="T3" fmla="*/ 2147483647 h 847"/>
              <a:gd name="T4" fmla="*/ 2147483647 w 13"/>
              <a:gd name="T5" fmla="*/ 0 h 847"/>
              <a:gd name="T6" fmla="*/ 0 w 13"/>
              <a:gd name="T7" fmla="*/ 0 h 847"/>
              <a:gd name="T8" fmla="*/ 0 w 13"/>
              <a:gd name="T9" fmla="*/ 2147483647 h 847"/>
              <a:gd name="T10" fmla="*/ 2147483647 w 13"/>
              <a:gd name="T11" fmla="*/ 2147483647 h 847"/>
              <a:gd name="T12" fmla="*/ 0 60000 65536"/>
              <a:gd name="T13" fmla="*/ 0 60000 65536"/>
              <a:gd name="T14" fmla="*/ 0 60000 65536"/>
              <a:gd name="T15" fmla="*/ 0 60000 65536"/>
              <a:gd name="T16" fmla="*/ 0 60000 65536"/>
              <a:gd name="T17" fmla="*/ 0 60000 65536"/>
              <a:gd name="T18" fmla="*/ 0 w 13"/>
              <a:gd name="T19" fmla="*/ 0 h 847"/>
              <a:gd name="T20" fmla="*/ 13 w 13"/>
              <a:gd name="T21" fmla="*/ 847 h 847"/>
            </a:gdLst>
            <a:ahLst/>
            <a:cxnLst>
              <a:cxn ang="T12">
                <a:pos x="T0" y="T1"/>
              </a:cxn>
              <a:cxn ang="T13">
                <a:pos x="T2" y="T3"/>
              </a:cxn>
              <a:cxn ang="T14">
                <a:pos x="T4" y="T5"/>
              </a:cxn>
              <a:cxn ang="T15">
                <a:pos x="T6" y="T7"/>
              </a:cxn>
              <a:cxn ang="T16">
                <a:pos x="T8" y="T9"/>
              </a:cxn>
              <a:cxn ang="T17">
                <a:pos x="T10" y="T11"/>
              </a:cxn>
            </a:cxnLst>
            <a:rect l="T18" t="T19" r="T20" b="T21"/>
            <a:pathLst>
              <a:path w="13" h="847">
                <a:moveTo>
                  <a:pt x="6" y="847"/>
                </a:moveTo>
                <a:lnTo>
                  <a:pt x="13" y="847"/>
                </a:lnTo>
                <a:lnTo>
                  <a:pt x="13" y="0"/>
                </a:lnTo>
                <a:lnTo>
                  <a:pt x="0" y="0"/>
                </a:lnTo>
                <a:lnTo>
                  <a:pt x="0" y="847"/>
                </a:lnTo>
                <a:lnTo>
                  <a:pt x="6" y="847"/>
                </a:lnTo>
                <a:close/>
              </a:path>
            </a:pathLst>
          </a:custGeom>
          <a:solidFill>
            <a:schemeClr val="hlink"/>
          </a:solidFill>
          <a:ln w="9525">
            <a:noFill/>
            <a:round/>
            <a:headEnd/>
            <a:tailEnd/>
          </a:ln>
        </p:spPr>
        <p:txBody>
          <a:bodyPr/>
          <a:lstStyle/>
          <a:p>
            <a:endParaRPr lang="en-US" dirty="0">
              <a:solidFill>
                <a:schemeClr val="tx1"/>
              </a:solidFill>
            </a:endParaRPr>
          </a:p>
        </p:txBody>
      </p:sp>
      <p:sp>
        <p:nvSpPr>
          <p:cNvPr id="17446" name="Rectangle 145"/>
          <p:cNvSpPr>
            <a:spLocks noChangeArrowheads="1"/>
          </p:cNvSpPr>
          <p:nvPr/>
        </p:nvSpPr>
        <p:spPr bwMode="auto">
          <a:xfrm>
            <a:off x="1538288" y="3767138"/>
            <a:ext cx="142875" cy="23812"/>
          </a:xfrm>
          <a:prstGeom prst="rect">
            <a:avLst/>
          </a:prstGeom>
          <a:solidFill>
            <a:schemeClr val="tx1"/>
          </a:solidFill>
          <a:ln w="9525">
            <a:solidFill>
              <a:schemeClr val="tx1"/>
            </a:solidFill>
            <a:miter lim="800000"/>
            <a:headEnd/>
            <a:tailEnd/>
          </a:ln>
        </p:spPr>
        <p:txBody>
          <a:bodyPr/>
          <a:lstStyle/>
          <a:p>
            <a:endParaRPr lang="en-US" dirty="0">
              <a:solidFill>
                <a:schemeClr val="tx1"/>
              </a:solidFill>
            </a:endParaRPr>
          </a:p>
        </p:txBody>
      </p:sp>
      <p:sp>
        <p:nvSpPr>
          <p:cNvPr id="17447" name="Rectangle 146"/>
          <p:cNvSpPr>
            <a:spLocks noChangeArrowheads="1"/>
          </p:cNvSpPr>
          <p:nvPr/>
        </p:nvSpPr>
        <p:spPr bwMode="auto">
          <a:xfrm>
            <a:off x="1825625" y="3767138"/>
            <a:ext cx="144463" cy="23812"/>
          </a:xfrm>
          <a:prstGeom prst="rect">
            <a:avLst/>
          </a:prstGeom>
          <a:solidFill>
            <a:schemeClr val="tx1"/>
          </a:solidFill>
          <a:ln w="9525">
            <a:solidFill>
              <a:schemeClr val="tx1"/>
            </a:solidFill>
            <a:miter lim="800000"/>
            <a:headEnd/>
            <a:tailEnd/>
          </a:ln>
        </p:spPr>
        <p:txBody>
          <a:bodyPr/>
          <a:lstStyle/>
          <a:p>
            <a:endParaRPr lang="en-US" dirty="0">
              <a:solidFill>
                <a:schemeClr val="tx1"/>
              </a:solidFill>
            </a:endParaRPr>
          </a:p>
        </p:txBody>
      </p:sp>
      <p:sp>
        <p:nvSpPr>
          <p:cNvPr id="17448" name="Rectangle 147"/>
          <p:cNvSpPr>
            <a:spLocks noChangeArrowheads="1"/>
          </p:cNvSpPr>
          <p:nvPr/>
        </p:nvSpPr>
        <p:spPr bwMode="auto">
          <a:xfrm>
            <a:off x="2114550" y="3767138"/>
            <a:ext cx="142875" cy="23812"/>
          </a:xfrm>
          <a:prstGeom prst="rect">
            <a:avLst/>
          </a:prstGeom>
          <a:solidFill>
            <a:schemeClr val="tx1"/>
          </a:solidFill>
          <a:ln w="9525">
            <a:solidFill>
              <a:schemeClr val="tx1"/>
            </a:solidFill>
            <a:miter lim="800000"/>
            <a:headEnd/>
            <a:tailEnd/>
          </a:ln>
        </p:spPr>
        <p:txBody>
          <a:bodyPr/>
          <a:lstStyle/>
          <a:p>
            <a:endParaRPr lang="en-US" dirty="0">
              <a:solidFill>
                <a:schemeClr val="tx1"/>
              </a:solidFill>
            </a:endParaRPr>
          </a:p>
        </p:txBody>
      </p:sp>
      <p:sp>
        <p:nvSpPr>
          <p:cNvPr id="17449" name="Rectangle 148"/>
          <p:cNvSpPr>
            <a:spLocks noChangeArrowheads="1"/>
          </p:cNvSpPr>
          <p:nvPr/>
        </p:nvSpPr>
        <p:spPr bwMode="auto">
          <a:xfrm>
            <a:off x="2413000" y="3767138"/>
            <a:ext cx="146050" cy="23812"/>
          </a:xfrm>
          <a:prstGeom prst="rect">
            <a:avLst/>
          </a:prstGeom>
          <a:solidFill>
            <a:schemeClr val="tx1"/>
          </a:solidFill>
          <a:ln w="9525">
            <a:solidFill>
              <a:schemeClr val="tx1"/>
            </a:solidFill>
            <a:miter lim="800000"/>
            <a:headEnd/>
            <a:tailEnd/>
          </a:ln>
        </p:spPr>
        <p:txBody>
          <a:bodyPr/>
          <a:lstStyle/>
          <a:p>
            <a:endParaRPr lang="en-US" dirty="0">
              <a:solidFill>
                <a:schemeClr val="tx1"/>
              </a:solidFill>
            </a:endParaRPr>
          </a:p>
        </p:txBody>
      </p:sp>
      <p:sp>
        <p:nvSpPr>
          <p:cNvPr id="17450" name="Rectangle 149"/>
          <p:cNvSpPr>
            <a:spLocks noChangeArrowheads="1"/>
          </p:cNvSpPr>
          <p:nvPr/>
        </p:nvSpPr>
        <p:spPr bwMode="auto">
          <a:xfrm>
            <a:off x="2701925" y="3767138"/>
            <a:ext cx="144463" cy="23812"/>
          </a:xfrm>
          <a:prstGeom prst="rect">
            <a:avLst/>
          </a:prstGeom>
          <a:solidFill>
            <a:schemeClr val="tx1"/>
          </a:solidFill>
          <a:ln w="9525">
            <a:solidFill>
              <a:schemeClr val="tx1"/>
            </a:solidFill>
            <a:miter lim="800000"/>
            <a:headEnd/>
            <a:tailEnd/>
          </a:ln>
        </p:spPr>
        <p:txBody>
          <a:bodyPr/>
          <a:lstStyle/>
          <a:p>
            <a:endParaRPr lang="en-US" dirty="0">
              <a:solidFill>
                <a:schemeClr val="tx1"/>
              </a:solidFill>
            </a:endParaRPr>
          </a:p>
        </p:txBody>
      </p:sp>
      <p:sp>
        <p:nvSpPr>
          <p:cNvPr id="17451" name="Rectangle 150"/>
          <p:cNvSpPr>
            <a:spLocks noChangeArrowheads="1"/>
          </p:cNvSpPr>
          <p:nvPr/>
        </p:nvSpPr>
        <p:spPr bwMode="auto">
          <a:xfrm>
            <a:off x="2990850" y="3767138"/>
            <a:ext cx="155575" cy="23812"/>
          </a:xfrm>
          <a:prstGeom prst="rect">
            <a:avLst/>
          </a:prstGeom>
          <a:solidFill>
            <a:schemeClr val="tx1"/>
          </a:solidFill>
          <a:ln w="9525">
            <a:solidFill>
              <a:schemeClr val="tx1"/>
            </a:solidFill>
            <a:miter lim="800000"/>
            <a:headEnd/>
            <a:tailEnd/>
          </a:ln>
        </p:spPr>
        <p:txBody>
          <a:bodyPr/>
          <a:lstStyle/>
          <a:p>
            <a:endParaRPr lang="en-US" dirty="0">
              <a:solidFill>
                <a:schemeClr val="tx1"/>
              </a:solidFill>
            </a:endParaRPr>
          </a:p>
        </p:txBody>
      </p:sp>
      <p:sp>
        <p:nvSpPr>
          <p:cNvPr id="17452" name="Rectangle 151"/>
          <p:cNvSpPr>
            <a:spLocks noChangeArrowheads="1"/>
          </p:cNvSpPr>
          <p:nvPr/>
        </p:nvSpPr>
        <p:spPr bwMode="auto">
          <a:xfrm>
            <a:off x="3290888" y="3767138"/>
            <a:ext cx="142875" cy="23812"/>
          </a:xfrm>
          <a:prstGeom prst="rect">
            <a:avLst/>
          </a:prstGeom>
          <a:solidFill>
            <a:schemeClr val="tx1"/>
          </a:solidFill>
          <a:ln w="9525">
            <a:solidFill>
              <a:schemeClr val="tx1"/>
            </a:solidFill>
            <a:miter lim="800000"/>
            <a:headEnd/>
            <a:tailEnd/>
          </a:ln>
        </p:spPr>
        <p:txBody>
          <a:bodyPr/>
          <a:lstStyle/>
          <a:p>
            <a:endParaRPr lang="en-US" dirty="0">
              <a:solidFill>
                <a:schemeClr val="tx1"/>
              </a:solidFill>
            </a:endParaRPr>
          </a:p>
        </p:txBody>
      </p:sp>
      <p:sp>
        <p:nvSpPr>
          <p:cNvPr id="17453" name="Rectangle 152"/>
          <p:cNvSpPr>
            <a:spLocks noChangeArrowheads="1"/>
          </p:cNvSpPr>
          <p:nvPr/>
        </p:nvSpPr>
        <p:spPr bwMode="auto">
          <a:xfrm>
            <a:off x="3579813" y="3767138"/>
            <a:ext cx="142875" cy="23812"/>
          </a:xfrm>
          <a:prstGeom prst="rect">
            <a:avLst/>
          </a:prstGeom>
          <a:solidFill>
            <a:schemeClr val="tx1"/>
          </a:solidFill>
          <a:ln w="9525">
            <a:solidFill>
              <a:schemeClr val="tx1"/>
            </a:solidFill>
            <a:miter lim="800000"/>
            <a:headEnd/>
            <a:tailEnd/>
          </a:ln>
        </p:spPr>
        <p:txBody>
          <a:bodyPr/>
          <a:lstStyle/>
          <a:p>
            <a:endParaRPr lang="en-US" dirty="0">
              <a:solidFill>
                <a:schemeClr val="tx1"/>
              </a:solidFill>
            </a:endParaRPr>
          </a:p>
        </p:txBody>
      </p:sp>
      <p:sp>
        <p:nvSpPr>
          <p:cNvPr id="17454" name="Rectangle 153"/>
          <p:cNvSpPr>
            <a:spLocks noChangeArrowheads="1"/>
          </p:cNvSpPr>
          <p:nvPr/>
        </p:nvSpPr>
        <p:spPr bwMode="auto">
          <a:xfrm>
            <a:off x="3867150" y="3767138"/>
            <a:ext cx="155575" cy="23812"/>
          </a:xfrm>
          <a:prstGeom prst="rect">
            <a:avLst/>
          </a:prstGeom>
          <a:solidFill>
            <a:schemeClr val="tx1"/>
          </a:solidFill>
          <a:ln w="9525">
            <a:solidFill>
              <a:schemeClr val="tx1"/>
            </a:solidFill>
            <a:miter lim="800000"/>
            <a:headEnd/>
            <a:tailEnd/>
          </a:ln>
        </p:spPr>
        <p:txBody>
          <a:bodyPr/>
          <a:lstStyle/>
          <a:p>
            <a:endParaRPr lang="en-US" dirty="0">
              <a:solidFill>
                <a:schemeClr val="tx1"/>
              </a:solidFill>
            </a:endParaRPr>
          </a:p>
        </p:txBody>
      </p:sp>
      <p:sp>
        <p:nvSpPr>
          <p:cNvPr id="17455" name="Rectangle 154"/>
          <p:cNvSpPr>
            <a:spLocks noChangeArrowheads="1"/>
          </p:cNvSpPr>
          <p:nvPr/>
        </p:nvSpPr>
        <p:spPr bwMode="auto">
          <a:xfrm>
            <a:off x="4167188" y="3767138"/>
            <a:ext cx="144462" cy="23812"/>
          </a:xfrm>
          <a:prstGeom prst="rect">
            <a:avLst/>
          </a:prstGeom>
          <a:solidFill>
            <a:schemeClr val="tx1"/>
          </a:solidFill>
          <a:ln w="9525">
            <a:solidFill>
              <a:schemeClr val="tx1"/>
            </a:solidFill>
            <a:miter lim="800000"/>
            <a:headEnd/>
            <a:tailEnd/>
          </a:ln>
        </p:spPr>
        <p:txBody>
          <a:bodyPr/>
          <a:lstStyle/>
          <a:p>
            <a:endParaRPr lang="en-US" dirty="0">
              <a:solidFill>
                <a:schemeClr val="tx1"/>
              </a:solidFill>
            </a:endParaRPr>
          </a:p>
        </p:txBody>
      </p:sp>
      <p:sp>
        <p:nvSpPr>
          <p:cNvPr id="17456" name="Rectangle 155"/>
          <p:cNvSpPr>
            <a:spLocks noChangeArrowheads="1"/>
          </p:cNvSpPr>
          <p:nvPr/>
        </p:nvSpPr>
        <p:spPr bwMode="auto">
          <a:xfrm>
            <a:off x="4454525" y="3767138"/>
            <a:ext cx="144463" cy="23812"/>
          </a:xfrm>
          <a:prstGeom prst="rect">
            <a:avLst/>
          </a:prstGeom>
          <a:solidFill>
            <a:schemeClr val="tx1"/>
          </a:solidFill>
          <a:ln w="9525">
            <a:solidFill>
              <a:schemeClr val="tx1"/>
            </a:solidFill>
            <a:miter lim="800000"/>
            <a:headEnd/>
            <a:tailEnd/>
          </a:ln>
        </p:spPr>
        <p:txBody>
          <a:bodyPr/>
          <a:lstStyle/>
          <a:p>
            <a:endParaRPr lang="en-US" dirty="0">
              <a:solidFill>
                <a:schemeClr val="tx1"/>
              </a:solidFill>
            </a:endParaRPr>
          </a:p>
        </p:txBody>
      </p:sp>
      <p:sp>
        <p:nvSpPr>
          <p:cNvPr id="17457" name="Rectangle 156"/>
          <p:cNvSpPr>
            <a:spLocks noChangeArrowheads="1"/>
          </p:cNvSpPr>
          <p:nvPr/>
        </p:nvSpPr>
        <p:spPr bwMode="auto">
          <a:xfrm>
            <a:off x="4756150" y="3767138"/>
            <a:ext cx="144463" cy="23812"/>
          </a:xfrm>
          <a:prstGeom prst="rect">
            <a:avLst/>
          </a:prstGeom>
          <a:solidFill>
            <a:schemeClr val="tx1"/>
          </a:solidFill>
          <a:ln w="9525">
            <a:solidFill>
              <a:schemeClr val="tx1"/>
            </a:solidFill>
            <a:miter lim="800000"/>
            <a:headEnd/>
            <a:tailEnd/>
          </a:ln>
        </p:spPr>
        <p:txBody>
          <a:bodyPr/>
          <a:lstStyle/>
          <a:p>
            <a:endParaRPr lang="en-US" dirty="0">
              <a:solidFill>
                <a:schemeClr val="tx1"/>
              </a:solidFill>
            </a:endParaRPr>
          </a:p>
        </p:txBody>
      </p:sp>
      <p:sp>
        <p:nvSpPr>
          <p:cNvPr id="17458" name="Rectangle 157"/>
          <p:cNvSpPr>
            <a:spLocks noChangeArrowheads="1"/>
          </p:cNvSpPr>
          <p:nvPr/>
        </p:nvSpPr>
        <p:spPr bwMode="auto">
          <a:xfrm>
            <a:off x="5043488" y="3767138"/>
            <a:ext cx="144462" cy="23812"/>
          </a:xfrm>
          <a:prstGeom prst="rect">
            <a:avLst/>
          </a:prstGeom>
          <a:solidFill>
            <a:schemeClr val="tx1"/>
          </a:solidFill>
          <a:ln w="9525">
            <a:solidFill>
              <a:schemeClr val="tx1"/>
            </a:solidFill>
            <a:miter lim="800000"/>
            <a:headEnd/>
            <a:tailEnd/>
          </a:ln>
        </p:spPr>
        <p:txBody>
          <a:bodyPr/>
          <a:lstStyle/>
          <a:p>
            <a:endParaRPr lang="en-US" dirty="0">
              <a:solidFill>
                <a:schemeClr val="tx1"/>
              </a:solidFill>
            </a:endParaRPr>
          </a:p>
        </p:txBody>
      </p:sp>
      <p:sp>
        <p:nvSpPr>
          <p:cNvPr id="17459" name="Rectangle 158"/>
          <p:cNvSpPr>
            <a:spLocks noChangeArrowheads="1"/>
          </p:cNvSpPr>
          <p:nvPr/>
        </p:nvSpPr>
        <p:spPr bwMode="auto">
          <a:xfrm>
            <a:off x="5332413" y="3767138"/>
            <a:ext cx="155575" cy="23812"/>
          </a:xfrm>
          <a:prstGeom prst="rect">
            <a:avLst/>
          </a:prstGeom>
          <a:solidFill>
            <a:schemeClr val="tx1"/>
          </a:solidFill>
          <a:ln w="9525">
            <a:solidFill>
              <a:schemeClr val="tx1"/>
            </a:solidFill>
            <a:miter lim="800000"/>
            <a:headEnd/>
            <a:tailEnd/>
          </a:ln>
        </p:spPr>
        <p:txBody>
          <a:bodyPr/>
          <a:lstStyle/>
          <a:p>
            <a:endParaRPr lang="en-US" dirty="0">
              <a:solidFill>
                <a:schemeClr val="tx1"/>
              </a:solidFill>
            </a:endParaRPr>
          </a:p>
        </p:txBody>
      </p:sp>
      <p:sp>
        <p:nvSpPr>
          <p:cNvPr id="17460" name="Rectangle 159"/>
          <p:cNvSpPr>
            <a:spLocks noChangeArrowheads="1"/>
          </p:cNvSpPr>
          <p:nvPr/>
        </p:nvSpPr>
        <p:spPr bwMode="auto">
          <a:xfrm>
            <a:off x="5632450" y="3767138"/>
            <a:ext cx="142875" cy="23812"/>
          </a:xfrm>
          <a:prstGeom prst="rect">
            <a:avLst/>
          </a:prstGeom>
          <a:solidFill>
            <a:schemeClr val="tx1"/>
          </a:solidFill>
          <a:ln w="9525">
            <a:solidFill>
              <a:schemeClr val="tx1"/>
            </a:solidFill>
            <a:miter lim="800000"/>
            <a:headEnd/>
            <a:tailEnd/>
          </a:ln>
        </p:spPr>
        <p:txBody>
          <a:bodyPr/>
          <a:lstStyle/>
          <a:p>
            <a:endParaRPr lang="en-US" dirty="0">
              <a:solidFill>
                <a:schemeClr val="tx1"/>
              </a:solidFill>
            </a:endParaRPr>
          </a:p>
        </p:txBody>
      </p:sp>
      <p:sp>
        <p:nvSpPr>
          <p:cNvPr id="17461" name="Rectangle 160"/>
          <p:cNvSpPr>
            <a:spLocks noChangeArrowheads="1"/>
          </p:cNvSpPr>
          <p:nvPr/>
        </p:nvSpPr>
        <p:spPr bwMode="auto">
          <a:xfrm>
            <a:off x="5921375" y="3767138"/>
            <a:ext cx="142875" cy="23812"/>
          </a:xfrm>
          <a:prstGeom prst="rect">
            <a:avLst/>
          </a:prstGeom>
          <a:solidFill>
            <a:schemeClr val="tx1"/>
          </a:solidFill>
          <a:ln w="9525">
            <a:solidFill>
              <a:schemeClr val="tx1"/>
            </a:solidFill>
            <a:miter lim="800000"/>
            <a:headEnd/>
            <a:tailEnd/>
          </a:ln>
        </p:spPr>
        <p:txBody>
          <a:bodyPr/>
          <a:lstStyle/>
          <a:p>
            <a:endParaRPr lang="en-US" dirty="0">
              <a:solidFill>
                <a:schemeClr val="tx1"/>
              </a:solidFill>
            </a:endParaRPr>
          </a:p>
        </p:txBody>
      </p:sp>
      <p:sp>
        <p:nvSpPr>
          <p:cNvPr id="17462" name="Rectangle 161"/>
          <p:cNvSpPr>
            <a:spLocks noChangeArrowheads="1"/>
          </p:cNvSpPr>
          <p:nvPr/>
        </p:nvSpPr>
        <p:spPr bwMode="auto">
          <a:xfrm>
            <a:off x="6208713" y="3767138"/>
            <a:ext cx="155575" cy="23812"/>
          </a:xfrm>
          <a:prstGeom prst="rect">
            <a:avLst/>
          </a:prstGeom>
          <a:solidFill>
            <a:schemeClr val="tx1"/>
          </a:solidFill>
          <a:ln w="9525">
            <a:solidFill>
              <a:schemeClr val="tx1"/>
            </a:solidFill>
            <a:miter lim="800000"/>
            <a:headEnd/>
            <a:tailEnd/>
          </a:ln>
        </p:spPr>
        <p:txBody>
          <a:bodyPr/>
          <a:lstStyle/>
          <a:p>
            <a:endParaRPr lang="en-US" dirty="0">
              <a:solidFill>
                <a:schemeClr val="tx1"/>
              </a:solidFill>
            </a:endParaRPr>
          </a:p>
        </p:txBody>
      </p:sp>
      <p:sp>
        <p:nvSpPr>
          <p:cNvPr id="17463" name="Rectangle 162"/>
          <p:cNvSpPr>
            <a:spLocks noChangeArrowheads="1"/>
          </p:cNvSpPr>
          <p:nvPr/>
        </p:nvSpPr>
        <p:spPr bwMode="auto">
          <a:xfrm>
            <a:off x="6508750" y="3767138"/>
            <a:ext cx="144463" cy="23812"/>
          </a:xfrm>
          <a:prstGeom prst="rect">
            <a:avLst/>
          </a:prstGeom>
          <a:solidFill>
            <a:schemeClr val="tx1"/>
          </a:solidFill>
          <a:ln w="9525">
            <a:solidFill>
              <a:schemeClr val="tx1"/>
            </a:solidFill>
            <a:miter lim="800000"/>
            <a:headEnd/>
            <a:tailEnd/>
          </a:ln>
        </p:spPr>
        <p:txBody>
          <a:bodyPr/>
          <a:lstStyle/>
          <a:p>
            <a:endParaRPr lang="en-US" dirty="0">
              <a:solidFill>
                <a:schemeClr val="tx1"/>
              </a:solidFill>
            </a:endParaRPr>
          </a:p>
        </p:txBody>
      </p:sp>
      <p:sp>
        <p:nvSpPr>
          <p:cNvPr id="17464" name="Rectangle 163"/>
          <p:cNvSpPr>
            <a:spLocks noChangeArrowheads="1"/>
          </p:cNvSpPr>
          <p:nvPr/>
        </p:nvSpPr>
        <p:spPr bwMode="auto">
          <a:xfrm>
            <a:off x="6796088" y="3767138"/>
            <a:ext cx="144462" cy="23812"/>
          </a:xfrm>
          <a:prstGeom prst="rect">
            <a:avLst/>
          </a:prstGeom>
          <a:solidFill>
            <a:schemeClr val="tx1"/>
          </a:solidFill>
          <a:ln w="9525">
            <a:solidFill>
              <a:schemeClr val="tx1"/>
            </a:solidFill>
            <a:miter lim="800000"/>
            <a:headEnd/>
            <a:tailEnd/>
          </a:ln>
        </p:spPr>
        <p:txBody>
          <a:bodyPr/>
          <a:lstStyle/>
          <a:p>
            <a:endParaRPr lang="en-US" dirty="0">
              <a:solidFill>
                <a:schemeClr val="tx1"/>
              </a:solidFill>
            </a:endParaRPr>
          </a:p>
        </p:txBody>
      </p:sp>
      <p:sp>
        <p:nvSpPr>
          <p:cNvPr id="17465" name="Rectangle 164"/>
          <p:cNvSpPr>
            <a:spLocks noChangeArrowheads="1"/>
          </p:cNvSpPr>
          <p:nvPr/>
        </p:nvSpPr>
        <p:spPr bwMode="auto">
          <a:xfrm>
            <a:off x="7097713" y="3767138"/>
            <a:ext cx="142875" cy="23812"/>
          </a:xfrm>
          <a:prstGeom prst="rect">
            <a:avLst/>
          </a:prstGeom>
          <a:solidFill>
            <a:schemeClr val="tx1"/>
          </a:solidFill>
          <a:ln w="9525">
            <a:solidFill>
              <a:schemeClr val="tx1"/>
            </a:solidFill>
            <a:miter lim="800000"/>
            <a:headEnd/>
            <a:tailEnd/>
          </a:ln>
        </p:spPr>
        <p:txBody>
          <a:bodyPr/>
          <a:lstStyle/>
          <a:p>
            <a:endParaRPr lang="en-US" dirty="0">
              <a:solidFill>
                <a:schemeClr val="tx1"/>
              </a:solidFill>
            </a:endParaRPr>
          </a:p>
        </p:txBody>
      </p:sp>
      <p:sp>
        <p:nvSpPr>
          <p:cNvPr id="17466" name="Rectangle 165"/>
          <p:cNvSpPr>
            <a:spLocks noChangeArrowheads="1"/>
          </p:cNvSpPr>
          <p:nvPr/>
        </p:nvSpPr>
        <p:spPr bwMode="auto">
          <a:xfrm>
            <a:off x="7385050" y="3767138"/>
            <a:ext cx="142875" cy="23812"/>
          </a:xfrm>
          <a:prstGeom prst="rect">
            <a:avLst/>
          </a:prstGeom>
          <a:solidFill>
            <a:schemeClr val="tx1"/>
          </a:solidFill>
          <a:ln w="9525">
            <a:solidFill>
              <a:schemeClr val="tx1"/>
            </a:solidFill>
            <a:miter lim="800000"/>
            <a:headEnd/>
            <a:tailEnd/>
          </a:ln>
        </p:spPr>
        <p:txBody>
          <a:bodyPr/>
          <a:lstStyle/>
          <a:p>
            <a:endParaRPr lang="en-US" dirty="0">
              <a:solidFill>
                <a:schemeClr val="tx1"/>
              </a:solidFill>
            </a:endParaRPr>
          </a:p>
        </p:txBody>
      </p:sp>
      <p:sp>
        <p:nvSpPr>
          <p:cNvPr id="17467" name="Rectangle 166"/>
          <p:cNvSpPr>
            <a:spLocks noChangeArrowheads="1"/>
          </p:cNvSpPr>
          <p:nvPr/>
        </p:nvSpPr>
        <p:spPr bwMode="auto">
          <a:xfrm>
            <a:off x="7673975" y="3767138"/>
            <a:ext cx="155575" cy="23812"/>
          </a:xfrm>
          <a:prstGeom prst="rect">
            <a:avLst/>
          </a:prstGeom>
          <a:solidFill>
            <a:schemeClr val="tx1"/>
          </a:solidFill>
          <a:ln w="9525">
            <a:solidFill>
              <a:schemeClr val="tx1"/>
            </a:solidFill>
            <a:miter lim="800000"/>
            <a:headEnd/>
            <a:tailEnd/>
          </a:ln>
        </p:spPr>
        <p:txBody>
          <a:bodyPr/>
          <a:lstStyle/>
          <a:p>
            <a:endParaRPr lang="en-US" dirty="0">
              <a:solidFill>
                <a:schemeClr val="tx1"/>
              </a:solidFill>
            </a:endParaRPr>
          </a:p>
        </p:txBody>
      </p:sp>
      <p:sp>
        <p:nvSpPr>
          <p:cNvPr id="17468" name="Rectangle 167"/>
          <p:cNvSpPr>
            <a:spLocks noChangeArrowheads="1"/>
          </p:cNvSpPr>
          <p:nvPr/>
        </p:nvSpPr>
        <p:spPr bwMode="auto">
          <a:xfrm>
            <a:off x="7972425" y="3767138"/>
            <a:ext cx="144463" cy="23812"/>
          </a:xfrm>
          <a:prstGeom prst="rect">
            <a:avLst/>
          </a:prstGeom>
          <a:solidFill>
            <a:schemeClr val="tx1"/>
          </a:solidFill>
          <a:ln w="9525">
            <a:solidFill>
              <a:schemeClr val="tx1"/>
            </a:solidFill>
            <a:miter lim="800000"/>
            <a:headEnd/>
            <a:tailEnd/>
          </a:ln>
        </p:spPr>
        <p:txBody>
          <a:bodyPr/>
          <a:lstStyle/>
          <a:p>
            <a:endParaRPr lang="en-US" dirty="0">
              <a:solidFill>
                <a:schemeClr val="tx1"/>
              </a:solidFill>
            </a:endParaRPr>
          </a:p>
        </p:txBody>
      </p:sp>
      <p:sp>
        <p:nvSpPr>
          <p:cNvPr id="17469" name="Rectangle 168"/>
          <p:cNvSpPr>
            <a:spLocks noChangeArrowheads="1"/>
          </p:cNvSpPr>
          <p:nvPr/>
        </p:nvSpPr>
        <p:spPr bwMode="auto">
          <a:xfrm>
            <a:off x="8262938" y="3767138"/>
            <a:ext cx="142875" cy="23812"/>
          </a:xfrm>
          <a:prstGeom prst="rect">
            <a:avLst/>
          </a:prstGeom>
          <a:solidFill>
            <a:schemeClr val="tx1"/>
          </a:solidFill>
          <a:ln w="9525">
            <a:solidFill>
              <a:schemeClr val="tx1"/>
            </a:solidFill>
            <a:miter lim="800000"/>
            <a:headEnd/>
            <a:tailEnd/>
          </a:ln>
        </p:spPr>
        <p:txBody>
          <a:bodyPr/>
          <a:lstStyle/>
          <a:p>
            <a:endParaRPr lang="en-US" dirty="0">
              <a:solidFill>
                <a:schemeClr val="tx1"/>
              </a:solidFill>
            </a:endParaRPr>
          </a:p>
        </p:txBody>
      </p:sp>
      <p:sp>
        <p:nvSpPr>
          <p:cNvPr id="17470" name="Freeform 169"/>
          <p:cNvSpPr>
            <a:spLocks/>
          </p:cNvSpPr>
          <p:nvPr/>
        </p:nvSpPr>
        <p:spPr bwMode="auto">
          <a:xfrm>
            <a:off x="8548688" y="3767138"/>
            <a:ext cx="49212" cy="23812"/>
          </a:xfrm>
          <a:custGeom>
            <a:avLst/>
            <a:gdLst>
              <a:gd name="T0" fmla="*/ 2147483647 w 28"/>
              <a:gd name="T1" fmla="*/ 2147483647 h 14"/>
              <a:gd name="T2" fmla="*/ 2147483647 w 28"/>
              <a:gd name="T3" fmla="*/ 0 h 14"/>
              <a:gd name="T4" fmla="*/ 0 w 28"/>
              <a:gd name="T5" fmla="*/ 0 h 14"/>
              <a:gd name="T6" fmla="*/ 0 w 28"/>
              <a:gd name="T7" fmla="*/ 2147483647 h 14"/>
              <a:gd name="T8" fmla="*/ 2147483647 w 28"/>
              <a:gd name="T9" fmla="*/ 2147483647 h 14"/>
              <a:gd name="T10" fmla="*/ 2147483647 w 28"/>
              <a:gd name="T11" fmla="*/ 2147483647 h 14"/>
              <a:gd name="T12" fmla="*/ 0 60000 65536"/>
              <a:gd name="T13" fmla="*/ 0 60000 65536"/>
              <a:gd name="T14" fmla="*/ 0 60000 65536"/>
              <a:gd name="T15" fmla="*/ 0 60000 65536"/>
              <a:gd name="T16" fmla="*/ 0 60000 65536"/>
              <a:gd name="T17" fmla="*/ 0 60000 65536"/>
              <a:gd name="T18" fmla="*/ 0 w 28"/>
              <a:gd name="T19" fmla="*/ 0 h 14"/>
              <a:gd name="T20" fmla="*/ 28 w 28"/>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28" h="14">
                <a:moveTo>
                  <a:pt x="28" y="7"/>
                </a:moveTo>
                <a:lnTo>
                  <a:pt x="28" y="0"/>
                </a:lnTo>
                <a:lnTo>
                  <a:pt x="0" y="0"/>
                </a:lnTo>
                <a:lnTo>
                  <a:pt x="0" y="14"/>
                </a:lnTo>
                <a:lnTo>
                  <a:pt x="28" y="14"/>
                </a:lnTo>
                <a:lnTo>
                  <a:pt x="28" y="7"/>
                </a:lnTo>
                <a:close/>
              </a:path>
            </a:pathLst>
          </a:custGeom>
          <a:solidFill>
            <a:schemeClr val="tx1"/>
          </a:solidFill>
          <a:ln w="9525">
            <a:solidFill>
              <a:schemeClr val="tx1"/>
            </a:solidFill>
            <a:round/>
            <a:headEnd/>
            <a:tailEnd/>
          </a:ln>
        </p:spPr>
        <p:txBody>
          <a:bodyPr/>
          <a:lstStyle/>
          <a:p>
            <a:endParaRPr lang="en-US" dirty="0">
              <a:solidFill>
                <a:schemeClr val="tx1"/>
              </a:solidFill>
            </a:endParaRPr>
          </a:p>
        </p:txBody>
      </p:sp>
      <p:sp>
        <p:nvSpPr>
          <p:cNvPr id="17471" name="Freeform 170"/>
          <p:cNvSpPr>
            <a:spLocks/>
          </p:cNvSpPr>
          <p:nvPr/>
        </p:nvSpPr>
        <p:spPr bwMode="auto">
          <a:xfrm>
            <a:off x="1525588" y="3297238"/>
            <a:ext cx="6388100" cy="1238250"/>
          </a:xfrm>
          <a:custGeom>
            <a:avLst/>
            <a:gdLst>
              <a:gd name="T0" fmla="*/ 2147483647 w 3692"/>
              <a:gd name="T1" fmla="*/ 2147483647 h 715"/>
              <a:gd name="T2" fmla="*/ 2147483647 w 3692"/>
              <a:gd name="T3" fmla="*/ 0 h 715"/>
              <a:gd name="T4" fmla="*/ 0 w 3692"/>
              <a:gd name="T5" fmla="*/ 2147483647 h 715"/>
              <a:gd name="T6" fmla="*/ 2147483647 w 3692"/>
              <a:gd name="T7" fmla="*/ 2147483647 h 715"/>
              <a:gd name="T8" fmla="*/ 2147483647 w 3692"/>
              <a:gd name="T9" fmla="*/ 2147483647 h 715"/>
              <a:gd name="T10" fmla="*/ 2147483647 w 3692"/>
              <a:gd name="T11" fmla="*/ 2147483647 h 715"/>
              <a:gd name="T12" fmla="*/ 0 60000 65536"/>
              <a:gd name="T13" fmla="*/ 0 60000 65536"/>
              <a:gd name="T14" fmla="*/ 0 60000 65536"/>
              <a:gd name="T15" fmla="*/ 0 60000 65536"/>
              <a:gd name="T16" fmla="*/ 0 60000 65536"/>
              <a:gd name="T17" fmla="*/ 0 60000 65536"/>
              <a:gd name="T18" fmla="*/ 0 w 3692"/>
              <a:gd name="T19" fmla="*/ 0 h 715"/>
              <a:gd name="T20" fmla="*/ 3692 w 3692"/>
              <a:gd name="T21" fmla="*/ 715 h 715"/>
            </a:gdLst>
            <a:ahLst/>
            <a:cxnLst>
              <a:cxn ang="T12">
                <a:pos x="T0" y="T1"/>
              </a:cxn>
              <a:cxn ang="T13">
                <a:pos x="T2" y="T3"/>
              </a:cxn>
              <a:cxn ang="T14">
                <a:pos x="T4" y="T5"/>
              </a:cxn>
              <a:cxn ang="T15">
                <a:pos x="T6" y="T7"/>
              </a:cxn>
              <a:cxn ang="T16">
                <a:pos x="T8" y="T9"/>
              </a:cxn>
              <a:cxn ang="T17">
                <a:pos x="T10" y="T11"/>
              </a:cxn>
            </a:cxnLst>
            <a:rect l="T18" t="T19" r="T20" b="T21"/>
            <a:pathLst>
              <a:path w="3692" h="715">
                <a:moveTo>
                  <a:pt x="3692" y="14"/>
                </a:moveTo>
                <a:lnTo>
                  <a:pt x="3685" y="0"/>
                </a:lnTo>
                <a:lnTo>
                  <a:pt x="0" y="687"/>
                </a:lnTo>
                <a:lnTo>
                  <a:pt x="7" y="715"/>
                </a:lnTo>
                <a:lnTo>
                  <a:pt x="3692" y="28"/>
                </a:lnTo>
                <a:lnTo>
                  <a:pt x="3692" y="14"/>
                </a:lnTo>
                <a:close/>
              </a:path>
            </a:pathLst>
          </a:custGeom>
          <a:solidFill>
            <a:schemeClr val="tx1"/>
          </a:solidFill>
          <a:ln w="9525">
            <a:noFill/>
            <a:round/>
            <a:headEnd/>
            <a:tailEnd/>
          </a:ln>
        </p:spPr>
        <p:txBody>
          <a:bodyPr/>
          <a:lstStyle/>
          <a:p>
            <a:endParaRPr lang="en-US" dirty="0">
              <a:solidFill>
                <a:schemeClr val="tx1"/>
              </a:solidFill>
            </a:endParaRPr>
          </a:p>
        </p:txBody>
      </p:sp>
      <p:sp>
        <p:nvSpPr>
          <p:cNvPr id="17472" name="Freeform 171"/>
          <p:cNvSpPr>
            <a:spLocks/>
          </p:cNvSpPr>
          <p:nvPr/>
        </p:nvSpPr>
        <p:spPr bwMode="auto">
          <a:xfrm>
            <a:off x="3830638" y="3813175"/>
            <a:ext cx="120650" cy="157163"/>
          </a:xfrm>
          <a:custGeom>
            <a:avLst/>
            <a:gdLst>
              <a:gd name="T0" fmla="*/ 2147483647 w 70"/>
              <a:gd name="T1" fmla="*/ 0 h 91"/>
              <a:gd name="T2" fmla="*/ 2147483647 w 70"/>
              <a:gd name="T3" fmla="*/ 0 h 91"/>
              <a:gd name="T4" fmla="*/ 2147483647 w 70"/>
              <a:gd name="T5" fmla="*/ 2147483647 h 91"/>
              <a:gd name="T6" fmla="*/ 2147483647 w 70"/>
              <a:gd name="T7" fmla="*/ 2147483647 h 91"/>
              <a:gd name="T8" fmla="*/ 2147483647 w 70"/>
              <a:gd name="T9" fmla="*/ 2147483647 h 91"/>
              <a:gd name="T10" fmla="*/ 2147483647 w 70"/>
              <a:gd name="T11" fmla="*/ 2147483647 h 91"/>
              <a:gd name="T12" fmla="*/ 2147483647 w 70"/>
              <a:gd name="T13" fmla="*/ 2147483647 h 91"/>
              <a:gd name="T14" fmla="*/ 2147483647 w 70"/>
              <a:gd name="T15" fmla="*/ 2147483647 h 91"/>
              <a:gd name="T16" fmla="*/ 2147483647 w 70"/>
              <a:gd name="T17" fmla="*/ 2147483647 h 91"/>
              <a:gd name="T18" fmla="*/ 2147483647 w 70"/>
              <a:gd name="T19" fmla="*/ 2147483647 h 91"/>
              <a:gd name="T20" fmla="*/ 2147483647 w 70"/>
              <a:gd name="T21" fmla="*/ 2147483647 h 91"/>
              <a:gd name="T22" fmla="*/ 2147483647 w 70"/>
              <a:gd name="T23" fmla="*/ 2147483647 h 91"/>
              <a:gd name="T24" fmla="*/ 2147483647 w 70"/>
              <a:gd name="T25" fmla="*/ 2147483647 h 91"/>
              <a:gd name="T26" fmla="*/ 2147483647 w 70"/>
              <a:gd name="T27" fmla="*/ 2147483647 h 91"/>
              <a:gd name="T28" fmla="*/ 2147483647 w 70"/>
              <a:gd name="T29" fmla="*/ 2147483647 h 91"/>
              <a:gd name="T30" fmla="*/ 2147483647 w 70"/>
              <a:gd name="T31" fmla="*/ 2147483647 h 91"/>
              <a:gd name="T32" fmla="*/ 2147483647 w 70"/>
              <a:gd name="T33" fmla="*/ 2147483647 h 91"/>
              <a:gd name="T34" fmla="*/ 2147483647 w 70"/>
              <a:gd name="T35" fmla="*/ 2147483647 h 91"/>
              <a:gd name="T36" fmla="*/ 2147483647 w 70"/>
              <a:gd name="T37" fmla="*/ 2147483647 h 91"/>
              <a:gd name="T38" fmla="*/ 0 w 70"/>
              <a:gd name="T39" fmla="*/ 2147483647 h 91"/>
              <a:gd name="T40" fmla="*/ 2147483647 w 70"/>
              <a:gd name="T41" fmla="*/ 0 h 91"/>
              <a:gd name="T42" fmla="*/ 2147483647 w 70"/>
              <a:gd name="T43" fmla="*/ 0 h 9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70"/>
              <a:gd name="T67" fmla="*/ 0 h 91"/>
              <a:gd name="T68" fmla="*/ 70 w 70"/>
              <a:gd name="T69" fmla="*/ 91 h 9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70" h="91">
                <a:moveTo>
                  <a:pt x="70" y="0"/>
                </a:moveTo>
                <a:lnTo>
                  <a:pt x="70" y="0"/>
                </a:lnTo>
                <a:lnTo>
                  <a:pt x="63" y="91"/>
                </a:lnTo>
                <a:lnTo>
                  <a:pt x="56" y="84"/>
                </a:lnTo>
                <a:lnTo>
                  <a:pt x="49" y="77"/>
                </a:lnTo>
                <a:lnTo>
                  <a:pt x="49" y="70"/>
                </a:lnTo>
                <a:lnTo>
                  <a:pt x="42" y="70"/>
                </a:lnTo>
                <a:lnTo>
                  <a:pt x="35" y="63"/>
                </a:lnTo>
                <a:lnTo>
                  <a:pt x="28" y="63"/>
                </a:lnTo>
                <a:lnTo>
                  <a:pt x="21" y="63"/>
                </a:lnTo>
                <a:lnTo>
                  <a:pt x="21" y="56"/>
                </a:lnTo>
                <a:lnTo>
                  <a:pt x="14" y="56"/>
                </a:lnTo>
                <a:lnTo>
                  <a:pt x="7" y="56"/>
                </a:lnTo>
                <a:lnTo>
                  <a:pt x="0" y="56"/>
                </a:lnTo>
                <a:lnTo>
                  <a:pt x="70" y="0"/>
                </a:lnTo>
                <a:close/>
              </a:path>
            </a:pathLst>
          </a:custGeom>
          <a:solidFill>
            <a:schemeClr val="tx1"/>
          </a:solidFill>
          <a:ln w="9525">
            <a:solidFill>
              <a:schemeClr val="tx1"/>
            </a:solidFill>
            <a:round/>
            <a:headEnd/>
            <a:tailEnd/>
          </a:ln>
        </p:spPr>
        <p:txBody>
          <a:bodyPr/>
          <a:lstStyle/>
          <a:p>
            <a:endParaRPr lang="en-US" dirty="0">
              <a:solidFill>
                <a:schemeClr val="tx1"/>
              </a:solidFill>
            </a:endParaRPr>
          </a:p>
        </p:txBody>
      </p:sp>
      <p:sp>
        <p:nvSpPr>
          <p:cNvPr id="17473" name="Freeform 172"/>
          <p:cNvSpPr>
            <a:spLocks/>
          </p:cNvSpPr>
          <p:nvPr/>
        </p:nvSpPr>
        <p:spPr bwMode="auto">
          <a:xfrm>
            <a:off x="3567113" y="3873500"/>
            <a:ext cx="360362" cy="661988"/>
          </a:xfrm>
          <a:custGeom>
            <a:avLst/>
            <a:gdLst>
              <a:gd name="T0" fmla="*/ 2147483647 w 208"/>
              <a:gd name="T1" fmla="*/ 2147483647 h 382"/>
              <a:gd name="T2" fmla="*/ 2147483647 w 208"/>
              <a:gd name="T3" fmla="*/ 2147483647 h 382"/>
              <a:gd name="T4" fmla="*/ 2147483647 w 208"/>
              <a:gd name="T5" fmla="*/ 2147483647 h 382"/>
              <a:gd name="T6" fmla="*/ 2147483647 w 208"/>
              <a:gd name="T7" fmla="*/ 0 h 382"/>
              <a:gd name="T8" fmla="*/ 0 w 208"/>
              <a:gd name="T9" fmla="*/ 2147483647 h 382"/>
              <a:gd name="T10" fmla="*/ 2147483647 w 208"/>
              <a:gd name="T11" fmla="*/ 2147483647 h 382"/>
              <a:gd name="T12" fmla="*/ 0 60000 65536"/>
              <a:gd name="T13" fmla="*/ 0 60000 65536"/>
              <a:gd name="T14" fmla="*/ 0 60000 65536"/>
              <a:gd name="T15" fmla="*/ 0 60000 65536"/>
              <a:gd name="T16" fmla="*/ 0 60000 65536"/>
              <a:gd name="T17" fmla="*/ 0 60000 65536"/>
              <a:gd name="T18" fmla="*/ 0 w 208"/>
              <a:gd name="T19" fmla="*/ 0 h 382"/>
              <a:gd name="T20" fmla="*/ 208 w 208"/>
              <a:gd name="T21" fmla="*/ 382 h 382"/>
            </a:gdLst>
            <a:ahLst/>
            <a:cxnLst>
              <a:cxn ang="T12">
                <a:pos x="T0" y="T1"/>
              </a:cxn>
              <a:cxn ang="T13">
                <a:pos x="T2" y="T3"/>
              </a:cxn>
              <a:cxn ang="T14">
                <a:pos x="T4" y="T5"/>
              </a:cxn>
              <a:cxn ang="T15">
                <a:pos x="T6" y="T7"/>
              </a:cxn>
              <a:cxn ang="T16">
                <a:pos x="T8" y="T9"/>
              </a:cxn>
              <a:cxn ang="T17">
                <a:pos x="T10" y="T11"/>
              </a:cxn>
            </a:cxnLst>
            <a:rect l="T18" t="T19" r="T20" b="T21"/>
            <a:pathLst>
              <a:path w="208" h="382">
                <a:moveTo>
                  <a:pt x="7" y="382"/>
                </a:moveTo>
                <a:lnTo>
                  <a:pt x="7" y="382"/>
                </a:lnTo>
                <a:lnTo>
                  <a:pt x="208" y="7"/>
                </a:lnTo>
                <a:lnTo>
                  <a:pt x="194" y="0"/>
                </a:lnTo>
                <a:lnTo>
                  <a:pt x="0" y="375"/>
                </a:lnTo>
                <a:lnTo>
                  <a:pt x="7" y="382"/>
                </a:lnTo>
                <a:close/>
              </a:path>
            </a:pathLst>
          </a:custGeom>
          <a:solidFill>
            <a:schemeClr val="tx1"/>
          </a:solidFill>
          <a:ln w="9525">
            <a:solidFill>
              <a:schemeClr val="tx1"/>
            </a:solidFill>
            <a:round/>
            <a:headEnd/>
            <a:tailEnd/>
          </a:ln>
        </p:spPr>
        <p:txBody>
          <a:bodyPr/>
          <a:lstStyle/>
          <a:p>
            <a:endParaRPr lang="en-US" dirty="0">
              <a:solidFill>
                <a:schemeClr val="tx1"/>
              </a:solidFill>
            </a:endParaRPr>
          </a:p>
        </p:txBody>
      </p:sp>
      <p:sp>
        <p:nvSpPr>
          <p:cNvPr id="17474" name="Freeform 173"/>
          <p:cNvSpPr>
            <a:spLocks/>
          </p:cNvSpPr>
          <p:nvPr/>
        </p:nvSpPr>
        <p:spPr bwMode="auto">
          <a:xfrm>
            <a:off x="4095750" y="3621088"/>
            <a:ext cx="131763" cy="146050"/>
          </a:xfrm>
          <a:custGeom>
            <a:avLst/>
            <a:gdLst>
              <a:gd name="T0" fmla="*/ 0 w 76"/>
              <a:gd name="T1" fmla="*/ 2147483647 h 84"/>
              <a:gd name="T2" fmla="*/ 0 w 76"/>
              <a:gd name="T3" fmla="*/ 2147483647 h 84"/>
              <a:gd name="T4" fmla="*/ 2147483647 w 76"/>
              <a:gd name="T5" fmla="*/ 0 h 84"/>
              <a:gd name="T6" fmla="*/ 2147483647 w 76"/>
              <a:gd name="T7" fmla="*/ 0 h 84"/>
              <a:gd name="T8" fmla="*/ 2147483647 w 76"/>
              <a:gd name="T9" fmla="*/ 2147483647 h 84"/>
              <a:gd name="T10" fmla="*/ 2147483647 w 76"/>
              <a:gd name="T11" fmla="*/ 2147483647 h 84"/>
              <a:gd name="T12" fmla="*/ 2147483647 w 76"/>
              <a:gd name="T13" fmla="*/ 2147483647 h 84"/>
              <a:gd name="T14" fmla="*/ 2147483647 w 76"/>
              <a:gd name="T15" fmla="*/ 2147483647 h 84"/>
              <a:gd name="T16" fmla="*/ 2147483647 w 76"/>
              <a:gd name="T17" fmla="*/ 2147483647 h 84"/>
              <a:gd name="T18" fmla="*/ 2147483647 w 76"/>
              <a:gd name="T19" fmla="*/ 2147483647 h 84"/>
              <a:gd name="T20" fmla="*/ 2147483647 w 76"/>
              <a:gd name="T21" fmla="*/ 2147483647 h 84"/>
              <a:gd name="T22" fmla="*/ 2147483647 w 76"/>
              <a:gd name="T23" fmla="*/ 2147483647 h 84"/>
              <a:gd name="T24" fmla="*/ 2147483647 w 76"/>
              <a:gd name="T25" fmla="*/ 2147483647 h 84"/>
              <a:gd name="T26" fmla="*/ 2147483647 w 76"/>
              <a:gd name="T27" fmla="*/ 2147483647 h 84"/>
              <a:gd name="T28" fmla="*/ 2147483647 w 76"/>
              <a:gd name="T29" fmla="*/ 2147483647 h 84"/>
              <a:gd name="T30" fmla="*/ 2147483647 w 76"/>
              <a:gd name="T31" fmla="*/ 2147483647 h 84"/>
              <a:gd name="T32" fmla="*/ 2147483647 w 76"/>
              <a:gd name="T33" fmla="*/ 2147483647 h 84"/>
              <a:gd name="T34" fmla="*/ 2147483647 w 76"/>
              <a:gd name="T35" fmla="*/ 2147483647 h 84"/>
              <a:gd name="T36" fmla="*/ 2147483647 w 76"/>
              <a:gd name="T37" fmla="*/ 2147483647 h 84"/>
              <a:gd name="T38" fmla="*/ 2147483647 w 76"/>
              <a:gd name="T39" fmla="*/ 2147483647 h 84"/>
              <a:gd name="T40" fmla="*/ 0 w 76"/>
              <a:gd name="T41" fmla="*/ 2147483647 h 84"/>
              <a:gd name="T42" fmla="*/ 0 w 76"/>
              <a:gd name="T43" fmla="*/ 2147483647 h 8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76"/>
              <a:gd name="T67" fmla="*/ 0 h 84"/>
              <a:gd name="T68" fmla="*/ 76 w 76"/>
              <a:gd name="T69" fmla="*/ 84 h 8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76" h="84">
                <a:moveTo>
                  <a:pt x="0" y="84"/>
                </a:moveTo>
                <a:lnTo>
                  <a:pt x="0" y="84"/>
                </a:lnTo>
                <a:lnTo>
                  <a:pt x="21" y="0"/>
                </a:lnTo>
                <a:lnTo>
                  <a:pt x="28" y="7"/>
                </a:lnTo>
                <a:lnTo>
                  <a:pt x="28" y="14"/>
                </a:lnTo>
                <a:lnTo>
                  <a:pt x="35" y="14"/>
                </a:lnTo>
                <a:lnTo>
                  <a:pt x="35" y="21"/>
                </a:lnTo>
                <a:lnTo>
                  <a:pt x="42" y="21"/>
                </a:lnTo>
                <a:lnTo>
                  <a:pt x="42" y="28"/>
                </a:lnTo>
                <a:lnTo>
                  <a:pt x="48" y="28"/>
                </a:lnTo>
                <a:lnTo>
                  <a:pt x="48" y="35"/>
                </a:lnTo>
                <a:lnTo>
                  <a:pt x="55" y="35"/>
                </a:lnTo>
                <a:lnTo>
                  <a:pt x="62" y="42"/>
                </a:lnTo>
                <a:lnTo>
                  <a:pt x="69" y="42"/>
                </a:lnTo>
                <a:lnTo>
                  <a:pt x="76" y="42"/>
                </a:lnTo>
                <a:lnTo>
                  <a:pt x="0" y="84"/>
                </a:lnTo>
                <a:close/>
              </a:path>
            </a:pathLst>
          </a:custGeom>
          <a:solidFill>
            <a:schemeClr val="tx1"/>
          </a:solidFill>
          <a:ln w="9525">
            <a:solidFill>
              <a:schemeClr val="tx1"/>
            </a:solidFill>
            <a:round/>
            <a:headEnd/>
            <a:tailEnd/>
          </a:ln>
        </p:spPr>
        <p:txBody>
          <a:bodyPr/>
          <a:lstStyle/>
          <a:p>
            <a:endParaRPr lang="en-US" dirty="0">
              <a:solidFill>
                <a:schemeClr val="tx1"/>
              </a:solidFill>
            </a:endParaRPr>
          </a:p>
        </p:txBody>
      </p:sp>
      <p:sp>
        <p:nvSpPr>
          <p:cNvPr id="17475" name="Freeform 174"/>
          <p:cNvSpPr>
            <a:spLocks/>
          </p:cNvSpPr>
          <p:nvPr/>
        </p:nvSpPr>
        <p:spPr bwMode="auto">
          <a:xfrm>
            <a:off x="4132263" y="3575050"/>
            <a:ext cx="119062" cy="142875"/>
          </a:xfrm>
          <a:custGeom>
            <a:avLst/>
            <a:gdLst>
              <a:gd name="T0" fmla="*/ 2147483647 w 69"/>
              <a:gd name="T1" fmla="*/ 0 h 83"/>
              <a:gd name="T2" fmla="*/ 2147483647 w 69"/>
              <a:gd name="T3" fmla="*/ 0 h 83"/>
              <a:gd name="T4" fmla="*/ 0 w 69"/>
              <a:gd name="T5" fmla="*/ 2147483647 h 83"/>
              <a:gd name="T6" fmla="*/ 2147483647 w 69"/>
              <a:gd name="T7" fmla="*/ 2147483647 h 83"/>
              <a:gd name="T8" fmla="*/ 2147483647 w 69"/>
              <a:gd name="T9" fmla="*/ 2147483647 h 83"/>
              <a:gd name="T10" fmla="*/ 2147483647 w 69"/>
              <a:gd name="T11" fmla="*/ 0 h 83"/>
              <a:gd name="T12" fmla="*/ 0 60000 65536"/>
              <a:gd name="T13" fmla="*/ 0 60000 65536"/>
              <a:gd name="T14" fmla="*/ 0 60000 65536"/>
              <a:gd name="T15" fmla="*/ 0 60000 65536"/>
              <a:gd name="T16" fmla="*/ 0 60000 65536"/>
              <a:gd name="T17" fmla="*/ 0 60000 65536"/>
              <a:gd name="T18" fmla="*/ 0 w 69"/>
              <a:gd name="T19" fmla="*/ 0 h 83"/>
              <a:gd name="T20" fmla="*/ 69 w 69"/>
              <a:gd name="T21" fmla="*/ 83 h 83"/>
            </a:gdLst>
            <a:ahLst/>
            <a:cxnLst>
              <a:cxn ang="T12">
                <a:pos x="T0" y="T1"/>
              </a:cxn>
              <a:cxn ang="T13">
                <a:pos x="T2" y="T3"/>
              </a:cxn>
              <a:cxn ang="T14">
                <a:pos x="T4" y="T5"/>
              </a:cxn>
              <a:cxn ang="T15">
                <a:pos x="T6" y="T7"/>
              </a:cxn>
              <a:cxn ang="T16">
                <a:pos x="T8" y="T9"/>
              </a:cxn>
              <a:cxn ang="T17">
                <a:pos x="T10" y="T11"/>
              </a:cxn>
            </a:cxnLst>
            <a:rect l="T18" t="T19" r="T20" b="T21"/>
            <a:pathLst>
              <a:path w="69" h="83">
                <a:moveTo>
                  <a:pt x="69" y="0"/>
                </a:moveTo>
                <a:lnTo>
                  <a:pt x="62" y="0"/>
                </a:lnTo>
                <a:lnTo>
                  <a:pt x="0" y="76"/>
                </a:lnTo>
                <a:lnTo>
                  <a:pt x="7" y="83"/>
                </a:lnTo>
                <a:lnTo>
                  <a:pt x="69" y="7"/>
                </a:lnTo>
                <a:lnTo>
                  <a:pt x="69" y="0"/>
                </a:lnTo>
                <a:close/>
              </a:path>
            </a:pathLst>
          </a:custGeom>
          <a:solidFill>
            <a:schemeClr val="tx1"/>
          </a:solidFill>
          <a:ln w="9525">
            <a:solidFill>
              <a:schemeClr val="tx1"/>
            </a:solidFill>
            <a:round/>
            <a:headEnd/>
            <a:tailEnd/>
          </a:ln>
        </p:spPr>
        <p:txBody>
          <a:bodyPr/>
          <a:lstStyle/>
          <a:p>
            <a:endParaRPr lang="en-US" dirty="0">
              <a:solidFill>
                <a:schemeClr val="tx1"/>
              </a:solidFill>
            </a:endParaRPr>
          </a:p>
        </p:txBody>
      </p:sp>
      <p:sp>
        <p:nvSpPr>
          <p:cNvPr id="17476" name="Freeform 175"/>
          <p:cNvSpPr>
            <a:spLocks/>
          </p:cNvSpPr>
          <p:nvPr/>
        </p:nvSpPr>
        <p:spPr bwMode="auto">
          <a:xfrm>
            <a:off x="5595938" y="3562350"/>
            <a:ext cx="133350" cy="155575"/>
          </a:xfrm>
          <a:custGeom>
            <a:avLst/>
            <a:gdLst>
              <a:gd name="T0" fmla="*/ 0 w 77"/>
              <a:gd name="T1" fmla="*/ 2147483647 h 90"/>
              <a:gd name="T2" fmla="*/ 0 w 77"/>
              <a:gd name="T3" fmla="*/ 2147483647 h 90"/>
              <a:gd name="T4" fmla="*/ 2147483647 w 77"/>
              <a:gd name="T5" fmla="*/ 0 h 90"/>
              <a:gd name="T6" fmla="*/ 2147483647 w 77"/>
              <a:gd name="T7" fmla="*/ 0 h 90"/>
              <a:gd name="T8" fmla="*/ 2147483647 w 77"/>
              <a:gd name="T9" fmla="*/ 2147483647 h 90"/>
              <a:gd name="T10" fmla="*/ 2147483647 w 77"/>
              <a:gd name="T11" fmla="*/ 2147483647 h 90"/>
              <a:gd name="T12" fmla="*/ 2147483647 w 77"/>
              <a:gd name="T13" fmla="*/ 2147483647 h 90"/>
              <a:gd name="T14" fmla="*/ 2147483647 w 77"/>
              <a:gd name="T15" fmla="*/ 2147483647 h 90"/>
              <a:gd name="T16" fmla="*/ 2147483647 w 77"/>
              <a:gd name="T17" fmla="*/ 2147483647 h 90"/>
              <a:gd name="T18" fmla="*/ 2147483647 w 77"/>
              <a:gd name="T19" fmla="*/ 2147483647 h 90"/>
              <a:gd name="T20" fmla="*/ 2147483647 w 77"/>
              <a:gd name="T21" fmla="*/ 2147483647 h 90"/>
              <a:gd name="T22" fmla="*/ 2147483647 w 77"/>
              <a:gd name="T23" fmla="*/ 2147483647 h 90"/>
              <a:gd name="T24" fmla="*/ 2147483647 w 77"/>
              <a:gd name="T25" fmla="*/ 2147483647 h 90"/>
              <a:gd name="T26" fmla="*/ 2147483647 w 77"/>
              <a:gd name="T27" fmla="*/ 2147483647 h 90"/>
              <a:gd name="T28" fmla="*/ 2147483647 w 77"/>
              <a:gd name="T29" fmla="*/ 2147483647 h 90"/>
              <a:gd name="T30" fmla="*/ 2147483647 w 77"/>
              <a:gd name="T31" fmla="*/ 2147483647 h 90"/>
              <a:gd name="T32" fmla="*/ 2147483647 w 77"/>
              <a:gd name="T33" fmla="*/ 2147483647 h 90"/>
              <a:gd name="T34" fmla="*/ 2147483647 w 77"/>
              <a:gd name="T35" fmla="*/ 2147483647 h 90"/>
              <a:gd name="T36" fmla="*/ 2147483647 w 77"/>
              <a:gd name="T37" fmla="*/ 2147483647 h 90"/>
              <a:gd name="T38" fmla="*/ 2147483647 w 77"/>
              <a:gd name="T39" fmla="*/ 2147483647 h 90"/>
              <a:gd name="T40" fmla="*/ 0 w 77"/>
              <a:gd name="T41" fmla="*/ 2147483647 h 90"/>
              <a:gd name="T42" fmla="*/ 0 w 77"/>
              <a:gd name="T43" fmla="*/ 2147483647 h 9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77"/>
              <a:gd name="T67" fmla="*/ 0 h 90"/>
              <a:gd name="T68" fmla="*/ 77 w 77"/>
              <a:gd name="T69" fmla="*/ 90 h 9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77" h="90">
                <a:moveTo>
                  <a:pt x="0" y="90"/>
                </a:moveTo>
                <a:lnTo>
                  <a:pt x="0" y="90"/>
                </a:lnTo>
                <a:lnTo>
                  <a:pt x="14" y="0"/>
                </a:lnTo>
                <a:lnTo>
                  <a:pt x="21" y="7"/>
                </a:lnTo>
                <a:lnTo>
                  <a:pt x="21" y="14"/>
                </a:lnTo>
                <a:lnTo>
                  <a:pt x="28" y="14"/>
                </a:lnTo>
                <a:lnTo>
                  <a:pt x="28" y="21"/>
                </a:lnTo>
                <a:lnTo>
                  <a:pt x="35" y="21"/>
                </a:lnTo>
                <a:lnTo>
                  <a:pt x="35" y="27"/>
                </a:lnTo>
                <a:lnTo>
                  <a:pt x="42" y="27"/>
                </a:lnTo>
                <a:lnTo>
                  <a:pt x="49" y="34"/>
                </a:lnTo>
                <a:lnTo>
                  <a:pt x="56" y="34"/>
                </a:lnTo>
                <a:lnTo>
                  <a:pt x="63" y="34"/>
                </a:lnTo>
                <a:lnTo>
                  <a:pt x="70" y="41"/>
                </a:lnTo>
                <a:lnTo>
                  <a:pt x="77" y="41"/>
                </a:lnTo>
                <a:lnTo>
                  <a:pt x="0" y="90"/>
                </a:lnTo>
                <a:close/>
              </a:path>
            </a:pathLst>
          </a:custGeom>
          <a:solidFill>
            <a:schemeClr val="tx1"/>
          </a:solidFill>
          <a:ln w="9525">
            <a:solidFill>
              <a:schemeClr val="tx1"/>
            </a:solidFill>
            <a:round/>
            <a:headEnd/>
            <a:tailEnd/>
          </a:ln>
        </p:spPr>
        <p:txBody>
          <a:bodyPr/>
          <a:lstStyle/>
          <a:p>
            <a:endParaRPr lang="en-US" dirty="0">
              <a:solidFill>
                <a:schemeClr val="tx1"/>
              </a:solidFill>
            </a:endParaRPr>
          </a:p>
        </p:txBody>
      </p:sp>
      <p:sp>
        <p:nvSpPr>
          <p:cNvPr id="17477" name="Freeform 176"/>
          <p:cNvSpPr>
            <a:spLocks/>
          </p:cNvSpPr>
          <p:nvPr/>
        </p:nvSpPr>
        <p:spPr bwMode="auto">
          <a:xfrm>
            <a:off x="5632450" y="3394075"/>
            <a:ext cx="179388" cy="263525"/>
          </a:xfrm>
          <a:custGeom>
            <a:avLst/>
            <a:gdLst>
              <a:gd name="T0" fmla="*/ 2147483647 w 104"/>
              <a:gd name="T1" fmla="*/ 0 h 152"/>
              <a:gd name="T2" fmla="*/ 2147483647 w 104"/>
              <a:gd name="T3" fmla="*/ 0 h 152"/>
              <a:gd name="T4" fmla="*/ 0 w 104"/>
              <a:gd name="T5" fmla="*/ 2147483647 h 152"/>
              <a:gd name="T6" fmla="*/ 2147483647 w 104"/>
              <a:gd name="T7" fmla="*/ 2147483647 h 152"/>
              <a:gd name="T8" fmla="*/ 2147483647 w 104"/>
              <a:gd name="T9" fmla="*/ 2147483647 h 152"/>
              <a:gd name="T10" fmla="*/ 2147483647 w 104"/>
              <a:gd name="T11" fmla="*/ 0 h 152"/>
              <a:gd name="T12" fmla="*/ 0 60000 65536"/>
              <a:gd name="T13" fmla="*/ 0 60000 65536"/>
              <a:gd name="T14" fmla="*/ 0 60000 65536"/>
              <a:gd name="T15" fmla="*/ 0 60000 65536"/>
              <a:gd name="T16" fmla="*/ 0 60000 65536"/>
              <a:gd name="T17" fmla="*/ 0 60000 65536"/>
              <a:gd name="T18" fmla="*/ 0 w 104"/>
              <a:gd name="T19" fmla="*/ 0 h 152"/>
              <a:gd name="T20" fmla="*/ 104 w 104"/>
              <a:gd name="T21" fmla="*/ 152 h 152"/>
            </a:gdLst>
            <a:ahLst/>
            <a:cxnLst>
              <a:cxn ang="T12">
                <a:pos x="T0" y="T1"/>
              </a:cxn>
              <a:cxn ang="T13">
                <a:pos x="T2" y="T3"/>
              </a:cxn>
              <a:cxn ang="T14">
                <a:pos x="T4" y="T5"/>
              </a:cxn>
              <a:cxn ang="T15">
                <a:pos x="T6" y="T7"/>
              </a:cxn>
              <a:cxn ang="T16">
                <a:pos x="T8" y="T9"/>
              </a:cxn>
              <a:cxn ang="T17">
                <a:pos x="T10" y="T11"/>
              </a:cxn>
            </a:cxnLst>
            <a:rect l="T18" t="T19" r="T20" b="T21"/>
            <a:pathLst>
              <a:path w="104" h="152">
                <a:moveTo>
                  <a:pt x="97" y="0"/>
                </a:moveTo>
                <a:lnTo>
                  <a:pt x="97" y="0"/>
                </a:lnTo>
                <a:lnTo>
                  <a:pt x="0" y="145"/>
                </a:lnTo>
                <a:lnTo>
                  <a:pt x="7" y="152"/>
                </a:lnTo>
                <a:lnTo>
                  <a:pt x="104" y="7"/>
                </a:lnTo>
                <a:lnTo>
                  <a:pt x="97" y="0"/>
                </a:lnTo>
                <a:close/>
              </a:path>
            </a:pathLst>
          </a:custGeom>
          <a:solidFill>
            <a:schemeClr val="tx1"/>
          </a:solidFill>
          <a:ln w="9525">
            <a:solidFill>
              <a:schemeClr val="tx1"/>
            </a:solidFill>
            <a:round/>
            <a:headEnd/>
            <a:tailEnd/>
          </a:ln>
        </p:spPr>
        <p:txBody>
          <a:bodyPr/>
          <a:lstStyle/>
          <a:p>
            <a:endParaRPr lang="en-US" dirty="0">
              <a:solidFill>
                <a:schemeClr val="tx1"/>
              </a:solidFill>
            </a:endParaRPr>
          </a:p>
        </p:txBody>
      </p:sp>
      <p:sp>
        <p:nvSpPr>
          <p:cNvPr id="17478" name="Freeform 177"/>
          <p:cNvSpPr>
            <a:spLocks/>
          </p:cNvSpPr>
          <p:nvPr/>
        </p:nvSpPr>
        <p:spPr bwMode="auto">
          <a:xfrm>
            <a:off x="5308600" y="3825875"/>
            <a:ext cx="142875" cy="133350"/>
          </a:xfrm>
          <a:custGeom>
            <a:avLst/>
            <a:gdLst>
              <a:gd name="T0" fmla="*/ 2147483647 w 83"/>
              <a:gd name="T1" fmla="*/ 0 h 77"/>
              <a:gd name="T2" fmla="*/ 2147483647 w 83"/>
              <a:gd name="T3" fmla="*/ 0 h 77"/>
              <a:gd name="T4" fmla="*/ 2147483647 w 83"/>
              <a:gd name="T5" fmla="*/ 2147483647 h 77"/>
              <a:gd name="T6" fmla="*/ 2147483647 w 83"/>
              <a:gd name="T7" fmla="*/ 2147483647 h 77"/>
              <a:gd name="T8" fmla="*/ 2147483647 w 83"/>
              <a:gd name="T9" fmla="*/ 2147483647 h 77"/>
              <a:gd name="T10" fmla="*/ 2147483647 w 83"/>
              <a:gd name="T11" fmla="*/ 2147483647 h 77"/>
              <a:gd name="T12" fmla="*/ 2147483647 w 83"/>
              <a:gd name="T13" fmla="*/ 2147483647 h 77"/>
              <a:gd name="T14" fmla="*/ 2147483647 w 83"/>
              <a:gd name="T15" fmla="*/ 2147483647 h 77"/>
              <a:gd name="T16" fmla="*/ 2147483647 w 83"/>
              <a:gd name="T17" fmla="*/ 2147483647 h 77"/>
              <a:gd name="T18" fmla="*/ 2147483647 w 83"/>
              <a:gd name="T19" fmla="*/ 2147483647 h 77"/>
              <a:gd name="T20" fmla="*/ 2147483647 w 83"/>
              <a:gd name="T21" fmla="*/ 2147483647 h 77"/>
              <a:gd name="T22" fmla="*/ 2147483647 w 83"/>
              <a:gd name="T23" fmla="*/ 2147483647 h 77"/>
              <a:gd name="T24" fmla="*/ 2147483647 w 83"/>
              <a:gd name="T25" fmla="*/ 2147483647 h 77"/>
              <a:gd name="T26" fmla="*/ 2147483647 w 83"/>
              <a:gd name="T27" fmla="*/ 2147483647 h 77"/>
              <a:gd name="T28" fmla="*/ 2147483647 w 83"/>
              <a:gd name="T29" fmla="*/ 2147483647 h 77"/>
              <a:gd name="T30" fmla="*/ 2147483647 w 83"/>
              <a:gd name="T31" fmla="*/ 2147483647 h 77"/>
              <a:gd name="T32" fmla="*/ 2147483647 w 83"/>
              <a:gd name="T33" fmla="*/ 2147483647 h 77"/>
              <a:gd name="T34" fmla="*/ 2147483647 w 83"/>
              <a:gd name="T35" fmla="*/ 2147483647 h 77"/>
              <a:gd name="T36" fmla="*/ 2147483647 w 83"/>
              <a:gd name="T37" fmla="*/ 2147483647 h 77"/>
              <a:gd name="T38" fmla="*/ 0 w 83"/>
              <a:gd name="T39" fmla="*/ 2147483647 h 77"/>
              <a:gd name="T40" fmla="*/ 2147483647 w 83"/>
              <a:gd name="T41" fmla="*/ 0 h 77"/>
              <a:gd name="T42" fmla="*/ 2147483647 w 83"/>
              <a:gd name="T43" fmla="*/ 0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83"/>
              <a:gd name="T67" fmla="*/ 0 h 77"/>
              <a:gd name="T68" fmla="*/ 83 w 83"/>
              <a:gd name="T69" fmla="*/ 77 h 77"/>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83" h="77">
                <a:moveTo>
                  <a:pt x="83" y="0"/>
                </a:moveTo>
                <a:lnTo>
                  <a:pt x="83" y="0"/>
                </a:lnTo>
                <a:lnTo>
                  <a:pt x="48" y="77"/>
                </a:lnTo>
                <a:lnTo>
                  <a:pt x="41" y="70"/>
                </a:lnTo>
                <a:lnTo>
                  <a:pt x="41" y="63"/>
                </a:lnTo>
                <a:lnTo>
                  <a:pt x="41" y="56"/>
                </a:lnTo>
                <a:lnTo>
                  <a:pt x="34" y="56"/>
                </a:lnTo>
                <a:lnTo>
                  <a:pt x="34" y="49"/>
                </a:lnTo>
                <a:lnTo>
                  <a:pt x="28" y="42"/>
                </a:lnTo>
                <a:lnTo>
                  <a:pt x="21" y="42"/>
                </a:lnTo>
                <a:lnTo>
                  <a:pt x="21" y="35"/>
                </a:lnTo>
                <a:lnTo>
                  <a:pt x="14" y="35"/>
                </a:lnTo>
                <a:lnTo>
                  <a:pt x="14" y="28"/>
                </a:lnTo>
                <a:lnTo>
                  <a:pt x="7" y="28"/>
                </a:lnTo>
                <a:lnTo>
                  <a:pt x="0" y="28"/>
                </a:lnTo>
                <a:lnTo>
                  <a:pt x="83" y="0"/>
                </a:lnTo>
                <a:close/>
              </a:path>
            </a:pathLst>
          </a:custGeom>
          <a:solidFill>
            <a:schemeClr val="tx1"/>
          </a:solidFill>
          <a:ln w="9525">
            <a:solidFill>
              <a:schemeClr val="tx1"/>
            </a:solidFill>
            <a:round/>
            <a:headEnd/>
            <a:tailEnd/>
          </a:ln>
        </p:spPr>
        <p:txBody>
          <a:bodyPr/>
          <a:lstStyle/>
          <a:p>
            <a:endParaRPr lang="en-US" dirty="0">
              <a:solidFill>
                <a:schemeClr val="tx1"/>
              </a:solidFill>
            </a:endParaRPr>
          </a:p>
        </p:txBody>
      </p:sp>
      <p:sp>
        <p:nvSpPr>
          <p:cNvPr id="17479" name="Freeform 178"/>
          <p:cNvSpPr>
            <a:spLocks/>
          </p:cNvSpPr>
          <p:nvPr/>
        </p:nvSpPr>
        <p:spPr bwMode="auto">
          <a:xfrm>
            <a:off x="5235575" y="3862388"/>
            <a:ext cx="168275" cy="142875"/>
          </a:xfrm>
          <a:custGeom>
            <a:avLst/>
            <a:gdLst>
              <a:gd name="T0" fmla="*/ 2147483647 w 97"/>
              <a:gd name="T1" fmla="*/ 2147483647 h 83"/>
              <a:gd name="T2" fmla="*/ 2147483647 w 97"/>
              <a:gd name="T3" fmla="*/ 2147483647 h 83"/>
              <a:gd name="T4" fmla="*/ 2147483647 w 97"/>
              <a:gd name="T5" fmla="*/ 2147483647 h 83"/>
              <a:gd name="T6" fmla="*/ 2147483647 w 97"/>
              <a:gd name="T7" fmla="*/ 0 h 83"/>
              <a:gd name="T8" fmla="*/ 0 w 97"/>
              <a:gd name="T9" fmla="*/ 2147483647 h 83"/>
              <a:gd name="T10" fmla="*/ 2147483647 w 97"/>
              <a:gd name="T11" fmla="*/ 2147483647 h 83"/>
              <a:gd name="T12" fmla="*/ 0 60000 65536"/>
              <a:gd name="T13" fmla="*/ 0 60000 65536"/>
              <a:gd name="T14" fmla="*/ 0 60000 65536"/>
              <a:gd name="T15" fmla="*/ 0 60000 65536"/>
              <a:gd name="T16" fmla="*/ 0 60000 65536"/>
              <a:gd name="T17" fmla="*/ 0 60000 65536"/>
              <a:gd name="T18" fmla="*/ 0 w 97"/>
              <a:gd name="T19" fmla="*/ 0 h 83"/>
              <a:gd name="T20" fmla="*/ 97 w 97"/>
              <a:gd name="T21" fmla="*/ 83 h 83"/>
            </a:gdLst>
            <a:ahLst/>
            <a:cxnLst>
              <a:cxn ang="T12">
                <a:pos x="T0" y="T1"/>
              </a:cxn>
              <a:cxn ang="T13">
                <a:pos x="T2" y="T3"/>
              </a:cxn>
              <a:cxn ang="T14">
                <a:pos x="T4" y="T5"/>
              </a:cxn>
              <a:cxn ang="T15">
                <a:pos x="T6" y="T7"/>
              </a:cxn>
              <a:cxn ang="T16">
                <a:pos x="T8" y="T9"/>
              </a:cxn>
              <a:cxn ang="T17">
                <a:pos x="T10" y="T11"/>
              </a:cxn>
            </a:cxnLst>
            <a:rect l="T18" t="T19" r="T20" b="T21"/>
            <a:pathLst>
              <a:path w="97" h="83">
                <a:moveTo>
                  <a:pt x="7" y="83"/>
                </a:moveTo>
                <a:lnTo>
                  <a:pt x="7" y="83"/>
                </a:lnTo>
                <a:lnTo>
                  <a:pt x="97" y="7"/>
                </a:lnTo>
                <a:lnTo>
                  <a:pt x="90" y="0"/>
                </a:lnTo>
                <a:lnTo>
                  <a:pt x="0" y="76"/>
                </a:lnTo>
                <a:lnTo>
                  <a:pt x="7" y="83"/>
                </a:lnTo>
                <a:close/>
              </a:path>
            </a:pathLst>
          </a:custGeom>
          <a:solidFill>
            <a:schemeClr val="tx1"/>
          </a:solidFill>
          <a:ln w="9525">
            <a:solidFill>
              <a:schemeClr val="tx1"/>
            </a:solidFill>
            <a:round/>
            <a:headEnd/>
            <a:tailEnd/>
          </a:ln>
        </p:spPr>
        <p:txBody>
          <a:bodyPr/>
          <a:lstStyle/>
          <a:p>
            <a:endParaRPr lang="en-US" dirty="0">
              <a:solidFill>
                <a:schemeClr val="tx1"/>
              </a:solidFill>
            </a:endParaRPr>
          </a:p>
        </p:txBody>
      </p:sp>
      <p:sp>
        <p:nvSpPr>
          <p:cNvPr id="17480" name="Freeform 179"/>
          <p:cNvSpPr>
            <a:spLocks/>
          </p:cNvSpPr>
          <p:nvPr/>
        </p:nvSpPr>
        <p:spPr bwMode="auto">
          <a:xfrm>
            <a:off x="4611688" y="5075238"/>
            <a:ext cx="1452562" cy="576262"/>
          </a:xfrm>
          <a:custGeom>
            <a:avLst/>
            <a:gdLst>
              <a:gd name="T0" fmla="*/ 2147483647 w 840"/>
              <a:gd name="T1" fmla="*/ 2147483647 h 333"/>
              <a:gd name="T2" fmla="*/ 2147483647 w 840"/>
              <a:gd name="T3" fmla="*/ 2147483647 h 333"/>
              <a:gd name="T4" fmla="*/ 2147483647 w 840"/>
              <a:gd name="T5" fmla="*/ 2147483647 h 333"/>
              <a:gd name="T6" fmla="*/ 2147483647 w 840"/>
              <a:gd name="T7" fmla="*/ 2147483647 h 333"/>
              <a:gd name="T8" fmla="*/ 2147483647 w 840"/>
              <a:gd name="T9" fmla="*/ 2147483647 h 333"/>
              <a:gd name="T10" fmla="*/ 2147483647 w 840"/>
              <a:gd name="T11" fmla="*/ 2147483647 h 333"/>
              <a:gd name="T12" fmla="*/ 2147483647 w 840"/>
              <a:gd name="T13" fmla="*/ 2147483647 h 333"/>
              <a:gd name="T14" fmla="*/ 2147483647 w 840"/>
              <a:gd name="T15" fmla="*/ 2147483647 h 333"/>
              <a:gd name="T16" fmla="*/ 2147483647 w 840"/>
              <a:gd name="T17" fmla="*/ 2147483647 h 333"/>
              <a:gd name="T18" fmla="*/ 2147483647 w 840"/>
              <a:gd name="T19" fmla="*/ 0 h 333"/>
              <a:gd name="T20" fmla="*/ 0 w 840"/>
              <a:gd name="T21" fmla="*/ 2147483647 h 333"/>
              <a:gd name="T22" fmla="*/ 2147483647 w 840"/>
              <a:gd name="T23" fmla="*/ 2147483647 h 333"/>
              <a:gd name="T24" fmla="*/ 2147483647 w 840"/>
              <a:gd name="T25" fmla="*/ 2147483647 h 333"/>
              <a:gd name="T26" fmla="*/ 2147483647 w 840"/>
              <a:gd name="T27" fmla="*/ 2147483647 h 333"/>
              <a:gd name="T28" fmla="*/ 2147483647 w 840"/>
              <a:gd name="T29" fmla="*/ 2147483647 h 333"/>
              <a:gd name="T30" fmla="*/ 2147483647 w 840"/>
              <a:gd name="T31" fmla="*/ 2147483647 h 333"/>
              <a:gd name="T32" fmla="*/ 2147483647 w 840"/>
              <a:gd name="T33" fmla="*/ 2147483647 h 333"/>
              <a:gd name="T34" fmla="*/ 2147483647 w 840"/>
              <a:gd name="T35" fmla="*/ 2147483647 h 333"/>
              <a:gd name="T36" fmla="*/ 2147483647 w 840"/>
              <a:gd name="T37" fmla="*/ 2147483647 h 333"/>
              <a:gd name="T38" fmla="*/ 2147483647 w 840"/>
              <a:gd name="T39" fmla="*/ 2147483647 h 333"/>
              <a:gd name="T40" fmla="*/ 2147483647 w 840"/>
              <a:gd name="T41" fmla="*/ 2147483647 h 33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40"/>
              <a:gd name="T64" fmla="*/ 0 h 333"/>
              <a:gd name="T65" fmla="*/ 840 w 840"/>
              <a:gd name="T66" fmla="*/ 333 h 33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40" h="333">
                <a:moveTo>
                  <a:pt x="840" y="319"/>
                </a:moveTo>
                <a:lnTo>
                  <a:pt x="840" y="319"/>
                </a:lnTo>
                <a:lnTo>
                  <a:pt x="729" y="312"/>
                </a:lnTo>
                <a:lnTo>
                  <a:pt x="611" y="291"/>
                </a:lnTo>
                <a:lnTo>
                  <a:pt x="493" y="263"/>
                </a:lnTo>
                <a:lnTo>
                  <a:pt x="389" y="229"/>
                </a:lnTo>
                <a:lnTo>
                  <a:pt x="278" y="180"/>
                </a:lnTo>
                <a:lnTo>
                  <a:pt x="181" y="125"/>
                </a:lnTo>
                <a:lnTo>
                  <a:pt x="90" y="62"/>
                </a:lnTo>
                <a:lnTo>
                  <a:pt x="14" y="0"/>
                </a:lnTo>
                <a:lnTo>
                  <a:pt x="0" y="14"/>
                </a:lnTo>
                <a:lnTo>
                  <a:pt x="84" y="76"/>
                </a:lnTo>
                <a:lnTo>
                  <a:pt x="174" y="139"/>
                </a:lnTo>
                <a:lnTo>
                  <a:pt x="271" y="194"/>
                </a:lnTo>
                <a:lnTo>
                  <a:pt x="382" y="243"/>
                </a:lnTo>
                <a:lnTo>
                  <a:pt x="493" y="277"/>
                </a:lnTo>
                <a:lnTo>
                  <a:pt x="604" y="312"/>
                </a:lnTo>
                <a:lnTo>
                  <a:pt x="722" y="326"/>
                </a:lnTo>
                <a:lnTo>
                  <a:pt x="840" y="333"/>
                </a:lnTo>
                <a:lnTo>
                  <a:pt x="840" y="319"/>
                </a:lnTo>
                <a:close/>
              </a:path>
            </a:pathLst>
          </a:custGeom>
          <a:solidFill>
            <a:srgbClr val="0000FF"/>
          </a:solidFill>
          <a:ln w="9525">
            <a:noFill/>
            <a:round/>
            <a:headEnd/>
            <a:tailEnd/>
          </a:ln>
        </p:spPr>
        <p:txBody>
          <a:bodyPr/>
          <a:lstStyle/>
          <a:p>
            <a:endParaRPr lang="en-US" dirty="0">
              <a:solidFill>
                <a:schemeClr val="tx1"/>
              </a:solidFill>
            </a:endParaRPr>
          </a:p>
        </p:txBody>
      </p:sp>
      <p:sp>
        <p:nvSpPr>
          <p:cNvPr id="17481" name="Freeform 180"/>
          <p:cNvSpPr>
            <a:spLocks/>
          </p:cNvSpPr>
          <p:nvPr/>
        </p:nvSpPr>
        <p:spPr bwMode="auto">
          <a:xfrm>
            <a:off x="6064250" y="3778250"/>
            <a:ext cx="2017713" cy="1873250"/>
          </a:xfrm>
          <a:custGeom>
            <a:avLst/>
            <a:gdLst>
              <a:gd name="T0" fmla="*/ 2147483647 w 1166"/>
              <a:gd name="T1" fmla="*/ 0 h 1082"/>
              <a:gd name="T2" fmla="*/ 2147483647 w 1166"/>
              <a:gd name="T3" fmla="*/ 0 h 1082"/>
              <a:gd name="T4" fmla="*/ 2147483647 w 1166"/>
              <a:gd name="T5" fmla="*/ 2147483647 h 1082"/>
              <a:gd name="T6" fmla="*/ 2147483647 w 1166"/>
              <a:gd name="T7" fmla="*/ 2147483647 h 1082"/>
              <a:gd name="T8" fmla="*/ 2147483647 w 1166"/>
              <a:gd name="T9" fmla="*/ 2147483647 h 1082"/>
              <a:gd name="T10" fmla="*/ 2147483647 w 1166"/>
              <a:gd name="T11" fmla="*/ 2147483647 h 1082"/>
              <a:gd name="T12" fmla="*/ 2147483647 w 1166"/>
              <a:gd name="T13" fmla="*/ 2147483647 h 1082"/>
              <a:gd name="T14" fmla="*/ 2147483647 w 1166"/>
              <a:gd name="T15" fmla="*/ 2147483647 h 1082"/>
              <a:gd name="T16" fmla="*/ 2147483647 w 1166"/>
              <a:gd name="T17" fmla="*/ 2147483647 h 1082"/>
              <a:gd name="T18" fmla="*/ 2147483647 w 1166"/>
              <a:gd name="T19" fmla="*/ 2147483647 h 1082"/>
              <a:gd name="T20" fmla="*/ 2147483647 w 1166"/>
              <a:gd name="T21" fmla="*/ 2147483647 h 1082"/>
              <a:gd name="T22" fmla="*/ 2147483647 w 1166"/>
              <a:gd name="T23" fmla="*/ 2147483647 h 1082"/>
              <a:gd name="T24" fmla="*/ 2147483647 w 1166"/>
              <a:gd name="T25" fmla="*/ 2147483647 h 1082"/>
              <a:gd name="T26" fmla="*/ 2147483647 w 1166"/>
              <a:gd name="T27" fmla="*/ 2147483647 h 1082"/>
              <a:gd name="T28" fmla="*/ 2147483647 w 1166"/>
              <a:gd name="T29" fmla="*/ 2147483647 h 1082"/>
              <a:gd name="T30" fmla="*/ 2147483647 w 1166"/>
              <a:gd name="T31" fmla="*/ 2147483647 h 1082"/>
              <a:gd name="T32" fmla="*/ 2147483647 w 1166"/>
              <a:gd name="T33" fmla="*/ 2147483647 h 1082"/>
              <a:gd name="T34" fmla="*/ 0 w 1166"/>
              <a:gd name="T35" fmla="*/ 2147483647 h 1082"/>
              <a:gd name="T36" fmla="*/ 0 w 1166"/>
              <a:gd name="T37" fmla="*/ 2147483647 h 1082"/>
              <a:gd name="T38" fmla="*/ 2147483647 w 1166"/>
              <a:gd name="T39" fmla="*/ 2147483647 h 1082"/>
              <a:gd name="T40" fmla="*/ 2147483647 w 1166"/>
              <a:gd name="T41" fmla="*/ 2147483647 h 1082"/>
              <a:gd name="T42" fmla="*/ 2147483647 w 1166"/>
              <a:gd name="T43" fmla="*/ 2147483647 h 1082"/>
              <a:gd name="T44" fmla="*/ 2147483647 w 1166"/>
              <a:gd name="T45" fmla="*/ 2147483647 h 1082"/>
              <a:gd name="T46" fmla="*/ 2147483647 w 1166"/>
              <a:gd name="T47" fmla="*/ 2147483647 h 1082"/>
              <a:gd name="T48" fmla="*/ 2147483647 w 1166"/>
              <a:gd name="T49" fmla="*/ 2147483647 h 1082"/>
              <a:gd name="T50" fmla="*/ 2147483647 w 1166"/>
              <a:gd name="T51" fmla="*/ 2147483647 h 1082"/>
              <a:gd name="T52" fmla="*/ 2147483647 w 1166"/>
              <a:gd name="T53" fmla="*/ 2147483647 h 1082"/>
              <a:gd name="T54" fmla="*/ 2147483647 w 1166"/>
              <a:gd name="T55" fmla="*/ 2147483647 h 1082"/>
              <a:gd name="T56" fmla="*/ 2147483647 w 1166"/>
              <a:gd name="T57" fmla="*/ 2147483647 h 1082"/>
              <a:gd name="T58" fmla="*/ 2147483647 w 1166"/>
              <a:gd name="T59" fmla="*/ 2147483647 h 1082"/>
              <a:gd name="T60" fmla="*/ 2147483647 w 1166"/>
              <a:gd name="T61" fmla="*/ 2147483647 h 1082"/>
              <a:gd name="T62" fmla="*/ 2147483647 w 1166"/>
              <a:gd name="T63" fmla="*/ 2147483647 h 1082"/>
              <a:gd name="T64" fmla="*/ 2147483647 w 1166"/>
              <a:gd name="T65" fmla="*/ 2147483647 h 1082"/>
              <a:gd name="T66" fmla="*/ 2147483647 w 1166"/>
              <a:gd name="T67" fmla="*/ 2147483647 h 1082"/>
              <a:gd name="T68" fmla="*/ 2147483647 w 1166"/>
              <a:gd name="T69" fmla="*/ 0 h 1082"/>
              <a:gd name="T70" fmla="*/ 2147483647 w 1166"/>
              <a:gd name="T71" fmla="*/ 0 h 1082"/>
              <a:gd name="T72" fmla="*/ 2147483647 w 1166"/>
              <a:gd name="T73" fmla="*/ 0 h 108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166"/>
              <a:gd name="T112" fmla="*/ 0 h 1082"/>
              <a:gd name="T113" fmla="*/ 1166 w 1166"/>
              <a:gd name="T114" fmla="*/ 1082 h 108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166" h="1082">
                <a:moveTo>
                  <a:pt x="1152" y="0"/>
                </a:moveTo>
                <a:lnTo>
                  <a:pt x="1152" y="0"/>
                </a:lnTo>
                <a:lnTo>
                  <a:pt x="1145" y="104"/>
                </a:lnTo>
                <a:lnTo>
                  <a:pt x="1124" y="215"/>
                </a:lnTo>
                <a:lnTo>
                  <a:pt x="1096" y="312"/>
                </a:lnTo>
                <a:lnTo>
                  <a:pt x="1062" y="409"/>
                </a:lnTo>
                <a:lnTo>
                  <a:pt x="1013" y="506"/>
                </a:lnTo>
                <a:lnTo>
                  <a:pt x="951" y="596"/>
                </a:lnTo>
                <a:lnTo>
                  <a:pt x="888" y="673"/>
                </a:lnTo>
                <a:lnTo>
                  <a:pt x="812" y="749"/>
                </a:lnTo>
                <a:lnTo>
                  <a:pt x="735" y="818"/>
                </a:lnTo>
                <a:lnTo>
                  <a:pt x="645" y="881"/>
                </a:lnTo>
                <a:lnTo>
                  <a:pt x="548" y="936"/>
                </a:lnTo>
                <a:lnTo>
                  <a:pt x="451" y="985"/>
                </a:lnTo>
                <a:lnTo>
                  <a:pt x="347" y="1019"/>
                </a:lnTo>
                <a:lnTo>
                  <a:pt x="236" y="1047"/>
                </a:lnTo>
                <a:lnTo>
                  <a:pt x="118" y="1061"/>
                </a:lnTo>
                <a:lnTo>
                  <a:pt x="0" y="1068"/>
                </a:lnTo>
                <a:lnTo>
                  <a:pt x="0" y="1082"/>
                </a:lnTo>
                <a:lnTo>
                  <a:pt x="125" y="1075"/>
                </a:lnTo>
                <a:lnTo>
                  <a:pt x="236" y="1061"/>
                </a:lnTo>
                <a:lnTo>
                  <a:pt x="347" y="1033"/>
                </a:lnTo>
                <a:lnTo>
                  <a:pt x="458" y="999"/>
                </a:lnTo>
                <a:lnTo>
                  <a:pt x="555" y="950"/>
                </a:lnTo>
                <a:lnTo>
                  <a:pt x="652" y="895"/>
                </a:lnTo>
                <a:lnTo>
                  <a:pt x="742" y="832"/>
                </a:lnTo>
                <a:lnTo>
                  <a:pt x="826" y="763"/>
                </a:lnTo>
                <a:lnTo>
                  <a:pt x="902" y="686"/>
                </a:lnTo>
                <a:lnTo>
                  <a:pt x="964" y="603"/>
                </a:lnTo>
                <a:lnTo>
                  <a:pt x="1027" y="513"/>
                </a:lnTo>
                <a:lnTo>
                  <a:pt x="1075" y="416"/>
                </a:lnTo>
                <a:lnTo>
                  <a:pt x="1117" y="319"/>
                </a:lnTo>
                <a:lnTo>
                  <a:pt x="1145" y="215"/>
                </a:lnTo>
                <a:lnTo>
                  <a:pt x="1159" y="111"/>
                </a:lnTo>
                <a:lnTo>
                  <a:pt x="1166" y="0"/>
                </a:lnTo>
                <a:lnTo>
                  <a:pt x="1152" y="0"/>
                </a:lnTo>
                <a:close/>
              </a:path>
            </a:pathLst>
          </a:custGeom>
          <a:solidFill>
            <a:srgbClr val="0000FF"/>
          </a:solidFill>
          <a:ln w="9525">
            <a:noFill/>
            <a:round/>
            <a:headEnd/>
            <a:tailEnd/>
          </a:ln>
        </p:spPr>
        <p:txBody>
          <a:bodyPr/>
          <a:lstStyle/>
          <a:p>
            <a:endParaRPr lang="en-US" dirty="0">
              <a:solidFill>
                <a:schemeClr val="tx1"/>
              </a:solidFill>
            </a:endParaRPr>
          </a:p>
        </p:txBody>
      </p:sp>
      <p:sp>
        <p:nvSpPr>
          <p:cNvPr id="17482" name="Freeform 181"/>
          <p:cNvSpPr>
            <a:spLocks/>
          </p:cNvSpPr>
          <p:nvPr/>
        </p:nvSpPr>
        <p:spPr bwMode="auto">
          <a:xfrm>
            <a:off x="6064250" y="1892300"/>
            <a:ext cx="2017713" cy="1885950"/>
          </a:xfrm>
          <a:custGeom>
            <a:avLst/>
            <a:gdLst>
              <a:gd name="T0" fmla="*/ 0 w 1166"/>
              <a:gd name="T1" fmla="*/ 2147483647 h 1090"/>
              <a:gd name="T2" fmla="*/ 0 w 1166"/>
              <a:gd name="T3" fmla="*/ 2147483647 h 1090"/>
              <a:gd name="T4" fmla="*/ 2147483647 w 1166"/>
              <a:gd name="T5" fmla="*/ 2147483647 h 1090"/>
              <a:gd name="T6" fmla="*/ 2147483647 w 1166"/>
              <a:gd name="T7" fmla="*/ 2147483647 h 1090"/>
              <a:gd name="T8" fmla="*/ 2147483647 w 1166"/>
              <a:gd name="T9" fmla="*/ 2147483647 h 1090"/>
              <a:gd name="T10" fmla="*/ 2147483647 w 1166"/>
              <a:gd name="T11" fmla="*/ 2147483647 h 1090"/>
              <a:gd name="T12" fmla="*/ 2147483647 w 1166"/>
              <a:gd name="T13" fmla="*/ 2147483647 h 1090"/>
              <a:gd name="T14" fmla="*/ 2147483647 w 1166"/>
              <a:gd name="T15" fmla="*/ 2147483647 h 1090"/>
              <a:gd name="T16" fmla="*/ 2147483647 w 1166"/>
              <a:gd name="T17" fmla="*/ 2147483647 h 1090"/>
              <a:gd name="T18" fmla="*/ 2147483647 w 1166"/>
              <a:gd name="T19" fmla="*/ 2147483647 h 1090"/>
              <a:gd name="T20" fmla="*/ 2147483647 w 1166"/>
              <a:gd name="T21" fmla="*/ 2147483647 h 1090"/>
              <a:gd name="T22" fmla="*/ 2147483647 w 1166"/>
              <a:gd name="T23" fmla="*/ 2147483647 h 1090"/>
              <a:gd name="T24" fmla="*/ 2147483647 w 1166"/>
              <a:gd name="T25" fmla="*/ 2147483647 h 1090"/>
              <a:gd name="T26" fmla="*/ 2147483647 w 1166"/>
              <a:gd name="T27" fmla="*/ 2147483647 h 1090"/>
              <a:gd name="T28" fmla="*/ 2147483647 w 1166"/>
              <a:gd name="T29" fmla="*/ 2147483647 h 1090"/>
              <a:gd name="T30" fmla="*/ 2147483647 w 1166"/>
              <a:gd name="T31" fmla="*/ 2147483647 h 1090"/>
              <a:gd name="T32" fmla="*/ 2147483647 w 1166"/>
              <a:gd name="T33" fmla="*/ 2147483647 h 1090"/>
              <a:gd name="T34" fmla="*/ 2147483647 w 1166"/>
              <a:gd name="T35" fmla="*/ 2147483647 h 1090"/>
              <a:gd name="T36" fmla="*/ 2147483647 w 1166"/>
              <a:gd name="T37" fmla="*/ 2147483647 h 1090"/>
              <a:gd name="T38" fmla="*/ 2147483647 w 1166"/>
              <a:gd name="T39" fmla="*/ 2147483647 h 1090"/>
              <a:gd name="T40" fmla="*/ 2147483647 w 1166"/>
              <a:gd name="T41" fmla="*/ 2147483647 h 1090"/>
              <a:gd name="T42" fmla="*/ 2147483647 w 1166"/>
              <a:gd name="T43" fmla="*/ 2147483647 h 1090"/>
              <a:gd name="T44" fmla="*/ 2147483647 w 1166"/>
              <a:gd name="T45" fmla="*/ 2147483647 h 1090"/>
              <a:gd name="T46" fmla="*/ 2147483647 w 1166"/>
              <a:gd name="T47" fmla="*/ 2147483647 h 1090"/>
              <a:gd name="T48" fmla="*/ 2147483647 w 1166"/>
              <a:gd name="T49" fmla="*/ 2147483647 h 1090"/>
              <a:gd name="T50" fmla="*/ 2147483647 w 1166"/>
              <a:gd name="T51" fmla="*/ 2147483647 h 1090"/>
              <a:gd name="T52" fmla="*/ 2147483647 w 1166"/>
              <a:gd name="T53" fmla="*/ 2147483647 h 1090"/>
              <a:gd name="T54" fmla="*/ 2147483647 w 1166"/>
              <a:gd name="T55" fmla="*/ 2147483647 h 1090"/>
              <a:gd name="T56" fmla="*/ 2147483647 w 1166"/>
              <a:gd name="T57" fmla="*/ 2147483647 h 1090"/>
              <a:gd name="T58" fmla="*/ 2147483647 w 1166"/>
              <a:gd name="T59" fmla="*/ 2147483647 h 1090"/>
              <a:gd name="T60" fmla="*/ 2147483647 w 1166"/>
              <a:gd name="T61" fmla="*/ 2147483647 h 1090"/>
              <a:gd name="T62" fmla="*/ 2147483647 w 1166"/>
              <a:gd name="T63" fmla="*/ 2147483647 h 1090"/>
              <a:gd name="T64" fmla="*/ 2147483647 w 1166"/>
              <a:gd name="T65" fmla="*/ 2147483647 h 1090"/>
              <a:gd name="T66" fmla="*/ 2147483647 w 1166"/>
              <a:gd name="T67" fmla="*/ 2147483647 h 1090"/>
              <a:gd name="T68" fmla="*/ 2147483647 w 1166"/>
              <a:gd name="T69" fmla="*/ 2147483647 h 1090"/>
              <a:gd name="T70" fmla="*/ 2147483647 w 1166"/>
              <a:gd name="T71" fmla="*/ 2147483647 h 1090"/>
              <a:gd name="T72" fmla="*/ 2147483647 w 1166"/>
              <a:gd name="T73" fmla="*/ 2147483647 h 1090"/>
              <a:gd name="T74" fmla="*/ 2147483647 w 1166"/>
              <a:gd name="T75" fmla="*/ 2147483647 h 1090"/>
              <a:gd name="T76" fmla="*/ 0 w 1166"/>
              <a:gd name="T77" fmla="*/ 0 h 1090"/>
              <a:gd name="T78" fmla="*/ 0 w 1166"/>
              <a:gd name="T79" fmla="*/ 0 h 1090"/>
              <a:gd name="T80" fmla="*/ 0 w 1166"/>
              <a:gd name="T81" fmla="*/ 2147483647 h 109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166"/>
              <a:gd name="T124" fmla="*/ 0 h 1090"/>
              <a:gd name="T125" fmla="*/ 1166 w 1166"/>
              <a:gd name="T126" fmla="*/ 1090 h 109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166" h="1090">
                <a:moveTo>
                  <a:pt x="0" y="14"/>
                </a:moveTo>
                <a:lnTo>
                  <a:pt x="0" y="14"/>
                </a:lnTo>
                <a:lnTo>
                  <a:pt x="97" y="21"/>
                </a:lnTo>
                <a:lnTo>
                  <a:pt x="187" y="42"/>
                </a:lnTo>
                <a:lnTo>
                  <a:pt x="284" y="63"/>
                </a:lnTo>
                <a:lnTo>
                  <a:pt x="382" y="104"/>
                </a:lnTo>
                <a:lnTo>
                  <a:pt x="479" y="146"/>
                </a:lnTo>
                <a:lnTo>
                  <a:pt x="576" y="202"/>
                </a:lnTo>
                <a:lnTo>
                  <a:pt x="666" y="264"/>
                </a:lnTo>
                <a:lnTo>
                  <a:pt x="756" y="333"/>
                </a:lnTo>
                <a:lnTo>
                  <a:pt x="840" y="410"/>
                </a:lnTo>
                <a:lnTo>
                  <a:pt x="916" y="493"/>
                </a:lnTo>
                <a:lnTo>
                  <a:pt x="978" y="576"/>
                </a:lnTo>
                <a:lnTo>
                  <a:pt x="1041" y="673"/>
                </a:lnTo>
                <a:lnTo>
                  <a:pt x="1082" y="770"/>
                </a:lnTo>
                <a:lnTo>
                  <a:pt x="1117" y="875"/>
                </a:lnTo>
                <a:lnTo>
                  <a:pt x="1131" y="923"/>
                </a:lnTo>
                <a:lnTo>
                  <a:pt x="1145" y="979"/>
                </a:lnTo>
                <a:lnTo>
                  <a:pt x="1145" y="1034"/>
                </a:lnTo>
                <a:lnTo>
                  <a:pt x="1152" y="1090"/>
                </a:lnTo>
                <a:lnTo>
                  <a:pt x="1166" y="1090"/>
                </a:lnTo>
                <a:lnTo>
                  <a:pt x="1166" y="1027"/>
                </a:lnTo>
                <a:lnTo>
                  <a:pt x="1159" y="979"/>
                </a:lnTo>
                <a:lnTo>
                  <a:pt x="1152" y="923"/>
                </a:lnTo>
                <a:lnTo>
                  <a:pt x="1138" y="868"/>
                </a:lnTo>
                <a:lnTo>
                  <a:pt x="1103" y="764"/>
                </a:lnTo>
                <a:lnTo>
                  <a:pt x="1055" y="666"/>
                </a:lnTo>
                <a:lnTo>
                  <a:pt x="992" y="569"/>
                </a:lnTo>
                <a:lnTo>
                  <a:pt x="930" y="479"/>
                </a:lnTo>
                <a:lnTo>
                  <a:pt x="853" y="396"/>
                </a:lnTo>
                <a:lnTo>
                  <a:pt x="770" y="320"/>
                </a:lnTo>
                <a:lnTo>
                  <a:pt x="680" y="250"/>
                </a:lnTo>
                <a:lnTo>
                  <a:pt x="583" y="188"/>
                </a:lnTo>
                <a:lnTo>
                  <a:pt x="486" y="132"/>
                </a:lnTo>
                <a:lnTo>
                  <a:pt x="388" y="84"/>
                </a:lnTo>
                <a:lnTo>
                  <a:pt x="291" y="49"/>
                </a:lnTo>
                <a:lnTo>
                  <a:pt x="194" y="21"/>
                </a:lnTo>
                <a:lnTo>
                  <a:pt x="97" y="7"/>
                </a:lnTo>
                <a:lnTo>
                  <a:pt x="0" y="0"/>
                </a:lnTo>
                <a:lnTo>
                  <a:pt x="0" y="14"/>
                </a:lnTo>
                <a:close/>
              </a:path>
            </a:pathLst>
          </a:custGeom>
          <a:solidFill>
            <a:srgbClr val="0000FF"/>
          </a:solidFill>
          <a:ln w="9525">
            <a:noFill/>
            <a:round/>
            <a:headEnd/>
            <a:tailEnd/>
          </a:ln>
        </p:spPr>
        <p:txBody>
          <a:bodyPr/>
          <a:lstStyle/>
          <a:p>
            <a:endParaRPr lang="en-US" dirty="0">
              <a:solidFill>
                <a:schemeClr val="tx1"/>
              </a:solidFill>
            </a:endParaRPr>
          </a:p>
        </p:txBody>
      </p:sp>
      <p:sp>
        <p:nvSpPr>
          <p:cNvPr id="17483" name="Freeform 182"/>
          <p:cNvSpPr>
            <a:spLocks/>
          </p:cNvSpPr>
          <p:nvPr/>
        </p:nvSpPr>
        <p:spPr bwMode="auto">
          <a:xfrm>
            <a:off x="4598988" y="1892300"/>
            <a:ext cx="1465262" cy="600075"/>
          </a:xfrm>
          <a:custGeom>
            <a:avLst/>
            <a:gdLst>
              <a:gd name="T0" fmla="*/ 2147483647 w 847"/>
              <a:gd name="T1" fmla="*/ 2147483647 h 347"/>
              <a:gd name="T2" fmla="*/ 2147483647 w 847"/>
              <a:gd name="T3" fmla="*/ 2147483647 h 347"/>
              <a:gd name="T4" fmla="*/ 2147483647 w 847"/>
              <a:gd name="T5" fmla="*/ 2147483647 h 347"/>
              <a:gd name="T6" fmla="*/ 2147483647 w 847"/>
              <a:gd name="T7" fmla="*/ 2147483647 h 347"/>
              <a:gd name="T8" fmla="*/ 2147483647 w 847"/>
              <a:gd name="T9" fmla="*/ 2147483647 h 347"/>
              <a:gd name="T10" fmla="*/ 2147483647 w 847"/>
              <a:gd name="T11" fmla="*/ 2147483647 h 347"/>
              <a:gd name="T12" fmla="*/ 2147483647 w 847"/>
              <a:gd name="T13" fmla="*/ 2147483647 h 347"/>
              <a:gd name="T14" fmla="*/ 2147483647 w 847"/>
              <a:gd name="T15" fmla="*/ 2147483647 h 347"/>
              <a:gd name="T16" fmla="*/ 2147483647 w 847"/>
              <a:gd name="T17" fmla="*/ 2147483647 h 347"/>
              <a:gd name="T18" fmla="*/ 2147483647 w 847"/>
              <a:gd name="T19" fmla="*/ 2147483647 h 347"/>
              <a:gd name="T20" fmla="*/ 2147483647 w 847"/>
              <a:gd name="T21" fmla="*/ 0 h 347"/>
              <a:gd name="T22" fmla="*/ 2147483647 w 847"/>
              <a:gd name="T23" fmla="*/ 2147483647 h 347"/>
              <a:gd name="T24" fmla="*/ 2147483647 w 847"/>
              <a:gd name="T25" fmla="*/ 2147483647 h 347"/>
              <a:gd name="T26" fmla="*/ 2147483647 w 847"/>
              <a:gd name="T27" fmla="*/ 2147483647 h 347"/>
              <a:gd name="T28" fmla="*/ 2147483647 w 847"/>
              <a:gd name="T29" fmla="*/ 2147483647 h 347"/>
              <a:gd name="T30" fmla="*/ 2147483647 w 847"/>
              <a:gd name="T31" fmla="*/ 2147483647 h 347"/>
              <a:gd name="T32" fmla="*/ 2147483647 w 847"/>
              <a:gd name="T33" fmla="*/ 2147483647 h 347"/>
              <a:gd name="T34" fmla="*/ 2147483647 w 847"/>
              <a:gd name="T35" fmla="*/ 2147483647 h 347"/>
              <a:gd name="T36" fmla="*/ 0 w 847"/>
              <a:gd name="T37" fmla="*/ 2147483647 h 347"/>
              <a:gd name="T38" fmla="*/ 2147483647 w 847"/>
              <a:gd name="T39" fmla="*/ 2147483647 h 347"/>
              <a:gd name="T40" fmla="*/ 2147483647 w 847"/>
              <a:gd name="T41" fmla="*/ 2147483647 h 34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47"/>
              <a:gd name="T64" fmla="*/ 0 h 347"/>
              <a:gd name="T65" fmla="*/ 847 w 847"/>
              <a:gd name="T66" fmla="*/ 347 h 34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47" h="347">
                <a:moveTo>
                  <a:pt x="14" y="347"/>
                </a:moveTo>
                <a:lnTo>
                  <a:pt x="14" y="347"/>
                </a:lnTo>
                <a:lnTo>
                  <a:pt x="91" y="271"/>
                </a:lnTo>
                <a:lnTo>
                  <a:pt x="167" y="209"/>
                </a:lnTo>
                <a:lnTo>
                  <a:pt x="243" y="153"/>
                </a:lnTo>
                <a:lnTo>
                  <a:pt x="326" y="104"/>
                </a:lnTo>
                <a:lnTo>
                  <a:pt x="431" y="70"/>
                </a:lnTo>
                <a:lnTo>
                  <a:pt x="549" y="42"/>
                </a:lnTo>
                <a:lnTo>
                  <a:pt x="687" y="21"/>
                </a:lnTo>
                <a:lnTo>
                  <a:pt x="847" y="14"/>
                </a:lnTo>
                <a:lnTo>
                  <a:pt x="847" y="0"/>
                </a:lnTo>
                <a:lnTo>
                  <a:pt x="680" y="7"/>
                </a:lnTo>
                <a:lnTo>
                  <a:pt x="542" y="21"/>
                </a:lnTo>
                <a:lnTo>
                  <a:pt x="424" y="49"/>
                </a:lnTo>
                <a:lnTo>
                  <a:pt x="320" y="91"/>
                </a:lnTo>
                <a:lnTo>
                  <a:pt x="236" y="139"/>
                </a:lnTo>
                <a:lnTo>
                  <a:pt x="153" y="195"/>
                </a:lnTo>
                <a:lnTo>
                  <a:pt x="77" y="257"/>
                </a:lnTo>
                <a:lnTo>
                  <a:pt x="0" y="333"/>
                </a:lnTo>
                <a:lnTo>
                  <a:pt x="7" y="333"/>
                </a:lnTo>
                <a:lnTo>
                  <a:pt x="14" y="347"/>
                </a:lnTo>
                <a:close/>
              </a:path>
            </a:pathLst>
          </a:custGeom>
          <a:solidFill>
            <a:srgbClr val="0000FF"/>
          </a:solidFill>
          <a:ln w="9525">
            <a:noFill/>
            <a:round/>
            <a:headEnd/>
            <a:tailEnd/>
          </a:ln>
        </p:spPr>
        <p:txBody>
          <a:bodyPr/>
          <a:lstStyle/>
          <a:p>
            <a:endParaRPr lang="en-US" dirty="0">
              <a:solidFill>
                <a:schemeClr val="tx1"/>
              </a:solidFill>
            </a:endParaRPr>
          </a:p>
        </p:txBody>
      </p:sp>
      <p:sp>
        <p:nvSpPr>
          <p:cNvPr id="17484" name="Freeform 183"/>
          <p:cNvSpPr>
            <a:spLocks/>
          </p:cNvSpPr>
          <p:nvPr/>
        </p:nvSpPr>
        <p:spPr bwMode="auto">
          <a:xfrm>
            <a:off x="3735388" y="2468563"/>
            <a:ext cx="887412" cy="1309687"/>
          </a:xfrm>
          <a:custGeom>
            <a:avLst/>
            <a:gdLst>
              <a:gd name="T0" fmla="*/ 2147483647 w 513"/>
              <a:gd name="T1" fmla="*/ 2147483647 h 757"/>
              <a:gd name="T2" fmla="*/ 2147483647 w 513"/>
              <a:gd name="T3" fmla="*/ 2147483647 h 757"/>
              <a:gd name="T4" fmla="*/ 2147483647 w 513"/>
              <a:gd name="T5" fmla="*/ 2147483647 h 757"/>
              <a:gd name="T6" fmla="*/ 2147483647 w 513"/>
              <a:gd name="T7" fmla="*/ 2147483647 h 757"/>
              <a:gd name="T8" fmla="*/ 2147483647 w 513"/>
              <a:gd name="T9" fmla="*/ 2147483647 h 757"/>
              <a:gd name="T10" fmla="*/ 2147483647 w 513"/>
              <a:gd name="T11" fmla="*/ 2147483647 h 757"/>
              <a:gd name="T12" fmla="*/ 2147483647 w 513"/>
              <a:gd name="T13" fmla="*/ 2147483647 h 757"/>
              <a:gd name="T14" fmla="*/ 2147483647 w 513"/>
              <a:gd name="T15" fmla="*/ 2147483647 h 757"/>
              <a:gd name="T16" fmla="*/ 2147483647 w 513"/>
              <a:gd name="T17" fmla="*/ 2147483647 h 757"/>
              <a:gd name="T18" fmla="*/ 2147483647 w 513"/>
              <a:gd name="T19" fmla="*/ 2147483647 h 757"/>
              <a:gd name="T20" fmla="*/ 2147483647 w 513"/>
              <a:gd name="T21" fmla="*/ 2147483647 h 757"/>
              <a:gd name="T22" fmla="*/ 2147483647 w 513"/>
              <a:gd name="T23" fmla="*/ 2147483647 h 757"/>
              <a:gd name="T24" fmla="*/ 2147483647 w 513"/>
              <a:gd name="T25" fmla="*/ 2147483647 h 757"/>
              <a:gd name="T26" fmla="*/ 2147483647 w 513"/>
              <a:gd name="T27" fmla="*/ 2147483647 h 757"/>
              <a:gd name="T28" fmla="*/ 2147483647 w 513"/>
              <a:gd name="T29" fmla="*/ 2147483647 h 757"/>
              <a:gd name="T30" fmla="*/ 2147483647 w 513"/>
              <a:gd name="T31" fmla="*/ 2147483647 h 757"/>
              <a:gd name="T32" fmla="*/ 2147483647 w 513"/>
              <a:gd name="T33" fmla="*/ 2147483647 h 757"/>
              <a:gd name="T34" fmla="*/ 2147483647 w 513"/>
              <a:gd name="T35" fmla="*/ 2147483647 h 757"/>
              <a:gd name="T36" fmla="*/ 2147483647 w 513"/>
              <a:gd name="T37" fmla="*/ 0 h 757"/>
              <a:gd name="T38" fmla="*/ 2147483647 w 513"/>
              <a:gd name="T39" fmla="*/ 2147483647 h 757"/>
              <a:gd name="T40" fmla="*/ 2147483647 w 513"/>
              <a:gd name="T41" fmla="*/ 2147483647 h 757"/>
              <a:gd name="T42" fmla="*/ 2147483647 w 513"/>
              <a:gd name="T43" fmla="*/ 2147483647 h 757"/>
              <a:gd name="T44" fmla="*/ 2147483647 w 513"/>
              <a:gd name="T45" fmla="*/ 2147483647 h 757"/>
              <a:gd name="T46" fmla="*/ 2147483647 w 513"/>
              <a:gd name="T47" fmla="*/ 2147483647 h 757"/>
              <a:gd name="T48" fmla="*/ 2147483647 w 513"/>
              <a:gd name="T49" fmla="*/ 2147483647 h 757"/>
              <a:gd name="T50" fmla="*/ 2147483647 w 513"/>
              <a:gd name="T51" fmla="*/ 2147483647 h 757"/>
              <a:gd name="T52" fmla="*/ 2147483647 w 513"/>
              <a:gd name="T53" fmla="*/ 2147483647 h 757"/>
              <a:gd name="T54" fmla="*/ 2147483647 w 513"/>
              <a:gd name="T55" fmla="*/ 2147483647 h 757"/>
              <a:gd name="T56" fmla="*/ 2147483647 w 513"/>
              <a:gd name="T57" fmla="*/ 2147483647 h 757"/>
              <a:gd name="T58" fmla="*/ 2147483647 w 513"/>
              <a:gd name="T59" fmla="*/ 2147483647 h 757"/>
              <a:gd name="T60" fmla="*/ 2147483647 w 513"/>
              <a:gd name="T61" fmla="*/ 2147483647 h 757"/>
              <a:gd name="T62" fmla="*/ 2147483647 w 513"/>
              <a:gd name="T63" fmla="*/ 2147483647 h 757"/>
              <a:gd name="T64" fmla="*/ 2147483647 w 513"/>
              <a:gd name="T65" fmla="*/ 2147483647 h 757"/>
              <a:gd name="T66" fmla="*/ 0 w 513"/>
              <a:gd name="T67" fmla="*/ 2147483647 h 757"/>
              <a:gd name="T68" fmla="*/ 0 w 513"/>
              <a:gd name="T69" fmla="*/ 2147483647 h 757"/>
              <a:gd name="T70" fmla="*/ 0 w 513"/>
              <a:gd name="T71" fmla="*/ 2147483647 h 757"/>
              <a:gd name="T72" fmla="*/ 2147483647 w 513"/>
              <a:gd name="T73" fmla="*/ 2147483647 h 75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513"/>
              <a:gd name="T112" fmla="*/ 0 h 757"/>
              <a:gd name="T113" fmla="*/ 513 w 513"/>
              <a:gd name="T114" fmla="*/ 757 h 75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513" h="757">
                <a:moveTo>
                  <a:pt x="14" y="757"/>
                </a:moveTo>
                <a:lnTo>
                  <a:pt x="14" y="757"/>
                </a:lnTo>
                <a:lnTo>
                  <a:pt x="21" y="701"/>
                </a:lnTo>
                <a:lnTo>
                  <a:pt x="28" y="639"/>
                </a:lnTo>
                <a:lnTo>
                  <a:pt x="34" y="583"/>
                </a:lnTo>
                <a:lnTo>
                  <a:pt x="55" y="528"/>
                </a:lnTo>
                <a:lnTo>
                  <a:pt x="69" y="472"/>
                </a:lnTo>
                <a:lnTo>
                  <a:pt x="97" y="417"/>
                </a:lnTo>
                <a:lnTo>
                  <a:pt x="125" y="368"/>
                </a:lnTo>
                <a:lnTo>
                  <a:pt x="152" y="320"/>
                </a:lnTo>
                <a:lnTo>
                  <a:pt x="187" y="271"/>
                </a:lnTo>
                <a:lnTo>
                  <a:pt x="222" y="222"/>
                </a:lnTo>
                <a:lnTo>
                  <a:pt x="263" y="181"/>
                </a:lnTo>
                <a:lnTo>
                  <a:pt x="305" y="139"/>
                </a:lnTo>
                <a:lnTo>
                  <a:pt x="354" y="104"/>
                </a:lnTo>
                <a:lnTo>
                  <a:pt x="402" y="70"/>
                </a:lnTo>
                <a:lnTo>
                  <a:pt x="458" y="42"/>
                </a:lnTo>
                <a:lnTo>
                  <a:pt x="513" y="14"/>
                </a:lnTo>
                <a:lnTo>
                  <a:pt x="506" y="0"/>
                </a:lnTo>
                <a:lnTo>
                  <a:pt x="451" y="28"/>
                </a:lnTo>
                <a:lnTo>
                  <a:pt x="395" y="56"/>
                </a:lnTo>
                <a:lnTo>
                  <a:pt x="347" y="91"/>
                </a:lnTo>
                <a:lnTo>
                  <a:pt x="298" y="125"/>
                </a:lnTo>
                <a:lnTo>
                  <a:pt x="250" y="167"/>
                </a:lnTo>
                <a:lnTo>
                  <a:pt x="208" y="215"/>
                </a:lnTo>
                <a:lnTo>
                  <a:pt x="173" y="257"/>
                </a:lnTo>
                <a:lnTo>
                  <a:pt x="139" y="306"/>
                </a:lnTo>
                <a:lnTo>
                  <a:pt x="104" y="361"/>
                </a:lnTo>
                <a:lnTo>
                  <a:pt x="76" y="410"/>
                </a:lnTo>
                <a:lnTo>
                  <a:pt x="55" y="465"/>
                </a:lnTo>
                <a:lnTo>
                  <a:pt x="34" y="521"/>
                </a:lnTo>
                <a:lnTo>
                  <a:pt x="21" y="576"/>
                </a:lnTo>
                <a:lnTo>
                  <a:pt x="7" y="639"/>
                </a:lnTo>
                <a:lnTo>
                  <a:pt x="0" y="694"/>
                </a:lnTo>
                <a:lnTo>
                  <a:pt x="0" y="757"/>
                </a:lnTo>
                <a:lnTo>
                  <a:pt x="14" y="757"/>
                </a:lnTo>
                <a:close/>
              </a:path>
            </a:pathLst>
          </a:custGeom>
          <a:solidFill>
            <a:srgbClr val="0000FF"/>
          </a:solidFill>
          <a:ln w="9525">
            <a:noFill/>
            <a:round/>
            <a:headEnd/>
            <a:tailEnd/>
          </a:ln>
        </p:spPr>
        <p:txBody>
          <a:bodyPr/>
          <a:lstStyle/>
          <a:p>
            <a:endParaRPr lang="en-US" dirty="0">
              <a:solidFill>
                <a:schemeClr val="tx1"/>
              </a:solidFill>
            </a:endParaRPr>
          </a:p>
        </p:txBody>
      </p:sp>
      <p:sp>
        <p:nvSpPr>
          <p:cNvPr id="17485" name="Freeform 184"/>
          <p:cNvSpPr>
            <a:spLocks/>
          </p:cNvSpPr>
          <p:nvPr/>
        </p:nvSpPr>
        <p:spPr bwMode="auto">
          <a:xfrm>
            <a:off x="3735388" y="3778250"/>
            <a:ext cx="900112" cy="1320800"/>
          </a:xfrm>
          <a:custGeom>
            <a:avLst/>
            <a:gdLst>
              <a:gd name="T0" fmla="*/ 2147483647 w 520"/>
              <a:gd name="T1" fmla="*/ 2147483647 h 763"/>
              <a:gd name="T2" fmla="*/ 2147483647 w 520"/>
              <a:gd name="T3" fmla="*/ 2147483647 h 763"/>
              <a:gd name="T4" fmla="*/ 2147483647 w 520"/>
              <a:gd name="T5" fmla="*/ 2147483647 h 763"/>
              <a:gd name="T6" fmla="*/ 2147483647 w 520"/>
              <a:gd name="T7" fmla="*/ 2147483647 h 763"/>
              <a:gd name="T8" fmla="*/ 2147483647 w 520"/>
              <a:gd name="T9" fmla="*/ 2147483647 h 763"/>
              <a:gd name="T10" fmla="*/ 2147483647 w 520"/>
              <a:gd name="T11" fmla="*/ 2147483647 h 763"/>
              <a:gd name="T12" fmla="*/ 2147483647 w 520"/>
              <a:gd name="T13" fmla="*/ 2147483647 h 763"/>
              <a:gd name="T14" fmla="*/ 2147483647 w 520"/>
              <a:gd name="T15" fmla="*/ 2147483647 h 763"/>
              <a:gd name="T16" fmla="*/ 2147483647 w 520"/>
              <a:gd name="T17" fmla="*/ 2147483647 h 763"/>
              <a:gd name="T18" fmla="*/ 2147483647 w 520"/>
              <a:gd name="T19" fmla="*/ 2147483647 h 763"/>
              <a:gd name="T20" fmla="*/ 2147483647 w 520"/>
              <a:gd name="T21" fmla="*/ 2147483647 h 763"/>
              <a:gd name="T22" fmla="*/ 2147483647 w 520"/>
              <a:gd name="T23" fmla="*/ 2147483647 h 763"/>
              <a:gd name="T24" fmla="*/ 2147483647 w 520"/>
              <a:gd name="T25" fmla="*/ 2147483647 h 763"/>
              <a:gd name="T26" fmla="*/ 2147483647 w 520"/>
              <a:gd name="T27" fmla="*/ 2147483647 h 763"/>
              <a:gd name="T28" fmla="*/ 2147483647 w 520"/>
              <a:gd name="T29" fmla="*/ 2147483647 h 763"/>
              <a:gd name="T30" fmla="*/ 2147483647 w 520"/>
              <a:gd name="T31" fmla="*/ 2147483647 h 763"/>
              <a:gd name="T32" fmla="*/ 2147483647 w 520"/>
              <a:gd name="T33" fmla="*/ 2147483647 h 763"/>
              <a:gd name="T34" fmla="*/ 2147483647 w 520"/>
              <a:gd name="T35" fmla="*/ 0 h 763"/>
              <a:gd name="T36" fmla="*/ 0 w 520"/>
              <a:gd name="T37" fmla="*/ 0 h 763"/>
              <a:gd name="T38" fmla="*/ 0 w 520"/>
              <a:gd name="T39" fmla="*/ 2147483647 h 763"/>
              <a:gd name="T40" fmla="*/ 2147483647 w 520"/>
              <a:gd name="T41" fmla="*/ 2147483647 h 763"/>
              <a:gd name="T42" fmla="*/ 2147483647 w 520"/>
              <a:gd name="T43" fmla="*/ 2147483647 h 763"/>
              <a:gd name="T44" fmla="*/ 2147483647 w 520"/>
              <a:gd name="T45" fmla="*/ 2147483647 h 763"/>
              <a:gd name="T46" fmla="*/ 2147483647 w 520"/>
              <a:gd name="T47" fmla="*/ 2147483647 h 763"/>
              <a:gd name="T48" fmla="*/ 2147483647 w 520"/>
              <a:gd name="T49" fmla="*/ 2147483647 h 763"/>
              <a:gd name="T50" fmla="*/ 2147483647 w 520"/>
              <a:gd name="T51" fmla="*/ 2147483647 h 763"/>
              <a:gd name="T52" fmla="*/ 2147483647 w 520"/>
              <a:gd name="T53" fmla="*/ 2147483647 h 763"/>
              <a:gd name="T54" fmla="*/ 2147483647 w 520"/>
              <a:gd name="T55" fmla="*/ 2147483647 h 763"/>
              <a:gd name="T56" fmla="*/ 2147483647 w 520"/>
              <a:gd name="T57" fmla="*/ 2147483647 h 763"/>
              <a:gd name="T58" fmla="*/ 2147483647 w 520"/>
              <a:gd name="T59" fmla="*/ 2147483647 h 763"/>
              <a:gd name="T60" fmla="*/ 2147483647 w 520"/>
              <a:gd name="T61" fmla="*/ 2147483647 h 763"/>
              <a:gd name="T62" fmla="*/ 2147483647 w 520"/>
              <a:gd name="T63" fmla="*/ 2147483647 h 763"/>
              <a:gd name="T64" fmla="*/ 2147483647 w 520"/>
              <a:gd name="T65" fmla="*/ 2147483647 h 763"/>
              <a:gd name="T66" fmla="*/ 2147483647 w 520"/>
              <a:gd name="T67" fmla="*/ 2147483647 h 763"/>
              <a:gd name="T68" fmla="*/ 2147483647 w 520"/>
              <a:gd name="T69" fmla="*/ 2147483647 h 763"/>
              <a:gd name="T70" fmla="*/ 2147483647 w 520"/>
              <a:gd name="T71" fmla="*/ 2147483647 h 763"/>
              <a:gd name="T72" fmla="*/ 2147483647 w 520"/>
              <a:gd name="T73" fmla="*/ 2147483647 h 76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520"/>
              <a:gd name="T112" fmla="*/ 0 h 763"/>
              <a:gd name="T113" fmla="*/ 520 w 520"/>
              <a:gd name="T114" fmla="*/ 763 h 763"/>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520" h="763">
                <a:moveTo>
                  <a:pt x="520" y="749"/>
                </a:moveTo>
                <a:lnTo>
                  <a:pt x="513" y="749"/>
                </a:lnTo>
                <a:lnTo>
                  <a:pt x="458" y="721"/>
                </a:lnTo>
                <a:lnTo>
                  <a:pt x="409" y="686"/>
                </a:lnTo>
                <a:lnTo>
                  <a:pt x="361" y="652"/>
                </a:lnTo>
                <a:lnTo>
                  <a:pt x="312" y="617"/>
                </a:lnTo>
                <a:lnTo>
                  <a:pt x="270" y="575"/>
                </a:lnTo>
                <a:lnTo>
                  <a:pt x="229" y="534"/>
                </a:lnTo>
                <a:lnTo>
                  <a:pt x="187" y="492"/>
                </a:lnTo>
                <a:lnTo>
                  <a:pt x="152" y="444"/>
                </a:lnTo>
                <a:lnTo>
                  <a:pt x="125" y="395"/>
                </a:lnTo>
                <a:lnTo>
                  <a:pt x="97" y="340"/>
                </a:lnTo>
                <a:lnTo>
                  <a:pt x="69" y="284"/>
                </a:lnTo>
                <a:lnTo>
                  <a:pt x="55" y="229"/>
                </a:lnTo>
                <a:lnTo>
                  <a:pt x="34" y="173"/>
                </a:lnTo>
                <a:lnTo>
                  <a:pt x="28" y="118"/>
                </a:lnTo>
                <a:lnTo>
                  <a:pt x="21" y="62"/>
                </a:lnTo>
                <a:lnTo>
                  <a:pt x="14" y="0"/>
                </a:lnTo>
                <a:lnTo>
                  <a:pt x="0" y="0"/>
                </a:lnTo>
                <a:lnTo>
                  <a:pt x="0" y="62"/>
                </a:lnTo>
                <a:lnTo>
                  <a:pt x="7" y="118"/>
                </a:lnTo>
                <a:lnTo>
                  <a:pt x="21" y="180"/>
                </a:lnTo>
                <a:lnTo>
                  <a:pt x="34" y="235"/>
                </a:lnTo>
                <a:lnTo>
                  <a:pt x="55" y="291"/>
                </a:lnTo>
                <a:lnTo>
                  <a:pt x="83" y="346"/>
                </a:lnTo>
                <a:lnTo>
                  <a:pt x="111" y="402"/>
                </a:lnTo>
                <a:lnTo>
                  <a:pt x="139" y="451"/>
                </a:lnTo>
                <a:lnTo>
                  <a:pt x="173" y="499"/>
                </a:lnTo>
                <a:lnTo>
                  <a:pt x="215" y="548"/>
                </a:lnTo>
                <a:lnTo>
                  <a:pt x="256" y="589"/>
                </a:lnTo>
                <a:lnTo>
                  <a:pt x="298" y="631"/>
                </a:lnTo>
                <a:lnTo>
                  <a:pt x="347" y="666"/>
                </a:lnTo>
                <a:lnTo>
                  <a:pt x="402" y="700"/>
                </a:lnTo>
                <a:lnTo>
                  <a:pt x="451" y="735"/>
                </a:lnTo>
                <a:lnTo>
                  <a:pt x="506" y="763"/>
                </a:lnTo>
                <a:lnTo>
                  <a:pt x="520" y="749"/>
                </a:lnTo>
                <a:close/>
              </a:path>
            </a:pathLst>
          </a:custGeom>
          <a:solidFill>
            <a:srgbClr val="0000FF"/>
          </a:solidFill>
          <a:ln w="9525">
            <a:noFill/>
            <a:round/>
            <a:headEnd/>
            <a:tailEnd/>
          </a:ln>
        </p:spPr>
        <p:txBody>
          <a:bodyPr/>
          <a:lstStyle/>
          <a:p>
            <a:endParaRPr lang="en-US" dirty="0">
              <a:solidFill>
                <a:schemeClr val="tx1"/>
              </a:solidFill>
            </a:endParaRPr>
          </a:p>
        </p:txBody>
      </p:sp>
      <p:sp>
        <p:nvSpPr>
          <p:cNvPr id="17486" name="Rectangle 185"/>
          <p:cNvSpPr>
            <a:spLocks noChangeArrowheads="1"/>
          </p:cNvSpPr>
          <p:nvPr/>
        </p:nvSpPr>
        <p:spPr bwMode="auto">
          <a:xfrm>
            <a:off x="5054600" y="3965575"/>
            <a:ext cx="166688" cy="304800"/>
          </a:xfrm>
          <a:prstGeom prst="rect">
            <a:avLst/>
          </a:prstGeom>
          <a:noFill/>
          <a:ln w="9525">
            <a:noFill/>
            <a:miter lim="800000"/>
            <a:headEnd/>
            <a:tailEnd/>
          </a:ln>
        </p:spPr>
        <p:txBody>
          <a:bodyPr wrap="none" lIns="0" tIns="0" rIns="0" bIns="0">
            <a:spAutoFit/>
          </a:bodyPr>
          <a:lstStyle/>
          <a:p>
            <a:pPr algn="l" defTabSz="762000"/>
            <a:r>
              <a:rPr lang="en-US" sz="1800" dirty="0">
                <a:solidFill>
                  <a:schemeClr val="tx1"/>
                </a:solidFill>
              </a:rPr>
              <a:t>N</a:t>
            </a:r>
            <a:endParaRPr lang="en-US" dirty="0">
              <a:solidFill>
                <a:schemeClr val="tx1"/>
              </a:solidFill>
            </a:endParaRPr>
          </a:p>
        </p:txBody>
      </p:sp>
      <p:sp>
        <p:nvSpPr>
          <p:cNvPr id="17487" name="Rectangle 186"/>
          <p:cNvSpPr>
            <a:spLocks noChangeArrowheads="1"/>
          </p:cNvSpPr>
          <p:nvPr/>
        </p:nvSpPr>
        <p:spPr bwMode="auto">
          <a:xfrm>
            <a:off x="8093075" y="3117850"/>
            <a:ext cx="192088" cy="304800"/>
          </a:xfrm>
          <a:prstGeom prst="rect">
            <a:avLst/>
          </a:prstGeom>
          <a:noFill/>
          <a:ln w="9525">
            <a:noFill/>
            <a:miter lim="800000"/>
            <a:headEnd/>
            <a:tailEnd/>
          </a:ln>
        </p:spPr>
        <p:txBody>
          <a:bodyPr wrap="none" lIns="0" tIns="0" rIns="0" bIns="0">
            <a:spAutoFit/>
          </a:bodyPr>
          <a:lstStyle/>
          <a:p>
            <a:pPr algn="l" defTabSz="762000"/>
            <a:r>
              <a:rPr lang="en-US" sz="1800" dirty="0">
                <a:solidFill>
                  <a:schemeClr val="tx1"/>
                </a:solidFill>
              </a:rPr>
              <a:t>M</a:t>
            </a:r>
            <a:endParaRPr lang="en-US" dirty="0">
              <a:solidFill>
                <a:schemeClr val="tx1"/>
              </a:solidFill>
            </a:endParaRPr>
          </a:p>
        </p:txBody>
      </p:sp>
      <p:sp>
        <p:nvSpPr>
          <p:cNvPr id="17488" name="Rectangle 187"/>
          <p:cNvSpPr>
            <a:spLocks noChangeArrowheads="1"/>
          </p:cNvSpPr>
          <p:nvPr/>
        </p:nvSpPr>
        <p:spPr bwMode="auto">
          <a:xfrm>
            <a:off x="4200525" y="3349625"/>
            <a:ext cx="153988" cy="304800"/>
          </a:xfrm>
          <a:prstGeom prst="rect">
            <a:avLst/>
          </a:prstGeom>
          <a:noFill/>
          <a:ln w="9525">
            <a:noFill/>
            <a:miter lim="800000"/>
            <a:headEnd/>
            <a:tailEnd/>
          </a:ln>
        </p:spPr>
        <p:txBody>
          <a:bodyPr wrap="none" lIns="0" tIns="0" rIns="0" bIns="0">
            <a:spAutoFit/>
          </a:bodyPr>
          <a:lstStyle/>
          <a:p>
            <a:pPr algn="l" defTabSz="762000"/>
            <a:r>
              <a:rPr lang="en-US" sz="1800" dirty="0">
                <a:solidFill>
                  <a:schemeClr val="tx1"/>
                </a:solidFill>
              </a:rPr>
              <a:t>P</a:t>
            </a:r>
            <a:endParaRPr lang="en-US" dirty="0">
              <a:solidFill>
                <a:schemeClr val="tx1"/>
              </a:solidFill>
            </a:endParaRPr>
          </a:p>
        </p:txBody>
      </p:sp>
      <p:sp>
        <p:nvSpPr>
          <p:cNvPr id="17489" name="Rectangle 188"/>
          <p:cNvSpPr>
            <a:spLocks noChangeArrowheads="1"/>
          </p:cNvSpPr>
          <p:nvPr/>
        </p:nvSpPr>
        <p:spPr bwMode="auto">
          <a:xfrm>
            <a:off x="3467100" y="4505325"/>
            <a:ext cx="153988" cy="304800"/>
          </a:xfrm>
          <a:prstGeom prst="rect">
            <a:avLst/>
          </a:prstGeom>
          <a:noFill/>
          <a:ln w="9525">
            <a:noFill/>
            <a:miter lim="800000"/>
            <a:headEnd/>
            <a:tailEnd/>
          </a:ln>
        </p:spPr>
        <p:txBody>
          <a:bodyPr wrap="none" lIns="0" tIns="0" rIns="0" bIns="0">
            <a:spAutoFit/>
          </a:bodyPr>
          <a:lstStyle/>
          <a:p>
            <a:pPr algn="l" defTabSz="762000"/>
            <a:r>
              <a:rPr lang="en-US" sz="1800" dirty="0">
                <a:solidFill>
                  <a:schemeClr val="tx1"/>
                </a:solidFill>
              </a:rPr>
              <a:t>P</a:t>
            </a:r>
            <a:endParaRPr lang="en-US" dirty="0">
              <a:solidFill>
                <a:schemeClr val="tx1"/>
              </a:solidFill>
            </a:endParaRPr>
          </a:p>
        </p:txBody>
      </p:sp>
      <p:sp>
        <p:nvSpPr>
          <p:cNvPr id="17490" name="Rectangle 189"/>
          <p:cNvSpPr>
            <a:spLocks noChangeArrowheads="1"/>
          </p:cNvSpPr>
          <p:nvPr/>
        </p:nvSpPr>
        <p:spPr bwMode="auto">
          <a:xfrm>
            <a:off x="3295650" y="3492500"/>
            <a:ext cx="153988" cy="304800"/>
          </a:xfrm>
          <a:prstGeom prst="rect">
            <a:avLst/>
          </a:prstGeom>
          <a:noFill/>
          <a:ln w="9525">
            <a:noFill/>
            <a:miter lim="800000"/>
            <a:headEnd/>
            <a:tailEnd/>
          </a:ln>
        </p:spPr>
        <p:txBody>
          <a:bodyPr wrap="none" lIns="0" tIns="0" rIns="0" bIns="0">
            <a:spAutoFit/>
          </a:bodyPr>
          <a:lstStyle/>
          <a:p>
            <a:pPr algn="l" defTabSz="762000"/>
            <a:r>
              <a:rPr lang="en-US" sz="1800" dirty="0">
                <a:solidFill>
                  <a:schemeClr val="tx1"/>
                </a:solidFill>
              </a:rPr>
              <a:t>A</a:t>
            </a:r>
            <a:endParaRPr lang="en-US" dirty="0">
              <a:solidFill>
                <a:schemeClr val="tx1"/>
              </a:solidFill>
            </a:endParaRPr>
          </a:p>
        </p:txBody>
      </p:sp>
      <p:sp>
        <p:nvSpPr>
          <p:cNvPr id="17491" name="Rectangle 190"/>
          <p:cNvSpPr>
            <a:spLocks noChangeArrowheads="1"/>
          </p:cNvSpPr>
          <p:nvPr/>
        </p:nvSpPr>
        <p:spPr bwMode="auto">
          <a:xfrm>
            <a:off x="1741488" y="3492500"/>
            <a:ext cx="141287" cy="304800"/>
          </a:xfrm>
          <a:prstGeom prst="rect">
            <a:avLst/>
          </a:prstGeom>
          <a:noFill/>
          <a:ln w="9525">
            <a:noFill/>
            <a:miter lim="800000"/>
            <a:headEnd/>
            <a:tailEnd/>
          </a:ln>
        </p:spPr>
        <p:txBody>
          <a:bodyPr wrap="none" lIns="0" tIns="0" rIns="0" bIns="0">
            <a:spAutoFit/>
          </a:bodyPr>
          <a:lstStyle/>
          <a:p>
            <a:pPr algn="l" defTabSz="762000"/>
            <a:r>
              <a:rPr lang="en-US" sz="1800" dirty="0">
                <a:solidFill>
                  <a:schemeClr val="tx1"/>
                </a:solidFill>
              </a:rPr>
              <a:t>F</a:t>
            </a:r>
            <a:endParaRPr lang="en-US" dirty="0">
              <a:solidFill>
                <a:schemeClr val="tx1"/>
              </a:solidFill>
            </a:endParaRPr>
          </a:p>
        </p:txBody>
      </p:sp>
      <p:sp>
        <p:nvSpPr>
          <p:cNvPr id="17492" name="Rectangle 191"/>
          <p:cNvSpPr>
            <a:spLocks noChangeArrowheads="1"/>
          </p:cNvSpPr>
          <p:nvPr/>
        </p:nvSpPr>
        <p:spPr bwMode="auto">
          <a:xfrm>
            <a:off x="2909888" y="5772809"/>
            <a:ext cx="1744662" cy="304800"/>
          </a:xfrm>
          <a:prstGeom prst="rect">
            <a:avLst/>
          </a:prstGeom>
          <a:noFill/>
          <a:ln w="9525">
            <a:noFill/>
            <a:miter lim="800000"/>
            <a:headEnd/>
            <a:tailEnd/>
          </a:ln>
        </p:spPr>
        <p:txBody>
          <a:bodyPr wrap="none" lIns="0" tIns="0" rIns="0" bIns="0">
            <a:spAutoFit/>
          </a:bodyPr>
          <a:lstStyle/>
          <a:p>
            <a:pPr algn="l" defTabSz="762000"/>
            <a:r>
              <a:rPr lang="en-US" sz="1800" dirty="0">
                <a:solidFill>
                  <a:schemeClr val="tx1"/>
                </a:solidFill>
              </a:rPr>
              <a:t>A Schematic Eye</a:t>
            </a:r>
            <a:endParaRPr lang="en-US" dirty="0">
              <a:solidFill>
                <a:schemeClr val="tx1"/>
              </a:solidFill>
            </a:endParaRPr>
          </a:p>
        </p:txBody>
      </p:sp>
      <p:sp>
        <p:nvSpPr>
          <p:cNvPr id="17493" name="Rectangle 192"/>
          <p:cNvSpPr>
            <a:spLocks noChangeArrowheads="1"/>
          </p:cNvSpPr>
          <p:nvPr/>
        </p:nvSpPr>
        <p:spPr bwMode="auto">
          <a:xfrm>
            <a:off x="2693988" y="6041096"/>
            <a:ext cx="2012950" cy="304800"/>
          </a:xfrm>
          <a:prstGeom prst="rect">
            <a:avLst/>
          </a:prstGeom>
          <a:noFill/>
          <a:ln w="9525">
            <a:noFill/>
            <a:miter lim="800000"/>
            <a:headEnd/>
            <a:tailEnd/>
          </a:ln>
        </p:spPr>
        <p:txBody>
          <a:bodyPr wrap="none" lIns="0" tIns="0" rIns="0" bIns="0">
            <a:spAutoFit/>
          </a:bodyPr>
          <a:lstStyle/>
          <a:p>
            <a:pPr algn="l" defTabSz="762000"/>
            <a:r>
              <a:rPr lang="en-US" sz="1800" dirty="0">
                <a:solidFill>
                  <a:schemeClr val="tx1"/>
                </a:solidFill>
              </a:rPr>
              <a:t>   (Gullstrand No. 1)</a:t>
            </a:r>
            <a:endParaRPr lang="en-US" dirty="0">
              <a:solidFill>
                <a:schemeClr val="tx1"/>
              </a:solidFill>
            </a:endParaRPr>
          </a:p>
        </p:txBody>
      </p:sp>
      <p:sp>
        <p:nvSpPr>
          <p:cNvPr id="17494" name="Rectangle 193"/>
          <p:cNvSpPr>
            <a:spLocks noChangeArrowheads="1"/>
          </p:cNvSpPr>
          <p:nvPr/>
        </p:nvSpPr>
        <p:spPr bwMode="auto">
          <a:xfrm>
            <a:off x="8245475" y="3800475"/>
            <a:ext cx="192088" cy="304800"/>
          </a:xfrm>
          <a:prstGeom prst="rect">
            <a:avLst/>
          </a:prstGeom>
          <a:noFill/>
          <a:ln w="9525">
            <a:noFill/>
            <a:miter lim="800000"/>
            <a:headEnd/>
            <a:tailEnd/>
          </a:ln>
        </p:spPr>
        <p:txBody>
          <a:bodyPr wrap="none" lIns="0" tIns="0" rIns="0" bIns="0">
            <a:spAutoFit/>
          </a:bodyPr>
          <a:lstStyle/>
          <a:p>
            <a:pPr algn="l" defTabSz="762000"/>
            <a:r>
              <a:rPr lang="en-US" sz="1800" dirty="0">
                <a:solidFill>
                  <a:schemeClr val="tx1"/>
                </a:solidFill>
              </a:rPr>
              <a:t>F’</a:t>
            </a:r>
            <a:endParaRPr lang="en-US" dirty="0">
              <a:solidFill>
                <a:schemeClr val="tx1"/>
              </a:solidFill>
            </a:endParaRPr>
          </a:p>
        </p:txBody>
      </p:sp>
      <p:sp>
        <p:nvSpPr>
          <p:cNvPr id="17495" name="Rectangle 194"/>
          <p:cNvSpPr>
            <a:spLocks noChangeArrowheads="1"/>
          </p:cNvSpPr>
          <p:nvPr/>
        </p:nvSpPr>
        <p:spPr bwMode="auto">
          <a:xfrm>
            <a:off x="5748338" y="3148013"/>
            <a:ext cx="217487" cy="304800"/>
          </a:xfrm>
          <a:prstGeom prst="rect">
            <a:avLst/>
          </a:prstGeom>
          <a:noFill/>
          <a:ln w="9525">
            <a:noFill/>
            <a:miter lim="800000"/>
            <a:headEnd/>
            <a:tailEnd/>
          </a:ln>
        </p:spPr>
        <p:txBody>
          <a:bodyPr wrap="none" lIns="0" tIns="0" rIns="0" bIns="0">
            <a:spAutoFit/>
          </a:bodyPr>
          <a:lstStyle/>
          <a:p>
            <a:pPr algn="l" defTabSz="762000"/>
            <a:r>
              <a:rPr lang="en-US" sz="1800" dirty="0">
                <a:solidFill>
                  <a:schemeClr val="tx1"/>
                </a:solidFill>
              </a:rPr>
              <a:t>N’</a:t>
            </a:r>
            <a:endParaRPr lang="en-US" dirty="0">
              <a:solidFill>
                <a:schemeClr val="tx1"/>
              </a:solidFill>
            </a:endParaRPr>
          </a:p>
        </p:txBody>
      </p:sp>
      <p:sp>
        <p:nvSpPr>
          <p:cNvPr id="17496" name="Rectangle 195"/>
          <p:cNvSpPr>
            <a:spLocks noChangeArrowheads="1"/>
          </p:cNvSpPr>
          <p:nvPr/>
        </p:nvSpPr>
        <p:spPr bwMode="auto">
          <a:xfrm>
            <a:off x="5965825" y="3136900"/>
            <a:ext cx="63500" cy="304800"/>
          </a:xfrm>
          <a:prstGeom prst="rect">
            <a:avLst/>
          </a:prstGeom>
          <a:noFill/>
          <a:ln w="9525">
            <a:noFill/>
            <a:miter lim="800000"/>
            <a:headEnd/>
            <a:tailEnd/>
          </a:ln>
        </p:spPr>
        <p:txBody>
          <a:bodyPr wrap="none" lIns="0" tIns="0" rIns="0" bIns="0">
            <a:spAutoFit/>
          </a:bodyPr>
          <a:lstStyle/>
          <a:p>
            <a:pPr algn="l" defTabSz="762000"/>
            <a:r>
              <a:rPr lang="en-US" sz="1800" dirty="0">
                <a:solidFill>
                  <a:schemeClr val="tx1"/>
                </a:solidFill>
                <a:latin typeface="AvantGarde Bk BT" pitchFamily="34" charset="0"/>
              </a:rPr>
              <a:t> </a:t>
            </a:r>
            <a:endParaRPr lang="en-US" dirty="0">
              <a:solidFill>
                <a:schemeClr val="tx1"/>
              </a:solidFill>
            </a:endParaRPr>
          </a:p>
        </p:txBody>
      </p:sp>
      <p:grpSp>
        <p:nvGrpSpPr>
          <p:cNvPr id="17497" name="Group 242"/>
          <p:cNvGrpSpPr>
            <a:grpSpLocks/>
          </p:cNvGrpSpPr>
          <p:nvPr/>
        </p:nvGrpSpPr>
        <p:grpSpPr bwMode="auto">
          <a:xfrm>
            <a:off x="3995738" y="3402013"/>
            <a:ext cx="0" cy="762000"/>
            <a:chOff x="3995738" y="3402175"/>
            <a:chExt cx="0" cy="762000"/>
          </a:xfrm>
        </p:grpSpPr>
        <p:sp>
          <p:nvSpPr>
            <p:cNvPr id="17507" name="Line 239"/>
            <p:cNvSpPr>
              <a:spLocks noChangeShapeType="1"/>
            </p:cNvSpPr>
            <p:nvPr/>
          </p:nvSpPr>
          <p:spPr bwMode="auto">
            <a:xfrm>
              <a:off x="2517" y="1794"/>
              <a:ext cx="0" cy="102"/>
            </a:xfrm>
            <a:prstGeom prst="line">
              <a:avLst/>
            </a:prstGeom>
            <a:noFill/>
            <a:ln w="19050">
              <a:solidFill>
                <a:schemeClr val="tx1"/>
              </a:solidFill>
              <a:round/>
              <a:headEnd/>
              <a:tailEnd/>
            </a:ln>
          </p:spPr>
          <p:txBody>
            <a:bodyPr wrap="none" lIns="92075" tIns="46038" rIns="92075" bIns="46038" anchor="ctr"/>
            <a:lstStyle/>
            <a:p>
              <a:endParaRPr lang="en-AU" dirty="0"/>
            </a:p>
          </p:txBody>
        </p:sp>
        <p:sp>
          <p:nvSpPr>
            <p:cNvPr id="17508" name="Line 240"/>
            <p:cNvSpPr>
              <a:spLocks noChangeShapeType="1"/>
            </p:cNvSpPr>
            <p:nvPr/>
          </p:nvSpPr>
          <p:spPr bwMode="auto">
            <a:xfrm>
              <a:off x="2517" y="1983"/>
              <a:ext cx="0" cy="102"/>
            </a:xfrm>
            <a:prstGeom prst="line">
              <a:avLst/>
            </a:prstGeom>
            <a:noFill/>
            <a:ln w="19050">
              <a:solidFill>
                <a:schemeClr val="tx1"/>
              </a:solidFill>
              <a:round/>
              <a:headEnd/>
              <a:tailEnd/>
            </a:ln>
          </p:spPr>
          <p:txBody>
            <a:bodyPr wrap="none" lIns="92075" tIns="46038" rIns="92075" bIns="46038" anchor="ctr"/>
            <a:lstStyle/>
            <a:p>
              <a:endParaRPr lang="en-AU" dirty="0"/>
            </a:p>
          </p:txBody>
        </p:sp>
        <p:sp>
          <p:nvSpPr>
            <p:cNvPr id="17509" name="Line 241"/>
            <p:cNvSpPr>
              <a:spLocks noChangeShapeType="1"/>
            </p:cNvSpPr>
            <p:nvPr/>
          </p:nvSpPr>
          <p:spPr bwMode="auto">
            <a:xfrm>
              <a:off x="2517" y="2172"/>
              <a:ext cx="0" cy="102"/>
            </a:xfrm>
            <a:prstGeom prst="line">
              <a:avLst/>
            </a:prstGeom>
            <a:noFill/>
            <a:ln w="19050">
              <a:solidFill>
                <a:schemeClr val="tx1"/>
              </a:solidFill>
              <a:round/>
              <a:headEnd/>
              <a:tailEnd/>
            </a:ln>
          </p:spPr>
          <p:txBody>
            <a:bodyPr wrap="none" lIns="92075" tIns="46038" rIns="92075" bIns="46038" anchor="ctr"/>
            <a:lstStyle/>
            <a:p>
              <a:endParaRPr lang="en-AU" dirty="0"/>
            </a:p>
          </p:txBody>
        </p:sp>
      </p:grpSp>
      <p:grpSp>
        <p:nvGrpSpPr>
          <p:cNvPr id="17498" name="Group 243"/>
          <p:cNvGrpSpPr>
            <a:grpSpLocks/>
          </p:cNvGrpSpPr>
          <p:nvPr/>
        </p:nvGrpSpPr>
        <p:grpSpPr bwMode="auto">
          <a:xfrm>
            <a:off x="4033838" y="3402013"/>
            <a:ext cx="0" cy="762000"/>
            <a:chOff x="4033838" y="3402175"/>
            <a:chExt cx="0" cy="762000"/>
          </a:xfrm>
        </p:grpSpPr>
        <p:sp>
          <p:nvSpPr>
            <p:cNvPr id="17504" name="Line 244"/>
            <p:cNvSpPr>
              <a:spLocks noChangeShapeType="1"/>
            </p:cNvSpPr>
            <p:nvPr/>
          </p:nvSpPr>
          <p:spPr bwMode="auto">
            <a:xfrm>
              <a:off x="2517" y="1794"/>
              <a:ext cx="0" cy="102"/>
            </a:xfrm>
            <a:prstGeom prst="line">
              <a:avLst/>
            </a:prstGeom>
            <a:noFill/>
            <a:ln w="19050">
              <a:solidFill>
                <a:schemeClr val="tx1"/>
              </a:solidFill>
              <a:round/>
              <a:headEnd/>
              <a:tailEnd/>
            </a:ln>
          </p:spPr>
          <p:txBody>
            <a:bodyPr wrap="none" lIns="92075" tIns="46038" rIns="92075" bIns="46038" anchor="ctr"/>
            <a:lstStyle/>
            <a:p>
              <a:endParaRPr lang="en-AU" dirty="0"/>
            </a:p>
          </p:txBody>
        </p:sp>
        <p:sp>
          <p:nvSpPr>
            <p:cNvPr id="17505" name="Line 245"/>
            <p:cNvSpPr>
              <a:spLocks noChangeShapeType="1"/>
            </p:cNvSpPr>
            <p:nvPr/>
          </p:nvSpPr>
          <p:spPr bwMode="auto">
            <a:xfrm>
              <a:off x="2517" y="1983"/>
              <a:ext cx="0" cy="102"/>
            </a:xfrm>
            <a:prstGeom prst="line">
              <a:avLst/>
            </a:prstGeom>
            <a:noFill/>
            <a:ln w="19050">
              <a:solidFill>
                <a:schemeClr val="tx1"/>
              </a:solidFill>
              <a:round/>
              <a:headEnd/>
              <a:tailEnd/>
            </a:ln>
          </p:spPr>
          <p:txBody>
            <a:bodyPr wrap="none" lIns="92075" tIns="46038" rIns="92075" bIns="46038" anchor="ctr"/>
            <a:lstStyle/>
            <a:p>
              <a:endParaRPr lang="en-AU" dirty="0"/>
            </a:p>
          </p:txBody>
        </p:sp>
        <p:sp>
          <p:nvSpPr>
            <p:cNvPr id="17506" name="Line 246"/>
            <p:cNvSpPr>
              <a:spLocks noChangeShapeType="1"/>
            </p:cNvSpPr>
            <p:nvPr/>
          </p:nvSpPr>
          <p:spPr bwMode="auto">
            <a:xfrm>
              <a:off x="2517" y="2172"/>
              <a:ext cx="0" cy="102"/>
            </a:xfrm>
            <a:prstGeom prst="line">
              <a:avLst/>
            </a:prstGeom>
            <a:noFill/>
            <a:ln w="19050">
              <a:solidFill>
                <a:schemeClr val="tx1"/>
              </a:solidFill>
              <a:round/>
              <a:headEnd/>
              <a:tailEnd/>
            </a:ln>
          </p:spPr>
          <p:txBody>
            <a:bodyPr wrap="none" lIns="92075" tIns="46038" rIns="92075" bIns="46038" anchor="ctr"/>
            <a:lstStyle/>
            <a:p>
              <a:endParaRPr lang="en-AU" dirty="0"/>
            </a:p>
          </p:txBody>
        </p:sp>
      </p:grpSp>
      <p:grpSp>
        <p:nvGrpSpPr>
          <p:cNvPr id="17499" name="Group 243"/>
          <p:cNvGrpSpPr>
            <a:grpSpLocks/>
          </p:cNvGrpSpPr>
          <p:nvPr/>
        </p:nvGrpSpPr>
        <p:grpSpPr bwMode="auto">
          <a:xfrm>
            <a:off x="4033838" y="2847975"/>
            <a:ext cx="0" cy="762000"/>
            <a:chOff x="4033838" y="2847975"/>
            <a:chExt cx="0" cy="762000"/>
          </a:xfrm>
        </p:grpSpPr>
        <p:sp>
          <p:nvSpPr>
            <p:cNvPr id="17501" name="Line 244"/>
            <p:cNvSpPr>
              <a:spLocks noChangeShapeType="1"/>
            </p:cNvSpPr>
            <p:nvPr/>
          </p:nvSpPr>
          <p:spPr bwMode="auto">
            <a:xfrm>
              <a:off x="2517" y="1794"/>
              <a:ext cx="0" cy="102"/>
            </a:xfrm>
            <a:prstGeom prst="line">
              <a:avLst/>
            </a:prstGeom>
            <a:noFill/>
            <a:ln w="19050">
              <a:solidFill>
                <a:schemeClr val="tx1"/>
              </a:solidFill>
              <a:round/>
              <a:headEnd/>
              <a:tailEnd/>
            </a:ln>
          </p:spPr>
          <p:txBody>
            <a:bodyPr wrap="none" lIns="92075" tIns="46038" rIns="92075" bIns="46038" anchor="ctr"/>
            <a:lstStyle/>
            <a:p>
              <a:endParaRPr lang="en-AU" dirty="0"/>
            </a:p>
          </p:txBody>
        </p:sp>
        <p:sp>
          <p:nvSpPr>
            <p:cNvPr id="17502" name="Line 245"/>
            <p:cNvSpPr>
              <a:spLocks noChangeShapeType="1"/>
            </p:cNvSpPr>
            <p:nvPr/>
          </p:nvSpPr>
          <p:spPr bwMode="auto">
            <a:xfrm>
              <a:off x="2517" y="1983"/>
              <a:ext cx="0" cy="102"/>
            </a:xfrm>
            <a:prstGeom prst="line">
              <a:avLst/>
            </a:prstGeom>
            <a:noFill/>
            <a:ln w="19050">
              <a:solidFill>
                <a:schemeClr val="tx1"/>
              </a:solidFill>
              <a:round/>
              <a:headEnd/>
              <a:tailEnd/>
            </a:ln>
          </p:spPr>
          <p:txBody>
            <a:bodyPr wrap="none" lIns="92075" tIns="46038" rIns="92075" bIns="46038" anchor="ctr"/>
            <a:lstStyle/>
            <a:p>
              <a:endParaRPr lang="en-AU" dirty="0"/>
            </a:p>
          </p:txBody>
        </p:sp>
        <p:sp>
          <p:nvSpPr>
            <p:cNvPr id="17503" name="Line 246"/>
            <p:cNvSpPr>
              <a:spLocks noChangeShapeType="1"/>
            </p:cNvSpPr>
            <p:nvPr/>
          </p:nvSpPr>
          <p:spPr bwMode="auto">
            <a:xfrm>
              <a:off x="2517" y="2172"/>
              <a:ext cx="0" cy="102"/>
            </a:xfrm>
            <a:prstGeom prst="line">
              <a:avLst/>
            </a:prstGeom>
            <a:noFill/>
            <a:ln w="19050">
              <a:solidFill>
                <a:schemeClr val="tx1"/>
              </a:solidFill>
              <a:round/>
              <a:headEnd/>
              <a:tailEnd/>
            </a:ln>
          </p:spPr>
          <p:txBody>
            <a:bodyPr wrap="none" lIns="92075" tIns="46038" rIns="92075" bIns="46038" anchor="ctr"/>
            <a:lstStyle/>
            <a:p>
              <a:endParaRPr lang="en-AU" dirty="0"/>
            </a:p>
          </p:txBody>
        </p:sp>
      </p:grpSp>
      <p:sp>
        <p:nvSpPr>
          <p:cNvPr id="17500" name="Rectangle 7"/>
          <p:cNvSpPr>
            <a:spLocks noGrp="1" noChangeArrowheads="1"/>
          </p:cNvSpPr>
          <p:nvPr>
            <p:ph type="title"/>
          </p:nvPr>
        </p:nvSpPr>
        <p:spPr>
          <a:xfrm>
            <a:off x="1620838" y="17463"/>
            <a:ext cx="8743950" cy="1143000"/>
          </a:xfrm>
          <a:noFill/>
        </p:spPr>
        <p:txBody>
          <a:bodyPr/>
          <a:lstStyle/>
          <a:p>
            <a:pPr eaLnBrk="1" hangingPunct="1">
              <a:lnSpc>
                <a:spcPct val="120000"/>
              </a:lnSpc>
            </a:pPr>
            <a:r>
              <a:rPr lang="en-US" sz="3200" dirty="0" smtClean="0"/>
              <a:t>GULLSTRAND'S SCHEMATIC EYE NO.1</a:t>
            </a: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18435" name="Rectangle 3"/>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18436" name="Rectangle 4"/>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18437" name="Rectangle 5"/>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18438" name="Rectangle 6"/>
          <p:cNvSpPr>
            <a:spLocks noGrp="1" noChangeArrowheads="1"/>
          </p:cNvSpPr>
          <p:nvPr>
            <p:ph type="title"/>
          </p:nvPr>
        </p:nvSpPr>
        <p:spPr>
          <a:xfrm>
            <a:off x="671513" y="2811463"/>
            <a:ext cx="8743950" cy="1143000"/>
          </a:xfrm>
          <a:noFill/>
        </p:spPr>
        <p:txBody>
          <a:bodyPr/>
          <a:lstStyle/>
          <a:p>
            <a:pPr eaLnBrk="1" hangingPunct="1">
              <a:lnSpc>
                <a:spcPct val="150000"/>
              </a:lnSpc>
            </a:pPr>
            <a:r>
              <a:rPr lang="en-US" dirty="0" smtClean="0">
                <a:solidFill>
                  <a:schemeClr val="tx2"/>
                </a:solidFill>
              </a:rPr>
              <a:t>CORNEO-SCLERAL</a:t>
            </a:r>
            <a:br>
              <a:rPr lang="en-US" dirty="0" smtClean="0">
                <a:solidFill>
                  <a:schemeClr val="tx2"/>
                </a:solidFill>
              </a:rPr>
            </a:br>
            <a:r>
              <a:rPr lang="en-US" dirty="0" smtClean="0">
                <a:solidFill>
                  <a:schemeClr val="tx2"/>
                </a:solidFill>
              </a:rPr>
              <a:t>JUNCTION</a:t>
            </a: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83780" y="1292771"/>
            <a:ext cx="9743090" cy="5013435"/>
          </a:xfrm>
          <a:solidFill>
            <a:schemeClr val="bg1">
              <a:lumMod val="85000"/>
            </a:schemeClr>
          </a:solidFill>
        </p:spPr>
        <p:txBody>
          <a:bodyPr/>
          <a:lstStyle/>
          <a:p>
            <a:pPr>
              <a:buNone/>
            </a:pPr>
            <a:r>
              <a:rPr lang="en-CA" sz="1800" b="1" dirty="0" smtClean="0"/>
              <a:t>					</a:t>
            </a:r>
            <a:br>
              <a:rPr lang="en-CA" sz="1800" b="1" dirty="0" smtClean="0"/>
            </a:br>
            <a:r>
              <a:rPr lang="en-CA" sz="1800" b="1" dirty="0" smtClean="0"/>
              <a:t>				Copyright Notice</a:t>
            </a:r>
            <a:br>
              <a:rPr lang="en-CA" sz="1800" b="1" dirty="0" smtClean="0"/>
            </a:br>
            <a:endParaRPr lang="en-AU" sz="1800" b="1" dirty="0" smtClean="0"/>
          </a:p>
          <a:p>
            <a:pPr>
              <a:buNone/>
            </a:pPr>
            <a:r>
              <a:rPr lang="en-CA" sz="1800" b="1" dirty="0" smtClean="0"/>
              <a:t>	The IACLE Contact Lens Course (all formats) is the sole property of the International Association of Contact Lens Educators (IACLE) and is protected, without limitations, by copyright. By accessing this material, you agree to the following terms and conditions:</a:t>
            </a:r>
            <a:endParaRPr lang="en-AU" sz="1800" b="1" dirty="0" smtClean="0"/>
          </a:p>
          <a:p>
            <a:pPr>
              <a:buNone/>
            </a:pPr>
            <a:r>
              <a:rPr lang="en-CA" sz="1800" b="1" dirty="0" smtClean="0"/>
              <a:t>	You may only access and use the IACLE Contact Lens Course for personal or educational purposes. Any dissemination or sale of the IACLE Contact Lens Course, either in whole or in part, or use of the materials for other than educational and personal purposes, is strictly prohibited without the express written consent of IACLE. Except as declared below, you may not reproduce, republish, post, transmit, or distribute any material included in the IACLE Contact Lens Course.</a:t>
            </a:r>
            <a:endParaRPr lang="en-AU" sz="1800" b="1" dirty="0" smtClean="0"/>
          </a:p>
          <a:p>
            <a:pPr>
              <a:buNone/>
            </a:pPr>
            <a:r>
              <a:rPr lang="en-CA" sz="1800" b="1" dirty="0" smtClean="0"/>
              <a:t>	You may print materials for personal or educational purposes only.  All copyright information, including the IACLE logo, must remain on the material.  Appropriate reference must be provided to any use of the content of the IACLE Contact Lens Course, including text, images, &amp;/or illustrations. </a:t>
            </a:r>
            <a:endParaRPr lang="en-AU" sz="1800" b="1" dirty="0" smtClean="0"/>
          </a:p>
          <a:p>
            <a:endParaRPr lang="en-AU" sz="1800"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050"/>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19459" name="Rectangle 2051"/>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19460" name="Rectangle 2052"/>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19461" name="Rectangle 2053"/>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19462" name="Rectangle 2055"/>
          <p:cNvSpPr>
            <a:spLocks noGrp="1" noChangeArrowheads="1"/>
          </p:cNvSpPr>
          <p:nvPr>
            <p:ph type="title"/>
          </p:nvPr>
        </p:nvSpPr>
        <p:spPr>
          <a:xfrm>
            <a:off x="1614488" y="-49213"/>
            <a:ext cx="8743950" cy="1143001"/>
          </a:xfrm>
          <a:noFill/>
        </p:spPr>
        <p:txBody>
          <a:bodyPr/>
          <a:lstStyle/>
          <a:p>
            <a:pPr eaLnBrk="1" hangingPunct="1">
              <a:lnSpc>
                <a:spcPct val="120000"/>
              </a:lnSpc>
            </a:pPr>
            <a:r>
              <a:rPr lang="en-US" sz="3200" dirty="0" smtClean="0"/>
              <a:t>THE CORNEO-SCLERAL JUNCTION</a:t>
            </a:r>
            <a:br>
              <a:rPr lang="en-US" sz="3200" dirty="0" smtClean="0"/>
            </a:br>
            <a:r>
              <a:rPr lang="en-US" sz="3200" dirty="0" smtClean="0">
                <a:solidFill>
                  <a:srgbClr val="FFFF00"/>
                </a:solidFill>
              </a:rPr>
              <a:t>LIMBAL TOPOGRAPHY</a:t>
            </a:r>
          </a:p>
        </p:txBody>
      </p:sp>
      <p:sp>
        <p:nvSpPr>
          <p:cNvPr id="19463" name="Rectangle 2054"/>
          <p:cNvSpPr>
            <a:spLocks noGrp="1" noChangeArrowheads="1"/>
          </p:cNvSpPr>
          <p:nvPr>
            <p:ph idx="1"/>
          </p:nvPr>
        </p:nvSpPr>
        <p:spPr>
          <a:xfrm>
            <a:off x="1294130" y="1835248"/>
            <a:ext cx="6761163" cy="2438400"/>
          </a:xfrm>
        </p:spPr>
        <p:txBody>
          <a:bodyPr/>
          <a:lstStyle/>
          <a:p>
            <a:pPr eaLnBrk="1" hangingPunct="1">
              <a:lnSpc>
                <a:spcPct val="110000"/>
              </a:lnSpc>
              <a:buClr>
                <a:srgbClr val="FFC000"/>
              </a:buClr>
            </a:pPr>
            <a:r>
              <a:rPr lang="en-US" sz="2800" dirty="0" smtClean="0"/>
              <a:t>Corneo-scleral transition zone</a:t>
            </a:r>
          </a:p>
          <a:p>
            <a:pPr eaLnBrk="1" hangingPunct="1">
              <a:lnSpc>
                <a:spcPct val="110000"/>
              </a:lnSpc>
              <a:buClr>
                <a:srgbClr val="FFC000"/>
              </a:buClr>
            </a:pPr>
            <a:r>
              <a:rPr lang="en-US" sz="2800" dirty="0" smtClean="0"/>
              <a:t>Limbal topography influences SCL fitting</a:t>
            </a: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20483" name="Rectangle 3"/>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20484" name="Rectangle 4"/>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20485" name="Rectangle 5"/>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20486" name="Rectangle 7"/>
          <p:cNvSpPr>
            <a:spLocks noGrp="1" noChangeArrowheads="1"/>
          </p:cNvSpPr>
          <p:nvPr>
            <p:ph type="title"/>
          </p:nvPr>
        </p:nvSpPr>
        <p:spPr>
          <a:xfrm>
            <a:off x="1447800" y="-63500"/>
            <a:ext cx="9034463" cy="1143000"/>
          </a:xfrm>
          <a:noFill/>
        </p:spPr>
        <p:txBody>
          <a:bodyPr/>
          <a:lstStyle/>
          <a:p>
            <a:pPr eaLnBrk="1" hangingPunct="1">
              <a:lnSpc>
                <a:spcPct val="120000"/>
              </a:lnSpc>
            </a:pPr>
            <a:r>
              <a:rPr lang="en-US" sz="3200" dirty="0" smtClean="0"/>
              <a:t>ASSESSMENT OF LIMBAL TOPOGRAPHY</a:t>
            </a:r>
          </a:p>
        </p:txBody>
      </p:sp>
      <p:sp>
        <p:nvSpPr>
          <p:cNvPr id="20487" name="Rectangle 6"/>
          <p:cNvSpPr>
            <a:spLocks noGrp="1" noChangeArrowheads="1"/>
          </p:cNvSpPr>
          <p:nvPr>
            <p:ph idx="1"/>
          </p:nvPr>
        </p:nvSpPr>
        <p:spPr>
          <a:xfrm>
            <a:off x="1261500" y="1828800"/>
            <a:ext cx="3751263" cy="4114800"/>
          </a:xfrm>
        </p:spPr>
        <p:txBody>
          <a:bodyPr/>
          <a:lstStyle/>
          <a:p>
            <a:pPr eaLnBrk="1" hangingPunct="1">
              <a:lnSpc>
                <a:spcPct val="110000"/>
              </a:lnSpc>
              <a:buClr>
                <a:srgbClr val="FFC000"/>
              </a:buClr>
            </a:pPr>
            <a:r>
              <a:rPr lang="en-US" sz="3400" dirty="0" smtClean="0"/>
              <a:t>Slit-lamp</a:t>
            </a:r>
          </a:p>
          <a:p>
            <a:pPr eaLnBrk="1" hangingPunct="1">
              <a:lnSpc>
                <a:spcPct val="110000"/>
              </a:lnSpc>
              <a:buClr>
                <a:srgbClr val="FFC000"/>
              </a:buClr>
            </a:pPr>
            <a:r>
              <a:rPr lang="en-US" sz="3400" dirty="0" smtClean="0"/>
              <a:t>Placido disc</a:t>
            </a:r>
            <a:endParaRPr lang="en-US" dirty="0" smtClean="0"/>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ChangeArrowheads="1"/>
          </p:cNvSpPr>
          <p:nvPr/>
        </p:nvSpPr>
        <p:spPr bwMode="auto">
          <a:xfrm>
            <a:off x="771525" y="6635750"/>
            <a:ext cx="2143125" cy="457200"/>
          </a:xfrm>
          <a:prstGeom prst="rect">
            <a:avLst/>
          </a:prstGeom>
          <a:noFill/>
          <a:ln w="9525">
            <a:noFill/>
            <a:miter lim="800000"/>
            <a:headEnd/>
            <a:tailEnd/>
          </a:ln>
        </p:spPr>
        <p:txBody>
          <a:bodyPr wrap="none" anchor="ctr"/>
          <a:lstStyle/>
          <a:p>
            <a:endParaRPr lang="en-US" dirty="0"/>
          </a:p>
        </p:txBody>
      </p:sp>
      <p:sp>
        <p:nvSpPr>
          <p:cNvPr id="21507" name="Rectangle 3"/>
          <p:cNvSpPr>
            <a:spLocks noChangeArrowheads="1"/>
          </p:cNvSpPr>
          <p:nvPr/>
        </p:nvSpPr>
        <p:spPr bwMode="auto">
          <a:xfrm>
            <a:off x="3514725" y="6635750"/>
            <a:ext cx="3257550" cy="457200"/>
          </a:xfrm>
          <a:prstGeom prst="rect">
            <a:avLst/>
          </a:prstGeom>
          <a:noFill/>
          <a:ln w="9525">
            <a:noFill/>
            <a:miter lim="800000"/>
            <a:headEnd/>
            <a:tailEnd/>
          </a:ln>
        </p:spPr>
        <p:txBody>
          <a:bodyPr wrap="none" anchor="ctr"/>
          <a:lstStyle/>
          <a:p>
            <a:endParaRPr lang="en-US" dirty="0"/>
          </a:p>
        </p:txBody>
      </p:sp>
      <p:sp>
        <p:nvSpPr>
          <p:cNvPr id="21508" name="Rectangle 4"/>
          <p:cNvSpPr>
            <a:spLocks noChangeArrowheads="1"/>
          </p:cNvSpPr>
          <p:nvPr/>
        </p:nvSpPr>
        <p:spPr bwMode="auto">
          <a:xfrm>
            <a:off x="771525" y="6635750"/>
            <a:ext cx="2143125" cy="457200"/>
          </a:xfrm>
          <a:prstGeom prst="rect">
            <a:avLst/>
          </a:prstGeom>
          <a:noFill/>
          <a:ln w="9525">
            <a:noFill/>
            <a:miter lim="800000"/>
            <a:headEnd/>
            <a:tailEnd/>
          </a:ln>
        </p:spPr>
        <p:txBody>
          <a:bodyPr wrap="none" anchor="ctr"/>
          <a:lstStyle/>
          <a:p>
            <a:endParaRPr lang="en-US" dirty="0"/>
          </a:p>
        </p:txBody>
      </p:sp>
      <p:sp>
        <p:nvSpPr>
          <p:cNvPr id="21509" name="Rectangle 5"/>
          <p:cNvSpPr>
            <a:spLocks noChangeArrowheads="1"/>
          </p:cNvSpPr>
          <p:nvPr/>
        </p:nvSpPr>
        <p:spPr bwMode="auto">
          <a:xfrm>
            <a:off x="3514725" y="6635750"/>
            <a:ext cx="3257550" cy="457200"/>
          </a:xfrm>
          <a:prstGeom prst="rect">
            <a:avLst/>
          </a:prstGeom>
          <a:noFill/>
          <a:ln w="9525">
            <a:noFill/>
            <a:miter lim="800000"/>
            <a:headEnd/>
            <a:tailEnd/>
          </a:ln>
        </p:spPr>
        <p:txBody>
          <a:bodyPr wrap="none" anchor="ctr"/>
          <a:lstStyle/>
          <a:p>
            <a:endParaRPr lang="en-US" dirty="0"/>
          </a:p>
        </p:txBody>
      </p:sp>
      <p:sp>
        <p:nvSpPr>
          <p:cNvPr id="21510" name="Rectangle 6"/>
          <p:cNvSpPr>
            <a:spLocks noGrp="1" noChangeArrowheads="1"/>
          </p:cNvSpPr>
          <p:nvPr>
            <p:ph type="title"/>
          </p:nvPr>
        </p:nvSpPr>
        <p:spPr>
          <a:xfrm>
            <a:off x="869950" y="2316163"/>
            <a:ext cx="8743950" cy="1143000"/>
          </a:xfrm>
          <a:noFill/>
        </p:spPr>
        <p:txBody>
          <a:bodyPr/>
          <a:lstStyle/>
          <a:p>
            <a:pPr eaLnBrk="1" hangingPunct="1">
              <a:lnSpc>
                <a:spcPct val="150000"/>
              </a:lnSpc>
            </a:pPr>
            <a:r>
              <a:rPr lang="en-US" b="0" dirty="0" smtClean="0">
                <a:solidFill>
                  <a:schemeClr val="tx2"/>
                </a:solidFill>
              </a:rPr>
              <a:t>CORNEO-SCELERAL</a:t>
            </a:r>
            <a:br>
              <a:rPr lang="en-US" b="0" dirty="0" smtClean="0">
                <a:solidFill>
                  <a:schemeClr val="tx2"/>
                </a:solidFill>
              </a:rPr>
            </a:br>
            <a:r>
              <a:rPr lang="en-US" b="0" dirty="0" smtClean="0">
                <a:solidFill>
                  <a:schemeClr val="tx2"/>
                </a:solidFill>
              </a:rPr>
              <a:t>JUNCTION RATING</a:t>
            </a:r>
            <a:endParaRPr lang="en-US" dirty="0" smtClean="0">
              <a:solidFill>
                <a:schemeClr val="tx2"/>
              </a:solidFill>
            </a:endParaRPr>
          </a:p>
        </p:txBody>
      </p:sp>
      <p:sp>
        <p:nvSpPr>
          <p:cNvPr id="21511" name="Rectangle 8"/>
          <p:cNvSpPr>
            <a:spLocks noChangeArrowheads="1"/>
          </p:cNvSpPr>
          <p:nvPr/>
        </p:nvSpPr>
        <p:spPr bwMode="auto">
          <a:xfrm>
            <a:off x="871538" y="3665538"/>
            <a:ext cx="8743950" cy="1143000"/>
          </a:xfrm>
          <a:prstGeom prst="rect">
            <a:avLst/>
          </a:prstGeom>
          <a:noFill/>
          <a:ln w="9525">
            <a:noFill/>
            <a:miter lim="800000"/>
            <a:headEnd/>
            <a:tailEnd/>
          </a:ln>
        </p:spPr>
        <p:txBody>
          <a:bodyPr lIns="92075" tIns="46038" rIns="92075" bIns="46038" anchor="ctr"/>
          <a:lstStyle/>
          <a:p>
            <a:pPr defTabSz="762000">
              <a:lnSpc>
                <a:spcPct val="150000"/>
              </a:lnSpc>
            </a:pPr>
            <a:r>
              <a:rPr lang="en-US" sz="2200" dirty="0">
                <a:solidFill>
                  <a:schemeClr val="tx2"/>
                </a:solidFill>
              </a:rPr>
              <a:t>(S.H.F.A., Olten, Switzerland)</a:t>
            </a:r>
            <a:endParaRPr lang="en-US" sz="3800" b="1" dirty="0">
              <a:solidFill>
                <a:schemeClr val="tx2"/>
              </a:solidFill>
            </a:endParaRP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Rectangle 86"/>
          <p:cNvSpPr/>
          <p:nvPr/>
        </p:nvSpPr>
        <p:spPr>
          <a:xfrm>
            <a:off x="720725" y="1855788"/>
            <a:ext cx="8742363" cy="4419600"/>
          </a:xfrm>
          <a:prstGeom prst="rect">
            <a:avLst/>
          </a:prstGeom>
          <a:solidFill>
            <a:schemeClr val="accent3">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dirty="0"/>
          </a:p>
        </p:txBody>
      </p:sp>
      <p:sp>
        <p:nvSpPr>
          <p:cNvPr id="22531" name="Rectangle 2"/>
          <p:cNvSpPr>
            <a:spLocks noChangeArrowheads="1"/>
          </p:cNvSpPr>
          <p:nvPr/>
        </p:nvSpPr>
        <p:spPr bwMode="auto">
          <a:xfrm>
            <a:off x="771525" y="6664325"/>
            <a:ext cx="2143125" cy="457200"/>
          </a:xfrm>
          <a:prstGeom prst="rect">
            <a:avLst/>
          </a:prstGeom>
          <a:noFill/>
          <a:ln w="9525">
            <a:noFill/>
            <a:miter lim="800000"/>
            <a:headEnd/>
            <a:tailEnd/>
          </a:ln>
        </p:spPr>
        <p:txBody>
          <a:bodyPr wrap="none" anchor="ctr"/>
          <a:lstStyle/>
          <a:p>
            <a:endParaRPr lang="en-US" dirty="0">
              <a:solidFill>
                <a:schemeClr val="tx2"/>
              </a:solidFill>
            </a:endParaRPr>
          </a:p>
        </p:txBody>
      </p:sp>
      <p:sp>
        <p:nvSpPr>
          <p:cNvPr id="22532" name="Rectangle 3"/>
          <p:cNvSpPr>
            <a:spLocks noChangeArrowheads="1"/>
          </p:cNvSpPr>
          <p:nvPr/>
        </p:nvSpPr>
        <p:spPr bwMode="auto">
          <a:xfrm>
            <a:off x="3514725" y="6664325"/>
            <a:ext cx="3257550" cy="457200"/>
          </a:xfrm>
          <a:prstGeom prst="rect">
            <a:avLst/>
          </a:prstGeom>
          <a:noFill/>
          <a:ln w="9525">
            <a:noFill/>
            <a:miter lim="800000"/>
            <a:headEnd/>
            <a:tailEnd/>
          </a:ln>
        </p:spPr>
        <p:txBody>
          <a:bodyPr wrap="none" anchor="ctr"/>
          <a:lstStyle/>
          <a:p>
            <a:endParaRPr lang="en-US" dirty="0">
              <a:solidFill>
                <a:schemeClr val="tx2"/>
              </a:solidFill>
            </a:endParaRPr>
          </a:p>
        </p:txBody>
      </p:sp>
      <p:sp>
        <p:nvSpPr>
          <p:cNvPr id="22533" name="Rectangle 4"/>
          <p:cNvSpPr>
            <a:spLocks noChangeArrowheads="1"/>
          </p:cNvSpPr>
          <p:nvPr/>
        </p:nvSpPr>
        <p:spPr bwMode="auto">
          <a:xfrm>
            <a:off x="771525" y="6664325"/>
            <a:ext cx="2143125" cy="457200"/>
          </a:xfrm>
          <a:prstGeom prst="rect">
            <a:avLst/>
          </a:prstGeom>
          <a:noFill/>
          <a:ln w="9525">
            <a:noFill/>
            <a:miter lim="800000"/>
            <a:headEnd/>
            <a:tailEnd/>
          </a:ln>
        </p:spPr>
        <p:txBody>
          <a:bodyPr wrap="none" anchor="ctr"/>
          <a:lstStyle/>
          <a:p>
            <a:endParaRPr lang="en-US" dirty="0">
              <a:solidFill>
                <a:schemeClr val="tx2"/>
              </a:solidFill>
            </a:endParaRPr>
          </a:p>
        </p:txBody>
      </p:sp>
      <p:sp>
        <p:nvSpPr>
          <p:cNvPr id="22534" name="Rectangle 5"/>
          <p:cNvSpPr>
            <a:spLocks noChangeArrowheads="1"/>
          </p:cNvSpPr>
          <p:nvPr/>
        </p:nvSpPr>
        <p:spPr bwMode="auto">
          <a:xfrm>
            <a:off x="3514725" y="6664325"/>
            <a:ext cx="3257550" cy="457200"/>
          </a:xfrm>
          <a:prstGeom prst="rect">
            <a:avLst/>
          </a:prstGeom>
          <a:noFill/>
          <a:ln w="9525">
            <a:noFill/>
            <a:miter lim="800000"/>
            <a:headEnd/>
            <a:tailEnd/>
          </a:ln>
        </p:spPr>
        <p:txBody>
          <a:bodyPr wrap="none" anchor="ctr"/>
          <a:lstStyle/>
          <a:p>
            <a:endParaRPr lang="en-US" dirty="0">
              <a:solidFill>
                <a:schemeClr val="tx2"/>
              </a:solidFill>
            </a:endParaRPr>
          </a:p>
        </p:txBody>
      </p:sp>
      <p:sp>
        <p:nvSpPr>
          <p:cNvPr id="22535" name="Rectangle 6"/>
          <p:cNvSpPr>
            <a:spLocks noGrp="1" noChangeArrowheads="1"/>
          </p:cNvSpPr>
          <p:nvPr>
            <p:ph type="title"/>
          </p:nvPr>
        </p:nvSpPr>
        <p:spPr>
          <a:xfrm>
            <a:off x="1615993" y="-54904"/>
            <a:ext cx="8743950" cy="1143000"/>
          </a:xfrm>
          <a:noFill/>
        </p:spPr>
        <p:txBody>
          <a:bodyPr/>
          <a:lstStyle/>
          <a:p>
            <a:pPr eaLnBrk="1" hangingPunct="1">
              <a:lnSpc>
                <a:spcPct val="150000"/>
              </a:lnSpc>
            </a:pPr>
            <a:r>
              <a:rPr lang="en-US" dirty="0" smtClean="0"/>
              <a:t>CORNEO-SCLERAL PROFILE</a:t>
            </a:r>
          </a:p>
        </p:txBody>
      </p:sp>
      <p:sp>
        <p:nvSpPr>
          <p:cNvPr id="22536" name="Freeform 12"/>
          <p:cNvSpPr>
            <a:spLocks/>
          </p:cNvSpPr>
          <p:nvPr/>
        </p:nvSpPr>
        <p:spPr bwMode="auto">
          <a:xfrm>
            <a:off x="6403975" y="3038475"/>
            <a:ext cx="641350" cy="1846263"/>
          </a:xfrm>
          <a:custGeom>
            <a:avLst/>
            <a:gdLst>
              <a:gd name="T0" fmla="*/ 2147483647 w 404"/>
              <a:gd name="T1" fmla="*/ 0 h 1163"/>
              <a:gd name="T2" fmla="*/ 2147483647 w 404"/>
              <a:gd name="T3" fmla="*/ 2147483647 h 1163"/>
              <a:gd name="T4" fmla="*/ 2147483647 w 404"/>
              <a:gd name="T5" fmla="*/ 2147483647 h 1163"/>
              <a:gd name="T6" fmla="*/ 2147483647 w 404"/>
              <a:gd name="T7" fmla="*/ 2147483647 h 1163"/>
              <a:gd name="T8" fmla="*/ 2147483647 w 404"/>
              <a:gd name="T9" fmla="*/ 2147483647 h 1163"/>
              <a:gd name="T10" fmla="*/ 2147483647 w 404"/>
              <a:gd name="T11" fmla="*/ 2147483647 h 1163"/>
              <a:gd name="T12" fmla="*/ 2147483647 w 404"/>
              <a:gd name="T13" fmla="*/ 2147483647 h 1163"/>
              <a:gd name="T14" fmla="*/ 2147483647 w 404"/>
              <a:gd name="T15" fmla="*/ 2147483647 h 1163"/>
              <a:gd name="T16" fmla="*/ 2147483647 w 404"/>
              <a:gd name="T17" fmla="*/ 2147483647 h 1163"/>
              <a:gd name="T18" fmla="*/ 2147483647 w 404"/>
              <a:gd name="T19" fmla="*/ 2147483647 h 1163"/>
              <a:gd name="T20" fmla="*/ 2147483647 w 404"/>
              <a:gd name="T21" fmla="*/ 2147483647 h 1163"/>
              <a:gd name="T22" fmla="*/ 2147483647 w 404"/>
              <a:gd name="T23" fmla="*/ 2147483647 h 1163"/>
              <a:gd name="T24" fmla="*/ 2147483647 w 404"/>
              <a:gd name="T25" fmla="*/ 2147483647 h 1163"/>
              <a:gd name="T26" fmla="*/ 2147483647 w 404"/>
              <a:gd name="T27" fmla="*/ 2147483647 h 1163"/>
              <a:gd name="T28" fmla="*/ 2147483647 w 404"/>
              <a:gd name="T29" fmla="*/ 2147483647 h 1163"/>
              <a:gd name="T30" fmla="*/ 2147483647 w 404"/>
              <a:gd name="T31" fmla="*/ 2147483647 h 1163"/>
              <a:gd name="T32" fmla="*/ 2147483647 w 404"/>
              <a:gd name="T33" fmla="*/ 2147483647 h 1163"/>
              <a:gd name="T34" fmla="*/ 2147483647 w 404"/>
              <a:gd name="T35" fmla="*/ 2147483647 h 1163"/>
              <a:gd name="T36" fmla="*/ 2147483647 w 404"/>
              <a:gd name="T37" fmla="*/ 2147483647 h 1163"/>
              <a:gd name="T38" fmla="*/ 2147483647 w 404"/>
              <a:gd name="T39" fmla="*/ 2147483647 h 1163"/>
              <a:gd name="T40" fmla="*/ 2147483647 w 404"/>
              <a:gd name="T41" fmla="*/ 2147483647 h 1163"/>
              <a:gd name="T42" fmla="*/ 0 w 404"/>
              <a:gd name="T43" fmla="*/ 2147483647 h 1163"/>
              <a:gd name="T44" fmla="*/ 0 w 404"/>
              <a:gd name="T45" fmla="*/ 2147483647 h 1163"/>
              <a:gd name="T46" fmla="*/ 0 w 404"/>
              <a:gd name="T47" fmla="*/ 2147483647 h 1163"/>
              <a:gd name="T48" fmla="*/ 2147483647 w 404"/>
              <a:gd name="T49" fmla="*/ 2147483647 h 1163"/>
              <a:gd name="T50" fmla="*/ 2147483647 w 404"/>
              <a:gd name="T51" fmla="*/ 2147483647 h 1163"/>
              <a:gd name="T52" fmla="*/ 2147483647 w 404"/>
              <a:gd name="T53" fmla="*/ 2147483647 h 1163"/>
              <a:gd name="T54" fmla="*/ 2147483647 w 404"/>
              <a:gd name="T55" fmla="*/ 2147483647 h 1163"/>
              <a:gd name="T56" fmla="*/ 2147483647 w 404"/>
              <a:gd name="T57" fmla="*/ 2147483647 h 1163"/>
              <a:gd name="T58" fmla="*/ 2147483647 w 404"/>
              <a:gd name="T59" fmla="*/ 2147483647 h 1163"/>
              <a:gd name="T60" fmla="*/ 2147483647 w 404"/>
              <a:gd name="T61" fmla="*/ 2147483647 h 1163"/>
              <a:gd name="T62" fmla="*/ 2147483647 w 404"/>
              <a:gd name="T63" fmla="*/ 0 h 116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404"/>
              <a:gd name="T97" fmla="*/ 0 h 1163"/>
              <a:gd name="T98" fmla="*/ 404 w 404"/>
              <a:gd name="T99" fmla="*/ 1163 h 116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404" h="1163">
                <a:moveTo>
                  <a:pt x="404" y="0"/>
                </a:moveTo>
                <a:lnTo>
                  <a:pt x="404" y="1144"/>
                </a:lnTo>
                <a:lnTo>
                  <a:pt x="385" y="1138"/>
                </a:lnTo>
                <a:lnTo>
                  <a:pt x="360" y="1132"/>
                </a:lnTo>
                <a:lnTo>
                  <a:pt x="341" y="1132"/>
                </a:lnTo>
                <a:lnTo>
                  <a:pt x="316" y="1125"/>
                </a:lnTo>
                <a:lnTo>
                  <a:pt x="297" y="1125"/>
                </a:lnTo>
                <a:lnTo>
                  <a:pt x="271" y="1132"/>
                </a:lnTo>
                <a:lnTo>
                  <a:pt x="259" y="1138"/>
                </a:lnTo>
                <a:lnTo>
                  <a:pt x="246" y="1151"/>
                </a:lnTo>
                <a:lnTo>
                  <a:pt x="234" y="1163"/>
                </a:lnTo>
                <a:lnTo>
                  <a:pt x="215" y="1163"/>
                </a:lnTo>
                <a:lnTo>
                  <a:pt x="196" y="1163"/>
                </a:lnTo>
                <a:lnTo>
                  <a:pt x="170" y="1157"/>
                </a:lnTo>
                <a:lnTo>
                  <a:pt x="145" y="1151"/>
                </a:lnTo>
                <a:lnTo>
                  <a:pt x="120" y="1138"/>
                </a:lnTo>
                <a:lnTo>
                  <a:pt x="94" y="1132"/>
                </a:lnTo>
                <a:lnTo>
                  <a:pt x="69" y="1132"/>
                </a:lnTo>
                <a:lnTo>
                  <a:pt x="50" y="1037"/>
                </a:lnTo>
                <a:lnTo>
                  <a:pt x="25" y="917"/>
                </a:lnTo>
                <a:lnTo>
                  <a:pt x="12" y="854"/>
                </a:lnTo>
                <a:lnTo>
                  <a:pt x="0" y="784"/>
                </a:lnTo>
                <a:lnTo>
                  <a:pt x="0" y="715"/>
                </a:lnTo>
                <a:lnTo>
                  <a:pt x="0" y="645"/>
                </a:lnTo>
                <a:lnTo>
                  <a:pt x="12" y="569"/>
                </a:lnTo>
                <a:lnTo>
                  <a:pt x="31" y="487"/>
                </a:lnTo>
                <a:lnTo>
                  <a:pt x="57" y="411"/>
                </a:lnTo>
                <a:lnTo>
                  <a:pt x="101" y="329"/>
                </a:lnTo>
                <a:lnTo>
                  <a:pt x="151" y="247"/>
                </a:lnTo>
                <a:lnTo>
                  <a:pt x="221" y="164"/>
                </a:lnTo>
                <a:lnTo>
                  <a:pt x="303" y="82"/>
                </a:lnTo>
                <a:lnTo>
                  <a:pt x="404" y="0"/>
                </a:lnTo>
                <a:close/>
              </a:path>
            </a:pathLst>
          </a:custGeom>
          <a:solidFill>
            <a:srgbClr val="66FF66"/>
          </a:solidFill>
          <a:ln w="9525">
            <a:solidFill>
              <a:srgbClr val="003300"/>
            </a:solidFill>
            <a:round/>
            <a:headEnd/>
            <a:tailEnd/>
          </a:ln>
        </p:spPr>
        <p:txBody>
          <a:bodyPr/>
          <a:lstStyle/>
          <a:p>
            <a:endParaRPr lang="en-US" dirty="0">
              <a:solidFill>
                <a:schemeClr val="tx2"/>
              </a:solidFill>
            </a:endParaRPr>
          </a:p>
        </p:txBody>
      </p:sp>
      <p:sp>
        <p:nvSpPr>
          <p:cNvPr id="22537" name="Freeform 13"/>
          <p:cNvSpPr>
            <a:spLocks/>
          </p:cNvSpPr>
          <p:nvPr/>
        </p:nvSpPr>
        <p:spPr bwMode="auto">
          <a:xfrm>
            <a:off x="7026275" y="3038475"/>
            <a:ext cx="39688" cy="1827213"/>
          </a:xfrm>
          <a:custGeom>
            <a:avLst/>
            <a:gdLst>
              <a:gd name="T0" fmla="*/ 2147483647 w 25"/>
              <a:gd name="T1" fmla="*/ 2147483647 h 1151"/>
              <a:gd name="T2" fmla="*/ 2147483647 w 25"/>
              <a:gd name="T3" fmla="*/ 2147483647 h 1151"/>
              <a:gd name="T4" fmla="*/ 2147483647 w 25"/>
              <a:gd name="T5" fmla="*/ 0 h 1151"/>
              <a:gd name="T6" fmla="*/ 2147483647 w 25"/>
              <a:gd name="T7" fmla="*/ 0 h 1151"/>
              <a:gd name="T8" fmla="*/ 0 w 25"/>
              <a:gd name="T9" fmla="*/ 2147483647 h 1151"/>
              <a:gd name="T10" fmla="*/ 2147483647 w 25"/>
              <a:gd name="T11" fmla="*/ 2147483647 h 1151"/>
              <a:gd name="T12" fmla="*/ 0 w 25"/>
              <a:gd name="T13" fmla="*/ 2147483647 h 1151"/>
              <a:gd name="T14" fmla="*/ 2147483647 w 25"/>
              <a:gd name="T15" fmla="*/ 2147483647 h 1151"/>
              <a:gd name="T16" fmla="*/ 2147483647 w 25"/>
              <a:gd name="T17" fmla="*/ 2147483647 h 1151"/>
              <a:gd name="T18" fmla="*/ 2147483647 w 25"/>
              <a:gd name="T19" fmla="*/ 2147483647 h 1151"/>
              <a:gd name="T20" fmla="*/ 2147483647 w 25"/>
              <a:gd name="T21" fmla="*/ 2147483647 h 1151"/>
              <a:gd name="T22" fmla="*/ 2147483647 w 25"/>
              <a:gd name="T23" fmla="*/ 2147483647 h 1151"/>
              <a:gd name="T24" fmla="*/ 2147483647 w 25"/>
              <a:gd name="T25" fmla="*/ 2147483647 h 1151"/>
              <a:gd name="T26" fmla="*/ 2147483647 w 25"/>
              <a:gd name="T27" fmla="*/ 2147483647 h 1151"/>
              <a:gd name="T28" fmla="*/ 2147483647 w 25"/>
              <a:gd name="T29" fmla="*/ 2147483647 h 1151"/>
              <a:gd name="T30" fmla="*/ 2147483647 w 25"/>
              <a:gd name="T31" fmla="*/ 2147483647 h 115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5"/>
              <a:gd name="T49" fmla="*/ 0 h 1151"/>
              <a:gd name="T50" fmla="*/ 25 w 25"/>
              <a:gd name="T51" fmla="*/ 1151 h 115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5" h="1151">
                <a:moveTo>
                  <a:pt x="12" y="1151"/>
                </a:moveTo>
                <a:lnTo>
                  <a:pt x="25" y="1144"/>
                </a:lnTo>
                <a:lnTo>
                  <a:pt x="25" y="0"/>
                </a:lnTo>
                <a:lnTo>
                  <a:pt x="6" y="0"/>
                </a:lnTo>
                <a:lnTo>
                  <a:pt x="0" y="1144"/>
                </a:lnTo>
                <a:lnTo>
                  <a:pt x="12" y="1132"/>
                </a:lnTo>
                <a:lnTo>
                  <a:pt x="0" y="1144"/>
                </a:lnTo>
                <a:lnTo>
                  <a:pt x="6" y="1144"/>
                </a:lnTo>
                <a:lnTo>
                  <a:pt x="6" y="1151"/>
                </a:lnTo>
                <a:lnTo>
                  <a:pt x="12" y="1151"/>
                </a:lnTo>
                <a:lnTo>
                  <a:pt x="19" y="1151"/>
                </a:lnTo>
                <a:lnTo>
                  <a:pt x="25" y="1144"/>
                </a:lnTo>
                <a:lnTo>
                  <a:pt x="12" y="1151"/>
                </a:lnTo>
                <a:close/>
              </a:path>
            </a:pathLst>
          </a:custGeom>
          <a:solidFill>
            <a:srgbClr val="003300"/>
          </a:solidFill>
          <a:ln w="9525">
            <a:solidFill>
              <a:srgbClr val="003300"/>
            </a:solidFill>
            <a:round/>
            <a:headEnd/>
            <a:tailEnd/>
          </a:ln>
        </p:spPr>
        <p:txBody>
          <a:bodyPr/>
          <a:lstStyle/>
          <a:p>
            <a:endParaRPr lang="en-US" dirty="0">
              <a:solidFill>
                <a:schemeClr val="tx2"/>
              </a:solidFill>
            </a:endParaRPr>
          </a:p>
        </p:txBody>
      </p:sp>
      <p:sp>
        <p:nvSpPr>
          <p:cNvPr id="22538" name="Freeform 14"/>
          <p:cNvSpPr>
            <a:spLocks/>
          </p:cNvSpPr>
          <p:nvPr/>
        </p:nvSpPr>
        <p:spPr bwMode="auto">
          <a:xfrm>
            <a:off x="6784975" y="4814888"/>
            <a:ext cx="260350" cy="60325"/>
          </a:xfrm>
          <a:custGeom>
            <a:avLst/>
            <a:gdLst>
              <a:gd name="T0" fmla="*/ 2147483647 w 164"/>
              <a:gd name="T1" fmla="*/ 2147483647 h 38"/>
              <a:gd name="T2" fmla="*/ 2147483647 w 164"/>
              <a:gd name="T3" fmla="*/ 2147483647 h 38"/>
              <a:gd name="T4" fmla="*/ 2147483647 w 164"/>
              <a:gd name="T5" fmla="*/ 2147483647 h 38"/>
              <a:gd name="T6" fmla="*/ 2147483647 w 164"/>
              <a:gd name="T7" fmla="*/ 2147483647 h 38"/>
              <a:gd name="T8" fmla="*/ 2147483647 w 164"/>
              <a:gd name="T9" fmla="*/ 2147483647 h 38"/>
              <a:gd name="T10" fmla="*/ 2147483647 w 164"/>
              <a:gd name="T11" fmla="*/ 2147483647 h 38"/>
              <a:gd name="T12" fmla="*/ 2147483647 w 164"/>
              <a:gd name="T13" fmla="*/ 2147483647 h 38"/>
              <a:gd name="T14" fmla="*/ 2147483647 w 164"/>
              <a:gd name="T15" fmla="*/ 2147483647 h 38"/>
              <a:gd name="T16" fmla="*/ 2147483647 w 164"/>
              <a:gd name="T17" fmla="*/ 2147483647 h 38"/>
              <a:gd name="T18" fmla="*/ 2147483647 w 164"/>
              <a:gd name="T19" fmla="*/ 2147483647 h 38"/>
              <a:gd name="T20" fmla="*/ 2147483647 w 164"/>
              <a:gd name="T21" fmla="*/ 2147483647 h 38"/>
              <a:gd name="T22" fmla="*/ 2147483647 w 164"/>
              <a:gd name="T23" fmla="*/ 2147483647 h 38"/>
              <a:gd name="T24" fmla="*/ 2147483647 w 164"/>
              <a:gd name="T25" fmla="*/ 0 h 38"/>
              <a:gd name="T26" fmla="*/ 2147483647 w 164"/>
              <a:gd name="T27" fmla="*/ 0 h 38"/>
              <a:gd name="T28" fmla="*/ 2147483647 w 164"/>
              <a:gd name="T29" fmla="*/ 0 h 38"/>
              <a:gd name="T30" fmla="*/ 2147483647 w 164"/>
              <a:gd name="T31" fmla="*/ 0 h 38"/>
              <a:gd name="T32" fmla="*/ 2147483647 w 164"/>
              <a:gd name="T33" fmla="*/ 2147483647 h 38"/>
              <a:gd name="T34" fmla="*/ 2147483647 w 164"/>
              <a:gd name="T35" fmla="*/ 2147483647 h 38"/>
              <a:gd name="T36" fmla="*/ 0 w 164"/>
              <a:gd name="T37" fmla="*/ 2147483647 h 38"/>
              <a:gd name="T38" fmla="*/ 0 w 164"/>
              <a:gd name="T39" fmla="*/ 2147483647 h 38"/>
              <a:gd name="T40" fmla="*/ 2147483647 w 164"/>
              <a:gd name="T41" fmla="*/ 2147483647 h 3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64"/>
              <a:gd name="T64" fmla="*/ 0 h 38"/>
              <a:gd name="T65" fmla="*/ 164 w 164"/>
              <a:gd name="T66" fmla="*/ 38 h 3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64" h="38">
                <a:moveTo>
                  <a:pt x="12" y="38"/>
                </a:moveTo>
                <a:lnTo>
                  <a:pt x="12" y="38"/>
                </a:lnTo>
                <a:lnTo>
                  <a:pt x="25" y="32"/>
                </a:lnTo>
                <a:lnTo>
                  <a:pt x="38" y="25"/>
                </a:lnTo>
                <a:lnTo>
                  <a:pt x="57" y="19"/>
                </a:lnTo>
                <a:lnTo>
                  <a:pt x="76" y="19"/>
                </a:lnTo>
                <a:lnTo>
                  <a:pt x="95" y="19"/>
                </a:lnTo>
                <a:lnTo>
                  <a:pt x="120" y="25"/>
                </a:lnTo>
                <a:lnTo>
                  <a:pt x="139" y="25"/>
                </a:lnTo>
                <a:lnTo>
                  <a:pt x="164" y="32"/>
                </a:lnTo>
                <a:lnTo>
                  <a:pt x="164" y="13"/>
                </a:lnTo>
                <a:lnTo>
                  <a:pt x="145" y="6"/>
                </a:lnTo>
                <a:lnTo>
                  <a:pt x="120" y="0"/>
                </a:lnTo>
                <a:lnTo>
                  <a:pt x="101" y="0"/>
                </a:lnTo>
                <a:lnTo>
                  <a:pt x="76" y="0"/>
                </a:lnTo>
                <a:lnTo>
                  <a:pt x="50" y="0"/>
                </a:lnTo>
                <a:lnTo>
                  <a:pt x="31" y="6"/>
                </a:lnTo>
                <a:lnTo>
                  <a:pt x="12" y="13"/>
                </a:lnTo>
                <a:lnTo>
                  <a:pt x="0" y="25"/>
                </a:lnTo>
                <a:lnTo>
                  <a:pt x="12" y="38"/>
                </a:lnTo>
                <a:close/>
              </a:path>
            </a:pathLst>
          </a:custGeom>
          <a:solidFill>
            <a:srgbClr val="003300"/>
          </a:solidFill>
          <a:ln w="9525">
            <a:solidFill>
              <a:srgbClr val="003300"/>
            </a:solidFill>
            <a:round/>
            <a:headEnd/>
            <a:tailEnd/>
          </a:ln>
        </p:spPr>
        <p:txBody>
          <a:bodyPr/>
          <a:lstStyle/>
          <a:p>
            <a:endParaRPr lang="en-US" dirty="0">
              <a:solidFill>
                <a:schemeClr val="tx2"/>
              </a:solidFill>
            </a:endParaRPr>
          </a:p>
        </p:txBody>
      </p:sp>
      <p:sp>
        <p:nvSpPr>
          <p:cNvPr id="22539" name="Freeform 15"/>
          <p:cNvSpPr>
            <a:spLocks/>
          </p:cNvSpPr>
          <p:nvPr/>
        </p:nvSpPr>
        <p:spPr bwMode="auto">
          <a:xfrm>
            <a:off x="6494463" y="4814888"/>
            <a:ext cx="309562" cy="90487"/>
          </a:xfrm>
          <a:custGeom>
            <a:avLst/>
            <a:gdLst>
              <a:gd name="T0" fmla="*/ 0 w 195"/>
              <a:gd name="T1" fmla="*/ 2147483647 h 57"/>
              <a:gd name="T2" fmla="*/ 2147483647 w 195"/>
              <a:gd name="T3" fmla="*/ 2147483647 h 57"/>
              <a:gd name="T4" fmla="*/ 2147483647 w 195"/>
              <a:gd name="T5" fmla="*/ 2147483647 h 57"/>
              <a:gd name="T6" fmla="*/ 2147483647 w 195"/>
              <a:gd name="T7" fmla="*/ 2147483647 h 57"/>
              <a:gd name="T8" fmla="*/ 2147483647 w 195"/>
              <a:gd name="T9" fmla="*/ 2147483647 h 57"/>
              <a:gd name="T10" fmla="*/ 2147483647 w 195"/>
              <a:gd name="T11" fmla="*/ 2147483647 h 57"/>
              <a:gd name="T12" fmla="*/ 2147483647 w 195"/>
              <a:gd name="T13" fmla="*/ 2147483647 h 57"/>
              <a:gd name="T14" fmla="*/ 2147483647 w 195"/>
              <a:gd name="T15" fmla="*/ 2147483647 h 57"/>
              <a:gd name="T16" fmla="*/ 2147483647 w 195"/>
              <a:gd name="T17" fmla="*/ 2147483647 h 57"/>
              <a:gd name="T18" fmla="*/ 2147483647 w 195"/>
              <a:gd name="T19" fmla="*/ 2147483647 h 57"/>
              <a:gd name="T20" fmla="*/ 2147483647 w 195"/>
              <a:gd name="T21" fmla="*/ 2147483647 h 57"/>
              <a:gd name="T22" fmla="*/ 2147483647 w 195"/>
              <a:gd name="T23" fmla="*/ 2147483647 h 57"/>
              <a:gd name="T24" fmla="*/ 2147483647 w 195"/>
              <a:gd name="T25" fmla="*/ 2147483647 h 57"/>
              <a:gd name="T26" fmla="*/ 2147483647 w 195"/>
              <a:gd name="T27" fmla="*/ 2147483647 h 57"/>
              <a:gd name="T28" fmla="*/ 2147483647 w 195"/>
              <a:gd name="T29" fmla="*/ 2147483647 h 57"/>
              <a:gd name="T30" fmla="*/ 2147483647 w 195"/>
              <a:gd name="T31" fmla="*/ 2147483647 h 57"/>
              <a:gd name="T32" fmla="*/ 2147483647 w 195"/>
              <a:gd name="T33" fmla="*/ 2147483647 h 57"/>
              <a:gd name="T34" fmla="*/ 2147483647 w 195"/>
              <a:gd name="T35" fmla="*/ 2147483647 h 57"/>
              <a:gd name="T36" fmla="*/ 2147483647 w 195"/>
              <a:gd name="T37" fmla="*/ 0 h 57"/>
              <a:gd name="T38" fmla="*/ 2147483647 w 195"/>
              <a:gd name="T39" fmla="*/ 2147483647 h 57"/>
              <a:gd name="T40" fmla="*/ 2147483647 w 195"/>
              <a:gd name="T41" fmla="*/ 0 h 57"/>
              <a:gd name="T42" fmla="*/ 2147483647 w 195"/>
              <a:gd name="T43" fmla="*/ 2147483647 h 57"/>
              <a:gd name="T44" fmla="*/ 2147483647 w 195"/>
              <a:gd name="T45" fmla="*/ 2147483647 h 57"/>
              <a:gd name="T46" fmla="*/ 0 w 195"/>
              <a:gd name="T47" fmla="*/ 2147483647 h 57"/>
              <a:gd name="T48" fmla="*/ 0 w 195"/>
              <a:gd name="T49" fmla="*/ 2147483647 h 57"/>
              <a:gd name="T50" fmla="*/ 0 w 195"/>
              <a:gd name="T51" fmla="*/ 2147483647 h 57"/>
              <a:gd name="T52" fmla="*/ 2147483647 w 195"/>
              <a:gd name="T53" fmla="*/ 2147483647 h 57"/>
              <a:gd name="T54" fmla="*/ 2147483647 w 195"/>
              <a:gd name="T55" fmla="*/ 2147483647 h 57"/>
              <a:gd name="T56" fmla="*/ 2147483647 w 195"/>
              <a:gd name="T57" fmla="*/ 2147483647 h 57"/>
              <a:gd name="T58" fmla="*/ 0 w 195"/>
              <a:gd name="T59" fmla="*/ 2147483647 h 5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5"/>
              <a:gd name="T91" fmla="*/ 0 h 57"/>
              <a:gd name="T92" fmla="*/ 195 w 195"/>
              <a:gd name="T93" fmla="*/ 57 h 57"/>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5" h="57">
                <a:moveTo>
                  <a:pt x="0" y="13"/>
                </a:moveTo>
                <a:lnTo>
                  <a:pt x="12" y="25"/>
                </a:lnTo>
                <a:lnTo>
                  <a:pt x="31" y="25"/>
                </a:lnTo>
                <a:lnTo>
                  <a:pt x="56" y="32"/>
                </a:lnTo>
                <a:lnTo>
                  <a:pt x="82" y="38"/>
                </a:lnTo>
                <a:lnTo>
                  <a:pt x="113" y="44"/>
                </a:lnTo>
                <a:lnTo>
                  <a:pt x="139" y="51"/>
                </a:lnTo>
                <a:lnTo>
                  <a:pt x="158" y="57"/>
                </a:lnTo>
                <a:lnTo>
                  <a:pt x="183" y="51"/>
                </a:lnTo>
                <a:lnTo>
                  <a:pt x="195" y="38"/>
                </a:lnTo>
                <a:lnTo>
                  <a:pt x="183" y="25"/>
                </a:lnTo>
                <a:lnTo>
                  <a:pt x="170" y="32"/>
                </a:lnTo>
                <a:lnTo>
                  <a:pt x="158" y="38"/>
                </a:lnTo>
                <a:lnTo>
                  <a:pt x="139" y="32"/>
                </a:lnTo>
                <a:lnTo>
                  <a:pt x="120" y="25"/>
                </a:lnTo>
                <a:lnTo>
                  <a:pt x="88" y="19"/>
                </a:lnTo>
                <a:lnTo>
                  <a:pt x="63" y="13"/>
                </a:lnTo>
                <a:lnTo>
                  <a:pt x="37" y="6"/>
                </a:lnTo>
                <a:lnTo>
                  <a:pt x="12" y="0"/>
                </a:lnTo>
                <a:lnTo>
                  <a:pt x="25" y="13"/>
                </a:lnTo>
                <a:lnTo>
                  <a:pt x="12" y="0"/>
                </a:lnTo>
                <a:lnTo>
                  <a:pt x="6" y="6"/>
                </a:lnTo>
                <a:lnTo>
                  <a:pt x="0" y="6"/>
                </a:lnTo>
                <a:lnTo>
                  <a:pt x="0" y="13"/>
                </a:lnTo>
                <a:lnTo>
                  <a:pt x="0" y="19"/>
                </a:lnTo>
                <a:lnTo>
                  <a:pt x="6" y="19"/>
                </a:lnTo>
                <a:lnTo>
                  <a:pt x="12" y="25"/>
                </a:lnTo>
                <a:lnTo>
                  <a:pt x="0" y="13"/>
                </a:lnTo>
                <a:close/>
              </a:path>
            </a:pathLst>
          </a:custGeom>
          <a:solidFill>
            <a:srgbClr val="003300"/>
          </a:solidFill>
          <a:ln w="9525">
            <a:solidFill>
              <a:srgbClr val="003300"/>
            </a:solidFill>
            <a:round/>
            <a:headEnd/>
            <a:tailEnd/>
          </a:ln>
        </p:spPr>
        <p:txBody>
          <a:bodyPr/>
          <a:lstStyle/>
          <a:p>
            <a:endParaRPr lang="en-US" dirty="0">
              <a:solidFill>
                <a:schemeClr val="tx2"/>
              </a:solidFill>
            </a:endParaRPr>
          </a:p>
        </p:txBody>
      </p:sp>
      <p:sp>
        <p:nvSpPr>
          <p:cNvPr id="22540" name="Freeform 16"/>
          <p:cNvSpPr>
            <a:spLocks/>
          </p:cNvSpPr>
          <p:nvPr/>
        </p:nvSpPr>
        <p:spPr bwMode="auto">
          <a:xfrm>
            <a:off x="6383338" y="3028950"/>
            <a:ext cx="682625" cy="1806575"/>
          </a:xfrm>
          <a:custGeom>
            <a:avLst/>
            <a:gdLst>
              <a:gd name="T0" fmla="*/ 2147483647 w 430"/>
              <a:gd name="T1" fmla="*/ 2147483647 h 1138"/>
              <a:gd name="T2" fmla="*/ 2147483647 w 430"/>
              <a:gd name="T3" fmla="*/ 0 h 1138"/>
              <a:gd name="T4" fmla="*/ 2147483647 w 430"/>
              <a:gd name="T5" fmla="*/ 2147483647 h 1138"/>
              <a:gd name="T6" fmla="*/ 2147483647 w 430"/>
              <a:gd name="T7" fmla="*/ 2147483647 h 1138"/>
              <a:gd name="T8" fmla="*/ 2147483647 w 430"/>
              <a:gd name="T9" fmla="*/ 2147483647 h 1138"/>
              <a:gd name="T10" fmla="*/ 2147483647 w 430"/>
              <a:gd name="T11" fmla="*/ 2147483647 h 1138"/>
              <a:gd name="T12" fmla="*/ 2147483647 w 430"/>
              <a:gd name="T13" fmla="*/ 2147483647 h 1138"/>
              <a:gd name="T14" fmla="*/ 2147483647 w 430"/>
              <a:gd name="T15" fmla="*/ 2147483647 h 1138"/>
              <a:gd name="T16" fmla="*/ 2147483647 w 430"/>
              <a:gd name="T17" fmla="*/ 2147483647 h 1138"/>
              <a:gd name="T18" fmla="*/ 2147483647 w 430"/>
              <a:gd name="T19" fmla="*/ 2147483647 h 1138"/>
              <a:gd name="T20" fmla="*/ 0 w 430"/>
              <a:gd name="T21" fmla="*/ 2147483647 h 1138"/>
              <a:gd name="T22" fmla="*/ 2147483647 w 430"/>
              <a:gd name="T23" fmla="*/ 2147483647 h 1138"/>
              <a:gd name="T24" fmla="*/ 2147483647 w 430"/>
              <a:gd name="T25" fmla="*/ 2147483647 h 1138"/>
              <a:gd name="T26" fmla="*/ 2147483647 w 430"/>
              <a:gd name="T27" fmla="*/ 2147483647 h 1138"/>
              <a:gd name="T28" fmla="*/ 2147483647 w 430"/>
              <a:gd name="T29" fmla="*/ 2147483647 h 1138"/>
              <a:gd name="T30" fmla="*/ 2147483647 w 430"/>
              <a:gd name="T31" fmla="*/ 2147483647 h 1138"/>
              <a:gd name="T32" fmla="*/ 2147483647 w 430"/>
              <a:gd name="T33" fmla="*/ 2147483647 h 1138"/>
              <a:gd name="T34" fmla="*/ 2147483647 w 430"/>
              <a:gd name="T35" fmla="*/ 2147483647 h 1138"/>
              <a:gd name="T36" fmla="*/ 2147483647 w 430"/>
              <a:gd name="T37" fmla="*/ 2147483647 h 1138"/>
              <a:gd name="T38" fmla="*/ 2147483647 w 430"/>
              <a:gd name="T39" fmla="*/ 2147483647 h 1138"/>
              <a:gd name="T40" fmla="*/ 2147483647 w 430"/>
              <a:gd name="T41" fmla="*/ 2147483647 h 1138"/>
              <a:gd name="T42" fmla="*/ 2147483647 w 430"/>
              <a:gd name="T43" fmla="*/ 2147483647 h 1138"/>
              <a:gd name="T44" fmla="*/ 2147483647 w 430"/>
              <a:gd name="T45" fmla="*/ 2147483647 h 1138"/>
              <a:gd name="T46" fmla="*/ 2147483647 w 430"/>
              <a:gd name="T47" fmla="*/ 2147483647 h 1138"/>
              <a:gd name="T48" fmla="*/ 2147483647 w 430"/>
              <a:gd name="T49" fmla="*/ 2147483647 h 1138"/>
              <a:gd name="T50" fmla="*/ 2147483647 w 430"/>
              <a:gd name="T51" fmla="*/ 2147483647 h 1138"/>
              <a:gd name="T52" fmla="*/ 2147483647 w 430"/>
              <a:gd name="T53" fmla="*/ 2147483647 h 1138"/>
              <a:gd name="T54" fmla="*/ 2147483647 w 430"/>
              <a:gd name="T55" fmla="*/ 2147483647 h 1138"/>
              <a:gd name="T56" fmla="*/ 2147483647 w 430"/>
              <a:gd name="T57" fmla="*/ 2147483647 h 1138"/>
              <a:gd name="T58" fmla="*/ 2147483647 w 430"/>
              <a:gd name="T59" fmla="*/ 2147483647 h 1138"/>
              <a:gd name="T60" fmla="*/ 2147483647 w 430"/>
              <a:gd name="T61" fmla="*/ 2147483647 h 1138"/>
              <a:gd name="T62" fmla="*/ 2147483647 w 430"/>
              <a:gd name="T63" fmla="*/ 2147483647 h 1138"/>
              <a:gd name="T64" fmla="*/ 2147483647 w 430"/>
              <a:gd name="T65" fmla="*/ 2147483647 h 1138"/>
              <a:gd name="T66" fmla="*/ 2147483647 w 430"/>
              <a:gd name="T67" fmla="*/ 2147483647 h 1138"/>
              <a:gd name="T68" fmla="*/ 2147483647 w 430"/>
              <a:gd name="T69" fmla="*/ 2147483647 h 1138"/>
              <a:gd name="T70" fmla="*/ 2147483647 w 430"/>
              <a:gd name="T71" fmla="*/ 2147483647 h 1138"/>
              <a:gd name="T72" fmla="*/ 2147483647 w 430"/>
              <a:gd name="T73" fmla="*/ 0 h 1138"/>
              <a:gd name="T74" fmla="*/ 2147483647 w 430"/>
              <a:gd name="T75" fmla="*/ 0 h 1138"/>
              <a:gd name="T76" fmla="*/ 2147483647 w 430"/>
              <a:gd name="T77" fmla="*/ 0 h 1138"/>
              <a:gd name="T78" fmla="*/ 2147483647 w 430"/>
              <a:gd name="T79" fmla="*/ 0 h 1138"/>
              <a:gd name="T80" fmla="*/ 2147483647 w 430"/>
              <a:gd name="T81" fmla="*/ 0 h 1138"/>
              <a:gd name="T82" fmla="*/ 2147483647 w 430"/>
              <a:gd name="T83" fmla="*/ 2147483647 h 113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430"/>
              <a:gd name="T127" fmla="*/ 0 h 1138"/>
              <a:gd name="T128" fmla="*/ 430 w 430"/>
              <a:gd name="T129" fmla="*/ 1138 h 113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430" h="1138">
                <a:moveTo>
                  <a:pt x="430" y="6"/>
                </a:moveTo>
                <a:lnTo>
                  <a:pt x="411" y="0"/>
                </a:lnTo>
                <a:lnTo>
                  <a:pt x="310" y="82"/>
                </a:lnTo>
                <a:lnTo>
                  <a:pt x="228" y="164"/>
                </a:lnTo>
                <a:lnTo>
                  <a:pt x="158" y="246"/>
                </a:lnTo>
                <a:lnTo>
                  <a:pt x="101" y="328"/>
                </a:lnTo>
                <a:lnTo>
                  <a:pt x="63" y="411"/>
                </a:lnTo>
                <a:lnTo>
                  <a:pt x="32" y="493"/>
                </a:lnTo>
                <a:lnTo>
                  <a:pt x="13" y="569"/>
                </a:lnTo>
                <a:lnTo>
                  <a:pt x="6" y="645"/>
                </a:lnTo>
                <a:lnTo>
                  <a:pt x="0" y="721"/>
                </a:lnTo>
                <a:lnTo>
                  <a:pt x="6" y="796"/>
                </a:lnTo>
                <a:lnTo>
                  <a:pt x="13" y="860"/>
                </a:lnTo>
                <a:lnTo>
                  <a:pt x="25" y="923"/>
                </a:lnTo>
                <a:lnTo>
                  <a:pt x="51" y="1043"/>
                </a:lnTo>
                <a:lnTo>
                  <a:pt x="70" y="1138"/>
                </a:lnTo>
                <a:lnTo>
                  <a:pt x="95" y="1138"/>
                </a:lnTo>
                <a:lnTo>
                  <a:pt x="70" y="1037"/>
                </a:lnTo>
                <a:lnTo>
                  <a:pt x="44" y="923"/>
                </a:lnTo>
                <a:lnTo>
                  <a:pt x="32" y="860"/>
                </a:lnTo>
                <a:lnTo>
                  <a:pt x="25" y="790"/>
                </a:lnTo>
                <a:lnTo>
                  <a:pt x="19" y="721"/>
                </a:lnTo>
                <a:lnTo>
                  <a:pt x="25" y="651"/>
                </a:lnTo>
                <a:lnTo>
                  <a:pt x="32" y="575"/>
                </a:lnTo>
                <a:lnTo>
                  <a:pt x="51" y="499"/>
                </a:lnTo>
                <a:lnTo>
                  <a:pt x="82" y="417"/>
                </a:lnTo>
                <a:lnTo>
                  <a:pt x="120" y="341"/>
                </a:lnTo>
                <a:lnTo>
                  <a:pt x="171" y="259"/>
                </a:lnTo>
                <a:lnTo>
                  <a:pt x="240" y="177"/>
                </a:lnTo>
                <a:lnTo>
                  <a:pt x="322" y="95"/>
                </a:lnTo>
                <a:lnTo>
                  <a:pt x="424" y="12"/>
                </a:lnTo>
                <a:lnTo>
                  <a:pt x="411" y="6"/>
                </a:lnTo>
                <a:lnTo>
                  <a:pt x="424" y="12"/>
                </a:lnTo>
                <a:lnTo>
                  <a:pt x="430" y="12"/>
                </a:lnTo>
                <a:lnTo>
                  <a:pt x="430" y="6"/>
                </a:lnTo>
                <a:lnTo>
                  <a:pt x="430" y="0"/>
                </a:lnTo>
                <a:lnTo>
                  <a:pt x="424" y="0"/>
                </a:lnTo>
                <a:lnTo>
                  <a:pt x="417" y="0"/>
                </a:lnTo>
                <a:lnTo>
                  <a:pt x="411" y="0"/>
                </a:lnTo>
                <a:lnTo>
                  <a:pt x="430" y="6"/>
                </a:lnTo>
                <a:close/>
              </a:path>
            </a:pathLst>
          </a:custGeom>
          <a:solidFill>
            <a:srgbClr val="003300"/>
          </a:solidFill>
          <a:ln w="9525">
            <a:solidFill>
              <a:srgbClr val="003300"/>
            </a:solidFill>
            <a:round/>
            <a:headEnd/>
            <a:tailEnd/>
          </a:ln>
        </p:spPr>
        <p:txBody>
          <a:bodyPr/>
          <a:lstStyle/>
          <a:p>
            <a:endParaRPr lang="en-US" dirty="0">
              <a:solidFill>
                <a:schemeClr val="tx2"/>
              </a:solidFill>
            </a:endParaRPr>
          </a:p>
        </p:txBody>
      </p:sp>
      <p:sp>
        <p:nvSpPr>
          <p:cNvPr id="22541" name="Freeform 17"/>
          <p:cNvSpPr>
            <a:spLocks/>
          </p:cNvSpPr>
          <p:nvPr/>
        </p:nvSpPr>
        <p:spPr bwMode="auto">
          <a:xfrm>
            <a:off x="4687888" y="3038475"/>
            <a:ext cx="652462" cy="1846263"/>
          </a:xfrm>
          <a:custGeom>
            <a:avLst/>
            <a:gdLst>
              <a:gd name="T0" fmla="*/ 2147483647 w 411"/>
              <a:gd name="T1" fmla="*/ 0 h 1163"/>
              <a:gd name="T2" fmla="*/ 2147483647 w 411"/>
              <a:gd name="T3" fmla="*/ 2147483647 h 1163"/>
              <a:gd name="T4" fmla="*/ 2147483647 w 411"/>
              <a:gd name="T5" fmla="*/ 2147483647 h 1163"/>
              <a:gd name="T6" fmla="*/ 2147483647 w 411"/>
              <a:gd name="T7" fmla="*/ 2147483647 h 1163"/>
              <a:gd name="T8" fmla="*/ 2147483647 w 411"/>
              <a:gd name="T9" fmla="*/ 2147483647 h 1163"/>
              <a:gd name="T10" fmla="*/ 2147483647 w 411"/>
              <a:gd name="T11" fmla="*/ 2147483647 h 1163"/>
              <a:gd name="T12" fmla="*/ 2147483647 w 411"/>
              <a:gd name="T13" fmla="*/ 2147483647 h 1163"/>
              <a:gd name="T14" fmla="*/ 2147483647 w 411"/>
              <a:gd name="T15" fmla="*/ 2147483647 h 1163"/>
              <a:gd name="T16" fmla="*/ 2147483647 w 411"/>
              <a:gd name="T17" fmla="*/ 2147483647 h 1163"/>
              <a:gd name="T18" fmla="*/ 2147483647 w 411"/>
              <a:gd name="T19" fmla="*/ 2147483647 h 1163"/>
              <a:gd name="T20" fmla="*/ 2147483647 w 411"/>
              <a:gd name="T21" fmla="*/ 2147483647 h 1163"/>
              <a:gd name="T22" fmla="*/ 2147483647 w 411"/>
              <a:gd name="T23" fmla="*/ 2147483647 h 1163"/>
              <a:gd name="T24" fmla="*/ 2147483647 w 411"/>
              <a:gd name="T25" fmla="*/ 2147483647 h 1163"/>
              <a:gd name="T26" fmla="*/ 2147483647 w 411"/>
              <a:gd name="T27" fmla="*/ 2147483647 h 1163"/>
              <a:gd name="T28" fmla="*/ 2147483647 w 411"/>
              <a:gd name="T29" fmla="*/ 2147483647 h 1163"/>
              <a:gd name="T30" fmla="*/ 2147483647 w 411"/>
              <a:gd name="T31" fmla="*/ 2147483647 h 1163"/>
              <a:gd name="T32" fmla="*/ 2147483647 w 411"/>
              <a:gd name="T33" fmla="*/ 2147483647 h 1163"/>
              <a:gd name="T34" fmla="*/ 2147483647 w 411"/>
              <a:gd name="T35" fmla="*/ 2147483647 h 1163"/>
              <a:gd name="T36" fmla="*/ 2147483647 w 411"/>
              <a:gd name="T37" fmla="*/ 2147483647 h 1163"/>
              <a:gd name="T38" fmla="*/ 2147483647 w 411"/>
              <a:gd name="T39" fmla="*/ 2147483647 h 1163"/>
              <a:gd name="T40" fmla="*/ 2147483647 w 411"/>
              <a:gd name="T41" fmla="*/ 2147483647 h 1163"/>
              <a:gd name="T42" fmla="*/ 2147483647 w 411"/>
              <a:gd name="T43" fmla="*/ 2147483647 h 1163"/>
              <a:gd name="T44" fmla="*/ 0 w 411"/>
              <a:gd name="T45" fmla="*/ 2147483647 h 1163"/>
              <a:gd name="T46" fmla="*/ 2147483647 w 411"/>
              <a:gd name="T47" fmla="*/ 2147483647 h 1163"/>
              <a:gd name="T48" fmla="*/ 2147483647 w 411"/>
              <a:gd name="T49" fmla="*/ 2147483647 h 1163"/>
              <a:gd name="T50" fmla="*/ 2147483647 w 411"/>
              <a:gd name="T51" fmla="*/ 2147483647 h 1163"/>
              <a:gd name="T52" fmla="*/ 2147483647 w 411"/>
              <a:gd name="T53" fmla="*/ 2147483647 h 1163"/>
              <a:gd name="T54" fmla="*/ 2147483647 w 411"/>
              <a:gd name="T55" fmla="*/ 2147483647 h 1163"/>
              <a:gd name="T56" fmla="*/ 2147483647 w 411"/>
              <a:gd name="T57" fmla="*/ 2147483647 h 1163"/>
              <a:gd name="T58" fmla="*/ 2147483647 w 411"/>
              <a:gd name="T59" fmla="*/ 2147483647 h 1163"/>
              <a:gd name="T60" fmla="*/ 2147483647 w 411"/>
              <a:gd name="T61" fmla="*/ 2147483647 h 1163"/>
              <a:gd name="T62" fmla="*/ 2147483647 w 411"/>
              <a:gd name="T63" fmla="*/ 0 h 116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411"/>
              <a:gd name="T97" fmla="*/ 0 h 1163"/>
              <a:gd name="T98" fmla="*/ 411 w 411"/>
              <a:gd name="T99" fmla="*/ 1163 h 116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411" h="1163">
                <a:moveTo>
                  <a:pt x="411" y="0"/>
                </a:moveTo>
                <a:lnTo>
                  <a:pt x="404" y="1144"/>
                </a:lnTo>
                <a:lnTo>
                  <a:pt x="385" y="1138"/>
                </a:lnTo>
                <a:lnTo>
                  <a:pt x="366" y="1132"/>
                </a:lnTo>
                <a:lnTo>
                  <a:pt x="341" y="1132"/>
                </a:lnTo>
                <a:lnTo>
                  <a:pt x="316" y="1125"/>
                </a:lnTo>
                <a:lnTo>
                  <a:pt x="297" y="1125"/>
                </a:lnTo>
                <a:lnTo>
                  <a:pt x="278" y="1132"/>
                </a:lnTo>
                <a:lnTo>
                  <a:pt x="259" y="1138"/>
                </a:lnTo>
                <a:lnTo>
                  <a:pt x="246" y="1151"/>
                </a:lnTo>
                <a:lnTo>
                  <a:pt x="234" y="1163"/>
                </a:lnTo>
                <a:lnTo>
                  <a:pt x="221" y="1163"/>
                </a:lnTo>
                <a:lnTo>
                  <a:pt x="196" y="1163"/>
                </a:lnTo>
                <a:lnTo>
                  <a:pt x="170" y="1157"/>
                </a:lnTo>
                <a:lnTo>
                  <a:pt x="145" y="1151"/>
                </a:lnTo>
                <a:lnTo>
                  <a:pt x="120" y="1138"/>
                </a:lnTo>
                <a:lnTo>
                  <a:pt x="94" y="1132"/>
                </a:lnTo>
                <a:lnTo>
                  <a:pt x="69" y="1132"/>
                </a:lnTo>
                <a:lnTo>
                  <a:pt x="50" y="1037"/>
                </a:lnTo>
                <a:lnTo>
                  <a:pt x="25" y="917"/>
                </a:lnTo>
                <a:lnTo>
                  <a:pt x="12" y="854"/>
                </a:lnTo>
                <a:lnTo>
                  <a:pt x="6" y="784"/>
                </a:lnTo>
                <a:lnTo>
                  <a:pt x="0" y="715"/>
                </a:lnTo>
                <a:lnTo>
                  <a:pt x="6" y="645"/>
                </a:lnTo>
                <a:lnTo>
                  <a:pt x="12" y="569"/>
                </a:lnTo>
                <a:lnTo>
                  <a:pt x="31" y="487"/>
                </a:lnTo>
                <a:lnTo>
                  <a:pt x="63" y="411"/>
                </a:lnTo>
                <a:lnTo>
                  <a:pt x="101" y="329"/>
                </a:lnTo>
                <a:lnTo>
                  <a:pt x="151" y="247"/>
                </a:lnTo>
                <a:lnTo>
                  <a:pt x="221" y="164"/>
                </a:lnTo>
                <a:lnTo>
                  <a:pt x="309" y="82"/>
                </a:lnTo>
                <a:lnTo>
                  <a:pt x="411" y="0"/>
                </a:lnTo>
                <a:close/>
              </a:path>
            </a:pathLst>
          </a:custGeom>
          <a:solidFill>
            <a:srgbClr val="66FF66"/>
          </a:solidFill>
          <a:ln w="9525">
            <a:solidFill>
              <a:srgbClr val="003300"/>
            </a:solidFill>
            <a:round/>
            <a:headEnd/>
            <a:tailEnd/>
          </a:ln>
        </p:spPr>
        <p:txBody>
          <a:bodyPr/>
          <a:lstStyle/>
          <a:p>
            <a:endParaRPr lang="en-US" dirty="0">
              <a:solidFill>
                <a:schemeClr val="tx2"/>
              </a:solidFill>
            </a:endParaRPr>
          </a:p>
        </p:txBody>
      </p:sp>
      <p:sp>
        <p:nvSpPr>
          <p:cNvPr id="22542" name="Freeform 18"/>
          <p:cNvSpPr>
            <a:spLocks/>
          </p:cNvSpPr>
          <p:nvPr/>
        </p:nvSpPr>
        <p:spPr bwMode="auto">
          <a:xfrm>
            <a:off x="5319713" y="3038475"/>
            <a:ext cx="30162" cy="1827213"/>
          </a:xfrm>
          <a:custGeom>
            <a:avLst/>
            <a:gdLst>
              <a:gd name="T0" fmla="*/ 2147483647 w 19"/>
              <a:gd name="T1" fmla="*/ 2147483647 h 1151"/>
              <a:gd name="T2" fmla="*/ 2147483647 w 19"/>
              <a:gd name="T3" fmla="*/ 2147483647 h 1151"/>
              <a:gd name="T4" fmla="*/ 2147483647 w 19"/>
              <a:gd name="T5" fmla="*/ 0 h 1151"/>
              <a:gd name="T6" fmla="*/ 0 w 19"/>
              <a:gd name="T7" fmla="*/ 0 h 1151"/>
              <a:gd name="T8" fmla="*/ 0 w 19"/>
              <a:gd name="T9" fmla="*/ 2147483647 h 1151"/>
              <a:gd name="T10" fmla="*/ 2147483647 w 19"/>
              <a:gd name="T11" fmla="*/ 2147483647 h 1151"/>
              <a:gd name="T12" fmla="*/ 0 w 19"/>
              <a:gd name="T13" fmla="*/ 2147483647 h 1151"/>
              <a:gd name="T14" fmla="*/ 0 w 19"/>
              <a:gd name="T15" fmla="*/ 2147483647 h 1151"/>
              <a:gd name="T16" fmla="*/ 0 w 19"/>
              <a:gd name="T17" fmla="*/ 2147483647 h 1151"/>
              <a:gd name="T18" fmla="*/ 2147483647 w 19"/>
              <a:gd name="T19" fmla="*/ 2147483647 h 1151"/>
              <a:gd name="T20" fmla="*/ 2147483647 w 19"/>
              <a:gd name="T21" fmla="*/ 2147483647 h 1151"/>
              <a:gd name="T22" fmla="*/ 2147483647 w 19"/>
              <a:gd name="T23" fmla="*/ 2147483647 h 1151"/>
              <a:gd name="T24" fmla="*/ 2147483647 w 19"/>
              <a:gd name="T25" fmla="*/ 2147483647 h 1151"/>
              <a:gd name="T26" fmla="*/ 2147483647 w 19"/>
              <a:gd name="T27" fmla="*/ 2147483647 h 1151"/>
              <a:gd name="T28" fmla="*/ 2147483647 w 19"/>
              <a:gd name="T29" fmla="*/ 2147483647 h 1151"/>
              <a:gd name="T30" fmla="*/ 2147483647 w 19"/>
              <a:gd name="T31" fmla="*/ 2147483647 h 115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9"/>
              <a:gd name="T49" fmla="*/ 0 h 1151"/>
              <a:gd name="T50" fmla="*/ 19 w 19"/>
              <a:gd name="T51" fmla="*/ 1151 h 115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9" h="1151">
                <a:moveTo>
                  <a:pt x="6" y="1151"/>
                </a:moveTo>
                <a:lnTo>
                  <a:pt x="19" y="1144"/>
                </a:lnTo>
                <a:lnTo>
                  <a:pt x="19" y="0"/>
                </a:lnTo>
                <a:lnTo>
                  <a:pt x="0" y="0"/>
                </a:lnTo>
                <a:lnTo>
                  <a:pt x="0" y="1144"/>
                </a:lnTo>
                <a:lnTo>
                  <a:pt x="13" y="1132"/>
                </a:lnTo>
                <a:lnTo>
                  <a:pt x="0" y="1144"/>
                </a:lnTo>
                <a:lnTo>
                  <a:pt x="0" y="1151"/>
                </a:lnTo>
                <a:lnTo>
                  <a:pt x="6" y="1151"/>
                </a:lnTo>
                <a:lnTo>
                  <a:pt x="13" y="1151"/>
                </a:lnTo>
                <a:lnTo>
                  <a:pt x="19" y="1151"/>
                </a:lnTo>
                <a:lnTo>
                  <a:pt x="19" y="1144"/>
                </a:lnTo>
                <a:lnTo>
                  <a:pt x="6" y="1151"/>
                </a:lnTo>
                <a:close/>
              </a:path>
            </a:pathLst>
          </a:custGeom>
          <a:solidFill>
            <a:srgbClr val="003300"/>
          </a:solidFill>
          <a:ln w="9525">
            <a:solidFill>
              <a:srgbClr val="003300"/>
            </a:solidFill>
            <a:round/>
            <a:headEnd/>
            <a:tailEnd/>
          </a:ln>
        </p:spPr>
        <p:txBody>
          <a:bodyPr/>
          <a:lstStyle/>
          <a:p>
            <a:endParaRPr lang="en-US" dirty="0">
              <a:solidFill>
                <a:schemeClr val="tx2"/>
              </a:solidFill>
            </a:endParaRPr>
          </a:p>
        </p:txBody>
      </p:sp>
      <p:sp>
        <p:nvSpPr>
          <p:cNvPr id="22543" name="Freeform 19"/>
          <p:cNvSpPr>
            <a:spLocks/>
          </p:cNvSpPr>
          <p:nvPr/>
        </p:nvSpPr>
        <p:spPr bwMode="auto">
          <a:xfrm>
            <a:off x="5068888" y="4814888"/>
            <a:ext cx="271462" cy="60325"/>
          </a:xfrm>
          <a:custGeom>
            <a:avLst/>
            <a:gdLst>
              <a:gd name="T0" fmla="*/ 2147483647 w 171"/>
              <a:gd name="T1" fmla="*/ 2147483647 h 38"/>
              <a:gd name="T2" fmla="*/ 2147483647 w 171"/>
              <a:gd name="T3" fmla="*/ 2147483647 h 38"/>
              <a:gd name="T4" fmla="*/ 2147483647 w 171"/>
              <a:gd name="T5" fmla="*/ 2147483647 h 38"/>
              <a:gd name="T6" fmla="*/ 2147483647 w 171"/>
              <a:gd name="T7" fmla="*/ 2147483647 h 38"/>
              <a:gd name="T8" fmla="*/ 2147483647 w 171"/>
              <a:gd name="T9" fmla="*/ 2147483647 h 38"/>
              <a:gd name="T10" fmla="*/ 2147483647 w 171"/>
              <a:gd name="T11" fmla="*/ 2147483647 h 38"/>
              <a:gd name="T12" fmla="*/ 2147483647 w 171"/>
              <a:gd name="T13" fmla="*/ 2147483647 h 38"/>
              <a:gd name="T14" fmla="*/ 2147483647 w 171"/>
              <a:gd name="T15" fmla="*/ 2147483647 h 38"/>
              <a:gd name="T16" fmla="*/ 2147483647 w 171"/>
              <a:gd name="T17" fmla="*/ 2147483647 h 38"/>
              <a:gd name="T18" fmla="*/ 2147483647 w 171"/>
              <a:gd name="T19" fmla="*/ 2147483647 h 38"/>
              <a:gd name="T20" fmla="*/ 2147483647 w 171"/>
              <a:gd name="T21" fmla="*/ 2147483647 h 38"/>
              <a:gd name="T22" fmla="*/ 2147483647 w 171"/>
              <a:gd name="T23" fmla="*/ 2147483647 h 38"/>
              <a:gd name="T24" fmla="*/ 2147483647 w 171"/>
              <a:gd name="T25" fmla="*/ 0 h 38"/>
              <a:gd name="T26" fmla="*/ 2147483647 w 171"/>
              <a:gd name="T27" fmla="*/ 0 h 38"/>
              <a:gd name="T28" fmla="*/ 2147483647 w 171"/>
              <a:gd name="T29" fmla="*/ 0 h 38"/>
              <a:gd name="T30" fmla="*/ 2147483647 w 171"/>
              <a:gd name="T31" fmla="*/ 0 h 38"/>
              <a:gd name="T32" fmla="*/ 2147483647 w 171"/>
              <a:gd name="T33" fmla="*/ 2147483647 h 38"/>
              <a:gd name="T34" fmla="*/ 2147483647 w 171"/>
              <a:gd name="T35" fmla="*/ 2147483647 h 38"/>
              <a:gd name="T36" fmla="*/ 0 w 171"/>
              <a:gd name="T37" fmla="*/ 2147483647 h 38"/>
              <a:gd name="T38" fmla="*/ 0 w 171"/>
              <a:gd name="T39" fmla="*/ 2147483647 h 38"/>
              <a:gd name="T40" fmla="*/ 2147483647 w 171"/>
              <a:gd name="T41" fmla="*/ 2147483647 h 3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1"/>
              <a:gd name="T64" fmla="*/ 0 h 38"/>
              <a:gd name="T65" fmla="*/ 171 w 171"/>
              <a:gd name="T66" fmla="*/ 38 h 3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1" h="38">
                <a:moveTo>
                  <a:pt x="19" y="38"/>
                </a:moveTo>
                <a:lnTo>
                  <a:pt x="19" y="38"/>
                </a:lnTo>
                <a:lnTo>
                  <a:pt x="25" y="32"/>
                </a:lnTo>
                <a:lnTo>
                  <a:pt x="38" y="25"/>
                </a:lnTo>
                <a:lnTo>
                  <a:pt x="57" y="19"/>
                </a:lnTo>
                <a:lnTo>
                  <a:pt x="76" y="19"/>
                </a:lnTo>
                <a:lnTo>
                  <a:pt x="101" y="19"/>
                </a:lnTo>
                <a:lnTo>
                  <a:pt x="120" y="25"/>
                </a:lnTo>
                <a:lnTo>
                  <a:pt x="145" y="25"/>
                </a:lnTo>
                <a:lnTo>
                  <a:pt x="164" y="32"/>
                </a:lnTo>
                <a:lnTo>
                  <a:pt x="171" y="13"/>
                </a:lnTo>
                <a:lnTo>
                  <a:pt x="145" y="6"/>
                </a:lnTo>
                <a:lnTo>
                  <a:pt x="126" y="0"/>
                </a:lnTo>
                <a:lnTo>
                  <a:pt x="101" y="0"/>
                </a:lnTo>
                <a:lnTo>
                  <a:pt x="76" y="0"/>
                </a:lnTo>
                <a:lnTo>
                  <a:pt x="57" y="0"/>
                </a:lnTo>
                <a:lnTo>
                  <a:pt x="31" y="6"/>
                </a:lnTo>
                <a:lnTo>
                  <a:pt x="12" y="13"/>
                </a:lnTo>
                <a:lnTo>
                  <a:pt x="0" y="25"/>
                </a:lnTo>
                <a:lnTo>
                  <a:pt x="19" y="38"/>
                </a:lnTo>
                <a:close/>
              </a:path>
            </a:pathLst>
          </a:custGeom>
          <a:solidFill>
            <a:srgbClr val="003300"/>
          </a:solidFill>
          <a:ln w="9525">
            <a:solidFill>
              <a:srgbClr val="003300"/>
            </a:solidFill>
            <a:round/>
            <a:headEnd/>
            <a:tailEnd/>
          </a:ln>
        </p:spPr>
        <p:txBody>
          <a:bodyPr/>
          <a:lstStyle/>
          <a:p>
            <a:endParaRPr lang="en-US" dirty="0">
              <a:solidFill>
                <a:schemeClr val="tx2"/>
              </a:solidFill>
            </a:endParaRPr>
          </a:p>
        </p:txBody>
      </p:sp>
      <p:sp>
        <p:nvSpPr>
          <p:cNvPr id="22544" name="Freeform 20"/>
          <p:cNvSpPr>
            <a:spLocks/>
          </p:cNvSpPr>
          <p:nvPr/>
        </p:nvSpPr>
        <p:spPr bwMode="auto">
          <a:xfrm>
            <a:off x="4787900" y="4814888"/>
            <a:ext cx="311150" cy="90487"/>
          </a:xfrm>
          <a:custGeom>
            <a:avLst/>
            <a:gdLst>
              <a:gd name="T0" fmla="*/ 0 w 196"/>
              <a:gd name="T1" fmla="*/ 2147483647 h 57"/>
              <a:gd name="T2" fmla="*/ 2147483647 w 196"/>
              <a:gd name="T3" fmla="*/ 2147483647 h 57"/>
              <a:gd name="T4" fmla="*/ 2147483647 w 196"/>
              <a:gd name="T5" fmla="*/ 2147483647 h 57"/>
              <a:gd name="T6" fmla="*/ 2147483647 w 196"/>
              <a:gd name="T7" fmla="*/ 2147483647 h 57"/>
              <a:gd name="T8" fmla="*/ 2147483647 w 196"/>
              <a:gd name="T9" fmla="*/ 2147483647 h 57"/>
              <a:gd name="T10" fmla="*/ 2147483647 w 196"/>
              <a:gd name="T11" fmla="*/ 2147483647 h 57"/>
              <a:gd name="T12" fmla="*/ 2147483647 w 196"/>
              <a:gd name="T13" fmla="*/ 2147483647 h 57"/>
              <a:gd name="T14" fmla="*/ 2147483647 w 196"/>
              <a:gd name="T15" fmla="*/ 2147483647 h 57"/>
              <a:gd name="T16" fmla="*/ 2147483647 w 196"/>
              <a:gd name="T17" fmla="*/ 2147483647 h 57"/>
              <a:gd name="T18" fmla="*/ 2147483647 w 196"/>
              <a:gd name="T19" fmla="*/ 2147483647 h 57"/>
              <a:gd name="T20" fmla="*/ 2147483647 w 196"/>
              <a:gd name="T21" fmla="*/ 2147483647 h 57"/>
              <a:gd name="T22" fmla="*/ 2147483647 w 196"/>
              <a:gd name="T23" fmla="*/ 2147483647 h 57"/>
              <a:gd name="T24" fmla="*/ 2147483647 w 196"/>
              <a:gd name="T25" fmla="*/ 2147483647 h 57"/>
              <a:gd name="T26" fmla="*/ 2147483647 w 196"/>
              <a:gd name="T27" fmla="*/ 2147483647 h 57"/>
              <a:gd name="T28" fmla="*/ 2147483647 w 196"/>
              <a:gd name="T29" fmla="*/ 2147483647 h 57"/>
              <a:gd name="T30" fmla="*/ 2147483647 w 196"/>
              <a:gd name="T31" fmla="*/ 2147483647 h 57"/>
              <a:gd name="T32" fmla="*/ 2147483647 w 196"/>
              <a:gd name="T33" fmla="*/ 2147483647 h 57"/>
              <a:gd name="T34" fmla="*/ 2147483647 w 196"/>
              <a:gd name="T35" fmla="*/ 2147483647 h 57"/>
              <a:gd name="T36" fmla="*/ 2147483647 w 196"/>
              <a:gd name="T37" fmla="*/ 0 h 57"/>
              <a:gd name="T38" fmla="*/ 2147483647 w 196"/>
              <a:gd name="T39" fmla="*/ 2147483647 h 57"/>
              <a:gd name="T40" fmla="*/ 2147483647 w 196"/>
              <a:gd name="T41" fmla="*/ 0 h 57"/>
              <a:gd name="T42" fmla="*/ 2147483647 w 196"/>
              <a:gd name="T43" fmla="*/ 2147483647 h 57"/>
              <a:gd name="T44" fmla="*/ 0 w 196"/>
              <a:gd name="T45" fmla="*/ 2147483647 h 57"/>
              <a:gd name="T46" fmla="*/ 0 w 196"/>
              <a:gd name="T47" fmla="*/ 2147483647 h 57"/>
              <a:gd name="T48" fmla="*/ 0 w 196"/>
              <a:gd name="T49" fmla="*/ 2147483647 h 57"/>
              <a:gd name="T50" fmla="*/ 0 w 196"/>
              <a:gd name="T51" fmla="*/ 2147483647 h 57"/>
              <a:gd name="T52" fmla="*/ 0 w 196"/>
              <a:gd name="T53" fmla="*/ 2147483647 h 57"/>
              <a:gd name="T54" fmla="*/ 2147483647 w 196"/>
              <a:gd name="T55" fmla="*/ 2147483647 h 57"/>
              <a:gd name="T56" fmla="*/ 2147483647 w 196"/>
              <a:gd name="T57" fmla="*/ 2147483647 h 57"/>
              <a:gd name="T58" fmla="*/ 0 w 196"/>
              <a:gd name="T59" fmla="*/ 2147483647 h 5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6"/>
              <a:gd name="T91" fmla="*/ 0 h 57"/>
              <a:gd name="T92" fmla="*/ 196 w 196"/>
              <a:gd name="T93" fmla="*/ 57 h 57"/>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6" h="57">
                <a:moveTo>
                  <a:pt x="0" y="13"/>
                </a:moveTo>
                <a:lnTo>
                  <a:pt x="6" y="25"/>
                </a:lnTo>
                <a:lnTo>
                  <a:pt x="31" y="25"/>
                </a:lnTo>
                <a:lnTo>
                  <a:pt x="57" y="32"/>
                </a:lnTo>
                <a:lnTo>
                  <a:pt x="82" y="38"/>
                </a:lnTo>
                <a:lnTo>
                  <a:pt x="107" y="44"/>
                </a:lnTo>
                <a:lnTo>
                  <a:pt x="133" y="51"/>
                </a:lnTo>
                <a:lnTo>
                  <a:pt x="158" y="57"/>
                </a:lnTo>
                <a:lnTo>
                  <a:pt x="177" y="51"/>
                </a:lnTo>
                <a:lnTo>
                  <a:pt x="196" y="38"/>
                </a:lnTo>
                <a:lnTo>
                  <a:pt x="177" y="25"/>
                </a:lnTo>
                <a:lnTo>
                  <a:pt x="171" y="32"/>
                </a:lnTo>
                <a:lnTo>
                  <a:pt x="158" y="38"/>
                </a:lnTo>
                <a:lnTo>
                  <a:pt x="139" y="32"/>
                </a:lnTo>
                <a:lnTo>
                  <a:pt x="114" y="25"/>
                </a:lnTo>
                <a:lnTo>
                  <a:pt x="88" y="19"/>
                </a:lnTo>
                <a:lnTo>
                  <a:pt x="63" y="13"/>
                </a:lnTo>
                <a:lnTo>
                  <a:pt x="31" y="6"/>
                </a:lnTo>
                <a:lnTo>
                  <a:pt x="6" y="0"/>
                </a:lnTo>
                <a:lnTo>
                  <a:pt x="19" y="13"/>
                </a:lnTo>
                <a:lnTo>
                  <a:pt x="6" y="0"/>
                </a:lnTo>
                <a:lnTo>
                  <a:pt x="6" y="6"/>
                </a:lnTo>
                <a:lnTo>
                  <a:pt x="0" y="6"/>
                </a:lnTo>
                <a:lnTo>
                  <a:pt x="0" y="13"/>
                </a:lnTo>
                <a:lnTo>
                  <a:pt x="0" y="19"/>
                </a:lnTo>
                <a:lnTo>
                  <a:pt x="6" y="19"/>
                </a:lnTo>
                <a:lnTo>
                  <a:pt x="6" y="25"/>
                </a:lnTo>
                <a:lnTo>
                  <a:pt x="0" y="13"/>
                </a:lnTo>
                <a:close/>
              </a:path>
            </a:pathLst>
          </a:custGeom>
          <a:solidFill>
            <a:srgbClr val="003300"/>
          </a:solidFill>
          <a:ln w="9525">
            <a:solidFill>
              <a:srgbClr val="003300"/>
            </a:solidFill>
            <a:round/>
            <a:headEnd/>
            <a:tailEnd/>
          </a:ln>
        </p:spPr>
        <p:txBody>
          <a:bodyPr/>
          <a:lstStyle/>
          <a:p>
            <a:endParaRPr lang="en-US" dirty="0">
              <a:solidFill>
                <a:schemeClr val="tx2"/>
              </a:solidFill>
            </a:endParaRPr>
          </a:p>
        </p:txBody>
      </p:sp>
      <p:sp>
        <p:nvSpPr>
          <p:cNvPr id="22545" name="Freeform 21"/>
          <p:cNvSpPr>
            <a:spLocks/>
          </p:cNvSpPr>
          <p:nvPr/>
        </p:nvSpPr>
        <p:spPr bwMode="auto">
          <a:xfrm>
            <a:off x="4676775" y="3028950"/>
            <a:ext cx="673100" cy="1806575"/>
          </a:xfrm>
          <a:custGeom>
            <a:avLst/>
            <a:gdLst>
              <a:gd name="T0" fmla="*/ 2147483647 w 424"/>
              <a:gd name="T1" fmla="*/ 2147483647 h 1138"/>
              <a:gd name="T2" fmla="*/ 2147483647 w 424"/>
              <a:gd name="T3" fmla="*/ 0 h 1138"/>
              <a:gd name="T4" fmla="*/ 2147483647 w 424"/>
              <a:gd name="T5" fmla="*/ 2147483647 h 1138"/>
              <a:gd name="T6" fmla="*/ 2147483647 w 424"/>
              <a:gd name="T7" fmla="*/ 2147483647 h 1138"/>
              <a:gd name="T8" fmla="*/ 2147483647 w 424"/>
              <a:gd name="T9" fmla="*/ 2147483647 h 1138"/>
              <a:gd name="T10" fmla="*/ 2147483647 w 424"/>
              <a:gd name="T11" fmla="*/ 2147483647 h 1138"/>
              <a:gd name="T12" fmla="*/ 2147483647 w 424"/>
              <a:gd name="T13" fmla="*/ 2147483647 h 1138"/>
              <a:gd name="T14" fmla="*/ 2147483647 w 424"/>
              <a:gd name="T15" fmla="*/ 2147483647 h 1138"/>
              <a:gd name="T16" fmla="*/ 2147483647 w 424"/>
              <a:gd name="T17" fmla="*/ 2147483647 h 1138"/>
              <a:gd name="T18" fmla="*/ 0 w 424"/>
              <a:gd name="T19" fmla="*/ 2147483647 h 1138"/>
              <a:gd name="T20" fmla="*/ 0 w 424"/>
              <a:gd name="T21" fmla="*/ 2147483647 h 1138"/>
              <a:gd name="T22" fmla="*/ 0 w 424"/>
              <a:gd name="T23" fmla="*/ 2147483647 h 1138"/>
              <a:gd name="T24" fmla="*/ 2147483647 w 424"/>
              <a:gd name="T25" fmla="*/ 2147483647 h 1138"/>
              <a:gd name="T26" fmla="*/ 2147483647 w 424"/>
              <a:gd name="T27" fmla="*/ 2147483647 h 1138"/>
              <a:gd name="T28" fmla="*/ 2147483647 w 424"/>
              <a:gd name="T29" fmla="*/ 2147483647 h 1138"/>
              <a:gd name="T30" fmla="*/ 2147483647 w 424"/>
              <a:gd name="T31" fmla="*/ 2147483647 h 1138"/>
              <a:gd name="T32" fmla="*/ 2147483647 w 424"/>
              <a:gd name="T33" fmla="*/ 2147483647 h 1138"/>
              <a:gd name="T34" fmla="*/ 2147483647 w 424"/>
              <a:gd name="T35" fmla="*/ 2147483647 h 1138"/>
              <a:gd name="T36" fmla="*/ 2147483647 w 424"/>
              <a:gd name="T37" fmla="*/ 2147483647 h 1138"/>
              <a:gd name="T38" fmla="*/ 2147483647 w 424"/>
              <a:gd name="T39" fmla="*/ 2147483647 h 1138"/>
              <a:gd name="T40" fmla="*/ 2147483647 w 424"/>
              <a:gd name="T41" fmla="*/ 2147483647 h 1138"/>
              <a:gd name="T42" fmla="*/ 2147483647 w 424"/>
              <a:gd name="T43" fmla="*/ 2147483647 h 1138"/>
              <a:gd name="T44" fmla="*/ 2147483647 w 424"/>
              <a:gd name="T45" fmla="*/ 2147483647 h 1138"/>
              <a:gd name="T46" fmla="*/ 2147483647 w 424"/>
              <a:gd name="T47" fmla="*/ 2147483647 h 1138"/>
              <a:gd name="T48" fmla="*/ 2147483647 w 424"/>
              <a:gd name="T49" fmla="*/ 2147483647 h 1138"/>
              <a:gd name="T50" fmla="*/ 2147483647 w 424"/>
              <a:gd name="T51" fmla="*/ 2147483647 h 1138"/>
              <a:gd name="T52" fmla="*/ 2147483647 w 424"/>
              <a:gd name="T53" fmla="*/ 2147483647 h 1138"/>
              <a:gd name="T54" fmla="*/ 2147483647 w 424"/>
              <a:gd name="T55" fmla="*/ 2147483647 h 1138"/>
              <a:gd name="T56" fmla="*/ 2147483647 w 424"/>
              <a:gd name="T57" fmla="*/ 2147483647 h 1138"/>
              <a:gd name="T58" fmla="*/ 2147483647 w 424"/>
              <a:gd name="T59" fmla="*/ 2147483647 h 1138"/>
              <a:gd name="T60" fmla="*/ 2147483647 w 424"/>
              <a:gd name="T61" fmla="*/ 2147483647 h 1138"/>
              <a:gd name="T62" fmla="*/ 2147483647 w 424"/>
              <a:gd name="T63" fmla="*/ 2147483647 h 1138"/>
              <a:gd name="T64" fmla="*/ 2147483647 w 424"/>
              <a:gd name="T65" fmla="*/ 2147483647 h 1138"/>
              <a:gd name="T66" fmla="*/ 2147483647 w 424"/>
              <a:gd name="T67" fmla="*/ 2147483647 h 1138"/>
              <a:gd name="T68" fmla="*/ 2147483647 w 424"/>
              <a:gd name="T69" fmla="*/ 2147483647 h 1138"/>
              <a:gd name="T70" fmla="*/ 2147483647 w 424"/>
              <a:gd name="T71" fmla="*/ 2147483647 h 1138"/>
              <a:gd name="T72" fmla="*/ 2147483647 w 424"/>
              <a:gd name="T73" fmla="*/ 0 h 1138"/>
              <a:gd name="T74" fmla="*/ 2147483647 w 424"/>
              <a:gd name="T75" fmla="*/ 0 h 1138"/>
              <a:gd name="T76" fmla="*/ 2147483647 w 424"/>
              <a:gd name="T77" fmla="*/ 0 h 1138"/>
              <a:gd name="T78" fmla="*/ 2147483647 w 424"/>
              <a:gd name="T79" fmla="*/ 0 h 1138"/>
              <a:gd name="T80" fmla="*/ 2147483647 w 424"/>
              <a:gd name="T81" fmla="*/ 0 h 1138"/>
              <a:gd name="T82" fmla="*/ 2147483647 w 424"/>
              <a:gd name="T83" fmla="*/ 2147483647 h 113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424"/>
              <a:gd name="T127" fmla="*/ 0 h 1138"/>
              <a:gd name="T128" fmla="*/ 424 w 424"/>
              <a:gd name="T129" fmla="*/ 1138 h 113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424" h="1138">
                <a:moveTo>
                  <a:pt x="424" y="6"/>
                </a:moveTo>
                <a:lnTo>
                  <a:pt x="411" y="0"/>
                </a:lnTo>
                <a:lnTo>
                  <a:pt x="304" y="82"/>
                </a:lnTo>
                <a:lnTo>
                  <a:pt x="222" y="164"/>
                </a:lnTo>
                <a:lnTo>
                  <a:pt x="152" y="246"/>
                </a:lnTo>
                <a:lnTo>
                  <a:pt x="101" y="328"/>
                </a:lnTo>
                <a:lnTo>
                  <a:pt x="57" y="411"/>
                </a:lnTo>
                <a:lnTo>
                  <a:pt x="32" y="493"/>
                </a:lnTo>
                <a:lnTo>
                  <a:pt x="13" y="569"/>
                </a:lnTo>
                <a:lnTo>
                  <a:pt x="0" y="645"/>
                </a:lnTo>
                <a:lnTo>
                  <a:pt x="0" y="721"/>
                </a:lnTo>
                <a:lnTo>
                  <a:pt x="0" y="796"/>
                </a:lnTo>
                <a:lnTo>
                  <a:pt x="7" y="860"/>
                </a:lnTo>
                <a:lnTo>
                  <a:pt x="19" y="923"/>
                </a:lnTo>
                <a:lnTo>
                  <a:pt x="45" y="1043"/>
                </a:lnTo>
                <a:lnTo>
                  <a:pt x="70" y="1138"/>
                </a:lnTo>
                <a:lnTo>
                  <a:pt x="89" y="1138"/>
                </a:lnTo>
                <a:lnTo>
                  <a:pt x="70" y="1037"/>
                </a:lnTo>
                <a:lnTo>
                  <a:pt x="38" y="923"/>
                </a:lnTo>
                <a:lnTo>
                  <a:pt x="32" y="860"/>
                </a:lnTo>
                <a:lnTo>
                  <a:pt x="19" y="790"/>
                </a:lnTo>
                <a:lnTo>
                  <a:pt x="19" y="721"/>
                </a:lnTo>
                <a:lnTo>
                  <a:pt x="19" y="651"/>
                </a:lnTo>
                <a:lnTo>
                  <a:pt x="32" y="575"/>
                </a:lnTo>
                <a:lnTo>
                  <a:pt x="51" y="499"/>
                </a:lnTo>
                <a:lnTo>
                  <a:pt x="76" y="417"/>
                </a:lnTo>
                <a:lnTo>
                  <a:pt x="114" y="341"/>
                </a:lnTo>
                <a:lnTo>
                  <a:pt x="171" y="259"/>
                </a:lnTo>
                <a:lnTo>
                  <a:pt x="234" y="177"/>
                </a:lnTo>
                <a:lnTo>
                  <a:pt x="323" y="95"/>
                </a:lnTo>
                <a:lnTo>
                  <a:pt x="424" y="12"/>
                </a:lnTo>
                <a:lnTo>
                  <a:pt x="405" y="6"/>
                </a:lnTo>
                <a:lnTo>
                  <a:pt x="424" y="12"/>
                </a:lnTo>
                <a:lnTo>
                  <a:pt x="424" y="6"/>
                </a:lnTo>
                <a:lnTo>
                  <a:pt x="424" y="0"/>
                </a:lnTo>
                <a:lnTo>
                  <a:pt x="418" y="0"/>
                </a:lnTo>
                <a:lnTo>
                  <a:pt x="411" y="0"/>
                </a:lnTo>
                <a:lnTo>
                  <a:pt x="424" y="6"/>
                </a:lnTo>
                <a:close/>
              </a:path>
            </a:pathLst>
          </a:custGeom>
          <a:solidFill>
            <a:srgbClr val="003300"/>
          </a:solidFill>
          <a:ln w="9525">
            <a:solidFill>
              <a:srgbClr val="003300"/>
            </a:solidFill>
            <a:round/>
            <a:headEnd/>
            <a:tailEnd/>
          </a:ln>
        </p:spPr>
        <p:txBody>
          <a:bodyPr/>
          <a:lstStyle/>
          <a:p>
            <a:endParaRPr lang="en-US" dirty="0">
              <a:solidFill>
                <a:schemeClr val="tx2"/>
              </a:solidFill>
            </a:endParaRPr>
          </a:p>
        </p:txBody>
      </p:sp>
      <p:sp>
        <p:nvSpPr>
          <p:cNvPr id="22546" name="Freeform 22"/>
          <p:cNvSpPr>
            <a:spLocks/>
          </p:cNvSpPr>
          <p:nvPr/>
        </p:nvSpPr>
        <p:spPr bwMode="auto">
          <a:xfrm>
            <a:off x="2981325" y="3038475"/>
            <a:ext cx="642938" cy="1846263"/>
          </a:xfrm>
          <a:custGeom>
            <a:avLst/>
            <a:gdLst>
              <a:gd name="T0" fmla="*/ 2147483647 w 405"/>
              <a:gd name="T1" fmla="*/ 0 h 1163"/>
              <a:gd name="T2" fmla="*/ 2147483647 w 405"/>
              <a:gd name="T3" fmla="*/ 2147483647 h 1163"/>
              <a:gd name="T4" fmla="*/ 2147483647 w 405"/>
              <a:gd name="T5" fmla="*/ 2147483647 h 1163"/>
              <a:gd name="T6" fmla="*/ 2147483647 w 405"/>
              <a:gd name="T7" fmla="*/ 2147483647 h 1163"/>
              <a:gd name="T8" fmla="*/ 2147483647 w 405"/>
              <a:gd name="T9" fmla="*/ 2147483647 h 1163"/>
              <a:gd name="T10" fmla="*/ 2147483647 w 405"/>
              <a:gd name="T11" fmla="*/ 2147483647 h 1163"/>
              <a:gd name="T12" fmla="*/ 2147483647 w 405"/>
              <a:gd name="T13" fmla="*/ 2147483647 h 1163"/>
              <a:gd name="T14" fmla="*/ 2147483647 w 405"/>
              <a:gd name="T15" fmla="*/ 2147483647 h 1163"/>
              <a:gd name="T16" fmla="*/ 2147483647 w 405"/>
              <a:gd name="T17" fmla="*/ 2147483647 h 1163"/>
              <a:gd name="T18" fmla="*/ 2147483647 w 405"/>
              <a:gd name="T19" fmla="*/ 2147483647 h 1163"/>
              <a:gd name="T20" fmla="*/ 2147483647 w 405"/>
              <a:gd name="T21" fmla="*/ 2147483647 h 1163"/>
              <a:gd name="T22" fmla="*/ 2147483647 w 405"/>
              <a:gd name="T23" fmla="*/ 2147483647 h 1163"/>
              <a:gd name="T24" fmla="*/ 2147483647 w 405"/>
              <a:gd name="T25" fmla="*/ 2147483647 h 1163"/>
              <a:gd name="T26" fmla="*/ 2147483647 w 405"/>
              <a:gd name="T27" fmla="*/ 2147483647 h 1163"/>
              <a:gd name="T28" fmla="*/ 2147483647 w 405"/>
              <a:gd name="T29" fmla="*/ 2147483647 h 1163"/>
              <a:gd name="T30" fmla="*/ 2147483647 w 405"/>
              <a:gd name="T31" fmla="*/ 2147483647 h 1163"/>
              <a:gd name="T32" fmla="*/ 2147483647 w 405"/>
              <a:gd name="T33" fmla="*/ 2147483647 h 1163"/>
              <a:gd name="T34" fmla="*/ 2147483647 w 405"/>
              <a:gd name="T35" fmla="*/ 2147483647 h 1163"/>
              <a:gd name="T36" fmla="*/ 2147483647 w 405"/>
              <a:gd name="T37" fmla="*/ 2147483647 h 1163"/>
              <a:gd name="T38" fmla="*/ 2147483647 w 405"/>
              <a:gd name="T39" fmla="*/ 2147483647 h 1163"/>
              <a:gd name="T40" fmla="*/ 2147483647 w 405"/>
              <a:gd name="T41" fmla="*/ 2147483647 h 1163"/>
              <a:gd name="T42" fmla="*/ 0 w 405"/>
              <a:gd name="T43" fmla="*/ 2147483647 h 1163"/>
              <a:gd name="T44" fmla="*/ 0 w 405"/>
              <a:gd name="T45" fmla="*/ 2147483647 h 1163"/>
              <a:gd name="T46" fmla="*/ 0 w 405"/>
              <a:gd name="T47" fmla="*/ 2147483647 h 1163"/>
              <a:gd name="T48" fmla="*/ 2147483647 w 405"/>
              <a:gd name="T49" fmla="*/ 2147483647 h 1163"/>
              <a:gd name="T50" fmla="*/ 2147483647 w 405"/>
              <a:gd name="T51" fmla="*/ 2147483647 h 1163"/>
              <a:gd name="T52" fmla="*/ 2147483647 w 405"/>
              <a:gd name="T53" fmla="*/ 2147483647 h 1163"/>
              <a:gd name="T54" fmla="*/ 2147483647 w 405"/>
              <a:gd name="T55" fmla="*/ 2147483647 h 1163"/>
              <a:gd name="T56" fmla="*/ 2147483647 w 405"/>
              <a:gd name="T57" fmla="*/ 2147483647 h 1163"/>
              <a:gd name="T58" fmla="*/ 2147483647 w 405"/>
              <a:gd name="T59" fmla="*/ 2147483647 h 1163"/>
              <a:gd name="T60" fmla="*/ 2147483647 w 405"/>
              <a:gd name="T61" fmla="*/ 2147483647 h 1163"/>
              <a:gd name="T62" fmla="*/ 2147483647 w 405"/>
              <a:gd name="T63" fmla="*/ 0 h 116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405"/>
              <a:gd name="T97" fmla="*/ 0 h 1163"/>
              <a:gd name="T98" fmla="*/ 405 w 405"/>
              <a:gd name="T99" fmla="*/ 1163 h 116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405" h="1163">
                <a:moveTo>
                  <a:pt x="405" y="0"/>
                </a:moveTo>
                <a:lnTo>
                  <a:pt x="405" y="1144"/>
                </a:lnTo>
                <a:lnTo>
                  <a:pt x="379" y="1138"/>
                </a:lnTo>
                <a:lnTo>
                  <a:pt x="360" y="1132"/>
                </a:lnTo>
                <a:lnTo>
                  <a:pt x="335" y="1132"/>
                </a:lnTo>
                <a:lnTo>
                  <a:pt x="316" y="1125"/>
                </a:lnTo>
                <a:lnTo>
                  <a:pt x="291" y="1125"/>
                </a:lnTo>
                <a:lnTo>
                  <a:pt x="272" y="1132"/>
                </a:lnTo>
                <a:lnTo>
                  <a:pt x="259" y="1138"/>
                </a:lnTo>
                <a:lnTo>
                  <a:pt x="246" y="1151"/>
                </a:lnTo>
                <a:lnTo>
                  <a:pt x="234" y="1163"/>
                </a:lnTo>
                <a:lnTo>
                  <a:pt x="215" y="1163"/>
                </a:lnTo>
                <a:lnTo>
                  <a:pt x="196" y="1163"/>
                </a:lnTo>
                <a:lnTo>
                  <a:pt x="171" y="1157"/>
                </a:lnTo>
                <a:lnTo>
                  <a:pt x="145" y="1151"/>
                </a:lnTo>
                <a:lnTo>
                  <a:pt x="120" y="1138"/>
                </a:lnTo>
                <a:lnTo>
                  <a:pt x="88" y="1132"/>
                </a:lnTo>
                <a:lnTo>
                  <a:pt x="69" y="1132"/>
                </a:lnTo>
                <a:lnTo>
                  <a:pt x="44" y="1037"/>
                </a:lnTo>
                <a:lnTo>
                  <a:pt x="19" y="917"/>
                </a:lnTo>
                <a:lnTo>
                  <a:pt x="6" y="854"/>
                </a:lnTo>
                <a:lnTo>
                  <a:pt x="0" y="784"/>
                </a:lnTo>
                <a:lnTo>
                  <a:pt x="0" y="715"/>
                </a:lnTo>
                <a:lnTo>
                  <a:pt x="0" y="645"/>
                </a:lnTo>
                <a:lnTo>
                  <a:pt x="13" y="569"/>
                </a:lnTo>
                <a:lnTo>
                  <a:pt x="25" y="487"/>
                </a:lnTo>
                <a:lnTo>
                  <a:pt x="57" y="411"/>
                </a:lnTo>
                <a:lnTo>
                  <a:pt x="95" y="329"/>
                </a:lnTo>
                <a:lnTo>
                  <a:pt x="152" y="247"/>
                </a:lnTo>
                <a:lnTo>
                  <a:pt x="221" y="164"/>
                </a:lnTo>
                <a:lnTo>
                  <a:pt x="303" y="82"/>
                </a:lnTo>
                <a:lnTo>
                  <a:pt x="405" y="0"/>
                </a:lnTo>
                <a:close/>
              </a:path>
            </a:pathLst>
          </a:custGeom>
          <a:solidFill>
            <a:srgbClr val="66FF66"/>
          </a:solidFill>
          <a:ln w="9525">
            <a:solidFill>
              <a:srgbClr val="003300"/>
            </a:solidFill>
            <a:round/>
            <a:headEnd/>
            <a:tailEnd/>
          </a:ln>
        </p:spPr>
        <p:txBody>
          <a:bodyPr/>
          <a:lstStyle/>
          <a:p>
            <a:endParaRPr lang="en-US" dirty="0">
              <a:solidFill>
                <a:schemeClr val="tx2"/>
              </a:solidFill>
            </a:endParaRPr>
          </a:p>
        </p:txBody>
      </p:sp>
      <p:sp>
        <p:nvSpPr>
          <p:cNvPr id="22547" name="Freeform 23"/>
          <p:cNvSpPr>
            <a:spLocks/>
          </p:cNvSpPr>
          <p:nvPr/>
        </p:nvSpPr>
        <p:spPr bwMode="auto">
          <a:xfrm>
            <a:off x="3603625" y="3038475"/>
            <a:ext cx="39688" cy="1827213"/>
          </a:xfrm>
          <a:custGeom>
            <a:avLst/>
            <a:gdLst>
              <a:gd name="T0" fmla="*/ 2147483647 w 25"/>
              <a:gd name="T1" fmla="*/ 2147483647 h 1151"/>
              <a:gd name="T2" fmla="*/ 2147483647 w 25"/>
              <a:gd name="T3" fmla="*/ 2147483647 h 1151"/>
              <a:gd name="T4" fmla="*/ 2147483647 w 25"/>
              <a:gd name="T5" fmla="*/ 0 h 1151"/>
              <a:gd name="T6" fmla="*/ 0 w 25"/>
              <a:gd name="T7" fmla="*/ 0 h 1151"/>
              <a:gd name="T8" fmla="*/ 0 w 25"/>
              <a:gd name="T9" fmla="*/ 2147483647 h 1151"/>
              <a:gd name="T10" fmla="*/ 2147483647 w 25"/>
              <a:gd name="T11" fmla="*/ 2147483647 h 1151"/>
              <a:gd name="T12" fmla="*/ 0 w 25"/>
              <a:gd name="T13" fmla="*/ 2147483647 h 1151"/>
              <a:gd name="T14" fmla="*/ 0 w 25"/>
              <a:gd name="T15" fmla="*/ 2147483647 h 1151"/>
              <a:gd name="T16" fmla="*/ 2147483647 w 25"/>
              <a:gd name="T17" fmla="*/ 2147483647 h 1151"/>
              <a:gd name="T18" fmla="*/ 2147483647 w 25"/>
              <a:gd name="T19" fmla="*/ 2147483647 h 1151"/>
              <a:gd name="T20" fmla="*/ 2147483647 w 25"/>
              <a:gd name="T21" fmla="*/ 2147483647 h 1151"/>
              <a:gd name="T22" fmla="*/ 2147483647 w 25"/>
              <a:gd name="T23" fmla="*/ 2147483647 h 1151"/>
              <a:gd name="T24" fmla="*/ 2147483647 w 25"/>
              <a:gd name="T25" fmla="*/ 2147483647 h 1151"/>
              <a:gd name="T26" fmla="*/ 2147483647 w 25"/>
              <a:gd name="T27" fmla="*/ 2147483647 h 1151"/>
              <a:gd name="T28" fmla="*/ 2147483647 w 25"/>
              <a:gd name="T29" fmla="*/ 2147483647 h 1151"/>
              <a:gd name="T30" fmla="*/ 2147483647 w 25"/>
              <a:gd name="T31" fmla="*/ 2147483647 h 115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5"/>
              <a:gd name="T49" fmla="*/ 0 h 1151"/>
              <a:gd name="T50" fmla="*/ 25 w 25"/>
              <a:gd name="T51" fmla="*/ 1151 h 115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5" h="1151">
                <a:moveTo>
                  <a:pt x="6" y="1151"/>
                </a:moveTo>
                <a:lnTo>
                  <a:pt x="19" y="1144"/>
                </a:lnTo>
                <a:lnTo>
                  <a:pt x="25" y="0"/>
                </a:lnTo>
                <a:lnTo>
                  <a:pt x="0" y="0"/>
                </a:lnTo>
                <a:lnTo>
                  <a:pt x="0" y="1144"/>
                </a:lnTo>
                <a:lnTo>
                  <a:pt x="13" y="1132"/>
                </a:lnTo>
                <a:lnTo>
                  <a:pt x="0" y="1144"/>
                </a:lnTo>
                <a:lnTo>
                  <a:pt x="6" y="1151"/>
                </a:lnTo>
                <a:lnTo>
                  <a:pt x="13" y="1151"/>
                </a:lnTo>
                <a:lnTo>
                  <a:pt x="19" y="1151"/>
                </a:lnTo>
                <a:lnTo>
                  <a:pt x="19" y="1144"/>
                </a:lnTo>
                <a:lnTo>
                  <a:pt x="6" y="1151"/>
                </a:lnTo>
                <a:close/>
              </a:path>
            </a:pathLst>
          </a:custGeom>
          <a:solidFill>
            <a:srgbClr val="003300"/>
          </a:solidFill>
          <a:ln w="9525">
            <a:solidFill>
              <a:srgbClr val="003300"/>
            </a:solidFill>
            <a:round/>
            <a:headEnd/>
            <a:tailEnd/>
          </a:ln>
        </p:spPr>
        <p:txBody>
          <a:bodyPr/>
          <a:lstStyle/>
          <a:p>
            <a:endParaRPr lang="en-US" dirty="0">
              <a:solidFill>
                <a:schemeClr val="tx2"/>
              </a:solidFill>
            </a:endParaRPr>
          </a:p>
        </p:txBody>
      </p:sp>
      <p:sp>
        <p:nvSpPr>
          <p:cNvPr id="22548" name="Freeform 24"/>
          <p:cNvSpPr>
            <a:spLocks/>
          </p:cNvSpPr>
          <p:nvPr/>
        </p:nvSpPr>
        <p:spPr bwMode="auto">
          <a:xfrm>
            <a:off x="3352800" y="4814888"/>
            <a:ext cx="271463" cy="60325"/>
          </a:xfrm>
          <a:custGeom>
            <a:avLst/>
            <a:gdLst>
              <a:gd name="T0" fmla="*/ 2147483647 w 171"/>
              <a:gd name="T1" fmla="*/ 2147483647 h 38"/>
              <a:gd name="T2" fmla="*/ 2147483647 w 171"/>
              <a:gd name="T3" fmla="*/ 2147483647 h 38"/>
              <a:gd name="T4" fmla="*/ 2147483647 w 171"/>
              <a:gd name="T5" fmla="*/ 2147483647 h 38"/>
              <a:gd name="T6" fmla="*/ 2147483647 w 171"/>
              <a:gd name="T7" fmla="*/ 2147483647 h 38"/>
              <a:gd name="T8" fmla="*/ 2147483647 w 171"/>
              <a:gd name="T9" fmla="*/ 2147483647 h 38"/>
              <a:gd name="T10" fmla="*/ 2147483647 w 171"/>
              <a:gd name="T11" fmla="*/ 2147483647 h 38"/>
              <a:gd name="T12" fmla="*/ 2147483647 w 171"/>
              <a:gd name="T13" fmla="*/ 2147483647 h 38"/>
              <a:gd name="T14" fmla="*/ 2147483647 w 171"/>
              <a:gd name="T15" fmla="*/ 2147483647 h 38"/>
              <a:gd name="T16" fmla="*/ 2147483647 w 171"/>
              <a:gd name="T17" fmla="*/ 2147483647 h 38"/>
              <a:gd name="T18" fmla="*/ 2147483647 w 171"/>
              <a:gd name="T19" fmla="*/ 2147483647 h 38"/>
              <a:gd name="T20" fmla="*/ 2147483647 w 171"/>
              <a:gd name="T21" fmla="*/ 2147483647 h 38"/>
              <a:gd name="T22" fmla="*/ 2147483647 w 171"/>
              <a:gd name="T23" fmla="*/ 2147483647 h 38"/>
              <a:gd name="T24" fmla="*/ 2147483647 w 171"/>
              <a:gd name="T25" fmla="*/ 0 h 38"/>
              <a:gd name="T26" fmla="*/ 2147483647 w 171"/>
              <a:gd name="T27" fmla="*/ 0 h 38"/>
              <a:gd name="T28" fmla="*/ 2147483647 w 171"/>
              <a:gd name="T29" fmla="*/ 0 h 38"/>
              <a:gd name="T30" fmla="*/ 2147483647 w 171"/>
              <a:gd name="T31" fmla="*/ 0 h 38"/>
              <a:gd name="T32" fmla="*/ 2147483647 w 171"/>
              <a:gd name="T33" fmla="*/ 2147483647 h 38"/>
              <a:gd name="T34" fmla="*/ 2147483647 w 171"/>
              <a:gd name="T35" fmla="*/ 2147483647 h 38"/>
              <a:gd name="T36" fmla="*/ 0 w 171"/>
              <a:gd name="T37" fmla="*/ 2147483647 h 38"/>
              <a:gd name="T38" fmla="*/ 0 w 171"/>
              <a:gd name="T39" fmla="*/ 2147483647 h 38"/>
              <a:gd name="T40" fmla="*/ 2147483647 w 171"/>
              <a:gd name="T41" fmla="*/ 2147483647 h 3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1"/>
              <a:gd name="T64" fmla="*/ 0 h 38"/>
              <a:gd name="T65" fmla="*/ 171 w 171"/>
              <a:gd name="T66" fmla="*/ 38 h 3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1" h="38">
                <a:moveTo>
                  <a:pt x="19" y="38"/>
                </a:moveTo>
                <a:lnTo>
                  <a:pt x="19" y="38"/>
                </a:lnTo>
                <a:lnTo>
                  <a:pt x="31" y="32"/>
                </a:lnTo>
                <a:lnTo>
                  <a:pt x="44" y="25"/>
                </a:lnTo>
                <a:lnTo>
                  <a:pt x="57" y="19"/>
                </a:lnTo>
                <a:lnTo>
                  <a:pt x="82" y="19"/>
                </a:lnTo>
                <a:lnTo>
                  <a:pt x="101" y="19"/>
                </a:lnTo>
                <a:lnTo>
                  <a:pt x="126" y="25"/>
                </a:lnTo>
                <a:lnTo>
                  <a:pt x="145" y="25"/>
                </a:lnTo>
                <a:lnTo>
                  <a:pt x="164" y="32"/>
                </a:lnTo>
                <a:lnTo>
                  <a:pt x="171" y="13"/>
                </a:lnTo>
                <a:lnTo>
                  <a:pt x="152" y="6"/>
                </a:lnTo>
                <a:lnTo>
                  <a:pt x="126" y="0"/>
                </a:lnTo>
                <a:lnTo>
                  <a:pt x="101" y="0"/>
                </a:lnTo>
                <a:lnTo>
                  <a:pt x="82" y="0"/>
                </a:lnTo>
                <a:lnTo>
                  <a:pt x="57" y="0"/>
                </a:lnTo>
                <a:lnTo>
                  <a:pt x="38" y="6"/>
                </a:lnTo>
                <a:lnTo>
                  <a:pt x="19" y="13"/>
                </a:lnTo>
                <a:lnTo>
                  <a:pt x="0" y="25"/>
                </a:lnTo>
                <a:lnTo>
                  <a:pt x="19" y="38"/>
                </a:lnTo>
                <a:close/>
              </a:path>
            </a:pathLst>
          </a:custGeom>
          <a:solidFill>
            <a:srgbClr val="003300"/>
          </a:solidFill>
          <a:ln w="9525">
            <a:solidFill>
              <a:srgbClr val="003300"/>
            </a:solidFill>
            <a:round/>
            <a:headEnd/>
            <a:tailEnd/>
          </a:ln>
        </p:spPr>
        <p:txBody>
          <a:bodyPr/>
          <a:lstStyle/>
          <a:p>
            <a:endParaRPr lang="en-US" dirty="0">
              <a:solidFill>
                <a:schemeClr val="tx2"/>
              </a:solidFill>
            </a:endParaRPr>
          </a:p>
        </p:txBody>
      </p:sp>
      <p:sp>
        <p:nvSpPr>
          <p:cNvPr id="22549" name="Freeform 25"/>
          <p:cNvSpPr>
            <a:spLocks/>
          </p:cNvSpPr>
          <p:nvPr/>
        </p:nvSpPr>
        <p:spPr bwMode="auto">
          <a:xfrm>
            <a:off x="3071813" y="4814888"/>
            <a:ext cx="311150" cy="90487"/>
          </a:xfrm>
          <a:custGeom>
            <a:avLst/>
            <a:gdLst>
              <a:gd name="T0" fmla="*/ 0 w 196"/>
              <a:gd name="T1" fmla="*/ 2147483647 h 57"/>
              <a:gd name="T2" fmla="*/ 2147483647 w 196"/>
              <a:gd name="T3" fmla="*/ 2147483647 h 57"/>
              <a:gd name="T4" fmla="*/ 2147483647 w 196"/>
              <a:gd name="T5" fmla="*/ 2147483647 h 57"/>
              <a:gd name="T6" fmla="*/ 2147483647 w 196"/>
              <a:gd name="T7" fmla="*/ 2147483647 h 57"/>
              <a:gd name="T8" fmla="*/ 2147483647 w 196"/>
              <a:gd name="T9" fmla="*/ 2147483647 h 57"/>
              <a:gd name="T10" fmla="*/ 2147483647 w 196"/>
              <a:gd name="T11" fmla="*/ 2147483647 h 57"/>
              <a:gd name="T12" fmla="*/ 2147483647 w 196"/>
              <a:gd name="T13" fmla="*/ 2147483647 h 57"/>
              <a:gd name="T14" fmla="*/ 2147483647 w 196"/>
              <a:gd name="T15" fmla="*/ 2147483647 h 57"/>
              <a:gd name="T16" fmla="*/ 2147483647 w 196"/>
              <a:gd name="T17" fmla="*/ 2147483647 h 57"/>
              <a:gd name="T18" fmla="*/ 2147483647 w 196"/>
              <a:gd name="T19" fmla="*/ 2147483647 h 57"/>
              <a:gd name="T20" fmla="*/ 2147483647 w 196"/>
              <a:gd name="T21" fmla="*/ 2147483647 h 57"/>
              <a:gd name="T22" fmla="*/ 2147483647 w 196"/>
              <a:gd name="T23" fmla="*/ 2147483647 h 57"/>
              <a:gd name="T24" fmla="*/ 2147483647 w 196"/>
              <a:gd name="T25" fmla="*/ 2147483647 h 57"/>
              <a:gd name="T26" fmla="*/ 2147483647 w 196"/>
              <a:gd name="T27" fmla="*/ 2147483647 h 57"/>
              <a:gd name="T28" fmla="*/ 2147483647 w 196"/>
              <a:gd name="T29" fmla="*/ 2147483647 h 57"/>
              <a:gd name="T30" fmla="*/ 2147483647 w 196"/>
              <a:gd name="T31" fmla="*/ 2147483647 h 57"/>
              <a:gd name="T32" fmla="*/ 2147483647 w 196"/>
              <a:gd name="T33" fmla="*/ 2147483647 h 57"/>
              <a:gd name="T34" fmla="*/ 2147483647 w 196"/>
              <a:gd name="T35" fmla="*/ 2147483647 h 57"/>
              <a:gd name="T36" fmla="*/ 2147483647 w 196"/>
              <a:gd name="T37" fmla="*/ 0 h 57"/>
              <a:gd name="T38" fmla="*/ 2147483647 w 196"/>
              <a:gd name="T39" fmla="*/ 2147483647 h 57"/>
              <a:gd name="T40" fmla="*/ 2147483647 w 196"/>
              <a:gd name="T41" fmla="*/ 0 h 57"/>
              <a:gd name="T42" fmla="*/ 2147483647 w 196"/>
              <a:gd name="T43" fmla="*/ 2147483647 h 57"/>
              <a:gd name="T44" fmla="*/ 0 w 196"/>
              <a:gd name="T45" fmla="*/ 2147483647 h 57"/>
              <a:gd name="T46" fmla="*/ 0 w 196"/>
              <a:gd name="T47" fmla="*/ 2147483647 h 57"/>
              <a:gd name="T48" fmla="*/ 0 w 196"/>
              <a:gd name="T49" fmla="*/ 2147483647 h 57"/>
              <a:gd name="T50" fmla="*/ 0 w 196"/>
              <a:gd name="T51" fmla="*/ 2147483647 h 57"/>
              <a:gd name="T52" fmla="*/ 0 w 196"/>
              <a:gd name="T53" fmla="*/ 2147483647 h 57"/>
              <a:gd name="T54" fmla="*/ 2147483647 w 196"/>
              <a:gd name="T55" fmla="*/ 2147483647 h 57"/>
              <a:gd name="T56" fmla="*/ 2147483647 w 196"/>
              <a:gd name="T57" fmla="*/ 2147483647 h 57"/>
              <a:gd name="T58" fmla="*/ 0 w 196"/>
              <a:gd name="T59" fmla="*/ 2147483647 h 5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6"/>
              <a:gd name="T91" fmla="*/ 0 h 57"/>
              <a:gd name="T92" fmla="*/ 196 w 196"/>
              <a:gd name="T93" fmla="*/ 57 h 57"/>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6" h="57">
                <a:moveTo>
                  <a:pt x="0" y="13"/>
                </a:moveTo>
                <a:lnTo>
                  <a:pt x="12" y="25"/>
                </a:lnTo>
                <a:lnTo>
                  <a:pt x="31" y="25"/>
                </a:lnTo>
                <a:lnTo>
                  <a:pt x="57" y="32"/>
                </a:lnTo>
                <a:lnTo>
                  <a:pt x="82" y="38"/>
                </a:lnTo>
                <a:lnTo>
                  <a:pt x="107" y="44"/>
                </a:lnTo>
                <a:lnTo>
                  <a:pt x="133" y="51"/>
                </a:lnTo>
                <a:lnTo>
                  <a:pt x="158" y="57"/>
                </a:lnTo>
                <a:lnTo>
                  <a:pt x="177" y="51"/>
                </a:lnTo>
                <a:lnTo>
                  <a:pt x="196" y="38"/>
                </a:lnTo>
                <a:lnTo>
                  <a:pt x="177" y="25"/>
                </a:lnTo>
                <a:lnTo>
                  <a:pt x="171" y="32"/>
                </a:lnTo>
                <a:lnTo>
                  <a:pt x="158" y="38"/>
                </a:lnTo>
                <a:lnTo>
                  <a:pt x="139" y="32"/>
                </a:lnTo>
                <a:lnTo>
                  <a:pt x="114" y="25"/>
                </a:lnTo>
                <a:lnTo>
                  <a:pt x="88" y="19"/>
                </a:lnTo>
                <a:lnTo>
                  <a:pt x="63" y="13"/>
                </a:lnTo>
                <a:lnTo>
                  <a:pt x="38" y="6"/>
                </a:lnTo>
                <a:lnTo>
                  <a:pt x="12" y="0"/>
                </a:lnTo>
                <a:lnTo>
                  <a:pt x="19" y="13"/>
                </a:lnTo>
                <a:lnTo>
                  <a:pt x="12" y="0"/>
                </a:lnTo>
                <a:lnTo>
                  <a:pt x="6" y="6"/>
                </a:lnTo>
                <a:lnTo>
                  <a:pt x="0" y="6"/>
                </a:lnTo>
                <a:lnTo>
                  <a:pt x="0" y="13"/>
                </a:lnTo>
                <a:lnTo>
                  <a:pt x="0" y="19"/>
                </a:lnTo>
                <a:lnTo>
                  <a:pt x="6" y="19"/>
                </a:lnTo>
                <a:lnTo>
                  <a:pt x="12" y="25"/>
                </a:lnTo>
                <a:lnTo>
                  <a:pt x="0" y="13"/>
                </a:lnTo>
                <a:close/>
              </a:path>
            </a:pathLst>
          </a:custGeom>
          <a:solidFill>
            <a:srgbClr val="003300"/>
          </a:solidFill>
          <a:ln w="9525">
            <a:solidFill>
              <a:srgbClr val="003300"/>
            </a:solidFill>
            <a:round/>
            <a:headEnd/>
            <a:tailEnd/>
          </a:ln>
        </p:spPr>
        <p:txBody>
          <a:bodyPr/>
          <a:lstStyle/>
          <a:p>
            <a:endParaRPr lang="en-US" dirty="0">
              <a:solidFill>
                <a:schemeClr val="tx2"/>
              </a:solidFill>
            </a:endParaRPr>
          </a:p>
        </p:txBody>
      </p:sp>
      <p:sp>
        <p:nvSpPr>
          <p:cNvPr id="22550" name="Freeform 26"/>
          <p:cNvSpPr>
            <a:spLocks/>
          </p:cNvSpPr>
          <p:nvPr/>
        </p:nvSpPr>
        <p:spPr bwMode="auto">
          <a:xfrm>
            <a:off x="2960688" y="3028950"/>
            <a:ext cx="682625" cy="1806575"/>
          </a:xfrm>
          <a:custGeom>
            <a:avLst/>
            <a:gdLst>
              <a:gd name="T0" fmla="*/ 2147483647 w 430"/>
              <a:gd name="T1" fmla="*/ 2147483647 h 1138"/>
              <a:gd name="T2" fmla="*/ 2147483647 w 430"/>
              <a:gd name="T3" fmla="*/ 0 h 1138"/>
              <a:gd name="T4" fmla="*/ 2147483647 w 430"/>
              <a:gd name="T5" fmla="*/ 2147483647 h 1138"/>
              <a:gd name="T6" fmla="*/ 2147483647 w 430"/>
              <a:gd name="T7" fmla="*/ 2147483647 h 1138"/>
              <a:gd name="T8" fmla="*/ 2147483647 w 430"/>
              <a:gd name="T9" fmla="*/ 2147483647 h 1138"/>
              <a:gd name="T10" fmla="*/ 2147483647 w 430"/>
              <a:gd name="T11" fmla="*/ 2147483647 h 1138"/>
              <a:gd name="T12" fmla="*/ 2147483647 w 430"/>
              <a:gd name="T13" fmla="*/ 2147483647 h 1138"/>
              <a:gd name="T14" fmla="*/ 2147483647 w 430"/>
              <a:gd name="T15" fmla="*/ 2147483647 h 1138"/>
              <a:gd name="T16" fmla="*/ 2147483647 w 430"/>
              <a:gd name="T17" fmla="*/ 2147483647 h 1138"/>
              <a:gd name="T18" fmla="*/ 0 w 430"/>
              <a:gd name="T19" fmla="*/ 2147483647 h 1138"/>
              <a:gd name="T20" fmla="*/ 0 w 430"/>
              <a:gd name="T21" fmla="*/ 2147483647 h 1138"/>
              <a:gd name="T22" fmla="*/ 2147483647 w 430"/>
              <a:gd name="T23" fmla="*/ 2147483647 h 1138"/>
              <a:gd name="T24" fmla="*/ 2147483647 w 430"/>
              <a:gd name="T25" fmla="*/ 2147483647 h 1138"/>
              <a:gd name="T26" fmla="*/ 2147483647 w 430"/>
              <a:gd name="T27" fmla="*/ 2147483647 h 1138"/>
              <a:gd name="T28" fmla="*/ 2147483647 w 430"/>
              <a:gd name="T29" fmla="*/ 2147483647 h 1138"/>
              <a:gd name="T30" fmla="*/ 2147483647 w 430"/>
              <a:gd name="T31" fmla="*/ 2147483647 h 1138"/>
              <a:gd name="T32" fmla="*/ 2147483647 w 430"/>
              <a:gd name="T33" fmla="*/ 2147483647 h 1138"/>
              <a:gd name="T34" fmla="*/ 2147483647 w 430"/>
              <a:gd name="T35" fmla="*/ 2147483647 h 1138"/>
              <a:gd name="T36" fmla="*/ 2147483647 w 430"/>
              <a:gd name="T37" fmla="*/ 2147483647 h 1138"/>
              <a:gd name="T38" fmla="*/ 2147483647 w 430"/>
              <a:gd name="T39" fmla="*/ 2147483647 h 1138"/>
              <a:gd name="T40" fmla="*/ 2147483647 w 430"/>
              <a:gd name="T41" fmla="*/ 2147483647 h 1138"/>
              <a:gd name="T42" fmla="*/ 2147483647 w 430"/>
              <a:gd name="T43" fmla="*/ 2147483647 h 1138"/>
              <a:gd name="T44" fmla="*/ 2147483647 w 430"/>
              <a:gd name="T45" fmla="*/ 2147483647 h 1138"/>
              <a:gd name="T46" fmla="*/ 2147483647 w 430"/>
              <a:gd name="T47" fmla="*/ 2147483647 h 1138"/>
              <a:gd name="T48" fmla="*/ 2147483647 w 430"/>
              <a:gd name="T49" fmla="*/ 2147483647 h 1138"/>
              <a:gd name="T50" fmla="*/ 2147483647 w 430"/>
              <a:gd name="T51" fmla="*/ 2147483647 h 1138"/>
              <a:gd name="T52" fmla="*/ 2147483647 w 430"/>
              <a:gd name="T53" fmla="*/ 2147483647 h 1138"/>
              <a:gd name="T54" fmla="*/ 2147483647 w 430"/>
              <a:gd name="T55" fmla="*/ 2147483647 h 1138"/>
              <a:gd name="T56" fmla="*/ 2147483647 w 430"/>
              <a:gd name="T57" fmla="*/ 2147483647 h 1138"/>
              <a:gd name="T58" fmla="*/ 2147483647 w 430"/>
              <a:gd name="T59" fmla="*/ 2147483647 h 1138"/>
              <a:gd name="T60" fmla="*/ 2147483647 w 430"/>
              <a:gd name="T61" fmla="*/ 2147483647 h 1138"/>
              <a:gd name="T62" fmla="*/ 2147483647 w 430"/>
              <a:gd name="T63" fmla="*/ 2147483647 h 1138"/>
              <a:gd name="T64" fmla="*/ 2147483647 w 430"/>
              <a:gd name="T65" fmla="*/ 2147483647 h 1138"/>
              <a:gd name="T66" fmla="*/ 2147483647 w 430"/>
              <a:gd name="T67" fmla="*/ 2147483647 h 1138"/>
              <a:gd name="T68" fmla="*/ 2147483647 w 430"/>
              <a:gd name="T69" fmla="*/ 2147483647 h 1138"/>
              <a:gd name="T70" fmla="*/ 2147483647 w 430"/>
              <a:gd name="T71" fmla="*/ 2147483647 h 1138"/>
              <a:gd name="T72" fmla="*/ 2147483647 w 430"/>
              <a:gd name="T73" fmla="*/ 0 h 1138"/>
              <a:gd name="T74" fmla="*/ 2147483647 w 430"/>
              <a:gd name="T75" fmla="*/ 0 h 1138"/>
              <a:gd name="T76" fmla="*/ 2147483647 w 430"/>
              <a:gd name="T77" fmla="*/ 0 h 1138"/>
              <a:gd name="T78" fmla="*/ 2147483647 w 430"/>
              <a:gd name="T79" fmla="*/ 0 h 1138"/>
              <a:gd name="T80" fmla="*/ 2147483647 w 430"/>
              <a:gd name="T81" fmla="*/ 0 h 1138"/>
              <a:gd name="T82" fmla="*/ 2147483647 w 430"/>
              <a:gd name="T83" fmla="*/ 2147483647 h 113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430"/>
              <a:gd name="T127" fmla="*/ 0 h 1138"/>
              <a:gd name="T128" fmla="*/ 430 w 430"/>
              <a:gd name="T129" fmla="*/ 1138 h 113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430" h="1138">
                <a:moveTo>
                  <a:pt x="430" y="6"/>
                </a:moveTo>
                <a:lnTo>
                  <a:pt x="411" y="0"/>
                </a:lnTo>
                <a:lnTo>
                  <a:pt x="310" y="82"/>
                </a:lnTo>
                <a:lnTo>
                  <a:pt x="222" y="164"/>
                </a:lnTo>
                <a:lnTo>
                  <a:pt x="158" y="246"/>
                </a:lnTo>
                <a:lnTo>
                  <a:pt x="101" y="328"/>
                </a:lnTo>
                <a:lnTo>
                  <a:pt x="57" y="411"/>
                </a:lnTo>
                <a:lnTo>
                  <a:pt x="32" y="493"/>
                </a:lnTo>
                <a:lnTo>
                  <a:pt x="13" y="569"/>
                </a:lnTo>
                <a:lnTo>
                  <a:pt x="0" y="645"/>
                </a:lnTo>
                <a:lnTo>
                  <a:pt x="0" y="721"/>
                </a:lnTo>
                <a:lnTo>
                  <a:pt x="7" y="796"/>
                </a:lnTo>
                <a:lnTo>
                  <a:pt x="13" y="860"/>
                </a:lnTo>
                <a:lnTo>
                  <a:pt x="26" y="923"/>
                </a:lnTo>
                <a:lnTo>
                  <a:pt x="51" y="1043"/>
                </a:lnTo>
                <a:lnTo>
                  <a:pt x="70" y="1138"/>
                </a:lnTo>
                <a:lnTo>
                  <a:pt x="89" y="1138"/>
                </a:lnTo>
                <a:lnTo>
                  <a:pt x="70" y="1037"/>
                </a:lnTo>
                <a:lnTo>
                  <a:pt x="45" y="923"/>
                </a:lnTo>
                <a:lnTo>
                  <a:pt x="32" y="860"/>
                </a:lnTo>
                <a:lnTo>
                  <a:pt x="26" y="790"/>
                </a:lnTo>
                <a:lnTo>
                  <a:pt x="19" y="721"/>
                </a:lnTo>
                <a:lnTo>
                  <a:pt x="26" y="651"/>
                </a:lnTo>
                <a:lnTo>
                  <a:pt x="32" y="575"/>
                </a:lnTo>
                <a:lnTo>
                  <a:pt x="51" y="499"/>
                </a:lnTo>
                <a:lnTo>
                  <a:pt x="76" y="417"/>
                </a:lnTo>
                <a:lnTo>
                  <a:pt x="120" y="341"/>
                </a:lnTo>
                <a:lnTo>
                  <a:pt x="171" y="259"/>
                </a:lnTo>
                <a:lnTo>
                  <a:pt x="241" y="177"/>
                </a:lnTo>
                <a:lnTo>
                  <a:pt x="323" y="95"/>
                </a:lnTo>
                <a:lnTo>
                  <a:pt x="424" y="12"/>
                </a:lnTo>
                <a:lnTo>
                  <a:pt x="405" y="6"/>
                </a:lnTo>
                <a:lnTo>
                  <a:pt x="424" y="12"/>
                </a:lnTo>
                <a:lnTo>
                  <a:pt x="430" y="6"/>
                </a:lnTo>
                <a:lnTo>
                  <a:pt x="424" y="0"/>
                </a:lnTo>
                <a:lnTo>
                  <a:pt x="418" y="0"/>
                </a:lnTo>
                <a:lnTo>
                  <a:pt x="411" y="0"/>
                </a:lnTo>
                <a:lnTo>
                  <a:pt x="430" y="6"/>
                </a:lnTo>
                <a:close/>
              </a:path>
            </a:pathLst>
          </a:custGeom>
          <a:solidFill>
            <a:srgbClr val="003300"/>
          </a:solidFill>
          <a:ln w="9525">
            <a:solidFill>
              <a:srgbClr val="003300"/>
            </a:solidFill>
            <a:round/>
            <a:headEnd/>
            <a:tailEnd/>
          </a:ln>
        </p:spPr>
        <p:txBody>
          <a:bodyPr/>
          <a:lstStyle/>
          <a:p>
            <a:endParaRPr lang="en-US" dirty="0">
              <a:solidFill>
                <a:schemeClr val="tx2"/>
              </a:solidFill>
            </a:endParaRPr>
          </a:p>
        </p:txBody>
      </p:sp>
      <p:sp>
        <p:nvSpPr>
          <p:cNvPr id="22551" name="Freeform 27"/>
          <p:cNvSpPr>
            <a:spLocks/>
          </p:cNvSpPr>
          <p:nvPr/>
        </p:nvSpPr>
        <p:spPr bwMode="auto">
          <a:xfrm>
            <a:off x="1265238" y="3038475"/>
            <a:ext cx="642937" cy="1846263"/>
          </a:xfrm>
          <a:custGeom>
            <a:avLst/>
            <a:gdLst>
              <a:gd name="T0" fmla="*/ 2147483647 w 405"/>
              <a:gd name="T1" fmla="*/ 0 h 1163"/>
              <a:gd name="T2" fmla="*/ 2147483647 w 405"/>
              <a:gd name="T3" fmla="*/ 2147483647 h 1163"/>
              <a:gd name="T4" fmla="*/ 2147483647 w 405"/>
              <a:gd name="T5" fmla="*/ 2147483647 h 1163"/>
              <a:gd name="T6" fmla="*/ 2147483647 w 405"/>
              <a:gd name="T7" fmla="*/ 2147483647 h 1163"/>
              <a:gd name="T8" fmla="*/ 2147483647 w 405"/>
              <a:gd name="T9" fmla="*/ 2147483647 h 1163"/>
              <a:gd name="T10" fmla="*/ 2147483647 w 405"/>
              <a:gd name="T11" fmla="*/ 2147483647 h 1163"/>
              <a:gd name="T12" fmla="*/ 2147483647 w 405"/>
              <a:gd name="T13" fmla="*/ 2147483647 h 1163"/>
              <a:gd name="T14" fmla="*/ 2147483647 w 405"/>
              <a:gd name="T15" fmla="*/ 2147483647 h 1163"/>
              <a:gd name="T16" fmla="*/ 2147483647 w 405"/>
              <a:gd name="T17" fmla="*/ 2147483647 h 1163"/>
              <a:gd name="T18" fmla="*/ 2147483647 w 405"/>
              <a:gd name="T19" fmla="*/ 2147483647 h 1163"/>
              <a:gd name="T20" fmla="*/ 2147483647 w 405"/>
              <a:gd name="T21" fmla="*/ 2147483647 h 1163"/>
              <a:gd name="T22" fmla="*/ 2147483647 w 405"/>
              <a:gd name="T23" fmla="*/ 2147483647 h 1163"/>
              <a:gd name="T24" fmla="*/ 2147483647 w 405"/>
              <a:gd name="T25" fmla="*/ 2147483647 h 1163"/>
              <a:gd name="T26" fmla="*/ 2147483647 w 405"/>
              <a:gd name="T27" fmla="*/ 2147483647 h 1163"/>
              <a:gd name="T28" fmla="*/ 2147483647 w 405"/>
              <a:gd name="T29" fmla="*/ 2147483647 h 1163"/>
              <a:gd name="T30" fmla="*/ 2147483647 w 405"/>
              <a:gd name="T31" fmla="*/ 2147483647 h 1163"/>
              <a:gd name="T32" fmla="*/ 2147483647 w 405"/>
              <a:gd name="T33" fmla="*/ 2147483647 h 1163"/>
              <a:gd name="T34" fmla="*/ 2147483647 w 405"/>
              <a:gd name="T35" fmla="*/ 2147483647 h 1163"/>
              <a:gd name="T36" fmla="*/ 2147483647 w 405"/>
              <a:gd name="T37" fmla="*/ 2147483647 h 1163"/>
              <a:gd name="T38" fmla="*/ 2147483647 w 405"/>
              <a:gd name="T39" fmla="*/ 2147483647 h 1163"/>
              <a:gd name="T40" fmla="*/ 2147483647 w 405"/>
              <a:gd name="T41" fmla="*/ 2147483647 h 1163"/>
              <a:gd name="T42" fmla="*/ 2147483647 w 405"/>
              <a:gd name="T43" fmla="*/ 2147483647 h 1163"/>
              <a:gd name="T44" fmla="*/ 0 w 405"/>
              <a:gd name="T45" fmla="*/ 2147483647 h 1163"/>
              <a:gd name="T46" fmla="*/ 0 w 405"/>
              <a:gd name="T47" fmla="*/ 2147483647 h 1163"/>
              <a:gd name="T48" fmla="*/ 2147483647 w 405"/>
              <a:gd name="T49" fmla="*/ 2147483647 h 1163"/>
              <a:gd name="T50" fmla="*/ 2147483647 w 405"/>
              <a:gd name="T51" fmla="*/ 2147483647 h 1163"/>
              <a:gd name="T52" fmla="*/ 2147483647 w 405"/>
              <a:gd name="T53" fmla="*/ 2147483647 h 1163"/>
              <a:gd name="T54" fmla="*/ 2147483647 w 405"/>
              <a:gd name="T55" fmla="*/ 2147483647 h 1163"/>
              <a:gd name="T56" fmla="*/ 2147483647 w 405"/>
              <a:gd name="T57" fmla="*/ 2147483647 h 1163"/>
              <a:gd name="T58" fmla="*/ 2147483647 w 405"/>
              <a:gd name="T59" fmla="*/ 2147483647 h 1163"/>
              <a:gd name="T60" fmla="*/ 2147483647 w 405"/>
              <a:gd name="T61" fmla="*/ 2147483647 h 1163"/>
              <a:gd name="T62" fmla="*/ 2147483647 w 405"/>
              <a:gd name="T63" fmla="*/ 0 h 116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405"/>
              <a:gd name="T97" fmla="*/ 0 h 1163"/>
              <a:gd name="T98" fmla="*/ 405 w 405"/>
              <a:gd name="T99" fmla="*/ 1163 h 116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405" h="1163">
                <a:moveTo>
                  <a:pt x="405" y="0"/>
                </a:moveTo>
                <a:lnTo>
                  <a:pt x="405" y="1144"/>
                </a:lnTo>
                <a:lnTo>
                  <a:pt x="386" y="1138"/>
                </a:lnTo>
                <a:lnTo>
                  <a:pt x="360" y="1132"/>
                </a:lnTo>
                <a:lnTo>
                  <a:pt x="341" y="1132"/>
                </a:lnTo>
                <a:lnTo>
                  <a:pt x="316" y="1125"/>
                </a:lnTo>
                <a:lnTo>
                  <a:pt x="297" y="1125"/>
                </a:lnTo>
                <a:lnTo>
                  <a:pt x="278" y="1132"/>
                </a:lnTo>
                <a:lnTo>
                  <a:pt x="259" y="1138"/>
                </a:lnTo>
                <a:lnTo>
                  <a:pt x="246" y="1151"/>
                </a:lnTo>
                <a:lnTo>
                  <a:pt x="234" y="1163"/>
                </a:lnTo>
                <a:lnTo>
                  <a:pt x="215" y="1163"/>
                </a:lnTo>
                <a:lnTo>
                  <a:pt x="196" y="1163"/>
                </a:lnTo>
                <a:lnTo>
                  <a:pt x="171" y="1157"/>
                </a:lnTo>
                <a:lnTo>
                  <a:pt x="145" y="1151"/>
                </a:lnTo>
                <a:lnTo>
                  <a:pt x="120" y="1138"/>
                </a:lnTo>
                <a:lnTo>
                  <a:pt x="95" y="1132"/>
                </a:lnTo>
                <a:lnTo>
                  <a:pt x="69" y="1132"/>
                </a:lnTo>
                <a:lnTo>
                  <a:pt x="51" y="1037"/>
                </a:lnTo>
                <a:lnTo>
                  <a:pt x="25" y="917"/>
                </a:lnTo>
                <a:lnTo>
                  <a:pt x="13" y="854"/>
                </a:lnTo>
                <a:lnTo>
                  <a:pt x="6" y="784"/>
                </a:lnTo>
                <a:lnTo>
                  <a:pt x="0" y="715"/>
                </a:lnTo>
                <a:lnTo>
                  <a:pt x="0" y="645"/>
                </a:lnTo>
                <a:lnTo>
                  <a:pt x="13" y="569"/>
                </a:lnTo>
                <a:lnTo>
                  <a:pt x="32" y="487"/>
                </a:lnTo>
                <a:lnTo>
                  <a:pt x="57" y="411"/>
                </a:lnTo>
                <a:lnTo>
                  <a:pt x="101" y="329"/>
                </a:lnTo>
                <a:lnTo>
                  <a:pt x="152" y="247"/>
                </a:lnTo>
                <a:lnTo>
                  <a:pt x="221" y="164"/>
                </a:lnTo>
                <a:lnTo>
                  <a:pt x="303" y="82"/>
                </a:lnTo>
                <a:lnTo>
                  <a:pt x="405" y="0"/>
                </a:lnTo>
                <a:close/>
              </a:path>
            </a:pathLst>
          </a:custGeom>
          <a:solidFill>
            <a:srgbClr val="66FF66"/>
          </a:solidFill>
          <a:ln w="9525">
            <a:solidFill>
              <a:srgbClr val="003300"/>
            </a:solidFill>
            <a:round/>
            <a:headEnd/>
            <a:tailEnd/>
          </a:ln>
        </p:spPr>
        <p:txBody>
          <a:bodyPr/>
          <a:lstStyle/>
          <a:p>
            <a:endParaRPr lang="en-US" dirty="0">
              <a:solidFill>
                <a:schemeClr val="tx2"/>
              </a:solidFill>
            </a:endParaRPr>
          </a:p>
        </p:txBody>
      </p:sp>
      <p:sp>
        <p:nvSpPr>
          <p:cNvPr id="22552" name="Freeform 28"/>
          <p:cNvSpPr>
            <a:spLocks/>
          </p:cNvSpPr>
          <p:nvPr/>
        </p:nvSpPr>
        <p:spPr bwMode="auto">
          <a:xfrm>
            <a:off x="1897063" y="3038475"/>
            <a:ext cx="30162" cy="1827213"/>
          </a:xfrm>
          <a:custGeom>
            <a:avLst/>
            <a:gdLst>
              <a:gd name="T0" fmla="*/ 2147483647 w 19"/>
              <a:gd name="T1" fmla="*/ 2147483647 h 1151"/>
              <a:gd name="T2" fmla="*/ 2147483647 w 19"/>
              <a:gd name="T3" fmla="*/ 2147483647 h 1151"/>
              <a:gd name="T4" fmla="*/ 2147483647 w 19"/>
              <a:gd name="T5" fmla="*/ 0 h 1151"/>
              <a:gd name="T6" fmla="*/ 0 w 19"/>
              <a:gd name="T7" fmla="*/ 0 h 1151"/>
              <a:gd name="T8" fmla="*/ 0 w 19"/>
              <a:gd name="T9" fmla="*/ 2147483647 h 1151"/>
              <a:gd name="T10" fmla="*/ 2147483647 w 19"/>
              <a:gd name="T11" fmla="*/ 2147483647 h 1151"/>
              <a:gd name="T12" fmla="*/ 0 w 19"/>
              <a:gd name="T13" fmla="*/ 2147483647 h 1151"/>
              <a:gd name="T14" fmla="*/ 0 w 19"/>
              <a:gd name="T15" fmla="*/ 2147483647 h 1151"/>
              <a:gd name="T16" fmla="*/ 0 w 19"/>
              <a:gd name="T17" fmla="*/ 2147483647 h 1151"/>
              <a:gd name="T18" fmla="*/ 2147483647 w 19"/>
              <a:gd name="T19" fmla="*/ 2147483647 h 1151"/>
              <a:gd name="T20" fmla="*/ 2147483647 w 19"/>
              <a:gd name="T21" fmla="*/ 2147483647 h 1151"/>
              <a:gd name="T22" fmla="*/ 2147483647 w 19"/>
              <a:gd name="T23" fmla="*/ 2147483647 h 1151"/>
              <a:gd name="T24" fmla="*/ 2147483647 w 19"/>
              <a:gd name="T25" fmla="*/ 2147483647 h 1151"/>
              <a:gd name="T26" fmla="*/ 2147483647 w 19"/>
              <a:gd name="T27" fmla="*/ 2147483647 h 1151"/>
              <a:gd name="T28" fmla="*/ 2147483647 w 19"/>
              <a:gd name="T29" fmla="*/ 2147483647 h 1151"/>
              <a:gd name="T30" fmla="*/ 2147483647 w 19"/>
              <a:gd name="T31" fmla="*/ 2147483647 h 115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9"/>
              <a:gd name="T49" fmla="*/ 0 h 1151"/>
              <a:gd name="T50" fmla="*/ 19 w 19"/>
              <a:gd name="T51" fmla="*/ 1151 h 115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9" h="1151">
                <a:moveTo>
                  <a:pt x="7" y="1151"/>
                </a:moveTo>
                <a:lnTo>
                  <a:pt x="19" y="1144"/>
                </a:lnTo>
                <a:lnTo>
                  <a:pt x="19" y="0"/>
                </a:lnTo>
                <a:lnTo>
                  <a:pt x="0" y="0"/>
                </a:lnTo>
                <a:lnTo>
                  <a:pt x="0" y="1144"/>
                </a:lnTo>
                <a:lnTo>
                  <a:pt x="13" y="1132"/>
                </a:lnTo>
                <a:lnTo>
                  <a:pt x="0" y="1144"/>
                </a:lnTo>
                <a:lnTo>
                  <a:pt x="0" y="1151"/>
                </a:lnTo>
                <a:lnTo>
                  <a:pt x="7" y="1151"/>
                </a:lnTo>
                <a:lnTo>
                  <a:pt x="13" y="1151"/>
                </a:lnTo>
                <a:lnTo>
                  <a:pt x="19" y="1144"/>
                </a:lnTo>
                <a:lnTo>
                  <a:pt x="7" y="1151"/>
                </a:lnTo>
                <a:close/>
              </a:path>
            </a:pathLst>
          </a:custGeom>
          <a:solidFill>
            <a:srgbClr val="003300"/>
          </a:solidFill>
          <a:ln w="9525">
            <a:solidFill>
              <a:srgbClr val="003300"/>
            </a:solidFill>
            <a:round/>
            <a:headEnd/>
            <a:tailEnd/>
          </a:ln>
        </p:spPr>
        <p:txBody>
          <a:bodyPr/>
          <a:lstStyle/>
          <a:p>
            <a:endParaRPr lang="en-US" dirty="0">
              <a:solidFill>
                <a:schemeClr val="tx2"/>
              </a:solidFill>
            </a:endParaRPr>
          </a:p>
        </p:txBody>
      </p:sp>
      <p:sp>
        <p:nvSpPr>
          <p:cNvPr id="22553" name="Freeform 29"/>
          <p:cNvSpPr>
            <a:spLocks/>
          </p:cNvSpPr>
          <p:nvPr/>
        </p:nvSpPr>
        <p:spPr bwMode="auto">
          <a:xfrm>
            <a:off x="1646238" y="4814888"/>
            <a:ext cx="271462" cy="60325"/>
          </a:xfrm>
          <a:custGeom>
            <a:avLst/>
            <a:gdLst>
              <a:gd name="T0" fmla="*/ 2147483647 w 171"/>
              <a:gd name="T1" fmla="*/ 2147483647 h 38"/>
              <a:gd name="T2" fmla="*/ 2147483647 w 171"/>
              <a:gd name="T3" fmla="*/ 2147483647 h 38"/>
              <a:gd name="T4" fmla="*/ 2147483647 w 171"/>
              <a:gd name="T5" fmla="*/ 2147483647 h 38"/>
              <a:gd name="T6" fmla="*/ 2147483647 w 171"/>
              <a:gd name="T7" fmla="*/ 2147483647 h 38"/>
              <a:gd name="T8" fmla="*/ 2147483647 w 171"/>
              <a:gd name="T9" fmla="*/ 2147483647 h 38"/>
              <a:gd name="T10" fmla="*/ 2147483647 w 171"/>
              <a:gd name="T11" fmla="*/ 2147483647 h 38"/>
              <a:gd name="T12" fmla="*/ 2147483647 w 171"/>
              <a:gd name="T13" fmla="*/ 2147483647 h 38"/>
              <a:gd name="T14" fmla="*/ 2147483647 w 171"/>
              <a:gd name="T15" fmla="*/ 2147483647 h 38"/>
              <a:gd name="T16" fmla="*/ 2147483647 w 171"/>
              <a:gd name="T17" fmla="*/ 2147483647 h 38"/>
              <a:gd name="T18" fmla="*/ 2147483647 w 171"/>
              <a:gd name="T19" fmla="*/ 2147483647 h 38"/>
              <a:gd name="T20" fmla="*/ 2147483647 w 171"/>
              <a:gd name="T21" fmla="*/ 2147483647 h 38"/>
              <a:gd name="T22" fmla="*/ 2147483647 w 171"/>
              <a:gd name="T23" fmla="*/ 2147483647 h 38"/>
              <a:gd name="T24" fmla="*/ 2147483647 w 171"/>
              <a:gd name="T25" fmla="*/ 0 h 38"/>
              <a:gd name="T26" fmla="*/ 2147483647 w 171"/>
              <a:gd name="T27" fmla="*/ 0 h 38"/>
              <a:gd name="T28" fmla="*/ 2147483647 w 171"/>
              <a:gd name="T29" fmla="*/ 0 h 38"/>
              <a:gd name="T30" fmla="*/ 2147483647 w 171"/>
              <a:gd name="T31" fmla="*/ 0 h 38"/>
              <a:gd name="T32" fmla="*/ 2147483647 w 171"/>
              <a:gd name="T33" fmla="*/ 2147483647 h 38"/>
              <a:gd name="T34" fmla="*/ 2147483647 w 171"/>
              <a:gd name="T35" fmla="*/ 2147483647 h 38"/>
              <a:gd name="T36" fmla="*/ 0 w 171"/>
              <a:gd name="T37" fmla="*/ 2147483647 h 38"/>
              <a:gd name="T38" fmla="*/ 0 w 171"/>
              <a:gd name="T39" fmla="*/ 2147483647 h 38"/>
              <a:gd name="T40" fmla="*/ 2147483647 w 171"/>
              <a:gd name="T41" fmla="*/ 2147483647 h 3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1"/>
              <a:gd name="T64" fmla="*/ 0 h 38"/>
              <a:gd name="T65" fmla="*/ 171 w 171"/>
              <a:gd name="T66" fmla="*/ 38 h 3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1" h="38">
                <a:moveTo>
                  <a:pt x="13" y="38"/>
                </a:moveTo>
                <a:lnTo>
                  <a:pt x="13" y="38"/>
                </a:lnTo>
                <a:lnTo>
                  <a:pt x="25" y="32"/>
                </a:lnTo>
                <a:lnTo>
                  <a:pt x="38" y="25"/>
                </a:lnTo>
                <a:lnTo>
                  <a:pt x="57" y="19"/>
                </a:lnTo>
                <a:lnTo>
                  <a:pt x="76" y="19"/>
                </a:lnTo>
                <a:lnTo>
                  <a:pt x="95" y="19"/>
                </a:lnTo>
                <a:lnTo>
                  <a:pt x="120" y="25"/>
                </a:lnTo>
                <a:lnTo>
                  <a:pt x="139" y="25"/>
                </a:lnTo>
                <a:lnTo>
                  <a:pt x="165" y="32"/>
                </a:lnTo>
                <a:lnTo>
                  <a:pt x="171" y="13"/>
                </a:lnTo>
                <a:lnTo>
                  <a:pt x="146" y="6"/>
                </a:lnTo>
                <a:lnTo>
                  <a:pt x="127" y="0"/>
                </a:lnTo>
                <a:lnTo>
                  <a:pt x="101" y="0"/>
                </a:lnTo>
                <a:lnTo>
                  <a:pt x="76" y="0"/>
                </a:lnTo>
                <a:lnTo>
                  <a:pt x="51" y="0"/>
                </a:lnTo>
                <a:lnTo>
                  <a:pt x="32" y="6"/>
                </a:lnTo>
                <a:lnTo>
                  <a:pt x="13" y="13"/>
                </a:lnTo>
                <a:lnTo>
                  <a:pt x="0" y="25"/>
                </a:lnTo>
                <a:lnTo>
                  <a:pt x="13" y="38"/>
                </a:lnTo>
                <a:close/>
              </a:path>
            </a:pathLst>
          </a:custGeom>
          <a:solidFill>
            <a:srgbClr val="003300"/>
          </a:solidFill>
          <a:ln w="9525">
            <a:solidFill>
              <a:srgbClr val="003300"/>
            </a:solidFill>
            <a:round/>
            <a:headEnd/>
            <a:tailEnd/>
          </a:ln>
        </p:spPr>
        <p:txBody>
          <a:bodyPr/>
          <a:lstStyle/>
          <a:p>
            <a:endParaRPr lang="en-US" dirty="0">
              <a:solidFill>
                <a:schemeClr val="tx2"/>
              </a:solidFill>
            </a:endParaRPr>
          </a:p>
        </p:txBody>
      </p:sp>
      <p:sp>
        <p:nvSpPr>
          <p:cNvPr id="22554" name="Freeform 30"/>
          <p:cNvSpPr>
            <a:spLocks/>
          </p:cNvSpPr>
          <p:nvPr/>
        </p:nvSpPr>
        <p:spPr bwMode="auto">
          <a:xfrm>
            <a:off x="1355725" y="4814888"/>
            <a:ext cx="311150" cy="90487"/>
          </a:xfrm>
          <a:custGeom>
            <a:avLst/>
            <a:gdLst>
              <a:gd name="T0" fmla="*/ 0 w 196"/>
              <a:gd name="T1" fmla="*/ 2147483647 h 57"/>
              <a:gd name="T2" fmla="*/ 2147483647 w 196"/>
              <a:gd name="T3" fmla="*/ 2147483647 h 57"/>
              <a:gd name="T4" fmla="*/ 2147483647 w 196"/>
              <a:gd name="T5" fmla="*/ 2147483647 h 57"/>
              <a:gd name="T6" fmla="*/ 2147483647 w 196"/>
              <a:gd name="T7" fmla="*/ 2147483647 h 57"/>
              <a:gd name="T8" fmla="*/ 2147483647 w 196"/>
              <a:gd name="T9" fmla="*/ 2147483647 h 57"/>
              <a:gd name="T10" fmla="*/ 2147483647 w 196"/>
              <a:gd name="T11" fmla="*/ 2147483647 h 57"/>
              <a:gd name="T12" fmla="*/ 2147483647 w 196"/>
              <a:gd name="T13" fmla="*/ 2147483647 h 57"/>
              <a:gd name="T14" fmla="*/ 2147483647 w 196"/>
              <a:gd name="T15" fmla="*/ 2147483647 h 57"/>
              <a:gd name="T16" fmla="*/ 2147483647 w 196"/>
              <a:gd name="T17" fmla="*/ 2147483647 h 57"/>
              <a:gd name="T18" fmla="*/ 2147483647 w 196"/>
              <a:gd name="T19" fmla="*/ 2147483647 h 57"/>
              <a:gd name="T20" fmla="*/ 2147483647 w 196"/>
              <a:gd name="T21" fmla="*/ 2147483647 h 57"/>
              <a:gd name="T22" fmla="*/ 2147483647 w 196"/>
              <a:gd name="T23" fmla="*/ 2147483647 h 57"/>
              <a:gd name="T24" fmla="*/ 2147483647 w 196"/>
              <a:gd name="T25" fmla="*/ 2147483647 h 57"/>
              <a:gd name="T26" fmla="*/ 2147483647 w 196"/>
              <a:gd name="T27" fmla="*/ 2147483647 h 57"/>
              <a:gd name="T28" fmla="*/ 2147483647 w 196"/>
              <a:gd name="T29" fmla="*/ 2147483647 h 57"/>
              <a:gd name="T30" fmla="*/ 2147483647 w 196"/>
              <a:gd name="T31" fmla="*/ 2147483647 h 57"/>
              <a:gd name="T32" fmla="*/ 2147483647 w 196"/>
              <a:gd name="T33" fmla="*/ 2147483647 h 57"/>
              <a:gd name="T34" fmla="*/ 2147483647 w 196"/>
              <a:gd name="T35" fmla="*/ 2147483647 h 57"/>
              <a:gd name="T36" fmla="*/ 2147483647 w 196"/>
              <a:gd name="T37" fmla="*/ 0 h 57"/>
              <a:gd name="T38" fmla="*/ 2147483647 w 196"/>
              <a:gd name="T39" fmla="*/ 2147483647 h 57"/>
              <a:gd name="T40" fmla="*/ 2147483647 w 196"/>
              <a:gd name="T41" fmla="*/ 0 h 57"/>
              <a:gd name="T42" fmla="*/ 2147483647 w 196"/>
              <a:gd name="T43" fmla="*/ 2147483647 h 57"/>
              <a:gd name="T44" fmla="*/ 2147483647 w 196"/>
              <a:gd name="T45" fmla="*/ 2147483647 h 57"/>
              <a:gd name="T46" fmla="*/ 2147483647 w 196"/>
              <a:gd name="T47" fmla="*/ 2147483647 h 57"/>
              <a:gd name="T48" fmla="*/ 0 w 196"/>
              <a:gd name="T49" fmla="*/ 2147483647 h 57"/>
              <a:gd name="T50" fmla="*/ 2147483647 w 196"/>
              <a:gd name="T51" fmla="*/ 2147483647 h 57"/>
              <a:gd name="T52" fmla="*/ 2147483647 w 196"/>
              <a:gd name="T53" fmla="*/ 2147483647 h 57"/>
              <a:gd name="T54" fmla="*/ 2147483647 w 196"/>
              <a:gd name="T55" fmla="*/ 2147483647 h 57"/>
              <a:gd name="T56" fmla="*/ 2147483647 w 196"/>
              <a:gd name="T57" fmla="*/ 2147483647 h 57"/>
              <a:gd name="T58" fmla="*/ 0 w 196"/>
              <a:gd name="T59" fmla="*/ 2147483647 h 5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6"/>
              <a:gd name="T91" fmla="*/ 0 h 57"/>
              <a:gd name="T92" fmla="*/ 196 w 196"/>
              <a:gd name="T93" fmla="*/ 57 h 57"/>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6" h="57">
                <a:moveTo>
                  <a:pt x="0" y="13"/>
                </a:moveTo>
                <a:lnTo>
                  <a:pt x="12" y="25"/>
                </a:lnTo>
                <a:lnTo>
                  <a:pt x="38" y="25"/>
                </a:lnTo>
                <a:lnTo>
                  <a:pt x="57" y="32"/>
                </a:lnTo>
                <a:lnTo>
                  <a:pt x="88" y="38"/>
                </a:lnTo>
                <a:lnTo>
                  <a:pt x="114" y="44"/>
                </a:lnTo>
                <a:lnTo>
                  <a:pt x="139" y="51"/>
                </a:lnTo>
                <a:lnTo>
                  <a:pt x="158" y="57"/>
                </a:lnTo>
                <a:lnTo>
                  <a:pt x="183" y="51"/>
                </a:lnTo>
                <a:lnTo>
                  <a:pt x="196" y="38"/>
                </a:lnTo>
                <a:lnTo>
                  <a:pt x="183" y="25"/>
                </a:lnTo>
                <a:lnTo>
                  <a:pt x="177" y="32"/>
                </a:lnTo>
                <a:lnTo>
                  <a:pt x="158" y="38"/>
                </a:lnTo>
                <a:lnTo>
                  <a:pt x="139" y="32"/>
                </a:lnTo>
                <a:lnTo>
                  <a:pt x="120" y="25"/>
                </a:lnTo>
                <a:lnTo>
                  <a:pt x="95" y="19"/>
                </a:lnTo>
                <a:lnTo>
                  <a:pt x="63" y="13"/>
                </a:lnTo>
                <a:lnTo>
                  <a:pt x="38" y="6"/>
                </a:lnTo>
                <a:lnTo>
                  <a:pt x="12" y="0"/>
                </a:lnTo>
                <a:lnTo>
                  <a:pt x="25" y="13"/>
                </a:lnTo>
                <a:lnTo>
                  <a:pt x="12" y="0"/>
                </a:lnTo>
                <a:lnTo>
                  <a:pt x="6" y="6"/>
                </a:lnTo>
                <a:lnTo>
                  <a:pt x="0" y="13"/>
                </a:lnTo>
                <a:lnTo>
                  <a:pt x="6" y="19"/>
                </a:lnTo>
                <a:lnTo>
                  <a:pt x="12" y="25"/>
                </a:lnTo>
                <a:lnTo>
                  <a:pt x="0" y="13"/>
                </a:lnTo>
                <a:close/>
              </a:path>
            </a:pathLst>
          </a:custGeom>
          <a:solidFill>
            <a:srgbClr val="003300"/>
          </a:solidFill>
          <a:ln w="9525">
            <a:solidFill>
              <a:srgbClr val="003300"/>
            </a:solidFill>
            <a:round/>
            <a:headEnd/>
            <a:tailEnd/>
          </a:ln>
        </p:spPr>
        <p:txBody>
          <a:bodyPr/>
          <a:lstStyle/>
          <a:p>
            <a:endParaRPr lang="en-US" dirty="0">
              <a:solidFill>
                <a:schemeClr val="tx2"/>
              </a:solidFill>
            </a:endParaRPr>
          </a:p>
        </p:txBody>
      </p:sp>
      <p:sp>
        <p:nvSpPr>
          <p:cNvPr id="22555" name="Freeform 31"/>
          <p:cNvSpPr>
            <a:spLocks/>
          </p:cNvSpPr>
          <p:nvPr/>
        </p:nvSpPr>
        <p:spPr bwMode="auto">
          <a:xfrm>
            <a:off x="1244600" y="3028950"/>
            <a:ext cx="682625" cy="1806575"/>
          </a:xfrm>
          <a:custGeom>
            <a:avLst/>
            <a:gdLst>
              <a:gd name="T0" fmla="*/ 2147483647 w 430"/>
              <a:gd name="T1" fmla="*/ 2147483647 h 1138"/>
              <a:gd name="T2" fmla="*/ 2147483647 w 430"/>
              <a:gd name="T3" fmla="*/ 0 h 1138"/>
              <a:gd name="T4" fmla="*/ 2147483647 w 430"/>
              <a:gd name="T5" fmla="*/ 2147483647 h 1138"/>
              <a:gd name="T6" fmla="*/ 2147483647 w 430"/>
              <a:gd name="T7" fmla="*/ 2147483647 h 1138"/>
              <a:gd name="T8" fmla="*/ 2147483647 w 430"/>
              <a:gd name="T9" fmla="*/ 2147483647 h 1138"/>
              <a:gd name="T10" fmla="*/ 2147483647 w 430"/>
              <a:gd name="T11" fmla="*/ 2147483647 h 1138"/>
              <a:gd name="T12" fmla="*/ 2147483647 w 430"/>
              <a:gd name="T13" fmla="*/ 2147483647 h 1138"/>
              <a:gd name="T14" fmla="*/ 2147483647 w 430"/>
              <a:gd name="T15" fmla="*/ 2147483647 h 1138"/>
              <a:gd name="T16" fmla="*/ 2147483647 w 430"/>
              <a:gd name="T17" fmla="*/ 2147483647 h 1138"/>
              <a:gd name="T18" fmla="*/ 2147483647 w 430"/>
              <a:gd name="T19" fmla="*/ 2147483647 h 1138"/>
              <a:gd name="T20" fmla="*/ 0 w 430"/>
              <a:gd name="T21" fmla="*/ 2147483647 h 1138"/>
              <a:gd name="T22" fmla="*/ 2147483647 w 430"/>
              <a:gd name="T23" fmla="*/ 2147483647 h 1138"/>
              <a:gd name="T24" fmla="*/ 2147483647 w 430"/>
              <a:gd name="T25" fmla="*/ 2147483647 h 1138"/>
              <a:gd name="T26" fmla="*/ 2147483647 w 430"/>
              <a:gd name="T27" fmla="*/ 2147483647 h 1138"/>
              <a:gd name="T28" fmla="*/ 2147483647 w 430"/>
              <a:gd name="T29" fmla="*/ 2147483647 h 1138"/>
              <a:gd name="T30" fmla="*/ 2147483647 w 430"/>
              <a:gd name="T31" fmla="*/ 2147483647 h 1138"/>
              <a:gd name="T32" fmla="*/ 2147483647 w 430"/>
              <a:gd name="T33" fmla="*/ 2147483647 h 1138"/>
              <a:gd name="T34" fmla="*/ 2147483647 w 430"/>
              <a:gd name="T35" fmla="*/ 2147483647 h 1138"/>
              <a:gd name="T36" fmla="*/ 2147483647 w 430"/>
              <a:gd name="T37" fmla="*/ 2147483647 h 1138"/>
              <a:gd name="T38" fmla="*/ 2147483647 w 430"/>
              <a:gd name="T39" fmla="*/ 2147483647 h 1138"/>
              <a:gd name="T40" fmla="*/ 2147483647 w 430"/>
              <a:gd name="T41" fmla="*/ 2147483647 h 1138"/>
              <a:gd name="T42" fmla="*/ 2147483647 w 430"/>
              <a:gd name="T43" fmla="*/ 2147483647 h 1138"/>
              <a:gd name="T44" fmla="*/ 2147483647 w 430"/>
              <a:gd name="T45" fmla="*/ 2147483647 h 1138"/>
              <a:gd name="T46" fmla="*/ 2147483647 w 430"/>
              <a:gd name="T47" fmla="*/ 2147483647 h 1138"/>
              <a:gd name="T48" fmla="*/ 2147483647 w 430"/>
              <a:gd name="T49" fmla="*/ 2147483647 h 1138"/>
              <a:gd name="T50" fmla="*/ 2147483647 w 430"/>
              <a:gd name="T51" fmla="*/ 2147483647 h 1138"/>
              <a:gd name="T52" fmla="*/ 2147483647 w 430"/>
              <a:gd name="T53" fmla="*/ 2147483647 h 1138"/>
              <a:gd name="T54" fmla="*/ 2147483647 w 430"/>
              <a:gd name="T55" fmla="*/ 2147483647 h 1138"/>
              <a:gd name="T56" fmla="*/ 2147483647 w 430"/>
              <a:gd name="T57" fmla="*/ 2147483647 h 1138"/>
              <a:gd name="T58" fmla="*/ 2147483647 w 430"/>
              <a:gd name="T59" fmla="*/ 2147483647 h 1138"/>
              <a:gd name="T60" fmla="*/ 2147483647 w 430"/>
              <a:gd name="T61" fmla="*/ 2147483647 h 1138"/>
              <a:gd name="T62" fmla="*/ 2147483647 w 430"/>
              <a:gd name="T63" fmla="*/ 2147483647 h 1138"/>
              <a:gd name="T64" fmla="*/ 2147483647 w 430"/>
              <a:gd name="T65" fmla="*/ 2147483647 h 1138"/>
              <a:gd name="T66" fmla="*/ 2147483647 w 430"/>
              <a:gd name="T67" fmla="*/ 2147483647 h 1138"/>
              <a:gd name="T68" fmla="*/ 2147483647 w 430"/>
              <a:gd name="T69" fmla="*/ 2147483647 h 1138"/>
              <a:gd name="T70" fmla="*/ 2147483647 w 430"/>
              <a:gd name="T71" fmla="*/ 2147483647 h 1138"/>
              <a:gd name="T72" fmla="*/ 2147483647 w 430"/>
              <a:gd name="T73" fmla="*/ 0 h 1138"/>
              <a:gd name="T74" fmla="*/ 2147483647 w 430"/>
              <a:gd name="T75" fmla="*/ 0 h 1138"/>
              <a:gd name="T76" fmla="*/ 2147483647 w 430"/>
              <a:gd name="T77" fmla="*/ 0 h 1138"/>
              <a:gd name="T78" fmla="*/ 2147483647 w 430"/>
              <a:gd name="T79" fmla="*/ 0 h 1138"/>
              <a:gd name="T80" fmla="*/ 2147483647 w 430"/>
              <a:gd name="T81" fmla="*/ 0 h 1138"/>
              <a:gd name="T82" fmla="*/ 2147483647 w 430"/>
              <a:gd name="T83" fmla="*/ 2147483647 h 113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430"/>
              <a:gd name="T127" fmla="*/ 0 h 1138"/>
              <a:gd name="T128" fmla="*/ 430 w 430"/>
              <a:gd name="T129" fmla="*/ 1138 h 113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430" h="1138">
                <a:moveTo>
                  <a:pt x="430" y="6"/>
                </a:moveTo>
                <a:lnTo>
                  <a:pt x="411" y="0"/>
                </a:lnTo>
                <a:lnTo>
                  <a:pt x="310" y="82"/>
                </a:lnTo>
                <a:lnTo>
                  <a:pt x="228" y="164"/>
                </a:lnTo>
                <a:lnTo>
                  <a:pt x="158" y="246"/>
                </a:lnTo>
                <a:lnTo>
                  <a:pt x="101" y="328"/>
                </a:lnTo>
                <a:lnTo>
                  <a:pt x="64" y="411"/>
                </a:lnTo>
                <a:lnTo>
                  <a:pt x="32" y="493"/>
                </a:lnTo>
                <a:lnTo>
                  <a:pt x="13" y="569"/>
                </a:lnTo>
                <a:lnTo>
                  <a:pt x="7" y="645"/>
                </a:lnTo>
                <a:lnTo>
                  <a:pt x="0" y="721"/>
                </a:lnTo>
                <a:lnTo>
                  <a:pt x="7" y="796"/>
                </a:lnTo>
                <a:lnTo>
                  <a:pt x="13" y="860"/>
                </a:lnTo>
                <a:lnTo>
                  <a:pt x="26" y="923"/>
                </a:lnTo>
                <a:lnTo>
                  <a:pt x="51" y="1043"/>
                </a:lnTo>
                <a:lnTo>
                  <a:pt x="70" y="1138"/>
                </a:lnTo>
                <a:lnTo>
                  <a:pt x="95" y="1138"/>
                </a:lnTo>
                <a:lnTo>
                  <a:pt x="70" y="1037"/>
                </a:lnTo>
                <a:lnTo>
                  <a:pt x="45" y="923"/>
                </a:lnTo>
                <a:lnTo>
                  <a:pt x="32" y="860"/>
                </a:lnTo>
                <a:lnTo>
                  <a:pt x="26" y="790"/>
                </a:lnTo>
                <a:lnTo>
                  <a:pt x="26" y="721"/>
                </a:lnTo>
                <a:lnTo>
                  <a:pt x="26" y="651"/>
                </a:lnTo>
                <a:lnTo>
                  <a:pt x="32" y="575"/>
                </a:lnTo>
                <a:lnTo>
                  <a:pt x="51" y="499"/>
                </a:lnTo>
                <a:lnTo>
                  <a:pt x="82" y="417"/>
                </a:lnTo>
                <a:lnTo>
                  <a:pt x="120" y="341"/>
                </a:lnTo>
                <a:lnTo>
                  <a:pt x="177" y="259"/>
                </a:lnTo>
                <a:lnTo>
                  <a:pt x="241" y="177"/>
                </a:lnTo>
                <a:lnTo>
                  <a:pt x="323" y="95"/>
                </a:lnTo>
                <a:lnTo>
                  <a:pt x="424" y="12"/>
                </a:lnTo>
                <a:lnTo>
                  <a:pt x="411" y="6"/>
                </a:lnTo>
                <a:lnTo>
                  <a:pt x="424" y="12"/>
                </a:lnTo>
                <a:lnTo>
                  <a:pt x="430" y="12"/>
                </a:lnTo>
                <a:lnTo>
                  <a:pt x="430" y="6"/>
                </a:lnTo>
                <a:lnTo>
                  <a:pt x="430" y="0"/>
                </a:lnTo>
                <a:lnTo>
                  <a:pt x="424" y="0"/>
                </a:lnTo>
                <a:lnTo>
                  <a:pt x="418" y="0"/>
                </a:lnTo>
                <a:lnTo>
                  <a:pt x="411" y="0"/>
                </a:lnTo>
                <a:lnTo>
                  <a:pt x="430" y="6"/>
                </a:lnTo>
                <a:close/>
              </a:path>
            </a:pathLst>
          </a:custGeom>
          <a:solidFill>
            <a:srgbClr val="003300"/>
          </a:solidFill>
          <a:ln w="9525">
            <a:solidFill>
              <a:srgbClr val="003300"/>
            </a:solidFill>
            <a:round/>
            <a:headEnd/>
            <a:tailEnd/>
          </a:ln>
        </p:spPr>
        <p:txBody>
          <a:bodyPr/>
          <a:lstStyle/>
          <a:p>
            <a:endParaRPr lang="en-US" dirty="0">
              <a:solidFill>
                <a:schemeClr val="tx2"/>
              </a:solidFill>
            </a:endParaRPr>
          </a:p>
        </p:txBody>
      </p:sp>
      <p:sp>
        <p:nvSpPr>
          <p:cNvPr id="22556" name="Freeform 32"/>
          <p:cNvSpPr>
            <a:spLocks/>
          </p:cNvSpPr>
          <p:nvPr/>
        </p:nvSpPr>
        <p:spPr bwMode="auto">
          <a:xfrm>
            <a:off x="8108950" y="3038475"/>
            <a:ext cx="652463" cy="1846263"/>
          </a:xfrm>
          <a:custGeom>
            <a:avLst/>
            <a:gdLst>
              <a:gd name="T0" fmla="*/ 2147483647 w 411"/>
              <a:gd name="T1" fmla="*/ 0 h 1163"/>
              <a:gd name="T2" fmla="*/ 2147483647 w 411"/>
              <a:gd name="T3" fmla="*/ 2147483647 h 1163"/>
              <a:gd name="T4" fmla="*/ 2147483647 w 411"/>
              <a:gd name="T5" fmla="*/ 2147483647 h 1163"/>
              <a:gd name="T6" fmla="*/ 2147483647 w 411"/>
              <a:gd name="T7" fmla="*/ 2147483647 h 1163"/>
              <a:gd name="T8" fmla="*/ 2147483647 w 411"/>
              <a:gd name="T9" fmla="*/ 2147483647 h 1163"/>
              <a:gd name="T10" fmla="*/ 2147483647 w 411"/>
              <a:gd name="T11" fmla="*/ 2147483647 h 1163"/>
              <a:gd name="T12" fmla="*/ 2147483647 w 411"/>
              <a:gd name="T13" fmla="*/ 2147483647 h 1163"/>
              <a:gd name="T14" fmla="*/ 2147483647 w 411"/>
              <a:gd name="T15" fmla="*/ 2147483647 h 1163"/>
              <a:gd name="T16" fmla="*/ 2147483647 w 411"/>
              <a:gd name="T17" fmla="*/ 2147483647 h 1163"/>
              <a:gd name="T18" fmla="*/ 2147483647 w 411"/>
              <a:gd name="T19" fmla="*/ 2147483647 h 1163"/>
              <a:gd name="T20" fmla="*/ 2147483647 w 411"/>
              <a:gd name="T21" fmla="*/ 2147483647 h 1163"/>
              <a:gd name="T22" fmla="*/ 2147483647 w 411"/>
              <a:gd name="T23" fmla="*/ 2147483647 h 1163"/>
              <a:gd name="T24" fmla="*/ 2147483647 w 411"/>
              <a:gd name="T25" fmla="*/ 2147483647 h 1163"/>
              <a:gd name="T26" fmla="*/ 2147483647 w 411"/>
              <a:gd name="T27" fmla="*/ 2147483647 h 1163"/>
              <a:gd name="T28" fmla="*/ 2147483647 w 411"/>
              <a:gd name="T29" fmla="*/ 2147483647 h 1163"/>
              <a:gd name="T30" fmla="*/ 2147483647 w 411"/>
              <a:gd name="T31" fmla="*/ 2147483647 h 1163"/>
              <a:gd name="T32" fmla="*/ 2147483647 w 411"/>
              <a:gd name="T33" fmla="*/ 2147483647 h 1163"/>
              <a:gd name="T34" fmla="*/ 2147483647 w 411"/>
              <a:gd name="T35" fmla="*/ 2147483647 h 1163"/>
              <a:gd name="T36" fmla="*/ 2147483647 w 411"/>
              <a:gd name="T37" fmla="*/ 2147483647 h 1163"/>
              <a:gd name="T38" fmla="*/ 2147483647 w 411"/>
              <a:gd name="T39" fmla="*/ 2147483647 h 1163"/>
              <a:gd name="T40" fmla="*/ 2147483647 w 411"/>
              <a:gd name="T41" fmla="*/ 2147483647 h 1163"/>
              <a:gd name="T42" fmla="*/ 2147483647 w 411"/>
              <a:gd name="T43" fmla="*/ 2147483647 h 1163"/>
              <a:gd name="T44" fmla="*/ 0 w 411"/>
              <a:gd name="T45" fmla="*/ 2147483647 h 1163"/>
              <a:gd name="T46" fmla="*/ 2147483647 w 411"/>
              <a:gd name="T47" fmla="*/ 2147483647 h 1163"/>
              <a:gd name="T48" fmla="*/ 2147483647 w 411"/>
              <a:gd name="T49" fmla="*/ 2147483647 h 1163"/>
              <a:gd name="T50" fmla="*/ 2147483647 w 411"/>
              <a:gd name="T51" fmla="*/ 2147483647 h 1163"/>
              <a:gd name="T52" fmla="*/ 2147483647 w 411"/>
              <a:gd name="T53" fmla="*/ 2147483647 h 1163"/>
              <a:gd name="T54" fmla="*/ 2147483647 w 411"/>
              <a:gd name="T55" fmla="*/ 2147483647 h 1163"/>
              <a:gd name="T56" fmla="*/ 2147483647 w 411"/>
              <a:gd name="T57" fmla="*/ 2147483647 h 1163"/>
              <a:gd name="T58" fmla="*/ 2147483647 w 411"/>
              <a:gd name="T59" fmla="*/ 2147483647 h 1163"/>
              <a:gd name="T60" fmla="*/ 2147483647 w 411"/>
              <a:gd name="T61" fmla="*/ 2147483647 h 1163"/>
              <a:gd name="T62" fmla="*/ 2147483647 w 411"/>
              <a:gd name="T63" fmla="*/ 0 h 116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411"/>
              <a:gd name="T97" fmla="*/ 0 h 1163"/>
              <a:gd name="T98" fmla="*/ 411 w 411"/>
              <a:gd name="T99" fmla="*/ 1163 h 116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411" h="1163">
                <a:moveTo>
                  <a:pt x="411" y="0"/>
                </a:moveTo>
                <a:lnTo>
                  <a:pt x="411" y="1144"/>
                </a:lnTo>
                <a:lnTo>
                  <a:pt x="386" y="1138"/>
                </a:lnTo>
                <a:lnTo>
                  <a:pt x="367" y="1132"/>
                </a:lnTo>
                <a:lnTo>
                  <a:pt x="342" y="1132"/>
                </a:lnTo>
                <a:lnTo>
                  <a:pt x="323" y="1125"/>
                </a:lnTo>
                <a:lnTo>
                  <a:pt x="297" y="1125"/>
                </a:lnTo>
                <a:lnTo>
                  <a:pt x="278" y="1132"/>
                </a:lnTo>
                <a:lnTo>
                  <a:pt x="266" y="1138"/>
                </a:lnTo>
                <a:lnTo>
                  <a:pt x="253" y="1151"/>
                </a:lnTo>
                <a:lnTo>
                  <a:pt x="241" y="1163"/>
                </a:lnTo>
                <a:lnTo>
                  <a:pt x="222" y="1163"/>
                </a:lnTo>
                <a:lnTo>
                  <a:pt x="203" y="1163"/>
                </a:lnTo>
                <a:lnTo>
                  <a:pt x="177" y="1157"/>
                </a:lnTo>
                <a:lnTo>
                  <a:pt x="152" y="1151"/>
                </a:lnTo>
                <a:lnTo>
                  <a:pt x="120" y="1138"/>
                </a:lnTo>
                <a:lnTo>
                  <a:pt x="95" y="1132"/>
                </a:lnTo>
                <a:lnTo>
                  <a:pt x="76" y="1132"/>
                </a:lnTo>
                <a:lnTo>
                  <a:pt x="51" y="1037"/>
                </a:lnTo>
                <a:lnTo>
                  <a:pt x="26" y="917"/>
                </a:lnTo>
                <a:lnTo>
                  <a:pt x="13" y="854"/>
                </a:lnTo>
                <a:lnTo>
                  <a:pt x="7" y="784"/>
                </a:lnTo>
                <a:lnTo>
                  <a:pt x="0" y="715"/>
                </a:lnTo>
                <a:lnTo>
                  <a:pt x="7" y="645"/>
                </a:lnTo>
                <a:lnTo>
                  <a:pt x="13" y="569"/>
                </a:lnTo>
                <a:lnTo>
                  <a:pt x="32" y="487"/>
                </a:lnTo>
                <a:lnTo>
                  <a:pt x="64" y="411"/>
                </a:lnTo>
                <a:lnTo>
                  <a:pt x="101" y="329"/>
                </a:lnTo>
                <a:lnTo>
                  <a:pt x="158" y="247"/>
                </a:lnTo>
                <a:lnTo>
                  <a:pt x="228" y="164"/>
                </a:lnTo>
                <a:lnTo>
                  <a:pt x="310" y="82"/>
                </a:lnTo>
                <a:lnTo>
                  <a:pt x="411" y="0"/>
                </a:lnTo>
                <a:close/>
              </a:path>
            </a:pathLst>
          </a:custGeom>
          <a:solidFill>
            <a:srgbClr val="66FF66"/>
          </a:solidFill>
          <a:ln w="9525">
            <a:solidFill>
              <a:srgbClr val="003300"/>
            </a:solidFill>
            <a:round/>
            <a:headEnd/>
            <a:tailEnd/>
          </a:ln>
        </p:spPr>
        <p:txBody>
          <a:bodyPr/>
          <a:lstStyle/>
          <a:p>
            <a:endParaRPr lang="en-US" dirty="0">
              <a:solidFill>
                <a:schemeClr val="tx2"/>
              </a:solidFill>
            </a:endParaRPr>
          </a:p>
        </p:txBody>
      </p:sp>
      <p:sp>
        <p:nvSpPr>
          <p:cNvPr id="22557" name="Freeform 33"/>
          <p:cNvSpPr>
            <a:spLocks/>
          </p:cNvSpPr>
          <p:nvPr/>
        </p:nvSpPr>
        <p:spPr bwMode="auto">
          <a:xfrm>
            <a:off x="8742363" y="3038475"/>
            <a:ext cx="39687" cy="1827213"/>
          </a:xfrm>
          <a:custGeom>
            <a:avLst/>
            <a:gdLst>
              <a:gd name="T0" fmla="*/ 2147483647 w 25"/>
              <a:gd name="T1" fmla="*/ 2147483647 h 1151"/>
              <a:gd name="T2" fmla="*/ 2147483647 w 25"/>
              <a:gd name="T3" fmla="*/ 2147483647 h 1151"/>
              <a:gd name="T4" fmla="*/ 2147483647 w 25"/>
              <a:gd name="T5" fmla="*/ 0 h 1151"/>
              <a:gd name="T6" fmla="*/ 0 w 25"/>
              <a:gd name="T7" fmla="*/ 0 h 1151"/>
              <a:gd name="T8" fmla="*/ 0 w 25"/>
              <a:gd name="T9" fmla="*/ 2147483647 h 1151"/>
              <a:gd name="T10" fmla="*/ 2147483647 w 25"/>
              <a:gd name="T11" fmla="*/ 2147483647 h 1151"/>
              <a:gd name="T12" fmla="*/ 0 w 25"/>
              <a:gd name="T13" fmla="*/ 2147483647 h 1151"/>
              <a:gd name="T14" fmla="*/ 0 w 25"/>
              <a:gd name="T15" fmla="*/ 2147483647 h 1151"/>
              <a:gd name="T16" fmla="*/ 2147483647 w 25"/>
              <a:gd name="T17" fmla="*/ 2147483647 h 1151"/>
              <a:gd name="T18" fmla="*/ 2147483647 w 25"/>
              <a:gd name="T19" fmla="*/ 2147483647 h 1151"/>
              <a:gd name="T20" fmla="*/ 2147483647 w 25"/>
              <a:gd name="T21" fmla="*/ 2147483647 h 1151"/>
              <a:gd name="T22" fmla="*/ 2147483647 w 25"/>
              <a:gd name="T23" fmla="*/ 2147483647 h 1151"/>
              <a:gd name="T24" fmla="*/ 2147483647 w 25"/>
              <a:gd name="T25" fmla="*/ 2147483647 h 1151"/>
              <a:gd name="T26" fmla="*/ 2147483647 w 25"/>
              <a:gd name="T27" fmla="*/ 2147483647 h 1151"/>
              <a:gd name="T28" fmla="*/ 2147483647 w 25"/>
              <a:gd name="T29" fmla="*/ 2147483647 h 1151"/>
              <a:gd name="T30" fmla="*/ 2147483647 w 25"/>
              <a:gd name="T31" fmla="*/ 2147483647 h 115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5"/>
              <a:gd name="T49" fmla="*/ 0 h 1151"/>
              <a:gd name="T50" fmla="*/ 25 w 25"/>
              <a:gd name="T51" fmla="*/ 1151 h 115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5" h="1151">
                <a:moveTo>
                  <a:pt x="6" y="1151"/>
                </a:moveTo>
                <a:lnTo>
                  <a:pt x="19" y="1144"/>
                </a:lnTo>
                <a:lnTo>
                  <a:pt x="25" y="0"/>
                </a:lnTo>
                <a:lnTo>
                  <a:pt x="0" y="0"/>
                </a:lnTo>
                <a:lnTo>
                  <a:pt x="0" y="1144"/>
                </a:lnTo>
                <a:lnTo>
                  <a:pt x="12" y="1132"/>
                </a:lnTo>
                <a:lnTo>
                  <a:pt x="0" y="1144"/>
                </a:lnTo>
                <a:lnTo>
                  <a:pt x="6" y="1151"/>
                </a:lnTo>
                <a:lnTo>
                  <a:pt x="12" y="1151"/>
                </a:lnTo>
                <a:lnTo>
                  <a:pt x="19" y="1151"/>
                </a:lnTo>
                <a:lnTo>
                  <a:pt x="19" y="1144"/>
                </a:lnTo>
                <a:lnTo>
                  <a:pt x="6" y="1151"/>
                </a:lnTo>
                <a:close/>
              </a:path>
            </a:pathLst>
          </a:custGeom>
          <a:solidFill>
            <a:srgbClr val="003300"/>
          </a:solidFill>
          <a:ln w="9525">
            <a:solidFill>
              <a:srgbClr val="003300"/>
            </a:solidFill>
            <a:round/>
            <a:headEnd/>
            <a:tailEnd/>
          </a:ln>
        </p:spPr>
        <p:txBody>
          <a:bodyPr/>
          <a:lstStyle/>
          <a:p>
            <a:endParaRPr lang="en-US" dirty="0">
              <a:solidFill>
                <a:schemeClr val="tx2"/>
              </a:solidFill>
            </a:endParaRPr>
          </a:p>
        </p:txBody>
      </p:sp>
      <p:sp>
        <p:nvSpPr>
          <p:cNvPr id="22558" name="Freeform 34"/>
          <p:cNvSpPr>
            <a:spLocks/>
          </p:cNvSpPr>
          <p:nvPr/>
        </p:nvSpPr>
        <p:spPr bwMode="auto">
          <a:xfrm>
            <a:off x="8491538" y="4814888"/>
            <a:ext cx="269875" cy="60325"/>
          </a:xfrm>
          <a:custGeom>
            <a:avLst/>
            <a:gdLst>
              <a:gd name="T0" fmla="*/ 2147483647 w 170"/>
              <a:gd name="T1" fmla="*/ 2147483647 h 38"/>
              <a:gd name="T2" fmla="*/ 2147483647 w 170"/>
              <a:gd name="T3" fmla="*/ 2147483647 h 38"/>
              <a:gd name="T4" fmla="*/ 2147483647 w 170"/>
              <a:gd name="T5" fmla="*/ 2147483647 h 38"/>
              <a:gd name="T6" fmla="*/ 2147483647 w 170"/>
              <a:gd name="T7" fmla="*/ 2147483647 h 38"/>
              <a:gd name="T8" fmla="*/ 2147483647 w 170"/>
              <a:gd name="T9" fmla="*/ 2147483647 h 38"/>
              <a:gd name="T10" fmla="*/ 2147483647 w 170"/>
              <a:gd name="T11" fmla="*/ 2147483647 h 38"/>
              <a:gd name="T12" fmla="*/ 2147483647 w 170"/>
              <a:gd name="T13" fmla="*/ 2147483647 h 38"/>
              <a:gd name="T14" fmla="*/ 2147483647 w 170"/>
              <a:gd name="T15" fmla="*/ 2147483647 h 38"/>
              <a:gd name="T16" fmla="*/ 2147483647 w 170"/>
              <a:gd name="T17" fmla="*/ 2147483647 h 38"/>
              <a:gd name="T18" fmla="*/ 2147483647 w 170"/>
              <a:gd name="T19" fmla="*/ 2147483647 h 38"/>
              <a:gd name="T20" fmla="*/ 2147483647 w 170"/>
              <a:gd name="T21" fmla="*/ 2147483647 h 38"/>
              <a:gd name="T22" fmla="*/ 2147483647 w 170"/>
              <a:gd name="T23" fmla="*/ 2147483647 h 38"/>
              <a:gd name="T24" fmla="*/ 2147483647 w 170"/>
              <a:gd name="T25" fmla="*/ 0 h 38"/>
              <a:gd name="T26" fmla="*/ 2147483647 w 170"/>
              <a:gd name="T27" fmla="*/ 0 h 38"/>
              <a:gd name="T28" fmla="*/ 2147483647 w 170"/>
              <a:gd name="T29" fmla="*/ 0 h 38"/>
              <a:gd name="T30" fmla="*/ 2147483647 w 170"/>
              <a:gd name="T31" fmla="*/ 0 h 38"/>
              <a:gd name="T32" fmla="*/ 2147483647 w 170"/>
              <a:gd name="T33" fmla="*/ 2147483647 h 38"/>
              <a:gd name="T34" fmla="*/ 2147483647 w 170"/>
              <a:gd name="T35" fmla="*/ 2147483647 h 38"/>
              <a:gd name="T36" fmla="*/ 0 w 170"/>
              <a:gd name="T37" fmla="*/ 2147483647 h 38"/>
              <a:gd name="T38" fmla="*/ 0 w 170"/>
              <a:gd name="T39" fmla="*/ 2147483647 h 38"/>
              <a:gd name="T40" fmla="*/ 2147483647 w 170"/>
              <a:gd name="T41" fmla="*/ 2147483647 h 3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0"/>
              <a:gd name="T64" fmla="*/ 0 h 38"/>
              <a:gd name="T65" fmla="*/ 170 w 170"/>
              <a:gd name="T66" fmla="*/ 38 h 3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0" h="38">
                <a:moveTo>
                  <a:pt x="19" y="38"/>
                </a:moveTo>
                <a:lnTo>
                  <a:pt x="19" y="38"/>
                </a:lnTo>
                <a:lnTo>
                  <a:pt x="25" y="32"/>
                </a:lnTo>
                <a:lnTo>
                  <a:pt x="44" y="25"/>
                </a:lnTo>
                <a:lnTo>
                  <a:pt x="56" y="19"/>
                </a:lnTo>
                <a:lnTo>
                  <a:pt x="82" y="19"/>
                </a:lnTo>
                <a:lnTo>
                  <a:pt x="101" y="19"/>
                </a:lnTo>
                <a:lnTo>
                  <a:pt x="126" y="25"/>
                </a:lnTo>
                <a:lnTo>
                  <a:pt x="145" y="25"/>
                </a:lnTo>
                <a:lnTo>
                  <a:pt x="164" y="32"/>
                </a:lnTo>
                <a:lnTo>
                  <a:pt x="170" y="13"/>
                </a:lnTo>
                <a:lnTo>
                  <a:pt x="151" y="6"/>
                </a:lnTo>
                <a:lnTo>
                  <a:pt x="126" y="0"/>
                </a:lnTo>
                <a:lnTo>
                  <a:pt x="101" y="0"/>
                </a:lnTo>
                <a:lnTo>
                  <a:pt x="82" y="0"/>
                </a:lnTo>
                <a:lnTo>
                  <a:pt x="56" y="0"/>
                </a:lnTo>
                <a:lnTo>
                  <a:pt x="37" y="6"/>
                </a:lnTo>
                <a:lnTo>
                  <a:pt x="19" y="13"/>
                </a:lnTo>
                <a:lnTo>
                  <a:pt x="0" y="25"/>
                </a:lnTo>
                <a:lnTo>
                  <a:pt x="19" y="38"/>
                </a:lnTo>
                <a:close/>
              </a:path>
            </a:pathLst>
          </a:custGeom>
          <a:solidFill>
            <a:srgbClr val="003300"/>
          </a:solidFill>
          <a:ln w="9525">
            <a:solidFill>
              <a:srgbClr val="003300"/>
            </a:solidFill>
            <a:round/>
            <a:headEnd/>
            <a:tailEnd/>
          </a:ln>
        </p:spPr>
        <p:txBody>
          <a:bodyPr/>
          <a:lstStyle/>
          <a:p>
            <a:endParaRPr lang="en-US" dirty="0">
              <a:solidFill>
                <a:schemeClr val="tx2"/>
              </a:solidFill>
            </a:endParaRPr>
          </a:p>
        </p:txBody>
      </p:sp>
      <p:sp>
        <p:nvSpPr>
          <p:cNvPr id="22559" name="Freeform 35"/>
          <p:cNvSpPr>
            <a:spLocks/>
          </p:cNvSpPr>
          <p:nvPr/>
        </p:nvSpPr>
        <p:spPr bwMode="auto">
          <a:xfrm>
            <a:off x="8210550" y="4814888"/>
            <a:ext cx="311150" cy="90487"/>
          </a:xfrm>
          <a:custGeom>
            <a:avLst/>
            <a:gdLst>
              <a:gd name="T0" fmla="*/ 0 w 196"/>
              <a:gd name="T1" fmla="*/ 2147483647 h 57"/>
              <a:gd name="T2" fmla="*/ 2147483647 w 196"/>
              <a:gd name="T3" fmla="*/ 2147483647 h 57"/>
              <a:gd name="T4" fmla="*/ 2147483647 w 196"/>
              <a:gd name="T5" fmla="*/ 2147483647 h 57"/>
              <a:gd name="T6" fmla="*/ 2147483647 w 196"/>
              <a:gd name="T7" fmla="*/ 2147483647 h 57"/>
              <a:gd name="T8" fmla="*/ 2147483647 w 196"/>
              <a:gd name="T9" fmla="*/ 2147483647 h 57"/>
              <a:gd name="T10" fmla="*/ 2147483647 w 196"/>
              <a:gd name="T11" fmla="*/ 2147483647 h 57"/>
              <a:gd name="T12" fmla="*/ 2147483647 w 196"/>
              <a:gd name="T13" fmla="*/ 2147483647 h 57"/>
              <a:gd name="T14" fmla="*/ 2147483647 w 196"/>
              <a:gd name="T15" fmla="*/ 2147483647 h 57"/>
              <a:gd name="T16" fmla="*/ 2147483647 w 196"/>
              <a:gd name="T17" fmla="*/ 2147483647 h 57"/>
              <a:gd name="T18" fmla="*/ 2147483647 w 196"/>
              <a:gd name="T19" fmla="*/ 2147483647 h 57"/>
              <a:gd name="T20" fmla="*/ 2147483647 w 196"/>
              <a:gd name="T21" fmla="*/ 2147483647 h 57"/>
              <a:gd name="T22" fmla="*/ 2147483647 w 196"/>
              <a:gd name="T23" fmla="*/ 2147483647 h 57"/>
              <a:gd name="T24" fmla="*/ 2147483647 w 196"/>
              <a:gd name="T25" fmla="*/ 2147483647 h 57"/>
              <a:gd name="T26" fmla="*/ 2147483647 w 196"/>
              <a:gd name="T27" fmla="*/ 2147483647 h 57"/>
              <a:gd name="T28" fmla="*/ 2147483647 w 196"/>
              <a:gd name="T29" fmla="*/ 2147483647 h 57"/>
              <a:gd name="T30" fmla="*/ 2147483647 w 196"/>
              <a:gd name="T31" fmla="*/ 2147483647 h 57"/>
              <a:gd name="T32" fmla="*/ 2147483647 w 196"/>
              <a:gd name="T33" fmla="*/ 2147483647 h 57"/>
              <a:gd name="T34" fmla="*/ 2147483647 w 196"/>
              <a:gd name="T35" fmla="*/ 2147483647 h 57"/>
              <a:gd name="T36" fmla="*/ 2147483647 w 196"/>
              <a:gd name="T37" fmla="*/ 0 h 57"/>
              <a:gd name="T38" fmla="*/ 2147483647 w 196"/>
              <a:gd name="T39" fmla="*/ 2147483647 h 57"/>
              <a:gd name="T40" fmla="*/ 2147483647 w 196"/>
              <a:gd name="T41" fmla="*/ 0 h 57"/>
              <a:gd name="T42" fmla="*/ 2147483647 w 196"/>
              <a:gd name="T43" fmla="*/ 2147483647 h 57"/>
              <a:gd name="T44" fmla="*/ 0 w 196"/>
              <a:gd name="T45" fmla="*/ 2147483647 h 57"/>
              <a:gd name="T46" fmla="*/ 0 w 196"/>
              <a:gd name="T47" fmla="*/ 2147483647 h 57"/>
              <a:gd name="T48" fmla="*/ 0 w 196"/>
              <a:gd name="T49" fmla="*/ 2147483647 h 57"/>
              <a:gd name="T50" fmla="*/ 0 w 196"/>
              <a:gd name="T51" fmla="*/ 2147483647 h 57"/>
              <a:gd name="T52" fmla="*/ 0 w 196"/>
              <a:gd name="T53" fmla="*/ 2147483647 h 57"/>
              <a:gd name="T54" fmla="*/ 2147483647 w 196"/>
              <a:gd name="T55" fmla="*/ 2147483647 h 57"/>
              <a:gd name="T56" fmla="*/ 2147483647 w 196"/>
              <a:gd name="T57" fmla="*/ 2147483647 h 57"/>
              <a:gd name="T58" fmla="*/ 0 w 196"/>
              <a:gd name="T59" fmla="*/ 2147483647 h 5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6"/>
              <a:gd name="T91" fmla="*/ 0 h 57"/>
              <a:gd name="T92" fmla="*/ 196 w 196"/>
              <a:gd name="T93" fmla="*/ 57 h 57"/>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6" h="57">
                <a:moveTo>
                  <a:pt x="0" y="13"/>
                </a:moveTo>
                <a:lnTo>
                  <a:pt x="12" y="25"/>
                </a:lnTo>
                <a:lnTo>
                  <a:pt x="31" y="25"/>
                </a:lnTo>
                <a:lnTo>
                  <a:pt x="56" y="32"/>
                </a:lnTo>
                <a:lnTo>
                  <a:pt x="82" y="38"/>
                </a:lnTo>
                <a:lnTo>
                  <a:pt x="107" y="44"/>
                </a:lnTo>
                <a:lnTo>
                  <a:pt x="132" y="51"/>
                </a:lnTo>
                <a:lnTo>
                  <a:pt x="158" y="57"/>
                </a:lnTo>
                <a:lnTo>
                  <a:pt x="177" y="51"/>
                </a:lnTo>
                <a:lnTo>
                  <a:pt x="196" y="38"/>
                </a:lnTo>
                <a:lnTo>
                  <a:pt x="177" y="25"/>
                </a:lnTo>
                <a:lnTo>
                  <a:pt x="170" y="32"/>
                </a:lnTo>
                <a:lnTo>
                  <a:pt x="158" y="38"/>
                </a:lnTo>
                <a:lnTo>
                  <a:pt x="139" y="32"/>
                </a:lnTo>
                <a:lnTo>
                  <a:pt x="113" y="25"/>
                </a:lnTo>
                <a:lnTo>
                  <a:pt x="88" y="19"/>
                </a:lnTo>
                <a:lnTo>
                  <a:pt x="63" y="13"/>
                </a:lnTo>
                <a:lnTo>
                  <a:pt x="37" y="6"/>
                </a:lnTo>
                <a:lnTo>
                  <a:pt x="12" y="0"/>
                </a:lnTo>
                <a:lnTo>
                  <a:pt x="18" y="13"/>
                </a:lnTo>
                <a:lnTo>
                  <a:pt x="12" y="0"/>
                </a:lnTo>
                <a:lnTo>
                  <a:pt x="6" y="6"/>
                </a:lnTo>
                <a:lnTo>
                  <a:pt x="0" y="6"/>
                </a:lnTo>
                <a:lnTo>
                  <a:pt x="0" y="13"/>
                </a:lnTo>
                <a:lnTo>
                  <a:pt x="0" y="19"/>
                </a:lnTo>
                <a:lnTo>
                  <a:pt x="6" y="19"/>
                </a:lnTo>
                <a:lnTo>
                  <a:pt x="12" y="25"/>
                </a:lnTo>
                <a:lnTo>
                  <a:pt x="0" y="13"/>
                </a:lnTo>
                <a:close/>
              </a:path>
            </a:pathLst>
          </a:custGeom>
          <a:solidFill>
            <a:srgbClr val="003300"/>
          </a:solidFill>
          <a:ln w="9525">
            <a:solidFill>
              <a:srgbClr val="003300"/>
            </a:solidFill>
            <a:round/>
            <a:headEnd/>
            <a:tailEnd/>
          </a:ln>
        </p:spPr>
        <p:txBody>
          <a:bodyPr/>
          <a:lstStyle/>
          <a:p>
            <a:endParaRPr lang="en-US" dirty="0">
              <a:solidFill>
                <a:schemeClr val="tx2"/>
              </a:solidFill>
            </a:endParaRPr>
          </a:p>
        </p:txBody>
      </p:sp>
      <p:sp>
        <p:nvSpPr>
          <p:cNvPr id="22560" name="Freeform 36"/>
          <p:cNvSpPr>
            <a:spLocks/>
          </p:cNvSpPr>
          <p:nvPr/>
        </p:nvSpPr>
        <p:spPr bwMode="auto">
          <a:xfrm>
            <a:off x="8099425" y="3028950"/>
            <a:ext cx="682625" cy="1806575"/>
          </a:xfrm>
          <a:custGeom>
            <a:avLst/>
            <a:gdLst>
              <a:gd name="T0" fmla="*/ 2147483647 w 430"/>
              <a:gd name="T1" fmla="*/ 2147483647 h 1138"/>
              <a:gd name="T2" fmla="*/ 2147483647 w 430"/>
              <a:gd name="T3" fmla="*/ 0 h 1138"/>
              <a:gd name="T4" fmla="*/ 2147483647 w 430"/>
              <a:gd name="T5" fmla="*/ 2147483647 h 1138"/>
              <a:gd name="T6" fmla="*/ 2147483647 w 430"/>
              <a:gd name="T7" fmla="*/ 2147483647 h 1138"/>
              <a:gd name="T8" fmla="*/ 2147483647 w 430"/>
              <a:gd name="T9" fmla="*/ 2147483647 h 1138"/>
              <a:gd name="T10" fmla="*/ 2147483647 w 430"/>
              <a:gd name="T11" fmla="*/ 2147483647 h 1138"/>
              <a:gd name="T12" fmla="*/ 2147483647 w 430"/>
              <a:gd name="T13" fmla="*/ 2147483647 h 1138"/>
              <a:gd name="T14" fmla="*/ 2147483647 w 430"/>
              <a:gd name="T15" fmla="*/ 2147483647 h 1138"/>
              <a:gd name="T16" fmla="*/ 2147483647 w 430"/>
              <a:gd name="T17" fmla="*/ 2147483647 h 1138"/>
              <a:gd name="T18" fmla="*/ 0 w 430"/>
              <a:gd name="T19" fmla="*/ 2147483647 h 1138"/>
              <a:gd name="T20" fmla="*/ 0 w 430"/>
              <a:gd name="T21" fmla="*/ 2147483647 h 1138"/>
              <a:gd name="T22" fmla="*/ 0 w 430"/>
              <a:gd name="T23" fmla="*/ 2147483647 h 1138"/>
              <a:gd name="T24" fmla="*/ 2147483647 w 430"/>
              <a:gd name="T25" fmla="*/ 2147483647 h 1138"/>
              <a:gd name="T26" fmla="*/ 2147483647 w 430"/>
              <a:gd name="T27" fmla="*/ 2147483647 h 1138"/>
              <a:gd name="T28" fmla="*/ 2147483647 w 430"/>
              <a:gd name="T29" fmla="*/ 2147483647 h 1138"/>
              <a:gd name="T30" fmla="*/ 2147483647 w 430"/>
              <a:gd name="T31" fmla="*/ 2147483647 h 1138"/>
              <a:gd name="T32" fmla="*/ 2147483647 w 430"/>
              <a:gd name="T33" fmla="*/ 2147483647 h 1138"/>
              <a:gd name="T34" fmla="*/ 2147483647 w 430"/>
              <a:gd name="T35" fmla="*/ 2147483647 h 1138"/>
              <a:gd name="T36" fmla="*/ 2147483647 w 430"/>
              <a:gd name="T37" fmla="*/ 2147483647 h 1138"/>
              <a:gd name="T38" fmla="*/ 2147483647 w 430"/>
              <a:gd name="T39" fmla="*/ 2147483647 h 1138"/>
              <a:gd name="T40" fmla="*/ 2147483647 w 430"/>
              <a:gd name="T41" fmla="*/ 2147483647 h 1138"/>
              <a:gd name="T42" fmla="*/ 2147483647 w 430"/>
              <a:gd name="T43" fmla="*/ 2147483647 h 1138"/>
              <a:gd name="T44" fmla="*/ 2147483647 w 430"/>
              <a:gd name="T45" fmla="*/ 2147483647 h 1138"/>
              <a:gd name="T46" fmla="*/ 2147483647 w 430"/>
              <a:gd name="T47" fmla="*/ 2147483647 h 1138"/>
              <a:gd name="T48" fmla="*/ 2147483647 w 430"/>
              <a:gd name="T49" fmla="*/ 2147483647 h 1138"/>
              <a:gd name="T50" fmla="*/ 2147483647 w 430"/>
              <a:gd name="T51" fmla="*/ 2147483647 h 1138"/>
              <a:gd name="T52" fmla="*/ 2147483647 w 430"/>
              <a:gd name="T53" fmla="*/ 2147483647 h 1138"/>
              <a:gd name="T54" fmla="*/ 2147483647 w 430"/>
              <a:gd name="T55" fmla="*/ 2147483647 h 1138"/>
              <a:gd name="T56" fmla="*/ 2147483647 w 430"/>
              <a:gd name="T57" fmla="*/ 2147483647 h 1138"/>
              <a:gd name="T58" fmla="*/ 2147483647 w 430"/>
              <a:gd name="T59" fmla="*/ 2147483647 h 1138"/>
              <a:gd name="T60" fmla="*/ 2147483647 w 430"/>
              <a:gd name="T61" fmla="*/ 2147483647 h 1138"/>
              <a:gd name="T62" fmla="*/ 2147483647 w 430"/>
              <a:gd name="T63" fmla="*/ 2147483647 h 1138"/>
              <a:gd name="T64" fmla="*/ 2147483647 w 430"/>
              <a:gd name="T65" fmla="*/ 2147483647 h 1138"/>
              <a:gd name="T66" fmla="*/ 2147483647 w 430"/>
              <a:gd name="T67" fmla="*/ 2147483647 h 1138"/>
              <a:gd name="T68" fmla="*/ 2147483647 w 430"/>
              <a:gd name="T69" fmla="*/ 2147483647 h 1138"/>
              <a:gd name="T70" fmla="*/ 2147483647 w 430"/>
              <a:gd name="T71" fmla="*/ 2147483647 h 1138"/>
              <a:gd name="T72" fmla="*/ 2147483647 w 430"/>
              <a:gd name="T73" fmla="*/ 0 h 1138"/>
              <a:gd name="T74" fmla="*/ 2147483647 w 430"/>
              <a:gd name="T75" fmla="*/ 0 h 1138"/>
              <a:gd name="T76" fmla="*/ 2147483647 w 430"/>
              <a:gd name="T77" fmla="*/ 0 h 1138"/>
              <a:gd name="T78" fmla="*/ 2147483647 w 430"/>
              <a:gd name="T79" fmla="*/ 0 h 1138"/>
              <a:gd name="T80" fmla="*/ 2147483647 w 430"/>
              <a:gd name="T81" fmla="*/ 0 h 1138"/>
              <a:gd name="T82" fmla="*/ 2147483647 w 430"/>
              <a:gd name="T83" fmla="*/ 2147483647 h 113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430"/>
              <a:gd name="T127" fmla="*/ 0 h 1138"/>
              <a:gd name="T128" fmla="*/ 430 w 430"/>
              <a:gd name="T129" fmla="*/ 1138 h 113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430" h="1138">
                <a:moveTo>
                  <a:pt x="430" y="6"/>
                </a:moveTo>
                <a:lnTo>
                  <a:pt x="411" y="0"/>
                </a:lnTo>
                <a:lnTo>
                  <a:pt x="310" y="82"/>
                </a:lnTo>
                <a:lnTo>
                  <a:pt x="221" y="164"/>
                </a:lnTo>
                <a:lnTo>
                  <a:pt x="152" y="246"/>
                </a:lnTo>
                <a:lnTo>
                  <a:pt x="101" y="328"/>
                </a:lnTo>
                <a:lnTo>
                  <a:pt x="57" y="411"/>
                </a:lnTo>
                <a:lnTo>
                  <a:pt x="32" y="493"/>
                </a:lnTo>
                <a:lnTo>
                  <a:pt x="13" y="569"/>
                </a:lnTo>
                <a:lnTo>
                  <a:pt x="0" y="645"/>
                </a:lnTo>
                <a:lnTo>
                  <a:pt x="0" y="721"/>
                </a:lnTo>
                <a:lnTo>
                  <a:pt x="0" y="796"/>
                </a:lnTo>
                <a:lnTo>
                  <a:pt x="13" y="860"/>
                </a:lnTo>
                <a:lnTo>
                  <a:pt x="25" y="923"/>
                </a:lnTo>
                <a:lnTo>
                  <a:pt x="51" y="1043"/>
                </a:lnTo>
                <a:lnTo>
                  <a:pt x="70" y="1138"/>
                </a:lnTo>
                <a:lnTo>
                  <a:pt x="88" y="1138"/>
                </a:lnTo>
                <a:lnTo>
                  <a:pt x="70" y="1037"/>
                </a:lnTo>
                <a:lnTo>
                  <a:pt x="44" y="923"/>
                </a:lnTo>
                <a:lnTo>
                  <a:pt x="32" y="860"/>
                </a:lnTo>
                <a:lnTo>
                  <a:pt x="25" y="790"/>
                </a:lnTo>
                <a:lnTo>
                  <a:pt x="19" y="721"/>
                </a:lnTo>
                <a:lnTo>
                  <a:pt x="19" y="651"/>
                </a:lnTo>
                <a:lnTo>
                  <a:pt x="32" y="575"/>
                </a:lnTo>
                <a:lnTo>
                  <a:pt x="51" y="499"/>
                </a:lnTo>
                <a:lnTo>
                  <a:pt x="76" y="417"/>
                </a:lnTo>
                <a:lnTo>
                  <a:pt x="120" y="341"/>
                </a:lnTo>
                <a:lnTo>
                  <a:pt x="171" y="259"/>
                </a:lnTo>
                <a:lnTo>
                  <a:pt x="240" y="177"/>
                </a:lnTo>
                <a:lnTo>
                  <a:pt x="322" y="95"/>
                </a:lnTo>
                <a:lnTo>
                  <a:pt x="424" y="12"/>
                </a:lnTo>
                <a:lnTo>
                  <a:pt x="405" y="6"/>
                </a:lnTo>
                <a:lnTo>
                  <a:pt x="424" y="12"/>
                </a:lnTo>
                <a:lnTo>
                  <a:pt x="430" y="6"/>
                </a:lnTo>
                <a:lnTo>
                  <a:pt x="424" y="6"/>
                </a:lnTo>
                <a:lnTo>
                  <a:pt x="424" y="0"/>
                </a:lnTo>
                <a:lnTo>
                  <a:pt x="417" y="0"/>
                </a:lnTo>
                <a:lnTo>
                  <a:pt x="411" y="0"/>
                </a:lnTo>
                <a:lnTo>
                  <a:pt x="430" y="6"/>
                </a:lnTo>
                <a:close/>
              </a:path>
            </a:pathLst>
          </a:custGeom>
          <a:solidFill>
            <a:srgbClr val="003300"/>
          </a:solidFill>
          <a:ln w="9525">
            <a:solidFill>
              <a:srgbClr val="003300"/>
            </a:solidFill>
            <a:round/>
            <a:headEnd/>
            <a:tailEnd/>
          </a:ln>
        </p:spPr>
        <p:txBody>
          <a:bodyPr/>
          <a:lstStyle/>
          <a:p>
            <a:endParaRPr lang="en-US" dirty="0">
              <a:solidFill>
                <a:schemeClr val="tx2"/>
              </a:solidFill>
            </a:endParaRPr>
          </a:p>
        </p:txBody>
      </p:sp>
      <p:sp>
        <p:nvSpPr>
          <p:cNvPr id="22561" name="Freeform 37"/>
          <p:cNvSpPr>
            <a:spLocks/>
          </p:cNvSpPr>
          <p:nvPr/>
        </p:nvSpPr>
        <p:spPr bwMode="auto">
          <a:xfrm>
            <a:off x="1897063" y="3017838"/>
            <a:ext cx="39687" cy="1847850"/>
          </a:xfrm>
          <a:custGeom>
            <a:avLst/>
            <a:gdLst>
              <a:gd name="T0" fmla="*/ 2147483647 w 25"/>
              <a:gd name="T1" fmla="*/ 0 h 1164"/>
              <a:gd name="T2" fmla="*/ 0 w 25"/>
              <a:gd name="T3" fmla="*/ 0 h 1164"/>
              <a:gd name="T4" fmla="*/ 0 w 25"/>
              <a:gd name="T5" fmla="*/ 2147483647 h 1164"/>
              <a:gd name="T6" fmla="*/ 2147483647 w 25"/>
              <a:gd name="T7" fmla="*/ 2147483647 h 1164"/>
              <a:gd name="T8" fmla="*/ 2147483647 w 25"/>
              <a:gd name="T9" fmla="*/ 0 h 1164"/>
              <a:gd name="T10" fmla="*/ 2147483647 w 25"/>
              <a:gd name="T11" fmla="*/ 0 h 1164"/>
              <a:gd name="T12" fmla="*/ 0 60000 65536"/>
              <a:gd name="T13" fmla="*/ 0 60000 65536"/>
              <a:gd name="T14" fmla="*/ 0 60000 65536"/>
              <a:gd name="T15" fmla="*/ 0 60000 65536"/>
              <a:gd name="T16" fmla="*/ 0 60000 65536"/>
              <a:gd name="T17" fmla="*/ 0 60000 65536"/>
              <a:gd name="T18" fmla="*/ 0 w 25"/>
              <a:gd name="T19" fmla="*/ 0 h 1164"/>
              <a:gd name="T20" fmla="*/ 25 w 25"/>
              <a:gd name="T21" fmla="*/ 1164 h 1164"/>
            </a:gdLst>
            <a:ahLst/>
            <a:cxnLst>
              <a:cxn ang="T12">
                <a:pos x="T0" y="T1"/>
              </a:cxn>
              <a:cxn ang="T13">
                <a:pos x="T2" y="T3"/>
              </a:cxn>
              <a:cxn ang="T14">
                <a:pos x="T4" y="T5"/>
              </a:cxn>
              <a:cxn ang="T15">
                <a:pos x="T6" y="T7"/>
              </a:cxn>
              <a:cxn ang="T16">
                <a:pos x="T8" y="T9"/>
              </a:cxn>
              <a:cxn ang="T17">
                <a:pos x="T10" y="T11"/>
              </a:cxn>
            </a:cxnLst>
            <a:rect l="T18" t="T19" r="T20" b="T21"/>
            <a:pathLst>
              <a:path w="25" h="1164">
                <a:moveTo>
                  <a:pt x="13" y="0"/>
                </a:moveTo>
                <a:lnTo>
                  <a:pt x="0" y="0"/>
                </a:lnTo>
                <a:lnTo>
                  <a:pt x="0" y="1164"/>
                </a:lnTo>
                <a:lnTo>
                  <a:pt x="25" y="1164"/>
                </a:lnTo>
                <a:lnTo>
                  <a:pt x="25" y="0"/>
                </a:lnTo>
                <a:lnTo>
                  <a:pt x="13" y="0"/>
                </a:lnTo>
                <a:close/>
              </a:path>
            </a:pathLst>
          </a:custGeom>
          <a:solidFill>
            <a:srgbClr val="003300"/>
          </a:solidFill>
          <a:ln w="9525">
            <a:solidFill>
              <a:srgbClr val="003300"/>
            </a:solidFill>
            <a:round/>
            <a:headEnd/>
            <a:tailEnd/>
          </a:ln>
        </p:spPr>
        <p:txBody>
          <a:bodyPr/>
          <a:lstStyle/>
          <a:p>
            <a:endParaRPr lang="en-US" dirty="0">
              <a:solidFill>
                <a:schemeClr val="tx2"/>
              </a:solidFill>
            </a:endParaRPr>
          </a:p>
        </p:txBody>
      </p:sp>
      <p:sp>
        <p:nvSpPr>
          <p:cNvPr id="22562" name="Freeform 38"/>
          <p:cNvSpPr>
            <a:spLocks/>
          </p:cNvSpPr>
          <p:nvPr/>
        </p:nvSpPr>
        <p:spPr bwMode="auto">
          <a:xfrm>
            <a:off x="1244600" y="2998788"/>
            <a:ext cx="703263" cy="1866900"/>
          </a:xfrm>
          <a:custGeom>
            <a:avLst/>
            <a:gdLst>
              <a:gd name="T0" fmla="*/ 2147483647 w 443"/>
              <a:gd name="T1" fmla="*/ 2147483647 h 1176"/>
              <a:gd name="T2" fmla="*/ 2147483647 w 443"/>
              <a:gd name="T3" fmla="*/ 2147483647 h 1176"/>
              <a:gd name="T4" fmla="*/ 2147483647 w 443"/>
              <a:gd name="T5" fmla="*/ 2147483647 h 1176"/>
              <a:gd name="T6" fmla="*/ 2147483647 w 443"/>
              <a:gd name="T7" fmla="*/ 2147483647 h 1176"/>
              <a:gd name="T8" fmla="*/ 2147483647 w 443"/>
              <a:gd name="T9" fmla="*/ 2147483647 h 1176"/>
              <a:gd name="T10" fmla="*/ 2147483647 w 443"/>
              <a:gd name="T11" fmla="*/ 2147483647 h 1176"/>
              <a:gd name="T12" fmla="*/ 2147483647 w 443"/>
              <a:gd name="T13" fmla="*/ 2147483647 h 1176"/>
              <a:gd name="T14" fmla="*/ 2147483647 w 443"/>
              <a:gd name="T15" fmla="*/ 2147483647 h 1176"/>
              <a:gd name="T16" fmla="*/ 2147483647 w 443"/>
              <a:gd name="T17" fmla="*/ 2147483647 h 1176"/>
              <a:gd name="T18" fmla="*/ 0 w 443"/>
              <a:gd name="T19" fmla="*/ 2147483647 h 1176"/>
              <a:gd name="T20" fmla="*/ 0 w 443"/>
              <a:gd name="T21" fmla="*/ 2147483647 h 1176"/>
              <a:gd name="T22" fmla="*/ 2147483647 w 443"/>
              <a:gd name="T23" fmla="*/ 2147483647 h 1176"/>
              <a:gd name="T24" fmla="*/ 2147483647 w 443"/>
              <a:gd name="T25" fmla="*/ 2147483647 h 1176"/>
              <a:gd name="T26" fmla="*/ 2147483647 w 443"/>
              <a:gd name="T27" fmla="*/ 2147483647 h 1176"/>
              <a:gd name="T28" fmla="*/ 2147483647 w 443"/>
              <a:gd name="T29" fmla="*/ 2147483647 h 1176"/>
              <a:gd name="T30" fmla="*/ 2147483647 w 443"/>
              <a:gd name="T31" fmla="*/ 2147483647 h 1176"/>
              <a:gd name="T32" fmla="*/ 2147483647 w 443"/>
              <a:gd name="T33" fmla="*/ 2147483647 h 1176"/>
              <a:gd name="T34" fmla="*/ 2147483647 w 443"/>
              <a:gd name="T35" fmla="*/ 2147483647 h 1176"/>
              <a:gd name="T36" fmla="*/ 2147483647 w 443"/>
              <a:gd name="T37" fmla="*/ 2147483647 h 1176"/>
              <a:gd name="T38" fmla="*/ 2147483647 w 443"/>
              <a:gd name="T39" fmla="*/ 2147483647 h 1176"/>
              <a:gd name="T40" fmla="*/ 2147483647 w 443"/>
              <a:gd name="T41" fmla="*/ 2147483647 h 1176"/>
              <a:gd name="T42" fmla="*/ 2147483647 w 443"/>
              <a:gd name="T43" fmla="*/ 2147483647 h 1176"/>
              <a:gd name="T44" fmla="*/ 2147483647 w 443"/>
              <a:gd name="T45" fmla="*/ 2147483647 h 1176"/>
              <a:gd name="T46" fmla="*/ 2147483647 w 443"/>
              <a:gd name="T47" fmla="*/ 2147483647 h 1176"/>
              <a:gd name="T48" fmla="*/ 2147483647 w 443"/>
              <a:gd name="T49" fmla="*/ 2147483647 h 1176"/>
              <a:gd name="T50" fmla="*/ 2147483647 w 443"/>
              <a:gd name="T51" fmla="*/ 2147483647 h 1176"/>
              <a:gd name="T52" fmla="*/ 2147483647 w 443"/>
              <a:gd name="T53" fmla="*/ 2147483647 h 1176"/>
              <a:gd name="T54" fmla="*/ 2147483647 w 443"/>
              <a:gd name="T55" fmla="*/ 2147483647 h 1176"/>
              <a:gd name="T56" fmla="*/ 2147483647 w 443"/>
              <a:gd name="T57" fmla="*/ 2147483647 h 1176"/>
              <a:gd name="T58" fmla="*/ 2147483647 w 443"/>
              <a:gd name="T59" fmla="*/ 2147483647 h 1176"/>
              <a:gd name="T60" fmla="*/ 2147483647 w 443"/>
              <a:gd name="T61" fmla="*/ 2147483647 h 1176"/>
              <a:gd name="T62" fmla="*/ 2147483647 w 443"/>
              <a:gd name="T63" fmla="*/ 2147483647 h 1176"/>
              <a:gd name="T64" fmla="*/ 2147483647 w 443"/>
              <a:gd name="T65" fmla="*/ 2147483647 h 1176"/>
              <a:gd name="T66" fmla="*/ 2147483647 w 443"/>
              <a:gd name="T67" fmla="*/ 2147483647 h 1176"/>
              <a:gd name="T68" fmla="*/ 2147483647 w 443"/>
              <a:gd name="T69" fmla="*/ 2147483647 h 1176"/>
              <a:gd name="T70" fmla="*/ 2147483647 w 443"/>
              <a:gd name="T71" fmla="*/ 2147483647 h 1176"/>
              <a:gd name="T72" fmla="*/ 2147483647 w 443"/>
              <a:gd name="T73" fmla="*/ 2147483647 h 1176"/>
              <a:gd name="T74" fmla="*/ 2147483647 w 443"/>
              <a:gd name="T75" fmla="*/ 2147483647 h 1176"/>
              <a:gd name="T76" fmla="*/ 2147483647 w 443"/>
              <a:gd name="T77" fmla="*/ 0 h 1176"/>
              <a:gd name="T78" fmla="*/ 2147483647 w 443"/>
              <a:gd name="T79" fmla="*/ 0 h 1176"/>
              <a:gd name="T80" fmla="*/ 2147483647 w 443"/>
              <a:gd name="T81" fmla="*/ 2147483647 h 117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443"/>
              <a:gd name="T124" fmla="*/ 0 h 1176"/>
              <a:gd name="T125" fmla="*/ 443 w 443"/>
              <a:gd name="T126" fmla="*/ 1176 h 117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443" h="1176">
                <a:moveTo>
                  <a:pt x="418" y="6"/>
                </a:moveTo>
                <a:lnTo>
                  <a:pt x="418" y="6"/>
                </a:lnTo>
                <a:lnTo>
                  <a:pt x="316" y="95"/>
                </a:lnTo>
                <a:lnTo>
                  <a:pt x="228" y="177"/>
                </a:lnTo>
                <a:lnTo>
                  <a:pt x="158" y="265"/>
                </a:lnTo>
                <a:lnTo>
                  <a:pt x="101" y="347"/>
                </a:lnTo>
                <a:lnTo>
                  <a:pt x="64" y="436"/>
                </a:lnTo>
                <a:lnTo>
                  <a:pt x="32" y="518"/>
                </a:lnTo>
                <a:lnTo>
                  <a:pt x="13" y="600"/>
                </a:lnTo>
                <a:lnTo>
                  <a:pt x="0" y="676"/>
                </a:lnTo>
                <a:lnTo>
                  <a:pt x="0" y="752"/>
                </a:lnTo>
                <a:lnTo>
                  <a:pt x="7" y="828"/>
                </a:lnTo>
                <a:lnTo>
                  <a:pt x="13" y="898"/>
                </a:lnTo>
                <a:lnTo>
                  <a:pt x="26" y="961"/>
                </a:lnTo>
                <a:lnTo>
                  <a:pt x="51" y="1081"/>
                </a:lnTo>
                <a:lnTo>
                  <a:pt x="76" y="1176"/>
                </a:lnTo>
                <a:lnTo>
                  <a:pt x="101" y="1169"/>
                </a:lnTo>
                <a:lnTo>
                  <a:pt x="82" y="1075"/>
                </a:lnTo>
                <a:lnTo>
                  <a:pt x="51" y="954"/>
                </a:lnTo>
                <a:lnTo>
                  <a:pt x="38" y="891"/>
                </a:lnTo>
                <a:lnTo>
                  <a:pt x="32" y="822"/>
                </a:lnTo>
                <a:lnTo>
                  <a:pt x="32" y="752"/>
                </a:lnTo>
                <a:lnTo>
                  <a:pt x="32" y="676"/>
                </a:lnTo>
                <a:lnTo>
                  <a:pt x="38" y="600"/>
                </a:lnTo>
                <a:lnTo>
                  <a:pt x="57" y="525"/>
                </a:lnTo>
                <a:lnTo>
                  <a:pt x="89" y="442"/>
                </a:lnTo>
                <a:lnTo>
                  <a:pt x="127" y="360"/>
                </a:lnTo>
                <a:lnTo>
                  <a:pt x="184" y="278"/>
                </a:lnTo>
                <a:lnTo>
                  <a:pt x="247" y="196"/>
                </a:lnTo>
                <a:lnTo>
                  <a:pt x="335" y="114"/>
                </a:lnTo>
                <a:lnTo>
                  <a:pt x="436" y="31"/>
                </a:lnTo>
                <a:lnTo>
                  <a:pt x="436" y="25"/>
                </a:lnTo>
                <a:lnTo>
                  <a:pt x="443" y="19"/>
                </a:lnTo>
                <a:lnTo>
                  <a:pt x="436" y="12"/>
                </a:lnTo>
                <a:lnTo>
                  <a:pt x="436" y="6"/>
                </a:lnTo>
                <a:lnTo>
                  <a:pt x="430" y="6"/>
                </a:lnTo>
                <a:lnTo>
                  <a:pt x="430" y="0"/>
                </a:lnTo>
                <a:lnTo>
                  <a:pt x="424" y="0"/>
                </a:lnTo>
                <a:lnTo>
                  <a:pt x="418" y="6"/>
                </a:lnTo>
                <a:close/>
              </a:path>
            </a:pathLst>
          </a:custGeom>
          <a:solidFill>
            <a:srgbClr val="003300"/>
          </a:solidFill>
          <a:ln w="9525">
            <a:solidFill>
              <a:srgbClr val="003300"/>
            </a:solidFill>
            <a:round/>
            <a:headEnd/>
            <a:tailEnd/>
          </a:ln>
        </p:spPr>
        <p:txBody>
          <a:bodyPr/>
          <a:lstStyle/>
          <a:p>
            <a:endParaRPr lang="en-US" dirty="0">
              <a:solidFill>
                <a:schemeClr val="tx2"/>
              </a:solidFill>
            </a:endParaRPr>
          </a:p>
        </p:txBody>
      </p:sp>
      <p:sp>
        <p:nvSpPr>
          <p:cNvPr id="22563" name="Freeform 39"/>
          <p:cNvSpPr>
            <a:spLocks/>
          </p:cNvSpPr>
          <p:nvPr/>
        </p:nvSpPr>
        <p:spPr bwMode="auto">
          <a:xfrm>
            <a:off x="1908175" y="2416175"/>
            <a:ext cx="1042988" cy="631825"/>
          </a:xfrm>
          <a:custGeom>
            <a:avLst/>
            <a:gdLst>
              <a:gd name="T0" fmla="*/ 2147483647 w 657"/>
              <a:gd name="T1" fmla="*/ 0 h 398"/>
              <a:gd name="T2" fmla="*/ 2147483647 w 657"/>
              <a:gd name="T3" fmla="*/ 2147483647 h 398"/>
              <a:gd name="T4" fmla="*/ 2147483647 w 657"/>
              <a:gd name="T5" fmla="*/ 2147483647 h 398"/>
              <a:gd name="T6" fmla="*/ 2147483647 w 657"/>
              <a:gd name="T7" fmla="*/ 2147483647 h 398"/>
              <a:gd name="T8" fmla="*/ 2147483647 w 657"/>
              <a:gd name="T9" fmla="*/ 2147483647 h 398"/>
              <a:gd name="T10" fmla="*/ 2147483647 w 657"/>
              <a:gd name="T11" fmla="*/ 2147483647 h 398"/>
              <a:gd name="T12" fmla="*/ 2147483647 w 657"/>
              <a:gd name="T13" fmla="*/ 2147483647 h 398"/>
              <a:gd name="T14" fmla="*/ 2147483647 w 657"/>
              <a:gd name="T15" fmla="*/ 2147483647 h 398"/>
              <a:gd name="T16" fmla="*/ 0 w 657"/>
              <a:gd name="T17" fmla="*/ 2147483647 h 398"/>
              <a:gd name="T18" fmla="*/ 2147483647 w 657"/>
              <a:gd name="T19" fmla="*/ 2147483647 h 398"/>
              <a:gd name="T20" fmla="*/ 2147483647 w 657"/>
              <a:gd name="T21" fmla="*/ 2147483647 h 398"/>
              <a:gd name="T22" fmla="*/ 2147483647 w 657"/>
              <a:gd name="T23" fmla="*/ 2147483647 h 398"/>
              <a:gd name="T24" fmla="*/ 2147483647 w 657"/>
              <a:gd name="T25" fmla="*/ 2147483647 h 398"/>
              <a:gd name="T26" fmla="*/ 2147483647 w 657"/>
              <a:gd name="T27" fmla="*/ 2147483647 h 398"/>
              <a:gd name="T28" fmla="*/ 2147483647 w 657"/>
              <a:gd name="T29" fmla="*/ 2147483647 h 398"/>
              <a:gd name="T30" fmla="*/ 2147483647 w 657"/>
              <a:gd name="T31" fmla="*/ 2147483647 h 398"/>
              <a:gd name="T32" fmla="*/ 2147483647 w 657"/>
              <a:gd name="T33" fmla="*/ 2147483647 h 398"/>
              <a:gd name="T34" fmla="*/ 2147483647 w 657"/>
              <a:gd name="T35" fmla="*/ 2147483647 h 398"/>
              <a:gd name="T36" fmla="*/ 2147483647 w 657"/>
              <a:gd name="T37" fmla="*/ 0 h 39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57"/>
              <a:gd name="T58" fmla="*/ 0 h 398"/>
              <a:gd name="T59" fmla="*/ 657 w 657"/>
              <a:gd name="T60" fmla="*/ 398 h 39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57" h="398">
                <a:moveTo>
                  <a:pt x="644" y="0"/>
                </a:moveTo>
                <a:lnTo>
                  <a:pt x="575" y="32"/>
                </a:lnTo>
                <a:lnTo>
                  <a:pt x="499" y="57"/>
                </a:lnTo>
                <a:lnTo>
                  <a:pt x="429" y="95"/>
                </a:lnTo>
                <a:lnTo>
                  <a:pt x="354" y="133"/>
                </a:lnTo>
                <a:lnTo>
                  <a:pt x="278" y="177"/>
                </a:lnTo>
                <a:lnTo>
                  <a:pt x="189" y="234"/>
                </a:lnTo>
                <a:lnTo>
                  <a:pt x="101" y="297"/>
                </a:lnTo>
                <a:lnTo>
                  <a:pt x="0" y="373"/>
                </a:lnTo>
                <a:lnTo>
                  <a:pt x="18" y="398"/>
                </a:lnTo>
                <a:lnTo>
                  <a:pt x="113" y="322"/>
                </a:lnTo>
                <a:lnTo>
                  <a:pt x="208" y="259"/>
                </a:lnTo>
                <a:lnTo>
                  <a:pt x="290" y="202"/>
                </a:lnTo>
                <a:lnTo>
                  <a:pt x="366" y="158"/>
                </a:lnTo>
                <a:lnTo>
                  <a:pt x="442" y="120"/>
                </a:lnTo>
                <a:lnTo>
                  <a:pt x="512" y="89"/>
                </a:lnTo>
                <a:lnTo>
                  <a:pt x="581" y="57"/>
                </a:lnTo>
                <a:lnTo>
                  <a:pt x="657" y="25"/>
                </a:lnTo>
                <a:lnTo>
                  <a:pt x="644" y="0"/>
                </a:lnTo>
                <a:close/>
              </a:path>
            </a:pathLst>
          </a:custGeom>
          <a:solidFill>
            <a:srgbClr val="003300"/>
          </a:solidFill>
          <a:ln w="9525">
            <a:solidFill>
              <a:srgbClr val="003300"/>
            </a:solidFill>
            <a:round/>
            <a:headEnd/>
            <a:tailEnd/>
          </a:ln>
        </p:spPr>
        <p:txBody>
          <a:bodyPr/>
          <a:lstStyle/>
          <a:p>
            <a:endParaRPr lang="en-US" dirty="0">
              <a:solidFill>
                <a:schemeClr val="tx2"/>
              </a:solidFill>
            </a:endParaRPr>
          </a:p>
        </p:txBody>
      </p:sp>
      <p:sp>
        <p:nvSpPr>
          <p:cNvPr id="22564" name="Freeform 40"/>
          <p:cNvSpPr>
            <a:spLocks/>
          </p:cNvSpPr>
          <p:nvPr/>
        </p:nvSpPr>
        <p:spPr bwMode="auto">
          <a:xfrm>
            <a:off x="3603625" y="3017838"/>
            <a:ext cx="49213" cy="1847850"/>
          </a:xfrm>
          <a:custGeom>
            <a:avLst/>
            <a:gdLst>
              <a:gd name="T0" fmla="*/ 2147483647 w 31"/>
              <a:gd name="T1" fmla="*/ 0 h 1164"/>
              <a:gd name="T2" fmla="*/ 0 w 31"/>
              <a:gd name="T3" fmla="*/ 0 h 1164"/>
              <a:gd name="T4" fmla="*/ 0 w 31"/>
              <a:gd name="T5" fmla="*/ 2147483647 h 1164"/>
              <a:gd name="T6" fmla="*/ 2147483647 w 31"/>
              <a:gd name="T7" fmla="*/ 2147483647 h 1164"/>
              <a:gd name="T8" fmla="*/ 2147483647 w 31"/>
              <a:gd name="T9" fmla="*/ 0 h 1164"/>
              <a:gd name="T10" fmla="*/ 2147483647 w 31"/>
              <a:gd name="T11" fmla="*/ 0 h 1164"/>
              <a:gd name="T12" fmla="*/ 0 60000 65536"/>
              <a:gd name="T13" fmla="*/ 0 60000 65536"/>
              <a:gd name="T14" fmla="*/ 0 60000 65536"/>
              <a:gd name="T15" fmla="*/ 0 60000 65536"/>
              <a:gd name="T16" fmla="*/ 0 60000 65536"/>
              <a:gd name="T17" fmla="*/ 0 60000 65536"/>
              <a:gd name="T18" fmla="*/ 0 w 31"/>
              <a:gd name="T19" fmla="*/ 0 h 1164"/>
              <a:gd name="T20" fmla="*/ 31 w 31"/>
              <a:gd name="T21" fmla="*/ 1164 h 1164"/>
            </a:gdLst>
            <a:ahLst/>
            <a:cxnLst>
              <a:cxn ang="T12">
                <a:pos x="T0" y="T1"/>
              </a:cxn>
              <a:cxn ang="T13">
                <a:pos x="T2" y="T3"/>
              </a:cxn>
              <a:cxn ang="T14">
                <a:pos x="T4" y="T5"/>
              </a:cxn>
              <a:cxn ang="T15">
                <a:pos x="T6" y="T7"/>
              </a:cxn>
              <a:cxn ang="T16">
                <a:pos x="T8" y="T9"/>
              </a:cxn>
              <a:cxn ang="T17">
                <a:pos x="T10" y="T11"/>
              </a:cxn>
            </a:cxnLst>
            <a:rect l="T18" t="T19" r="T20" b="T21"/>
            <a:pathLst>
              <a:path w="31" h="1164">
                <a:moveTo>
                  <a:pt x="13" y="0"/>
                </a:moveTo>
                <a:lnTo>
                  <a:pt x="0" y="0"/>
                </a:lnTo>
                <a:lnTo>
                  <a:pt x="0" y="1164"/>
                </a:lnTo>
                <a:lnTo>
                  <a:pt x="31" y="1164"/>
                </a:lnTo>
                <a:lnTo>
                  <a:pt x="31" y="0"/>
                </a:lnTo>
                <a:lnTo>
                  <a:pt x="13" y="0"/>
                </a:lnTo>
                <a:close/>
              </a:path>
            </a:pathLst>
          </a:custGeom>
          <a:solidFill>
            <a:srgbClr val="003300"/>
          </a:solidFill>
          <a:ln w="9525">
            <a:solidFill>
              <a:srgbClr val="003300"/>
            </a:solidFill>
            <a:round/>
            <a:headEnd/>
            <a:tailEnd/>
          </a:ln>
        </p:spPr>
        <p:txBody>
          <a:bodyPr/>
          <a:lstStyle/>
          <a:p>
            <a:endParaRPr lang="en-US" dirty="0">
              <a:solidFill>
                <a:schemeClr val="tx2"/>
              </a:solidFill>
            </a:endParaRPr>
          </a:p>
        </p:txBody>
      </p:sp>
      <p:sp>
        <p:nvSpPr>
          <p:cNvPr id="22565" name="Freeform 41"/>
          <p:cNvSpPr>
            <a:spLocks/>
          </p:cNvSpPr>
          <p:nvPr/>
        </p:nvSpPr>
        <p:spPr bwMode="auto">
          <a:xfrm>
            <a:off x="2960688" y="2998788"/>
            <a:ext cx="692150" cy="1866900"/>
          </a:xfrm>
          <a:custGeom>
            <a:avLst/>
            <a:gdLst>
              <a:gd name="T0" fmla="*/ 2147483647 w 436"/>
              <a:gd name="T1" fmla="*/ 2147483647 h 1176"/>
              <a:gd name="T2" fmla="*/ 2147483647 w 436"/>
              <a:gd name="T3" fmla="*/ 2147483647 h 1176"/>
              <a:gd name="T4" fmla="*/ 2147483647 w 436"/>
              <a:gd name="T5" fmla="*/ 2147483647 h 1176"/>
              <a:gd name="T6" fmla="*/ 2147483647 w 436"/>
              <a:gd name="T7" fmla="*/ 2147483647 h 1176"/>
              <a:gd name="T8" fmla="*/ 2147483647 w 436"/>
              <a:gd name="T9" fmla="*/ 2147483647 h 1176"/>
              <a:gd name="T10" fmla="*/ 2147483647 w 436"/>
              <a:gd name="T11" fmla="*/ 2147483647 h 1176"/>
              <a:gd name="T12" fmla="*/ 2147483647 w 436"/>
              <a:gd name="T13" fmla="*/ 2147483647 h 1176"/>
              <a:gd name="T14" fmla="*/ 2147483647 w 436"/>
              <a:gd name="T15" fmla="*/ 2147483647 h 1176"/>
              <a:gd name="T16" fmla="*/ 2147483647 w 436"/>
              <a:gd name="T17" fmla="*/ 2147483647 h 1176"/>
              <a:gd name="T18" fmla="*/ 0 w 436"/>
              <a:gd name="T19" fmla="*/ 2147483647 h 1176"/>
              <a:gd name="T20" fmla="*/ 0 w 436"/>
              <a:gd name="T21" fmla="*/ 2147483647 h 1176"/>
              <a:gd name="T22" fmla="*/ 0 w 436"/>
              <a:gd name="T23" fmla="*/ 2147483647 h 1176"/>
              <a:gd name="T24" fmla="*/ 2147483647 w 436"/>
              <a:gd name="T25" fmla="*/ 2147483647 h 1176"/>
              <a:gd name="T26" fmla="*/ 2147483647 w 436"/>
              <a:gd name="T27" fmla="*/ 2147483647 h 1176"/>
              <a:gd name="T28" fmla="*/ 2147483647 w 436"/>
              <a:gd name="T29" fmla="*/ 2147483647 h 1176"/>
              <a:gd name="T30" fmla="*/ 2147483647 w 436"/>
              <a:gd name="T31" fmla="*/ 2147483647 h 1176"/>
              <a:gd name="T32" fmla="*/ 2147483647 w 436"/>
              <a:gd name="T33" fmla="*/ 2147483647 h 1176"/>
              <a:gd name="T34" fmla="*/ 2147483647 w 436"/>
              <a:gd name="T35" fmla="*/ 2147483647 h 1176"/>
              <a:gd name="T36" fmla="*/ 2147483647 w 436"/>
              <a:gd name="T37" fmla="*/ 2147483647 h 1176"/>
              <a:gd name="T38" fmla="*/ 2147483647 w 436"/>
              <a:gd name="T39" fmla="*/ 2147483647 h 1176"/>
              <a:gd name="T40" fmla="*/ 2147483647 w 436"/>
              <a:gd name="T41" fmla="*/ 2147483647 h 1176"/>
              <a:gd name="T42" fmla="*/ 2147483647 w 436"/>
              <a:gd name="T43" fmla="*/ 2147483647 h 1176"/>
              <a:gd name="T44" fmla="*/ 2147483647 w 436"/>
              <a:gd name="T45" fmla="*/ 2147483647 h 1176"/>
              <a:gd name="T46" fmla="*/ 2147483647 w 436"/>
              <a:gd name="T47" fmla="*/ 2147483647 h 1176"/>
              <a:gd name="T48" fmla="*/ 2147483647 w 436"/>
              <a:gd name="T49" fmla="*/ 2147483647 h 1176"/>
              <a:gd name="T50" fmla="*/ 2147483647 w 436"/>
              <a:gd name="T51" fmla="*/ 2147483647 h 1176"/>
              <a:gd name="T52" fmla="*/ 2147483647 w 436"/>
              <a:gd name="T53" fmla="*/ 2147483647 h 1176"/>
              <a:gd name="T54" fmla="*/ 2147483647 w 436"/>
              <a:gd name="T55" fmla="*/ 2147483647 h 1176"/>
              <a:gd name="T56" fmla="*/ 2147483647 w 436"/>
              <a:gd name="T57" fmla="*/ 2147483647 h 1176"/>
              <a:gd name="T58" fmla="*/ 2147483647 w 436"/>
              <a:gd name="T59" fmla="*/ 2147483647 h 1176"/>
              <a:gd name="T60" fmla="*/ 2147483647 w 436"/>
              <a:gd name="T61" fmla="*/ 2147483647 h 1176"/>
              <a:gd name="T62" fmla="*/ 2147483647 w 436"/>
              <a:gd name="T63" fmla="*/ 2147483647 h 1176"/>
              <a:gd name="T64" fmla="*/ 2147483647 w 436"/>
              <a:gd name="T65" fmla="*/ 2147483647 h 1176"/>
              <a:gd name="T66" fmla="*/ 2147483647 w 436"/>
              <a:gd name="T67" fmla="*/ 2147483647 h 1176"/>
              <a:gd name="T68" fmla="*/ 2147483647 w 436"/>
              <a:gd name="T69" fmla="*/ 2147483647 h 1176"/>
              <a:gd name="T70" fmla="*/ 2147483647 w 436"/>
              <a:gd name="T71" fmla="*/ 2147483647 h 1176"/>
              <a:gd name="T72" fmla="*/ 2147483647 w 436"/>
              <a:gd name="T73" fmla="*/ 2147483647 h 1176"/>
              <a:gd name="T74" fmla="*/ 2147483647 w 436"/>
              <a:gd name="T75" fmla="*/ 2147483647 h 1176"/>
              <a:gd name="T76" fmla="*/ 2147483647 w 436"/>
              <a:gd name="T77" fmla="*/ 0 h 1176"/>
              <a:gd name="T78" fmla="*/ 2147483647 w 436"/>
              <a:gd name="T79" fmla="*/ 0 h 1176"/>
              <a:gd name="T80" fmla="*/ 2147483647 w 436"/>
              <a:gd name="T81" fmla="*/ 2147483647 h 117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436"/>
              <a:gd name="T124" fmla="*/ 0 h 1176"/>
              <a:gd name="T125" fmla="*/ 436 w 436"/>
              <a:gd name="T126" fmla="*/ 1176 h 117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436" h="1176">
                <a:moveTo>
                  <a:pt x="411" y="6"/>
                </a:moveTo>
                <a:lnTo>
                  <a:pt x="411" y="6"/>
                </a:lnTo>
                <a:lnTo>
                  <a:pt x="310" y="95"/>
                </a:lnTo>
                <a:lnTo>
                  <a:pt x="228" y="177"/>
                </a:lnTo>
                <a:lnTo>
                  <a:pt x="158" y="265"/>
                </a:lnTo>
                <a:lnTo>
                  <a:pt x="101" y="347"/>
                </a:lnTo>
                <a:lnTo>
                  <a:pt x="57" y="436"/>
                </a:lnTo>
                <a:lnTo>
                  <a:pt x="32" y="518"/>
                </a:lnTo>
                <a:lnTo>
                  <a:pt x="13" y="600"/>
                </a:lnTo>
                <a:lnTo>
                  <a:pt x="0" y="676"/>
                </a:lnTo>
                <a:lnTo>
                  <a:pt x="0" y="752"/>
                </a:lnTo>
                <a:lnTo>
                  <a:pt x="0" y="828"/>
                </a:lnTo>
                <a:lnTo>
                  <a:pt x="13" y="898"/>
                </a:lnTo>
                <a:lnTo>
                  <a:pt x="19" y="961"/>
                </a:lnTo>
                <a:lnTo>
                  <a:pt x="51" y="1081"/>
                </a:lnTo>
                <a:lnTo>
                  <a:pt x="70" y="1176"/>
                </a:lnTo>
                <a:lnTo>
                  <a:pt x="101" y="1169"/>
                </a:lnTo>
                <a:lnTo>
                  <a:pt x="76" y="1075"/>
                </a:lnTo>
                <a:lnTo>
                  <a:pt x="51" y="954"/>
                </a:lnTo>
                <a:lnTo>
                  <a:pt x="38" y="891"/>
                </a:lnTo>
                <a:lnTo>
                  <a:pt x="32" y="822"/>
                </a:lnTo>
                <a:lnTo>
                  <a:pt x="26" y="752"/>
                </a:lnTo>
                <a:lnTo>
                  <a:pt x="32" y="676"/>
                </a:lnTo>
                <a:lnTo>
                  <a:pt x="38" y="600"/>
                </a:lnTo>
                <a:lnTo>
                  <a:pt x="57" y="525"/>
                </a:lnTo>
                <a:lnTo>
                  <a:pt x="89" y="442"/>
                </a:lnTo>
                <a:lnTo>
                  <a:pt x="127" y="360"/>
                </a:lnTo>
                <a:lnTo>
                  <a:pt x="177" y="278"/>
                </a:lnTo>
                <a:lnTo>
                  <a:pt x="247" y="196"/>
                </a:lnTo>
                <a:lnTo>
                  <a:pt x="329" y="114"/>
                </a:lnTo>
                <a:lnTo>
                  <a:pt x="430" y="31"/>
                </a:lnTo>
                <a:lnTo>
                  <a:pt x="436" y="25"/>
                </a:lnTo>
                <a:lnTo>
                  <a:pt x="430" y="31"/>
                </a:lnTo>
                <a:lnTo>
                  <a:pt x="436" y="25"/>
                </a:lnTo>
                <a:lnTo>
                  <a:pt x="436" y="19"/>
                </a:lnTo>
                <a:lnTo>
                  <a:pt x="436" y="12"/>
                </a:lnTo>
                <a:lnTo>
                  <a:pt x="436" y="6"/>
                </a:lnTo>
                <a:lnTo>
                  <a:pt x="430" y="6"/>
                </a:lnTo>
                <a:lnTo>
                  <a:pt x="424" y="0"/>
                </a:lnTo>
                <a:lnTo>
                  <a:pt x="418" y="0"/>
                </a:lnTo>
                <a:lnTo>
                  <a:pt x="411" y="6"/>
                </a:lnTo>
                <a:close/>
              </a:path>
            </a:pathLst>
          </a:custGeom>
          <a:solidFill>
            <a:srgbClr val="003300"/>
          </a:solidFill>
          <a:ln w="9525">
            <a:solidFill>
              <a:srgbClr val="003300"/>
            </a:solidFill>
            <a:round/>
            <a:headEnd/>
            <a:tailEnd/>
          </a:ln>
        </p:spPr>
        <p:txBody>
          <a:bodyPr/>
          <a:lstStyle/>
          <a:p>
            <a:endParaRPr lang="en-US" dirty="0">
              <a:solidFill>
                <a:schemeClr val="tx2"/>
              </a:solidFill>
            </a:endParaRPr>
          </a:p>
        </p:txBody>
      </p:sp>
      <p:sp>
        <p:nvSpPr>
          <p:cNvPr id="22566" name="Freeform 42"/>
          <p:cNvSpPr>
            <a:spLocks/>
          </p:cNvSpPr>
          <p:nvPr/>
        </p:nvSpPr>
        <p:spPr bwMode="auto">
          <a:xfrm>
            <a:off x="3613150" y="2316163"/>
            <a:ext cx="692150" cy="722312"/>
          </a:xfrm>
          <a:custGeom>
            <a:avLst/>
            <a:gdLst>
              <a:gd name="T0" fmla="*/ 2147483647 w 436"/>
              <a:gd name="T1" fmla="*/ 2147483647 h 455"/>
              <a:gd name="T2" fmla="*/ 2147483647 w 436"/>
              <a:gd name="T3" fmla="*/ 0 h 455"/>
              <a:gd name="T4" fmla="*/ 0 w 436"/>
              <a:gd name="T5" fmla="*/ 2147483647 h 455"/>
              <a:gd name="T6" fmla="*/ 2147483647 w 436"/>
              <a:gd name="T7" fmla="*/ 2147483647 h 455"/>
              <a:gd name="T8" fmla="*/ 2147483647 w 436"/>
              <a:gd name="T9" fmla="*/ 2147483647 h 455"/>
              <a:gd name="T10" fmla="*/ 2147483647 w 436"/>
              <a:gd name="T11" fmla="*/ 2147483647 h 455"/>
              <a:gd name="T12" fmla="*/ 0 60000 65536"/>
              <a:gd name="T13" fmla="*/ 0 60000 65536"/>
              <a:gd name="T14" fmla="*/ 0 60000 65536"/>
              <a:gd name="T15" fmla="*/ 0 60000 65536"/>
              <a:gd name="T16" fmla="*/ 0 60000 65536"/>
              <a:gd name="T17" fmla="*/ 0 60000 65536"/>
              <a:gd name="T18" fmla="*/ 0 w 436"/>
              <a:gd name="T19" fmla="*/ 0 h 455"/>
              <a:gd name="T20" fmla="*/ 436 w 436"/>
              <a:gd name="T21" fmla="*/ 455 h 455"/>
            </a:gdLst>
            <a:ahLst/>
            <a:cxnLst>
              <a:cxn ang="T12">
                <a:pos x="T0" y="T1"/>
              </a:cxn>
              <a:cxn ang="T13">
                <a:pos x="T2" y="T3"/>
              </a:cxn>
              <a:cxn ang="T14">
                <a:pos x="T4" y="T5"/>
              </a:cxn>
              <a:cxn ang="T15">
                <a:pos x="T6" y="T7"/>
              </a:cxn>
              <a:cxn ang="T16">
                <a:pos x="T8" y="T9"/>
              </a:cxn>
              <a:cxn ang="T17">
                <a:pos x="T10" y="T11"/>
              </a:cxn>
            </a:cxnLst>
            <a:rect l="T18" t="T19" r="T20" b="T21"/>
            <a:pathLst>
              <a:path w="436" h="455">
                <a:moveTo>
                  <a:pt x="424" y="6"/>
                </a:moveTo>
                <a:lnTo>
                  <a:pt x="417" y="0"/>
                </a:lnTo>
                <a:lnTo>
                  <a:pt x="0" y="436"/>
                </a:lnTo>
                <a:lnTo>
                  <a:pt x="25" y="455"/>
                </a:lnTo>
                <a:lnTo>
                  <a:pt x="436" y="19"/>
                </a:lnTo>
                <a:lnTo>
                  <a:pt x="424" y="6"/>
                </a:lnTo>
                <a:close/>
              </a:path>
            </a:pathLst>
          </a:custGeom>
          <a:solidFill>
            <a:srgbClr val="003300"/>
          </a:solidFill>
          <a:ln w="9525">
            <a:solidFill>
              <a:srgbClr val="003300"/>
            </a:solidFill>
            <a:round/>
            <a:headEnd/>
            <a:tailEnd/>
          </a:ln>
        </p:spPr>
        <p:txBody>
          <a:bodyPr/>
          <a:lstStyle/>
          <a:p>
            <a:endParaRPr lang="en-US" dirty="0">
              <a:solidFill>
                <a:schemeClr val="tx2"/>
              </a:solidFill>
            </a:endParaRPr>
          </a:p>
        </p:txBody>
      </p:sp>
      <p:sp>
        <p:nvSpPr>
          <p:cNvPr id="22567" name="Freeform 43"/>
          <p:cNvSpPr>
            <a:spLocks/>
          </p:cNvSpPr>
          <p:nvPr/>
        </p:nvSpPr>
        <p:spPr bwMode="auto">
          <a:xfrm>
            <a:off x="5319713" y="3017838"/>
            <a:ext cx="39687" cy="1847850"/>
          </a:xfrm>
          <a:custGeom>
            <a:avLst/>
            <a:gdLst>
              <a:gd name="T0" fmla="*/ 2147483647 w 25"/>
              <a:gd name="T1" fmla="*/ 0 h 1164"/>
              <a:gd name="T2" fmla="*/ 0 w 25"/>
              <a:gd name="T3" fmla="*/ 0 h 1164"/>
              <a:gd name="T4" fmla="*/ 0 w 25"/>
              <a:gd name="T5" fmla="*/ 2147483647 h 1164"/>
              <a:gd name="T6" fmla="*/ 2147483647 w 25"/>
              <a:gd name="T7" fmla="*/ 2147483647 h 1164"/>
              <a:gd name="T8" fmla="*/ 2147483647 w 25"/>
              <a:gd name="T9" fmla="*/ 0 h 1164"/>
              <a:gd name="T10" fmla="*/ 2147483647 w 25"/>
              <a:gd name="T11" fmla="*/ 0 h 1164"/>
              <a:gd name="T12" fmla="*/ 0 60000 65536"/>
              <a:gd name="T13" fmla="*/ 0 60000 65536"/>
              <a:gd name="T14" fmla="*/ 0 60000 65536"/>
              <a:gd name="T15" fmla="*/ 0 60000 65536"/>
              <a:gd name="T16" fmla="*/ 0 60000 65536"/>
              <a:gd name="T17" fmla="*/ 0 60000 65536"/>
              <a:gd name="T18" fmla="*/ 0 w 25"/>
              <a:gd name="T19" fmla="*/ 0 h 1164"/>
              <a:gd name="T20" fmla="*/ 25 w 25"/>
              <a:gd name="T21" fmla="*/ 1164 h 1164"/>
            </a:gdLst>
            <a:ahLst/>
            <a:cxnLst>
              <a:cxn ang="T12">
                <a:pos x="T0" y="T1"/>
              </a:cxn>
              <a:cxn ang="T13">
                <a:pos x="T2" y="T3"/>
              </a:cxn>
              <a:cxn ang="T14">
                <a:pos x="T4" y="T5"/>
              </a:cxn>
              <a:cxn ang="T15">
                <a:pos x="T6" y="T7"/>
              </a:cxn>
              <a:cxn ang="T16">
                <a:pos x="T8" y="T9"/>
              </a:cxn>
              <a:cxn ang="T17">
                <a:pos x="T10" y="T11"/>
              </a:cxn>
            </a:cxnLst>
            <a:rect l="T18" t="T19" r="T20" b="T21"/>
            <a:pathLst>
              <a:path w="25" h="1164">
                <a:moveTo>
                  <a:pt x="13" y="0"/>
                </a:moveTo>
                <a:lnTo>
                  <a:pt x="0" y="0"/>
                </a:lnTo>
                <a:lnTo>
                  <a:pt x="0" y="1164"/>
                </a:lnTo>
                <a:lnTo>
                  <a:pt x="25" y="1164"/>
                </a:lnTo>
                <a:lnTo>
                  <a:pt x="25" y="0"/>
                </a:lnTo>
                <a:lnTo>
                  <a:pt x="13" y="0"/>
                </a:lnTo>
                <a:close/>
              </a:path>
            </a:pathLst>
          </a:custGeom>
          <a:solidFill>
            <a:srgbClr val="003300"/>
          </a:solidFill>
          <a:ln w="9525">
            <a:solidFill>
              <a:srgbClr val="003300"/>
            </a:solidFill>
            <a:round/>
            <a:headEnd/>
            <a:tailEnd/>
          </a:ln>
        </p:spPr>
        <p:txBody>
          <a:bodyPr/>
          <a:lstStyle/>
          <a:p>
            <a:endParaRPr lang="en-US" dirty="0">
              <a:solidFill>
                <a:schemeClr val="tx2"/>
              </a:solidFill>
            </a:endParaRPr>
          </a:p>
        </p:txBody>
      </p:sp>
      <p:sp>
        <p:nvSpPr>
          <p:cNvPr id="22568" name="Freeform 44"/>
          <p:cNvSpPr>
            <a:spLocks/>
          </p:cNvSpPr>
          <p:nvPr/>
        </p:nvSpPr>
        <p:spPr bwMode="auto">
          <a:xfrm>
            <a:off x="4667250" y="2998788"/>
            <a:ext cx="701675" cy="1866900"/>
          </a:xfrm>
          <a:custGeom>
            <a:avLst/>
            <a:gdLst>
              <a:gd name="T0" fmla="*/ 2147483647 w 442"/>
              <a:gd name="T1" fmla="*/ 2147483647 h 1176"/>
              <a:gd name="T2" fmla="*/ 2147483647 w 442"/>
              <a:gd name="T3" fmla="*/ 2147483647 h 1176"/>
              <a:gd name="T4" fmla="*/ 2147483647 w 442"/>
              <a:gd name="T5" fmla="*/ 2147483647 h 1176"/>
              <a:gd name="T6" fmla="*/ 2147483647 w 442"/>
              <a:gd name="T7" fmla="*/ 2147483647 h 1176"/>
              <a:gd name="T8" fmla="*/ 2147483647 w 442"/>
              <a:gd name="T9" fmla="*/ 2147483647 h 1176"/>
              <a:gd name="T10" fmla="*/ 2147483647 w 442"/>
              <a:gd name="T11" fmla="*/ 2147483647 h 1176"/>
              <a:gd name="T12" fmla="*/ 2147483647 w 442"/>
              <a:gd name="T13" fmla="*/ 2147483647 h 1176"/>
              <a:gd name="T14" fmla="*/ 2147483647 w 442"/>
              <a:gd name="T15" fmla="*/ 2147483647 h 1176"/>
              <a:gd name="T16" fmla="*/ 2147483647 w 442"/>
              <a:gd name="T17" fmla="*/ 2147483647 h 1176"/>
              <a:gd name="T18" fmla="*/ 2147483647 w 442"/>
              <a:gd name="T19" fmla="*/ 2147483647 h 1176"/>
              <a:gd name="T20" fmla="*/ 0 w 442"/>
              <a:gd name="T21" fmla="*/ 2147483647 h 1176"/>
              <a:gd name="T22" fmla="*/ 2147483647 w 442"/>
              <a:gd name="T23" fmla="*/ 2147483647 h 1176"/>
              <a:gd name="T24" fmla="*/ 2147483647 w 442"/>
              <a:gd name="T25" fmla="*/ 2147483647 h 1176"/>
              <a:gd name="T26" fmla="*/ 2147483647 w 442"/>
              <a:gd name="T27" fmla="*/ 2147483647 h 1176"/>
              <a:gd name="T28" fmla="*/ 2147483647 w 442"/>
              <a:gd name="T29" fmla="*/ 2147483647 h 1176"/>
              <a:gd name="T30" fmla="*/ 2147483647 w 442"/>
              <a:gd name="T31" fmla="*/ 2147483647 h 1176"/>
              <a:gd name="T32" fmla="*/ 2147483647 w 442"/>
              <a:gd name="T33" fmla="*/ 2147483647 h 1176"/>
              <a:gd name="T34" fmla="*/ 2147483647 w 442"/>
              <a:gd name="T35" fmla="*/ 2147483647 h 1176"/>
              <a:gd name="T36" fmla="*/ 2147483647 w 442"/>
              <a:gd name="T37" fmla="*/ 2147483647 h 1176"/>
              <a:gd name="T38" fmla="*/ 2147483647 w 442"/>
              <a:gd name="T39" fmla="*/ 2147483647 h 1176"/>
              <a:gd name="T40" fmla="*/ 2147483647 w 442"/>
              <a:gd name="T41" fmla="*/ 2147483647 h 1176"/>
              <a:gd name="T42" fmla="*/ 2147483647 w 442"/>
              <a:gd name="T43" fmla="*/ 2147483647 h 1176"/>
              <a:gd name="T44" fmla="*/ 2147483647 w 442"/>
              <a:gd name="T45" fmla="*/ 2147483647 h 1176"/>
              <a:gd name="T46" fmla="*/ 2147483647 w 442"/>
              <a:gd name="T47" fmla="*/ 2147483647 h 1176"/>
              <a:gd name="T48" fmla="*/ 2147483647 w 442"/>
              <a:gd name="T49" fmla="*/ 2147483647 h 1176"/>
              <a:gd name="T50" fmla="*/ 2147483647 w 442"/>
              <a:gd name="T51" fmla="*/ 2147483647 h 1176"/>
              <a:gd name="T52" fmla="*/ 2147483647 w 442"/>
              <a:gd name="T53" fmla="*/ 2147483647 h 1176"/>
              <a:gd name="T54" fmla="*/ 2147483647 w 442"/>
              <a:gd name="T55" fmla="*/ 2147483647 h 1176"/>
              <a:gd name="T56" fmla="*/ 2147483647 w 442"/>
              <a:gd name="T57" fmla="*/ 2147483647 h 1176"/>
              <a:gd name="T58" fmla="*/ 2147483647 w 442"/>
              <a:gd name="T59" fmla="*/ 2147483647 h 1176"/>
              <a:gd name="T60" fmla="*/ 2147483647 w 442"/>
              <a:gd name="T61" fmla="*/ 2147483647 h 1176"/>
              <a:gd name="T62" fmla="*/ 2147483647 w 442"/>
              <a:gd name="T63" fmla="*/ 2147483647 h 1176"/>
              <a:gd name="T64" fmla="*/ 2147483647 w 442"/>
              <a:gd name="T65" fmla="*/ 2147483647 h 1176"/>
              <a:gd name="T66" fmla="*/ 2147483647 w 442"/>
              <a:gd name="T67" fmla="*/ 2147483647 h 1176"/>
              <a:gd name="T68" fmla="*/ 2147483647 w 442"/>
              <a:gd name="T69" fmla="*/ 2147483647 h 1176"/>
              <a:gd name="T70" fmla="*/ 2147483647 w 442"/>
              <a:gd name="T71" fmla="*/ 2147483647 h 1176"/>
              <a:gd name="T72" fmla="*/ 2147483647 w 442"/>
              <a:gd name="T73" fmla="*/ 2147483647 h 1176"/>
              <a:gd name="T74" fmla="*/ 2147483647 w 442"/>
              <a:gd name="T75" fmla="*/ 2147483647 h 1176"/>
              <a:gd name="T76" fmla="*/ 2147483647 w 442"/>
              <a:gd name="T77" fmla="*/ 0 h 1176"/>
              <a:gd name="T78" fmla="*/ 2147483647 w 442"/>
              <a:gd name="T79" fmla="*/ 0 h 1176"/>
              <a:gd name="T80" fmla="*/ 2147483647 w 442"/>
              <a:gd name="T81" fmla="*/ 2147483647 h 1176"/>
              <a:gd name="T82" fmla="*/ 2147483647 w 442"/>
              <a:gd name="T83" fmla="*/ 2147483647 h 117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442"/>
              <a:gd name="T127" fmla="*/ 0 h 1176"/>
              <a:gd name="T128" fmla="*/ 442 w 442"/>
              <a:gd name="T129" fmla="*/ 1176 h 117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442" h="1176">
                <a:moveTo>
                  <a:pt x="411" y="12"/>
                </a:moveTo>
                <a:lnTo>
                  <a:pt x="417" y="6"/>
                </a:lnTo>
                <a:lnTo>
                  <a:pt x="316" y="95"/>
                </a:lnTo>
                <a:lnTo>
                  <a:pt x="228" y="177"/>
                </a:lnTo>
                <a:lnTo>
                  <a:pt x="158" y="265"/>
                </a:lnTo>
                <a:lnTo>
                  <a:pt x="107" y="347"/>
                </a:lnTo>
                <a:lnTo>
                  <a:pt x="63" y="436"/>
                </a:lnTo>
                <a:lnTo>
                  <a:pt x="32" y="518"/>
                </a:lnTo>
                <a:lnTo>
                  <a:pt x="13" y="600"/>
                </a:lnTo>
                <a:lnTo>
                  <a:pt x="6" y="676"/>
                </a:lnTo>
                <a:lnTo>
                  <a:pt x="0" y="752"/>
                </a:lnTo>
                <a:lnTo>
                  <a:pt x="6" y="828"/>
                </a:lnTo>
                <a:lnTo>
                  <a:pt x="13" y="898"/>
                </a:lnTo>
                <a:lnTo>
                  <a:pt x="25" y="961"/>
                </a:lnTo>
                <a:lnTo>
                  <a:pt x="51" y="1081"/>
                </a:lnTo>
                <a:lnTo>
                  <a:pt x="76" y="1176"/>
                </a:lnTo>
                <a:lnTo>
                  <a:pt x="101" y="1169"/>
                </a:lnTo>
                <a:lnTo>
                  <a:pt x="82" y="1075"/>
                </a:lnTo>
                <a:lnTo>
                  <a:pt x="57" y="954"/>
                </a:lnTo>
                <a:lnTo>
                  <a:pt x="44" y="891"/>
                </a:lnTo>
                <a:lnTo>
                  <a:pt x="32" y="822"/>
                </a:lnTo>
                <a:lnTo>
                  <a:pt x="32" y="752"/>
                </a:lnTo>
                <a:lnTo>
                  <a:pt x="32" y="676"/>
                </a:lnTo>
                <a:lnTo>
                  <a:pt x="44" y="600"/>
                </a:lnTo>
                <a:lnTo>
                  <a:pt x="63" y="525"/>
                </a:lnTo>
                <a:lnTo>
                  <a:pt x="88" y="442"/>
                </a:lnTo>
                <a:lnTo>
                  <a:pt x="133" y="360"/>
                </a:lnTo>
                <a:lnTo>
                  <a:pt x="183" y="278"/>
                </a:lnTo>
                <a:lnTo>
                  <a:pt x="253" y="196"/>
                </a:lnTo>
                <a:lnTo>
                  <a:pt x="335" y="114"/>
                </a:lnTo>
                <a:lnTo>
                  <a:pt x="436" y="31"/>
                </a:lnTo>
                <a:lnTo>
                  <a:pt x="442" y="19"/>
                </a:lnTo>
                <a:lnTo>
                  <a:pt x="436" y="31"/>
                </a:lnTo>
                <a:lnTo>
                  <a:pt x="442" y="25"/>
                </a:lnTo>
                <a:lnTo>
                  <a:pt x="442" y="19"/>
                </a:lnTo>
                <a:lnTo>
                  <a:pt x="442" y="12"/>
                </a:lnTo>
                <a:lnTo>
                  <a:pt x="436" y="6"/>
                </a:lnTo>
                <a:lnTo>
                  <a:pt x="430" y="0"/>
                </a:lnTo>
                <a:lnTo>
                  <a:pt x="424" y="0"/>
                </a:lnTo>
                <a:lnTo>
                  <a:pt x="417" y="6"/>
                </a:lnTo>
                <a:lnTo>
                  <a:pt x="411" y="12"/>
                </a:lnTo>
                <a:close/>
              </a:path>
            </a:pathLst>
          </a:custGeom>
          <a:solidFill>
            <a:srgbClr val="003300"/>
          </a:solidFill>
          <a:ln w="9525">
            <a:solidFill>
              <a:srgbClr val="003300"/>
            </a:solidFill>
            <a:round/>
            <a:headEnd/>
            <a:tailEnd/>
          </a:ln>
        </p:spPr>
        <p:txBody>
          <a:bodyPr/>
          <a:lstStyle/>
          <a:p>
            <a:endParaRPr lang="en-US" dirty="0">
              <a:solidFill>
                <a:schemeClr val="tx2"/>
              </a:solidFill>
            </a:endParaRPr>
          </a:p>
        </p:txBody>
      </p:sp>
      <p:sp>
        <p:nvSpPr>
          <p:cNvPr id="22569" name="Freeform 45"/>
          <p:cNvSpPr>
            <a:spLocks/>
          </p:cNvSpPr>
          <p:nvPr/>
        </p:nvSpPr>
        <p:spPr bwMode="auto">
          <a:xfrm>
            <a:off x="5319713" y="2095500"/>
            <a:ext cx="682625" cy="933450"/>
          </a:xfrm>
          <a:custGeom>
            <a:avLst/>
            <a:gdLst>
              <a:gd name="T0" fmla="*/ 2147483647 w 430"/>
              <a:gd name="T1" fmla="*/ 0 h 588"/>
              <a:gd name="T2" fmla="*/ 2147483647 w 430"/>
              <a:gd name="T3" fmla="*/ 2147483647 h 588"/>
              <a:gd name="T4" fmla="*/ 2147483647 w 430"/>
              <a:gd name="T5" fmla="*/ 2147483647 h 588"/>
              <a:gd name="T6" fmla="*/ 2147483647 w 430"/>
              <a:gd name="T7" fmla="*/ 2147483647 h 588"/>
              <a:gd name="T8" fmla="*/ 2147483647 w 430"/>
              <a:gd name="T9" fmla="*/ 2147483647 h 588"/>
              <a:gd name="T10" fmla="*/ 2147483647 w 430"/>
              <a:gd name="T11" fmla="*/ 2147483647 h 588"/>
              <a:gd name="T12" fmla="*/ 2147483647 w 430"/>
              <a:gd name="T13" fmla="*/ 2147483647 h 588"/>
              <a:gd name="T14" fmla="*/ 2147483647 w 430"/>
              <a:gd name="T15" fmla="*/ 2147483647 h 588"/>
              <a:gd name="T16" fmla="*/ 0 w 430"/>
              <a:gd name="T17" fmla="*/ 2147483647 h 588"/>
              <a:gd name="T18" fmla="*/ 2147483647 w 430"/>
              <a:gd name="T19" fmla="*/ 2147483647 h 588"/>
              <a:gd name="T20" fmla="*/ 2147483647 w 430"/>
              <a:gd name="T21" fmla="*/ 2147483647 h 588"/>
              <a:gd name="T22" fmla="*/ 2147483647 w 430"/>
              <a:gd name="T23" fmla="*/ 2147483647 h 588"/>
              <a:gd name="T24" fmla="*/ 2147483647 w 430"/>
              <a:gd name="T25" fmla="*/ 2147483647 h 588"/>
              <a:gd name="T26" fmla="*/ 2147483647 w 430"/>
              <a:gd name="T27" fmla="*/ 2147483647 h 588"/>
              <a:gd name="T28" fmla="*/ 2147483647 w 430"/>
              <a:gd name="T29" fmla="*/ 2147483647 h 588"/>
              <a:gd name="T30" fmla="*/ 2147483647 w 430"/>
              <a:gd name="T31" fmla="*/ 2147483647 h 588"/>
              <a:gd name="T32" fmla="*/ 2147483647 w 430"/>
              <a:gd name="T33" fmla="*/ 2147483647 h 588"/>
              <a:gd name="T34" fmla="*/ 2147483647 w 430"/>
              <a:gd name="T35" fmla="*/ 2147483647 h 588"/>
              <a:gd name="T36" fmla="*/ 2147483647 w 430"/>
              <a:gd name="T37" fmla="*/ 0 h 58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30"/>
              <a:gd name="T58" fmla="*/ 0 h 588"/>
              <a:gd name="T59" fmla="*/ 430 w 430"/>
              <a:gd name="T60" fmla="*/ 588 h 58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30" h="588">
                <a:moveTo>
                  <a:pt x="411" y="0"/>
                </a:moveTo>
                <a:lnTo>
                  <a:pt x="316" y="82"/>
                </a:lnTo>
                <a:lnTo>
                  <a:pt x="240" y="158"/>
                </a:lnTo>
                <a:lnTo>
                  <a:pt x="177" y="221"/>
                </a:lnTo>
                <a:lnTo>
                  <a:pt x="133" y="278"/>
                </a:lnTo>
                <a:lnTo>
                  <a:pt x="95" y="341"/>
                </a:lnTo>
                <a:lnTo>
                  <a:pt x="63" y="411"/>
                </a:lnTo>
                <a:lnTo>
                  <a:pt x="31" y="487"/>
                </a:lnTo>
                <a:lnTo>
                  <a:pt x="0" y="581"/>
                </a:lnTo>
                <a:lnTo>
                  <a:pt x="31" y="588"/>
                </a:lnTo>
                <a:lnTo>
                  <a:pt x="57" y="499"/>
                </a:lnTo>
                <a:lnTo>
                  <a:pt x="88" y="423"/>
                </a:lnTo>
                <a:lnTo>
                  <a:pt x="120" y="354"/>
                </a:lnTo>
                <a:lnTo>
                  <a:pt x="152" y="297"/>
                </a:lnTo>
                <a:lnTo>
                  <a:pt x="196" y="240"/>
                </a:lnTo>
                <a:lnTo>
                  <a:pt x="259" y="177"/>
                </a:lnTo>
                <a:lnTo>
                  <a:pt x="335" y="107"/>
                </a:lnTo>
                <a:lnTo>
                  <a:pt x="430" y="19"/>
                </a:lnTo>
                <a:lnTo>
                  <a:pt x="411" y="0"/>
                </a:lnTo>
                <a:close/>
              </a:path>
            </a:pathLst>
          </a:custGeom>
          <a:solidFill>
            <a:srgbClr val="003300"/>
          </a:solidFill>
          <a:ln w="9525">
            <a:solidFill>
              <a:srgbClr val="003300"/>
            </a:solidFill>
            <a:round/>
            <a:headEnd/>
            <a:tailEnd/>
          </a:ln>
        </p:spPr>
        <p:txBody>
          <a:bodyPr/>
          <a:lstStyle/>
          <a:p>
            <a:endParaRPr lang="en-US" dirty="0">
              <a:solidFill>
                <a:schemeClr val="tx2"/>
              </a:solidFill>
            </a:endParaRPr>
          </a:p>
        </p:txBody>
      </p:sp>
      <p:sp>
        <p:nvSpPr>
          <p:cNvPr id="22570" name="Freeform 46"/>
          <p:cNvSpPr>
            <a:spLocks/>
          </p:cNvSpPr>
          <p:nvPr/>
        </p:nvSpPr>
        <p:spPr bwMode="auto">
          <a:xfrm>
            <a:off x="7026275" y="3017838"/>
            <a:ext cx="49213" cy="1847850"/>
          </a:xfrm>
          <a:custGeom>
            <a:avLst/>
            <a:gdLst>
              <a:gd name="T0" fmla="*/ 2147483647 w 31"/>
              <a:gd name="T1" fmla="*/ 0 h 1164"/>
              <a:gd name="T2" fmla="*/ 0 w 31"/>
              <a:gd name="T3" fmla="*/ 0 h 1164"/>
              <a:gd name="T4" fmla="*/ 0 w 31"/>
              <a:gd name="T5" fmla="*/ 2147483647 h 1164"/>
              <a:gd name="T6" fmla="*/ 2147483647 w 31"/>
              <a:gd name="T7" fmla="*/ 2147483647 h 1164"/>
              <a:gd name="T8" fmla="*/ 2147483647 w 31"/>
              <a:gd name="T9" fmla="*/ 0 h 1164"/>
              <a:gd name="T10" fmla="*/ 2147483647 w 31"/>
              <a:gd name="T11" fmla="*/ 0 h 1164"/>
              <a:gd name="T12" fmla="*/ 0 60000 65536"/>
              <a:gd name="T13" fmla="*/ 0 60000 65536"/>
              <a:gd name="T14" fmla="*/ 0 60000 65536"/>
              <a:gd name="T15" fmla="*/ 0 60000 65536"/>
              <a:gd name="T16" fmla="*/ 0 60000 65536"/>
              <a:gd name="T17" fmla="*/ 0 60000 65536"/>
              <a:gd name="T18" fmla="*/ 0 w 31"/>
              <a:gd name="T19" fmla="*/ 0 h 1164"/>
              <a:gd name="T20" fmla="*/ 31 w 31"/>
              <a:gd name="T21" fmla="*/ 1164 h 1164"/>
            </a:gdLst>
            <a:ahLst/>
            <a:cxnLst>
              <a:cxn ang="T12">
                <a:pos x="T0" y="T1"/>
              </a:cxn>
              <a:cxn ang="T13">
                <a:pos x="T2" y="T3"/>
              </a:cxn>
              <a:cxn ang="T14">
                <a:pos x="T4" y="T5"/>
              </a:cxn>
              <a:cxn ang="T15">
                <a:pos x="T6" y="T7"/>
              </a:cxn>
              <a:cxn ang="T16">
                <a:pos x="T8" y="T9"/>
              </a:cxn>
              <a:cxn ang="T17">
                <a:pos x="T10" y="T11"/>
              </a:cxn>
            </a:cxnLst>
            <a:rect l="T18" t="T19" r="T20" b="T21"/>
            <a:pathLst>
              <a:path w="31" h="1164">
                <a:moveTo>
                  <a:pt x="19" y="0"/>
                </a:moveTo>
                <a:lnTo>
                  <a:pt x="0" y="0"/>
                </a:lnTo>
                <a:lnTo>
                  <a:pt x="0" y="1164"/>
                </a:lnTo>
                <a:lnTo>
                  <a:pt x="31" y="1164"/>
                </a:lnTo>
                <a:lnTo>
                  <a:pt x="31" y="0"/>
                </a:lnTo>
                <a:lnTo>
                  <a:pt x="19" y="0"/>
                </a:lnTo>
                <a:close/>
              </a:path>
            </a:pathLst>
          </a:custGeom>
          <a:solidFill>
            <a:srgbClr val="003300"/>
          </a:solidFill>
          <a:ln w="9525">
            <a:solidFill>
              <a:srgbClr val="003300"/>
            </a:solidFill>
            <a:round/>
            <a:headEnd/>
            <a:tailEnd/>
          </a:ln>
        </p:spPr>
        <p:txBody>
          <a:bodyPr/>
          <a:lstStyle/>
          <a:p>
            <a:endParaRPr lang="en-US" dirty="0">
              <a:solidFill>
                <a:schemeClr val="tx2"/>
              </a:solidFill>
            </a:endParaRPr>
          </a:p>
        </p:txBody>
      </p:sp>
      <p:sp>
        <p:nvSpPr>
          <p:cNvPr id="22571" name="Freeform 47"/>
          <p:cNvSpPr>
            <a:spLocks/>
          </p:cNvSpPr>
          <p:nvPr/>
        </p:nvSpPr>
        <p:spPr bwMode="auto">
          <a:xfrm>
            <a:off x="6383338" y="2998788"/>
            <a:ext cx="692150" cy="1866900"/>
          </a:xfrm>
          <a:custGeom>
            <a:avLst/>
            <a:gdLst>
              <a:gd name="T0" fmla="*/ 2147483647 w 436"/>
              <a:gd name="T1" fmla="*/ 2147483647 h 1176"/>
              <a:gd name="T2" fmla="*/ 2147483647 w 436"/>
              <a:gd name="T3" fmla="*/ 2147483647 h 1176"/>
              <a:gd name="T4" fmla="*/ 2147483647 w 436"/>
              <a:gd name="T5" fmla="*/ 2147483647 h 1176"/>
              <a:gd name="T6" fmla="*/ 2147483647 w 436"/>
              <a:gd name="T7" fmla="*/ 2147483647 h 1176"/>
              <a:gd name="T8" fmla="*/ 2147483647 w 436"/>
              <a:gd name="T9" fmla="*/ 2147483647 h 1176"/>
              <a:gd name="T10" fmla="*/ 2147483647 w 436"/>
              <a:gd name="T11" fmla="*/ 2147483647 h 1176"/>
              <a:gd name="T12" fmla="*/ 2147483647 w 436"/>
              <a:gd name="T13" fmla="*/ 2147483647 h 1176"/>
              <a:gd name="T14" fmla="*/ 2147483647 w 436"/>
              <a:gd name="T15" fmla="*/ 2147483647 h 1176"/>
              <a:gd name="T16" fmla="*/ 2147483647 w 436"/>
              <a:gd name="T17" fmla="*/ 2147483647 h 1176"/>
              <a:gd name="T18" fmla="*/ 0 w 436"/>
              <a:gd name="T19" fmla="*/ 2147483647 h 1176"/>
              <a:gd name="T20" fmla="*/ 0 w 436"/>
              <a:gd name="T21" fmla="*/ 2147483647 h 1176"/>
              <a:gd name="T22" fmla="*/ 2147483647 w 436"/>
              <a:gd name="T23" fmla="*/ 2147483647 h 1176"/>
              <a:gd name="T24" fmla="*/ 2147483647 w 436"/>
              <a:gd name="T25" fmla="*/ 2147483647 h 1176"/>
              <a:gd name="T26" fmla="*/ 2147483647 w 436"/>
              <a:gd name="T27" fmla="*/ 2147483647 h 1176"/>
              <a:gd name="T28" fmla="*/ 2147483647 w 436"/>
              <a:gd name="T29" fmla="*/ 2147483647 h 1176"/>
              <a:gd name="T30" fmla="*/ 2147483647 w 436"/>
              <a:gd name="T31" fmla="*/ 2147483647 h 1176"/>
              <a:gd name="T32" fmla="*/ 2147483647 w 436"/>
              <a:gd name="T33" fmla="*/ 2147483647 h 1176"/>
              <a:gd name="T34" fmla="*/ 2147483647 w 436"/>
              <a:gd name="T35" fmla="*/ 2147483647 h 1176"/>
              <a:gd name="T36" fmla="*/ 2147483647 w 436"/>
              <a:gd name="T37" fmla="*/ 2147483647 h 1176"/>
              <a:gd name="T38" fmla="*/ 2147483647 w 436"/>
              <a:gd name="T39" fmla="*/ 2147483647 h 1176"/>
              <a:gd name="T40" fmla="*/ 2147483647 w 436"/>
              <a:gd name="T41" fmla="*/ 2147483647 h 1176"/>
              <a:gd name="T42" fmla="*/ 2147483647 w 436"/>
              <a:gd name="T43" fmla="*/ 2147483647 h 1176"/>
              <a:gd name="T44" fmla="*/ 2147483647 w 436"/>
              <a:gd name="T45" fmla="*/ 2147483647 h 1176"/>
              <a:gd name="T46" fmla="*/ 2147483647 w 436"/>
              <a:gd name="T47" fmla="*/ 2147483647 h 1176"/>
              <a:gd name="T48" fmla="*/ 2147483647 w 436"/>
              <a:gd name="T49" fmla="*/ 2147483647 h 1176"/>
              <a:gd name="T50" fmla="*/ 2147483647 w 436"/>
              <a:gd name="T51" fmla="*/ 2147483647 h 1176"/>
              <a:gd name="T52" fmla="*/ 2147483647 w 436"/>
              <a:gd name="T53" fmla="*/ 2147483647 h 1176"/>
              <a:gd name="T54" fmla="*/ 2147483647 w 436"/>
              <a:gd name="T55" fmla="*/ 2147483647 h 1176"/>
              <a:gd name="T56" fmla="*/ 2147483647 w 436"/>
              <a:gd name="T57" fmla="*/ 2147483647 h 1176"/>
              <a:gd name="T58" fmla="*/ 2147483647 w 436"/>
              <a:gd name="T59" fmla="*/ 2147483647 h 1176"/>
              <a:gd name="T60" fmla="*/ 2147483647 w 436"/>
              <a:gd name="T61" fmla="*/ 2147483647 h 1176"/>
              <a:gd name="T62" fmla="*/ 2147483647 w 436"/>
              <a:gd name="T63" fmla="*/ 2147483647 h 1176"/>
              <a:gd name="T64" fmla="*/ 2147483647 w 436"/>
              <a:gd name="T65" fmla="*/ 2147483647 h 1176"/>
              <a:gd name="T66" fmla="*/ 2147483647 w 436"/>
              <a:gd name="T67" fmla="*/ 2147483647 h 1176"/>
              <a:gd name="T68" fmla="*/ 2147483647 w 436"/>
              <a:gd name="T69" fmla="*/ 2147483647 h 1176"/>
              <a:gd name="T70" fmla="*/ 2147483647 w 436"/>
              <a:gd name="T71" fmla="*/ 2147483647 h 1176"/>
              <a:gd name="T72" fmla="*/ 2147483647 w 436"/>
              <a:gd name="T73" fmla="*/ 2147483647 h 1176"/>
              <a:gd name="T74" fmla="*/ 2147483647 w 436"/>
              <a:gd name="T75" fmla="*/ 2147483647 h 1176"/>
              <a:gd name="T76" fmla="*/ 2147483647 w 436"/>
              <a:gd name="T77" fmla="*/ 0 h 1176"/>
              <a:gd name="T78" fmla="*/ 2147483647 w 436"/>
              <a:gd name="T79" fmla="*/ 0 h 1176"/>
              <a:gd name="T80" fmla="*/ 2147483647 w 436"/>
              <a:gd name="T81" fmla="*/ 2147483647 h 1176"/>
              <a:gd name="T82" fmla="*/ 2147483647 w 436"/>
              <a:gd name="T83" fmla="*/ 2147483647 h 117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436"/>
              <a:gd name="T127" fmla="*/ 0 h 1176"/>
              <a:gd name="T128" fmla="*/ 436 w 436"/>
              <a:gd name="T129" fmla="*/ 1176 h 117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436" h="1176">
                <a:moveTo>
                  <a:pt x="411" y="12"/>
                </a:moveTo>
                <a:lnTo>
                  <a:pt x="417" y="6"/>
                </a:lnTo>
                <a:lnTo>
                  <a:pt x="310" y="95"/>
                </a:lnTo>
                <a:lnTo>
                  <a:pt x="228" y="177"/>
                </a:lnTo>
                <a:lnTo>
                  <a:pt x="158" y="265"/>
                </a:lnTo>
                <a:lnTo>
                  <a:pt x="101" y="347"/>
                </a:lnTo>
                <a:lnTo>
                  <a:pt x="63" y="436"/>
                </a:lnTo>
                <a:lnTo>
                  <a:pt x="32" y="518"/>
                </a:lnTo>
                <a:lnTo>
                  <a:pt x="13" y="600"/>
                </a:lnTo>
                <a:lnTo>
                  <a:pt x="0" y="676"/>
                </a:lnTo>
                <a:lnTo>
                  <a:pt x="0" y="752"/>
                </a:lnTo>
                <a:lnTo>
                  <a:pt x="6" y="828"/>
                </a:lnTo>
                <a:lnTo>
                  <a:pt x="13" y="898"/>
                </a:lnTo>
                <a:lnTo>
                  <a:pt x="25" y="961"/>
                </a:lnTo>
                <a:lnTo>
                  <a:pt x="51" y="1081"/>
                </a:lnTo>
                <a:lnTo>
                  <a:pt x="76" y="1176"/>
                </a:lnTo>
                <a:lnTo>
                  <a:pt x="101" y="1169"/>
                </a:lnTo>
                <a:lnTo>
                  <a:pt x="76" y="1075"/>
                </a:lnTo>
                <a:lnTo>
                  <a:pt x="51" y="954"/>
                </a:lnTo>
                <a:lnTo>
                  <a:pt x="38" y="891"/>
                </a:lnTo>
                <a:lnTo>
                  <a:pt x="32" y="822"/>
                </a:lnTo>
                <a:lnTo>
                  <a:pt x="32" y="752"/>
                </a:lnTo>
                <a:lnTo>
                  <a:pt x="32" y="676"/>
                </a:lnTo>
                <a:lnTo>
                  <a:pt x="38" y="600"/>
                </a:lnTo>
                <a:lnTo>
                  <a:pt x="57" y="525"/>
                </a:lnTo>
                <a:lnTo>
                  <a:pt x="88" y="442"/>
                </a:lnTo>
                <a:lnTo>
                  <a:pt x="126" y="360"/>
                </a:lnTo>
                <a:lnTo>
                  <a:pt x="183" y="278"/>
                </a:lnTo>
                <a:lnTo>
                  <a:pt x="247" y="196"/>
                </a:lnTo>
                <a:lnTo>
                  <a:pt x="335" y="114"/>
                </a:lnTo>
                <a:lnTo>
                  <a:pt x="436" y="31"/>
                </a:lnTo>
                <a:lnTo>
                  <a:pt x="436" y="25"/>
                </a:lnTo>
                <a:lnTo>
                  <a:pt x="436" y="31"/>
                </a:lnTo>
                <a:lnTo>
                  <a:pt x="436" y="25"/>
                </a:lnTo>
                <a:lnTo>
                  <a:pt x="436" y="19"/>
                </a:lnTo>
                <a:lnTo>
                  <a:pt x="436" y="12"/>
                </a:lnTo>
                <a:lnTo>
                  <a:pt x="436" y="6"/>
                </a:lnTo>
                <a:lnTo>
                  <a:pt x="430" y="6"/>
                </a:lnTo>
                <a:lnTo>
                  <a:pt x="430" y="0"/>
                </a:lnTo>
                <a:lnTo>
                  <a:pt x="424" y="0"/>
                </a:lnTo>
                <a:lnTo>
                  <a:pt x="417" y="6"/>
                </a:lnTo>
                <a:lnTo>
                  <a:pt x="411" y="12"/>
                </a:lnTo>
                <a:close/>
              </a:path>
            </a:pathLst>
          </a:custGeom>
          <a:solidFill>
            <a:srgbClr val="003300"/>
          </a:solidFill>
          <a:ln w="9525">
            <a:solidFill>
              <a:srgbClr val="003300"/>
            </a:solidFill>
            <a:round/>
            <a:headEnd/>
            <a:tailEnd/>
          </a:ln>
        </p:spPr>
        <p:txBody>
          <a:bodyPr/>
          <a:lstStyle/>
          <a:p>
            <a:endParaRPr lang="en-US" dirty="0">
              <a:solidFill>
                <a:schemeClr val="tx2"/>
              </a:solidFill>
            </a:endParaRPr>
          </a:p>
        </p:txBody>
      </p:sp>
      <p:sp>
        <p:nvSpPr>
          <p:cNvPr id="22572" name="Freeform 48"/>
          <p:cNvSpPr>
            <a:spLocks/>
          </p:cNvSpPr>
          <p:nvPr/>
        </p:nvSpPr>
        <p:spPr bwMode="auto">
          <a:xfrm>
            <a:off x="7035800" y="2144713"/>
            <a:ext cx="350838" cy="893762"/>
          </a:xfrm>
          <a:custGeom>
            <a:avLst/>
            <a:gdLst>
              <a:gd name="T0" fmla="*/ 2147483647 w 221"/>
              <a:gd name="T1" fmla="*/ 2147483647 h 563"/>
              <a:gd name="T2" fmla="*/ 2147483647 w 221"/>
              <a:gd name="T3" fmla="*/ 0 h 563"/>
              <a:gd name="T4" fmla="*/ 0 w 221"/>
              <a:gd name="T5" fmla="*/ 2147483647 h 563"/>
              <a:gd name="T6" fmla="*/ 2147483647 w 221"/>
              <a:gd name="T7" fmla="*/ 2147483647 h 563"/>
              <a:gd name="T8" fmla="*/ 2147483647 w 221"/>
              <a:gd name="T9" fmla="*/ 2147483647 h 563"/>
              <a:gd name="T10" fmla="*/ 2147483647 w 221"/>
              <a:gd name="T11" fmla="*/ 2147483647 h 563"/>
              <a:gd name="T12" fmla="*/ 0 60000 65536"/>
              <a:gd name="T13" fmla="*/ 0 60000 65536"/>
              <a:gd name="T14" fmla="*/ 0 60000 65536"/>
              <a:gd name="T15" fmla="*/ 0 60000 65536"/>
              <a:gd name="T16" fmla="*/ 0 60000 65536"/>
              <a:gd name="T17" fmla="*/ 0 60000 65536"/>
              <a:gd name="T18" fmla="*/ 0 w 221"/>
              <a:gd name="T19" fmla="*/ 0 h 563"/>
              <a:gd name="T20" fmla="*/ 221 w 221"/>
              <a:gd name="T21" fmla="*/ 563 h 563"/>
            </a:gdLst>
            <a:ahLst/>
            <a:cxnLst>
              <a:cxn ang="T12">
                <a:pos x="T0" y="T1"/>
              </a:cxn>
              <a:cxn ang="T13">
                <a:pos x="T2" y="T3"/>
              </a:cxn>
              <a:cxn ang="T14">
                <a:pos x="T4" y="T5"/>
              </a:cxn>
              <a:cxn ang="T15">
                <a:pos x="T6" y="T7"/>
              </a:cxn>
              <a:cxn ang="T16">
                <a:pos x="T8" y="T9"/>
              </a:cxn>
              <a:cxn ang="T17">
                <a:pos x="T10" y="T11"/>
              </a:cxn>
            </a:cxnLst>
            <a:rect l="T18" t="T19" r="T20" b="T21"/>
            <a:pathLst>
              <a:path w="221" h="563">
                <a:moveTo>
                  <a:pt x="209" y="7"/>
                </a:moveTo>
                <a:lnTo>
                  <a:pt x="196" y="0"/>
                </a:lnTo>
                <a:lnTo>
                  <a:pt x="0" y="550"/>
                </a:lnTo>
                <a:lnTo>
                  <a:pt x="25" y="563"/>
                </a:lnTo>
                <a:lnTo>
                  <a:pt x="221" y="13"/>
                </a:lnTo>
                <a:lnTo>
                  <a:pt x="209" y="7"/>
                </a:lnTo>
                <a:close/>
              </a:path>
            </a:pathLst>
          </a:custGeom>
          <a:solidFill>
            <a:srgbClr val="003300"/>
          </a:solidFill>
          <a:ln w="9525">
            <a:solidFill>
              <a:srgbClr val="003300"/>
            </a:solidFill>
            <a:round/>
            <a:headEnd/>
            <a:tailEnd/>
          </a:ln>
        </p:spPr>
        <p:txBody>
          <a:bodyPr/>
          <a:lstStyle/>
          <a:p>
            <a:endParaRPr lang="en-US" dirty="0">
              <a:solidFill>
                <a:schemeClr val="tx2"/>
              </a:solidFill>
            </a:endParaRPr>
          </a:p>
        </p:txBody>
      </p:sp>
      <p:sp>
        <p:nvSpPr>
          <p:cNvPr id="22573" name="Freeform 49"/>
          <p:cNvSpPr>
            <a:spLocks/>
          </p:cNvSpPr>
          <p:nvPr/>
        </p:nvSpPr>
        <p:spPr bwMode="auto">
          <a:xfrm>
            <a:off x="8742363" y="3017838"/>
            <a:ext cx="49212" cy="1847850"/>
          </a:xfrm>
          <a:custGeom>
            <a:avLst/>
            <a:gdLst>
              <a:gd name="T0" fmla="*/ 2147483647 w 31"/>
              <a:gd name="T1" fmla="*/ 0 h 1164"/>
              <a:gd name="T2" fmla="*/ 0 w 31"/>
              <a:gd name="T3" fmla="*/ 0 h 1164"/>
              <a:gd name="T4" fmla="*/ 0 w 31"/>
              <a:gd name="T5" fmla="*/ 2147483647 h 1164"/>
              <a:gd name="T6" fmla="*/ 2147483647 w 31"/>
              <a:gd name="T7" fmla="*/ 2147483647 h 1164"/>
              <a:gd name="T8" fmla="*/ 2147483647 w 31"/>
              <a:gd name="T9" fmla="*/ 0 h 1164"/>
              <a:gd name="T10" fmla="*/ 2147483647 w 31"/>
              <a:gd name="T11" fmla="*/ 0 h 1164"/>
              <a:gd name="T12" fmla="*/ 0 60000 65536"/>
              <a:gd name="T13" fmla="*/ 0 60000 65536"/>
              <a:gd name="T14" fmla="*/ 0 60000 65536"/>
              <a:gd name="T15" fmla="*/ 0 60000 65536"/>
              <a:gd name="T16" fmla="*/ 0 60000 65536"/>
              <a:gd name="T17" fmla="*/ 0 60000 65536"/>
              <a:gd name="T18" fmla="*/ 0 w 31"/>
              <a:gd name="T19" fmla="*/ 0 h 1164"/>
              <a:gd name="T20" fmla="*/ 31 w 31"/>
              <a:gd name="T21" fmla="*/ 1164 h 1164"/>
            </a:gdLst>
            <a:ahLst/>
            <a:cxnLst>
              <a:cxn ang="T12">
                <a:pos x="T0" y="T1"/>
              </a:cxn>
              <a:cxn ang="T13">
                <a:pos x="T2" y="T3"/>
              </a:cxn>
              <a:cxn ang="T14">
                <a:pos x="T4" y="T5"/>
              </a:cxn>
              <a:cxn ang="T15">
                <a:pos x="T6" y="T7"/>
              </a:cxn>
              <a:cxn ang="T16">
                <a:pos x="T8" y="T9"/>
              </a:cxn>
              <a:cxn ang="T17">
                <a:pos x="T10" y="T11"/>
              </a:cxn>
            </a:cxnLst>
            <a:rect l="T18" t="T19" r="T20" b="T21"/>
            <a:pathLst>
              <a:path w="31" h="1164">
                <a:moveTo>
                  <a:pt x="12" y="0"/>
                </a:moveTo>
                <a:lnTo>
                  <a:pt x="0" y="0"/>
                </a:lnTo>
                <a:lnTo>
                  <a:pt x="0" y="1164"/>
                </a:lnTo>
                <a:lnTo>
                  <a:pt x="31" y="1164"/>
                </a:lnTo>
                <a:lnTo>
                  <a:pt x="31" y="0"/>
                </a:lnTo>
                <a:lnTo>
                  <a:pt x="12" y="0"/>
                </a:lnTo>
                <a:close/>
              </a:path>
            </a:pathLst>
          </a:custGeom>
          <a:solidFill>
            <a:srgbClr val="003300"/>
          </a:solidFill>
          <a:ln w="9525">
            <a:solidFill>
              <a:srgbClr val="003300"/>
            </a:solidFill>
            <a:round/>
            <a:headEnd/>
            <a:tailEnd/>
          </a:ln>
        </p:spPr>
        <p:txBody>
          <a:bodyPr/>
          <a:lstStyle/>
          <a:p>
            <a:endParaRPr lang="en-US" dirty="0">
              <a:solidFill>
                <a:schemeClr val="tx2"/>
              </a:solidFill>
            </a:endParaRPr>
          </a:p>
        </p:txBody>
      </p:sp>
      <p:sp>
        <p:nvSpPr>
          <p:cNvPr id="22574" name="Freeform 50"/>
          <p:cNvSpPr>
            <a:spLocks/>
          </p:cNvSpPr>
          <p:nvPr/>
        </p:nvSpPr>
        <p:spPr bwMode="auto">
          <a:xfrm>
            <a:off x="8099425" y="2998788"/>
            <a:ext cx="692150" cy="1866900"/>
          </a:xfrm>
          <a:custGeom>
            <a:avLst/>
            <a:gdLst>
              <a:gd name="T0" fmla="*/ 2147483647 w 436"/>
              <a:gd name="T1" fmla="*/ 2147483647 h 1176"/>
              <a:gd name="T2" fmla="*/ 2147483647 w 436"/>
              <a:gd name="T3" fmla="*/ 2147483647 h 1176"/>
              <a:gd name="T4" fmla="*/ 2147483647 w 436"/>
              <a:gd name="T5" fmla="*/ 2147483647 h 1176"/>
              <a:gd name="T6" fmla="*/ 2147483647 w 436"/>
              <a:gd name="T7" fmla="*/ 2147483647 h 1176"/>
              <a:gd name="T8" fmla="*/ 2147483647 w 436"/>
              <a:gd name="T9" fmla="*/ 2147483647 h 1176"/>
              <a:gd name="T10" fmla="*/ 2147483647 w 436"/>
              <a:gd name="T11" fmla="*/ 2147483647 h 1176"/>
              <a:gd name="T12" fmla="*/ 2147483647 w 436"/>
              <a:gd name="T13" fmla="*/ 2147483647 h 1176"/>
              <a:gd name="T14" fmla="*/ 2147483647 w 436"/>
              <a:gd name="T15" fmla="*/ 2147483647 h 1176"/>
              <a:gd name="T16" fmla="*/ 2147483647 w 436"/>
              <a:gd name="T17" fmla="*/ 2147483647 h 1176"/>
              <a:gd name="T18" fmla="*/ 0 w 436"/>
              <a:gd name="T19" fmla="*/ 2147483647 h 1176"/>
              <a:gd name="T20" fmla="*/ 0 w 436"/>
              <a:gd name="T21" fmla="*/ 2147483647 h 1176"/>
              <a:gd name="T22" fmla="*/ 0 w 436"/>
              <a:gd name="T23" fmla="*/ 2147483647 h 1176"/>
              <a:gd name="T24" fmla="*/ 2147483647 w 436"/>
              <a:gd name="T25" fmla="*/ 2147483647 h 1176"/>
              <a:gd name="T26" fmla="*/ 2147483647 w 436"/>
              <a:gd name="T27" fmla="*/ 2147483647 h 1176"/>
              <a:gd name="T28" fmla="*/ 2147483647 w 436"/>
              <a:gd name="T29" fmla="*/ 2147483647 h 1176"/>
              <a:gd name="T30" fmla="*/ 2147483647 w 436"/>
              <a:gd name="T31" fmla="*/ 2147483647 h 1176"/>
              <a:gd name="T32" fmla="*/ 2147483647 w 436"/>
              <a:gd name="T33" fmla="*/ 2147483647 h 1176"/>
              <a:gd name="T34" fmla="*/ 2147483647 w 436"/>
              <a:gd name="T35" fmla="*/ 2147483647 h 1176"/>
              <a:gd name="T36" fmla="*/ 2147483647 w 436"/>
              <a:gd name="T37" fmla="*/ 2147483647 h 1176"/>
              <a:gd name="T38" fmla="*/ 2147483647 w 436"/>
              <a:gd name="T39" fmla="*/ 2147483647 h 1176"/>
              <a:gd name="T40" fmla="*/ 2147483647 w 436"/>
              <a:gd name="T41" fmla="*/ 2147483647 h 1176"/>
              <a:gd name="T42" fmla="*/ 2147483647 w 436"/>
              <a:gd name="T43" fmla="*/ 2147483647 h 1176"/>
              <a:gd name="T44" fmla="*/ 2147483647 w 436"/>
              <a:gd name="T45" fmla="*/ 2147483647 h 1176"/>
              <a:gd name="T46" fmla="*/ 2147483647 w 436"/>
              <a:gd name="T47" fmla="*/ 2147483647 h 1176"/>
              <a:gd name="T48" fmla="*/ 2147483647 w 436"/>
              <a:gd name="T49" fmla="*/ 2147483647 h 1176"/>
              <a:gd name="T50" fmla="*/ 2147483647 w 436"/>
              <a:gd name="T51" fmla="*/ 2147483647 h 1176"/>
              <a:gd name="T52" fmla="*/ 2147483647 w 436"/>
              <a:gd name="T53" fmla="*/ 2147483647 h 1176"/>
              <a:gd name="T54" fmla="*/ 2147483647 w 436"/>
              <a:gd name="T55" fmla="*/ 2147483647 h 1176"/>
              <a:gd name="T56" fmla="*/ 2147483647 w 436"/>
              <a:gd name="T57" fmla="*/ 2147483647 h 1176"/>
              <a:gd name="T58" fmla="*/ 2147483647 w 436"/>
              <a:gd name="T59" fmla="*/ 2147483647 h 1176"/>
              <a:gd name="T60" fmla="*/ 2147483647 w 436"/>
              <a:gd name="T61" fmla="*/ 2147483647 h 1176"/>
              <a:gd name="T62" fmla="*/ 2147483647 w 436"/>
              <a:gd name="T63" fmla="*/ 2147483647 h 1176"/>
              <a:gd name="T64" fmla="*/ 2147483647 w 436"/>
              <a:gd name="T65" fmla="*/ 2147483647 h 1176"/>
              <a:gd name="T66" fmla="*/ 2147483647 w 436"/>
              <a:gd name="T67" fmla="*/ 2147483647 h 1176"/>
              <a:gd name="T68" fmla="*/ 2147483647 w 436"/>
              <a:gd name="T69" fmla="*/ 2147483647 h 1176"/>
              <a:gd name="T70" fmla="*/ 2147483647 w 436"/>
              <a:gd name="T71" fmla="*/ 2147483647 h 1176"/>
              <a:gd name="T72" fmla="*/ 2147483647 w 436"/>
              <a:gd name="T73" fmla="*/ 2147483647 h 1176"/>
              <a:gd name="T74" fmla="*/ 2147483647 w 436"/>
              <a:gd name="T75" fmla="*/ 2147483647 h 1176"/>
              <a:gd name="T76" fmla="*/ 2147483647 w 436"/>
              <a:gd name="T77" fmla="*/ 0 h 1176"/>
              <a:gd name="T78" fmla="*/ 2147483647 w 436"/>
              <a:gd name="T79" fmla="*/ 0 h 1176"/>
              <a:gd name="T80" fmla="*/ 2147483647 w 436"/>
              <a:gd name="T81" fmla="*/ 2147483647 h 117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436"/>
              <a:gd name="T124" fmla="*/ 0 h 1176"/>
              <a:gd name="T125" fmla="*/ 436 w 436"/>
              <a:gd name="T126" fmla="*/ 1176 h 117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436" h="1176">
                <a:moveTo>
                  <a:pt x="411" y="6"/>
                </a:moveTo>
                <a:lnTo>
                  <a:pt x="411" y="6"/>
                </a:lnTo>
                <a:lnTo>
                  <a:pt x="310" y="95"/>
                </a:lnTo>
                <a:lnTo>
                  <a:pt x="228" y="177"/>
                </a:lnTo>
                <a:lnTo>
                  <a:pt x="158" y="265"/>
                </a:lnTo>
                <a:lnTo>
                  <a:pt x="101" y="347"/>
                </a:lnTo>
                <a:lnTo>
                  <a:pt x="57" y="436"/>
                </a:lnTo>
                <a:lnTo>
                  <a:pt x="32" y="518"/>
                </a:lnTo>
                <a:lnTo>
                  <a:pt x="13" y="600"/>
                </a:lnTo>
                <a:lnTo>
                  <a:pt x="0" y="676"/>
                </a:lnTo>
                <a:lnTo>
                  <a:pt x="0" y="752"/>
                </a:lnTo>
                <a:lnTo>
                  <a:pt x="0" y="828"/>
                </a:lnTo>
                <a:lnTo>
                  <a:pt x="13" y="898"/>
                </a:lnTo>
                <a:lnTo>
                  <a:pt x="19" y="961"/>
                </a:lnTo>
                <a:lnTo>
                  <a:pt x="51" y="1081"/>
                </a:lnTo>
                <a:lnTo>
                  <a:pt x="70" y="1176"/>
                </a:lnTo>
                <a:lnTo>
                  <a:pt x="101" y="1169"/>
                </a:lnTo>
                <a:lnTo>
                  <a:pt x="76" y="1075"/>
                </a:lnTo>
                <a:lnTo>
                  <a:pt x="51" y="954"/>
                </a:lnTo>
                <a:lnTo>
                  <a:pt x="38" y="891"/>
                </a:lnTo>
                <a:lnTo>
                  <a:pt x="32" y="822"/>
                </a:lnTo>
                <a:lnTo>
                  <a:pt x="25" y="752"/>
                </a:lnTo>
                <a:lnTo>
                  <a:pt x="32" y="676"/>
                </a:lnTo>
                <a:lnTo>
                  <a:pt x="38" y="600"/>
                </a:lnTo>
                <a:lnTo>
                  <a:pt x="57" y="525"/>
                </a:lnTo>
                <a:lnTo>
                  <a:pt x="82" y="442"/>
                </a:lnTo>
                <a:lnTo>
                  <a:pt x="126" y="360"/>
                </a:lnTo>
                <a:lnTo>
                  <a:pt x="177" y="278"/>
                </a:lnTo>
                <a:lnTo>
                  <a:pt x="247" y="196"/>
                </a:lnTo>
                <a:lnTo>
                  <a:pt x="329" y="114"/>
                </a:lnTo>
                <a:lnTo>
                  <a:pt x="430" y="31"/>
                </a:lnTo>
                <a:lnTo>
                  <a:pt x="436" y="25"/>
                </a:lnTo>
                <a:lnTo>
                  <a:pt x="430" y="31"/>
                </a:lnTo>
                <a:lnTo>
                  <a:pt x="436" y="25"/>
                </a:lnTo>
                <a:lnTo>
                  <a:pt x="436" y="19"/>
                </a:lnTo>
                <a:lnTo>
                  <a:pt x="436" y="12"/>
                </a:lnTo>
                <a:lnTo>
                  <a:pt x="436" y="6"/>
                </a:lnTo>
                <a:lnTo>
                  <a:pt x="430" y="6"/>
                </a:lnTo>
                <a:lnTo>
                  <a:pt x="424" y="0"/>
                </a:lnTo>
                <a:lnTo>
                  <a:pt x="417" y="0"/>
                </a:lnTo>
                <a:lnTo>
                  <a:pt x="411" y="6"/>
                </a:lnTo>
                <a:close/>
              </a:path>
            </a:pathLst>
          </a:custGeom>
          <a:solidFill>
            <a:srgbClr val="003300"/>
          </a:solidFill>
          <a:ln w="9525">
            <a:solidFill>
              <a:srgbClr val="003300"/>
            </a:solidFill>
            <a:round/>
            <a:headEnd/>
            <a:tailEnd/>
          </a:ln>
        </p:spPr>
        <p:txBody>
          <a:bodyPr/>
          <a:lstStyle/>
          <a:p>
            <a:endParaRPr lang="en-US" dirty="0">
              <a:solidFill>
                <a:schemeClr val="tx2"/>
              </a:solidFill>
            </a:endParaRPr>
          </a:p>
        </p:txBody>
      </p:sp>
      <p:sp>
        <p:nvSpPr>
          <p:cNvPr id="22575" name="Freeform 51"/>
          <p:cNvSpPr>
            <a:spLocks/>
          </p:cNvSpPr>
          <p:nvPr/>
        </p:nvSpPr>
        <p:spPr bwMode="auto">
          <a:xfrm>
            <a:off x="8751888" y="2144713"/>
            <a:ext cx="331787" cy="893762"/>
          </a:xfrm>
          <a:custGeom>
            <a:avLst/>
            <a:gdLst>
              <a:gd name="T0" fmla="*/ 2147483647 w 209"/>
              <a:gd name="T1" fmla="*/ 0 h 563"/>
              <a:gd name="T2" fmla="*/ 2147483647 w 209"/>
              <a:gd name="T3" fmla="*/ 2147483647 h 563"/>
              <a:gd name="T4" fmla="*/ 2147483647 w 209"/>
              <a:gd name="T5" fmla="*/ 2147483647 h 563"/>
              <a:gd name="T6" fmla="*/ 2147483647 w 209"/>
              <a:gd name="T7" fmla="*/ 2147483647 h 563"/>
              <a:gd name="T8" fmla="*/ 2147483647 w 209"/>
              <a:gd name="T9" fmla="*/ 2147483647 h 563"/>
              <a:gd name="T10" fmla="*/ 2147483647 w 209"/>
              <a:gd name="T11" fmla="*/ 2147483647 h 563"/>
              <a:gd name="T12" fmla="*/ 2147483647 w 209"/>
              <a:gd name="T13" fmla="*/ 2147483647 h 563"/>
              <a:gd name="T14" fmla="*/ 2147483647 w 209"/>
              <a:gd name="T15" fmla="*/ 2147483647 h 563"/>
              <a:gd name="T16" fmla="*/ 0 w 209"/>
              <a:gd name="T17" fmla="*/ 2147483647 h 563"/>
              <a:gd name="T18" fmla="*/ 2147483647 w 209"/>
              <a:gd name="T19" fmla="*/ 2147483647 h 563"/>
              <a:gd name="T20" fmla="*/ 2147483647 w 209"/>
              <a:gd name="T21" fmla="*/ 2147483647 h 563"/>
              <a:gd name="T22" fmla="*/ 2147483647 w 209"/>
              <a:gd name="T23" fmla="*/ 2147483647 h 563"/>
              <a:gd name="T24" fmla="*/ 2147483647 w 209"/>
              <a:gd name="T25" fmla="*/ 2147483647 h 563"/>
              <a:gd name="T26" fmla="*/ 2147483647 w 209"/>
              <a:gd name="T27" fmla="*/ 2147483647 h 563"/>
              <a:gd name="T28" fmla="*/ 2147483647 w 209"/>
              <a:gd name="T29" fmla="*/ 2147483647 h 563"/>
              <a:gd name="T30" fmla="*/ 2147483647 w 209"/>
              <a:gd name="T31" fmla="*/ 2147483647 h 563"/>
              <a:gd name="T32" fmla="*/ 2147483647 w 209"/>
              <a:gd name="T33" fmla="*/ 2147483647 h 563"/>
              <a:gd name="T34" fmla="*/ 2147483647 w 209"/>
              <a:gd name="T35" fmla="*/ 0 h 563"/>
              <a:gd name="T36" fmla="*/ 2147483647 w 209"/>
              <a:gd name="T37" fmla="*/ 0 h 56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09"/>
              <a:gd name="T58" fmla="*/ 0 h 563"/>
              <a:gd name="T59" fmla="*/ 209 w 209"/>
              <a:gd name="T60" fmla="*/ 563 h 563"/>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09" h="563">
                <a:moveTo>
                  <a:pt x="183" y="0"/>
                </a:moveTo>
                <a:lnTo>
                  <a:pt x="183" y="64"/>
                </a:lnTo>
                <a:lnTo>
                  <a:pt x="183" y="120"/>
                </a:lnTo>
                <a:lnTo>
                  <a:pt x="177" y="184"/>
                </a:lnTo>
                <a:lnTo>
                  <a:pt x="164" y="241"/>
                </a:lnTo>
                <a:lnTo>
                  <a:pt x="145" y="310"/>
                </a:lnTo>
                <a:lnTo>
                  <a:pt x="114" y="380"/>
                </a:lnTo>
                <a:lnTo>
                  <a:pt x="63" y="456"/>
                </a:lnTo>
                <a:lnTo>
                  <a:pt x="0" y="544"/>
                </a:lnTo>
                <a:lnTo>
                  <a:pt x="25" y="563"/>
                </a:lnTo>
                <a:lnTo>
                  <a:pt x="88" y="475"/>
                </a:lnTo>
                <a:lnTo>
                  <a:pt x="139" y="392"/>
                </a:lnTo>
                <a:lnTo>
                  <a:pt x="171" y="316"/>
                </a:lnTo>
                <a:lnTo>
                  <a:pt x="190" y="247"/>
                </a:lnTo>
                <a:lnTo>
                  <a:pt x="202" y="184"/>
                </a:lnTo>
                <a:lnTo>
                  <a:pt x="209" y="120"/>
                </a:lnTo>
                <a:lnTo>
                  <a:pt x="209" y="64"/>
                </a:lnTo>
                <a:lnTo>
                  <a:pt x="209" y="0"/>
                </a:lnTo>
                <a:lnTo>
                  <a:pt x="183" y="0"/>
                </a:lnTo>
                <a:close/>
              </a:path>
            </a:pathLst>
          </a:custGeom>
          <a:solidFill>
            <a:srgbClr val="003300"/>
          </a:solidFill>
          <a:ln w="9525">
            <a:solidFill>
              <a:srgbClr val="003300"/>
            </a:solidFill>
            <a:round/>
            <a:headEnd/>
            <a:tailEnd/>
          </a:ln>
        </p:spPr>
        <p:txBody>
          <a:bodyPr/>
          <a:lstStyle/>
          <a:p>
            <a:endParaRPr lang="en-US" dirty="0">
              <a:solidFill>
                <a:schemeClr val="tx2"/>
              </a:solidFill>
            </a:endParaRPr>
          </a:p>
        </p:txBody>
      </p:sp>
      <p:sp>
        <p:nvSpPr>
          <p:cNvPr id="22576" name="Rectangle 52"/>
          <p:cNvSpPr>
            <a:spLocks noChangeArrowheads="1"/>
          </p:cNvSpPr>
          <p:nvPr/>
        </p:nvSpPr>
        <p:spPr bwMode="auto">
          <a:xfrm>
            <a:off x="903288" y="4222750"/>
            <a:ext cx="231775" cy="20638"/>
          </a:xfrm>
          <a:prstGeom prst="rect">
            <a:avLst/>
          </a:prstGeom>
          <a:solidFill>
            <a:srgbClr val="FF9966"/>
          </a:solidFill>
          <a:ln w="9525">
            <a:solidFill>
              <a:schemeClr val="hlink"/>
            </a:solidFill>
            <a:miter lim="800000"/>
            <a:headEnd/>
            <a:tailEnd/>
          </a:ln>
        </p:spPr>
        <p:txBody>
          <a:bodyPr/>
          <a:lstStyle/>
          <a:p>
            <a:endParaRPr lang="en-US" dirty="0">
              <a:solidFill>
                <a:schemeClr val="tx2"/>
              </a:solidFill>
            </a:endParaRPr>
          </a:p>
        </p:txBody>
      </p:sp>
      <p:sp>
        <p:nvSpPr>
          <p:cNvPr id="22577" name="Rectangle 53"/>
          <p:cNvSpPr>
            <a:spLocks noChangeArrowheads="1"/>
          </p:cNvSpPr>
          <p:nvPr/>
        </p:nvSpPr>
        <p:spPr bwMode="auto">
          <a:xfrm>
            <a:off x="1244600" y="4222750"/>
            <a:ext cx="231775" cy="20638"/>
          </a:xfrm>
          <a:prstGeom prst="rect">
            <a:avLst/>
          </a:prstGeom>
          <a:solidFill>
            <a:srgbClr val="FF9966"/>
          </a:solidFill>
          <a:ln w="9525">
            <a:solidFill>
              <a:schemeClr val="hlink"/>
            </a:solidFill>
            <a:miter lim="800000"/>
            <a:headEnd/>
            <a:tailEnd/>
          </a:ln>
        </p:spPr>
        <p:txBody>
          <a:bodyPr/>
          <a:lstStyle/>
          <a:p>
            <a:endParaRPr lang="en-US" dirty="0">
              <a:solidFill>
                <a:schemeClr val="tx2"/>
              </a:solidFill>
            </a:endParaRPr>
          </a:p>
        </p:txBody>
      </p:sp>
      <p:sp>
        <p:nvSpPr>
          <p:cNvPr id="22578" name="Rectangle 54"/>
          <p:cNvSpPr>
            <a:spLocks noChangeArrowheads="1"/>
          </p:cNvSpPr>
          <p:nvPr/>
        </p:nvSpPr>
        <p:spPr bwMode="auto">
          <a:xfrm>
            <a:off x="1585913" y="4222750"/>
            <a:ext cx="231775" cy="20638"/>
          </a:xfrm>
          <a:prstGeom prst="rect">
            <a:avLst/>
          </a:prstGeom>
          <a:solidFill>
            <a:srgbClr val="FF9966"/>
          </a:solidFill>
          <a:ln w="9525">
            <a:solidFill>
              <a:schemeClr val="hlink"/>
            </a:solidFill>
            <a:miter lim="800000"/>
            <a:headEnd/>
            <a:tailEnd/>
          </a:ln>
        </p:spPr>
        <p:txBody>
          <a:bodyPr/>
          <a:lstStyle/>
          <a:p>
            <a:endParaRPr lang="en-US" dirty="0">
              <a:solidFill>
                <a:schemeClr val="tx2"/>
              </a:solidFill>
            </a:endParaRPr>
          </a:p>
        </p:txBody>
      </p:sp>
      <p:sp>
        <p:nvSpPr>
          <p:cNvPr id="22579" name="Rectangle 55"/>
          <p:cNvSpPr>
            <a:spLocks noChangeArrowheads="1"/>
          </p:cNvSpPr>
          <p:nvPr/>
        </p:nvSpPr>
        <p:spPr bwMode="auto">
          <a:xfrm>
            <a:off x="1936750" y="4222750"/>
            <a:ext cx="222250" cy="20638"/>
          </a:xfrm>
          <a:prstGeom prst="rect">
            <a:avLst/>
          </a:prstGeom>
          <a:solidFill>
            <a:srgbClr val="FF9966"/>
          </a:solidFill>
          <a:ln w="9525">
            <a:solidFill>
              <a:schemeClr val="hlink"/>
            </a:solidFill>
            <a:miter lim="800000"/>
            <a:headEnd/>
            <a:tailEnd/>
          </a:ln>
        </p:spPr>
        <p:txBody>
          <a:bodyPr/>
          <a:lstStyle/>
          <a:p>
            <a:endParaRPr lang="en-US" dirty="0">
              <a:solidFill>
                <a:schemeClr val="tx2"/>
              </a:solidFill>
            </a:endParaRPr>
          </a:p>
        </p:txBody>
      </p:sp>
      <p:sp>
        <p:nvSpPr>
          <p:cNvPr id="22580" name="Rectangle 56"/>
          <p:cNvSpPr>
            <a:spLocks noChangeArrowheads="1"/>
          </p:cNvSpPr>
          <p:nvPr/>
        </p:nvSpPr>
        <p:spPr bwMode="auto">
          <a:xfrm>
            <a:off x="2278063" y="4222750"/>
            <a:ext cx="220662" cy="20638"/>
          </a:xfrm>
          <a:prstGeom prst="rect">
            <a:avLst/>
          </a:prstGeom>
          <a:solidFill>
            <a:srgbClr val="FF9966"/>
          </a:solidFill>
          <a:ln w="9525">
            <a:solidFill>
              <a:schemeClr val="hlink"/>
            </a:solidFill>
            <a:miter lim="800000"/>
            <a:headEnd/>
            <a:tailEnd/>
          </a:ln>
        </p:spPr>
        <p:txBody>
          <a:bodyPr/>
          <a:lstStyle/>
          <a:p>
            <a:endParaRPr lang="en-US" dirty="0">
              <a:solidFill>
                <a:schemeClr val="tx2"/>
              </a:solidFill>
            </a:endParaRPr>
          </a:p>
        </p:txBody>
      </p:sp>
      <p:sp>
        <p:nvSpPr>
          <p:cNvPr id="22581" name="Rectangle 57"/>
          <p:cNvSpPr>
            <a:spLocks noChangeArrowheads="1"/>
          </p:cNvSpPr>
          <p:nvPr/>
        </p:nvSpPr>
        <p:spPr bwMode="auto">
          <a:xfrm>
            <a:off x="2619375" y="4222750"/>
            <a:ext cx="231775" cy="20638"/>
          </a:xfrm>
          <a:prstGeom prst="rect">
            <a:avLst/>
          </a:prstGeom>
          <a:solidFill>
            <a:srgbClr val="FF9966"/>
          </a:solidFill>
          <a:ln w="9525">
            <a:solidFill>
              <a:schemeClr val="hlink"/>
            </a:solidFill>
            <a:miter lim="800000"/>
            <a:headEnd/>
            <a:tailEnd/>
          </a:ln>
        </p:spPr>
        <p:txBody>
          <a:bodyPr/>
          <a:lstStyle/>
          <a:p>
            <a:endParaRPr lang="en-US" dirty="0">
              <a:solidFill>
                <a:schemeClr val="tx2"/>
              </a:solidFill>
            </a:endParaRPr>
          </a:p>
        </p:txBody>
      </p:sp>
      <p:sp>
        <p:nvSpPr>
          <p:cNvPr id="22582" name="Rectangle 58"/>
          <p:cNvSpPr>
            <a:spLocks noChangeArrowheads="1"/>
          </p:cNvSpPr>
          <p:nvPr/>
        </p:nvSpPr>
        <p:spPr bwMode="auto">
          <a:xfrm>
            <a:off x="2960688" y="4222750"/>
            <a:ext cx="231775" cy="20638"/>
          </a:xfrm>
          <a:prstGeom prst="rect">
            <a:avLst/>
          </a:prstGeom>
          <a:solidFill>
            <a:srgbClr val="FF9966"/>
          </a:solidFill>
          <a:ln w="9525">
            <a:solidFill>
              <a:schemeClr val="hlink"/>
            </a:solidFill>
            <a:miter lim="800000"/>
            <a:headEnd/>
            <a:tailEnd/>
          </a:ln>
        </p:spPr>
        <p:txBody>
          <a:bodyPr/>
          <a:lstStyle/>
          <a:p>
            <a:endParaRPr lang="en-US" dirty="0">
              <a:solidFill>
                <a:schemeClr val="tx2"/>
              </a:solidFill>
            </a:endParaRPr>
          </a:p>
        </p:txBody>
      </p:sp>
      <p:sp>
        <p:nvSpPr>
          <p:cNvPr id="22583" name="Rectangle 59"/>
          <p:cNvSpPr>
            <a:spLocks noChangeArrowheads="1"/>
          </p:cNvSpPr>
          <p:nvPr/>
        </p:nvSpPr>
        <p:spPr bwMode="auto">
          <a:xfrm>
            <a:off x="3302000" y="4222750"/>
            <a:ext cx="231775" cy="20638"/>
          </a:xfrm>
          <a:prstGeom prst="rect">
            <a:avLst/>
          </a:prstGeom>
          <a:solidFill>
            <a:srgbClr val="FF9966"/>
          </a:solidFill>
          <a:ln w="9525">
            <a:solidFill>
              <a:schemeClr val="hlink"/>
            </a:solidFill>
            <a:miter lim="800000"/>
            <a:headEnd/>
            <a:tailEnd/>
          </a:ln>
        </p:spPr>
        <p:txBody>
          <a:bodyPr/>
          <a:lstStyle/>
          <a:p>
            <a:endParaRPr lang="en-US" dirty="0">
              <a:solidFill>
                <a:schemeClr val="tx2"/>
              </a:solidFill>
            </a:endParaRPr>
          </a:p>
        </p:txBody>
      </p:sp>
      <p:sp>
        <p:nvSpPr>
          <p:cNvPr id="22584" name="Rectangle 60"/>
          <p:cNvSpPr>
            <a:spLocks noChangeArrowheads="1"/>
          </p:cNvSpPr>
          <p:nvPr/>
        </p:nvSpPr>
        <p:spPr bwMode="auto">
          <a:xfrm>
            <a:off x="3643313" y="4222750"/>
            <a:ext cx="231775" cy="20638"/>
          </a:xfrm>
          <a:prstGeom prst="rect">
            <a:avLst/>
          </a:prstGeom>
          <a:solidFill>
            <a:srgbClr val="FF9966"/>
          </a:solidFill>
          <a:ln w="9525">
            <a:solidFill>
              <a:schemeClr val="hlink"/>
            </a:solidFill>
            <a:miter lim="800000"/>
            <a:headEnd/>
            <a:tailEnd/>
          </a:ln>
        </p:spPr>
        <p:txBody>
          <a:bodyPr/>
          <a:lstStyle/>
          <a:p>
            <a:endParaRPr lang="en-US" dirty="0">
              <a:solidFill>
                <a:schemeClr val="tx2"/>
              </a:solidFill>
            </a:endParaRPr>
          </a:p>
        </p:txBody>
      </p:sp>
      <p:sp>
        <p:nvSpPr>
          <p:cNvPr id="22585" name="Rectangle 61"/>
          <p:cNvSpPr>
            <a:spLocks noChangeArrowheads="1"/>
          </p:cNvSpPr>
          <p:nvPr/>
        </p:nvSpPr>
        <p:spPr bwMode="auto">
          <a:xfrm>
            <a:off x="3984625" y="4222750"/>
            <a:ext cx="231775" cy="20638"/>
          </a:xfrm>
          <a:prstGeom prst="rect">
            <a:avLst/>
          </a:prstGeom>
          <a:solidFill>
            <a:srgbClr val="FF9966"/>
          </a:solidFill>
          <a:ln w="9525">
            <a:solidFill>
              <a:schemeClr val="hlink"/>
            </a:solidFill>
            <a:miter lim="800000"/>
            <a:headEnd/>
            <a:tailEnd/>
          </a:ln>
        </p:spPr>
        <p:txBody>
          <a:bodyPr/>
          <a:lstStyle/>
          <a:p>
            <a:endParaRPr lang="en-US" dirty="0">
              <a:solidFill>
                <a:schemeClr val="tx2"/>
              </a:solidFill>
            </a:endParaRPr>
          </a:p>
        </p:txBody>
      </p:sp>
      <p:sp>
        <p:nvSpPr>
          <p:cNvPr id="22586" name="Rectangle 62"/>
          <p:cNvSpPr>
            <a:spLocks noChangeArrowheads="1"/>
          </p:cNvSpPr>
          <p:nvPr/>
        </p:nvSpPr>
        <p:spPr bwMode="auto">
          <a:xfrm>
            <a:off x="4325938" y="4222750"/>
            <a:ext cx="230187" cy="20638"/>
          </a:xfrm>
          <a:prstGeom prst="rect">
            <a:avLst/>
          </a:prstGeom>
          <a:solidFill>
            <a:srgbClr val="FF9966"/>
          </a:solidFill>
          <a:ln w="9525">
            <a:solidFill>
              <a:schemeClr val="hlink"/>
            </a:solidFill>
            <a:miter lim="800000"/>
            <a:headEnd/>
            <a:tailEnd/>
          </a:ln>
        </p:spPr>
        <p:txBody>
          <a:bodyPr/>
          <a:lstStyle/>
          <a:p>
            <a:endParaRPr lang="en-US" dirty="0">
              <a:solidFill>
                <a:schemeClr val="tx2"/>
              </a:solidFill>
            </a:endParaRPr>
          </a:p>
        </p:txBody>
      </p:sp>
      <p:sp>
        <p:nvSpPr>
          <p:cNvPr id="22587" name="Rectangle 63"/>
          <p:cNvSpPr>
            <a:spLocks noChangeArrowheads="1"/>
          </p:cNvSpPr>
          <p:nvPr/>
        </p:nvSpPr>
        <p:spPr bwMode="auto">
          <a:xfrm>
            <a:off x="4676775" y="4222750"/>
            <a:ext cx="220663" cy="20638"/>
          </a:xfrm>
          <a:prstGeom prst="rect">
            <a:avLst/>
          </a:prstGeom>
          <a:solidFill>
            <a:srgbClr val="FF9966"/>
          </a:solidFill>
          <a:ln w="9525">
            <a:solidFill>
              <a:schemeClr val="hlink"/>
            </a:solidFill>
            <a:miter lim="800000"/>
            <a:headEnd/>
            <a:tailEnd/>
          </a:ln>
        </p:spPr>
        <p:txBody>
          <a:bodyPr/>
          <a:lstStyle/>
          <a:p>
            <a:endParaRPr lang="en-US" dirty="0">
              <a:solidFill>
                <a:schemeClr val="tx2"/>
              </a:solidFill>
            </a:endParaRPr>
          </a:p>
        </p:txBody>
      </p:sp>
      <p:sp>
        <p:nvSpPr>
          <p:cNvPr id="22588" name="Rectangle 64"/>
          <p:cNvSpPr>
            <a:spLocks noChangeArrowheads="1"/>
          </p:cNvSpPr>
          <p:nvPr/>
        </p:nvSpPr>
        <p:spPr bwMode="auto">
          <a:xfrm>
            <a:off x="5018088" y="4222750"/>
            <a:ext cx="220662" cy="20638"/>
          </a:xfrm>
          <a:prstGeom prst="rect">
            <a:avLst/>
          </a:prstGeom>
          <a:solidFill>
            <a:srgbClr val="FF9966"/>
          </a:solidFill>
          <a:ln w="9525">
            <a:solidFill>
              <a:schemeClr val="hlink"/>
            </a:solidFill>
            <a:miter lim="800000"/>
            <a:headEnd/>
            <a:tailEnd/>
          </a:ln>
        </p:spPr>
        <p:txBody>
          <a:bodyPr/>
          <a:lstStyle/>
          <a:p>
            <a:endParaRPr lang="en-US" dirty="0">
              <a:solidFill>
                <a:schemeClr val="tx2"/>
              </a:solidFill>
            </a:endParaRPr>
          </a:p>
        </p:txBody>
      </p:sp>
      <p:sp>
        <p:nvSpPr>
          <p:cNvPr id="22589" name="Rectangle 65"/>
          <p:cNvSpPr>
            <a:spLocks noChangeArrowheads="1"/>
          </p:cNvSpPr>
          <p:nvPr/>
        </p:nvSpPr>
        <p:spPr bwMode="auto">
          <a:xfrm>
            <a:off x="5359400" y="4222750"/>
            <a:ext cx="231775" cy="20638"/>
          </a:xfrm>
          <a:prstGeom prst="rect">
            <a:avLst/>
          </a:prstGeom>
          <a:solidFill>
            <a:srgbClr val="FF9966"/>
          </a:solidFill>
          <a:ln w="9525">
            <a:solidFill>
              <a:schemeClr val="hlink"/>
            </a:solidFill>
            <a:miter lim="800000"/>
            <a:headEnd/>
            <a:tailEnd/>
          </a:ln>
        </p:spPr>
        <p:txBody>
          <a:bodyPr/>
          <a:lstStyle/>
          <a:p>
            <a:endParaRPr lang="en-US" dirty="0">
              <a:solidFill>
                <a:schemeClr val="tx2"/>
              </a:solidFill>
            </a:endParaRPr>
          </a:p>
        </p:txBody>
      </p:sp>
      <p:sp>
        <p:nvSpPr>
          <p:cNvPr id="22590" name="Rectangle 66"/>
          <p:cNvSpPr>
            <a:spLocks noChangeArrowheads="1"/>
          </p:cNvSpPr>
          <p:nvPr/>
        </p:nvSpPr>
        <p:spPr bwMode="auto">
          <a:xfrm>
            <a:off x="5700713" y="4222750"/>
            <a:ext cx="231775" cy="20638"/>
          </a:xfrm>
          <a:prstGeom prst="rect">
            <a:avLst/>
          </a:prstGeom>
          <a:solidFill>
            <a:srgbClr val="FF9966"/>
          </a:solidFill>
          <a:ln w="9525">
            <a:solidFill>
              <a:schemeClr val="hlink"/>
            </a:solidFill>
            <a:miter lim="800000"/>
            <a:headEnd/>
            <a:tailEnd/>
          </a:ln>
        </p:spPr>
        <p:txBody>
          <a:bodyPr/>
          <a:lstStyle/>
          <a:p>
            <a:endParaRPr lang="en-US" dirty="0">
              <a:solidFill>
                <a:schemeClr val="tx2"/>
              </a:solidFill>
            </a:endParaRPr>
          </a:p>
        </p:txBody>
      </p:sp>
      <p:sp>
        <p:nvSpPr>
          <p:cNvPr id="22591" name="Rectangle 67"/>
          <p:cNvSpPr>
            <a:spLocks noChangeArrowheads="1"/>
          </p:cNvSpPr>
          <p:nvPr/>
        </p:nvSpPr>
        <p:spPr bwMode="auto">
          <a:xfrm>
            <a:off x="6042025" y="4222750"/>
            <a:ext cx="230188" cy="20638"/>
          </a:xfrm>
          <a:prstGeom prst="rect">
            <a:avLst/>
          </a:prstGeom>
          <a:solidFill>
            <a:srgbClr val="FF9966"/>
          </a:solidFill>
          <a:ln w="9525">
            <a:solidFill>
              <a:schemeClr val="hlink"/>
            </a:solidFill>
            <a:miter lim="800000"/>
            <a:headEnd/>
            <a:tailEnd/>
          </a:ln>
        </p:spPr>
        <p:txBody>
          <a:bodyPr/>
          <a:lstStyle/>
          <a:p>
            <a:endParaRPr lang="en-US" dirty="0">
              <a:solidFill>
                <a:schemeClr val="tx2"/>
              </a:solidFill>
            </a:endParaRPr>
          </a:p>
        </p:txBody>
      </p:sp>
      <p:sp>
        <p:nvSpPr>
          <p:cNvPr id="22592" name="Rectangle 68"/>
          <p:cNvSpPr>
            <a:spLocks noChangeArrowheads="1"/>
          </p:cNvSpPr>
          <p:nvPr/>
        </p:nvSpPr>
        <p:spPr bwMode="auto">
          <a:xfrm>
            <a:off x="6383338" y="4222750"/>
            <a:ext cx="230187" cy="20638"/>
          </a:xfrm>
          <a:prstGeom prst="rect">
            <a:avLst/>
          </a:prstGeom>
          <a:solidFill>
            <a:srgbClr val="FF9966"/>
          </a:solidFill>
          <a:ln w="9525">
            <a:solidFill>
              <a:schemeClr val="hlink"/>
            </a:solidFill>
            <a:miter lim="800000"/>
            <a:headEnd/>
            <a:tailEnd/>
          </a:ln>
        </p:spPr>
        <p:txBody>
          <a:bodyPr/>
          <a:lstStyle/>
          <a:p>
            <a:endParaRPr lang="en-US" dirty="0">
              <a:solidFill>
                <a:schemeClr val="tx2"/>
              </a:solidFill>
            </a:endParaRPr>
          </a:p>
        </p:txBody>
      </p:sp>
      <p:sp>
        <p:nvSpPr>
          <p:cNvPr id="22593" name="Rectangle 69"/>
          <p:cNvSpPr>
            <a:spLocks noChangeArrowheads="1"/>
          </p:cNvSpPr>
          <p:nvPr/>
        </p:nvSpPr>
        <p:spPr bwMode="auto">
          <a:xfrm>
            <a:off x="6724650" y="4222750"/>
            <a:ext cx="230188" cy="20638"/>
          </a:xfrm>
          <a:prstGeom prst="rect">
            <a:avLst/>
          </a:prstGeom>
          <a:solidFill>
            <a:srgbClr val="FF9966"/>
          </a:solidFill>
          <a:ln w="9525">
            <a:solidFill>
              <a:schemeClr val="hlink"/>
            </a:solidFill>
            <a:miter lim="800000"/>
            <a:headEnd/>
            <a:tailEnd/>
          </a:ln>
        </p:spPr>
        <p:txBody>
          <a:bodyPr/>
          <a:lstStyle/>
          <a:p>
            <a:endParaRPr lang="en-US" dirty="0">
              <a:solidFill>
                <a:schemeClr val="tx2"/>
              </a:solidFill>
            </a:endParaRPr>
          </a:p>
        </p:txBody>
      </p:sp>
      <p:sp>
        <p:nvSpPr>
          <p:cNvPr id="22594" name="Rectangle 70"/>
          <p:cNvSpPr>
            <a:spLocks noChangeArrowheads="1"/>
          </p:cNvSpPr>
          <p:nvPr/>
        </p:nvSpPr>
        <p:spPr bwMode="auto">
          <a:xfrm>
            <a:off x="7065963" y="4222750"/>
            <a:ext cx="230187" cy="20638"/>
          </a:xfrm>
          <a:prstGeom prst="rect">
            <a:avLst/>
          </a:prstGeom>
          <a:solidFill>
            <a:srgbClr val="FF9966"/>
          </a:solidFill>
          <a:ln w="9525">
            <a:solidFill>
              <a:schemeClr val="hlink"/>
            </a:solidFill>
            <a:miter lim="800000"/>
            <a:headEnd/>
            <a:tailEnd/>
          </a:ln>
        </p:spPr>
        <p:txBody>
          <a:bodyPr/>
          <a:lstStyle/>
          <a:p>
            <a:endParaRPr lang="en-US" dirty="0">
              <a:solidFill>
                <a:schemeClr val="tx2"/>
              </a:solidFill>
            </a:endParaRPr>
          </a:p>
        </p:txBody>
      </p:sp>
      <p:sp>
        <p:nvSpPr>
          <p:cNvPr id="22595" name="Rectangle 71"/>
          <p:cNvSpPr>
            <a:spLocks noChangeArrowheads="1"/>
          </p:cNvSpPr>
          <p:nvPr/>
        </p:nvSpPr>
        <p:spPr bwMode="auto">
          <a:xfrm>
            <a:off x="7416800" y="4222750"/>
            <a:ext cx="220663" cy="20638"/>
          </a:xfrm>
          <a:prstGeom prst="rect">
            <a:avLst/>
          </a:prstGeom>
          <a:solidFill>
            <a:srgbClr val="FF9966"/>
          </a:solidFill>
          <a:ln w="9525">
            <a:solidFill>
              <a:schemeClr val="hlink"/>
            </a:solidFill>
            <a:miter lim="800000"/>
            <a:headEnd/>
            <a:tailEnd/>
          </a:ln>
        </p:spPr>
        <p:txBody>
          <a:bodyPr/>
          <a:lstStyle/>
          <a:p>
            <a:endParaRPr lang="en-US" dirty="0">
              <a:solidFill>
                <a:schemeClr val="tx2"/>
              </a:solidFill>
            </a:endParaRPr>
          </a:p>
        </p:txBody>
      </p:sp>
      <p:sp>
        <p:nvSpPr>
          <p:cNvPr id="22596" name="Rectangle 72"/>
          <p:cNvSpPr>
            <a:spLocks noChangeArrowheads="1"/>
          </p:cNvSpPr>
          <p:nvPr/>
        </p:nvSpPr>
        <p:spPr bwMode="auto">
          <a:xfrm>
            <a:off x="7758113" y="4222750"/>
            <a:ext cx="220662" cy="20638"/>
          </a:xfrm>
          <a:prstGeom prst="rect">
            <a:avLst/>
          </a:prstGeom>
          <a:solidFill>
            <a:srgbClr val="FF9966"/>
          </a:solidFill>
          <a:ln w="9525">
            <a:solidFill>
              <a:schemeClr val="hlink"/>
            </a:solidFill>
            <a:miter lim="800000"/>
            <a:headEnd/>
            <a:tailEnd/>
          </a:ln>
        </p:spPr>
        <p:txBody>
          <a:bodyPr/>
          <a:lstStyle/>
          <a:p>
            <a:endParaRPr lang="en-US" dirty="0">
              <a:solidFill>
                <a:schemeClr val="tx2"/>
              </a:solidFill>
            </a:endParaRPr>
          </a:p>
        </p:txBody>
      </p:sp>
      <p:sp>
        <p:nvSpPr>
          <p:cNvPr id="22597" name="Rectangle 73"/>
          <p:cNvSpPr>
            <a:spLocks noChangeArrowheads="1"/>
          </p:cNvSpPr>
          <p:nvPr/>
        </p:nvSpPr>
        <p:spPr bwMode="auto">
          <a:xfrm>
            <a:off x="8099425" y="4222750"/>
            <a:ext cx="230188" cy="20638"/>
          </a:xfrm>
          <a:prstGeom prst="rect">
            <a:avLst/>
          </a:prstGeom>
          <a:solidFill>
            <a:srgbClr val="FF9966"/>
          </a:solidFill>
          <a:ln w="9525">
            <a:solidFill>
              <a:schemeClr val="hlink"/>
            </a:solidFill>
            <a:miter lim="800000"/>
            <a:headEnd/>
            <a:tailEnd/>
          </a:ln>
        </p:spPr>
        <p:txBody>
          <a:bodyPr/>
          <a:lstStyle/>
          <a:p>
            <a:endParaRPr lang="en-US" dirty="0">
              <a:solidFill>
                <a:schemeClr val="tx2"/>
              </a:solidFill>
            </a:endParaRPr>
          </a:p>
        </p:txBody>
      </p:sp>
      <p:sp>
        <p:nvSpPr>
          <p:cNvPr id="22598" name="Rectangle 74"/>
          <p:cNvSpPr>
            <a:spLocks noChangeArrowheads="1"/>
          </p:cNvSpPr>
          <p:nvPr/>
        </p:nvSpPr>
        <p:spPr bwMode="auto">
          <a:xfrm>
            <a:off x="8440738" y="4222750"/>
            <a:ext cx="230187" cy="20638"/>
          </a:xfrm>
          <a:prstGeom prst="rect">
            <a:avLst/>
          </a:prstGeom>
          <a:solidFill>
            <a:srgbClr val="FF9966"/>
          </a:solidFill>
          <a:ln w="9525">
            <a:solidFill>
              <a:schemeClr val="hlink"/>
            </a:solidFill>
            <a:miter lim="800000"/>
            <a:headEnd/>
            <a:tailEnd/>
          </a:ln>
        </p:spPr>
        <p:txBody>
          <a:bodyPr/>
          <a:lstStyle/>
          <a:p>
            <a:endParaRPr lang="en-US" dirty="0">
              <a:solidFill>
                <a:schemeClr val="tx2"/>
              </a:solidFill>
            </a:endParaRPr>
          </a:p>
        </p:txBody>
      </p:sp>
      <p:sp>
        <p:nvSpPr>
          <p:cNvPr id="22599" name="Rectangle 75"/>
          <p:cNvSpPr>
            <a:spLocks noChangeArrowheads="1"/>
          </p:cNvSpPr>
          <p:nvPr/>
        </p:nvSpPr>
        <p:spPr bwMode="auto">
          <a:xfrm>
            <a:off x="8782050" y="4222750"/>
            <a:ext cx="230188" cy="20638"/>
          </a:xfrm>
          <a:prstGeom prst="rect">
            <a:avLst/>
          </a:prstGeom>
          <a:solidFill>
            <a:srgbClr val="FF9966"/>
          </a:solidFill>
          <a:ln w="9525">
            <a:solidFill>
              <a:schemeClr val="hlink"/>
            </a:solidFill>
            <a:miter lim="800000"/>
            <a:headEnd/>
            <a:tailEnd/>
          </a:ln>
        </p:spPr>
        <p:txBody>
          <a:bodyPr/>
          <a:lstStyle/>
          <a:p>
            <a:endParaRPr lang="en-US" dirty="0">
              <a:solidFill>
                <a:schemeClr val="tx2"/>
              </a:solidFill>
            </a:endParaRPr>
          </a:p>
        </p:txBody>
      </p:sp>
      <p:sp>
        <p:nvSpPr>
          <p:cNvPr id="22600" name="Rectangle 76"/>
          <p:cNvSpPr>
            <a:spLocks noChangeArrowheads="1"/>
          </p:cNvSpPr>
          <p:nvPr/>
        </p:nvSpPr>
        <p:spPr bwMode="auto">
          <a:xfrm>
            <a:off x="1558925" y="4972050"/>
            <a:ext cx="192088" cy="420688"/>
          </a:xfrm>
          <a:prstGeom prst="rect">
            <a:avLst/>
          </a:prstGeom>
          <a:noFill/>
          <a:ln w="9525">
            <a:noFill/>
            <a:miter lim="800000"/>
            <a:headEnd/>
            <a:tailEnd/>
          </a:ln>
        </p:spPr>
        <p:txBody>
          <a:bodyPr wrap="none" lIns="0" tIns="0" rIns="0" bIns="0">
            <a:spAutoFit/>
          </a:bodyPr>
          <a:lstStyle/>
          <a:p>
            <a:pPr algn="l" defTabSz="762000"/>
            <a:r>
              <a:rPr lang="en-US" sz="2700" b="1" dirty="0">
                <a:solidFill>
                  <a:schemeClr val="tx2"/>
                </a:solidFill>
              </a:rPr>
              <a:t>1</a:t>
            </a:r>
            <a:endParaRPr lang="en-US" dirty="0">
              <a:solidFill>
                <a:schemeClr val="tx2"/>
              </a:solidFill>
            </a:endParaRPr>
          </a:p>
        </p:txBody>
      </p:sp>
      <p:sp>
        <p:nvSpPr>
          <p:cNvPr id="22601" name="Rectangle 77"/>
          <p:cNvSpPr>
            <a:spLocks noChangeArrowheads="1"/>
          </p:cNvSpPr>
          <p:nvPr/>
        </p:nvSpPr>
        <p:spPr bwMode="auto">
          <a:xfrm>
            <a:off x="3278188" y="4972050"/>
            <a:ext cx="192087" cy="420688"/>
          </a:xfrm>
          <a:prstGeom prst="rect">
            <a:avLst/>
          </a:prstGeom>
          <a:noFill/>
          <a:ln w="9525">
            <a:noFill/>
            <a:miter lim="800000"/>
            <a:headEnd/>
            <a:tailEnd/>
          </a:ln>
        </p:spPr>
        <p:txBody>
          <a:bodyPr wrap="none" lIns="0" tIns="0" rIns="0" bIns="0">
            <a:spAutoFit/>
          </a:bodyPr>
          <a:lstStyle/>
          <a:p>
            <a:pPr algn="l" defTabSz="762000"/>
            <a:r>
              <a:rPr lang="en-US" sz="2700" b="1" dirty="0">
                <a:solidFill>
                  <a:schemeClr val="tx2"/>
                </a:solidFill>
              </a:rPr>
              <a:t>2</a:t>
            </a:r>
            <a:endParaRPr lang="en-US" dirty="0">
              <a:solidFill>
                <a:schemeClr val="tx2"/>
              </a:solidFill>
            </a:endParaRPr>
          </a:p>
        </p:txBody>
      </p:sp>
      <p:sp>
        <p:nvSpPr>
          <p:cNvPr id="22602" name="Rectangle 78"/>
          <p:cNvSpPr>
            <a:spLocks noChangeArrowheads="1"/>
          </p:cNvSpPr>
          <p:nvPr/>
        </p:nvSpPr>
        <p:spPr bwMode="auto">
          <a:xfrm>
            <a:off x="4987925" y="4972050"/>
            <a:ext cx="192088" cy="420688"/>
          </a:xfrm>
          <a:prstGeom prst="rect">
            <a:avLst/>
          </a:prstGeom>
          <a:noFill/>
          <a:ln w="9525">
            <a:noFill/>
            <a:miter lim="800000"/>
            <a:headEnd/>
            <a:tailEnd/>
          </a:ln>
        </p:spPr>
        <p:txBody>
          <a:bodyPr wrap="none" lIns="0" tIns="0" rIns="0" bIns="0">
            <a:spAutoFit/>
          </a:bodyPr>
          <a:lstStyle/>
          <a:p>
            <a:pPr algn="l" defTabSz="762000"/>
            <a:r>
              <a:rPr lang="en-US" sz="2700" b="1" dirty="0">
                <a:solidFill>
                  <a:schemeClr val="tx2"/>
                </a:solidFill>
              </a:rPr>
              <a:t>3</a:t>
            </a:r>
            <a:endParaRPr lang="en-US" dirty="0">
              <a:solidFill>
                <a:schemeClr val="tx2"/>
              </a:solidFill>
            </a:endParaRPr>
          </a:p>
        </p:txBody>
      </p:sp>
      <p:sp>
        <p:nvSpPr>
          <p:cNvPr id="22603" name="Rectangle 79"/>
          <p:cNvSpPr>
            <a:spLocks noChangeArrowheads="1"/>
          </p:cNvSpPr>
          <p:nvPr/>
        </p:nvSpPr>
        <p:spPr bwMode="auto">
          <a:xfrm>
            <a:off x="6705600" y="4972050"/>
            <a:ext cx="192088" cy="420688"/>
          </a:xfrm>
          <a:prstGeom prst="rect">
            <a:avLst/>
          </a:prstGeom>
          <a:noFill/>
          <a:ln w="9525">
            <a:noFill/>
            <a:miter lim="800000"/>
            <a:headEnd/>
            <a:tailEnd/>
          </a:ln>
        </p:spPr>
        <p:txBody>
          <a:bodyPr wrap="none" lIns="0" tIns="0" rIns="0" bIns="0">
            <a:spAutoFit/>
          </a:bodyPr>
          <a:lstStyle/>
          <a:p>
            <a:pPr algn="l" defTabSz="762000"/>
            <a:r>
              <a:rPr lang="en-US" sz="2700" b="1" dirty="0">
                <a:solidFill>
                  <a:schemeClr val="tx2"/>
                </a:solidFill>
              </a:rPr>
              <a:t>4</a:t>
            </a:r>
            <a:endParaRPr lang="en-US" dirty="0">
              <a:solidFill>
                <a:schemeClr val="tx2"/>
              </a:solidFill>
            </a:endParaRPr>
          </a:p>
        </p:txBody>
      </p:sp>
      <p:sp>
        <p:nvSpPr>
          <p:cNvPr id="22604" name="Rectangle 80"/>
          <p:cNvSpPr>
            <a:spLocks noChangeArrowheads="1"/>
          </p:cNvSpPr>
          <p:nvPr/>
        </p:nvSpPr>
        <p:spPr bwMode="auto">
          <a:xfrm>
            <a:off x="8428038" y="4972050"/>
            <a:ext cx="192087" cy="420688"/>
          </a:xfrm>
          <a:prstGeom prst="rect">
            <a:avLst/>
          </a:prstGeom>
          <a:noFill/>
          <a:ln w="9525">
            <a:noFill/>
            <a:miter lim="800000"/>
            <a:headEnd/>
            <a:tailEnd/>
          </a:ln>
        </p:spPr>
        <p:txBody>
          <a:bodyPr wrap="none" lIns="0" tIns="0" rIns="0" bIns="0">
            <a:spAutoFit/>
          </a:bodyPr>
          <a:lstStyle/>
          <a:p>
            <a:pPr algn="l" defTabSz="762000"/>
            <a:r>
              <a:rPr lang="en-US" sz="2700" b="1" dirty="0">
                <a:solidFill>
                  <a:schemeClr val="tx2"/>
                </a:solidFill>
              </a:rPr>
              <a:t>5</a:t>
            </a:r>
            <a:endParaRPr lang="en-US" dirty="0">
              <a:solidFill>
                <a:schemeClr val="tx2"/>
              </a:solidFill>
            </a:endParaRPr>
          </a:p>
        </p:txBody>
      </p:sp>
      <p:sp>
        <p:nvSpPr>
          <p:cNvPr id="22605" name="Rectangle 81"/>
          <p:cNvSpPr>
            <a:spLocks noChangeArrowheads="1"/>
          </p:cNvSpPr>
          <p:nvPr/>
        </p:nvSpPr>
        <p:spPr bwMode="auto">
          <a:xfrm>
            <a:off x="2659063" y="5565775"/>
            <a:ext cx="1720850" cy="219075"/>
          </a:xfrm>
          <a:prstGeom prst="rect">
            <a:avLst/>
          </a:prstGeom>
          <a:noFill/>
          <a:ln w="9525">
            <a:noFill/>
            <a:miter lim="800000"/>
            <a:headEnd/>
            <a:tailEnd/>
          </a:ln>
        </p:spPr>
        <p:txBody>
          <a:bodyPr wrap="none" lIns="0" tIns="0" rIns="0" bIns="0">
            <a:spAutoFit/>
          </a:bodyPr>
          <a:lstStyle/>
          <a:p>
            <a:pPr algn="l" defTabSz="762000"/>
            <a:r>
              <a:rPr lang="en-US" sz="1400" dirty="0">
                <a:solidFill>
                  <a:schemeClr val="tx2"/>
                </a:solidFill>
              </a:rPr>
              <a:t>1. Continuous convex</a:t>
            </a:r>
            <a:endParaRPr lang="en-US" dirty="0">
              <a:solidFill>
                <a:schemeClr val="tx2"/>
              </a:solidFill>
            </a:endParaRPr>
          </a:p>
        </p:txBody>
      </p:sp>
      <p:sp>
        <p:nvSpPr>
          <p:cNvPr id="22606" name="Rectangle 82"/>
          <p:cNvSpPr>
            <a:spLocks noChangeArrowheads="1"/>
          </p:cNvSpPr>
          <p:nvPr/>
        </p:nvSpPr>
        <p:spPr bwMode="auto">
          <a:xfrm>
            <a:off x="2659063" y="5765800"/>
            <a:ext cx="1930400" cy="219075"/>
          </a:xfrm>
          <a:prstGeom prst="rect">
            <a:avLst/>
          </a:prstGeom>
          <a:noFill/>
          <a:ln w="9525">
            <a:noFill/>
            <a:miter lim="800000"/>
            <a:headEnd/>
            <a:tailEnd/>
          </a:ln>
        </p:spPr>
        <p:txBody>
          <a:bodyPr wrap="none" lIns="0" tIns="0" rIns="0" bIns="0">
            <a:spAutoFit/>
          </a:bodyPr>
          <a:lstStyle/>
          <a:p>
            <a:pPr algn="l" defTabSz="762000"/>
            <a:r>
              <a:rPr lang="en-US" sz="1400" dirty="0">
                <a:solidFill>
                  <a:schemeClr val="tx2"/>
                </a:solidFill>
              </a:rPr>
              <a:t>2. Continuous tangential</a:t>
            </a:r>
            <a:endParaRPr lang="en-US" dirty="0">
              <a:solidFill>
                <a:schemeClr val="tx2"/>
              </a:solidFill>
            </a:endParaRPr>
          </a:p>
        </p:txBody>
      </p:sp>
      <p:sp>
        <p:nvSpPr>
          <p:cNvPr id="22607" name="Rectangle 83"/>
          <p:cNvSpPr>
            <a:spLocks noChangeArrowheads="1"/>
          </p:cNvSpPr>
          <p:nvPr/>
        </p:nvSpPr>
        <p:spPr bwMode="auto">
          <a:xfrm>
            <a:off x="2659063" y="5967413"/>
            <a:ext cx="1960562" cy="219075"/>
          </a:xfrm>
          <a:prstGeom prst="rect">
            <a:avLst/>
          </a:prstGeom>
          <a:noFill/>
          <a:ln w="9525">
            <a:noFill/>
            <a:miter lim="800000"/>
            <a:headEnd/>
            <a:tailEnd/>
          </a:ln>
        </p:spPr>
        <p:txBody>
          <a:bodyPr wrap="none" lIns="0" tIns="0" rIns="0" bIns="0">
            <a:spAutoFit/>
          </a:bodyPr>
          <a:lstStyle/>
          <a:p>
            <a:pPr algn="l" defTabSz="762000"/>
            <a:r>
              <a:rPr lang="en-US" sz="1400" dirty="0">
                <a:solidFill>
                  <a:schemeClr val="tx2"/>
                </a:solidFill>
              </a:rPr>
              <a:t>3. Predominantly convex</a:t>
            </a:r>
            <a:endParaRPr lang="en-US" dirty="0">
              <a:solidFill>
                <a:schemeClr val="tx2"/>
              </a:solidFill>
            </a:endParaRPr>
          </a:p>
        </p:txBody>
      </p:sp>
      <p:sp>
        <p:nvSpPr>
          <p:cNvPr id="22608" name="Rectangle 84"/>
          <p:cNvSpPr>
            <a:spLocks noChangeArrowheads="1"/>
          </p:cNvSpPr>
          <p:nvPr/>
        </p:nvSpPr>
        <p:spPr bwMode="auto">
          <a:xfrm>
            <a:off x="5257800" y="5564188"/>
            <a:ext cx="2168525" cy="219075"/>
          </a:xfrm>
          <a:prstGeom prst="rect">
            <a:avLst/>
          </a:prstGeom>
          <a:noFill/>
          <a:ln w="9525">
            <a:noFill/>
            <a:miter lim="800000"/>
            <a:headEnd/>
            <a:tailEnd/>
          </a:ln>
        </p:spPr>
        <p:txBody>
          <a:bodyPr wrap="none" lIns="0" tIns="0" rIns="0" bIns="0">
            <a:spAutoFit/>
          </a:bodyPr>
          <a:lstStyle/>
          <a:p>
            <a:pPr algn="l" defTabSz="762000"/>
            <a:r>
              <a:rPr lang="en-US" sz="1400" dirty="0">
                <a:solidFill>
                  <a:schemeClr val="tx2"/>
                </a:solidFill>
              </a:rPr>
              <a:t>4. Predominantly tangential</a:t>
            </a:r>
            <a:endParaRPr lang="en-US" dirty="0">
              <a:solidFill>
                <a:schemeClr val="tx2"/>
              </a:solidFill>
            </a:endParaRPr>
          </a:p>
        </p:txBody>
      </p:sp>
      <p:sp>
        <p:nvSpPr>
          <p:cNvPr id="22609" name="Rectangle 85"/>
          <p:cNvSpPr>
            <a:spLocks noChangeArrowheads="1"/>
          </p:cNvSpPr>
          <p:nvPr/>
        </p:nvSpPr>
        <p:spPr bwMode="auto">
          <a:xfrm>
            <a:off x="5257800" y="5765800"/>
            <a:ext cx="906463" cy="219075"/>
          </a:xfrm>
          <a:prstGeom prst="rect">
            <a:avLst/>
          </a:prstGeom>
          <a:noFill/>
          <a:ln w="9525">
            <a:noFill/>
            <a:miter lim="800000"/>
            <a:headEnd/>
            <a:tailEnd/>
          </a:ln>
        </p:spPr>
        <p:txBody>
          <a:bodyPr wrap="none" lIns="0" tIns="0" rIns="0" bIns="0">
            <a:spAutoFit/>
          </a:bodyPr>
          <a:lstStyle/>
          <a:p>
            <a:pPr algn="l" defTabSz="762000"/>
            <a:r>
              <a:rPr lang="en-US" sz="1400" dirty="0">
                <a:solidFill>
                  <a:schemeClr val="tx2"/>
                </a:solidFill>
              </a:rPr>
              <a:t>5. Concave</a:t>
            </a:r>
            <a:endParaRPr lang="en-US" dirty="0">
              <a:solidFill>
                <a:schemeClr val="tx2"/>
              </a:solidFill>
            </a:endParaRPr>
          </a:p>
        </p:txBody>
      </p:sp>
      <p:sp>
        <p:nvSpPr>
          <p:cNvPr id="22610" name="Rectangle 9"/>
          <p:cNvSpPr>
            <a:spLocks noChangeArrowheads="1"/>
          </p:cNvSpPr>
          <p:nvPr/>
        </p:nvSpPr>
        <p:spPr bwMode="auto">
          <a:xfrm>
            <a:off x="3060700" y="1368425"/>
            <a:ext cx="4394200" cy="909638"/>
          </a:xfrm>
          <a:prstGeom prst="rect">
            <a:avLst/>
          </a:prstGeom>
          <a:noFill/>
          <a:ln w="9525">
            <a:noFill/>
            <a:miter lim="800000"/>
            <a:headEnd/>
            <a:tailEnd/>
          </a:ln>
        </p:spPr>
        <p:txBody>
          <a:bodyPr lIns="92075" tIns="46038" rIns="92075" bIns="46038"/>
          <a:lstStyle/>
          <a:p>
            <a:pPr marL="342900" indent="-342900" algn="l" defTabSz="762000">
              <a:spcAft>
                <a:spcPct val="30000"/>
              </a:spcAft>
              <a:buClr>
                <a:srgbClr val="E3BEFF"/>
              </a:buClr>
              <a:buSzPct val="100000"/>
              <a:buFontTx/>
              <a:buChar char=" "/>
            </a:pPr>
            <a:r>
              <a:rPr lang="en-US" sz="1800" dirty="0">
                <a:solidFill>
                  <a:schemeClr val="tx2"/>
                </a:solidFill>
              </a:rPr>
              <a:t>(after S.H.F.A., Olten, Switzerland)</a:t>
            </a:r>
            <a:endParaRPr lang="en-US" sz="3600" dirty="0">
              <a:solidFill>
                <a:schemeClr val="tx2"/>
              </a:solidFill>
            </a:endParaRPr>
          </a:p>
        </p:txBody>
      </p:sp>
      <p:sp>
        <p:nvSpPr>
          <p:cNvPr id="22611" name="Line 11"/>
          <p:cNvSpPr>
            <a:spLocks noChangeShapeType="1"/>
          </p:cNvSpPr>
          <p:nvPr/>
        </p:nvSpPr>
        <p:spPr bwMode="auto">
          <a:xfrm flipV="1">
            <a:off x="1917700" y="2171700"/>
            <a:ext cx="6350" cy="819150"/>
          </a:xfrm>
          <a:prstGeom prst="line">
            <a:avLst/>
          </a:prstGeom>
          <a:noFill/>
          <a:ln w="38100">
            <a:solidFill>
              <a:srgbClr val="003300"/>
            </a:solidFill>
            <a:prstDash val="dash"/>
            <a:round/>
            <a:headEnd/>
            <a:tailEnd/>
          </a:ln>
        </p:spPr>
        <p:txBody>
          <a:bodyPr wrap="none" lIns="92075" tIns="46038" rIns="92075" bIns="46038" anchor="ctr"/>
          <a:lstStyle/>
          <a:p>
            <a:endParaRPr lang="en-AU" dirty="0"/>
          </a:p>
        </p:txBody>
      </p:sp>
      <p:sp>
        <p:nvSpPr>
          <p:cNvPr id="22612" name="Line 86"/>
          <p:cNvSpPr>
            <a:spLocks noChangeShapeType="1"/>
          </p:cNvSpPr>
          <p:nvPr/>
        </p:nvSpPr>
        <p:spPr bwMode="auto">
          <a:xfrm flipV="1">
            <a:off x="3619500" y="2171700"/>
            <a:ext cx="6350" cy="819150"/>
          </a:xfrm>
          <a:prstGeom prst="line">
            <a:avLst/>
          </a:prstGeom>
          <a:noFill/>
          <a:ln w="38100">
            <a:solidFill>
              <a:srgbClr val="003300"/>
            </a:solidFill>
            <a:prstDash val="dash"/>
            <a:round/>
            <a:headEnd/>
            <a:tailEnd/>
          </a:ln>
        </p:spPr>
        <p:txBody>
          <a:bodyPr wrap="none" lIns="92075" tIns="46038" rIns="92075" bIns="46038" anchor="ctr"/>
          <a:lstStyle/>
          <a:p>
            <a:endParaRPr lang="en-AU" dirty="0"/>
          </a:p>
        </p:txBody>
      </p:sp>
      <p:sp>
        <p:nvSpPr>
          <p:cNvPr id="22613" name="Line 87"/>
          <p:cNvSpPr>
            <a:spLocks noChangeShapeType="1"/>
          </p:cNvSpPr>
          <p:nvPr/>
        </p:nvSpPr>
        <p:spPr bwMode="auto">
          <a:xfrm flipV="1">
            <a:off x="5321300" y="2171700"/>
            <a:ext cx="6350" cy="819150"/>
          </a:xfrm>
          <a:prstGeom prst="line">
            <a:avLst/>
          </a:prstGeom>
          <a:noFill/>
          <a:ln w="38100">
            <a:solidFill>
              <a:srgbClr val="003300"/>
            </a:solidFill>
            <a:prstDash val="dash"/>
            <a:round/>
            <a:headEnd/>
            <a:tailEnd/>
          </a:ln>
        </p:spPr>
        <p:txBody>
          <a:bodyPr wrap="none" lIns="92075" tIns="46038" rIns="92075" bIns="46038" anchor="ctr"/>
          <a:lstStyle/>
          <a:p>
            <a:endParaRPr lang="en-AU" dirty="0"/>
          </a:p>
        </p:txBody>
      </p:sp>
      <p:sp>
        <p:nvSpPr>
          <p:cNvPr id="22614" name="Line 88"/>
          <p:cNvSpPr>
            <a:spLocks noChangeShapeType="1"/>
          </p:cNvSpPr>
          <p:nvPr/>
        </p:nvSpPr>
        <p:spPr bwMode="auto">
          <a:xfrm flipV="1">
            <a:off x="7023100" y="2171700"/>
            <a:ext cx="6350" cy="819150"/>
          </a:xfrm>
          <a:prstGeom prst="line">
            <a:avLst/>
          </a:prstGeom>
          <a:noFill/>
          <a:ln w="38100">
            <a:solidFill>
              <a:srgbClr val="003300"/>
            </a:solidFill>
            <a:prstDash val="dash"/>
            <a:round/>
            <a:headEnd/>
            <a:tailEnd/>
          </a:ln>
        </p:spPr>
        <p:txBody>
          <a:bodyPr wrap="none" lIns="92075" tIns="46038" rIns="92075" bIns="46038" anchor="ctr"/>
          <a:lstStyle/>
          <a:p>
            <a:endParaRPr lang="en-AU" dirty="0"/>
          </a:p>
        </p:txBody>
      </p:sp>
      <p:sp>
        <p:nvSpPr>
          <p:cNvPr id="22615" name="Line 89"/>
          <p:cNvSpPr>
            <a:spLocks noChangeShapeType="1"/>
          </p:cNvSpPr>
          <p:nvPr/>
        </p:nvSpPr>
        <p:spPr bwMode="auto">
          <a:xfrm flipV="1">
            <a:off x="8724900" y="2171700"/>
            <a:ext cx="6350" cy="819150"/>
          </a:xfrm>
          <a:prstGeom prst="line">
            <a:avLst/>
          </a:prstGeom>
          <a:noFill/>
          <a:ln w="38100">
            <a:solidFill>
              <a:srgbClr val="003300"/>
            </a:solidFill>
            <a:prstDash val="dash"/>
            <a:round/>
            <a:headEnd/>
            <a:tailEnd/>
          </a:ln>
        </p:spPr>
        <p:txBody>
          <a:bodyPr wrap="none" lIns="92075" tIns="46038" rIns="92075" bIns="46038" anchor="ctr"/>
          <a:lstStyle/>
          <a:p>
            <a:endParaRPr lang="en-AU" dirty="0"/>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23555" name="Rectangle 3"/>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23556" name="Rectangle 4"/>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23557" name="Rectangle 5"/>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23558" name="Rectangle 7"/>
          <p:cNvSpPr>
            <a:spLocks noGrp="1" noChangeArrowheads="1"/>
          </p:cNvSpPr>
          <p:nvPr>
            <p:ph type="title"/>
          </p:nvPr>
        </p:nvSpPr>
        <p:spPr>
          <a:xfrm>
            <a:off x="1289321" y="-63500"/>
            <a:ext cx="9396412" cy="1143000"/>
          </a:xfrm>
          <a:noFill/>
        </p:spPr>
        <p:txBody>
          <a:bodyPr/>
          <a:lstStyle/>
          <a:p>
            <a:pPr eaLnBrk="1" hangingPunct="1">
              <a:lnSpc>
                <a:spcPct val="120000"/>
              </a:lnSpc>
            </a:pPr>
            <a:r>
              <a:rPr lang="en-US" sz="3200" dirty="0" smtClean="0"/>
              <a:t>CORNEAL TOPOGRAPHY ASPHERICITY</a:t>
            </a:r>
          </a:p>
        </p:txBody>
      </p:sp>
      <p:sp>
        <p:nvSpPr>
          <p:cNvPr id="23559" name="Rectangle 6"/>
          <p:cNvSpPr>
            <a:spLocks noGrp="1" noChangeArrowheads="1"/>
          </p:cNvSpPr>
          <p:nvPr>
            <p:ph idx="1"/>
          </p:nvPr>
        </p:nvSpPr>
        <p:spPr>
          <a:xfrm>
            <a:off x="1323975" y="1699738"/>
            <a:ext cx="8729663" cy="4114800"/>
          </a:xfrm>
        </p:spPr>
        <p:txBody>
          <a:bodyPr/>
          <a:lstStyle/>
          <a:p>
            <a:pPr eaLnBrk="1" hangingPunct="1">
              <a:lnSpc>
                <a:spcPct val="110000"/>
              </a:lnSpc>
              <a:buClr>
                <a:srgbClr val="FFC000"/>
              </a:buClr>
            </a:pPr>
            <a:r>
              <a:rPr lang="en-US" sz="2800" dirty="0" smtClean="0"/>
              <a:t>Cornea is aspheric</a:t>
            </a:r>
          </a:p>
          <a:p>
            <a:pPr eaLnBrk="1" hangingPunct="1">
              <a:lnSpc>
                <a:spcPct val="110000"/>
              </a:lnSpc>
              <a:buClr>
                <a:srgbClr val="FFC000"/>
              </a:buClr>
            </a:pPr>
            <a:r>
              <a:rPr lang="en-US" sz="2800" dirty="0" smtClean="0"/>
              <a:t>Asphericity - the deviation of peripheral curvature from the apical curvature</a:t>
            </a: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 name="Rectangle 250"/>
          <p:cNvSpPr/>
          <p:nvPr/>
        </p:nvSpPr>
        <p:spPr>
          <a:xfrm>
            <a:off x="2895600" y="1412875"/>
            <a:ext cx="4697413" cy="4765675"/>
          </a:xfrm>
          <a:prstGeom prst="rect">
            <a:avLst/>
          </a:prstGeom>
          <a:solidFill>
            <a:schemeClr val="accent3">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dirty="0"/>
          </a:p>
        </p:txBody>
      </p:sp>
      <p:sp>
        <p:nvSpPr>
          <p:cNvPr id="24579" name="Rectangle 2"/>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solidFill>
                <a:schemeClr val="tx2"/>
              </a:solidFill>
            </a:endParaRPr>
          </a:p>
        </p:txBody>
      </p:sp>
      <p:sp>
        <p:nvSpPr>
          <p:cNvPr id="24580" name="Rectangle 3"/>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solidFill>
                <a:schemeClr val="tx2"/>
              </a:solidFill>
            </a:endParaRPr>
          </a:p>
        </p:txBody>
      </p:sp>
      <p:sp>
        <p:nvSpPr>
          <p:cNvPr id="24581" name="Rectangle 4"/>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solidFill>
                <a:schemeClr val="tx2"/>
              </a:solidFill>
            </a:endParaRPr>
          </a:p>
        </p:txBody>
      </p:sp>
      <p:sp>
        <p:nvSpPr>
          <p:cNvPr id="24582" name="Rectangle 5"/>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solidFill>
                <a:schemeClr val="tx2"/>
              </a:solidFill>
            </a:endParaRPr>
          </a:p>
        </p:txBody>
      </p:sp>
      <p:sp>
        <p:nvSpPr>
          <p:cNvPr id="24583" name="Rectangle 6"/>
          <p:cNvSpPr>
            <a:spLocks noGrp="1" noChangeArrowheads="1"/>
          </p:cNvSpPr>
          <p:nvPr>
            <p:ph type="title"/>
          </p:nvPr>
        </p:nvSpPr>
        <p:spPr>
          <a:xfrm>
            <a:off x="1597025" y="-85725"/>
            <a:ext cx="8743950" cy="1143000"/>
          </a:xfrm>
          <a:noFill/>
        </p:spPr>
        <p:txBody>
          <a:bodyPr/>
          <a:lstStyle/>
          <a:p>
            <a:pPr eaLnBrk="1" hangingPunct="1">
              <a:lnSpc>
                <a:spcPct val="150000"/>
              </a:lnSpc>
            </a:pPr>
            <a:r>
              <a:rPr lang="en-US" dirty="0" smtClean="0"/>
              <a:t>CONIC SECTIONS</a:t>
            </a:r>
          </a:p>
        </p:txBody>
      </p:sp>
      <p:sp>
        <p:nvSpPr>
          <p:cNvPr id="24584" name="Rectangle 362"/>
          <p:cNvSpPr>
            <a:spLocks noChangeArrowheads="1"/>
          </p:cNvSpPr>
          <p:nvPr/>
        </p:nvSpPr>
        <p:spPr bwMode="auto">
          <a:xfrm>
            <a:off x="4314825" y="2387600"/>
            <a:ext cx="758825" cy="312738"/>
          </a:xfrm>
          <a:prstGeom prst="rect">
            <a:avLst/>
          </a:prstGeom>
          <a:noFill/>
          <a:ln w="9525">
            <a:noFill/>
            <a:miter lim="800000"/>
            <a:headEnd/>
            <a:tailEnd/>
          </a:ln>
        </p:spPr>
        <p:txBody>
          <a:bodyPr wrap="none" lIns="0" tIns="0" rIns="0" bIns="0">
            <a:spAutoFit/>
          </a:bodyPr>
          <a:lstStyle/>
          <a:p>
            <a:pPr algn="l" defTabSz="762000"/>
            <a:r>
              <a:rPr lang="en-US" sz="2000" dirty="0">
                <a:solidFill>
                  <a:schemeClr val="tx2"/>
                </a:solidFill>
              </a:rPr>
              <a:t>Ellipse</a:t>
            </a:r>
            <a:endParaRPr lang="en-US" dirty="0">
              <a:solidFill>
                <a:schemeClr val="tx2"/>
              </a:solidFill>
            </a:endParaRPr>
          </a:p>
        </p:txBody>
      </p:sp>
      <p:sp>
        <p:nvSpPr>
          <p:cNvPr id="24585" name="Rectangle 363"/>
          <p:cNvSpPr>
            <a:spLocks noChangeArrowheads="1"/>
          </p:cNvSpPr>
          <p:nvPr/>
        </p:nvSpPr>
        <p:spPr bwMode="auto">
          <a:xfrm>
            <a:off x="4121150" y="3006725"/>
            <a:ext cx="657225" cy="312738"/>
          </a:xfrm>
          <a:prstGeom prst="rect">
            <a:avLst/>
          </a:prstGeom>
          <a:noFill/>
          <a:ln w="9525">
            <a:noFill/>
            <a:miter lim="800000"/>
            <a:headEnd/>
            <a:tailEnd/>
          </a:ln>
        </p:spPr>
        <p:txBody>
          <a:bodyPr wrap="none" lIns="0" tIns="0" rIns="0" bIns="0">
            <a:spAutoFit/>
          </a:bodyPr>
          <a:lstStyle/>
          <a:p>
            <a:pPr algn="l" defTabSz="762000"/>
            <a:r>
              <a:rPr lang="en-US" sz="2000" dirty="0">
                <a:solidFill>
                  <a:schemeClr val="tx2"/>
                </a:solidFill>
              </a:rPr>
              <a:t>Circle</a:t>
            </a:r>
            <a:endParaRPr lang="en-US" dirty="0">
              <a:solidFill>
                <a:schemeClr val="tx2"/>
              </a:solidFill>
            </a:endParaRPr>
          </a:p>
        </p:txBody>
      </p:sp>
      <p:sp>
        <p:nvSpPr>
          <p:cNvPr id="24586" name="Rectangle 364"/>
          <p:cNvSpPr>
            <a:spLocks noChangeArrowheads="1"/>
          </p:cNvSpPr>
          <p:nvPr/>
        </p:nvSpPr>
        <p:spPr bwMode="auto">
          <a:xfrm>
            <a:off x="3775075" y="3694113"/>
            <a:ext cx="758825" cy="312737"/>
          </a:xfrm>
          <a:prstGeom prst="rect">
            <a:avLst/>
          </a:prstGeom>
          <a:noFill/>
          <a:ln w="9525">
            <a:noFill/>
            <a:miter lim="800000"/>
            <a:headEnd/>
            <a:tailEnd/>
          </a:ln>
        </p:spPr>
        <p:txBody>
          <a:bodyPr wrap="none" lIns="0" tIns="0" rIns="0" bIns="0">
            <a:spAutoFit/>
          </a:bodyPr>
          <a:lstStyle/>
          <a:p>
            <a:pPr algn="l" defTabSz="762000"/>
            <a:r>
              <a:rPr lang="en-US" sz="2000" dirty="0">
                <a:solidFill>
                  <a:schemeClr val="tx2"/>
                </a:solidFill>
              </a:rPr>
              <a:t>Ellipse</a:t>
            </a:r>
            <a:endParaRPr lang="en-US" dirty="0">
              <a:solidFill>
                <a:schemeClr val="tx2"/>
              </a:solidFill>
            </a:endParaRPr>
          </a:p>
        </p:txBody>
      </p:sp>
      <p:sp>
        <p:nvSpPr>
          <p:cNvPr id="24587" name="Rectangle 365"/>
          <p:cNvSpPr>
            <a:spLocks noChangeArrowheads="1"/>
          </p:cNvSpPr>
          <p:nvPr/>
        </p:nvSpPr>
        <p:spPr bwMode="auto">
          <a:xfrm>
            <a:off x="3130550" y="4749800"/>
            <a:ext cx="1027113" cy="312738"/>
          </a:xfrm>
          <a:prstGeom prst="rect">
            <a:avLst/>
          </a:prstGeom>
          <a:noFill/>
          <a:ln w="9525">
            <a:noFill/>
            <a:miter lim="800000"/>
            <a:headEnd/>
            <a:tailEnd/>
          </a:ln>
        </p:spPr>
        <p:txBody>
          <a:bodyPr wrap="none" lIns="0" tIns="0" rIns="0" bIns="0">
            <a:spAutoFit/>
          </a:bodyPr>
          <a:lstStyle/>
          <a:p>
            <a:pPr algn="l" defTabSz="762000"/>
            <a:r>
              <a:rPr lang="en-US" sz="2000" dirty="0">
                <a:solidFill>
                  <a:schemeClr val="tx2"/>
                </a:solidFill>
              </a:rPr>
              <a:t>Parabola</a:t>
            </a:r>
            <a:endParaRPr lang="en-US" dirty="0">
              <a:solidFill>
                <a:schemeClr val="tx2"/>
              </a:solidFill>
            </a:endParaRPr>
          </a:p>
        </p:txBody>
      </p:sp>
      <p:sp>
        <p:nvSpPr>
          <p:cNvPr id="24588" name="Rectangle 366"/>
          <p:cNvSpPr>
            <a:spLocks noChangeArrowheads="1"/>
          </p:cNvSpPr>
          <p:nvPr/>
        </p:nvSpPr>
        <p:spPr bwMode="auto">
          <a:xfrm>
            <a:off x="3140075" y="5643563"/>
            <a:ext cx="1170192" cy="312330"/>
          </a:xfrm>
          <a:prstGeom prst="rect">
            <a:avLst/>
          </a:prstGeom>
          <a:noFill/>
          <a:ln w="9525">
            <a:noFill/>
            <a:miter lim="800000"/>
            <a:headEnd/>
            <a:tailEnd/>
          </a:ln>
        </p:spPr>
        <p:txBody>
          <a:bodyPr wrap="none" lIns="0" tIns="0" rIns="0" bIns="0">
            <a:spAutoFit/>
          </a:bodyPr>
          <a:lstStyle/>
          <a:p>
            <a:pPr algn="l" defTabSz="762000"/>
            <a:r>
              <a:rPr lang="en-US" sz="2000" dirty="0" smtClean="0">
                <a:solidFill>
                  <a:schemeClr val="tx2"/>
                </a:solidFill>
              </a:rPr>
              <a:t>Hyperbola</a:t>
            </a:r>
            <a:endParaRPr lang="en-US" dirty="0">
              <a:solidFill>
                <a:schemeClr val="tx2"/>
              </a:solidFill>
            </a:endParaRPr>
          </a:p>
        </p:txBody>
      </p:sp>
      <p:sp>
        <p:nvSpPr>
          <p:cNvPr id="24589" name="Freeform 536"/>
          <p:cNvSpPr>
            <a:spLocks/>
          </p:cNvSpPr>
          <p:nvPr/>
        </p:nvSpPr>
        <p:spPr bwMode="auto">
          <a:xfrm>
            <a:off x="5181600" y="4348163"/>
            <a:ext cx="50800" cy="68262"/>
          </a:xfrm>
          <a:custGeom>
            <a:avLst/>
            <a:gdLst>
              <a:gd name="T0" fmla="*/ 2147483647 w 32"/>
              <a:gd name="T1" fmla="*/ 0 h 43"/>
              <a:gd name="T2" fmla="*/ 2147483647 w 32"/>
              <a:gd name="T3" fmla="*/ 2147483647 h 43"/>
              <a:gd name="T4" fmla="*/ 2147483647 w 32"/>
              <a:gd name="T5" fmla="*/ 2147483647 h 43"/>
              <a:gd name="T6" fmla="*/ 0 w 32"/>
              <a:gd name="T7" fmla="*/ 2147483647 h 43"/>
              <a:gd name="T8" fmla="*/ 2147483647 w 32"/>
              <a:gd name="T9" fmla="*/ 0 h 43"/>
              <a:gd name="T10" fmla="*/ 0 60000 65536"/>
              <a:gd name="T11" fmla="*/ 0 60000 65536"/>
              <a:gd name="T12" fmla="*/ 0 60000 65536"/>
              <a:gd name="T13" fmla="*/ 0 60000 65536"/>
              <a:gd name="T14" fmla="*/ 0 60000 65536"/>
              <a:gd name="T15" fmla="*/ 0 w 32"/>
              <a:gd name="T16" fmla="*/ 0 h 43"/>
              <a:gd name="T17" fmla="*/ 32 w 32"/>
              <a:gd name="T18" fmla="*/ 43 h 43"/>
            </a:gdLst>
            <a:ahLst/>
            <a:cxnLst>
              <a:cxn ang="T10">
                <a:pos x="T0" y="T1"/>
              </a:cxn>
              <a:cxn ang="T11">
                <a:pos x="T2" y="T3"/>
              </a:cxn>
              <a:cxn ang="T12">
                <a:pos x="T4" y="T5"/>
              </a:cxn>
              <a:cxn ang="T13">
                <a:pos x="T6" y="T7"/>
              </a:cxn>
              <a:cxn ang="T14">
                <a:pos x="T8" y="T9"/>
              </a:cxn>
            </a:cxnLst>
            <a:rect l="T15" t="T16" r="T17" b="T18"/>
            <a:pathLst>
              <a:path w="32" h="43">
                <a:moveTo>
                  <a:pt x="22" y="0"/>
                </a:moveTo>
                <a:lnTo>
                  <a:pt x="32" y="5"/>
                </a:lnTo>
                <a:lnTo>
                  <a:pt x="5" y="43"/>
                </a:lnTo>
                <a:lnTo>
                  <a:pt x="0" y="43"/>
                </a:lnTo>
                <a:lnTo>
                  <a:pt x="22" y="0"/>
                </a:lnTo>
                <a:close/>
              </a:path>
            </a:pathLst>
          </a:custGeom>
          <a:solidFill>
            <a:srgbClr val="003300"/>
          </a:solidFill>
          <a:ln w="9525">
            <a:noFill/>
            <a:round/>
            <a:headEnd/>
            <a:tailEnd/>
          </a:ln>
        </p:spPr>
        <p:txBody>
          <a:bodyPr/>
          <a:lstStyle/>
          <a:p>
            <a:endParaRPr lang="en-US" dirty="0">
              <a:solidFill>
                <a:schemeClr val="tx2"/>
              </a:solidFill>
            </a:endParaRPr>
          </a:p>
        </p:txBody>
      </p:sp>
      <p:sp>
        <p:nvSpPr>
          <p:cNvPr id="24590" name="Freeform 537"/>
          <p:cNvSpPr>
            <a:spLocks/>
          </p:cNvSpPr>
          <p:nvPr/>
        </p:nvSpPr>
        <p:spPr bwMode="auto">
          <a:xfrm>
            <a:off x="5259388" y="4225925"/>
            <a:ext cx="50800" cy="69850"/>
          </a:xfrm>
          <a:custGeom>
            <a:avLst/>
            <a:gdLst>
              <a:gd name="T0" fmla="*/ 2147483647 w 32"/>
              <a:gd name="T1" fmla="*/ 0 h 44"/>
              <a:gd name="T2" fmla="*/ 2147483647 w 32"/>
              <a:gd name="T3" fmla="*/ 2147483647 h 44"/>
              <a:gd name="T4" fmla="*/ 2147483647 w 32"/>
              <a:gd name="T5" fmla="*/ 2147483647 h 44"/>
              <a:gd name="T6" fmla="*/ 0 w 32"/>
              <a:gd name="T7" fmla="*/ 2147483647 h 44"/>
              <a:gd name="T8" fmla="*/ 2147483647 w 32"/>
              <a:gd name="T9" fmla="*/ 0 h 44"/>
              <a:gd name="T10" fmla="*/ 0 60000 65536"/>
              <a:gd name="T11" fmla="*/ 0 60000 65536"/>
              <a:gd name="T12" fmla="*/ 0 60000 65536"/>
              <a:gd name="T13" fmla="*/ 0 60000 65536"/>
              <a:gd name="T14" fmla="*/ 0 60000 65536"/>
              <a:gd name="T15" fmla="*/ 0 w 32"/>
              <a:gd name="T16" fmla="*/ 0 h 44"/>
              <a:gd name="T17" fmla="*/ 32 w 32"/>
              <a:gd name="T18" fmla="*/ 44 h 44"/>
            </a:gdLst>
            <a:ahLst/>
            <a:cxnLst>
              <a:cxn ang="T10">
                <a:pos x="T0" y="T1"/>
              </a:cxn>
              <a:cxn ang="T11">
                <a:pos x="T2" y="T3"/>
              </a:cxn>
              <a:cxn ang="T12">
                <a:pos x="T4" y="T5"/>
              </a:cxn>
              <a:cxn ang="T13">
                <a:pos x="T6" y="T7"/>
              </a:cxn>
              <a:cxn ang="T14">
                <a:pos x="T8" y="T9"/>
              </a:cxn>
            </a:cxnLst>
            <a:rect l="T15" t="T16" r="T17" b="T18"/>
            <a:pathLst>
              <a:path w="32" h="44">
                <a:moveTo>
                  <a:pt x="27" y="0"/>
                </a:moveTo>
                <a:lnTo>
                  <a:pt x="32" y="6"/>
                </a:lnTo>
                <a:lnTo>
                  <a:pt x="11" y="44"/>
                </a:lnTo>
                <a:lnTo>
                  <a:pt x="0" y="39"/>
                </a:lnTo>
                <a:lnTo>
                  <a:pt x="27" y="0"/>
                </a:lnTo>
                <a:close/>
              </a:path>
            </a:pathLst>
          </a:custGeom>
          <a:solidFill>
            <a:srgbClr val="003300"/>
          </a:solidFill>
          <a:ln w="9525">
            <a:noFill/>
            <a:round/>
            <a:headEnd/>
            <a:tailEnd/>
          </a:ln>
        </p:spPr>
        <p:txBody>
          <a:bodyPr/>
          <a:lstStyle/>
          <a:p>
            <a:endParaRPr lang="en-US" dirty="0">
              <a:solidFill>
                <a:schemeClr val="tx2"/>
              </a:solidFill>
            </a:endParaRPr>
          </a:p>
        </p:txBody>
      </p:sp>
      <p:sp>
        <p:nvSpPr>
          <p:cNvPr id="24591" name="Freeform 538"/>
          <p:cNvSpPr>
            <a:spLocks/>
          </p:cNvSpPr>
          <p:nvPr/>
        </p:nvSpPr>
        <p:spPr bwMode="auto">
          <a:xfrm>
            <a:off x="5345113" y="4105275"/>
            <a:ext cx="52387" cy="69850"/>
          </a:xfrm>
          <a:custGeom>
            <a:avLst/>
            <a:gdLst>
              <a:gd name="T0" fmla="*/ 2147483647 w 33"/>
              <a:gd name="T1" fmla="*/ 0 h 44"/>
              <a:gd name="T2" fmla="*/ 2147483647 w 33"/>
              <a:gd name="T3" fmla="*/ 2147483647 h 44"/>
              <a:gd name="T4" fmla="*/ 2147483647 w 33"/>
              <a:gd name="T5" fmla="*/ 2147483647 h 44"/>
              <a:gd name="T6" fmla="*/ 0 w 33"/>
              <a:gd name="T7" fmla="*/ 2147483647 h 44"/>
              <a:gd name="T8" fmla="*/ 2147483647 w 33"/>
              <a:gd name="T9" fmla="*/ 0 h 44"/>
              <a:gd name="T10" fmla="*/ 0 60000 65536"/>
              <a:gd name="T11" fmla="*/ 0 60000 65536"/>
              <a:gd name="T12" fmla="*/ 0 60000 65536"/>
              <a:gd name="T13" fmla="*/ 0 60000 65536"/>
              <a:gd name="T14" fmla="*/ 0 60000 65536"/>
              <a:gd name="T15" fmla="*/ 0 w 33"/>
              <a:gd name="T16" fmla="*/ 0 h 44"/>
              <a:gd name="T17" fmla="*/ 33 w 33"/>
              <a:gd name="T18" fmla="*/ 44 h 44"/>
            </a:gdLst>
            <a:ahLst/>
            <a:cxnLst>
              <a:cxn ang="T10">
                <a:pos x="T0" y="T1"/>
              </a:cxn>
              <a:cxn ang="T11">
                <a:pos x="T2" y="T3"/>
              </a:cxn>
              <a:cxn ang="T12">
                <a:pos x="T4" y="T5"/>
              </a:cxn>
              <a:cxn ang="T13">
                <a:pos x="T6" y="T7"/>
              </a:cxn>
              <a:cxn ang="T14">
                <a:pos x="T8" y="T9"/>
              </a:cxn>
            </a:cxnLst>
            <a:rect l="T15" t="T16" r="T17" b="T18"/>
            <a:pathLst>
              <a:path w="33" h="44">
                <a:moveTo>
                  <a:pt x="27" y="0"/>
                </a:moveTo>
                <a:lnTo>
                  <a:pt x="33" y="6"/>
                </a:lnTo>
                <a:lnTo>
                  <a:pt x="6" y="44"/>
                </a:lnTo>
                <a:lnTo>
                  <a:pt x="0" y="38"/>
                </a:lnTo>
                <a:lnTo>
                  <a:pt x="27" y="0"/>
                </a:lnTo>
                <a:close/>
              </a:path>
            </a:pathLst>
          </a:custGeom>
          <a:solidFill>
            <a:srgbClr val="003300"/>
          </a:solidFill>
          <a:ln w="9525">
            <a:noFill/>
            <a:round/>
            <a:headEnd/>
            <a:tailEnd/>
          </a:ln>
        </p:spPr>
        <p:txBody>
          <a:bodyPr/>
          <a:lstStyle/>
          <a:p>
            <a:endParaRPr lang="en-US" dirty="0">
              <a:solidFill>
                <a:schemeClr val="tx2"/>
              </a:solidFill>
            </a:endParaRPr>
          </a:p>
        </p:txBody>
      </p:sp>
      <p:sp>
        <p:nvSpPr>
          <p:cNvPr id="24592" name="Freeform 539"/>
          <p:cNvSpPr>
            <a:spLocks/>
          </p:cNvSpPr>
          <p:nvPr/>
        </p:nvSpPr>
        <p:spPr bwMode="auto">
          <a:xfrm>
            <a:off x="5432425" y="3984625"/>
            <a:ext cx="50800" cy="69850"/>
          </a:xfrm>
          <a:custGeom>
            <a:avLst/>
            <a:gdLst>
              <a:gd name="T0" fmla="*/ 2147483647 w 32"/>
              <a:gd name="T1" fmla="*/ 0 h 44"/>
              <a:gd name="T2" fmla="*/ 2147483647 w 32"/>
              <a:gd name="T3" fmla="*/ 2147483647 h 44"/>
              <a:gd name="T4" fmla="*/ 0 w 32"/>
              <a:gd name="T5" fmla="*/ 2147483647 h 44"/>
              <a:gd name="T6" fmla="*/ 2147483647 w 32"/>
              <a:gd name="T7" fmla="*/ 2147483647 h 44"/>
              <a:gd name="T8" fmla="*/ 2147483647 w 32"/>
              <a:gd name="T9" fmla="*/ 2147483647 h 44"/>
              <a:gd name="T10" fmla="*/ 2147483647 w 32"/>
              <a:gd name="T11" fmla="*/ 2147483647 h 44"/>
              <a:gd name="T12" fmla="*/ 2147483647 w 32"/>
              <a:gd name="T13" fmla="*/ 0 h 44"/>
              <a:gd name="T14" fmla="*/ 0 60000 65536"/>
              <a:gd name="T15" fmla="*/ 0 60000 65536"/>
              <a:gd name="T16" fmla="*/ 0 60000 65536"/>
              <a:gd name="T17" fmla="*/ 0 60000 65536"/>
              <a:gd name="T18" fmla="*/ 0 60000 65536"/>
              <a:gd name="T19" fmla="*/ 0 60000 65536"/>
              <a:gd name="T20" fmla="*/ 0 60000 65536"/>
              <a:gd name="T21" fmla="*/ 0 w 32"/>
              <a:gd name="T22" fmla="*/ 0 h 44"/>
              <a:gd name="T23" fmla="*/ 32 w 32"/>
              <a:gd name="T24" fmla="*/ 44 h 4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 h="44">
                <a:moveTo>
                  <a:pt x="27" y="0"/>
                </a:moveTo>
                <a:lnTo>
                  <a:pt x="22" y="5"/>
                </a:lnTo>
                <a:lnTo>
                  <a:pt x="0" y="38"/>
                </a:lnTo>
                <a:lnTo>
                  <a:pt x="5" y="44"/>
                </a:lnTo>
                <a:lnTo>
                  <a:pt x="27" y="11"/>
                </a:lnTo>
                <a:lnTo>
                  <a:pt x="32" y="5"/>
                </a:lnTo>
                <a:lnTo>
                  <a:pt x="27" y="0"/>
                </a:lnTo>
                <a:close/>
              </a:path>
            </a:pathLst>
          </a:custGeom>
          <a:solidFill>
            <a:srgbClr val="003300"/>
          </a:solidFill>
          <a:ln w="9525">
            <a:noFill/>
            <a:round/>
            <a:headEnd/>
            <a:tailEnd/>
          </a:ln>
        </p:spPr>
        <p:txBody>
          <a:bodyPr/>
          <a:lstStyle/>
          <a:p>
            <a:endParaRPr lang="en-US" dirty="0">
              <a:solidFill>
                <a:schemeClr val="tx2"/>
              </a:solidFill>
            </a:endParaRPr>
          </a:p>
        </p:txBody>
      </p:sp>
      <p:sp>
        <p:nvSpPr>
          <p:cNvPr id="24593" name="Freeform 540"/>
          <p:cNvSpPr>
            <a:spLocks/>
          </p:cNvSpPr>
          <p:nvPr/>
        </p:nvSpPr>
        <p:spPr bwMode="auto">
          <a:xfrm>
            <a:off x="5518150" y="3871913"/>
            <a:ext cx="52388" cy="69850"/>
          </a:xfrm>
          <a:custGeom>
            <a:avLst/>
            <a:gdLst>
              <a:gd name="T0" fmla="*/ 2147483647 w 33"/>
              <a:gd name="T1" fmla="*/ 0 h 44"/>
              <a:gd name="T2" fmla="*/ 2147483647 w 33"/>
              <a:gd name="T3" fmla="*/ 2147483647 h 44"/>
              <a:gd name="T4" fmla="*/ 2147483647 w 33"/>
              <a:gd name="T5" fmla="*/ 2147483647 h 44"/>
              <a:gd name="T6" fmla="*/ 0 w 33"/>
              <a:gd name="T7" fmla="*/ 2147483647 h 44"/>
              <a:gd name="T8" fmla="*/ 2147483647 w 33"/>
              <a:gd name="T9" fmla="*/ 0 h 44"/>
              <a:gd name="T10" fmla="*/ 0 60000 65536"/>
              <a:gd name="T11" fmla="*/ 0 60000 65536"/>
              <a:gd name="T12" fmla="*/ 0 60000 65536"/>
              <a:gd name="T13" fmla="*/ 0 60000 65536"/>
              <a:gd name="T14" fmla="*/ 0 60000 65536"/>
              <a:gd name="T15" fmla="*/ 0 w 33"/>
              <a:gd name="T16" fmla="*/ 0 h 44"/>
              <a:gd name="T17" fmla="*/ 33 w 33"/>
              <a:gd name="T18" fmla="*/ 44 h 44"/>
            </a:gdLst>
            <a:ahLst/>
            <a:cxnLst>
              <a:cxn ang="T10">
                <a:pos x="T0" y="T1"/>
              </a:cxn>
              <a:cxn ang="T11">
                <a:pos x="T2" y="T3"/>
              </a:cxn>
              <a:cxn ang="T12">
                <a:pos x="T4" y="T5"/>
              </a:cxn>
              <a:cxn ang="T13">
                <a:pos x="T6" y="T7"/>
              </a:cxn>
              <a:cxn ang="T14">
                <a:pos x="T8" y="T9"/>
              </a:cxn>
            </a:cxnLst>
            <a:rect l="T15" t="T16" r="T17" b="T18"/>
            <a:pathLst>
              <a:path w="33" h="44">
                <a:moveTo>
                  <a:pt x="27" y="0"/>
                </a:moveTo>
                <a:lnTo>
                  <a:pt x="33" y="6"/>
                </a:lnTo>
                <a:lnTo>
                  <a:pt x="6" y="44"/>
                </a:lnTo>
                <a:lnTo>
                  <a:pt x="0" y="38"/>
                </a:lnTo>
                <a:lnTo>
                  <a:pt x="27" y="0"/>
                </a:lnTo>
                <a:close/>
              </a:path>
            </a:pathLst>
          </a:custGeom>
          <a:solidFill>
            <a:srgbClr val="003300"/>
          </a:solidFill>
          <a:ln w="9525">
            <a:noFill/>
            <a:round/>
            <a:headEnd/>
            <a:tailEnd/>
          </a:ln>
        </p:spPr>
        <p:txBody>
          <a:bodyPr/>
          <a:lstStyle/>
          <a:p>
            <a:endParaRPr lang="en-US" dirty="0">
              <a:solidFill>
                <a:schemeClr val="tx2"/>
              </a:solidFill>
            </a:endParaRPr>
          </a:p>
        </p:txBody>
      </p:sp>
      <p:sp>
        <p:nvSpPr>
          <p:cNvPr id="24594" name="Freeform 541"/>
          <p:cNvSpPr>
            <a:spLocks/>
          </p:cNvSpPr>
          <p:nvPr/>
        </p:nvSpPr>
        <p:spPr bwMode="auto">
          <a:xfrm>
            <a:off x="5605463" y="3751263"/>
            <a:ext cx="60325" cy="68262"/>
          </a:xfrm>
          <a:custGeom>
            <a:avLst/>
            <a:gdLst>
              <a:gd name="T0" fmla="*/ 2147483647 w 38"/>
              <a:gd name="T1" fmla="*/ 0 h 43"/>
              <a:gd name="T2" fmla="*/ 2147483647 w 38"/>
              <a:gd name="T3" fmla="*/ 2147483647 h 43"/>
              <a:gd name="T4" fmla="*/ 0 w 38"/>
              <a:gd name="T5" fmla="*/ 2147483647 h 43"/>
              <a:gd name="T6" fmla="*/ 2147483647 w 38"/>
              <a:gd name="T7" fmla="*/ 2147483647 h 43"/>
              <a:gd name="T8" fmla="*/ 2147483647 w 38"/>
              <a:gd name="T9" fmla="*/ 2147483647 h 43"/>
              <a:gd name="T10" fmla="*/ 2147483647 w 38"/>
              <a:gd name="T11" fmla="*/ 2147483647 h 43"/>
              <a:gd name="T12" fmla="*/ 2147483647 w 38"/>
              <a:gd name="T13" fmla="*/ 0 h 43"/>
              <a:gd name="T14" fmla="*/ 0 60000 65536"/>
              <a:gd name="T15" fmla="*/ 0 60000 65536"/>
              <a:gd name="T16" fmla="*/ 0 60000 65536"/>
              <a:gd name="T17" fmla="*/ 0 60000 65536"/>
              <a:gd name="T18" fmla="*/ 0 60000 65536"/>
              <a:gd name="T19" fmla="*/ 0 60000 65536"/>
              <a:gd name="T20" fmla="*/ 0 60000 65536"/>
              <a:gd name="T21" fmla="*/ 0 w 38"/>
              <a:gd name="T22" fmla="*/ 0 h 43"/>
              <a:gd name="T23" fmla="*/ 38 w 38"/>
              <a:gd name="T24" fmla="*/ 43 h 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 h="43">
                <a:moveTo>
                  <a:pt x="27" y="0"/>
                </a:moveTo>
                <a:lnTo>
                  <a:pt x="16" y="16"/>
                </a:lnTo>
                <a:lnTo>
                  <a:pt x="0" y="38"/>
                </a:lnTo>
                <a:lnTo>
                  <a:pt x="5" y="43"/>
                </a:lnTo>
                <a:lnTo>
                  <a:pt x="22" y="22"/>
                </a:lnTo>
                <a:lnTo>
                  <a:pt x="38" y="5"/>
                </a:lnTo>
                <a:lnTo>
                  <a:pt x="27" y="0"/>
                </a:lnTo>
                <a:close/>
              </a:path>
            </a:pathLst>
          </a:custGeom>
          <a:solidFill>
            <a:srgbClr val="003300"/>
          </a:solidFill>
          <a:ln w="9525">
            <a:noFill/>
            <a:round/>
            <a:headEnd/>
            <a:tailEnd/>
          </a:ln>
        </p:spPr>
        <p:txBody>
          <a:bodyPr/>
          <a:lstStyle/>
          <a:p>
            <a:endParaRPr lang="en-US" dirty="0">
              <a:solidFill>
                <a:schemeClr val="tx2"/>
              </a:solidFill>
            </a:endParaRPr>
          </a:p>
        </p:txBody>
      </p:sp>
      <p:sp>
        <p:nvSpPr>
          <p:cNvPr id="24595" name="Freeform 542"/>
          <p:cNvSpPr>
            <a:spLocks/>
          </p:cNvSpPr>
          <p:nvPr/>
        </p:nvSpPr>
        <p:spPr bwMode="auto">
          <a:xfrm>
            <a:off x="5700713" y="3638550"/>
            <a:ext cx="60325" cy="69850"/>
          </a:xfrm>
          <a:custGeom>
            <a:avLst/>
            <a:gdLst>
              <a:gd name="T0" fmla="*/ 2147483647 w 38"/>
              <a:gd name="T1" fmla="*/ 0 h 44"/>
              <a:gd name="T2" fmla="*/ 2147483647 w 38"/>
              <a:gd name="T3" fmla="*/ 2147483647 h 44"/>
              <a:gd name="T4" fmla="*/ 2147483647 w 38"/>
              <a:gd name="T5" fmla="*/ 2147483647 h 44"/>
              <a:gd name="T6" fmla="*/ 0 w 38"/>
              <a:gd name="T7" fmla="*/ 2147483647 h 44"/>
              <a:gd name="T8" fmla="*/ 2147483647 w 38"/>
              <a:gd name="T9" fmla="*/ 0 h 44"/>
              <a:gd name="T10" fmla="*/ 0 60000 65536"/>
              <a:gd name="T11" fmla="*/ 0 60000 65536"/>
              <a:gd name="T12" fmla="*/ 0 60000 65536"/>
              <a:gd name="T13" fmla="*/ 0 60000 65536"/>
              <a:gd name="T14" fmla="*/ 0 60000 65536"/>
              <a:gd name="T15" fmla="*/ 0 w 38"/>
              <a:gd name="T16" fmla="*/ 0 h 44"/>
              <a:gd name="T17" fmla="*/ 38 w 38"/>
              <a:gd name="T18" fmla="*/ 44 h 44"/>
            </a:gdLst>
            <a:ahLst/>
            <a:cxnLst>
              <a:cxn ang="T10">
                <a:pos x="T0" y="T1"/>
              </a:cxn>
              <a:cxn ang="T11">
                <a:pos x="T2" y="T3"/>
              </a:cxn>
              <a:cxn ang="T12">
                <a:pos x="T4" y="T5"/>
              </a:cxn>
              <a:cxn ang="T13">
                <a:pos x="T6" y="T7"/>
              </a:cxn>
              <a:cxn ang="T14">
                <a:pos x="T8" y="T9"/>
              </a:cxn>
            </a:cxnLst>
            <a:rect l="T15" t="T16" r="T17" b="T18"/>
            <a:pathLst>
              <a:path w="38" h="44">
                <a:moveTo>
                  <a:pt x="27" y="0"/>
                </a:moveTo>
                <a:lnTo>
                  <a:pt x="38" y="5"/>
                </a:lnTo>
                <a:lnTo>
                  <a:pt x="5" y="44"/>
                </a:lnTo>
                <a:lnTo>
                  <a:pt x="0" y="38"/>
                </a:lnTo>
                <a:lnTo>
                  <a:pt x="27" y="0"/>
                </a:lnTo>
                <a:close/>
              </a:path>
            </a:pathLst>
          </a:custGeom>
          <a:solidFill>
            <a:srgbClr val="003300"/>
          </a:solidFill>
          <a:ln w="9525">
            <a:noFill/>
            <a:round/>
            <a:headEnd/>
            <a:tailEnd/>
          </a:ln>
        </p:spPr>
        <p:txBody>
          <a:bodyPr/>
          <a:lstStyle/>
          <a:p>
            <a:endParaRPr lang="en-US" dirty="0">
              <a:solidFill>
                <a:schemeClr val="tx2"/>
              </a:solidFill>
            </a:endParaRPr>
          </a:p>
        </p:txBody>
      </p:sp>
      <p:sp>
        <p:nvSpPr>
          <p:cNvPr id="24596" name="Freeform 543"/>
          <p:cNvSpPr>
            <a:spLocks/>
          </p:cNvSpPr>
          <p:nvPr/>
        </p:nvSpPr>
        <p:spPr bwMode="auto">
          <a:xfrm>
            <a:off x="5795963" y="3525838"/>
            <a:ext cx="60325" cy="69850"/>
          </a:xfrm>
          <a:custGeom>
            <a:avLst/>
            <a:gdLst>
              <a:gd name="T0" fmla="*/ 2147483647 w 38"/>
              <a:gd name="T1" fmla="*/ 0 h 44"/>
              <a:gd name="T2" fmla="*/ 0 w 38"/>
              <a:gd name="T3" fmla="*/ 2147483647 h 44"/>
              <a:gd name="T4" fmla="*/ 0 w 38"/>
              <a:gd name="T5" fmla="*/ 2147483647 h 44"/>
              <a:gd name="T6" fmla="*/ 2147483647 w 38"/>
              <a:gd name="T7" fmla="*/ 2147483647 h 44"/>
              <a:gd name="T8" fmla="*/ 2147483647 w 38"/>
              <a:gd name="T9" fmla="*/ 2147483647 h 44"/>
              <a:gd name="T10" fmla="*/ 2147483647 w 38"/>
              <a:gd name="T11" fmla="*/ 2147483647 h 44"/>
              <a:gd name="T12" fmla="*/ 2147483647 w 38"/>
              <a:gd name="T13" fmla="*/ 0 h 44"/>
              <a:gd name="T14" fmla="*/ 0 60000 65536"/>
              <a:gd name="T15" fmla="*/ 0 60000 65536"/>
              <a:gd name="T16" fmla="*/ 0 60000 65536"/>
              <a:gd name="T17" fmla="*/ 0 60000 65536"/>
              <a:gd name="T18" fmla="*/ 0 60000 65536"/>
              <a:gd name="T19" fmla="*/ 0 60000 65536"/>
              <a:gd name="T20" fmla="*/ 0 60000 65536"/>
              <a:gd name="T21" fmla="*/ 0 w 38"/>
              <a:gd name="T22" fmla="*/ 0 h 44"/>
              <a:gd name="T23" fmla="*/ 38 w 38"/>
              <a:gd name="T24" fmla="*/ 44 h 4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 h="44">
                <a:moveTo>
                  <a:pt x="27" y="0"/>
                </a:moveTo>
                <a:lnTo>
                  <a:pt x="0" y="33"/>
                </a:lnTo>
                <a:lnTo>
                  <a:pt x="0" y="38"/>
                </a:lnTo>
                <a:lnTo>
                  <a:pt x="5" y="44"/>
                </a:lnTo>
                <a:lnTo>
                  <a:pt x="5" y="38"/>
                </a:lnTo>
                <a:lnTo>
                  <a:pt x="38" y="6"/>
                </a:lnTo>
                <a:lnTo>
                  <a:pt x="27" y="0"/>
                </a:lnTo>
                <a:close/>
              </a:path>
            </a:pathLst>
          </a:custGeom>
          <a:solidFill>
            <a:srgbClr val="003300"/>
          </a:solidFill>
          <a:ln w="9525">
            <a:noFill/>
            <a:round/>
            <a:headEnd/>
            <a:tailEnd/>
          </a:ln>
        </p:spPr>
        <p:txBody>
          <a:bodyPr/>
          <a:lstStyle/>
          <a:p>
            <a:endParaRPr lang="en-US" dirty="0">
              <a:solidFill>
                <a:schemeClr val="tx2"/>
              </a:solidFill>
            </a:endParaRPr>
          </a:p>
        </p:txBody>
      </p:sp>
      <p:sp>
        <p:nvSpPr>
          <p:cNvPr id="24597" name="Freeform 544"/>
          <p:cNvSpPr>
            <a:spLocks/>
          </p:cNvSpPr>
          <p:nvPr/>
        </p:nvSpPr>
        <p:spPr bwMode="auto">
          <a:xfrm>
            <a:off x="5891213" y="3422650"/>
            <a:ext cx="60325" cy="60325"/>
          </a:xfrm>
          <a:custGeom>
            <a:avLst/>
            <a:gdLst>
              <a:gd name="T0" fmla="*/ 2147483647 w 38"/>
              <a:gd name="T1" fmla="*/ 0 h 38"/>
              <a:gd name="T2" fmla="*/ 2147483647 w 38"/>
              <a:gd name="T3" fmla="*/ 2147483647 h 38"/>
              <a:gd name="T4" fmla="*/ 2147483647 w 38"/>
              <a:gd name="T5" fmla="*/ 2147483647 h 38"/>
              <a:gd name="T6" fmla="*/ 0 w 38"/>
              <a:gd name="T7" fmla="*/ 2147483647 h 38"/>
              <a:gd name="T8" fmla="*/ 2147483647 w 38"/>
              <a:gd name="T9" fmla="*/ 0 h 38"/>
              <a:gd name="T10" fmla="*/ 0 60000 65536"/>
              <a:gd name="T11" fmla="*/ 0 60000 65536"/>
              <a:gd name="T12" fmla="*/ 0 60000 65536"/>
              <a:gd name="T13" fmla="*/ 0 60000 65536"/>
              <a:gd name="T14" fmla="*/ 0 60000 65536"/>
              <a:gd name="T15" fmla="*/ 0 w 38"/>
              <a:gd name="T16" fmla="*/ 0 h 38"/>
              <a:gd name="T17" fmla="*/ 38 w 38"/>
              <a:gd name="T18" fmla="*/ 38 h 38"/>
            </a:gdLst>
            <a:ahLst/>
            <a:cxnLst>
              <a:cxn ang="T10">
                <a:pos x="T0" y="T1"/>
              </a:cxn>
              <a:cxn ang="T11">
                <a:pos x="T2" y="T3"/>
              </a:cxn>
              <a:cxn ang="T12">
                <a:pos x="T4" y="T5"/>
              </a:cxn>
              <a:cxn ang="T13">
                <a:pos x="T6" y="T7"/>
              </a:cxn>
              <a:cxn ang="T14">
                <a:pos x="T8" y="T9"/>
              </a:cxn>
            </a:cxnLst>
            <a:rect l="T15" t="T16" r="T17" b="T18"/>
            <a:pathLst>
              <a:path w="38" h="38">
                <a:moveTo>
                  <a:pt x="32" y="0"/>
                </a:moveTo>
                <a:lnTo>
                  <a:pt x="38" y="5"/>
                </a:lnTo>
                <a:lnTo>
                  <a:pt x="5" y="38"/>
                </a:lnTo>
                <a:lnTo>
                  <a:pt x="0" y="33"/>
                </a:lnTo>
                <a:lnTo>
                  <a:pt x="32" y="0"/>
                </a:lnTo>
                <a:close/>
              </a:path>
            </a:pathLst>
          </a:custGeom>
          <a:solidFill>
            <a:srgbClr val="003300"/>
          </a:solidFill>
          <a:ln w="9525">
            <a:noFill/>
            <a:round/>
            <a:headEnd/>
            <a:tailEnd/>
          </a:ln>
        </p:spPr>
        <p:txBody>
          <a:bodyPr/>
          <a:lstStyle/>
          <a:p>
            <a:endParaRPr lang="en-US" dirty="0">
              <a:solidFill>
                <a:schemeClr val="tx2"/>
              </a:solidFill>
            </a:endParaRPr>
          </a:p>
        </p:txBody>
      </p:sp>
      <p:sp>
        <p:nvSpPr>
          <p:cNvPr id="24598" name="Freeform 545"/>
          <p:cNvSpPr>
            <a:spLocks/>
          </p:cNvSpPr>
          <p:nvPr/>
        </p:nvSpPr>
        <p:spPr bwMode="auto">
          <a:xfrm>
            <a:off x="5994400" y="3317875"/>
            <a:ext cx="69850" cy="61913"/>
          </a:xfrm>
          <a:custGeom>
            <a:avLst/>
            <a:gdLst>
              <a:gd name="T0" fmla="*/ 2147483647 w 44"/>
              <a:gd name="T1" fmla="*/ 0 h 39"/>
              <a:gd name="T2" fmla="*/ 2147483647 w 44"/>
              <a:gd name="T3" fmla="*/ 2147483647 h 39"/>
              <a:gd name="T4" fmla="*/ 2147483647 w 44"/>
              <a:gd name="T5" fmla="*/ 2147483647 h 39"/>
              <a:gd name="T6" fmla="*/ 0 w 44"/>
              <a:gd name="T7" fmla="*/ 2147483647 h 39"/>
              <a:gd name="T8" fmla="*/ 2147483647 w 44"/>
              <a:gd name="T9" fmla="*/ 0 h 39"/>
              <a:gd name="T10" fmla="*/ 0 60000 65536"/>
              <a:gd name="T11" fmla="*/ 0 60000 65536"/>
              <a:gd name="T12" fmla="*/ 0 60000 65536"/>
              <a:gd name="T13" fmla="*/ 0 60000 65536"/>
              <a:gd name="T14" fmla="*/ 0 60000 65536"/>
              <a:gd name="T15" fmla="*/ 0 w 44"/>
              <a:gd name="T16" fmla="*/ 0 h 39"/>
              <a:gd name="T17" fmla="*/ 44 w 44"/>
              <a:gd name="T18" fmla="*/ 39 h 39"/>
            </a:gdLst>
            <a:ahLst/>
            <a:cxnLst>
              <a:cxn ang="T10">
                <a:pos x="T0" y="T1"/>
              </a:cxn>
              <a:cxn ang="T11">
                <a:pos x="T2" y="T3"/>
              </a:cxn>
              <a:cxn ang="T12">
                <a:pos x="T4" y="T5"/>
              </a:cxn>
              <a:cxn ang="T13">
                <a:pos x="T6" y="T7"/>
              </a:cxn>
              <a:cxn ang="T14">
                <a:pos x="T8" y="T9"/>
              </a:cxn>
            </a:cxnLst>
            <a:rect l="T15" t="T16" r="T17" b="T18"/>
            <a:pathLst>
              <a:path w="44" h="39">
                <a:moveTo>
                  <a:pt x="33" y="0"/>
                </a:moveTo>
                <a:lnTo>
                  <a:pt x="44" y="6"/>
                </a:lnTo>
                <a:lnTo>
                  <a:pt x="5" y="39"/>
                </a:lnTo>
                <a:lnTo>
                  <a:pt x="0" y="33"/>
                </a:lnTo>
                <a:lnTo>
                  <a:pt x="33" y="0"/>
                </a:lnTo>
                <a:close/>
              </a:path>
            </a:pathLst>
          </a:custGeom>
          <a:solidFill>
            <a:srgbClr val="003300"/>
          </a:solidFill>
          <a:ln w="9525">
            <a:noFill/>
            <a:round/>
            <a:headEnd/>
            <a:tailEnd/>
          </a:ln>
        </p:spPr>
        <p:txBody>
          <a:bodyPr/>
          <a:lstStyle/>
          <a:p>
            <a:endParaRPr lang="en-US" dirty="0">
              <a:solidFill>
                <a:schemeClr val="tx2"/>
              </a:solidFill>
            </a:endParaRPr>
          </a:p>
        </p:txBody>
      </p:sp>
      <p:sp>
        <p:nvSpPr>
          <p:cNvPr id="24599" name="Freeform 546"/>
          <p:cNvSpPr>
            <a:spLocks/>
          </p:cNvSpPr>
          <p:nvPr/>
        </p:nvSpPr>
        <p:spPr bwMode="auto">
          <a:xfrm>
            <a:off x="6107113" y="3224213"/>
            <a:ext cx="68262" cy="60325"/>
          </a:xfrm>
          <a:custGeom>
            <a:avLst/>
            <a:gdLst>
              <a:gd name="T0" fmla="*/ 2147483647 w 43"/>
              <a:gd name="T1" fmla="*/ 0 h 38"/>
              <a:gd name="T2" fmla="*/ 2147483647 w 43"/>
              <a:gd name="T3" fmla="*/ 2147483647 h 38"/>
              <a:gd name="T4" fmla="*/ 0 w 43"/>
              <a:gd name="T5" fmla="*/ 2147483647 h 38"/>
              <a:gd name="T6" fmla="*/ 2147483647 w 43"/>
              <a:gd name="T7" fmla="*/ 2147483647 h 38"/>
              <a:gd name="T8" fmla="*/ 2147483647 w 43"/>
              <a:gd name="T9" fmla="*/ 2147483647 h 38"/>
              <a:gd name="T10" fmla="*/ 2147483647 w 43"/>
              <a:gd name="T11" fmla="*/ 2147483647 h 38"/>
              <a:gd name="T12" fmla="*/ 2147483647 w 43"/>
              <a:gd name="T13" fmla="*/ 0 h 38"/>
              <a:gd name="T14" fmla="*/ 0 60000 65536"/>
              <a:gd name="T15" fmla="*/ 0 60000 65536"/>
              <a:gd name="T16" fmla="*/ 0 60000 65536"/>
              <a:gd name="T17" fmla="*/ 0 60000 65536"/>
              <a:gd name="T18" fmla="*/ 0 60000 65536"/>
              <a:gd name="T19" fmla="*/ 0 60000 65536"/>
              <a:gd name="T20" fmla="*/ 0 60000 65536"/>
              <a:gd name="T21" fmla="*/ 0 w 43"/>
              <a:gd name="T22" fmla="*/ 0 h 38"/>
              <a:gd name="T23" fmla="*/ 43 w 43"/>
              <a:gd name="T24" fmla="*/ 38 h 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3" h="38">
                <a:moveTo>
                  <a:pt x="38" y="0"/>
                </a:moveTo>
                <a:lnTo>
                  <a:pt x="33" y="5"/>
                </a:lnTo>
                <a:lnTo>
                  <a:pt x="0" y="27"/>
                </a:lnTo>
                <a:lnTo>
                  <a:pt x="5" y="38"/>
                </a:lnTo>
                <a:lnTo>
                  <a:pt x="33" y="16"/>
                </a:lnTo>
                <a:lnTo>
                  <a:pt x="43" y="10"/>
                </a:lnTo>
                <a:lnTo>
                  <a:pt x="38" y="0"/>
                </a:lnTo>
                <a:close/>
              </a:path>
            </a:pathLst>
          </a:custGeom>
          <a:solidFill>
            <a:srgbClr val="003300"/>
          </a:solidFill>
          <a:ln w="9525">
            <a:noFill/>
            <a:round/>
            <a:headEnd/>
            <a:tailEnd/>
          </a:ln>
        </p:spPr>
        <p:txBody>
          <a:bodyPr/>
          <a:lstStyle/>
          <a:p>
            <a:endParaRPr lang="en-US" dirty="0">
              <a:solidFill>
                <a:schemeClr val="tx2"/>
              </a:solidFill>
            </a:endParaRPr>
          </a:p>
        </p:txBody>
      </p:sp>
      <p:sp>
        <p:nvSpPr>
          <p:cNvPr id="24600" name="Line 548"/>
          <p:cNvSpPr>
            <a:spLocks noChangeShapeType="1"/>
          </p:cNvSpPr>
          <p:nvPr/>
        </p:nvSpPr>
        <p:spPr bwMode="auto">
          <a:xfrm flipV="1">
            <a:off x="5380038" y="5100638"/>
            <a:ext cx="17462" cy="42862"/>
          </a:xfrm>
          <a:prstGeom prst="line">
            <a:avLst/>
          </a:prstGeom>
          <a:noFill/>
          <a:ln w="0">
            <a:solidFill>
              <a:srgbClr val="00FF00"/>
            </a:solidFill>
            <a:round/>
            <a:headEnd/>
            <a:tailEnd/>
          </a:ln>
        </p:spPr>
        <p:txBody>
          <a:bodyPr/>
          <a:lstStyle/>
          <a:p>
            <a:endParaRPr lang="en-AU" dirty="0"/>
          </a:p>
        </p:txBody>
      </p:sp>
      <p:sp>
        <p:nvSpPr>
          <p:cNvPr id="24601" name="Line 549"/>
          <p:cNvSpPr>
            <a:spLocks noChangeShapeType="1"/>
          </p:cNvSpPr>
          <p:nvPr/>
        </p:nvSpPr>
        <p:spPr bwMode="auto">
          <a:xfrm flipV="1">
            <a:off x="5422900" y="5013325"/>
            <a:ext cx="17463" cy="42863"/>
          </a:xfrm>
          <a:prstGeom prst="line">
            <a:avLst/>
          </a:prstGeom>
          <a:noFill/>
          <a:ln w="0">
            <a:solidFill>
              <a:srgbClr val="00FF00"/>
            </a:solidFill>
            <a:round/>
            <a:headEnd/>
            <a:tailEnd/>
          </a:ln>
        </p:spPr>
        <p:txBody>
          <a:bodyPr/>
          <a:lstStyle/>
          <a:p>
            <a:endParaRPr lang="en-AU" dirty="0"/>
          </a:p>
        </p:txBody>
      </p:sp>
      <p:sp>
        <p:nvSpPr>
          <p:cNvPr id="24602" name="Line 550"/>
          <p:cNvSpPr>
            <a:spLocks noChangeShapeType="1"/>
          </p:cNvSpPr>
          <p:nvPr/>
        </p:nvSpPr>
        <p:spPr bwMode="auto">
          <a:xfrm flipV="1">
            <a:off x="5467350" y="4927600"/>
            <a:ext cx="15875" cy="42863"/>
          </a:xfrm>
          <a:prstGeom prst="line">
            <a:avLst/>
          </a:prstGeom>
          <a:noFill/>
          <a:ln w="0">
            <a:solidFill>
              <a:srgbClr val="00FF00"/>
            </a:solidFill>
            <a:round/>
            <a:headEnd/>
            <a:tailEnd/>
          </a:ln>
        </p:spPr>
        <p:txBody>
          <a:bodyPr/>
          <a:lstStyle/>
          <a:p>
            <a:endParaRPr lang="en-AU" dirty="0"/>
          </a:p>
        </p:txBody>
      </p:sp>
      <p:sp>
        <p:nvSpPr>
          <p:cNvPr id="24603" name="Line 551"/>
          <p:cNvSpPr>
            <a:spLocks noChangeShapeType="1"/>
          </p:cNvSpPr>
          <p:nvPr/>
        </p:nvSpPr>
        <p:spPr bwMode="auto">
          <a:xfrm flipV="1">
            <a:off x="5510213" y="4840288"/>
            <a:ext cx="17462" cy="42862"/>
          </a:xfrm>
          <a:prstGeom prst="line">
            <a:avLst/>
          </a:prstGeom>
          <a:noFill/>
          <a:ln w="0">
            <a:solidFill>
              <a:srgbClr val="00FF00"/>
            </a:solidFill>
            <a:round/>
            <a:headEnd/>
            <a:tailEnd/>
          </a:ln>
        </p:spPr>
        <p:txBody>
          <a:bodyPr/>
          <a:lstStyle/>
          <a:p>
            <a:endParaRPr lang="en-AU" dirty="0"/>
          </a:p>
        </p:txBody>
      </p:sp>
      <p:sp>
        <p:nvSpPr>
          <p:cNvPr id="24604" name="Line 552"/>
          <p:cNvSpPr>
            <a:spLocks noChangeShapeType="1"/>
          </p:cNvSpPr>
          <p:nvPr/>
        </p:nvSpPr>
        <p:spPr bwMode="auto">
          <a:xfrm flipV="1">
            <a:off x="5545138" y="4745038"/>
            <a:ext cx="25400" cy="44450"/>
          </a:xfrm>
          <a:prstGeom prst="line">
            <a:avLst/>
          </a:prstGeom>
          <a:noFill/>
          <a:ln w="0">
            <a:solidFill>
              <a:srgbClr val="00FF00"/>
            </a:solidFill>
            <a:round/>
            <a:headEnd/>
            <a:tailEnd/>
          </a:ln>
        </p:spPr>
        <p:txBody>
          <a:bodyPr/>
          <a:lstStyle/>
          <a:p>
            <a:endParaRPr lang="en-AU" dirty="0"/>
          </a:p>
        </p:txBody>
      </p:sp>
      <p:sp>
        <p:nvSpPr>
          <p:cNvPr id="24605" name="Line 553"/>
          <p:cNvSpPr>
            <a:spLocks noChangeShapeType="1"/>
          </p:cNvSpPr>
          <p:nvPr/>
        </p:nvSpPr>
        <p:spPr bwMode="auto">
          <a:xfrm flipV="1">
            <a:off x="5588000" y="4659313"/>
            <a:ext cx="25400" cy="42862"/>
          </a:xfrm>
          <a:prstGeom prst="line">
            <a:avLst/>
          </a:prstGeom>
          <a:noFill/>
          <a:ln w="0">
            <a:solidFill>
              <a:srgbClr val="00FF00"/>
            </a:solidFill>
            <a:round/>
            <a:headEnd/>
            <a:tailEnd/>
          </a:ln>
        </p:spPr>
        <p:txBody>
          <a:bodyPr/>
          <a:lstStyle/>
          <a:p>
            <a:endParaRPr lang="en-AU" dirty="0"/>
          </a:p>
        </p:txBody>
      </p:sp>
      <p:sp>
        <p:nvSpPr>
          <p:cNvPr id="24606" name="Line 554"/>
          <p:cNvSpPr>
            <a:spLocks noChangeShapeType="1"/>
          </p:cNvSpPr>
          <p:nvPr/>
        </p:nvSpPr>
        <p:spPr bwMode="auto">
          <a:xfrm flipV="1">
            <a:off x="5630863" y="4572000"/>
            <a:ext cx="25400" cy="44450"/>
          </a:xfrm>
          <a:prstGeom prst="line">
            <a:avLst/>
          </a:prstGeom>
          <a:noFill/>
          <a:ln w="0">
            <a:solidFill>
              <a:srgbClr val="00FF00"/>
            </a:solidFill>
            <a:round/>
            <a:headEnd/>
            <a:tailEnd/>
          </a:ln>
        </p:spPr>
        <p:txBody>
          <a:bodyPr/>
          <a:lstStyle/>
          <a:p>
            <a:endParaRPr lang="en-AU" dirty="0"/>
          </a:p>
        </p:txBody>
      </p:sp>
      <p:sp>
        <p:nvSpPr>
          <p:cNvPr id="24607" name="Line 555"/>
          <p:cNvSpPr>
            <a:spLocks noChangeShapeType="1"/>
          </p:cNvSpPr>
          <p:nvPr/>
        </p:nvSpPr>
        <p:spPr bwMode="auto">
          <a:xfrm flipV="1">
            <a:off x="5673725" y="4476750"/>
            <a:ext cx="17463" cy="52388"/>
          </a:xfrm>
          <a:prstGeom prst="line">
            <a:avLst/>
          </a:prstGeom>
          <a:noFill/>
          <a:ln w="0">
            <a:solidFill>
              <a:srgbClr val="00FF00"/>
            </a:solidFill>
            <a:round/>
            <a:headEnd/>
            <a:tailEnd/>
          </a:ln>
        </p:spPr>
        <p:txBody>
          <a:bodyPr/>
          <a:lstStyle/>
          <a:p>
            <a:endParaRPr lang="en-AU" dirty="0"/>
          </a:p>
        </p:txBody>
      </p:sp>
      <p:sp>
        <p:nvSpPr>
          <p:cNvPr id="24608" name="Line 556"/>
          <p:cNvSpPr>
            <a:spLocks noChangeShapeType="1"/>
          </p:cNvSpPr>
          <p:nvPr/>
        </p:nvSpPr>
        <p:spPr bwMode="auto">
          <a:xfrm flipV="1">
            <a:off x="5718175" y="4391025"/>
            <a:ext cx="15875" cy="42863"/>
          </a:xfrm>
          <a:prstGeom prst="line">
            <a:avLst/>
          </a:prstGeom>
          <a:noFill/>
          <a:ln w="0">
            <a:solidFill>
              <a:srgbClr val="00FF00"/>
            </a:solidFill>
            <a:round/>
            <a:headEnd/>
            <a:tailEnd/>
          </a:ln>
        </p:spPr>
        <p:txBody>
          <a:bodyPr/>
          <a:lstStyle/>
          <a:p>
            <a:endParaRPr lang="en-AU" dirty="0"/>
          </a:p>
        </p:txBody>
      </p:sp>
      <p:sp>
        <p:nvSpPr>
          <p:cNvPr id="24609" name="Line 557"/>
          <p:cNvSpPr>
            <a:spLocks noChangeShapeType="1"/>
          </p:cNvSpPr>
          <p:nvPr/>
        </p:nvSpPr>
        <p:spPr bwMode="auto">
          <a:xfrm flipV="1">
            <a:off x="5761038" y="4303713"/>
            <a:ext cx="17462" cy="44450"/>
          </a:xfrm>
          <a:prstGeom prst="line">
            <a:avLst/>
          </a:prstGeom>
          <a:noFill/>
          <a:ln w="0">
            <a:solidFill>
              <a:srgbClr val="00FF00"/>
            </a:solidFill>
            <a:round/>
            <a:headEnd/>
            <a:tailEnd/>
          </a:ln>
        </p:spPr>
        <p:txBody>
          <a:bodyPr/>
          <a:lstStyle/>
          <a:p>
            <a:endParaRPr lang="en-AU" dirty="0"/>
          </a:p>
        </p:txBody>
      </p:sp>
      <p:sp>
        <p:nvSpPr>
          <p:cNvPr id="24610" name="Line 558"/>
          <p:cNvSpPr>
            <a:spLocks noChangeShapeType="1"/>
          </p:cNvSpPr>
          <p:nvPr/>
        </p:nvSpPr>
        <p:spPr bwMode="auto">
          <a:xfrm flipV="1">
            <a:off x="5795963" y="4217988"/>
            <a:ext cx="25400" cy="42862"/>
          </a:xfrm>
          <a:prstGeom prst="line">
            <a:avLst/>
          </a:prstGeom>
          <a:noFill/>
          <a:ln w="0">
            <a:solidFill>
              <a:srgbClr val="00FF00"/>
            </a:solidFill>
            <a:round/>
            <a:headEnd/>
            <a:tailEnd/>
          </a:ln>
        </p:spPr>
        <p:txBody>
          <a:bodyPr/>
          <a:lstStyle/>
          <a:p>
            <a:endParaRPr lang="en-AU" dirty="0"/>
          </a:p>
        </p:txBody>
      </p:sp>
      <p:sp>
        <p:nvSpPr>
          <p:cNvPr id="24611" name="Line 559"/>
          <p:cNvSpPr>
            <a:spLocks noChangeShapeType="1"/>
          </p:cNvSpPr>
          <p:nvPr/>
        </p:nvSpPr>
        <p:spPr bwMode="auto">
          <a:xfrm flipV="1">
            <a:off x="5838825" y="4122738"/>
            <a:ext cx="25400" cy="42862"/>
          </a:xfrm>
          <a:prstGeom prst="line">
            <a:avLst/>
          </a:prstGeom>
          <a:noFill/>
          <a:ln w="0">
            <a:solidFill>
              <a:srgbClr val="00FF00"/>
            </a:solidFill>
            <a:round/>
            <a:headEnd/>
            <a:tailEnd/>
          </a:ln>
        </p:spPr>
        <p:txBody>
          <a:bodyPr/>
          <a:lstStyle/>
          <a:p>
            <a:endParaRPr lang="en-AU" dirty="0"/>
          </a:p>
        </p:txBody>
      </p:sp>
      <p:sp>
        <p:nvSpPr>
          <p:cNvPr id="24612" name="Line 560"/>
          <p:cNvSpPr>
            <a:spLocks noChangeShapeType="1"/>
          </p:cNvSpPr>
          <p:nvPr/>
        </p:nvSpPr>
        <p:spPr bwMode="auto">
          <a:xfrm flipV="1">
            <a:off x="5881688" y="4037013"/>
            <a:ext cx="25400" cy="42862"/>
          </a:xfrm>
          <a:prstGeom prst="line">
            <a:avLst/>
          </a:prstGeom>
          <a:noFill/>
          <a:ln w="0">
            <a:solidFill>
              <a:srgbClr val="00FF00"/>
            </a:solidFill>
            <a:round/>
            <a:headEnd/>
            <a:tailEnd/>
          </a:ln>
        </p:spPr>
        <p:txBody>
          <a:bodyPr/>
          <a:lstStyle/>
          <a:p>
            <a:endParaRPr lang="en-AU" dirty="0"/>
          </a:p>
        </p:txBody>
      </p:sp>
      <p:sp>
        <p:nvSpPr>
          <p:cNvPr id="24613" name="Line 561"/>
          <p:cNvSpPr>
            <a:spLocks noChangeShapeType="1"/>
          </p:cNvSpPr>
          <p:nvPr/>
        </p:nvSpPr>
        <p:spPr bwMode="auto">
          <a:xfrm flipV="1">
            <a:off x="5924550" y="3949700"/>
            <a:ext cx="17463" cy="42863"/>
          </a:xfrm>
          <a:prstGeom prst="line">
            <a:avLst/>
          </a:prstGeom>
          <a:noFill/>
          <a:ln w="0">
            <a:solidFill>
              <a:srgbClr val="00FF00"/>
            </a:solidFill>
            <a:round/>
            <a:headEnd/>
            <a:tailEnd/>
          </a:ln>
        </p:spPr>
        <p:txBody>
          <a:bodyPr/>
          <a:lstStyle/>
          <a:p>
            <a:endParaRPr lang="en-AU" dirty="0"/>
          </a:p>
        </p:txBody>
      </p:sp>
      <p:sp>
        <p:nvSpPr>
          <p:cNvPr id="24614" name="Line 562"/>
          <p:cNvSpPr>
            <a:spLocks noChangeShapeType="1"/>
          </p:cNvSpPr>
          <p:nvPr/>
        </p:nvSpPr>
        <p:spPr bwMode="auto">
          <a:xfrm flipV="1">
            <a:off x="5969000" y="3854450"/>
            <a:ext cx="17463" cy="52388"/>
          </a:xfrm>
          <a:prstGeom prst="line">
            <a:avLst/>
          </a:prstGeom>
          <a:noFill/>
          <a:ln w="0">
            <a:solidFill>
              <a:srgbClr val="00FF00"/>
            </a:solidFill>
            <a:round/>
            <a:headEnd/>
            <a:tailEnd/>
          </a:ln>
        </p:spPr>
        <p:txBody>
          <a:bodyPr/>
          <a:lstStyle/>
          <a:p>
            <a:endParaRPr lang="en-AU" dirty="0"/>
          </a:p>
        </p:txBody>
      </p:sp>
      <p:sp>
        <p:nvSpPr>
          <p:cNvPr id="24615" name="Line 563"/>
          <p:cNvSpPr>
            <a:spLocks noChangeShapeType="1"/>
          </p:cNvSpPr>
          <p:nvPr/>
        </p:nvSpPr>
        <p:spPr bwMode="auto">
          <a:xfrm flipV="1">
            <a:off x="6011863" y="3768725"/>
            <a:ext cx="17462" cy="42863"/>
          </a:xfrm>
          <a:prstGeom prst="line">
            <a:avLst/>
          </a:prstGeom>
          <a:noFill/>
          <a:ln w="0">
            <a:solidFill>
              <a:srgbClr val="00FF00"/>
            </a:solidFill>
            <a:round/>
            <a:headEnd/>
            <a:tailEnd/>
          </a:ln>
        </p:spPr>
        <p:txBody>
          <a:bodyPr/>
          <a:lstStyle/>
          <a:p>
            <a:endParaRPr lang="en-AU" dirty="0"/>
          </a:p>
        </p:txBody>
      </p:sp>
      <p:sp>
        <p:nvSpPr>
          <p:cNvPr id="24616" name="Line 564"/>
          <p:cNvSpPr>
            <a:spLocks noChangeShapeType="1"/>
          </p:cNvSpPr>
          <p:nvPr/>
        </p:nvSpPr>
        <p:spPr bwMode="auto">
          <a:xfrm flipV="1">
            <a:off x="6054725" y="3681413"/>
            <a:ext cx="17463" cy="44450"/>
          </a:xfrm>
          <a:prstGeom prst="line">
            <a:avLst/>
          </a:prstGeom>
          <a:noFill/>
          <a:ln w="0">
            <a:solidFill>
              <a:srgbClr val="00FF00"/>
            </a:solidFill>
            <a:round/>
            <a:headEnd/>
            <a:tailEnd/>
          </a:ln>
        </p:spPr>
        <p:txBody>
          <a:bodyPr/>
          <a:lstStyle/>
          <a:p>
            <a:endParaRPr lang="en-AU" dirty="0"/>
          </a:p>
        </p:txBody>
      </p:sp>
      <p:sp>
        <p:nvSpPr>
          <p:cNvPr id="24617" name="Line 565"/>
          <p:cNvSpPr>
            <a:spLocks noChangeShapeType="1"/>
          </p:cNvSpPr>
          <p:nvPr/>
        </p:nvSpPr>
        <p:spPr bwMode="auto">
          <a:xfrm flipV="1">
            <a:off x="6089650" y="3595688"/>
            <a:ext cx="25400" cy="42862"/>
          </a:xfrm>
          <a:prstGeom prst="line">
            <a:avLst/>
          </a:prstGeom>
          <a:noFill/>
          <a:ln w="0">
            <a:solidFill>
              <a:srgbClr val="00FF00"/>
            </a:solidFill>
            <a:round/>
            <a:headEnd/>
            <a:tailEnd/>
          </a:ln>
        </p:spPr>
        <p:txBody>
          <a:bodyPr/>
          <a:lstStyle/>
          <a:p>
            <a:endParaRPr lang="en-AU" dirty="0"/>
          </a:p>
        </p:txBody>
      </p:sp>
      <p:sp>
        <p:nvSpPr>
          <p:cNvPr id="24618" name="Line 566"/>
          <p:cNvSpPr>
            <a:spLocks noChangeShapeType="1"/>
          </p:cNvSpPr>
          <p:nvPr/>
        </p:nvSpPr>
        <p:spPr bwMode="auto">
          <a:xfrm flipV="1">
            <a:off x="6132513" y="3500438"/>
            <a:ext cx="26987" cy="42862"/>
          </a:xfrm>
          <a:prstGeom prst="line">
            <a:avLst/>
          </a:prstGeom>
          <a:noFill/>
          <a:ln w="0">
            <a:solidFill>
              <a:srgbClr val="00FF00"/>
            </a:solidFill>
            <a:round/>
            <a:headEnd/>
            <a:tailEnd/>
          </a:ln>
        </p:spPr>
        <p:txBody>
          <a:bodyPr/>
          <a:lstStyle/>
          <a:p>
            <a:endParaRPr lang="en-AU" dirty="0"/>
          </a:p>
        </p:txBody>
      </p:sp>
      <p:sp>
        <p:nvSpPr>
          <p:cNvPr id="24619" name="Line 567"/>
          <p:cNvSpPr>
            <a:spLocks noChangeShapeType="1"/>
          </p:cNvSpPr>
          <p:nvPr/>
        </p:nvSpPr>
        <p:spPr bwMode="auto">
          <a:xfrm flipV="1">
            <a:off x="6175375" y="3413125"/>
            <a:ext cx="26988" cy="44450"/>
          </a:xfrm>
          <a:prstGeom prst="line">
            <a:avLst/>
          </a:prstGeom>
          <a:noFill/>
          <a:ln w="0">
            <a:solidFill>
              <a:srgbClr val="00FF00"/>
            </a:solidFill>
            <a:round/>
            <a:headEnd/>
            <a:tailEnd/>
          </a:ln>
        </p:spPr>
        <p:txBody>
          <a:bodyPr/>
          <a:lstStyle/>
          <a:p>
            <a:endParaRPr lang="en-AU" dirty="0"/>
          </a:p>
        </p:txBody>
      </p:sp>
      <p:sp>
        <p:nvSpPr>
          <p:cNvPr id="24620" name="Line 568"/>
          <p:cNvSpPr>
            <a:spLocks noChangeShapeType="1"/>
          </p:cNvSpPr>
          <p:nvPr/>
        </p:nvSpPr>
        <p:spPr bwMode="auto">
          <a:xfrm flipV="1">
            <a:off x="6219825" y="3327400"/>
            <a:ext cx="17463" cy="42863"/>
          </a:xfrm>
          <a:prstGeom prst="line">
            <a:avLst/>
          </a:prstGeom>
          <a:noFill/>
          <a:ln w="0">
            <a:solidFill>
              <a:srgbClr val="00FF00"/>
            </a:solidFill>
            <a:round/>
            <a:headEnd/>
            <a:tailEnd/>
          </a:ln>
        </p:spPr>
        <p:txBody>
          <a:bodyPr/>
          <a:lstStyle/>
          <a:p>
            <a:endParaRPr lang="en-AU" dirty="0"/>
          </a:p>
        </p:txBody>
      </p:sp>
      <p:sp>
        <p:nvSpPr>
          <p:cNvPr id="24621" name="Line 569"/>
          <p:cNvSpPr>
            <a:spLocks noChangeShapeType="1"/>
          </p:cNvSpPr>
          <p:nvPr/>
        </p:nvSpPr>
        <p:spPr bwMode="auto">
          <a:xfrm flipV="1">
            <a:off x="6262688" y="3240088"/>
            <a:ext cx="17462" cy="44450"/>
          </a:xfrm>
          <a:prstGeom prst="line">
            <a:avLst/>
          </a:prstGeom>
          <a:noFill/>
          <a:ln w="0">
            <a:solidFill>
              <a:srgbClr val="00FF00"/>
            </a:solidFill>
            <a:round/>
            <a:headEnd/>
            <a:tailEnd/>
          </a:ln>
        </p:spPr>
        <p:txBody>
          <a:bodyPr/>
          <a:lstStyle/>
          <a:p>
            <a:endParaRPr lang="en-AU" dirty="0"/>
          </a:p>
        </p:txBody>
      </p:sp>
      <p:sp>
        <p:nvSpPr>
          <p:cNvPr id="24622" name="Freeform 570"/>
          <p:cNvSpPr>
            <a:spLocks/>
          </p:cNvSpPr>
          <p:nvPr/>
        </p:nvSpPr>
        <p:spPr bwMode="auto">
          <a:xfrm>
            <a:off x="5683250" y="3214688"/>
            <a:ext cx="587375" cy="363537"/>
          </a:xfrm>
          <a:custGeom>
            <a:avLst/>
            <a:gdLst>
              <a:gd name="T0" fmla="*/ 0 w 370"/>
              <a:gd name="T1" fmla="*/ 2147483647 h 229"/>
              <a:gd name="T2" fmla="*/ 0 w 370"/>
              <a:gd name="T3" fmla="*/ 2147483647 h 229"/>
              <a:gd name="T4" fmla="*/ 2147483647 w 370"/>
              <a:gd name="T5" fmla="*/ 2147483647 h 229"/>
              <a:gd name="T6" fmla="*/ 2147483647 w 370"/>
              <a:gd name="T7" fmla="*/ 2147483647 h 229"/>
              <a:gd name="T8" fmla="*/ 2147483647 w 370"/>
              <a:gd name="T9" fmla="*/ 2147483647 h 229"/>
              <a:gd name="T10" fmla="*/ 2147483647 w 370"/>
              <a:gd name="T11" fmla="*/ 2147483647 h 229"/>
              <a:gd name="T12" fmla="*/ 2147483647 w 370"/>
              <a:gd name="T13" fmla="*/ 2147483647 h 229"/>
              <a:gd name="T14" fmla="*/ 2147483647 w 370"/>
              <a:gd name="T15" fmla="*/ 2147483647 h 229"/>
              <a:gd name="T16" fmla="*/ 2147483647 w 370"/>
              <a:gd name="T17" fmla="*/ 2147483647 h 229"/>
              <a:gd name="T18" fmla="*/ 2147483647 w 370"/>
              <a:gd name="T19" fmla="*/ 2147483647 h 229"/>
              <a:gd name="T20" fmla="*/ 2147483647 w 370"/>
              <a:gd name="T21" fmla="*/ 2147483647 h 229"/>
              <a:gd name="T22" fmla="*/ 2147483647 w 370"/>
              <a:gd name="T23" fmla="*/ 0 h 229"/>
              <a:gd name="T24" fmla="*/ 2147483647 w 370"/>
              <a:gd name="T25" fmla="*/ 0 h 229"/>
              <a:gd name="T26" fmla="*/ 2147483647 w 370"/>
              <a:gd name="T27" fmla="*/ 2147483647 h 229"/>
              <a:gd name="T28" fmla="*/ 2147483647 w 370"/>
              <a:gd name="T29" fmla="*/ 2147483647 h 229"/>
              <a:gd name="T30" fmla="*/ 2147483647 w 370"/>
              <a:gd name="T31" fmla="*/ 2147483647 h 229"/>
              <a:gd name="T32" fmla="*/ 2147483647 w 370"/>
              <a:gd name="T33" fmla="*/ 2147483647 h 229"/>
              <a:gd name="T34" fmla="*/ 2147483647 w 370"/>
              <a:gd name="T35" fmla="*/ 2147483647 h 229"/>
              <a:gd name="T36" fmla="*/ 2147483647 w 370"/>
              <a:gd name="T37" fmla="*/ 2147483647 h 229"/>
              <a:gd name="T38" fmla="*/ 2147483647 w 370"/>
              <a:gd name="T39" fmla="*/ 2147483647 h 229"/>
              <a:gd name="T40" fmla="*/ 2147483647 w 370"/>
              <a:gd name="T41" fmla="*/ 2147483647 h 229"/>
              <a:gd name="T42" fmla="*/ 2147483647 w 370"/>
              <a:gd name="T43" fmla="*/ 2147483647 h 229"/>
              <a:gd name="T44" fmla="*/ 0 w 370"/>
              <a:gd name="T45" fmla="*/ 2147483647 h 229"/>
              <a:gd name="T46" fmla="*/ 0 w 370"/>
              <a:gd name="T47" fmla="*/ 2147483647 h 229"/>
              <a:gd name="T48" fmla="*/ 0 w 370"/>
              <a:gd name="T49" fmla="*/ 2147483647 h 22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70"/>
              <a:gd name="T76" fmla="*/ 0 h 229"/>
              <a:gd name="T77" fmla="*/ 370 w 370"/>
              <a:gd name="T78" fmla="*/ 229 h 229"/>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70" h="229">
                <a:moveTo>
                  <a:pt x="0" y="229"/>
                </a:moveTo>
                <a:lnTo>
                  <a:pt x="0" y="229"/>
                </a:lnTo>
                <a:lnTo>
                  <a:pt x="71" y="223"/>
                </a:lnTo>
                <a:lnTo>
                  <a:pt x="141" y="207"/>
                </a:lnTo>
                <a:lnTo>
                  <a:pt x="207" y="191"/>
                </a:lnTo>
                <a:lnTo>
                  <a:pt x="261" y="164"/>
                </a:lnTo>
                <a:lnTo>
                  <a:pt x="305" y="131"/>
                </a:lnTo>
                <a:lnTo>
                  <a:pt x="343" y="93"/>
                </a:lnTo>
                <a:lnTo>
                  <a:pt x="354" y="71"/>
                </a:lnTo>
                <a:lnTo>
                  <a:pt x="365" y="49"/>
                </a:lnTo>
                <a:lnTo>
                  <a:pt x="370" y="27"/>
                </a:lnTo>
                <a:lnTo>
                  <a:pt x="370" y="0"/>
                </a:lnTo>
                <a:lnTo>
                  <a:pt x="359" y="0"/>
                </a:lnTo>
                <a:lnTo>
                  <a:pt x="359" y="22"/>
                </a:lnTo>
                <a:lnTo>
                  <a:pt x="354" y="44"/>
                </a:lnTo>
                <a:lnTo>
                  <a:pt x="343" y="65"/>
                </a:lnTo>
                <a:lnTo>
                  <a:pt x="332" y="87"/>
                </a:lnTo>
                <a:lnTo>
                  <a:pt x="300" y="120"/>
                </a:lnTo>
                <a:lnTo>
                  <a:pt x="256" y="153"/>
                </a:lnTo>
                <a:lnTo>
                  <a:pt x="201" y="180"/>
                </a:lnTo>
                <a:lnTo>
                  <a:pt x="141" y="202"/>
                </a:lnTo>
                <a:lnTo>
                  <a:pt x="71" y="213"/>
                </a:lnTo>
                <a:lnTo>
                  <a:pt x="0" y="218"/>
                </a:lnTo>
                <a:lnTo>
                  <a:pt x="0" y="229"/>
                </a:lnTo>
                <a:close/>
              </a:path>
            </a:pathLst>
          </a:custGeom>
          <a:solidFill>
            <a:srgbClr val="003300"/>
          </a:solidFill>
          <a:ln w="9525">
            <a:noFill/>
            <a:round/>
            <a:headEnd/>
            <a:tailEnd/>
          </a:ln>
        </p:spPr>
        <p:txBody>
          <a:bodyPr/>
          <a:lstStyle/>
          <a:p>
            <a:endParaRPr lang="en-US" dirty="0">
              <a:solidFill>
                <a:schemeClr val="tx2"/>
              </a:solidFill>
            </a:endParaRPr>
          </a:p>
        </p:txBody>
      </p:sp>
      <p:sp>
        <p:nvSpPr>
          <p:cNvPr id="24623" name="Freeform 571"/>
          <p:cNvSpPr>
            <a:spLocks/>
          </p:cNvSpPr>
          <p:nvPr/>
        </p:nvSpPr>
        <p:spPr bwMode="auto">
          <a:xfrm>
            <a:off x="5094288" y="3214688"/>
            <a:ext cx="588962" cy="363537"/>
          </a:xfrm>
          <a:custGeom>
            <a:avLst/>
            <a:gdLst>
              <a:gd name="T0" fmla="*/ 0 w 371"/>
              <a:gd name="T1" fmla="*/ 0 h 229"/>
              <a:gd name="T2" fmla="*/ 0 w 371"/>
              <a:gd name="T3" fmla="*/ 0 h 229"/>
              <a:gd name="T4" fmla="*/ 0 w 371"/>
              <a:gd name="T5" fmla="*/ 2147483647 h 229"/>
              <a:gd name="T6" fmla="*/ 2147483647 w 371"/>
              <a:gd name="T7" fmla="*/ 2147483647 h 229"/>
              <a:gd name="T8" fmla="*/ 2147483647 w 371"/>
              <a:gd name="T9" fmla="*/ 2147483647 h 229"/>
              <a:gd name="T10" fmla="*/ 2147483647 w 371"/>
              <a:gd name="T11" fmla="*/ 2147483647 h 229"/>
              <a:gd name="T12" fmla="*/ 2147483647 w 371"/>
              <a:gd name="T13" fmla="*/ 2147483647 h 229"/>
              <a:gd name="T14" fmla="*/ 2147483647 w 371"/>
              <a:gd name="T15" fmla="*/ 2147483647 h 229"/>
              <a:gd name="T16" fmla="*/ 2147483647 w 371"/>
              <a:gd name="T17" fmla="*/ 2147483647 h 229"/>
              <a:gd name="T18" fmla="*/ 2147483647 w 371"/>
              <a:gd name="T19" fmla="*/ 2147483647 h 229"/>
              <a:gd name="T20" fmla="*/ 2147483647 w 371"/>
              <a:gd name="T21" fmla="*/ 2147483647 h 229"/>
              <a:gd name="T22" fmla="*/ 2147483647 w 371"/>
              <a:gd name="T23" fmla="*/ 2147483647 h 229"/>
              <a:gd name="T24" fmla="*/ 2147483647 w 371"/>
              <a:gd name="T25" fmla="*/ 2147483647 h 229"/>
              <a:gd name="T26" fmla="*/ 2147483647 w 371"/>
              <a:gd name="T27" fmla="*/ 2147483647 h 229"/>
              <a:gd name="T28" fmla="*/ 2147483647 w 371"/>
              <a:gd name="T29" fmla="*/ 2147483647 h 229"/>
              <a:gd name="T30" fmla="*/ 2147483647 w 371"/>
              <a:gd name="T31" fmla="*/ 2147483647 h 229"/>
              <a:gd name="T32" fmla="*/ 2147483647 w 371"/>
              <a:gd name="T33" fmla="*/ 2147483647 h 229"/>
              <a:gd name="T34" fmla="*/ 2147483647 w 371"/>
              <a:gd name="T35" fmla="*/ 2147483647 h 229"/>
              <a:gd name="T36" fmla="*/ 2147483647 w 371"/>
              <a:gd name="T37" fmla="*/ 2147483647 h 229"/>
              <a:gd name="T38" fmla="*/ 2147483647 w 371"/>
              <a:gd name="T39" fmla="*/ 2147483647 h 229"/>
              <a:gd name="T40" fmla="*/ 2147483647 w 371"/>
              <a:gd name="T41" fmla="*/ 2147483647 h 229"/>
              <a:gd name="T42" fmla="*/ 2147483647 w 371"/>
              <a:gd name="T43" fmla="*/ 2147483647 h 229"/>
              <a:gd name="T44" fmla="*/ 2147483647 w 371"/>
              <a:gd name="T45" fmla="*/ 0 h 229"/>
              <a:gd name="T46" fmla="*/ 2147483647 w 371"/>
              <a:gd name="T47" fmla="*/ 0 h 229"/>
              <a:gd name="T48" fmla="*/ 0 w 371"/>
              <a:gd name="T49" fmla="*/ 0 h 22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71"/>
              <a:gd name="T76" fmla="*/ 0 h 229"/>
              <a:gd name="T77" fmla="*/ 371 w 371"/>
              <a:gd name="T78" fmla="*/ 229 h 229"/>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71" h="229">
                <a:moveTo>
                  <a:pt x="0" y="0"/>
                </a:moveTo>
                <a:lnTo>
                  <a:pt x="0" y="0"/>
                </a:lnTo>
                <a:lnTo>
                  <a:pt x="0" y="27"/>
                </a:lnTo>
                <a:lnTo>
                  <a:pt x="6" y="49"/>
                </a:lnTo>
                <a:lnTo>
                  <a:pt x="17" y="71"/>
                </a:lnTo>
                <a:lnTo>
                  <a:pt x="27" y="93"/>
                </a:lnTo>
                <a:lnTo>
                  <a:pt x="60" y="131"/>
                </a:lnTo>
                <a:lnTo>
                  <a:pt x="109" y="164"/>
                </a:lnTo>
                <a:lnTo>
                  <a:pt x="164" y="191"/>
                </a:lnTo>
                <a:lnTo>
                  <a:pt x="224" y="207"/>
                </a:lnTo>
                <a:lnTo>
                  <a:pt x="294" y="223"/>
                </a:lnTo>
                <a:lnTo>
                  <a:pt x="371" y="229"/>
                </a:lnTo>
                <a:lnTo>
                  <a:pt x="371" y="218"/>
                </a:lnTo>
                <a:lnTo>
                  <a:pt x="294" y="213"/>
                </a:lnTo>
                <a:lnTo>
                  <a:pt x="229" y="202"/>
                </a:lnTo>
                <a:lnTo>
                  <a:pt x="169" y="180"/>
                </a:lnTo>
                <a:lnTo>
                  <a:pt x="115" y="153"/>
                </a:lnTo>
                <a:lnTo>
                  <a:pt x="71" y="120"/>
                </a:lnTo>
                <a:lnTo>
                  <a:pt x="33" y="87"/>
                </a:lnTo>
                <a:lnTo>
                  <a:pt x="22" y="65"/>
                </a:lnTo>
                <a:lnTo>
                  <a:pt x="17" y="44"/>
                </a:lnTo>
                <a:lnTo>
                  <a:pt x="11" y="22"/>
                </a:lnTo>
                <a:lnTo>
                  <a:pt x="6" y="0"/>
                </a:lnTo>
                <a:lnTo>
                  <a:pt x="0" y="0"/>
                </a:lnTo>
                <a:close/>
              </a:path>
            </a:pathLst>
          </a:custGeom>
          <a:solidFill>
            <a:srgbClr val="003300"/>
          </a:solidFill>
          <a:ln w="9525">
            <a:noFill/>
            <a:round/>
            <a:headEnd/>
            <a:tailEnd/>
          </a:ln>
        </p:spPr>
        <p:txBody>
          <a:bodyPr/>
          <a:lstStyle/>
          <a:p>
            <a:endParaRPr lang="en-US" dirty="0">
              <a:solidFill>
                <a:schemeClr val="tx2"/>
              </a:solidFill>
            </a:endParaRPr>
          </a:p>
        </p:txBody>
      </p:sp>
      <p:sp>
        <p:nvSpPr>
          <p:cNvPr id="24624" name="Freeform 572"/>
          <p:cNvSpPr>
            <a:spLocks/>
          </p:cNvSpPr>
          <p:nvPr/>
        </p:nvSpPr>
        <p:spPr bwMode="auto">
          <a:xfrm>
            <a:off x="5094288" y="3206750"/>
            <a:ext cx="9525" cy="7938"/>
          </a:xfrm>
          <a:custGeom>
            <a:avLst/>
            <a:gdLst>
              <a:gd name="T0" fmla="*/ 0 w 6"/>
              <a:gd name="T1" fmla="*/ 0 h 5"/>
              <a:gd name="T2" fmla="*/ 0 w 6"/>
              <a:gd name="T3" fmla="*/ 0 h 5"/>
              <a:gd name="T4" fmla="*/ 0 w 6"/>
              <a:gd name="T5" fmla="*/ 0 h 5"/>
              <a:gd name="T6" fmla="*/ 0 w 6"/>
              <a:gd name="T7" fmla="*/ 2147483647 h 5"/>
              <a:gd name="T8" fmla="*/ 0 w 6"/>
              <a:gd name="T9" fmla="*/ 2147483647 h 5"/>
              <a:gd name="T10" fmla="*/ 0 w 6"/>
              <a:gd name="T11" fmla="*/ 2147483647 h 5"/>
              <a:gd name="T12" fmla="*/ 0 w 6"/>
              <a:gd name="T13" fmla="*/ 2147483647 h 5"/>
              <a:gd name="T14" fmla="*/ 0 w 6"/>
              <a:gd name="T15" fmla="*/ 2147483647 h 5"/>
              <a:gd name="T16" fmla="*/ 0 w 6"/>
              <a:gd name="T17" fmla="*/ 2147483647 h 5"/>
              <a:gd name="T18" fmla="*/ 2147483647 w 6"/>
              <a:gd name="T19" fmla="*/ 2147483647 h 5"/>
              <a:gd name="T20" fmla="*/ 2147483647 w 6"/>
              <a:gd name="T21" fmla="*/ 2147483647 h 5"/>
              <a:gd name="T22" fmla="*/ 2147483647 w 6"/>
              <a:gd name="T23" fmla="*/ 2147483647 h 5"/>
              <a:gd name="T24" fmla="*/ 2147483647 w 6"/>
              <a:gd name="T25" fmla="*/ 2147483647 h 5"/>
              <a:gd name="T26" fmla="*/ 2147483647 w 6"/>
              <a:gd name="T27" fmla="*/ 2147483647 h 5"/>
              <a:gd name="T28" fmla="*/ 2147483647 w 6"/>
              <a:gd name="T29" fmla="*/ 2147483647 h 5"/>
              <a:gd name="T30" fmla="*/ 2147483647 w 6"/>
              <a:gd name="T31" fmla="*/ 0 h 5"/>
              <a:gd name="T32" fmla="*/ 2147483647 w 6"/>
              <a:gd name="T33" fmla="*/ 0 h 5"/>
              <a:gd name="T34" fmla="*/ 2147483647 w 6"/>
              <a:gd name="T35" fmla="*/ 0 h 5"/>
              <a:gd name="T36" fmla="*/ 0 w 6"/>
              <a:gd name="T37" fmla="*/ 0 h 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
              <a:gd name="T58" fmla="*/ 0 h 5"/>
              <a:gd name="T59" fmla="*/ 6 w 6"/>
              <a:gd name="T60" fmla="*/ 5 h 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 h="5">
                <a:moveTo>
                  <a:pt x="0" y="0"/>
                </a:moveTo>
                <a:lnTo>
                  <a:pt x="0" y="0"/>
                </a:lnTo>
                <a:lnTo>
                  <a:pt x="0" y="5"/>
                </a:lnTo>
                <a:lnTo>
                  <a:pt x="6" y="5"/>
                </a:lnTo>
                <a:lnTo>
                  <a:pt x="6" y="0"/>
                </a:lnTo>
                <a:lnTo>
                  <a:pt x="0" y="0"/>
                </a:lnTo>
                <a:close/>
              </a:path>
            </a:pathLst>
          </a:custGeom>
          <a:solidFill>
            <a:srgbClr val="003300"/>
          </a:solidFill>
          <a:ln w="9525">
            <a:noFill/>
            <a:round/>
            <a:headEnd/>
            <a:tailEnd/>
          </a:ln>
        </p:spPr>
        <p:txBody>
          <a:bodyPr/>
          <a:lstStyle/>
          <a:p>
            <a:endParaRPr lang="en-US" dirty="0">
              <a:solidFill>
                <a:schemeClr val="tx2"/>
              </a:solidFill>
            </a:endParaRPr>
          </a:p>
        </p:txBody>
      </p:sp>
      <p:sp>
        <p:nvSpPr>
          <p:cNvPr id="24625" name="Freeform 573"/>
          <p:cNvSpPr>
            <a:spLocks/>
          </p:cNvSpPr>
          <p:nvPr/>
        </p:nvSpPr>
        <p:spPr bwMode="auto">
          <a:xfrm>
            <a:off x="5094288" y="3094038"/>
            <a:ext cx="42862" cy="68262"/>
          </a:xfrm>
          <a:custGeom>
            <a:avLst/>
            <a:gdLst>
              <a:gd name="T0" fmla="*/ 2147483647 w 27"/>
              <a:gd name="T1" fmla="*/ 0 h 43"/>
              <a:gd name="T2" fmla="*/ 2147483647 w 27"/>
              <a:gd name="T3" fmla="*/ 2147483647 h 43"/>
              <a:gd name="T4" fmla="*/ 0 w 27"/>
              <a:gd name="T5" fmla="*/ 2147483647 h 43"/>
              <a:gd name="T6" fmla="*/ 2147483647 w 27"/>
              <a:gd name="T7" fmla="*/ 2147483647 h 43"/>
              <a:gd name="T8" fmla="*/ 2147483647 w 27"/>
              <a:gd name="T9" fmla="*/ 2147483647 h 43"/>
              <a:gd name="T10" fmla="*/ 2147483647 w 27"/>
              <a:gd name="T11" fmla="*/ 2147483647 h 43"/>
              <a:gd name="T12" fmla="*/ 2147483647 w 27"/>
              <a:gd name="T13" fmla="*/ 0 h 43"/>
              <a:gd name="T14" fmla="*/ 0 60000 65536"/>
              <a:gd name="T15" fmla="*/ 0 60000 65536"/>
              <a:gd name="T16" fmla="*/ 0 60000 65536"/>
              <a:gd name="T17" fmla="*/ 0 60000 65536"/>
              <a:gd name="T18" fmla="*/ 0 60000 65536"/>
              <a:gd name="T19" fmla="*/ 0 60000 65536"/>
              <a:gd name="T20" fmla="*/ 0 60000 65536"/>
              <a:gd name="T21" fmla="*/ 0 w 27"/>
              <a:gd name="T22" fmla="*/ 0 h 43"/>
              <a:gd name="T23" fmla="*/ 27 w 27"/>
              <a:gd name="T24" fmla="*/ 43 h 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7" h="43">
                <a:moveTo>
                  <a:pt x="22" y="0"/>
                </a:moveTo>
                <a:lnTo>
                  <a:pt x="17" y="5"/>
                </a:lnTo>
                <a:lnTo>
                  <a:pt x="0" y="43"/>
                </a:lnTo>
                <a:lnTo>
                  <a:pt x="11" y="43"/>
                </a:lnTo>
                <a:lnTo>
                  <a:pt x="27" y="5"/>
                </a:lnTo>
                <a:lnTo>
                  <a:pt x="22" y="0"/>
                </a:lnTo>
                <a:close/>
              </a:path>
            </a:pathLst>
          </a:custGeom>
          <a:solidFill>
            <a:srgbClr val="003300"/>
          </a:solidFill>
          <a:ln w="9525">
            <a:noFill/>
            <a:round/>
            <a:headEnd/>
            <a:tailEnd/>
          </a:ln>
        </p:spPr>
        <p:txBody>
          <a:bodyPr/>
          <a:lstStyle/>
          <a:p>
            <a:endParaRPr lang="en-US" dirty="0">
              <a:solidFill>
                <a:schemeClr val="tx2"/>
              </a:solidFill>
            </a:endParaRPr>
          </a:p>
        </p:txBody>
      </p:sp>
      <p:sp>
        <p:nvSpPr>
          <p:cNvPr id="24626" name="Freeform 574"/>
          <p:cNvSpPr>
            <a:spLocks/>
          </p:cNvSpPr>
          <p:nvPr/>
        </p:nvSpPr>
        <p:spPr bwMode="auto">
          <a:xfrm>
            <a:off x="5172075" y="2989263"/>
            <a:ext cx="69850" cy="52387"/>
          </a:xfrm>
          <a:custGeom>
            <a:avLst/>
            <a:gdLst>
              <a:gd name="T0" fmla="*/ 2147483647 w 44"/>
              <a:gd name="T1" fmla="*/ 0 h 33"/>
              <a:gd name="T2" fmla="*/ 2147483647 w 44"/>
              <a:gd name="T3" fmla="*/ 0 h 33"/>
              <a:gd name="T4" fmla="*/ 0 w 44"/>
              <a:gd name="T5" fmla="*/ 2147483647 h 33"/>
              <a:gd name="T6" fmla="*/ 2147483647 w 44"/>
              <a:gd name="T7" fmla="*/ 2147483647 h 33"/>
              <a:gd name="T8" fmla="*/ 2147483647 w 44"/>
              <a:gd name="T9" fmla="*/ 2147483647 h 33"/>
              <a:gd name="T10" fmla="*/ 2147483647 w 44"/>
              <a:gd name="T11" fmla="*/ 2147483647 h 33"/>
              <a:gd name="T12" fmla="*/ 2147483647 w 44"/>
              <a:gd name="T13" fmla="*/ 0 h 33"/>
              <a:gd name="T14" fmla="*/ 0 60000 65536"/>
              <a:gd name="T15" fmla="*/ 0 60000 65536"/>
              <a:gd name="T16" fmla="*/ 0 60000 65536"/>
              <a:gd name="T17" fmla="*/ 0 60000 65536"/>
              <a:gd name="T18" fmla="*/ 0 60000 65536"/>
              <a:gd name="T19" fmla="*/ 0 60000 65536"/>
              <a:gd name="T20" fmla="*/ 0 60000 65536"/>
              <a:gd name="T21" fmla="*/ 0 w 44"/>
              <a:gd name="T22" fmla="*/ 0 h 33"/>
              <a:gd name="T23" fmla="*/ 44 w 44"/>
              <a:gd name="T24" fmla="*/ 33 h 3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 h="33">
                <a:moveTo>
                  <a:pt x="38" y="0"/>
                </a:moveTo>
                <a:lnTo>
                  <a:pt x="33" y="0"/>
                </a:lnTo>
                <a:lnTo>
                  <a:pt x="0" y="28"/>
                </a:lnTo>
                <a:lnTo>
                  <a:pt x="11" y="33"/>
                </a:lnTo>
                <a:lnTo>
                  <a:pt x="38" y="6"/>
                </a:lnTo>
                <a:lnTo>
                  <a:pt x="44" y="6"/>
                </a:lnTo>
                <a:lnTo>
                  <a:pt x="38" y="0"/>
                </a:lnTo>
                <a:close/>
              </a:path>
            </a:pathLst>
          </a:custGeom>
          <a:solidFill>
            <a:srgbClr val="003300"/>
          </a:solidFill>
          <a:ln w="9525">
            <a:noFill/>
            <a:round/>
            <a:headEnd/>
            <a:tailEnd/>
          </a:ln>
        </p:spPr>
        <p:txBody>
          <a:bodyPr/>
          <a:lstStyle/>
          <a:p>
            <a:endParaRPr lang="en-US" dirty="0">
              <a:solidFill>
                <a:schemeClr val="tx2"/>
              </a:solidFill>
            </a:endParaRPr>
          </a:p>
        </p:txBody>
      </p:sp>
      <p:sp>
        <p:nvSpPr>
          <p:cNvPr id="24627" name="Freeform 575"/>
          <p:cNvSpPr>
            <a:spLocks/>
          </p:cNvSpPr>
          <p:nvPr/>
        </p:nvSpPr>
        <p:spPr bwMode="auto">
          <a:xfrm>
            <a:off x="5294313" y="2921000"/>
            <a:ext cx="77787" cy="34925"/>
          </a:xfrm>
          <a:custGeom>
            <a:avLst/>
            <a:gdLst>
              <a:gd name="T0" fmla="*/ 2147483647 w 49"/>
              <a:gd name="T1" fmla="*/ 0 h 22"/>
              <a:gd name="T2" fmla="*/ 2147483647 w 49"/>
              <a:gd name="T3" fmla="*/ 2147483647 h 22"/>
              <a:gd name="T4" fmla="*/ 0 w 49"/>
              <a:gd name="T5" fmla="*/ 2147483647 h 22"/>
              <a:gd name="T6" fmla="*/ 2147483647 w 49"/>
              <a:gd name="T7" fmla="*/ 2147483647 h 22"/>
              <a:gd name="T8" fmla="*/ 2147483647 w 49"/>
              <a:gd name="T9" fmla="*/ 2147483647 h 22"/>
              <a:gd name="T10" fmla="*/ 2147483647 w 49"/>
              <a:gd name="T11" fmla="*/ 2147483647 h 22"/>
              <a:gd name="T12" fmla="*/ 2147483647 w 49"/>
              <a:gd name="T13" fmla="*/ 0 h 22"/>
              <a:gd name="T14" fmla="*/ 0 60000 65536"/>
              <a:gd name="T15" fmla="*/ 0 60000 65536"/>
              <a:gd name="T16" fmla="*/ 0 60000 65536"/>
              <a:gd name="T17" fmla="*/ 0 60000 65536"/>
              <a:gd name="T18" fmla="*/ 0 60000 65536"/>
              <a:gd name="T19" fmla="*/ 0 60000 65536"/>
              <a:gd name="T20" fmla="*/ 0 60000 65536"/>
              <a:gd name="T21" fmla="*/ 0 w 49"/>
              <a:gd name="T22" fmla="*/ 0 h 22"/>
              <a:gd name="T23" fmla="*/ 49 w 49"/>
              <a:gd name="T24" fmla="*/ 22 h 2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9" h="22">
                <a:moveTo>
                  <a:pt x="43" y="0"/>
                </a:moveTo>
                <a:lnTo>
                  <a:pt x="5" y="16"/>
                </a:lnTo>
                <a:lnTo>
                  <a:pt x="0" y="16"/>
                </a:lnTo>
                <a:lnTo>
                  <a:pt x="5" y="22"/>
                </a:lnTo>
                <a:lnTo>
                  <a:pt x="49" y="5"/>
                </a:lnTo>
                <a:lnTo>
                  <a:pt x="43" y="0"/>
                </a:lnTo>
                <a:close/>
              </a:path>
            </a:pathLst>
          </a:custGeom>
          <a:solidFill>
            <a:srgbClr val="003300"/>
          </a:solidFill>
          <a:ln w="9525">
            <a:noFill/>
            <a:round/>
            <a:headEnd/>
            <a:tailEnd/>
          </a:ln>
        </p:spPr>
        <p:txBody>
          <a:bodyPr/>
          <a:lstStyle/>
          <a:p>
            <a:endParaRPr lang="en-US" dirty="0">
              <a:solidFill>
                <a:schemeClr val="tx2"/>
              </a:solidFill>
            </a:endParaRPr>
          </a:p>
        </p:txBody>
      </p:sp>
      <p:sp>
        <p:nvSpPr>
          <p:cNvPr id="24628" name="Freeform 576"/>
          <p:cNvSpPr>
            <a:spLocks/>
          </p:cNvSpPr>
          <p:nvPr/>
        </p:nvSpPr>
        <p:spPr bwMode="auto">
          <a:xfrm>
            <a:off x="5440363" y="2878138"/>
            <a:ext cx="69850" cy="33337"/>
          </a:xfrm>
          <a:custGeom>
            <a:avLst/>
            <a:gdLst>
              <a:gd name="T0" fmla="*/ 2147483647 w 44"/>
              <a:gd name="T1" fmla="*/ 0 h 21"/>
              <a:gd name="T2" fmla="*/ 2147483647 w 44"/>
              <a:gd name="T3" fmla="*/ 2147483647 h 21"/>
              <a:gd name="T4" fmla="*/ 0 w 44"/>
              <a:gd name="T5" fmla="*/ 2147483647 h 21"/>
              <a:gd name="T6" fmla="*/ 0 w 44"/>
              <a:gd name="T7" fmla="*/ 2147483647 h 21"/>
              <a:gd name="T8" fmla="*/ 2147483647 w 44"/>
              <a:gd name="T9" fmla="*/ 2147483647 h 21"/>
              <a:gd name="T10" fmla="*/ 2147483647 w 44"/>
              <a:gd name="T11" fmla="*/ 2147483647 h 21"/>
              <a:gd name="T12" fmla="*/ 2147483647 w 44"/>
              <a:gd name="T13" fmla="*/ 0 h 21"/>
              <a:gd name="T14" fmla="*/ 0 60000 65536"/>
              <a:gd name="T15" fmla="*/ 0 60000 65536"/>
              <a:gd name="T16" fmla="*/ 0 60000 65536"/>
              <a:gd name="T17" fmla="*/ 0 60000 65536"/>
              <a:gd name="T18" fmla="*/ 0 60000 65536"/>
              <a:gd name="T19" fmla="*/ 0 60000 65536"/>
              <a:gd name="T20" fmla="*/ 0 60000 65536"/>
              <a:gd name="T21" fmla="*/ 0 w 44"/>
              <a:gd name="T22" fmla="*/ 0 h 21"/>
              <a:gd name="T23" fmla="*/ 44 w 44"/>
              <a:gd name="T24" fmla="*/ 21 h 2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 h="21">
                <a:moveTo>
                  <a:pt x="44" y="0"/>
                </a:moveTo>
                <a:lnTo>
                  <a:pt x="22" y="5"/>
                </a:lnTo>
                <a:lnTo>
                  <a:pt x="0" y="11"/>
                </a:lnTo>
                <a:lnTo>
                  <a:pt x="0" y="21"/>
                </a:lnTo>
                <a:lnTo>
                  <a:pt x="22" y="11"/>
                </a:lnTo>
                <a:lnTo>
                  <a:pt x="44" y="11"/>
                </a:lnTo>
                <a:lnTo>
                  <a:pt x="44" y="0"/>
                </a:lnTo>
                <a:close/>
              </a:path>
            </a:pathLst>
          </a:custGeom>
          <a:solidFill>
            <a:srgbClr val="003300"/>
          </a:solidFill>
          <a:ln w="9525">
            <a:noFill/>
            <a:round/>
            <a:headEnd/>
            <a:tailEnd/>
          </a:ln>
        </p:spPr>
        <p:txBody>
          <a:bodyPr/>
          <a:lstStyle/>
          <a:p>
            <a:endParaRPr lang="en-US" dirty="0">
              <a:solidFill>
                <a:schemeClr val="tx2"/>
              </a:solidFill>
            </a:endParaRPr>
          </a:p>
        </p:txBody>
      </p:sp>
      <p:sp>
        <p:nvSpPr>
          <p:cNvPr id="24629" name="Freeform 577"/>
          <p:cNvSpPr>
            <a:spLocks/>
          </p:cNvSpPr>
          <p:nvPr/>
        </p:nvSpPr>
        <p:spPr bwMode="auto">
          <a:xfrm>
            <a:off x="5578475" y="2860675"/>
            <a:ext cx="77788" cy="17463"/>
          </a:xfrm>
          <a:custGeom>
            <a:avLst/>
            <a:gdLst>
              <a:gd name="T0" fmla="*/ 2147483647 w 49"/>
              <a:gd name="T1" fmla="*/ 0 h 11"/>
              <a:gd name="T2" fmla="*/ 2147483647 w 49"/>
              <a:gd name="T3" fmla="*/ 2147483647 h 11"/>
              <a:gd name="T4" fmla="*/ 2147483647 w 49"/>
              <a:gd name="T5" fmla="*/ 2147483647 h 11"/>
              <a:gd name="T6" fmla="*/ 0 w 49"/>
              <a:gd name="T7" fmla="*/ 2147483647 h 11"/>
              <a:gd name="T8" fmla="*/ 2147483647 w 49"/>
              <a:gd name="T9" fmla="*/ 0 h 11"/>
              <a:gd name="T10" fmla="*/ 0 60000 65536"/>
              <a:gd name="T11" fmla="*/ 0 60000 65536"/>
              <a:gd name="T12" fmla="*/ 0 60000 65536"/>
              <a:gd name="T13" fmla="*/ 0 60000 65536"/>
              <a:gd name="T14" fmla="*/ 0 60000 65536"/>
              <a:gd name="T15" fmla="*/ 0 w 49"/>
              <a:gd name="T16" fmla="*/ 0 h 11"/>
              <a:gd name="T17" fmla="*/ 49 w 49"/>
              <a:gd name="T18" fmla="*/ 11 h 11"/>
            </a:gdLst>
            <a:ahLst/>
            <a:cxnLst>
              <a:cxn ang="T10">
                <a:pos x="T0" y="T1"/>
              </a:cxn>
              <a:cxn ang="T11">
                <a:pos x="T2" y="T3"/>
              </a:cxn>
              <a:cxn ang="T12">
                <a:pos x="T4" y="T5"/>
              </a:cxn>
              <a:cxn ang="T13">
                <a:pos x="T6" y="T7"/>
              </a:cxn>
              <a:cxn ang="T14">
                <a:pos x="T8" y="T9"/>
              </a:cxn>
            </a:cxnLst>
            <a:rect l="T15" t="T16" r="T17" b="T18"/>
            <a:pathLst>
              <a:path w="49" h="11">
                <a:moveTo>
                  <a:pt x="49" y="0"/>
                </a:moveTo>
                <a:lnTo>
                  <a:pt x="49" y="11"/>
                </a:lnTo>
                <a:lnTo>
                  <a:pt x="6" y="11"/>
                </a:lnTo>
                <a:lnTo>
                  <a:pt x="0" y="5"/>
                </a:lnTo>
                <a:lnTo>
                  <a:pt x="49" y="0"/>
                </a:lnTo>
                <a:close/>
              </a:path>
            </a:pathLst>
          </a:custGeom>
          <a:solidFill>
            <a:srgbClr val="003300"/>
          </a:solidFill>
          <a:ln w="9525">
            <a:noFill/>
            <a:round/>
            <a:headEnd/>
            <a:tailEnd/>
          </a:ln>
        </p:spPr>
        <p:txBody>
          <a:bodyPr/>
          <a:lstStyle/>
          <a:p>
            <a:endParaRPr lang="en-US" dirty="0">
              <a:solidFill>
                <a:schemeClr val="tx2"/>
              </a:solidFill>
            </a:endParaRPr>
          </a:p>
        </p:txBody>
      </p:sp>
      <p:sp>
        <p:nvSpPr>
          <p:cNvPr id="24630" name="Freeform 578"/>
          <p:cNvSpPr>
            <a:spLocks/>
          </p:cNvSpPr>
          <p:nvPr/>
        </p:nvSpPr>
        <p:spPr bwMode="auto">
          <a:xfrm>
            <a:off x="5734050" y="2860675"/>
            <a:ext cx="69850" cy="25400"/>
          </a:xfrm>
          <a:custGeom>
            <a:avLst/>
            <a:gdLst>
              <a:gd name="T0" fmla="*/ 2147483647 w 44"/>
              <a:gd name="T1" fmla="*/ 2147483647 h 16"/>
              <a:gd name="T2" fmla="*/ 2147483647 w 44"/>
              <a:gd name="T3" fmla="*/ 2147483647 h 16"/>
              <a:gd name="T4" fmla="*/ 0 w 44"/>
              <a:gd name="T5" fmla="*/ 0 h 16"/>
              <a:gd name="T6" fmla="*/ 0 w 44"/>
              <a:gd name="T7" fmla="*/ 2147483647 h 16"/>
              <a:gd name="T8" fmla="*/ 2147483647 w 44"/>
              <a:gd name="T9" fmla="*/ 2147483647 h 16"/>
              <a:gd name="T10" fmla="*/ 2147483647 w 44"/>
              <a:gd name="T11" fmla="*/ 2147483647 h 16"/>
              <a:gd name="T12" fmla="*/ 2147483647 w 44"/>
              <a:gd name="T13" fmla="*/ 2147483647 h 16"/>
              <a:gd name="T14" fmla="*/ 0 60000 65536"/>
              <a:gd name="T15" fmla="*/ 0 60000 65536"/>
              <a:gd name="T16" fmla="*/ 0 60000 65536"/>
              <a:gd name="T17" fmla="*/ 0 60000 65536"/>
              <a:gd name="T18" fmla="*/ 0 60000 65536"/>
              <a:gd name="T19" fmla="*/ 0 60000 65536"/>
              <a:gd name="T20" fmla="*/ 0 60000 65536"/>
              <a:gd name="T21" fmla="*/ 0 w 44"/>
              <a:gd name="T22" fmla="*/ 0 h 16"/>
              <a:gd name="T23" fmla="*/ 44 w 44"/>
              <a:gd name="T24" fmla="*/ 16 h 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 h="16">
                <a:moveTo>
                  <a:pt x="44" y="5"/>
                </a:moveTo>
                <a:lnTo>
                  <a:pt x="33" y="5"/>
                </a:lnTo>
                <a:lnTo>
                  <a:pt x="0" y="0"/>
                </a:lnTo>
                <a:lnTo>
                  <a:pt x="0" y="11"/>
                </a:lnTo>
                <a:lnTo>
                  <a:pt x="33" y="16"/>
                </a:lnTo>
                <a:lnTo>
                  <a:pt x="44" y="16"/>
                </a:lnTo>
                <a:lnTo>
                  <a:pt x="44" y="5"/>
                </a:lnTo>
                <a:close/>
              </a:path>
            </a:pathLst>
          </a:custGeom>
          <a:solidFill>
            <a:srgbClr val="003300"/>
          </a:solidFill>
          <a:ln w="9525">
            <a:noFill/>
            <a:round/>
            <a:headEnd/>
            <a:tailEnd/>
          </a:ln>
        </p:spPr>
        <p:txBody>
          <a:bodyPr/>
          <a:lstStyle/>
          <a:p>
            <a:endParaRPr lang="en-US" dirty="0">
              <a:solidFill>
                <a:schemeClr val="tx2"/>
              </a:solidFill>
            </a:endParaRPr>
          </a:p>
        </p:txBody>
      </p:sp>
      <p:sp>
        <p:nvSpPr>
          <p:cNvPr id="24631" name="Freeform 579"/>
          <p:cNvSpPr>
            <a:spLocks/>
          </p:cNvSpPr>
          <p:nvPr/>
        </p:nvSpPr>
        <p:spPr bwMode="auto">
          <a:xfrm>
            <a:off x="5873750" y="2886075"/>
            <a:ext cx="77788" cy="34925"/>
          </a:xfrm>
          <a:custGeom>
            <a:avLst/>
            <a:gdLst>
              <a:gd name="T0" fmla="*/ 2147483647 w 49"/>
              <a:gd name="T1" fmla="*/ 2147483647 h 22"/>
              <a:gd name="T2" fmla="*/ 2147483647 w 49"/>
              <a:gd name="T3" fmla="*/ 0 h 22"/>
              <a:gd name="T4" fmla="*/ 2147483647 w 49"/>
              <a:gd name="T5" fmla="*/ 0 h 22"/>
              <a:gd name="T6" fmla="*/ 0 w 49"/>
              <a:gd name="T7" fmla="*/ 2147483647 h 22"/>
              <a:gd name="T8" fmla="*/ 2147483647 w 49"/>
              <a:gd name="T9" fmla="*/ 2147483647 h 22"/>
              <a:gd name="T10" fmla="*/ 2147483647 w 49"/>
              <a:gd name="T11" fmla="*/ 2147483647 h 22"/>
              <a:gd name="T12" fmla="*/ 2147483647 w 49"/>
              <a:gd name="T13" fmla="*/ 2147483647 h 22"/>
              <a:gd name="T14" fmla="*/ 0 60000 65536"/>
              <a:gd name="T15" fmla="*/ 0 60000 65536"/>
              <a:gd name="T16" fmla="*/ 0 60000 65536"/>
              <a:gd name="T17" fmla="*/ 0 60000 65536"/>
              <a:gd name="T18" fmla="*/ 0 60000 65536"/>
              <a:gd name="T19" fmla="*/ 0 60000 65536"/>
              <a:gd name="T20" fmla="*/ 0 60000 65536"/>
              <a:gd name="T21" fmla="*/ 0 w 49"/>
              <a:gd name="T22" fmla="*/ 0 h 22"/>
              <a:gd name="T23" fmla="*/ 49 w 49"/>
              <a:gd name="T24" fmla="*/ 22 h 2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9" h="22">
                <a:moveTo>
                  <a:pt x="49" y="11"/>
                </a:moveTo>
                <a:lnTo>
                  <a:pt x="11" y="0"/>
                </a:lnTo>
                <a:lnTo>
                  <a:pt x="5" y="0"/>
                </a:lnTo>
                <a:lnTo>
                  <a:pt x="0" y="6"/>
                </a:lnTo>
                <a:lnTo>
                  <a:pt x="5" y="6"/>
                </a:lnTo>
                <a:lnTo>
                  <a:pt x="49" y="22"/>
                </a:lnTo>
                <a:lnTo>
                  <a:pt x="49" y="11"/>
                </a:lnTo>
                <a:close/>
              </a:path>
            </a:pathLst>
          </a:custGeom>
          <a:solidFill>
            <a:srgbClr val="003300"/>
          </a:solidFill>
          <a:ln w="9525">
            <a:noFill/>
            <a:round/>
            <a:headEnd/>
            <a:tailEnd/>
          </a:ln>
        </p:spPr>
        <p:txBody>
          <a:bodyPr/>
          <a:lstStyle/>
          <a:p>
            <a:endParaRPr lang="en-US" dirty="0">
              <a:solidFill>
                <a:schemeClr val="tx2"/>
              </a:solidFill>
            </a:endParaRPr>
          </a:p>
        </p:txBody>
      </p:sp>
      <p:sp>
        <p:nvSpPr>
          <p:cNvPr id="24632" name="Freeform 580"/>
          <p:cNvSpPr>
            <a:spLocks/>
          </p:cNvSpPr>
          <p:nvPr/>
        </p:nvSpPr>
        <p:spPr bwMode="auto">
          <a:xfrm>
            <a:off x="6011863" y="2928938"/>
            <a:ext cx="77787" cy="44450"/>
          </a:xfrm>
          <a:custGeom>
            <a:avLst/>
            <a:gdLst>
              <a:gd name="T0" fmla="*/ 2147483647 w 49"/>
              <a:gd name="T1" fmla="*/ 2147483647 h 28"/>
              <a:gd name="T2" fmla="*/ 2147483647 w 49"/>
              <a:gd name="T3" fmla="*/ 2147483647 h 28"/>
              <a:gd name="T4" fmla="*/ 2147483647 w 49"/>
              <a:gd name="T5" fmla="*/ 0 h 28"/>
              <a:gd name="T6" fmla="*/ 0 w 49"/>
              <a:gd name="T7" fmla="*/ 2147483647 h 28"/>
              <a:gd name="T8" fmla="*/ 2147483647 w 49"/>
              <a:gd name="T9" fmla="*/ 2147483647 h 28"/>
              <a:gd name="T10" fmla="*/ 2147483647 w 49"/>
              <a:gd name="T11" fmla="*/ 2147483647 h 28"/>
              <a:gd name="T12" fmla="*/ 2147483647 w 49"/>
              <a:gd name="T13" fmla="*/ 2147483647 h 28"/>
              <a:gd name="T14" fmla="*/ 0 60000 65536"/>
              <a:gd name="T15" fmla="*/ 0 60000 65536"/>
              <a:gd name="T16" fmla="*/ 0 60000 65536"/>
              <a:gd name="T17" fmla="*/ 0 60000 65536"/>
              <a:gd name="T18" fmla="*/ 0 60000 65536"/>
              <a:gd name="T19" fmla="*/ 0 60000 65536"/>
              <a:gd name="T20" fmla="*/ 0 60000 65536"/>
              <a:gd name="T21" fmla="*/ 0 w 49"/>
              <a:gd name="T22" fmla="*/ 0 h 28"/>
              <a:gd name="T23" fmla="*/ 49 w 49"/>
              <a:gd name="T24" fmla="*/ 28 h 2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9" h="28">
                <a:moveTo>
                  <a:pt x="49" y="22"/>
                </a:moveTo>
                <a:lnTo>
                  <a:pt x="33" y="11"/>
                </a:lnTo>
                <a:lnTo>
                  <a:pt x="5" y="0"/>
                </a:lnTo>
                <a:lnTo>
                  <a:pt x="0" y="6"/>
                </a:lnTo>
                <a:lnTo>
                  <a:pt x="27" y="17"/>
                </a:lnTo>
                <a:lnTo>
                  <a:pt x="43" y="28"/>
                </a:lnTo>
                <a:lnTo>
                  <a:pt x="49" y="22"/>
                </a:lnTo>
                <a:close/>
              </a:path>
            </a:pathLst>
          </a:custGeom>
          <a:solidFill>
            <a:srgbClr val="003300"/>
          </a:solidFill>
          <a:ln w="9525">
            <a:noFill/>
            <a:round/>
            <a:headEnd/>
            <a:tailEnd/>
          </a:ln>
        </p:spPr>
        <p:txBody>
          <a:bodyPr/>
          <a:lstStyle/>
          <a:p>
            <a:endParaRPr lang="en-US" dirty="0">
              <a:solidFill>
                <a:schemeClr val="tx2"/>
              </a:solidFill>
            </a:endParaRPr>
          </a:p>
        </p:txBody>
      </p:sp>
      <p:sp>
        <p:nvSpPr>
          <p:cNvPr id="24633" name="Freeform 581"/>
          <p:cNvSpPr>
            <a:spLocks/>
          </p:cNvSpPr>
          <p:nvPr/>
        </p:nvSpPr>
        <p:spPr bwMode="auto">
          <a:xfrm>
            <a:off x="6142038" y="2998788"/>
            <a:ext cx="60325" cy="69850"/>
          </a:xfrm>
          <a:custGeom>
            <a:avLst/>
            <a:gdLst>
              <a:gd name="T0" fmla="*/ 2147483647 w 38"/>
              <a:gd name="T1" fmla="*/ 2147483647 h 44"/>
              <a:gd name="T2" fmla="*/ 2147483647 w 38"/>
              <a:gd name="T3" fmla="*/ 2147483647 h 44"/>
              <a:gd name="T4" fmla="*/ 2147483647 w 38"/>
              <a:gd name="T5" fmla="*/ 0 h 44"/>
              <a:gd name="T6" fmla="*/ 0 w 38"/>
              <a:gd name="T7" fmla="*/ 2147483647 h 44"/>
              <a:gd name="T8" fmla="*/ 2147483647 w 38"/>
              <a:gd name="T9" fmla="*/ 2147483647 h 44"/>
              <a:gd name="T10" fmla="*/ 2147483647 w 38"/>
              <a:gd name="T11" fmla="*/ 2147483647 h 44"/>
              <a:gd name="T12" fmla="*/ 2147483647 w 38"/>
              <a:gd name="T13" fmla="*/ 2147483647 h 44"/>
              <a:gd name="T14" fmla="*/ 0 60000 65536"/>
              <a:gd name="T15" fmla="*/ 0 60000 65536"/>
              <a:gd name="T16" fmla="*/ 0 60000 65536"/>
              <a:gd name="T17" fmla="*/ 0 60000 65536"/>
              <a:gd name="T18" fmla="*/ 0 60000 65536"/>
              <a:gd name="T19" fmla="*/ 0 60000 65536"/>
              <a:gd name="T20" fmla="*/ 0 60000 65536"/>
              <a:gd name="T21" fmla="*/ 0 w 38"/>
              <a:gd name="T22" fmla="*/ 0 h 44"/>
              <a:gd name="T23" fmla="*/ 38 w 38"/>
              <a:gd name="T24" fmla="*/ 44 h 4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 h="44">
                <a:moveTo>
                  <a:pt x="38" y="33"/>
                </a:moveTo>
                <a:lnTo>
                  <a:pt x="32" y="27"/>
                </a:lnTo>
                <a:lnTo>
                  <a:pt x="5" y="0"/>
                </a:lnTo>
                <a:lnTo>
                  <a:pt x="0" y="11"/>
                </a:lnTo>
                <a:lnTo>
                  <a:pt x="27" y="33"/>
                </a:lnTo>
                <a:lnTo>
                  <a:pt x="32" y="44"/>
                </a:lnTo>
                <a:lnTo>
                  <a:pt x="38" y="33"/>
                </a:lnTo>
                <a:close/>
              </a:path>
            </a:pathLst>
          </a:custGeom>
          <a:solidFill>
            <a:srgbClr val="003300"/>
          </a:solidFill>
          <a:ln w="9525">
            <a:noFill/>
            <a:round/>
            <a:headEnd/>
            <a:tailEnd/>
          </a:ln>
        </p:spPr>
        <p:txBody>
          <a:bodyPr/>
          <a:lstStyle/>
          <a:p>
            <a:endParaRPr lang="en-US" dirty="0">
              <a:solidFill>
                <a:schemeClr val="tx2"/>
              </a:solidFill>
            </a:endParaRPr>
          </a:p>
        </p:txBody>
      </p:sp>
      <p:sp>
        <p:nvSpPr>
          <p:cNvPr id="24634" name="Freeform 582"/>
          <p:cNvSpPr>
            <a:spLocks/>
          </p:cNvSpPr>
          <p:nvPr/>
        </p:nvSpPr>
        <p:spPr bwMode="auto">
          <a:xfrm>
            <a:off x="6237288" y="3119438"/>
            <a:ext cx="25400" cy="42862"/>
          </a:xfrm>
          <a:custGeom>
            <a:avLst/>
            <a:gdLst>
              <a:gd name="T0" fmla="*/ 2147483647 w 16"/>
              <a:gd name="T1" fmla="*/ 2147483647 h 27"/>
              <a:gd name="T2" fmla="*/ 2147483647 w 16"/>
              <a:gd name="T3" fmla="*/ 0 h 27"/>
              <a:gd name="T4" fmla="*/ 0 w 16"/>
              <a:gd name="T5" fmla="*/ 2147483647 h 27"/>
              <a:gd name="T6" fmla="*/ 2147483647 w 16"/>
              <a:gd name="T7" fmla="*/ 2147483647 h 27"/>
              <a:gd name="T8" fmla="*/ 2147483647 w 16"/>
              <a:gd name="T9" fmla="*/ 2147483647 h 27"/>
              <a:gd name="T10" fmla="*/ 0 60000 65536"/>
              <a:gd name="T11" fmla="*/ 0 60000 65536"/>
              <a:gd name="T12" fmla="*/ 0 60000 65536"/>
              <a:gd name="T13" fmla="*/ 0 60000 65536"/>
              <a:gd name="T14" fmla="*/ 0 60000 65536"/>
              <a:gd name="T15" fmla="*/ 0 w 16"/>
              <a:gd name="T16" fmla="*/ 0 h 27"/>
              <a:gd name="T17" fmla="*/ 16 w 16"/>
              <a:gd name="T18" fmla="*/ 27 h 27"/>
            </a:gdLst>
            <a:ahLst/>
            <a:cxnLst>
              <a:cxn ang="T10">
                <a:pos x="T0" y="T1"/>
              </a:cxn>
              <a:cxn ang="T11">
                <a:pos x="T2" y="T3"/>
              </a:cxn>
              <a:cxn ang="T12">
                <a:pos x="T4" y="T5"/>
              </a:cxn>
              <a:cxn ang="T13">
                <a:pos x="T6" y="T7"/>
              </a:cxn>
              <a:cxn ang="T14">
                <a:pos x="T8" y="T9"/>
              </a:cxn>
            </a:cxnLst>
            <a:rect l="T15" t="T16" r="T17" b="T18"/>
            <a:pathLst>
              <a:path w="16" h="27">
                <a:moveTo>
                  <a:pt x="16" y="27"/>
                </a:moveTo>
                <a:lnTo>
                  <a:pt x="5" y="0"/>
                </a:lnTo>
                <a:lnTo>
                  <a:pt x="0" y="6"/>
                </a:lnTo>
                <a:lnTo>
                  <a:pt x="10" y="27"/>
                </a:lnTo>
                <a:lnTo>
                  <a:pt x="16" y="27"/>
                </a:lnTo>
                <a:close/>
              </a:path>
            </a:pathLst>
          </a:custGeom>
          <a:solidFill>
            <a:srgbClr val="003300"/>
          </a:solidFill>
          <a:ln w="9525">
            <a:noFill/>
            <a:round/>
            <a:headEnd/>
            <a:tailEnd/>
          </a:ln>
        </p:spPr>
        <p:txBody>
          <a:bodyPr/>
          <a:lstStyle/>
          <a:p>
            <a:endParaRPr lang="en-US" dirty="0">
              <a:solidFill>
                <a:schemeClr val="tx2"/>
              </a:solidFill>
            </a:endParaRPr>
          </a:p>
        </p:txBody>
      </p:sp>
      <p:sp>
        <p:nvSpPr>
          <p:cNvPr id="24635" name="Freeform 583"/>
          <p:cNvSpPr>
            <a:spLocks/>
          </p:cNvSpPr>
          <p:nvPr/>
        </p:nvSpPr>
        <p:spPr bwMode="auto">
          <a:xfrm>
            <a:off x="6262688" y="3206750"/>
            <a:ext cx="25400" cy="17463"/>
          </a:xfrm>
          <a:custGeom>
            <a:avLst/>
            <a:gdLst>
              <a:gd name="T0" fmla="*/ 2147483647 w 16"/>
              <a:gd name="T1" fmla="*/ 2147483647 h 11"/>
              <a:gd name="T2" fmla="*/ 2147483647 w 16"/>
              <a:gd name="T3" fmla="*/ 2147483647 h 11"/>
              <a:gd name="T4" fmla="*/ 2147483647 w 16"/>
              <a:gd name="T5" fmla="*/ 2147483647 h 11"/>
              <a:gd name="T6" fmla="*/ 2147483647 w 16"/>
              <a:gd name="T7" fmla="*/ 2147483647 h 11"/>
              <a:gd name="T8" fmla="*/ 2147483647 w 16"/>
              <a:gd name="T9" fmla="*/ 2147483647 h 11"/>
              <a:gd name="T10" fmla="*/ 2147483647 w 16"/>
              <a:gd name="T11" fmla="*/ 2147483647 h 11"/>
              <a:gd name="T12" fmla="*/ 2147483647 w 16"/>
              <a:gd name="T13" fmla="*/ 2147483647 h 11"/>
              <a:gd name="T14" fmla="*/ 2147483647 w 16"/>
              <a:gd name="T15" fmla="*/ 2147483647 h 11"/>
              <a:gd name="T16" fmla="*/ 2147483647 w 16"/>
              <a:gd name="T17" fmla="*/ 2147483647 h 11"/>
              <a:gd name="T18" fmla="*/ 2147483647 w 16"/>
              <a:gd name="T19" fmla="*/ 2147483647 h 11"/>
              <a:gd name="T20" fmla="*/ 2147483647 w 16"/>
              <a:gd name="T21" fmla="*/ 0 h 11"/>
              <a:gd name="T22" fmla="*/ 2147483647 w 16"/>
              <a:gd name="T23" fmla="*/ 0 h 11"/>
              <a:gd name="T24" fmla="*/ 2147483647 w 16"/>
              <a:gd name="T25" fmla="*/ 0 h 11"/>
              <a:gd name="T26" fmla="*/ 2147483647 w 16"/>
              <a:gd name="T27" fmla="*/ 0 h 11"/>
              <a:gd name="T28" fmla="*/ 0 w 16"/>
              <a:gd name="T29" fmla="*/ 2147483647 h 11"/>
              <a:gd name="T30" fmla="*/ 0 w 16"/>
              <a:gd name="T31" fmla="*/ 2147483647 h 11"/>
              <a:gd name="T32" fmla="*/ 0 w 16"/>
              <a:gd name="T33" fmla="*/ 2147483647 h 11"/>
              <a:gd name="T34" fmla="*/ 0 w 16"/>
              <a:gd name="T35" fmla="*/ 2147483647 h 11"/>
              <a:gd name="T36" fmla="*/ 0 w 16"/>
              <a:gd name="T37" fmla="*/ 2147483647 h 11"/>
              <a:gd name="T38" fmla="*/ 0 w 16"/>
              <a:gd name="T39" fmla="*/ 2147483647 h 11"/>
              <a:gd name="T40" fmla="*/ 2147483647 w 16"/>
              <a:gd name="T41" fmla="*/ 2147483647 h 1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6"/>
              <a:gd name="T64" fmla="*/ 0 h 11"/>
              <a:gd name="T65" fmla="*/ 16 w 16"/>
              <a:gd name="T66" fmla="*/ 11 h 1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6" h="11">
                <a:moveTo>
                  <a:pt x="5" y="11"/>
                </a:moveTo>
                <a:lnTo>
                  <a:pt x="5" y="11"/>
                </a:lnTo>
                <a:lnTo>
                  <a:pt x="11" y="11"/>
                </a:lnTo>
                <a:lnTo>
                  <a:pt x="11" y="5"/>
                </a:lnTo>
                <a:lnTo>
                  <a:pt x="16" y="5"/>
                </a:lnTo>
                <a:lnTo>
                  <a:pt x="5" y="0"/>
                </a:lnTo>
                <a:lnTo>
                  <a:pt x="0" y="5"/>
                </a:lnTo>
                <a:lnTo>
                  <a:pt x="0" y="11"/>
                </a:lnTo>
                <a:lnTo>
                  <a:pt x="5" y="11"/>
                </a:lnTo>
                <a:close/>
              </a:path>
            </a:pathLst>
          </a:custGeom>
          <a:solidFill>
            <a:srgbClr val="003300"/>
          </a:solidFill>
          <a:ln w="9525">
            <a:noFill/>
            <a:round/>
            <a:headEnd/>
            <a:tailEnd/>
          </a:ln>
        </p:spPr>
        <p:txBody>
          <a:bodyPr/>
          <a:lstStyle/>
          <a:p>
            <a:endParaRPr lang="en-US" dirty="0">
              <a:solidFill>
                <a:schemeClr val="tx2"/>
              </a:solidFill>
            </a:endParaRPr>
          </a:p>
        </p:txBody>
      </p:sp>
      <p:sp>
        <p:nvSpPr>
          <p:cNvPr id="24636" name="Freeform 584"/>
          <p:cNvSpPr>
            <a:spLocks/>
          </p:cNvSpPr>
          <p:nvPr/>
        </p:nvSpPr>
        <p:spPr bwMode="auto">
          <a:xfrm>
            <a:off x="5734050" y="3041650"/>
            <a:ext cx="536575" cy="215900"/>
          </a:xfrm>
          <a:custGeom>
            <a:avLst/>
            <a:gdLst>
              <a:gd name="T0" fmla="*/ 0 w 338"/>
              <a:gd name="T1" fmla="*/ 2147483647 h 136"/>
              <a:gd name="T2" fmla="*/ 0 w 338"/>
              <a:gd name="T3" fmla="*/ 2147483647 h 136"/>
              <a:gd name="T4" fmla="*/ 2147483647 w 338"/>
              <a:gd name="T5" fmla="*/ 2147483647 h 136"/>
              <a:gd name="T6" fmla="*/ 2147483647 w 338"/>
              <a:gd name="T7" fmla="*/ 2147483647 h 136"/>
              <a:gd name="T8" fmla="*/ 2147483647 w 338"/>
              <a:gd name="T9" fmla="*/ 2147483647 h 136"/>
              <a:gd name="T10" fmla="*/ 2147483647 w 338"/>
              <a:gd name="T11" fmla="*/ 2147483647 h 136"/>
              <a:gd name="T12" fmla="*/ 2147483647 w 338"/>
              <a:gd name="T13" fmla="*/ 2147483647 h 136"/>
              <a:gd name="T14" fmla="*/ 2147483647 w 338"/>
              <a:gd name="T15" fmla="*/ 2147483647 h 136"/>
              <a:gd name="T16" fmla="*/ 2147483647 w 338"/>
              <a:gd name="T17" fmla="*/ 2147483647 h 136"/>
              <a:gd name="T18" fmla="*/ 2147483647 w 338"/>
              <a:gd name="T19" fmla="*/ 2147483647 h 136"/>
              <a:gd name="T20" fmla="*/ 2147483647 w 338"/>
              <a:gd name="T21" fmla="*/ 2147483647 h 136"/>
              <a:gd name="T22" fmla="*/ 2147483647 w 338"/>
              <a:gd name="T23" fmla="*/ 2147483647 h 136"/>
              <a:gd name="T24" fmla="*/ 2147483647 w 338"/>
              <a:gd name="T25" fmla="*/ 2147483647 h 136"/>
              <a:gd name="T26" fmla="*/ 2147483647 w 338"/>
              <a:gd name="T27" fmla="*/ 2147483647 h 136"/>
              <a:gd name="T28" fmla="*/ 2147483647 w 338"/>
              <a:gd name="T29" fmla="*/ 2147483647 h 136"/>
              <a:gd name="T30" fmla="*/ 2147483647 w 338"/>
              <a:gd name="T31" fmla="*/ 2147483647 h 136"/>
              <a:gd name="T32" fmla="*/ 2147483647 w 338"/>
              <a:gd name="T33" fmla="*/ 2147483647 h 136"/>
              <a:gd name="T34" fmla="*/ 2147483647 w 338"/>
              <a:gd name="T35" fmla="*/ 2147483647 h 136"/>
              <a:gd name="T36" fmla="*/ 2147483647 w 338"/>
              <a:gd name="T37" fmla="*/ 2147483647 h 136"/>
              <a:gd name="T38" fmla="*/ 2147483647 w 338"/>
              <a:gd name="T39" fmla="*/ 2147483647 h 136"/>
              <a:gd name="T40" fmla="*/ 2147483647 w 338"/>
              <a:gd name="T41" fmla="*/ 2147483647 h 136"/>
              <a:gd name="T42" fmla="*/ 2147483647 w 338"/>
              <a:gd name="T43" fmla="*/ 2147483647 h 136"/>
              <a:gd name="T44" fmla="*/ 2147483647 w 338"/>
              <a:gd name="T45" fmla="*/ 0 h 136"/>
              <a:gd name="T46" fmla="*/ 2147483647 w 338"/>
              <a:gd name="T47" fmla="*/ 0 h 136"/>
              <a:gd name="T48" fmla="*/ 0 w 338"/>
              <a:gd name="T49" fmla="*/ 2147483647 h 1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38"/>
              <a:gd name="T76" fmla="*/ 0 h 136"/>
              <a:gd name="T77" fmla="*/ 338 w 338"/>
              <a:gd name="T78" fmla="*/ 136 h 1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38" h="136">
                <a:moveTo>
                  <a:pt x="0" y="6"/>
                </a:moveTo>
                <a:lnTo>
                  <a:pt x="0" y="6"/>
                </a:lnTo>
                <a:lnTo>
                  <a:pt x="60" y="49"/>
                </a:lnTo>
                <a:lnTo>
                  <a:pt x="115" y="82"/>
                </a:lnTo>
                <a:lnTo>
                  <a:pt x="169" y="104"/>
                </a:lnTo>
                <a:lnTo>
                  <a:pt x="218" y="125"/>
                </a:lnTo>
                <a:lnTo>
                  <a:pt x="262" y="136"/>
                </a:lnTo>
                <a:lnTo>
                  <a:pt x="295" y="136"/>
                </a:lnTo>
                <a:lnTo>
                  <a:pt x="311" y="136"/>
                </a:lnTo>
                <a:lnTo>
                  <a:pt x="322" y="131"/>
                </a:lnTo>
                <a:lnTo>
                  <a:pt x="333" y="125"/>
                </a:lnTo>
                <a:lnTo>
                  <a:pt x="338" y="115"/>
                </a:lnTo>
                <a:lnTo>
                  <a:pt x="333" y="115"/>
                </a:lnTo>
                <a:lnTo>
                  <a:pt x="327" y="120"/>
                </a:lnTo>
                <a:lnTo>
                  <a:pt x="317" y="125"/>
                </a:lnTo>
                <a:lnTo>
                  <a:pt x="306" y="125"/>
                </a:lnTo>
                <a:lnTo>
                  <a:pt x="295" y="131"/>
                </a:lnTo>
                <a:lnTo>
                  <a:pt x="262" y="125"/>
                </a:lnTo>
                <a:lnTo>
                  <a:pt x="218" y="115"/>
                </a:lnTo>
                <a:lnTo>
                  <a:pt x="169" y="98"/>
                </a:lnTo>
                <a:lnTo>
                  <a:pt x="120" y="71"/>
                </a:lnTo>
                <a:lnTo>
                  <a:pt x="60" y="38"/>
                </a:lnTo>
                <a:lnTo>
                  <a:pt x="6" y="0"/>
                </a:lnTo>
                <a:lnTo>
                  <a:pt x="0" y="6"/>
                </a:lnTo>
                <a:close/>
              </a:path>
            </a:pathLst>
          </a:custGeom>
          <a:solidFill>
            <a:srgbClr val="003300"/>
          </a:solidFill>
          <a:ln w="9525">
            <a:noFill/>
            <a:round/>
            <a:headEnd/>
            <a:tailEnd/>
          </a:ln>
        </p:spPr>
        <p:txBody>
          <a:bodyPr/>
          <a:lstStyle/>
          <a:p>
            <a:endParaRPr lang="en-US" dirty="0">
              <a:solidFill>
                <a:schemeClr val="tx2"/>
              </a:solidFill>
            </a:endParaRPr>
          </a:p>
        </p:txBody>
      </p:sp>
      <p:sp>
        <p:nvSpPr>
          <p:cNvPr id="24637" name="Freeform 585"/>
          <p:cNvSpPr>
            <a:spLocks/>
          </p:cNvSpPr>
          <p:nvPr/>
        </p:nvSpPr>
        <p:spPr bwMode="auto">
          <a:xfrm>
            <a:off x="5319713" y="2592388"/>
            <a:ext cx="423862" cy="458787"/>
          </a:xfrm>
          <a:custGeom>
            <a:avLst/>
            <a:gdLst>
              <a:gd name="T0" fmla="*/ 2147483647 w 267"/>
              <a:gd name="T1" fmla="*/ 0 h 289"/>
              <a:gd name="T2" fmla="*/ 0 w 267"/>
              <a:gd name="T3" fmla="*/ 2147483647 h 289"/>
              <a:gd name="T4" fmla="*/ 0 w 267"/>
              <a:gd name="T5" fmla="*/ 2147483647 h 289"/>
              <a:gd name="T6" fmla="*/ 2147483647 w 267"/>
              <a:gd name="T7" fmla="*/ 2147483647 h 289"/>
              <a:gd name="T8" fmla="*/ 2147483647 w 267"/>
              <a:gd name="T9" fmla="*/ 2147483647 h 289"/>
              <a:gd name="T10" fmla="*/ 2147483647 w 267"/>
              <a:gd name="T11" fmla="*/ 2147483647 h 289"/>
              <a:gd name="T12" fmla="*/ 2147483647 w 267"/>
              <a:gd name="T13" fmla="*/ 2147483647 h 289"/>
              <a:gd name="T14" fmla="*/ 2147483647 w 267"/>
              <a:gd name="T15" fmla="*/ 2147483647 h 289"/>
              <a:gd name="T16" fmla="*/ 2147483647 w 267"/>
              <a:gd name="T17" fmla="*/ 2147483647 h 289"/>
              <a:gd name="T18" fmla="*/ 2147483647 w 267"/>
              <a:gd name="T19" fmla="*/ 2147483647 h 289"/>
              <a:gd name="T20" fmla="*/ 2147483647 w 267"/>
              <a:gd name="T21" fmla="*/ 2147483647 h 289"/>
              <a:gd name="T22" fmla="*/ 2147483647 w 267"/>
              <a:gd name="T23" fmla="*/ 2147483647 h 289"/>
              <a:gd name="T24" fmla="*/ 2147483647 w 267"/>
              <a:gd name="T25" fmla="*/ 2147483647 h 289"/>
              <a:gd name="T26" fmla="*/ 2147483647 w 267"/>
              <a:gd name="T27" fmla="*/ 2147483647 h 289"/>
              <a:gd name="T28" fmla="*/ 2147483647 w 267"/>
              <a:gd name="T29" fmla="*/ 2147483647 h 289"/>
              <a:gd name="T30" fmla="*/ 2147483647 w 267"/>
              <a:gd name="T31" fmla="*/ 2147483647 h 289"/>
              <a:gd name="T32" fmla="*/ 2147483647 w 267"/>
              <a:gd name="T33" fmla="*/ 2147483647 h 289"/>
              <a:gd name="T34" fmla="*/ 2147483647 w 267"/>
              <a:gd name="T35" fmla="*/ 2147483647 h 289"/>
              <a:gd name="T36" fmla="*/ 2147483647 w 267"/>
              <a:gd name="T37" fmla="*/ 2147483647 h 289"/>
              <a:gd name="T38" fmla="*/ 2147483647 w 267"/>
              <a:gd name="T39" fmla="*/ 2147483647 h 289"/>
              <a:gd name="T40" fmla="*/ 2147483647 w 267"/>
              <a:gd name="T41" fmla="*/ 2147483647 h 289"/>
              <a:gd name="T42" fmla="*/ 2147483647 w 267"/>
              <a:gd name="T43" fmla="*/ 0 h 289"/>
              <a:gd name="T44" fmla="*/ 2147483647 w 267"/>
              <a:gd name="T45" fmla="*/ 0 h 28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67"/>
              <a:gd name="T70" fmla="*/ 0 h 289"/>
              <a:gd name="T71" fmla="*/ 267 w 267"/>
              <a:gd name="T72" fmla="*/ 289 h 28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67" h="289">
                <a:moveTo>
                  <a:pt x="5" y="0"/>
                </a:moveTo>
                <a:lnTo>
                  <a:pt x="0" y="11"/>
                </a:lnTo>
                <a:lnTo>
                  <a:pt x="0" y="27"/>
                </a:lnTo>
                <a:lnTo>
                  <a:pt x="5" y="43"/>
                </a:lnTo>
                <a:lnTo>
                  <a:pt x="11" y="60"/>
                </a:lnTo>
                <a:lnTo>
                  <a:pt x="33" y="92"/>
                </a:lnTo>
                <a:lnTo>
                  <a:pt x="65" y="131"/>
                </a:lnTo>
                <a:lnTo>
                  <a:pt x="103" y="169"/>
                </a:lnTo>
                <a:lnTo>
                  <a:pt x="152" y="207"/>
                </a:lnTo>
                <a:lnTo>
                  <a:pt x="202" y="250"/>
                </a:lnTo>
                <a:lnTo>
                  <a:pt x="261" y="289"/>
                </a:lnTo>
                <a:lnTo>
                  <a:pt x="267" y="283"/>
                </a:lnTo>
                <a:lnTo>
                  <a:pt x="207" y="245"/>
                </a:lnTo>
                <a:lnTo>
                  <a:pt x="158" y="201"/>
                </a:lnTo>
                <a:lnTo>
                  <a:pt x="109" y="163"/>
                </a:lnTo>
                <a:lnTo>
                  <a:pt x="71" y="125"/>
                </a:lnTo>
                <a:lnTo>
                  <a:pt x="38" y="87"/>
                </a:lnTo>
                <a:lnTo>
                  <a:pt x="16" y="54"/>
                </a:lnTo>
                <a:lnTo>
                  <a:pt x="11" y="38"/>
                </a:lnTo>
                <a:lnTo>
                  <a:pt x="11" y="27"/>
                </a:lnTo>
                <a:lnTo>
                  <a:pt x="11" y="16"/>
                </a:lnTo>
                <a:lnTo>
                  <a:pt x="16" y="0"/>
                </a:lnTo>
                <a:lnTo>
                  <a:pt x="5" y="0"/>
                </a:lnTo>
                <a:close/>
              </a:path>
            </a:pathLst>
          </a:custGeom>
          <a:solidFill>
            <a:srgbClr val="003300"/>
          </a:solidFill>
          <a:ln w="9525">
            <a:noFill/>
            <a:round/>
            <a:headEnd/>
            <a:tailEnd/>
          </a:ln>
        </p:spPr>
        <p:txBody>
          <a:bodyPr/>
          <a:lstStyle/>
          <a:p>
            <a:endParaRPr lang="en-US" dirty="0">
              <a:solidFill>
                <a:schemeClr val="tx2"/>
              </a:solidFill>
            </a:endParaRPr>
          </a:p>
        </p:txBody>
      </p:sp>
      <p:sp>
        <p:nvSpPr>
          <p:cNvPr id="24638" name="Freeform 586"/>
          <p:cNvSpPr>
            <a:spLocks/>
          </p:cNvSpPr>
          <p:nvPr/>
        </p:nvSpPr>
        <p:spPr bwMode="auto">
          <a:xfrm>
            <a:off x="6262688" y="3206750"/>
            <a:ext cx="17462" cy="25400"/>
          </a:xfrm>
          <a:custGeom>
            <a:avLst/>
            <a:gdLst>
              <a:gd name="T0" fmla="*/ 2147483647 w 11"/>
              <a:gd name="T1" fmla="*/ 2147483647 h 16"/>
              <a:gd name="T2" fmla="*/ 2147483647 w 11"/>
              <a:gd name="T3" fmla="*/ 2147483647 h 16"/>
              <a:gd name="T4" fmla="*/ 2147483647 w 11"/>
              <a:gd name="T5" fmla="*/ 2147483647 h 16"/>
              <a:gd name="T6" fmla="*/ 2147483647 w 11"/>
              <a:gd name="T7" fmla="*/ 2147483647 h 16"/>
              <a:gd name="T8" fmla="*/ 2147483647 w 11"/>
              <a:gd name="T9" fmla="*/ 2147483647 h 16"/>
              <a:gd name="T10" fmla="*/ 2147483647 w 11"/>
              <a:gd name="T11" fmla="*/ 2147483647 h 16"/>
              <a:gd name="T12" fmla="*/ 2147483647 w 11"/>
              <a:gd name="T13" fmla="*/ 2147483647 h 16"/>
              <a:gd name="T14" fmla="*/ 2147483647 w 11"/>
              <a:gd name="T15" fmla="*/ 0 h 16"/>
              <a:gd name="T16" fmla="*/ 2147483647 w 11"/>
              <a:gd name="T17" fmla="*/ 0 h 16"/>
              <a:gd name="T18" fmla="*/ 2147483647 w 11"/>
              <a:gd name="T19" fmla="*/ 0 h 16"/>
              <a:gd name="T20" fmla="*/ 0 w 11"/>
              <a:gd name="T21" fmla="*/ 2147483647 h 16"/>
              <a:gd name="T22" fmla="*/ 0 w 11"/>
              <a:gd name="T23" fmla="*/ 2147483647 h 16"/>
              <a:gd name="T24" fmla="*/ 0 w 11"/>
              <a:gd name="T25" fmla="*/ 2147483647 h 16"/>
              <a:gd name="T26" fmla="*/ 0 w 11"/>
              <a:gd name="T27" fmla="*/ 2147483647 h 16"/>
              <a:gd name="T28" fmla="*/ 0 w 11"/>
              <a:gd name="T29" fmla="*/ 2147483647 h 16"/>
              <a:gd name="T30" fmla="*/ 2147483647 w 11"/>
              <a:gd name="T31" fmla="*/ 2147483647 h 16"/>
              <a:gd name="T32" fmla="*/ 2147483647 w 11"/>
              <a:gd name="T33" fmla="*/ 2147483647 h 16"/>
              <a:gd name="T34" fmla="*/ 2147483647 w 11"/>
              <a:gd name="T35" fmla="*/ 2147483647 h 16"/>
              <a:gd name="T36" fmla="*/ 2147483647 w 11"/>
              <a:gd name="T37" fmla="*/ 2147483647 h 16"/>
              <a:gd name="T38" fmla="*/ 2147483647 w 11"/>
              <a:gd name="T39" fmla="*/ 2147483647 h 16"/>
              <a:gd name="T40" fmla="*/ 2147483647 w 11"/>
              <a:gd name="T41" fmla="*/ 2147483647 h 1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
              <a:gd name="T64" fmla="*/ 0 h 16"/>
              <a:gd name="T65" fmla="*/ 11 w 11"/>
              <a:gd name="T66" fmla="*/ 16 h 1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 h="16">
                <a:moveTo>
                  <a:pt x="11" y="5"/>
                </a:moveTo>
                <a:lnTo>
                  <a:pt x="11" y="5"/>
                </a:lnTo>
                <a:lnTo>
                  <a:pt x="11" y="0"/>
                </a:lnTo>
                <a:lnTo>
                  <a:pt x="5" y="0"/>
                </a:lnTo>
                <a:lnTo>
                  <a:pt x="0" y="5"/>
                </a:lnTo>
                <a:lnTo>
                  <a:pt x="0" y="11"/>
                </a:lnTo>
                <a:lnTo>
                  <a:pt x="5" y="11"/>
                </a:lnTo>
                <a:lnTo>
                  <a:pt x="5" y="16"/>
                </a:lnTo>
                <a:lnTo>
                  <a:pt x="11" y="5"/>
                </a:lnTo>
                <a:close/>
              </a:path>
            </a:pathLst>
          </a:custGeom>
          <a:solidFill>
            <a:srgbClr val="003300"/>
          </a:solidFill>
          <a:ln w="9525">
            <a:noFill/>
            <a:round/>
            <a:headEnd/>
            <a:tailEnd/>
          </a:ln>
        </p:spPr>
        <p:txBody>
          <a:bodyPr/>
          <a:lstStyle/>
          <a:p>
            <a:endParaRPr lang="en-US" dirty="0">
              <a:solidFill>
                <a:schemeClr val="tx2"/>
              </a:solidFill>
            </a:endParaRPr>
          </a:p>
        </p:txBody>
      </p:sp>
      <p:sp>
        <p:nvSpPr>
          <p:cNvPr id="24639" name="Freeform 587"/>
          <p:cNvSpPr>
            <a:spLocks/>
          </p:cNvSpPr>
          <p:nvPr/>
        </p:nvSpPr>
        <p:spPr bwMode="auto">
          <a:xfrm>
            <a:off x="5726113" y="3214688"/>
            <a:ext cx="579437" cy="604837"/>
          </a:xfrm>
          <a:custGeom>
            <a:avLst/>
            <a:gdLst>
              <a:gd name="T0" fmla="*/ 0 w 365"/>
              <a:gd name="T1" fmla="*/ 2147483647 h 381"/>
              <a:gd name="T2" fmla="*/ 0 w 365"/>
              <a:gd name="T3" fmla="*/ 2147483647 h 381"/>
              <a:gd name="T4" fmla="*/ 2147483647 w 365"/>
              <a:gd name="T5" fmla="*/ 2147483647 h 381"/>
              <a:gd name="T6" fmla="*/ 2147483647 w 365"/>
              <a:gd name="T7" fmla="*/ 2147483647 h 381"/>
              <a:gd name="T8" fmla="*/ 2147483647 w 365"/>
              <a:gd name="T9" fmla="*/ 2147483647 h 381"/>
              <a:gd name="T10" fmla="*/ 2147483647 w 365"/>
              <a:gd name="T11" fmla="*/ 2147483647 h 381"/>
              <a:gd name="T12" fmla="*/ 2147483647 w 365"/>
              <a:gd name="T13" fmla="*/ 2147483647 h 381"/>
              <a:gd name="T14" fmla="*/ 2147483647 w 365"/>
              <a:gd name="T15" fmla="*/ 2147483647 h 381"/>
              <a:gd name="T16" fmla="*/ 2147483647 w 365"/>
              <a:gd name="T17" fmla="*/ 2147483647 h 381"/>
              <a:gd name="T18" fmla="*/ 2147483647 w 365"/>
              <a:gd name="T19" fmla="*/ 2147483647 h 381"/>
              <a:gd name="T20" fmla="*/ 2147483647 w 365"/>
              <a:gd name="T21" fmla="*/ 2147483647 h 381"/>
              <a:gd name="T22" fmla="*/ 2147483647 w 365"/>
              <a:gd name="T23" fmla="*/ 0 h 381"/>
              <a:gd name="T24" fmla="*/ 2147483647 w 365"/>
              <a:gd name="T25" fmla="*/ 2147483647 h 381"/>
              <a:gd name="T26" fmla="*/ 2147483647 w 365"/>
              <a:gd name="T27" fmla="*/ 2147483647 h 381"/>
              <a:gd name="T28" fmla="*/ 2147483647 w 365"/>
              <a:gd name="T29" fmla="*/ 2147483647 h 381"/>
              <a:gd name="T30" fmla="*/ 2147483647 w 365"/>
              <a:gd name="T31" fmla="*/ 2147483647 h 381"/>
              <a:gd name="T32" fmla="*/ 2147483647 w 365"/>
              <a:gd name="T33" fmla="*/ 2147483647 h 381"/>
              <a:gd name="T34" fmla="*/ 2147483647 w 365"/>
              <a:gd name="T35" fmla="*/ 2147483647 h 381"/>
              <a:gd name="T36" fmla="*/ 2147483647 w 365"/>
              <a:gd name="T37" fmla="*/ 2147483647 h 381"/>
              <a:gd name="T38" fmla="*/ 2147483647 w 365"/>
              <a:gd name="T39" fmla="*/ 2147483647 h 381"/>
              <a:gd name="T40" fmla="*/ 2147483647 w 365"/>
              <a:gd name="T41" fmla="*/ 2147483647 h 381"/>
              <a:gd name="T42" fmla="*/ 2147483647 w 365"/>
              <a:gd name="T43" fmla="*/ 2147483647 h 381"/>
              <a:gd name="T44" fmla="*/ 0 w 365"/>
              <a:gd name="T45" fmla="*/ 2147483647 h 381"/>
              <a:gd name="T46" fmla="*/ 0 w 365"/>
              <a:gd name="T47" fmla="*/ 2147483647 h 381"/>
              <a:gd name="T48" fmla="*/ 0 w 365"/>
              <a:gd name="T49" fmla="*/ 2147483647 h 38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65"/>
              <a:gd name="T76" fmla="*/ 0 h 381"/>
              <a:gd name="T77" fmla="*/ 365 w 365"/>
              <a:gd name="T78" fmla="*/ 381 h 38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65" h="381">
                <a:moveTo>
                  <a:pt x="0" y="381"/>
                </a:moveTo>
                <a:lnTo>
                  <a:pt x="0" y="381"/>
                </a:lnTo>
                <a:lnTo>
                  <a:pt x="71" y="338"/>
                </a:lnTo>
                <a:lnTo>
                  <a:pt x="136" y="289"/>
                </a:lnTo>
                <a:lnTo>
                  <a:pt x="207" y="240"/>
                </a:lnTo>
                <a:lnTo>
                  <a:pt x="267" y="185"/>
                </a:lnTo>
                <a:lnTo>
                  <a:pt x="316" y="136"/>
                </a:lnTo>
                <a:lnTo>
                  <a:pt x="349" y="87"/>
                </a:lnTo>
                <a:lnTo>
                  <a:pt x="360" y="60"/>
                </a:lnTo>
                <a:lnTo>
                  <a:pt x="365" y="38"/>
                </a:lnTo>
                <a:lnTo>
                  <a:pt x="360" y="22"/>
                </a:lnTo>
                <a:lnTo>
                  <a:pt x="349" y="0"/>
                </a:lnTo>
                <a:lnTo>
                  <a:pt x="343" y="11"/>
                </a:lnTo>
                <a:lnTo>
                  <a:pt x="354" y="22"/>
                </a:lnTo>
                <a:lnTo>
                  <a:pt x="354" y="38"/>
                </a:lnTo>
                <a:lnTo>
                  <a:pt x="354" y="60"/>
                </a:lnTo>
                <a:lnTo>
                  <a:pt x="343" y="82"/>
                </a:lnTo>
                <a:lnTo>
                  <a:pt x="311" y="131"/>
                </a:lnTo>
                <a:lnTo>
                  <a:pt x="262" y="180"/>
                </a:lnTo>
                <a:lnTo>
                  <a:pt x="202" y="234"/>
                </a:lnTo>
                <a:lnTo>
                  <a:pt x="131" y="283"/>
                </a:lnTo>
                <a:lnTo>
                  <a:pt x="65" y="332"/>
                </a:lnTo>
                <a:lnTo>
                  <a:pt x="0" y="371"/>
                </a:lnTo>
                <a:lnTo>
                  <a:pt x="0" y="381"/>
                </a:lnTo>
                <a:close/>
              </a:path>
            </a:pathLst>
          </a:custGeom>
          <a:solidFill>
            <a:srgbClr val="003300"/>
          </a:solidFill>
          <a:ln w="9525">
            <a:noFill/>
            <a:round/>
            <a:headEnd/>
            <a:tailEnd/>
          </a:ln>
        </p:spPr>
        <p:txBody>
          <a:bodyPr/>
          <a:lstStyle/>
          <a:p>
            <a:endParaRPr lang="en-US" dirty="0">
              <a:solidFill>
                <a:schemeClr val="tx2"/>
              </a:solidFill>
            </a:endParaRPr>
          </a:p>
        </p:txBody>
      </p:sp>
      <p:sp>
        <p:nvSpPr>
          <p:cNvPr id="24640" name="Freeform 588"/>
          <p:cNvSpPr>
            <a:spLocks/>
          </p:cNvSpPr>
          <p:nvPr/>
        </p:nvSpPr>
        <p:spPr bwMode="auto">
          <a:xfrm>
            <a:off x="4748213" y="3803650"/>
            <a:ext cx="977900" cy="319088"/>
          </a:xfrm>
          <a:custGeom>
            <a:avLst/>
            <a:gdLst>
              <a:gd name="T0" fmla="*/ 0 w 616"/>
              <a:gd name="T1" fmla="*/ 2147483647 h 201"/>
              <a:gd name="T2" fmla="*/ 2147483647 w 616"/>
              <a:gd name="T3" fmla="*/ 2147483647 h 201"/>
              <a:gd name="T4" fmla="*/ 2147483647 w 616"/>
              <a:gd name="T5" fmla="*/ 2147483647 h 201"/>
              <a:gd name="T6" fmla="*/ 2147483647 w 616"/>
              <a:gd name="T7" fmla="*/ 2147483647 h 201"/>
              <a:gd name="T8" fmla="*/ 2147483647 w 616"/>
              <a:gd name="T9" fmla="*/ 2147483647 h 201"/>
              <a:gd name="T10" fmla="*/ 2147483647 w 616"/>
              <a:gd name="T11" fmla="*/ 2147483647 h 201"/>
              <a:gd name="T12" fmla="*/ 2147483647 w 616"/>
              <a:gd name="T13" fmla="*/ 2147483647 h 201"/>
              <a:gd name="T14" fmla="*/ 2147483647 w 616"/>
              <a:gd name="T15" fmla="*/ 2147483647 h 201"/>
              <a:gd name="T16" fmla="*/ 2147483647 w 616"/>
              <a:gd name="T17" fmla="*/ 2147483647 h 201"/>
              <a:gd name="T18" fmla="*/ 2147483647 w 616"/>
              <a:gd name="T19" fmla="*/ 2147483647 h 201"/>
              <a:gd name="T20" fmla="*/ 2147483647 w 616"/>
              <a:gd name="T21" fmla="*/ 2147483647 h 201"/>
              <a:gd name="T22" fmla="*/ 2147483647 w 616"/>
              <a:gd name="T23" fmla="*/ 0 h 201"/>
              <a:gd name="T24" fmla="*/ 2147483647 w 616"/>
              <a:gd name="T25" fmla="*/ 2147483647 h 201"/>
              <a:gd name="T26" fmla="*/ 2147483647 w 616"/>
              <a:gd name="T27" fmla="*/ 2147483647 h 201"/>
              <a:gd name="T28" fmla="*/ 2147483647 w 616"/>
              <a:gd name="T29" fmla="*/ 2147483647 h 201"/>
              <a:gd name="T30" fmla="*/ 2147483647 w 616"/>
              <a:gd name="T31" fmla="*/ 2147483647 h 201"/>
              <a:gd name="T32" fmla="*/ 2147483647 w 616"/>
              <a:gd name="T33" fmla="*/ 2147483647 h 201"/>
              <a:gd name="T34" fmla="*/ 2147483647 w 616"/>
              <a:gd name="T35" fmla="*/ 2147483647 h 201"/>
              <a:gd name="T36" fmla="*/ 2147483647 w 616"/>
              <a:gd name="T37" fmla="*/ 2147483647 h 201"/>
              <a:gd name="T38" fmla="*/ 2147483647 w 616"/>
              <a:gd name="T39" fmla="*/ 2147483647 h 201"/>
              <a:gd name="T40" fmla="*/ 2147483647 w 616"/>
              <a:gd name="T41" fmla="*/ 2147483647 h 201"/>
              <a:gd name="T42" fmla="*/ 2147483647 w 616"/>
              <a:gd name="T43" fmla="*/ 2147483647 h 201"/>
              <a:gd name="T44" fmla="*/ 0 w 616"/>
              <a:gd name="T45" fmla="*/ 2147483647 h 20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616"/>
              <a:gd name="T70" fmla="*/ 0 h 201"/>
              <a:gd name="T71" fmla="*/ 616 w 616"/>
              <a:gd name="T72" fmla="*/ 201 h 20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616" h="201">
                <a:moveTo>
                  <a:pt x="0" y="168"/>
                </a:moveTo>
                <a:lnTo>
                  <a:pt x="17" y="190"/>
                </a:lnTo>
                <a:lnTo>
                  <a:pt x="38" y="201"/>
                </a:lnTo>
                <a:lnTo>
                  <a:pt x="71" y="201"/>
                </a:lnTo>
                <a:lnTo>
                  <a:pt x="104" y="201"/>
                </a:lnTo>
                <a:lnTo>
                  <a:pt x="180" y="190"/>
                </a:lnTo>
                <a:lnTo>
                  <a:pt x="273" y="163"/>
                </a:lnTo>
                <a:lnTo>
                  <a:pt x="371" y="130"/>
                </a:lnTo>
                <a:lnTo>
                  <a:pt x="463" y="87"/>
                </a:lnTo>
                <a:lnTo>
                  <a:pt x="551" y="49"/>
                </a:lnTo>
                <a:lnTo>
                  <a:pt x="616" y="10"/>
                </a:lnTo>
                <a:lnTo>
                  <a:pt x="616" y="0"/>
                </a:lnTo>
                <a:lnTo>
                  <a:pt x="545" y="38"/>
                </a:lnTo>
                <a:lnTo>
                  <a:pt x="458" y="81"/>
                </a:lnTo>
                <a:lnTo>
                  <a:pt x="365" y="119"/>
                </a:lnTo>
                <a:lnTo>
                  <a:pt x="273" y="158"/>
                </a:lnTo>
                <a:lnTo>
                  <a:pt x="180" y="179"/>
                </a:lnTo>
                <a:lnTo>
                  <a:pt x="104" y="196"/>
                </a:lnTo>
                <a:lnTo>
                  <a:pt x="71" y="196"/>
                </a:lnTo>
                <a:lnTo>
                  <a:pt x="44" y="190"/>
                </a:lnTo>
                <a:lnTo>
                  <a:pt x="22" y="179"/>
                </a:lnTo>
                <a:lnTo>
                  <a:pt x="6" y="168"/>
                </a:lnTo>
                <a:lnTo>
                  <a:pt x="0" y="168"/>
                </a:lnTo>
                <a:close/>
              </a:path>
            </a:pathLst>
          </a:custGeom>
          <a:solidFill>
            <a:srgbClr val="003300"/>
          </a:solidFill>
          <a:ln w="9525">
            <a:noFill/>
            <a:round/>
            <a:headEnd/>
            <a:tailEnd/>
          </a:ln>
        </p:spPr>
        <p:txBody>
          <a:bodyPr/>
          <a:lstStyle/>
          <a:p>
            <a:endParaRPr lang="en-US" dirty="0">
              <a:solidFill>
                <a:schemeClr val="tx2"/>
              </a:solidFill>
            </a:endParaRPr>
          </a:p>
        </p:txBody>
      </p:sp>
      <p:sp>
        <p:nvSpPr>
          <p:cNvPr id="24641" name="Freeform 589"/>
          <p:cNvSpPr>
            <a:spLocks/>
          </p:cNvSpPr>
          <p:nvPr/>
        </p:nvSpPr>
        <p:spPr bwMode="auto">
          <a:xfrm>
            <a:off x="5327650" y="2566988"/>
            <a:ext cx="26988" cy="42862"/>
          </a:xfrm>
          <a:custGeom>
            <a:avLst/>
            <a:gdLst>
              <a:gd name="T0" fmla="*/ 2147483647 w 17"/>
              <a:gd name="T1" fmla="*/ 0 h 27"/>
              <a:gd name="T2" fmla="*/ 2147483647 w 17"/>
              <a:gd name="T3" fmla="*/ 0 h 27"/>
              <a:gd name="T4" fmla="*/ 2147483647 w 17"/>
              <a:gd name="T5" fmla="*/ 2147483647 h 27"/>
              <a:gd name="T6" fmla="*/ 2147483647 w 17"/>
              <a:gd name="T7" fmla="*/ 2147483647 h 27"/>
              <a:gd name="T8" fmla="*/ 2147483647 w 17"/>
              <a:gd name="T9" fmla="*/ 2147483647 h 27"/>
              <a:gd name="T10" fmla="*/ 2147483647 w 17"/>
              <a:gd name="T11" fmla="*/ 2147483647 h 27"/>
              <a:gd name="T12" fmla="*/ 0 w 17"/>
              <a:gd name="T13" fmla="*/ 2147483647 h 27"/>
              <a:gd name="T14" fmla="*/ 0 w 17"/>
              <a:gd name="T15" fmla="*/ 2147483647 h 27"/>
              <a:gd name="T16" fmla="*/ 0 w 17"/>
              <a:gd name="T17" fmla="*/ 2147483647 h 27"/>
              <a:gd name="T18" fmla="*/ 0 w 17"/>
              <a:gd name="T19" fmla="*/ 2147483647 h 27"/>
              <a:gd name="T20" fmla="*/ 2147483647 w 17"/>
              <a:gd name="T21" fmla="*/ 2147483647 h 27"/>
              <a:gd name="T22" fmla="*/ 2147483647 w 17"/>
              <a:gd name="T23" fmla="*/ 2147483647 h 27"/>
              <a:gd name="T24" fmla="*/ 2147483647 w 17"/>
              <a:gd name="T25" fmla="*/ 2147483647 h 27"/>
              <a:gd name="T26" fmla="*/ 2147483647 w 17"/>
              <a:gd name="T27" fmla="*/ 2147483647 h 27"/>
              <a:gd name="T28" fmla="*/ 2147483647 w 17"/>
              <a:gd name="T29" fmla="*/ 2147483647 h 27"/>
              <a:gd name="T30" fmla="*/ 2147483647 w 17"/>
              <a:gd name="T31" fmla="*/ 2147483647 h 27"/>
              <a:gd name="T32" fmla="*/ 2147483647 w 17"/>
              <a:gd name="T33" fmla="*/ 2147483647 h 27"/>
              <a:gd name="T34" fmla="*/ 2147483647 w 17"/>
              <a:gd name="T35" fmla="*/ 2147483647 h 27"/>
              <a:gd name="T36" fmla="*/ 2147483647 w 17"/>
              <a:gd name="T37" fmla="*/ 2147483647 h 27"/>
              <a:gd name="T38" fmla="*/ 2147483647 w 17"/>
              <a:gd name="T39" fmla="*/ 2147483647 h 27"/>
              <a:gd name="T40" fmla="*/ 2147483647 w 17"/>
              <a:gd name="T41" fmla="*/ 0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
              <a:gd name="T64" fmla="*/ 0 h 27"/>
              <a:gd name="T65" fmla="*/ 17 w 17"/>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 h="27">
                <a:moveTo>
                  <a:pt x="11" y="0"/>
                </a:moveTo>
                <a:lnTo>
                  <a:pt x="11" y="0"/>
                </a:lnTo>
                <a:lnTo>
                  <a:pt x="11" y="5"/>
                </a:lnTo>
                <a:lnTo>
                  <a:pt x="6" y="5"/>
                </a:lnTo>
                <a:lnTo>
                  <a:pt x="6" y="10"/>
                </a:lnTo>
                <a:lnTo>
                  <a:pt x="0" y="10"/>
                </a:lnTo>
                <a:lnTo>
                  <a:pt x="0" y="16"/>
                </a:lnTo>
                <a:lnTo>
                  <a:pt x="0" y="21"/>
                </a:lnTo>
                <a:lnTo>
                  <a:pt x="6" y="27"/>
                </a:lnTo>
                <a:lnTo>
                  <a:pt x="6" y="21"/>
                </a:lnTo>
                <a:lnTo>
                  <a:pt x="11" y="21"/>
                </a:lnTo>
                <a:lnTo>
                  <a:pt x="11" y="16"/>
                </a:lnTo>
                <a:lnTo>
                  <a:pt x="11" y="10"/>
                </a:lnTo>
                <a:lnTo>
                  <a:pt x="17" y="10"/>
                </a:lnTo>
                <a:lnTo>
                  <a:pt x="17" y="5"/>
                </a:lnTo>
                <a:lnTo>
                  <a:pt x="11" y="0"/>
                </a:lnTo>
                <a:close/>
              </a:path>
            </a:pathLst>
          </a:custGeom>
          <a:solidFill>
            <a:srgbClr val="003300"/>
          </a:solidFill>
          <a:ln w="9525">
            <a:noFill/>
            <a:round/>
            <a:headEnd/>
            <a:tailEnd/>
          </a:ln>
        </p:spPr>
        <p:txBody>
          <a:bodyPr/>
          <a:lstStyle/>
          <a:p>
            <a:endParaRPr lang="en-US" dirty="0">
              <a:solidFill>
                <a:schemeClr val="tx2"/>
              </a:solidFill>
            </a:endParaRPr>
          </a:p>
        </p:txBody>
      </p:sp>
      <p:sp>
        <p:nvSpPr>
          <p:cNvPr id="24642" name="Freeform 590"/>
          <p:cNvSpPr>
            <a:spLocks/>
          </p:cNvSpPr>
          <p:nvPr/>
        </p:nvSpPr>
        <p:spPr bwMode="auto">
          <a:xfrm>
            <a:off x="5345113" y="2557463"/>
            <a:ext cx="42862" cy="17462"/>
          </a:xfrm>
          <a:custGeom>
            <a:avLst/>
            <a:gdLst>
              <a:gd name="T0" fmla="*/ 2147483647 w 27"/>
              <a:gd name="T1" fmla="*/ 0 h 11"/>
              <a:gd name="T2" fmla="*/ 2147483647 w 27"/>
              <a:gd name="T3" fmla="*/ 0 h 11"/>
              <a:gd name="T4" fmla="*/ 0 w 27"/>
              <a:gd name="T5" fmla="*/ 2147483647 h 11"/>
              <a:gd name="T6" fmla="*/ 2147483647 w 27"/>
              <a:gd name="T7" fmla="*/ 2147483647 h 11"/>
              <a:gd name="T8" fmla="*/ 2147483647 w 27"/>
              <a:gd name="T9" fmla="*/ 2147483647 h 11"/>
              <a:gd name="T10" fmla="*/ 2147483647 w 27"/>
              <a:gd name="T11" fmla="*/ 2147483647 h 11"/>
              <a:gd name="T12" fmla="*/ 2147483647 w 27"/>
              <a:gd name="T13" fmla="*/ 0 h 11"/>
              <a:gd name="T14" fmla="*/ 0 60000 65536"/>
              <a:gd name="T15" fmla="*/ 0 60000 65536"/>
              <a:gd name="T16" fmla="*/ 0 60000 65536"/>
              <a:gd name="T17" fmla="*/ 0 60000 65536"/>
              <a:gd name="T18" fmla="*/ 0 60000 65536"/>
              <a:gd name="T19" fmla="*/ 0 60000 65536"/>
              <a:gd name="T20" fmla="*/ 0 60000 65536"/>
              <a:gd name="T21" fmla="*/ 0 w 27"/>
              <a:gd name="T22" fmla="*/ 0 h 11"/>
              <a:gd name="T23" fmla="*/ 27 w 27"/>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7" h="11">
                <a:moveTo>
                  <a:pt x="27" y="0"/>
                </a:moveTo>
                <a:lnTo>
                  <a:pt x="17" y="0"/>
                </a:lnTo>
                <a:lnTo>
                  <a:pt x="0" y="6"/>
                </a:lnTo>
                <a:lnTo>
                  <a:pt x="6" y="11"/>
                </a:lnTo>
                <a:lnTo>
                  <a:pt x="17" y="6"/>
                </a:lnTo>
                <a:lnTo>
                  <a:pt x="27" y="6"/>
                </a:lnTo>
                <a:lnTo>
                  <a:pt x="27" y="0"/>
                </a:lnTo>
                <a:close/>
              </a:path>
            </a:pathLst>
          </a:custGeom>
          <a:solidFill>
            <a:srgbClr val="003300"/>
          </a:solidFill>
          <a:ln w="9525">
            <a:noFill/>
            <a:round/>
            <a:headEnd/>
            <a:tailEnd/>
          </a:ln>
        </p:spPr>
        <p:txBody>
          <a:bodyPr/>
          <a:lstStyle/>
          <a:p>
            <a:endParaRPr lang="en-US" dirty="0">
              <a:solidFill>
                <a:schemeClr val="tx2"/>
              </a:solidFill>
            </a:endParaRPr>
          </a:p>
        </p:txBody>
      </p:sp>
      <p:sp>
        <p:nvSpPr>
          <p:cNvPr id="24643" name="Freeform 591"/>
          <p:cNvSpPr>
            <a:spLocks/>
          </p:cNvSpPr>
          <p:nvPr/>
        </p:nvSpPr>
        <p:spPr bwMode="auto">
          <a:xfrm>
            <a:off x="5457825" y="2557463"/>
            <a:ext cx="77788" cy="34925"/>
          </a:xfrm>
          <a:custGeom>
            <a:avLst/>
            <a:gdLst>
              <a:gd name="T0" fmla="*/ 2147483647 w 49"/>
              <a:gd name="T1" fmla="*/ 2147483647 h 22"/>
              <a:gd name="T2" fmla="*/ 2147483647 w 49"/>
              <a:gd name="T3" fmla="*/ 2147483647 h 22"/>
              <a:gd name="T4" fmla="*/ 0 w 49"/>
              <a:gd name="T5" fmla="*/ 0 h 22"/>
              <a:gd name="T6" fmla="*/ 0 w 49"/>
              <a:gd name="T7" fmla="*/ 2147483647 h 22"/>
              <a:gd name="T8" fmla="*/ 2147483647 w 49"/>
              <a:gd name="T9" fmla="*/ 2147483647 h 22"/>
              <a:gd name="T10" fmla="*/ 2147483647 w 49"/>
              <a:gd name="T11" fmla="*/ 2147483647 h 22"/>
              <a:gd name="T12" fmla="*/ 2147483647 w 49"/>
              <a:gd name="T13" fmla="*/ 2147483647 h 22"/>
              <a:gd name="T14" fmla="*/ 0 60000 65536"/>
              <a:gd name="T15" fmla="*/ 0 60000 65536"/>
              <a:gd name="T16" fmla="*/ 0 60000 65536"/>
              <a:gd name="T17" fmla="*/ 0 60000 65536"/>
              <a:gd name="T18" fmla="*/ 0 60000 65536"/>
              <a:gd name="T19" fmla="*/ 0 60000 65536"/>
              <a:gd name="T20" fmla="*/ 0 60000 65536"/>
              <a:gd name="T21" fmla="*/ 0 w 49"/>
              <a:gd name="T22" fmla="*/ 0 h 22"/>
              <a:gd name="T23" fmla="*/ 49 w 49"/>
              <a:gd name="T24" fmla="*/ 22 h 2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9" h="22">
                <a:moveTo>
                  <a:pt x="49" y="16"/>
                </a:moveTo>
                <a:lnTo>
                  <a:pt x="6" y="6"/>
                </a:lnTo>
                <a:lnTo>
                  <a:pt x="0" y="0"/>
                </a:lnTo>
                <a:lnTo>
                  <a:pt x="0" y="11"/>
                </a:lnTo>
                <a:lnTo>
                  <a:pt x="6" y="11"/>
                </a:lnTo>
                <a:lnTo>
                  <a:pt x="44" y="22"/>
                </a:lnTo>
                <a:lnTo>
                  <a:pt x="49" y="16"/>
                </a:lnTo>
                <a:close/>
              </a:path>
            </a:pathLst>
          </a:custGeom>
          <a:solidFill>
            <a:srgbClr val="003300"/>
          </a:solidFill>
          <a:ln w="9525">
            <a:noFill/>
            <a:round/>
            <a:headEnd/>
            <a:tailEnd/>
          </a:ln>
        </p:spPr>
        <p:txBody>
          <a:bodyPr/>
          <a:lstStyle/>
          <a:p>
            <a:endParaRPr lang="en-US" dirty="0">
              <a:solidFill>
                <a:schemeClr val="tx2"/>
              </a:solidFill>
            </a:endParaRPr>
          </a:p>
        </p:txBody>
      </p:sp>
      <p:sp>
        <p:nvSpPr>
          <p:cNvPr id="24644" name="Freeform 592"/>
          <p:cNvSpPr>
            <a:spLocks/>
          </p:cNvSpPr>
          <p:nvPr/>
        </p:nvSpPr>
        <p:spPr bwMode="auto">
          <a:xfrm>
            <a:off x="5595938" y="2609850"/>
            <a:ext cx="77787" cy="42863"/>
          </a:xfrm>
          <a:custGeom>
            <a:avLst/>
            <a:gdLst>
              <a:gd name="T0" fmla="*/ 2147483647 w 49"/>
              <a:gd name="T1" fmla="*/ 2147483647 h 27"/>
              <a:gd name="T2" fmla="*/ 2147483647 w 49"/>
              <a:gd name="T3" fmla="*/ 2147483647 h 27"/>
              <a:gd name="T4" fmla="*/ 2147483647 w 49"/>
              <a:gd name="T5" fmla="*/ 0 h 27"/>
              <a:gd name="T6" fmla="*/ 0 w 49"/>
              <a:gd name="T7" fmla="*/ 2147483647 h 27"/>
              <a:gd name="T8" fmla="*/ 2147483647 w 49"/>
              <a:gd name="T9" fmla="*/ 2147483647 h 27"/>
              <a:gd name="T10" fmla="*/ 2147483647 w 49"/>
              <a:gd name="T11" fmla="*/ 2147483647 h 27"/>
              <a:gd name="T12" fmla="*/ 2147483647 w 49"/>
              <a:gd name="T13" fmla="*/ 2147483647 h 27"/>
              <a:gd name="T14" fmla="*/ 0 60000 65536"/>
              <a:gd name="T15" fmla="*/ 0 60000 65536"/>
              <a:gd name="T16" fmla="*/ 0 60000 65536"/>
              <a:gd name="T17" fmla="*/ 0 60000 65536"/>
              <a:gd name="T18" fmla="*/ 0 60000 65536"/>
              <a:gd name="T19" fmla="*/ 0 60000 65536"/>
              <a:gd name="T20" fmla="*/ 0 60000 65536"/>
              <a:gd name="T21" fmla="*/ 0 w 49"/>
              <a:gd name="T22" fmla="*/ 0 h 27"/>
              <a:gd name="T23" fmla="*/ 49 w 49"/>
              <a:gd name="T24" fmla="*/ 27 h 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9" h="27">
                <a:moveTo>
                  <a:pt x="49" y="16"/>
                </a:moveTo>
                <a:lnTo>
                  <a:pt x="17" y="5"/>
                </a:lnTo>
                <a:lnTo>
                  <a:pt x="6" y="0"/>
                </a:lnTo>
                <a:lnTo>
                  <a:pt x="0" y="5"/>
                </a:lnTo>
                <a:lnTo>
                  <a:pt x="11" y="11"/>
                </a:lnTo>
                <a:lnTo>
                  <a:pt x="44" y="27"/>
                </a:lnTo>
                <a:lnTo>
                  <a:pt x="49" y="16"/>
                </a:lnTo>
                <a:close/>
              </a:path>
            </a:pathLst>
          </a:custGeom>
          <a:solidFill>
            <a:srgbClr val="003300"/>
          </a:solidFill>
          <a:ln w="9525">
            <a:noFill/>
            <a:round/>
            <a:headEnd/>
            <a:tailEnd/>
          </a:ln>
        </p:spPr>
        <p:txBody>
          <a:bodyPr/>
          <a:lstStyle/>
          <a:p>
            <a:endParaRPr lang="en-US" dirty="0">
              <a:solidFill>
                <a:schemeClr val="tx2"/>
              </a:solidFill>
            </a:endParaRPr>
          </a:p>
        </p:txBody>
      </p:sp>
      <p:sp>
        <p:nvSpPr>
          <p:cNvPr id="24645" name="Freeform 593"/>
          <p:cNvSpPr>
            <a:spLocks/>
          </p:cNvSpPr>
          <p:nvPr/>
        </p:nvSpPr>
        <p:spPr bwMode="auto">
          <a:xfrm>
            <a:off x="5726113" y="2670175"/>
            <a:ext cx="77787" cy="52388"/>
          </a:xfrm>
          <a:custGeom>
            <a:avLst/>
            <a:gdLst>
              <a:gd name="T0" fmla="*/ 2147483647 w 49"/>
              <a:gd name="T1" fmla="*/ 2147483647 h 33"/>
              <a:gd name="T2" fmla="*/ 2147483647 w 49"/>
              <a:gd name="T3" fmla="*/ 2147483647 h 33"/>
              <a:gd name="T4" fmla="*/ 2147483647 w 49"/>
              <a:gd name="T5" fmla="*/ 0 h 33"/>
              <a:gd name="T6" fmla="*/ 0 w 49"/>
              <a:gd name="T7" fmla="*/ 2147483647 h 33"/>
              <a:gd name="T8" fmla="*/ 2147483647 w 49"/>
              <a:gd name="T9" fmla="*/ 2147483647 h 33"/>
              <a:gd name="T10" fmla="*/ 2147483647 w 49"/>
              <a:gd name="T11" fmla="*/ 2147483647 h 33"/>
              <a:gd name="T12" fmla="*/ 2147483647 w 49"/>
              <a:gd name="T13" fmla="*/ 2147483647 h 33"/>
              <a:gd name="T14" fmla="*/ 0 60000 65536"/>
              <a:gd name="T15" fmla="*/ 0 60000 65536"/>
              <a:gd name="T16" fmla="*/ 0 60000 65536"/>
              <a:gd name="T17" fmla="*/ 0 60000 65536"/>
              <a:gd name="T18" fmla="*/ 0 60000 65536"/>
              <a:gd name="T19" fmla="*/ 0 60000 65536"/>
              <a:gd name="T20" fmla="*/ 0 60000 65536"/>
              <a:gd name="T21" fmla="*/ 0 w 49"/>
              <a:gd name="T22" fmla="*/ 0 h 33"/>
              <a:gd name="T23" fmla="*/ 49 w 49"/>
              <a:gd name="T24" fmla="*/ 33 h 3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9" h="33">
                <a:moveTo>
                  <a:pt x="49" y="22"/>
                </a:moveTo>
                <a:lnTo>
                  <a:pt x="44" y="22"/>
                </a:lnTo>
                <a:lnTo>
                  <a:pt x="5" y="0"/>
                </a:lnTo>
                <a:lnTo>
                  <a:pt x="0" y="11"/>
                </a:lnTo>
                <a:lnTo>
                  <a:pt x="44" y="33"/>
                </a:lnTo>
                <a:lnTo>
                  <a:pt x="49" y="22"/>
                </a:lnTo>
                <a:close/>
              </a:path>
            </a:pathLst>
          </a:custGeom>
          <a:solidFill>
            <a:srgbClr val="003300"/>
          </a:solidFill>
          <a:ln w="9525">
            <a:noFill/>
            <a:round/>
            <a:headEnd/>
            <a:tailEnd/>
          </a:ln>
        </p:spPr>
        <p:txBody>
          <a:bodyPr/>
          <a:lstStyle/>
          <a:p>
            <a:endParaRPr lang="en-US" dirty="0">
              <a:solidFill>
                <a:schemeClr val="tx2"/>
              </a:solidFill>
            </a:endParaRPr>
          </a:p>
        </p:txBody>
      </p:sp>
      <p:sp>
        <p:nvSpPr>
          <p:cNvPr id="24646" name="Freeform 595"/>
          <p:cNvSpPr>
            <a:spLocks/>
          </p:cNvSpPr>
          <p:nvPr/>
        </p:nvSpPr>
        <p:spPr bwMode="auto">
          <a:xfrm>
            <a:off x="5881688" y="2773363"/>
            <a:ext cx="42862" cy="26987"/>
          </a:xfrm>
          <a:custGeom>
            <a:avLst/>
            <a:gdLst>
              <a:gd name="T0" fmla="*/ 2147483647 w 27"/>
              <a:gd name="T1" fmla="*/ 2147483647 h 17"/>
              <a:gd name="T2" fmla="*/ 2147483647 w 27"/>
              <a:gd name="T3" fmla="*/ 2147483647 h 17"/>
              <a:gd name="T4" fmla="*/ 0 w 27"/>
              <a:gd name="T5" fmla="*/ 2147483647 h 17"/>
              <a:gd name="T6" fmla="*/ 2147483647 w 27"/>
              <a:gd name="T7" fmla="*/ 0 h 17"/>
              <a:gd name="T8" fmla="*/ 2147483647 w 27"/>
              <a:gd name="T9" fmla="*/ 2147483647 h 17"/>
              <a:gd name="T10" fmla="*/ 0 60000 65536"/>
              <a:gd name="T11" fmla="*/ 0 60000 65536"/>
              <a:gd name="T12" fmla="*/ 0 60000 65536"/>
              <a:gd name="T13" fmla="*/ 0 60000 65536"/>
              <a:gd name="T14" fmla="*/ 0 60000 65536"/>
              <a:gd name="T15" fmla="*/ 0 w 27"/>
              <a:gd name="T16" fmla="*/ 0 h 17"/>
              <a:gd name="T17" fmla="*/ 27 w 27"/>
              <a:gd name="T18" fmla="*/ 17 h 17"/>
            </a:gdLst>
            <a:ahLst/>
            <a:cxnLst>
              <a:cxn ang="T10">
                <a:pos x="T0" y="T1"/>
              </a:cxn>
              <a:cxn ang="T11">
                <a:pos x="T2" y="T3"/>
              </a:cxn>
              <a:cxn ang="T12">
                <a:pos x="T4" y="T5"/>
              </a:cxn>
              <a:cxn ang="T13">
                <a:pos x="T6" y="T7"/>
              </a:cxn>
              <a:cxn ang="T14">
                <a:pos x="T8" y="T9"/>
              </a:cxn>
            </a:cxnLst>
            <a:rect l="T15" t="T16" r="T17" b="T18"/>
            <a:pathLst>
              <a:path w="27" h="17">
                <a:moveTo>
                  <a:pt x="27" y="11"/>
                </a:moveTo>
                <a:lnTo>
                  <a:pt x="22" y="17"/>
                </a:lnTo>
                <a:lnTo>
                  <a:pt x="0" y="6"/>
                </a:lnTo>
                <a:lnTo>
                  <a:pt x="6" y="0"/>
                </a:lnTo>
                <a:lnTo>
                  <a:pt x="27" y="11"/>
                </a:lnTo>
                <a:close/>
              </a:path>
            </a:pathLst>
          </a:custGeom>
          <a:solidFill>
            <a:srgbClr val="003300"/>
          </a:solidFill>
          <a:ln w="9525">
            <a:noFill/>
            <a:round/>
            <a:headEnd/>
            <a:tailEnd/>
          </a:ln>
        </p:spPr>
        <p:txBody>
          <a:bodyPr/>
          <a:lstStyle/>
          <a:p>
            <a:endParaRPr lang="en-US" dirty="0">
              <a:solidFill>
                <a:schemeClr val="tx2"/>
              </a:solidFill>
            </a:endParaRPr>
          </a:p>
        </p:txBody>
      </p:sp>
      <p:sp>
        <p:nvSpPr>
          <p:cNvPr id="24647" name="Freeform 596"/>
          <p:cNvSpPr>
            <a:spLocks/>
          </p:cNvSpPr>
          <p:nvPr/>
        </p:nvSpPr>
        <p:spPr bwMode="auto">
          <a:xfrm>
            <a:off x="5976938" y="2833688"/>
            <a:ext cx="60325" cy="61912"/>
          </a:xfrm>
          <a:custGeom>
            <a:avLst/>
            <a:gdLst>
              <a:gd name="T0" fmla="*/ 2147483647 w 38"/>
              <a:gd name="T1" fmla="*/ 2147483647 h 39"/>
              <a:gd name="T2" fmla="*/ 2147483647 w 38"/>
              <a:gd name="T3" fmla="*/ 2147483647 h 39"/>
              <a:gd name="T4" fmla="*/ 0 w 38"/>
              <a:gd name="T5" fmla="*/ 2147483647 h 39"/>
              <a:gd name="T6" fmla="*/ 2147483647 w 38"/>
              <a:gd name="T7" fmla="*/ 0 h 39"/>
              <a:gd name="T8" fmla="*/ 2147483647 w 38"/>
              <a:gd name="T9" fmla="*/ 2147483647 h 39"/>
              <a:gd name="T10" fmla="*/ 0 60000 65536"/>
              <a:gd name="T11" fmla="*/ 0 60000 65536"/>
              <a:gd name="T12" fmla="*/ 0 60000 65536"/>
              <a:gd name="T13" fmla="*/ 0 60000 65536"/>
              <a:gd name="T14" fmla="*/ 0 60000 65536"/>
              <a:gd name="T15" fmla="*/ 0 w 38"/>
              <a:gd name="T16" fmla="*/ 0 h 39"/>
              <a:gd name="T17" fmla="*/ 38 w 38"/>
              <a:gd name="T18" fmla="*/ 39 h 39"/>
            </a:gdLst>
            <a:ahLst/>
            <a:cxnLst>
              <a:cxn ang="T10">
                <a:pos x="T0" y="T1"/>
              </a:cxn>
              <a:cxn ang="T11">
                <a:pos x="T2" y="T3"/>
              </a:cxn>
              <a:cxn ang="T12">
                <a:pos x="T4" y="T5"/>
              </a:cxn>
              <a:cxn ang="T13">
                <a:pos x="T6" y="T7"/>
              </a:cxn>
              <a:cxn ang="T14">
                <a:pos x="T8" y="T9"/>
              </a:cxn>
            </a:cxnLst>
            <a:rect l="T15" t="T16" r="T17" b="T18"/>
            <a:pathLst>
              <a:path w="38" h="39">
                <a:moveTo>
                  <a:pt x="38" y="33"/>
                </a:moveTo>
                <a:lnTo>
                  <a:pt x="33" y="39"/>
                </a:lnTo>
                <a:lnTo>
                  <a:pt x="0" y="11"/>
                </a:lnTo>
                <a:lnTo>
                  <a:pt x="6" y="0"/>
                </a:lnTo>
                <a:lnTo>
                  <a:pt x="38" y="33"/>
                </a:lnTo>
                <a:close/>
              </a:path>
            </a:pathLst>
          </a:custGeom>
          <a:solidFill>
            <a:srgbClr val="003300"/>
          </a:solidFill>
          <a:ln w="9525">
            <a:noFill/>
            <a:round/>
            <a:headEnd/>
            <a:tailEnd/>
          </a:ln>
        </p:spPr>
        <p:txBody>
          <a:bodyPr/>
          <a:lstStyle/>
          <a:p>
            <a:endParaRPr lang="en-US" dirty="0">
              <a:solidFill>
                <a:schemeClr val="tx2"/>
              </a:solidFill>
            </a:endParaRPr>
          </a:p>
        </p:txBody>
      </p:sp>
      <p:sp>
        <p:nvSpPr>
          <p:cNvPr id="24648" name="Freeform 597"/>
          <p:cNvSpPr>
            <a:spLocks/>
          </p:cNvSpPr>
          <p:nvPr/>
        </p:nvSpPr>
        <p:spPr bwMode="auto">
          <a:xfrm>
            <a:off x="6089650" y="2928938"/>
            <a:ext cx="60325" cy="60325"/>
          </a:xfrm>
          <a:custGeom>
            <a:avLst/>
            <a:gdLst>
              <a:gd name="T0" fmla="*/ 2147483647 w 38"/>
              <a:gd name="T1" fmla="*/ 2147483647 h 38"/>
              <a:gd name="T2" fmla="*/ 2147483647 w 38"/>
              <a:gd name="T3" fmla="*/ 2147483647 h 38"/>
              <a:gd name="T4" fmla="*/ 2147483647 w 38"/>
              <a:gd name="T5" fmla="*/ 0 h 38"/>
              <a:gd name="T6" fmla="*/ 0 w 38"/>
              <a:gd name="T7" fmla="*/ 2147483647 h 38"/>
              <a:gd name="T8" fmla="*/ 2147483647 w 38"/>
              <a:gd name="T9" fmla="*/ 2147483647 h 38"/>
              <a:gd name="T10" fmla="*/ 2147483647 w 38"/>
              <a:gd name="T11" fmla="*/ 2147483647 h 38"/>
              <a:gd name="T12" fmla="*/ 2147483647 w 38"/>
              <a:gd name="T13" fmla="*/ 2147483647 h 38"/>
              <a:gd name="T14" fmla="*/ 0 60000 65536"/>
              <a:gd name="T15" fmla="*/ 0 60000 65536"/>
              <a:gd name="T16" fmla="*/ 0 60000 65536"/>
              <a:gd name="T17" fmla="*/ 0 60000 65536"/>
              <a:gd name="T18" fmla="*/ 0 60000 65536"/>
              <a:gd name="T19" fmla="*/ 0 60000 65536"/>
              <a:gd name="T20" fmla="*/ 0 60000 65536"/>
              <a:gd name="T21" fmla="*/ 0 w 38"/>
              <a:gd name="T22" fmla="*/ 0 h 38"/>
              <a:gd name="T23" fmla="*/ 38 w 38"/>
              <a:gd name="T24" fmla="*/ 38 h 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 h="38">
                <a:moveTo>
                  <a:pt x="38" y="33"/>
                </a:moveTo>
                <a:lnTo>
                  <a:pt x="27" y="22"/>
                </a:lnTo>
                <a:lnTo>
                  <a:pt x="5" y="0"/>
                </a:lnTo>
                <a:lnTo>
                  <a:pt x="0" y="11"/>
                </a:lnTo>
                <a:lnTo>
                  <a:pt x="22" y="28"/>
                </a:lnTo>
                <a:lnTo>
                  <a:pt x="33" y="38"/>
                </a:lnTo>
                <a:lnTo>
                  <a:pt x="38" y="33"/>
                </a:lnTo>
                <a:close/>
              </a:path>
            </a:pathLst>
          </a:custGeom>
          <a:solidFill>
            <a:srgbClr val="003300"/>
          </a:solidFill>
          <a:ln w="9525">
            <a:noFill/>
            <a:round/>
            <a:headEnd/>
            <a:tailEnd/>
          </a:ln>
        </p:spPr>
        <p:txBody>
          <a:bodyPr/>
          <a:lstStyle/>
          <a:p>
            <a:endParaRPr lang="en-US" dirty="0">
              <a:solidFill>
                <a:schemeClr val="tx2"/>
              </a:solidFill>
            </a:endParaRPr>
          </a:p>
        </p:txBody>
      </p:sp>
      <p:sp>
        <p:nvSpPr>
          <p:cNvPr id="24649" name="Freeform 600"/>
          <p:cNvSpPr>
            <a:spLocks/>
          </p:cNvSpPr>
          <p:nvPr/>
        </p:nvSpPr>
        <p:spPr bwMode="auto">
          <a:xfrm>
            <a:off x="4740275" y="3984625"/>
            <a:ext cx="25400" cy="69850"/>
          </a:xfrm>
          <a:custGeom>
            <a:avLst/>
            <a:gdLst>
              <a:gd name="T0" fmla="*/ 2147483647 w 16"/>
              <a:gd name="T1" fmla="*/ 0 h 44"/>
              <a:gd name="T2" fmla="*/ 2147483647 w 16"/>
              <a:gd name="T3" fmla="*/ 2147483647 h 44"/>
              <a:gd name="T4" fmla="*/ 0 w 16"/>
              <a:gd name="T5" fmla="*/ 2147483647 h 44"/>
              <a:gd name="T6" fmla="*/ 2147483647 w 16"/>
              <a:gd name="T7" fmla="*/ 2147483647 h 44"/>
              <a:gd name="T8" fmla="*/ 2147483647 w 16"/>
              <a:gd name="T9" fmla="*/ 2147483647 h 44"/>
              <a:gd name="T10" fmla="*/ 2147483647 w 16"/>
              <a:gd name="T11" fmla="*/ 2147483647 h 44"/>
              <a:gd name="T12" fmla="*/ 2147483647 w 16"/>
              <a:gd name="T13" fmla="*/ 2147483647 h 44"/>
              <a:gd name="T14" fmla="*/ 2147483647 w 16"/>
              <a:gd name="T15" fmla="*/ 0 h 44"/>
              <a:gd name="T16" fmla="*/ 2147483647 w 16"/>
              <a:gd name="T17" fmla="*/ 0 h 4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
              <a:gd name="T28" fmla="*/ 0 h 44"/>
              <a:gd name="T29" fmla="*/ 16 w 16"/>
              <a:gd name="T30" fmla="*/ 44 h 4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 h="44">
                <a:moveTo>
                  <a:pt x="5" y="0"/>
                </a:moveTo>
                <a:lnTo>
                  <a:pt x="5" y="5"/>
                </a:lnTo>
                <a:lnTo>
                  <a:pt x="0" y="27"/>
                </a:lnTo>
                <a:lnTo>
                  <a:pt x="5" y="44"/>
                </a:lnTo>
                <a:lnTo>
                  <a:pt x="11" y="44"/>
                </a:lnTo>
                <a:lnTo>
                  <a:pt x="11" y="27"/>
                </a:lnTo>
                <a:lnTo>
                  <a:pt x="11" y="11"/>
                </a:lnTo>
                <a:lnTo>
                  <a:pt x="16" y="0"/>
                </a:lnTo>
                <a:lnTo>
                  <a:pt x="5" y="0"/>
                </a:lnTo>
                <a:close/>
              </a:path>
            </a:pathLst>
          </a:custGeom>
          <a:solidFill>
            <a:srgbClr val="003300"/>
          </a:solidFill>
          <a:ln w="9525">
            <a:noFill/>
            <a:round/>
            <a:headEnd/>
            <a:tailEnd/>
          </a:ln>
        </p:spPr>
        <p:txBody>
          <a:bodyPr/>
          <a:lstStyle/>
          <a:p>
            <a:endParaRPr lang="en-US" dirty="0">
              <a:solidFill>
                <a:schemeClr val="tx2"/>
              </a:solidFill>
            </a:endParaRPr>
          </a:p>
        </p:txBody>
      </p:sp>
      <p:sp>
        <p:nvSpPr>
          <p:cNvPr id="24650" name="Freeform 601"/>
          <p:cNvSpPr>
            <a:spLocks/>
          </p:cNvSpPr>
          <p:nvPr/>
        </p:nvSpPr>
        <p:spPr bwMode="auto">
          <a:xfrm>
            <a:off x="4791075" y="3863975"/>
            <a:ext cx="61913" cy="60325"/>
          </a:xfrm>
          <a:custGeom>
            <a:avLst/>
            <a:gdLst>
              <a:gd name="T0" fmla="*/ 2147483647 w 39"/>
              <a:gd name="T1" fmla="*/ 0 h 38"/>
              <a:gd name="T2" fmla="*/ 2147483647 w 39"/>
              <a:gd name="T3" fmla="*/ 2147483647 h 38"/>
              <a:gd name="T4" fmla="*/ 2147483647 w 39"/>
              <a:gd name="T5" fmla="*/ 2147483647 h 38"/>
              <a:gd name="T6" fmla="*/ 0 w 39"/>
              <a:gd name="T7" fmla="*/ 2147483647 h 38"/>
              <a:gd name="T8" fmla="*/ 2147483647 w 39"/>
              <a:gd name="T9" fmla="*/ 0 h 38"/>
              <a:gd name="T10" fmla="*/ 0 60000 65536"/>
              <a:gd name="T11" fmla="*/ 0 60000 65536"/>
              <a:gd name="T12" fmla="*/ 0 60000 65536"/>
              <a:gd name="T13" fmla="*/ 0 60000 65536"/>
              <a:gd name="T14" fmla="*/ 0 60000 65536"/>
              <a:gd name="T15" fmla="*/ 0 w 39"/>
              <a:gd name="T16" fmla="*/ 0 h 38"/>
              <a:gd name="T17" fmla="*/ 39 w 39"/>
              <a:gd name="T18" fmla="*/ 38 h 38"/>
            </a:gdLst>
            <a:ahLst/>
            <a:cxnLst>
              <a:cxn ang="T10">
                <a:pos x="T0" y="T1"/>
              </a:cxn>
              <a:cxn ang="T11">
                <a:pos x="T2" y="T3"/>
              </a:cxn>
              <a:cxn ang="T12">
                <a:pos x="T4" y="T5"/>
              </a:cxn>
              <a:cxn ang="T13">
                <a:pos x="T6" y="T7"/>
              </a:cxn>
              <a:cxn ang="T14">
                <a:pos x="T8" y="T9"/>
              </a:cxn>
            </a:cxnLst>
            <a:rect l="T15" t="T16" r="T17" b="T18"/>
            <a:pathLst>
              <a:path w="39" h="38">
                <a:moveTo>
                  <a:pt x="28" y="0"/>
                </a:moveTo>
                <a:lnTo>
                  <a:pt x="39" y="5"/>
                </a:lnTo>
                <a:lnTo>
                  <a:pt x="6" y="38"/>
                </a:lnTo>
                <a:lnTo>
                  <a:pt x="0" y="32"/>
                </a:lnTo>
                <a:lnTo>
                  <a:pt x="28" y="0"/>
                </a:lnTo>
                <a:close/>
              </a:path>
            </a:pathLst>
          </a:custGeom>
          <a:solidFill>
            <a:srgbClr val="003300"/>
          </a:solidFill>
          <a:ln w="9525">
            <a:noFill/>
            <a:round/>
            <a:headEnd/>
            <a:tailEnd/>
          </a:ln>
        </p:spPr>
        <p:txBody>
          <a:bodyPr/>
          <a:lstStyle/>
          <a:p>
            <a:endParaRPr lang="en-US" dirty="0">
              <a:solidFill>
                <a:schemeClr val="tx2"/>
              </a:solidFill>
            </a:endParaRPr>
          </a:p>
        </p:txBody>
      </p:sp>
      <p:sp>
        <p:nvSpPr>
          <p:cNvPr id="24651" name="Freeform 602"/>
          <p:cNvSpPr>
            <a:spLocks/>
          </p:cNvSpPr>
          <p:nvPr/>
        </p:nvSpPr>
        <p:spPr bwMode="auto">
          <a:xfrm>
            <a:off x="4886325" y="3759200"/>
            <a:ext cx="69850" cy="60325"/>
          </a:xfrm>
          <a:custGeom>
            <a:avLst/>
            <a:gdLst>
              <a:gd name="T0" fmla="*/ 2147483647 w 44"/>
              <a:gd name="T1" fmla="*/ 0 h 38"/>
              <a:gd name="T2" fmla="*/ 2147483647 w 44"/>
              <a:gd name="T3" fmla="*/ 2147483647 h 38"/>
              <a:gd name="T4" fmla="*/ 2147483647 w 44"/>
              <a:gd name="T5" fmla="*/ 2147483647 h 38"/>
              <a:gd name="T6" fmla="*/ 0 w 44"/>
              <a:gd name="T7" fmla="*/ 2147483647 h 38"/>
              <a:gd name="T8" fmla="*/ 2147483647 w 44"/>
              <a:gd name="T9" fmla="*/ 0 h 38"/>
              <a:gd name="T10" fmla="*/ 0 60000 65536"/>
              <a:gd name="T11" fmla="*/ 0 60000 65536"/>
              <a:gd name="T12" fmla="*/ 0 60000 65536"/>
              <a:gd name="T13" fmla="*/ 0 60000 65536"/>
              <a:gd name="T14" fmla="*/ 0 60000 65536"/>
              <a:gd name="T15" fmla="*/ 0 w 44"/>
              <a:gd name="T16" fmla="*/ 0 h 38"/>
              <a:gd name="T17" fmla="*/ 44 w 44"/>
              <a:gd name="T18" fmla="*/ 38 h 38"/>
            </a:gdLst>
            <a:ahLst/>
            <a:cxnLst>
              <a:cxn ang="T10">
                <a:pos x="T0" y="T1"/>
              </a:cxn>
              <a:cxn ang="T11">
                <a:pos x="T2" y="T3"/>
              </a:cxn>
              <a:cxn ang="T12">
                <a:pos x="T4" y="T5"/>
              </a:cxn>
              <a:cxn ang="T13">
                <a:pos x="T6" y="T7"/>
              </a:cxn>
              <a:cxn ang="T14">
                <a:pos x="T8" y="T9"/>
              </a:cxn>
            </a:cxnLst>
            <a:rect l="T15" t="T16" r="T17" b="T18"/>
            <a:pathLst>
              <a:path w="44" h="38">
                <a:moveTo>
                  <a:pt x="39" y="0"/>
                </a:moveTo>
                <a:lnTo>
                  <a:pt x="44" y="6"/>
                </a:lnTo>
                <a:lnTo>
                  <a:pt x="11" y="38"/>
                </a:lnTo>
                <a:lnTo>
                  <a:pt x="0" y="33"/>
                </a:lnTo>
                <a:lnTo>
                  <a:pt x="39" y="0"/>
                </a:lnTo>
                <a:close/>
              </a:path>
            </a:pathLst>
          </a:custGeom>
          <a:solidFill>
            <a:srgbClr val="003300"/>
          </a:solidFill>
          <a:ln w="9525">
            <a:noFill/>
            <a:round/>
            <a:headEnd/>
            <a:tailEnd/>
          </a:ln>
        </p:spPr>
        <p:txBody>
          <a:bodyPr/>
          <a:lstStyle/>
          <a:p>
            <a:endParaRPr lang="en-US" dirty="0">
              <a:solidFill>
                <a:schemeClr val="tx2"/>
              </a:solidFill>
            </a:endParaRPr>
          </a:p>
        </p:txBody>
      </p:sp>
      <p:sp>
        <p:nvSpPr>
          <p:cNvPr id="24652" name="Freeform 603"/>
          <p:cNvSpPr>
            <a:spLocks/>
          </p:cNvSpPr>
          <p:nvPr/>
        </p:nvSpPr>
        <p:spPr bwMode="auto">
          <a:xfrm>
            <a:off x="5008563" y="3663950"/>
            <a:ext cx="60325" cy="61913"/>
          </a:xfrm>
          <a:custGeom>
            <a:avLst/>
            <a:gdLst>
              <a:gd name="T0" fmla="*/ 2147483647 w 38"/>
              <a:gd name="T1" fmla="*/ 0 h 39"/>
              <a:gd name="T2" fmla="*/ 2147483647 w 38"/>
              <a:gd name="T3" fmla="*/ 2147483647 h 39"/>
              <a:gd name="T4" fmla="*/ 2147483647 w 38"/>
              <a:gd name="T5" fmla="*/ 2147483647 h 39"/>
              <a:gd name="T6" fmla="*/ 0 w 38"/>
              <a:gd name="T7" fmla="*/ 2147483647 h 39"/>
              <a:gd name="T8" fmla="*/ 2147483647 w 38"/>
              <a:gd name="T9" fmla="*/ 0 h 39"/>
              <a:gd name="T10" fmla="*/ 0 60000 65536"/>
              <a:gd name="T11" fmla="*/ 0 60000 65536"/>
              <a:gd name="T12" fmla="*/ 0 60000 65536"/>
              <a:gd name="T13" fmla="*/ 0 60000 65536"/>
              <a:gd name="T14" fmla="*/ 0 60000 65536"/>
              <a:gd name="T15" fmla="*/ 0 w 38"/>
              <a:gd name="T16" fmla="*/ 0 h 39"/>
              <a:gd name="T17" fmla="*/ 38 w 38"/>
              <a:gd name="T18" fmla="*/ 39 h 39"/>
            </a:gdLst>
            <a:ahLst/>
            <a:cxnLst>
              <a:cxn ang="T10">
                <a:pos x="T0" y="T1"/>
              </a:cxn>
              <a:cxn ang="T11">
                <a:pos x="T2" y="T3"/>
              </a:cxn>
              <a:cxn ang="T12">
                <a:pos x="T4" y="T5"/>
              </a:cxn>
              <a:cxn ang="T13">
                <a:pos x="T6" y="T7"/>
              </a:cxn>
              <a:cxn ang="T14">
                <a:pos x="T8" y="T9"/>
              </a:cxn>
            </a:cxnLst>
            <a:rect l="T15" t="T16" r="T17" b="T18"/>
            <a:pathLst>
              <a:path w="38" h="39">
                <a:moveTo>
                  <a:pt x="32" y="0"/>
                </a:moveTo>
                <a:lnTo>
                  <a:pt x="38" y="11"/>
                </a:lnTo>
                <a:lnTo>
                  <a:pt x="5" y="39"/>
                </a:lnTo>
                <a:lnTo>
                  <a:pt x="0" y="28"/>
                </a:lnTo>
                <a:lnTo>
                  <a:pt x="32" y="0"/>
                </a:lnTo>
                <a:close/>
              </a:path>
            </a:pathLst>
          </a:custGeom>
          <a:solidFill>
            <a:srgbClr val="003300"/>
          </a:solidFill>
          <a:ln w="9525">
            <a:noFill/>
            <a:round/>
            <a:headEnd/>
            <a:tailEnd/>
          </a:ln>
        </p:spPr>
        <p:txBody>
          <a:bodyPr/>
          <a:lstStyle/>
          <a:p>
            <a:endParaRPr lang="en-US" dirty="0">
              <a:solidFill>
                <a:schemeClr val="tx2"/>
              </a:solidFill>
            </a:endParaRPr>
          </a:p>
        </p:txBody>
      </p:sp>
      <p:sp>
        <p:nvSpPr>
          <p:cNvPr id="24653" name="Freeform 604"/>
          <p:cNvSpPr>
            <a:spLocks/>
          </p:cNvSpPr>
          <p:nvPr/>
        </p:nvSpPr>
        <p:spPr bwMode="auto">
          <a:xfrm>
            <a:off x="5121275" y="3578225"/>
            <a:ext cx="68263" cy="60325"/>
          </a:xfrm>
          <a:custGeom>
            <a:avLst/>
            <a:gdLst>
              <a:gd name="T0" fmla="*/ 2147483647 w 43"/>
              <a:gd name="T1" fmla="*/ 0 h 38"/>
              <a:gd name="T2" fmla="*/ 2147483647 w 43"/>
              <a:gd name="T3" fmla="*/ 2147483647 h 38"/>
              <a:gd name="T4" fmla="*/ 2147483647 w 43"/>
              <a:gd name="T5" fmla="*/ 2147483647 h 38"/>
              <a:gd name="T6" fmla="*/ 0 w 43"/>
              <a:gd name="T7" fmla="*/ 2147483647 h 38"/>
              <a:gd name="T8" fmla="*/ 2147483647 w 43"/>
              <a:gd name="T9" fmla="*/ 0 h 38"/>
              <a:gd name="T10" fmla="*/ 0 60000 65536"/>
              <a:gd name="T11" fmla="*/ 0 60000 65536"/>
              <a:gd name="T12" fmla="*/ 0 60000 65536"/>
              <a:gd name="T13" fmla="*/ 0 60000 65536"/>
              <a:gd name="T14" fmla="*/ 0 60000 65536"/>
              <a:gd name="T15" fmla="*/ 0 w 43"/>
              <a:gd name="T16" fmla="*/ 0 h 38"/>
              <a:gd name="T17" fmla="*/ 43 w 43"/>
              <a:gd name="T18" fmla="*/ 38 h 38"/>
            </a:gdLst>
            <a:ahLst/>
            <a:cxnLst>
              <a:cxn ang="T10">
                <a:pos x="T0" y="T1"/>
              </a:cxn>
              <a:cxn ang="T11">
                <a:pos x="T2" y="T3"/>
              </a:cxn>
              <a:cxn ang="T12">
                <a:pos x="T4" y="T5"/>
              </a:cxn>
              <a:cxn ang="T13">
                <a:pos x="T6" y="T7"/>
              </a:cxn>
              <a:cxn ang="T14">
                <a:pos x="T8" y="T9"/>
              </a:cxn>
            </a:cxnLst>
            <a:rect l="T15" t="T16" r="T17" b="T18"/>
            <a:pathLst>
              <a:path w="43" h="38">
                <a:moveTo>
                  <a:pt x="38" y="0"/>
                </a:moveTo>
                <a:lnTo>
                  <a:pt x="43" y="11"/>
                </a:lnTo>
                <a:lnTo>
                  <a:pt x="5" y="38"/>
                </a:lnTo>
                <a:lnTo>
                  <a:pt x="0" y="27"/>
                </a:lnTo>
                <a:lnTo>
                  <a:pt x="38" y="0"/>
                </a:lnTo>
                <a:close/>
              </a:path>
            </a:pathLst>
          </a:custGeom>
          <a:solidFill>
            <a:srgbClr val="003300"/>
          </a:solidFill>
          <a:ln w="9525">
            <a:noFill/>
            <a:round/>
            <a:headEnd/>
            <a:tailEnd/>
          </a:ln>
        </p:spPr>
        <p:txBody>
          <a:bodyPr/>
          <a:lstStyle/>
          <a:p>
            <a:endParaRPr lang="en-US" dirty="0">
              <a:solidFill>
                <a:schemeClr val="tx2"/>
              </a:solidFill>
            </a:endParaRPr>
          </a:p>
        </p:txBody>
      </p:sp>
      <p:sp>
        <p:nvSpPr>
          <p:cNvPr id="24654" name="Freeform 605"/>
          <p:cNvSpPr>
            <a:spLocks/>
          </p:cNvSpPr>
          <p:nvPr/>
        </p:nvSpPr>
        <p:spPr bwMode="auto">
          <a:xfrm>
            <a:off x="5241925" y="3500438"/>
            <a:ext cx="77788" cy="52387"/>
          </a:xfrm>
          <a:custGeom>
            <a:avLst/>
            <a:gdLst>
              <a:gd name="T0" fmla="*/ 2147483647 w 49"/>
              <a:gd name="T1" fmla="*/ 0 h 33"/>
              <a:gd name="T2" fmla="*/ 2147483647 w 49"/>
              <a:gd name="T3" fmla="*/ 2147483647 h 33"/>
              <a:gd name="T4" fmla="*/ 2147483647 w 49"/>
              <a:gd name="T5" fmla="*/ 2147483647 h 33"/>
              <a:gd name="T6" fmla="*/ 0 w 49"/>
              <a:gd name="T7" fmla="*/ 2147483647 h 33"/>
              <a:gd name="T8" fmla="*/ 2147483647 w 49"/>
              <a:gd name="T9" fmla="*/ 0 h 33"/>
              <a:gd name="T10" fmla="*/ 0 60000 65536"/>
              <a:gd name="T11" fmla="*/ 0 60000 65536"/>
              <a:gd name="T12" fmla="*/ 0 60000 65536"/>
              <a:gd name="T13" fmla="*/ 0 60000 65536"/>
              <a:gd name="T14" fmla="*/ 0 60000 65536"/>
              <a:gd name="T15" fmla="*/ 0 w 49"/>
              <a:gd name="T16" fmla="*/ 0 h 33"/>
              <a:gd name="T17" fmla="*/ 49 w 49"/>
              <a:gd name="T18" fmla="*/ 33 h 33"/>
            </a:gdLst>
            <a:ahLst/>
            <a:cxnLst>
              <a:cxn ang="T10">
                <a:pos x="T0" y="T1"/>
              </a:cxn>
              <a:cxn ang="T11">
                <a:pos x="T2" y="T3"/>
              </a:cxn>
              <a:cxn ang="T12">
                <a:pos x="T4" y="T5"/>
              </a:cxn>
              <a:cxn ang="T13">
                <a:pos x="T6" y="T7"/>
              </a:cxn>
              <a:cxn ang="T14">
                <a:pos x="T8" y="T9"/>
              </a:cxn>
            </a:cxnLst>
            <a:rect l="T15" t="T16" r="T17" b="T18"/>
            <a:pathLst>
              <a:path w="49" h="33">
                <a:moveTo>
                  <a:pt x="43" y="0"/>
                </a:moveTo>
                <a:lnTo>
                  <a:pt x="49" y="5"/>
                </a:lnTo>
                <a:lnTo>
                  <a:pt x="5" y="33"/>
                </a:lnTo>
                <a:lnTo>
                  <a:pt x="0" y="27"/>
                </a:lnTo>
                <a:lnTo>
                  <a:pt x="43" y="0"/>
                </a:lnTo>
                <a:close/>
              </a:path>
            </a:pathLst>
          </a:custGeom>
          <a:solidFill>
            <a:srgbClr val="003300"/>
          </a:solidFill>
          <a:ln w="9525">
            <a:noFill/>
            <a:round/>
            <a:headEnd/>
            <a:tailEnd/>
          </a:ln>
        </p:spPr>
        <p:txBody>
          <a:bodyPr/>
          <a:lstStyle/>
          <a:p>
            <a:endParaRPr lang="en-US" dirty="0">
              <a:solidFill>
                <a:schemeClr val="tx2"/>
              </a:solidFill>
            </a:endParaRPr>
          </a:p>
        </p:txBody>
      </p:sp>
      <p:sp>
        <p:nvSpPr>
          <p:cNvPr id="24655" name="Freeform 606"/>
          <p:cNvSpPr>
            <a:spLocks/>
          </p:cNvSpPr>
          <p:nvPr/>
        </p:nvSpPr>
        <p:spPr bwMode="auto">
          <a:xfrm>
            <a:off x="5372100" y="3422650"/>
            <a:ext cx="68263" cy="52388"/>
          </a:xfrm>
          <a:custGeom>
            <a:avLst/>
            <a:gdLst>
              <a:gd name="T0" fmla="*/ 2147483647 w 43"/>
              <a:gd name="T1" fmla="*/ 0 h 33"/>
              <a:gd name="T2" fmla="*/ 2147483647 w 43"/>
              <a:gd name="T3" fmla="*/ 2147483647 h 33"/>
              <a:gd name="T4" fmla="*/ 2147483647 w 43"/>
              <a:gd name="T5" fmla="*/ 2147483647 h 33"/>
              <a:gd name="T6" fmla="*/ 0 w 43"/>
              <a:gd name="T7" fmla="*/ 2147483647 h 33"/>
              <a:gd name="T8" fmla="*/ 2147483647 w 43"/>
              <a:gd name="T9" fmla="*/ 0 h 33"/>
              <a:gd name="T10" fmla="*/ 0 60000 65536"/>
              <a:gd name="T11" fmla="*/ 0 60000 65536"/>
              <a:gd name="T12" fmla="*/ 0 60000 65536"/>
              <a:gd name="T13" fmla="*/ 0 60000 65536"/>
              <a:gd name="T14" fmla="*/ 0 60000 65536"/>
              <a:gd name="T15" fmla="*/ 0 w 43"/>
              <a:gd name="T16" fmla="*/ 0 h 33"/>
              <a:gd name="T17" fmla="*/ 43 w 43"/>
              <a:gd name="T18" fmla="*/ 33 h 33"/>
            </a:gdLst>
            <a:ahLst/>
            <a:cxnLst>
              <a:cxn ang="T10">
                <a:pos x="T0" y="T1"/>
              </a:cxn>
              <a:cxn ang="T11">
                <a:pos x="T2" y="T3"/>
              </a:cxn>
              <a:cxn ang="T12">
                <a:pos x="T4" y="T5"/>
              </a:cxn>
              <a:cxn ang="T13">
                <a:pos x="T6" y="T7"/>
              </a:cxn>
              <a:cxn ang="T14">
                <a:pos x="T8" y="T9"/>
              </a:cxn>
            </a:cxnLst>
            <a:rect l="T15" t="T16" r="T17" b="T18"/>
            <a:pathLst>
              <a:path w="43" h="33">
                <a:moveTo>
                  <a:pt x="38" y="0"/>
                </a:moveTo>
                <a:lnTo>
                  <a:pt x="43" y="11"/>
                </a:lnTo>
                <a:lnTo>
                  <a:pt x="5" y="33"/>
                </a:lnTo>
                <a:lnTo>
                  <a:pt x="0" y="27"/>
                </a:lnTo>
                <a:lnTo>
                  <a:pt x="38" y="0"/>
                </a:lnTo>
                <a:close/>
              </a:path>
            </a:pathLst>
          </a:custGeom>
          <a:solidFill>
            <a:srgbClr val="003300"/>
          </a:solidFill>
          <a:ln w="9525">
            <a:noFill/>
            <a:round/>
            <a:headEnd/>
            <a:tailEnd/>
          </a:ln>
        </p:spPr>
        <p:txBody>
          <a:bodyPr/>
          <a:lstStyle/>
          <a:p>
            <a:endParaRPr lang="en-US" dirty="0">
              <a:solidFill>
                <a:schemeClr val="tx2"/>
              </a:solidFill>
            </a:endParaRPr>
          </a:p>
        </p:txBody>
      </p:sp>
      <p:sp>
        <p:nvSpPr>
          <p:cNvPr id="24656" name="Freeform 607"/>
          <p:cNvSpPr>
            <a:spLocks/>
          </p:cNvSpPr>
          <p:nvPr/>
        </p:nvSpPr>
        <p:spPr bwMode="auto">
          <a:xfrm>
            <a:off x="5500688" y="3362325"/>
            <a:ext cx="69850" cy="42863"/>
          </a:xfrm>
          <a:custGeom>
            <a:avLst/>
            <a:gdLst>
              <a:gd name="T0" fmla="*/ 2147483647 w 44"/>
              <a:gd name="T1" fmla="*/ 0 h 27"/>
              <a:gd name="T2" fmla="*/ 2147483647 w 44"/>
              <a:gd name="T3" fmla="*/ 2147483647 h 27"/>
              <a:gd name="T4" fmla="*/ 0 w 44"/>
              <a:gd name="T5" fmla="*/ 2147483647 h 27"/>
              <a:gd name="T6" fmla="*/ 2147483647 w 44"/>
              <a:gd name="T7" fmla="*/ 2147483647 h 27"/>
              <a:gd name="T8" fmla="*/ 2147483647 w 44"/>
              <a:gd name="T9" fmla="*/ 2147483647 h 27"/>
              <a:gd name="T10" fmla="*/ 2147483647 w 44"/>
              <a:gd name="T11" fmla="*/ 2147483647 h 27"/>
              <a:gd name="T12" fmla="*/ 2147483647 w 44"/>
              <a:gd name="T13" fmla="*/ 0 h 27"/>
              <a:gd name="T14" fmla="*/ 0 60000 65536"/>
              <a:gd name="T15" fmla="*/ 0 60000 65536"/>
              <a:gd name="T16" fmla="*/ 0 60000 65536"/>
              <a:gd name="T17" fmla="*/ 0 60000 65536"/>
              <a:gd name="T18" fmla="*/ 0 60000 65536"/>
              <a:gd name="T19" fmla="*/ 0 60000 65536"/>
              <a:gd name="T20" fmla="*/ 0 60000 65536"/>
              <a:gd name="T21" fmla="*/ 0 w 44"/>
              <a:gd name="T22" fmla="*/ 0 h 27"/>
              <a:gd name="T23" fmla="*/ 44 w 44"/>
              <a:gd name="T24" fmla="*/ 27 h 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 h="27">
                <a:moveTo>
                  <a:pt x="44" y="0"/>
                </a:moveTo>
                <a:lnTo>
                  <a:pt x="28" y="5"/>
                </a:lnTo>
                <a:lnTo>
                  <a:pt x="0" y="22"/>
                </a:lnTo>
                <a:lnTo>
                  <a:pt x="6" y="27"/>
                </a:lnTo>
                <a:lnTo>
                  <a:pt x="33" y="11"/>
                </a:lnTo>
                <a:lnTo>
                  <a:pt x="44" y="5"/>
                </a:lnTo>
                <a:lnTo>
                  <a:pt x="44" y="0"/>
                </a:lnTo>
                <a:close/>
              </a:path>
            </a:pathLst>
          </a:custGeom>
          <a:solidFill>
            <a:srgbClr val="003300"/>
          </a:solidFill>
          <a:ln w="9525">
            <a:noFill/>
            <a:round/>
            <a:headEnd/>
            <a:tailEnd/>
          </a:ln>
        </p:spPr>
        <p:txBody>
          <a:bodyPr/>
          <a:lstStyle/>
          <a:p>
            <a:endParaRPr lang="en-US" dirty="0">
              <a:solidFill>
                <a:schemeClr val="tx2"/>
              </a:solidFill>
            </a:endParaRPr>
          </a:p>
        </p:txBody>
      </p:sp>
      <p:sp>
        <p:nvSpPr>
          <p:cNvPr id="24657" name="Freeform 608"/>
          <p:cNvSpPr>
            <a:spLocks/>
          </p:cNvSpPr>
          <p:nvPr/>
        </p:nvSpPr>
        <p:spPr bwMode="auto">
          <a:xfrm>
            <a:off x="5630863" y="3302000"/>
            <a:ext cx="77787" cy="42863"/>
          </a:xfrm>
          <a:custGeom>
            <a:avLst/>
            <a:gdLst>
              <a:gd name="T0" fmla="*/ 2147483647 w 49"/>
              <a:gd name="T1" fmla="*/ 0 h 27"/>
              <a:gd name="T2" fmla="*/ 2147483647 w 49"/>
              <a:gd name="T3" fmla="*/ 2147483647 h 27"/>
              <a:gd name="T4" fmla="*/ 0 w 49"/>
              <a:gd name="T5" fmla="*/ 2147483647 h 27"/>
              <a:gd name="T6" fmla="*/ 2147483647 w 49"/>
              <a:gd name="T7" fmla="*/ 2147483647 h 27"/>
              <a:gd name="T8" fmla="*/ 2147483647 w 49"/>
              <a:gd name="T9" fmla="*/ 2147483647 h 27"/>
              <a:gd name="T10" fmla="*/ 2147483647 w 49"/>
              <a:gd name="T11" fmla="*/ 2147483647 h 27"/>
              <a:gd name="T12" fmla="*/ 2147483647 w 49"/>
              <a:gd name="T13" fmla="*/ 0 h 27"/>
              <a:gd name="T14" fmla="*/ 0 60000 65536"/>
              <a:gd name="T15" fmla="*/ 0 60000 65536"/>
              <a:gd name="T16" fmla="*/ 0 60000 65536"/>
              <a:gd name="T17" fmla="*/ 0 60000 65536"/>
              <a:gd name="T18" fmla="*/ 0 60000 65536"/>
              <a:gd name="T19" fmla="*/ 0 60000 65536"/>
              <a:gd name="T20" fmla="*/ 0 60000 65536"/>
              <a:gd name="T21" fmla="*/ 0 w 49"/>
              <a:gd name="T22" fmla="*/ 0 h 27"/>
              <a:gd name="T23" fmla="*/ 49 w 49"/>
              <a:gd name="T24" fmla="*/ 27 h 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9" h="27">
                <a:moveTo>
                  <a:pt x="44" y="0"/>
                </a:moveTo>
                <a:lnTo>
                  <a:pt x="22" y="10"/>
                </a:lnTo>
                <a:lnTo>
                  <a:pt x="0" y="16"/>
                </a:lnTo>
                <a:lnTo>
                  <a:pt x="6" y="27"/>
                </a:lnTo>
                <a:lnTo>
                  <a:pt x="27" y="16"/>
                </a:lnTo>
                <a:lnTo>
                  <a:pt x="49" y="5"/>
                </a:lnTo>
                <a:lnTo>
                  <a:pt x="44" y="0"/>
                </a:lnTo>
                <a:close/>
              </a:path>
            </a:pathLst>
          </a:custGeom>
          <a:solidFill>
            <a:srgbClr val="003300"/>
          </a:solidFill>
          <a:ln w="9525">
            <a:noFill/>
            <a:round/>
            <a:headEnd/>
            <a:tailEnd/>
          </a:ln>
        </p:spPr>
        <p:txBody>
          <a:bodyPr/>
          <a:lstStyle/>
          <a:p>
            <a:endParaRPr lang="en-US" dirty="0">
              <a:solidFill>
                <a:schemeClr val="tx2"/>
              </a:solidFill>
            </a:endParaRPr>
          </a:p>
        </p:txBody>
      </p:sp>
      <p:sp>
        <p:nvSpPr>
          <p:cNvPr id="24658" name="Freeform 609"/>
          <p:cNvSpPr>
            <a:spLocks/>
          </p:cNvSpPr>
          <p:nvPr/>
        </p:nvSpPr>
        <p:spPr bwMode="auto">
          <a:xfrm>
            <a:off x="5768975" y="3249613"/>
            <a:ext cx="77788" cy="34925"/>
          </a:xfrm>
          <a:custGeom>
            <a:avLst/>
            <a:gdLst>
              <a:gd name="T0" fmla="*/ 2147483647 w 49"/>
              <a:gd name="T1" fmla="*/ 0 h 22"/>
              <a:gd name="T2" fmla="*/ 2147483647 w 49"/>
              <a:gd name="T3" fmla="*/ 2147483647 h 22"/>
              <a:gd name="T4" fmla="*/ 0 w 49"/>
              <a:gd name="T5" fmla="*/ 2147483647 h 22"/>
              <a:gd name="T6" fmla="*/ 2147483647 w 49"/>
              <a:gd name="T7" fmla="*/ 2147483647 h 22"/>
              <a:gd name="T8" fmla="*/ 2147483647 w 49"/>
              <a:gd name="T9" fmla="*/ 2147483647 h 22"/>
              <a:gd name="T10" fmla="*/ 2147483647 w 49"/>
              <a:gd name="T11" fmla="*/ 2147483647 h 22"/>
              <a:gd name="T12" fmla="*/ 2147483647 w 49"/>
              <a:gd name="T13" fmla="*/ 0 h 22"/>
              <a:gd name="T14" fmla="*/ 0 60000 65536"/>
              <a:gd name="T15" fmla="*/ 0 60000 65536"/>
              <a:gd name="T16" fmla="*/ 0 60000 65536"/>
              <a:gd name="T17" fmla="*/ 0 60000 65536"/>
              <a:gd name="T18" fmla="*/ 0 60000 65536"/>
              <a:gd name="T19" fmla="*/ 0 60000 65536"/>
              <a:gd name="T20" fmla="*/ 0 60000 65536"/>
              <a:gd name="T21" fmla="*/ 0 w 49"/>
              <a:gd name="T22" fmla="*/ 0 h 22"/>
              <a:gd name="T23" fmla="*/ 49 w 49"/>
              <a:gd name="T24" fmla="*/ 22 h 2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9" h="22">
                <a:moveTo>
                  <a:pt x="44" y="0"/>
                </a:moveTo>
                <a:lnTo>
                  <a:pt x="17" y="11"/>
                </a:lnTo>
                <a:lnTo>
                  <a:pt x="0" y="16"/>
                </a:lnTo>
                <a:lnTo>
                  <a:pt x="6" y="22"/>
                </a:lnTo>
                <a:lnTo>
                  <a:pt x="17" y="16"/>
                </a:lnTo>
                <a:lnTo>
                  <a:pt x="49" y="5"/>
                </a:lnTo>
                <a:lnTo>
                  <a:pt x="44" y="0"/>
                </a:lnTo>
                <a:close/>
              </a:path>
            </a:pathLst>
          </a:custGeom>
          <a:solidFill>
            <a:srgbClr val="003300"/>
          </a:solidFill>
          <a:ln w="9525">
            <a:noFill/>
            <a:round/>
            <a:headEnd/>
            <a:tailEnd/>
          </a:ln>
        </p:spPr>
        <p:txBody>
          <a:bodyPr/>
          <a:lstStyle/>
          <a:p>
            <a:endParaRPr lang="en-US" dirty="0">
              <a:solidFill>
                <a:schemeClr val="tx2"/>
              </a:solidFill>
            </a:endParaRPr>
          </a:p>
        </p:txBody>
      </p:sp>
      <p:sp>
        <p:nvSpPr>
          <p:cNvPr id="24659" name="Freeform 610"/>
          <p:cNvSpPr>
            <a:spLocks/>
          </p:cNvSpPr>
          <p:nvPr/>
        </p:nvSpPr>
        <p:spPr bwMode="auto">
          <a:xfrm>
            <a:off x="5907088" y="3206750"/>
            <a:ext cx="79375" cy="33338"/>
          </a:xfrm>
          <a:custGeom>
            <a:avLst/>
            <a:gdLst>
              <a:gd name="T0" fmla="*/ 2147483647 w 50"/>
              <a:gd name="T1" fmla="*/ 0 h 21"/>
              <a:gd name="T2" fmla="*/ 2147483647 w 50"/>
              <a:gd name="T3" fmla="*/ 2147483647 h 21"/>
              <a:gd name="T4" fmla="*/ 0 w 50"/>
              <a:gd name="T5" fmla="*/ 2147483647 h 21"/>
              <a:gd name="T6" fmla="*/ 2147483647 w 50"/>
              <a:gd name="T7" fmla="*/ 2147483647 h 21"/>
              <a:gd name="T8" fmla="*/ 2147483647 w 50"/>
              <a:gd name="T9" fmla="*/ 2147483647 h 21"/>
              <a:gd name="T10" fmla="*/ 2147483647 w 50"/>
              <a:gd name="T11" fmla="*/ 2147483647 h 21"/>
              <a:gd name="T12" fmla="*/ 2147483647 w 50"/>
              <a:gd name="T13" fmla="*/ 0 h 21"/>
              <a:gd name="T14" fmla="*/ 0 60000 65536"/>
              <a:gd name="T15" fmla="*/ 0 60000 65536"/>
              <a:gd name="T16" fmla="*/ 0 60000 65536"/>
              <a:gd name="T17" fmla="*/ 0 60000 65536"/>
              <a:gd name="T18" fmla="*/ 0 60000 65536"/>
              <a:gd name="T19" fmla="*/ 0 60000 65536"/>
              <a:gd name="T20" fmla="*/ 0 60000 65536"/>
              <a:gd name="T21" fmla="*/ 0 w 50"/>
              <a:gd name="T22" fmla="*/ 0 h 21"/>
              <a:gd name="T23" fmla="*/ 50 w 50"/>
              <a:gd name="T24" fmla="*/ 21 h 2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0" h="21">
                <a:moveTo>
                  <a:pt x="50" y="0"/>
                </a:moveTo>
                <a:lnTo>
                  <a:pt x="6" y="11"/>
                </a:lnTo>
                <a:lnTo>
                  <a:pt x="0" y="11"/>
                </a:lnTo>
                <a:lnTo>
                  <a:pt x="6" y="21"/>
                </a:lnTo>
                <a:lnTo>
                  <a:pt x="6" y="16"/>
                </a:lnTo>
                <a:lnTo>
                  <a:pt x="50" y="5"/>
                </a:lnTo>
                <a:lnTo>
                  <a:pt x="50" y="0"/>
                </a:lnTo>
                <a:close/>
              </a:path>
            </a:pathLst>
          </a:custGeom>
          <a:solidFill>
            <a:srgbClr val="003300"/>
          </a:solidFill>
          <a:ln w="9525">
            <a:noFill/>
            <a:round/>
            <a:headEnd/>
            <a:tailEnd/>
          </a:ln>
        </p:spPr>
        <p:txBody>
          <a:bodyPr/>
          <a:lstStyle/>
          <a:p>
            <a:endParaRPr lang="en-US" dirty="0">
              <a:solidFill>
                <a:schemeClr val="tx2"/>
              </a:solidFill>
            </a:endParaRPr>
          </a:p>
        </p:txBody>
      </p:sp>
      <p:sp>
        <p:nvSpPr>
          <p:cNvPr id="24660" name="Freeform 611"/>
          <p:cNvSpPr>
            <a:spLocks/>
          </p:cNvSpPr>
          <p:nvPr/>
        </p:nvSpPr>
        <p:spPr bwMode="auto">
          <a:xfrm>
            <a:off x="6054725" y="3171825"/>
            <a:ext cx="77788" cy="25400"/>
          </a:xfrm>
          <a:custGeom>
            <a:avLst/>
            <a:gdLst>
              <a:gd name="T0" fmla="*/ 2147483647 w 49"/>
              <a:gd name="T1" fmla="*/ 0 h 16"/>
              <a:gd name="T2" fmla="*/ 2147483647 w 49"/>
              <a:gd name="T3" fmla="*/ 2147483647 h 16"/>
              <a:gd name="T4" fmla="*/ 0 w 49"/>
              <a:gd name="T5" fmla="*/ 2147483647 h 16"/>
              <a:gd name="T6" fmla="*/ 0 w 49"/>
              <a:gd name="T7" fmla="*/ 2147483647 h 16"/>
              <a:gd name="T8" fmla="*/ 2147483647 w 49"/>
              <a:gd name="T9" fmla="*/ 0 h 16"/>
              <a:gd name="T10" fmla="*/ 0 60000 65536"/>
              <a:gd name="T11" fmla="*/ 0 60000 65536"/>
              <a:gd name="T12" fmla="*/ 0 60000 65536"/>
              <a:gd name="T13" fmla="*/ 0 60000 65536"/>
              <a:gd name="T14" fmla="*/ 0 60000 65536"/>
              <a:gd name="T15" fmla="*/ 0 w 49"/>
              <a:gd name="T16" fmla="*/ 0 h 16"/>
              <a:gd name="T17" fmla="*/ 49 w 49"/>
              <a:gd name="T18" fmla="*/ 16 h 16"/>
            </a:gdLst>
            <a:ahLst/>
            <a:cxnLst>
              <a:cxn ang="T10">
                <a:pos x="T0" y="T1"/>
              </a:cxn>
              <a:cxn ang="T11">
                <a:pos x="T2" y="T3"/>
              </a:cxn>
              <a:cxn ang="T12">
                <a:pos x="T4" y="T5"/>
              </a:cxn>
              <a:cxn ang="T13">
                <a:pos x="T6" y="T7"/>
              </a:cxn>
              <a:cxn ang="T14">
                <a:pos x="T8" y="T9"/>
              </a:cxn>
            </a:cxnLst>
            <a:rect l="T15" t="T16" r="T17" b="T18"/>
            <a:pathLst>
              <a:path w="49" h="16">
                <a:moveTo>
                  <a:pt x="44" y="0"/>
                </a:moveTo>
                <a:lnTo>
                  <a:pt x="49" y="11"/>
                </a:lnTo>
                <a:lnTo>
                  <a:pt x="0" y="16"/>
                </a:lnTo>
                <a:lnTo>
                  <a:pt x="0" y="11"/>
                </a:lnTo>
                <a:lnTo>
                  <a:pt x="44" y="0"/>
                </a:lnTo>
                <a:close/>
              </a:path>
            </a:pathLst>
          </a:custGeom>
          <a:solidFill>
            <a:srgbClr val="003300"/>
          </a:solidFill>
          <a:ln w="9525">
            <a:noFill/>
            <a:round/>
            <a:headEnd/>
            <a:tailEnd/>
          </a:ln>
        </p:spPr>
        <p:txBody>
          <a:bodyPr/>
          <a:lstStyle/>
          <a:p>
            <a:endParaRPr lang="en-US" dirty="0">
              <a:solidFill>
                <a:schemeClr val="tx2"/>
              </a:solidFill>
            </a:endParaRPr>
          </a:p>
        </p:txBody>
      </p:sp>
      <p:sp>
        <p:nvSpPr>
          <p:cNvPr id="24661" name="Freeform 612"/>
          <p:cNvSpPr>
            <a:spLocks/>
          </p:cNvSpPr>
          <p:nvPr/>
        </p:nvSpPr>
        <p:spPr bwMode="auto">
          <a:xfrm>
            <a:off x="6202363" y="3171825"/>
            <a:ext cx="68262" cy="42863"/>
          </a:xfrm>
          <a:custGeom>
            <a:avLst/>
            <a:gdLst>
              <a:gd name="T0" fmla="*/ 2147483647 w 43"/>
              <a:gd name="T1" fmla="*/ 2147483647 h 27"/>
              <a:gd name="T2" fmla="*/ 2147483647 w 43"/>
              <a:gd name="T3" fmla="*/ 2147483647 h 27"/>
              <a:gd name="T4" fmla="*/ 2147483647 w 43"/>
              <a:gd name="T5" fmla="*/ 0 h 27"/>
              <a:gd name="T6" fmla="*/ 0 w 43"/>
              <a:gd name="T7" fmla="*/ 0 h 27"/>
              <a:gd name="T8" fmla="*/ 0 w 43"/>
              <a:gd name="T9" fmla="*/ 2147483647 h 27"/>
              <a:gd name="T10" fmla="*/ 2147483647 w 43"/>
              <a:gd name="T11" fmla="*/ 2147483647 h 27"/>
              <a:gd name="T12" fmla="*/ 2147483647 w 43"/>
              <a:gd name="T13" fmla="*/ 2147483647 h 27"/>
              <a:gd name="T14" fmla="*/ 2147483647 w 43"/>
              <a:gd name="T15" fmla="*/ 2147483647 h 27"/>
              <a:gd name="T16" fmla="*/ 2147483647 w 43"/>
              <a:gd name="T17" fmla="*/ 2147483647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3"/>
              <a:gd name="T28" fmla="*/ 0 h 27"/>
              <a:gd name="T29" fmla="*/ 43 w 43"/>
              <a:gd name="T30" fmla="*/ 27 h 2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3" h="27">
                <a:moveTo>
                  <a:pt x="43" y="22"/>
                </a:moveTo>
                <a:lnTo>
                  <a:pt x="27" y="11"/>
                </a:lnTo>
                <a:lnTo>
                  <a:pt x="11" y="0"/>
                </a:lnTo>
                <a:lnTo>
                  <a:pt x="0" y="0"/>
                </a:lnTo>
                <a:lnTo>
                  <a:pt x="0" y="11"/>
                </a:lnTo>
                <a:lnTo>
                  <a:pt x="5" y="11"/>
                </a:lnTo>
                <a:lnTo>
                  <a:pt x="27" y="16"/>
                </a:lnTo>
                <a:lnTo>
                  <a:pt x="38" y="27"/>
                </a:lnTo>
                <a:lnTo>
                  <a:pt x="43" y="22"/>
                </a:lnTo>
                <a:close/>
              </a:path>
            </a:pathLst>
          </a:custGeom>
          <a:solidFill>
            <a:srgbClr val="003300"/>
          </a:solidFill>
          <a:ln w="9525">
            <a:noFill/>
            <a:round/>
            <a:headEnd/>
            <a:tailEnd/>
          </a:ln>
        </p:spPr>
        <p:txBody>
          <a:bodyPr/>
          <a:lstStyle/>
          <a:p>
            <a:endParaRPr lang="en-US" dirty="0">
              <a:solidFill>
                <a:schemeClr val="tx2"/>
              </a:solidFill>
            </a:endParaRPr>
          </a:p>
        </p:txBody>
      </p:sp>
      <p:sp>
        <p:nvSpPr>
          <p:cNvPr id="24662" name="Line 613"/>
          <p:cNvSpPr>
            <a:spLocks noChangeShapeType="1"/>
          </p:cNvSpPr>
          <p:nvPr/>
        </p:nvSpPr>
        <p:spPr bwMode="auto">
          <a:xfrm flipV="1">
            <a:off x="4748213" y="4044950"/>
            <a:ext cx="42862" cy="25400"/>
          </a:xfrm>
          <a:prstGeom prst="line">
            <a:avLst/>
          </a:prstGeom>
          <a:noFill/>
          <a:ln w="0">
            <a:solidFill>
              <a:srgbClr val="00FF00"/>
            </a:solidFill>
            <a:round/>
            <a:headEnd/>
            <a:tailEnd/>
          </a:ln>
        </p:spPr>
        <p:txBody>
          <a:bodyPr/>
          <a:lstStyle/>
          <a:p>
            <a:endParaRPr lang="en-AU" dirty="0"/>
          </a:p>
        </p:txBody>
      </p:sp>
      <p:sp>
        <p:nvSpPr>
          <p:cNvPr id="24663" name="Line 614"/>
          <p:cNvSpPr>
            <a:spLocks noChangeShapeType="1"/>
          </p:cNvSpPr>
          <p:nvPr/>
        </p:nvSpPr>
        <p:spPr bwMode="auto">
          <a:xfrm flipV="1">
            <a:off x="4835525" y="3992563"/>
            <a:ext cx="42863" cy="26987"/>
          </a:xfrm>
          <a:prstGeom prst="line">
            <a:avLst/>
          </a:prstGeom>
          <a:noFill/>
          <a:ln w="0">
            <a:solidFill>
              <a:srgbClr val="00FF00"/>
            </a:solidFill>
            <a:round/>
            <a:headEnd/>
            <a:tailEnd/>
          </a:ln>
        </p:spPr>
        <p:txBody>
          <a:bodyPr/>
          <a:lstStyle/>
          <a:p>
            <a:endParaRPr lang="en-AU" dirty="0"/>
          </a:p>
        </p:txBody>
      </p:sp>
      <p:sp>
        <p:nvSpPr>
          <p:cNvPr id="24664" name="Line 615"/>
          <p:cNvSpPr>
            <a:spLocks noChangeShapeType="1"/>
          </p:cNvSpPr>
          <p:nvPr/>
        </p:nvSpPr>
        <p:spPr bwMode="auto">
          <a:xfrm flipV="1">
            <a:off x="4921250" y="3949700"/>
            <a:ext cx="42863" cy="25400"/>
          </a:xfrm>
          <a:prstGeom prst="line">
            <a:avLst/>
          </a:prstGeom>
          <a:noFill/>
          <a:ln w="0">
            <a:solidFill>
              <a:srgbClr val="00FF00"/>
            </a:solidFill>
            <a:round/>
            <a:headEnd/>
            <a:tailEnd/>
          </a:ln>
        </p:spPr>
        <p:txBody>
          <a:bodyPr/>
          <a:lstStyle/>
          <a:p>
            <a:endParaRPr lang="en-AU" dirty="0"/>
          </a:p>
        </p:txBody>
      </p:sp>
      <p:sp>
        <p:nvSpPr>
          <p:cNvPr id="24665" name="Line 616"/>
          <p:cNvSpPr>
            <a:spLocks noChangeShapeType="1"/>
          </p:cNvSpPr>
          <p:nvPr/>
        </p:nvSpPr>
        <p:spPr bwMode="auto">
          <a:xfrm flipV="1">
            <a:off x="5008563" y="3897313"/>
            <a:ext cx="42862" cy="26987"/>
          </a:xfrm>
          <a:prstGeom prst="line">
            <a:avLst/>
          </a:prstGeom>
          <a:noFill/>
          <a:ln w="0">
            <a:solidFill>
              <a:srgbClr val="00FF00"/>
            </a:solidFill>
            <a:round/>
            <a:headEnd/>
            <a:tailEnd/>
          </a:ln>
        </p:spPr>
        <p:txBody>
          <a:bodyPr/>
          <a:lstStyle/>
          <a:p>
            <a:endParaRPr lang="en-AU" dirty="0"/>
          </a:p>
        </p:txBody>
      </p:sp>
      <p:sp>
        <p:nvSpPr>
          <p:cNvPr id="24666" name="Line 617"/>
          <p:cNvSpPr>
            <a:spLocks noChangeShapeType="1"/>
          </p:cNvSpPr>
          <p:nvPr/>
        </p:nvSpPr>
        <p:spPr bwMode="auto">
          <a:xfrm flipV="1">
            <a:off x="5094288" y="3854450"/>
            <a:ext cx="42862" cy="26988"/>
          </a:xfrm>
          <a:prstGeom prst="line">
            <a:avLst/>
          </a:prstGeom>
          <a:noFill/>
          <a:ln w="0">
            <a:solidFill>
              <a:srgbClr val="00FF00"/>
            </a:solidFill>
            <a:round/>
            <a:headEnd/>
            <a:tailEnd/>
          </a:ln>
        </p:spPr>
        <p:txBody>
          <a:bodyPr/>
          <a:lstStyle/>
          <a:p>
            <a:endParaRPr lang="en-AU" dirty="0"/>
          </a:p>
        </p:txBody>
      </p:sp>
      <p:sp>
        <p:nvSpPr>
          <p:cNvPr id="24667" name="Line 618"/>
          <p:cNvSpPr>
            <a:spLocks noChangeShapeType="1"/>
          </p:cNvSpPr>
          <p:nvPr/>
        </p:nvSpPr>
        <p:spPr bwMode="auto">
          <a:xfrm flipV="1">
            <a:off x="5181600" y="3803650"/>
            <a:ext cx="42863" cy="25400"/>
          </a:xfrm>
          <a:prstGeom prst="line">
            <a:avLst/>
          </a:prstGeom>
          <a:noFill/>
          <a:ln w="0">
            <a:solidFill>
              <a:srgbClr val="00FF00"/>
            </a:solidFill>
            <a:round/>
            <a:headEnd/>
            <a:tailEnd/>
          </a:ln>
        </p:spPr>
        <p:txBody>
          <a:bodyPr/>
          <a:lstStyle/>
          <a:p>
            <a:endParaRPr lang="en-AU" dirty="0"/>
          </a:p>
        </p:txBody>
      </p:sp>
      <p:sp>
        <p:nvSpPr>
          <p:cNvPr id="24668" name="Line 619"/>
          <p:cNvSpPr>
            <a:spLocks noChangeShapeType="1"/>
          </p:cNvSpPr>
          <p:nvPr/>
        </p:nvSpPr>
        <p:spPr bwMode="auto">
          <a:xfrm flipV="1">
            <a:off x="5267325" y="3759200"/>
            <a:ext cx="42863" cy="26988"/>
          </a:xfrm>
          <a:prstGeom prst="line">
            <a:avLst/>
          </a:prstGeom>
          <a:noFill/>
          <a:ln w="0">
            <a:solidFill>
              <a:srgbClr val="00FF00"/>
            </a:solidFill>
            <a:round/>
            <a:headEnd/>
            <a:tailEnd/>
          </a:ln>
        </p:spPr>
        <p:txBody>
          <a:bodyPr/>
          <a:lstStyle/>
          <a:p>
            <a:endParaRPr lang="en-AU" dirty="0"/>
          </a:p>
        </p:txBody>
      </p:sp>
      <p:sp>
        <p:nvSpPr>
          <p:cNvPr id="24669" name="Line 620"/>
          <p:cNvSpPr>
            <a:spLocks noChangeShapeType="1"/>
          </p:cNvSpPr>
          <p:nvPr/>
        </p:nvSpPr>
        <p:spPr bwMode="auto">
          <a:xfrm flipV="1">
            <a:off x="5354638" y="3708400"/>
            <a:ext cx="42862" cy="25400"/>
          </a:xfrm>
          <a:prstGeom prst="line">
            <a:avLst/>
          </a:prstGeom>
          <a:noFill/>
          <a:ln w="0">
            <a:solidFill>
              <a:srgbClr val="00FF00"/>
            </a:solidFill>
            <a:round/>
            <a:headEnd/>
            <a:tailEnd/>
          </a:ln>
        </p:spPr>
        <p:txBody>
          <a:bodyPr/>
          <a:lstStyle/>
          <a:p>
            <a:endParaRPr lang="en-AU" dirty="0"/>
          </a:p>
        </p:txBody>
      </p:sp>
      <p:sp>
        <p:nvSpPr>
          <p:cNvPr id="24670" name="Line 621"/>
          <p:cNvSpPr>
            <a:spLocks noChangeShapeType="1"/>
          </p:cNvSpPr>
          <p:nvPr/>
        </p:nvSpPr>
        <p:spPr bwMode="auto">
          <a:xfrm flipV="1">
            <a:off x="5440363" y="3663950"/>
            <a:ext cx="42862" cy="26988"/>
          </a:xfrm>
          <a:prstGeom prst="line">
            <a:avLst/>
          </a:prstGeom>
          <a:noFill/>
          <a:ln w="0">
            <a:solidFill>
              <a:srgbClr val="00FF00"/>
            </a:solidFill>
            <a:round/>
            <a:headEnd/>
            <a:tailEnd/>
          </a:ln>
        </p:spPr>
        <p:txBody>
          <a:bodyPr/>
          <a:lstStyle/>
          <a:p>
            <a:endParaRPr lang="en-AU" dirty="0"/>
          </a:p>
        </p:txBody>
      </p:sp>
      <p:sp>
        <p:nvSpPr>
          <p:cNvPr id="24671" name="Line 622"/>
          <p:cNvSpPr>
            <a:spLocks noChangeShapeType="1"/>
          </p:cNvSpPr>
          <p:nvPr/>
        </p:nvSpPr>
        <p:spPr bwMode="auto">
          <a:xfrm flipV="1">
            <a:off x="5527675" y="3613150"/>
            <a:ext cx="42863" cy="25400"/>
          </a:xfrm>
          <a:prstGeom prst="line">
            <a:avLst/>
          </a:prstGeom>
          <a:noFill/>
          <a:ln w="0">
            <a:solidFill>
              <a:srgbClr val="00FF00"/>
            </a:solidFill>
            <a:round/>
            <a:headEnd/>
            <a:tailEnd/>
          </a:ln>
        </p:spPr>
        <p:txBody>
          <a:bodyPr/>
          <a:lstStyle/>
          <a:p>
            <a:endParaRPr lang="en-AU" dirty="0"/>
          </a:p>
        </p:txBody>
      </p:sp>
      <p:sp>
        <p:nvSpPr>
          <p:cNvPr id="24672" name="Line 623"/>
          <p:cNvSpPr>
            <a:spLocks noChangeShapeType="1"/>
          </p:cNvSpPr>
          <p:nvPr/>
        </p:nvSpPr>
        <p:spPr bwMode="auto">
          <a:xfrm flipV="1">
            <a:off x="5613400" y="3568700"/>
            <a:ext cx="42863" cy="26988"/>
          </a:xfrm>
          <a:prstGeom prst="line">
            <a:avLst/>
          </a:prstGeom>
          <a:noFill/>
          <a:ln w="0">
            <a:solidFill>
              <a:srgbClr val="00FF00"/>
            </a:solidFill>
            <a:round/>
            <a:headEnd/>
            <a:tailEnd/>
          </a:ln>
        </p:spPr>
        <p:txBody>
          <a:bodyPr/>
          <a:lstStyle/>
          <a:p>
            <a:endParaRPr lang="en-AU" dirty="0"/>
          </a:p>
        </p:txBody>
      </p:sp>
      <p:sp>
        <p:nvSpPr>
          <p:cNvPr id="24673" name="Line 624"/>
          <p:cNvSpPr>
            <a:spLocks noChangeShapeType="1"/>
          </p:cNvSpPr>
          <p:nvPr/>
        </p:nvSpPr>
        <p:spPr bwMode="auto">
          <a:xfrm flipV="1">
            <a:off x="5700713" y="3517900"/>
            <a:ext cx="42862" cy="25400"/>
          </a:xfrm>
          <a:prstGeom prst="line">
            <a:avLst/>
          </a:prstGeom>
          <a:noFill/>
          <a:ln w="0">
            <a:solidFill>
              <a:srgbClr val="00FF00"/>
            </a:solidFill>
            <a:round/>
            <a:headEnd/>
            <a:tailEnd/>
          </a:ln>
        </p:spPr>
        <p:txBody>
          <a:bodyPr/>
          <a:lstStyle/>
          <a:p>
            <a:endParaRPr lang="en-AU" dirty="0"/>
          </a:p>
        </p:txBody>
      </p:sp>
      <p:sp>
        <p:nvSpPr>
          <p:cNvPr id="24674" name="Line 625"/>
          <p:cNvSpPr>
            <a:spLocks noChangeShapeType="1"/>
          </p:cNvSpPr>
          <p:nvPr/>
        </p:nvSpPr>
        <p:spPr bwMode="auto">
          <a:xfrm flipV="1">
            <a:off x="5786438" y="3475038"/>
            <a:ext cx="42862" cy="25400"/>
          </a:xfrm>
          <a:prstGeom prst="line">
            <a:avLst/>
          </a:prstGeom>
          <a:noFill/>
          <a:ln w="0">
            <a:solidFill>
              <a:srgbClr val="00FF00"/>
            </a:solidFill>
            <a:round/>
            <a:headEnd/>
            <a:tailEnd/>
          </a:ln>
        </p:spPr>
        <p:txBody>
          <a:bodyPr/>
          <a:lstStyle/>
          <a:p>
            <a:endParaRPr lang="en-AU" dirty="0"/>
          </a:p>
        </p:txBody>
      </p:sp>
      <p:sp>
        <p:nvSpPr>
          <p:cNvPr id="24675" name="Line 626"/>
          <p:cNvSpPr>
            <a:spLocks noChangeShapeType="1"/>
          </p:cNvSpPr>
          <p:nvPr/>
        </p:nvSpPr>
        <p:spPr bwMode="auto">
          <a:xfrm flipV="1">
            <a:off x="5873750" y="3422650"/>
            <a:ext cx="42863" cy="25400"/>
          </a:xfrm>
          <a:prstGeom prst="line">
            <a:avLst/>
          </a:prstGeom>
          <a:noFill/>
          <a:ln w="0">
            <a:solidFill>
              <a:srgbClr val="00FF00"/>
            </a:solidFill>
            <a:round/>
            <a:headEnd/>
            <a:tailEnd/>
          </a:ln>
        </p:spPr>
        <p:txBody>
          <a:bodyPr/>
          <a:lstStyle/>
          <a:p>
            <a:endParaRPr lang="en-AU" dirty="0"/>
          </a:p>
        </p:txBody>
      </p:sp>
      <p:sp>
        <p:nvSpPr>
          <p:cNvPr id="24676" name="Line 627"/>
          <p:cNvSpPr>
            <a:spLocks noChangeShapeType="1"/>
          </p:cNvSpPr>
          <p:nvPr/>
        </p:nvSpPr>
        <p:spPr bwMode="auto">
          <a:xfrm flipV="1">
            <a:off x="5959475" y="3379788"/>
            <a:ext cx="42863" cy="25400"/>
          </a:xfrm>
          <a:prstGeom prst="line">
            <a:avLst/>
          </a:prstGeom>
          <a:noFill/>
          <a:ln w="0">
            <a:solidFill>
              <a:srgbClr val="00FF00"/>
            </a:solidFill>
            <a:round/>
            <a:headEnd/>
            <a:tailEnd/>
          </a:ln>
        </p:spPr>
        <p:txBody>
          <a:bodyPr/>
          <a:lstStyle/>
          <a:p>
            <a:endParaRPr lang="en-AU" dirty="0"/>
          </a:p>
        </p:txBody>
      </p:sp>
      <p:sp>
        <p:nvSpPr>
          <p:cNvPr id="24677" name="Line 628"/>
          <p:cNvSpPr>
            <a:spLocks noChangeShapeType="1"/>
          </p:cNvSpPr>
          <p:nvPr/>
        </p:nvSpPr>
        <p:spPr bwMode="auto">
          <a:xfrm flipV="1">
            <a:off x="6046788" y="3327400"/>
            <a:ext cx="42862" cy="25400"/>
          </a:xfrm>
          <a:prstGeom prst="line">
            <a:avLst/>
          </a:prstGeom>
          <a:noFill/>
          <a:ln w="0">
            <a:solidFill>
              <a:srgbClr val="00FF00"/>
            </a:solidFill>
            <a:round/>
            <a:headEnd/>
            <a:tailEnd/>
          </a:ln>
        </p:spPr>
        <p:txBody>
          <a:bodyPr/>
          <a:lstStyle/>
          <a:p>
            <a:endParaRPr lang="en-AU" dirty="0"/>
          </a:p>
        </p:txBody>
      </p:sp>
      <p:sp>
        <p:nvSpPr>
          <p:cNvPr id="24678" name="Line 629"/>
          <p:cNvSpPr>
            <a:spLocks noChangeShapeType="1"/>
          </p:cNvSpPr>
          <p:nvPr/>
        </p:nvSpPr>
        <p:spPr bwMode="auto">
          <a:xfrm flipV="1">
            <a:off x="6132513" y="3284538"/>
            <a:ext cx="42862" cy="25400"/>
          </a:xfrm>
          <a:prstGeom prst="line">
            <a:avLst/>
          </a:prstGeom>
          <a:noFill/>
          <a:ln w="0">
            <a:solidFill>
              <a:srgbClr val="00FF00"/>
            </a:solidFill>
            <a:round/>
            <a:headEnd/>
            <a:tailEnd/>
          </a:ln>
        </p:spPr>
        <p:txBody>
          <a:bodyPr/>
          <a:lstStyle/>
          <a:p>
            <a:endParaRPr lang="en-AU" dirty="0"/>
          </a:p>
        </p:txBody>
      </p:sp>
      <p:sp>
        <p:nvSpPr>
          <p:cNvPr id="24679" name="Line 630"/>
          <p:cNvSpPr>
            <a:spLocks noChangeShapeType="1"/>
          </p:cNvSpPr>
          <p:nvPr/>
        </p:nvSpPr>
        <p:spPr bwMode="auto">
          <a:xfrm flipV="1">
            <a:off x="6219825" y="3232150"/>
            <a:ext cx="42863" cy="25400"/>
          </a:xfrm>
          <a:prstGeom prst="line">
            <a:avLst/>
          </a:prstGeom>
          <a:noFill/>
          <a:ln w="0">
            <a:solidFill>
              <a:srgbClr val="00FF00"/>
            </a:solidFill>
            <a:round/>
            <a:headEnd/>
            <a:tailEnd/>
          </a:ln>
        </p:spPr>
        <p:txBody>
          <a:bodyPr/>
          <a:lstStyle/>
          <a:p>
            <a:endParaRPr lang="en-AU" dirty="0"/>
          </a:p>
        </p:txBody>
      </p:sp>
      <p:sp>
        <p:nvSpPr>
          <p:cNvPr id="24680" name="Line 631"/>
          <p:cNvSpPr>
            <a:spLocks noChangeShapeType="1"/>
          </p:cNvSpPr>
          <p:nvPr/>
        </p:nvSpPr>
        <p:spPr bwMode="auto">
          <a:xfrm>
            <a:off x="5094288" y="3214688"/>
            <a:ext cx="42862" cy="1587"/>
          </a:xfrm>
          <a:prstGeom prst="line">
            <a:avLst/>
          </a:prstGeom>
          <a:noFill/>
          <a:ln w="0">
            <a:solidFill>
              <a:srgbClr val="00FF00"/>
            </a:solidFill>
            <a:round/>
            <a:headEnd/>
            <a:tailEnd/>
          </a:ln>
        </p:spPr>
        <p:txBody>
          <a:bodyPr/>
          <a:lstStyle/>
          <a:p>
            <a:endParaRPr lang="en-AU" dirty="0"/>
          </a:p>
        </p:txBody>
      </p:sp>
      <p:sp>
        <p:nvSpPr>
          <p:cNvPr id="24681" name="Line 632"/>
          <p:cNvSpPr>
            <a:spLocks noChangeShapeType="1"/>
          </p:cNvSpPr>
          <p:nvPr/>
        </p:nvSpPr>
        <p:spPr bwMode="auto">
          <a:xfrm>
            <a:off x="5189538" y="3214688"/>
            <a:ext cx="52387" cy="1587"/>
          </a:xfrm>
          <a:prstGeom prst="line">
            <a:avLst/>
          </a:prstGeom>
          <a:noFill/>
          <a:ln w="0">
            <a:solidFill>
              <a:srgbClr val="00FF00"/>
            </a:solidFill>
            <a:round/>
            <a:headEnd/>
            <a:tailEnd/>
          </a:ln>
        </p:spPr>
        <p:txBody>
          <a:bodyPr/>
          <a:lstStyle/>
          <a:p>
            <a:endParaRPr lang="en-AU" dirty="0"/>
          </a:p>
        </p:txBody>
      </p:sp>
      <p:sp>
        <p:nvSpPr>
          <p:cNvPr id="24682" name="Line 633"/>
          <p:cNvSpPr>
            <a:spLocks noChangeShapeType="1"/>
          </p:cNvSpPr>
          <p:nvPr/>
        </p:nvSpPr>
        <p:spPr bwMode="auto">
          <a:xfrm>
            <a:off x="5284788" y="3214688"/>
            <a:ext cx="52387" cy="1587"/>
          </a:xfrm>
          <a:prstGeom prst="line">
            <a:avLst/>
          </a:prstGeom>
          <a:noFill/>
          <a:ln w="0">
            <a:solidFill>
              <a:srgbClr val="00FF00"/>
            </a:solidFill>
            <a:round/>
            <a:headEnd/>
            <a:tailEnd/>
          </a:ln>
        </p:spPr>
        <p:txBody>
          <a:bodyPr/>
          <a:lstStyle/>
          <a:p>
            <a:endParaRPr lang="en-AU" dirty="0"/>
          </a:p>
        </p:txBody>
      </p:sp>
      <p:sp>
        <p:nvSpPr>
          <p:cNvPr id="24683" name="Line 634"/>
          <p:cNvSpPr>
            <a:spLocks noChangeShapeType="1"/>
          </p:cNvSpPr>
          <p:nvPr/>
        </p:nvSpPr>
        <p:spPr bwMode="auto">
          <a:xfrm>
            <a:off x="5387975" y="3214688"/>
            <a:ext cx="52388" cy="1587"/>
          </a:xfrm>
          <a:prstGeom prst="line">
            <a:avLst/>
          </a:prstGeom>
          <a:noFill/>
          <a:ln w="0">
            <a:solidFill>
              <a:srgbClr val="00FF00"/>
            </a:solidFill>
            <a:round/>
            <a:headEnd/>
            <a:tailEnd/>
          </a:ln>
        </p:spPr>
        <p:txBody>
          <a:bodyPr/>
          <a:lstStyle/>
          <a:p>
            <a:endParaRPr lang="en-AU" dirty="0"/>
          </a:p>
        </p:txBody>
      </p:sp>
      <p:sp>
        <p:nvSpPr>
          <p:cNvPr id="24684" name="Line 635"/>
          <p:cNvSpPr>
            <a:spLocks noChangeShapeType="1"/>
          </p:cNvSpPr>
          <p:nvPr/>
        </p:nvSpPr>
        <p:spPr bwMode="auto">
          <a:xfrm>
            <a:off x="5483225" y="3214688"/>
            <a:ext cx="52388" cy="1587"/>
          </a:xfrm>
          <a:prstGeom prst="line">
            <a:avLst/>
          </a:prstGeom>
          <a:noFill/>
          <a:ln w="0">
            <a:solidFill>
              <a:srgbClr val="00FF00"/>
            </a:solidFill>
            <a:round/>
            <a:headEnd/>
            <a:tailEnd/>
          </a:ln>
        </p:spPr>
        <p:txBody>
          <a:bodyPr/>
          <a:lstStyle/>
          <a:p>
            <a:endParaRPr lang="en-AU" dirty="0"/>
          </a:p>
        </p:txBody>
      </p:sp>
      <p:sp>
        <p:nvSpPr>
          <p:cNvPr id="24685" name="Line 636"/>
          <p:cNvSpPr>
            <a:spLocks noChangeShapeType="1"/>
          </p:cNvSpPr>
          <p:nvPr/>
        </p:nvSpPr>
        <p:spPr bwMode="auto">
          <a:xfrm>
            <a:off x="5588000" y="3214688"/>
            <a:ext cx="42863" cy="1587"/>
          </a:xfrm>
          <a:prstGeom prst="line">
            <a:avLst/>
          </a:prstGeom>
          <a:noFill/>
          <a:ln w="0">
            <a:solidFill>
              <a:srgbClr val="00FF00"/>
            </a:solidFill>
            <a:round/>
            <a:headEnd/>
            <a:tailEnd/>
          </a:ln>
        </p:spPr>
        <p:txBody>
          <a:bodyPr/>
          <a:lstStyle/>
          <a:p>
            <a:endParaRPr lang="en-AU" dirty="0"/>
          </a:p>
        </p:txBody>
      </p:sp>
      <p:sp>
        <p:nvSpPr>
          <p:cNvPr id="24686" name="Line 637"/>
          <p:cNvSpPr>
            <a:spLocks noChangeShapeType="1"/>
          </p:cNvSpPr>
          <p:nvPr/>
        </p:nvSpPr>
        <p:spPr bwMode="auto">
          <a:xfrm>
            <a:off x="5683250" y="3214688"/>
            <a:ext cx="50800" cy="1587"/>
          </a:xfrm>
          <a:prstGeom prst="line">
            <a:avLst/>
          </a:prstGeom>
          <a:noFill/>
          <a:ln w="0">
            <a:solidFill>
              <a:srgbClr val="00FF00"/>
            </a:solidFill>
            <a:round/>
            <a:headEnd/>
            <a:tailEnd/>
          </a:ln>
        </p:spPr>
        <p:txBody>
          <a:bodyPr/>
          <a:lstStyle/>
          <a:p>
            <a:endParaRPr lang="en-AU" dirty="0"/>
          </a:p>
        </p:txBody>
      </p:sp>
      <p:sp>
        <p:nvSpPr>
          <p:cNvPr id="24687" name="Line 638"/>
          <p:cNvSpPr>
            <a:spLocks noChangeShapeType="1"/>
          </p:cNvSpPr>
          <p:nvPr/>
        </p:nvSpPr>
        <p:spPr bwMode="auto">
          <a:xfrm>
            <a:off x="5778500" y="3214688"/>
            <a:ext cx="50800" cy="1587"/>
          </a:xfrm>
          <a:prstGeom prst="line">
            <a:avLst/>
          </a:prstGeom>
          <a:noFill/>
          <a:ln w="0">
            <a:solidFill>
              <a:srgbClr val="00FF00"/>
            </a:solidFill>
            <a:round/>
            <a:headEnd/>
            <a:tailEnd/>
          </a:ln>
        </p:spPr>
        <p:txBody>
          <a:bodyPr/>
          <a:lstStyle/>
          <a:p>
            <a:endParaRPr lang="en-AU" dirty="0"/>
          </a:p>
        </p:txBody>
      </p:sp>
      <p:sp>
        <p:nvSpPr>
          <p:cNvPr id="24688" name="Line 639"/>
          <p:cNvSpPr>
            <a:spLocks noChangeShapeType="1"/>
          </p:cNvSpPr>
          <p:nvPr/>
        </p:nvSpPr>
        <p:spPr bwMode="auto">
          <a:xfrm>
            <a:off x="5881688" y="3214688"/>
            <a:ext cx="42862" cy="1587"/>
          </a:xfrm>
          <a:prstGeom prst="line">
            <a:avLst/>
          </a:prstGeom>
          <a:noFill/>
          <a:ln w="0">
            <a:solidFill>
              <a:srgbClr val="00FF00"/>
            </a:solidFill>
            <a:round/>
            <a:headEnd/>
            <a:tailEnd/>
          </a:ln>
        </p:spPr>
        <p:txBody>
          <a:bodyPr/>
          <a:lstStyle/>
          <a:p>
            <a:endParaRPr lang="en-AU" dirty="0"/>
          </a:p>
        </p:txBody>
      </p:sp>
      <p:sp>
        <p:nvSpPr>
          <p:cNvPr id="24689" name="Line 640"/>
          <p:cNvSpPr>
            <a:spLocks noChangeShapeType="1"/>
          </p:cNvSpPr>
          <p:nvPr/>
        </p:nvSpPr>
        <p:spPr bwMode="auto">
          <a:xfrm>
            <a:off x="5976938" y="3214688"/>
            <a:ext cx="52387" cy="1587"/>
          </a:xfrm>
          <a:prstGeom prst="line">
            <a:avLst/>
          </a:prstGeom>
          <a:noFill/>
          <a:ln w="0">
            <a:solidFill>
              <a:srgbClr val="00FF00"/>
            </a:solidFill>
            <a:round/>
            <a:headEnd/>
            <a:tailEnd/>
          </a:ln>
        </p:spPr>
        <p:txBody>
          <a:bodyPr/>
          <a:lstStyle/>
          <a:p>
            <a:endParaRPr lang="en-AU" dirty="0"/>
          </a:p>
        </p:txBody>
      </p:sp>
      <p:sp>
        <p:nvSpPr>
          <p:cNvPr id="24690" name="Line 641"/>
          <p:cNvSpPr>
            <a:spLocks noChangeShapeType="1"/>
          </p:cNvSpPr>
          <p:nvPr/>
        </p:nvSpPr>
        <p:spPr bwMode="auto">
          <a:xfrm>
            <a:off x="6072188" y="3214688"/>
            <a:ext cx="52387" cy="1587"/>
          </a:xfrm>
          <a:prstGeom prst="line">
            <a:avLst/>
          </a:prstGeom>
          <a:noFill/>
          <a:ln w="0">
            <a:solidFill>
              <a:srgbClr val="00FF00"/>
            </a:solidFill>
            <a:round/>
            <a:headEnd/>
            <a:tailEnd/>
          </a:ln>
        </p:spPr>
        <p:txBody>
          <a:bodyPr/>
          <a:lstStyle/>
          <a:p>
            <a:endParaRPr lang="en-AU" dirty="0"/>
          </a:p>
        </p:txBody>
      </p:sp>
      <p:sp>
        <p:nvSpPr>
          <p:cNvPr id="24691" name="Line 642"/>
          <p:cNvSpPr>
            <a:spLocks noChangeShapeType="1"/>
          </p:cNvSpPr>
          <p:nvPr/>
        </p:nvSpPr>
        <p:spPr bwMode="auto">
          <a:xfrm>
            <a:off x="6175375" y="3214688"/>
            <a:ext cx="52388" cy="1587"/>
          </a:xfrm>
          <a:prstGeom prst="line">
            <a:avLst/>
          </a:prstGeom>
          <a:noFill/>
          <a:ln w="0">
            <a:solidFill>
              <a:srgbClr val="00FF00"/>
            </a:solidFill>
            <a:round/>
            <a:headEnd/>
            <a:tailEnd/>
          </a:ln>
        </p:spPr>
        <p:txBody>
          <a:bodyPr/>
          <a:lstStyle/>
          <a:p>
            <a:endParaRPr lang="en-AU" dirty="0"/>
          </a:p>
        </p:txBody>
      </p:sp>
      <p:sp>
        <p:nvSpPr>
          <p:cNvPr id="24692" name="Line 643"/>
          <p:cNvSpPr>
            <a:spLocks noChangeShapeType="1"/>
          </p:cNvSpPr>
          <p:nvPr/>
        </p:nvSpPr>
        <p:spPr bwMode="auto">
          <a:xfrm>
            <a:off x="6270625" y="3214688"/>
            <a:ext cx="9525" cy="1587"/>
          </a:xfrm>
          <a:prstGeom prst="line">
            <a:avLst/>
          </a:prstGeom>
          <a:noFill/>
          <a:ln w="0">
            <a:solidFill>
              <a:srgbClr val="00FF00"/>
            </a:solidFill>
            <a:round/>
            <a:headEnd/>
            <a:tailEnd/>
          </a:ln>
        </p:spPr>
        <p:txBody>
          <a:bodyPr/>
          <a:lstStyle/>
          <a:p>
            <a:endParaRPr lang="en-AU" dirty="0"/>
          </a:p>
        </p:txBody>
      </p:sp>
      <p:sp>
        <p:nvSpPr>
          <p:cNvPr id="24693" name="Line 644"/>
          <p:cNvSpPr>
            <a:spLocks noChangeShapeType="1"/>
          </p:cNvSpPr>
          <p:nvPr/>
        </p:nvSpPr>
        <p:spPr bwMode="auto">
          <a:xfrm>
            <a:off x="5337175" y="2600325"/>
            <a:ext cx="34925" cy="26988"/>
          </a:xfrm>
          <a:prstGeom prst="line">
            <a:avLst/>
          </a:prstGeom>
          <a:noFill/>
          <a:ln w="0">
            <a:solidFill>
              <a:srgbClr val="00FF00"/>
            </a:solidFill>
            <a:round/>
            <a:headEnd/>
            <a:tailEnd/>
          </a:ln>
        </p:spPr>
        <p:txBody>
          <a:bodyPr/>
          <a:lstStyle/>
          <a:p>
            <a:endParaRPr lang="en-AU" dirty="0"/>
          </a:p>
        </p:txBody>
      </p:sp>
      <p:sp>
        <p:nvSpPr>
          <p:cNvPr id="24694" name="Line 645"/>
          <p:cNvSpPr>
            <a:spLocks noChangeShapeType="1"/>
          </p:cNvSpPr>
          <p:nvPr/>
        </p:nvSpPr>
        <p:spPr bwMode="auto">
          <a:xfrm>
            <a:off x="5414963" y="2652713"/>
            <a:ext cx="42862" cy="25400"/>
          </a:xfrm>
          <a:prstGeom prst="line">
            <a:avLst/>
          </a:prstGeom>
          <a:noFill/>
          <a:ln w="0">
            <a:solidFill>
              <a:srgbClr val="00FF00"/>
            </a:solidFill>
            <a:round/>
            <a:headEnd/>
            <a:tailEnd/>
          </a:ln>
        </p:spPr>
        <p:txBody>
          <a:bodyPr/>
          <a:lstStyle/>
          <a:p>
            <a:endParaRPr lang="en-AU" dirty="0"/>
          </a:p>
        </p:txBody>
      </p:sp>
      <p:sp>
        <p:nvSpPr>
          <p:cNvPr id="24695" name="Line 646"/>
          <p:cNvSpPr>
            <a:spLocks noChangeShapeType="1"/>
          </p:cNvSpPr>
          <p:nvPr/>
        </p:nvSpPr>
        <p:spPr bwMode="auto">
          <a:xfrm>
            <a:off x="5500688" y="2705100"/>
            <a:ext cx="34925" cy="25400"/>
          </a:xfrm>
          <a:prstGeom prst="line">
            <a:avLst/>
          </a:prstGeom>
          <a:noFill/>
          <a:ln w="0">
            <a:solidFill>
              <a:srgbClr val="00FF00"/>
            </a:solidFill>
            <a:round/>
            <a:headEnd/>
            <a:tailEnd/>
          </a:ln>
        </p:spPr>
        <p:txBody>
          <a:bodyPr/>
          <a:lstStyle/>
          <a:p>
            <a:endParaRPr lang="en-AU" dirty="0"/>
          </a:p>
        </p:txBody>
      </p:sp>
      <p:sp>
        <p:nvSpPr>
          <p:cNvPr id="24696" name="Line 647"/>
          <p:cNvSpPr>
            <a:spLocks noChangeShapeType="1"/>
          </p:cNvSpPr>
          <p:nvPr/>
        </p:nvSpPr>
        <p:spPr bwMode="auto">
          <a:xfrm>
            <a:off x="5578475" y="2755900"/>
            <a:ext cx="44450" cy="26988"/>
          </a:xfrm>
          <a:prstGeom prst="line">
            <a:avLst/>
          </a:prstGeom>
          <a:noFill/>
          <a:ln w="0">
            <a:solidFill>
              <a:srgbClr val="00FF00"/>
            </a:solidFill>
            <a:round/>
            <a:headEnd/>
            <a:tailEnd/>
          </a:ln>
        </p:spPr>
        <p:txBody>
          <a:bodyPr/>
          <a:lstStyle/>
          <a:p>
            <a:endParaRPr lang="en-AU" dirty="0"/>
          </a:p>
        </p:txBody>
      </p:sp>
      <p:sp>
        <p:nvSpPr>
          <p:cNvPr id="24697" name="Line 648"/>
          <p:cNvSpPr>
            <a:spLocks noChangeShapeType="1"/>
          </p:cNvSpPr>
          <p:nvPr/>
        </p:nvSpPr>
        <p:spPr bwMode="auto">
          <a:xfrm>
            <a:off x="5665788" y="2808288"/>
            <a:ext cx="42862" cy="34925"/>
          </a:xfrm>
          <a:prstGeom prst="line">
            <a:avLst/>
          </a:prstGeom>
          <a:noFill/>
          <a:ln w="0">
            <a:solidFill>
              <a:srgbClr val="00FF00"/>
            </a:solidFill>
            <a:round/>
            <a:headEnd/>
            <a:tailEnd/>
          </a:ln>
        </p:spPr>
        <p:txBody>
          <a:bodyPr/>
          <a:lstStyle/>
          <a:p>
            <a:endParaRPr lang="en-AU" dirty="0"/>
          </a:p>
        </p:txBody>
      </p:sp>
      <p:sp>
        <p:nvSpPr>
          <p:cNvPr id="24698" name="Line 649"/>
          <p:cNvSpPr>
            <a:spLocks noChangeShapeType="1"/>
          </p:cNvSpPr>
          <p:nvPr/>
        </p:nvSpPr>
        <p:spPr bwMode="auto">
          <a:xfrm>
            <a:off x="5743575" y="2868613"/>
            <a:ext cx="42863" cy="26987"/>
          </a:xfrm>
          <a:prstGeom prst="line">
            <a:avLst/>
          </a:prstGeom>
          <a:noFill/>
          <a:ln w="0">
            <a:solidFill>
              <a:srgbClr val="00FF00"/>
            </a:solidFill>
            <a:round/>
            <a:headEnd/>
            <a:tailEnd/>
          </a:ln>
        </p:spPr>
        <p:txBody>
          <a:bodyPr/>
          <a:lstStyle/>
          <a:p>
            <a:endParaRPr lang="en-AU" dirty="0"/>
          </a:p>
        </p:txBody>
      </p:sp>
      <p:sp>
        <p:nvSpPr>
          <p:cNvPr id="24699" name="Line 650"/>
          <p:cNvSpPr>
            <a:spLocks noChangeShapeType="1"/>
          </p:cNvSpPr>
          <p:nvPr/>
        </p:nvSpPr>
        <p:spPr bwMode="auto">
          <a:xfrm>
            <a:off x="5829300" y="2921000"/>
            <a:ext cx="44450" cy="25400"/>
          </a:xfrm>
          <a:prstGeom prst="line">
            <a:avLst/>
          </a:prstGeom>
          <a:noFill/>
          <a:ln w="0">
            <a:solidFill>
              <a:srgbClr val="00FF00"/>
            </a:solidFill>
            <a:round/>
            <a:headEnd/>
            <a:tailEnd/>
          </a:ln>
        </p:spPr>
        <p:txBody>
          <a:bodyPr/>
          <a:lstStyle/>
          <a:p>
            <a:endParaRPr lang="en-AU" dirty="0"/>
          </a:p>
        </p:txBody>
      </p:sp>
      <p:sp>
        <p:nvSpPr>
          <p:cNvPr id="24700" name="Line 651"/>
          <p:cNvSpPr>
            <a:spLocks noChangeShapeType="1"/>
          </p:cNvSpPr>
          <p:nvPr/>
        </p:nvSpPr>
        <p:spPr bwMode="auto">
          <a:xfrm>
            <a:off x="5907088" y="2973388"/>
            <a:ext cx="44450" cy="25400"/>
          </a:xfrm>
          <a:prstGeom prst="line">
            <a:avLst/>
          </a:prstGeom>
          <a:noFill/>
          <a:ln w="0">
            <a:solidFill>
              <a:srgbClr val="00FF00"/>
            </a:solidFill>
            <a:round/>
            <a:headEnd/>
            <a:tailEnd/>
          </a:ln>
        </p:spPr>
        <p:txBody>
          <a:bodyPr/>
          <a:lstStyle/>
          <a:p>
            <a:endParaRPr lang="en-AU" dirty="0"/>
          </a:p>
        </p:txBody>
      </p:sp>
      <p:sp>
        <p:nvSpPr>
          <p:cNvPr id="24701" name="Line 652"/>
          <p:cNvSpPr>
            <a:spLocks noChangeShapeType="1"/>
          </p:cNvSpPr>
          <p:nvPr/>
        </p:nvSpPr>
        <p:spPr bwMode="auto">
          <a:xfrm>
            <a:off x="5994400" y="3024188"/>
            <a:ext cx="42863" cy="26987"/>
          </a:xfrm>
          <a:prstGeom prst="line">
            <a:avLst/>
          </a:prstGeom>
          <a:noFill/>
          <a:ln w="0">
            <a:solidFill>
              <a:srgbClr val="00FF00"/>
            </a:solidFill>
            <a:round/>
            <a:headEnd/>
            <a:tailEnd/>
          </a:ln>
        </p:spPr>
        <p:txBody>
          <a:bodyPr/>
          <a:lstStyle/>
          <a:p>
            <a:endParaRPr lang="en-AU" dirty="0"/>
          </a:p>
        </p:txBody>
      </p:sp>
      <p:sp>
        <p:nvSpPr>
          <p:cNvPr id="24702" name="Line 653"/>
          <p:cNvSpPr>
            <a:spLocks noChangeShapeType="1"/>
          </p:cNvSpPr>
          <p:nvPr/>
        </p:nvSpPr>
        <p:spPr bwMode="auto">
          <a:xfrm>
            <a:off x="6072188" y="3076575"/>
            <a:ext cx="42862" cy="34925"/>
          </a:xfrm>
          <a:prstGeom prst="line">
            <a:avLst/>
          </a:prstGeom>
          <a:noFill/>
          <a:ln w="0">
            <a:solidFill>
              <a:srgbClr val="00FF00"/>
            </a:solidFill>
            <a:round/>
            <a:headEnd/>
            <a:tailEnd/>
          </a:ln>
        </p:spPr>
        <p:txBody>
          <a:bodyPr/>
          <a:lstStyle/>
          <a:p>
            <a:endParaRPr lang="en-AU" dirty="0"/>
          </a:p>
        </p:txBody>
      </p:sp>
      <p:sp>
        <p:nvSpPr>
          <p:cNvPr id="24703" name="Line 654"/>
          <p:cNvSpPr>
            <a:spLocks noChangeShapeType="1"/>
          </p:cNvSpPr>
          <p:nvPr/>
        </p:nvSpPr>
        <p:spPr bwMode="auto">
          <a:xfrm>
            <a:off x="6159500" y="3136900"/>
            <a:ext cx="42863" cy="25400"/>
          </a:xfrm>
          <a:prstGeom prst="line">
            <a:avLst/>
          </a:prstGeom>
          <a:noFill/>
          <a:ln w="0">
            <a:solidFill>
              <a:srgbClr val="00FF00"/>
            </a:solidFill>
            <a:round/>
            <a:headEnd/>
            <a:tailEnd/>
          </a:ln>
        </p:spPr>
        <p:txBody>
          <a:bodyPr/>
          <a:lstStyle/>
          <a:p>
            <a:endParaRPr lang="en-AU" dirty="0"/>
          </a:p>
        </p:txBody>
      </p:sp>
      <p:sp>
        <p:nvSpPr>
          <p:cNvPr id="24704" name="Freeform 656"/>
          <p:cNvSpPr>
            <a:spLocks/>
          </p:cNvSpPr>
          <p:nvPr/>
        </p:nvSpPr>
        <p:spPr bwMode="auto">
          <a:xfrm>
            <a:off x="4316413" y="1692275"/>
            <a:ext cx="1374775" cy="3459163"/>
          </a:xfrm>
          <a:custGeom>
            <a:avLst/>
            <a:gdLst>
              <a:gd name="T0" fmla="*/ 2147483647 w 866"/>
              <a:gd name="T1" fmla="*/ 0 h 2179"/>
              <a:gd name="T2" fmla="*/ 2147483647 w 866"/>
              <a:gd name="T3" fmla="*/ 0 h 2179"/>
              <a:gd name="T4" fmla="*/ 0 w 866"/>
              <a:gd name="T5" fmla="*/ 2147483647 h 2179"/>
              <a:gd name="T6" fmla="*/ 2147483647 w 866"/>
              <a:gd name="T7" fmla="*/ 2147483647 h 2179"/>
              <a:gd name="T8" fmla="*/ 2147483647 w 866"/>
              <a:gd name="T9" fmla="*/ 2147483647 h 2179"/>
              <a:gd name="T10" fmla="*/ 2147483647 w 866"/>
              <a:gd name="T11" fmla="*/ 2147483647 h 2179"/>
              <a:gd name="T12" fmla="*/ 2147483647 w 866"/>
              <a:gd name="T13" fmla="*/ 0 h 2179"/>
              <a:gd name="T14" fmla="*/ 0 60000 65536"/>
              <a:gd name="T15" fmla="*/ 0 60000 65536"/>
              <a:gd name="T16" fmla="*/ 0 60000 65536"/>
              <a:gd name="T17" fmla="*/ 0 60000 65536"/>
              <a:gd name="T18" fmla="*/ 0 60000 65536"/>
              <a:gd name="T19" fmla="*/ 0 60000 65536"/>
              <a:gd name="T20" fmla="*/ 0 60000 65536"/>
              <a:gd name="T21" fmla="*/ 0 w 866"/>
              <a:gd name="T22" fmla="*/ 0 h 2179"/>
              <a:gd name="T23" fmla="*/ 866 w 866"/>
              <a:gd name="T24" fmla="*/ 2179 h 217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66" h="2179">
                <a:moveTo>
                  <a:pt x="866" y="0"/>
                </a:moveTo>
                <a:lnTo>
                  <a:pt x="855" y="0"/>
                </a:lnTo>
                <a:lnTo>
                  <a:pt x="0" y="2174"/>
                </a:lnTo>
                <a:lnTo>
                  <a:pt x="5" y="2179"/>
                </a:lnTo>
                <a:lnTo>
                  <a:pt x="866" y="6"/>
                </a:lnTo>
                <a:lnTo>
                  <a:pt x="855" y="6"/>
                </a:lnTo>
                <a:lnTo>
                  <a:pt x="866" y="0"/>
                </a:lnTo>
                <a:close/>
              </a:path>
            </a:pathLst>
          </a:custGeom>
          <a:solidFill>
            <a:srgbClr val="FF0000"/>
          </a:solidFill>
          <a:ln w="9525">
            <a:noFill/>
            <a:round/>
            <a:headEnd/>
            <a:tailEnd/>
          </a:ln>
        </p:spPr>
        <p:txBody>
          <a:bodyPr/>
          <a:lstStyle/>
          <a:p>
            <a:endParaRPr lang="en-US" dirty="0">
              <a:solidFill>
                <a:schemeClr val="tx2"/>
              </a:solidFill>
            </a:endParaRPr>
          </a:p>
        </p:txBody>
      </p:sp>
      <p:sp>
        <p:nvSpPr>
          <p:cNvPr id="24705" name="Freeform 657"/>
          <p:cNvSpPr>
            <a:spLocks/>
          </p:cNvSpPr>
          <p:nvPr/>
        </p:nvSpPr>
        <p:spPr bwMode="auto">
          <a:xfrm>
            <a:off x="5673725" y="1692275"/>
            <a:ext cx="1376363" cy="3459163"/>
          </a:xfrm>
          <a:custGeom>
            <a:avLst/>
            <a:gdLst>
              <a:gd name="T0" fmla="*/ 2147483647 w 867"/>
              <a:gd name="T1" fmla="*/ 2147483647 h 2179"/>
              <a:gd name="T2" fmla="*/ 2147483647 w 867"/>
              <a:gd name="T3" fmla="*/ 2147483647 h 2179"/>
              <a:gd name="T4" fmla="*/ 2147483647 w 867"/>
              <a:gd name="T5" fmla="*/ 0 h 2179"/>
              <a:gd name="T6" fmla="*/ 0 w 867"/>
              <a:gd name="T7" fmla="*/ 2147483647 h 2179"/>
              <a:gd name="T8" fmla="*/ 2147483647 w 867"/>
              <a:gd name="T9" fmla="*/ 2147483647 h 2179"/>
              <a:gd name="T10" fmla="*/ 2147483647 w 867"/>
              <a:gd name="T11" fmla="*/ 2147483647 h 2179"/>
              <a:gd name="T12" fmla="*/ 0 60000 65536"/>
              <a:gd name="T13" fmla="*/ 0 60000 65536"/>
              <a:gd name="T14" fmla="*/ 0 60000 65536"/>
              <a:gd name="T15" fmla="*/ 0 60000 65536"/>
              <a:gd name="T16" fmla="*/ 0 60000 65536"/>
              <a:gd name="T17" fmla="*/ 0 60000 65536"/>
              <a:gd name="T18" fmla="*/ 0 w 867"/>
              <a:gd name="T19" fmla="*/ 0 h 2179"/>
              <a:gd name="T20" fmla="*/ 867 w 867"/>
              <a:gd name="T21" fmla="*/ 2179 h 2179"/>
            </a:gdLst>
            <a:ahLst/>
            <a:cxnLst>
              <a:cxn ang="T12">
                <a:pos x="T0" y="T1"/>
              </a:cxn>
              <a:cxn ang="T13">
                <a:pos x="T2" y="T3"/>
              </a:cxn>
              <a:cxn ang="T14">
                <a:pos x="T4" y="T5"/>
              </a:cxn>
              <a:cxn ang="T15">
                <a:pos x="T6" y="T7"/>
              </a:cxn>
              <a:cxn ang="T16">
                <a:pos x="T8" y="T9"/>
              </a:cxn>
              <a:cxn ang="T17">
                <a:pos x="T10" y="T11"/>
              </a:cxn>
            </a:cxnLst>
            <a:rect l="T18" t="T19" r="T20" b="T21"/>
            <a:pathLst>
              <a:path w="867" h="2179">
                <a:moveTo>
                  <a:pt x="867" y="2179"/>
                </a:moveTo>
                <a:lnTo>
                  <a:pt x="867" y="2174"/>
                </a:lnTo>
                <a:lnTo>
                  <a:pt x="11" y="0"/>
                </a:lnTo>
                <a:lnTo>
                  <a:pt x="0" y="6"/>
                </a:lnTo>
                <a:lnTo>
                  <a:pt x="861" y="2179"/>
                </a:lnTo>
                <a:lnTo>
                  <a:pt x="867" y="2179"/>
                </a:lnTo>
                <a:close/>
              </a:path>
            </a:pathLst>
          </a:custGeom>
          <a:solidFill>
            <a:srgbClr val="FF0000"/>
          </a:solidFill>
          <a:ln w="9525">
            <a:noFill/>
            <a:round/>
            <a:headEnd/>
            <a:tailEnd/>
          </a:ln>
        </p:spPr>
        <p:txBody>
          <a:bodyPr/>
          <a:lstStyle/>
          <a:p>
            <a:endParaRPr lang="en-US" dirty="0">
              <a:solidFill>
                <a:schemeClr val="tx2"/>
              </a:solidFill>
            </a:endParaRPr>
          </a:p>
        </p:txBody>
      </p:sp>
      <p:sp>
        <p:nvSpPr>
          <p:cNvPr id="24706" name="Freeform 658"/>
          <p:cNvSpPr>
            <a:spLocks/>
          </p:cNvSpPr>
          <p:nvPr/>
        </p:nvSpPr>
        <p:spPr bwMode="auto">
          <a:xfrm>
            <a:off x="6894513" y="4772025"/>
            <a:ext cx="173037" cy="379413"/>
          </a:xfrm>
          <a:custGeom>
            <a:avLst/>
            <a:gdLst>
              <a:gd name="T0" fmla="*/ 2147483647 w 109"/>
              <a:gd name="T1" fmla="*/ 2147483647 h 239"/>
              <a:gd name="T2" fmla="*/ 2147483647 w 109"/>
              <a:gd name="T3" fmla="*/ 2147483647 h 239"/>
              <a:gd name="T4" fmla="*/ 2147483647 w 109"/>
              <a:gd name="T5" fmla="*/ 2147483647 h 239"/>
              <a:gd name="T6" fmla="*/ 2147483647 w 109"/>
              <a:gd name="T7" fmla="*/ 2147483647 h 239"/>
              <a:gd name="T8" fmla="*/ 2147483647 w 109"/>
              <a:gd name="T9" fmla="*/ 2147483647 h 239"/>
              <a:gd name="T10" fmla="*/ 2147483647 w 109"/>
              <a:gd name="T11" fmla="*/ 2147483647 h 239"/>
              <a:gd name="T12" fmla="*/ 2147483647 w 109"/>
              <a:gd name="T13" fmla="*/ 2147483647 h 239"/>
              <a:gd name="T14" fmla="*/ 2147483647 w 109"/>
              <a:gd name="T15" fmla="*/ 2147483647 h 239"/>
              <a:gd name="T16" fmla="*/ 2147483647 w 109"/>
              <a:gd name="T17" fmla="*/ 2147483647 h 239"/>
              <a:gd name="T18" fmla="*/ 2147483647 w 109"/>
              <a:gd name="T19" fmla="*/ 0 h 239"/>
              <a:gd name="T20" fmla="*/ 0 w 109"/>
              <a:gd name="T21" fmla="*/ 2147483647 h 239"/>
              <a:gd name="T22" fmla="*/ 2147483647 w 109"/>
              <a:gd name="T23" fmla="*/ 2147483647 h 239"/>
              <a:gd name="T24" fmla="*/ 2147483647 w 109"/>
              <a:gd name="T25" fmla="*/ 2147483647 h 239"/>
              <a:gd name="T26" fmla="*/ 2147483647 w 109"/>
              <a:gd name="T27" fmla="*/ 2147483647 h 239"/>
              <a:gd name="T28" fmla="*/ 2147483647 w 109"/>
              <a:gd name="T29" fmla="*/ 2147483647 h 239"/>
              <a:gd name="T30" fmla="*/ 2147483647 w 109"/>
              <a:gd name="T31" fmla="*/ 2147483647 h 239"/>
              <a:gd name="T32" fmla="*/ 2147483647 w 109"/>
              <a:gd name="T33" fmla="*/ 2147483647 h 239"/>
              <a:gd name="T34" fmla="*/ 2147483647 w 109"/>
              <a:gd name="T35" fmla="*/ 2147483647 h 239"/>
              <a:gd name="T36" fmla="*/ 2147483647 w 109"/>
              <a:gd name="T37" fmla="*/ 2147483647 h 239"/>
              <a:gd name="T38" fmla="*/ 2147483647 w 109"/>
              <a:gd name="T39" fmla="*/ 2147483647 h 239"/>
              <a:gd name="T40" fmla="*/ 2147483647 w 109"/>
              <a:gd name="T41" fmla="*/ 2147483647 h 23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9"/>
              <a:gd name="T64" fmla="*/ 0 h 239"/>
              <a:gd name="T65" fmla="*/ 109 w 109"/>
              <a:gd name="T66" fmla="*/ 239 h 23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9" h="239">
                <a:moveTo>
                  <a:pt x="109" y="239"/>
                </a:moveTo>
                <a:lnTo>
                  <a:pt x="109" y="239"/>
                </a:lnTo>
                <a:lnTo>
                  <a:pt x="109" y="212"/>
                </a:lnTo>
                <a:lnTo>
                  <a:pt x="103" y="179"/>
                </a:lnTo>
                <a:lnTo>
                  <a:pt x="98" y="147"/>
                </a:lnTo>
                <a:lnTo>
                  <a:pt x="81" y="114"/>
                </a:lnTo>
                <a:lnTo>
                  <a:pt x="71" y="87"/>
                </a:lnTo>
                <a:lnTo>
                  <a:pt x="49" y="54"/>
                </a:lnTo>
                <a:lnTo>
                  <a:pt x="27" y="27"/>
                </a:lnTo>
                <a:lnTo>
                  <a:pt x="5" y="0"/>
                </a:lnTo>
                <a:lnTo>
                  <a:pt x="0" y="5"/>
                </a:lnTo>
                <a:lnTo>
                  <a:pt x="22" y="32"/>
                </a:lnTo>
                <a:lnTo>
                  <a:pt x="43" y="60"/>
                </a:lnTo>
                <a:lnTo>
                  <a:pt x="60" y="87"/>
                </a:lnTo>
                <a:lnTo>
                  <a:pt x="76" y="120"/>
                </a:lnTo>
                <a:lnTo>
                  <a:pt x="87" y="147"/>
                </a:lnTo>
                <a:lnTo>
                  <a:pt x="92" y="179"/>
                </a:lnTo>
                <a:lnTo>
                  <a:pt x="98" y="212"/>
                </a:lnTo>
                <a:lnTo>
                  <a:pt x="103" y="239"/>
                </a:lnTo>
                <a:lnTo>
                  <a:pt x="109" y="239"/>
                </a:lnTo>
                <a:close/>
              </a:path>
            </a:pathLst>
          </a:custGeom>
          <a:solidFill>
            <a:srgbClr val="FF0000"/>
          </a:solidFill>
          <a:ln w="9525">
            <a:noFill/>
            <a:round/>
            <a:headEnd/>
            <a:tailEnd/>
          </a:ln>
        </p:spPr>
        <p:txBody>
          <a:bodyPr/>
          <a:lstStyle/>
          <a:p>
            <a:endParaRPr lang="en-US" dirty="0">
              <a:solidFill>
                <a:schemeClr val="tx2"/>
              </a:solidFill>
            </a:endParaRPr>
          </a:p>
        </p:txBody>
      </p:sp>
      <p:sp>
        <p:nvSpPr>
          <p:cNvPr id="24707" name="Freeform 659"/>
          <p:cNvSpPr>
            <a:spLocks/>
          </p:cNvSpPr>
          <p:nvPr/>
        </p:nvSpPr>
        <p:spPr bwMode="auto">
          <a:xfrm>
            <a:off x="5691188" y="5151438"/>
            <a:ext cx="1376362" cy="804862"/>
          </a:xfrm>
          <a:custGeom>
            <a:avLst/>
            <a:gdLst>
              <a:gd name="T0" fmla="*/ 0 w 867"/>
              <a:gd name="T1" fmla="*/ 2147483647 h 507"/>
              <a:gd name="T2" fmla="*/ 0 w 867"/>
              <a:gd name="T3" fmla="*/ 2147483647 h 507"/>
              <a:gd name="T4" fmla="*/ 2147483647 w 867"/>
              <a:gd name="T5" fmla="*/ 2147483647 h 507"/>
              <a:gd name="T6" fmla="*/ 2147483647 w 867"/>
              <a:gd name="T7" fmla="*/ 2147483647 h 507"/>
              <a:gd name="T8" fmla="*/ 2147483647 w 867"/>
              <a:gd name="T9" fmla="*/ 2147483647 h 507"/>
              <a:gd name="T10" fmla="*/ 2147483647 w 867"/>
              <a:gd name="T11" fmla="*/ 2147483647 h 507"/>
              <a:gd name="T12" fmla="*/ 2147483647 w 867"/>
              <a:gd name="T13" fmla="*/ 2147483647 h 507"/>
              <a:gd name="T14" fmla="*/ 2147483647 w 867"/>
              <a:gd name="T15" fmla="*/ 2147483647 h 507"/>
              <a:gd name="T16" fmla="*/ 2147483647 w 867"/>
              <a:gd name="T17" fmla="*/ 2147483647 h 507"/>
              <a:gd name="T18" fmla="*/ 2147483647 w 867"/>
              <a:gd name="T19" fmla="*/ 2147483647 h 507"/>
              <a:gd name="T20" fmla="*/ 2147483647 w 867"/>
              <a:gd name="T21" fmla="*/ 2147483647 h 507"/>
              <a:gd name="T22" fmla="*/ 2147483647 w 867"/>
              <a:gd name="T23" fmla="*/ 2147483647 h 507"/>
              <a:gd name="T24" fmla="*/ 2147483647 w 867"/>
              <a:gd name="T25" fmla="*/ 2147483647 h 507"/>
              <a:gd name="T26" fmla="*/ 2147483647 w 867"/>
              <a:gd name="T27" fmla="*/ 2147483647 h 507"/>
              <a:gd name="T28" fmla="*/ 2147483647 w 867"/>
              <a:gd name="T29" fmla="*/ 2147483647 h 507"/>
              <a:gd name="T30" fmla="*/ 2147483647 w 867"/>
              <a:gd name="T31" fmla="*/ 2147483647 h 507"/>
              <a:gd name="T32" fmla="*/ 2147483647 w 867"/>
              <a:gd name="T33" fmla="*/ 2147483647 h 507"/>
              <a:gd name="T34" fmla="*/ 2147483647 w 867"/>
              <a:gd name="T35" fmla="*/ 0 h 507"/>
              <a:gd name="T36" fmla="*/ 2147483647 w 867"/>
              <a:gd name="T37" fmla="*/ 0 h 507"/>
              <a:gd name="T38" fmla="*/ 2147483647 w 867"/>
              <a:gd name="T39" fmla="*/ 2147483647 h 507"/>
              <a:gd name="T40" fmla="*/ 2147483647 w 867"/>
              <a:gd name="T41" fmla="*/ 2147483647 h 507"/>
              <a:gd name="T42" fmla="*/ 2147483647 w 867"/>
              <a:gd name="T43" fmla="*/ 2147483647 h 507"/>
              <a:gd name="T44" fmla="*/ 2147483647 w 867"/>
              <a:gd name="T45" fmla="*/ 2147483647 h 507"/>
              <a:gd name="T46" fmla="*/ 2147483647 w 867"/>
              <a:gd name="T47" fmla="*/ 2147483647 h 507"/>
              <a:gd name="T48" fmla="*/ 2147483647 w 867"/>
              <a:gd name="T49" fmla="*/ 2147483647 h 507"/>
              <a:gd name="T50" fmla="*/ 2147483647 w 867"/>
              <a:gd name="T51" fmla="*/ 2147483647 h 507"/>
              <a:gd name="T52" fmla="*/ 2147483647 w 867"/>
              <a:gd name="T53" fmla="*/ 2147483647 h 507"/>
              <a:gd name="T54" fmla="*/ 2147483647 w 867"/>
              <a:gd name="T55" fmla="*/ 2147483647 h 507"/>
              <a:gd name="T56" fmla="*/ 2147483647 w 867"/>
              <a:gd name="T57" fmla="*/ 2147483647 h 507"/>
              <a:gd name="T58" fmla="*/ 2147483647 w 867"/>
              <a:gd name="T59" fmla="*/ 2147483647 h 507"/>
              <a:gd name="T60" fmla="*/ 2147483647 w 867"/>
              <a:gd name="T61" fmla="*/ 2147483647 h 507"/>
              <a:gd name="T62" fmla="*/ 2147483647 w 867"/>
              <a:gd name="T63" fmla="*/ 2147483647 h 507"/>
              <a:gd name="T64" fmla="*/ 2147483647 w 867"/>
              <a:gd name="T65" fmla="*/ 2147483647 h 507"/>
              <a:gd name="T66" fmla="*/ 2147483647 w 867"/>
              <a:gd name="T67" fmla="*/ 2147483647 h 507"/>
              <a:gd name="T68" fmla="*/ 0 w 867"/>
              <a:gd name="T69" fmla="*/ 2147483647 h 507"/>
              <a:gd name="T70" fmla="*/ 0 w 867"/>
              <a:gd name="T71" fmla="*/ 2147483647 h 507"/>
              <a:gd name="T72" fmla="*/ 0 w 867"/>
              <a:gd name="T73" fmla="*/ 2147483647 h 50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867"/>
              <a:gd name="T112" fmla="*/ 0 h 507"/>
              <a:gd name="T113" fmla="*/ 867 w 867"/>
              <a:gd name="T114" fmla="*/ 507 h 50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867" h="507">
                <a:moveTo>
                  <a:pt x="0" y="507"/>
                </a:moveTo>
                <a:lnTo>
                  <a:pt x="0" y="507"/>
                </a:lnTo>
                <a:lnTo>
                  <a:pt x="87" y="502"/>
                </a:lnTo>
                <a:lnTo>
                  <a:pt x="175" y="496"/>
                </a:lnTo>
                <a:lnTo>
                  <a:pt x="256" y="485"/>
                </a:lnTo>
                <a:lnTo>
                  <a:pt x="338" y="469"/>
                </a:lnTo>
                <a:lnTo>
                  <a:pt x="414" y="447"/>
                </a:lnTo>
                <a:lnTo>
                  <a:pt x="485" y="420"/>
                </a:lnTo>
                <a:lnTo>
                  <a:pt x="551" y="393"/>
                </a:lnTo>
                <a:lnTo>
                  <a:pt x="611" y="360"/>
                </a:lnTo>
                <a:lnTo>
                  <a:pt x="671" y="322"/>
                </a:lnTo>
                <a:lnTo>
                  <a:pt x="720" y="284"/>
                </a:lnTo>
                <a:lnTo>
                  <a:pt x="763" y="245"/>
                </a:lnTo>
                <a:lnTo>
                  <a:pt x="801" y="196"/>
                </a:lnTo>
                <a:lnTo>
                  <a:pt x="829" y="153"/>
                </a:lnTo>
                <a:lnTo>
                  <a:pt x="850" y="104"/>
                </a:lnTo>
                <a:lnTo>
                  <a:pt x="867" y="55"/>
                </a:lnTo>
                <a:lnTo>
                  <a:pt x="867" y="0"/>
                </a:lnTo>
                <a:lnTo>
                  <a:pt x="861" y="0"/>
                </a:lnTo>
                <a:lnTo>
                  <a:pt x="856" y="55"/>
                </a:lnTo>
                <a:lnTo>
                  <a:pt x="845" y="98"/>
                </a:lnTo>
                <a:lnTo>
                  <a:pt x="823" y="147"/>
                </a:lnTo>
                <a:lnTo>
                  <a:pt x="790" y="191"/>
                </a:lnTo>
                <a:lnTo>
                  <a:pt x="758" y="235"/>
                </a:lnTo>
                <a:lnTo>
                  <a:pt x="714" y="278"/>
                </a:lnTo>
                <a:lnTo>
                  <a:pt x="665" y="316"/>
                </a:lnTo>
                <a:lnTo>
                  <a:pt x="611" y="349"/>
                </a:lnTo>
                <a:lnTo>
                  <a:pt x="545" y="382"/>
                </a:lnTo>
                <a:lnTo>
                  <a:pt x="480" y="409"/>
                </a:lnTo>
                <a:lnTo>
                  <a:pt x="409" y="436"/>
                </a:lnTo>
                <a:lnTo>
                  <a:pt x="333" y="458"/>
                </a:lnTo>
                <a:lnTo>
                  <a:pt x="256" y="474"/>
                </a:lnTo>
                <a:lnTo>
                  <a:pt x="175" y="485"/>
                </a:lnTo>
                <a:lnTo>
                  <a:pt x="87" y="496"/>
                </a:lnTo>
                <a:lnTo>
                  <a:pt x="0" y="496"/>
                </a:lnTo>
                <a:lnTo>
                  <a:pt x="0" y="507"/>
                </a:lnTo>
                <a:close/>
              </a:path>
            </a:pathLst>
          </a:custGeom>
          <a:solidFill>
            <a:srgbClr val="FF0000"/>
          </a:solidFill>
          <a:ln w="9525">
            <a:noFill/>
            <a:round/>
            <a:headEnd/>
            <a:tailEnd/>
          </a:ln>
        </p:spPr>
        <p:txBody>
          <a:bodyPr/>
          <a:lstStyle/>
          <a:p>
            <a:endParaRPr lang="en-US" dirty="0">
              <a:solidFill>
                <a:schemeClr val="tx2"/>
              </a:solidFill>
            </a:endParaRPr>
          </a:p>
        </p:txBody>
      </p:sp>
      <p:sp>
        <p:nvSpPr>
          <p:cNvPr id="24708" name="Freeform 660"/>
          <p:cNvSpPr>
            <a:spLocks/>
          </p:cNvSpPr>
          <p:nvPr/>
        </p:nvSpPr>
        <p:spPr bwMode="auto">
          <a:xfrm>
            <a:off x="4306888" y="5151438"/>
            <a:ext cx="1384300" cy="804862"/>
          </a:xfrm>
          <a:custGeom>
            <a:avLst/>
            <a:gdLst>
              <a:gd name="T0" fmla="*/ 0 w 872"/>
              <a:gd name="T1" fmla="*/ 0 h 507"/>
              <a:gd name="T2" fmla="*/ 0 w 872"/>
              <a:gd name="T3" fmla="*/ 0 h 507"/>
              <a:gd name="T4" fmla="*/ 2147483647 w 872"/>
              <a:gd name="T5" fmla="*/ 2147483647 h 507"/>
              <a:gd name="T6" fmla="*/ 2147483647 w 872"/>
              <a:gd name="T7" fmla="*/ 2147483647 h 507"/>
              <a:gd name="T8" fmla="*/ 2147483647 w 872"/>
              <a:gd name="T9" fmla="*/ 2147483647 h 507"/>
              <a:gd name="T10" fmla="*/ 2147483647 w 872"/>
              <a:gd name="T11" fmla="*/ 2147483647 h 507"/>
              <a:gd name="T12" fmla="*/ 2147483647 w 872"/>
              <a:gd name="T13" fmla="*/ 2147483647 h 507"/>
              <a:gd name="T14" fmla="*/ 2147483647 w 872"/>
              <a:gd name="T15" fmla="*/ 2147483647 h 507"/>
              <a:gd name="T16" fmla="*/ 2147483647 w 872"/>
              <a:gd name="T17" fmla="*/ 2147483647 h 507"/>
              <a:gd name="T18" fmla="*/ 2147483647 w 872"/>
              <a:gd name="T19" fmla="*/ 2147483647 h 507"/>
              <a:gd name="T20" fmla="*/ 2147483647 w 872"/>
              <a:gd name="T21" fmla="*/ 2147483647 h 507"/>
              <a:gd name="T22" fmla="*/ 2147483647 w 872"/>
              <a:gd name="T23" fmla="*/ 2147483647 h 507"/>
              <a:gd name="T24" fmla="*/ 2147483647 w 872"/>
              <a:gd name="T25" fmla="*/ 2147483647 h 507"/>
              <a:gd name="T26" fmla="*/ 2147483647 w 872"/>
              <a:gd name="T27" fmla="*/ 2147483647 h 507"/>
              <a:gd name="T28" fmla="*/ 2147483647 w 872"/>
              <a:gd name="T29" fmla="*/ 2147483647 h 507"/>
              <a:gd name="T30" fmla="*/ 2147483647 w 872"/>
              <a:gd name="T31" fmla="*/ 2147483647 h 507"/>
              <a:gd name="T32" fmla="*/ 2147483647 w 872"/>
              <a:gd name="T33" fmla="*/ 2147483647 h 507"/>
              <a:gd name="T34" fmla="*/ 2147483647 w 872"/>
              <a:gd name="T35" fmla="*/ 2147483647 h 507"/>
              <a:gd name="T36" fmla="*/ 2147483647 w 872"/>
              <a:gd name="T37" fmla="*/ 2147483647 h 507"/>
              <a:gd name="T38" fmla="*/ 2147483647 w 872"/>
              <a:gd name="T39" fmla="*/ 2147483647 h 507"/>
              <a:gd name="T40" fmla="*/ 2147483647 w 872"/>
              <a:gd name="T41" fmla="*/ 2147483647 h 507"/>
              <a:gd name="T42" fmla="*/ 2147483647 w 872"/>
              <a:gd name="T43" fmla="*/ 2147483647 h 507"/>
              <a:gd name="T44" fmla="*/ 2147483647 w 872"/>
              <a:gd name="T45" fmla="*/ 2147483647 h 507"/>
              <a:gd name="T46" fmla="*/ 2147483647 w 872"/>
              <a:gd name="T47" fmla="*/ 2147483647 h 507"/>
              <a:gd name="T48" fmla="*/ 2147483647 w 872"/>
              <a:gd name="T49" fmla="*/ 2147483647 h 507"/>
              <a:gd name="T50" fmla="*/ 2147483647 w 872"/>
              <a:gd name="T51" fmla="*/ 2147483647 h 507"/>
              <a:gd name="T52" fmla="*/ 2147483647 w 872"/>
              <a:gd name="T53" fmla="*/ 2147483647 h 507"/>
              <a:gd name="T54" fmla="*/ 2147483647 w 872"/>
              <a:gd name="T55" fmla="*/ 2147483647 h 507"/>
              <a:gd name="T56" fmla="*/ 2147483647 w 872"/>
              <a:gd name="T57" fmla="*/ 2147483647 h 507"/>
              <a:gd name="T58" fmla="*/ 2147483647 w 872"/>
              <a:gd name="T59" fmla="*/ 2147483647 h 507"/>
              <a:gd name="T60" fmla="*/ 2147483647 w 872"/>
              <a:gd name="T61" fmla="*/ 2147483647 h 507"/>
              <a:gd name="T62" fmla="*/ 2147483647 w 872"/>
              <a:gd name="T63" fmla="*/ 2147483647 h 507"/>
              <a:gd name="T64" fmla="*/ 2147483647 w 872"/>
              <a:gd name="T65" fmla="*/ 2147483647 h 507"/>
              <a:gd name="T66" fmla="*/ 2147483647 w 872"/>
              <a:gd name="T67" fmla="*/ 2147483647 h 507"/>
              <a:gd name="T68" fmla="*/ 2147483647 w 872"/>
              <a:gd name="T69" fmla="*/ 0 h 507"/>
              <a:gd name="T70" fmla="*/ 2147483647 w 872"/>
              <a:gd name="T71" fmla="*/ 0 h 507"/>
              <a:gd name="T72" fmla="*/ 0 w 872"/>
              <a:gd name="T73" fmla="*/ 0 h 50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872"/>
              <a:gd name="T112" fmla="*/ 0 h 507"/>
              <a:gd name="T113" fmla="*/ 872 w 872"/>
              <a:gd name="T114" fmla="*/ 507 h 50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872" h="507">
                <a:moveTo>
                  <a:pt x="0" y="0"/>
                </a:moveTo>
                <a:lnTo>
                  <a:pt x="0" y="0"/>
                </a:lnTo>
                <a:lnTo>
                  <a:pt x="6" y="55"/>
                </a:lnTo>
                <a:lnTo>
                  <a:pt x="17" y="104"/>
                </a:lnTo>
                <a:lnTo>
                  <a:pt x="38" y="153"/>
                </a:lnTo>
                <a:lnTo>
                  <a:pt x="71" y="196"/>
                </a:lnTo>
                <a:lnTo>
                  <a:pt x="109" y="245"/>
                </a:lnTo>
                <a:lnTo>
                  <a:pt x="153" y="284"/>
                </a:lnTo>
                <a:lnTo>
                  <a:pt x="202" y="322"/>
                </a:lnTo>
                <a:lnTo>
                  <a:pt x="256" y="360"/>
                </a:lnTo>
                <a:lnTo>
                  <a:pt x="316" y="393"/>
                </a:lnTo>
                <a:lnTo>
                  <a:pt x="387" y="420"/>
                </a:lnTo>
                <a:lnTo>
                  <a:pt x="458" y="447"/>
                </a:lnTo>
                <a:lnTo>
                  <a:pt x="534" y="469"/>
                </a:lnTo>
                <a:lnTo>
                  <a:pt x="611" y="485"/>
                </a:lnTo>
                <a:lnTo>
                  <a:pt x="698" y="496"/>
                </a:lnTo>
                <a:lnTo>
                  <a:pt x="785" y="502"/>
                </a:lnTo>
                <a:lnTo>
                  <a:pt x="872" y="507"/>
                </a:lnTo>
                <a:lnTo>
                  <a:pt x="872" y="496"/>
                </a:lnTo>
                <a:lnTo>
                  <a:pt x="785" y="496"/>
                </a:lnTo>
                <a:lnTo>
                  <a:pt x="698" y="485"/>
                </a:lnTo>
                <a:lnTo>
                  <a:pt x="616" y="474"/>
                </a:lnTo>
                <a:lnTo>
                  <a:pt x="534" y="458"/>
                </a:lnTo>
                <a:lnTo>
                  <a:pt x="458" y="436"/>
                </a:lnTo>
                <a:lnTo>
                  <a:pt x="387" y="409"/>
                </a:lnTo>
                <a:lnTo>
                  <a:pt x="322" y="382"/>
                </a:lnTo>
                <a:lnTo>
                  <a:pt x="262" y="349"/>
                </a:lnTo>
                <a:lnTo>
                  <a:pt x="207" y="316"/>
                </a:lnTo>
                <a:lnTo>
                  <a:pt x="158" y="278"/>
                </a:lnTo>
                <a:lnTo>
                  <a:pt x="115" y="235"/>
                </a:lnTo>
                <a:lnTo>
                  <a:pt x="77" y="191"/>
                </a:lnTo>
                <a:lnTo>
                  <a:pt x="49" y="147"/>
                </a:lnTo>
                <a:lnTo>
                  <a:pt x="28" y="98"/>
                </a:lnTo>
                <a:lnTo>
                  <a:pt x="17" y="55"/>
                </a:lnTo>
                <a:lnTo>
                  <a:pt x="11" y="0"/>
                </a:lnTo>
                <a:lnTo>
                  <a:pt x="0" y="0"/>
                </a:lnTo>
                <a:close/>
              </a:path>
            </a:pathLst>
          </a:custGeom>
          <a:solidFill>
            <a:srgbClr val="FF0000"/>
          </a:solidFill>
          <a:ln w="9525">
            <a:noFill/>
            <a:round/>
            <a:headEnd/>
            <a:tailEnd/>
          </a:ln>
        </p:spPr>
        <p:txBody>
          <a:bodyPr/>
          <a:lstStyle/>
          <a:p>
            <a:endParaRPr lang="en-US" dirty="0">
              <a:solidFill>
                <a:schemeClr val="tx2"/>
              </a:solidFill>
            </a:endParaRPr>
          </a:p>
        </p:txBody>
      </p:sp>
      <p:sp>
        <p:nvSpPr>
          <p:cNvPr id="24709" name="Freeform 661"/>
          <p:cNvSpPr>
            <a:spLocks/>
          </p:cNvSpPr>
          <p:nvPr/>
        </p:nvSpPr>
        <p:spPr bwMode="auto">
          <a:xfrm>
            <a:off x="4306888" y="4797425"/>
            <a:ext cx="155575" cy="354013"/>
          </a:xfrm>
          <a:custGeom>
            <a:avLst/>
            <a:gdLst>
              <a:gd name="T0" fmla="*/ 2147483647 w 98"/>
              <a:gd name="T1" fmla="*/ 0 h 223"/>
              <a:gd name="T2" fmla="*/ 2147483647 w 98"/>
              <a:gd name="T3" fmla="*/ 2147483647 h 223"/>
              <a:gd name="T4" fmla="*/ 2147483647 w 98"/>
              <a:gd name="T5" fmla="*/ 2147483647 h 223"/>
              <a:gd name="T6" fmla="*/ 2147483647 w 98"/>
              <a:gd name="T7" fmla="*/ 2147483647 h 223"/>
              <a:gd name="T8" fmla="*/ 2147483647 w 98"/>
              <a:gd name="T9" fmla="*/ 2147483647 h 223"/>
              <a:gd name="T10" fmla="*/ 2147483647 w 98"/>
              <a:gd name="T11" fmla="*/ 2147483647 h 223"/>
              <a:gd name="T12" fmla="*/ 2147483647 w 98"/>
              <a:gd name="T13" fmla="*/ 2147483647 h 223"/>
              <a:gd name="T14" fmla="*/ 0 w 98"/>
              <a:gd name="T15" fmla="*/ 2147483647 h 223"/>
              <a:gd name="T16" fmla="*/ 0 w 98"/>
              <a:gd name="T17" fmla="*/ 2147483647 h 223"/>
              <a:gd name="T18" fmla="*/ 2147483647 w 98"/>
              <a:gd name="T19" fmla="*/ 2147483647 h 223"/>
              <a:gd name="T20" fmla="*/ 2147483647 w 98"/>
              <a:gd name="T21" fmla="*/ 2147483647 h 223"/>
              <a:gd name="T22" fmla="*/ 2147483647 w 98"/>
              <a:gd name="T23" fmla="*/ 2147483647 h 223"/>
              <a:gd name="T24" fmla="*/ 2147483647 w 98"/>
              <a:gd name="T25" fmla="*/ 2147483647 h 223"/>
              <a:gd name="T26" fmla="*/ 2147483647 w 98"/>
              <a:gd name="T27" fmla="*/ 2147483647 h 223"/>
              <a:gd name="T28" fmla="*/ 2147483647 w 98"/>
              <a:gd name="T29" fmla="*/ 2147483647 h 223"/>
              <a:gd name="T30" fmla="*/ 2147483647 w 98"/>
              <a:gd name="T31" fmla="*/ 2147483647 h 223"/>
              <a:gd name="T32" fmla="*/ 2147483647 w 98"/>
              <a:gd name="T33" fmla="*/ 2147483647 h 223"/>
              <a:gd name="T34" fmla="*/ 2147483647 w 98"/>
              <a:gd name="T35" fmla="*/ 2147483647 h 223"/>
              <a:gd name="T36" fmla="*/ 2147483647 w 98"/>
              <a:gd name="T37" fmla="*/ 0 h 22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98"/>
              <a:gd name="T58" fmla="*/ 0 h 223"/>
              <a:gd name="T59" fmla="*/ 98 w 98"/>
              <a:gd name="T60" fmla="*/ 223 h 223"/>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98" h="223">
                <a:moveTo>
                  <a:pt x="93" y="0"/>
                </a:moveTo>
                <a:lnTo>
                  <a:pt x="71" y="27"/>
                </a:lnTo>
                <a:lnTo>
                  <a:pt x="55" y="54"/>
                </a:lnTo>
                <a:lnTo>
                  <a:pt x="38" y="82"/>
                </a:lnTo>
                <a:lnTo>
                  <a:pt x="28" y="109"/>
                </a:lnTo>
                <a:lnTo>
                  <a:pt x="17" y="136"/>
                </a:lnTo>
                <a:lnTo>
                  <a:pt x="6" y="169"/>
                </a:lnTo>
                <a:lnTo>
                  <a:pt x="0" y="196"/>
                </a:lnTo>
                <a:lnTo>
                  <a:pt x="0" y="223"/>
                </a:lnTo>
                <a:lnTo>
                  <a:pt x="11" y="223"/>
                </a:lnTo>
                <a:lnTo>
                  <a:pt x="11" y="196"/>
                </a:lnTo>
                <a:lnTo>
                  <a:pt x="17" y="169"/>
                </a:lnTo>
                <a:lnTo>
                  <a:pt x="22" y="142"/>
                </a:lnTo>
                <a:lnTo>
                  <a:pt x="33" y="114"/>
                </a:lnTo>
                <a:lnTo>
                  <a:pt x="49" y="87"/>
                </a:lnTo>
                <a:lnTo>
                  <a:pt x="60" y="60"/>
                </a:lnTo>
                <a:lnTo>
                  <a:pt x="82" y="33"/>
                </a:lnTo>
                <a:lnTo>
                  <a:pt x="98" y="5"/>
                </a:lnTo>
                <a:lnTo>
                  <a:pt x="93" y="0"/>
                </a:lnTo>
                <a:close/>
              </a:path>
            </a:pathLst>
          </a:custGeom>
          <a:solidFill>
            <a:srgbClr val="FF0000"/>
          </a:solidFill>
          <a:ln w="9525">
            <a:noFill/>
            <a:round/>
            <a:headEnd/>
            <a:tailEnd/>
          </a:ln>
        </p:spPr>
        <p:txBody>
          <a:bodyPr/>
          <a:lstStyle/>
          <a:p>
            <a:endParaRPr lang="en-US" dirty="0">
              <a:solidFill>
                <a:schemeClr val="tx2"/>
              </a:solidFill>
            </a:endParaRPr>
          </a:p>
        </p:txBody>
      </p:sp>
      <p:sp>
        <p:nvSpPr>
          <p:cNvPr id="24710" name="Freeform 662"/>
          <p:cNvSpPr>
            <a:spLocks/>
          </p:cNvSpPr>
          <p:nvPr/>
        </p:nvSpPr>
        <p:spPr bwMode="auto">
          <a:xfrm>
            <a:off x="4462463" y="4711700"/>
            <a:ext cx="95250" cy="85725"/>
          </a:xfrm>
          <a:custGeom>
            <a:avLst/>
            <a:gdLst>
              <a:gd name="T0" fmla="*/ 2147483647 w 60"/>
              <a:gd name="T1" fmla="*/ 0 h 54"/>
              <a:gd name="T2" fmla="*/ 2147483647 w 60"/>
              <a:gd name="T3" fmla="*/ 2147483647 h 54"/>
              <a:gd name="T4" fmla="*/ 0 w 60"/>
              <a:gd name="T5" fmla="*/ 2147483647 h 54"/>
              <a:gd name="T6" fmla="*/ 2147483647 w 60"/>
              <a:gd name="T7" fmla="*/ 2147483647 h 54"/>
              <a:gd name="T8" fmla="*/ 2147483647 w 60"/>
              <a:gd name="T9" fmla="*/ 2147483647 h 54"/>
              <a:gd name="T10" fmla="*/ 2147483647 w 60"/>
              <a:gd name="T11" fmla="*/ 2147483647 h 54"/>
              <a:gd name="T12" fmla="*/ 2147483647 w 60"/>
              <a:gd name="T13" fmla="*/ 0 h 54"/>
              <a:gd name="T14" fmla="*/ 0 60000 65536"/>
              <a:gd name="T15" fmla="*/ 0 60000 65536"/>
              <a:gd name="T16" fmla="*/ 0 60000 65536"/>
              <a:gd name="T17" fmla="*/ 0 60000 65536"/>
              <a:gd name="T18" fmla="*/ 0 60000 65536"/>
              <a:gd name="T19" fmla="*/ 0 60000 65536"/>
              <a:gd name="T20" fmla="*/ 0 60000 65536"/>
              <a:gd name="T21" fmla="*/ 0 w 60"/>
              <a:gd name="T22" fmla="*/ 0 h 54"/>
              <a:gd name="T23" fmla="*/ 60 w 60"/>
              <a:gd name="T24" fmla="*/ 54 h 5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0" h="54">
                <a:moveTo>
                  <a:pt x="49" y="0"/>
                </a:moveTo>
                <a:lnTo>
                  <a:pt x="28" y="16"/>
                </a:lnTo>
                <a:lnTo>
                  <a:pt x="0" y="49"/>
                </a:lnTo>
                <a:lnTo>
                  <a:pt x="11" y="54"/>
                </a:lnTo>
                <a:lnTo>
                  <a:pt x="39" y="27"/>
                </a:lnTo>
                <a:lnTo>
                  <a:pt x="60" y="10"/>
                </a:lnTo>
                <a:lnTo>
                  <a:pt x="49" y="0"/>
                </a:lnTo>
                <a:close/>
              </a:path>
            </a:pathLst>
          </a:custGeom>
          <a:solidFill>
            <a:srgbClr val="FF0000"/>
          </a:solidFill>
          <a:ln w="9525">
            <a:noFill/>
            <a:round/>
            <a:headEnd/>
            <a:tailEnd/>
          </a:ln>
        </p:spPr>
        <p:txBody>
          <a:bodyPr/>
          <a:lstStyle/>
          <a:p>
            <a:endParaRPr lang="en-US" dirty="0">
              <a:solidFill>
                <a:schemeClr val="tx2"/>
              </a:solidFill>
            </a:endParaRPr>
          </a:p>
        </p:txBody>
      </p:sp>
      <p:sp>
        <p:nvSpPr>
          <p:cNvPr id="24711" name="Freeform 663"/>
          <p:cNvSpPr>
            <a:spLocks/>
          </p:cNvSpPr>
          <p:nvPr/>
        </p:nvSpPr>
        <p:spPr bwMode="auto">
          <a:xfrm>
            <a:off x="4627563" y="4581525"/>
            <a:ext cx="103187" cy="77788"/>
          </a:xfrm>
          <a:custGeom>
            <a:avLst/>
            <a:gdLst>
              <a:gd name="T0" fmla="*/ 2147483647 w 65"/>
              <a:gd name="T1" fmla="*/ 0 h 49"/>
              <a:gd name="T2" fmla="*/ 2147483647 w 65"/>
              <a:gd name="T3" fmla="*/ 2147483647 h 49"/>
              <a:gd name="T4" fmla="*/ 0 w 65"/>
              <a:gd name="T5" fmla="*/ 2147483647 h 49"/>
              <a:gd name="T6" fmla="*/ 2147483647 w 65"/>
              <a:gd name="T7" fmla="*/ 2147483647 h 49"/>
              <a:gd name="T8" fmla="*/ 2147483647 w 65"/>
              <a:gd name="T9" fmla="*/ 2147483647 h 49"/>
              <a:gd name="T10" fmla="*/ 2147483647 w 65"/>
              <a:gd name="T11" fmla="*/ 2147483647 h 49"/>
              <a:gd name="T12" fmla="*/ 2147483647 w 65"/>
              <a:gd name="T13" fmla="*/ 0 h 49"/>
              <a:gd name="T14" fmla="*/ 0 60000 65536"/>
              <a:gd name="T15" fmla="*/ 0 60000 65536"/>
              <a:gd name="T16" fmla="*/ 0 60000 65536"/>
              <a:gd name="T17" fmla="*/ 0 60000 65536"/>
              <a:gd name="T18" fmla="*/ 0 60000 65536"/>
              <a:gd name="T19" fmla="*/ 0 60000 65536"/>
              <a:gd name="T20" fmla="*/ 0 60000 65536"/>
              <a:gd name="T21" fmla="*/ 0 w 65"/>
              <a:gd name="T22" fmla="*/ 0 h 49"/>
              <a:gd name="T23" fmla="*/ 65 w 65"/>
              <a:gd name="T24" fmla="*/ 49 h 4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5" h="49">
                <a:moveTo>
                  <a:pt x="60" y="0"/>
                </a:moveTo>
                <a:lnTo>
                  <a:pt x="33" y="16"/>
                </a:lnTo>
                <a:lnTo>
                  <a:pt x="0" y="38"/>
                </a:lnTo>
                <a:lnTo>
                  <a:pt x="11" y="49"/>
                </a:lnTo>
                <a:lnTo>
                  <a:pt x="44" y="27"/>
                </a:lnTo>
                <a:lnTo>
                  <a:pt x="65" y="16"/>
                </a:lnTo>
                <a:lnTo>
                  <a:pt x="60" y="0"/>
                </a:lnTo>
                <a:close/>
              </a:path>
            </a:pathLst>
          </a:custGeom>
          <a:solidFill>
            <a:srgbClr val="FF0000"/>
          </a:solidFill>
          <a:ln w="9525">
            <a:noFill/>
            <a:round/>
            <a:headEnd/>
            <a:tailEnd/>
          </a:ln>
        </p:spPr>
        <p:txBody>
          <a:bodyPr/>
          <a:lstStyle/>
          <a:p>
            <a:endParaRPr lang="en-US" dirty="0">
              <a:solidFill>
                <a:schemeClr val="tx2"/>
              </a:solidFill>
            </a:endParaRPr>
          </a:p>
        </p:txBody>
      </p:sp>
      <p:sp>
        <p:nvSpPr>
          <p:cNvPr id="24712" name="Freeform 664"/>
          <p:cNvSpPr>
            <a:spLocks/>
          </p:cNvSpPr>
          <p:nvPr/>
        </p:nvSpPr>
        <p:spPr bwMode="auto">
          <a:xfrm>
            <a:off x="4818063" y="4494213"/>
            <a:ext cx="112712" cy="60325"/>
          </a:xfrm>
          <a:custGeom>
            <a:avLst/>
            <a:gdLst>
              <a:gd name="T0" fmla="*/ 2147483647 w 71"/>
              <a:gd name="T1" fmla="*/ 0 h 38"/>
              <a:gd name="T2" fmla="*/ 2147483647 w 71"/>
              <a:gd name="T3" fmla="*/ 2147483647 h 38"/>
              <a:gd name="T4" fmla="*/ 2147483647 w 71"/>
              <a:gd name="T5" fmla="*/ 2147483647 h 38"/>
              <a:gd name="T6" fmla="*/ 0 w 71"/>
              <a:gd name="T7" fmla="*/ 2147483647 h 38"/>
              <a:gd name="T8" fmla="*/ 2147483647 w 71"/>
              <a:gd name="T9" fmla="*/ 0 h 38"/>
              <a:gd name="T10" fmla="*/ 0 60000 65536"/>
              <a:gd name="T11" fmla="*/ 0 60000 65536"/>
              <a:gd name="T12" fmla="*/ 0 60000 65536"/>
              <a:gd name="T13" fmla="*/ 0 60000 65536"/>
              <a:gd name="T14" fmla="*/ 0 60000 65536"/>
              <a:gd name="T15" fmla="*/ 0 w 71"/>
              <a:gd name="T16" fmla="*/ 0 h 38"/>
              <a:gd name="T17" fmla="*/ 71 w 71"/>
              <a:gd name="T18" fmla="*/ 38 h 38"/>
            </a:gdLst>
            <a:ahLst/>
            <a:cxnLst>
              <a:cxn ang="T10">
                <a:pos x="T0" y="T1"/>
              </a:cxn>
              <a:cxn ang="T11">
                <a:pos x="T2" y="T3"/>
              </a:cxn>
              <a:cxn ang="T12">
                <a:pos x="T4" y="T5"/>
              </a:cxn>
              <a:cxn ang="T13">
                <a:pos x="T6" y="T7"/>
              </a:cxn>
              <a:cxn ang="T14">
                <a:pos x="T8" y="T9"/>
              </a:cxn>
            </a:cxnLst>
            <a:rect l="T15" t="T16" r="T17" b="T18"/>
            <a:pathLst>
              <a:path w="71" h="38">
                <a:moveTo>
                  <a:pt x="65" y="0"/>
                </a:moveTo>
                <a:lnTo>
                  <a:pt x="71" y="11"/>
                </a:lnTo>
                <a:lnTo>
                  <a:pt x="5" y="38"/>
                </a:lnTo>
                <a:lnTo>
                  <a:pt x="0" y="22"/>
                </a:lnTo>
                <a:lnTo>
                  <a:pt x="65" y="0"/>
                </a:lnTo>
                <a:close/>
              </a:path>
            </a:pathLst>
          </a:custGeom>
          <a:solidFill>
            <a:srgbClr val="003300"/>
          </a:solidFill>
          <a:ln w="9525">
            <a:noFill/>
            <a:round/>
            <a:headEnd/>
            <a:tailEnd/>
          </a:ln>
        </p:spPr>
        <p:txBody>
          <a:bodyPr/>
          <a:lstStyle/>
          <a:p>
            <a:endParaRPr lang="en-US" dirty="0">
              <a:solidFill>
                <a:schemeClr val="tx2"/>
              </a:solidFill>
            </a:endParaRPr>
          </a:p>
        </p:txBody>
      </p:sp>
      <p:sp>
        <p:nvSpPr>
          <p:cNvPr id="24713" name="Freeform 665"/>
          <p:cNvSpPr>
            <a:spLocks/>
          </p:cNvSpPr>
          <p:nvPr/>
        </p:nvSpPr>
        <p:spPr bwMode="auto">
          <a:xfrm>
            <a:off x="5026025" y="4425950"/>
            <a:ext cx="111125" cy="50800"/>
          </a:xfrm>
          <a:custGeom>
            <a:avLst/>
            <a:gdLst>
              <a:gd name="T0" fmla="*/ 2147483647 w 70"/>
              <a:gd name="T1" fmla="*/ 0 h 32"/>
              <a:gd name="T2" fmla="*/ 2147483647 w 70"/>
              <a:gd name="T3" fmla="*/ 2147483647 h 32"/>
              <a:gd name="T4" fmla="*/ 2147483647 w 70"/>
              <a:gd name="T5" fmla="*/ 2147483647 h 32"/>
              <a:gd name="T6" fmla="*/ 0 w 70"/>
              <a:gd name="T7" fmla="*/ 2147483647 h 32"/>
              <a:gd name="T8" fmla="*/ 2147483647 w 70"/>
              <a:gd name="T9" fmla="*/ 0 h 32"/>
              <a:gd name="T10" fmla="*/ 0 60000 65536"/>
              <a:gd name="T11" fmla="*/ 0 60000 65536"/>
              <a:gd name="T12" fmla="*/ 0 60000 65536"/>
              <a:gd name="T13" fmla="*/ 0 60000 65536"/>
              <a:gd name="T14" fmla="*/ 0 60000 65536"/>
              <a:gd name="T15" fmla="*/ 0 w 70"/>
              <a:gd name="T16" fmla="*/ 0 h 32"/>
              <a:gd name="T17" fmla="*/ 70 w 70"/>
              <a:gd name="T18" fmla="*/ 32 h 32"/>
            </a:gdLst>
            <a:ahLst/>
            <a:cxnLst>
              <a:cxn ang="T10">
                <a:pos x="T0" y="T1"/>
              </a:cxn>
              <a:cxn ang="T11">
                <a:pos x="T2" y="T3"/>
              </a:cxn>
              <a:cxn ang="T12">
                <a:pos x="T4" y="T5"/>
              </a:cxn>
              <a:cxn ang="T13">
                <a:pos x="T6" y="T7"/>
              </a:cxn>
              <a:cxn ang="T14">
                <a:pos x="T8" y="T9"/>
              </a:cxn>
            </a:cxnLst>
            <a:rect l="T15" t="T16" r="T17" b="T18"/>
            <a:pathLst>
              <a:path w="70" h="32">
                <a:moveTo>
                  <a:pt x="65" y="0"/>
                </a:moveTo>
                <a:lnTo>
                  <a:pt x="70" y="11"/>
                </a:lnTo>
                <a:lnTo>
                  <a:pt x="5" y="32"/>
                </a:lnTo>
                <a:lnTo>
                  <a:pt x="0" y="16"/>
                </a:lnTo>
                <a:lnTo>
                  <a:pt x="65" y="0"/>
                </a:lnTo>
                <a:close/>
              </a:path>
            </a:pathLst>
          </a:custGeom>
          <a:solidFill>
            <a:srgbClr val="003300"/>
          </a:solidFill>
          <a:ln w="9525">
            <a:noFill/>
            <a:round/>
            <a:headEnd/>
            <a:tailEnd/>
          </a:ln>
        </p:spPr>
        <p:txBody>
          <a:bodyPr/>
          <a:lstStyle/>
          <a:p>
            <a:endParaRPr lang="en-US" dirty="0">
              <a:solidFill>
                <a:schemeClr val="tx2"/>
              </a:solidFill>
            </a:endParaRPr>
          </a:p>
        </p:txBody>
      </p:sp>
      <p:sp>
        <p:nvSpPr>
          <p:cNvPr id="24714" name="Freeform 666"/>
          <p:cNvSpPr>
            <a:spLocks/>
          </p:cNvSpPr>
          <p:nvPr/>
        </p:nvSpPr>
        <p:spPr bwMode="auto">
          <a:xfrm>
            <a:off x="5232400" y="4383088"/>
            <a:ext cx="112713" cy="33337"/>
          </a:xfrm>
          <a:custGeom>
            <a:avLst/>
            <a:gdLst>
              <a:gd name="T0" fmla="*/ 2147483647 w 71"/>
              <a:gd name="T1" fmla="*/ 0 h 21"/>
              <a:gd name="T2" fmla="*/ 2147483647 w 71"/>
              <a:gd name="T3" fmla="*/ 0 h 21"/>
              <a:gd name="T4" fmla="*/ 0 w 71"/>
              <a:gd name="T5" fmla="*/ 2147483647 h 21"/>
              <a:gd name="T6" fmla="*/ 2147483647 w 71"/>
              <a:gd name="T7" fmla="*/ 2147483647 h 21"/>
              <a:gd name="T8" fmla="*/ 2147483647 w 71"/>
              <a:gd name="T9" fmla="*/ 2147483647 h 21"/>
              <a:gd name="T10" fmla="*/ 2147483647 w 71"/>
              <a:gd name="T11" fmla="*/ 2147483647 h 21"/>
              <a:gd name="T12" fmla="*/ 2147483647 w 71"/>
              <a:gd name="T13" fmla="*/ 0 h 21"/>
              <a:gd name="T14" fmla="*/ 0 60000 65536"/>
              <a:gd name="T15" fmla="*/ 0 60000 65536"/>
              <a:gd name="T16" fmla="*/ 0 60000 65536"/>
              <a:gd name="T17" fmla="*/ 0 60000 65536"/>
              <a:gd name="T18" fmla="*/ 0 60000 65536"/>
              <a:gd name="T19" fmla="*/ 0 60000 65536"/>
              <a:gd name="T20" fmla="*/ 0 60000 65536"/>
              <a:gd name="T21" fmla="*/ 0 w 71"/>
              <a:gd name="T22" fmla="*/ 0 h 21"/>
              <a:gd name="T23" fmla="*/ 71 w 71"/>
              <a:gd name="T24" fmla="*/ 21 h 2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1" h="21">
                <a:moveTo>
                  <a:pt x="71" y="0"/>
                </a:moveTo>
                <a:lnTo>
                  <a:pt x="49" y="0"/>
                </a:lnTo>
                <a:lnTo>
                  <a:pt x="0" y="10"/>
                </a:lnTo>
                <a:lnTo>
                  <a:pt x="6" y="21"/>
                </a:lnTo>
                <a:lnTo>
                  <a:pt x="55" y="16"/>
                </a:lnTo>
                <a:lnTo>
                  <a:pt x="71" y="10"/>
                </a:lnTo>
                <a:lnTo>
                  <a:pt x="71" y="0"/>
                </a:lnTo>
                <a:close/>
              </a:path>
            </a:pathLst>
          </a:custGeom>
          <a:solidFill>
            <a:srgbClr val="003300"/>
          </a:solidFill>
          <a:ln w="9525">
            <a:noFill/>
            <a:round/>
            <a:headEnd/>
            <a:tailEnd/>
          </a:ln>
        </p:spPr>
        <p:txBody>
          <a:bodyPr/>
          <a:lstStyle/>
          <a:p>
            <a:endParaRPr lang="en-US" dirty="0">
              <a:solidFill>
                <a:schemeClr val="tx2"/>
              </a:solidFill>
            </a:endParaRPr>
          </a:p>
        </p:txBody>
      </p:sp>
      <p:sp>
        <p:nvSpPr>
          <p:cNvPr id="24715" name="Freeform 667"/>
          <p:cNvSpPr>
            <a:spLocks/>
          </p:cNvSpPr>
          <p:nvPr/>
        </p:nvSpPr>
        <p:spPr bwMode="auto">
          <a:xfrm>
            <a:off x="5449888" y="4356100"/>
            <a:ext cx="111125" cy="34925"/>
          </a:xfrm>
          <a:custGeom>
            <a:avLst/>
            <a:gdLst>
              <a:gd name="T0" fmla="*/ 2147483647 w 70"/>
              <a:gd name="T1" fmla="*/ 0 h 22"/>
              <a:gd name="T2" fmla="*/ 2147483647 w 70"/>
              <a:gd name="T3" fmla="*/ 0 h 22"/>
              <a:gd name="T4" fmla="*/ 0 w 70"/>
              <a:gd name="T5" fmla="*/ 2147483647 h 22"/>
              <a:gd name="T6" fmla="*/ 2147483647 w 70"/>
              <a:gd name="T7" fmla="*/ 2147483647 h 22"/>
              <a:gd name="T8" fmla="*/ 2147483647 w 70"/>
              <a:gd name="T9" fmla="*/ 2147483647 h 22"/>
              <a:gd name="T10" fmla="*/ 2147483647 w 70"/>
              <a:gd name="T11" fmla="*/ 2147483647 h 22"/>
              <a:gd name="T12" fmla="*/ 2147483647 w 70"/>
              <a:gd name="T13" fmla="*/ 0 h 22"/>
              <a:gd name="T14" fmla="*/ 0 60000 65536"/>
              <a:gd name="T15" fmla="*/ 0 60000 65536"/>
              <a:gd name="T16" fmla="*/ 0 60000 65536"/>
              <a:gd name="T17" fmla="*/ 0 60000 65536"/>
              <a:gd name="T18" fmla="*/ 0 60000 65536"/>
              <a:gd name="T19" fmla="*/ 0 60000 65536"/>
              <a:gd name="T20" fmla="*/ 0 60000 65536"/>
              <a:gd name="T21" fmla="*/ 0 w 70"/>
              <a:gd name="T22" fmla="*/ 0 h 22"/>
              <a:gd name="T23" fmla="*/ 70 w 70"/>
              <a:gd name="T24" fmla="*/ 22 h 2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0" h="22">
                <a:moveTo>
                  <a:pt x="70" y="0"/>
                </a:moveTo>
                <a:lnTo>
                  <a:pt x="32" y="0"/>
                </a:lnTo>
                <a:lnTo>
                  <a:pt x="0" y="6"/>
                </a:lnTo>
                <a:lnTo>
                  <a:pt x="5" y="22"/>
                </a:lnTo>
                <a:lnTo>
                  <a:pt x="32" y="17"/>
                </a:lnTo>
                <a:lnTo>
                  <a:pt x="70" y="17"/>
                </a:lnTo>
                <a:lnTo>
                  <a:pt x="70" y="0"/>
                </a:lnTo>
                <a:close/>
              </a:path>
            </a:pathLst>
          </a:custGeom>
          <a:solidFill>
            <a:srgbClr val="003300"/>
          </a:solidFill>
          <a:ln w="9525">
            <a:noFill/>
            <a:round/>
            <a:headEnd/>
            <a:tailEnd/>
          </a:ln>
        </p:spPr>
        <p:txBody>
          <a:bodyPr/>
          <a:lstStyle/>
          <a:p>
            <a:endParaRPr lang="en-US" dirty="0">
              <a:solidFill>
                <a:schemeClr val="tx2"/>
              </a:solidFill>
            </a:endParaRPr>
          </a:p>
        </p:txBody>
      </p:sp>
      <p:sp>
        <p:nvSpPr>
          <p:cNvPr id="24716" name="Freeform 668"/>
          <p:cNvSpPr>
            <a:spLocks/>
          </p:cNvSpPr>
          <p:nvPr/>
        </p:nvSpPr>
        <p:spPr bwMode="auto">
          <a:xfrm>
            <a:off x="5673725" y="4356100"/>
            <a:ext cx="17463" cy="17463"/>
          </a:xfrm>
          <a:custGeom>
            <a:avLst/>
            <a:gdLst>
              <a:gd name="T0" fmla="*/ 2147483647 w 11"/>
              <a:gd name="T1" fmla="*/ 0 h 11"/>
              <a:gd name="T2" fmla="*/ 2147483647 w 11"/>
              <a:gd name="T3" fmla="*/ 0 h 11"/>
              <a:gd name="T4" fmla="*/ 0 w 11"/>
              <a:gd name="T5" fmla="*/ 0 h 11"/>
              <a:gd name="T6" fmla="*/ 0 w 11"/>
              <a:gd name="T7" fmla="*/ 2147483647 h 11"/>
              <a:gd name="T8" fmla="*/ 2147483647 w 11"/>
              <a:gd name="T9" fmla="*/ 2147483647 h 11"/>
              <a:gd name="T10" fmla="*/ 2147483647 w 11"/>
              <a:gd name="T11" fmla="*/ 2147483647 h 11"/>
              <a:gd name="T12" fmla="*/ 2147483647 w 11"/>
              <a:gd name="T13" fmla="*/ 0 h 11"/>
              <a:gd name="T14" fmla="*/ 0 60000 65536"/>
              <a:gd name="T15" fmla="*/ 0 60000 65536"/>
              <a:gd name="T16" fmla="*/ 0 60000 65536"/>
              <a:gd name="T17" fmla="*/ 0 60000 65536"/>
              <a:gd name="T18" fmla="*/ 0 60000 65536"/>
              <a:gd name="T19" fmla="*/ 0 60000 65536"/>
              <a:gd name="T20" fmla="*/ 0 60000 65536"/>
              <a:gd name="T21" fmla="*/ 0 w 11"/>
              <a:gd name="T22" fmla="*/ 0 h 11"/>
              <a:gd name="T23" fmla="*/ 11 w 11"/>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 h="11">
                <a:moveTo>
                  <a:pt x="11" y="0"/>
                </a:moveTo>
                <a:lnTo>
                  <a:pt x="11" y="0"/>
                </a:lnTo>
                <a:lnTo>
                  <a:pt x="0" y="0"/>
                </a:lnTo>
                <a:lnTo>
                  <a:pt x="0" y="11"/>
                </a:lnTo>
                <a:lnTo>
                  <a:pt x="11" y="11"/>
                </a:lnTo>
                <a:lnTo>
                  <a:pt x="11" y="0"/>
                </a:lnTo>
                <a:close/>
              </a:path>
            </a:pathLst>
          </a:custGeom>
          <a:solidFill>
            <a:schemeClr val="bg2"/>
          </a:solidFill>
          <a:ln w="9525">
            <a:noFill/>
            <a:round/>
            <a:headEnd/>
            <a:tailEnd/>
          </a:ln>
        </p:spPr>
        <p:txBody>
          <a:bodyPr/>
          <a:lstStyle/>
          <a:p>
            <a:endParaRPr lang="en-US" dirty="0">
              <a:solidFill>
                <a:schemeClr val="tx2"/>
              </a:solidFill>
            </a:endParaRPr>
          </a:p>
        </p:txBody>
      </p:sp>
      <p:sp>
        <p:nvSpPr>
          <p:cNvPr id="24717" name="Rectangle 669"/>
          <p:cNvSpPr>
            <a:spLocks noChangeArrowheads="1"/>
          </p:cNvSpPr>
          <p:nvPr/>
        </p:nvSpPr>
        <p:spPr bwMode="auto">
          <a:xfrm>
            <a:off x="5691188" y="4356100"/>
            <a:ext cx="87312" cy="17463"/>
          </a:xfrm>
          <a:prstGeom prst="rect">
            <a:avLst/>
          </a:prstGeom>
          <a:solidFill>
            <a:srgbClr val="FF0000"/>
          </a:solidFill>
          <a:ln w="9525">
            <a:noFill/>
            <a:miter lim="800000"/>
            <a:headEnd/>
            <a:tailEnd/>
          </a:ln>
        </p:spPr>
        <p:txBody>
          <a:bodyPr/>
          <a:lstStyle/>
          <a:p>
            <a:endParaRPr lang="en-US" dirty="0">
              <a:solidFill>
                <a:schemeClr val="tx2"/>
              </a:solidFill>
            </a:endParaRPr>
          </a:p>
        </p:txBody>
      </p:sp>
      <p:sp>
        <p:nvSpPr>
          <p:cNvPr id="24718" name="Freeform 670"/>
          <p:cNvSpPr>
            <a:spLocks/>
          </p:cNvSpPr>
          <p:nvPr/>
        </p:nvSpPr>
        <p:spPr bwMode="auto">
          <a:xfrm>
            <a:off x="5891213" y="4365625"/>
            <a:ext cx="103187" cy="33338"/>
          </a:xfrm>
          <a:custGeom>
            <a:avLst/>
            <a:gdLst>
              <a:gd name="T0" fmla="*/ 2147483647 w 65"/>
              <a:gd name="T1" fmla="*/ 2147483647 h 21"/>
              <a:gd name="T2" fmla="*/ 2147483647 w 65"/>
              <a:gd name="T3" fmla="*/ 2147483647 h 21"/>
              <a:gd name="T4" fmla="*/ 0 w 65"/>
              <a:gd name="T5" fmla="*/ 2147483647 h 21"/>
              <a:gd name="T6" fmla="*/ 0 w 65"/>
              <a:gd name="T7" fmla="*/ 0 h 21"/>
              <a:gd name="T8" fmla="*/ 2147483647 w 65"/>
              <a:gd name="T9" fmla="*/ 2147483647 h 21"/>
              <a:gd name="T10" fmla="*/ 0 60000 65536"/>
              <a:gd name="T11" fmla="*/ 0 60000 65536"/>
              <a:gd name="T12" fmla="*/ 0 60000 65536"/>
              <a:gd name="T13" fmla="*/ 0 60000 65536"/>
              <a:gd name="T14" fmla="*/ 0 60000 65536"/>
              <a:gd name="T15" fmla="*/ 0 w 65"/>
              <a:gd name="T16" fmla="*/ 0 h 21"/>
              <a:gd name="T17" fmla="*/ 65 w 65"/>
              <a:gd name="T18" fmla="*/ 21 h 21"/>
            </a:gdLst>
            <a:ahLst/>
            <a:cxnLst>
              <a:cxn ang="T10">
                <a:pos x="T0" y="T1"/>
              </a:cxn>
              <a:cxn ang="T11">
                <a:pos x="T2" y="T3"/>
              </a:cxn>
              <a:cxn ang="T12">
                <a:pos x="T4" y="T5"/>
              </a:cxn>
              <a:cxn ang="T13">
                <a:pos x="T6" y="T7"/>
              </a:cxn>
              <a:cxn ang="T14">
                <a:pos x="T8" y="T9"/>
              </a:cxn>
            </a:cxnLst>
            <a:rect l="T15" t="T16" r="T17" b="T18"/>
            <a:pathLst>
              <a:path w="65" h="21">
                <a:moveTo>
                  <a:pt x="65" y="5"/>
                </a:moveTo>
                <a:lnTo>
                  <a:pt x="65" y="21"/>
                </a:lnTo>
                <a:lnTo>
                  <a:pt x="0" y="11"/>
                </a:lnTo>
                <a:lnTo>
                  <a:pt x="0" y="0"/>
                </a:lnTo>
                <a:lnTo>
                  <a:pt x="65" y="5"/>
                </a:lnTo>
                <a:close/>
              </a:path>
            </a:pathLst>
          </a:custGeom>
          <a:solidFill>
            <a:srgbClr val="FF0000"/>
          </a:solidFill>
          <a:ln w="9525">
            <a:noFill/>
            <a:round/>
            <a:headEnd/>
            <a:tailEnd/>
          </a:ln>
        </p:spPr>
        <p:txBody>
          <a:bodyPr/>
          <a:lstStyle/>
          <a:p>
            <a:endParaRPr lang="en-US" dirty="0">
              <a:solidFill>
                <a:schemeClr val="tx2"/>
              </a:solidFill>
            </a:endParaRPr>
          </a:p>
        </p:txBody>
      </p:sp>
      <p:sp>
        <p:nvSpPr>
          <p:cNvPr id="24719" name="Freeform 671"/>
          <p:cNvSpPr>
            <a:spLocks/>
          </p:cNvSpPr>
          <p:nvPr/>
        </p:nvSpPr>
        <p:spPr bwMode="auto">
          <a:xfrm>
            <a:off x="6107113" y="4391025"/>
            <a:ext cx="103187" cy="42863"/>
          </a:xfrm>
          <a:custGeom>
            <a:avLst/>
            <a:gdLst>
              <a:gd name="T0" fmla="*/ 2147483647 w 65"/>
              <a:gd name="T1" fmla="*/ 2147483647 h 27"/>
              <a:gd name="T2" fmla="*/ 2147483647 w 65"/>
              <a:gd name="T3" fmla="*/ 2147483647 h 27"/>
              <a:gd name="T4" fmla="*/ 0 w 65"/>
              <a:gd name="T5" fmla="*/ 2147483647 h 27"/>
              <a:gd name="T6" fmla="*/ 0 w 65"/>
              <a:gd name="T7" fmla="*/ 0 h 27"/>
              <a:gd name="T8" fmla="*/ 2147483647 w 65"/>
              <a:gd name="T9" fmla="*/ 2147483647 h 27"/>
              <a:gd name="T10" fmla="*/ 0 60000 65536"/>
              <a:gd name="T11" fmla="*/ 0 60000 65536"/>
              <a:gd name="T12" fmla="*/ 0 60000 65536"/>
              <a:gd name="T13" fmla="*/ 0 60000 65536"/>
              <a:gd name="T14" fmla="*/ 0 60000 65536"/>
              <a:gd name="T15" fmla="*/ 0 w 65"/>
              <a:gd name="T16" fmla="*/ 0 h 27"/>
              <a:gd name="T17" fmla="*/ 65 w 65"/>
              <a:gd name="T18" fmla="*/ 27 h 27"/>
            </a:gdLst>
            <a:ahLst/>
            <a:cxnLst>
              <a:cxn ang="T10">
                <a:pos x="T0" y="T1"/>
              </a:cxn>
              <a:cxn ang="T11">
                <a:pos x="T2" y="T3"/>
              </a:cxn>
              <a:cxn ang="T12">
                <a:pos x="T4" y="T5"/>
              </a:cxn>
              <a:cxn ang="T13">
                <a:pos x="T6" y="T7"/>
              </a:cxn>
              <a:cxn ang="T14">
                <a:pos x="T8" y="T9"/>
              </a:cxn>
            </a:cxnLst>
            <a:rect l="T15" t="T16" r="T17" b="T18"/>
            <a:pathLst>
              <a:path w="65" h="27">
                <a:moveTo>
                  <a:pt x="65" y="16"/>
                </a:moveTo>
                <a:lnTo>
                  <a:pt x="65" y="27"/>
                </a:lnTo>
                <a:lnTo>
                  <a:pt x="0" y="16"/>
                </a:lnTo>
                <a:lnTo>
                  <a:pt x="0" y="0"/>
                </a:lnTo>
                <a:lnTo>
                  <a:pt x="65" y="16"/>
                </a:lnTo>
                <a:close/>
              </a:path>
            </a:pathLst>
          </a:custGeom>
          <a:solidFill>
            <a:schemeClr val="bg2"/>
          </a:solidFill>
          <a:ln w="9525">
            <a:noFill/>
            <a:round/>
            <a:headEnd/>
            <a:tailEnd/>
          </a:ln>
        </p:spPr>
        <p:txBody>
          <a:bodyPr/>
          <a:lstStyle/>
          <a:p>
            <a:endParaRPr lang="en-US" dirty="0">
              <a:solidFill>
                <a:schemeClr val="tx2"/>
              </a:solidFill>
            </a:endParaRPr>
          </a:p>
        </p:txBody>
      </p:sp>
      <p:sp>
        <p:nvSpPr>
          <p:cNvPr id="24720" name="Freeform 672"/>
          <p:cNvSpPr>
            <a:spLocks/>
          </p:cNvSpPr>
          <p:nvPr/>
        </p:nvSpPr>
        <p:spPr bwMode="auto">
          <a:xfrm>
            <a:off x="6315075" y="4443413"/>
            <a:ext cx="111125" cy="50800"/>
          </a:xfrm>
          <a:custGeom>
            <a:avLst/>
            <a:gdLst>
              <a:gd name="T0" fmla="*/ 2147483647 w 70"/>
              <a:gd name="T1" fmla="*/ 2147483647 h 32"/>
              <a:gd name="T2" fmla="*/ 2147483647 w 70"/>
              <a:gd name="T3" fmla="*/ 2147483647 h 32"/>
              <a:gd name="T4" fmla="*/ 0 w 70"/>
              <a:gd name="T5" fmla="*/ 0 h 32"/>
              <a:gd name="T6" fmla="*/ 0 w 70"/>
              <a:gd name="T7" fmla="*/ 2147483647 h 32"/>
              <a:gd name="T8" fmla="*/ 2147483647 w 70"/>
              <a:gd name="T9" fmla="*/ 2147483647 h 32"/>
              <a:gd name="T10" fmla="*/ 2147483647 w 70"/>
              <a:gd name="T11" fmla="*/ 2147483647 h 32"/>
              <a:gd name="T12" fmla="*/ 2147483647 w 70"/>
              <a:gd name="T13" fmla="*/ 2147483647 h 32"/>
              <a:gd name="T14" fmla="*/ 0 60000 65536"/>
              <a:gd name="T15" fmla="*/ 0 60000 65536"/>
              <a:gd name="T16" fmla="*/ 0 60000 65536"/>
              <a:gd name="T17" fmla="*/ 0 60000 65536"/>
              <a:gd name="T18" fmla="*/ 0 60000 65536"/>
              <a:gd name="T19" fmla="*/ 0 60000 65536"/>
              <a:gd name="T20" fmla="*/ 0 60000 65536"/>
              <a:gd name="T21" fmla="*/ 0 w 70"/>
              <a:gd name="T22" fmla="*/ 0 h 32"/>
              <a:gd name="T23" fmla="*/ 70 w 70"/>
              <a:gd name="T24" fmla="*/ 32 h 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0" h="32">
                <a:moveTo>
                  <a:pt x="70" y="21"/>
                </a:moveTo>
                <a:lnTo>
                  <a:pt x="54" y="16"/>
                </a:lnTo>
                <a:lnTo>
                  <a:pt x="0" y="0"/>
                </a:lnTo>
                <a:lnTo>
                  <a:pt x="0" y="16"/>
                </a:lnTo>
                <a:lnTo>
                  <a:pt x="49" y="27"/>
                </a:lnTo>
                <a:lnTo>
                  <a:pt x="65" y="32"/>
                </a:lnTo>
                <a:lnTo>
                  <a:pt x="70" y="21"/>
                </a:lnTo>
                <a:close/>
              </a:path>
            </a:pathLst>
          </a:custGeom>
          <a:solidFill>
            <a:srgbClr val="FF0000"/>
          </a:solidFill>
          <a:ln w="9525">
            <a:noFill/>
            <a:round/>
            <a:headEnd/>
            <a:tailEnd/>
          </a:ln>
        </p:spPr>
        <p:txBody>
          <a:bodyPr/>
          <a:lstStyle/>
          <a:p>
            <a:endParaRPr lang="en-US" dirty="0">
              <a:solidFill>
                <a:schemeClr val="tx2"/>
              </a:solidFill>
            </a:endParaRPr>
          </a:p>
        </p:txBody>
      </p:sp>
      <p:sp>
        <p:nvSpPr>
          <p:cNvPr id="24721" name="Freeform 673"/>
          <p:cNvSpPr>
            <a:spLocks/>
          </p:cNvSpPr>
          <p:nvPr/>
        </p:nvSpPr>
        <p:spPr bwMode="auto">
          <a:xfrm>
            <a:off x="6513513" y="4521200"/>
            <a:ext cx="112712" cy="68263"/>
          </a:xfrm>
          <a:custGeom>
            <a:avLst/>
            <a:gdLst>
              <a:gd name="T0" fmla="*/ 2147483647 w 71"/>
              <a:gd name="T1" fmla="*/ 2147483647 h 43"/>
              <a:gd name="T2" fmla="*/ 2147483647 w 71"/>
              <a:gd name="T3" fmla="*/ 2147483647 h 43"/>
              <a:gd name="T4" fmla="*/ 2147483647 w 71"/>
              <a:gd name="T5" fmla="*/ 0 h 43"/>
              <a:gd name="T6" fmla="*/ 0 w 71"/>
              <a:gd name="T7" fmla="*/ 2147483647 h 43"/>
              <a:gd name="T8" fmla="*/ 2147483647 w 71"/>
              <a:gd name="T9" fmla="*/ 2147483647 h 43"/>
              <a:gd name="T10" fmla="*/ 2147483647 w 71"/>
              <a:gd name="T11" fmla="*/ 2147483647 h 43"/>
              <a:gd name="T12" fmla="*/ 2147483647 w 71"/>
              <a:gd name="T13" fmla="*/ 2147483647 h 43"/>
              <a:gd name="T14" fmla="*/ 0 60000 65536"/>
              <a:gd name="T15" fmla="*/ 0 60000 65536"/>
              <a:gd name="T16" fmla="*/ 0 60000 65536"/>
              <a:gd name="T17" fmla="*/ 0 60000 65536"/>
              <a:gd name="T18" fmla="*/ 0 60000 65536"/>
              <a:gd name="T19" fmla="*/ 0 60000 65536"/>
              <a:gd name="T20" fmla="*/ 0 60000 65536"/>
              <a:gd name="T21" fmla="*/ 0 w 71"/>
              <a:gd name="T22" fmla="*/ 0 h 43"/>
              <a:gd name="T23" fmla="*/ 71 w 71"/>
              <a:gd name="T24" fmla="*/ 43 h 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1" h="43">
                <a:moveTo>
                  <a:pt x="71" y="27"/>
                </a:moveTo>
                <a:lnTo>
                  <a:pt x="22" y="5"/>
                </a:lnTo>
                <a:lnTo>
                  <a:pt x="5" y="0"/>
                </a:lnTo>
                <a:lnTo>
                  <a:pt x="0" y="11"/>
                </a:lnTo>
                <a:lnTo>
                  <a:pt x="16" y="16"/>
                </a:lnTo>
                <a:lnTo>
                  <a:pt x="65" y="43"/>
                </a:lnTo>
                <a:lnTo>
                  <a:pt x="71" y="27"/>
                </a:lnTo>
                <a:close/>
              </a:path>
            </a:pathLst>
          </a:custGeom>
          <a:solidFill>
            <a:srgbClr val="FF0000"/>
          </a:solidFill>
          <a:ln w="9525">
            <a:noFill/>
            <a:round/>
            <a:headEnd/>
            <a:tailEnd/>
          </a:ln>
        </p:spPr>
        <p:txBody>
          <a:bodyPr/>
          <a:lstStyle/>
          <a:p>
            <a:endParaRPr lang="en-US" dirty="0">
              <a:solidFill>
                <a:schemeClr val="tx2"/>
              </a:solidFill>
            </a:endParaRPr>
          </a:p>
        </p:txBody>
      </p:sp>
      <p:sp>
        <p:nvSpPr>
          <p:cNvPr id="24722" name="Freeform 674"/>
          <p:cNvSpPr>
            <a:spLocks/>
          </p:cNvSpPr>
          <p:nvPr/>
        </p:nvSpPr>
        <p:spPr bwMode="auto">
          <a:xfrm>
            <a:off x="6704013" y="4624388"/>
            <a:ext cx="103187" cy="77787"/>
          </a:xfrm>
          <a:custGeom>
            <a:avLst/>
            <a:gdLst>
              <a:gd name="T0" fmla="*/ 2147483647 w 65"/>
              <a:gd name="T1" fmla="*/ 2147483647 h 49"/>
              <a:gd name="T2" fmla="*/ 2147483647 w 65"/>
              <a:gd name="T3" fmla="*/ 2147483647 h 49"/>
              <a:gd name="T4" fmla="*/ 2147483647 w 65"/>
              <a:gd name="T5" fmla="*/ 0 h 49"/>
              <a:gd name="T6" fmla="*/ 0 w 65"/>
              <a:gd name="T7" fmla="*/ 2147483647 h 49"/>
              <a:gd name="T8" fmla="*/ 2147483647 w 65"/>
              <a:gd name="T9" fmla="*/ 2147483647 h 49"/>
              <a:gd name="T10" fmla="*/ 2147483647 w 65"/>
              <a:gd name="T11" fmla="*/ 2147483647 h 49"/>
              <a:gd name="T12" fmla="*/ 2147483647 w 65"/>
              <a:gd name="T13" fmla="*/ 2147483647 h 49"/>
              <a:gd name="T14" fmla="*/ 0 60000 65536"/>
              <a:gd name="T15" fmla="*/ 0 60000 65536"/>
              <a:gd name="T16" fmla="*/ 0 60000 65536"/>
              <a:gd name="T17" fmla="*/ 0 60000 65536"/>
              <a:gd name="T18" fmla="*/ 0 60000 65536"/>
              <a:gd name="T19" fmla="*/ 0 60000 65536"/>
              <a:gd name="T20" fmla="*/ 0 60000 65536"/>
              <a:gd name="T21" fmla="*/ 0 w 65"/>
              <a:gd name="T22" fmla="*/ 0 h 49"/>
              <a:gd name="T23" fmla="*/ 65 w 65"/>
              <a:gd name="T24" fmla="*/ 49 h 4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5" h="49">
                <a:moveTo>
                  <a:pt x="65" y="38"/>
                </a:moveTo>
                <a:lnTo>
                  <a:pt x="33" y="11"/>
                </a:lnTo>
                <a:lnTo>
                  <a:pt x="11" y="0"/>
                </a:lnTo>
                <a:lnTo>
                  <a:pt x="0" y="11"/>
                </a:lnTo>
                <a:lnTo>
                  <a:pt x="22" y="22"/>
                </a:lnTo>
                <a:lnTo>
                  <a:pt x="60" y="49"/>
                </a:lnTo>
                <a:lnTo>
                  <a:pt x="65" y="38"/>
                </a:lnTo>
                <a:close/>
              </a:path>
            </a:pathLst>
          </a:custGeom>
          <a:solidFill>
            <a:srgbClr val="FF0000"/>
          </a:solidFill>
          <a:ln w="9525">
            <a:noFill/>
            <a:round/>
            <a:headEnd/>
            <a:tailEnd/>
          </a:ln>
        </p:spPr>
        <p:txBody>
          <a:bodyPr/>
          <a:lstStyle/>
          <a:p>
            <a:endParaRPr lang="en-US" dirty="0">
              <a:solidFill>
                <a:schemeClr val="tx2"/>
              </a:solidFill>
            </a:endParaRPr>
          </a:p>
        </p:txBody>
      </p:sp>
      <p:sp>
        <p:nvSpPr>
          <p:cNvPr id="24723" name="Freeform 675"/>
          <p:cNvSpPr>
            <a:spLocks/>
          </p:cNvSpPr>
          <p:nvPr/>
        </p:nvSpPr>
        <p:spPr bwMode="auto">
          <a:xfrm>
            <a:off x="6877050" y="4754563"/>
            <a:ext cx="34925" cy="34925"/>
          </a:xfrm>
          <a:custGeom>
            <a:avLst/>
            <a:gdLst>
              <a:gd name="T0" fmla="*/ 2147483647 w 22"/>
              <a:gd name="T1" fmla="*/ 2147483647 h 22"/>
              <a:gd name="T2" fmla="*/ 2147483647 w 22"/>
              <a:gd name="T3" fmla="*/ 0 h 22"/>
              <a:gd name="T4" fmla="*/ 0 w 22"/>
              <a:gd name="T5" fmla="*/ 2147483647 h 22"/>
              <a:gd name="T6" fmla="*/ 2147483647 w 22"/>
              <a:gd name="T7" fmla="*/ 2147483647 h 22"/>
              <a:gd name="T8" fmla="*/ 2147483647 w 22"/>
              <a:gd name="T9" fmla="*/ 2147483647 h 22"/>
              <a:gd name="T10" fmla="*/ 0 60000 65536"/>
              <a:gd name="T11" fmla="*/ 0 60000 65536"/>
              <a:gd name="T12" fmla="*/ 0 60000 65536"/>
              <a:gd name="T13" fmla="*/ 0 60000 65536"/>
              <a:gd name="T14" fmla="*/ 0 60000 65536"/>
              <a:gd name="T15" fmla="*/ 0 w 22"/>
              <a:gd name="T16" fmla="*/ 0 h 22"/>
              <a:gd name="T17" fmla="*/ 22 w 22"/>
              <a:gd name="T18" fmla="*/ 22 h 22"/>
            </a:gdLst>
            <a:ahLst/>
            <a:cxnLst>
              <a:cxn ang="T10">
                <a:pos x="T0" y="T1"/>
              </a:cxn>
              <a:cxn ang="T11">
                <a:pos x="T2" y="T3"/>
              </a:cxn>
              <a:cxn ang="T12">
                <a:pos x="T4" y="T5"/>
              </a:cxn>
              <a:cxn ang="T13">
                <a:pos x="T6" y="T7"/>
              </a:cxn>
              <a:cxn ang="T14">
                <a:pos x="T8" y="T9"/>
              </a:cxn>
            </a:cxnLst>
            <a:rect l="T15" t="T16" r="T17" b="T18"/>
            <a:pathLst>
              <a:path w="22" h="22">
                <a:moveTo>
                  <a:pt x="22" y="16"/>
                </a:moveTo>
                <a:lnTo>
                  <a:pt x="11" y="0"/>
                </a:lnTo>
                <a:lnTo>
                  <a:pt x="0" y="11"/>
                </a:lnTo>
                <a:lnTo>
                  <a:pt x="11" y="22"/>
                </a:lnTo>
                <a:lnTo>
                  <a:pt x="22" y="16"/>
                </a:lnTo>
                <a:close/>
              </a:path>
            </a:pathLst>
          </a:custGeom>
          <a:solidFill>
            <a:srgbClr val="FF0000"/>
          </a:solidFill>
          <a:ln w="9525">
            <a:noFill/>
            <a:round/>
            <a:headEnd/>
            <a:tailEnd/>
          </a:ln>
        </p:spPr>
        <p:txBody>
          <a:bodyPr/>
          <a:lstStyle/>
          <a:p>
            <a:endParaRPr lang="en-US" dirty="0">
              <a:solidFill>
                <a:schemeClr val="tx2"/>
              </a:solidFill>
            </a:endParaRPr>
          </a:p>
        </p:txBody>
      </p:sp>
      <p:sp>
        <p:nvSpPr>
          <p:cNvPr id="24724" name="Freeform 676"/>
          <p:cNvSpPr>
            <a:spLocks/>
          </p:cNvSpPr>
          <p:nvPr/>
        </p:nvSpPr>
        <p:spPr bwMode="auto">
          <a:xfrm>
            <a:off x="6330950" y="3344863"/>
            <a:ext cx="17463" cy="2508250"/>
          </a:xfrm>
          <a:custGeom>
            <a:avLst/>
            <a:gdLst>
              <a:gd name="T0" fmla="*/ 0 w 11"/>
              <a:gd name="T1" fmla="*/ 2147483647 h 1580"/>
              <a:gd name="T2" fmla="*/ 2147483647 w 11"/>
              <a:gd name="T3" fmla="*/ 2147483647 h 1580"/>
              <a:gd name="T4" fmla="*/ 2147483647 w 11"/>
              <a:gd name="T5" fmla="*/ 0 h 1580"/>
              <a:gd name="T6" fmla="*/ 0 w 11"/>
              <a:gd name="T7" fmla="*/ 0 h 1580"/>
              <a:gd name="T8" fmla="*/ 0 w 11"/>
              <a:gd name="T9" fmla="*/ 2147483647 h 1580"/>
              <a:gd name="T10" fmla="*/ 2147483647 w 11"/>
              <a:gd name="T11" fmla="*/ 2147483647 h 1580"/>
              <a:gd name="T12" fmla="*/ 0 w 11"/>
              <a:gd name="T13" fmla="*/ 2147483647 h 1580"/>
              <a:gd name="T14" fmla="*/ 0 60000 65536"/>
              <a:gd name="T15" fmla="*/ 0 60000 65536"/>
              <a:gd name="T16" fmla="*/ 0 60000 65536"/>
              <a:gd name="T17" fmla="*/ 0 60000 65536"/>
              <a:gd name="T18" fmla="*/ 0 60000 65536"/>
              <a:gd name="T19" fmla="*/ 0 60000 65536"/>
              <a:gd name="T20" fmla="*/ 0 60000 65536"/>
              <a:gd name="T21" fmla="*/ 0 w 11"/>
              <a:gd name="T22" fmla="*/ 0 h 1580"/>
              <a:gd name="T23" fmla="*/ 11 w 11"/>
              <a:gd name="T24" fmla="*/ 1580 h 158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 h="1580">
                <a:moveTo>
                  <a:pt x="0" y="1580"/>
                </a:moveTo>
                <a:lnTo>
                  <a:pt x="11" y="1574"/>
                </a:lnTo>
                <a:lnTo>
                  <a:pt x="11" y="0"/>
                </a:lnTo>
                <a:lnTo>
                  <a:pt x="0" y="0"/>
                </a:lnTo>
                <a:lnTo>
                  <a:pt x="0" y="1574"/>
                </a:lnTo>
                <a:lnTo>
                  <a:pt x="11" y="1574"/>
                </a:lnTo>
                <a:lnTo>
                  <a:pt x="0" y="1580"/>
                </a:lnTo>
                <a:close/>
              </a:path>
            </a:pathLst>
          </a:custGeom>
          <a:solidFill>
            <a:srgbClr val="003300"/>
          </a:solidFill>
          <a:ln w="9525">
            <a:noFill/>
            <a:round/>
            <a:headEnd/>
            <a:tailEnd/>
          </a:ln>
        </p:spPr>
        <p:txBody>
          <a:bodyPr/>
          <a:lstStyle/>
          <a:p>
            <a:endParaRPr lang="en-US" dirty="0">
              <a:solidFill>
                <a:schemeClr val="tx2"/>
              </a:solidFill>
            </a:endParaRPr>
          </a:p>
        </p:txBody>
      </p:sp>
      <p:sp>
        <p:nvSpPr>
          <p:cNvPr id="24725" name="Freeform 677"/>
          <p:cNvSpPr>
            <a:spLocks/>
          </p:cNvSpPr>
          <p:nvPr/>
        </p:nvSpPr>
        <p:spPr bwMode="auto">
          <a:xfrm>
            <a:off x="5856288" y="4365625"/>
            <a:ext cx="492125" cy="1487488"/>
          </a:xfrm>
          <a:custGeom>
            <a:avLst/>
            <a:gdLst>
              <a:gd name="T0" fmla="*/ 2147483647 w 310"/>
              <a:gd name="T1" fmla="*/ 0 h 937"/>
              <a:gd name="T2" fmla="*/ 0 w 310"/>
              <a:gd name="T3" fmla="*/ 2147483647 h 937"/>
              <a:gd name="T4" fmla="*/ 2147483647 w 310"/>
              <a:gd name="T5" fmla="*/ 2147483647 h 937"/>
              <a:gd name="T6" fmla="*/ 2147483647 w 310"/>
              <a:gd name="T7" fmla="*/ 2147483647 h 937"/>
              <a:gd name="T8" fmla="*/ 2147483647 w 310"/>
              <a:gd name="T9" fmla="*/ 0 h 937"/>
              <a:gd name="T10" fmla="*/ 2147483647 w 310"/>
              <a:gd name="T11" fmla="*/ 0 h 937"/>
              <a:gd name="T12" fmla="*/ 0 60000 65536"/>
              <a:gd name="T13" fmla="*/ 0 60000 65536"/>
              <a:gd name="T14" fmla="*/ 0 60000 65536"/>
              <a:gd name="T15" fmla="*/ 0 60000 65536"/>
              <a:gd name="T16" fmla="*/ 0 60000 65536"/>
              <a:gd name="T17" fmla="*/ 0 60000 65536"/>
              <a:gd name="T18" fmla="*/ 0 w 310"/>
              <a:gd name="T19" fmla="*/ 0 h 937"/>
              <a:gd name="T20" fmla="*/ 310 w 310"/>
              <a:gd name="T21" fmla="*/ 937 h 937"/>
            </a:gdLst>
            <a:ahLst/>
            <a:cxnLst>
              <a:cxn ang="T12">
                <a:pos x="T0" y="T1"/>
              </a:cxn>
              <a:cxn ang="T13">
                <a:pos x="T2" y="T3"/>
              </a:cxn>
              <a:cxn ang="T14">
                <a:pos x="T4" y="T5"/>
              </a:cxn>
              <a:cxn ang="T15">
                <a:pos x="T6" y="T7"/>
              </a:cxn>
              <a:cxn ang="T16">
                <a:pos x="T8" y="T9"/>
              </a:cxn>
              <a:cxn ang="T17">
                <a:pos x="T10" y="T11"/>
              </a:cxn>
            </a:cxnLst>
            <a:rect l="T18" t="T19" r="T20" b="T21"/>
            <a:pathLst>
              <a:path w="310" h="937">
                <a:moveTo>
                  <a:pt x="5" y="0"/>
                </a:moveTo>
                <a:lnTo>
                  <a:pt x="0" y="5"/>
                </a:lnTo>
                <a:lnTo>
                  <a:pt x="299" y="937"/>
                </a:lnTo>
                <a:lnTo>
                  <a:pt x="310" y="931"/>
                </a:lnTo>
                <a:lnTo>
                  <a:pt x="11" y="0"/>
                </a:lnTo>
                <a:lnTo>
                  <a:pt x="5" y="0"/>
                </a:lnTo>
                <a:close/>
              </a:path>
            </a:pathLst>
          </a:custGeom>
          <a:solidFill>
            <a:srgbClr val="003300"/>
          </a:solidFill>
          <a:ln w="9525">
            <a:noFill/>
            <a:round/>
            <a:headEnd/>
            <a:tailEnd/>
          </a:ln>
        </p:spPr>
        <p:txBody>
          <a:bodyPr/>
          <a:lstStyle/>
          <a:p>
            <a:endParaRPr lang="en-US" dirty="0">
              <a:solidFill>
                <a:schemeClr val="tx2"/>
              </a:solidFill>
            </a:endParaRPr>
          </a:p>
        </p:txBody>
      </p:sp>
      <p:sp>
        <p:nvSpPr>
          <p:cNvPr id="24726" name="Freeform 678"/>
          <p:cNvSpPr>
            <a:spLocks/>
          </p:cNvSpPr>
          <p:nvPr/>
        </p:nvSpPr>
        <p:spPr bwMode="auto">
          <a:xfrm>
            <a:off x="6262688" y="3302000"/>
            <a:ext cx="60325" cy="336550"/>
          </a:xfrm>
          <a:custGeom>
            <a:avLst/>
            <a:gdLst>
              <a:gd name="T0" fmla="*/ 2147483647 w 38"/>
              <a:gd name="T1" fmla="*/ 2147483647 h 212"/>
              <a:gd name="T2" fmla="*/ 2147483647 w 38"/>
              <a:gd name="T3" fmla="*/ 2147483647 h 212"/>
              <a:gd name="T4" fmla="*/ 2147483647 w 38"/>
              <a:gd name="T5" fmla="*/ 0 h 212"/>
              <a:gd name="T6" fmla="*/ 2147483647 w 38"/>
              <a:gd name="T7" fmla="*/ 0 h 212"/>
              <a:gd name="T8" fmla="*/ 0 w 38"/>
              <a:gd name="T9" fmla="*/ 2147483647 h 212"/>
              <a:gd name="T10" fmla="*/ 0 w 38"/>
              <a:gd name="T11" fmla="*/ 2147483647 h 212"/>
              <a:gd name="T12" fmla="*/ 2147483647 w 38"/>
              <a:gd name="T13" fmla="*/ 2147483647 h 212"/>
              <a:gd name="T14" fmla="*/ 0 60000 65536"/>
              <a:gd name="T15" fmla="*/ 0 60000 65536"/>
              <a:gd name="T16" fmla="*/ 0 60000 65536"/>
              <a:gd name="T17" fmla="*/ 0 60000 65536"/>
              <a:gd name="T18" fmla="*/ 0 60000 65536"/>
              <a:gd name="T19" fmla="*/ 0 60000 65536"/>
              <a:gd name="T20" fmla="*/ 0 60000 65536"/>
              <a:gd name="T21" fmla="*/ 0 w 38"/>
              <a:gd name="T22" fmla="*/ 0 h 212"/>
              <a:gd name="T23" fmla="*/ 38 w 38"/>
              <a:gd name="T24" fmla="*/ 212 h 2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 h="212">
                <a:moveTo>
                  <a:pt x="11" y="212"/>
                </a:moveTo>
                <a:lnTo>
                  <a:pt x="11" y="212"/>
                </a:lnTo>
                <a:lnTo>
                  <a:pt x="38" y="0"/>
                </a:lnTo>
                <a:lnTo>
                  <a:pt x="27" y="0"/>
                </a:lnTo>
                <a:lnTo>
                  <a:pt x="0" y="212"/>
                </a:lnTo>
                <a:lnTo>
                  <a:pt x="11" y="212"/>
                </a:lnTo>
                <a:close/>
              </a:path>
            </a:pathLst>
          </a:custGeom>
          <a:solidFill>
            <a:schemeClr val="tx1"/>
          </a:solidFill>
          <a:ln w="9525">
            <a:noFill/>
            <a:round/>
            <a:headEnd/>
            <a:tailEnd/>
          </a:ln>
        </p:spPr>
        <p:txBody>
          <a:bodyPr/>
          <a:lstStyle/>
          <a:p>
            <a:endParaRPr lang="en-US" dirty="0">
              <a:solidFill>
                <a:schemeClr val="tx2"/>
              </a:solidFill>
            </a:endParaRPr>
          </a:p>
        </p:txBody>
      </p:sp>
      <p:sp>
        <p:nvSpPr>
          <p:cNvPr id="24727" name="Freeform 679"/>
          <p:cNvSpPr>
            <a:spLocks/>
          </p:cNvSpPr>
          <p:nvPr/>
        </p:nvSpPr>
        <p:spPr bwMode="auto">
          <a:xfrm>
            <a:off x="6159500" y="3638550"/>
            <a:ext cx="120650" cy="527050"/>
          </a:xfrm>
          <a:custGeom>
            <a:avLst/>
            <a:gdLst>
              <a:gd name="T0" fmla="*/ 2147483647 w 76"/>
              <a:gd name="T1" fmla="*/ 2147483647 h 332"/>
              <a:gd name="T2" fmla="*/ 2147483647 w 76"/>
              <a:gd name="T3" fmla="*/ 2147483647 h 332"/>
              <a:gd name="T4" fmla="*/ 2147483647 w 76"/>
              <a:gd name="T5" fmla="*/ 0 h 332"/>
              <a:gd name="T6" fmla="*/ 2147483647 w 76"/>
              <a:gd name="T7" fmla="*/ 0 h 332"/>
              <a:gd name="T8" fmla="*/ 0 w 76"/>
              <a:gd name="T9" fmla="*/ 2147483647 h 332"/>
              <a:gd name="T10" fmla="*/ 0 w 76"/>
              <a:gd name="T11" fmla="*/ 2147483647 h 332"/>
              <a:gd name="T12" fmla="*/ 2147483647 w 76"/>
              <a:gd name="T13" fmla="*/ 2147483647 h 332"/>
              <a:gd name="T14" fmla="*/ 0 60000 65536"/>
              <a:gd name="T15" fmla="*/ 0 60000 65536"/>
              <a:gd name="T16" fmla="*/ 0 60000 65536"/>
              <a:gd name="T17" fmla="*/ 0 60000 65536"/>
              <a:gd name="T18" fmla="*/ 0 60000 65536"/>
              <a:gd name="T19" fmla="*/ 0 60000 65536"/>
              <a:gd name="T20" fmla="*/ 0 60000 65536"/>
              <a:gd name="T21" fmla="*/ 0 w 76"/>
              <a:gd name="T22" fmla="*/ 0 h 332"/>
              <a:gd name="T23" fmla="*/ 76 w 76"/>
              <a:gd name="T24" fmla="*/ 332 h 3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6" h="332">
                <a:moveTo>
                  <a:pt x="10" y="332"/>
                </a:moveTo>
                <a:lnTo>
                  <a:pt x="10" y="332"/>
                </a:lnTo>
                <a:lnTo>
                  <a:pt x="76" y="0"/>
                </a:lnTo>
                <a:lnTo>
                  <a:pt x="65" y="0"/>
                </a:lnTo>
                <a:lnTo>
                  <a:pt x="0" y="332"/>
                </a:lnTo>
                <a:lnTo>
                  <a:pt x="10" y="332"/>
                </a:lnTo>
                <a:close/>
              </a:path>
            </a:pathLst>
          </a:custGeom>
          <a:solidFill>
            <a:srgbClr val="003300"/>
          </a:solidFill>
          <a:ln w="9525">
            <a:noFill/>
            <a:round/>
            <a:headEnd/>
            <a:tailEnd/>
          </a:ln>
        </p:spPr>
        <p:txBody>
          <a:bodyPr/>
          <a:lstStyle/>
          <a:p>
            <a:endParaRPr lang="en-US" dirty="0">
              <a:solidFill>
                <a:schemeClr val="tx2"/>
              </a:solidFill>
            </a:endParaRPr>
          </a:p>
        </p:txBody>
      </p:sp>
      <p:sp>
        <p:nvSpPr>
          <p:cNvPr id="24728" name="Freeform 680"/>
          <p:cNvSpPr>
            <a:spLocks/>
          </p:cNvSpPr>
          <p:nvPr/>
        </p:nvSpPr>
        <p:spPr bwMode="auto">
          <a:xfrm>
            <a:off x="5605463" y="4165600"/>
            <a:ext cx="569912" cy="1765300"/>
          </a:xfrm>
          <a:custGeom>
            <a:avLst/>
            <a:gdLst>
              <a:gd name="T0" fmla="*/ 0 w 359"/>
              <a:gd name="T1" fmla="*/ 2147483647 h 1112"/>
              <a:gd name="T2" fmla="*/ 2147483647 w 359"/>
              <a:gd name="T3" fmla="*/ 2147483647 h 1112"/>
              <a:gd name="T4" fmla="*/ 2147483647 w 359"/>
              <a:gd name="T5" fmla="*/ 0 h 1112"/>
              <a:gd name="T6" fmla="*/ 2147483647 w 359"/>
              <a:gd name="T7" fmla="*/ 0 h 1112"/>
              <a:gd name="T8" fmla="*/ 0 w 359"/>
              <a:gd name="T9" fmla="*/ 2147483647 h 1112"/>
              <a:gd name="T10" fmla="*/ 2147483647 w 359"/>
              <a:gd name="T11" fmla="*/ 2147483647 h 1112"/>
              <a:gd name="T12" fmla="*/ 0 w 359"/>
              <a:gd name="T13" fmla="*/ 2147483647 h 1112"/>
              <a:gd name="T14" fmla="*/ 0 60000 65536"/>
              <a:gd name="T15" fmla="*/ 0 60000 65536"/>
              <a:gd name="T16" fmla="*/ 0 60000 65536"/>
              <a:gd name="T17" fmla="*/ 0 60000 65536"/>
              <a:gd name="T18" fmla="*/ 0 60000 65536"/>
              <a:gd name="T19" fmla="*/ 0 60000 65536"/>
              <a:gd name="T20" fmla="*/ 0 60000 65536"/>
              <a:gd name="T21" fmla="*/ 0 w 359"/>
              <a:gd name="T22" fmla="*/ 0 h 1112"/>
              <a:gd name="T23" fmla="*/ 359 w 359"/>
              <a:gd name="T24" fmla="*/ 1112 h 11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59" h="1112">
                <a:moveTo>
                  <a:pt x="0" y="1112"/>
                </a:moveTo>
                <a:lnTo>
                  <a:pt x="11" y="1112"/>
                </a:lnTo>
                <a:lnTo>
                  <a:pt x="359" y="0"/>
                </a:lnTo>
                <a:lnTo>
                  <a:pt x="349" y="0"/>
                </a:lnTo>
                <a:lnTo>
                  <a:pt x="0" y="1112"/>
                </a:lnTo>
                <a:lnTo>
                  <a:pt x="11" y="1112"/>
                </a:lnTo>
                <a:lnTo>
                  <a:pt x="0" y="1112"/>
                </a:lnTo>
                <a:close/>
              </a:path>
            </a:pathLst>
          </a:custGeom>
          <a:solidFill>
            <a:srgbClr val="003300"/>
          </a:solidFill>
          <a:ln w="9525">
            <a:noFill/>
            <a:round/>
            <a:headEnd/>
            <a:tailEnd/>
          </a:ln>
        </p:spPr>
        <p:txBody>
          <a:bodyPr/>
          <a:lstStyle/>
          <a:p>
            <a:endParaRPr lang="en-US" dirty="0">
              <a:solidFill>
                <a:schemeClr val="tx2"/>
              </a:solidFill>
            </a:endParaRPr>
          </a:p>
        </p:txBody>
      </p:sp>
      <p:sp>
        <p:nvSpPr>
          <p:cNvPr id="24729" name="Freeform 681"/>
          <p:cNvSpPr>
            <a:spLocks/>
          </p:cNvSpPr>
          <p:nvPr/>
        </p:nvSpPr>
        <p:spPr bwMode="auto">
          <a:xfrm>
            <a:off x="5154613" y="4425950"/>
            <a:ext cx="468312" cy="1504950"/>
          </a:xfrm>
          <a:custGeom>
            <a:avLst/>
            <a:gdLst>
              <a:gd name="T0" fmla="*/ 2147483647 w 295"/>
              <a:gd name="T1" fmla="*/ 2147483647 h 948"/>
              <a:gd name="T2" fmla="*/ 0 w 295"/>
              <a:gd name="T3" fmla="*/ 2147483647 h 948"/>
              <a:gd name="T4" fmla="*/ 2147483647 w 295"/>
              <a:gd name="T5" fmla="*/ 2147483647 h 948"/>
              <a:gd name="T6" fmla="*/ 2147483647 w 295"/>
              <a:gd name="T7" fmla="*/ 2147483647 h 948"/>
              <a:gd name="T8" fmla="*/ 2147483647 w 295"/>
              <a:gd name="T9" fmla="*/ 0 h 948"/>
              <a:gd name="T10" fmla="*/ 2147483647 w 295"/>
              <a:gd name="T11" fmla="*/ 2147483647 h 948"/>
              <a:gd name="T12" fmla="*/ 0 60000 65536"/>
              <a:gd name="T13" fmla="*/ 0 60000 65536"/>
              <a:gd name="T14" fmla="*/ 0 60000 65536"/>
              <a:gd name="T15" fmla="*/ 0 60000 65536"/>
              <a:gd name="T16" fmla="*/ 0 60000 65536"/>
              <a:gd name="T17" fmla="*/ 0 60000 65536"/>
              <a:gd name="T18" fmla="*/ 0 w 295"/>
              <a:gd name="T19" fmla="*/ 0 h 948"/>
              <a:gd name="T20" fmla="*/ 295 w 295"/>
              <a:gd name="T21" fmla="*/ 948 h 948"/>
            </a:gdLst>
            <a:ahLst/>
            <a:cxnLst>
              <a:cxn ang="T12">
                <a:pos x="T0" y="T1"/>
              </a:cxn>
              <a:cxn ang="T13">
                <a:pos x="T2" y="T3"/>
              </a:cxn>
              <a:cxn ang="T14">
                <a:pos x="T4" y="T5"/>
              </a:cxn>
              <a:cxn ang="T15">
                <a:pos x="T6" y="T7"/>
              </a:cxn>
              <a:cxn ang="T16">
                <a:pos x="T8" y="T9"/>
              </a:cxn>
              <a:cxn ang="T17">
                <a:pos x="T10" y="T11"/>
              </a:cxn>
            </a:cxnLst>
            <a:rect l="T18" t="T19" r="T20" b="T21"/>
            <a:pathLst>
              <a:path w="295" h="948">
                <a:moveTo>
                  <a:pt x="6" y="5"/>
                </a:moveTo>
                <a:lnTo>
                  <a:pt x="0" y="5"/>
                </a:lnTo>
                <a:lnTo>
                  <a:pt x="284" y="948"/>
                </a:lnTo>
                <a:lnTo>
                  <a:pt x="295" y="948"/>
                </a:lnTo>
                <a:lnTo>
                  <a:pt x="11" y="0"/>
                </a:lnTo>
                <a:lnTo>
                  <a:pt x="6" y="5"/>
                </a:lnTo>
                <a:close/>
              </a:path>
            </a:pathLst>
          </a:custGeom>
          <a:solidFill>
            <a:srgbClr val="003300"/>
          </a:solidFill>
          <a:ln w="9525">
            <a:noFill/>
            <a:round/>
            <a:headEnd/>
            <a:tailEnd/>
          </a:ln>
        </p:spPr>
        <p:txBody>
          <a:bodyPr/>
          <a:lstStyle/>
          <a:p>
            <a:endParaRPr lang="en-US" dirty="0">
              <a:solidFill>
                <a:schemeClr val="tx2"/>
              </a:solidFill>
            </a:endParaRPr>
          </a:p>
        </p:txBody>
      </p:sp>
      <p:sp>
        <p:nvSpPr>
          <p:cNvPr id="24730" name="Rectangle 682"/>
          <p:cNvSpPr>
            <a:spLocks noChangeArrowheads="1"/>
          </p:cNvSpPr>
          <p:nvPr/>
        </p:nvSpPr>
        <p:spPr bwMode="auto">
          <a:xfrm>
            <a:off x="5673725" y="1423988"/>
            <a:ext cx="17463" cy="79375"/>
          </a:xfrm>
          <a:prstGeom prst="rect">
            <a:avLst/>
          </a:prstGeom>
          <a:solidFill>
            <a:schemeClr val="bg2"/>
          </a:solidFill>
          <a:ln w="9525">
            <a:noFill/>
            <a:miter lim="800000"/>
            <a:headEnd/>
            <a:tailEnd/>
          </a:ln>
        </p:spPr>
        <p:txBody>
          <a:bodyPr/>
          <a:lstStyle/>
          <a:p>
            <a:endParaRPr lang="en-US" dirty="0">
              <a:solidFill>
                <a:schemeClr val="tx2"/>
              </a:solidFill>
            </a:endParaRPr>
          </a:p>
        </p:txBody>
      </p:sp>
      <p:sp>
        <p:nvSpPr>
          <p:cNvPr id="24731" name="Rectangle 683"/>
          <p:cNvSpPr>
            <a:spLocks noChangeArrowheads="1"/>
          </p:cNvSpPr>
          <p:nvPr/>
        </p:nvSpPr>
        <p:spPr bwMode="auto">
          <a:xfrm>
            <a:off x="5673725" y="1511300"/>
            <a:ext cx="17463" cy="77788"/>
          </a:xfrm>
          <a:prstGeom prst="rect">
            <a:avLst/>
          </a:prstGeom>
          <a:solidFill>
            <a:schemeClr val="bg2"/>
          </a:solidFill>
          <a:ln w="9525">
            <a:noFill/>
            <a:miter lim="800000"/>
            <a:headEnd/>
            <a:tailEnd/>
          </a:ln>
        </p:spPr>
        <p:txBody>
          <a:bodyPr/>
          <a:lstStyle/>
          <a:p>
            <a:endParaRPr lang="en-US" dirty="0">
              <a:solidFill>
                <a:schemeClr val="tx2"/>
              </a:solidFill>
            </a:endParaRPr>
          </a:p>
        </p:txBody>
      </p:sp>
      <p:sp>
        <p:nvSpPr>
          <p:cNvPr id="24732" name="Rectangle 684"/>
          <p:cNvSpPr>
            <a:spLocks noChangeArrowheads="1"/>
          </p:cNvSpPr>
          <p:nvPr/>
        </p:nvSpPr>
        <p:spPr bwMode="auto">
          <a:xfrm>
            <a:off x="5673725" y="1606550"/>
            <a:ext cx="17463" cy="68263"/>
          </a:xfrm>
          <a:prstGeom prst="rect">
            <a:avLst/>
          </a:prstGeom>
          <a:solidFill>
            <a:schemeClr val="bg2"/>
          </a:solidFill>
          <a:ln w="9525">
            <a:noFill/>
            <a:miter lim="800000"/>
            <a:headEnd/>
            <a:tailEnd/>
          </a:ln>
        </p:spPr>
        <p:txBody>
          <a:bodyPr/>
          <a:lstStyle/>
          <a:p>
            <a:endParaRPr lang="en-US" dirty="0">
              <a:solidFill>
                <a:schemeClr val="tx2"/>
              </a:solidFill>
            </a:endParaRPr>
          </a:p>
        </p:txBody>
      </p:sp>
      <p:sp>
        <p:nvSpPr>
          <p:cNvPr id="24733" name="Rectangle 685"/>
          <p:cNvSpPr>
            <a:spLocks noChangeArrowheads="1"/>
          </p:cNvSpPr>
          <p:nvPr/>
        </p:nvSpPr>
        <p:spPr bwMode="auto">
          <a:xfrm>
            <a:off x="5673725" y="1692275"/>
            <a:ext cx="17463" cy="69850"/>
          </a:xfrm>
          <a:prstGeom prst="rect">
            <a:avLst/>
          </a:prstGeom>
          <a:solidFill>
            <a:schemeClr val="bg2"/>
          </a:solidFill>
          <a:ln w="9525">
            <a:noFill/>
            <a:miter lim="800000"/>
            <a:headEnd/>
            <a:tailEnd/>
          </a:ln>
        </p:spPr>
        <p:txBody>
          <a:bodyPr/>
          <a:lstStyle/>
          <a:p>
            <a:endParaRPr lang="en-US" dirty="0">
              <a:solidFill>
                <a:schemeClr val="tx2"/>
              </a:solidFill>
            </a:endParaRPr>
          </a:p>
        </p:txBody>
      </p:sp>
      <p:sp>
        <p:nvSpPr>
          <p:cNvPr id="24734" name="Rectangle 686"/>
          <p:cNvSpPr>
            <a:spLocks noChangeArrowheads="1"/>
          </p:cNvSpPr>
          <p:nvPr/>
        </p:nvSpPr>
        <p:spPr bwMode="auto">
          <a:xfrm>
            <a:off x="5673725" y="1779588"/>
            <a:ext cx="17463" cy="77787"/>
          </a:xfrm>
          <a:prstGeom prst="rect">
            <a:avLst/>
          </a:prstGeom>
          <a:solidFill>
            <a:schemeClr val="bg2"/>
          </a:solidFill>
          <a:ln w="9525">
            <a:noFill/>
            <a:miter lim="800000"/>
            <a:headEnd/>
            <a:tailEnd/>
          </a:ln>
        </p:spPr>
        <p:txBody>
          <a:bodyPr/>
          <a:lstStyle/>
          <a:p>
            <a:endParaRPr lang="en-US" dirty="0">
              <a:solidFill>
                <a:schemeClr val="tx2"/>
              </a:solidFill>
            </a:endParaRPr>
          </a:p>
        </p:txBody>
      </p:sp>
      <p:sp>
        <p:nvSpPr>
          <p:cNvPr id="24735" name="Rectangle 687"/>
          <p:cNvSpPr>
            <a:spLocks noChangeArrowheads="1"/>
          </p:cNvSpPr>
          <p:nvPr/>
        </p:nvSpPr>
        <p:spPr bwMode="auto">
          <a:xfrm>
            <a:off x="5673725" y="1865313"/>
            <a:ext cx="17463" cy="77787"/>
          </a:xfrm>
          <a:prstGeom prst="rect">
            <a:avLst/>
          </a:prstGeom>
          <a:solidFill>
            <a:schemeClr val="bg2"/>
          </a:solidFill>
          <a:ln w="9525">
            <a:noFill/>
            <a:miter lim="800000"/>
            <a:headEnd/>
            <a:tailEnd/>
          </a:ln>
        </p:spPr>
        <p:txBody>
          <a:bodyPr/>
          <a:lstStyle/>
          <a:p>
            <a:endParaRPr lang="en-US" dirty="0">
              <a:solidFill>
                <a:schemeClr val="tx2"/>
              </a:solidFill>
            </a:endParaRPr>
          </a:p>
        </p:txBody>
      </p:sp>
      <p:sp>
        <p:nvSpPr>
          <p:cNvPr id="24736" name="Rectangle 688"/>
          <p:cNvSpPr>
            <a:spLocks noChangeArrowheads="1"/>
          </p:cNvSpPr>
          <p:nvPr/>
        </p:nvSpPr>
        <p:spPr bwMode="auto">
          <a:xfrm>
            <a:off x="5673725" y="1960563"/>
            <a:ext cx="17463" cy="69850"/>
          </a:xfrm>
          <a:prstGeom prst="rect">
            <a:avLst/>
          </a:prstGeom>
          <a:solidFill>
            <a:schemeClr val="bg2"/>
          </a:solidFill>
          <a:ln w="9525">
            <a:noFill/>
            <a:miter lim="800000"/>
            <a:headEnd/>
            <a:tailEnd/>
          </a:ln>
        </p:spPr>
        <p:txBody>
          <a:bodyPr/>
          <a:lstStyle/>
          <a:p>
            <a:endParaRPr lang="en-US" dirty="0">
              <a:solidFill>
                <a:schemeClr val="tx2"/>
              </a:solidFill>
            </a:endParaRPr>
          </a:p>
        </p:txBody>
      </p:sp>
      <p:sp>
        <p:nvSpPr>
          <p:cNvPr id="24737" name="Rectangle 689"/>
          <p:cNvSpPr>
            <a:spLocks noChangeArrowheads="1"/>
          </p:cNvSpPr>
          <p:nvPr/>
        </p:nvSpPr>
        <p:spPr bwMode="auto">
          <a:xfrm>
            <a:off x="5673725" y="2047875"/>
            <a:ext cx="17463" cy="68263"/>
          </a:xfrm>
          <a:prstGeom prst="rect">
            <a:avLst/>
          </a:prstGeom>
          <a:solidFill>
            <a:schemeClr val="bg2"/>
          </a:solidFill>
          <a:ln w="9525">
            <a:noFill/>
            <a:miter lim="800000"/>
            <a:headEnd/>
            <a:tailEnd/>
          </a:ln>
        </p:spPr>
        <p:txBody>
          <a:bodyPr/>
          <a:lstStyle/>
          <a:p>
            <a:endParaRPr lang="en-US" dirty="0">
              <a:solidFill>
                <a:schemeClr val="tx2"/>
              </a:solidFill>
            </a:endParaRPr>
          </a:p>
        </p:txBody>
      </p:sp>
      <p:sp>
        <p:nvSpPr>
          <p:cNvPr id="24738" name="Rectangle 690"/>
          <p:cNvSpPr>
            <a:spLocks noChangeArrowheads="1"/>
          </p:cNvSpPr>
          <p:nvPr/>
        </p:nvSpPr>
        <p:spPr bwMode="auto">
          <a:xfrm>
            <a:off x="5673725" y="2133600"/>
            <a:ext cx="17463" cy="77788"/>
          </a:xfrm>
          <a:prstGeom prst="rect">
            <a:avLst/>
          </a:prstGeom>
          <a:solidFill>
            <a:schemeClr val="bg2"/>
          </a:solidFill>
          <a:ln w="9525">
            <a:noFill/>
            <a:miter lim="800000"/>
            <a:headEnd/>
            <a:tailEnd/>
          </a:ln>
        </p:spPr>
        <p:txBody>
          <a:bodyPr/>
          <a:lstStyle/>
          <a:p>
            <a:endParaRPr lang="en-US" dirty="0">
              <a:solidFill>
                <a:schemeClr val="tx2"/>
              </a:solidFill>
            </a:endParaRPr>
          </a:p>
        </p:txBody>
      </p:sp>
      <p:sp>
        <p:nvSpPr>
          <p:cNvPr id="24739" name="Rectangle 691"/>
          <p:cNvSpPr>
            <a:spLocks noChangeArrowheads="1"/>
          </p:cNvSpPr>
          <p:nvPr/>
        </p:nvSpPr>
        <p:spPr bwMode="auto">
          <a:xfrm>
            <a:off x="5673725" y="2220913"/>
            <a:ext cx="17463" cy="77787"/>
          </a:xfrm>
          <a:prstGeom prst="rect">
            <a:avLst/>
          </a:prstGeom>
          <a:solidFill>
            <a:schemeClr val="bg2"/>
          </a:solidFill>
          <a:ln w="9525">
            <a:noFill/>
            <a:miter lim="800000"/>
            <a:headEnd/>
            <a:tailEnd/>
          </a:ln>
        </p:spPr>
        <p:txBody>
          <a:bodyPr/>
          <a:lstStyle/>
          <a:p>
            <a:endParaRPr lang="en-US" dirty="0">
              <a:solidFill>
                <a:schemeClr val="tx2"/>
              </a:solidFill>
            </a:endParaRPr>
          </a:p>
        </p:txBody>
      </p:sp>
      <p:sp>
        <p:nvSpPr>
          <p:cNvPr id="24740" name="Rectangle 692"/>
          <p:cNvSpPr>
            <a:spLocks noChangeArrowheads="1"/>
          </p:cNvSpPr>
          <p:nvPr/>
        </p:nvSpPr>
        <p:spPr bwMode="auto">
          <a:xfrm>
            <a:off x="5673725" y="2306638"/>
            <a:ext cx="17463" cy="77787"/>
          </a:xfrm>
          <a:prstGeom prst="rect">
            <a:avLst/>
          </a:prstGeom>
          <a:solidFill>
            <a:schemeClr val="bg2"/>
          </a:solidFill>
          <a:ln w="9525">
            <a:noFill/>
            <a:miter lim="800000"/>
            <a:headEnd/>
            <a:tailEnd/>
          </a:ln>
        </p:spPr>
        <p:txBody>
          <a:bodyPr/>
          <a:lstStyle/>
          <a:p>
            <a:endParaRPr lang="en-US" dirty="0">
              <a:solidFill>
                <a:schemeClr val="tx2"/>
              </a:solidFill>
            </a:endParaRPr>
          </a:p>
        </p:txBody>
      </p:sp>
      <p:sp>
        <p:nvSpPr>
          <p:cNvPr id="24741" name="Rectangle 693"/>
          <p:cNvSpPr>
            <a:spLocks noChangeArrowheads="1"/>
          </p:cNvSpPr>
          <p:nvPr/>
        </p:nvSpPr>
        <p:spPr bwMode="auto">
          <a:xfrm>
            <a:off x="5673725" y="2401888"/>
            <a:ext cx="17463" cy="69850"/>
          </a:xfrm>
          <a:prstGeom prst="rect">
            <a:avLst/>
          </a:prstGeom>
          <a:solidFill>
            <a:schemeClr val="bg2"/>
          </a:solidFill>
          <a:ln w="9525">
            <a:noFill/>
            <a:miter lim="800000"/>
            <a:headEnd/>
            <a:tailEnd/>
          </a:ln>
        </p:spPr>
        <p:txBody>
          <a:bodyPr/>
          <a:lstStyle/>
          <a:p>
            <a:endParaRPr lang="en-US" dirty="0">
              <a:solidFill>
                <a:schemeClr val="tx2"/>
              </a:solidFill>
            </a:endParaRPr>
          </a:p>
        </p:txBody>
      </p:sp>
      <p:sp>
        <p:nvSpPr>
          <p:cNvPr id="24742" name="Rectangle 694"/>
          <p:cNvSpPr>
            <a:spLocks noChangeArrowheads="1"/>
          </p:cNvSpPr>
          <p:nvPr/>
        </p:nvSpPr>
        <p:spPr bwMode="auto">
          <a:xfrm>
            <a:off x="5673725" y="2489200"/>
            <a:ext cx="17463" cy="68263"/>
          </a:xfrm>
          <a:prstGeom prst="rect">
            <a:avLst/>
          </a:prstGeom>
          <a:solidFill>
            <a:schemeClr val="bg2"/>
          </a:solidFill>
          <a:ln w="9525">
            <a:noFill/>
            <a:miter lim="800000"/>
            <a:headEnd/>
            <a:tailEnd/>
          </a:ln>
        </p:spPr>
        <p:txBody>
          <a:bodyPr/>
          <a:lstStyle/>
          <a:p>
            <a:endParaRPr lang="en-US" dirty="0">
              <a:solidFill>
                <a:schemeClr val="tx2"/>
              </a:solidFill>
            </a:endParaRPr>
          </a:p>
        </p:txBody>
      </p:sp>
      <p:sp>
        <p:nvSpPr>
          <p:cNvPr id="24743" name="Rectangle 695"/>
          <p:cNvSpPr>
            <a:spLocks noChangeArrowheads="1"/>
          </p:cNvSpPr>
          <p:nvPr/>
        </p:nvSpPr>
        <p:spPr bwMode="auto">
          <a:xfrm>
            <a:off x="5673725" y="2574925"/>
            <a:ext cx="17463" cy="77788"/>
          </a:xfrm>
          <a:prstGeom prst="rect">
            <a:avLst/>
          </a:prstGeom>
          <a:solidFill>
            <a:schemeClr val="bg2"/>
          </a:solidFill>
          <a:ln w="9525">
            <a:noFill/>
            <a:miter lim="800000"/>
            <a:headEnd/>
            <a:tailEnd/>
          </a:ln>
        </p:spPr>
        <p:txBody>
          <a:bodyPr/>
          <a:lstStyle/>
          <a:p>
            <a:endParaRPr lang="en-US" dirty="0">
              <a:solidFill>
                <a:schemeClr val="tx2"/>
              </a:solidFill>
            </a:endParaRPr>
          </a:p>
        </p:txBody>
      </p:sp>
      <p:sp>
        <p:nvSpPr>
          <p:cNvPr id="24744" name="Rectangle 696"/>
          <p:cNvSpPr>
            <a:spLocks noChangeArrowheads="1"/>
          </p:cNvSpPr>
          <p:nvPr/>
        </p:nvSpPr>
        <p:spPr bwMode="auto">
          <a:xfrm>
            <a:off x="5673725" y="2660650"/>
            <a:ext cx="17463" cy="77788"/>
          </a:xfrm>
          <a:prstGeom prst="rect">
            <a:avLst/>
          </a:prstGeom>
          <a:solidFill>
            <a:schemeClr val="bg2"/>
          </a:solidFill>
          <a:ln w="9525">
            <a:noFill/>
            <a:miter lim="800000"/>
            <a:headEnd/>
            <a:tailEnd/>
          </a:ln>
        </p:spPr>
        <p:txBody>
          <a:bodyPr/>
          <a:lstStyle/>
          <a:p>
            <a:endParaRPr lang="en-US" dirty="0">
              <a:solidFill>
                <a:schemeClr val="tx2"/>
              </a:solidFill>
            </a:endParaRPr>
          </a:p>
        </p:txBody>
      </p:sp>
      <p:sp>
        <p:nvSpPr>
          <p:cNvPr id="24745" name="Rectangle 697"/>
          <p:cNvSpPr>
            <a:spLocks noChangeArrowheads="1"/>
          </p:cNvSpPr>
          <p:nvPr/>
        </p:nvSpPr>
        <p:spPr bwMode="auto">
          <a:xfrm>
            <a:off x="5673725" y="2755900"/>
            <a:ext cx="17463" cy="69850"/>
          </a:xfrm>
          <a:prstGeom prst="rect">
            <a:avLst/>
          </a:prstGeom>
          <a:solidFill>
            <a:schemeClr val="bg2"/>
          </a:solidFill>
          <a:ln w="9525">
            <a:noFill/>
            <a:miter lim="800000"/>
            <a:headEnd/>
            <a:tailEnd/>
          </a:ln>
        </p:spPr>
        <p:txBody>
          <a:bodyPr/>
          <a:lstStyle/>
          <a:p>
            <a:endParaRPr lang="en-US" dirty="0">
              <a:solidFill>
                <a:schemeClr val="tx2"/>
              </a:solidFill>
            </a:endParaRPr>
          </a:p>
        </p:txBody>
      </p:sp>
      <p:sp>
        <p:nvSpPr>
          <p:cNvPr id="24746" name="Rectangle 698"/>
          <p:cNvSpPr>
            <a:spLocks noChangeArrowheads="1"/>
          </p:cNvSpPr>
          <p:nvPr/>
        </p:nvSpPr>
        <p:spPr bwMode="auto">
          <a:xfrm>
            <a:off x="5673725" y="2843213"/>
            <a:ext cx="17463" cy="68262"/>
          </a:xfrm>
          <a:prstGeom prst="rect">
            <a:avLst/>
          </a:prstGeom>
          <a:solidFill>
            <a:schemeClr val="bg2"/>
          </a:solidFill>
          <a:ln w="9525">
            <a:noFill/>
            <a:miter lim="800000"/>
            <a:headEnd/>
            <a:tailEnd/>
          </a:ln>
        </p:spPr>
        <p:txBody>
          <a:bodyPr/>
          <a:lstStyle/>
          <a:p>
            <a:endParaRPr lang="en-US" dirty="0">
              <a:solidFill>
                <a:schemeClr val="tx2"/>
              </a:solidFill>
            </a:endParaRPr>
          </a:p>
        </p:txBody>
      </p:sp>
      <p:sp>
        <p:nvSpPr>
          <p:cNvPr id="24747" name="Rectangle 699"/>
          <p:cNvSpPr>
            <a:spLocks noChangeArrowheads="1"/>
          </p:cNvSpPr>
          <p:nvPr/>
        </p:nvSpPr>
        <p:spPr bwMode="auto">
          <a:xfrm>
            <a:off x="5673725" y="2928938"/>
            <a:ext cx="17463" cy="77787"/>
          </a:xfrm>
          <a:prstGeom prst="rect">
            <a:avLst/>
          </a:prstGeom>
          <a:solidFill>
            <a:schemeClr val="bg2"/>
          </a:solidFill>
          <a:ln w="9525">
            <a:noFill/>
            <a:miter lim="800000"/>
            <a:headEnd/>
            <a:tailEnd/>
          </a:ln>
        </p:spPr>
        <p:txBody>
          <a:bodyPr/>
          <a:lstStyle/>
          <a:p>
            <a:endParaRPr lang="en-US" dirty="0">
              <a:solidFill>
                <a:schemeClr val="tx2"/>
              </a:solidFill>
            </a:endParaRPr>
          </a:p>
        </p:txBody>
      </p:sp>
      <p:sp>
        <p:nvSpPr>
          <p:cNvPr id="24748" name="Rectangle 700"/>
          <p:cNvSpPr>
            <a:spLocks noChangeArrowheads="1"/>
          </p:cNvSpPr>
          <p:nvPr/>
        </p:nvSpPr>
        <p:spPr bwMode="auto">
          <a:xfrm>
            <a:off x="5673725" y="3016250"/>
            <a:ext cx="17463" cy="77788"/>
          </a:xfrm>
          <a:prstGeom prst="rect">
            <a:avLst/>
          </a:prstGeom>
          <a:solidFill>
            <a:schemeClr val="bg2"/>
          </a:solidFill>
          <a:ln w="9525">
            <a:noFill/>
            <a:miter lim="800000"/>
            <a:headEnd/>
            <a:tailEnd/>
          </a:ln>
        </p:spPr>
        <p:txBody>
          <a:bodyPr/>
          <a:lstStyle/>
          <a:p>
            <a:endParaRPr lang="en-US" dirty="0">
              <a:solidFill>
                <a:schemeClr val="tx2"/>
              </a:solidFill>
            </a:endParaRPr>
          </a:p>
        </p:txBody>
      </p:sp>
      <p:sp>
        <p:nvSpPr>
          <p:cNvPr id="24749" name="Rectangle 701"/>
          <p:cNvSpPr>
            <a:spLocks noChangeArrowheads="1"/>
          </p:cNvSpPr>
          <p:nvPr/>
        </p:nvSpPr>
        <p:spPr bwMode="auto">
          <a:xfrm>
            <a:off x="5673725" y="3101975"/>
            <a:ext cx="17463" cy="77788"/>
          </a:xfrm>
          <a:prstGeom prst="rect">
            <a:avLst/>
          </a:prstGeom>
          <a:solidFill>
            <a:schemeClr val="bg2"/>
          </a:solidFill>
          <a:ln w="9525">
            <a:noFill/>
            <a:miter lim="800000"/>
            <a:headEnd/>
            <a:tailEnd/>
          </a:ln>
        </p:spPr>
        <p:txBody>
          <a:bodyPr/>
          <a:lstStyle/>
          <a:p>
            <a:endParaRPr lang="en-US" dirty="0">
              <a:solidFill>
                <a:schemeClr val="tx2"/>
              </a:solidFill>
            </a:endParaRPr>
          </a:p>
        </p:txBody>
      </p:sp>
      <p:sp>
        <p:nvSpPr>
          <p:cNvPr id="24750" name="Rectangle 702"/>
          <p:cNvSpPr>
            <a:spLocks noChangeArrowheads="1"/>
          </p:cNvSpPr>
          <p:nvPr/>
        </p:nvSpPr>
        <p:spPr bwMode="auto">
          <a:xfrm>
            <a:off x="5673725" y="3197225"/>
            <a:ext cx="17463" cy="69850"/>
          </a:xfrm>
          <a:prstGeom prst="rect">
            <a:avLst/>
          </a:prstGeom>
          <a:solidFill>
            <a:schemeClr val="bg2"/>
          </a:solidFill>
          <a:ln w="9525">
            <a:noFill/>
            <a:miter lim="800000"/>
            <a:headEnd/>
            <a:tailEnd/>
          </a:ln>
        </p:spPr>
        <p:txBody>
          <a:bodyPr/>
          <a:lstStyle/>
          <a:p>
            <a:endParaRPr lang="en-US" dirty="0">
              <a:solidFill>
                <a:schemeClr val="tx2"/>
              </a:solidFill>
            </a:endParaRPr>
          </a:p>
        </p:txBody>
      </p:sp>
      <p:sp>
        <p:nvSpPr>
          <p:cNvPr id="24751" name="Rectangle 703"/>
          <p:cNvSpPr>
            <a:spLocks noChangeArrowheads="1"/>
          </p:cNvSpPr>
          <p:nvPr/>
        </p:nvSpPr>
        <p:spPr bwMode="auto">
          <a:xfrm>
            <a:off x="5673725" y="3284538"/>
            <a:ext cx="17463" cy="68262"/>
          </a:xfrm>
          <a:prstGeom prst="rect">
            <a:avLst/>
          </a:prstGeom>
          <a:solidFill>
            <a:schemeClr val="bg2"/>
          </a:solidFill>
          <a:ln w="9525">
            <a:noFill/>
            <a:miter lim="800000"/>
            <a:headEnd/>
            <a:tailEnd/>
          </a:ln>
        </p:spPr>
        <p:txBody>
          <a:bodyPr/>
          <a:lstStyle/>
          <a:p>
            <a:endParaRPr lang="en-US" dirty="0">
              <a:solidFill>
                <a:schemeClr val="tx2"/>
              </a:solidFill>
            </a:endParaRPr>
          </a:p>
        </p:txBody>
      </p:sp>
      <p:sp>
        <p:nvSpPr>
          <p:cNvPr id="24752" name="Rectangle 704"/>
          <p:cNvSpPr>
            <a:spLocks noChangeArrowheads="1"/>
          </p:cNvSpPr>
          <p:nvPr/>
        </p:nvSpPr>
        <p:spPr bwMode="auto">
          <a:xfrm>
            <a:off x="5673725" y="3370263"/>
            <a:ext cx="17463" cy="77787"/>
          </a:xfrm>
          <a:prstGeom prst="rect">
            <a:avLst/>
          </a:prstGeom>
          <a:solidFill>
            <a:schemeClr val="bg2"/>
          </a:solidFill>
          <a:ln w="9525">
            <a:noFill/>
            <a:miter lim="800000"/>
            <a:headEnd/>
            <a:tailEnd/>
          </a:ln>
        </p:spPr>
        <p:txBody>
          <a:bodyPr/>
          <a:lstStyle/>
          <a:p>
            <a:endParaRPr lang="en-US" dirty="0">
              <a:solidFill>
                <a:schemeClr val="tx2"/>
              </a:solidFill>
            </a:endParaRPr>
          </a:p>
        </p:txBody>
      </p:sp>
      <p:sp>
        <p:nvSpPr>
          <p:cNvPr id="24753" name="Rectangle 705"/>
          <p:cNvSpPr>
            <a:spLocks noChangeArrowheads="1"/>
          </p:cNvSpPr>
          <p:nvPr/>
        </p:nvSpPr>
        <p:spPr bwMode="auto">
          <a:xfrm>
            <a:off x="5673725" y="3457575"/>
            <a:ext cx="17463" cy="77788"/>
          </a:xfrm>
          <a:prstGeom prst="rect">
            <a:avLst/>
          </a:prstGeom>
          <a:solidFill>
            <a:schemeClr val="bg2"/>
          </a:solidFill>
          <a:ln w="9525">
            <a:noFill/>
            <a:miter lim="800000"/>
            <a:headEnd/>
            <a:tailEnd/>
          </a:ln>
        </p:spPr>
        <p:txBody>
          <a:bodyPr/>
          <a:lstStyle/>
          <a:p>
            <a:endParaRPr lang="en-US" dirty="0">
              <a:solidFill>
                <a:schemeClr val="tx2"/>
              </a:solidFill>
            </a:endParaRPr>
          </a:p>
        </p:txBody>
      </p:sp>
      <p:sp>
        <p:nvSpPr>
          <p:cNvPr id="24754" name="Rectangle 706"/>
          <p:cNvSpPr>
            <a:spLocks noChangeArrowheads="1"/>
          </p:cNvSpPr>
          <p:nvPr/>
        </p:nvSpPr>
        <p:spPr bwMode="auto">
          <a:xfrm>
            <a:off x="5673725" y="3552825"/>
            <a:ext cx="17463" cy="68263"/>
          </a:xfrm>
          <a:prstGeom prst="rect">
            <a:avLst/>
          </a:prstGeom>
          <a:solidFill>
            <a:schemeClr val="bg2"/>
          </a:solidFill>
          <a:ln w="9525">
            <a:noFill/>
            <a:miter lim="800000"/>
            <a:headEnd/>
            <a:tailEnd/>
          </a:ln>
        </p:spPr>
        <p:txBody>
          <a:bodyPr/>
          <a:lstStyle/>
          <a:p>
            <a:endParaRPr lang="en-US" dirty="0">
              <a:solidFill>
                <a:schemeClr val="tx2"/>
              </a:solidFill>
            </a:endParaRPr>
          </a:p>
        </p:txBody>
      </p:sp>
      <p:sp>
        <p:nvSpPr>
          <p:cNvPr id="24755" name="Rectangle 707"/>
          <p:cNvSpPr>
            <a:spLocks noChangeArrowheads="1"/>
          </p:cNvSpPr>
          <p:nvPr/>
        </p:nvSpPr>
        <p:spPr bwMode="auto">
          <a:xfrm>
            <a:off x="5673725" y="3638550"/>
            <a:ext cx="17463" cy="69850"/>
          </a:xfrm>
          <a:prstGeom prst="rect">
            <a:avLst/>
          </a:prstGeom>
          <a:solidFill>
            <a:schemeClr val="bg2"/>
          </a:solidFill>
          <a:ln w="9525">
            <a:noFill/>
            <a:miter lim="800000"/>
            <a:headEnd/>
            <a:tailEnd/>
          </a:ln>
        </p:spPr>
        <p:txBody>
          <a:bodyPr/>
          <a:lstStyle/>
          <a:p>
            <a:endParaRPr lang="en-US" dirty="0">
              <a:solidFill>
                <a:schemeClr val="tx2"/>
              </a:solidFill>
            </a:endParaRPr>
          </a:p>
        </p:txBody>
      </p:sp>
      <p:sp>
        <p:nvSpPr>
          <p:cNvPr id="24756" name="Rectangle 708"/>
          <p:cNvSpPr>
            <a:spLocks noChangeArrowheads="1"/>
          </p:cNvSpPr>
          <p:nvPr/>
        </p:nvSpPr>
        <p:spPr bwMode="auto">
          <a:xfrm>
            <a:off x="5673725" y="3725863"/>
            <a:ext cx="17463" cy="77787"/>
          </a:xfrm>
          <a:prstGeom prst="rect">
            <a:avLst/>
          </a:prstGeom>
          <a:solidFill>
            <a:schemeClr val="bg2"/>
          </a:solidFill>
          <a:ln w="9525">
            <a:noFill/>
            <a:miter lim="800000"/>
            <a:headEnd/>
            <a:tailEnd/>
          </a:ln>
        </p:spPr>
        <p:txBody>
          <a:bodyPr/>
          <a:lstStyle/>
          <a:p>
            <a:endParaRPr lang="en-US" dirty="0">
              <a:solidFill>
                <a:schemeClr val="tx2"/>
              </a:solidFill>
            </a:endParaRPr>
          </a:p>
        </p:txBody>
      </p:sp>
      <p:sp>
        <p:nvSpPr>
          <p:cNvPr id="24757" name="Rectangle 709"/>
          <p:cNvSpPr>
            <a:spLocks noChangeArrowheads="1"/>
          </p:cNvSpPr>
          <p:nvPr/>
        </p:nvSpPr>
        <p:spPr bwMode="auto">
          <a:xfrm>
            <a:off x="5673725" y="3811588"/>
            <a:ext cx="17463" cy="77787"/>
          </a:xfrm>
          <a:prstGeom prst="rect">
            <a:avLst/>
          </a:prstGeom>
          <a:solidFill>
            <a:schemeClr val="bg2"/>
          </a:solidFill>
          <a:ln w="9525">
            <a:noFill/>
            <a:miter lim="800000"/>
            <a:headEnd/>
            <a:tailEnd/>
          </a:ln>
        </p:spPr>
        <p:txBody>
          <a:bodyPr/>
          <a:lstStyle/>
          <a:p>
            <a:endParaRPr lang="en-US" dirty="0">
              <a:solidFill>
                <a:schemeClr val="tx2"/>
              </a:solidFill>
            </a:endParaRPr>
          </a:p>
        </p:txBody>
      </p:sp>
      <p:sp>
        <p:nvSpPr>
          <p:cNvPr id="24758" name="Rectangle 710"/>
          <p:cNvSpPr>
            <a:spLocks noChangeArrowheads="1"/>
          </p:cNvSpPr>
          <p:nvPr/>
        </p:nvSpPr>
        <p:spPr bwMode="auto">
          <a:xfrm>
            <a:off x="5673725" y="3897313"/>
            <a:ext cx="17463" cy="77787"/>
          </a:xfrm>
          <a:prstGeom prst="rect">
            <a:avLst/>
          </a:prstGeom>
          <a:solidFill>
            <a:schemeClr val="bg2"/>
          </a:solidFill>
          <a:ln w="9525">
            <a:noFill/>
            <a:miter lim="800000"/>
            <a:headEnd/>
            <a:tailEnd/>
          </a:ln>
        </p:spPr>
        <p:txBody>
          <a:bodyPr/>
          <a:lstStyle/>
          <a:p>
            <a:endParaRPr lang="en-US" dirty="0">
              <a:solidFill>
                <a:schemeClr val="tx2"/>
              </a:solidFill>
            </a:endParaRPr>
          </a:p>
        </p:txBody>
      </p:sp>
      <p:sp>
        <p:nvSpPr>
          <p:cNvPr id="24759" name="Rectangle 711"/>
          <p:cNvSpPr>
            <a:spLocks noChangeArrowheads="1"/>
          </p:cNvSpPr>
          <p:nvPr/>
        </p:nvSpPr>
        <p:spPr bwMode="auto">
          <a:xfrm>
            <a:off x="5673725" y="3992563"/>
            <a:ext cx="17463" cy="69850"/>
          </a:xfrm>
          <a:prstGeom prst="rect">
            <a:avLst/>
          </a:prstGeom>
          <a:solidFill>
            <a:schemeClr val="bg2"/>
          </a:solidFill>
          <a:ln w="9525">
            <a:noFill/>
            <a:miter lim="800000"/>
            <a:headEnd/>
            <a:tailEnd/>
          </a:ln>
        </p:spPr>
        <p:txBody>
          <a:bodyPr/>
          <a:lstStyle/>
          <a:p>
            <a:endParaRPr lang="en-US" dirty="0">
              <a:solidFill>
                <a:schemeClr val="tx2"/>
              </a:solidFill>
            </a:endParaRPr>
          </a:p>
        </p:txBody>
      </p:sp>
      <p:sp>
        <p:nvSpPr>
          <p:cNvPr id="24760" name="Rectangle 712"/>
          <p:cNvSpPr>
            <a:spLocks noChangeArrowheads="1"/>
          </p:cNvSpPr>
          <p:nvPr/>
        </p:nvSpPr>
        <p:spPr bwMode="auto">
          <a:xfrm>
            <a:off x="5673725" y="4079875"/>
            <a:ext cx="17463" cy="68263"/>
          </a:xfrm>
          <a:prstGeom prst="rect">
            <a:avLst/>
          </a:prstGeom>
          <a:solidFill>
            <a:schemeClr val="bg2"/>
          </a:solidFill>
          <a:ln w="9525">
            <a:noFill/>
            <a:miter lim="800000"/>
            <a:headEnd/>
            <a:tailEnd/>
          </a:ln>
        </p:spPr>
        <p:txBody>
          <a:bodyPr/>
          <a:lstStyle/>
          <a:p>
            <a:endParaRPr lang="en-US" dirty="0">
              <a:solidFill>
                <a:schemeClr val="tx2"/>
              </a:solidFill>
            </a:endParaRPr>
          </a:p>
        </p:txBody>
      </p:sp>
      <p:sp>
        <p:nvSpPr>
          <p:cNvPr id="24761" name="Rectangle 713"/>
          <p:cNvSpPr>
            <a:spLocks noChangeArrowheads="1"/>
          </p:cNvSpPr>
          <p:nvPr/>
        </p:nvSpPr>
        <p:spPr bwMode="auto">
          <a:xfrm>
            <a:off x="5673725" y="4165600"/>
            <a:ext cx="17463" cy="77788"/>
          </a:xfrm>
          <a:prstGeom prst="rect">
            <a:avLst/>
          </a:prstGeom>
          <a:solidFill>
            <a:schemeClr val="bg2"/>
          </a:solidFill>
          <a:ln w="9525">
            <a:noFill/>
            <a:miter lim="800000"/>
            <a:headEnd/>
            <a:tailEnd/>
          </a:ln>
        </p:spPr>
        <p:txBody>
          <a:bodyPr/>
          <a:lstStyle/>
          <a:p>
            <a:endParaRPr lang="en-US" dirty="0">
              <a:solidFill>
                <a:schemeClr val="tx2"/>
              </a:solidFill>
            </a:endParaRPr>
          </a:p>
        </p:txBody>
      </p:sp>
      <p:sp>
        <p:nvSpPr>
          <p:cNvPr id="24762" name="Rectangle 714"/>
          <p:cNvSpPr>
            <a:spLocks noChangeArrowheads="1"/>
          </p:cNvSpPr>
          <p:nvPr/>
        </p:nvSpPr>
        <p:spPr bwMode="auto">
          <a:xfrm>
            <a:off x="5673725" y="4252913"/>
            <a:ext cx="17463" cy="77787"/>
          </a:xfrm>
          <a:prstGeom prst="rect">
            <a:avLst/>
          </a:prstGeom>
          <a:solidFill>
            <a:schemeClr val="bg2"/>
          </a:solidFill>
          <a:ln w="9525">
            <a:noFill/>
            <a:miter lim="800000"/>
            <a:headEnd/>
            <a:tailEnd/>
          </a:ln>
        </p:spPr>
        <p:txBody>
          <a:bodyPr/>
          <a:lstStyle/>
          <a:p>
            <a:endParaRPr lang="en-US" dirty="0">
              <a:solidFill>
                <a:schemeClr val="tx2"/>
              </a:solidFill>
            </a:endParaRPr>
          </a:p>
        </p:txBody>
      </p:sp>
      <p:sp>
        <p:nvSpPr>
          <p:cNvPr id="24763" name="Rectangle 715"/>
          <p:cNvSpPr>
            <a:spLocks noChangeArrowheads="1"/>
          </p:cNvSpPr>
          <p:nvPr/>
        </p:nvSpPr>
        <p:spPr bwMode="auto">
          <a:xfrm>
            <a:off x="5673725" y="4348163"/>
            <a:ext cx="17463" cy="68262"/>
          </a:xfrm>
          <a:prstGeom prst="rect">
            <a:avLst/>
          </a:prstGeom>
          <a:solidFill>
            <a:schemeClr val="bg2"/>
          </a:solidFill>
          <a:ln w="9525">
            <a:noFill/>
            <a:miter lim="800000"/>
            <a:headEnd/>
            <a:tailEnd/>
          </a:ln>
        </p:spPr>
        <p:txBody>
          <a:bodyPr/>
          <a:lstStyle/>
          <a:p>
            <a:endParaRPr lang="en-US" dirty="0">
              <a:solidFill>
                <a:schemeClr val="tx2"/>
              </a:solidFill>
            </a:endParaRPr>
          </a:p>
        </p:txBody>
      </p:sp>
      <p:sp>
        <p:nvSpPr>
          <p:cNvPr id="24764" name="Rectangle 716"/>
          <p:cNvSpPr>
            <a:spLocks noChangeArrowheads="1"/>
          </p:cNvSpPr>
          <p:nvPr/>
        </p:nvSpPr>
        <p:spPr bwMode="auto">
          <a:xfrm>
            <a:off x="5673725" y="4433888"/>
            <a:ext cx="17463" cy="69850"/>
          </a:xfrm>
          <a:prstGeom prst="rect">
            <a:avLst/>
          </a:prstGeom>
          <a:solidFill>
            <a:schemeClr val="bg2"/>
          </a:solidFill>
          <a:ln w="9525">
            <a:noFill/>
            <a:miter lim="800000"/>
            <a:headEnd/>
            <a:tailEnd/>
          </a:ln>
        </p:spPr>
        <p:txBody>
          <a:bodyPr/>
          <a:lstStyle/>
          <a:p>
            <a:endParaRPr lang="en-US" dirty="0">
              <a:solidFill>
                <a:schemeClr val="tx2"/>
              </a:solidFill>
            </a:endParaRPr>
          </a:p>
        </p:txBody>
      </p:sp>
      <p:sp>
        <p:nvSpPr>
          <p:cNvPr id="24765" name="Rectangle 717"/>
          <p:cNvSpPr>
            <a:spLocks noChangeArrowheads="1"/>
          </p:cNvSpPr>
          <p:nvPr/>
        </p:nvSpPr>
        <p:spPr bwMode="auto">
          <a:xfrm>
            <a:off x="5673725" y="4521200"/>
            <a:ext cx="17463" cy="77788"/>
          </a:xfrm>
          <a:prstGeom prst="rect">
            <a:avLst/>
          </a:prstGeom>
          <a:solidFill>
            <a:schemeClr val="bg2"/>
          </a:solidFill>
          <a:ln w="9525">
            <a:noFill/>
            <a:miter lim="800000"/>
            <a:headEnd/>
            <a:tailEnd/>
          </a:ln>
        </p:spPr>
        <p:txBody>
          <a:bodyPr/>
          <a:lstStyle/>
          <a:p>
            <a:endParaRPr lang="en-US" dirty="0">
              <a:solidFill>
                <a:schemeClr val="tx2"/>
              </a:solidFill>
            </a:endParaRPr>
          </a:p>
        </p:txBody>
      </p:sp>
      <p:sp>
        <p:nvSpPr>
          <p:cNvPr id="24766" name="Rectangle 718"/>
          <p:cNvSpPr>
            <a:spLocks noChangeArrowheads="1"/>
          </p:cNvSpPr>
          <p:nvPr/>
        </p:nvSpPr>
        <p:spPr bwMode="auto">
          <a:xfrm>
            <a:off x="5673725" y="4606925"/>
            <a:ext cx="17463" cy="77788"/>
          </a:xfrm>
          <a:prstGeom prst="rect">
            <a:avLst/>
          </a:prstGeom>
          <a:solidFill>
            <a:schemeClr val="bg2"/>
          </a:solidFill>
          <a:ln w="9525">
            <a:noFill/>
            <a:miter lim="800000"/>
            <a:headEnd/>
            <a:tailEnd/>
          </a:ln>
        </p:spPr>
        <p:txBody>
          <a:bodyPr/>
          <a:lstStyle/>
          <a:p>
            <a:endParaRPr lang="en-US" dirty="0">
              <a:solidFill>
                <a:schemeClr val="tx2"/>
              </a:solidFill>
            </a:endParaRPr>
          </a:p>
        </p:txBody>
      </p:sp>
      <p:sp>
        <p:nvSpPr>
          <p:cNvPr id="24767" name="Rectangle 719"/>
          <p:cNvSpPr>
            <a:spLocks noChangeArrowheads="1"/>
          </p:cNvSpPr>
          <p:nvPr/>
        </p:nvSpPr>
        <p:spPr bwMode="auto">
          <a:xfrm>
            <a:off x="5673725" y="4702175"/>
            <a:ext cx="17463" cy="69850"/>
          </a:xfrm>
          <a:prstGeom prst="rect">
            <a:avLst/>
          </a:prstGeom>
          <a:solidFill>
            <a:schemeClr val="bg2"/>
          </a:solidFill>
          <a:ln w="9525">
            <a:noFill/>
            <a:miter lim="800000"/>
            <a:headEnd/>
            <a:tailEnd/>
          </a:ln>
        </p:spPr>
        <p:txBody>
          <a:bodyPr/>
          <a:lstStyle/>
          <a:p>
            <a:endParaRPr lang="en-US" dirty="0">
              <a:solidFill>
                <a:schemeClr val="tx2"/>
              </a:solidFill>
            </a:endParaRPr>
          </a:p>
        </p:txBody>
      </p:sp>
      <p:sp>
        <p:nvSpPr>
          <p:cNvPr id="24768" name="Rectangle 720"/>
          <p:cNvSpPr>
            <a:spLocks noChangeArrowheads="1"/>
          </p:cNvSpPr>
          <p:nvPr/>
        </p:nvSpPr>
        <p:spPr bwMode="auto">
          <a:xfrm>
            <a:off x="5673725" y="4789488"/>
            <a:ext cx="17463" cy="68262"/>
          </a:xfrm>
          <a:prstGeom prst="rect">
            <a:avLst/>
          </a:prstGeom>
          <a:solidFill>
            <a:schemeClr val="bg2"/>
          </a:solidFill>
          <a:ln w="9525">
            <a:noFill/>
            <a:miter lim="800000"/>
            <a:headEnd/>
            <a:tailEnd/>
          </a:ln>
        </p:spPr>
        <p:txBody>
          <a:bodyPr/>
          <a:lstStyle/>
          <a:p>
            <a:endParaRPr lang="en-US" dirty="0">
              <a:solidFill>
                <a:schemeClr val="tx2"/>
              </a:solidFill>
            </a:endParaRPr>
          </a:p>
        </p:txBody>
      </p:sp>
      <p:sp>
        <p:nvSpPr>
          <p:cNvPr id="24769" name="Rectangle 721"/>
          <p:cNvSpPr>
            <a:spLocks noChangeArrowheads="1"/>
          </p:cNvSpPr>
          <p:nvPr/>
        </p:nvSpPr>
        <p:spPr bwMode="auto">
          <a:xfrm>
            <a:off x="5673725" y="4875213"/>
            <a:ext cx="17463" cy="69850"/>
          </a:xfrm>
          <a:prstGeom prst="rect">
            <a:avLst/>
          </a:prstGeom>
          <a:solidFill>
            <a:schemeClr val="bg2"/>
          </a:solidFill>
          <a:ln w="9525">
            <a:noFill/>
            <a:miter lim="800000"/>
            <a:headEnd/>
            <a:tailEnd/>
          </a:ln>
        </p:spPr>
        <p:txBody>
          <a:bodyPr/>
          <a:lstStyle/>
          <a:p>
            <a:endParaRPr lang="en-US" dirty="0">
              <a:solidFill>
                <a:schemeClr val="tx2"/>
              </a:solidFill>
            </a:endParaRPr>
          </a:p>
        </p:txBody>
      </p:sp>
      <p:sp>
        <p:nvSpPr>
          <p:cNvPr id="24770" name="Rectangle 722"/>
          <p:cNvSpPr>
            <a:spLocks noChangeArrowheads="1"/>
          </p:cNvSpPr>
          <p:nvPr/>
        </p:nvSpPr>
        <p:spPr bwMode="auto">
          <a:xfrm>
            <a:off x="5673725" y="4962525"/>
            <a:ext cx="17463" cy="77788"/>
          </a:xfrm>
          <a:prstGeom prst="rect">
            <a:avLst/>
          </a:prstGeom>
          <a:solidFill>
            <a:schemeClr val="bg2"/>
          </a:solidFill>
          <a:ln w="9525">
            <a:noFill/>
            <a:miter lim="800000"/>
            <a:headEnd/>
            <a:tailEnd/>
          </a:ln>
        </p:spPr>
        <p:txBody>
          <a:bodyPr/>
          <a:lstStyle/>
          <a:p>
            <a:endParaRPr lang="en-US" dirty="0">
              <a:solidFill>
                <a:schemeClr val="tx2"/>
              </a:solidFill>
            </a:endParaRPr>
          </a:p>
        </p:txBody>
      </p:sp>
      <p:sp>
        <p:nvSpPr>
          <p:cNvPr id="24771" name="Rectangle 723"/>
          <p:cNvSpPr>
            <a:spLocks noChangeArrowheads="1"/>
          </p:cNvSpPr>
          <p:nvPr/>
        </p:nvSpPr>
        <p:spPr bwMode="auto">
          <a:xfrm>
            <a:off x="5673725" y="5048250"/>
            <a:ext cx="17463" cy="77788"/>
          </a:xfrm>
          <a:prstGeom prst="rect">
            <a:avLst/>
          </a:prstGeom>
          <a:solidFill>
            <a:schemeClr val="bg2"/>
          </a:solidFill>
          <a:ln w="9525">
            <a:noFill/>
            <a:miter lim="800000"/>
            <a:headEnd/>
            <a:tailEnd/>
          </a:ln>
        </p:spPr>
        <p:txBody>
          <a:bodyPr/>
          <a:lstStyle/>
          <a:p>
            <a:endParaRPr lang="en-US" dirty="0">
              <a:solidFill>
                <a:schemeClr val="tx2"/>
              </a:solidFill>
            </a:endParaRPr>
          </a:p>
        </p:txBody>
      </p:sp>
      <p:sp>
        <p:nvSpPr>
          <p:cNvPr id="24772" name="Rectangle 724"/>
          <p:cNvSpPr>
            <a:spLocks noChangeArrowheads="1"/>
          </p:cNvSpPr>
          <p:nvPr/>
        </p:nvSpPr>
        <p:spPr bwMode="auto">
          <a:xfrm>
            <a:off x="5673725" y="5143500"/>
            <a:ext cx="17463" cy="68263"/>
          </a:xfrm>
          <a:prstGeom prst="rect">
            <a:avLst/>
          </a:prstGeom>
          <a:solidFill>
            <a:schemeClr val="bg2"/>
          </a:solidFill>
          <a:ln w="9525">
            <a:noFill/>
            <a:miter lim="800000"/>
            <a:headEnd/>
            <a:tailEnd/>
          </a:ln>
        </p:spPr>
        <p:txBody>
          <a:bodyPr/>
          <a:lstStyle/>
          <a:p>
            <a:endParaRPr lang="en-US" dirty="0">
              <a:solidFill>
                <a:schemeClr val="tx2"/>
              </a:solidFill>
            </a:endParaRPr>
          </a:p>
        </p:txBody>
      </p:sp>
      <p:sp>
        <p:nvSpPr>
          <p:cNvPr id="24773" name="Rectangle 725"/>
          <p:cNvSpPr>
            <a:spLocks noChangeArrowheads="1"/>
          </p:cNvSpPr>
          <p:nvPr/>
        </p:nvSpPr>
        <p:spPr bwMode="auto">
          <a:xfrm>
            <a:off x="5673725" y="5229225"/>
            <a:ext cx="17463" cy="69850"/>
          </a:xfrm>
          <a:prstGeom prst="rect">
            <a:avLst/>
          </a:prstGeom>
          <a:solidFill>
            <a:schemeClr val="bg2"/>
          </a:solidFill>
          <a:ln w="9525">
            <a:noFill/>
            <a:miter lim="800000"/>
            <a:headEnd/>
            <a:tailEnd/>
          </a:ln>
        </p:spPr>
        <p:txBody>
          <a:bodyPr/>
          <a:lstStyle/>
          <a:p>
            <a:endParaRPr lang="en-US" dirty="0">
              <a:solidFill>
                <a:schemeClr val="tx2"/>
              </a:solidFill>
            </a:endParaRPr>
          </a:p>
        </p:txBody>
      </p:sp>
      <p:sp>
        <p:nvSpPr>
          <p:cNvPr id="24774" name="Freeform 726"/>
          <p:cNvSpPr>
            <a:spLocks/>
          </p:cNvSpPr>
          <p:nvPr/>
        </p:nvSpPr>
        <p:spPr bwMode="auto">
          <a:xfrm>
            <a:off x="5673725" y="5316538"/>
            <a:ext cx="17463" cy="77787"/>
          </a:xfrm>
          <a:custGeom>
            <a:avLst/>
            <a:gdLst>
              <a:gd name="T0" fmla="*/ 2147483647 w 11"/>
              <a:gd name="T1" fmla="*/ 2147483647 h 49"/>
              <a:gd name="T2" fmla="*/ 2147483647 w 11"/>
              <a:gd name="T3" fmla="*/ 2147483647 h 49"/>
              <a:gd name="T4" fmla="*/ 2147483647 w 11"/>
              <a:gd name="T5" fmla="*/ 0 h 49"/>
              <a:gd name="T6" fmla="*/ 0 w 11"/>
              <a:gd name="T7" fmla="*/ 0 h 49"/>
              <a:gd name="T8" fmla="*/ 0 w 11"/>
              <a:gd name="T9" fmla="*/ 2147483647 h 49"/>
              <a:gd name="T10" fmla="*/ 2147483647 w 11"/>
              <a:gd name="T11" fmla="*/ 2147483647 h 49"/>
              <a:gd name="T12" fmla="*/ 0 60000 65536"/>
              <a:gd name="T13" fmla="*/ 0 60000 65536"/>
              <a:gd name="T14" fmla="*/ 0 60000 65536"/>
              <a:gd name="T15" fmla="*/ 0 60000 65536"/>
              <a:gd name="T16" fmla="*/ 0 60000 65536"/>
              <a:gd name="T17" fmla="*/ 0 60000 65536"/>
              <a:gd name="T18" fmla="*/ 0 w 11"/>
              <a:gd name="T19" fmla="*/ 0 h 49"/>
              <a:gd name="T20" fmla="*/ 11 w 11"/>
              <a:gd name="T21" fmla="*/ 49 h 49"/>
            </a:gdLst>
            <a:ahLst/>
            <a:cxnLst>
              <a:cxn ang="T12">
                <a:pos x="T0" y="T1"/>
              </a:cxn>
              <a:cxn ang="T13">
                <a:pos x="T2" y="T3"/>
              </a:cxn>
              <a:cxn ang="T14">
                <a:pos x="T4" y="T5"/>
              </a:cxn>
              <a:cxn ang="T15">
                <a:pos x="T6" y="T7"/>
              </a:cxn>
              <a:cxn ang="T16">
                <a:pos x="T8" y="T9"/>
              </a:cxn>
              <a:cxn ang="T17">
                <a:pos x="T10" y="T11"/>
              </a:cxn>
            </a:cxnLst>
            <a:rect l="T18" t="T19" r="T20" b="T21"/>
            <a:pathLst>
              <a:path w="11" h="49">
                <a:moveTo>
                  <a:pt x="6" y="49"/>
                </a:moveTo>
                <a:lnTo>
                  <a:pt x="11" y="49"/>
                </a:lnTo>
                <a:lnTo>
                  <a:pt x="11" y="0"/>
                </a:lnTo>
                <a:lnTo>
                  <a:pt x="0" y="0"/>
                </a:lnTo>
                <a:lnTo>
                  <a:pt x="0" y="49"/>
                </a:lnTo>
                <a:lnTo>
                  <a:pt x="6" y="49"/>
                </a:lnTo>
                <a:close/>
              </a:path>
            </a:pathLst>
          </a:custGeom>
          <a:solidFill>
            <a:schemeClr val="bg2"/>
          </a:solidFill>
          <a:ln w="9525">
            <a:noFill/>
            <a:round/>
            <a:headEnd/>
            <a:tailEnd/>
          </a:ln>
        </p:spPr>
        <p:txBody>
          <a:bodyPr/>
          <a:lstStyle/>
          <a:p>
            <a:endParaRPr lang="en-US" dirty="0">
              <a:solidFill>
                <a:schemeClr val="tx2"/>
              </a:solidFill>
            </a:endParaRPr>
          </a:p>
        </p:txBody>
      </p:sp>
      <p:sp>
        <p:nvSpPr>
          <p:cNvPr id="24775" name="Freeform 727"/>
          <p:cNvSpPr>
            <a:spLocks/>
          </p:cNvSpPr>
          <p:nvPr/>
        </p:nvSpPr>
        <p:spPr bwMode="auto">
          <a:xfrm>
            <a:off x="6262688" y="3240088"/>
            <a:ext cx="25400" cy="69850"/>
          </a:xfrm>
          <a:custGeom>
            <a:avLst/>
            <a:gdLst>
              <a:gd name="T0" fmla="*/ 2147483647 w 16"/>
              <a:gd name="T1" fmla="*/ 2147483647 h 44"/>
              <a:gd name="T2" fmla="*/ 0 w 16"/>
              <a:gd name="T3" fmla="*/ 2147483647 h 44"/>
              <a:gd name="T4" fmla="*/ 2147483647 w 16"/>
              <a:gd name="T5" fmla="*/ 0 h 44"/>
              <a:gd name="T6" fmla="*/ 2147483647 w 16"/>
              <a:gd name="T7" fmla="*/ 0 h 44"/>
              <a:gd name="T8" fmla="*/ 2147483647 w 16"/>
              <a:gd name="T9" fmla="*/ 2147483647 h 44"/>
              <a:gd name="T10" fmla="*/ 0 60000 65536"/>
              <a:gd name="T11" fmla="*/ 0 60000 65536"/>
              <a:gd name="T12" fmla="*/ 0 60000 65536"/>
              <a:gd name="T13" fmla="*/ 0 60000 65536"/>
              <a:gd name="T14" fmla="*/ 0 60000 65536"/>
              <a:gd name="T15" fmla="*/ 0 w 16"/>
              <a:gd name="T16" fmla="*/ 0 h 44"/>
              <a:gd name="T17" fmla="*/ 16 w 16"/>
              <a:gd name="T18" fmla="*/ 44 h 44"/>
            </a:gdLst>
            <a:ahLst/>
            <a:cxnLst>
              <a:cxn ang="T10">
                <a:pos x="T0" y="T1"/>
              </a:cxn>
              <a:cxn ang="T11">
                <a:pos x="T2" y="T3"/>
              </a:cxn>
              <a:cxn ang="T12">
                <a:pos x="T4" y="T5"/>
              </a:cxn>
              <a:cxn ang="T13">
                <a:pos x="T6" y="T7"/>
              </a:cxn>
              <a:cxn ang="T14">
                <a:pos x="T8" y="T9"/>
              </a:cxn>
            </a:cxnLst>
            <a:rect l="T15" t="T16" r="T17" b="T18"/>
            <a:pathLst>
              <a:path w="16" h="44">
                <a:moveTo>
                  <a:pt x="11" y="44"/>
                </a:moveTo>
                <a:lnTo>
                  <a:pt x="0" y="44"/>
                </a:lnTo>
                <a:lnTo>
                  <a:pt x="5" y="0"/>
                </a:lnTo>
                <a:lnTo>
                  <a:pt x="16" y="0"/>
                </a:lnTo>
                <a:lnTo>
                  <a:pt x="11" y="44"/>
                </a:lnTo>
                <a:close/>
              </a:path>
            </a:pathLst>
          </a:custGeom>
          <a:solidFill>
            <a:srgbClr val="003300"/>
          </a:solidFill>
          <a:ln w="9525">
            <a:noFill/>
            <a:round/>
            <a:headEnd/>
            <a:tailEnd/>
          </a:ln>
        </p:spPr>
        <p:txBody>
          <a:bodyPr/>
          <a:lstStyle/>
          <a:p>
            <a:endParaRPr lang="en-US" dirty="0">
              <a:solidFill>
                <a:schemeClr val="tx2"/>
              </a:solidFill>
            </a:endParaRPr>
          </a:p>
        </p:txBody>
      </p:sp>
      <p:sp>
        <p:nvSpPr>
          <p:cNvPr id="24776" name="Freeform 728"/>
          <p:cNvSpPr>
            <a:spLocks/>
          </p:cNvSpPr>
          <p:nvPr/>
        </p:nvSpPr>
        <p:spPr bwMode="auto">
          <a:xfrm>
            <a:off x="6253163" y="3327400"/>
            <a:ext cx="26987" cy="77788"/>
          </a:xfrm>
          <a:custGeom>
            <a:avLst/>
            <a:gdLst>
              <a:gd name="T0" fmla="*/ 2147483647 w 17"/>
              <a:gd name="T1" fmla="*/ 2147483647 h 49"/>
              <a:gd name="T2" fmla="*/ 0 w 17"/>
              <a:gd name="T3" fmla="*/ 2147483647 h 49"/>
              <a:gd name="T4" fmla="*/ 2147483647 w 17"/>
              <a:gd name="T5" fmla="*/ 0 h 49"/>
              <a:gd name="T6" fmla="*/ 2147483647 w 17"/>
              <a:gd name="T7" fmla="*/ 0 h 49"/>
              <a:gd name="T8" fmla="*/ 2147483647 w 17"/>
              <a:gd name="T9" fmla="*/ 2147483647 h 49"/>
              <a:gd name="T10" fmla="*/ 0 60000 65536"/>
              <a:gd name="T11" fmla="*/ 0 60000 65536"/>
              <a:gd name="T12" fmla="*/ 0 60000 65536"/>
              <a:gd name="T13" fmla="*/ 0 60000 65536"/>
              <a:gd name="T14" fmla="*/ 0 60000 65536"/>
              <a:gd name="T15" fmla="*/ 0 w 17"/>
              <a:gd name="T16" fmla="*/ 0 h 49"/>
              <a:gd name="T17" fmla="*/ 17 w 17"/>
              <a:gd name="T18" fmla="*/ 49 h 49"/>
            </a:gdLst>
            <a:ahLst/>
            <a:cxnLst>
              <a:cxn ang="T10">
                <a:pos x="T0" y="T1"/>
              </a:cxn>
              <a:cxn ang="T11">
                <a:pos x="T2" y="T3"/>
              </a:cxn>
              <a:cxn ang="T12">
                <a:pos x="T4" y="T5"/>
              </a:cxn>
              <a:cxn ang="T13">
                <a:pos x="T6" y="T7"/>
              </a:cxn>
              <a:cxn ang="T14">
                <a:pos x="T8" y="T9"/>
              </a:cxn>
            </a:cxnLst>
            <a:rect l="T15" t="T16" r="T17" b="T18"/>
            <a:pathLst>
              <a:path w="17" h="49">
                <a:moveTo>
                  <a:pt x="11" y="49"/>
                </a:moveTo>
                <a:lnTo>
                  <a:pt x="0" y="44"/>
                </a:lnTo>
                <a:lnTo>
                  <a:pt x="6" y="0"/>
                </a:lnTo>
                <a:lnTo>
                  <a:pt x="17" y="0"/>
                </a:lnTo>
                <a:lnTo>
                  <a:pt x="11" y="49"/>
                </a:lnTo>
                <a:close/>
              </a:path>
            </a:pathLst>
          </a:custGeom>
          <a:solidFill>
            <a:schemeClr val="bg2"/>
          </a:solidFill>
          <a:ln w="9525">
            <a:noFill/>
            <a:round/>
            <a:headEnd/>
            <a:tailEnd/>
          </a:ln>
        </p:spPr>
        <p:txBody>
          <a:bodyPr/>
          <a:lstStyle/>
          <a:p>
            <a:endParaRPr lang="en-US" dirty="0">
              <a:solidFill>
                <a:schemeClr val="tx2"/>
              </a:solidFill>
            </a:endParaRPr>
          </a:p>
        </p:txBody>
      </p:sp>
      <p:sp>
        <p:nvSpPr>
          <p:cNvPr id="24777" name="Freeform 729"/>
          <p:cNvSpPr>
            <a:spLocks/>
          </p:cNvSpPr>
          <p:nvPr/>
        </p:nvSpPr>
        <p:spPr bwMode="auto">
          <a:xfrm>
            <a:off x="6253163" y="3413125"/>
            <a:ext cx="17462" cy="77788"/>
          </a:xfrm>
          <a:custGeom>
            <a:avLst/>
            <a:gdLst>
              <a:gd name="T0" fmla="*/ 2147483647 w 11"/>
              <a:gd name="T1" fmla="*/ 2147483647 h 49"/>
              <a:gd name="T2" fmla="*/ 0 w 11"/>
              <a:gd name="T3" fmla="*/ 2147483647 h 49"/>
              <a:gd name="T4" fmla="*/ 0 w 11"/>
              <a:gd name="T5" fmla="*/ 0 h 49"/>
              <a:gd name="T6" fmla="*/ 2147483647 w 11"/>
              <a:gd name="T7" fmla="*/ 0 h 49"/>
              <a:gd name="T8" fmla="*/ 2147483647 w 11"/>
              <a:gd name="T9" fmla="*/ 2147483647 h 49"/>
              <a:gd name="T10" fmla="*/ 0 60000 65536"/>
              <a:gd name="T11" fmla="*/ 0 60000 65536"/>
              <a:gd name="T12" fmla="*/ 0 60000 65536"/>
              <a:gd name="T13" fmla="*/ 0 60000 65536"/>
              <a:gd name="T14" fmla="*/ 0 60000 65536"/>
              <a:gd name="T15" fmla="*/ 0 w 11"/>
              <a:gd name="T16" fmla="*/ 0 h 49"/>
              <a:gd name="T17" fmla="*/ 11 w 11"/>
              <a:gd name="T18" fmla="*/ 49 h 49"/>
            </a:gdLst>
            <a:ahLst/>
            <a:cxnLst>
              <a:cxn ang="T10">
                <a:pos x="T0" y="T1"/>
              </a:cxn>
              <a:cxn ang="T11">
                <a:pos x="T2" y="T3"/>
              </a:cxn>
              <a:cxn ang="T12">
                <a:pos x="T4" y="T5"/>
              </a:cxn>
              <a:cxn ang="T13">
                <a:pos x="T6" y="T7"/>
              </a:cxn>
              <a:cxn ang="T14">
                <a:pos x="T8" y="T9"/>
              </a:cxn>
            </a:cxnLst>
            <a:rect l="T15" t="T16" r="T17" b="T18"/>
            <a:pathLst>
              <a:path w="11" h="49">
                <a:moveTo>
                  <a:pt x="6" y="49"/>
                </a:moveTo>
                <a:lnTo>
                  <a:pt x="0" y="49"/>
                </a:lnTo>
                <a:lnTo>
                  <a:pt x="0" y="0"/>
                </a:lnTo>
                <a:lnTo>
                  <a:pt x="11" y="0"/>
                </a:lnTo>
                <a:lnTo>
                  <a:pt x="6" y="49"/>
                </a:lnTo>
                <a:close/>
              </a:path>
            </a:pathLst>
          </a:custGeom>
          <a:solidFill>
            <a:schemeClr val="bg2"/>
          </a:solidFill>
          <a:ln w="9525">
            <a:noFill/>
            <a:round/>
            <a:headEnd/>
            <a:tailEnd/>
          </a:ln>
        </p:spPr>
        <p:txBody>
          <a:bodyPr/>
          <a:lstStyle/>
          <a:p>
            <a:endParaRPr lang="en-US" dirty="0">
              <a:solidFill>
                <a:schemeClr val="tx2"/>
              </a:solidFill>
            </a:endParaRPr>
          </a:p>
        </p:txBody>
      </p:sp>
      <p:sp>
        <p:nvSpPr>
          <p:cNvPr id="24778" name="Freeform 730"/>
          <p:cNvSpPr>
            <a:spLocks/>
          </p:cNvSpPr>
          <p:nvPr/>
        </p:nvSpPr>
        <p:spPr bwMode="auto">
          <a:xfrm>
            <a:off x="6245225" y="3500438"/>
            <a:ext cx="17463" cy="77787"/>
          </a:xfrm>
          <a:custGeom>
            <a:avLst/>
            <a:gdLst>
              <a:gd name="T0" fmla="*/ 2147483647 w 11"/>
              <a:gd name="T1" fmla="*/ 2147483647 h 49"/>
              <a:gd name="T2" fmla="*/ 0 w 11"/>
              <a:gd name="T3" fmla="*/ 2147483647 h 49"/>
              <a:gd name="T4" fmla="*/ 0 w 11"/>
              <a:gd name="T5" fmla="*/ 0 h 49"/>
              <a:gd name="T6" fmla="*/ 2147483647 w 11"/>
              <a:gd name="T7" fmla="*/ 0 h 49"/>
              <a:gd name="T8" fmla="*/ 2147483647 w 11"/>
              <a:gd name="T9" fmla="*/ 2147483647 h 49"/>
              <a:gd name="T10" fmla="*/ 0 60000 65536"/>
              <a:gd name="T11" fmla="*/ 0 60000 65536"/>
              <a:gd name="T12" fmla="*/ 0 60000 65536"/>
              <a:gd name="T13" fmla="*/ 0 60000 65536"/>
              <a:gd name="T14" fmla="*/ 0 60000 65536"/>
              <a:gd name="T15" fmla="*/ 0 w 11"/>
              <a:gd name="T16" fmla="*/ 0 h 49"/>
              <a:gd name="T17" fmla="*/ 11 w 11"/>
              <a:gd name="T18" fmla="*/ 49 h 49"/>
            </a:gdLst>
            <a:ahLst/>
            <a:cxnLst>
              <a:cxn ang="T10">
                <a:pos x="T0" y="T1"/>
              </a:cxn>
              <a:cxn ang="T11">
                <a:pos x="T2" y="T3"/>
              </a:cxn>
              <a:cxn ang="T12">
                <a:pos x="T4" y="T5"/>
              </a:cxn>
              <a:cxn ang="T13">
                <a:pos x="T6" y="T7"/>
              </a:cxn>
              <a:cxn ang="T14">
                <a:pos x="T8" y="T9"/>
              </a:cxn>
            </a:cxnLst>
            <a:rect l="T15" t="T16" r="T17" b="T18"/>
            <a:pathLst>
              <a:path w="11" h="49">
                <a:moveTo>
                  <a:pt x="5" y="49"/>
                </a:moveTo>
                <a:lnTo>
                  <a:pt x="0" y="49"/>
                </a:lnTo>
                <a:lnTo>
                  <a:pt x="0" y="0"/>
                </a:lnTo>
                <a:lnTo>
                  <a:pt x="11" y="0"/>
                </a:lnTo>
                <a:lnTo>
                  <a:pt x="5" y="49"/>
                </a:lnTo>
                <a:close/>
              </a:path>
            </a:pathLst>
          </a:custGeom>
          <a:solidFill>
            <a:schemeClr val="bg2"/>
          </a:solidFill>
          <a:ln w="9525">
            <a:noFill/>
            <a:round/>
            <a:headEnd/>
            <a:tailEnd/>
          </a:ln>
        </p:spPr>
        <p:txBody>
          <a:bodyPr/>
          <a:lstStyle/>
          <a:p>
            <a:endParaRPr lang="en-US" dirty="0">
              <a:solidFill>
                <a:schemeClr val="tx2"/>
              </a:solidFill>
            </a:endParaRPr>
          </a:p>
        </p:txBody>
      </p:sp>
      <p:sp>
        <p:nvSpPr>
          <p:cNvPr id="24779" name="Freeform 731"/>
          <p:cNvSpPr>
            <a:spLocks/>
          </p:cNvSpPr>
          <p:nvPr/>
        </p:nvSpPr>
        <p:spPr bwMode="auto">
          <a:xfrm>
            <a:off x="6237288" y="3586163"/>
            <a:ext cx="15875" cy="77787"/>
          </a:xfrm>
          <a:custGeom>
            <a:avLst/>
            <a:gdLst>
              <a:gd name="T0" fmla="*/ 2147483647 w 10"/>
              <a:gd name="T1" fmla="*/ 2147483647 h 49"/>
              <a:gd name="T2" fmla="*/ 0 w 10"/>
              <a:gd name="T3" fmla="*/ 2147483647 h 49"/>
              <a:gd name="T4" fmla="*/ 0 w 10"/>
              <a:gd name="T5" fmla="*/ 0 h 49"/>
              <a:gd name="T6" fmla="*/ 2147483647 w 10"/>
              <a:gd name="T7" fmla="*/ 2147483647 h 49"/>
              <a:gd name="T8" fmla="*/ 2147483647 w 10"/>
              <a:gd name="T9" fmla="*/ 2147483647 h 49"/>
              <a:gd name="T10" fmla="*/ 0 60000 65536"/>
              <a:gd name="T11" fmla="*/ 0 60000 65536"/>
              <a:gd name="T12" fmla="*/ 0 60000 65536"/>
              <a:gd name="T13" fmla="*/ 0 60000 65536"/>
              <a:gd name="T14" fmla="*/ 0 60000 65536"/>
              <a:gd name="T15" fmla="*/ 0 w 10"/>
              <a:gd name="T16" fmla="*/ 0 h 49"/>
              <a:gd name="T17" fmla="*/ 10 w 10"/>
              <a:gd name="T18" fmla="*/ 49 h 49"/>
            </a:gdLst>
            <a:ahLst/>
            <a:cxnLst>
              <a:cxn ang="T10">
                <a:pos x="T0" y="T1"/>
              </a:cxn>
              <a:cxn ang="T11">
                <a:pos x="T2" y="T3"/>
              </a:cxn>
              <a:cxn ang="T12">
                <a:pos x="T4" y="T5"/>
              </a:cxn>
              <a:cxn ang="T13">
                <a:pos x="T6" y="T7"/>
              </a:cxn>
              <a:cxn ang="T14">
                <a:pos x="T8" y="T9"/>
              </a:cxn>
            </a:cxnLst>
            <a:rect l="T15" t="T16" r="T17" b="T18"/>
            <a:pathLst>
              <a:path w="10" h="49">
                <a:moveTo>
                  <a:pt x="5" y="49"/>
                </a:moveTo>
                <a:lnTo>
                  <a:pt x="0" y="49"/>
                </a:lnTo>
                <a:lnTo>
                  <a:pt x="0" y="0"/>
                </a:lnTo>
                <a:lnTo>
                  <a:pt x="10" y="6"/>
                </a:lnTo>
                <a:lnTo>
                  <a:pt x="5" y="49"/>
                </a:lnTo>
                <a:close/>
              </a:path>
            </a:pathLst>
          </a:custGeom>
          <a:solidFill>
            <a:schemeClr val="bg2"/>
          </a:solidFill>
          <a:ln w="9525">
            <a:noFill/>
            <a:round/>
            <a:headEnd/>
            <a:tailEnd/>
          </a:ln>
        </p:spPr>
        <p:txBody>
          <a:bodyPr/>
          <a:lstStyle/>
          <a:p>
            <a:endParaRPr lang="en-US" dirty="0">
              <a:solidFill>
                <a:schemeClr val="tx2"/>
              </a:solidFill>
            </a:endParaRPr>
          </a:p>
        </p:txBody>
      </p:sp>
      <p:sp>
        <p:nvSpPr>
          <p:cNvPr id="24780" name="Freeform 732"/>
          <p:cNvSpPr>
            <a:spLocks/>
          </p:cNvSpPr>
          <p:nvPr/>
        </p:nvSpPr>
        <p:spPr bwMode="auto">
          <a:xfrm>
            <a:off x="6227763" y="3681413"/>
            <a:ext cx="17462" cy="69850"/>
          </a:xfrm>
          <a:custGeom>
            <a:avLst/>
            <a:gdLst>
              <a:gd name="T0" fmla="*/ 2147483647 w 11"/>
              <a:gd name="T1" fmla="*/ 2147483647 h 44"/>
              <a:gd name="T2" fmla="*/ 0 w 11"/>
              <a:gd name="T3" fmla="*/ 2147483647 h 44"/>
              <a:gd name="T4" fmla="*/ 2147483647 w 11"/>
              <a:gd name="T5" fmla="*/ 0 h 44"/>
              <a:gd name="T6" fmla="*/ 2147483647 w 11"/>
              <a:gd name="T7" fmla="*/ 0 h 44"/>
              <a:gd name="T8" fmla="*/ 2147483647 w 11"/>
              <a:gd name="T9" fmla="*/ 2147483647 h 44"/>
              <a:gd name="T10" fmla="*/ 0 60000 65536"/>
              <a:gd name="T11" fmla="*/ 0 60000 65536"/>
              <a:gd name="T12" fmla="*/ 0 60000 65536"/>
              <a:gd name="T13" fmla="*/ 0 60000 65536"/>
              <a:gd name="T14" fmla="*/ 0 60000 65536"/>
              <a:gd name="T15" fmla="*/ 0 w 11"/>
              <a:gd name="T16" fmla="*/ 0 h 44"/>
              <a:gd name="T17" fmla="*/ 11 w 11"/>
              <a:gd name="T18" fmla="*/ 44 h 44"/>
            </a:gdLst>
            <a:ahLst/>
            <a:cxnLst>
              <a:cxn ang="T10">
                <a:pos x="T0" y="T1"/>
              </a:cxn>
              <a:cxn ang="T11">
                <a:pos x="T2" y="T3"/>
              </a:cxn>
              <a:cxn ang="T12">
                <a:pos x="T4" y="T5"/>
              </a:cxn>
              <a:cxn ang="T13">
                <a:pos x="T6" y="T7"/>
              </a:cxn>
              <a:cxn ang="T14">
                <a:pos x="T8" y="T9"/>
              </a:cxn>
            </a:cxnLst>
            <a:rect l="T15" t="T16" r="T17" b="T18"/>
            <a:pathLst>
              <a:path w="11" h="44">
                <a:moveTo>
                  <a:pt x="6" y="44"/>
                </a:moveTo>
                <a:lnTo>
                  <a:pt x="0" y="44"/>
                </a:lnTo>
                <a:lnTo>
                  <a:pt x="6" y="0"/>
                </a:lnTo>
                <a:lnTo>
                  <a:pt x="11" y="0"/>
                </a:lnTo>
                <a:lnTo>
                  <a:pt x="6" y="44"/>
                </a:lnTo>
                <a:close/>
              </a:path>
            </a:pathLst>
          </a:custGeom>
          <a:solidFill>
            <a:schemeClr val="bg2"/>
          </a:solidFill>
          <a:ln w="9525">
            <a:noFill/>
            <a:round/>
            <a:headEnd/>
            <a:tailEnd/>
          </a:ln>
        </p:spPr>
        <p:txBody>
          <a:bodyPr/>
          <a:lstStyle/>
          <a:p>
            <a:endParaRPr lang="en-US" dirty="0">
              <a:solidFill>
                <a:schemeClr val="tx2"/>
              </a:solidFill>
            </a:endParaRPr>
          </a:p>
        </p:txBody>
      </p:sp>
      <p:sp>
        <p:nvSpPr>
          <p:cNvPr id="24781" name="Freeform 733"/>
          <p:cNvSpPr>
            <a:spLocks/>
          </p:cNvSpPr>
          <p:nvPr/>
        </p:nvSpPr>
        <p:spPr bwMode="auto">
          <a:xfrm>
            <a:off x="6219825" y="3768725"/>
            <a:ext cx="17463" cy="68263"/>
          </a:xfrm>
          <a:custGeom>
            <a:avLst/>
            <a:gdLst>
              <a:gd name="T0" fmla="*/ 2147483647 w 11"/>
              <a:gd name="T1" fmla="*/ 2147483647 h 43"/>
              <a:gd name="T2" fmla="*/ 0 w 11"/>
              <a:gd name="T3" fmla="*/ 2147483647 h 43"/>
              <a:gd name="T4" fmla="*/ 2147483647 w 11"/>
              <a:gd name="T5" fmla="*/ 0 h 43"/>
              <a:gd name="T6" fmla="*/ 2147483647 w 11"/>
              <a:gd name="T7" fmla="*/ 0 h 43"/>
              <a:gd name="T8" fmla="*/ 2147483647 w 11"/>
              <a:gd name="T9" fmla="*/ 2147483647 h 43"/>
              <a:gd name="T10" fmla="*/ 0 60000 65536"/>
              <a:gd name="T11" fmla="*/ 0 60000 65536"/>
              <a:gd name="T12" fmla="*/ 0 60000 65536"/>
              <a:gd name="T13" fmla="*/ 0 60000 65536"/>
              <a:gd name="T14" fmla="*/ 0 60000 65536"/>
              <a:gd name="T15" fmla="*/ 0 w 11"/>
              <a:gd name="T16" fmla="*/ 0 h 43"/>
              <a:gd name="T17" fmla="*/ 11 w 11"/>
              <a:gd name="T18" fmla="*/ 43 h 43"/>
            </a:gdLst>
            <a:ahLst/>
            <a:cxnLst>
              <a:cxn ang="T10">
                <a:pos x="T0" y="T1"/>
              </a:cxn>
              <a:cxn ang="T11">
                <a:pos x="T2" y="T3"/>
              </a:cxn>
              <a:cxn ang="T12">
                <a:pos x="T4" y="T5"/>
              </a:cxn>
              <a:cxn ang="T13">
                <a:pos x="T6" y="T7"/>
              </a:cxn>
              <a:cxn ang="T14">
                <a:pos x="T8" y="T9"/>
              </a:cxn>
            </a:cxnLst>
            <a:rect l="T15" t="T16" r="T17" b="T18"/>
            <a:pathLst>
              <a:path w="11" h="43">
                <a:moveTo>
                  <a:pt x="11" y="43"/>
                </a:moveTo>
                <a:lnTo>
                  <a:pt x="0" y="43"/>
                </a:lnTo>
                <a:lnTo>
                  <a:pt x="5" y="0"/>
                </a:lnTo>
                <a:lnTo>
                  <a:pt x="11" y="0"/>
                </a:lnTo>
                <a:lnTo>
                  <a:pt x="11" y="43"/>
                </a:lnTo>
                <a:close/>
              </a:path>
            </a:pathLst>
          </a:custGeom>
          <a:solidFill>
            <a:schemeClr val="bg2"/>
          </a:solidFill>
          <a:ln w="9525">
            <a:noFill/>
            <a:round/>
            <a:headEnd/>
            <a:tailEnd/>
          </a:ln>
        </p:spPr>
        <p:txBody>
          <a:bodyPr/>
          <a:lstStyle/>
          <a:p>
            <a:endParaRPr lang="en-US" dirty="0">
              <a:solidFill>
                <a:schemeClr val="tx2"/>
              </a:solidFill>
            </a:endParaRPr>
          </a:p>
        </p:txBody>
      </p:sp>
      <p:sp>
        <p:nvSpPr>
          <p:cNvPr id="24782" name="Freeform 734"/>
          <p:cNvSpPr>
            <a:spLocks/>
          </p:cNvSpPr>
          <p:nvPr/>
        </p:nvSpPr>
        <p:spPr bwMode="auto">
          <a:xfrm>
            <a:off x="6210300" y="3854450"/>
            <a:ext cx="17463" cy="77788"/>
          </a:xfrm>
          <a:custGeom>
            <a:avLst/>
            <a:gdLst>
              <a:gd name="T0" fmla="*/ 2147483647 w 11"/>
              <a:gd name="T1" fmla="*/ 2147483647 h 49"/>
              <a:gd name="T2" fmla="*/ 0 w 11"/>
              <a:gd name="T3" fmla="*/ 2147483647 h 49"/>
              <a:gd name="T4" fmla="*/ 2147483647 w 11"/>
              <a:gd name="T5" fmla="*/ 0 h 49"/>
              <a:gd name="T6" fmla="*/ 2147483647 w 11"/>
              <a:gd name="T7" fmla="*/ 0 h 49"/>
              <a:gd name="T8" fmla="*/ 2147483647 w 11"/>
              <a:gd name="T9" fmla="*/ 2147483647 h 49"/>
              <a:gd name="T10" fmla="*/ 0 60000 65536"/>
              <a:gd name="T11" fmla="*/ 0 60000 65536"/>
              <a:gd name="T12" fmla="*/ 0 60000 65536"/>
              <a:gd name="T13" fmla="*/ 0 60000 65536"/>
              <a:gd name="T14" fmla="*/ 0 60000 65536"/>
              <a:gd name="T15" fmla="*/ 0 w 11"/>
              <a:gd name="T16" fmla="*/ 0 h 49"/>
              <a:gd name="T17" fmla="*/ 11 w 11"/>
              <a:gd name="T18" fmla="*/ 49 h 49"/>
            </a:gdLst>
            <a:ahLst/>
            <a:cxnLst>
              <a:cxn ang="T10">
                <a:pos x="T0" y="T1"/>
              </a:cxn>
              <a:cxn ang="T11">
                <a:pos x="T2" y="T3"/>
              </a:cxn>
              <a:cxn ang="T12">
                <a:pos x="T4" y="T5"/>
              </a:cxn>
              <a:cxn ang="T13">
                <a:pos x="T6" y="T7"/>
              </a:cxn>
              <a:cxn ang="T14">
                <a:pos x="T8" y="T9"/>
              </a:cxn>
            </a:cxnLst>
            <a:rect l="T15" t="T16" r="T17" b="T18"/>
            <a:pathLst>
              <a:path w="11" h="49">
                <a:moveTo>
                  <a:pt x="11" y="49"/>
                </a:moveTo>
                <a:lnTo>
                  <a:pt x="0" y="49"/>
                </a:lnTo>
                <a:lnTo>
                  <a:pt x="6" y="0"/>
                </a:lnTo>
                <a:lnTo>
                  <a:pt x="11" y="0"/>
                </a:lnTo>
                <a:lnTo>
                  <a:pt x="11" y="49"/>
                </a:lnTo>
                <a:close/>
              </a:path>
            </a:pathLst>
          </a:custGeom>
          <a:solidFill>
            <a:schemeClr val="bg2"/>
          </a:solidFill>
          <a:ln w="9525">
            <a:noFill/>
            <a:round/>
            <a:headEnd/>
            <a:tailEnd/>
          </a:ln>
        </p:spPr>
        <p:txBody>
          <a:bodyPr/>
          <a:lstStyle/>
          <a:p>
            <a:endParaRPr lang="en-US" dirty="0">
              <a:solidFill>
                <a:schemeClr val="tx2"/>
              </a:solidFill>
            </a:endParaRPr>
          </a:p>
        </p:txBody>
      </p:sp>
      <p:sp>
        <p:nvSpPr>
          <p:cNvPr id="24783" name="Freeform 735"/>
          <p:cNvSpPr>
            <a:spLocks/>
          </p:cNvSpPr>
          <p:nvPr/>
        </p:nvSpPr>
        <p:spPr bwMode="auto">
          <a:xfrm>
            <a:off x="6202363" y="3941763"/>
            <a:ext cx="17462" cy="77787"/>
          </a:xfrm>
          <a:custGeom>
            <a:avLst/>
            <a:gdLst>
              <a:gd name="T0" fmla="*/ 2147483647 w 11"/>
              <a:gd name="T1" fmla="*/ 2147483647 h 49"/>
              <a:gd name="T2" fmla="*/ 0 w 11"/>
              <a:gd name="T3" fmla="*/ 2147483647 h 49"/>
              <a:gd name="T4" fmla="*/ 2147483647 w 11"/>
              <a:gd name="T5" fmla="*/ 0 h 49"/>
              <a:gd name="T6" fmla="*/ 2147483647 w 11"/>
              <a:gd name="T7" fmla="*/ 0 h 49"/>
              <a:gd name="T8" fmla="*/ 2147483647 w 11"/>
              <a:gd name="T9" fmla="*/ 2147483647 h 49"/>
              <a:gd name="T10" fmla="*/ 0 60000 65536"/>
              <a:gd name="T11" fmla="*/ 0 60000 65536"/>
              <a:gd name="T12" fmla="*/ 0 60000 65536"/>
              <a:gd name="T13" fmla="*/ 0 60000 65536"/>
              <a:gd name="T14" fmla="*/ 0 60000 65536"/>
              <a:gd name="T15" fmla="*/ 0 w 11"/>
              <a:gd name="T16" fmla="*/ 0 h 49"/>
              <a:gd name="T17" fmla="*/ 11 w 11"/>
              <a:gd name="T18" fmla="*/ 49 h 49"/>
            </a:gdLst>
            <a:ahLst/>
            <a:cxnLst>
              <a:cxn ang="T10">
                <a:pos x="T0" y="T1"/>
              </a:cxn>
              <a:cxn ang="T11">
                <a:pos x="T2" y="T3"/>
              </a:cxn>
              <a:cxn ang="T12">
                <a:pos x="T4" y="T5"/>
              </a:cxn>
              <a:cxn ang="T13">
                <a:pos x="T6" y="T7"/>
              </a:cxn>
              <a:cxn ang="T14">
                <a:pos x="T8" y="T9"/>
              </a:cxn>
            </a:cxnLst>
            <a:rect l="T15" t="T16" r="T17" b="T18"/>
            <a:pathLst>
              <a:path w="11" h="49">
                <a:moveTo>
                  <a:pt x="11" y="49"/>
                </a:moveTo>
                <a:lnTo>
                  <a:pt x="0" y="49"/>
                </a:lnTo>
                <a:lnTo>
                  <a:pt x="5" y="0"/>
                </a:lnTo>
                <a:lnTo>
                  <a:pt x="11" y="0"/>
                </a:lnTo>
                <a:lnTo>
                  <a:pt x="11" y="49"/>
                </a:lnTo>
                <a:close/>
              </a:path>
            </a:pathLst>
          </a:custGeom>
          <a:solidFill>
            <a:schemeClr val="bg2"/>
          </a:solidFill>
          <a:ln w="9525">
            <a:noFill/>
            <a:round/>
            <a:headEnd/>
            <a:tailEnd/>
          </a:ln>
        </p:spPr>
        <p:txBody>
          <a:bodyPr/>
          <a:lstStyle/>
          <a:p>
            <a:endParaRPr lang="en-US" dirty="0">
              <a:solidFill>
                <a:schemeClr val="tx2"/>
              </a:solidFill>
            </a:endParaRPr>
          </a:p>
        </p:txBody>
      </p:sp>
      <p:sp>
        <p:nvSpPr>
          <p:cNvPr id="24784" name="Freeform 737"/>
          <p:cNvSpPr>
            <a:spLocks/>
          </p:cNvSpPr>
          <p:nvPr/>
        </p:nvSpPr>
        <p:spPr bwMode="auto">
          <a:xfrm>
            <a:off x="6192838" y="4027488"/>
            <a:ext cx="17462" cy="77787"/>
          </a:xfrm>
          <a:custGeom>
            <a:avLst/>
            <a:gdLst>
              <a:gd name="T0" fmla="*/ 2147483647 w 11"/>
              <a:gd name="T1" fmla="*/ 2147483647 h 49"/>
              <a:gd name="T2" fmla="*/ 0 w 11"/>
              <a:gd name="T3" fmla="*/ 2147483647 h 49"/>
              <a:gd name="T4" fmla="*/ 2147483647 w 11"/>
              <a:gd name="T5" fmla="*/ 0 h 49"/>
              <a:gd name="T6" fmla="*/ 2147483647 w 11"/>
              <a:gd name="T7" fmla="*/ 2147483647 h 49"/>
              <a:gd name="T8" fmla="*/ 2147483647 w 11"/>
              <a:gd name="T9" fmla="*/ 2147483647 h 49"/>
              <a:gd name="T10" fmla="*/ 0 60000 65536"/>
              <a:gd name="T11" fmla="*/ 0 60000 65536"/>
              <a:gd name="T12" fmla="*/ 0 60000 65536"/>
              <a:gd name="T13" fmla="*/ 0 60000 65536"/>
              <a:gd name="T14" fmla="*/ 0 60000 65536"/>
              <a:gd name="T15" fmla="*/ 0 w 11"/>
              <a:gd name="T16" fmla="*/ 0 h 49"/>
              <a:gd name="T17" fmla="*/ 11 w 11"/>
              <a:gd name="T18" fmla="*/ 49 h 49"/>
            </a:gdLst>
            <a:ahLst/>
            <a:cxnLst>
              <a:cxn ang="T10">
                <a:pos x="T0" y="T1"/>
              </a:cxn>
              <a:cxn ang="T11">
                <a:pos x="T2" y="T3"/>
              </a:cxn>
              <a:cxn ang="T12">
                <a:pos x="T4" y="T5"/>
              </a:cxn>
              <a:cxn ang="T13">
                <a:pos x="T6" y="T7"/>
              </a:cxn>
              <a:cxn ang="T14">
                <a:pos x="T8" y="T9"/>
              </a:cxn>
            </a:cxnLst>
            <a:rect l="T15" t="T16" r="T17" b="T18"/>
            <a:pathLst>
              <a:path w="11" h="49">
                <a:moveTo>
                  <a:pt x="11" y="49"/>
                </a:moveTo>
                <a:lnTo>
                  <a:pt x="0" y="49"/>
                </a:lnTo>
                <a:lnTo>
                  <a:pt x="6" y="0"/>
                </a:lnTo>
                <a:lnTo>
                  <a:pt x="11" y="6"/>
                </a:lnTo>
                <a:lnTo>
                  <a:pt x="11" y="49"/>
                </a:lnTo>
                <a:close/>
              </a:path>
            </a:pathLst>
          </a:custGeom>
          <a:solidFill>
            <a:schemeClr val="bg2"/>
          </a:solidFill>
          <a:ln w="9525">
            <a:noFill/>
            <a:round/>
            <a:headEnd/>
            <a:tailEnd/>
          </a:ln>
        </p:spPr>
        <p:txBody>
          <a:bodyPr/>
          <a:lstStyle/>
          <a:p>
            <a:endParaRPr lang="en-US" dirty="0">
              <a:solidFill>
                <a:schemeClr val="tx2"/>
              </a:solidFill>
            </a:endParaRPr>
          </a:p>
        </p:txBody>
      </p:sp>
      <p:sp>
        <p:nvSpPr>
          <p:cNvPr id="24785" name="Freeform 738"/>
          <p:cNvSpPr>
            <a:spLocks/>
          </p:cNvSpPr>
          <p:nvPr/>
        </p:nvSpPr>
        <p:spPr bwMode="auto">
          <a:xfrm>
            <a:off x="6184900" y="4122738"/>
            <a:ext cx="25400" cy="69850"/>
          </a:xfrm>
          <a:custGeom>
            <a:avLst/>
            <a:gdLst>
              <a:gd name="T0" fmla="*/ 2147483647 w 16"/>
              <a:gd name="T1" fmla="*/ 2147483647 h 44"/>
              <a:gd name="T2" fmla="*/ 0 w 16"/>
              <a:gd name="T3" fmla="*/ 2147483647 h 44"/>
              <a:gd name="T4" fmla="*/ 2147483647 w 16"/>
              <a:gd name="T5" fmla="*/ 0 h 44"/>
              <a:gd name="T6" fmla="*/ 2147483647 w 16"/>
              <a:gd name="T7" fmla="*/ 0 h 44"/>
              <a:gd name="T8" fmla="*/ 2147483647 w 16"/>
              <a:gd name="T9" fmla="*/ 2147483647 h 44"/>
              <a:gd name="T10" fmla="*/ 0 60000 65536"/>
              <a:gd name="T11" fmla="*/ 0 60000 65536"/>
              <a:gd name="T12" fmla="*/ 0 60000 65536"/>
              <a:gd name="T13" fmla="*/ 0 60000 65536"/>
              <a:gd name="T14" fmla="*/ 0 60000 65536"/>
              <a:gd name="T15" fmla="*/ 0 w 16"/>
              <a:gd name="T16" fmla="*/ 0 h 44"/>
              <a:gd name="T17" fmla="*/ 16 w 16"/>
              <a:gd name="T18" fmla="*/ 44 h 44"/>
            </a:gdLst>
            <a:ahLst/>
            <a:cxnLst>
              <a:cxn ang="T10">
                <a:pos x="T0" y="T1"/>
              </a:cxn>
              <a:cxn ang="T11">
                <a:pos x="T2" y="T3"/>
              </a:cxn>
              <a:cxn ang="T12">
                <a:pos x="T4" y="T5"/>
              </a:cxn>
              <a:cxn ang="T13">
                <a:pos x="T6" y="T7"/>
              </a:cxn>
              <a:cxn ang="T14">
                <a:pos x="T8" y="T9"/>
              </a:cxn>
            </a:cxnLst>
            <a:rect l="T15" t="T16" r="T17" b="T18"/>
            <a:pathLst>
              <a:path w="16" h="44">
                <a:moveTo>
                  <a:pt x="11" y="44"/>
                </a:moveTo>
                <a:lnTo>
                  <a:pt x="0" y="44"/>
                </a:lnTo>
                <a:lnTo>
                  <a:pt x="5" y="0"/>
                </a:lnTo>
                <a:lnTo>
                  <a:pt x="16" y="0"/>
                </a:lnTo>
                <a:lnTo>
                  <a:pt x="11" y="44"/>
                </a:lnTo>
                <a:close/>
              </a:path>
            </a:pathLst>
          </a:custGeom>
          <a:solidFill>
            <a:schemeClr val="bg2"/>
          </a:solidFill>
          <a:ln w="9525">
            <a:noFill/>
            <a:round/>
            <a:headEnd/>
            <a:tailEnd/>
          </a:ln>
        </p:spPr>
        <p:txBody>
          <a:bodyPr/>
          <a:lstStyle/>
          <a:p>
            <a:endParaRPr lang="en-US" dirty="0">
              <a:solidFill>
                <a:schemeClr val="tx2"/>
              </a:solidFill>
            </a:endParaRPr>
          </a:p>
        </p:txBody>
      </p:sp>
      <p:sp>
        <p:nvSpPr>
          <p:cNvPr id="24786" name="Freeform 739"/>
          <p:cNvSpPr>
            <a:spLocks/>
          </p:cNvSpPr>
          <p:nvPr/>
        </p:nvSpPr>
        <p:spPr bwMode="auto">
          <a:xfrm>
            <a:off x="6175375" y="4210050"/>
            <a:ext cx="26988" cy="68263"/>
          </a:xfrm>
          <a:custGeom>
            <a:avLst/>
            <a:gdLst>
              <a:gd name="T0" fmla="*/ 2147483647 w 17"/>
              <a:gd name="T1" fmla="*/ 2147483647 h 43"/>
              <a:gd name="T2" fmla="*/ 0 w 17"/>
              <a:gd name="T3" fmla="*/ 2147483647 h 43"/>
              <a:gd name="T4" fmla="*/ 2147483647 w 17"/>
              <a:gd name="T5" fmla="*/ 0 h 43"/>
              <a:gd name="T6" fmla="*/ 2147483647 w 17"/>
              <a:gd name="T7" fmla="*/ 0 h 43"/>
              <a:gd name="T8" fmla="*/ 2147483647 w 17"/>
              <a:gd name="T9" fmla="*/ 2147483647 h 43"/>
              <a:gd name="T10" fmla="*/ 0 60000 65536"/>
              <a:gd name="T11" fmla="*/ 0 60000 65536"/>
              <a:gd name="T12" fmla="*/ 0 60000 65536"/>
              <a:gd name="T13" fmla="*/ 0 60000 65536"/>
              <a:gd name="T14" fmla="*/ 0 60000 65536"/>
              <a:gd name="T15" fmla="*/ 0 w 17"/>
              <a:gd name="T16" fmla="*/ 0 h 43"/>
              <a:gd name="T17" fmla="*/ 17 w 17"/>
              <a:gd name="T18" fmla="*/ 43 h 43"/>
            </a:gdLst>
            <a:ahLst/>
            <a:cxnLst>
              <a:cxn ang="T10">
                <a:pos x="T0" y="T1"/>
              </a:cxn>
              <a:cxn ang="T11">
                <a:pos x="T2" y="T3"/>
              </a:cxn>
              <a:cxn ang="T12">
                <a:pos x="T4" y="T5"/>
              </a:cxn>
              <a:cxn ang="T13">
                <a:pos x="T6" y="T7"/>
              </a:cxn>
              <a:cxn ang="T14">
                <a:pos x="T8" y="T9"/>
              </a:cxn>
            </a:cxnLst>
            <a:rect l="T15" t="T16" r="T17" b="T18"/>
            <a:pathLst>
              <a:path w="17" h="43">
                <a:moveTo>
                  <a:pt x="11" y="43"/>
                </a:moveTo>
                <a:lnTo>
                  <a:pt x="0" y="43"/>
                </a:lnTo>
                <a:lnTo>
                  <a:pt x="6" y="0"/>
                </a:lnTo>
                <a:lnTo>
                  <a:pt x="17" y="0"/>
                </a:lnTo>
                <a:lnTo>
                  <a:pt x="11" y="43"/>
                </a:lnTo>
                <a:close/>
              </a:path>
            </a:pathLst>
          </a:custGeom>
          <a:solidFill>
            <a:schemeClr val="bg2"/>
          </a:solidFill>
          <a:ln w="9525">
            <a:noFill/>
            <a:round/>
            <a:headEnd/>
            <a:tailEnd/>
          </a:ln>
        </p:spPr>
        <p:txBody>
          <a:bodyPr/>
          <a:lstStyle/>
          <a:p>
            <a:endParaRPr lang="en-US" dirty="0">
              <a:solidFill>
                <a:schemeClr val="tx2"/>
              </a:solidFill>
            </a:endParaRPr>
          </a:p>
        </p:txBody>
      </p:sp>
      <p:sp>
        <p:nvSpPr>
          <p:cNvPr id="24787" name="Freeform 740"/>
          <p:cNvSpPr>
            <a:spLocks/>
          </p:cNvSpPr>
          <p:nvPr/>
        </p:nvSpPr>
        <p:spPr bwMode="auto">
          <a:xfrm>
            <a:off x="6167438" y="4295775"/>
            <a:ext cx="25400" cy="77788"/>
          </a:xfrm>
          <a:custGeom>
            <a:avLst/>
            <a:gdLst>
              <a:gd name="T0" fmla="*/ 2147483647 w 16"/>
              <a:gd name="T1" fmla="*/ 2147483647 h 49"/>
              <a:gd name="T2" fmla="*/ 0 w 16"/>
              <a:gd name="T3" fmla="*/ 2147483647 h 49"/>
              <a:gd name="T4" fmla="*/ 2147483647 w 16"/>
              <a:gd name="T5" fmla="*/ 0 h 49"/>
              <a:gd name="T6" fmla="*/ 2147483647 w 16"/>
              <a:gd name="T7" fmla="*/ 0 h 49"/>
              <a:gd name="T8" fmla="*/ 2147483647 w 16"/>
              <a:gd name="T9" fmla="*/ 2147483647 h 49"/>
              <a:gd name="T10" fmla="*/ 0 60000 65536"/>
              <a:gd name="T11" fmla="*/ 0 60000 65536"/>
              <a:gd name="T12" fmla="*/ 0 60000 65536"/>
              <a:gd name="T13" fmla="*/ 0 60000 65536"/>
              <a:gd name="T14" fmla="*/ 0 60000 65536"/>
              <a:gd name="T15" fmla="*/ 0 w 16"/>
              <a:gd name="T16" fmla="*/ 0 h 49"/>
              <a:gd name="T17" fmla="*/ 16 w 16"/>
              <a:gd name="T18" fmla="*/ 49 h 49"/>
            </a:gdLst>
            <a:ahLst/>
            <a:cxnLst>
              <a:cxn ang="T10">
                <a:pos x="T0" y="T1"/>
              </a:cxn>
              <a:cxn ang="T11">
                <a:pos x="T2" y="T3"/>
              </a:cxn>
              <a:cxn ang="T12">
                <a:pos x="T4" y="T5"/>
              </a:cxn>
              <a:cxn ang="T13">
                <a:pos x="T6" y="T7"/>
              </a:cxn>
              <a:cxn ang="T14">
                <a:pos x="T8" y="T9"/>
              </a:cxn>
            </a:cxnLst>
            <a:rect l="T15" t="T16" r="T17" b="T18"/>
            <a:pathLst>
              <a:path w="16" h="49">
                <a:moveTo>
                  <a:pt x="11" y="49"/>
                </a:moveTo>
                <a:lnTo>
                  <a:pt x="0" y="44"/>
                </a:lnTo>
                <a:lnTo>
                  <a:pt x="5" y="0"/>
                </a:lnTo>
                <a:lnTo>
                  <a:pt x="16" y="0"/>
                </a:lnTo>
                <a:lnTo>
                  <a:pt x="11" y="49"/>
                </a:lnTo>
                <a:close/>
              </a:path>
            </a:pathLst>
          </a:custGeom>
          <a:solidFill>
            <a:schemeClr val="bg2"/>
          </a:solidFill>
          <a:ln w="9525">
            <a:noFill/>
            <a:round/>
            <a:headEnd/>
            <a:tailEnd/>
          </a:ln>
        </p:spPr>
        <p:txBody>
          <a:bodyPr/>
          <a:lstStyle/>
          <a:p>
            <a:endParaRPr lang="en-US" dirty="0">
              <a:solidFill>
                <a:schemeClr val="tx2"/>
              </a:solidFill>
            </a:endParaRPr>
          </a:p>
        </p:txBody>
      </p:sp>
      <p:sp>
        <p:nvSpPr>
          <p:cNvPr id="24788" name="Freeform 741"/>
          <p:cNvSpPr>
            <a:spLocks/>
          </p:cNvSpPr>
          <p:nvPr/>
        </p:nvSpPr>
        <p:spPr bwMode="auto">
          <a:xfrm>
            <a:off x="6159500" y="4383088"/>
            <a:ext cx="25400" cy="77787"/>
          </a:xfrm>
          <a:custGeom>
            <a:avLst/>
            <a:gdLst>
              <a:gd name="T0" fmla="*/ 2147483647 w 16"/>
              <a:gd name="T1" fmla="*/ 2147483647 h 49"/>
              <a:gd name="T2" fmla="*/ 0 w 16"/>
              <a:gd name="T3" fmla="*/ 2147483647 h 49"/>
              <a:gd name="T4" fmla="*/ 2147483647 w 16"/>
              <a:gd name="T5" fmla="*/ 0 h 49"/>
              <a:gd name="T6" fmla="*/ 2147483647 w 16"/>
              <a:gd name="T7" fmla="*/ 0 h 49"/>
              <a:gd name="T8" fmla="*/ 2147483647 w 16"/>
              <a:gd name="T9" fmla="*/ 2147483647 h 49"/>
              <a:gd name="T10" fmla="*/ 0 60000 65536"/>
              <a:gd name="T11" fmla="*/ 0 60000 65536"/>
              <a:gd name="T12" fmla="*/ 0 60000 65536"/>
              <a:gd name="T13" fmla="*/ 0 60000 65536"/>
              <a:gd name="T14" fmla="*/ 0 60000 65536"/>
              <a:gd name="T15" fmla="*/ 0 w 16"/>
              <a:gd name="T16" fmla="*/ 0 h 49"/>
              <a:gd name="T17" fmla="*/ 16 w 16"/>
              <a:gd name="T18" fmla="*/ 49 h 49"/>
            </a:gdLst>
            <a:ahLst/>
            <a:cxnLst>
              <a:cxn ang="T10">
                <a:pos x="T0" y="T1"/>
              </a:cxn>
              <a:cxn ang="T11">
                <a:pos x="T2" y="T3"/>
              </a:cxn>
              <a:cxn ang="T12">
                <a:pos x="T4" y="T5"/>
              </a:cxn>
              <a:cxn ang="T13">
                <a:pos x="T6" y="T7"/>
              </a:cxn>
              <a:cxn ang="T14">
                <a:pos x="T8" y="T9"/>
              </a:cxn>
            </a:cxnLst>
            <a:rect l="T15" t="T16" r="T17" b="T18"/>
            <a:pathLst>
              <a:path w="16" h="49">
                <a:moveTo>
                  <a:pt x="10" y="49"/>
                </a:moveTo>
                <a:lnTo>
                  <a:pt x="0" y="49"/>
                </a:lnTo>
                <a:lnTo>
                  <a:pt x="5" y="0"/>
                </a:lnTo>
                <a:lnTo>
                  <a:pt x="16" y="0"/>
                </a:lnTo>
                <a:lnTo>
                  <a:pt x="10" y="49"/>
                </a:lnTo>
                <a:close/>
              </a:path>
            </a:pathLst>
          </a:custGeom>
          <a:solidFill>
            <a:schemeClr val="bg2"/>
          </a:solidFill>
          <a:ln w="9525">
            <a:noFill/>
            <a:round/>
            <a:headEnd/>
            <a:tailEnd/>
          </a:ln>
        </p:spPr>
        <p:txBody>
          <a:bodyPr/>
          <a:lstStyle/>
          <a:p>
            <a:endParaRPr lang="en-US" dirty="0">
              <a:solidFill>
                <a:schemeClr val="tx2"/>
              </a:solidFill>
            </a:endParaRPr>
          </a:p>
        </p:txBody>
      </p:sp>
      <p:sp>
        <p:nvSpPr>
          <p:cNvPr id="24789" name="Freeform 742"/>
          <p:cNvSpPr>
            <a:spLocks/>
          </p:cNvSpPr>
          <p:nvPr/>
        </p:nvSpPr>
        <p:spPr bwMode="auto">
          <a:xfrm>
            <a:off x="6149975" y="4468813"/>
            <a:ext cx="25400" cy="77787"/>
          </a:xfrm>
          <a:custGeom>
            <a:avLst/>
            <a:gdLst>
              <a:gd name="T0" fmla="*/ 2147483647 w 16"/>
              <a:gd name="T1" fmla="*/ 2147483647 h 49"/>
              <a:gd name="T2" fmla="*/ 0 w 16"/>
              <a:gd name="T3" fmla="*/ 2147483647 h 49"/>
              <a:gd name="T4" fmla="*/ 2147483647 w 16"/>
              <a:gd name="T5" fmla="*/ 0 h 49"/>
              <a:gd name="T6" fmla="*/ 2147483647 w 16"/>
              <a:gd name="T7" fmla="*/ 0 h 49"/>
              <a:gd name="T8" fmla="*/ 2147483647 w 16"/>
              <a:gd name="T9" fmla="*/ 2147483647 h 49"/>
              <a:gd name="T10" fmla="*/ 0 60000 65536"/>
              <a:gd name="T11" fmla="*/ 0 60000 65536"/>
              <a:gd name="T12" fmla="*/ 0 60000 65536"/>
              <a:gd name="T13" fmla="*/ 0 60000 65536"/>
              <a:gd name="T14" fmla="*/ 0 60000 65536"/>
              <a:gd name="T15" fmla="*/ 0 w 16"/>
              <a:gd name="T16" fmla="*/ 0 h 49"/>
              <a:gd name="T17" fmla="*/ 16 w 16"/>
              <a:gd name="T18" fmla="*/ 49 h 49"/>
            </a:gdLst>
            <a:ahLst/>
            <a:cxnLst>
              <a:cxn ang="T10">
                <a:pos x="T0" y="T1"/>
              </a:cxn>
              <a:cxn ang="T11">
                <a:pos x="T2" y="T3"/>
              </a:cxn>
              <a:cxn ang="T12">
                <a:pos x="T4" y="T5"/>
              </a:cxn>
              <a:cxn ang="T13">
                <a:pos x="T6" y="T7"/>
              </a:cxn>
              <a:cxn ang="T14">
                <a:pos x="T8" y="T9"/>
              </a:cxn>
            </a:cxnLst>
            <a:rect l="T15" t="T16" r="T17" b="T18"/>
            <a:pathLst>
              <a:path w="16" h="49">
                <a:moveTo>
                  <a:pt x="11" y="49"/>
                </a:moveTo>
                <a:lnTo>
                  <a:pt x="0" y="49"/>
                </a:lnTo>
                <a:lnTo>
                  <a:pt x="6" y="0"/>
                </a:lnTo>
                <a:lnTo>
                  <a:pt x="16" y="0"/>
                </a:lnTo>
                <a:lnTo>
                  <a:pt x="11" y="49"/>
                </a:lnTo>
                <a:close/>
              </a:path>
            </a:pathLst>
          </a:custGeom>
          <a:solidFill>
            <a:schemeClr val="bg2"/>
          </a:solidFill>
          <a:ln w="9525">
            <a:noFill/>
            <a:round/>
            <a:headEnd/>
            <a:tailEnd/>
          </a:ln>
        </p:spPr>
        <p:txBody>
          <a:bodyPr/>
          <a:lstStyle/>
          <a:p>
            <a:endParaRPr lang="en-US" dirty="0">
              <a:solidFill>
                <a:schemeClr val="tx2"/>
              </a:solidFill>
            </a:endParaRPr>
          </a:p>
        </p:txBody>
      </p:sp>
      <p:sp>
        <p:nvSpPr>
          <p:cNvPr id="24790" name="Freeform 743"/>
          <p:cNvSpPr>
            <a:spLocks/>
          </p:cNvSpPr>
          <p:nvPr/>
        </p:nvSpPr>
        <p:spPr bwMode="auto">
          <a:xfrm>
            <a:off x="6142038" y="4554538"/>
            <a:ext cx="25400" cy="77787"/>
          </a:xfrm>
          <a:custGeom>
            <a:avLst/>
            <a:gdLst>
              <a:gd name="T0" fmla="*/ 2147483647 w 16"/>
              <a:gd name="T1" fmla="*/ 2147483647 h 49"/>
              <a:gd name="T2" fmla="*/ 0 w 16"/>
              <a:gd name="T3" fmla="*/ 2147483647 h 49"/>
              <a:gd name="T4" fmla="*/ 2147483647 w 16"/>
              <a:gd name="T5" fmla="*/ 0 h 49"/>
              <a:gd name="T6" fmla="*/ 2147483647 w 16"/>
              <a:gd name="T7" fmla="*/ 2147483647 h 49"/>
              <a:gd name="T8" fmla="*/ 2147483647 w 16"/>
              <a:gd name="T9" fmla="*/ 2147483647 h 49"/>
              <a:gd name="T10" fmla="*/ 0 60000 65536"/>
              <a:gd name="T11" fmla="*/ 0 60000 65536"/>
              <a:gd name="T12" fmla="*/ 0 60000 65536"/>
              <a:gd name="T13" fmla="*/ 0 60000 65536"/>
              <a:gd name="T14" fmla="*/ 0 60000 65536"/>
              <a:gd name="T15" fmla="*/ 0 w 16"/>
              <a:gd name="T16" fmla="*/ 0 h 49"/>
              <a:gd name="T17" fmla="*/ 16 w 16"/>
              <a:gd name="T18" fmla="*/ 49 h 49"/>
            </a:gdLst>
            <a:ahLst/>
            <a:cxnLst>
              <a:cxn ang="T10">
                <a:pos x="T0" y="T1"/>
              </a:cxn>
              <a:cxn ang="T11">
                <a:pos x="T2" y="T3"/>
              </a:cxn>
              <a:cxn ang="T12">
                <a:pos x="T4" y="T5"/>
              </a:cxn>
              <a:cxn ang="T13">
                <a:pos x="T6" y="T7"/>
              </a:cxn>
              <a:cxn ang="T14">
                <a:pos x="T8" y="T9"/>
              </a:cxn>
            </a:cxnLst>
            <a:rect l="T15" t="T16" r="T17" b="T18"/>
            <a:pathLst>
              <a:path w="16" h="49">
                <a:moveTo>
                  <a:pt x="11" y="49"/>
                </a:moveTo>
                <a:lnTo>
                  <a:pt x="0" y="49"/>
                </a:lnTo>
                <a:lnTo>
                  <a:pt x="5" y="0"/>
                </a:lnTo>
                <a:lnTo>
                  <a:pt x="16" y="6"/>
                </a:lnTo>
                <a:lnTo>
                  <a:pt x="11" y="49"/>
                </a:lnTo>
                <a:close/>
              </a:path>
            </a:pathLst>
          </a:custGeom>
          <a:solidFill>
            <a:schemeClr val="bg2"/>
          </a:solidFill>
          <a:ln w="9525">
            <a:noFill/>
            <a:round/>
            <a:headEnd/>
            <a:tailEnd/>
          </a:ln>
        </p:spPr>
        <p:txBody>
          <a:bodyPr/>
          <a:lstStyle/>
          <a:p>
            <a:endParaRPr lang="en-US" dirty="0">
              <a:solidFill>
                <a:schemeClr val="tx2"/>
              </a:solidFill>
            </a:endParaRPr>
          </a:p>
        </p:txBody>
      </p:sp>
      <p:sp>
        <p:nvSpPr>
          <p:cNvPr id="24791" name="Freeform 744"/>
          <p:cNvSpPr>
            <a:spLocks/>
          </p:cNvSpPr>
          <p:nvPr/>
        </p:nvSpPr>
        <p:spPr bwMode="auto">
          <a:xfrm>
            <a:off x="6132513" y="4649788"/>
            <a:ext cx="26987" cy="69850"/>
          </a:xfrm>
          <a:custGeom>
            <a:avLst/>
            <a:gdLst>
              <a:gd name="T0" fmla="*/ 2147483647 w 17"/>
              <a:gd name="T1" fmla="*/ 2147483647 h 44"/>
              <a:gd name="T2" fmla="*/ 0 w 17"/>
              <a:gd name="T3" fmla="*/ 2147483647 h 44"/>
              <a:gd name="T4" fmla="*/ 2147483647 w 17"/>
              <a:gd name="T5" fmla="*/ 0 h 44"/>
              <a:gd name="T6" fmla="*/ 2147483647 w 17"/>
              <a:gd name="T7" fmla="*/ 0 h 44"/>
              <a:gd name="T8" fmla="*/ 2147483647 w 17"/>
              <a:gd name="T9" fmla="*/ 2147483647 h 44"/>
              <a:gd name="T10" fmla="*/ 0 60000 65536"/>
              <a:gd name="T11" fmla="*/ 0 60000 65536"/>
              <a:gd name="T12" fmla="*/ 0 60000 65536"/>
              <a:gd name="T13" fmla="*/ 0 60000 65536"/>
              <a:gd name="T14" fmla="*/ 0 60000 65536"/>
              <a:gd name="T15" fmla="*/ 0 w 17"/>
              <a:gd name="T16" fmla="*/ 0 h 44"/>
              <a:gd name="T17" fmla="*/ 17 w 17"/>
              <a:gd name="T18" fmla="*/ 44 h 44"/>
            </a:gdLst>
            <a:ahLst/>
            <a:cxnLst>
              <a:cxn ang="T10">
                <a:pos x="T0" y="T1"/>
              </a:cxn>
              <a:cxn ang="T11">
                <a:pos x="T2" y="T3"/>
              </a:cxn>
              <a:cxn ang="T12">
                <a:pos x="T4" y="T5"/>
              </a:cxn>
              <a:cxn ang="T13">
                <a:pos x="T6" y="T7"/>
              </a:cxn>
              <a:cxn ang="T14">
                <a:pos x="T8" y="T9"/>
              </a:cxn>
            </a:cxnLst>
            <a:rect l="T15" t="T16" r="T17" b="T18"/>
            <a:pathLst>
              <a:path w="17" h="44">
                <a:moveTo>
                  <a:pt x="11" y="44"/>
                </a:moveTo>
                <a:lnTo>
                  <a:pt x="0" y="44"/>
                </a:lnTo>
                <a:lnTo>
                  <a:pt x="6" y="0"/>
                </a:lnTo>
                <a:lnTo>
                  <a:pt x="17" y="0"/>
                </a:lnTo>
                <a:lnTo>
                  <a:pt x="11" y="44"/>
                </a:lnTo>
                <a:close/>
              </a:path>
            </a:pathLst>
          </a:custGeom>
          <a:solidFill>
            <a:schemeClr val="bg2"/>
          </a:solidFill>
          <a:ln w="9525">
            <a:noFill/>
            <a:round/>
            <a:headEnd/>
            <a:tailEnd/>
          </a:ln>
        </p:spPr>
        <p:txBody>
          <a:bodyPr/>
          <a:lstStyle/>
          <a:p>
            <a:endParaRPr lang="en-US" dirty="0">
              <a:solidFill>
                <a:schemeClr val="tx2"/>
              </a:solidFill>
            </a:endParaRPr>
          </a:p>
        </p:txBody>
      </p:sp>
      <p:sp>
        <p:nvSpPr>
          <p:cNvPr id="24792" name="Freeform 745"/>
          <p:cNvSpPr>
            <a:spLocks/>
          </p:cNvSpPr>
          <p:nvPr/>
        </p:nvSpPr>
        <p:spPr bwMode="auto">
          <a:xfrm>
            <a:off x="6124575" y="4737100"/>
            <a:ext cx="25400" cy="68263"/>
          </a:xfrm>
          <a:custGeom>
            <a:avLst/>
            <a:gdLst>
              <a:gd name="T0" fmla="*/ 2147483647 w 16"/>
              <a:gd name="T1" fmla="*/ 2147483647 h 43"/>
              <a:gd name="T2" fmla="*/ 0 w 16"/>
              <a:gd name="T3" fmla="*/ 2147483647 h 43"/>
              <a:gd name="T4" fmla="*/ 2147483647 w 16"/>
              <a:gd name="T5" fmla="*/ 0 h 43"/>
              <a:gd name="T6" fmla="*/ 2147483647 w 16"/>
              <a:gd name="T7" fmla="*/ 0 h 43"/>
              <a:gd name="T8" fmla="*/ 2147483647 w 16"/>
              <a:gd name="T9" fmla="*/ 2147483647 h 43"/>
              <a:gd name="T10" fmla="*/ 0 60000 65536"/>
              <a:gd name="T11" fmla="*/ 0 60000 65536"/>
              <a:gd name="T12" fmla="*/ 0 60000 65536"/>
              <a:gd name="T13" fmla="*/ 0 60000 65536"/>
              <a:gd name="T14" fmla="*/ 0 60000 65536"/>
              <a:gd name="T15" fmla="*/ 0 w 16"/>
              <a:gd name="T16" fmla="*/ 0 h 43"/>
              <a:gd name="T17" fmla="*/ 16 w 16"/>
              <a:gd name="T18" fmla="*/ 43 h 43"/>
            </a:gdLst>
            <a:ahLst/>
            <a:cxnLst>
              <a:cxn ang="T10">
                <a:pos x="T0" y="T1"/>
              </a:cxn>
              <a:cxn ang="T11">
                <a:pos x="T2" y="T3"/>
              </a:cxn>
              <a:cxn ang="T12">
                <a:pos x="T4" y="T5"/>
              </a:cxn>
              <a:cxn ang="T13">
                <a:pos x="T6" y="T7"/>
              </a:cxn>
              <a:cxn ang="T14">
                <a:pos x="T8" y="T9"/>
              </a:cxn>
            </a:cxnLst>
            <a:rect l="T15" t="T16" r="T17" b="T18"/>
            <a:pathLst>
              <a:path w="16" h="43">
                <a:moveTo>
                  <a:pt x="11" y="43"/>
                </a:moveTo>
                <a:lnTo>
                  <a:pt x="0" y="43"/>
                </a:lnTo>
                <a:lnTo>
                  <a:pt x="5" y="0"/>
                </a:lnTo>
                <a:lnTo>
                  <a:pt x="16" y="0"/>
                </a:lnTo>
                <a:lnTo>
                  <a:pt x="11" y="43"/>
                </a:lnTo>
                <a:close/>
              </a:path>
            </a:pathLst>
          </a:custGeom>
          <a:solidFill>
            <a:schemeClr val="bg2"/>
          </a:solidFill>
          <a:ln w="9525">
            <a:noFill/>
            <a:round/>
            <a:headEnd/>
            <a:tailEnd/>
          </a:ln>
        </p:spPr>
        <p:txBody>
          <a:bodyPr/>
          <a:lstStyle/>
          <a:p>
            <a:endParaRPr lang="en-US" dirty="0">
              <a:solidFill>
                <a:schemeClr val="tx2"/>
              </a:solidFill>
            </a:endParaRPr>
          </a:p>
        </p:txBody>
      </p:sp>
      <p:sp>
        <p:nvSpPr>
          <p:cNvPr id="24793" name="Freeform 746"/>
          <p:cNvSpPr>
            <a:spLocks/>
          </p:cNvSpPr>
          <p:nvPr/>
        </p:nvSpPr>
        <p:spPr bwMode="auto">
          <a:xfrm>
            <a:off x="6124575" y="4822825"/>
            <a:ext cx="17463" cy="77788"/>
          </a:xfrm>
          <a:custGeom>
            <a:avLst/>
            <a:gdLst>
              <a:gd name="T0" fmla="*/ 2147483647 w 11"/>
              <a:gd name="T1" fmla="*/ 2147483647 h 49"/>
              <a:gd name="T2" fmla="*/ 0 w 11"/>
              <a:gd name="T3" fmla="*/ 2147483647 h 49"/>
              <a:gd name="T4" fmla="*/ 0 w 11"/>
              <a:gd name="T5" fmla="*/ 0 h 49"/>
              <a:gd name="T6" fmla="*/ 2147483647 w 11"/>
              <a:gd name="T7" fmla="*/ 0 h 49"/>
              <a:gd name="T8" fmla="*/ 2147483647 w 11"/>
              <a:gd name="T9" fmla="*/ 2147483647 h 49"/>
              <a:gd name="T10" fmla="*/ 0 60000 65536"/>
              <a:gd name="T11" fmla="*/ 0 60000 65536"/>
              <a:gd name="T12" fmla="*/ 0 60000 65536"/>
              <a:gd name="T13" fmla="*/ 0 60000 65536"/>
              <a:gd name="T14" fmla="*/ 0 60000 65536"/>
              <a:gd name="T15" fmla="*/ 0 w 11"/>
              <a:gd name="T16" fmla="*/ 0 h 49"/>
              <a:gd name="T17" fmla="*/ 11 w 11"/>
              <a:gd name="T18" fmla="*/ 49 h 49"/>
            </a:gdLst>
            <a:ahLst/>
            <a:cxnLst>
              <a:cxn ang="T10">
                <a:pos x="T0" y="T1"/>
              </a:cxn>
              <a:cxn ang="T11">
                <a:pos x="T2" y="T3"/>
              </a:cxn>
              <a:cxn ang="T12">
                <a:pos x="T4" y="T5"/>
              </a:cxn>
              <a:cxn ang="T13">
                <a:pos x="T6" y="T7"/>
              </a:cxn>
              <a:cxn ang="T14">
                <a:pos x="T8" y="T9"/>
              </a:cxn>
            </a:cxnLst>
            <a:rect l="T15" t="T16" r="T17" b="T18"/>
            <a:pathLst>
              <a:path w="11" h="49">
                <a:moveTo>
                  <a:pt x="5" y="49"/>
                </a:moveTo>
                <a:lnTo>
                  <a:pt x="0" y="49"/>
                </a:lnTo>
                <a:lnTo>
                  <a:pt x="0" y="0"/>
                </a:lnTo>
                <a:lnTo>
                  <a:pt x="11" y="0"/>
                </a:lnTo>
                <a:lnTo>
                  <a:pt x="5" y="49"/>
                </a:lnTo>
                <a:close/>
              </a:path>
            </a:pathLst>
          </a:custGeom>
          <a:solidFill>
            <a:schemeClr val="bg2"/>
          </a:solidFill>
          <a:ln w="9525">
            <a:noFill/>
            <a:round/>
            <a:headEnd/>
            <a:tailEnd/>
          </a:ln>
        </p:spPr>
        <p:txBody>
          <a:bodyPr/>
          <a:lstStyle/>
          <a:p>
            <a:endParaRPr lang="en-US" dirty="0">
              <a:solidFill>
                <a:schemeClr val="tx2"/>
              </a:solidFill>
            </a:endParaRPr>
          </a:p>
        </p:txBody>
      </p:sp>
      <p:sp>
        <p:nvSpPr>
          <p:cNvPr id="24794" name="Freeform 747"/>
          <p:cNvSpPr>
            <a:spLocks/>
          </p:cNvSpPr>
          <p:nvPr/>
        </p:nvSpPr>
        <p:spPr bwMode="auto">
          <a:xfrm>
            <a:off x="6115050" y="4910138"/>
            <a:ext cx="17463" cy="77787"/>
          </a:xfrm>
          <a:custGeom>
            <a:avLst/>
            <a:gdLst>
              <a:gd name="T0" fmla="*/ 2147483647 w 11"/>
              <a:gd name="T1" fmla="*/ 2147483647 h 49"/>
              <a:gd name="T2" fmla="*/ 0 w 11"/>
              <a:gd name="T3" fmla="*/ 2147483647 h 49"/>
              <a:gd name="T4" fmla="*/ 0 w 11"/>
              <a:gd name="T5" fmla="*/ 0 h 49"/>
              <a:gd name="T6" fmla="*/ 2147483647 w 11"/>
              <a:gd name="T7" fmla="*/ 0 h 49"/>
              <a:gd name="T8" fmla="*/ 2147483647 w 11"/>
              <a:gd name="T9" fmla="*/ 2147483647 h 49"/>
              <a:gd name="T10" fmla="*/ 0 60000 65536"/>
              <a:gd name="T11" fmla="*/ 0 60000 65536"/>
              <a:gd name="T12" fmla="*/ 0 60000 65536"/>
              <a:gd name="T13" fmla="*/ 0 60000 65536"/>
              <a:gd name="T14" fmla="*/ 0 60000 65536"/>
              <a:gd name="T15" fmla="*/ 0 w 11"/>
              <a:gd name="T16" fmla="*/ 0 h 49"/>
              <a:gd name="T17" fmla="*/ 11 w 11"/>
              <a:gd name="T18" fmla="*/ 49 h 49"/>
            </a:gdLst>
            <a:ahLst/>
            <a:cxnLst>
              <a:cxn ang="T10">
                <a:pos x="T0" y="T1"/>
              </a:cxn>
              <a:cxn ang="T11">
                <a:pos x="T2" y="T3"/>
              </a:cxn>
              <a:cxn ang="T12">
                <a:pos x="T4" y="T5"/>
              </a:cxn>
              <a:cxn ang="T13">
                <a:pos x="T6" y="T7"/>
              </a:cxn>
              <a:cxn ang="T14">
                <a:pos x="T8" y="T9"/>
              </a:cxn>
            </a:cxnLst>
            <a:rect l="T15" t="T16" r="T17" b="T18"/>
            <a:pathLst>
              <a:path w="11" h="49">
                <a:moveTo>
                  <a:pt x="6" y="49"/>
                </a:moveTo>
                <a:lnTo>
                  <a:pt x="0" y="49"/>
                </a:lnTo>
                <a:lnTo>
                  <a:pt x="0" y="0"/>
                </a:lnTo>
                <a:lnTo>
                  <a:pt x="11" y="0"/>
                </a:lnTo>
                <a:lnTo>
                  <a:pt x="6" y="49"/>
                </a:lnTo>
                <a:close/>
              </a:path>
            </a:pathLst>
          </a:custGeom>
          <a:solidFill>
            <a:schemeClr val="bg2"/>
          </a:solidFill>
          <a:ln w="9525">
            <a:noFill/>
            <a:round/>
            <a:headEnd/>
            <a:tailEnd/>
          </a:ln>
        </p:spPr>
        <p:txBody>
          <a:bodyPr/>
          <a:lstStyle/>
          <a:p>
            <a:endParaRPr lang="en-US" dirty="0">
              <a:solidFill>
                <a:schemeClr val="tx2"/>
              </a:solidFill>
            </a:endParaRPr>
          </a:p>
        </p:txBody>
      </p:sp>
      <p:sp>
        <p:nvSpPr>
          <p:cNvPr id="24795" name="Freeform 748"/>
          <p:cNvSpPr>
            <a:spLocks/>
          </p:cNvSpPr>
          <p:nvPr/>
        </p:nvSpPr>
        <p:spPr bwMode="auto">
          <a:xfrm>
            <a:off x="6107113" y="4995863"/>
            <a:ext cx="17462" cy="77787"/>
          </a:xfrm>
          <a:custGeom>
            <a:avLst/>
            <a:gdLst>
              <a:gd name="T0" fmla="*/ 2147483647 w 11"/>
              <a:gd name="T1" fmla="*/ 2147483647 h 49"/>
              <a:gd name="T2" fmla="*/ 0 w 11"/>
              <a:gd name="T3" fmla="*/ 2147483647 h 49"/>
              <a:gd name="T4" fmla="*/ 0 w 11"/>
              <a:gd name="T5" fmla="*/ 0 h 49"/>
              <a:gd name="T6" fmla="*/ 2147483647 w 11"/>
              <a:gd name="T7" fmla="*/ 2147483647 h 49"/>
              <a:gd name="T8" fmla="*/ 2147483647 w 11"/>
              <a:gd name="T9" fmla="*/ 2147483647 h 49"/>
              <a:gd name="T10" fmla="*/ 0 60000 65536"/>
              <a:gd name="T11" fmla="*/ 0 60000 65536"/>
              <a:gd name="T12" fmla="*/ 0 60000 65536"/>
              <a:gd name="T13" fmla="*/ 0 60000 65536"/>
              <a:gd name="T14" fmla="*/ 0 60000 65536"/>
              <a:gd name="T15" fmla="*/ 0 w 11"/>
              <a:gd name="T16" fmla="*/ 0 h 49"/>
              <a:gd name="T17" fmla="*/ 11 w 11"/>
              <a:gd name="T18" fmla="*/ 49 h 49"/>
            </a:gdLst>
            <a:ahLst/>
            <a:cxnLst>
              <a:cxn ang="T10">
                <a:pos x="T0" y="T1"/>
              </a:cxn>
              <a:cxn ang="T11">
                <a:pos x="T2" y="T3"/>
              </a:cxn>
              <a:cxn ang="T12">
                <a:pos x="T4" y="T5"/>
              </a:cxn>
              <a:cxn ang="T13">
                <a:pos x="T6" y="T7"/>
              </a:cxn>
              <a:cxn ang="T14">
                <a:pos x="T8" y="T9"/>
              </a:cxn>
            </a:cxnLst>
            <a:rect l="T15" t="T16" r="T17" b="T18"/>
            <a:pathLst>
              <a:path w="11" h="49">
                <a:moveTo>
                  <a:pt x="5" y="49"/>
                </a:moveTo>
                <a:lnTo>
                  <a:pt x="0" y="49"/>
                </a:lnTo>
                <a:lnTo>
                  <a:pt x="0" y="0"/>
                </a:lnTo>
                <a:lnTo>
                  <a:pt x="11" y="6"/>
                </a:lnTo>
                <a:lnTo>
                  <a:pt x="5" y="49"/>
                </a:lnTo>
                <a:close/>
              </a:path>
            </a:pathLst>
          </a:custGeom>
          <a:solidFill>
            <a:schemeClr val="bg2"/>
          </a:solidFill>
          <a:ln w="9525">
            <a:noFill/>
            <a:round/>
            <a:headEnd/>
            <a:tailEnd/>
          </a:ln>
        </p:spPr>
        <p:txBody>
          <a:bodyPr/>
          <a:lstStyle/>
          <a:p>
            <a:endParaRPr lang="en-US" dirty="0">
              <a:solidFill>
                <a:schemeClr val="tx2"/>
              </a:solidFill>
            </a:endParaRPr>
          </a:p>
        </p:txBody>
      </p:sp>
      <p:sp>
        <p:nvSpPr>
          <p:cNvPr id="24796" name="Freeform 749"/>
          <p:cNvSpPr>
            <a:spLocks/>
          </p:cNvSpPr>
          <p:nvPr/>
        </p:nvSpPr>
        <p:spPr bwMode="auto">
          <a:xfrm>
            <a:off x="6097588" y="5091113"/>
            <a:ext cx="17462" cy="60325"/>
          </a:xfrm>
          <a:custGeom>
            <a:avLst/>
            <a:gdLst>
              <a:gd name="T0" fmla="*/ 2147483647 w 11"/>
              <a:gd name="T1" fmla="*/ 2147483647 h 38"/>
              <a:gd name="T2" fmla="*/ 2147483647 w 11"/>
              <a:gd name="T3" fmla="*/ 2147483647 h 38"/>
              <a:gd name="T4" fmla="*/ 2147483647 w 11"/>
              <a:gd name="T5" fmla="*/ 0 h 38"/>
              <a:gd name="T6" fmla="*/ 2147483647 w 11"/>
              <a:gd name="T7" fmla="*/ 0 h 38"/>
              <a:gd name="T8" fmla="*/ 0 w 11"/>
              <a:gd name="T9" fmla="*/ 2147483647 h 38"/>
              <a:gd name="T10" fmla="*/ 2147483647 w 11"/>
              <a:gd name="T11" fmla="*/ 2147483647 h 38"/>
              <a:gd name="T12" fmla="*/ 2147483647 w 11"/>
              <a:gd name="T13" fmla="*/ 2147483647 h 38"/>
              <a:gd name="T14" fmla="*/ 2147483647 w 11"/>
              <a:gd name="T15" fmla="*/ 2147483647 h 38"/>
              <a:gd name="T16" fmla="*/ 2147483647 w 11"/>
              <a:gd name="T17" fmla="*/ 2147483647 h 38"/>
              <a:gd name="T18" fmla="*/ 2147483647 w 11"/>
              <a:gd name="T19" fmla="*/ 2147483647 h 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
              <a:gd name="T31" fmla="*/ 0 h 38"/>
              <a:gd name="T32" fmla="*/ 11 w 11"/>
              <a:gd name="T33" fmla="*/ 38 h 3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 h="38">
                <a:moveTo>
                  <a:pt x="6" y="38"/>
                </a:moveTo>
                <a:lnTo>
                  <a:pt x="11" y="38"/>
                </a:lnTo>
                <a:lnTo>
                  <a:pt x="11" y="0"/>
                </a:lnTo>
                <a:lnTo>
                  <a:pt x="6" y="0"/>
                </a:lnTo>
                <a:lnTo>
                  <a:pt x="0" y="38"/>
                </a:lnTo>
                <a:lnTo>
                  <a:pt x="6" y="33"/>
                </a:lnTo>
                <a:lnTo>
                  <a:pt x="6" y="38"/>
                </a:lnTo>
                <a:lnTo>
                  <a:pt x="11" y="38"/>
                </a:lnTo>
                <a:lnTo>
                  <a:pt x="6" y="38"/>
                </a:lnTo>
                <a:close/>
              </a:path>
            </a:pathLst>
          </a:custGeom>
          <a:solidFill>
            <a:schemeClr val="bg2"/>
          </a:solidFill>
          <a:ln w="9525">
            <a:noFill/>
            <a:round/>
            <a:headEnd/>
            <a:tailEnd/>
          </a:ln>
        </p:spPr>
        <p:txBody>
          <a:bodyPr/>
          <a:lstStyle/>
          <a:p>
            <a:endParaRPr lang="en-US" dirty="0">
              <a:solidFill>
                <a:schemeClr val="tx2"/>
              </a:solidFill>
            </a:endParaRPr>
          </a:p>
        </p:txBody>
      </p:sp>
      <p:sp>
        <p:nvSpPr>
          <p:cNvPr id="24797" name="Rectangle 750"/>
          <p:cNvSpPr>
            <a:spLocks noChangeArrowheads="1"/>
          </p:cNvSpPr>
          <p:nvPr/>
        </p:nvSpPr>
        <p:spPr bwMode="auto">
          <a:xfrm>
            <a:off x="6089650" y="5143500"/>
            <a:ext cx="17463" cy="7938"/>
          </a:xfrm>
          <a:prstGeom prst="rect">
            <a:avLst/>
          </a:prstGeom>
          <a:solidFill>
            <a:schemeClr val="bg2"/>
          </a:solidFill>
          <a:ln w="9525">
            <a:noFill/>
            <a:miter lim="800000"/>
            <a:headEnd/>
            <a:tailEnd/>
          </a:ln>
        </p:spPr>
        <p:txBody>
          <a:bodyPr/>
          <a:lstStyle/>
          <a:p>
            <a:endParaRPr lang="en-US" dirty="0">
              <a:solidFill>
                <a:schemeClr val="tx2"/>
              </a:solidFill>
            </a:endParaRPr>
          </a:p>
        </p:txBody>
      </p:sp>
      <p:sp>
        <p:nvSpPr>
          <p:cNvPr id="24798" name="Rectangle 751"/>
          <p:cNvSpPr>
            <a:spLocks noChangeArrowheads="1"/>
          </p:cNvSpPr>
          <p:nvPr/>
        </p:nvSpPr>
        <p:spPr bwMode="auto">
          <a:xfrm>
            <a:off x="6002338" y="5143500"/>
            <a:ext cx="77787" cy="7938"/>
          </a:xfrm>
          <a:prstGeom prst="rect">
            <a:avLst/>
          </a:prstGeom>
          <a:solidFill>
            <a:schemeClr val="bg2"/>
          </a:solidFill>
          <a:ln w="9525">
            <a:noFill/>
            <a:miter lim="800000"/>
            <a:headEnd/>
            <a:tailEnd/>
          </a:ln>
        </p:spPr>
        <p:txBody>
          <a:bodyPr/>
          <a:lstStyle/>
          <a:p>
            <a:endParaRPr lang="en-US" dirty="0">
              <a:solidFill>
                <a:schemeClr val="tx2"/>
              </a:solidFill>
            </a:endParaRPr>
          </a:p>
        </p:txBody>
      </p:sp>
      <p:sp>
        <p:nvSpPr>
          <p:cNvPr id="24799" name="Rectangle 752"/>
          <p:cNvSpPr>
            <a:spLocks noChangeArrowheads="1"/>
          </p:cNvSpPr>
          <p:nvPr/>
        </p:nvSpPr>
        <p:spPr bwMode="auto">
          <a:xfrm>
            <a:off x="5916613" y="5143500"/>
            <a:ext cx="69850" cy="7938"/>
          </a:xfrm>
          <a:prstGeom prst="rect">
            <a:avLst/>
          </a:prstGeom>
          <a:solidFill>
            <a:schemeClr val="bg2"/>
          </a:solidFill>
          <a:ln w="9525">
            <a:noFill/>
            <a:miter lim="800000"/>
            <a:headEnd/>
            <a:tailEnd/>
          </a:ln>
        </p:spPr>
        <p:txBody>
          <a:bodyPr/>
          <a:lstStyle/>
          <a:p>
            <a:endParaRPr lang="en-US" dirty="0">
              <a:solidFill>
                <a:schemeClr val="tx2"/>
              </a:solidFill>
            </a:endParaRPr>
          </a:p>
        </p:txBody>
      </p:sp>
      <p:sp>
        <p:nvSpPr>
          <p:cNvPr id="24800" name="Rectangle 753"/>
          <p:cNvSpPr>
            <a:spLocks noChangeArrowheads="1"/>
          </p:cNvSpPr>
          <p:nvPr/>
        </p:nvSpPr>
        <p:spPr bwMode="auto">
          <a:xfrm>
            <a:off x="5829300" y="5143500"/>
            <a:ext cx="69850" cy="7938"/>
          </a:xfrm>
          <a:prstGeom prst="rect">
            <a:avLst/>
          </a:prstGeom>
          <a:solidFill>
            <a:schemeClr val="bg2"/>
          </a:solidFill>
          <a:ln w="9525">
            <a:noFill/>
            <a:miter lim="800000"/>
            <a:headEnd/>
            <a:tailEnd/>
          </a:ln>
        </p:spPr>
        <p:txBody>
          <a:bodyPr/>
          <a:lstStyle/>
          <a:p>
            <a:endParaRPr lang="en-US" dirty="0">
              <a:solidFill>
                <a:schemeClr val="tx2"/>
              </a:solidFill>
            </a:endParaRPr>
          </a:p>
        </p:txBody>
      </p:sp>
      <p:sp>
        <p:nvSpPr>
          <p:cNvPr id="24801" name="Rectangle 754"/>
          <p:cNvSpPr>
            <a:spLocks noChangeArrowheads="1"/>
          </p:cNvSpPr>
          <p:nvPr/>
        </p:nvSpPr>
        <p:spPr bwMode="auto">
          <a:xfrm>
            <a:off x="5734050" y="5143500"/>
            <a:ext cx="79375" cy="7938"/>
          </a:xfrm>
          <a:prstGeom prst="rect">
            <a:avLst/>
          </a:prstGeom>
          <a:solidFill>
            <a:schemeClr val="bg2"/>
          </a:solidFill>
          <a:ln w="9525">
            <a:noFill/>
            <a:miter lim="800000"/>
            <a:headEnd/>
            <a:tailEnd/>
          </a:ln>
        </p:spPr>
        <p:txBody>
          <a:bodyPr/>
          <a:lstStyle/>
          <a:p>
            <a:endParaRPr lang="en-US" dirty="0">
              <a:solidFill>
                <a:schemeClr val="tx2"/>
              </a:solidFill>
            </a:endParaRPr>
          </a:p>
        </p:txBody>
      </p:sp>
      <p:sp>
        <p:nvSpPr>
          <p:cNvPr id="24802" name="Rectangle 755"/>
          <p:cNvSpPr>
            <a:spLocks noChangeArrowheads="1"/>
          </p:cNvSpPr>
          <p:nvPr/>
        </p:nvSpPr>
        <p:spPr bwMode="auto">
          <a:xfrm>
            <a:off x="5648325" y="5143500"/>
            <a:ext cx="77788" cy="7938"/>
          </a:xfrm>
          <a:prstGeom prst="rect">
            <a:avLst/>
          </a:prstGeom>
          <a:solidFill>
            <a:schemeClr val="bg2"/>
          </a:solidFill>
          <a:ln w="9525">
            <a:noFill/>
            <a:miter lim="800000"/>
            <a:headEnd/>
            <a:tailEnd/>
          </a:ln>
        </p:spPr>
        <p:txBody>
          <a:bodyPr/>
          <a:lstStyle/>
          <a:p>
            <a:endParaRPr lang="en-US" dirty="0">
              <a:solidFill>
                <a:schemeClr val="tx2"/>
              </a:solidFill>
            </a:endParaRPr>
          </a:p>
        </p:txBody>
      </p:sp>
      <p:sp>
        <p:nvSpPr>
          <p:cNvPr id="24803" name="Rectangle 756"/>
          <p:cNvSpPr>
            <a:spLocks noChangeArrowheads="1"/>
          </p:cNvSpPr>
          <p:nvPr/>
        </p:nvSpPr>
        <p:spPr bwMode="auto">
          <a:xfrm>
            <a:off x="5561013" y="5143500"/>
            <a:ext cx="69850" cy="7938"/>
          </a:xfrm>
          <a:prstGeom prst="rect">
            <a:avLst/>
          </a:prstGeom>
          <a:solidFill>
            <a:schemeClr val="bg2"/>
          </a:solidFill>
          <a:ln w="9525">
            <a:noFill/>
            <a:miter lim="800000"/>
            <a:headEnd/>
            <a:tailEnd/>
          </a:ln>
        </p:spPr>
        <p:txBody>
          <a:bodyPr/>
          <a:lstStyle/>
          <a:p>
            <a:endParaRPr lang="en-US" dirty="0">
              <a:solidFill>
                <a:schemeClr val="tx2"/>
              </a:solidFill>
            </a:endParaRPr>
          </a:p>
        </p:txBody>
      </p:sp>
      <p:sp>
        <p:nvSpPr>
          <p:cNvPr id="24804" name="Rectangle 757"/>
          <p:cNvSpPr>
            <a:spLocks noChangeArrowheads="1"/>
          </p:cNvSpPr>
          <p:nvPr/>
        </p:nvSpPr>
        <p:spPr bwMode="auto">
          <a:xfrm>
            <a:off x="5475288" y="5143500"/>
            <a:ext cx="69850" cy="7938"/>
          </a:xfrm>
          <a:prstGeom prst="rect">
            <a:avLst/>
          </a:prstGeom>
          <a:solidFill>
            <a:schemeClr val="bg2"/>
          </a:solidFill>
          <a:ln w="9525">
            <a:noFill/>
            <a:miter lim="800000"/>
            <a:headEnd/>
            <a:tailEnd/>
          </a:ln>
        </p:spPr>
        <p:txBody>
          <a:bodyPr/>
          <a:lstStyle/>
          <a:p>
            <a:endParaRPr lang="en-US" dirty="0">
              <a:solidFill>
                <a:schemeClr val="tx2"/>
              </a:solidFill>
            </a:endParaRPr>
          </a:p>
        </p:txBody>
      </p:sp>
      <p:sp>
        <p:nvSpPr>
          <p:cNvPr id="24805" name="Rectangle 758"/>
          <p:cNvSpPr>
            <a:spLocks noChangeArrowheads="1"/>
          </p:cNvSpPr>
          <p:nvPr/>
        </p:nvSpPr>
        <p:spPr bwMode="auto">
          <a:xfrm>
            <a:off x="5380038" y="5143500"/>
            <a:ext cx="77787" cy="7938"/>
          </a:xfrm>
          <a:prstGeom prst="rect">
            <a:avLst/>
          </a:prstGeom>
          <a:solidFill>
            <a:schemeClr val="bg2"/>
          </a:solidFill>
          <a:ln w="9525">
            <a:noFill/>
            <a:miter lim="800000"/>
            <a:headEnd/>
            <a:tailEnd/>
          </a:ln>
        </p:spPr>
        <p:txBody>
          <a:bodyPr/>
          <a:lstStyle/>
          <a:p>
            <a:endParaRPr lang="en-US" dirty="0">
              <a:solidFill>
                <a:schemeClr val="tx2"/>
              </a:solidFill>
            </a:endParaRPr>
          </a:p>
        </p:txBody>
      </p:sp>
      <p:sp>
        <p:nvSpPr>
          <p:cNvPr id="24806" name="Rectangle 759"/>
          <p:cNvSpPr>
            <a:spLocks noChangeArrowheads="1"/>
          </p:cNvSpPr>
          <p:nvPr/>
        </p:nvSpPr>
        <p:spPr bwMode="auto">
          <a:xfrm>
            <a:off x="5294313" y="5143500"/>
            <a:ext cx="77787" cy="7938"/>
          </a:xfrm>
          <a:prstGeom prst="rect">
            <a:avLst/>
          </a:prstGeom>
          <a:solidFill>
            <a:schemeClr val="bg2"/>
          </a:solidFill>
          <a:ln w="9525">
            <a:noFill/>
            <a:miter lim="800000"/>
            <a:headEnd/>
            <a:tailEnd/>
          </a:ln>
        </p:spPr>
        <p:txBody>
          <a:bodyPr/>
          <a:lstStyle/>
          <a:p>
            <a:endParaRPr lang="en-US" dirty="0">
              <a:solidFill>
                <a:schemeClr val="tx2"/>
              </a:solidFill>
            </a:endParaRPr>
          </a:p>
        </p:txBody>
      </p:sp>
      <p:sp>
        <p:nvSpPr>
          <p:cNvPr id="24807" name="Rectangle 760"/>
          <p:cNvSpPr>
            <a:spLocks noChangeArrowheads="1"/>
          </p:cNvSpPr>
          <p:nvPr/>
        </p:nvSpPr>
        <p:spPr bwMode="auto">
          <a:xfrm>
            <a:off x="5207000" y="5143500"/>
            <a:ext cx="69850" cy="7938"/>
          </a:xfrm>
          <a:prstGeom prst="rect">
            <a:avLst/>
          </a:prstGeom>
          <a:solidFill>
            <a:schemeClr val="bg2"/>
          </a:solidFill>
          <a:ln w="9525">
            <a:noFill/>
            <a:miter lim="800000"/>
            <a:headEnd/>
            <a:tailEnd/>
          </a:ln>
        </p:spPr>
        <p:txBody>
          <a:bodyPr/>
          <a:lstStyle/>
          <a:p>
            <a:endParaRPr lang="en-US" dirty="0">
              <a:solidFill>
                <a:schemeClr val="tx2"/>
              </a:solidFill>
            </a:endParaRPr>
          </a:p>
        </p:txBody>
      </p:sp>
      <p:sp>
        <p:nvSpPr>
          <p:cNvPr id="24808" name="Rectangle 761"/>
          <p:cNvSpPr>
            <a:spLocks noChangeArrowheads="1"/>
          </p:cNvSpPr>
          <p:nvPr/>
        </p:nvSpPr>
        <p:spPr bwMode="auto">
          <a:xfrm>
            <a:off x="5121275" y="5143500"/>
            <a:ext cx="68263" cy="7938"/>
          </a:xfrm>
          <a:prstGeom prst="rect">
            <a:avLst/>
          </a:prstGeom>
          <a:solidFill>
            <a:schemeClr val="bg2"/>
          </a:solidFill>
          <a:ln w="9525">
            <a:noFill/>
            <a:miter lim="800000"/>
            <a:headEnd/>
            <a:tailEnd/>
          </a:ln>
        </p:spPr>
        <p:txBody>
          <a:bodyPr/>
          <a:lstStyle/>
          <a:p>
            <a:endParaRPr lang="en-US" dirty="0">
              <a:solidFill>
                <a:schemeClr val="tx2"/>
              </a:solidFill>
            </a:endParaRPr>
          </a:p>
        </p:txBody>
      </p:sp>
      <p:sp>
        <p:nvSpPr>
          <p:cNvPr id="24809" name="Rectangle 762"/>
          <p:cNvSpPr>
            <a:spLocks noChangeArrowheads="1"/>
          </p:cNvSpPr>
          <p:nvPr/>
        </p:nvSpPr>
        <p:spPr bwMode="auto">
          <a:xfrm>
            <a:off x="5026025" y="5133975"/>
            <a:ext cx="77788" cy="17463"/>
          </a:xfrm>
          <a:prstGeom prst="rect">
            <a:avLst/>
          </a:prstGeom>
          <a:solidFill>
            <a:schemeClr val="bg2"/>
          </a:solidFill>
          <a:ln w="9525">
            <a:noFill/>
            <a:miter lim="800000"/>
            <a:headEnd/>
            <a:tailEnd/>
          </a:ln>
        </p:spPr>
        <p:txBody>
          <a:bodyPr/>
          <a:lstStyle/>
          <a:p>
            <a:endParaRPr lang="en-US" dirty="0">
              <a:solidFill>
                <a:schemeClr val="tx2"/>
              </a:solidFill>
            </a:endParaRPr>
          </a:p>
        </p:txBody>
      </p:sp>
      <p:sp>
        <p:nvSpPr>
          <p:cNvPr id="24810" name="Rectangle 763"/>
          <p:cNvSpPr>
            <a:spLocks noChangeArrowheads="1"/>
          </p:cNvSpPr>
          <p:nvPr/>
        </p:nvSpPr>
        <p:spPr bwMode="auto">
          <a:xfrm>
            <a:off x="4938713" y="5133975"/>
            <a:ext cx="77787" cy="17463"/>
          </a:xfrm>
          <a:prstGeom prst="rect">
            <a:avLst/>
          </a:prstGeom>
          <a:solidFill>
            <a:schemeClr val="bg2"/>
          </a:solidFill>
          <a:ln w="9525">
            <a:noFill/>
            <a:miter lim="800000"/>
            <a:headEnd/>
            <a:tailEnd/>
          </a:ln>
        </p:spPr>
        <p:txBody>
          <a:bodyPr/>
          <a:lstStyle/>
          <a:p>
            <a:endParaRPr lang="en-US" dirty="0">
              <a:solidFill>
                <a:schemeClr val="tx2"/>
              </a:solidFill>
            </a:endParaRPr>
          </a:p>
        </p:txBody>
      </p:sp>
      <p:sp>
        <p:nvSpPr>
          <p:cNvPr id="24811" name="Rectangle 764"/>
          <p:cNvSpPr>
            <a:spLocks noChangeArrowheads="1"/>
          </p:cNvSpPr>
          <p:nvPr/>
        </p:nvSpPr>
        <p:spPr bwMode="auto">
          <a:xfrm>
            <a:off x="4852988" y="5133975"/>
            <a:ext cx="68262" cy="17463"/>
          </a:xfrm>
          <a:prstGeom prst="rect">
            <a:avLst/>
          </a:prstGeom>
          <a:solidFill>
            <a:schemeClr val="bg2"/>
          </a:solidFill>
          <a:ln w="9525">
            <a:noFill/>
            <a:miter lim="800000"/>
            <a:headEnd/>
            <a:tailEnd/>
          </a:ln>
        </p:spPr>
        <p:txBody>
          <a:bodyPr/>
          <a:lstStyle/>
          <a:p>
            <a:endParaRPr lang="en-US" dirty="0">
              <a:solidFill>
                <a:schemeClr val="tx2"/>
              </a:solidFill>
            </a:endParaRPr>
          </a:p>
        </p:txBody>
      </p:sp>
      <p:sp>
        <p:nvSpPr>
          <p:cNvPr id="24812" name="Rectangle 765"/>
          <p:cNvSpPr>
            <a:spLocks noChangeArrowheads="1"/>
          </p:cNvSpPr>
          <p:nvPr/>
        </p:nvSpPr>
        <p:spPr bwMode="auto">
          <a:xfrm>
            <a:off x="4765675" y="5133975"/>
            <a:ext cx="69850" cy="17463"/>
          </a:xfrm>
          <a:prstGeom prst="rect">
            <a:avLst/>
          </a:prstGeom>
          <a:solidFill>
            <a:schemeClr val="bg2"/>
          </a:solidFill>
          <a:ln w="9525">
            <a:noFill/>
            <a:miter lim="800000"/>
            <a:headEnd/>
            <a:tailEnd/>
          </a:ln>
        </p:spPr>
        <p:txBody>
          <a:bodyPr/>
          <a:lstStyle/>
          <a:p>
            <a:endParaRPr lang="en-US" dirty="0">
              <a:solidFill>
                <a:schemeClr val="tx2"/>
              </a:solidFill>
            </a:endParaRPr>
          </a:p>
        </p:txBody>
      </p:sp>
      <p:sp>
        <p:nvSpPr>
          <p:cNvPr id="24813" name="Rectangle 766"/>
          <p:cNvSpPr>
            <a:spLocks noChangeArrowheads="1"/>
          </p:cNvSpPr>
          <p:nvPr/>
        </p:nvSpPr>
        <p:spPr bwMode="auto">
          <a:xfrm>
            <a:off x="4670425" y="5133975"/>
            <a:ext cx="77788" cy="17463"/>
          </a:xfrm>
          <a:prstGeom prst="rect">
            <a:avLst/>
          </a:prstGeom>
          <a:solidFill>
            <a:schemeClr val="bg2"/>
          </a:solidFill>
          <a:ln w="9525">
            <a:noFill/>
            <a:miter lim="800000"/>
            <a:headEnd/>
            <a:tailEnd/>
          </a:ln>
        </p:spPr>
        <p:txBody>
          <a:bodyPr/>
          <a:lstStyle/>
          <a:p>
            <a:endParaRPr lang="en-US" dirty="0">
              <a:solidFill>
                <a:schemeClr val="tx2"/>
              </a:solidFill>
            </a:endParaRPr>
          </a:p>
        </p:txBody>
      </p:sp>
      <p:sp>
        <p:nvSpPr>
          <p:cNvPr id="24814" name="Rectangle 767"/>
          <p:cNvSpPr>
            <a:spLocks noChangeArrowheads="1"/>
          </p:cNvSpPr>
          <p:nvPr/>
        </p:nvSpPr>
        <p:spPr bwMode="auto">
          <a:xfrm>
            <a:off x="4584700" y="5133975"/>
            <a:ext cx="77788" cy="17463"/>
          </a:xfrm>
          <a:prstGeom prst="rect">
            <a:avLst/>
          </a:prstGeom>
          <a:solidFill>
            <a:schemeClr val="bg2"/>
          </a:solidFill>
          <a:ln w="9525">
            <a:noFill/>
            <a:miter lim="800000"/>
            <a:headEnd/>
            <a:tailEnd/>
          </a:ln>
        </p:spPr>
        <p:txBody>
          <a:bodyPr/>
          <a:lstStyle/>
          <a:p>
            <a:endParaRPr lang="en-US" dirty="0">
              <a:solidFill>
                <a:schemeClr val="tx2"/>
              </a:solidFill>
            </a:endParaRPr>
          </a:p>
        </p:txBody>
      </p:sp>
      <p:sp>
        <p:nvSpPr>
          <p:cNvPr id="24815" name="Rectangle 768"/>
          <p:cNvSpPr>
            <a:spLocks noChangeArrowheads="1"/>
          </p:cNvSpPr>
          <p:nvPr/>
        </p:nvSpPr>
        <p:spPr bwMode="auto">
          <a:xfrm>
            <a:off x="4497388" y="5133975"/>
            <a:ext cx="69850" cy="17463"/>
          </a:xfrm>
          <a:prstGeom prst="rect">
            <a:avLst/>
          </a:prstGeom>
          <a:solidFill>
            <a:schemeClr val="bg2"/>
          </a:solidFill>
          <a:ln w="9525">
            <a:noFill/>
            <a:miter lim="800000"/>
            <a:headEnd/>
            <a:tailEnd/>
          </a:ln>
        </p:spPr>
        <p:txBody>
          <a:bodyPr/>
          <a:lstStyle/>
          <a:p>
            <a:endParaRPr lang="en-US" dirty="0">
              <a:solidFill>
                <a:schemeClr val="tx2"/>
              </a:solidFill>
            </a:endParaRPr>
          </a:p>
        </p:txBody>
      </p:sp>
      <p:sp>
        <p:nvSpPr>
          <p:cNvPr id="24816" name="Rectangle 769"/>
          <p:cNvSpPr>
            <a:spLocks noChangeArrowheads="1"/>
          </p:cNvSpPr>
          <p:nvPr/>
        </p:nvSpPr>
        <p:spPr bwMode="auto">
          <a:xfrm>
            <a:off x="4411663" y="5133975"/>
            <a:ext cx="68262" cy="17463"/>
          </a:xfrm>
          <a:prstGeom prst="rect">
            <a:avLst/>
          </a:prstGeom>
          <a:solidFill>
            <a:schemeClr val="bg2"/>
          </a:solidFill>
          <a:ln w="9525">
            <a:noFill/>
            <a:miter lim="800000"/>
            <a:headEnd/>
            <a:tailEnd/>
          </a:ln>
        </p:spPr>
        <p:txBody>
          <a:bodyPr/>
          <a:lstStyle/>
          <a:p>
            <a:endParaRPr lang="en-US" dirty="0">
              <a:solidFill>
                <a:schemeClr val="tx2"/>
              </a:solidFill>
            </a:endParaRPr>
          </a:p>
        </p:txBody>
      </p:sp>
      <p:sp>
        <p:nvSpPr>
          <p:cNvPr id="24817" name="Rectangle 770"/>
          <p:cNvSpPr>
            <a:spLocks noChangeArrowheads="1"/>
          </p:cNvSpPr>
          <p:nvPr/>
        </p:nvSpPr>
        <p:spPr bwMode="auto">
          <a:xfrm>
            <a:off x="4316413" y="5133975"/>
            <a:ext cx="77787" cy="17463"/>
          </a:xfrm>
          <a:prstGeom prst="rect">
            <a:avLst/>
          </a:prstGeom>
          <a:solidFill>
            <a:schemeClr val="bg2"/>
          </a:solidFill>
          <a:ln w="9525">
            <a:noFill/>
            <a:miter lim="800000"/>
            <a:headEnd/>
            <a:tailEnd/>
          </a:ln>
        </p:spPr>
        <p:txBody>
          <a:bodyPr/>
          <a:lstStyle/>
          <a:p>
            <a:endParaRPr lang="en-US" dirty="0">
              <a:solidFill>
                <a:schemeClr val="tx2"/>
              </a:solidFill>
            </a:endParaRPr>
          </a:p>
        </p:txBody>
      </p:sp>
      <p:sp>
        <p:nvSpPr>
          <p:cNvPr id="24818" name="Rectangle 771"/>
          <p:cNvSpPr>
            <a:spLocks noChangeArrowheads="1"/>
          </p:cNvSpPr>
          <p:nvPr/>
        </p:nvSpPr>
        <p:spPr bwMode="auto">
          <a:xfrm>
            <a:off x="4229100" y="5133975"/>
            <a:ext cx="77788" cy="17463"/>
          </a:xfrm>
          <a:prstGeom prst="rect">
            <a:avLst/>
          </a:prstGeom>
          <a:solidFill>
            <a:schemeClr val="bg2"/>
          </a:solidFill>
          <a:ln w="9525">
            <a:noFill/>
            <a:miter lim="800000"/>
            <a:headEnd/>
            <a:tailEnd/>
          </a:ln>
        </p:spPr>
        <p:txBody>
          <a:bodyPr/>
          <a:lstStyle/>
          <a:p>
            <a:endParaRPr lang="en-US" dirty="0">
              <a:solidFill>
                <a:schemeClr val="tx2"/>
              </a:solidFill>
            </a:endParaRPr>
          </a:p>
        </p:txBody>
      </p:sp>
      <p:sp>
        <p:nvSpPr>
          <p:cNvPr id="24819" name="Rectangle 772"/>
          <p:cNvSpPr>
            <a:spLocks noChangeArrowheads="1"/>
          </p:cNvSpPr>
          <p:nvPr/>
        </p:nvSpPr>
        <p:spPr bwMode="auto">
          <a:xfrm>
            <a:off x="4143375" y="5133975"/>
            <a:ext cx="68263" cy="17463"/>
          </a:xfrm>
          <a:prstGeom prst="rect">
            <a:avLst/>
          </a:prstGeom>
          <a:solidFill>
            <a:schemeClr val="bg2"/>
          </a:solidFill>
          <a:ln w="9525">
            <a:noFill/>
            <a:miter lim="800000"/>
            <a:headEnd/>
            <a:tailEnd/>
          </a:ln>
        </p:spPr>
        <p:txBody>
          <a:bodyPr/>
          <a:lstStyle/>
          <a:p>
            <a:endParaRPr lang="en-US" dirty="0">
              <a:solidFill>
                <a:schemeClr val="tx2"/>
              </a:solidFill>
            </a:endParaRPr>
          </a:p>
        </p:txBody>
      </p:sp>
      <p:sp>
        <p:nvSpPr>
          <p:cNvPr id="24820" name="Rectangle 773"/>
          <p:cNvSpPr>
            <a:spLocks noChangeArrowheads="1"/>
          </p:cNvSpPr>
          <p:nvPr/>
        </p:nvSpPr>
        <p:spPr bwMode="auto">
          <a:xfrm>
            <a:off x="4056063" y="5133975"/>
            <a:ext cx="69850" cy="17463"/>
          </a:xfrm>
          <a:prstGeom prst="rect">
            <a:avLst/>
          </a:prstGeom>
          <a:solidFill>
            <a:schemeClr val="bg2"/>
          </a:solidFill>
          <a:ln w="9525">
            <a:noFill/>
            <a:miter lim="800000"/>
            <a:headEnd/>
            <a:tailEnd/>
          </a:ln>
        </p:spPr>
        <p:txBody>
          <a:bodyPr/>
          <a:lstStyle/>
          <a:p>
            <a:endParaRPr lang="en-US" dirty="0">
              <a:solidFill>
                <a:schemeClr val="tx2"/>
              </a:solidFill>
            </a:endParaRPr>
          </a:p>
        </p:txBody>
      </p:sp>
      <p:sp>
        <p:nvSpPr>
          <p:cNvPr id="24821" name="Rectangle 774"/>
          <p:cNvSpPr>
            <a:spLocks noChangeArrowheads="1"/>
          </p:cNvSpPr>
          <p:nvPr/>
        </p:nvSpPr>
        <p:spPr bwMode="auto">
          <a:xfrm>
            <a:off x="3960813" y="5133975"/>
            <a:ext cx="77787" cy="17463"/>
          </a:xfrm>
          <a:prstGeom prst="rect">
            <a:avLst/>
          </a:prstGeom>
          <a:solidFill>
            <a:schemeClr val="bg2"/>
          </a:solidFill>
          <a:ln w="9525">
            <a:noFill/>
            <a:miter lim="800000"/>
            <a:headEnd/>
            <a:tailEnd/>
          </a:ln>
        </p:spPr>
        <p:txBody>
          <a:bodyPr/>
          <a:lstStyle/>
          <a:p>
            <a:endParaRPr lang="en-US" dirty="0">
              <a:solidFill>
                <a:schemeClr val="tx2"/>
              </a:solidFill>
            </a:endParaRPr>
          </a:p>
        </p:txBody>
      </p:sp>
      <p:sp>
        <p:nvSpPr>
          <p:cNvPr id="24822" name="Rectangle 775"/>
          <p:cNvSpPr>
            <a:spLocks noChangeArrowheads="1"/>
          </p:cNvSpPr>
          <p:nvPr/>
        </p:nvSpPr>
        <p:spPr bwMode="auto">
          <a:xfrm>
            <a:off x="3875088" y="5133975"/>
            <a:ext cx="77787" cy="17463"/>
          </a:xfrm>
          <a:prstGeom prst="rect">
            <a:avLst/>
          </a:prstGeom>
          <a:solidFill>
            <a:schemeClr val="bg2"/>
          </a:solidFill>
          <a:ln w="9525">
            <a:noFill/>
            <a:miter lim="800000"/>
            <a:headEnd/>
            <a:tailEnd/>
          </a:ln>
        </p:spPr>
        <p:txBody>
          <a:bodyPr/>
          <a:lstStyle/>
          <a:p>
            <a:endParaRPr lang="en-US" dirty="0">
              <a:solidFill>
                <a:schemeClr val="tx2"/>
              </a:solidFill>
            </a:endParaRPr>
          </a:p>
        </p:txBody>
      </p:sp>
      <p:sp>
        <p:nvSpPr>
          <p:cNvPr id="24823" name="Freeform 776"/>
          <p:cNvSpPr>
            <a:spLocks/>
          </p:cNvSpPr>
          <p:nvPr/>
        </p:nvSpPr>
        <p:spPr bwMode="auto">
          <a:xfrm>
            <a:off x="3848100" y="5133975"/>
            <a:ext cx="17463" cy="17463"/>
          </a:xfrm>
          <a:custGeom>
            <a:avLst/>
            <a:gdLst>
              <a:gd name="T0" fmla="*/ 0 w 11"/>
              <a:gd name="T1" fmla="*/ 2147483647 h 11"/>
              <a:gd name="T2" fmla="*/ 0 w 11"/>
              <a:gd name="T3" fmla="*/ 2147483647 h 11"/>
              <a:gd name="T4" fmla="*/ 2147483647 w 11"/>
              <a:gd name="T5" fmla="*/ 2147483647 h 11"/>
              <a:gd name="T6" fmla="*/ 2147483647 w 11"/>
              <a:gd name="T7" fmla="*/ 0 h 11"/>
              <a:gd name="T8" fmla="*/ 0 w 11"/>
              <a:gd name="T9" fmla="*/ 0 h 11"/>
              <a:gd name="T10" fmla="*/ 0 w 11"/>
              <a:gd name="T11" fmla="*/ 2147483647 h 11"/>
              <a:gd name="T12" fmla="*/ 0 60000 65536"/>
              <a:gd name="T13" fmla="*/ 0 60000 65536"/>
              <a:gd name="T14" fmla="*/ 0 60000 65536"/>
              <a:gd name="T15" fmla="*/ 0 60000 65536"/>
              <a:gd name="T16" fmla="*/ 0 60000 65536"/>
              <a:gd name="T17" fmla="*/ 0 60000 65536"/>
              <a:gd name="T18" fmla="*/ 0 w 11"/>
              <a:gd name="T19" fmla="*/ 0 h 11"/>
              <a:gd name="T20" fmla="*/ 11 w 11"/>
              <a:gd name="T21" fmla="*/ 11 h 11"/>
            </a:gdLst>
            <a:ahLst/>
            <a:cxnLst>
              <a:cxn ang="T12">
                <a:pos x="T0" y="T1"/>
              </a:cxn>
              <a:cxn ang="T13">
                <a:pos x="T2" y="T3"/>
              </a:cxn>
              <a:cxn ang="T14">
                <a:pos x="T4" y="T5"/>
              </a:cxn>
              <a:cxn ang="T15">
                <a:pos x="T6" y="T7"/>
              </a:cxn>
              <a:cxn ang="T16">
                <a:pos x="T8" y="T9"/>
              </a:cxn>
              <a:cxn ang="T17">
                <a:pos x="T10" y="T11"/>
              </a:cxn>
            </a:cxnLst>
            <a:rect l="T18" t="T19" r="T20" b="T21"/>
            <a:pathLst>
              <a:path w="11" h="11">
                <a:moveTo>
                  <a:pt x="0" y="6"/>
                </a:moveTo>
                <a:lnTo>
                  <a:pt x="0" y="11"/>
                </a:lnTo>
                <a:lnTo>
                  <a:pt x="11" y="11"/>
                </a:lnTo>
                <a:lnTo>
                  <a:pt x="11" y="0"/>
                </a:lnTo>
                <a:lnTo>
                  <a:pt x="0" y="0"/>
                </a:lnTo>
                <a:lnTo>
                  <a:pt x="0" y="6"/>
                </a:lnTo>
                <a:close/>
              </a:path>
            </a:pathLst>
          </a:custGeom>
          <a:solidFill>
            <a:schemeClr val="bg2"/>
          </a:solidFill>
          <a:ln w="9525">
            <a:noFill/>
            <a:round/>
            <a:headEnd/>
            <a:tailEnd/>
          </a:ln>
        </p:spPr>
        <p:txBody>
          <a:bodyPr/>
          <a:lstStyle/>
          <a:p>
            <a:endParaRPr lang="en-US" dirty="0">
              <a:solidFill>
                <a:schemeClr val="tx2"/>
              </a:solidFill>
            </a:endParaRPr>
          </a:p>
        </p:txBody>
      </p:sp>
      <p:sp>
        <p:nvSpPr>
          <p:cNvPr id="24824" name="Rectangle 777"/>
          <p:cNvSpPr>
            <a:spLocks noChangeArrowheads="1"/>
          </p:cNvSpPr>
          <p:nvPr/>
        </p:nvSpPr>
        <p:spPr bwMode="auto">
          <a:xfrm>
            <a:off x="7067550" y="5143500"/>
            <a:ext cx="68263" cy="17463"/>
          </a:xfrm>
          <a:prstGeom prst="rect">
            <a:avLst/>
          </a:prstGeom>
          <a:solidFill>
            <a:srgbClr val="0000FF"/>
          </a:solidFill>
          <a:ln w="9525">
            <a:noFill/>
            <a:miter lim="800000"/>
            <a:headEnd/>
            <a:tailEnd/>
          </a:ln>
        </p:spPr>
        <p:txBody>
          <a:bodyPr/>
          <a:lstStyle/>
          <a:p>
            <a:endParaRPr lang="en-US" dirty="0">
              <a:solidFill>
                <a:schemeClr val="tx2"/>
              </a:solidFill>
            </a:endParaRPr>
          </a:p>
        </p:txBody>
      </p:sp>
      <p:sp>
        <p:nvSpPr>
          <p:cNvPr id="24825" name="Rectangle 778"/>
          <p:cNvSpPr>
            <a:spLocks noChangeArrowheads="1"/>
          </p:cNvSpPr>
          <p:nvPr/>
        </p:nvSpPr>
        <p:spPr bwMode="auto">
          <a:xfrm>
            <a:off x="7153275" y="5143500"/>
            <a:ext cx="69850" cy="17463"/>
          </a:xfrm>
          <a:prstGeom prst="rect">
            <a:avLst/>
          </a:prstGeom>
          <a:solidFill>
            <a:srgbClr val="0000FF"/>
          </a:solidFill>
          <a:ln w="9525">
            <a:noFill/>
            <a:miter lim="800000"/>
            <a:headEnd/>
            <a:tailEnd/>
          </a:ln>
        </p:spPr>
        <p:txBody>
          <a:bodyPr/>
          <a:lstStyle/>
          <a:p>
            <a:endParaRPr lang="en-US" dirty="0">
              <a:solidFill>
                <a:schemeClr val="tx2"/>
              </a:solidFill>
            </a:endParaRPr>
          </a:p>
        </p:txBody>
      </p:sp>
      <p:sp>
        <p:nvSpPr>
          <p:cNvPr id="24826" name="Rectangle 779"/>
          <p:cNvSpPr>
            <a:spLocks noChangeArrowheads="1"/>
          </p:cNvSpPr>
          <p:nvPr/>
        </p:nvSpPr>
        <p:spPr bwMode="auto">
          <a:xfrm>
            <a:off x="7240588" y="5143500"/>
            <a:ext cx="77787" cy="17463"/>
          </a:xfrm>
          <a:prstGeom prst="rect">
            <a:avLst/>
          </a:prstGeom>
          <a:solidFill>
            <a:srgbClr val="0000FF"/>
          </a:solidFill>
          <a:ln w="9525">
            <a:noFill/>
            <a:miter lim="800000"/>
            <a:headEnd/>
            <a:tailEnd/>
          </a:ln>
        </p:spPr>
        <p:txBody>
          <a:bodyPr/>
          <a:lstStyle/>
          <a:p>
            <a:endParaRPr lang="en-US" dirty="0">
              <a:solidFill>
                <a:schemeClr val="tx2"/>
              </a:solidFill>
            </a:endParaRPr>
          </a:p>
        </p:txBody>
      </p:sp>
      <p:sp>
        <p:nvSpPr>
          <p:cNvPr id="24827" name="Freeform 780"/>
          <p:cNvSpPr>
            <a:spLocks/>
          </p:cNvSpPr>
          <p:nvPr/>
        </p:nvSpPr>
        <p:spPr bwMode="auto">
          <a:xfrm>
            <a:off x="7326313" y="5143500"/>
            <a:ext cx="26987" cy="17463"/>
          </a:xfrm>
          <a:custGeom>
            <a:avLst/>
            <a:gdLst>
              <a:gd name="T0" fmla="*/ 2147483647 w 17"/>
              <a:gd name="T1" fmla="*/ 2147483647 h 11"/>
              <a:gd name="T2" fmla="*/ 2147483647 w 17"/>
              <a:gd name="T3" fmla="*/ 0 h 11"/>
              <a:gd name="T4" fmla="*/ 0 w 17"/>
              <a:gd name="T5" fmla="*/ 0 h 11"/>
              <a:gd name="T6" fmla="*/ 0 w 17"/>
              <a:gd name="T7" fmla="*/ 2147483647 h 11"/>
              <a:gd name="T8" fmla="*/ 2147483647 w 17"/>
              <a:gd name="T9" fmla="*/ 2147483647 h 11"/>
              <a:gd name="T10" fmla="*/ 2147483647 w 17"/>
              <a:gd name="T11" fmla="*/ 2147483647 h 11"/>
              <a:gd name="T12" fmla="*/ 0 60000 65536"/>
              <a:gd name="T13" fmla="*/ 0 60000 65536"/>
              <a:gd name="T14" fmla="*/ 0 60000 65536"/>
              <a:gd name="T15" fmla="*/ 0 60000 65536"/>
              <a:gd name="T16" fmla="*/ 0 60000 65536"/>
              <a:gd name="T17" fmla="*/ 0 60000 65536"/>
              <a:gd name="T18" fmla="*/ 0 w 17"/>
              <a:gd name="T19" fmla="*/ 0 h 11"/>
              <a:gd name="T20" fmla="*/ 17 w 17"/>
              <a:gd name="T21" fmla="*/ 11 h 11"/>
            </a:gdLst>
            <a:ahLst/>
            <a:cxnLst>
              <a:cxn ang="T12">
                <a:pos x="T0" y="T1"/>
              </a:cxn>
              <a:cxn ang="T13">
                <a:pos x="T2" y="T3"/>
              </a:cxn>
              <a:cxn ang="T14">
                <a:pos x="T4" y="T5"/>
              </a:cxn>
              <a:cxn ang="T15">
                <a:pos x="T6" y="T7"/>
              </a:cxn>
              <a:cxn ang="T16">
                <a:pos x="T8" y="T9"/>
              </a:cxn>
              <a:cxn ang="T17">
                <a:pos x="T10" y="T11"/>
              </a:cxn>
            </a:cxnLst>
            <a:rect l="T18" t="T19" r="T20" b="T21"/>
            <a:pathLst>
              <a:path w="17" h="11">
                <a:moveTo>
                  <a:pt x="17" y="5"/>
                </a:moveTo>
                <a:lnTo>
                  <a:pt x="17" y="0"/>
                </a:lnTo>
                <a:lnTo>
                  <a:pt x="0" y="0"/>
                </a:lnTo>
                <a:lnTo>
                  <a:pt x="0" y="11"/>
                </a:lnTo>
                <a:lnTo>
                  <a:pt x="17" y="11"/>
                </a:lnTo>
                <a:lnTo>
                  <a:pt x="17" y="5"/>
                </a:lnTo>
                <a:close/>
              </a:path>
            </a:pathLst>
          </a:custGeom>
          <a:solidFill>
            <a:srgbClr val="0000FF"/>
          </a:solidFill>
          <a:ln w="9525">
            <a:noFill/>
            <a:round/>
            <a:headEnd/>
            <a:tailEnd/>
          </a:ln>
        </p:spPr>
        <p:txBody>
          <a:bodyPr/>
          <a:lstStyle/>
          <a:p>
            <a:endParaRPr lang="en-US" dirty="0">
              <a:solidFill>
                <a:schemeClr val="tx2"/>
              </a:solidFill>
            </a:endParaRP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44600" y="1270368"/>
            <a:ext cx="8216900" cy="5130432"/>
          </a:xfrm>
          <a:prstGeom prst="rect">
            <a:avLst/>
          </a:prstGeom>
          <a:solidFill>
            <a:srgbClr val="CCC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603" name="Rectangle 2"/>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solidFill>
                <a:schemeClr val="tx2"/>
              </a:solidFill>
            </a:endParaRPr>
          </a:p>
        </p:txBody>
      </p:sp>
      <p:sp>
        <p:nvSpPr>
          <p:cNvPr id="25604" name="Rectangle 3"/>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solidFill>
                <a:schemeClr val="tx2"/>
              </a:solidFill>
            </a:endParaRPr>
          </a:p>
        </p:txBody>
      </p:sp>
      <p:sp>
        <p:nvSpPr>
          <p:cNvPr id="25605" name="Rectangle 4"/>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solidFill>
                <a:schemeClr val="tx2"/>
              </a:solidFill>
            </a:endParaRPr>
          </a:p>
        </p:txBody>
      </p:sp>
      <p:sp>
        <p:nvSpPr>
          <p:cNvPr id="25606" name="Rectangle 5"/>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solidFill>
                <a:schemeClr val="tx2"/>
              </a:solidFill>
            </a:endParaRPr>
          </a:p>
        </p:txBody>
      </p:sp>
      <p:sp>
        <p:nvSpPr>
          <p:cNvPr id="25607" name="Rectangle 6"/>
          <p:cNvSpPr>
            <a:spLocks noGrp="1" noChangeArrowheads="1"/>
          </p:cNvSpPr>
          <p:nvPr>
            <p:ph type="title"/>
          </p:nvPr>
        </p:nvSpPr>
        <p:spPr>
          <a:xfrm>
            <a:off x="1640025" y="-86924"/>
            <a:ext cx="8743950" cy="1143000"/>
          </a:xfrm>
          <a:noFill/>
        </p:spPr>
        <p:txBody>
          <a:bodyPr/>
          <a:lstStyle/>
          <a:p>
            <a:pPr eaLnBrk="1" hangingPunct="1">
              <a:lnSpc>
                <a:spcPct val="150000"/>
              </a:lnSpc>
            </a:pPr>
            <a:r>
              <a:rPr lang="en-US" dirty="0" smtClean="0"/>
              <a:t>SHAPES OF CONIC SECTIONS</a:t>
            </a:r>
          </a:p>
        </p:txBody>
      </p:sp>
      <p:grpSp>
        <p:nvGrpSpPr>
          <p:cNvPr id="26" name="Group 6"/>
          <p:cNvGrpSpPr>
            <a:grpSpLocks/>
          </p:cNvGrpSpPr>
          <p:nvPr/>
        </p:nvGrpSpPr>
        <p:grpSpPr bwMode="auto">
          <a:xfrm>
            <a:off x="1739900" y="1182784"/>
            <a:ext cx="6985530" cy="5106883"/>
            <a:chOff x="501" y="1"/>
            <a:chExt cx="5388" cy="4051"/>
          </a:xfrm>
        </p:grpSpPr>
        <p:graphicFrame>
          <p:nvGraphicFramePr>
            <p:cNvPr id="27" name="Object 7"/>
            <p:cNvGraphicFramePr>
              <a:graphicFrameLocks noChangeAspect="1"/>
            </p:cNvGraphicFramePr>
            <p:nvPr/>
          </p:nvGraphicFramePr>
          <p:xfrm>
            <a:off x="2094" y="269"/>
            <a:ext cx="1757" cy="3783"/>
          </p:xfrm>
          <a:graphic>
            <a:graphicData uri="http://schemas.openxmlformats.org/presentationml/2006/ole">
              <p:oleObj spid="_x0000_s1055" name="CorelDRAW" r:id="rId4" imgW="3650760" imgH="5985000" progId="">
                <p:embed/>
              </p:oleObj>
            </a:graphicData>
          </a:graphic>
        </p:graphicFrame>
        <p:sp>
          <p:nvSpPr>
            <p:cNvPr id="28" name="Text Box 8"/>
            <p:cNvSpPr txBox="1">
              <a:spLocks noChangeArrowheads="1"/>
            </p:cNvSpPr>
            <p:nvPr/>
          </p:nvSpPr>
          <p:spPr bwMode="auto">
            <a:xfrm rot="21597558">
              <a:off x="3871" y="1"/>
              <a:ext cx="1865" cy="32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lvl1pPr algn="l" defTabSz="762000">
                <a:defRPr sz="2400">
                  <a:solidFill>
                    <a:schemeClr val="tx1"/>
                  </a:solidFill>
                  <a:latin typeface="Times New Roman" pitchFamily="18" charset="0"/>
                </a:defRPr>
              </a:lvl1pPr>
              <a:lvl2pPr algn="l" defTabSz="762000">
                <a:defRPr sz="2400">
                  <a:solidFill>
                    <a:schemeClr val="tx1"/>
                  </a:solidFill>
                  <a:latin typeface="Times New Roman" pitchFamily="18" charset="0"/>
                </a:defRPr>
              </a:lvl2pPr>
              <a:lvl3pPr algn="l" defTabSz="762000">
                <a:defRPr sz="2400">
                  <a:solidFill>
                    <a:schemeClr val="tx1"/>
                  </a:solidFill>
                  <a:latin typeface="Times New Roman" pitchFamily="18" charset="0"/>
                </a:defRPr>
              </a:lvl3pPr>
              <a:lvl4pPr algn="l" defTabSz="762000">
                <a:defRPr sz="2400">
                  <a:solidFill>
                    <a:schemeClr val="tx1"/>
                  </a:solidFill>
                  <a:latin typeface="Times New Roman" pitchFamily="18" charset="0"/>
                </a:defRPr>
              </a:lvl4pPr>
              <a:lvl5pPr algn="l" defTabSz="762000">
                <a:defRPr sz="2400">
                  <a:solidFill>
                    <a:schemeClr val="tx1"/>
                  </a:solidFill>
                  <a:latin typeface="Times New Roman" pitchFamily="18" charset="0"/>
                </a:defRPr>
              </a:lvl5pPr>
              <a:lvl6pPr defTabSz="762000" eaLnBrk="0" fontAlgn="base" hangingPunct="0">
                <a:spcBef>
                  <a:spcPct val="0"/>
                </a:spcBef>
                <a:spcAft>
                  <a:spcPct val="0"/>
                </a:spcAft>
                <a:defRPr sz="2400">
                  <a:solidFill>
                    <a:schemeClr val="tx1"/>
                  </a:solidFill>
                  <a:latin typeface="Times New Roman" pitchFamily="18" charset="0"/>
                </a:defRPr>
              </a:lvl6pPr>
              <a:lvl7pPr defTabSz="762000" eaLnBrk="0" fontAlgn="base" hangingPunct="0">
                <a:spcBef>
                  <a:spcPct val="0"/>
                </a:spcBef>
                <a:spcAft>
                  <a:spcPct val="0"/>
                </a:spcAft>
                <a:defRPr sz="2400">
                  <a:solidFill>
                    <a:schemeClr val="tx1"/>
                  </a:solidFill>
                  <a:latin typeface="Times New Roman" pitchFamily="18" charset="0"/>
                </a:defRPr>
              </a:lvl7pPr>
              <a:lvl8pPr defTabSz="762000" eaLnBrk="0" fontAlgn="base" hangingPunct="0">
                <a:spcBef>
                  <a:spcPct val="0"/>
                </a:spcBef>
                <a:spcAft>
                  <a:spcPct val="0"/>
                </a:spcAft>
                <a:defRPr sz="2400">
                  <a:solidFill>
                    <a:schemeClr val="tx1"/>
                  </a:solidFill>
                  <a:latin typeface="Times New Roman" pitchFamily="18" charset="0"/>
                </a:defRPr>
              </a:lvl8pPr>
              <a:lvl9pPr defTabSz="762000" eaLnBrk="0" fontAlgn="base" hangingPunct="0">
                <a:spcBef>
                  <a:spcPct val="0"/>
                </a:spcBef>
                <a:spcAft>
                  <a:spcPct val="0"/>
                </a:spcAft>
                <a:defRPr sz="2400">
                  <a:solidFill>
                    <a:schemeClr val="tx1"/>
                  </a:solidFill>
                  <a:latin typeface="Times New Roman" pitchFamily="18" charset="0"/>
                </a:defRPr>
              </a:lvl9pPr>
            </a:lstStyle>
            <a:p>
              <a:r>
                <a:rPr lang="en-US" sz="2800" i="1" dirty="0">
                  <a:solidFill>
                    <a:srgbClr val="FF00FF"/>
                  </a:solidFill>
                  <a:latin typeface="Arial" pitchFamily="34" charset="0"/>
                </a:rPr>
                <a:t>Hyperbola </a:t>
              </a:r>
              <a:r>
                <a:rPr lang="en-US" sz="2800" dirty="0">
                  <a:solidFill>
                    <a:srgbClr val="FF00FF"/>
                  </a:solidFill>
                  <a:latin typeface="Arial" pitchFamily="34" charset="0"/>
                </a:rPr>
                <a:t>e</a:t>
              </a:r>
              <a:r>
                <a:rPr lang="en-US" sz="2800" baseline="30000" dirty="0">
                  <a:solidFill>
                    <a:srgbClr val="FF00FF"/>
                  </a:solidFill>
                  <a:latin typeface="Arial" pitchFamily="34" charset="0"/>
                </a:rPr>
                <a:t>2</a:t>
              </a:r>
              <a:r>
                <a:rPr lang="en-US" sz="2800" dirty="0">
                  <a:solidFill>
                    <a:srgbClr val="FF00FF"/>
                  </a:solidFill>
                  <a:latin typeface="Arial" pitchFamily="34" charset="0"/>
                </a:rPr>
                <a:t> &gt; 1</a:t>
              </a:r>
            </a:p>
          </p:txBody>
        </p:sp>
        <p:sp>
          <p:nvSpPr>
            <p:cNvPr id="29" name="Text Box 9"/>
            <p:cNvSpPr txBox="1">
              <a:spLocks noChangeArrowheads="1"/>
            </p:cNvSpPr>
            <p:nvPr/>
          </p:nvSpPr>
          <p:spPr bwMode="auto">
            <a:xfrm rot="266">
              <a:off x="3871" y="305"/>
              <a:ext cx="1715" cy="32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lvl1pPr algn="l" defTabSz="762000">
                <a:defRPr sz="2400">
                  <a:solidFill>
                    <a:schemeClr val="tx1"/>
                  </a:solidFill>
                  <a:latin typeface="Times New Roman" pitchFamily="18" charset="0"/>
                </a:defRPr>
              </a:lvl1pPr>
              <a:lvl2pPr algn="l" defTabSz="762000">
                <a:defRPr sz="2400">
                  <a:solidFill>
                    <a:schemeClr val="tx1"/>
                  </a:solidFill>
                  <a:latin typeface="Times New Roman" pitchFamily="18" charset="0"/>
                </a:defRPr>
              </a:lvl2pPr>
              <a:lvl3pPr algn="l" defTabSz="762000">
                <a:defRPr sz="2400">
                  <a:solidFill>
                    <a:schemeClr val="tx1"/>
                  </a:solidFill>
                  <a:latin typeface="Times New Roman" pitchFamily="18" charset="0"/>
                </a:defRPr>
              </a:lvl3pPr>
              <a:lvl4pPr algn="l" defTabSz="762000">
                <a:defRPr sz="2400">
                  <a:solidFill>
                    <a:schemeClr val="tx1"/>
                  </a:solidFill>
                  <a:latin typeface="Times New Roman" pitchFamily="18" charset="0"/>
                </a:defRPr>
              </a:lvl4pPr>
              <a:lvl5pPr algn="l" defTabSz="762000">
                <a:defRPr sz="2400">
                  <a:solidFill>
                    <a:schemeClr val="tx1"/>
                  </a:solidFill>
                  <a:latin typeface="Times New Roman" pitchFamily="18" charset="0"/>
                </a:defRPr>
              </a:lvl5pPr>
              <a:lvl6pPr defTabSz="762000" eaLnBrk="0" fontAlgn="base" hangingPunct="0">
                <a:spcBef>
                  <a:spcPct val="0"/>
                </a:spcBef>
                <a:spcAft>
                  <a:spcPct val="0"/>
                </a:spcAft>
                <a:defRPr sz="2400">
                  <a:solidFill>
                    <a:schemeClr val="tx1"/>
                  </a:solidFill>
                  <a:latin typeface="Times New Roman" pitchFamily="18" charset="0"/>
                </a:defRPr>
              </a:lvl6pPr>
              <a:lvl7pPr defTabSz="762000" eaLnBrk="0" fontAlgn="base" hangingPunct="0">
                <a:spcBef>
                  <a:spcPct val="0"/>
                </a:spcBef>
                <a:spcAft>
                  <a:spcPct val="0"/>
                </a:spcAft>
                <a:defRPr sz="2400">
                  <a:solidFill>
                    <a:schemeClr val="tx1"/>
                  </a:solidFill>
                  <a:latin typeface="Times New Roman" pitchFamily="18" charset="0"/>
                </a:defRPr>
              </a:lvl7pPr>
              <a:lvl8pPr defTabSz="762000" eaLnBrk="0" fontAlgn="base" hangingPunct="0">
                <a:spcBef>
                  <a:spcPct val="0"/>
                </a:spcBef>
                <a:spcAft>
                  <a:spcPct val="0"/>
                </a:spcAft>
                <a:defRPr sz="2400">
                  <a:solidFill>
                    <a:schemeClr val="tx1"/>
                  </a:solidFill>
                  <a:latin typeface="Times New Roman" pitchFamily="18" charset="0"/>
                </a:defRPr>
              </a:lvl8pPr>
              <a:lvl9pPr defTabSz="762000" eaLnBrk="0" fontAlgn="base" hangingPunct="0">
                <a:spcBef>
                  <a:spcPct val="0"/>
                </a:spcBef>
                <a:spcAft>
                  <a:spcPct val="0"/>
                </a:spcAft>
                <a:defRPr sz="2400">
                  <a:solidFill>
                    <a:schemeClr val="tx1"/>
                  </a:solidFill>
                  <a:latin typeface="Times New Roman" pitchFamily="18" charset="0"/>
                </a:defRPr>
              </a:lvl9pPr>
            </a:lstStyle>
            <a:p>
              <a:r>
                <a:rPr lang="en-US" sz="2800" i="1" dirty="0">
                  <a:solidFill>
                    <a:srgbClr val="FFFFFF"/>
                  </a:solidFill>
                  <a:latin typeface="Arial" pitchFamily="34" charset="0"/>
                </a:rPr>
                <a:t>Parabola </a:t>
              </a:r>
              <a:r>
                <a:rPr lang="en-US" sz="2800" dirty="0">
                  <a:solidFill>
                    <a:srgbClr val="FFFFFF"/>
                  </a:solidFill>
                  <a:latin typeface="Arial" pitchFamily="34" charset="0"/>
                </a:rPr>
                <a:t>e</a:t>
              </a:r>
              <a:r>
                <a:rPr lang="en-US" sz="2800" baseline="30000" dirty="0">
                  <a:solidFill>
                    <a:srgbClr val="FFFFFF"/>
                  </a:solidFill>
                  <a:latin typeface="Arial" pitchFamily="34" charset="0"/>
                </a:rPr>
                <a:t>2</a:t>
              </a:r>
              <a:r>
                <a:rPr lang="en-US" sz="2800" dirty="0">
                  <a:solidFill>
                    <a:srgbClr val="FFFFFF"/>
                  </a:solidFill>
                  <a:latin typeface="Arial" pitchFamily="34" charset="0"/>
                </a:rPr>
                <a:t> = 1</a:t>
              </a:r>
            </a:p>
          </p:txBody>
        </p:sp>
        <p:sp>
          <p:nvSpPr>
            <p:cNvPr id="30" name="Text Box 10"/>
            <p:cNvSpPr txBox="1">
              <a:spLocks noChangeArrowheads="1"/>
            </p:cNvSpPr>
            <p:nvPr/>
          </p:nvSpPr>
          <p:spPr bwMode="auto">
            <a:xfrm>
              <a:off x="3795" y="1184"/>
              <a:ext cx="2094" cy="59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lvl1pPr algn="l" defTabSz="762000">
                <a:defRPr sz="2400">
                  <a:solidFill>
                    <a:schemeClr val="tx1"/>
                  </a:solidFill>
                  <a:latin typeface="Times New Roman" pitchFamily="18" charset="0"/>
                </a:defRPr>
              </a:lvl1pPr>
              <a:lvl2pPr algn="l" defTabSz="762000">
                <a:defRPr sz="2400">
                  <a:solidFill>
                    <a:schemeClr val="tx1"/>
                  </a:solidFill>
                  <a:latin typeface="Times New Roman" pitchFamily="18" charset="0"/>
                </a:defRPr>
              </a:lvl2pPr>
              <a:lvl3pPr algn="l" defTabSz="762000">
                <a:defRPr sz="2400">
                  <a:solidFill>
                    <a:schemeClr val="tx1"/>
                  </a:solidFill>
                  <a:latin typeface="Times New Roman" pitchFamily="18" charset="0"/>
                </a:defRPr>
              </a:lvl3pPr>
              <a:lvl4pPr algn="l" defTabSz="762000">
                <a:defRPr sz="2400">
                  <a:solidFill>
                    <a:schemeClr val="tx1"/>
                  </a:solidFill>
                  <a:latin typeface="Times New Roman" pitchFamily="18" charset="0"/>
                </a:defRPr>
              </a:lvl4pPr>
              <a:lvl5pPr algn="l" defTabSz="762000">
                <a:defRPr sz="2400">
                  <a:solidFill>
                    <a:schemeClr val="tx1"/>
                  </a:solidFill>
                  <a:latin typeface="Times New Roman" pitchFamily="18" charset="0"/>
                </a:defRPr>
              </a:lvl5pPr>
              <a:lvl6pPr defTabSz="762000" eaLnBrk="0" fontAlgn="base" hangingPunct="0">
                <a:spcBef>
                  <a:spcPct val="0"/>
                </a:spcBef>
                <a:spcAft>
                  <a:spcPct val="0"/>
                </a:spcAft>
                <a:defRPr sz="2400">
                  <a:solidFill>
                    <a:schemeClr val="tx1"/>
                  </a:solidFill>
                  <a:latin typeface="Times New Roman" pitchFamily="18" charset="0"/>
                </a:defRPr>
              </a:lvl6pPr>
              <a:lvl7pPr defTabSz="762000" eaLnBrk="0" fontAlgn="base" hangingPunct="0">
                <a:spcBef>
                  <a:spcPct val="0"/>
                </a:spcBef>
                <a:spcAft>
                  <a:spcPct val="0"/>
                </a:spcAft>
                <a:defRPr sz="2400">
                  <a:solidFill>
                    <a:schemeClr val="tx1"/>
                  </a:solidFill>
                  <a:latin typeface="Times New Roman" pitchFamily="18" charset="0"/>
                </a:defRPr>
              </a:lvl7pPr>
              <a:lvl8pPr defTabSz="762000" eaLnBrk="0" fontAlgn="base" hangingPunct="0">
                <a:spcBef>
                  <a:spcPct val="0"/>
                </a:spcBef>
                <a:spcAft>
                  <a:spcPct val="0"/>
                </a:spcAft>
                <a:defRPr sz="2400">
                  <a:solidFill>
                    <a:schemeClr val="tx1"/>
                  </a:solidFill>
                  <a:latin typeface="Times New Roman" pitchFamily="18" charset="0"/>
                </a:defRPr>
              </a:lvl8pPr>
              <a:lvl9pPr defTabSz="762000" eaLnBrk="0" fontAlgn="base" hangingPunct="0">
                <a:spcBef>
                  <a:spcPct val="0"/>
                </a:spcBef>
                <a:spcAft>
                  <a:spcPct val="0"/>
                </a:spcAft>
                <a:defRPr sz="2400">
                  <a:solidFill>
                    <a:schemeClr val="tx1"/>
                  </a:solidFill>
                  <a:latin typeface="Times New Roman" pitchFamily="18" charset="0"/>
                </a:defRPr>
              </a:lvl9pPr>
            </a:lstStyle>
            <a:p>
              <a:r>
                <a:rPr lang="en-US" sz="2800" i="1" dirty="0">
                  <a:solidFill>
                    <a:srgbClr val="FF6600"/>
                  </a:solidFill>
                  <a:latin typeface="Arial" pitchFamily="34" charset="0"/>
                </a:rPr>
                <a:t>Ellipse </a:t>
              </a:r>
              <a:r>
                <a:rPr lang="en-US" sz="2800" dirty="0">
                  <a:solidFill>
                    <a:srgbClr val="FF6600"/>
                  </a:solidFill>
                  <a:latin typeface="Arial" pitchFamily="34" charset="0"/>
                </a:rPr>
                <a:t>e</a:t>
              </a:r>
              <a:r>
                <a:rPr lang="en-US" sz="2800" baseline="30000" dirty="0">
                  <a:solidFill>
                    <a:srgbClr val="FF6600"/>
                  </a:solidFill>
                  <a:latin typeface="Arial" pitchFamily="34" charset="0"/>
                </a:rPr>
                <a:t>2</a:t>
              </a:r>
              <a:r>
                <a:rPr lang="en-US" sz="2800" dirty="0">
                  <a:solidFill>
                    <a:srgbClr val="FF6600"/>
                  </a:solidFill>
                  <a:latin typeface="Arial" pitchFamily="34" charset="0"/>
                </a:rPr>
                <a:t> &gt; 0 &amp; &lt; 1</a:t>
              </a:r>
              <a:br>
                <a:rPr lang="en-US" sz="2800" dirty="0">
                  <a:solidFill>
                    <a:srgbClr val="FF6600"/>
                  </a:solidFill>
                  <a:latin typeface="Arial" pitchFamily="34" charset="0"/>
                </a:rPr>
              </a:br>
              <a:r>
                <a:rPr lang="en-US" sz="2800" dirty="0">
                  <a:solidFill>
                    <a:srgbClr val="FF6600"/>
                  </a:solidFill>
                  <a:latin typeface="Arial" pitchFamily="34" charset="0"/>
                </a:rPr>
                <a:t>(prolate)</a:t>
              </a:r>
              <a:endParaRPr lang="en-US" sz="2800" i="1" dirty="0">
                <a:solidFill>
                  <a:srgbClr val="FF6600"/>
                </a:solidFill>
                <a:latin typeface="Arial" pitchFamily="34" charset="0"/>
              </a:endParaRPr>
            </a:p>
          </p:txBody>
        </p:sp>
        <p:sp>
          <p:nvSpPr>
            <p:cNvPr id="31" name="Text Box 11"/>
            <p:cNvSpPr txBox="1">
              <a:spLocks noChangeArrowheads="1"/>
            </p:cNvSpPr>
            <p:nvPr/>
          </p:nvSpPr>
          <p:spPr bwMode="auto">
            <a:xfrm>
              <a:off x="4237" y="1933"/>
              <a:ext cx="1391" cy="32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lvl1pPr algn="l" defTabSz="762000">
                <a:defRPr sz="2400">
                  <a:solidFill>
                    <a:schemeClr val="tx1"/>
                  </a:solidFill>
                  <a:latin typeface="Times New Roman" pitchFamily="18" charset="0"/>
                </a:defRPr>
              </a:lvl1pPr>
              <a:lvl2pPr algn="l" defTabSz="762000">
                <a:defRPr sz="2400">
                  <a:solidFill>
                    <a:schemeClr val="tx1"/>
                  </a:solidFill>
                  <a:latin typeface="Times New Roman" pitchFamily="18" charset="0"/>
                </a:defRPr>
              </a:lvl2pPr>
              <a:lvl3pPr algn="l" defTabSz="762000">
                <a:defRPr sz="2400">
                  <a:solidFill>
                    <a:schemeClr val="tx1"/>
                  </a:solidFill>
                  <a:latin typeface="Times New Roman" pitchFamily="18" charset="0"/>
                </a:defRPr>
              </a:lvl3pPr>
              <a:lvl4pPr algn="l" defTabSz="762000">
                <a:defRPr sz="2400">
                  <a:solidFill>
                    <a:schemeClr val="tx1"/>
                  </a:solidFill>
                  <a:latin typeface="Times New Roman" pitchFamily="18" charset="0"/>
                </a:defRPr>
              </a:lvl4pPr>
              <a:lvl5pPr algn="l" defTabSz="762000">
                <a:defRPr sz="2400">
                  <a:solidFill>
                    <a:schemeClr val="tx1"/>
                  </a:solidFill>
                  <a:latin typeface="Times New Roman" pitchFamily="18" charset="0"/>
                </a:defRPr>
              </a:lvl5pPr>
              <a:lvl6pPr defTabSz="762000" eaLnBrk="0" fontAlgn="base" hangingPunct="0">
                <a:spcBef>
                  <a:spcPct val="0"/>
                </a:spcBef>
                <a:spcAft>
                  <a:spcPct val="0"/>
                </a:spcAft>
                <a:defRPr sz="2400">
                  <a:solidFill>
                    <a:schemeClr val="tx1"/>
                  </a:solidFill>
                  <a:latin typeface="Times New Roman" pitchFamily="18" charset="0"/>
                </a:defRPr>
              </a:lvl6pPr>
              <a:lvl7pPr defTabSz="762000" eaLnBrk="0" fontAlgn="base" hangingPunct="0">
                <a:spcBef>
                  <a:spcPct val="0"/>
                </a:spcBef>
                <a:spcAft>
                  <a:spcPct val="0"/>
                </a:spcAft>
                <a:defRPr sz="2400">
                  <a:solidFill>
                    <a:schemeClr val="tx1"/>
                  </a:solidFill>
                  <a:latin typeface="Times New Roman" pitchFamily="18" charset="0"/>
                </a:defRPr>
              </a:lvl7pPr>
              <a:lvl8pPr defTabSz="762000" eaLnBrk="0" fontAlgn="base" hangingPunct="0">
                <a:spcBef>
                  <a:spcPct val="0"/>
                </a:spcBef>
                <a:spcAft>
                  <a:spcPct val="0"/>
                </a:spcAft>
                <a:defRPr sz="2400">
                  <a:solidFill>
                    <a:schemeClr val="tx1"/>
                  </a:solidFill>
                  <a:latin typeface="Times New Roman" pitchFamily="18" charset="0"/>
                </a:defRPr>
              </a:lvl8pPr>
              <a:lvl9pPr defTabSz="762000" eaLnBrk="0" fontAlgn="base" hangingPunct="0">
                <a:spcBef>
                  <a:spcPct val="0"/>
                </a:spcBef>
                <a:spcAft>
                  <a:spcPct val="0"/>
                </a:spcAft>
                <a:defRPr sz="2400">
                  <a:solidFill>
                    <a:schemeClr val="tx1"/>
                  </a:solidFill>
                  <a:latin typeface="Times New Roman" pitchFamily="18" charset="0"/>
                </a:defRPr>
              </a:lvl9pPr>
            </a:lstStyle>
            <a:p>
              <a:r>
                <a:rPr lang="en-US" sz="2800" i="1" dirty="0">
                  <a:solidFill>
                    <a:srgbClr val="33CCFF"/>
                  </a:solidFill>
                  <a:latin typeface="Arial" pitchFamily="34" charset="0"/>
                </a:rPr>
                <a:t>Circle </a:t>
              </a:r>
              <a:r>
                <a:rPr lang="en-US" sz="2800" dirty="0">
                  <a:solidFill>
                    <a:srgbClr val="33CCFF"/>
                  </a:solidFill>
                  <a:latin typeface="Arial" pitchFamily="34" charset="0"/>
                </a:rPr>
                <a:t>e</a:t>
              </a:r>
              <a:r>
                <a:rPr lang="en-US" sz="2800" baseline="30000" dirty="0">
                  <a:solidFill>
                    <a:srgbClr val="33CCFF"/>
                  </a:solidFill>
                  <a:latin typeface="Arial" pitchFamily="34" charset="0"/>
                </a:rPr>
                <a:t>2</a:t>
              </a:r>
              <a:r>
                <a:rPr lang="en-US" sz="2800" dirty="0">
                  <a:solidFill>
                    <a:srgbClr val="33CCFF"/>
                  </a:solidFill>
                  <a:latin typeface="Arial" pitchFamily="34" charset="0"/>
                </a:rPr>
                <a:t> = 0</a:t>
              </a:r>
            </a:p>
          </p:txBody>
        </p:sp>
        <p:sp>
          <p:nvSpPr>
            <p:cNvPr id="32" name="Text Box 12"/>
            <p:cNvSpPr txBox="1">
              <a:spLocks noChangeArrowheads="1"/>
            </p:cNvSpPr>
            <p:nvPr/>
          </p:nvSpPr>
          <p:spPr bwMode="auto">
            <a:xfrm>
              <a:off x="501" y="1933"/>
              <a:ext cx="1490" cy="59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lvl1pPr algn="l" defTabSz="762000">
                <a:defRPr sz="2400">
                  <a:solidFill>
                    <a:schemeClr val="tx1"/>
                  </a:solidFill>
                  <a:latin typeface="Times New Roman" pitchFamily="18" charset="0"/>
                </a:defRPr>
              </a:lvl1pPr>
              <a:lvl2pPr algn="l" defTabSz="762000">
                <a:defRPr sz="2400">
                  <a:solidFill>
                    <a:schemeClr val="tx1"/>
                  </a:solidFill>
                  <a:latin typeface="Times New Roman" pitchFamily="18" charset="0"/>
                </a:defRPr>
              </a:lvl2pPr>
              <a:lvl3pPr algn="l" defTabSz="762000">
                <a:defRPr sz="2400">
                  <a:solidFill>
                    <a:schemeClr val="tx1"/>
                  </a:solidFill>
                  <a:latin typeface="Times New Roman" pitchFamily="18" charset="0"/>
                </a:defRPr>
              </a:lvl3pPr>
              <a:lvl4pPr algn="l" defTabSz="762000">
                <a:defRPr sz="2400">
                  <a:solidFill>
                    <a:schemeClr val="tx1"/>
                  </a:solidFill>
                  <a:latin typeface="Times New Roman" pitchFamily="18" charset="0"/>
                </a:defRPr>
              </a:lvl4pPr>
              <a:lvl5pPr algn="l" defTabSz="762000">
                <a:defRPr sz="2400">
                  <a:solidFill>
                    <a:schemeClr val="tx1"/>
                  </a:solidFill>
                  <a:latin typeface="Times New Roman" pitchFamily="18" charset="0"/>
                </a:defRPr>
              </a:lvl5pPr>
              <a:lvl6pPr defTabSz="762000" eaLnBrk="0" fontAlgn="base" hangingPunct="0">
                <a:spcBef>
                  <a:spcPct val="0"/>
                </a:spcBef>
                <a:spcAft>
                  <a:spcPct val="0"/>
                </a:spcAft>
                <a:defRPr sz="2400">
                  <a:solidFill>
                    <a:schemeClr val="tx1"/>
                  </a:solidFill>
                  <a:latin typeface="Times New Roman" pitchFamily="18" charset="0"/>
                </a:defRPr>
              </a:lvl6pPr>
              <a:lvl7pPr defTabSz="762000" eaLnBrk="0" fontAlgn="base" hangingPunct="0">
                <a:spcBef>
                  <a:spcPct val="0"/>
                </a:spcBef>
                <a:spcAft>
                  <a:spcPct val="0"/>
                </a:spcAft>
                <a:defRPr sz="2400">
                  <a:solidFill>
                    <a:schemeClr val="tx1"/>
                  </a:solidFill>
                  <a:latin typeface="Times New Roman" pitchFamily="18" charset="0"/>
                </a:defRPr>
              </a:lvl7pPr>
              <a:lvl8pPr defTabSz="762000" eaLnBrk="0" fontAlgn="base" hangingPunct="0">
                <a:spcBef>
                  <a:spcPct val="0"/>
                </a:spcBef>
                <a:spcAft>
                  <a:spcPct val="0"/>
                </a:spcAft>
                <a:defRPr sz="2400">
                  <a:solidFill>
                    <a:schemeClr val="tx1"/>
                  </a:solidFill>
                  <a:latin typeface="Times New Roman" pitchFamily="18" charset="0"/>
                </a:defRPr>
              </a:lvl8pPr>
              <a:lvl9pPr defTabSz="762000" eaLnBrk="0" fontAlgn="base" hangingPunct="0">
                <a:spcBef>
                  <a:spcPct val="0"/>
                </a:spcBef>
                <a:spcAft>
                  <a:spcPct val="0"/>
                </a:spcAft>
                <a:defRPr sz="2400">
                  <a:solidFill>
                    <a:schemeClr val="tx1"/>
                  </a:solidFill>
                  <a:latin typeface="Times New Roman" pitchFamily="18" charset="0"/>
                </a:defRPr>
              </a:lvl9pPr>
            </a:lstStyle>
            <a:p>
              <a:pPr algn="r"/>
              <a:r>
                <a:rPr lang="en-US" sz="2800" i="1" dirty="0">
                  <a:solidFill>
                    <a:schemeClr val="accent2"/>
                  </a:solidFill>
                  <a:latin typeface="Arial" pitchFamily="34" charset="0"/>
                </a:rPr>
                <a:t>Ellipse </a:t>
              </a:r>
              <a:r>
                <a:rPr lang="en-US" sz="2800" dirty="0">
                  <a:solidFill>
                    <a:schemeClr val="accent2"/>
                  </a:solidFill>
                  <a:latin typeface="Arial" pitchFamily="34" charset="0"/>
                </a:rPr>
                <a:t>e</a:t>
              </a:r>
              <a:r>
                <a:rPr lang="en-US" sz="2800" baseline="30000" dirty="0">
                  <a:solidFill>
                    <a:schemeClr val="accent2"/>
                  </a:solidFill>
                  <a:latin typeface="Arial" pitchFamily="34" charset="0"/>
                </a:rPr>
                <a:t>2</a:t>
              </a:r>
              <a:r>
                <a:rPr lang="en-US" sz="2800" dirty="0">
                  <a:solidFill>
                    <a:schemeClr val="accent2"/>
                  </a:solidFill>
                  <a:latin typeface="Arial" pitchFamily="34" charset="0"/>
                </a:rPr>
                <a:t> &lt; 0</a:t>
              </a:r>
              <a:br>
                <a:rPr lang="en-US" sz="2800" dirty="0">
                  <a:solidFill>
                    <a:schemeClr val="accent2"/>
                  </a:solidFill>
                  <a:latin typeface="Arial" pitchFamily="34" charset="0"/>
                </a:rPr>
              </a:br>
              <a:r>
                <a:rPr lang="en-US" sz="2800" dirty="0">
                  <a:solidFill>
                    <a:schemeClr val="accent2"/>
                  </a:solidFill>
                  <a:latin typeface="Arial" pitchFamily="34" charset="0"/>
                </a:rPr>
                <a:t>(oblate)</a:t>
              </a:r>
            </a:p>
          </p:txBody>
        </p:sp>
        <p:sp>
          <p:nvSpPr>
            <p:cNvPr id="33" name="Line 13"/>
            <p:cNvSpPr>
              <a:spLocks noChangeShapeType="1"/>
            </p:cNvSpPr>
            <p:nvPr/>
          </p:nvSpPr>
          <p:spPr bwMode="auto">
            <a:xfrm flipV="1">
              <a:off x="1951" y="2148"/>
              <a:ext cx="767" cy="1"/>
            </a:xfrm>
            <a:prstGeom prst="line">
              <a:avLst/>
            </a:prstGeom>
            <a:noFill/>
            <a:ln w="76200">
              <a:solidFill>
                <a:schemeClr val="bg1"/>
              </a:solidFill>
              <a:round/>
              <a:headEnd type="none" w="sm" len="sm"/>
              <a:tailEnd type="stealth" w="sm" len="sm"/>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a:p>
          </p:txBody>
        </p:sp>
        <p:sp>
          <p:nvSpPr>
            <p:cNvPr id="34" name="Line 14"/>
            <p:cNvSpPr>
              <a:spLocks noChangeShapeType="1"/>
            </p:cNvSpPr>
            <p:nvPr/>
          </p:nvSpPr>
          <p:spPr bwMode="auto">
            <a:xfrm flipH="1" flipV="1">
              <a:off x="3511" y="2154"/>
              <a:ext cx="767" cy="1"/>
            </a:xfrm>
            <a:prstGeom prst="line">
              <a:avLst/>
            </a:prstGeom>
            <a:noFill/>
            <a:ln w="76200">
              <a:solidFill>
                <a:srgbClr val="FFFF00"/>
              </a:solidFill>
              <a:round/>
              <a:headEnd type="none" w="sm" len="sm"/>
              <a:tailEnd type="stealth" w="sm" len="sm"/>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a:p>
          </p:txBody>
        </p:sp>
      </p:gr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26627" name="Rectangle 3"/>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26628" name="Rectangle 4"/>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26629" name="Rectangle 5"/>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26630" name="Rectangle 7"/>
          <p:cNvSpPr>
            <a:spLocks noGrp="1" noChangeArrowheads="1"/>
          </p:cNvSpPr>
          <p:nvPr>
            <p:ph type="title"/>
          </p:nvPr>
        </p:nvSpPr>
        <p:spPr>
          <a:xfrm>
            <a:off x="1624385" y="-21786"/>
            <a:ext cx="8743950" cy="1143000"/>
          </a:xfrm>
          <a:noFill/>
        </p:spPr>
        <p:txBody>
          <a:bodyPr/>
          <a:lstStyle/>
          <a:p>
            <a:pPr eaLnBrk="1" hangingPunct="1">
              <a:lnSpc>
                <a:spcPct val="120000"/>
              </a:lnSpc>
            </a:pPr>
            <a:r>
              <a:rPr lang="en-US" dirty="0" smtClean="0"/>
              <a:t>CONICOID</a:t>
            </a:r>
          </a:p>
        </p:txBody>
      </p:sp>
      <p:sp>
        <p:nvSpPr>
          <p:cNvPr id="26631" name="Rectangle 6"/>
          <p:cNvSpPr>
            <a:spLocks noGrp="1" noChangeArrowheads="1"/>
          </p:cNvSpPr>
          <p:nvPr>
            <p:ph idx="1"/>
          </p:nvPr>
        </p:nvSpPr>
        <p:spPr>
          <a:xfrm>
            <a:off x="1323975" y="2178050"/>
            <a:ext cx="8729663" cy="4114800"/>
          </a:xfrm>
        </p:spPr>
        <p:txBody>
          <a:bodyPr/>
          <a:lstStyle/>
          <a:p>
            <a:pPr eaLnBrk="1" hangingPunct="1">
              <a:lnSpc>
                <a:spcPct val="110000"/>
              </a:lnSpc>
              <a:buClr>
                <a:srgbClr val="FFC000"/>
              </a:buClr>
            </a:pPr>
            <a:r>
              <a:rPr lang="en-US" dirty="0" smtClean="0"/>
              <a:t>Revolution of a conic about an axis of symmetry</a:t>
            </a:r>
          </a:p>
          <a:p>
            <a:pPr eaLnBrk="1" hangingPunct="1">
              <a:lnSpc>
                <a:spcPct val="110000"/>
              </a:lnSpc>
              <a:buClr>
                <a:srgbClr val="FFC000"/>
              </a:buClr>
            </a:pPr>
            <a:r>
              <a:rPr lang="en-US" dirty="0" smtClean="0"/>
              <a:t>Normals to the surface form an evolute</a:t>
            </a:r>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27651" name="Rectangle 3"/>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27652" name="Rectangle 4"/>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27653" name="Rectangle 5"/>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27654" name="Rectangle 7"/>
          <p:cNvSpPr>
            <a:spLocks noGrp="1" noChangeArrowheads="1"/>
          </p:cNvSpPr>
          <p:nvPr>
            <p:ph type="title"/>
          </p:nvPr>
        </p:nvSpPr>
        <p:spPr>
          <a:xfrm>
            <a:off x="1620838" y="0"/>
            <a:ext cx="8743950" cy="1143000"/>
          </a:xfrm>
          <a:noFill/>
        </p:spPr>
        <p:txBody>
          <a:bodyPr/>
          <a:lstStyle/>
          <a:p>
            <a:pPr eaLnBrk="1" hangingPunct="1">
              <a:lnSpc>
                <a:spcPct val="120000"/>
              </a:lnSpc>
            </a:pPr>
            <a:r>
              <a:rPr lang="en-US" dirty="0" smtClean="0"/>
              <a:t>CORNEAL APEX</a:t>
            </a:r>
          </a:p>
        </p:txBody>
      </p:sp>
      <p:sp>
        <p:nvSpPr>
          <p:cNvPr id="27655" name="Rectangle 6"/>
          <p:cNvSpPr>
            <a:spLocks noGrp="1" noChangeArrowheads="1"/>
          </p:cNvSpPr>
          <p:nvPr>
            <p:ph idx="1"/>
          </p:nvPr>
        </p:nvSpPr>
        <p:spPr>
          <a:xfrm>
            <a:off x="805010" y="1976413"/>
            <a:ext cx="8729662" cy="4114800"/>
          </a:xfrm>
        </p:spPr>
        <p:txBody>
          <a:bodyPr/>
          <a:lstStyle/>
          <a:p>
            <a:pPr eaLnBrk="1" hangingPunct="1">
              <a:lnSpc>
                <a:spcPct val="110000"/>
              </a:lnSpc>
              <a:buFontTx/>
              <a:buChar char=" "/>
            </a:pPr>
            <a:r>
              <a:rPr lang="en-US" dirty="0" smtClean="0"/>
              <a:t>The point of maximum curvature or shortest radius</a:t>
            </a: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28675" name="Rectangle 3"/>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28676" name="Rectangle 4"/>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28677" name="Rectangle 5"/>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28678" name="Rectangle 7"/>
          <p:cNvSpPr>
            <a:spLocks noGrp="1" noChangeArrowheads="1"/>
          </p:cNvSpPr>
          <p:nvPr>
            <p:ph type="title"/>
          </p:nvPr>
        </p:nvSpPr>
        <p:spPr>
          <a:xfrm>
            <a:off x="1605049" y="-29504"/>
            <a:ext cx="8743950" cy="1143000"/>
          </a:xfrm>
          <a:noFill/>
        </p:spPr>
        <p:txBody>
          <a:bodyPr/>
          <a:lstStyle/>
          <a:p>
            <a:pPr eaLnBrk="1" hangingPunct="1">
              <a:lnSpc>
                <a:spcPct val="120000"/>
              </a:lnSpc>
            </a:pPr>
            <a:r>
              <a:rPr lang="en-US" dirty="0" smtClean="0"/>
              <a:t>MEASURES OF ASPHERICITY</a:t>
            </a:r>
          </a:p>
        </p:txBody>
      </p:sp>
      <p:sp>
        <p:nvSpPr>
          <p:cNvPr id="28679" name="Rectangle 6"/>
          <p:cNvSpPr>
            <a:spLocks noGrp="1" noChangeArrowheads="1"/>
          </p:cNvSpPr>
          <p:nvPr>
            <p:ph idx="1"/>
          </p:nvPr>
        </p:nvSpPr>
        <p:spPr>
          <a:xfrm>
            <a:off x="1488381" y="1854486"/>
            <a:ext cx="8729663" cy="4114800"/>
          </a:xfrm>
        </p:spPr>
        <p:txBody>
          <a:bodyPr/>
          <a:lstStyle/>
          <a:p>
            <a:pPr eaLnBrk="1" hangingPunct="1">
              <a:lnSpc>
                <a:spcPct val="110000"/>
              </a:lnSpc>
              <a:buFontTx/>
              <a:buChar char=" "/>
            </a:pPr>
            <a:r>
              <a:rPr lang="en-US" sz="3400" dirty="0" smtClean="0"/>
              <a:t>Eccentricity				= </a:t>
            </a:r>
            <a:r>
              <a:rPr lang="en-US" sz="3400" i="1" dirty="0" smtClean="0"/>
              <a:t>e</a:t>
            </a:r>
            <a:endParaRPr lang="en-US" sz="3400" dirty="0" smtClean="0"/>
          </a:p>
          <a:p>
            <a:pPr eaLnBrk="1" hangingPunct="1">
              <a:lnSpc>
                <a:spcPct val="110000"/>
              </a:lnSpc>
              <a:buFontTx/>
              <a:buChar char=" "/>
            </a:pPr>
            <a:r>
              <a:rPr lang="en-US" sz="3400" dirty="0" smtClean="0"/>
              <a:t>Shape Factor			= </a:t>
            </a:r>
            <a:r>
              <a:rPr lang="en-US" sz="3400" i="1" dirty="0" smtClean="0"/>
              <a:t>p</a:t>
            </a:r>
            <a:endParaRPr lang="en-US" sz="3400" dirty="0" smtClean="0"/>
          </a:p>
          <a:p>
            <a:pPr eaLnBrk="1" hangingPunct="1">
              <a:lnSpc>
                <a:spcPct val="110000"/>
              </a:lnSpc>
              <a:buFontTx/>
              <a:buChar char=" "/>
            </a:pPr>
            <a:r>
              <a:rPr lang="en-US" sz="3400" dirty="0" smtClean="0"/>
              <a:t>Asphericity Parameter	= Q</a:t>
            </a:r>
            <a:endParaRPr lang="en-US" dirty="0" smtClean="0"/>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1"/>
          <p:cNvPicPr>
            <a:picLocks noChangeAspect="1"/>
          </p:cNvPicPr>
          <p:nvPr/>
        </p:nvPicPr>
        <p:blipFill>
          <a:blip r:embed="rId3" cstate="print"/>
          <a:srcRect/>
          <a:stretch>
            <a:fillRect/>
          </a:stretch>
        </p:blipFill>
        <p:spPr bwMode="auto">
          <a:xfrm>
            <a:off x="4009430" y="3105151"/>
            <a:ext cx="1314450" cy="1044575"/>
          </a:xfrm>
          <a:prstGeom prst="rect">
            <a:avLst/>
          </a:prstGeom>
          <a:noFill/>
          <a:ln w="9525">
            <a:noFill/>
            <a:miter lim="800000"/>
            <a:headEnd/>
            <a:tailEnd/>
          </a:ln>
        </p:spPr>
      </p:pic>
      <p:sp>
        <p:nvSpPr>
          <p:cNvPr id="4099" name="Line 25"/>
          <p:cNvSpPr>
            <a:spLocks noChangeShapeType="1"/>
          </p:cNvSpPr>
          <p:nvPr/>
        </p:nvSpPr>
        <p:spPr bwMode="auto">
          <a:xfrm>
            <a:off x="2794993" y="3141663"/>
            <a:ext cx="7209829" cy="0"/>
          </a:xfrm>
          <a:prstGeom prst="line">
            <a:avLst/>
          </a:prstGeom>
          <a:noFill/>
          <a:ln w="9525">
            <a:solidFill>
              <a:schemeClr val="bg2"/>
            </a:solidFill>
            <a:round/>
            <a:headEnd/>
            <a:tailEnd/>
          </a:ln>
        </p:spPr>
        <p:txBody>
          <a:bodyPr/>
          <a:lstStyle/>
          <a:p>
            <a:endParaRPr lang="en-AU" dirty="0"/>
          </a:p>
        </p:txBody>
      </p:sp>
      <p:sp>
        <p:nvSpPr>
          <p:cNvPr id="4100" name="Rectangle 20"/>
          <p:cNvSpPr>
            <a:spLocks noChangeArrowheads="1"/>
          </p:cNvSpPr>
          <p:nvPr/>
        </p:nvSpPr>
        <p:spPr bwMode="auto">
          <a:xfrm>
            <a:off x="2794993" y="2060575"/>
            <a:ext cx="7209829" cy="3024188"/>
          </a:xfrm>
          <a:prstGeom prst="rect">
            <a:avLst/>
          </a:prstGeom>
          <a:solidFill>
            <a:srgbClr val="C0C0C0">
              <a:alpha val="25098"/>
            </a:srgbClr>
          </a:solidFill>
          <a:ln w="9525">
            <a:noFill/>
            <a:miter lim="800000"/>
            <a:headEnd/>
            <a:tailEnd/>
          </a:ln>
        </p:spPr>
        <p:txBody>
          <a:bodyPr wrap="none" anchor="ctr"/>
          <a:lstStyle/>
          <a:p>
            <a:endParaRPr lang="en-AU" dirty="0"/>
          </a:p>
        </p:txBody>
      </p:sp>
      <p:sp>
        <p:nvSpPr>
          <p:cNvPr id="4101" name="Rectangle 21"/>
          <p:cNvSpPr>
            <a:spLocks noChangeArrowheads="1"/>
          </p:cNvSpPr>
          <p:nvPr/>
        </p:nvSpPr>
        <p:spPr bwMode="auto">
          <a:xfrm flipV="1">
            <a:off x="2775347" y="5157788"/>
            <a:ext cx="7209830" cy="1223962"/>
          </a:xfrm>
          <a:prstGeom prst="rect">
            <a:avLst/>
          </a:prstGeom>
          <a:solidFill>
            <a:srgbClr val="C0C0C0">
              <a:alpha val="25098"/>
            </a:srgbClr>
          </a:solidFill>
          <a:ln w="9525">
            <a:noFill/>
            <a:miter lim="800000"/>
            <a:headEnd/>
            <a:tailEnd/>
          </a:ln>
        </p:spPr>
        <p:txBody>
          <a:bodyPr wrap="none" anchor="ctr"/>
          <a:lstStyle/>
          <a:p>
            <a:endParaRPr lang="en-AU" dirty="0"/>
          </a:p>
        </p:txBody>
      </p:sp>
      <p:sp>
        <p:nvSpPr>
          <p:cNvPr id="4102" name="Rectangle 22"/>
          <p:cNvSpPr>
            <a:spLocks noChangeArrowheads="1"/>
          </p:cNvSpPr>
          <p:nvPr/>
        </p:nvSpPr>
        <p:spPr bwMode="auto">
          <a:xfrm flipH="1">
            <a:off x="282178" y="2060575"/>
            <a:ext cx="2430662" cy="3024188"/>
          </a:xfrm>
          <a:prstGeom prst="rect">
            <a:avLst/>
          </a:prstGeom>
          <a:solidFill>
            <a:schemeClr val="tx1">
              <a:alpha val="25098"/>
            </a:schemeClr>
          </a:solidFill>
          <a:ln w="9525">
            <a:noFill/>
            <a:miter lim="800000"/>
            <a:headEnd/>
            <a:tailEnd/>
          </a:ln>
        </p:spPr>
        <p:txBody>
          <a:bodyPr wrap="none" anchor="ctr"/>
          <a:lstStyle/>
          <a:p>
            <a:endParaRPr lang="en-AU" dirty="0"/>
          </a:p>
        </p:txBody>
      </p:sp>
      <p:sp>
        <p:nvSpPr>
          <p:cNvPr id="4103" name="Rectangle 23"/>
          <p:cNvSpPr>
            <a:spLocks noChangeArrowheads="1"/>
          </p:cNvSpPr>
          <p:nvPr/>
        </p:nvSpPr>
        <p:spPr bwMode="auto">
          <a:xfrm flipH="1" flipV="1">
            <a:off x="282178" y="5157788"/>
            <a:ext cx="2430662" cy="1223962"/>
          </a:xfrm>
          <a:prstGeom prst="rect">
            <a:avLst/>
          </a:prstGeom>
          <a:solidFill>
            <a:schemeClr val="tx1">
              <a:alpha val="25098"/>
            </a:schemeClr>
          </a:solidFill>
          <a:ln w="9525">
            <a:noFill/>
            <a:miter lim="800000"/>
            <a:headEnd/>
            <a:tailEnd/>
          </a:ln>
        </p:spPr>
        <p:txBody>
          <a:bodyPr wrap="none" anchor="ctr"/>
          <a:lstStyle/>
          <a:p>
            <a:endParaRPr lang="en-AU" dirty="0"/>
          </a:p>
        </p:txBody>
      </p:sp>
      <p:sp>
        <p:nvSpPr>
          <p:cNvPr id="4104" name="Rectangle 1026"/>
          <p:cNvSpPr>
            <a:spLocks noGrp="1" noChangeArrowheads="1"/>
          </p:cNvSpPr>
          <p:nvPr>
            <p:ph type="title" idx="4294967295"/>
          </p:nvPr>
        </p:nvSpPr>
        <p:spPr>
          <a:xfrm>
            <a:off x="2132212" y="-71438"/>
            <a:ext cx="7708106" cy="1143001"/>
          </a:xfrm>
        </p:spPr>
        <p:txBody>
          <a:bodyPr/>
          <a:lstStyle/>
          <a:p>
            <a:pPr eaLnBrk="1" hangingPunct="1"/>
            <a:r>
              <a:rPr lang="en-US" sz="3200" i="1" dirty="0" smtClean="0"/>
              <a:t>SPONSORS</a:t>
            </a:r>
          </a:p>
        </p:txBody>
      </p:sp>
      <p:sp>
        <p:nvSpPr>
          <p:cNvPr id="4105" name="TextBox 12"/>
          <p:cNvSpPr txBox="1">
            <a:spLocks noChangeArrowheads="1"/>
          </p:cNvSpPr>
          <p:nvPr/>
        </p:nvSpPr>
        <p:spPr bwMode="auto">
          <a:xfrm>
            <a:off x="196454" y="1285876"/>
            <a:ext cx="9885165" cy="769441"/>
          </a:xfrm>
          <a:prstGeom prst="rect">
            <a:avLst/>
          </a:prstGeom>
          <a:noFill/>
          <a:ln w="9525">
            <a:noFill/>
            <a:miter lim="800000"/>
            <a:headEnd/>
            <a:tailEnd/>
          </a:ln>
        </p:spPr>
        <p:txBody>
          <a:bodyPr>
            <a:spAutoFit/>
          </a:bodyPr>
          <a:lstStyle/>
          <a:p>
            <a:pPr algn="ctr"/>
            <a:r>
              <a:rPr lang="en-US" sz="2000" b="1" dirty="0">
                <a:solidFill>
                  <a:srgbClr val="35359D"/>
                </a:solidFill>
                <a:latin typeface="Futura Hv BT" pitchFamily="34" charset="0"/>
              </a:rPr>
              <a:t>Development and delivery of contact lens education by IACLE is supported through educational grants and in-kind contributions</a:t>
            </a:r>
          </a:p>
        </p:txBody>
      </p:sp>
      <p:pic>
        <p:nvPicPr>
          <p:cNvPr id="4106" name="Picture 14" descr="cclr.jpg"/>
          <p:cNvPicPr>
            <a:picLocks noChangeAspect="1"/>
          </p:cNvPicPr>
          <p:nvPr/>
        </p:nvPicPr>
        <p:blipFill>
          <a:blip r:embed="rId4" cstate="print">
            <a:clrChange>
              <a:clrFrom>
                <a:srgbClr val="FDFDFD"/>
              </a:clrFrom>
              <a:clrTo>
                <a:srgbClr val="FDFDFD">
                  <a:alpha val="0"/>
                </a:srgbClr>
              </a:clrTo>
            </a:clrChange>
          </a:blip>
          <a:srcRect/>
          <a:stretch>
            <a:fillRect/>
          </a:stretch>
        </p:blipFill>
        <p:spPr bwMode="auto">
          <a:xfrm>
            <a:off x="3280768" y="5322888"/>
            <a:ext cx="1057275" cy="939800"/>
          </a:xfrm>
          <a:prstGeom prst="rect">
            <a:avLst/>
          </a:prstGeom>
          <a:noFill/>
          <a:ln w="9525">
            <a:noFill/>
            <a:miter lim="800000"/>
            <a:headEnd/>
            <a:tailEnd/>
          </a:ln>
        </p:spPr>
      </p:pic>
      <p:sp>
        <p:nvSpPr>
          <p:cNvPr id="4108" name="TextBox 13"/>
          <p:cNvSpPr txBox="1">
            <a:spLocks noChangeArrowheads="1"/>
          </p:cNvSpPr>
          <p:nvPr/>
        </p:nvSpPr>
        <p:spPr bwMode="auto">
          <a:xfrm>
            <a:off x="382191" y="5507039"/>
            <a:ext cx="2330649" cy="769441"/>
          </a:xfrm>
          <a:prstGeom prst="rect">
            <a:avLst/>
          </a:prstGeom>
          <a:noFill/>
          <a:ln w="9525">
            <a:noFill/>
            <a:miter lim="800000"/>
            <a:headEnd/>
            <a:tailEnd/>
          </a:ln>
        </p:spPr>
        <p:txBody>
          <a:bodyPr>
            <a:spAutoFit/>
          </a:bodyPr>
          <a:lstStyle/>
          <a:p>
            <a:r>
              <a:rPr lang="en-US" sz="2000" b="1" dirty="0">
                <a:solidFill>
                  <a:schemeClr val="bg1"/>
                </a:solidFill>
                <a:latin typeface="Futura Hv BT" pitchFamily="34" charset="0"/>
              </a:rPr>
              <a:t>Major In-Kind </a:t>
            </a:r>
          </a:p>
          <a:p>
            <a:r>
              <a:rPr lang="en-US" sz="2000" b="1" dirty="0">
                <a:solidFill>
                  <a:schemeClr val="bg1"/>
                </a:solidFill>
                <a:latin typeface="Futura Hv BT" pitchFamily="34" charset="0"/>
              </a:rPr>
              <a:t>Supporters</a:t>
            </a:r>
          </a:p>
        </p:txBody>
      </p:sp>
      <p:pic>
        <p:nvPicPr>
          <p:cNvPr id="4109" name="Picture 14" descr="2006 New IER Logo.jpg"/>
          <p:cNvPicPr>
            <a:picLocks noChangeAspect="1"/>
          </p:cNvPicPr>
          <p:nvPr/>
        </p:nvPicPr>
        <p:blipFill>
          <a:blip r:embed="rId5" cstate="print">
            <a:clrChange>
              <a:clrFrom>
                <a:srgbClr val="FFFFFF"/>
              </a:clrFrom>
              <a:clrTo>
                <a:srgbClr val="FFFFFF">
                  <a:alpha val="0"/>
                </a:srgbClr>
              </a:clrTo>
            </a:clrChange>
          </a:blip>
          <a:srcRect/>
          <a:stretch>
            <a:fillRect/>
          </a:stretch>
        </p:blipFill>
        <p:spPr bwMode="auto">
          <a:xfrm>
            <a:off x="7654528" y="5349875"/>
            <a:ext cx="1907381" cy="889000"/>
          </a:xfrm>
          <a:prstGeom prst="rect">
            <a:avLst/>
          </a:prstGeom>
          <a:noFill/>
          <a:ln w="9525">
            <a:noFill/>
            <a:miter lim="800000"/>
            <a:headEnd/>
            <a:tailEnd/>
          </a:ln>
        </p:spPr>
      </p:pic>
      <p:sp>
        <p:nvSpPr>
          <p:cNvPr id="4110" name="TextBox 15"/>
          <p:cNvSpPr txBox="1">
            <a:spLocks noChangeArrowheads="1"/>
          </p:cNvSpPr>
          <p:nvPr/>
        </p:nvSpPr>
        <p:spPr bwMode="auto">
          <a:xfrm>
            <a:off x="382191" y="3027364"/>
            <a:ext cx="2250281" cy="769441"/>
          </a:xfrm>
          <a:prstGeom prst="rect">
            <a:avLst/>
          </a:prstGeom>
          <a:noFill/>
          <a:ln w="9525">
            <a:noFill/>
            <a:miter lim="800000"/>
            <a:headEnd/>
            <a:tailEnd/>
          </a:ln>
        </p:spPr>
        <p:txBody>
          <a:bodyPr>
            <a:spAutoFit/>
          </a:bodyPr>
          <a:lstStyle/>
          <a:p>
            <a:r>
              <a:rPr lang="en-US" sz="2000" b="1" dirty="0">
                <a:solidFill>
                  <a:schemeClr val="bg1"/>
                </a:solidFill>
                <a:latin typeface="Futura Hv BT" pitchFamily="34" charset="0"/>
              </a:rPr>
              <a:t>Industry Supporters</a:t>
            </a:r>
          </a:p>
        </p:txBody>
      </p:sp>
      <p:sp>
        <p:nvSpPr>
          <p:cNvPr id="4111" name="TextBox 15"/>
          <p:cNvSpPr txBox="1">
            <a:spLocks noChangeArrowheads="1"/>
          </p:cNvSpPr>
          <p:nvPr/>
        </p:nvSpPr>
        <p:spPr bwMode="auto">
          <a:xfrm>
            <a:off x="2632472" y="2071688"/>
            <a:ext cx="7313415" cy="566309"/>
          </a:xfrm>
          <a:prstGeom prst="rect">
            <a:avLst/>
          </a:prstGeom>
          <a:noFill/>
          <a:ln w="9525">
            <a:noFill/>
            <a:miter lim="800000"/>
            <a:headEnd/>
            <a:tailEnd/>
          </a:ln>
        </p:spPr>
        <p:txBody>
          <a:bodyPr>
            <a:spAutoFit/>
          </a:bodyPr>
          <a:lstStyle/>
          <a:p>
            <a:endParaRPr lang="en-AU" dirty="0"/>
          </a:p>
        </p:txBody>
      </p:sp>
      <p:pic>
        <p:nvPicPr>
          <p:cNvPr id="4112" name="Picture 9" descr="TGCI_2007.JPG"/>
          <p:cNvPicPr>
            <a:picLocks noChangeAspect="1"/>
          </p:cNvPicPr>
          <p:nvPr/>
        </p:nvPicPr>
        <p:blipFill>
          <a:blip r:embed="rId6" cstate="print">
            <a:clrChange>
              <a:clrFrom>
                <a:srgbClr val="FFFFFF"/>
              </a:clrFrom>
              <a:clrTo>
                <a:srgbClr val="FFFFFF">
                  <a:alpha val="0"/>
                </a:srgbClr>
              </a:clrTo>
            </a:clrChange>
          </a:blip>
          <a:srcRect/>
          <a:stretch>
            <a:fillRect/>
          </a:stretch>
        </p:blipFill>
        <p:spPr bwMode="auto">
          <a:xfrm>
            <a:off x="6502599" y="2205038"/>
            <a:ext cx="3121819" cy="900112"/>
          </a:xfrm>
          <a:prstGeom prst="rect">
            <a:avLst/>
          </a:prstGeom>
          <a:noFill/>
          <a:ln w="9525">
            <a:noFill/>
            <a:miter lim="800000"/>
            <a:headEnd/>
            <a:tailEnd/>
          </a:ln>
        </p:spPr>
      </p:pic>
      <p:pic>
        <p:nvPicPr>
          <p:cNvPr id="4113" name="Picture 10" descr="B&amp;Llogo-"/>
          <p:cNvPicPr>
            <a:picLocks noChangeAspect="1" noChangeArrowheads="1"/>
          </p:cNvPicPr>
          <p:nvPr/>
        </p:nvPicPr>
        <p:blipFill>
          <a:blip r:embed="rId7" cstate="print">
            <a:clrChange>
              <a:clrFrom>
                <a:srgbClr val="FFFFFF"/>
              </a:clrFrom>
              <a:clrTo>
                <a:srgbClr val="FFFFFF">
                  <a:alpha val="0"/>
                </a:srgbClr>
              </a:clrTo>
            </a:clrChange>
          </a:blip>
          <a:srcRect/>
          <a:stretch>
            <a:fillRect/>
          </a:stretch>
        </p:blipFill>
        <p:spPr bwMode="auto">
          <a:xfrm>
            <a:off x="7081243" y="3392489"/>
            <a:ext cx="1966317" cy="541337"/>
          </a:xfrm>
          <a:prstGeom prst="rect">
            <a:avLst/>
          </a:prstGeom>
          <a:noFill/>
          <a:ln w="9525">
            <a:noFill/>
            <a:miter lim="800000"/>
            <a:headEnd/>
            <a:tailEnd/>
          </a:ln>
        </p:spPr>
      </p:pic>
      <p:sp>
        <p:nvSpPr>
          <p:cNvPr id="4114" name="Line 24"/>
          <p:cNvSpPr>
            <a:spLocks noChangeShapeType="1"/>
          </p:cNvSpPr>
          <p:nvPr/>
        </p:nvSpPr>
        <p:spPr bwMode="auto">
          <a:xfrm>
            <a:off x="2794993" y="2060575"/>
            <a:ext cx="7209829" cy="0"/>
          </a:xfrm>
          <a:prstGeom prst="line">
            <a:avLst/>
          </a:prstGeom>
          <a:noFill/>
          <a:ln w="9525">
            <a:solidFill>
              <a:schemeClr val="bg2"/>
            </a:solidFill>
            <a:round/>
            <a:headEnd/>
            <a:tailEnd/>
          </a:ln>
        </p:spPr>
        <p:txBody>
          <a:bodyPr/>
          <a:lstStyle/>
          <a:p>
            <a:endParaRPr lang="en-AU" dirty="0"/>
          </a:p>
        </p:txBody>
      </p:sp>
      <p:sp>
        <p:nvSpPr>
          <p:cNvPr id="4115" name="Line 26"/>
          <p:cNvSpPr>
            <a:spLocks noChangeShapeType="1"/>
          </p:cNvSpPr>
          <p:nvPr/>
        </p:nvSpPr>
        <p:spPr bwMode="auto">
          <a:xfrm>
            <a:off x="2794993" y="4149725"/>
            <a:ext cx="7209829" cy="0"/>
          </a:xfrm>
          <a:prstGeom prst="line">
            <a:avLst/>
          </a:prstGeom>
          <a:noFill/>
          <a:ln w="9525">
            <a:solidFill>
              <a:schemeClr val="bg2"/>
            </a:solidFill>
            <a:round/>
            <a:headEnd/>
            <a:tailEnd/>
          </a:ln>
        </p:spPr>
        <p:txBody>
          <a:bodyPr/>
          <a:lstStyle/>
          <a:p>
            <a:endParaRPr lang="en-AU" dirty="0"/>
          </a:p>
        </p:txBody>
      </p:sp>
      <p:sp>
        <p:nvSpPr>
          <p:cNvPr id="4116" name="Line 27"/>
          <p:cNvSpPr>
            <a:spLocks noChangeShapeType="1"/>
          </p:cNvSpPr>
          <p:nvPr/>
        </p:nvSpPr>
        <p:spPr bwMode="auto">
          <a:xfrm>
            <a:off x="2794993" y="5084763"/>
            <a:ext cx="7209829" cy="0"/>
          </a:xfrm>
          <a:prstGeom prst="line">
            <a:avLst/>
          </a:prstGeom>
          <a:noFill/>
          <a:ln w="9525">
            <a:solidFill>
              <a:schemeClr val="bg2"/>
            </a:solidFill>
            <a:round/>
            <a:headEnd/>
            <a:tailEnd/>
          </a:ln>
        </p:spPr>
        <p:txBody>
          <a:bodyPr/>
          <a:lstStyle/>
          <a:p>
            <a:endParaRPr lang="en-AU" dirty="0"/>
          </a:p>
        </p:txBody>
      </p:sp>
      <p:sp>
        <p:nvSpPr>
          <p:cNvPr id="4117" name="Line 28"/>
          <p:cNvSpPr>
            <a:spLocks noChangeShapeType="1"/>
          </p:cNvSpPr>
          <p:nvPr/>
        </p:nvSpPr>
        <p:spPr bwMode="auto">
          <a:xfrm>
            <a:off x="2794993" y="5157788"/>
            <a:ext cx="7209829" cy="0"/>
          </a:xfrm>
          <a:prstGeom prst="line">
            <a:avLst/>
          </a:prstGeom>
          <a:noFill/>
          <a:ln w="9525">
            <a:solidFill>
              <a:schemeClr val="bg2"/>
            </a:solidFill>
            <a:round/>
            <a:headEnd/>
            <a:tailEnd/>
          </a:ln>
        </p:spPr>
        <p:txBody>
          <a:bodyPr/>
          <a:lstStyle/>
          <a:p>
            <a:endParaRPr lang="en-AU" dirty="0"/>
          </a:p>
        </p:txBody>
      </p:sp>
      <p:sp>
        <p:nvSpPr>
          <p:cNvPr id="4118" name="Line 29"/>
          <p:cNvSpPr>
            <a:spLocks noChangeShapeType="1"/>
          </p:cNvSpPr>
          <p:nvPr/>
        </p:nvSpPr>
        <p:spPr bwMode="auto">
          <a:xfrm>
            <a:off x="2794993" y="6381750"/>
            <a:ext cx="7209829" cy="0"/>
          </a:xfrm>
          <a:prstGeom prst="line">
            <a:avLst/>
          </a:prstGeom>
          <a:noFill/>
          <a:ln w="9525">
            <a:solidFill>
              <a:schemeClr val="bg2"/>
            </a:solidFill>
            <a:round/>
            <a:headEnd/>
            <a:tailEnd/>
          </a:ln>
        </p:spPr>
        <p:txBody>
          <a:bodyPr/>
          <a:lstStyle/>
          <a:p>
            <a:endParaRPr lang="en-AU" dirty="0"/>
          </a:p>
        </p:txBody>
      </p:sp>
      <p:pic>
        <p:nvPicPr>
          <p:cNvPr id="4119" name="Picture 27" descr="CIBA_Logo_RGB"/>
          <p:cNvPicPr>
            <a:picLocks noChangeAspect="1" noChangeArrowheads="1"/>
          </p:cNvPicPr>
          <p:nvPr/>
        </p:nvPicPr>
        <p:blipFill>
          <a:blip r:embed="rId8" cstate="print">
            <a:clrChange>
              <a:clrFrom>
                <a:srgbClr val="FFFFFF"/>
              </a:clrFrom>
              <a:clrTo>
                <a:srgbClr val="FFFFFF">
                  <a:alpha val="0"/>
                </a:srgbClr>
              </a:clrTo>
            </a:clrChange>
          </a:blip>
          <a:srcRect/>
          <a:stretch>
            <a:fillRect/>
          </a:stretch>
        </p:blipFill>
        <p:spPr bwMode="auto">
          <a:xfrm>
            <a:off x="3366493" y="2300288"/>
            <a:ext cx="2968228" cy="641350"/>
          </a:xfrm>
          <a:prstGeom prst="rect">
            <a:avLst/>
          </a:prstGeom>
          <a:noFill/>
          <a:ln w="9525">
            <a:noFill/>
            <a:miter lim="800000"/>
            <a:headEnd/>
            <a:tailEnd/>
          </a:ln>
        </p:spPr>
      </p:pic>
      <p:pic>
        <p:nvPicPr>
          <p:cNvPr id="4120" name="Picture 28" descr="Alcon_Logo_300_RBG"/>
          <p:cNvPicPr>
            <a:picLocks noChangeAspect="1" noChangeArrowheads="1"/>
          </p:cNvPicPr>
          <p:nvPr/>
        </p:nvPicPr>
        <p:blipFill>
          <a:blip r:embed="rId9" cstate="print">
            <a:clrChange>
              <a:clrFrom>
                <a:srgbClr val="FFFFFF"/>
              </a:clrFrom>
              <a:clrTo>
                <a:srgbClr val="FFFFFF">
                  <a:alpha val="0"/>
                </a:srgbClr>
              </a:clrTo>
            </a:clrChange>
          </a:blip>
          <a:srcRect/>
          <a:stretch>
            <a:fillRect/>
          </a:stretch>
        </p:blipFill>
        <p:spPr bwMode="auto">
          <a:xfrm>
            <a:off x="7254478" y="4437064"/>
            <a:ext cx="1616274" cy="338137"/>
          </a:xfrm>
          <a:prstGeom prst="rect">
            <a:avLst/>
          </a:prstGeom>
          <a:noFill/>
          <a:ln w="9525">
            <a:noFill/>
            <a:miter lim="800000"/>
            <a:headEnd/>
            <a:tailEnd/>
          </a:ln>
        </p:spPr>
      </p:pic>
      <p:pic>
        <p:nvPicPr>
          <p:cNvPr id="4121" name="Picture 29" descr="amo_vfl_r"/>
          <p:cNvPicPr>
            <a:picLocks noChangeAspect="1" noChangeArrowheads="1"/>
          </p:cNvPicPr>
          <p:nvPr/>
        </p:nvPicPr>
        <p:blipFill>
          <a:blip r:embed="rId10" cstate="print">
            <a:clrChange>
              <a:clrFrom>
                <a:srgbClr val="FFFFFF"/>
              </a:clrFrom>
              <a:clrTo>
                <a:srgbClr val="FFFFFF">
                  <a:alpha val="0"/>
                </a:srgbClr>
              </a:clrTo>
            </a:clrChange>
          </a:blip>
          <a:srcRect/>
          <a:stretch>
            <a:fillRect/>
          </a:stretch>
        </p:blipFill>
        <p:spPr bwMode="auto">
          <a:xfrm>
            <a:off x="3711178" y="4149725"/>
            <a:ext cx="1621631" cy="1079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29699" name="Rectangle 3"/>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29700" name="Rectangle 4"/>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29701" name="Rectangle 5"/>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29702" name="Rectangle 7"/>
          <p:cNvSpPr>
            <a:spLocks noGrp="1" noChangeArrowheads="1"/>
          </p:cNvSpPr>
          <p:nvPr>
            <p:ph type="title"/>
          </p:nvPr>
        </p:nvSpPr>
        <p:spPr>
          <a:xfrm>
            <a:off x="1609725" y="12700"/>
            <a:ext cx="8743950" cy="1143000"/>
          </a:xfrm>
          <a:noFill/>
        </p:spPr>
        <p:txBody>
          <a:bodyPr/>
          <a:lstStyle/>
          <a:p>
            <a:pPr eaLnBrk="1" hangingPunct="1">
              <a:lnSpc>
                <a:spcPct val="120000"/>
              </a:lnSpc>
            </a:pPr>
            <a:r>
              <a:rPr lang="en-US" dirty="0" smtClean="0"/>
              <a:t>ECCENTRICITY</a:t>
            </a:r>
          </a:p>
        </p:txBody>
      </p:sp>
      <p:sp>
        <p:nvSpPr>
          <p:cNvPr id="29703" name="Rectangle 6"/>
          <p:cNvSpPr>
            <a:spLocks noGrp="1" noChangeArrowheads="1"/>
          </p:cNvSpPr>
          <p:nvPr>
            <p:ph idx="1"/>
          </p:nvPr>
        </p:nvSpPr>
        <p:spPr>
          <a:xfrm>
            <a:off x="1766888" y="2535238"/>
            <a:ext cx="7713662" cy="4114800"/>
          </a:xfrm>
        </p:spPr>
        <p:txBody>
          <a:bodyPr/>
          <a:lstStyle/>
          <a:p>
            <a:pPr eaLnBrk="1" hangingPunct="1">
              <a:lnSpc>
                <a:spcPct val="110000"/>
              </a:lnSpc>
              <a:buFontTx/>
              <a:buChar char=" "/>
            </a:pPr>
            <a:r>
              <a:rPr lang="en-US" sz="3400" dirty="0" smtClean="0"/>
              <a:t>Degree of peripheral asphericity</a:t>
            </a:r>
            <a:endParaRPr lang="en-US" dirty="0" smtClean="0"/>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1026"/>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30723" name="Rectangle 1027"/>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30724" name="Rectangle 1028"/>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30725" name="Rectangle 1029"/>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30726" name="Rectangle 1031"/>
          <p:cNvSpPr>
            <a:spLocks noGrp="1" noChangeArrowheads="1"/>
          </p:cNvSpPr>
          <p:nvPr>
            <p:ph type="title"/>
          </p:nvPr>
        </p:nvSpPr>
        <p:spPr>
          <a:xfrm>
            <a:off x="1292224" y="-49213"/>
            <a:ext cx="9413875" cy="1143001"/>
          </a:xfrm>
          <a:noFill/>
        </p:spPr>
        <p:txBody>
          <a:bodyPr/>
          <a:lstStyle/>
          <a:p>
            <a:pPr eaLnBrk="1" hangingPunct="1">
              <a:lnSpc>
                <a:spcPct val="120000"/>
              </a:lnSpc>
            </a:pPr>
            <a:r>
              <a:rPr lang="en-US" sz="3200" i="1" dirty="0" smtClean="0"/>
              <a:t>ECCENTRICITY VALUES OF CONIC</a:t>
            </a:r>
            <a:br>
              <a:rPr lang="en-US" sz="3200" i="1" dirty="0" smtClean="0"/>
            </a:br>
            <a:r>
              <a:rPr lang="en-US" sz="3200" i="1" dirty="0" smtClean="0"/>
              <a:t> SECTIONS</a:t>
            </a:r>
          </a:p>
        </p:txBody>
      </p:sp>
      <p:sp>
        <p:nvSpPr>
          <p:cNvPr id="30727" name="Rectangle 1030"/>
          <p:cNvSpPr>
            <a:spLocks noGrp="1" noChangeArrowheads="1"/>
          </p:cNvSpPr>
          <p:nvPr>
            <p:ph idx="1"/>
          </p:nvPr>
        </p:nvSpPr>
        <p:spPr>
          <a:xfrm>
            <a:off x="508000" y="2178050"/>
            <a:ext cx="9645650" cy="4114800"/>
          </a:xfrm>
        </p:spPr>
        <p:txBody>
          <a:bodyPr/>
          <a:lstStyle/>
          <a:p>
            <a:pPr eaLnBrk="1" hangingPunct="1">
              <a:lnSpc>
                <a:spcPct val="110000"/>
              </a:lnSpc>
              <a:buFontTx/>
              <a:buChar char=" "/>
            </a:pPr>
            <a:r>
              <a:rPr lang="en-US" sz="3400" dirty="0"/>
              <a:t>Oblate Ellipse              e</a:t>
            </a:r>
            <a:r>
              <a:rPr lang="en-US" sz="3400" baseline="30000" dirty="0"/>
              <a:t>2</a:t>
            </a:r>
            <a:r>
              <a:rPr lang="en-US" sz="3400" dirty="0"/>
              <a:t> &lt;0 [</a:t>
            </a:r>
            <a:r>
              <a:rPr lang="en-US" sz="3400" dirty="0" err="1"/>
              <a:t>neg</a:t>
            </a:r>
            <a:r>
              <a:rPr lang="en-US" sz="3400" dirty="0"/>
              <a:t>] (p &gt;1)</a:t>
            </a:r>
          </a:p>
          <a:p>
            <a:pPr eaLnBrk="1" hangingPunct="1">
              <a:lnSpc>
                <a:spcPct val="110000"/>
              </a:lnSpc>
              <a:buFontTx/>
              <a:buChar char=" "/>
            </a:pPr>
            <a:r>
              <a:rPr lang="en-US" sz="3400" dirty="0" smtClean="0"/>
              <a:t>Circle			        </a:t>
            </a:r>
            <a:r>
              <a:rPr lang="en-US" sz="3400" i="1" dirty="0" smtClean="0"/>
              <a:t>e</a:t>
            </a:r>
            <a:r>
              <a:rPr lang="en-US" sz="3400" i="1" baseline="30000" dirty="0" smtClean="0"/>
              <a:t>2</a:t>
            </a:r>
            <a:r>
              <a:rPr lang="en-US" sz="3400" dirty="0" smtClean="0"/>
              <a:t> = 0 (p = 1)</a:t>
            </a:r>
          </a:p>
          <a:p>
            <a:pPr eaLnBrk="1" hangingPunct="1">
              <a:lnSpc>
                <a:spcPct val="110000"/>
              </a:lnSpc>
              <a:buFontTx/>
              <a:buChar char=" "/>
            </a:pPr>
            <a:r>
              <a:rPr lang="en-US" sz="3400" dirty="0" smtClean="0"/>
              <a:t>Prolate Ellipse		 0 &lt; </a:t>
            </a:r>
            <a:r>
              <a:rPr lang="en-US" sz="3400" i="1" dirty="0" smtClean="0"/>
              <a:t>e</a:t>
            </a:r>
            <a:r>
              <a:rPr lang="en-US" sz="3400" i="1" baseline="30000" dirty="0"/>
              <a:t>2</a:t>
            </a:r>
            <a:r>
              <a:rPr lang="en-US" sz="3400" dirty="0" smtClean="0"/>
              <a:t> &lt; 1 (0 &lt; p &lt;1)</a:t>
            </a:r>
          </a:p>
          <a:p>
            <a:pPr eaLnBrk="1" hangingPunct="1">
              <a:lnSpc>
                <a:spcPct val="110000"/>
              </a:lnSpc>
              <a:buFontTx/>
              <a:buChar char=" "/>
            </a:pPr>
            <a:r>
              <a:rPr lang="en-US" sz="3400" dirty="0" smtClean="0"/>
              <a:t>Parabola			 </a:t>
            </a:r>
            <a:r>
              <a:rPr lang="en-US" sz="3400" i="1" dirty="0" smtClean="0"/>
              <a:t>e</a:t>
            </a:r>
            <a:r>
              <a:rPr lang="en-US" sz="3400" i="1" baseline="30000" dirty="0" smtClean="0"/>
              <a:t>2</a:t>
            </a:r>
            <a:r>
              <a:rPr lang="en-US" sz="3400" dirty="0" smtClean="0"/>
              <a:t> = 1.0 (p = 0)</a:t>
            </a:r>
          </a:p>
          <a:p>
            <a:pPr eaLnBrk="1" hangingPunct="1">
              <a:lnSpc>
                <a:spcPct val="110000"/>
              </a:lnSpc>
              <a:buFontTx/>
              <a:buChar char=" "/>
            </a:pPr>
            <a:r>
              <a:rPr lang="en-US" sz="3400" dirty="0" smtClean="0"/>
              <a:t>Hyperbola			 </a:t>
            </a:r>
            <a:r>
              <a:rPr lang="en-US" sz="3400" i="1" dirty="0" smtClean="0"/>
              <a:t>e</a:t>
            </a:r>
            <a:r>
              <a:rPr lang="en-US" sz="3400" i="1" baseline="30000" dirty="0" smtClean="0"/>
              <a:t>2</a:t>
            </a:r>
            <a:r>
              <a:rPr lang="en-US" sz="3400" dirty="0" smtClean="0"/>
              <a:t> &gt; 1.0 (p &lt;0 [</a:t>
            </a:r>
            <a:r>
              <a:rPr lang="en-US" sz="3400" dirty="0" err="1" smtClean="0"/>
              <a:t>neg</a:t>
            </a:r>
            <a:r>
              <a:rPr lang="en-US" sz="3400" dirty="0" smtClean="0"/>
              <a:t>])</a:t>
            </a:r>
            <a:endParaRPr lang="en-US" dirty="0" smtClean="0"/>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31747" name="Rectangle 3"/>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31748" name="Rectangle 4"/>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31749" name="Rectangle 5"/>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31750" name="Rectangle 7"/>
          <p:cNvSpPr>
            <a:spLocks noGrp="1" noChangeArrowheads="1"/>
          </p:cNvSpPr>
          <p:nvPr>
            <p:ph type="title"/>
          </p:nvPr>
        </p:nvSpPr>
        <p:spPr>
          <a:xfrm>
            <a:off x="1622833" y="-55563"/>
            <a:ext cx="8743950" cy="1143001"/>
          </a:xfrm>
          <a:noFill/>
        </p:spPr>
        <p:txBody>
          <a:bodyPr/>
          <a:lstStyle/>
          <a:p>
            <a:pPr eaLnBrk="1" hangingPunct="1">
              <a:lnSpc>
                <a:spcPct val="120000"/>
              </a:lnSpc>
            </a:pPr>
            <a:r>
              <a:rPr lang="en-US" dirty="0" smtClean="0"/>
              <a:t>p-VALUE/ECCENTRICITY VALUE</a:t>
            </a:r>
          </a:p>
        </p:txBody>
      </p:sp>
      <p:sp>
        <p:nvSpPr>
          <p:cNvPr id="31751" name="Rectangle 6"/>
          <p:cNvSpPr>
            <a:spLocks noGrp="1" noChangeArrowheads="1"/>
          </p:cNvSpPr>
          <p:nvPr>
            <p:ph idx="1"/>
          </p:nvPr>
        </p:nvSpPr>
        <p:spPr>
          <a:xfrm>
            <a:off x="3498850" y="2132013"/>
            <a:ext cx="3248025" cy="4114800"/>
          </a:xfrm>
        </p:spPr>
        <p:txBody>
          <a:bodyPr/>
          <a:lstStyle/>
          <a:p>
            <a:pPr eaLnBrk="1" hangingPunct="1">
              <a:lnSpc>
                <a:spcPct val="110000"/>
              </a:lnSpc>
              <a:buFontTx/>
              <a:buChar char=" "/>
            </a:pPr>
            <a:r>
              <a:rPr lang="en-US" sz="3400" i="1" dirty="0" smtClean="0"/>
              <a:t>p</a:t>
            </a:r>
            <a:r>
              <a:rPr lang="en-US" sz="3400" dirty="0" smtClean="0"/>
              <a:t> =   1 - </a:t>
            </a:r>
            <a:r>
              <a:rPr lang="en-US" sz="3400" i="1" dirty="0" smtClean="0"/>
              <a:t>e</a:t>
            </a:r>
            <a:r>
              <a:rPr lang="en-US" sz="3400" i="1" baseline="30000" dirty="0" smtClean="0"/>
              <a:t>2</a:t>
            </a:r>
            <a:r>
              <a:rPr lang="en-US" sz="3400" dirty="0" smtClean="0"/>
              <a:t> </a:t>
            </a:r>
          </a:p>
          <a:p>
            <a:pPr eaLnBrk="1" hangingPunct="1">
              <a:lnSpc>
                <a:spcPct val="110000"/>
              </a:lnSpc>
              <a:buFontTx/>
              <a:buChar char=" "/>
            </a:pPr>
            <a:r>
              <a:rPr lang="en-US" sz="3400" i="1" dirty="0" smtClean="0"/>
              <a:t>e</a:t>
            </a:r>
            <a:r>
              <a:rPr lang="en-US" sz="3400" dirty="0" smtClean="0"/>
              <a:t> =   </a:t>
            </a:r>
            <a:r>
              <a:rPr lang="en-US" sz="3600" b="1" dirty="0" smtClean="0">
                <a:sym typeface="Symbol"/>
              </a:rPr>
              <a:t></a:t>
            </a:r>
            <a:r>
              <a:rPr lang="en-US" sz="3400" dirty="0" smtClean="0"/>
              <a:t>1 - </a:t>
            </a:r>
            <a:r>
              <a:rPr lang="en-US" sz="3400" i="1" dirty="0" smtClean="0"/>
              <a:t>p</a:t>
            </a:r>
            <a:endParaRPr lang="en-US" sz="3400" dirty="0" smtClean="0"/>
          </a:p>
          <a:p>
            <a:pPr eaLnBrk="1" hangingPunct="1">
              <a:lnSpc>
                <a:spcPct val="110000"/>
              </a:lnSpc>
              <a:buFontTx/>
              <a:buChar char=" "/>
            </a:pPr>
            <a:r>
              <a:rPr lang="en-US" sz="3400" i="1" dirty="0" smtClean="0"/>
              <a:t>e</a:t>
            </a:r>
            <a:r>
              <a:rPr lang="en-US" sz="3400" i="1" baseline="30000" dirty="0" smtClean="0"/>
              <a:t>2</a:t>
            </a:r>
            <a:r>
              <a:rPr lang="en-US" sz="3400" dirty="0" smtClean="0"/>
              <a:t> =  1 - </a:t>
            </a:r>
            <a:r>
              <a:rPr lang="en-US" sz="3400" i="1" dirty="0" smtClean="0"/>
              <a:t>p</a:t>
            </a:r>
          </a:p>
        </p:txBody>
      </p:sp>
      <p:sp>
        <p:nvSpPr>
          <p:cNvPr id="1357833" name="Line 9"/>
          <p:cNvSpPr>
            <a:spLocks noChangeShapeType="1"/>
          </p:cNvSpPr>
          <p:nvPr/>
        </p:nvSpPr>
        <p:spPr bwMode="auto">
          <a:xfrm>
            <a:off x="4643438" y="3305175"/>
            <a:ext cx="73025" cy="87313"/>
          </a:xfrm>
          <a:prstGeom prst="line">
            <a:avLst/>
          </a:prstGeom>
          <a:noFill/>
          <a:ln w="9525">
            <a:noFill/>
            <a:round/>
            <a:headEnd/>
            <a:tailEnd/>
          </a:ln>
          <a:effectLst>
            <a:outerShdw dist="53882" dir="2700000" algn="ctr" rotWithShape="0">
              <a:schemeClr val="tx1"/>
            </a:outerShdw>
          </a:effectLst>
        </p:spPr>
        <p:txBody>
          <a:bodyPr wrap="none" lIns="92075" tIns="46038" rIns="92075" bIns="46038" anchor="ctr"/>
          <a:lstStyle/>
          <a:p>
            <a:pPr>
              <a:defRPr/>
            </a:pPr>
            <a:endParaRPr lang="en-US" dirty="0"/>
          </a:p>
        </p:txBody>
      </p:sp>
      <p:sp>
        <p:nvSpPr>
          <p:cNvPr id="31753" name="Freeform 18"/>
          <p:cNvSpPr>
            <a:spLocks/>
          </p:cNvSpPr>
          <p:nvPr/>
        </p:nvSpPr>
        <p:spPr bwMode="auto">
          <a:xfrm>
            <a:off x="4662488" y="3360738"/>
            <a:ext cx="109537" cy="174625"/>
          </a:xfrm>
          <a:custGeom>
            <a:avLst/>
            <a:gdLst>
              <a:gd name="T0" fmla="*/ 2147483647 w 69"/>
              <a:gd name="T1" fmla="*/ 2147483647 h 110"/>
              <a:gd name="T2" fmla="*/ 2147483647 w 69"/>
              <a:gd name="T3" fmla="*/ 2147483647 h 110"/>
              <a:gd name="T4" fmla="*/ 2147483647 w 69"/>
              <a:gd name="T5" fmla="*/ 0 h 110"/>
              <a:gd name="T6" fmla="*/ 0 w 69"/>
              <a:gd name="T7" fmla="*/ 2147483647 h 110"/>
              <a:gd name="T8" fmla="*/ 2147483647 w 69"/>
              <a:gd name="T9" fmla="*/ 2147483647 h 110"/>
              <a:gd name="T10" fmla="*/ 2147483647 w 69"/>
              <a:gd name="T11" fmla="*/ 2147483647 h 110"/>
              <a:gd name="T12" fmla="*/ 2147483647 w 69"/>
              <a:gd name="T13" fmla="*/ 2147483647 h 110"/>
              <a:gd name="T14" fmla="*/ 0 60000 65536"/>
              <a:gd name="T15" fmla="*/ 0 60000 65536"/>
              <a:gd name="T16" fmla="*/ 0 60000 65536"/>
              <a:gd name="T17" fmla="*/ 0 60000 65536"/>
              <a:gd name="T18" fmla="*/ 0 60000 65536"/>
              <a:gd name="T19" fmla="*/ 0 60000 65536"/>
              <a:gd name="T20" fmla="*/ 0 60000 65536"/>
              <a:gd name="T21" fmla="*/ 0 w 69"/>
              <a:gd name="T22" fmla="*/ 0 h 110"/>
              <a:gd name="T23" fmla="*/ 69 w 69"/>
              <a:gd name="T24" fmla="*/ 110 h 11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110">
                <a:moveTo>
                  <a:pt x="52" y="102"/>
                </a:moveTo>
                <a:lnTo>
                  <a:pt x="69" y="100"/>
                </a:lnTo>
                <a:lnTo>
                  <a:pt x="16" y="0"/>
                </a:lnTo>
                <a:lnTo>
                  <a:pt x="0" y="8"/>
                </a:lnTo>
                <a:lnTo>
                  <a:pt x="52" y="110"/>
                </a:lnTo>
                <a:lnTo>
                  <a:pt x="69" y="107"/>
                </a:lnTo>
                <a:lnTo>
                  <a:pt x="52" y="102"/>
                </a:lnTo>
                <a:close/>
              </a:path>
            </a:pathLst>
          </a:custGeom>
          <a:solidFill>
            <a:srgbClr val="FFFFFF"/>
          </a:solidFill>
          <a:ln w="9525">
            <a:noFill/>
            <a:round/>
            <a:headEnd/>
            <a:tailEnd/>
          </a:ln>
        </p:spPr>
        <p:txBody>
          <a:bodyPr/>
          <a:lstStyle/>
          <a:p>
            <a:endParaRPr lang="en-US" dirty="0"/>
          </a:p>
        </p:txBody>
      </p:sp>
      <p:sp>
        <p:nvSpPr>
          <p:cNvPr id="31755" name="Freeform 20"/>
          <p:cNvSpPr>
            <a:spLocks/>
          </p:cNvSpPr>
          <p:nvPr/>
        </p:nvSpPr>
        <p:spPr bwMode="auto">
          <a:xfrm>
            <a:off x="5157788" y="2903538"/>
            <a:ext cx="1128712" cy="30162"/>
          </a:xfrm>
          <a:custGeom>
            <a:avLst/>
            <a:gdLst>
              <a:gd name="T0" fmla="*/ 2147483647 w 711"/>
              <a:gd name="T1" fmla="*/ 2147483647 h 19"/>
              <a:gd name="T2" fmla="*/ 2147483647 w 711"/>
              <a:gd name="T3" fmla="*/ 0 h 19"/>
              <a:gd name="T4" fmla="*/ 0 w 711"/>
              <a:gd name="T5" fmla="*/ 0 h 19"/>
              <a:gd name="T6" fmla="*/ 0 w 711"/>
              <a:gd name="T7" fmla="*/ 2147483647 h 19"/>
              <a:gd name="T8" fmla="*/ 2147483647 w 711"/>
              <a:gd name="T9" fmla="*/ 2147483647 h 19"/>
              <a:gd name="T10" fmla="*/ 2147483647 w 711"/>
              <a:gd name="T11" fmla="*/ 2147483647 h 19"/>
              <a:gd name="T12" fmla="*/ 0 60000 65536"/>
              <a:gd name="T13" fmla="*/ 0 60000 65536"/>
              <a:gd name="T14" fmla="*/ 0 60000 65536"/>
              <a:gd name="T15" fmla="*/ 0 60000 65536"/>
              <a:gd name="T16" fmla="*/ 0 60000 65536"/>
              <a:gd name="T17" fmla="*/ 0 60000 65536"/>
              <a:gd name="T18" fmla="*/ 0 w 711"/>
              <a:gd name="T19" fmla="*/ 0 h 19"/>
              <a:gd name="T20" fmla="*/ 711 w 71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711" h="19">
                <a:moveTo>
                  <a:pt x="711" y="10"/>
                </a:moveTo>
                <a:lnTo>
                  <a:pt x="711" y="0"/>
                </a:lnTo>
                <a:lnTo>
                  <a:pt x="0" y="0"/>
                </a:lnTo>
                <a:lnTo>
                  <a:pt x="0" y="19"/>
                </a:lnTo>
                <a:lnTo>
                  <a:pt x="711" y="19"/>
                </a:lnTo>
                <a:lnTo>
                  <a:pt x="711" y="10"/>
                </a:lnTo>
                <a:close/>
              </a:path>
            </a:pathLst>
          </a:custGeom>
          <a:solidFill>
            <a:schemeClr val="tx1"/>
          </a:solidFill>
          <a:ln w="9525">
            <a:noFill/>
            <a:round/>
            <a:headEnd/>
            <a:tailEnd/>
          </a:ln>
        </p:spPr>
        <p:txBody>
          <a:bodyPr/>
          <a:lstStyle/>
          <a:p>
            <a:endParaRPr lang="en-US" dirty="0"/>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32771" name="Rectangle 3"/>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32772" name="Rectangle 4"/>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32773" name="Rectangle 5"/>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32774" name="Rectangle 7"/>
          <p:cNvSpPr>
            <a:spLocks noGrp="1" noChangeArrowheads="1"/>
          </p:cNvSpPr>
          <p:nvPr>
            <p:ph type="title"/>
          </p:nvPr>
        </p:nvSpPr>
        <p:spPr>
          <a:xfrm>
            <a:off x="1757363" y="19050"/>
            <a:ext cx="8469312" cy="1143000"/>
          </a:xfrm>
          <a:noFill/>
        </p:spPr>
        <p:txBody>
          <a:bodyPr/>
          <a:lstStyle/>
          <a:p>
            <a:pPr eaLnBrk="1" hangingPunct="1">
              <a:lnSpc>
                <a:spcPct val="120000"/>
              </a:lnSpc>
            </a:pPr>
            <a:r>
              <a:rPr lang="en-US" dirty="0" smtClean="0"/>
              <a:t>AIM OF DETERMINING THE p-VALUE</a:t>
            </a:r>
          </a:p>
        </p:txBody>
      </p:sp>
      <p:sp>
        <p:nvSpPr>
          <p:cNvPr id="32775" name="Rectangle 6"/>
          <p:cNvSpPr>
            <a:spLocks noGrp="1" noChangeArrowheads="1"/>
          </p:cNvSpPr>
          <p:nvPr>
            <p:ph idx="1"/>
          </p:nvPr>
        </p:nvSpPr>
        <p:spPr>
          <a:xfrm>
            <a:off x="1449193" y="1655787"/>
            <a:ext cx="7350125" cy="4114800"/>
          </a:xfrm>
        </p:spPr>
        <p:txBody>
          <a:bodyPr/>
          <a:lstStyle/>
          <a:p>
            <a:pPr eaLnBrk="1" hangingPunct="1">
              <a:lnSpc>
                <a:spcPct val="110000"/>
              </a:lnSpc>
              <a:buClr>
                <a:srgbClr val="FFC000"/>
              </a:buClr>
            </a:pPr>
            <a:r>
              <a:rPr lang="en-US" dirty="0" smtClean="0"/>
              <a:t>Define the eccentricity of the corneal surface mathematically </a:t>
            </a:r>
          </a:p>
          <a:p>
            <a:pPr eaLnBrk="1" hangingPunct="1">
              <a:lnSpc>
                <a:spcPct val="110000"/>
              </a:lnSpc>
              <a:buClr>
                <a:srgbClr val="FFC000"/>
              </a:buClr>
            </a:pPr>
            <a:r>
              <a:rPr lang="en-US" dirty="0" smtClean="0"/>
              <a:t>The p-value is defined as the mathematical derivation of the corneal surface eccentricity</a:t>
            </a:r>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1026"/>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33795" name="Rectangle 1027"/>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33796" name="Rectangle 1028"/>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33797" name="Rectangle 1029"/>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33798" name="Rectangle 1031"/>
          <p:cNvSpPr>
            <a:spLocks noGrp="1" noChangeArrowheads="1"/>
          </p:cNvSpPr>
          <p:nvPr>
            <p:ph type="title"/>
          </p:nvPr>
        </p:nvSpPr>
        <p:spPr>
          <a:xfrm>
            <a:off x="2570739" y="0"/>
            <a:ext cx="6838950" cy="1143000"/>
          </a:xfrm>
          <a:noFill/>
        </p:spPr>
        <p:txBody>
          <a:bodyPr/>
          <a:lstStyle/>
          <a:p>
            <a:pPr eaLnBrk="1" hangingPunct="1">
              <a:lnSpc>
                <a:spcPct val="120000"/>
              </a:lnSpc>
            </a:pPr>
            <a:r>
              <a:rPr lang="en-US" dirty="0" smtClean="0"/>
              <a:t>CORNEAL ASPHERICITY</a:t>
            </a:r>
          </a:p>
        </p:txBody>
      </p:sp>
      <p:sp>
        <p:nvSpPr>
          <p:cNvPr id="33799" name="Rectangle 1030"/>
          <p:cNvSpPr>
            <a:spLocks noGrp="1" noChangeArrowheads="1"/>
          </p:cNvSpPr>
          <p:nvPr>
            <p:ph idx="1"/>
          </p:nvPr>
        </p:nvSpPr>
        <p:spPr>
          <a:xfrm>
            <a:off x="1093495" y="1687708"/>
            <a:ext cx="7754937" cy="4114800"/>
          </a:xfrm>
        </p:spPr>
        <p:txBody>
          <a:bodyPr/>
          <a:lstStyle/>
          <a:p>
            <a:pPr eaLnBrk="1" hangingPunct="1">
              <a:lnSpc>
                <a:spcPct val="110000"/>
              </a:lnSpc>
              <a:buClr>
                <a:srgbClr val="FFC000"/>
              </a:buClr>
            </a:pPr>
            <a:r>
              <a:rPr lang="en-US" sz="3400" dirty="0" smtClean="0"/>
              <a:t>The cornea is an aspherical surface</a:t>
            </a:r>
          </a:p>
          <a:p>
            <a:pPr eaLnBrk="1" hangingPunct="1">
              <a:lnSpc>
                <a:spcPct val="110000"/>
              </a:lnSpc>
              <a:buClr>
                <a:srgbClr val="FFC000"/>
              </a:buClr>
            </a:pPr>
            <a:r>
              <a:rPr lang="en-US" sz="3400" dirty="0" smtClean="0"/>
              <a:t>Ellipsoidal periphery</a:t>
            </a:r>
          </a:p>
          <a:p>
            <a:pPr eaLnBrk="1" hangingPunct="1">
              <a:lnSpc>
                <a:spcPct val="110000"/>
              </a:lnSpc>
              <a:buClr>
                <a:srgbClr val="FFC000"/>
              </a:buClr>
            </a:pPr>
            <a:r>
              <a:rPr lang="en-US" sz="3400" dirty="0" smtClean="0"/>
              <a:t>Not necessarily symmetrical</a:t>
            </a:r>
            <a:endParaRPr lang="en-US" dirty="0" smtClean="0"/>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34819" name="Rectangle 3"/>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34820" name="Rectangle 4"/>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34821" name="Rectangle 5"/>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34822" name="Rectangle 7"/>
          <p:cNvSpPr>
            <a:spLocks noGrp="1" noChangeArrowheads="1"/>
          </p:cNvSpPr>
          <p:nvPr>
            <p:ph type="title"/>
          </p:nvPr>
        </p:nvSpPr>
        <p:spPr>
          <a:xfrm>
            <a:off x="1654174" y="-40127"/>
            <a:ext cx="8670925" cy="1143001"/>
          </a:xfrm>
          <a:noFill/>
        </p:spPr>
        <p:txBody>
          <a:bodyPr/>
          <a:lstStyle/>
          <a:p>
            <a:pPr eaLnBrk="1" hangingPunct="1"/>
            <a:r>
              <a:rPr lang="en-US" sz="3200" dirty="0" smtClean="0"/>
              <a:t>ECCENTRICITY VALUE OF THE HUMAN CORNEA</a:t>
            </a:r>
          </a:p>
        </p:txBody>
      </p:sp>
      <p:sp>
        <p:nvSpPr>
          <p:cNvPr id="34823" name="Rectangle 6"/>
          <p:cNvSpPr>
            <a:spLocks noGrp="1" noChangeArrowheads="1"/>
          </p:cNvSpPr>
          <p:nvPr>
            <p:ph idx="1"/>
          </p:nvPr>
        </p:nvSpPr>
        <p:spPr>
          <a:xfrm>
            <a:off x="1245601" y="1701776"/>
            <a:ext cx="7754937" cy="4114800"/>
          </a:xfrm>
        </p:spPr>
        <p:txBody>
          <a:bodyPr/>
          <a:lstStyle/>
          <a:p>
            <a:pPr eaLnBrk="1" hangingPunct="1">
              <a:lnSpc>
                <a:spcPct val="110000"/>
              </a:lnSpc>
              <a:buClr>
                <a:srgbClr val="FFC000"/>
              </a:buClr>
            </a:pPr>
            <a:r>
              <a:rPr lang="en-US" sz="3400" dirty="0" smtClean="0"/>
              <a:t>The human cornea is an ellipsoid</a:t>
            </a:r>
          </a:p>
          <a:p>
            <a:pPr eaLnBrk="1" hangingPunct="1">
              <a:lnSpc>
                <a:spcPct val="110000"/>
              </a:lnSpc>
              <a:buClr>
                <a:srgbClr val="FFC000"/>
              </a:buClr>
            </a:pPr>
            <a:r>
              <a:rPr lang="en-US" sz="3400" dirty="0" smtClean="0"/>
              <a:t>Eccentricity values that have been give are:</a:t>
            </a:r>
          </a:p>
          <a:p>
            <a:pPr lvl="2" eaLnBrk="1" hangingPunct="1">
              <a:lnSpc>
                <a:spcPct val="110000"/>
              </a:lnSpc>
              <a:buClr>
                <a:srgbClr val="FFC000"/>
              </a:buClr>
              <a:buFontTx/>
              <a:buChar char="-"/>
            </a:pPr>
            <a:r>
              <a:rPr lang="en-US" sz="3400" dirty="0" smtClean="0"/>
              <a:t>range:			4.41 - 0.58</a:t>
            </a:r>
          </a:p>
          <a:p>
            <a:pPr lvl="2" eaLnBrk="1" hangingPunct="1">
              <a:lnSpc>
                <a:spcPct val="110000"/>
              </a:lnSpc>
              <a:buClr>
                <a:srgbClr val="FFC000"/>
              </a:buClr>
              <a:buFontTx/>
              <a:buChar char="-"/>
            </a:pPr>
            <a:r>
              <a:rPr lang="en-US" sz="3400" dirty="0" smtClean="0"/>
              <a:t>average:		0.47</a:t>
            </a:r>
            <a:endParaRPr lang="en-US" dirty="0" smtClean="0"/>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1026"/>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35843" name="Rectangle 1027"/>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35844" name="Rectangle 1028"/>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35845" name="Rectangle 1029"/>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35846" name="Rectangle 1031"/>
          <p:cNvSpPr>
            <a:spLocks noGrp="1" noChangeArrowheads="1"/>
          </p:cNvSpPr>
          <p:nvPr>
            <p:ph type="title"/>
          </p:nvPr>
        </p:nvSpPr>
        <p:spPr>
          <a:xfrm>
            <a:off x="1395413" y="-61913"/>
            <a:ext cx="9185275" cy="1143001"/>
          </a:xfrm>
          <a:noFill/>
        </p:spPr>
        <p:txBody>
          <a:bodyPr/>
          <a:lstStyle/>
          <a:p>
            <a:pPr eaLnBrk="1" hangingPunct="1">
              <a:lnSpc>
                <a:spcPct val="120000"/>
              </a:lnSpc>
            </a:pPr>
            <a:r>
              <a:rPr lang="en-US" dirty="0" smtClean="0"/>
              <a:t>REGIONS OF CORNEAL ASPHERICITY</a:t>
            </a:r>
          </a:p>
        </p:txBody>
      </p:sp>
      <p:sp>
        <p:nvSpPr>
          <p:cNvPr id="35847" name="Rectangle 1030"/>
          <p:cNvSpPr>
            <a:spLocks noGrp="1" noChangeArrowheads="1"/>
          </p:cNvSpPr>
          <p:nvPr>
            <p:ph idx="1"/>
          </p:nvPr>
        </p:nvSpPr>
        <p:spPr>
          <a:xfrm>
            <a:off x="1289124" y="1749255"/>
            <a:ext cx="7754937" cy="4114800"/>
          </a:xfrm>
        </p:spPr>
        <p:txBody>
          <a:bodyPr/>
          <a:lstStyle/>
          <a:p>
            <a:pPr eaLnBrk="1" hangingPunct="1">
              <a:lnSpc>
                <a:spcPct val="110000"/>
              </a:lnSpc>
              <a:buClr>
                <a:srgbClr val="FFC000"/>
              </a:buClr>
              <a:buFontTx/>
              <a:buChar char=" "/>
            </a:pPr>
            <a:r>
              <a:rPr lang="en-US" sz="2800" dirty="0" smtClean="0"/>
              <a:t>1.		Central region or corneal cap</a:t>
            </a:r>
          </a:p>
          <a:p>
            <a:pPr eaLnBrk="1" hangingPunct="1">
              <a:lnSpc>
                <a:spcPct val="110000"/>
              </a:lnSpc>
              <a:buClr>
                <a:srgbClr val="FFC000"/>
              </a:buClr>
              <a:buFontTx/>
              <a:buChar char=" "/>
            </a:pPr>
            <a:r>
              <a:rPr lang="en-US" sz="2800" dirty="0" smtClean="0"/>
              <a:t>2.		Mid-peripheral region</a:t>
            </a:r>
          </a:p>
          <a:p>
            <a:pPr eaLnBrk="1" hangingPunct="1">
              <a:lnSpc>
                <a:spcPct val="110000"/>
              </a:lnSpc>
              <a:buClr>
                <a:srgbClr val="FFC000"/>
              </a:buClr>
              <a:buFontTx/>
              <a:buChar char=" "/>
            </a:pPr>
            <a:r>
              <a:rPr lang="en-US" sz="2800" dirty="0" smtClean="0"/>
              <a:t>3.		Peripheral region</a:t>
            </a:r>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Rectangle 108"/>
          <p:cNvSpPr/>
          <p:nvPr/>
        </p:nvSpPr>
        <p:spPr>
          <a:xfrm>
            <a:off x="2114550" y="1643063"/>
            <a:ext cx="5957888" cy="4686300"/>
          </a:xfrm>
          <a:prstGeom prst="rect">
            <a:avLst/>
          </a:prstGeom>
          <a:solidFill>
            <a:schemeClr val="accent3">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dirty="0"/>
          </a:p>
        </p:txBody>
      </p:sp>
      <p:sp>
        <p:nvSpPr>
          <p:cNvPr id="36867" name="Rectangle 2"/>
          <p:cNvSpPr>
            <a:spLocks noChangeArrowheads="1"/>
          </p:cNvSpPr>
          <p:nvPr/>
        </p:nvSpPr>
        <p:spPr bwMode="auto">
          <a:xfrm>
            <a:off x="771525" y="6405563"/>
            <a:ext cx="2143125" cy="457200"/>
          </a:xfrm>
          <a:prstGeom prst="rect">
            <a:avLst/>
          </a:prstGeom>
          <a:noFill/>
          <a:ln w="9525">
            <a:noFill/>
            <a:miter lim="800000"/>
            <a:headEnd/>
            <a:tailEnd/>
          </a:ln>
        </p:spPr>
        <p:txBody>
          <a:bodyPr wrap="none" anchor="ctr"/>
          <a:lstStyle/>
          <a:p>
            <a:endParaRPr lang="en-US" dirty="0">
              <a:solidFill>
                <a:schemeClr val="tx2"/>
              </a:solidFill>
            </a:endParaRPr>
          </a:p>
        </p:txBody>
      </p:sp>
      <p:sp>
        <p:nvSpPr>
          <p:cNvPr id="36868" name="Rectangle 3"/>
          <p:cNvSpPr>
            <a:spLocks noChangeArrowheads="1"/>
          </p:cNvSpPr>
          <p:nvPr/>
        </p:nvSpPr>
        <p:spPr bwMode="auto">
          <a:xfrm>
            <a:off x="3514725" y="6405563"/>
            <a:ext cx="3257550" cy="457200"/>
          </a:xfrm>
          <a:prstGeom prst="rect">
            <a:avLst/>
          </a:prstGeom>
          <a:noFill/>
          <a:ln w="9525">
            <a:noFill/>
            <a:miter lim="800000"/>
            <a:headEnd/>
            <a:tailEnd/>
          </a:ln>
        </p:spPr>
        <p:txBody>
          <a:bodyPr wrap="none" anchor="ctr"/>
          <a:lstStyle/>
          <a:p>
            <a:endParaRPr lang="en-US" dirty="0">
              <a:solidFill>
                <a:schemeClr val="tx2"/>
              </a:solidFill>
            </a:endParaRPr>
          </a:p>
        </p:txBody>
      </p:sp>
      <p:sp>
        <p:nvSpPr>
          <p:cNvPr id="36869" name="Rectangle 4"/>
          <p:cNvSpPr>
            <a:spLocks noChangeArrowheads="1"/>
          </p:cNvSpPr>
          <p:nvPr/>
        </p:nvSpPr>
        <p:spPr bwMode="auto">
          <a:xfrm>
            <a:off x="771525" y="6405563"/>
            <a:ext cx="2143125" cy="457200"/>
          </a:xfrm>
          <a:prstGeom prst="rect">
            <a:avLst/>
          </a:prstGeom>
          <a:noFill/>
          <a:ln w="9525">
            <a:noFill/>
            <a:miter lim="800000"/>
            <a:headEnd/>
            <a:tailEnd/>
          </a:ln>
        </p:spPr>
        <p:txBody>
          <a:bodyPr wrap="none" anchor="ctr"/>
          <a:lstStyle/>
          <a:p>
            <a:endParaRPr lang="en-US" dirty="0">
              <a:solidFill>
                <a:schemeClr val="tx2"/>
              </a:solidFill>
            </a:endParaRPr>
          </a:p>
        </p:txBody>
      </p:sp>
      <p:sp>
        <p:nvSpPr>
          <p:cNvPr id="36870" name="Rectangle 5"/>
          <p:cNvSpPr>
            <a:spLocks noChangeArrowheads="1"/>
          </p:cNvSpPr>
          <p:nvPr/>
        </p:nvSpPr>
        <p:spPr bwMode="auto">
          <a:xfrm>
            <a:off x="3514725" y="6405563"/>
            <a:ext cx="3257550" cy="457200"/>
          </a:xfrm>
          <a:prstGeom prst="rect">
            <a:avLst/>
          </a:prstGeom>
          <a:noFill/>
          <a:ln w="9525">
            <a:noFill/>
            <a:miter lim="800000"/>
            <a:headEnd/>
            <a:tailEnd/>
          </a:ln>
        </p:spPr>
        <p:txBody>
          <a:bodyPr wrap="none" anchor="ctr"/>
          <a:lstStyle/>
          <a:p>
            <a:endParaRPr lang="en-US" dirty="0">
              <a:solidFill>
                <a:schemeClr val="tx2"/>
              </a:solidFill>
            </a:endParaRPr>
          </a:p>
        </p:txBody>
      </p:sp>
      <p:sp>
        <p:nvSpPr>
          <p:cNvPr id="1368072" name="Rectangle 8"/>
          <p:cNvSpPr>
            <a:spLocks noChangeArrowheads="1"/>
          </p:cNvSpPr>
          <p:nvPr/>
        </p:nvSpPr>
        <p:spPr bwMode="auto">
          <a:xfrm>
            <a:off x="1619117" y="-61034"/>
            <a:ext cx="8743950" cy="1143000"/>
          </a:xfrm>
          <a:prstGeom prst="rect">
            <a:avLst/>
          </a:prstGeom>
          <a:noFill/>
          <a:ln w="9525">
            <a:noFill/>
            <a:miter lim="800000"/>
            <a:headEnd/>
            <a:tailEnd/>
          </a:ln>
          <a:effectLst/>
        </p:spPr>
        <p:txBody>
          <a:bodyPr lIns="92075" tIns="46038" rIns="92075" bIns="46038" anchor="ctr"/>
          <a:lstStyle/>
          <a:p>
            <a:pPr defTabSz="762000">
              <a:lnSpc>
                <a:spcPct val="150000"/>
              </a:lnSpc>
              <a:defRPr/>
            </a:pPr>
            <a:r>
              <a:rPr lang="en-US" sz="3600" b="1" dirty="0">
                <a:solidFill>
                  <a:schemeClr val="bg1"/>
                </a:solidFill>
              </a:rPr>
              <a:t>CORNEAL NOMENCLATURE</a:t>
            </a:r>
          </a:p>
        </p:txBody>
      </p:sp>
      <p:sp>
        <p:nvSpPr>
          <p:cNvPr id="36872" name="Rectangle 11"/>
          <p:cNvSpPr>
            <a:spLocks noChangeArrowheads="1"/>
          </p:cNvSpPr>
          <p:nvPr/>
        </p:nvSpPr>
        <p:spPr bwMode="auto">
          <a:xfrm>
            <a:off x="6654800" y="1262063"/>
            <a:ext cx="4394200" cy="909637"/>
          </a:xfrm>
          <a:prstGeom prst="rect">
            <a:avLst/>
          </a:prstGeom>
          <a:noFill/>
          <a:ln w="9525">
            <a:noFill/>
            <a:miter lim="800000"/>
            <a:headEnd/>
            <a:tailEnd/>
          </a:ln>
        </p:spPr>
        <p:txBody>
          <a:bodyPr lIns="92075" tIns="46038" rIns="92075" bIns="46038"/>
          <a:lstStyle/>
          <a:p>
            <a:pPr marL="342900" indent="-342900" algn="l" defTabSz="762000">
              <a:spcAft>
                <a:spcPct val="30000"/>
              </a:spcAft>
              <a:buClr>
                <a:srgbClr val="E3BEFF"/>
              </a:buClr>
              <a:buSzPct val="100000"/>
              <a:buFontTx/>
              <a:buChar char=" "/>
            </a:pPr>
            <a:r>
              <a:rPr lang="en-US" sz="1800" dirty="0">
                <a:solidFill>
                  <a:schemeClr val="tx2"/>
                </a:solidFill>
              </a:rPr>
              <a:t>(Sampson </a:t>
            </a:r>
            <a:r>
              <a:rPr lang="en-US" sz="1800" i="1" dirty="0">
                <a:solidFill>
                  <a:schemeClr val="tx2"/>
                </a:solidFill>
              </a:rPr>
              <a:t>et al</a:t>
            </a:r>
            <a:r>
              <a:rPr lang="en-US" sz="1800" dirty="0">
                <a:solidFill>
                  <a:schemeClr val="tx2"/>
                </a:solidFill>
              </a:rPr>
              <a:t>., 1965) </a:t>
            </a:r>
            <a:endParaRPr lang="en-US" sz="3600" dirty="0">
              <a:solidFill>
                <a:schemeClr val="tx2"/>
              </a:solidFill>
            </a:endParaRPr>
          </a:p>
        </p:txBody>
      </p:sp>
      <p:sp>
        <p:nvSpPr>
          <p:cNvPr id="36873" name="Rectangle 13"/>
          <p:cNvSpPr>
            <a:spLocks noChangeArrowheads="1"/>
          </p:cNvSpPr>
          <p:nvPr/>
        </p:nvSpPr>
        <p:spPr bwMode="auto">
          <a:xfrm>
            <a:off x="6205538" y="2779713"/>
            <a:ext cx="9525" cy="76200"/>
          </a:xfrm>
          <a:prstGeom prst="rect">
            <a:avLst/>
          </a:prstGeom>
          <a:solidFill>
            <a:srgbClr val="000000"/>
          </a:solidFill>
          <a:ln w="9525">
            <a:noFill/>
            <a:miter lim="800000"/>
            <a:headEnd/>
            <a:tailEnd/>
          </a:ln>
        </p:spPr>
        <p:txBody>
          <a:bodyPr/>
          <a:lstStyle/>
          <a:p>
            <a:endParaRPr lang="en-US" dirty="0">
              <a:solidFill>
                <a:schemeClr val="tx2"/>
              </a:solidFill>
            </a:endParaRPr>
          </a:p>
        </p:txBody>
      </p:sp>
      <p:sp>
        <p:nvSpPr>
          <p:cNvPr id="36874" name="Rectangle 14"/>
          <p:cNvSpPr>
            <a:spLocks noChangeArrowheads="1"/>
          </p:cNvSpPr>
          <p:nvPr/>
        </p:nvSpPr>
        <p:spPr bwMode="auto">
          <a:xfrm>
            <a:off x="6205538" y="2932113"/>
            <a:ext cx="9525" cy="76200"/>
          </a:xfrm>
          <a:prstGeom prst="rect">
            <a:avLst/>
          </a:prstGeom>
          <a:solidFill>
            <a:srgbClr val="000000"/>
          </a:solidFill>
          <a:ln w="9525">
            <a:noFill/>
            <a:miter lim="800000"/>
            <a:headEnd/>
            <a:tailEnd/>
          </a:ln>
        </p:spPr>
        <p:txBody>
          <a:bodyPr/>
          <a:lstStyle/>
          <a:p>
            <a:endParaRPr lang="en-US" dirty="0">
              <a:solidFill>
                <a:schemeClr val="tx2"/>
              </a:solidFill>
            </a:endParaRPr>
          </a:p>
        </p:txBody>
      </p:sp>
      <p:sp>
        <p:nvSpPr>
          <p:cNvPr id="36875" name="Rectangle 15"/>
          <p:cNvSpPr>
            <a:spLocks noChangeArrowheads="1"/>
          </p:cNvSpPr>
          <p:nvPr/>
        </p:nvSpPr>
        <p:spPr bwMode="auto">
          <a:xfrm>
            <a:off x="6205538" y="3094038"/>
            <a:ext cx="9525" cy="76200"/>
          </a:xfrm>
          <a:prstGeom prst="rect">
            <a:avLst/>
          </a:prstGeom>
          <a:solidFill>
            <a:srgbClr val="000000"/>
          </a:solidFill>
          <a:ln w="9525">
            <a:noFill/>
            <a:miter lim="800000"/>
            <a:headEnd/>
            <a:tailEnd/>
          </a:ln>
        </p:spPr>
        <p:txBody>
          <a:bodyPr/>
          <a:lstStyle/>
          <a:p>
            <a:endParaRPr lang="en-US" dirty="0">
              <a:solidFill>
                <a:schemeClr val="tx2"/>
              </a:solidFill>
            </a:endParaRPr>
          </a:p>
        </p:txBody>
      </p:sp>
      <p:sp>
        <p:nvSpPr>
          <p:cNvPr id="36876" name="Rectangle 16"/>
          <p:cNvSpPr>
            <a:spLocks noChangeArrowheads="1"/>
          </p:cNvSpPr>
          <p:nvPr/>
        </p:nvSpPr>
        <p:spPr bwMode="auto">
          <a:xfrm>
            <a:off x="6205538" y="3246438"/>
            <a:ext cx="9525" cy="76200"/>
          </a:xfrm>
          <a:prstGeom prst="rect">
            <a:avLst/>
          </a:prstGeom>
          <a:solidFill>
            <a:srgbClr val="000000"/>
          </a:solidFill>
          <a:ln w="9525">
            <a:noFill/>
            <a:miter lim="800000"/>
            <a:headEnd/>
            <a:tailEnd/>
          </a:ln>
        </p:spPr>
        <p:txBody>
          <a:bodyPr/>
          <a:lstStyle/>
          <a:p>
            <a:endParaRPr lang="en-US" dirty="0">
              <a:solidFill>
                <a:schemeClr val="tx2"/>
              </a:solidFill>
            </a:endParaRPr>
          </a:p>
        </p:txBody>
      </p:sp>
      <p:sp>
        <p:nvSpPr>
          <p:cNvPr id="36877" name="Rectangle 17"/>
          <p:cNvSpPr>
            <a:spLocks noChangeArrowheads="1"/>
          </p:cNvSpPr>
          <p:nvPr/>
        </p:nvSpPr>
        <p:spPr bwMode="auto">
          <a:xfrm>
            <a:off x="6205538" y="3398838"/>
            <a:ext cx="9525" cy="76200"/>
          </a:xfrm>
          <a:prstGeom prst="rect">
            <a:avLst/>
          </a:prstGeom>
          <a:solidFill>
            <a:srgbClr val="000000"/>
          </a:solidFill>
          <a:ln w="9525">
            <a:noFill/>
            <a:miter lim="800000"/>
            <a:headEnd/>
            <a:tailEnd/>
          </a:ln>
        </p:spPr>
        <p:txBody>
          <a:bodyPr/>
          <a:lstStyle/>
          <a:p>
            <a:endParaRPr lang="en-US" dirty="0">
              <a:solidFill>
                <a:schemeClr val="tx2"/>
              </a:solidFill>
            </a:endParaRPr>
          </a:p>
        </p:txBody>
      </p:sp>
      <p:sp>
        <p:nvSpPr>
          <p:cNvPr id="36878" name="Rectangle 18"/>
          <p:cNvSpPr>
            <a:spLocks noChangeArrowheads="1"/>
          </p:cNvSpPr>
          <p:nvPr/>
        </p:nvSpPr>
        <p:spPr bwMode="auto">
          <a:xfrm>
            <a:off x="6205538" y="3551238"/>
            <a:ext cx="9525" cy="76200"/>
          </a:xfrm>
          <a:prstGeom prst="rect">
            <a:avLst/>
          </a:prstGeom>
          <a:solidFill>
            <a:srgbClr val="000000"/>
          </a:solidFill>
          <a:ln w="9525">
            <a:noFill/>
            <a:miter lim="800000"/>
            <a:headEnd/>
            <a:tailEnd/>
          </a:ln>
        </p:spPr>
        <p:txBody>
          <a:bodyPr/>
          <a:lstStyle/>
          <a:p>
            <a:endParaRPr lang="en-US" dirty="0">
              <a:solidFill>
                <a:schemeClr val="tx2"/>
              </a:solidFill>
            </a:endParaRPr>
          </a:p>
        </p:txBody>
      </p:sp>
      <p:sp>
        <p:nvSpPr>
          <p:cNvPr id="36879" name="Freeform 19"/>
          <p:cNvSpPr>
            <a:spLocks/>
          </p:cNvSpPr>
          <p:nvPr/>
        </p:nvSpPr>
        <p:spPr bwMode="auto">
          <a:xfrm>
            <a:off x="6205538" y="3703638"/>
            <a:ext cx="9525" cy="57150"/>
          </a:xfrm>
          <a:custGeom>
            <a:avLst/>
            <a:gdLst>
              <a:gd name="T0" fmla="*/ 2147483647 w 6"/>
              <a:gd name="T1" fmla="*/ 2147483647 h 36"/>
              <a:gd name="T2" fmla="*/ 2147483647 w 6"/>
              <a:gd name="T3" fmla="*/ 2147483647 h 36"/>
              <a:gd name="T4" fmla="*/ 2147483647 w 6"/>
              <a:gd name="T5" fmla="*/ 0 h 36"/>
              <a:gd name="T6" fmla="*/ 0 w 6"/>
              <a:gd name="T7" fmla="*/ 0 h 36"/>
              <a:gd name="T8" fmla="*/ 0 w 6"/>
              <a:gd name="T9" fmla="*/ 2147483647 h 36"/>
              <a:gd name="T10" fmla="*/ 2147483647 w 6"/>
              <a:gd name="T11" fmla="*/ 2147483647 h 36"/>
              <a:gd name="T12" fmla="*/ 0 60000 65536"/>
              <a:gd name="T13" fmla="*/ 0 60000 65536"/>
              <a:gd name="T14" fmla="*/ 0 60000 65536"/>
              <a:gd name="T15" fmla="*/ 0 60000 65536"/>
              <a:gd name="T16" fmla="*/ 0 60000 65536"/>
              <a:gd name="T17" fmla="*/ 0 60000 65536"/>
              <a:gd name="T18" fmla="*/ 0 w 6"/>
              <a:gd name="T19" fmla="*/ 0 h 36"/>
              <a:gd name="T20" fmla="*/ 6 w 6"/>
              <a:gd name="T21" fmla="*/ 36 h 36"/>
            </a:gdLst>
            <a:ahLst/>
            <a:cxnLst>
              <a:cxn ang="T12">
                <a:pos x="T0" y="T1"/>
              </a:cxn>
              <a:cxn ang="T13">
                <a:pos x="T2" y="T3"/>
              </a:cxn>
              <a:cxn ang="T14">
                <a:pos x="T4" y="T5"/>
              </a:cxn>
              <a:cxn ang="T15">
                <a:pos x="T6" y="T7"/>
              </a:cxn>
              <a:cxn ang="T16">
                <a:pos x="T8" y="T9"/>
              </a:cxn>
              <a:cxn ang="T17">
                <a:pos x="T10" y="T11"/>
              </a:cxn>
            </a:cxnLst>
            <a:rect l="T18" t="T19" r="T20" b="T21"/>
            <a:pathLst>
              <a:path w="6" h="36">
                <a:moveTo>
                  <a:pt x="6" y="36"/>
                </a:moveTo>
                <a:lnTo>
                  <a:pt x="6" y="36"/>
                </a:lnTo>
                <a:lnTo>
                  <a:pt x="6" y="0"/>
                </a:lnTo>
                <a:lnTo>
                  <a:pt x="0" y="0"/>
                </a:lnTo>
                <a:lnTo>
                  <a:pt x="0" y="36"/>
                </a:lnTo>
                <a:lnTo>
                  <a:pt x="6" y="36"/>
                </a:lnTo>
                <a:close/>
              </a:path>
            </a:pathLst>
          </a:custGeom>
          <a:solidFill>
            <a:srgbClr val="0000FF"/>
          </a:solidFill>
          <a:ln w="9525">
            <a:noFill/>
            <a:round/>
            <a:headEnd/>
            <a:tailEnd/>
          </a:ln>
        </p:spPr>
        <p:txBody>
          <a:bodyPr/>
          <a:lstStyle/>
          <a:p>
            <a:endParaRPr lang="en-US" dirty="0">
              <a:solidFill>
                <a:schemeClr val="tx2"/>
              </a:solidFill>
            </a:endParaRPr>
          </a:p>
        </p:txBody>
      </p:sp>
      <p:sp>
        <p:nvSpPr>
          <p:cNvPr id="36880" name="Rectangle 20"/>
          <p:cNvSpPr>
            <a:spLocks noChangeArrowheads="1"/>
          </p:cNvSpPr>
          <p:nvPr/>
        </p:nvSpPr>
        <p:spPr bwMode="auto">
          <a:xfrm>
            <a:off x="5710238" y="3265488"/>
            <a:ext cx="76200" cy="9525"/>
          </a:xfrm>
          <a:prstGeom prst="rect">
            <a:avLst/>
          </a:prstGeom>
          <a:solidFill>
            <a:srgbClr val="000000"/>
          </a:solidFill>
          <a:ln w="9525">
            <a:solidFill>
              <a:schemeClr val="tx1"/>
            </a:solidFill>
            <a:miter lim="800000"/>
            <a:headEnd/>
            <a:tailEnd/>
          </a:ln>
        </p:spPr>
        <p:txBody>
          <a:bodyPr/>
          <a:lstStyle/>
          <a:p>
            <a:endParaRPr lang="en-US" dirty="0">
              <a:solidFill>
                <a:schemeClr val="tx2"/>
              </a:solidFill>
            </a:endParaRPr>
          </a:p>
        </p:txBody>
      </p:sp>
      <p:sp>
        <p:nvSpPr>
          <p:cNvPr id="36881" name="Rectangle 21"/>
          <p:cNvSpPr>
            <a:spLocks noChangeArrowheads="1"/>
          </p:cNvSpPr>
          <p:nvPr/>
        </p:nvSpPr>
        <p:spPr bwMode="auto">
          <a:xfrm>
            <a:off x="5872163" y="3265488"/>
            <a:ext cx="76200" cy="9525"/>
          </a:xfrm>
          <a:prstGeom prst="rect">
            <a:avLst/>
          </a:prstGeom>
          <a:solidFill>
            <a:srgbClr val="000000"/>
          </a:solidFill>
          <a:ln w="9525">
            <a:solidFill>
              <a:schemeClr val="tx2"/>
            </a:solidFill>
            <a:miter lim="800000"/>
            <a:headEnd/>
            <a:tailEnd/>
          </a:ln>
        </p:spPr>
        <p:txBody>
          <a:bodyPr/>
          <a:lstStyle/>
          <a:p>
            <a:endParaRPr lang="en-US" dirty="0">
              <a:solidFill>
                <a:schemeClr val="tx2"/>
              </a:solidFill>
            </a:endParaRPr>
          </a:p>
        </p:txBody>
      </p:sp>
      <p:sp>
        <p:nvSpPr>
          <p:cNvPr id="36882" name="Rectangle 22"/>
          <p:cNvSpPr>
            <a:spLocks noChangeArrowheads="1"/>
          </p:cNvSpPr>
          <p:nvPr/>
        </p:nvSpPr>
        <p:spPr bwMode="auto">
          <a:xfrm>
            <a:off x="6024563" y="3265488"/>
            <a:ext cx="76200" cy="9525"/>
          </a:xfrm>
          <a:prstGeom prst="rect">
            <a:avLst/>
          </a:prstGeom>
          <a:solidFill>
            <a:srgbClr val="000000"/>
          </a:solidFill>
          <a:ln w="9525">
            <a:solidFill>
              <a:schemeClr val="tx1"/>
            </a:solidFill>
            <a:miter lim="800000"/>
            <a:headEnd/>
            <a:tailEnd/>
          </a:ln>
        </p:spPr>
        <p:txBody>
          <a:bodyPr/>
          <a:lstStyle/>
          <a:p>
            <a:endParaRPr lang="en-US" dirty="0">
              <a:solidFill>
                <a:schemeClr val="tx2"/>
              </a:solidFill>
            </a:endParaRPr>
          </a:p>
        </p:txBody>
      </p:sp>
      <p:sp>
        <p:nvSpPr>
          <p:cNvPr id="36883" name="Rectangle 23"/>
          <p:cNvSpPr>
            <a:spLocks noChangeArrowheads="1"/>
          </p:cNvSpPr>
          <p:nvPr/>
        </p:nvSpPr>
        <p:spPr bwMode="auto">
          <a:xfrm>
            <a:off x="6176963" y="3265488"/>
            <a:ext cx="76200" cy="9525"/>
          </a:xfrm>
          <a:prstGeom prst="rect">
            <a:avLst/>
          </a:prstGeom>
          <a:solidFill>
            <a:srgbClr val="000000"/>
          </a:solidFill>
          <a:ln w="9525">
            <a:solidFill>
              <a:srgbClr val="FFFF66"/>
            </a:solidFill>
            <a:miter lim="800000"/>
            <a:headEnd/>
            <a:tailEnd/>
          </a:ln>
        </p:spPr>
        <p:txBody>
          <a:bodyPr/>
          <a:lstStyle/>
          <a:p>
            <a:endParaRPr lang="en-US" dirty="0">
              <a:solidFill>
                <a:schemeClr val="tx2"/>
              </a:solidFill>
            </a:endParaRPr>
          </a:p>
        </p:txBody>
      </p:sp>
      <p:sp>
        <p:nvSpPr>
          <p:cNvPr id="36884" name="Rectangle 24"/>
          <p:cNvSpPr>
            <a:spLocks noChangeArrowheads="1"/>
          </p:cNvSpPr>
          <p:nvPr/>
        </p:nvSpPr>
        <p:spPr bwMode="auto">
          <a:xfrm>
            <a:off x="6329363" y="3265488"/>
            <a:ext cx="76200" cy="9525"/>
          </a:xfrm>
          <a:prstGeom prst="rect">
            <a:avLst/>
          </a:prstGeom>
          <a:solidFill>
            <a:srgbClr val="000000"/>
          </a:solidFill>
          <a:ln w="9525">
            <a:solidFill>
              <a:schemeClr val="tx2"/>
            </a:solidFill>
            <a:miter lim="800000"/>
            <a:headEnd/>
            <a:tailEnd/>
          </a:ln>
        </p:spPr>
        <p:txBody>
          <a:bodyPr/>
          <a:lstStyle/>
          <a:p>
            <a:endParaRPr lang="en-US" dirty="0">
              <a:solidFill>
                <a:schemeClr val="tx2"/>
              </a:solidFill>
            </a:endParaRPr>
          </a:p>
        </p:txBody>
      </p:sp>
      <p:sp>
        <p:nvSpPr>
          <p:cNvPr id="36885" name="Rectangle 25"/>
          <p:cNvSpPr>
            <a:spLocks noChangeArrowheads="1"/>
          </p:cNvSpPr>
          <p:nvPr/>
        </p:nvSpPr>
        <p:spPr bwMode="auto">
          <a:xfrm>
            <a:off x="6491288" y="3265488"/>
            <a:ext cx="76200" cy="9525"/>
          </a:xfrm>
          <a:prstGeom prst="rect">
            <a:avLst/>
          </a:prstGeom>
          <a:solidFill>
            <a:schemeClr val="tx2"/>
          </a:solidFill>
          <a:ln w="9525">
            <a:solidFill>
              <a:schemeClr val="tx2"/>
            </a:solidFill>
            <a:miter lim="800000"/>
            <a:headEnd/>
            <a:tailEnd/>
          </a:ln>
        </p:spPr>
        <p:txBody>
          <a:bodyPr/>
          <a:lstStyle/>
          <a:p>
            <a:endParaRPr lang="en-US" dirty="0">
              <a:solidFill>
                <a:schemeClr val="tx2"/>
              </a:solidFill>
            </a:endParaRPr>
          </a:p>
        </p:txBody>
      </p:sp>
      <p:sp>
        <p:nvSpPr>
          <p:cNvPr id="36886" name="Freeform 26"/>
          <p:cNvSpPr>
            <a:spLocks/>
          </p:cNvSpPr>
          <p:nvPr/>
        </p:nvSpPr>
        <p:spPr bwMode="auto">
          <a:xfrm>
            <a:off x="6643688" y="3265488"/>
            <a:ext cx="66675" cy="9525"/>
          </a:xfrm>
          <a:custGeom>
            <a:avLst/>
            <a:gdLst>
              <a:gd name="T0" fmla="*/ 2147483647 w 42"/>
              <a:gd name="T1" fmla="*/ 2147483647 h 6"/>
              <a:gd name="T2" fmla="*/ 2147483647 w 42"/>
              <a:gd name="T3" fmla="*/ 0 h 6"/>
              <a:gd name="T4" fmla="*/ 0 w 42"/>
              <a:gd name="T5" fmla="*/ 0 h 6"/>
              <a:gd name="T6" fmla="*/ 0 w 42"/>
              <a:gd name="T7" fmla="*/ 2147483647 h 6"/>
              <a:gd name="T8" fmla="*/ 2147483647 w 42"/>
              <a:gd name="T9" fmla="*/ 2147483647 h 6"/>
              <a:gd name="T10" fmla="*/ 2147483647 w 42"/>
              <a:gd name="T11" fmla="*/ 2147483647 h 6"/>
              <a:gd name="T12" fmla="*/ 0 60000 65536"/>
              <a:gd name="T13" fmla="*/ 0 60000 65536"/>
              <a:gd name="T14" fmla="*/ 0 60000 65536"/>
              <a:gd name="T15" fmla="*/ 0 60000 65536"/>
              <a:gd name="T16" fmla="*/ 0 60000 65536"/>
              <a:gd name="T17" fmla="*/ 0 60000 65536"/>
              <a:gd name="T18" fmla="*/ 0 w 42"/>
              <a:gd name="T19" fmla="*/ 0 h 6"/>
              <a:gd name="T20" fmla="*/ 42 w 42"/>
              <a:gd name="T21" fmla="*/ 6 h 6"/>
            </a:gdLst>
            <a:ahLst/>
            <a:cxnLst>
              <a:cxn ang="T12">
                <a:pos x="T0" y="T1"/>
              </a:cxn>
              <a:cxn ang="T13">
                <a:pos x="T2" y="T3"/>
              </a:cxn>
              <a:cxn ang="T14">
                <a:pos x="T4" y="T5"/>
              </a:cxn>
              <a:cxn ang="T15">
                <a:pos x="T6" y="T7"/>
              </a:cxn>
              <a:cxn ang="T16">
                <a:pos x="T8" y="T9"/>
              </a:cxn>
              <a:cxn ang="T17">
                <a:pos x="T10" y="T11"/>
              </a:cxn>
            </a:cxnLst>
            <a:rect l="T18" t="T19" r="T20" b="T21"/>
            <a:pathLst>
              <a:path w="42" h="6">
                <a:moveTo>
                  <a:pt x="42" y="6"/>
                </a:moveTo>
                <a:lnTo>
                  <a:pt x="42" y="0"/>
                </a:lnTo>
                <a:lnTo>
                  <a:pt x="0" y="0"/>
                </a:lnTo>
                <a:lnTo>
                  <a:pt x="0" y="6"/>
                </a:lnTo>
                <a:lnTo>
                  <a:pt x="42" y="6"/>
                </a:lnTo>
                <a:close/>
              </a:path>
            </a:pathLst>
          </a:custGeom>
          <a:solidFill>
            <a:srgbClr val="000000"/>
          </a:solidFill>
          <a:ln w="9525">
            <a:solidFill>
              <a:schemeClr val="tx2"/>
            </a:solidFill>
            <a:round/>
            <a:headEnd/>
            <a:tailEnd/>
          </a:ln>
        </p:spPr>
        <p:txBody>
          <a:bodyPr/>
          <a:lstStyle/>
          <a:p>
            <a:endParaRPr lang="en-US" dirty="0">
              <a:solidFill>
                <a:schemeClr val="tx2"/>
              </a:solidFill>
            </a:endParaRPr>
          </a:p>
        </p:txBody>
      </p:sp>
      <p:sp>
        <p:nvSpPr>
          <p:cNvPr id="36887" name="Freeform 27"/>
          <p:cNvSpPr>
            <a:spLocks/>
          </p:cNvSpPr>
          <p:nvPr/>
        </p:nvSpPr>
        <p:spPr bwMode="auto">
          <a:xfrm>
            <a:off x="6300788" y="1846263"/>
            <a:ext cx="9525" cy="3000375"/>
          </a:xfrm>
          <a:custGeom>
            <a:avLst/>
            <a:gdLst>
              <a:gd name="T0" fmla="*/ 0 w 6"/>
              <a:gd name="T1" fmla="*/ 2147483647 h 1890"/>
              <a:gd name="T2" fmla="*/ 2147483647 w 6"/>
              <a:gd name="T3" fmla="*/ 2147483647 h 1890"/>
              <a:gd name="T4" fmla="*/ 2147483647 w 6"/>
              <a:gd name="T5" fmla="*/ 0 h 1890"/>
              <a:gd name="T6" fmla="*/ 0 w 6"/>
              <a:gd name="T7" fmla="*/ 0 h 1890"/>
              <a:gd name="T8" fmla="*/ 0 w 6"/>
              <a:gd name="T9" fmla="*/ 2147483647 h 1890"/>
              <a:gd name="T10" fmla="*/ 0 w 6"/>
              <a:gd name="T11" fmla="*/ 2147483647 h 1890"/>
              <a:gd name="T12" fmla="*/ 0 60000 65536"/>
              <a:gd name="T13" fmla="*/ 0 60000 65536"/>
              <a:gd name="T14" fmla="*/ 0 60000 65536"/>
              <a:gd name="T15" fmla="*/ 0 60000 65536"/>
              <a:gd name="T16" fmla="*/ 0 60000 65536"/>
              <a:gd name="T17" fmla="*/ 0 60000 65536"/>
              <a:gd name="T18" fmla="*/ 0 w 6"/>
              <a:gd name="T19" fmla="*/ 0 h 1890"/>
              <a:gd name="T20" fmla="*/ 6 w 6"/>
              <a:gd name="T21" fmla="*/ 1890 h 1890"/>
            </a:gdLst>
            <a:ahLst/>
            <a:cxnLst>
              <a:cxn ang="T12">
                <a:pos x="T0" y="T1"/>
              </a:cxn>
              <a:cxn ang="T13">
                <a:pos x="T2" y="T3"/>
              </a:cxn>
              <a:cxn ang="T14">
                <a:pos x="T4" y="T5"/>
              </a:cxn>
              <a:cxn ang="T15">
                <a:pos x="T6" y="T7"/>
              </a:cxn>
              <a:cxn ang="T16">
                <a:pos x="T8" y="T9"/>
              </a:cxn>
              <a:cxn ang="T17">
                <a:pos x="T10" y="T11"/>
              </a:cxn>
            </a:cxnLst>
            <a:rect l="T18" t="T19" r="T20" b="T21"/>
            <a:pathLst>
              <a:path w="6" h="1890">
                <a:moveTo>
                  <a:pt x="0" y="1890"/>
                </a:moveTo>
                <a:lnTo>
                  <a:pt x="6" y="1890"/>
                </a:lnTo>
                <a:lnTo>
                  <a:pt x="6" y="0"/>
                </a:lnTo>
                <a:lnTo>
                  <a:pt x="0" y="0"/>
                </a:lnTo>
                <a:lnTo>
                  <a:pt x="0" y="1890"/>
                </a:lnTo>
                <a:close/>
              </a:path>
            </a:pathLst>
          </a:custGeom>
          <a:solidFill>
            <a:srgbClr val="FF0000"/>
          </a:solidFill>
          <a:ln w="9525">
            <a:noFill/>
            <a:round/>
            <a:headEnd/>
            <a:tailEnd/>
          </a:ln>
        </p:spPr>
        <p:txBody>
          <a:bodyPr/>
          <a:lstStyle/>
          <a:p>
            <a:endParaRPr lang="en-US" dirty="0">
              <a:solidFill>
                <a:schemeClr val="tx2"/>
              </a:solidFill>
            </a:endParaRPr>
          </a:p>
        </p:txBody>
      </p:sp>
      <p:sp>
        <p:nvSpPr>
          <p:cNvPr id="36888" name="Freeform 28"/>
          <p:cNvSpPr>
            <a:spLocks/>
          </p:cNvSpPr>
          <p:nvPr/>
        </p:nvSpPr>
        <p:spPr bwMode="auto">
          <a:xfrm>
            <a:off x="4805363" y="3341688"/>
            <a:ext cx="3000375" cy="9525"/>
          </a:xfrm>
          <a:custGeom>
            <a:avLst/>
            <a:gdLst>
              <a:gd name="T0" fmla="*/ 2147483647 w 1890"/>
              <a:gd name="T1" fmla="*/ 2147483647 h 6"/>
              <a:gd name="T2" fmla="*/ 2147483647 w 1890"/>
              <a:gd name="T3" fmla="*/ 0 h 6"/>
              <a:gd name="T4" fmla="*/ 0 w 1890"/>
              <a:gd name="T5" fmla="*/ 0 h 6"/>
              <a:gd name="T6" fmla="*/ 0 w 1890"/>
              <a:gd name="T7" fmla="*/ 2147483647 h 6"/>
              <a:gd name="T8" fmla="*/ 2147483647 w 1890"/>
              <a:gd name="T9" fmla="*/ 2147483647 h 6"/>
              <a:gd name="T10" fmla="*/ 2147483647 w 1890"/>
              <a:gd name="T11" fmla="*/ 2147483647 h 6"/>
              <a:gd name="T12" fmla="*/ 0 60000 65536"/>
              <a:gd name="T13" fmla="*/ 0 60000 65536"/>
              <a:gd name="T14" fmla="*/ 0 60000 65536"/>
              <a:gd name="T15" fmla="*/ 0 60000 65536"/>
              <a:gd name="T16" fmla="*/ 0 60000 65536"/>
              <a:gd name="T17" fmla="*/ 0 60000 65536"/>
              <a:gd name="T18" fmla="*/ 0 w 1890"/>
              <a:gd name="T19" fmla="*/ 0 h 6"/>
              <a:gd name="T20" fmla="*/ 1890 w 1890"/>
              <a:gd name="T21" fmla="*/ 6 h 6"/>
            </a:gdLst>
            <a:ahLst/>
            <a:cxnLst>
              <a:cxn ang="T12">
                <a:pos x="T0" y="T1"/>
              </a:cxn>
              <a:cxn ang="T13">
                <a:pos x="T2" y="T3"/>
              </a:cxn>
              <a:cxn ang="T14">
                <a:pos x="T4" y="T5"/>
              </a:cxn>
              <a:cxn ang="T15">
                <a:pos x="T6" y="T7"/>
              </a:cxn>
              <a:cxn ang="T16">
                <a:pos x="T8" y="T9"/>
              </a:cxn>
              <a:cxn ang="T17">
                <a:pos x="T10" y="T11"/>
              </a:cxn>
            </a:cxnLst>
            <a:rect l="T18" t="T19" r="T20" b="T21"/>
            <a:pathLst>
              <a:path w="1890" h="6">
                <a:moveTo>
                  <a:pt x="1890" y="6"/>
                </a:moveTo>
                <a:lnTo>
                  <a:pt x="1890" y="0"/>
                </a:lnTo>
                <a:lnTo>
                  <a:pt x="0" y="0"/>
                </a:lnTo>
                <a:lnTo>
                  <a:pt x="0" y="6"/>
                </a:lnTo>
                <a:lnTo>
                  <a:pt x="1890" y="6"/>
                </a:lnTo>
                <a:close/>
              </a:path>
            </a:pathLst>
          </a:custGeom>
          <a:solidFill>
            <a:srgbClr val="FF0000"/>
          </a:solidFill>
          <a:ln w="9525">
            <a:noFill/>
            <a:round/>
            <a:headEnd/>
            <a:tailEnd/>
          </a:ln>
        </p:spPr>
        <p:txBody>
          <a:bodyPr/>
          <a:lstStyle/>
          <a:p>
            <a:endParaRPr lang="en-US" dirty="0">
              <a:solidFill>
                <a:schemeClr val="tx2"/>
              </a:solidFill>
            </a:endParaRPr>
          </a:p>
        </p:txBody>
      </p:sp>
      <p:sp>
        <p:nvSpPr>
          <p:cNvPr id="36889" name="Freeform 29"/>
          <p:cNvSpPr>
            <a:spLocks/>
          </p:cNvSpPr>
          <p:nvPr/>
        </p:nvSpPr>
        <p:spPr bwMode="auto">
          <a:xfrm>
            <a:off x="2795588" y="1855788"/>
            <a:ext cx="1095375" cy="2981325"/>
          </a:xfrm>
          <a:custGeom>
            <a:avLst/>
            <a:gdLst>
              <a:gd name="T0" fmla="*/ 2147483647 w 690"/>
              <a:gd name="T1" fmla="*/ 2147483647 h 1878"/>
              <a:gd name="T2" fmla="*/ 2147483647 w 690"/>
              <a:gd name="T3" fmla="*/ 2147483647 h 1878"/>
              <a:gd name="T4" fmla="*/ 2147483647 w 690"/>
              <a:gd name="T5" fmla="*/ 2147483647 h 1878"/>
              <a:gd name="T6" fmla="*/ 2147483647 w 690"/>
              <a:gd name="T7" fmla="*/ 2147483647 h 1878"/>
              <a:gd name="T8" fmla="*/ 2147483647 w 690"/>
              <a:gd name="T9" fmla="*/ 2147483647 h 1878"/>
              <a:gd name="T10" fmla="*/ 2147483647 w 690"/>
              <a:gd name="T11" fmla="*/ 2147483647 h 1878"/>
              <a:gd name="T12" fmla="*/ 2147483647 w 690"/>
              <a:gd name="T13" fmla="*/ 2147483647 h 1878"/>
              <a:gd name="T14" fmla="*/ 2147483647 w 690"/>
              <a:gd name="T15" fmla="*/ 2147483647 h 1878"/>
              <a:gd name="T16" fmla="*/ 2147483647 w 690"/>
              <a:gd name="T17" fmla="*/ 2147483647 h 1878"/>
              <a:gd name="T18" fmla="*/ 2147483647 w 690"/>
              <a:gd name="T19" fmla="*/ 2147483647 h 1878"/>
              <a:gd name="T20" fmla="*/ 2147483647 w 690"/>
              <a:gd name="T21" fmla="*/ 2147483647 h 1878"/>
              <a:gd name="T22" fmla="*/ 2147483647 w 690"/>
              <a:gd name="T23" fmla="*/ 2147483647 h 1878"/>
              <a:gd name="T24" fmla="*/ 0 w 690"/>
              <a:gd name="T25" fmla="*/ 2147483647 h 1878"/>
              <a:gd name="T26" fmla="*/ 0 w 690"/>
              <a:gd name="T27" fmla="*/ 2147483647 h 1878"/>
              <a:gd name="T28" fmla="*/ 0 w 690"/>
              <a:gd name="T29" fmla="*/ 2147483647 h 1878"/>
              <a:gd name="T30" fmla="*/ 2147483647 w 690"/>
              <a:gd name="T31" fmla="*/ 2147483647 h 1878"/>
              <a:gd name="T32" fmla="*/ 2147483647 w 690"/>
              <a:gd name="T33" fmla="*/ 2147483647 h 1878"/>
              <a:gd name="T34" fmla="*/ 2147483647 w 690"/>
              <a:gd name="T35" fmla="*/ 2147483647 h 1878"/>
              <a:gd name="T36" fmla="*/ 2147483647 w 690"/>
              <a:gd name="T37" fmla="*/ 2147483647 h 1878"/>
              <a:gd name="T38" fmla="*/ 2147483647 w 690"/>
              <a:gd name="T39" fmla="*/ 2147483647 h 1878"/>
              <a:gd name="T40" fmla="*/ 2147483647 w 690"/>
              <a:gd name="T41" fmla="*/ 2147483647 h 1878"/>
              <a:gd name="T42" fmla="*/ 2147483647 w 690"/>
              <a:gd name="T43" fmla="*/ 2147483647 h 1878"/>
              <a:gd name="T44" fmla="*/ 2147483647 w 690"/>
              <a:gd name="T45" fmla="*/ 2147483647 h 1878"/>
              <a:gd name="T46" fmla="*/ 2147483647 w 690"/>
              <a:gd name="T47" fmla="*/ 2147483647 h 1878"/>
              <a:gd name="T48" fmla="*/ 2147483647 w 690"/>
              <a:gd name="T49" fmla="*/ 2147483647 h 1878"/>
              <a:gd name="T50" fmla="*/ 2147483647 w 690"/>
              <a:gd name="T51" fmla="*/ 0 h 1878"/>
              <a:gd name="T52" fmla="*/ 2147483647 w 690"/>
              <a:gd name="T53" fmla="*/ 0 h 1878"/>
              <a:gd name="T54" fmla="*/ 2147483647 w 690"/>
              <a:gd name="T55" fmla="*/ 2147483647 h 1878"/>
              <a:gd name="T56" fmla="*/ 2147483647 w 690"/>
              <a:gd name="T57" fmla="*/ 2147483647 h 1878"/>
              <a:gd name="T58" fmla="*/ 2147483647 w 690"/>
              <a:gd name="T59" fmla="*/ 2147483647 h 1878"/>
              <a:gd name="T60" fmla="*/ 2147483647 w 690"/>
              <a:gd name="T61" fmla="*/ 2147483647 h 1878"/>
              <a:gd name="T62" fmla="*/ 2147483647 w 690"/>
              <a:gd name="T63" fmla="*/ 2147483647 h 1878"/>
              <a:gd name="T64" fmla="*/ 2147483647 w 690"/>
              <a:gd name="T65" fmla="*/ 2147483647 h 1878"/>
              <a:gd name="T66" fmla="*/ 2147483647 w 690"/>
              <a:gd name="T67" fmla="*/ 2147483647 h 1878"/>
              <a:gd name="T68" fmla="*/ 2147483647 w 690"/>
              <a:gd name="T69" fmla="*/ 2147483647 h 1878"/>
              <a:gd name="T70" fmla="*/ 2147483647 w 690"/>
              <a:gd name="T71" fmla="*/ 2147483647 h 1878"/>
              <a:gd name="T72" fmla="*/ 2147483647 w 690"/>
              <a:gd name="T73" fmla="*/ 2147483647 h 1878"/>
              <a:gd name="T74" fmla="*/ 2147483647 w 690"/>
              <a:gd name="T75" fmla="*/ 2147483647 h 1878"/>
              <a:gd name="T76" fmla="*/ 2147483647 w 690"/>
              <a:gd name="T77" fmla="*/ 2147483647 h 1878"/>
              <a:gd name="T78" fmla="*/ 2147483647 w 690"/>
              <a:gd name="T79" fmla="*/ 2147483647 h 1878"/>
              <a:gd name="T80" fmla="*/ 2147483647 w 690"/>
              <a:gd name="T81" fmla="*/ 2147483647 h 1878"/>
              <a:gd name="T82" fmla="*/ 2147483647 w 690"/>
              <a:gd name="T83" fmla="*/ 2147483647 h 1878"/>
              <a:gd name="T84" fmla="*/ 2147483647 w 690"/>
              <a:gd name="T85" fmla="*/ 2147483647 h 1878"/>
              <a:gd name="T86" fmla="*/ 2147483647 w 690"/>
              <a:gd name="T87" fmla="*/ 2147483647 h 1878"/>
              <a:gd name="T88" fmla="*/ 2147483647 w 690"/>
              <a:gd name="T89" fmla="*/ 2147483647 h 1878"/>
              <a:gd name="T90" fmla="*/ 2147483647 w 690"/>
              <a:gd name="T91" fmla="*/ 2147483647 h 1878"/>
              <a:gd name="T92" fmla="*/ 2147483647 w 690"/>
              <a:gd name="T93" fmla="*/ 2147483647 h 1878"/>
              <a:gd name="T94" fmla="*/ 2147483647 w 690"/>
              <a:gd name="T95" fmla="*/ 2147483647 h 1878"/>
              <a:gd name="T96" fmla="*/ 2147483647 w 690"/>
              <a:gd name="T97" fmla="*/ 2147483647 h 1878"/>
              <a:gd name="T98" fmla="*/ 2147483647 w 690"/>
              <a:gd name="T99" fmla="*/ 2147483647 h 1878"/>
              <a:gd name="T100" fmla="*/ 2147483647 w 690"/>
              <a:gd name="T101" fmla="*/ 2147483647 h 18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690"/>
              <a:gd name="T154" fmla="*/ 0 h 1878"/>
              <a:gd name="T155" fmla="*/ 690 w 690"/>
              <a:gd name="T156" fmla="*/ 1878 h 187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690" h="1878">
                <a:moveTo>
                  <a:pt x="690" y="1878"/>
                </a:moveTo>
                <a:lnTo>
                  <a:pt x="498" y="1878"/>
                </a:lnTo>
                <a:lnTo>
                  <a:pt x="384" y="1764"/>
                </a:lnTo>
                <a:lnTo>
                  <a:pt x="282" y="1644"/>
                </a:lnTo>
                <a:lnTo>
                  <a:pt x="198" y="1530"/>
                </a:lnTo>
                <a:lnTo>
                  <a:pt x="126" y="1410"/>
                </a:lnTo>
                <a:lnTo>
                  <a:pt x="96" y="1350"/>
                </a:lnTo>
                <a:lnTo>
                  <a:pt x="72" y="1290"/>
                </a:lnTo>
                <a:lnTo>
                  <a:pt x="48" y="1236"/>
                </a:lnTo>
                <a:lnTo>
                  <a:pt x="30" y="1176"/>
                </a:lnTo>
                <a:lnTo>
                  <a:pt x="18" y="1116"/>
                </a:lnTo>
                <a:lnTo>
                  <a:pt x="6" y="1056"/>
                </a:lnTo>
                <a:lnTo>
                  <a:pt x="0" y="996"/>
                </a:lnTo>
                <a:lnTo>
                  <a:pt x="0" y="942"/>
                </a:lnTo>
                <a:lnTo>
                  <a:pt x="0" y="882"/>
                </a:lnTo>
                <a:lnTo>
                  <a:pt x="6" y="822"/>
                </a:lnTo>
                <a:lnTo>
                  <a:pt x="18" y="762"/>
                </a:lnTo>
                <a:lnTo>
                  <a:pt x="30" y="702"/>
                </a:lnTo>
                <a:lnTo>
                  <a:pt x="48" y="648"/>
                </a:lnTo>
                <a:lnTo>
                  <a:pt x="72" y="588"/>
                </a:lnTo>
                <a:lnTo>
                  <a:pt x="96" y="528"/>
                </a:lnTo>
                <a:lnTo>
                  <a:pt x="126" y="468"/>
                </a:lnTo>
                <a:lnTo>
                  <a:pt x="192" y="354"/>
                </a:lnTo>
                <a:lnTo>
                  <a:pt x="276" y="234"/>
                </a:lnTo>
                <a:lnTo>
                  <a:pt x="378" y="114"/>
                </a:lnTo>
                <a:lnTo>
                  <a:pt x="498" y="0"/>
                </a:lnTo>
                <a:lnTo>
                  <a:pt x="690" y="0"/>
                </a:lnTo>
                <a:lnTo>
                  <a:pt x="576" y="114"/>
                </a:lnTo>
                <a:lnTo>
                  <a:pt x="474" y="234"/>
                </a:lnTo>
                <a:lnTo>
                  <a:pt x="390" y="354"/>
                </a:lnTo>
                <a:lnTo>
                  <a:pt x="318" y="468"/>
                </a:lnTo>
                <a:lnTo>
                  <a:pt x="288" y="528"/>
                </a:lnTo>
                <a:lnTo>
                  <a:pt x="264" y="588"/>
                </a:lnTo>
                <a:lnTo>
                  <a:pt x="246" y="648"/>
                </a:lnTo>
                <a:lnTo>
                  <a:pt x="228" y="702"/>
                </a:lnTo>
                <a:lnTo>
                  <a:pt x="210" y="762"/>
                </a:lnTo>
                <a:lnTo>
                  <a:pt x="204" y="822"/>
                </a:lnTo>
                <a:lnTo>
                  <a:pt x="198" y="882"/>
                </a:lnTo>
                <a:lnTo>
                  <a:pt x="192" y="942"/>
                </a:lnTo>
                <a:lnTo>
                  <a:pt x="198" y="996"/>
                </a:lnTo>
                <a:lnTo>
                  <a:pt x="204" y="1056"/>
                </a:lnTo>
                <a:lnTo>
                  <a:pt x="210" y="1116"/>
                </a:lnTo>
                <a:lnTo>
                  <a:pt x="228" y="1176"/>
                </a:lnTo>
                <a:lnTo>
                  <a:pt x="246" y="1236"/>
                </a:lnTo>
                <a:lnTo>
                  <a:pt x="264" y="1290"/>
                </a:lnTo>
                <a:lnTo>
                  <a:pt x="288" y="1350"/>
                </a:lnTo>
                <a:lnTo>
                  <a:pt x="318" y="1410"/>
                </a:lnTo>
                <a:lnTo>
                  <a:pt x="390" y="1530"/>
                </a:lnTo>
                <a:lnTo>
                  <a:pt x="474" y="1644"/>
                </a:lnTo>
                <a:lnTo>
                  <a:pt x="576" y="1764"/>
                </a:lnTo>
                <a:lnTo>
                  <a:pt x="690" y="1878"/>
                </a:lnTo>
                <a:close/>
              </a:path>
            </a:pathLst>
          </a:custGeom>
          <a:solidFill>
            <a:srgbClr val="E3BEFF"/>
          </a:solidFill>
          <a:ln w="9525">
            <a:noFill/>
            <a:round/>
            <a:headEnd/>
            <a:tailEnd/>
          </a:ln>
        </p:spPr>
        <p:txBody>
          <a:bodyPr/>
          <a:lstStyle/>
          <a:p>
            <a:endParaRPr lang="en-US" dirty="0">
              <a:solidFill>
                <a:schemeClr val="tx2"/>
              </a:solidFill>
            </a:endParaRPr>
          </a:p>
        </p:txBody>
      </p:sp>
      <p:sp>
        <p:nvSpPr>
          <p:cNvPr id="36890" name="Rectangle 174"/>
          <p:cNvSpPr>
            <a:spLocks noChangeArrowheads="1"/>
          </p:cNvSpPr>
          <p:nvPr/>
        </p:nvSpPr>
        <p:spPr bwMode="auto">
          <a:xfrm>
            <a:off x="3890963" y="1855788"/>
            <a:ext cx="0" cy="2981325"/>
          </a:xfrm>
          <a:prstGeom prst="rect">
            <a:avLst/>
          </a:prstGeom>
          <a:solidFill>
            <a:srgbClr val="FFFFFF"/>
          </a:solidFill>
          <a:ln w="9525">
            <a:noFill/>
            <a:miter lim="800000"/>
            <a:headEnd/>
            <a:tailEnd/>
          </a:ln>
        </p:spPr>
        <p:txBody>
          <a:bodyPr/>
          <a:lstStyle/>
          <a:p>
            <a:endParaRPr lang="en-US" dirty="0">
              <a:solidFill>
                <a:schemeClr val="tx2"/>
              </a:solidFill>
            </a:endParaRPr>
          </a:p>
        </p:txBody>
      </p:sp>
      <p:sp>
        <p:nvSpPr>
          <p:cNvPr id="36891" name="Freeform 175"/>
          <p:cNvSpPr>
            <a:spLocks/>
          </p:cNvSpPr>
          <p:nvPr/>
        </p:nvSpPr>
        <p:spPr bwMode="auto">
          <a:xfrm>
            <a:off x="3932238" y="4837113"/>
            <a:ext cx="314325" cy="9525"/>
          </a:xfrm>
          <a:custGeom>
            <a:avLst/>
            <a:gdLst>
              <a:gd name="T0" fmla="*/ 0 w 198"/>
              <a:gd name="T1" fmla="*/ 2147483647 h 6"/>
              <a:gd name="T2" fmla="*/ 2147483647 w 198"/>
              <a:gd name="T3" fmla="*/ 2147483647 h 6"/>
              <a:gd name="T4" fmla="*/ 2147483647 w 198"/>
              <a:gd name="T5" fmla="*/ 2147483647 h 6"/>
              <a:gd name="T6" fmla="*/ 2147483647 w 198"/>
              <a:gd name="T7" fmla="*/ 0 h 6"/>
              <a:gd name="T8" fmla="*/ 2147483647 w 198"/>
              <a:gd name="T9" fmla="*/ 0 h 6"/>
              <a:gd name="T10" fmla="*/ 2147483647 w 198"/>
              <a:gd name="T11" fmla="*/ 0 h 6"/>
              <a:gd name="T12" fmla="*/ 0 w 198"/>
              <a:gd name="T13" fmla="*/ 2147483647 h 6"/>
              <a:gd name="T14" fmla="*/ 0 60000 65536"/>
              <a:gd name="T15" fmla="*/ 0 60000 65536"/>
              <a:gd name="T16" fmla="*/ 0 60000 65536"/>
              <a:gd name="T17" fmla="*/ 0 60000 65536"/>
              <a:gd name="T18" fmla="*/ 0 60000 65536"/>
              <a:gd name="T19" fmla="*/ 0 60000 65536"/>
              <a:gd name="T20" fmla="*/ 0 60000 65536"/>
              <a:gd name="T21" fmla="*/ 0 w 198"/>
              <a:gd name="T22" fmla="*/ 0 h 6"/>
              <a:gd name="T23" fmla="*/ 198 w 198"/>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8" h="6">
                <a:moveTo>
                  <a:pt x="0" y="6"/>
                </a:moveTo>
                <a:lnTo>
                  <a:pt x="6" y="6"/>
                </a:lnTo>
                <a:lnTo>
                  <a:pt x="198" y="6"/>
                </a:lnTo>
                <a:lnTo>
                  <a:pt x="198" y="0"/>
                </a:lnTo>
                <a:lnTo>
                  <a:pt x="6" y="0"/>
                </a:lnTo>
                <a:lnTo>
                  <a:pt x="12" y="0"/>
                </a:lnTo>
                <a:lnTo>
                  <a:pt x="0" y="6"/>
                </a:lnTo>
                <a:close/>
              </a:path>
            </a:pathLst>
          </a:custGeom>
          <a:solidFill>
            <a:srgbClr val="9900CC"/>
          </a:solidFill>
          <a:ln w="9525">
            <a:noFill/>
            <a:round/>
            <a:headEnd/>
            <a:tailEnd/>
          </a:ln>
        </p:spPr>
        <p:txBody>
          <a:bodyPr/>
          <a:lstStyle/>
          <a:p>
            <a:endParaRPr lang="en-US" dirty="0">
              <a:solidFill>
                <a:schemeClr val="tx2"/>
              </a:solidFill>
            </a:endParaRPr>
          </a:p>
        </p:txBody>
      </p:sp>
      <p:sp>
        <p:nvSpPr>
          <p:cNvPr id="36892" name="Freeform 176"/>
          <p:cNvSpPr>
            <a:spLocks/>
          </p:cNvSpPr>
          <p:nvPr/>
        </p:nvSpPr>
        <p:spPr bwMode="auto">
          <a:xfrm>
            <a:off x="2786063" y="1846263"/>
            <a:ext cx="809625" cy="3000375"/>
          </a:xfrm>
          <a:custGeom>
            <a:avLst/>
            <a:gdLst>
              <a:gd name="T0" fmla="*/ 2147483647 w 510"/>
              <a:gd name="T1" fmla="*/ 0 h 1890"/>
              <a:gd name="T2" fmla="*/ 2147483647 w 510"/>
              <a:gd name="T3" fmla="*/ 0 h 1890"/>
              <a:gd name="T4" fmla="*/ 2147483647 w 510"/>
              <a:gd name="T5" fmla="*/ 2147483647 h 1890"/>
              <a:gd name="T6" fmla="*/ 2147483647 w 510"/>
              <a:gd name="T7" fmla="*/ 2147483647 h 1890"/>
              <a:gd name="T8" fmla="*/ 2147483647 w 510"/>
              <a:gd name="T9" fmla="*/ 2147483647 h 1890"/>
              <a:gd name="T10" fmla="*/ 2147483647 w 510"/>
              <a:gd name="T11" fmla="*/ 2147483647 h 1890"/>
              <a:gd name="T12" fmla="*/ 2147483647 w 510"/>
              <a:gd name="T13" fmla="*/ 2147483647 h 1890"/>
              <a:gd name="T14" fmla="*/ 2147483647 w 510"/>
              <a:gd name="T15" fmla="*/ 2147483647 h 1890"/>
              <a:gd name="T16" fmla="*/ 2147483647 w 510"/>
              <a:gd name="T17" fmla="*/ 2147483647 h 1890"/>
              <a:gd name="T18" fmla="*/ 2147483647 w 510"/>
              <a:gd name="T19" fmla="*/ 2147483647 h 1890"/>
              <a:gd name="T20" fmla="*/ 2147483647 w 510"/>
              <a:gd name="T21" fmla="*/ 2147483647 h 1890"/>
              <a:gd name="T22" fmla="*/ 2147483647 w 510"/>
              <a:gd name="T23" fmla="*/ 2147483647 h 1890"/>
              <a:gd name="T24" fmla="*/ 2147483647 w 510"/>
              <a:gd name="T25" fmla="*/ 2147483647 h 1890"/>
              <a:gd name="T26" fmla="*/ 0 w 510"/>
              <a:gd name="T27" fmla="*/ 2147483647 h 1890"/>
              <a:gd name="T28" fmla="*/ 2147483647 w 510"/>
              <a:gd name="T29" fmla="*/ 2147483647 h 1890"/>
              <a:gd name="T30" fmla="*/ 2147483647 w 510"/>
              <a:gd name="T31" fmla="*/ 2147483647 h 1890"/>
              <a:gd name="T32" fmla="*/ 2147483647 w 510"/>
              <a:gd name="T33" fmla="*/ 2147483647 h 1890"/>
              <a:gd name="T34" fmla="*/ 2147483647 w 510"/>
              <a:gd name="T35" fmla="*/ 2147483647 h 1890"/>
              <a:gd name="T36" fmla="*/ 2147483647 w 510"/>
              <a:gd name="T37" fmla="*/ 2147483647 h 1890"/>
              <a:gd name="T38" fmla="*/ 2147483647 w 510"/>
              <a:gd name="T39" fmla="*/ 2147483647 h 1890"/>
              <a:gd name="T40" fmla="*/ 2147483647 w 510"/>
              <a:gd name="T41" fmla="*/ 2147483647 h 1890"/>
              <a:gd name="T42" fmla="*/ 2147483647 w 510"/>
              <a:gd name="T43" fmla="*/ 2147483647 h 1890"/>
              <a:gd name="T44" fmla="*/ 2147483647 w 510"/>
              <a:gd name="T45" fmla="*/ 2147483647 h 1890"/>
              <a:gd name="T46" fmla="*/ 2147483647 w 510"/>
              <a:gd name="T47" fmla="*/ 2147483647 h 1890"/>
              <a:gd name="T48" fmla="*/ 2147483647 w 510"/>
              <a:gd name="T49" fmla="*/ 2147483647 h 1890"/>
              <a:gd name="T50" fmla="*/ 2147483647 w 510"/>
              <a:gd name="T51" fmla="*/ 2147483647 h 1890"/>
              <a:gd name="T52" fmla="*/ 2147483647 w 510"/>
              <a:gd name="T53" fmla="*/ 2147483647 h 1890"/>
              <a:gd name="T54" fmla="*/ 2147483647 w 510"/>
              <a:gd name="T55" fmla="*/ 2147483647 h 1890"/>
              <a:gd name="T56" fmla="*/ 2147483647 w 510"/>
              <a:gd name="T57" fmla="*/ 2147483647 h 1890"/>
              <a:gd name="T58" fmla="*/ 2147483647 w 510"/>
              <a:gd name="T59" fmla="*/ 2147483647 h 1890"/>
              <a:gd name="T60" fmla="*/ 2147483647 w 510"/>
              <a:gd name="T61" fmla="*/ 2147483647 h 1890"/>
              <a:gd name="T62" fmla="*/ 2147483647 w 510"/>
              <a:gd name="T63" fmla="*/ 2147483647 h 1890"/>
              <a:gd name="T64" fmla="*/ 2147483647 w 510"/>
              <a:gd name="T65" fmla="*/ 2147483647 h 1890"/>
              <a:gd name="T66" fmla="*/ 2147483647 w 510"/>
              <a:gd name="T67" fmla="*/ 2147483647 h 1890"/>
              <a:gd name="T68" fmla="*/ 2147483647 w 510"/>
              <a:gd name="T69" fmla="*/ 2147483647 h 1890"/>
              <a:gd name="T70" fmla="*/ 2147483647 w 510"/>
              <a:gd name="T71" fmla="*/ 2147483647 h 1890"/>
              <a:gd name="T72" fmla="*/ 2147483647 w 510"/>
              <a:gd name="T73" fmla="*/ 2147483647 h 1890"/>
              <a:gd name="T74" fmla="*/ 2147483647 w 510"/>
              <a:gd name="T75" fmla="*/ 2147483647 h 1890"/>
              <a:gd name="T76" fmla="*/ 2147483647 w 510"/>
              <a:gd name="T77" fmla="*/ 2147483647 h 1890"/>
              <a:gd name="T78" fmla="*/ 2147483647 w 510"/>
              <a:gd name="T79" fmla="*/ 2147483647 h 1890"/>
              <a:gd name="T80" fmla="*/ 2147483647 w 510"/>
              <a:gd name="T81" fmla="*/ 2147483647 h 1890"/>
              <a:gd name="T82" fmla="*/ 2147483647 w 510"/>
              <a:gd name="T83" fmla="*/ 2147483647 h 1890"/>
              <a:gd name="T84" fmla="*/ 2147483647 w 510"/>
              <a:gd name="T85" fmla="*/ 2147483647 h 1890"/>
              <a:gd name="T86" fmla="*/ 2147483647 w 510"/>
              <a:gd name="T87" fmla="*/ 2147483647 h 1890"/>
              <a:gd name="T88" fmla="*/ 2147483647 w 510"/>
              <a:gd name="T89" fmla="*/ 2147483647 h 1890"/>
              <a:gd name="T90" fmla="*/ 2147483647 w 510"/>
              <a:gd name="T91" fmla="*/ 2147483647 h 1890"/>
              <a:gd name="T92" fmla="*/ 2147483647 w 510"/>
              <a:gd name="T93" fmla="*/ 2147483647 h 1890"/>
              <a:gd name="T94" fmla="*/ 2147483647 w 510"/>
              <a:gd name="T95" fmla="*/ 2147483647 h 1890"/>
              <a:gd name="T96" fmla="*/ 2147483647 w 510"/>
              <a:gd name="T97" fmla="*/ 2147483647 h 1890"/>
              <a:gd name="T98" fmla="*/ 2147483647 w 510"/>
              <a:gd name="T99" fmla="*/ 2147483647 h 1890"/>
              <a:gd name="T100" fmla="*/ 2147483647 w 510"/>
              <a:gd name="T101" fmla="*/ 2147483647 h 1890"/>
              <a:gd name="T102" fmla="*/ 2147483647 w 510"/>
              <a:gd name="T103" fmla="*/ 2147483647 h 1890"/>
              <a:gd name="T104" fmla="*/ 2147483647 w 510"/>
              <a:gd name="T105" fmla="*/ 0 h 189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510"/>
              <a:gd name="T160" fmla="*/ 0 h 1890"/>
              <a:gd name="T161" fmla="*/ 510 w 510"/>
              <a:gd name="T162" fmla="*/ 1890 h 189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510" h="1890">
                <a:moveTo>
                  <a:pt x="504" y="0"/>
                </a:moveTo>
                <a:lnTo>
                  <a:pt x="498" y="0"/>
                </a:lnTo>
                <a:lnTo>
                  <a:pt x="384" y="120"/>
                </a:lnTo>
                <a:lnTo>
                  <a:pt x="282" y="240"/>
                </a:lnTo>
                <a:lnTo>
                  <a:pt x="192" y="354"/>
                </a:lnTo>
                <a:lnTo>
                  <a:pt x="126" y="474"/>
                </a:lnTo>
                <a:lnTo>
                  <a:pt x="96" y="534"/>
                </a:lnTo>
                <a:lnTo>
                  <a:pt x="72" y="594"/>
                </a:lnTo>
                <a:lnTo>
                  <a:pt x="48" y="648"/>
                </a:lnTo>
                <a:lnTo>
                  <a:pt x="30" y="708"/>
                </a:lnTo>
                <a:lnTo>
                  <a:pt x="18" y="768"/>
                </a:lnTo>
                <a:lnTo>
                  <a:pt x="6" y="828"/>
                </a:lnTo>
                <a:lnTo>
                  <a:pt x="6" y="888"/>
                </a:lnTo>
                <a:lnTo>
                  <a:pt x="0" y="948"/>
                </a:lnTo>
                <a:lnTo>
                  <a:pt x="6" y="1008"/>
                </a:lnTo>
                <a:lnTo>
                  <a:pt x="12" y="1062"/>
                </a:lnTo>
                <a:lnTo>
                  <a:pt x="18" y="1122"/>
                </a:lnTo>
                <a:lnTo>
                  <a:pt x="30" y="1182"/>
                </a:lnTo>
                <a:lnTo>
                  <a:pt x="48" y="1242"/>
                </a:lnTo>
                <a:lnTo>
                  <a:pt x="72" y="1302"/>
                </a:lnTo>
                <a:lnTo>
                  <a:pt x="96" y="1362"/>
                </a:lnTo>
                <a:lnTo>
                  <a:pt x="126" y="1416"/>
                </a:lnTo>
                <a:lnTo>
                  <a:pt x="198" y="1536"/>
                </a:lnTo>
                <a:lnTo>
                  <a:pt x="282" y="1656"/>
                </a:lnTo>
                <a:lnTo>
                  <a:pt x="384" y="1770"/>
                </a:lnTo>
                <a:lnTo>
                  <a:pt x="498" y="1890"/>
                </a:lnTo>
                <a:lnTo>
                  <a:pt x="510" y="1884"/>
                </a:lnTo>
                <a:lnTo>
                  <a:pt x="390" y="1764"/>
                </a:lnTo>
                <a:lnTo>
                  <a:pt x="288" y="1650"/>
                </a:lnTo>
                <a:lnTo>
                  <a:pt x="204" y="1530"/>
                </a:lnTo>
                <a:lnTo>
                  <a:pt x="138" y="1416"/>
                </a:lnTo>
                <a:lnTo>
                  <a:pt x="108" y="1356"/>
                </a:lnTo>
                <a:lnTo>
                  <a:pt x="84" y="1296"/>
                </a:lnTo>
                <a:lnTo>
                  <a:pt x="60" y="1236"/>
                </a:lnTo>
                <a:lnTo>
                  <a:pt x="42" y="1182"/>
                </a:lnTo>
                <a:lnTo>
                  <a:pt x="30" y="1122"/>
                </a:lnTo>
                <a:lnTo>
                  <a:pt x="18" y="1062"/>
                </a:lnTo>
                <a:lnTo>
                  <a:pt x="12" y="1002"/>
                </a:lnTo>
                <a:lnTo>
                  <a:pt x="12" y="948"/>
                </a:lnTo>
                <a:lnTo>
                  <a:pt x="12" y="888"/>
                </a:lnTo>
                <a:lnTo>
                  <a:pt x="18" y="828"/>
                </a:lnTo>
                <a:lnTo>
                  <a:pt x="30" y="768"/>
                </a:lnTo>
                <a:lnTo>
                  <a:pt x="42" y="714"/>
                </a:lnTo>
                <a:lnTo>
                  <a:pt x="60" y="654"/>
                </a:lnTo>
                <a:lnTo>
                  <a:pt x="78" y="594"/>
                </a:lnTo>
                <a:lnTo>
                  <a:pt x="102" y="534"/>
                </a:lnTo>
                <a:lnTo>
                  <a:pt x="132" y="480"/>
                </a:lnTo>
                <a:lnTo>
                  <a:pt x="204" y="360"/>
                </a:lnTo>
                <a:lnTo>
                  <a:pt x="288" y="246"/>
                </a:lnTo>
                <a:lnTo>
                  <a:pt x="390" y="126"/>
                </a:lnTo>
                <a:lnTo>
                  <a:pt x="504" y="6"/>
                </a:lnTo>
                <a:lnTo>
                  <a:pt x="504" y="12"/>
                </a:lnTo>
                <a:lnTo>
                  <a:pt x="504" y="0"/>
                </a:lnTo>
                <a:close/>
              </a:path>
            </a:pathLst>
          </a:custGeom>
          <a:solidFill>
            <a:srgbClr val="9900CC"/>
          </a:solidFill>
          <a:ln w="9525">
            <a:noFill/>
            <a:round/>
            <a:headEnd/>
            <a:tailEnd/>
          </a:ln>
        </p:spPr>
        <p:txBody>
          <a:bodyPr/>
          <a:lstStyle/>
          <a:p>
            <a:endParaRPr lang="en-US" dirty="0">
              <a:solidFill>
                <a:schemeClr val="tx2"/>
              </a:solidFill>
            </a:endParaRPr>
          </a:p>
        </p:txBody>
      </p:sp>
      <p:sp>
        <p:nvSpPr>
          <p:cNvPr id="36893" name="Freeform 177"/>
          <p:cNvSpPr>
            <a:spLocks/>
          </p:cNvSpPr>
          <p:nvPr/>
        </p:nvSpPr>
        <p:spPr bwMode="auto">
          <a:xfrm>
            <a:off x="3586163" y="1846263"/>
            <a:ext cx="314325" cy="19050"/>
          </a:xfrm>
          <a:custGeom>
            <a:avLst/>
            <a:gdLst>
              <a:gd name="T0" fmla="*/ 2147483647 w 198"/>
              <a:gd name="T1" fmla="*/ 2147483647 h 12"/>
              <a:gd name="T2" fmla="*/ 2147483647 w 198"/>
              <a:gd name="T3" fmla="*/ 0 h 12"/>
              <a:gd name="T4" fmla="*/ 0 w 198"/>
              <a:gd name="T5" fmla="*/ 0 h 12"/>
              <a:gd name="T6" fmla="*/ 0 w 198"/>
              <a:gd name="T7" fmla="*/ 2147483647 h 12"/>
              <a:gd name="T8" fmla="*/ 2147483647 w 198"/>
              <a:gd name="T9" fmla="*/ 2147483647 h 12"/>
              <a:gd name="T10" fmla="*/ 2147483647 w 198"/>
              <a:gd name="T11" fmla="*/ 0 h 12"/>
              <a:gd name="T12" fmla="*/ 2147483647 w 198"/>
              <a:gd name="T13" fmla="*/ 2147483647 h 12"/>
              <a:gd name="T14" fmla="*/ 0 60000 65536"/>
              <a:gd name="T15" fmla="*/ 0 60000 65536"/>
              <a:gd name="T16" fmla="*/ 0 60000 65536"/>
              <a:gd name="T17" fmla="*/ 0 60000 65536"/>
              <a:gd name="T18" fmla="*/ 0 60000 65536"/>
              <a:gd name="T19" fmla="*/ 0 60000 65536"/>
              <a:gd name="T20" fmla="*/ 0 60000 65536"/>
              <a:gd name="T21" fmla="*/ 0 w 198"/>
              <a:gd name="T22" fmla="*/ 0 h 12"/>
              <a:gd name="T23" fmla="*/ 198 w 198"/>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8" h="12">
                <a:moveTo>
                  <a:pt x="198" y="6"/>
                </a:moveTo>
                <a:lnTo>
                  <a:pt x="192" y="0"/>
                </a:lnTo>
                <a:lnTo>
                  <a:pt x="0" y="0"/>
                </a:lnTo>
                <a:lnTo>
                  <a:pt x="0" y="12"/>
                </a:lnTo>
                <a:lnTo>
                  <a:pt x="192" y="12"/>
                </a:lnTo>
                <a:lnTo>
                  <a:pt x="192" y="0"/>
                </a:lnTo>
                <a:lnTo>
                  <a:pt x="198" y="6"/>
                </a:lnTo>
                <a:close/>
              </a:path>
            </a:pathLst>
          </a:custGeom>
          <a:solidFill>
            <a:srgbClr val="9900CC"/>
          </a:solidFill>
          <a:ln w="9525">
            <a:noFill/>
            <a:round/>
            <a:headEnd/>
            <a:tailEnd/>
          </a:ln>
        </p:spPr>
        <p:txBody>
          <a:bodyPr/>
          <a:lstStyle/>
          <a:p>
            <a:endParaRPr lang="en-US" dirty="0">
              <a:solidFill>
                <a:schemeClr val="tx2"/>
              </a:solidFill>
            </a:endParaRPr>
          </a:p>
        </p:txBody>
      </p:sp>
      <p:sp>
        <p:nvSpPr>
          <p:cNvPr id="36894" name="Freeform 178"/>
          <p:cNvSpPr>
            <a:spLocks/>
          </p:cNvSpPr>
          <p:nvPr/>
        </p:nvSpPr>
        <p:spPr bwMode="auto">
          <a:xfrm>
            <a:off x="3100388" y="1846263"/>
            <a:ext cx="800100" cy="3000375"/>
          </a:xfrm>
          <a:custGeom>
            <a:avLst/>
            <a:gdLst>
              <a:gd name="T0" fmla="*/ 2147483647 w 504"/>
              <a:gd name="T1" fmla="*/ 2147483647 h 1890"/>
              <a:gd name="T2" fmla="*/ 2147483647 w 504"/>
              <a:gd name="T3" fmla="*/ 2147483647 h 1890"/>
              <a:gd name="T4" fmla="*/ 2147483647 w 504"/>
              <a:gd name="T5" fmla="*/ 2147483647 h 1890"/>
              <a:gd name="T6" fmla="*/ 2147483647 w 504"/>
              <a:gd name="T7" fmla="*/ 2147483647 h 1890"/>
              <a:gd name="T8" fmla="*/ 2147483647 w 504"/>
              <a:gd name="T9" fmla="*/ 2147483647 h 1890"/>
              <a:gd name="T10" fmla="*/ 2147483647 w 504"/>
              <a:gd name="T11" fmla="*/ 2147483647 h 1890"/>
              <a:gd name="T12" fmla="*/ 2147483647 w 504"/>
              <a:gd name="T13" fmla="*/ 2147483647 h 1890"/>
              <a:gd name="T14" fmla="*/ 2147483647 w 504"/>
              <a:gd name="T15" fmla="*/ 2147483647 h 1890"/>
              <a:gd name="T16" fmla="*/ 2147483647 w 504"/>
              <a:gd name="T17" fmla="*/ 2147483647 h 1890"/>
              <a:gd name="T18" fmla="*/ 2147483647 w 504"/>
              <a:gd name="T19" fmla="*/ 2147483647 h 1890"/>
              <a:gd name="T20" fmla="*/ 2147483647 w 504"/>
              <a:gd name="T21" fmla="*/ 2147483647 h 1890"/>
              <a:gd name="T22" fmla="*/ 2147483647 w 504"/>
              <a:gd name="T23" fmla="*/ 2147483647 h 1890"/>
              <a:gd name="T24" fmla="*/ 2147483647 w 504"/>
              <a:gd name="T25" fmla="*/ 2147483647 h 1890"/>
              <a:gd name="T26" fmla="*/ 2147483647 w 504"/>
              <a:gd name="T27" fmla="*/ 2147483647 h 1890"/>
              <a:gd name="T28" fmla="*/ 2147483647 w 504"/>
              <a:gd name="T29" fmla="*/ 2147483647 h 1890"/>
              <a:gd name="T30" fmla="*/ 2147483647 w 504"/>
              <a:gd name="T31" fmla="*/ 2147483647 h 1890"/>
              <a:gd name="T32" fmla="*/ 2147483647 w 504"/>
              <a:gd name="T33" fmla="*/ 2147483647 h 1890"/>
              <a:gd name="T34" fmla="*/ 2147483647 w 504"/>
              <a:gd name="T35" fmla="*/ 2147483647 h 1890"/>
              <a:gd name="T36" fmla="*/ 2147483647 w 504"/>
              <a:gd name="T37" fmla="*/ 2147483647 h 1890"/>
              <a:gd name="T38" fmla="*/ 2147483647 w 504"/>
              <a:gd name="T39" fmla="*/ 2147483647 h 1890"/>
              <a:gd name="T40" fmla="*/ 2147483647 w 504"/>
              <a:gd name="T41" fmla="*/ 2147483647 h 1890"/>
              <a:gd name="T42" fmla="*/ 2147483647 w 504"/>
              <a:gd name="T43" fmla="*/ 2147483647 h 1890"/>
              <a:gd name="T44" fmla="*/ 2147483647 w 504"/>
              <a:gd name="T45" fmla="*/ 2147483647 h 1890"/>
              <a:gd name="T46" fmla="*/ 2147483647 w 504"/>
              <a:gd name="T47" fmla="*/ 2147483647 h 1890"/>
              <a:gd name="T48" fmla="*/ 2147483647 w 504"/>
              <a:gd name="T49" fmla="*/ 2147483647 h 1890"/>
              <a:gd name="T50" fmla="*/ 2147483647 w 504"/>
              <a:gd name="T51" fmla="*/ 2147483647 h 1890"/>
              <a:gd name="T52" fmla="*/ 2147483647 w 504"/>
              <a:gd name="T53" fmla="*/ 0 h 1890"/>
              <a:gd name="T54" fmla="*/ 2147483647 w 504"/>
              <a:gd name="T55" fmla="*/ 2147483647 h 1890"/>
              <a:gd name="T56" fmla="*/ 2147483647 w 504"/>
              <a:gd name="T57" fmla="*/ 2147483647 h 1890"/>
              <a:gd name="T58" fmla="*/ 2147483647 w 504"/>
              <a:gd name="T59" fmla="*/ 2147483647 h 1890"/>
              <a:gd name="T60" fmla="*/ 2147483647 w 504"/>
              <a:gd name="T61" fmla="*/ 2147483647 h 1890"/>
              <a:gd name="T62" fmla="*/ 2147483647 w 504"/>
              <a:gd name="T63" fmla="*/ 2147483647 h 1890"/>
              <a:gd name="T64" fmla="*/ 2147483647 w 504"/>
              <a:gd name="T65" fmla="*/ 2147483647 h 1890"/>
              <a:gd name="T66" fmla="*/ 2147483647 w 504"/>
              <a:gd name="T67" fmla="*/ 2147483647 h 1890"/>
              <a:gd name="T68" fmla="*/ 2147483647 w 504"/>
              <a:gd name="T69" fmla="*/ 2147483647 h 1890"/>
              <a:gd name="T70" fmla="*/ 2147483647 w 504"/>
              <a:gd name="T71" fmla="*/ 2147483647 h 1890"/>
              <a:gd name="T72" fmla="*/ 2147483647 w 504"/>
              <a:gd name="T73" fmla="*/ 2147483647 h 1890"/>
              <a:gd name="T74" fmla="*/ 0 w 504"/>
              <a:gd name="T75" fmla="*/ 2147483647 h 1890"/>
              <a:gd name="T76" fmla="*/ 0 w 504"/>
              <a:gd name="T77" fmla="*/ 2147483647 h 1890"/>
              <a:gd name="T78" fmla="*/ 0 w 504"/>
              <a:gd name="T79" fmla="*/ 2147483647 h 1890"/>
              <a:gd name="T80" fmla="*/ 2147483647 w 504"/>
              <a:gd name="T81" fmla="*/ 2147483647 h 1890"/>
              <a:gd name="T82" fmla="*/ 2147483647 w 504"/>
              <a:gd name="T83" fmla="*/ 2147483647 h 1890"/>
              <a:gd name="T84" fmla="*/ 2147483647 w 504"/>
              <a:gd name="T85" fmla="*/ 2147483647 h 1890"/>
              <a:gd name="T86" fmla="*/ 2147483647 w 504"/>
              <a:gd name="T87" fmla="*/ 2147483647 h 1890"/>
              <a:gd name="T88" fmla="*/ 2147483647 w 504"/>
              <a:gd name="T89" fmla="*/ 2147483647 h 1890"/>
              <a:gd name="T90" fmla="*/ 2147483647 w 504"/>
              <a:gd name="T91" fmla="*/ 2147483647 h 1890"/>
              <a:gd name="T92" fmla="*/ 2147483647 w 504"/>
              <a:gd name="T93" fmla="*/ 2147483647 h 1890"/>
              <a:gd name="T94" fmla="*/ 2147483647 w 504"/>
              <a:gd name="T95" fmla="*/ 2147483647 h 1890"/>
              <a:gd name="T96" fmla="*/ 2147483647 w 504"/>
              <a:gd name="T97" fmla="*/ 2147483647 h 1890"/>
              <a:gd name="T98" fmla="*/ 2147483647 w 504"/>
              <a:gd name="T99" fmla="*/ 2147483647 h 1890"/>
              <a:gd name="T100" fmla="*/ 2147483647 w 504"/>
              <a:gd name="T101" fmla="*/ 2147483647 h 1890"/>
              <a:gd name="T102" fmla="*/ 2147483647 w 504"/>
              <a:gd name="T103" fmla="*/ 2147483647 h 1890"/>
              <a:gd name="T104" fmla="*/ 2147483647 w 504"/>
              <a:gd name="T105" fmla="*/ 2147483647 h 189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504"/>
              <a:gd name="T160" fmla="*/ 0 h 1890"/>
              <a:gd name="T161" fmla="*/ 504 w 504"/>
              <a:gd name="T162" fmla="*/ 1890 h 189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504" h="1890">
                <a:moveTo>
                  <a:pt x="498" y="1890"/>
                </a:moveTo>
                <a:lnTo>
                  <a:pt x="504" y="1884"/>
                </a:lnTo>
                <a:lnTo>
                  <a:pt x="384" y="1764"/>
                </a:lnTo>
                <a:lnTo>
                  <a:pt x="288" y="1650"/>
                </a:lnTo>
                <a:lnTo>
                  <a:pt x="198" y="1530"/>
                </a:lnTo>
                <a:lnTo>
                  <a:pt x="132" y="1416"/>
                </a:lnTo>
                <a:lnTo>
                  <a:pt x="102" y="1356"/>
                </a:lnTo>
                <a:lnTo>
                  <a:pt x="78" y="1296"/>
                </a:lnTo>
                <a:lnTo>
                  <a:pt x="54" y="1236"/>
                </a:lnTo>
                <a:lnTo>
                  <a:pt x="36" y="1182"/>
                </a:lnTo>
                <a:lnTo>
                  <a:pt x="24" y="1122"/>
                </a:lnTo>
                <a:lnTo>
                  <a:pt x="18" y="1062"/>
                </a:lnTo>
                <a:lnTo>
                  <a:pt x="12" y="1002"/>
                </a:lnTo>
                <a:lnTo>
                  <a:pt x="6" y="948"/>
                </a:lnTo>
                <a:lnTo>
                  <a:pt x="12" y="888"/>
                </a:lnTo>
                <a:lnTo>
                  <a:pt x="18" y="828"/>
                </a:lnTo>
                <a:lnTo>
                  <a:pt x="24" y="768"/>
                </a:lnTo>
                <a:lnTo>
                  <a:pt x="36" y="714"/>
                </a:lnTo>
                <a:lnTo>
                  <a:pt x="54" y="654"/>
                </a:lnTo>
                <a:lnTo>
                  <a:pt x="78" y="594"/>
                </a:lnTo>
                <a:lnTo>
                  <a:pt x="102" y="534"/>
                </a:lnTo>
                <a:lnTo>
                  <a:pt x="132" y="480"/>
                </a:lnTo>
                <a:lnTo>
                  <a:pt x="198" y="360"/>
                </a:lnTo>
                <a:lnTo>
                  <a:pt x="288" y="246"/>
                </a:lnTo>
                <a:lnTo>
                  <a:pt x="384" y="126"/>
                </a:lnTo>
                <a:lnTo>
                  <a:pt x="504" y="6"/>
                </a:lnTo>
                <a:lnTo>
                  <a:pt x="498" y="0"/>
                </a:lnTo>
                <a:lnTo>
                  <a:pt x="378" y="120"/>
                </a:lnTo>
                <a:lnTo>
                  <a:pt x="276" y="240"/>
                </a:lnTo>
                <a:lnTo>
                  <a:pt x="192" y="354"/>
                </a:lnTo>
                <a:lnTo>
                  <a:pt x="120" y="474"/>
                </a:lnTo>
                <a:lnTo>
                  <a:pt x="96" y="534"/>
                </a:lnTo>
                <a:lnTo>
                  <a:pt x="66" y="594"/>
                </a:lnTo>
                <a:lnTo>
                  <a:pt x="48" y="648"/>
                </a:lnTo>
                <a:lnTo>
                  <a:pt x="30" y="708"/>
                </a:lnTo>
                <a:lnTo>
                  <a:pt x="18" y="768"/>
                </a:lnTo>
                <a:lnTo>
                  <a:pt x="6" y="828"/>
                </a:lnTo>
                <a:lnTo>
                  <a:pt x="0" y="888"/>
                </a:lnTo>
                <a:lnTo>
                  <a:pt x="0" y="948"/>
                </a:lnTo>
                <a:lnTo>
                  <a:pt x="0" y="1008"/>
                </a:lnTo>
                <a:lnTo>
                  <a:pt x="6" y="1062"/>
                </a:lnTo>
                <a:lnTo>
                  <a:pt x="18" y="1122"/>
                </a:lnTo>
                <a:lnTo>
                  <a:pt x="30" y="1182"/>
                </a:lnTo>
                <a:lnTo>
                  <a:pt x="48" y="1242"/>
                </a:lnTo>
                <a:lnTo>
                  <a:pt x="66" y="1302"/>
                </a:lnTo>
                <a:lnTo>
                  <a:pt x="96" y="1362"/>
                </a:lnTo>
                <a:lnTo>
                  <a:pt x="120" y="1416"/>
                </a:lnTo>
                <a:lnTo>
                  <a:pt x="192" y="1536"/>
                </a:lnTo>
                <a:lnTo>
                  <a:pt x="276" y="1656"/>
                </a:lnTo>
                <a:lnTo>
                  <a:pt x="378" y="1770"/>
                </a:lnTo>
                <a:lnTo>
                  <a:pt x="498" y="1890"/>
                </a:lnTo>
                <a:lnTo>
                  <a:pt x="498" y="1884"/>
                </a:lnTo>
                <a:lnTo>
                  <a:pt x="498" y="1890"/>
                </a:lnTo>
                <a:close/>
              </a:path>
            </a:pathLst>
          </a:custGeom>
          <a:solidFill>
            <a:srgbClr val="9900CC"/>
          </a:solidFill>
          <a:ln w="9525">
            <a:noFill/>
            <a:round/>
            <a:headEnd/>
            <a:tailEnd/>
          </a:ln>
        </p:spPr>
        <p:txBody>
          <a:bodyPr/>
          <a:lstStyle/>
          <a:p>
            <a:endParaRPr lang="en-US" dirty="0">
              <a:solidFill>
                <a:schemeClr val="tx2"/>
              </a:solidFill>
            </a:endParaRPr>
          </a:p>
        </p:txBody>
      </p:sp>
      <p:sp>
        <p:nvSpPr>
          <p:cNvPr id="36895" name="Freeform 179"/>
          <p:cNvSpPr>
            <a:spLocks/>
          </p:cNvSpPr>
          <p:nvPr/>
        </p:nvSpPr>
        <p:spPr bwMode="auto">
          <a:xfrm>
            <a:off x="6300788" y="1836738"/>
            <a:ext cx="1514475" cy="1514475"/>
          </a:xfrm>
          <a:custGeom>
            <a:avLst/>
            <a:gdLst>
              <a:gd name="T0" fmla="*/ 2147483647 w 954"/>
              <a:gd name="T1" fmla="*/ 2147483647 h 954"/>
              <a:gd name="T2" fmla="*/ 2147483647 w 954"/>
              <a:gd name="T3" fmla="*/ 2147483647 h 954"/>
              <a:gd name="T4" fmla="*/ 2147483647 w 954"/>
              <a:gd name="T5" fmla="*/ 2147483647 h 954"/>
              <a:gd name="T6" fmla="*/ 2147483647 w 954"/>
              <a:gd name="T7" fmla="*/ 2147483647 h 954"/>
              <a:gd name="T8" fmla="*/ 2147483647 w 954"/>
              <a:gd name="T9" fmla="*/ 2147483647 h 954"/>
              <a:gd name="T10" fmla="*/ 2147483647 w 954"/>
              <a:gd name="T11" fmla="*/ 2147483647 h 954"/>
              <a:gd name="T12" fmla="*/ 2147483647 w 954"/>
              <a:gd name="T13" fmla="*/ 2147483647 h 954"/>
              <a:gd name="T14" fmla="*/ 2147483647 w 954"/>
              <a:gd name="T15" fmla="*/ 2147483647 h 954"/>
              <a:gd name="T16" fmla="*/ 2147483647 w 954"/>
              <a:gd name="T17" fmla="*/ 2147483647 h 954"/>
              <a:gd name="T18" fmla="*/ 2147483647 w 954"/>
              <a:gd name="T19" fmla="*/ 2147483647 h 954"/>
              <a:gd name="T20" fmla="*/ 2147483647 w 954"/>
              <a:gd name="T21" fmla="*/ 2147483647 h 954"/>
              <a:gd name="T22" fmla="*/ 2147483647 w 954"/>
              <a:gd name="T23" fmla="*/ 2147483647 h 954"/>
              <a:gd name="T24" fmla="*/ 2147483647 w 954"/>
              <a:gd name="T25" fmla="*/ 2147483647 h 954"/>
              <a:gd name="T26" fmla="*/ 2147483647 w 954"/>
              <a:gd name="T27" fmla="*/ 2147483647 h 954"/>
              <a:gd name="T28" fmla="*/ 2147483647 w 954"/>
              <a:gd name="T29" fmla="*/ 2147483647 h 954"/>
              <a:gd name="T30" fmla="*/ 2147483647 w 954"/>
              <a:gd name="T31" fmla="*/ 2147483647 h 954"/>
              <a:gd name="T32" fmla="*/ 2147483647 w 954"/>
              <a:gd name="T33" fmla="*/ 2147483647 h 954"/>
              <a:gd name="T34" fmla="*/ 0 w 954"/>
              <a:gd name="T35" fmla="*/ 0 h 954"/>
              <a:gd name="T36" fmla="*/ 0 w 954"/>
              <a:gd name="T37" fmla="*/ 2147483647 h 954"/>
              <a:gd name="T38" fmla="*/ 2147483647 w 954"/>
              <a:gd name="T39" fmla="*/ 2147483647 h 954"/>
              <a:gd name="T40" fmla="*/ 2147483647 w 954"/>
              <a:gd name="T41" fmla="*/ 2147483647 h 954"/>
              <a:gd name="T42" fmla="*/ 2147483647 w 954"/>
              <a:gd name="T43" fmla="*/ 2147483647 h 954"/>
              <a:gd name="T44" fmla="*/ 2147483647 w 954"/>
              <a:gd name="T45" fmla="*/ 2147483647 h 954"/>
              <a:gd name="T46" fmla="*/ 2147483647 w 954"/>
              <a:gd name="T47" fmla="*/ 2147483647 h 954"/>
              <a:gd name="T48" fmla="*/ 2147483647 w 954"/>
              <a:gd name="T49" fmla="*/ 2147483647 h 954"/>
              <a:gd name="T50" fmla="*/ 2147483647 w 954"/>
              <a:gd name="T51" fmla="*/ 2147483647 h 954"/>
              <a:gd name="T52" fmla="*/ 2147483647 w 954"/>
              <a:gd name="T53" fmla="*/ 2147483647 h 954"/>
              <a:gd name="T54" fmla="*/ 2147483647 w 954"/>
              <a:gd name="T55" fmla="*/ 2147483647 h 954"/>
              <a:gd name="T56" fmla="*/ 2147483647 w 954"/>
              <a:gd name="T57" fmla="*/ 2147483647 h 954"/>
              <a:gd name="T58" fmla="*/ 2147483647 w 954"/>
              <a:gd name="T59" fmla="*/ 2147483647 h 954"/>
              <a:gd name="T60" fmla="*/ 2147483647 w 954"/>
              <a:gd name="T61" fmla="*/ 2147483647 h 954"/>
              <a:gd name="T62" fmla="*/ 2147483647 w 954"/>
              <a:gd name="T63" fmla="*/ 2147483647 h 954"/>
              <a:gd name="T64" fmla="*/ 2147483647 w 954"/>
              <a:gd name="T65" fmla="*/ 2147483647 h 954"/>
              <a:gd name="T66" fmla="*/ 2147483647 w 954"/>
              <a:gd name="T67" fmla="*/ 2147483647 h 954"/>
              <a:gd name="T68" fmla="*/ 2147483647 w 954"/>
              <a:gd name="T69" fmla="*/ 2147483647 h 954"/>
              <a:gd name="T70" fmla="*/ 2147483647 w 954"/>
              <a:gd name="T71" fmla="*/ 2147483647 h 954"/>
              <a:gd name="T72" fmla="*/ 2147483647 w 954"/>
              <a:gd name="T73" fmla="*/ 2147483647 h 95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954"/>
              <a:gd name="T112" fmla="*/ 0 h 954"/>
              <a:gd name="T113" fmla="*/ 954 w 954"/>
              <a:gd name="T114" fmla="*/ 954 h 95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954" h="954">
                <a:moveTo>
                  <a:pt x="954" y="954"/>
                </a:moveTo>
                <a:lnTo>
                  <a:pt x="954" y="954"/>
                </a:lnTo>
                <a:lnTo>
                  <a:pt x="948" y="852"/>
                </a:lnTo>
                <a:lnTo>
                  <a:pt x="936" y="762"/>
                </a:lnTo>
                <a:lnTo>
                  <a:pt x="912" y="672"/>
                </a:lnTo>
                <a:lnTo>
                  <a:pt x="876" y="582"/>
                </a:lnTo>
                <a:lnTo>
                  <a:pt x="840" y="498"/>
                </a:lnTo>
                <a:lnTo>
                  <a:pt x="792" y="420"/>
                </a:lnTo>
                <a:lnTo>
                  <a:pt x="738" y="348"/>
                </a:lnTo>
                <a:lnTo>
                  <a:pt x="672" y="282"/>
                </a:lnTo>
                <a:lnTo>
                  <a:pt x="606" y="216"/>
                </a:lnTo>
                <a:lnTo>
                  <a:pt x="534" y="162"/>
                </a:lnTo>
                <a:lnTo>
                  <a:pt x="456" y="114"/>
                </a:lnTo>
                <a:lnTo>
                  <a:pt x="372" y="78"/>
                </a:lnTo>
                <a:lnTo>
                  <a:pt x="282" y="42"/>
                </a:lnTo>
                <a:lnTo>
                  <a:pt x="192" y="18"/>
                </a:lnTo>
                <a:lnTo>
                  <a:pt x="96" y="6"/>
                </a:lnTo>
                <a:lnTo>
                  <a:pt x="0" y="0"/>
                </a:lnTo>
                <a:lnTo>
                  <a:pt x="0" y="18"/>
                </a:lnTo>
                <a:lnTo>
                  <a:pt x="96" y="18"/>
                </a:lnTo>
                <a:lnTo>
                  <a:pt x="192" y="36"/>
                </a:lnTo>
                <a:lnTo>
                  <a:pt x="282" y="60"/>
                </a:lnTo>
                <a:lnTo>
                  <a:pt x="366" y="90"/>
                </a:lnTo>
                <a:lnTo>
                  <a:pt x="450" y="132"/>
                </a:lnTo>
                <a:lnTo>
                  <a:pt x="522" y="174"/>
                </a:lnTo>
                <a:lnTo>
                  <a:pt x="594" y="228"/>
                </a:lnTo>
                <a:lnTo>
                  <a:pt x="666" y="288"/>
                </a:lnTo>
                <a:lnTo>
                  <a:pt x="726" y="354"/>
                </a:lnTo>
                <a:lnTo>
                  <a:pt x="780" y="426"/>
                </a:lnTo>
                <a:lnTo>
                  <a:pt x="822" y="504"/>
                </a:lnTo>
                <a:lnTo>
                  <a:pt x="864" y="588"/>
                </a:lnTo>
                <a:lnTo>
                  <a:pt x="894" y="672"/>
                </a:lnTo>
                <a:lnTo>
                  <a:pt x="918" y="762"/>
                </a:lnTo>
                <a:lnTo>
                  <a:pt x="936" y="858"/>
                </a:lnTo>
                <a:lnTo>
                  <a:pt x="936" y="954"/>
                </a:lnTo>
                <a:lnTo>
                  <a:pt x="954" y="954"/>
                </a:lnTo>
                <a:close/>
              </a:path>
            </a:pathLst>
          </a:custGeom>
          <a:solidFill>
            <a:srgbClr val="009900"/>
          </a:solidFill>
          <a:ln w="9525">
            <a:noFill/>
            <a:round/>
            <a:headEnd/>
            <a:tailEnd/>
          </a:ln>
        </p:spPr>
        <p:txBody>
          <a:bodyPr/>
          <a:lstStyle/>
          <a:p>
            <a:endParaRPr lang="en-US" dirty="0">
              <a:solidFill>
                <a:schemeClr val="tx2"/>
              </a:solidFill>
            </a:endParaRPr>
          </a:p>
        </p:txBody>
      </p:sp>
      <p:sp>
        <p:nvSpPr>
          <p:cNvPr id="36896" name="Freeform 180"/>
          <p:cNvSpPr>
            <a:spLocks/>
          </p:cNvSpPr>
          <p:nvPr/>
        </p:nvSpPr>
        <p:spPr bwMode="auto">
          <a:xfrm>
            <a:off x="6300788" y="3351213"/>
            <a:ext cx="1514475" cy="1504950"/>
          </a:xfrm>
          <a:custGeom>
            <a:avLst/>
            <a:gdLst>
              <a:gd name="T0" fmla="*/ 0 w 954"/>
              <a:gd name="T1" fmla="*/ 2147483647 h 948"/>
              <a:gd name="T2" fmla="*/ 0 w 954"/>
              <a:gd name="T3" fmla="*/ 2147483647 h 948"/>
              <a:gd name="T4" fmla="*/ 2147483647 w 954"/>
              <a:gd name="T5" fmla="*/ 2147483647 h 948"/>
              <a:gd name="T6" fmla="*/ 2147483647 w 954"/>
              <a:gd name="T7" fmla="*/ 2147483647 h 948"/>
              <a:gd name="T8" fmla="*/ 2147483647 w 954"/>
              <a:gd name="T9" fmla="*/ 2147483647 h 948"/>
              <a:gd name="T10" fmla="*/ 2147483647 w 954"/>
              <a:gd name="T11" fmla="*/ 2147483647 h 948"/>
              <a:gd name="T12" fmla="*/ 2147483647 w 954"/>
              <a:gd name="T13" fmla="*/ 2147483647 h 948"/>
              <a:gd name="T14" fmla="*/ 2147483647 w 954"/>
              <a:gd name="T15" fmla="*/ 2147483647 h 948"/>
              <a:gd name="T16" fmla="*/ 2147483647 w 954"/>
              <a:gd name="T17" fmla="*/ 2147483647 h 948"/>
              <a:gd name="T18" fmla="*/ 2147483647 w 954"/>
              <a:gd name="T19" fmla="*/ 2147483647 h 948"/>
              <a:gd name="T20" fmla="*/ 2147483647 w 954"/>
              <a:gd name="T21" fmla="*/ 2147483647 h 948"/>
              <a:gd name="T22" fmla="*/ 2147483647 w 954"/>
              <a:gd name="T23" fmla="*/ 2147483647 h 948"/>
              <a:gd name="T24" fmla="*/ 2147483647 w 954"/>
              <a:gd name="T25" fmla="*/ 2147483647 h 948"/>
              <a:gd name="T26" fmla="*/ 2147483647 w 954"/>
              <a:gd name="T27" fmla="*/ 2147483647 h 948"/>
              <a:gd name="T28" fmla="*/ 2147483647 w 954"/>
              <a:gd name="T29" fmla="*/ 2147483647 h 948"/>
              <a:gd name="T30" fmla="*/ 2147483647 w 954"/>
              <a:gd name="T31" fmla="*/ 2147483647 h 948"/>
              <a:gd name="T32" fmla="*/ 2147483647 w 954"/>
              <a:gd name="T33" fmla="*/ 2147483647 h 948"/>
              <a:gd name="T34" fmla="*/ 2147483647 w 954"/>
              <a:gd name="T35" fmla="*/ 0 h 948"/>
              <a:gd name="T36" fmla="*/ 2147483647 w 954"/>
              <a:gd name="T37" fmla="*/ 0 h 948"/>
              <a:gd name="T38" fmla="*/ 2147483647 w 954"/>
              <a:gd name="T39" fmla="*/ 2147483647 h 948"/>
              <a:gd name="T40" fmla="*/ 2147483647 w 954"/>
              <a:gd name="T41" fmla="*/ 2147483647 h 948"/>
              <a:gd name="T42" fmla="*/ 2147483647 w 954"/>
              <a:gd name="T43" fmla="*/ 2147483647 h 948"/>
              <a:gd name="T44" fmla="*/ 2147483647 w 954"/>
              <a:gd name="T45" fmla="*/ 2147483647 h 948"/>
              <a:gd name="T46" fmla="*/ 2147483647 w 954"/>
              <a:gd name="T47" fmla="*/ 2147483647 h 948"/>
              <a:gd name="T48" fmla="*/ 2147483647 w 954"/>
              <a:gd name="T49" fmla="*/ 2147483647 h 948"/>
              <a:gd name="T50" fmla="*/ 2147483647 w 954"/>
              <a:gd name="T51" fmla="*/ 2147483647 h 948"/>
              <a:gd name="T52" fmla="*/ 2147483647 w 954"/>
              <a:gd name="T53" fmla="*/ 2147483647 h 948"/>
              <a:gd name="T54" fmla="*/ 2147483647 w 954"/>
              <a:gd name="T55" fmla="*/ 2147483647 h 948"/>
              <a:gd name="T56" fmla="*/ 2147483647 w 954"/>
              <a:gd name="T57" fmla="*/ 2147483647 h 948"/>
              <a:gd name="T58" fmla="*/ 2147483647 w 954"/>
              <a:gd name="T59" fmla="*/ 2147483647 h 948"/>
              <a:gd name="T60" fmla="*/ 2147483647 w 954"/>
              <a:gd name="T61" fmla="*/ 2147483647 h 948"/>
              <a:gd name="T62" fmla="*/ 2147483647 w 954"/>
              <a:gd name="T63" fmla="*/ 2147483647 h 948"/>
              <a:gd name="T64" fmla="*/ 2147483647 w 954"/>
              <a:gd name="T65" fmla="*/ 2147483647 h 948"/>
              <a:gd name="T66" fmla="*/ 2147483647 w 954"/>
              <a:gd name="T67" fmla="*/ 2147483647 h 948"/>
              <a:gd name="T68" fmla="*/ 0 w 954"/>
              <a:gd name="T69" fmla="*/ 2147483647 h 948"/>
              <a:gd name="T70" fmla="*/ 0 w 954"/>
              <a:gd name="T71" fmla="*/ 2147483647 h 948"/>
              <a:gd name="T72" fmla="*/ 0 w 954"/>
              <a:gd name="T73" fmla="*/ 2147483647 h 94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954"/>
              <a:gd name="T112" fmla="*/ 0 h 948"/>
              <a:gd name="T113" fmla="*/ 954 w 954"/>
              <a:gd name="T114" fmla="*/ 948 h 94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954" h="948">
                <a:moveTo>
                  <a:pt x="0" y="948"/>
                </a:moveTo>
                <a:lnTo>
                  <a:pt x="0" y="948"/>
                </a:lnTo>
                <a:lnTo>
                  <a:pt x="96" y="942"/>
                </a:lnTo>
                <a:lnTo>
                  <a:pt x="192" y="930"/>
                </a:lnTo>
                <a:lnTo>
                  <a:pt x="282" y="906"/>
                </a:lnTo>
                <a:lnTo>
                  <a:pt x="372" y="870"/>
                </a:lnTo>
                <a:lnTo>
                  <a:pt x="456" y="834"/>
                </a:lnTo>
                <a:lnTo>
                  <a:pt x="534" y="786"/>
                </a:lnTo>
                <a:lnTo>
                  <a:pt x="606" y="732"/>
                </a:lnTo>
                <a:lnTo>
                  <a:pt x="672" y="666"/>
                </a:lnTo>
                <a:lnTo>
                  <a:pt x="738" y="600"/>
                </a:lnTo>
                <a:lnTo>
                  <a:pt x="792" y="528"/>
                </a:lnTo>
                <a:lnTo>
                  <a:pt x="840" y="450"/>
                </a:lnTo>
                <a:lnTo>
                  <a:pt x="876" y="366"/>
                </a:lnTo>
                <a:lnTo>
                  <a:pt x="912" y="282"/>
                </a:lnTo>
                <a:lnTo>
                  <a:pt x="936" y="186"/>
                </a:lnTo>
                <a:lnTo>
                  <a:pt x="948" y="96"/>
                </a:lnTo>
                <a:lnTo>
                  <a:pt x="954" y="0"/>
                </a:lnTo>
                <a:lnTo>
                  <a:pt x="936" y="0"/>
                </a:lnTo>
                <a:lnTo>
                  <a:pt x="936" y="90"/>
                </a:lnTo>
                <a:lnTo>
                  <a:pt x="918" y="186"/>
                </a:lnTo>
                <a:lnTo>
                  <a:pt x="894" y="276"/>
                </a:lnTo>
                <a:lnTo>
                  <a:pt x="864" y="360"/>
                </a:lnTo>
                <a:lnTo>
                  <a:pt x="822" y="444"/>
                </a:lnTo>
                <a:lnTo>
                  <a:pt x="780" y="522"/>
                </a:lnTo>
                <a:lnTo>
                  <a:pt x="726" y="594"/>
                </a:lnTo>
                <a:lnTo>
                  <a:pt x="666" y="660"/>
                </a:lnTo>
                <a:lnTo>
                  <a:pt x="594" y="720"/>
                </a:lnTo>
                <a:lnTo>
                  <a:pt x="522" y="774"/>
                </a:lnTo>
                <a:lnTo>
                  <a:pt x="450" y="822"/>
                </a:lnTo>
                <a:lnTo>
                  <a:pt x="366" y="858"/>
                </a:lnTo>
                <a:lnTo>
                  <a:pt x="282" y="888"/>
                </a:lnTo>
                <a:lnTo>
                  <a:pt x="192" y="912"/>
                </a:lnTo>
                <a:lnTo>
                  <a:pt x="96" y="930"/>
                </a:lnTo>
                <a:lnTo>
                  <a:pt x="0" y="930"/>
                </a:lnTo>
                <a:lnTo>
                  <a:pt x="0" y="948"/>
                </a:lnTo>
                <a:close/>
              </a:path>
            </a:pathLst>
          </a:custGeom>
          <a:solidFill>
            <a:srgbClr val="009900"/>
          </a:solidFill>
          <a:ln w="9525">
            <a:noFill/>
            <a:round/>
            <a:headEnd/>
            <a:tailEnd/>
          </a:ln>
        </p:spPr>
        <p:txBody>
          <a:bodyPr/>
          <a:lstStyle/>
          <a:p>
            <a:endParaRPr lang="en-US" dirty="0">
              <a:solidFill>
                <a:schemeClr val="tx2"/>
              </a:solidFill>
            </a:endParaRPr>
          </a:p>
        </p:txBody>
      </p:sp>
      <p:sp>
        <p:nvSpPr>
          <p:cNvPr id="36897" name="Freeform 181"/>
          <p:cNvSpPr>
            <a:spLocks/>
          </p:cNvSpPr>
          <p:nvPr/>
        </p:nvSpPr>
        <p:spPr bwMode="auto">
          <a:xfrm>
            <a:off x="4795838" y="3351213"/>
            <a:ext cx="1504950" cy="1504950"/>
          </a:xfrm>
          <a:custGeom>
            <a:avLst/>
            <a:gdLst>
              <a:gd name="T0" fmla="*/ 0 w 948"/>
              <a:gd name="T1" fmla="*/ 0 h 948"/>
              <a:gd name="T2" fmla="*/ 0 w 948"/>
              <a:gd name="T3" fmla="*/ 0 h 948"/>
              <a:gd name="T4" fmla="*/ 2147483647 w 948"/>
              <a:gd name="T5" fmla="*/ 2147483647 h 948"/>
              <a:gd name="T6" fmla="*/ 2147483647 w 948"/>
              <a:gd name="T7" fmla="*/ 2147483647 h 948"/>
              <a:gd name="T8" fmla="*/ 2147483647 w 948"/>
              <a:gd name="T9" fmla="*/ 2147483647 h 948"/>
              <a:gd name="T10" fmla="*/ 2147483647 w 948"/>
              <a:gd name="T11" fmla="*/ 2147483647 h 948"/>
              <a:gd name="T12" fmla="*/ 2147483647 w 948"/>
              <a:gd name="T13" fmla="*/ 2147483647 h 948"/>
              <a:gd name="T14" fmla="*/ 2147483647 w 948"/>
              <a:gd name="T15" fmla="*/ 2147483647 h 948"/>
              <a:gd name="T16" fmla="*/ 2147483647 w 948"/>
              <a:gd name="T17" fmla="*/ 2147483647 h 948"/>
              <a:gd name="T18" fmla="*/ 2147483647 w 948"/>
              <a:gd name="T19" fmla="*/ 2147483647 h 948"/>
              <a:gd name="T20" fmla="*/ 2147483647 w 948"/>
              <a:gd name="T21" fmla="*/ 2147483647 h 948"/>
              <a:gd name="T22" fmla="*/ 2147483647 w 948"/>
              <a:gd name="T23" fmla="*/ 2147483647 h 948"/>
              <a:gd name="T24" fmla="*/ 2147483647 w 948"/>
              <a:gd name="T25" fmla="*/ 2147483647 h 948"/>
              <a:gd name="T26" fmla="*/ 2147483647 w 948"/>
              <a:gd name="T27" fmla="*/ 2147483647 h 948"/>
              <a:gd name="T28" fmla="*/ 2147483647 w 948"/>
              <a:gd name="T29" fmla="*/ 2147483647 h 948"/>
              <a:gd name="T30" fmla="*/ 2147483647 w 948"/>
              <a:gd name="T31" fmla="*/ 2147483647 h 948"/>
              <a:gd name="T32" fmla="*/ 2147483647 w 948"/>
              <a:gd name="T33" fmla="*/ 2147483647 h 948"/>
              <a:gd name="T34" fmla="*/ 2147483647 w 948"/>
              <a:gd name="T35" fmla="*/ 2147483647 h 948"/>
              <a:gd name="T36" fmla="*/ 2147483647 w 948"/>
              <a:gd name="T37" fmla="*/ 2147483647 h 948"/>
              <a:gd name="T38" fmla="*/ 2147483647 w 948"/>
              <a:gd name="T39" fmla="*/ 2147483647 h 948"/>
              <a:gd name="T40" fmla="*/ 2147483647 w 948"/>
              <a:gd name="T41" fmla="*/ 2147483647 h 948"/>
              <a:gd name="T42" fmla="*/ 2147483647 w 948"/>
              <a:gd name="T43" fmla="*/ 2147483647 h 948"/>
              <a:gd name="T44" fmla="*/ 2147483647 w 948"/>
              <a:gd name="T45" fmla="*/ 2147483647 h 948"/>
              <a:gd name="T46" fmla="*/ 2147483647 w 948"/>
              <a:gd name="T47" fmla="*/ 2147483647 h 948"/>
              <a:gd name="T48" fmla="*/ 2147483647 w 948"/>
              <a:gd name="T49" fmla="*/ 2147483647 h 948"/>
              <a:gd name="T50" fmla="*/ 2147483647 w 948"/>
              <a:gd name="T51" fmla="*/ 2147483647 h 948"/>
              <a:gd name="T52" fmla="*/ 2147483647 w 948"/>
              <a:gd name="T53" fmla="*/ 2147483647 h 948"/>
              <a:gd name="T54" fmla="*/ 2147483647 w 948"/>
              <a:gd name="T55" fmla="*/ 2147483647 h 948"/>
              <a:gd name="T56" fmla="*/ 2147483647 w 948"/>
              <a:gd name="T57" fmla="*/ 2147483647 h 948"/>
              <a:gd name="T58" fmla="*/ 2147483647 w 948"/>
              <a:gd name="T59" fmla="*/ 2147483647 h 948"/>
              <a:gd name="T60" fmla="*/ 2147483647 w 948"/>
              <a:gd name="T61" fmla="*/ 2147483647 h 948"/>
              <a:gd name="T62" fmla="*/ 2147483647 w 948"/>
              <a:gd name="T63" fmla="*/ 2147483647 h 948"/>
              <a:gd name="T64" fmla="*/ 2147483647 w 948"/>
              <a:gd name="T65" fmla="*/ 2147483647 h 948"/>
              <a:gd name="T66" fmla="*/ 2147483647 w 948"/>
              <a:gd name="T67" fmla="*/ 2147483647 h 948"/>
              <a:gd name="T68" fmla="*/ 2147483647 w 948"/>
              <a:gd name="T69" fmla="*/ 0 h 948"/>
              <a:gd name="T70" fmla="*/ 2147483647 w 948"/>
              <a:gd name="T71" fmla="*/ 0 h 948"/>
              <a:gd name="T72" fmla="*/ 0 w 948"/>
              <a:gd name="T73" fmla="*/ 0 h 94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948"/>
              <a:gd name="T112" fmla="*/ 0 h 948"/>
              <a:gd name="T113" fmla="*/ 948 w 948"/>
              <a:gd name="T114" fmla="*/ 948 h 94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948" h="948">
                <a:moveTo>
                  <a:pt x="0" y="0"/>
                </a:moveTo>
                <a:lnTo>
                  <a:pt x="0" y="0"/>
                </a:lnTo>
                <a:lnTo>
                  <a:pt x="6" y="96"/>
                </a:lnTo>
                <a:lnTo>
                  <a:pt x="18" y="186"/>
                </a:lnTo>
                <a:lnTo>
                  <a:pt x="42" y="282"/>
                </a:lnTo>
                <a:lnTo>
                  <a:pt x="72" y="366"/>
                </a:lnTo>
                <a:lnTo>
                  <a:pt x="114" y="450"/>
                </a:lnTo>
                <a:lnTo>
                  <a:pt x="162" y="528"/>
                </a:lnTo>
                <a:lnTo>
                  <a:pt x="216" y="600"/>
                </a:lnTo>
                <a:lnTo>
                  <a:pt x="276" y="666"/>
                </a:lnTo>
                <a:lnTo>
                  <a:pt x="348" y="732"/>
                </a:lnTo>
                <a:lnTo>
                  <a:pt x="420" y="786"/>
                </a:lnTo>
                <a:lnTo>
                  <a:pt x="498" y="834"/>
                </a:lnTo>
                <a:lnTo>
                  <a:pt x="582" y="870"/>
                </a:lnTo>
                <a:lnTo>
                  <a:pt x="666" y="906"/>
                </a:lnTo>
                <a:lnTo>
                  <a:pt x="756" y="930"/>
                </a:lnTo>
                <a:lnTo>
                  <a:pt x="852" y="942"/>
                </a:lnTo>
                <a:lnTo>
                  <a:pt x="948" y="948"/>
                </a:lnTo>
                <a:lnTo>
                  <a:pt x="948" y="930"/>
                </a:lnTo>
                <a:lnTo>
                  <a:pt x="852" y="930"/>
                </a:lnTo>
                <a:lnTo>
                  <a:pt x="762" y="912"/>
                </a:lnTo>
                <a:lnTo>
                  <a:pt x="672" y="888"/>
                </a:lnTo>
                <a:lnTo>
                  <a:pt x="588" y="858"/>
                </a:lnTo>
                <a:lnTo>
                  <a:pt x="504" y="822"/>
                </a:lnTo>
                <a:lnTo>
                  <a:pt x="426" y="774"/>
                </a:lnTo>
                <a:lnTo>
                  <a:pt x="354" y="720"/>
                </a:lnTo>
                <a:lnTo>
                  <a:pt x="288" y="660"/>
                </a:lnTo>
                <a:lnTo>
                  <a:pt x="228" y="594"/>
                </a:lnTo>
                <a:lnTo>
                  <a:pt x="174" y="522"/>
                </a:lnTo>
                <a:lnTo>
                  <a:pt x="126" y="444"/>
                </a:lnTo>
                <a:lnTo>
                  <a:pt x="90" y="360"/>
                </a:lnTo>
                <a:lnTo>
                  <a:pt x="54" y="276"/>
                </a:lnTo>
                <a:lnTo>
                  <a:pt x="36" y="186"/>
                </a:lnTo>
                <a:lnTo>
                  <a:pt x="18" y="90"/>
                </a:lnTo>
                <a:lnTo>
                  <a:pt x="12" y="0"/>
                </a:lnTo>
                <a:lnTo>
                  <a:pt x="0" y="0"/>
                </a:lnTo>
                <a:close/>
              </a:path>
            </a:pathLst>
          </a:custGeom>
          <a:solidFill>
            <a:srgbClr val="009900"/>
          </a:solidFill>
          <a:ln w="9525">
            <a:noFill/>
            <a:round/>
            <a:headEnd/>
            <a:tailEnd/>
          </a:ln>
        </p:spPr>
        <p:txBody>
          <a:bodyPr/>
          <a:lstStyle/>
          <a:p>
            <a:endParaRPr lang="en-US" dirty="0">
              <a:solidFill>
                <a:schemeClr val="tx2"/>
              </a:solidFill>
            </a:endParaRPr>
          </a:p>
        </p:txBody>
      </p:sp>
      <p:sp>
        <p:nvSpPr>
          <p:cNvPr id="36898" name="Freeform 182"/>
          <p:cNvSpPr>
            <a:spLocks/>
          </p:cNvSpPr>
          <p:nvPr/>
        </p:nvSpPr>
        <p:spPr bwMode="auto">
          <a:xfrm>
            <a:off x="4795838" y="1836738"/>
            <a:ext cx="1504950" cy="1514475"/>
          </a:xfrm>
          <a:custGeom>
            <a:avLst/>
            <a:gdLst>
              <a:gd name="T0" fmla="*/ 2147483647 w 948"/>
              <a:gd name="T1" fmla="*/ 0 h 954"/>
              <a:gd name="T2" fmla="*/ 2147483647 w 948"/>
              <a:gd name="T3" fmla="*/ 0 h 954"/>
              <a:gd name="T4" fmla="*/ 2147483647 w 948"/>
              <a:gd name="T5" fmla="*/ 2147483647 h 954"/>
              <a:gd name="T6" fmla="*/ 2147483647 w 948"/>
              <a:gd name="T7" fmla="*/ 2147483647 h 954"/>
              <a:gd name="T8" fmla="*/ 2147483647 w 948"/>
              <a:gd name="T9" fmla="*/ 2147483647 h 954"/>
              <a:gd name="T10" fmla="*/ 2147483647 w 948"/>
              <a:gd name="T11" fmla="*/ 2147483647 h 954"/>
              <a:gd name="T12" fmla="*/ 2147483647 w 948"/>
              <a:gd name="T13" fmla="*/ 2147483647 h 954"/>
              <a:gd name="T14" fmla="*/ 2147483647 w 948"/>
              <a:gd name="T15" fmla="*/ 2147483647 h 954"/>
              <a:gd name="T16" fmla="*/ 2147483647 w 948"/>
              <a:gd name="T17" fmla="*/ 2147483647 h 954"/>
              <a:gd name="T18" fmla="*/ 2147483647 w 948"/>
              <a:gd name="T19" fmla="*/ 2147483647 h 954"/>
              <a:gd name="T20" fmla="*/ 2147483647 w 948"/>
              <a:gd name="T21" fmla="*/ 2147483647 h 954"/>
              <a:gd name="T22" fmla="*/ 2147483647 w 948"/>
              <a:gd name="T23" fmla="*/ 2147483647 h 954"/>
              <a:gd name="T24" fmla="*/ 2147483647 w 948"/>
              <a:gd name="T25" fmla="*/ 2147483647 h 954"/>
              <a:gd name="T26" fmla="*/ 2147483647 w 948"/>
              <a:gd name="T27" fmla="*/ 2147483647 h 954"/>
              <a:gd name="T28" fmla="*/ 2147483647 w 948"/>
              <a:gd name="T29" fmla="*/ 2147483647 h 954"/>
              <a:gd name="T30" fmla="*/ 2147483647 w 948"/>
              <a:gd name="T31" fmla="*/ 2147483647 h 954"/>
              <a:gd name="T32" fmla="*/ 2147483647 w 948"/>
              <a:gd name="T33" fmla="*/ 2147483647 h 954"/>
              <a:gd name="T34" fmla="*/ 0 w 948"/>
              <a:gd name="T35" fmla="*/ 2147483647 h 954"/>
              <a:gd name="T36" fmla="*/ 2147483647 w 948"/>
              <a:gd name="T37" fmla="*/ 2147483647 h 954"/>
              <a:gd name="T38" fmla="*/ 2147483647 w 948"/>
              <a:gd name="T39" fmla="*/ 2147483647 h 954"/>
              <a:gd name="T40" fmla="*/ 2147483647 w 948"/>
              <a:gd name="T41" fmla="*/ 2147483647 h 954"/>
              <a:gd name="T42" fmla="*/ 2147483647 w 948"/>
              <a:gd name="T43" fmla="*/ 2147483647 h 954"/>
              <a:gd name="T44" fmla="*/ 2147483647 w 948"/>
              <a:gd name="T45" fmla="*/ 2147483647 h 954"/>
              <a:gd name="T46" fmla="*/ 2147483647 w 948"/>
              <a:gd name="T47" fmla="*/ 2147483647 h 954"/>
              <a:gd name="T48" fmla="*/ 2147483647 w 948"/>
              <a:gd name="T49" fmla="*/ 2147483647 h 954"/>
              <a:gd name="T50" fmla="*/ 2147483647 w 948"/>
              <a:gd name="T51" fmla="*/ 2147483647 h 954"/>
              <a:gd name="T52" fmla="*/ 2147483647 w 948"/>
              <a:gd name="T53" fmla="*/ 2147483647 h 954"/>
              <a:gd name="T54" fmla="*/ 2147483647 w 948"/>
              <a:gd name="T55" fmla="*/ 2147483647 h 954"/>
              <a:gd name="T56" fmla="*/ 2147483647 w 948"/>
              <a:gd name="T57" fmla="*/ 2147483647 h 954"/>
              <a:gd name="T58" fmla="*/ 2147483647 w 948"/>
              <a:gd name="T59" fmla="*/ 2147483647 h 954"/>
              <a:gd name="T60" fmla="*/ 2147483647 w 948"/>
              <a:gd name="T61" fmla="*/ 2147483647 h 954"/>
              <a:gd name="T62" fmla="*/ 2147483647 w 948"/>
              <a:gd name="T63" fmla="*/ 2147483647 h 954"/>
              <a:gd name="T64" fmla="*/ 2147483647 w 948"/>
              <a:gd name="T65" fmla="*/ 2147483647 h 954"/>
              <a:gd name="T66" fmla="*/ 2147483647 w 948"/>
              <a:gd name="T67" fmla="*/ 2147483647 h 954"/>
              <a:gd name="T68" fmla="*/ 2147483647 w 948"/>
              <a:gd name="T69" fmla="*/ 2147483647 h 954"/>
              <a:gd name="T70" fmla="*/ 2147483647 w 948"/>
              <a:gd name="T71" fmla="*/ 2147483647 h 954"/>
              <a:gd name="T72" fmla="*/ 2147483647 w 948"/>
              <a:gd name="T73" fmla="*/ 0 h 95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948"/>
              <a:gd name="T112" fmla="*/ 0 h 954"/>
              <a:gd name="T113" fmla="*/ 948 w 948"/>
              <a:gd name="T114" fmla="*/ 954 h 95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948" h="954">
                <a:moveTo>
                  <a:pt x="948" y="0"/>
                </a:moveTo>
                <a:lnTo>
                  <a:pt x="948" y="0"/>
                </a:lnTo>
                <a:lnTo>
                  <a:pt x="852" y="6"/>
                </a:lnTo>
                <a:lnTo>
                  <a:pt x="756" y="18"/>
                </a:lnTo>
                <a:lnTo>
                  <a:pt x="666" y="42"/>
                </a:lnTo>
                <a:lnTo>
                  <a:pt x="582" y="78"/>
                </a:lnTo>
                <a:lnTo>
                  <a:pt x="498" y="114"/>
                </a:lnTo>
                <a:lnTo>
                  <a:pt x="420" y="162"/>
                </a:lnTo>
                <a:lnTo>
                  <a:pt x="348" y="216"/>
                </a:lnTo>
                <a:lnTo>
                  <a:pt x="276" y="282"/>
                </a:lnTo>
                <a:lnTo>
                  <a:pt x="216" y="348"/>
                </a:lnTo>
                <a:lnTo>
                  <a:pt x="162" y="420"/>
                </a:lnTo>
                <a:lnTo>
                  <a:pt x="114" y="498"/>
                </a:lnTo>
                <a:lnTo>
                  <a:pt x="72" y="582"/>
                </a:lnTo>
                <a:lnTo>
                  <a:pt x="42" y="672"/>
                </a:lnTo>
                <a:lnTo>
                  <a:pt x="18" y="762"/>
                </a:lnTo>
                <a:lnTo>
                  <a:pt x="6" y="852"/>
                </a:lnTo>
                <a:lnTo>
                  <a:pt x="0" y="954"/>
                </a:lnTo>
                <a:lnTo>
                  <a:pt x="12" y="954"/>
                </a:lnTo>
                <a:lnTo>
                  <a:pt x="18" y="858"/>
                </a:lnTo>
                <a:lnTo>
                  <a:pt x="36" y="762"/>
                </a:lnTo>
                <a:lnTo>
                  <a:pt x="54" y="672"/>
                </a:lnTo>
                <a:lnTo>
                  <a:pt x="90" y="588"/>
                </a:lnTo>
                <a:lnTo>
                  <a:pt x="126" y="504"/>
                </a:lnTo>
                <a:lnTo>
                  <a:pt x="174" y="426"/>
                </a:lnTo>
                <a:lnTo>
                  <a:pt x="228" y="354"/>
                </a:lnTo>
                <a:lnTo>
                  <a:pt x="288" y="288"/>
                </a:lnTo>
                <a:lnTo>
                  <a:pt x="354" y="228"/>
                </a:lnTo>
                <a:lnTo>
                  <a:pt x="426" y="174"/>
                </a:lnTo>
                <a:lnTo>
                  <a:pt x="504" y="132"/>
                </a:lnTo>
                <a:lnTo>
                  <a:pt x="588" y="90"/>
                </a:lnTo>
                <a:lnTo>
                  <a:pt x="672" y="60"/>
                </a:lnTo>
                <a:lnTo>
                  <a:pt x="762" y="36"/>
                </a:lnTo>
                <a:lnTo>
                  <a:pt x="852" y="18"/>
                </a:lnTo>
                <a:lnTo>
                  <a:pt x="948" y="18"/>
                </a:lnTo>
                <a:lnTo>
                  <a:pt x="948" y="0"/>
                </a:lnTo>
                <a:close/>
              </a:path>
            </a:pathLst>
          </a:custGeom>
          <a:solidFill>
            <a:srgbClr val="009900"/>
          </a:solidFill>
          <a:ln w="9525">
            <a:noFill/>
            <a:round/>
            <a:headEnd/>
            <a:tailEnd/>
          </a:ln>
        </p:spPr>
        <p:txBody>
          <a:bodyPr/>
          <a:lstStyle/>
          <a:p>
            <a:endParaRPr lang="en-US" dirty="0">
              <a:solidFill>
                <a:schemeClr val="tx2"/>
              </a:solidFill>
            </a:endParaRPr>
          </a:p>
        </p:txBody>
      </p:sp>
      <p:sp>
        <p:nvSpPr>
          <p:cNvPr id="36899" name="Freeform 183"/>
          <p:cNvSpPr>
            <a:spLocks/>
          </p:cNvSpPr>
          <p:nvPr/>
        </p:nvSpPr>
        <p:spPr bwMode="auto">
          <a:xfrm>
            <a:off x="2347913" y="1846263"/>
            <a:ext cx="3943350" cy="9525"/>
          </a:xfrm>
          <a:custGeom>
            <a:avLst/>
            <a:gdLst>
              <a:gd name="T0" fmla="*/ 2147483647 w 2484"/>
              <a:gd name="T1" fmla="*/ 2147483647 h 6"/>
              <a:gd name="T2" fmla="*/ 2147483647 w 2484"/>
              <a:gd name="T3" fmla="*/ 0 h 6"/>
              <a:gd name="T4" fmla="*/ 0 w 2484"/>
              <a:gd name="T5" fmla="*/ 0 h 6"/>
              <a:gd name="T6" fmla="*/ 0 w 2484"/>
              <a:gd name="T7" fmla="*/ 2147483647 h 6"/>
              <a:gd name="T8" fmla="*/ 2147483647 w 2484"/>
              <a:gd name="T9" fmla="*/ 2147483647 h 6"/>
              <a:gd name="T10" fmla="*/ 2147483647 w 2484"/>
              <a:gd name="T11" fmla="*/ 2147483647 h 6"/>
              <a:gd name="T12" fmla="*/ 0 60000 65536"/>
              <a:gd name="T13" fmla="*/ 0 60000 65536"/>
              <a:gd name="T14" fmla="*/ 0 60000 65536"/>
              <a:gd name="T15" fmla="*/ 0 60000 65536"/>
              <a:gd name="T16" fmla="*/ 0 60000 65536"/>
              <a:gd name="T17" fmla="*/ 0 60000 65536"/>
              <a:gd name="T18" fmla="*/ 0 w 2484"/>
              <a:gd name="T19" fmla="*/ 0 h 6"/>
              <a:gd name="T20" fmla="*/ 2484 w 2484"/>
              <a:gd name="T21" fmla="*/ 6 h 6"/>
            </a:gdLst>
            <a:ahLst/>
            <a:cxnLst>
              <a:cxn ang="T12">
                <a:pos x="T0" y="T1"/>
              </a:cxn>
              <a:cxn ang="T13">
                <a:pos x="T2" y="T3"/>
              </a:cxn>
              <a:cxn ang="T14">
                <a:pos x="T4" y="T5"/>
              </a:cxn>
              <a:cxn ang="T15">
                <a:pos x="T6" y="T7"/>
              </a:cxn>
              <a:cxn ang="T16">
                <a:pos x="T8" y="T9"/>
              </a:cxn>
              <a:cxn ang="T17">
                <a:pos x="T10" y="T11"/>
              </a:cxn>
            </a:cxnLst>
            <a:rect l="T18" t="T19" r="T20" b="T21"/>
            <a:pathLst>
              <a:path w="2484" h="6">
                <a:moveTo>
                  <a:pt x="2484" y="6"/>
                </a:moveTo>
                <a:lnTo>
                  <a:pt x="2484" y="0"/>
                </a:lnTo>
                <a:lnTo>
                  <a:pt x="0" y="0"/>
                </a:lnTo>
                <a:lnTo>
                  <a:pt x="0" y="6"/>
                </a:lnTo>
                <a:lnTo>
                  <a:pt x="2484" y="6"/>
                </a:lnTo>
                <a:close/>
              </a:path>
            </a:pathLst>
          </a:custGeom>
          <a:solidFill>
            <a:srgbClr val="FF0000"/>
          </a:solidFill>
          <a:ln w="9525">
            <a:noFill/>
            <a:round/>
            <a:headEnd/>
            <a:tailEnd/>
          </a:ln>
        </p:spPr>
        <p:txBody>
          <a:bodyPr/>
          <a:lstStyle/>
          <a:p>
            <a:endParaRPr lang="en-US" dirty="0">
              <a:solidFill>
                <a:schemeClr val="tx2"/>
              </a:solidFill>
            </a:endParaRPr>
          </a:p>
        </p:txBody>
      </p:sp>
      <p:sp>
        <p:nvSpPr>
          <p:cNvPr id="36900" name="Freeform 184"/>
          <p:cNvSpPr>
            <a:spLocks/>
          </p:cNvSpPr>
          <p:nvPr/>
        </p:nvSpPr>
        <p:spPr bwMode="auto">
          <a:xfrm>
            <a:off x="2703513" y="4837113"/>
            <a:ext cx="3943350" cy="9525"/>
          </a:xfrm>
          <a:custGeom>
            <a:avLst/>
            <a:gdLst>
              <a:gd name="T0" fmla="*/ 2147483647 w 2484"/>
              <a:gd name="T1" fmla="*/ 2147483647 h 6"/>
              <a:gd name="T2" fmla="*/ 2147483647 w 2484"/>
              <a:gd name="T3" fmla="*/ 0 h 6"/>
              <a:gd name="T4" fmla="*/ 0 w 2484"/>
              <a:gd name="T5" fmla="*/ 0 h 6"/>
              <a:gd name="T6" fmla="*/ 0 w 2484"/>
              <a:gd name="T7" fmla="*/ 2147483647 h 6"/>
              <a:gd name="T8" fmla="*/ 2147483647 w 2484"/>
              <a:gd name="T9" fmla="*/ 2147483647 h 6"/>
              <a:gd name="T10" fmla="*/ 2147483647 w 2484"/>
              <a:gd name="T11" fmla="*/ 2147483647 h 6"/>
              <a:gd name="T12" fmla="*/ 0 60000 65536"/>
              <a:gd name="T13" fmla="*/ 0 60000 65536"/>
              <a:gd name="T14" fmla="*/ 0 60000 65536"/>
              <a:gd name="T15" fmla="*/ 0 60000 65536"/>
              <a:gd name="T16" fmla="*/ 0 60000 65536"/>
              <a:gd name="T17" fmla="*/ 0 60000 65536"/>
              <a:gd name="T18" fmla="*/ 0 w 2484"/>
              <a:gd name="T19" fmla="*/ 0 h 6"/>
              <a:gd name="T20" fmla="*/ 2484 w 2484"/>
              <a:gd name="T21" fmla="*/ 6 h 6"/>
            </a:gdLst>
            <a:ahLst/>
            <a:cxnLst>
              <a:cxn ang="T12">
                <a:pos x="T0" y="T1"/>
              </a:cxn>
              <a:cxn ang="T13">
                <a:pos x="T2" y="T3"/>
              </a:cxn>
              <a:cxn ang="T14">
                <a:pos x="T4" y="T5"/>
              </a:cxn>
              <a:cxn ang="T15">
                <a:pos x="T6" y="T7"/>
              </a:cxn>
              <a:cxn ang="T16">
                <a:pos x="T8" y="T9"/>
              </a:cxn>
              <a:cxn ang="T17">
                <a:pos x="T10" y="T11"/>
              </a:cxn>
            </a:cxnLst>
            <a:rect l="T18" t="T19" r="T20" b="T21"/>
            <a:pathLst>
              <a:path w="2484" h="6">
                <a:moveTo>
                  <a:pt x="2484" y="6"/>
                </a:moveTo>
                <a:lnTo>
                  <a:pt x="2484" y="0"/>
                </a:lnTo>
                <a:lnTo>
                  <a:pt x="0" y="0"/>
                </a:lnTo>
                <a:lnTo>
                  <a:pt x="0" y="6"/>
                </a:lnTo>
                <a:lnTo>
                  <a:pt x="2484" y="6"/>
                </a:lnTo>
                <a:close/>
              </a:path>
            </a:pathLst>
          </a:custGeom>
          <a:solidFill>
            <a:srgbClr val="FF0000"/>
          </a:solidFill>
          <a:ln w="9525">
            <a:noFill/>
            <a:round/>
            <a:headEnd/>
            <a:tailEnd/>
          </a:ln>
        </p:spPr>
        <p:txBody>
          <a:bodyPr/>
          <a:lstStyle/>
          <a:p>
            <a:endParaRPr lang="en-US" dirty="0">
              <a:solidFill>
                <a:schemeClr val="tx2"/>
              </a:solidFill>
            </a:endParaRPr>
          </a:p>
        </p:txBody>
      </p:sp>
      <p:sp>
        <p:nvSpPr>
          <p:cNvPr id="36901" name="Rectangle 185"/>
          <p:cNvSpPr>
            <a:spLocks noChangeArrowheads="1"/>
          </p:cNvSpPr>
          <p:nvPr/>
        </p:nvSpPr>
        <p:spPr bwMode="auto">
          <a:xfrm>
            <a:off x="3890963" y="1855788"/>
            <a:ext cx="19050" cy="76200"/>
          </a:xfrm>
          <a:prstGeom prst="rect">
            <a:avLst/>
          </a:prstGeom>
          <a:solidFill>
            <a:srgbClr val="0000FF"/>
          </a:solidFill>
          <a:ln w="9525">
            <a:noFill/>
            <a:miter lim="800000"/>
            <a:headEnd/>
            <a:tailEnd/>
          </a:ln>
        </p:spPr>
        <p:txBody>
          <a:bodyPr/>
          <a:lstStyle/>
          <a:p>
            <a:endParaRPr lang="en-US" dirty="0">
              <a:solidFill>
                <a:schemeClr val="tx2"/>
              </a:solidFill>
            </a:endParaRPr>
          </a:p>
        </p:txBody>
      </p:sp>
      <p:sp>
        <p:nvSpPr>
          <p:cNvPr id="36902" name="Rectangle 186"/>
          <p:cNvSpPr>
            <a:spLocks noChangeArrowheads="1"/>
          </p:cNvSpPr>
          <p:nvPr/>
        </p:nvSpPr>
        <p:spPr bwMode="auto">
          <a:xfrm>
            <a:off x="3890963" y="2008188"/>
            <a:ext cx="19050" cy="76200"/>
          </a:xfrm>
          <a:prstGeom prst="rect">
            <a:avLst/>
          </a:prstGeom>
          <a:solidFill>
            <a:srgbClr val="0000FF"/>
          </a:solidFill>
          <a:ln w="9525">
            <a:noFill/>
            <a:miter lim="800000"/>
            <a:headEnd/>
            <a:tailEnd/>
          </a:ln>
        </p:spPr>
        <p:txBody>
          <a:bodyPr/>
          <a:lstStyle/>
          <a:p>
            <a:endParaRPr lang="en-US" dirty="0">
              <a:solidFill>
                <a:schemeClr val="tx2"/>
              </a:solidFill>
            </a:endParaRPr>
          </a:p>
        </p:txBody>
      </p:sp>
      <p:sp>
        <p:nvSpPr>
          <p:cNvPr id="36903" name="Rectangle 187"/>
          <p:cNvSpPr>
            <a:spLocks noChangeArrowheads="1"/>
          </p:cNvSpPr>
          <p:nvPr/>
        </p:nvSpPr>
        <p:spPr bwMode="auto">
          <a:xfrm>
            <a:off x="3890963" y="2160588"/>
            <a:ext cx="19050" cy="76200"/>
          </a:xfrm>
          <a:prstGeom prst="rect">
            <a:avLst/>
          </a:prstGeom>
          <a:solidFill>
            <a:srgbClr val="0000FF"/>
          </a:solidFill>
          <a:ln w="9525">
            <a:noFill/>
            <a:miter lim="800000"/>
            <a:headEnd/>
            <a:tailEnd/>
          </a:ln>
        </p:spPr>
        <p:txBody>
          <a:bodyPr/>
          <a:lstStyle/>
          <a:p>
            <a:endParaRPr lang="en-US" dirty="0">
              <a:solidFill>
                <a:schemeClr val="tx2"/>
              </a:solidFill>
            </a:endParaRPr>
          </a:p>
        </p:txBody>
      </p:sp>
      <p:sp>
        <p:nvSpPr>
          <p:cNvPr id="36904" name="Rectangle 188"/>
          <p:cNvSpPr>
            <a:spLocks noChangeArrowheads="1"/>
          </p:cNvSpPr>
          <p:nvPr/>
        </p:nvSpPr>
        <p:spPr bwMode="auto">
          <a:xfrm>
            <a:off x="3890963" y="2312988"/>
            <a:ext cx="19050" cy="76200"/>
          </a:xfrm>
          <a:prstGeom prst="rect">
            <a:avLst/>
          </a:prstGeom>
          <a:solidFill>
            <a:srgbClr val="0000FF"/>
          </a:solidFill>
          <a:ln w="9525">
            <a:noFill/>
            <a:miter lim="800000"/>
            <a:headEnd/>
            <a:tailEnd/>
          </a:ln>
        </p:spPr>
        <p:txBody>
          <a:bodyPr/>
          <a:lstStyle/>
          <a:p>
            <a:endParaRPr lang="en-US" dirty="0">
              <a:solidFill>
                <a:schemeClr val="tx2"/>
              </a:solidFill>
            </a:endParaRPr>
          </a:p>
        </p:txBody>
      </p:sp>
      <p:sp>
        <p:nvSpPr>
          <p:cNvPr id="36905" name="Rectangle 189"/>
          <p:cNvSpPr>
            <a:spLocks noChangeArrowheads="1"/>
          </p:cNvSpPr>
          <p:nvPr/>
        </p:nvSpPr>
        <p:spPr bwMode="auto">
          <a:xfrm>
            <a:off x="3890963" y="2474913"/>
            <a:ext cx="19050" cy="76200"/>
          </a:xfrm>
          <a:prstGeom prst="rect">
            <a:avLst/>
          </a:prstGeom>
          <a:solidFill>
            <a:srgbClr val="0000FF"/>
          </a:solidFill>
          <a:ln w="9525">
            <a:noFill/>
            <a:miter lim="800000"/>
            <a:headEnd/>
            <a:tailEnd/>
          </a:ln>
        </p:spPr>
        <p:txBody>
          <a:bodyPr/>
          <a:lstStyle/>
          <a:p>
            <a:endParaRPr lang="en-US" dirty="0">
              <a:solidFill>
                <a:schemeClr val="tx2"/>
              </a:solidFill>
            </a:endParaRPr>
          </a:p>
        </p:txBody>
      </p:sp>
      <p:sp>
        <p:nvSpPr>
          <p:cNvPr id="36906" name="Rectangle 190"/>
          <p:cNvSpPr>
            <a:spLocks noChangeArrowheads="1"/>
          </p:cNvSpPr>
          <p:nvPr/>
        </p:nvSpPr>
        <p:spPr bwMode="auto">
          <a:xfrm>
            <a:off x="3890963" y="2627313"/>
            <a:ext cx="19050" cy="76200"/>
          </a:xfrm>
          <a:prstGeom prst="rect">
            <a:avLst/>
          </a:prstGeom>
          <a:solidFill>
            <a:srgbClr val="0000FF"/>
          </a:solidFill>
          <a:ln w="9525">
            <a:noFill/>
            <a:miter lim="800000"/>
            <a:headEnd/>
            <a:tailEnd/>
          </a:ln>
        </p:spPr>
        <p:txBody>
          <a:bodyPr/>
          <a:lstStyle/>
          <a:p>
            <a:endParaRPr lang="en-US" dirty="0">
              <a:solidFill>
                <a:schemeClr val="tx2"/>
              </a:solidFill>
            </a:endParaRPr>
          </a:p>
        </p:txBody>
      </p:sp>
      <p:sp>
        <p:nvSpPr>
          <p:cNvPr id="36907" name="Rectangle 191"/>
          <p:cNvSpPr>
            <a:spLocks noChangeArrowheads="1"/>
          </p:cNvSpPr>
          <p:nvPr/>
        </p:nvSpPr>
        <p:spPr bwMode="auto">
          <a:xfrm>
            <a:off x="3890963" y="2779713"/>
            <a:ext cx="19050" cy="76200"/>
          </a:xfrm>
          <a:prstGeom prst="rect">
            <a:avLst/>
          </a:prstGeom>
          <a:solidFill>
            <a:srgbClr val="0000FF"/>
          </a:solidFill>
          <a:ln w="9525">
            <a:noFill/>
            <a:miter lim="800000"/>
            <a:headEnd/>
            <a:tailEnd/>
          </a:ln>
        </p:spPr>
        <p:txBody>
          <a:bodyPr/>
          <a:lstStyle/>
          <a:p>
            <a:endParaRPr lang="en-US" dirty="0">
              <a:solidFill>
                <a:schemeClr val="tx2"/>
              </a:solidFill>
            </a:endParaRPr>
          </a:p>
        </p:txBody>
      </p:sp>
      <p:sp>
        <p:nvSpPr>
          <p:cNvPr id="36908" name="Rectangle 192"/>
          <p:cNvSpPr>
            <a:spLocks noChangeArrowheads="1"/>
          </p:cNvSpPr>
          <p:nvPr/>
        </p:nvSpPr>
        <p:spPr bwMode="auto">
          <a:xfrm>
            <a:off x="3890963" y="2932113"/>
            <a:ext cx="19050" cy="76200"/>
          </a:xfrm>
          <a:prstGeom prst="rect">
            <a:avLst/>
          </a:prstGeom>
          <a:solidFill>
            <a:srgbClr val="0000FF"/>
          </a:solidFill>
          <a:ln w="9525">
            <a:noFill/>
            <a:miter lim="800000"/>
            <a:headEnd/>
            <a:tailEnd/>
          </a:ln>
        </p:spPr>
        <p:txBody>
          <a:bodyPr/>
          <a:lstStyle/>
          <a:p>
            <a:endParaRPr lang="en-US" dirty="0">
              <a:solidFill>
                <a:schemeClr val="tx2"/>
              </a:solidFill>
            </a:endParaRPr>
          </a:p>
        </p:txBody>
      </p:sp>
      <p:sp>
        <p:nvSpPr>
          <p:cNvPr id="36909" name="Rectangle 193"/>
          <p:cNvSpPr>
            <a:spLocks noChangeArrowheads="1"/>
          </p:cNvSpPr>
          <p:nvPr/>
        </p:nvSpPr>
        <p:spPr bwMode="auto">
          <a:xfrm>
            <a:off x="3890963" y="3094038"/>
            <a:ext cx="19050" cy="76200"/>
          </a:xfrm>
          <a:prstGeom prst="rect">
            <a:avLst/>
          </a:prstGeom>
          <a:solidFill>
            <a:srgbClr val="0000FF"/>
          </a:solidFill>
          <a:ln w="9525">
            <a:noFill/>
            <a:miter lim="800000"/>
            <a:headEnd/>
            <a:tailEnd/>
          </a:ln>
        </p:spPr>
        <p:txBody>
          <a:bodyPr/>
          <a:lstStyle/>
          <a:p>
            <a:endParaRPr lang="en-US" dirty="0">
              <a:solidFill>
                <a:schemeClr val="tx2"/>
              </a:solidFill>
            </a:endParaRPr>
          </a:p>
        </p:txBody>
      </p:sp>
      <p:sp>
        <p:nvSpPr>
          <p:cNvPr id="36910" name="Rectangle 194"/>
          <p:cNvSpPr>
            <a:spLocks noChangeArrowheads="1"/>
          </p:cNvSpPr>
          <p:nvPr/>
        </p:nvSpPr>
        <p:spPr bwMode="auto">
          <a:xfrm>
            <a:off x="3890963" y="3246438"/>
            <a:ext cx="19050" cy="76200"/>
          </a:xfrm>
          <a:prstGeom prst="rect">
            <a:avLst/>
          </a:prstGeom>
          <a:solidFill>
            <a:srgbClr val="0000FF"/>
          </a:solidFill>
          <a:ln w="9525">
            <a:noFill/>
            <a:miter lim="800000"/>
            <a:headEnd/>
            <a:tailEnd/>
          </a:ln>
        </p:spPr>
        <p:txBody>
          <a:bodyPr/>
          <a:lstStyle/>
          <a:p>
            <a:endParaRPr lang="en-US" dirty="0">
              <a:solidFill>
                <a:schemeClr val="tx2"/>
              </a:solidFill>
            </a:endParaRPr>
          </a:p>
        </p:txBody>
      </p:sp>
      <p:sp>
        <p:nvSpPr>
          <p:cNvPr id="36911" name="Rectangle 195"/>
          <p:cNvSpPr>
            <a:spLocks noChangeArrowheads="1"/>
          </p:cNvSpPr>
          <p:nvPr/>
        </p:nvSpPr>
        <p:spPr bwMode="auto">
          <a:xfrm>
            <a:off x="3890963" y="3398838"/>
            <a:ext cx="19050" cy="76200"/>
          </a:xfrm>
          <a:prstGeom prst="rect">
            <a:avLst/>
          </a:prstGeom>
          <a:solidFill>
            <a:srgbClr val="0000FF"/>
          </a:solidFill>
          <a:ln w="9525">
            <a:noFill/>
            <a:miter lim="800000"/>
            <a:headEnd/>
            <a:tailEnd/>
          </a:ln>
        </p:spPr>
        <p:txBody>
          <a:bodyPr/>
          <a:lstStyle/>
          <a:p>
            <a:endParaRPr lang="en-US" dirty="0">
              <a:solidFill>
                <a:schemeClr val="tx2"/>
              </a:solidFill>
            </a:endParaRPr>
          </a:p>
        </p:txBody>
      </p:sp>
      <p:sp>
        <p:nvSpPr>
          <p:cNvPr id="36912" name="Rectangle 196"/>
          <p:cNvSpPr>
            <a:spLocks noChangeArrowheads="1"/>
          </p:cNvSpPr>
          <p:nvPr/>
        </p:nvSpPr>
        <p:spPr bwMode="auto">
          <a:xfrm>
            <a:off x="3890963" y="3551238"/>
            <a:ext cx="19050" cy="76200"/>
          </a:xfrm>
          <a:prstGeom prst="rect">
            <a:avLst/>
          </a:prstGeom>
          <a:solidFill>
            <a:srgbClr val="0000FF"/>
          </a:solidFill>
          <a:ln w="9525">
            <a:noFill/>
            <a:miter lim="800000"/>
            <a:headEnd/>
            <a:tailEnd/>
          </a:ln>
        </p:spPr>
        <p:txBody>
          <a:bodyPr/>
          <a:lstStyle/>
          <a:p>
            <a:endParaRPr lang="en-US" dirty="0">
              <a:solidFill>
                <a:schemeClr val="tx2"/>
              </a:solidFill>
            </a:endParaRPr>
          </a:p>
        </p:txBody>
      </p:sp>
      <p:sp>
        <p:nvSpPr>
          <p:cNvPr id="36913" name="Rectangle 197"/>
          <p:cNvSpPr>
            <a:spLocks noChangeArrowheads="1"/>
          </p:cNvSpPr>
          <p:nvPr/>
        </p:nvSpPr>
        <p:spPr bwMode="auto">
          <a:xfrm>
            <a:off x="3890963" y="3703638"/>
            <a:ext cx="19050" cy="85725"/>
          </a:xfrm>
          <a:prstGeom prst="rect">
            <a:avLst/>
          </a:prstGeom>
          <a:solidFill>
            <a:srgbClr val="0000FF"/>
          </a:solidFill>
          <a:ln w="9525">
            <a:noFill/>
            <a:miter lim="800000"/>
            <a:headEnd/>
            <a:tailEnd/>
          </a:ln>
        </p:spPr>
        <p:txBody>
          <a:bodyPr/>
          <a:lstStyle/>
          <a:p>
            <a:endParaRPr lang="en-US" dirty="0">
              <a:solidFill>
                <a:schemeClr val="tx2"/>
              </a:solidFill>
            </a:endParaRPr>
          </a:p>
        </p:txBody>
      </p:sp>
      <p:sp>
        <p:nvSpPr>
          <p:cNvPr id="36914" name="Rectangle 198"/>
          <p:cNvSpPr>
            <a:spLocks noChangeArrowheads="1"/>
          </p:cNvSpPr>
          <p:nvPr/>
        </p:nvSpPr>
        <p:spPr bwMode="auto">
          <a:xfrm>
            <a:off x="3890963" y="3865563"/>
            <a:ext cx="19050" cy="76200"/>
          </a:xfrm>
          <a:prstGeom prst="rect">
            <a:avLst/>
          </a:prstGeom>
          <a:solidFill>
            <a:srgbClr val="0000FF"/>
          </a:solidFill>
          <a:ln w="9525">
            <a:noFill/>
            <a:miter lim="800000"/>
            <a:headEnd/>
            <a:tailEnd/>
          </a:ln>
        </p:spPr>
        <p:txBody>
          <a:bodyPr/>
          <a:lstStyle/>
          <a:p>
            <a:endParaRPr lang="en-US" dirty="0">
              <a:solidFill>
                <a:schemeClr val="tx2"/>
              </a:solidFill>
            </a:endParaRPr>
          </a:p>
        </p:txBody>
      </p:sp>
      <p:sp>
        <p:nvSpPr>
          <p:cNvPr id="36915" name="Rectangle 199"/>
          <p:cNvSpPr>
            <a:spLocks noChangeArrowheads="1"/>
          </p:cNvSpPr>
          <p:nvPr/>
        </p:nvSpPr>
        <p:spPr bwMode="auto">
          <a:xfrm>
            <a:off x="3890963" y="4017963"/>
            <a:ext cx="19050" cy="76200"/>
          </a:xfrm>
          <a:prstGeom prst="rect">
            <a:avLst/>
          </a:prstGeom>
          <a:solidFill>
            <a:srgbClr val="0000FF"/>
          </a:solidFill>
          <a:ln w="9525">
            <a:noFill/>
            <a:miter lim="800000"/>
            <a:headEnd/>
            <a:tailEnd/>
          </a:ln>
        </p:spPr>
        <p:txBody>
          <a:bodyPr/>
          <a:lstStyle/>
          <a:p>
            <a:endParaRPr lang="en-US" dirty="0">
              <a:solidFill>
                <a:schemeClr val="tx2"/>
              </a:solidFill>
            </a:endParaRPr>
          </a:p>
        </p:txBody>
      </p:sp>
      <p:sp>
        <p:nvSpPr>
          <p:cNvPr id="36916" name="Rectangle 200"/>
          <p:cNvSpPr>
            <a:spLocks noChangeArrowheads="1"/>
          </p:cNvSpPr>
          <p:nvPr/>
        </p:nvSpPr>
        <p:spPr bwMode="auto">
          <a:xfrm>
            <a:off x="3890963" y="4170363"/>
            <a:ext cx="19050" cy="76200"/>
          </a:xfrm>
          <a:prstGeom prst="rect">
            <a:avLst/>
          </a:prstGeom>
          <a:solidFill>
            <a:srgbClr val="0000FF"/>
          </a:solidFill>
          <a:ln w="9525">
            <a:noFill/>
            <a:miter lim="800000"/>
            <a:headEnd/>
            <a:tailEnd/>
          </a:ln>
        </p:spPr>
        <p:txBody>
          <a:bodyPr/>
          <a:lstStyle/>
          <a:p>
            <a:endParaRPr lang="en-US" dirty="0">
              <a:solidFill>
                <a:schemeClr val="tx2"/>
              </a:solidFill>
            </a:endParaRPr>
          </a:p>
        </p:txBody>
      </p:sp>
      <p:sp>
        <p:nvSpPr>
          <p:cNvPr id="36917" name="Rectangle 201"/>
          <p:cNvSpPr>
            <a:spLocks noChangeArrowheads="1"/>
          </p:cNvSpPr>
          <p:nvPr/>
        </p:nvSpPr>
        <p:spPr bwMode="auto">
          <a:xfrm>
            <a:off x="3890963" y="4322763"/>
            <a:ext cx="19050" cy="76200"/>
          </a:xfrm>
          <a:prstGeom prst="rect">
            <a:avLst/>
          </a:prstGeom>
          <a:solidFill>
            <a:srgbClr val="0000FF"/>
          </a:solidFill>
          <a:ln w="9525">
            <a:noFill/>
            <a:miter lim="800000"/>
            <a:headEnd/>
            <a:tailEnd/>
          </a:ln>
        </p:spPr>
        <p:txBody>
          <a:bodyPr/>
          <a:lstStyle/>
          <a:p>
            <a:endParaRPr lang="en-US" dirty="0">
              <a:solidFill>
                <a:schemeClr val="tx2"/>
              </a:solidFill>
            </a:endParaRPr>
          </a:p>
        </p:txBody>
      </p:sp>
      <p:sp>
        <p:nvSpPr>
          <p:cNvPr id="36918" name="Rectangle 202"/>
          <p:cNvSpPr>
            <a:spLocks noChangeArrowheads="1"/>
          </p:cNvSpPr>
          <p:nvPr/>
        </p:nvSpPr>
        <p:spPr bwMode="auto">
          <a:xfrm>
            <a:off x="3890963" y="4484688"/>
            <a:ext cx="19050" cy="76200"/>
          </a:xfrm>
          <a:prstGeom prst="rect">
            <a:avLst/>
          </a:prstGeom>
          <a:solidFill>
            <a:srgbClr val="0000FF"/>
          </a:solidFill>
          <a:ln w="9525">
            <a:noFill/>
            <a:miter lim="800000"/>
            <a:headEnd/>
            <a:tailEnd/>
          </a:ln>
        </p:spPr>
        <p:txBody>
          <a:bodyPr/>
          <a:lstStyle/>
          <a:p>
            <a:endParaRPr lang="en-US" dirty="0">
              <a:solidFill>
                <a:schemeClr val="tx2"/>
              </a:solidFill>
            </a:endParaRPr>
          </a:p>
        </p:txBody>
      </p:sp>
      <p:sp>
        <p:nvSpPr>
          <p:cNvPr id="36919" name="Rectangle 203"/>
          <p:cNvSpPr>
            <a:spLocks noChangeArrowheads="1"/>
          </p:cNvSpPr>
          <p:nvPr/>
        </p:nvSpPr>
        <p:spPr bwMode="auto">
          <a:xfrm>
            <a:off x="3890963" y="4637088"/>
            <a:ext cx="19050" cy="76200"/>
          </a:xfrm>
          <a:prstGeom prst="rect">
            <a:avLst/>
          </a:prstGeom>
          <a:solidFill>
            <a:srgbClr val="0000FF"/>
          </a:solidFill>
          <a:ln w="9525">
            <a:noFill/>
            <a:miter lim="800000"/>
            <a:headEnd/>
            <a:tailEnd/>
          </a:ln>
        </p:spPr>
        <p:txBody>
          <a:bodyPr/>
          <a:lstStyle/>
          <a:p>
            <a:endParaRPr lang="en-US" dirty="0">
              <a:solidFill>
                <a:schemeClr val="tx2"/>
              </a:solidFill>
            </a:endParaRPr>
          </a:p>
        </p:txBody>
      </p:sp>
      <p:sp>
        <p:nvSpPr>
          <p:cNvPr id="36920" name="Freeform 204"/>
          <p:cNvSpPr>
            <a:spLocks/>
          </p:cNvSpPr>
          <p:nvPr/>
        </p:nvSpPr>
        <p:spPr bwMode="auto">
          <a:xfrm>
            <a:off x="3890963" y="4789488"/>
            <a:ext cx="19050" cy="57150"/>
          </a:xfrm>
          <a:custGeom>
            <a:avLst/>
            <a:gdLst>
              <a:gd name="T0" fmla="*/ 2147483647 w 12"/>
              <a:gd name="T1" fmla="*/ 2147483647 h 36"/>
              <a:gd name="T2" fmla="*/ 2147483647 w 12"/>
              <a:gd name="T3" fmla="*/ 2147483647 h 36"/>
              <a:gd name="T4" fmla="*/ 2147483647 w 12"/>
              <a:gd name="T5" fmla="*/ 0 h 36"/>
              <a:gd name="T6" fmla="*/ 0 w 12"/>
              <a:gd name="T7" fmla="*/ 0 h 36"/>
              <a:gd name="T8" fmla="*/ 0 w 12"/>
              <a:gd name="T9" fmla="*/ 2147483647 h 36"/>
              <a:gd name="T10" fmla="*/ 2147483647 w 12"/>
              <a:gd name="T11" fmla="*/ 2147483647 h 36"/>
              <a:gd name="T12" fmla="*/ 0 60000 65536"/>
              <a:gd name="T13" fmla="*/ 0 60000 65536"/>
              <a:gd name="T14" fmla="*/ 0 60000 65536"/>
              <a:gd name="T15" fmla="*/ 0 60000 65536"/>
              <a:gd name="T16" fmla="*/ 0 60000 65536"/>
              <a:gd name="T17" fmla="*/ 0 60000 65536"/>
              <a:gd name="T18" fmla="*/ 0 w 12"/>
              <a:gd name="T19" fmla="*/ 0 h 36"/>
              <a:gd name="T20" fmla="*/ 12 w 12"/>
              <a:gd name="T21" fmla="*/ 36 h 36"/>
            </a:gdLst>
            <a:ahLst/>
            <a:cxnLst>
              <a:cxn ang="T12">
                <a:pos x="T0" y="T1"/>
              </a:cxn>
              <a:cxn ang="T13">
                <a:pos x="T2" y="T3"/>
              </a:cxn>
              <a:cxn ang="T14">
                <a:pos x="T4" y="T5"/>
              </a:cxn>
              <a:cxn ang="T15">
                <a:pos x="T6" y="T7"/>
              </a:cxn>
              <a:cxn ang="T16">
                <a:pos x="T8" y="T9"/>
              </a:cxn>
              <a:cxn ang="T17">
                <a:pos x="T10" y="T11"/>
              </a:cxn>
            </a:cxnLst>
            <a:rect l="T18" t="T19" r="T20" b="T21"/>
            <a:pathLst>
              <a:path w="12" h="36">
                <a:moveTo>
                  <a:pt x="6" y="36"/>
                </a:moveTo>
                <a:lnTo>
                  <a:pt x="12" y="36"/>
                </a:lnTo>
                <a:lnTo>
                  <a:pt x="12" y="0"/>
                </a:lnTo>
                <a:lnTo>
                  <a:pt x="0" y="0"/>
                </a:lnTo>
                <a:lnTo>
                  <a:pt x="0" y="36"/>
                </a:lnTo>
                <a:lnTo>
                  <a:pt x="6" y="36"/>
                </a:lnTo>
                <a:close/>
              </a:path>
            </a:pathLst>
          </a:custGeom>
          <a:solidFill>
            <a:srgbClr val="0000FF"/>
          </a:solidFill>
          <a:ln w="9525">
            <a:noFill/>
            <a:round/>
            <a:headEnd/>
            <a:tailEnd/>
          </a:ln>
        </p:spPr>
        <p:txBody>
          <a:bodyPr/>
          <a:lstStyle/>
          <a:p>
            <a:endParaRPr lang="en-US" dirty="0">
              <a:solidFill>
                <a:schemeClr val="tx2"/>
              </a:solidFill>
            </a:endParaRPr>
          </a:p>
        </p:txBody>
      </p:sp>
      <p:sp>
        <p:nvSpPr>
          <p:cNvPr id="36921" name="Freeform 205"/>
          <p:cNvSpPr>
            <a:spLocks/>
          </p:cNvSpPr>
          <p:nvPr/>
        </p:nvSpPr>
        <p:spPr bwMode="auto">
          <a:xfrm>
            <a:off x="6215063" y="2760663"/>
            <a:ext cx="504825" cy="504825"/>
          </a:xfrm>
          <a:custGeom>
            <a:avLst/>
            <a:gdLst>
              <a:gd name="T0" fmla="*/ 2147483647 w 318"/>
              <a:gd name="T1" fmla="*/ 2147483647 h 318"/>
              <a:gd name="T2" fmla="*/ 2147483647 w 318"/>
              <a:gd name="T3" fmla="*/ 2147483647 h 318"/>
              <a:gd name="T4" fmla="*/ 2147483647 w 318"/>
              <a:gd name="T5" fmla="*/ 2147483647 h 318"/>
              <a:gd name="T6" fmla="*/ 2147483647 w 318"/>
              <a:gd name="T7" fmla="*/ 2147483647 h 318"/>
              <a:gd name="T8" fmla="*/ 2147483647 w 318"/>
              <a:gd name="T9" fmla="*/ 2147483647 h 318"/>
              <a:gd name="T10" fmla="*/ 2147483647 w 318"/>
              <a:gd name="T11" fmla="*/ 2147483647 h 318"/>
              <a:gd name="T12" fmla="*/ 2147483647 w 318"/>
              <a:gd name="T13" fmla="*/ 2147483647 h 318"/>
              <a:gd name="T14" fmla="*/ 2147483647 w 318"/>
              <a:gd name="T15" fmla="*/ 2147483647 h 318"/>
              <a:gd name="T16" fmla="*/ 2147483647 w 318"/>
              <a:gd name="T17" fmla="*/ 2147483647 h 318"/>
              <a:gd name="T18" fmla="*/ 0 w 318"/>
              <a:gd name="T19" fmla="*/ 0 h 318"/>
              <a:gd name="T20" fmla="*/ 0 w 318"/>
              <a:gd name="T21" fmla="*/ 2147483647 h 318"/>
              <a:gd name="T22" fmla="*/ 2147483647 w 318"/>
              <a:gd name="T23" fmla="*/ 2147483647 h 318"/>
              <a:gd name="T24" fmla="*/ 2147483647 w 318"/>
              <a:gd name="T25" fmla="*/ 2147483647 h 318"/>
              <a:gd name="T26" fmla="*/ 2147483647 w 318"/>
              <a:gd name="T27" fmla="*/ 2147483647 h 318"/>
              <a:gd name="T28" fmla="*/ 2147483647 w 318"/>
              <a:gd name="T29" fmla="*/ 2147483647 h 318"/>
              <a:gd name="T30" fmla="*/ 2147483647 w 318"/>
              <a:gd name="T31" fmla="*/ 2147483647 h 318"/>
              <a:gd name="T32" fmla="*/ 2147483647 w 318"/>
              <a:gd name="T33" fmla="*/ 2147483647 h 318"/>
              <a:gd name="T34" fmla="*/ 2147483647 w 318"/>
              <a:gd name="T35" fmla="*/ 2147483647 h 318"/>
              <a:gd name="T36" fmla="*/ 2147483647 w 318"/>
              <a:gd name="T37" fmla="*/ 2147483647 h 318"/>
              <a:gd name="T38" fmla="*/ 2147483647 w 318"/>
              <a:gd name="T39" fmla="*/ 2147483647 h 318"/>
              <a:gd name="T40" fmla="*/ 2147483647 w 318"/>
              <a:gd name="T41" fmla="*/ 2147483647 h 31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18"/>
              <a:gd name="T64" fmla="*/ 0 h 318"/>
              <a:gd name="T65" fmla="*/ 318 w 318"/>
              <a:gd name="T66" fmla="*/ 318 h 31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18" h="318">
                <a:moveTo>
                  <a:pt x="318" y="318"/>
                </a:moveTo>
                <a:lnTo>
                  <a:pt x="318" y="318"/>
                </a:lnTo>
                <a:lnTo>
                  <a:pt x="312" y="258"/>
                </a:lnTo>
                <a:lnTo>
                  <a:pt x="294" y="198"/>
                </a:lnTo>
                <a:lnTo>
                  <a:pt x="264" y="144"/>
                </a:lnTo>
                <a:lnTo>
                  <a:pt x="222" y="96"/>
                </a:lnTo>
                <a:lnTo>
                  <a:pt x="174" y="54"/>
                </a:lnTo>
                <a:lnTo>
                  <a:pt x="120" y="24"/>
                </a:lnTo>
                <a:lnTo>
                  <a:pt x="60" y="6"/>
                </a:lnTo>
                <a:lnTo>
                  <a:pt x="0" y="0"/>
                </a:lnTo>
                <a:lnTo>
                  <a:pt x="0" y="18"/>
                </a:lnTo>
                <a:lnTo>
                  <a:pt x="60" y="24"/>
                </a:lnTo>
                <a:lnTo>
                  <a:pt x="114" y="42"/>
                </a:lnTo>
                <a:lnTo>
                  <a:pt x="168" y="66"/>
                </a:lnTo>
                <a:lnTo>
                  <a:pt x="210" y="108"/>
                </a:lnTo>
                <a:lnTo>
                  <a:pt x="252" y="150"/>
                </a:lnTo>
                <a:lnTo>
                  <a:pt x="276" y="204"/>
                </a:lnTo>
                <a:lnTo>
                  <a:pt x="294" y="258"/>
                </a:lnTo>
                <a:lnTo>
                  <a:pt x="300" y="318"/>
                </a:lnTo>
                <a:lnTo>
                  <a:pt x="318" y="318"/>
                </a:lnTo>
                <a:close/>
              </a:path>
            </a:pathLst>
          </a:custGeom>
          <a:solidFill>
            <a:srgbClr val="009900"/>
          </a:solidFill>
          <a:ln w="9525">
            <a:noFill/>
            <a:round/>
            <a:headEnd/>
            <a:tailEnd/>
          </a:ln>
        </p:spPr>
        <p:txBody>
          <a:bodyPr/>
          <a:lstStyle/>
          <a:p>
            <a:endParaRPr lang="en-US" dirty="0">
              <a:solidFill>
                <a:schemeClr val="tx2"/>
              </a:solidFill>
            </a:endParaRPr>
          </a:p>
        </p:txBody>
      </p:sp>
      <p:sp>
        <p:nvSpPr>
          <p:cNvPr id="36922" name="Freeform 206"/>
          <p:cNvSpPr>
            <a:spLocks/>
          </p:cNvSpPr>
          <p:nvPr/>
        </p:nvSpPr>
        <p:spPr bwMode="auto">
          <a:xfrm>
            <a:off x="6215063" y="3265488"/>
            <a:ext cx="504825" cy="504825"/>
          </a:xfrm>
          <a:custGeom>
            <a:avLst/>
            <a:gdLst>
              <a:gd name="T0" fmla="*/ 0 w 318"/>
              <a:gd name="T1" fmla="*/ 2147483647 h 318"/>
              <a:gd name="T2" fmla="*/ 0 w 318"/>
              <a:gd name="T3" fmla="*/ 2147483647 h 318"/>
              <a:gd name="T4" fmla="*/ 2147483647 w 318"/>
              <a:gd name="T5" fmla="*/ 2147483647 h 318"/>
              <a:gd name="T6" fmla="*/ 2147483647 w 318"/>
              <a:gd name="T7" fmla="*/ 2147483647 h 318"/>
              <a:gd name="T8" fmla="*/ 2147483647 w 318"/>
              <a:gd name="T9" fmla="*/ 2147483647 h 318"/>
              <a:gd name="T10" fmla="*/ 2147483647 w 318"/>
              <a:gd name="T11" fmla="*/ 2147483647 h 318"/>
              <a:gd name="T12" fmla="*/ 2147483647 w 318"/>
              <a:gd name="T13" fmla="*/ 2147483647 h 318"/>
              <a:gd name="T14" fmla="*/ 2147483647 w 318"/>
              <a:gd name="T15" fmla="*/ 2147483647 h 318"/>
              <a:gd name="T16" fmla="*/ 2147483647 w 318"/>
              <a:gd name="T17" fmla="*/ 2147483647 h 318"/>
              <a:gd name="T18" fmla="*/ 2147483647 w 318"/>
              <a:gd name="T19" fmla="*/ 0 h 318"/>
              <a:gd name="T20" fmla="*/ 2147483647 w 318"/>
              <a:gd name="T21" fmla="*/ 0 h 318"/>
              <a:gd name="T22" fmla="*/ 2147483647 w 318"/>
              <a:gd name="T23" fmla="*/ 2147483647 h 318"/>
              <a:gd name="T24" fmla="*/ 2147483647 w 318"/>
              <a:gd name="T25" fmla="*/ 2147483647 h 318"/>
              <a:gd name="T26" fmla="*/ 2147483647 w 318"/>
              <a:gd name="T27" fmla="*/ 2147483647 h 318"/>
              <a:gd name="T28" fmla="*/ 2147483647 w 318"/>
              <a:gd name="T29" fmla="*/ 2147483647 h 318"/>
              <a:gd name="T30" fmla="*/ 2147483647 w 318"/>
              <a:gd name="T31" fmla="*/ 2147483647 h 318"/>
              <a:gd name="T32" fmla="*/ 2147483647 w 318"/>
              <a:gd name="T33" fmla="*/ 2147483647 h 318"/>
              <a:gd name="T34" fmla="*/ 2147483647 w 318"/>
              <a:gd name="T35" fmla="*/ 2147483647 h 318"/>
              <a:gd name="T36" fmla="*/ 0 w 318"/>
              <a:gd name="T37" fmla="*/ 2147483647 h 318"/>
              <a:gd name="T38" fmla="*/ 0 w 318"/>
              <a:gd name="T39" fmla="*/ 2147483647 h 318"/>
              <a:gd name="T40" fmla="*/ 0 w 318"/>
              <a:gd name="T41" fmla="*/ 2147483647 h 31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18"/>
              <a:gd name="T64" fmla="*/ 0 h 318"/>
              <a:gd name="T65" fmla="*/ 318 w 318"/>
              <a:gd name="T66" fmla="*/ 318 h 31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18" h="318">
                <a:moveTo>
                  <a:pt x="0" y="318"/>
                </a:moveTo>
                <a:lnTo>
                  <a:pt x="0" y="318"/>
                </a:lnTo>
                <a:lnTo>
                  <a:pt x="60" y="312"/>
                </a:lnTo>
                <a:lnTo>
                  <a:pt x="120" y="294"/>
                </a:lnTo>
                <a:lnTo>
                  <a:pt x="174" y="264"/>
                </a:lnTo>
                <a:lnTo>
                  <a:pt x="222" y="228"/>
                </a:lnTo>
                <a:lnTo>
                  <a:pt x="264" y="180"/>
                </a:lnTo>
                <a:lnTo>
                  <a:pt x="294" y="126"/>
                </a:lnTo>
                <a:lnTo>
                  <a:pt x="312" y="66"/>
                </a:lnTo>
                <a:lnTo>
                  <a:pt x="318" y="0"/>
                </a:lnTo>
                <a:lnTo>
                  <a:pt x="300" y="0"/>
                </a:lnTo>
                <a:lnTo>
                  <a:pt x="294" y="60"/>
                </a:lnTo>
                <a:lnTo>
                  <a:pt x="276" y="120"/>
                </a:lnTo>
                <a:lnTo>
                  <a:pt x="252" y="168"/>
                </a:lnTo>
                <a:lnTo>
                  <a:pt x="210" y="216"/>
                </a:lnTo>
                <a:lnTo>
                  <a:pt x="168" y="252"/>
                </a:lnTo>
                <a:lnTo>
                  <a:pt x="114" y="282"/>
                </a:lnTo>
                <a:lnTo>
                  <a:pt x="60" y="300"/>
                </a:lnTo>
                <a:lnTo>
                  <a:pt x="0" y="306"/>
                </a:lnTo>
                <a:lnTo>
                  <a:pt x="0" y="318"/>
                </a:lnTo>
                <a:close/>
              </a:path>
            </a:pathLst>
          </a:custGeom>
          <a:solidFill>
            <a:srgbClr val="009900"/>
          </a:solidFill>
          <a:ln w="9525">
            <a:noFill/>
            <a:round/>
            <a:headEnd/>
            <a:tailEnd/>
          </a:ln>
        </p:spPr>
        <p:txBody>
          <a:bodyPr/>
          <a:lstStyle/>
          <a:p>
            <a:endParaRPr lang="en-US" dirty="0">
              <a:solidFill>
                <a:schemeClr val="tx2"/>
              </a:solidFill>
            </a:endParaRPr>
          </a:p>
        </p:txBody>
      </p:sp>
      <p:sp>
        <p:nvSpPr>
          <p:cNvPr id="36923" name="Freeform 207"/>
          <p:cNvSpPr>
            <a:spLocks/>
          </p:cNvSpPr>
          <p:nvPr/>
        </p:nvSpPr>
        <p:spPr bwMode="auto">
          <a:xfrm>
            <a:off x="5710238" y="3265488"/>
            <a:ext cx="504825" cy="504825"/>
          </a:xfrm>
          <a:custGeom>
            <a:avLst/>
            <a:gdLst>
              <a:gd name="T0" fmla="*/ 0 w 318"/>
              <a:gd name="T1" fmla="*/ 0 h 318"/>
              <a:gd name="T2" fmla="*/ 0 w 318"/>
              <a:gd name="T3" fmla="*/ 0 h 318"/>
              <a:gd name="T4" fmla="*/ 2147483647 w 318"/>
              <a:gd name="T5" fmla="*/ 2147483647 h 318"/>
              <a:gd name="T6" fmla="*/ 2147483647 w 318"/>
              <a:gd name="T7" fmla="*/ 2147483647 h 318"/>
              <a:gd name="T8" fmla="*/ 2147483647 w 318"/>
              <a:gd name="T9" fmla="*/ 2147483647 h 318"/>
              <a:gd name="T10" fmla="*/ 2147483647 w 318"/>
              <a:gd name="T11" fmla="*/ 2147483647 h 318"/>
              <a:gd name="T12" fmla="*/ 2147483647 w 318"/>
              <a:gd name="T13" fmla="*/ 2147483647 h 318"/>
              <a:gd name="T14" fmla="*/ 2147483647 w 318"/>
              <a:gd name="T15" fmla="*/ 2147483647 h 318"/>
              <a:gd name="T16" fmla="*/ 2147483647 w 318"/>
              <a:gd name="T17" fmla="*/ 2147483647 h 318"/>
              <a:gd name="T18" fmla="*/ 2147483647 w 318"/>
              <a:gd name="T19" fmla="*/ 2147483647 h 318"/>
              <a:gd name="T20" fmla="*/ 2147483647 w 318"/>
              <a:gd name="T21" fmla="*/ 2147483647 h 318"/>
              <a:gd name="T22" fmla="*/ 2147483647 w 318"/>
              <a:gd name="T23" fmla="*/ 2147483647 h 318"/>
              <a:gd name="T24" fmla="*/ 2147483647 w 318"/>
              <a:gd name="T25" fmla="*/ 2147483647 h 318"/>
              <a:gd name="T26" fmla="*/ 2147483647 w 318"/>
              <a:gd name="T27" fmla="*/ 2147483647 h 318"/>
              <a:gd name="T28" fmla="*/ 2147483647 w 318"/>
              <a:gd name="T29" fmla="*/ 2147483647 h 318"/>
              <a:gd name="T30" fmla="*/ 2147483647 w 318"/>
              <a:gd name="T31" fmla="*/ 2147483647 h 318"/>
              <a:gd name="T32" fmla="*/ 2147483647 w 318"/>
              <a:gd name="T33" fmla="*/ 2147483647 h 318"/>
              <a:gd name="T34" fmla="*/ 2147483647 w 318"/>
              <a:gd name="T35" fmla="*/ 2147483647 h 318"/>
              <a:gd name="T36" fmla="*/ 2147483647 w 318"/>
              <a:gd name="T37" fmla="*/ 0 h 318"/>
              <a:gd name="T38" fmla="*/ 2147483647 w 318"/>
              <a:gd name="T39" fmla="*/ 0 h 318"/>
              <a:gd name="T40" fmla="*/ 0 w 318"/>
              <a:gd name="T41" fmla="*/ 0 h 31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18"/>
              <a:gd name="T64" fmla="*/ 0 h 318"/>
              <a:gd name="T65" fmla="*/ 318 w 318"/>
              <a:gd name="T66" fmla="*/ 318 h 31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18" h="318">
                <a:moveTo>
                  <a:pt x="0" y="0"/>
                </a:moveTo>
                <a:lnTo>
                  <a:pt x="0" y="0"/>
                </a:lnTo>
                <a:lnTo>
                  <a:pt x="6" y="66"/>
                </a:lnTo>
                <a:lnTo>
                  <a:pt x="24" y="126"/>
                </a:lnTo>
                <a:lnTo>
                  <a:pt x="54" y="180"/>
                </a:lnTo>
                <a:lnTo>
                  <a:pt x="90" y="228"/>
                </a:lnTo>
                <a:lnTo>
                  <a:pt x="138" y="264"/>
                </a:lnTo>
                <a:lnTo>
                  <a:pt x="192" y="294"/>
                </a:lnTo>
                <a:lnTo>
                  <a:pt x="252" y="312"/>
                </a:lnTo>
                <a:lnTo>
                  <a:pt x="318" y="318"/>
                </a:lnTo>
                <a:lnTo>
                  <a:pt x="318" y="306"/>
                </a:lnTo>
                <a:lnTo>
                  <a:pt x="258" y="300"/>
                </a:lnTo>
                <a:lnTo>
                  <a:pt x="198" y="282"/>
                </a:lnTo>
                <a:lnTo>
                  <a:pt x="144" y="252"/>
                </a:lnTo>
                <a:lnTo>
                  <a:pt x="102" y="216"/>
                </a:lnTo>
                <a:lnTo>
                  <a:pt x="66" y="168"/>
                </a:lnTo>
                <a:lnTo>
                  <a:pt x="36" y="120"/>
                </a:lnTo>
                <a:lnTo>
                  <a:pt x="18" y="60"/>
                </a:lnTo>
                <a:lnTo>
                  <a:pt x="12" y="0"/>
                </a:lnTo>
                <a:lnTo>
                  <a:pt x="0" y="0"/>
                </a:lnTo>
                <a:close/>
              </a:path>
            </a:pathLst>
          </a:custGeom>
          <a:solidFill>
            <a:srgbClr val="009900"/>
          </a:solidFill>
          <a:ln w="9525">
            <a:noFill/>
            <a:round/>
            <a:headEnd/>
            <a:tailEnd/>
          </a:ln>
        </p:spPr>
        <p:txBody>
          <a:bodyPr/>
          <a:lstStyle/>
          <a:p>
            <a:endParaRPr lang="en-US" dirty="0">
              <a:solidFill>
                <a:schemeClr val="tx2"/>
              </a:solidFill>
            </a:endParaRPr>
          </a:p>
        </p:txBody>
      </p:sp>
      <p:sp>
        <p:nvSpPr>
          <p:cNvPr id="36924" name="Freeform 208"/>
          <p:cNvSpPr>
            <a:spLocks/>
          </p:cNvSpPr>
          <p:nvPr/>
        </p:nvSpPr>
        <p:spPr bwMode="auto">
          <a:xfrm>
            <a:off x="5710238" y="2760663"/>
            <a:ext cx="504825" cy="504825"/>
          </a:xfrm>
          <a:custGeom>
            <a:avLst/>
            <a:gdLst>
              <a:gd name="T0" fmla="*/ 2147483647 w 318"/>
              <a:gd name="T1" fmla="*/ 0 h 318"/>
              <a:gd name="T2" fmla="*/ 2147483647 w 318"/>
              <a:gd name="T3" fmla="*/ 0 h 318"/>
              <a:gd name="T4" fmla="*/ 2147483647 w 318"/>
              <a:gd name="T5" fmla="*/ 2147483647 h 318"/>
              <a:gd name="T6" fmla="*/ 2147483647 w 318"/>
              <a:gd name="T7" fmla="*/ 2147483647 h 318"/>
              <a:gd name="T8" fmla="*/ 2147483647 w 318"/>
              <a:gd name="T9" fmla="*/ 2147483647 h 318"/>
              <a:gd name="T10" fmla="*/ 2147483647 w 318"/>
              <a:gd name="T11" fmla="*/ 2147483647 h 318"/>
              <a:gd name="T12" fmla="*/ 2147483647 w 318"/>
              <a:gd name="T13" fmla="*/ 2147483647 h 318"/>
              <a:gd name="T14" fmla="*/ 2147483647 w 318"/>
              <a:gd name="T15" fmla="*/ 2147483647 h 318"/>
              <a:gd name="T16" fmla="*/ 2147483647 w 318"/>
              <a:gd name="T17" fmla="*/ 2147483647 h 318"/>
              <a:gd name="T18" fmla="*/ 0 w 318"/>
              <a:gd name="T19" fmla="*/ 2147483647 h 318"/>
              <a:gd name="T20" fmla="*/ 2147483647 w 318"/>
              <a:gd name="T21" fmla="*/ 2147483647 h 318"/>
              <a:gd name="T22" fmla="*/ 2147483647 w 318"/>
              <a:gd name="T23" fmla="*/ 2147483647 h 318"/>
              <a:gd name="T24" fmla="*/ 2147483647 w 318"/>
              <a:gd name="T25" fmla="*/ 2147483647 h 318"/>
              <a:gd name="T26" fmla="*/ 2147483647 w 318"/>
              <a:gd name="T27" fmla="*/ 2147483647 h 318"/>
              <a:gd name="T28" fmla="*/ 2147483647 w 318"/>
              <a:gd name="T29" fmla="*/ 2147483647 h 318"/>
              <a:gd name="T30" fmla="*/ 2147483647 w 318"/>
              <a:gd name="T31" fmla="*/ 2147483647 h 318"/>
              <a:gd name="T32" fmla="*/ 2147483647 w 318"/>
              <a:gd name="T33" fmla="*/ 2147483647 h 318"/>
              <a:gd name="T34" fmla="*/ 2147483647 w 318"/>
              <a:gd name="T35" fmla="*/ 2147483647 h 318"/>
              <a:gd name="T36" fmla="*/ 2147483647 w 318"/>
              <a:gd name="T37" fmla="*/ 2147483647 h 318"/>
              <a:gd name="T38" fmla="*/ 2147483647 w 318"/>
              <a:gd name="T39" fmla="*/ 2147483647 h 318"/>
              <a:gd name="T40" fmla="*/ 2147483647 w 318"/>
              <a:gd name="T41" fmla="*/ 0 h 31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18"/>
              <a:gd name="T64" fmla="*/ 0 h 318"/>
              <a:gd name="T65" fmla="*/ 318 w 318"/>
              <a:gd name="T66" fmla="*/ 318 h 31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18" h="318">
                <a:moveTo>
                  <a:pt x="318" y="0"/>
                </a:moveTo>
                <a:lnTo>
                  <a:pt x="318" y="0"/>
                </a:lnTo>
                <a:lnTo>
                  <a:pt x="252" y="6"/>
                </a:lnTo>
                <a:lnTo>
                  <a:pt x="192" y="24"/>
                </a:lnTo>
                <a:lnTo>
                  <a:pt x="138" y="54"/>
                </a:lnTo>
                <a:lnTo>
                  <a:pt x="90" y="96"/>
                </a:lnTo>
                <a:lnTo>
                  <a:pt x="54" y="144"/>
                </a:lnTo>
                <a:lnTo>
                  <a:pt x="24" y="198"/>
                </a:lnTo>
                <a:lnTo>
                  <a:pt x="6" y="258"/>
                </a:lnTo>
                <a:lnTo>
                  <a:pt x="0" y="318"/>
                </a:lnTo>
                <a:lnTo>
                  <a:pt x="12" y="318"/>
                </a:lnTo>
                <a:lnTo>
                  <a:pt x="18" y="258"/>
                </a:lnTo>
                <a:lnTo>
                  <a:pt x="36" y="204"/>
                </a:lnTo>
                <a:lnTo>
                  <a:pt x="66" y="150"/>
                </a:lnTo>
                <a:lnTo>
                  <a:pt x="102" y="108"/>
                </a:lnTo>
                <a:lnTo>
                  <a:pt x="144" y="66"/>
                </a:lnTo>
                <a:lnTo>
                  <a:pt x="198" y="42"/>
                </a:lnTo>
                <a:lnTo>
                  <a:pt x="258" y="24"/>
                </a:lnTo>
                <a:lnTo>
                  <a:pt x="318" y="18"/>
                </a:lnTo>
                <a:lnTo>
                  <a:pt x="318" y="0"/>
                </a:lnTo>
                <a:close/>
              </a:path>
            </a:pathLst>
          </a:custGeom>
          <a:solidFill>
            <a:srgbClr val="009900"/>
          </a:solidFill>
          <a:ln w="9525">
            <a:noFill/>
            <a:round/>
            <a:headEnd/>
            <a:tailEnd/>
          </a:ln>
        </p:spPr>
        <p:txBody>
          <a:bodyPr/>
          <a:lstStyle/>
          <a:p>
            <a:endParaRPr lang="en-US" dirty="0">
              <a:solidFill>
                <a:schemeClr val="tx2"/>
              </a:solidFill>
            </a:endParaRPr>
          </a:p>
        </p:txBody>
      </p:sp>
      <p:sp>
        <p:nvSpPr>
          <p:cNvPr id="36925" name="Rectangle 220"/>
          <p:cNvSpPr>
            <a:spLocks noChangeArrowheads="1"/>
          </p:cNvSpPr>
          <p:nvPr/>
        </p:nvSpPr>
        <p:spPr bwMode="auto">
          <a:xfrm>
            <a:off x="3890963" y="2770188"/>
            <a:ext cx="85725" cy="19050"/>
          </a:xfrm>
          <a:prstGeom prst="rect">
            <a:avLst/>
          </a:prstGeom>
          <a:solidFill>
            <a:srgbClr val="0000FF"/>
          </a:solidFill>
          <a:ln w="9525">
            <a:noFill/>
            <a:miter lim="800000"/>
            <a:headEnd/>
            <a:tailEnd/>
          </a:ln>
        </p:spPr>
        <p:txBody>
          <a:bodyPr/>
          <a:lstStyle/>
          <a:p>
            <a:endParaRPr lang="en-US" dirty="0">
              <a:solidFill>
                <a:schemeClr val="tx2"/>
              </a:solidFill>
            </a:endParaRPr>
          </a:p>
        </p:txBody>
      </p:sp>
      <p:sp>
        <p:nvSpPr>
          <p:cNvPr id="36926" name="Rectangle 221"/>
          <p:cNvSpPr>
            <a:spLocks noChangeArrowheads="1"/>
          </p:cNvSpPr>
          <p:nvPr/>
        </p:nvSpPr>
        <p:spPr bwMode="auto">
          <a:xfrm>
            <a:off x="4052888" y="2770188"/>
            <a:ext cx="76200" cy="19050"/>
          </a:xfrm>
          <a:prstGeom prst="rect">
            <a:avLst/>
          </a:prstGeom>
          <a:solidFill>
            <a:srgbClr val="0000FF"/>
          </a:solidFill>
          <a:ln w="9525">
            <a:noFill/>
            <a:miter lim="800000"/>
            <a:headEnd/>
            <a:tailEnd/>
          </a:ln>
        </p:spPr>
        <p:txBody>
          <a:bodyPr/>
          <a:lstStyle/>
          <a:p>
            <a:endParaRPr lang="en-US" dirty="0">
              <a:solidFill>
                <a:schemeClr val="tx2"/>
              </a:solidFill>
            </a:endParaRPr>
          </a:p>
        </p:txBody>
      </p:sp>
      <p:sp>
        <p:nvSpPr>
          <p:cNvPr id="36927" name="Rectangle 222"/>
          <p:cNvSpPr>
            <a:spLocks noChangeArrowheads="1"/>
          </p:cNvSpPr>
          <p:nvPr/>
        </p:nvSpPr>
        <p:spPr bwMode="auto">
          <a:xfrm>
            <a:off x="4205288" y="2770188"/>
            <a:ext cx="76200" cy="19050"/>
          </a:xfrm>
          <a:prstGeom prst="rect">
            <a:avLst/>
          </a:prstGeom>
          <a:solidFill>
            <a:srgbClr val="0000FF"/>
          </a:solidFill>
          <a:ln w="9525">
            <a:noFill/>
            <a:miter lim="800000"/>
            <a:headEnd/>
            <a:tailEnd/>
          </a:ln>
        </p:spPr>
        <p:txBody>
          <a:bodyPr/>
          <a:lstStyle/>
          <a:p>
            <a:endParaRPr lang="en-US" dirty="0">
              <a:solidFill>
                <a:schemeClr val="tx2"/>
              </a:solidFill>
            </a:endParaRPr>
          </a:p>
        </p:txBody>
      </p:sp>
      <p:sp>
        <p:nvSpPr>
          <p:cNvPr id="36928" name="Rectangle 223"/>
          <p:cNvSpPr>
            <a:spLocks noChangeArrowheads="1"/>
          </p:cNvSpPr>
          <p:nvPr/>
        </p:nvSpPr>
        <p:spPr bwMode="auto">
          <a:xfrm>
            <a:off x="4357688" y="2770188"/>
            <a:ext cx="76200" cy="19050"/>
          </a:xfrm>
          <a:prstGeom prst="rect">
            <a:avLst/>
          </a:prstGeom>
          <a:solidFill>
            <a:srgbClr val="0000FF"/>
          </a:solidFill>
          <a:ln w="9525">
            <a:noFill/>
            <a:miter lim="800000"/>
            <a:headEnd/>
            <a:tailEnd/>
          </a:ln>
        </p:spPr>
        <p:txBody>
          <a:bodyPr/>
          <a:lstStyle/>
          <a:p>
            <a:endParaRPr lang="en-US" dirty="0">
              <a:solidFill>
                <a:schemeClr val="tx2"/>
              </a:solidFill>
            </a:endParaRPr>
          </a:p>
        </p:txBody>
      </p:sp>
      <p:sp>
        <p:nvSpPr>
          <p:cNvPr id="36929" name="Rectangle 224"/>
          <p:cNvSpPr>
            <a:spLocks noChangeArrowheads="1"/>
          </p:cNvSpPr>
          <p:nvPr/>
        </p:nvSpPr>
        <p:spPr bwMode="auto">
          <a:xfrm>
            <a:off x="4510088" y="2770188"/>
            <a:ext cx="85725" cy="19050"/>
          </a:xfrm>
          <a:prstGeom prst="rect">
            <a:avLst/>
          </a:prstGeom>
          <a:solidFill>
            <a:srgbClr val="0000FF"/>
          </a:solidFill>
          <a:ln w="9525">
            <a:noFill/>
            <a:miter lim="800000"/>
            <a:headEnd/>
            <a:tailEnd/>
          </a:ln>
        </p:spPr>
        <p:txBody>
          <a:bodyPr/>
          <a:lstStyle/>
          <a:p>
            <a:endParaRPr lang="en-US" dirty="0">
              <a:solidFill>
                <a:schemeClr val="tx2"/>
              </a:solidFill>
            </a:endParaRPr>
          </a:p>
        </p:txBody>
      </p:sp>
      <p:sp>
        <p:nvSpPr>
          <p:cNvPr id="36930" name="Rectangle 225"/>
          <p:cNvSpPr>
            <a:spLocks noChangeArrowheads="1"/>
          </p:cNvSpPr>
          <p:nvPr/>
        </p:nvSpPr>
        <p:spPr bwMode="auto">
          <a:xfrm>
            <a:off x="4672013" y="2770188"/>
            <a:ext cx="76200" cy="19050"/>
          </a:xfrm>
          <a:prstGeom prst="rect">
            <a:avLst/>
          </a:prstGeom>
          <a:solidFill>
            <a:srgbClr val="0000FF"/>
          </a:solidFill>
          <a:ln w="9525">
            <a:noFill/>
            <a:miter lim="800000"/>
            <a:headEnd/>
            <a:tailEnd/>
          </a:ln>
        </p:spPr>
        <p:txBody>
          <a:bodyPr/>
          <a:lstStyle/>
          <a:p>
            <a:endParaRPr lang="en-US" dirty="0">
              <a:solidFill>
                <a:schemeClr val="tx2"/>
              </a:solidFill>
            </a:endParaRPr>
          </a:p>
        </p:txBody>
      </p:sp>
      <p:sp>
        <p:nvSpPr>
          <p:cNvPr id="36931" name="Rectangle 226"/>
          <p:cNvSpPr>
            <a:spLocks noChangeArrowheads="1"/>
          </p:cNvSpPr>
          <p:nvPr/>
        </p:nvSpPr>
        <p:spPr bwMode="auto">
          <a:xfrm>
            <a:off x="4824413" y="2770188"/>
            <a:ext cx="76200" cy="19050"/>
          </a:xfrm>
          <a:prstGeom prst="rect">
            <a:avLst/>
          </a:prstGeom>
          <a:solidFill>
            <a:srgbClr val="0000FF"/>
          </a:solidFill>
          <a:ln w="9525">
            <a:noFill/>
            <a:miter lim="800000"/>
            <a:headEnd/>
            <a:tailEnd/>
          </a:ln>
        </p:spPr>
        <p:txBody>
          <a:bodyPr/>
          <a:lstStyle/>
          <a:p>
            <a:endParaRPr lang="en-US" dirty="0">
              <a:solidFill>
                <a:schemeClr val="tx2"/>
              </a:solidFill>
            </a:endParaRPr>
          </a:p>
        </p:txBody>
      </p:sp>
      <p:sp>
        <p:nvSpPr>
          <p:cNvPr id="36932" name="Rectangle 227"/>
          <p:cNvSpPr>
            <a:spLocks noChangeArrowheads="1"/>
          </p:cNvSpPr>
          <p:nvPr/>
        </p:nvSpPr>
        <p:spPr bwMode="auto">
          <a:xfrm>
            <a:off x="4976813" y="2770188"/>
            <a:ext cx="76200" cy="19050"/>
          </a:xfrm>
          <a:prstGeom prst="rect">
            <a:avLst/>
          </a:prstGeom>
          <a:solidFill>
            <a:srgbClr val="0000FF"/>
          </a:solidFill>
          <a:ln w="9525">
            <a:noFill/>
            <a:miter lim="800000"/>
            <a:headEnd/>
            <a:tailEnd/>
          </a:ln>
        </p:spPr>
        <p:txBody>
          <a:bodyPr/>
          <a:lstStyle/>
          <a:p>
            <a:endParaRPr lang="en-US" dirty="0">
              <a:solidFill>
                <a:schemeClr val="tx2"/>
              </a:solidFill>
            </a:endParaRPr>
          </a:p>
        </p:txBody>
      </p:sp>
      <p:sp>
        <p:nvSpPr>
          <p:cNvPr id="36933" name="Rectangle 228"/>
          <p:cNvSpPr>
            <a:spLocks noChangeArrowheads="1"/>
          </p:cNvSpPr>
          <p:nvPr/>
        </p:nvSpPr>
        <p:spPr bwMode="auto">
          <a:xfrm>
            <a:off x="5129213" y="2770188"/>
            <a:ext cx="85725" cy="19050"/>
          </a:xfrm>
          <a:prstGeom prst="rect">
            <a:avLst/>
          </a:prstGeom>
          <a:solidFill>
            <a:srgbClr val="0000FF"/>
          </a:solidFill>
          <a:ln w="9525">
            <a:noFill/>
            <a:miter lim="800000"/>
            <a:headEnd/>
            <a:tailEnd/>
          </a:ln>
        </p:spPr>
        <p:txBody>
          <a:bodyPr/>
          <a:lstStyle/>
          <a:p>
            <a:endParaRPr lang="en-US" dirty="0">
              <a:solidFill>
                <a:schemeClr val="tx2"/>
              </a:solidFill>
            </a:endParaRPr>
          </a:p>
        </p:txBody>
      </p:sp>
      <p:sp>
        <p:nvSpPr>
          <p:cNvPr id="36934" name="Rectangle 229"/>
          <p:cNvSpPr>
            <a:spLocks noChangeArrowheads="1"/>
          </p:cNvSpPr>
          <p:nvPr/>
        </p:nvSpPr>
        <p:spPr bwMode="auto">
          <a:xfrm>
            <a:off x="5291138" y="2770188"/>
            <a:ext cx="76200" cy="19050"/>
          </a:xfrm>
          <a:prstGeom prst="rect">
            <a:avLst/>
          </a:prstGeom>
          <a:solidFill>
            <a:srgbClr val="0000FF"/>
          </a:solidFill>
          <a:ln w="9525">
            <a:noFill/>
            <a:miter lim="800000"/>
            <a:headEnd/>
            <a:tailEnd/>
          </a:ln>
        </p:spPr>
        <p:txBody>
          <a:bodyPr/>
          <a:lstStyle/>
          <a:p>
            <a:endParaRPr lang="en-US" dirty="0">
              <a:solidFill>
                <a:schemeClr val="tx2"/>
              </a:solidFill>
            </a:endParaRPr>
          </a:p>
        </p:txBody>
      </p:sp>
      <p:sp>
        <p:nvSpPr>
          <p:cNvPr id="36935" name="Rectangle 230"/>
          <p:cNvSpPr>
            <a:spLocks noChangeArrowheads="1"/>
          </p:cNvSpPr>
          <p:nvPr/>
        </p:nvSpPr>
        <p:spPr bwMode="auto">
          <a:xfrm>
            <a:off x="5443538" y="2770188"/>
            <a:ext cx="76200" cy="19050"/>
          </a:xfrm>
          <a:prstGeom prst="rect">
            <a:avLst/>
          </a:prstGeom>
          <a:solidFill>
            <a:srgbClr val="0000FF"/>
          </a:solidFill>
          <a:ln w="9525">
            <a:noFill/>
            <a:miter lim="800000"/>
            <a:headEnd/>
            <a:tailEnd/>
          </a:ln>
        </p:spPr>
        <p:txBody>
          <a:bodyPr/>
          <a:lstStyle/>
          <a:p>
            <a:endParaRPr lang="en-US" dirty="0">
              <a:solidFill>
                <a:schemeClr val="tx2"/>
              </a:solidFill>
            </a:endParaRPr>
          </a:p>
        </p:txBody>
      </p:sp>
      <p:sp>
        <p:nvSpPr>
          <p:cNvPr id="36936" name="Rectangle 231"/>
          <p:cNvSpPr>
            <a:spLocks noChangeArrowheads="1"/>
          </p:cNvSpPr>
          <p:nvPr/>
        </p:nvSpPr>
        <p:spPr bwMode="auto">
          <a:xfrm>
            <a:off x="5595938" y="2770188"/>
            <a:ext cx="76200" cy="19050"/>
          </a:xfrm>
          <a:prstGeom prst="rect">
            <a:avLst/>
          </a:prstGeom>
          <a:solidFill>
            <a:srgbClr val="0000FF"/>
          </a:solidFill>
          <a:ln w="9525">
            <a:noFill/>
            <a:miter lim="800000"/>
            <a:headEnd/>
            <a:tailEnd/>
          </a:ln>
        </p:spPr>
        <p:txBody>
          <a:bodyPr/>
          <a:lstStyle/>
          <a:p>
            <a:endParaRPr lang="en-US" dirty="0">
              <a:solidFill>
                <a:schemeClr val="tx2"/>
              </a:solidFill>
            </a:endParaRPr>
          </a:p>
        </p:txBody>
      </p:sp>
      <p:sp>
        <p:nvSpPr>
          <p:cNvPr id="36937" name="Rectangle 232"/>
          <p:cNvSpPr>
            <a:spLocks noChangeArrowheads="1"/>
          </p:cNvSpPr>
          <p:nvPr/>
        </p:nvSpPr>
        <p:spPr bwMode="auto">
          <a:xfrm>
            <a:off x="5748338" y="2770188"/>
            <a:ext cx="76200" cy="19050"/>
          </a:xfrm>
          <a:prstGeom prst="rect">
            <a:avLst/>
          </a:prstGeom>
          <a:solidFill>
            <a:srgbClr val="0000FF"/>
          </a:solidFill>
          <a:ln w="9525">
            <a:noFill/>
            <a:miter lim="800000"/>
            <a:headEnd/>
            <a:tailEnd/>
          </a:ln>
        </p:spPr>
        <p:txBody>
          <a:bodyPr/>
          <a:lstStyle/>
          <a:p>
            <a:endParaRPr lang="en-US" dirty="0">
              <a:solidFill>
                <a:schemeClr val="tx2"/>
              </a:solidFill>
            </a:endParaRPr>
          </a:p>
        </p:txBody>
      </p:sp>
      <p:sp>
        <p:nvSpPr>
          <p:cNvPr id="36938" name="Rectangle 233"/>
          <p:cNvSpPr>
            <a:spLocks noChangeArrowheads="1"/>
          </p:cNvSpPr>
          <p:nvPr/>
        </p:nvSpPr>
        <p:spPr bwMode="auto">
          <a:xfrm>
            <a:off x="5910263" y="2770188"/>
            <a:ext cx="76200" cy="19050"/>
          </a:xfrm>
          <a:prstGeom prst="rect">
            <a:avLst/>
          </a:prstGeom>
          <a:solidFill>
            <a:srgbClr val="0000FF"/>
          </a:solidFill>
          <a:ln w="9525">
            <a:noFill/>
            <a:miter lim="800000"/>
            <a:headEnd/>
            <a:tailEnd/>
          </a:ln>
        </p:spPr>
        <p:txBody>
          <a:bodyPr/>
          <a:lstStyle/>
          <a:p>
            <a:endParaRPr lang="en-US" dirty="0">
              <a:solidFill>
                <a:schemeClr val="tx2"/>
              </a:solidFill>
            </a:endParaRPr>
          </a:p>
        </p:txBody>
      </p:sp>
      <p:sp>
        <p:nvSpPr>
          <p:cNvPr id="36939" name="Rectangle 234"/>
          <p:cNvSpPr>
            <a:spLocks noChangeArrowheads="1"/>
          </p:cNvSpPr>
          <p:nvPr/>
        </p:nvSpPr>
        <p:spPr bwMode="auto">
          <a:xfrm>
            <a:off x="6062663" y="2770188"/>
            <a:ext cx="76200" cy="19050"/>
          </a:xfrm>
          <a:prstGeom prst="rect">
            <a:avLst/>
          </a:prstGeom>
          <a:solidFill>
            <a:srgbClr val="0000FF"/>
          </a:solidFill>
          <a:ln w="9525">
            <a:noFill/>
            <a:miter lim="800000"/>
            <a:headEnd/>
            <a:tailEnd/>
          </a:ln>
        </p:spPr>
        <p:txBody>
          <a:bodyPr/>
          <a:lstStyle/>
          <a:p>
            <a:endParaRPr lang="en-US" dirty="0">
              <a:solidFill>
                <a:schemeClr val="tx2"/>
              </a:solidFill>
            </a:endParaRPr>
          </a:p>
        </p:txBody>
      </p:sp>
      <p:sp>
        <p:nvSpPr>
          <p:cNvPr id="36940" name="Freeform 235"/>
          <p:cNvSpPr>
            <a:spLocks/>
          </p:cNvSpPr>
          <p:nvPr/>
        </p:nvSpPr>
        <p:spPr bwMode="auto">
          <a:xfrm>
            <a:off x="6215063" y="2770188"/>
            <a:ext cx="19050" cy="19050"/>
          </a:xfrm>
          <a:custGeom>
            <a:avLst/>
            <a:gdLst>
              <a:gd name="T0" fmla="*/ 2147483647 w 12"/>
              <a:gd name="T1" fmla="*/ 2147483647 h 12"/>
              <a:gd name="T2" fmla="*/ 2147483647 w 12"/>
              <a:gd name="T3" fmla="*/ 0 h 12"/>
              <a:gd name="T4" fmla="*/ 0 w 12"/>
              <a:gd name="T5" fmla="*/ 0 h 12"/>
              <a:gd name="T6" fmla="*/ 0 w 12"/>
              <a:gd name="T7" fmla="*/ 2147483647 h 12"/>
              <a:gd name="T8" fmla="*/ 2147483647 w 12"/>
              <a:gd name="T9" fmla="*/ 2147483647 h 12"/>
              <a:gd name="T10" fmla="*/ 2147483647 w 12"/>
              <a:gd name="T11" fmla="*/ 2147483647 h 12"/>
              <a:gd name="T12" fmla="*/ 0 60000 65536"/>
              <a:gd name="T13" fmla="*/ 0 60000 65536"/>
              <a:gd name="T14" fmla="*/ 0 60000 65536"/>
              <a:gd name="T15" fmla="*/ 0 60000 65536"/>
              <a:gd name="T16" fmla="*/ 0 60000 65536"/>
              <a:gd name="T17" fmla="*/ 0 60000 65536"/>
              <a:gd name="T18" fmla="*/ 0 w 12"/>
              <a:gd name="T19" fmla="*/ 0 h 12"/>
              <a:gd name="T20" fmla="*/ 12 w 12"/>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12" h="12">
                <a:moveTo>
                  <a:pt x="12" y="6"/>
                </a:moveTo>
                <a:lnTo>
                  <a:pt x="12" y="0"/>
                </a:lnTo>
                <a:lnTo>
                  <a:pt x="0" y="0"/>
                </a:lnTo>
                <a:lnTo>
                  <a:pt x="0" y="12"/>
                </a:lnTo>
                <a:lnTo>
                  <a:pt x="12" y="12"/>
                </a:lnTo>
                <a:lnTo>
                  <a:pt x="12" y="6"/>
                </a:lnTo>
                <a:close/>
              </a:path>
            </a:pathLst>
          </a:custGeom>
          <a:solidFill>
            <a:srgbClr val="0000FF"/>
          </a:solidFill>
          <a:ln w="9525">
            <a:noFill/>
            <a:round/>
            <a:headEnd/>
            <a:tailEnd/>
          </a:ln>
        </p:spPr>
        <p:txBody>
          <a:bodyPr/>
          <a:lstStyle/>
          <a:p>
            <a:endParaRPr lang="en-US" dirty="0">
              <a:solidFill>
                <a:schemeClr val="tx2"/>
              </a:solidFill>
            </a:endParaRPr>
          </a:p>
        </p:txBody>
      </p:sp>
      <p:sp>
        <p:nvSpPr>
          <p:cNvPr id="36941" name="Rectangle 246"/>
          <p:cNvSpPr>
            <a:spLocks noChangeArrowheads="1"/>
          </p:cNvSpPr>
          <p:nvPr/>
        </p:nvSpPr>
        <p:spPr bwMode="auto">
          <a:xfrm>
            <a:off x="3890963" y="3751263"/>
            <a:ext cx="85725" cy="19050"/>
          </a:xfrm>
          <a:prstGeom prst="rect">
            <a:avLst/>
          </a:prstGeom>
          <a:solidFill>
            <a:srgbClr val="0000FF"/>
          </a:solidFill>
          <a:ln w="9525">
            <a:noFill/>
            <a:miter lim="800000"/>
            <a:headEnd/>
            <a:tailEnd/>
          </a:ln>
        </p:spPr>
        <p:txBody>
          <a:bodyPr/>
          <a:lstStyle/>
          <a:p>
            <a:endParaRPr lang="en-US" dirty="0">
              <a:solidFill>
                <a:schemeClr val="tx2"/>
              </a:solidFill>
            </a:endParaRPr>
          </a:p>
        </p:txBody>
      </p:sp>
      <p:sp>
        <p:nvSpPr>
          <p:cNvPr id="36942" name="Rectangle 247"/>
          <p:cNvSpPr>
            <a:spLocks noChangeArrowheads="1"/>
          </p:cNvSpPr>
          <p:nvPr/>
        </p:nvSpPr>
        <p:spPr bwMode="auto">
          <a:xfrm>
            <a:off x="4052888" y="3751263"/>
            <a:ext cx="76200" cy="19050"/>
          </a:xfrm>
          <a:prstGeom prst="rect">
            <a:avLst/>
          </a:prstGeom>
          <a:solidFill>
            <a:srgbClr val="0000FF"/>
          </a:solidFill>
          <a:ln w="9525">
            <a:noFill/>
            <a:miter lim="800000"/>
            <a:headEnd/>
            <a:tailEnd/>
          </a:ln>
        </p:spPr>
        <p:txBody>
          <a:bodyPr/>
          <a:lstStyle/>
          <a:p>
            <a:endParaRPr lang="en-US" dirty="0">
              <a:solidFill>
                <a:schemeClr val="tx2"/>
              </a:solidFill>
            </a:endParaRPr>
          </a:p>
        </p:txBody>
      </p:sp>
      <p:sp>
        <p:nvSpPr>
          <p:cNvPr id="36943" name="Rectangle 248"/>
          <p:cNvSpPr>
            <a:spLocks noChangeArrowheads="1"/>
          </p:cNvSpPr>
          <p:nvPr/>
        </p:nvSpPr>
        <p:spPr bwMode="auto">
          <a:xfrm>
            <a:off x="4205288" y="3751263"/>
            <a:ext cx="76200" cy="19050"/>
          </a:xfrm>
          <a:prstGeom prst="rect">
            <a:avLst/>
          </a:prstGeom>
          <a:solidFill>
            <a:srgbClr val="0000FF"/>
          </a:solidFill>
          <a:ln w="9525">
            <a:noFill/>
            <a:miter lim="800000"/>
            <a:headEnd/>
            <a:tailEnd/>
          </a:ln>
        </p:spPr>
        <p:txBody>
          <a:bodyPr/>
          <a:lstStyle/>
          <a:p>
            <a:endParaRPr lang="en-US" dirty="0">
              <a:solidFill>
                <a:schemeClr val="tx2"/>
              </a:solidFill>
            </a:endParaRPr>
          </a:p>
        </p:txBody>
      </p:sp>
      <p:sp>
        <p:nvSpPr>
          <p:cNvPr id="36944" name="Rectangle 249"/>
          <p:cNvSpPr>
            <a:spLocks noChangeArrowheads="1"/>
          </p:cNvSpPr>
          <p:nvPr/>
        </p:nvSpPr>
        <p:spPr bwMode="auto">
          <a:xfrm>
            <a:off x="4357688" y="3751263"/>
            <a:ext cx="76200" cy="19050"/>
          </a:xfrm>
          <a:prstGeom prst="rect">
            <a:avLst/>
          </a:prstGeom>
          <a:solidFill>
            <a:srgbClr val="0000FF"/>
          </a:solidFill>
          <a:ln w="9525">
            <a:noFill/>
            <a:miter lim="800000"/>
            <a:headEnd/>
            <a:tailEnd/>
          </a:ln>
        </p:spPr>
        <p:txBody>
          <a:bodyPr/>
          <a:lstStyle/>
          <a:p>
            <a:endParaRPr lang="en-US" dirty="0">
              <a:solidFill>
                <a:schemeClr val="tx2"/>
              </a:solidFill>
            </a:endParaRPr>
          </a:p>
        </p:txBody>
      </p:sp>
      <p:sp>
        <p:nvSpPr>
          <p:cNvPr id="36945" name="Rectangle 250"/>
          <p:cNvSpPr>
            <a:spLocks noChangeArrowheads="1"/>
          </p:cNvSpPr>
          <p:nvPr/>
        </p:nvSpPr>
        <p:spPr bwMode="auto">
          <a:xfrm>
            <a:off x="4510088" y="3751263"/>
            <a:ext cx="85725" cy="19050"/>
          </a:xfrm>
          <a:prstGeom prst="rect">
            <a:avLst/>
          </a:prstGeom>
          <a:solidFill>
            <a:srgbClr val="0000FF"/>
          </a:solidFill>
          <a:ln w="9525">
            <a:noFill/>
            <a:miter lim="800000"/>
            <a:headEnd/>
            <a:tailEnd/>
          </a:ln>
        </p:spPr>
        <p:txBody>
          <a:bodyPr/>
          <a:lstStyle/>
          <a:p>
            <a:endParaRPr lang="en-US" dirty="0">
              <a:solidFill>
                <a:schemeClr val="tx2"/>
              </a:solidFill>
            </a:endParaRPr>
          </a:p>
        </p:txBody>
      </p:sp>
      <p:sp>
        <p:nvSpPr>
          <p:cNvPr id="36946" name="Rectangle 251"/>
          <p:cNvSpPr>
            <a:spLocks noChangeArrowheads="1"/>
          </p:cNvSpPr>
          <p:nvPr/>
        </p:nvSpPr>
        <p:spPr bwMode="auto">
          <a:xfrm>
            <a:off x="4672013" y="3751263"/>
            <a:ext cx="76200" cy="19050"/>
          </a:xfrm>
          <a:prstGeom prst="rect">
            <a:avLst/>
          </a:prstGeom>
          <a:solidFill>
            <a:srgbClr val="0000FF"/>
          </a:solidFill>
          <a:ln w="9525">
            <a:noFill/>
            <a:miter lim="800000"/>
            <a:headEnd/>
            <a:tailEnd/>
          </a:ln>
        </p:spPr>
        <p:txBody>
          <a:bodyPr/>
          <a:lstStyle/>
          <a:p>
            <a:endParaRPr lang="en-US" dirty="0">
              <a:solidFill>
                <a:schemeClr val="tx2"/>
              </a:solidFill>
            </a:endParaRPr>
          </a:p>
        </p:txBody>
      </p:sp>
      <p:sp>
        <p:nvSpPr>
          <p:cNvPr id="36947" name="Rectangle 252"/>
          <p:cNvSpPr>
            <a:spLocks noChangeArrowheads="1"/>
          </p:cNvSpPr>
          <p:nvPr/>
        </p:nvSpPr>
        <p:spPr bwMode="auto">
          <a:xfrm>
            <a:off x="4824413" y="3751263"/>
            <a:ext cx="76200" cy="19050"/>
          </a:xfrm>
          <a:prstGeom prst="rect">
            <a:avLst/>
          </a:prstGeom>
          <a:solidFill>
            <a:srgbClr val="0000FF"/>
          </a:solidFill>
          <a:ln w="9525">
            <a:noFill/>
            <a:miter lim="800000"/>
            <a:headEnd/>
            <a:tailEnd/>
          </a:ln>
        </p:spPr>
        <p:txBody>
          <a:bodyPr/>
          <a:lstStyle/>
          <a:p>
            <a:endParaRPr lang="en-US" dirty="0">
              <a:solidFill>
                <a:schemeClr val="tx2"/>
              </a:solidFill>
            </a:endParaRPr>
          </a:p>
        </p:txBody>
      </p:sp>
      <p:sp>
        <p:nvSpPr>
          <p:cNvPr id="36948" name="Rectangle 253"/>
          <p:cNvSpPr>
            <a:spLocks noChangeArrowheads="1"/>
          </p:cNvSpPr>
          <p:nvPr/>
        </p:nvSpPr>
        <p:spPr bwMode="auto">
          <a:xfrm>
            <a:off x="4976813" y="3751263"/>
            <a:ext cx="76200" cy="19050"/>
          </a:xfrm>
          <a:prstGeom prst="rect">
            <a:avLst/>
          </a:prstGeom>
          <a:solidFill>
            <a:srgbClr val="0000FF"/>
          </a:solidFill>
          <a:ln w="9525">
            <a:noFill/>
            <a:miter lim="800000"/>
            <a:headEnd/>
            <a:tailEnd/>
          </a:ln>
        </p:spPr>
        <p:txBody>
          <a:bodyPr/>
          <a:lstStyle/>
          <a:p>
            <a:endParaRPr lang="en-US" dirty="0">
              <a:solidFill>
                <a:schemeClr val="tx2"/>
              </a:solidFill>
            </a:endParaRPr>
          </a:p>
        </p:txBody>
      </p:sp>
      <p:sp>
        <p:nvSpPr>
          <p:cNvPr id="36949" name="Rectangle 254"/>
          <p:cNvSpPr>
            <a:spLocks noChangeArrowheads="1"/>
          </p:cNvSpPr>
          <p:nvPr/>
        </p:nvSpPr>
        <p:spPr bwMode="auto">
          <a:xfrm>
            <a:off x="5129213" y="3751263"/>
            <a:ext cx="85725" cy="19050"/>
          </a:xfrm>
          <a:prstGeom prst="rect">
            <a:avLst/>
          </a:prstGeom>
          <a:solidFill>
            <a:srgbClr val="0000FF"/>
          </a:solidFill>
          <a:ln w="9525">
            <a:noFill/>
            <a:miter lim="800000"/>
            <a:headEnd/>
            <a:tailEnd/>
          </a:ln>
        </p:spPr>
        <p:txBody>
          <a:bodyPr/>
          <a:lstStyle/>
          <a:p>
            <a:endParaRPr lang="en-US" dirty="0">
              <a:solidFill>
                <a:schemeClr val="tx2"/>
              </a:solidFill>
            </a:endParaRPr>
          </a:p>
        </p:txBody>
      </p:sp>
      <p:sp>
        <p:nvSpPr>
          <p:cNvPr id="36950" name="Rectangle 255"/>
          <p:cNvSpPr>
            <a:spLocks noChangeArrowheads="1"/>
          </p:cNvSpPr>
          <p:nvPr/>
        </p:nvSpPr>
        <p:spPr bwMode="auto">
          <a:xfrm>
            <a:off x="5291138" y="3751263"/>
            <a:ext cx="76200" cy="19050"/>
          </a:xfrm>
          <a:prstGeom prst="rect">
            <a:avLst/>
          </a:prstGeom>
          <a:solidFill>
            <a:srgbClr val="0000FF"/>
          </a:solidFill>
          <a:ln w="9525">
            <a:noFill/>
            <a:miter lim="800000"/>
            <a:headEnd/>
            <a:tailEnd/>
          </a:ln>
        </p:spPr>
        <p:txBody>
          <a:bodyPr/>
          <a:lstStyle/>
          <a:p>
            <a:endParaRPr lang="en-US" dirty="0">
              <a:solidFill>
                <a:schemeClr val="tx2"/>
              </a:solidFill>
            </a:endParaRPr>
          </a:p>
        </p:txBody>
      </p:sp>
      <p:sp>
        <p:nvSpPr>
          <p:cNvPr id="36951" name="Rectangle 256"/>
          <p:cNvSpPr>
            <a:spLocks noChangeArrowheads="1"/>
          </p:cNvSpPr>
          <p:nvPr/>
        </p:nvSpPr>
        <p:spPr bwMode="auto">
          <a:xfrm>
            <a:off x="5443538" y="3751263"/>
            <a:ext cx="76200" cy="19050"/>
          </a:xfrm>
          <a:prstGeom prst="rect">
            <a:avLst/>
          </a:prstGeom>
          <a:solidFill>
            <a:srgbClr val="0000FF"/>
          </a:solidFill>
          <a:ln w="9525">
            <a:noFill/>
            <a:miter lim="800000"/>
            <a:headEnd/>
            <a:tailEnd/>
          </a:ln>
        </p:spPr>
        <p:txBody>
          <a:bodyPr/>
          <a:lstStyle/>
          <a:p>
            <a:endParaRPr lang="en-US" dirty="0">
              <a:solidFill>
                <a:schemeClr val="tx2"/>
              </a:solidFill>
            </a:endParaRPr>
          </a:p>
        </p:txBody>
      </p:sp>
      <p:sp>
        <p:nvSpPr>
          <p:cNvPr id="36952" name="Rectangle 257"/>
          <p:cNvSpPr>
            <a:spLocks noChangeArrowheads="1"/>
          </p:cNvSpPr>
          <p:nvPr/>
        </p:nvSpPr>
        <p:spPr bwMode="auto">
          <a:xfrm>
            <a:off x="5595938" y="3751263"/>
            <a:ext cx="76200" cy="19050"/>
          </a:xfrm>
          <a:prstGeom prst="rect">
            <a:avLst/>
          </a:prstGeom>
          <a:solidFill>
            <a:srgbClr val="0000FF"/>
          </a:solidFill>
          <a:ln w="9525">
            <a:noFill/>
            <a:miter lim="800000"/>
            <a:headEnd/>
            <a:tailEnd/>
          </a:ln>
        </p:spPr>
        <p:txBody>
          <a:bodyPr/>
          <a:lstStyle/>
          <a:p>
            <a:endParaRPr lang="en-US" dirty="0">
              <a:solidFill>
                <a:schemeClr val="tx2"/>
              </a:solidFill>
            </a:endParaRPr>
          </a:p>
        </p:txBody>
      </p:sp>
      <p:sp>
        <p:nvSpPr>
          <p:cNvPr id="36953" name="Rectangle 258"/>
          <p:cNvSpPr>
            <a:spLocks noChangeArrowheads="1"/>
          </p:cNvSpPr>
          <p:nvPr/>
        </p:nvSpPr>
        <p:spPr bwMode="auto">
          <a:xfrm>
            <a:off x="5748338" y="3751263"/>
            <a:ext cx="76200" cy="19050"/>
          </a:xfrm>
          <a:prstGeom prst="rect">
            <a:avLst/>
          </a:prstGeom>
          <a:solidFill>
            <a:srgbClr val="0000FF"/>
          </a:solidFill>
          <a:ln w="9525">
            <a:noFill/>
            <a:miter lim="800000"/>
            <a:headEnd/>
            <a:tailEnd/>
          </a:ln>
        </p:spPr>
        <p:txBody>
          <a:bodyPr/>
          <a:lstStyle/>
          <a:p>
            <a:endParaRPr lang="en-US" dirty="0">
              <a:solidFill>
                <a:schemeClr val="tx2"/>
              </a:solidFill>
            </a:endParaRPr>
          </a:p>
        </p:txBody>
      </p:sp>
      <p:sp>
        <p:nvSpPr>
          <p:cNvPr id="36954" name="Rectangle 259"/>
          <p:cNvSpPr>
            <a:spLocks noChangeArrowheads="1"/>
          </p:cNvSpPr>
          <p:nvPr/>
        </p:nvSpPr>
        <p:spPr bwMode="auto">
          <a:xfrm>
            <a:off x="5910263" y="3751263"/>
            <a:ext cx="76200" cy="19050"/>
          </a:xfrm>
          <a:prstGeom prst="rect">
            <a:avLst/>
          </a:prstGeom>
          <a:solidFill>
            <a:srgbClr val="0000FF"/>
          </a:solidFill>
          <a:ln w="9525">
            <a:noFill/>
            <a:miter lim="800000"/>
            <a:headEnd/>
            <a:tailEnd/>
          </a:ln>
        </p:spPr>
        <p:txBody>
          <a:bodyPr/>
          <a:lstStyle/>
          <a:p>
            <a:endParaRPr lang="en-US" dirty="0">
              <a:solidFill>
                <a:schemeClr val="tx2"/>
              </a:solidFill>
            </a:endParaRPr>
          </a:p>
        </p:txBody>
      </p:sp>
      <p:sp>
        <p:nvSpPr>
          <p:cNvPr id="36955" name="Rectangle 260"/>
          <p:cNvSpPr>
            <a:spLocks noChangeArrowheads="1"/>
          </p:cNvSpPr>
          <p:nvPr/>
        </p:nvSpPr>
        <p:spPr bwMode="auto">
          <a:xfrm>
            <a:off x="6062663" y="3751263"/>
            <a:ext cx="76200" cy="19050"/>
          </a:xfrm>
          <a:prstGeom prst="rect">
            <a:avLst/>
          </a:prstGeom>
          <a:solidFill>
            <a:srgbClr val="0000FF"/>
          </a:solidFill>
          <a:ln w="9525">
            <a:noFill/>
            <a:miter lim="800000"/>
            <a:headEnd/>
            <a:tailEnd/>
          </a:ln>
        </p:spPr>
        <p:txBody>
          <a:bodyPr/>
          <a:lstStyle/>
          <a:p>
            <a:endParaRPr lang="en-US" dirty="0">
              <a:solidFill>
                <a:schemeClr val="tx2"/>
              </a:solidFill>
            </a:endParaRPr>
          </a:p>
        </p:txBody>
      </p:sp>
      <p:sp>
        <p:nvSpPr>
          <p:cNvPr id="36956" name="Freeform 261"/>
          <p:cNvSpPr>
            <a:spLocks/>
          </p:cNvSpPr>
          <p:nvPr/>
        </p:nvSpPr>
        <p:spPr bwMode="auto">
          <a:xfrm>
            <a:off x="6215063" y="3751263"/>
            <a:ext cx="19050" cy="19050"/>
          </a:xfrm>
          <a:custGeom>
            <a:avLst/>
            <a:gdLst>
              <a:gd name="T0" fmla="*/ 2147483647 w 12"/>
              <a:gd name="T1" fmla="*/ 2147483647 h 12"/>
              <a:gd name="T2" fmla="*/ 2147483647 w 12"/>
              <a:gd name="T3" fmla="*/ 0 h 12"/>
              <a:gd name="T4" fmla="*/ 0 w 12"/>
              <a:gd name="T5" fmla="*/ 0 h 12"/>
              <a:gd name="T6" fmla="*/ 0 w 12"/>
              <a:gd name="T7" fmla="*/ 2147483647 h 12"/>
              <a:gd name="T8" fmla="*/ 2147483647 w 12"/>
              <a:gd name="T9" fmla="*/ 2147483647 h 12"/>
              <a:gd name="T10" fmla="*/ 2147483647 w 12"/>
              <a:gd name="T11" fmla="*/ 2147483647 h 12"/>
              <a:gd name="T12" fmla="*/ 0 60000 65536"/>
              <a:gd name="T13" fmla="*/ 0 60000 65536"/>
              <a:gd name="T14" fmla="*/ 0 60000 65536"/>
              <a:gd name="T15" fmla="*/ 0 60000 65536"/>
              <a:gd name="T16" fmla="*/ 0 60000 65536"/>
              <a:gd name="T17" fmla="*/ 0 60000 65536"/>
              <a:gd name="T18" fmla="*/ 0 w 12"/>
              <a:gd name="T19" fmla="*/ 0 h 12"/>
              <a:gd name="T20" fmla="*/ 12 w 12"/>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12" h="12">
                <a:moveTo>
                  <a:pt x="12" y="6"/>
                </a:moveTo>
                <a:lnTo>
                  <a:pt x="12" y="0"/>
                </a:lnTo>
                <a:lnTo>
                  <a:pt x="0" y="0"/>
                </a:lnTo>
                <a:lnTo>
                  <a:pt x="0" y="12"/>
                </a:lnTo>
                <a:lnTo>
                  <a:pt x="12" y="12"/>
                </a:lnTo>
                <a:lnTo>
                  <a:pt x="12" y="6"/>
                </a:lnTo>
                <a:close/>
              </a:path>
            </a:pathLst>
          </a:custGeom>
          <a:solidFill>
            <a:srgbClr val="0000FF"/>
          </a:solidFill>
          <a:ln w="9525">
            <a:noFill/>
            <a:round/>
            <a:headEnd/>
            <a:tailEnd/>
          </a:ln>
        </p:spPr>
        <p:txBody>
          <a:bodyPr/>
          <a:lstStyle/>
          <a:p>
            <a:endParaRPr lang="en-US" dirty="0">
              <a:solidFill>
                <a:schemeClr val="tx2"/>
              </a:solidFill>
            </a:endParaRPr>
          </a:p>
        </p:txBody>
      </p:sp>
      <p:sp>
        <p:nvSpPr>
          <p:cNvPr id="36957" name="Rectangle 262"/>
          <p:cNvSpPr>
            <a:spLocks noChangeArrowheads="1"/>
          </p:cNvSpPr>
          <p:nvPr/>
        </p:nvSpPr>
        <p:spPr bwMode="auto">
          <a:xfrm>
            <a:off x="4013200" y="2211388"/>
            <a:ext cx="171450" cy="338137"/>
          </a:xfrm>
          <a:prstGeom prst="rect">
            <a:avLst/>
          </a:prstGeom>
          <a:noFill/>
          <a:ln w="9525">
            <a:noFill/>
            <a:miter lim="800000"/>
            <a:headEnd/>
            <a:tailEnd/>
          </a:ln>
        </p:spPr>
        <p:txBody>
          <a:bodyPr wrap="none" lIns="0" tIns="0" rIns="0" bIns="0">
            <a:spAutoFit/>
          </a:bodyPr>
          <a:lstStyle/>
          <a:p>
            <a:pPr algn="l" defTabSz="762000"/>
            <a:r>
              <a:rPr lang="en-US" sz="2000" dirty="0">
                <a:solidFill>
                  <a:schemeClr val="tx2"/>
                </a:solidFill>
              </a:rPr>
              <a:t>B</a:t>
            </a:r>
            <a:endParaRPr lang="en-US" dirty="0">
              <a:solidFill>
                <a:schemeClr val="tx2"/>
              </a:solidFill>
            </a:endParaRPr>
          </a:p>
        </p:txBody>
      </p:sp>
      <p:sp>
        <p:nvSpPr>
          <p:cNvPr id="36958" name="Rectangle 263"/>
          <p:cNvSpPr>
            <a:spLocks noChangeArrowheads="1"/>
          </p:cNvSpPr>
          <p:nvPr/>
        </p:nvSpPr>
        <p:spPr bwMode="auto">
          <a:xfrm>
            <a:off x="4013200" y="3130550"/>
            <a:ext cx="171450" cy="338138"/>
          </a:xfrm>
          <a:prstGeom prst="rect">
            <a:avLst/>
          </a:prstGeom>
          <a:noFill/>
          <a:ln w="9525">
            <a:noFill/>
            <a:miter lim="800000"/>
            <a:headEnd/>
            <a:tailEnd/>
          </a:ln>
        </p:spPr>
        <p:txBody>
          <a:bodyPr wrap="none" lIns="0" tIns="0" rIns="0" bIns="0">
            <a:spAutoFit/>
          </a:bodyPr>
          <a:lstStyle/>
          <a:p>
            <a:pPr algn="l" defTabSz="762000"/>
            <a:r>
              <a:rPr lang="en-US" sz="2000" dirty="0">
                <a:solidFill>
                  <a:schemeClr val="tx2"/>
                </a:solidFill>
              </a:rPr>
              <a:t>A</a:t>
            </a:r>
            <a:endParaRPr lang="en-US" dirty="0">
              <a:solidFill>
                <a:schemeClr val="tx2"/>
              </a:solidFill>
            </a:endParaRPr>
          </a:p>
        </p:txBody>
      </p:sp>
      <p:sp>
        <p:nvSpPr>
          <p:cNvPr id="36959" name="Rectangle 264"/>
          <p:cNvSpPr>
            <a:spLocks noChangeArrowheads="1"/>
          </p:cNvSpPr>
          <p:nvPr/>
        </p:nvSpPr>
        <p:spPr bwMode="auto">
          <a:xfrm>
            <a:off x="5969000" y="2878138"/>
            <a:ext cx="185738" cy="338137"/>
          </a:xfrm>
          <a:prstGeom prst="rect">
            <a:avLst/>
          </a:prstGeom>
          <a:noFill/>
          <a:ln w="9525">
            <a:noFill/>
            <a:miter lim="800000"/>
            <a:headEnd/>
            <a:tailEnd/>
          </a:ln>
        </p:spPr>
        <p:txBody>
          <a:bodyPr wrap="none" lIns="0" tIns="0" rIns="0" bIns="0">
            <a:spAutoFit/>
          </a:bodyPr>
          <a:lstStyle/>
          <a:p>
            <a:pPr algn="l" defTabSz="762000"/>
            <a:r>
              <a:rPr lang="en-US" sz="2000" dirty="0">
                <a:solidFill>
                  <a:schemeClr val="tx2"/>
                </a:solidFill>
              </a:rPr>
              <a:t>D</a:t>
            </a:r>
            <a:endParaRPr lang="en-US" dirty="0">
              <a:solidFill>
                <a:schemeClr val="tx2"/>
              </a:solidFill>
            </a:endParaRPr>
          </a:p>
        </p:txBody>
      </p:sp>
      <p:sp>
        <p:nvSpPr>
          <p:cNvPr id="36960" name="Rectangle 265"/>
          <p:cNvSpPr>
            <a:spLocks noChangeArrowheads="1"/>
          </p:cNvSpPr>
          <p:nvPr/>
        </p:nvSpPr>
        <p:spPr bwMode="auto">
          <a:xfrm>
            <a:off x="5954713" y="3379788"/>
            <a:ext cx="185737" cy="338137"/>
          </a:xfrm>
          <a:prstGeom prst="rect">
            <a:avLst/>
          </a:prstGeom>
          <a:noFill/>
          <a:ln w="9525">
            <a:noFill/>
            <a:miter lim="800000"/>
            <a:headEnd/>
            <a:tailEnd/>
          </a:ln>
        </p:spPr>
        <p:txBody>
          <a:bodyPr wrap="none" lIns="0" tIns="0" rIns="0" bIns="0">
            <a:spAutoFit/>
          </a:bodyPr>
          <a:lstStyle/>
          <a:p>
            <a:pPr algn="l" defTabSz="762000"/>
            <a:r>
              <a:rPr lang="en-US" sz="2000" dirty="0">
                <a:solidFill>
                  <a:schemeClr val="tx2"/>
                </a:solidFill>
              </a:rPr>
              <a:t>C</a:t>
            </a:r>
            <a:endParaRPr lang="en-US" dirty="0">
              <a:solidFill>
                <a:schemeClr val="tx2"/>
              </a:solidFill>
            </a:endParaRPr>
          </a:p>
        </p:txBody>
      </p:sp>
      <p:sp>
        <p:nvSpPr>
          <p:cNvPr id="36961" name="Rectangle 266"/>
          <p:cNvSpPr>
            <a:spLocks noChangeArrowheads="1"/>
          </p:cNvSpPr>
          <p:nvPr/>
        </p:nvSpPr>
        <p:spPr bwMode="auto">
          <a:xfrm>
            <a:off x="6346825" y="3365500"/>
            <a:ext cx="171450" cy="338138"/>
          </a:xfrm>
          <a:prstGeom prst="rect">
            <a:avLst/>
          </a:prstGeom>
          <a:noFill/>
          <a:ln w="9525">
            <a:noFill/>
            <a:miter lim="800000"/>
            <a:headEnd/>
            <a:tailEnd/>
          </a:ln>
        </p:spPr>
        <p:txBody>
          <a:bodyPr wrap="none" lIns="0" tIns="0" rIns="0" bIns="0">
            <a:spAutoFit/>
          </a:bodyPr>
          <a:lstStyle/>
          <a:p>
            <a:pPr algn="l" defTabSz="762000"/>
            <a:r>
              <a:rPr lang="en-US" sz="2000" dirty="0">
                <a:solidFill>
                  <a:schemeClr val="tx2"/>
                </a:solidFill>
              </a:rPr>
              <a:t>E</a:t>
            </a:r>
            <a:endParaRPr lang="en-US" dirty="0">
              <a:solidFill>
                <a:schemeClr val="tx2"/>
              </a:solidFill>
            </a:endParaRPr>
          </a:p>
        </p:txBody>
      </p:sp>
      <p:sp>
        <p:nvSpPr>
          <p:cNvPr id="36962" name="Rectangle 267"/>
          <p:cNvSpPr>
            <a:spLocks noChangeArrowheads="1"/>
          </p:cNvSpPr>
          <p:nvPr/>
        </p:nvSpPr>
        <p:spPr bwMode="auto">
          <a:xfrm flipH="1">
            <a:off x="6510338" y="2600325"/>
            <a:ext cx="119062" cy="338138"/>
          </a:xfrm>
          <a:prstGeom prst="rect">
            <a:avLst/>
          </a:prstGeom>
          <a:noFill/>
          <a:ln w="9525">
            <a:noFill/>
            <a:miter lim="800000"/>
            <a:headEnd/>
            <a:tailEnd/>
          </a:ln>
        </p:spPr>
        <p:txBody>
          <a:bodyPr lIns="0" tIns="0" rIns="0" bIns="0">
            <a:spAutoFit/>
          </a:bodyPr>
          <a:lstStyle/>
          <a:p>
            <a:pPr algn="l" defTabSz="762000"/>
            <a:r>
              <a:rPr lang="en-US" sz="2000" dirty="0">
                <a:solidFill>
                  <a:schemeClr val="tx2"/>
                </a:solidFill>
              </a:rPr>
              <a:t>F</a:t>
            </a:r>
            <a:endParaRPr lang="en-US" dirty="0">
              <a:solidFill>
                <a:schemeClr val="tx2"/>
              </a:solidFill>
            </a:endParaRPr>
          </a:p>
        </p:txBody>
      </p:sp>
      <p:sp>
        <p:nvSpPr>
          <p:cNvPr id="36963" name="Rectangle 268"/>
          <p:cNvSpPr>
            <a:spLocks noChangeArrowheads="1"/>
          </p:cNvSpPr>
          <p:nvPr/>
        </p:nvSpPr>
        <p:spPr bwMode="auto">
          <a:xfrm>
            <a:off x="7162800" y="2284413"/>
            <a:ext cx="198438" cy="338137"/>
          </a:xfrm>
          <a:prstGeom prst="rect">
            <a:avLst/>
          </a:prstGeom>
          <a:noFill/>
          <a:ln w="9525">
            <a:noFill/>
            <a:miter lim="800000"/>
            <a:headEnd/>
            <a:tailEnd/>
          </a:ln>
        </p:spPr>
        <p:txBody>
          <a:bodyPr wrap="none" lIns="0" tIns="0" rIns="0" bIns="0">
            <a:spAutoFit/>
          </a:bodyPr>
          <a:lstStyle/>
          <a:p>
            <a:pPr algn="l" defTabSz="762000"/>
            <a:r>
              <a:rPr lang="en-US" sz="2000" dirty="0">
                <a:solidFill>
                  <a:schemeClr val="tx2"/>
                </a:solidFill>
              </a:rPr>
              <a:t>G</a:t>
            </a:r>
            <a:endParaRPr lang="en-US" dirty="0">
              <a:solidFill>
                <a:schemeClr val="tx2"/>
              </a:solidFill>
            </a:endParaRPr>
          </a:p>
        </p:txBody>
      </p:sp>
      <p:sp>
        <p:nvSpPr>
          <p:cNvPr id="36964" name="Rectangle 269"/>
          <p:cNvSpPr>
            <a:spLocks noChangeArrowheads="1"/>
          </p:cNvSpPr>
          <p:nvPr/>
        </p:nvSpPr>
        <p:spPr bwMode="auto">
          <a:xfrm>
            <a:off x="3065463" y="5167313"/>
            <a:ext cx="1354137" cy="268287"/>
          </a:xfrm>
          <a:prstGeom prst="rect">
            <a:avLst/>
          </a:prstGeom>
          <a:noFill/>
          <a:ln w="9525">
            <a:noFill/>
            <a:miter lim="800000"/>
            <a:headEnd/>
            <a:tailEnd/>
          </a:ln>
        </p:spPr>
        <p:txBody>
          <a:bodyPr wrap="none" lIns="0" tIns="0" rIns="0" bIns="0">
            <a:spAutoFit/>
          </a:bodyPr>
          <a:lstStyle/>
          <a:p>
            <a:pPr algn="l" defTabSz="762000"/>
            <a:r>
              <a:rPr lang="en-US" sz="1600" dirty="0">
                <a:solidFill>
                  <a:schemeClr val="tx2"/>
                </a:solidFill>
              </a:rPr>
              <a:t>A.  Apical zone</a:t>
            </a:r>
          </a:p>
        </p:txBody>
      </p:sp>
      <p:sp>
        <p:nvSpPr>
          <p:cNvPr id="36965" name="Rectangle 270"/>
          <p:cNvSpPr>
            <a:spLocks noChangeArrowheads="1"/>
          </p:cNvSpPr>
          <p:nvPr/>
        </p:nvSpPr>
        <p:spPr bwMode="auto">
          <a:xfrm>
            <a:off x="3065463" y="5454650"/>
            <a:ext cx="1952625" cy="268288"/>
          </a:xfrm>
          <a:prstGeom prst="rect">
            <a:avLst/>
          </a:prstGeom>
          <a:noFill/>
          <a:ln w="9525">
            <a:noFill/>
            <a:miter lim="800000"/>
            <a:headEnd/>
            <a:tailEnd/>
          </a:ln>
        </p:spPr>
        <p:txBody>
          <a:bodyPr wrap="none" lIns="0" tIns="0" rIns="0" bIns="0">
            <a:spAutoFit/>
          </a:bodyPr>
          <a:lstStyle/>
          <a:p>
            <a:pPr algn="l" defTabSz="762000"/>
            <a:r>
              <a:rPr lang="en-US" sz="1600" dirty="0">
                <a:solidFill>
                  <a:schemeClr val="tx2"/>
                </a:solidFill>
              </a:rPr>
              <a:t>B.  Transitional zones</a:t>
            </a:r>
          </a:p>
        </p:txBody>
      </p:sp>
      <p:sp>
        <p:nvSpPr>
          <p:cNvPr id="36966" name="Rectangle 271"/>
          <p:cNvSpPr>
            <a:spLocks noChangeArrowheads="1"/>
          </p:cNvSpPr>
          <p:nvPr/>
        </p:nvSpPr>
        <p:spPr bwMode="auto">
          <a:xfrm>
            <a:off x="3065463" y="5740400"/>
            <a:ext cx="1866900" cy="268288"/>
          </a:xfrm>
          <a:prstGeom prst="rect">
            <a:avLst/>
          </a:prstGeom>
          <a:noFill/>
          <a:ln w="9525">
            <a:noFill/>
            <a:miter lim="800000"/>
            <a:headEnd/>
            <a:tailEnd/>
          </a:ln>
        </p:spPr>
        <p:txBody>
          <a:bodyPr wrap="none" lIns="0" tIns="0" rIns="0" bIns="0">
            <a:spAutoFit/>
          </a:bodyPr>
          <a:lstStyle/>
          <a:p>
            <a:pPr algn="l" defTabSz="762000"/>
            <a:r>
              <a:rPr lang="en-US" sz="1600" dirty="0">
                <a:solidFill>
                  <a:schemeClr val="tx2"/>
                </a:solidFill>
              </a:rPr>
              <a:t>E.  Geometric centre</a:t>
            </a:r>
          </a:p>
        </p:txBody>
      </p:sp>
      <p:sp>
        <p:nvSpPr>
          <p:cNvPr id="36967" name="Rectangle 272"/>
          <p:cNvSpPr>
            <a:spLocks noChangeArrowheads="1"/>
          </p:cNvSpPr>
          <p:nvPr/>
        </p:nvSpPr>
        <p:spPr bwMode="auto">
          <a:xfrm>
            <a:off x="3065463" y="6026150"/>
            <a:ext cx="2146300" cy="271463"/>
          </a:xfrm>
          <a:prstGeom prst="rect">
            <a:avLst/>
          </a:prstGeom>
          <a:noFill/>
          <a:ln w="9525">
            <a:noFill/>
            <a:miter lim="800000"/>
            <a:headEnd/>
            <a:tailEnd/>
          </a:ln>
        </p:spPr>
        <p:txBody>
          <a:bodyPr wrap="none" lIns="0" tIns="0" rIns="0" bIns="0">
            <a:spAutoFit/>
          </a:bodyPr>
          <a:lstStyle/>
          <a:p>
            <a:pPr algn="l" defTabSz="762000"/>
            <a:r>
              <a:rPr lang="en-US" sz="1600" dirty="0">
                <a:solidFill>
                  <a:schemeClr val="tx2"/>
                </a:solidFill>
              </a:rPr>
              <a:t>G.  Keratometric limbus</a:t>
            </a:r>
          </a:p>
        </p:txBody>
      </p:sp>
      <p:sp>
        <p:nvSpPr>
          <p:cNvPr id="36968" name="Rectangle 273"/>
          <p:cNvSpPr>
            <a:spLocks noChangeArrowheads="1"/>
          </p:cNvSpPr>
          <p:nvPr/>
        </p:nvSpPr>
        <p:spPr bwMode="auto">
          <a:xfrm>
            <a:off x="5899150" y="5170488"/>
            <a:ext cx="1490663" cy="268287"/>
          </a:xfrm>
          <a:prstGeom prst="rect">
            <a:avLst/>
          </a:prstGeom>
          <a:noFill/>
          <a:ln w="9525">
            <a:noFill/>
            <a:miter lim="800000"/>
            <a:headEnd/>
            <a:tailEnd/>
          </a:ln>
        </p:spPr>
        <p:txBody>
          <a:bodyPr wrap="none" lIns="0" tIns="0" rIns="0" bIns="0">
            <a:spAutoFit/>
          </a:bodyPr>
          <a:lstStyle/>
          <a:p>
            <a:pPr algn="l" defTabSz="762000"/>
            <a:r>
              <a:rPr lang="en-US" sz="1600" dirty="0">
                <a:solidFill>
                  <a:schemeClr val="tx2"/>
                </a:solidFill>
              </a:rPr>
              <a:t>C.  Visual centre</a:t>
            </a:r>
          </a:p>
        </p:txBody>
      </p:sp>
      <p:sp>
        <p:nvSpPr>
          <p:cNvPr id="36969" name="Rectangle 274"/>
          <p:cNvSpPr>
            <a:spLocks noChangeArrowheads="1"/>
          </p:cNvSpPr>
          <p:nvPr/>
        </p:nvSpPr>
        <p:spPr bwMode="auto">
          <a:xfrm>
            <a:off x="5899150" y="5457825"/>
            <a:ext cx="1490663" cy="268288"/>
          </a:xfrm>
          <a:prstGeom prst="rect">
            <a:avLst/>
          </a:prstGeom>
          <a:noFill/>
          <a:ln w="9525">
            <a:noFill/>
            <a:miter lim="800000"/>
            <a:headEnd/>
            <a:tailEnd/>
          </a:ln>
        </p:spPr>
        <p:txBody>
          <a:bodyPr wrap="none" lIns="0" tIns="0" rIns="0" bIns="0">
            <a:spAutoFit/>
          </a:bodyPr>
          <a:lstStyle/>
          <a:p>
            <a:pPr algn="l" defTabSz="762000"/>
            <a:r>
              <a:rPr lang="en-US" sz="1600" dirty="0">
                <a:solidFill>
                  <a:schemeClr val="tx2"/>
                </a:solidFill>
              </a:rPr>
              <a:t>D.  Apical centre</a:t>
            </a:r>
          </a:p>
        </p:txBody>
      </p:sp>
      <p:sp>
        <p:nvSpPr>
          <p:cNvPr id="36970" name="Rectangle 275"/>
          <p:cNvSpPr>
            <a:spLocks noChangeArrowheads="1"/>
          </p:cNvSpPr>
          <p:nvPr/>
        </p:nvSpPr>
        <p:spPr bwMode="auto">
          <a:xfrm>
            <a:off x="5899150" y="5743575"/>
            <a:ext cx="1671638" cy="268288"/>
          </a:xfrm>
          <a:prstGeom prst="rect">
            <a:avLst/>
          </a:prstGeom>
          <a:noFill/>
          <a:ln w="9525">
            <a:noFill/>
            <a:miter lim="800000"/>
            <a:headEnd/>
            <a:tailEnd/>
          </a:ln>
        </p:spPr>
        <p:txBody>
          <a:bodyPr wrap="none" lIns="0" tIns="0" rIns="0" bIns="0">
            <a:spAutoFit/>
          </a:bodyPr>
          <a:lstStyle/>
          <a:p>
            <a:pPr algn="l" defTabSz="762000"/>
            <a:r>
              <a:rPr lang="en-US" sz="1600" dirty="0">
                <a:solidFill>
                  <a:schemeClr val="tx2"/>
                </a:solidFill>
              </a:rPr>
              <a:t>F.  Limiting margin</a:t>
            </a:r>
          </a:p>
        </p:txBody>
      </p:sp>
      <p:sp>
        <p:nvSpPr>
          <p:cNvPr id="36971" name="Rectangle 276"/>
          <p:cNvSpPr>
            <a:spLocks noChangeArrowheads="1"/>
          </p:cNvSpPr>
          <p:nvPr/>
        </p:nvSpPr>
        <p:spPr bwMode="auto">
          <a:xfrm>
            <a:off x="4013200" y="4211638"/>
            <a:ext cx="171450" cy="338137"/>
          </a:xfrm>
          <a:prstGeom prst="rect">
            <a:avLst/>
          </a:prstGeom>
          <a:noFill/>
          <a:ln w="9525">
            <a:noFill/>
            <a:miter lim="800000"/>
            <a:headEnd/>
            <a:tailEnd/>
          </a:ln>
        </p:spPr>
        <p:txBody>
          <a:bodyPr wrap="none" lIns="0" tIns="0" rIns="0" bIns="0">
            <a:spAutoFit/>
          </a:bodyPr>
          <a:lstStyle/>
          <a:p>
            <a:pPr algn="l" defTabSz="762000"/>
            <a:r>
              <a:rPr lang="en-US" sz="2000" dirty="0">
                <a:solidFill>
                  <a:schemeClr val="tx2"/>
                </a:solidFill>
              </a:rPr>
              <a:t>B</a:t>
            </a:r>
            <a:endParaRPr lang="en-US" dirty="0">
              <a:solidFill>
                <a:schemeClr val="tx2"/>
              </a:solidFill>
            </a:endParaRPr>
          </a:p>
        </p:txBody>
      </p:sp>
      <p:sp>
        <p:nvSpPr>
          <p:cNvPr id="36972" name="Freeform 277"/>
          <p:cNvSpPr>
            <a:spLocks/>
          </p:cNvSpPr>
          <p:nvPr/>
        </p:nvSpPr>
        <p:spPr bwMode="auto">
          <a:xfrm>
            <a:off x="6196013" y="3217863"/>
            <a:ext cx="28575" cy="95250"/>
          </a:xfrm>
          <a:custGeom>
            <a:avLst/>
            <a:gdLst>
              <a:gd name="T0" fmla="*/ 2147483647 w 18"/>
              <a:gd name="T1" fmla="*/ 2147483647 h 60"/>
              <a:gd name="T2" fmla="*/ 2147483647 w 18"/>
              <a:gd name="T3" fmla="*/ 2147483647 h 60"/>
              <a:gd name="T4" fmla="*/ 2147483647 w 18"/>
              <a:gd name="T5" fmla="*/ 0 h 60"/>
              <a:gd name="T6" fmla="*/ 0 w 18"/>
              <a:gd name="T7" fmla="*/ 0 h 60"/>
              <a:gd name="T8" fmla="*/ 0 w 18"/>
              <a:gd name="T9" fmla="*/ 2147483647 h 60"/>
              <a:gd name="T10" fmla="*/ 2147483647 w 18"/>
              <a:gd name="T11" fmla="*/ 2147483647 h 60"/>
              <a:gd name="T12" fmla="*/ 0 60000 65536"/>
              <a:gd name="T13" fmla="*/ 0 60000 65536"/>
              <a:gd name="T14" fmla="*/ 0 60000 65536"/>
              <a:gd name="T15" fmla="*/ 0 60000 65536"/>
              <a:gd name="T16" fmla="*/ 0 60000 65536"/>
              <a:gd name="T17" fmla="*/ 0 60000 65536"/>
              <a:gd name="T18" fmla="*/ 0 w 18"/>
              <a:gd name="T19" fmla="*/ 0 h 60"/>
              <a:gd name="T20" fmla="*/ 18 w 18"/>
              <a:gd name="T21" fmla="*/ 60 h 60"/>
            </a:gdLst>
            <a:ahLst/>
            <a:cxnLst>
              <a:cxn ang="T12">
                <a:pos x="T0" y="T1"/>
              </a:cxn>
              <a:cxn ang="T13">
                <a:pos x="T2" y="T3"/>
              </a:cxn>
              <a:cxn ang="T14">
                <a:pos x="T4" y="T5"/>
              </a:cxn>
              <a:cxn ang="T15">
                <a:pos x="T6" y="T7"/>
              </a:cxn>
              <a:cxn ang="T16">
                <a:pos x="T8" y="T9"/>
              </a:cxn>
              <a:cxn ang="T17">
                <a:pos x="T10" y="T11"/>
              </a:cxn>
            </a:cxnLst>
            <a:rect l="T18" t="T19" r="T20" b="T21"/>
            <a:pathLst>
              <a:path w="18" h="60">
                <a:moveTo>
                  <a:pt x="6" y="60"/>
                </a:moveTo>
                <a:lnTo>
                  <a:pt x="18" y="60"/>
                </a:lnTo>
                <a:lnTo>
                  <a:pt x="18" y="0"/>
                </a:lnTo>
                <a:lnTo>
                  <a:pt x="0" y="0"/>
                </a:lnTo>
                <a:lnTo>
                  <a:pt x="0" y="60"/>
                </a:lnTo>
                <a:lnTo>
                  <a:pt x="6" y="60"/>
                </a:lnTo>
                <a:close/>
              </a:path>
            </a:pathLst>
          </a:custGeom>
          <a:solidFill>
            <a:srgbClr val="FFFF66"/>
          </a:solidFill>
          <a:ln w="9525">
            <a:solidFill>
              <a:schemeClr val="tx2"/>
            </a:solidFill>
            <a:round/>
            <a:headEnd/>
            <a:tailEnd/>
          </a:ln>
        </p:spPr>
        <p:txBody>
          <a:bodyPr/>
          <a:lstStyle/>
          <a:p>
            <a:endParaRPr lang="en-US" dirty="0">
              <a:solidFill>
                <a:schemeClr val="tx2"/>
              </a:solidFill>
            </a:endParaRPr>
          </a:p>
        </p:txBody>
      </p:sp>
      <p:sp>
        <p:nvSpPr>
          <p:cNvPr id="36973" name="Freeform 278"/>
          <p:cNvSpPr>
            <a:spLocks/>
          </p:cNvSpPr>
          <p:nvPr/>
        </p:nvSpPr>
        <p:spPr bwMode="auto">
          <a:xfrm>
            <a:off x="6157913" y="3255963"/>
            <a:ext cx="95250" cy="28575"/>
          </a:xfrm>
          <a:custGeom>
            <a:avLst/>
            <a:gdLst>
              <a:gd name="T0" fmla="*/ 2147483647 w 60"/>
              <a:gd name="T1" fmla="*/ 2147483647 h 18"/>
              <a:gd name="T2" fmla="*/ 2147483647 w 60"/>
              <a:gd name="T3" fmla="*/ 0 h 18"/>
              <a:gd name="T4" fmla="*/ 0 w 60"/>
              <a:gd name="T5" fmla="*/ 0 h 18"/>
              <a:gd name="T6" fmla="*/ 0 w 60"/>
              <a:gd name="T7" fmla="*/ 2147483647 h 18"/>
              <a:gd name="T8" fmla="*/ 2147483647 w 60"/>
              <a:gd name="T9" fmla="*/ 2147483647 h 18"/>
              <a:gd name="T10" fmla="*/ 2147483647 w 60"/>
              <a:gd name="T11" fmla="*/ 2147483647 h 18"/>
              <a:gd name="T12" fmla="*/ 0 60000 65536"/>
              <a:gd name="T13" fmla="*/ 0 60000 65536"/>
              <a:gd name="T14" fmla="*/ 0 60000 65536"/>
              <a:gd name="T15" fmla="*/ 0 60000 65536"/>
              <a:gd name="T16" fmla="*/ 0 60000 65536"/>
              <a:gd name="T17" fmla="*/ 0 60000 65536"/>
              <a:gd name="T18" fmla="*/ 0 w 60"/>
              <a:gd name="T19" fmla="*/ 0 h 18"/>
              <a:gd name="T20" fmla="*/ 60 w 60"/>
              <a:gd name="T21" fmla="*/ 18 h 18"/>
            </a:gdLst>
            <a:ahLst/>
            <a:cxnLst>
              <a:cxn ang="T12">
                <a:pos x="T0" y="T1"/>
              </a:cxn>
              <a:cxn ang="T13">
                <a:pos x="T2" y="T3"/>
              </a:cxn>
              <a:cxn ang="T14">
                <a:pos x="T4" y="T5"/>
              </a:cxn>
              <a:cxn ang="T15">
                <a:pos x="T6" y="T7"/>
              </a:cxn>
              <a:cxn ang="T16">
                <a:pos x="T8" y="T9"/>
              </a:cxn>
              <a:cxn ang="T17">
                <a:pos x="T10" y="T11"/>
              </a:cxn>
            </a:cxnLst>
            <a:rect l="T18" t="T19" r="T20" b="T21"/>
            <a:pathLst>
              <a:path w="60" h="18">
                <a:moveTo>
                  <a:pt x="60" y="6"/>
                </a:moveTo>
                <a:lnTo>
                  <a:pt x="60" y="0"/>
                </a:lnTo>
                <a:lnTo>
                  <a:pt x="0" y="0"/>
                </a:lnTo>
                <a:lnTo>
                  <a:pt x="0" y="18"/>
                </a:lnTo>
                <a:lnTo>
                  <a:pt x="60" y="18"/>
                </a:lnTo>
                <a:lnTo>
                  <a:pt x="60" y="6"/>
                </a:lnTo>
                <a:close/>
              </a:path>
            </a:pathLst>
          </a:custGeom>
          <a:solidFill>
            <a:srgbClr val="000000"/>
          </a:solidFill>
          <a:ln w="9525">
            <a:solidFill>
              <a:schemeClr val="tx2"/>
            </a:solidFill>
            <a:miter lim="800000"/>
            <a:headEnd/>
            <a:tailEnd/>
          </a:ln>
        </p:spPr>
        <p:txBody>
          <a:bodyPr/>
          <a:lstStyle/>
          <a:p>
            <a:endParaRPr lang="en-US" dirty="0">
              <a:solidFill>
                <a:schemeClr val="tx2"/>
              </a:solidFill>
            </a:endParaRPr>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37891" name="Rectangle 3"/>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37892" name="Rectangle 4"/>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37893" name="Rectangle 5"/>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37894" name="Rectangle 7"/>
          <p:cNvSpPr>
            <a:spLocks noGrp="1" noChangeArrowheads="1"/>
          </p:cNvSpPr>
          <p:nvPr>
            <p:ph type="title"/>
          </p:nvPr>
        </p:nvSpPr>
        <p:spPr>
          <a:xfrm>
            <a:off x="2564711" y="-50142"/>
            <a:ext cx="6838950" cy="1143001"/>
          </a:xfrm>
          <a:noFill/>
        </p:spPr>
        <p:txBody>
          <a:bodyPr/>
          <a:lstStyle/>
          <a:p>
            <a:pPr eaLnBrk="1" hangingPunct="1">
              <a:lnSpc>
                <a:spcPct val="120000"/>
              </a:lnSpc>
            </a:pPr>
            <a:r>
              <a:rPr lang="en-US" dirty="0" smtClean="0"/>
              <a:t>CORNEAL CAP</a:t>
            </a:r>
          </a:p>
        </p:txBody>
      </p:sp>
      <p:sp>
        <p:nvSpPr>
          <p:cNvPr id="1370118" name="Rectangle 6"/>
          <p:cNvSpPr>
            <a:spLocks noGrp="1" noChangeArrowheads="1"/>
          </p:cNvSpPr>
          <p:nvPr>
            <p:ph idx="1"/>
          </p:nvPr>
        </p:nvSpPr>
        <p:spPr>
          <a:xfrm>
            <a:off x="830263" y="2055813"/>
            <a:ext cx="9456737" cy="4114800"/>
          </a:xfrm>
        </p:spPr>
        <p:txBody>
          <a:bodyPr/>
          <a:lstStyle/>
          <a:p>
            <a:pPr eaLnBrk="1" hangingPunct="1">
              <a:lnSpc>
                <a:spcPct val="110000"/>
              </a:lnSpc>
              <a:buFontTx/>
              <a:buChar char=" "/>
              <a:defRPr/>
            </a:pPr>
            <a:r>
              <a:rPr lang="en-US" sz="2800" dirty="0"/>
              <a:t>Diameter:		</a:t>
            </a:r>
            <a:r>
              <a:rPr lang="en-US" sz="2800" dirty="0" smtClean="0"/>
              <a:t>4 </a:t>
            </a:r>
            <a:r>
              <a:rPr lang="en-US" sz="2800" dirty="0"/>
              <a:t>mm approx</a:t>
            </a:r>
            <a:r>
              <a:rPr lang="en-US" sz="2800" dirty="0" smtClean="0"/>
              <a:t>.</a:t>
            </a:r>
            <a:br>
              <a:rPr lang="en-US" sz="2800" dirty="0" smtClean="0"/>
            </a:br>
            <a:endParaRPr lang="en-US" sz="2800" dirty="0"/>
          </a:p>
          <a:p>
            <a:pPr eaLnBrk="1" hangingPunct="1">
              <a:lnSpc>
                <a:spcPct val="110000"/>
              </a:lnSpc>
              <a:buFontTx/>
              <a:buChar char=" "/>
              <a:defRPr/>
            </a:pPr>
            <a:r>
              <a:rPr lang="en-US" sz="2800" dirty="0"/>
              <a:t>Decentred by:	</a:t>
            </a:r>
            <a:r>
              <a:rPr lang="en-US" sz="2800" dirty="0" smtClean="0"/>
              <a:t> 	0.2 </a:t>
            </a:r>
            <a:r>
              <a:rPr lang="en-US" sz="2800" dirty="0"/>
              <a:t>- 0.6 mm nasally</a:t>
            </a:r>
          </a:p>
          <a:p>
            <a:pPr lvl="4" eaLnBrk="1" hangingPunct="1">
              <a:lnSpc>
                <a:spcPct val="110000"/>
              </a:lnSpc>
              <a:buFontTx/>
              <a:buChar char=" "/>
              <a:defRPr/>
            </a:pPr>
            <a:r>
              <a:rPr lang="en-US" sz="2800" dirty="0"/>
              <a:t>             </a:t>
            </a:r>
            <a:r>
              <a:rPr lang="en-US" sz="2800" dirty="0" smtClean="0"/>
              <a:t>	</a:t>
            </a:r>
            <a:r>
              <a:rPr lang="en-US" sz="2800" dirty="0" smtClean="0">
                <a:ea typeface="+mn-ea"/>
                <a:cs typeface="+mn-cs"/>
              </a:rPr>
              <a:t>0.2 mm superiorly</a:t>
            </a:r>
          </a:p>
          <a:p>
            <a:pPr eaLnBrk="1" hangingPunct="1">
              <a:lnSpc>
                <a:spcPct val="110000"/>
              </a:lnSpc>
              <a:buFontTx/>
              <a:buChar char=" "/>
              <a:defRPr/>
            </a:pPr>
            <a:r>
              <a:rPr lang="en-US" sz="2800" dirty="0"/>
              <a:t>Shape:			irregular</a:t>
            </a:r>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38915" name="Rectangle 3"/>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38916" name="Rectangle 4"/>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38917" name="Rectangle 5"/>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38918" name="Rectangle 7"/>
          <p:cNvSpPr>
            <a:spLocks noGrp="1" noChangeArrowheads="1"/>
          </p:cNvSpPr>
          <p:nvPr>
            <p:ph type="title"/>
          </p:nvPr>
        </p:nvSpPr>
        <p:spPr>
          <a:xfrm>
            <a:off x="1689100" y="-82550"/>
            <a:ext cx="8613775" cy="1143000"/>
          </a:xfrm>
          <a:noFill/>
        </p:spPr>
        <p:txBody>
          <a:bodyPr/>
          <a:lstStyle/>
          <a:p>
            <a:pPr eaLnBrk="1" hangingPunct="1">
              <a:lnSpc>
                <a:spcPct val="120000"/>
              </a:lnSpc>
            </a:pPr>
            <a:r>
              <a:rPr lang="en-US" sz="3200" dirty="0" smtClean="0"/>
              <a:t>ASSUMPTIONS OF THE CORNEAL CAP</a:t>
            </a:r>
          </a:p>
        </p:txBody>
      </p:sp>
      <p:sp>
        <p:nvSpPr>
          <p:cNvPr id="38919" name="Rectangle 6"/>
          <p:cNvSpPr>
            <a:spLocks noGrp="1" noChangeArrowheads="1"/>
          </p:cNvSpPr>
          <p:nvPr>
            <p:ph idx="1"/>
          </p:nvPr>
        </p:nvSpPr>
        <p:spPr>
          <a:xfrm>
            <a:off x="1263599" y="1664966"/>
            <a:ext cx="8602663" cy="4114800"/>
          </a:xfrm>
        </p:spPr>
        <p:txBody>
          <a:bodyPr/>
          <a:lstStyle/>
          <a:p>
            <a:pPr eaLnBrk="1" hangingPunct="1">
              <a:lnSpc>
                <a:spcPct val="110000"/>
              </a:lnSpc>
              <a:buClr>
                <a:srgbClr val="FFC000"/>
              </a:buClr>
            </a:pPr>
            <a:r>
              <a:rPr lang="en-US" dirty="0" smtClean="0"/>
              <a:t>Limited degree of flattening</a:t>
            </a:r>
          </a:p>
          <a:p>
            <a:pPr eaLnBrk="1" hangingPunct="1">
              <a:lnSpc>
                <a:spcPct val="110000"/>
              </a:lnSpc>
              <a:buClr>
                <a:srgbClr val="FFC000"/>
              </a:buClr>
            </a:pPr>
            <a:r>
              <a:rPr lang="en-US" dirty="0" smtClean="0"/>
              <a:t>Meridional curvature variation is insignificant</a:t>
            </a:r>
          </a:p>
          <a:p>
            <a:pPr eaLnBrk="1" hangingPunct="1">
              <a:lnSpc>
                <a:spcPct val="110000"/>
              </a:lnSpc>
              <a:buClr>
                <a:srgbClr val="FFC000"/>
              </a:buClr>
            </a:pPr>
            <a:r>
              <a:rPr lang="en-US" dirty="0" smtClean="0"/>
              <a:t>K reading is not at the geometric centre</a:t>
            </a:r>
          </a:p>
          <a:p>
            <a:pPr eaLnBrk="1" hangingPunct="1">
              <a:lnSpc>
                <a:spcPct val="110000"/>
              </a:lnSpc>
              <a:buClr>
                <a:srgbClr val="FFC000"/>
              </a:buClr>
            </a:pPr>
            <a:r>
              <a:rPr lang="en-US" dirty="0" smtClean="0"/>
              <a:t>Mid-peripheral non-alignment with monocurve lenses</a:t>
            </a: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14350" y="1625600"/>
            <a:ext cx="9258300" cy="4525963"/>
          </a:xfrm>
        </p:spPr>
        <p:txBody>
          <a:bodyPr/>
          <a:lstStyle/>
          <a:p>
            <a:pPr algn="ctr">
              <a:buNone/>
            </a:pPr>
            <a:r>
              <a:rPr lang="en-US" sz="1800" b="1" dirty="0" smtClean="0"/>
              <a:t>Published in Australia by</a:t>
            </a:r>
            <a:endParaRPr lang="en-AU" sz="1800" b="1" dirty="0" smtClean="0"/>
          </a:p>
          <a:p>
            <a:pPr algn="ctr">
              <a:buNone/>
            </a:pPr>
            <a:r>
              <a:rPr lang="en-US" sz="1800" b="1" dirty="0" smtClean="0"/>
              <a:t>The International Association of Contact Lens Educators </a:t>
            </a:r>
            <a:endParaRPr lang="en-AU" sz="1800" b="1" dirty="0" smtClean="0"/>
          </a:p>
          <a:p>
            <a:pPr algn="ctr">
              <a:buNone/>
            </a:pPr>
            <a:r>
              <a:rPr lang="en-US" sz="1800" b="1" dirty="0" smtClean="0"/>
              <a:t>First Edition 1997 </a:t>
            </a:r>
            <a:endParaRPr lang="en-AU" sz="1800" b="1" dirty="0" smtClean="0"/>
          </a:p>
          <a:p>
            <a:pPr algn="ctr">
              <a:buNone/>
            </a:pPr>
            <a:r>
              <a:rPr lang="en-US" sz="1800" b="1" dirty="0" smtClean="0">
                <a:sym typeface="Symbol"/>
              </a:rPr>
              <a:t></a:t>
            </a:r>
            <a:r>
              <a:rPr lang="en-US" sz="1800" b="1" dirty="0" smtClean="0"/>
              <a:t>The International Association of Contact Lens Educators 1996</a:t>
            </a:r>
            <a:endParaRPr lang="en-AU" sz="1800" b="1" dirty="0" smtClean="0"/>
          </a:p>
          <a:p>
            <a:pPr algn="ctr">
              <a:buNone/>
            </a:pPr>
            <a:r>
              <a:rPr lang="en-US" sz="1800" b="1" dirty="0" smtClean="0"/>
              <a:t>All rights reserved.  No part of this publication may be reproduced, stored in a retrieval system, or transmitted, in any form or by any means, without the prior permission, in writing, of: </a:t>
            </a:r>
            <a:endParaRPr lang="en-AU" sz="1800" b="1" dirty="0" smtClean="0"/>
          </a:p>
          <a:p>
            <a:pPr algn="ctr">
              <a:buNone/>
            </a:pPr>
            <a:r>
              <a:rPr lang="en-US" sz="1800" b="1" dirty="0" smtClean="0"/>
              <a:t>The International Association of Contact Lens Educators</a:t>
            </a:r>
            <a:endParaRPr lang="en-AU" sz="1800" b="1" dirty="0" smtClean="0"/>
          </a:p>
          <a:p>
            <a:pPr algn="ctr">
              <a:buNone/>
            </a:pPr>
            <a:r>
              <a:rPr lang="en-US" sz="1800" b="1" dirty="0" smtClean="0"/>
              <a:t>IACLE Secretariat,</a:t>
            </a:r>
            <a:endParaRPr lang="en-AU" sz="1800" b="1" dirty="0" smtClean="0"/>
          </a:p>
          <a:p>
            <a:pPr algn="ctr">
              <a:buNone/>
            </a:pPr>
            <a:r>
              <a:rPr lang="en-US" sz="1800" b="1" dirty="0" smtClean="0"/>
              <a:t>PO Box 656</a:t>
            </a:r>
            <a:endParaRPr lang="en-AU" sz="1800" b="1" dirty="0" smtClean="0"/>
          </a:p>
          <a:p>
            <a:pPr algn="ctr">
              <a:buNone/>
            </a:pPr>
            <a:r>
              <a:rPr lang="en-US" sz="1800" b="1" dirty="0" smtClean="0"/>
              <a:t>Kensington NSW 1465</a:t>
            </a:r>
            <a:endParaRPr lang="en-AU" sz="1800" b="1" dirty="0" smtClean="0"/>
          </a:p>
          <a:p>
            <a:pPr algn="ctr">
              <a:buNone/>
            </a:pPr>
            <a:r>
              <a:rPr lang="en-US" sz="1800" b="1" dirty="0" smtClean="0"/>
              <a:t>Australia </a:t>
            </a:r>
            <a:endParaRPr lang="en-AU" sz="1800" b="1" dirty="0" smtClean="0"/>
          </a:p>
          <a:p>
            <a:pPr algn="ctr">
              <a:buNone/>
            </a:pPr>
            <a:r>
              <a:rPr lang="en-US" sz="1800" b="1" dirty="0" smtClean="0"/>
              <a:t>Email: iacle@iacle.org</a:t>
            </a:r>
            <a:endParaRPr lang="en-AU" sz="1800" b="1" dirty="0" smtClean="0"/>
          </a:p>
          <a:p>
            <a:endParaRPr lang="en-AU"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39939" name="Rectangle 3"/>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39940" name="Rectangle 4"/>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39941" name="Rectangle 5"/>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39942" name="Rectangle 7"/>
          <p:cNvSpPr>
            <a:spLocks noGrp="1" noChangeArrowheads="1"/>
          </p:cNvSpPr>
          <p:nvPr>
            <p:ph type="title"/>
          </p:nvPr>
        </p:nvSpPr>
        <p:spPr>
          <a:xfrm>
            <a:off x="2340383" y="-28136"/>
            <a:ext cx="7315200" cy="1143000"/>
          </a:xfrm>
          <a:noFill/>
        </p:spPr>
        <p:txBody>
          <a:bodyPr/>
          <a:lstStyle/>
          <a:p>
            <a:pPr eaLnBrk="1" hangingPunct="1">
              <a:lnSpc>
                <a:spcPct val="120000"/>
              </a:lnSpc>
            </a:pPr>
            <a:r>
              <a:rPr lang="en-US" dirty="0" smtClean="0"/>
              <a:t>MID-PERIPHERAL REGION</a:t>
            </a:r>
          </a:p>
        </p:txBody>
      </p:sp>
      <p:sp>
        <p:nvSpPr>
          <p:cNvPr id="39943" name="Rectangle 6"/>
          <p:cNvSpPr>
            <a:spLocks noGrp="1" noChangeArrowheads="1"/>
          </p:cNvSpPr>
          <p:nvPr>
            <p:ph idx="1"/>
          </p:nvPr>
        </p:nvSpPr>
        <p:spPr>
          <a:xfrm>
            <a:off x="1227373" y="2223378"/>
            <a:ext cx="7202487" cy="1949450"/>
          </a:xfrm>
        </p:spPr>
        <p:txBody>
          <a:bodyPr/>
          <a:lstStyle/>
          <a:p>
            <a:pPr eaLnBrk="1" hangingPunct="1">
              <a:lnSpc>
                <a:spcPct val="110000"/>
              </a:lnSpc>
              <a:buClr>
                <a:srgbClr val="FFC000"/>
              </a:buClr>
            </a:pPr>
            <a:r>
              <a:rPr lang="en-US" sz="3400" dirty="0" smtClean="0"/>
              <a:t>Region of greater flattening</a:t>
            </a:r>
          </a:p>
          <a:p>
            <a:pPr eaLnBrk="1" hangingPunct="1">
              <a:lnSpc>
                <a:spcPct val="110000"/>
              </a:lnSpc>
              <a:buClr>
                <a:srgbClr val="FFC000"/>
              </a:buClr>
            </a:pPr>
            <a:r>
              <a:rPr lang="en-US" sz="3400" dirty="0" smtClean="0"/>
              <a:t>Evidence of negative asphericity</a:t>
            </a:r>
            <a:endParaRPr lang="en-US" dirty="0" smtClean="0"/>
          </a:p>
        </p:txBody>
      </p:sp>
      <p:sp>
        <p:nvSpPr>
          <p:cNvPr id="39944" name="Rectangle 8"/>
          <p:cNvSpPr>
            <a:spLocks noChangeArrowheads="1"/>
          </p:cNvSpPr>
          <p:nvPr/>
        </p:nvSpPr>
        <p:spPr bwMode="auto">
          <a:xfrm>
            <a:off x="7454900" y="1303338"/>
            <a:ext cx="2832100" cy="909637"/>
          </a:xfrm>
          <a:prstGeom prst="rect">
            <a:avLst/>
          </a:prstGeom>
          <a:noFill/>
          <a:ln w="9525">
            <a:noFill/>
            <a:miter lim="800000"/>
            <a:headEnd/>
            <a:tailEnd/>
          </a:ln>
        </p:spPr>
        <p:txBody>
          <a:bodyPr lIns="92075" tIns="46038" rIns="92075" bIns="46038"/>
          <a:lstStyle/>
          <a:p>
            <a:pPr marL="342900" indent="-342900" algn="l" defTabSz="762000">
              <a:spcAft>
                <a:spcPct val="30000"/>
              </a:spcAft>
              <a:buClr>
                <a:srgbClr val="E3BEFF"/>
              </a:buClr>
              <a:buSzPct val="100000"/>
              <a:buFontTx/>
              <a:buChar char=" "/>
            </a:pPr>
            <a:r>
              <a:rPr lang="en-US" sz="1800" dirty="0">
                <a:solidFill>
                  <a:schemeClr val="tx2"/>
                </a:solidFill>
              </a:rPr>
              <a:t>(Clark, 1974)</a:t>
            </a:r>
            <a:endParaRPr lang="en-US" sz="3600" dirty="0">
              <a:solidFill>
                <a:schemeClr val="tx2"/>
              </a:solidFill>
            </a:endParaRPr>
          </a:p>
        </p:txBody>
      </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40963" name="Rectangle 3"/>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40964" name="Rectangle 4"/>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40965" name="Rectangle 5"/>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40966" name="Rectangle 7"/>
          <p:cNvSpPr>
            <a:spLocks noGrp="1" noChangeArrowheads="1"/>
          </p:cNvSpPr>
          <p:nvPr>
            <p:ph type="title"/>
          </p:nvPr>
        </p:nvSpPr>
        <p:spPr>
          <a:xfrm>
            <a:off x="2336295" y="-14068"/>
            <a:ext cx="7315200" cy="1143000"/>
          </a:xfrm>
          <a:noFill/>
        </p:spPr>
        <p:txBody>
          <a:bodyPr/>
          <a:lstStyle/>
          <a:p>
            <a:pPr eaLnBrk="1" hangingPunct="1">
              <a:lnSpc>
                <a:spcPct val="120000"/>
              </a:lnSpc>
            </a:pPr>
            <a:r>
              <a:rPr lang="en-US" dirty="0" smtClean="0"/>
              <a:t>PERIPHERAL REGION</a:t>
            </a:r>
          </a:p>
        </p:txBody>
      </p:sp>
      <p:sp>
        <p:nvSpPr>
          <p:cNvPr id="40967" name="Rectangle 6"/>
          <p:cNvSpPr>
            <a:spLocks noGrp="1" noChangeArrowheads="1"/>
          </p:cNvSpPr>
          <p:nvPr>
            <p:ph idx="1"/>
          </p:nvPr>
        </p:nvSpPr>
        <p:spPr>
          <a:xfrm>
            <a:off x="2017713" y="1655763"/>
            <a:ext cx="6904037" cy="4114800"/>
          </a:xfrm>
        </p:spPr>
        <p:txBody>
          <a:bodyPr/>
          <a:lstStyle/>
          <a:p>
            <a:pPr eaLnBrk="1" hangingPunct="1">
              <a:lnSpc>
                <a:spcPct val="110000"/>
              </a:lnSpc>
              <a:buClr>
                <a:srgbClr val="FFC000"/>
              </a:buClr>
            </a:pPr>
            <a:r>
              <a:rPr lang="en-US" sz="2800" dirty="0" smtClean="0"/>
              <a:t>90% of semi-meridians had positive asphericity</a:t>
            </a:r>
          </a:p>
          <a:p>
            <a:pPr eaLnBrk="1" hangingPunct="1">
              <a:lnSpc>
                <a:spcPct val="110000"/>
              </a:lnSpc>
              <a:buClr>
                <a:srgbClr val="FFC000"/>
              </a:buClr>
            </a:pPr>
            <a:r>
              <a:rPr lang="en-US" sz="2800" dirty="0" smtClean="0"/>
              <a:t>Remainder - zero or negative</a:t>
            </a:r>
          </a:p>
          <a:p>
            <a:pPr eaLnBrk="1" hangingPunct="1">
              <a:lnSpc>
                <a:spcPct val="110000"/>
              </a:lnSpc>
              <a:buClr>
                <a:srgbClr val="FFC000"/>
              </a:buClr>
            </a:pPr>
            <a:r>
              <a:rPr lang="en-US" sz="2800" dirty="0" smtClean="0"/>
              <a:t>Nasal and superior-nasal asphericities were greater than the other semi-meridians</a:t>
            </a:r>
          </a:p>
        </p:txBody>
      </p:sp>
      <p:sp>
        <p:nvSpPr>
          <p:cNvPr id="40968" name="Rectangle 8"/>
          <p:cNvSpPr>
            <a:spLocks noChangeArrowheads="1"/>
          </p:cNvSpPr>
          <p:nvPr/>
        </p:nvSpPr>
        <p:spPr bwMode="auto">
          <a:xfrm>
            <a:off x="6627813" y="1316038"/>
            <a:ext cx="2832100" cy="909637"/>
          </a:xfrm>
          <a:prstGeom prst="rect">
            <a:avLst/>
          </a:prstGeom>
          <a:noFill/>
          <a:ln w="9525">
            <a:noFill/>
            <a:miter lim="800000"/>
            <a:headEnd/>
            <a:tailEnd/>
          </a:ln>
        </p:spPr>
        <p:txBody>
          <a:bodyPr lIns="92075" tIns="46038" rIns="92075" bIns="46038"/>
          <a:lstStyle/>
          <a:p>
            <a:pPr marL="342900" indent="-342900" algn="l" defTabSz="762000">
              <a:spcAft>
                <a:spcPct val="30000"/>
              </a:spcAft>
              <a:buClr>
                <a:srgbClr val="E3BEFF"/>
              </a:buClr>
              <a:buSzPct val="100000"/>
              <a:buFontTx/>
              <a:buChar char=" "/>
            </a:pPr>
            <a:r>
              <a:rPr lang="en-US" sz="1800" dirty="0">
                <a:solidFill>
                  <a:schemeClr val="tx2"/>
                </a:solidFill>
              </a:rPr>
              <a:t>(Clark, 1974)</a:t>
            </a:r>
            <a:endParaRPr lang="en-US" sz="3600" dirty="0">
              <a:solidFill>
                <a:schemeClr val="tx2"/>
              </a:solidFill>
            </a:endParaRPr>
          </a:p>
        </p:txBody>
      </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41987" name="Rectangle 3"/>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41988" name="Rectangle 4"/>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41989" name="Rectangle 5"/>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41990" name="Rectangle 7"/>
          <p:cNvSpPr>
            <a:spLocks noGrp="1" noChangeArrowheads="1"/>
          </p:cNvSpPr>
          <p:nvPr>
            <p:ph type="title"/>
          </p:nvPr>
        </p:nvSpPr>
        <p:spPr>
          <a:xfrm>
            <a:off x="1830796" y="0"/>
            <a:ext cx="8312150" cy="1143000"/>
          </a:xfrm>
          <a:noFill/>
        </p:spPr>
        <p:txBody>
          <a:bodyPr/>
          <a:lstStyle/>
          <a:p>
            <a:pPr eaLnBrk="1" hangingPunct="1">
              <a:lnSpc>
                <a:spcPct val="120000"/>
              </a:lnSpc>
            </a:pPr>
            <a:r>
              <a:rPr lang="en-US" dirty="0" smtClean="0"/>
              <a:t>MEASUREMENT APPLICATIONS</a:t>
            </a:r>
          </a:p>
        </p:txBody>
      </p:sp>
      <p:sp>
        <p:nvSpPr>
          <p:cNvPr id="41991" name="Rectangle 6"/>
          <p:cNvSpPr>
            <a:spLocks noGrp="1" noChangeArrowheads="1"/>
          </p:cNvSpPr>
          <p:nvPr>
            <p:ph idx="1"/>
          </p:nvPr>
        </p:nvSpPr>
        <p:spPr>
          <a:xfrm>
            <a:off x="1519238" y="1776413"/>
            <a:ext cx="7539037" cy="4114800"/>
          </a:xfrm>
        </p:spPr>
        <p:txBody>
          <a:bodyPr/>
          <a:lstStyle/>
          <a:p>
            <a:pPr eaLnBrk="1" hangingPunct="1">
              <a:lnSpc>
                <a:spcPct val="110000"/>
              </a:lnSpc>
              <a:buClr>
                <a:srgbClr val="FFC000"/>
              </a:buClr>
            </a:pPr>
            <a:r>
              <a:rPr lang="en-US" sz="2800" dirty="0" smtClean="0"/>
              <a:t>Estimation of refractive errors</a:t>
            </a:r>
          </a:p>
          <a:p>
            <a:pPr eaLnBrk="1" hangingPunct="1">
              <a:lnSpc>
                <a:spcPct val="110000"/>
              </a:lnSpc>
              <a:buClr>
                <a:srgbClr val="FFC000"/>
              </a:buClr>
            </a:pPr>
            <a:r>
              <a:rPr lang="en-US" sz="2800" dirty="0" smtClean="0"/>
              <a:t>Assessment of pathology </a:t>
            </a:r>
          </a:p>
          <a:p>
            <a:pPr eaLnBrk="1" hangingPunct="1">
              <a:lnSpc>
                <a:spcPct val="110000"/>
              </a:lnSpc>
              <a:buClr>
                <a:srgbClr val="FFC000"/>
              </a:buClr>
            </a:pPr>
            <a:r>
              <a:rPr lang="en-US" sz="2800" dirty="0" smtClean="0"/>
              <a:t>Contact lens fitting</a:t>
            </a:r>
          </a:p>
          <a:p>
            <a:pPr eaLnBrk="1" hangingPunct="1">
              <a:lnSpc>
                <a:spcPct val="110000"/>
              </a:lnSpc>
              <a:buClr>
                <a:srgbClr val="FFC000"/>
              </a:buClr>
            </a:pPr>
            <a:r>
              <a:rPr lang="en-US" sz="2800" dirty="0" smtClean="0"/>
              <a:t>Assessing effects of contact lenses and refractive surgery</a:t>
            </a:r>
          </a:p>
        </p:txBody>
      </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ChangeArrowheads="1"/>
          </p:cNvSpPr>
          <p:nvPr/>
        </p:nvSpPr>
        <p:spPr bwMode="auto">
          <a:xfrm>
            <a:off x="771525" y="6567488"/>
            <a:ext cx="2143125" cy="457200"/>
          </a:xfrm>
          <a:prstGeom prst="rect">
            <a:avLst/>
          </a:prstGeom>
          <a:noFill/>
          <a:ln w="9525">
            <a:noFill/>
            <a:miter lim="800000"/>
            <a:headEnd/>
            <a:tailEnd/>
          </a:ln>
        </p:spPr>
        <p:txBody>
          <a:bodyPr wrap="none" anchor="ctr"/>
          <a:lstStyle/>
          <a:p>
            <a:endParaRPr lang="en-US" dirty="0"/>
          </a:p>
        </p:txBody>
      </p:sp>
      <p:sp>
        <p:nvSpPr>
          <p:cNvPr id="43011" name="Rectangle 3"/>
          <p:cNvSpPr>
            <a:spLocks noChangeArrowheads="1"/>
          </p:cNvSpPr>
          <p:nvPr/>
        </p:nvSpPr>
        <p:spPr bwMode="auto">
          <a:xfrm>
            <a:off x="3514725" y="6567488"/>
            <a:ext cx="3257550" cy="457200"/>
          </a:xfrm>
          <a:prstGeom prst="rect">
            <a:avLst/>
          </a:prstGeom>
          <a:noFill/>
          <a:ln w="9525">
            <a:noFill/>
            <a:miter lim="800000"/>
            <a:headEnd/>
            <a:tailEnd/>
          </a:ln>
        </p:spPr>
        <p:txBody>
          <a:bodyPr wrap="none" anchor="ctr"/>
          <a:lstStyle/>
          <a:p>
            <a:endParaRPr lang="en-US" dirty="0"/>
          </a:p>
        </p:txBody>
      </p:sp>
      <p:sp>
        <p:nvSpPr>
          <p:cNvPr id="43012" name="Rectangle 4"/>
          <p:cNvSpPr>
            <a:spLocks noChangeArrowheads="1"/>
          </p:cNvSpPr>
          <p:nvPr/>
        </p:nvSpPr>
        <p:spPr bwMode="auto">
          <a:xfrm>
            <a:off x="771525" y="6567488"/>
            <a:ext cx="2143125" cy="457200"/>
          </a:xfrm>
          <a:prstGeom prst="rect">
            <a:avLst/>
          </a:prstGeom>
          <a:noFill/>
          <a:ln w="9525">
            <a:noFill/>
            <a:miter lim="800000"/>
            <a:headEnd/>
            <a:tailEnd/>
          </a:ln>
        </p:spPr>
        <p:txBody>
          <a:bodyPr wrap="none" anchor="ctr"/>
          <a:lstStyle/>
          <a:p>
            <a:endParaRPr lang="en-US" dirty="0"/>
          </a:p>
        </p:txBody>
      </p:sp>
      <p:sp>
        <p:nvSpPr>
          <p:cNvPr id="43013" name="Rectangle 5"/>
          <p:cNvSpPr>
            <a:spLocks noChangeArrowheads="1"/>
          </p:cNvSpPr>
          <p:nvPr/>
        </p:nvSpPr>
        <p:spPr bwMode="auto">
          <a:xfrm>
            <a:off x="3514725" y="6567488"/>
            <a:ext cx="3257550" cy="457200"/>
          </a:xfrm>
          <a:prstGeom prst="rect">
            <a:avLst/>
          </a:prstGeom>
          <a:noFill/>
          <a:ln w="9525">
            <a:noFill/>
            <a:miter lim="800000"/>
            <a:headEnd/>
            <a:tailEnd/>
          </a:ln>
        </p:spPr>
        <p:txBody>
          <a:bodyPr wrap="none" anchor="ctr"/>
          <a:lstStyle/>
          <a:p>
            <a:endParaRPr lang="en-US" dirty="0"/>
          </a:p>
        </p:txBody>
      </p:sp>
      <p:sp>
        <p:nvSpPr>
          <p:cNvPr id="43014" name="Rectangle 7"/>
          <p:cNvSpPr>
            <a:spLocks noGrp="1" noChangeArrowheads="1"/>
          </p:cNvSpPr>
          <p:nvPr>
            <p:ph type="title"/>
          </p:nvPr>
        </p:nvSpPr>
        <p:spPr>
          <a:xfrm>
            <a:off x="1829959" y="0"/>
            <a:ext cx="8312150" cy="1143000"/>
          </a:xfrm>
          <a:noFill/>
        </p:spPr>
        <p:txBody>
          <a:bodyPr/>
          <a:lstStyle/>
          <a:p>
            <a:pPr eaLnBrk="1" hangingPunct="1">
              <a:lnSpc>
                <a:spcPct val="120000"/>
              </a:lnSpc>
            </a:pPr>
            <a:r>
              <a:rPr lang="en-US" dirty="0" smtClean="0"/>
              <a:t>PROBLEMS OF MEASUREMENT</a:t>
            </a:r>
          </a:p>
        </p:txBody>
      </p:sp>
      <p:sp>
        <p:nvSpPr>
          <p:cNvPr id="43015" name="Rectangle 6"/>
          <p:cNvSpPr>
            <a:spLocks noGrp="1" noChangeArrowheads="1"/>
          </p:cNvSpPr>
          <p:nvPr>
            <p:ph idx="1"/>
          </p:nvPr>
        </p:nvSpPr>
        <p:spPr>
          <a:xfrm>
            <a:off x="1261842" y="2312719"/>
            <a:ext cx="4624388" cy="4114800"/>
          </a:xfrm>
        </p:spPr>
        <p:txBody>
          <a:bodyPr/>
          <a:lstStyle/>
          <a:p>
            <a:pPr eaLnBrk="1" hangingPunct="1">
              <a:lnSpc>
                <a:spcPct val="110000"/>
              </a:lnSpc>
              <a:buClr>
                <a:srgbClr val="FFC000"/>
              </a:buClr>
            </a:pPr>
            <a:r>
              <a:rPr lang="en-US" sz="2800" dirty="0" smtClean="0"/>
              <a:t>Fixation</a:t>
            </a:r>
          </a:p>
          <a:p>
            <a:pPr eaLnBrk="1" hangingPunct="1">
              <a:lnSpc>
                <a:spcPct val="110000"/>
              </a:lnSpc>
              <a:buClr>
                <a:srgbClr val="FFC000"/>
              </a:buClr>
            </a:pPr>
            <a:r>
              <a:rPr lang="en-US" sz="2800" dirty="0" smtClean="0"/>
              <a:t>Accuracy required </a:t>
            </a:r>
          </a:p>
          <a:p>
            <a:pPr eaLnBrk="1" hangingPunct="1">
              <a:lnSpc>
                <a:spcPct val="110000"/>
              </a:lnSpc>
              <a:buClr>
                <a:srgbClr val="FFC000"/>
              </a:buClr>
            </a:pPr>
            <a:r>
              <a:rPr lang="en-US" sz="2800" dirty="0" smtClean="0"/>
              <a:t>Instrument errors</a:t>
            </a:r>
          </a:p>
          <a:p>
            <a:pPr eaLnBrk="1" hangingPunct="1">
              <a:lnSpc>
                <a:spcPct val="110000"/>
              </a:lnSpc>
              <a:buClr>
                <a:srgbClr val="FFC000"/>
              </a:buClr>
            </a:pPr>
            <a:r>
              <a:rPr lang="en-US" sz="2800" dirty="0" smtClean="0"/>
              <a:t>Operator variability</a:t>
            </a:r>
          </a:p>
        </p:txBody>
      </p:sp>
      <p:sp>
        <p:nvSpPr>
          <p:cNvPr id="43016" name="Rectangle 8"/>
          <p:cNvSpPr>
            <a:spLocks noChangeArrowheads="1"/>
          </p:cNvSpPr>
          <p:nvPr/>
        </p:nvSpPr>
        <p:spPr bwMode="auto">
          <a:xfrm>
            <a:off x="-1434971" y="1223256"/>
            <a:ext cx="8312150" cy="1143000"/>
          </a:xfrm>
          <a:prstGeom prst="rect">
            <a:avLst/>
          </a:prstGeom>
          <a:noFill/>
          <a:ln w="9525">
            <a:noFill/>
            <a:miter lim="800000"/>
            <a:headEnd/>
            <a:tailEnd/>
          </a:ln>
        </p:spPr>
        <p:txBody>
          <a:bodyPr lIns="92075" tIns="46038" rIns="92075" bIns="46038" anchor="ctr"/>
          <a:lstStyle/>
          <a:p>
            <a:pPr defTabSz="762000">
              <a:lnSpc>
                <a:spcPct val="120000"/>
              </a:lnSpc>
            </a:pPr>
            <a:r>
              <a:rPr lang="en-US" b="1" dirty="0">
                <a:solidFill>
                  <a:schemeClr val="tx2"/>
                </a:solidFill>
              </a:rPr>
              <a:t>KERATOMETER</a:t>
            </a:r>
          </a:p>
        </p:txBody>
      </p:sp>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1026"/>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44035" name="Rectangle 1027"/>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44036" name="Rectangle 1028"/>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44037" name="Rectangle 1029"/>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44038" name="Rectangle 1031"/>
          <p:cNvSpPr>
            <a:spLocks noGrp="1" noChangeArrowheads="1"/>
          </p:cNvSpPr>
          <p:nvPr>
            <p:ph type="title"/>
          </p:nvPr>
        </p:nvSpPr>
        <p:spPr>
          <a:xfrm>
            <a:off x="1837651" y="-28136"/>
            <a:ext cx="8312150" cy="1143000"/>
          </a:xfrm>
          <a:noFill/>
        </p:spPr>
        <p:txBody>
          <a:bodyPr/>
          <a:lstStyle/>
          <a:p>
            <a:pPr eaLnBrk="1" hangingPunct="1">
              <a:lnSpc>
                <a:spcPct val="120000"/>
              </a:lnSpc>
            </a:pPr>
            <a:r>
              <a:rPr lang="en-US" dirty="0" smtClean="0"/>
              <a:t>SOURCES OF ERROR</a:t>
            </a:r>
          </a:p>
        </p:txBody>
      </p:sp>
      <p:sp>
        <p:nvSpPr>
          <p:cNvPr id="44039" name="Rectangle 1030"/>
          <p:cNvSpPr>
            <a:spLocks noGrp="1" noChangeArrowheads="1"/>
          </p:cNvSpPr>
          <p:nvPr>
            <p:ph idx="1"/>
          </p:nvPr>
        </p:nvSpPr>
        <p:spPr>
          <a:xfrm>
            <a:off x="855663" y="1933575"/>
            <a:ext cx="9288462" cy="4114800"/>
          </a:xfrm>
        </p:spPr>
        <p:txBody>
          <a:bodyPr/>
          <a:lstStyle/>
          <a:p>
            <a:pPr eaLnBrk="1" hangingPunct="1">
              <a:lnSpc>
                <a:spcPct val="110000"/>
              </a:lnSpc>
              <a:buClr>
                <a:srgbClr val="FFC000"/>
              </a:buClr>
            </a:pPr>
            <a:r>
              <a:rPr lang="en-US" sz="2800" dirty="0" smtClean="0"/>
              <a:t>Assumptions</a:t>
            </a:r>
          </a:p>
          <a:p>
            <a:pPr eaLnBrk="1" hangingPunct="1">
              <a:lnSpc>
                <a:spcPct val="110000"/>
              </a:lnSpc>
              <a:buClr>
                <a:srgbClr val="FFC000"/>
              </a:buClr>
            </a:pPr>
            <a:r>
              <a:rPr lang="en-US" sz="2800" dirty="0" smtClean="0"/>
              <a:t>Uses paraxial theory</a:t>
            </a:r>
          </a:p>
          <a:p>
            <a:pPr eaLnBrk="1" hangingPunct="1">
              <a:lnSpc>
                <a:spcPct val="110000"/>
              </a:lnSpc>
              <a:buClr>
                <a:srgbClr val="FFC000"/>
              </a:buClr>
            </a:pPr>
            <a:r>
              <a:rPr lang="en-US" sz="2800" dirty="0" smtClean="0"/>
              <a:t>Assumes focal length = image distance</a:t>
            </a:r>
          </a:p>
          <a:p>
            <a:pPr eaLnBrk="1" hangingPunct="1">
              <a:lnSpc>
                <a:spcPct val="110000"/>
              </a:lnSpc>
              <a:buClr>
                <a:srgbClr val="FFC000"/>
              </a:buClr>
            </a:pPr>
            <a:r>
              <a:rPr lang="en-US" sz="2800" dirty="0" smtClean="0"/>
              <a:t>Object source comes from a flat plane</a:t>
            </a:r>
          </a:p>
          <a:p>
            <a:pPr eaLnBrk="1" hangingPunct="1">
              <a:lnSpc>
                <a:spcPct val="110000"/>
              </a:lnSpc>
              <a:buClr>
                <a:srgbClr val="FFC000"/>
              </a:buClr>
            </a:pPr>
            <a:r>
              <a:rPr lang="en-US" sz="2800" dirty="0" smtClean="0"/>
              <a:t>Reproducibility</a:t>
            </a:r>
          </a:p>
          <a:p>
            <a:pPr eaLnBrk="1" hangingPunct="1">
              <a:lnSpc>
                <a:spcPct val="110000"/>
              </a:lnSpc>
              <a:buClr>
                <a:srgbClr val="FFC000"/>
              </a:buClr>
            </a:pPr>
            <a:r>
              <a:rPr lang="en-US" sz="2800" dirty="0" smtClean="0"/>
              <a:t>Assumes the cornea is sphero-cylindrical</a:t>
            </a:r>
          </a:p>
        </p:txBody>
      </p:sp>
      <p:sp>
        <p:nvSpPr>
          <p:cNvPr id="44040" name="Rectangle 1032"/>
          <p:cNvSpPr>
            <a:spLocks noChangeArrowheads="1"/>
          </p:cNvSpPr>
          <p:nvPr/>
        </p:nvSpPr>
        <p:spPr bwMode="auto">
          <a:xfrm>
            <a:off x="-351710" y="1087051"/>
            <a:ext cx="6075320" cy="1143000"/>
          </a:xfrm>
          <a:prstGeom prst="rect">
            <a:avLst/>
          </a:prstGeom>
          <a:noFill/>
          <a:ln w="9525">
            <a:noFill/>
            <a:miter lim="800000"/>
            <a:headEnd/>
            <a:tailEnd/>
          </a:ln>
        </p:spPr>
        <p:txBody>
          <a:bodyPr lIns="92075" tIns="46038" rIns="92075" bIns="46038" anchor="ctr"/>
          <a:lstStyle/>
          <a:p>
            <a:pPr defTabSz="762000">
              <a:lnSpc>
                <a:spcPct val="120000"/>
              </a:lnSpc>
            </a:pPr>
            <a:r>
              <a:rPr lang="en-US" b="1" dirty="0">
                <a:solidFill>
                  <a:schemeClr val="tx2"/>
                </a:solidFill>
              </a:rPr>
              <a:t>INSTRUMENTATION</a:t>
            </a:r>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45059" name="Rectangle 3"/>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45060" name="Rectangle 4"/>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45061" name="Rectangle 5"/>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45062" name="Rectangle 7"/>
          <p:cNvSpPr>
            <a:spLocks noGrp="1" noChangeArrowheads="1"/>
          </p:cNvSpPr>
          <p:nvPr>
            <p:ph type="title"/>
          </p:nvPr>
        </p:nvSpPr>
        <p:spPr>
          <a:xfrm>
            <a:off x="1828448" y="0"/>
            <a:ext cx="8312150" cy="1143000"/>
          </a:xfrm>
          <a:noFill/>
        </p:spPr>
        <p:txBody>
          <a:bodyPr/>
          <a:lstStyle/>
          <a:p>
            <a:pPr eaLnBrk="1" hangingPunct="1">
              <a:lnSpc>
                <a:spcPct val="120000"/>
              </a:lnSpc>
            </a:pPr>
            <a:r>
              <a:rPr lang="en-US" dirty="0" smtClean="0"/>
              <a:t>SOURCES OF ERROR</a:t>
            </a:r>
          </a:p>
        </p:txBody>
      </p:sp>
      <p:sp>
        <p:nvSpPr>
          <p:cNvPr id="45063" name="Rectangle 6"/>
          <p:cNvSpPr>
            <a:spLocks noGrp="1" noChangeArrowheads="1"/>
          </p:cNvSpPr>
          <p:nvPr>
            <p:ph idx="1"/>
          </p:nvPr>
        </p:nvSpPr>
        <p:spPr>
          <a:xfrm>
            <a:off x="1116937" y="2092325"/>
            <a:ext cx="6543675" cy="4114800"/>
          </a:xfrm>
        </p:spPr>
        <p:txBody>
          <a:bodyPr/>
          <a:lstStyle/>
          <a:p>
            <a:pPr eaLnBrk="1" hangingPunct="1">
              <a:lnSpc>
                <a:spcPct val="110000"/>
              </a:lnSpc>
              <a:buClr>
                <a:srgbClr val="FFC000"/>
              </a:buClr>
            </a:pPr>
            <a:r>
              <a:rPr lang="en-US" sz="2800" dirty="0" smtClean="0"/>
              <a:t>Focusing</a:t>
            </a:r>
          </a:p>
          <a:p>
            <a:pPr eaLnBrk="1" hangingPunct="1">
              <a:lnSpc>
                <a:spcPct val="110000"/>
              </a:lnSpc>
              <a:buClr>
                <a:srgbClr val="FFC000"/>
              </a:buClr>
            </a:pPr>
            <a:r>
              <a:rPr lang="en-US" sz="2800" dirty="0" smtClean="0"/>
              <a:t>Proximal accommodation</a:t>
            </a:r>
          </a:p>
          <a:p>
            <a:pPr eaLnBrk="1" hangingPunct="1">
              <a:lnSpc>
                <a:spcPct val="110000"/>
              </a:lnSpc>
              <a:buClr>
                <a:srgbClr val="FFC000"/>
              </a:buClr>
            </a:pPr>
            <a:r>
              <a:rPr lang="en-US" sz="2800" dirty="0" smtClean="0"/>
              <a:t>Alignment errors</a:t>
            </a:r>
          </a:p>
          <a:p>
            <a:pPr eaLnBrk="1" hangingPunct="1">
              <a:lnSpc>
                <a:spcPct val="110000"/>
              </a:lnSpc>
              <a:buClr>
                <a:srgbClr val="FFC000"/>
              </a:buClr>
            </a:pPr>
            <a:r>
              <a:rPr lang="en-US" sz="2800" dirty="0" smtClean="0"/>
              <a:t>Orientation of instrument</a:t>
            </a:r>
          </a:p>
        </p:txBody>
      </p:sp>
      <p:sp>
        <p:nvSpPr>
          <p:cNvPr id="45064" name="Rectangle 8"/>
          <p:cNvSpPr>
            <a:spLocks noChangeArrowheads="1"/>
          </p:cNvSpPr>
          <p:nvPr/>
        </p:nvSpPr>
        <p:spPr bwMode="auto">
          <a:xfrm>
            <a:off x="-464244" y="1157388"/>
            <a:ext cx="5695510" cy="1143000"/>
          </a:xfrm>
          <a:prstGeom prst="rect">
            <a:avLst/>
          </a:prstGeom>
          <a:noFill/>
          <a:ln w="9525">
            <a:noFill/>
            <a:miter lim="800000"/>
            <a:headEnd/>
            <a:tailEnd/>
          </a:ln>
        </p:spPr>
        <p:txBody>
          <a:bodyPr lIns="92075" tIns="46038" rIns="92075" bIns="46038" anchor="ctr"/>
          <a:lstStyle/>
          <a:p>
            <a:pPr defTabSz="762000">
              <a:lnSpc>
                <a:spcPct val="120000"/>
              </a:lnSpc>
            </a:pPr>
            <a:r>
              <a:rPr lang="en-US" b="1" dirty="0">
                <a:solidFill>
                  <a:schemeClr val="tx2"/>
                </a:solidFill>
              </a:rPr>
              <a:t>OPERATOR</a:t>
            </a:r>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Rectangle 77"/>
          <p:cNvSpPr/>
          <p:nvPr/>
        </p:nvSpPr>
        <p:spPr>
          <a:xfrm>
            <a:off x="527050" y="1412875"/>
            <a:ext cx="9226550" cy="4973638"/>
          </a:xfrm>
          <a:prstGeom prst="rect">
            <a:avLst/>
          </a:prstGeom>
          <a:solidFill>
            <a:schemeClr val="accent3">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dirty="0"/>
          </a:p>
        </p:txBody>
      </p:sp>
      <p:sp>
        <p:nvSpPr>
          <p:cNvPr id="46083" name="Rectangle 1026"/>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46084" name="Rectangle 1027"/>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46085" name="Rectangle 1028"/>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46086" name="Rectangle 1029"/>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46087" name="Rectangle 1030"/>
          <p:cNvSpPr>
            <a:spLocks noGrp="1" noChangeArrowheads="1"/>
          </p:cNvSpPr>
          <p:nvPr>
            <p:ph type="title"/>
          </p:nvPr>
        </p:nvSpPr>
        <p:spPr>
          <a:xfrm>
            <a:off x="1624013" y="-68263"/>
            <a:ext cx="8743950" cy="1143001"/>
          </a:xfrm>
          <a:noFill/>
        </p:spPr>
        <p:txBody>
          <a:bodyPr/>
          <a:lstStyle/>
          <a:p>
            <a:pPr eaLnBrk="1" hangingPunct="1">
              <a:lnSpc>
                <a:spcPct val="110000"/>
              </a:lnSpc>
            </a:pPr>
            <a:r>
              <a:rPr lang="en-US" sz="3200" dirty="0" smtClean="0"/>
              <a:t>EFFECT OF FOCUSING ERROR WITH THE KERATOMETER</a:t>
            </a:r>
          </a:p>
        </p:txBody>
      </p:sp>
      <p:sp>
        <p:nvSpPr>
          <p:cNvPr id="46088" name="Rectangle 1033"/>
          <p:cNvSpPr>
            <a:spLocks noChangeArrowheads="1"/>
          </p:cNvSpPr>
          <p:nvPr/>
        </p:nvSpPr>
        <p:spPr bwMode="auto">
          <a:xfrm>
            <a:off x="5969000" y="1552575"/>
            <a:ext cx="4064000" cy="909638"/>
          </a:xfrm>
          <a:prstGeom prst="rect">
            <a:avLst/>
          </a:prstGeom>
          <a:noFill/>
          <a:ln w="9525">
            <a:noFill/>
            <a:miter lim="800000"/>
            <a:headEnd/>
            <a:tailEnd/>
          </a:ln>
        </p:spPr>
        <p:txBody>
          <a:bodyPr lIns="92075" tIns="46038" rIns="92075" bIns="46038"/>
          <a:lstStyle/>
          <a:p>
            <a:pPr marL="342900" indent="-342900" algn="l" defTabSz="762000">
              <a:spcAft>
                <a:spcPct val="30000"/>
              </a:spcAft>
              <a:buClr>
                <a:srgbClr val="E3BEFF"/>
              </a:buClr>
              <a:buSzPct val="100000"/>
              <a:buFontTx/>
              <a:buChar char=" "/>
            </a:pPr>
            <a:r>
              <a:rPr lang="en-US" sz="1800" dirty="0">
                <a:solidFill>
                  <a:schemeClr val="tx2"/>
                </a:solidFill>
              </a:rPr>
              <a:t>(after Bennett &amp; Rabbetts, 1984)</a:t>
            </a:r>
            <a:endParaRPr lang="en-US" sz="3600" dirty="0">
              <a:solidFill>
                <a:schemeClr val="tx2"/>
              </a:solidFill>
            </a:endParaRPr>
          </a:p>
        </p:txBody>
      </p:sp>
      <p:sp>
        <p:nvSpPr>
          <p:cNvPr id="46089" name="Freeform 1042"/>
          <p:cNvSpPr>
            <a:spLocks/>
          </p:cNvSpPr>
          <p:nvPr/>
        </p:nvSpPr>
        <p:spPr bwMode="auto">
          <a:xfrm>
            <a:off x="7262813" y="3787775"/>
            <a:ext cx="1077912" cy="1738313"/>
          </a:xfrm>
          <a:custGeom>
            <a:avLst/>
            <a:gdLst>
              <a:gd name="T0" fmla="*/ 0 w 632"/>
              <a:gd name="T1" fmla="*/ 0 h 1019"/>
              <a:gd name="T2" fmla="*/ 0 w 632"/>
              <a:gd name="T3" fmla="*/ 0 h 1019"/>
              <a:gd name="T4" fmla="*/ 2147483647 w 632"/>
              <a:gd name="T5" fmla="*/ 2147483647 h 1019"/>
              <a:gd name="T6" fmla="*/ 2147483647 w 632"/>
              <a:gd name="T7" fmla="*/ 2147483647 h 1019"/>
              <a:gd name="T8" fmla="*/ 2147483647 w 632"/>
              <a:gd name="T9" fmla="*/ 2147483647 h 1019"/>
              <a:gd name="T10" fmla="*/ 2147483647 w 632"/>
              <a:gd name="T11" fmla="*/ 2147483647 h 1019"/>
              <a:gd name="T12" fmla="*/ 2147483647 w 632"/>
              <a:gd name="T13" fmla="*/ 2147483647 h 1019"/>
              <a:gd name="T14" fmla="*/ 2147483647 w 632"/>
              <a:gd name="T15" fmla="*/ 2147483647 h 1019"/>
              <a:gd name="T16" fmla="*/ 2147483647 w 632"/>
              <a:gd name="T17" fmla="*/ 2147483647 h 1019"/>
              <a:gd name="T18" fmla="*/ 2147483647 w 632"/>
              <a:gd name="T19" fmla="*/ 2147483647 h 1019"/>
              <a:gd name="T20" fmla="*/ 2147483647 w 632"/>
              <a:gd name="T21" fmla="*/ 2147483647 h 1019"/>
              <a:gd name="T22" fmla="*/ 2147483647 w 632"/>
              <a:gd name="T23" fmla="*/ 2147483647 h 1019"/>
              <a:gd name="T24" fmla="*/ 2147483647 w 632"/>
              <a:gd name="T25" fmla="*/ 2147483647 h 1019"/>
              <a:gd name="T26" fmla="*/ 2147483647 w 632"/>
              <a:gd name="T27" fmla="*/ 2147483647 h 1019"/>
              <a:gd name="T28" fmla="*/ 2147483647 w 632"/>
              <a:gd name="T29" fmla="*/ 2147483647 h 1019"/>
              <a:gd name="T30" fmla="*/ 2147483647 w 632"/>
              <a:gd name="T31" fmla="*/ 2147483647 h 1019"/>
              <a:gd name="T32" fmla="*/ 2147483647 w 632"/>
              <a:gd name="T33" fmla="*/ 2147483647 h 1019"/>
              <a:gd name="T34" fmla="*/ 2147483647 w 632"/>
              <a:gd name="T35" fmla="*/ 2147483647 h 1019"/>
              <a:gd name="T36" fmla="*/ 2147483647 w 632"/>
              <a:gd name="T37" fmla="*/ 2147483647 h 1019"/>
              <a:gd name="T38" fmla="*/ 2147483647 w 632"/>
              <a:gd name="T39" fmla="*/ 2147483647 h 1019"/>
              <a:gd name="T40" fmla="*/ 2147483647 w 632"/>
              <a:gd name="T41" fmla="*/ 2147483647 h 1019"/>
              <a:gd name="T42" fmla="*/ 2147483647 w 632"/>
              <a:gd name="T43" fmla="*/ 2147483647 h 1019"/>
              <a:gd name="T44" fmla="*/ 2147483647 w 632"/>
              <a:gd name="T45" fmla="*/ 2147483647 h 1019"/>
              <a:gd name="T46" fmla="*/ 2147483647 w 632"/>
              <a:gd name="T47" fmla="*/ 2147483647 h 1019"/>
              <a:gd name="T48" fmla="*/ 2147483647 w 632"/>
              <a:gd name="T49" fmla="*/ 2147483647 h 1019"/>
              <a:gd name="T50" fmla="*/ 2147483647 w 632"/>
              <a:gd name="T51" fmla="*/ 2147483647 h 1019"/>
              <a:gd name="T52" fmla="*/ 2147483647 w 632"/>
              <a:gd name="T53" fmla="*/ 2147483647 h 1019"/>
              <a:gd name="T54" fmla="*/ 2147483647 w 632"/>
              <a:gd name="T55" fmla="*/ 2147483647 h 1019"/>
              <a:gd name="T56" fmla="*/ 2147483647 w 632"/>
              <a:gd name="T57" fmla="*/ 2147483647 h 1019"/>
              <a:gd name="T58" fmla="*/ 2147483647 w 632"/>
              <a:gd name="T59" fmla="*/ 2147483647 h 1019"/>
              <a:gd name="T60" fmla="*/ 2147483647 w 632"/>
              <a:gd name="T61" fmla="*/ 2147483647 h 1019"/>
              <a:gd name="T62" fmla="*/ 2147483647 w 632"/>
              <a:gd name="T63" fmla="*/ 2147483647 h 1019"/>
              <a:gd name="T64" fmla="*/ 2147483647 w 632"/>
              <a:gd name="T65" fmla="*/ 2147483647 h 1019"/>
              <a:gd name="T66" fmla="*/ 2147483647 w 632"/>
              <a:gd name="T67" fmla="*/ 2147483647 h 1019"/>
              <a:gd name="T68" fmla="*/ 2147483647 w 632"/>
              <a:gd name="T69" fmla="*/ 0 h 1019"/>
              <a:gd name="T70" fmla="*/ 2147483647 w 632"/>
              <a:gd name="T71" fmla="*/ 0 h 1019"/>
              <a:gd name="T72" fmla="*/ 0 w 632"/>
              <a:gd name="T73" fmla="*/ 0 h 101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32"/>
              <a:gd name="T112" fmla="*/ 0 h 1019"/>
              <a:gd name="T113" fmla="*/ 632 w 632"/>
              <a:gd name="T114" fmla="*/ 1019 h 101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32" h="1019">
                <a:moveTo>
                  <a:pt x="0" y="0"/>
                </a:moveTo>
                <a:lnTo>
                  <a:pt x="0" y="0"/>
                </a:lnTo>
                <a:lnTo>
                  <a:pt x="6" y="87"/>
                </a:lnTo>
                <a:lnTo>
                  <a:pt x="11" y="169"/>
                </a:lnTo>
                <a:lnTo>
                  <a:pt x="28" y="251"/>
                </a:lnTo>
                <a:lnTo>
                  <a:pt x="49" y="327"/>
                </a:lnTo>
                <a:lnTo>
                  <a:pt x="71" y="409"/>
                </a:lnTo>
                <a:lnTo>
                  <a:pt x="104" y="480"/>
                </a:lnTo>
                <a:lnTo>
                  <a:pt x="137" y="550"/>
                </a:lnTo>
                <a:lnTo>
                  <a:pt x="175" y="621"/>
                </a:lnTo>
                <a:lnTo>
                  <a:pt x="218" y="686"/>
                </a:lnTo>
                <a:lnTo>
                  <a:pt x="267" y="746"/>
                </a:lnTo>
                <a:lnTo>
                  <a:pt x="316" y="806"/>
                </a:lnTo>
                <a:lnTo>
                  <a:pt x="376" y="861"/>
                </a:lnTo>
                <a:lnTo>
                  <a:pt x="431" y="910"/>
                </a:lnTo>
                <a:lnTo>
                  <a:pt x="496" y="953"/>
                </a:lnTo>
                <a:lnTo>
                  <a:pt x="561" y="991"/>
                </a:lnTo>
                <a:lnTo>
                  <a:pt x="632" y="1019"/>
                </a:lnTo>
                <a:lnTo>
                  <a:pt x="632" y="1008"/>
                </a:lnTo>
                <a:lnTo>
                  <a:pt x="567" y="975"/>
                </a:lnTo>
                <a:lnTo>
                  <a:pt x="501" y="937"/>
                </a:lnTo>
                <a:lnTo>
                  <a:pt x="441" y="899"/>
                </a:lnTo>
                <a:lnTo>
                  <a:pt x="382" y="850"/>
                </a:lnTo>
                <a:lnTo>
                  <a:pt x="327" y="795"/>
                </a:lnTo>
                <a:lnTo>
                  <a:pt x="278" y="741"/>
                </a:lnTo>
                <a:lnTo>
                  <a:pt x="229" y="681"/>
                </a:lnTo>
                <a:lnTo>
                  <a:pt x="186" y="616"/>
                </a:lnTo>
                <a:lnTo>
                  <a:pt x="147" y="545"/>
                </a:lnTo>
                <a:lnTo>
                  <a:pt x="115" y="474"/>
                </a:lnTo>
                <a:lnTo>
                  <a:pt x="82" y="403"/>
                </a:lnTo>
                <a:lnTo>
                  <a:pt x="60" y="327"/>
                </a:lnTo>
                <a:lnTo>
                  <a:pt x="39" y="245"/>
                </a:lnTo>
                <a:lnTo>
                  <a:pt x="28" y="169"/>
                </a:lnTo>
                <a:lnTo>
                  <a:pt x="17" y="82"/>
                </a:lnTo>
                <a:lnTo>
                  <a:pt x="17" y="0"/>
                </a:lnTo>
                <a:lnTo>
                  <a:pt x="0" y="0"/>
                </a:lnTo>
                <a:close/>
              </a:path>
            </a:pathLst>
          </a:custGeom>
          <a:solidFill>
            <a:srgbClr val="0000FF"/>
          </a:solidFill>
          <a:ln w="9525">
            <a:noFill/>
            <a:round/>
            <a:headEnd/>
            <a:tailEnd/>
          </a:ln>
        </p:spPr>
        <p:txBody>
          <a:bodyPr/>
          <a:lstStyle/>
          <a:p>
            <a:endParaRPr lang="en-US" dirty="0"/>
          </a:p>
        </p:txBody>
      </p:sp>
      <p:sp>
        <p:nvSpPr>
          <p:cNvPr id="46090" name="Freeform 1043"/>
          <p:cNvSpPr>
            <a:spLocks/>
          </p:cNvSpPr>
          <p:nvPr/>
        </p:nvSpPr>
        <p:spPr bwMode="auto">
          <a:xfrm>
            <a:off x="7262813" y="2041525"/>
            <a:ext cx="1087437" cy="1746250"/>
          </a:xfrm>
          <a:custGeom>
            <a:avLst/>
            <a:gdLst>
              <a:gd name="T0" fmla="*/ 2147483647 w 637"/>
              <a:gd name="T1" fmla="*/ 0 h 1023"/>
              <a:gd name="T2" fmla="*/ 2147483647 w 637"/>
              <a:gd name="T3" fmla="*/ 2147483647 h 1023"/>
              <a:gd name="T4" fmla="*/ 2147483647 w 637"/>
              <a:gd name="T5" fmla="*/ 2147483647 h 1023"/>
              <a:gd name="T6" fmla="*/ 2147483647 w 637"/>
              <a:gd name="T7" fmla="*/ 2147483647 h 1023"/>
              <a:gd name="T8" fmla="*/ 2147483647 w 637"/>
              <a:gd name="T9" fmla="*/ 2147483647 h 1023"/>
              <a:gd name="T10" fmla="*/ 2147483647 w 637"/>
              <a:gd name="T11" fmla="*/ 2147483647 h 1023"/>
              <a:gd name="T12" fmla="*/ 2147483647 w 637"/>
              <a:gd name="T13" fmla="*/ 2147483647 h 1023"/>
              <a:gd name="T14" fmla="*/ 2147483647 w 637"/>
              <a:gd name="T15" fmla="*/ 2147483647 h 1023"/>
              <a:gd name="T16" fmla="*/ 2147483647 w 637"/>
              <a:gd name="T17" fmla="*/ 2147483647 h 1023"/>
              <a:gd name="T18" fmla="*/ 2147483647 w 637"/>
              <a:gd name="T19" fmla="*/ 2147483647 h 1023"/>
              <a:gd name="T20" fmla="*/ 2147483647 w 637"/>
              <a:gd name="T21" fmla="*/ 2147483647 h 1023"/>
              <a:gd name="T22" fmla="*/ 2147483647 w 637"/>
              <a:gd name="T23" fmla="*/ 2147483647 h 1023"/>
              <a:gd name="T24" fmla="*/ 2147483647 w 637"/>
              <a:gd name="T25" fmla="*/ 2147483647 h 1023"/>
              <a:gd name="T26" fmla="*/ 2147483647 w 637"/>
              <a:gd name="T27" fmla="*/ 2147483647 h 1023"/>
              <a:gd name="T28" fmla="*/ 2147483647 w 637"/>
              <a:gd name="T29" fmla="*/ 2147483647 h 1023"/>
              <a:gd name="T30" fmla="*/ 2147483647 w 637"/>
              <a:gd name="T31" fmla="*/ 2147483647 h 1023"/>
              <a:gd name="T32" fmla="*/ 0 w 637"/>
              <a:gd name="T33" fmla="*/ 2147483647 h 1023"/>
              <a:gd name="T34" fmla="*/ 2147483647 w 637"/>
              <a:gd name="T35" fmla="*/ 2147483647 h 1023"/>
              <a:gd name="T36" fmla="*/ 2147483647 w 637"/>
              <a:gd name="T37" fmla="*/ 2147483647 h 1023"/>
              <a:gd name="T38" fmla="*/ 2147483647 w 637"/>
              <a:gd name="T39" fmla="*/ 2147483647 h 1023"/>
              <a:gd name="T40" fmla="*/ 2147483647 w 637"/>
              <a:gd name="T41" fmla="*/ 2147483647 h 1023"/>
              <a:gd name="T42" fmla="*/ 2147483647 w 637"/>
              <a:gd name="T43" fmla="*/ 2147483647 h 1023"/>
              <a:gd name="T44" fmla="*/ 2147483647 w 637"/>
              <a:gd name="T45" fmla="*/ 2147483647 h 1023"/>
              <a:gd name="T46" fmla="*/ 2147483647 w 637"/>
              <a:gd name="T47" fmla="*/ 2147483647 h 1023"/>
              <a:gd name="T48" fmla="*/ 2147483647 w 637"/>
              <a:gd name="T49" fmla="*/ 2147483647 h 1023"/>
              <a:gd name="T50" fmla="*/ 2147483647 w 637"/>
              <a:gd name="T51" fmla="*/ 2147483647 h 1023"/>
              <a:gd name="T52" fmla="*/ 2147483647 w 637"/>
              <a:gd name="T53" fmla="*/ 2147483647 h 1023"/>
              <a:gd name="T54" fmla="*/ 2147483647 w 637"/>
              <a:gd name="T55" fmla="*/ 2147483647 h 1023"/>
              <a:gd name="T56" fmla="*/ 2147483647 w 637"/>
              <a:gd name="T57" fmla="*/ 2147483647 h 1023"/>
              <a:gd name="T58" fmla="*/ 2147483647 w 637"/>
              <a:gd name="T59" fmla="*/ 2147483647 h 1023"/>
              <a:gd name="T60" fmla="*/ 2147483647 w 637"/>
              <a:gd name="T61" fmla="*/ 2147483647 h 1023"/>
              <a:gd name="T62" fmla="*/ 2147483647 w 637"/>
              <a:gd name="T63" fmla="*/ 2147483647 h 1023"/>
              <a:gd name="T64" fmla="*/ 2147483647 w 637"/>
              <a:gd name="T65" fmla="*/ 2147483647 h 1023"/>
              <a:gd name="T66" fmla="*/ 2147483647 w 637"/>
              <a:gd name="T67" fmla="*/ 2147483647 h 1023"/>
              <a:gd name="T68" fmla="*/ 2147483647 w 637"/>
              <a:gd name="T69" fmla="*/ 0 h 102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637"/>
              <a:gd name="T106" fmla="*/ 0 h 1023"/>
              <a:gd name="T107" fmla="*/ 637 w 637"/>
              <a:gd name="T108" fmla="*/ 1023 h 102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637" h="1023">
                <a:moveTo>
                  <a:pt x="632" y="0"/>
                </a:moveTo>
                <a:lnTo>
                  <a:pt x="561" y="32"/>
                </a:lnTo>
                <a:lnTo>
                  <a:pt x="496" y="70"/>
                </a:lnTo>
                <a:lnTo>
                  <a:pt x="436" y="114"/>
                </a:lnTo>
                <a:lnTo>
                  <a:pt x="376" y="163"/>
                </a:lnTo>
                <a:lnTo>
                  <a:pt x="322" y="217"/>
                </a:lnTo>
                <a:lnTo>
                  <a:pt x="267" y="277"/>
                </a:lnTo>
                <a:lnTo>
                  <a:pt x="218" y="337"/>
                </a:lnTo>
                <a:lnTo>
                  <a:pt x="175" y="403"/>
                </a:lnTo>
                <a:lnTo>
                  <a:pt x="137" y="473"/>
                </a:lnTo>
                <a:lnTo>
                  <a:pt x="104" y="544"/>
                </a:lnTo>
                <a:lnTo>
                  <a:pt x="71" y="620"/>
                </a:lnTo>
                <a:lnTo>
                  <a:pt x="49" y="697"/>
                </a:lnTo>
                <a:lnTo>
                  <a:pt x="28" y="773"/>
                </a:lnTo>
                <a:lnTo>
                  <a:pt x="11" y="855"/>
                </a:lnTo>
                <a:lnTo>
                  <a:pt x="6" y="942"/>
                </a:lnTo>
                <a:lnTo>
                  <a:pt x="0" y="1023"/>
                </a:lnTo>
                <a:lnTo>
                  <a:pt x="17" y="1023"/>
                </a:lnTo>
                <a:lnTo>
                  <a:pt x="17" y="942"/>
                </a:lnTo>
                <a:lnTo>
                  <a:pt x="28" y="860"/>
                </a:lnTo>
                <a:lnTo>
                  <a:pt x="39" y="778"/>
                </a:lnTo>
                <a:lnTo>
                  <a:pt x="60" y="702"/>
                </a:lnTo>
                <a:lnTo>
                  <a:pt x="82" y="620"/>
                </a:lnTo>
                <a:lnTo>
                  <a:pt x="115" y="550"/>
                </a:lnTo>
                <a:lnTo>
                  <a:pt x="147" y="479"/>
                </a:lnTo>
                <a:lnTo>
                  <a:pt x="186" y="408"/>
                </a:lnTo>
                <a:lnTo>
                  <a:pt x="229" y="343"/>
                </a:lnTo>
                <a:lnTo>
                  <a:pt x="278" y="283"/>
                </a:lnTo>
                <a:lnTo>
                  <a:pt x="327" y="228"/>
                </a:lnTo>
                <a:lnTo>
                  <a:pt x="382" y="174"/>
                </a:lnTo>
                <a:lnTo>
                  <a:pt x="441" y="125"/>
                </a:lnTo>
                <a:lnTo>
                  <a:pt x="507" y="81"/>
                </a:lnTo>
                <a:lnTo>
                  <a:pt x="572" y="43"/>
                </a:lnTo>
                <a:lnTo>
                  <a:pt x="637" y="11"/>
                </a:lnTo>
                <a:lnTo>
                  <a:pt x="632" y="0"/>
                </a:lnTo>
                <a:close/>
              </a:path>
            </a:pathLst>
          </a:custGeom>
          <a:solidFill>
            <a:srgbClr val="0000FF"/>
          </a:solidFill>
          <a:ln w="9525">
            <a:noFill/>
            <a:round/>
            <a:headEnd/>
            <a:tailEnd/>
          </a:ln>
        </p:spPr>
        <p:txBody>
          <a:bodyPr/>
          <a:lstStyle/>
          <a:p>
            <a:endParaRPr lang="en-US" dirty="0"/>
          </a:p>
        </p:txBody>
      </p:sp>
      <p:sp>
        <p:nvSpPr>
          <p:cNvPr id="46091" name="Freeform 1044"/>
          <p:cNvSpPr>
            <a:spLocks/>
          </p:cNvSpPr>
          <p:nvPr/>
        </p:nvSpPr>
        <p:spPr bwMode="auto">
          <a:xfrm>
            <a:off x="1511300" y="3779838"/>
            <a:ext cx="7331075" cy="17462"/>
          </a:xfrm>
          <a:custGeom>
            <a:avLst/>
            <a:gdLst>
              <a:gd name="T0" fmla="*/ 2147483647 w 4296"/>
              <a:gd name="T1" fmla="*/ 2147483647 h 11"/>
              <a:gd name="T2" fmla="*/ 2147483647 w 4296"/>
              <a:gd name="T3" fmla="*/ 0 h 11"/>
              <a:gd name="T4" fmla="*/ 0 w 4296"/>
              <a:gd name="T5" fmla="*/ 0 h 11"/>
              <a:gd name="T6" fmla="*/ 0 w 4296"/>
              <a:gd name="T7" fmla="*/ 2147483647 h 11"/>
              <a:gd name="T8" fmla="*/ 2147483647 w 4296"/>
              <a:gd name="T9" fmla="*/ 2147483647 h 11"/>
              <a:gd name="T10" fmla="*/ 2147483647 w 4296"/>
              <a:gd name="T11" fmla="*/ 2147483647 h 11"/>
              <a:gd name="T12" fmla="*/ 0 60000 65536"/>
              <a:gd name="T13" fmla="*/ 0 60000 65536"/>
              <a:gd name="T14" fmla="*/ 0 60000 65536"/>
              <a:gd name="T15" fmla="*/ 0 60000 65536"/>
              <a:gd name="T16" fmla="*/ 0 60000 65536"/>
              <a:gd name="T17" fmla="*/ 0 60000 65536"/>
              <a:gd name="T18" fmla="*/ 0 w 4296"/>
              <a:gd name="T19" fmla="*/ 0 h 11"/>
              <a:gd name="T20" fmla="*/ 4296 w 4296"/>
              <a:gd name="T21" fmla="*/ 11 h 11"/>
            </a:gdLst>
            <a:ahLst/>
            <a:cxnLst>
              <a:cxn ang="T12">
                <a:pos x="T0" y="T1"/>
              </a:cxn>
              <a:cxn ang="T13">
                <a:pos x="T2" y="T3"/>
              </a:cxn>
              <a:cxn ang="T14">
                <a:pos x="T4" y="T5"/>
              </a:cxn>
              <a:cxn ang="T15">
                <a:pos x="T6" y="T7"/>
              </a:cxn>
              <a:cxn ang="T16">
                <a:pos x="T8" y="T9"/>
              </a:cxn>
              <a:cxn ang="T17">
                <a:pos x="T10" y="T11"/>
              </a:cxn>
            </a:cxnLst>
            <a:rect l="T18" t="T19" r="T20" b="T21"/>
            <a:pathLst>
              <a:path w="4296" h="11">
                <a:moveTo>
                  <a:pt x="4296" y="5"/>
                </a:moveTo>
                <a:lnTo>
                  <a:pt x="4296" y="0"/>
                </a:lnTo>
                <a:lnTo>
                  <a:pt x="0" y="0"/>
                </a:lnTo>
                <a:lnTo>
                  <a:pt x="0" y="11"/>
                </a:lnTo>
                <a:lnTo>
                  <a:pt x="4296" y="11"/>
                </a:lnTo>
                <a:lnTo>
                  <a:pt x="4296" y="5"/>
                </a:lnTo>
                <a:close/>
              </a:path>
            </a:pathLst>
          </a:custGeom>
          <a:solidFill>
            <a:schemeClr val="tx1"/>
          </a:solidFill>
          <a:ln w="28575">
            <a:solidFill>
              <a:srgbClr val="000000"/>
            </a:solidFill>
            <a:round/>
            <a:headEnd/>
            <a:tailEnd/>
          </a:ln>
        </p:spPr>
        <p:txBody>
          <a:bodyPr/>
          <a:lstStyle/>
          <a:p>
            <a:endParaRPr lang="en-US" dirty="0"/>
          </a:p>
        </p:txBody>
      </p:sp>
      <p:sp>
        <p:nvSpPr>
          <p:cNvPr id="46092" name="Rectangle 1045"/>
          <p:cNvSpPr>
            <a:spLocks noChangeArrowheads="1"/>
          </p:cNvSpPr>
          <p:nvPr/>
        </p:nvSpPr>
        <p:spPr bwMode="auto">
          <a:xfrm>
            <a:off x="1828800" y="2106613"/>
            <a:ext cx="28575" cy="111125"/>
          </a:xfrm>
          <a:prstGeom prst="rect">
            <a:avLst/>
          </a:prstGeom>
          <a:solidFill>
            <a:schemeClr val="tx1"/>
          </a:solidFill>
          <a:ln w="9525">
            <a:noFill/>
            <a:miter lim="800000"/>
            <a:headEnd/>
            <a:tailEnd/>
          </a:ln>
        </p:spPr>
        <p:txBody>
          <a:bodyPr/>
          <a:lstStyle/>
          <a:p>
            <a:endParaRPr lang="en-US" dirty="0"/>
          </a:p>
        </p:txBody>
      </p:sp>
      <p:sp>
        <p:nvSpPr>
          <p:cNvPr id="46093" name="Rectangle 1046"/>
          <p:cNvSpPr>
            <a:spLocks noChangeArrowheads="1"/>
          </p:cNvSpPr>
          <p:nvPr/>
        </p:nvSpPr>
        <p:spPr bwMode="auto">
          <a:xfrm>
            <a:off x="1828800" y="2328863"/>
            <a:ext cx="28575" cy="112712"/>
          </a:xfrm>
          <a:prstGeom prst="rect">
            <a:avLst/>
          </a:prstGeom>
          <a:solidFill>
            <a:schemeClr val="tx1"/>
          </a:solidFill>
          <a:ln w="9525">
            <a:noFill/>
            <a:miter lim="800000"/>
            <a:headEnd/>
            <a:tailEnd/>
          </a:ln>
        </p:spPr>
        <p:txBody>
          <a:bodyPr/>
          <a:lstStyle/>
          <a:p>
            <a:endParaRPr lang="en-US" dirty="0"/>
          </a:p>
        </p:txBody>
      </p:sp>
      <p:sp>
        <p:nvSpPr>
          <p:cNvPr id="46094" name="Rectangle 1047"/>
          <p:cNvSpPr>
            <a:spLocks noChangeArrowheads="1"/>
          </p:cNvSpPr>
          <p:nvPr/>
        </p:nvSpPr>
        <p:spPr bwMode="auto">
          <a:xfrm>
            <a:off x="1828800" y="2552700"/>
            <a:ext cx="28575" cy="120650"/>
          </a:xfrm>
          <a:prstGeom prst="rect">
            <a:avLst/>
          </a:prstGeom>
          <a:solidFill>
            <a:schemeClr val="tx1"/>
          </a:solidFill>
          <a:ln w="9525">
            <a:noFill/>
            <a:miter lim="800000"/>
            <a:headEnd/>
            <a:tailEnd/>
          </a:ln>
        </p:spPr>
        <p:txBody>
          <a:bodyPr/>
          <a:lstStyle/>
          <a:p>
            <a:endParaRPr lang="en-US" dirty="0"/>
          </a:p>
        </p:txBody>
      </p:sp>
      <p:sp>
        <p:nvSpPr>
          <p:cNvPr id="46095" name="Rectangle 1048"/>
          <p:cNvSpPr>
            <a:spLocks noChangeArrowheads="1"/>
          </p:cNvSpPr>
          <p:nvPr/>
        </p:nvSpPr>
        <p:spPr bwMode="auto">
          <a:xfrm>
            <a:off x="1828800" y="2784475"/>
            <a:ext cx="28575" cy="112713"/>
          </a:xfrm>
          <a:prstGeom prst="rect">
            <a:avLst/>
          </a:prstGeom>
          <a:solidFill>
            <a:schemeClr val="tx1"/>
          </a:solidFill>
          <a:ln w="9525">
            <a:noFill/>
            <a:miter lim="800000"/>
            <a:headEnd/>
            <a:tailEnd/>
          </a:ln>
        </p:spPr>
        <p:txBody>
          <a:bodyPr/>
          <a:lstStyle/>
          <a:p>
            <a:endParaRPr lang="en-US" dirty="0"/>
          </a:p>
        </p:txBody>
      </p:sp>
      <p:sp>
        <p:nvSpPr>
          <p:cNvPr id="46096" name="Rectangle 1049"/>
          <p:cNvSpPr>
            <a:spLocks noChangeArrowheads="1"/>
          </p:cNvSpPr>
          <p:nvPr/>
        </p:nvSpPr>
        <p:spPr bwMode="auto">
          <a:xfrm>
            <a:off x="1828800" y="3008313"/>
            <a:ext cx="28575" cy="111125"/>
          </a:xfrm>
          <a:prstGeom prst="rect">
            <a:avLst/>
          </a:prstGeom>
          <a:solidFill>
            <a:schemeClr val="tx1"/>
          </a:solidFill>
          <a:ln w="9525">
            <a:noFill/>
            <a:miter lim="800000"/>
            <a:headEnd/>
            <a:tailEnd/>
          </a:ln>
        </p:spPr>
        <p:txBody>
          <a:bodyPr/>
          <a:lstStyle/>
          <a:p>
            <a:endParaRPr lang="en-US" dirty="0"/>
          </a:p>
        </p:txBody>
      </p:sp>
      <p:sp>
        <p:nvSpPr>
          <p:cNvPr id="46097" name="Rectangle 1050"/>
          <p:cNvSpPr>
            <a:spLocks noChangeArrowheads="1"/>
          </p:cNvSpPr>
          <p:nvPr/>
        </p:nvSpPr>
        <p:spPr bwMode="auto">
          <a:xfrm>
            <a:off x="1828800" y="3232150"/>
            <a:ext cx="28575" cy="119063"/>
          </a:xfrm>
          <a:prstGeom prst="rect">
            <a:avLst/>
          </a:prstGeom>
          <a:solidFill>
            <a:schemeClr val="tx1"/>
          </a:solidFill>
          <a:ln w="9525">
            <a:noFill/>
            <a:miter lim="800000"/>
            <a:headEnd/>
            <a:tailEnd/>
          </a:ln>
        </p:spPr>
        <p:txBody>
          <a:bodyPr/>
          <a:lstStyle/>
          <a:p>
            <a:endParaRPr lang="en-US" dirty="0"/>
          </a:p>
        </p:txBody>
      </p:sp>
      <p:sp>
        <p:nvSpPr>
          <p:cNvPr id="46098" name="Rectangle 1051"/>
          <p:cNvSpPr>
            <a:spLocks noChangeArrowheads="1"/>
          </p:cNvSpPr>
          <p:nvPr/>
        </p:nvSpPr>
        <p:spPr bwMode="auto">
          <a:xfrm>
            <a:off x="1828800" y="3463925"/>
            <a:ext cx="28575" cy="111125"/>
          </a:xfrm>
          <a:prstGeom prst="rect">
            <a:avLst/>
          </a:prstGeom>
          <a:solidFill>
            <a:schemeClr val="tx1"/>
          </a:solidFill>
          <a:ln w="9525">
            <a:noFill/>
            <a:miter lim="800000"/>
            <a:headEnd/>
            <a:tailEnd/>
          </a:ln>
        </p:spPr>
        <p:txBody>
          <a:bodyPr/>
          <a:lstStyle/>
          <a:p>
            <a:endParaRPr lang="en-US" dirty="0"/>
          </a:p>
        </p:txBody>
      </p:sp>
      <p:sp>
        <p:nvSpPr>
          <p:cNvPr id="46099" name="Rectangle 1052"/>
          <p:cNvSpPr>
            <a:spLocks noChangeArrowheads="1"/>
          </p:cNvSpPr>
          <p:nvPr/>
        </p:nvSpPr>
        <p:spPr bwMode="auto">
          <a:xfrm>
            <a:off x="1828800" y="3686175"/>
            <a:ext cx="28575" cy="111125"/>
          </a:xfrm>
          <a:prstGeom prst="rect">
            <a:avLst/>
          </a:prstGeom>
          <a:solidFill>
            <a:schemeClr val="tx1"/>
          </a:solidFill>
          <a:ln w="9525">
            <a:noFill/>
            <a:miter lim="800000"/>
            <a:headEnd/>
            <a:tailEnd/>
          </a:ln>
        </p:spPr>
        <p:txBody>
          <a:bodyPr/>
          <a:lstStyle/>
          <a:p>
            <a:endParaRPr lang="en-US" dirty="0"/>
          </a:p>
        </p:txBody>
      </p:sp>
      <p:sp>
        <p:nvSpPr>
          <p:cNvPr id="46100" name="Rectangle 1053"/>
          <p:cNvSpPr>
            <a:spLocks noChangeArrowheads="1"/>
          </p:cNvSpPr>
          <p:nvPr/>
        </p:nvSpPr>
        <p:spPr bwMode="auto">
          <a:xfrm>
            <a:off x="1828800" y="3919538"/>
            <a:ext cx="28575" cy="111125"/>
          </a:xfrm>
          <a:prstGeom prst="rect">
            <a:avLst/>
          </a:prstGeom>
          <a:solidFill>
            <a:schemeClr val="tx1"/>
          </a:solidFill>
          <a:ln w="9525">
            <a:noFill/>
            <a:miter lim="800000"/>
            <a:headEnd/>
            <a:tailEnd/>
          </a:ln>
        </p:spPr>
        <p:txBody>
          <a:bodyPr/>
          <a:lstStyle/>
          <a:p>
            <a:endParaRPr lang="en-US" dirty="0"/>
          </a:p>
        </p:txBody>
      </p:sp>
      <p:sp>
        <p:nvSpPr>
          <p:cNvPr id="46101" name="Rectangle 1054"/>
          <p:cNvSpPr>
            <a:spLocks noChangeArrowheads="1"/>
          </p:cNvSpPr>
          <p:nvPr/>
        </p:nvSpPr>
        <p:spPr bwMode="auto">
          <a:xfrm>
            <a:off x="1828800" y="4141788"/>
            <a:ext cx="28575" cy="111125"/>
          </a:xfrm>
          <a:prstGeom prst="rect">
            <a:avLst/>
          </a:prstGeom>
          <a:solidFill>
            <a:schemeClr val="tx1"/>
          </a:solidFill>
          <a:ln w="9525">
            <a:noFill/>
            <a:miter lim="800000"/>
            <a:headEnd/>
            <a:tailEnd/>
          </a:ln>
        </p:spPr>
        <p:txBody>
          <a:bodyPr/>
          <a:lstStyle/>
          <a:p>
            <a:endParaRPr lang="en-US" dirty="0"/>
          </a:p>
        </p:txBody>
      </p:sp>
      <p:sp>
        <p:nvSpPr>
          <p:cNvPr id="46102" name="Rectangle 1055"/>
          <p:cNvSpPr>
            <a:spLocks noChangeArrowheads="1"/>
          </p:cNvSpPr>
          <p:nvPr/>
        </p:nvSpPr>
        <p:spPr bwMode="auto">
          <a:xfrm>
            <a:off x="1828800" y="4364038"/>
            <a:ext cx="28575" cy="111125"/>
          </a:xfrm>
          <a:prstGeom prst="rect">
            <a:avLst/>
          </a:prstGeom>
          <a:solidFill>
            <a:schemeClr val="tx1"/>
          </a:solidFill>
          <a:ln w="9525">
            <a:noFill/>
            <a:miter lim="800000"/>
            <a:headEnd/>
            <a:tailEnd/>
          </a:ln>
        </p:spPr>
        <p:txBody>
          <a:bodyPr/>
          <a:lstStyle/>
          <a:p>
            <a:endParaRPr lang="en-US" dirty="0"/>
          </a:p>
        </p:txBody>
      </p:sp>
      <p:sp>
        <p:nvSpPr>
          <p:cNvPr id="46103" name="Rectangle 1056"/>
          <p:cNvSpPr>
            <a:spLocks noChangeArrowheads="1"/>
          </p:cNvSpPr>
          <p:nvPr/>
        </p:nvSpPr>
        <p:spPr bwMode="auto">
          <a:xfrm>
            <a:off x="1828800" y="4597400"/>
            <a:ext cx="28575" cy="109538"/>
          </a:xfrm>
          <a:prstGeom prst="rect">
            <a:avLst/>
          </a:prstGeom>
          <a:solidFill>
            <a:schemeClr val="tx1"/>
          </a:solidFill>
          <a:ln w="9525">
            <a:noFill/>
            <a:miter lim="800000"/>
            <a:headEnd/>
            <a:tailEnd/>
          </a:ln>
        </p:spPr>
        <p:txBody>
          <a:bodyPr/>
          <a:lstStyle/>
          <a:p>
            <a:endParaRPr lang="en-US" dirty="0"/>
          </a:p>
        </p:txBody>
      </p:sp>
      <p:sp>
        <p:nvSpPr>
          <p:cNvPr id="46104" name="Rectangle 1057"/>
          <p:cNvSpPr>
            <a:spLocks noChangeArrowheads="1"/>
          </p:cNvSpPr>
          <p:nvPr/>
        </p:nvSpPr>
        <p:spPr bwMode="auto">
          <a:xfrm>
            <a:off x="1828800" y="4819650"/>
            <a:ext cx="28575" cy="111125"/>
          </a:xfrm>
          <a:prstGeom prst="rect">
            <a:avLst/>
          </a:prstGeom>
          <a:solidFill>
            <a:schemeClr val="tx1"/>
          </a:solidFill>
          <a:ln w="9525">
            <a:noFill/>
            <a:miter lim="800000"/>
            <a:headEnd/>
            <a:tailEnd/>
          </a:ln>
        </p:spPr>
        <p:txBody>
          <a:bodyPr/>
          <a:lstStyle/>
          <a:p>
            <a:endParaRPr lang="en-US" dirty="0"/>
          </a:p>
        </p:txBody>
      </p:sp>
      <p:sp>
        <p:nvSpPr>
          <p:cNvPr id="46105" name="Rectangle 1058"/>
          <p:cNvSpPr>
            <a:spLocks noChangeArrowheads="1"/>
          </p:cNvSpPr>
          <p:nvPr/>
        </p:nvSpPr>
        <p:spPr bwMode="auto">
          <a:xfrm>
            <a:off x="1828800" y="5041900"/>
            <a:ext cx="28575" cy="120650"/>
          </a:xfrm>
          <a:prstGeom prst="rect">
            <a:avLst/>
          </a:prstGeom>
          <a:solidFill>
            <a:schemeClr val="tx1"/>
          </a:solidFill>
          <a:ln w="9525">
            <a:noFill/>
            <a:miter lim="800000"/>
            <a:headEnd/>
            <a:tailEnd/>
          </a:ln>
        </p:spPr>
        <p:txBody>
          <a:bodyPr/>
          <a:lstStyle/>
          <a:p>
            <a:endParaRPr lang="en-US" dirty="0"/>
          </a:p>
        </p:txBody>
      </p:sp>
      <p:sp>
        <p:nvSpPr>
          <p:cNvPr id="46106" name="Rectangle 1059"/>
          <p:cNvSpPr>
            <a:spLocks noChangeArrowheads="1"/>
          </p:cNvSpPr>
          <p:nvPr/>
        </p:nvSpPr>
        <p:spPr bwMode="auto">
          <a:xfrm>
            <a:off x="1828800" y="5275263"/>
            <a:ext cx="28575" cy="111125"/>
          </a:xfrm>
          <a:prstGeom prst="rect">
            <a:avLst/>
          </a:prstGeom>
          <a:solidFill>
            <a:schemeClr val="tx1"/>
          </a:solidFill>
          <a:ln w="9525">
            <a:noFill/>
            <a:miter lim="800000"/>
            <a:headEnd/>
            <a:tailEnd/>
          </a:ln>
        </p:spPr>
        <p:txBody>
          <a:bodyPr/>
          <a:lstStyle/>
          <a:p>
            <a:endParaRPr lang="en-US" dirty="0"/>
          </a:p>
        </p:txBody>
      </p:sp>
      <p:sp>
        <p:nvSpPr>
          <p:cNvPr id="46107" name="Freeform 1060"/>
          <p:cNvSpPr>
            <a:spLocks/>
          </p:cNvSpPr>
          <p:nvPr/>
        </p:nvSpPr>
        <p:spPr bwMode="auto">
          <a:xfrm>
            <a:off x="2217738" y="2106613"/>
            <a:ext cx="19050" cy="3363912"/>
          </a:xfrm>
          <a:custGeom>
            <a:avLst/>
            <a:gdLst>
              <a:gd name="T0" fmla="*/ 2147483647 w 11"/>
              <a:gd name="T1" fmla="*/ 2147483647 h 1971"/>
              <a:gd name="T2" fmla="*/ 2147483647 w 11"/>
              <a:gd name="T3" fmla="*/ 2147483647 h 1971"/>
              <a:gd name="T4" fmla="*/ 2147483647 w 11"/>
              <a:gd name="T5" fmla="*/ 0 h 1971"/>
              <a:gd name="T6" fmla="*/ 0 w 11"/>
              <a:gd name="T7" fmla="*/ 0 h 1971"/>
              <a:gd name="T8" fmla="*/ 0 w 11"/>
              <a:gd name="T9" fmla="*/ 2147483647 h 1971"/>
              <a:gd name="T10" fmla="*/ 2147483647 w 11"/>
              <a:gd name="T11" fmla="*/ 2147483647 h 1971"/>
              <a:gd name="T12" fmla="*/ 0 60000 65536"/>
              <a:gd name="T13" fmla="*/ 0 60000 65536"/>
              <a:gd name="T14" fmla="*/ 0 60000 65536"/>
              <a:gd name="T15" fmla="*/ 0 60000 65536"/>
              <a:gd name="T16" fmla="*/ 0 60000 65536"/>
              <a:gd name="T17" fmla="*/ 0 60000 65536"/>
              <a:gd name="T18" fmla="*/ 0 w 11"/>
              <a:gd name="T19" fmla="*/ 0 h 1971"/>
              <a:gd name="T20" fmla="*/ 11 w 11"/>
              <a:gd name="T21" fmla="*/ 1971 h 1971"/>
            </a:gdLst>
            <a:ahLst/>
            <a:cxnLst>
              <a:cxn ang="T12">
                <a:pos x="T0" y="T1"/>
              </a:cxn>
              <a:cxn ang="T13">
                <a:pos x="T2" y="T3"/>
              </a:cxn>
              <a:cxn ang="T14">
                <a:pos x="T4" y="T5"/>
              </a:cxn>
              <a:cxn ang="T15">
                <a:pos x="T6" y="T7"/>
              </a:cxn>
              <a:cxn ang="T16">
                <a:pos x="T8" y="T9"/>
              </a:cxn>
              <a:cxn ang="T17">
                <a:pos x="T10" y="T11"/>
              </a:cxn>
            </a:cxnLst>
            <a:rect l="T18" t="T19" r="T20" b="T21"/>
            <a:pathLst>
              <a:path w="11" h="1971">
                <a:moveTo>
                  <a:pt x="6" y="1971"/>
                </a:moveTo>
                <a:lnTo>
                  <a:pt x="11" y="1971"/>
                </a:lnTo>
                <a:lnTo>
                  <a:pt x="11" y="0"/>
                </a:lnTo>
                <a:lnTo>
                  <a:pt x="0" y="0"/>
                </a:lnTo>
                <a:lnTo>
                  <a:pt x="0" y="1971"/>
                </a:lnTo>
                <a:lnTo>
                  <a:pt x="6" y="1971"/>
                </a:lnTo>
                <a:close/>
              </a:path>
            </a:pathLst>
          </a:custGeom>
          <a:solidFill>
            <a:schemeClr val="tx1"/>
          </a:solidFill>
          <a:ln w="9525">
            <a:noFill/>
            <a:round/>
            <a:headEnd/>
            <a:tailEnd/>
          </a:ln>
        </p:spPr>
        <p:txBody>
          <a:bodyPr/>
          <a:lstStyle/>
          <a:p>
            <a:endParaRPr lang="en-US" dirty="0"/>
          </a:p>
        </p:txBody>
      </p:sp>
      <p:sp>
        <p:nvSpPr>
          <p:cNvPr id="46108" name="Freeform 1061"/>
          <p:cNvSpPr>
            <a:spLocks/>
          </p:cNvSpPr>
          <p:nvPr/>
        </p:nvSpPr>
        <p:spPr bwMode="auto">
          <a:xfrm>
            <a:off x="5395913" y="4578350"/>
            <a:ext cx="2044700" cy="1217613"/>
          </a:xfrm>
          <a:custGeom>
            <a:avLst/>
            <a:gdLst>
              <a:gd name="T0" fmla="*/ 2147483647 w 1198"/>
              <a:gd name="T1" fmla="*/ 2147483647 h 714"/>
              <a:gd name="T2" fmla="*/ 2147483647 w 1198"/>
              <a:gd name="T3" fmla="*/ 0 h 714"/>
              <a:gd name="T4" fmla="*/ 0 w 1198"/>
              <a:gd name="T5" fmla="*/ 2147483647 h 714"/>
              <a:gd name="T6" fmla="*/ 2147483647 w 1198"/>
              <a:gd name="T7" fmla="*/ 2147483647 h 714"/>
              <a:gd name="T8" fmla="*/ 2147483647 w 1198"/>
              <a:gd name="T9" fmla="*/ 2147483647 h 714"/>
              <a:gd name="T10" fmla="*/ 2147483647 w 1198"/>
              <a:gd name="T11" fmla="*/ 0 h 714"/>
              <a:gd name="T12" fmla="*/ 2147483647 w 1198"/>
              <a:gd name="T13" fmla="*/ 2147483647 h 714"/>
              <a:gd name="T14" fmla="*/ 0 60000 65536"/>
              <a:gd name="T15" fmla="*/ 0 60000 65536"/>
              <a:gd name="T16" fmla="*/ 0 60000 65536"/>
              <a:gd name="T17" fmla="*/ 0 60000 65536"/>
              <a:gd name="T18" fmla="*/ 0 60000 65536"/>
              <a:gd name="T19" fmla="*/ 0 60000 65536"/>
              <a:gd name="T20" fmla="*/ 0 60000 65536"/>
              <a:gd name="T21" fmla="*/ 0 w 1198"/>
              <a:gd name="T22" fmla="*/ 0 h 714"/>
              <a:gd name="T23" fmla="*/ 1198 w 1198"/>
              <a:gd name="T24" fmla="*/ 714 h 71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98" h="714">
                <a:moveTo>
                  <a:pt x="1192" y="11"/>
                </a:moveTo>
                <a:lnTo>
                  <a:pt x="1192" y="0"/>
                </a:lnTo>
                <a:lnTo>
                  <a:pt x="0" y="703"/>
                </a:lnTo>
                <a:lnTo>
                  <a:pt x="6" y="714"/>
                </a:lnTo>
                <a:lnTo>
                  <a:pt x="1198" y="11"/>
                </a:lnTo>
                <a:lnTo>
                  <a:pt x="1198" y="0"/>
                </a:lnTo>
                <a:lnTo>
                  <a:pt x="1192" y="11"/>
                </a:lnTo>
                <a:close/>
              </a:path>
            </a:pathLst>
          </a:custGeom>
          <a:solidFill>
            <a:schemeClr val="tx1"/>
          </a:solidFill>
          <a:ln w="9525">
            <a:noFill/>
            <a:round/>
            <a:headEnd/>
            <a:tailEnd/>
          </a:ln>
        </p:spPr>
        <p:txBody>
          <a:bodyPr/>
          <a:lstStyle/>
          <a:p>
            <a:endParaRPr lang="en-US" dirty="0"/>
          </a:p>
        </p:txBody>
      </p:sp>
      <p:sp>
        <p:nvSpPr>
          <p:cNvPr id="46109" name="Freeform 1062"/>
          <p:cNvSpPr>
            <a:spLocks/>
          </p:cNvSpPr>
          <p:nvPr/>
        </p:nvSpPr>
        <p:spPr bwMode="auto">
          <a:xfrm>
            <a:off x="2228850" y="3314700"/>
            <a:ext cx="5211763" cy="1282700"/>
          </a:xfrm>
          <a:custGeom>
            <a:avLst/>
            <a:gdLst>
              <a:gd name="T0" fmla="*/ 0 w 3054"/>
              <a:gd name="T1" fmla="*/ 2147483647 h 751"/>
              <a:gd name="T2" fmla="*/ 0 w 3054"/>
              <a:gd name="T3" fmla="*/ 2147483647 h 751"/>
              <a:gd name="T4" fmla="*/ 2147483647 w 3054"/>
              <a:gd name="T5" fmla="*/ 2147483647 h 751"/>
              <a:gd name="T6" fmla="*/ 2147483647 w 3054"/>
              <a:gd name="T7" fmla="*/ 2147483647 h 751"/>
              <a:gd name="T8" fmla="*/ 0 w 3054"/>
              <a:gd name="T9" fmla="*/ 0 h 751"/>
              <a:gd name="T10" fmla="*/ 0 w 3054"/>
              <a:gd name="T11" fmla="*/ 2147483647 h 751"/>
              <a:gd name="T12" fmla="*/ 0 60000 65536"/>
              <a:gd name="T13" fmla="*/ 0 60000 65536"/>
              <a:gd name="T14" fmla="*/ 0 60000 65536"/>
              <a:gd name="T15" fmla="*/ 0 60000 65536"/>
              <a:gd name="T16" fmla="*/ 0 60000 65536"/>
              <a:gd name="T17" fmla="*/ 0 60000 65536"/>
              <a:gd name="T18" fmla="*/ 0 w 3054"/>
              <a:gd name="T19" fmla="*/ 0 h 751"/>
              <a:gd name="T20" fmla="*/ 3054 w 3054"/>
              <a:gd name="T21" fmla="*/ 751 h 751"/>
            </a:gdLst>
            <a:ahLst/>
            <a:cxnLst>
              <a:cxn ang="T12">
                <a:pos x="T0" y="T1"/>
              </a:cxn>
              <a:cxn ang="T13">
                <a:pos x="T2" y="T3"/>
              </a:cxn>
              <a:cxn ang="T14">
                <a:pos x="T4" y="T5"/>
              </a:cxn>
              <a:cxn ang="T15">
                <a:pos x="T6" y="T7"/>
              </a:cxn>
              <a:cxn ang="T16">
                <a:pos x="T8" y="T9"/>
              </a:cxn>
              <a:cxn ang="T17">
                <a:pos x="T10" y="T11"/>
              </a:cxn>
            </a:cxnLst>
            <a:rect l="T18" t="T19" r="T20" b="T21"/>
            <a:pathLst>
              <a:path w="3054" h="751">
                <a:moveTo>
                  <a:pt x="0" y="5"/>
                </a:moveTo>
                <a:lnTo>
                  <a:pt x="0" y="11"/>
                </a:lnTo>
                <a:lnTo>
                  <a:pt x="3048" y="751"/>
                </a:lnTo>
                <a:lnTo>
                  <a:pt x="3054" y="740"/>
                </a:lnTo>
                <a:lnTo>
                  <a:pt x="0" y="0"/>
                </a:lnTo>
                <a:lnTo>
                  <a:pt x="0" y="5"/>
                </a:lnTo>
                <a:close/>
              </a:path>
            </a:pathLst>
          </a:custGeom>
          <a:solidFill>
            <a:schemeClr val="tx1"/>
          </a:solidFill>
          <a:ln w="9525">
            <a:noFill/>
            <a:round/>
            <a:headEnd/>
            <a:tailEnd/>
          </a:ln>
        </p:spPr>
        <p:txBody>
          <a:bodyPr/>
          <a:lstStyle/>
          <a:p>
            <a:endParaRPr lang="en-US" dirty="0"/>
          </a:p>
        </p:txBody>
      </p:sp>
      <p:sp>
        <p:nvSpPr>
          <p:cNvPr id="46110" name="Freeform 1063"/>
          <p:cNvSpPr>
            <a:spLocks/>
          </p:cNvSpPr>
          <p:nvPr/>
        </p:nvSpPr>
        <p:spPr bwMode="auto">
          <a:xfrm>
            <a:off x="2181225" y="3278188"/>
            <a:ext cx="93663" cy="92075"/>
          </a:xfrm>
          <a:custGeom>
            <a:avLst/>
            <a:gdLst>
              <a:gd name="T0" fmla="*/ 2147483647 w 55"/>
              <a:gd name="T1" fmla="*/ 2147483647 h 54"/>
              <a:gd name="T2" fmla="*/ 2147483647 w 55"/>
              <a:gd name="T3" fmla="*/ 2147483647 h 54"/>
              <a:gd name="T4" fmla="*/ 2147483647 w 55"/>
              <a:gd name="T5" fmla="*/ 2147483647 h 54"/>
              <a:gd name="T6" fmla="*/ 2147483647 w 55"/>
              <a:gd name="T7" fmla="*/ 2147483647 h 54"/>
              <a:gd name="T8" fmla="*/ 2147483647 w 55"/>
              <a:gd name="T9" fmla="*/ 2147483647 h 54"/>
              <a:gd name="T10" fmla="*/ 2147483647 w 55"/>
              <a:gd name="T11" fmla="*/ 2147483647 h 54"/>
              <a:gd name="T12" fmla="*/ 0 w 55"/>
              <a:gd name="T13" fmla="*/ 2147483647 h 54"/>
              <a:gd name="T14" fmla="*/ 0 w 55"/>
              <a:gd name="T15" fmla="*/ 2147483647 h 54"/>
              <a:gd name="T16" fmla="*/ 0 w 55"/>
              <a:gd name="T17" fmla="*/ 2147483647 h 54"/>
              <a:gd name="T18" fmla="*/ 0 w 55"/>
              <a:gd name="T19" fmla="*/ 2147483647 h 54"/>
              <a:gd name="T20" fmla="*/ 2147483647 w 55"/>
              <a:gd name="T21" fmla="*/ 2147483647 h 54"/>
              <a:gd name="T22" fmla="*/ 2147483647 w 55"/>
              <a:gd name="T23" fmla="*/ 2147483647 h 54"/>
              <a:gd name="T24" fmla="*/ 2147483647 w 55"/>
              <a:gd name="T25" fmla="*/ 2147483647 h 54"/>
              <a:gd name="T26" fmla="*/ 2147483647 w 55"/>
              <a:gd name="T27" fmla="*/ 2147483647 h 54"/>
              <a:gd name="T28" fmla="*/ 2147483647 w 55"/>
              <a:gd name="T29" fmla="*/ 0 h 54"/>
              <a:gd name="T30" fmla="*/ 2147483647 w 55"/>
              <a:gd name="T31" fmla="*/ 0 h 54"/>
              <a:gd name="T32" fmla="*/ 2147483647 w 55"/>
              <a:gd name="T33" fmla="*/ 0 h 54"/>
              <a:gd name="T34" fmla="*/ 2147483647 w 55"/>
              <a:gd name="T35" fmla="*/ 0 h 54"/>
              <a:gd name="T36" fmla="*/ 2147483647 w 55"/>
              <a:gd name="T37" fmla="*/ 0 h 54"/>
              <a:gd name="T38" fmla="*/ 2147483647 w 55"/>
              <a:gd name="T39" fmla="*/ 2147483647 h 54"/>
              <a:gd name="T40" fmla="*/ 2147483647 w 55"/>
              <a:gd name="T41" fmla="*/ 2147483647 h 54"/>
              <a:gd name="T42" fmla="*/ 2147483647 w 55"/>
              <a:gd name="T43" fmla="*/ 2147483647 h 54"/>
              <a:gd name="T44" fmla="*/ 2147483647 w 55"/>
              <a:gd name="T45" fmla="*/ 2147483647 h 54"/>
              <a:gd name="T46" fmla="*/ 2147483647 w 55"/>
              <a:gd name="T47" fmla="*/ 2147483647 h 54"/>
              <a:gd name="T48" fmla="*/ 2147483647 w 55"/>
              <a:gd name="T49" fmla="*/ 2147483647 h 54"/>
              <a:gd name="T50" fmla="*/ 2147483647 w 55"/>
              <a:gd name="T51" fmla="*/ 2147483647 h 54"/>
              <a:gd name="T52" fmla="*/ 2147483647 w 55"/>
              <a:gd name="T53" fmla="*/ 2147483647 h 54"/>
              <a:gd name="T54" fmla="*/ 2147483647 w 55"/>
              <a:gd name="T55" fmla="*/ 2147483647 h 54"/>
              <a:gd name="T56" fmla="*/ 2147483647 w 55"/>
              <a:gd name="T57" fmla="*/ 2147483647 h 54"/>
              <a:gd name="T58" fmla="*/ 2147483647 w 55"/>
              <a:gd name="T59" fmla="*/ 2147483647 h 54"/>
              <a:gd name="T60" fmla="*/ 2147483647 w 55"/>
              <a:gd name="T61" fmla="*/ 2147483647 h 54"/>
              <a:gd name="T62" fmla="*/ 2147483647 w 55"/>
              <a:gd name="T63" fmla="*/ 2147483647 h 54"/>
              <a:gd name="T64" fmla="*/ 2147483647 w 55"/>
              <a:gd name="T65" fmla="*/ 2147483647 h 54"/>
              <a:gd name="T66" fmla="*/ 2147483647 w 55"/>
              <a:gd name="T67" fmla="*/ 2147483647 h 54"/>
              <a:gd name="T68" fmla="*/ 2147483647 w 55"/>
              <a:gd name="T69" fmla="*/ 2147483647 h 5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5"/>
              <a:gd name="T106" fmla="*/ 0 h 54"/>
              <a:gd name="T107" fmla="*/ 55 w 55"/>
              <a:gd name="T108" fmla="*/ 54 h 5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5" h="54">
                <a:moveTo>
                  <a:pt x="28" y="27"/>
                </a:moveTo>
                <a:lnTo>
                  <a:pt x="22" y="54"/>
                </a:lnTo>
                <a:lnTo>
                  <a:pt x="17" y="49"/>
                </a:lnTo>
                <a:lnTo>
                  <a:pt x="11" y="49"/>
                </a:lnTo>
                <a:lnTo>
                  <a:pt x="11" y="43"/>
                </a:lnTo>
                <a:lnTo>
                  <a:pt x="6" y="43"/>
                </a:lnTo>
                <a:lnTo>
                  <a:pt x="6" y="38"/>
                </a:lnTo>
                <a:lnTo>
                  <a:pt x="0" y="33"/>
                </a:lnTo>
                <a:lnTo>
                  <a:pt x="0" y="27"/>
                </a:lnTo>
                <a:lnTo>
                  <a:pt x="0" y="22"/>
                </a:lnTo>
                <a:lnTo>
                  <a:pt x="0" y="16"/>
                </a:lnTo>
                <a:lnTo>
                  <a:pt x="6" y="16"/>
                </a:lnTo>
                <a:lnTo>
                  <a:pt x="6" y="11"/>
                </a:lnTo>
                <a:lnTo>
                  <a:pt x="11" y="5"/>
                </a:lnTo>
                <a:lnTo>
                  <a:pt x="17" y="5"/>
                </a:lnTo>
                <a:lnTo>
                  <a:pt x="17" y="0"/>
                </a:lnTo>
                <a:lnTo>
                  <a:pt x="22" y="0"/>
                </a:lnTo>
                <a:lnTo>
                  <a:pt x="28" y="0"/>
                </a:lnTo>
                <a:lnTo>
                  <a:pt x="33" y="0"/>
                </a:lnTo>
                <a:lnTo>
                  <a:pt x="39" y="0"/>
                </a:lnTo>
                <a:lnTo>
                  <a:pt x="44" y="5"/>
                </a:lnTo>
                <a:lnTo>
                  <a:pt x="49" y="11"/>
                </a:lnTo>
                <a:lnTo>
                  <a:pt x="49" y="16"/>
                </a:lnTo>
                <a:lnTo>
                  <a:pt x="55" y="16"/>
                </a:lnTo>
                <a:lnTo>
                  <a:pt x="55" y="22"/>
                </a:lnTo>
                <a:lnTo>
                  <a:pt x="55" y="27"/>
                </a:lnTo>
                <a:lnTo>
                  <a:pt x="55" y="33"/>
                </a:lnTo>
                <a:lnTo>
                  <a:pt x="49" y="38"/>
                </a:lnTo>
                <a:lnTo>
                  <a:pt x="49" y="43"/>
                </a:lnTo>
                <a:lnTo>
                  <a:pt x="44" y="43"/>
                </a:lnTo>
                <a:lnTo>
                  <a:pt x="44" y="49"/>
                </a:lnTo>
                <a:lnTo>
                  <a:pt x="39" y="49"/>
                </a:lnTo>
                <a:lnTo>
                  <a:pt x="33" y="49"/>
                </a:lnTo>
                <a:lnTo>
                  <a:pt x="33" y="54"/>
                </a:lnTo>
                <a:lnTo>
                  <a:pt x="28" y="54"/>
                </a:lnTo>
                <a:lnTo>
                  <a:pt x="22" y="54"/>
                </a:lnTo>
                <a:lnTo>
                  <a:pt x="28" y="27"/>
                </a:lnTo>
                <a:close/>
              </a:path>
            </a:pathLst>
          </a:custGeom>
          <a:solidFill>
            <a:schemeClr val="tx1"/>
          </a:solidFill>
          <a:ln w="9525">
            <a:noFill/>
            <a:round/>
            <a:headEnd/>
            <a:tailEnd/>
          </a:ln>
        </p:spPr>
        <p:txBody>
          <a:bodyPr/>
          <a:lstStyle/>
          <a:p>
            <a:endParaRPr lang="en-US" dirty="0"/>
          </a:p>
        </p:txBody>
      </p:sp>
      <p:sp>
        <p:nvSpPr>
          <p:cNvPr id="46111" name="Freeform 1064"/>
          <p:cNvSpPr>
            <a:spLocks/>
          </p:cNvSpPr>
          <p:nvPr/>
        </p:nvSpPr>
        <p:spPr bwMode="auto">
          <a:xfrm>
            <a:off x="5395913" y="1790700"/>
            <a:ext cx="2044700" cy="1217613"/>
          </a:xfrm>
          <a:custGeom>
            <a:avLst/>
            <a:gdLst>
              <a:gd name="T0" fmla="*/ 2147483647 w 1198"/>
              <a:gd name="T1" fmla="*/ 2147483647 h 713"/>
              <a:gd name="T2" fmla="*/ 2147483647 w 1198"/>
              <a:gd name="T3" fmla="*/ 2147483647 h 713"/>
              <a:gd name="T4" fmla="*/ 2147483647 w 1198"/>
              <a:gd name="T5" fmla="*/ 0 h 713"/>
              <a:gd name="T6" fmla="*/ 0 w 1198"/>
              <a:gd name="T7" fmla="*/ 2147483647 h 713"/>
              <a:gd name="T8" fmla="*/ 2147483647 w 1198"/>
              <a:gd name="T9" fmla="*/ 2147483647 h 713"/>
              <a:gd name="T10" fmla="*/ 2147483647 w 1198"/>
              <a:gd name="T11" fmla="*/ 2147483647 h 713"/>
              <a:gd name="T12" fmla="*/ 2147483647 w 1198"/>
              <a:gd name="T13" fmla="*/ 2147483647 h 713"/>
              <a:gd name="T14" fmla="*/ 0 60000 65536"/>
              <a:gd name="T15" fmla="*/ 0 60000 65536"/>
              <a:gd name="T16" fmla="*/ 0 60000 65536"/>
              <a:gd name="T17" fmla="*/ 0 60000 65536"/>
              <a:gd name="T18" fmla="*/ 0 60000 65536"/>
              <a:gd name="T19" fmla="*/ 0 60000 65536"/>
              <a:gd name="T20" fmla="*/ 0 60000 65536"/>
              <a:gd name="T21" fmla="*/ 0 w 1198"/>
              <a:gd name="T22" fmla="*/ 0 h 713"/>
              <a:gd name="T23" fmla="*/ 1198 w 1198"/>
              <a:gd name="T24" fmla="*/ 713 h 7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98" h="713">
                <a:moveTo>
                  <a:pt x="1198" y="713"/>
                </a:moveTo>
                <a:lnTo>
                  <a:pt x="1198" y="702"/>
                </a:lnTo>
                <a:lnTo>
                  <a:pt x="6" y="0"/>
                </a:lnTo>
                <a:lnTo>
                  <a:pt x="0" y="10"/>
                </a:lnTo>
                <a:lnTo>
                  <a:pt x="1192" y="713"/>
                </a:lnTo>
                <a:lnTo>
                  <a:pt x="1192" y="702"/>
                </a:lnTo>
                <a:lnTo>
                  <a:pt x="1198" y="713"/>
                </a:lnTo>
                <a:close/>
              </a:path>
            </a:pathLst>
          </a:custGeom>
          <a:solidFill>
            <a:schemeClr val="tx1"/>
          </a:solidFill>
          <a:ln w="9525">
            <a:noFill/>
            <a:round/>
            <a:headEnd/>
            <a:tailEnd/>
          </a:ln>
        </p:spPr>
        <p:txBody>
          <a:bodyPr/>
          <a:lstStyle/>
          <a:p>
            <a:endParaRPr lang="en-US" dirty="0"/>
          </a:p>
        </p:txBody>
      </p:sp>
      <p:sp>
        <p:nvSpPr>
          <p:cNvPr id="46112" name="Freeform 1065"/>
          <p:cNvSpPr>
            <a:spLocks/>
          </p:cNvSpPr>
          <p:nvPr/>
        </p:nvSpPr>
        <p:spPr bwMode="auto">
          <a:xfrm>
            <a:off x="2228850" y="2989263"/>
            <a:ext cx="5211763" cy="1263650"/>
          </a:xfrm>
          <a:custGeom>
            <a:avLst/>
            <a:gdLst>
              <a:gd name="T0" fmla="*/ 0 w 3054"/>
              <a:gd name="T1" fmla="*/ 2147483647 h 741"/>
              <a:gd name="T2" fmla="*/ 0 w 3054"/>
              <a:gd name="T3" fmla="*/ 2147483647 h 741"/>
              <a:gd name="T4" fmla="*/ 2147483647 w 3054"/>
              <a:gd name="T5" fmla="*/ 2147483647 h 741"/>
              <a:gd name="T6" fmla="*/ 2147483647 w 3054"/>
              <a:gd name="T7" fmla="*/ 0 h 741"/>
              <a:gd name="T8" fmla="*/ 0 w 3054"/>
              <a:gd name="T9" fmla="*/ 2147483647 h 741"/>
              <a:gd name="T10" fmla="*/ 0 w 3054"/>
              <a:gd name="T11" fmla="*/ 2147483647 h 741"/>
              <a:gd name="T12" fmla="*/ 0 60000 65536"/>
              <a:gd name="T13" fmla="*/ 0 60000 65536"/>
              <a:gd name="T14" fmla="*/ 0 60000 65536"/>
              <a:gd name="T15" fmla="*/ 0 60000 65536"/>
              <a:gd name="T16" fmla="*/ 0 60000 65536"/>
              <a:gd name="T17" fmla="*/ 0 60000 65536"/>
              <a:gd name="T18" fmla="*/ 0 w 3054"/>
              <a:gd name="T19" fmla="*/ 0 h 741"/>
              <a:gd name="T20" fmla="*/ 3054 w 3054"/>
              <a:gd name="T21" fmla="*/ 741 h 741"/>
            </a:gdLst>
            <a:ahLst/>
            <a:cxnLst>
              <a:cxn ang="T12">
                <a:pos x="T0" y="T1"/>
              </a:cxn>
              <a:cxn ang="T13">
                <a:pos x="T2" y="T3"/>
              </a:cxn>
              <a:cxn ang="T14">
                <a:pos x="T4" y="T5"/>
              </a:cxn>
              <a:cxn ang="T15">
                <a:pos x="T6" y="T7"/>
              </a:cxn>
              <a:cxn ang="T16">
                <a:pos x="T8" y="T9"/>
              </a:cxn>
              <a:cxn ang="T17">
                <a:pos x="T10" y="T11"/>
              </a:cxn>
            </a:cxnLst>
            <a:rect l="T18" t="T19" r="T20" b="T21"/>
            <a:pathLst>
              <a:path w="3054" h="741">
                <a:moveTo>
                  <a:pt x="0" y="735"/>
                </a:moveTo>
                <a:lnTo>
                  <a:pt x="0" y="741"/>
                </a:lnTo>
                <a:lnTo>
                  <a:pt x="3054" y="11"/>
                </a:lnTo>
                <a:lnTo>
                  <a:pt x="3048" y="0"/>
                </a:lnTo>
                <a:lnTo>
                  <a:pt x="0" y="730"/>
                </a:lnTo>
                <a:lnTo>
                  <a:pt x="0" y="735"/>
                </a:lnTo>
                <a:close/>
              </a:path>
            </a:pathLst>
          </a:custGeom>
          <a:solidFill>
            <a:schemeClr val="tx1"/>
          </a:solidFill>
          <a:ln w="9525">
            <a:noFill/>
            <a:round/>
            <a:headEnd/>
            <a:tailEnd/>
          </a:ln>
        </p:spPr>
        <p:txBody>
          <a:bodyPr/>
          <a:lstStyle/>
          <a:p>
            <a:endParaRPr lang="en-US" dirty="0"/>
          </a:p>
        </p:txBody>
      </p:sp>
      <p:sp>
        <p:nvSpPr>
          <p:cNvPr id="46113" name="Freeform 1066"/>
          <p:cNvSpPr>
            <a:spLocks/>
          </p:cNvSpPr>
          <p:nvPr/>
        </p:nvSpPr>
        <p:spPr bwMode="auto">
          <a:xfrm>
            <a:off x="2181225" y="4197350"/>
            <a:ext cx="93663" cy="92075"/>
          </a:xfrm>
          <a:custGeom>
            <a:avLst/>
            <a:gdLst>
              <a:gd name="T0" fmla="*/ 2147483647 w 55"/>
              <a:gd name="T1" fmla="*/ 2147483647 h 54"/>
              <a:gd name="T2" fmla="*/ 2147483647 w 55"/>
              <a:gd name="T3" fmla="*/ 2147483647 h 54"/>
              <a:gd name="T4" fmla="*/ 2147483647 w 55"/>
              <a:gd name="T5" fmla="*/ 2147483647 h 54"/>
              <a:gd name="T6" fmla="*/ 2147483647 w 55"/>
              <a:gd name="T7" fmla="*/ 2147483647 h 54"/>
              <a:gd name="T8" fmla="*/ 2147483647 w 55"/>
              <a:gd name="T9" fmla="*/ 2147483647 h 54"/>
              <a:gd name="T10" fmla="*/ 2147483647 w 55"/>
              <a:gd name="T11" fmla="*/ 2147483647 h 54"/>
              <a:gd name="T12" fmla="*/ 2147483647 w 55"/>
              <a:gd name="T13" fmla="*/ 2147483647 h 54"/>
              <a:gd name="T14" fmla="*/ 2147483647 w 55"/>
              <a:gd name="T15" fmla="*/ 2147483647 h 54"/>
              <a:gd name="T16" fmla="*/ 0 w 55"/>
              <a:gd name="T17" fmla="*/ 2147483647 h 54"/>
              <a:gd name="T18" fmla="*/ 0 w 55"/>
              <a:gd name="T19" fmla="*/ 2147483647 h 54"/>
              <a:gd name="T20" fmla="*/ 0 w 55"/>
              <a:gd name="T21" fmla="*/ 2147483647 h 54"/>
              <a:gd name="T22" fmla="*/ 0 w 55"/>
              <a:gd name="T23" fmla="*/ 2147483647 h 54"/>
              <a:gd name="T24" fmla="*/ 2147483647 w 55"/>
              <a:gd name="T25" fmla="*/ 2147483647 h 54"/>
              <a:gd name="T26" fmla="*/ 2147483647 w 55"/>
              <a:gd name="T27" fmla="*/ 2147483647 h 54"/>
              <a:gd name="T28" fmla="*/ 2147483647 w 55"/>
              <a:gd name="T29" fmla="*/ 2147483647 h 54"/>
              <a:gd name="T30" fmla="*/ 2147483647 w 55"/>
              <a:gd name="T31" fmla="*/ 2147483647 h 54"/>
              <a:gd name="T32" fmla="*/ 2147483647 w 55"/>
              <a:gd name="T33" fmla="*/ 2147483647 h 54"/>
              <a:gd name="T34" fmla="*/ 2147483647 w 55"/>
              <a:gd name="T35" fmla="*/ 0 h 54"/>
              <a:gd name="T36" fmla="*/ 2147483647 w 55"/>
              <a:gd name="T37" fmla="*/ 0 h 54"/>
              <a:gd name="T38" fmla="*/ 2147483647 w 55"/>
              <a:gd name="T39" fmla="*/ 0 h 54"/>
              <a:gd name="T40" fmla="*/ 2147483647 w 55"/>
              <a:gd name="T41" fmla="*/ 2147483647 h 54"/>
              <a:gd name="T42" fmla="*/ 2147483647 w 55"/>
              <a:gd name="T43" fmla="*/ 2147483647 h 54"/>
              <a:gd name="T44" fmla="*/ 2147483647 w 55"/>
              <a:gd name="T45" fmla="*/ 2147483647 h 54"/>
              <a:gd name="T46" fmla="*/ 2147483647 w 55"/>
              <a:gd name="T47" fmla="*/ 2147483647 h 54"/>
              <a:gd name="T48" fmla="*/ 2147483647 w 55"/>
              <a:gd name="T49" fmla="*/ 2147483647 h 54"/>
              <a:gd name="T50" fmla="*/ 2147483647 w 55"/>
              <a:gd name="T51" fmla="*/ 2147483647 h 54"/>
              <a:gd name="T52" fmla="*/ 2147483647 w 55"/>
              <a:gd name="T53" fmla="*/ 2147483647 h 54"/>
              <a:gd name="T54" fmla="*/ 2147483647 w 55"/>
              <a:gd name="T55" fmla="*/ 2147483647 h 54"/>
              <a:gd name="T56" fmla="*/ 2147483647 w 55"/>
              <a:gd name="T57" fmla="*/ 2147483647 h 54"/>
              <a:gd name="T58" fmla="*/ 2147483647 w 55"/>
              <a:gd name="T59" fmla="*/ 2147483647 h 54"/>
              <a:gd name="T60" fmla="*/ 2147483647 w 55"/>
              <a:gd name="T61" fmla="*/ 2147483647 h 54"/>
              <a:gd name="T62" fmla="*/ 2147483647 w 55"/>
              <a:gd name="T63" fmla="*/ 2147483647 h 54"/>
              <a:gd name="T64" fmla="*/ 2147483647 w 55"/>
              <a:gd name="T65" fmla="*/ 2147483647 h 54"/>
              <a:gd name="T66" fmla="*/ 2147483647 w 55"/>
              <a:gd name="T67" fmla="*/ 2147483647 h 54"/>
              <a:gd name="T68" fmla="*/ 2147483647 w 55"/>
              <a:gd name="T69" fmla="*/ 2147483647 h 5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5"/>
              <a:gd name="T106" fmla="*/ 0 h 54"/>
              <a:gd name="T107" fmla="*/ 55 w 55"/>
              <a:gd name="T108" fmla="*/ 54 h 5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5" h="54">
                <a:moveTo>
                  <a:pt x="28" y="27"/>
                </a:moveTo>
                <a:lnTo>
                  <a:pt x="33" y="54"/>
                </a:lnTo>
                <a:lnTo>
                  <a:pt x="28" y="54"/>
                </a:lnTo>
                <a:lnTo>
                  <a:pt x="22" y="54"/>
                </a:lnTo>
                <a:lnTo>
                  <a:pt x="17" y="54"/>
                </a:lnTo>
                <a:lnTo>
                  <a:pt x="17" y="49"/>
                </a:lnTo>
                <a:lnTo>
                  <a:pt x="11" y="49"/>
                </a:lnTo>
                <a:lnTo>
                  <a:pt x="6" y="43"/>
                </a:lnTo>
                <a:lnTo>
                  <a:pt x="6" y="38"/>
                </a:lnTo>
                <a:lnTo>
                  <a:pt x="0" y="38"/>
                </a:lnTo>
                <a:lnTo>
                  <a:pt x="0" y="33"/>
                </a:lnTo>
                <a:lnTo>
                  <a:pt x="0" y="27"/>
                </a:lnTo>
                <a:lnTo>
                  <a:pt x="0" y="22"/>
                </a:lnTo>
                <a:lnTo>
                  <a:pt x="6" y="22"/>
                </a:lnTo>
                <a:lnTo>
                  <a:pt x="6" y="16"/>
                </a:lnTo>
                <a:lnTo>
                  <a:pt x="6" y="11"/>
                </a:lnTo>
                <a:lnTo>
                  <a:pt x="11" y="11"/>
                </a:lnTo>
                <a:lnTo>
                  <a:pt x="11" y="5"/>
                </a:lnTo>
                <a:lnTo>
                  <a:pt x="17" y="5"/>
                </a:lnTo>
                <a:lnTo>
                  <a:pt x="22" y="0"/>
                </a:lnTo>
                <a:lnTo>
                  <a:pt x="28" y="0"/>
                </a:lnTo>
                <a:lnTo>
                  <a:pt x="33" y="0"/>
                </a:lnTo>
                <a:lnTo>
                  <a:pt x="33" y="5"/>
                </a:lnTo>
                <a:lnTo>
                  <a:pt x="39" y="5"/>
                </a:lnTo>
                <a:lnTo>
                  <a:pt x="44" y="5"/>
                </a:lnTo>
                <a:lnTo>
                  <a:pt x="44" y="11"/>
                </a:lnTo>
                <a:lnTo>
                  <a:pt x="49" y="11"/>
                </a:lnTo>
                <a:lnTo>
                  <a:pt x="49" y="16"/>
                </a:lnTo>
                <a:lnTo>
                  <a:pt x="55" y="22"/>
                </a:lnTo>
                <a:lnTo>
                  <a:pt x="55" y="27"/>
                </a:lnTo>
                <a:lnTo>
                  <a:pt x="55" y="33"/>
                </a:lnTo>
                <a:lnTo>
                  <a:pt x="55" y="38"/>
                </a:lnTo>
                <a:lnTo>
                  <a:pt x="49" y="38"/>
                </a:lnTo>
                <a:lnTo>
                  <a:pt x="49" y="43"/>
                </a:lnTo>
                <a:lnTo>
                  <a:pt x="44" y="49"/>
                </a:lnTo>
                <a:lnTo>
                  <a:pt x="39" y="54"/>
                </a:lnTo>
                <a:lnTo>
                  <a:pt x="33" y="54"/>
                </a:lnTo>
                <a:lnTo>
                  <a:pt x="28" y="27"/>
                </a:lnTo>
                <a:close/>
              </a:path>
            </a:pathLst>
          </a:custGeom>
          <a:solidFill>
            <a:schemeClr val="tx1"/>
          </a:solidFill>
          <a:ln w="9525">
            <a:noFill/>
            <a:round/>
            <a:headEnd/>
            <a:tailEnd/>
          </a:ln>
        </p:spPr>
        <p:txBody>
          <a:bodyPr/>
          <a:lstStyle/>
          <a:p>
            <a:endParaRPr lang="en-US" dirty="0"/>
          </a:p>
        </p:txBody>
      </p:sp>
      <p:sp>
        <p:nvSpPr>
          <p:cNvPr id="46114" name="Freeform 1067"/>
          <p:cNvSpPr>
            <a:spLocks/>
          </p:cNvSpPr>
          <p:nvPr/>
        </p:nvSpPr>
        <p:spPr bwMode="auto">
          <a:xfrm>
            <a:off x="5795963" y="4672013"/>
            <a:ext cx="1690687" cy="1141412"/>
          </a:xfrm>
          <a:custGeom>
            <a:avLst/>
            <a:gdLst>
              <a:gd name="T0" fmla="*/ 2147483647 w 991"/>
              <a:gd name="T1" fmla="*/ 2147483647 h 669"/>
              <a:gd name="T2" fmla="*/ 2147483647 w 991"/>
              <a:gd name="T3" fmla="*/ 2147483647 h 669"/>
              <a:gd name="T4" fmla="*/ 0 w 991"/>
              <a:gd name="T5" fmla="*/ 2147483647 h 669"/>
              <a:gd name="T6" fmla="*/ 2147483647 w 991"/>
              <a:gd name="T7" fmla="*/ 2147483647 h 669"/>
              <a:gd name="T8" fmla="*/ 2147483647 w 991"/>
              <a:gd name="T9" fmla="*/ 2147483647 h 669"/>
              <a:gd name="T10" fmla="*/ 2147483647 w 991"/>
              <a:gd name="T11" fmla="*/ 0 h 669"/>
              <a:gd name="T12" fmla="*/ 2147483647 w 991"/>
              <a:gd name="T13" fmla="*/ 2147483647 h 669"/>
              <a:gd name="T14" fmla="*/ 2147483647 w 991"/>
              <a:gd name="T15" fmla="*/ 2147483647 h 669"/>
              <a:gd name="T16" fmla="*/ 2147483647 w 991"/>
              <a:gd name="T17" fmla="*/ 0 h 669"/>
              <a:gd name="T18" fmla="*/ 2147483647 w 991"/>
              <a:gd name="T19" fmla="*/ 2147483647 h 66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91"/>
              <a:gd name="T31" fmla="*/ 0 h 669"/>
              <a:gd name="T32" fmla="*/ 991 w 991"/>
              <a:gd name="T33" fmla="*/ 669 h 66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91" h="669">
                <a:moveTo>
                  <a:pt x="975" y="16"/>
                </a:moveTo>
                <a:lnTo>
                  <a:pt x="975" y="5"/>
                </a:lnTo>
                <a:lnTo>
                  <a:pt x="0" y="659"/>
                </a:lnTo>
                <a:lnTo>
                  <a:pt x="11" y="669"/>
                </a:lnTo>
                <a:lnTo>
                  <a:pt x="980" y="16"/>
                </a:lnTo>
                <a:lnTo>
                  <a:pt x="980" y="0"/>
                </a:lnTo>
                <a:lnTo>
                  <a:pt x="980" y="16"/>
                </a:lnTo>
                <a:lnTo>
                  <a:pt x="991" y="5"/>
                </a:lnTo>
                <a:lnTo>
                  <a:pt x="980" y="0"/>
                </a:lnTo>
                <a:lnTo>
                  <a:pt x="975" y="16"/>
                </a:lnTo>
                <a:close/>
              </a:path>
            </a:pathLst>
          </a:custGeom>
          <a:solidFill>
            <a:srgbClr val="FF6600"/>
          </a:solidFill>
          <a:ln w="9525">
            <a:noFill/>
            <a:round/>
            <a:headEnd/>
            <a:tailEnd/>
          </a:ln>
        </p:spPr>
        <p:txBody>
          <a:bodyPr/>
          <a:lstStyle/>
          <a:p>
            <a:endParaRPr lang="en-US" dirty="0"/>
          </a:p>
        </p:txBody>
      </p:sp>
      <p:sp>
        <p:nvSpPr>
          <p:cNvPr id="46115" name="Freeform 1068"/>
          <p:cNvSpPr>
            <a:spLocks/>
          </p:cNvSpPr>
          <p:nvPr/>
        </p:nvSpPr>
        <p:spPr bwMode="auto">
          <a:xfrm>
            <a:off x="1838325" y="2943225"/>
            <a:ext cx="5629275" cy="1755775"/>
          </a:xfrm>
          <a:custGeom>
            <a:avLst/>
            <a:gdLst>
              <a:gd name="T0" fmla="*/ 2147483647 w 3299"/>
              <a:gd name="T1" fmla="*/ 2147483647 h 1029"/>
              <a:gd name="T2" fmla="*/ 0 w 3299"/>
              <a:gd name="T3" fmla="*/ 2147483647 h 1029"/>
              <a:gd name="T4" fmla="*/ 2147483647 w 3299"/>
              <a:gd name="T5" fmla="*/ 2147483647 h 1029"/>
              <a:gd name="T6" fmla="*/ 2147483647 w 3299"/>
              <a:gd name="T7" fmla="*/ 2147483647 h 1029"/>
              <a:gd name="T8" fmla="*/ 2147483647 w 3299"/>
              <a:gd name="T9" fmla="*/ 0 h 1029"/>
              <a:gd name="T10" fmla="*/ 2147483647 w 3299"/>
              <a:gd name="T11" fmla="*/ 2147483647 h 1029"/>
              <a:gd name="T12" fmla="*/ 0 60000 65536"/>
              <a:gd name="T13" fmla="*/ 0 60000 65536"/>
              <a:gd name="T14" fmla="*/ 0 60000 65536"/>
              <a:gd name="T15" fmla="*/ 0 60000 65536"/>
              <a:gd name="T16" fmla="*/ 0 60000 65536"/>
              <a:gd name="T17" fmla="*/ 0 60000 65536"/>
              <a:gd name="T18" fmla="*/ 0 w 3299"/>
              <a:gd name="T19" fmla="*/ 0 h 1029"/>
              <a:gd name="T20" fmla="*/ 3299 w 3299"/>
              <a:gd name="T21" fmla="*/ 1029 h 1029"/>
            </a:gdLst>
            <a:ahLst/>
            <a:cxnLst>
              <a:cxn ang="T12">
                <a:pos x="T0" y="T1"/>
              </a:cxn>
              <a:cxn ang="T13">
                <a:pos x="T2" y="T3"/>
              </a:cxn>
              <a:cxn ang="T14">
                <a:pos x="T4" y="T5"/>
              </a:cxn>
              <a:cxn ang="T15">
                <a:pos x="T6" y="T7"/>
              </a:cxn>
              <a:cxn ang="T16">
                <a:pos x="T8" y="T9"/>
              </a:cxn>
              <a:cxn ang="T17">
                <a:pos x="T10" y="T11"/>
              </a:cxn>
            </a:cxnLst>
            <a:rect l="T18" t="T19" r="T20" b="T21"/>
            <a:pathLst>
              <a:path w="3299" h="1029">
                <a:moveTo>
                  <a:pt x="5" y="5"/>
                </a:moveTo>
                <a:lnTo>
                  <a:pt x="0" y="11"/>
                </a:lnTo>
                <a:lnTo>
                  <a:pt x="3294" y="1029"/>
                </a:lnTo>
                <a:lnTo>
                  <a:pt x="3299" y="1013"/>
                </a:lnTo>
                <a:lnTo>
                  <a:pt x="5" y="0"/>
                </a:lnTo>
                <a:lnTo>
                  <a:pt x="5" y="5"/>
                </a:lnTo>
                <a:close/>
              </a:path>
            </a:pathLst>
          </a:custGeom>
          <a:solidFill>
            <a:srgbClr val="FF6600"/>
          </a:solidFill>
          <a:ln w="9525">
            <a:noFill/>
            <a:round/>
            <a:headEnd/>
            <a:tailEnd/>
          </a:ln>
        </p:spPr>
        <p:txBody>
          <a:bodyPr/>
          <a:lstStyle/>
          <a:p>
            <a:endParaRPr lang="en-US" dirty="0"/>
          </a:p>
        </p:txBody>
      </p:sp>
      <p:sp>
        <p:nvSpPr>
          <p:cNvPr id="46116" name="Freeform 1069"/>
          <p:cNvSpPr>
            <a:spLocks/>
          </p:cNvSpPr>
          <p:nvPr/>
        </p:nvSpPr>
        <p:spPr bwMode="auto">
          <a:xfrm>
            <a:off x="1800225" y="2905125"/>
            <a:ext cx="93663" cy="92075"/>
          </a:xfrm>
          <a:custGeom>
            <a:avLst/>
            <a:gdLst>
              <a:gd name="T0" fmla="*/ 2147483647 w 55"/>
              <a:gd name="T1" fmla="*/ 2147483647 h 54"/>
              <a:gd name="T2" fmla="*/ 2147483647 w 55"/>
              <a:gd name="T3" fmla="*/ 2147483647 h 54"/>
              <a:gd name="T4" fmla="*/ 2147483647 w 55"/>
              <a:gd name="T5" fmla="*/ 2147483647 h 54"/>
              <a:gd name="T6" fmla="*/ 2147483647 w 55"/>
              <a:gd name="T7" fmla="*/ 2147483647 h 54"/>
              <a:gd name="T8" fmla="*/ 2147483647 w 55"/>
              <a:gd name="T9" fmla="*/ 2147483647 h 54"/>
              <a:gd name="T10" fmla="*/ 0 w 55"/>
              <a:gd name="T11" fmla="*/ 2147483647 h 54"/>
              <a:gd name="T12" fmla="*/ 0 w 55"/>
              <a:gd name="T13" fmla="*/ 2147483647 h 54"/>
              <a:gd name="T14" fmla="*/ 0 w 55"/>
              <a:gd name="T15" fmla="*/ 2147483647 h 54"/>
              <a:gd name="T16" fmla="*/ 0 w 55"/>
              <a:gd name="T17" fmla="*/ 2147483647 h 54"/>
              <a:gd name="T18" fmla="*/ 0 w 55"/>
              <a:gd name="T19" fmla="*/ 2147483647 h 54"/>
              <a:gd name="T20" fmla="*/ 0 w 55"/>
              <a:gd name="T21" fmla="*/ 2147483647 h 54"/>
              <a:gd name="T22" fmla="*/ 2147483647 w 55"/>
              <a:gd name="T23" fmla="*/ 2147483647 h 54"/>
              <a:gd name="T24" fmla="*/ 2147483647 w 55"/>
              <a:gd name="T25" fmla="*/ 2147483647 h 54"/>
              <a:gd name="T26" fmla="*/ 2147483647 w 55"/>
              <a:gd name="T27" fmla="*/ 2147483647 h 54"/>
              <a:gd name="T28" fmla="*/ 2147483647 w 55"/>
              <a:gd name="T29" fmla="*/ 0 h 54"/>
              <a:gd name="T30" fmla="*/ 2147483647 w 55"/>
              <a:gd name="T31" fmla="*/ 0 h 54"/>
              <a:gd name="T32" fmla="*/ 2147483647 w 55"/>
              <a:gd name="T33" fmla="*/ 0 h 54"/>
              <a:gd name="T34" fmla="*/ 2147483647 w 55"/>
              <a:gd name="T35" fmla="*/ 0 h 54"/>
              <a:gd name="T36" fmla="*/ 2147483647 w 55"/>
              <a:gd name="T37" fmla="*/ 2147483647 h 54"/>
              <a:gd name="T38" fmla="*/ 2147483647 w 55"/>
              <a:gd name="T39" fmla="*/ 2147483647 h 54"/>
              <a:gd name="T40" fmla="*/ 2147483647 w 55"/>
              <a:gd name="T41" fmla="*/ 2147483647 h 54"/>
              <a:gd name="T42" fmla="*/ 2147483647 w 55"/>
              <a:gd name="T43" fmla="*/ 2147483647 h 54"/>
              <a:gd name="T44" fmla="*/ 2147483647 w 55"/>
              <a:gd name="T45" fmla="*/ 2147483647 h 54"/>
              <a:gd name="T46" fmla="*/ 2147483647 w 55"/>
              <a:gd name="T47" fmla="*/ 2147483647 h 54"/>
              <a:gd name="T48" fmla="*/ 2147483647 w 55"/>
              <a:gd name="T49" fmla="*/ 2147483647 h 54"/>
              <a:gd name="T50" fmla="*/ 2147483647 w 55"/>
              <a:gd name="T51" fmla="*/ 2147483647 h 54"/>
              <a:gd name="T52" fmla="*/ 2147483647 w 55"/>
              <a:gd name="T53" fmla="*/ 2147483647 h 54"/>
              <a:gd name="T54" fmla="*/ 2147483647 w 55"/>
              <a:gd name="T55" fmla="*/ 2147483647 h 54"/>
              <a:gd name="T56" fmla="*/ 2147483647 w 55"/>
              <a:gd name="T57" fmla="*/ 2147483647 h 54"/>
              <a:gd name="T58" fmla="*/ 2147483647 w 55"/>
              <a:gd name="T59" fmla="*/ 2147483647 h 54"/>
              <a:gd name="T60" fmla="*/ 2147483647 w 55"/>
              <a:gd name="T61" fmla="*/ 2147483647 h 54"/>
              <a:gd name="T62" fmla="*/ 2147483647 w 55"/>
              <a:gd name="T63" fmla="*/ 2147483647 h 54"/>
              <a:gd name="T64" fmla="*/ 2147483647 w 55"/>
              <a:gd name="T65" fmla="*/ 2147483647 h 54"/>
              <a:gd name="T66" fmla="*/ 2147483647 w 55"/>
              <a:gd name="T67" fmla="*/ 2147483647 h 54"/>
              <a:gd name="T68" fmla="*/ 2147483647 w 55"/>
              <a:gd name="T69" fmla="*/ 2147483647 h 5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5"/>
              <a:gd name="T106" fmla="*/ 0 h 54"/>
              <a:gd name="T107" fmla="*/ 55 w 55"/>
              <a:gd name="T108" fmla="*/ 54 h 5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5" h="54">
                <a:moveTo>
                  <a:pt x="27" y="27"/>
                </a:moveTo>
                <a:lnTo>
                  <a:pt x="17" y="54"/>
                </a:lnTo>
                <a:lnTo>
                  <a:pt x="17" y="49"/>
                </a:lnTo>
                <a:lnTo>
                  <a:pt x="11" y="49"/>
                </a:lnTo>
                <a:lnTo>
                  <a:pt x="6" y="44"/>
                </a:lnTo>
                <a:lnTo>
                  <a:pt x="0" y="38"/>
                </a:lnTo>
                <a:lnTo>
                  <a:pt x="0" y="33"/>
                </a:lnTo>
                <a:lnTo>
                  <a:pt x="0" y="27"/>
                </a:lnTo>
                <a:lnTo>
                  <a:pt x="0" y="22"/>
                </a:lnTo>
                <a:lnTo>
                  <a:pt x="0" y="16"/>
                </a:lnTo>
                <a:lnTo>
                  <a:pt x="6" y="11"/>
                </a:lnTo>
                <a:lnTo>
                  <a:pt x="11" y="5"/>
                </a:lnTo>
                <a:lnTo>
                  <a:pt x="17" y="0"/>
                </a:lnTo>
                <a:lnTo>
                  <a:pt x="22" y="0"/>
                </a:lnTo>
                <a:lnTo>
                  <a:pt x="27" y="0"/>
                </a:lnTo>
                <a:lnTo>
                  <a:pt x="33" y="0"/>
                </a:lnTo>
                <a:lnTo>
                  <a:pt x="38" y="5"/>
                </a:lnTo>
                <a:lnTo>
                  <a:pt x="44" y="5"/>
                </a:lnTo>
                <a:lnTo>
                  <a:pt x="44" y="11"/>
                </a:lnTo>
                <a:lnTo>
                  <a:pt x="49" y="11"/>
                </a:lnTo>
                <a:lnTo>
                  <a:pt x="49" y="16"/>
                </a:lnTo>
                <a:lnTo>
                  <a:pt x="49" y="22"/>
                </a:lnTo>
                <a:lnTo>
                  <a:pt x="55" y="27"/>
                </a:lnTo>
                <a:lnTo>
                  <a:pt x="49" y="27"/>
                </a:lnTo>
                <a:lnTo>
                  <a:pt x="49" y="33"/>
                </a:lnTo>
                <a:lnTo>
                  <a:pt x="49" y="38"/>
                </a:lnTo>
                <a:lnTo>
                  <a:pt x="49" y="44"/>
                </a:lnTo>
                <a:lnTo>
                  <a:pt x="44" y="44"/>
                </a:lnTo>
                <a:lnTo>
                  <a:pt x="44" y="49"/>
                </a:lnTo>
                <a:lnTo>
                  <a:pt x="38" y="49"/>
                </a:lnTo>
                <a:lnTo>
                  <a:pt x="33" y="49"/>
                </a:lnTo>
                <a:lnTo>
                  <a:pt x="33" y="54"/>
                </a:lnTo>
                <a:lnTo>
                  <a:pt x="27" y="54"/>
                </a:lnTo>
                <a:lnTo>
                  <a:pt x="22" y="54"/>
                </a:lnTo>
                <a:lnTo>
                  <a:pt x="17" y="54"/>
                </a:lnTo>
                <a:lnTo>
                  <a:pt x="27" y="27"/>
                </a:lnTo>
                <a:close/>
              </a:path>
            </a:pathLst>
          </a:custGeom>
          <a:solidFill>
            <a:srgbClr val="FF6600"/>
          </a:solidFill>
          <a:ln w="9525">
            <a:noFill/>
            <a:round/>
            <a:headEnd/>
            <a:tailEnd/>
          </a:ln>
        </p:spPr>
        <p:txBody>
          <a:bodyPr/>
          <a:lstStyle/>
          <a:p>
            <a:endParaRPr lang="en-US" dirty="0"/>
          </a:p>
        </p:txBody>
      </p:sp>
      <p:sp>
        <p:nvSpPr>
          <p:cNvPr id="46117" name="Freeform 1070"/>
          <p:cNvSpPr>
            <a:spLocks/>
          </p:cNvSpPr>
          <p:nvPr/>
        </p:nvSpPr>
        <p:spPr bwMode="auto">
          <a:xfrm>
            <a:off x="5795963" y="1773238"/>
            <a:ext cx="1690687" cy="1131887"/>
          </a:xfrm>
          <a:custGeom>
            <a:avLst/>
            <a:gdLst>
              <a:gd name="T0" fmla="*/ 2147483647 w 991"/>
              <a:gd name="T1" fmla="*/ 2147483647 h 664"/>
              <a:gd name="T2" fmla="*/ 2147483647 w 991"/>
              <a:gd name="T3" fmla="*/ 2147483647 h 664"/>
              <a:gd name="T4" fmla="*/ 2147483647 w 991"/>
              <a:gd name="T5" fmla="*/ 0 h 664"/>
              <a:gd name="T6" fmla="*/ 0 w 991"/>
              <a:gd name="T7" fmla="*/ 2147483647 h 664"/>
              <a:gd name="T8" fmla="*/ 2147483647 w 991"/>
              <a:gd name="T9" fmla="*/ 2147483647 h 664"/>
              <a:gd name="T10" fmla="*/ 2147483647 w 991"/>
              <a:gd name="T11" fmla="*/ 2147483647 h 664"/>
              <a:gd name="T12" fmla="*/ 2147483647 w 991"/>
              <a:gd name="T13" fmla="*/ 2147483647 h 664"/>
              <a:gd name="T14" fmla="*/ 2147483647 w 991"/>
              <a:gd name="T15" fmla="*/ 2147483647 h 664"/>
              <a:gd name="T16" fmla="*/ 2147483647 w 991"/>
              <a:gd name="T17" fmla="*/ 2147483647 h 664"/>
              <a:gd name="T18" fmla="*/ 2147483647 w 991"/>
              <a:gd name="T19" fmla="*/ 2147483647 h 66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91"/>
              <a:gd name="T31" fmla="*/ 0 h 664"/>
              <a:gd name="T32" fmla="*/ 991 w 991"/>
              <a:gd name="T33" fmla="*/ 664 h 66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91" h="664">
                <a:moveTo>
                  <a:pt x="980" y="664"/>
                </a:moveTo>
                <a:lnTo>
                  <a:pt x="980" y="653"/>
                </a:lnTo>
                <a:lnTo>
                  <a:pt x="11" y="0"/>
                </a:lnTo>
                <a:lnTo>
                  <a:pt x="0" y="11"/>
                </a:lnTo>
                <a:lnTo>
                  <a:pt x="975" y="664"/>
                </a:lnTo>
                <a:lnTo>
                  <a:pt x="975" y="653"/>
                </a:lnTo>
                <a:lnTo>
                  <a:pt x="980" y="664"/>
                </a:lnTo>
                <a:lnTo>
                  <a:pt x="991" y="664"/>
                </a:lnTo>
                <a:lnTo>
                  <a:pt x="980" y="653"/>
                </a:lnTo>
                <a:lnTo>
                  <a:pt x="980" y="664"/>
                </a:lnTo>
                <a:close/>
              </a:path>
            </a:pathLst>
          </a:custGeom>
          <a:solidFill>
            <a:srgbClr val="FF6600"/>
          </a:solidFill>
          <a:ln w="9525">
            <a:noFill/>
            <a:round/>
            <a:headEnd/>
            <a:tailEnd/>
          </a:ln>
        </p:spPr>
        <p:txBody>
          <a:bodyPr/>
          <a:lstStyle/>
          <a:p>
            <a:endParaRPr lang="en-US" dirty="0"/>
          </a:p>
        </p:txBody>
      </p:sp>
      <p:sp>
        <p:nvSpPr>
          <p:cNvPr id="46118" name="Freeform 1071"/>
          <p:cNvSpPr>
            <a:spLocks/>
          </p:cNvSpPr>
          <p:nvPr/>
        </p:nvSpPr>
        <p:spPr bwMode="auto">
          <a:xfrm>
            <a:off x="1838325" y="2887663"/>
            <a:ext cx="5629275" cy="1755775"/>
          </a:xfrm>
          <a:custGeom>
            <a:avLst/>
            <a:gdLst>
              <a:gd name="T0" fmla="*/ 2147483647 w 3299"/>
              <a:gd name="T1" fmla="*/ 2147483647 h 1029"/>
              <a:gd name="T2" fmla="*/ 2147483647 w 3299"/>
              <a:gd name="T3" fmla="*/ 2147483647 h 1029"/>
              <a:gd name="T4" fmla="*/ 2147483647 w 3299"/>
              <a:gd name="T5" fmla="*/ 2147483647 h 1029"/>
              <a:gd name="T6" fmla="*/ 2147483647 w 3299"/>
              <a:gd name="T7" fmla="*/ 0 h 1029"/>
              <a:gd name="T8" fmla="*/ 0 w 3299"/>
              <a:gd name="T9" fmla="*/ 2147483647 h 1029"/>
              <a:gd name="T10" fmla="*/ 2147483647 w 3299"/>
              <a:gd name="T11" fmla="*/ 2147483647 h 1029"/>
              <a:gd name="T12" fmla="*/ 0 60000 65536"/>
              <a:gd name="T13" fmla="*/ 0 60000 65536"/>
              <a:gd name="T14" fmla="*/ 0 60000 65536"/>
              <a:gd name="T15" fmla="*/ 0 60000 65536"/>
              <a:gd name="T16" fmla="*/ 0 60000 65536"/>
              <a:gd name="T17" fmla="*/ 0 60000 65536"/>
              <a:gd name="T18" fmla="*/ 0 w 3299"/>
              <a:gd name="T19" fmla="*/ 0 h 1029"/>
              <a:gd name="T20" fmla="*/ 3299 w 3299"/>
              <a:gd name="T21" fmla="*/ 1029 h 1029"/>
            </a:gdLst>
            <a:ahLst/>
            <a:cxnLst>
              <a:cxn ang="T12">
                <a:pos x="T0" y="T1"/>
              </a:cxn>
              <a:cxn ang="T13">
                <a:pos x="T2" y="T3"/>
              </a:cxn>
              <a:cxn ang="T14">
                <a:pos x="T4" y="T5"/>
              </a:cxn>
              <a:cxn ang="T15">
                <a:pos x="T6" y="T7"/>
              </a:cxn>
              <a:cxn ang="T16">
                <a:pos x="T8" y="T9"/>
              </a:cxn>
              <a:cxn ang="T17">
                <a:pos x="T10" y="T11"/>
              </a:cxn>
            </a:cxnLst>
            <a:rect l="T18" t="T19" r="T20" b="T21"/>
            <a:pathLst>
              <a:path w="3299" h="1029">
                <a:moveTo>
                  <a:pt x="5" y="1024"/>
                </a:moveTo>
                <a:lnTo>
                  <a:pt x="5" y="1029"/>
                </a:lnTo>
                <a:lnTo>
                  <a:pt x="3299" y="11"/>
                </a:lnTo>
                <a:lnTo>
                  <a:pt x="3294" y="0"/>
                </a:lnTo>
                <a:lnTo>
                  <a:pt x="0" y="1018"/>
                </a:lnTo>
                <a:lnTo>
                  <a:pt x="5" y="1024"/>
                </a:lnTo>
                <a:close/>
              </a:path>
            </a:pathLst>
          </a:custGeom>
          <a:solidFill>
            <a:srgbClr val="FF6600"/>
          </a:solidFill>
          <a:ln w="9525">
            <a:noFill/>
            <a:round/>
            <a:headEnd/>
            <a:tailEnd/>
          </a:ln>
        </p:spPr>
        <p:txBody>
          <a:bodyPr/>
          <a:lstStyle/>
          <a:p>
            <a:endParaRPr lang="en-US" dirty="0"/>
          </a:p>
        </p:txBody>
      </p:sp>
      <p:sp>
        <p:nvSpPr>
          <p:cNvPr id="46119" name="Freeform 1072"/>
          <p:cNvSpPr>
            <a:spLocks/>
          </p:cNvSpPr>
          <p:nvPr/>
        </p:nvSpPr>
        <p:spPr bwMode="auto">
          <a:xfrm>
            <a:off x="1800225" y="4587875"/>
            <a:ext cx="93663" cy="92075"/>
          </a:xfrm>
          <a:custGeom>
            <a:avLst/>
            <a:gdLst>
              <a:gd name="T0" fmla="*/ 2147483647 w 55"/>
              <a:gd name="T1" fmla="*/ 2147483647 h 54"/>
              <a:gd name="T2" fmla="*/ 2147483647 w 55"/>
              <a:gd name="T3" fmla="*/ 2147483647 h 54"/>
              <a:gd name="T4" fmla="*/ 2147483647 w 55"/>
              <a:gd name="T5" fmla="*/ 2147483647 h 54"/>
              <a:gd name="T6" fmla="*/ 2147483647 w 55"/>
              <a:gd name="T7" fmla="*/ 2147483647 h 54"/>
              <a:gd name="T8" fmla="*/ 2147483647 w 55"/>
              <a:gd name="T9" fmla="*/ 2147483647 h 54"/>
              <a:gd name="T10" fmla="*/ 2147483647 w 55"/>
              <a:gd name="T11" fmla="*/ 2147483647 h 54"/>
              <a:gd name="T12" fmla="*/ 2147483647 w 55"/>
              <a:gd name="T13" fmla="*/ 2147483647 h 54"/>
              <a:gd name="T14" fmla="*/ 2147483647 w 55"/>
              <a:gd name="T15" fmla="*/ 2147483647 h 54"/>
              <a:gd name="T16" fmla="*/ 0 w 55"/>
              <a:gd name="T17" fmla="*/ 2147483647 h 54"/>
              <a:gd name="T18" fmla="*/ 0 w 55"/>
              <a:gd name="T19" fmla="*/ 2147483647 h 54"/>
              <a:gd name="T20" fmla="*/ 0 w 55"/>
              <a:gd name="T21" fmla="*/ 2147483647 h 54"/>
              <a:gd name="T22" fmla="*/ 0 w 55"/>
              <a:gd name="T23" fmla="*/ 2147483647 h 54"/>
              <a:gd name="T24" fmla="*/ 0 w 55"/>
              <a:gd name="T25" fmla="*/ 2147483647 h 54"/>
              <a:gd name="T26" fmla="*/ 0 w 55"/>
              <a:gd name="T27" fmla="*/ 2147483647 h 54"/>
              <a:gd name="T28" fmla="*/ 2147483647 w 55"/>
              <a:gd name="T29" fmla="*/ 2147483647 h 54"/>
              <a:gd name="T30" fmla="*/ 2147483647 w 55"/>
              <a:gd name="T31" fmla="*/ 2147483647 h 54"/>
              <a:gd name="T32" fmla="*/ 2147483647 w 55"/>
              <a:gd name="T33" fmla="*/ 2147483647 h 54"/>
              <a:gd name="T34" fmla="*/ 2147483647 w 55"/>
              <a:gd name="T35" fmla="*/ 0 h 54"/>
              <a:gd name="T36" fmla="*/ 2147483647 w 55"/>
              <a:gd name="T37" fmla="*/ 0 h 54"/>
              <a:gd name="T38" fmla="*/ 2147483647 w 55"/>
              <a:gd name="T39" fmla="*/ 0 h 54"/>
              <a:gd name="T40" fmla="*/ 2147483647 w 55"/>
              <a:gd name="T41" fmla="*/ 0 h 54"/>
              <a:gd name="T42" fmla="*/ 2147483647 w 55"/>
              <a:gd name="T43" fmla="*/ 0 h 54"/>
              <a:gd name="T44" fmla="*/ 2147483647 w 55"/>
              <a:gd name="T45" fmla="*/ 2147483647 h 54"/>
              <a:gd name="T46" fmla="*/ 2147483647 w 55"/>
              <a:gd name="T47" fmla="*/ 2147483647 h 54"/>
              <a:gd name="T48" fmla="*/ 2147483647 w 55"/>
              <a:gd name="T49" fmla="*/ 2147483647 h 54"/>
              <a:gd name="T50" fmla="*/ 2147483647 w 55"/>
              <a:gd name="T51" fmla="*/ 2147483647 h 54"/>
              <a:gd name="T52" fmla="*/ 2147483647 w 55"/>
              <a:gd name="T53" fmla="*/ 2147483647 h 54"/>
              <a:gd name="T54" fmla="*/ 2147483647 w 55"/>
              <a:gd name="T55" fmla="*/ 2147483647 h 54"/>
              <a:gd name="T56" fmla="*/ 2147483647 w 55"/>
              <a:gd name="T57" fmla="*/ 2147483647 h 54"/>
              <a:gd name="T58" fmla="*/ 2147483647 w 55"/>
              <a:gd name="T59" fmla="*/ 2147483647 h 54"/>
              <a:gd name="T60" fmla="*/ 2147483647 w 55"/>
              <a:gd name="T61" fmla="*/ 2147483647 h 54"/>
              <a:gd name="T62" fmla="*/ 2147483647 w 55"/>
              <a:gd name="T63" fmla="*/ 2147483647 h 54"/>
              <a:gd name="T64" fmla="*/ 2147483647 w 55"/>
              <a:gd name="T65" fmla="*/ 2147483647 h 54"/>
              <a:gd name="T66" fmla="*/ 2147483647 w 55"/>
              <a:gd name="T67" fmla="*/ 2147483647 h 54"/>
              <a:gd name="T68" fmla="*/ 2147483647 w 55"/>
              <a:gd name="T69" fmla="*/ 2147483647 h 5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5"/>
              <a:gd name="T106" fmla="*/ 0 h 54"/>
              <a:gd name="T107" fmla="*/ 55 w 55"/>
              <a:gd name="T108" fmla="*/ 54 h 5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5" h="54">
                <a:moveTo>
                  <a:pt x="27" y="27"/>
                </a:moveTo>
                <a:lnTo>
                  <a:pt x="33" y="54"/>
                </a:lnTo>
                <a:lnTo>
                  <a:pt x="27" y="54"/>
                </a:lnTo>
                <a:lnTo>
                  <a:pt x="22" y="54"/>
                </a:lnTo>
                <a:lnTo>
                  <a:pt x="17" y="54"/>
                </a:lnTo>
                <a:lnTo>
                  <a:pt x="17" y="49"/>
                </a:lnTo>
                <a:lnTo>
                  <a:pt x="11" y="49"/>
                </a:lnTo>
                <a:lnTo>
                  <a:pt x="6" y="43"/>
                </a:lnTo>
                <a:lnTo>
                  <a:pt x="0" y="38"/>
                </a:lnTo>
                <a:lnTo>
                  <a:pt x="0" y="32"/>
                </a:lnTo>
                <a:lnTo>
                  <a:pt x="0" y="27"/>
                </a:lnTo>
                <a:lnTo>
                  <a:pt x="0" y="21"/>
                </a:lnTo>
                <a:lnTo>
                  <a:pt x="0" y="16"/>
                </a:lnTo>
                <a:lnTo>
                  <a:pt x="6" y="11"/>
                </a:lnTo>
                <a:lnTo>
                  <a:pt x="11" y="5"/>
                </a:lnTo>
                <a:lnTo>
                  <a:pt x="17" y="0"/>
                </a:lnTo>
                <a:lnTo>
                  <a:pt x="22" y="0"/>
                </a:lnTo>
                <a:lnTo>
                  <a:pt x="27" y="0"/>
                </a:lnTo>
                <a:lnTo>
                  <a:pt x="33" y="0"/>
                </a:lnTo>
                <a:lnTo>
                  <a:pt x="38" y="5"/>
                </a:lnTo>
                <a:lnTo>
                  <a:pt x="44" y="5"/>
                </a:lnTo>
                <a:lnTo>
                  <a:pt x="44" y="11"/>
                </a:lnTo>
                <a:lnTo>
                  <a:pt x="49" y="11"/>
                </a:lnTo>
                <a:lnTo>
                  <a:pt x="49" y="16"/>
                </a:lnTo>
                <a:lnTo>
                  <a:pt x="49" y="21"/>
                </a:lnTo>
                <a:lnTo>
                  <a:pt x="55" y="27"/>
                </a:lnTo>
                <a:lnTo>
                  <a:pt x="49" y="27"/>
                </a:lnTo>
                <a:lnTo>
                  <a:pt x="49" y="32"/>
                </a:lnTo>
                <a:lnTo>
                  <a:pt x="49" y="38"/>
                </a:lnTo>
                <a:lnTo>
                  <a:pt x="49" y="43"/>
                </a:lnTo>
                <a:lnTo>
                  <a:pt x="44" y="43"/>
                </a:lnTo>
                <a:lnTo>
                  <a:pt x="44" y="49"/>
                </a:lnTo>
                <a:lnTo>
                  <a:pt x="38" y="49"/>
                </a:lnTo>
                <a:lnTo>
                  <a:pt x="33" y="54"/>
                </a:lnTo>
                <a:lnTo>
                  <a:pt x="27" y="27"/>
                </a:lnTo>
                <a:close/>
              </a:path>
            </a:pathLst>
          </a:custGeom>
          <a:solidFill>
            <a:srgbClr val="FF6600"/>
          </a:solidFill>
          <a:ln w="9525">
            <a:noFill/>
            <a:round/>
            <a:headEnd/>
            <a:tailEnd/>
          </a:ln>
        </p:spPr>
        <p:txBody>
          <a:bodyPr/>
          <a:lstStyle/>
          <a:p>
            <a:endParaRPr lang="en-US" dirty="0"/>
          </a:p>
        </p:txBody>
      </p:sp>
      <p:sp>
        <p:nvSpPr>
          <p:cNvPr id="46120" name="Freeform 1073"/>
          <p:cNvSpPr>
            <a:spLocks/>
          </p:cNvSpPr>
          <p:nvPr/>
        </p:nvSpPr>
        <p:spPr bwMode="auto">
          <a:xfrm>
            <a:off x="4578350" y="2997200"/>
            <a:ext cx="277813" cy="1571625"/>
          </a:xfrm>
          <a:custGeom>
            <a:avLst/>
            <a:gdLst>
              <a:gd name="T0" fmla="*/ 2147483647 w 163"/>
              <a:gd name="T1" fmla="*/ 2147483647 h 921"/>
              <a:gd name="T2" fmla="*/ 0 w 163"/>
              <a:gd name="T3" fmla="*/ 2147483647 h 921"/>
              <a:gd name="T4" fmla="*/ 2147483647 w 163"/>
              <a:gd name="T5" fmla="*/ 2147483647 h 921"/>
              <a:gd name="T6" fmla="*/ 2147483647 w 163"/>
              <a:gd name="T7" fmla="*/ 2147483647 h 921"/>
              <a:gd name="T8" fmla="*/ 2147483647 w 163"/>
              <a:gd name="T9" fmla="*/ 2147483647 h 921"/>
              <a:gd name="T10" fmla="*/ 2147483647 w 163"/>
              <a:gd name="T11" fmla="*/ 2147483647 h 921"/>
              <a:gd name="T12" fmla="*/ 2147483647 w 163"/>
              <a:gd name="T13" fmla="*/ 2147483647 h 921"/>
              <a:gd name="T14" fmla="*/ 2147483647 w 163"/>
              <a:gd name="T15" fmla="*/ 2147483647 h 921"/>
              <a:gd name="T16" fmla="*/ 2147483647 w 163"/>
              <a:gd name="T17" fmla="*/ 2147483647 h 921"/>
              <a:gd name="T18" fmla="*/ 2147483647 w 163"/>
              <a:gd name="T19" fmla="*/ 2147483647 h 921"/>
              <a:gd name="T20" fmla="*/ 2147483647 w 163"/>
              <a:gd name="T21" fmla="*/ 2147483647 h 921"/>
              <a:gd name="T22" fmla="*/ 2147483647 w 163"/>
              <a:gd name="T23" fmla="*/ 2147483647 h 921"/>
              <a:gd name="T24" fmla="*/ 2147483647 w 163"/>
              <a:gd name="T25" fmla="*/ 2147483647 h 921"/>
              <a:gd name="T26" fmla="*/ 2147483647 w 163"/>
              <a:gd name="T27" fmla="*/ 2147483647 h 921"/>
              <a:gd name="T28" fmla="*/ 2147483647 w 163"/>
              <a:gd name="T29" fmla="*/ 2147483647 h 921"/>
              <a:gd name="T30" fmla="*/ 2147483647 w 163"/>
              <a:gd name="T31" fmla="*/ 2147483647 h 921"/>
              <a:gd name="T32" fmla="*/ 2147483647 w 163"/>
              <a:gd name="T33" fmla="*/ 2147483647 h 921"/>
              <a:gd name="T34" fmla="*/ 0 w 163"/>
              <a:gd name="T35" fmla="*/ 2147483647 h 921"/>
              <a:gd name="T36" fmla="*/ 2147483647 w 163"/>
              <a:gd name="T37" fmla="*/ 2147483647 h 921"/>
              <a:gd name="T38" fmla="*/ 2147483647 w 163"/>
              <a:gd name="T39" fmla="*/ 2147483647 h 921"/>
              <a:gd name="T40" fmla="*/ 2147483647 w 163"/>
              <a:gd name="T41" fmla="*/ 2147483647 h 921"/>
              <a:gd name="T42" fmla="*/ 2147483647 w 163"/>
              <a:gd name="T43" fmla="*/ 2147483647 h 921"/>
              <a:gd name="T44" fmla="*/ 2147483647 w 163"/>
              <a:gd name="T45" fmla="*/ 2147483647 h 921"/>
              <a:gd name="T46" fmla="*/ 2147483647 w 163"/>
              <a:gd name="T47" fmla="*/ 2147483647 h 921"/>
              <a:gd name="T48" fmla="*/ 2147483647 w 163"/>
              <a:gd name="T49" fmla="*/ 2147483647 h 921"/>
              <a:gd name="T50" fmla="*/ 2147483647 w 163"/>
              <a:gd name="T51" fmla="*/ 2147483647 h 921"/>
              <a:gd name="T52" fmla="*/ 2147483647 w 163"/>
              <a:gd name="T53" fmla="*/ 2147483647 h 921"/>
              <a:gd name="T54" fmla="*/ 2147483647 w 163"/>
              <a:gd name="T55" fmla="*/ 2147483647 h 921"/>
              <a:gd name="T56" fmla="*/ 2147483647 w 163"/>
              <a:gd name="T57" fmla="*/ 2147483647 h 921"/>
              <a:gd name="T58" fmla="*/ 2147483647 w 163"/>
              <a:gd name="T59" fmla="*/ 2147483647 h 921"/>
              <a:gd name="T60" fmla="*/ 2147483647 w 163"/>
              <a:gd name="T61" fmla="*/ 2147483647 h 921"/>
              <a:gd name="T62" fmla="*/ 2147483647 w 163"/>
              <a:gd name="T63" fmla="*/ 2147483647 h 921"/>
              <a:gd name="T64" fmla="*/ 2147483647 w 163"/>
              <a:gd name="T65" fmla="*/ 2147483647 h 921"/>
              <a:gd name="T66" fmla="*/ 2147483647 w 163"/>
              <a:gd name="T67" fmla="*/ 2147483647 h 921"/>
              <a:gd name="T68" fmla="*/ 2147483647 w 163"/>
              <a:gd name="T69" fmla="*/ 2147483647 h 921"/>
              <a:gd name="T70" fmla="*/ 0 w 163"/>
              <a:gd name="T71" fmla="*/ 2147483647 h 921"/>
              <a:gd name="T72" fmla="*/ 2147483647 w 163"/>
              <a:gd name="T73" fmla="*/ 2147483647 h 921"/>
              <a:gd name="T74" fmla="*/ 2147483647 w 163"/>
              <a:gd name="T75" fmla="*/ 0 h 921"/>
              <a:gd name="T76" fmla="*/ 0 w 163"/>
              <a:gd name="T77" fmla="*/ 2147483647 h 921"/>
              <a:gd name="T78" fmla="*/ 2147483647 w 163"/>
              <a:gd name="T79" fmla="*/ 2147483647 h 92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921"/>
              <a:gd name="T122" fmla="*/ 163 w 163"/>
              <a:gd name="T123" fmla="*/ 921 h 921"/>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921">
                <a:moveTo>
                  <a:pt x="11" y="17"/>
                </a:moveTo>
                <a:lnTo>
                  <a:pt x="0" y="17"/>
                </a:lnTo>
                <a:lnTo>
                  <a:pt x="33" y="55"/>
                </a:lnTo>
                <a:lnTo>
                  <a:pt x="60" y="98"/>
                </a:lnTo>
                <a:lnTo>
                  <a:pt x="87" y="148"/>
                </a:lnTo>
                <a:lnTo>
                  <a:pt x="109" y="202"/>
                </a:lnTo>
                <a:lnTo>
                  <a:pt x="125" y="262"/>
                </a:lnTo>
                <a:lnTo>
                  <a:pt x="136" y="327"/>
                </a:lnTo>
                <a:lnTo>
                  <a:pt x="142" y="393"/>
                </a:lnTo>
                <a:lnTo>
                  <a:pt x="147" y="463"/>
                </a:lnTo>
                <a:lnTo>
                  <a:pt x="142" y="529"/>
                </a:lnTo>
                <a:lnTo>
                  <a:pt x="136" y="594"/>
                </a:lnTo>
                <a:lnTo>
                  <a:pt x="125" y="659"/>
                </a:lnTo>
                <a:lnTo>
                  <a:pt x="109" y="719"/>
                </a:lnTo>
                <a:lnTo>
                  <a:pt x="87" y="779"/>
                </a:lnTo>
                <a:lnTo>
                  <a:pt x="60" y="828"/>
                </a:lnTo>
                <a:lnTo>
                  <a:pt x="33" y="872"/>
                </a:lnTo>
                <a:lnTo>
                  <a:pt x="0" y="904"/>
                </a:lnTo>
                <a:lnTo>
                  <a:pt x="11" y="921"/>
                </a:lnTo>
                <a:lnTo>
                  <a:pt x="44" y="883"/>
                </a:lnTo>
                <a:lnTo>
                  <a:pt x="76" y="834"/>
                </a:lnTo>
                <a:lnTo>
                  <a:pt x="104" y="785"/>
                </a:lnTo>
                <a:lnTo>
                  <a:pt x="125" y="725"/>
                </a:lnTo>
                <a:lnTo>
                  <a:pt x="142" y="665"/>
                </a:lnTo>
                <a:lnTo>
                  <a:pt x="153" y="599"/>
                </a:lnTo>
                <a:lnTo>
                  <a:pt x="163" y="529"/>
                </a:lnTo>
                <a:lnTo>
                  <a:pt x="163" y="463"/>
                </a:lnTo>
                <a:lnTo>
                  <a:pt x="163" y="393"/>
                </a:lnTo>
                <a:lnTo>
                  <a:pt x="153" y="327"/>
                </a:lnTo>
                <a:lnTo>
                  <a:pt x="142" y="262"/>
                </a:lnTo>
                <a:lnTo>
                  <a:pt x="125" y="197"/>
                </a:lnTo>
                <a:lnTo>
                  <a:pt x="104" y="142"/>
                </a:lnTo>
                <a:lnTo>
                  <a:pt x="76" y="88"/>
                </a:lnTo>
                <a:lnTo>
                  <a:pt x="44" y="44"/>
                </a:lnTo>
                <a:lnTo>
                  <a:pt x="11" y="6"/>
                </a:lnTo>
                <a:lnTo>
                  <a:pt x="0" y="6"/>
                </a:lnTo>
                <a:lnTo>
                  <a:pt x="11" y="6"/>
                </a:lnTo>
                <a:lnTo>
                  <a:pt x="6" y="0"/>
                </a:lnTo>
                <a:lnTo>
                  <a:pt x="0" y="6"/>
                </a:lnTo>
                <a:lnTo>
                  <a:pt x="11" y="17"/>
                </a:lnTo>
                <a:close/>
              </a:path>
            </a:pathLst>
          </a:custGeom>
          <a:solidFill>
            <a:srgbClr val="0000FF"/>
          </a:solidFill>
          <a:ln w="9525">
            <a:noFill/>
            <a:round/>
            <a:headEnd/>
            <a:tailEnd/>
          </a:ln>
        </p:spPr>
        <p:txBody>
          <a:bodyPr/>
          <a:lstStyle/>
          <a:p>
            <a:endParaRPr lang="en-US" dirty="0"/>
          </a:p>
        </p:txBody>
      </p:sp>
      <p:sp>
        <p:nvSpPr>
          <p:cNvPr id="46121" name="Freeform 1074"/>
          <p:cNvSpPr>
            <a:spLocks/>
          </p:cNvSpPr>
          <p:nvPr/>
        </p:nvSpPr>
        <p:spPr bwMode="auto">
          <a:xfrm>
            <a:off x="4308475" y="3008313"/>
            <a:ext cx="288925" cy="1560512"/>
          </a:xfrm>
          <a:custGeom>
            <a:avLst/>
            <a:gdLst>
              <a:gd name="T0" fmla="*/ 2147483647 w 169"/>
              <a:gd name="T1" fmla="*/ 2147483647 h 915"/>
              <a:gd name="T2" fmla="*/ 2147483647 w 169"/>
              <a:gd name="T3" fmla="*/ 2147483647 h 915"/>
              <a:gd name="T4" fmla="*/ 2147483647 w 169"/>
              <a:gd name="T5" fmla="*/ 2147483647 h 915"/>
              <a:gd name="T6" fmla="*/ 2147483647 w 169"/>
              <a:gd name="T7" fmla="*/ 2147483647 h 915"/>
              <a:gd name="T8" fmla="*/ 2147483647 w 169"/>
              <a:gd name="T9" fmla="*/ 2147483647 h 915"/>
              <a:gd name="T10" fmla="*/ 2147483647 w 169"/>
              <a:gd name="T11" fmla="*/ 2147483647 h 915"/>
              <a:gd name="T12" fmla="*/ 2147483647 w 169"/>
              <a:gd name="T13" fmla="*/ 2147483647 h 915"/>
              <a:gd name="T14" fmla="*/ 2147483647 w 169"/>
              <a:gd name="T15" fmla="*/ 2147483647 h 915"/>
              <a:gd name="T16" fmla="*/ 2147483647 w 169"/>
              <a:gd name="T17" fmla="*/ 2147483647 h 915"/>
              <a:gd name="T18" fmla="*/ 2147483647 w 169"/>
              <a:gd name="T19" fmla="*/ 2147483647 h 915"/>
              <a:gd name="T20" fmla="*/ 2147483647 w 169"/>
              <a:gd name="T21" fmla="*/ 2147483647 h 915"/>
              <a:gd name="T22" fmla="*/ 2147483647 w 169"/>
              <a:gd name="T23" fmla="*/ 2147483647 h 915"/>
              <a:gd name="T24" fmla="*/ 2147483647 w 169"/>
              <a:gd name="T25" fmla="*/ 2147483647 h 915"/>
              <a:gd name="T26" fmla="*/ 2147483647 w 169"/>
              <a:gd name="T27" fmla="*/ 2147483647 h 915"/>
              <a:gd name="T28" fmla="*/ 2147483647 w 169"/>
              <a:gd name="T29" fmla="*/ 2147483647 h 915"/>
              <a:gd name="T30" fmla="*/ 2147483647 w 169"/>
              <a:gd name="T31" fmla="*/ 2147483647 h 915"/>
              <a:gd name="T32" fmla="*/ 2147483647 w 169"/>
              <a:gd name="T33" fmla="*/ 2147483647 h 915"/>
              <a:gd name="T34" fmla="*/ 2147483647 w 169"/>
              <a:gd name="T35" fmla="*/ 2147483647 h 915"/>
              <a:gd name="T36" fmla="*/ 2147483647 w 169"/>
              <a:gd name="T37" fmla="*/ 0 h 915"/>
              <a:gd name="T38" fmla="*/ 2147483647 w 169"/>
              <a:gd name="T39" fmla="*/ 2147483647 h 915"/>
              <a:gd name="T40" fmla="*/ 2147483647 w 169"/>
              <a:gd name="T41" fmla="*/ 2147483647 h 915"/>
              <a:gd name="T42" fmla="*/ 2147483647 w 169"/>
              <a:gd name="T43" fmla="*/ 2147483647 h 915"/>
              <a:gd name="T44" fmla="*/ 2147483647 w 169"/>
              <a:gd name="T45" fmla="*/ 2147483647 h 915"/>
              <a:gd name="T46" fmla="*/ 2147483647 w 169"/>
              <a:gd name="T47" fmla="*/ 2147483647 h 915"/>
              <a:gd name="T48" fmla="*/ 2147483647 w 169"/>
              <a:gd name="T49" fmla="*/ 2147483647 h 915"/>
              <a:gd name="T50" fmla="*/ 0 w 169"/>
              <a:gd name="T51" fmla="*/ 2147483647 h 915"/>
              <a:gd name="T52" fmla="*/ 0 w 169"/>
              <a:gd name="T53" fmla="*/ 2147483647 h 915"/>
              <a:gd name="T54" fmla="*/ 0 w 169"/>
              <a:gd name="T55" fmla="*/ 2147483647 h 915"/>
              <a:gd name="T56" fmla="*/ 2147483647 w 169"/>
              <a:gd name="T57" fmla="*/ 2147483647 h 915"/>
              <a:gd name="T58" fmla="*/ 2147483647 w 169"/>
              <a:gd name="T59" fmla="*/ 2147483647 h 915"/>
              <a:gd name="T60" fmla="*/ 2147483647 w 169"/>
              <a:gd name="T61" fmla="*/ 2147483647 h 915"/>
              <a:gd name="T62" fmla="*/ 2147483647 w 169"/>
              <a:gd name="T63" fmla="*/ 2147483647 h 915"/>
              <a:gd name="T64" fmla="*/ 2147483647 w 169"/>
              <a:gd name="T65" fmla="*/ 2147483647 h 915"/>
              <a:gd name="T66" fmla="*/ 2147483647 w 169"/>
              <a:gd name="T67" fmla="*/ 2147483647 h 915"/>
              <a:gd name="T68" fmla="*/ 2147483647 w 169"/>
              <a:gd name="T69" fmla="*/ 2147483647 h 915"/>
              <a:gd name="T70" fmla="*/ 2147483647 w 169"/>
              <a:gd name="T71" fmla="*/ 2147483647 h 915"/>
              <a:gd name="T72" fmla="*/ 2147483647 w 169"/>
              <a:gd name="T73" fmla="*/ 2147483647 h 915"/>
              <a:gd name="T74" fmla="*/ 2147483647 w 169"/>
              <a:gd name="T75" fmla="*/ 2147483647 h 915"/>
              <a:gd name="T76" fmla="*/ 2147483647 w 169"/>
              <a:gd name="T77" fmla="*/ 2147483647 h 915"/>
              <a:gd name="T78" fmla="*/ 2147483647 w 169"/>
              <a:gd name="T79" fmla="*/ 2147483647 h 91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9"/>
              <a:gd name="T121" fmla="*/ 0 h 915"/>
              <a:gd name="T122" fmla="*/ 169 w 169"/>
              <a:gd name="T123" fmla="*/ 915 h 915"/>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9" h="915">
                <a:moveTo>
                  <a:pt x="158" y="898"/>
                </a:moveTo>
                <a:lnTo>
                  <a:pt x="169" y="898"/>
                </a:lnTo>
                <a:lnTo>
                  <a:pt x="131" y="866"/>
                </a:lnTo>
                <a:lnTo>
                  <a:pt x="104" y="822"/>
                </a:lnTo>
                <a:lnTo>
                  <a:pt x="76" y="768"/>
                </a:lnTo>
                <a:lnTo>
                  <a:pt x="55" y="713"/>
                </a:lnTo>
                <a:lnTo>
                  <a:pt x="38" y="653"/>
                </a:lnTo>
                <a:lnTo>
                  <a:pt x="27" y="588"/>
                </a:lnTo>
                <a:lnTo>
                  <a:pt x="17" y="523"/>
                </a:lnTo>
                <a:lnTo>
                  <a:pt x="17" y="457"/>
                </a:lnTo>
                <a:lnTo>
                  <a:pt x="17" y="387"/>
                </a:lnTo>
                <a:lnTo>
                  <a:pt x="27" y="321"/>
                </a:lnTo>
                <a:lnTo>
                  <a:pt x="38" y="256"/>
                </a:lnTo>
                <a:lnTo>
                  <a:pt x="55" y="196"/>
                </a:lnTo>
                <a:lnTo>
                  <a:pt x="76" y="142"/>
                </a:lnTo>
                <a:lnTo>
                  <a:pt x="104" y="92"/>
                </a:lnTo>
                <a:lnTo>
                  <a:pt x="131" y="49"/>
                </a:lnTo>
                <a:lnTo>
                  <a:pt x="169" y="11"/>
                </a:lnTo>
                <a:lnTo>
                  <a:pt x="158" y="0"/>
                </a:lnTo>
                <a:lnTo>
                  <a:pt x="120" y="38"/>
                </a:lnTo>
                <a:lnTo>
                  <a:pt x="87" y="82"/>
                </a:lnTo>
                <a:lnTo>
                  <a:pt x="60" y="136"/>
                </a:lnTo>
                <a:lnTo>
                  <a:pt x="38" y="191"/>
                </a:lnTo>
                <a:lnTo>
                  <a:pt x="22" y="256"/>
                </a:lnTo>
                <a:lnTo>
                  <a:pt x="6" y="321"/>
                </a:lnTo>
                <a:lnTo>
                  <a:pt x="0" y="387"/>
                </a:lnTo>
                <a:lnTo>
                  <a:pt x="0" y="457"/>
                </a:lnTo>
                <a:lnTo>
                  <a:pt x="0" y="523"/>
                </a:lnTo>
                <a:lnTo>
                  <a:pt x="6" y="593"/>
                </a:lnTo>
                <a:lnTo>
                  <a:pt x="22" y="659"/>
                </a:lnTo>
                <a:lnTo>
                  <a:pt x="38" y="719"/>
                </a:lnTo>
                <a:lnTo>
                  <a:pt x="60" y="779"/>
                </a:lnTo>
                <a:lnTo>
                  <a:pt x="87" y="828"/>
                </a:lnTo>
                <a:lnTo>
                  <a:pt x="120" y="877"/>
                </a:lnTo>
                <a:lnTo>
                  <a:pt x="158" y="915"/>
                </a:lnTo>
                <a:lnTo>
                  <a:pt x="169" y="915"/>
                </a:lnTo>
                <a:lnTo>
                  <a:pt x="158" y="915"/>
                </a:lnTo>
                <a:lnTo>
                  <a:pt x="164" y="915"/>
                </a:lnTo>
                <a:lnTo>
                  <a:pt x="169" y="915"/>
                </a:lnTo>
                <a:lnTo>
                  <a:pt x="158" y="898"/>
                </a:lnTo>
                <a:close/>
              </a:path>
            </a:pathLst>
          </a:custGeom>
          <a:solidFill>
            <a:srgbClr val="0000FF"/>
          </a:solidFill>
          <a:ln w="9525">
            <a:noFill/>
            <a:round/>
            <a:headEnd/>
            <a:tailEnd/>
          </a:ln>
        </p:spPr>
        <p:txBody>
          <a:bodyPr/>
          <a:lstStyle/>
          <a:p>
            <a:endParaRPr lang="en-US" dirty="0"/>
          </a:p>
        </p:txBody>
      </p:sp>
      <p:sp>
        <p:nvSpPr>
          <p:cNvPr id="46122" name="Freeform 1075"/>
          <p:cNvSpPr>
            <a:spLocks/>
          </p:cNvSpPr>
          <p:nvPr/>
        </p:nvSpPr>
        <p:spPr bwMode="auto">
          <a:xfrm>
            <a:off x="4170363" y="2997200"/>
            <a:ext cx="277812" cy="1571625"/>
          </a:xfrm>
          <a:custGeom>
            <a:avLst/>
            <a:gdLst>
              <a:gd name="T0" fmla="*/ 2147483647 w 163"/>
              <a:gd name="T1" fmla="*/ 2147483647 h 921"/>
              <a:gd name="T2" fmla="*/ 0 w 163"/>
              <a:gd name="T3" fmla="*/ 2147483647 h 921"/>
              <a:gd name="T4" fmla="*/ 2147483647 w 163"/>
              <a:gd name="T5" fmla="*/ 2147483647 h 921"/>
              <a:gd name="T6" fmla="*/ 2147483647 w 163"/>
              <a:gd name="T7" fmla="*/ 2147483647 h 921"/>
              <a:gd name="T8" fmla="*/ 2147483647 w 163"/>
              <a:gd name="T9" fmla="*/ 2147483647 h 921"/>
              <a:gd name="T10" fmla="*/ 2147483647 w 163"/>
              <a:gd name="T11" fmla="*/ 2147483647 h 921"/>
              <a:gd name="T12" fmla="*/ 2147483647 w 163"/>
              <a:gd name="T13" fmla="*/ 2147483647 h 921"/>
              <a:gd name="T14" fmla="*/ 2147483647 w 163"/>
              <a:gd name="T15" fmla="*/ 2147483647 h 921"/>
              <a:gd name="T16" fmla="*/ 2147483647 w 163"/>
              <a:gd name="T17" fmla="*/ 2147483647 h 921"/>
              <a:gd name="T18" fmla="*/ 2147483647 w 163"/>
              <a:gd name="T19" fmla="*/ 2147483647 h 921"/>
              <a:gd name="T20" fmla="*/ 2147483647 w 163"/>
              <a:gd name="T21" fmla="*/ 2147483647 h 921"/>
              <a:gd name="T22" fmla="*/ 2147483647 w 163"/>
              <a:gd name="T23" fmla="*/ 2147483647 h 921"/>
              <a:gd name="T24" fmla="*/ 2147483647 w 163"/>
              <a:gd name="T25" fmla="*/ 2147483647 h 921"/>
              <a:gd name="T26" fmla="*/ 2147483647 w 163"/>
              <a:gd name="T27" fmla="*/ 2147483647 h 921"/>
              <a:gd name="T28" fmla="*/ 2147483647 w 163"/>
              <a:gd name="T29" fmla="*/ 2147483647 h 921"/>
              <a:gd name="T30" fmla="*/ 2147483647 w 163"/>
              <a:gd name="T31" fmla="*/ 2147483647 h 921"/>
              <a:gd name="T32" fmla="*/ 2147483647 w 163"/>
              <a:gd name="T33" fmla="*/ 2147483647 h 921"/>
              <a:gd name="T34" fmla="*/ 0 w 163"/>
              <a:gd name="T35" fmla="*/ 2147483647 h 921"/>
              <a:gd name="T36" fmla="*/ 2147483647 w 163"/>
              <a:gd name="T37" fmla="*/ 2147483647 h 921"/>
              <a:gd name="T38" fmla="*/ 2147483647 w 163"/>
              <a:gd name="T39" fmla="*/ 2147483647 h 921"/>
              <a:gd name="T40" fmla="*/ 2147483647 w 163"/>
              <a:gd name="T41" fmla="*/ 2147483647 h 921"/>
              <a:gd name="T42" fmla="*/ 2147483647 w 163"/>
              <a:gd name="T43" fmla="*/ 2147483647 h 921"/>
              <a:gd name="T44" fmla="*/ 2147483647 w 163"/>
              <a:gd name="T45" fmla="*/ 2147483647 h 921"/>
              <a:gd name="T46" fmla="*/ 2147483647 w 163"/>
              <a:gd name="T47" fmla="*/ 2147483647 h 921"/>
              <a:gd name="T48" fmla="*/ 2147483647 w 163"/>
              <a:gd name="T49" fmla="*/ 2147483647 h 921"/>
              <a:gd name="T50" fmla="*/ 2147483647 w 163"/>
              <a:gd name="T51" fmla="*/ 2147483647 h 921"/>
              <a:gd name="T52" fmla="*/ 2147483647 w 163"/>
              <a:gd name="T53" fmla="*/ 2147483647 h 921"/>
              <a:gd name="T54" fmla="*/ 2147483647 w 163"/>
              <a:gd name="T55" fmla="*/ 2147483647 h 921"/>
              <a:gd name="T56" fmla="*/ 2147483647 w 163"/>
              <a:gd name="T57" fmla="*/ 2147483647 h 921"/>
              <a:gd name="T58" fmla="*/ 2147483647 w 163"/>
              <a:gd name="T59" fmla="*/ 2147483647 h 921"/>
              <a:gd name="T60" fmla="*/ 2147483647 w 163"/>
              <a:gd name="T61" fmla="*/ 2147483647 h 921"/>
              <a:gd name="T62" fmla="*/ 2147483647 w 163"/>
              <a:gd name="T63" fmla="*/ 2147483647 h 921"/>
              <a:gd name="T64" fmla="*/ 2147483647 w 163"/>
              <a:gd name="T65" fmla="*/ 2147483647 h 921"/>
              <a:gd name="T66" fmla="*/ 2147483647 w 163"/>
              <a:gd name="T67" fmla="*/ 2147483647 h 921"/>
              <a:gd name="T68" fmla="*/ 2147483647 w 163"/>
              <a:gd name="T69" fmla="*/ 2147483647 h 921"/>
              <a:gd name="T70" fmla="*/ 0 w 163"/>
              <a:gd name="T71" fmla="*/ 2147483647 h 921"/>
              <a:gd name="T72" fmla="*/ 2147483647 w 163"/>
              <a:gd name="T73" fmla="*/ 2147483647 h 921"/>
              <a:gd name="T74" fmla="*/ 2147483647 w 163"/>
              <a:gd name="T75" fmla="*/ 0 h 921"/>
              <a:gd name="T76" fmla="*/ 0 w 163"/>
              <a:gd name="T77" fmla="*/ 2147483647 h 921"/>
              <a:gd name="T78" fmla="*/ 2147483647 w 163"/>
              <a:gd name="T79" fmla="*/ 2147483647 h 92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921"/>
              <a:gd name="T122" fmla="*/ 163 w 163"/>
              <a:gd name="T123" fmla="*/ 921 h 921"/>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921">
                <a:moveTo>
                  <a:pt x="10" y="17"/>
                </a:moveTo>
                <a:lnTo>
                  <a:pt x="0" y="17"/>
                </a:lnTo>
                <a:lnTo>
                  <a:pt x="32" y="55"/>
                </a:lnTo>
                <a:lnTo>
                  <a:pt x="59" y="98"/>
                </a:lnTo>
                <a:lnTo>
                  <a:pt x="87" y="148"/>
                </a:lnTo>
                <a:lnTo>
                  <a:pt x="108" y="202"/>
                </a:lnTo>
                <a:lnTo>
                  <a:pt x="125" y="262"/>
                </a:lnTo>
                <a:lnTo>
                  <a:pt x="136" y="327"/>
                </a:lnTo>
                <a:lnTo>
                  <a:pt x="141" y="393"/>
                </a:lnTo>
                <a:lnTo>
                  <a:pt x="147" y="463"/>
                </a:lnTo>
                <a:lnTo>
                  <a:pt x="141" y="529"/>
                </a:lnTo>
                <a:lnTo>
                  <a:pt x="136" y="594"/>
                </a:lnTo>
                <a:lnTo>
                  <a:pt x="125" y="659"/>
                </a:lnTo>
                <a:lnTo>
                  <a:pt x="108" y="719"/>
                </a:lnTo>
                <a:lnTo>
                  <a:pt x="87" y="779"/>
                </a:lnTo>
                <a:lnTo>
                  <a:pt x="59" y="828"/>
                </a:lnTo>
                <a:lnTo>
                  <a:pt x="32" y="872"/>
                </a:lnTo>
                <a:lnTo>
                  <a:pt x="0" y="904"/>
                </a:lnTo>
                <a:lnTo>
                  <a:pt x="10" y="921"/>
                </a:lnTo>
                <a:lnTo>
                  <a:pt x="43" y="883"/>
                </a:lnTo>
                <a:lnTo>
                  <a:pt x="76" y="834"/>
                </a:lnTo>
                <a:lnTo>
                  <a:pt x="103" y="785"/>
                </a:lnTo>
                <a:lnTo>
                  <a:pt x="125" y="725"/>
                </a:lnTo>
                <a:lnTo>
                  <a:pt x="141" y="665"/>
                </a:lnTo>
                <a:lnTo>
                  <a:pt x="152" y="599"/>
                </a:lnTo>
                <a:lnTo>
                  <a:pt x="157" y="529"/>
                </a:lnTo>
                <a:lnTo>
                  <a:pt x="163" y="463"/>
                </a:lnTo>
                <a:lnTo>
                  <a:pt x="157" y="393"/>
                </a:lnTo>
                <a:lnTo>
                  <a:pt x="152" y="327"/>
                </a:lnTo>
                <a:lnTo>
                  <a:pt x="141" y="262"/>
                </a:lnTo>
                <a:lnTo>
                  <a:pt x="125" y="197"/>
                </a:lnTo>
                <a:lnTo>
                  <a:pt x="103" y="142"/>
                </a:lnTo>
                <a:lnTo>
                  <a:pt x="76" y="88"/>
                </a:lnTo>
                <a:lnTo>
                  <a:pt x="43" y="44"/>
                </a:lnTo>
                <a:lnTo>
                  <a:pt x="10" y="6"/>
                </a:lnTo>
                <a:lnTo>
                  <a:pt x="0" y="6"/>
                </a:lnTo>
                <a:lnTo>
                  <a:pt x="10" y="6"/>
                </a:lnTo>
                <a:lnTo>
                  <a:pt x="5" y="0"/>
                </a:lnTo>
                <a:lnTo>
                  <a:pt x="0" y="6"/>
                </a:lnTo>
                <a:lnTo>
                  <a:pt x="10" y="17"/>
                </a:lnTo>
                <a:close/>
              </a:path>
            </a:pathLst>
          </a:custGeom>
          <a:solidFill>
            <a:srgbClr val="999999"/>
          </a:solidFill>
          <a:ln w="9525">
            <a:noFill/>
            <a:round/>
            <a:headEnd/>
            <a:tailEnd/>
          </a:ln>
        </p:spPr>
        <p:txBody>
          <a:bodyPr/>
          <a:lstStyle/>
          <a:p>
            <a:endParaRPr lang="en-US" dirty="0"/>
          </a:p>
        </p:txBody>
      </p:sp>
      <p:sp>
        <p:nvSpPr>
          <p:cNvPr id="46123" name="Freeform 1076"/>
          <p:cNvSpPr>
            <a:spLocks/>
          </p:cNvSpPr>
          <p:nvPr/>
        </p:nvSpPr>
        <p:spPr bwMode="auto">
          <a:xfrm>
            <a:off x="3900488" y="3008313"/>
            <a:ext cx="287337" cy="1560512"/>
          </a:xfrm>
          <a:custGeom>
            <a:avLst/>
            <a:gdLst>
              <a:gd name="T0" fmla="*/ 2147483647 w 168"/>
              <a:gd name="T1" fmla="*/ 2147483647 h 915"/>
              <a:gd name="T2" fmla="*/ 2147483647 w 168"/>
              <a:gd name="T3" fmla="*/ 2147483647 h 915"/>
              <a:gd name="T4" fmla="*/ 2147483647 w 168"/>
              <a:gd name="T5" fmla="*/ 2147483647 h 915"/>
              <a:gd name="T6" fmla="*/ 2147483647 w 168"/>
              <a:gd name="T7" fmla="*/ 2147483647 h 915"/>
              <a:gd name="T8" fmla="*/ 2147483647 w 168"/>
              <a:gd name="T9" fmla="*/ 2147483647 h 915"/>
              <a:gd name="T10" fmla="*/ 2147483647 w 168"/>
              <a:gd name="T11" fmla="*/ 2147483647 h 915"/>
              <a:gd name="T12" fmla="*/ 2147483647 w 168"/>
              <a:gd name="T13" fmla="*/ 2147483647 h 915"/>
              <a:gd name="T14" fmla="*/ 2147483647 w 168"/>
              <a:gd name="T15" fmla="*/ 2147483647 h 915"/>
              <a:gd name="T16" fmla="*/ 2147483647 w 168"/>
              <a:gd name="T17" fmla="*/ 2147483647 h 915"/>
              <a:gd name="T18" fmla="*/ 2147483647 w 168"/>
              <a:gd name="T19" fmla="*/ 2147483647 h 915"/>
              <a:gd name="T20" fmla="*/ 2147483647 w 168"/>
              <a:gd name="T21" fmla="*/ 2147483647 h 915"/>
              <a:gd name="T22" fmla="*/ 2147483647 w 168"/>
              <a:gd name="T23" fmla="*/ 2147483647 h 915"/>
              <a:gd name="T24" fmla="*/ 2147483647 w 168"/>
              <a:gd name="T25" fmla="*/ 2147483647 h 915"/>
              <a:gd name="T26" fmla="*/ 2147483647 w 168"/>
              <a:gd name="T27" fmla="*/ 2147483647 h 915"/>
              <a:gd name="T28" fmla="*/ 2147483647 w 168"/>
              <a:gd name="T29" fmla="*/ 2147483647 h 915"/>
              <a:gd name="T30" fmla="*/ 2147483647 w 168"/>
              <a:gd name="T31" fmla="*/ 2147483647 h 915"/>
              <a:gd name="T32" fmla="*/ 2147483647 w 168"/>
              <a:gd name="T33" fmla="*/ 2147483647 h 915"/>
              <a:gd name="T34" fmla="*/ 2147483647 w 168"/>
              <a:gd name="T35" fmla="*/ 2147483647 h 915"/>
              <a:gd name="T36" fmla="*/ 2147483647 w 168"/>
              <a:gd name="T37" fmla="*/ 0 h 915"/>
              <a:gd name="T38" fmla="*/ 2147483647 w 168"/>
              <a:gd name="T39" fmla="*/ 2147483647 h 915"/>
              <a:gd name="T40" fmla="*/ 2147483647 w 168"/>
              <a:gd name="T41" fmla="*/ 2147483647 h 915"/>
              <a:gd name="T42" fmla="*/ 2147483647 w 168"/>
              <a:gd name="T43" fmla="*/ 2147483647 h 915"/>
              <a:gd name="T44" fmla="*/ 2147483647 w 168"/>
              <a:gd name="T45" fmla="*/ 2147483647 h 915"/>
              <a:gd name="T46" fmla="*/ 2147483647 w 168"/>
              <a:gd name="T47" fmla="*/ 2147483647 h 915"/>
              <a:gd name="T48" fmla="*/ 2147483647 w 168"/>
              <a:gd name="T49" fmla="*/ 2147483647 h 915"/>
              <a:gd name="T50" fmla="*/ 0 w 168"/>
              <a:gd name="T51" fmla="*/ 2147483647 h 915"/>
              <a:gd name="T52" fmla="*/ 0 w 168"/>
              <a:gd name="T53" fmla="*/ 2147483647 h 915"/>
              <a:gd name="T54" fmla="*/ 0 w 168"/>
              <a:gd name="T55" fmla="*/ 2147483647 h 915"/>
              <a:gd name="T56" fmla="*/ 2147483647 w 168"/>
              <a:gd name="T57" fmla="*/ 2147483647 h 915"/>
              <a:gd name="T58" fmla="*/ 2147483647 w 168"/>
              <a:gd name="T59" fmla="*/ 2147483647 h 915"/>
              <a:gd name="T60" fmla="*/ 2147483647 w 168"/>
              <a:gd name="T61" fmla="*/ 2147483647 h 915"/>
              <a:gd name="T62" fmla="*/ 2147483647 w 168"/>
              <a:gd name="T63" fmla="*/ 2147483647 h 915"/>
              <a:gd name="T64" fmla="*/ 2147483647 w 168"/>
              <a:gd name="T65" fmla="*/ 2147483647 h 915"/>
              <a:gd name="T66" fmla="*/ 2147483647 w 168"/>
              <a:gd name="T67" fmla="*/ 2147483647 h 915"/>
              <a:gd name="T68" fmla="*/ 2147483647 w 168"/>
              <a:gd name="T69" fmla="*/ 2147483647 h 915"/>
              <a:gd name="T70" fmla="*/ 2147483647 w 168"/>
              <a:gd name="T71" fmla="*/ 2147483647 h 915"/>
              <a:gd name="T72" fmla="*/ 2147483647 w 168"/>
              <a:gd name="T73" fmla="*/ 2147483647 h 915"/>
              <a:gd name="T74" fmla="*/ 2147483647 w 168"/>
              <a:gd name="T75" fmla="*/ 2147483647 h 915"/>
              <a:gd name="T76" fmla="*/ 2147483647 w 168"/>
              <a:gd name="T77" fmla="*/ 2147483647 h 915"/>
              <a:gd name="T78" fmla="*/ 2147483647 w 168"/>
              <a:gd name="T79" fmla="*/ 2147483647 h 91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8"/>
              <a:gd name="T121" fmla="*/ 0 h 915"/>
              <a:gd name="T122" fmla="*/ 168 w 168"/>
              <a:gd name="T123" fmla="*/ 915 h 915"/>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8" h="915">
                <a:moveTo>
                  <a:pt x="158" y="898"/>
                </a:moveTo>
                <a:lnTo>
                  <a:pt x="168" y="898"/>
                </a:lnTo>
                <a:lnTo>
                  <a:pt x="130" y="866"/>
                </a:lnTo>
                <a:lnTo>
                  <a:pt x="103" y="822"/>
                </a:lnTo>
                <a:lnTo>
                  <a:pt x="76" y="768"/>
                </a:lnTo>
                <a:lnTo>
                  <a:pt x="54" y="713"/>
                </a:lnTo>
                <a:lnTo>
                  <a:pt x="38" y="653"/>
                </a:lnTo>
                <a:lnTo>
                  <a:pt x="27" y="588"/>
                </a:lnTo>
                <a:lnTo>
                  <a:pt x="16" y="523"/>
                </a:lnTo>
                <a:lnTo>
                  <a:pt x="16" y="457"/>
                </a:lnTo>
                <a:lnTo>
                  <a:pt x="16" y="387"/>
                </a:lnTo>
                <a:lnTo>
                  <a:pt x="27" y="321"/>
                </a:lnTo>
                <a:lnTo>
                  <a:pt x="38" y="256"/>
                </a:lnTo>
                <a:lnTo>
                  <a:pt x="54" y="196"/>
                </a:lnTo>
                <a:lnTo>
                  <a:pt x="76" y="142"/>
                </a:lnTo>
                <a:lnTo>
                  <a:pt x="103" y="92"/>
                </a:lnTo>
                <a:lnTo>
                  <a:pt x="130" y="49"/>
                </a:lnTo>
                <a:lnTo>
                  <a:pt x="168" y="11"/>
                </a:lnTo>
                <a:lnTo>
                  <a:pt x="158" y="0"/>
                </a:lnTo>
                <a:lnTo>
                  <a:pt x="119" y="38"/>
                </a:lnTo>
                <a:lnTo>
                  <a:pt x="87" y="82"/>
                </a:lnTo>
                <a:lnTo>
                  <a:pt x="60" y="136"/>
                </a:lnTo>
                <a:lnTo>
                  <a:pt x="38" y="191"/>
                </a:lnTo>
                <a:lnTo>
                  <a:pt x="21" y="256"/>
                </a:lnTo>
                <a:lnTo>
                  <a:pt x="5" y="321"/>
                </a:lnTo>
                <a:lnTo>
                  <a:pt x="0" y="387"/>
                </a:lnTo>
                <a:lnTo>
                  <a:pt x="0" y="457"/>
                </a:lnTo>
                <a:lnTo>
                  <a:pt x="0" y="523"/>
                </a:lnTo>
                <a:lnTo>
                  <a:pt x="5" y="593"/>
                </a:lnTo>
                <a:lnTo>
                  <a:pt x="21" y="659"/>
                </a:lnTo>
                <a:lnTo>
                  <a:pt x="38" y="719"/>
                </a:lnTo>
                <a:lnTo>
                  <a:pt x="60" y="779"/>
                </a:lnTo>
                <a:lnTo>
                  <a:pt x="87" y="828"/>
                </a:lnTo>
                <a:lnTo>
                  <a:pt x="119" y="877"/>
                </a:lnTo>
                <a:lnTo>
                  <a:pt x="158" y="915"/>
                </a:lnTo>
                <a:lnTo>
                  <a:pt x="168" y="915"/>
                </a:lnTo>
                <a:lnTo>
                  <a:pt x="158" y="915"/>
                </a:lnTo>
                <a:lnTo>
                  <a:pt x="163" y="915"/>
                </a:lnTo>
                <a:lnTo>
                  <a:pt x="168" y="915"/>
                </a:lnTo>
                <a:lnTo>
                  <a:pt x="158" y="898"/>
                </a:lnTo>
                <a:close/>
              </a:path>
            </a:pathLst>
          </a:custGeom>
          <a:solidFill>
            <a:srgbClr val="999999"/>
          </a:solidFill>
          <a:ln w="9525">
            <a:noFill/>
            <a:round/>
            <a:headEnd/>
            <a:tailEnd/>
          </a:ln>
        </p:spPr>
        <p:txBody>
          <a:bodyPr/>
          <a:lstStyle/>
          <a:p>
            <a:endParaRPr lang="en-US" dirty="0"/>
          </a:p>
        </p:txBody>
      </p:sp>
      <p:sp>
        <p:nvSpPr>
          <p:cNvPr id="46124" name="Freeform 1077"/>
          <p:cNvSpPr>
            <a:spLocks/>
          </p:cNvSpPr>
          <p:nvPr/>
        </p:nvSpPr>
        <p:spPr bwMode="auto">
          <a:xfrm>
            <a:off x="2320925" y="2441575"/>
            <a:ext cx="158750" cy="138113"/>
          </a:xfrm>
          <a:custGeom>
            <a:avLst/>
            <a:gdLst>
              <a:gd name="T0" fmla="*/ 0 w 93"/>
              <a:gd name="T1" fmla="*/ 2147483647 h 81"/>
              <a:gd name="T2" fmla="*/ 0 w 93"/>
              <a:gd name="T3" fmla="*/ 2147483647 h 81"/>
              <a:gd name="T4" fmla="*/ 2147483647 w 93"/>
              <a:gd name="T5" fmla="*/ 0 h 81"/>
              <a:gd name="T6" fmla="*/ 2147483647 w 93"/>
              <a:gd name="T7" fmla="*/ 0 h 81"/>
              <a:gd name="T8" fmla="*/ 2147483647 w 93"/>
              <a:gd name="T9" fmla="*/ 2147483647 h 81"/>
              <a:gd name="T10" fmla="*/ 2147483647 w 93"/>
              <a:gd name="T11" fmla="*/ 2147483647 h 81"/>
              <a:gd name="T12" fmla="*/ 2147483647 w 93"/>
              <a:gd name="T13" fmla="*/ 2147483647 h 81"/>
              <a:gd name="T14" fmla="*/ 2147483647 w 93"/>
              <a:gd name="T15" fmla="*/ 2147483647 h 81"/>
              <a:gd name="T16" fmla="*/ 2147483647 w 93"/>
              <a:gd name="T17" fmla="*/ 2147483647 h 81"/>
              <a:gd name="T18" fmla="*/ 2147483647 w 93"/>
              <a:gd name="T19" fmla="*/ 2147483647 h 81"/>
              <a:gd name="T20" fmla="*/ 2147483647 w 93"/>
              <a:gd name="T21" fmla="*/ 2147483647 h 81"/>
              <a:gd name="T22" fmla="*/ 2147483647 w 93"/>
              <a:gd name="T23" fmla="*/ 2147483647 h 81"/>
              <a:gd name="T24" fmla="*/ 2147483647 w 93"/>
              <a:gd name="T25" fmla="*/ 2147483647 h 81"/>
              <a:gd name="T26" fmla="*/ 2147483647 w 93"/>
              <a:gd name="T27" fmla="*/ 2147483647 h 81"/>
              <a:gd name="T28" fmla="*/ 2147483647 w 93"/>
              <a:gd name="T29" fmla="*/ 2147483647 h 81"/>
              <a:gd name="T30" fmla="*/ 2147483647 w 93"/>
              <a:gd name="T31" fmla="*/ 2147483647 h 81"/>
              <a:gd name="T32" fmla="*/ 2147483647 w 93"/>
              <a:gd name="T33" fmla="*/ 2147483647 h 81"/>
              <a:gd name="T34" fmla="*/ 2147483647 w 93"/>
              <a:gd name="T35" fmla="*/ 2147483647 h 81"/>
              <a:gd name="T36" fmla="*/ 2147483647 w 93"/>
              <a:gd name="T37" fmla="*/ 2147483647 h 81"/>
              <a:gd name="T38" fmla="*/ 2147483647 w 93"/>
              <a:gd name="T39" fmla="*/ 2147483647 h 81"/>
              <a:gd name="T40" fmla="*/ 0 w 93"/>
              <a:gd name="T41" fmla="*/ 2147483647 h 81"/>
              <a:gd name="T42" fmla="*/ 0 w 93"/>
              <a:gd name="T43" fmla="*/ 2147483647 h 8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93"/>
              <a:gd name="T67" fmla="*/ 0 h 81"/>
              <a:gd name="T68" fmla="*/ 93 w 93"/>
              <a:gd name="T69" fmla="*/ 81 h 8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93" h="81">
                <a:moveTo>
                  <a:pt x="0" y="43"/>
                </a:moveTo>
                <a:lnTo>
                  <a:pt x="0" y="43"/>
                </a:lnTo>
                <a:lnTo>
                  <a:pt x="93" y="0"/>
                </a:lnTo>
                <a:lnTo>
                  <a:pt x="87" y="5"/>
                </a:lnTo>
                <a:lnTo>
                  <a:pt x="87" y="11"/>
                </a:lnTo>
                <a:lnTo>
                  <a:pt x="87" y="16"/>
                </a:lnTo>
                <a:lnTo>
                  <a:pt x="82" y="22"/>
                </a:lnTo>
                <a:lnTo>
                  <a:pt x="82" y="27"/>
                </a:lnTo>
                <a:lnTo>
                  <a:pt x="82" y="32"/>
                </a:lnTo>
                <a:lnTo>
                  <a:pt x="82" y="38"/>
                </a:lnTo>
                <a:lnTo>
                  <a:pt x="82" y="43"/>
                </a:lnTo>
                <a:lnTo>
                  <a:pt x="82" y="49"/>
                </a:lnTo>
                <a:lnTo>
                  <a:pt x="82" y="54"/>
                </a:lnTo>
                <a:lnTo>
                  <a:pt x="82" y="60"/>
                </a:lnTo>
                <a:lnTo>
                  <a:pt x="87" y="65"/>
                </a:lnTo>
                <a:lnTo>
                  <a:pt x="87" y="71"/>
                </a:lnTo>
                <a:lnTo>
                  <a:pt x="87" y="76"/>
                </a:lnTo>
                <a:lnTo>
                  <a:pt x="93" y="81"/>
                </a:lnTo>
                <a:lnTo>
                  <a:pt x="0" y="43"/>
                </a:lnTo>
                <a:close/>
              </a:path>
            </a:pathLst>
          </a:custGeom>
          <a:solidFill>
            <a:schemeClr val="hlink"/>
          </a:solidFill>
          <a:ln w="9525">
            <a:noFill/>
            <a:round/>
            <a:headEnd/>
            <a:tailEnd/>
          </a:ln>
        </p:spPr>
        <p:txBody>
          <a:bodyPr/>
          <a:lstStyle/>
          <a:p>
            <a:endParaRPr lang="en-US" dirty="0"/>
          </a:p>
        </p:txBody>
      </p:sp>
      <p:sp>
        <p:nvSpPr>
          <p:cNvPr id="46125" name="Freeform 1078"/>
          <p:cNvSpPr>
            <a:spLocks/>
          </p:cNvSpPr>
          <p:nvPr/>
        </p:nvSpPr>
        <p:spPr bwMode="auto">
          <a:xfrm>
            <a:off x="2395538" y="2495550"/>
            <a:ext cx="250825" cy="30163"/>
          </a:xfrm>
          <a:custGeom>
            <a:avLst/>
            <a:gdLst>
              <a:gd name="T0" fmla="*/ 2147483647 w 147"/>
              <a:gd name="T1" fmla="*/ 2147483647 h 17"/>
              <a:gd name="T2" fmla="*/ 2147483647 w 147"/>
              <a:gd name="T3" fmla="*/ 0 h 17"/>
              <a:gd name="T4" fmla="*/ 0 w 147"/>
              <a:gd name="T5" fmla="*/ 0 h 17"/>
              <a:gd name="T6" fmla="*/ 0 w 147"/>
              <a:gd name="T7" fmla="*/ 2147483647 h 17"/>
              <a:gd name="T8" fmla="*/ 2147483647 w 147"/>
              <a:gd name="T9" fmla="*/ 2147483647 h 17"/>
              <a:gd name="T10" fmla="*/ 2147483647 w 147"/>
              <a:gd name="T11" fmla="*/ 2147483647 h 17"/>
              <a:gd name="T12" fmla="*/ 0 60000 65536"/>
              <a:gd name="T13" fmla="*/ 0 60000 65536"/>
              <a:gd name="T14" fmla="*/ 0 60000 65536"/>
              <a:gd name="T15" fmla="*/ 0 60000 65536"/>
              <a:gd name="T16" fmla="*/ 0 60000 65536"/>
              <a:gd name="T17" fmla="*/ 0 60000 65536"/>
              <a:gd name="T18" fmla="*/ 0 w 147"/>
              <a:gd name="T19" fmla="*/ 0 h 17"/>
              <a:gd name="T20" fmla="*/ 147 w 147"/>
              <a:gd name="T21" fmla="*/ 17 h 17"/>
            </a:gdLst>
            <a:ahLst/>
            <a:cxnLst>
              <a:cxn ang="T12">
                <a:pos x="T0" y="T1"/>
              </a:cxn>
              <a:cxn ang="T13">
                <a:pos x="T2" y="T3"/>
              </a:cxn>
              <a:cxn ang="T14">
                <a:pos x="T4" y="T5"/>
              </a:cxn>
              <a:cxn ang="T15">
                <a:pos x="T6" y="T7"/>
              </a:cxn>
              <a:cxn ang="T16">
                <a:pos x="T8" y="T9"/>
              </a:cxn>
              <a:cxn ang="T17">
                <a:pos x="T10" y="T11"/>
              </a:cxn>
            </a:cxnLst>
            <a:rect l="T18" t="T19" r="T20" b="T21"/>
            <a:pathLst>
              <a:path w="147" h="17">
                <a:moveTo>
                  <a:pt x="147" y="11"/>
                </a:moveTo>
                <a:lnTo>
                  <a:pt x="147" y="0"/>
                </a:lnTo>
                <a:lnTo>
                  <a:pt x="0" y="0"/>
                </a:lnTo>
                <a:lnTo>
                  <a:pt x="0" y="17"/>
                </a:lnTo>
                <a:lnTo>
                  <a:pt x="147" y="17"/>
                </a:lnTo>
                <a:lnTo>
                  <a:pt x="147" y="11"/>
                </a:lnTo>
                <a:close/>
              </a:path>
            </a:pathLst>
          </a:custGeom>
          <a:solidFill>
            <a:schemeClr val="hlink"/>
          </a:solidFill>
          <a:ln w="9525">
            <a:noFill/>
            <a:round/>
            <a:headEnd/>
            <a:tailEnd/>
          </a:ln>
        </p:spPr>
        <p:txBody>
          <a:bodyPr/>
          <a:lstStyle/>
          <a:p>
            <a:endParaRPr lang="en-US" dirty="0"/>
          </a:p>
        </p:txBody>
      </p:sp>
      <p:sp>
        <p:nvSpPr>
          <p:cNvPr id="46126" name="Freeform 1079"/>
          <p:cNvSpPr>
            <a:spLocks/>
          </p:cNvSpPr>
          <p:nvPr/>
        </p:nvSpPr>
        <p:spPr bwMode="auto">
          <a:xfrm>
            <a:off x="4308475" y="2887663"/>
            <a:ext cx="400050" cy="166687"/>
          </a:xfrm>
          <a:custGeom>
            <a:avLst/>
            <a:gdLst>
              <a:gd name="T0" fmla="*/ 2147483647 w 234"/>
              <a:gd name="T1" fmla="*/ 2147483647 h 98"/>
              <a:gd name="T2" fmla="*/ 2147483647 w 234"/>
              <a:gd name="T3" fmla="*/ 2147483647 h 98"/>
              <a:gd name="T4" fmla="*/ 2147483647 w 234"/>
              <a:gd name="T5" fmla="*/ 2147483647 h 98"/>
              <a:gd name="T6" fmla="*/ 2147483647 w 234"/>
              <a:gd name="T7" fmla="*/ 0 h 98"/>
              <a:gd name="T8" fmla="*/ 0 w 234"/>
              <a:gd name="T9" fmla="*/ 2147483647 h 98"/>
              <a:gd name="T10" fmla="*/ 2147483647 w 234"/>
              <a:gd name="T11" fmla="*/ 2147483647 h 98"/>
              <a:gd name="T12" fmla="*/ 0 60000 65536"/>
              <a:gd name="T13" fmla="*/ 0 60000 65536"/>
              <a:gd name="T14" fmla="*/ 0 60000 65536"/>
              <a:gd name="T15" fmla="*/ 0 60000 65536"/>
              <a:gd name="T16" fmla="*/ 0 60000 65536"/>
              <a:gd name="T17" fmla="*/ 0 60000 65536"/>
              <a:gd name="T18" fmla="*/ 0 w 234"/>
              <a:gd name="T19" fmla="*/ 0 h 98"/>
              <a:gd name="T20" fmla="*/ 234 w 234"/>
              <a:gd name="T21" fmla="*/ 98 h 98"/>
            </a:gdLst>
            <a:ahLst/>
            <a:cxnLst>
              <a:cxn ang="T12">
                <a:pos x="T0" y="T1"/>
              </a:cxn>
              <a:cxn ang="T13">
                <a:pos x="T2" y="T3"/>
              </a:cxn>
              <a:cxn ang="T14">
                <a:pos x="T4" y="T5"/>
              </a:cxn>
              <a:cxn ang="T15">
                <a:pos x="T6" y="T7"/>
              </a:cxn>
              <a:cxn ang="T16">
                <a:pos x="T8" y="T9"/>
              </a:cxn>
              <a:cxn ang="T17">
                <a:pos x="T10" y="T11"/>
              </a:cxn>
            </a:cxnLst>
            <a:rect l="T18" t="T19" r="T20" b="T21"/>
            <a:pathLst>
              <a:path w="234" h="98">
                <a:moveTo>
                  <a:pt x="6" y="93"/>
                </a:moveTo>
                <a:lnTo>
                  <a:pt x="6" y="98"/>
                </a:lnTo>
                <a:lnTo>
                  <a:pt x="234" y="16"/>
                </a:lnTo>
                <a:lnTo>
                  <a:pt x="229" y="0"/>
                </a:lnTo>
                <a:lnTo>
                  <a:pt x="0" y="87"/>
                </a:lnTo>
                <a:lnTo>
                  <a:pt x="6" y="93"/>
                </a:lnTo>
                <a:close/>
              </a:path>
            </a:pathLst>
          </a:custGeom>
          <a:solidFill>
            <a:schemeClr val="hlink"/>
          </a:solidFill>
          <a:ln w="9525">
            <a:noFill/>
            <a:round/>
            <a:headEnd/>
            <a:tailEnd/>
          </a:ln>
        </p:spPr>
        <p:txBody>
          <a:bodyPr/>
          <a:lstStyle/>
          <a:p>
            <a:endParaRPr lang="en-US" dirty="0"/>
          </a:p>
        </p:txBody>
      </p:sp>
      <p:sp>
        <p:nvSpPr>
          <p:cNvPr id="46127" name="Freeform 1080"/>
          <p:cNvSpPr>
            <a:spLocks/>
          </p:cNvSpPr>
          <p:nvPr/>
        </p:nvSpPr>
        <p:spPr bwMode="auto">
          <a:xfrm>
            <a:off x="4243388" y="2951163"/>
            <a:ext cx="168275" cy="130175"/>
          </a:xfrm>
          <a:custGeom>
            <a:avLst/>
            <a:gdLst>
              <a:gd name="T0" fmla="*/ 0 w 98"/>
              <a:gd name="T1" fmla="*/ 2147483647 h 76"/>
              <a:gd name="T2" fmla="*/ 0 w 98"/>
              <a:gd name="T3" fmla="*/ 2147483647 h 76"/>
              <a:gd name="T4" fmla="*/ 2147483647 w 98"/>
              <a:gd name="T5" fmla="*/ 2147483647 h 76"/>
              <a:gd name="T6" fmla="*/ 2147483647 w 98"/>
              <a:gd name="T7" fmla="*/ 2147483647 h 76"/>
              <a:gd name="T8" fmla="*/ 2147483647 w 98"/>
              <a:gd name="T9" fmla="*/ 2147483647 h 76"/>
              <a:gd name="T10" fmla="*/ 2147483647 w 98"/>
              <a:gd name="T11" fmla="*/ 2147483647 h 76"/>
              <a:gd name="T12" fmla="*/ 2147483647 w 98"/>
              <a:gd name="T13" fmla="*/ 2147483647 h 76"/>
              <a:gd name="T14" fmla="*/ 2147483647 w 98"/>
              <a:gd name="T15" fmla="*/ 2147483647 h 76"/>
              <a:gd name="T16" fmla="*/ 2147483647 w 98"/>
              <a:gd name="T17" fmla="*/ 2147483647 h 76"/>
              <a:gd name="T18" fmla="*/ 2147483647 w 98"/>
              <a:gd name="T19" fmla="*/ 2147483647 h 76"/>
              <a:gd name="T20" fmla="*/ 2147483647 w 98"/>
              <a:gd name="T21" fmla="*/ 2147483647 h 76"/>
              <a:gd name="T22" fmla="*/ 2147483647 w 98"/>
              <a:gd name="T23" fmla="*/ 2147483647 h 76"/>
              <a:gd name="T24" fmla="*/ 2147483647 w 98"/>
              <a:gd name="T25" fmla="*/ 2147483647 h 76"/>
              <a:gd name="T26" fmla="*/ 2147483647 w 98"/>
              <a:gd name="T27" fmla="*/ 2147483647 h 76"/>
              <a:gd name="T28" fmla="*/ 2147483647 w 98"/>
              <a:gd name="T29" fmla="*/ 2147483647 h 76"/>
              <a:gd name="T30" fmla="*/ 2147483647 w 98"/>
              <a:gd name="T31" fmla="*/ 2147483647 h 76"/>
              <a:gd name="T32" fmla="*/ 2147483647 w 98"/>
              <a:gd name="T33" fmla="*/ 2147483647 h 76"/>
              <a:gd name="T34" fmla="*/ 2147483647 w 98"/>
              <a:gd name="T35" fmla="*/ 2147483647 h 76"/>
              <a:gd name="T36" fmla="*/ 2147483647 w 98"/>
              <a:gd name="T37" fmla="*/ 2147483647 h 76"/>
              <a:gd name="T38" fmla="*/ 2147483647 w 98"/>
              <a:gd name="T39" fmla="*/ 0 h 76"/>
              <a:gd name="T40" fmla="*/ 0 w 98"/>
              <a:gd name="T41" fmla="*/ 2147483647 h 76"/>
              <a:gd name="T42" fmla="*/ 0 w 98"/>
              <a:gd name="T43" fmla="*/ 2147483647 h 7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98"/>
              <a:gd name="T67" fmla="*/ 0 h 76"/>
              <a:gd name="T68" fmla="*/ 98 w 98"/>
              <a:gd name="T69" fmla="*/ 76 h 7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98" h="76">
                <a:moveTo>
                  <a:pt x="0" y="71"/>
                </a:moveTo>
                <a:lnTo>
                  <a:pt x="0" y="71"/>
                </a:lnTo>
                <a:lnTo>
                  <a:pt x="98" y="76"/>
                </a:lnTo>
                <a:lnTo>
                  <a:pt x="98" y="71"/>
                </a:lnTo>
                <a:lnTo>
                  <a:pt x="93" y="66"/>
                </a:lnTo>
                <a:lnTo>
                  <a:pt x="87" y="60"/>
                </a:lnTo>
                <a:lnTo>
                  <a:pt x="82" y="55"/>
                </a:lnTo>
                <a:lnTo>
                  <a:pt x="82" y="49"/>
                </a:lnTo>
                <a:lnTo>
                  <a:pt x="76" y="44"/>
                </a:lnTo>
                <a:lnTo>
                  <a:pt x="76" y="38"/>
                </a:lnTo>
                <a:lnTo>
                  <a:pt x="76" y="33"/>
                </a:lnTo>
                <a:lnTo>
                  <a:pt x="71" y="27"/>
                </a:lnTo>
                <a:lnTo>
                  <a:pt x="71" y="22"/>
                </a:lnTo>
                <a:lnTo>
                  <a:pt x="71" y="17"/>
                </a:lnTo>
                <a:lnTo>
                  <a:pt x="71" y="11"/>
                </a:lnTo>
                <a:lnTo>
                  <a:pt x="71" y="6"/>
                </a:lnTo>
                <a:lnTo>
                  <a:pt x="71" y="0"/>
                </a:lnTo>
                <a:lnTo>
                  <a:pt x="0" y="71"/>
                </a:lnTo>
                <a:close/>
              </a:path>
            </a:pathLst>
          </a:custGeom>
          <a:solidFill>
            <a:schemeClr val="hlink"/>
          </a:solidFill>
          <a:ln w="9525">
            <a:noFill/>
            <a:round/>
            <a:headEnd/>
            <a:tailEnd/>
          </a:ln>
        </p:spPr>
        <p:txBody>
          <a:bodyPr/>
          <a:lstStyle/>
          <a:p>
            <a:endParaRPr lang="en-US" dirty="0"/>
          </a:p>
        </p:txBody>
      </p:sp>
      <p:sp>
        <p:nvSpPr>
          <p:cNvPr id="46128" name="Freeform 1081"/>
          <p:cNvSpPr>
            <a:spLocks/>
          </p:cNvSpPr>
          <p:nvPr/>
        </p:nvSpPr>
        <p:spPr bwMode="auto">
          <a:xfrm>
            <a:off x="2320925" y="5238750"/>
            <a:ext cx="158750" cy="138113"/>
          </a:xfrm>
          <a:custGeom>
            <a:avLst/>
            <a:gdLst>
              <a:gd name="T0" fmla="*/ 0 w 93"/>
              <a:gd name="T1" fmla="*/ 2147483647 h 81"/>
              <a:gd name="T2" fmla="*/ 0 w 93"/>
              <a:gd name="T3" fmla="*/ 2147483647 h 81"/>
              <a:gd name="T4" fmla="*/ 2147483647 w 93"/>
              <a:gd name="T5" fmla="*/ 0 h 81"/>
              <a:gd name="T6" fmla="*/ 2147483647 w 93"/>
              <a:gd name="T7" fmla="*/ 0 h 81"/>
              <a:gd name="T8" fmla="*/ 2147483647 w 93"/>
              <a:gd name="T9" fmla="*/ 2147483647 h 81"/>
              <a:gd name="T10" fmla="*/ 2147483647 w 93"/>
              <a:gd name="T11" fmla="*/ 2147483647 h 81"/>
              <a:gd name="T12" fmla="*/ 2147483647 w 93"/>
              <a:gd name="T13" fmla="*/ 2147483647 h 81"/>
              <a:gd name="T14" fmla="*/ 2147483647 w 93"/>
              <a:gd name="T15" fmla="*/ 2147483647 h 81"/>
              <a:gd name="T16" fmla="*/ 2147483647 w 93"/>
              <a:gd name="T17" fmla="*/ 2147483647 h 81"/>
              <a:gd name="T18" fmla="*/ 2147483647 w 93"/>
              <a:gd name="T19" fmla="*/ 2147483647 h 81"/>
              <a:gd name="T20" fmla="*/ 2147483647 w 93"/>
              <a:gd name="T21" fmla="*/ 2147483647 h 81"/>
              <a:gd name="T22" fmla="*/ 2147483647 w 93"/>
              <a:gd name="T23" fmla="*/ 2147483647 h 81"/>
              <a:gd name="T24" fmla="*/ 2147483647 w 93"/>
              <a:gd name="T25" fmla="*/ 2147483647 h 81"/>
              <a:gd name="T26" fmla="*/ 2147483647 w 93"/>
              <a:gd name="T27" fmla="*/ 2147483647 h 81"/>
              <a:gd name="T28" fmla="*/ 2147483647 w 93"/>
              <a:gd name="T29" fmla="*/ 2147483647 h 81"/>
              <a:gd name="T30" fmla="*/ 2147483647 w 93"/>
              <a:gd name="T31" fmla="*/ 2147483647 h 81"/>
              <a:gd name="T32" fmla="*/ 2147483647 w 93"/>
              <a:gd name="T33" fmla="*/ 2147483647 h 81"/>
              <a:gd name="T34" fmla="*/ 2147483647 w 93"/>
              <a:gd name="T35" fmla="*/ 2147483647 h 81"/>
              <a:gd name="T36" fmla="*/ 2147483647 w 93"/>
              <a:gd name="T37" fmla="*/ 2147483647 h 81"/>
              <a:gd name="T38" fmla="*/ 2147483647 w 93"/>
              <a:gd name="T39" fmla="*/ 2147483647 h 81"/>
              <a:gd name="T40" fmla="*/ 0 w 93"/>
              <a:gd name="T41" fmla="*/ 2147483647 h 81"/>
              <a:gd name="T42" fmla="*/ 0 w 93"/>
              <a:gd name="T43" fmla="*/ 2147483647 h 8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93"/>
              <a:gd name="T67" fmla="*/ 0 h 81"/>
              <a:gd name="T68" fmla="*/ 93 w 93"/>
              <a:gd name="T69" fmla="*/ 81 h 8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93" h="81">
                <a:moveTo>
                  <a:pt x="0" y="38"/>
                </a:moveTo>
                <a:lnTo>
                  <a:pt x="0" y="38"/>
                </a:lnTo>
                <a:lnTo>
                  <a:pt x="93" y="0"/>
                </a:lnTo>
                <a:lnTo>
                  <a:pt x="87" y="5"/>
                </a:lnTo>
                <a:lnTo>
                  <a:pt x="87" y="11"/>
                </a:lnTo>
                <a:lnTo>
                  <a:pt x="87" y="16"/>
                </a:lnTo>
                <a:lnTo>
                  <a:pt x="82" y="22"/>
                </a:lnTo>
                <a:lnTo>
                  <a:pt x="82" y="27"/>
                </a:lnTo>
                <a:lnTo>
                  <a:pt x="82" y="32"/>
                </a:lnTo>
                <a:lnTo>
                  <a:pt x="82" y="38"/>
                </a:lnTo>
                <a:lnTo>
                  <a:pt x="82" y="43"/>
                </a:lnTo>
                <a:lnTo>
                  <a:pt x="82" y="49"/>
                </a:lnTo>
                <a:lnTo>
                  <a:pt x="82" y="54"/>
                </a:lnTo>
                <a:lnTo>
                  <a:pt x="82" y="60"/>
                </a:lnTo>
                <a:lnTo>
                  <a:pt x="87" y="65"/>
                </a:lnTo>
                <a:lnTo>
                  <a:pt x="87" y="71"/>
                </a:lnTo>
                <a:lnTo>
                  <a:pt x="87" y="76"/>
                </a:lnTo>
                <a:lnTo>
                  <a:pt x="93" y="81"/>
                </a:lnTo>
                <a:lnTo>
                  <a:pt x="0" y="38"/>
                </a:lnTo>
                <a:close/>
              </a:path>
            </a:pathLst>
          </a:custGeom>
          <a:solidFill>
            <a:schemeClr val="hlink"/>
          </a:solidFill>
          <a:ln w="9525">
            <a:noFill/>
            <a:round/>
            <a:headEnd/>
            <a:tailEnd/>
          </a:ln>
        </p:spPr>
        <p:txBody>
          <a:bodyPr/>
          <a:lstStyle/>
          <a:p>
            <a:endParaRPr lang="en-US" dirty="0"/>
          </a:p>
        </p:txBody>
      </p:sp>
      <p:sp>
        <p:nvSpPr>
          <p:cNvPr id="46129" name="Freeform 1082"/>
          <p:cNvSpPr>
            <a:spLocks/>
          </p:cNvSpPr>
          <p:nvPr/>
        </p:nvSpPr>
        <p:spPr bwMode="auto">
          <a:xfrm>
            <a:off x="2395538" y="5292725"/>
            <a:ext cx="222250" cy="28575"/>
          </a:xfrm>
          <a:custGeom>
            <a:avLst/>
            <a:gdLst>
              <a:gd name="T0" fmla="*/ 2147483647 w 130"/>
              <a:gd name="T1" fmla="*/ 2147483647 h 17"/>
              <a:gd name="T2" fmla="*/ 2147483647 w 130"/>
              <a:gd name="T3" fmla="*/ 0 h 17"/>
              <a:gd name="T4" fmla="*/ 0 w 130"/>
              <a:gd name="T5" fmla="*/ 0 h 17"/>
              <a:gd name="T6" fmla="*/ 0 w 130"/>
              <a:gd name="T7" fmla="*/ 2147483647 h 17"/>
              <a:gd name="T8" fmla="*/ 2147483647 w 130"/>
              <a:gd name="T9" fmla="*/ 2147483647 h 17"/>
              <a:gd name="T10" fmla="*/ 2147483647 w 130"/>
              <a:gd name="T11" fmla="*/ 2147483647 h 17"/>
              <a:gd name="T12" fmla="*/ 0 60000 65536"/>
              <a:gd name="T13" fmla="*/ 0 60000 65536"/>
              <a:gd name="T14" fmla="*/ 0 60000 65536"/>
              <a:gd name="T15" fmla="*/ 0 60000 65536"/>
              <a:gd name="T16" fmla="*/ 0 60000 65536"/>
              <a:gd name="T17" fmla="*/ 0 60000 65536"/>
              <a:gd name="T18" fmla="*/ 0 w 130"/>
              <a:gd name="T19" fmla="*/ 0 h 17"/>
              <a:gd name="T20" fmla="*/ 130 w 130"/>
              <a:gd name="T21" fmla="*/ 17 h 17"/>
            </a:gdLst>
            <a:ahLst/>
            <a:cxnLst>
              <a:cxn ang="T12">
                <a:pos x="T0" y="T1"/>
              </a:cxn>
              <a:cxn ang="T13">
                <a:pos x="T2" y="T3"/>
              </a:cxn>
              <a:cxn ang="T14">
                <a:pos x="T4" y="T5"/>
              </a:cxn>
              <a:cxn ang="T15">
                <a:pos x="T6" y="T7"/>
              </a:cxn>
              <a:cxn ang="T16">
                <a:pos x="T8" y="T9"/>
              </a:cxn>
              <a:cxn ang="T17">
                <a:pos x="T10" y="T11"/>
              </a:cxn>
            </a:cxnLst>
            <a:rect l="T18" t="T19" r="T20" b="T21"/>
            <a:pathLst>
              <a:path w="130" h="17">
                <a:moveTo>
                  <a:pt x="130" y="6"/>
                </a:moveTo>
                <a:lnTo>
                  <a:pt x="130" y="0"/>
                </a:lnTo>
                <a:lnTo>
                  <a:pt x="0" y="0"/>
                </a:lnTo>
                <a:lnTo>
                  <a:pt x="0" y="17"/>
                </a:lnTo>
                <a:lnTo>
                  <a:pt x="130" y="17"/>
                </a:lnTo>
                <a:lnTo>
                  <a:pt x="130" y="6"/>
                </a:lnTo>
                <a:close/>
              </a:path>
            </a:pathLst>
          </a:custGeom>
          <a:solidFill>
            <a:schemeClr val="hlink"/>
          </a:solidFill>
          <a:ln w="9525">
            <a:noFill/>
            <a:round/>
            <a:headEnd/>
            <a:tailEnd/>
          </a:ln>
        </p:spPr>
        <p:txBody>
          <a:bodyPr/>
          <a:lstStyle/>
          <a:p>
            <a:endParaRPr lang="en-US" dirty="0"/>
          </a:p>
        </p:txBody>
      </p:sp>
      <p:sp>
        <p:nvSpPr>
          <p:cNvPr id="46130" name="Freeform 1083"/>
          <p:cNvSpPr>
            <a:spLocks/>
          </p:cNvSpPr>
          <p:nvPr/>
        </p:nvSpPr>
        <p:spPr bwMode="auto">
          <a:xfrm>
            <a:off x="1819275" y="1882775"/>
            <a:ext cx="139700" cy="168275"/>
          </a:xfrm>
          <a:custGeom>
            <a:avLst/>
            <a:gdLst>
              <a:gd name="T0" fmla="*/ 2147483647 w 82"/>
              <a:gd name="T1" fmla="*/ 2147483647 h 98"/>
              <a:gd name="T2" fmla="*/ 2147483647 w 82"/>
              <a:gd name="T3" fmla="*/ 2147483647 h 98"/>
              <a:gd name="T4" fmla="*/ 0 w 82"/>
              <a:gd name="T5" fmla="*/ 0 h 98"/>
              <a:gd name="T6" fmla="*/ 0 w 82"/>
              <a:gd name="T7" fmla="*/ 0 h 98"/>
              <a:gd name="T8" fmla="*/ 2147483647 w 82"/>
              <a:gd name="T9" fmla="*/ 0 h 98"/>
              <a:gd name="T10" fmla="*/ 2147483647 w 82"/>
              <a:gd name="T11" fmla="*/ 2147483647 h 98"/>
              <a:gd name="T12" fmla="*/ 2147483647 w 82"/>
              <a:gd name="T13" fmla="*/ 2147483647 h 98"/>
              <a:gd name="T14" fmla="*/ 2147483647 w 82"/>
              <a:gd name="T15" fmla="*/ 2147483647 h 98"/>
              <a:gd name="T16" fmla="*/ 2147483647 w 82"/>
              <a:gd name="T17" fmla="*/ 2147483647 h 98"/>
              <a:gd name="T18" fmla="*/ 2147483647 w 82"/>
              <a:gd name="T19" fmla="*/ 2147483647 h 98"/>
              <a:gd name="T20" fmla="*/ 2147483647 w 82"/>
              <a:gd name="T21" fmla="*/ 2147483647 h 98"/>
              <a:gd name="T22" fmla="*/ 2147483647 w 82"/>
              <a:gd name="T23" fmla="*/ 2147483647 h 98"/>
              <a:gd name="T24" fmla="*/ 2147483647 w 82"/>
              <a:gd name="T25" fmla="*/ 2147483647 h 98"/>
              <a:gd name="T26" fmla="*/ 2147483647 w 82"/>
              <a:gd name="T27" fmla="*/ 2147483647 h 98"/>
              <a:gd name="T28" fmla="*/ 2147483647 w 82"/>
              <a:gd name="T29" fmla="*/ 2147483647 h 98"/>
              <a:gd name="T30" fmla="*/ 2147483647 w 82"/>
              <a:gd name="T31" fmla="*/ 2147483647 h 98"/>
              <a:gd name="T32" fmla="*/ 2147483647 w 82"/>
              <a:gd name="T33" fmla="*/ 2147483647 h 98"/>
              <a:gd name="T34" fmla="*/ 2147483647 w 82"/>
              <a:gd name="T35" fmla="*/ 2147483647 h 98"/>
              <a:gd name="T36" fmla="*/ 2147483647 w 82"/>
              <a:gd name="T37" fmla="*/ 2147483647 h 98"/>
              <a:gd name="T38" fmla="*/ 2147483647 w 82"/>
              <a:gd name="T39" fmla="*/ 2147483647 h 98"/>
              <a:gd name="T40" fmla="*/ 2147483647 w 82"/>
              <a:gd name="T41" fmla="*/ 2147483647 h 98"/>
              <a:gd name="T42" fmla="*/ 2147483647 w 82"/>
              <a:gd name="T43" fmla="*/ 2147483647 h 9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82"/>
              <a:gd name="T67" fmla="*/ 0 h 98"/>
              <a:gd name="T68" fmla="*/ 82 w 82"/>
              <a:gd name="T69" fmla="*/ 98 h 9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82" h="98">
                <a:moveTo>
                  <a:pt x="27" y="98"/>
                </a:moveTo>
                <a:lnTo>
                  <a:pt x="27" y="98"/>
                </a:lnTo>
                <a:lnTo>
                  <a:pt x="0" y="0"/>
                </a:lnTo>
                <a:lnTo>
                  <a:pt x="6" y="0"/>
                </a:lnTo>
                <a:lnTo>
                  <a:pt x="11" y="5"/>
                </a:lnTo>
                <a:lnTo>
                  <a:pt x="16" y="5"/>
                </a:lnTo>
                <a:lnTo>
                  <a:pt x="22" y="11"/>
                </a:lnTo>
                <a:lnTo>
                  <a:pt x="27" y="11"/>
                </a:lnTo>
                <a:lnTo>
                  <a:pt x="33" y="11"/>
                </a:lnTo>
                <a:lnTo>
                  <a:pt x="38" y="11"/>
                </a:lnTo>
                <a:lnTo>
                  <a:pt x="44" y="16"/>
                </a:lnTo>
                <a:lnTo>
                  <a:pt x="49" y="16"/>
                </a:lnTo>
                <a:lnTo>
                  <a:pt x="55" y="16"/>
                </a:lnTo>
                <a:lnTo>
                  <a:pt x="60" y="11"/>
                </a:lnTo>
                <a:lnTo>
                  <a:pt x="65" y="11"/>
                </a:lnTo>
                <a:lnTo>
                  <a:pt x="71" y="11"/>
                </a:lnTo>
                <a:lnTo>
                  <a:pt x="76" y="11"/>
                </a:lnTo>
                <a:lnTo>
                  <a:pt x="82" y="11"/>
                </a:lnTo>
                <a:lnTo>
                  <a:pt x="27" y="98"/>
                </a:lnTo>
                <a:close/>
              </a:path>
            </a:pathLst>
          </a:custGeom>
          <a:solidFill>
            <a:schemeClr val="hlink"/>
          </a:solidFill>
          <a:ln w="9525">
            <a:noFill/>
            <a:round/>
            <a:headEnd/>
            <a:tailEnd/>
          </a:ln>
        </p:spPr>
        <p:txBody>
          <a:bodyPr/>
          <a:lstStyle/>
          <a:p>
            <a:endParaRPr lang="en-US" dirty="0"/>
          </a:p>
        </p:txBody>
      </p:sp>
      <p:sp>
        <p:nvSpPr>
          <p:cNvPr id="46131" name="Freeform 1084"/>
          <p:cNvSpPr>
            <a:spLocks/>
          </p:cNvSpPr>
          <p:nvPr/>
        </p:nvSpPr>
        <p:spPr bwMode="auto">
          <a:xfrm>
            <a:off x="1865313" y="1725613"/>
            <a:ext cx="363537" cy="241300"/>
          </a:xfrm>
          <a:custGeom>
            <a:avLst/>
            <a:gdLst>
              <a:gd name="T0" fmla="*/ 2147483647 w 213"/>
              <a:gd name="T1" fmla="*/ 2147483647 h 142"/>
              <a:gd name="T2" fmla="*/ 2147483647 w 213"/>
              <a:gd name="T3" fmla="*/ 0 h 142"/>
              <a:gd name="T4" fmla="*/ 2147483647 w 213"/>
              <a:gd name="T5" fmla="*/ 0 h 142"/>
              <a:gd name="T6" fmla="*/ 2147483647 w 213"/>
              <a:gd name="T7" fmla="*/ 2147483647 h 142"/>
              <a:gd name="T8" fmla="*/ 2147483647 w 213"/>
              <a:gd name="T9" fmla="*/ 2147483647 h 142"/>
              <a:gd name="T10" fmla="*/ 2147483647 w 213"/>
              <a:gd name="T11" fmla="*/ 2147483647 h 142"/>
              <a:gd name="T12" fmla="*/ 2147483647 w 213"/>
              <a:gd name="T13" fmla="*/ 2147483647 h 142"/>
              <a:gd name="T14" fmla="*/ 2147483647 w 213"/>
              <a:gd name="T15" fmla="*/ 2147483647 h 142"/>
              <a:gd name="T16" fmla="*/ 0 w 213"/>
              <a:gd name="T17" fmla="*/ 2147483647 h 142"/>
              <a:gd name="T18" fmla="*/ 2147483647 w 213"/>
              <a:gd name="T19" fmla="*/ 2147483647 h 142"/>
              <a:gd name="T20" fmla="*/ 2147483647 w 213"/>
              <a:gd name="T21" fmla="*/ 2147483647 h 142"/>
              <a:gd name="T22" fmla="*/ 2147483647 w 213"/>
              <a:gd name="T23" fmla="*/ 2147483647 h 142"/>
              <a:gd name="T24" fmla="*/ 2147483647 w 213"/>
              <a:gd name="T25" fmla="*/ 2147483647 h 142"/>
              <a:gd name="T26" fmla="*/ 2147483647 w 213"/>
              <a:gd name="T27" fmla="*/ 2147483647 h 142"/>
              <a:gd name="T28" fmla="*/ 2147483647 w 213"/>
              <a:gd name="T29" fmla="*/ 2147483647 h 142"/>
              <a:gd name="T30" fmla="*/ 2147483647 w 213"/>
              <a:gd name="T31" fmla="*/ 2147483647 h 142"/>
              <a:gd name="T32" fmla="*/ 2147483647 w 213"/>
              <a:gd name="T33" fmla="*/ 2147483647 h 142"/>
              <a:gd name="T34" fmla="*/ 2147483647 w 213"/>
              <a:gd name="T35" fmla="*/ 2147483647 h 142"/>
              <a:gd name="T36" fmla="*/ 2147483647 w 213"/>
              <a:gd name="T37" fmla="*/ 2147483647 h 1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3"/>
              <a:gd name="T58" fmla="*/ 0 h 142"/>
              <a:gd name="T59" fmla="*/ 213 w 213"/>
              <a:gd name="T60" fmla="*/ 142 h 1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3" h="142">
                <a:moveTo>
                  <a:pt x="213" y="6"/>
                </a:moveTo>
                <a:lnTo>
                  <a:pt x="185" y="0"/>
                </a:lnTo>
                <a:lnTo>
                  <a:pt x="153" y="0"/>
                </a:lnTo>
                <a:lnTo>
                  <a:pt x="120" y="6"/>
                </a:lnTo>
                <a:lnTo>
                  <a:pt x="87" y="17"/>
                </a:lnTo>
                <a:lnTo>
                  <a:pt x="55" y="39"/>
                </a:lnTo>
                <a:lnTo>
                  <a:pt x="33" y="60"/>
                </a:lnTo>
                <a:lnTo>
                  <a:pt x="11" y="98"/>
                </a:lnTo>
                <a:lnTo>
                  <a:pt x="0" y="142"/>
                </a:lnTo>
                <a:lnTo>
                  <a:pt x="11" y="142"/>
                </a:lnTo>
                <a:lnTo>
                  <a:pt x="22" y="104"/>
                </a:lnTo>
                <a:lnTo>
                  <a:pt x="38" y="71"/>
                </a:lnTo>
                <a:lnTo>
                  <a:pt x="66" y="49"/>
                </a:lnTo>
                <a:lnTo>
                  <a:pt x="93" y="33"/>
                </a:lnTo>
                <a:lnTo>
                  <a:pt x="120" y="22"/>
                </a:lnTo>
                <a:lnTo>
                  <a:pt x="153" y="17"/>
                </a:lnTo>
                <a:lnTo>
                  <a:pt x="185" y="17"/>
                </a:lnTo>
                <a:lnTo>
                  <a:pt x="213" y="17"/>
                </a:lnTo>
                <a:lnTo>
                  <a:pt x="213" y="6"/>
                </a:lnTo>
                <a:close/>
              </a:path>
            </a:pathLst>
          </a:custGeom>
          <a:solidFill>
            <a:schemeClr val="hlink"/>
          </a:solidFill>
          <a:ln w="9525">
            <a:noFill/>
            <a:round/>
            <a:headEnd/>
            <a:tailEnd/>
          </a:ln>
        </p:spPr>
        <p:txBody>
          <a:bodyPr/>
          <a:lstStyle/>
          <a:p>
            <a:endParaRPr lang="en-US" dirty="0"/>
          </a:p>
        </p:txBody>
      </p:sp>
      <p:sp>
        <p:nvSpPr>
          <p:cNvPr id="46132" name="Freeform 1085"/>
          <p:cNvSpPr>
            <a:spLocks/>
          </p:cNvSpPr>
          <p:nvPr/>
        </p:nvSpPr>
        <p:spPr bwMode="auto">
          <a:xfrm>
            <a:off x="6297613" y="2106613"/>
            <a:ext cx="112712" cy="84137"/>
          </a:xfrm>
          <a:custGeom>
            <a:avLst/>
            <a:gdLst>
              <a:gd name="T0" fmla="*/ 2147483647 w 66"/>
              <a:gd name="T1" fmla="*/ 2147483647 h 49"/>
              <a:gd name="T2" fmla="*/ 2147483647 w 66"/>
              <a:gd name="T3" fmla="*/ 2147483647 h 49"/>
              <a:gd name="T4" fmla="*/ 2147483647 w 66"/>
              <a:gd name="T5" fmla="*/ 0 h 49"/>
              <a:gd name="T6" fmla="*/ 0 w 66"/>
              <a:gd name="T7" fmla="*/ 2147483647 h 49"/>
              <a:gd name="T8" fmla="*/ 2147483647 w 66"/>
              <a:gd name="T9" fmla="*/ 2147483647 h 49"/>
              <a:gd name="T10" fmla="*/ 2147483647 w 66"/>
              <a:gd name="T11" fmla="*/ 2147483647 h 49"/>
              <a:gd name="T12" fmla="*/ 0 60000 65536"/>
              <a:gd name="T13" fmla="*/ 0 60000 65536"/>
              <a:gd name="T14" fmla="*/ 0 60000 65536"/>
              <a:gd name="T15" fmla="*/ 0 60000 65536"/>
              <a:gd name="T16" fmla="*/ 0 60000 65536"/>
              <a:gd name="T17" fmla="*/ 0 60000 65536"/>
              <a:gd name="T18" fmla="*/ 0 w 66"/>
              <a:gd name="T19" fmla="*/ 0 h 49"/>
              <a:gd name="T20" fmla="*/ 66 w 66"/>
              <a:gd name="T21" fmla="*/ 49 h 49"/>
            </a:gdLst>
            <a:ahLst/>
            <a:cxnLst>
              <a:cxn ang="T12">
                <a:pos x="T0" y="T1"/>
              </a:cxn>
              <a:cxn ang="T13">
                <a:pos x="T2" y="T3"/>
              </a:cxn>
              <a:cxn ang="T14">
                <a:pos x="T4" y="T5"/>
              </a:cxn>
              <a:cxn ang="T15">
                <a:pos x="T6" y="T7"/>
              </a:cxn>
              <a:cxn ang="T16">
                <a:pos x="T8" y="T9"/>
              </a:cxn>
              <a:cxn ang="T17">
                <a:pos x="T10" y="T11"/>
              </a:cxn>
            </a:cxnLst>
            <a:rect l="T18" t="T19" r="T20" b="T21"/>
            <a:pathLst>
              <a:path w="66" h="49">
                <a:moveTo>
                  <a:pt x="60" y="43"/>
                </a:moveTo>
                <a:lnTo>
                  <a:pt x="66" y="43"/>
                </a:lnTo>
                <a:lnTo>
                  <a:pt x="6" y="0"/>
                </a:lnTo>
                <a:lnTo>
                  <a:pt x="0" y="5"/>
                </a:lnTo>
                <a:lnTo>
                  <a:pt x="60" y="49"/>
                </a:lnTo>
                <a:lnTo>
                  <a:pt x="60" y="43"/>
                </a:lnTo>
                <a:close/>
              </a:path>
            </a:pathLst>
          </a:custGeom>
          <a:solidFill>
            <a:srgbClr val="FF6600"/>
          </a:solidFill>
          <a:ln w="9525">
            <a:noFill/>
            <a:round/>
            <a:headEnd/>
            <a:tailEnd/>
          </a:ln>
        </p:spPr>
        <p:txBody>
          <a:bodyPr/>
          <a:lstStyle/>
          <a:p>
            <a:endParaRPr lang="en-US" dirty="0"/>
          </a:p>
        </p:txBody>
      </p:sp>
      <p:sp>
        <p:nvSpPr>
          <p:cNvPr id="46133" name="Freeform 1086"/>
          <p:cNvSpPr>
            <a:spLocks/>
          </p:cNvSpPr>
          <p:nvPr/>
        </p:nvSpPr>
        <p:spPr bwMode="auto">
          <a:xfrm>
            <a:off x="6334125" y="2116138"/>
            <a:ext cx="111125" cy="101600"/>
          </a:xfrm>
          <a:custGeom>
            <a:avLst/>
            <a:gdLst>
              <a:gd name="T0" fmla="*/ 2147483647 w 65"/>
              <a:gd name="T1" fmla="*/ 2147483647 h 60"/>
              <a:gd name="T2" fmla="*/ 2147483647 w 65"/>
              <a:gd name="T3" fmla="*/ 2147483647 h 60"/>
              <a:gd name="T4" fmla="*/ 2147483647 w 65"/>
              <a:gd name="T5" fmla="*/ 0 h 60"/>
              <a:gd name="T6" fmla="*/ 2147483647 w 65"/>
              <a:gd name="T7" fmla="*/ 0 h 60"/>
              <a:gd name="T8" fmla="*/ 2147483647 w 65"/>
              <a:gd name="T9" fmla="*/ 2147483647 h 60"/>
              <a:gd name="T10" fmla="*/ 2147483647 w 65"/>
              <a:gd name="T11" fmla="*/ 2147483647 h 60"/>
              <a:gd name="T12" fmla="*/ 2147483647 w 65"/>
              <a:gd name="T13" fmla="*/ 2147483647 h 60"/>
              <a:gd name="T14" fmla="*/ 2147483647 w 65"/>
              <a:gd name="T15" fmla="*/ 2147483647 h 60"/>
              <a:gd name="T16" fmla="*/ 2147483647 w 65"/>
              <a:gd name="T17" fmla="*/ 2147483647 h 60"/>
              <a:gd name="T18" fmla="*/ 2147483647 w 65"/>
              <a:gd name="T19" fmla="*/ 2147483647 h 60"/>
              <a:gd name="T20" fmla="*/ 2147483647 w 65"/>
              <a:gd name="T21" fmla="*/ 2147483647 h 60"/>
              <a:gd name="T22" fmla="*/ 2147483647 w 65"/>
              <a:gd name="T23" fmla="*/ 2147483647 h 60"/>
              <a:gd name="T24" fmla="*/ 2147483647 w 65"/>
              <a:gd name="T25" fmla="*/ 2147483647 h 60"/>
              <a:gd name="T26" fmla="*/ 2147483647 w 65"/>
              <a:gd name="T27" fmla="*/ 2147483647 h 60"/>
              <a:gd name="T28" fmla="*/ 2147483647 w 65"/>
              <a:gd name="T29" fmla="*/ 2147483647 h 60"/>
              <a:gd name="T30" fmla="*/ 2147483647 w 65"/>
              <a:gd name="T31" fmla="*/ 2147483647 h 60"/>
              <a:gd name="T32" fmla="*/ 2147483647 w 65"/>
              <a:gd name="T33" fmla="*/ 2147483647 h 60"/>
              <a:gd name="T34" fmla="*/ 2147483647 w 65"/>
              <a:gd name="T35" fmla="*/ 2147483647 h 60"/>
              <a:gd name="T36" fmla="*/ 2147483647 w 65"/>
              <a:gd name="T37" fmla="*/ 2147483647 h 60"/>
              <a:gd name="T38" fmla="*/ 0 w 65"/>
              <a:gd name="T39" fmla="*/ 2147483647 h 60"/>
              <a:gd name="T40" fmla="*/ 2147483647 w 65"/>
              <a:gd name="T41" fmla="*/ 2147483647 h 60"/>
              <a:gd name="T42" fmla="*/ 2147483647 w 65"/>
              <a:gd name="T43" fmla="*/ 2147483647 h 6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5"/>
              <a:gd name="T67" fmla="*/ 0 h 60"/>
              <a:gd name="T68" fmla="*/ 65 w 65"/>
              <a:gd name="T69" fmla="*/ 60 h 6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5" h="60">
                <a:moveTo>
                  <a:pt x="65" y="60"/>
                </a:moveTo>
                <a:lnTo>
                  <a:pt x="65" y="60"/>
                </a:lnTo>
                <a:lnTo>
                  <a:pt x="33" y="0"/>
                </a:lnTo>
                <a:lnTo>
                  <a:pt x="27" y="6"/>
                </a:lnTo>
                <a:lnTo>
                  <a:pt x="27" y="11"/>
                </a:lnTo>
                <a:lnTo>
                  <a:pt x="27" y="17"/>
                </a:lnTo>
                <a:lnTo>
                  <a:pt x="22" y="22"/>
                </a:lnTo>
                <a:lnTo>
                  <a:pt x="22" y="27"/>
                </a:lnTo>
                <a:lnTo>
                  <a:pt x="16" y="27"/>
                </a:lnTo>
                <a:lnTo>
                  <a:pt x="16" y="33"/>
                </a:lnTo>
                <a:lnTo>
                  <a:pt x="11" y="38"/>
                </a:lnTo>
                <a:lnTo>
                  <a:pt x="5" y="44"/>
                </a:lnTo>
                <a:lnTo>
                  <a:pt x="0" y="44"/>
                </a:lnTo>
                <a:lnTo>
                  <a:pt x="65" y="60"/>
                </a:lnTo>
                <a:close/>
              </a:path>
            </a:pathLst>
          </a:custGeom>
          <a:solidFill>
            <a:srgbClr val="FF6600"/>
          </a:solidFill>
          <a:ln w="9525">
            <a:noFill/>
            <a:round/>
            <a:headEnd/>
            <a:tailEnd/>
          </a:ln>
        </p:spPr>
        <p:txBody>
          <a:bodyPr/>
          <a:lstStyle/>
          <a:p>
            <a:endParaRPr lang="en-US" dirty="0"/>
          </a:p>
        </p:txBody>
      </p:sp>
      <p:sp>
        <p:nvSpPr>
          <p:cNvPr id="46134" name="Freeform 1089"/>
          <p:cNvSpPr>
            <a:spLocks/>
          </p:cNvSpPr>
          <p:nvPr/>
        </p:nvSpPr>
        <p:spPr bwMode="auto">
          <a:xfrm>
            <a:off x="7096125" y="2981325"/>
            <a:ext cx="74613" cy="34925"/>
          </a:xfrm>
          <a:custGeom>
            <a:avLst/>
            <a:gdLst>
              <a:gd name="T0" fmla="*/ 2147483647 w 44"/>
              <a:gd name="T1" fmla="*/ 2147483647 h 21"/>
              <a:gd name="T2" fmla="*/ 2147483647 w 44"/>
              <a:gd name="T3" fmla="*/ 2147483647 h 21"/>
              <a:gd name="T4" fmla="*/ 2147483647 w 44"/>
              <a:gd name="T5" fmla="*/ 2147483647 h 21"/>
              <a:gd name="T6" fmla="*/ 2147483647 w 44"/>
              <a:gd name="T7" fmla="*/ 0 h 21"/>
              <a:gd name="T8" fmla="*/ 0 w 44"/>
              <a:gd name="T9" fmla="*/ 2147483647 h 21"/>
              <a:gd name="T10" fmla="*/ 2147483647 w 44"/>
              <a:gd name="T11" fmla="*/ 2147483647 h 21"/>
              <a:gd name="T12" fmla="*/ 0 60000 65536"/>
              <a:gd name="T13" fmla="*/ 0 60000 65536"/>
              <a:gd name="T14" fmla="*/ 0 60000 65536"/>
              <a:gd name="T15" fmla="*/ 0 60000 65536"/>
              <a:gd name="T16" fmla="*/ 0 60000 65536"/>
              <a:gd name="T17" fmla="*/ 0 60000 65536"/>
              <a:gd name="T18" fmla="*/ 0 w 44"/>
              <a:gd name="T19" fmla="*/ 0 h 21"/>
              <a:gd name="T20" fmla="*/ 44 w 44"/>
              <a:gd name="T21" fmla="*/ 21 h 21"/>
            </a:gdLst>
            <a:ahLst/>
            <a:cxnLst>
              <a:cxn ang="T12">
                <a:pos x="T0" y="T1"/>
              </a:cxn>
              <a:cxn ang="T13">
                <a:pos x="T2" y="T3"/>
              </a:cxn>
              <a:cxn ang="T14">
                <a:pos x="T4" y="T5"/>
              </a:cxn>
              <a:cxn ang="T15">
                <a:pos x="T6" y="T7"/>
              </a:cxn>
              <a:cxn ang="T16">
                <a:pos x="T8" y="T9"/>
              </a:cxn>
              <a:cxn ang="T17">
                <a:pos x="T10" y="T11"/>
              </a:cxn>
            </a:cxnLst>
            <a:rect l="T18" t="T19" r="T20" b="T21"/>
            <a:pathLst>
              <a:path w="44" h="21">
                <a:moveTo>
                  <a:pt x="6" y="16"/>
                </a:moveTo>
                <a:lnTo>
                  <a:pt x="6" y="21"/>
                </a:lnTo>
                <a:lnTo>
                  <a:pt x="44" y="10"/>
                </a:lnTo>
                <a:lnTo>
                  <a:pt x="39" y="0"/>
                </a:lnTo>
                <a:lnTo>
                  <a:pt x="0" y="16"/>
                </a:lnTo>
                <a:lnTo>
                  <a:pt x="6" y="16"/>
                </a:lnTo>
                <a:close/>
              </a:path>
            </a:pathLst>
          </a:custGeom>
          <a:solidFill>
            <a:srgbClr val="FF6600"/>
          </a:solidFill>
          <a:ln w="9525">
            <a:noFill/>
            <a:round/>
            <a:headEnd/>
            <a:tailEnd/>
          </a:ln>
        </p:spPr>
        <p:txBody>
          <a:bodyPr/>
          <a:lstStyle/>
          <a:p>
            <a:endParaRPr lang="en-US" dirty="0"/>
          </a:p>
        </p:txBody>
      </p:sp>
      <p:sp>
        <p:nvSpPr>
          <p:cNvPr id="46135" name="Freeform 1090"/>
          <p:cNvSpPr>
            <a:spLocks/>
          </p:cNvSpPr>
          <p:nvPr/>
        </p:nvSpPr>
        <p:spPr bwMode="auto">
          <a:xfrm>
            <a:off x="7050088" y="2951163"/>
            <a:ext cx="112712" cy="84137"/>
          </a:xfrm>
          <a:custGeom>
            <a:avLst/>
            <a:gdLst>
              <a:gd name="T0" fmla="*/ 0 w 66"/>
              <a:gd name="T1" fmla="*/ 2147483647 h 49"/>
              <a:gd name="T2" fmla="*/ 0 w 66"/>
              <a:gd name="T3" fmla="*/ 2147483647 h 49"/>
              <a:gd name="T4" fmla="*/ 2147483647 w 66"/>
              <a:gd name="T5" fmla="*/ 2147483647 h 49"/>
              <a:gd name="T6" fmla="*/ 2147483647 w 66"/>
              <a:gd name="T7" fmla="*/ 2147483647 h 49"/>
              <a:gd name="T8" fmla="*/ 2147483647 w 66"/>
              <a:gd name="T9" fmla="*/ 2147483647 h 49"/>
              <a:gd name="T10" fmla="*/ 2147483647 w 66"/>
              <a:gd name="T11" fmla="*/ 2147483647 h 49"/>
              <a:gd name="T12" fmla="*/ 2147483647 w 66"/>
              <a:gd name="T13" fmla="*/ 2147483647 h 49"/>
              <a:gd name="T14" fmla="*/ 2147483647 w 66"/>
              <a:gd name="T15" fmla="*/ 2147483647 h 49"/>
              <a:gd name="T16" fmla="*/ 2147483647 w 66"/>
              <a:gd name="T17" fmla="*/ 2147483647 h 49"/>
              <a:gd name="T18" fmla="*/ 2147483647 w 66"/>
              <a:gd name="T19" fmla="*/ 2147483647 h 49"/>
              <a:gd name="T20" fmla="*/ 2147483647 w 66"/>
              <a:gd name="T21" fmla="*/ 2147483647 h 49"/>
              <a:gd name="T22" fmla="*/ 2147483647 w 66"/>
              <a:gd name="T23" fmla="*/ 2147483647 h 49"/>
              <a:gd name="T24" fmla="*/ 2147483647 w 66"/>
              <a:gd name="T25" fmla="*/ 2147483647 h 49"/>
              <a:gd name="T26" fmla="*/ 2147483647 w 66"/>
              <a:gd name="T27" fmla="*/ 2147483647 h 49"/>
              <a:gd name="T28" fmla="*/ 2147483647 w 66"/>
              <a:gd name="T29" fmla="*/ 2147483647 h 49"/>
              <a:gd name="T30" fmla="*/ 2147483647 w 66"/>
              <a:gd name="T31" fmla="*/ 2147483647 h 49"/>
              <a:gd name="T32" fmla="*/ 2147483647 w 66"/>
              <a:gd name="T33" fmla="*/ 2147483647 h 49"/>
              <a:gd name="T34" fmla="*/ 2147483647 w 66"/>
              <a:gd name="T35" fmla="*/ 2147483647 h 49"/>
              <a:gd name="T36" fmla="*/ 2147483647 w 66"/>
              <a:gd name="T37" fmla="*/ 2147483647 h 49"/>
              <a:gd name="T38" fmla="*/ 2147483647 w 66"/>
              <a:gd name="T39" fmla="*/ 0 h 49"/>
              <a:gd name="T40" fmla="*/ 0 w 66"/>
              <a:gd name="T41" fmla="*/ 2147483647 h 49"/>
              <a:gd name="T42" fmla="*/ 0 w 66"/>
              <a:gd name="T43" fmla="*/ 2147483647 h 4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6"/>
              <a:gd name="T67" fmla="*/ 0 h 49"/>
              <a:gd name="T68" fmla="*/ 66 w 66"/>
              <a:gd name="T69" fmla="*/ 49 h 49"/>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6" h="49">
                <a:moveTo>
                  <a:pt x="0" y="44"/>
                </a:moveTo>
                <a:lnTo>
                  <a:pt x="0" y="44"/>
                </a:lnTo>
                <a:lnTo>
                  <a:pt x="66" y="49"/>
                </a:lnTo>
                <a:lnTo>
                  <a:pt x="66" y="44"/>
                </a:lnTo>
                <a:lnTo>
                  <a:pt x="60" y="44"/>
                </a:lnTo>
                <a:lnTo>
                  <a:pt x="60" y="38"/>
                </a:lnTo>
                <a:lnTo>
                  <a:pt x="55" y="33"/>
                </a:lnTo>
                <a:lnTo>
                  <a:pt x="55" y="27"/>
                </a:lnTo>
                <a:lnTo>
                  <a:pt x="55" y="22"/>
                </a:lnTo>
                <a:lnTo>
                  <a:pt x="49" y="22"/>
                </a:lnTo>
                <a:lnTo>
                  <a:pt x="49" y="17"/>
                </a:lnTo>
                <a:lnTo>
                  <a:pt x="49" y="11"/>
                </a:lnTo>
                <a:lnTo>
                  <a:pt x="49" y="6"/>
                </a:lnTo>
                <a:lnTo>
                  <a:pt x="49" y="0"/>
                </a:lnTo>
                <a:lnTo>
                  <a:pt x="0" y="44"/>
                </a:lnTo>
                <a:close/>
              </a:path>
            </a:pathLst>
          </a:custGeom>
          <a:solidFill>
            <a:srgbClr val="FF6600"/>
          </a:solidFill>
          <a:ln w="9525">
            <a:noFill/>
            <a:round/>
            <a:headEnd/>
            <a:tailEnd/>
          </a:ln>
        </p:spPr>
        <p:txBody>
          <a:bodyPr/>
          <a:lstStyle/>
          <a:p>
            <a:endParaRPr lang="en-US" dirty="0"/>
          </a:p>
        </p:txBody>
      </p:sp>
      <p:sp>
        <p:nvSpPr>
          <p:cNvPr id="46136" name="Freeform 1091"/>
          <p:cNvSpPr>
            <a:spLocks/>
          </p:cNvSpPr>
          <p:nvPr/>
        </p:nvSpPr>
        <p:spPr bwMode="auto">
          <a:xfrm>
            <a:off x="7096125" y="4568825"/>
            <a:ext cx="74613" cy="28575"/>
          </a:xfrm>
          <a:custGeom>
            <a:avLst/>
            <a:gdLst>
              <a:gd name="T0" fmla="*/ 2147483647 w 44"/>
              <a:gd name="T1" fmla="*/ 0 h 16"/>
              <a:gd name="T2" fmla="*/ 0 w 44"/>
              <a:gd name="T3" fmla="*/ 2147483647 h 16"/>
              <a:gd name="T4" fmla="*/ 2147483647 w 44"/>
              <a:gd name="T5" fmla="*/ 2147483647 h 16"/>
              <a:gd name="T6" fmla="*/ 2147483647 w 44"/>
              <a:gd name="T7" fmla="*/ 2147483647 h 16"/>
              <a:gd name="T8" fmla="*/ 2147483647 w 44"/>
              <a:gd name="T9" fmla="*/ 0 h 16"/>
              <a:gd name="T10" fmla="*/ 2147483647 w 44"/>
              <a:gd name="T11" fmla="*/ 0 h 16"/>
              <a:gd name="T12" fmla="*/ 0 60000 65536"/>
              <a:gd name="T13" fmla="*/ 0 60000 65536"/>
              <a:gd name="T14" fmla="*/ 0 60000 65536"/>
              <a:gd name="T15" fmla="*/ 0 60000 65536"/>
              <a:gd name="T16" fmla="*/ 0 60000 65536"/>
              <a:gd name="T17" fmla="*/ 0 60000 65536"/>
              <a:gd name="T18" fmla="*/ 0 w 44"/>
              <a:gd name="T19" fmla="*/ 0 h 16"/>
              <a:gd name="T20" fmla="*/ 44 w 44"/>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44" h="16">
                <a:moveTo>
                  <a:pt x="6" y="0"/>
                </a:moveTo>
                <a:lnTo>
                  <a:pt x="0" y="5"/>
                </a:lnTo>
                <a:lnTo>
                  <a:pt x="39" y="16"/>
                </a:lnTo>
                <a:lnTo>
                  <a:pt x="44" y="11"/>
                </a:lnTo>
                <a:lnTo>
                  <a:pt x="6" y="0"/>
                </a:lnTo>
                <a:close/>
              </a:path>
            </a:pathLst>
          </a:custGeom>
          <a:solidFill>
            <a:srgbClr val="FF6600"/>
          </a:solidFill>
          <a:ln w="9525">
            <a:noFill/>
            <a:round/>
            <a:headEnd/>
            <a:tailEnd/>
          </a:ln>
        </p:spPr>
        <p:txBody>
          <a:bodyPr/>
          <a:lstStyle/>
          <a:p>
            <a:endParaRPr lang="en-US" dirty="0"/>
          </a:p>
        </p:txBody>
      </p:sp>
      <p:sp>
        <p:nvSpPr>
          <p:cNvPr id="46137" name="Freeform 1092"/>
          <p:cNvSpPr>
            <a:spLocks/>
          </p:cNvSpPr>
          <p:nvPr/>
        </p:nvSpPr>
        <p:spPr bwMode="auto">
          <a:xfrm>
            <a:off x="7050088" y="4540250"/>
            <a:ext cx="112712" cy="93663"/>
          </a:xfrm>
          <a:custGeom>
            <a:avLst/>
            <a:gdLst>
              <a:gd name="T0" fmla="*/ 0 w 66"/>
              <a:gd name="T1" fmla="*/ 2147483647 h 55"/>
              <a:gd name="T2" fmla="*/ 0 w 66"/>
              <a:gd name="T3" fmla="*/ 2147483647 h 55"/>
              <a:gd name="T4" fmla="*/ 2147483647 w 66"/>
              <a:gd name="T5" fmla="*/ 2147483647 h 55"/>
              <a:gd name="T6" fmla="*/ 2147483647 w 66"/>
              <a:gd name="T7" fmla="*/ 2147483647 h 55"/>
              <a:gd name="T8" fmla="*/ 2147483647 w 66"/>
              <a:gd name="T9" fmla="*/ 2147483647 h 55"/>
              <a:gd name="T10" fmla="*/ 2147483647 w 66"/>
              <a:gd name="T11" fmla="*/ 2147483647 h 55"/>
              <a:gd name="T12" fmla="*/ 2147483647 w 66"/>
              <a:gd name="T13" fmla="*/ 2147483647 h 55"/>
              <a:gd name="T14" fmla="*/ 2147483647 w 66"/>
              <a:gd name="T15" fmla="*/ 2147483647 h 55"/>
              <a:gd name="T16" fmla="*/ 2147483647 w 66"/>
              <a:gd name="T17" fmla="*/ 2147483647 h 55"/>
              <a:gd name="T18" fmla="*/ 2147483647 w 66"/>
              <a:gd name="T19" fmla="*/ 2147483647 h 55"/>
              <a:gd name="T20" fmla="*/ 2147483647 w 66"/>
              <a:gd name="T21" fmla="*/ 2147483647 h 55"/>
              <a:gd name="T22" fmla="*/ 2147483647 w 66"/>
              <a:gd name="T23" fmla="*/ 2147483647 h 55"/>
              <a:gd name="T24" fmla="*/ 2147483647 w 66"/>
              <a:gd name="T25" fmla="*/ 2147483647 h 55"/>
              <a:gd name="T26" fmla="*/ 2147483647 w 66"/>
              <a:gd name="T27" fmla="*/ 2147483647 h 55"/>
              <a:gd name="T28" fmla="*/ 2147483647 w 66"/>
              <a:gd name="T29" fmla="*/ 2147483647 h 55"/>
              <a:gd name="T30" fmla="*/ 2147483647 w 66"/>
              <a:gd name="T31" fmla="*/ 2147483647 h 55"/>
              <a:gd name="T32" fmla="*/ 2147483647 w 66"/>
              <a:gd name="T33" fmla="*/ 2147483647 h 55"/>
              <a:gd name="T34" fmla="*/ 2147483647 w 66"/>
              <a:gd name="T35" fmla="*/ 2147483647 h 55"/>
              <a:gd name="T36" fmla="*/ 2147483647 w 66"/>
              <a:gd name="T37" fmla="*/ 2147483647 h 55"/>
              <a:gd name="T38" fmla="*/ 2147483647 w 66"/>
              <a:gd name="T39" fmla="*/ 0 h 55"/>
              <a:gd name="T40" fmla="*/ 0 w 66"/>
              <a:gd name="T41" fmla="*/ 2147483647 h 55"/>
              <a:gd name="T42" fmla="*/ 0 w 66"/>
              <a:gd name="T43" fmla="*/ 2147483647 h 5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6"/>
              <a:gd name="T67" fmla="*/ 0 h 55"/>
              <a:gd name="T68" fmla="*/ 66 w 66"/>
              <a:gd name="T69" fmla="*/ 55 h 55"/>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6" h="55">
                <a:moveTo>
                  <a:pt x="0" y="11"/>
                </a:moveTo>
                <a:lnTo>
                  <a:pt x="0" y="11"/>
                </a:lnTo>
                <a:lnTo>
                  <a:pt x="49" y="55"/>
                </a:lnTo>
                <a:lnTo>
                  <a:pt x="49" y="49"/>
                </a:lnTo>
                <a:lnTo>
                  <a:pt x="49" y="44"/>
                </a:lnTo>
                <a:lnTo>
                  <a:pt x="49" y="39"/>
                </a:lnTo>
                <a:lnTo>
                  <a:pt x="49" y="33"/>
                </a:lnTo>
                <a:lnTo>
                  <a:pt x="55" y="28"/>
                </a:lnTo>
                <a:lnTo>
                  <a:pt x="55" y="22"/>
                </a:lnTo>
                <a:lnTo>
                  <a:pt x="60" y="17"/>
                </a:lnTo>
                <a:lnTo>
                  <a:pt x="60" y="11"/>
                </a:lnTo>
                <a:lnTo>
                  <a:pt x="66" y="6"/>
                </a:lnTo>
                <a:lnTo>
                  <a:pt x="66" y="0"/>
                </a:lnTo>
                <a:lnTo>
                  <a:pt x="0" y="11"/>
                </a:lnTo>
                <a:close/>
              </a:path>
            </a:pathLst>
          </a:custGeom>
          <a:solidFill>
            <a:srgbClr val="FF6600"/>
          </a:solidFill>
          <a:ln w="9525">
            <a:noFill/>
            <a:round/>
            <a:headEnd/>
            <a:tailEnd/>
          </a:ln>
        </p:spPr>
        <p:txBody>
          <a:bodyPr/>
          <a:lstStyle/>
          <a:p>
            <a:endParaRPr lang="en-US" dirty="0"/>
          </a:p>
        </p:txBody>
      </p:sp>
      <p:sp>
        <p:nvSpPr>
          <p:cNvPr id="46138" name="Freeform 1093"/>
          <p:cNvSpPr>
            <a:spLocks/>
          </p:cNvSpPr>
          <p:nvPr/>
        </p:nvSpPr>
        <p:spPr bwMode="auto">
          <a:xfrm>
            <a:off x="6205538" y="2263775"/>
            <a:ext cx="109537" cy="84138"/>
          </a:xfrm>
          <a:custGeom>
            <a:avLst/>
            <a:gdLst>
              <a:gd name="T0" fmla="*/ 2147483647 w 65"/>
              <a:gd name="T1" fmla="*/ 2147483647 h 49"/>
              <a:gd name="T2" fmla="*/ 2147483647 w 65"/>
              <a:gd name="T3" fmla="*/ 2147483647 h 49"/>
              <a:gd name="T4" fmla="*/ 2147483647 w 65"/>
              <a:gd name="T5" fmla="*/ 0 h 49"/>
              <a:gd name="T6" fmla="*/ 0 w 65"/>
              <a:gd name="T7" fmla="*/ 2147483647 h 49"/>
              <a:gd name="T8" fmla="*/ 2147483647 w 65"/>
              <a:gd name="T9" fmla="*/ 2147483647 h 49"/>
              <a:gd name="T10" fmla="*/ 2147483647 w 65"/>
              <a:gd name="T11" fmla="*/ 2147483647 h 49"/>
              <a:gd name="T12" fmla="*/ 0 60000 65536"/>
              <a:gd name="T13" fmla="*/ 0 60000 65536"/>
              <a:gd name="T14" fmla="*/ 0 60000 65536"/>
              <a:gd name="T15" fmla="*/ 0 60000 65536"/>
              <a:gd name="T16" fmla="*/ 0 60000 65536"/>
              <a:gd name="T17" fmla="*/ 0 60000 65536"/>
              <a:gd name="T18" fmla="*/ 0 w 65"/>
              <a:gd name="T19" fmla="*/ 0 h 49"/>
              <a:gd name="T20" fmla="*/ 65 w 65"/>
              <a:gd name="T21" fmla="*/ 49 h 49"/>
            </a:gdLst>
            <a:ahLst/>
            <a:cxnLst>
              <a:cxn ang="T12">
                <a:pos x="T0" y="T1"/>
              </a:cxn>
              <a:cxn ang="T13">
                <a:pos x="T2" y="T3"/>
              </a:cxn>
              <a:cxn ang="T14">
                <a:pos x="T4" y="T5"/>
              </a:cxn>
              <a:cxn ang="T15">
                <a:pos x="T6" y="T7"/>
              </a:cxn>
              <a:cxn ang="T16">
                <a:pos x="T8" y="T9"/>
              </a:cxn>
              <a:cxn ang="T17">
                <a:pos x="T10" y="T11"/>
              </a:cxn>
            </a:cxnLst>
            <a:rect l="T18" t="T19" r="T20" b="T21"/>
            <a:pathLst>
              <a:path w="65" h="49">
                <a:moveTo>
                  <a:pt x="65" y="44"/>
                </a:moveTo>
                <a:lnTo>
                  <a:pt x="65" y="38"/>
                </a:lnTo>
                <a:lnTo>
                  <a:pt x="5" y="0"/>
                </a:lnTo>
                <a:lnTo>
                  <a:pt x="0" y="11"/>
                </a:lnTo>
                <a:lnTo>
                  <a:pt x="65" y="49"/>
                </a:lnTo>
                <a:lnTo>
                  <a:pt x="65" y="44"/>
                </a:lnTo>
                <a:close/>
              </a:path>
            </a:pathLst>
          </a:custGeom>
          <a:solidFill>
            <a:schemeClr val="tx1"/>
          </a:solidFill>
          <a:ln w="9525">
            <a:noFill/>
            <a:round/>
            <a:headEnd/>
            <a:tailEnd/>
          </a:ln>
        </p:spPr>
        <p:txBody>
          <a:bodyPr/>
          <a:lstStyle/>
          <a:p>
            <a:endParaRPr lang="en-US" dirty="0"/>
          </a:p>
        </p:txBody>
      </p:sp>
      <p:sp>
        <p:nvSpPr>
          <p:cNvPr id="46139" name="Freeform 1094"/>
          <p:cNvSpPr>
            <a:spLocks/>
          </p:cNvSpPr>
          <p:nvPr/>
        </p:nvSpPr>
        <p:spPr bwMode="auto">
          <a:xfrm>
            <a:off x="6251575" y="2274888"/>
            <a:ext cx="109538" cy="92075"/>
          </a:xfrm>
          <a:custGeom>
            <a:avLst/>
            <a:gdLst>
              <a:gd name="T0" fmla="*/ 2147483647 w 65"/>
              <a:gd name="T1" fmla="*/ 2147483647 h 54"/>
              <a:gd name="T2" fmla="*/ 2147483647 w 65"/>
              <a:gd name="T3" fmla="*/ 2147483647 h 54"/>
              <a:gd name="T4" fmla="*/ 2147483647 w 65"/>
              <a:gd name="T5" fmla="*/ 0 h 54"/>
              <a:gd name="T6" fmla="*/ 2147483647 w 65"/>
              <a:gd name="T7" fmla="*/ 0 h 54"/>
              <a:gd name="T8" fmla="*/ 2147483647 w 65"/>
              <a:gd name="T9" fmla="*/ 2147483647 h 54"/>
              <a:gd name="T10" fmla="*/ 2147483647 w 65"/>
              <a:gd name="T11" fmla="*/ 2147483647 h 54"/>
              <a:gd name="T12" fmla="*/ 2147483647 w 65"/>
              <a:gd name="T13" fmla="*/ 2147483647 h 54"/>
              <a:gd name="T14" fmla="*/ 2147483647 w 65"/>
              <a:gd name="T15" fmla="*/ 2147483647 h 54"/>
              <a:gd name="T16" fmla="*/ 2147483647 w 65"/>
              <a:gd name="T17" fmla="*/ 2147483647 h 54"/>
              <a:gd name="T18" fmla="*/ 2147483647 w 65"/>
              <a:gd name="T19" fmla="*/ 2147483647 h 54"/>
              <a:gd name="T20" fmla="*/ 2147483647 w 65"/>
              <a:gd name="T21" fmla="*/ 2147483647 h 54"/>
              <a:gd name="T22" fmla="*/ 2147483647 w 65"/>
              <a:gd name="T23" fmla="*/ 2147483647 h 54"/>
              <a:gd name="T24" fmla="*/ 2147483647 w 65"/>
              <a:gd name="T25" fmla="*/ 2147483647 h 54"/>
              <a:gd name="T26" fmla="*/ 2147483647 w 65"/>
              <a:gd name="T27" fmla="*/ 2147483647 h 54"/>
              <a:gd name="T28" fmla="*/ 2147483647 w 65"/>
              <a:gd name="T29" fmla="*/ 2147483647 h 54"/>
              <a:gd name="T30" fmla="*/ 2147483647 w 65"/>
              <a:gd name="T31" fmla="*/ 2147483647 h 54"/>
              <a:gd name="T32" fmla="*/ 2147483647 w 65"/>
              <a:gd name="T33" fmla="*/ 2147483647 h 54"/>
              <a:gd name="T34" fmla="*/ 2147483647 w 65"/>
              <a:gd name="T35" fmla="*/ 2147483647 h 54"/>
              <a:gd name="T36" fmla="*/ 0 w 65"/>
              <a:gd name="T37" fmla="*/ 2147483647 h 54"/>
              <a:gd name="T38" fmla="*/ 0 w 65"/>
              <a:gd name="T39" fmla="*/ 2147483647 h 54"/>
              <a:gd name="T40" fmla="*/ 2147483647 w 65"/>
              <a:gd name="T41" fmla="*/ 2147483647 h 54"/>
              <a:gd name="T42" fmla="*/ 2147483647 w 65"/>
              <a:gd name="T43" fmla="*/ 2147483647 h 5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5"/>
              <a:gd name="T67" fmla="*/ 0 h 54"/>
              <a:gd name="T68" fmla="*/ 65 w 65"/>
              <a:gd name="T69" fmla="*/ 54 h 5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5" h="54">
                <a:moveTo>
                  <a:pt x="65" y="54"/>
                </a:moveTo>
                <a:lnTo>
                  <a:pt x="65" y="54"/>
                </a:lnTo>
                <a:lnTo>
                  <a:pt x="27" y="0"/>
                </a:lnTo>
                <a:lnTo>
                  <a:pt x="27" y="5"/>
                </a:lnTo>
                <a:lnTo>
                  <a:pt x="22" y="5"/>
                </a:lnTo>
                <a:lnTo>
                  <a:pt x="22" y="11"/>
                </a:lnTo>
                <a:lnTo>
                  <a:pt x="22" y="16"/>
                </a:lnTo>
                <a:lnTo>
                  <a:pt x="22" y="22"/>
                </a:lnTo>
                <a:lnTo>
                  <a:pt x="16" y="22"/>
                </a:lnTo>
                <a:lnTo>
                  <a:pt x="16" y="27"/>
                </a:lnTo>
                <a:lnTo>
                  <a:pt x="16" y="32"/>
                </a:lnTo>
                <a:lnTo>
                  <a:pt x="11" y="32"/>
                </a:lnTo>
                <a:lnTo>
                  <a:pt x="11" y="38"/>
                </a:lnTo>
                <a:lnTo>
                  <a:pt x="5" y="38"/>
                </a:lnTo>
                <a:lnTo>
                  <a:pt x="5" y="43"/>
                </a:lnTo>
                <a:lnTo>
                  <a:pt x="0" y="43"/>
                </a:lnTo>
                <a:lnTo>
                  <a:pt x="65" y="54"/>
                </a:lnTo>
                <a:close/>
              </a:path>
            </a:pathLst>
          </a:custGeom>
          <a:solidFill>
            <a:schemeClr val="tx1"/>
          </a:solidFill>
          <a:ln w="9525">
            <a:noFill/>
            <a:round/>
            <a:headEnd/>
            <a:tailEnd/>
          </a:ln>
        </p:spPr>
        <p:txBody>
          <a:bodyPr/>
          <a:lstStyle/>
          <a:p>
            <a:endParaRPr lang="en-US" dirty="0"/>
          </a:p>
        </p:txBody>
      </p:sp>
      <p:sp>
        <p:nvSpPr>
          <p:cNvPr id="46140" name="Freeform 1087"/>
          <p:cNvSpPr>
            <a:spLocks/>
          </p:cNvSpPr>
          <p:nvPr/>
        </p:nvSpPr>
        <p:spPr bwMode="auto">
          <a:xfrm>
            <a:off x="6297613" y="5394325"/>
            <a:ext cx="112712" cy="84138"/>
          </a:xfrm>
          <a:custGeom>
            <a:avLst/>
            <a:gdLst>
              <a:gd name="T0" fmla="*/ 2147483647 w 66"/>
              <a:gd name="T1" fmla="*/ 0 h 49"/>
              <a:gd name="T2" fmla="*/ 2147483647 w 66"/>
              <a:gd name="T3" fmla="*/ 0 h 49"/>
              <a:gd name="T4" fmla="*/ 0 w 66"/>
              <a:gd name="T5" fmla="*/ 2147483647 h 49"/>
              <a:gd name="T6" fmla="*/ 2147483647 w 66"/>
              <a:gd name="T7" fmla="*/ 2147483647 h 49"/>
              <a:gd name="T8" fmla="*/ 2147483647 w 66"/>
              <a:gd name="T9" fmla="*/ 2147483647 h 49"/>
              <a:gd name="T10" fmla="*/ 2147483647 w 66"/>
              <a:gd name="T11" fmla="*/ 0 h 49"/>
              <a:gd name="T12" fmla="*/ 0 60000 65536"/>
              <a:gd name="T13" fmla="*/ 0 60000 65536"/>
              <a:gd name="T14" fmla="*/ 0 60000 65536"/>
              <a:gd name="T15" fmla="*/ 0 60000 65536"/>
              <a:gd name="T16" fmla="*/ 0 60000 65536"/>
              <a:gd name="T17" fmla="*/ 0 60000 65536"/>
              <a:gd name="T18" fmla="*/ 0 w 66"/>
              <a:gd name="T19" fmla="*/ 0 h 49"/>
              <a:gd name="T20" fmla="*/ 66 w 66"/>
              <a:gd name="T21" fmla="*/ 49 h 49"/>
            </a:gdLst>
            <a:ahLst/>
            <a:cxnLst>
              <a:cxn ang="T12">
                <a:pos x="T0" y="T1"/>
              </a:cxn>
              <a:cxn ang="T13">
                <a:pos x="T2" y="T3"/>
              </a:cxn>
              <a:cxn ang="T14">
                <a:pos x="T4" y="T5"/>
              </a:cxn>
              <a:cxn ang="T15">
                <a:pos x="T6" y="T7"/>
              </a:cxn>
              <a:cxn ang="T16">
                <a:pos x="T8" y="T9"/>
              </a:cxn>
              <a:cxn ang="T17">
                <a:pos x="T10" y="T11"/>
              </a:cxn>
            </a:cxnLst>
            <a:rect l="T18" t="T19" r="T20" b="T21"/>
            <a:pathLst>
              <a:path w="66" h="49">
                <a:moveTo>
                  <a:pt x="60" y="0"/>
                </a:moveTo>
                <a:lnTo>
                  <a:pt x="60" y="0"/>
                </a:lnTo>
                <a:lnTo>
                  <a:pt x="0" y="38"/>
                </a:lnTo>
                <a:lnTo>
                  <a:pt x="6" y="49"/>
                </a:lnTo>
                <a:lnTo>
                  <a:pt x="66" y="6"/>
                </a:lnTo>
                <a:lnTo>
                  <a:pt x="60" y="0"/>
                </a:lnTo>
                <a:close/>
              </a:path>
            </a:pathLst>
          </a:custGeom>
          <a:solidFill>
            <a:schemeClr val="bg2"/>
          </a:solidFill>
          <a:ln w="9525">
            <a:noFill/>
            <a:round/>
            <a:headEnd/>
            <a:tailEnd/>
          </a:ln>
        </p:spPr>
        <p:txBody>
          <a:bodyPr/>
          <a:lstStyle/>
          <a:p>
            <a:endParaRPr lang="en-US" dirty="0"/>
          </a:p>
        </p:txBody>
      </p:sp>
      <p:sp>
        <p:nvSpPr>
          <p:cNvPr id="46141" name="Freeform 1088"/>
          <p:cNvSpPr>
            <a:spLocks/>
          </p:cNvSpPr>
          <p:nvPr/>
        </p:nvSpPr>
        <p:spPr bwMode="auto">
          <a:xfrm>
            <a:off x="6334125" y="5367338"/>
            <a:ext cx="111125" cy="103187"/>
          </a:xfrm>
          <a:custGeom>
            <a:avLst/>
            <a:gdLst>
              <a:gd name="T0" fmla="*/ 2147483647 w 65"/>
              <a:gd name="T1" fmla="*/ 0 h 60"/>
              <a:gd name="T2" fmla="*/ 2147483647 w 65"/>
              <a:gd name="T3" fmla="*/ 0 h 60"/>
              <a:gd name="T4" fmla="*/ 0 w 65"/>
              <a:gd name="T5" fmla="*/ 2147483647 h 60"/>
              <a:gd name="T6" fmla="*/ 0 w 65"/>
              <a:gd name="T7" fmla="*/ 2147483647 h 60"/>
              <a:gd name="T8" fmla="*/ 2147483647 w 65"/>
              <a:gd name="T9" fmla="*/ 2147483647 h 60"/>
              <a:gd name="T10" fmla="*/ 2147483647 w 65"/>
              <a:gd name="T11" fmla="*/ 2147483647 h 60"/>
              <a:gd name="T12" fmla="*/ 2147483647 w 65"/>
              <a:gd name="T13" fmla="*/ 2147483647 h 60"/>
              <a:gd name="T14" fmla="*/ 2147483647 w 65"/>
              <a:gd name="T15" fmla="*/ 2147483647 h 60"/>
              <a:gd name="T16" fmla="*/ 2147483647 w 65"/>
              <a:gd name="T17" fmla="*/ 2147483647 h 60"/>
              <a:gd name="T18" fmla="*/ 2147483647 w 65"/>
              <a:gd name="T19" fmla="*/ 2147483647 h 60"/>
              <a:gd name="T20" fmla="*/ 2147483647 w 65"/>
              <a:gd name="T21" fmla="*/ 2147483647 h 60"/>
              <a:gd name="T22" fmla="*/ 2147483647 w 65"/>
              <a:gd name="T23" fmla="*/ 2147483647 h 60"/>
              <a:gd name="T24" fmla="*/ 2147483647 w 65"/>
              <a:gd name="T25" fmla="*/ 2147483647 h 60"/>
              <a:gd name="T26" fmla="*/ 2147483647 w 65"/>
              <a:gd name="T27" fmla="*/ 2147483647 h 60"/>
              <a:gd name="T28" fmla="*/ 2147483647 w 65"/>
              <a:gd name="T29" fmla="*/ 2147483647 h 60"/>
              <a:gd name="T30" fmla="*/ 2147483647 w 65"/>
              <a:gd name="T31" fmla="*/ 2147483647 h 60"/>
              <a:gd name="T32" fmla="*/ 2147483647 w 65"/>
              <a:gd name="T33" fmla="*/ 2147483647 h 60"/>
              <a:gd name="T34" fmla="*/ 2147483647 w 65"/>
              <a:gd name="T35" fmla="*/ 2147483647 h 60"/>
              <a:gd name="T36" fmla="*/ 2147483647 w 65"/>
              <a:gd name="T37" fmla="*/ 2147483647 h 60"/>
              <a:gd name="T38" fmla="*/ 2147483647 w 65"/>
              <a:gd name="T39" fmla="*/ 2147483647 h 60"/>
              <a:gd name="T40" fmla="*/ 2147483647 w 65"/>
              <a:gd name="T41" fmla="*/ 0 h 60"/>
              <a:gd name="T42" fmla="*/ 2147483647 w 65"/>
              <a:gd name="T43" fmla="*/ 0 h 6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5"/>
              <a:gd name="T67" fmla="*/ 0 h 60"/>
              <a:gd name="T68" fmla="*/ 65 w 65"/>
              <a:gd name="T69" fmla="*/ 60 h 6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5" h="60">
                <a:moveTo>
                  <a:pt x="65" y="0"/>
                </a:moveTo>
                <a:lnTo>
                  <a:pt x="65" y="0"/>
                </a:lnTo>
                <a:lnTo>
                  <a:pt x="0" y="16"/>
                </a:lnTo>
                <a:lnTo>
                  <a:pt x="5" y="16"/>
                </a:lnTo>
                <a:lnTo>
                  <a:pt x="11" y="22"/>
                </a:lnTo>
                <a:lnTo>
                  <a:pt x="16" y="22"/>
                </a:lnTo>
                <a:lnTo>
                  <a:pt x="16" y="27"/>
                </a:lnTo>
                <a:lnTo>
                  <a:pt x="22" y="33"/>
                </a:lnTo>
                <a:lnTo>
                  <a:pt x="22" y="38"/>
                </a:lnTo>
                <a:lnTo>
                  <a:pt x="27" y="38"/>
                </a:lnTo>
                <a:lnTo>
                  <a:pt x="27" y="44"/>
                </a:lnTo>
                <a:lnTo>
                  <a:pt x="27" y="49"/>
                </a:lnTo>
                <a:lnTo>
                  <a:pt x="27" y="54"/>
                </a:lnTo>
                <a:lnTo>
                  <a:pt x="33" y="60"/>
                </a:lnTo>
                <a:lnTo>
                  <a:pt x="65" y="0"/>
                </a:lnTo>
                <a:close/>
              </a:path>
            </a:pathLst>
          </a:custGeom>
          <a:solidFill>
            <a:schemeClr val="bg2"/>
          </a:solidFill>
          <a:ln w="9525">
            <a:noFill/>
            <a:round/>
            <a:headEnd/>
            <a:tailEnd/>
          </a:ln>
        </p:spPr>
        <p:txBody>
          <a:bodyPr/>
          <a:lstStyle/>
          <a:p>
            <a:endParaRPr lang="en-US" dirty="0"/>
          </a:p>
        </p:txBody>
      </p:sp>
      <p:sp>
        <p:nvSpPr>
          <p:cNvPr id="46142" name="Freeform 1095"/>
          <p:cNvSpPr>
            <a:spLocks/>
          </p:cNvSpPr>
          <p:nvPr/>
        </p:nvSpPr>
        <p:spPr bwMode="auto">
          <a:xfrm>
            <a:off x="6205538" y="5238750"/>
            <a:ext cx="111125" cy="73025"/>
          </a:xfrm>
          <a:custGeom>
            <a:avLst/>
            <a:gdLst>
              <a:gd name="T0" fmla="*/ 2147483647 w 65"/>
              <a:gd name="T1" fmla="*/ 2147483647 h 43"/>
              <a:gd name="T2" fmla="*/ 2147483647 w 65"/>
              <a:gd name="T3" fmla="*/ 0 h 43"/>
              <a:gd name="T4" fmla="*/ 0 w 65"/>
              <a:gd name="T5" fmla="*/ 2147483647 h 43"/>
              <a:gd name="T6" fmla="*/ 2147483647 w 65"/>
              <a:gd name="T7" fmla="*/ 2147483647 h 43"/>
              <a:gd name="T8" fmla="*/ 2147483647 w 65"/>
              <a:gd name="T9" fmla="*/ 2147483647 h 43"/>
              <a:gd name="T10" fmla="*/ 2147483647 w 65"/>
              <a:gd name="T11" fmla="*/ 2147483647 h 43"/>
              <a:gd name="T12" fmla="*/ 0 60000 65536"/>
              <a:gd name="T13" fmla="*/ 0 60000 65536"/>
              <a:gd name="T14" fmla="*/ 0 60000 65536"/>
              <a:gd name="T15" fmla="*/ 0 60000 65536"/>
              <a:gd name="T16" fmla="*/ 0 60000 65536"/>
              <a:gd name="T17" fmla="*/ 0 60000 65536"/>
              <a:gd name="T18" fmla="*/ 0 w 65"/>
              <a:gd name="T19" fmla="*/ 0 h 43"/>
              <a:gd name="T20" fmla="*/ 65 w 65"/>
              <a:gd name="T21" fmla="*/ 43 h 43"/>
            </a:gdLst>
            <a:ahLst/>
            <a:cxnLst>
              <a:cxn ang="T12">
                <a:pos x="T0" y="T1"/>
              </a:cxn>
              <a:cxn ang="T13">
                <a:pos x="T2" y="T3"/>
              </a:cxn>
              <a:cxn ang="T14">
                <a:pos x="T4" y="T5"/>
              </a:cxn>
              <a:cxn ang="T15">
                <a:pos x="T6" y="T7"/>
              </a:cxn>
              <a:cxn ang="T16">
                <a:pos x="T8" y="T9"/>
              </a:cxn>
              <a:cxn ang="T17">
                <a:pos x="T10" y="T11"/>
              </a:cxn>
            </a:cxnLst>
            <a:rect l="T18" t="T19" r="T20" b="T21"/>
            <a:pathLst>
              <a:path w="65" h="43">
                <a:moveTo>
                  <a:pt x="65" y="5"/>
                </a:moveTo>
                <a:lnTo>
                  <a:pt x="65" y="0"/>
                </a:lnTo>
                <a:lnTo>
                  <a:pt x="0" y="38"/>
                </a:lnTo>
                <a:lnTo>
                  <a:pt x="5" y="43"/>
                </a:lnTo>
                <a:lnTo>
                  <a:pt x="65" y="5"/>
                </a:lnTo>
                <a:close/>
              </a:path>
            </a:pathLst>
          </a:custGeom>
          <a:solidFill>
            <a:schemeClr val="tx1"/>
          </a:solidFill>
          <a:ln w="9525">
            <a:noFill/>
            <a:round/>
            <a:headEnd/>
            <a:tailEnd/>
          </a:ln>
        </p:spPr>
        <p:txBody>
          <a:bodyPr/>
          <a:lstStyle/>
          <a:p>
            <a:endParaRPr lang="en-US" dirty="0"/>
          </a:p>
        </p:txBody>
      </p:sp>
      <p:sp>
        <p:nvSpPr>
          <p:cNvPr id="46143" name="Freeform 1096"/>
          <p:cNvSpPr>
            <a:spLocks/>
          </p:cNvSpPr>
          <p:nvPr/>
        </p:nvSpPr>
        <p:spPr bwMode="auto">
          <a:xfrm>
            <a:off x="6251575" y="5219700"/>
            <a:ext cx="111125" cy="92075"/>
          </a:xfrm>
          <a:custGeom>
            <a:avLst/>
            <a:gdLst>
              <a:gd name="T0" fmla="*/ 2147483647 w 65"/>
              <a:gd name="T1" fmla="*/ 0 h 54"/>
              <a:gd name="T2" fmla="*/ 2147483647 w 65"/>
              <a:gd name="T3" fmla="*/ 0 h 54"/>
              <a:gd name="T4" fmla="*/ 0 w 65"/>
              <a:gd name="T5" fmla="*/ 2147483647 h 54"/>
              <a:gd name="T6" fmla="*/ 0 w 65"/>
              <a:gd name="T7" fmla="*/ 2147483647 h 54"/>
              <a:gd name="T8" fmla="*/ 0 w 65"/>
              <a:gd name="T9" fmla="*/ 2147483647 h 54"/>
              <a:gd name="T10" fmla="*/ 2147483647 w 65"/>
              <a:gd name="T11" fmla="*/ 2147483647 h 54"/>
              <a:gd name="T12" fmla="*/ 2147483647 w 65"/>
              <a:gd name="T13" fmla="*/ 2147483647 h 54"/>
              <a:gd name="T14" fmla="*/ 2147483647 w 65"/>
              <a:gd name="T15" fmla="*/ 2147483647 h 54"/>
              <a:gd name="T16" fmla="*/ 2147483647 w 65"/>
              <a:gd name="T17" fmla="*/ 2147483647 h 54"/>
              <a:gd name="T18" fmla="*/ 2147483647 w 65"/>
              <a:gd name="T19" fmla="*/ 2147483647 h 54"/>
              <a:gd name="T20" fmla="*/ 2147483647 w 65"/>
              <a:gd name="T21" fmla="*/ 2147483647 h 54"/>
              <a:gd name="T22" fmla="*/ 2147483647 w 65"/>
              <a:gd name="T23" fmla="*/ 2147483647 h 54"/>
              <a:gd name="T24" fmla="*/ 2147483647 w 65"/>
              <a:gd name="T25" fmla="*/ 2147483647 h 54"/>
              <a:gd name="T26" fmla="*/ 2147483647 w 65"/>
              <a:gd name="T27" fmla="*/ 2147483647 h 54"/>
              <a:gd name="T28" fmla="*/ 2147483647 w 65"/>
              <a:gd name="T29" fmla="*/ 2147483647 h 54"/>
              <a:gd name="T30" fmla="*/ 2147483647 w 65"/>
              <a:gd name="T31" fmla="*/ 2147483647 h 54"/>
              <a:gd name="T32" fmla="*/ 2147483647 w 65"/>
              <a:gd name="T33" fmla="*/ 2147483647 h 54"/>
              <a:gd name="T34" fmla="*/ 2147483647 w 65"/>
              <a:gd name="T35" fmla="*/ 2147483647 h 54"/>
              <a:gd name="T36" fmla="*/ 2147483647 w 65"/>
              <a:gd name="T37" fmla="*/ 2147483647 h 54"/>
              <a:gd name="T38" fmla="*/ 2147483647 w 65"/>
              <a:gd name="T39" fmla="*/ 2147483647 h 54"/>
              <a:gd name="T40" fmla="*/ 2147483647 w 65"/>
              <a:gd name="T41" fmla="*/ 0 h 54"/>
              <a:gd name="T42" fmla="*/ 2147483647 w 65"/>
              <a:gd name="T43" fmla="*/ 0 h 5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5"/>
              <a:gd name="T67" fmla="*/ 0 h 54"/>
              <a:gd name="T68" fmla="*/ 65 w 65"/>
              <a:gd name="T69" fmla="*/ 54 h 5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5" h="54">
                <a:moveTo>
                  <a:pt x="65" y="0"/>
                </a:moveTo>
                <a:lnTo>
                  <a:pt x="65" y="0"/>
                </a:lnTo>
                <a:lnTo>
                  <a:pt x="0" y="5"/>
                </a:lnTo>
                <a:lnTo>
                  <a:pt x="0" y="11"/>
                </a:lnTo>
                <a:lnTo>
                  <a:pt x="5" y="11"/>
                </a:lnTo>
                <a:lnTo>
                  <a:pt x="5" y="16"/>
                </a:lnTo>
                <a:lnTo>
                  <a:pt x="11" y="16"/>
                </a:lnTo>
                <a:lnTo>
                  <a:pt x="16" y="22"/>
                </a:lnTo>
                <a:lnTo>
                  <a:pt x="16" y="27"/>
                </a:lnTo>
                <a:lnTo>
                  <a:pt x="22" y="33"/>
                </a:lnTo>
                <a:lnTo>
                  <a:pt x="22" y="38"/>
                </a:lnTo>
                <a:lnTo>
                  <a:pt x="22" y="43"/>
                </a:lnTo>
                <a:lnTo>
                  <a:pt x="27" y="49"/>
                </a:lnTo>
                <a:lnTo>
                  <a:pt x="27" y="54"/>
                </a:lnTo>
                <a:lnTo>
                  <a:pt x="65" y="0"/>
                </a:lnTo>
                <a:close/>
              </a:path>
            </a:pathLst>
          </a:custGeom>
          <a:solidFill>
            <a:schemeClr val="tx1"/>
          </a:solidFill>
          <a:ln w="9525">
            <a:noFill/>
            <a:round/>
            <a:headEnd/>
            <a:tailEnd/>
          </a:ln>
        </p:spPr>
        <p:txBody>
          <a:bodyPr/>
          <a:lstStyle/>
          <a:p>
            <a:endParaRPr lang="en-US" dirty="0"/>
          </a:p>
        </p:txBody>
      </p:sp>
      <p:sp>
        <p:nvSpPr>
          <p:cNvPr id="46144" name="Freeform 1097"/>
          <p:cNvSpPr>
            <a:spLocks/>
          </p:cNvSpPr>
          <p:nvPr/>
        </p:nvSpPr>
        <p:spPr bwMode="auto">
          <a:xfrm>
            <a:off x="7132638" y="3035300"/>
            <a:ext cx="112712" cy="46038"/>
          </a:xfrm>
          <a:custGeom>
            <a:avLst/>
            <a:gdLst>
              <a:gd name="T0" fmla="*/ 0 w 66"/>
              <a:gd name="T1" fmla="*/ 2147483647 h 27"/>
              <a:gd name="T2" fmla="*/ 0 w 66"/>
              <a:gd name="T3" fmla="*/ 2147483647 h 27"/>
              <a:gd name="T4" fmla="*/ 2147483647 w 66"/>
              <a:gd name="T5" fmla="*/ 2147483647 h 27"/>
              <a:gd name="T6" fmla="*/ 2147483647 w 66"/>
              <a:gd name="T7" fmla="*/ 0 h 27"/>
              <a:gd name="T8" fmla="*/ 0 w 66"/>
              <a:gd name="T9" fmla="*/ 2147483647 h 27"/>
              <a:gd name="T10" fmla="*/ 0 w 66"/>
              <a:gd name="T11" fmla="*/ 2147483647 h 27"/>
              <a:gd name="T12" fmla="*/ 0 60000 65536"/>
              <a:gd name="T13" fmla="*/ 0 60000 65536"/>
              <a:gd name="T14" fmla="*/ 0 60000 65536"/>
              <a:gd name="T15" fmla="*/ 0 60000 65536"/>
              <a:gd name="T16" fmla="*/ 0 60000 65536"/>
              <a:gd name="T17" fmla="*/ 0 60000 65536"/>
              <a:gd name="T18" fmla="*/ 0 w 66"/>
              <a:gd name="T19" fmla="*/ 0 h 27"/>
              <a:gd name="T20" fmla="*/ 66 w 66"/>
              <a:gd name="T21" fmla="*/ 27 h 27"/>
            </a:gdLst>
            <a:ahLst/>
            <a:cxnLst>
              <a:cxn ang="T12">
                <a:pos x="T0" y="T1"/>
              </a:cxn>
              <a:cxn ang="T13">
                <a:pos x="T2" y="T3"/>
              </a:cxn>
              <a:cxn ang="T14">
                <a:pos x="T4" y="T5"/>
              </a:cxn>
              <a:cxn ang="T15">
                <a:pos x="T6" y="T7"/>
              </a:cxn>
              <a:cxn ang="T16">
                <a:pos x="T8" y="T9"/>
              </a:cxn>
              <a:cxn ang="T17">
                <a:pos x="T10" y="T11"/>
              </a:cxn>
            </a:cxnLst>
            <a:rect l="T18" t="T19" r="T20" b="T21"/>
            <a:pathLst>
              <a:path w="66" h="27">
                <a:moveTo>
                  <a:pt x="0" y="22"/>
                </a:moveTo>
                <a:lnTo>
                  <a:pt x="0" y="27"/>
                </a:lnTo>
                <a:lnTo>
                  <a:pt x="66" y="11"/>
                </a:lnTo>
                <a:lnTo>
                  <a:pt x="66" y="0"/>
                </a:lnTo>
                <a:lnTo>
                  <a:pt x="0" y="17"/>
                </a:lnTo>
                <a:lnTo>
                  <a:pt x="0" y="22"/>
                </a:lnTo>
                <a:close/>
              </a:path>
            </a:pathLst>
          </a:custGeom>
          <a:solidFill>
            <a:schemeClr val="tx1"/>
          </a:solidFill>
          <a:ln w="9525">
            <a:noFill/>
            <a:round/>
            <a:headEnd/>
            <a:tailEnd/>
          </a:ln>
        </p:spPr>
        <p:txBody>
          <a:bodyPr/>
          <a:lstStyle/>
          <a:p>
            <a:endParaRPr lang="en-US" dirty="0"/>
          </a:p>
        </p:txBody>
      </p:sp>
      <p:sp>
        <p:nvSpPr>
          <p:cNvPr id="46145" name="Freeform 1098"/>
          <p:cNvSpPr>
            <a:spLocks/>
          </p:cNvSpPr>
          <p:nvPr/>
        </p:nvSpPr>
        <p:spPr bwMode="auto">
          <a:xfrm>
            <a:off x="7078663" y="3016250"/>
            <a:ext cx="111125" cy="84138"/>
          </a:xfrm>
          <a:custGeom>
            <a:avLst/>
            <a:gdLst>
              <a:gd name="T0" fmla="*/ 0 w 65"/>
              <a:gd name="T1" fmla="*/ 2147483647 h 49"/>
              <a:gd name="T2" fmla="*/ 0 w 65"/>
              <a:gd name="T3" fmla="*/ 2147483647 h 49"/>
              <a:gd name="T4" fmla="*/ 2147483647 w 65"/>
              <a:gd name="T5" fmla="*/ 2147483647 h 49"/>
              <a:gd name="T6" fmla="*/ 2147483647 w 65"/>
              <a:gd name="T7" fmla="*/ 2147483647 h 49"/>
              <a:gd name="T8" fmla="*/ 2147483647 w 65"/>
              <a:gd name="T9" fmla="*/ 2147483647 h 49"/>
              <a:gd name="T10" fmla="*/ 2147483647 w 65"/>
              <a:gd name="T11" fmla="*/ 2147483647 h 49"/>
              <a:gd name="T12" fmla="*/ 2147483647 w 65"/>
              <a:gd name="T13" fmla="*/ 2147483647 h 49"/>
              <a:gd name="T14" fmla="*/ 2147483647 w 65"/>
              <a:gd name="T15" fmla="*/ 2147483647 h 49"/>
              <a:gd name="T16" fmla="*/ 2147483647 w 65"/>
              <a:gd name="T17" fmla="*/ 2147483647 h 49"/>
              <a:gd name="T18" fmla="*/ 2147483647 w 65"/>
              <a:gd name="T19" fmla="*/ 2147483647 h 49"/>
              <a:gd name="T20" fmla="*/ 2147483647 w 65"/>
              <a:gd name="T21" fmla="*/ 2147483647 h 49"/>
              <a:gd name="T22" fmla="*/ 2147483647 w 65"/>
              <a:gd name="T23" fmla="*/ 2147483647 h 49"/>
              <a:gd name="T24" fmla="*/ 2147483647 w 65"/>
              <a:gd name="T25" fmla="*/ 2147483647 h 49"/>
              <a:gd name="T26" fmla="*/ 2147483647 w 65"/>
              <a:gd name="T27" fmla="*/ 2147483647 h 49"/>
              <a:gd name="T28" fmla="*/ 2147483647 w 65"/>
              <a:gd name="T29" fmla="*/ 2147483647 h 49"/>
              <a:gd name="T30" fmla="*/ 2147483647 w 65"/>
              <a:gd name="T31" fmla="*/ 2147483647 h 49"/>
              <a:gd name="T32" fmla="*/ 2147483647 w 65"/>
              <a:gd name="T33" fmla="*/ 2147483647 h 49"/>
              <a:gd name="T34" fmla="*/ 2147483647 w 65"/>
              <a:gd name="T35" fmla="*/ 2147483647 h 49"/>
              <a:gd name="T36" fmla="*/ 2147483647 w 65"/>
              <a:gd name="T37" fmla="*/ 0 h 49"/>
              <a:gd name="T38" fmla="*/ 2147483647 w 65"/>
              <a:gd name="T39" fmla="*/ 0 h 49"/>
              <a:gd name="T40" fmla="*/ 0 w 65"/>
              <a:gd name="T41" fmla="*/ 2147483647 h 49"/>
              <a:gd name="T42" fmla="*/ 0 w 65"/>
              <a:gd name="T43" fmla="*/ 2147483647 h 4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5"/>
              <a:gd name="T67" fmla="*/ 0 h 49"/>
              <a:gd name="T68" fmla="*/ 65 w 65"/>
              <a:gd name="T69" fmla="*/ 49 h 49"/>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5" h="49">
                <a:moveTo>
                  <a:pt x="0" y="38"/>
                </a:moveTo>
                <a:lnTo>
                  <a:pt x="0" y="38"/>
                </a:lnTo>
                <a:lnTo>
                  <a:pt x="65" y="49"/>
                </a:lnTo>
                <a:lnTo>
                  <a:pt x="65" y="44"/>
                </a:lnTo>
                <a:lnTo>
                  <a:pt x="59" y="44"/>
                </a:lnTo>
                <a:lnTo>
                  <a:pt x="59" y="38"/>
                </a:lnTo>
                <a:lnTo>
                  <a:pt x="59" y="33"/>
                </a:lnTo>
                <a:lnTo>
                  <a:pt x="54" y="28"/>
                </a:lnTo>
                <a:lnTo>
                  <a:pt x="54" y="22"/>
                </a:lnTo>
                <a:lnTo>
                  <a:pt x="54" y="17"/>
                </a:lnTo>
                <a:lnTo>
                  <a:pt x="54" y="11"/>
                </a:lnTo>
                <a:lnTo>
                  <a:pt x="54" y="6"/>
                </a:lnTo>
                <a:lnTo>
                  <a:pt x="54" y="0"/>
                </a:lnTo>
                <a:lnTo>
                  <a:pt x="0" y="38"/>
                </a:lnTo>
                <a:close/>
              </a:path>
            </a:pathLst>
          </a:custGeom>
          <a:solidFill>
            <a:schemeClr val="tx1"/>
          </a:solidFill>
          <a:ln w="9525">
            <a:noFill/>
            <a:round/>
            <a:headEnd/>
            <a:tailEnd/>
          </a:ln>
        </p:spPr>
        <p:txBody>
          <a:bodyPr/>
          <a:lstStyle/>
          <a:p>
            <a:endParaRPr lang="en-US" dirty="0"/>
          </a:p>
        </p:txBody>
      </p:sp>
      <p:sp>
        <p:nvSpPr>
          <p:cNvPr id="46146" name="Freeform 1099"/>
          <p:cNvSpPr>
            <a:spLocks/>
          </p:cNvSpPr>
          <p:nvPr/>
        </p:nvSpPr>
        <p:spPr bwMode="auto">
          <a:xfrm>
            <a:off x="7132638" y="4503738"/>
            <a:ext cx="112712" cy="36512"/>
          </a:xfrm>
          <a:custGeom>
            <a:avLst/>
            <a:gdLst>
              <a:gd name="T0" fmla="*/ 0 w 66"/>
              <a:gd name="T1" fmla="*/ 2147483647 h 21"/>
              <a:gd name="T2" fmla="*/ 0 w 66"/>
              <a:gd name="T3" fmla="*/ 2147483647 h 21"/>
              <a:gd name="T4" fmla="*/ 2147483647 w 66"/>
              <a:gd name="T5" fmla="*/ 2147483647 h 21"/>
              <a:gd name="T6" fmla="*/ 2147483647 w 66"/>
              <a:gd name="T7" fmla="*/ 2147483647 h 21"/>
              <a:gd name="T8" fmla="*/ 0 w 66"/>
              <a:gd name="T9" fmla="*/ 0 h 21"/>
              <a:gd name="T10" fmla="*/ 0 w 66"/>
              <a:gd name="T11" fmla="*/ 2147483647 h 21"/>
              <a:gd name="T12" fmla="*/ 0 60000 65536"/>
              <a:gd name="T13" fmla="*/ 0 60000 65536"/>
              <a:gd name="T14" fmla="*/ 0 60000 65536"/>
              <a:gd name="T15" fmla="*/ 0 60000 65536"/>
              <a:gd name="T16" fmla="*/ 0 60000 65536"/>
              <a:gd name="T17" fmla="*/ 0 60000 65536"/>
              <a:gd name="T18" fmla="*/ 0 w 66"/>
              <a:gd name="T19" fmla="*/ 0 h 21"/>
              <a:gd name="T20" fmla="*/ 66 w 66"/>
              <a:gd name="T21" fmla="*/ 21 h 21"/>
            </a:gdLst>
            <a:ahLst/>
            <a:cxnLst>
              <a:cxn ang="T12">
                <a:pos x="T0" y="T1"/>
              </a:cxn>
              <a:cxn ang="T13">
                <a:pos x="T2" y="T3"/>
              </a:cxn>
              <a:cxn ang="T14">
                <a:pos x="T4" y="T5"/>
              </a:cxn>
              <a:cxn ang="T15">
                <a:pos x="T6" y="T7"/>
              </a:cxn>
              <a:cxn ang="T16">
                <a:pos x="T8" y="T9"/>
              </a:cxn>
              <a:cxn ang="T17">
                <a:pos x="T10" y="T11"/>
              </a:cxn>
            </a:cxnLst>
            <a:rect l="T18" t="T19" r="T20" b="T21"/>
            <a:pathLst>
              <a:path w="66" h="21">
                <a:moveTo>
                  <a:pt x="0" y="5"/>
                </a:moveTo>
                <a:lnTo>
                  <a:pt x="0" y="11"/>
                </a:lnTo>
                <a:lnTo>
                  <a:pt x="66" y="21"/>
                </a:lnTo>
                <a:lnTo>
                  <a:pt x="66" y="16"/>
                </a:lnTo>
                <a:lnTo>
                  <a:pt x="0" y="0"/>
                </a:lnTo>
                <a:lnTo>
                  <a:pt x="0" y="5"/>
                </a:lnTo>
                <a:close/>
              </a:path>
            </a:pathLst>
          </a:custGeom>
          <a:solidFill>
            <a:schemeClr val="tx1"/>
          </a:solidFill>
          <a:ln w="9525">
            <a:noFill/>
            <a:round/>
            <a:headEnd/>
            <a:tailEnd/>
          </a:ln>
        </p:spPr>
        <p:txBody>
          <a:bodyPr/>
          <a:lstStyle/>
          <a:p>
            <a:endParaRPr lang="en-US" dirty="0"/>
          </a:p>
        </p:txBody>
      </p:sp>
      <p:sp>
        <p:nvSpPr>
          <p:cNvPr id="46147" name="Freeform 1100"/>
          <p:cNvSpPr>
            <a:spLocks/>
          </p:cNvSpPr>
          <p:nvPr/>
        </p:nvSpPr>
        <p:spPr bwMode="auto">
          <a:xfrm>
            <a:off x="7078663" y="4475163"/>
            <a:ext cx="111125" cy="93662"/>
          </a:xfrm>
          <a:custGeom>
            <a:avLst/>
            <a:gdLst>
              <a:gd name="T0" fmla="*/ 0 w 65"/>
              <a:gd name="T1" fmla="*/ 2147483647 h 55"/>
              <a:gd name="T2" fmla="*/ 0 w 65"/>
              <a:gd name="T3" fmla="*/ 2147483647 h 55"/>
              <a:gd name="T4" fmla="*/ 2147483647 w 65"/>
              <a:gd name="T5" fmla="*/ 2147483647 h 55"/>
              <a:gd name="T6" fmla="*/ 2147483647 w 65"/>
              <a:gd name="T7" fmla="*/ 2147483647 h 55"/>
              <a:gd name="T8" fmla="*/ 2147483647 w 65"/>
              <a:gd name="T9" fmla="*/ 2147483647 h 55"/>
              <a:gd name="T10" fmla="*/ 2147483647 w 65"/>
              <a:gd name="T11" fmla="*/ 2147483647 h 55"/>
              <a:gd name="T12" fmla="*/ 2147483647 w 65"/>
              <a:gd name="T13" fmla="*/ 2147483647 h 55"/>
              <a:gd name="T14" fmla="*/ 2147483647 w 65"/>
              <a:gd name="T15" fmla="*/ 2147483647 h 55"/>
              <a:gd name="T16" fmla="*/ 2147483647 w 65"/>
              <a:gd name="T17" fmla="*/ 2147483647 h 55"/>
              <a:gd name="T18" fmla="*/ 2147483647 w 65"/>
              <a:gd name="T19" fmla="*/ 2147483647 h 55"/>
              <a:gd name="T20" fmla="*/ 2147483647 w 65"/>
              <a:gd name="T21" fmla="*/ 2147483647 h 55"/>
              <a:gd name="T22" fmla="*/ 2147483647 w 65"/>
              <a:gd name="T23" fmla="*/ 2147483647 h 55"/>
              <a:gd name="T24" fmla="*/ 2147483647 w 65"/>
              <a:gd name="T25" fmla="*/ 2147483647 h 55"/>
              <a:gd name="T26" fmla="*/ 2147483647 w 65"/>
              <a:gd name="T27" fmla="*/ 2147483647 h 55"/>
              <a:gd name="T28" fmla="*/ 2147483647 w 65"/>
              <a:gd name="T29" fmla="*/ 2147483647 h 55"/>
              <a:gd name="T30" fmla="*/ 2147483647 w 65"/>
              <a:gd name="T31" fmla="*/ 2147483647 h 55"/>
              <a:gd name="T32" fmla="*/ 2147483647 w 65"/>
              <a:gd name="T33" fmla="*/ 2147483647 h 55"/>
              <a:gd name="T34" fmla="*/ 2147483647 w 65"/>
              <a:gd name="T35" fmla="*/ 2147483647 h 55"/>
              <a:gd name="T36" fmla="*/ 2147483647 w 65"/>
              <a:gd name="T37" fmla="*/ 2147483647 h 55"/>
              <a:gd name="T38" fmla="*/ 2147483647 w 65"/>
              <a:gd name="T39" fmla="*/ 0 h 55"/>
              <a:gd name="T40" fmla="*/ 0 w 65"/>
              <a:gd name="T41" fmla="*/ 2147483647 h 55"/>
              <a:gd name="T42" fmla="*/ 0 w 65"/>
              <a:gd name="T43" fmla="*/ 2147483647 h 5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5"/>
              <a:gd name="T67" fmla="*/ 0 h 55"/>
              <a:gd name="T68" fmla="*/ 65 w 65"/>
              <a:gd name="T69" fmla="*/ 55 h 55"/>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5" h="55">
                <a:moveTo>
                  <a:pt x="0" y="17"/>
                </a:moveTo>
                <a:lnTo>
                  <a:pt x="0" y="17"/>
                </a:lnTo>
                <a:lnTo>
                  <a:pt x="54" y="55"/>
                </a:lnTo>
                <a:lnTo>
                  <a:pt x="54" y="49"/>
                </a:lnTo>
                <a:lnTo>
                  <a:pt x="54" y="44"/>
                </a:lnTo>
                <a:lnTo>
                  <a:pt x="54" y="38"/>
                </a:lnTo>
                <a:lnTo>
                  <a:pt x="54" y="33"/>
                </a:lnTo>
                <a:lnTo>
                  <a:pt x="54" y="28"/>
                </a:lnTo>
                <a:lnTo>
                  <a:pt x="54" y="22"/>
                </a:lnTo>
                <a:lnTo>
                  <a:pt x="59" y="22"/>
                </a:lnTo>
                <a:lnTo>
                  <a:pt x="59" y="17"/>
                </a:lnTo>
                <a:lnTo>
                  <a:pt x="59" y="11"/>
                </a:lnTo>
                <a:lnTo>
                  <a:pt x="65" y="6"/>
                </a:lnTo>
                <a:lnTo>
                  <a:pt x="65" y="0"/>
                </a:lnTo>
                <a:lnTo>
                  <a:pt x="0" y="17"/>
                </a:lnTo>
                <a:close/>
              </a:path>
            </a:pathLst>
          </a:custGeom>
          <a:solidFill>
            <a:schemeClr val="tx1"/>
          </a:solidFill>
          <a:ln w="9525">
            <a:noFill/>
            <a:round/>
            <a:headEnd/>
            <a:tailEnd/>
          </a:ln>
        </p:spPr>
        <p:txBody>
          <a:bodyPr/>
          <a:lstStyle/>
          <a:p>
            <a:endParaRPr lang="en-US" dirty="0"/>
          </a:p>
        </p:txBody>
      </p:sp>
      <p:sp>
        <p:nvSpPr>
          <p:cNvPr id="46148" name="Rectangle 1034"/>
          <p:cNvSpPr>
            <a:spLocks noChangeArrowheads="1"/>
          </p:cNvSpPr>
          <p:nvPr/>
        </p:nvSpPr>
        <p:spPr bwMode="auto">
          <a:xfrm>
            <a:off x="1827213" y="1489075"/>
            <a:ext cx="4368800" cy="485775"/>
          </a:xfrm>
          <a:prstGeom prst="rect">
            <a:avLst/>
          </a:prstGeom>
          <a:noFill/>
          <a:ln w="9525">
            <a:noFill/>
            <a:miter lim="800000"/>
            <a:headEnd/>
            <a:tailEnd/>
          </a:ln>
        </p:spPr>
        <p:txBody>
          <a:bodyPr lIns="92075" tIns="46038" rIns="92075" bIns="46038"/>
          <a:lstStyle/>
          <a:p>
            <a:pPr marL="342900" indent="-342900" algn="l" defTabSz="762000">
              <a:spcAft>
                <a:spcPct val="30000"/>
              </a:spcAft>
              <a:buClr>
                <a:srgbClr val="E3BEFF"/>
              </a:buClr>
              <a:buSzPct val="100000"/>
              <a:buFontTx/>
              <a:buChar char=" "/>
            </a:pPr>
            <a:r>
              <a:rPr lang="en-US" sz="1600" dirty="0">
                <a:solidFill>
                  <a:schemeClr val="tx2"/>
                </a:solidFill>
              </a:rPr>
              <a:t>mire image and graticule</a:t>
            </a:r>
          </a:p>
        </p:txBody>
      </p:sp>
      <p:sp>
        <p:nvSpPr>
          <p:cNvPr id="46149" name="Rectangle 1035"/>
          <p:cNvSpPr>
            <a:spLocks noChangeArrowheads="1"/>
          </p:cNvSpPr>
          <p:nvPr/>
        </p:nvSpPr>
        <p:spPr bwMode="auto">
          <a:xfrm>
            <a:off x="1827213" y="1884363"/>
            <a:ext cx="4368800" cy="487362"/>
          </a:xfrm>
          <a:prstGeom prst="rect">
            <a:avLst/>
          </a:prstGeom>
          <a:noFill/>
          <a:ln w="9525">
            <a:noFill/>
            <a:miter lim="800000"/>
            <a:headEnd/>
            <a:tailEnd/>
          </a:ln>
        </p:spPr>
        <p:txBody>
          <a:bodyPr lIns="92075" tIns="46038" rIns="92075" bIns="46038"/>
          <a:lstStyle/>
          <a:p>
            <a:pPr marL="342900" indent="-342900" algn="l" defTabSz="762000">
              <a:spcAft>
                <a:spcPct val="30000"/>
              </a:spcAft>
              <a:buClr>
                <a:srgbClr val="E3BEFF"/>
              </a:buClr>
              <a:buSzPct val="100000"/>
              <a:buFontTx/>
              <a:buChar char=" "/>
            </a:pPr>
            <a:r>
              <a:rPr lang="en-US" sz="1600" dirty="0">
                <a:solidFill>
                  <a:schemeClr val="tx2"/>
                </a:solidFill>
              </a:rPr>
              <a:t>not coincident</a:t>
            </a:r>
          </a:p>
        </p:txBody>
      </p:sp>
      <p:sp>
        <p:nvSpPr>
          <p:cNvPr id="46150" name="Rectangle 1036"/>
          <p:cNvSpPr>
            <a:spLocks noChangeArrowheads="1"/>
          </p:cNvSpPr>
          <p:nvPr/>
        </p:nvSpPr>
        <p:spPr bwMode="auto">
          <a:xfrm>
            <a:off x="2292350" y="2376488"/>
            <a:ext cx="3452813" cy="485775"/>
          </a:xfrm>
          <a:prstGeom prst="rect">
            <a:avLst/>
          </a:prstGeom>
          <a:noFill/>
          <a:ln w="9525">
            <a:noFill/>
            <a:miter lim="800000"/>
            <a:headEnd/>
            <a:tailEnd/>
          </a:ln>
        </p:spPr>
        <p:txBody>
          <a:bodyPr lIns="92075" tIns="46038" rIns="92075" bIns="46038"/>
          <a:lstStyle/>
          <a:p>
            <a:pPr marL="342900" indent="-342900" algn="l" defTabSz="762000">
              <a:lnSpc>
                <a:spcPct val="80000"/>
              </a:lnSpc>
              <a:spcAft>
                <a:spcPct val="30000"/>
              </a:spcAft>
              <a:buClr>
                <a:srgbClr val="E3BEFF"/>
              </a:buClr>
              <a:buSzPct val="100000"/>
              <a:buFontTx/>
              <a:buChar char=" "/>
            </a:pPr>
            <a:r>
              <a:rPr lang="en-US" sz="1600" dirty="0">
                <a:solidFill>
                  <a:schemeClr val="tx2"/>
                </a:solidFill>
              </a:rPr>
              <a:t>mire image and graticule</a:t>
            </a:r>
          </a:p>
          <a:p>
            <a:pPr marL="342900" indent="-342900" algn="l" defTabSz="762000">
              <a:lnSpc>
                <a:spcPct val="80000"/>
              </a:lnSpc>
              <a:spcAft>
                <a:spcPct val="30000"/>
              </a:spcAft>
              <a:buClr>
                <a:srgbClr val="E3BEFF"/>
              </a:buClr>
              <a:buSzPct val="100000"/>
              <a:buFontTx/>
              <a:buChar char=" "/>
            </a:pPr>
            <a:r>
              <a:rPr lang="en-US" sz="1600" dirty="0">
                <a:solidFill>
                  <a:schemeClr val="tx2"/>
                </a:solidFill>
              </a:rPr>
              <a:t>coincident</a:t>
            </a:r>
          </a:p>
        </p:txBody>
      </p:sp>
      <p:sp>
        <p:nvSpPr>
          <p:cNvPr id="46151" name="Rectangle 1037"/>
          <p:cNvSpPr>
            <a:spLocks noChangeArrowheads="1"/>
          </p:cNvSpPr>
          <p:nvPr/>
        </p:nvSpPr>
        <p:spPr bwMode="auto">
          <a:xfrm>
            <a:off x="4325938" y="2759075"/>
            <a:ext cx="3454400" cy="485775"/>
          </a:xfrm>
          <a:prstGeom prst="rect">
            <a:avLst/>
          </a:prstGeom>
          <a:noFill/>
          <a:ln w="9525">
            <a:noFill/>
            <a:miter lim="800000"/>
            <a:headEnd/>
            <a:tailEnd/>
          </a:ln>
        </p:spPr>
        <p:txBody>
          <a:bodyPr lIns="92075" tIns="46038" rIns="92075" bIns="46038"/>
          <a:lstStyle/>
          <a:p>
            <a:pPr marL="342900" indent="-342900" algn="l" defTabSz="762000">
              <a:lnSpc>
                <a:spcPct val="80000"/>
              </a:lnSpc>
              <a:spcAft>
                <a:spcPct val="30000"/>
              </a:spcAft>
              <a:buClr>
                <a:srgbClr val="E3BEFF"/>
              </a:buClr>
              <a:buSzPct val="100000"/>
              <a:buFontTx/>
              <a:buChar char=" "/>
            </a:pPr>
            <a:r>
              <a:rPr lang="en-US" sz="1600" dirty="0">
                <a:solidFill>
                  <a:schemeClr val="tx2"/>
                </a:solidFill>
              </a:rPr>
              <a:t>instrument objective</a:t>
            </a:r>
          </a:p>
        </p:txBody>
      </p:sp>
      <p:sp>
        <p:nvSpPr>
          <p:cNvPr id="46152" name="Rectangle 1038"/>
          <p:cNvSpPr>
            <a:spLocks noChangeArrowheads="1"/>
          </p:cNvSpPr>
          <p:nvPr/>
        </p:nvSpPr>
        <p:spPr bwMode="auto">
          <a:xfrm>
            <a:off x="2278063" y="5160963"/>
            <a:ext cx="3454400" cy="485775"/>
          </a:xfrm>
          <a:prstGeom prst="rect">
            <a:avLst/>
          </a:prstGeom>
          <a:noFill/>
          <a:ln w="9525">
            <a:noFill/>
            <a:miter lim="800000"/>
            <a:headEnd/>
            <a:tailEnd/>
          </a:ln>
        </p:spPr>
        <p:txBody>
          <a:bodyPr lIns="92075" tIns="46038" rIns="92075" bIns="46038"/>
          <a:lstStyle/>
          <a:p>
            <a:pPr marL="342900" indent="-342900" algn="l" defTabSz="762000">
              <a:lnSpc>
                <a:spcPct val="80000"/>
              </a:lnSpc>
              <a:spcAft>
                <a:spcPct val="30000"/>
              </a:spcAft>
              <a:buClr>
                <a:srgbClr val="E3BEFF"/>
              </a:buClr>
              <a:buSzPct val="100000"/>
              <a:buFontTx/>
              <a:buChar char=" "/>
            </a:pPr>
            <a:r>
              <a:rPr lang="en-US" sz="1600" dirty="0">
                <a:solidFill>
                  <a:schemeClr val="tx2"/>
                </a:solidFill>
              </a:rPr>
              <a:t>fixed position of eyepiece graticule</a:t>
            </a:r>
          </a:p>
        </p:txBody>
      </p:sp>
      <p:sp>
        <p:nvSpPr>
          <p:cNvPr id="46153" name="Rectangle 1039"/>
          <p:cNvSpPr>
            <a:spLocks noChangeArrowheads="1"/>
          </p:cNvSpPr>
          <p:nvPr/>
        </p:nvSpPr>
        <p:spPr bwMode="auto">
          <a:xfrm>
            <a:off x="6223000" y="5707063"/>
            <a:ext cx="3454400" cy="485775"/>
          </a:xfrm>
          <a:prstGeom prst="rect">
            <a:avLst/>
          </a:prstGeom>
          <a:noFill/>
          <a:ln w="9525">
            <a:noFill/>
            <a:miter lim="800000"/>
            <a:headEnd/>
            <a:tailEnd/>
          </a:ln>
        </p:spPr>
        <p:txBody>
          <a:bodyPr lIns="92075" tIns="46038" rIns="92075" bIns="46038"/>
          <a:lstStyle/>
          <a:p>
            <a:pPr marL="342900" indent="-342900" algn="l" defTabSz="762000">
              <a:lnSpc>
                <a:spcPct val="80000"/>
              </a:lnSpc>
              <a:spcAft>
                <a:spcPct val="30000"/>
              </a:spcAft>
              <a:buClr>
                <a:srgbClr val="E3BEFF"/>
              </a:buClr>
              <a:buSzPct val="100000"/>
              <a:buFontTx/>
              <a:buChar char=" "/>
            </a:pPr>
            <a:r>
              <a:rPr lang="en-US" sz="1600" dirty="0">
                <a:solidFill>
                  <a:schemeClr val="tx2"/>
                </a:solidFill>
              </a:rPr>
              <a:t>Focus 1 = correct</a:t>
            </a:r>
          </a:p>
          <a:p>
            <a:pPr marL="342900" indent="-342900" algn="l" defTabSz="762000">
              <a:lnSpc>
                <a:spcPct val="80000"/>
              </a:lnSpc>
              <a:spcAft>
                <a:spcPct val="30000"/>
              </a:spcAft>
              <a:buClr>
                <a:srgbClr val="E3BEFF"/>
              </a:buClr>
              <a:buSzPct val="100000"/>
              <a:buFontTx/>
              <a:buChar char=" "/>
            </a:pPr>
            <a:r>
              <a:rPr lang="en-US" sz="1600" dirty="0">
                <a:solidFill>
                  <a:schemeClr val="tx2"/>
                </a:solidFill>
              </a:rPr>
              <a:t>Focus 2 = incorrect</a:t>
            </a:r>
          </a:p>
        </p:txBody>
      </p:sp>
      <p:sp>
        <p:nvSpPr>
          <p:cNvPr id="46154" name="Rectangle 1040"/>
          <p:cNvSpPr>
            <a:spLocks noChangeArrowheads="1"/>
          </p:cNvSpPr>
          <p:nvPr/>
        </p:nvSpPr>
        <p:spPr bwMode="auto">
          <a:xfrm>
            <a:off x="1417638" y="3454400"/>
            <a:ext cx="3454400" cy="487363"/>
          </a:xfrm>
          <a:prstGeom prst="rect">
            <a:avLst/>
          </a:prstGeom>
          <a:noFill/>
          <a:ln w="9525">
            <a:noFill/>
            <a:miter lim="800000"/>
            <a:headEnd/>
            <a:tailEnd/>
          </a:ln>
        </p:spPr>
        <p:txBody>
          <a:bodyPr lIns="92075" tIns="46038" rIns="92075" bIns="46038"/>
          <a:lstStyle/>
          <a:p>
            <a:pPr marL="342900" indent="-342900" algn="l" defTabSz="762000">
              <a:lnSpc>
                <a:spcPct val="80000"/>
              </a:lnSpc>
              <a:spcAft>
                <a:spcPct val="30000"/>
              </a:spcAft>
              <a:buClr>
                <a:srgbClr val="E3BEFF"/>
              </a:buClr>
              <a:buSzPct val="100000"/>
              <a:buFontTx/>
              <a:buChar char=" "/>
            </a:pPr>
            <a:r>
              <a:rPr lang="en-US" sz="1800" i="1" dirty="0">
                <a:solidFill>
                  <a:schemeClr val="tx2"/>
                </a:solidFill>
              </a:rPr>
              <a:t>h</a:t>
            </a:r>
            <a:r>
              <a:rPr lang="en-US" sz="1800" dirty="0">
                <a:solidFill>
                  <a:schemeClr val="tx2"/>
                </a:solidFill>
              </a:rPr>
              <a:t>’</a:t>
            </a:r>
            <a:r>
              <a:rPr lang="en-US" sz="1400" baseline="-50000" dirty="0">
                <a:solidFill>
                  <a:schemeClr val="tx2"/>
                </a:solidFill>
              </a:rPr>
              <a:t>B</a:t>
            </a:r>
            <a:r>
              <a:rPr lang="en-US" sz="1800" dirty="0">
                <a:solidFill>
                  <a:schemeClr val="tx2"/>
                </a:solidFill>
              </a:rPr>
              <a:t>  </a:t>
            </a:r>
            <a:r>
              <a:rPr lang="en-US" sz="1800" i="1" dirty="0">
                <a:solidFill>
                  <a:schemeClr val="tx2"/>
                </a:solidFill>
              </a:rPr>
              <a:t>h</a:t>
            </a:r>
            <a:r>
              <a:rPr lang="en-US" sz="1800" dirty="0">
                <a:solidFill>
                  <a:schemeClr val="tx2"/>
                </a:solidFill>
              </a:rPr>
              <a:t>’</a:t>
            </a:r>
            <a:r>
              <a:rPr lang="en-US" sz="1400" baseline="-50000" dirty="0">
                <a:solidFill>
                  <a:schemeClr val="tx2"/>
                </a:solidFill>
              </a:rPr>
              <a:t>A</a:t>
            </a:r>
            <a:endParaRPr lang="en-US" sz="3600" dirty="0">
              <a:solidFill>
                <a:schemeClr val="tx2"/>
              </a:solidFill>
            </a:endParaRPr>
          </a:p>
        </p:txBody>
      </p:sp>
      <p:sp>
        <p:nvSpPr>
          <p:cNvPr id="46155" name="Rectangle 1041"/>
          <p:cNvSpPr>
            <a:spLocks noChangeArrowheads="1"/>
          </p:cNvSpPr>
          <p:nvPr/>
        </p:nvSpPr>
        <p:spPr bwMode="auto">
          <a:xfrm>
            <a:off x="203200" y="5926138"/>
            <a:ext cx="5132388" cy="485775"/>
          </a:xfrm>
          <a:prstGeom prst="rect">
            <a:avLst/>
          </a:prstGeom>
          <a:noFill/>
          <a:ln w="9525">
            <a:noFill/>
            <a:miter lim="800000"/>
            <a:headEnd/>
            <a:tailEnd/>
          </a:ln>
        </p:spPr>
        <p:txBody>
          <a:bodyPr lIns="92075" tIns="46038" rIns="92075" bIns="46038"/>
          <a:lstStyle/>
          <a:p>
            <a:pPr marL="342900" indent="-342900" algn="l" defTabSz="762000">
              <a:lnSpc>
                <a:spcPct val="80000"/>
              </a:lnSpc>
              <a:spcAft>
                <a:spcPct val="30000"/>
              </a:spcAft>
              <a:buClr>
                <a:srgbClr val="E3BEFF"/>
              </a:buClr>
              <a:buSzPct val="100000"/>
              <a:buFontTx/>
              <a:buChar char=" "/>
            </a:pPr>
            <a:r>
              <a:rPr lang="en-US" sz="1600" dirty="0">
                <a:solidFill>
                  <a:schemeClr val="tx2"/>
                </a:solidFill>
              </a:rPr>
              <a:t>Incorrect focus results in apparent image height, </a:t>
            </a:r>
            <a:r>
              <a:rPr lang="en-US" sz="1600" i="1" dirty="0">
                <a:solidFill>
                  <a:schemeClr val="tx2"/>
                </a:solidFill>
              </a:rPr>
              <a:t>h’</a:t>
            </a:r>
            <a:r>
              <a:rPr lang="en-US" sz="1600" baseline="-50000" dirty="0">
                <a:solidFill>
                  <a:schemeClr val="tx2"/>
                </a:solidFill>
              </a:rPr>
              <a:t>B’ </a:t>
            </a:r>
            <a:r>
              <a:rPr lang="en-US" sz="1600" dirty="0">
                <a:solidFill>
                  <a:schemeClr val="tx2"/>
                </a:solidFill>
              </a:rPr>
              <a:t>which is different from </a:t>
            </a:r>
            <a:r>
              <a:rPr lang="en-US" sz="1600" i="1" dirty="0">
                <a:solidFill>
                  <a:schemeClr val="tx2"/>
                </a:solidFill>
              </a:rPr>
              <a:t>h’</a:t>
            </a:r>
            <a:r>
              <a:rPr lang="en-US" sz="1600" baseline="-50000" dirty="0">
                <a:solidFill>
                  <a:schemeClr val="tx2"/>
                </a:solidFill>
              </a:rPr>
              <a:t>A</a:t>
            </a:r>
            <a:endParaRPr lang="en-US" sz="1600" dirty="0">
              <a:solidFill>
                <a:schemeClr val="tx2"/>
              </a:solidFill>
            </a:endParaRPr>
          </a:p>
        </p:txBody>
      </p:sp>
      <p:sp>
        <p:nvSpPr>
          <p:cNvPr id="46156" name="Rectangle 1101"/>
          <p:cNvSpPr>
            <a:spLocks noChangeArrowheads="1"/>
          </p:cNvSpPr>
          <p:nvPr/>
        </p:nvSpPr>
        <p:spPr bwMode="auto">
          <a:xfrm>
            <a:off x="7643813" y="2663825"/>
            <a:ext cx="1870075" cy="485775"/>
          </a:xfrm>
          <a:prstGeom prst="rect">
            <a:avLst/>
          </a:prstGeom>
          <a:noFill/>
          <a:ln w="9525">
            <a:noFill/>
            <a:miter lim="800000"/>
            <a:headEnd/>
            <a:tailEnd/>
          </a:ln>
        </p:spPr>
        <p:txBody>
          <a:bodyPr lIns="92075" tIns="46038" rIns="92075" bIns="46038"/>
          <a:lstStyle/>
          <a:p>
            <a:pPr marL="342900" indent="-342900" algn="l" defTabSz="762000">
              <a:spcAft>
                <a:spcPct val="30000"/>
              </a:spcAft>
              <a:buClr>
                <a:srgbClr val="E3BEFF"/>
              </a:buClr>
              <a:buSzPct val="100000"/>
              <a:buFontTx/>
              <a:buChar char=" "/>
            </a:pPr>
            <a:r>
              <a:rPr lang="en-US" sz="2000" dirty="0">
                <a:solidFill>
                  <a:schemeClr val="tx2"/>
                </a:solidFill>
              </a:rPr>
              <a:t>CORNEA</a:t>
            </a:r>
          </a:p>
        </p:txBody>
      </p:sp>
      <p:sp>
        <p:nvSpPr>
          <p:cNvPr id="46157" name="Rectangle 1102"/>
          <p:cNvSpPr>
            <a:spLocks noChangeArrowheads="1"/>
          </p:cNvSpPr>
          <p:nvPr/>
        </p:nvSpPr>
        <p:spPr bwMode="auto">
          <a:xfrm>
            <a:off x="3643313" y="4641850"/>
            <a:ext cx="628650" cy="487363"/>
          </a:xfrm>
          <a:prstGeom prst="rect">
            <a:avLst/>
          </a:prstGeom>
          <a:noFill/>
          <a:ln w="9525">
            <a:noFill/>
            <a:miter lim="800000"/>
            <a:headEnd/>
            <a:tailEnd/>
          </a:ln>
        </p:spPr>
        <p:txBody>
          <a:bodyPr lIns="92075" tIns="46038" rIns="92075" bIns="46038"/>
          <a:lstStyle/>
          <a:p>
            <a:pPr marL="342900" indent="-342900" algn="l" defTabSz="762000">
              <a:spcAft>
                <a:spcPct val="30000"/>
              </a:spcAft>
              <a:buClr>
                <a:srgbClr val="E3BEFF"/>
              </a:buClr>
              <a:buSzPct val="100000"/>
              <a:buFontTx/>
              <a:buChar char=" "/>
            </a:pPr>
            <a:r>
              <a:rPr lang="en-US" sz="1600" dirty="0">
                <a:solidFill>
                  <a:schemeClr val="tx2"/>
                </a:solidFill>
              </a:rPr>
              <a:t>1</a:t>
            </a:r>
          </a:p>
        </p:txBody>
      </p:sp>
      <p:sp>
        <p:nvSpPr>
          <p:cNvPr id="46158" name="Rectangle 1103"/>
          <p:cNvSpPr>
            <a:spLocks noChangeArrowheads="1"/>
          </p:cNvSpPr>
          <p:nvPr/>
        </p:nvSpPr>
        <p:spPr bwMode="auto">
          <a:xfrm>
            <a:off x="4067175" y="4641850"/>
            <a:ext cx="627063" cy="487363"/>
          </a:xfrm>
          <a:prstGeom prst="rect">
            <a:avLst/>
          </a:prstGeom>
          <a:noFill/>
          <a:ln w="9525">
            <a:noFill/>
            <a:miter lim="800000"/>
            <a:headEnd/>
            <a:tailEnd/>
          </a:ln>
        </p:spPr>
        <p:txBody>
          <a:bodyPr lIns="92075" tIns="46038" rIns="92075" bIns="46038"/>
          <a:lstStyle/>
          <a:p>
            <a:pPr marL="342900" indent="-342900" algn="l" defTabSz="762000">
              <a:spcAft>
                <a:spcPct val="30000"/>
              </a:spcAft>
              <a:buClr>
                <a:srgbClr val="E3BEFF"/>
              </a:buClr>
              <a:buSzPct val="100000"/>
              <a:buFontTx/>
              <a:buChar char=" "/>
            </a:pPr>
            <a:r>
              <a:rPr lang="en-US" sz="1600" dirty="0">
                <a:solidFill>
                  <a:schemeClr val="tx2"/>
                </a:solidFill>
              </a:rPr>
              <a:t>2</a:t>
            </a:r>
          </a:p>
        </p:txBody>
      </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050"/>
          <p:cNvSpPr>
            <a:spLocks noChangeArrowheads="1"/>
          </p:cNvSpPr>
          <p:nvPr/>
        </p:nvSpPr>
        <p:spPr bwMode="auto">
          <a:xfrm>
            <a:off x="771525" y="6415088"/>
            <a:ext cx="2143125" cy="457200"/>
          </a:xfrm>
          <a:prstGeom prst="rect">
            <a:avLst/>
          </a:prstGeom>
          <a:noFill/>
          <a:ln w="9525">
            <a:noFill/>
            <a:miter lim="800000"/>
            <a:headEnd/>
            <a:tailEnd/>
          </a:ln>
        </p:spPr>
        <p:txBody>
          <a:bodyPr wrap="none" anchor="ctr"/>
          <a:lstStyle/>
          <a:p>
            <a:endParaRPr lang="en-US" dirty="0"/>
          </a:p>
        </p:txBody>
      </p:sp>
      <p:sp>
        <p:nvSpPr>
          <p:cNvPr id="47107" name="Rectangle 2051"/>
          <p:cNvSpPr>
            <a:spLocks noChangeArrowheads="1"/>
          </p:cNvSpPr>
          <p:nvPr/>
        </p:nvSpPr>
        <p:spPr bwMode="auto">
          <a:xfrm>
            <a:off x="3514725" y="6415088"/>
            <a:ext cx="3257550" cy="457200"/>
          </a:xfrm>
          <a:prstGeom prst="rect">
            <a:avLst/>
          </a:prstGeom>
          <a:noFill/>
          <a:ln w="9525">
            <a:noFill/>
            <a:miter lim="800000"/>
            <a:headEnd/>
            <a:tailEnd/>
          </a:ln>
        </p:spPr>
        <p:txBody>
          <a:bodyPr wrap="none" anchor="ctr"/>
          <a:lstStyle/>
          <a:p>
            <a:endParaRPr lang="en-US" dirty="0"/>
          </a:p>
        </p:txBody>
      </p:sp>
      <p:sp>
        <p:nvSpPr>
          <p:cNvPr id="47108" name="Rectangle 2052"/>
          <p:cNvSpPr>
            <a:spLocks noChangeArrowheads="1"/>
          </p:cNvSpPr>
          <p:nvPr/>
        </p:nvSpPr>
        <p:spPr bwMode="auto">
          <a:xfrm>
            <a:off x="771525" y="6415088"/>
            <a:ext cx="2143125" cy="457200"/>
          </a:xfrm>
          <a:prstGeom prst="rect">
            <a:avLst/>
          </a:prstGeom>
          <a:noFill/>
          <a:ln w="9525">
            <a:noFill/>
            <a:miter lim="800000"/>
            <a:headEnd/>
            <a:tailEnd/>
          </a:ln>
        </p:spPr>
        <p:txBody>
          <a:bodyPr wrap="none" anchor="ctr"/>
          <a:lstStyle/>
          <a:p>
            <a:endParaRPr lang="en-US" dirty="0"/>
          </a:p>
        </p:txBody>
      </p:sp>
      <p:sp>
        <p:nvSpPr>
          <p:cNvPr id="47109" name="Rectangle 2053"/>
          <p:cNvSpPr>
            <a:spLocks noChangeArrowheads="1"/>
          </p:cNvSpPr>
          <p:nvPr/>
        </p:nvSpPr>
        <p:spPr bwMode="auto">
          <a:xfrm>
            <a:off x="3514725" y="6415088"/>
            <a:ext cx="3257550" cy="457200"/>
          </a:xfrm>
          <a:prstGeom prst="rect">
            <a:avLst/>
          </a:prstGeom>
          <a:noFill/>
          <a:ln w="9525">
            <a:noFill/>
            <a:miter lim="800000"/>
            <a:headEnd/>
            <a:tailEnd/>
          </a:ln>
        </p:spPr>
        <p:txBody>
          <a:bodyPr wrap="none" anchor="ctr"/>
          <a:lstStyle/>
          <a:p>
            <a:endParaRPr lang="en-US" dirty="0"/>
          </a:p>
        </p:txBody>
      </p:sp>
      <p:sp>
        <p:nvSpPr>
          <p:cNvPr id="47110" name="Rectangle 2055"/>
          <p:cNvSpPr>
            <a:spLocks noGrp="1" noChangeArrowheads="1"/>
          </p:cNvSpPr>
          <p:nvPr>
            <p:ph type="title"/>
          </p:nvPr>
        </p:nvSpPr>
        <p:spPr>
          <a:xfrm>
            <a:off x="1838412" y="-56272"/>
            <a:ext cx="8312150" cy="1143000"/>
          </a:xfrm>
          <a:noFill/>
        </p:spPr>
        <p:txBody>
          <a:bodyPr/>
          <a:lstStyle/>
          <a:p>
            <a:pPr eaLnBrk="1" hangingPunct="1">
              <a:lnSpc>
                <a:spcPct val="120000"/>
              </a:lnSpc>
            </a:pPr>
            <a:r>
              <a:rPr lang="en-US" dirty="0" smtClean="0"/>
              <a:t>SOURCES OF ERROR</a:t>
            </a:r>
          </a:p>
        </p:txBody>
      </p:sp>
      <p:sp>
        <p:nvSpPr>
          <p:cNvPr id="47111" name="Rectangle 2054"/>
          <p:cNvSpPr>
            <a:spLocks noGrp="1" noChangeArrowheads="1"/>
          </p:cNvSpPr>
          <p:nvPr>
            <p:ph idx="1"/>
          </p:nvPr>
        </p:nvSpPr>
        <p:spPr>
          <a:xfrm>
            <a:off x="2570163" y="2360613"/>
            <a:ext cx="5576887" cy="4114800"/>
          </a:xfrm>
        </p:spPr>
        <p:txBody>
          <a:bodyPr/>
          <a:lstStyle/>
          <a:p>
            <a:pPr eaLnBrk="1" hangingPunct="1">
              <a:lnSpc>
                <a:spcPct val="110000"/>
              </a:lnSpc>
              <a:buClr>
                <a:srgbClr val="FFC000"/>
              </a:buClr>
            </a:pPr>
            <a:r>
              <a:rPr lang="en-US" sz="2800" dirty="0" smtClean="0"/>
              <a:t>Corneal distortions cause mire distortions</a:t>
            </a:r>
          </a:p>
          <a:p>
            <a:pPr eaLnBrk="1" hangingPunct="1">
              <a:lnSpc>
                <a:spcPct val="110000"/>
              </a:lnSpc>
              <a:buClr>
                <a:srgbClr val="FFC000"/>
              </a:buClr>
            </a:pPr>
            <a:r>
              <a:rPr lang="en-US" sz="2800" dirty="0" smtClean="0"/>
              <a:t>Fixation steadiness</a:t>
            </a:r>
          </a:p>
        </p:txBody>
      </p:sp>
      <p:sp>
        <p:nvSpPr>
          <p:cNvPr id="47112" name="Rectangle 2056"/>
          <p:cNvSpPr>
            <a:spLocks noChangeArrowheads="1"/>
          </p:cNvSpPr>
          <p:nvPr/>
        </p:nvSpPr>
        <p:spPr bwMode="auto">
          <a:xfrm>
            <a:off x="1012825" y="1127125"/>
            <a:ext cx="8312150" cy="1143000"/>
          </a:xfrm>
          <a:prstGeom prst="rect">
            <a:avLst/>
          </a:prstGeom>
          <a:noFill/>
          <a:ln w="9525">
            <a:noFill/>
            <a:miter lim="800000"/>
            <a:headEnd/>
            <a:tailEnd/>
          </a:ln>
        </p:spPr>
        <p:txBody>
          <a:bodyPr lIns="92075" tIns="46038" rIns="92075" bIns="46038" anchor="ctr"/>
          <a:lstStyle/>
          <a:p>
            <a:pPr defTabSz="762000">
              <a:lnSpc>
                <a:spcPct val="120000"/>
              </a:lnSpc>
            </a:pPr>
            <a:r>
              <a:rPr lang="en-US" b="1" dirty="0">
                <a:solidFill>
                  <a:schemeClr val="tx2"/>
                </a:solidFill>
              </a:rPr>
              <a:t>PATIENT</a:t>
            </a:r>
          </a:p>
        </p:txBody>
      </p: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1026"/>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48131" name="Rectangle 1027"/>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48132" name="Rectangle 1028"/>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48133" name="Rectangle 1029"/>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48134" name="Rectangle 1030"/>
          <p:cNvSpPr>
            <a:spLocks noGrp="1" noChangeArrowheads="1"/>
          </p:cNvSpPr>
          <p:nvPr>
            <p:ph type="title"/>
          </p:nvPr>
        </p:nvSpPr>
        <p:spPr>
          <a:xfrm>
            <a:off x="1298509" y="2300288"/>
            <a:ext cx="7950200" cy="1143000"/>
          </a:xfrm>
          <a:noFill/>
        </p:spPr>
        <p:txBody>
          <a:bodyPr/>
          <a:lstStyle/>
          <a:p>
            <a:pPr eaLnBrk="1" hangingPunct="1">
              <a:lnSpc>
                <a:spcPct val="150000"/>
              </a:lnSpc>
            </a:pPr>
            <a:r>
              <a:rPr lang="en-US" dirty="0" smtClean="0">
                <a:solidFill>
                  <a:schemeClr val="tx2"/>
                </a:solidFill>
              </a:rPr>
              <a:t>INSTRUMENTATION FOR CORNEAL TOPOGRAPHY MEASUREMENT</a:t>
            </a:r>
          </a:p>
        </p:txBody>
      </p:sp>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1026"/>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49155" name="Rectangle 1027"/>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49156" name="Rectangle 1028"/>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49157" name="Rectangle 1029"/>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49158" name="Rectangle 1031"/>
          <p:cNvSpPr>
            <a:spLocks noGrp="1" noChangeArrowheads="1"/>
          </p:cNvSpPr>
          <p:nvPr>
            <p:ph type="title"/>
          </p:nvPr>
        </p:nvSpPr>
        <p:spPr>
          <a:xfrm>
            <a:off x="1834359" y="-42204"/>
            <a:ext cx="8312150" cy="1143000"/>
          </a:xfrm>
          <a:noFill/>
        </p:spPr>
        <p:txBody>
          <a:bodyPr/>
          <a:lstStyle/>
          <a:p>
            <a:pPr eaLnBrk="1" hangingPunct="1">
              <a:lnSpc>
                <a:spcPct val="120000"/>
              </a:lnSpc>
            </a:pPr>
            <a:r>
              <a:rPr lang="en-US" dirty="0" smtClean="0"/>
              <a:t>METHODS OF MEASUREMENT</a:t>
            </a:r>
          </a:p>
        </p:txBody>
      </p:sp>
      <p:sp>
        <p:nvSpPr>
          <p:cNvPr id="49159" name="Rectangle 1030"/>
          <p:cNvSpPr>
            <a:spLocks noGrp="1" noChangeArrowheads="1"/>
          </p:cNvSpPr>
          <p:nvPr>
            <p:ph idx="1"/>
          </p:nvPr>
        </p:nvSpPr>
        <p:spPr>
          <a:xfrm>
            <a:off x="1076188" y="1549400"/>
            <a:ext cx="7539037" cy="4114800"/>
          </a:xfrm>
        </p:spPr>
        <p:txBody>
          <a:bodyPr/>
          <a:lstStyle/>
          <a:p>
            <a:pPr eaLnBrk="1" hangingPunct="1">
              <a:buClr>
                <a:srgbClr val="FFC000"/>
              </a:buClr>
            </a:pPr>
            <a:r>
              <a:rPr lang="en-US" sz="2800" dirty="0" smtClean="0"/>
              <a:t>Optical</a:t>
            </a:r>
          </a:p>
          <a:p>
            <a:pPr lvl="2" eaLnBrk="1" hangingPunct="1">
              <a:buClr>
                <a:srgbClr val="FFC000"/>
              </a:buClr>
              <a:buFontTx/>
              <a:buChar char="-"/>
            </a:pPr>
            <a:r>
              <a:rPr lang="en-US" sz="2800" dirty="0" smtClean="0"/>
              <a:t>reflection</a:t>
            </a:r>
          </a:p>
          <a:p>
            <a:pPr lvl="2" eaLnBrk="1" hangingPunct="1">
              <a:buClr>
                <a:srgbClr val="FFC000"/>
              </a:buClr>
              <a:buFontTx/>
              <a:buChar char="-"/>
            </a:pPr>
            <a:r>
              <a:rPr lang="en-US" sz="2800" dirty="0" smtClean="0"/>
              <a:t>optical profiling</a:t>
            </a:r>
          </a:p>
          <a:p>
            <a:pPr lvl="2" eaLnBrk="1" hangingPunct="1">
              <a:buClr>
                <a:srgbClr val="FFC000"/>
              </a:buClr>
              <a:buFontTx/>
              <a:buChar char="-"/>
            </a:pPr>
            <a:r>
              <a:rPr lang="en-US" sz="2800" dirty="0" smtClean="0"/>
              <a:t>interferometry/Moiré Fringe</a:t>
            </a:r>
          </a:p>
          <a:p>
            <a:pPr eaLnBrk="1" hangingPunct="1">
              <a:buClr>
                <a:srgbClr val="FFC000"/>
              </a:buClr>
            </a:pPr>
            <a:r>
              <a:rPr lang="en-US" sz="2800" dirty="0" smtClean="0"/>
              <a:t>Contact methods</a:t>
            </a:r>
          </a:p>
          <a:p>
            <a:pPr lvl="2" eaLnBrk="1" hangingPunct="1">
              <a:buClr>
                <a:srgbClr val="FFC000"/>
              </a:buClr>
              <a:buFontTx/>
              <a:buChar char="-"/>
            </a:pPr>
            <a:r>
              <a:rPr lang="en-US" sz="2800" dirty="0" smtClean="0"/>
              <a:t>casting and molding</a:t>
            </a:r>
          </a:p>
          <a:p>
            <a:pPr lvl="2" eaLnBrk="1" hangingPunct="1">
              <a:buClr>
                <a:srgbClr val="FFC000"/>
              </a:buClr>
              <a:buFontTx/>
              <a:buChar char="-"/>
            </a:pPr>
            <a:r>
              <a:rPr lang="en-US" sz="2800" dirty="0" smtClean="0"/>
              <a:t>ultrasound</a:t>
            </a:r>
          </a:p>
          <a:p>
            <a:pPr lvl="2" eaLnBrk="1" hangingPunct="1">
              <a:buClr>
                <a:srgbClr val="FFC000"/>
              </a:buClr>
              <a:buFontTx/>
              <a:buChar char="-"/>
            </a:pPr>
            <a:r>
              <a:rPr lang="en-US" sz="2800" dirty="0" smtClean="0"/>
              <a:t>trial contact lenses</a:t>
            </a: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28838" y="-31750"/>
            <a:ext cx="7707312" cy="1143000"/>
          </a:xfrm>
        </p:spPr>
        <p:txBody>
          <a:bodyPr/>
          <a:lstStyle/>
          <a:p>
            <a:r>
              <a:rPr lang="en-AU" sz="3600" dirty="0" smtClean="0"/>
              <a:t>CONTRIBUTORS</a:t>
            </a:r>
            <a:endParaRPr lang="en-AU" sz="3600" dirty="0"/>
          </a:p>
        </p:txBody>
      </p:sp>
      <p:sp>
        <p:nvSpPr>
          <p:cNvPr id="3" name="Content Placeholder 2"/>
          <p:cNvSpPr>
            <a:spLocks noGrp="1"/>
          </p:cNvSpPr>
          <p:nvPr>
            <p:ph idx="1"/>
          </p:nvPr>
        </p:nvSpPr>
        <p:spPr>
          <a:xfrm>
            <a:off x="2621228" y="2527300"/>
            <a:ext cx="5035112" cy="4525963"/>
          </a:xfrm>
        </p:spPr>
        <p:txBody>
          <a:bodyPr/>
          <a:lstStyle/>
          <a:p>
            <a:pPr algn="ctr">
              <a:buNone/>
            </a:pPr>
            <a:r>
              <a:rPr lang="en-AU" sz="2000" b="1" dirty="0" smtClean="0"/>
              <a:t>	</a:t>
            </a:r>
            <a:r>
              <a:rPr lang="en-AU" sz="2000" b="1" dirty="0" smtClean="0">
                <a:solidFill>
                  <a:srgbClr val="0066FF"/>
                </a:solidFill>
              </a:rPr>
              <a:t>Corneal Topography: Measurement and Significance:</a:t>
            </a:r>
          </a:p>
          <a:p>
            <a:pPr algn="ctr">
              <a:buNone/>
            </a:pPr>
            <a:r>
              <a:rPr lang="en-AU" sz="2000" b="1" dirty="0" smtClean="0"/>
              <a:t>	Ma. Meredith Reyes, OD, MA(College Teaching)</a:t>
            </a:r>
          </a:p>
          <a:p>
            <a:pPr algn="ctr">
              <a:buNone/>
            </a:pPr>
            <a:r>
              <a:rPr lang="en-AU" sz="2000" b="1" dirty="0" smtClean="0"/>
              <a:t>	</a:t>
            </a:r>
            <a:br>
              <a:rPr lang="en-AU" sz="2000" b="1" dirty="0" smtClean="0"/>
            </a:br>
            <a:r>
              <a:rPr lang="en-AU" sz="2000" b="1" dirty="0" smtClean="0"/>
              <a:t>Arthur Ho, MOptom, PhD</a:t>
            </a:r>
          </a:p>
          <a:p>
            <a:pPr algn="ctr"/>
            <a:endParaRPr lang="en-AU" sz="1600" dirty="0" smtClean="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1026"/>
          <p:cNvSpPr>
            <a:spLocks noChangeArrowheads="1"/>
          </p:cNvSpPr>
          <p:nvPr/>
        </p:nvSpPr>
        <p:spPr bwMode="auto">
          <a:xfrm>
            <a:off x="771525" y="6677025"/>
            <a:ext cx="2143125" cy="457200"/>
          </a:xfrm>
          <a:prstGeom prst="rect">
            <a:avLst/>
          </a:prstGeom>
          <a:noFill/>
          <a:ln w="9525">
            <a:noFill/>
            <a:miter lim="800000"/>
            <a:headEnd/>
            <a:tailEnd/>
          </a:ln>
        </p:spPr>
        <p:txBody>
          <a:bodyPr wrap="none" anchor="ctr"/>
          <a:lstStyle/>
          <a:p>
            <a:endParaRPr lang="en-US" dirty="0">
              <a:solidFill>
                <a:schemeClr val="tx2"/>
              </a:solidFill>
            </a:endParaRPr>
          </a:p>
        </p:txBody>
      </p:sp>
      <p:sp>
        <p:nvSpPr>
          <p:cNvPr id="50179" name="Rectangle 1027"/>
          <p:cNvSpPr>
            <a:spLocks noChangeArrowheads="1"/>
          </p:cNvSpPr>
          <p:nvPr/>
        </p:nvSpPr>
        <p:spPr bwMode="auto">
          <a:xfrm>
            <a:off x="3514725" y="6677025"/>
            <a:ext cx="3257550" cy="457200"/>
          </a:xfrm>
          <a:prstGeom prst="rect">
            <a:avLst/>
          </a:prstGeom>
          <a:noFill/>
          <a:ln w="9525">
            <a:noFill/>
            <a:miter lim="800000"/>
            <a:headEnd/>
            <a:tailEnd/>
          </a:ln>
        </p:spPr>
        <p:txBody>
          <a:bodyPr wrap="none" anchor="ctr"/>
          <a:lstStyle/>
          <a:p>
            <a:endParaRPr lang="en-US" dirty="0">
              <a:solidFill>
                <a:schemeClr val="tx2"/>
              </a:solidFill>
            </a:endParaRPr>
          </a:p>
        </p:txBody>
      </p:sp>
      <p:sp>
        <p:nvSpPr>
          <p:cNvPr id="50180" name="Rectangle 1028"/>
          <p:cNvSpPr>
            <a:spLocks noChangeArrowheads="1"/>
          </p:cNvSpPr>
          <p:nvPr/>
        </p:nvSpPr>
        <p:spPr bwMode="auto">
          <a:xfrm>
            <a:off x="771525" y="6677025"/>
            <a:ext cx="2143125" cy="457200"/>
          </a:xfrm>
          <a:prstGeom prst="rect">
            <a:avLst/>
          </a:prstGeom>
          <a:noFill/>
          <a:ln w="9525">
            <a:noFill/>
            <a:miter lim="800000"/>
            <a:headEnd/>
            <a:tailEnd/>
          </a:ln>
        </p:spPr>
        <p:txBody>
          <a:bodyPr wrap="none" anchor="ctr"/>
          <a:lstStyle/>
          <a:p>
            <a:endParaRPr lang="en-US" dirty="0">
              <a:solidFill>
                <a:schemeClr val="tx2"/>
              </a:solidFill>
            </a:endParaRPr>
          </a:p>
        </p:txBody>
      </p:sp>
      <p:sp>
        <p:nvSpPr>
          <p:cNvPr id="50181" name="Rectangle 1029"/>
          <p:cNvSpPr>
            <a:spLocks noChangeArrowheads="1"/>
          </p:cNvSpPr>
          <p:nvPr/>
        </p:nvSpPr>
        <p:spPr bwMode="auto">
          <a:xfrm>
            <a:off x="3514725" y="6677025"/>
            <a:ext cx="3257550" cy="457200"/>
          </a:xfrm>
          <a:prstGeom prst="rect">
            <a:avLst/>
          </a:prstGeom>
          <a:noFill/>
          <a:ln w="9525">
            <a:noFill/>
            <a:miter lim="800000"/>
            <a:headEnd/>
            <a:tailEnd/>
          </a:ln>
        </p:spPr>
        <p:txBody>
          <a:bodyPr wrap="none" anchor="ctr"/>
          <a:lstStyle/>
          <a:p>
            <a:endParaRPr lang="en-US" dirty="0">
              <a:solidFill>
                <a:schemeClr val="tx2"/>
              </a:solidFill>
            </a:endParaRPr>
          </a:p>
        </p:txBody>
      </p:sp>
      <p:sp>
        <p:nvSpPr>
          <p:cNvPr id="50182" name="Rectangle 1031"/>
          <p:cNvSpPr>
            <a:spLocks noGrp="1" noChangeArrowheads="1"/>
          </p:cNvSpPr>
          <p:nvPr>
            <p:ph type="title"/>
          </p:nvPr>
        </p:nvSpPr>
        <p:spPr>
          <a:xfrm>
            <a:off x="1833583" y="-24961"/>
            <a:ext cx="8312150" cy="1143000"/>
          </a:xfrm>
          <a:noFill/>
        </p:spPr>
        <p:txBody>
          <a:bodyPr/>
          <a:lstStyle/>
          <a:p>
            <a:pPr eaLnBrk="1" hangingPunct="1">
              <a:lnSpc>
                <a:spcPct val="120000"/>
              </a:lnSpc>
            </a:pPr>
            <a:r>
              <a:rPr lang="en-US" dirty="0" smtClean="0"/>
              <a:t>METHODS OF MEASUREMENT</a:t>
            </a:r>
          </a:p>
        </p:txBody>
      </p:sp>
      <p:sp>
        <p:nvSpPr>
          <p:cNvPr id="50183" name="Rectangle 1030"/>
          <p:cNvSpPr>
            <a:spLocks noGrp="1" noChangeArrowheads="1"/>
          </p:cNvSpPr>
          <p:nvPr>
            <p:ph idx="1"/>
          </p:nvPr>
        </p:nvSpPr>
        <p:spPr>
          <a:xfrm>
            <a:off x="914651" y="1921922"/>
            <a:ext cx="9242425" cy="4114800"/>
          </a:xfrm>
        </p:spPr>
        <p:txBody>
          <a:bodyPr/>
          <a:lstStyle/>
          <a:p>
            <a:pPr lvl="2" eaLnBrk="1" hangingPunct="1">
              <a:buClr>
                <a:srgbClr val="FFC000"/>
              </a:buClr>
            </a:pPr>
            <a:r>
              <a:rPr lang="en-US" sz="2800" dirty="0" smtClean="0">
                <a:solidFill>
                  <a:schemeClr val="tx2"/>
                </a:solidFill>
              </a:rPr>
              <a:t>Non-contact/non-invasive</a:t>
            </a:r>
          </a:p>
          <a:p>
            <a:pPr lvl="2" eaLnBrk="1" hangingPunct="1">
              <a:buClr>
                <a:srgbClr val="FFC000"/>
              </a:buClr>
            </a:pPr>
            <a:r>
              <a:rPr lang="en-US" sz="2800" dirty="0" smtClean="0">
                <a:solidFill>
                  <a:schemeClr val="tx2"/>
                </a:solidFill>
              </a:rPr>
              <a:t>Rapid data collection</a:t>
            </a:r>
          </a:p>
          <a:p>
            <a:pPr lvl="2" eaLnBrk="1" hangingPunct="1">
              <a:buClr>
                <a:srgbClr val="FFC000"/>
              </a:buClr>
            </a:pPr>
            <a:r>
              <a:rPr lang="en-US" sz="2800" dirty="0" smtClean="0">
                <a:solidFill>
                  <a:schemeClr val="tx2"/>
                </a:solidFill>
              </a:rPr>
              <a:t>Most convenient</a:t>
            </a:r>
          </a:p>
          <a:p>
            <a:pPr lvl="2" eaLnBrk="1" hangingPunct="1">
              <a:buClr>
                <a:srgbClr val="FFC000"/>
              </a:buClr>
            </a:pPr>
            <a:r>
              <a:rPr lang="en-US" sz="2800" dirty="0" smtClean="0">
                <a:solidFill>
                  <a:schemeClr val="tx2"/>
                </a:solidFill>
              </a:rPr>
              <a:t>Output in readily used form</a:t>
            </a:r>
          </a:p>
          <a:p>
            <a:pPr lvl="2" eaLnBrk="1" hangingPunct="1">
              <a:lnSpc>
                <a:spcPct val="20000"/>
              </a:lnSpc>
              <a:buClr>
                <a:srgbClr val="FFC000"/>
              </a:buClr>
              <a:buFontTx/>
              <a:buChar char=" "/>
            </a:pPr>
            <a:endParaRPr lang="en-US" sz="2800" dirty="0" smtClean="0">
              <a:solidFill>
                <a:schemeClr val="tx2"/>
              </a:solidFill>
            </a:endParaRPr>
          </a:p>
          <a:p>
            <a:pPr eaLnBrk="1" hangingPunct="1">
              <a:buClr>
                <a:srgbClr val="FFC000"/>
              </a:buClr>
              <a:buFontTx/>
              <a:buChar char=" "/>
            </a:pPr>
            <a:r>
              <a:rPr lang="en-US" sz="2800" dirty="0" smtClean="0">
                <a:solidFill>
                  <a:schemeClr val="tx2"/>
                </a:solidFill>
              </a:rPr>
              <a:t>Examples</a:t>
            </a:r>
          </a:p>
          <a:p>
            <a:pPr lvl="2" eaLnBrk="1" hangingPunct="1">
              <a:buClr>
                <a:srgbClr val="FFC000"/>
              </a:buClr>
            </a:pPr>
            <a:r>
              <a:rPr lang="en-US" sz="2800" dirty="0" smtClean="0">
                <a:solidFill>
                  <a:schemeClr val="tx2"/>
                </a:solidFill>
              </a:rPr>
              <a:t>Most commercial systems</a:t>
            </a:r>
          </a:p>
          <a:p>
            <a:pPr lvl="2" eaLnBrk="1" hangingPunct="1">
              <a:buClr>
                <a:srgbClr val="FFC000"/>
              </a:buClr>
            </a:pPr>
            <a:r>
              <a:rPr lang="en-US" sz="2800" dirty="0" smtClean="0">
                <a:solidFill>
                  <a:schemeClr val="tx2"/>
                </a:solidFill>
              </a:rPr>
              <a:t>Keratoscope/keratometers</a:t>
            </a:r>
          </a:p>
        </p:txBody>
      </p:sp>
      <p:sp>
        <p:nvSpPr>
          <p:cNvPr id="50184" name="Rectangle 1032"/>
          <p:cNvSpPr>
            <a:spLocks noChangeArrowheads="1"/>
          </p:cNvSpPr>
          <p:nvPr/>
        </p:nvSpPr>
        <p:spPr bwMode="auto">
          <a:xfrm>
            <a:off x="647083" y="1017588"/>
            <a:ext cx="5289453" cy="1143000"/>
          </a:xfrm>
          <a:prstGeom prst="rect">
            <a:avLst/>
          </a:prstGeom>
          <a:noFill/>
          <a:ln w="9525">
            <a:noFill/>
            <a:miter lim="800000"/>
            <a:headEnd/>
            <a:tailEnd/>
          </a:ln>
        </p:spPr>
        <p:txBody>
          <a:bodyPr lIns="92075" tIns="46038" rIns="92075" bIns="46038" anchor="ctr"/>
          <a:lstStyle/>
          <a:p>
            <a:pPr defTabSz="762000">
              <a:lnSpc>
                <a:spcPct val="120000"/>
              </a:lnSpc>
            </a:pPr>
            <a:r>
              <a:rPr lang="en-US" b="1" dirty="0">
                <a:solidFill>
                  <a:schemeClr val="tx2"/>
                </a:solidFill>
              </a:rPr>
              <a:t>OPTICAL REFLECTION</a:t>
            </a:r>
          </a:p>
        </p:txBody>
      </p:sp>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1026"/>
          <p:cNvSpPr>
            <a:spLocks noChangeArrowheads="1"/>
          </p:cNvSpPr>
          <p:nvPr/>
        </p:nvSpPr>
        <p:spPr bwMode="auto">
          <a:xfrm>
            <a:off x="771525" y="6608763"/>
            <a:ext cx="2143125" cy="457200"/>
          </a:xfrm>
          <a:prstGeom prst="rect">
            <a:avLst/>
          </a:prstGeom>
          <a:noFill/>
          <a:ln w="9525">
            <a:noFill/>
            <a:miter lim="800000"/>
            <a:headEnd/>
            <a:tailEnd/>
          </a:ln>
        </p:spPr>
        <p:txBody>
          <a:bodyPr wrap="none" anchor="ctr"/>
          <a:lstStyle/>
          <a:p>
            <a:endParaRPr lang="en-US" dirty="0">
              <a:solidFill>
                <a:schemeClr val="tx2"/>
              </a:solidFill>
            </a:endParaRPr>
          </a:p>
        </p:txBody>
      </p:sp>
      <p:sp>
        <p:nvSpPr>
          <p:cNvPr id="51203" name="Rectangle 1027"/>
          <p:cNvSpPr>
            <a:spLocks noChangeArrowheads="1"/>
          </p:cNvSpPr>
          <p:nvPr/>
        </p:nvSpPr>
        <p:spPr bwMode="auto">
          <a:xfrm>
            <a:off x="3514725" y="6608763"/>
            <a:ext cx="3257550" cy="457200"/>
          </a:xfrm>
          <a:prstGeom prst="rect">
            <a:avLst/>
          </a:prstGeom>
          <a:noFill/>
          <a:ln w="9525">
            <a:noFill/>
            <a:miter lim="800000"/>
            <a:headEnd/>
            <a:tailEnd/>
          </a:ln>
        </p:spPr>
        <p:txBody>
          <a:bodyPr wrap="none" anchor="ctr"/>
          <a:lstStyle/>
          <a:p>
            <a:endParaRPr lang="en-US" dirty="0">
              <a:solidFill>
                <a:schemeClr val="tx2"/>
              </a:solidFill>
            </a:endParaRPr>
          </a:p>
        </p:txBody>
      </p:sp>
      <p:sp>
        <p:nvSpPr>
          <p:cNvPr id="51204" name="Rectangle 1028"/>
          <p:cNvSpPr>
            <a:spLocks noChangeArrowheads="1"/>
          </p:cNvSpPr>
          <p:nvPr/>
        </p:nvSpPr>
        <p:spPr bwMode="auto">
          <a:xfrm>
            <a:off x="771525" y="6608763"/>
            <a:ext cx="2143125" cy="457200"/>
          </a:xfrm>
          <a:prstGeom prst="rect">
            <a:avLst/>
          </a:prstGeom>
          <a:noFill/>
          <a:ln w="9525">
            <a:noFill/>
            <a:miter lim="800000"/>
            <a:headEnd/>
            <a:tailEnd/>
          </a:ln>
        </p:spPr>
        <p:txBody>
          <a:bodyPr wrap="none" anchor="ctr"/>
          <a:lstStyle/>
          <a:p>
            <a:endParaRPr lang="en-US" dirty="0">
              <a:solidFill>
                <a:schemeClr val="tx2"/>
              </a:solidFill>
            </a:endParaRPr>
          </a:p>
        </p:txBody>
      </p:sp>
      <p:sp>
        <p:nvSpPr>
          <p:cNvPr id="51205" name="Rectangle 1029"/>
          <p:cNvSpPr>
            <a:spLocks noChangeArrowheads="1"/>
          </p:cNvSpPr>
          <p:nvPr/>
        </p:nvSpPr>
        <p:spPr bwMode="auto">
          <a:xfrm>
            <a:off x="3514725" y="6608763"/>
            <a:ext cx="3257550" cy="457200"/>
          </a:xfrm>
          <a:prstGeom prst="rect">
            <a:avLst/>
          </a:prstGeom>
          <a:noFill/>
          <a:ln w="9525">
            <a:noFill/>
            <a:miter lim="800000"/>
            <a:headEnd/>
            <a:tailEnd/>
          </a:ln>
        </p:spPr>
        <p:txBody>
          <a:bodyPr wrap="none" anchor="ctr"/>
          <a:lstStyle/>
          <a:p>
            <a:endParaRPr lang="en-US" dirty="0">
              <a:solidFill>
                <a:schemeClr val="tx2"/>
              </a:solidFill>
            </a:endParaRPr>
          </a:p>
        </p:txBody>
      </p:sp>
      <p:sp>
        <p:nvSpPr>
          <p:cNvPr id="51206" name="Rectangle 1031"/>
          <p:cNvSpPr>
            <a:spLocks noGrp="1" noChangeArrowheads="1"/>
          </p:cNvSpPr>
          <p:nvPr>
            <p:ph type="title"/>
          </p:nvPr>
        </p:nvSpPr>
        <p:spPr>
          <a:xfrm>
            <a:off x="1825375" y="-53097"/>
            <a:ext cx="8312150" cy="1143000"/>
          </a:xfrm>
          <a:noFill/>
        </p:spPr>
        <p:txBody>
          <a:bodyPr/>
          <a:lstStyle/>
          <a:p>
            <a:pPr eaLnBrk="1" hangingPunct="1">
              <a:lnSpc>
                <a:spcPct val="120000"/>
              </a:lnSpc>
            </a:pPr>
            <a:r>
              <a:rPr lang="en-US" dirty="0" smtClean="0"/>
              <a:t>METHODS OF MEASUREMENT</a:t>
            </a:r>
          </a:p>
        </p:txBody>
      </p:sp>
      <p:sp>
        <p:nvSpPr>
          <p:cNvPr id="51207" name="Rectangle 1030"/>
          <p:cNvSpPr>
            <a:spLocks noGrp="1" noChangeArrowheads="1"/>
          </p:cNvSpPr>
          <p:nvPr>
            <p:ph idx="1"/>
          </p:nvPr>
        </p:nvSpPr>
        <p:spPr>
          <a:xfrm>
            <a:off x="644525" y="1908344"/>
            <a:ext cx="9242425" cy="5197475"/>
          </a:xfrm>
        </p:spPr>
        <p:txBody>
          <a:bodyPr/>
          <a:lstStyle/>
          <a:p>
            <a:pPr lvl="2" eaLnBrk="1" hangingPunct="1">
              <a:lnSpc>
                <a:spcPct val="80000"/>
              </a:lnSpc>
              <a:buClr>
                <a:srgbClr val="FFC000"/>
              </a:buClr>
            </a:pPr>
            <a:r>
              <a:rPr lang="en-US" sz="2800" dirty="0" smtClean="0">
                <a:solidFill>
                  <a:schemeClr val="tx2"/>
                </a:solidFill>
              </a:rPr>
              <a:t>Non-contact/non-invasive</a:t>
            </a:r>
          </a:p>
          <a:p>
            <a:pPr lvl="2" eaLnBrk="1" hangingPunct="1">
              <a:lnSpc>
                <a:spcPct val="80000"/>
              </a:lnSpc>
              <a:buClr>
                <a:srgbClr val="FFC000"/>
              </a:buClr>
            </a:pPr>
            <a:r>
              <a:rPr lang="en-US" sz="2800" dirty="0" smtClean="0">
                <a:solidFill>
                  <a:schemeClr val="tx2"/>
                </a:solidFill>
              </a:rPr>
              <a:t>Can be rapid data collection</a:t>
            </a:r>
          </a:p>
          <a:p>
            <a:pPr lvl="2" eaLnBrk="1" hangingPunct="1">
              <a:lnSpc>
                <a:spcPct val="80000"/>
              </a:lnSpc>
              <a:buClr>
                <a:srgbClr val="FFC000"/>
              </a:buClr>
            </a:pPr>
            <a:r>
              <a:rPr lang="en-US" sz="2800" dirty="0" smtClean="0">
                <a:solidFill>
                  <a:schemeClr val="tx2"/>
                </a:solidFill>
              </a:rPr>
              <a:t>High accuracy possible</a:t>
            </a:r>
          </a:p>
          <a:p>
            <a:pPr lvl="2" eaLnBrk="1" hangingPunct="1">
              <a:lnSpc>
                <a:spcPct val="80000"/>
              </a:lnSpc>
              <a:buClr>
                <a:srgbClr val="FFC000"/>
              </a:buClr>
            </a:pPr>
            <a:r>
              <a:rPr lang="en-US" sz="2800" dirty="0" smtClean="0">
                <a:solidFill>
                  <a:schemeClr val="tx2"/>
                </a:solidFill>
              </a:rPr>
              <a:t>Only one meridian per scan</a:t>
            </a:r>
          </a:p>
          <a:p>
            <a:pPr lvl="2" eaLnBrk="1" hangingPunct="1">
              <a:lnSpc>
                <a:spcPct val="80000"/>
              </a:lnSpc>
              <a:buClr>
                <a:srgbClr val="FFC000"/>
              </a:buClr>
            </a:pPr>
            <a:r>
              <a:rPr lang="en-US" sz="2800" dirty="0" smtClean="0">
                <a:solidFill>
                  <a:schemeClr val="tx2"/>
                </a:solidFill>
              </a:rPr>
              <a:t>Still a technical challenge but could surpass keratometry</a:t>
            </a:r>
          </a:p>
          <a:p>
            <a:pPr lvl="2" eaLnBrk="1" hangingPunct="1">
              <a:lnSpc>
                <a:spcPct val="80000"/>
              </a:lnSpc>
              <a:buClr>
                <a:srgbClr val="FFC000"/>
              </a:buClr>
              <a:buFontTx/>
              <a:buChar char=" "/>
            </a:pPr>
            <a:endParaRPr lang="en-US" sz="2800" dirty="0" smtClean="0">
              <a:solidFill>
                <a:schemeClr val="tx2"/>
              </a:solidFill>
            </a:endParaRPr>
          </a:p>
          <a:p>
            <a:pPr eaLnBrk="1" hangingPunct="1">
              <a:lnSpc>
                <a:spcPct val="80000"/>
              </a:lnSpc>
              <a:buClr>
                <a:srgbClr val="FFC000"/>
              </a:buClr>
              <a:buFontTx/>
              <a:buChar char=" "/>
            </a:pPr>
            <a:r>
              <a:rPr lang="en-US" sz="2800" dirty="0" smtClean="0">
                <a:solidFill>
                  <a:schemeClr val="tx2"/>
                </a:solidFill>
              </a:rPr>
              <a:t>Examples</a:t>
            </a:r>
          </a:p>
          <a:p>
            <a:pPr lvl="2" eaLnBrk="1" hangingPunct="1">
              <a:lnSpc>
                <a:spcPct val="80000"/>
              </a:lnSpc>
              <a:buClr>
                <a:srgbClr val="FFC000"/>
              </a:buClr>
            </a:pPr>
            <a:r>
              <a:rPr lang="en-US" sz="2800" dirty="0" smtClean="0">
                <a:solidFill>
                  <a:schemeClr val="tx2"/>
                </a:solidFill>
              </a:rPr>
              <a:t>Laser tomographers</a:t>
            </a:r>
          </a:p>
          <a:p>
            <a:pPr lvl="2" eaLnBrk="1" hangingPunct="1">
              <a:lnSpc>
                <a:spcPct val="80000"/>
              </a:lnSpc>
              <a:buClr>
                <a:srgbClr val="FFC000"/>
              </a:buClr>
            </a:pPr>
            <a:r>
              <a:rPr lang="en-US" sz="2800" dirty="0" smtClean="0">
                <a:solidFill>
                  <a:schemeClr val="tx2"/>
                </a:solidFill>
              </a:rPr>
              <a:t>Currently not readily available commercially</a:t>
            </a:r>
            <a:endParaRPr lang="en-US" dirty="0" smtClean="0">
              <a:solidFill>
                <a:schemeClr val="tx2"/>
              </a:solidFill>
            </a:endParaRPr>
          </a:p>
        </p:txBody>
      </p:sp>
      <p:sp>
        <p:nvSpPr>
          <p:cNvPr id="51208" name="Rectangle 1032"/>
          <p:cNvSpPr>
            <a:spLocks noChangeArrowheads="1"/>
          </p:cNvSpPr>
          <p:nvPr/>
        </p:nvSpPr>
        <p:spPr bwMode="auto">
          <a:xfrm>
            <a:off x="-872287" y="949325"/>
            <a:ext cx="8312150" cy="1143000"/>
          </a:xfrm>
          <a:prstGeom prst="rect">
            <a:avLst/>
          </a:prstGeom>
          <a:noFill/>
          <a:ln w="9525">
            <a:noFill/>
            <a:miter lim="800000"/>
            <a:headEnd/>
            <a:tailEnd/>
          </a:ln>
        </p:spPr>
        <p:txBody>
          <a:bodyPr lIns="92075" tIns="46038" rIns="92075" bIns="46038" anchor="ctr"/>
          <a:lstStyle/>
          <a:p>
            <a:pPr defTabSz="762000">
              <a:lnSpc>
                <a:spcPct val="120000"/>
              </a:lnSpc>
            </a:pPr>
            <a:r>
              <a:rPr lang="en-US" b="1" dirty="0">
                <a:solidFill>
                  <a:schemeClr val="tx2"/>
                </a:solidFill>
              </a:rPr>
              <a:t>OPTICAL PROFILING (2D)</a:t>
            </a:r>
          </a:p>
        </p:txBody>
      </p:sp>
    </p:spTree>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ChangeArrowheads="1"/>
          </p:cNvSpPr>
          <p:nvPr/>
        </p:nvSpPr>
        <p:spPr bwMode="auto">
          <a:xfrm>
            <a:off x="900113" y="6719888"/>
            <a:ext cx="2143125" cy="457200"/>
          </a:xfrm>
          <a:prstGeom prst="rect">
            <a:avLst/>
          </a:prstGeom>
          <a:noFill/>
          <a:ln w="9525">
            <a:noFill/>
            <a:miter lim="800000"/>
            <a:headEnd/>
            <a:tailEnd/>
          </a:ln>
        </p:spPr>
        <p:txBody>
          <a:bodyPr wrap="none" anchor="ctr"/>
          <a:lstStyle/>
          <a:p>
            <a:endParaRPr lang="en-US" dirty="0">
              <a:solidFill>
                <a:schemeClr val="tx2"/>
              </a:solidFill>
            </a:endParaRPr>
          </a:p>
        </p:txBody>
      </p:sp>
      <p:sp>
        <p:nvSpPr>
          <p:cNvPr id="52227" name="Rectangle 3"/>
          <p:cNvSpPr>
            <a:spLocks noChangeArrowheads="1"/>
          </p:cNvSpPr>
          <p:nvPr/>
        </p:nvSpPr>
        <p:spPr bwMode="auto">
          <a:xfrm>
            <a:off x="3643313" y="6719888"/>
            <a:ext cx="3257550" cy="457200"/>
          </a:xfrm>
          <a:prstGeom prst="rect">
            <a:avLst/>
          </a:prstGeom>
          <a:noFill/>
          <a:ln w="9525">
            <a:noFill/>
            <a:miter lim="800000"/>
            <a:headEnd/>
            <a:tailEnd/>
          </a:ln>
        </p:spPr>
        <p:txBody>
          <a:bodyPr wrap="none" anchor="ctr"/>
          <a:lstStyle/>
          <a:p>
            <a:endParaRPr lang="en-US" dirty="0">
              <a:solidFill>
                <a:schemeClr val="tx2"/>
              </a:solidFill>
            </a:endParaRPr>
          </a:p>
        </p:txBody>
      </p:sp>
      <p:sp>
        <p:nvSpPr>
          <p:cNvPr id="52228" name="Rectangle 4"/>
          <p:cNvSpPr>
            <a:spLocks noChangeArrowheads="1"/>
          </p:cNvSpPr>
          <p:nvPr/>
        </p:nvSpPr>
        <p:spPr bwMode="auto">
          <a:xfrm>
            <a:off x="900113" y="6719888"/>
            <a:ext cx="2143125" cy="457200"/>
          </a:xfrm>
          <a:prstGeom prst="rect">
            <a:avLst/>
          </a:prstGeom>
          <a:noFill/>
          <a:ln w="9525">
            <a:noFill/>
            <a:miter lim="800000"/>
            <a:headEnd/>
            <a:tailEnd/>
          </a:ln>
        </p:spPr>
        <p:txBody>
          <a:bodyPr wrap="none" anchor="ctr"/>
          <a:lstStyle/>
          <a:p>
            <a:endParaRPr lang="en-US" dirty="0">
              <a:solidFill>
                <a:schemeClr val="tx2"/>
              </a:solidFill>
            </a:endParaRPr>
          </a:p>
        </p:txBody>
      </p:sp>
      <p:sp>
        <p:nvSpPr>
          <p:cNvPr id="52229" name="Rectangle 5"/>
          <p:cNvSpPr>
            <a:spLocks noChangeArrowheads="1"/>
          </p:cNvSpPr>
          <p:nvPr/>
        </p:nvSpPr>
        <p:spPr bwMode="auto">
          <a:xfrm>
            <a:off x="3643313" y="6719888"/>
            <a:ext cx="3257550" cy="457200"/>
          </a:xfrm>
          <a:prstGeom prst="rect">
            <a:avLst/>
          </a:prstGeom>
          <a:noFill/>
          <a:ln w="9525">
            <a:noFill/>
            <a:miter lim="800000"/>
            <a:headEnd/>
            <a:tailEnd/>
          </a:ln>
        </p:spPr>
        <p:txBody>
          <a:bodyPr wrap="none" anchor="ctr"/>
          <a:lstStyle/>
          <a:p>
            <a:endParaRPr lang="en-US" dirty="0">
              <a:solidFill>
                <a:schemeClr val="tx2"/>
              </a:solidFill>
            </a:endParaRPr>
          </a:p>
        </p:txBody>
      </p:sp>
      <p:sp>
        <p:nvSpPr>
          <p:cNvPr id="52230" name="Rectangle 7"/>
          <p:cNvSpPr>
            <a:spLocks noGrp="1" noChangeArrowheads="1"/>
          </p:cNvSpPr>
          <p:nvPr>
            <p:ph type="title"/>
          </p:nvPr>
        </p:nvSpPr>
        <p:spPr>
          <a:xfrm>
            <a:off x="1844930" y="-24961"/>
            <a:ext cx="8312150" cy="1143000"/>
          </a:xfrm>
          <a:noFill/>
        </p:spPr>
        <p:txBody>
          <a:bodyPr/>
          <a:lstStyle/>
          <a:p>
            <a:pPr eaLnBrk="1" hangingPunct="1">
              <a:lnSpc>
                <a:spcPct val="120000"/>
              </a:lnSpc>
            </a:pPr>
            <a:r>
              <a:rPr lang="en-US" dirty="0" smtClean="0"/>
              <a:t>METHODS OF MEASUREMENT</a:t>
            </a:r>
          </a:p>
        </p:txBody>
      </p:sp>
      <p:sp>
        <p:nvSpPr>
          <p:cNvPr id="52231" name="Rectangle 6"/>
          <p:cNvSpPr>
            <a:spLocks noGrp="1" noChangeArrowheads="1"/>
          </p:cNvSpPr>
          <p:nvPr>
            <p:ph idx="1"/>
          </p:nvPr>
        </p:nvSpPr>
        <p:spPr>
          <a:xfrm>
            <a:off x="932031" y="1977265"/>
            <a:ext cx="9242425" cy="5197475"/>
          </a:xfrm>
        </p:spPr>
        <p:txBody>
          <a:bodyPr/>
          <a:lstStyle/>
          <a:p>
            <a:pPr lvl="2" eaLnBrk="1" hangingPunct="1">
              <a:lnSpc>
                <a:spcPct val="80000"/>
              </a:lnSpc>
              <a:buClr>
                <a:srgbClr val="FFC000"/>
              </a:buClr>
            </a:pPr>
            <a:r>
              <a:rPr lang="en-US" sz="2800" dirty="0" smtClean="0">
                <a:solidFill>
                  <a:schemeClr val="tx2"/>
                </a:solidFill>
              </a:rPr>
              <a:t>Some are non-contact</a:t>
            </a:r>
          </a:p>
          <a:p>
            <a:pPr lvl="2" eaLnBrk="1" hangingPunct="1">
              <a:lnSpc>
                <a:spcPct val="80000"/>
              </a:lnSpc>
              <a:buClr>
                <a:srgbClr val="FFC000"/>
              </a:buClr>
            </a:pPr>
            <a:r>
              <a:rPr lang="en-US" sz="2800" dirty="0" smtClean="0">
                <a:solidFill>
                  <a:schemeClr val="tx2"/>
                </a:solidFill>
              </a:rPr>
              <a:t>Can be rapid data collection</a:t>
            </a:r>
          </a:p>
          <a:p>
            <a:pPr lvl="2" eaLnBrk="1" hangingPunct="1">
              <a:lnSpc>
                <a:spcPct val="80000"/>
              </a:lnSpc>
              <a:buClr>
                <a:srgbClr val="FFC000"/>
              </a:buClr>
            </a:pPr>
            <a:r>
              <a:rPr lang="en-US" sz="2800" dirty="0" smtClean="0">
                <a:solidFill>
                  <a:schemeClr val="tx2"/>
                </a:solidFill>
              </a:rPr>
              <a:t>Very high accuracy possible</a:t>
            </a:r>
          </a:p>
          <a:p>
            <a:pPr lvl="2" eaLnBrk="1" hangingPunct="1">
              <a:lnSpc>
                <a:spcPct val="80000"/>
              </a:lnSpc>
              <a:buClr>
                <a:srgbClr val="FFC000"/>
              </a:buClr>
            </a:pPr>
            <a:r>
              <a:rPr lang="en-US" sz="2800" dirty="0" smtClean="0">
                <a:solidFill>
                  <a:schemeClr val="tx2"/>
                </a:solidFill>
              </a:rPr>
              <a:t>3D scan (single scan only)</a:t>
            </a:r>
          </a:p>
          <a:p>
            <a:pPr lvl="2" eaLnBrk="1" hangingPunct="1">
              <a:lnSpc>
                <a:spcPct val="80000"/>
              </a:lnSpc>
              <a:buClr>
                <a:srgbClr val="FFC000"/>
              </a:buClr>
            </a:pPr>
            <a:r>
              <a:rPr lang="en-US" sz="2800" dirty="0" smtClean="0">
                <a:solidFill>
                  <a:schemeClr val="tx2"/>
                </a:solidFill>
              </a:rPr>
              <a:t>Some technical difficulties</a:t>
            </a:r>
          </a:p>
          <a:p>
            <a:pPr lvl="2" eaLnBrk="1" hangingPunct="1">
              <a:lnSpc>
                <a:spcPct val="50000"/>
              </a:lnSpc>
              <a:buClr>
                <a:srgbClr val="FFC000"/>
              </a:buClr>
              <a:buFontTx/>
              <a:buChar char=" "/>
            </a:pPr>
            <a:endParaRPr lang="en-US" sz="2800" dirty="0" smtClean="0">
              <a:solidFill>
                <a:schemeClr val="tx2"/>
              </a:solidFill>
            </a:endParaRPr>
          </a:p>
          <a:p>
            <a:pPr eaLnBrk="1" hangingPunct="1">
              <a:lnSpc>
                <a:spcPct val="80000"/>
              </a:lnSpc>
              <a:buClr>
                <a:srgbClr val="FFC000"/>
              </a:buClr>
              <a:buFontTx/>
              <a:buChar char=" "/>
            </a:pPr>
            <a:r>
              <a:rPr lang="en-US" sz="2800" dirty="0" smtClean="0">
                <a:solidFill>
                  <a:schemeClr val="tx2"/>
                </a:solidFill>
              </a:rPr>
              <a:t>Examples</a:t>
            </a:r>
          </a:p>
          <a:p>
            <a:pPr lvl="2" eaLnBrk="1" hangingPunct="1">
              <a:lnSpc>
                <a:spcPct val="80000"/>
              </a:lnSpc>
              <a:buClr>
                <a:srgbClr val="FFC000"/>
              </a:buClr>
            </a:pPr>
            <a:r>
              <a:rPr lang="en-US" sz="2800" dirty="0" smtClean="0">
                <a:solidFill>
                  <a:schemeClr val="tx2"/>
                </a:solidFill>
              </a:rPr>
              <a:t>Laser interferometers (e.g. Twyman-Green)</a:t>
            </a:r>
          </a:p>
          <a:p>
            <a:pPr lvl="2" eaLnBrk="1" hangingPunct="1">
              <a:lnSpc>
                <a:spcPct val="80000"/>
              </a:lnSpc>
              <a:buClr>
                <a:srgbClr val="FFC000"/>
              </a:buClr>
            </a:pPr>
            <a:r>
              <a:rPr lang="en-US" sz="2800" dirty="0" smtClean="0">
                <a:solidFill>
                  <a:schemeClr val="tx2"/>
                </a:solidFill>
              </a:rPr>
              <a:t>Moiré fringe techniques (e.g. Brass 2 - Rotlex)</a:t>
            </a:r>
            <a:endParaRPr lang="en-US" dirty="0" smtClean="0">
              <a:solidFill>
                <a:schemeClr val="tx2"/>
              </a:solidFill>
            </a:endParaRPr>
          </a:p>
        </p:txBody>
      </p:sp>
      <p:sp>
        <p:nvSpPr>
          <p:cNvPr id="52232" name="Rectangle 8"/>
          <p:cNvSpPr>
            <a:spLocks noChangeArrowheads="1"/>
          </p:cNvSpPr>
          <p:nvPr/>
        </p:nvSpPr>
        <p:spPr bwMode="auto">
          <a:xfrm>
            <a:off x="379779" y="1060450"/>
            <a:ext cx="6879175" cy="1143000"/>
          </a:xfrm>
          <a:prstGeom prst="rect">
            <a:avLst/>
          </a:prstGeom>
          <a:noFill/>
          <a:ln w="9525">
            <a:noFill/>
            <a:miter lim="800000"/>
            <a:headEnd/>
            <a:tailEnd/>
          </a:ln>
        </p:spPr>
        <p:txBody>
          <a:bodyPr lIns="92075" tIns="46038" rIns="92075" bIns="46038" anchor="ctr"/>
          <a:lstStyle/>
          <a:p>
            <a:pPr defTabSz="762000">
              <a:lnSpc>
                <a:spcPct val="120000"/>
              </a:lnSpc>
            </a:pPr>
            <a:r>
              <a:rPr lang="en-US" sz="3200" b="1" dirty="0">
                <a:solidFill>
                  <a:schemeClr val="tx2"/>
                </a:solidFill>
              </a:rPr>
              <a:t>OPTICAL PROFILING (3D)</a:t>
            </a:r>
            <a:endParaRPr lang="en-US" sz="3800" b="1" dirty="0">
              <a:solidFill>
                <a:schemeClr val="tx2"/>
              </a:solidFill>
            </a:endParaRPr>
          </a:p>
        </p:txBody>
      </p:sp>
    </p:spTree>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53251" name="Rectangle 3"/>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53252" name="Rectangle 4"/>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53253" name="Rectangle 5"/>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53254" name="Rectangle 7"/>
          <p:cNvSpPr>
            <a:spLocks noGrp="1" noChangeArrowheads="1"/>
          </p:cNvSpPr>
          <p:nvPr>
            <p:ph type="title"/>
          </p:nvPr>
        </p:nvSpPr>
        <p:spPr>
          <a:xfrm>
            <a:off x="1824007" y="-39029"/>
            <a:ext cx="8312150" cy="1143000"/>
          </a:xfrm>
          <a:noFill/>
        </p:spPr>
        <p:txBody>
          <a:bodyPr/>
          <a:lstStyle/>
          <a:p>
            <a:pPr eaLnBrk="1" hangingPunct="1">
              <a:lnSpc>
                <a:spcPct val="120000"/>
              </a:lnSpc>
            </a:pPr>
            <a:r>
              <a:rPr lang="en-US" dirty="0" smtClean="0"/>
              <a:t>METHODS OF MEASUREMENT</a:t>
            </a:r>
          </a:p>
        </p:txBody>
      </p:sp>
      <p:sp>
        <p:nvSpPr>
          <p:cNvPr id="53255" name="Rectangle 6"/>
          <p:cNvSpPr>
            <a:spLocks noGrp="1" noChangeArrowheads="1"/>
          </p:cNvSpPr>
          <p:nvPr>
            <p:ph idx="1"/>
          </p:nvPr>
        </p:nvSpPr>
        <p:spPr>
          <a:xfrm>
            <a:off x="315913" y="1978413"/>
            <a:ext cx="9242425" cy="4114800"/>
          </a:xfrm>
        </p:spPr>
        <p:txBody>
          <a:bodyPr/>
          <a:lstStyle/>
          <a:p>
            <a:pPr lvl="4" eaLnBrk="1" hangingPunct="1">
              <a:lnSpc>
                <a:spcPct val="90000"/>
              </a:lnSpc>
              <a:buClr>
                <a:srgbClr val="FFC000"/>
              </a:buClr>
              <a:buFont typeface="Arial" charset="0"/>
              <a:buChar char="•"/>
            </a:pPr>
            <a:r>
              <a:rPr lang="en-US" sz="2900" dirty="0" smtClean="0">
                <a:solidFill>
                  <a:schemeClr val="tx2"/>
                </a:solidFill>
              </a:rPr>
              <a:t>Contact may distort topography</a:t>
            </a:r>
          </a:p>
          <a:p>
            <a:pPr lvl="4" eaLnBrk="1" hangingPunct="1">
              <a:lnSpc>
                <a:spcPct val="90000"/>
              </a:lnSpc>
              <a:buClr>
                <a:srgbClr val="FFC000"/>
              </a:buClr>
              <a:buFont typeface="Arial" charset="0"/>
              <a:buChar char="•"/>
            </a:pPr>
            <a:r>
              <a:rPr lang="en-US" sz="2900" dirty="0" smtClean="0">
                <a:solidFill>
                  <a:schemeClr val="tx2"/>
                </a:solidFill>
              </a:rPr>
              <a:t>Time consuming</a:t>
            </a:r>
          </a:p>
          <a:p>
            <a:pPr lvl="4" eaLnBrk="1" hangingPunct="1">
              <a:lnSpc>
                <a:spcPct val="90000"/>
              </a:lnSpc>
              <a:buClr>
                <a:srgbClr val="FFC000"/>
              </a:buClr>
              <a:buFont typeface="Arial" charset="0"/>
              <a:buChar char="•"/>
            </a:pPr>
            <a:r>
              <a:rPr lang="en-US" sz="2900" dirty="0" smtClean="0">
                <a:solidFill>
                  <a:schemeClr val="tx2"/>
                </a:solidFill>
              </a:rPr>
              <a:t>On some methods only qualitative result possible</a:t>
            </a:r>
          </a:p>
          <a:p>
            <a:pPr lvl="4" eaLnBrk="1" hangingPunct="1">
              <a:lnSpc>
                <a:spcPct val="90000"/>
              </a:lnSpc>
              <a:buClr>
                <a:srgbClr val="FFC000"/>
              </a:buClr>
              <a:buFont typeface="Arial" charset="0"/>
              <a:buChar char="•"/>
            </a:pPr>
            <a:r>
              <a:rPr lang="en-US" sz="2900" dirty="0" smtClean="0">
                <a:solidFill>
                  <a:schemeClr val="tx2"/>
                </a:solidFill>
              </a:rPr>
              <a:t>Data can be difficult to interpret</a:t>
            </a:r>
          </a:p>
          <a:p>
            <a:pPr lvl="2" eaLnBrk="1" hangingPunct="1">
              <a:lnSpc>
                <a:spcPct val="90000"/>
              </a:lnSpc>
              <a:buClr>
                <a:srgbClr val="FFC000"/>
              </a:buClr>
              <a:buFontTx/>
              <a:buChar char=" "/>
            </a:pPr>
            <a:r>
              <a:rPr lang="en-US" sz="2900" dirty="0" smtClean="0">
                <a:solidFill>
                  <a:schemeClr val="tx2"/>
                </a:solidFill>
              </a:rPr>
              <a:t>Examples</a:t>
            </a:r>
          </a:p>
          <a:p>
            <a:pPr lvl="4" eaLnBrk="1" hangingPunct="1">
              <a:lnSpc>
                <a:spcPct val="90000"/>
              </a:lnSpc>
              <a:buClr>
                <a:srgbClr val="FFC000"/>
              </a:buClr>
              <a:buFont typeface="Arial" charset="0"/>
              <a:buChar char="•"/>
            </a:pPr>
            <a:r>
              <a:rPr lang="en-US" sz="2900" dirty="0" smtClean="0">
                <a:solidFill>
                  <a:schemeClr val="tx2"/>
                </a:solidFill>
              </a:rPr>
              <a:t>Casting/molding</a:t>
            </a:r>
          </a:p>
          <a:p>
            <a:pPr lvl="4" eaLnBrk="1" hangingPunct="1">
              <a:lnSpc>
                <a:spcPct val="90000"/>
              </a:lnSpc>
              <a:buClr>
                <a:srgbClr val="FFC000"/>
              </a:buClr>
              <a:buFont typeface="Arial" charset="0"/>
              <a:buChar char="•"/>
            </a:pPr>
            <a:r>
              <a:rPr lang="en-US" sz="2900" dirty="0" smtClean="0">
                <a:solidFill>
                  <a:schemeClr val="tx2"/>
                </a:solidFill>
              </a:rPr>
              <a:t>Ultrasound</a:t>
            </a:r>
          </a:p>
          <a:p>
            <a:pPr lvl="4" eaLnBrk="1" hangingPunct="1">
              <a:lnSpc>
                <a:spcPct val="90000"/>
              </a:lnSpc>
              <a:buClr>
                <a:srgbClr val="FFC000"/>
              </a:buClr>
              <a:buFont typeface="Arial" charset="0"/>
              <a:buChar char="•"/>
            </a:pPr>
            <a:r>
              <a:rPr lang="en-US" sz="2900" dirty="0" smtClean="0">
                <a:solidFill>
                  <a:schemeClr val="tx2"/>
                </a:solidFill>
              </a:rPr>
              <a:t>Trial contact lens</a:t>
            </a:r>
            <a:endParaRPr lang="en-US" dirty="0" smtClean="0">
              <a:solidFill>
                <a:schemeClr val="tx2"/>
              </a:solidFill>
            </a:endParaRPr>
          </a:p>
        </p:txBody>
      </p:sp>
      <p:sp>
        <p:nvSpPr>
          <p:cNvPr id="53256" name="Rectangle 8"/>
          <p:cNvSpPr>
            <a:spLocks noChangeArrowheads="1"/>
          </p:cNvSpPr>
          <p:nvPr/>
        </p:nvSpPr>
        <p:spPr bwMode="auto">
          <a:xfrm>
            <a:off x="-633131" y="1031875"/>
            <a:ext cx="8312150" cy="1143000"/>
          </a:xfrm>
          <a:prstGeom prst="rect">
            <a:avLst/>
          </a:prstGeom>
          <a:noFill/>
          <a:ln w="9525">
            <a:noFill/>
            <a:miter lim="800000"/>
            <a:headEnd/>
            <a:tailEnd/>
          </a:ln>
        </p:spPr>
        <p:txBody>
          <a:bodyPr lIns="92075" tIns="46038" rIns="92075" bIns="46038" anchor="ctr"/>
          <a:lstStyle/>
          <a:p>
            <a:pPr defTabSz="762000">
              <a:lnSpc>
                <a:spcPct val="120000"/>
              </a:lnSpc>
            </a:pPr>
            <a:r>
              <a:rPr lang="en-US" sz="3200" b="1" dirty="0">
                <a:solidFill>
                  <a:schemeClr val="tx2"/>
                </a:solidFill>
              </a:rPr>
              <a:t>CONTACT METHOD</a:t>
            </a:r>
            <a:endParaRPr lang="en-US" sz="3800" b="1" dirty="0">
              <a:solidFill>
                <a:schemeClr val="tx2"/>
              </a:solidFill>
            </a:endParaRPr>
          </a:p>
        </p:txBody>
      </p:sp>
    </p:spTree>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ChangeArrowheads="1"/>
          </p:cNvSpPr>
          <p:nvPr/>
        </p:nvSpPr>
        <p:spPr bwMode="auto">
          <a:xfrm>
            <a:off x="771525" y="6345238"/>
            <a:ext cx="2143125" cy="457200"/>
          </a:xfrm>
          <a:prstGeom prst="rect">
            <a:avLst/>
          </a:prstGeom>
          <a:noFill/>
          <a:ln w="9525">
            <a:noFill/>
            <a:miter lim="800000"/>
            <a:headEnd/>
            <a:tailEnd/>
          </a:ln>
        </p:spPr>
        <p:txBody>
          <a:bodyPr wrap="none" anchor="ctr"/>
          <a:lstStyle/>
          <a:p>
            <a:endParaRPr lang="en-US" dirty="0"/>
          </a:p>
        </p:txBody>
      </p:sp>
      <p:sp>
        <p:nvSpPr>
          <p:cNvPr id="54275" name="Rectangle 3"/>
          <p:cNvSpPr>
            <a:spLocks noChangeArrowheads="1"/>
          </p:cNvSpPr>
          <p:nvPr/>
        </p:nvSpPr>
        <p:spPr bwMode="auto">
          <a:xfrm>
            <a:off x="3514725" y="6345238"/>
            <a:ext cx="3257550" cy="457200"/>
          </a:xfrm>
          <a:prstGeom prst="rect">
            <a:avLst/>
          </a:prstGeom>
          <a:noFill/>
          <a:ln w="9525">
            <a:noFill/>
            <a:miter lim="800000"/>
            <a:headEnd/>
            <a:tailEnd/>
          </a:ln>
        </p:spPr>
        <p:txBody>
          <a:bodyPr wrap="none" anchor="ctr"/>
          <a:lstStyle/>
          <a:p>
            <a:endParaRPr lang="en-US" dirty="0"/>
          </a:p>
        </p:txBody>
      </p:sp>
      <p:sp>
        <p:nvSpPr>
          <p:cNvPr id="54276" name="Rectangle 4"/>
          <p:cNvSpPr>
            <a:spLocks noChangeArrowheads="1"/>
          </p:cNvSpPr>
          <p:nvPr/>
        </p:nvSpPr>
        <p:spPr bwMode="auto">
          <a:xfrm>
            <a:off x="771525" y="6345238"/>
            <a:ext cx="2143125" cy="457200"/>
          </a:xfrm>
          <a:prstGeom prst="rect">
            <a:avLst/>
          </a:prstGeom>
          <a:noFill/>
          <a:ln w="9525">
            <a:noFill/>
            <a:miter lim="800000"/>
            <a:headEnd/>
            <a:tailEnd/>
          </a:ln>
        </p:spPr>
        <p:txBody>
          <a:bodyPr wrap="none" anchor="ctr"/>
          <a:lstStyle/>
          <a:p>
            <a:endParaRPr lang="en-US" dirty="0"/>
          </a:p>
        </p:txBody>
      </p:sp>
      <p:sp>
        <p:nvSpPr>
          <p:cNvPr id="54277" name="Rectangle 5"/>
          <p:cNvSpPr>
            <a:spLocks noChangeArrowheads="1"/>
          </p:cNvSpPr>
          <p:nvPr/>
        </p:nvSpPr>
        <p:spPr bwMode="auto">
          <a:xfrm>
            <a:off x="3514725" y="6345238"/>
            <a:ext cx="3257550" cy="457200"/>
          </a:xfrm>
          <a:prstGeom prst="rect">
            <a:avLst/>
          </a:prstGeom>
          <a:noFill/>
          <a:ln w="9525">
            <a:noFill/>
            <a:miter lim="800000"/>
            <a:headEnd/>
            <a:tailEnd/>
          </a:ln>
        </p:spPr>
        <p:txBody>
          <a:bodyPr wrap="none" anchor="ctr"/>
          <a:lstStyle/>
          <a:p>
            <a:endParaRPr lang="en-US" dirty="0"/>
          </a:p>
        </p:txBody>
      </p:sp>
      <p:sp>
        <p:nvSpPr>
          <p:cNvPr id="54278" name="Rectangle 7"/>
          <p:cNvSpPr>
            <a:spLocks noGrp="1" noChangeArrowheads="1"/>
          </p:cNvSpPr>
          <p:nvPr>
            <p:ph type="title"/>
          </p:nvPr>
        </p:nvSpPr>
        <p:spPr>
          <a:xfrm>
            <a:off x="1846232" y="-14068"/>
            <a:ext cx="8312150" cy="1143000"/>
          </a:xfrm>
          <a:noFill/>
        </p:spPr>
        <p:txBody>
          <a:bodyPr/>
          <a:lstStyle/>
          <a:p>
            <a:pPr eaLnBrk="1" hangingPunct="1">
              <a:lnSpc>
                <a:spcPct val="120000"/>
              </a:lnSpc>
            </a:pPr>
            <a:r>
              <a:rPr lang="en-US" dirty="0" smtClean="0"/>
              <a:t>MEASURING INSTRUMENTS</a:t>
            </a:r>
          </a:p>
        </p:txBody>
      </p:sp>
      <p:sp>
        <p:nvSpPr>
          <p:cNvPr id="54279" name="Rectangle 6"/>
          <p:cNvSpPr>
            <a:spLocks noGrp="1" noChangeArrowheads="1"/>
          </p:cNvSpPr>
          <p:nvPr>
            <p:ph idx="1"/>
          </p:nvPr>
        </p:nvSpPr>
        <p:spPr>
          <a:xfrm>
            <a:off x="2916238" y="2103438"/>
            <a:ext cx="5595937" cy="4114800"/>
          </a:xfrm>
        </p:spPr>
        <p:txBody>
          <a:bodyPr/>
          <a:lstStyle/>
          <a:p>
            <a:pPr eaLnBrk="1" hangingPunct="1">
              <a:lnSpc>
                <a:spcPct val="110000"/>
              </a:lnSpc>
              <a:buClr>
                <a:srgbClr val="FFC000"/>
              </a:buClr>
            </a:pPr>
            <a:r>
              <a:rPr lang="en-US" dirty="0" smtClean="0"/>
              <a:t>Placido disc </a:t>
            </a:r>
          </a:p>
          <a:p>
            <a:pPr eaLnBrk="1" hangingPunct="1">
              <a:lnSpc>
                <a:spcPct val="110000"/>
              </a:lnSpc>
              <a:buClr>
                <a:srgbClr val="FFC000"/>
              </a:buClr>
            </a:pPr>
            <a:r>
              <a:rPr lang="en-US" dirty="0" smtClean="0"/>
              <a:t>Photokeratoscope</a:t>
            </a:r>
          </a:p>
          <a:p>
            <a:pPr eaLnBrk="1" hangingPunct="1">
              <a:lnSpc>
                <a:spcPct val="110000"/>
              </a:lnSpc>
              <a:buClr>
                <a:srgbClr val="FFC000"/>
              </a:buClr>
            </a:pPr>
            <a:r>
              <a:rPr lang="en-US" dirty="0" smtClean="0"/>
              <a:t>Keratometer</a:t>
            </a:r>
          </a:p>
          <a:p>
            <a:pPr eaLnBrk="1" hangingPunct="1">
              <a:lnSpc>
                <a:spcPct val="110000"/>
              </a:lnSpc>
              <a:buClr>
                <a:srgbClr val="FFC000"/>
              </a:buClr>
            </a:pPr>
            <a:r>
              <a:rPr lang="en-US" dirty="0" smtClean="0"/>
              <a:t>Computer-assisted Topographic analysis</a:t>
            </a:r>
          </a:p>
        </p:txBody>
      </p:sp>
      <p:sp>
        <p:nvSpPr>
          <p:cNvPr id="54280" name="Rectangle 8"/>
          <p:cNvSpPr>
            <a:spLocks noChangeArrowheads="1"/>
          </p:cNvSpPr>
          <p:nvPr/>
        </p:nvSpPr>
        <p:spPr bwMode="auto">
          <a:xfrm>
            <a:off x="703329" y="1169819"/>
            <a:ext cx="8312150" cy="1143000"/>
          </a:xfrm>
          <a:prstGeom prst="rect">
            <a:avLst/>
          </a:prstGeom>
          <a:noFill/>
          <a:ln w="9525">
            <a:noFill/>
            <a:miter lim="800000"/>
            <a:headEnd/>
            <a:tailEnd/>
          </a:ln>
        </p:spPr>
        <p:txBody>
          <a:bodyPr lIns="92075" tIns="46038" rIns="92075" bIns="46038" anchor="ctr"/>
          <a:lstStyle/>
          <a:p>
            <a:pPr defTabSz="762000">
              <a:lnSpc>
                <a:spcPct val="120000"/>
              </a:lnSpc>
            </a:pPr>
            <a:r>
              <a:rPr lang="en-US" sz="3200" b="1" dirty="0">
                <a:solidFill>
                  <a:schemeClr val="tx2"/>
                </a:solidFill>
              </a:rPr>
              <a:t>CORNEAL TOPOGRAPHY</a:t>
            </a:r>
            <a:endParaRPr lang="en-US" sz="3800" b="1" dirty="0">
              <a:solidFill>
                <a:schemeClr val="tx2"/>
              </a:solidFill>
            </a:endParaRPr>
          </a:p>
        </p:txBody>
      </p:sp>
    </p:spTree>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55299" name="Rectangle 3"/>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55300" name="Rectangle 4"/>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55301" name="Rectangle 5"/>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55302" name="Rectangle 7"/>
          <p:cNvSpPr>
            <a:spLocks noGrp="1" noChangeArrowheads="1"/>
          </p:cNvSpPr>
          <p:nvPr>
            <p:ph type="title"/>
          </p:nvPr>
        </p:nvSpPr>
        <p:spPr>
          <a:xfrm>
            <a:off x="852488" y="-44450"/>
            <a:ext cx="10287000" cy="1143000"/>
          </a:xfrm>
          <a:noFill/>
        </p:spPr>
        <p:txBody>
          <a:bodyPr/>
          <a:lstStyle/>
          <a:p>
            <a:pPr eaLnBrk="1" hangingPunct="1">
              <a:lnSpc>
                <a:spcPct val="120000"/>
              </a:lnSpc>
            </a:pPr>
            <a:r>
              <a:rPr lang="en-US" sz="3200" dirty="0" smtClean="0"/>
              <a:t>PHOTOKERATOSCOPE/ PLACIDO DISK</a:t>
            </a:r>
          </a:p>
        </p:txBody>
      </p:sp>
      <p:sp>
        <p:nvSpPr>
          <p:cNvPr id="55303" name="Rectangle 6"/>
          <p:cNvSpPr>
            <a:spLocks noGrp="1" noChangeArrowheads="1"/>
          </p:cNvSpPr>
          <p:nvPr>
            <p:ph idx="1"/>
          </p:nvPr>
        </p:nvSpPr>
        <p:spPr>
          <a:xfrm>
            <a:off x="2337474" y="1784366"/>
            <a:ext cx="5595938" cy="4114800"/>
          </a:xfrm>
        </p:spPr>
        <p:txBody>
          <a:bodyPr/>
          <a:lstStyle/>
          <a:p>
            <a:pPr eaLnBrk="1" hangingPunct="1">
              <a:lnSpc>
                <a:spcPct val="110000"/>
              </a:lnSpc>
              <a:buClr>
                <a:srgbClr val="FFC000"/>
              </a:buClr>
            </a:pPr>
            <a:r>
              <a:rPr lang="en-US" dirty="0" smtClean="0"/>
              <a:t>Wide field of view</a:t>
            </a:r>
          </a:p>
          <a:p>
            <a:pPr eaLnBrk="1" hangingPunct="1">
              <a:lnSpc>
                <a:spcPct val="110000"/>
              </a:lnSpc>
              <a:buClr>
                <a:srgbClr val="FFC000"/>
              </a:buClr>
            </a:pPr>
            <a:r>
              <a:rPr lang="en-US" dirty="0" smtClean="0"/>
              <a:t>More complete mire locus</a:t>
            </a:r>
          </a:p>
          <a:p>
            <a:pPr eaLnBrk="1" hangingPunct="1">
              <a:lnSpc>
                <a:spcPct val="110000"/>
              </a:lnSpc>
              <a:buClr>
                <a:srgbClr val="FFC000"/>
              </a:buClr>
            </a:pPr>
            <a:r>
              <a:rPr lang="en-US" dirty="0" smtClean="0"/>
              <a:t>Qualitative</a:t>
            </a:r>
          </a:p>
        </p:txBody>
      </p:sp>
    </p:spTree>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1026"/>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solidFill>
                <a:schemeClr val="tx2"/>
              </a:solidFill>
            </a:endParaRPr>
          </a:p>
        </p:txBody>
      </p:sp>
      <p:sp>
        <p:nvSpPr>
          <p:cNvPr id="56323" name="Rectangle 1027"/>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solidFill>
                <a:schemeClr val="tx2"/>
              </a:solidFill>
            </a:endParaRPr>
          </a:p>
        </p:txBody>
      </p:sp>
      <p:sp>
        <p:nvSpPr>
          <p:cNvPr id="56324" name="Rectangle 1028"/>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solidFill>
                <a:schemeClr val="tx2"/>
              </a:solidFill>
            </a:endParaRPr>
          </a:p>
        </p:txBody>
      </p:sp>
      <p:sp>
        <p:nvSpPr>
          <p:cNvPr id="56325" name="Rectangle 1029"/>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solidFill>
                <a:schemeClr val="tx2"/>
              </a:solidFill>
            </a:endParaRPr>
          </a:p>
        </p:txBody>
      </p:sp>
      <p:sp>
        <p:nvSpPr>
          <p:cNvPr id="10" name="Rectangle 7"/>
          <p:cNvSpPr txBox="1">
            <a:spLocks noChangeArrowheads="1"/>
          </p:cNvSpPr>
          <p:nvPr/>
        </p:nvSpPr>
        <p:spPr bwMode="auto">
          <a:xfrm>
            <a:off x="1347788" y="0"/>
            <a:ext cx="9269412" cy="1143000"/>
          </a:xfrm>
          <a:prstGeom prst="rect">
            <a:avLst/>
          </a:prstGeom>
          <a:noFill/>
          <a:ln w="9525">
            <a:noFill/>
            <a:miter lim="800000"/>
            <a:headEnd/>
            <a:tailEnd/>
          </a:ln>
        </p:spPr>
        <p:txBody>
          <a:bodyPr anchor="ctr"/>
          <a:lstStyle/>
          <a:p>
            <a:pPr eaLnBrk="1" hangingPunct="1">
              <a:lnSpc>
                <a:spcPct val="90000"/>
              </a:lnSpc>
              <a:defRPr/>
            </a:pPr>
            <a:r>
              <a:rPr lang="en-US" sz="3200" b="1" kern="0" dirty="0">
                <a:solidFill>
                  <a:schemeClr val="bg1"/>
                </a:solidFill>
                <a:latin typeface="+mj-lt"/>
                <a:ea typeface="+mj-ea"/>
                <a:cs typeface="+mj-cs"/>
              </a:rPr>
              <a:t>PHOTOKERATOSCOPE/ PLACIDO DISK</a:t>
            </a:r>
          </a:p>
        </p:txBody>
      </p:sp>
      <p:pic>
        <p:nvPicPr>
          <p:cNvPr id="56327" name="Picture 8" descr="D:\IACLE ALL MODULES\IACLE COL PICS\MOD 1 COL pics\1L2\1263-92.JPG"/>
          <p:cNvPicPr>
            <a:picLocks noChangeAspect="1" noChangeArrowheads="1"/>
          </p:cNvPicPr>
          <p:nvPr/>
        </p:nvPicPr>
        <p:blipFill>
          <a:blip r:embed="rId3" cstate="print"/>
          <a:srcRect/>
          <a:stretch>
            <a:fillRect/>
          </a:stretch>
        </p:blipFill>
        <p:spPr bwMode="auto">
          <a:xfrm>
            <a:off x="3435233" y="1274763"/>
            <a:ext cx="3400425" cy="513397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1026"/>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solidFill>
                <a:schemeClr val="tx2"/>
              </a:solidFill>
            </a:endParaRPr>
          </a:p>
        </p:txBody>
      </p:sp>
      <p:sp>
        <p:nvSpPr>
          <p:cNvPr id="57347" name="Rectangle 1027"/>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solidFill>
                <a:schemeClr val="tx2"/>
              </a:solidFill>
            </a:endParaRPr>
          </a:p>
        </p:txBody>
      </p:sp>
      <p:sp>
        <p:nvSpPr>
          <p:cNvPr id="57348" name="Rectangle 1028"/>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solidFill>
                <a:schemeClr val="tx2"/>
              </a:solidFill>
            </a:endParaRPr>
          </a:p>
        </p:txBody>
      </p:sp>
      <p:sp>
        <p:nvSpPr>
          <p:cNvPr id="57349" name="Rectangle 1029"/>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solidFill>
                <a:schemeClr val="tx2"/>
              </a:solidFill>
            </a:endParaRPr>
          </a:p>
        </p:txBody>
      </p:sp>
      <p:sp>
        <p:nvSpPr>
          <p:cNvPr id="10" name="Rectangle 7"/>
          <p:cNvSpPr txBox="1">
            <a:spLocks noChangeArrowheads="1"/>
          </p:cNvSpPr>
          <p:nvPr/>
        </p:nvSpPr>
        <p:spPr bwMode="auto">
          <a:xfrm>
            <a:off x="1677988" y="0"/>
            <a:ext cx="8621712" cy="1143000"/>
          </a:xfrm>
          <a:prstGeom prst="rect">
            <a:avLst/>
          </a:prstGeom>
          <a:noFill/>
          <a:ln w="9525">
            <a:noFill/>
            <a:miter lim="800000"/>
            <a:headEnd/>
            <a:tailEnd/>
          </a:ln>
        </p:spPr>
        <p:txBody>
          <a:bodyPr anchor="ctr"/>
          <a:lstStyle/>
          <a:p>
            <a:pPr eaLnBrk="1" hangingPunct="1">
              <a:lnSpc>
                <a:spcPct val="90000"/>
              </a:lnSpc>
              <a:defRPr/>
            </a:pPr>
            <a:r>
              <a:rPr lang="en-US" sz="3200" b="1" kern="0" dirty="0">
                <a:solidFill>
                  <a:schemeClr val="bg1"/>
                </a:solidFill>
                <a:latin typeface="+mj-lt"/>
                <a:ea typeface="+mj-ea"/>
                <a:cs typeface="+mj-cs"/>
              </a:rPr>
              <a:t>PHOTOKERATOSCOPE/ PLACIDO DISK</a:t>
            </a:r>
          </a:p>
        </p:txBody>
      </p:sp>
      <p:pic>
        <p:nvPicPr>
          <p:cNvPr id="57351" name="Picture 2"/>
          <p:cNvPicPr>
            <a:picLocks noChangeAspect="1" noChangeArrowheads="1"/>
          </p:cNvPicPr>
          <p:nvPr/>
        </p:nvPicPr>
        <p:blipFill>
          <a:blip r:embed="rId3" cstate="print"/>
          <a:srcRect/>
          <a:stretch>
            <a:fillRect/>
          </a:stretch>
        </p:blipFill>
        <p:spPr bwMode="auto">
          <a:xfrm>
            <a:off x="3417602" y="1308099"/>
            <a:ext cx="3411537" cy="507047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ChangeArrowheads="1"/>
          </p:cNvSpPr>
          <p:nvPr/>
        </p:nvSpPr>
        <p:spPr bwMode="auto">
          <a:xfrm>
            <a:off x="771525" y="6345238"/>
            <a:ext cx="2143125" cy="457200"/>
          </a:xfrm>
          <a:prstGeom prst="rect">
            <a:avLst/>
          </a:prstGeom>
          <a:noFill/>
          <a:ln w="9525">
            <a:noFill/>
            <a:miter lim="800000"/>
            <a:headEnd/>
            <a:tailEnd/>
          </a:ln>
        </p:spPr>
        <p:txBody>
          <a:bodyPr wrap="none" anchor="ctr"/>
          <a:lstStyle/>
          <a:p>
            <a:endParaRPr lang="en-US" dirty="0"/>
          </a:p>
        </p:txBody>
      </p:sp>
      <p:sp>
        <p:nvSpPr>
          <p:cNvPr id="58371" name="Rectangle 3"/>
          <p:cNvSpPr>
            <a:spLocks noChangeArrowheads="1"/>
          </p:cNvSpPr>
          <p:nvPr/>
        </p:nvSpPr>
        <p:spPr bwMode="auto">
          <a:xfrm>
            <a:off x="3514725" y="6345238"/>
            <a:ext cx="3257550" cy="457200"/>
          </a:xfrm>
          <a:prstGeom prst="rect">
            <a:avLst/>
          </a:prstGeom>
          <a:noFill/>
          <a:ln w="9525">
            <a:noFill/>
            <a:miter lim="800000"/>
            <a:headEnd/>
            <a:tailEnd/>
          </a:ln>
        </p:spPr>
        <p:txBody>
          <a:bodyPr wrap="none" anchor="ctr"/>
          <a:lstStyle/>
          <a:p>
            <a:endParaRPr lang="en-US" dirty="0"/>
          </a:p>
        </p:txBody>
      </p:sp>
      <p:sp>
        <p:nvSpPr>
          <p:cNvPr id="58372" name="Rectangle 4"/>
          <p:cNvSpPr>
            <a:spLocks noChangeArrowheads="1"/>
          </p:cNvSpPr>
          <p:nvPr/>
        </p:nvSpPr>
        <p:spPr bwMode="auto">
          <a:xfrm>
            <a:off x="771525" y="6345238"/>
            <a:ext cx="2143125" cy="457200"/>
          </a:xfrm>
          <a:prstGeom prst="rect">
            <a:avLst/>
          </a:prstGeom>
          <a:noFill/>
          <a:ln w="9525">
            <a:noFill/>
            <a:miter lim="800000"/>
            <a:headEnd/>
            <a:tailEnd/>
          </a:ln>
        </p:spPr>
        <p:txBody>
          <a:bodyPr wrap="none" anchor="ctr"/>
          <a:lstStyle/>
          <a:p>
            <a:endParaRPr lang="en-US" dirty="0"/>
          </a:p>
        </p:txBody>
      </p:sp>
      <p:sp>
        <p:nvSpPr>
          <p:cNvPr id="58373" name="Rectangle 5"/>
          <p:cNvSpPr>
            <a:spLocks noChangeArrowheads="1"/>
          </p:cNvSpPr>
          <p:nvPr/>
        </p:nvSpPr>
        <p:spPr bwMode="auto">
          <a:xfrm>
            <a:off x="3514725" y="6345238"/>
            <a:ext cx="3257550" cy="457200"/>
          </a:xfrm>
          <a:prstGeom prst="rect">
            <a:avLst/>
          </a:prstGeom>
          <a:noFill/>
          <a:ln w="9525">
            <a:noFill/>
            <a:miter lim="800000"/>
            <a:headEnd/>
            <a:tailEnd/>
          </a:ln>
        </p:spPr>
        <p:txBody>
          <a:bodyPr wrap="none" anchor="ctr"/>
          <a:lstStyle/>
          <a:p>
            <a:endParaRPr lang="en-US" dirty="0"/>
          </a:p>
        </p:txBody>
      </p:sp>
      <p:sp>
        <p:nvSpPr>
          <p:cNvPr id="58374" name="Rectangle 7"/>
          <p:cNvSpPr>
            <a:spLocks noGrp="1" noChangeArrowheads="1"/>
          </p:cNvSpPr>
          <p:nvPr>
            <p:ph type="title"/>
          </p:nvPr>
        </p:nvSpPr>
        <p:spPr>
          <a:xfrm>
            <a:off x="1754188" y="0"/>
            <a:ext cx="8456612" cy="1143000"/>
          </a:xfrm>
          <a:noFill/>
        </p:spPr>
        <p:txBody>
          <a:bodyPr/>
          <a:lstStyle/>
          <a:p>
            <a:pPr eaLnBrk="1" hangingPunct="1">
              <a:lnSpc>
                <a:spcPct val="90000"/>
              </a:lnSpc>
            </a:pPr>
            <a:r>
              <a:rPr lang="en-US" sz="3200" dirty="0" smtClean="0"/>
              <a:t>PHOTOKERATOSCOPE/ PLACIDO DISK</a:t>
            </a:r>
          </a:p>
        </p:txBody>
      </p:sp>
      <p:sp>
        <p:nvSpPr>
          <p:cNvPr id="58375" name="Rectangle 6"/>
          <p:cNvSpPr>
            <a:spLocks noGrp="1" noChangeArrowheads="1"/>
          </p:cNvSpPr>
          <p:nvPr>
            <p:ph idx="1"/>
          </p:nvPr>
        </p:nvSpPr>
        <p:spPr>
          <a:xfrm>
            <a:off x="1137732" y="2106950"/>
            <a:ext cx="8985250" cy="4114800"/>
          </a:xfrm>
        </p:spPr>
        <p:txBody>
          <a:bodyPr/>
          <a:lstStyle/>
          <a:p>
            <a:pPr eaLnBrk="1" hangingPunct="1">
              <a:lnSpc>
                <a:spcPct val="110000"/>
              </a:lnSpc>
              <a:buClr>
                <a:srgbClr val="FFC000"/>
              </a:buClr>
            </a:pPr>
            <a:r>
              <a:rPr lang="en-US" sz="2800" dirty="0" smtClean="0"/>
              <a:t>1</a:t>
            </a:r>
            <a:r>
              <a:rPr lang="en-US" sz="2800" baseline="30000" dirty="0" smtClean="0"/>
              <a:t>st</a:t>
            </a:r>
            <a:r>
              <a:rPr lang="en-US" sz="2800" dirty="0" smtClean="0"/>
              <a:t> Purkinje image reflection of bright rings</a:t>
            </a:r>
          </a:p>
          <a:p>
            <a:pPr eaLnBrk="1" hangingPunct="1">
              <a:lnSpc>
                <a:spcPct val="110000"/>
              </a:lnSpc>
              <a:buClr>
                <a:srgbClr val="FFC000"/>
              </a:buClr>
            </a:pPr>
            <a:r>
              <a:rPr lang="en-US" sz="2800" dirty="0" smtClean="0"/>
              <a:t>Central viewing through magnifying lens</a:t>
            </a:r>
          </a:p>
          <a:p>
            <a:pPr eaLnBrk="1" hangingPunct="1">
              <a:lnSpc>
                <a:spcPct val="110000"/>
              </a:lnSpc>
              <a:buClr>
                <a:srgbClr val="FFC000"/>
              </a:buClr>
            </a:pPr>
            <a:r>
              <a:rPr lang="en-US" sz="2800" dirty="0" smtClean="0"/>
              <a:t>Outer rings subtend a wider angle</a:t>
            </a:r>
          </a:p>
        </p:txBody>
      </p:sp>
      <p:sp>
        <p:nvSpPr>
          <p:cNvPr id="58376" name="Rectangle 8"/>
          <p:cNvSpPr>
            <a:spLocks noChangeArrowheads="1"/>
          </p:cNvSpPr>
          <p:nvPr/>
        </p:nvSpPr>
        <p:spPr bwMode="auto">
          <a:xfrm>
            <a:off x="1012825" y="1160463"/>
            <a:ext cx="8312150" cy="1143000"/>
          </a:xfrm>
          <a:prstGeom prst="rect">
            <a:avLst/>
          </a:prstGeom>
          <a:noFill/>
          <a:ln w="9525">
            <a:noFill/>
            <a:miter lim="800000"/>
            <a:headEnd/>
            <a:tailEnd/>
          </a:ln>
        </p:spPr>
        <p:txBody>
          <a:bodyPr lIns="92075" tIns="46038" rIns="92075" bIns="46038" anchor="ctr"/>
          <a:lstStyle/>
          <a:p>
            <a:pPr defTabSz="762000">
              <a:lnSpc>
                <a:spcPct val="120000"/>
              </a:lnSpc>
            </a:pPr>
            <a:r>
              <a:rPr lang="en-US" b="1" dirty="0">
                <a:solidFill>
                  <a:schemeClr val="tx2"/>
                </a:solidFill>
              </a:rPr>
              <a:t>PRINCIPLES</a:t>
            </a:r>
          </a:p>
        </p:txBody>
      </p:sp>
    </p:spTree>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1026"/>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solidFill>
                <a:schemeClr val="tx2"/>
              </a:solidFill>
            </a:endParaRPr>
          </a:p>
        </p:txBody>
      </p:sp>
      <p:sp>
        <p:nvSpPr>
          <p:cNvPr id="59395" name="Rectangle 1027"/>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solidFill>
                <a:schemeClr val="tx2"/>
              </a:solidFill>
            </a:endParaRPr>
          </a:p>
        </p:txBody>
      </p:sp>
      <p:sp>
        <p:nvSpPr>
          <p:cNvPr id="59396" name="Rectangle 1028"/>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solidFill>
                <a:schemeClr val="tx2"/>
              </a:solidFill>
            </a:endParaRPr>
          </a:p>
        </p:txBody>
      </p:sp>
      <p:sp>
        <p:nvSpPr>
          <p:cNvPr id="59397" name="Rectangle 1029"/>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solidFill>
                <a:schemeClr val="tx2"/>
              </a:solidFill>
            </a:endParaRPr>
          </a:p>
        </p:txBody>
      </p:sp>
      <p:sp>
        <p:nvSpPr>
          <p:cNvPr id="59398" name="Rectangle 1031"/>
          <p:cNvSpPr>
            <a:spLocks noGrp="1" noChangeArrowheads="1"/>
          </p:cNvSpPr>
          <p:nvPr>
            <p:ph type="title"/>
          </p:nvPr>
        </p:nvSpPr>
        <p:spPr>
          <a:xfrm>
            <a:off x="1812032" y="0"/>
            <a:ext cx="8335268" cy="1143000"/>
          </a:xfrm>
          <a:noFill/>
        </p:spPr>
        <p:txBody>
          <a:bodyPr/>
          <a:lstStyle/>
          <a:p>
            <a:pPr eaLnBrk="1" hangingPunct="1">
              <a:lnSpc>
                <a:spcPct val="90000"/>
              </a:lnSpc>
            </a:pPr>
            <a:r>
              <a:rPr lang="en-US" dirty="0" smtClean="0"/>
              <a:t>PHOTOKERATOSCOPE IMAGES</a:t>
            </a:r>
          </a:p>
        </p:txBody>
      </p:sp>
      <p:sp>
        <p:nvSpPr>
          <p:cNvPr id="59399" name="Rectangle 1030"/>
          <p:cNvSpPr>
            <a:spLocks noGrp="1" noChangeArrowheads="1"/>
          </p:cNvSpPr>
          <p:nvPr>
            <p:ph idx="1"/>
          </p:nvPr>
        </p:nvSpPr>
        <p:spPr>
          <a:xfrm>
            <a:off x="1128713" y="2363788"/>
            <a:ext cx="3429000" cy="4114800"/>
          </a:xfrm>
        </p:spPr>
        <p:txBody>
          <a:bodyPr/>
          <a:lstStyle/>
          <a:p>
            <a:pPr eaLnBrk="1" hangingPunct="1">
              <a:lnSpc>
                <a:spcPct val="110000"/>
              </a:lnSpc>
              <a:buFontTx/>
              <a:buChar char=" "/>
            </a:pPr>
            <a:r>
              <a:rPr lang="en-US" sz="3400" dirty="0" smtClean="0"/>
              <a:t>Elliptical</a:t>
            </a:r>
          </a:p>
          <a:p>
            <a:pPr eaLnBrk="1" hangingPunct="1">
              <a:lnSpc>
                <a:spcPct val="110000"/>
              </a:lnSpc>
              <a:buFontTx/>
              <a:buChar char=" "/>
            </a:pPr>
            <a:r>
              <a:rPr lang="en-US" sz="3400" dirty="0" smtClean="0"/>
              <a:t>Distorted</a:t>
            </a:r>
          </a:p>
          <a:p>
            <a:pPr eaLnBrk="1" hangingPunct="1">
              <a:lnSpc>
                <a:spcPct val="110000"/>
              </a:lnSpc>
              <a:buFontTx/>
              <a:buChar char=" "/>
            </a:pPr>
            <a:r>
              <a:rPr lang="en-US" sz="3400" dirty="0" smtClean="0"/>
              <a:t>Asymmetrical</a:t>
            </a:r>
            <a:endParaRPr lang="en-US" dirty="0" smtClean="0"/>
          </a:p>
        </p:txBody>
      </p:sp>
      <p:sp>
        <p:nvSpPr>
          <p:cNvPr id="59400" name="Rectangle 1033"/>
          <p:cNvSpPr>
            <a:spLocks noChangeArrowheads="1"/>
          </p:cNvSpPr>
          <p:nvPr/>
        </p:nvSpPr>
        <p:spPr bwMode="auto">
          <a:xfrm>
            <a:off x="4937125" y="2359025"/>
            <a:ext cx="4873625" cy="4114800"/>
          </a:xfrm>
          <a:prstGeom prst="rect">
            <a:avLst/>
          </a:prstGeom>
          <a:noFill/>
          <a:ln w="9525">
            <a:noFill/>
            <a:miter lim="800000"/>
            <a:headEnd/>
            <a:tailEnd/>
          </a:ln>
        </p:spPr>
        <p:txBody>
          <a:bodyPr lIns="92075" tIns="46038" rIns="92075" bIns="46038"/>
          <a:lstStyle/>
          <a:p>
            <a:pPr marL="342900" indent="-342900" algn="l" defTabSz="762000">
              <a:spcAft>
                <a:spcPct val="30000"/>
              </a:spcAft>
              <a:buClr>
                <a:srgbClr val="FFC000"/>
              </a:buClr>
              <a:buSzPct val="100000"/>
              <a:buFontTx/>
              <a:buChar char="-"/>
            </a:pPr>
            <a:r>
              <a:rPr lang="en-US" sz="3400" dirty="0">
                <a:solidFill>
                  <a:schemeClr val="tx2"/>
                </a:solidFill>
              </a:rPr>
              <a:t>astigmatism</a:t>
            </a:r>
          </a:p>
          <a:p>
            <a:pPr marL="342900" indent="-342900" algn="l" defTabSz="762000">
              <a:spcAft>
                <a:spcPct val="30000"/>
              </a:spcAft>
              <a:buClr>
                <a:srgbClr val="FFC000"/>
              </a:buClr>
              <a:buSzPct val="100000"/>
              <a:buFontTx/>
              <a:buChar char="-"/>
            </a:pPr>
            <a:r>
              <a:rPr lang="en-US" sz="3400" dirty="0">
                <a:solidFill>
                  <a:schemeClr val="tx2"/>
                </a:solidFill>
              </a:rPr>
              <a:t>scars, irregularity</a:t>
            </a:r>
          </a:p>
          <a:p>
            <a:pPr marL="342900" indent="-342900" algn="l" defTabSz="762000">
              <a:spcAft>
                <a:spcPct val="30000"/>
              </a:spcAft>
              <a:buClr>
                <a:srgbClr val="FFC000"/>
              </a:buClr>
              <a:buSzPct val="100000"/>
              <a:buFontTx/>
              <a:buChar char="-"/>
            </a:pPr>
            <a:r>
              <a:rPr lang="en-US" sz="3400" dirty="0">
                <a:solidFill>
                  <a:schemeClr val="tx2"/>
                </a:solidFill>
              </a:rPr>
              <a:t>keratoconus</a:t>
            </a:r>
            <a:endParaRPr lang="en-US" sz="3600" dirty="0">
              <a:solidFill>
                <a:schemeClr val="tx2"/>
              </a:solidFill>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5123" name="Rectangle 3"/>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5124" name="Rectangle 4"/>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5125" name="Rectangle 5"/>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5126" name="Rectangle 6"/>
          <p:cNvSpPr>
            <a:spLocks noGrp="1" noChangeArrowheads="1"/>
          </p:cNvSpPr>
          <p:nvPr>
            <p:ph type="title"/>
          </p:nvPr>
        </p:nvSpPr>
        <p:spPr>
          <a:xfrm>
            <a:off x="1577975" y="2093843"/>
            <a:ext cx="7170738" cy="2597427"/>
          </a:xfrm>
          <a:noFill/>
        </p:spPr>
        <p:txBody>
          <a:bodyPr/>
          <a:lstStyle/>
          <a:p>
            <a:pPr eaLnBrk="1" hangingPunct="1">
              <a:lnSpc>
                <a:spcPct val="150000"/>
              </a:lnSpc>
            </a:pPr>
            <a:r>
              <a:rPr lang="en-US" dirty="0" smtClean="0">
                <a:solidFill>
                  <a:schemeClr val="tx1"/>
                </a:solidFill>
              </a:rPr>
              <a:t/>
            </a:r>
            <a:br>
              <a:rPr lang="en-US" dirty="0" smtClean="0">
                <a:solidFill>
                  <a:schemeClr val="tx1"/>
                </a:solidFill>
              </a:rPr>
            </a:br>
            <a:r>
              <a:rPr lang="en-US" dirty="0" smtClean="0">
                <a:solidFill>
                  <a:schemeClr val="tx1"/>
                </a:solidFill>
              </a:rPr>
              <a:t>NORMAL CORNEAL DIMENSIONS AND TOPOGRAPHY</a:t>
            </a:r>
          </a:p>
        </p:txBody>
      </p:sp>
    </p:spTree>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1026"/>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solidFill>
                <a:schemeClr val="tx2"/>
              </a:solidFill>
            </a:endParaRPr>
          </a:p>
        </p:txBody>
      </p:sp>
      <p:sp>
        <p:nvSpPr>
          <p:cNvPr id="60419" name="Rectangle 1027"/>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solidFill>
                <a:schemeClr val="tx2"/>
              </a:solidFill>
            </a:endParaRPr>
          </a:p>
        </p:txBody>
      </p:sp>
      <p:sp>
        <p:nvSpPr>
          <p:cNvPr id="60420" name="Rectangle 1028"/>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solidFill>
                <a:schemeClr val="tx2"/>
              </a:solidFill>
            </a:endParaRPr>
          </a:p>
        </p:txBody>
      </p:sp>
      <p:sp>
        <p:nvSpPr>
          <p:cNvPr id="60421" name="Rectangle 1029"/>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solidFill>
                <a:schemeClr val="tx2"/>
              </a:solidFill>
            </a:endParaRPr>
          </a:p>
        </p:txBody>
      </p:sp>
      <p:sp>
        <p:nvSpPr>
          <p:cNvPr id="60422" name="Rectangle 1031"/>
          <p:cNvSpPr>
            <a:spLocks noGrp="1" noChangeArrowheads="1"/>
          </p:cNvSpPr>
          <p:nvPr>
            <p:ph type="title"/>
          </p:nvPr>
        </p:nvSpPr>
        <p:spPr>
          <a:xfrm>
            <a:off x="1932580" y="0"/>
            <a:ext cx="8138520" cy="1143000"/>
          </a:xfrm>
          <a:noFill/>
        </p:spPr>
        <p:txBody>
          <a:bodyPr/>
          <a:lstStyle/>
          <a:p>
            <a:pPr eaLnBrk="1" hangingPunct="1">
              <a:lnSpc>
                <a:spcPct val="90000"/>
              </a:lnSpc>
            </a:pPr>
            <a:r>
              <a:rPr lang="en-US" dirty="0" smtClean="0"/>
              <a:t>PHOTOKERATOSCOPE IMAGES</a:t>
            </a:r>
          </a:p>
        </p:txBody>
      </p:sp>
      <p:pic>
        <p:nvPicPr>
          <p:cNvPr id="60423" name="Picture 2" descr="D:\IACLE ALL MODULES\IACLE MODULE 1\Original\Col Pictures\1L2\0994-93.jpg"/>
          <p:cNvPicPr>
            <a:picLocks noChangeAspect="1" noChangeArrowheads="1"/>
          </p:cNvPicPr>
          <p:nvPr/>
        </p:nvPicPr>
        <p:blipFill>
          <a:blip r:embed="rId3" cstate="print"/>
          <a:srcRect/>
          <a:stretch>
            <a:fillRect/>
          </a:stretch>
        </p:blipFill>
        <p:spPr bwMode="auto">
          <a:xfrm>
            <a:off x="1312087" y="1274763"/>
            <a:ext cx="7635875" cy="514032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1026"/>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solidFill>
                <a:schemeClr val="tx2"/>
              </a:solidFill>
            </a:endParaRPr>
          </a:p>
        </p:txBody>
      </p:sp>
      <p:sp>
        <p:nvSpPr>
          <p:cNvPr id="61443" name="Rectangle 1027"/>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solidFill>
                <a:schemeClr val="tx2"/>
              </a:solidFill>
            </a:endParaRPr>
          </a:p>
        </p:txBody>
      </p:sp>
      <p:sp>
        <p:nvSpPr>
          <p:cNvPr id="61444" name="Rectangle 1028"/>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solidFill>
                <a:schemeClr val="tx2"/>
              </a:solidFill>
            </a:endParaRPr>
          </a:p>
        </p:txBody>
      </p:sp>
      <p:sp>
        <p:nvSpPr>
          <p:cNvPr id="61445" name="Rectangle 1029"/>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solidFill>
                <a:schemeClr val="tx2"/>
              </a:solidFill>
            </a:endParaRPr>
          </a:p>
        </p:txBody>
      </p:sp>
      <p:sp>
        <p:nvSpPr>
          <p:cNvPr id="61446" name="Rectangle 1031"/>
          <p:cNvSpPr>
            <a:spLocks noGrp="1" noChangeArrowheads="1"/>
          </p:cNvSpPr>
          <p:nvPr>
            <p:ph type="title"/>
          </p:nvPr>
        </p:nvSpPr>
        <p:spPr>
          <a:xfrm>
            <a:off x="1819648" y="0"/>
            <a:ext cx="8353052" cy="1143000"/>
          </a:xfrm>
          <a:noFill/>
        </p:spPr>
        <p:txBody>
          <a:bodyPr/>
          <a:lstStyle/>
          <a:p>
            <a:pPr eaLnBrk="1" hangingPunct="1">
              <a:lnSpc>
                <a:spcPct val="90000"/>
              </a:lnSpc>
            </a:pPr>
            <a:r>
              <a:rPr lang="en-US" dirty="0" smtClean="0"/>
              <a:t>PHOTOKERATOSCOPE IMAGES</a:t>
            </a:r>
          </a:p>
        </p:txBody>
      </p:sp>
      <p:pic>
        <p:nvPicPr>
          <p:cNvPr id="61447" name="Picture 2" descr="D:\IACLE ALL MODULES\IACLE MODULE 1\Original\Col Pictures\1L2\0195-92.jpg"/>
          <p:cNvPicPr>
            <a:picLocks noChangeAspect="1" noChangeArrowheads="1"/>
          </p:cNvPicPr>
          <p:nvPr/>
        </p:nvPicPr>
        <p:blipFill>
          <a:blip r:embed="rId3" cstate="print"/>
          <a:srcRect/>
          <a:stretch>
            <a:fillRect/>
          </a:stretch>
        </p:blipFill>
        <p:spPr bwMode="auto">
          <a:xfrm>
            <a:off x="1976438" y="1320800"/>
            <a:ext cx="6696075" cy="5053013"/>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26"/>
          <p:cNvSpPr>
            <a:spLocks noChangeArrowheads="1"/>
          </p:cNvSpPr>
          <p:nvPr/>
        </p:nvSpPr>
        <p:spPr bwMode="auto">
          <a:xfrm>
            <a:off x="771525" y="6623050"/>
            <a:ext cx="2143125" cy="457200"/>
          </a:xfrm>
          <a:prstGeom prst="rect">
            <a:avLst/>
          </a:prstGeom>
          <a:noFill/>
          <a:ln w="9525">
            <a:noFill/>
            <a:miter lim="800000"/>
            <a:headEnd/>
            <a:tailEnd/>
          </a:ln>
        </p:spPr>
        <p:txBody>
          <a:bodyPr wrap="none" anchor="ctr"/>
          <a:lstStyle/>
          <a:p>
            <a:endParaRPr lang="en-US" dirty="0">
              <a:solidFill>
                <a:schemeClr val="tx2"/>
              </a:solidFill>
            </a:endParaRPr>
          </a:p>
        </p:txBody>
      </p:sp>
      <p:sp>
        <p:nvSpPr>
          <p:cNvPr id="62467" name="Rectangle 1027"/>
          <p:cNvSpPr>
            <a:spLocks noChangeArrowheads="1"/>
          </p:cNvSpPr>
          <p:nvPr/>
        </p:nvSpPr>
        <p:spPr bwMode="auto">
          <a:xfrm>
            <a:off x="3514725" y="6623050"/>
            <a:ext cx="3257550" cy="457200"/>
          </a:xfrm>
          <a:prstGeom prst="rect">
            <a:avLst/>
          </a:prstGeom>
          <a:noFill/>
          <a:ln w="9525">
            <a:noFill/>
            <a:miter lim="800000"/>
            <a:headEnd/>
            <a:tailEnd/>
          </a:ln>
        </p:spPr>
        <p:txBody>
          <a:bodyPr wrap="none" anchor="ctr"/>
          <a:lstStyle/>
          <a:p>
            <a:endParaRPr lang="en-US" dirty="0">
              <a:solidFill>
                <a:schemeClr val="tx2"/>
              </a:solidFill>
            </a:endParaRPr>
          </a:p>
        </p:txBody>
      </p:sp>
      <p:sp>
        <p:nvSpPr>
          <p:cNvPr id="62468" name="Rectangle 1028"/>
          <p:cNvSpPr>
            <a:spLocks noChangeArrowheads="1"/>
          </p:cNvSpPr>
          <p:nvPr/>
        </p:nvSpPr>
        <p:spPr bwMode="auto">
          <a:xfrm>
            <a:off x="771525" y="6623050"/>
            <a:ext cx="2143125" cy="457200"/>
          </a:xfrm>
          <a:prstGeom prst="rect">
            <a:avLst/>
          </a:prstGeom>
          <a:noFill/>
          <a:ln w="9525">
            <a:noFill/>
            <a:miter lim="800000"/>
            <a:headEnd/>
            <a:tailEnd/>
          </a:ln>
        </p:spPr>
        <p:txBody>
          <a:bodyPr wrap="none" anchor="ctr"/>
          <a:lstStyle/>
          <a:p>
            <a:endParaRPr lang="en-US" dirty="0">
              <a:solidFill>
                <a:schemeClr val="tx2"/>
              </a:solidFill>
            </a:endParaRPr>
          </a:p>
        </p:txBody>
      </p:sp>
      <p:sp>
        <p:nvSpPr>
          <p:cNvPr id="62469" name="Rectangle 1029"/>
          <p:cNvSpPr>
            <a:spLocks noChangeArrowheads="1"/>
          </p:cNvSpPr>
          <p:nvPr/>
        </p:nvSpPr>
        <p:spPr bwMode="auto">
          <a:xfrm>
            <a:off x="3514725" y="6623050"/>
            <a:ext cx="3257550" cy="457200"/>
          </a:xfrm>
          <a:prstGeom prst="rect">
            <a:avLst/>
          </a:prstGeom>
          <a:noFill/>
          <a:ln w="9525">
            <a:noFill/>
            <a:miter lim="800000"/>
            <a:headEnd/>
            <a:tailEnd/>
          </a:ln>
        </p:spPr>
        <p:txBody>
          <a:bodyPr wrap="none" anchor="ctr"/>
          <a:lstStyle/>
          <a:p>
            <a:endParaRPr lang="en-US" dirty="0">
              <a:solidFill>
                <a:schemeClr val="tx2"/>
              </a:solidFill>
            </a:endParaRPr>
          </a:p>
        </p:txBody>
      </p:sp>
      <p:sp>
        <p:nvSpPr>
          <p:cNvPr id="62470" name="Rectangle 1031"/>
          <p:cNvSpPr>
            <a:spLocks noGrp="1" noChangeArrowheads="1"/>
          </p:cNvSpPr>
          <p:nvPr>
            <p:ph type="title"/>
          </p:nvPr>
        </p:nvSpPr>
        <p:spPr>
          <a:xfrm>
            <a:off x="1830388" y="0"/>
            <a:ext cx="8312150" cy="1143000"/>
          </a:xfrm>
          <a:noFill/>
        </p:spPr>
        <p:txBody>
          <a:bodyPr/>
          <a:lstStyle/>
          <a:p>
            <a:pPr eaLnBrk="1" hangingPunct="1">
              <a:lnSpc>
                <a:spcPct val="90000"/>
              </a:lnSpc>
            </a:pPr>
            <a:r>
              <a:rPr lang="en-US" dirty="0" smtClean="0"/>
              <a:t>PLACIDO DISK</a:t>
            </a:r>
          </a:p>
        </p:txBody>
      </p:sp>
      <p:sp>
        <p:nvSpPr>
          <p:cNvPr id="62471" name="Rectangle 1030"/>
          <p:cNvSpPr>
            <a:spLocks noGrp="1" noChangeArrowheads="1"/>
          </p:cNvSpPr>
          <p:nvPr>
            <p:ph idx="1"/>
          </p:nvPr>
        </p:nvSpPr>
        <p:spPr>
          <a:xfrm>
            <a:off x="1593850" y="1992481"/>
            <a:ext cx="7670800" cy="4114800"/>
          </a:xfrm>
        </p:spPr>
        <p:txBody>
          <a:bodyPr/>
          <a:lstStyle/>
          <a:p>
            <a:pPr eaLnBrk="1" hangingPunct="1">
              <a:lnSpc>
                <a:spcPct val="110000"/>
              </a:lnSpc>
              <a:buClr>
                <a:srgbClr val="FFC000"/>
              </a:buClr>
            </a:pPr>
            <a:r>
              <a:rPr lang="en-US" sz="2800" dirty="0" smtClean="0"/>
              <a:t>Corneal astigmatism is not quantified</a:t>
            </a:r>
          </a:p>
          <a:p>
            <a:pPr eaLnBrk="1" hangingPunct="1">
              <a:lnSpc>
                <a:spcPct val="110000"/>
              </a:lnSpc>
              <a:buClr>
                <a:srgbClr val="FFC000"/>
              </a:buClr>
            </a:pPr>
            <a:r>
              <a:rPr lang="en-US" sz="2800" dirty="0" smtClean="0"/>
              <a:t>Absence of central mire reflection</a:t>
            </a:r>
          </a:p>
          <a:p>
            <a:pPr eaLnBrk="1" hangingPunct="1">
              <a:lnSpc>
                <a:spcPct val="110000"/>
              </a:lnSpc>
              <a:buClr>
                <a:srgbClr val="FFC000"/>
              </a:buClr>
            </a:pPr>
            <a:r>
              <a:rPr lang="en-US" sz="2800" dirty="0" smtClean="0"/>
              <a:t>Limited depth of focus during photography</a:t>
            </a:r>
          </a:p>
          <a:p>
            <a:pPr eaLnBrk="1" hangingPunct="1">
              <a:lnSpc>
                <a:spcPct val="110000"/>
              </a:lnSpc>
              <a:buClr>
                <a:srgbClr val="FFC000"/>
              </a:buClr>
            </a:pPr>
            <a:r>
              <a:rPr lang="en-US" sz="2800" dirty="0" smtClean="0"/>
              <a:t>Anatomy of nose or orbit may limit field size</a:t>
            </a:r>
          </a:p>
        </p:txBody>
      </p:sp>
      <p:sp>
        <p:nvSpPr>
          <p:cNvPr id="62472" name="Rectangle 1032"/>
          <p:cNvSpPr>
            <a:spLocks noChangeArrowheads="1"/>
          </p:cNvSpPr>
          <p:nvPr/>
        </p:nvSpPr>
        <p:spPr bwMode="auto">
          <a:xfrm>
            <a:off x="1012825" y="1052513"/>
            <a:ext cx="8312150" cy="1143000"/>
          </a:xfrm>
          <a:prstGeom prst="rect">
            <a:avLst/>
          </a:prstGeom>
          <a:noFill/>
          <a:ln w="9525">
            <a:noFill/>
            <a:miter lim="800000"/>
            <a:headEnd/>
            <a:tailEnd/>
          </a:ln>
        </p:spPr>
        <p:txBody>
          <a:bodyPr lIns="92075" tIns="46038" rIns="92075" bIns="46038" anchor="ctr"/>
          <a:lstStyle/>
          <a:p>
            <a:pPr defTabSz="762000">
              <a:lnSpc>
                <a:spcPct val="120000"/>
              </a:lnSpc>
            </a:pPr>
            <a:r>
              <a:rPr lang="en-US" b="1" dirty="0">
                <a:solidFill>
                  <a:schemeClr val="tx2"/>
                </a:solidFill>
              </a:rPr>
              <a:t>DISADVANTAGES</a:t>
            </a:r>
          </a:p>
        </p:txBody>
      </p:sp>
    </p:spTree>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ChangeArrowheads="1"/>
          </p:cNvSpPr>
          <p:nvPr/>
        </p:nvSpPr>
        <p:spPr bwMode="auto">
          <a:xfrm>
            <a:off x="771525" y="6775450"/>
            <a:ext cx="2143125" cy="457200"/>
          </a:xfrm>
          <a:prstGeom prst="rect">
            <a:avLst/>
          </a:prstGeom>
          <a:noFill/>
          <a:ln w="9525">
            <a:noFill/>
            <a:miter lim="800000"/>
            <a:headEnd/>
            <a:tailEnd/>
          </a:ln>
        </p:spPr>
        <p:txBody>
          <a:bodyPr wrap="none" anchor="ctr"/>
          <a:lstStyle/>
          <a:p>
            <a:endParaRPr lang="en-US" dirty="0"/>
          </a:p>
        </p:txBody>
      </p:sp>
      <p:sp>
        <p:nvSpPr>
          <p:cNvPr id="63491" name="Rectangle 3"/>
          <p:cNvSpPr>
            <a:spLocks noChangeArrowheads="1"/>
          </p:cNvSpPr>
          <p:nvPr/>
        </p:nvSpPr>
        <p:spPr bwMode="auto">
          <a:xfrm>
            <a:off x="3514725" y="6775450"/>
            <a:ext cx="3257550" cy="457200"/>
          </a:xfrm>
          <a:prstGeom prst="rect">
            <a:avLst/>
          </a:prstGeom>
          <a:noFill/>
          <a:ln w="9525">
            <a:noFill/>
            <a:miter lim="800000"/>
            <a:headEnd/>
            <a:tailEnd/>
          </a:ln>
        </p:spPr>
        <p:txBody>
          <a:bodyPr wrap="none" anchor="ctr"/>
          <a:lstStyle/>
          <a:p>
            <a:endParaRPr lang="en-US" dirty="0"/>
          </a:p>
        </p:txBody>
      </p:sp>
      <p:sp>
        <p:nvSpPr>
          <p:cNvPr id="63492" name="Rectangle 4"/>
          <p:cNvSpPr>
            <a:spLocks noChangeArrowheads="1"/>
          </p:cNvSpPr>
          <p:nvPr/>
        </p:nvSpPr>
        <p:spPr bwMode="auto">
          <a:xfrm>
            <a:off x="771525" y="6775450"/>
            <a:ext cx="2143125" cy="457200"/>
          </a:xfrm>
          <a:prstGeom prst="rect">
            <a:avLst/>
          </a:prstGeom>
          <a:noFill/>
          <a:ln w="9525">
            <a:noFill/>
            <a:miter lim="800000"/>
            <a:headEnd/>
            <a:tailEnd/>
          </a:ln>
        </p:spPr>
        <p:txBody>
          <a:bodyPr wrap="none" anchor="ctr"/>
          <a:lstStyle/>
          <a:p>
            <a:endParaRPr lang="en-US" dirty="0"/>
          </a:p>
        </p:txBody>
      </p:sp>
      <p:sp>
        <p:nvSpPr>
          <p:cNvPr id="63493" name="Rectangle 5"/>
          <p:cNvSpPr>
            <a:spLocks noChangeArrowheads="1"/>
          </p:cNvSpPr>
          <p:nvPr/>
        </p:nvSpPr>
        <p:spPr bwMode="auto">
          <a:xfrm>
            <a:off x="3514725" y="6775450"/>
            <a:ext cx="3257550" cy="457200"/>
          </a:xfrm>
          <a:prstGeom prst="rect">
            <a:avLst/>
          </a:prstGeom>
          <a:noFill/>
          <a:ln w="9525">
            <a:noFill/>
            <a:miter lim="800000"/>
            <a:headEnd/>
            <a:tailEnd/>
          </a:ln>
        </p:spPr>
        <p:txBody>
          <a:bodyPr wrap="none" anchor="ctr"/>
          <a:lstStyle/>
          <a:p>
            <a:endParaRPr lang="en-US" dirty="0"/>
          </a:p>
        </p:txBody>
      </p:sp>
      <p:sp>
        <p:nvSpPr>
          <p:cNvPr id="63494" name="Rectangle 7"/>
          <p:cNvSpPr>
            <a:spLocks noGrp="1" noChangeArrowheads="1"/>
          </p:cNvSpPr>
          <p:nvPr>
            <p:ph type="title"/>
          </p:nvPr>
        </p:nvSpPr>
        <p:spPr>
          <a:xfrm>
            <a:off x="1843088" y="0"/>
            <a:ext cx="8312150" cy="1143000"/>
          </a:xfrm>
          <a:noFill/>
        </p:spPr>
        <p:txBody>
          <a:bodyPr/>
          <a:lstStyle/>
          <a:p>
            <a:pPr eaLnBrk="1" hangingPunct="1">
              <a:lnSpc>
                <a:spcPct val="90000"/>
              </a:lnSpc>
            </a:pPr>
            <a:r>
              <a:rPr lang="en-US" dirty="0" smtClean="0"/>
              <a:t>KERATOMETERS</a:t>
            </a:r>
          </a:p>
        </p:txBody>
      </p:sp>
      <p:sp>
        <p:nvSpPr>
          <p:cNvPr id="63495" name="Rectangle 6"/>
          <p:cNvSpPr>
            <a:spLocks noGrp="1" noChangeArrowheads="1"/>
          </p:cNvSpPr>
          <p:nvPr>
            <p:ph idx="1"/>
          </p:nvPr>
        </p:nvSpPr>
        <p:spPr>
          <a:xfrm>
            <a:off x="2217738" y="2733675"/>
            <a:ext cx="6173787" cy="4114800"/>
          </a:xfrm>
        </p:spPr>
        <p:txBody>
          <a:bodyPr/>
          <a:lstStyle/>
          <a:p>
            <a:pPr eaLnBrk="1" hangingPunct="1">
              <a:lnSpc>
                <a:spcPct val="110000"/>
              </a:lnSpc>
              <a:buFontTx/>
              <a:buChar char=" "/>
            </a:pPr>
            <a:r>
              <a:rPr lang="en-US" sz="3400" dirty="0" smtClean="0"/>
              <a:t>Measure radius of curvature of the optic cap</a:t>
            </a:r>
            <a:endParaRPr lang="en-US" dirty="0" smtClean="0"/>
          </a:p>
        </p:txBody>
      </p:sp>
      <p:sp>
        <p:nvSpPr>
          <p:cNvPr id="63496" name="Rectangle 8"/>
          <p:cNvSpPr>
            <a:spLocks noChangeArrowheads="1"/>
          </p:cNvSpPr>
          <p:nvPr/>
        </p:nvSpPr>
        <p:spPr bwMode="auto">
          <a:xfrm>
            <a:off x="1012825" y="1190625"/>
            <a:ext cx="8312150" cy="1143000"/>
          </a:xfrm>
          <a:prstGeom prst="rect">
            <a:avLst/>
          </a:prstGeom>
          <a:noFill/>
          <a:ln w="9525">
            <a:noFill/>
            <a:miter lim="800000"/>
            <a:headEnd/>
            <a:tailEnd/>
          </a:ln>
        </p:spPr>
        <p:txBody>
          <a:bodyPr lIns="92075" tIns="46038" rIns="92075" bIns="46038" anchor="ctr"/>
          <a:lstStyle/>
          <a:p>
            <a:pPr defTabSz="762000">
              <a:lnSpc>
                <a:spcPct val="120000"/>
              </a:lnSpc>
            </a:pPr>
            <a:r>
              <a:rPr lang="en-US" sz="3200" b="1" dirty="0">
                <a:solidFill>
                  <a:schemeClr val="tx2"/>
                </a:solidFill>
              </a:rPr>
              <a:t>MAIN FUNCTION</a:t>
            </a:r>
            <a:endParaRPr lang="en-US" sz="3800" b="1" dirty="0">
              <a:solidFill>
                <a:schemeClr val="tx2"/>
              </a:solidFill>
            </a:endParaRPr>
          </a:p>
        </p:txBody>
      </p:sp>
    </p:spTree>
  </p:cSld>
  <p:clrMapOvr>
    <a:masterClrMapping/>
  </p:clrMapOv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64515" name="Rectangle 3"/>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64516" name="Rectangle 4"/>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64517" name="Rectangle 5"/>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64518" name="Rectangle 7"/>
          <p:cNvSpPr>
            <a:spLocks noGrp="1" noChangeArrowheads="1"/>
          </p:cNvSpPr>
          <p:nvPr>
            <p:ph type="title"/>
          </p:nvPr>
        </p:nvSpPr>
        <p:spPr>
          <a:xfrm>
            <a:off x="1843088" y="0"/>
            <a:ext cx="8312150" cy="1143000"/>
          </a:xfrm>
          <a:noFill/>
        </p:spPr>
        <p:txBody>
          <a:bodyPr/>
          <a:lstStyle/>
          <a:p>
            <a:pPr eaLnBrk="1" hangingPunct="1">
              <a:lnSpc>
                <a:spcPct val="90000"/>
              </a:lnSpc>
            </a:pPr>
            <a:r>
              <a:rPr lang="en-US" dirty="0" smtClean="0"/>
              <a:t>KERATOMETERS</a:t>
            </a:r>
          </a:p>
        </p:txBody>
      </p:sp>
      <p:sp>
        <p:nvSpPr>
          <p:cNvPr id="64519" name="Rectangle 6"/>
          <p:cNvSpPr>
            <a:spLocks noGrp="1" noChangeArrowheads="1"/>
          </p:cNvSpPr>
          <p:nvPr>
            <p:ph idx="1"/>
          </p:nvPr>
        </p:nvSpPr>
        <p:spPr>
          <a:xfrm>
            <a:off x="2027238" y="2003425"/>
            <a:ext cx="6503987" cy="4114800"/>
          </a:xfrm>
        </p:spPr>
        <p:txBody>
          <a:bodyPr/>
          <a:lstStyle/>
          <a:p>
            <a:pPr eaLnBrk="1" hangingPunct="1">
              <a:lnSpc>
                <a:spcPct val="110000"/>
              </a:lnSpc>
              <a:buFontTx/>
              <a:buChar char=" "/>
            </a:pPr>
            <a:r>
              <a:rPr lang="en-US" sz="3400" dirty="0" smtClean="0"/>
              <a:t>Information provided:</a:t>
            </a:r>
          </a:p>
          <a:p>
            <a:pPr lvl="2" eaLnBrk="1" hangingPunct="1">
              <a:lnSpc>
                <a:spcPct val="110000"/>
              </a:lnSpc>
              <a:buClr>
                <a:srgbClr val="FFC000"/>
              </a:buClr>
            </a:pPr>
            <a:r>
              <a:rPr lang="en-US" sz="3400" dirty="0" smtClean="0"/>
              <a:t>Front surface corneal radii</a:t>
            </a:r>
          </a:p>
          <a:p>
            <a:pPr lvl="2" eaLnBrk="1" hangingPunct="1">
              <a:lnSpc>
                <a:spcPct val="110000"/>
              </a:lnSpc>
              <a:buClr>
                <a:srgbClr val="FFC000"/>
              </a:buClr>
            </a:pPr>
            <a:r>
              <a:rPr lang="en-US" sz="3400" dirty="0" smtClean="0"/>
              <a:t>Total corneal power</a:t>
            </a:r>
            <a:endParaRPr lang="en-US" dirty="0" smtClean="0"/>
          </a:p>
        </p:txBody>
      </p:sp>
    </p:spTree>
  </p:cSld>
  <p:clrMapOvr>
    <a:masterClrMapping/>
  </p:clrMapOv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1026"/>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65539" name="Rectangle 1027"/>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65540" name="Rectangle 1028"/>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65541" name="Rectangle 1029"/>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65542" name="Rectangle 1031"/>
          <p:cNvSpPr>
            <a:spLocks noGrp="1" noChangeArrowheads="1"/>
          </p:cNvSpPr>
          <p:nvPr>
            <p:ph type="title"/>
          </p:nvPr>
        </p:nvSpPr>
        <p:spPr>
          <a:xfrm>
            <a:off x="1830388" y="0"/>
            <a:ext cx="8312150" cy="1143000"/>
          </a:xfrm>
          <a:noFill/>
        </p:spPr>
        <p:txBody>
          <a:bodyPr/>
          <a:lstStyle/>
          <a:p>
            <a:pPr eaLnBrk="1" hangingPunct="1">
              <a:lnSpc>
                <a:spcPct val="90000"/>
              </a:lnSpc>
            </a:pPr>
            <a:r>
              <a:rPr lang="en-US" dirty="0" smtClean="0"/>
              <a:t>USES OF THE KERATOMETER</a:t>
            </a:r>
          </a:p>
        </p:txBody>
      </p:sp>
      <p:sp>
        <p:nvSpPr>
          <p:cNvPr id="65543" name="Rectangle 1030"/>
          <p:cNvSpPr>
            <a:spLocks noGrp="1" noChangeArrowheads="1"/>
          </p:cNvSpPr>
          <p:nvPr>
            <p:ph idx="1"/>
          </p:nvPr>
        </p:nvSpPr>
        <p:spPr>
          <a:xfrm>
            <a:off x="1393825" y="2017713"/>
            <a:ext cx="7743825" cy="4114800"/>
          </a:xfrm>
        </p:spPr>
        <p:txBody>
          <a:bodyPr/>
          <a:lstStyle/>
          <a:p>
            <a:pPr eaLnBrk="1" hangingPunct="1">
              <a:lnSpc>
                <a:spcPct val="110000"/>
              </a:lnSpc>
              <a:buClr>
                <a:srgbClr val="FFC000"/>
              </a:buClr>
            </a:pPr>
            <a:r>
              <a:rPr lang="en-US" sz="3400" dirty="0" smtClean="0"/>
              <a:t>Contact lens fitting</a:t>
            </a:r>
          </a:p>
          <a:p>
            <a:pPr eaLnBrk="1" hangingPunct="1">
              <a:lnSpc>
                <a:spcPct val="110000"/>
              </a:lnSpc>
              <a:buClr>
                <a:srgbClr val="FFC000"/>
              </a:buClr>
            </a:pPr>
            <a:r>
              <a:rPr lang="en-US" sz="3400" dirty="0" smtClean="0"/>
              <a:t>Monitoring corneal shape</a:t>
            </a:r>
          </a:p>
          <a:p>
            <a:pPr eaLnBrk="1" hangingPunct="1">
              <a:lnSpc>
                <a:spcPct val="110000"/>
              </a:lnSpc>
              <a:buClr>
                <a:srgbClr val="FFC000"/>
              </a:buClr>
            </a:pPr>
            <a:r>
              <a:rPr lang="en-US" sz="3400" dirty="0" smtClean="0"/>
              <a:t>Verification of contact lens parameter</a:t>
            </a:r>
            <a:endParaRPr lang="en-US" dirty="0" smtClean="0"/>
          </a:p>
        </p:txBody>
      </p:sp>
    </p:spTree>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1026"/>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66563" name="Rectangle 1027"/>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66564" name="Rectangle 1028"/>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66565" name="Rectangle 1029"/>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66566" name="Rectangle 1031"/>
          <p:cNvSpPr>
            <a:spLocks noGrp="1" noChangeArrowheads="1"/>
          </p:cNvSpPr>
          <p:nvPr>
            <p:ph type="title"/>
          </p:nvPr>
        </p:nvSpPr>
        <p:spPr>
          <a:xfrm>
            <a:off x="1835150" y="0"/>
            <a:ext cx="8312150" cy="1143000"/>
          </a:xfrm>
          <a:noFill/>
        </p:spPr>
        <p:txBody>
          <a:bodyPr/>
          <a:lstStyle/>
          <a:p>
            <a:pPr eaLnBrk="1" hangingPunct="1">
              <a:lnSpc>
                <a:spcPct val="90000"/>
              </a:lnSpc>
            </a:pPr>
            <a:r>
              <a:rPr lang="en-US" dirty="0" smtClean="0"/>
              <a:t>WHAT DOES THE KERATOMETER ACTUALLY MEASURE?</a:t>
            </a:r>
          </a:p>
        </p:txBody>
      </p:sp>
      <p:sp>
        <p:nvSpPr>
          <p:cNvPr id="66567" name="Rectangle 1030"/>
          <p:cNvSpPr>
            <a:spLocks noGrp="1" noChangeArrowheads="1"/>
          </p:cNvSpPr>
          <p:nvPr>
            <p:ph idx="1"/>
          </p:nvPr>
        </p:nvSpPr>
        <p:spPr>
          <a:xfrm>
            <a:off x="993775" y="2090738"/>
            <a:ext cx="8518525" cy="4114800"/>
          </a:xfrm>
        </p:spPr>
        <p:txBody>
          <a:bodyPr/>
          <a:lstStyle/>
          <a:p>
            <a:pPr eaLnBrk="1" hangingPunct="1">
              <a:lnSpc>
                <a:spcPct val="110000"/>
              </a:lnSpc>
              <a:buClr>
                <a:srgbClr val="FFC000"/>
              </a:buClr>
            </a:pPr>
            <a:r>
              <a:rPr lang="en-US" sz="3400" dirty="0" smtClean="0"/>
              <a:t>Apparent front corneal surface curvature</a:t>
            </a:r>
          </a:p>
          <a:p>
            <a:pPr eaLnBrk="1" hangingPunct="1">
              <a:lnSpc>
                <a:spcPct val="110000"/>
              </a:lnSpc>
              <a:buClr>
                <a:srgbClr val="FFC000"/>
              </a:buClr>
            </a:pPr>
            <a:r>
              <a:rPr lang="en-US" sz="3400" dirty="0" smtClean="0"/>
              <a:t>Limited to central 3 mm approximately</a:t>
            </a:r>
          </a:p>
          <a:p>
            <a:pPr eaLnBrk="1" hangingPunct="1">
              <a:lnSpc>
                <a:spcPct val="110000"/>
              </a:lnSpc>
              <a:buClr>
                <a:srgbClr val="FFC000"/>
              </a:buClr>
            </a:pPr>
            <a:r>
              <a:rPr lang="en-US" sz="3400" dirty="0" smtClean="0"/>
              <a:t>Sagittal radius</a:t>
            </a:r>
            <a:endParaRPr lang="en-US" dirty="0" smtClean="0"/>
          </a:p>
        </p:txBody>
      </p:sp>
    </p:spTree>
  </p:cSld>
  <p:clrMapOvr>
    <a:masterClrMapping/>
  </p:clrMapOv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1026"/>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67587" name="Rectangle 1027"/>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67588" name="Rectangle 1028"/>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67589" name="Rectangle 1029"/>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67590" name="Rectangle 1031"/>
          <p:cNvSpPr>
            <a:spLocks noGrp="1" noChangeArrowheads="1"/>
          </p:cNvSpPr>
          <p:nvPr>
            <p:ph type="title"/>
          </p:nvPr>
        </p:nvSpPr>
        <p:spPr>
          <a:xfrm>
            <a:off x="1833206" y="0"/>
            <a:ext cx="8312150" cy="1143000"/>
          </a:xfrm>
          <a:noFill/>
        </p:spPr>
        <p:txBody>
          <a:bodyPr/>
          <a:lstStyle/>
          <a:p>
            <a:pPr eaLnBrk="1" hangingPunct="1">
              <a:lnSpc>
                <a:spcPct val="90000"/>
              </a:lnSpc>
            </a:pPr>
            <a:r>
              <a:rPr lang="en-US" dirty="0" smtClean="0"/>
              <a:t>PRINCIPLES OF KERATOMETRY </a:t>
            </a:r>
            <a:r>
              <a:rPr lang="en-US" sz="3200" dirty="0" smtClean="0">
                <a:solidFill>
                  <a:srgbClr val="FFFF00"/>
                </a:solidFill>
              </a:rPr>
              <a:t>INSTRUMENTATION</a:t>
            </a:r>
            <a:endParaRPr lang="en-US" dirty="0" smtClean="0">
              <a:solidFill>
                <a:srgbClr val="FFFF00"/>
              </a:solidFill>
            </a:endParaRPr>
          </a:p>
        </p:txBody>
      </p:sp>
      <p:sp>
        <p:nvSpPr>
          <p:cNvPr id="67591" name="Rectangle 1030"/>
          <p:cNvSpPr>
            <a:spLocks noGrp="1" noChangeArrowheads="1"/>
          </p:cNvSpPr>
          <p:nvPr>
            <p:ph idx="1"/>
          </p:nvPr>
        </p:nvSpPr>
        <p:spPr>
          <a:xfrm>
            <a:off x="1235075" y="1830388"/>
            <a:ext cx="8435975" cy="4114800"/>
          </a:xfrm>
        </p:spPr>
        <p:txBody>
          <a:bodyPr/>
          <a:lstStyle/>
          <a:p>
            <a:pPr eaLnBrk="1" hangingPunct="1">
              <a:lnSpc>
                <a:spcPct val="110000"/>
              </a:lnSpc>
              <a:buClr>
                <a:srgbClr val="FFC000"/>
              </a:buClr>
            </a:pPr>
            <a:r>
              <a:rPr lang="en-US" sz="3400" dirty="0" smtClean="0"/>
              <a:t>Short-focus telescope or a long-focus microscope</a:t>
            </a:r>
          </a:p>
          <a:p>
            <a:pPr eaLnBrk="1" hangingPunct="1">
              <a:lnSpc>
                <a:spcPct val="110000"/>
              </a:lnSpc>
              <a:buClr>
                <a:srgbClr val="FFC000"/>
              </a:buClr>
            </a:pPr>
            <a:r>
              <a:rPr lang="en-US" sz="3400" dirty="0" smtClean="0"/>
              <a:t>Constant object magnification</a:t>
            </a:r>
          </a:p>
          <a:p>
            <a:pPr eaLnBrk="1" hangingPunct="1">
              <a:lnSpc>
                <a:spcPct val="110000"/>
              </a:lnSpc>
              <a:buClr>
                <a:srgbClr val="FFC000"/>
              </a:buClr>
            </a:pPr>
            <a:r>
              <a:rPr lang="en-US" sz="3400" dirty="0" smtClean="0"/>
              <a:t>Fixed graticule</a:t>
            </a:r>
          </a:p>
          <a:p>
            <a:pPr eaLnBrk="1" hangingPunct="1">
              <a:lnSpc>
                <a:spcPct val="110000"/>
              </a:lnSpc>
              <a:buClr>
                <a:srgbClr val="FFC000"/>
              </a:buClr>
            </a:pPr>
            <a:r>
              <a:rPr lang="en-US" sz="3400" dirty="0" smtClean="0"/>
              <a:t>Focus on the second image </a:t>
            </a:r>
          </a:p>
          <a:p>
            <a:pPr eaLnBrk="1" hangingPunct="1">
              <a:lnSpc>
                <a:spcPct val="110000"/>
              </a:lnSpc>
              <a:buClr>
                <a:srgbClr val="FFC000"/>
              </a:buClr>
            </a:pPr>
            <a:r>
              <a:rPr lang="en-US" sz="3400" dirty="0" smtClean="0"/>
              <a:t>Eyepiece graticule must be in sharp focus</a:t>
            </a:r>
            <a:endParaRPr lang="en-US" dirty="0" smtClean="0"/>
          </a:p>
        </p:txBody>
      </p:sp>
    </p:spTree>
  </p:cSld>
  <p:clrMapOvr>
    <a:masterClrMapping/>
  </p:clrMapOv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68611" name="Rectangle 3"/>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68612" name="Rectangle 4"/>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68613" name="Rectangle 5"/>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68614" name="Rectangle 7"/>
          <p:cNvSpPr>
            <a:spLocks noGrp="1" noChangeArrowheads="1"/>
          </p:cNvSpPr>
          <p:nvPr>
            <p:ph type="title"/>
          </p:nvPr>
        </p:nvSpPr>
        <p:spPr>
          <a:xfrm>
            <a:off x="1836738" y="0"/>
            <a:ext cx="8312150" cy="1143000"/>
          </a:xfrm>
          <a:noFill/>
        </p:spPr>
        <p:txBody>
          <a:bodyPr/>
          <a:lstStyle/>
          <a:p>
            <a:pPr eaLnBrk="1" hangingPunct="1">
              <a:lnSpc>
                <a:spcPct val="90000"/>
              </a:lnSpc>
            </a:pPr>
            <a:r>
              <a:rPr lang="en-US" dirty="0" smtClean="0"/>
              <a:t>PRINCIPLES OF KERATOMETRY </a:t>
            </a:r>
            <a:r>
              <a:rPr lang="en-US" sz="3200" dirty="0" smtClean="0">
                <a:solidFill>
                  <a:srgbClr val="FFFF00"/>
                </a:solidFill>
              </a:rPr>
              <a:t>OPTICAL</a:t>
            </a:r>
            <a:endParaRPr lang="en-US" dirty="0" smtClean="0">
              <a:solidFill>
                <a:srgbClr val="FFFF00"/>
              </a:solidFill>
            </a:endParaRPr>
          </a:p>
        </p:txBody>
      </p:sp>
      <p:sp>
        <p:nvSpPr>
          <p:cNvPr id="68615" name="Rectangle 6"/>
          <p:cNvSpPr>
            <a:spLocks noGrp="1" noChangeArrowheads="1"/>
          </p:cNvSpPr>
          <p:nvPr>
            <p:ph idx="1"/>
          </p:nvPr>
        </p:nvSpPr>
        <p:spPr>
          <a:xfrm>
            <a:off x="917575" y="1816100"/>
            <a:ext cx="8869363" cy="4114800"/>
          </a:xfrm>
        </p:spPr>
        <p:txBody>
          <a:bodyPr/>
          <a:lstStyle/>
          <a:p>
            <a:pPr eaLnBrk="1" hangingPunct="1">
              <a:lnSpc>
                <a:spcPct val="110000"/>
              </a:lnSpc>
              <a:buClr>
                <a:srgbClr val="FFC000"/>
              </a:buClr>
            </a:pPr>
            <a:r>
              <a:rPr lang="en-US" sz="3400" dirty="0" smtClean="0"/>
              <a:t>Measures angular size of reflected image (1</a:t>
            </a:r>
            <a:r>
              <a:rPr lang="en-US" sz="3400" baseline="30000" dirty="0" smtClean="0"/>
              <a:t>st </a:t>
            </a:r>
            <a:r>
              <a:rPr lang="en-US" sz="3400" dirty="0" smtClean="0"/>
              <a:t>Purkinje image)</a:t>
            </a:r>
          </a:p>
          <a:p>
            <a:pPr eaLnBrk="1" hangingPunct="1">
              <a:lnSpc>
                <a:spcPct val="110000"/>
              </a:lnSpc>
              <a:buClr>
                <a:srgbClr val="FFC000"/>
              </a:buClr>
            </a:pPr>
            <a:r>
              <a:rPr lang="en-US" sz="3400" dirty="0" smtClean="0"/>
              <a:t>Image size formation at a specific distance from the object plane</a:t>
            </a:r>
          </a:p>
          <a:p>
            <a:pPr eaLnBrk="1" hangingPunct="1">
              <a:lnSpc>
                <a:spcPct val="110000"/>
              </a:lnSpc>
              <a:buClr>
                <a:srgbClr val="FFC000"/>
              </a:buClr>
            </a:pPr>
            <a:r>
              <a:rPr lang="en-US" sz="3400" dirty="0" smtClean="0"/>
              <a:t>Virtual image formation behind the cornea</a:t>
            </a:r>
          </a:p>
          <a:p>
            <a:pPr eaLnBrk="1" hangingPunct="1">
              <a:lnSpc>
                <a:spcPct val="110000"/>
              </a:lnSpc>
              <a:buClr>
                <a:srgbClr val="FFC000"/>
              </a:buClr>
            </a:pPr>
            <a:r>
              <a:rPr lang="en-US" sz="3400" dirty="0" smtClean="0"/>
              <a:t>Doubling principle</a:t>
            </a:r>
            <a:endParaRPr lang="en-US" dirty="0" smtClean="0"/>
          </a:p>
        </p:txBody>
      </p:sp>
    </p:spTree>
  </p:cSld>
  <p:clrMapOvr>
    <a:masterClrMapping/>
  </p:clrMapOv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 name="Rectangle 134"/>
          <p:cNvSpPr/>
          <p:nvPr/>
        </p:nvSpPr>
        <p:spPr>
          <a:xfrm>
            <a:off x="582613" y="1497013"/>
            <a:ext cx="8907462" cy="4806950"/>
          </a:xfrm>
          <a:prstGeom prst="rect">
            <a:avLst/>
          </a:prstGeom>
          <a:solidFill>
            <a:schemeClr val="accent3">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dirty="0"/>
          </a:p>
        </p:txBody>
      </p:sp>
      <p:sp>
        <p:nvSpPr>
          <p:cNvPr id="69635" name="Rectangle 1026"/>
          <p:cNvSpPr>
            <a:spLocks noChangeArrowheads="1"/>
          </p:cNvSpPr>
          <p:nvPr/>
        </p:nvSpPr>
        <p:spPr bwMode="auto">
          <a:xfrm>
            <a:off x="771525" y="6677025"/>
            <a:ext cx="2143125" cy="457200"/>
          </a:xfrm>
          <a:prstGeom prst="rect">
            <a:avLst/>
          </a:prstGeom>
          <a:noFill/>
          <a:ln w="9525">
            <a:noFill/>
            <a:miter lim="800000"/>
            <a:headEnd/>
            <a:tailEnd/>
          </a:ln>
        </p:spPr>
        <p:txBody>
          <a:bodyPr wrap="none" anchor="ctr"/>
          <a:lstStyle/>
          <a:p>
            <a:endParaRPr lang="en-US" dirty="0"/>
          </a:p>
        </p:txBody>
      </p:sp>
      <p:sp>
        <p:nvSpPr>
          <p:cNvPr id="69636" name="Rectangle 1027"/>
          <p:cNvSpPr>
            <a:spLocks noChangeArrowheads="1"/>
          </p:cNvSpPr>
          <p:nvPr/>
        </p:nvSpPr>
        <p:spPr bwMode="auto">
          <a:xfrm>
            <a:off x="3514725" y="6677025"/>
            <a:ext cx="3257550" cy="457200"/>
          </a:xfrm>
          <a:prstGeom prst="rect">
            <a:avLst/>
          </a:prstGeom>
          <a:noFill/>
          <a:ln w="9525">
            <a:noFill/>
            <a:miter lim="800000"/>
            <a:headEnd/>
            <a:tailEnd/>
          </a:ln>
        </p:spPr>
        <p:txBody>
          <a:bodyPr wrap="none" anchor="ctr"/>
          <a:lstStyle/>
          <a:p>
            <a:endParaRPr lang="en-US" dirty="0"/>
          </a:p>
        </p:txBody>
      </p:sp>
      <p:sp>
        <p:nvSpPr>
          <p:cNvPr id="69637" name="Rectangle 1028"/>
          <p:cNvSpPr>
            <a:spLocks noChangeArrowheads="1"/>
          </p:cNvSpPr>
          <p:nvPr/>
        </p:nvSpPr>
        <p:spPr bwMode="auto">
          <a:xfrm>
            <a:off x="771525" y="6677025"/>
            <a:ext cx="2143125" cy="457200"/>
          </a:xfrm>
          <a:prstGeom prst="rect">
            <a:avLst/>
          </a:prstGeom>
          <a:noFill/>
          <a:ln w="9525">
            <a:noFill/>
            <a:miter lim="800000"/>
            <a:headEnd/>
            <a:tailEnd/>
          </a:ln>
        </p:spPr>
        <p:txBody>
          <a:bodyPr wrap="none" anchor="ctr"/>
          <a:lstStyle/>
          <a:p>
            <a:endParaRPr lang="en-US" dirty="0"/>
          </a:p>
        </p:txBody>
      </p:sp>
      <p:sp>
        <p:nvSpPr>
          <p:cNvPr id="69638" name="Rectangle 1029"/>
          <p:cNvSpPr>
            <a:spLocks noChangeArrowheads="1"/>
          </p:cNvSpPr>
          <p:nvPr/>
        </p:nvSpPr>
        <p:spPr bwMode="auto">
          <a:xfrm>
            <a:off x="3514725" y="6677025"/>
            <a:ext cx="3257550" cy="457200"/>
          </a:xfrm>
          <a:prstGeom prst="rect">
            <a:avLst/>
          </a:prstGeom>
          <a:noFill/>
          <a:ln w="9525">
            <a:noFill/>
            <a:miter lim="800000"/>
            <a:headEnd/>
            <a:tailEnd/>
          </a:ln>
        </p:spPr>
        <p:txBody>
          <a:bodyPr wrap="none" anchor="ctr"/>
          <a:lstStyle/>
          <a:p>
            <a:endParaRPr lang="en-US" dirty="0"/>
          </a:p>
        </p:txBody>
      </p:sp>
      <p:sp>
        <p:nvSpPr>
          <p:cNvPr id="69639" name="Rectangle 1030"/>
          <p:cNvSpPr>
            <a:spLocks noGrp="1" noChangeArrowheads="1"/>
          </p:cNvSpPr>
          <p:nvPr>
            <p:ph type="title"/>
          </p:nvPr>
        </p:nvSpPr>
        <p:spPr>
          <a:xfrm>
            <a:off x="1304330" y="-12700"/>
            <a:ext cx="9371013" cy="1143000"/>
          </a:xfrm>
          <a:noFill/>
        </p:spPr>
        <p:txBody>
          <a:bodyPr/>
          <a:lstStyle/>
          <a:p>
            <a:pPr eaLnBrk="1" hangingPunct="1">
              <a:lnSpc>
                <a:spcPct val="150000"/>
              </a:lnSpc>
            </a:pPr>
            <a:r>
              <a:rPr lang="en-US" sz="3300" dirty="0" smtClean="0"/>
              <a:t>OPTICAL PRINCIPLE OF KERATOMETRY</a:t>
            </a:r>
          </a:p>
        </p:txBody>
      </p:sp>
      <p:sp>
        <p:nvSpPr>
          <p:cNvPr id="69640" name="Freeform 1051"/>
          <p:cNvSpPr>
            <a:spLocks/>
          </p:cNvSpPr>
          <p:nvPr/>
        </p:nvSpPr>
        <p:spPr bwMode="auto">
          <a:xfrm>
            <a:off x="8501063" y="3578225"/>
            <a:ext cx="200025" cy="19050"/>
          </a:xfrm>
          <a:custGeom>
            <a:avLst/>
            <a:gdLst>
              <a:gd name="T0" fmla="*/ 2147483647 w 126"/>
              <a:gd name="T1" fmla="*/ 2147483647 h 12"/>
              <a:gd name="T2" fmla="*/ 2147483647 w 126"/>
              <a:gd name="T3" fmla="*/ 0 h 12"/>
              <a:gd name="T4" fmla="*/ 0 w 126"/>
              <a:gd name="T5" fmla="*/ 0 h 12"/>
              <a:gd name="T6" fmla="*/ 0 w 126"/>
              <a:gd name="T7" fmla="*/ 2147483647 h 12"/>
              <a:gd name="T8" fmla="*/ 2147483647 w 126"/>
              <a:gd name="T9" fmla="*/ 2147483647 h 12"/>
              <a:gd name="T10" fmla="*/ 2147483647 w 126"/>
              <a:gd name="T11" fmla="*/ 2147483647 h 12"/>
              <a:gd name="T12" fmla="*/ 0 60000 65536"/>
              <a:gd name="T13" fmla="*/ 0 60000 65536"/>
              <a:gd name="T14" fmla="*/ 0 60000 65536"/>
              <a:gd name="T15" fmla="*/ 0 60000 65536"/>
              <a:gd name="T16" fmla="*/ 0 60000 65536"/>
              <a:gd name="T17" fmla="*/ 0 60000 65536"/>
              <a:gd name="T18" fmla="*/ 0 w 126"/>
              <a:gd name="T19" fmla="*/ 0 h 12"/>
              <a:gd name="T20" fmla="*/ 126 w 126"/>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126" h="12">
                <a:moveTo>
                  <a:pt x="126" y="6"/>
                </a:moveTo>
                <a:lnTo>
                  <a:pt x="126" y="0"/>
                </a:lnTo>
                <a:lnTo>
                  <a:pt x="0" y="0"/>
                </a:lnTo>
                <a:lnTo>
                  <a:pt x="0" y="12"/>
                </a:lnTo>
                <a:lnTo>
                  <a:pt x="126" y="12"/>
                </a:lnTo>
                <a:lnTo>
                  <a:pt x="126" y="6"/>
                </a:lnTo>
                <a:close/>
              </a:path>
            </a:pathLst>
          </a:custGeom>
          <a:solidFill>
            <a:srgbClr val="CCCCCC"/>
          </a:solidFill>
          <a:ln w="9525">
            <a:noFill/>
            <a:round/>
            <a:headEnd/>
            <a:tailEnd/>
          </a:ln>
        </p:spPr>
        <p:txBody>
          <a:bodyPr/>
          <a:lstStyle/>
          <a:p>
            <a:endParaRPr lang="en-US" dirty="0"/>
          </a:p>
        </p:txBody>
      </p:sp>
      <p:sp>
        <p:nvSpPr>
          <p:cNvPr id="69641" name="Freeform 1052"/>
          <p:cNvSpPr>
            <a:spLocks/>
          </p:cNvSpPr>
          <p:nvPr/>
        </p:nvSpPr>
        <p:spPr bwMode="auto">
          <a:xfrm>
            <a:off x="5926138" y="5440363"/>
            <a:ext cx="2574925" cy="39687"/>
          </a:xfrm>
          <a:custGeom>
            <a:avLst/>
            <a:gdLst>
              <a:gd name="T0" fmla="*/ 0 w 1622"/>
              <a:gd name="T1" fmla="*/ 2147483647 h 25"/>
              <a:gd name="T2" fmla="*/ 0 w 1622"/>
              <a:gd name="T3" fmla="*/ 2147483647 h 25"/>
              <a:gd name="T4" fmla="*/ 2147483647 w 1622"/>
              <a:gd name="T5" fmla="*/ 2147483647 h 25"/>
              <a:gd name="T6" fmla="*/ 2147483647 w 1622"/>
              <a:gd name="T7" fmla="*/ 0 h 25"/>
              <a:gd name="T8" fmla="*/ 0 w 1622"/>
              <a:gd name="T9" fmla="*/ 0 h 25"/>
              <a:gd name="T10" fmla="*/ 0 w 1622"/>
              <a:gd name="T11" fmla="*/ 2147483647 h 25"/>
              <a:gd name="T12" fmla="*/ 0 60000 65536"/>
              <a:gd name="T13" fmla="*/ 0 60000 65536"/>
              <a:gd name="T14" fmla="*/ 0 60000 65536"/>
              <a:gd name="T15" fmla="*/ 0 60000 65536"/>
              <a:gd name="T16" fmla="*/ 0 60000 65536"/>
              <a:gd name="T17" fmla="*/ 0 60000 65536"/>
              <a:gd name="T18" fmla="*/ 0 w 1622"/>
              <a:gd name="T19" fmla="*/ 0 h 25"/>
              <a:gd name="T20" fmla="*/ 1622 w 1622"/>
              <a:gd name="T21" fmla="*/ 25 h 25"/>
            </a:gdLst>
            <a:ahLst/>
            <a:cxnLst>
              <a:cxn ang="T12">
                <a:pos x="T0" y="T1"/>
              </a:cxn>
              <a:cxn ang="T13">
                <a:pos x="T2" y="T3"/>
              </a:cxn>
              <a:cxn ang="T14">
                <a:pos x="T4" y="T5"/>
              </a:cxn>
              <a:cxn ang="T15">
                <a:pos x="T6" y="T7"/>
              </a:cxn>
              <a:cxn ang="T16">
                <a:pos x="T8" y="T9"/>
              </a:cxn>
              <a:cxn ang="T17">
                <a:pos x="T10" y="T11"/>
              </a:cxn>
            </a:cxnLst>
            <a:rect l="T18" t="T19" r="T20" b="T21"/>
            <a:pathLst>
              <a:path w="1622" h="25">
                <a:moveTo>
                  <a:pt x="0" y="12"/>
                </a:moveTo>
                <a:lnTo>
                  <a:pt x="0" y="25"/>
                </a:lnTo>
                <a:lnTo>
                  <a:pt x="1622" y="25"/>
                </a:lnTo>
                <a:lnTo>
                  <a:pt x="1622" y="0"/>
                </a:lnTo>
                <a:lnTo>
                  <a:pt x="0" y="0"/>
                </a:lnTo>
                <a:lnTo>
                  <a:pt x="0" y="12"/>
                </a:lnTo>
                <a:close/>
              </a:path>
            </a:pathLst>
          </a:custGeom>
          <a:solidFill>
            <a:srgbClr val="009900"/>
          </a:solidFill>
          <a:ln w="9525">
            <a:noFill/>
            <a:round/>
            <a:headEnd/>
            <a:tailEnd/>
          </a:ln>
        </p:spPr>
        <p:txBody>
          <a:bodyPr/>
          <a:lstStyle/>
          <a:p>
            <a:endParaRPr lang="en-US" dirty="0"/>
          </a:p>
        </p:txBody>
      </p:sp>
      <p:sp>
        <p:nvSpPr>
          <p:cNvPr id="69642" name="Freeform 1053"/>
          <p:cNvSpPr>
            <a:spLocks/>
          </p:cNvSpPr>
          <p:nvPr/>
        </p:nvSpPr>
        <p:spPr bwMode="auto">
          <a:xfrm>
            <a:off x="5826125" y="2054225"/>
            <a:ext cx="1531938" cy="1533525"/>
          </a:xfrm>
          <a:custGeom>
            <a:avLst/>
            <a:gdLst>
              <a:gd name="T0" fmla="*/ 2147483647 w 965"/>
              <a:gd name="T1" fmla="*/ 2147483647 h 966"/>
              <a:gd name="T2" fmla="*/ 2147483647 w 965"/>
              <a:gd name="T3" fmla="*/ 2147483647 h 966"/>
              <a:gd name="T4" fmla="*/ 2147483647 w 965"/>
              <a:gd name="T5" fmla="*/ 2147483647 h 966"/>
              <a:gd name="T6" fmla="*/ 2147483647 w 965"/>
              <a:gd name="T7" fmla="*/ 2147483647 h 966"/>
              <a:gd name="T8" fmla="*/ 2147483647 w 965"/>
              <a:gd name="T9" fmla="*/ 2147483647 h 966"/>
              <a:gd name="T10" fmla="*/ 2147483647 w 965"/>
              <a:gd name="T11" fmla="*/ 2147483647 h 966"/>
              <a:gd name="T12" fmla="*/ 2147483647 w 965"/>
              <a:gd name="T13" fmla="*/ 2147483647 h 966"/>
              <a:gd name="T14" fmla="*/ 2147483647 w 965"/>
              <a:gd name="T15" fmla="*/ 2147483647 h 966"/>
              <a:gd name="T16" fmla="*/ 2147483647 w 965"/>
              <a:gd name="T17" fmla="*/ 2147483647 h 966"/>
              <a:gd name="T18" fmla="*/ 2147483647 w 965"/>
              <a:gd name="T19" fmla="*/ 2147483647 h 966"/>
              <a:gd name="T20" fmla="*/ 2147483647 w 965"/>
              <a:gd name="T21" fmla="*/ 2147483647 h 966"/>
              <a:gd name="T22" fmla="*/ 2147483647 w 965"/>
              <a:gd name="T23" fmla="*/ 2147483647 h 966"/>
              <a:gd name="T24" fmla="*/ 2147483647 w 965"/>
              <a:gd name="T25" fmla="*/ 2147483647 h 966"/>
              <a:gd name="T26" fmla="*/ 2147483647 w 965"/>
              <a:gd name="T27" fmla="*/ 2147483647 h 966"/>
              <a:gd name="T28" fmla="*/ 2147483647 w 965"/>
              <a:gd name="T29" fmla="*/ 2147483647 h 966"/>
              <a:gd name="T30" fmla="*/ 2147483647 w 965"/>
              <a:gd name="T31" fmla="*/ 2147483647 h 966"/>
              <a:gd name="T32" fmla="*/ 2147483647 w 965"/>
              <a:gd name="T33" fmla="*/ 2147483647 h 966"/>
              <a:gd name="T34" fmla="*/ 2147483647 w 965"/>
              <a:gd name="T35" fmla="*/ 2147483647 h 966"/>
              <a:gd name="T36" fmla="*/ 2147483647 w 965"/>
              <a:gd name="T37" fmla="*/ 0 h 966"/>
              <a:gd name="T38" fmla="*/ 2147483647 w 965"/>
              <a:gd name="T39" fmla="*/ 2147483647 h 966"/>
              <a:gd name="T40" fmla="*/ 2147483647 w 965"/>
              <a:gd name="T41" fmla="*/ 2147483647 h 966"/>
              <a:gd name="T42" fmla="*/ 2147483647 w 965"/>
              <a:gd name="T43" fmla="*/ 2147483647 h 966"/>
              <a:gd name="T44" fmla="*/ 2147483647 w 965"/>
              <a:gd name="T45" fmla="*/ 2147483647 h 966"/>
              <a:gd name="T46" fmla="*/ 2147483647 w 965"/>
              <a:gd name="T47" fmla="*/ 2147483647 h 966"/>
              <a:gd name="T48" fmla="*/ 2147483647 w 965"/>
              <a:gd name="T49" fmla="*/ 2147483647 h 966"/>
              <a:gd name="T50" fmla="*/ 2147483647 w 965"/>
              <a:gd name="T51" fmla="*/ 2147483647 h 966"/>
              <a:gd name="T52" fmla="*/ 2147483647 w 965"/>
              <a:gd name="T53" fmla="*/ 2147483647 h 966"/>
              <a:gd name="T54" fmla="*/ 2147483647 w 965"/>
              <a:gd name="T55" fmla="*/ 2147483647 h 966"/>
              <a:gd name="T56" fmla="*/ 2147483647 w 965"/>
              <a:gd name="T57" fmla="*/ 2147483647 h 966"/>
              <a:gd name="T58" fmla="*/ 2147483647 w 965"/>
              <a:gd name="T59" fmla="*/ 2147483647 h 966"/>
              <a:gd name="T60" fmla="*/ 2147483647 w 965"/>
              <a:gd name="T61" fmla="*/ 2147483647 h 966"/>
              <a:gd name="T62" fmla="*/ 2147483647 w 965"/>
              <a:gd name="T63" fmla="*/ 2147483647 h 966"/>
              <a:gd name="T64" fmla="*/ 2147483647 w 965"/>
              <a:gd name="T65" fmla="*/ 2147483647 h 966"/>
              <a:gd name="T66" fmla="*/ 2147483647 w 965"/>
              <a:gd name="T67" fmla="*/ 2147483647 h 966"/>
              <a:gd name="T68" fmla="*/ 0 w 965"/>
              <a:gd name="T69" fmla="*/ 2147483647 h 966"/>
              <a:gd name="T70" fmla="*/ 0 w 965"/>
              <a:gd name="T71" fmla="*/ 2147483647 h 966"/>
              <a:gd name="T72" fmla="*/ 2147483647 w 965"/>
              <a:gd name="T73" fmla="*/ 2147483647 h 96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965"/>
              <a:gd name="T112" fmla="*/ 0 h 966"/>
              <a:gd name="T113" fmla="*/ 965 w 965"/>
              <a:gd name="T114" fmla="*/ 966 h 96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965" h="966">
                <a:moveTo>
                  <a:pt x="18" y="966"/>
                </a:moveTo>
                <a:lnTo>
                  <a:pt x="18" y="966"/>
                </a:lnTo>
                <a:lnTo>
                  <a:pt x="25" y="865"/>
                </a:lnTo>
                <a:lnTo>
                  <a:pt x="37" y="777"/>
                </a:lnTo>
                <a:lnTo>
                  <a:pt x="63" y="682"/>
                </a:lnTo>
                <a:lnTo>
                  <a:pt x="94" y="594"/>
                </a:lnTo>
                <a:lnTo>
                  <a:pt x="132" y="512"/>
                </a:lnTo>
                <a:lnTo>
                  <a:pt x="176" y="436"/>
                </a:lnTo>
                <a:lnTo>
                  <a:pt x="233" y="360"/>
                </a:lnTo>
                <a:lnTo>
                  <a:pt x="296" y="297"/>
                </a:lnTo>
                <a:lnTo>
                  <a:pt x="359" y="234"/>
                </a:lnTo>
                <a:lnTo>
                  <a:pt x="435" y="177"/>
                </a:lnTo>
                <a:lnTo>
                  <a:pt x="511" y="133"/>
                </a:lnTo>
                <a:lnTo>
                  <a:pt x="593" y="89"/>
                </a:lnTo>
                <a:lnTo>
                  <a:pt x="681" y="57"/>
                </a:lnTo>
                <a:lnTo>
                  <a:pt x="776" y="38"/>
                </a:lnTo>
                <a:lnTo>
                  <a:pt x="864" y="19"/>
                </a:lnTo>
                <a:lnTo>
                  <a:pt x="965" y="19"/>
                </a:lnTo>
                <a:lnTo>
                  <a:pt x="965" y="0"/>
                </a:lnTo>
                <a:lnTo>
                  <a:pt x="864" y="7"/>
                </a:lnTo>
                <a:lnTo>
                  <a:pt x="770" y="19"/>
                </a:lnTo>
                <a:lnTo>
                  <a:pt x="675" y="45"/>
                </a:lnTo>
                <a:lnTo>
                  <a:pt x="587" y="76"/>
                </a:lnTo>
                <a:lnTo>
                  <a:pt x="505" y="120"/>
                </a:lnTo>
                <a:lnTo>
                  <a:pt x="429" y="164"/>
                </a:lnTo>
                <a:lnTo>
                  <a:pt x="353" y="221"/>
                </a:lnTo>
                <a:lnTo>
                  <a:pt x="284" y="284"/>
                </a:lnTo>
                <a:lnTo>
                  <a:pt x="220" y="354"/>
                </a:lnTo>
                <a:lnTo>
                  <a:pt x="164" y="430"/>
                </a:lnTo>
                <a:lnTo>
                  <a:pt x="119" y="505"/>
                </a:lnTo>
                <a:lnTo>
                  <a:pt x="75" y="587"/>
                </a:lnTo>
                <a:lnTo>
                  <a:pt x="44" y="676"/>
                </a:lnTo>
                <a:lnTo>
                  <a:pt x="25" y="770"/>
                </a:lnTo>
                <a:lnTo>
                  <a:pt x="6" y="865"/>
                </a:lnTo>
                <a:lnTo>
                  <a:pt x="0" y="966"/>
                </a:lnTo>
                <a:lnTo>
                  <a:pt x="18" y="966"/>
                </a:lnTo>
                <a:close/>
              </a:path>
            </a:pathLst>
          </a:custGeom>
          <a:solidFill>
            <a:schemeClr val="tx1"/>
          </a:solidFill>
          <a:ln w="9525">
            <a:noFill/>
            <a:round/>
            <a:headEnd/>
            <a:tailEnd/>
          </a:ln>
        </p:spPr>
        <p:txBody>
          <a:bodyPr/>
          <a:lstStyle/>
          <a:p>
            <a:endParaRPr lang="en-US" dirty="0"/>
          </a:p>
        </p:txBody>
      </p:sp>
      <p:sp>
        <p:nvSpPr>
          <p:cNvPr id="69643" name="Freeform 1054"/>
          <p:cNvSpPr>
            <a:spLocks/>
          </p:cNvSpPr>
          <p:nvPr/>
        </p:nvSpPr>
        <p:spPr bwMode="auto">
          <a:xfrm>
            <a:off x="5826125" y="3587750"/>
            <a:ext cx="1531938" cy="1522413"/>
          </a:xfrm>
          <a:custGeom>
            <a:avLst/>
            <a:gdLst>
              <a:gd name="T0" fmla="*/ 2147483647 w 965"/>
              <a:gd name="T1" fmla="*/ 2147483647 h 959"/>
              <a:gd name="T2" fmla="*/ 2147483647 w 965"/>
              <a:gd name="T3" fmla="*/ 2147483647 h 959"/>
              <a:gd name="T4" fmla="*/ 2147483647 w 965"/>
              <a:gd name="T5" fmla="*/ 2147483647 h 959"/>
              <a:gd name="T6" fmla="*/ 2147483647 w 965"/>
              <a:gd name="T7" fmla="*/ 2147483647 h 959"/>
              <a:gd name="T8" fmla="*/ 2147483647 w 965"/>
              <a:gd name="T9" fmla="*/ 2147483647 h 959"/>
              <a:gd name="T10" fmla="*/ 2147483647 w 965"/>
              <a:gd name="T11" fmla="*/ 2147483647 h 959"/>
              <a:gd name="T12" fmla="*/ 2147483647 w 965"/>
              <a:gd name="T13" fmla="*/ 2147483647 h 959"/>
              <a:gd name="T14" fmla="*/ 2147483647 w 965"/>
              <a:gd name="T15" fmla="*/ 2147483647 h 959"/>
              <a:gd name="T16" fmla="*/ 2147483647 w 965"/>
              <a:gd name="T17" fmla="*/ 2147483647 h 959"/>
              <a:gd name="T18" fmla="*/ 2147483647 w 965"/>
              <a:gd name="T19" fmla="*/ 2147483647 h 959"/>
              <a:gd name="T20" fmla="*/ 2147483647 w 965"/>
              <a:gd name="T21" fmla="*/ 2147483647 h 959"/>
              <a:gd name="T22" fmla="*/ 2147483647 w 965"/>
              <a:gd name="T23" fmla="*/ 2147483647 h 959"/>
              <a:gd name="T24" fmla="*/ 2147483647 w 965"/>
              <a:gd name="T25" fmla="*/ 2147483647 h 959"/>
              <a:gd name="T26" fmla="*/ 2147483647 w 965"/>
              <a:gd name="T27" fmla="*/ 2147483647 h 959"/>
              <a:gd name="T28" fmla="*/ 2147483647 w 965"/>
              <a:gd name="T29" fmla="*/ 2147483647 h 959"/>
              <a:gd name="T30" fmla="*/ 2147483647 w 965"/>
              <a:gd name="T31" fmla="*/ 2147483647 h 959"/>
              <a:gd name="T32" fmla="*/ 2147483647 w 965"/>
              <a:gd name="T33" fmla="*/ 0 h 959"/>
              <a:gd name="T34" fmla="*/ 0 w 965"/>
              <a:gd name="T35" fmla="*/ 0 h 959"/>
              <a:gd name="T36" fmla="*/ 2147483647 w 965"/>
              <a:gd name="T37" fmla="*/ 2147483647 h 959"/>
              <a:gd name="T38" fmla="*/ 2147483647 w 965"/>
              <a:gd name="T39" fmla="*/ 2147483647 h 959"/>
              <a:gd name="T40" fmla="*/ 2147483647 w 965"/>
              <a:gd name="T41" fmla="*/ 2147483647 h 959"/>
              <a:gd name="T42" fmla="*/ 2147483647 w 965"/>
              <a:gd name="T43" fmla="*/ 2147483647 h 959"/>
              <a:gd name="T44" fmla="*/ 2147483647 w 965"/>
              <a:gd name="T45" fmla="*/ 2147483647 h 959"/>
              <a:gd name="T46" fmla="*/ 2147483647 w 965"/>
              <a:gd name="T47" fmla="*/ 2147483647 h 959"/>
              <a:gd name="T48" fmla="*/ 2147483647 w 965"/>
              <a:gd name="T49" fmla="*/ 2147483647 h 959"/>
              <a:gd name="T50" fmla="*/ 2147483647 w 965"/>
              <a:gd name="T51" fmla="*/ 2147483647 h 959"/>
              <a:gd name="T52" fmla="*/ 2147483647 w 965"/>
              <a:gd name="T53" fmla="*/ 2147483647 h 959"/>
              <a:gd name="T54" fmla="*/ 2147483647 w 965"/>
              <a:gd name="T55" fmla="*/ 2147483647 h 959"/>
              <a:gd name="T56" fmla="*/ 2147483647 w 965"/>
              <a:gd name="T57" fmla="*/ 2147483647 h 959"/>
              <a:gd name="T58" fmla="*/ 2147483647 w 965"/>
              <a:gd name="T59" fmla="*/ 2147483647 h 959"/>
              <a:gd name="T60" fmla="*/ 2147483647 w 965"/>
              <a:gd name="T61" fmla="*/ 2147483647 h 959"/>
              <a:gd name="T62" fmla="*/ 2147483647 w 965"/>
              <a:gd name="T63" fmla="*/ 2147483647 h 959"/>
              <a:gd name="T64" fmla="*/ 2147483647 w 965"/>
              <a:gd name="T65" fmla="*/ 2147483647 h 959"/>
              <a:gd name="T66" fmla="*/ 2147483647 w 965"/>
              <a:gd name="T67" fmla="*/ 2147483647 h 959"/>
              <a:gd name="T68" fmla="*/ 2147483647 w 965"/>
              <a:gd name="T69" fmla="*/ 2147483647 h 95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65"/>
              <a:gd name="T106" fmla="*/ 0 h 959"/>
              <a:gd name="T107" fmla="*/ 965 w 965"/>
              <a:gd name="T108" fmla="*/ 959 h 95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65" h="959">
                <a:moveTo>
                  <a:pt x="965" y="947"/>
                </a:moveTo>
                <a:lnTo>
                  <a:pt x="864" y="940"/>
                </a:lnTo>
                <a:lnTo>
                  <a:pt x="776" y="928"/>
                </a:lnTo>
                <a:lnTo>
                  <a:pt x="681" y="903"/>
                </a:lnTo>
                <a:lnTo>
                  <a:pt x="593" y="871"/>
                </a:lnTo>
                <a:lnTo>
                  <a:pt x="511" y="833"/>
                </a:lnTo>
                <a:lnTo>
                  <a:pt x="435" y="783"/>
                </a:lnTo>
                <a:lnTo>
                  <a:pt x="359" y="726"/>
                </a:lnTo>
                <a:lnTo>
                  <a:pt x="296" y="669"/>
                </a:lnTo>
                <a:lnTo>
                  <a:pt x="233" y="600"/>
                </a:lnTo>
                <a:lnTo>
                  <a:pt x="176" y="524"/>
                </a:lnTo>
                <a:lnTo>
                  <a:pt x="132" y="448"/>
                </a:lnTo>
                <a:lnTo>
                  <a:pt x="94" y="366"/>
                </a:lnTo>
                <a:lnTo>
                  <a:pt x="63" y="278"/>
                </a:lnTo>
                <a:lnTo>
                  <a:pt x="37" y="189"/>
                </a:lnTo>
                <a:lnTo>
                  <a:pt x="25" y="95"/>
                </a:lnTo>
                <a:lnTo>
                  <a:pt x="18" y="0"/>
                </a:lnTo>
                <a:lnTo>
                  <a:pt x="0" y="0"/>
                </a:lnTo>
                <a:lnTo>
                  <a:pt x="6" y="95"/>
                </a:lnTo>
                <a:lnTo>
                  <a:pt x="25" y="189"/>
                </a:lnTo>
                <a:lnTo>
                  <a:pt x="44" y="284"/>
                </a:lnTo>
                <a:lnTo>
                  <a:pt x="75" y="372"/>
                </a:lnTo>
                <a:lnTo>
                  <a:pt x="119" y="454"/>
                </a:lnTo>
                <a:lnTo>
                  <a:pt x="164" y="536"/>
                </a:lnTo>
                <a:lnTo>
                  <a:pt x="220" y="612"/>
                </a:lnTo>
                <a:lnTo>
                  <a:pt x="284" y="675"/>
                </a:lnTo>
                <a:lnTo>
                  <a:pt x="353" y="738"/>
                </a:lnTo>
                <a:lnTo>
                  <a:pt x="429" y="795"/>
                </a:lnTo>
                <a:lnTo>
                  <a:pt x="505" y="846"/>
                </a:lnTo>
                <a:lnTo>
                  <a:pt x="593" y="884"/>
                </a:lnTo>
                <a:lnTo>
                  <a:pt x="675" y="915"/>
                </a:lnTo>
                <a:lnTo>
                  <a:pt x="770" y="940"/>
                </a:lnTo>
                <a:lnTo>
                  <a:pt x="864" y="953"/>
                </a:lnTo>
                <a:lnTo>
                  <a:pt x="965" y="959"/>
                </a:lnTo>
                <a:lnTo>
                  <a:pt x="965" y="947"/>
                </a:lnTo>
                <a:close/>
              </a:path>
            </a:pathLst>
          </a:custGeom>
          <a:solidFill>
            <a:schemeClr val="tx1"/>
          </a:solidFill>
          <a:ln w="9525">
            <a:noFill/>
            <a:round/>
            <a:headEnd/>
            <a:tailEnd/>
          </a:ln>
        </p:spPr>
        <p:txBody>
          <a:bodyPr/>
          <a:lstStyle/>
          <a:p>
            <a:endParaRPr lang="en-US" dirty="0"/>
          </a:p>
        </p:txBody>
      </p:sp>
      <p:sp>
        <p:nvSpPr>
          <p:cNvPr id="69644" name="Freeform 1055"/>
          <p:cNvSpPr>
            <a:spLocks/>
          </p:cNvSpPr>
          <p:nvPr/>
        </p:nvSpPr>
        <p:spPr bwMode="auto">
          <a:xfrm>
            <a:off x="1457325" y="3578225"/>
            <a:ext cx="7073900" cy="19050"/>
          </a:xfrm>
          <a:custGeom>
            <a:avLst/>
            <a:gdLst>
              <a:gd name="T0" fmla="*/ 0 w 4456"/>
              <a:gd name="T1" fmla="*/ 2147483647 h 12"/>
              <a:gd name="T2" fmla="*/ 0 w 4456"/>
              <a:gd name="T3" fmla="*/ 2147483647 h 12"/>
              <a:gd name="T4" fmla="*/ 2147483647 w 4456"/>
              <a:gd name="T5" fmla="*/ 2147483647 h 12"/>
              <a:gd name="T6" fmla="*/ 2147483647 w 4456"/>
              <a:gd name="T7" fmla="*/ 0 h 12"/>
              <a:gd name="T8" fmla="*/ 0 w 4456"/>
              <a:gd name="T9" fmla="*/ 0 h 12"/>
              <a:gd name="T10" fmla="*/ 0 w 4456"/>
              <a:gd name="T11" fmla="*/ 2147483647 h 12"/>
              <a:gd name="T12" fmla="*/ 0 60000 65536"/>
              <a:gd name="T13" fmla="*/ 0 60000 65536"/>
              <a:gd name="T14" fmla="*/ 0 60000 65536"/>
              <a:gd name="T15" fmla="*/ 0 60000 65536"/>
              <a:gd name="T16" fmla="*/ 0 60000 65536"/>
              <a:gd name="T17" fmla="*/ 0 60000 65536"/>
              <a:gd name="T18" fmla="*/ 0 w 4456"/>
              <a:gd name="T19" fmla="*/ 0 h 12"/>
              <a:gd name="T20" fmla="*/ 4456 w 4456"/>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4456" h="12">
                <a:moveTo>
                  <a:pt x="0" y="6"/>
                </a:moveTo>
                <a:lnTo>
                  <a:pt x="0" y="12"/>
                </a:lnTo>
                <a:lnTo>
                  <a:pt x="4456" y="12"/>
                </a:lnTo>
                <a:lnTo>
                  <a:pt x="4456" y="0"/>
                </a:lnTo>
                <a:lnTo>
                  <a:pt x="0" y="0"/>
                </a:lnTo>
                <a:lnTo>
                  <a:pt x="0" y="6"/>
                </a:lnTo>
                <a:close/>
              </a:path>
            </a:pathLst>
          </a:custGeom>
          <a:solidFill>
            <a:schemeClr val="tx1"/>
          </a:solidFill>
          <a:ln w="28575">
            <a:solidFill>
              <a:srgbClr val="000000"/>
            </a:solidFill>
            <a:round/>
            <a:headEnd/>
            <a:tailEnd/>
          </a:ln>
        </p:spPr>
        <p:txBody>
          <a:bodyPr/>
          <a:lstStyle/>
          <a:p>
            <a:endParaRPr lang="en-US" dirty="0"/>
          </a:p>
        </p:txBody>
      </p:sp>
      <p:sp>
        <p:nvSpPr>
          <p:cNvPr id="69645" name="Freeform 1056"/>
          <p:cNvSpPr>
            <a:spLocks/>
          </p:cNvSpPr>
          <p:nvPr/>
        </p:nvSpPr>
        <p:spPr bwMode="auto">
          <a:xfrm>
            <a:off x="1457325" y="2286000"/>
            <a:ext cx="4468813" cy="841375"/>
          </a:xfrm>
          <a:custGeom>
            <a:avLst/>
            <a:gdLst>
              <a:gd name="T0" fmla="*/ 0 w 2815"/>
              <a:gd name="T1" fmla="*/ 2147483647 h 530"/>
              <a:gd name="T2" fmla="*/ 0 w 2815"/>
              <a:gd name="T3" fmla="*/ 2147483647 h 530"/>
              <a:gd name="T4" fmla="*/ 2147483647 w 2815"/>
              <a:gd name="T5" fmla="*/ 2147483647 h 530"/>
              <a:gd name="T6" fmla="*/ 2147483647 w 2815"/>
              <a:gd name="T7" fmla="*/ 2147483647 h 530"/>
              <a:gd name="T8" fmla="*/ 0 w 2815"/>
              <a:gd name="T9" fmla="*/ 0 h 530"/>
              <a:gd name="T10" fmla="*/ 0 w 2815"/>
              <a:gd name="T11" fmla="*/ 2147483647 h 530"/>
              <a:gd name="T12" fmla="*/ 0 60000 65536"/>
              <a:gd name="T13" fmla="*/ 0 60000 65536"/>
              <a:gd name="T14" fmla="*/ 0 60000 65536"/>
              <a:gd name="T15" fmla="*/ 0 60000 65536"/>
              <a:gd name="T16" fmla="*/ 0 60000 65536"/>
              <a:gd name="T17" fmla="*/ 0 60000 65536"/>
              <a:gd name="T18" fmla="*/ 0 w 2815"/>
              <a:gd name="T19" fmla="*/ 0 h 530"/>
              <a:gd name="T20" fmla="*/ 2815 w 2815"/>
              <a:gd name="T21" fmla="*/ 530 h 530"/>
            </a:gdLst>
            <a:ahLst/>
            <a:cxnLst>
              <a:cxn ang="T12">
                <a:pos x="T0" y="T1"/>
              </a:cxn>
              <a:cxn ang="T13">
                <a:pos x="T2" y="T3"/>
              </a:cxn>
              <a:cxn ang="T14">
                <a:pos x="T4" y="T5"/>
              </a:cxn>
              <a:cxn ang="T15">
                <a:pos x="T6" y="T7"/>
              </a:cxn>
              <a:cxn ang="T16">
                <a:pos x="T8" y="T9"/>
              </a:cxn>
              <a:cxn ang="T17">
                <a:pos x="T10" y="T11"/>
              </a:cxn>
            </a:cxnLst>
            <a:rect l="T18" t="T19" r="T20" b="T21"/>
            <a:pathLst>
              <a:path w="2815" h="530">
                <a:moveTo>
                  <a:pt x="0" y="12"/>
                </a:moveTo>
                <a:lnTo>
                  <a:pt x="0" y="25"/>
                </a:lnTo>
                <a:lnTo>
                  <a:pt x="2808" y="530"/>
                </a:lnTo>
                <a:lnTo>
                  <a:pt x="2815" y="511"/>
                </a:lnTo>
                <a:lnTo>
                  <a:pt x="0" y="0"/>
                </a:lnTo>
                <a:lnTo>
                  <a:pt x="0" y="12"/>
                </a:lnTo>
                <a:close/>
              </a:path>
            </a:pathLst>
          </a:custGeom>
          <a:solidFill>
            <a:schemeClr val="hlink"/>
          </a:solidFill>
          <a:ln w="9525">
            <a:noFill/>
            <a:round/>
            <a:headEnd/>
            <a:tailEnd/>
          </a:ln>
        </p:spPr>
        <p:txBody>
          <a:bodyPr/>
          <a:lstStyle/>
          <a:p>
            <a:endParaRPr lang="en-US" dirty="0"/>
          </a:p>
        </p:txBody>
      </p:sp>
      <p:sp>
        <p:nvSpPr>
          <p:cNvPr id="69646" name="Freeform 1057"/>
          <p:cNvSpPr>
            <a:spLocks/>
          </p:cNvSpPr>
          <p:nvPr/>
        </p:nvSpPr>
        <p:spPr bwMode="auto">
          <a:xfrm>
            <a:off x="1457325" y="4048125"/>
            <a:ext cx="4468813" cy="831850"/>
          </a:xfrm>
          <a:custGeom>
            <a:avLst/>
            <a:gdLst>
              <a:gd name="T0" fmla="*/ 0 w 2815"/>
              <a:gd name="T1" fmla="*/ 2147483647 h 524"/>
              <a:gd name="T2" fmla="*/ 0 w 2815"/>
              <a:gd name="T3" fmla="*/ 2147483647 h 524"/>
              <a:gd name="T4" fmla="*/ 2147483647 w 2815"/>
              <a:gd name="T5" fmla="*/ 2147483647 h 524"/>
              <a:gd name="T6" fmla="*/ 2147483647 w 2815"/>
              <a:gd name="T7" fmla="*/ 0 h 524"/>
              <a:gd name="T8" fmla="*/ 0 w 2815"/>
              <a:gd name="T9" fmla="*/ 2147483647 h 524"/>
              <a:gd name="T10" fmla="*/ 0 w 2815"/>
              <a:gd name="T11" fmla="*/ 2147483647 h 524"/>
              <a:gd name="T12" fmla="*/ 0 60000 65536"/>
              <a:gd name="T13" fmla="*/ 0 60000 65536"/>
              <a:gd name="T14" fmla="*/ 0 60000 65536"/>
              <a:gd name="T15" fmla="*/ 0 60000 65536"/>
              <a:gd name="T16" fmla="*/ 0 60000 65536"/>
              <a:gd name="T17" fmla="*/ 0 60000 65536"/>
              <a:gd name="T18" fmla="*/ 0 w 2815"/>
              <a:gd name="T19" fmla="*/ 0 h 524"/>
              <a:gd name="T20" fmla="*/ 2815 w 2815"/>
              <a:gd name="T21" fmla="*/ 524 h 524"/>
            </a:gdLst>
            <a:ahLst/>
            <a:cxnLst>
              <a:cxn ang="T12">
                <a:pos x="T0" y="T1"/>
              </a:cxn>
              <a:cxn ang="T13">
                <a:pos x="T2" y="T3"/>
              </a:cxn>
              <a:cxn ang="T14">
                <a:pos x="T4" y="T5"/>
              </a:cxn>
              <a:cxn ang="T15">
                <a:pos x="T6" y="T7"/>
              </a:cxn>
              <a:cxn ang="T16">
                <a:pos x="T8" y="T9"/>
              </a:cxn>
              <a:cxn ang="T17">
                <a:pos x="T10" y="T11"/>
              </a:cxn>
            </a:cxnLst>
            <a:rect l="T18" t="T19" r="T20" b="T21"/>
            <a:pathLst>
              <a:path w="2815" h="524">
                <a:moveTo>
                  <a:pt x="0" y="518"/>
                </a:moveTo>
                <a:lnTo>
                  <a:pt x="0" y="524"/>
                </a:lnTo>
                <a:lnTo>
                  <a:pt x="2815" y="19"/>
                </a:lnTo>
                <a:lnTo>
                  <a:pt x="2808" y="0"/>
                </a:lnTo>
                <a:lnTo>
                  <a:pt x="0" y="505"/>
                </a:lnTo>
                <a:lnTo>
                  <a:pt x="0" y="518"/>
                </a:lnTo>
                <a:close/>
              </a:path>
            </a:pathLst>
          </a:custGeom>
          <a:solidFill>
            <a:schemeClr val="hlink"/>
          </a:solidFill>
          <a:ln w="9525">
            <a:noFill/>
            <a:round/>
            <a:headEnd/>
            <a:tailEnd/>
          </a:ln>
        </p:spPr>
        <p:txBody>
          <a:bodyPr/>
          <a:lstStyle/>
          <a:p>
            <a:endParaRPr lang="en-US" dirty="0"/>
          </a:p>
        </p:txBody>
      </p:sp>
      <p:sp>
        <p:nvSpPr>
          <p:cNvPr id="69647" name="Freeform 1058"/>
          <p:cNvSpPr>
            <a:spLocks/>
          </p:cNvSpPr>
          <p:nvPr/>
        </p:nvSpPr>
        <p:spPr bwMode="auto">
          <a:xfrm>
            <a:off x="1457325" y="2286000"/>
            <a:ext cx="4418013" cy="1020763"/>
          </a:xfrm>
          <a:custGeom>
            <a:avLst/>
            <a:gdLst>
              <a:gd name="T0" fmla="*/ 0 w 2783"/>
              <a:gd name="T1" fmla="*/ 2147483647 h 643"/>
              <a:gd name="T2" fmla="*/ 0 w 2783"/>
              <a:gd name="T3" fmla="*/ 2147483647 h 643"/>
              <a:gd name="T4" fmla="*/ 2147483647 w 2783"/>
              <a:gd name="T5" fmla="*/ 2147483647 h 643"/>
              <a:gd name="T6" fmla="*/ 2147483647 w 2783"/>
              <a:gd name="T7" fmla="*/ 2147483647 h 643"/>
              <a:gd name="T8" fmla="*/ 0 w 2783"/>
              <a:gd name="T9" fmla="*/ 0 h 643"/>
              <a:gd name="T10" fmla="*/ 0 w 2783"/>
              <a:gd name="T11" fmla="*/ 2147483647 h 643"/>
              <a:gd name="T12" fmla="*/ 0 60000 65536"/>
              <a:gd name="T13" fmla="*/ 0 60000 65536"/>
              <a:gd name="T14" fmla="*/ 0 60000 65536"/>
              <a:gd name="T15" fmla="*/ 0 60000 65536"/>
              <a:gd name="T16" fmla="*/ 0 60000 65536"/>
              <a:gd name="T17" fmla="*/ 0 60000 65536"/>
              <a:gd name="T18" fmla="*/ 0 w 2783"/>
              <a:gd name="T19" fmla="*/ 0 h 643"/>
              <a:gd name="T20" fmla="*/ 2783 w 2783"/>
              <a:gd name="T21" fmla="*/ 643 h 643"/>
            </a:gdLst>
            <a:ahLst/>
            <a:cxnLst>
              <a:cxn ang="T12">
                <a:pos x="T0" y="T1"/>
              </a:cxn>
              <a:cxn ang="T13">
                <a:pos x="T2" y="T3"/>
              </a:cxn>
              <a:cxn ang="T14">
                <a:pos x="T4" y="T5"/>
              </a:cxn>
              <a:cxn ang="T15">
                <a:pos x="T6" y="T7"/>
              </a:cxn>
              <a:cxn ang="T16">
                <a:pos x="T8" y="T9"/>
              </a:cxn>
              <a:cxn ang="T17">
                <a:pos x="T10" y="T11"/>
              </a:cxn>
            </a:cxnLst>
            <a:rect l="T18" t="T19" r="T20" b="T21"/>
            <a:pathLst>
              <a:path w="2783" h="643">
                <a:moveTo>
                  <a:pt x="0" y="12"/>
                </a:moveTo>
                <a:lnTo>
                  <a:pt x="0" y="25"/>
                </a:lnTo>
                <a:lnTo>
                  <a:pt x="2777" y="643"/>
                </a:lnTo>
                <a:lnTo>
                  <a:pt x="2783" y="624"/>
                </a:lnTo>
                <a:lnTo>
                  <a:pt x="0" y="0"/>
                </a:lnTo>
                <a:lnTo>
                  <a:pt x="0" y="12"/>
                </a:lnTo>
                <a:close/>
              </a:path>
            </a:pathLst>
          </a:custGeom>
          <a:solidFill>
            <a:srgbClr val="FF6600"/>
          </a:solidFill>
          <a:ln w="9525">
            <a:noFill/>
            <a:round/>
            <a:headEnd/>
            <a:tailEnd/>
          </a:ln>
        </p:spPr>
        <p:txBody>
          <a:bodyPr/>
          <a:lstStyle/>
          <a:p>
            <a:endParaRPr lang="en-US" dirty="0"/>
          </a:p>
        </p:txBody>
      </p:sp>
      <p:sp>
        <p:nvSpPr>
          <p:cNvPr id="69648" name="Freeform 1059"/>
          <p:cNvSpPr>
            <a:spLocks/>
          </p:cNvSpPr>
          <p:nvPr/>
        </p:nvSpPr>
        <p:spPr bwMode="auto">
          <a:xfrm>
            <a:off x="1457325" y="3868738"/>
            <a:ext cx="4418013" cy="1011237"/>
          </a:xfrm>
          <a:custGeom>
            <a:avLst/>
            <a:gdLst>
              <a:gd name="T0" fmla="*/ 0 w 2783"/>
              <a:gd name="T1" fmla="*/ 2147483647 h 637"/>
              <a:gd name="T2" fmla="*/ 0 w 2783"/>
              <a:gd name="T3" fmla="*/ 2147483647 h 637"/>
              <a:gd name="T4" fmla="*/ 2147483647 w 2783"/>
              <a:gd name="T5" fmla="*/ 2147483647 h 637"/>
              <a:gd name="T6" fmla="*/ 2147483647 w 2783"/>
              <a:gd name="T7" fmla="*/ 0 h 637"/>
              <a:gd name="T8" fmla="*/ 0 w 2783"/>
              <a:gd name="T9" fmla="*/ 2147483647 h 637"/>
              <a:gd name="T10" fmla="*/ 0 w 2783"/>
              <a:gd name="T11" fmla="*/ 2147483647 h 637"/>
              <a:gd name="T12" fmla="*/ 0 60000 65536"/>
              <a:gd name="T13" fmla="*/ 0 60000 65536"/>
              <a:gd name="T14" fmla="*/ 0 60000 65536"/>
              <a:gd name="T15" fmla="*/ 0 60000 65536"/>
              <a:gd name="T16" fmla="*/ 0 60000 65536"/>
              <a:gd name="T17" fmla="*/ 0 60000 65536"/>
              <a:gd name="T18" fmla="*/ 0 w 2783"/>
              <a:gd name="T19" fmla="*/ 0 h 637"/>
              <a:gd name="T20" fmla="*/ 2783 w 2783"/>
              <a:gd name="T21" fmla="*/ 637 h 637"/>
            </a:gdLst>
            <a:ahLst/>
            <a:cxnLst>
              <a:cxn ang="T12">
                <a:pos x="T0" y="T1"/>
              </a:cxn>
              <a:cxn ang="T13">
                <a:pos x="T2" y="T3"/>
              </a:cxn>
              <a:cxn ang="T14">
                <a:pos x="T4" y="T5"/>
              </a:cxn>
              <a:cxn ang="T15">
                <a:pos x="T6" y="T7"/>
              </a:cxn>
              <a:cxn ang="T16">
                <a:pos x="T8" y="T9"/>
              </a:cxn>
              <a:cxn ang="T17">
                <a:pos x="T10" y="T11"/>
              </a:cxn>
            </a:cxnLst>
            <a:rect l="T18" t="T19" r="T20" b="T21"/>
            <a:pathLst>
              <a:path w="2783" h="637">
                <a:moveTo>
                  <a:pt x="0" y="631"/>
                </a:moveTo>
                <a:lnTo>
                  <a:pt x="0" y="637"/>
                </a:lnTo>
                <a:lnTo>
                  <a:pt x="2783" y="19"/>
                </a:lnTo>
                <a:lnTo>
                  <a:pt x="2777" y="0"/>
                </a:lnTo>
                <a:lnTo>
                  <a:pt x="0" y="618"/>
                </a:lnTo>
                <a:lnTo>
                  <a:pt x="0" y="631"/>
                </a:lnTo>
                <a:close/>
              </a:path>
            </a:pathLst>
          </a:custGeom>
          <a:solidFill>
            <a:srgbClr val="FF6600"/>
          </a:solidFill>
          <a:ln w="9525">
            <a:noFill/>
            <a:round/>
            <a:headEnd/>
            <a:tailEnd/>
          </a:ln>
        </p:spPr>
        <p:txBody>
          <a:bodyPr/>
          <a:lstStyle/>
          <a:p>
            <a:endParaRPr lang="en-US" dirty="0"/>
          </a:p>
        </p:txBody>
      </p:sp>
      <p:sp>
        <p:nvSpPr>
          <p:cNvPr id="69649" name="Freeform 1060"/>
          <p:cNvSpPr>
            <a:spLocks/>
          </p:cNvSpPr>
          <p:nvPr/>
        </p:nvSpPr>
        <p:spPr bwMode="auto">
          <a:xfrm>
            <a:off x="935038" y="2295525"/>
            <a:ext cx="130175" cy="19050"/>
          </a:xfrm>
          <a:custGeom>
            <a:avLst/>
            <a:gdLst>
              <a:gd name="T0" fmla="*/ 0 w 82"/>
              <a:gd name="T1" fmla="*/ 2147483647 h 12"/>
              <a:gd name="T2" fmla="*/ 0 w 82"/>
              <a:gd name="T3" fmla="*/ 0 h 12"/>
              <a:gd name="T4" fmla="*/ 2147483647 w 82"/>
              <a:gd name="T5" fmla="*/ 0 h 12"/>
              <a:gd name="T6" fmla="*/ 2147483647 w 82"/>
              <a:gd name="T7" fmla="*/ 2147483647 h 12"/>
              <a:gd name="T8" fmla="*/ 0 w 82"/>
              <a:gd name="T9" fmla="*/ 2147483647 h 12"/>
              <a:gd name="T10" fmla="*/ 0 w 82"/>
              <a:gd name="T11" fmla="*/ 2147483647 h 12"/>
              <a:gd name="T12" fmla="*/ 0 60000 65536"/>
              <a:gd name="T13" fmla="*/ 0 60000 65536"/>
              <a:gd name="T14" fmla="*/ 0 60000 65536"/>
              <a:gd name="T15" fmla="*/ 0 60000 65536"/>
              <a:gd name="T16" fmla="*/ 0 60000 65536"/>
              <a:gd name="T17" fmla="*/ 0 60000 65536"/>
              <a:gd name="T18" fmla="*/ 0 w 82"/>
              <a:gd name="T19" fmla="*/ 0 h 12"/>
              <a:gd name="T20" fmla="*/ 82 w 82"/>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82" h="12">
                <a:moveTo>
                  <a:pt x="0" y="6"/>
                </a:moveTo>
                <a:lnTo>
                  <a:pt x="0" y="0"/>
                </a:lnTo>
                <a:lnTo>
                  <a:pt x="82" y="0"/>
                </a:lnTo>
                <a:lnTo>
                  <a:pt x="82" y="12"/>
                </a:lnTo>
                <a:lnTo>
                  <a:pt x="0" y="12"/>
                </a:lnTo>
                <a:lnTo>
                  <a:pt x="0" y="6"/>
                </a:lnTo>
                <a:close/>
              </a:path>
            </a:pathLst>
          </a:custGeom>
          <a:solidFill>
            <a:schemeClr val="hlink"/>
          </a:solidFill>
          <a:ln w="9525">
            <a:solidFill>
              <a:schemeClr val="hlink"/>
            </a:solidFill>
            <a:round/>
            <a:headEnd/>
            <a:tailEnd/>
          </a:ln>
        </p:spPr>
        <p:txBody>
          <a:bodyPr/>
          <a:lstStyle/>
          <a:p>
            <a:endParaRPr lang="en-US" dirty="0"/>
          </a:p>
        </p:txBody>
      </p:sp>
      <p:sp>
        <p:nvSpPr>
          <p:cNvPr id="69650" name="Freeform 1061"/>
          <p:cNvSpPr>
            <a:spLocks/>
          </p:cNvSpPr>
          <p:nvPr/>
        </p:nvSpPr>
        <p:spPr bwMode="auto">
          <a:xfrm>
            <a:off x="985838" y="2305050"/>
            <a:ext cx="30162" cy="2565400"/>
          </a:xfrm>
          <a:custGeom>
            <a:avLst/>
            <a:gdLst>
              <a:gd name="T0" fmla="*/ 2147483647 w 19"/>
              <a:gd name="T1" fmla="*/ 2147483647 h 1616"/>
              <a:gd name="T2" fmla="*/ 2147483647 w 19"/>
              <a:gd name="T3" fmla="*/ 2147483647 h 1616"/>
              <a:gd name="T4" fmla="*/ 2147483647 w 19"/>
              <a:gd name="T5" fmla="*/ 0 h 1616"/>
              <a:gd name="T6" fmla="*/ 0 w 19"/>
              <a:gd name="T7" fmla="*/ 0 h 1616"/>
              <a:gd name="T8" fmla="*/ 0 w 19"/>
              <a:gd name="T9" fmla="*/ 2147483647 h 1616"/>
              <a:gd name="T10" fmla="*/ 2147483647 w 19"/>
              <a:gd name="T11" fmla="*/ 2147483647 h 1616"/>
              <a:gd name="T12" fmla="*/ 0 60000 65536"/>
              <a:gd name="T13" fmla="*/ 0 60000 65536"/>
              <a:gd name="T14" fmla="*/ 0 60000 65536"/>
              <a:gd name="T15" fmla="*/ 0 60000 65536"/>
              <a:gd name="T16" fmla="*/ 0 60000 65536"/>
              <a:gd name="T17" fmla="*/ 0 60000 65536"/>
              <a:gd name="T18" fmla="*/ 0 w 19"/>
              <a:gd name="T19" fmla="*/ 0 h 1616"/>
              <a:gd name="T20" fmla="*/ 19 w 19"/>
              <a:gd name="T21" fmla="*/ 1616 h 1616"/>
            </a:gdLst>
            <a:ahLst/>
            <a:cxnLst>
              <a:cxn ang="T12">
                <a:pos x="T0" y="T1"/>
              </a:cxn>
              <a:cxn ang="T13">
                <a:pos x="T2" y="T3"/>
              </a:cxn>
              <a:cxn ang="T14">
                <a:pos x="T4" y="T5"/>
              </a:cxn>
              <a:cxn ang="T15">
                <a:pos x="T6" y="T7"/>
              </a:cxn>
              <a:cxn ang="T16">
                <a:pos x="T8" y="T9"/>
              </a:cxn>
              <a:cxn ang="T17">
                <a:pos x="T10" y="T11"/>
              </a:cxn>
            </a:cxnLst>
            <a:rect l="T18" t="T19" r="T20" b="T21"/>
            <a:pathLst>
              <a:path w="19" h="1616">
                <a:moveTo>
                  <a:pt x="13" y="1616"/>
                </a:moveTo>
                <a:lnTo>
                  <a:pt x="19" y="1616"/>
                </a:lnTo>
                <a:lnTo>
                  <a:pt x="19" y="0"/>
                </a:lnTo>
                <a:lnTo>
                  <a:pt x="0" y="0"/>
                </a:lnTo>
                <a:lnTo>
                  <a:pt x="0" y="1616"/>
                </a:lnTo>
                <a:lnTo>
                  <a:pt x="13" y="1616"/>
                </a:lnTo>
                <a:close/>
              </a:path>
            </a:pathLst>
          </a:custGeom>
          <a:solidFill>
            <a:schemeClr val="hlink"/>
          </a:solidFill>
          <a:ln w="9525">
            <a:solidFill>
              <a:schemeClr val="hlink"/>
            </a:solidFill>
            <a:round/>
            <a:headEnd/>
            <a:tailEnd/>
          </a:ln>
        </p:spPr>
        <p:txBody>
          <a:bodyPr/>
          <a:lstStyle/>
          <a:p>
            <a:endParaRPr lang="en-US" dirty="0"/>
          </a:p>
        </p:txBody>
      </p:sp>
      <p:sp>
        <p:nvSpPr>
          <p:cNvPr id="69651" name="Freeform 1062"/>
          <p:cNvSpPr>
            <a:spLocks/>
          </p:cNvSpPr>
          <p:nvPr/>
        </p:nvSpPr>
        <p:spPr bwMode="auto">
          <a:xfrm>
            <a:off x="935038" y="4849813"/>
            <a:ext cx="130175" cy="30162"/>
          </a:xfrm>
          <a:custGeom>
            <a:avLst/>
            <a:gdLst>
              <a:gd name="T0" fmla="*/ 0 w 82"/>
              <a:gd name="T1" fmla="*/ 2147483647 h 19"/>
              <a:gd name="T2" fmla="*/ 0 w 82"/>
              <a:gd name="T3" fmla="*/ 2147483647 h 19"/>
              <a:gd name="T4" fmla="*/ 2147483647 w 82"/>
              <a:gd name="T5" fmla="*/ 2147483647 h 19"/>
              <a:gd name="T6" fmla="*/ 2147483647 w 82"/>
              <a:gd name="T7" fmla="*/ 0 h 19"/>
              <a:gd name="T8" fmla="*/ 0 w 82"/>
              <a:gd name="T9" fmla="*/ 0 h 19"/>
              <a:gd name="T10" fmla="*/ 0 w 82"/>
              <a:gd name="T11" fmla="*/ 2147483647 h 19"/>
              <a:gd name="T12" fmla="*/ 0 60000 65536"/>
              <a:gd name="T13" fmla="*/ 0 60000 65536"/>
              <a:gd name="T14" fmla="*/ 0 60000 65536"/>
              <a:gd name="T15" fmla="*/ 0 60000 65536"/>
              <a:gd name="T16" fmla="*/ 0 60000 65536"/>
              <a:gd name="T17" fmla="*/ 0 60000 65536"/>
              <a:gd name="T18" fmla="*/ 0 w 82"/>
              <a:gd name="T19" fmla="*/ 0 h 19"/>
              <a:gd name="T20" fmla="*/ 82 w 8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82" h="19">
                <a:moveTo>
                  <a:pt x="0" y="13"/>
                </a:moveTo>
                <a:lnTo>
                  <a:pt x="0" y="19"/>
                </a:lnTo>
                <a:lnTo>
                  <a:pt x="82" y="19"/>
                </a:lnTo>
                <a:lnTo>
                  <a:pt x="82" y="0"/>
                </a:lnTo>
                <a:lnTo>
                  <a:pt x="0" y="0"/>
                </a:lnTo>
                <a:lnTo>
                  <a:pt x="0" y="13"/>
                </a:lnTo>
                <a:close/>
              </a:path>
            </a:pathLst>
          </a:custGeom>
          <a:solidFill>
            <a:schemeClr val="hlink"/>
          </a:solidFill>
          <a:ln w="9525">
            <a:solidFill>
              <a:schemeClr val="hlink"/>
            </a:solidFill>
            <a:round/>
            <a:headEnd/>
            <a:tailEnd/>
          </a:ln>
        </p:spPr>
        <p:txBody>
          <a:bodyPr/>
          <a:lstStyle/>
          <a:p>
            <a:endParaRPr lang="en-US" dirty="0"/>
          </a:p>
        </p:txBody>
      </p:sp>
      <p:sp>
        <p:nvSpPr>
          <p:cNvPr id="69652" name="Freeform 1063"/>
          <p:cNvSpPr>
            <a:spLocks/>
          </p:cNvSpPr>
          <p:nvPr/>
        </p:nvSpPr>
        <p:spPr bwMode="auto">
          <a:xfrm>
            <a:off x="1446213" y="2305050"/>
            <a:ext cx="20637" cy="2565400"/>
          </a:xfrm>
          <a:custGeom>
            <a:avLst/>
            <a:gdLst>
              <a:gd name="T0" fmla="*/ 2147483647 w 13"/>
              <a:gd name="T1" fmla="*/ 2147483647 h 1616"/>
              <a:gd name="T2" fmla="*/ 2147483647 w 13"/>
              <a:gd name="T3" fmla="*/ 2147483647 h 1616"/>
              <a:gd name="T4" fmla="*/ 2147483647 w 13"/>
              <a:gd name="T5" fmla="*/ 0 h 1616"/>
              <a:gd name="T6" fmla="*/ 0 w 13"/>
              <a:gd name="T7" fmla="*/ 0 h 1616"/>
              <a:gd name="T8" fmla="*/ 0 w 13"/>
              <a:gd name="T9" fmla="*/ 2147483647 h 1616"/>
              <a:gd name="T10" fmla="*/ 2147483647 w 13"/>
              <a:gd name="T11" fmla="*/ 2147483647 h 1616"/>
              <a:gd name="T12" fmla="*/ 0 60000 65536"/>
              <a:gd name="T13" fmla="*/ 0 60000 65536"/>
              <a:gd name="T14" fmla="*/ 0 60000 65536"/>
              <a:gd name="T15" fmla="*/ 0 60000 65536"/>
              <a:gd name="T16" fmla="*/ 0 60000 65536"/>
              <a:gd name="T17" fmla="*/ 0 60000 65536"/>
              <a:gd name="T18" fmla="*/ 0 w 13"/>
              <a:gd name="T19" fmla="*/ 0 h 1616"/>
              <a:gd name="T20" fmla="*/ 13 w 13"/>
              <a:gd name="T21" fmla="*/ 1616 h 1616"/>
            </a:gdLst>
            <a:ahLst/>
            <a:cxnLst>
              <a:cxn ang="T12">
                <a:pos x="T0" y="T1"/>
              </a:cxn>
              <a:cxn ang="T13">
                <a:pos x="T2" y="T3"/>
              </a:cxn>
              <a:cxn ang="T14">
                <a:pos x="T4" y="T5"/>
              </a:cxn>
              <a:cxn ang="T15">
                <a:pos x="T6" y="T7"/>
              </a:cxn>
              <a:cxn ang="T16">
                <a:pos x="T8" y="T9"/>
              </a:cxn>
              <a:cxn ang="T17">
                <a:pos x="T10" y="T11"/>
              </a:cxn>
            </a:cxnLst>
            <a:rect l="T18" t="T19" r="T20" b="T21"/>
            <a:pathLst>
              <a:path w="13" h="1616">
                <a:moveTo>
                  <a:pt x="7" y="1616"/>
                </a:moveTo>
                <a:lnTo>
                  <a:pt x="13" y="1616"/>
                </a:lnTo>
                <a:lnTo>
                  <a:pt x="13" y="0"/>
                </a:lnTo>
                <a:lnTo>
                  <a:pt x="0" y="0"/>
                </a:lnTo>
                <a:lnTo>
                  <a:pt x="0" y="1616"/>
                </a:lnTo>
                <a:lnTo>
                  <a:pt x="7" y="1616"/>
                </a:lnTo>
                <a:close/>
              </a:path>
            </a:pathLst>
          </a:custGeom>
          <a:solidFill>
            <a:schemeClr val="tx1"/>
          </a:solidFill>
          <a:ln w="19050">
            <a:solidFill>
              <a:srgbClr val="000000"/>
            </a:solidFill>
            <a:round/>
            <a:headEnd/>
            <a:tailEnd/>
          </a:ln>
        </p:spPr>
        <p:txBody>
          <a:bodyPr/>
          <a:lstStyle/>
          <a:p>
            <a:endParaRPr lang="en-US" dirty="0"/>
          </a:p>
        </p:txBody>
      </p:sp>
      <p:sp>
        <p:nvSpPr>
          <p:cNvPr id="69653" name="Freeform 1064"/>
          <p:cNvSpPr>
            <a:spLocks/>
          </p:cNvSpPr>
          <p:nvPr/>
        </p:nvSpPr>
        <p:spPr bwMode="auto">
          <a:xfrm>
            <a:off x="3300413" y="3287713"/>
            <a:ext cx="2554287" cy="19050"/>
          </a:xfrm>
          <a:custGeom>
            <a:avLst/>
            <a:gdLst>
              <a:gd name="T0" fmla="*/ 0 w 1609"/>
              <a:gd name="T1" fmla="*/ 2147483647 h 12"/>
              <a:gd name="T2" fmla="*/ 0 w 1609"/>
              <a:gd name="T3" fmla="*/ 2147483647 h 12"/>
              <a:gd name="T4" fmla="*/ 2147483647 w 1609"/>
              <a:gd name="T5" fmla="*/ 2147483647 h 12"/>
              <a:gd name="T6" fmla="*/ 2147483647 w 1609"/>
              <a:gd name="T7" fmla="*/ 0 h 12"/>
              <a:gd name="T8" fmla="*/ 0 w 1609"/>
              <a:gd name="T9" fmla="*/ 0 h 12"/>
              <a:gd name="T10" fmla="*/ 0 w 1609"/>
              <a:gd name="T11" fmla="*/ 2147483647 h 12"/>
              <a:gd name="T12" fmla="*/ 0 60000 65536"/>
              <a:gd name="T13" fmla="*/ 0 60000 65536"/>
              <a:gd name="T14" fmla="*/ 0 60000 65536"/>
              <a:gd name="T15" fmla="*/ 0 60000 65536"/>
              <a:gd name="T16" fmla="*/ 0 60000 65536"/>
              <a:gd name="T17" fmla="*/ 0 60000 65536"/>
              <a:gd name="T18" fmla="*/ 0 w 1609"/>
              <a:gd name="T19" fmla="*/ 0 h 12"/>
              <a:gd name="T20" fmla="*/ 1609 w 1609"/>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1609" h="12">
                <a:moveTo>
                  <a:pt x="0" y="6"/>
                </a:moveTo>
                <a:lnTo>
                  <a:pt x="0" y="12"/>
                </a:lnTo>
                <a:lnTo>
                  <a:pt x="1609" y="12"/>
                </a:lnTo>
                <a:lnTo>
                  <a:pt x="1609" y="0"/>
                </a:lnTo>
                <a:lnTo>
                  <a:pt x="0" y="0"/>
                </a:lnTo>
                <a:lnTo>
                  <a:pt x="0" y="6"/>
                </a:lnTo>
                <a:close/>
              </a:path>
            </a:pathLst>
          </a:custGeom>
          <a:solidFill>
            <a:srgbClr val="003300"/>
          </a:solidFill>
          <a:ln w="9525">
            <a:noFill/>
            <a:round/>
            <a:headEnd/>
            <a:tailEnd/>
          </a:ln>
        </p:spPr>
        <p:txBody>
          <a:bodyPr/>
          <a:lstStyle/>
          <a:p>
            <a:endParaRPr lang="en-US" dirty="0"/>
          </a:p>
        </p:txBody>
      </p:sp>
      <p:sp>
        <p:nvSpPr>
          <p:cNvPr id="69654" name="Freeform 1065"/>
          <p:cNvSpPr>
            <a:spLocks/>
          </p:cNvSpPr>
          <p:nvPr/>
        </p:nvSpPr>
        <p:spPr bwMode="auto">
          <a:xfrm>
            <a:off x="3209925" y="3216275"/>
            <a:ext cx="169863" cy="150813"/>
          </a:xfrm>
          <a:custGeom>
            <a:avLst/>
            <a:gdLst>
              <a:gd name="T0" fmla="*/ 0 w 107"/>
              <a:gd name="T1" fmla="*/ 2147483647 h 95"/>
              <a:gd name="T2" fmla="*/ 0 w 107"/>
              <a:gd name="T3" fmla="*/ 2147483647 h 95"/>
              <a:gd name="T4" fmla="*/ 2147483647 w 107"/>
              <a:gd name="T5" fmla="*/ 2147483647 h 95"/>
              <a:gd name="T6" fmla="*/ 2147483647 w 107"/>
              <a:gd name="T7" fmla="*/ 2147483647 h 95"/>
              <a:gd name="T8" fmla="*/ 2147483647 w 107"/>
              <a:gd name="T9" fmla="*/ 2147483647 h 95"/>
              <a:gd name="T10" fmla="*/ 2147483647 w 107"/>
              <a:gd name="T11" fmla="*/ 2147483647 h 95"/>
              <a:gd name="T12" fmla="*/ 2147483647 w 107"/>
              <a:gd name="T13" fmla="*/ 2147483647 h 95"/>
              <a:gd name="T14" fmla="*/ 2147483647 w 107"/>
              <a:gd name="T15" fmla="*/ 2147483647 h 95"/>
              <a:gd name="T16" fmla="*/ 2147483647 w 107"/>
              <a:gd name="T17" fmla="*/ 2147483647 h 95"/>
              <a:gd name="T18" fmla="*/ 2147483647 w 107"/>
              <a:gd name="T19" fmla="*/ 2147483647 h 95"/>
              <a:gd name="T20" fmla="*/ 2147483647 w 107"/>
              <a:gd name="T21" fmla="*/ 2147483647 h 95"/>
              <a:gd name="T22" fmla="*/ 2147483647 w 107"/>
              <a:gd name="T23" fmla="*/ 2147483647 h 95"/>
              <a:gd name="T24" fmla="*/ 2147483647 w 107"/>
              <a:gd name="T25" fmla="*/ 2147483647 h 95"/>
              <a:gd name="T26" fmla="*/ 2147483647 w 107"/>
              <a:gd name="T27" fmla="*/ 2147483647 h 95"/>
              <a:gd name="T28" fmla="*/ 2147483647 w 107"/>
              <a:gd name="T29" fmla="*/ 2147483647 h 95"/>
              <a:gd name="T30" fmla="*/ 2147483647 w 107"/>
              <a:gd name="T31" fmla="*/ 2147483647 h 95"/>
              <a:gd name="T32" fmla="*/ 2147483647 w 107"/>
              <a:gd name="T33" fmla="*/ 2147483647 h 95"/>
              <a:gd name="T34" fmla="*/ 2147483647 w 107"/>
              <a:gd name="T35" fmla="*/ 2147483647 h 95"/>
              <a:gd name="T36" fmla="*/ 2147483647 w 107"/>
              <a:gd name="T37" fmla="*/ 2147483647 h 95"/>
              <a:gd name="T38" fmla="*/ 2147483647 w 107"/>
              <a:gd name="T39" fmla="*/ 0 h 95"/>
              <a:gd name="T40" fmla="*/ 0 w 107"/>
              <a:gd name="T41" fmla="*/ 2147483647 h 95"/>
              <a:gd name="T42" fmla="*/ 0 w 107"/>
              <a:gd name="T43" fmla="*/ 2147483647 h 9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07"/>
              <a:gd name="T67" fmla="*/ 0 h 95"/>
              <a:gd name="T68" fmla="*/ 107 w 107"/>
              <a:gd name="T69" fmla="*/ 95 h 95"/>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07" h="95">
                <a:moveTo>
                  <a:pt x="0" y="51"/>
                </a:moveTo>
                <a:lnTo>
                  <a:pt x="0" y="51"/>
                </a:lnTo>
                <a:lnTo>
                  <a:pt x="107" y="95"/>
                </a:lnTo>
                <a:lnTo>
                  <a:pt x="107" y="89"/>
                </a:lnTo>
                <a:lnTo>
                  <a:pt x="101" y="83"/>
                </a:lnTo>
                <a:lnTo>
                  <a:pt x="101" y="76"/>
                </a:lnTo>
                <a:lnTo>
                  <a:pt x="101" y="70"/>
                </a:lnTo>
                <a:lnTo>
                  <a:pt x="95" y="64"/>
                </a:lnTo>
                <a:lnTo>
                  <a:pt x="95" y="57"/>
                </a:lnTo>
                <a:lnTo>
                  <a:pt x="95" y="51"/>
                </a:lnTo>
                <a:lnTo>
                  <a:pt x="95" y="45"/>
                </a:lnTo>
                <a:lnTo>
                  <a:pt x="95" y="38"/>
                </a:lnTo>
                <a:lnTo>
                  <a:pt x="95" y="32"/>
                </a:lnTo>
                <a:lnTo>
                  <a:pt x="101" y="26"/>
                </a:lnTo>
                <a:lnTo>
                  <a:pt x="101" y="19"/>
                </a:lnTo>
                <a:lnTo>
                  <a:pt x="101" y="13"/>
                </a:lnTo>
                <a:lnTo>
                  <a:pt x="107" y="7"/>
                </a:lnTo>
                <a:lnTo>
                  <a:pt x="107" y="0"/>
                </a:lnTo>
                <a:lnTo>
                  <a:pt x="0" y="51"/>
                </a:lnTo>
                <a:close/>
              </a:path>
            </a:pathLst>
          </a:custGeom>
          <a:solidFill>
            <a:srgbClr val="003300"/>
          </a:solidFill>
          <a:ln w="9525">
            <a:noFill/>
            <a:round/>
            <a:headEnd/>
            <a:tailEnd/>
          </a:ln>
        </p:spPr>
        <p:txBody>
          <a:bodyPr/>
          <a:lstStyle/>
          <a:p>
            <a:endParaRPr lang="en-US" dirty="0"/>
          </a:p>
        </p:txBody>
      </p:sp>
      <p:sp>
        <p:nvSpPr>
          <p:cNvPr id="69655" name="Freeform 1066"/>
          <p:cNvSpPr>
            <a:spLocks/>
          </p:cNvSpPr>
          <p:nvPr/>
        </p:nvSpPr>
        <p:spPr bwMode="auto">
          <a:xfrm>
            <a:off x="3300413" y="3868738"/>
            <a:ext cx="2554287" cy="19050"/>
          </a:xfrm>
          <a:custGeom>
            <a:avLst/>
            <a:gdLst>
              <a:gd name="T0" fmla="*/ 0 w 1609"/>
              <a:gd name="T1" fmla="*/ 2147483647 h 12"/>
              <a:gd name="T2" fmla="*/ 0 w 1609"/>
              <a:gd name="T3" fmla="*/ 2147483647 h 12"/>
              <a:gd name="T4" fmla="*/ 2147483647 w 1609"/>
              <a:gd name="T5" fmla="*/ 2147483647 h 12"/>
              <a:gd name="T6" fmla="*/ 2147483647 w 1609"/>
              <a:gd name="T7" fmla="*/ 0 h 12"/>
              <a:gd name="T8" fmla="*/ 0 w 1609"/>
              <a:gd name="T9" fmla="*/ 0 h 12"/>
              <a:gd name="T10" fmla="*/ 0 w 1609"/>
              <a:gd name="T11" fmla="*/ 2147483647 h 12"/>
              <a:gd name="T12" fmla="*/ 0 60000 65536"/>
              <a:gd name="T13" fmla="*/ 0 60000 65536"/>
              <a:gd name="T14" fmla="*/ 0 60000 65536"/>
              <a:gd name="T15" fmla="*/ 0 60000 65536"/>
              <a:gd name="T16" fmla="*/ 0 60000 65536"/>
              <a:gd name="T17" fmla="*/ 0 60000 65536"/>
              <a:gd name="T18" fmla="*/ 0 w 1609"/>
              <a:gd name="T19" fmla="*/ 0 h 12"/>
              <a:gd name="T20" fmla="*/ 1609 w 1609"/>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1609" h="12">
                <a:moveTo>
                  <a:pt x="0" y="6"/>
                </a:moveTo>
                <a:lnTo>
                  <a:pt x="0" y="12"/>
                </a:lnTo>
                <a:lnTo>
                  <a:pt x="1609" y="12"/>
                </a:lnTo>
                <a:lnTo>
                  <a:pt x="1609" y="0"/>
                </a:lnTo>
                <a:lnTo>
                  <a:pt x="0" y="0"/>
                </a:lnTo>
                <a:lnTo>
                  <a:pt x="0" y="6"/>
                </a:lnTo>
                <a:close/>
              </a:path>
            </a:pathLst>
          </a:custGeom>
          <a:solidFill>
            <a:srgbClr val="003300"/>
          </a:solidFill>
          <a:ln w="9525">
            <a:noFill/>
            <a:round/>
            <a:headEnd/>
            <a:tailEnd/>
          </a:ln>
        </p:spPr>
        <p:txBody>
          <a:bodyPr/>
          <a:lstStyle/>
          <a:p>
            <a:endParaRPr lang="en-US" dirty="0"/>
          </a:p>
        </p:txBody>
      </p:sp>
      <p:sp>
        <p:nvSpPr>
          <p:cNvPr id="69656" name="Freeform 1067"/>
          <p:cNvSpPr>
            <a:spLocks/>
          </p:cNvSpPr>
          <p:nvPr/>
        </p:nvSpPr>
        <p:spPr bwMode="auto">
          <a:xfrm>
            <a:off x="3209925" y="3808413"/>
            <a:ext cx="169863" cy="139700"/>
          </a:xfrm>
          <a:custGeom>
            <a:avLst/>
            <a:gdLst>
              <a:gd name="T0" fmla="*/ 0 w 107"/>
              <a:gd name="T1" fmla="*/ 2147483647 h 88"/>
              <a:gd name="T2" fmla="*/ 0 w 107"/>
              <a:gd name="T3" fmla="*/ 2147483647 h 88"/>
              <a:gd name="T4" fmla="*/ 2147483647 w 107"/>
              <a:gd name="T5" fmla="*/ 2147483647 h 88"/>
              <a:gd name="T6" fmla="*/ 2147483647 w 107"/>
              <a:gd name="T7" fmla="*/ 2147483647 h 88"/>
              <a:gd name="T8" fmla="*/ 2147483647 w 107"/>
              <a:gd name="T9" fmla="*/ 2147483647 h 88"/>
              <a:gd name="T10" fmla="*/ 2147483647 w 107"/>
              <a:gd name="T11" fmla="*/ 2147483647 h 88"/>
              <a:gd name="T12" fmla="*/ 2147483647 w 107"/>
              <a:gd name="T13" fmla="*/ 2147483647 h 88"/>
              <a:gd name="T14" fmla="*/ 2147483647 w 107"/>
              <a:gd name="T15" fmla="*/ 2147483647 h 88"/>
              <a:gd name="T16" fmla="*/ 2147483647 w 107"/>
              <a:gd name="T17" fmla="*/ 2147483647 h 88"/>
              <a:gd name="T18" fmla="*/ 2147483647 w 107"/>
              <a:gd name="T19" fmla="*/ 2147483647 h 88"/>
              <a:gd name="T20" fmla="*/ 2147483647 w 107"/>
              <a:gd name="T21" fmla="*/ 2147483647 h 88"/>
              <a:gd name="T22" fmla="*/ 2147483647 w 107"/>
              <a:gd name="T23" fmla="*/ 2147483647 h 88"/>
              <a:gd name="T24" fmla="*/ 2147483647 w 107"/>
              <a:gd name="T25" fmla="*/ 2147483647 h 88"/>
              <a:gd name="T26" fmla="*/ 2147483647 w 107"/>
              <a:gd name="T27" fmla="*/ 2147483647 h 88"/>
              <a:gd name="T28" fmla="*/ 2147483647 w 107"/>
              <a:gd name="T29" fmla="*/ 2147483647 h 88"/>
              <a:gd name="T30" fmla="*/ 2147483647 w 107"/>
              <a:gd name="T31" fmla="*/ 2147483647 h 88"/>
              <a:gd name="T32" fmla="*/ 2147483647 w 107"/>
              <a:gd name="T33" fmla="*/ 2147483647 h 88"/>
              <a:gd name="T34" fmla="*/ 2147483647 w 107"/>
              <a:gd name="T35" fmla="*/ 2147483647 h 88"/>
              <a:gd name="T36" fmla="*/ 2147483647 w 107"/>
              <a:gd name="T37" fmla="*/ 2147483647 h 88"/>
              <a:gd name="T38" fmla="*/ 2147483647 w 107"/>
              <a:gd name="T39" fmla="*/ 0 h 88"/>
              <a:gd name="T40" fmla="*/ 0 w 107"/>
              <a:gd name="T41" fmla="*/ 2147483647 h 88"/>
              <a:gd name="T42" fmla="*/ 0 w 107"/>
              <a:gd name="T43" fmla="*/ 2147483647 h 8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07"/>
              <a:gd name="T67" fmla="*/ 0 h 88"/>
              <a:gd name="T68" fmla="*/ 107 w 107"/>
              <a:gd name="T69" fmla="*/ 88 h 8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07" h="88">
                <a:moveTo>
                  <a:pt x="0" y="44"/>
                </a:moveTo>
                <a:lnTo>
                  <a:pt x="0" y="44"/>
                </a:lnTo>
                <a:lnTo>
                  <a:pt x="107" y="88"/>
                </a:lnTo>
                <a:lnTo>
                  <a:pt x="107" y="82"/>
                </a:lnTo>
                <a:lnTo>
                  <a:pt x="101" y="76"/>
                </a:lnTo>
                <a:lnTo>
                  <a:pt x="101" y="69"/>
                </a:lnTo>
                <a:lnTo>
                  <a:pt x="95" y="63"/>
                </a:lnTo>
                <a:lnTo>
                  <a:pt x="95" y="57"/>
                </a:lnTo>
                <a:lnTo>
                  <a:pt x="95" y="50"/>
                </a:lnTo>
                <a:lnTo>
                  <a:pt x="95" y="44"/>
                </a:lnTo>
                <a:lnTo>
                  <a:pt x="95" y="38"/>
                </a:lnTo>
                <a:lnTo>
                  <a:pt x="95" y="31"/>
                </a:lnTo>
                <a:lnTo>
                  <a:pt x="95" y="25"/>
                </a:lnTo>
                <a:lnTo>
                  <a:pt x="101" y="19"/>
                </a:lnTo>
                <a:lnTo>
                  <a:pt x="101" y="12"/>
                </a:lnTo>
                <a:lnTo>
                  <a:pt x="101" y="6"/>
                </a:lnTo>
                <a:lnTo>
                  <a:pt x="107" y="6"/>
                </a:lnTo>
                <a:lnTo>
                  <a:pt x="107" y="0"/>
                </a:lnTo>
                <a:lnTo>
                  <a:pt x="0" y="44"/>
                </a:lnTo>
                <a:close/>
              </a:path>
            </a:pathLst>
          </a:custGeom>
          <a:solidFill>
            <a:srgbClr val="003300"/>
          </a:solidFill>
          <a:ln w="9525">
            <a:noFill/>
            <a:round/>
            <a:headEnd/>
            <a:tailEnd/>
          </a:ln>
        </p:spPr>
        <p:txBody>
          <a:bodyPr/>
          <a:lstStyle/>
          <a:p>
            <a:endParaRPr lang="en-US" dirty="0"/>
          </a:p>
        </p:txBody>
      </p:sp>
      <p:sp>
        <p:nvSpPr>
          <p:cNvPr id="69657" name="Rectangle 1068"/>
          <p:cNvSpPr>
            <a:spLocks noChangeArrowheads="1"/>
          </p:cNvSpPr>
          <p:nvPr/>
        </p:nvSpPr>
        <p:spPr bwMode="auto">
          <a:xfrm>
            <a:off x="5854700" y="3287713"/>
            <a:ext cx="80963" cy="19050"/>
          </a:xfrm>
          <a:prstGeom prst="rect">
            <a:avLst/>
          </a:prstGeom>
          <a:solidFill>
            <a:srgbClr val="00CCFF"/>
          </a:solidFill>
          <a:ln w="9525">
            <a:noFill/>
            <a:miter lim="800000"/>
            <a:headEnd/>
            <a:tailEnd/>
          </a:ln>
        </p:spPr>
        <p:txBody>
          <a:bodyPr/>
          <a:lstStyle/>
          <a:p>
            <a:endParaRPr lang="en-US" dirty="0"/>
          </a:p>
        </p:txBody>
      </p:sp>
      <p:sp>
        <p:nvSpPr>
          <p:cNvPr id="69658" name="Rectangle 1069"/>
          <p:cNvSpPr>
            <a:spLocks noChangeArrowheads="1"/>
          </p:cNvSpPr>
          <p:nvPr/>
        </p:nvSpPr>
        <p:spPr bwMode="auto">
          <a:xfrm>
            <a:off x="6015038" y="3287713"/>
            <a:ext cx="90487" cy="19050"/>
          </a:xfrm>
          <a:prstGeom prst="rect">
            <a:avLst/>
          </a:prstGeom>
          <a:solidFill>
            <a:srgbClr val="003300"/>
          </a:solidFill>
          <a:ln w="9525">
            <a:noFill/>
            <a:miter lim="800000"/>
            <a:headEnd/>
            <a:tailEnd/>
          </a:ln>
        </p:spPr>
        <p:txBody>
          <a:bodyPr/>
          <a:lstStyle/>
          <a:p>
            <a:endParaRPr lang="en-US" dirty="0"/>
          </a:p>
        </p:txBody>
      </p:sp>
      <p:sp>
        <p:nvSpPr>
          <p:cNvPr id="69659" name="Rectangle 1070"/>
          <p:cNvSpPr>
            <a:spLocks noChangeArrowheads="1"/>
          </p:cNvSpPr>
          <p:nvPr/>
        </p:nvSpPr>
        <p:spPr bwMode="auto">
          <a:xfrm>
            <a:off x="6186488" y="3287713"/>
            <a:ext cx="79375" cy="19050"/>
          </a:xfrm>
          <a:prstGeom prst="rect">
            <a:avLst/>
          </a:prstGeom>
          <a:solidFill>
            <a:srgbClr val="003300"/>
          </a:solidFill>
          <a:ln w="9525">
            <a:noFill/>
            <a:miter lim="800000"/>
            <a:headEnd/>
            <a:tailEnd/>
          </a:ln>
        </p:spPr>
        <p:txBody>
          <a:bodyPr/>
          <a:lstStyle/>
          <a:p>
            <a:endParaRPr lang="en-US" dirty="0"/>
          </a:p>
        </p:txBody>
      </p:sp>
      <p:sp>
        <p:nvSpPr>
          <p:cNvPr id="69660" name="Rectangle 1071"/>
          <p:cNvSpPr>
            <a:spLocks noChangeArrowheads="1"/>
          </p:cNvSpPr>
          <p:nvPr/>
        </p:nvSpPr>
        <p:spPr bwMode="auto">
          <a:xfrm>
            <a:off x="6346825" y="3287713"/>
            <a:ext cx="79375" cy="19050"/>
          </a:xfrm>
          <a:prstGeom prst="rect">
            <a:avLst/>
          </a:prstGeom>
          <a:solidFill>
            <a:srgbClr val="003300"/>
          </a:solidFill>
          <a:ln w="9525">
            <a:noFill/>
            <a:miter lim="800000"/>
            <a:headEnd/>
            <a:tailEnd/>
          </a:ln>
        </p:spPr>
        <p:txBody>
          <a:bodyPr/>
          <a:lstStyle/>
          <a:p>
            <a:endParaRPr lang="en-US" dirty="0"/>
          </a:p>
        </p:txBody>
      </p:sp>
      <p:sp>
        <p:nvSpPr>
          <p:cNvPr id="69661" name="Rectangle 1072"/>
          <p:cNvSpPr>
            <a:spLocks noChangeArrowheads="1"/>
          </p:cNvSpPr>
          <p:nvPr/>
        </p:nvSpPr>
        <p:spPr bwMode="auto">
          <a:xfrm>
            <a:off x="6507163" y="3287713"/>
            <a:ext cx="79375" cy="19050"/>
          </a:xfrm>
          <a:prstGeom prst="rect">
            <a:avLst/>
          </a:prstGeom>
          <a:solidFill>
            <a:srgbClr val="003300"/>
          </a:solidFill>
          <a:ln w="9525">
            <a:noFill/>
            <a:miter lim="800000"/>
            <a:headEnd/>
            <a:tailEnd/>
          </a:ln>
        </p:spPr>
        <p:txBody>
          <a:bodyPr/>
          <a:lstStyle/>
          <a:p>
            <a:endParaRPr lang="en-US" dirty="0"/>
          </a:p>
        </p:txBody>
      </p:sp>
      <p:sp>
        <p:nvSpPr>
          <p:cNvPr id="69662" name="Rectangle 1073"/>
          <p:cNvSpPr>
            <a:spLocks noChangeArrowheads="1"/>
          </p:cNvSpPr>
          <p:nvPr/>
        </p:nvSpPr>
        <p:spPr bwMode="auto">
          <a:xfrm>
            <a:off x="6667500" y="3287713"/>
            <a:ext cx="90488" cy="19050"/>
          </a:xfrm>
          <a:prstGeom prst="rect">
            <a:avLst/>
          </a:prstGeom>
          <a:solidFill>
            <a:srgbClr val="003300"/>
          </a:solidFill>
          <a:ln w="9525">
            <a:noFill/>
            <a:miter lim="800000"/>
            <a:headEnd/>
            <a:tailEnd/>
          </a:ln>
        </p:spPr>
        <p:txBody>
          <a:bodyPr/>
          <a:lstStyle/>
          <a:p>
            <a:endParaRPr lang="en-US" dirty="0"/>
          </a:p>
        </p:txBody>
      </p:sp>
      <p:sp>
        <p:nvSpPr>
          <p:cNvPr id="69663" name="Rectangle 1074"/>
          <p:cNvSpPr>
            <a:spLocks noChangeArrowheads="1"/>
          </p:cNvSpPr>
          <p:nvPr/>
        </p:nvSpPr>
        <p:spPr bwMode="auto">
          <a:xfrm>
            <a:off x="6837363" y="3287713"/>
            <a:ext cx="80962" cy="19050"/>
          </a:xfrm>
          <a:prstGeom prst="rect">
            <a:avLst/>
          </a:prstGeom>
          <a:solidFill>
            <a:srgbClr val="003300"/>
          </a:solidFill>
          <a:ln w="9525">
            <a:noFill/>
            <a:miter lim="800000"/>
            <a:headEnd/>
            <a:tailEnd/>
          </a:ln>
        </p:spPr>
        <p:txBody>
          <a:bodyPr/>
          <a:lstStyle/>
          <a:p>
            <a:endParaRPr lang="en-US" dirty="0"/>
          </a:p>
        </p:txBody>
      </p:sp>
      <p:sp>
        <p:nvSpPr>
          <p:cNvPr id="69664" name="Rectangle 1075"/>
          <p:cNvSpPr>
            <a:spLocks noChangeArrowheads="1"/>
          </p:cNvSpPr>
          <p:nvPr/>
        </p:nvSpPr>
        <p:spPr bwMode="auto">
          <a:xfrm>
            <a:off x="6997700" y="3287713"/>
            <a:ext cx="80963" cy="19050"/>
          </a:xfrm>
          <a:prstGeom prst="rect">
            <a:avLst/>
          </a:prstGeom>
          <a:solidFill>
            <a:srgbClr val="003300"/>
          </a:solidFill>
          <a:ln w="9525">
            <a:noFill/>
            <a:miter lim="800000"/>
            <a:headEnd/>
            <a:tailEnd/>
          </a:ln>
        </p:spPr>
        <p:txBody>
          <a:bodyPr/>
          <a:lstStyle/>
          <a:p>
            <a:endParaRPr lang="en-US" dirty="0"/>
          </a:p>
        </p:txBody>
      </p:sp>
      <p:sp>
        <p:nvSpPr>
          <p:cNvPr id="69665" name="Rectangle 1076"/>
          <p:cNvSpPr>
            <a:spLocks noChangeArrowheads="1"/>
          </p:cNvSpPr>
          <p:nvPr/>
        </p:nvSpPr>
        <p:spPr bwMode="auto">
          <a:xfrm>
            <a:off x="7158038" y="3287713"/>
            <a:ext cx="80962" cy="19050"/>
          </a:xfrm>
          <a:prstGeom prst="rect">
            <a:avLst/>
          </a:prstGeom>
          <a:solidFill>
            <a:srgbClr val="003300"/>
          </a:solidFill>
          <a:ln w="9525">
            <a:noFill/>
            <a:miter lim="800000"/>
            <a:headEnd/>
            <a:tailEnd/>
          </a:ln>
        </p:spPr>
        <p:txBody>
          <a:bodyPr/>
          <a:lstStyle/>
          <a:p>
            <a:endParaRPr lang="en-US" dirty="0"/>
          </a:p>
        </p:txBody>
      </p:sp>
      <p:sp>
        <p:nvSpPr>
          <p:cNvPr id="69666" name="Rectangle 1077"/>
          <p:cNvSpPr>
            <a:spLocks noChangeArrowheads="1"/>
          </p:cNvSpPr>
          <p:nvPr/>
        </p:nvSpPr>
        <p:spPr bwMode="auto">
          <a:xfrm>
            <a:off x="7318375" y="3287713"/>
            <a:ext cx="90488" cy="19050"/>
          </a:xfrm>
          <a:prstGeom prst="rect">
            <a:avLst/>
          </a:prstGeom>
          <a:solidFill>
            <a:srgbClr val="003300"/>
          </a:solidFill>
          <a:ln w="9525">
            <a:noFill/>
            <a:miter lim="800000"/>
            <a:headEnd/>
            <a:tailEnd/>
          </a:ln>
        </p:spPr>
        <p:txBody>
          <a:bodyPr/>
          <a:lstStyle/>
          <a:p>
            <a:endParaRPr lang="en-US" dirty="0"/>
          </a:p>
        </p:txBody>
      </p:sp>
      <p:sp>
        <p:nvSpPr>
          <p:cNvPr id="69667" name="Rectangle 1078"/>
          <p:cNvSpPr>
            <a:spLocks noChangeArrowheads="1"/>
          </p:cNvSpPr>
          <p:nvPr/>
        </p:nvSpPr>
        <p:spPr bwMode="auto">
          <a:xfrm>
            <a:off x="7488238" y="3287713"/>
            <a:ext cx="80962" cy="19050"/>
          </a:xfrm>
          <a:prstGeom prst="rect">
            <a:avLst/>
          </a:prstGeom>
          <a:solidFill>
            <a:srgbClr val="003300"/>
          </a:solidFill>
          <a:ln w="9525">
            <a:noFill/>
            <a:miter lim="800000"/>
            <a:headEnd/>
            <a:tailEnd/>
          </a:ln>
        </p:spPr>
        <p:txBody>
          <a:bodyPr/>
          <a:lstStyle/>
          <a:p>
            <a:endParaRPr lang="en-US" dirty="0"/>
          </a:p>
        </p:txBody>
      </p:sp>
      <p:sp>
        <p:nvSpPr>
          <p:cNvPr id="69668" name="Rectangle 1079"/>
          <p:cNvSpPr>
            <a:spLocks noChangeArrowheads="1"/>
          </p:cNvSpPr>
          <p:nvPr/>
        </p:nvSpPr>
        <p:spPr bwMode="auto">
          <a:xfrm>
            <a:off x="7648575" y="3287713"/>
            <a:ext cx="80963" cy="19050"/>
          </a:xfrm>
          <a:prstGeom prst="rect">
            <a:avLst/>
          </a:prstGeom>
          <a:solidFill>
            <a:srgbClr val="003300"/>
          </a:solidFill>
          <a:ln w="9525">
            <a:noFill/>
            <a:miter lim="800000"/>
            <a:headEnd/>
            <a:tailEnd/>
          </a:ln>
        </p:spPr>
        <p:txBody>
          <a:bodyPr/>
          <a:lstStyle/>
          <a:p>
            <a:endParaRPr lang="en-US" dirty="0"/>
          </a:p>
        </p:txBody>
      </p:sp>
      <p:sp>
        <p:nvSpPr>
          <p:cNvPr id="69669" name="Rectangle 1080"/>
          <p:cNvSpPr>
            <a:spLocks noChangeArrowheads="1"/>
          </p:cNvSpPr>
          <p:nvPr/>
        </p:nvSpPr>
        <p:spPr bwMode="auto">
          <a:xfrm>
            <a:off x="7808913" y="3287713"/>
            <a:ext cx="80962" cy="19050"/>
          </a:xfrm>
          <a:prstGeom prst="rect">
            <a:avLst/>
          </a:prstGeom>
          <a:solidFill>
            <a:srgbClr val="003300"/>
          </a:solidFill>
          <a:ln w="9525">
            <a:noFill/>
            <a:miter lim="800000"/>
            <a:headEnd/>
            <a:tailEnd/>
          </a:ln>
        </p:spPr>
        <p:txBody>
          <a:bodyPr/>
          <a:lstStyle/>
          <a:p>
            <a:endParaRPr lang="en-US" dirty="0"/>
          </a:p>
        </p:txBody>
      </p:sp>
      <p:sp>
        <p:nvSpPr>
          <p:cNvPr id="69670" name="Rectangle 1081"/>
          <p:cNvSpPr>
            <a:spLocks noChangeArrowheads="1"/>
          </p:cNvSpPr>
          <p:nvPr/>
        </p:nvSpPr>
        <p:spPr bwMode="auto">
          <a:xfrm>
            <a:off x="7969250" y="3287713"/>
            <a:ext cx="80963" cy="19050"/>
          </a:xfrm>
          <a:prstGeom prst="rect">
            <a:avLst/>
          </a:prstGeom>
          <a:solidFill>
            <a:srgbClr val="003300"/>
          </a:solidFill>
          <a:ln w="9525">
            <a:noFill/>
            <a:miter lim="800000"/>
            <a:headEnd/>
            <a:tailEnd/>
          </a:ln>
        </p:spPr>
        <p:txBody>
          <a:bodyPr/>
          <a:lstStyle/>
          <a:p>
            <a:endParaRPr lang="en-US" dirty="0"/>
          </a:p>
        </p:txBody>
      </p:sp>
      <p:sp>
        <p:nvSpPr>
          <p:cNvPr id="69671" name="Rectangle 1082"/>
          <p:cNvSpPr>
            <a:spLocks noChangeArrowheads="1"/>
          </p:cNvSpPr>
          <p:nvPr/>
        </p:nvSpPr>
        <p:spPr bwMode="auto">
          <a:xfrm>
            <a:off x="8140700" y="3287713"/>
            <a:ext cx="79375" cy="19050"/>
          </a:xfrm>
          <a:prstGeom prst="rect">
            <a:avLst/>
          </a:prstGeom>
          <a:solidFill>
            <a:srgbClr val="003300"/>
          </a:solidFill>
          <a:ln w="9525">
            <a:noFill/>
            <a:miter lim="800000"/>
            <a:headEnd/>
            <a:tailEnd/>
          </a:ln>
        </p:spPr>
        <p:txBody>
          <a:bodyPr/>
          <a:lstStyle/>
          <a:p>
            <a:endParaRPr lang="en-US" dirty="0"/>
          </a:p>
        </p:txBody>
      </p:sp>
      <p:sp>
        <p:nvSpPr>
          <p:cNvPr id="69672" name="Rectangle 1083"/>
          <p:cNvSpPr>
            <a:spLocks noChangeArrowheads="1"/>
          </p:cNvSpPr>
          <p:nvPr/>
        </p:nvSpPr>
        <p:spPr bwMode="auto">
          <a:xfrm>
            <a:off x="8301038" y="3287713"/>
            <a:ext cx="79375" cy="19050"/>
          </a:xfrm>
          <a:prstGeom prst="rect">
            <a:avLst/>
          </a:prstGeom>
          <a:solidFill>
            <a:srgbClr val="003300"/>
          </a:solidFill>
          <a:ln w="9525">
            <a:noFill/>
            <a:miter lim="800000"/>
            <a:headEnd/>
            <a:tailEnd/>
          </a:ln>
        </p:spPr>
        <p:txBody>
          <a:bodyPr/>
          <a:lstStyle/>
          <a:p>
            <a:endParaRPr lang="en-US" dirty="0"/>
          </a:p>
        </p:txBody>
      </p:sp>
      <p:sp>
        <p:nvSpPr>
          <p:cNvPr id="69673" name="Rectangle 1084"/>
          <p:cNvSpPr>
            <a:spLocks noChangeArrowheads="1"/>
          </p:cNvSpPr>
          <p:nvPr/>
        </p:nvSpPr>
        <p:spPr bwMode="auto">
          <a:xfrm>
            <a:off x="8461375" y="3287713"/>
            <a:ext cx="79375" cy="19050"/>
          </a:xfrm>
          <a:prstGeom prst="rect">
            <a:avLst/>
          </a:prstGeom>
          <a:solidFill>
            <a:srgbClr val="003300"/>
          </a:solidFill>
          <a:ln w="9525">
            <a:noFill/>
            <a:miter lim="800000"/>
            <a:headEnd/>
            <a:tailEnd/>
          </a:ln>
        </p:spPr>
        <p:txBody>
          <a:bodyPr/>
          <a:lstStyle/>
          <a:p>
            <a:endParaRPr lang="en-US" dirty="0"/>
          </a:p>
        </p:txBody>
      </p:sp>
      <p:sp>
        <p:nvSpPr>
          <p:cNvPr id="69674" name="Freeform 1085"/>
          <p:cNvSpPr>
            <a:spLocks/>
          </p:cNvSpPr>
          <p:nvPr/>
        </p:nvSpPr>
        <p:spPr bwMode="auto">
          <a:xfrm>
            <a:off x="8621713" y="3287713"/>
            <a:ext cx="49212" cy="19050"/>
          </a:xfrm>
          <a:custGeom>
            <a:avLst/>
            <a:gdLst>
              <a:gd name="T0" fmla="*/ 2147483647 w 31"/>
              <a:gd name="T1" fmla="*/ 2147483647 h 12"/>
              <a:gd name="T2" fmla="*/ 2147483647 w 31"/>
              <a:gd name="T3" fmla="*/ 0 h 12"/>
              <a:gd name="T4" fmla="*/ 0 w 31"/>
              <a:gd name="T5" fmla="*/ 0 h 12"/>
              <a:gd name="T6" fmla="*/ 0 w 31"/>
              <a:gd name="T7" fmla="*/ 2147483647 h 12"/>
              <a:gd name="T8" fmla="*/ 2147483647 w 31"/>
              <a:gd name="T9" fmla="*/ 2147483647 h 12"/>
              <a:gd name="T10" fmla="*/ 2147483647 w 31"/>
              <a:gd name="T11" fmla="*/ 2147483647 h 12"/>
              <a:gd name="T12" fmla="*/ 0 60000 65536"/>
              <a:gd name="T13" fmla="*/ 0 60000 65536"/>
              <a:gd name="T14" fmla="*/ 0 60000 65536"/>
              <a:gd name="T15" fmla="*/ 0 60000 65536"/>
              <a:gd name="T16" fmla="*/ 0 60000 65536"/>
              <a:gd name="T17" fmla="*/ 0 60000 65536"/>
              <a:gd name="T18" fmla="*/ 0 w 31"/>
              <a:gd name="T19" fmla="*/ 0 h 12"/>
              <a:gd name="T20" fmla="*/ 31 w 31"/>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31" h="12">
                <a:moveTo>
                  <a:pt x="31" y="6"/>
                </a:moveTo>
                <a:lnTo>
                  <a:pt x="31" y="0"/>
                </a:lnTo>
                <a:lnTo>
                  <a:pt x="0" y="0"/>
                </a:lnTo>
                <a:lnTo>
                  <a:pt x="0" y="12"/>
                </a:lnTo>
                <a:lnTo>
                  <a:pt x="31" y="12"/>
                </a:lnTo>
                <a:lnTo>
                  <a:pt x="31" y="6"/>
                </a:lnTo>
                <a:close/>
              </a:path>
            </a:pathLst>
          </a:custGeom>
          <a:solidFill>
            <a:srgbClr val="003300"/>
          </a:solidFill>
          <a:ln w="9525">
            <a:noFill/>
            <a:round/>
            <a:headEnd/>
            <a:tailEnd/>
          </a:ln>
        </p:spPr>
        <p:txBody>
          <a:bodyPr/>
          <a:lstStyle/>
          <a:p>
            <a:endParaRPr lang="en-US" dirty="0"/>
          </a:p>
        </p:txBody>
      </p:sp>
      <p:sp>
        <p:nvSpPr>
          <p:cNvPr id="69675" name="Rectangle 1086"/>
          <p:cNvSpPr>
            <a:spLocks noChangeArrowheads="1"/>
          </p:cNvSpPr>
          <p:nvPr/>
        </p:nvSpPr>
        <p:spPr bwMode="auto">
          <a:xfrm>
            <a:off x="5854700" y="3868738"/>
            <a:ext cx="80963" cy="19050"/>
          </a:xfrm>
          <a:prstGeom prst="rect">
            <a:avLst/>
          </a:prstGeom>
          <a:solidFill>
            <a:srgbClr val="00CCFF"/>
          </a:solidFill>
          <a:ln w="9525">
            <a:noFill/>
            <a:miter lim="800000"/>
            <a:headEnd/>
            <a:tailEnd/>
          </a:ln>
        </p:spPr>
        <p:txBody>
          <a:bodyPr/>
          <a:lstStyle/>
          <a:p>
            <a:endParaRPr lang="en-US" dirty="0"/>
          </a:p>
        </p:txBody>
      </p:sp>
      <p:sp>
        <p:nvSpPr>
          <p:cNvPr id="69676" name="Rectangle 1087"/>
          <p:cNvSpPr>
            <a:spLocks noChangeArrowheads="1"/>
          </p:cNvSpPr>
          <p:nvPr/>
        </p:nvSpPr>
        <p:spPr bwMode="auto">
          <a:xfrm>
            <a:off x="6015038" y="3868738"/>
            <a:ext cx="90487" cy="19050"/>
          </a:xfrm>
          <a:prstGeom prst="rect">
            <a:avLst/>
          </a:prstGeom>
          <a:solidFill>
            <a:srgbClr val="003300"/>
          </a:solidFill>
          <a:ln w="9525">
            <a:noFill/>
            <a:miter lim="800000"/>
            <a:headEnd/>
            <a:tailEnd/>
          </a:ln>
        </p:spPr>
        <p:txBody>
          <a:bodyPr/>
          <a:lstStyle/>
          <a:p>
            <a:endParaRPr lang="en-US" dirty="0"/>
          </a:p>
        </p:txBody>
      </p:sp>
      <p:sp>
        <p:nvSpPr>
          <p:cNvPr id="69677" name="Rectangle 1088"/>
          <p:cNvSpPr>
            <a:spLocks noChangeArrowheads="1"/>
          </p:cNvSpPr>
          <p:nvPr/>
        </p:nvSpPr>
        <p:spPr bwMode="auto">
          <a:xfrm>
            <a:off x="6186488" y="3868738"/>
            <a:ext cx="79375" cy="19050"/>
          </a:xfrm>
          <a:prstGeom prst="rect">
            <a:avLst/>
          </a:prstGeom>
          <a:solidFill>
            <a:srgbClr val="003300"/>
          </a:solidFill>
          <a:ln w="9525">
            <a:noFill/>
            <a:miter lim="800000"/>
            <a:headEnd/>
            <a:tailEnd/>
          </a:ln>
        </p:spPr>
        <p:txBody>
          <a:bodyPr/>
          <a:lstStyle/>
          <a:p>
            <a:endParaRPr lang="en-US" dirty="0"/>
          </a:p>
        </p:txBody>
      </p:sp>
      <p:sp>
        <p:nvSpPr>
          <p:cNvPr id="69678" name="Rectangle 1089"/>
          <p:cNvSpPr>
            <a:spLocks noChangeArrowheads="1"/>
          </p:cNvSpPr>
          <p:nvPr/>
        </p:nvSpPr>
        <p:spPr bwMode="auto">
          <a:xfrm>
            <a:off x="6346825" y="3868738"/>
            <a:ext cx="79375" cy="19050"/>
          </a:xfrm>
          <a:prstGeom prst="rect">
            <a:avLst/>
          </a:prstGeom>
          <a:solidFill>
            <a:srgbClr val="003300"/>
          </a:solidFill>
          <a:ln w="9525">
            <a:noFill/>
            <a:miter lim="800000"/>
            <a:headEnd/>
            <a:tailEnd/>
          </a:ln>
        </p:spPr>
        <p:txBody>
          <a:bodyPr/>
          <a:lstStyle/>
          <a:p>
            <a:endParaRPr lang="en-US" dirty="0"/>
          </a:p>
        </p:txBody>
      </p:sp>
      <p:sp>
        <p:nvSpPr>
          <p:cNvPr id="69679" name="Rectangle 1090"/>
          <p:cNvSpPr>
            <a:spLocks noChangeArrowheads="1"/>
          </p:cNvSpPr>
          <p:nvPr/>
        </p:nvSpPr>
        <p:spPr bwMode="auto">
          <a:xfrm>
            <a:off x="6507163" y="3868738"/>
            <a:ext cx="79375" cy="19050"/>
          </a:xfrm>
          <a:prstGeom prst="rect">
            <a:avLst/>
          </a:prstGeom>
          <a:solidFill>
            <a:srgbClr val="003300"/>
          </a:solidFill>
          <a:ln w="9525">
            <a:noFill/>
            <a:miter lim="800000"/>
            <a:headEnd/>
            <a:tailEnd/>
          </a:ln>
        </p:spPr>
        <p:txBody>
          <a:bodyPr/>
          <a:lstStyle/>
          <a:p>
            <a:endParaRPr lang="en-US" dirty="0"/>
          </a:p>
        </p:txBody>
      </p:sp>
      <p:sp>
        <p:nvSpPr>
          <p:cNvPr id="69680" name="Rectangle 1091"/>
          <p:cNvSpPr>
            <a:spLocks noChangeArrowheads="1"/>
          </p:cNvSpPr>
          <p:nvPr/>
        </p:nvSpPr>
        <p:spPr bwMode="auto">
          <a:xfrm>
            <a:off x="6667500" y="3868738"/>
            <a:ext cx="90488" cy="19050"/>
          </a:xfrm>
          <a:prstGeom prst="rect">
            <a:avLst/>
          </a:prstGeom>
          <a:solidFill>
            <a:srgbClr val="003300"/>
          </a:solidFill>
          <a:ln w="9525">
            <a:noFill/>
            <a:miter lim="800000"/>
            <a:headEnd/>
            <a:tailEnd/>
          </a:ln>
        </p:spPr>
        <p:txBody>
          <a:bodyPr/>
          <a:lstStyle/>
          <a:p>
            <a:endParaRPr lang="en-US" dirty="0"/>
          </a:p>
        </p:txBody>
      </p:sp>
      <p:sp>
        <p:nvSpPr>
          <p:cNvPr id="69681" name="Rectangle 1092"/>
          <p:cNvSpPr>
            <a:spLocks noChangeArrowheads="1"/>
          </p:cNvSpPr>
          <p:nvPr/>
        </p:nvSpPr>
        <p:spPr bwMode="auto">
          <a:xfrm>
            <a:off x="6837363" y="3868738"/>
            <a:ext cx="80962" cy="19050"/>
          </a:xfrm>
          <a:prstGeom prst="rect">
            <a:avLst/>
          </a:prstGeom>
          <a:solidFill>
            <a:srgbClr val="003300"/>
          </a:solidFill>
          <a:ln w="9525">
            <a:noFill/>
            <a:miter lim="800000"/>
            <a:headEnd/>
            <a:tailEnd/>
          </a:ln>
        </p:spPr>
        <p:txBody>
          <a:bodyPr/>
          <a:lstStyle/>
          <a:p>
            <a:endParaRPr lang="en-US" dirty="0"/>
          </a:p>
        </p:txBody>
      </p:sp>
      <p:sp>
        <p:nvSpPr>
          <p:cNvPr id="69682" name="Rectangle 1093"/>
          <p:cNvSpPr>
            <a:spLocks noChangeArrowheads="1"/>
          </p:cNvSpPr>
          <p:nvPr/>
        </p:nvSpPr>
        <p:spPr bwMode="auto">
          <a:xfrm>
            <a:off x="6997700" y="3868738"/>
            <a:ext cx="80963" cy="19050"/>
          </a:xfrm>
          <a:prstGeom prst="rect">
            <a:avLst/>
          </a:prstGeom>
          <a:solidFill>
            <a:srgbClr val="003300"/>
          </a:solidFill>
          <a:ln w="9525">
            <a:noFill/>
            <a:miter lim="800000"/>
            <a:headEnd/>
            <a:tailEnd/>
          </a:ln>
        </p:spPr>
        <p:txBody>
          <a:bodyPr/>
          <a:lstStyle/>
          <a:p>
            <a:endParaRPr lang="en-US" dirty="0"/>
          </a:p>
        </p:txBody>
      </p:sp>
      <p:sp>
        <p:nvSpPr>
          <p:cNvPr id="69683" name="Rectangle 1094"/>
          <p:cNvSpPr>
            <a:spLocks noChangeArrowheads="1"/>
          </p:cNvSpPr>
          <p:nvPr/>
        </p:nvSpPr>
        <p:spPr bwMode="auto">
          <a:xfrm>
            <a:off x="7158038" y="3868738"/>
            <a:ext cx="80962" cy="19050"/>
          </a:xfrm>
          <a:prstGeom prst="rect">
            <a:avLst/>
          </a:prstGeom>
          <a:solidFill>
            <a:srgbClr val="003300"/>
          </a:solidFill>
          <a:ln w="9525">
            <a:noFill/>
            <a:miter lim="800000"/>
            <a:headEnd/>
            <a:tailEnd/>
          </a:ln>
        </p:spPr>
        <p:txBody>
          <a:bodyPr/>
          <a:lstStyle/>
          <a:p>
            <a:endParaRPr lang="en-US" dirty="0"/>
          </a:p>
        </p:txBody>
      </p:sp>
      <p:sp>
        <p:nvSpPr>
          <p:cNvPr id="69684" name="Rectangle 1095"/>
          <p:cNvSpPr>
            <a:spLocks noChangeArrowheads="1"/>
          </p:cNvSpPr>
          <p:nvPr/>
        </p:nvSpPr>
        <p:spPr bwMode="auto">
          <a:xfrm>
            <a:off x="7318375" y="3868738"/>
            <a:ext cx="90488" cy="19050"/>
          </a:xfrm>
          <a:prstGeom prst="rect">
            <a:avLst/>
          </a:prstGeom>
          <a:solidFill>
            <a:srgbClr val="003300"/>
          </a:solidFill>
          <a:ln w="9525">
            <a:noFill/>
            <a:miter lim="800000"/>
            <a:headEnd/>
            <a:tailEnd/>
          </a:ln>
        </p:spPr>
        <p:txBody>
          <a:bodyPr/>
          <a:lstStyle/>
          <a:p>
            <a:endParaRPr lang="en-US" dirty="0"/>
          </a:p>
        </p:txBody>
      </p:sp>
      <p:sp>
        <p:nvSpPr>
          <p:cNvPr id="69685" name="Rectangle 1096"/>
          <p:cNvSpPr>
            <a:spLocks noChangeArrowheads="1"/>
          </p:cNvSpPr>
          <p:nvPr/>
        </p:nvSpPr>
        <p:spPr bwMode="auto">
          <a:xfrm>
            <a:off x="7488238" y="3868738"/>
            <a:ext cx="80962" cy="19050"/>
          </a:xfrm>
          <a:prstGeom prst="rect">
            <a:avLst/>
          </a:prstGeom>
          <a:solidFill>
            <a:srgbClr val="003300"/>
          </a:solidFill>
          <a:ln w="9525">
            <a:noFill/>
            <a:miter lim="800000"/>
            <a:headEnd/>
            <a:tailEnd/>
          </a:ln>
        </p:spPr>
        <p:txBody>
          <a:bodyPr/>
          <a:lstStyle/>
          <a:p>
            <a:endParaRPr lang="en-US" dirty="0"/>
          </a:p>
        </p:txBody>
      </p:sp>
      <p:sp>
        <p:nvSpPr>
          <p:cNvPr id="69686" name="Rectangle 1097"/>
          <p:cNvSpPr>
            <a:spLocks noChangeArrowheads="1"/>
          </p:cNvSpPr>
          <p:nvPr/>
        </p:nvSpPr>
        <p:spPr bwMode="auto">
          <a:xfrm>
            <a:off x="7648575" y="3868738"/>
            <a:ext cx="80963" cy="19050"/>
          </a:xfrm>
          <a:prstGeom prst="rect">
            <a:avLst/>
          </a:prstGeom>
          <a:solidFill>
            <a:srgbClr val="003300"/>
          </a:solidFill>
          <a:ln w="9525">
            <a:noFill/>
            <a:miter lim="800000"/>
            <a:headEnd/>
            <a:tailEnd/>
          </a:ln>
        </p:spPr>
        <p:txBody>
          <a:bodyPr/>
          <a:lstStyle/>
          <a:p>
            <a:endParaRPr lang="en-US" dirty="0"/>
          </a:p>
        </p:txBody>
      </p:sp>
      <p:sp>
        <p:nvSpPr>
          <p:cNvPr id="69687" name="Rectangle 1098"/>
          <p:cNvSpPr>
            <a:spLocks noChangeArrowheads="1"/>
          </p:cNvSpPr>
          <p:nvPr/>
        </p:nvSpPr>
        <p:spPr bwMode="auto">
          <a:xfrm>
            <a:off x="7808913" y="3868738"/>
            <a:ext cx="80962" cy="19050"/>
          </a:xfrm>
          <a:prstGeom prst="rect">
            <a:avLst/>
          </a:prstGeom>
          <a:solidFill>
            <a:srgbClr val="003300"/>
          </a:solidFill>
          <a:ln w="9525">
            <a:noFill/>
            <a:miter lim="800000"/>
            <a:headEnd/>
            <a:tailEnd/>
          </a:ln>
        </p:spPr>
        <p:txBody>
          <a:bodyPr/>
          <a:lstStyle/>
          <a:p>
            <a:endParaRPr lang="en-US" dirty="0"/>
          </a:p>
        </p:txBody>
      </p:sp>
      <p:sp>
        <p:nvSpPr>
          <p:cNvPr id="69688" name="Rectangle 1099"/>
          <p:cNvSpPr>
            <a:spLocks noChangeArrowheads="1"/>
          </p:cNvSpPr>
          <p:nvPr/>
        </p:nvSpPr>
        <p:spPr bwMode="auto">
          <a:xfrm>
            <a:off x="7969250" y="3868738"/>
            <a:ext cx="80963" cy="19050"/>
          </a:xfrm>
          <a:prstGeom prst="rect">
            <a:avLst/>
          </a:prstGeom>
          <a:solidFill>
            <a:srgbClr val="003300"/>
          </a:solidFill>
          <a:ln w="9525">
            <a:noFill/>
            <a:miter lim="800000"/>
            <a:headEnd/>
            <a:tailEnd/>
          </a:ln>
        </p:spPr>
        <p:txBody>
          <a:bodyPr/>
          <a:lstStyle/>
          <a:p>
            <a:endParaRPr lang="en-US" dirty="0"/>
          </a:p>
        </p:txBody>
      </p:sp>
      <p:sp>
        <p:nvSpPr>
          <p:cNvPr id="69689" name="Rectangle 1100"/>
          <p:cNvSpPr>
            <a:spLocks noChangeArrowheads="1"/>
          </p:cNvSpPr>
          <p:nvPr/>
        </p:nvSpPr>
        <p:spPr bwMode="auto">
          <a:xfrm>
            <a:off x="8140700" y="3868738"/>
            <a:ext cx="79375" cy="19050"/>
          </a:xfrm>
          <a:prstGeom prst="rect">
            <a:avLst/>
          </a:prstGeom>
          <a:solidFill>
            <a:srgbClr val="003300"/>
          </a:solidFill>
          <a:ln w="9525">
            <a:noFill/>
            <a:miter lim="800000"/>
            <a:headEnd/>
            <a:tailEnd/>
          </a:ln>
        </p:spPr>
        <p:txBody>
          <a:bodyPr/>
          <a:lstStyle/>
          <a:p>
            <a:endParaRPr lang="en-US" dirty="0"/>
          </a:p>
        </p:txBody>
      </p:sp>
      <p:sp>
        <p:nvSpPr>
          <p:cNvPr id="69690" name="Rectangle 1101"/>
          <p:cNvSpPr>
            <a:spLocks noChangeArrowheads="1"/>
          </p:cNvSpPr>
          <p:nvPr/>
        </p:nvSpPr>
        <p:spPr bwMode="auto">
          <a:xfrm>
            <a:off x="8301038" y="3868738"/>
            <a:ext cx="79375" cy="19050"/>
          </a:xfrm>
          <a:prstGeom prst="rect">
            <a:avLst/>
          </a:prstGeom>
          <a:solidFill>
            <a:srgbClr val="003300"/>
          </a:solidFill>
          <a:ln w="9525">
            <a:noFill/>
            <a:miter lim="800000"/>
            <a:headEnd/>
            <a:tailEnd/>
          </a:ln>
        </p:spPr>
        <p:txBody>
          <a:bodyPr/>
          <a:lstStyle/>
          <a:p>
            <a:endParaRPr lang="en-US" dirty="0"/>
          </a:p>
        </p:txBody>
      </p:sp>
      <p:sp>
        <p:nvSpPr>
          <p:cNvPr id="69691" name="Rectangle 1102"/>
          <p:cNvSpPr>
            <a:spLocks noChangeArrowheads="1"/>
          </p:cNvSpPr>
          <p:nvPr/>
        </p:nvSpPr>
        <p:spPr bwMode="auto">
          <a:xfrm>
            <a:off x="8461375" y="3868738"/>
            <a:ext cx="79375" cy="19050"/>
          </a:xfrm>
          <a:prstGeom prst="rect">
            <a:avLst/>
          </a:prstGeom>
          <a:solidFill>
            <a:srgbClr val="003300"/>
          </a:solidFill>
          <a:ln w="9525">
            <a:noFill/>
            <a:miter lim="800000"/>
            <a:headEnd/>
            <a:tailEnd/>
          </a:ln>
        </p:spPr>
        <p:txBody>
          <a:bodyPr/>
          <a:lstStyle/>
          <a:p>
            <a:endParaRPr lang="en-US" dirty="0"/>
          </a:p>
        </p:txBody>
      </p:sp>
      <p:sp>
        <p:nvSpPr>
          <p:cNvPr id="69692" name="Freeform 1103"/>
          <p:cNvSpPr>
            <a:spLocks/>
          </p:cNvSpPr>
          <p:nvPr/>
        </p:nvSpPr>
        <p:spPr bwMode="auto">
          <a:xfrm>
            <a:off x="8621713" y="3868738"/>
            <a:ext cx="69850" cy="19050"/>
          </a:xfrm>
          <a:custGeom>
            <a:avLst/>
            <a:gdLst>
              <a:gd name="T0" fmla="*/ 2147483647 w 44"/>
              <a:gd name="T1" fmla="*/ 2147483647 h 12"/>
              <a:gd name="T2" fmla="*/ 2147483647 w 44"/>
              <a:gd name="T3" fmla="*/ 0 h 12"/>
              <a:gd name="T4" fmla="*/ 0 w 44"/>
              <a:gd name="T5" fmla="*/ 0 h 12"/>
              <a:gd name="T6" fmla="*/ 0 w 44"/>
              <a:gd name="T7" fmla="*/ 2147483647 h 12"/>
              <a:gd name="T8" fmla="*/ 2147483647 w 44"/>
              <a:gd name="T9" fmla="*/ 2147483647 h 12"/>
              <a:gd name="T10" fmla="*/ 2147483647 w 44"/>
              <a:gd name="T11" fmla="*/ 2147483647 h 12"/>
              <a:gd name="T12" fmla="*/ 0 60000 65536"/>
              <a:gd name="T13" fmla="*/ 0 60000 65536"/>
              <a:gd name="T14" fmla="*/ 0 60000 65536"/>
              <a:gd name="T15" fmla="*/ 0 60000 65536"/>
              <a:gd name="T16" fmla="*/ 0 60000 65536"/>
              <a:gd name="T17" fmla="*/ 0 60000 65536"/>
              <a:gd name="T18" fmla="*/ 0 w 44"/>
              <a:gd name="T19" fmla="*/ 0 h 12"/>
              <a:gd name="T20" fmla="*/ 44 w 44"/>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44" h="12">
                <a:moveTo>
                  <a:pt x="44" y="6"/>
                </a:moveTo>
                <a:lnTo>
                  <a:pt x="44" y="0"/>
                </a:lnTo>
                <a:lnTo>
                  <a:pt x="0" y="0"/>
                </a:lnTo>
                <a:lnTo>
                  <a:pt x="0" y="12"/>
                </a:lnTo>
                <a:lnTo>
                  <a:pt x="44" y="12"/>
                </a:lnTo>
                <a:lnTo>
                  <a:pt x="44" y="6"/>
                </a:lnTo>
                <a:close/>
              </a:path>
            </a:pathLst>
          </a:custGeom>
          <a:solidFill>
            <a:srgbClr val="003300"/>
          </a:solidFill>
          <a:ln w="9525">
            <a:noFill/>
            <a:round/>
            <a:headEnd/>
            <a:tailEnd/>
          </a:ln>
        </p:spPr>
        <p:txBody>
          <a:bodyPr/>
          <a:lstStyle/>
          <a:p>
            <a:endParaRPr lang="en-US" dirty="0"/>
          </a:p>
        </p:txBody>
      </p:sp>
      <p:sp>
        <p:nvSpPr>
          <p:cNvPr id="69693" name="Freeform 1104"/>
          <p:cNvSpPr>
            <a:spLocks/>
          </p:cNvSpPr>
          <p:nvPr/>
        </p:nvSpPr>
        <p:spPr bwMode="auto">
          <a:xfrm>
            <a:off x="1457325" y="5741988"/>
            <a:ext cx="5389563" cy="20637"/>
          </a:xfrm>
          <a:custGeom>
            <a:avLst/>
            <a:gdLst>
              <a:gd name="T0" fmla="*/ 0 w 3395"/>
              <a:gd name="T1" fmla="*/ 2147483647 h 13"/>
              <a:gd name="T2" fmla="*/ 0 w 3395"/>
              <a:gd name="T3" fmla="*/ 2147483647 h 13"/>
              <a:gd name="T4" fmla="*/ 2147483647 w 3395"/>
              <a:gd name="T5" fmla="*/ 2147483647 h 13"/>
              <a:gd name="T6" fmla="*/ 2147483647 w 3395"/>
              <a:gd name="T7" fmla="*/ 0 h 13"/>
              <a:gd name="T8" fmla="*/ 0 w 3395"/>
              <a:gd name="T9" fmla="*/ 0 h 13"/>
              <a:gd name="T10" fmla="*/ 0 w 3395"/>
              <a:gd name="T11" fmla="*/ 2147483647 h 13"/>
              <a:gd name="T12" fmla="*/ 0 60000 65536"/>
              <a:gd name="T13" fmla="*/ 0 60000 65536"/>
              <a:gd name="T14" fmla="*/ 0 60000 65536"/>
              <a:gd name="T15" fmla="*/ 0 60000 65536"/>
              <a:gd name="T16" fmla="*/ 0 60000 65536"/>
              <a:gd name="T17" fmla="*/ 0 60000 65536"/>
              <a:gd name="T18" fmla="*/ 0 w 3395"/>
              <a:gd name="T19" fmla="*/ 0 h 13"/>
              <a:gd name="T20" fmla="*/ 3395 w 3395"/>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3395" h="13">
                <a:moveTo>
                  <a:pt x="0" y="6"/>
                </a:moveTo>
                <a:lnTo>
                  <a:pt x="0" y="13"/>
                </a:lnTo>
                <a:lnTo>
                  <a:pt x="3395" y="13"/>
                </a:lnTo>
                <a:lnTo>
                  <a:pt x="3395" y="0"/>
                </a:lnTo>
                <a:lnTo>
                  <a:pt x="0" y="0"/>
                </a:lnTo>
                <a:lnTo>
                  <a:pt x="0" y="6"/>
                </a:lnTo>
                <a:close/>
              </a:path>
            </a:pathLst>
          </a:custGeom>
          <a:solidFill>
            <a:srgbClr val="009900"/>
          </a:solidFill>
          <a:ln w="9525">
            <a:noFill/>
            <a:round/>
            <a:headEnd/>
            <a:tailEnd/>
          </a:ln>
        </p:spPr>
        <p:txBody>
          <a:bodyPr/>
          <a:lstStyle/>
          <a:p>
            <a:endParaRPr lang="en-US" dirty="0"/>
          </a:p>
        </p:txBody>
      </p:sp>
      <p:sp>
        <p:nvSpPr>
          <p:cNvPr id="69694" name="Freeform 1105"/>
          <p:cNvSpPr>
            <a:spLocks/>
          </p:cNvSpPr>
          <p:nvPr/>
        </p:nvSpPr>
        <p:spPr bwMode="auto">
          <a:xfrm>
            <a:off x="1457325" y="6102350"/>
            <a:ext cx="5710238" cy="20638"/>
          </a:xfrm>
          <a:custGeom>
            <a:avLst/>
            <a:gdLst>
              <a:gd name="T0" fmla="*/ 0 w 3597"/>
              <a:gd name="T1" fmla="*/ 2147483647 h 13"/>
              <a:gd name="T2" fmla="*/ 0 w 3597"/>
              <a:gd name="T3" fmla="*/ 2147483647 h 13"/>
              <a:gd name="T4" fmla="*/ 2147483647 w 3597"/>
              <a:gd name="T5" fmla="*/ 2147483647 h 13"/>
              <a:gd name="T6" fmla="*/ 2147483647 w 3597"/>
              <a:gd name="T7" fmla="*/ 0 h 13"/>
              <a:gd name="T8" fmla="*/ 0 w 3597"/>
              <a:gd name="T9" fmla="*/ 0 h 13"/>
              <a:gd name="T10" fmla="*/ 0 w 3597"/>
              <a:gd name="T11" fmla="*/ 2147483647 h 13"/>
              <a:gd name="T12" fmla="*/ 0 60000 65536"/>
              <a:gd name="T13" fmla="*/ 0 60000 65536"/>
              <a:gd name="T14" fmla="*/ 0 60000 65536"/>
              <a:gd name="T15" fmla="*/ 0 60000 65536"/>
              <a:gd name="T16" fmla="*/ 0 60000 65536"/>
              <a:gd name="T17" fmla="*/ 0 60000 65536"/>
              <a:gd name="T18" fmla="*/ 0 w 3597"/>
              <a:gd name="T19" fmla="*/ 0 h 13"/>
              <a:gd name="T20" fmla="*/ 3597 w 3597"/>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3597" h="13">
                <a:moveTo>
                  <a:pt x="0" y="6"/>
                </a:moveTo>
                <a:lnTo>
                  <a:pt x="0" y="13"/>
                </a:lnTo>
                <a:lnTo>
                  <a:pt x="3597" y="13"/>
                </a:lnTo>
                <a:lnTo>
                  <a:pt x="3597" y="0"/>
                </a:lnTo>
                <a:lnTo>
                  <a:pt x="0" y="0"/>
                </a:lnTo>
                <a:lnTo>
                  <a:pt x="0" y="6"/>
                </a:lnTo>
                <a:close/>
              </a:path>
            </a:pathLst>
          </a:custGeom>
          <a:solidFill>
            <a:srgbClr val="009900"/>
          </a:solidFill>
          <a:ln w="9525">
            <a:noFill/>
            <a:round/>
            <a:headEnd/>
            <a:tailEnd/>
          </a:ln>
        </p:spPr>
        <p:txBody>
          <a:bodyPr/>
          <a:lstStyle/>
          <a:p>
            <a:endParaRPr lang="en-US" dirty="0"/>
          </a:p>
        </p:txBody>
      </p:sp>
      <p:sp>
        <p:nvSpPr>
          <p:cNvPr id="69695" name="Freeform 1106"/>
          <p:cNvSpPr>
            <a:spLocks/>
          </p:cNvSpPr>
          <p:nvPr/>
        </p:nvSpPr>
        <p:spPr bwMode="auto">
          <a:xfrm>
            <a:off x="8401050" y="3557588"/>
            <a:ext cx="119063" cy="39687"/>
          </a:xfrm>
          <a:custGeom>
            <a:avLst/>
            <a:gdLst>
              <a:gd name="T0" fmla="*/ 0 w 75"/>
              <a:gd name="T1" fmla="*/ 2147483647 h 25"/>
              <a:gd name="T2" fmla="*/ 0 w 75"/>
              <a:gd name="T3" fmla="*/ 0 h 25"/>
              <a:gd name="T4" fmla="*/ 2147483647 w 75"/>
              <a:gd name="T5" fmla="*/ 2147483647 h 25"/>
              <a:gd name="T6" fmla="*/ 2147483647 w 75"/>
              <a:gd name="T7" fmla="*/ 2147483647 h 25"/>
              <a:gd name="T8" fmla="*/ 0 w 75"/>
              <a:gd name="T9" fmla="*/ 2147483647 h 25"/>
              <a:gd name="T10" fmla="*/ 0 60000 65536"/>
              <a:gd name="T11" fmla="*/ 0 60000 65536"/>
              <a:gd name="T12" fmla="*/ 0 60000 65536"/>
              <a:gd name="T13" fmla="*/ 0 60000 65536"/>
              <a:gd name="T14" fmla="*/ 0 60000 65536"/>
              <a:gd name="T15" fmla="*/ 0 w 75"/>
              <a:gd name="T16" fmla="*/ 0 h 25"/>
              <a:gd name="T17" fmla="*/ 75 w 75"/>
              <a:gd name="T18" fmla="*/ 25 h 25"/>
            </a:gdLst>
            <a:ahLst/>
            <a:cxnLst>
              <a:cxn ang="T10">
                <a:pos x="T0" y="T1"/>
              </a:cxn>
              <a:cxn ang="T11">
                <a:pos x="T2" y="T3"/>
              </a:cxn>
              <a:cxn ang="T12">
                <a:pos x="T4" y="T5"/>
              </a:cxn>
              <a:cxn ang="T13">
                <a:pos x="T6" y="T7"/>
              </a:cxn>
              <a:cxn ang="T14">
                <a:pos x="T8" y="T9"/>
              </a:cxn>
            </a:cxnLst>
            <a:rect l="T15" t="T16" r="T17" b="T18"/>
            <a:pathLst>
              <a:path w="75" h="25">
                <a:moveTo>
                  <a:pt x="0" y="13"/>
                </a:moveTo>
                <a:lnTo>
                  <a:pt x="0" y="0"/>
                </a:lnTo>
                <a:lnTo>
                  <a:pt x="75" y="13"/>
                </a:lnTo>
                <a:lnTo>
                  <a:pt x="75" y="25"/>
                </a:lnTo>
                <a:lnTo>
                  <a:pt x="0" y="13"/>
                </a:lnTo>
                <a:close/>
              </a:path>
            </a:pathLst>
          </a:custGeom>
          <a:solidFill>
            <a:schemeClr val="hlink"/>
          </a:solidFill>
          <a:ln w="9525">
            <a:noFill/>
            <a:round/>
            <a:headEnd/>
            <a:tailEnd/>
          </a:ln>
        </p:spPr>
        <p:txBody>
          <a:bodyPr/>
          <a:lstStyle/>
          <a:p>
            <a:endParaRPr lang="en-US" dirty="0"/>
          </a:p>
        </p:txBody>
      </p:sp>
      <p:sp>
        <p:nvSpPr>
          <p:cNvPr id="69696" name="Freeform 1107"/>
          <p:cNvSpPr>
            <a:spLocks/>
          </p:cNvSpPr>
          <p:nvPr/>
        </p:nvSpPr>
        <p:spPr bwMode="auto">
          <a:xfrm>
            <a:off x="8159750" y="3508375"/>
            <a:ext cx="120650" cy="49213"/>
          </a:xfrm>
          <a:custGeom>
            <a:avLst/>
            <a:gdLst>
              <a:gd name="T0" fmla="*/ 0 w 76"/>
              <a:gd name="T1" fmla="*/ 2147483647 h 31"/>
              <a:gd name="T2" fmla="*/ 0 w 76"/>
              <a:gd name="T3" fmla="*/ 0 h 31"/>
              <a:gd name="T4" fmla="*/ 2147483647 w 76"/>
              <a:gd name="T5" fmla="*/ 2147483647 h 31"/>
              <a:gd name="T6" fmla="*/ 2147483647 w 76"/>
              <a:gd name="T7" fmla="*/ 2147483647 h 31"/>
              <a:gd name="T8" fmla="*/ 0 w 76"/>
              <a:gd name="T9" fmla="*/ 2147483647 h 31"/>
              <a:gd name="T10" fmla="*/ 0 60000 65536"/>
              <a:gd name="T11" fmla="*/ 0 60000 65536"/>
              <a:gd name="T12" fmla="*/ 0 60000 65536"/>
              <a:gd name="T13" fmla="*/ 0 60000 65536"/>
              <a:gd name="T14" fmla="*/ 0 60000 65536"/>
              <a:gd name="T15" fmla="*/ 0 w 76"/>
              <a:gd name="T16" fmla="*/ 0 h 31"/>
              <a:gd name="T17" fmla="*/ 76 w 76"/>
              <a:gd name="T18" fmla="*/ 31 h 31"/>
            </a:gdLst>
            <a:ahLst/>
            <a:cxnLst>
              <a:cxn ang="T10">
                <a:pos x="T0" y="T1"/>
              </a:cxn>
              <a:cxn ang="T11">
                <a:pos x="T2" y="T3"/>
              </a:cxn>
              <a:cxn ang="T12">
                <a:pos x="T4" y="T5"/>
              </a:cxn>
              <a:cxn ang="T13">
                <a:pos x="T6" y="T7"/>
              </a:cxn>
              <a:cxn ang="T14">
                <a:pos x="T8" y="T9"/>
              </a:cxn>
            </a:cxnLst>
            <a:rect l="T15" t="T16" r="T17" b="T18"/>
            <a:pathLst>
              <a:path w="76" h="31">
                <a:moveTo>
                  <a:pt x="0" y="18"/>
                </a:moveTo>
                <a:lnTo>
                  <a:pt x="0" y="0"/>
                </a:lnTo>
                <a:lnTo>
                  <a:pt x="76" y="12"/>
                </a:lnTo>
                <a:lnTo>
                  <a:pt x="76" y="31"/>
                </a:lnTo>
                <a:lnTo>
                  <a:pt x="0" y="18"/>
                </a:lnTo>
                <a:close/>
              </a:path>
            </a:pathLst>
          </a:custGeom>
          <a:solidFill>
            <a:schemeClr val="hlink"/>
          </a:solidFill>
          <a:ln w="9525">
            <a:noFill/>
            <a:round/>
            <a:headEnd/>
            <a:tailEnd/>
          </a:ln>
        </p:spPr>
        <p:txBody>
          <a:bodyPr/>
          <a:lstStyle/>
          <a:p>
            <a:endParaRPr lang="en-US" dirty="0"/>
          </a:p>
        </p:txBody>
      </p:sp>
      <p:sp>
        <p:nvSpPr>
          <p:cNvPr id="69697" name="Freeform 1108"/>
          <p:cNvSpPr>
            <a:spLocks/>
          </p:cNvSpPr>
          <p:nvPr/>
        </p:nvSpPr>
        <p:spPr bwMode="auto">
          <a:xfrm>
            <a:off x="7920038" y="3467100"/>
            <a:ext cx="119062" cy="41275"/>
          </a:xfrm>
          <a:custGeom>
            <a:avLst/>
            <a:gdLst>
              <a:gd name="T0" fmla="*/ 0 w 75"/>
              <a:gd name="T1" fmla="*/ 2147483647 h 26"/>
              <a:gd name="T2" fmla="*/ 0 w 75"/>
              <a:gd name="T3" fmla="*/ 0 h 26"/>
              <a:gd name="T4" fmla="*/ 2147483647 w 75"/>
              <a:gd name="T5" fmla="*/ 2147483647 h 26"/>
              <a:gd name="T6" fmla="*/ 2147483647 w 75"/>
              <a:gd name="T7" fmla="*/ 2147483647 h 26"/>
              <a:gd name="T8" fmla="*/ 0 w 75"/>
              <a:gd name="T9" fmla="*/ 2147483647 h 26"/>
              <a:gd name="T10" fmla="*/ 0 60000 65536"/>
              <a:gd name="T11" fmla="*/ 0 60000 65536"/>
              <a:gd name="T12" fmla="*/ 0 60000 65536"/>
              <a:gd name="T13" fmla="*/ 0 60000 65536"/>
              <a:gd name="T14" fmla="*/ 0 60000 65536"/>
              <a:gd name="T15" fmla="*/ 0 w 75"/>
              <a:gd name="T16" fmla="*/ 0 h 26"/>
              <a:gd name="T17" fmla="*/ 75 w 75"/>
              <a:gd name="T18" fmla="*/ 26 h 26"/>
            </a:gdLst>
            <a:ahLst/>
            <a:cxnLst>
              <a:cxn ang="T10">
                <a:pos x="T0" y="T1"/>
              </a:cxn>
              <a:cxn ang="T11">
                <a:pos x="T2" y="T3"/>
              </a:cxn>
              <a:cxn ang="T12">
                <a:pos x="T4" y="T5"/>
              </a:cxn>
              <a:cxn ang="T13">
                <a:pos x="T6" y="T7"/>
              </a:cxn>
              <a:cxn ang="T14">
                <a:pos x="T8" y="T9"/>
              </a:cxn>
            </a:cxnLst>
            <a:rect l="T15" t="T16" r="T17" b="T18"/>
            <a:pathLst>
              <a:path w="75" h="26">
                <a:moveTo>
                  <a:pt x="0" y="13"/>
                </a:moveTo>
                <a:lnTo>
                  <a:pt x="0" y="0"/>
                </a:lnTo>
                <a:lnTo>
                  <a:pt x="75" y="13"/>
                </a:lnTo>
                <a:lnTo>
                  <a:pt x="75" y="26"/>
                </a:lnTo>
                <a:lnTo>
                  <a:pt x="0" y="13"/>
                </a:lnTo>
                <a:close/>
              </a:path>
            </a:pathLst>
          </a:custGeom>
          <a:solidFill>
            <a:schemeClr val="hlink"/>
          </a:solidFill>
          <a:ln w="9525">
            <a:noFill/>
            <a:round/>
            <a:headEnd/>
            <a:tailEnd/>
          </a:ln>
        </p:spPr>
        <p:txBody>
          <a:bodyPr/>
          <a:lstStyle/>
          <a:p>
            <a:endParaRPr lang="en-US" dirty="0"/>
          </a:p>
        </p:txBody>
      </p:sp>
      <p:sp>
        <p:nvSpPr>
          <p:cNvPr id="69698" name="Freeform 1109"/>
          <p:cNvSpPr>
            <a:spLocks/>
          </p:cNvSpPr>
          <p:nvPr/>
        </p:nvSpPr>
        <p:spPr bwMode="auto">
          <a:xfrm>
            <a:off x="7678738" y="3427413"/>
            <a:ext cx="120650" cy="39687"/>
          </a:xfrm>
          <a:custGeom>
            <a:avLst/>
            <a:gdLst>
              <a:gd name="T0" fmla="*/ 0 w 76"/>
              <a:gd name="T1" fmla="*/ 2147483647 h 25"/>
              <a:gd name="T2" fmla="*/ 0 w 76"/>
              <a:gd name="T3" fmla="*/ 0 h 25"/>
              <a:gd name="T4" fmla="*/ 2147483647 w 76"/>
              <a:gd name="T5" fmla="*/ 2147483647 h 25"/>
              <a:gd name="T6" fmla="*/ 2147483647 w 76"/>
              <a:gd name="T7" fmla="*/ 2147483647 h 25"/>
              <a:gd name="T8" fmla="*/ 0 w 76"/>
              <a:gd name="T9" fmla="*/ 2147483647 h 25"/>
              <a:gd name="T10" fmla="*/ 0 60000 65536"/>
              <a:gd name="T11" fmla="*/ 0 60000 65536"/>
              <a:gd name="T12" fmla="*/ 0 60000 65536"/>
              <a:gd name="T13" fmla="*/ 0 60000 65536"/>
              <a:gd name="T14" fmla="*/ 0 60000 65536"/>
              <a:gd name="T15" fmla="*/ 0 w 76"/>
              <a:gd name="T16" fmla="*/ 0 h 25"/>
              <a:gd name="T17" fmla="*/ 76 w 76"/>
              <a:gd name="T18" fmla="*/ 25 h 25"/>
            </a:gdLst>
            <a:ahLst/>
            <a:cxnLst>
              <a:cxn ang="T10">
                <a:pos x="T0" y="T1"/>
              </a:cxn>
              <a:cxn ang="T11">
                <a:pos x="T2" y="T3"/>
              </a:cxn>
              <a:cxn ang="T12">
                <a:pos x="T4" y="T5"/>
              </a:cxn>
              <a:cxn ang="T13">
                <a:pos x="T6" y="T7"/>
              </a:cxn>
              <a:cxn ang="T14">
                <a:pos x="T8" y="T9"/>
              </a:cxn>
            </a:cxnLst>
            <a:rect l="T15" t="T16" r="T17" b="T18"/>
            <a:pathLst>
              <a:path w="76" h="25">
                <a:moveTo>
                  <a:pt x="0" y="13"/>
                </a:moveTo>
                <a:lnTo>
                  <a:pt x="0" y="0"/>
                </a:lnTo>
                <a:lnTo>
                  <a:pt x="76" y="13"/>
                </a:lnTo>
                <a:lnTo>
                  <a:pt x="76" y="25"/>
                </a:lnTo>
                <a:lnTo>
                  <a:pt x="0" y="13"/>
                </a:lnTo>
                <a:close/>
              </a:path>
            </a:pathLst>
          </a:custGeom>
          <a:solidFill>
            <a:schemeClr val="hlink"/>
          </a:solidFill>
          <a:ln w="9525">
            <a:noFill/>
            <a:round/>
            <a:headEnd/>
            <a:tailEnd/>
          </a:ln>
        </p:spPr>
        <p:txBody>
          <a:bodyPr/>
          <a:lstStyle/>
          <a:p>
            <a:endParaRPr lang="en-US" dirty="0"/>
          </a:p>
        </p:txBody>
      </p:sp>
      <p:sp>
        <p:nvSpPr>
          <p:cNvPr id="69699" name="Freeform 1110"/>
          <p:cNvSpPr>
            <a:spLocks/>
          </p:cNvSpPr>
          <p:nvPr/>
        </p:nvSpPr>
        <p:spPr bwMode="auto">
          <a:xfrm>
            <a:off x="7439025" y="3376613"/>
            <a:ext cx="120650" cy="50800"/>
          </a:xfrm>
          <a:custGeom>
            <a:avLst/>
            <a:gdLst>
              <a:gd name="T0" fmla="*/ 0 w 76"/>
              <a:gd name="T1" fmla="*/ 2147483647 h 32"/>
              <a:gd name="T2" fmla="*/ 0 w 76"/>
              <a:gd name="T3" fmla="*/ 0 h 32"/>
              <a:gd name="T4" fmla="*/ 2147483647 w 76"/>
              <a:gd name="T5" fmla="*/ 2147483647 h 32"/>
              <a:gd name="T6" fmla="*/ 2147483647 w 76"/>
              <a:gd name="T7" fmla="*/ 2147483647 h 32"/>
              <a:gd name="T8" fmla="*/ 0 w 76"/>
              <a:gd name="T9" fmla="*/ 2147483647 h 32"/>
              <a:gd name="T10" fmla="*/ 0 60000 65536"/>
              <a:gd name="T11" fmla="*/ 0 60000 65536"/>
              <a:gd name="T12" fmla="*/ 0 60000 65536"/>
              <a:gd name="T13" fmla="*/ 0 60000 65536"/>
              <a:gd name="T14" fmla="*/ 0 60000 65536"/>
              <a:gd name="T15" fmla="*/ 0 w 76"/>
              <a:gd name="T16" fmla="*/ 0 h 32"/>
              <a:gd name="T17" fmla="*/ 76 w 76"/>
              <a:gd name="T18" fmla="*/ 32 h 32"/>
            </a:gdLst>
            <a:ahLst/>
            <a:cxnLst>
              <a:cxn ang="T10">
                <a:pos x="T0" y="T1"/>
              </a:cxn>
              <a:cxn ang="T11">
                <a:pos x="T2" y="T3"/>
              </a:cxn>
              <a:cxn ang="T12">
                <a:pos x="T4" y="T5"/>
              </a:cxn>
              <a:cxn ang="T13">
                <a:pos x="T6" y="T7"/>
              </a:cxn>
              <a:cxn ang="T14">
                <a:pos x="T8" y="T9"/>
              </a:cxn>
            </a:cxnLst>
            <a:rect l="T15" t="T16" r="T17" b="T18"/>
            <a:pathLst>
              <a:path w="76" h="32">
                <a:moveTo>
                  <a:pt x="0" y="19"/>
                </a:moveTo>
                <a:lnTo>
                  <a:pt x="0" y="0"/>
                </a:lnTo>
                <a:lnTo>
                  <a:pt x="76" y="13"/>
                </a:lnTo>
                <a:lnTo>
                  <a:pt x="76" y="32"/>
                </a:lnTo>
                <a:lnTo>
                  <a:pt x="0" y="19"/>
                </a:lnTo>
                <a:close/>
              </a:path>
            </a:pathLst>
          </a:custGeom>
          <a:solidFill>
            <a:schemeClr val="hlink"/>
          </a:solidFill>
          <a:ln w="9525">
            <a:noFill/>
            <a:round/>
            <a:headEnd/>
            <a:tailEnd/>
          </a:ln>
        </p:spPr>
        <p:txBody>
          <a:bodyPr/>
          <a:lstStyle/>
          <a:p>
            <a:endParaRPr lang="en-US" dirty="0"/>
          </a:p>
        </p:txBody>
      </p:sp>
      <p:sp>
        <p:nvSpPr>
          <p:cNvPr id="69700" name="Freeform 1111"/>
          <p:cNvSpPr>
            <a:spLocks/>
          </p:cNvSpPr>
          <p:nvPr/>
        </p:nvSpPr>
        <p:spPr bwMode="auto">
          <a:xfrm>
            <a:off x="7197725" y="3336925"/>
            <a:ext cx="120650" cy="39688"/>
          </a:xfrm>
          <a:custGeom>
            <a:avLst/>
            <a:gdLst>
              <a:gd name="T0" fmla="*/ 0 w 76"/>
              <a:gd name="T1" fmla="*/ 2147483647 h 25"/>
              <a:gd name="T2" fmla="*/ 0 w 76"/>
              <a:gd name="T3" fmla="*/ 0 h 25"/>
              <a:gd name="T4" fmla="*/ 2147483647 w 76"/>
              <a:gd name="T5" fmla="*/ 2147483647 h 25"/>
              <a:gd name="T6" fmla="*/ 2147483647 w 76"/>
              <a:gd name="T7" fmla="*/ 2147483647 h 25"/>
              <a:gd name="T8" fmla="*/ 0 w 76"/>
              <a:gd name="T9" fmla="*/ 2147483647 h 25"/>
              <a:gd name="T10" fmla="*/ 0 60000 65536"/>
              <a:gd name="T11" fmla="*/ 0 60000 65536"/>
              <a:gd name="T12" fmla="*/ 0 60000 65536"/>
              <a:gd name="T13" fmla="*/ 0 60000 65536"/>
              <a:gd name="T14" fmla="*/ 0 60000 65536"/>
              <a:gd name="T15" fmla="*/ 0 w 76"/>
              <a:gd name="T16" fmla="*/ 0 h 25"/>
              <a:gd name="T17" fmla="*/ 76 w 76"/>
              <a:gd name="T18" fmla="*/ 25 h 25"/>
            </a:gdLst>
            <a:ahLst/>
            <a:cxnLst>
              <a:cxn ang="T10">
                <a:pos x="T0" y="T1"/>
              </a:cxn>
              <a:cxn ang="T11">
                <a:pos x="T2" y="T3"/>
              </a:cxn>
              <a:cxn ang="T12">
                <a:pos x="T4" y="T5"/>
              </a:cxn>
              <a:cxn ang="T13">
                <a:pos x="T6" y="T7"/>
              </a:cxn>
              <a:cxn ang="T14">
                <a:pos x="T8" y="T9"/>
              </a:cxn>
            </a:cxnLst>
            <a:rect l="T15" t="T16" r="T17" b="T18"/>
            <a:pathLst>
              <a:path w="76" h="25">
                <a:moveTo>
                  <a:pt x="0" y="13"/>
                </a:moveTo>
                <a:lnTo>
                  <a:pt x="0" y="0"/>
                </a:lnTo>
                <a:lnTo>
                  <a:pt x="76" y="13"/>
                </a:lnTo>
                <a:lnTo>
                  <a:pt x="76" y="25"/>
                </a:lnTo>
                <a:lnTo>
                  <a:pt x="0" y="13"/>
                </a:lnTo>
                <a:close/>
              </a:path>
            </a:pathLst>
          </a:custGeom>
          <a:solidFill>
            <a:schemeClr val="hlink"/>
          </a:solidFill>
          <a:ln w="9525">
            <a:noFill/>
            <a:round/>
            <a:headEnd/>
            <a:tailEnd/>
          </a:ln>
        </p:spPr>
        <p:txBody>
          <a:bodyPr/>
          <a:lstStyle/>
          <a:p>
            <a:endParaRPr lang="en-US" dirty="0"/>
          </a:p>
        </p:txBody>
      </p:sp>
      <p:sp>
        <p:nvSpPr>
          <p:cNvPr id="69701" name="Freeform 1112"/>
          <p:cNvSpPr>
            <a:spLocks/>
          </p:cNvSpPr>
          <p:nvPr/>
        </p:nvSpPr>
        <p:spPr bwMode="auto">
          <a:xfrm>
            <a:off x="6958013" y="3297238"/>
            <a:ext cx="120650" cy="39687"/>
          </a:xfrm>
          <a:custGeom>
            <a:avLst/>
            <a:gdLst>
              <a:gd name="T0" fmla="*/ 0 w 76"/>
              <a:gd name="T1" fmla="*/ 2147483647 h 25"/>
              <a:gd name="T2" fmla="*/ 0 w 76"/>
              <a:gd name="T3" fmla="*/ 0 h 25"/>
              <a:gd name="T4" fmla="*/ 2147483647 w 76"/>
              <a:gd name="T5" fmla="*/ 2147483647 h 25"/>
              <a:gd name="T6" fmla="*/ 2147483647 w 76"/>
              <a:gd name="T7" fmla="*/ 2147483647 h 25"/>
              <a:gd name="T8" fmla="*/ 0 w 76"/>
              <a:gd name="T9" fmla="*/ 2147483647 h 25"/>
              <a:gd name="T10" fmla="*/ 0 60000 65536"/>
              <a:gd name="T11" fmla="*/ 0 60000 65536"/>
              <a:gd name="T12" fmla="*/ 0 60000 65536"/>
              <a:gd name="T13" fmla="*/ 0 60000 65536"/>
              <a:gd name="T14" fmla="*/ 0 60000 65536"/>
              <a:gd name="T15" fmla="*/ 0 w 76"/>
              <a:gd name="T16" fmla="*/ 0 h 25"/>
              <a:gd name="T17" fmla="*/ 76 w 76"/>
              <a:gd name="T18" fmla="*/ 25 h 25"/>
            </a:gdLst>
            <a:ahLst/>
            <a:cxnLst>
              <a:cxn ang="T10">
                <a:pos x="T0" y="T1"/>
              </a:cxn>
              <a:cxn ang="T11">
                <a:pos x="T2" y="T3"/>
              </a:cxn>
              <a:cxn ang="T12">
                <a:pos x="T4" y="T5"/>
              </a:cxn>
              <a:cxn ang="T13">
                <a:pos x="T6" y="T7"/>
              </a:cxn>
              <a:cxn ang="T14">
                <a:pos x="T8" y="T9"/>
              </a:cxn>
            </a:cxnLst>
            <a:rect l="T15" t="T16" r="T17" b="T18"/>
            <a:pathLst>
              <a:path w="76" h="25">
                <a:moveTo>
                  <a:pt x="0" y="13"/>
                </a:moveTo>
                <a:lnTo>
                  <a:pt x="0" y="0"/>
                </a:lnTo>
                <a:lnTo>
                  <a:pt x="76" y="13"/>
                </a:lnTo>
                <a:lnTo>
                  <a:pt x="76" y="25"/>
                </a:lnTo>
                <a:lnTo>
                  <a:pt x="0" y="13"/>
                </a:lnTo>
                <a:close/>
              </a:path>
            </a:pathLst>
          </a:custGeom>
          <a:solidFill>
            <a:schemeClr val="hlink"/>
          </a:solidFill>
          <a:ln w="9525">
            <a:noFill/>
            <a:round/>
            <a:headEnd/>
            <a:tailEnd/>
          </a:ln>
        </p:spPr>
        <p:txBody>
          <a:bodyPr/>
          <a:lstStyle/>
          <a:p>
            <a:endParaRPr lang="en-US" dirty="0"/>
          </a:p>
        </p:txBody>
      </p:sp>
      <p:sp>
        <p:nvSpPr>
          <p:cNvPr id="69702" name="Freeform 1113"/>
          <p:cNvSpPr>
            <a:spLocks/>
          </p:cNvSpPr>
          <p:nvPr/>
        </p:nvSpPr>
        <p:spPr bwMode="auto">
          <a:xfrm>
            <a:off x="6716713" y="3246438"/>
            <a:ext cx="120650" cy="50800"/>
          </a:xfrm>
          <a:custGeom>
            <a:avLst/>
            <a:gdLst>
              <a:gd name="T0" fmla="*/ 0 w 76"/>
              <a:gd name="T1" fmla="*/ 2147483647 h 32"/>
              <a:gd name="T2" fmla="*/ 0 w 76"/>
              <a:gd name="T3" fmla="*/ 0 h 32"/>
              <a:gd name="T4" fmla="*/ 2147483647 w 76"/>
              <a:gd name="T5" fmla="*/ 2147483647 h 32"/>
              <a:gd name="T6" fmla="*/ 2147483647 w 76"/>
              <a:gd name="T7" fmla="*/ 2147483647 h 32"/>
              <a:gd name="T8" fmla="*/ 0 w 76"/>
              <a:gd name="T9" fmla="*/ 2147483647 h 32"/>
              <a:gd name="T10" fmla="*/ 0 60000 65536"/>
              <a:gd name="T11" fmla="*/ 0 60000 65536"/>
              <a:gd name="T12" fmla="*/ 0 60000 65536"/>
              <a:gd name="T13" fmla="*/ 0 60000 65536"/>
              <a:gd name="T14" fmla="*/ 0 60000 65536"/>
              <a:gd name="T15" fmla="*/ 0 w 76"/>
              <a:gd name="T16" fmla="*/ 0 h 32"/>
              <a:gd name="T17" fmla="*/ 76 w 76"/>
              <a:gd name="T18" fmla="*/ 32 h 32"/>
            </a:gdLst>
            <a:ahLst/>
            <a:cxnLst>
              <a:cxn ang="T10">
                <a:pos x="T0" y="T1"/>
              </a:cxn>
              <a:cxn ang="T11">
                <a:pos x="T2" y="T3"/>
              </a:cxn>
              <a:cxn ang="T12">
                <a:pos x="T4" y="T5"/>
              </a:cxn>
              <a:cxn ang="T13">
                <a:pos x="T6" y="T7"/>
              </a:cxn>
              <a:cxn ang="T14">
                <a:pos x="T8" y="T9"/>
              </a:cxn>
            </a:cxnLst>
            <a:rect l="T15" t="T16" r="T17" b="T18"/>
            <a:pathLst>
              <a:path w="76" h="32">
                <a:moveTo>
                  <a:pt x="0" y="19"/>
                </a:moveTo>
                <a:lnTo>
                  <a:pt x="0" y="0"/>
                </a:lnTo>
                <a:lnTo>
                  <a:pt x="76" y="13"/>
                </a:lnTo>
                <a:lnTo>
                  <a:pt x="76" y="32"/>
                </a:lnTo>
                <a:lnTo>
                  <a:pt x="0" y="19"/>
                </a:lnTo>
                <a:close/>
              </a:path>
            </a:pathLst>
          </a:custGeom>
          <a:solidFill>
            <a:schemeClr val="bg1"/>
          </a:solidFill>
          <a:ln w="9525">
            <a:noFill/>
            <a:round/>
            <a:headEnd/>
            <a:tailEnd/>
          </a:ln>
        </p:spPr>
        <p:txBody>
          <a:bodyPr/>
          <a:lstStyle/>
          <a:p>
            <a:endParaRPr lang="en-US" dirty="0"/>
          </a:p>
        </p:txBody>
      </p:sp>
      <p:sp>
        <p:nvSpPr>
          <p:cNvPr id="69703" name="Freeform 1114"/>
          <p:cNvSpPr>
            <a:spLocks/>
          </p:cNvSpPr>
          <p:nvPr/>
        </p:nvSpPr>
        <p:spPr bwMode="auto">
          <a:xfrm>
            <a:off x="6477000" y="3206750"/>
            <a:ext cx="120650" cy="39688"/>
          </a:xfrm>
          <a:custGeom>
            <a:avLst/>
            <a:gdLst>
              <a:gd name="T0" fmla="*/ 0 w 76"/>
              <a:gd name="T1" fmla="*/ 2147483647 h 25"/>
              <a:gd name="T2" fmla="*/ 0 w 76"/>
              <a:gd name="T3" fmla="*/ 0 h 25"/>
              <a:gd name="T4" fmla="*/ 2147483647 w 76"/>
              <a:gd name="T5" fmla="*/ 2147483647 h 25"/>
              <a:gd name="T6" fmla="*/ 2147483647 w 76"/>
              <a:gd name="T7" fmla="*/ 2147483647 h 25"/>
              <a:gd name="T8" fmla="*/ 0 w 76"/>
              <a:gd name="T9" fmla="*/ 2147483647 h 25"/>
              <a:gd name="T10" fmla="*/ 0 60000 65536"/>
              <a:gd name="T11" fmla="*/ 0 60000 65536"/>
              <a:gd name="T12" fmla="*/ 0 60000 65536"/>
              <a:gd name="T13" fmla="*/ 0 60000 65536"/>
              <a:gd name="T14" fmla="*/ 0 60000 65536"/>
              <a:gd name="T15" fmla="*/ 0 w 76"/>
              <a:gd name="T16" fmla="*/ 0 h 25"/>
              <a:gd name="T17" fmla="*/ 76 w 76"/>
              <a:gd name="T18" fmla="*/ 25 h 25"/>
            </a:gdLst>
            <a:ahLst/>
            <a:cxnLst>
              <a:cxn ang="T10">
                <a:pos x="T0" y="T1"/>
              </a:cxn>
              <a:cxn ang="T11">
                <a:pos x="T2" y="T3"/>
              </a:cxn>
              <a:cxn ang="T12">
                <a:pos x="T4" y="T5"/>
              </a:cxn>
              <a:cxn ang="T13">
                <a:pos x="T6" y="T7"/>
              </a:cxn>
              <a:cxn ang="T14">
                <a:pos x="T8" y="T9"/>
              </a:cxn>
            </a:cxnLst>
            <a:rect l="T15" t="T16" r="T17" b="T18"/>
            <a:pathLst>
              <a:path w="76" h="25">
                <a:moveTo>
                  <a:pt x="0" y="13"/>
                </a:moveTo>
                <a:lnTo>
                  <a:pt x="0" y="0"/>
                </a:lnTo>
                <a:lnTo>
                  <a:pt x="76" y="13"/>
                </a:lnTo>
                <a:lnTo>
                  <a:pt x="76" y="25"/>
                </a:lnTo>
                <a:lnTo>
                  <a:pt x="0" y="13"/>
                </a:lnTo>
                <a:close/>
              </a:path>
            </a:pathLst>
          </a:custGeom>
          <a:solidFill>
            <a:schemeClr val="hlink"/>
          </a:solidFill>
          <a:ln w="9525">
            <a:noFill/>
            <a:round/>
            <a:headEnd/>
            <a:tailEnd/>
          </a:ln>
        </p:spPr>
        <p:txBody>
          <a:bodyPr/>
          <a:lstStyle/>
          <a:p>
            <a:endParaRPr lang="en-US" dirty="0"/>
          </a:p>
        </p:txBody>
      </p:sp>
      <p:sp>
        <p:nvSpPr>
          <p:cNvPr id="69704" name="Freeform 1115"/>
          <p:cNvSpPr>
            <a:spLocks/>
          </p:cNvSpPr>
          <p:nvPr/>
        </p:nvSpPr>
        <p:spPr bwMode="auto">
          <a:xfrm>
            <a:off x="6235700" y="3167063"/>
            <a:ext cx="120650" cy="39687"/>
          </a:xfrm>
          <a:custGeom>
            <a:avLst/>
            <a:gdLst>
              <a:gd name="T0" fmla="*/ 0 w 76"/>
              <a:gd name="T1" fmla="*/ 2147483647 h 25"/>
              <a:gd name="T2" fmla="*/ 0 w 76"/>
              <a:gd name="T3" fmla="*/ 0 h 25"/>
              <a:gd name="T4" fmla="*/ 2147483647 w 76"/>
              <a:gd name="T5" fmla="*/ 2147483647 h 25"/>
              <a:gd name="T6" fmla="*/ 2147483647 w 76"/>
              <a:gd name="T7" fmla="*/ 2147483647 h 25"/>
              <a:gd name="T8" fmla="*/ 0 w 76"/>
              <a:gd name="T9" fmla="*/ 2147483647 h 25"/>
              <a:gd name="T10" fmla="*/ 0 60000 65536"/>
              <a:gd name="T11" fmla="*/ 0 60000 65536"/>
              <a:gd name="T12" fmla="*/ 0 60000 65536"/>
              <a:gd name="T13" fmla="*/ 0 60000 65536"/>
              <a:gd name="T14" fmla="*/ 0 60000 65536"/>
              <a:gd name="T15" fmla="*/ 0 w 76"/>
              <a:gd name="T16" fmla="*/ 0 h 25"/>
              <a:gd name="T17" fmla="*/ 76 w 76"/>
              <a:gd name="T18" fmla="*/ 25 h 25"/>
            </a:gdLst>
            <a:ahLst/>
            <a:cxnLst>
              <a:cxn ang="T10">
                <a:pos x="T0" y="T1"/>
              </a:cxn>
              <a:cxn ang="T11">
                <a:pos x="T2" y="T3"/>
              </a:cxn>
              <a:cxn ang="T12">
                <a:pos x="T4" y="T5"/>
              </a:cxn>
              <a:cxn ang="T13">
                <a:pos x="T6" y="T7"/>
              </a:cxn>
              <a:cxn ang="T14">
                <a:pos x="T8" y="T9"/>
              </a:cxn>
            </a:cxnLst>
            <a:rect l="T15" t="T16" r="T17" b="T18"/>
            <a:pathLst>
              <a:path w="76" h="25">
                <a:moveTo>
                  <a:pt x="0" y="13"/>
                </a:moveTo>
                <a:lnTo>
                  <a:pt x="0" y="0"/>
                </a:lnTo>
                <a:lnTo>
                  <a:pt x="76" y="13"/>
                </a:lnTo>
                <a:lnTo>
                  <a:pt x="76" y="25"/>
                </a:lnTo>
                <a:lnTo>
                  <a:pt x="0" y="13"/>
                </a:lnTo>
                <a:close/>
              </a:path>
            </a:pathLst>
          </a:custGeom>
          <a:solidFill>
            <a:schemeClr val="hlink"/>
          </a:solidFill>
          <a:ln w="9525">
            <a:noFill/>
            <a:round/>
            <a:headEnd/>
            <a:tailEnd/>
          </a:ln>
        </p:spPr>
        <p:txBody>
          <a:bodyPr/>
          <a:lstStyle/>
          <a:p>
            <a:endParaRPr lang="en-US" dirty="0"/>
          </a:p>
        </p:txBody>
      </p:sp>
      <p:sp>
        <p:nvSpPr>
          <p:cNvPr id="69705" name="Freeform 1116"/>
          <p:cNvSpPr>
            <a:spLocks/>
          </p:cNvSpPr>
          <p:nvPr/>
        </p:nvSpPr>
        <p:spPr bwMode="auto">
          <a:xfrm>
            <a:off x="5995988" y="3116263"/>
            <a:ext cx="120650" cy="50800"/>
          </a:xfrm>
          <a:custGeom>
            <a:avLst/>
            <a:gdLst>
              <a:gd name="T0" fmla="*/ 0 w 76"/>
              <a:gd name="T1" fmla="*/ 2147483647 h 32"/>
              <a:gd name="T2" fmla="*/ 0 w 76"/>
              <a:gd name="T3" fmla="*/ 0 h 32"/>
              <a:gd name="T4" fmla="*/ 2147483647 w 76"/>
              <a:gd name="T5" fmla="*/ 2147483647 h 32"/>
              <a:gd name="T6" fmla="*/ 2147483647 w 76"/>
              <a:gd name="T7" fmla="*/ 2147483647 h 32"/>
              <a:gd name="T8" fmla="*/ 0 w 76"/>
              <a:gd name="T9" fmla="*/ 2147483647 h 32"/>
              <a:gd name="T10" fmla="*/ 0 60000 65536"/>
              <a:gd name="T11" fmla="*/ 0 60000 65536"/>
              <a:gd name="T12" fmla="*/ 0 60000 65536"/>
              <a:gd name="T13" fmla="*/ 0 60000 65536"/>
              <a:gd name="T14" fmla="*/ 0 60000 65536"/>
              <a:gd name="T15" fmla="*/ 0 w 76"/>
              <a:gd name="T16" fmla="*/ 0 h 32"/>
              <a:gd name="T17" fmla="*/ 76 w 76"/>
              <a:gd name="T18" fmla="*/ 32 h 32"/>
            </a:gdLst>
            <a:ahLst/>
            <a:cxnLst>
              <a:cxn ang="T10">
                <a:pos x="T0" y="T1"/>
              </a:cxn>
              <a:cxn ang="T11">
                <a:pos x="T2" y="T3"/>
              </a:cxn>
              <a:cxn ang="T12">
                <a:pos x="T4" y="T5"/>
              </a:cxn>
              <a:cxn ang="T13">
                <a:pos x="T6" y="T7"/>
              </a:cxn>
              <a:cxn ang="T14">
                <a:pos x="T8" y="T9"/>
              </a:cxn>
            </a:cxnLst>
            <a:rect l="T15" t="T16" r="T17" b="T18"/>
            <a:pathLst>
              <a:path w="76" h="32">
                <a:moveTo>
                  <a:pt x="0" y="19"/>
                </a:moveTo>
                <a:lnTo>
                  <a:pt x="0" y="0"/>
                </a:lnTo>
                <a:lnTo>
                  <a:pt x="76" y="13"/>
                </a:lnTo>
                <a:lnTo>
                  <a:pt x="76" y="32"/>
                </a:lnTo>
                <a:lnTo>
                  <a:pt x="0" y="19"/>
                </a:lnTo>
                <a:close/>
              </a:path>
            </a:pathLst>
          </a:custGeom>
          <a:solidFill>
            <a:schemeClr val="hlink"/>
          </a:solidFill>
          <a:ln w="9525">
            <a:noFill/>
            <a:round/>
            <a:headEnd/>
            <a:tailEnd/>
          </a:ln>
        </p:spPr>
        <p:txBody>
          <a:bodyPr/>
          <a:lstStyle/>
          <a:p>
            <a:endParaRPr lang="en-US" dirty="0"/>
          </a:p>
        </p:txBody>
      </p:sp>
      <p:sp>
        <p:nvSpPr>
          <p:cNvPr id="69706" name="Freeform 1117"/>
          <p:cNvSpPr>
            <a:spLocks/>
          </p:cNvSpPr>
          <p:nvPr/>
        </p:nvSpPr>
        <p:spPr bwMode="auto">
          <a:xfrm>
            <a:off x="8401050" y="3578225"/>
            <a:ext cx="130175" cy="39688"/>
          </a:xfrm>
          <a:custGeom>
            <a:avLst/>
            <a:gdLst>
              <a:gd name="T0" fmla="*/ 2147483647 w 82"/>
              <a:gd name="T1" fmla="*/ 2147483647 h 25"/>
              <a:gd name="T2" fmla="*/ 0 w 82"/>
              <a:gd name="T3" fmla="*/ 2147483647 h 25"/>
              <a:gd name="T4" fmla="*/ 2147483647 w 82"/>
              <a:gd name="T5" fmla="*/ 0 h 25"/>
              <a:gd name="T6" fmla="*/ 2147483647 w 82"/>
              <a:gd name="T7" fmla="*/ 2147483647 h 25"/>
              <a:gd name="T8" fmla="*/ 2147483647 w 82"/>
              <a:gd name="T9" fmla="*/ 2147483647 h 25"/>
              <a:gd name="T10" fmla="*/ 0 60000 65536"/>
              <a:gd name="T11" fmla="*/ 0 60000 65536"/>
              <a:gd name="T12" fmla="*/ 0 60000 65536"/>
              <a:gd name="T13" fmla="*/ 0 60000 65536"/>
              <a:gd name="T14" fmla="*/ 0 60000 65536"/>
              <a:gd name="T15" fmla="*/ 0 w 82"/>
              <a:gd name="T16" fmla="*/ 0 h 25"/>
              <a:gd name="T17" fmla="*/ 82 w 82"/>
              <a:gd name="T18" fmla="*/ 25 h 25"/>
            </a:gdLst>
            <a:ahLst/>
            <a:cxnLst>
              <a:cxn ang="T10">
                <a:pos x="T0" y="T1"/>
              </a:cxn>
              <a:cxn ang="T11">
                <a:pos x="T2" y="T3"/>
              </a:cxn>
              <a:cxn ang="T12">
                <a:pos x="T4" y="T5"/>
              </a:cxn>
              <a:cxn ang="T13">
                <a:pos x="T6" y="T7"/>
              </a:cxn>
              <a:cxn ang="T14">
                <a:pos x="T8" y="T9"/>
              </a:cxn>
            </a:cxnLst>
            <a:rect l="T15" t="T16" r="T17" b="T18"/>
            <a:pathLst>
              <a:path w="82" h="25">
                <a:moveTo>
                  <a:pt x="6" y="25"/>
                </a:moveTo>
                <a:lnTo>
                  <a:pt x="0" y="12"/>
                </a:lnTo>
                <a:lnTo>
                  <a:pt x="75" y="0"/>
                </a:lnTo>
                <a:lnTo>
                  <a:pt x="82" y="12"/>
                </a:lnTo>
                <a:lnTo>
                  <a:pt x="6" y="25"/>
                </a:lnTo>
                <a:close/>
              </a:path>
            </a:pathLst>
          </a:custGeom>
          <a:solidFill>
            <a:schemeClr val="hlink"/>
          </a:solidFill>
          <a:ln w="9525">
            <a:noFill/>
            <a:round/>
            <a:headEnd/>
            <a:tailEnd/>
          </a:ln>
        </p:spPr>
        <p:txBody>
          <a:bodyPr/>
          <a:lstStyle/>
          <a:p>
            <a:endParaRPr lang="en-US" dirty="0"/>
          </a:p>
        </p:txBody>
      </p:sp>
      <p:sp>
        <p:nvSpPr>
          <p:cNvPr id="69707" name="Freeform 1118"/>
          <p:cNvSpPr>
            <a:spLocks/>
          </p:cNvSpPr>
          <p:nvPr/>
        </p:nvSpPr>
        <p:spPr bwMode="auto">
          <a:xfrm>
            <a:off x="8159750" y="3617913"/>
            <a:ext cx="130175" cy="49212"/>
          </a:xfrm>
          <a:custGeom>
            <a:avLst/>
            <a:gdLst>
              <a:gd name="T0" fmla="*/ 2147483647 w 82"/>
              <a:gd name="T1" fmla="*/ 2147483647 h 31"/>
              <a:gd name="T2" fmla="*/ 0 w 82"/>
              <a:gd name="T3" fmla="*/ 2147483647 h 31"/>
              <a:gd name="T4" fmla="*/ 2147483647 w 82"/>
              <a:gd name="T5" fmla="*/ 0 h 31"/>
              <a:gd name="T6" fmla="*/ 2147483647 w 82"/>
              <a:gd name="T7" fmla="*/ 2147483647 h 31"/>
              <a:gd name="T8" fmla="*/ 2147483647 w 82"/>
              <a:gd name="T9" fmla="*/ 2147483647 h 31"/>
              <a:gd name="T10" fmla="*/ 0 60000 65536"/>
              <a:gd name="T11" fmla="*/ 0 60000 65536"/>
              <a:gd name="T12" fmla="*/ 0 60000 65536"/>
              <a:gd name="T13" fmla="*/ 0 60000 65536"/>
              <a:gd name="T14" fmla="*/ 0 60000 65536"/>
              <a:gd name="T15" fmla="*/ 0 w 82"/>
              <a:gd name="T16" fmla="*/ 0 h 31"/>
              <a:gd name="T17" fmla="*/ 82 w 82"/>
              <a:gd name="T18" fmla="*/ 31 h 31"/>
            </a:gdLst>
            <a:ahLst/>
            <a:cxnLst>
              <a:cxn ang="T10">
                <a:pos x="T0" y="T1"/>
              </a:cxn>
              <a:cxn ang="T11">
                <a:pos x="T2" y="T3"/>
              </a:cxn>
              <a:cxn ang="T12">
                <a:pos x="T4" y="T5"/>
              </a:cxn>
              <a:cxn ang="T13">
                <a:pos x="T6" y="T7"/>
              </a:cxn>
              <a:cxn ang="T14">
                <a:pos x="T8" y="T9"/>
              </a:cxn>
            </a:cxnLst>
            <a:rect l="T15" t="T16" r="T17" b="T18"/>
            <a:pathLst>
              <a:path w="82" h="31">
                <a:moveTo>
                  <a:pt x="7" y="31"/>
                </a:moveTo>
                <a:lnTo>
                  <a:pt x="0" y="13"/>
                </a:lnTo>
                <a:lnTo>
                  <a:pt x="76" y="0"/>
                </a:lnTo>
                <a:lnTo>
                  <a:pt x="82" y="13"/>
                </a:lnTo>
                <a:lnTo>
                  <a:pt x="7" y="31"/>
                </a:lnTo>
                <a:close/>
              </a:path>
            </a:pathLst>
          </a:custGeom>
          <a:solidFill>
            <a:schemeClr val="hlink"/>
          </a:solidFill>
          <a:ln w="9525">
            <a:noFill/>
            <a:round/>
            <a:headEnd/>
            <a:tailEnd/>
          </a:ln>
        </p:spPr>
        <p:txBody>
          <a:bodyPr/>
          <a:lstStyle/>
          <a:p>
            <a:endParaRPr lang="en-US" dirty="0"/>
          </a:p>
        </p:txBody>
      </p:sp>
      <p:sp>
        <p:nvSpPr>
          <p:cNvPr id="69708" name="Freeform 1119"/>
          <p:cNvSpPr>
            <a:spLocks/>
          </p:cNvSpPr>
          <p:nvPr/>
        </p:nvSpPr>
        <p:spPr bwMode="auto">
          <a:xfrm>
            <a:off x="7920038" y="3657600"/>
            <a:ext cx="130175" cy="50800"/>
          </a:xfrm>
          <a:custGeom>
            <a:avLst/>
            <a:gdLst>
              <a:gd name="T0" fmla="*/ 2147483647 w 82"/>
              <a:gd name="T1" fmla="*/ 2147483647 h 32"/>
              <a:gd name="T2" fmla="*/ 0 w 82"/>
              <a:gd name="T3" fmla="*/ 2147483647 h 32"/>
              <a:gd name="T4" fmla="*/ 2147483647 w 82"/>
              <a:gd name="T5" fmla="*/ 0 h 32"/>
              <a:gd name="T6" fmla="*/ 2147483647 w 82"/>
              <a:gd name="T7" fmla="*/ 2147483647 h 32"/>
              <a:gd name="T8" fmla="*/ 2147483647 w 82"/>
              <a:gd name="T9" fmla="*/ 2147483647 h 32"/>
              <a:gd name="T10" fmla="*/ 0 60000 65536"/>
              <a:gd name="T11" fmla="*/ 0 60000 65536"/>
              <a:gd name="T12" fmla="*/ 0 60000 65536"/>
              <a:gd name="T13" fmla="*/ 0 60000 65536"/>
              <a:gd name="T14" fmla="*/ 0 60000 65536"/>
              <a:gd name="T15" fmla="*/ 0 w 82"/>
              <a:gd name="T16" fmla="*/ 0 h 32"/>
              <a:gd name="T17" fmla="*/ 82 w 82"/>
              <a:gd name="T18" fmla="*/ 32 h 32"/>
            </a:gdLst>
            <a:ahLst/>
            <a:cxnLst>
              <a:cxn ang="T10">
                <a:pos x="T0" y="T1"/>
              </a:cxn>
              <a:cxn ang="T11">
                <a:pos x="T2" y="T3"/>
              </a:cxn>
              <a:cxn ang="T12">
                <a:pos x="T4" y="T5"/>
              </a:cxn>
              <a:cxn ang="T13">
                <a:pos x="T6" y="T7"/>
              </a:cxn>
              <a:cxn ang="T14">
                <a:pos x="T8" y="T9"/>
              </a:cxn>
            </a:cxnLst>
            <a:rect l="T15" t="T16" r="T17" b="T18"/>
            <a:pathLst>
              <a:path w="82" h="32">
                <a:moveTo>
                  <a:pt x="6" y="32"/>
                </a:moveTo>
                <a:lnTo>
                  <a:pt x="0" y="13"/>
                </a:lnTo>
                <a:lnTo>
                  <a:pt x="75" y="0"/>
                </a:lnTo>
                <a:lnTo>
                  <a:pt x="82" y="19"/>
                </a:lnTo>
                <a:lnTo>
                  <a:pt x="6" y="32"/>
                </a:lnTo>
                <a:close/>
              </a:path>
            </a:pathLst>
          </a:custGeom>
          <a:solidFill>
            <a:schemeClr val="hlink"/>
          </a:solidFill>
          <a:ln w="9525">
            <a:noFill/>
            <a:round/>
            <a:headEnd/>
            <a:tailEnd/>
          </a:ln>
        </p:spPr>
        <p:txBody>
          <a:bodyPr/>
          <a:lstStyle/>
          <a:p>
            <a:endParaRPr lang="en-US" dirty="0"/>
          </a:p>
        </p:txBody>
      </p:sp>
      <p:sp>
        <p:nvSpPr>
          <p:cNvPr id="69709" name="Freeform 1120"/>
          <p:cNvSpPr>
            <a:spLocks/>
          </p:cNvSpPr>
          <p:nvPr/>
        </p:nvSpPr>
        <p:spPr bwMode="auto">
          <a:xfrm>
            <a:off x="7678738" y="3708400"/>
            <a:ext cx="130175" cy="39688"/>
          </a:xfrm>
          <a:custGeom>
            <a:avLst/>
            <a:gdLst>
              <a:gd name="T0" fmla="*/ 2147483647 w 82"/>
              <a:gd name="T1" fmla="*/ 2147483647 h 25"/>
              <a:gd name="T2" fmla="*/ 0 w 82"/>
              <a:gd name="T3" fmla="*/ 2147483647 h 25"/>
              <a:gd name="T4" fmla="*/ 2147483647 w 82"/>
              <a:gd name="T5" fmla="*/ 0 h 25"/>
              <a:gd name="T6" fmla="*/ 2147483647 w 82"/>
              <a:gd name="T7" fmla="*/ 2147483647 h 25"/>
              <a:gd name="T8" fmla="*/ 2147483647 w 82"/>
              <a:gd name="T9" fmla="*/ 2147483647 h 25"/>
              <a:gd name="T10" fmla="*/ 0 60000 65536"/>
              <a:gd name="T11" fmla="*/ 0 60000 65536"/>
              <a:gd name="T12" fmla="*/ 0 60000 65536"/>
              <a:gd name="T13" fmla="*/ 0 60000 65536"/>
              <a:gd name="T14" fmla="*/ 0 60000 65536"/>
              <a:gd name="T15" fmla="*/ 0 w 82"/>
              <a:gd name="T16" fmla="*/ 0 h 25"/>
              <a:gd name="T17" fmla="*/ 82 w 82"/>
              <a:gd name="T18" fmla="*/ 25 h 25"/>
            </a:gdLst>
            <a:ahLst/>
            <a:cxnLst>
              <a:cxn ang="T10">
                <a:pos x="T0" y="T1"/>
              </a:cxn>
              <a:cxn ang="T11">
                <a:pos x="T2" y="T3"/>
              </a:cxn>
              <a:cxn ang="T12">
                <a:pos x="T4" y="T5"/>
              </a:cxn>
              <a:cxn ang="T13">
                <a:pos x="T6" y="T7"/>
              </a:cxn>
              <a:cxn ang="T14">
                <a:pos x="T8" y="T9"/>
              </a:cxn>
            </a:cxnLst>
            <a:rect l="T15" t="T16" r="T17" b="T18"/>
            <a:pathLst>
              <a:path w="82" h="25">
                <a:moveTo>
                  <a:pt x="7" y="25"/>
                </a:moveTo>
                <a:lnTo>
                  <a:pt x="0" y="12"/>
                </a:lnTo>
                <a:lnTo>
                  <a:pt x="76" y="0"/>
                </a:lnTo>
                <a:lnTo>
                  <a:pt x="82" y="12"/>
                </a:lnTo>
                <a:lnTo>
                  <a:pt x="7" y="25"/>
                </a:lnTo>
                <a:close/>
              </a:path>
            </a:pathLst>
          </a:custGeom>
          <a:solidFill>
            <a:schemeClr val="hlink"/>
          </a:solidFill>
          <a:ln w="9525">
            <a:noFill/>
            <a:round/>
            <a:headEnd/>
            <a:tailEnd/>
          </a:ln>
        </p:spPr>
        <p:txBody>
          <a:bodyPr/>
          <a:lstStyle/>
          <a:p>
            <a:endParaRPr lang="en-US" dirty="0"/>
          </a:p>
        </p:txBody>
      </p:sp>
      <p:sp>
        <p:nvSpPr>
          <p:cNvPr id="69710" name="Freeform 1121"/>
          <p:cNvSpPr>
            <a:spLocks/>
          </p:cNvSpPr>
          <p:nvPr/>
        </p:nvSpPr>
        <p:spPr bwMode="auto">
          <a:xfrm>
            <a:off x="7439025" y="3748088"/>
            <a:ext cx="130175" cy="50800"/>
          </a:xfrm>
          <a:custGeom>
            <a:avLst/>
            <a:gdLst>
              <a:gd name="T0" fmla="*/ 2147483647 w 82"/>
              <a:gd name="T1" fmla="*/ 2147483647 h 32"/>
              <a:gd name="T2" fmla="*/ 0 w 82"/>
              <a:gd name="T3" fmla="*/ 2147483647 h 32"/>
              <a:gd name="T4" fmla="*/ 2147483647 w 82"/>
              <a:gd name="T5" fmla="*/ 0 h 32"/>
              <a:gd name="T6" fmla="*/ 2147483647 w 82"/>
              <a:gd name="T7" fmla="*/ 2147483647 h 32"/>
              <a:gd name="T8" fmla="*/ 2147483647 w 82"/>
              <a:gd name="T9" fmla="*/ 2147483647 h 32"/>
              <a:gd name="T10" fmla="*/ 0 60000 65536"/>
              <a:gd name="T11" fmla="*/ 0 60000 65536"/>
              <a:gd name="T12" fmla="*/ 0 60000 65536"/>
              <a:gd name="T13" fmla="*/ 0 60000 65536"/>
              <a:gd name="T14" fmla="*/ 0 60000 65536"/>
              <a:gd name="T15" fmla="*/ 0 w 82"/>
              <a:gd name="T16" fmla="*/ 0 h 32"/>
              <a:gd name="T17" fmla="*/ 82 w 82"/>
              <a:gd name="T18" fmla="*/ 32 h 32"/>
            </a:gdLst>
            <a:ahLst/>
            <a:cxnLst>
              <a:cxn ang="T10">
                <a:pos x="T0" y="T1"/>
              </a:cxn>
              <a:cxn ang="T11">
                <a:pos x="T2" y="T3"/>
              </a:cxn>
              <a:cxn ang="T12">
                <a:pos x="T4" y="T5"/>
              </a:cxn>
              <a:cxn ang="T13">
                <a:pos x="T6" y="T7"/>
              </a:cxn>
              <a:cxn ang="T14">
                <a:pos x="T8" y="T9"/>
              </a:cxn>
            </a:cxnLst>
            <a:rect l="T15" t="T16" r="T17" b="T18"/>
            <a:pathLst>
              <a:path w="82" h="32">
                <a:moveTo>
                  <a:pt x="6" y="32"/>
                </a:moveTo>
                <a:lnTo>
                  <a:pt x="0" y="13"/>
                </a:lnTo>
                <a:lnTo>
                  <a:pt x="76" y="0"/>
                </a:lnTo>
                <a:lnTo>
                  <a:pt x="82" y="13"/>
                </a:lnTo>
                <a:lnTo>
                  <a:pt x="6" y="32"/>
                </a:lnTo>
                <a:close/>
              </a:path>
            </a:pathLst>
          </a:custGeom>
          <a:solidFill>
            <a:schemeClr val="hlink"/>
          </a:solidFill>
          <a:ln w="9525">
            <a:noFill/>
            <a:round/>
            <a:headEnd/>
            <a:tailEnd/>
          </a:ln>
        </p:spPr>
        <p:txBody>
          <a:bodyPr/>
          <a:lstStyle/>
          <a:p>
            <a:endParaRPr lang="en-US" dirty="0"/>
          </a:p>
        </p:txBody>
      </p:sp>
      <p:sp>
        <p:nvSpPr>
          <p:cNvPr id="69711" name="Freeform 1122"/>
          <p:cNvSpPr>
            <a:spLocks/>
          </p:cNvSpPr>
          <p:nvPr/>
        </p:nvSpPr>
        <p:spPr bwMode="auto">
          <a:xfrm>
            <a:off x="7197725" y="3787775"/>
            <a:ext cx="130175" cy="50800"/>
          </a:xfrm>
          <a:custGeom>
            <a:avLst/>
            <a:gdLst>
              <a:gd name="T0" fmla="*/ 2147483647 w 82"/>
              <a:gd name="T1" fmla="*/ 2147483647 h 32"/>
              <a:gd name="T2" fmla="*/ 0 w 82"/>
              <a:gd name="T3" fmla="*/ 2147483647 h 32"/>
              <a:gd name="T4" fmla="*/ 2147483647 w 82"/>
              <a:gd name="T5" fmla="*/ 0 h 32"/>
              <a:gd name="T6" fmla="*/ 2147483647 w 82"/>
              <a:gd name="T7" fmla="*/ 2147483647 h 32"/>
              <a:gd name="T8" fmla="*/ 2147483647 w 82"/>
              <a:gd name="T9" fmla="*/ 2147483647 h 32"/>
              <a:gd name="T10" fmla="*/ 0 60000 65536"/>
              <a:gd name="T11" fmla="*/ 0 60000 65536"/>
              <a:gd name="T12" fmla="*/ 0 60000 65536"/>
              <a:gd name="T13" fmla="*/ 0 60000 65536"/>
              <a:gd name="T14" fmla="*/ 0 60000 65536"/>
              <a:gd name="T15" fmla="*/ 0 w 82"/>
              <a:gd name="T16" fmla="*/ 0 h 32"/>
              <a:gd name="T17" fmla="*/ 82 w 82"/>
              <a:gd name="T18" fmla="*/ 32 h 32"/>
            </a:gdLst>
            <a:ahLst/>
            <a:cxnLst>
              <a:cxn ang="T10">
                <a:pos x="T0" y="T1"/>
              </a:cxn>
              <a:cxn ang="T11">
                <a:pos x="T2" y="T3"/>
              </a:cxn>
              <a:cxn ang="T12">
                <a:pos x="T4" y="T5"/>
              </a:cxn>
              <a:cxn ang="T13">
                <a:pos x="T6" y="T7"/>
              </a:cxn>
              <a:cxn ang="T14">
                <a:pos x="T8" y="T9"/>
              </a:cxn>
            </a:cxnLst>
            <a:rect l="T15" t="T16" r="T17" b="T18"/>
            <a:pathLst>
              <a:path w="82" h="32">
                <a:moveTo>
                  <a:pt x="7" y="32"/>
                </a:moveTo>
                <a:lnTo>
                  <a:pt x="0" y="13"/>
                </a:lnTo>
                <a:lnTo>
                  <a:pt x="76" y="0"/>
                </a:lnTo>
                <a:lnTo>
                  <a:pt x="82" y="19"/>
                </a:lnTo>
                <a:lnTo>
                  <a:pt x="7" y="32"/>
                </a:lnTo>
                <a:close/>
              </a:path>
            </a:pathLst>
          </a:custGeom>
          <a:solidFill>
            <a:schemeClr val="hlink"/>
          </a:solidFill>
          <a:ln w="9525">
            <a:noFill/>
            <a:round/>
            <a:headEnd/>
            <a:tailEnd/>
          </a:ln>
        </p:spPr>
        <p:txBody>
          <a:bodyPr/>
          <a:lstStyle/>
          <a:p>
            <a:endParaRPr lang="en-US" dirty="0"/>
          </a:p>
        </p:txBody>
      </p:sp>
      <p:sp>
        <p:nvSpPr>
          <p:cNvPr id="69712" name="Freeform 1123"/>
          <p:cNvSpPr>
            <a:spLocks/>
          </p:cNvSpPr>
          <p:nvPr/>
        </p:nvSpPr>
        <p:spPr bwMode="auto">
          <a:xfrm>
            <a:off x="6958013" y="3838575"/>
            <a:ext cx="130175" cy="39688"/>
          </a:xfrm>
          <a:custGeom>
            <a:avLst/>
            <a:gdLst>
              <a:gd name="T0" fmla="*/ 2147483647 w 82"/>
              <a:gd name="T1" fmla="*/ 2147483647 h 25"/>
              <a:gd name="T2" fmla="*/ 0 w 82"/>
              <a:gd name="T3" fmla="*/ 2147483647 h 25"/>
              <a:gd name="T4" fmla="*/ 2147483647 w 82"/>
              <a:gd name="T5" fmla="*/ 0 h 25"/>
              <a:gd name="T6" fmla="*/ 2147483647 w 82"/>
              <a:gd name="T7" fmla="*/ 2147483647 h 25"/>
              <a:gd name="T8" fmla="*/ 2147483647 w 82"/>
              <a:gd name="T9" fmla="*/ 2147483647 h 25"/>
              <a:gd name="T10" fmla="*/ 0 60000 65536"/>
              <a:gd name="T11" fmla="*/ 0 60000 65536"/>
              <a:gd name="T12" fmla="*/ 0 60000 65536"/>
              <a:gd name="T13" fmla="*/ 0 60000 65536"/>
              <a:gd name="T14" fmla="*/ 0 60000 65536"/>
              <a:gd name="T15" fmla="*/ 0 w 82"/>
              <a:gd name="T16" fmla="*/ 0 h 25"/>
              <a:gd name="T17" fmla="*/ 82 w 82"/>
              <a:gd name="T18" fmla="*/ 25 h 25"/>
            </a:gdLst>
            <a:ahLst/>
            <a:cxnLst>
              <a:cxn ang="T10">
                <a:pos x="T0" y="T1"/>
              </a:cxn>
              <a:cxn ang="T11">
                <a:pos x="T2" y="T3"/>
              </a:cxn>
              <a:cxn ang="T12">
                <a:pos x="T4" y="T5"/>
              </a:cxn>
              <a:cxn ang="T13">
                <a:pos x="T6" y="T7"/>
              </a:cxn>
              <a:cxn ang="T14">
                <a:pos x="T8" y="T9"/>
              </a:cxn>
            </a:cxnLst>
            <a:rect l="T15" t="T16" r="T17" b="T18"/>
            <a:pathLst>
              <a:path w="82" h="25">
                <a:moveTo>
                  <a:pt x="6" y="25"/>
                </a:moveTo>
                <a:lnTo>
                  <a:pt x="0" y="12"/>
                </a:lnTo>
                <a:lnTo>
                  <a:pt x="76" y="0"/>
                </a:lnTo>
                <a:lnTo>
                  <a:pt x="82" y="12"/>
                </a:lnTo>
                <a:lnTo>
                  <a:pt x="6" y="25"/>
                </a:lnTo>
                <a:close/>
              </a:path>
            </a:pathLst>
          </a:custGeom>
          <a:solidFill>
            <a:schemeClr val="hlink"/>
          </a:solidFill>
          <a:ln w="9525">
            <a:noFill/>
            <a:round/>
            <a:headEnd/>
            <a:tailEnd/>
          </a:ln>
        </p:spPr>
        <p:txBody>
          <a:bodyPr/>
          <a:lstStyle/>
          <a:p>
            <a:endParaRPr lang="en-US" dirty="0"/>
          </a:p>
        </p:txBody>
      </p:sp>
      <p:sp>
        <p:nvSpPr>
          <p:cNvPr id="69713" name="Freeform 1124"/>
          <p:cNvSpPr>
            <a:spLocks/>
          </p:cNvSpPr>
          <p:nvPr/>
        </p:nvSpPr>
        <p:spPr bwMode="auto">
          <a:xfrm>
            <a:off x="6716713" y="3878263"/>
            <a:ext cx="130175" cy="39687"/>
          </a:xfrm>
          <a:custGeom>
            <a:avLst/>
            <a:gdLst>
              <a:gd name="T0" fmla="*/ 2147483647 w 82"/>
              <a:gd name="T1" fmla="*/ 2147483647 h 25"/>
              <a:gd name="T2" fmla="*/ 0 w 82"/>
              <a:gd name="T3" fmla="*/ 2147483647 h 25"/>
              <a:gd name="T4" fmla="*/ 2147483647 w 82"/>
              <a:gd name="T5" fmla="*/ 0 h 25"/>
              <a:gd name="T6" fmla="*/ 2147483647 w 82"/>
              <a:gd name="T7" fmla="*/ 2147483647 h 25"/>
              <a:gd name="T8" fmla="*/ 2147483647 w 82"/>
              <a:gd name="T9" fmla="*/ 2147483647 h 25"/>
              <a:gd name="T10" fmla="*/ 0 60000 65536"/>
              <a:gd name="T11" fmla="*/ 0 60000 65536"/>
              <a:gd name="T12" fmla="*/ 0 60000 65536"/>
              <a:gd name="T13" fmla="*/ 0 60000 65536"/>
              <a:gd name="T14" fmla="*/ 0 60000 65536"/>
              <a:gd name="T15" fmla="*/ 0 w 82"/>
              <a:gd name="T16" fmla="*/ 0 h 25"/>
              <a:gd name="T17" fmla="*/ 82 w 82"/>
              <a:gd name="T18" fmla="*/ 25 h 25"/>
            </a:gdLst>
            <a:ahLst/>
            <a:cxnLst>
              <a:cxn ang="T10">
                <a:pos x="T0" y="T1"/>
              </a:cxn>
              <a:cxn ang="T11">
                <a:pos x="T2" y="T3"/>
              </a:cxn>
              <a:cxn ang="T12">
                <a:pos x="T4" y="T5"/>
              </a:cxn>
              <a:cxn ang="T13">
                <a:pos x="T6" y="T7"/>
              </a:cxn>
              <a:cxn ang="T14">
                <a:pos x="T8" y="T9"/>
              </a:cxn>
            </a:cxnLst>
            <a:rect l="T15" t="T16" r="T17" b="T18"/>
            <a:pathLst>
              <a:path w="82" h="25">
                <a:moveTo>
                  <a:pt x="7" y="25"/>
                </a:moveTo>
                <a:lnTo>
                  <a:pt x="0" y="13"/>
                </a:lnTo>
                <a:lnTo>
                  <a:pt x="76" y="0"/>
                </a:lnTo>
                <a:lnTo>
                  <a:pt x="82" y="13"/>
                </a:lnTo>
                <a:lnTo>
                  <a:pt x="7" y="25"/>
                </a:lnTo>
                <a:close/>
              </a:path>
            </a:pathLst>
          </a:custGeom>
          <a:solidFill>
            <a:schemeClr val="hlink"/>
          </a:solidFill>
          <a:ln w="9525">
            <a:noFill/>
            <a:round/>
            <a:headEnd/>
            <a:tailEnd/>
          </a:ln>
        </p:spPr>
        <p:txBody>
          <a:bodyPr/>
          <a:lstStyle/>
          <a:p>
            <a:endParaRPr lang="en-US" dirty="0"/>
          </a:p>
        </p:txBody>
      </p:sp>
      <p:sp>
        <p:nvSpPr>
          <p:cNvPr id="69714" name="Freeform 1125"/>
          <p:cNvSpPr>
            <a:spLocks/>
          </p:cNvSpPr>
          <p:nvPr/>
        </p:nvSpPr>
        <p:spPr bwMode="auto">
          <a:xfrm>
            <a:off x="6477000" y="3917950"/>
            <a:ext cx="130175" cy="50800"/>
          </a:xfrm>
          <a:custGeom>
            <a:avLst/>
            <a:gdLst>
              <a:gd name="T0" fmla="*/ 2147483647 w 82"/>
              <a:gd name="T1" fmla="*/ 2147483647 h 32"/>
              <a:gd name="T2" fmla="*/ 0 w 82"/>
              <a:gd name="T3" fmla="*/ 2147483647 h 32"/>
              <a:gd name="T4" fmla="*/ 2147483647 w 82"/>
              <a:gd name="T5" fmla="*/ 0 h 32"/>
              <a:gd name="T6" fmla="*/ 2147483647 w 82"/>
              <a:gd name="T7" fmla="*/ 2147483647 h 32"/>
              <a:gd name="T8" fmla="*/ 2147483647 w 82"/>
              <a:gd name="T9" fmla="*/ 2147483647 h 32"/>
              <a:gd name="T10" fmla="*/ 0 60000 65536"/>
              <a:gd name="T11" fmla="*/ 0 60000 65536"/>
              <a:gd name="T12" fmla="*/ 0 60000 65536"/>
              <a:gd name="T13" fmla="*/ 0 60000 65536"/>
              <a:gd name="T14" fmla="*/ 0 60000 65536"/>
              <a:gd name="T15" fmla="*/ 0 w 82"/>
              <a:gd name="T16" fmla="*/ 0 h 32"/>
              <a:gd name="T17" fmla="*/ 82 w 82"/>
              <a:gd name="T18" fmla="*/ 32 h 32"/>
            </a:gdLst>
            <a:ahLst/>
            <a:cxnLst>
              <a:cxn ang="T10">
                <a:pos x="T0" y="T1"/>
              </a:cxn>
              <a:cxn ang="T11">
                <a:pos x="T2" y="T3"/>
              </a:cxn>
              <a:cxn ang="T12">
                <a:pos x="T4" y="T5"/>
              </a:cxn>
              <a:cxn ang="T13">
                <a:pos x="T6" y="T7"/>
              </a:cxn>
              <a:cxn ang="T14">
                <a:pos x="T8" y="T9"/>
              </a:cxn>
            </a:cxnLst>
            <a:rect l="T15" t="T16" r="T17" b="T18"/>
            <a:pathLst>
              <a:path w="82" h="32">
                <a:moveTo>
                  <a:pt x="6" y="32"/>
                </a:moveTo>
                <a:lnTo>
                  <a:pt x="0" y="13"/>
                </a:lnTo>
                <a:lnTo>
                  <a:pt x="76" y="0"/>
                </a:lnTo>
                <a:lnTo>
                  <a:pt x="82" y="19"/>
                </a:lnTo>
                <a:lnTo>
                  <a:pt x="6" y="32"/>
                </a:lnTo>
                <a:close/>
              </a:path>
            </a:pathLst>
          </a:custGeom>
          <a:solidFill>
            <a:schemeClr val="hlink"/>
          </a:solidFill>
          <a:ln w="9525">
            <a:noFill/>
            <a:round/>
            <a:headEnd/>
            <a:tailEnd/>
          </a:ln>
        </p:spPr>
        <p:txBody>
          <a:bodyPr/>
          <a:lstStyle/>
          <a:p>
            <a:endParaRPr lang="en-US" dirty="0"/>
          </a:p>
        </p:txBody>
      </p:sp>
      <p:sp>
        <p:nvSpPr>
          <p:cNvPr id="69715" name="Freeform 1126"/>
          <p:cNvSpPr>
            <a:spLocks/>
          </p:cNvSpPr>
          <p:nvPr/>
        </p:nvSpPr>
        <p:spPr bwMode="auto">
          <a:xfrm>
            <a:off x="6235700" y="3968750"/>
            <a:ext cx="130175" cy="39688"/>
          </a:xfrm>
          <a:custGeom>
            <a:avLst/>
            <a:gdLst>
              <a:gd name="T0" fmla="*/ 2147483647 w 82"/>
              <a:gd name="T1" fmla="*/ 2147483647 h 25"/>
              <a:gd name="T2" fmla="*/ 0 w 82"/>
              <a:gd name="T3" fmla="*/ 2147483647 h 25"/>
              <a:gd name="T4" fmla="*/ 2147483647 w 82"/>
              <a:gd name="T5" fmla="*/ 0 h 25"/>
              <a:gd name="T6" fmla="*/ 2147483647 w 82"/>
              <a:gd name="T7" fmla="*/ 2147483647 h 25"/>
              <a:gd name="T8" fmla="*/ 2147483647 w 82"/>
              <a:gd name="T9" fmla="*/ 2147483647 h 25"/>
              <a:gd name="T10" fmla="*/ 0 60000 65536"/>
              <a:gd name="T11" fmla="*/ 0 60000 65536"/>
              <a:gd name="T12" fmla="*/ 0 60000 65536"/>
              <a:gd name="T13" fmla="*/ 0 60000 65536"/>
              <a:gd name="T14" fmla="*/ 0 60000 65536"/>
              <a:gd name="T15" fmla="*/ 0 w 82"/>
              <a:gd name="T16" fmla="*/ 0 h 25"/>
              <a:gd name="T17" fmla="*/ 82 w 82"/>
              <a:gd name="T18" fmla="*/ 25 h 25"/>
            </a:gdLst>
            <a:ahLst/>
            <a:cxnLst>
              <a:cxn ang="T10">
                <a:pos x="T0" y="T1"/>
              </a:cxn>
              <a:cxn ang="T11">
                <a:pos x="T2" y="T3"/>
              </a:cxn>
              <a:cxn ang="T12">
                <a:pos x="T4" y="T5"/>
              </a:cxn>
              <a:cxn ang="T13">
                <a:pos x="T6" y="T7"/>
              </a:cxn>
              <a:cxn ang="T14">
                <a:pos x="T8" y="T9"/>
              </a:cxn>
            </a:cxnLst>
            <a:rect l="T15" t="T16" r="T17" b="T18"/>
            <a:pathLst>
              <a:path w="82" h="25">
                <a:moveTo>
                  <a:pt x="7" y="25"/>
                </a:moveTo>
                <a:lnTo>
                  <a:pt x="0" y="12"/>
                </a:lnTo>
                <a:lnTo>
                  <a:pt x="76" y="0"/>
                </a:lnTo>
                <a:lnTo>
                  <a:pt x="82" y="12"/>
                </a:lnTo>
                <a:lnTo>
                  <a:pt x="7" y="25"/>
                </a:lnTo>
                <a:close/>
              </a:path>
            </a:pathLst>
          </a:custGeom>
          <a:solidFill>
            <a:schemeClr val="hlink"/>
          </a:solidFill>
          <a:ln w="9525">
            <a:noFill/>
            <a:round/>
            <a:headEnd/>
            <a:tailEnd/>
          </a:ln>
        </p:spPr>
        <p:txBody>
          <a:bodyPr/>
          <a:lstStyle/>
          <a:p>
            <a:endParaRPr lang="en-US" dirty="0"/>
          </a:p>
        </p:txBody>
      </p:sp>
      <p:sp>
        <p:nvSpPr>
          <p:cNvPr id="69716" name="Freeform 1127"/>
          <p:cNvSpPr>
            <a:spLocks/>
          </p:cNvSpPr>
          <p:nvPr/>
        </p:nvSpPr>
        <p:spPr bwMode="auto">
          <a:xfrm>
            <a:off x="5995988" y="4008438"/>
            <a:ext cx="130175" cy="39687"/>
          </a:xfrm>
          <a:custGeom>
            <a:avLst/>
            <a:gdLst>
              <a:gd name="T0" fmla="*/ 2147483647 w 82"/>
              <a:gd name="T1" fmla="*/ 2147483647 h 25"/>
              <a:gd name="T2" fmla="*/ 0 w 82"/>
              <a:gd name="T3" fmla="*/ 2147483647 h 25"/>
              <a:gd name="T4" fmla="*/ 2147483647 w 82"/>
              <a:gd name="T5" fmla="*/ 0 h 25"/>
              <a:gd name="T6" fmla="*/ 2147483647 w 82"/>
              <a:gd name="T7" fmla="*/ 2147483647 h 25"/>
              <a:gd name="T8" fmla="*/ 2147483647 w 82"/>
              <a:gd name="T9" fmla="*/ 2147483647 h 25"/>
              <a:gd name="T10" fmla="*/ 0 60000 65536"/>
              <a:gd name="T11" fmla="*/ 0 60000 65536"/>
              <a:gd name="T12" fmla="*/ 0 60000 65536"/>
              <a:gd name="T13" fmla="*/ 0 60000 65536"/>
              <a:gd name="T14" fmla="*/ 0 60000 65536"/>
              <a:gd name="T15" fmla="*/ 0 w 82"/>
              <a:gd name="T16" fmla="*/ 0 h 25"/>
              <a:gd name="T17" fmla="*/ 82 w 82"/>
              <a:gd name="T18" fmla="*/ 25 h 25"/>
            </a:gdLst>
            <a:ahLst/>
            <a:cxnLst>
              <a:cxn ang="T10">
                <a:pos x="T0" y="T1"/>
              </a:cxn>
              <a:cxn ang="T11">
                <a:pos x="T2" y="T3"/>
              </a:cxn>
              <a:cxn ang="T12">
                <a:pos x="T4" y="T5"/>
              </a:cxn>
              <a:cxn ang="T13">
                <a:pos x="T6" y="T7"/>
              </a:cxn>
              <a:cxn ang="T14">
                <a:pos x="T8" y="T9"/>
              </a:cxn>
            </a:cxnLst>
            <a:rect l="T15" t="T16" r="T17" b="T18"/>
            <a:pathLst>
              <a:path w="82" h="25">
                <a:moveTo>
                  <a:pt x="6" y="25"/>
                </a:moveTo>
                <a:lnTo>
                  <a:pt x="0" y="13"/>
                </a:lnTo>
                <a:lnTo>
                  <a:pt x="76" y="0"/>
                </a:lnTo>
                <a:lnTo>
                  <a:pt x="82" y="13"/>
                </a:lnTo>
                <a:lnTo>
                  <a:pt x="6" y="25"/>
                </a:lnTo>
                <a:close/>
              </a:path>
            </a:pathLst>
          </a:custGeom>
          <a:solidFill>
            <a:schemeClr val="hlink"/>
          </a:solidFill>
          <a:ln w="9525">
            <a:noFill/>
            <a:round/>
            <a:headEnd/>
            <a:tailEnd/>
          </a:ln>
        </p:spPr>
        <p:txBody>
          <a:bodyPr/>
          <a:lstStyle/>
          <a:p>
            <a:endParaRPr lang="en-US" dirty="0"/>
          </a:p>
        </p:txBody>
      </p:sp>
      <p:sp>
        <p:nvSpPr>
          <p:cNvPr id="69717" name="Freeform 1128"/>
          <p:cNvSpPr>
            <a:spLocks/>
          </p:cNvSpPr>
          <p:nvPr/>
        </p:nvSpPr>
        <p:spPr bwMode="auto">
          <a:xfrm>
            <a:off x="7088188" y="3548063"/>
            <a:ext cx="130175" cy="49212"/>
          </a:xfrm>
          <a:custGeom>
            <a:avLst/>
            <a:gdLst>
              <a:gd name="T0" fmla="*/ 0 w 82"/>
              <a:gd name="T1" fmla="*/ 2147483647 h 31"/>
              <a:gd name="T2" fmla="*/ 2147483647 w 82"/>
              <a:gd name="T3" fmla="*/ 0 h 31"/>
              <a:gd name="T4" fmla="*/ 2147483647 w 82"/>
              <a:gd name="T5" fmla="*/ 2147483647 h 31"/>
              <a:gd name="T6" fmla="*/ 2147483647 w 82"/>
              <a:gd name="T7" fmla="*/ 2147483647 h 31"/>
              <a:gd name="T8" fmla="*/ 0 w 82"/>
              <a:gd name="T9" fmla="*/ 2147483647 h 31"/>
              <a:gd name="T10" fmla="*/ 0 60000 65536"/>
              <a:gd name="T11" fmla="*/ 0 60000 65536"/>
              <a:gd name="T12" fmla="*/ 0 60000 65536"/>
              <a:gd name="T13" fmla="*/ 0 60000 65536"/>
              <a:gd name="T14" fmla="*/ 0 60000 65536"/>
              <a:gd name="T15" fmla="*/ 0 w 82"/>
              <a:gd name="T16" fmla="*/ 0 h 31"/>
              <a:gd name="T17" fmla="*/ 82 w 82"/>
              <a:gd name="T18" fmla="*/ 31 h 31"/>
            </a:gdLst>
            <a:ahLst/>
            <a:cxnLst>
              <a:cxn ang="T10">
                <a:pos x="T0" y="T1"/>
              </a:cxn>
              <a:cxn ang="T11">
                <a:pos x="T2" y="T3"/>
              </a:cxn>
              <a:cxn ang="T12">
                <a:pos x="T4" y="T5"/>
              </a:cxn>
              <a:cxn ang="T13">
                <a:pos x="T6" y="T7"/>
              </a:cxn>
              <a:cxn ang="T14">
                <a:pos x="T8" y="T9"/>
              </a:cxn>
            </a:cxnLst>
            <a:rect l="T15" t="T16" r="T17" b="T18"/>
            <a:pathLst>
              <a:path w="82" h="31">
                <a:moveTo>
                  <a:pt x="0" y="12"/>
                </a:moveTo>
                <a:lnTo>
                  <a:pt x="6" y="0"/>
                </a:lnTo>
                <a:lnTo>
                  <a:pt x="82" y="19"/>
                </a:lnTo>
                <a:lnTo>
                  <a:pt x="76" y="31"/>
                </a:lnTo>
                <a:lnTo>
                  <a:pt x="0" y="12"/>
                </a:lnTo>
                <a:close/>
              </a:path>
            </a:pathLst>
          </a:custGeom>
          <a:solidFill>
            <a:srgbClr val="FF6600"/>
          </a:solidFill>
          <a:ln w="9525">
            <a:noFill/>
            <a:round/>
            <a:headEnd/>
            <a:tailEnd/>
          </a:ln>
        </p:spPr>
        <p:txBody>
          <a:bodyPr/>
          <a:lstStyle/>
          <a:p>
            <a:endParaRPr lang="en-US" dirty="0"/>
          </a:p>
        </p:txBody>
      </p:sp>
      <p:sp>
        <p:nvSpPr>
          <p:cNvPr id="69718" name="Freeform 1129"/>
          <p:cNvSpPr>
            <a:spLocks/>
          </p:cNvSpPr>
          <p:nvPr/>
        </p:nvSpPr>
        <p:spPr bwMode="auto">
          <a:xfrm>
            <a:off x="6846888" y="3497263"/>
            <a:ext cx="130175" cy="50800"/>
          </a:xfrm>
          <a:custGeom>
            <a:avLst/>
            <a:gdLst>
              <a:gd name="T0" fmla="*/ 0 w 82"/>
              <a:gd name="T1" fmla="*/ 2147483647 h 32"/>
              <a:gd name="T2" fmla="*/ 2147483647 w 82"/>
              <a:gd name="T3" fmla="*/ 0 h 32"/>
              <a:gd name="T4" fmla="*/ 2147483647 w 82"/>
              <a:gd name="T5" fmla="*/ 2147483647 h 32"/>
              <a:gd name="T6" fmla="*/ 2147483647 w 82"/>
              <a:gd name="T7" fmla="*/ 2147483647 h 32"/>
              <a:gd name="T8" fmla="*/ 0 w 82"/>
              <a:gd name="T9" fmla="*/ 2147483647 h 32"/>
              <a:gd name="T10" fmla="*/ 0 60000 65536"/>
              <a:gd name="T11" fmla="*/ 0 60000 65536"/>
              <a:gd name="T12" fmla="*/ 0 60000 65536"/>
              <a:gd name="T13" fmla="*/ 0 60000 65536"/>
              <a:gd name="T14" fmla="*/ 0 60000 65536"/>
              <a:gd name="T15" fmla="*/ 0 w 82"/>
              <a:gd name="T16" fmla="*/ 0 h 32"/>
              <a:gd name="T17" fmla="*/ 82 w 82"/>
              <a:gd name="T18" fmla="*/ 32 h 32"/>
            </a:gdLst>
            <a:ahLst/>
            <a:cxnLst>
              <a:cxn ang="T10">
                <a:pos x="T0" y="T1"/>
              </a:cxn>
              <a:cxn ang="T11">
                <a:pos x="T2" y="T3"/>
              </a:cxn>
              <a:cxn ang="T12">
                <a:pos x="T4" y="T5"/>
              </a:cxn>
              <a:cxn ang="T13">
                <a:pos x="T6" y="T7"/>
              </a:cxn>
              <a:cxn ang="T14">
                <a:pos x="T8" y="T9"/>
              </a:cxn>
            </a:cxnLst>
            <a:rect l="T15" t="T16" r="T17" b="T18"/>
            <a:pathLst>
              <a:path w="82" h="32">
                <a:moveTo>
                  <a:pt x="0" y="13"/>
                </a:moveTo>
                <a:lnTo>
                  <a:pt x="7" y="0"/>
                </a:lnTo>
                <a:lnTo>
                  <a:pt x="82" y="13"/>
                </a:lnTo>
                <a:lnTo>
                  <a:pt x="76" y="32"/>
                </a:lnTo>
                <a:lnTo>
                  <a:pt x="0" y="13"/>
                </a:lnTo>
                <a:close/>
              </a:path>
            </a:pathLst>
          </a:custGeom>
          <a:solidFill>
            <a:srgbClr val="FF6600"/>
          </a:solidFill>
          <a:ln w="9525">
            <a:noFill/>
            <a:round/>
            <a:headEnd/>
            <a:tailEnd/>
          </a:ln>
        </p:spPr>
        <p:txBody>
          <a:bodyPr/>
          <a:lstStyle/>
          <a:p>
            <a:endParaRPr lang="en-US" dirty="0"/>
          </a:p>
        </p:txBody>
      </p:sp>
      <p:sp>
        <p:nvSpPr>
          <p:cNvPr id="69719" name="Freeform 1130"/>
          <p:cNvSpPr>
            <a:spLocks/>
          </p:cNvSpPr>
          <p:nvPr/>
        </p:nvSpPr>
        <p:spPr bwMode="auto">
          <a:xfrm>
            <a:off x="6616700" y="3448050"/>
            <a:ext cx="120650" cy="49213"/>
          </a:xfrm>
          <a:custGeom>
            <a:avLst/>
            <a:gdLst>
              <a:gd name="T0" fmla="*/ 0 w 76"/>
              <a:gd name="T1" fmla="*/ 2147483647 h 31"/>
              <a:gd name="T2" fmla="*/ 0 w 76"/>
              <a:gd name="T3" fmla="*/ 0 h 31"/>
              <a:gd name="T4" fmla="*/ 2147483647 w 76"/>
              <a:gd name="T5" fmla="*/ 2147483647 h 31"/>
              <a:gd name="T6" fmla="*/ 2147483647 w 76"/>
              <a:gd name="T7" fmla="*/ 2147483647 h 31"/>
              <a:gd name="T8" fmla="*/ 0 w 76"/>
              <a:gd name="T9" fmla="*/ 2147483647 h 31"/>
              <a:gd name="T10" fmla="*/ 0 60000 65536"/>
              <a:gd name="T11" fmla="*/ 0 60000 65536"/>
              <a:gd name="T12" fmla="*/ 0 60000 65536"/>
              <a:gd name="T13" fmla="*/ 0 60000 65536"/>
              <a:gd name="T14" fmla="*/ 0 60000 65536"/>
              <a:gd name="T15" fmla="*/ 0 w 76"/>
              <a:gd name="T16" fmla="*/ 0 h 31"/>
              <a:gd name="T17" fmla="*/ 76 w 76"/>
              <a:gd name="T18" fmla="*/ 31 h 31"/>
            </a:gdLst>
            <a:ahLst/>
            <a:cxnLst>
              <a:cxn ang="T10">
                <a:pos x="T0" y="T1"/>
              </a:cxn>
              <a:cxn ang="T11">
                <a:pos x="T2" y="T3"/>
              </a:cxn>
              <a:cxn ang="T12">
                <a:pos x="T4" y="T5"/>
              </a:cxn>
              <a:cxn ang="T13">
                <a:pos x="T6" y="T7"/>
              </a:cxn>
              <a:cxn ang="T14">
                <a:pos x="T8" y="T9"/>
              </a:cxn>
            </a:cxnLst>
            <a:rect l="T15" t="T16" r="T17" b="T18"/>
            <a:pathLst>
              <a:path w="76" h="31">
                <a:moveTo>
                  <a:pt x="0" y="12"/>
                </a:moveTo>
                <a:lnTo>
                  <a:pt x="0" y="0"/>
                </a:lnTo>
                <a:lnTo>
                  <a:pt x="76" y="12"/>
                </a:lnTo>
                <a:lnTo>
                  <a:pt x="70" y="31"/>
                </a:lnTo>
                <a:lnTo>
                  <a:pt x="0" y="12"/>
                </a:lnTo>
                <a:close/>
              </a:path>
            </a:pathLst>
          </a:custGeom>
          <a:solidFill>
            <a:srgbClr val="FF6600"/>
          </a:solidFill>
          <a:ln w="9525">
            <a:noFill/>
            <a:round/>
            <a:headEnd/>
            <a:tailEnd/>
          </a:ln>
        </p:spPr>
        <p:txBody>
          <a:bodyPr/>
          <a:lstStyle/>
          <a:p>
            <a:endParaRPr lang="en-US" dirty="0"/>
          </a:p>
        </p:txBody>
      </p:sp>
      <p:sp>
        <p:nvSpPr>
          <p:cNvPr id="69720" name="Freeform 1131"/>
          <p:cNvSpPr>
            <a:spLocks/>
          </p:cNvSpPr>
          <p:nvPr/>
        </p:nvSpPr>
        <p:spPr bwMode="auto">
          <a:xfrm>
            <a:off x="6376988" y="3387725"/>
            <a:ext cx="119062" cy="49213"/>
          </a:xfrm>
          <a:custGeom>
            <a:avLst/>
            <a:gdLst>
              <a:gd name="T0" fmla="*/ 0 w 75"/>
              <a:gd name="T1" fmla="*/ 2147483647 h 31"/>
              <a:gd name="T2" fmla="*/ 0 w 75"/>
              <a:gd name="T3" fmla="*/ 0 h 31"/>
              <a:gd name="T4" fmla="*/ 2147483647 w 75"/>
              <a:gd name="T5" fmla="*/ 2147483647 h 31"/>
              <a:gd name="T6" fmla="*/ 2147483647 w 75"/>
              <a:gd name="T7" fmla="*/ 2147483647 h 31"/>
              <a:gd name="T8" fmla="*/ 0 w 75"/>
              <a:gd name="T9" fmla="*/ 2147483647 h 31"/>
              <a:gd name="T10" fmla="*/ 0 60000 65536"/>
              <a:gd name="T11" fmla="*/ 0 60000 65536"/>
              <a:gd name="T12" fmla="*/ 0 60000 65536"/>
              <a:gd name="T13" fmla="*/ 0 60000 65536"/>
              <a:gd name="T14" fmla="*/ 0 60000 65536"/>
              <a:gd name="T15" fmla="*/ 0 w 75"/>
              <a:gd name="T16" fmla="*/ 0 h 31"/>
              <a:gd name="T17" fmla="*/ 75 w 75"/>
              <a:gd name="T18" fmla="*/ 31 h 31"/>
            </a:gdLst>
            <a:ahLst/>
            <a:cxnLst>
              <a:cxn ang="T10">
                <a:pos x="T0" y="T1"/>
              </a:cxn>
              <a:cxn ang="T11">
                <a:pos x="T2" y="T3"/>
              </a:cxn>
              <a:cxn ang="T12">
                <a:pos x="T4" y="T5"/>
              </a:cxn>
              <a:cxn ang="T13">
                <a:pos x="T6" y="T7"/>
              </a:cxn>
              <a:cxn ang="T14">
                <a:pos x="T8" y="T9"/>
              </a:cxn>
            </a:cxnLst>
            <a:rect l="T15" t="T16" r="T17" b="T18"/>
            <a:pathLst>
              <a:path w="75" h="31">
                <a:moveTo>
                  <a:pt x="0" y="19"/>
                </a:moveTo>
                <a:lnTo>
                  <a:pt x="0" y="0"/>
                </a:lnTo>
                <a:lnTo>
                  <a:pt x="75" y="19"/>
                </a:lnTo>
                <a:lnTo>
                  <a:pt x="75" y="31"/>
                </a:lnTo>
                <a:lnTo>
                  <a:pt x="0" y="19"/>
                </a:lnTo>
                <a:close/>
              </a:path>
            </a:pathLst>
          </a:custGeom>
          <a:solidFill>
            <a:srgbClr val="FF6600"/>
          </a:solidFill>
          <a:ln w="9525">
            <a:noFill/>
            <a:round/>
            <a:headEnd/>
            <a:tailEnd/>
          </a:ln>
        </p:spPr>
        <p:txBody>
          <a:bodyPr/>
          <a:lstStyle/>
          <a:p>
            <a:endParaRPr lang="en-US" dirty="0"/>
          </a:p>
        </p:txBody>
      </p:sp>
      <p:sp>
        <p:nvSpPr>
          <p:cNvPr id="69721" name="Freeform 1132"/>
          <p:cNvSpPr>
            <a:spLocks/>
          </p:cNvSpPr>
          <p:nvPr/>
        </p:nvSpPr>
        <p:spPr bwMode="auto">
          <a:xfrm>
            <a:off x="6135688" y="3336925"/>
            <a:ext cx="120650" cy="50800"/>
          </a:xfrm>
          <a:custGeom>
            <a:avLst/>
            <a:gdLst>
              <a:gd name="T0" fmla="*/ 0 w 76"/>
              <a:gd name="T1" fmla="*/ 2147483647 h 32"/>
              <a:gd name="T2" fmla="*/ 0 w 76"/>
              <a:gd name="T3" fmla="*/ 0 h 32"/>
              <a:gd name="T4" fmla="*/ 2147483647 w 76"/>
              <a:gd name="T5" fmla="*/ 2147483647 h 32"/>
              <a:gd name="T6" fmla="*/ 2147483647 w 76"/>
              <a:gd name="T7" fmla="*/ 2147483647 h 32"/>
              <a:gd name="T8" fmla="*/ 0 w 76"/>
              <a:gd name="T9" fmla="*/ 2147483647 h 32"/>
              <a:gd name="T10" fmla="*/ 0 60000 65536"/>
              <a:gd name="T11" fmla="*/ 0 60000 65536"/>
              <a:gd name="T12" fmla="*/ 0 60000 65536"/>
              <a:gd name="T13" fmla="*/ 0 60000 65536"/>
              <a:gd name="T14" fmla="*/ 0 60000 65536"/>
              <a:gd name="T15" fmla="*/ 0 w 76"/>
              <a:gd name="T16" fmla="*/ 0 h 32"/>
              <a:gd name="T17" fmla="*/ 76 w 76"/>
              <a:gd name="T18" fmla="*/ 32 h 32"/>
            </a:gdLst>
            <a:ahLst/>
            <a:cxnLst>
              <a:cxn ang="T10">
                <a:pos x="T0" y="T1"/>
              </a:cxn>
              <a:cxn ang="T11">
                <a:pos x="T2" y="T3"/>
              </a:cxn>
              <a:cxn ang="T12">
                <a:pos x="T4" y="T5"/>
              </a:cxn>
              <a:cxn ang="T13">
                <a:pos x="T6" y="T7"/>
              </a:cxn>
              <a:cxn ang="T14">
                <a:pos x="T8" y="T9"/>
              </a:cxn>
            </a:cxnLst>
            <a:rect l="T15" t="T16" r="T17" b="T18"/>
            <a:pathLst>
              <a:path w="76" h="32">
                <a:moveTo>
                  <a:pt x="0" y="13"/>
                </a:moveTo>
                <a:lnTo>
                  <a:pt x="0" y="0"/>
                </a:lnTo>
                <a:lnTo>
                  <a:pt x="76" y="19"/>
                </a:lnTo>
                <a:lnTo>
                  <a:pt x="76" y="32"/>
                </a:lnTo>
                <a:lnTo>
                  <a:pt x="0" y="13"/>
                </a:lnTo>
                <a:close/>
              </a:path>
            </a:pathLst>
          </a:custGeom>
          <a:solidFill>
            <a:srgbClr val="FF6600"/>
          </a:solidFill>
          <a:ln w="9525">
            <a:noFill/>
            <a:round/>
            <a:headEnd/>
            <a:tailEnd/>
          </a:ln>
        </p:spPr>
        <p:txBody>
          <a:bodyPr/>
          <a:lstStyle/>
          <a:p>
            <a:endParaRPr lang="en-US" dirty="0"/>
          </a:p>
        </p:txBody>
      </p:sp>
      <p:sp>
        <p:nvSpPr>
          <p:cNvPr id="69722" name="Freeform 1133"/>
          <p:cNvSpPr>
            <a:spLocks/>
          </p:cNvSpPr>
          <p:nvPr/>
        </p:nvSpPr>
        <p:spPr bwMode="auto">
          <a:xfrm>
            <a:off x="5895975" y="3287713"/>
            <a:ext cx="130175" cy="49212"/>
          </a:xfrm>
          <a:custGeom>
            <a:avLst/>
            <a:gdLst>
              <a:gd name="T0" fmla="*/ 0 w 82"/>
              <a:gd name="T1" fmla="*/ 2147483647 h 31"/>
              <a:gd name="T2" fmla="*/ 2147483647 w 82"/>
              <a:gd name="T3" fmla="*/ 0 h 31"/>
              <a:gd name="T4" fmla="*/ 2147483647 w 82"/>
              <a:gd name="T5" fmla="*/ 2147483647 h 31"/>
              <a:gd name="T6" fmla="*/ 2147483647 w 82"/>
              <a:gd name="T7" fmla="*/ 2147483647 h 31"/>
              <a:gd name="T8" fmla="*/ 0 w 82"/>
              <a:gd name="T9" fmla="*/ 2147483647 h 31"/>
              <a:gd name="T10" fmla="*/ 0 60000 65536"/>
              <a:gd name="T11" fmla="*/ 0 60000 65536"/>
              <a:gd name="T12" fmla="*/ 0 60000 65536"/>
              <a:gd name="T13" fmla="*/ 0 60000 65536"/>
              <a:gd name="T14" fmla="*/ 0 60000 65536"/>
              <a:gd name="T15" fmla="*/ 0 w 82"/>
              <a:gd name="T16" fmla="*/ 0 h 31"/>
              <a:gd name="T17" fmla="*/ 82 w 82"/>
              <a:gd name="T18" fmla="*/ 31 h 31"/>
            </a:gdLst>
            <a:ahLst/>
            <a:cxnLst>
              <a:cxn ang="T10">
                <a:pos x="T0" y="T1"/>
              </a:cxn>
              <a:cxn ang="T11">
                <a:pos x="T2" y="T3"/>
              </a:cxn>
              <a:cxn ang="T12">
                <a:pos x="T4" y="T5"/>
              </a:cxn>
              <a:cxn ang="T13">
                <a:pos x="T6" y="T7"/>
              </a:cxn>
              <a:cxn ang="T14">
                <a:pos x="T8" y="T9"/>
              </a:cxn>
            </a:cxnLst>
            <a:rect l="T15" t="T16" r="T17" b="T18"/>
            <a:pathLst>
              <a:path w="82" h="31">
                <a:moveTo>
                  <a:pt x="0" y="12"/>
                </a:moveTo>
                <a:lnTo>
                  <a:pt x="6" y="0"/>
                </a:lnTo>
                <a:lnTo>
                  <a:pt x="82" y="12"/>
                </a:lnTo>
                <a:lnTo>
                  <a:pt x="75" y="31"/>
                </a:lnTo>
                <a:lnTo>
                  <a:pt x="0" y="12"/>
                </a:lnTo>
                <a:close/>
              </a:path>
            </a:pathLst>
          </a:custGeom>
          <a:solidFill>
            <a:srgbClr val="FF6600"/>
          </a:solidFill>
          <a:ln w="9525">
            <a:noFill/>
            <a:round/>
            <a:headEnd/>
            <a:tailEnd/>
          </a:ln>
        </p:spPr>
        <p:txBody>
          <a:bodyPr/>
          <a:lstStyle/>
          <a:p>
            <a:endParaRPr lang="en-US" dirty="0"/>
          </a:p>
        </p:txBody>
      </p:sp>
      <p:sp>
        <p:nvSpPr>
          <p:cNvPr id="69723" name="Freeform 1134"/>
          <p:cNvSpPr>
            <a:spLocks/>
          </p:cNvSpPr>
          <p:nvPr/>
        </p:nvSpPr>
        <p:spPr bwMode="auto">
          <a:xfrm>
            <a:off x="7088188" y="3578225"/>
            <a:ext cx="130175" cy="49213"/>
          </a:xfrm>
          <a:custGeom>
            <a:avLst/>
            <a:gdLst>
              <a:gd name="T0" fmla="*/ 2147483647 w 82"/>
              <a:gd name="T1" fmla="*/ 2147483647 h 31"/>
              <a:gd name="T2" fmla="*/ 0 w 82"/>
              <a:gd name="T3" fmla="*/ 2147483647 h 31"/>
              <a:gd name="T4" fmla="*/ 2147483647 w 82"/>
              <a:gd name="T5" fmla="*/ 0 h 31"/>
              <a:gd name="T6" fmla="*/ 2147483647 w 82"/>
              <a:gd name="T7" fmla="*/ 2147483647 h 31"/>
              <a:gd name="T8" fmla="*/ 2147483647 w 82"/>
              <a:gd name="T9" fmla="*/ 2147483647 h 31"/>
              <a:gd name="T10" fmla="*/ 0 60000 65536"/>
              <a:gd name="T11" fmla="*/ 0 60000 65536"/>
              <a:gd name="T12" fmla="*/ 0 60000 65536"/>
              <a:gd name="T13" fmla="*/ 0 60000 65536"/>
              <a:gd name="T14" fmla="*/ 0 60000 65536"/>
              <a:gd name="T15" fmla="*/ 0 w 82"/>
              <a:gd name="T16" fmla="*/ 0 h 31"/>
              <a:gd name="T17" fmla="*/ 82 w 82"/>
              <a:gd name="T18" fmla="*/ 31 h 31"/>
            </a:gdLst>
            <a:ahLst/>
            <a:cxnLst>
              <a:cxn ang="T10">
                <a:pos x="T0" y="T1"/>
              </a:cxn>
              <a:cxn ang="T11">
                <a:pos x="T2" y="T3"/>
              </a:cxn>
              <a:cxn ang="T12">
                <a:pos x="T4" y="T5"/>
              </a:cxn>
              <a:cxn ang="T13">
                <a:pos x="T6" y="T7"/>
              </a:cxn>
              <a:cxn ang="T14">
                <a:pos x="T8" y="T9"/>
              </a:cxn>
            </a:cxnLst>
            <a:rect l="T15" t="T16" r="T17" b="T18"/>
            <a:pathLst>
              <a:path w="82" h="31">
                <a:moveTo>
                  <a:pt x="6" y="31"/>
                </a:moveTo>
                <a:lnTo>
                  <a:pt x="0" y="12"/>
                </a:lnTo>
                <a:lnTo>
                  <a:pt x="76" y="0"/>
                </a:lnTo>
                <a:lnTo>
                  <a:pt x="82" y="12"/>
                </a:lnTo>
                <a:lnTo>
                  <a:pt x="6" y="31"/>
                </a:lnTo>
                <a:close/>
              </a:path>
            </a:pathLst>
          </a:custGeom>
          <a:solidFill>
            <a:srgbClr val="FF6600"/>
          </a:solidFill>
          <a:ln w="9525">
            <a:noFill/>
            <a:round/>
            <a:headEnd/>
            <a:tailEnd/>
          </a:ln>
        </p:spPr>
        <p:txBody>
          <a:bodyPr/>
          <a:lstStyle/>
          <a:p>
            <a:endParaRPr lang="en-US" dirty="0"/>
          </a:p>
        </p:txBody>
      </p:sp>
      <p:sp>
        <p:nvSpPr>
          <p:cNvPr id="69724" name="Freeform 1135"/>
          <p:cNvSpPr>
            <a:spLocks/>
          </p:cNvSpPr>
          <p:nvPr/>
        </p:nvSpPr>
        <p:spPr bwMode="auto">
          <a:xfrm>
            <a:off x="6846888" y="3627438"/>
            <a:ext cx="130175" cy="50800"/>
          </a:xfrm>
          <a:custGeom>
            <a:avLst/>
            <a:gdLst>
              <a:gd name="T0" fmla="*/ 2147483647 w 82"/>
              <a:gd name="T1" fmla="*/ 2147483647 h 32"/>
              <a:gd name="T2" fmla="*/ 0 w 82"/>
              <a:gd name="T3" fmla="*/ 2147483647 h 32"/>
              <a:gd name="T4" fmla="*/ 2147483647 w 82"/>
              <a:gd name="T5" fmla="*/ 0 h 32"/>
              <a:gd name="T6" fmla="*/ 2147483647 w 82"/>
              <a:gd name="T7" fmla="*/ 2147483647 h 32"/>
              <a:gd name="T8" fmla="*/ 2147483647 w 82"/>
              <a:gd name="T9" fmla="*/ 2147483647 h 32"/>
              <a:gd name="T10" fmla="*/ 0 60000 65536"/>
              <a:gd name="T11" fmla="*/ 0 60000 65536"/>
              <a:gd name="T12" fmla="*/ 0 60000 65536"/>
              <a:gd name="T13" fmla="*/ 0 60000 65536"/>
              <a:gd name="T14" fmla="*/ 0 60000 65536"/>
              <a:gd name="T15" fmla="*/ 0 w 82"/>
              <a:gd name="T16" fmla="*/ 0 h 32"/>
              <a:gd name="T17" fmla="*/ 82 w 82"/>
              <a:gd name="T18" fmla="*/ 32 h 32"/>
            </a:gdLst>
            <a:ahLst/>
            <a:cxnLst>
              <a:cxn ang="T10">
                <a:pos x="T0" y="T1"/>
              </a:cxn>
              <a:cxn ang="T11">
                <a:pos x="T2" y="T3"/>
              </a:cxn>
              <a:cxn ang="T12">
                <a:pos x="T4" y="T5"/>
              </a:cxn>
              <a:cxn ang="T13">
                <a:pos x="T6" y="T7"/>
              </a:cxn>
              <a:cxn ang="T14">
                <a:pos x="T8" y="T9"/>
              </a:cxn>
            </a:cxnLst>
            <a:rect l="T15" t="T16" r="T17" b="T18"/>
            <a:pathLst>
              <a:path w="82" h="32">
                <a:moveTo>
                  <a:pt x="7" y="32"/>
                </a:moveTo>
                <a:lnTo>
                  <a:pt x="0" y="19"/>
                </a:lnTo>
                <a:lnTo>
                  <a:pt x="76" y="0"/>
                </a:lnTo>
                <a:lnTo>
                  <a:pt x="82" y="13"/>
                </a:lnTo>
                <a:lnTo>
                  <a:pt x="7" y="32"/>
                </a:lnTo>
                <a:close/>
              </a:path>
            </a:pathLst>
          </a:custGeom>
          <a:solidFill>
            <a:srgbClr val="FF6600"/>
          </a:solidFill>
          <a:ln w="9525">
            <a:noFill/>
            <a:round/>
            <a:headEnd/>
            <a:tailEnd/>
          </a:ln>
        </p:spPr>
        <p:txBody>
          <a:bodyPr/>
          <a:lstStyle/>
          <a:p>
            <a:endParaRPr lang="en-US" dirty="0"/>
          </a:p>
        </p:txBody>
      </p:sp>
      <p:sp>
        <p:nvSpPr>
          <p:cNvPr id="69725" name="Freeform 1136"/>
          <p:cNvSpPr>
            <a:spLocks/>
          </p:cNvSpPr>
          <p:nvPr/>
        </p:nvSpPr>
        <p:spPr bwMode="auto">
          <a:xfrm>
            <a:off x="6616700" y="3678238"/>
            <a:ext cx="120650" cy="49212"/>
          </a:xfrm>
          <a:custGeom>
            <a:avLst/>
            <a:gdLst>
              <a:gd name="T0" fmla="*/ 0 w 76"/>
              <a:gd name="T1" fmla="*/ 2147483647 h 31"/>
              <a:gd name="T2" fmla="*/ 0 w 76"/>
              <a:gd name="T3" fmla="*/ 2147483647 h 31"/>
              <a:gd name="T4" fmla="*/ 2147483647 w 76"/>
              <a:gd name="T5" fmla="*/ 0 h 31"/>
              <a:gd name="T6" fmla="*/ 2147483647 w 76"/>
              <a:gd name="T7" fmla="*/ 2147483647 h 31"/>
              <a:gd name="T8" fmla="*/ 0 w 76"/>
              <a:gd name="T9" fmla="*/ 2147483647 h 31"/>
              <a:gd name="T10" fmla="*/ 0 60000 65536"/>
              <a:gd name="T11" fmla="*/ 0 60000 65536"/>
              <a:gd name="T12" fmla="*/ 0 60000 65536"/>
              <a:gd name="T13" fmla="*/ 0 60000 65536"/>
              <a:gd name="T14" fmla="*/ 0 60000 65536"/>
              <a:gd name="T15" fmla="*/ 0 w 76"/>
              <a:gd name="T16" fmla="*/ 0 h 31"/>
              <a:gd name="T17" fmla="*/ 76 w 76"/>
              <a:gd name="T18" fmla="*/ 31 h 31"/>
            </a:gdLst>
            <a:ahLst/>
            <a:cxnLst>
              <a:cxn ang="T10">
                <a:pos x="T0" y="T1"/>
              </a:cxn>
              <a:cxn ang="T11">
                <a:pos x="T2" y="T3"/>
              </a:cxn>
              <a:cxn ang="T12">
                <a:pos x="T4" y="T5"/>
              </a:cxn>
              <a:cxn ang="T13">
                <a:pos x="T6" y="T7"/>
              </a:cxn>
              <a:cxn ang="T14">
                <a:pos x="T8" y="T9"/>
              </a:cxn>
            </a:cxnLst>
            <a:rect l="T15" t="T16" r="T17" b="T18"/>
            <a:pathLst>
              <a:path w="76" h="31">
                <a:moveTo>
                  <a:pt x="0" y="31"/>
                </a:moveTo>
                <a:lnTo>
                  <a:pt x="0" y="19"/>
                </a:lnTo>
                <a:lnTo>
                  <a:pt x="70" y="0"/>
                </a:lnTo>
                <a:lnTo>
                  <a:pt x="76" y="19"/>
                </a:lnTo>
                <a:lnTo>
                  <a:pt x="0" y="31"/>
                </a:lnTo>
                <a:close/>
              </a:path>
            </a:pathLst>
          </a:custGeom>
          <a:solidFill>
            <a:srgbClr val="FF6600"/>
          </a:solidFill>
          <a:ln w="9525">
            <a:noFill/>
            <a:round/>
            <a:headEnd/>
            <a:tailEnd/>
          </a:ln>
        </p:spPr>
        <p:txBody>
          <a:bodyPr/>
          <a:lstStyle/>
          <a:p>
            <a:endParaRPr lang="en-US" dirty="0"/>
          </a:p>
        </p:txBody>
      </p:sp>
      <p:sp>
        <p:nvSpPr>
          <p:cNvPr id="69726" name="Freeform 1137"/>
          <p:cNvSpPr>
            <a:spLocks/>
          </p:cNvSpPr>
          <p:nvPr/>
        </p:nvSpPr>
        <p:spPr bwMode="auto">
          <a:xfrm>
            <a:off x="6376988" y="3727450"/>
            <a:ext cx="119062" cy="50800"/>
          </a:xfrm>
          <a:custGeom>
            <a:avLst/>
            <a:gdLst>
              <a:gd name="T0" fmla="*/ 0 w 75"/>
              <a:gd name="T1" fmla="*/ 2147483647 h 32"/>
              <a:gd name="T2" fmla="*/ 0 w 75"/>
              <a:gd name="T3" fmla="*/ 2147483647 h 32"/>
              <a:gd name="T4" fmla="*/ 2147483647 w 75"/>
              <a:gd name="T5" fmla="*/ 0 h 32"/>
              <a:gd name="T6" fmla="*/ 2147483647 w 75"/>
              <a:gd name="T7" fmla="*/ 2147483647 h 32"/>
              <a:gd name="T8" fmla="*/ 0 w 75"/>
              <a:gd name="T9" fmla="*/ 2147483647 h 32"/>
              <a:gd name="T10" fmla="*/ 0 60000 65536"/>
              <a:gd name="T11" fmla="*/ 0 60000 65536"/>
              <a:gd name="T12" fmla="*/ 0 60000 65536"/>
              <a:gd name="T13" fmla="*/ 0 60000 65536"/>
              <a:gd name="T14" fmla="*/ 0 60000 65536"/>
              <a:gd name="T15" fmla="*/ 0 w 75"/>
              <a:gd name="T16" fmla="*/ 0 h 32"/>
              <a:gd name="T17" fmla="*/ 75 w 75"/>
              <a:gd name="T18" fmla="*/ 32 h 32"/>
            </a:gdLst>
            <a:ahLst/>
            <a:cxnLst>
              <a:cxn ang="T10">
                <a:pos x="T0" y="T1"/>
              </a:cxn>
              <a:cxn ang="T11">
                <a:pos x="T2" y="T3"/>
              </a:cxn>
              <a:cxn ang="T12">
                <a:pos x="T4" y="T5"/>
              </a:cxn>
              <a:cxn ang="T13">
                <a:pos x="T6" y="T7"/>
              </a:cxn>
              <a:cxn ang="T14">
                <a:pos x="T8" y="T9"/>
              </a:cxn>
            </a:cxnLst>
            <a:rect l="T15" t="T16" r="T17" b="T18"/>
            <a:pathLst>
              <a:path w="75" h="32">
                <a:moveTo>
                  <a:pt x="0" y="32"/>
                </a:moveTo>
                <a:lnTo>
                  <a:pt x="0" y="19"/>
                </a:lnTo>
                <a:lnTo>
                  <a:pt x="75" y="0"/>
                </a:lnTo>
                <a:lnTo>
                  <a:pt x="75" y="19"/>
                </a:lnTo>
                <a:lnTo>
                  <a:pt x="0" y="32"/>
                </a:lnTo>
                <a:close/>
              </a:path>
            </a:pathLst>
          </a:custGeom>
          <a:solidFill>
            <a:srgbClr val="FF6600"/>
          </a:solidFill>
          <a:ln w="9525">
            <a:noFill/>
            <a:round/>
            <a:headEnd/>
            <a:tailEnd/>
          </a:ln>
        </p:spPr>
        <p:txBody>
          <a:bodyPr/>
          <a:lstStyle/>
          <a:p>
            <a:endParaRPr lang="en-US" dirty="0"/>
          </a:p>
        </p:txBody>
      </p:sp>
      <p:sp>
        <p:nvSpPr>
          <p:cNvPr id="69727" name="Freeform 1138"/>
          <p:cNvSpPr>
            <a:spLocks/>
          </p:cNvSpPr>
          <p:nvPr/>
        </p:nvSpPr>
        <p:spPr bwMode="auto">
          <a:xfrm>
            <a:off x="6135688" y="3787775"/>
            <a:ext cx="120650" cy="50800"/>
          </a:xfrm>
          <a:custGeom>
            <a:avLst/>
            <a:gdLst>
              <a:gd name="T0" fmla="*/ 0 w 76"/>
              <a:gd name="T1" fmla="*/ 2147483647 h 32"/>
              <a:gd name="T2" fmla="*/ 0 w 76"/>
              <a:gd name="T3" fmla="*/ 2147483647 h 32"/>
              <a:gd name="T4" fmla="*/ 2147483647 w 76"/>
              <a:gd name="T5" fmla="*/ 0 h 32"/>
              <a:gd name="T6" fmla="*/ 2147483647 w 76"/>
              <a:gd name="T7" fmla="*/ 2147483647 h 32"/>
              <a:gd name="T8" fmla="*/ 0 w 76"/>
              <a:gd name="T9" fmla="*/ 2147483647 h 32"/>
              <a:gd name="T10" fmla="*/ 0 60000 65536"/>
              <a:gd name="T11" fmla="*/ 0 60000 65536"/>
              <a:gd name="T12" fmla="*/ 0 60000 65536"/>
              <a:gd name="T13" fmla="*/ 0 60000 65536"/>
              <a:gd name="T14" fmla="*/ 0 60000 65536"/>
              <a:gd name="T15" fmla="*/ 0 w 76"/>
              <a:gd name="T16" fmla="*/ 0 h 32"/>
              <a:gd name="T17" fmla="*/ 76 w 76"/>
              <a:gd name="T18" fmla="*/ 32 h 32"/>
            </a:gdLst>
            <a:ahLst/>
            <a:cxnLst>
              <a:cxn ang="T10">
                <a:pos x="T0" y="T1"/>
              </a:cxn>
              <a:cxn ang="T11">
                <a:pos x="T2" y="T3"/>
              </a:cxn>
              <a:cxn ang="T12">
                <a:pos x="T4" y="T5"/>
              </a:cxn>
              <a:cxn ang="T13">
                <a:pos x="T6" y="T7"/>
              </a:cxn>
              <a:cxn ang="T14">
                <a:pos x="T8" y="T9"/>
              </a:cxn>
            </a:cxnLst>
            <a:rect l="T15" t="T16" r="T17" b="T18"/>
            <a:pathLst>
              <a:path w="76" h="32">
                <a:moveTo>
                  <a:pt x="0" y="32"/>
                </a:moveTo>
                <a:lnTo>
                  <a:pt x="0" y="13"/>
                </a:lnTo>
                <a:lnTo>
                  <a:pt x="76" y="0"/>
                </a:lnTo>
                <a:lnTo>
                  <a:pt x="76" y="13"/>
                </a:lnTo>
                <a:lnTo>
                  <a:pt x="0" y="32"/>
                </a:lnTo>
                <a:close/>
              </a:path>
            </a:pathLst>
          </a:custGeom>
          <a:solidFill>
            <a:srgbClr val="FF6600"/>
          </a:solidFill>
          <a:ln w="9525">
            <a:noFill/>
            <a:round/>
            <a:headEnd/>
            <a:tailEnd/>
          </a:ln>
        </p:spPr>
        <p:txBody>
          <a:bodyPr/>
          <a:lstStyle/>
          <a:p>
            <a:endParaRPr lang="en-US" dirty="0"/>
          </a:p>
        </p:txBody>
      </p:sp>
      <p:sp>
        <p:nvSpPr>
          <p:cNvPr id="69728" name="Freeform 1139"/>
          <p:cNvSpPr>
            <a:spLocks/>
          </p:cNvSpPr>
          <p:nvPr/>
        </p:nvSpPr>
        <p:spPr bwMode="auto">
          <a:xfrm>
            <a:off x="5895975" y="3838575"/>
            <a:ext cx="130175" cy="49213"/>
          </a:xfrm>
          <a:custGeom>
            <a:avLst/>
            <a:gdLst>
              <a:gd name="T0" fmla="*/ 2147483647 w 82"/>
              <a:gd name="T1" fmla="*/ 2147483647 h 31"/>
              <a:gd name="T2" fmla="*/ 0 w 82"/>
              <a:gd name="T3" fmla="*/ 2147483647 h 31"/>
              <a:gd name="T4" fmla="*/ 2147483647 w 82"/>
              <a:gd name="T5" fmla="*/ 0 h 31"/>
              <a:gd name="T6" fmla="*/ 2147483647 w 82"/>
              <a:gd name="T7" fmla="*/ 2147483647 h 31"/>
              <a:gd name="T8" fmla="*/ 2147483647 w 82"/>
              <a:gd name="T9" fmla="*/ 2147483647 h 31"/>
              <a:gd name="T10" fmla="*/ 0 60000 65536"/>
              <a:gd name="T11" fmla="*/ 0 60000 65536"/>
              <a:gd name="T12" fmla="*/ 0 60000 65536"/>
              <a:gd name="T13" fmla="*/ 0 60000 65536"/>
              <a:gd name="T14" fmla="*/ 0 60000 65536"/>
              <a:gd name="T15" fmla="*/ 0 w 82"/>
              <a:gd name="T16" fmla="*/ 0 h 31"/>
              <a:gd name="T17" fmla="*/ 82 w 82"/>
              <a:gd name="T18" fmla="*/ 31 h 31"/>
            </a:gdLst>
            <a:ahLst/>
            <a:cxnLst>
              <a:cxn ang="T10">
                <a:pos x="T0" y="T1"/>
              </a:cxn>
              <a:cxn ang="T11">
                <a:pos x="T2" y="T3"/>
              </a:cxn>
              <a:cxn ang="T12">
                <a:pos x="T4" y="T5"/>
              </a:cxn>
              <a:cxn ang="T13">
                <a:pos x="T6" y="T7"/>
              </a:cxn>
              <a:cxn ang="T14">
                <a:pos x="T8" y="T9"/>
              </a:cxn>
            </a:cxnLst>
            <a:rect l="T15" t="T16" r="T17" b="T18"/>
            <a:pathLst>
              <a:path w="82" h="31">
                <a:moveTo>
                  <a:pt x="6" y="31"/>
                </a:moveTo>
                <a:lnTo>
                  <a:pt x="0" y="19"/>
                </a:lnTo>
                <a:lnTo>
                  <a:pt x="75" y="0"/>
                </a:lnTo>
                <a:lnTo>
                  <a:pt x="82" y="12"/>
                </a:lnTo>
                <a:lnTo>
                  <a:pt x="6" y="31"/>
                </a:lnTo>
                <a:close/>
              </a:path>
            </a:pathLst>
          </a:custGeom>
          <a:solidFill>
            <a:srgbClr val="FF6600"/>
          </a:solidFill>
          <a:ln w="9525">
            <a:noFill/>
            <a:round/>
            <a:headEnd/>
            <a:tailEnd/>
          </a:ln>
        </p:spPr>
        <p:txBody>
          <a:bodyPr/>
          <a:lstStyle/>
          <a:p>
            <a:endParaRPr lang="en-US" dirty="0"/>
          </a:p>
        </p:txBody>
      </p:sp>
      <p:sp>
        <p:nvSpPr>
          <p:cNvPr id="69729" name="Line 1140"/>
          <p:cNvSpPr>
            <a:spLocks noChangeShapeType="1"/>
          </p:cNvSpPr>
          <p:nvPr/>
        </p:nvSpPr>
        <p:spPr bwMode="auto">
          <a:xfrm flipH="1">
            <a:off x="3100388" y="3297238"/>
            <a:ext cx="90487" cy="1587"/>
          </a:xfrm>
          <a:prstGeom prst="line">
            <a:avLst/>
          </a:prstGeom>
          <a:noFill/>
          <a:ln w="28575">
            <a:solidFill>
              <a:schemeClr val="hlink"/>
            </a:solidFill>
            <a:round/>
            <a:headEnd/>
            <a:tailEnd/>
          </a:ln>
        </p:spPr>
        <p:txBody>
          <a:bodyPr/>
          <a:lstStyle/>
          <a:p>
            <a:endParaRPr lang="en-AU" dirty="0"/>
          </a:p>
        </p:txBody>
      </p:sp>
      <p:sp>
        <p:nvSpPr>
          <p:cNvPr id="69730" name="Freeform 1141"/>
          <p:cNvSpPr>
            <a:spLocks/>
          </p:cNvSpPr>
          <p:nvPr/>
        </p:nvSpPr>
        <p:spPr bwMode="auto">
          <a:xfrm>
            <a:off x="3140075" y="3297238"/>
            <a:ext cx="9525" cy="581025"/>
          </a:xfrm>
          <a:custGeom>
            <a:avLst/>
            <a:gdLst>
              <a:gd name="T0" fmla="*/ 2147483647 w 6"/>
              <a:gd name="T1" fmla="*/ 2147483647 h 366"/>
              <a:gd name="T2" fmla="*/ 2147483647 w 6"/>
              <a:gd name="T3" fmla="*/ 2147483647 h 366"/>
              <a:gd name="T4" fmla="*/ 2147483647 w 6"/>
              <a:gd name="T5" fmla="*/ 0 h 366"/>
              <a:gd name="T6" fmla="*/ 0 w 6"/>
              <a:gd name="T7" fmla="*/ 0 h 366"/>
              <a:gd name="T8" fmla="*/ 0 w 6"/>
              <a:gd name="T9" fmla="*/ 2147483647 h 366"/>
              <a:gd name="T10" fmla="*/ 2147483647 w 6"/>
              <a:gd name="T11" fmla="*/ 2147483647 h 366"/>
              <a:gd name="T12" fmla="*/ 0 60000 65536"/>
              <a:gd name="T13" fmla="*/ 0 60000 65536"/>
              <a:gd name="T14" fmla="*/ 0 60000 65536"/>
              <a:gd name="T15" fmla="*/ 0 60000 65536"/>
              <a:gd name="T16" fmla="*/ 0 60000 65536"/>
              <a:gd name="T17" fmla="*/ 0 60000 65536"/>
              <a:gd name="T18" fmla="*/ 0 w 6"/>
              <a:gd name="T19" fmla="*/ 0 h 366"/>
              <a:gd name="T20" fmla="*/ 6 w 6"/>
              <a:gd name="T21" fmla="*/ 366 h 366"/>
            </a:gdLst>
            <a:ahLst/>
            <a:cxnLst>
              <a:cxn ang="T12">
                <a:pos x="T0" y="T1"/>
              </a:cxn>
              <a:cxn ang="T13">
                <a:pos x="T2" y="T3"/>
              </a:cxn>
              <a:cxn ang="T14">
                <a:pos x="T4" y="T5"/>
              </a:cxn>
              <a:cxn ang="T15">
                <a:pos x="T6" y="T7"/>
              </a:cxn>
              <a:cxn ang="T16">
                <a:pos x="T8" y="T9"/>
              </a:cxn>
              <a:cxn ang="T17">
                <a:pos x="T10" y="T11"/>
              </a:cxn>
            </a:cxnLst>
            <a:rect l="T18" t="T19" r="T20" b="T21"/>
            <a:pathLst>
              <a:path w="6" h="366">
                <a:moveTo>
                  <a:pt x="6" y="366"/>
                </a:moveTo>
                <a:lnTo>
                  <a:pt x="6" y="366"/>
                </a:lnTo>
                <a:lnTo>
                  <a:pt x="6" y="0"/>
                </a:lnTo>
                <a:lnTo>
                  <a:pt x="0" y="0"/>
                </a:lnTo>
                <a:lnTo>
                  <a:pt x="0" y="366"/>
                </a:lnTo>
                <a:lnTo>
                  <a:pt x="6" y="366"/>
                </a:lnTo>
                <a:close/>
              </a:path>
            </a:pathLst>
          </a:custGeom>
          <a:solidFill>
            <a:schemeClr val="hlink"/>
          </a:solidFill>
          <a:ln w="19050">
            <a:solidFill>
              <a:schemeClr val="hlink"/>
            </a:solidFill>
            <a:round/>
            <a:headEnd/>
            <a:tailEnd/>
          </a:ln>
        </p:spPr>
        <p:txBody>
          <a:bodyPr/>
          <a:lstStyle/>
          <a:p>
            <a:endParaRPr lang="en-US" dirty="0"/>
          </a:p>
        </p:txBody>
      </p:sp>
      <p:sp>
        <p:nvSpPr>
          <p:cNvPr id="69731" name="Line 1142"/>
          <p:cNvSpPr>
            <a:spLocks noChangeShapeType="1"/>
          </p:cNvSpPr>
          <p:nvPr/>
        </p:nvSpPr>
        <p:spPr bwMode="auto">
          <a:xfrm flipH="1">
            <a:off x="3100388" y="3878263"/>
            <a:ext cx="90487" cy="1587"/>
          </a:xfrm>
          <a:prstGeom prst="line">
            <a:avLst/>
          </a:prstGeom>
          <a:noFill/>
          <a:ln w="28575">
            <a:solidFill>
              <a:schemeClr val="hlink"/>
            </a:solidFill>
            <a:round/>
            <a:headEnd/>
            <a:tailEnd/>
          </a:ln>
        </p:spPr>
        <p:txBody>
          <a:bodyPr/>
          <a:lstStyle/>
          <a:p>
            <a:endParaRPr lang="en-AU" dirty="0"/>
          </a:p>
        </p:txBody>
      </p:sp>
      <p:sp>
        <p:nvSpPr>
          <p:cNvPr id="69732" name="Line 1143"/>
          <p:cNvSpPr>
            <a:spLocks noChangeShapeType="1"/>
          </p:cNvSpPr>
          <p:nvPr/>
        </p:nvSpPr>
        <p:spPr bwMode="auto">
          <a:xfrm flipH="1">
            <a:off x="8651875" y="3297238"/>
            <a:ext cx="88900" cy="1587"/>
          </a:xfrm>
          <a:prstGeom prst="line">
            <a:avLst/>
          </a:prstGeom>
          <a:noFill/>
          <a:ln w="28575">
            <a:solidFill>
              <a:schemeClr val="hlink"/>
            </a:solidFill>
            <a:round/>
            <a:headEnd/>
            <a:tailEnd/>
          </a:ln>
        </p:spPr>
        <p:txBody>
          <a:bodyPr/>
          <a:lstStyle/>
          <a:p>
            <a:endParaRPr lang="en-AU" dirty="0"/>
          </a:p>
        </p:txBody>
      </p:sp>
      <p:sp>
        <p:nvSpPr>
          <p:cNvPr id="69733" name="Freeform 1144"/>
          <p:cNvSpPr>
            <a:spLocks/>
          </p:cNvSpPr>
          <p:nvPr/>
        </p:nvSpPr>
        <p:spPr bwMode="auto">
          <a:xfrm>
            <a:off x="8691563" y="3297238"/>
            <a:ext cx="9525" cy="581025"/>
          </a:xfrm>
          <a:custGeom>
            <a:avLst/>
            <a:gdLst>
              <a:gd name="T0" fmla="*/ 2147483647 w 6"/>
              <a:gd name="T1" fmla="*/ 2147483647 h 366"/>
              <a:gd name="T2" fmla="*/ 2147483647 w 6"/>
              <a:gd name="T3" fmla="*/ 2147483647 h 366"/>
              <a:gd name="T4" fmla="*/ 2147483647 w 6"/>
              <a:gd name="T5" fmla="*/ 0 h 366"/>
              <a:gd name="T6" fmla="*/ 0 w 6"/>
              <a:gd name="T7" fmla="*/ 0 h 366"/>
              <a:gd name="T8" fmla="*/ 0 w 6"/>
              <a:gd name="T9" fmla="*/ 2147483647 h 366"/>
              <a:gd name="T10" fmla="*/ 2147483647 w 6"/>
              <a:gd name="T11" fmla="*/ 2147483647 h 366"/>
              <a:gd name="T12" fmla="*/ 0 60000 65536"/>
              <a:gd name="T13" fmla="*/ 0 60000 65536"/>
              <a:gd name="T14" fmla="*/ 0 60000 65536"/>
              <a:gd name="T15" fmla="*/ 0 60000 65536"/>
              <a:gd name="T16" fmla="*/ 0 60000 65536"/>
              <a:gd name="T17" fmla="*/ 0 60000 65536"/>
              <a:gd name="T18" fmla="*/ 0 w 6"/>
              <a:gd name="T19" fmla="*/ 0 h 366"/>
              <a:gd name="T20" fmla="*/ 6 w 6"/>
              <a:gd name="T21" fmla="*/ 366 h 366"/>
            </a:gdLst>
            <a:ahLst/>
            <a:cxnLst>
              <a:cxn ang="T12">
                <a:pos x="T0" y="T1"/>
              </a:cxn>
              <a:cxn ang="T13">
                <a:pos x="T2" y="T3"/>
              </a:cxn>
              <a:cxn ang="T14">
                <a:pos x="T4" y="T5"/>
              </a:cxn>
              <a:cxn ang="T15">
                <a:pos x="T6" y="T7"/>
              </a:cxn>
              <a:cxn ang="T16">
                <a:pos x="T8" y="T9"/>
              </a:cxn>
              <a:cxn ang="T17">
                <a:pos x="T10" y="T11"/>
              </a:cxn>
            </a:cxnLst>
            <a:rect l="T18" t="T19" r="T20" b="T21"/>
            <a:pathLst>
              <a:path w="6" h="366">
                <a:moveTo>
                  <a:pt x="6" y="366"/>
                </a:moveTo>
                <a:lnTo>
                  <a:pt x="6" y="366"/>
                </a:lnTo>
                <a:lnTo>
                  <a:pt x="6" y="0"/>
                </a:lnTo>
                <a:lnTo>
                  <a:pt x="0" y="0"/>
                </a:lnTo>
                <a:lnTo>
                  <a:pt x="0" y="366"/>
                </a:lnTo>
                <a:lnTo>
                  <a:pt x="6" y="366"/>
                </a:lnTo>
                <a:close/>
              </a:path>
            </a:pathLst>
          </a:custGeom>
          <a:solidFill>
            <a:schemeClr val="hlink"/>
          </a:solidFill>
          <a:ln w="12700">
            <a:solidFill>
              <a:schemeClr val="hlink"/>
            </a:solidFill>
            <a:round/>
            <a:headEnd/>
            <a:tailEnd/>
          </a:ln>
        </p:spPr>
        <p:txBody>
          <a:bodyPr/>
          <a:lstStyle/>
          <a:p>
            <a:endParaRPr lang="en-US" dirty="0"/>
          </a:p>
        </p:txBody>
      </p:sp>
      <p:sp>
        <p:nvSpPr>
          <p:cNvPr id="69734" name="Line 1145"/>
          <p:cNvSpPr>
            <a:spLocks noChangeShapeType="1"/>
          </p:cNvSpPr>
          <p:nvPr/>
        </p:nvSpPr>
        <p:spPr bwMode="auto">
          <a:xfrm flipH="1">
            <a:off x="8651875" y="3878263"/>
            <a:ext cx="88900" cy="1587"/>
          </a:xfrm>
          <a:prstGeom prst="line">
            <a:avLst/>
          </a:prstGeom>
          <a:noFill/>
          <a:ln w="12700">
            <a:solidFill>
              <a:schemeClr val="hlink"/>
            </a:solidFill>
            <a:round/>
            <a:headEnd/>
            <a:tailEnd/>
          </a:ln>
        </p:spPr>
        <p:txBody>
          <a:bodyPr/>
          <a:lstStyle/>
          <a:p>
            <a:endParaRPr lang="en-AU" dirty="0"/>
          </a:p>
        </p:txBody>
      </p:sp>
      <p:sp>
        <p:nvSpPr>
          <p:cNvPr id="69735" name="Freeform 1146"/>
          <p:cNvSpPr>
            <a:spLocks/>
          </p:cNvSpPr>
          <p:nvPr/>
        </p:nvSpPr>
        <p:spPr bwMode="auto">
          <a:xfrm>
            <a:off x="6837363" y="3287713"/>
            <a:ext cx="20637" cy="590550"/>
          </a:xfrm>
          <a:custGeom>
            <a:avLst/>
            <a:gdLst>
              <a:gd name="T0" fmla="*/ 2147483647 w 13"/>
              <a:gd name="T1" fmla="*/ 2147483647 h 372"/>
              <a:gd name="T2" fmla="*/ 2147483647 w 13"/>
              <a:gd name="T3" fmla="*/ 2147483647 h 372"/>
              <a:gd name="T4" fmla="*/ 2147483647 w 13"/>
              <a:gd name="T5" fmla="*/ 0 h 372"/>
              <a:gd name="T6" fmla="*/ 0 w 13"/>
              <a:gd name="T7" fmla="*/ 0 h 372"/>
              <a:gd name="T8" fmla="*/ 0 w 13"/>
              <a:gd name="T9" fmla="*/ 2147483647 h 372"/>
              <a:gd name="T10" fmla="*/ 2147483647 w 13"/>
              <a:gd name="T11" fmla="*/ 2147483647 h 372"/>
              <a:gd name="T12" fmla="*/ 0 60000 65536"/>
              <a:gd name="T13" fmla="*/ 0 60000 65536"/>
              <a:gd name="T14" fmla="*/ 0 60000 65536"/>
              <a:gd name="T15" fmla="*/ 0 60000 65536"/>
              <a:gd name="T16" fmla="*/ 0 60000 65536"/>
              <a:gd name="T17" fmla="*/ 0 60000 65536"/>
              <a:gd name="T18" fmla="*/ 0 w 13"/>
              <a:gd name="T19" fmla="*/ 0 h 372"/>
              <a:gd name="T20" fmla="*/ 13 w 13"/>
              <a:gd name="T21" fmla="*/ 372 h 372"/>
            </a:gdLst>
            <a:ahLst/>
            <a:cxnLst>
              <a:cxn ang="T12">
                <a:pos x="T0" y="T1"/>
              </a:cxn>
              <a:cxn ang="T13">
                <a:pos x="T2" y="T3"/>
              </a:cxn>
              <a:cxn ang="T14">
                <a:pos x="T4" y="T5"/>
              </a:cxn>
              <a:cxn ang="T15">
                <a:pos x="T6" y="T7"/>
              </a:cxn>
              <a:cxn ang="T16">
                <a:pos x="T8" y="T9"/>
              </a:cxn>
              <a:cxn ang="T17">
                <a:pos x="T10" y="T11"/>
              </a:cxn>
            </a:cxnLst>
            <a:rect l="T18" t="T19" r="T20" b="T21"/>
            <a:pathLst>
              <a:path w="13" h="372">
                <a:moveTo>
                  <a:pt x="6" y="372"/>
                </a:moveTo>
                <a:lnTo>
                  <a:pt x="13" y="372"/>
                </a:lnTo>
                <a:lnTo>
                  <a:pt x="13" y="0"/>
                </a:lnTo>
                <a:lnTo>
                  <a:pt x="0" y="0"/>
                </a:lnTo>
                <a:lnTo>
                  <a:pt x="0" y="372"/>
                </a:lnTo>
                <a:lnTo>
                  <a:pt x="6" y="372"/>
                </a:lnTo>
                <a:close/>
              </a:path>
            </a:pathLst>
          </a:custGeom>
          <a:solidFill>
            <a:srgbClr val="7F7F7F"/>
          </a:solidFill>
          <a:ln w="9525">
            <a:noFill/>
            <a:round/>
            <a:headEnd/>
            <a:tailEnd/>
          </a:ln>
        </p:spPr>
        <p:txBody>
          <a:bodyPr/>
          <a:lstStyle/>
          <a:p>
            <a:endParaRPr lang="en-US" dirty="0"/>
          </a:p>
        </p:txBody>
      </p:sp>
      <p:sp>
        <p:nvSpPr>
          <p:cNvPr id="69736" name="Freeform 1147"/>
          <p:cNvSpPr>
            <a:spLocks/>
          </p:cNvSpPr>
          <p:nvPr/>
        </p:nvSpPr>
        <p:spPr bwMode="auto">
          <a:xfrm>
            <a:off x="4733925" y="3027363"/>
            <a:ext cx="119063" cy="39687"/>
          </a:xfrm>
          <a:custGeom>
            <a:avLst/>
            <a:gdLst>
              <a:gd name="T0" fmla="*/ 2147483647 w 75"/>
              <a:gd name="T1" fmla="*/ 2147483647 h 25"/>
              <a:gd name="T2" fmla="*/ 2147483647 w 75"/>
              <a:gd name="T3" fmla="*/ 2147483647 h 25"/>
              <a:gd name="T4" fmla="*/ 2147483647 w 75"/>
              <a:gd name="T5" fmla="*/ 0 h 25"/>
              <a:gd name="T6" fmla="*/ 0 w 75"/>
              <a:gd name="T7" fmla="*/ 2147483647 h 25"/>
              <a:gd name="T8" fmla="*/ 2147483647 w 75"/>
              <a:gd name="T9" fmla="*/ 2147483647 h 25"/>
              <a:gd name="T10" fmla="*/ 2147483647 w 75"/>
              <a:gd name="T11" fmla="*/ 2147483647 h 25"/>
              <a:gd name="T12" fmla="*/ 0 60000 65536"/>
              <a:gd name="T13" fmla="*/ 0 60000 65536"/>
              <a:gd name="T14" fmla="*/ 0 60000 65536"/>
              <a:gd name="T15" fmla="*/ 0 60000 65536"/>
              <a:gd name="T16" fmla="*/ 0 60000 65536"/>
              <a:gd name="T17" fmla="*/ 0 60000 65536"/>
              <a:gd name="T18" fmla="*/ 0 w 75"/>
              <a:gd name="T19" fmla="*/ 0 h 25"/>
              <a:gd name="T20" fmla="*/ 75 w 75"/>
              <a:gd name="T21" fmla="*/ 25 h 25"/>
            </a:gdLst>
            <a:ahLst/>
            <a:cxnLst>
              <a:cxn ang="T12">
                <a:pos x="T0" y="T1"/>
              </a:cxn>
              <a:cxn ang="T13">
                <a:pos x="T2" y="T3"/>
              </a:cxn>
              <a:cxn ang="T14">
                <a:pos x="T4" y="T5"/>
              </a:cxn>
              <a:cxn ang="T15">
                <a:pos x="T6" y="T7"/>
              </a:cxn>
              <a:cxn ang="T16">
                <a:pos x="T8" y="T9"/>
              </a:cxn>
              <a:cxn ang="T17">
                <a:pos x="T10" y="T11"/>
              </a:cxn>
            </a:cxnLst>
            <a:rect l="T18" t="T19" r="T20" b="T21"/>
            <a:pathLst>
              <a:path w="75" h="25">
                <a:moveTo>
                  <a:pt x="75" y="18"/>
                </a:moveTo>
                <a:lnTo>
                  <a:pt x="75" y="12"/>
                </a:lnTo>
                <a:lnTo>
                  <a:pt x="6" y="0"/>
                </a:lnTo>
                <a:lnTo>
                  <a:pt x="0" y="12"/>
                </a:lnTo>
                <a:lnTo>
                  <a:pt x="75" y="25"/>
                </a:lnTo>
                <a:lnTo>
                  <a:pt x="75" y="18"/>
                </a:lnTo>
                <a:close/>
              </a:path>
            </a:pathLst>
          </a:custGeom>
          <a:solidFill>
            <a:srgbClr val="FF6600"/>
          </a:solidFill>
          <a:ln w="9525">
            <a:noFill/>
            <a:round/>
            <a:headEnd/>
            <a:tailEnd/>
          </a:ln>
        </p:spPr>
        <p:txBody>
          <a:bodyPr/>
          <a:lstStyle/>
          <a:p>
            <a:endParaRPr lang="en-US" dirty="0"/>
          </a:p>
        </p:txBody>
      </p:sp>
      <p:sp>
        <p:nvSpPr>
          <p:cNvPr id="69737" name="Freeform 1148"/>
          <p:cNvSpPr>
            <a:spLocks/>
          </p:cNvSpPr>
          <p:nvPr/>
        </p:nvSpPr>
        <p:spPr bwMode="auto">
          <a:xfrm>
            <a:off x="4783138" y="2997200"/>
            <a:ext cx="130175" cy="100013"/>
          </a:xfrm>
          <a:custGeom>
            <a:avLst/>
            <a:gdLst>
              <a:gd name="T0" fmla="*/ 2147483647 w 82"/>
              <a:gd name="T1" fmla="*/ 2147483647 h 63"/>
              <a:gd name="T2" fmla="*/ 2147483647 w 82"/>
              <a:gd name="T3" fmla="*/ 2147483647 h 63"/>
              <a:gd name="T4" fmla="*/ 2147483647 w 82"/>
              <a:gd name="T5" fmla="*/ 0 h 63"/>
              <a:gd name="T6" fmla="*/ 2147483647 w 82"/>
              <a:gd name="T7" fmla="*/ 0 h 63"/>
              <a:gd name="T8" fmla="*/ 2147483647 w 82"/>
              <a:gd name="T9" fmla="*/ 2147483647 h 63"/>
              <a:gd name="T10" fmla="*/ 2147483647 w 82"/>
              <a:gd name="T11" fmla="*/ 2147483647 h 63"/>
              <a:gd name="T12" fmla="*/ 2147483647 w 82"/>
              <a:gd name="T13" fmla="*/ 2147483647 h 63"/>
              <a:gd name="T14" fmla="*/ 2147483647 w 82"/>
              <a:gd name="T15" fmla="*/ 2147483647 h 63"/>
              <a:gd name="T16" fmla="*/ 2147483647 w 82"/>
              <a:gd name="T17" fmla="*/ 2147483647 h 63"/>
              <a:gd name="T18" fmla="*/ 2147483647 w 82"/>
              <a:gd name="T19" fmla="*/ 2147483647 h 63"/>
              <a:gd name="T20" fmla="*/ 2147483647 w 82"/>
              <a:gd name="T21" fmla="*/ 2147483647 h 63"/>
              <a:gd name="T22" fmla="*/ 2147483647 w 82"/>
              <a:gd name="T23" fmla="*/ 2147483647 h 63"/>
              <a:gd name="T24" fmla="*/ 2147483647 w 82"/>
              <a:gd name="T25" fmla="*/ 2147483647 h 63"/>
              <a:gd name="T26" fmla="*/ 2147483647 w 82"/>
              <a:gd name="T27" fmla="*/ 2147483647 h 63"/>
              <a:gd name="T28" fmla="*/ 2147483647 w 82"/>
              <a:gd name="T29" fmla="*/ 2147483647 h 63"/>
              <a:gd name="T30" fmla="*/ 2147483647 w 82"/>
              <a:gd name="T31" fmla="*/ 2147483647 h 63"/>
              <a:gd name="T32" fmla="*/ 2147483647 w 82"/>
              <a:gd name="T33" fmla="*/ 2147483647 h 63"/>
              <a:gd name="T34" fmla="*/ 2147483647 w 82"/>
              <a:gd name="T35" fmla="*/ 2147483647 h 63"/>
              <a:gd name="T36" fmla="*/ 2147483647 w 82"/>
              <a:gd name="T37" fmla="*/ 2147483647 h 63"/>
              <a:gd name="T38" fmla="*/ 0 w 82"/>
              <a:gd name="T39" fmla="*/ 2147483647 h 63"/>
              <a:gd name="T40" fmla="*/ 2147483647 w 82"/>
              <a:gd name="T41" fmla="*/ 2147483647 h 63"/>
              <a:gd name="T42" fmla="*/ 2147483647 w 82"/>
              <a:gd name="T43" fmla="*/ 2147483647 h 6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82"/>
              <a:gd name="T67" fmla="*/ 0 h 63"/>
              <a:gd name="T68" fmla="*/ 82 w 82"/>
              <a:gd name="T69" fmla="*/ 63 h 6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82" h="63">
                <a:moveTo>
                  <a:pt x="82" y="44"/>
                </a:moveTo>
                <a:lnTo>
                  <a:pt x="82" y="44"/>
                </a:lnTo>
                <a:lnTo>
                  <a:pt x="13" y="0"/>
                </a:lnTo>
                <a:lnTo>
                  <a:pt x="13" y="6"/>
                </a:lnTo>
                <a:lnTo>
                  <a:pt x="13" y="12"/>
                </a:lnTo>
                <a:lnTo>
                  <a:pt x="19" y="12"/>
                </a:lnTo>
                <a:lnTo>
                  <a:pt x="19" y="19"/>
                </a:lnTo>
                <a:lnTo>
                  <a:pt x="19" y="25"/>
                </a:lnTo>
                <a:lnTo>
                  <a:pt x="19" y="31"/>
                </a:lnTo>
                <a:lnTo>
                  <a:pt x="13" y="37"/>
                </a:lnTo>
                <a:lnTo>
                  <a:pt x="13" y="44"/>
                </a:lnTo>
                <a:lnTo>
                  <a:pt x="13" y="50"/>
                </a:lnTo>
                <a:lnTo>
                  <a:pt x="6" y="56"/>
                </a:lnTo>
                <a:lnTo>
                  <a:pt x="0" y="63"/>
                </a:lnTo>
                <a:lnTo>
                  <a:pt x="82" y="44"/>
                </a:lnTo>
                <a:close/>
              </a:path>
            </a:pathLst>
          </a:custGeom>
          <a:solidFill>
            <a:srgbClr val="FF6600"/>
          </a:solidFill>
          <a:ln w="9525">
            <a:noFill/>
            <a:round/>
            <a:headEnd/>
            <a:tailEnd/>
          </a:ln>
        </p:spPr>
        <p:txBody>
          <a:bodyPr/>
          <a:lstStyle/>
          <a:p>
            <a:endParaRPr lang="en-US" dirty="0"/>
          </a:p>
        </p:txBody>
      </p:sp>
      <p:sp>
        <p:nvSpPr>
          <p:cNvPr id="69738" name="Freeform 1149"/>
          <p:cNvSpPr>
            <a:spLocks/>
          </p:cNvSpPr>
          <p:nvPr/>
        </p:nvSpPr>
        <p:spPr bwMode="auto">
          <a:xfrm>
            <a:off x="4733925" y="4098925"/>
            <a:ext cx="119063" cy="39688"/>
          </a:xfrm>
          <a:custGeom>
            <a:avLst/>
            <a:gdLst>
              <a:gd name="T0" fmla="*/ 2147483647 w 75"/>
              <a:gd name="T1" fmla="*/ 2147483647 h 25"/>
              <a:gd name="T2" fmla="*/ 2147483647 w 75"/>
              <a:gd name="T3" fmla="*/ 0 h 25"/>
              <a:gd name="T4" fmla="*/ 0 w 75"/>
              <a:gd name="T5" fmla="*/ 2147483647 h 25"/>
              <a:gd name="T6" fmla="*/ 0 w 75"/>
              <a:gd name="T7" fmla="*/ 2147483647 h 25"/>
              <a:gd name="T8" fmla="*/ 2147483647 w 75"/>
              <a:gd name="T9" fmla="*/ 2147483647 h 25"/>
              <a:gd name="T10" fmla="*/ 2147483647 w 75"/>
              <a:gd name="T11" fmla="*/ 2147483647 h 25"/>
              <a:gd name="T12" fmla="*/ 0 60000 65536"/>
              <a:gd name="T13" fmla="*/ 0 60000 65536"/>
              <a:gd name="T14" fmla="*/ 0 60000 65536"/>
              <a:gd name="T15" fmla="*/ 0 60000 65536"/>
              <a:gd name="T16" fmla="*/ 0 60000 65536"/>
              <a:gd name="T17" fmla="*/ 0 60000 65536"/>
              <a:gd name="T18" fmla="*/ 0 w 75"/>
              <a:gd name="T19" fmla="*/ 0 h 25"/>
              <a:gd name="T20" fmla="*/ 75 w 75"/>
              <a:gd name="T21" fmla="*/ 25 h 25"/>
            </a:gdLst>
            <a:ahLst/>
            <a:cxnLst>
              <a:cxn ang="T12">
                <a:pos x="T0" y="T1"/>
              </a:cxn>
              <a:cxn ang="T13">
                <a:pos x="T2" y="T3"/>
              </a:cxn>
              <a:cxn ang="T14">
                <a:pos x="T4" y="T5"/>
              </a:cxn>
              <a:cxn ang="T15">
                <a:pos x="T6" y="T7"/>
              </a:cxn>
              <a:cxn ang="T16">
                <a:pos x="T8" y="T9"/>
              </a:cxn>
              <a:cxn ang="T17">
                <a:pos x="T10" y="T11"/>
              </a:cxn>
            </a:cxnLst>
            <a:rect l="T18" t="T19" r="T20" b="T21"/>
            <a:pathLst>
              <a:path w="75" h="25">
                <a:moveTo>
                  <a:pt x="75" y="6"/>
                </a:moveTo>
                <a:lnTo>
                  <a:pt x="75" y="0"/>
                </a:lnTo>
                <a:lnTo>
                  <a:pt x="0" y="13"/>
                </a:lnTo>
                <a:lnTo>
                  <a:pt x="0" y="25"/>
                </a:lnTo>
                <a:lnTo>
                  <a:pt x="75" y="13"/>
                </a:lnTo>
                <a:lnTo>
                  <a:pt x="75" y="6"/>
                </a:lnTo>
                <a:close/>
              </a:path>
            </a:pathLst>
          </a:custGeom>
          <a:solidFill>
            <a:srgbClr val="FF6600"/>
          </a:solidFill>
          <a:ln w="9525">
            <a:noFill/>
            <a:round/>
            <a:headEnd/>
            <a:tailEnd/>
          </a:ln>
        </p:spPr>
        <p:txBody>
          <a:bodyPr/>
          <a:lstStyle/>
          <a:p>
            <a:endParaRPr lang="en-US" dirty="0"/>
          </a:p>
        </p:txBody>
      </p:sp>
      <p:sp>
        <p:nvSpPr>
          <p:cNvPr id="69739" name="Freeform 1150"/>
          <p:cNvSpPr>
            <a:spLocks/>
          </p:cNvSpPr>
          <p:nvPr/>
        </p:nvSpPr>
        <p:spPr bwMode="auto">
          <a:xfrm>
            <a:off x="4783138" y="4068763"/>
            <a:ext cx="120650" cy="100012"/>
          </a:xfrm>
          <a:custGeom>
            <a:avLst/>
            <a:gdLst>
              <a:gd name="T0" fmla="*/ 2147483647 w 76"/>
              <a:gd name="T1" fmla="*/ 2147483647 h 63"/>
              <a:gd name="T2" fmla="*/ 2147483647 w 76"/>
              <a:gd name="T3" fmla="*/ 2147483647 h 63"/>
              <a:gd name="T4" fmla="*/ 0 w 76"/>
              <a:gd name="T5" fmla="*/ 0 h 63"/>
              <a:gd name="T6" fmla="*/ 0 w 76"/>
              <a:gd name="T7" fmla="*/ 0 h 63"/>
              <a:gd name="T8" fmla="*/ 2147483647 w 76"/>
              <a:gd name="T9" fmla="*/ 2147483647 h 63"/>
              <a:gd name="T10" fmla="*/ 2147483647 w 76"/>
              <a:gd name="T11" fmla="*/ 2147483647 h 63"/>
              <a:gd name="T12" fmla="*/ 2147483647 w 76"/>
              <a:gd name="T13" fmla="*/ 2147483647 h 63"/>
              <a:gd name="T14" fmla="*/ 2147483647 w 76"/>
              <a:gd name="T15" fmla="*/ 2147483647 h 63"/>
              <a:gd name="T16" fmla="*/ 2147483647 w 76"/>
              <a:gd name="T17" fmla="*/ 2147483647 h 63"/>
              <a:gd name="T18" fmla="*/ 2147483647 w 76"/>
              <a:gd name="T19" fmla="*/ 2147483647 h 63"/>
              <a:gd name="T20" fmla="*/ 2147483647 w 76"/>
              <a:gd name="T21" fmla="*/ 2147483647 h 63"/>
              <a:gd name="T22" fmla="*/ 2147483647 w 76"/>
              <a:gd name="T23" fmla="*/ 2147483647 h 63"/>
              <a:gd name="T24" fmla="*/ 2147483647 w 76"/>
              <a:gd name="T25" fmla="*/ 2147483647 h 63"/>
              <a:gd name="T26" fmla="*/ 2147483647 w 76"/>
              <a:gd name="T27" fmla="*/ 2147483647 h 63"/>
              <a:gd name="T28" fmla="*/ 2147483647 w 76"/>
              <a:gd name="T29" fmla="*/ 2147483647 h 63"/>
              <a:gd name="T30" fmla="*/ 2147483647 w 76"/>
              <a:gd name="T31" fmla="*/ 2147483647 h 63"/>
              <a:gd name="T32" fmla="*/ 2147483647 w 76"/>
              <a:gd name="T33" fmla="*/ 2147483647 h 63"/>
              <a:gd name="T34" fmla="*/ 2147483647 w 76"/>
              <a:gd name="T35" fmla="*/ 2147483647 h 63"/>
              <a:gd name="T36" fmla="*/ 2147483647 w 76"/>
              <a:gd name="T37" fmla="*/ 2147483647 h 63"/>
              <a:gd name="T38" fmla="*/ 2147483647 w 76"/>
              <a:gd name="T39" fmla="*/ 2147483647 h 63"/>
              <a:gd name="T40" fmla="*/ 2147483647 w 76"/>
              <a:gd name="T41" fmla="*/ 2147483647 h 63"/>
              <a:gd name="T42" fmla="*/ 2147483647 w 76"/>
              <a:gd name="T43" fmla="*/ 2147483647 h 6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76"/>
              <a:gd name="T67" fmla="*/ 0 h 63"/>
              <a:gd name="T68" fmla="*/ 76 w 76"/>
              <a:gd name="T69" fmla="*/ 63 h 6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76" h="63">
                <a:moveTo>
                  <a:pt x="76" y="19"/>
                </a:moveTo>
                <a:lnTo>
                  <a:pt x="76" y="19"/>
                </a:lnTo>
                <a:lnTo>
                  <a:pt x="0" y="0"/>
                </a:lnTo>
                <a:lnTo>
                  <a:pt x="6" y="6"/>
                </a:lnTo>
                <a:lnTo>
                  <a:pt x="6" y="13"/>
                </a:lnTo>
                <a:lnTo>
                  <a:pt x="13" y="13"/>
                </a:lnTo>
                <a:lnTo>
                  <a:pt x="13" y="19"/>
                </a:lnTo>
                <a:lnTo>
                  <a:pt x="13" y="25"/>
                </a:lnTo>
                <a:lnTo>
                  <a:pt x="13" y="32"/>
                </a:lnTo>
                <a:lnTo>
                  <a:pt x="19" y="32"/>
                </a:lnTo>
                <a:lnTo>
                  <a:pt x="19" y="38"/>
                </a:lnTo>
                <a:lnTo>
                  <a:pt x="19" y="44"/>
                </a:lnTo>
                <a:lnTo>
                  <a:pt x="19" y="50"/>
                </a:lnTo>
                <a:lnTo>
                  <a:pt x="13" y="57"/>
                </a:lnTo>
                <a:lnTo>
                  <a:pt x="13" y="63"/>
                </a:lnTo>
                <a:lnTo>
                  <a:pt x="76" y="19"/>
                </a:lnTo>
                <a:close/>
              </a:path>
            </a:pathLst>
          </a:custGeom>
          <a:solidFill>
            <a:srgbClr val="FF6600"/>
          </a:solidFill>
          <a:ln w="9525">
            <a:noFill/>
            <a:round/>
            <a:headEnd/>
            <a:tailEnd/>
          </a:ln>
        </p:spPr>
        <p:txBody>
          <a:bodyPr/>
          <a:lstStyle/>
          <a:p>
            <a:endParaRPr lang="en-US" dirty="0"/>
          </a:p>
        </p:txBody>
      </p:sp>
      <p:sp>
        <p:nvSpPr>
          <p:cNvPr id="69740" name="Freeform 1151"/>
          <p:cNvSpPr>
            <a:spLocks/>
          </p:cNvSpPr>
          <p:nvPr/>
        </p:nvSpPr>
        <p:spPr bwMode="auto">
          <a:xfrm>
            <a:off x="4762500" y="2855913"/>
            <a:ext cx="101600" cy="100012"/>
          </a:xfrm>
          <a:custGeom>
            <a:avLst/>
            <a:gdLst>
              <a:gd name="T0" fmla="*/ 2147483647 w 64"/>
              <a:gd name="T1" fmla="*/ 0 h 63"/>
              <a:gd name="T2" fmla="*/ 2147483647 w 64"/>
              <a:gd name="T3" fmla="*/ 2147483647 h 63"/>
              <a:gd name="T4" fmla="*/ 2147483647 w 64"/>
              <a:gd name="T5" fmla="*/ 2147483647 h 63"/>
              <a:gd name="T6" fmla="*/ 2147483647 w 64"/>
              <a:gd name="T7" fmla="*/ 2147483647 h 63"/>
              <a:gd name="T8" fmla="*/ 2147483647 w 64"/>
              <a:gd name="T9" fmla="*/ 2147483647 h 63"/>
              <a:gd name="T10" fmla="*/ 2147483647 w 64"/>
              <a:gd name="T11" fmla="*/ 2147483647 h 63"/>
              <a:gd name="T12" fmla="*/ 2147483647 w 64"/>
              <a:gd name="T13" fmla="*/ 2147483647 h 63"/>
              <a:gd name="T14" fmla="*/ 2147483647 w 64"/>
              <a:gd name="T15" fmla="*/ 2147483647 h 63"/>
              <a:gd name="T16" fmla="*/ 2147483647 w 64"/>
              <a:gd name="T17" fmla="*/ 2147483647 h 63"/>
              <a:gd name="T18" fmla="*/ 2147483647 w 64"/>
              <a:gd name="T19" fmla="*/ 2147483647 h 63"/>
              <a:gd name="T20" fmla="*/ 2147483647 w 64"/>
              <a:gd name="T21" fmla="*/ 2147483647 h 63"/>
              <a:gd name="T22" fmla="*/ 2147483647 w 64"/>
              <a:gd name="T23" fmla="*/ 2147483647 h 63"/>
              <a:gd name="T24" fmla="*/ 2147483647 w 64"/>
              <a:gd name="T25" fmla="*/ 2147483647 h 63"/>
              <a:gd name="T26" fmla="*/ 2147483647 w 64"/>
              <a:gd name="T27" fmla="*/ 2147483647 h 63"/>
              <a:gd name="T28" fmla="*/ 2147483647 w 64"/>
              <a:gd name="T29" fmla="*/ 2147483647 h 63"/>
              <a:gd name="T30" fmla="*/ 2147483647 w 64"/>
              <a:gd name="T31" fmla="*/ 2147483647 h 63"/>
              <a:gd name="T32" fmla="*/ 2147483647 w 64"/>
              <a:gd name="T33" fmla="*/ 2147483647 h 63"/>
              <a:gd name="T34" fmla="*/ 2147483647 w 64"/>
              <a:gd name="T35" fmla="*/ 2147483647 h 63"/>
              <a:gd name="T36" fmla="*/ 2147483647 w 64"/>
              <a:gd name="T37" fmla="*/ 2147483647 h 63"/>
              <a:gd name="T38" fmla="*/ 2147483647 w 64"/>
              <a:gd name="T39" fmla="*/ 2147483647 h 63"/>
              <a:gd name="T40" fmla="*/ 2147483647 w 64"/>
              <a:gd name="T41" fmla="*/ 2147483647 h 63"/>
              <a:gd name="T42" fmla="*/ 2147483647 w 64"/>
              <a:gd name="T43" fmla="*/ 2147483647 h 63"/>
              <a:gd name="T44" fmla="*/ 2147483647 w 64"/>
              <a:gd name="T45" fmla="*/ 2147483647 h 63"/>
              <a:gd name="T46" fmla="*/ 2147483647 w 64"/>
              <a:gd name="T47" fmla="*/ 2147483647 h 63"/>
              <a:gd name="T48" fmla="*/ 0 w 64"/>
              <a:gd name="T49" fmla="*/ 2147483647 h 63"/>
              <a:gd name="T50" fmla="*/ 0 w 64"/>
              <a:gd name="T51" fmla="*/ 2147483647 h 63"/>
              <a:gd name="T52" fmla="*/ 2147483647 w 64"/>
              <a:gd name="T53" fmla="*/ 2147483647 h 63"/>
              <a:gd name="T54" fmla="*/ 2147483647 w 64"/>
              <a:gd name="T55" fmla="*/ 2147483647 h 63"/>
              <a:gd name="T56" fmla="*/ 2147483647 w 64"/>
              <a:gd name="T57" fmla="*/ 2147483647 h 63"/>
              <a:gd name="T58" fmla="*/ 2147483647 w 64"/>
              <a:gd name="T59" fmla="*/ 0 h 63"/>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64"/>
              <a:gd name="T91" fmla="*/ 0 h 63"/>
              <a:gd name="T92" fmla="*/ 64 w 64"/>
              <a:gd name="T93" fmla="*/ 63 h 63"/>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64" h="63">
                <a:moveTo>
                  <a:pt x="7" y="0"/>
                </a:moveTo>
                <a:lnTo>
                  <a:pt x="32" y="26"/>
                </a:lnTo>
                <a:lnTo>
                  <a:pt x="64" y="13"/>
                </a:lnTo>
                <a:lnTo>
                  <a:pt x="64" y="26"/>
                </a:lnTo>
                <a:lnTo>
                  <a:pt x="45" y="32"/>
                </a:lnTo>
                <a:lnTo>
                  <a:pt x="38" y="32"/>
                </a:lnTo>
                <a:lnTo>
                  <a:pt x="45" y="32"/>
                </a:lnTo>
                <a:lnTo>
                  <a:pt x="45" y="38"/>
                </a:lnTo>
                <a:lnTo>
                  <a:pt x="57" y="51"/>
                </a:lnTo>
                <a:lnTo>
                  <a:pt x="51" y="63"/>
                </a:lnTo>
                <a:lnTo>
                  <a:pt x="32" y="38"/>
                </a:lnTo>
                <a:lnTo>
                  <a:pt x="0" y="51"/>
                </a:lnTo>
                <a:lnTo>
                  <a:pt x="0" y="38"/>
                </a:lnTo>
                <a:lnTo>
                  <a:pt x="19" y="32"/>
                </a:lnTo>
                <a:lnTo>
                  <a:pt x="26" y="26"/>
                </a:lnTo>
                <a:lnTo>
                  <a:pt x="7" y="7"/>
                </a:lnTo>
                <a:lnTo>
                  <a:pt x="7" y="0"/>
                </a:lnTo>
                <a:close/>
              </a:path>
            </a:pathLst>
          </a:custGeom>
          <a:solidFill>
            <a:srgbClr val="00FF00"/>
          </a:solidFill>
          <a:ln w="9525">
            <a:noFill/>
            <a:round/>
            <a:headEnd/>
            <a:tailEnd/>
          </a:ln>
        </p:spPr>
        <p:txBody>
          <a:bodyPr/>
          <a:lstStyle/>
          <a:p>
            <a:endParaRPr lang="en-US" dirty="0"/>
          </a:p>
        </p:txBody>
      </p:sp>
      <p:sp>
        <p:nvSpPr>
          <p:cNvPr id="69741" name="Freeform 1152"/>
          <p:cNvSpPr>
            <a:spLocks/>
          </p:cNvSpPr>
          <p:nvPr/>
        </p:nvSpPr>
        <p:spPr bwMode="auto">
          <a:xfrm>
            <a:off x="4762500" y="2855913"/>
            <a:ext cx="101600" cy="100012"/>
          </a:xfrm>
          <a:custGeom>
            <a:avLst/>
            <a:gdLst>
              <a:gd name="T0" fmla="*/ 2147483647 w 64"/>
              <a:gd name="T1" fmla="*/ 0 h 63"/>
              <a:gd name="T2" fmla="*/ 2147483647 w 64"/>
              <a:gd name="T3" fmla="*/ 2147483647 h 63"/>
              <a:gd name="T4" fmla="*/ 2147483647 w 64"/>
              <a:gd name="T5" fmla="*/ 2147483647 h 63"/>
              <a:gd name="T6" fmla="*/ 2147483647 w 64"/>
              <a:gd name="T7" fmla="*/ 2147483647 h 63"/>
              <a:gd name="T8" fmla="*/ 2147483647 w 64"/>
              <a:gd name="T9" fmla="*/ 2147483647 h 63"/>
              <a:gd name="T10" fmla="*/ 2147483647 w 64"/>
              <a:gd name="T11" fmla="*/ 2147483647 h 63"/>
              <a:gd name="T12" fmla="*/ 2147483647 w 64"/>
              <a:gd name="T13" fmla="*/ 2147483647 h 63"/>
              <a:gd name="T14" fmla="*/ 2147483647 w 64"/>
              <a:gd name="T15" fmla="*/ 2147483647 h 63"/>
              <a:gd name="T16" fmla="*/ 2147483647 w 64"/>
              <a:gd name="T17" fmla="*/ 2147483647 h 63"/>
              <a:gd name="T18" fmla="*/ 2147483647 w 64"/>
              <a:gd name="T19" fmla="*/ 2147483647 h 63"/>
              <a:gd name="T20" fmla="*/ 2147483647 w 64"/>
              <a:gd name="T21" fmla="*/ 2147483647 h 63"/>
              <a:gd name="T22" fmla="*/ 2147483647 w 64"/>
              <a:gd name="T23" fmla="*/ 2147483647 h 63"/>
              <a:gd name="T24" fmla="*/ 2147483647 w 64"/>
              <a:gd name="T25" fmla="*/ 2147483647 h 63"/>
              <a:gd name="T26" fmla="*/ 2147483647 w 64"/>
              <a:gd name="T27" fmla="*/ 2147483647 h 63"/>
              <a:gd name="T28" fmla="*/ 2147483647 w 64"/>
              <a:gd name="T29" fmla="*/ 2147483647 h 63"/>
              <a:gd name="T30" fmla="*/ 2147483647 w 64"/>
              <a:gd name="T31" fmla="*/ 2147483647 h 63"/>
              <a:gd name="T32" fmla="*/ 2147483647 w 64"/>
              <a:gd name="T33" fmla="*/ 2147483647 h 63"/>
              <a:gd name="T34" fmla="*/ 2147483647 w 64"/>
              <a:gd name="T35" fmla="*/ 2147483647 h 63"/>
              <a:gd name="T36" fmla="*/ 2147483647 w 64"/>
              <a:gd name="T37" fmla="*/ 2147483647 h 63"/>
              <a:gd name="T38" fmla="*/ 2147483647 w 64"/>
              <a:gd name="T39" fmla="*/ 2147483647 h 63"/>
              <a:gd name="T40" fmla="*/ 2147483647 w 64"/>
              <a:gd name="T41" fmla="*/ 2147483647 h 63"/>
              <a:gd name="T42" fmla="*/ 2147483647 w 64"/>
              <a:gd name="T43" fmla="*/ 2147483647 h 63"/>
              <a:gd name="T44" fmla="*/ 2147483647 w 64"/>
              <a:gd name="T45" fmla="*/ 2147483647 h 63"/>
              <a:gd name="T46" fmla="*/ 2147483647 w 64"/>
              <a:gd name="T47" fmla="*/ 2147483647 h 63"/>
              <a:gd name="T48" fmla="*/ 0 w 64"/>
              <a:gd name="T49" fmla="*/ 2147483647 h 63"/>
              <a:gd name="T50" fmla="*/ 0 w 64"/>
              <a:gd name="T51" fmla="*/ 2147483647 h 63"/>
              <a:gd name="T52" fmla="*/ 2147483647 w 64"/>
              <a:gd name="T53" fmla="*/ 2147483647 h 63"/>
              <a:gd name="T54" fmla="*/ 2147483647 w 64"/>
              <a:gd name="T55" fmla="*/ 2147483647 h 63"/>
              <a:gd name="T56" fmla="*/ 2147483647 w 64"/>
              <a:gd name="T57" fmla="*/ 2147483647 h 63"/>
              <a:gd name="T58" fmla="*/ 2147483647 w 64"/>
              <a:gd name="T59" fmla="*/ 0 h 63"/>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64"/>
              <a:gd name="T91" fmla="*/ 0 h 63"/>
              <a:gd name="T92" fmla="*/ 64 w 64"/>
              <a:gd name="T93" fmla="*/ 63 h 63"/>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64" h="63">
                <a:moveTo>
                  <a:pt x="7" y="0"/>
                </a:moveTo>
                <a:lnTo>
                  <a:pt x="32" y="26"/>
                </a:lnTo>
                <a:lnTo>
                  <a:pt x="64" y="13"/>
                </a:lnTo>
                <a:lnTo>
                  <a:pt x="64" y="26"/>
                </a:lnTo>
                <a:lnTo>
                  <a:pt x="45" y="32"/>
                </a:lnTo>
                <a:lnTo>
                  <a:pt x="38" y="32"/>
                </a:lnTo>
                <a:lnTo>
                  <a:pt x="45" y="32"/>
                </a:lnTo>
                <a:lnTo>
                  <a:pt x="45" y="38"/>
                </a:lnTo>
                <a:lnTo>
                  <a:pt x="57" y="51"/>
                </a:lnTo>
                <a:lnTo>
                  <a:pt x="51" y="63"/>
                </a:lnTo>
                <a:lnTo>
                  <a:pt x="32" y="38"/>
                </a:lnTo>
                <a:lnTo>
                  <a:pt x="0" y="51"/>
                </a:lnTo>
                <a:lnTo>
                  <a:pt x="0" y="38"/>
                </a:lnTo>
                <a:lnTo>
                  <a:pt x="19" y="32"/>
                </a:lnTo>
                <a:lnTo>
                  <a:pt x="26" y="26"/>
                </a:lnTo>
                <a:lnTo>
                  <a:pt x="7" y="7"/>
                </a:lnTo>
                <a:lnTo>
                  <a:pt x="7" y="0"/>
                </a:lnTo>
              </a:path>
            </a:pathLst>
          </a:custGeom>
          <a:solidFill>
            <a:schemeClr val="hlink"/>
          </a:solidFill>
          <a:ln w="0">
            <a:solidFill>
              <a:srgbClr val="00FF00"/>
            </a:solidFill>
            <a:round/>
            <a:headEnd/>
            <a:tailEnd/>
          </a:ln>
        </p:spPr>
        <p:txBody>
          <a:bodyPr/>
          <a:lstStyle/>
          <a:p>
            <a:endParaRPr lang="en-US" dirty="0"/>
          </a:p>
        </p:txBody>
      </p:sp>
      <p:sp>
        <p:nvSpPr>
          <p:cNvPr id="69742" name="Freeform 1153"/>
          <p:cNvSpPr>
            <a:spLocks/>
          </p:cNvSpPr>
          <p:nvPr/>
        </p:nvSpPr>
        <p:spPr bwMode="auto">
          <a:xfrm>
            <a:off x="4762500" y="4219575"/>
            <a:ext cx="101600" cy="88900"/>
          </a:xfrm>
          <a:custGeom>
            <a:avLst/>
            <a:gdLst>
              <a:gd name="T0" fmla="*/ 2147483647 w 64"/>
              <a:gd name="T1" fmla="*/ 2147483647 h 56"/>
              <a:gd name="T2" fmla="*/ 2147483647 w 64"/>
              <a:gd name="T3" fmla="*/ 2147483647 h 56"/>
              <a:gd name="T4" fmla="*/ 2147483647 w 64"/>
              <a:gd name="T5" fmla="*/ 2147483647 h 56"/>
              <a:gd name="T6" fmla="*/ 2147483647 w 64"/>
              <a:gd name="T7" fmla="*/ 2147483647 h 56"/>
              <a:gd name="T8" fmla="*/ 2147483647 w 64"/>
              <a:gd name="T9" fmla="*/ 2147483647 h 56"/>
              <a:gd name="T10" fmla="*/ 2147483647 w 64"/>
              <a:gd name="T11" fmla="*/ 2147483647 h 56"/>
              <a:gd name="T12" fmla="*/ 2147483647 w 64"/>
              <a:gd name="T13" fmla="*/ 2147483647 h 56"/>
              <a:gd name="T14" fmla="*/ 2147483647 w 64"/>
              <a:gd name="T15" fmla="*/ 2147483647 h 56"/>
              <a:gd name="T16" fmla="*/ 2147483647 w 64"/>
              <a:gd name="T17" fmla="*/ 2147483647 h 56"/>
              <a:gd name="T18" fmla="*/ 2147483647 w 64"/>
              <a:gd name="T19" fmla="*/ 2147483647 h 56"/>
              <a:gd name="T20" fmla="*/ 2147483647 w 64"/>
              <a:gd name="T21" fmla="*/ 2147483647 h 56"/>
              <a:gd name="T22" fmla="*/ 2147483647 w 64"/>
              <a:gd name="T23" fmla="*/ 2147483647 h 56"/>
              <a:gd name="T24" fmla="*/ 2147483647 w 64"/>
              <a:gd name="T25" fmla="*/ 2147483647 h 56"/>
              <a:gd name="T26" fmla="*/ 2147483647 w 64"/>
              <a:gd name="T27" fmla="*/ 2147483647 h 56"/>
              <a:gd name="T28" fmla="*/ 2147483647 w 64"/>
              <a:gd name="T29" fmla="*/ 2147483647 h 56"/>
              <a:gd name="T30" fmla="*/ 2147483647 w 64"/>
              <a:gd name="T31" fmla="*/ 2147483647 h 56"/>
              <a:gd name="T32" fmla="*/ 2147483647 w 64"/>
              <a:gd name="T33" fmla="*/ 2147483647 h 56"/>
              <a:gd name="T34" fmla="*/ 2147483647 w 64"/>
              <a:gd name="T35" fmla="*/ 2147483647 h 56"/>
              <a:gd name="T36" fmla="*/ 2147483647 w 64"/>
              <a:gd name="T37" fmla="*/ 2147483647 h 56"/>
              <a:gd name="T38" fmla="*/ 2147483647 w 64"/>
              <a:gd name="T39" fmla="*/ 2147483647 h 56"/>
              <a:gd name="T40" fmla="*/ 2147483647 w 64"/>
              <a:gd name="T41" fmla="*/ 2147483647 h 56"/>
              <a:gd name="T42" fmla="*/ 2147483647 w 64"/>
              <a:gd name="T43" fmla="*/ 2147483647 h 56"/>
              <a:gd name="T44" fmla="*/ 2147483647 w 64"/>
              <a:gd name="T45" fmla="*/ 0 h 56"/>
              <a:gd name="T46" fmla="*/ 2147483647 w 64"/>
              <a:gd name="T47" fmla="*/ 2147483647 h 56"/>
              <a:gd name="T48" fmla="*/ 0 w 64"/>
              <a:gd name="T49" fmla="*/ 2147483647 h 56"/>
              <a:gd name="T50" fmla="*/ 0 w 64"/>
              <a:gd name="T51" fmla="*/ 2147483647 h 56"/>
              <a:gd name="T52" fmla="*/ 2147483647 w 64"/>
              <a:gd name="T53" fmla="*/ 2147483647 h 56"/>
              <a:gd name="T54" fmla="*/ 2147483647 w 64"/>
              <a:gd name="T55" fmla="*/ 2147483647 h 56"/>
              <a:gd name="T56" fmla="*/ 2147483647 w 64"/>
              <a:gd name="T57" fmla="*/ 2147483647 h 56"/>
              <a:gd name="T58" fmla="*/ 2147483647 w 64"/>
              <a:gd name="T59" fmla="*/ 2147483647 h 5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64"/>
              <a:gd name="T91" fmla="*/ 0 h 56"/>
              <a:gd name="T92" fmla="*/ 64 w 64"/>
              <a:gd name="T93" fmla="*/ 56 h 5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64" h="56">
                <a:moveTo>
                  <a:pt x="7" y="56"/>
                </a:moveTo>
                <a:lnTo>
                  <a:pt x="32" y="31"/>
                </a:lnTo>
                <a:lnTo>
                  <a:pt x="64" y="44"/>
                </a:lnTo>
                <a:lnTo>
                  <a:pt x="64" y="37"/>
                </a:lnTo>
                <a:lnTo>
                  <a:pt x="45" y="31"/>
                </a:lnTo>
                <a:lnTo>
                  <a:pt x="45" y="25"/>
                </a:lnTo>
                <a:lnTo>
                  <a:pt x="38" y="25"/>
                </a:lnTo>
                <a:lnTo>
                  <a:pt x="45" y="25"/>
                </a:lnTo>
                <a:lnTo>
                  <a:pt x="45" y="19"/>
                </a:lnTo>
                <a:lnTo>
                  <a:pt x="57" y="6"/>
                </a:lnTo>
                <a:lnTo>
                  <a:pt x="57" y="0"/>
                </a:lnTo>
                <a:lnTo>
                  <a:pt x="32" y="19"/>
                </a:lnTo>
                <a:lnTo>
                  <a:pt x="0" y="6"/>
                </a:lnTo>
                <a:lnTo>
                  <a:pt x="0" y="19"/>
                </a:lnTo>
                <a:lnTo>
                  <a:pt x="19" y="25"/>
                </a:lnTo>
                <a:lnTo>
                  <a:pt x="26" y="25"/>
                </a:lnTo>
                <a:lnTo>
                  <a:pt x="7" y="44"/>
                </a:lnTo>
                <a:lnTo>
                  <a:pt x="7" y="56"/>
                </a:lnTo>
                <a:close/>
              </a:path>
            </a:pathLst>
          </a:custGeom>
          <a:solidFill>
            <a:srgbClr val="00FF00"/>
          </a:solidFill>
          <a:ln w="9525">
            <a:noFill/>
            <a:round/>
            <a:headEnd/>
            <a:tailEnd/>
          </a:ln>
        </p:spPr>
        <p:txBody>
          <a:bodyPr/>
          <a:lstStyle/>
          <a:p>
            <a:endParaRPr lang="en-US" dirty="0"/>
          </a:p>
        </p:txBody>
      </p:sp>
      <p:sp>
        <p:nvSpPr>
          <p:cNvPr id="69743" name="Freeform 1154"/>
          <p:cNvSpPr>
            <a:spLocks/>
          </p:cNvSpPr>
          <p:nvPr/>
        </p:nvSpPr>
        <p:spPr bwMode="auto">
          <a:xfrm>
            <a:off x="4762500" y="4219575"/>
            <a:ext cx="101600" cy="88900"/>
          </a:xfrm>
          <a:custGeom>
            <a:avLst/>
            <a:gdLst>
              <a:gd name="T0" fmla="*/ 2147483647 w 64"/>
              <a:gd name="T1" fmla="*/ 2147483647 h 56"/>
              <a:gd name="T2" fmla="*/ 2147483647 w 64"/>
              <a:gd name="T3" fmla="*/ 2147483647 h 56"/>
              <a:gd name="T4" fmla="*/ 2147483647 w 64"/>
              <a:gd name="T5" fmla="*/ 2147483647 h 56"/>
              <a:gd name="T6" fmla="*/ 2147483647 w 64"/>
              <a:gd name="T7" fmla="*/ 2147483647 h 56"/>
              <a:gd name="T8" fmla="*/ 2147483647 w 64"/>
              <a:gd name="T9" fmla="*/ 2147483647 h 56"/>
              <a:gd name="T10" fmla="*/ 2147483647 w 64"/>
              <a:gd name="T11" fmla="*/ 2147483647 h 56"/>
              <a:gd name="T12" fmla="*/ 2147483647 w 64"/>
              <a:gd name="T13" fmla="*/ 2147483647 h 56"/>
              <a:gd name="T14" fmla="*/ 2147483647 w 64"/>
              <a:gd name="T15" fmla="*/ 2147483647 h 56"/>
              <a:gd name="T16" fmla="*/ 2147483647 w 64"/>
              <a:gd name="T17" fmla="*/ 2147483647 h 56"/>
              <a:gd name="T18" fmla="*/ 2147483647 w 64"/>
              <a:gd name="T19" fmla="*/ 2147483647 h 56"/>
              <a:gd name="T20" fmla="*/ 2147483647 w 64"/>
              <a:gd name="T21" fmla="*/ 2147483647 h 56"/>
              <a:gd name="T22" fmla="*/ 2147483647 w 64"/>
              <a:gd name="T23" fmla="*/ 2147483647 h 56"/>
              <a:gd name="T24" fmla="*/ 2147483647 w 64"/>
              <a:gd name="T25" fmla="*/ 2147483647 h 56"/>
              <a:gd name="T26" fmla="*/ 2147483647 w 64"/>
              <a:gd name="T27" fmla="*/ 2147483647 h 56"/>
              <a:gd name="T28" fmla="*/ 2147483647 w 64"/>
              <a:gd name="T29" fmla="*/ 2147483647 h 56"/>
              <a:gd name="T30" fmla="*/ 2147483647 w 64"/>
              <a:gd name="T31" fmla="*/ 2147483647 h 56"/>
              <a:gd name="T32" fmla="*/ 2147483647 w 64"/>
              <a:gd name="T33" fmla="*/ 2147483647 h 56"/>
              <a:gd name="T34" fmla="*/ 2147483647 w 64"/>
              <a:gd name="T35" fmla="*/ 2147483647 h 56"/>
              <a:gd name="T36" fmla="*/ 2147483647 w 64"/>
              <a:gd name="T37" fmla="*/ 2147483647 h 56"/>
              <a:gd name="T38" fmla="*/ 2147483647 w 64"/>
              <a:gd name="T39" fmla="*/ 2147483647 h 56"/>
              <a:gd name="T40" fmla="*/ 2147483647 w 64"/>
              <a:gd name="T41" fmla="*/ 2147483647 h 56"/>
              <a:gd name="T42" fmla="*/ 2147483647 w 64"/>
              <a:gd name="T43" fmla="*/ 2147483647 h 56"/>
              <a:gd name="T44" fmla="*/ 2147483647 w 64"/>
              <a:gd name="T45" fmla="*/ 0 h 56"/>
              <a:gd name="T46" fmla="*/ 2147483647 w 64"/>
              <a:gd name="T47" fmla="*/ 2147483647 h 56"/>
              <a:gd name="T48" fmla="*/ 0 w 64"/>
              <a:gd name="T49" fmla="*/ 2147483647 h 56"/>
              <a:gd name="T50" fmla="*/ 0 w 64"/>
              <a:gd name="T51" fmla="*/ 2147483647 h 56"/>
              <a:gd name="T52" fmla="*/ 2147483647 w 64"/>
              <a:gd name="T53" fmla="*/ 2147483647 h 56"/>
              <a:gd name="T54" fmla="*/ 2147483647 w 64"/>
              <a:gd name="T55" fmla="*/ 2147483647 h 56"/>
              <a:gd name="T56" fmla="*/ 2147483647 w 64"/>
              <a:gd name="T57" fmla="*/ 2147483647 h 56"/>
              <a:gd name="T58" fmla="*/ 2147483647 w 64"/>
              <a:gd name="T59" fmla="*/ 2147483647 h 5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64"/>
              <a:gd name="T91" fmla="*/ 0 h 56"/>
              <a:gd name="T92" fmla="*/ 64 w 64"/>
              <a:gd name="T93" fmla="*/ 56 h 5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64" h="56">
                <a:moveTo>
                  <a:pt x="7" y="56"/>
                </a:moveTo>
                <a:lnTo>
                  <a:pt x="32" y="31"/>
                </a:lnTo>
                <a:lnTo>
                  <a:pt x="64" y="44"/>
                </a:lnTo>
                <a:lnTo>
                  <a:pt x="64" y="37"/>
                </a:lnTo>
                <a:lnTo>
                  <a:pt x="45" y="31"/>
                </a:lnTo>
                <a:lnTo>
                  <a:pt x="45" y="25"/>
                </a:lnTo>
                <a:lnTo>
                  <a:pt x="38" y="25"/>
                </a:lnTo>
                <a:lnTo>
                  <a:pt x="45" y="25"/>
                </a:lnTo>
                <a:lnTo>
                  <a:pt x="45" y="19"/>
                </a:lnTo>
                <a:lnTo>
                  <a:pt x="57" y="6"/>
                </a:lnTo>
                <a:lnTo>
                  <a:pt x="57" y="0"/>
                </a:lnTo>
                <a:lnTo>
                  <a:pt x="32" y="19"/>
                </a:lnTo>
                <a:lnTo>
                  <a:pt x="0" y="6"/>
                </a:lnTo>
                <a:lnTo>
                  <a:pt x="0" y="19"/>
                </a:lnTo>
                <a:lnTo>
                  <a:pt x="19" y="25"/>
                </a:lnTo>
                <a:lnTo>
                  <a:pt x="26" y="25"/>
                </a:lnTo>
                <a:lnTo>
                  <a:pt x="7" y="44"/>
                </a:lnTo>
                <a:lnTo>
                  <a:pt x="7" y="56"/>
                </a:lnTo>
              </a:path>
            </a:pathLst>
          </a:custGeom>
          <a:solidFill>
            <a:schemeClr val="hlink"/>
          </a:solidFill>
          <a:ln w="0">
            <a:solidFill>
              <a:srgbClr val="00FF00"/>
            </a:solidFill>
            <a:round/>
            <a:headEnd/>
            <a:tailEnd/>
          </a:ln>
        </p:spPr>
        <p:txBody>
          <a:bodyPr/>
          <a:lstStyle/>
          <a:p>
            <a:endParaRPr lang="en-US" dirty="0"/>
          </a:p>
        </p:txBody>
      </p:sp>
      <p:sp>
        <p:nvSpPr>
          <p:cNvPr id="69744" name="Freeform 1155"/>
          <p:cNvSpPr>
            <a:spLocks/>
          </p:cNvSpPr>
          <p:nvPr/>
        </p:nvSpPr>
        <p:spPr bwMode="auto">
          <a:xfrm>
            <a:off x="5895975" y="5359400"/>
            <a:ext cx="39688" cy="220663"/>
          </a:xfrm>
          <a:custGeom>
            <a:avLst/>
            <a:gdLst>
              <a:gd name="T0" fmla="*/ 2147483647 w 25"/>
              <a:gd name="T1" fmla="*/ 0 h 139"/>
              <a:gd name="T2" fmla="*/ 0 w 25"/>
              <a:gd name="T3" fmla="*/ 0 h 139"/>
              <a:gd name="T4" fmla="*/ 0 w 25"/>
              <a:gd name="T5" fmla="*/ 2147483647 h 139"/>
              <a:gd name="T6" fmla="*/ 2147483647 w 25"/>
              <a:gd name="T7" fmla="*/ 2147483647 h 139"/>
              <a:gd name="T8" fmla="*/ 2147483647 w 25"/>
              <a:gd name="T9" fmla="*/ 0 h 139"/>
              <a:gd name="T10" fmla="*/ 2147483647 w 25"/>
              <a:gd name="T11" fmla="*/ 0 h 139"/>
              <a:gd name="T12" fmla="*/ 0 60000 65536"/>
              <a:gd name="T13" fmla="*/ 0 60000 65536"/>
              <a:gd name="T14" fmla="*/ 0 60000 65536"/>
              <a:gd name="T15" fmla="*/ 0 60000 65536"/>
              <a:gd name="T16" fmla="*/ 0 60000 65536"/>
              <a:gd name="T17" fmla="*/ 0 60000 65536"/>
              <a:gd name="T18" fmla="*/ 0 w 25"/>
              <a:gd name="T19" fmla="*/ 0 h 139"/>
              <a:gd name="T20" fmla="*/ 25 w 25"/>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25" h="139">
                <a:moveTo>
                  <a:pt x="12" y="0"/>
                </a:moveTo>
                <a:lnTo>
                  <a:pt x="0" y="0"/>
                </a:lnTo>
                <a:lnTo>
                  <a:pt x="0" y="139"/>
                </a:lnTo>
                <a:lnTo>
                  <a:pt x="25" y="139"/>
                </a:lnTo>
                <a:lnTo>
                  <a:pt x="25" y="0"/>
                </a:lnTo>
                <a:lnTo>
                  <a:pt x="12" y="0"/>
                </a:lnTo>
                <a:close/>
              </a:path>
            </a:pathLst>
          </a:custGeom>
          <a:solidFill>
            <a:srgbClr val="009900"/>
          </a:solidFill>
          <a:ln w="9525">
            <a:noFill/>
            <a:round/>
            <a:headEnd/>
            <a:tailEnd/>
          </a:ln>
        </p:spPr>
        <p:txBody>
          <a:bodyPr/>
          <a:lstStyle/>
          <a:p>
            <a:endParaRPr lang="en-US" dirty="0"/>
          </a:p>
        </p:txBody>
      </p:sp>
      <p:sp>
        <p:nvSpPr>
          <p:cNvPr id="69745" name="Freeform 1156"/>
          <p:cNvSpPr>
            <a:spLocks/>
          </p:cNvSpPr>
          <p:nvPr/>
        </p:nvSpPr>
        <p:spPr bwMode="auto">
          <a:xfrm>
            <a:off x="8470900" y="5410200"/>
            <a:ext cx="39688" cy="100013"/>
          </a:xfrm>
          <a:custGeom>
            <a:avLst/>
            <a:gdLst>
              <a:gd name="T0" fmla="*/ 2147483647 w 25"/>
              <a:gd name="T1" fmla="*/ 2147483647 h 63"/>
              <a:gd name="T2" fmla="*/ 2147483647 w 25"/>
              <a:gd name="T3" fmla="*/ 2147483647 h 63"/>
              <a:gd name="T4" fmla="*/ 2147483647 w 25"/>
              <a:gd name="T5" fmla="*/ 0 h 63"/>
              <a:gd name="T6" fmla="*/ 0 w 25"/>
              <a:gd name="T7" fmla="*/ 0 h 63"/>
              <a:gd name="T8" fmla="*/ 0 w 25"/>
              <a:gd name="T9" fmla="*/ 2147483647 h 63"/>
              <a:gd name="T10" fmla="*/ 2147483647 w 25"/>
              <a:gd name="T11" fmla="*/ 2147483647 h 63"/>
              <a:gd name="T12" fmla="*/ 0 60000 65536"/>
              <a:gd name="T13" fmla="*/ 0 60000 65536"/>
              <a:gd name="T14" fmla="*/ 0 60000 65536"/>
              <a:gd name="T15" fmla="*/ 0 60000 65536"/>
              <a:gd name="T16" fmla="*/ 0 60000 65536"/>
              <a:gd name="T17" fmla="*/ 0 60000 65536"/>
              <a:gd name="T18" fmla="*/ 0 w 25"/>
              <a:gd name="T19" fmla="*/ 0 h 63"/>
              <a:gd name="T20" fmla="*/ 25 w 2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25" h="63">
                <a:moveTo>
                  <a:pt x="13" y="63"/>
                </a:moveTo>
                <a:lnTo>
                  <a:pt x="25" y="63"/>
                </a:lnTo>
                <a:lnTo>
                  <a:pt x="25" y="0"/>
                </a:lnTo>
                <a:lnTo>
                  <a:pt x="0" y="0"/>
                </a:lnTo>
                <a:lnTo>
                  <a:pt x="0" y="63"/>
                </a:lnTo>
                <a:lnTo>
                  <a:pt x="13" y="63"/>
                </a:lnTo>
                <a:close/>
              </a:path>
            </a:pathLst>
          </a:custGeom>
          <a:solidFill>
            <a:srgbClr val="009900"/>
          </a:solidFill>
          <a:ln w="9525">
            <a:noFill/>
            <a:round/>
            <a:headEnd/>
            <a:tailEnd/>
          </a:ln>
        </p:spPr>
        <p:txBody>
          <a:bodyPr/>
          <a:lstStyle/>
          <a:p>
            <a:endParaRPr lang="en-US" dirty="0"/>
          </a:p>
        </p:txBody>
      </p:sp>
      <p:sp>
        <p:nvSpPr>
          <p:cNvPr id="69746" name="Freeform 1157"/>
          <p:cNvSpPr>
            <a:spLocks/>
          </p:cNvSpPr>
          <p:nvPr/>
        </p:nvSpPr>
        <p:spPr bwMode="auto">
          <a:xfrm>
            <a:off x="1446213" y="5721350"/>
            <a:ext cx="20637" cy="50800"/>
          </a:xfrm>
          <a:custGeom>
            <a:avLst/>
            <a:gdLst>
              <a:gd name="T0" fmla="*/ 2147483647 w 13"/>
              <a:gd name="T1" fmla="*/ 2147483647 h 32"/>
              <a:gd name="T2" fmla="*/ 2147483647 w 13"/>
              <a:gd name="T3" fmla="*/ 2147483647 h 32"/>
              <a:gd name="T4" fmla="*/ 2147483647 w 13"/>
              <a:gd name="T5" fmla="*/ 0 h 32"/>
              <a:gd name="T6" fmla="*/ 0 w 13"/>
              <a:gd name="T7" fmla="*/ 0 h 32"/>
              <a:gd name="T8" fmla="*/ 0 w 13"/>
              <a:gd name="T9" fmla="*/ 2147483647 h 32"/>
              <a:gd name="T10" fmla="*/ 2147483647 w 13"/>
              <a:gd name="T11" fmla="*/ 2147483647 h 32"/>
              <a:gd name="T12" fmla="*/ 0 60000 65536"/>
              <a:gd name="T13" fmla="*/ 0 60000 65536"/>
              <a:gd name="T14" fmla="*/ 0 60000 65536"/>
              <a:gd name="T15" fmla="*/ 0 60000 65536"/>
              <a:gd name="T16" fmla="*/ 0 60000 65536"/>
              <a:gd name="T17" fmla="*/ 0 60000 65536"/>
              <a:gd name="T18" fmla="*/ 0 w 13"/>
              <a:gd name="T19" fmla="*/ 0 h 32"/>
              <a:gd name="T20" fmla="*/ 13 w 13"/>
              <a:gd name="T21" fmla="*/ 32 h 32"/>
            </a:gdLst>
            <a:ahLst/>
            <a:cxnLst>
              <a:cxn ang="T12">
                <a:pos x="T0" y="T1"/>
              </a:cxn>
              <a:cxn ang="T13">
                <a:pos x="T2" y="T3"/>
              </a:cxn>
              <a:cxn ang="T14">
                <a:pos x="T4" y="T5"/>
              </a:cxn>
              <a:cxn ang="T15">
                <a:pos x="T6" y="T7"/>
              </a:cxn>
              <a:cxn ang="T16">
                <a:pos x="T8" y="T9"/>
              </a:cxn>
              <a:cxn ang="T17">
                <a:pos x="T10" y="T11"/>
              </a:cxn>
            </a:cxnLst>
            <a:rect l="T18" t="T19" r="T20" b="T21"/>
            <a:pathLst>
              <a:path w="13" h="32">
                <a:moveTo>
                  <a:pt x="7" y="32"/>
                </a:moveTo>
                <a:lnTo>
                  <a:pt x="13" y="32"/>
                </a:lnTo>
                <a:lnTo>
                  <a:pt x="13" y="0"/>
                </a:lnTo>
                <a:lnTo>
                  <a:pt x="0" y="0"/>
                </a:lnTo>
                <a:lnTo>
                  <a:pt x="0" y="32"/>
                </a:lnTo>
                <a:lnTo>
                  <a:pt x="7" y="32"/>
                </a:lnTo>
                <a:close/>
              </a:path>
            </a:pathLst>
          </a:custGeom>
          <a:solidFill>
            <a:srgbClr val="009900"/>
          </a:solidFill>
          <a:ln w="9525">
            <a:noFill/>
            <a:round/>
            <a:headEnd/>
            <a:tailEnd/>
          </a:ln>
        </p:spPr>
        <p:txBody>
          <a:bodyPr/>
          <a:lstStyle/>
          <a:p>
            <a:endParaRPr lang="en-US" dirty="0"/>
          </a:p>
        </p:txBody>
      </p:sp>
      <p:sp>
        <p:nvSpPr>
          <p:cNvPr id="69747" name="Freeform 1158"/>
          <p:cNvSpPr>
            <a:spLocks/>
          </p:cNvSpPr>
          <p:nvPr/>
        </p:nvSpPr>
        <p:spPr bwMode="auto">
          <a:xfrm>
            <a:off x="1446213" y="6083300"/>
            <a:ext cx="20637" cy="49213"/>
          </a:xfrm>
          <a:custGeom>
            <a:avLst/>
            <a:gdLst>
              <a:gd name="T0" fmla="*/ 2147483647 w 13"/>
              <a:gd name="T1" fmla="*/ 2147483647 h 31"/>
              <a:gd name="T2" fmla="*/ 2147483647 w 13"/>
              <a:gd name="T3" fmla="*/ 2147483647 h 31"/>
              <a:gd name="T4" fmla="*/ 2147483647 w 13"/>
              <a:gd name="T5" fmla="*/ 0 h 31"/>
              <a:gd name="T6" fmla="*/ 0 w 13"/>
              <a:gd name="T7" fmla="*/ 0 h 31"/>
              <a:gd name="T8" fmla="*/ 0 w 13"/>
              <a:gd name="T9" fmla="*/ 2147483647 h 31"/>
              <a:gd name="T10" fmla="*/ 2147483647 w 13"/>
              <a:gd name="T11" fmla="*/ 2147483647 h 31"/>
              <a:gd name="T12" fmla="*/ 0 60000 65536"/>
              <a:gd name="T13" fmla="*/ 0 60000 65536"/>
              <a:gd name="T14" fmla="*/ 0 60000 65536"/>
              <a:gd name="T15" fmla="*/ 0 60000 65536"/>
              <a:gd name="T16" fmla="*/ 0 60000 65536"/>
              <a:gd name="T17" fmla="*/ 0 60000 65536"/>
              <a:gd name="T18" fmla="*/ 0 w 13"/>
              <a:gd name="T19" fmla="*/ 0 h 31"/>
              <a:gd name="T20" fmla="*/ 13 w 13"/>
              <a:gd name="T21" fmla="*/ 31 h 31"/>
            </a:gdLst>
            <a:ahLst/>
            <a:cxnLst>
              <a:cxn ang="T12">
                <a:pos x="T0" y="T1"/>
              </a:cxn>
              <a:cxn ang="T13">
                <a:pos x="T2" y="T3"/>
              </a:cxn>
              <a:cxn ang="T14">
                <a:pos x="T4" y="T5"/>
              </a:cxn>
              <a:cxn ang="T15">
                <a:pos x="T6" y="T7"/>
              </a:cxn>
              <a:cxn ang="T16">
                <a:pos x="T8" y="T9"/>
              </a:cxn>
              <a:cxn ang="T17">
                <a:pos x="T10" y="T11"/>
              </a:cxn>
            </a:cxnLst>
            <a:rect l="T18" t="T19" r="T20" b="T21"/>
            <a:pathLst>
              <a:path w="13" h="31">
                <a:moveTo>
                  <a:pt x="7" y="31"/>
                </a:moveTo>
                <a:lnTo>
                  <a:pt x="13" y="31"/>
                </a:lnTo>
                <a:lnTo>
                  <a:pt x="13" y="0"/>
                </a:lnTo>
                <a:lnTo>
                  <a:pt x="0" y="0"/>
                </a:lnTo>
                <a:lnTo>
                  <a:pt x="0" y="31"/>
                </a:lnTo>
                <a:lnTo>
                  <a:pt x="7" y="31"/>
                </a:lnTo>
                <a:close/>
              </a:path>
            </a:pathLst>
          </a:custGeom>
          <a:solidFill>
            <a:srgbClr val="009900"/>
          </a:solidFill>
          <a:ln w="9525">
            <a:noFill/>
            <a:round/>
            <a:headEnd/>
            <a:tailEnd/>
          </a:ln>
        </p:spPr>
        <p:txBody>
          <a:bodyPr/>
          <a:lstStyle/>
          <a:p>
            <a:endParaRPr lang="en-US" dirty="0"/>
          </a:p>
        </p:txBody>
      </p:sp>
      <p:sp>
        <p:nvSpPr>
          <p:cNvPr id="69748" name="Freeform 1159"/>
          <p:cNvSpPr>
            <a:spLocks/>
          </p:cNvSpPr>
          <p:nvPr/>
        </p:nvSpPr>
        <p:spPr bwMode="auto">
          <a:xfrm>
            <a:off x="6837363" y="5732463"/>
            <a:ext cx="9525" cy="39687"/>
          </a:xfrm>
          <a:custGeom>
            <a:avLst/>
            <a:gdLst>
              <a:gd name="T0" fmla="*/ 2147483647 w 6"/>
              <a:gd name="T1" fmla="*/ 2147483647 h 25"/>
              <a:gd name="T2" fmla="*/ 2147483647 w 6"/>
              <a:gd name="T3" fmla="*/ 2147483647 h 25"/>
              <a:gd name="T4" fmla="*/ 2147483647 w 6"/>
              <a:gd name="T5" fmla="*/ 0 h 25"/>
              <a:gd name="T6" fmla="*/ 0 w 6"/>
              <a:gd name="T7" fmla="*/ 0 h 25"/>
              <a:gd name="T8" fmla="*/ 0 w 6"/>
              <a:gd name="T9" fmla="*/ 2147483647 h 25"/>
              <a:gd name="T10" fmla="*/ 2147483647 w 6"/>
              <a:gd name="T11" fmla="*/ 2147483647 h 25"/>
              <a:gd name="T12" fmla="*/ 0 60000 65536"/>
              <a:gd name="T13" fmla="*/ 0 60000 65536"/>
              <a:gd name="T14" fmla="*/ 0 60000 65536"/>
              <a:gd name="T15" fmla="*/ 0 60000 65536"/>
              <a:gd name="T16" fmla="*/ 0 60000 65536"/>
              <a:gd name="T17" fmla="*/ 0 60000 65536"/>
              <a:gd name="T18" fmla="*/ 0 w 6"/>
              <a:gd name="T19" fmla="*/ 0 h 25"/>
              <a:gd name="T20" fmla="*/ 6 w 6"/>
              <a:gd name="T21" fmla="*/ 25 h 25"/>
            </a:gdLst>
            <a:ahLst/>
            <a:cxnLst>
              <a:cxn ang="T12">
                <a:pos x="T0" y="T1"/>
              </a:cxn>
              <a:cxn ang="T13">
                <a:pos x="T2" y="T3"/>
              </a:cxn>
              <a:cxn ang="T14">
                <a:pos x="T4" y="T5"/>
              </a:cxn>
              <a:cxn ang="T15">
                <a:pos x="T6" y="T7"/>
              </a:cxn>
              <a:cxn ang="T16">
                <a:pos x="T8" y="T9"/>
              </a:cxn>
              <a:cxn ang="T17">
                <a:pos x="T10" y="T11"/>
              </a:cxn>
            </a:cxnLst>
            <a:rect l="T18" t="T19" r="T20" b="T21"/>
            <a:pathLst>
              <a:path w="6" h="25">
                <a:moveTo>
                  <a:pt x="6" y="25"/>
                </a:moveTo>
                <a:lnTo>
                  <a:pt x="6" y="25"/>
                </a:lnTo>
                <a:lnTo>
                  <a:pt x="6" y="0"/>
                </a:lnTo>
                <a:lnTo>
                  <a:pt x="0" y="0"/>
                </a:lnTo>
                <a:lnTo>
                  <a:pt x="0" y="25"/>
                </a:lnTo>
                <a:lnTo>
                  <a:pt x="6" y="25"/>
                </a:lnTo>
                <a:close/>
              </a:path>
            </a:pathLst>
          </a:custGeom>
          <a:solidFill>
            <a:srgbClr val="009900"/>
          </a:solidFill>
          <a:ln w="9525">
            <a:noFill/>
            <a:round/>
            <a:headEnd/>
            <a:tailEnd/>
          </a:ln>
        </p:spPr>
        <p:txBody>
          <a:bodyPr/>
          <a:lstStyle/>
          <a:p>
            <a:endParaRPr lang="en-US" dirty="0"/>
          </a:p>
        </p:txBody>
      </p:sp>
      <p:sp>
        <p:nvSpPr>
          <p:cNvPr id="69749" name="Freeform 1160"/>
          <p:cNvSpPr>
            <a:spLocks/>
          </p:cNvSpPr>
          <p:nvPr/>
        </p:nvSpPr>
        <p:spPr bwMode="auto">
          <a:xfrm>
            <a:off x="7158038" y="6083300"/>
            <a:ext cx="20637" cy="58738"/>
          </a:xfrm>
          <a:custGeom>
            <a:avLst/>
            <a:gdLst>
              <a:gd name="T0" fmla="*/ 2147483647 w 13"/>
              <a:gd name="T1" fmla="*/ 2147483647 h 37"/>
              <a:gd name="T2" fmla="*/ 2147483647 w 13"/>
              <a:gd name="T3" fmla="*/ 2147483647 h 37"/>
              <a:gd name="T4" fmla="*/ 2147483647 w 13"/>
              <a:gd name="T5" fmla="*/ 0 h 37"/>
              <a:gd name="T6" fmla="*/ 0 w 13"/>
              <a:gd name="T7" fmla="*/ 0 h 37"/>
              <a:gd name="T8" fmla="*/ 0 w 13"/>
              <a:gd name="T9" fmla="*/ 2147483647 h 37"/>
              <a:gd name="T10" fmla="*/ 2147483647 w 13"/>
              <a:gd name="T11" fmla="*/ 2147483647 h 37"/>
              <a:gd name="T12" fmla="*/ 0 60000 65536"/>
              <a:gd name="T13" fmla="*/ 0 60000 65536"/>
              <a:gd name="T14" fmla="*/ 0 60000 65536"/>
              <a:gd name="T15" fmla="*/ 0 60000 65536"/>
              <a:gd name="T16" fmla="*/ 0 60000 65536"/>
              <a:gd name="T17" fmla="*/ 0 60000 65536"/>
              <a:gd name="T18" fmla="*/ 0 w 13"/>
              <a:gd name="T19" fmla="*/ 0 h 37"/>
              <a:gd name="T20" fmla="*/ 13 w 13"/>
              <a:gd name="T21" fmla="*/ 37 h 37"/>
            </a:gdLst>
            <a:ahLst/>
            <a:cxnLst>
              <a:cxn ang="T12">
                <a:pos x="T0" y="T1"/>
              </a:cxn>
              <a:cxn ang="T13">
                <a:pos x="T2" y="T3"/>
              </a:cxn>
              <a:cxn ang="T14">
                <a:pos x="T4" y="T5"/>
              </a:cxn>
              <a:cxn ang="T15">
                <a:pos x="T6" y="T7"/>
              </a:cxn>
              <a:cxn ang="T16">
                <a:pos x="T8" y="T9"/>
              </a:cxn>
              <a:cxn ang="T17">
                <a:pos x="T10" y="T11"/>
              </a:cxn>
            </a:cxnLst>
            <a:rect l="T18" t="T19" r="T20" b="T21"/>
            <a:pathLst>
              <a:path w="13" h="37">
                <a:moveTo>
                  <a:pt x="6" y="37"/>
                </a:moveTo>
                <a:lnTo>
                  <a:pt x="13" y="37"/>
                </a:lnTo>
                <a:lnTo>
                  <a:pt x="13" y="0"/>
                </a:lnTo>
                <a:lnTo>
                  <a:pt x="0" y="0"/>
                </a:lnTo>
                <a:lnTo>
                  <a:pt x="0" y="37"/>
                </a:lnTo>
                <a:lnTo>
                  <a:pt x="6" y="37"/>
                </a:lnTo>
                <a:close/>
              </a:path>
            </a:pathLst>
          </a:custGeom>
          <a:solidFill>
            <a:srgbClr val="009900"/>
          </a:solidFill>
          <a:ln w="9525">
            <a:noFill/>
            <a:round/>
            <a:headEnd/>
            <a:tailEnd/>
          </a:ln>
        </p:spPr>
        <p:txBody>
          <a:bodyPr/>
          <a:lstStyle/>
          <a:p>
            <a:endParaRPr lang="en-US" dirty="0"/>
          </a:p>
        </p:txBody>
      </p:sp>
      <p:sp>
        <p:nvSpPr>
          <p:cNvPr id="69750" name="Rectangle 1033"/>
          <p:cNvSpPr>
            <a:spLocks noChangeArrowheads="1"/>
          </p:cNvSpPr>
          <p:nvPr/>
        </p:nvSpPr>
        <p:spPr bwMode="auto">
          <a:xfrm>
            <a:off x="2159000" y="5370513"/>
            <a:ext cx="4064000" cy="452437"/>
          </a:xfrm>
          <a:prstGeom prst="rect">
            <a:avLst/>
          </a:prstGeom>
          <a:noFill/>
          <a:ln w="9525">
            <a:noFill/>
            <a:miter lim="800000"/>
            <a:headEnd/>
            <a:tailEnd/>
          </a:ln>
        </p:spPr>
        <p:txBody>
          <a:bodyPr lIns="92075" tIns="46038" rIns="92075" bIns="46038"/>
          <a:lstStyle/>
          <a:p>
            <a:pPr marL="342900" indent="-342900" algn="l" defTabSz="762000">
              <a:spcAft>
                <a:spcPct val="30000"/>
              </a:spcAft>
              <a:buClr>
                <a:srgbClr val="E3BEFF"/>
              </a:buClr>
              <a:buSzPct val="100000"/>
              <a:buFontTx/>
              <a:buChar char=" "/>
            </a:pPr>
            <a:r>
              <a:rPr lang="en-US" sz="1800" dirty="0">
                <a:solidFill>
                  <a:schemeClr val="tx2"/>
                </a:solidFill>
              </a:rPr>
              <a:t>Object to image distance, </a:t>
            </a:r>
            <a:r>
              <a:rPr lang="en-US" sz="1800" i="1" dirty="0">
                <a:solidFill>
                  <a:schemeClr val="tx2"/>
                </a:solidFill>
              </a:rPr>
              <a:t>d </a:t>
            </a:r>
            <a:endParaRPr lang="en-US" sz="3600" dirty="0">
              <a:solidFill>
                <a:schemeClr val="tx2"/>
              </a:solidFill>
            </a:endParaRPr>
          </a:p>
        </p:txBody>
      </p:sp>
      <p:sp>
        <p:nvSpPr>
          <p:cNvPr id="69751" name="Rectangle 1034"/>
          <p:cNvSpPr>
            <a:spLocks noChangeArrowheads="1"/>
          </p:cNvSpPr>
          <p:nvPr/>
        </p:nvSpPr>
        <p:spPr bwMode="auto">
          <a:xfrm>
            <a:off x="2159000" y="5726113"/>
            <a:ext cx="4064000" cy="452437"/>
          </a:xfrm>
          <a:prstGeom prst="rect">
            <a:avLst/>
          </a:prstGeom>
          <a:noFill/>
          <a:ln w="9525">
            <a:noFill/>
            <a:miter lim="800000"/>
            <a:headEnd/>
            <a:tailEnd/>
          </a:ln>
        </p:spPr>
        <p:txBody>
          <a:bodyPr lIns="92075" tIns="46038" rIns="92075" bIns="46038"/>
          <a:lstStyle/>
          <a:p>
            <a:pPr marL="342900" indent="-342900" algn="l" defTabSz="762000">
              <a:spcAft>
                <a:spcPct val="30000"/>
              </a:spcAft>
              <a:buClr>
                <a:srgbClr val="E3BEFF"/>
              </a:buClr>
              <a:buSzPct val="100000"/>
              <a:buFontTx/>
              <a:buChar char=" "/>
            </a:pPr>
            <a:r>
              <a:rPr lang="en-US" sz="1800" dirty="0">
                <a:solidFill>
                  <a:schemeClr val="tx2"/>
                </a:solidFill>
              </a:rPr>
              <a:t>Object to image distance, </a:t>
            </a:r>
            <a:r>
              <a:rPr lang="en-US" sz="1800" i="1" dirty="0">
                <a:solidFill>
                  <a:schemeClr val="tx2"/>
                </a:solidFill>
              </a:rPr>
              <a:t>x</a:t>
            </a:r>
            <a:endParaRPr lang="en-US" sz="3600" dirty="0">
              <a:solidFill>
                <a:schemeClr val="tx2"/>
              </a:solidFill>
            </a:endParaRPr>
          </a:p>
        </p:txBody>
      </p:sp>
      <p:sp>
        <p:nvSpPr>
          <p:cNvPr id="69752" name="Rectangle 1035"/>
          <p:cNvSpPr>
            <a:spLocks noChangeArrowheads="1"/>
          </p:cNvSpPr>
          <p:nvPr/>
        </p:nvSpPr>
        <p:spPr bwMode="auto">
          <a:xfrm>
            <a:off x="5638800" y="5078413"/>
            <a:ext cx="4064000" cy="338137"/>
          </a:xfrm>
          <a:prstGeom prst="rect">
            <a:avLst/>
          </a:prstGeom>
          <a:noFill/>
          <a:ln w="9525">
            <a:noFill/>
            <a:miter lim="800000"/>
            <a:headEnd/>
            <a:tailEnd/>
          </a:ln>
        </p:spPr>
        <p:txBody>
          <a:bodyPr lIns="92075" tIns="46038" rIns="92075" bIns="46038"/>
          <a:lstStyle/>
          <a:p>
            <a:pPr marL="342900" indent="-342900" algn="l" defTabSz="762000">
              <a:spcAft>
                <a:spcPct val="30000"/>
              </a:spcAft>
              <a:buClr>
                <a:srgbClr val="E3BEFF"/>
              </a:buClr>
              <a:buSzPct val="100000"/>
              <a:buFontTx/>
              <a:buChar char=" "/>
            </a:pPr>
            <a:r>
              <a:rPr lang="en-US" sz="1800" dirty="0">
                <a:solidFill>
                  <a:schemeClr val="tx2"/>
                </a:solidFill>
              </a:rPr>
              <a:t>Radius of Curvature,</a:t>
            </a:r>
            <a:r>
              <a:rPr lang="en-US" sz="1800" i="1" dirty="0">
                <a:solidFill>
                  <a:schemeClr val="tx2"/>
                </a:solidFill>
              </a:rPr>
              <a:t>        r (=2f)</a:t>
            </a:r>
            <a:endParaRPr lang="en-US" sz="3600" dirty="0">
              <a:solidFill>
                <a:schemeClr val="tx2"/>
              </a:solidFill>
            </a:endParaRPr>
          </a:p>
        </p:txBody>
      </p:sp>
      <p:sp>
        <p:nvSpPr>
          <p:cNvPr id="69753" name="Rectangle 1037"/>
          <p:cNvSpPr>
            <a:spLocks noChangeArrowheads="1"/>
          </p:cNvSpPr>
          <p:nvPr/>
        </p:nvSpPr>
        <p:spPr bwMode="auto">
          <a:xfrm>
            <a:off x="6578600" y="2462213"/>
            <a:ext cx="1638300" cy="452437"/>
          </a:xfrm>
          <a:prstGeom prst="rect">
            <a:avLst/>
          </a:prstGeom>
          <a:noFill/>
          <a:ln w="9525">
            <a:noFill/>
            <a:miter lim="800000"/>
            <a:headEnd/>
            <a:tailEnd/>
          </a:ln>
        </p:spPr>
        <p:txBody>
          <a:bodyPr lIns="92075" tIns="46038" rIns="92075" bIns="46038"/>
          <a:lstStyle/>
          <a:p>
            <a:pPr marL="342900" indent="-342900" algn="l" defTabSz="762000">
              <a:spcAft>
                <a:spcPct val="30000"/>
              </a:spcAft>
              <a:buClr>
                <a:srgbClr val="E3BEFF"/>
              </a:buClr>
              <a:buSzPct val="100000"/>
              <a:buFontTx/>
              <a:buChar char=" "/>
            </a:pPr>
            <a:r>
              <a:rPr lang="en-US" sz="1800" dirty="0">
                <a:solidFill>
                  <a:schemeClr val="tx2"/>
                </a:solidFill>
              </a:rPr>
              <a:t>CORNEA</a:t>
            </a:r>
            <a:r>
              <a:rPr lang="en-US" sz="1800" i="1" dirty="0">
                <a:solidFill>
                  <a:schemeClr val="tx2"/>
                </a:solidFill>
              </a:rPr>
              <a:t> </a:t>
            </a:r>
            <a:endParaRPr lang="en-US" sz="3600" dirty="0">
              <a:solidFill>
                <a:schemeClr val="tx2"/>
              </a:solidFill>
            </a:endParaRPr>
          </a:p>
        </p:txBody>
      </p:sp>
      <p:sp>
        <p:nvSpPr>
          <p:cNvPr id="69754" name="Rectangle 1038"/>
          <p:cNvSpPr>
            <a:spLocks noChangeArrowheads="1"/>
          </p:cNvSpPr>
          <p:nvPr/>
        </p:nvSpPr>
        <p:spPr bwMode="auto">
          <a:xfrm>
            <a:off x="266700" y="3351213"/>
            <a:ext cx="635000" cy="452437"/>
          </a:xfrm>
          <a:prstGeom prst="rect">
            <a:avLst/>
          </a:prstGeom>
          <a:noFill/>
          <a:ln w="9525">
            <a:noFill/>
            <a:miter lim="800000"/>
            <a:headEnd/>
            <a:tailEnd/>
          </a:ln>
        </p:spPr>
        <p:txBody>
          <a:bodyPr lIns="92075" tIns="46038" rIns="92075" bIns="46038"/>
          <a:lstStyle/>
          <a:p>
            <a:pPr marL="342900" indent="-342900" algn="l" defTabSz="762000">
              <a:spcAft>
                <a:spcPct val="30000"/>
              </a:spcAft>
              <a:buClr>
                <a:srgbClr val="E3BEFF"/>
              </a:buClr>
              <a:buSzPct val="100000"/>
              <a:buFontTx/>
              <a:buChar char=" "/>
            </a:pPr>
            <a:r>
              <a:rPr lang="en-US" sz="1800" i="1" dirty="0">
                <a:solidFill>
                  <a:schemeClr val="tx2"/>
                </a:solidFill>
              </a:rPr>
              <a:t>h</a:t>
            </a:r>
            <a:endParaRPr lang="en-US" sz="3600" dirty="0">
              <a:solidFill>
                <a:schemeClr val="tx2"/>
              </a:solidFill>
            </a:endParaRPr>
          </a:p>
        </p:txBody>
      </p:sp>
      <p:sp>
        <p:nvSpPr>
          <p:cNvPr id="69755" name="Rectangle 1039"/>
          <p:cNvSpPr>
            <a:spLocks noChangeArrowheads="1"/>
          </p:cNvSpPr>
          <p:nvPr/>
        </p:nvSpPr>
        <p:spPr bwMode="auto">
          <a:xfrm>
            <a:off x="990600" y="1878013"/>
            <a:ext cx="635000" cy="452437"/>
          </a:xfrm>
          <a:prstGeom prst="rect">
            <a:avLst/>
          </a:prstGeom>
          <a:noFill/>
          <a:ln w="9525">
            <a:noFill/>
            <a:miter lim="800000"/>
            <a:headEnd/>
            <a:tailEnd/>
          </a:ln>
        </p:spPr>
        <p:txBody>
          <a:bodyPr lIns="92075" tIns="46038" rIns="92075" bIns="46038"/>
          <a:lstStyle/>
          <a:p>
            <a:pPr marL="342900" indent="-342900" algn="l" defTabSz="762000">
              <a:spcAft>
                <a:spcPct val="30000"/>
              </a:spcAft>
              <a:buClr>
                <a:srgbClr val="E3BEFF"/>
              </a:buClr>
              <a:buSzPct val="100000"/>
              <a:buFontTx/>
              <a:buChar char=" "/>
            </a:pPr>
            <a:r>
              <a:rPr lang="en-US" sz="1800" dirty="0">
                <a:solidFill>
                  <a:schemeClr val="tx2"/>
                </a:solidFill>
              </a:rPr>
              <a:t>A</a:t>
            </a:r>
            <a:endParaRPr lang="en-US" sz="3600" dirty="0">
              <a:solidFill>
                <a:schemeClr val="tx2"/>
              </a:solidFill>
            </a:endParaRPr>
          </a:p>
        </p:txBody>
      </p:sp>
      <p:sp>
        <p:nvSpPr>
          <p:cNvPr id="69756" name="Rectangle 1040"/>
          <p:cNvSpPr>
            <a:spLocks noChangeArrowheads="1"/>
          </p:cNvSpPr>
          <p:nvPr/>
        </p:nvSpPr>
        <p:spPr bwMode="auto">
          <a:xfrm>
            <a:off x="990600" y="4862513"/>
            <a:ext cx="635000" cy="452437"/>
          </a:xfrm>
          <a:prstGeom prst="rect">
            <a:avLst/>
          </a:prstGeom>
          <a:noFill/>
          <a:ln w="9525">
            <a:noFill/>
            <a:miter lim="800000"/>
            <a:headEnd/>
            <a:tailEnd/>
          </a:ln>
        </p:spPr>
        <p:txBody>
          <a:bodyPr lIns="92075" tIns="46038" rIns="92075" bIns="46038"/>
          <a:lstStyle/>
          <a:p>
            <a:pPr marL="342900" indent="-342900" algn="l" defTabSz="762000">
              <a:spcAft>
                <a:spcPct val="30000"/>
              </a:spcAft>
              <a:buClr>
                <a:srgbClr val="E3BEFF"/>
              </a:buClr>
              <a:buSzPct val="100000"/>
              <a:buFontTx/>
              <a:buChar char=" "/>
            </a:pPr>
            <a:r>
              <a:rPr lang="en-US" sz="1800" dirty="0">
                <a:solidFill>
                  <a:schemeClr val="tx2"/>
                </a:solidFill>
              </a:rPr>
              <a:t>B</a:t>
            </a:r>
            <a:endParaRPr lang="en-US" sz="3600" dirty="0">
              <a:solidFill>
                <a:schemeClr val="tx2"/>
              </a:solidFill>
            </a:endParaRPr>
          </a:p>
        </p:txBody>
      </p:sp>
      <p:sp>
        <p:nvSpPr>
          <p:cNvPr id="69757" name="Rectangle 1041"/>
          <p:cNvSpPr>
            <a:spLocks noChangeArrowheads="1"/>
          </p:cNvSpPr>
          <p:nvPr/>
        </p:nvSpPr>
        <p:spPr bwMode="auto">
          <a:xfrm>
            <a:off x="4978400" y="2436813"/>
            <a:ext cx="895350" cy="452437"/>
          </a:xfrm>
          <a:prstGeom prst="rect">
            <a:avLst/>
          </a:prstGeom>
          <a:noFill/>
          <a:ln w="9525">
            <a:noFill/>
            <a:miter lim="800000"/>
            <a:headEnd/>
            <a:tailEnd/>
          </a:ln>
        </p:spPr>
        <p:txBody>
          <a:bodyPr lIns="92075" tIns="46038" rIns="92075" bIns="46038"/>
          <a:lstStyle/>
          <a:p>
            <a:pPr marL="342900" indent="-342900" algn="l" defTabSz="762000">
              <a:spcAft>
                <a:spcPct val="30000"/>
              </a:spcAft>
              <a:buClr>
                <a:srgbClr val="E3BEFF"/>
              </a:buClr>
              <a:buSzPct val="100000"/>
              <a:buFontTx/>
              <a:buChar char=" "/>
            </a:pPr>
            <a:r>
              <a:rPr lang="en-US" sz="1800" dirty="0">
                <a:solidFill>
                  <a:schemeClr val="tx2"/>
                </a:solidFill>
              </a:rPr>
              <a:t>A” </a:t>
            </a:r>
            <a:endParaRPr lang="en-US" sz="3600" dirty="0">
              <a:solidFill>
                <a:schemeClr val="tx2"/>
              </a:solidFill>
            </a:endParaRPr>
          </a:p>
        </p:txBody>
      </p:sp>
      <p:sp>
        <p:nvSpPr>
          <p:cNvPr id="69758" name="Rectangle 1042"/>
          <p:cNvSpPr>
            <a:spLocks noChangeArrowheads="1"/>
          </p:cNvSpPr>
          <p:nvPr/>
        </p:nvSpPr>
        <p:spPr bwMode="auto">
          <a:xfrm>
            <a:off x="3060700" y="1509713"/>
            <a:ext cx="3467100" cy="1176337"/>
          </a:xfrm>
          <a:prstGeom prst="rect">
            <a:avLst/>
          </a:prstGeom>
          <a:noFill/>
          <a:ln w="9525">
            <a:noFill/>
            <a:miter lim="800000"/>
            <a:headEnd/>
            <a:tailEnd/>
          </a:ln>
        </p:spPr>
        <p:txBody>
          <a:bodyPr lIns="92075" tIns="46038" rIns="92075" bIns="46038"/>
          <a:lstStyle/>
          <a:p>
            <a:pPr marL="342900" indent="-342900" algn="l" defTabSz="762000">
              <a:spcAft>
                <a:spcPct val="30000"/>
              </a:spcAft>
              <a:buClr>
                <a:srgbClr val="E3BEFF"/>
              </a:buClr>
              <a:buSzPct val="100000"/>
              <a:buFontTx/>
              <a:buChar char=" "/>
            </a:pPr>
            <a:r>
              <a:rPr lang="en-US" sz="1300" dirty="0">
                <a:solidFill>
                  <a:schemeClr val="tx2"/>
                </a:solidFill>
              </a:rPr>
              <a:t>AB    =  object (mire)</a:t>
            </a:r>
          </a:p>
          <a:p>
            <a:pPr marL="342900" indent="-342900" algn="l" defTabSz="762000">
              <a:spcAft>
                <a:spcPct val="30000"/>
              </a:spcAft>
              <a:buClr>
                <a:srgbClr val="E3BEFF"/>
              </a:buClr>
              <a:buSzPct val="100000"/>
              <a:buFontTx/>
              <a:buChar char=" "/>
            </a:pPr>
            <a:r>
              <a:rPr lang="en-US" sz="1300" dirty="0">
                <a:solidFill>
                  <a:schemeClr val="tx2"/>
                </a:solidFill>
              </a:rPr>
              <a:t>A’B’   =  virtual image</a:t>
            </a:r>
          </a:p>
          <a:p>
            <a:pPr marL="342900" indent="-342900" algn="l" defTabSz="762000">
              <a:spcAft>
                <a:spcPct val="30000"/>
              </a:spcAft>
              <a:buClr>
                <a:srgbClr val="E3BEFF"/>
              </a:buClr>
              <a:buSzPct val="100000"/>
              <a:buFontTx/>
              <a:buChar char=" "/>
            </a:pPr>
            <a:r>
              <a:rPr lang="en-US" sz="1300" dirty="0">
                <a:solidFill>
                  <a:schemeClr val="tx2"/>
                </a:solidFill>
              </a:rPr>
              <a:t>h       =  object height</a:t>
            </a:r>
          </a:p>
          <a:p>
            <a:pPr marL="342900" indent="-342900" algn="l" defTabSz="762000">
              <a:spcAft>
                <a:spcPct val="30000"/>
              </a:spcAft>
              <a:buClr>
                <a:srgbClr val="E3BEFF"/>
              </a:buClr>
              <a:buSzPct val="100000"/>
              <a:buFontTx/>
              <a:buChar char=" "/>
            </a:pPr>
            <a:r>
              <a:rPr lang="en-US" sz="1300" dirty="0">
                <a:solidFill>
                  <a:schemeClr val="tx2"/>
                </a:solidFill>
              </a:rPr>
              <a:t>h’      =  image height</a:t>
            </a:r>
            <a:r>
              <a:rPr lang="en-US" sz="1800" i="1" dirty="0">
                <a:solidFill>
                  <a:schemeClr val="tx2"/>
                </a:solidFill>
              </a:rPr>
              <a:t> </a:t>
            </a:r>
            <a:endParaRPr lang="en-US" sz="3600" dirty="0">
              <a:solidFill>
                <a:schemeClr val="tx2"/>
              </a:solidFill>
            </a:endParaRPr>
          </a:p>
        </p:txBody>
      </p:sp>
      <p:sp>
        <p:nvSpPr>
          <p:cNvPr id="69759" name="Rectangle 1043"/>
          <p:cNvSpPr>
            <a:spLocks noChangeArrowheads="1"/>
          </p:cNvSpPr>
          <p:nvPr/>
        </p:nvSpPr>
        <p:spPr bwMode="auto">
          <a:xfrm>
            <a:off x="5003800" y="4291013"/>
            <a:ext cx="927100" cy="452437"/>
          </a:xfrm>
          <a:prstGeom prst="rect">
            <a:avLst/>
          </a:prstGeom>
          <a:noFill/>
          <a:ln w="9525">
            <a:noFill/>
            <a:miter lim="800000"/>
            <a:headEnd/>
            <a:tailEnd/>
          </a:ln>
        </p:spPr>
        <p:txBody>
          <a:bodyPr lIns="92075" tIns="46038" rIns="92075" bIns="46038"/>
          <a:lstStyle/>
          <a:p>
            <a:pPr marL="342900" indent="-342900" algn="l" defTabSz="762000">
              <a:spcAft>
                <a:spcPct val="30000"/>
              </a:spcAft>
              <a:buClr>
                <a:srgbClr val="E3BEFF"/>
              </a:buClr>
              <a:buSzPct val="100000"/>
              <a:buFontTx/>
              <a:buChar char=" "/>
            </a:pPr>
            <a:r>
              <a:rPr lang="en-US" sz="1800" dirty="0">
                <a:solidFill>
                  <a:schemeClr val="tx2"/>
                </a:solidFill>
              </a:rPr>
              <a:t>B”  </a:t>
            </a:r>
            <a:endParaRPr lang="en-US" sz="3600" dirty="0">
              <a:solidFill>
                <a:schemeClr val="tx2"/>
              </a:solidFill>
            </a:endParaRPr>
          </a:p>
        </p:txBody>
      </p:sp>
      <p:sp>
        <p:nvSpPr>
          <p:cNvPr id="69760" name="Rectangle 1047"/>
          <p:cNvSpPr>
            <a:spLocks noChangeArrowheads="1"/>
          </p:cNvSpPr>
          <p:nvPr/>
        </p:nvSpPr>
        <p:spPr bwMode="auto">
          <a:xfrm>
            <a:off x="2451100" y="3224213"/>
            <a:ext cx="876300" cy="452437"/>
          </a:xfrm>
          <a:prstGeom prst="rect">
            <a:avLst/>
          </a:prstGeom>
          <a:noFill/>
          <a:ln w="9525">
            <a:noFill/>
            <a:miter lim="800000"/>
            <a:headEnd/>
            <a:tailEnd/>
          </a:ln>
        </p:spPr>
        <p:txBody>
          <a:bodyPr lIns="92075" tIns="46038" rIns="92075" bIns="46038"/>
          <a:lstStyle/>
          <a:p>
            <a:pPr marL="342900" indent="-342900" algn="l" defTabSz="762000">
              <a:spcAft>
                <a:spcPct val="30000"/>
              </a:spcAft>
              <a:buClr>
                <a:srgbClr val="E3BEFF"/>
              </a:buClr>
              <a:buSzPct val="100000"/>
              <a:buFontTx/>
              <a:buChar char=" "/>
            </a:pPr>
            <a:r>
              <a:rPr lang="en-US" sz="1800" i="1" dirty="0">
                <a:solidFill>
                  <a:schemeClr val="tx2"/>
                </a:solidFill>
              </a:rPr>
              <a:t>h’</a:t>
            </a:r>
            <a:endParaRPr lang="en-US" sz="3600" dirty="0">
              <a:solidFill>
                <a:schemeClr val="tx2"/>
              </a:solidFill>
            </a:endParaRPr>
          </a:p>
        </p:txBody>
      </p:sp>
      <p:sp>
        <p:nvSpPr>
          <p:cNvPr id="69761" name="Line 1049"/>
          <p:cNvSpPr>
            <a:spLocks noChangeShapeType="1"/>
          </p:cNvSpPr>
          <p:nvPr/>
        </p:nvSpPr>
        <p:spPr bwMode="auto">
          <a:xfrm rot="-903805">
            <a:off x="5613400" y="2765425"/>
            <a:ext cx="177800" cy="469900"/>
          </a:xfrm>
          <a:prstGeom prst="line">
            <a:avLst/>
          </a:prstGeom>
          <a:noFill/>
          <a:ln w="38100">
            <a:solidFill>
              <a:srgbClr val="FFFF66"/>
            </a:solidFill>
            <a:round/>
            <a:headEnd/>
            <a:tailEnd type="triangle" w="med" len="med"/>
          </a:ln>
        </p:spPr>
        <p:txBody>
          <a:bodyPr wrap="none" lIns="92075" tIns="46038" rIns="92075" bIns="46038" anchor="ctr"/>
          <a:lstStyle/>
          <a:p>
            <a:endParaRPr lang="en-AU" dirty="0"/>
          </a:p>
        </p:txBody>
      </p:sp>
      <p:sp>
        <p:nvSpPr>
          <p:cNvPr id="69762" name="Line 1050"/>
          <p:cNvSpPr>
            <a:spLocks noChangeShapeType="1"/>
          </p:cNvSpPr>
          <p:nvPr/>
        </p:nvSpPr>
        <p:spPr bwMode="auto">
          <a:xfrm rot="-7661438">
            <a:off x="5638800" y="3933825"/>
            <a:ext cx="177800" cy="469900"/>
          </a:xfrm>
          <a:prstGeom prst="line">
            <a:avLst/>
          </a:prstGeom>
          <a:noFill/>
          <a:ln w="38100">
            <a:solidFill>
              <a:srgbClr val="FFFF66"/>
            </a:solidFill>
            <a:round/>
            <a:headEnd/>
            <a:tailEnd type="triangle" w="med" len="med"/>
          </a:ln>
        </p:spPr>
        <p:txBody>
          <a:bodyPr wrap="none" lIns="92075" tIns="46038" rIns="92075" bIns="46038" anchor="ctr"/>
          <a:lstStyle/>
          <a:p>
            <a:endParaRPr lang="en-AU" dirty="0"/>
          </a:p>
        </p:txBody>
      </p:sp>
      <p:sp>
        <p:nvSpPr>
          <p:cNvPr id="69763" name="Rectangle 1164"/>
          <p:cNvSpPr>
            <a:spLocks noChangeArrowheads="1"/>
          </p:cNvSpPr>
          <p:nvPr/>
        </p:nvSpPr>
        <p:spPr bwMode="auto">
          <a:xfrm>
            <a:off x="6362700" y="2830513"/>
            <a:ext cx="749300" cy="452437"/>
          </a:xfrm>
          <a:prstGeom prst="rect">
            <a:avLst/>
          </a:prstGeom>
          <a:noFill/>
          <a:ln w="9525">
            <a:noFill/>
            <a:miter lim="800000"/>
            <a:headEnd/>
            <a:tailEnd/>
          </a:ln>
        </p:spPr>
        <p:txBody>
          <a:bodyPr lIns="92075" tIns="46038" rIns="92075" bIns="46038"/>
          <a:lstStyle/>
          <a:p>
            <a:pPr marL="342900" indent="-342900" algn="l" defTabSz="762000">
              <a:spcAft>
                <a:spcPct val="30000"/>
              </a:spcAft>
              <a:buClr>
                <a:srgbClr val="E3BEFF"/>
              </a:buClr>
              <a:buSzPct val="100000"/>
              <a:buFontTx/>
              <a:buChar char=" "/>
            </a:pPr>
            <a:r>
              <a:rPr lang="en-US" sz="1800" dirty="0">
                <a:solidFill>
                  <a:schemeClr val="tx2"/>
                </a:solidFill>
              </a:rPr>
              <a:t>A’ </a:t>
            </a:r>
            <a:endParaRPr lang="en-US" sz="3600" dirty="0">
              <a:solidFill>
                <a:schemeClr val="tx2"/>
              </a:solidFill>
            </a:endParaRPr>
          </a:p>
        </p:txBody>
      </p:sp>
      <p:sp>
        <p:nvSpPr>
          <p:cNvPr id="69764" name="Rectangle 1165"/>
          <p:cNvSpPr>
            <a:spLocks noChangeArrowheads="1"/>
          </p:cNvSpPr>
          <p:nvPr/>
        </p:nvSpPr>
        <p:spPr bwMode="auto">
          <a:xfrm>
            <a:off x="6388100" y="3897313"/>
            <a:ext cx="1066800" cy="452437"/>
          </a:xfrm>
          <a:prstGeom prst="rect">
            <a:avLst/>
          </a:prstGeom>
          <a:noFill/>
          <a:ln w="9525">
            <a:noFill/>
            <a:miter lim="800000"/>
            <a:headEnd/>
            <a:tailEnd/>
          </a:ln>
        </p:spPr>
        <p:txBody>
          <a:bodyPr lIns="92075" tIns="46038" rIns="92075" bIns="46038"/>
          <a:lstStyle/>
          <a:p>
            <a:pPr marL="342900" indent="-342900" algn="l" defTabSz="762000">
              <a:spcAft>
                <a:spcPct val="30000"/>
              </a:spcAft>
              <a:buClr>
                <a:srgbClr val="E3BEFF"/>
              </a:buClr>
              <a:buSzPct val="100000"/>
              <a:buFontTx/>
              <a:buChar char=" "/>
            </a:pPr>
            <a:r>
              <a:rPr lang="en-US" sz="1800" dirty="0">
                <a:solidFill>
                  <a:schemeClr val="tx2"/>
                </a:solidFill>
              </a:rPr>
              <a:t>B’</a:t>
            </a:r>
            <a:endParaRPr lang="en-US" sz="3600" dirty="0">
              <a:solidFill>
                <a:schemeClr val="tx2"/>
              </a:solidFill>
            </a:endParaRPr>
          </a:p>
        </p:txBody>
      </p:sp>
      <p:sp>
        <p:nvSpPr>
          <p:cNvPr id="69765" name="Rectangle 1166"/>
          <p:cNvSpPr>
            <a:spLocks noChangeArrowheads="1"/>
          </p:cNvSpPr>
          <p:nvPr/>
        </p:nvSpPr>
        <p:spPr bwMode="auto">
          <a:xfrm>
            <a:off x="6769100" y="3506788"/>
            <a:ext cx="635000" cy="452437"/>
          </a:xfrm>
          <a:prstGeom prst="rect">
            <a:avLst/>
          </a:prstGeom>
          <a:noFill/>
          <a:ln w="9525">
            <a:noFill/>
            <a:miter lim="800000"/>
            <a:headEnd/>
            <a:tailEnd/>
          </a:ln>
        </p:spPr>
        <p:txBody>
          <a:bodyPr lIns="92075" tIns="46038" rIns="92075" bIns="46038"/>
          <a:lstStyle/>
          <a:p>
            <a:pPr marL="342900" indent="-342900" algn="l" defTabSz="762000">
              <a:spcAft>
                <a:spcPct val="30000"/>
              </a:spcAft>
              <a:buClr>
                <a:srgbClr val="E3BEFF"/>
              </a:buClr>
              <a:buSzPct val="100000"/>
              <a:buFontTx/>
              <a:buChar char=" "/>
            </a:pPr>
            <a:r>
              <a:rPr lang="en-US" sz="1300" dirty="0">
                <a:solidFill>
                  <a:schemeClr val="tx2"/>
                </a:solidFill>
              </a:rPr>
              <a:t>F</a:t>
            </a:r>
            <a:r>
              <a:rPr lang="en-US" sz="1800" dirty="0">
                <a:solidFill>
                  <a:schemeClr val="tx2"/>
                </a:solidFill>
              </a:rPr>
              <a:t> </a:t>
            </a:r>
            <a:endParaRPr lang="en-US" sz="3600" dirty="0">
              <a:solidFill>
                <a:schemeClr val="tx2"/>
              </a:solidFill>
            </a:endParaRPr>
          </a:p>
        </p:txBody>
      </p:sp>
      <p:sp>
        <p:nvSpPr>
          <p:cNvPr id="69766" name="Rectangle 1167"/>
          <p:cNvSpPr>
            <a:spLocks noChangeArrowheads="1"/>
          </p:cNvSpPr>
          <p:nvPr/>
        </p:nvSpPr>
        <p:spPr bwMode="auto">
          <a:xfrm>
            <a:off x="8026400" y="3529013"/>
            <a:ext cx="635000" cy="452437"/>
          </a:xfrm>
          <a:prstGeom prst="rect">
            <a:avLst/>
          </a:prstGeom>
          <a:noFill/>
          <a:ln w="9525">
            <a:noFill/>
            <a:miter lim="800000"/>
            <a:headEnd/>
            <a:tailEnd/>
          </a:ln>
        </p:spPr>
        <p:txBody>
          <a:bodyPr lIns="92075" tIns="46038" rIns="92075" bIns="46038"/>
          <a:lstStyle/>
          <a:p>
            <a:pPr marL="342900" indent="-342900" algn="l" defTabSz="762000">
              <a:spcAft>
                <a:spcPct val="30000"/>
              </a:spcAft>
              <a:buClr>
                <a:srgbClr val="E3BEFF"/>
              </a:buClr>
              <a:buSzPct val="100000"/>
              <a:buFontTx/>
              <a:buChar char=" "/>
            </a:pPr>
            <a:r>
              <a:rPr lang="en-US" sz="1800" dirty="0">
                <a:solidFill>
                  <a:schemeClr val="tx2"/>
                </a:solidFill>
              </a:rPr>
              <a:t>C  </a:t>
            </a:r>
            <a:endParaRPr lang="en-US" sz="3600" dirty="0">
              <a:solidFill>
                <a:schemeClr val="tx2"/>
              </a:solidFill>
            </a:endParaRPr>
          </a:p>
        </p:txBody>
      </p:sp>
      <p:sp>
        <p:nvSpPr>
          <p:cNvPr id="69767" name="Rectangle 1168"/>
          <p:cNvSpPr>
            <a:spLocks noChangeArrowheads="1"/>
          </p:cNvSpPr>
          <p:nvPr/>
        </p:nvSpPr>
        <p:spPr bwMode="auto">
          <a:xfrm>
            <a:off x="8420100" y="3363913"/>
            <a:ext cx="876300" cy="452437"/>
          </a:xfrm>
          <a:prstGeom prst="rect">
            <a:avLst/>
          </a:prstGeom>
          <a:noFill/>
          <a:ln w="9525">
            <a:noFill/>
            <a:miter lim="800000"/>
            <a:headEnd/>
            <a:tailEnd/>
          </a:ln>
        </p:spPr>
        <p:txBody>
          <a:bodyPr lIns="92075" tIns="46038" rIns="92075" bIns="46038"/>
          <a:lstStyle/>
          <a:p>
            <a:pPr marL="342900" indent="-342900" algn="l" defTabSz="762000">
              <a:spcAft>
                <a:spcPct val="30000"/>
              </a:spcAft>
              <a:buClr>
                <a:srgbClr val="E3BEFF"/>
              </a:buClr>
              <a:buSzPct val="100000"/>
              <a:buFontTx/>
              <a:buChar char=" "/>
            </a:pPr>
            <a:r>
              <a:rPr lang="en-US" sz="1800" i="1" dirty="0">
                <a:solidFill>
                  <a:schemeClr val="tx2"/>
                </a:solidFill>
              </a:rPr>
              <a:t>h’</a:t>
            </a:r>
            <a:endParaRPr lang="en-US" sz="3600" dirty="0">
              <a:solidFill>
                <a:schemeClr val="tx2"/>
              </a:solidFill>
            </a:endParaRP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6147" name="Rectangle 3"/>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6148" name="Rectangle 4"/>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6149" name="Rectangle 5"/>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6150" name="Rectangle 6"/>
          <p:cNvSpPr>
            <a:spLocks noGrp="1" noChangeArrowheads="1"/>
          </p:cNvSpPr>
          <p:nvPr>
            <p:ph type="title"/>
          </p:nvPr>
        </p:nvSpPr>
        <p:spPr>
          <a:xfrm>
            <a:off x="771525" y="2491409"/>
            <a:ext cx="8743950" cy="1895061"/>
          </a:xfrm>
          <a:noFill/>
        </p:spPr>
        <p:txBody>
          <a:bodyPr/>
          <a:lstStyle/>
          <a:p>
            <a:pPr eaLnBrk="1" hangingPunct="1">
              <a:lnSpc>
                <a:spcPct val="150000"/>
              </a:lnSpc>
            </a:pPr>
            <a:r>
              <a:rPr lang="en-US" dirty="0" smtClean="0">
                <a:solidFill>
                  <a:schemeClr val="tx1"/>
                </a:solidFill>
              </a:rPr>
              <a:t>REVIEW OF</a:t>
            </a:r>
            <a:br>
              <a:rPr lang="en-US" dirty="0" smtClean="0">
                <a:solidFill>
                  <a:schemeClr val="tx1"/>
                </a:solidFill>
              </a:rPr>
            </a:br>
            <a:r>
              <a:rPr lang="en-US" dirty="0" smtClean="0">
                <a:solidFill>
                  <a:schemeClr val="tx1"/>
                </a:solidFill>
              </a:rPr>
              <a:t>CORNEAL PARAMETERS</a:t>
            </a:r>
          </a:p>
        </p:txBody>
      </p:sp>
    </p:spTree>
  </p:cSld>
  <p:clrMapOvr>
    <a:masterClrMapping/>
  </p:clrMapOvr>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solidFill>
                <a:schemeClr val="tx2"/>
              </a:solidFill>
            </a:endParaRPr>
          </a:p>
        </p:txBody>
      </p:sp>
      <p:sp>
        <p:nvSpPr>
          <p:cNvPr id="70659" name="Rectangle 3"/>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solidFill>
                <a:schemeClr val="tx2"/>
              </a:solidFill>
            </a:endParaRPr>
          </a:p>
        </p:txBody>
      </p:sp>
      <p:sp>
        <p:nvSpPr>
          <p:cNvPr id="70660" name="Rectangle 4"/>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solidFill>
                <a:schemeClr val="tx2"/>
              </a:solidFill>
            </a:endParaRPr>
          </a:p>
        </p:txBody>
      </p:sp>
      <p:sp>
        <p:nvSpPr>
          <p:cNvPr id="70661" name="Rectangle 5"/>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solidFill>
                <a:schemeClr val="tx2"/>
              </a:solidFill>
            </a:endParaRPr>
          </a:p>
        </p:txBody>
      </p:sp>
      <p:sp>
        <p:nvSpPr>
          <p:cNvPr id="70662" name="Rectangle 6"/>
          <p:cNvSpPr>
            <a:spLocks noGrp="1" noChangeArrowheads="1"/>
          </p:cNvSpPr>
          <p:nvPr>
            <p:ph type="title"/>
          </p:nvPr>
        </p:nvSpPr>
        <p:spPr>
          <a:xfrm>
            <a:off x="1476375" y="-55563"/>
            <a:ext cx="9026525" cy="1143001"/>
          </a:xfrm>
          <a:noFill/>
        </p:spPr>
        <p:txBody>
          <a:bodyPr/>
          <a:lstStyle/>
          <a:p>
            <a:pPr eaLnBrk="1" hangingPunct="1"/>
            <a:r>
              <a:rPr lang="en-US" sz="3200" dirty="0" smtClean="0"/>
              <a:t>EQUATION USED FOR DETERMINING RADIUS FROM IMAGE HEIGHT</a:t>
            </a:r>
          </a:p>
        </p:txBody>
      </p:sp>
      <p:sp>
        <p:nvSpPr>
          <p:cNvPr id="70663" name="Rectangle 10"/>
          <p:cNvSpPr>
            <a:spLocks noChangeArrowheads="1"/>
          </p:cNvSpPr>
          <p:nvPr/>
        </p:nvSpPr>
        <p:spPr bwMode="auto">
          <a:xfrm>
            <a:off x="5408613" y="3371850"/>
            <a:ext cx="3683000" cy="603250"/>
          </a:xfrm>
          <a:prstGeom prst="rect">
            <a:avLst/>
          </a:prstGeom>
          <a:noFill/>
          <a:ln w="9525">
            <a:noFill/>
            <a:miter lim="800000"/>
            <a:headEnd/>
            <a:tailEnd/>
          </a:ln>
        </p:spPr>
        <p:txBody>
          <a:bodyPr lIns="92075" tIns="46038" rIns="92075" bIns="46038"/>
          <a:lstStyle/>
          <a:p>
            <a:pPr marL="342900" indent="-342900" algn="l" defTabSz="762000">
              <a:spcAft>
                <a:spcPct val="30000"/>
              </a:spcAft>
              <a:buClr>
                <a:srgbClr val="E3BEFF"/>
              </a:buClr>
              <a:buSzPct val="100000"/>
              <a:buFontTx/>
              <a:buChar char=" "/>
            </a:pPr>
            <a:r>
              <a:rPr lang="en-US" sz="3000" i="1" dirty="0">
                <a:solidFill>
                  <a:schemeClr val="tx2"/>
                </a:solidFill>
              </a:rPr>
              <a:t>But x </a:t>
            </a:r>
            <a:r>
              <a:rPr lang="en-US" sz="3600" dirty="0">
                <a:solidFill>
                  <a:schemeClr val="tx2"/>
                </a:solidFill>
                <a:latin typeface="Symbol" pitchFamily="18" charset="2"/>
              </a:rPr>
              <a:t>»</a:t>
            </a:r>
            <a:r>
              <a:rPr lang="en-US" sz="3600" dirty="0">
                <a:solidFill>
                  <a:schemeClr val="tx2"/>
                </a:solidFill>
              </a:rPr>
              <a:t> </a:t>
            </a:r>
            <a:r>
              <a:rPr lang="en-US" sz="3000" i="1" dirty="0">
                <a:solidFill>
                  <a:schemeClr val="tx2"/>
                </a:solidFill>
              </a:rPr>
              <a:t>d</a:t>
            </a:r>
          </a:p>
        </p:txBody>
      </p:sp>
      <p:sp>
        <p:nvSpPr>
          <p:cNvPr id="70664" name="Rectangle 11"/>
          <p:cNvSpPr>
            <a:spLocks noChangeArrowheads="1"/>
          </p:cNvSpPr>
          <p:nvPr/>
        </p:nvSpPr>
        <p:spPr bwMode="auto">
          <a:xfrm>
            <a:off x="2794000" y="4478338"/>
            <a:ext cx="3683000" cy="603250"/>
          </a:xfrm>
          <a:prstGeom prst="rect">
            <a:avLst/>
          </a:prstGeom>
          <a:noFill/>
          <a:ln w="9525">
            <a:noFill/>
            <a:miter lim="800000"/>
            <a:headEnd/>
            <a:tailEnd/>
          </a:ln>
        </p:spPr>
        <p:txBody>
          <a:bodyPr lIns="92075" tIns="46038" rIns="92075" bIns="46038"/>
          <a:lstStyle/>
          <a:p>
            <a:pPr marL="342900" indent="-342900" algn="l" defTabSz="762000">
              <a:spcAft>
                <a:spcPct val="30000"/>
              </a:spcAft>
              <a:buClr>
                <a:srgbClr val="E3BEFF"/>
              </a:buClr>
              <a:buSzPct val="100000"/>
              <a:buFontTx/>
              <a:buChar char=" "/>
            </a:pPr>
            <a:r>
              <a:rPr lang="en-US" sz="3000" i="1" dirty="0">
                <a:solidFill>
                  <a:schemeClr val="tx2"/>
                </a:solidFill>
              </a:rPr>
              <a:t>r = </a:t>
            </a:r>
            <a:r>
              <a:rPr lang="en-US" sz="3000" i="1" u="sng" dirty="0">
                <a:solidFill>
                  <a:schemeClr val="tx2"/>
                </a:solidFill>
              </a:rPr>
              <a:t>2dh’</a:t>
            </a:r>
            <a:endParaRPr lang="en-US" sz="3600" dirty="0">
              <a:solidFill>
                <a:schemeClr val="tx2"/>
              </a:solidFill>
            </a:endParaRPr>
          </a:p>
        </p:txBody>
      </p:sp>
      <p:sp>
        <p:nvSpPr>
          <p:cNvPr id="70665" name="Rectangle 12"/>
          <p:cNvSpPr>
            <a:spLocks noChangeArrowheads="1"/>
          </p:cNvSpPr>
          <p:nvPr/>
        </p:nvSpPr>
        <p:spPr bwMode="auto">
          <a:xfrm>
            <a:off x="3244850" y="5070475"/>
            <a:ext cx="2154238" cy="601663"/>
          </a:xfrm>
          <a:prstGeom prst="rect">
            <a:avLst/>
          </a:prstGeom>
          <a:noFill/>
          <a:ln w="9525">
            <a:noFill/>
            <a:miter lim="800000"/>
            <a:headEnd/>
            <a:tailEnd/>
          </a:ln>
        </p:spPr>
        <p:txBody>
          <a:bodyPr lIns="92075" tIns="46038" rIns="92075" bIns="46038"/>
          <a:lstStyle/>
          <a:p>
            <a:pPr marL="742950" lvl="1" indent="-285750" algn="l" defTabSz="762000">
              <a:spcAft>
                <a:spcPct val="30000"/>
              </a:spcAft>
              <a:buClr>
                <a:srgbClr val="E3BEFF"/>
              </a:buClr>
              <a:buSzPct val="100000"/>
              <a:buFontTx/>
              <a:buChar char=" "/>
            </a:pPr>
            <a:r>
              <a:rPr lang="en-US" sz="3000" i="1" dirty="0">
                <a:solidFill>
                  <a:schemeClr val="tx2"/>
                </a:solidFill>
              </a:rPr>
              <a:t>h</a:t>
            </a:r>
            <a:endParaRPr lang="en-US" sz="3600" dirty="0">
              <a:solidFill>
                <a:schemeClr val="tx2"/>
              </a:solidFill>
            </a:endParaRPr>
          </a:p>
        </p:txBody>
      </p:sp>
      <p:grpSp>
        <p:nvGrpSpPr>
          <p:cNvPr id="70666" name="Group 18"/>
          <p:cNvGrpSpPr>
            <a:grpSpLocks/>
          </p:cNvGrpSpPr>
          <p:nvPr/>
        </p:nvGrpSpPr>
        <p:grpSpPr bwMode="auto">
          <a:xfrm flipV="1">
            <a:off x="2597944" y="4614862"/>
            <a:ext cx="489744" cy="382587"/>
            <a:chOff x="2064" y="3080"/>
            <a:chExt cx="151" cy="176"/>
          </a:xfrm>
        </p:grpSpPr>
        <p:sp>
          <p:nvSpPr>
            <p:cNvPr id="70674" name="Oval 15"/>
            <p:cNvSpPr>
              <a:spLocks noChangeArrowheads="1"/>
            </p:cNvSpPr>
            <p:nvPr/>
          </p:nvSpPr>
          <p:spPr bwMode="auto">
            <a:xfrm>
              <a:off x="2064" y="3080"/>
              <a:ext cx="47" cy="64"/>
            </a:xfrm>
            <a:prstGeom prst="ellipse">
              <a:avLst/>
            </a:prstGeom>
            <a:solidFill>
              <a:schemeClr val="tx1"/>
            </a:solidFill>
            <a:ln w="9525">
              <a:noFill/>
              <a:round/>
              <a:headEnd/>
              <a:tailEnd/>
            </a:ln>
          </p:spPr>
          <p:txBody>
            <a:bodyPr wrap="none" lIns="92075" tIns="46038" rIns="92075" bIns="46038" anchor="ctr"/>
            <a:lstStyle/>
            <a:p>
              <a:endParaRPr lang="en-US" dirty="0">
                <a:solidFill>
                  <a:schemeClr val="tx2"/>
                </a:solidFill>
              </a:endParaRPr>
            </a:p>
          </p:txBody>
        </p:sp>
        <p:sp>
          <p:nvSpPr>
            <p:cNvPr id="70675" name="Oval 16"/>
            <p:cNvSpPr>
              <a:spLocks noChangeArrowheads="1"/>
            </p:cNvSpPr>
            <p:nvPr/>
          </p:nvSpPr>
          <p:spPr bwMode="auto">
            <a:xfrm>
              <a:off x="2120" y="3192"/>
              <a:ext cx="47" cy="64"/>
            </a:xfrm>
            <a:prstGeom prst="ellipse">
              <a:avLst/>
            </a:prstGeom>
            <a:solidFill>
              <a:schemeClr val="tx1"/>
            </a:solidFill>
            <a:ln w="9525">
              <a:noFill/>
              <a:round/>
              <a:headEnd/>
              <a:tailEnd/>
            </a:ln>
          </p:spPr>
          <p:txBody>
            <a:bodyPr wrap="none" lIns="92075" tIns="46038" rIns="92075" bIns="46038" anchor="ctr"/>
            <a:lstStyle/>
            <a:p>
              <a:endParaRPr lang="en-US" dirty="0">
                <a:solidFill>
                  <a:schemeClr val="tx2"/>
                </a:solidFill>
              </a:endParaRPr>
            </a:p>
          </p:txBody>
        </p:sp>
        <p:sp>
          <p:nvSpPr>
            <p:cNvPr id="70676" name="Oval 17"/>
            <p:cNvSpPr>
              <a:spLocks noChangeArrowheads="1"/>
            </p:cNvSpPr>
            <p:nvPr/>
          </p:nvSpPr>
          <p:spPr bwMode="auto">
            <a:xfrm>
              <a:off x="2168" y="3080"/>
              <a:ext cx="47" cy="64"/>
            </a:xfrm>
            <a:prstGeom prst="ellipse">
              <a:avLst/>
            </a:prstGeom>
            <a:solidFill>
              <a:schemeClr val="tx1"/>
            </a:solidFill>
            <a:ln w="9525">
              <a:noFill/>
              <a:round/>
              <a:headEnd/>
              <a:tailEnd/>
            </a:ln>
          </p:spPr>
          <p:txBody>
            <a:bodyPr wrap="none" lIns="92075" tIns="46038" rIns="92075" bIns="46038" anchor="ctr"/>
            <a:lstStyle/>
            <a:p>
              <a:endParaRPr lang="en-US" dirty="0">
                <a:solidFill>
                  <a:schemeClr val="tx2"/>
                </a:solidFill>
              </a:endParaRPr>
            </a:p>
          </p:txBody>
        </p:sp>
      </p:grpSp>
      <p:sp>
        <p:nvSpPr>
          <p:cNvPr id="18" name="Rectangle 6"/>
          <p:cNvSpPr txBox="1">
            <a:spLocks noChangeArrowheads="1"/>
          </p:cNvSpPr>
          <p:nvPr/>
        </p:nvSpPr>
        <p:spPr bwMode="auto">
          <a:xfrm>
            <a:off x="273050" y="1441450"/>
            <a:ext cx="10166350" cy="1143000"/>
          </a:xfrm>
          <a:prstGeom prst="rect">
            <a:avLst/>
          </a:prstGeom>
          <a:noFill/>
          <a:ln w="9525">
            <a:noFill/>
            <a:miter lim="800000"/>
            <a:headEnd/>
            <a:tailEnd/>
          </a:ln>
        </p:spPr>
        <p:txBody>
          <a:bodyPr anchor="ctr"/>
          <a:lstStyle/>
          <a:p>
            <a:pPr eaLnBrk="1" hangingPunct="1">
              <a:lnSpc>
                <a:spcPct val="100000"/>
              </a:lnSpc>
              <a:defRPr/>
            </a:pPr>
            <a:r>
              <a:rPr lang="en-US" sz="3200" b="1" kern="0" dirty="0">
                <a:solidFill>
                  <a:schemeClr val="tx2"/>
                </a:solidFill>
                <a:latin typeface="+mj-lt"/>
                <a:ea typeface="+mj-ea"/>
                <a:cs typeface="+mj-cs"/>
              </a:rPr>
              <a:t>Referring to </a:t>
            </a:r>
            <a:r>
              <a:rPr lang="en-US" sz="3200" b="1" kern="0" dirty="0">
                <a:solidFill>
                  <a:schemeClr val="tx2"/>
                </a:solidFill>
                <a:latin typeface="Symbol" pitchFamily="18" charset="2"/>
                <a:ea typeface="+mj-ea"/>
                <a:cs typeface="+mj-cs"/>
              </a:rPr>
              <a:t>D</a:t>
            </a:r>
            <a:r>
              <a:rPr lang="en-US" sz="3200" b="1" kern="0" dirty="0">
                <a:solidFill>
                  <a:schemeClr val="tx2"/>
                </a:solidFill>
                <a:latin typeface="+mj-lt"/>
                <a:ea typeface="+mj-ea"/>
                <a:cs typeface="+mj-cs"/>
              </a:rPr>
              <a:t>s ABF &amp; A”B”F</a:t>
            </a:r>
            <a:endParaRPr lang="en-US" sz="3500" b="1" kern="0" dirty="0">
              <a:solidFill>
                <a:schemeClr val="tx2"/>
              </a:solidFill>
              <a:latin typeface="+mj-lt"/>
              <a:ea typeface="+mj-ea"/>
              <a:cs typeface="+mj-cs"/>
            </a:endParaRPr>
          </a:p>
        </p:txBody>
      </p:sp>
      <p:pic>
        <p:nvPicPr>
          <p:cNvPr id="70668" name="Picture 22"/>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2147888" y="2770188"/>
            <a:ext cx="249237" cy="873125"/>
          </a:xfrm>
          <a:prstGeom prst="rect">
            <a:avLst/>
          </a:prstGeom>
          <a:noFill/>
          <a:ln w="9525">
            <a:noFill/>
            <a:miter lim="800000"/>
            <a:headEnd/>
            <a:tailEnd/>
          </a:ln>
        </p:spPr>
      </p:pic>
      <p:pic>
        <p:nvPicPr>
          <p:cNvPr id="70669" name="Picture 21"/>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2743200" y="2805113"/>
            <a:ext cx="319088" cy="903287"/>
          </a:xfrm>
          <a:prstGeom prst="rect">
            <a:avLst/>
          </a:prstGeom>
          <a:noFill/>
          <a:ln w="9525">
            <a:noFill/>
            <a:miter lim="800000"/>
            <a:headEnd/>
            <a:tailEnd/>
          </a:ln>
        </p:spPr>
      </p:pic>
      <p:pic>
        <p:nvPicPr>
          <p:cNvPr id="70670" name="Picture 20"/>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3490913" y="2806700"/>
            <a:ext cx="554037" cy="882650"/>
          </a:xfrm>
          <a:prstGeom prst="rect">
            <a:avLst/>
          </a:prstGeom>
          <a:noFill/>
          <a:ln w="9525">
            <a:noFill/>
            <a:miter lim="800000"/>
            <a:headEnd/>
            <a:tailEnd/>
          </a:ln>
        </p:spPr>
      </p:pic>
      <p:sp>
        <p:nvSpPr>
          <p:cNvPr id="70671" name="Rectangle 23"/>
          <p:cNvSpPr>
            <a:spLocks noChangeArrowheads="1"/>
          </p:cNvSpPr>
          <p:nvPr/>
        </p:nvSpPr>
        <p:spPr bwMode="auto">
          <a:xfrm>
            <a:off x="0" y="0"/>
            <a:ext cx="10287000" cy="0"/>
          </a:xfrm>
          <a:prstGeom prst="rect">
            <a:avLst/>
          </a:prstGeom>
          <a:noFill/>
          <a:ln w="9525">
            <a:noFill/>
            <a:miter lim="800000"/>
            <a:headEnd/>
            <a:tailEnd/>
          </a:ln>
        </p:spPr>
        <p:txBody>
          <a:bodyPr wrap="none" lIns="92075" tIns="46038" rIns="92075" bIns="46038" anchor="ctr">
            <a:spAutoFit/>
          </a:bodyPr>
          <a:lstStyle/>
          <a:p>
            <a:endParaRPr lang="en-US" dirty="0"/>
          </a:p>
        </p:txBody>
      </p:sp>
      <p:sp>
        <p:nvSpPr>
          <p:cNvPr id="70672" name="Rectangle 24"/>
          <p:cNvSpPr>
            <a:spLocks noChangeArrowheads="1"/>
          </p:cNvSpPr>
          <p:nvPr/>
        </p:nvSpPr>
        <p:spPr bwMode="auto">
          <a:xfrm>
            <a:off x="2438400" y="2965450"/>
            <a:ext cx="395288" cy="530225"/>
          </a:xfrm>
          <a:prstGeom prst="rect">
            <a:avLst/>
          </a:prstGeom>
          <a:noFill/>
          <a:ln w="9525">
            <a:noFill/>
            <a:miter lim="800000"/>
            <a:headEnd/>
            <a:tailEnd/>
          </a:ln>
        </p:spPr>
        <p:txBody>
          <a:bodyPr wrap="none">
            <a:spAutoFit/>
          </a:bodyPr>
          <a:lstStyle/>
          <a:p>
            <a:r>
              <a:rPr lang="en-US" dirty="0">
                <a:solidFill>
                  <a:schemeClr val="tx2"/>
                </a:solidFill>
              </a:rPr>
              <a:t>=</a:t>
            </a:r>
          </a:p>
        </p:txBody>
      </p:sp>
      <p:sp>
        <p:nvSpPr>
          <p:cNvPr id="70673" name="Rectangle 25"/>
          <p:cNvSpPr>
            <a:spLocks noChangeArrowheads="1"/>
          </p:cNvSpPr>
          <p:nvPr/>
        </p:nvSpPr>
        <p:spPr bwMode="auto">
          <a:xfrm>
            <a:off x="3089275" y="2951163"/>
            <a:ext cx="395288" cy="530225"/>
          </a:xfrm>
          <a:prstGeom prst="rect">
            <a:avLst/>
          </a:prstGeom>
          <a:noFill/>
          <a:ln w="9525">
            <a:noFill/>
            <a:miter lim="800000"/>
            <a:headEnd/>
            <a:tailEnd/>
          </a:ln>
        </p:spPr>
        <p:txBody>
          <a:bodyPr wrap="none">
            <a:spAutoFit/>
          </a:bodyPr>
          <a:lstStyle/>
          <a:p>
            <a:r>
              <a:rPr lang="en-US" dirty="0">
                <a:solidFill>
                  <a:schemeClr val="tx2"/>
                </a:solidFill>
              </a:rPr>
              <a:t>=</a:t>
            </a:r>
          </a:p>
        </p:txBody>
      </p:sp>
    </p:spTree>
  </p:cSld>
  <p:clrMapOvr>
    <a:masterClrMapping/>
  </p:clrMapOv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71683" name="Rectangle 3"/>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71684" name="Rectangle 4"/>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71685" name="Rectangle 5"/>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71686" name="Rectangle 7"/>
          <p:cNvSpPr>
            <a:spLocks noGrp="1" noChangeArrowheads="1"/>
          </p:cNvSpPr>
          <p:nvPr>
            <p:ph type="title"/>
          </p:nvPr>
        </p:nvSpPr>
        <p:spPr>
          <a:xfrm>
            <a:off x="1833563" y="0"/>
            <a:ext cx="8312150" cy="1143000"/>
          </a:xfrm>
          <a:noFill/>
        </p:spPr>
        <p:txBody>
          <a:bodyPr/>
          <a:lstStyle/>
          <a:p>
            <a:pPr eaLnBrk="1" hangingPunct="1">
              <a:lnSpc>
                <a:spcPct val="90000"/>
              </a:lnSpc>
            </a:pPr>
            <a:r>
              <a:rPr lang="en-US" dirty="0" smtClean="0"/>
              <a:t>DOUBLING PRINCIPLE</a:t>
            </a:r>
          </a:p>
        </p:txBody>
      </p:sp>
      <p:sp>
        <p:nvSpPr>
          <p:cNvPr id="71687" name="Rectangle 6"/>
          <p:cNvSpPr>
            <a:spLocks noGrp="1" noChangeArrowheads="1"/>
          </p:cNvSpPr>
          <p:nvPr>
            <p:ph idx="1"/>
          </p:nvPr>
        </p:nvSpPr>
        <p:spPr>
          <a:xfrm>
            <a:off x="1885950" y="1785938"/>
            <a:ext cx="7035800" cy="4114800"/>
          </a:xfrm>
        </p:spPr>
        <p:txBody>
          <a:bodyPr/>
          <a:lstStyle/>
          <a:p>
            <a:pPr eaLnBrk="1" hangingPunct="1">
              <a:lnSpc>
                <a:spcPct val="110000"/>
              </a:lnSpc>
              <a:buClr>
                <a:srgbClr val="FFC000"/>
              </a:buClr>
            </a:pPr>
            <a:r>
              <a:rPr lang="en-US" sz="3400" dirty="0" smtClean="0"/>
              <a:t>Measurement of image height</a:t>
            </a:r>
          </a:p>
          <a:p>
            <a:pPr eaLnBrk="1" hangingPunct="1">
              <a:lnSpc>
                <a:spcPct val="110000"/>
              </a:lnSpc>
              <a:buClr>
                <a:srgbClr val="FFC000"/>
              </a:buClr>
            </a:pPr>
            <a:r>
              <a:rPr lang="en-US" sz="3400" dirty="0" smtClean="0"/>
              <a:t>Doubling device: plano prism</a:t>
            </a:r>
          </a:p>
          <a:p>
            <a:pPr eaLnBrk="1" hangingPunct="1">
              <a:lnSpc>
                <a:spcPct val="110000"/>
              </a:lnSpc>
              <a:buClr>
                <a:srgbClr val="FFC000"/>
              </a:buClr>
            </a:pPr>
            <a:r>
              <a:rPr lang="en-US" sz="3400" dirty="0" smtClean="0"/>
              <a:t>Displacement = image height</a:t>
            </a:r>
          </a:p>
          <a:p>
            <a:pPr eaLnBrk="1" hangingPunct="1">
              <a:lnSpc>
                <a:spcPct val="110000"/>
              </a:lnSpc>
              <a:buClr>
                <a:srgbClr val="FFC000"/>
              </a:buClr>
            </a:pPr>
            <a:r>
              <a:rPr lang="en-US" sz="3400" dirty="0" smtClean="0"/>
              <a:t>Axes determination by scissors distortion</a:t>
            </a:r>
            <a:endParaRPr lang="en-US" dirty="0" smtClean="0"/>
          </a:p>
        </p:txBody>
      </p:sp>
    </p:spTree>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 name="Rectangle 224"/>
          <p:cNvSpPr/>
          <p:nvPr/>
        </p:nvSpPr>
        <p:spPr>
          <a:xfrm>
            <a:off x="614363" y="1371600"/>
            <a:ext cx="9258300" cy="5014913"/>
          </a:xfrm>
          <a:prstGeom prst="rect">
            <a:avLst/>
          </a:prstGeom>
          <a:solidFill>
            <a:schemeClr val="accent3">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dirty="0"/>
          </a:p>
        </p:txBody>
      </p:sp>
      <p:sp>
        <p:nvSpPr>
          <p:cNvPr id="72707" name="Rectangle 2"/>
          <p:cNvSpPr>
            <a:spLocks noChangeArrowheads="1"/>
          </p:cNvSpPr>
          <p:nvPr/>
        </p:nvSpPr>
        <p:spPr bwMode="auto">
          <a:xfrm>
            <a:off x="585788" y="6248400"/>
            <a:ext cx="2143125" cy="457200"/>
          </a:xfrm>
          <a:prstGeom prst="rect">
            <a:avLst/>
          </a:prstGeom>
          <a:noFill/>
          <a:ln w="9525">
            <a:noFill/>
            <a:miter lim="800000"/>
            <a:headEnd/>
            <a:tailEnd/>
          </a:ln>
        </p:spPr>
        <p:txBody>
          <a:bodyPr wrap="none" anchor="ctr"/>
          <a:lstStyle/>
          <a:p>
            <a:endParaRPr lang="en-US" dirty="0"/>
          </a:p>
        </p:txBody>
      </p:sp>
      <p:sp>
        <p:nvSpPr>
          <p:cNvPr id="72708" name="Rectangle 3"/>
          <p:cNvSpPr>
            <a:spLocks noChangeArrowheads="1"/>
          </p:cNvSpPr>
          <p:nvPr/>
        </p:nvSpPr>
        <p:spPr bwMode="auto">
          <a:xfrm>
            <a:off x="3328988" y="6248400"/>
            <a:ext cx="3257550" cy="457200"/>
          </a:xfrm>
          <a:prstGeom prst="rect">
            <a:avLst/>
          </a:prstGeom>
          <a:noFill/>
          <a:ln w="9525">
            <a:noFill/>
            <a:miter lim="800000"/>
            <a:headEnd/>
            <a:tailEnd/>
          </a:ln>
        </p:spPr>
        <p:txBody>
          <a:bodyPr wrap="none" anchor="ctr"/>
          <a:lstStyle/>
          <a:p>
            <a:endParaRPr lang="en-US" dirty="0"/>
          </a:p>
        </p:txBody>
      </p:sp>
      <p:sp>
        <p:nvSpPr>
          <p:cNvPr id="72709" name="Rectangle 4"/>
          <p:cNvSpPr>
            <a:spLocks noChangeArrowheads="1"/>
          </p:cNvSpPr>
          <p:nvPr/>
        </p:nvSpPr>
        <p:spPr bwMode="auto">
          <a:xfrm>
            <a:off x="585788" y="6248400"/>
            <a:ext cx="2143125" cy="457200"/>
          </a:xfrm>
          <a:prstGeom prst="rect">
            <a:avLst/>
          </a:prstGeom>
          <a:noFill/>
          <a:ln w="9525">
            <a:noFill/>
            <a:miter lim="800000"/>
            <a:headEnd/>
            <a:tailEnd/>
          </a:ln>
        </p:spPr>
        <p:txBody>
          <a:bodyPr wrap="none" anchor="ctr"/>
          <a:lstStyle/>
          <a:p>
            <a:endParaRPr lang="en-US" dirty="0"/>
          </a:p>
        </p:txBody>
      </p:sp>
      <p:sp>
        <p:nvSpPr>
          <p:cNvPr id="72710" name="Rectangle 5"/>
          <p:cNvSpPr>
            <a:spLocks noChangeArrowheads="1"/>
          </p:cNvSpPr>
          <p:nvPr/>
        </p:nvSpPr>
        <p:spPr bwMode="auto">
          <a:xfrm>
            <a:off x="3328988" y="6248400"/>
            <a:ext cx="3257550" cy="457200"/>
          </a:xfrm>
          <a:prstGeom prst="rect">
            <a:avLst/>
          </a:prstGeom>
          <a:noFill/>
          <a:ln w="9525">
            <a:noFill/>
            <a:miter lim="800000"/>
            <a:headEnd/>
            <a:tailEnd/>
          </a:ln>
        </p:spPr>
        <p:txBody>
          <a:bodyPr wrap="none" anchor="ctr"/>
          <a:lstStyle/>
          <a:p>
            <a:endParaRPr lang="en-US" dirty="0"/>
          </a:p>
        </p:txBody>
      </p:sp>
      <p:sp>
        <p:nvSpPr>
          <p:cNvPr id="72711" name="Rectangle 6"/>
          <p:cNvSpPr>
            <a:spLocks noGrp="1" noChangeArrowheads="1"/>
          </p:cNvSpPr>
          <p:nvPr>
            <p:ph type="title"/>
          </p:nvPr>
        </p:nvSpPr>
        <p:spPr>
          <a:xfrm>
            <a:off x="1622425" y="-149225"/>
            <a:ext cx="8743950" cy="1143000"/>
          </a:xfrm>
          <a:noFill/>
        </p:spPr>
        <p:txBody>
          <a:bodyPr/>
          <a:lstStyle/>
          <a:p>
            <a:pPr eaLnBrk="1" hangingPunct="1">
              <a:lnSpc>
                <a:spcPct val="150000"/>
              </a:lnSpc>
            </a:pPr>
            <a:r>
              <a:rPr lang="en-US" dirty="0" smtClean="0"/>
              <a:t>DOUBLING PRINCIPLE</a:t>
            </a:r>
          </a:p>
        </p:txBody>
      </p:sp>
      <p:sp>
        <p:nvSpPr>
          <p:cNvPr id="72712" name="Freeform 24"/>
          <p:cNvSpPr>
            <a:spLocks/>
          </p:cNvSpPr>
          <p:nvPr/>
        </p:nvSpPr>
        <p:spPr bwMode="auto">
          <a:xfrm>
            <a:off x="6797675" y="4953000"/>
            <a:ext cx="192088" cy="569913"/>
          </a:xfrm>
          <a:custGeom>
            <a:avLst/>
            <a:gdLst>
              <a:gd name="T0" fmla="*/ 2147483647 w 121"/>
              <a:gd name="T1" fmla="*/ 2147483647 h 359"/>
              <a:gd name="T2" fmla="*/ 2147483647 w 121"/>
              <a:gd name="T3" fmla="*/ 2147483647 h 359"/>
              <a:gd name="T4" fmla="*/ 2147483647 w 121"/>
              <a:gd name="T5" fmla="*/ 2147483647 h 359"/>
              <a:gd name="T6" fmla="*/ 2147483647 w 121"/>
              <a:gd name="T7" fmla="*/ 2147483647 h 359"/>
              <a:gd name="T8" fmla="*/ 2147483647 w 121"/>
              <a:gd name="T9" fmla="*/ 2147483647 h 359"/>
              <a:gd name="T10" fmla="*/ 2147483647 w 121"/>
              <a:gd name="T11" fmla="*/ 2147483647 h 359"/>
              <a:gd name="T12" fmla="*/ 2147483647 w 121"/>
              <a:gd name="T13" fmla="*/ 2147483647 h 359"/>
              <a:gd name="T14" fmla="*/ 2147483647 w 121"/>
              <a:gd name="T15" fmla="*/ 2147483647 h 359"/>
              <a:gd name="T16" fmla="*/ 2147483647 w 121"/>
              <a:gd name="T17" fmla="*/ 2147483647 h 359"/>
              <a:gd name="T18" fmla="*/ 2147483647 w 121"/>
              <a:gd name="T19" fmla="*/ 2147483647 h 359"/>
              <a:gd name="T20" fmla="*/ 2147483647 w 121"/>
              <a:gd name="T21" fmla="*/ 2147483647 h 359"/>
              <a:gd name="T22" fmla="*/ 2147483647 w 121"/>
              <a:gd name="T23" fmla="*/ 2147483647 h 359"/>
              <a:gd name="T24" fmla="*/ 2147483647 w 121"/>
              <a:gd name="T25" fmla="*/ 0 h 359"/>
              <a:gd name="T26" fmla="*/ 2147483647 w 121"/>
              <a:gd name="T27" fmla="*/ 2147483647 h 359"/>
              <a:gd name="T28" fmla="*/ 2147483647 w 121"/>
              <a:gd name="T29" fmla="*/ 2147483647 h 359"/>
              <a:gd name="T30" fmla="*/ 2147483647 w 121"/>
              <a:gd name="T31" fmla="*/ 2147483647 h 359"/>
              <a:gd name="T32" fmla="*/ 2147483647 w 121"/>
              <a:gd name="T33" fmla="*/ 2147483647 h 359"/>
              <a:gd name="T34" fmla="*/ 2147483647 w 121"/>
              <a:gd name="T35" fmla="*/ 2147483647 h 359"/>
              <a:gd name="T36" fmla="*/ 2147483647 w 121"/>
              <a:gd name="T37" fmla="*/ 2147483647 h 359"/>
              <a:gd name="T38" fmla="*/ 2147483647 w 121"/>
              <a:gd name="T39" fmla="*/ 2147483647 h 359"/>
              <a:gd name="T40" fmla="*/ 2147483647 w 121"/>
              <a:gd name="T41" fmla="*/ 2147483647 h 359"/>
              <a:gd name="T42" fmla="*/ 2147483647 w 121"/>
              <a:gd name="T43" fmla="*/ 2147483647 h 359"/>
              <a:gd name="T44" fmla="*/ 0 w 121"/>
              <a:gd name="T45" fmla="*/ 2147483647 h 359"/>
              <a:gd name="T46" fmla="*/ 0 w 121"/>
              <a:gd name="T47" fmla="*/ 2147483647 h 359"/>
              <a:gd name="T48" fmla="*/ 2147483647 w 121"/>
              <a:gd name="T49" fmla="*/ 2147483647 h 35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21"/>
              <a:gd name="T76" fmla="*/ 0 h 359"/>
              <a:gd name="T77" fmla="*/ 121 w 121"/>
              <a:gd name="T78" fmla="*/ 359 h 359"/>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21" h="359">
                <a:moveTo>
                  <a:pt x="16" y="359"/>
                </a:moveTo>
                <a:lnTo>
                  <a:pt x="16" y="359"/>
                </a:lnTo>
                <a:lnTo>
                  <a:pt x="16" y="291"/>
                </a:lnTo>
                <a:lnTo>
                  <a:pt x="21" y="222"/>
                </a:lnTo>
                <a:lnTo>
                  <a:pt x="32" y="164"/>
                </a:lnTo>
                <a:lnTo>
                  <a:pt x="48" y="111"/>
                </a:lnTo>
                <a:lnTo>
                  <a:pt x="63" y="69"/>
                </a:lnTo>
                <a:lnTo>
                  <a:pt x="84" y="37"/>
                </a:lnTo>
                <a:lnTo>
                  <a:pt x="95" y="27"/>
                </a:lnTo>
                <a:lnTo>
                  <a:pt x="106" y="22"/>
                </a:lnTo>
                <a:lnTo>
                  <a:pt x="116" y="16"/>
                </a:lnTo>
                <a:lnTo>
                  <a:pt x="121" y="16"/>
                </a:lnTo>
                <a:lnTo>
                  <a:pt x="121" y="0"/>
                </a:lnTo>
                <a:lnTo>
                  <a:pt x="111" y="6"/>
                </a:lnTo>
                <a:lnTo>
                  <a:pt x="95" y="11"/>
                </a:lnTo>
                <a:lnTo>
                  <a:pt x="84" y="22"/>
                </a:lnTo>
                <a:lnTo>
                  <a:pt x="74" y="32"/>
                </a:lnTo>
                <a:lnTo>
                  <a:pt x="53" y="64"/>
                </a:lnTo>
                <a:lnTo>
                  <a:pt x="37" y="111"/>
                </a:lnTo>
                <a:lnTo>
                  <a:pt x="21" y="164"/>
                </a:lnTo>
                <a:lnTo>
                  <a:pt x="11" y="222"/>
                </a:lnTo>
                <a:lnTo>
                  <a:pt x="5" y="285"/>
                </a:lnTo>
                <a:lnTo>
                  <a:pt x="0" y="359"/>
                </a:lnTo>
                <a:lnTo>
                  <a:pt x="16" y="359"/>
                </a:lnTo>
                <a:close/>
              </a:path>
            </a:pathLst>
          </a:custGeom>
          <a:solidFill>
            <a:schemeClr val="hlink"/>
          </a:solidFill>
          <a:ln w="9525">
            <a:noFill/>
            <a:round/>
            <a:headEnd/>
            <a:tailEnd/>
          </a:ln>
        </p:spPr>
        <p:txBody>
          <a:bodyPr/>
          <a:lstStyle/>
          <a:p>
            <a:endParaRPr lang="en-US" dirty="0"/>
          </a:p>
        </p:txBody>
      </p:sp>
      <p:sp>
        <p:nvSpPr>
          <p:cNvPr id="72713" name="Freeform 25"/>
          <p:cNvSpPr>
            <a:spLocks/>
          </p:cNvSpPr>
          <p:nvPr/>
        </p:nvSpPr>
        <p:spPr bwMode="auto">
          <a:xfrm>
            <a:off x="6797675" y="5522913"/>
            <a:ext cx="192088" cy="561975"/>
          </a:xfrm>
          <a:custGeom>
            <a:avLst/>
            <a:gdLst>
              <a:gd name="T0" fmla="*/ 2147483647 w 121"/>
              <a:gd name="T1" fmla="*/ 2147483647 h 354"/>
              <a:gd name="T2" fmla="*/ 2147483647 w 121"/>
              <a:gd name="T3" fmla="*/ 2147483647 h 354"/>
              <a:gd name="T4" fmla="*/ 2147483647 w 121"/>
              <a:gd name="T5" fmla="*/ 2147483647 h 354"/>
              <a:gd name="T6" fmla="*/ 2147483647 w 121"/>
              <a:gd name="T7" fmla="*/ 2147483647 h 354"/>
              <a:gd name="T8" fmla="*/ 2147483647 w 121"/>
              <a:gd name="T9" fmla="*/ 2147483647 h 354"/>
              <a:gd name="T10" fmla="*/ 2147483647 w 121"/>
              <a:gd name="T11" fmla="*/ 2147483647 h 354"/>
              <a:gd name="T12" fmla="*/ 2147483647 w 121"/>
              <a:gd name="T13" fmla="*/ 2147483647 h 354"/>
              <a:gd name="T14" fmla="*/ 2147483647 w 121"/>
              <a:gd name="T15" fmla="*/ 2147483647 h 354"/>
              <a:gd name="T16" fmla="*/ 2147483647 w 121"/>
              <a:gd name="T17" fmla="*/ 2147483647 h 354"/>
              <a:gd name="T18" fmla="*/ 2147483647 w 121"/>
              <a:gd name="T19" fmla="*/ 2147483647 h 354"/>
              <a:gd name="T20" fmla="*/ 2147483647 w 121"/>
              <a:gd name="T21" fmla="*/ 2147483647 h 354"/>
              <a:gd name="T22" fmla="*/ 2147483647 w 121"/>
              <a:gd name="T23" fmla="*/ 0 h 354"/>
              <a:gd name="T24" fmla="*/ 0 w 121"/>
              <a:gd name="T25" fmla="*/ 0 h 354"/>
              <a:gd name="T26" fmla="*/ 2147483647 w 121"/>
              <a:gd name="T27" fmla="*/ 2147483647 h 354"/>
              <a:gd name="T28" fmla="*/ 2147483647 w 121"/>
              <a:gd name="T29" fmla="*/ 2147483647 h 354"/>
              <a:gd name="T30" fmla="*/ 2147483647 w 121"/>
              <a:gd name="T31" fmla="*/ 2147483647 h 354"/>
              <a:gd name="T32" fmla="*/ 2147483647 w 121"/>
              <a:gd name="T33" fmla="*/ 2147483647 h 354"/>
              <a:gd name="T34" fmla="*/ 2147483647 w 121"/>
              <a:gd name="T35" fmla="*/ 2147483647 h 354"/>
              <a:gd name="T36" fmla="*/ 2147483647 w 121"/>
              <a:gd name="T37" fmla="*/ 2147483647 h 354"/>
              <a:gd name="T38" fmla="*/ 2147483647 w 121"/>
              <a:gd name="T39" fmla="*/ 2147483647 h 354"/>
              <a:gd name="T40" fmla="*/ 2147483647 w 121"/>
              <a:gd name="T41" fmla="*/ 2147483647 h 354"/>
              <a:gd name="T42" fmla="*/ 2147483647 w 121"/>
              <a:gd name="T43" fmla="*/ 2147483647 h 354"/>
              <a:gd name="T44" fmla="*/ 2147483647 w 121"/>
              <a:gd name="T45" fmla="*/ 2147483647 h 354"/>
              <a:gd name="T46" fmla="*/ 2147483647 w 121"/>
              <a:gd name="T47" fmla="*/ 2147483647 h 354"/>
              <a:gd name="T48" fmla="*/ 2147483647 w 121"/>
              <a:gd name="T49" fmla="*/ 2147483647 h 35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21"/>
              <a:gd name="T76" fmla="*/ 0 h 354"/>
              <a:gd name="T77" fmla="*/ 121 w 121"/>
              <a:gd name="T78" fmla="*/ 354 h 35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21" h="354">
                <a:moveTo>
                  <a:pt x="121" y="343"/>
                </a:moveTo>
                <a:lnTo>
                  <a:pt x="121" y="343"/>
                </a:lnTo>
                <a:lnTo>
                  <a:pt x="116" y="338"/>
                </a:lnTo>
                <a:lnTo>
                  <a:pt x="106" y="338"/>
                </a:lnTo>
                <a:lnTo>
                  <a:pt x="95" y="328"/>
                </a:lnTo>
                <a:lnTo>
                  <a:pt x="84" y="317"/>
                </a:lnTo>
                <a:lnTo>
                  <a:pt x="63" y="285"/>
                </a:lnTo>
                <a:lnTo>
                  <a:pt x="48" y="243"/>
                </a:lnTo>
                <a:lnTo>
                  <a:pt x="32" y="190"/>
                </a:lnTo>
                <a:lnTo>
                  <a:pt x="21" y="132"/>
                </a:lnTo>
                <a:lnTo>
                  <a:pt x="16" y="69"/>
                </a:lnTo>
                <a:lnTo>
                  <a:pt x="16" y="0"/>
                </a:lnTo>
                <a:lnTo>
                  <a:pt x="0" y="0"/>
                </a:lnTo>
                <a:lnTo>
                  <a:pt x="5" y="69"/>
                </a:lnTo>
                <a:lnTo>
                  <a:pt x="11" y="138"/>
                </a:lnTo>
                <a:lnTo>
                  <a:pt x="21" y="196"/>
                </a:lnTo>
                <a:lnTo>
                  <a:pt x="37" y="248"/>
                </a:lnTo>
                <a:lnTo>
                  <a:pt x="53" y="291"/>
                </a:lnTo>
                <a:lnTo>
                  <a:pt x="74" y="322"/>
                </a:lnTo>
                <a:lnTo>
                  <a:pt x="84" y="338"/>
                </a:lnTo>
                <a:lnTo>
                  <a:pt x="95" y="349"/>
                </a:lnTo>
                <a:lnTo>
                  <a:pt x="111" y="354"/>
                </a:lnTo>
                <a:lnTo>
                  <a:pt x="121" y="354"/>
                </a:lnTo>
                <a:lnTo>
                  <a:pt x="121" y="343"/>
                </a:lnTo>
                <a:close/>
              </a:path>
            </a:pathLst>
          </a:custGeom>
          <a:solidFill>
            <a:schemeClr val="hlink"/>
          </a:solidFill>
          <a:ln w="9525">
            <a:noFill/>
            <a:round/>
            <a:headEnd/>
            <a:tailEnd/>
          </a:ln>
        </p:spPr>
        <p:txBody>
          <a:bodyPr/>
          <a:lstStyle/>
          <a:p>
            <a:endParaRPr lang="en-US" dirty="0"/>
          </a:p>
        </p:txBody>
      </p:sp>
      <p:sp>
        <p:nvSpPr>
          <p:cNvPr id="72714" name="Freeform 26"/>
          <p:cNvSpPr>
            <a:spLocks/>
          </p:cNvSpPr>
          <p:nvPr/>
        </p:nvSpPr>
        <p:spPr bwMode="auto">
          <a:xfrm>
            <a:off x="6989763" y="5522913"/>
            <a:ext cx="201612" cy="561975"/>
          </a:xfrm>
          <a:custGeom>
            <a:avLst/>
            <a:gdLst>
              <a:gd name="T0" fmla="*/ 2147483647 w 127"/>
              <a:gd name="T1" fmla="*/ 0 h 354"/>
              <a:gd name="T2" fmla="*/ 2147483647 w 127"/>
              <a:gd name="T3" fmla="*/ 0 h 354"/>
              <a:gd name="T4" fmla="*/ 2147483647 w 127"/>
              <a:gd name="T5" fmla="*/ 2147483647 h 354"/>
              <a:gd name="T6" fmla="*/ 2147483647 w 127"/>
              <a:gd name="T7" fmla="*/ 2147483647 h 354"/>
              <a:gd name="T8" fmla="*/ 2147483647 w 127"/>
              <a:gd name="T9" fmla="*/ 2147483647 h 354"/>
              <a:gd name="T10" fmla="*/ 2147483647 w 127"/>
              <a:gd name="T11" fmla="*/ 2147483647 h 354"/>
              <a:gd name="T12" fmla="*/ 2147483647 w 127"/>
              <a:gd name="T13" fmla="*/ 2147483647 h 354"/>
              <a:gd name="T14" fmla="*/ 2147483647 w 127"/>
              <a:gd name="T15" fmla="*/ 2147483647 h 354"/>
              <a:gd name="T16" fmla="*/ 2147483647 w 127"/>
              <a:gd name="T17" fmla="*/ 2147483647 h 354"/>
              <a:gd name="T18" fmla="*/ 2147483647 w 127"/>
              <a:gd name="T19" fmla="*/ 2147483647 h 354"/>
              <a:gd name="T20" fmla="*/ 2147483647 w 127"/>
              <a:gd name="T21" fmla="*/ 2147483647 h 354"/>
              <a:gd name="T22" fmla="*/ 0 w 127"/>
              <a:gd name="T23" fmla="*/ 2147483647 h 354"/>
              <a:gd name="T24" fmla="*/ 0 w 127"/>
              <a:gd name="T25" fmla="*/ 2147483647 h 354"/>
              <a:gd name="T26" fmla="*/ 2147483647 w 127"/>
              <a:gd name="T27" fmla="*/ 2147483647 h 354"/>
              <a:gd name="T28" fmla="*/ 2147483647 w 127"/>
              <a:gd name="T29" fmla="*/ 2147483647 h 354"/>
              <a:gd name="T30" fmla="*/ 2147483647 w 127"/>
              <a:gd name="T31" fmla="*/ 2147483647 h 354"/>
              <a:gd name="T32" fmla="*/ 2147483647 w 127"/>
              <a:gd name="T33" fmla="*/ 2147483647 h 354"/>
              <a:gd name="T34" fmla="*/ 2147483647 w 127"/>
              <a:gd name="T35" fmla="*/ 2147483647 h 354"/>
              <a:gd name="T36" fmla="*/ 2147483647 w 127"/>
              <a:gd name="T37" fmla="*/ 2147483647 h 354"/>
              <a:gd name="T38" fmla="*/ 2147483647 w 127"/>
              <a:gd name="T39" fmla="*/ 2147483647 h 354"/>
              <a:gd name="T40" fmla="*/ 2147483647 w 127"/>
              <a:gd name="T41" fmla="*/ 2147483647 h 354"/>
              <a:gd name="T42" fmla="*/ 2147483647 w 127"/>
              <a:gd name="T43" fmla="*/ 2147483647 h 354"/>
              <a:gd name="T44" fmla="*/ 2147483647 w 127"/>
              <a:gd name="T45" fmla="*/ 0 h 354"/>
              <a:gd name="T46" fmla="*/ 2147483647 w 127"/>
              <a:gd name="T47" fmla="*/ 0 h 354"/>
              <a:gd name="T48" fmla="*/ 2147483647 w 127"/>
              <a:gd name="T49" fmla="*/ 0 h 35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27"/>
              <a:gd name="T76" fmla="*/ 0 h 354"/>
              <a:gd name="T77" fmla="*/ 127 w 127"/>
              <a:gd name="T78" fmla="*/ 354 h 35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27" h="354">
                <a:moveTo>
                  <a:pt x="111" y="0"/>
                </a:moveTo>
                <a:lnTo>
                  <a:pt x="111" y="0"/>
                </a:lnTo>
                <a:lnTo>
                  <a:pt x="111" y="69"/>
                </a:lnTo>
                <a:lnTo>
                  <a:pt x="106" y="132"/>
                </a:lnTo>
                <a:lnTo>
                  <a:pt x="95" y="190"/>
                </a:lnTo>
                <a:lnTo>
                  <a:pt x="80" y="243"/>
                </a:lnTo>
                <a:lnTo>
                  <a:pt x="64" y="285"/>
                </a:lnTo>
                <a:lnTo>
                  <a:pt x="43" y="317"/>
                </a:lnTo>
                <a:lnTo>
                  <a:pt x="32" y="328"/>
                </a:lnTo>
                <a:lnTo>
                  <a:pt x="22" y="338"/>
                </a:lnTo>
                <a:lnTo>
                  <a:pt x="11" y="338"/>
                </a:lnTo>
                <a:lnTo>
                  <a:pt x="0" y="343"/>
                </a:lnTo>
                <a:lnTo>
                  <a:pt x="0" y="354"/>
                </a:lnTo>
                <a:lnTo>
                  <a:pt x="16" y="354"/>
                </a:lnTo>
                <a:lnTo>
                  <a:pt x="32" y="349"/>
                </a:lnTo>
                <a:lnTo>
                  <a:pt x="43" y="338"/>
                </a:lnTo>
                <a:lnTo>
                  <a:pt x="53" y="322"/>
                </a:lnTo>
                <a:lnTo>
                  <a:pt x="74" y="291"/>
                </a:lnTo>
                <a:lnTo>
                  <a:pt x="90" y="248"/>
                </a:lnTo>
                <a:lnTo>
                  <a:pt x="106" y="196"/>
                </a:lnTo>
                <a:lnTo>
                  <a:pt x="117" y="138"/>
                </a:lnTo>
                <a:lnTo>
                  <a:pt x="122" y="69"/>
                </a:lnTo>
                <a:lnTo>
                  <a:pt x="127" y="0"/>
                </a:lnTo>
                <a:lnTo>
                  <a:pt x="111" y="0"/>
                </a:lnTo>
                <a:close/>
              </a:path>
            </a:pathLst>
          </a:custGeom>
          <a:solidFill>
            <a:schemeClr val="hlink"/>
          </a:solidFill>
          <a:ln w="9525">
            <a:noFill/>
            <a:round/>
            <a:headEnd/>
            <a:tailEnd/>
          </a:ln>
        </p:spPr>
        <p:txBody>
          <a:bodyPr/>
          <a:lstStyle/>
          <a:p>
            <a:endParaRPr lang="en-US" dirty="0"/>
          </a:p>
        </p:txBody>
      </p:sp>
      <p:sp>
        <p:nvSpPr>
          <p:cNvPr id="72715" name="Freeform 27"/>
          <p:cNvSpPr>
            <a:spLocks/>
          </p:cNvSpPr>
          <p:nvPr/>
        </p:nvSpPr>
        <p:spPr bwMode="auto">
          <a:xfrm>
            <a:off x="6989763" y="4953000"/>
            <a:ext cx="201612" cy="569913"/>
          </a:xfrm>
          <a:custGeom>
            <a:avLst/>
            <a:gdLst>
              <a:gd name="T0" fmla="*/ 0 w 127"/>
              <a:gd name="T1" fmla="*/ 2147483647 h 359"/>
              <a:gd name="T2" fmla="*/ 0 w 127"/>
              <a:gd name="T3" fmla="*/ 2147483647 h 359"/>
              <a:gd name="T4" fmla="*/ 2147483647 w 127"/>
              <a:gd name="T5" fmla="*/ 2147483647 h 359"/>
              <a:gd name="T6" fmla="*/ 2147483647 w 127"/>
              <a:gd name="T7" fmla="*/ 2147483647 h 359"/>
              <a:gd name="T8" fmla="*/ 2147483647 w 127"/>
              <a:gd name="T9" fmla="*/ 2147483647 h 359"/>
              <a:gd name="T10" fmla="*/ 2147483647 w 127"/>
              <a:gd name="T11" fmla="*/ 2147483647 h 359"/>
              <a:gd name="T12" fmla="*/ 2147483647 w 127"/>
              <a:gd name="T13" fmla="*/ 2147483647 h 359"/>
              <a:gd name="T14" fmla="*/ 2147483647 w 127"/>
              <a:gd name="T15" fmla="*/ 2147483647 h 359"/>
              <a:gd name="T16" fmla="*/ 2147483647 w 127"/>
              <a:gd name="T17" fmla="*/ 2147483647 h 359"/>
              <a:gd name="T18" fmla="*/ 2147483647 w 127"/>
              <a:gd name="T19" fmla="*/ 2147483647 h 359"/>
              <a:gd name="T20" fmla="*/ 2147483647 w 127"/>
              <a:gd name="T21" fmla="*/ 2147483647 h 359"/>
              <a:gd name="T22" fmla="*/ 2147483647 w 127"/>
              <a:gd name="T23" fmla="*/ 2147483647 h 359"/>
              <a:gd name="T24" fmla="*/ 2147483647 w 127"/>
              <a:gd name="T25" fmla="*/ 2147483647 h 359"/>
              <a:gd name="T26" fmla="*/ 2147483647 w 127"/>
              <a:gd name="T27" fmla="*/ 2147483647 h 359"/>
              <a:gd name="T28" fmla="*/ 2147483647 w 127"/>
              <a:gd name="T29" fmla="*/ 2147483647 h 359"/>
              <a:gd name="T30" fmla="*/ 2147483647 w 127"/>
              <a:gd name="T31" fmla="*/ 2147483647 h 359"/>
              <a:gd name="T32" fmla="*/ 2147483647 w 127"/>
              <a:gd name="T33" fmla="*/ 2147483647 h 359"/>
              <a:gd name="T34" fmla="*/ 2147483647 w 127"/>
              <a:gd name="T35" fmla="*/ 2147483647 h 359"/>
              <a:gd name="T36" fmla="*/ 2147483647 w 127"/>
              <a:gd name="T37" fmla="*/ 2147483647 h 359"/>
              <a:gd name="T38" fmla="*/ 2147483647 w 127"/>
              <a:gd name="T39" fmla="*/ 2147483647 h 359"/>
              <a:gd name="T40" fmla="*/ 2147483647 w 127"/>
              <a:gd name="T41" fmla="*/ 2147483647 h 359"/>
              <a:gd name="T42" fmla="*/ 2147483647 w 127"/>
              <a:gd name="T43" fmla="*/ 2147483647 h 359"/>
              <a:gd name="T44" fmla="*/ 0 w 127"/>
              <a:gd name="T45" fmla="*/ 0 h 359"/>
              <a:gd name="T46" fmla="*/ 0 w 127"/>
              <a:gd name="T47" fmla="*/ 0 h 359"/>
              <a:gd name="T48" fmla="*/ 0 w 127"/>
              <a:gd name="T49" fmla="*/ 2147483647 h 35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27"/>
              <a:gd name="T76" fmla="*/ 0 h 359"/>
              <a:gd name="T77" fmla="*/ 127 w 127"/>
              <a:gd name="T78" fmla="*/ 359 h 359"/>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27" h="359">
                <a:moveTo>
                  <a:pt x="0" y="16"/>
                </a:moveTo>
                <a:lnTo>
                  <a:pt x="0" y="16"/>
                </a:lnTo>
                <a:lnTo>
                  <a:pt x="11" y="16"/>
                </a:lnTo>
                <a:lnTo>
                  <a:pt x="22" y="22"/>
                </a:lnTo>
                <a:lnTo>
                  <a:pt x="32" y="27"/>
                </a:lnTo>
                <a:lnTo>
                  <a:pt x="43" y="37"/>
                </a:lnTo>
                <a:lnTo>
                  <a:pt x="64" y="69"/>
                </a:lnTo>
                <a:lnTo>
                  <a:pt x="80" y="111"/>
                </a:lnTo>
                <a:lnTo>
                  <a:pt x="95" y="164"/>
                </a:lnTo>
                <a:lnTo>
                  <a:pt x="106" y="222"/>
                </a:lnTo>
                <a:lnTo>
                  <a:pt x="111" y="291"/>
                </a:lnTo>
                <a:lnTo>
                  <a:pt x="111" y="359"/>
                </a:lnTo>
                <a:lnTo>
                  <a:pt x="127" y="359"/>
                </a:lnTo>
                <a:lnTo>
                  <a:pt x="122" y="285"/>
                </a:lnTo>
                <a:lnTo>
                  <a:pt x="117" y="222"/>
                </a:lnTo>
                <a:lnTo>
                  <a:pt x="106" y="164"/>
                </a:lnTo>
                <a:lnTo>
                  <a:pt x="90" y="111"/>
                </a:lnTo>
                <a:lnTo>
                  <a:pt x="74" y="64"/>
                </a:lnTo>
                <a:lnTo>
                  <a:pt x="53" y="32"/>
                </a:lnTo>
                <a:lnTo>
                  <a:pt x="43" y="22"/>
                </a:lnTo>
                <a:lnTo>
                  <a:pt x="32" y="11"/>
                </a:lnTo>
                <a:lnTo>
                  <a:pt x="16" y="6"/>
                </a:lnTo>
                <a:lnTo>
                  <a:pt x="0" y="0"/>
                </a:lnTo>
                <a:lnTo>
                  <a:pt x="0" y="16"/>
                </a:lnTo>
                <a:close/>
              </a:path>
            </a:pathLst>
          </a:custGeom>
          <a:solidFill>
            <a:schemeClr val="hlink"/>
          </a:solidFill>
          <a:ln w="9525">
            <a:noFill/>
            <a:round/>
            <a:headEnd/>
            <a:tailEnd/>
          </a:ln>
        </p:spPr>
        <p:txBody>
          <a:bodyPr/>
          <a:lstStyle/>
          <a:p>
            <a:endParaRPr lang="en-US" dirty="0"/>
          </a:p>
        </p:txBody>
      </p:sp>
      <p:sp>
        <p:nvSpPr>
          <p:cNvPr id="72716" name="Freeform 28"/>
          <p:cNvSpPr>
            <a:spLocks/>
          </p:cNvSpPr>
          <p:nvPr/>
        </p:nvSpPr>
        <p:spPr bwMode="auto">
          <a:xfrm>
            <a:off x="6797675" y="3252788"/>
            <a:ext cx="192088" cy="569912"/>
          </a:xfrm>
          <a:custGeom>
            <a:avLst/>
            <a:gdLst>
              <a:gd name="T0" fmla="*/ 2147483647 w 121"/>
              <a:gd name="T1" fmla="*/ 2147483647 h 359"/>
              <a:gd name="T2" fmla="*/ 2147483647 w 121"/>
              <a:gd name="T3" fmla="*/ 2147483647 h 359"/>
              <a:gd name="T4" fmla="*/ 2147483647 w 121"/>
              <a:gd name="T5" fmla="*/ 2147483647 h 359"/>
              <a:gd name="T6" fmla="*/ 2147483647 w 121"/>
              <a:gd name="T7" fmla="*/ 2147483647 h 359"/>
              <a:gd name="T8" fmla="*/ 2147483647 w 121"/>
              <a:gd name="T9" fmla="*/ 2147483647 h 359"/>
              <a:gd name="T10" fmla="*/ 2147483647 w 121"/>
              <a:gd name="T11" fmla="*/ 2147483647 h 359"/>
              <a:gd name="T12" fmla="*/ 2147483647 w 121"/>
              <a:gd name="T13" fmla="*/ 2147483647 h 359"/>
              <a:gd name="T14" fmla="*/ 2147483647 w 121"/>
              <a:gd name="T15" fmla="*/ 2147483647 h 359"/>
              <a:gd name="T16" fmla="*/ 2147483647 w 121"/>
              <a:gd name="T17" fmla="*/ 2147483647 h 359"/>
              <a:gd name="T18" fmla="*/ 2147483647 w 121"/>
              <a:gd name="T19" fmla="*/ 2147483647 h 359"/>
              <a:gd name="T20" fmla="*/ 2147483647 w 121"/>
              <a:gd name="T21" fmla="*/ 2147483647 h 359"/>
              <a:gd name="T22" fmla="*/ 2147483647 w 121"/>
              <a:gd name="T23" fmla="*/ 2147483647 h 359"/>
              <a:gd name="T24" fmla="*/ 2147483647 w 121"/>
              <a:gd name="T25" fmla="*/ 0 h 359"/>
              <a:gd name="T26" fmla="*/ 2147483647 w 121"/>
              <a:gd name="T27" fmla="*/ 2147483647 h 359"/>
              <a:gd name="T28" fmla="*/ 2147483647 w 121"/>
              <a:gd name="T29" fmla="*/ 2147483647 h 359"/>
              <a:gd name="T30" fmla="*/ 2147483647 w 121"/>
              <a:gd name="T31" fmla="*/ 2147483647 h 359"/>
              <a:gd name="T32" fmla="*/ 2147483647 w 121"/>
              <a:gd name="T33" fmla="*/ 2147483647 h 359"/>
              <a:gd name="T34" fmla="*/ 2147483647 w 121"/>
              <a:gd name="T35" fmla="*/ 2147483647 h 359"/>
              <a:gd name="T36" fmla="*/ 2147483647 w 121"/>
              <a:gd name="T37" fmla="*/ 2147483647 h 359"/>
              <a:gd name="T38" fmla="*/ 2147483647 w 121"/>
              <a:gd name="T39" fmla="*/ 2147483647 h 359"/>
              <a:gd name="T40" fmla="*/ 2147483647 w 121"/>
              <a:gd name="T41" fmla="*/ 2147483647 h 359"/>
              <a:gd name="T42" fmla="*/ 2147483647 w 121"/>
              <a:gd name="T43" fmla="*/ 2147483647 h 359"/>
              <a:gd name="T44" fmla="*/ 0 w 121"/>
              <a:gd name="T45" fmla="*/ 2147483647 h 359"/>
              <a:gd name="T46" fmla="*/ 0 w 121"/>
              <a:gd name="T47" fmla="*/ 2147483647 h 359"/>
              <a:gd name="T48" fmla="*/ 2147483647 w 121"/>
              <a:gd name="T49" fmla="*/ 2147483647 h 35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21"/>
              <a:gd name="T76" fmla="*/ 0 h 359"/>
              <a:gd name="T77" fmla="*/ 121 w 121"/>
              <a:gd name="T78" fmla="*/ 359 h 359"/>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21" h="359">
                <a:moveTo>
                  <a:pt x="16" y="359"/>
                </a:moveTo>
                <a:lnTo>
                  <a:pt x="16" y="359"/>
                </a:lnTo>
                <a:lnTo>
                  <a:pt x="16" y="285"/>
                </a:lnTo>
                <a:lnTo>
                  <a:pt x="21" y="222"/>
                </a:lnTo>
                <a:lnTo>
                  <a:pt x="32" y="164"/>
                </a:lnTo>
                <a:lnTo>
                  <a:pt x="48" y="111"/>
                </a:lnTo>
                <a:lnTo>
                  <a:pt x="63" y="69"/>
                </a:lnTo>
                <a:lnTo>
                  <a:pt x="84" y="37"/>
                </a:lnTo>
                <a:lnTo>
                  <a:pt x="95" y="27"/>
                </a:lnTo>
                <a:lnTo>
                  <a:pt x="106" y="21"/>
                </a:lnTo>
                <a:lnTo>
                  <a:pt x="116" y="16"/>
                </a:lnTo>
                <a:lnTo>
                  <a:pt x="121" y="16"/>
                </a:lnTo>
                <a:lnTo>
                  <a:pt x="121" y="0"/>
                </a:lnTo>
                <a:lnTo>
                  <a:pt x="111" y="6"/>
                </a:lnTo>
                <a:lnTo>
                  <a:pt x="95" y="11"/>
                </a:lnTo>
                <a:lnTo>
                  <a:pt x="84" y="21"/>
                </a:lnTo>
                <a:lnTo>
                  <a:pt x="74" y="32"/>
                </a:lnTo>
                <a:lnTo>
                  <a:pt x="53" y="64"/>
                </a:lnTo>
                <a:lnTo>
                  <a:pt x="37" y="111"/>
                </a:lnTo>
                <a:lnTo>
                  <a:pt x="21" y="159"/>
                </a:lnTo>
                <a:lnTo>
                  <a:pt x="11" y="222"/>
                </a:lnTo>
                <a:lnTo>
                  <a:pt x="5" y="285"/>
                </a:lnTo>
                <a:lnTo>
                  <a:pt x="0" y="359"/>
                </a:lnTo>
                <a:lnTo>
                  <a:pt x="16" y="359"/>
                </a:lnTo>
                <a:close/>
              </a:path>
            </a:pathLst>
          </a:custGeom>
          <a:solidFill>
            <a:schemeClr val="hlink"/>
          </a:solidFill>
          <a:ln w="9525">
            <a:noFill/>
            <a:round/>
            <a:headEnd/>
            <a:tailEnd/>
          </a:ln>
        </p:spPr>
        <p:txBody>
          <a:bodyPr/>
          <a:lstStyle/>
          <a:p>
            <a:endParaRPr lang="en-US" dirty="0"/>
          </a:p>
        </p:txBody>
      </p:sp>
      <p:sp>
        <p:nvSpPr>
          <p:cNvPr id="72717" name="Freeform 29"/>
          <p:cNvSpPr>
            <a:spLocks/>
          </p:cNvSpPr>
          <p:nvPr/>
        </p:nvSpPr>
        <p:spPr bwMode="auto">
          <a:xfrm>
            <a:off x="6797675" y="3822700"/>
            <a:ext cx="192088" cy="561975"/>
          </a:xfrm>
          <a:custGeom>
            <a:avLst/>
            <a:gdLst>
              <a:gd name="T0" fmla="*/ 2147483647 w 121"/>
              <a:gd name="T1" fmla="*/ 2147483647 h 354"/>
              <a:gd name="T2" fmla="*/ 2147483647 w 121"/>
              <a:gd name="T3" fmla="*/ 2147483647 h 354"/>
              <a:gd name="T4" fmla="*/ 2147483647 w 121"/>
              <a:gd name="T5" fmla="*/ 2147483647 h 354"/>
              <a:gd name="T6" fmla="*/ 2147483647 w 121"/>
              <a:gd name="T7" fmla="*/ 2147483647 h 354"/>
              <a:gd name="T8" fmla="*/ 2147483647 w 121"/>
              <a:gd name="T9" fmla="*/ 2147483647 h 354"/>
              <a:gd name="T10" fmla="*/ 2147483647 w 121"/>
              <a:gd name="T11" fmla="*/ 2147483647 h 354"/>
              <a:gd name="T12" fmla="*/ 2147483647 w 121"/>
              <a:gd name="T13" fmla="*/ 2147483647 h 354"/>
              <a:gd name="T14" fmla="*/ 2147483647 w 121"/>
              <a:gd name="T15" fmla="*/ 2147483647 h 354"/>
              <a:gd name="T16" fmla="*/ 2147483647 w 121"/>
              <a:gd name="T17" fmla="*/ 2147483647 h 354"/>
              <a:gd name="T18" fmla="*/ 2147483647 w 121"/>
              <a:gd name="T19" fmla="*/ 2147483647 h 354"/>
              <a:gd name="T20" fmla="*/ 2147483647 w 121"/>
              <a:gd name="T21" fmla="*/ 2147483647 h 354"/>
              <a:gd name="T22" fmla="*/ 2147483647 w 121"/>
              <a:gd name="T23" fmla="*/ 0 h 354"/>
              <a:gd name="T24" fmla="*/ 0 w 121"/>
              <a:gd name="T25" fmla="*/ 0 h 354"/>
              <a:gd name="T26" fmla="*/ 2147483647 w 121"/>
              <a:gd name="T27" fmla="*/ 2147483647 h 354"/>
              <a:gd name="T28" fmla="*/ 2147483647 w 121"/>
              <a:gd name="T29" fmla="*/ 2147483647 h 354"/>
              <a:gd name="T30" fmla="*/ 2147483647 w 121"/>
              <a:gd name="T31" fmla="*/ 2147483647 h 354"/>
              <a:gd name="T32" fmla="*/ 2147483647 w 121"/>
              <a:gd name="T33" fmla="*/ 2147483647 h 354"/>
              <a:gd name="T34" fmla="*/ 2147483647 w 121"/>
              <a:gd name="T35" fmla="*/ 2147483647 h 354"/>
              <a:gd name="T36" fmla="*/ 2147483647 w 121"/>
              <a:gd name="T37" fmla="*/ 2147483647 h 354"/>
              <a:gd name="T38" fmla="*/ 2147483647 w 121"/>
              <a:gd name="T39" fmla="*/ 2147483647 h 354"/>
              <a:gd name="T40" fmla="*/ 2147483647 w 121"/>
              <a:gd name="T41" fmla="*/ 2147483647 h 354"/>
              <a:gd name="T42" fmla="*/ 2147483647 w 121"/>
              <a:gd name="T43" fmla="*/ 2147483647 h 354"/>
              <a:gd name="T44" fmla="*/ 2147483647 w 121"/>
              <a:gd name="T45" fmla="*/ 2147483647 h 354"/>
              <a:gd name="T46" fmla="*/ 2147483647 w 121"/>
              <a:gd name="T47" fmla="*/ 2147483647 h 354"/>
              <a:gd name="T48" fmla="*/ 2147483647 w 121"/>
              <a:gd name="T49" fmla="*/ 2147483647 h 35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21"/>
              <a:gd name="T76" fmla="*/ 0 h 354"/>
              <a:gd name="T77" fmla="*/ 121 w 121"/>
              <a:gd name="T78" fmla="*/ 354 h 35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21" h="354">
                <a:moveTo>
                  <a:pt x="121" y="343"/>
                </a:moveTo>
                <a:lnTo>
                  <a:pt x="121" y="343"/>
                </a:lnTo>
                <a:lnTo>
                  <a:pt x="116" y="338"/>
                </a:lnTo>
                <a:lnTo>
                  <a:pt x="106" y="338"/>
                </a:lnTo>
                <a:lnTo>
                  <a:pt x="95" y="327"/>
                </a:lnTo>
                <a:lnTo>
                  <a:pt x="84" y="317"/>
                </a:lnTo>
                <a:lnTo>
                  <a:pt x="63" y="285"/>
                </a:lnTo>
                <a:lnTo>
                  <a:pt x="48" y="243"/>
                </a:lnTo>
                <a:lnTo>
                  <a:pt x="32" y="190"/>
                </a:lnTo>
                <a:lnTo>
                  <a:pt x="21" y="132"/>
                </a:lnTo>
                <a:lnTo>
                  <a:pt x="16" y="69"/>
                </a:lnTo>
                <a:lnTo>
                  <a:pt x="16" y="0"/>
                </a:lnTo>
                <a:lnTo>
                  <a:pt x="0" y="0"/>
                </a:lnTo>
                <a:lnTo>
                  <a:pt x="5" y="69"/>
                </a:lnTo>
                <a:lnTo>
                  <a:pt x="11" y="137"/>
                </a:lnTo>
                <a:lnTo>
                  <a:pt x="21" y="195"/>
                </a:lnTo>
                <a:lnTo>
                  <a:pt x="37" y="248"/>
                </a:lnTo>
                <a:lnTo>
                  <a:pt x="53" y="290"/>
                </a:lnTo>
                <a:lnTo>
                  <a:pt x="74" y="322"/>
                </a:lnTo>
                <a:lnTo>
                  <a:pt x="84" y="338"/>
                </a:lnTo>
                <a:lnTo>
                  <a:pt x="95" y="348"/>
                </a:lnTo>
                <a:lnTo>
                  <a:pt x="111" y="354"/>
                </a:lnTo>
                <a:lnTo>
                  <a:pt x="121" y="354"/>
                </a:lnTo>
                <a:lnTo>
                  <a:pt x="121" y="343"/>
                </a:lnTo>
                <a:close/>
              </a:path>
            </a:pathLst>
          </a:custGeom>
          <a:solidFill>
            <a:schemeClr val="hlink"/>
          </a:solidFill>
          <a:ln w="9525">
            <a:noFill/>
            <a:round/>
            <a:headEnd/>
            <a:tailEnd/>
          </a:ln>
        </p:spPr>
        <p:txBody>
          <a:bodyPr/>
          <a:lstStyle/>
          <a:p>
            <a:endParaRPr lang="en-US" dirty="0"/>
          </a:p>
        </p:txBody>
      </p:sp>
      <p:sp>
        <p:nvSpPr>
          <p:cNvPr id="72718" name="Freeform 30"/>
          <p:cNvSpPr>
            <a:spLocks/>
          </p:cNvSpPr>
          <p:nvPr/>
        </p:nvSpPr>
        <p:spPr bwMode="auto">
          <a:xfrm>
            <a:off x="6989763" y="3822700"/>
            <a:ext cx="201612" cy="561975"/>
          </a:xfrm>
          <a:custGeom>
            <a:avLst/>
            <a:gdLst>
              <a:gd name="T0" fmla="*/ 2147483647 w 127"/>
              <a:gd name="T1" fmla="*/ 0 h 354"/>
              <a:gd name="T2" fmla="*/ 2147483647 w 127"/>
              <a:gd name="T3" fmla="*/ 0 h 354"/>
              <a:gd name="T4" fmla="*/ 2147483647 w 127"/>
              <a:gd name="T5" fmla="*/ 2147483647 h 354"/>
              <a:gd name="T6" fmla="*/ 2147483647 w 127"/>
              <a:gd name="T7" fmla="*/ 2147483647 h 354"/>
              <a:gd name="T8" fmla="*/ 2147483647 w 127"/>
              <a:gd name="T9" fmla="*/ 2147483647 h 354"/>
              <a:gd name="T10" fmla="*/ 2147483647 w 127"/>
              <a:gd name="T11" fmla="*/ 2147483647 h 354"/>
              <a:gd name="T12" fmla="*/ 2147483647 w 127"/>
              <a:gd name="T13" fmla="*/ 2147483647 h 354"/>
              <a:gd name="T14" fmla="*/ 2147483647 w 127"/>
              <a:gd name="T15" fmla="*/ 2147483647 h 354"/>
              <a:gd name="T16" fmla="*/ 2147483647 w 127"/>
              <a:gd name="T17" fmla="*/ 2147483647 h 354"/>
              <a:gd name="T18" fmla="*/ 2147483647 w 127"/>
              <a:gd name="T19" fmla="*/ 2147483647 h 354"/>
              <a:gd name="T20" fmla="*/ 2147483647 w 127"/>
              <a:gd name="T21" fmla="*/ 2147483647 h 354"/>
              <a:gd name="T22" fmla="*/ 0 w 127"/>
              <a:gd name="T23" fmla="*/ 2147483647 h 354"/>
              <a:gd name="T24" fmla="*/ 0 w 127"/>
              <a:gd name="T25" fmla="*/ 2147483647 h 354"/>
              <a:gd name="T26" fmla="*/ 2147483647 w 127"/>
              <a:gd name="T27" fmla="*/ 2147483647 h 354"/>
              <a:gd name="T28" fmla="*/ 2147483647 w 127"/>
              <a:gd name="T29" fmla="*/ 2147483647 h 354"/>
              <a:gd name="T30" fmla="*/ 2147483647 w 127"/>
              <a:gd name="T31" fmla="*/ 2147483647 h 354"/>
              <a:gd name="T32" fmla="*/ 2147483647 w 127"/>
              <a:gd name="T33" fmla="*/ 2147483647 h 354"/>
              <a:gd name="T34" fmla="*/ 2147483647 w 127"/>
              <a:gd name="T35" fmla="*/ 2147483647 h 354"/>
              <a:gd name="T36" fmla="*/ 2147483647 w 127"/>
              <a:gd name="T37" fmla="*/ 2147483647 h 354"/>
              <a:gd name="T38" fmla="*/ 2147483647 w 127"/>
              <a:gd name="T39" fmla="*/ 2147483647 h 354"/>
              <a:gd name="T40" fmla="*/ 2147483647 w 127"/>
              <a:gd name="T41" fmla="*/ 2147483647 h 354"/>
              <a:gd name="T42" fmla="*/ 2147483647 w 127"/>
              <a:gd name="T43" fmla="*/ 2147483647 h 354"/>
              <a:gd name="T44" fmla="*/ 2147483647 w 127"/>
              <a:gd name="T45" fmla="*/ 0 h 354"/>
              <a:gd name="T46" fmla="*/ 2147483647 w 127"/>
              <a:gd name="T47" fmla="*/ 0 h 354"/>
              <a:gd name="T48" fmla="*/ 2147483647 w 127"/>
              <a:gd name="T49" fmla="*/ 0 h 35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27"/>
              <a:gd name="T76" fmla="*/ 0 h 354"/>
              <a:gd name="T77" fmla="*/ 127 w 127"/>
              <a:gd name="T78" fmla="*/ 354 h 35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27" h="354">
                <a:moveTo>
                  <a:pt x="111" y="0"/>
                </a:moveTo>
                <a:lnTo>
                  <a:pt x="111" y="0"/>
                </a:lnTo>
                <a:lnTo>
                  <a:pt x="111" y="69"/>
                </a:lnTo>
                <a:lnTo>
                  <a:pt x="106" y="132"/>
                </a:lnTo>
                <a:lnTo>
                  <a:pt x="95" y="190"/>
                </a:lnTo>
                <a:lnTo>
                  <a:pt x="80" y="243"/>
                </a:lnTo>
                <a:lnTo>
                  <a:pt x="64" y="285"/>
                </a:lnTo>
                <a:lnTo>
                  <a:pt x="43" y="317"/>
                </a:lnTo>
                <a:lnTo>
                  <a:pt x="32" y="327"/>
                </a:lnTo>
                <a:lnTo>
                  <a:pt x="22" y="338"/>
                </a:lnTo>
                <a:lnTo>
                  <a:pt x="11" y="338"/>
                </a:lnTo>
                <a:lnTo>
                  <a:pt x="0" y="343"/>
                </a:lnTo>
                <a:lnTo>
                  <a:pt x="0" y="354"/>
                </a:lnTo>
                <a:lnTo>
                  <a:pt x="16" y="354"/>
                </a:lnTo>
                <a:lnTo>
                  <a:pt x="32" y="348"/>
                </a:lnTo>
                <a:lnTo>
                  <a:pt x="43" y="338"/>
                </a:lnTo>
                <a:lnTo>
                  <a:pt x="53" y="322"/>
                </a:lnTo>
                <a:lnTo>
                  <a:pt x="74" y="290"/>
                </a:lnTo>
                <a:lnTo>
                  <a:pt x="90" y="248"/>
                </a:lnTo>
                <a:lnTo>
                  <a:pt x="106" y="195"/>
                </a:lnTo>
                <a:lnTo>
                  <a:pt x="117" y="137"/>
                </a:lnTo>
                <a:lnTo>
                  <a:pt x="122" y="69"/>
                </a:lnTo>
                <a:lnTo>
                  <a:pt x="127" y="0"/>
                </a:lnTo>
                <a:lnTo>
                  <a:pt x="111" y="0"/>
                </a:lnTo>
                <a:close/>
              </a:path>
            </a:pathLst>
          </a:custGeom>
          <a:solidFill>
            <a:schemeClr val="hlink"/>
          </a:solidFill>
          <a:ln w="9525">
            <a:noFill/>
            <a:round/>
            <a:headEnd/>
            <a:tailEnd/>
          </a:ln>
        </p:spPr>
        <p:txBody>
          <a:bodyPr/>
          <a:lstStyle/>
          <a:p>
            <a:endParaRPr lang="en-US" dirty="0"/>
          </a:p>
        </p:txBody>
      </p:sp>
      <p:sp>
        <p:nvSpPr>
          <p:cNvPr id="72719" name="Freeform 31"/>
          <p:cNvSpPr>
            <a:spLocks/>
          </p:cNvSpPr>
          <p:nvPr/>
        </p:nvSpPr>
        <p:spPr bwMode="auto">
          <a:xfrm>
            <a:off x="6989763" y="3252788"/>
            <a:ext cx="201612" cy="569912"/>
          </a:xfrm>
          <a:custGeom>
            <a:avLst/>
            <a:gdLst>
              <a:gd name="T0" fmla="*/ 0 w 127"/>
              <a:gd name="T1" fmla="*/ 2147483647 h 359"/>
              <a:gd name="T2" fmla="*/ 0 w 127"/>
              <a:gd name="T3" fmla="*/ 2147483647 h 359"/>
              <a:gd name="T4" fmla="*/ 2147483647 w 127"/>
              <a:gd name="T5" fmla="*/ 2147483647 h 359"/>
              <a:gd name="T6" fmla="*/ 2147483647 w 127"/>
              <a:gd name="T7" fmla="*/ 2147483647 h 359"/>
              <a:gd name="T8" fmla="*/ 2147483647 w 127"/>
              <a:gd name="T9" fmla="*/ 2147483647 h 359"/>
              <a:gd name="T10" fmla="*/ 2147483647 w 127"/>
              <a:gd name="T11" fmla="*/ 2147483647 h 359"/>
              <a:gd name="T12" fmla="*/ 2147483647 w 127"/>
              <a:gd name="T13" fmla="*/ 2147483647 h 359"/>
              <a:gd name="T14" fmla="*/ 2147483647 w 127"/>
              <a:gd name="T15" fmla="*/ 2147483647 h 359"/>
              <a:gd name="T16" fmla="*/ 2147483647 w 127"/>
              <a:gd name="T17" fmla="*/ 2147483647 h 359"/>
              <a:gd name="T18" fmla="*/ 2147483647 w 127"/>
              <a:gd name="T19" fmla="*/ 2147483647 h 359"/>
              <a:gd name="T20" fmla="*/ 2147483647 w 127"/>
              <a:gd name="T21" fmla="*/ 2147483647 h 359"/>
              <a:gd name="T22" fmla="*/ 2147483647 w 127"/>
              <a:gd name="T23" fmla="*/ 2147483647 h 359"/>
              <a:gd name="T24" fmla="*/ 2147483647 w 127"/>
              <a:gd name="T25" fmla="*/ 2147483647 h 359"/>
              <a:gd name="T26" fmla="*/ 2147483647 w 127"/>
              <a:gd name="T27" fmla="*/ 2147483647 h 359"/>
              <a:gd name="T28" fmla="*/ 2147483647 w 127"/>
              <a:gd name="T29" fmla="*/ 2147483647 h 359"/>
              <a:gd name="T30" fmla="*/ 2147483647 w 127"/>
              <a:gd name="T31" fmla="*/ 2147483647 h 359"/>
              <a:gd name="T32" fmla="*/ 2147483647 w 127"/>
              <a:gd name="T33" fmla="*/ 2147483647 h 359"/>
              <a:gd name="T34" fmla="*/ 2147483647 w 127"/>
              <a:gd name="T35" fmla="*/ 2147483647 h 359"/>
              <a:gd name="T36" fmla="*/ 2147483647 w 127"/>
              <a:gd name="T37" fmla="*/ 2147483647 h 359"/>
              <a:gd name="T38" fmla="*/ 2147483647 w 127"/>
              <a:gd name="T39" fmla="*/ 2147483647 h 359"/>
              <a:gd name="T40" fmla="*/ 2147483647 w 127"/>
              <a:gd name="T41" fmla="*/ 2147483647 h 359"/>
              <a:gd name="T42" fmla="*/ 2147483647 w 127"/>
              <a:gd name="T43" fmla="*/ 2147483647 h 359"/>
              <a:gd name="T44" fmla="*/ 0 w 127"/>
              <a:gd name="T45" fmla="*/ 0 h 359"/>
              <a:gd name="T46" fmla="*/ 0 w 127"/>
              <a:gd name="T47" fmla="*/ 0 h 359"/>
              <a:gd name="T48" fmla="*/ 0 w 127"/>
              <a:gd name="T49" fmla="*/ 2147483647 h 35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27"/>
              <a:gd name="T76" fmla="*/ 0 h 359"/>
              <a:gd name="T77" fmla="*/ 127 w 127"/>
              <a:gd name="T78" fmla="*/ 359 h 359"/>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27" h="359">
                <a:moveTo>
                  <a:pt x="0" y="16"/>
                </a:moveTo>
                <a:lnTo>
                  <a:pt x="0" y="16"/>
                </a:lnTo>
                <a:lnTo>
                  <a:pt x="11" y="16"/>
                </a:lnTo>
                <a:lnTo>
                  <a:pt x="22" y="21"/>
                </a:lnTo>
                <a:lnTo>
                  <a:pt x="32" y="27"/>
                </a:lnTo>
                <a:lnTo>
                  <a:pt x="43" y="37"/>
                </a:lnTo>
                <a:lnTo>
                  <a:pt x="64" y="69"/>
                </a:lnTo>
                <a:lnTo>
                  <a:pt x="80" y="111"/>
                </a:lnTo>
                <a:lnTo>
                  <a:pt x="95" y="164"/>
                </a:lnTo>
                <a:lnTo>
                  <a:pt x="106" y="222"/>
                </a:lnTo>
                <a:lnTo>
                  <a:pt x="111" y="285"/>
                </a:lnTo>
                <a:lnTo>
                  <a:pt x="111" y="359"/>
                </a:lnTo>
                <a:lnTo>
                  <a:pt x="127" y="359"/>
                </a:lnTo>
                <a:lnTo>
                  <a:pt x="122" y="285"/>
                </a:lnTo>
                <a:lnTo>
                  <a:pt x="117" y="222"/>
                </a:lnTo>
                <a:lnTo>
                  <a:pt x="106" y="159"/>
                </a:lnTo>
                <a:lnTo>
                  <a:pt x="90" y="111"/>
                </a:lnTo>
                <a:lnTo>
                  <a:pt x="74" y="64"/>
                </a:lnTo>
                <a:lnTo>
                  <a:pt x="53" y="32"/>
                </a:lnTo>
                <a:lnTo>
                  <a:pt x="43" y="21"/>
                </a:lnTo>
                <a:lnTo>
                  <a:pt x="32" y="11"/>
                </a:lnTo>
                <a:lnTo>
                  <a:pt x="16" y="6"/>
                </a:lnTo>
                <a:lnTo>
                  <a:pt x="0" y="0"/>
                </a:lnTo>
                <a:lnTo>
                  <a:pt x="0" y="16"/>
                </a:lnTo>
                <a:close/>
              </a:path>
            </a:pathLst>
          </a:custGeom>
          <a:solidFill>
            <a:schemeClr val="hlink"/>
          </a:solidFill>
          <a:ln w="9525">
            <a:noFill/>
            <a:round/>
            <a:headEnd/>
            <a:tailEnd/>
          </a:ln>
        </p:spPr>
        <p:txBody>
          <a:bodyPr/>
          <a:lstStyle/>
          <a:p>
            <a:endParaRPr lang="en-US" dirty="0"/>
          </a:p>
        </p:txBody>
      </p:sp>
      <p:sp>
        <p:nvSpPr>
          <p:cNvPr id="72720" name="Freeform 32"/>
          <p:cNvSpPr>
            <a:spLocks/>
          </p:cNvSpPr>
          <p:nvPr/>
        </p:nvSpPr>
        <p:spPr bwMode="auto">
          <a:xfrm>
            <a:off x="6797675" y="1501775"/>
            <a:ext cx="192088" cy="569913"/>
          </a:xfrm>
          <a:custGeom>
            <a:avLst/>
            <a:gdLst>
              <a:gd name="T0" fmla="*/ 2147483647 w 121"/>
              <a:gd name="T1" fmla="*/ 2147483647 h 359"/>
              <a:gd name="T2" fmla="*/ 2147483647 w 121"/>
              <a:gd name="T3" fmla="*/ 2147483647 h 359"/>
              <a:gd name="T4" fmla="*/ 2147483647 w 121"/>
              <a:gd name="T5" fmla="*/ 2147483647 h 359"/>
              <a:gd name="T6" fmla="*/ 2147483647 w 121"/>
              <a:gd name="T7" fmla="*/ 2147483647 h 359"/>
              <a:gd name="T8" fmla="*/ 2147483647 w 121"/>
              <a:gd name="T9" fmla="*/ 2147483647 h 359"/>
              <a:gd name="T10" fmla="*/ 2147483647 w 121"/>
              <a:gd name="T11" fmla="*/ 2147483647 h 359"/>
              <a:gd name="T12" fmla="*/ 2147483647 w 121"/>
              <a:gd name="T13" fmla="*/ 2147483647 h 359"/>
              <a:gd name="T14" fmla="*/ 2147483647 w 121"/>
              <a:gd name="T15" fmla="*/ 2147483647 h 359"/>
              <a:gd name="T16" fmla="*/ 2147483647 w 121"/>
              <a:gd name="T17" fmla="*/ 2147483647 h 359"/>
              <a:gd name="T18" fmla="*/ 2147483647 w 121"/>
              <a:gd name="T19" fmla="*/ 2147483647 h 359"/>
              <a:gd name="T20" fmla="*/ 2147483647 w 121"/>
              <a:gd name="T21" fmla="*/ 2147483647 h 359"/>
              <a:gd name="T22" fmla="*/ 2147483647 w 121"/>
              <a:gd name="T23" fmla="*/ 2147483647 h 359"/>
              <a:gd name="T24" fmla="*/ 2147483647 w 121"/>
              <a:gd name="T25" fmla="*/ 0 h 359"/>
              <a:gd name="T26" fmla="*/ 2147483647 w 121"/>
              <a:gd name="T27" fmla="*/ 2147483647 h 359"/>
              <a:gd name="T28" fmla="*/ 2147483647 w 121"/>
              <a:gd name="T29" fmla="*/ 2147483647 h 359"/>
              <a:gd name="T30" fmla="*/ 2147483647 w 121"/>
              <a:gd name="T31" fmla="*/ 2147483647 h 359"/>
              <a:gd name="T32" fmla="*/ 2147483647 w 121"/>
              <a:gd name="T33" fmla="*/ 2147483647 h 359"/>
              <a:gd name="T34" fmla="*/ 2147483647 w 121"/>
              <a:gd name="T35" fmla="*/ 2147483647 h 359"/>
              <a:gd name="T36" fmla="*/ 2147483647 w 121"/>
              <a:gd name="T37" fmla="*/ 2147483647 h 359"/>
              <a:gd name="T38" fmla="*/ 2147483647 w 121"/>
              <a:gd name="T39" fmla="*/ 2147483647 h 359"/>
              <a:gd name="T40" fmla="*/ 2147483647 w 121"/>
              <a:gd name="T41" fmla="*/ 2147483647 h 359"/>
              <a:gd name="T42" fmla="*/ 2147483647 w 121"/>
              <a:gd name="T43" fmla="*/ 2147483647 h 359"/>
              <a:gd name="T44" fmla="*/ 0 w 121"/>
              <a:gd name="T45" fmla="*/ 2147483647 h 359"/>
              <a:gd name="T46" fmla="*/ 0 w 121"/>
              <a:gd name="T47" fmla="*/ 2147483647 h 359"/>
              <a:gd name="T48" fmla="*/ 2147483647 w 121"/>
              <a:gd name="T49" fmla="*/ 2147483647 h 35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21"/>
              <a:gd name="T76" fmla="*/ 0 h 359"/>
              <a:gd name="T77" fmla="*/ 121 w 121"/>
              <a:gd name="T78" fmla="*/ 359 h 359"/>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21" h="359">
                <a:moveTo>
                  <a:pt x="16" y="359"/>
                </a:moveTo>
                <a:lnTo>
                  <a:pt x="16" y="359"/>
                </a:lnTo>
                <a:lnTo>
                  <a:pt x="16" y="285"/>
                </a:lnTo>
                <a:lnTo>
                  <a:pt x="21" y="222"/>
                </a:lnTo>
                <a:lnTo>
                  <a:pt x="32" y="164"/>
                </a:lnTo>
                <a:lnTo>
                  <a:pt x="48" y="111"/>
                </a:lnTo>
                <a:lnTo>
                  <a:pt x="63" y="69"/>
                </a:lnTo>
                <a:lnTo>
                  <a:pt x="84" y="37"/>
                </a:lnTo>
                <a:lnTo>
                  <a:pt x="95" y="27"/>
                </a:lnTo>
                <a:lnTo>
                  <a:pt x="106" y="21"/>
                </a:lnTo>
                <a:lnTo>
                  <a:pt x="116" y="16"/>
                </a:lnTo>
                <a:lnTo>
                  <a:pt x="121" y="16"/>
                </a:lnTo>
                <a:lnTo>
                  <a:pt x="121" y="0"/>
                </a:lnTo>
                <a:lnTo>
                  <a:pt x="111" y="6"/>
                </a:lnTo>
                <a:lnTo>
                  <a:pt x="95" y="11"/>
                </a:lnTo>
                <a:lnTo>
                  <a:pt x="84" y="21"/>
                </a:lnTo>
                <a:lnTo>
                  <a:pt x="74" y="32"/>
                </a:lnTo>
                <a:lnTo>
                  <a:pt x="53" y="64"/>
                </a:lnTo>
                <a:lnTo>
                  <a:pt x="37" y="106"/>
                </a:lnTo>
                <a:lnTo>
                  <a:pt x="21" y="159"/>
                </a:lnTo>
                <a:lnTo>
                  <a:pt x="11" y="222"/>
                </a:lnTo>
                <a:lnTo>
                  <a:pt x="5" y="285"/>
                </a:lnTo>
                <a:lnTo>
                  <a:pt x="0" y="359"/>
                </a:lnTo>
                <a:lnTo>
                  <a:pt x="16" y="359"/>
                </a:lnTo>
                <a:close/>
              </a:path>
            </a:pathLst>
          </a:custGeom>
          <a:solidFill>
            <a:schemeClr val="hlink"/>
          </a:solidFill>
          <a:ln w="9525">
            <a:noFill/>
            <a:round/>
            <a:headEnd/>
            <a:tailEnd/>
          </a:ln>
        </p:spPr>
        <p:txBody>
          <a:bodyPr/>
          <a:lstStyle/>
          <a:p>
            <a:endParaRPr lang="en-US" dirty="0"/>
          </a:p>
        </p:txBody>
      </p:sp>
      <p:sp>
        <p:nvSpPr>
          <p:cNvPr id="72721" name="Freeform 33"/>
          <p:cNvSpPr>
            <a:spLocks/>
          </p:cNvSpPr>
          <p:nvPr/>
        </p:nvSpPr>
        <p:spPr bwMode="auto">
          <a:xfrm>
            <a:off x="6797675" y="2071688"/>
            <a:ext cx="192088" cy="561975"/>
          </a:xfrm>
          <a:custGeom>
            <a:avLst/>
            <a:gdLst>
              <a:gd name="T0" fmla="*/ 2147483647 w 121"/>
              <a:gd name="T1" fmla="*/ 2147483647 h 354"/>
              <a:gd name="T2" fmla="*/ 2147483647 w 121"/>
              <a:gd name="T3" fmla="*/ 2147483647 h 354"/>
              <a:gd name="T4" fmla="*/ 2147483647 w 121"/>
              <a:gd name="T5" fmla="*/ 2147483647 h 354"/>
              <a:gd name="T6" fmla="*/ 2147483647 w 121"/>
              <a:gd name="T7" fmla="*/ 2147483647 h 354"/>
              <a:gd name="T8" fmla="*/ 2147483647 w 121"/>
              <a:gd name="T9" fmla="*/ 2147483647 h 354"/>
              <a:gd name="T10" fmla="*/ 2147483647 w 121"/>
              <a:gd name="T11" fmla="*/ 2147483647 h 354"/>
              <a:gd name="T12" fmla="*/ 2147483647 w 121"/>
              <a:gd name="T13" fmla="*/ 2147483647 h 354"/>
              <a:gd name="T14" fmla="*/ 2147483647 w 121"/>
              <a:gd name="T15" fmla="*/ 2147483647 h 354"/>
              <a:gd name="T16" fmla="*/ 2147483647 w 121"/>
              <a:gd name="T17" fmla="*/ 2147483647 h 354"/>
              <a:gd name="T18" fmla="*/ 2147483647 w 121"/>
              <a:gd name="T19" fmla="*/ 2147483647 h 354"/>
              <a:gd name="T20" fmla="*/ 2147483647 w 121"/>
              <a:gd name="T21" fmla="*/ 2147483647 h 354"/>
              <a:gd name="T22" fmla="*/ 2147483647 w 121"/>
              <a:gd name="T23" fmla="*/ 0 h 354"/>
              <a:gd name="T24" fmla="*/ 0 w 121"/>
              <a:gd name="T25" fmla="*/ 0 h 354"/>
              <a:gd name="T26" fmla="*/ 2147483647 w 121"/>
              <a:gd name="T27" fmla="*/ 2147483647 h 354"/>
              <a:gd name="T28" fmla="*/ 2147483647 w 121"/>
              <a:gd name="T29" fmla="*/ 2147483647 h 354"/>
              <a:gd name="T30" fmla="*/ 2147483647 w 121"/>
              <a:gd name="T31" fmla="*/ 2147483647 h 354"/>
              <a:gd name="T32" fmla="*/ 2147483647 w 121"/>
              <a:gd name="T33" fmla="*/ 2147483647 h 354"/>
              <a:gd name="T34" fmla="*/ 2147483647 w 121"/>
              <a:gd name="T35" fmla="*/ 2147483647 h 354"/>
              <a:gd name="T36" fmla="*/ 2147483647 w 121"/>
              <a:gd name="T37" fmla="*/ 2147483647 h 354"/>
              <a:gd name="T38" fmla="*/ 2147483647 w 121"/>
              <a:gd name="T39" fmla="*/ 2147483647 h 354"/>
              <a:gd name="T40" fmla="*/ 2147483647 w 121"/>
              <a:gd name="T41" fmla="*/ 2147483647 h 354"/>
              <a:gd name="T42" fmla="*/ 2147483647 w 121"/>
              <a:gd name="T43" fmla="*/ 2147483647 h 354"/>
              <a:gd name="T44" fmla="*/ 2147483647 w 121"/>
              <a:gd name="T45" fmla="*/ 2147483647 h 354"/>
              <a:gd name="T46" fmla="*/ 2147483647 w 121"/>
              <a:gd name="T47" fmla="*/ 2147483647 h 354"/>
              <a:gd name="T48" fmla="*/ 2147483647 w 121"/>
              <a:gd name="T49" fmla="*/ 2147483647 h 35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21"/>
              <a:gd name="T76" fmla="*/ 0 h 354"/>
              <a:gd name="T77" fmla="*/ 121 w 121"/>
              <a:gd name="T78" fmla="*/ 354 h 35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21" h="354">
                <a:moveTo>
                  <a:pt x="121" y="343"/>
                </a:moveTo>
                <a:lnTo>
                  <a:pt x="121" y="343"/>
                </a:lnTo>
                <a:lnTo>
                  <a:pt x="116" y="338"/>
                </a:lnTo>
                <a:lnTo>
                  <a:pt x="106" y="333"/>
                </a:lnTo>
                <a:lnTo>
                  <a:pt x="95" y="327"/>
                </a:lnTo>
                <a:lnTo>
                  <a:pt x="84" y="317"/>
                </a:lnTo>
                <a:lnTo>
                  <a:pt x="63" y="285"/>
                </a:lnTo>
                <a:lnTo>
                  <a:pt x="48" y="243"/>
                </a:lnTo>
                <a:lnTo>
                  <a:pt x="32" y="190"/>
                </a:lnTo>
                <a:lnTo>
                  <a:pt x="21" y="132"/>
                </a:lnTo>
                <a:lnTo>
                  <a:pt x="16" y="69"/>
                </a:lnTo>
                <a:lnTo>
                  <a:pt x="16" y="0"/>
                </a:lnTo>
                <a:lnTo>
                  <a:pt x="0" y="0"/>
                </a:lnTo>
                <a:lnTo>
                  <a:pt x="5" y="69"/>
                </a:lnTo>
                <a:lnTo>
                  <a:pt x="11" y="137"/>
                </a:lnTo>
                <a:lnTo>
                  <a:pt x="21" y="195"/>
                </a:lnTo>
                <a:lnTo>
                  <a:pt x="37" y="248"/>
                </a:lnTo>
                <a:lnTo>
                  <a:pt x="53" y="290"/>
                </a:lnTo>
                <a:lnTo>
                  <a:pt x="74" y="322"/>
                </a:lnTo>
                <a:lnTo>
                  <a:pt x="84" y="338"/>
                </a:lnTo>
                <a:lnTo>
                  <a:pt x="95" y="348"/>
                </a:lnTo>
                <a:lnTo>
                  <a:pt x="111" y="354"/>
                </a:lnTo>
                <a:lnTo>
                  <a:pt x="121" y="354"/>
                </a:lnTo>
                <a:lnTo>
                  <a:pt x="121" y="343"/>
                </a:lnTo>
                <a:close/>
              </a:path>
            </a:pathLst>
          </a:custGeom>
          <a:solidFill>
            <a:schemeClr val="hlink"/>
          </a:solidFill>
          <a:ln w="9525">
            <a:noFill/>
            <a:round/>
            <a:headEnd/>
            <a:tailEnd/>
          </a:ln>
        </p:spPr>
        <p:txBody>
          <a:bodyPr/>
          <a:lstStyle/>
          <a:p>
            <a:endParaRPr lang="en-US" dirty="0"/>
          </a:p>
        </p:txBody>
      </p:sp>
      <p:sp>
        <p:nvSpPr>
          <p:cNvPr id="72722" name="Freeform 34"/>
          <p:cNvSpPr>
            <a:spLocks/>
          </p:cNvSpPr>
          <p:nvPr/>
        </p:nvSpPr>
        <p:spPr bwMode="auto">
          <a:xfrm>
            <a:off x="6989763" y="2071688"/>
            <a:ext cx="201612" cy="561975"/>
          </a:xfrm>
          <a:custGeom>
            <a:avLst/>
            <a:gdLst>
              <a:gd name="T0" fmla="*/ 2147483647 w 127"/>
              <a:gd name="T1" fmla="*/ 0 h 354"/>
              <a:gd name="T2" fmla="*/ 2147483647 w 127"/>
              <a:gd name="T3" fmla="*/ 0 h 354"/>
              <a:gd name="T4" fmla="*/ 2147483647 w 127"/>
              <a:gd name="T5" fmla="*/ 2147483647 h 354"/>
              <a:gd name="T6" fmla="*/ 2147483647 w 127"/>
              <a:gd name="T7" fmla="*/ 2147483647 h 354"/>
              <a:gd name="T8" fmla="*/ 2147483647 w 127"/>
              <a:gd name="T9" fmla="*/ 2147483647 h 354"/>
              <a:gd name="T10" fmla="*/ 2147483647 w 127"/>
              <a:gd name="T11" fmla="*/ 2147483647 h 354"/>
              <a:gd name="T12" fmla="*/ 2147483647 w 127"/>
              <a:gd name="T13" fmla="*/ 2147483647 h 354"/>
              <a:gd name="T14" fmla="*/ 2147483647 w 127"/>
              <a:gd name="T15" fmla="*/ 2147483647 h 354"/>
              <a:gd name="T16" fmla="*/ 2147483647 w 127"/>
              <a:gd name="T17" fmla="*/ 2147483647 h 354"/>
              <a:gd name="T18" fmla="*/ 2147483647 w 127"/>
              <a:gd name="T19" fmla="*/ 2147483647 h 354"/>
              <a:gd name="T20" fmla="*/ 2147483647 w 127"/>
              <a:gd name="T21" fmla="*/ 2147483647 h 354"/>
              <a:gd name="T22" fmla="*/ 0 w 127"/>
              <a:gd name="T23" fmla="*/ 2147483647 h 354"/>
              <a:gd name="T24" fmla="*/ 0 w 127"/>
              <a:gd name="T25" fmla="*/ 2147483647 h 354"/>
              <a:gd name="T26" fmla="*/ 2147483647 w 127"/>
              <a:gd name="T27" fmla="*/ 2147483647 h 354"/>
              <a:gd name="T28" fmla="*/ 2147483647 w 127"/>
              <a:gd name="T29" fmla="*/ 2147483647 h 354"/>
              <a:gd name="T30" fmla="*/ 2147483647 w 127"/>
              <a:gd name="T31" fmla="*/ 2147483647 h 354"/>
              <a:gd name="T32" fmla="*/ 2147483647 w 127"/>
              <a:gd name="T33" fmla="*/ 2147483647 h 354"/>
              <a:gd name="T34" fmla="*/ 2147483647 w 127"/>
              <a:gd name="T35" fmla="*/ 2147483647 h 354"/>
              <a:gd name="T36" fmla="*/ 2147483647 w 127"/>
              <a:gd name="T37" fmla="*/ 2147483647 h 354"/>
              <a:gd name="T38" fmla="*/ 2147483647 w 127"/>
              <a:gd name="T39" fmla="*/ 2147483647 h 354"/>
              <a:gd name="T40" fmla="*/ 2147483647 w 127"/>
              <a:gd name="T41" fmla="*/ 2147483647 h 354"/>
              <a:gd name="T42" fmla="*/ 2147483647 w 127"/>
              <a:gd name="T43" fmla="*/ 2147483647 h 354"/>
              <a:gd name="T44" fmla="*/ 2147483647 w 127"/>
              <a:gd name="T45" fmla="*/ 0 h 354"/>
              <a:gd name="T46" fmla="*/ 2147483647 w 127"/>
              <a:gd name="T47" fmla="*/ 0 h 354"/>
              <a:gd name="T48" fmla="*/ 2147483647 w 127"/>
              <a:gd name="T49" fmla="*/ 0 h 35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27"/>
              <a:gd name="T76" fmla="*/ 0 h 354"/>
              <a:gd name="T77" fmla="*/ 127 w 127"/>
              <a:gd name="T78" fmla="*/ 354 h 35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27" h="354">
                <a:moveTo>
                  <a:pt x="111" y="0"/>
                </a:moveTo>
                <a:lnTo>
                  <a:pt x="111" y="0"/>
                </a:lnTo>
                <a:lnTo>
                  <a:pt x="111" y="69"/>
                </a:lnTo>
                <a:lnTo>
                  <a:pt x="106" y="132"/>
                </a:lnTo>
                <a:lnTo>
                  <a:pt x="95" y="190"/>
                </a:lnTo>
                <a:lnTo>
                  <a:pt x="80" y="243"/>
                </a:lnTo>
                <a:lnTo>
                  <a:pt x="64" y="285"/>
                </a:lnTo>
                <a:lnTo>
                  <a:pt x="43" y="317"/>
                </a:lnTo>
                <a:lnTo>
                  <a:pt x="32" y="327"/>
                </a:lnTo>
                <a:lnTo>
                  <a:pt x="22" y="333"/>
                </a:lnTo>
                <a:lnTo>
                  <a:pt x="11" y="338"/>
                </a:lnTo>
                <a:lnTo>
                  <a:pt x="0" y="343"/>
                </a:lnTo>
                <a:lnTo>
                  <a:pt x="0" y="354"/>
                </a:lnTo>
                <a:lnTo>
                  <a:pt x="16" y="354"/>
                </a:lnTo>
                <a:lnTo>
                  <a:pt x="32" y="348"/>
                </a:lnTo>
                <a:lnTo>
                  <a:pt x="43" y="338"/>
                </a:lnTo>
                <a:lnTo>
                  <a:pt x="53" y="322"/>
                </a:lnTo>
                <a:lnTo>
                  <a:pt x="74" y="290"/>
                </a:lnTo>
                <a:lnTo>
                  <a:pt x="90" y="248"/>
                </a:lnTo>
                <a:lnTo>
                  <a:pt x="106" y="195"/>
                </a:lnTo>
                <a:lnTo>
                  <a:pt x="117" y="137"/>
                </a:lnTo>
                <a:lnTo>
                  <a:pt x="122" y="69"/>
                </a:lnTo>
                <a:lnTo>
                  <a:pt x="127" y="0"/>
                </a:lnTo>
                <a:lnTo>
                  <a:pt x="111" y="0"/>
                </a:lnTo>
                <a:close/>
              </a:path>
            </a:pathLst>
          </a:custGeom>
          <a:solidFill>
            <a:schemeClr val="hlink"/>
          </a:solidFill>
          <a:ln w="9525">
            <a:noFill/>
            <a:round/>
            <a:headEnd/>
            <a:tailEnd/>
          </a:ln>
        </p:spPr>
        <p:txBody>
          <a:bodyPr/>
          <a:lstStyle/>
          <a:p>
            <a:endParaRPr lang="en-US" dirty="0"/>
          </a:p>
        </p:txBody>
      </p:sp>
      <p:sp>
        <p:nvSpPr>
          <p:cNvPr id="72723" name="Freeform 35"/>
          <p:cNvSpPr>
            <a:spLocks/>
          </p:cNvSpPr>
          <p:nvPr/>
        </p:nvSpPr>
        <p:spPr bwMode="auto">
          <a:xfrm>
            <a:off x="6989763" y="1501775"/>
            <a:ext cx="201612" cy="569913"/>
          </a:xfrm>
          <a:custGeom>
            <a:avLst/>
            <a:gdLst>
              <a:gd name="T0" fmla="*/ 0 w 127"/>
              <a:gd name="T1" fmla="*/ 2147483647 h 359"/>
              <a:gd name="T2" fmla="*/ 0 w 127"/>
              <a:gd name="T3" fmla="*/ 2147483647 h 359"/>
              <a:gd name="T4" fmla="*/ 2147483647 w 127"/>
              <a:gd name="T5" fmla="*/ 2147483647 h 359"/>
              <a:gd name="T6" fmla="*/ 2147483647 w 127"/>
              <a:gd name="T7" fmla="*/ 2147483647 h 359"/>
              <a:gd name="T8" fmla="*/ 2147483647 w 127"/>
              <a:gd name="T9" fmla="*/ 2147483647 h 359"/>
              <a:gd name="T10" fmla="*/ 2147483647 w 127"/>
              <a:gd name="T11" fmla="*/ 2147483647 h 359"/>
              <a:gd name="T12" fmla="*/ 2147483647 w 127"/>
              <a:gd name="T13" fmla="*/ 2147483647 h 359"/>
              <a:gd name="T14" fmla="*/ 2147483647 w 127"/>
              <a:gd name="T15" fmla="*/ 2147483647 h 359"/>
              <a:gd name="T16" fmla="*/ 2147483647 w 127"/>
              <a:gd name="T17" fmla="*/ 2147483647 h 359"/>
              <a:gd name="T18" fmla="*/ 2147483647 w 127"/>
              <a:gd name="T19" fmla="*/ 2147483647 h 359"/>
              <a:gd name="T20" fmla="*/ 2147483647 w 127"/>
              <a:gd name="T21" fmla="*/ 2147483647 h 359"/>
              <a:gd name="T22" fmla="*/ 2147483647 w 127"/>
              <a:gd name="T23" fmla="*/ 2147483647 h 359"/>
              <a:gd name="T24" fmla="*/ 2147483647 w 127"/>
              <a:gd name="T25" fmla="*/ 2147483647 h 359"/>
              <a:gd name="T26" fmla="*/ 2147483647 w 127"/>
              <a:gd name="T27" fmla="*/ 2147483647 h 359"/>
              <a:gd name="T28" fmla="*/ 2147483647 w 127"/>
              <a:gd name="T29" fmla="*/ 2147483647 h 359"/>
              <a:gd name="T30" fmla="*/ 2147483647 w 127"/>
              <a:gd name="T31" fmla="*/ 2147483647 h 359"/>
              <a:gd name="T32" fmla="*/ 2147483647 w 127"/>
              <a:gd name="T33" fmla="*/ 2147483647 h 359"/>
              <a:gd name="T34" fmla="*/ 2147483647 w 127"/>
              <a:gd name="T35" fmla="*/ 2147483647 h 359"/>
              <a:gd name="T36" fmla="*/ 2147483647 w 127"/>
              <a:gd name="T37" fmla="*/ 2147483647 h 359"/>
              <a:gd name="T38" fmla="*/ 2147483647 w 127"/>
              <a:gd name="T39" fmla="*/ 2147483647 h 359"/>
              <a:gd name="T40" fmla="*/ 2147483647 w 127"/>
              <a:gd name="T41" fmla="*/ 2147483647 h 359"/>
              <a:gd name="T42" fmla="*/ 2147483647 w 127"/>
              <a:gd name="T43" fmla="*/ 2147483647 h 359"/>
              <a:gd name="T44" fmla="*/ 0 w 127"/>
              <a:gd name="T45" fmla="*/ 0 h 359"/>
              <a:gd name="T46" fmla="*/ 0 w 127"/>
              <a:gd name="T47" fmla="*/ 0 h 359"/>
              <a:gd name="T48" fmla="*/ 0 w 127"/>
              <a:gd name="T49" fmla="*/ 2147483647 h 35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27"/>
              <a:gd name="T76" fmla="*/ 0 h 359"/>
              <a:gd name="T77" fmla="*/ 127 w 127"/>
              <a:gd name="T78" fmla="*/ 359 h 359"/>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27" h="359">
                <a:moveTo>
                  <a:pt x="0" y="16"/>
                </a:moveTo>
                <a:lnTo>
                  <a:pt x="0" y="16"/>
                </a:lnTo>
                <a:lnTo>
                  <a:pt x="11" y="16"/>
                </a:lnTo>
                <a:lnTo>
                  <a:pt x="22" y="21"/>
                </a:lnTo>
                <a:lnTo>
                  <a:pt x="32" y="27"/>
                </a:lnTo>
                <a:lnTo>
                  <a:pt x="43" y="37"/>
                </a:lnTo>
                <a:lnTo>
                  <a:pt x="64" y="69"/>
                </a:lnTo>
                <a:lnTo>
                  <a:pt x="80" y="111"/>
                </a:lnTo>
                <a:lnTo>
                  <a:pt x="95" y="164"/>
                </a:lnTo>
                <a:lnTo>
                  <a:pt x="106" y="222"/>
                </a:lnTo>
                <a:lnTo>
                  <a:pt x="111" y="285"/>
                </a:lnTo>
                <a:lnTo>
                  <a:pt x="111" y="359"/>
                </a:lnTo>
                <a:lnTo>
                  <a:pt x="127" y="359"/>
                </a:lnTo>
                <a:lnTo>
                  <a:pt x="122" y="285"/>
                </a:lnTo>
                <a:lnTo>
                  <a:pt x="117" y="222"/>
                </a:lnTo>
                <a:lnTo>
                  <a:pt x="106" y="159"/>
                </a:lnTo>
                <a:lnTo>
                  <a:pt x="90" y="106"/>
                </a:lnTo>
                <a:lnTo>
                  <a:pt x="74" y="64"/>
                </a:lnTo>
                <a:lnTo>
                  <a:pt x="53" y="32"/>
                </a:lnTo>
                <a:lnTo>
                  <a:pt x="43" y="21"/>
                </a:lnTo>
                <a:lnTo>
                  <a:pt x="32" y="11"/>
                </a:lnTo>
                <a:lnTo>
                  <a:pt x="16" y="6"/>
                </a:lnTo>
                <a:lnTo>
                  <a:pt x="0" y="0"/>
                </a:lnTo>
                <a:lnTo>
                  <a:pt x="0" y="16"/>
                </a:lnTo>
                <a:close/>
              </a:path>
            </a:pathLst>
          </a:custGeom>
          <a:solidFill>
            <a:schemeClr val="hlink"/>
          </a:solidFill>
          <a:ln w="9525">
            <a:noFill/>
            <a:round/>
            <a:headEnd/>
            <a:tailEnd/>
          </a:ln>
        </p:spPr>
        <p:txBody>
          <a:bodyPr/>
          <a:lstStyle/>
          <a:p>
            <a:endParaRPr lang="en-US" dirty="0"/>
          </a:p>
        </p:txBody>
      </p:sp>
      <p:sp>
        <p:nvSpPr>
          <p:cNvPr id="72724" name="Rectangle 36"/>
          <p:cNvSpPr>
            <a:spLocks noChangeArrowheads="1"/>
          </p:cNvSpPr>
          <p:nvPr/>
        </p:nvSpPr>
        <p:spPr bwMode="auto">
          <a:xfrm>
            <a:off x="7175500" y="5514975"/>
            <a:ext cx="133350" cy="17463"/>
          </a:xfrm>
          <a:prstGeom prst="rect">
            <a:avLst/>
          </a:prstGeom>
          <a:solidFill>
            <a:schemeClr val="hlink"/>
          </a:solidFill>
          <a:ln w="9525">
            <a:noFill/>
            <a:miter lim="800000"/>
            <a:headEnd/>
            <a:tailEnd/>
          </a:ln>
        </p:spPr>
        <p:txBody>
          <a:bodyPr/>
          <a:lstStyle/>
          <a:p>
            <a:endParaRPr lang="en-US" dirty="0"/>
          </a:p>
        </p:txBody>
      </p:sp>
      <p:sp>
        <p:nvSpPr>
          <p:cNvPr id="72725" name="Rectangle 37"/>
          <p:cNvSpPr>
            <a:spLocks noChangeArrowheads="1"/>
          </p:cNvSpPr>
          <p:nvPr/>
        </p:nvSpPr>
        <p:spPr bwMode="auto">
          <a:xfrm>
            <a:off x="6965950" y="5514975"/>
            <a:ext cx="141288" cy="17463"/>
          </a:xfrm>
          <a:prstGeom prst="rect">
            <a:avLst/>
          </a:prstGeom>
          <a:solidFill>
            <a:schemeClr val="hlink"/>
          </a:solidFill>
          <a:ln w="9525">
            <a:noFill/>
            <a:miter lim="800000"/>
            <a:headEnd/>
            <a:tailEnd/>
          </a:ln>
        </p:spPr>
        <p:txBody>
          <a:bodyPr/>
          <a:lstStyle/>
          <a:p>
            <a:endParaRPr lang="en-US" dirty="0"/>
          </a:p>
        </p:txBody>
      </p:sp>
      <p:sp>
        <p:nvSpPr>
          <p:cNvPr id="72726" name="Freeform 38"/>
          <p:cNvSpPr>
            <a:spLocks/>
          </p:cNvSpPr>
          <p:nvPr/>
        </p:nvSpPr>
        <p:spPr bwMode="auto">
          <a:xfrm>
            <a:off x="6772275" y="5514975"/>
            <a:ext cx="125413" cy="17463"/>
          </a:xfrm>
          <a:custGeom>
            <a:avLst/>
            <a:gdLst>
              <a:gd name="T0" fmla="*/ 0 w 79"/>
              <a:gd name="T1" fmla="*/ 2147483647 h 11"/>
              <a:gd name="T2" fmla="*/ 0 w 79"/>
              <a:gd name="T3" fmla="*/ 2147483647 h 11"/>
              <a:gd name="T4" fmla="*/ 2147483647 w 79"/>
              <a:gd name="T5" fmla="*/ 2147483647 h 11"/>
              <a:gd name="T6" fmla="*/ 2147483647 w 79"/>
              <a:gd name="T7" fmla="*/ 0 h 11"/>
              <a:gd name="T8" fmla="*/ 0 w 79"/>
              <a:gd name="T9" fmla="*/ 0 h 11"/>
              <a:gd name="T10" fmla="*/ 0 w 79"/>
              <a:gd name="T11" fmla="*/ 2147483647 h 11"/>
              <a:gd name="T12" fmla="*/ 0 60000 65536"/>
              <a:gd name="T13" fmla="*/ 0 60000 65536"/>
              <a:gd name="T14" fmla="*/ 0 60000 65536"/>
              <a:gd name="T15" fmla="*/ 0 60000 65536"/>
              <a:gd name="T16" fmla="*/ 0 60000 65536"/>
              <a:gd name="T17" fmla="*/ 0 60000 65536"/>
              <a:gd name="T18" fmla="*/ 0 w 79"/>
              <a:gd name="T19" fmla="*/ 0 h 11"/>
              <a:gd name="T20" fmla="*/ 79 w 79"/>
              <a:gd name="T21" fmla="*/ 11 h 11"/>
            </a:gdLst>
            <a:ahLst/>
            <a:cxnLst>
              <a:cxn ang="T12">
                <a:pos x="T0" y="T1"/>
              </a:cxn>
              <a:cxn ang="T13">
                <a:pos x="T2" y="T3"/>
              </a:cxn>
              <a:cxn ang="T14">
                <a:pos x="T4" y="T5"/>
              </a:cxn>
              <a:cxn ang="T15">
                <a:pos x="T6" y="T7"/>
              </a:cxn>
              <a:cxn ang="T16">
                <a:pos x="T8" y="T9"/>
              </a:cxn>
              <a:cxn ang="T17">
                <a:pos x="T10" y="T11"/>
              </a:cxn>
            </a:cxnLst>
            <a:rect l="T18" t="T19" r="T20" b="T21"/>
            <a:pathLst>
              <a:path w="79" h="11">
                <a:moveTo>
                  <a:pt x="0" y="5"/>
                </a:moveTo>
                <a:lnTo>
                  <a:pt x="0" y="11"/>
                </a:lnTo>
                <a:lnTo>
                  <a:pt x="79" y="11"/>
                </a:lnTo>
                <a:lnTo>
                  <a:pt x="79" y="0"/>
                </a:lnTo>
                <a:lnTo>
                  <a:pt x="0" y="0"/>
                </a:lnTo>
                <a:lnTo>
                  <a:pt x="0" y="5"/>
                </a:lnTo>
                <a:close/>
              </a:path>
            </a:pathLst>
          </a:custGeom>
          <a:solidFill>
            <a:schemeClr val="hlink"/>
          </a:solidFill>
          <a:ln w="9525">
            <a:noFill/>
            <a:round/>
            <a:headEnd/>
            <a:tailEnd/>
          </a:ln>
        </p:spPr>
        <p:txBody>
          <a:bodyPr/>
          <a:lstStyle/>
          <a:p>
            <a:endParaRPr lang="en-US" dirty="0"/>
          </a:p>
        </p:txBody>
      </p:sp>
      <p:sp>
        <p:nvSpPr>
          <p:cNvPr id="72727" name="Rectangle 39"/>
          <p:cNvSpPr>
            <a:spLocks noChangeArrowheads="1"/>
          </p:cNvSpPr>
          <p:nvPr/>
        </p:nvSpPr>
        <p:spPr bwMode="auto">
          <a:xfrm>
            <a:off x="7175500" y="3814763"/>
            <a:ext cx="133350" cy="7937"/>
          </a:xfrm>
          <a:prstGeom prst="rect">
            <a:avLst/>
          </a:prstGeom>
          <a:solidFill>
            <a:schemeClr val="tx2"/>
          </a:solidFill>
          <a:ln w="9525">
            <a:solidFill>
              <a:srgbClr val="FFFFFF"/>
            </a:solidFill>
            <a:miter lim="800000"/>
            <a:headEnd/>
            <a:tailEnd/>
          </a:ln>
        </p:spPr>
        <p:txBody>
          <a:bodyPr/>
          <a:lstStyle/>
          <a:p>
            <a:endParaRPr lang="en-US" dirty="0"/>
          </a:p>
        </p:txBody>
      </p:sp>
      <p:sp>
        <p:nvSpPr>
          <p:cNvPr id="72728" name="Rectangle 40"/>
          <p:cNvSpPr>
            <a:spLocks noChangeArrowheads="1"/>
          </p:cNvSpPr>
          <p:nvPr/>
        </p:nvSpPr>
        <p:spPr bwMode="auto">
          <a:xfrm>
            <a:off x="6973888" y="3814763"/>
            <a:ext cx="133350" cy="7937"/>
          </a:xfrm>
          <a:prstGeom prst="rect">
            <a:avLst/>
          </a:prstGeom>
          <a:solidFill>
            <a:schemeClr val="tx2"/>
          </a:solidFill>
          <a:ln w="9525">
            <a:solidFill>
              <a:srgbClr val="FFFFFF"/>
            </a:solidFill>
            <a:miter lim="800000"/>
            <a:headEnd/>
            <a:tailEnd/>
          </a:ln>
        </p:spPr>
        <p:txBody>
          <a:bodyPr/>
          <a:lstStyle/>
          <a:p>
            <a:endParaRPr lang="en-US" dirty="0"/>
          </a:p>
        </p:txBody>
      </p:sp>
      <p:sp>
        <p:nvSpPr>
          <p:cNvPr id="72729" name="Freeform 41"/>
          <p:cNvSpPr>
            <a:spLocks/>
          </p:cNvSpPr>
          <p:nvPr/>
        </p:nvSpPr>
        <p:spPr bwMode="auto">
          <a:xfrm>
            <a:off x="6772275" y="3814763"/>
            <a:ext cx="125413" cy="7937"/>
          </a:xfrm>
          <a:custGeom>
            <a:avLst/>
            <a:gdLst>
              <a:gd name="T0" fmla="*/ 0 w 79"/>
              <a:gd name="T1" fmla="*/ 2147483647 h 5"/>
              <a:gd name="T2" fmla="*/ 0 w 79"/>
              <a:gd name="T3" fmla="*/ 2147483647 h 5"/>
              <a:gd name="T4" fmla="*/ 2147483647 w 79"/>
              <a:gd name="T5" fmla="*/ 2147483647 h 5"/>
              <a:gd name="T6" fmla="*/ 2147483647 w 79"/>
              <a:gd name="T7" fmla="*/ 0 h 5"/>
              <a:gd name="T8" fmla="*/ 0 w 79"/>
              <a:gd name="T9" fmla="*/ 0 h 5"/>
              <a:gd name="T10" fmla="*/ 0 w 79"/>
              <a:gd name="T11" fmla="*/ 2147483647 h 5"/>
              <a:gd name="T12" fmla="*/ 0 60000 65536"/>
              <a:gd name="T13" fmla="*/ 0 60000 65536"/>
              <a:gd name="T14" fmla="*/ 0 60000 65536"/>
              <a:gd name="T15" fmla="*/ 0 60000 65536"/>
              <a:gd name="T16" fmla="*/ 0 60000 65536"/>
              <a:gd name="T17" fmla="*/ 0 60000 65536"/>
              <a:gd name="T18" fmla="*/ 0 w 79"/>
              <a:gd name="T19" fmla="*/ 0 h 5"/>
              <a:gd name="T20" fmla="*/ 79 w 79"/>
              <a:gd name="T21" fmla="*/ 5 h 5"/>
            </a:gdLst>
            <a:ahLst/>
            <a:cxnLst>
              <a:cxn ang="T12">
                <a:pos x="T0" y="T1"/>
              </a:cxn>
              <a:cxn ang="T13">
                <a:pos x="T2" y="T3"/>
              </a:cxn>
              <a:cxn ang="T14">
                <a:pos x="T4" y="T5"/>
              </a:cxn>
              <a:cxn ang="T15">
                <a:pos x="T6" y="T7"/>
              </a:cxn>
              <a:cxn ang="T16">
                <a:pos x="T8" y="T9"/>
              </a:cxn>
              <a:cxn ang="T17">
                <a:pos x="T10" y="T11"/>
              </a:cxn>
            </a:cxnLst>
            <a:rect l="T18" t="T19" r="T20" b="T21"/>
            <a:pathLst>
              <a:path w="79" h="5">
                <a:moveTo>
                  <a:pt x="0" y="5"/>
                </a:moveTo>
                <a:lnTo>
                  <a:pt x="0" y="5"/>
                </a:lnTo>
                <a:lnTo>
                  <a:pt x="79" y="5"/>
                </a:lnTo>
                <a:lnTo>
                  <a:pt x="79" y="0"/>
                </a:lnTo>
                <a:lnTo>
                  <a:pt x="0" y="0"/>
                </a:lnTo>
                <a:lnTo>
                  <a:pt x="0" y="5"/>
                </a:lnTo>
                <a:close/>
              </a:path>
            </a:pathLst>
          </a:custGeom>
          <a:solidFill>
            <a:schemeClr val="tx2"/>
          </a:solidFill>
          <a:ln w="9525">
            <a:solidFill>
              <a:srgbClr val="FFFFFF"/>
            </a:solidFill>
            <a:round/>
            <a:headEnd/>
            <a:tailEnd/>
          </a:ln>
        </p:spPr>
        <p:txBody>
          <a:bodyPr/>
          <a:lstStyle/>
          <a:p>
            <a:endParaRPr lang="en-US" dirty="0"/>
          </a:p>
        </p:txBody>
      </p:sp>
      <p:sp>
        <p:nvSpPr>
          <p:cNvPr id="72730" name="Rectangle 42"/>
          <p:cNvSpPr>
            <a:spLocks noChangeArrowheads="1"/>
          </p:cNvSpPr>
          <p:nvPr/>
        </p:nvSpPr>
        <p:spPr bwMode="auto">
          <a:xfrm>
            <a:off x="7175500" y="2063750"/>
            <a:ext cx="133350" cy="7938"/>
          </a:xfrm>
          <a:prstGeom prst="rect">
            <a:avLst/>
          </a:prstGeom>
          <a:solidFill>
            <a:schemeClr val="tx2"/>
          </a:solidFill>
          <a:ln w="9525">
            <a:solidFill>
              <a:srgbClr val="FFFFFF"/>
            </a:solidFill>
            <a:miter lim="800000"/>
            <a:headEnd/>
            <a:tailEnd/>
          </a:ln>
        </p:spPr>
        <p:txBody>
          <a:bodyPr/>
          <a:lstStyle/>
          <a:p>
            <a:endParaRPr lang="en-US" dirty="0"/>
          </a:p>
        </p:txBody>
      </p:sp>
      <p:sp>
        <p:nvSpPr>
          <p:cNvPr id="72731" name="Rectangle 43"/>
          <p:cNvSpPr>
            <a:spLocks noChangeArrowheads="1"/>
          </p:cNvSpPr>
          <p:nvPr/>
        </p:nvSpPr>
        <p:spPr bwMode="auto">
          <a:xfrm>
            <a:off x="6973888" y="2063750"/>
            <a:ext cx="133350" cy="7938"/>
          </a:xfrm>
          <a:prstGeom prst="rect">
            <a:avLst/>
          </a:prstGeom>
          <a:solidFill>
            <a:schemeClr val="tx2"/>
          </a:solidFill>
          <a:ln w="9525">
            <a:solidFill>
              <a:srgbClr val="FFFFFF"/>
            </a:solidFill>
            <a:miter lim="800000"/>
            <a:headEnd/>
            <a:tailEnd/>
          </a:ln>
        </p:spPr>
        <p:txBody>
          <a:bodyPr/>
          <a:lstStyle/>
          <a:p>
            <a:endParaRPr lang="en-US" dirty="0"/>
          </a:p>
        </p:txBody>
      </p:sp>
      <p:sp>
        <p:nvSpPr>
          <p:cNvPr id="72732" name="Freeform 44"/>
          <p:cNvSpPr>
            <a:spLocks/>
          </p:cNvSpPr>
          <p:nvPr/>
        </p:nvSpPr>
        <p:spPr bwMode="auto">
          <a:xfrm>
            <a:off x="6772275" y="2063750"/>
            <a:ext cx="125413" cy="7938"/>
          </a:xfrm>
          <a:custGeom>
            <a:avLst/>
            <a:gdLst>
              <a:gd name="T0" fmla="*/ 0 w 79"/>
              <a:gd name="T1" fmla="*/ 2147483647 h 5"/>
              <a:gd name="T2" fmla="*/ 0 w 79"/>
              <a:gd name="T3" fmla="*/ 2147483647 h 5"/>
              <a:gd name="T4" fmla="*/ 2147483647 w 79"/>
              <a:gd name="T5" fmla="*/ 2147483647 h 5"/>
              <a:gd name="T6" fmla="*/ 2147483647 w 79"/>
              <a:gd name="T7" fmla="*/ 0 h 5"/>
              <a:gd name="T8" fmla="*/ 0 w 79"/>
              <a:gd name="T9" fmla="*/ 0 h 5"/>
              <a:gd name="T10" fmla="*/ 0 w 79"/>
              <a:gd name="T11" fmla="*/ 2147483647 h 5"/>
              <a:gd name="T12" fmla="*/ 0 60000 65536"/>
              <a:gd name="T13" fmla="*/ 0 60000 65536"/>
              <a:gd name="T14" fmla="*/ 0 60000 65536"/>
              <a:gd name="T15" fmla="*/ 0 60000 65536"/>
              <a:gd name="T16" fmla="*/ 0 60000 65536"/>
              <a:gd name="T17" fmla="*/ 0 60000 65536"/>
              <a:gd name="T18" fmla="*/ 0 w 79"/>
              <a:gd name="T19" fmla="*/ 0 h 5"/>
              <a:gd name="T20" fmla="*/ 79 w 79"/>
              <a:gd name="T21" fmla="*/ 5 h 5"/>
            </a:gdLst>
            <a:ahLst/>
            <a:cxnLst>
              <a:cxn ang="T12">
                <a:pos x="T0" y="T1"/>
              </a:cxn>
              <a:cxn ang="T13">
                <a:pos x="T2" y="T3"/>
              </a:cxn>
              <a:cxn ang="T14">
                <a:pos x="T4" y="T5"/>
              </a:cxn>
              <a:cxn ang="T15">
                <a:pos x="T6" y="T7"/>
              </a:cxn>
              <a:cxn ang="T16">
                <a:pos x="T8" y="T9"/>
              </a:cxn>
              <a:cxn ang="T17">
                <a:pos x="T10" y="T11"/>
              </a:cxn>
            </a:cxnLst>
            <a:rect l="T18" t="T19" r="T20" b="T21"/>
            <a:pathLst>
              <a:path w="79" h="5">
                <a:moveTo>
                  <a:pt x="0" y="5"/>
                </a:moveTo>
                <a:lnTo>
                  <a:pt x="0" y="5"/>
                </a:lnTo>
                <a:lnTo>
                  <a:pt x="79" y="5"/>
                </a:lnTo>
                <a:lnTo>
                  <a:pt x="79" y="0"/>
                </a:lnTo>
                <a:lnTo>
                  <a:pt x="0" y="0"/>
                </a:lnTo>
                <a:lnTo>
                  <a:pt x="0" y="5"/>
                </a:lnTo>
                <a:close/>
              </a:path>
            </a:pathLst>
          </a:custGeom>
          <a:solidFill>
            <a:schemeClr val="tx2"/>
          </a:solidFill>
          <a:ln w="9525">
            <a:solidFill>
              <a:srgbClr val="FFFFFF"/>
            </a:solidFill>
            <a:round/>
            <a:headEnd/>
            <a:tailEnd/>
          </a:ln>
        </p:spPr>
        <p:txBody>
          <a:bodyPr/>
          <a:lstStyle/>
          <a:p>
            <a:endParaRPr lang="en-US" dirty="0"/>
          </a:p>
        </p:txBody>
      </p:sp>
      <p:sp>
        <p:nvSpPr>
          <p:cNvPr id="72733" name="Rectangle 45"/>
          <p:cNvSpPr>
            <a:spLocks noChangeArrowheads="1"/>
          </p:cNvSpPr>
          <p:nvPr/>
        </p:nvSpPr>
        <p:spPr bwMode="auto">
          <a:xfrm>
            <a:off x="2441575" y="5514975"/>
            <a:ext cx="142875" cy="17463"/>
          </a:xfrm>
          <a:prstGeom prst="rect">
            <a:avLst/>
          </a:prstGeom>
          <a:solidFill>
            <a:schemeClr val="hlink"/>
          </a:solidFill>
          <a:ln w="9525">
            <a:noFill/>
            <a:miter lim="800000"/>
            <a:headEnd/>
            <a:tailEnd/>
          </a:ln>
        </p:spPr>
        <p:txBody>
          <a:bodyPr/>
          <a:lstStyle/>
          <a:p>
            <a:endParaRPr lang="en-US" dirty="0"/>
          </a:p>
        </p:txBody>
      </p:sp>
      <p:sp>
        <p:nvSpPr>
          <p:cNvPr id="72734" name="Rectangle 46"/>
          <p:cNvSpPr>
            <a:spLocks noChangeArrowheads="1"/>
          </p:cNvSpPr>
          <p:nvPr/>
        </p:nvSpPr>
        <p:spPr bwMode="auto">
          <a:xfrm>
            <a:off x="2651125" y="5514975"/>
            <a:ext cx="133350" cy="17463"/>
          </a:xfrm>
          <a:prstGeom prst="rect">
            <a:avLst/>
          </a:prstGeom>
          <a:solidFill>
            <a:schemeClr val="hlink"/>
          </a:solidFill>
          <a:ln w="9525">
            <a:noFill/>
            <a:miter lim="800000"/>
            <a:headEnd/>
            <a:tailEnd/>
          </a:ln>
        </p:spPr>
        <p:txBody>
          <a:bodyPr/>
          <a:lstStyle/>
          <a:p>
            <a:endParaRPr lang="en-US" dirty="0"/>
          </a:p>
        </p:txBody>
      </p:sp>
      <p:sp>
        <p:nvSpPr>
          <p:cNvPr id="72735" name="Rectangle 47"/>
          <p:cNvSpPr>
            <a:spLocks noChangeArrowheads="1"/>
          </p:cNvSpPr>
          <p:nvPr/>
        </p:nvSpPr>
        <p:spPr bwMode="auto">
          <a:xfrm>
            <a:off x="2852738" y="5514975"/>
            <a:ext cx="133350" cy="17463"/>
          </a:xfrm>
          <a:prstGeom prst="rect">
            <a:avLst/>
          </a:prstGeom>
          <a:solidFill>
            <a:schemeClr val="hlink"/>
          </a:solidFill>
          <a:ln w="9525">
            <a:noFill/>
            <a:miter lim="800000"/>
            <a:headEnd/>
            <a:tailEnd/>
          </a:ln>
        </p:spPr>
        <p:txBody>
          <a:bodyPr/>
          <a:lstStyle/>
          <a:p>
            <a:endParaRPr lang="en-US" dirty="0"/>
          </a:p>
        </p:txBody>
      </p:sp>
      <p:sp>
        <p:nvSpPr>
          <p:cNvPr id="72736" name="Rectangle 48"/>
          <p:cNvSpPr>
            <a:spLocks noChangeArrowheads="1"/>
          </p:cNvSpPr>
          <p:nvPr/>
        </p:nvSpPr>
        <p:spPr bwMode="auto">
          <a:xfrm>
            <a:off x="3062288" y="5514975"/>
            <a:ext cx="133350" cy="17463"/>
          </a:xfrm>
          <a:prstGeom prst="rect">
            <a:avLst/>
          </a:prstGeom>
          <a:solidFill>
            <a:schemeClr val="hlink"/>
          </a:solidFill>
          <a:ln w="9525">
            <a:noFill/>
            <a:miter lim="800000"/>
            <a:headEnd/>
            <a:tailEnd/>
          </a:ln>
        </p:spPr>
        <p:txBody>
          <a:bodyPr/>
          <a:lstStyle/>
          <a:p>
            <a:endParaRPr lang="en-US" dirty="0"/>
          </a:p>
        </p:txBody>
      </p:sp>
      <p:sp>
        <p:nvSpPr>
          <p:cNvPr id="72737" name="Rectangle 49"/>
          <p:cNvSpPr>
            <a:spLocks noChangeArrowheads="1"/>
          </p:cNvSpPr>
          <p:nvPr/>
        </p:nvSpPr>
        <p:spPr bwMode="auto">
          <a:xfrm>
            <a:off x="3262313" y="5514975"/>
            <a:ext cx="134937" cy="17463"/>
          </a:xfrm>
          <a:prstGeom prst="rect">
            <a:avLst/>
          </a:prstGeom>
          <a:solidFill>
            <a:schemeClr val="hlink"/>
          </a:solidFill>
          <a:ln w="9525">
            <a:noFill/>
            <a:miter lim="800000"/>
            <a:headEnd/>
            <a:tailEnd/>
          </a:ln>
        </p:spPr>
        <p:txBody>
          <a:bodyPr/>
          <a:lstStyle/>
          <a:p>
            <a:endParaRPr lang="en-US" dirty="0"/>
          </a:p>
        </p:txBody>
      </p:sp>
      <p:sp>
        <p:nvSpPr>
          <p:cNvPr id="72738" name="Rectangle 50"/>
          <p:cNvSpPr>
            <a:spLocks noChangeArrowheads="1"/>
          </p:cNvSpPr>
          <p:nvPr/>
        </p:nvSpPr>
        <p:spPr bwMode="auto">
          <a:xfrm>
            <a:off x="3463925" y="5514975"/>
            <a:ext cx="133350" cy="17463"/>
          </a:xfrm>
          <a:prstGeom prst="rect">
            <a:avLst/>
          </a:prstGeom>
          <a:solidFill>
            <a:schemeClr val="hlink"/>
          </a:solidFill>
          <a:ln w="9525">
            <a:noFill/>
            <a:miter lim="800000"/>
            <a:headEnd/>
            <a:tailEnd/>
          </a:ln>
        </p:spPr>
        <p:txBody>
          <a:bodyPr/>
          <a:lstStyle/>
          <a:p>
            <a:endParaRPr lang="en-US" dirty="0"/>
          </a:p>
        </p:txBody>
      </p:sp>
      <p:sp>
        <p:nvSpPr>
          <p:cNvPr id="72739" name="Rectangle 51"/>
          <p:cNvSpPr>
            <a:spLocks noChangeArrowheads="1"/>
          </p:cNvSpPr>
          <p:nvPr/>
        </p:nvSpPr>
        <p:spPr bwMode="auto">
          <a:xfrm>
            <a:off x="3673475" y="5514975"/>
            <a:ext cx="133350" cy="17463"/>
          </a:xfrm>
          <a:prstGeom prst="rect">
            <a:avLst/>
          </a:prstGeom>
          <a:solidFill>
            <a:schemeClr val="hlink"/>
          </a:solidFill>
          <a:ln w="9525">
            <a:noFill/>
            <a:miter lim="800000"/>
            <a:headEnd/>
            <a:tailEnd/>
          </a:ln>
        </p:spPr>
        <p:txBody>
          <a:bodyPr/>
          <a:lstStyle/>
          <a:p>
            <a:endParaRPr lang="en-US" dirty="0"/>
          </a:p>
        </p:txBody>
      </p:sp>
      <p:sp>
        <p:nvSpPr>
          <p:cNvPr id="72740" name="Rectangle 52"/>
          <p:cNvSpPr>
            <a:spLocks noChangeArrowheads="1"/>
          </p:cNvSpPr>
          <p:nvPr/>
        </p:nvSpPr>
        <p:spPr bwMode="auto">
          <a:xfrm>
            <a:off x="3873500" y="5514975"/>
            <a:ext cx="134938" cy="17463"/>
          </a:xfrm>
          <a:prstGeom prst="rect">
            <a:avLst/>
          </a:prstGeom>
          <a:solidFill>
            <a:schemeClr val="hlink"/>
          </a:solidFill>
          <a:ln w="9525">
            <a:noFill/>
            <a:miter lim="800000"/>
            <a:headEnd/>
            <a:tailEnd/>
          </a:ln>
        </p:spPr>
        <p:txBody>
          <a:bodyPr/>
          <a:lstStyle/>
          <a:p>
            <a:endParaRPr lang="en-US" dirty="0"/>
          </a:p>
        </p:txBody>
      </p:sp>
      <p:sp>
        <p:nvSpPr>
          <p:cNvPr id="72741" name="Rectangle 53"/>
          <p:cNvSpPr>
            <a:spLocks noChangeArrowheads="1"/>
          </p:cNvSpPr>
          <p:nvPr/>
        </p:nvSpPr>
        <p:spPr bwMode="auto">
          <a:xfrm>
            <a:off x="4075113" y="5514975"/>
            <a:ext cx="142875" cy="17463"/>
          </a:xfrm>
          <a:prstGeom prst="rect">
            <a:avLst/>
          </a:prstGeom>
          <a:solidFill>
            <a:schemeClr val="hlink"/>
          </a:solidFill>
          <a:ln w="9525">
            <a:noFill/>
            <a:miter lim="800000"/>
            <a:headEnd/>
            <a:tailEnd/>
          </a:ln>
        </p:spPr>
        <p:txBody>
          <a:bodyPr/>
          <a:lstStyle/>
          <a:p>
            <a:endParaRPr lang="en-US" dirty="0"/>
          </a:p>
        </p:txBody>
      </p:sp>
      <p:sp>
        <p:nvSpPr>
          <p:cNvPr id="72742" name="Rectangle 54"/>
          <p:cNvSpPr>
            <a:spLocks noChangeArrowheads="1"/>
          </p:cNvSpPr>
          <p:nvPr/>
        </p:nvSpPr>
        <p:spPr bwMode="auto">
          <a:xfrm>
            <a:off x="4284663" y="5514975"/>
            <a:ext cx="133350" cy="17463"/>
          </a:xfrm>
          <a:prstGeom prst="rect">
            <a:avLst/>
          </a:prstGeom>
          <a:solidFill>
            <a:schemeClr val="hlink"/>
          </a:solidFill>
          <a:ln w="9525">
            <a:noFill/>
            <a:miter lim="800000"/>
            <a:headEnd/>
            <a:tailEnd/>
          </a:ln>
        </p:spPr>
        <p:txBody>
          <a:bodyPr/>
          <a:lstStyle/>
          <a:p>
            <a:endParaRPr lang="en-US" dirty="0"/>
          </a:p>
        </p:txBody>
      </p:sp>
      <p:sp>
        <p:nvSpPr>
          <p:cNvPr id="72743" name="Rectangle 55"/>
          <p:cNvSpPr>
            <a:spLocks noChangeArrowheads="1"/>
          </p:cNvSpPr>
          <p:nvPr/>
        </p:nvSpPr>
        <p:spPr bwMode="auto">
          <a:xfrm>
            <a:off x="4486275" y="5514975"/>
            <a:ext cx="133350" cy="17463"/>
          </a:xfrm>
          <a:prstGeom prst="rect">
            <a:avLst/>
          </a:prstGeom>
          <a:solidFill>
            <a:schemeClr val="hlink"/>
          </a:solidFill>
          <a:ln w="9525">
            <a:noFill/>
            <a:miter lim="800000"/>
            <a:headEnd/>
            <a:tailEnd/>
          </a:ln>
        </p:spPr>
        <p:txBody>
          <a:bodyPr/>
          <a:lstStyle/>
          <a:p>
            <a:endParaRPr lang="en-US" dirty="0"/>
          </a:p>
        </p:txBody>
      </p:sp>
      <p:sp>
        <p:nvSpPr>
          <p:cNvPr id="72744" name="Rectangle 56"/>
          <p:cNvSpPr>
            <a:spLocks noChangeArrowheads="1"/>
          </p:cNvSpPr>
          <p:nvPr/>
        </p:nvSpPr>
        <p:spPr bwMode="auto">
          <a:xfrm>
            <a:off x="4686300" y="5514975"/>
            <a:ext cx="142875" cy="17463"/>
          </a:xfrm>
          <a:prstGeom prst="rect">
            <a:avLst/>
          </a:prstGeom>
          <a:solidFill>
            <a:schemeClr val="hlink"/>
          </a:solidFill>
          <a:ln w="9525">
            <a:noFill/>
            <a:miter lim="800000"/>
            <a:headEnd/>
            <a:tailEnd/>
          </a:ln>
        </p:spPr>
        <p:txBody>
          <a:bodyPr/>
          <a:lstStyle/>
          <a:p>
            <a:endParaRPr lang="en-US" dirty="0"/>
          </a:p>
        </p:txBody>
      </p:sp>
      <p:sp>
        <p:nvSpPr>
          <p:cNvPr id="72745" name="Rectangle 57"/>
          <p:cNvSpPr>
            <a:spLocks noChangeArrowheads="1"/>
          </p:cNvSpPr>
          <p:nvPr/>
        </p:nvSpPr>
        <p:spPr bwMode="auto">
          <a:xfrm>
            <a:off x="4895850" y="5514975"/>
            <a:ext cx="134938" cy="17463"/>
          </a:xfrm>
          <a:prstGeom prst="rect">
            <a:avLst/>
          </a:prstGeom>
          <a:solidFill>
            <a:schemeClr val="hlink"/>
          </a:solidFill>
          <a:ln w="9525">
            <a:noFill/>
            <a:miter lim="800000"/>
            <a:headEnd/>
            <a:tailEnd/>
          </a:ln>
        </p:spPr>
        <p:txBody>
          <a:bodyPr/>
          <a:lstStyle/>
          <a:p>
            <a:endParaRPr lang="en-US" dirty="0"/>
          </a:p>
        </p:txBody>
      </p:sp>
      <p:sp>
        <p:nvSpPr>
          <p:cNvPr id="72746" name="Rectangle 58"/>
          <p:cNvSpPr>
            <a:spLocks noChangeArrowheads="1"/>
          </p:cNvSpPr>
          <p:nvPr/>
        </p:nvSpPr>
        <p:spPr bwMode="auto">
          <a:xfrm>
            <a:off x="5097463" y="5514975"/>
            <a:ext cx="133350" cy="17463"/>
          </a:xfrm>
          <a:prstGeom prst="rect">
            <a:avLst/>
          </a:prstGeom>
          <a:solidFill>
            <a:schemeClr val="hlink"/>
          </a:solidFill>
          <a:ln w="9525">
            <a:noFill/>
            <a:miter lim="800000"/>
            <a:headEnd/>
            <a:tailEnd/>
          </a:ln>
        </p:spPr>
        <p:txBody>
          <a:bodyPr/>
          <a:lstStyle/>
          <a:p>
            <a:endParaRPr lang="en-US" dirty="0"/>
          </a:p>
        </p:txBody>
      </p:sp>
      <p:sp>
        <p:nvSpPr>
          <p:cNvPr id="72747" name="Rectangle 59"/>
          <p:cNvSpPr>
            <a:spLocks noChangeArrowheads="1"/>
          </p:cNvSpPr>
          <p:nvPr/>
        </p:nvSpPr>
        <p:spPr bwMode="auto">
          <a:xfrm>
            <a:off x="5299075" y="5514975"/>
            <a:ext cx="141288" cy="17463"/>
          </a:xfrm>
          <a:prstGeom prst="rect">
            <a:avLst/>
          </a:prstGeom>
          <a:solidFill>
            <a:schemeClr val="hlink"/>
          </a:solidFill>
          <a:ln w="9525">
            <a:noFill/>
            <a:miter lim="800000"/>
            <a:headEnd/>
            <a:tailEnd/>
          </a:ln>
        </p:spPr>
        <p:txBody>
          <a:bodyPr/>
          <a:lstStyle/>
          <a:p>
            <a:endParaRPr lang="en-US" dirty="0"/>
          </a:p>
        </p:txBody>
      </p:sp>
      <p:sp>
        <p:nvSpPr>
          <p:cNvPr id="72748" name="Rectangle 60"/>
          <p:cNvSpPr>
            <a:spLocks noChangeArrowheads="1"/>
          </p:cNvSpPr>
          <p:nvPr/>
        </p:nvSpPr>
        <p:spPr bwMode="auto">
          <a:xfrm>
            <a:off x="5507038" y="5514975"/>
            <a:ext cx="134937" cy="17463"/>
          </a:xfrm>
          <a:prstGeom prst="rect">
            <a:avLst/>
          </a:prstGeom>
          <a:solidFill>
            <a:schemeClr val="hlink"/>
          </a:solidFill>
          <a:ln w="9525">
            <a:noFill/>
            <a:miter lim="800000"/>
            <a:headEnd/>
            <a:tailEnd/>
          </a:ln>
        </p:spPr>
        <p:txBody>
          <a:bodyPr/>
          <a:lstStyle/>
          <a:p>
            <a:endParaRPr lang="en-US" dirty="0"/>
          </a:p>
        </p:txBody>
      </p:sp>
      <p:sp>
        <p:nvSpPr>
          <p:cNvPr id="72749" name="Rectangle 61"/>
          <p:cNvSpPr>
            <a:spLocks noChangeArrowheads="1"/>
          </p:cNvSpPr>
          <p:nvPr/>
        </p:nvSpPr>
        <p:spPr bwMode="auto">
          <a:xfrm>
            <a:off x="5708650" y="5514975"/>
            <a:ext cx="134938" cy="17463"/>
          </a:xfrm>
          <a:prstGeom prst="rect">
            <a:avLst/>
          </a:prstGeom>
          <a:solidFill>
            <a:schemeClr val="hlink"/>
          </a:solidFill>
          <a:ln w="9525">
            <a:noFill/>
            <a:miter lim="800000"/>
            <a:headEnd/>
            <a:tailEnd/>
          </a:ln>
        </p:spPr>
        <p:txBody>
          <a:bodyPr/>
          <a:lstStyle/>
          <a:p>
            <a:endParaRPr lang="en-US" dirty="0"/>
          </a:p>
        </p:txBody>
      </p:sp>
      <p:sp>
        <p:nvSpPr>
          <p:cNvPr id="72750" name="Rectangle 62"/>
          <p:cNvSpPr>
            <a:spLocks noChangeArrowheads="1"/>
          </p:cNvSpPr>
          <p:nvPr/>
        </p:nvSpPr>
        <p:spPr bwMode="auto">
          <a:xfrm>
            <a:off x="5918200" y="5514975"/>
            <a:ext cx="133350" cy="17463"/>
          </a:xfrm>
          <a:prstGeom prst="rect">
            <a:avLst/>
          </a:prstGeom>
          <a:solidFill>
            <a:schemeClr val="hlink"/>
          </a:solidFill>
          <a:ln w="9525">
            <a:noFill/>
            <a:miter lim="800000"/>
            <a:headEnd/>
            <a:tailEnd/>
          </a:ln>
        </p:spPr>
        <p:txBody>
          <a:bodyPr/>
          <a:lstStyle/>
          <a:p>
            <a:endParaRPr lang="en-US" dirty="0"/>
          </a:p>
        </p:txBody>
      </p:sp>
      <p:sp>
        <p:nvSpPr>
          <p:cNvPr id="72751" name="Rectangle 63"/>
          <p:cNvSpPr>
            <a:spLocks noChangeArrowheads="1"/>
          </p:cNvSpPr>
          <p:nvPr/>
        </p:nvSpPr>
        <p:spPr bwMode="auto">
          <a:xfrm>
            <a:off x="6119813" y="5514975"/>
            <a:ext cx="133350" cy="17463"/>
          </a:xfrm>
          <a:prstGeom prst="rect">
            <a:avLst/>
          </a:prstGeom>
          <a:solidFill>
            <a:schemeClr val="hlink"/>
          </a:solidFill>
          <a:ln w="9525">
            <a:noFill/>
            <a:miter lim="800000"/>
            <a:headEnd/>
            <a:tailEnd/>
          </a:ln>
        </p:spPr>
        <p:txBody>
          <a:bodyPr/>
          <a:lstStyle/>
          <a:p>
            <a:endParaRPr lang="en-US" dirty="0"/>
          </a:p>
        </p:txBody>
      </p:sp>
      <p:sp>
        <p:nvSpPr>
          <p:cNvPr id="72752" name="Rectangle 64"/>
          <p:cNvSpPr>
            <a:spLocks noChangeArrowheads="1"/>
          </p:cNvSpPr>
          <p:nvPr/>
        </p:nvSpPr>
        <p:spPr bwMode="auto">
          <a:xfrm>
            <a:off x="6319838" y="5514975"/>
            <a:ext cx="142875" cy="17463"/>
          </a:xfrm>
          <a:prstGeom prst="rect">
            <a:avLst/>
          </a:prstGeom>
          <a:solidFill>
            <a:schemeClr val="hlink"/>
          </a:solidFill>
          <a:ln w="9525">
            <a:noFill/>
            <a:miter lim="800000"/>
            <a:headEnd/>
            <a:tailEnd/>
          </a:ln>
        </p:spPr>
        <p:txBody>
          <a:bodyPr/>
          <a:lstStyle/>
          <a:p>
            <a:endParaRPr lang="en-US" dirty="0"/>
          </a:p>
        </p:txBody>
      </p:sp>
      <p:sp>
        <p:nvSpPr>
          <p:cNvPr id="72753" name="Rectangle 65"/>
          <p:cNvSpPr>
            <a:spLocks noChangeArrowheads="1"/>
          </p:cNvSpPr>
          <p:nvPr/>
        </p:nvSpPr>
        <p:spPr bwMode="auto">
          <a:xfrm>
            <a:off x="6529388" y="5514975"/>
            <a:ext cx="134937" cy="17463"/>
          </a:xfrm>
          <a:prstGeom prst="rect">
            <a:avLst/>
          </a:prstGeom>
          <a:solidFill>
            <a:schemeClr val="hlink"/>
          </a:solidFill>
          <a:ln w="9525">
            <a:noFill/>
            <a:miter lim="800000"/>
            <a:headEnd/>
            <a:tailEnd/>
          </a:ln>
        </p:spPr>
        <p:txBody>
          <a:bodyPr/>
          <a:lstStyle/>
          <a:p>
            <a:endParaRPr lang="en-US" dirty="0"/>
          </a:p>
        </p:txBody>
      </p:sp>
      <p:sp>
        <p:nvSpPr>
          <p:cNvPr id="72754" name="Freeform 66"/>
          <p:cNvSpPr>
            <a:spLocks/>
          </p:cNvSpPr>
          <p:nvPr/>
        </p:nvSpPr>
        <p:spPr bwMode="auto">
          <a:xfrm>
            <a:off x="6731000" y="5514975"/>
            <a:ext cx="41275" cy="17463"/>
          </a:xfrm>
          <a:custGeom>
            <a:avLst/>
            <a:gdLst>
              <a:gd name="T0" fmla="*/ 2147483647 w 26"/>
              <a:gd name="T1" fmla="*/ 2147483647 h 11"/>
              <a:gd name="T2" fmla="*/ 2147483647 w 26"/>
              <a:gd name="T3" fmla="*/ 0 h 11"/>
              <a:gd name="T4" fmla="*/ 0 w 26"/>
              <a:gd name="T5" fmla="*/ 0 h 11"/>
              <a:gd name="T6" fmla="*/ 0 w 26"/>
              <a:gd name="T7" fmla="*/ 2147483647 h 11"/>
              <a:gd name="T8" fmla="*/ 2147483647 w 26"/>
              <a:gd name="T9" fmla="*/ 2147483647 h 11"/>
              <a:gd name="T10" fmla="*/ 2147483647 w 26"/>
              <a:gd name="T11" fmla="*/ 2147483647 h 11"/>
              <a:gd name="T12" fmla="*/ 0 60000 65536"/>
              <a:gd name="T13" fmla="*/ 0 60000 65536"/>
              <a:gd name="T14" fmla="*/ 0 60000 65536"/>
              <a:gd name="T15" fmla="*/ 0 60000 65536"/>
              <a:gd name="T16" fmla="*/ 0 60000 65536"/>
              <a:gd name="T17" fmla="*/ 0 60000 65536"/>
              <a:gd name="T18" fmla="*/ 0 w 26"/>
              <a:gd name="T19" fmla="*/ 0 h 11"/>
              <a:gd name="T20" fmla="*/ 26 w 26"/>
              <a:gd name="T21" fmla="*/ 11 h 11"/>
            </a:gdLst>
            <a:ahLst/>
            <a:cxnLst>
              <a:cxn ang="T12">
                <a:pos x="T0" y="T1"/>
              </a:cxn>
              <a:cxn ang="T13">
                <a:pos x="T2" y="T3"/>
              </a:cxn>
              <a:cxn ang="T14">
                <a:pos x="T4" y="T5"/>
              </a:cxn>
              <a:cxn ang="T15">
                <a:pos x="T6" y="T7"/>
              </a:cxn>
              <a:cxn ang="T16">
                <a:pos x="T8" y="T9"/>
              </a:cxn>
              <a:cxn ang="T17">
                <a:pos x="T10" y="T11"/>
              </a:cxn>
            </a:cxnLst>
            <a:rect l="T18" t="T19" r="T20" b="T21"/>
            <a:pathLst>
              <a:path w="26" h="11">
                <a:moveTo>
                  <a:pt x="26" y="5"/>
                </a:moveTo>
                <a:lnTo>
                  <a:pt x="26" y="0"/>
                </a:lnTo>
                <a:lnTo>
                  <a:pt x="0" y="0"/>
                </a:lnTo>
                <a:lnTo>
                  <a:pt x="0" y="11"/>
                </a:lnTo>
                <a:lnTo>
                  <a:pt x="26" y="11"/>
                </a:lnTo>
                <a:lnTo>
                  <a:pt x="26" y="5"/>
                </a:lnTo>
                <a:close/>
              </a:path>
            </a:pathLst>
          </a:custGeom>
          <a:solidFill>
            <a:schemeClr val="hlink"/>
          </a:solidFill>
          <a:ln w="9525">
            <a:noFill/>
            <a:round/>
            <a:headEnd/>
            <a:tailEnd/>
          </a:ln>
        </p:spPr>
        <p:txBody>
          <a:bodyPr/>
          <a:lstStyle/>
          <a:p>
            <a:endParaRPr lang="en-US" dirty="0"/>
          </a:p>
        </p:txBody>
      </p:sp>
      <p:sp>
        <p:nvSpPr>
          <p:cNvPr id="72755" name="Rectangle 67"/>
          <p:cNvSpPr>
            <a:spLocks noChangeArrowheads="1"/>
          </p:cNvSpPr>
          <p:nvPr/>
        </p:nvSpPr>
        <p:spPr bwMode="auto">
          <a:xfrm>
            <a:off x="2441575" y="3814763"/>
            <a:ext cx="142875" cy="7937"/>
          </a:xfrm>
          <a:prstGeom prst="rect">
            <a:avLst/>
          </a:prstGeom>
          <a:solidFill>
            <a:schemeClr val="hlink"/>
          </a:solidFill>
          <a:ln w="9525">
            <a:solidFill>
              <a:srgbClr val="FFFFFF"/>
            </a:solidFill>
            <a:miter lim="800000"/>
            <a:headEnd/>
            <a:tailEnd/>
          </a:ln>
        </p:spPr>
        <p:txBody>
          <a:bodyPr/>
          <a:lstStyle/>
          <a:p>
            <a:endParaRPr lang="en-US" dirty="0"/>
          </a:p>
        </p:txBody>
      </p:sp>
      <p:sp>
        <p:nvSpPr>
          <p:cNvPr id="72756" name="Rectangle 68"/>
          <p:cNvSpPr>
            <a:spLocks noChangeArrowheads="1"/>
          </p:cNvSpPr>
          <p:nvPr/>
        </p:nvSpPr>
        <p:spPr bwMode="auto">
          <a:xfrm>
            <a:off x="2651125" y="3814763"/>
            <a:ext cx="133350" cy="7937"/>
          </a:xfrm>
          <a:prstGeom prst="rect">
            <a:avLst/>
          </a:prstGeom>
          <a:solidFill>
            <a:schemeClr val="hlink"/>
          </a:solidFill>
          <a:ln w="9525">
            <a:solidFill>
              <a:srgbClr val="FFFFFF"/>
            </a:solidFill>
            <a:miter lim="800000"/>
            <a:headEnd/>
            <a:tailEnd/>
          </a:ln>
        </p:spPr>
        <p:txBody>
          <a:bodyPr/>
          <a:lstStyle/>
          <a:p>
            <a:endParaRPr lang="en-US" dirty="0"/>
          </a:p>
        </p:txBody>
      </p:sp>
      <p:sp>
        <p:nvSpPr>
          <p:cNvPr id="72757" name="Rectangle 69"/>
          <p:cNvSpPr>
            <a:spLocks noChangeArrowheads="1"/>
          </p:cNvSpPr>
          <p:nvPr/>
        </p:nvSpPr>
        <p:spPr bwMode="auto">
          <a:xfrm>
            <a:off x="2852738" y="3814763"/>
            <a:ext cx="133350" cy="7937"/>
          </a:xfrm>
          <a:prstGeom prst="rect">
            <a:avLst/>
          </a:prstGeom>
          <a:solidFill>
            <a:schemeClr val="tx2"/>
          </a:solidFill>
          <a:ln w="9525">
            <a:solidFill>
              <a:srgbClr val="FFFFFF"/>
            </a:solidFill>
            <a:miter lim="800000"/>
            <a:headEnd/>
            <a:tailEnd/>
          </a:ln>
        </p:spPr>
        <p:txBody>
          <a:bodyPr/>
          <a:lstStyle/>
          <a:p>
            <a:endParaRPr lang="en-US" dirty="0"/>
          </a:p>
        </p:txBody>
      </p:sp>
      <p:sp>
        <p:nvSpPr>
          <p:cNvPr id="72758" name="Rectangle 70"/>
          <p:cNvSpPr>
            <a:spLocks noChangeArrowheads="1"/>
          </p:cNvSpPr>
          <p:nvPr/>
        </p:nvSpPr>
        <p:spPr bwMode="auto">
          <a:xfrm>
            <a:off x="3062288" y="3814763"/>
            <a:ext cx="133350" cy="7937"/>
          </a:xfrm>
          <a:prstGeom prst="rect">
            <a:avLst/>
          </a:prstGeom>
          <a:solidFill>
            <a:schemeClr val="tx2"/>
          </a:solidFill>
          <a:ln w="9525">
            <a:solidFill>
              <a:srgbClr val="FFFFFF"/>
            </a:solidFill>
            <a:miter lim="800000"/>
            <a:headEnd/>
            <a:tailEnd/>
          </a:ln>
        </p:spPr>
        <p:txBody>
          <a:bodyPr/>
          <a:lstStyle/>
          <a:p>
            <a:endParaRPr lang="en-US" dirty="0"/>
          </a:p>
        </p:txBody>
      </p:sp>
      <p:sp>
        <p:nvSpPr>
          <p:cNvPr id="72759" name="Rectangle 71"/>
          <p:cNvSpPr>
            <a:spLocks noChangeArrowheads="1"/>
          </p:cNvSpPr>
          <p:nvPr/>
        </p:nvSpPr>
        <p:spPr bwMode="auto">
          <a:xfrm>
            <a:off x="3262313" y="3814763"/>
            <a:ext cx="134937" cy="7937"/>
          </a:xfrm>
          <a:prstGeom prst="rect">
            <a:avLst/>
          </a:prstGeom>
          <a:solidFill>
            <a:schemeClr val="tx2"/>
          </a:solidFill>
          <a:ln w="9525">
            <a:solidFill>
              <a:srgbClr val="FFFFFF"/>
            </a:solidFill>
            <a:miter lim="800000"/>
            <a:headEnd/>
            <a:tailEnd/>
          </a:ln>
        </p:spPr>
        <p:txBody>
          <a:bodyPr/>
          <a:lstStyle/>
          <a:p>
            <a:endParaRPr lang="en-US" dirty="0"/>
          </a:p>
        </p:txBody>
      </p:sp>
      <p:sp>
        <p:nvSpPr>
          <p:cNvPr id="72760" name="Rectangle 72"/>
          <p:cNvSpPr>
            <a:spLocks noChangeArrowheads="1"/>
          </p:cNvSpPr>
          <p:nvPr/>
        </p:nvSpPr>
        <p:spPr bwMode="auto">
          <a:xfrm>
            <a:off x="3463925" y="3814763"/>
            <a:ext cx="133350" cy="7937"/>
          </a:xfrm>
          <a:prstGeom prst="rect">
            <a:avLst/>
          </a:prstGeom>
          <a:solidFill>
            <a:schemeClr val="tx2"/>
          </a:solidFill>
          <a:ln w="9525">
            <a:solidFill>
              <a:srgbClr val="FFFFFF"/>
            </a:solidFill>
            <a:miter lim="800000"/>
            <a:headEnd/>
            <a:tailEnd/>
          </a:ln>
        </p:spPr>
        <p:txBody>
          <a:bodyPr/>
          <a:lstStyle/>
          <a:p>
            <a:endParaRPr lang="en-US" dirty="0"/>
          </a:p>
        </p:txBody>
      </p:sp>
      <p:sp>
        <p:nvSpPr>
          <p:cNvPr id="72761" name="Rectangle 73"/>
          <p:cNvSpPr>
            <a:spLocks noChangeArrowheads="1"/>
          </p:cNvSpPr>
          <p:nvPr/>
        </p:nvSpPr>
        <p:spPr bwMode="auto">
          <a:xfrm>
            <a:off x="3673475" y="3814763"/>
            <a:ext cx="133350" cy="7937"/>
          </a:xfrm>
          <a:prstGeom prst="rect">
            <a:avLst/>
          </a:prstGeom>
          <a:solidFill>
            <a:schemeClr val="tx2"/>
          </a:solidFill>
          <a:ln w="9525">
            <a:solidFill>
              <a:srgbClr val="FFFFFF"/>
            </a:solidFill>
            <a:miter lim="800000"/>
            <a:headEnd/>
            <a:tailEnd/>
          </a:ln>
        </p:spPr>
        <p:txBody>
          <a:bodyPr/>
          <a:lstStyle/>
          <a:p>
            <a:endParaRPr lang="en-US" dirty="0"/>
          </a:p>
        </p:txBody>
      </p:sp>
      <p:sp>
        <p:nvSpPr>
          <p:cNvPr id="72762" name="Rectangle 74"/>
          <p:cNvSpPr>
            <a:spLocks noChangeArrowheads="1"/>
          </p:cNvSpPr>
          <p:nvPr/>
        </p:nvSpPr>
        <p:spPr bwMode="auto">
          <a:xfrm>
            <a:off x="3873500" y="3814763"/>
            <a:ext cx="134938" cy="7937"/>
          </a:xfrm>
          <a:prstGeom prst="rect">
            <a:avLst/>
          </a:prstGeom>
          <a:solidFill>
            <a:schemeClr val="tx2"/>
          </a:solidFill>
          <a:ln w="9525">
            <a:solidFill>
              <a:srgbClr val="FFFFFF"/>
            </a:solidFill>
            <a:miter lim="800000"/>
            <a:headEnd/>
            <a:tailEnd/>
          </a:ln>
        </p:spPr>
        <p:txBody>
          <a:bodyPr/>
          <a:lstStyle/>
          <a:p>
            <a:endParaRPr lang="en-US" dirty="0"/>
          </a:p>
        </p:txBody>
      </p:sp>
      <p:sp>
        <p:nvSpPr>
          <p:cNvPr id="72763" name="Rectangle 75"/>
          <p:cNvSpPr>
            <a:spLocks noChangeArrowheads="1"/>
          </p:cNvSpPr>
          <p:nvPr/>
        </p:nvSpPr>
        <p:spPr bwMode="auto">
          <a:xfrm>
            <a:off x="4075113" y="3814763"/>
            <a:ext cx="142875" cy="7937"/>
          </a:xfrm>
          <a:prstGeom prst="rect">
            <a:avLst/>
          </a:prstGeom>
          <a:solidFill>
            <a:schemeClr val="tx2"/>
          </a:solidFill>
          <a:ln w="9525">
            <a:solidFill>
              <a:srgbClr val="FFFFFF"/>
            </a:solidFill>
            <a:miter lim="800000"/>
            <a:headEnd/>
            <a:tailEnd/>
          </a:ln>
        </p:spPr>
        <p:txBody>
          <a:bodyPr/>
          <a:lstStyle/>
          <a:p>
            <a:endParaRPr lang="en-US" dirty="0"/>
          </a:p>
        </p:txBody>
      </p:sp>
      <p:sp>
        <p:nvSpPr>
          <p:cNvPr id="72764" name="Rectangle 76"/>
          <p:cNvSpPr>
            <a:spLocks noChangeArrowheads="1"/>
          </p:cNvSpPr>
          <p:nvPr/>
        </p:nvSpPr>
        <p:spPr bwMode="auto">
          <a:xfrm>
            <a:off x="4284663" y="3814763"/>
            <a:ext cx="133350" cy="7937"/>
          </a:xfrm>
          <a:prstGeom prst="rect">
            <a:avLst/>
          </a:prstGeom>
          <a:solidFill>
            <a:schemeClr val="tx2"/>
          </a:solidFill>
          <a:ln w="9525">
            <a:solidFill>
              <a:srgbClr val="FFFFFF"/>
            </a:solidFill>
            <a:miter lim="800000"/>
            <a:headEnd/>
            <a:tailEnd/>
          </a:ln>
        </p:spPr>
        <p:txBody>
          <a:bodyPr/>
          <a:lstStyle/>
          <a:p>
            <a:endParaRPr lang="en-US" dirty="0"/>
          </a:p>
        </p:txBody>
      </p:sp>
      <p:sp>
        <p:nvSpPr>
          <p:cNvPr id="72765" name="Rectangle 77"/>
          <p:cNvSpPr>
            <a:spLocks noChangeArrowheads="1"/>
          </p:cNvSpPr>
          <p:nvPr/>
        </p:nvSpPr>
        <p:spPr bwMode="auto">
          <a:xfrm>
            <a:off x="4486275" y="3814763"/>
            <a:ext cx="133350" cy="7937"/>
          </a:xfrm>
          <a:prstGeom prst="rect">
            <a:avLst/>
          </a:prstGeom>
          <a:solidFill>
            <a:schemeClr val="tx2"/>
          </a:solidFill>
          <a:ln w="9525">
            <a:solidFill>
              <a:srgbClr val="FFFFFF"/>
            </a:solidFill>
            <a:miter lim="800000"/>
            <a:headEnd/>
            <a:tailEnd/>
          </a:ln>
        </p:spPr>
        <p:txBody>
          <a:bodyPr/>
          <a:lstStyle/>
          <a:p>
            <a:endParaRPr lang="en-US" dirty="0"/>
          </a:p>
        </p:txBody>
      </p:sp>
      <p:sp>
        <p:nvSpPr>
          <p:cNvPr id="72766" name="Rectangle 78"/>
          <p:cNvSpPr>
            <a:spLocks noChangeArrowheads="1"/>
          </p:cNvSpPr>
          <p:nvPr/>
        </p:nvSpPr>
        <p:spPr bwMode="auto">
          <a:xfrm>
            <a:off x="4686300" y="3814763"/>
            <a:ext cx="142875" cy="7937"/>
          </a:xfrm>
          <a:prstGeom prst="rect">
            <a:avLst/>
          </a:prstGeom>
          <a:solidFill>
            <a:schemeClr val="tx2"/>
          </a:solidFill>
          <a:ln w="9525">
            <a:solidFill>
              <a:srgbClr val="FFFFFF"/>
            </a:solidFill>
            <a:miter lim="800000"/>
            <a:headEnd/>
            <a:tailEnd/>
          </a:ln>
        </p:spPr>
        <p:txBody>
          <a:bodyPr/>
          <a:lstStyle/>
          <a:p>
            <a:endParaRPr lang="en-US" dirty="0"/>
          </a:p>
        </p:txBody>
      </p:sp>
      <p:sp>
        <p:nvSpPr>
          <p:cNvPr id="72767" name="Rectangle 79"/>
          <p:cNvSpPr>
            <a:spLocks noChangeArrowheads="1"/>
          </p:cNvSpPr>
          <p:nvPr/>
        </p:nvSpPr>
        <p:spPr bwMode="auto">
          <a:xfrm>
            <a:off x="4895850" y="3814763"/>
            <a:ext cx="134938" cy="7937"/>
          </a:xfrm>
          <a:prstGeom prst="rect">
            <a:avLst/>
          </a:prstGeom>
          <a:solidFill>
            <a:schemeClr val="tx2"/>
          </a:solidFill>
          <a:ln w="9525">
            <a:solidFill>
              <a:srgbClr val="FFFFFF"/>
            </a:solidFill>
            <a:miter lim="800000"/>
            <a:headEnd/>
            <a:tailEnd/>
          </a:ln>
        </p:spPr>
        <p:txBody>
          <a:bodyPr/>
          <a:lstStyle/>
          <a:p>
            <a:endParaRPr lang="en-US" dirty="0"/>
          </a:p>
        </p:txBody>
      </p:sp>
      <p:sp>
        <p:nvSpPr>
          <p:cNvPr id="72768" name="Rectangle 80"/>
          <p:cNvSpPr>
            <a:spLocks noChangeArrowheads="1"/>
          </p:cNvSpPr>
          <p:nvPr/>
        </p:nvSpPr>
        <p:spPr bwMode="auto">
          <a:xfrm>
            <a:off x="5097463" y="3814763"/>
            <a:ext cx="133350" cy="7937"/>
          </a:xfrm>
          <a:prstGeom prst="rect">
            <a:avLst/>
          </a:prstGeom>
          <a:solidFill>
            <a:schemeClr val="tx2"/>
          </a:solidFill>
          <a:ln w="9525">
            <a:solidFill>
              <a:srgbClr val="FFFFFF"/>
            </a:solidFill>
            <a:miter lim="800000"/>
            <a:headEnd/>
            <a:tailEnd/>
          </a:ln>
        </p:spPr>
        <p:txBody>
          <a:bodyPr/>
          <a:lstStyle/>
          <a:p>
            <a:endParaRPr lang="en-US" dirty="0"/>
          </a:p>
        </p:txBody>
      </p:sp>
      <p:sp>
        <p:nvSpPr>
          <p:cNvPr id="72769" name="Rectangle 81"/>
          <p:cNvSpPr>
            <a:spLocks noChangeArrowheads="1"/>
          </p:cNvSpPr>
          <p:nvPr/>
        </p:nvSpPr>
        <p:spPr bwMode="auto">
          <a:xfrm>
            <a:off x="5299075" y="3814763"/>
            <a:ext cx="141288" cy="7937"/>
          </a:xfrm>
          <a:prstGeom prst="rect">
            <a:avLst/>
          </a:prstGeom>
          <a:solidFill>
            <a:schemeClr val="tx2"/>
          </a:solidFill>
          <a:ln w="9525">
            <a:solidFill>
              <a:srgbClr val="FFFFFF"/>
            </a:solidFill>
            <a:miter lim="800000"/>
            <a:headEnd/>
            <a:tailEnd/>
          </a:ln>
        </p:spPr>
        <p:txBody>
          <a:bodyPr/>
          <a:lstStyle/>
          <a:p>
            <a:endParaRPr lang="en-US" dirty="0"/>
          </a:p>
        </p:txBody>
      </p:sp>
      <p:sp>
        <p:nvSpPr>
          <p:cNvPr id="72770" name="Rectangle 82"/>
          <p:cNvSpPr>
            <a:spLocks noChangeArrowheads="1"/>
          </p:cNvSpPr>
          <p:nvPr/>
        </p:nvSpPr>
        <p:spPr bwMode="auto">
          <a:xfrm>
            <a:off x="5507038" y="3814763"/>
            <a:ext cx="134937" cy="7937"/>
          </a:xfrm>
          <a:prstGeom prst="rect">
            <a:avLst/>
          </a:prstGeom>
          <a:solidFill>
            <a:schemeClr val="tx2"/>
          </a:solidFill>
          <a:ln w="9525">
            <a:solidFill>
              <a:srgbClr val="FFFFFF"/>
            </a:solidFill>
            <a:miter lim="800000"/>
            <a:headEnd/>
            <a:tailEnd/>
          </a:ln>
        </p:spPr>
        <p:txBody>
          <a:bodyPr/>
          <a:lstStyle/>
          <a:p>
            <a:endParaRPr lang="en-US" dirty="0"/>
          </a:p>
        </p:txBody>
      </p:sp>
      <p:sp>
        <p:nvSpPr>
          <p:cNvPr id="72771" name="Rectangle 83"/>
          <p:cNvSpPr>
            <a:spLocks noChangeArrowheads="1"/>
          </p:cNvSpPr>
          <p:nvPr/>
        </p:nvSpPr>
        <p:spPr bwMode="auto">
          <a:xfrm>
            <a:off x="5708650" y="3814763"/>
            <a:ext cx="134938" cy="7937"/>
          </a:xfrm>
          <a:prstGeom prst="rect">
            <a:avLst/>
          </a:prstGeom>
          <a:solidFill>
            <a:schemeClr val="tx2"/>
          </a:solidFill>
          <a:ln w="9525">
            <a:solidFill>
              <a:srgbClr val="FFFFFF"/>
            </a:solidFill>
            <a:miter lim="800000"/>
            <a:headEnd/>
            <a:tailEnd/>
          </a:ln>
        </p:spPr>
        <p:txBody>
          <a:bodyPr/>
          <a:lstStyle/>
          <a:p>
            <a:endParaRPr lang="en-US" dirty="0"/>
          </a:p>
        </p:txBody>
      </p:sp>
      <p:sp>
        <p:nvSpPr>
          <p:cNvPr id="72772" name="Rectangle 84"/>
          <p:cNvSpPr>
            <a:spLocks noChangeArrowheads="1"/>
          </p:cNvSpPr>
          <p:nvPr/>
        </p:nvSpPr>
        <p:spPr bwMode="auto">
          <a:xfrm>
            <a:off x="5918200" y="3814763"/>
            <a:ext cx="133350" cy="7937"/>
          </a:xfrm>
          <a:prstGeom prst="rect">
            <a:avLst/>
          </a:prstGeom>
          <a:solidFill>
            <a:schemeClr val="tx2"/>
          </a:solidFill>
          <a:ln w="9525">
            <a:solidFill>
              <a:srgbClr val="FFFFFF"/>
            </a:solidFill>
            <a:miter lim="800000"/>
            <a:headEnd/>
            <a:tailEnd/>
          </a:ln>
        </p:spPr>
        <p:txBody>
          <a:bodyPr/>
          <a:lstStyle/>
          <a:p>
            <a:endParaRPr lang="en-US" dirty="0"/>
          </a:p>
        </p:txBody>
      </p:sp>
      <p:sp>
        <p:nvSpPr>
          <p:cNvPr id="72773" name="Rectangle 85"/>
          <p:cNvSpPr>
            <a:spLocks noChangeArrowheads="1"/>
          </p:cNvSpPr>
          <p:nvPr/>
        </p:nvSpPr>
        <p:spPr bwMode="auto">
          <a:xfrm>
            <a:off x="6119813" y="3814763"/>
            <a:ext cx="133350" cy="7937"/>
          </a:xfrm>
          <a:prstGeom prst="rect">
            <a:avLst/>
          </a:prstGeom>
          <a:solidFill>
            <a:schemeClr val="tx2"/>
          </a:solidFill>
          <a:ln w="9525">
            <a:noFill/>
            <a:miter lim="800000"/>
            <a:headEnd/>
            <a:tailEnd/>
          </a:ln>
        </p:spPr>
        <p:txBody>
          <a:bodyPr/>
          <a:lstStyle/>
          <a:p>
            <a:endParaRPr lang="en-US" dirty="0"/>
          </a:p>
        </p:txBody>
      </p:sp>
      <p:sp>
        <p:nvSpPr>
          <p:cNvPr id="72774" name="Rectangle 86"/>
          <p:cNvSpPr>
            <a:spLocks noChangeArrowheads="1"/>
          </p:cNvSpPr>
          <p:nvPr/>
        </p:nvSpPr>
        <p:spPr bwMode="auto">
          <a:xfrm>
            <a:off x="6319838" y="3814763"/>
            <a:ext cx="142875" cy="7937"/>
          </a:xfrm>
          <a:prstGeom prst="rect">
            <a:avLst/>
          </a:prstGeom>
          <a:solidFill>
            <a:schemeClr val="tx2"/>
          </a:solidFill>
          <a:ln w="9525">
            <a:noFill/>
            <a:miter lim="800000"/>
            <a:headEnd/>
            <a:tailEnd/>
          </a:ln>
        </p:spPr>
        <p:txBody>
          <a:bodyPr/>
          <a:lstStyle/>
          <a:p>
            <a:endParaRPr lang="en-US" dirty="0"/>
          </a:p>
        </p:txBody>
      </p:sp>
      <p:sp>
        <p:nvSpPr>
          <p:cNvPr id="72775" name="Rectangle 87"/>
          <p:cNvSpPr>
            <a:spLocks noChangeArrowheads="1"/>
          </p:cNvSpPr>
          <p:nvPr/>
        </p:nvSpPr>
        <p:spPr bwMode="auto">
          <a:xfrm>
            <a:off x="6529388" y="3814763"/>
            <a:ext cx="134937" cy="7937"/>
          </a:xfrm>
          <a:prstGeom prst="rect">
            <a:avLst/>
          </a:prstGeom>
          <a:solidFill>
            <a:schemeClr val="tx2"/>
          </a:solidFill>
          <a:ln w="9525">
            <a:solidFill>
              <a:srgbClr val="FFFFFF"/>
            </a:solidFill>
            <a:miter lim="800000"/>
            <a:headEnd/>
            <a:tailEnd/>
          </a:ln>
        </p:spPr>
        <p:txBody>
          <a:bodyPr/>
          <a:lstStyle/>
          <a:p>
            <a:endParaRPr lang="en-US" dirty="0"/>
          </a:p>
        </p:txBody>
      </p:sp>
      <p:sp>
        <p:nvSpPr>
          <p:cNvPr id="72776" name="Freeform 88"/>
          <p:cNvSpPr>
            <a:spLocks/>
          </p:cNvSpPr>
          <p:nvPr/>
        </p:nvSpPr>
        <p:spPr bwMode="auto">
          <a:xfrm>
            <a:off x="6731000" y="3814763"/>
            <a:ext cx="41275" cy="7937"/>
          </a:xfrm>
          <a:custGeom>
            <a:avLst/>
            <a:gdLst>
              <a:gd name="T0" fmla="*/ 2147483647 w 26"/>
              <a:gd name="T1" fmla="*/ 2147483647 h 5"/>
              <a:gd name="T2" fmla="*/ 2147483647 w 26"/>
              <a:gd name="T3" fmla="*/ 0 h 5"/>
              <a:gd name="T4" fmla="*/ 0 w 26"/>
              <a:gd name="T5" fmla="*/ 0 h 5"/>
              <a:gd name="T6" fmla="*/ 0 w 26"/>
              <a:gd name="T7" fmla="*/ 2147483647 h 5"/>
              <a:gd name="T8" fmla="*/ 2147483647 w 26"/>
              <a:gd name="T9" fmla="*/ 2147483647 h 5"/>
              <a:gd name="T10" fmla="*/ 2147483647 w 26"/>
              <a:gd name="T11" fmla="*/ 2147483647 h 5"/>
              <a:gd name="T12" fmla="*/ 0 60000 65536"/>
              <a:gd name="T13" fmla="*/ 0 60000 65536"/>
              <a:gd name="T14" fmla="*/ 0 60000 65536"/>
              <a:gd name="T15" fmla="*/ 0 60000 65536"/>
              <a:gd name="T16" fmla="*/ 0 60000 65536"/>
              <a:gd name="T17" fmla="*/ 0 60000 65536"/>
              <a:gd name="T18" fmla="*/ 0 w 26"/>
              <a:gd name="T19" fmla="*/ 0 h 5"/>
              <a:gd name="T20" fmla="*/ 26 w 26"/>
              <a:gd name="T21" fmla="*/ 5 h 5"/>
            </a:gdLst>
            <a:ahLst/>
            <a:cxnLst>
              <a:cxn ang="T12">
                <a:pos x="T0" y="T1"/>
              </a:cxn>
              <a:cxn ang="T13">
                <a:pos x="T2" y="T3"/>
              </a:cxn>
              <a:cxn ang="T14">
                <a:pos x="T4" y="T5"/>
              </a:cxn>
              <a:cxn ang="T15">
                <a:pos x="T6" y="T7"/>
              </a:cxn>
              <a:cxn ang="T16">
                <a:pos x="T8" y="T9"/>
              </a:cxn>
              <a:cxn ang="T17">
                <a:pos x="T10" y="T11"/>
              </a:cxn>
            </a:cxnLst>
            <a:rect l="T18" t="T19" r="T20" b="T21"/>
            <a:pathLst>
              <a:path w="26" h="5">
                <a:moveTo>
                  <a:pt x="26" y="5"/>
                </a:moveTo>
                <a:lnTo>
                  <a:pt x="26" y="0"/>
                </a:lnTo>
                <a:lnTo>
                  <a:pt x="0" y="0"/>
                </a:lnTo>
                <a:lnTo>
                  <a:pt x="0" y="5"/>
                </a:lnTo>
                <a:lnTo>
                  <a:pt x="26" y="5"/>
                </a:lnTo>
                <a:close/>
              </a:path>
            </a:pathLst>
          </a:custGeom>
          <a:solidFill>
            <a:schemeClr val="tx2"/>
          </a:solidFill>
          <a:ln w="9525">
            <a:solidFill>
              <a:srgbClr val="FFFFFF"/>
            </a:solidFill>
            <a:round/>
            <a:headEnd/>
            <a:tailEnd/>
          </a:ln>
        </p:spPr>
        <p:txBody>
          <a:bodyPr/>
          <a:lstStyle/>
          <a:p>
            <a:endParaRPr lang="en-US" dirty="0"/>
          </a:p>
        </p:txBody>
      </p:sp>
      <p:sp>
        <p:nvSpPr>
          <p:cNvPr id="72777" name="Rectangle 89"/>
          <p:cNvSpPr>
            <a:spLocks noChangeArrowheads="1"/>
          </p:cNvSpPr>
          <p:nvPr/>
        </p:nvSpPr>
        <p:spPr bwMode="auto">
          <a:xfrm>
            <a:off x="2441575" y="2063750"/>
            <a:ext cx="142875" cy="7938"/>
          </a:xfrm>
          <a:prstGeom prst="rect">
            <a:avLst/>
          </a:prstGeom>
          <a:solidFill>
            <a:schemeClr val="tx2"/>
          </a:solidFill>
          <a:ln w="9525">
            <a:solidFill>
              <a:srgbClr val="FFFFFF"/>
            </a:solidFill>
            <a:miter lim="800000"/>
            <a:headEnd/>
            <a:tailEnd/>
          </a:ln>
        </p:spPr>
        <p:txBody>
          <a:bodyPr/>
          <a:lstStyle/>
          <a:p>
            <a:endParaRPr lang="en-US" dirty="0"/>
          </a:p>
        </p:txBody>
      </p:sp>
      <p:sp>
        <p:nvSpPr>
          <p:cNvPr id="72778" name="Rectangle 90"/>
          <p:cNvSpPr>
            <a:spLocks noChangeArrowheads="1"/>
          </p:cNvSpPr>
          <p:nvPr/>
        </p:nvSpPr>
        <p:spPr bwMode="auto">
          <a:xfrm>
            <a:off x="2651125" y="2063750"/>
            <a:ext cx="133350" cy="7938"/>
          </a:xfrm>
          <a:prstGeom prst="rect">
            <a:avLst/>
          </a:prstGeom>
          <a:solidFill>
            <a:schemeClr val="tx2"/>
          </a:solidFill>
          <a:ln w="9525">
            <a:noFill/>
            <a:miter lim="800000"/>
            <a:headEnd/>
            <a:tailEnd/>
          </a:ln>
        </p:spPr>
        <p:txBody>
          <a:bodyPr/>
          <a:lstStyle/>
          <a:p>
            <a:endParaRPr lang="en-US" dirty="0"/>
          </a:p>
        </p:txBody>
      </p:sp>
      <p:sp>
        <p:nvSpPr>
          <p:cNvPr id="72779" name="Rectangle 91"/>
          <p:cNvSpPr>
            <a:spLocks noChangeArrowheads="1"/>
          </p:cNvSpPr>
          <p:nvPr/>
        </p:nvSpPr>
        <p:spPr bwMode="auto">
          <a:xfrm>
            <a:off x="2852738" y="2063750"/>
            <a:ext cx="133350" cy="7938"/>
          </a:xfrm>
          <a:prstGeom prst="rect">
            <a:avLst/>
          </a:prstGeom>
          <a:solidFill>
            <a:schemeClr val="tx2"/>
          </a:solidFill>
          <a:ln w="9525">
            <a:solidFill>
              <a:srgbClr val="FFFFFF"/>
            </a:solidFill>
            <a:miter lim="800000"/>
            <a:headEnd/>
            <a:tailEnd/>
          </a:ln>
        </p:spPr>
        <p:txBody>
          <a:bodyPr/>
          <a:lstStyle/>
          <a:p>
            <a:endParaRPr lang="en-US" dirty="0"/>
          </a:p>
        </p:txBody>
      </p:sp>
      <p:sp>
        <p:nvSpPr>
          <p:cNvPr id="72780" name="Rectangle 92"/>
          <p:cNvSpPr>
            <a:spLocks noChangeArrowheads="1"/>
          </p:cNvSpPr>
          <p:nvPr/>
        </p:nvSpPr>
        <p:spPr bwMode="auto">
          <a:xfrm>
            <a:off x="3062288" y="2063750"/>
            <a:ext cx="133350" cy="7938"/>
          </a:xfrm>
          <a:prstGeom prst="rect">
            <a:avLst/>
          </a:prstGeom>
          <a:solidFill>
            <a:schemeClr val="tx2"/>
          </a:solidFill>
          <a:ln w="9525">
            <a:solidFill>
              <a:srgbClr val="FFFFFF"/>
            </a:solidFill>
            <a:miter lim="800000"/>
            <a:headEnd/>
            <a:tailEnd/>
          </a:ln>
        </p:spPr>
        <p:txBody>
          <a:bodyPr/>
          <a:lstStyle/>
          <a:p>
            <a:endParaRPr lang="en-US" dirty="0"/>
          </a:p>
        </p:txBody>
      </p:sp>
      <p:sp>
        <p:nvSpPr>
          <p:cNvPr id="72781" name="Rectangle 93"/>
          <p:cNvSpPr>
            <a:spLocks noChangeArrowheads="1"/>
          </p:cNvSpPr>
          <p:nvPr/>
        </p:nvSpPr>
        <p:spPr bwMode="auto">
          <a:xfrm>
            <a:off x="3262313" y="2063750"/>
            <a:ext cx="134937" cy="7938"/>
          </a:xfrm>
          <a:prstGeom prst="rect">
            <a:avLst/>
          </a:prstGeom>
          <a:solidFill>
            <a:schemeClr val="tx2"/>
          </a:solidFill>
          <a:ln w="9525">
            <a:solidFill>
              <a:srgbClr val="FFFFFF"/>
            </a:solidFill>
            <a:miter lim="800000"/>
            <a:headEnd/>
            <a:tailEnd/>
          </a:ln>
        </p:spPr>
        <p:txBody>
          <a:bodyPr/>
          <a:lstStyle/>
          <a:p>
            <a:endParaRPr lang="en-US" dirty="0"/>
          </a:p>
        </p:txBody>
      </p:sp>
      <p:sp>
        <p:nvSpPr>
          <p:cNvPr id="72782" name="Rectangle 94"/>
          <p:cNvSpPr>
            <a:spLocks noChangeArrowheads="1"/>
          </p:cNvSpPr>
          <p:nvPr/>
        </p:nvSpPr>
        <p:spPr bwMode="auto">
          <a:xfrm>
            <a:off x="3463925" y="2063750"/>
            <a:ext cx="133350" cy="7938"/>
          </a:xfrm>
          <a:prstGeom prst="rect">
            <a:avLst/>
          </a:prstGeom>
          <a:solidFill>
            <a:schemeClr val="tx2"/>
          </a:solidFill>
          <a:ln w="9525">
            <a:solidFill>
              <a:srgbClr val="FFFFFF"/>
            </a:solidFill>
            <a:miter lim="800000"/>
            <a:headEnd/>
            <a:tailEnd/>
          </a:ln>
        </p:spPr>
        <p:txBody>
          <a:bodyPr/>
          <a:lstStyle/>
          <a:p>
            <a:endParaRPr lang="en-US" dirty="0"/>
          </a:p>
        </p:txBody>
      </p:sp>
      <p:sp>
        <p:nvSpPr>
          <p:cNvPr id="72783" name="Rectangle 95"/>
          <p:cNvSpPr>
            <a:spLocks noChangeArrowheads="1"/>
          </p:cNvSpPr>
          <p:nvPr/>
        </p:nvSpPr>
        <p:spPr bwMode="auto">
          <a:xfrm>
            <a:off x="3673475" y="2063750"/>
            <a:ext cx="133350" cy="7938"/>
          </a:xfrm>
          <a:prstGeom prst="rect">
            <a:avLst/>
          </a:prstGeom>
          <a:solidFill>
            <a:schemeClr val="tx2"/>
          </a:solidFill>
          <a:ln w="9525">
            <a:solidFill>
              <a:srgbClr val="FFFFFF"/>
            </a:solidFill>
            <a:miter lim="800000"/>
            <a:headEnd/>
            <a:tailEnd/>
          </a:ln>
        </p:spPr>
        <p:txBody>
          <a:bodyPr/>
          <a:lstStyle/>
          <a:p>
            <a:endParaRPr lang="en-US" dirty="0"/>
          </a:p>
        </p:txBody>
      </p:sp>
      <p:sp>
        <p:nvSpPr>
          <p:cNvPr id="72784" name="Rectangle 96"/>
          <p:cNvSpPr>
            <a:spLocks noChangeArrowheads="1"/>
          </p:cNvSpPr>
          <p:nvPr/>
        </p:nvSpPr>
        <p:spPr bwMode="auto">
          <a:xfrm>
            <a:off x="3873500" y="2063750"/>
            <a:ext cx="134938" cy="7938"/>
          </a:xfrm>
          <a:prstGeom prst="rect">
            <a:avLst/>
          </a:prstGeom>
          <a:solidFill>
            <a:schemeClr val="tx2"/>
          </a:solidFill>
          <a:ln w="9525">
            <a:solidFill>
              <a:srgbClr val="FFFFFF"/>
            </a:solidFill>
            <a:miter lim="800000"/>
            <a:headEnd/>
            <a:tailEnd/>
          </a:ln>
        </p:spPr>
        <p:txBody>
          <a:bodyPr/>
          <a:lstStyle/>
          <a:p>
            <a:endParaRPr lang="en-US" dirty="0"/>
          </a:p>
        </p:txBody>
      </p:sp>
      <p:sp>
        <p:nvSpPr>
          <p:cNvPr id="72785" name="Rectangle 97"/>
          <p:cNvSpPr>
            <a:spLocks noChangeArrowheads="1"/>
          </p:cNvSpPr>
          <p:nvPr/>
        </p:nvSpPr>
        <p:spPr bwMode="auto">
          <a:xfrm>
            <a:off x="4075113" y="2063750"/>
            <a:ext cx="142875" cy="7938"/>
          </a:xfrm>
          <a:prstGeom prst="rect">
            <a:avLst/>
          </a:prstGeom>
          <a:solidFill>
            <a:schemeClr val="tx2"/>
          </a:solidFill>
          <a:ln w="9525">
            <a:solidFill>
              <a:srgbClr val="FFFFFF"/>
            </a:solidFill>
            <a:miter lim="800000"/>
            <a:headEnd/>
            <a:tailEnd/>
          </a:ln>
        </p:spPr>
        <p:txBody>
          <a:bodyPr/>
          <a:lstStyle/>
          <a:p>
            <a:endParaRPr lang="en-US" dirty="0"/>
          </a:p>
        </p:txBody>
      </p:sp>
      <p:sp>
        <p:nvSpPr>
          <p:cNvPr id="72786" name="Rectangle 98"/>
          <p:cNvSpPr>
            <a:spLocks noChangeArrowheads="1"/>
          </p:cNvSpPr>
          <p:nvPr/>
        </p:nvSpPr>
        <p:spPr bwMode="auto">
          <a:xfrm>
            <a:off x="4284663" y="2063750"/>
            <a:ext cx="133350" cy="7938"/>
          </a:xfrm>
          <a:prstGeom prst="rect">
            <a:avLst/>
          </a:prstGeom>
          <a:solidFill>
            <a:schemeClr val="tx2"/>
          </a:solidFill>
          <a:ln w="9525">
            <a:solidFill>
              <a:srgbClr val="FFFFFF"/>
            </a:solidFill>
            <a:miter lim="800000"/>
            <a:headEnd/>
            <a:tailEnd/>
          </a:ln>
        </p:spPr>
        <p:txBody>
          <a:bodyPr/>
          <a:lstStyle/>
          <a:p>
            <a:endParaRPr lang="en-US" dirty="0"/>
          </a:p>
        </p:txBody>
      </p:sp>
      <p:sp>
        <p:nvSpPr>
          <p:cNvPr id="72787" name="Rectangle 99"/>
          <p:cNvSpPr>
            <a:spLocks noChangeArrowheads="1"/>
          </p:cNvSpPr>
          <p:nvPr/>
        </p:nvSpPr>
        <p:spPr bwMode="auto">
          <a:xfrm>
            <a:off x="4486275" y="2063750"/>
            <a:ext cx="133350" cy="7938"/>
          </a:xfrm>
          <a:prstGeom prst="rect">
            <a:avLst/>
          </a:prstGeom>
          <a:solidFill>
            <a:schemeClr val="tx2"/>
          </a:solidFill>
          <a:ln w="9525">
            <a:solidFill>
              <a:srgbClr val="FFFFFF"/>
            </a:solidFill>
            <a:miter lim="800000"/>
            <a:headEnd/>
            <a:tailEnd/>
          </a:ln>
        </p:spPr>
        <p:txBody>
          <a:bodyPr/>
          <a:lstStyle/>
          <a:p>
            <a:endParaRPr lang="en-US" dirty="0"/>
          </a:p>
        </p:txBody>
      </p:sp>
      <p:sp>
        <p:nvSpPr>
          <p:cNvPr id="72788" name="Rectangle 100"/>
          <p:cNvSpPr>
            <a:spLocks noChangeArrowheads="1"/>
          </p:cNvSpPr>
          <p:nvPr/>
        </p:nvSpPr>
        <p:spPr bwMode="auto">
          <a:xfrm>
            <a:off x="4686300" y="2063750"/>
            <a:ext cx="142875" cy="7938"/>
          </a:xfrm>
          <a:prstGeom prst="rect">
            <a:avLst/>
          </a:prstGeom>
          <a:solidFill>
            <a:schemeClr val="tx2"/>
          </a:solidFill>
          <a:ln w="9525">
            <a:solidFill>
              <a:srgbClr val="FFFFFF"/>
            </a:solidFill>
            <a:miter lim="800000"/>
            <a:headEnd/>
            <a:tailEnd/>
          </a:ln>
        </p:spPr>
        <p:txBody>
          <a:bodyPr/>
          <a:lstStyle/>
          <a:p>
            <a:endParaRPr lang="en-US" dirty="0"/>
          </a:p>
        </p:txBody>
      </p:sp>
      <p:sp>
        <p:nvSpPr>
          <p:cNvPr id="72789" name="Rectangle 101"/>
          <p:cNvSpPr>
            <a:spLocks noChangeArrowheads="1"/>
          </p:cNvSpPr>
          <p:nvPr/>
        </p:nvSpPr>
        <p:spPr bwMode="auto">
          <a:xfrm>
            <a:off x="4895850" y="2063750"/>
            <a:ext cx="134938" cy="7938"/>
          </a:xfrm>
          <a:prstGeom prst="rect">
            <a:avLst/>
          </a:prstGeom>
          <a:solidFill>
            <a:schemeClr val="tx2"/>
          </a:solidFill>
          <a:ln w="9525">
            <a:solidFill>
              <a:srgbClr val="FFFFFF"/>
            </a:solidFill>
            <a:miter lim="800000"/>
            <a:headEnd/>
            <a:tailEnd/>
          </a:ln>
        </p:spPr>
        <p:txBody>
          <a:bodyPr/>
          <a:lstStyle/>
          <a:p>
            <a:endParaRPr lang="en-US" dirty="0"/>
          </a:p>
        </p:txBody>
      </p:sp>
      <p:sp>
        <p:nvSpPr>
          <p:cNvPr id="72790" name="Rectangle 102"/>
          <p:cNvSpPr>
            <a:spLocks noChangeArrowheads="1"/>
          </p:cNvSpPr>
          <p:nvPr/>
        </p:nvSpPr>
        <p:spPr bwMode="auto">
          <a:xfrm>
            <a:off x="5097463" y="2063750"/>
            <a:ext cx="133350" cy="7938"/>
          </a:xfrm>
          <a:prstGeom prst="rect">
            <a:avLst/>
          </a:prstGeom>
          <a:solidFill>
            <a:srgbClr val="FFFFFF"/>
          </a:solidFill>
          <a:ln w="9525">
            <a:solidFill>
              <a:srgbClr val="FFFFFF"/>
            </a:solidFill>
            <a:miter lim="800000"/>
            <a:headEnd/>
            <a:tailEnd/>
          </a:ln>
        </p:spPr>
        <p:txBody>
          <a:bodyPr/>
          <a:lstStyle/>
          <a:p>
            <a:endParaRPr lang="en-US" dirty="0"/>
          </a:p>
        </p:txBody>
      </p:sp>
      <p:sp>
        <p:nvSpPr>
          <p:cNvPr id="72791" name="Rectangle 103"/>
          <p:cNvSpPr>
            <a:spLocks noChangeArrowheads="1"/>
          </p:cNvSpPr>
          <p:nvPr/>
        </p:nvSpPr>
        <p:spPr bwMode="auto">
          <a:xfrm>
            <a:off x="5299075" y="2063750"/>
            <a:ext cx="141288" cy="7938"/>
          </a:xfrm>
          <a:prstGeom prst="rect">
            <a:avLst/>
          </a:prstGeom>
          <a:solidFill>
            <a:schemeClr val="tx2"/>
          </a:solidFill>
          <a:ln w="9525">
            <a:solidFill>
              <a:srgbClr val="FFFFFF"/>
            </a:solidFill>
            <a:miter lim="800000"/>
            <a:headEnd/>
            <a:tailEnd/>
          </a:ln>
        </p:spPr>
        <p:txBody>
          <a:bodyPr/>
          <a:lstStyle/>
          <a:p>
            <a:endParaRPr lang="en-US" dirty="0"/>
          </a:p>
        </p:txBody>
      </p:sp>
      <p:sp>
        <p:nvSpPr>
          <p:cNvPr id="72792" name="Rectangle 104"/>
          <p:cNvSpPr>
            <a:spLocks noChangeArrowheads="1"/>
          </p:cNvSpPr>
          <p:nvPr/>
        </p:nvSpPr>
        <p:spPr bwMode="auto">
          <a:xfrm>
            <a:off x="5507038" y="2063750"/>
            <a:ext cx="134937" cy="7938"/>
          </a:xfrm>
          <a:prstGeom prst="rect">
            <a:avLst/>
          </a:prstGeom>
          <a:solidFill>
            <a:schemeClr val="tx2"/>
          </a:solidFill>
          <a:ln w="9525">
            <a:solidFill>
              <a:srgbClr val="FFFFFF"/>
            </a:solidFill>
            <a:miter lim="800000"/>
            <a:headEnd/>
            <a:tailEnd/>
          </a:ln>
        </p:spPr>
        <p:txBody>
          <a:bodyPr/>
          <a:lstStyle/>
          <a:p>
            <a:endParaRPr lang="en-US" dirty="0"/>
          </a:p>
        </p:txBody>
      </p:sp>
      <p:sp>
        <p:nvSpPr>
          <p:cNvPr id="72793" name="Rectangle 105"/>
          <p:cNvSpPr>
            <a:spLocks noChangeArrowheads="1"/>
          </p:cNvSpPr>
          <p:nvPr/>
        </p:nvSpPr>
        <p:spPr bwMode="auto">
          <a:xfrm>
            <a:off x="5708650" y="2063750"/>
            <a:ext cx="134938" cy="7938"/>
          </a:xfrm>
          <a:prstGeom prst="rect">
            <a:avLst/>
          </a:prstGeom>
          <a:solidFill>
            <a:schemeClr val="tx2"/>
          </a:solidFill>
          <a:ln w="9525">
            <a:solidFill>
              <a:srgbClr val="FFFFFF"/>
            </a:solidFill>
            <a:miter lim="800000"/>
            <a:headEnd/>
            <a:tailEnd/>
          </a:ln>
        </p:spPr>
        <p:txBody>
          <a:bodyPr/>
          <a:lstStyle/>
          <a:p>
            <a:endParaRPr lang="en-US" dirty="0"/>
          </a:p>
        </p:txBody>
      </p:sp>
      <p:sp>
        <p:nvSpPr>
          <p:cNvPr id="72794" name="Rectangle 106"/>
          <p:cNvSpPr>
            <a:spLocks noChangeArrowheads="1"/>
          </p:cNvSpPr>
          <p:nvPr/>
        </p:nvSpPr>
        <p:spPr bwMode="auto">
          <a:xfrm>
            <a:off x="5918200" y="2063750"/>
            <a:ext cx="133350" cy="7938"/>
          </a:xfrm>
          <a:prstGeom prst="rect">
            <a:avLst/>
          </a:prstGeom>
          <a:solidFill>
            <a:schemeClr val="tx2"/>
          </a:solidFill>
          <a:ln w="9525">
            <a:solidFill>
              <a:srgbClr val="FFFFFF"/>
            </a:solidFill>
            <a:miter lim="800000"/>
            <a:headEnd/>
            <a:tailEnd/>
          </a:ln>
        </p:spPr>
        <p:txBody>
          <a:bodyPr/>
          <a:lstStyle/>
          <a:p>
            <a:endParaRPr lang="en-US" dirty="0"/>
          </a:p>
        </p:txBody>
      </p:sp>
      <p:sp>
        <p:nvSpPr>
          <p:cNvPr id="72795" name="Rectangle 107"/>
          <p:cNvSpPr>
            <a:spLocks noChangeArrowheads="1"/>
          </p:cNvSpPr>
          <p:nvPr/>
        </p:nvSpPr>
        <p:spPr bwMode="auto">
          <a:xfrm>
            <a:off x="6119813" y="2063750"/>
            <a:ext cx="133350" cy="7938"/>
          </a:xfrm>
          <a:prstGeom prst="rect">
            <a:avLst/>
          </a:prstGeom>
          <a:solidFill>
            <a:schemeClr val="tx2"/>
          </a:solidFill>
          <a:ln w="9525">
            <a:solidFill>
              <a:srgbClr val="FFFFFF"/>
            </a:solidFill>
            <a:miter lim="800000"/>
            <a:headEnd/>
            <a:tailEnd/>
          </a:ln>
        </p:spPr>
        <p:txBody>
          <a:bodyPr/>
          <a:lstStyle/>
          <a:p>
            <a:endParaRPr lang="en-US" dirty="0"/>
          </a:p>
        </p:txBody>
      </p:sp>
      <p:sp>
        <p:nvSpPr>
          <p:cNvPr id="72796" name="Rectangle 108"/>
          <p:cNvSpPr>
            <a:spLocks noChangeArrowheads="1"/>
          </p:cNvSpPr>
          <p:nvPr/>
        </p:nvSpPr>
        <p:spPr bwMode="auto">
          <a:xfrm>
            <a:off x="6319838" y="2063750"/>
            <a:ext cx="142875" cy="7938"/>
          </a:xfrm>
          <a:prstGeom prst="rect">
            <a:avLst/>
          </a:prstGeom>
          <a:solidFill>
            <a:schemeClr val="tx2"/>
          </a:solidFill>
          <a:ln w="9525">
            <a:noFill/>
            <a:miter lim="800000"/>
            <a:headEnd/>
            <a:tailEnd/>
          </a:ln>
        </p:spPr>
        <p:txBody>
          <a:bodyPr/>
          <a:lstStyle/>
          <a:p>
            <a:endParaRPr lang="en-US" dirty="0"/>
          </a:p>
        </p:txBody>
      </p:sp>
      <p:sp>
        <p:nvSpPr>
          <p:cNvPr id="72797" name="Rectangle 109"/>
          <p:cNvSpPr>
            <a:spLocks noChangeArrowheads="1"/>
          </p:cNvSpPr>
          <p:nvPr/>
        </p:nvSpPr>
        <p:spPr bwMode="auto">
          <a:xfrm>
            <a:off x="6529388" y="2063750"/>
            <a:ext cx="134937" cy="7938"/>
          </a:xfrm>
          <a:prstGeom prst="rect">
            <a:avLst/>
          </a:prstGeom>
          <a:solidFill>
            <a:srgbClr val="FF6600"/>
          </a:solidFill>
          <a:ln w="9525">
            <a:noFill/>
            <a:miter lim="800000"/>
            <a:headEnd/>
            <a:tailEnd/>
          </a:ln>
        </p:spPr>
        <p:txBody>
          <a:bodyPr/>
          <a:lstStyle/>
          <a:p>
            <a:endParaRPr lang="en-US" dirty="0"/>
          </a:p>
        </p:txBody>
      </p:sp>
      <p:sp>
        <p:nvSpPr>
          <p:cNvPr id="72798" name="Freeform 110"/>
          <p:cNvSpPr>
            <a:spLocks/>
          </p:cNvSpPr>
          <p:nvPr/>
        </p:nvSpPr>
        <p:spPr bwMode="auto">
          <a:xfrm>
            <a:off x="6731000" y="2063750"/>
            <a:ext cx="41275" cy="7938"/>
          </a:xfrm>
          <a:custGeom>
            <a:avLst/>
            <a:gdLst>
              <a:gd name="T0" fmla="*/ 2147483647 w 26"/>
              <a:gd name="T1" fmla="*/ 2147483647 h 5"/>
              <a:gd name="T2" fmla="*/ 2147483647 w 26"/>
              <a:gd name="T3" fmla="*/ 0 h 5"/>
              <a:gd name="T4" fmla="*/ 0 w 26"/>
              <a:gd name="T5" fmla="*/ 0 h 5"/>
              <a:gd name="T6" fmla="*/ 0 w 26"/>
              <a:gd name="T7" fmla="*/ 2147483647 h 5"/>
              <a:gd name="T8" fmla="*/ 2147483647 w 26"/>
              <a:gd name="T9" fmla="*/ 2147483647 h 5"/>
              <a:gd name="T10" fmla="*/ 2147483647 w 26"/>
              <a:gd name="T11" fmla="*/ 2147483647 h 5"/>
              <a:gd name="T12" fmla="*/ 0 60000 65536"/>
              <a:gd name="T13" fmla="*/ 0 60000 65536"/>
              <a:gd name="T14" fmla="*/ 0 60000 65536"/>
              <a:gd name="T15" fmla="*/ 0 60000 65536"/>
              <a:gd name="T16" fmla="*/ 0 60000 65536"/>
              <a:gd name="T17" fmla="*/ 0 60000 65536"/>
              <a:gd name="T18" fmla="*/ 0 w 26"/>
              <a:gd name="T19" fmla="*/ 0 h 5"/>
              <a:gd name="T20" fmla="*/ 26 w 26"/>
              <a:gd name="T21" fmla="*/ 5 h 5"/>
            </a:gdLst>
            <a:ahLst/>
            <a:cxnLst>
              <a:cxn ang="T12">
                <a:pos x="T0" y="T1"/>
              </a:cxn>
              <a:cxn ang="T13">
                <a:pos x="T2" y="T3"/>
              </a:cxn>
              <a:cxn ang="T14">
                <a:pos x="T4" y="T5"/>
              </a:cxn>
              <a:cxn ang="T15">
                <a:pos x="T6" y="T7"/>
              </a:cxn>
              <a:cxn ang="T16">
                <a:pos x="T8" y="T9"/>
              </a:cxn>
              <a:cxn ang="T17">
                <a:pos x="T10" y="T11"/>
              </a:cxn>
            </a:cxnLst>
            <a:rect l="T18" t="T19" r="T20" b="T21"/>
            <a:pathLst>
              <a:path w="26" h="5">
                <a:moveTo>
                  <a:pt x="26" y="5"/>
                </a:moveTo>
                <a:lnTo>
                  <a:pt x="26" y="0"/>
                </a:lnTo>
                <a:lnTo>
                  <a:pt x="0" y="0"/>
                </a:lnTo>
                <a:lnTo>
                  <a:pt x="0" y="5"/>
                </a:lnTo>
                <a:lnTo>
                  <a:pt x="26" y="5"/>
                </a:lnTo>
                <a:close/>
              </a:path>
            </a:pathLst>
          </a:custGeom>
          <a:solidFill>
            <a:schemeClr val="tx2"/>
          </a:solidFill>
          <a:ln w="9525">
            <a:noFill/>
            <a:round/>
            <a:headEnd/>
            <a:tailEnd/>
          </a:ln>
        </p:spPr>
        <p:txBody>
          <a:bodyPr/>
          <a:lstStyle/>
          <a:p>
            <a:endParaRPr lang="en-US" dirty="0"/>
          </a:p>
        </p:txBody>
      </p:sp>
      <p:sp>
        <p:nvSpPr>
          <p:cNvPr id="72799" name="Freeform 111"/>
          <p:cNvSpPr>
            <a:spLocks/>
          </p:cNvSpPr>
          <p:nvPr/>
        </p:nvSpPr>
        <p:spPr bwMode="auto">
          <a:xfrm>
            <a:off x="2709863" y="4953000"/>
            <a:ext cx="4279900" cy="277813"/>
          </a:xfrm>
          <a:custGeom>
            <a:avLst/>
            <a:gdLst>
              <a:gd name="T0" fmla="*/ 0 w 2696"/>
              <a:gd name="T1" fmla="*/ 2147483647 h 175"/>
              <a:gd name="T2" fmla="*/ 0 w 2696"/>
              <a:gd name="T3" fmla="*/ 2147483647 h 175"/>
              <a:gd name="T4" fmla="*/ 2147483647 w 2696"/>
              <a:gd name="T5" fmla="*/ 2147483647 h 175"/>
              <a:gd name="T6" fmla="*/ 2147483647 w 2696"/>
              <a:gd name="T7" fmla="*/ 0 h 175"/>
              <a:gd name="T8" fmla="*/ 0 w 2696"/>
              <a:gd name="T9" fmla="*/ 2147483647 h 175"/>
              <a:gd name="T10" fmla="*/ 0 w 2696"/>
              <a:gd name="T11" fmla="*/ 2147483647 h 175"/>
              <a:gd name="T12" fmla="*/ 0 60000 65536"/>
              <a:gd name="T13" fmla="*/ 0 60000 65536"/>
              <a:gd name="T14" fmla="*/ 0 60000 65536"/>
              <a:gd name="T15" fmla="*/ 0 60000 65536"/>
              <a:gd name="T16" fmla="*/ 0 60000 65536"/>
              <a:gd name="T17" fmla="*/ 0 60000 65536"/>
              <a:gd name="T18" fmla="*/ 0 w 2696"/>
              <a:gd name="T19" fmla="*/ 0 h 175"/>
              <a:gd name="T20" fmla="*/ 2696 w 2696"/>
              <a:gd name="T21" fmla="*/ 175 h 175"/>
            </a:gdLst>
            <a:ahLst/>
            <a:cxnLst>
              <a:cxn ang="T12">
                <a:pos x="T0" y="T1"/>
              </a:cxn>
              <a:cxn ang="T13">
                <a:pos x="T2" y="T3"/>
              </a:cxn>
              <a:cxn ang="T14">
                <a:pos x="T4" y="T5"/>
              </a:cxn>
              <a:cxn ang="T15">
                <a:pos x="T6" y="T7"/>
              </a:cxn>
              <a:cxn ang="T16">
                <a:pos x="T8" y="T9"/>
              </a:cxn>
              <a:cxn ang="T17">
                <a:pos x="T10" y="T11"/>
              </a:cxn>
            </a:cxnLst>
            <a:rect l="T18" t="T19" r="T20" b="T21"/>
            <a:pathLst>
              <a:path w="2696" h="175">
                <a:moveTo>
                  <a:pt x="0" y="169"/>
                </a:moveTo>
                <a:lnTo>
                  <a:pt x="0" y="175"/>
                </a:lnTo>
                <a:lnTo>
                  <a:pt x="2696" y="16"/>
                </a:lnTo>
                <a:lnTo>
                  <a:pt x="2696" y="0"/>
                </a:lnTo>
                <a:lnTo>
                  <a:pt x="0" y="164"/>
                </a:lnTo>
                <a:lnTo>
                  <a:pt x="0" y="169"/>
                </a:lnTo>
                <a:close/>
              </a:path>
            </a:pathLst>
          </a:custGeom>
          <a:solidFill>
            <a:schemeClr val="hlink"/>
          </a:solidFill>
          <a:ln w="9525">
            <a:noFill/>
            <a:round/>
            <a:headEnd/>
            <a:tailEnd/>
          </a:ln>
        </p:spPr>
        <p:txBody>
          <a:bodyPr/>
          <a:lstStyle/>
          <a:p>
            <a:endParaRPr lang="en-US" dirty="0"/>
          </a:p>
        </p:txBody>
      </p:sp>
      <p:sp>
        <p:nvSpPr>
          <p:cNvPr id="72800" name="Freeform 112"/>
          <p:cNvSpPr>
            <a:spLocks/>
          </p:cNvSpPr>
          <p:nvPr/>
        </p:nvSpPr>
        <p:spPr bwMode="auto">
          <a:xfrm>
            <a:off x="2709863" y="3252788"/>
            <a:ext cx="4279900" cy="176212"/>
          </a:xfrm>
          <a:custGeom>
            <a:avLst/>
            <a:gdLst>
              <a:gd name="T0" fmla="*/ 0 w 2696"/>
              <a:gd name="T1" fmla="*/ 2147483647 h 111"/>
              <a:gd name="T2" fmla="*/ 0 w 2696"/>
              <a:gd name="T3" fmla="*/ 2147483647 h 111"/>
              <a:gd name="T4" fmla="*/ 2147483647 w 2696"/>
              <a:gd name="T5" fmla="*/ 2147483647 h 111"/>
              <a:gd name="T6" fmla="*/ 2147483647 w 2696"/>
              <a:gd name="T7" fmla="*/ 0 h 111"/>
              <a:gd name="T8" fmla="*/ 0 w 2696"/>
              <a:gd name="T9" fmla="*/ 2147483647 h 111"/>
              <a:gd name="T10" fmla="*/ 0 w 2696"/>
              <a:gd name="T11" fmla="*/ 2147483647 h 111"/>
              <a:gd name="T12" fmla="*/ 0 60000 65536"/>
              <a:gd name="T13" fmla="*/ 0 60000 65536"/>
              <a:gd name="T14" fmla="*/ 0 60000 65536"/>
              <a:gd name="T15" fmla="*/ 0 60000 65536"/>
              <a:gd name="T16" fmla="*/ 0 60000 65536"/>
              <a:gd name="T17" fmla="*/ 0 60000 65536"/>
              <a:gd name="T18" fmla="*/ 0 w 2696"/>
              <a:gd name="T19" fmla="*/ 0 h 111"/>
              <a:gd name="T20" fmla="*/ 2696 w 2696"/>
              <a:gd name="T21" fmla="*/ 111 h 111"/>
            </a:gdLst>
            <a:ahLst/>
            <a:cxnLst>
              <a:cxn ang="T12">
                <a:pos x="T0" y="T1"/>
              </a:cxn>
              <a:cxn ang="T13">
                <a:pos x="T2" y="T3"/>
              </a:cxn>
              <a:cxn ang="T14">
                <a:pos x="T4" y="T5"/>
              </a:cxn>
              <a:cxn ang="T15">
                <a:pos x="T6" y="T7"/>
              </a:cxn>
              <a:cxn ang="T16">
                <a:pos x="T8" y="T9"/>
              </a:cxn>
              <a:cxn ang="T17">
                <a:pos x="T10" y="T11"/>
              </a:cxn>
            </a:cxnLst>
            <a:rect l="T18" t="T19" r="T20" b="T21"/>
            <a:pathLst>
              <a:path w="2696" h="111">
                <a:moveTo>
                  <a:pt x="0" y="106"/>
                </a:moveTo>
                <a:lnTo>
                  <a:pt x="0" y="111"/>
                </a:lnTo>
                <a:lnTo>
                  <a:pt x="2696" y="16"/>
                </a:lnTo>
                <a:lnTo>
                  <a:pt x="2696" y="0"/>
                </a:lnTo>
                <a:lnTo>
                  <a:pt x="0" y="100"/>
                </a:lnTo>
                <a:lnTo>
                  <a:pt x="0" y="106"/>
                </a:lnTo>
                <a:close/>
              </a:path>
            </a:pathLst>
          </a:custGeom>
          <a:solidFill>
            <a:schemeClr val="hlink"/>
          </a:solidFill>
          <a:ln w="9525">
            <a:noFill/>
            <a:round/>
            <a:headEnd/>
            <a:tailEnd/>
          </a:ln>
        </p:spPr>
        <p:txBody>
          <a:bodyPr/>
          <a:lstStyle/>
          <a:p>
            <a:endParaRPr lang="en-US" dirty="0"/>
          </a:p>
        </p:txBody>
      </p:sp>
      <p:sp>
        <p:nvSpPr>
          <p:cNvPr id="72801" name="Freeform 113"/>
          <p:cNvSpPr>
            <a:spLocks/>
          </p:cNvSpPr>
          <p:nvPr/>
        </p:nvSpPr>
        <p:spPr bwMode="auto">
          <a:xfrm>
            <a:off x="2709863" y="1501775"/>
            <a:ext cx="4279900" cy="285750"/>
          </a:xfrm>
          <a:custGeom>
            <a:avLst/>
            <a:gdLst>
              <a:gd name="T0" fmla="*/ 0 w 2696"/>
              <a:gd name="T1" fmla="*/ 2147483647 h 180"/>
              <a:gd name="T2" fmla="*/ 0 w 2696"/>
              <a:gd name="T3" fmla="*/ 2147483647 h 180"/>
              <a:gd name="T4" fmla="*/ 2147483647 w 2696"/>
              <a:gd name="T5" fmla="*/ 2147483647 h 180"/>
              <a:gd name="T6" fmla="*/ 2147483647 w 2696"/>
              <a:gd name="T7" fmla="*/ 0 h 180"/>
              <a:gd name="T8" fmla="*/ 0 w 2696"/>
              <a:gd name="T9" fmla="*/ 2147483647 h 180"/>
              <a:gd name="T10" fmla="*/ 0 w 2696"/>
              <a:gd name="T11" fmla="*/ 2147483647 h 180"/>
              <a:gd name="T12" fmla="*/ 0 60000 65536"/>
              <a:gd name="T13" fmla="*/ 0 60000 65536"/>
              <a:gd name="T14" fmla="*/ 0 60000 65536"/>
              <a:gd name="T15" fmla="*/ 0 60000 65536"/>
              <a:gd name="T16" fmla="*/ 0 60000 65536"/>
              <a:gd name="T17" fmla="*/ 0 60000 65536"/>
              <a:gd name="T18" fmla="*/ 0 w 2696"/>
              <a:gd name="T19" fmla="*/ 0 h 180"/>
              <a:gd name="T20" fmla="*/ 2696 w 2696"/>
              <a:gd name="T21" fmla="*/ 180 h 180"/>
            </a:gdLst>
            <a:ahLst/>
            <a:cxnLst>
              <a:cxn ang="T12">
                <a:pos x="T0" y="T1"/>
              </a:cxn>
              <a:cxn ang="T13">
                <a:pos x="T2" y="T3"/>
              </a:cxn>
              <a:cxn ang="T14">
                <a:pos x="T4" y="T5"/>
              </a:cxn>
              <a:cxn ang="T15">
                <a:pos x="T6" y="T7"/>
              </a:cxn>
              <a:cxn ang="T16">
                <a:pos x="T8" y="T9"/>
              </a:cxn>
              <a:cxn ang="T17">
                <a:pos x="T10" y="T11"/>
              </a:cxn>
            </a:cxnLst>
            <a:rect l="T18" t="T19" r="T20" b="T21"/>
            <a:pathLst>
              <a:path w="2696" h="180">
                <a:moveTo>
                  <a:pt x="0" y="174"/>
                </a:moveTo>
                <a:lnTo>
                  <a:pt x="0" y="180"/>
                </a:lnTo>
                <a:lnTo>
                  <a:pt x="2696" y="16"/>
                </a:lnTo>
                <a:lnTo>
                  <a:pt x="2696" y="0"/>
                </a:lnTo>
                <a:lnTo>
                  <a:pt x="0" y="169"/>
                </a:lnTo>
                <a:lnTo>
                  <a:pt x="0" y="174"/>
                </a:lnTo>
                <a:close/>
              </a:path>
            </a:pathLst>
          </a:custGeom>
          <a:solidFill>
            <a:schemeClr val="hlink"/>
          </a:solidFill>
          <a:ln w="9525">
            <a:noFill/>
            <a:round/>
            <a:headEnd/>
            <a:tailEnd/>
          </a:ln>
        </p:spPr>
        <p:txBody>
          <a:bodyPr/>
          <a:lstStyle/>
          <a:p>
            <a:endParaRPr lang="en-US" dirty="0"/>
          </a:p>
        </p:txBody>
      </p:sp>
      <p:sp>
        <p:nvSpPr>
          <p:cNvPr id="72802" name="Freeform 114"/>
          <p:cNvSpPr>
            <a:spLocks/>
          </p:cNvSpPr>
          <p:nvPr/>
        </p:nvSpPr>
        <p:spPr bwMode="auto">
          <a:xfrm>
            <a:off x="2709863" y="5213350"/>
            <a:ext cx="4105275" cy="434975"/>
          </a:xfrm>
          <a:custGeom>
            <a:avLst/>
            <a:gdLst>
              <a:gd name="T0" fmla="*/ 0 w 2586"/>
              <a:gd name="T1" fmla="*/ 2147483647 h 274"/>
              <a:gd name="T2" fmla="*/ 0 w 2586"/>
              <a:gd name="T3" fmla="*/ 2147483647 h 274"/>
              <a:gd name="T4" fmla="*/ 2147483647 w 2586"/>
              <a:gd name="T5" fmla="*/ 2147483647 h 274"/>
              <a:gd name="T6" fmla="*/ 2147483647 w 2586"/>
              <a:gd name="T7" fmla="*/ 2147483647 h 274"/>
              <a:gd name="T8" fmla="*/ 0 w 2586"/>
              <a:gd name="T9" fmla="*/ 0 h 274"/>
              <a:gd name="T10" fmla="*/ 0 w 2586"/>
              <a:gd name="T11" fmla="*/ 2147483647 h 274"/>
              <a:gd name="T12" fmla="*/ 0 60000 65536"/>
              <a:gd name="T13" fmla="*/ 0 60000 65536"/>
              <a:gd name="T14" fmla="*/ 0 60000 65536"/>
              <a:gd name="T15" fmla="*/ 0 60000 65536"/>
              <a:gd name="T16" fmla="*/ 0 60000 65536"/>
              <a:gd name="T17" fmla="*/ 0 60000 65536"/>
              <a:gd name="T18" fmla="*/ 0 w 2586"/>
              <a:gd name="T19" fmla="*/ 0 h 274"/>
              <a:gd name="T20" fmla="*/ 2586 w 2586"/>
              <a:gd name="T21" fmla="*/ 274 h 274"/>
            </a:gdLst>
            <a:ahLst/>
            <a:cxnLst>
              <a:cxn ang="T12">
                <a:pos x="T0" y="T1"/>
              </a:cxn>
              <a:cxn ang="T13">
                <a:pos x="T2" y="T3"/>
              </a:cxn>
              <a:cxn ang="T14">
                <a:pos x="T4" y="T5"/>
              </a:cxn>
              <a:cxn ang="T15">
                <a:pos x="T6" y="T7"/>
              </a:cxn>
              <a:cxn ang="T16">
                <a:pos x="T8" y="T9"/>
              </a:cxn>
              <a:cxn ang="T17">
                <a:pos x="T10" y="T11"/>
              </a:cxn>
            </a:cxnLst>
            <a:rect l="T18" t="T19" r="T20" b="T21"/>
            <a:pathLst>
              <a:path w="2586" h="274">
                <a:moveTo>
                  <a:pt x="0" y="5"/>
                </a:moveTo>
                <a:lnTo>
                  <a:pt x="0" y="11"/>
                </a:lnTo>
                <a:lnTo>
                  <a:pt x="2586" y="274"/>
                </a:lnTo>
                <a:lnTo>
                  <a:pt x="2586" y="264"/>
                </a:lnTo>
                <a:lnTo>
                  <a:pt x="0" y="0"/>
                </a:lnTo>
                <a:lnTo>
                  <a:pt x="0" y="5"/>
                </a:lnTo>
                <a:close/>
              </a:path>
            </a:pathLst>
          </a:custGeom>
          <a:solidFill>
            <a:schemeClr val="hlink"/>
          </a:solidFill>
          <a:ln w="9525">
            <a:noFill/>
            <a:round/>
            <a:headEnd/>
            <a:tailEnd/>
          </a:ln>
        </p:spPr>
        <p:txBody>
          <a:bodyPr/>
          <a:lstStyle/>
          <a:p>
            <a:endParaRPr lang="en-US" dirty="0"/>
          </a:p>
        </p:txBody>
      </p:sp>
      <p:sp>
        <p:nvSpPr>
          <p:cNvPr id="72803" name="Freeform 115"/>
          <p:cNvSpPr>
            <a:spLocks/>
          </p:cNvSpPr>
          <p:nvPr/>
        </p:nvSpPr>
        <p:spPr bwMode="auto">
          <a:xfrm>
            <a:off x="2709863" y="3411538"/>
            <a:ext cx="4105275" cy="469900"/>
          </a:xfrm>
          <a:custGeom>
            <a:avLst/>
            <a:gdLst>
              <a:gd name="T0" fmla="*/ 0 w 2586"/>
              <a:gd name="T1" fmla="*/ 2147483647 h 296"/>
              <a:gd name="T2" fmla="*/ 0 w 2586"/>
              <a:gd name="T3" fmla="*/ 2147483647 h 296"/>
              <a:gd name="T4" fmla="*/ 2147483647 w 2586"/>
              <a:gd name="T5" fmla="*/ 2147483647 h 296"/>
              <a:gd name="T6" fmla="*/ 2147483647 w 2586"/>
              <a:gd name="T7" fmla="*/ 2147483647 h 296"/>
              <a:gd name="T8" fmla="*/ 0 w 2586"/>
              <a:gd name="T9" fmla="*/ 0 h 296"/>
              <a:gd name="T10" fmla="*/ 0 w 2586"/>
              <a:gd name="T11" fmla="*/ 2147483647 h 296"/>
              <a:gd name="T12" fmla="*/ 0 60000 65536"/>
              <a:gd name="T13" fmla="*/ 0 60000 65536"/>
              <a:gd name="T14" fmla="*/ 0 60000 65536"/>
              <a:gd name="T15" fmla="*/ 0 60000 65536"/>
              <a:gd name="T16" fmla="*/ 0 60000 65536"/>
              <a:gd name="T17" fmla="*/ 0 60000 65536"/>
              <a:gd name="T18" fmla="*/ 0 w 2586"/>
              <a:gd name="T19" fmla="*/ 0 h 296"/>
              <a:gd name="T20" fmla="*/ 2586 w 2586"/>
              <a:gd name="T21" fmla="*/ 296 h 296"/>
            </a:gdLst>
            <a:ahLst/>
            <a:cxnLst>
              <a:cxn ang="T12">
                <a:pos x="T0" y="T1"/>
              </a:cxn>
              <a:cxn ang="T13">
                <a:pos x="T2" y="T3"/>
              </a:cxn>
              <a:cxn ang="T14">
                <a:pos x="T4" y="T5"/>
              </a:cxn>
              <a:cxn ang="T15">
                <a:pos x="T6" y="T7"/>
              </a:cxn>
              <a:cxn ang="T16">
                <a:pos x="T8" y="T9"/>
              </a:cxn>
              <a:cxn ang="T17">
                <a:pos x="T10" y="T11"/>
              </a:cxn>
            </a:cxnLst>
            <a:rect l="T18" t="T19" r="T20" b="T21"/>
            <a:pathLst>
              <a:path w="2586" h="296">
                <a:moveTo>
                  <a:pt x="0" y="6"/>
                </a:moveTo>
                <a:lnTo>
                  <a:pt x="0" y="11"/>
                </a:lnTo>
                <a:lnTo>
                  <a:pt x="2580" y="296"/>
                </a:lnTo>
                <a:lnTo>
                  <a:pt x="2586" y="280"/>
                </a:lnTo>
                <a:lnTo>
                  <a:pt x="0" y="0"/>
                </a:lnTo>
                <a:lnTo>
                  <a:pt x="0" y="6"/>
                </a:lnTo>
                <a:close/>
              </a:path>
            </a:pathLst>
          </a:custGeom>
          <a:solidFill>
            <a:schemeClr val="hlink"/>
          </a:solidFill>
          <a:ln w="9525">
            <a:noFill/>
            <a:round/>
            <a:headEnd/>
            <a:tailEnd/>
          </a:ln>
        </p:spPr>
        <p:txBody>
          <a:bodyPr/>
          <a:lstStyle/>
          <a:p>
            <a:endParaRPr lang="en-US" dirty="0"/>
          </a:p>
        </p:txBody>
      </p:sp>
      <p:sp>
        <p:nvSpPr>
          <p:cNvPr id="72804" name="Freeform 116"/>
          <p:cNvSpPr>
            <a:spLocks/>
          </p:cNvSpPr>
          <p:nvPr/>
        </p:nvSpPr>
        <p:spPr bwMode="auto">
          <a:xfrm>
            <a:off x="2709863" y="1778000"/>
            <a:ext cx="4105275" cy="301625"/>
          </a:xfrm>
          <a:custGeom>
            <a:avLst/>
            <a:gdLst>
              <a:gd name="T0" fmla="*/ 0 w 2586"/>
              <a:gd name="T1" fmla="*/ 2147483647 h 190"/>
              <a:gd name="T2" fmla="*/ 0 w 2586"/>
              <a:gd name="T3" fmla="*/ 2147483647 h 190"/>
              <a:gd name="T4" fmla="*/ 2147483647 w 2586"/>
              <a:gd name="T5" fmla="*/ 2147483647 h 190"/>
              <a:gd name="T6" fmla="*/ 2147483647 w 2586"/>
              <a:gd name="T7" fmla="*/ 2147483647 h 190"/>
              <a:gd name="T8" fmla="*/ 0 w 2586"/>
              <a:gd name="T9" fmla="*/ 0 h 190"/>
              <a:gd name="T10" fmla="*/ 0 w 2586"/>
              <a:gd name="T11" fmla="*/ 2147483647 h 190"/>
              <a:gd name="T12" fmla="*/ 0 60000 65536"/>
              <a:gd name="T13" fmla="*/ 0 60000 65536"/>
              <a:gd name="T14" fmla="*/ 0 60000 65536"/>
              <a:gd name="T15" fmla="*/ 0 60000 65536"/>
              <a:gd name="T16" fmla="*/ 0 60000 65536"/>
              <a:gd name="T17" fmla="*/ 0 60000 65536"/>
              <a:gd name="T18" fmla="*/ 0 w 2586"/>
              <a:gd name="T19" fmla="*/ 0 h 190"/>
              <a:gd name="T20" fmla="*/ 2586 w 2586"/>
              <a:gd name="T21" fmla="*/ 190 h 190"/>
            </a:gdLst>
            <a:ahLst/>
            <a:cxnLst>
              <a:cxn ang="T12">
                <a:pos x="T0" y="T1"/>
              </a:cxn>
              <a:cxn ang="T13">
                <a:pos x="T2" y="T3"/>
              </a:cxn>
              <a:cxn ang="T14">
                <a:pos x="T4" y="T5"/>
              </a:cxn>
              <a:cxn ang="T15">
                <a:pos x="T6" y="T7"/>
              </a:cxn>
              <a:cxn ang="T16">
                <a:pos x="T8" y="T9"/>
              </a:cxn>
              <a:cxn ang="T17">
                <a:pos x="T10" y="T11"/>
              </a:cxn>
            </a:cxnLst>
            <a:rect l="T18" t="T19" r="T20" b="T21"/>
            <a:pathLst>
              <a:path w="2586" h="190">
                <a:moveTo>
                  <a:pt x="0" y="6"/>
                </a:moveTo>
                <a:lnTo>
                  <a:pt x="0" y="11"/>
                </a:lnTo>
                <a:lnTo>
                  <a:pt x="2586" y="190"/>
                </a:lnTo>
                <a:lnTo>
                  <a:pt x="2586" y="175"/>
                </a:lnTo>
                <a:lnTo>
                  <a:pt x="0" y="0"/>
                </a:lnTo>
                <a:lnTo>
                  <a:pt x="0" y="6"/>
                </a:lnTo>
                <a:close/>
              </a:path>
            </a:pathLst>
          </a:custGeom>
          <a:solidFill>
            <a:schemeClr val="hlink"/>
          </a:solidFill>
          <a:ln w="9525">
            <a:noFill/>
            <a:round/>
            <a:headEnd/>
            <a:tailEnd/>
          </a:ln>
        </p:spPr>
        <p:txBody>
          <a:bodyPr/>
          <a:lstStyle/>
          <a:p>
            <a:endParaRPr lang="en-US" dirty="0"/>
          </a:p>
        </p:txBody>
      </p:sp>
      <p:sp>
        <p:nvSpPr>
          <p:cNvPr id="72805" name="Freeform 117"/>
          <p:cNvSpPr>
            <a:spLocks/>
          </p:cNvSpPr>
          <p:nvPr/>
        </p:nvSpPr>
        <p:spPr bwMode="auto">
          <a:xfrm>
            <a:off x="5634038" y="5900738"/>
            <a:ext cx="1365250" cy="184150"/>
          </a:xfrm>
          <a:custGeom>
            <a:avLst/>
            <a:gdLst>
              <a:gd name="T0" fmla="*/ 0 w 860"/>
              <a:gd name="T1" fmla="*/ 2147483647 h 116"/>
              <a:gd name="T2" fmla="*/ 0 w 860"/>
              <a:gd name="T3" fmla="*/ 2147483647 h 116"/>
              <a:gd name="T4" fmla="*/ 2147483647 w 860"/>
              <a:gd name="T5" fmla="*/ 2147483647 h 116"/>
              <a:gd name="T6" fmla="*/ 2147483647 w 860"/>
              <a:gd name="T7" fmla="*/ 2147483647 h 116"/>
              <a:gd name="T8" fmla="*/ 0 w 860"/>
              <a:gd name="T9" fmla="*/ 0 h 116"/>
              <a:gd name="T10" fmla="*/ 0 w 860"/>
              <a:gd name="T11" fmla="*/ 0 h 116"/>
              <a:gd name="T12" fmla="*/ 0 w 860"/>
              <a:gd name="T13" fmla="*/ 2147483647 h 116"/>
              <a:gd name="T14" fmla="*/ 0 60000 65536"/>
              <a:gd name="T15" fmla="*/ 0 60000 65536"/>
              <a:gd name="T16" fmla="*/ 0 60000 65536"/>
              <a:gd name="T17" fmla="*/ 0 60000 65536"/>
              <a:gd name="T18" fmla="*/ 0 60000 65536"/>
              <a:gd name="T19" fmla="*/ 0 60000 65536"/>
              <a:gd name="T20" fmla="*/ 0 60000 65536"/>
              <a:gd name="T21" fmla="*/ 0 w 860"/>
              <a:gd name="T22" fmla="*/ 0 h 116"/>
              <a:gd name="T23" fmla="*/ 860 w 860"/>
              <a:gd name="T24" fmla="*/ 116 h 1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60" h="116">
                <a:moveTo>
                  <a:pt x="0" y="10"/>
                </a:moveTo>
                <a:lnTo>
                  <a:pt x="0" y="10"/>
                </a:lnTo>
                <a:lnTo>
                  <a:pt x="854" y="116"/>
                </a:lnTo>
                <a:lnTo>
                  <a:pt x="860" y="105"/>
                </a:lnTo>
                <a:lnTo>
                  <a:pt x="0" y="0"/>
                </a:lnTo>
                <a:lnTo>
                  <a:pt x="0" y="10"/>
                </a:lnTo>
                <a:close/>
              </a:path>
            </a:pathLst>
          </a:custGeom>
          <a:solidFill>
            <a:schemeClr val="hlink"/>
          </a:solidFill>
          <a:ln w="9525">
            <a:noFill/>
            <a:round/>
            <a:headEnd/>
            <a:tailEnd/>
          </a:ln>
        </p:spPr>
        <p:txBody>
          <a:bodyPr/>
          <a:lstStyle/>
          <a:p>
            <a:endParaRPr lang="en-US" dirty="0"/>
          </a:p>
        </p:txBody>
      </p:sp>
      <p:sp>
        <p:nvSpPr>
          <p:cNvPr id="72806" name="Freeform 118"/>
          <p:cNvSpPr>
            <a:spLocks/>
          </p:cNvSpPr>
          <p:nvPr/>
        </p:nvSpPr>
        <p:spPr bwMode="auto">
          <a:xfrm>
            <a:off x="2709863" y="5548313"/>
            <a:ext cx="2924175" cy="368300"/>
          </a:xfrm>
          <a:custGeom>
            <a:avLst/>
            <a:gdLst>
              <a:gd name="T0" fmla="*/ 0 w 1842"/>
              <a:gd name="T1" fmla="*/ 2147483647 h 232"/>
              <a:gd name="T2" fmla="*/ 0 w 1842"/>
              <a:gd name="T3" fmla="*/ 2147483647 h 232"/>
              <a:gd name="T4" fmla="*/ 2147483647 w 1842"/>
              <a:gd name="T5" fmla="*/ 2147483647 h 232"/>
              <a:gd name="T6" fmla="*/ 2147483647 w 1842"/>
              <a:gd name="T7" fmla="*/ 2147483647 h 232"/>
              <a:gd name="T8" fmla="*/ 0 w 1842"/>
              <a:gd name="T9" fmla="*/ 0 h 232"/>
              <a:gd name="T10" fmla="*/ 0 w 1842"/>
              <a:gd name="T11" fmla="*/ 2147483647 h 232"/>
              <a:gd name="T12" fmla="*/ 0 60000 65536"/>
              <a:gd name="T13" fmla="*/ 0 60000 65536"/>
              <a:gd name="T14" fmla="*/ 0 60000 65536"/>
              <a:gd name="T15" fmla="*/ 0 60000 65536"/>
              <a:gd name="T16" fmla="*/ 0 60000 65536"/>
              <a:gd name="T17" fmla="*/ 0 60000 65536"/>
              <a:gd name="T18" fmla="*/ 0 w 1842"/>
              <a:gd name="T19" fmla="*/ 0 h 232"/>
              <a:gd name="T20" fmla="*/ 1842 w 1842"/>
              <a:gd name="T21" fmla="*/ 232 h 232"/>
            </a:gdLst>
            <a:ahLst/>
            <a:cxnLst>
              <a:cxn ang="T12">
                <a:pos x="T0" y="T1"/>
              </a:cxn>
              <a:cxn ang="T13">
                <a:pos x="T2" y="T3"/>
              </a:cxn>
              <a:cxn ang="T14">
                <a:pos x="T4" y="T5"/>
              </a:cxn>
              <a:cxn ang="T15">
                <a:pos x="T6" y="T7"/>
              </a:cxn>
              <a:cxn ang="T16">
                <a:pos x="T8" y="T9"/>
              </a:cxn>
              <a:cxn ang="T17">
                <a:pos x="T10" y="T11"/>
              </a:cxn>
            </a:cxnLst>
            <a:rect l="T18" t="T19" r="T20" b="T21"/>
            <a:pathLst>
              <a:path w="1842" h="232">
                <a:moveTo>
                  <a:pt x="0" y="5"/>
                </a:moveTo>
                <a:lnTo>
                  <a:pt x="0" y="11"/>
                </a:lnTo>
                <a:lnTo>
                  <a:pt x="1842" y="232"/>
                </a:lnTo>
                <a:lnTo>
                  <a:pt x="1842" y="222"/>
                </a:lnTo>
                <a:lnTo>
                  <a:pt x="0" y="0"/>
                </a:lnTo>
                <a:lnTo>
                  <a:pt x="0" y="5"/>
                </a:lnTo>
                <a:close/>
              </a:path>
            </a:pathLst>
          </a:custGeom>
          <a:solidFill>
            <a:schemeClr val="hlink"/>
          </a:solidFill>
          <a:ln w="9525">
            <a:noFill/>
            <a:round/>
            <a:headEnd/>
            <a:tailEnd/>
          </a:ln>
        </p:spPr>
        <p:txBody>
          <a:bodyPr/>
          <a:lstStyle/>
          <a:p>
            <a:endParaRPr lang="en-US" dirty="0"/>
          </a:p>
        </p:txBody>
      </p:sp>
      <p:sp>
        <p:nvSpPr>
          <p:cNvPr id="72807" name="Freeform 119"/>
          <p:cNvSpPr>
            <a:spLocks/>
          </p:cNvSpPr>
          <p:nvPr/>
        </p:nvSpPr>
        <p:spPr bwMode="auto">
          <a:xfrm>
            <a:off x="6135688" y="4233863"/>
            <a:ext cx="863600" cy="150812"/>
          </a:xfrm>
          <a:custGeom>
            <a:avLst/>
            <a:gdLst>
              <a:gd name="T0" fmla="*/ 2147483647 w 544"/>
              <a:gd name="T1" fmla="*/ 2147483647 h 95"/>
              <a:gd name="T2" fmla="*/ 0 w 544"/>
              <a:gd name="T3" fmla="*/ 2147483647 h 95"/>
              <a:gd name="T4" fmla="*/ 2147483647 w 544"/>
              <a:gd name="T5" fmla="*/ 2147483647 h 95"/>
              <a:gd name="T6" fmla="*/ 2147483647 w 544"/>
              <a:gd name="T7" fmla="*/ 2147483647 h 95"/>
              <a:gd name="T8" fmla="*/ 2147483647 w 544"/>
              <a:gd name="T9" fmla="*/ 0 h 95"/>
              <a:gd name="T10" fmla="*/ 2147483647 w 544"/>
              <a:gd name="T11" fmla="*/ 0 h 95"/>
              <a:gd name="T12" fmla="*/ 2147483647 w 544"/>
              <a:gd name="T13" fmla="*/ 2147483647 h 95"/>
              <a:gd name="T14" fmla="*/ 0 60000 65536"/>
              <a:gd name="T15" fmla="*/ 0 60000 65536"/>
              <a:gd name="T16" fmla="*/ 0 60000 65536"/>
              <a:gd name="T17" fmla="*/ 0 60000 65536"/>
              <a:gd name="T18" fmla="*/ 0 60000 65536"/>
              <a:gd name="T19" fmla="*/ 0 60000 65536"/>
              <a:gd name="T20" fmla="*/ 0 60000 65536"/>
              <a:gd name="T21" fmla="*/ 0 w 544"/>
              <a:gd name="T22" fmla="*/ 0 h 95"/>
              <a:gd name="T23" fmla="*/ 544 w 544"/>
              <a:gd name="T24" fmla="*/ 95 h 9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44" h="95">
                <a:moveTo>
                  <a:pt x="5" y="10"/>
                </a:moveTo>
                <a:lnTo>
                  <a:pt x="0" y="10"/>
                </a:lnTo>
                <a:lnTo>
                  <a:pt x="538" y="95"/>
                </a:lnTo>
                <a:lnTo>
                  <a:pt x="544" y="84"/>
                </a:lnTo>
                <a:lnTo>
                  <a:pt x="5" y="0"/>
                </a:lnTo>
                <a:lnTo>
                  <a:pt x="5" y="10"/>
                </a:lnTo>
                <a:close/>
              </a:path>
            </a:pathLst>
          </a:custGeom>
          <a:solidFill>
            <a:schemeClr val="hlink"/>
          </a:solidFill>
          <a:ln w="9525">
            <a:solidFill>
              <a:schemeClr val="hlink"/>
            </a:solidFill>
            <a:round/>
            <a:headEnd/>
            <a:tailEnd/>
          </a:ln>
        </p:spPr>
        <p:txBody>
          <a:bodyPr/>
          <a:lstStyle/>
          <a:p>
            <a:endParaRPr lang="en-US" dirty="0"/>
          </a:p>
        </p:txBody>
      </p:sp>
      <p:sp>
        <p:nvSpPr>
          <p:cNvPr id="72808" name="Freeform 120"/>
          <p:cNvSpPr>
            <a:spLocks/>
          </p:cNvSpPr>
          <p:nvPr/>
        </p:nvSpPr>
        <p:spPr bwMode="auto">
          <a:xfrm>
            <a:off x="2709863" y="4208463"/>
            <a:ext cx="3433762" cy="41275"/>
          </a:xfrm>
          <a:custGeom>
            <a:avLst/>
            <a:gdLst>
              <a:gd name="T0" fmla="*/ 0 w 2163"/>
              <a:gd name="T1" fmla="*/ 2147483647 h 26"/>
              <a:gd name="T2" fmla="*/ 0 w 2163"/>
              <a:gd name="T3" fmla="*/ 2147483647 h 26"/>
              <a:gd name="T4" fmla="*/ 2147483647 w 2163"/>
              <a:gd name="T5" fmla="*/ 2147483647 h 26"/>
              <a:gd name="T6" fmla="*/ 2147483647 w 2163"/>
              <a:gd name="T7" fmla="*/ 2147483647 h 26"/>
              <a:gd name="T8" fmla="*/ 0 w 2163"/>
              <a:gd name="T9" fmla="*/ 0 h 26"/>
              <a:gd name="T10" fmla="*/ 0 w 2163"/>
              <a:gd name="T11" fmla="*/ 2147483647 h 26"/>
              <a:gd name="T12" fmla="*/ 0 60000 65536"/>
              <a:gd name="T13" fmla="*/ 0 60000 65536"/>
              <a:gd name="T14" fmla="*/ 0 60000 65536"/>
              <a:gd name="T15" fmla="*/ 0 60000 65536"/>
              <a:gd name="T16" fmla="*/ 0 60000 65536"/>
              <a:gd name="T17" fmla="*/ 0 60000 65536"/>
              <a:gd name="T18" fmla="*/ 0 w 2163"/>
              <a:gd name="T19" fmla="*/ 0 h 26"/>
              <a:gd name="T20" fmla="*/ 2163 w 2163"/>
              <a:gd name="T21" fmla="*/ 26 h 26"/>
            </a:gdLst>
            <a:ahLst/>
            <a:cxnLst>
              <a:cxn ang="T12">
                <a:pos x="T0" y="T1"/>
              </a:cxn>
              <a:cxn ang="T13">
                <a:pos x="T2" y="T3"/>
              </a:cxn>
              <a:cxn ang="T14">
                <a:pos x="T4" y="T5"/>
              </a:cxn>
              <a:cxn ang="T15">
                <a:pos x="T6" y="T7"/>
              </a:cxn>
              <a:cxn ang="T16">
                <a:pos x="T8" y="T9"/>
              </a:cxn>
              <a:cxn ang="T17">
                <a:pos x="T10" y="T11"/>
              </a:cxn>
            </a:cxnLst>
            <a:rect l="T18" t="T19" r="T20" b="T21"/>
            <a:pathLst>
              <a:path w="2163" h="26">
                <a:moveTo>
                  <a:pt x="0" y="5"/>
                </a:moveTo>
                <a:lnTo>
                  <a:pt x="0" y="10"/>
                </a:lnTo>
                <a:lnTo>
                  <a:pt x="2163" y="26"/>
                </a:lnTo>
                <a:lnTo>
                  <a:pt x="2163" y="16"/>
                </a:lnTo>
                <a:lnTo>
                  <a:pt x="0" y="0"/>
                </a:lnTo>
                <a:lnTo>
                  <a:pt x="0" y="5"/>
                </a:lnTo>
                <a:close/>
              </a:path>
            </a:pathLst>
          </a:custGeom>
          <a:solidFill>
            <a:schemeClr val="hlink"/>
          </a:solidFill>
          <a:ln w="9525">
            <a:solidFill>
              <a:schemeClr val="hlink"/>
            </a:solidFill>
            <a:round/>
            <a:headEnd/>
            <a:tailEnd/>
          </a:ln>
        </p:spPr>
        <p:txBody>
          <a:bodyPr/>
          <a:lstStyle/>
          <a:p>
            <a:endParaRPr lang="en-US" dirty="0"/>
          </a:p>
        </p:txBody>
      </p:sp>
      <p:sp>
        <p:nvSpPr>
          <p:cNvPr id="72809" name="Freeform 121"/>
          <p:cNvSpPr>
            <a:spLocks/>
          </p:cNvSpPr>
          <p:nvPr/>
        </p:nvSpPr>
        <p:spPr bwMode="auto">
          <a:xfrm>
            <a:off x="6480175" y="2516188"/>
            <a:ext cx="519113" cy="117475"/>
          </a:xfrm>
          <a:custGeom>
            <a:avLst/>
            <a:gdLst>
              <a:gd name="T0" fmla="*/ 0 w 327"/>
              <a:gd name="T1" fmla="*/ 2147483647 h 74"/>
              <a:gd name="T2" fmla="*/ 0 w 327"/>
              <a:gd name="T3" fmla="*/ 2147483647 h 74"/>
              <a:gd name="T4" fmla="*/ 2147483647 w 327"/>
              <a:gd name="T5" fmla="*/ 2147483647 h 74"/>
              <a:gd name="T6" fmla="*/ 2147483647 w 327"/>
              <a:gd name="T7" fmla="*/ 2147483647 h 74"/>
              <a:gd name="T8" fmla="*/ 0 w 327"/>
              <a:gd name="T9" fmla="*/ 0 h 74"/>
              <a:gd name="T10" fmla="*/ 0 w 327"/>
              <a:gd name="T11" fmla="*/ 0 h 74"/>
              <a:gd name="T12" fmla="*/ 0 w 327"/>
              <a:gd name="T13" fmla="*/ 2147483647 h 74"/>
              <a:gd name="T14" fmla="*/ 0 60000 65536"/>
              <a:gd name="T15" fmla="*/ 0 60000 65536"/>
              <a:gd name="T16" fmla="*/ 0 60000 65536"/>
              <a:gd name="T17" fmla="*/ 0 60000 65536"/>
              <a:gd name="T18" fmla="*/ 0 60000 65536"/>
              <a:gd name="T19" fmla="*/ 0 60000 65536"/>
              <a:gd name="T20" fmla="*/ 0 60000 65536"/>
              <a:gd name="T21" fmla="*/ 0 w 327"/>
              <a:gd name="T22" fmla="*/ 0 h 74"/>
              <a:gd name="T23" fmla="*/ 327 w 327"/>
              <a:gd name="T24" fmla="*/ 74 h 7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7" h="74">
                <a:moveTo>
                  <a:pt x="0" y="16"/>
                </a:moveTo>
                <a:lnTo>
                  <a:pt x="0" y="16"/>
                </a:lnTo>
                <a:lnTo>
                  <a:pt x="321" y="74"/>
                </a:lnTo>
                <a:lnTo>
                  <a:pt x="327" y="63"/>
                </a:lnTo>
                <a:lnTo>
                  <a:pt x="0" y="0"/>
                </a:lnTo>
                <a:lnTo>
                  <a:pt x="0" y="16"/>
                </a:lnTo>
                <a:close/>
              </a:path>
            </a:pathLst>
          </a:custGeom>
          <a:solidFill>
            <a:schemeClr val="hlink"/>
          </a:solidFill>
          <a:ln w="9525">
            <a:noFill/>
            <a:round/>
            <a:headEnd/>
            <a:tailEnd/>
          </a:ln>
        </p:spPr>
        <p:txBody>
          <a:bodyPr/>
          <a:lstStyle/>
          <a:p>
            <a:endParaRPr lang="en-US" dirty="0"/>
          </a:p>
        </p:txBody>
      </p:sp>
      <p:sp>
        <p:nvSpPr>
          <p:cNvPr id="72810" name="Freeform 122"/>
          <p:cNvSpPr>
            <a:spLocks/>
          </p:cNvSpPr>
          <p:nvPr/>
        </p:nvSpPr>
        <p:spPr bwMode="auto">
          <a:xfrm>
            <a:off x="2701925" y="2339975"/>
            <a:ext cx="3778250" cy="201613"/>
          </a:xfrm>
          <a:custGeom>
            <a:avLst/>
            <a:gdLst>
              <a:gd name="T0" fmla="*/ 2147483647 w 2380"/>
              <a:gd name="T1" fmla="*/ 2147483647 h 127"/>
              <a:gd name="T2" fmla="*/ 0 w 2380"/>
              <a:gd name="T3" fmla="*/ 2147483647 h 127"/>
              <a:gd name="T4" fmla="*/ 2147483647 w 2380"/>
              <a:gd name="T5" fmla="*/ 2147483647 h 127"/>
              <a:gd name="T6" fmla="*/ 2147483647 w 2380"/>
              <a:gd name="T7" fmla="*/ 2147483647 h 127"/>
              <a:gd name="T8" fmla="*/ 2147483647 w 2380"/>
              <a:gd name="T9" fmla="*/ 0 h 127"/>
              <a:gd name="T10" fmla="*/ 2147483647 w 2380"/>
              <a:gd name="T11" fmla="*/ 2147483647 h 127"/>
              <a:gd name="T12" fmla="*/ 0 60000 65536"/>
              <a:gd name="T13" fmla="*/ 0 60000 65536"/>
              <a:gd name="T14" fmla="*/ 0 60000 65536"/>
              <a:gd name="T15" fmla="*/ 0 60000 65536"/>
              <a:gd name="T16" fmla="*/ 0 60000 65536"/>
              <a:gd name="T17" fmla="*/ 0 60000 65536"/>
              <a:gd name="T18" fmla="*/ 0 w 2380"/>
              <a:gd name="T19" fmla="*/ 0 h 127"/>
              <a:gd name="T20" fmla="*/ 2380 w 2380"/>
              <a:gd name="T21" fmla="*/ 127 h 127"/>
            </a:gdLst>
            <a:ahLst/>
            <a:cxnLst>
              <a:cxn ang="T12">
                <a:pos x="T0" y="T1"/>
              </a:cxn>
              <a:cxn ang="T13">
                <a:pos x="T2" y="T3"/>
              </a:cxn>
              <a:cxn ang="T14">
                <a:pos x="T4" y="T5"/>
              </a:cxn>
              <a:cxn ang="T15">
                <a:pos x="T6" y="T7"/>
              </a:cxn>
              <a:cxn ang="T16">
                <a:pos x="T8" y="T9"/>
              </a:cxn>
              <a:cxn ang="T17">
                <a:pos x="T10" y="T11"/>
              </a:cxn>
            </a:cxnLst>
            <a:rect l="T18" t="T19" r="T20" b="T21"/>
            <a:pathLst>
              <a:path w="2380" h="127">
                <a:moveTo>
                  <a:pt x="5" y="5"/>
                </a:moveTo>
                <a:lnTo>
                  <a:pt x="0" y="11"/>
                </a:lnTo>
                <a:lnTo>
                  <a:pt x="2380" y="127"/>
                </a:lnTo>
                <a:lnTo>
                  <a:pt x="2380" y="111"/>
                </a:lnTo>
                <a:lnTo>
                  <a:pt x="5" y="0"/>
                </a:lnTo>
                <a:lnTo>
                  <a:pt x="5" y="5"/>
                </a:lnTo>
                <a:close/>
              </a:path>
            </a:pathLst>
          </a:custGeom>
          <a:solidFill>
            <a:schemeClr val="hlink"/>
          </a:solidFill>
          <a:ln w="9525">
            <a:noFill/>
            <a:round/>
            <a:headEnd/>
            <a:tailEnd/>
          </a:ln>
        </p:spPr>
        <p:txBody>
          <a:bodyPr/>
          <a:lstStyle/>
          <a:p>
            <a:endParaRPr lang="en-US" dirty="0"/>
          </a:p>
        </p:txBody>
      </p:sp>
      <p:sp>
        <p:nvSpPr>
          <p:cNvPr id="72811" name="Freeform 123"/>
          <p:cNvSpPr>
            <a:spLocks/>
          </p:cNvSpPr>
          <p:nvPr/>
        </p:nvSpPr>
        <p:spPr bwMode="auto">
          <a:xfrm>
            <a:off x="2709863" y="5514975"/>
            <a:ext cx="2990850" cy="50800"/>
          </a:xfrm>
          <a:custGeom>
            <a:avLst/>
            <a:gdLst>
              <a:gd name="T0" fmla="*/ 0 w 1884"/>
              <a:gd name="T1" fmla="*/ 2147483647 h 32"/>
              <a:gd name="T2" fmla="*/ 0 w 1884"/>
              <a:gd name="T3" fmla="*/ 2147483647 h 32"/>
              <a:gd name="T4" fmla="*/ 2147483647 w 1884"/>
              <a:gd name="T5" fmla="*/ 2147483647 h 32"/>
              <a:gd name="T6" fmla="*/ 2147483647 w 1884"/>
              <a:gd name="T7" fmla="*/ 0 h 32"/>
              <a:gd name="T8" fmla="*/ 0 w 1884"/>
              <a:gd name="T9" fmla="*/ 2147483647 h 32"/>
              <a:gd name="T10" fmla="*/ 0 w 1884"/>
              <a:gd name="T11" fmla="*/ 2147483647 h 32"/>
              <a:gd name="T12" fmla="*/ 0 60000 65536"/>
              <a:gd name="T13" fmla="*/ 0 60000 65536"/>
              <a:gd name="T14" fmla="*/ 0 60000 65536"/>
              <a:gd name="T15" fmla="*/ 0 60000 65536"/>
              <a:gd name="T16" fmla="*/ 0 60000 65536"/>
              <a:gd name="T17" fmla="*/ 0 60000 65536"/>
              <a:gd name="T18" fmla="*/ 0 w 1884"/>
              <a:gd name="T19" fmla="*/ 0 h 32"/>
              <a:gd name="T20" fmla="*/ 1884 w 1884"/>
              <a:gd name="T21" fmla="*/ 32 h 32"/>
            </a:gdLst>
            <a:ahLst/>
            <a:cxnLst>
              <a:cxn ang="T12">
                <a:pos x="T0" y="T1"/>
              </a:cxn>
              <a:cxn ang="T13">
                <a:pos x="T2" y="T3"/>
              </a:cxn>
              <a:cxn ang="T14">
                <a:pos x="T4" y="T5"/>
              </a:cxn>
              <a:cxn ang="T15">
                <a:pos x="T6" y="T7"/>
              </a:cxn>
              <a:cxn ang="T16">
                <a:pos x="T8" y="T9"/>
              </a:cxn>
              <a:cxn ang="T17">
                <a:pos x="T10" y="T11"/>
              </a:cxn>
            </a:cxnLst>
            <a:rect l="T18" t="T19" r="T20" b="T21"/>
            <a:pathLst>
              <a:path w="1884" h="32">
                <a:moveTo>
                  <a:pt x="0" y="26"/>
                </a:moveTo>
                <a:lnTo>
                  <a:pt x="0" y="32"/>
                </a:lnTo>
                <a:lnTo>
                  <a:pt x="1884" y="11"/>
                </a:lnTo>
                <a:lnTo>
                  <a:pt x="1884" y="0"/>
                </a:lnTo>
                <a:lnTo>
                  <a:pt x="0" y="21"/>
                </a:lnTo>
                <a:lnTo>
                  <a:pt x="0" y="26"/>
                </a:lnTo>
                <a:close/>
              </a:path>
            </a:pathLst>
          </a:custGeom>
          <a:solidFill>
            <a:schemeClr val="hlink"/>
          </a:solidFill>
          <a:ln w="9525">
            <a:solidFill>
              <a:schemeClr val="hlink"/>
            </a:solidFill>
            <a:round/>
            <a:headEnd/>
            <a:tailEnd/>
          </a:ln>
        </p:spPr>
        <p:txBody>
          <a:bodyPr/>
          <a:lstStyle/>
          <a:p>
            <a:endParaRPr lang="en-US" dirty="0"/>
          </a:p>
        </p:txBody>
      </p:sp>
      <p:sp>
        <p:nvSpPr>
          <p:cNvPr id="72812" name="Freeform 124"/>
          <p:cNvSpPr>
            <a:spLocks/>
          </p:cNvSpPr>
          <p:nvPr/>
        </p:nvSpPr>
        <p:spPr bwMode="auto">
          <a:xfrm>
            <a:off x="2709863" y="3814763"/>
            <a:ext cx="3476625" cy="409575"/>
          </a:xfrm>
          <a:custGeom>
            <a:avLst/>
            <a:gdLst>
              <a:gd name="T0" fmla="*/ 0 w 2190"/>
              <a:gd name="T1" fmla="*/ 2147483647 h 258"/>
              <a:gd name="T2" fmla="*/ 0 w 2190"/>
              <a:gd name="T3" fmla="*/ 2147483647 h 258"/>
              <a:gd name="T4" fmla="*/ 2147483647 w 2190"/>
              <a:gd name="T5" fmla="*/ 2147483647 h 258"/>
              <a:gd name="T6" fmla="*/ 2147483647 w 2190"/>
              <a:gd name="T7" fmla="*/ 0 h 258"/>
              <a:gd name="T8" fmla="*/ 0 w 2190"/>
              <a:gd name="T9" fmla="*/ 2147483647 h 258"/>
              <a:gd name="T10" fmla="*/ 0 w 2190"/>
              <a:gd name="T11" fmla="*/ 2147483647 h 258"/>
              <a:gd name="T12" fmla="*/ 0 60000 65536"/>
              <a:gd name="T13" fmla="*/ 0 60000 65536"/>
              <a:gd name="T14" fmla="*/ 0 60000 65536"/>
              <a:gd name="T15" fmla="*/ 0 60000 65536"/>
              <a:gd name="T16" fmla="*/ 0 60000 65536"/>
              <a:gd name="T17" fmla="*/ 0 60000 65536"/>
              <a:gd name="T18" fmla="*/ 0 w 2190"/>
              <a:gd name="T19" fmla="*/ 0 h 258"/>
              <a:gd name="T20" fmla="*/ 2190 w 2190"/>
              <a:gd name="T21" fmla="*/ 258 h 258"/>
            </a:gdLst>
            <a:ahLst/>
            <a:cxnLst>
              <a:cxn ang="T12">
                <a:pos x="T0" y="T1"/>
              </a:cxn>
              <a:cxn ang="T13">
                <a:pos x="T2" y="T3"/>
              </a:cxn>
              <a:cxn ang="T14">
                <a:pos x="T4" y="T5"/>
              </a:cxn>
              <a:cxn ang="T15">
                <a:pos x="T6" y="T7"/>
              </a:cxn>
              <a:cxn ang="T16">
                <a:pos x="T8" y="T9"/>
              </a:cxn>
              <a:cxn ang="T17">
                <a:pos x="T10" y="T11"/>
              </a:cxn>
            </a:cxnLst>
            <a:rect l="T18" t="T19" r="T20" b="T21"/>
            <a:pathLst>
              <a:path w="2190" h="258">
                <a:moveTo>
                  <a:pt x="0" y="253"/>
                </a:moveTo>
                <a:lnTo>
                  <a:pt x="0" y="258"/>
                </a:lnTo>
                <a:lnTo>
                  <a:pt x="2190" y="10"/>
                </a:lnTo>
                <a:lnTo>
                  <a:pt x="2190" y="0"/>
                </a:lnTo>
                <a:lnTo>
                  <a:pt x="0" y="248"/>
                </a:lnTo>
                <a:lnTo>
                  <a:pt x="0" y="253"/>
                </a:lnTo>
                <a:close/>
              </a:path>
            </a:pathLst>
          </a:custGeom>
          <a:solidFill>
            <a:schemeClr val="hlink"/>
          </a:solidFill>
          <a:ln w="9525">
            <a:solidFill>
              <a:schemeClr val="hlink"/>
            </a:solidFill>
            <a:round/>
            <a:headEnd/>
            <a:tailEnd/>
          </a:ln>
        </p:spPr>
        <p:txBody>
          <a:bodyPr/>
          <a:lstStyle/>
          <a:p>
            <a:endParaRPr lang="en-US" dirty="0"/>
          </a:p>
        </p:txBody>
      </p:sp>
      <p:sp>
        <p:nvSpPr>
          <p:cNvPr id="72813" name="Freeform 125"/>
          <p:cNvSpPr>
            <a:spLocks/>
          </p:cNvSpPr>
          <p:nvPr/>
        </p:nvSpPr>
        <p:spPr bwMode="auto">
          <a:xfrm>
            <a:off x="2701925" y="2055813"/>
            <a:ext cx="3878263" cy="301625"/>
          </a:xfrm>
          <a:custGeom>
            <a:avLst/>
            <a:gdLst>
              <a:gd name="T0" fmla="*/ 2147483647 w 2443"/>
              <a:gd name="T1" fmla="*/ 2147483647 h 190"/>
              <a:gd name="T2" fmla="*/ 2147483647 w 2443"/>
              <a:gd name="T3" fmla="*/ 2147483647 h 190"/>
              <a:gd name="T4" fmla="*/ 2147483647 w 2443"/>
              <a:gd name="T5" fmla="*/ 2147483647 h 190"/>
              <a:gd name="T6" fmla="*/ 2147483647 w 2443"/>
              <a:gd name="T7" fmla="*/ 0 h 190"/>
              <a:gd name="T8" fmla="*/ 0 w 2443"/>
              <a:gd name="T9" fmla="*/ 2147483647 h 190"/>
              <a:gd name="T10" fmla="*/ 2147483647 w 2443"/>
              <a:gd name="T11" fmla="*/ 2147483647 h 190"/>
              <a:gd name="T12" fmla="*/ 0 60000 65536"/>
              <a:gd name="T13" fmla="*/ 0 60000 65536"/>
              <a:gd name="T14" fmla="*/ 0 60000 65536"/>
              <a:gd name="T15" fmla="*/ 0 60000 65536"/>
              <a:gd name="T16" fmla="*/ 0 60000 65536"/>
              <a:gd name="T17" fmla="*/ 0 60000 65536"/>
              <a:gd name="T18" fmla="*/ 0 w 2443"/>
              <a:gd name="T19" fmla="*/ 0 h 190"/>
              <a:gd name="T20" fmla="*/ 2443 w 2443"/>
              <a:gd name="T21" fmla="*/ 190 h 190"/>
            </a:gdLst>
            <a:ahLst/>
            <a:cxnLst>
              <a:cxn ang="T12">
                <a:pos x="T0" y="T1"/>
              </a:cxn>
              <a:cxn ang="T13">
                <a:pos x="T2" y="T3"/>
              </a:cxn>
              <a:cxn ang="T14">
                <a:pos x="T4" y="T5"/>
              </a:cxn>
              <a:cxn ang="T15">
                <a:pos x="T6" y="T7"/>
              </a:cxn>
              <a:cxn ang="T16">
                <a:pos x="T8" y="T9"/>
              </a:cxn>
              <a:cxn ang="T17">
                <a:pos x="T10" y="T11"/>
              </a:cxn>
            </a:cxnLst>
            <a:rect l="T18" t="T19" r="T20" b="T21"/>
            <a:pathLst>
              <a:path w="2443" h="190">
                <a:moveTo>
                  <a:pt x="5" y="184"/>
                </a:moveTo>
                <a:lnTo>
                  <a:pt x="5" y="190"/>
                </a:lnTo>
                <a:lnTo>
                  <a:pt x="2443" y="15"/>
                </a:lnTo>
                <a:lnTo>
                  <a:pt x="2438" y="0"/>
                </a:lnTo>
                <a:lnTo>
                  <a:pt x="0" y="179"/>
                </a:lnTo>
                <a:lnTo>
                  <a:pt x="5" y="184"/>
                </a:lnTo>
                <a:close/>
              </a:path>
            </a:pathLst>
          </a:custGeom>
          <a:solidFill>
            <a:schemeClr val="hlink"/>
          </a:solidFill>
          <a:ln w="9525">
            <a:noFill/>
            <a:round/>
            <a:headEnd/>
            <a:tailEnd/>
          </a:ln>
        </p:spPr>
        <p:txBody>
          <a:bodyPr/>
          <a:lstStyle/>
          <a:p>
            <a:endParaRPr lang="en-US" dirty="0"/>
          </a:p>
        </p:txBody>
      </p:sp>
      <p:sp>
        <p:nvSpPr>
          <p:cNvPr id="72814" name="Freeform 126"/>
          <p:cNvSpPr>
            <a:spLocks/>
          </p:cNvSpPr>
          <p:nvPr/>
        </p:nvSpPr>
        <p:spPr bwMode="auto">
          <a:xfrm>
            <a:off x="5097463" y="1611313"/>
            <a:ext cx="150812" cy="25400"/>
          </a:xfrm>
          <a:custGeom>
            <a:avLst/>
            <a:gdLst>
              <a:gd name="T0" fmla="*/ 0 w 95"/>
              <a:gd name="T1" fmla="*/ 2147483647 h 16"/>
              <a:gd name="T2" fmla="*/ 0 w 95"/>
              <a:gd name="T3" fmla="*/ 2147483647 h 16"/>
              <a:gd name="T4" fmla="*/ 2147483647 w 95"/>
              <a:gd name="T5" fmla="*/ 2147483647 h 16"/>
              <a:gd name="T6" fmla="*/ 2147483647 w 95"/>
              <a:gd name="T7" fmla="*/ 0 h 16"/>
              <a:gd name="T8" fmla="*/ 0 w 95"/>
              <a:gd name="T9" fmla="*/ 2147483647 h 16"/>
              <a:gd name="T10" fmla="*/ 0 w 95"/>
              <a:gd name="T11" fmla="*/ 2147483647 h 16"/>
              <a:gd name="T12" fmla="*/ 0 60000 65536"/>
              <a:gd name="T13" fmla="*/ 0 60000 65536"/>
              <a:gd name="T14" fmla="*/ 0 60000 65536"/>
              <a:gd name="T15" fmla="*/ 0 60000 65536"/>
              <a:gd name="T16" fmla="*/ 0 60000 65536"/>
              <a:gd name="T17" fmla="*/ 0 60000 65536"/>
              <a:gd name="T18" fmla="*/ 0 w 95"/>
              <a:gd name="T19" fmla="*/ 0 h 16"/>
              <a:gd name="T20" fmla="*/ 95 w 95"/>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95" h="16">
                <a:moveTo>
                  <a:pt x="0" y="10"/>
                </a:moveTo>
                <a:lnTo>
                  <a:pt x="0" y="16"/>
                </a:lnTo>
                <a:lnTo>
                  <a:pt x="95" y="10"/>
                </a:lnTo>
                <a:lnTo>
                  <a:pt x="95" y="0"/>
                </a:lnTo>
                <a:lnTo>
                  <a:pt x="0" y="5"/>
                </a:lnTo>
                <a:lnTo>
                  <a:pt x="0" y="10"/>
                </a:lnTo>
                <a:close/>
              </a:path>
            </a:pathLst>
          </a:custGeom>
          <a:solidFill>
            <a:schemeClr val="hlink"/>
          </a:solidFill>
          <a:ln w="9525">
            <a:noFill/>
            <a:round/>
            <a:headEnd/>
            <a:tailEnd/>
          </a:ln>
        </p:spPr>
        <p:txBody>
          <a:bodyPr/>
          <a:lstStyle/>
          <a:p>
            <a:endParaRPr lang="en-US" dirty="0"/>
          </a:p>
        </p:txBody>
      </p:sp>
      <p:sp>
        <p:nvSpPr>
          <p:cNvPr id="72815" name="Freeform 127"/>
          <p:cNvSpPr>
            <a:spLocks/>
          </p:cNvSpPr>
          <p:nvPr/>
        </p:nvSpPr>
        <p:spPr bwMode="auto">
          <a:xfrm>
            <a:off x="5054600" y="1585913"/>
            <a:ext cx="93663" cy="84137"/>
          </a:xfrm>
          <a:custGeom>
            <a:avLst/>
            <a:gdLst>
              <a:gd name="T0" fmla="*/ 0 w 59"/>
              <a:gd name="T1" fmla="*/ 2147483647 h 53"/>
              <a:gd name="T2" fmla="*/ 0 w 59"/>
              <a:gd name="T3" fmla="*/ 2147483647 h 53"/>
              <a:gd name="T4" fmla="*/ 2147483647 w 59"/>
              <a:gd name="T5" fmla="*/ 2147483647 h 53"/>
              <a:gd name="T6" fmla="*/ 2147483647 w 59"/>
              <a:gd name="T7" fmla="*/ 2147483647 h 53"/>
              <a:gd name="T8" fmla="*/ 2147483647 w 59"/>
              <a:gd name="T9" fmla="*/ 2147483647 h 53"/>
              <a:gd name="T10" fmla="*/ 2147483647 w 59"/>
              <a:gd name="T11" fmla="*/ 2147483647 h 53"/>
              <a:gd name="T12" fmla="*/ 2147483647 w 59"/>
              <a:gd name="T13" fmla="*/ 2147483647 h 53"/>
              <a:gd name="T14" fmla="*/ 2147483647 w 59"/>
              <a:gd name="T15" fmla="*/ 2147483647 h 53"/>
              <a:gd name="T16" fmla="*/ 2147483647 w 59"/>
              <a:gd name="T17" fmla="*/ 2147483647 h 53"/>
              <a:gd name="T18" fmla="*/ 2147483647 w 59"/>
              <a:gd name="T19" fmla="*/ 2147483647 h 53"/>
              <a:gd name="T20" fmla="*/ 2147483647 w 59"/>
              <a:gd name="T21" fmla="*/ 2147483647 h 53"/>
              <a:gd name="T22" fmla="*/ 2147483647 w 59"/>
              <a:gd name="T23" fmla="*/ 2147483647 h 53"/>
              <a:gd name="T24" fmla="*/ 2147483647 w 59"/>
              <a:gd name="T25" fmla="*/ 2147483647 h 53"/>
              <a:gd name="T26" fmla="*/ 2147483647 w 59"/>
              <a:gd name="T27" fmla="*/ 2147483647 h 53"/>
              <a:gd name="T28" fmla="*/ 2147483647 w 59"/>
              <a:gd name="T29" fmla="*/ 2147483647 h 53"/>
              <a:gd name="T30" fmla="*/ 2147483647 w 59"/>
              <a:gd name="T31" fmla="*/ 2147483647 h 53"/>
              <a:gd name="T32" fmla="*/ 2147483647 w 59"/>
              <a:gd name="T33" fmla="*/ 2147483647 h 53"/>
              <a:gd name="T34" fmla="*/ 2147483647 w 59"/>
              <a:gd name="T35" fmla="*/ 2147483647 h 53"/>
              <a:gd name="T36" fmla="*/ 2147483647 w 59"/>
              <a:gd name="T37" fmla="*/ 2147483647 h 53"/>
              <a:gd name="T38" fmla="*/ 2147483647 w 59"/>
              <a:gd name="T39" fmla="*/ 0 h 53"/>
              <a:gd name="T40" fmla="*/ 0 w 59"/>
              <a:gd name="T41" fmla="*/ 2147483647 h 53"/>
              <a:gd name="T42" fmla="*/ 0 w 59"/>
              <a:gd name="T43" fmla="*/ 2147483647 h 5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59"/>
              <a:gd name="T67" fmla="*/ 0 h 53"/>
              <a:gd name="T68" fmla="*/ 59 w 59"/>
              <a:gd name="T69" fmla="*/ 53 h 5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59" h="53">
                <a:moveTo>
                  <a:pt x="0" y="32"/>
                </a:moveTo>
                <a:lnTo>
                  <a:pt x="0" y="32"/>
                </a:lnTo>
                <a:lnTo>
                  <a:pt x="59" y="53"/>
                </a:lnTo>
                <a:lnTo>
                  <a:pt x="59" y="48"/>
                </a:lnTo>
                <a:lnTo>
                  <a:pt x="53" y="42"/>
                </a:lnTo>
                <a:lnTo>
                  <a:pt x="53" y="37"/>
                </a:lnTo>
                <a:lnTo>
                  <a:pt x="53" y="32"/>
                </a:lnTo>
                <a:lnTo>
                  <a:pt x="53" y="26"/>
                </a:lnTo>
                <a:lnTo>
                  <a:pt x="53" y="21"/>
                </a:lnTo>
                <a:lnTo>
                  <a:pt x="53" y="16"/>
                </a:lnTo>
                <a:lnTo>
                  <a:pt x="53" y="11"/>
                </a:lnTo>
                <a:lnTo>
                  <a:pt x="53" y="5"/>
                </a:lnTo>
                <a:lnTo>
                  <a:pt x="59" y="0"/>
                </a:lnTo>
                <a:lnTo>
                  <a:pt x="0" y="32"/>
                </a:lnTo>
                <a:close/>
              </a:path>
            </a:pathLst>
          </a:custGeom>
          <a:solidFill>
            <a:schemeClr val="hlink"/>
          </a:solidFill>
          <a:ln w="9525">
            <a:noFill/>
            <a:round/>
            <a:headEnd/>
            <a:tailEnd/>
          </a:ln>
        </p:spPr>
        <p:txBody>
          <a:bodyPr/>
          <a:lstStyle/>
          <a:p>
            <a:endParaRPr lang="en-US" dirty="0"/>
          </a:p>
        </p:txBody>
      </p:sp>
      <p:sp>
        <p:nvSpPr>
          <p:cNvPr id="72816" name="Freeform 128"/>
          <p:cNvSpPr>
            <a:spLocks/>
          </p:cNvSpPr>
          <p:nvPr/>
        </p:nvSpPr>
        <p:spPr bwMode="auto">
          <a:xfrm>
            <a:off x="5097463" y="1938338"/>
            <a:ext cx="150812" cy="25400"/>
          </a:xfrm>
          <a:custGeom>
            <a:avLst/>
            <a:gdLst>
              <a:gd name="T0" fmla="*/ 0 w 95"/>
              <a:gd name="T1" fmla="*/ 2147483647 h 16"/>
              <a:gd name="T2" fmla="*/ 0 w 95"/>
              <a:gd name="T3" fmla="*/ 2147483647 h 16"/>
              <a:gd name="T4" fmla="*/ 2147483647 w 95"/>
              <a:gd name="T5" fmla="*/ 2147483647 h 16"/>
              <a:gd name="T6" fmla="*/ 2147483647 w 95"/>
              <a:gd name="T7" fmla="*/ 2147483647 h 16"/>
              <a:gd name="T8" fmla="*/ 0 w 95"/>
              <a:gd name="T9" fmla="*/ 0 h 16"/>
              <a:gd name="T10" fmla="*/ 0 w 95"/>
              <a:gd name="T11" fmla="*/ 2147483647 h 16"/>
              <a:gd name="T12" fmla="*/ 0 60000 65536"/>
              <a:gd name="T13" fmla="*/ 0 60000 65536"/>
              <a:gd name="T14" fmla="*/ 0 60000 65536"/>
              <a:gd name="T15" fmla="*/ 0 60000 65536"/>
              <a:gd name="T16" fmla="*/ 0 60000 65536"/>
              <a:gd name="T17" fmla="*/ 0 60000 65536"/>
              <a:gd name="T18" fmla="*/ 0 w 95"/>
              <a:gd name="T19" fmla="*/ 0 h 16"/>
              <a:gd name="T20" fmla="*/ 95 w 95"/>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95" h="16">
                <a:moveTo>
                  <a:pt x="0" y="5"/>
                </a:moveTo>
                <a:lnTo>
                  <a:pt x="0" y="10"/>
                </a:lnTo>
                <a:lnTo>
                  <a:pt x="95" y="16"/>
                </a:lnTo>
                <a:lnTo>
                  <a:pt x="95" y="10"/>
                </a:lnTo>
                <a:lnTo>
                  <a:pt x="0" y="0"/>
                </a:lnTo>
                <a:lnTo>
                  <a:pt x="0" y="5"/>
                </a:lnTo>
                <a:close/>
              </a:path>
            </a:pathLst>
          </a:custGeom>
          <a:solidFill>
            <a:schemeClr val="hlink"/>
          </a:solidFill>
          <a:ln w="9525">
            <a:noFill/>
            <a:round/>
            <a:headEnd/>
            <a:tailEnd/>
          </a:ln>
        </p:spPr>
        <p:txBody>
          <a:bodyPr/>
          <a:lstStyle/>
          <a:p>
            <a:endParaRPr lang="en-US" dirty="0"/>
          </a:p>
        </p:txBody>
      </p:sp>
      <p:sp>
        <p:nvSpPr>
          <p:cNvPr id="72817" name="Freeform 129"/>
          <p:cNvSpPr>
            <a:spLocks/>
          </p:cNvSpPr>
          <p:nvPr/>
        </p:nvSpPr>
        <p:spPr bwMode="auto">
          <a:xfrm>
            <a:off x="5054600" y="1912938"/>
            <a:ext cx="93663" cy="74612"/>
          </a:xfrm>
          <a:custGeom>
            <a:avLst/>
            <a:gdLst>
              <a:gd name="T0" fmla="*/ 0 w 59"/>
              <a:gd name="T1" fmla="*/ 2147483647 h 47"/>
              <a:gd name="T2" fmla="*/ 0 w 59"/>
              <a:gd name="T3" fmla="*/ 2147483647 h 47"/>
              <a:gd name="T4" fmla="*/ 2147483647 w 59"/>
              <a:gd name="T5" fmla="*/ 2147483647 h 47"/>
              <a:gd name="T6" fmla="*/ 2147483647 w 59"/>
              <a:gd name="T7" fmla="*/ 2147483647 h 47"/>
              <a:gd name="T8" fmla="*/ 2147483647 w 59"/>
              <a:gd name="T9" fmla="*/ 2147483647 h 47"/>
              <a:gd name="T10" fmla="*/ 2147483647 w 59"/>
              <a:gd name="T11" fmla="*/ 2147483647 h 47"/>
              <a:gd name="T12" fmla="*/ 2147483647 w 59"/>
              <a:gd name="T13" fmla="*/ 2147483647 h 47"/>
              <a:gd name="T14" fmla="*/ 2147483647 w 59"/>
              <a:gd name="T15" fmla="*/ 2147483647 h 47"/>
              <a:gd name="T16" fmla="*/ 2147483647 w 59"/>
              <a:gd name="T17" fmla="*/ 2147483647 h 47"/>
              <a:gd name="T18" fmla="*/ 2147483647 w 59"/>
              <a:gd name="T19" fmla="*/ 2147483647 h 47"/>
              <a:gd name="T20" fmla="*/ 2147483647 w 59"/>
              <a:gd name="T21" fmla="*/ 2147483647 h 47"/>
              <a:gd name="T22" fmla="*/ 2147483647 w 59"/>
              <a:gd name="T23" fmla="*/ 2147483647 h 47"/>
              <a:gd name="T24" fmla="*/ 2147483647 w 59"/>
              <a:gd name="T25" fmla="*/ 2147483647 h 47"/>
              <a:gd name="T26" fmla="*/ 2147483647 w 59"/>
              <a:gd name="T27" fmla="*/ 2147483647 h 47"/>
              <a:gd name="T28" fmla="*/ 2147483647 w 59"/>
              <a:gd name="T29" fmla="*/ 2147483647 h 47"/>
              <a:gd name="T30" fmla="*/ 2147483647 w 59"/>
              <a:gd name="T31" fmla="*/ 2147483647 h 47"/>
              <a:gd name="T32" fmla="*/ 2147483647 w 59"/>
              <a:gd name="T33" fmla="*/ 2147483647 h 47"/>
              <a:gd name="T34" fmla="*/ 2147483647 w 59"/>
              <a:gd name="T35" fmla="*/ 2147483647 h 47"/>
              <a:gd name="T36" fmla="*/ 2147483647 w 59"/>
              <a:gd name="T37" fmla="*/ 0 h 47"/>
              <a:gd name="T38" fmla="*/ 2147483647 w 59"/>
              <a:gd name="T39" fmla="*/ 0 h 47"/>
              <a:gd name="T40" fmla="*/ 0 w 59"/>
              <a:gd name="T41" fmla="*/ 2147483647 h 47"/>
              <a:gd name="T42" fmla="*/ 0 w 59"/>
              <a:gd name="T43" fmla="*/ 2147483647 h 4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59"/>
              <a:gd name="T67" fmla="*/ 0 h 47"/>
              <a:gd name="T68" fmla="*/ 59 w 59"/>
              <a:gd name="T69" fmla="*/ 47 h 47"/>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59" h="47">
                <a:moveTo>
                  <a:pt x="0" y="21"/>
                </a:moveTo>
                <a:lnTo>
                  <a:pt x="0" y="21"/>
                </a:lnTo>
                <a:lnTo>
                  <a:pt x="59" y="47"/>
                </a:lnTo>
                <a:lnTo>
                  <a:pt x="53" y="47"/>
                </a:lnTo>
                <a:lnTo>
                  <a:pt x="53" y="42"/>
                </a:lnTo>
                <a:lnTo>
                  <a:pt x="53" y="37"/>
                </a:lnTo>
                <a:lnTo>
                  <a:pt x="53" y="32"/>
                </a:lnTo>
                <a:lnTo>
                  <a:pt x="53" y="26"/>
                </a:lnTo>
                <a:lnTo>
                  <a:pt x="53" y="21"/>
                </a:lnTo>
                <a:lnTo>
                  <a:pt x="53" y="16"/>
                </a:lnTo>
                <a:lnTo>
                  <a:pt x="53" y="10"/>
                </a:lnTo>
                <a:lnTo>
                  <a:pt x="59" y="5"/>
                </a:lnTo>
                <a:lnTo>
                  <a:pt x="59" y="0"/>
                </a:lnTo>
                <a:lnTo>
                  <a:pt x="0" y="21"/>
                </a:lnTo>
                <a:close/>
              </a:path>
            </a:pathLst>
          </a:custGeom>
          <a:solidFill>
            <a:schemeClr val="hlink"/>
          </a:solidFill>
          <a:ln w="9525">
            <a:noFill/>
            <a:round/>
            <a:headEnd/>
            <a:tailEnd/>
          </a:ln>
        </p:spPr>
        <p:txBody>
          <a:bodyPr/>
          <a:lstStyle/>
          <a:p>
            <a:endParaRPr lang="en-US" dirty="0"/>
          </a:p>
        </p:txBody>
      </p:sp>
      <p:sp>
        <p:nvSpPr>
          <p:cNvPr id="72818" name="Freeform 130"/>
          <p:cNvSpPr>
            <a:spLocks/>
          </p:cNvSpPr>
          <p:nvPr/>
        </p:nvSpPr>
        <p:spPr bwMode="auto">
          <a:xfrm>
            <a:off x="5097463" y="2155825"/>
            <a:ext cx="150812" cy="25400"/>
          </a:xfrm>
          <a:custGeom>
            <a:avLst/>
            <a:gdLst>
              <a:gd name="T0" fmla="*/ 0 w 95"/>
              <a:gd name="T1" fmla="*/ 2147483647 h 16"/>
              <a:gd name="T2" fmla="*/ 0 w 95"/>
              <a:gd name="T3" fmla="*/ 2147483647 h 16"/>
              <a:gd name="T4" fmla="*/ 2147483647 w 95"/>
              <a:gd name="T5" fmla="*/ 2147483647 h 16"/>
              <a:gd name="T6" fmla="*/ 2147483647 w 95"/>
              <a:gd name="T7" fmla="*/ 0 h 16"/>
              <a:gd name="T8" fmla="*/ 0 w 95"/>
              <a:gd name="T9" fmla="*/ 2147483647 h 16"/>
              <a:gd name="T10" fmla="*/ 0 w 95"/>
              <a:gd name="T11" fmla="*/ 2147483647 h 16"/>
              <a:gd name="T12" fmla="*/ 0 60000 65536"/>
              <a:gd name="T13" fmla="*/ 0 60000 65536"/>
              <a:gd name="T14" fmla="*/ 0 60000 65536"/>
              <a:gd name="T15" fmla="*/ 0 60000 65536"/>
              <a:gd name="T16" fmla="*/ 0 60000 65536"/>
              <a:gd name="T17" fmla="*/ 0 60000 65536"/>
              <a:gd name="T18" fmla="*/ 0 w 95"/>
              <a:gd name="T19" fmla="*/ 0 h 16"/>
              <a:gd name="T20" fmla="*/ 95 w 95"/>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95" h="16">
                <a:moveTo>
                  <a:pt x="0" y="10"/>
                </a:moveTo>
                <a:lnTo>
                  <a:pt x="0" y="16"/>
                </a:lnTo>
                <a:lnTo>
                  <a:pt x="95" y="10"/>
                </a:lnTo>
                <a:lnTo>
                  <a:pt x="95" y="0"/>
                </a:lnTo>
                <a:lnTo>
                  <a:pt x="0" y="5"/>
                </a:lnTo>
                <a:lnTo>
                  <a:pt x="0" y="10"/>
                </a:lnTo>
                <a:close/>
              </a:path>
            </a:pathLst>
          </a:custGeom>
          <a:solidFill>
            <a:schemeClr val="hlink"/>
          </a:solidFill>
          <a:ln w="9525">
            <a:noFill/>
            <a:round/>
            <a:headEnd/>
            <a:tailEnd/>
          </a:ln>
        </p:spPr>
        <p:txBody>
          <a:bodyPr/>
          <a:lstStyle/>
          <a:p>
            <a:endParaRPr lang="en-US" dirty="0"/>
          </a:p>
        </p:txBody>
      </p:sp>
      <p:sp>
        <p:nvSpPr>
          <p:cNvPr id="72819" name="Freeform 131"/>
          <p:cNvSpPr>
            <a:spLocks/>
          </p:cNvSpPr>
          <p:nvPr/>
        </p:nvSpPr>
        <p:spPr bwMode="auto">
          <a:xfrm>
            <a:off x="5054600" y="2130425"/>
            <a:ext cx="93663" cy="84138"/>
          </a:xfrm>
          <a:custGeom>
            <a:avLst/>
            <a:gdLst>
              <a:gd name="T0" fmla="*/ 0 w 59"/>
              <a:gd name="T1" fmla="*/ 2147483647 h 53"/>
              <a:gd name="T2" fmla="*/ 0 w 59"/>
              <a:gd name="T3" fmla="*/ 2147483647 h 53"/>
              <a:gd name="T4" fmla="*/ 2147483647 w 59"/>
              <a:gd name="T5" fmla="*/ 2147483647 h 53"/>
              <a:gd name="T6" fmla="*/ 2147483647 w 59"/>
              <a:gd name="T7" fmla="*/ 2147483647 h 53"/>
              <a:gd name="T8" fmla="*/ 2147483647 w 59"/>
              <a:gd name="T9" fmla="*/ 2147483647 h 53"/>
              <a:gd name="T10" fmla="*/ 2147483647 w 59"/>
              <a:gd name="T11" fmla="*/ 2147483647 h 53"/>
              <a:gd name="T12" fmla="*/ 2147483647 w 59"/>
              <a:gd name="T13" fmla="*/ 2147483647 h 53"/>
              <a:gd name="T14" fmla="*/ 2147483647 w 59"/>
              <a:gd name="T15" fmla="*/ 2147483647 h 53"/>
              <a:gd name="T16" fmla="*/ 2147483647 w 59"/>
              <a:gd name="T17" fmla="*/ 2147483647 h 53"/>
              <a:gd name="T18" fmla="*/ 2147483647 w 59"/>
              <a:gd name="T19" fmla="*/ 2147483647 h 53"/>
              <a:gd name="T20" fmla="*/ 2147483647 w 59"/>
              <a:gd name="T21" fmla="*/ 2147483647 h 53"/>
              <a:gd name="T22" fmla="*/ 2147483647 w 59"/>
              <a:gd name="T23" fmla="*/ 2147483647 h 53"/>
              <a:gd name="T24" fmla="*/ 2147483647 w 59"/>
              <a:gd name="T25" fmla="*/ 2147483647 h 53"/>
              <a:gd name="T26" fmla="*/ 2147483647 w 59"/>
              <a:gd name="T27" fmla="*/ 2147483647 h 53"/>
              <a:gd name="T28" fmla="*/ 2147483647 w 59"/>
              <a:gd name="T29" fmla="*/ 2147483647 h 53"/>
              <a:gd name="T30" fmla="*/ 2147483647 w 59"/>
              <a:gd name="T31" fmla="*/ 2147483647 h 53"/>
              <a:gd name="T32" fmla="*/ 2147483647 w 59"/>
              <a:gd name="T33" fmla="*/ 2147483647 h 53"/>
              <a:gd name="T34" fmla="*/ 2147483647 w 59"/>
              <a:gd name="T35" fmla="*/ 2147483647 h 53"/>
              <a:gd name="T36" fmla="*/ 2147483647 w 59"/>
              <a:gd name="T37" fmla="*/ 2147483647 h 53"/>
              <a:gd name="T38" fmla="*/ 2147483647 w 59"/>
              <a:gd name="T39" fmla="*/ 0 h 53"/>
              <a:gd name="T40" fmla="*/ 0 w 59"/>
              <a:gd name="T41" fmla="*/ 2147483647 h 53"/>
              <a:gd name="T42" fmla="*/ 0 w 59"/>
              <a:gd name="T43" fmla="*/ 2147483647 h 5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59"/>
              <a:gd name="T67" fmla="*/ 0 h 53"/>
              <a:gd name="T68" fmla="*/ 59 w 59"/>
              <a:gd name="T69" fmla="*/ 53 h 5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59" h="53">
                <a:moveTo>
                  <a:pt x="0" y="32"/>
                </a:moveTo>
                <a:lnTo>
                  <a:pt x="0" y="32"/>
                </a:lnTo>
                <a:lnTo>
                  <a:pt x="59" y="53"/>
                </a:lnTo>
                <a:lnTo>
                  <a:pt x="59" y="48"/>
                </a:lnTo>
                <a:lnTo>
                  <a:pt x="59" y="42"/>
                </a:lnTo>
                <a:lnTo>
                  <a:pt x="53" y="42"/>
                </a:lnTo>
                <a:lnTo>
                  <a:pt x="53" y="37"/>
                </a:lnTo>
                <a:lnTo>
                  <a:pt x="53" y="32"/>
                </a:lnTo>
                <a:lnTo>
                  <a:pt x="53" y="26"/>
                </a:lnTo>
                <a:lnTo>
                  <a:pt x="53" y="21"/>
                </a:lnTo>
                <a:lnTo>
                  <a:pt x="53" y="16"/>
                </a:lnTo>
                <a:lnTo>
                  <a:pt x="53" y="11"/>
                </a:lnTo>
                <a:lnTo>
                  <a:pt x="53" y="5"/>
                </a:lnTo>
                <a:lnTo>
                  <a:pt x="59" y="0"/>
                </a:lnTo>
                <a:lnTo>
                  <a:pt x="0" y="32"/>
                </a:lnTo>
                <a:close/>
              </a:path>
            </a:pathLst>
          </a:custGeom>
          <a:solidFill>
            <a:schemeClr val="hlink"/>
          </a:solidFill>
          <a:ln w="9525">
            <a:noFill/>
            <a:round/>
            <a:headEnd/>
            <a:tailEnd/>
          </a:ln>
        </p:spPr>
        <p:txBody>
          <a:bodyPr/>
          <a:lstStyle/>
          <a:p>
            <a:endParaRPr lang="en-US" dirty="0"/>
          </a:p>
        </p:txBody>
      </p:sp>
      <p:sp>
        <p:nvSpPr>
          <p:cNvPr id="72820" name="Freeform 132"/>
          <p:cNvSpPr>
            <a:spLocks/>
          </p:cNvSpPr>
          <p:nvPr/>
        </p:nvSpPr>
        <p:spPr bwMode="auto">
          <a:xfrm>
            <a:off x="5097463" y="2457450"/>
            <a:ext cx="150812" cy="15875"/>
          </a:xfrm>
          <a:custGeom>
            <a:avLst/>
            <a:gdLst>
              <a:gd name="T0" fmla="*/ 0 w 95"/>
              <a:gd name="T1" fmla="*/ 2147483647 h 10"/>
              <a:gd name="T2" fmla="*/ 0 w 95"/>
              <a:gd name="T3" fmla="*/ 2147483647 h 10"/>
              <a:gd name="T4" fmla="*/ 2147483647 w 95"/>
              <a:gd name="T5" fmla="*/ 2147483647 h 10"/>
              <a:gd name="T6" fmla="*/ 2147483647 w 95"/>
              <a:gd name="T7" fmla="*/ 2147483647 h 10"/>
              <a:gd name="T8" fmla="*/ 0 w 95"/>
              <a:gd name="T9" fmla="*/ 0 h 10"/>
              <a:gd name="T10" fmla="*/ 0 w 95"/>
              <a:gd name="T11" fmla="*/ 2147483647 h 10"/>
              <a:gd name="T12" fmla="*/ 0 60000 65536"/>
              <a:gd name="T13" fmla="*/ 0 60000 65536"/>
              <a:gd name="T14" fmla="*/ 0 60000 65536"/>
              <a:gd name="T15" fmla="*/ 0 60000 65536"/>
              <a:gd name="T16" fmla="*/ 0 60000 65536"/>
              <a:gd name="T17" fmla="*/ 0 60000 65536"/>
              <a:gd name="T18" fmla="*/ 0 w 95"/>
              <a:gd name="T19" fmla="*/ 0 h 10"/>
              <a:gd name="T20" fmla="*/ 95 w 95"/>
              <a:gd name="T21" fmla="*/ 10 h 10"/>
            </a:gdLst>
            <a:ahLst/>
            <a:cxnLst>
              <a:cxn ang="T12">
                <a:pos x="T0" y="T1"/>
              </a:cxn>
              <a:cxn ang="T13">
                <a:pos x="T2" y="T3"/>
              </a:cxn>
              <a:cxn ang="T14">
                <a:pos x="T4" y="T5"/>
              </a:cxn>
              <a:cxn ang="T15">
                <a:pos x="T6" y="T7"/>
              </a:cxn>
              <a:cxn ang="T16">
                <a:pos x="T8" y="T9"/>
              </a:cxn>
              <a:cxn ang="T17">
                <a:pos x="T10" y="T11"/>
              </a:cxn>
            </a:cxnLst>
            <a:rect l="T18" t="T19" r="T20" b="T21"/>
            <a:pathLst>
              <a:path w="95" h="10">
                <a:moveTo>
                  <a:pt x="0" y="5"/>
                </a:moveTo>
                <a:lnTo>
                  <a:pt x="0" y="5"/>
                </a:lnTo>
                <a:lnTo>
                  <a:pt x="95" y="10"/>
                </a:lnTo>
                <a:lnTo>
                  <a:pt x="95" y="5"/>
                </a:lnTo>
                <a:lnTo>
                  <a:pt x="0" y="0"/>
                </a:lnTo>
                <a:lnTo>
                  <a:pt x="0" y="5"/>
                </a:lnTo>
                <a:close/>
              </a:path>
            </a:pathLst>
          </a:custGeom>
          <a:solidFill>
            <a:schemeClr val="hlink"/>
          </a:solidFill>
          <a:ln w="9525">
            <a:noFill/>
            <a:round/>
            <a:headEnd/>
            <a:tailEnd/>
          </a:ln>
        </p:spPr>
        <p:txBody>
          <a:bodyPr/>
          <a:lstStyle/>
          <a:p>
            <a:endParaRPr lang="en-US" dirty="0"/>
          </a:p>
        </p:txBody>
      </p:sp>
      <p:sp>
        <p:nvSpPr>
          <p:cNvPr id="72821" name="Freeform 133"/>
          <p:cNvSpPr>
            <a:spLocks/>
          </p:cNvSpPr>
          <p:nvPr/>
        </p:nvSpPr>
        <p:spPr bwMode="auto">
          <a:xfrm>
            <a:off x="5054600" y="2424113"/>
            <a:ext cx="93663" cy="84137"/>
          </a:xfrm>
          <a:custGeom>
            <a:avLst/>
            <a:gdLst>
              <a:gd name="T0" fmla="*/ 0 w 59"/>
              <a:gd name="T1" fmla="*/ 2147483647 h 53"/>
              <a:gd name="T2" fmla="*/ 0 w 59"/>
              <a:gd name="T3" fmla="*/ 2147483647 h 53"/>
              <a:gd name="T4" fmla="*/ 2147483647 w 59"/>
              <a:gd name="T5" fmla="*/ 2147483647 h 53"/>
              <a:gd name="T6" fmla="*/ 2147483647 w 59"/>
              <a:gd name="T7" fmla="*/ 2147483647 h 53"/>
              <a:gd name="T8" fmla="*/ 2147483647 w 59"/>
              <a:gd name="T9" fmla="*/ 2147483647 h 53"/>
              <a:gd name="T10" fmla="*/ 2147483647 w 59"/>
              <a:gd name="T11" fmla="*/ 2147483647 h 53"/>
              <a:gd name="T12" fmla="*/ 2147483647 w 59"/>
              <a:gd name="T13" fmla="*/ 2147483647 h 53"/>
              <a:gd name="T14" fmla="*/ 2147483647 w 59"/>
              <a:gd name="T15" fmla="*/ 2147483647 h 53"/>
              <a:gd name="T16" fmla="*/ 2147483647 w 59"/>
              <a:gd name="T17" fmla="*/ 2147483647 h 53"/>
              <a:gd name="T18" fmla="*/ 2147483647 w 59"/>
              <a:gd name="T19" fmla="*/ 2147483647 h 53"/>
              <a:gd name="T20" fmla="*/ 2147483647 w 59"/>
              <a:gd name="T21" fmla="*/ 2147483647 h 53"/>
              <a:gd name="T22" fmla="*/ 2147483647 w 59"/>
              <a:gd name="T23" fmla="*/ 2147483647 h 53"/>
              <a:gd name="T24" fmla="*/ 2147483647 w 59"/>
              <a:gd name="T25" fmla="*/ 2147483647 h 53"/>
              <a:gd name="T26" fmla="*/ 2147483647 w 59"/>
              <a:gd name="T27" fmla="*/ 2147483647 h 53"/>
              <a:gd name="T28" fmla="*/ 2147483647 w 59"/>
              <a:gd name="T29" fmla="*/ 2147483647 h 53"/>
              <a:gd name="T30" fmla="*/ 2147483647 w 59"/>
              <a:gd name="T31" fmla="*/ 2147483647 h 53"/>
              <a:gd name="T32" fmla="*/ 2147483647 w 59"/>
              <a:gd name="T33" fmla="*/ 2147483647 h 53"/>
              <a:gd name="T34" fmla="*/ 2147483647 w 59"/>
              <a:gd name="T35" fmla="*/ 2147483647 h 53"/>
              <a:gd name="T36" fmla="*/ 2147483647 w 59"/>
              <a:gd name="T37" fmla="*/ 2147483647 h 53"/>
              <a:gd name="T38" fmla="*/ 2147483647 w 59"/>
              <a:gd name="T39" fmla="*/ 0 h 53"/>
              <a:gd name="T40" fmla="*/ 0 w 59"/>
              <a:gd name="T41" fmla="*/ 2147483647 h 53"/>
              <a:gd name="T42" fmla="*/ 0 w 59"/>
              <a:gd name="T43" fmla="*/ 2147483647 h 5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59"/>
              <a:gd name="T67" fmla="*/ 0 h 53"/>
              <a:gd name="T68" fmla="*/ 59 w 59"/>
              <a:gd name="T69" fmla="*/ 53 h 5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59" h="53">
                <a:moveTo>
                  <a:pt x="0" y="21"/>
                </a:moveTo>
                <a:lnTo>
                  <a:pt x="0" y="21"/>
                </a:lnTo>
                <a:lnTo>
                  <a:pt x="59" y="53"/>
                </a:lnTo>
                <a:lnTo>
                  <a:pt x="53" y="47"/>
                </a:lnTo>
                <a:lnTo>
                  <a:pt x="53" y="42"/>
                </a:lnTo>
                <a:lnTo>
                  <a:pt x="53" y="37"/>
                </a:lnTo>
                <a:lnTo>
                  <a:pt x="53" y="31"/>
                </a:lnTo>
                <a:lnTo>
                  <a:pt x="53" y="26"/>
                </a:lnTo>
                <a:lnTo>
                  <a:pt x="53" y="21"/>
                </a:lnTo>
                <a:lnTo>
                  <a:pt x="53" y="16"/>
                </a:lnTo>
                <a:lnTo>
                  <a:pt x="53" y="10"/>
                </a:lnTo>
                <a:lnTo>
                  <a:pt x="59" y="5"/>
                </a:lnTo>
                <a:lnTo>
                  <a:pt x="59" y="0"/>
                </a:lnTo>
                <a:lnTo>
                  <a:pt x="0" y="21"/>
                </a:lnTo>
                <a:close/>
              </a:path>
            </a:pathLst>
          </a:custGeom>
          <a:solidFill>
            <a:schemeClr val="hlink"/>
          </a:solidFill>
          <a:ln w="9525">
            <a:noFill/>
            <a:round/>
            <a:headEnd/>
            <a:tailEnd/>
          </a:ln>
        </p:spPr>
        <p:txBody>
          <a:bodyPr/>
          <a:lstStyle/>
          <a:p>
            <a:endParaRPr lang="en-US" dirty="0"/>
          </a:p>
        </p:txBody>
      </p:sp>
      <p:sp>
        <p:nvSpPr>
          <p:cNvPr id="72822" name="Freeform 134"/>
          <p:cNvSpPr>
            <a:spLocks/>
          </p:cNvSpPr>
          <p:nvPr/>
        </p:nvSpPr>
        <p:spPr bwMode="auto">
          <a:xfrm>
            <a:off x="3346450" y="5172075"/>
            <a:ext cx="58738" cy="117475"/>
          </a:xfrm>
          <a:custGeom>
            <a:avLst/>
            <a:gdLst>
              <a:gd name="T0" fmla="*/ 2147483647 w 37"/>
              <a:gd name="T1" fmla="*/ 2147483647 h 74"/>
              <a:gd name="T2" fmla="*/ 2147483647 w 37"/>
              <a:gd name="T3" fmla="*/ 2147483647 h 74"/>
              <a:gd name="T4" fmla="*/ 2147483647 w 37"/>
              <a:gd name="T5" fmla="*/ 0 h 74"/>
              <a:gd name="T6" fmla="*/ 0 w 37"/>
              <a:gd name="T7" fmla="*/ 2147483647 h 74"/>
              <a:gd name="T8" fmla="*/ 2147483647 w 37"/>
              <a:gd name="T9" fmla="*/ 2147483647 h 74"/>
              <a:gd name="T10" fmla="*/ 2147483647 w 37"/>
              <a:gd name="T11" fmla="*/ 2147483647 h 74"/>
              <a:gd name="T12" fmla="*/ 0 60000 65536"/>
              <a:gd name="T13" fmla="*/ 0 60000 65536"/>
              <a:gd name="T14" fmla="*/ 0 60000 65536"/>
              <a:gd name="T15" fmla="*/ 0 60000 65536"/>
              <a:gd name="T16" fmla="*/ 0 60000 65536"/>
              <a:gd name="T17" fmla="*/ 0 60000 65536"/>
              <a:gd name="T18" fmla="*/ 0 w 37"/>
              <a:gd name="T19" fmla="*/ 0 h 74"/>
              <a:gd name="T20" fmla="*/ 37 w 37"/>
              <a:gd name="T21" fmla="*/ 74 h 74"/>
            </a:gdLst>
            <a:ahLst/>
            <a:cxnLst>
              <a:cxn ang="T12">
                <a:pos x="T0" y="T1"/>
              </a:cxn>
              <a:cxn ang="T13">
                <a:pos x="T2" y="T3"/>
              </a:cxn>
              <a:cxn ang="T14">
                <a:pos x="T4" y="T5"/>
              </a:cxn>
              <a:cxn ang="T15">
                <a:pos x="T6" y="T7"/>
              </a:cxn>
              <a:cxn ang="T16">
                <a:pos x="T8" y="T9"/>
              </a:cxn>
              <a:cxn ang="T17">
                <a:pos x="T10" y="T11"/>
              </a:cxn>
            </a:cxnLst>
            <a:rect l="T18" t="T19" r="T20" b="T21"/>
            <a:pathLst>
              <a:path w="37" h="74">
                <a:moveTo>
                  <a:pt x="37" y="68"/>
                </a:moveTo>
                <a:lnTo>
                  <a:pt x="37" y="68"/>
                </a:lnTo>
                <a:lnTo>
                  <a:pt x="11" y="0"/>
                </a:lnTo>
                <a:lnTo>
                  <a:pt x="0" y="5"/>
                </a:lnTo>
                <a:lnTo>
                  <a:pt x="32" y="74"/>
                </a:lnTo>
                <a:lnTo>
                  <a:pt x="37" y="68"/>
                </a:lnTo>
                <a:close/>
              </a:path>
            </a:pathLst>
          </a:custGeom>
          <a:solidFill>
            <a:schemeClr val="hlink"/>
          </a:solidFill>
          <a:ln w="9525">
            <a:noFill/>
            <a:round/>
            <a:headEnd/>
            <a:tailEnd/>
          </a:ln>
        </p:spPr>
        <p:txBody>
          <a:bodyPr/>
          <a:lstStyle/>
          <a:p>
            <a:endParaRPr lang="en-US" dirty="0"/>
          </a:p>
        </p:txBody>
      </p:sp>
      <p:sp>
        <p:nvSpPr>
          <p:cNvPr id="72823" name="Freeform 135"/>
          <p:cNvSpPr>
            <a:spLocks/>
          </p:cNvSpPr>
          <p:nvPr/>
        </p:nvSpPr>
        <p:spPr bwMode="auto">
          <a:xfrm>
            <a:off x="3328988" y="3387725"/>
            <a:ext cx="58737" cy="100013"/>
          </a:xfrm>
          <a:custGeom>
            <a:avLst/>
            <a:gdLst>
              <a:gd name="T0" fmla="*/ 2147483647 w 37"/>
              <a:gd name="T1" fmla="*/ 2147483647 h 63"/>
              <a:gd name="T2" fmla="*/ 2147483647 w 37"/>
              <a:gd name="T3" fmla="*/ 2147483647 h 63"/>
              <a:gd name="T4" fmla="*/ 2147483647 w 37"/>
              <a:gd name="T5" fmla="*/ 0 h 63"/>
              <a:gd name="T6" fmla="*/ 0 w 37"/>
              <a:gd name="T7" fmla="*/ 2147483647 h 63"/>
              <a:gd name="T8" fmla="*/ 2147483647 w 37"/>
              <a:gd name="T9" fmla="*/ 2147483647 h 63"/>
              <a:gd name="T10" fmla="*/ 2147483647 w 37"/>
              <a:gd name="T11" fmla="*/ 2147483647 h 63"/>
              <a:gd name="T12" fmla="*/ 0 60000 65536"/>
              <a:gd name="T13" fmla="*/ 0 60000 65536"/>
              <a:gd name="T14" fmla="*/ 0 60000 65536"/>
              <a:gd name="T15" fmla="*/ 0 60000 65536"/>
              <a:gd name="T16" fmla="*/ 0 60000 65536"/>
              <a:gd name="T17" fmla="*/ 0 60000 65536"/>
              <a:gd name="T18" fmla="*/ 0 w 37"/>
              <a:gd name="T19" fmla="*/ 0 h 63"/>
              <a:gd name="T20" fmla="*/ 37 w 37"/>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37" h="63">
                <a:moveTo>
                  <a:pt x="32" y="63"/>
                </a:moveTo>
                <a:lnTo>
                  <a:pt x="37" y="63"/>
                </a:lnTo>
                <a:lnTo>
                  <a:pt x="11" y="0"/>
                </a:lnTo>
                <a:lnTo>
                  <a:pt x="0" y="5"/>
                </a:lnTo>
                <a:lnTo>
                  <a:pt x="32" y="63"/>
                </a:lnTo>
                <a:close/>
              </a:path>
            </a:pathLst>
          </a:custGeom>
          <a:solidFill>
            <a:schemeClr val="hlink"/>
          </a:solidFill>
          <a:ln w="9525">
            <a:noFill/>
            <a:round/>
            <a:headEnd/>
            <a:tailEnd/>
          </a:ln>
        </p:spPr>
        <p:txBody>
          <a:bodyPr/>
          <a:lstStyle/>
          <a:p>
            <a:endParaRPr lang="en-US" dirty="0"/>
          </a:p>
        </p:txBody>
      </p:sp>
      <p:sp>
        <p:nvSpPr>
          <p:cNvPr id="72824" name="Freeform 136"/>
          <p:cNvSpPr>
            <a:spLocks/>
          </p:cNvSpPr>
          <p:nvPr/>
        </p:nvSpPr>
        <p:spPr bwMode="auto">
          <a:xfrm>
            <a:off x="3328988" y="1736725"/>
            <a:ext cx="50800" cy="92075"/>
          </a:xfrm>
          <a:custGeom>
            <a:avLst/>
            <a:gdLst>
              <a:gd name="T0" fmla="*/ 2147483647 w 32"/>
              <a:gd name="T1" fmla="*/ 2147483647 h 58"/>
              <a:gd name="T2" fmla="*/ 2147483647 w 32"/>
              <a:gd name="T3" fmla="*/ 2147483647 h 58"/>
              <a:gd name="T4" fmla="*/ 2147483647 w 32"/>
              <a:gd name="T5" fmla="*/ 0 h 58"/>
              <a:gd name="T6" fmla="*/ 0 w 32"/>
              <a:gd name="T7" fmla="*/ 2147483647 h 58"/>
              <a:gd name="T8" fmla="*/ 2147483647 w 32"/>
              <a:gd name="T9" fmla="*/ 2147483647 h 58"/>
              <a:gd name="T10" fmla="*/ 2147483647 w 32"/>
              <a:gd name="T11" fmla="*/ 2147483647 h 58"/>
              <a:gd name="T12" fmla="*/ 0 60000 65536"/>
              <a:gd name="T13" fmla="*/ 0 60000 65536"/>
              <a:gd name="T14" fmla="*/ 0 60000 65536"/>
              <a:gd name="T15" fmla="*/ 0 60000 65536"/>
              <a:gd name="T16" fmla="*/ 0 60000 65536"/>
              <a:gd name="T17" fmla="*/ 0 60000 65536"/>
              <a:gd name="T18" fmla="*/ 0 w 32"/>
              <a:gd name="T19" fmla="*/ 0 h 58"/>
              <a:gd name="T20" fmla="*/ 32 w 32"/>
              <a:gd name="T21" fmla="*/ 58 h 58"/>
            </a:gdLst>
            <a:ahLst/>
            <a:cxnLst>
              <a:cxn ang="T12">
                <a:pos x="T0" y="T1"/>
              </a:cxn>
              <a:cxn ang="T13">
                <a:pos x="T2" y="T3"/>
              </a:cxn>
              <a:cxn ang="T14">
                <a:pos x="T4" y="T5"/>
              </a:cxn>
              <a:cxn ang="T15">
                <a:pos x="T6" y="T7"/>
              </a:cxn>
              <a:cxn ang="T16">
                <a:pos x="T8" y="T9"/>
              </a:cxn>
              <a:cxn ang="T17">
                <a:pos x="T10" y="T11"/>
              </a:cxn>
            </a:cxnLst>
            <a:rect l="T18" t="T19" r="T20" b="T21"/>
            <a:pathLst>
              <a:path w="32" h="58">
                <a:moveTo>
                  <a:pt x="27" y="53"/>
                </a:moveTo>
                <a:lnTo>
                  <a:pt x="32" y="53"/>
                </a:lnTo>
                <a:lnTo>
                  <a:pt x="11" y="0"/>
                </a:lnTo>
                <a:lnTo>
                  <a:pt x="0" y="5"/>
                </a:lnTo>
                <a:lnTo>
                  <a:pt x="27" y="58"/>
                </a:lnTo>
                <a:lnTo>
                  <a:pt x="27" y="53"/>
                </a:lnTo>
                <a:close/>
              </a:path>
            </a:pathLst>
          </a:custGeom>
          <a:solidFill>
            <a:schemeClr val="hlink"/>
          </a:solidFill>
          <a:ln w="9525">
            <a:noFill/>
            <a:round/>
            <a:headEnd/>
            <a:tailEnd/>
          </a:ln>
        </p:spPr>
        <p:txBody>
          <a:bodyPr/>
          <a:lstStyle/>
          <a:p>
            <a:endParaRPr lang="en-US" dirty="0"/>
          </a:p>
        </p:txBody>
      </p:sp>
      <p:sp>
        <p:nvSpPr>
          <p:cNvPr id="72825" name="Freeform 137"/>
          <p:cNvSpPr>
            <a:spLocks/>
          </p:cNvSpPr>
          <p:nvPr/>
        </p:nvSpPr>
        <p:spPr bwMode="auto">
          <a:xfrm>
            <a:off x="3338513" y="5556250"/>
            <a:ext cx="41275" cy="84138"/>
          </a:xfrm>
          <a:custGeom>
            <a:avLst/>
            <a:gdLst>
              <a:gd name="T0" fmla="*/ 2147483647 w 26"/>
              <a:gd name="T1" fmla="*/ 2147483647 h 53"/>
              <a:gd name="T2" fmla="*/ 2147483647 w 26"/>
              <a:gd name="T3" fmla="*/ 2147483647 h 53"/>
              <a:gd name="T4" fmla="*/ 2147483647 w 26"/>
              <a:gd name="T5" fmla="*/ 0 h 53"/>
              <a:gd name="T6" fmla="*/ 0 w 26"/>
              <a:gd name="T7" fmla="*/ 0 h 53"/>
              <a:gd name="T8" fmla="*/ 2147483647 w 26"/>
              <a:gd name="T9" fmla="*/ 2147483647 h 53"/>
              <a:gd name="T10" fmla="*/ 2147483647 w 26"/>
              <a:gd name="T11" fmla="*/ 2147483647 h 53"/>
              <a:gd name="T12" fmla="*/ 0 60000 65536"/>
              <a:gd name="T13" fmla="*/ 0 60000 65536"/>
              <a:gd name="T14" fmla="*/ 0 60000 65536"/>
              <a:gd name="T15" fmla="*/ 0 60000 65536"/>
              <a:gd name="T16" fmla="*/ 0 60000 65536"/>
              <a:gd name="T17" fmla="*/ 0 60000 65536"/>
              <a:gd name="T18" fmla="*/ 0 w 26"/>
              <a:gd name="T19" fmla="*/ 0 h 53"/>
              <a:gd name="T20" fmla="*/ 26 w 26"/>
              <a:gd name="T21" fmla="*/ 53 h 53"/>
            </a:gdLst>
            <a:ahLst/>
            <a:cxnLst>
              <a:cxn ang="T12">
                <a:pos x="T0" y="T1"/>
              </a:cxn>
              <a:cxn ang="T13">
                <a:pos x="T2" y="T3"/>
              </a:cxn>
              <a:cxn ang="T14">
                <a:pos x="T4" y="T5"/>
              </a:cxn>
              <a:cxn ang="T15">
                <a:pos x="T6" y="T7"/>
              </a:cxn>
              <a:cxn ang="T16">
                <a:pos x="T8" y="T9"/>
              </a:cxn>
              <a:cxn ang="T17">
                <a:pos x="T10" y="T11"/>
              </a:cxn>
            </a:cxnLst>
            <a:rect l="T18" t="T19" r="T20" b="T21"/>
            <a:pathLst>
              <a:path w="26" h="53">
                <a:moveTo>
                  <a:pt x="26" y="53"/>
                </a:moveTo>
                <a:lnTo>
                  <a:pt x="26" y="48"/>
                </a:lnTo>
                <a:lnTo>
                  <a:pt x="5" y="0"/>
                </a:lnTo>
                <a:lnTo>
                  <a:pt x="0" y="0"/>
                </a:lnTo>
                <a:lnTo>
                  <a:pt x="21" y="53"/>
                </a:lnTo>
                <a:lnTo>
                  <a:pt x="26" y="53"/>
                </a:lnTo>
                <a:close/>
              </a:path>
            </a:pathLst>
          </a:custGeom>
          <a:solidFill>
            <a:schemeClr val="hlink"/>
          </a:solidFill>
          <a:ln w="9525">
            <a:noFill/>
            <a:round/>
            <a:headEnd/>
            <a:tailEnd/>
          </a:ln>
        </p:spPr>
        <p:txBody>
          <a:bodyPr/>
          <a:lstStyle/>
          <a:p>
            <a:endParaRPr lang="en-US" dirty="0"/>
          </a:p>
        </p:txBody>
      </p:sp>
      <p:sp>
        <p:nvSpPr>
          <p:cNvPr id="72826" name="Freeform 138"/>
          <p:cNvSpPr>
            <a:spLocks/>
          </p:cNvSpPr>
          <p:nvPr/>
        </p:nvSpPr>
        <p:spPr bwMode="auto">
          <a:xfrm>
            <a:off x="3346450" y="4141788"/>
            <a:ext cx="50800" cy="82550"/>
          </a:xfrm>
          <a:custGeom>
            <a:avLst/>
            <a:gdLst>
              <a:gd name="T0" fmla="*/ 2147483647 w 32"/>
              <a:gd name="T1" fmla="*/ 2147483647 h 52"/>
              <a:gd name="T2" fmla="*/ 2147483647 w 32"/>
              <a:gd name="T3" fmla="*/ 2147483647 h 52"/>
              <a:gd name="T4" fmla="*/ 2147483647 w 32"/>
              <a:gd name="T5" fmla="*/ 0 h 52"/>
              <a:gd name="T6" fmla="*/ 0 w 32"/>
              <a:gd name="T7" fmla="*/ 2147483647 h 52"/>
              <a:gd name="T8" fmla="*/ 2147483647 w 32"/>
              <a:gd name="T9" fmla="*/ 2147483647 h 52"/>
              <a:gd name="T10" fmla="*/ 2147483647 w 32"/>
              <a:gd name="T11" fmla="*/ 2147483647 h 52"/>
              <a:gd name="T12" fmla="*/ 0 60000 65536"/>
              <a:gd name="T13" fmla="*/ 0 60000 65536"/>
              <a:gd name="T14" fmla="*/ 0 60000 65536"/>
              <a:gd name="T15" fmla="*/ 0 60000 65536"/>
              <a:gd name="T16" fmla="*/ 0 60000 65536"/>
              <a:gd name="T17" fmla="*/ 0 60000 65536"/>
              <a:gd name="T18" fmla="*/ 0 w 32"/>
              <a:gd name="T19" fmla="*/ 0 h 52"/>
              <a:gd name="T20" fmla="*/ 32 w 3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32" h="52">
                <a:moveTo>
                  <a:pt x="26" y="52"/>
                </a:moveTo>
                <a:lnTo>
                  <a:pt x="32" y="47"/>
                </a:lnTo>
                <a:lnTo>
                  <a:pt x="11" y="0"/>
                </a:lnTo>
                <a:lnTo>
                  <a:pt x="0" y="5"/>
                </a:lnTo>
                <a:lnTo>
                  <a:pt x="26" y="52"/>
                </a:lnTo>
                <a:close/>
              </a:path>
            </a:pathLst>
          </a:custGeom>
          <a:solidFill>
            <a:schemeClr val="hlink"/>
          </a:solidFill>
          <a:ln w="9525">
            <a:noFill/>
            <a:round/>
            <a:headEnd/>
            <a:tailEnd/>
          </a:ln>
        </p:spPr>
        <p:txBody>
          <a:bodyPr/>
          <a:lstStyle/>
          <a:p>
            <a:endParaRPr lang="en-US" dirty="0"/>
          </a:p>
        </p:txBody>
      </p:sp>
      <p:sp>
        <p:nvSpPr>
          <p:cNvPr id="72827" name="Freeform 139"/>
          <p:cNvSpPr>
            <a:spLocks/>
          </p:cNvSpPr>
          <p:nvPr/>
        </p:nvSpPr>
        <p:spPr bwMode="auto">
          <a:xfrm>
            <a:off x="3346450" y="2298700"/>
            <a:ext cx="50800" cy="74613"/>
          </a:xfrm>
          <a:custGeom>
            <a:avLst/>
            <a:gdLst>
              <a:gd name="T0" fmla="*/ 2147483647 w 32"/>
              <a:gd name="T1" fmla="*/ 2147483647 h 47"/>
              <a:gd name="T2" fmla="*/ 2147483647 w 32"/>
              <a:gd name="T3" fmla="*/ 2147483647 h 47"/>
              <a:gd name="T4" fmla="*/ 2147483647 w 32"/>
              <a:gd name="T5" fmla="*/ 0 h 47"/>
              <a:gd name="T6" fmla="*/ 0 w 32"/>
              <a:gd name="T7" fmla="*/ 2147483647 h 47"/>
              <a:gd name="T8" fmla="*/ 2147483647 w 32"/>
              <a:gd name="T9" fmla="*/ 2147483647 h 47"/>
              <a:gd name="T10" fmla="*/ 2147483647 w 32"/>
              <a:gd name="T11" fmla="*/ 2147483647 h 47"/>
              <a:gd name="T12" fmla="*/ 0 60000 65536"/>
              <a:gd name="T13" fmla="*/ 0 60000 65536"/>
              <a:gd name="T14" fmla="*/ 0 60000 65536"/>
              <a:gd name="T15" fmla="*/ 0 60000 65536"/>
              <a:gd name="T16" fmla="*/ 0 60000 65536"/>
              <a:gd name="T17" fmla="*/ 0 60000 65536"/>
              <a:gd name="T18" fmla="*/ 0 w 32"/>
              <a:gd name="T19" fmla="*/ 0 h 47"/>
              <a:gd name="T20" fmla="*/ 32 w 32"/>
              <a:gd name="T21" fmla="*/ 47 h 47"/>
            </a:gdLst>
            <a:ahLst/>
            <a:cxnLst>
              <a:cxn ang="T12">
                <a:pos x="T0" y="T1"/>
              </a:cxn>
              <a:cxn ang="T13">
                <a:pos x="T2" y="T3"/>
              </a:cxn>
              <a:cxn ang="T14">
                <a:pos x="T4" y="T5"/>
              </a:cxn>
              <a:cxn ang="T15">
                <a:pos x="T6" y="T7"/>
              </a:cxn>
              <a:cxn ang="T16">
                <a:pos x="T8" y="T9"/>
              </a:cxn>
              <a:cxn ang="T17">
                <a:pos x="T10" y="T11"/>
              </a:cxn>
            </a:cxnLst>
            <a:rect l="T18" t="T19" r="T20" b="T21"/>
            <a:pathLst>
              <a:path w="32" h="47">
                <a:moveTo>
                  <a:pt x="26" y="47"/>
                </a:moveTo>
                <a:lnTo>
                  <a:pt x="32" y="47"/>
                </a:lnTo>
                <a:lnTo>
                  <a:pt x="11" y="0"/>
                </a:lnTo>
                <a:lnTo>
                  <a:pt x="0" y="5"/>
                </a:lnTo>
                <a:lnTo>
                  <a:pt x="21" y="47"/>
                </a:lnTo>
                <a:lnTo>
                  <a:pt x="26" y="47"/>
                </a:lnTo>
                <a:close/>
              </a:path>
            </a:pathLst>
          </a:custGeom>
          <a:solidFill>
            <a:schemeClr val="hlink"/>
          </a:solidFill>
          <a:ln w="9525">
            <a:noFill/>
            <a:round/>
            <a:headEnd/>
            <a:tailEnd/>
          </a:ln>
        </p:spPr>
        <p:txBody>
          <a:bodyPr/>
          <a:lstStyle/>
          <a:p>
            <a:endParaRPr lang="en-US" dirty="0"/>
          </a:p>
        </p:txBody>
      </p:sp>
      <p:sp>
        <p:nvSpPr>
          <p:cNvPr id="72828" name="Freeform 140"/>
          <p:cNvSpPr>
            <a:spLocks/>
          </p:cNvSpPr>
          <p:nvPr/>
        </p:nvSpPr>
        <p:spPr bwMode="auto">
          <a:xfrm>
            <a:off x="3279775" y="5172075"/>
            <a:ext cx="58738" cy="107950"/>
          </a:xfrm>
          <a:custGeom>
            <a:avLst/>
            <a:gdLst>
              <a:gd name="T0" fmla="*/ 2147483647 w 37"/>
              <a:gd name="T1" fmla="*/ 2147483647 h 68"/>
              <a:gd name="T2" fmla="*/ 2147483647 w 37"/>
              <a:gd name="T3" fmla="*/ 2147483647 h 68"/>
              <a:gd name="T4" fmla="*/ 2147483647 w 37"/>
              <a:gd name="T5" fmla="*/ 0 h 68"/>
              <a:gd name="T6" fmla="*/ 0 w 37"/>
              <a:gd name="T7" fmla="*/ 2147483647 h 68"/>
              <a:gd name="T8" fmla="*/ 2147483647 w 37"/>
              <a:gd name="T9" fmla="*/ 2147483647 h 68"/>
              <a:gd name="T10" fmla="*/ 2147483647 w 37"/>
              <a:gd name="T11" fmla="*/ 2147483647 h 68"/>
              <a:gd name="T12" fmla="*/ 0 60000 65536"/>
              <a:gd name="T13" fmla="*/ 0 60000 65536"/>
              <a:gd name="T14" fmla="*/ 0 60000 65536"/>
              <a:gd name="T15" fmla="*/ 0 60000 65536"/>
              <a:gd name="T16" fmla="*/ 0 60000 65536"/>
              <a:gd name="T17" fmla="*/ 0 60000 65536"/>
              <a:gd name="T18" fmla="*/ 0 w 37"/>
              <a:gd name="T19" fmla="*/ 0 h 68"/>
              <a:gd name="T20" fmla="*/ 37 w 37"/>
              <a:gd name="T21" fmla="*/ 68 h 68"/>
            </a:gdLst>
            <a:ahLst/>
            <a:cxnLst>
              <a:cxn ang="T12">
                <a:pos x="T0" y="T1"/>
              </a:cxn>
              <a:cxn ang="T13">
                <a:pos x="T2" y="T3"/>
              </a:cxn>
              <a:cxn ang="T14">
                <a:pos x="T4" y="T5"/>
              </a:cxn>
              <a:cxn ang="T15">
                <a:pos x="T6" y="T7"/>
              </a:cxn>
              <a:cxn ang="T16">
                <a:pos x="T8" y="T9"/>
              </a:cxn>
              <a:cxn ang="T17">
                <a:pos x="T10" y="T11"/>
              </a:cxn>
            </a:cxnLst>
            <a:rect l="T18" t="T19" r="T20" b="T21"/>
            <a:pathLst>
              <a:path w="37" h="68">
                <a:moveTo>
                  <a:pt x="37" y="68"/>
                </a:moveTo>
                <a:lnTo>
                  <a:pt x="37" y="68"/>
                </a:lnTo>
                <a:lnTo>
                  <a:pt x="5" y="0"/>
                </a:lnTo>
                <a:lnTo>
                  <a:pt x="0" y="5"/>
                </a:lnTo>
                <a:lnTo>
                  <a:pt x="31" y="68"/>
                </a:lnTo>
                <a:lnTo>
                  <a:pt x="37" y="68"/>
                </a:lnTo>
                <a:close/>
              </a:path>
            </a:pathLst>
          </a:custGeom>
          <a:solidFill>
            <a:schemeClr val="hlink"/>
          </a:solidFill>
          <a:ln w="9525">
            <a:noFill/>
            <a:round/>
            <a:headEnd/>
            <a:tailEnd/>
          </a:ln>
        </p:spPr>
        <p:txBody>
          <a:bodyPr/>
          <a:lstStyle/>
          <a:p>
            <a:endParaRPr lang="en-US" dirty="0"/>
          </a:p>
        </p:txBody>
      </p:sp>
      <p:sp>
        <p:nvSpPr>
          <p:cNvPr id="72829" name="Freeform 141"/>
          <p:cNvSpPr>
            <a:spLocks/>
          </p:cNvSpPr>
          <p:nvPr/>
        </p:nvSpPr>
        <p:spPr bwMode="auto">
          <a:xfrm>
            <a:off x="3279775" y="3403600"/>
            <a:ext cx="49213" cy="84138"/>
          </a:xfrm>
          <a:custGeom>
            <a:avLst/>
            <a:gdLst>
              <a:gd name="T0" fmla="*/ 2147483647 w 31"/>
              <a:gd name="T1" fmla="*/ 2147483647 h 53"/>
              <a:gd name="T2" fmla="*/ 2147483647 w 31"/>
              <a:gd name="T3" fmla="*/ 2147483647 h 53"/>
              <a:gd name="T4" fmla="*/ 2147483647 w 31"/>
              <a:gd name="T5" fmla="*/ 0 h 53"/>
              <a:gd name="T6" fmla="*/ 0 w 31"/>
              <a:gd name="T7" fmla="*/ 2147483647 h 53"/>
              <a:gd name="T8" fmla="*/ 2147483647 w 31"/>
              <a:gd name="T9" fmla="*/ 2147483647 h 53"/>
              <a:gd name="T10" fmla="*/ 2147483647 w 31"/>
              <a:gd name="T11" fmla="*/ 2147483647 h 53"/>
              <a:gd name="T12" fmla="*/ 0 60000 65536"/>
              <a:gd name="T13" fmla="*/ 0 60000 65536"/>
              <a:gd name="T14" fmla="*/ 0 60000 65536"/>
              <a:gd name="T15" fmla="*/ 0 60000 65536"/>
              <a:gd name="T16" fmla="*/ 0 60000 65536"/>
              <a:gd name="T17" fmla="*/ 0 60000 65536"/>
              <a:gd name="T18" fmla="*/ 0 w 31"/>
              <a:gd name="T19" fmla="*/ 0 h 53"/>
              <a:gd name="T20" fmla="*/ 31 w 31"/>
              <a:gd name="T21" fmla="*/ 53 h 53"/>
            </a:gdLst>
            <a:ahLst/>
            <a:cxnLst>
              <a:cxn ang="T12">
                <a:pos x="T0" y="T1"/>
              </a:cxn>
              <a:cxn ang="T13">
                <a:pos x="T2" y="T3"/>
              </a:cxn>
              <a:cxn ang="T14">
                <a:pos x="T4" y="T5"/>
              </a:cxn>
              <a:cxn ang="T15">
                <a:pos x="T6" y="T7"/>
              </a:cxn>
              <a:cxn ang="T16">
                <a:pos x="T8" y="T9"/>
              </a:cxn>
              <a:cxn ang="T17">
                <a:pos x="T10" y="T11"/>
              </a:cxn>
            </a:cxnLst>
            <a:rect l="T18" t="T19" r="T20" b="T21"/>
            <a:pathLst>
              <a:path w="31" h="53">
                <a:moveTo>
                  <a:pt x="26" y="53"/>
                </a:moveTo>
                <a:lnTo>
                  <a:pt x="31" y="53"/>
                </a:lnTo>
                <a:lnTo>
                  <a:pt x="5" y="0"/>
                </a:lnTo>
                <a:lnTo>
                  <a:pt x="0" y="5"/>
                </a:lnTo>
                <a:lnTo>
                  <a:pt x="21" y="53"/>
                </a:lnTo>
                <a:lnTo>
                  <a:pt x="26" y="53"/>
                </a:lnTo>
                <a:close/>
              </a:path>
            </a:pathLst>
          </a:custGeom>
          <a:solidFill>
            <a:schemeClr val="hlink"/>
          </a:solidFill>
          <a:ln w="9525">
            <a:noFill/>
            <a:round/>
            <a:headEnd/>
            <a:tailEnd/>
          </a:ln>
        </p:spPr>
        <p:txBody>
          <a:bodyPr/>
          <a:lstStyle/>
          <a:p>
            <a:endParaRPr lang="en-US" dirty="0"/>
          </a:p>
        </p:txBody>
      </p:sp>
      <p:sp>
        <p:nvSpPr>
          <p:cNvPr id="72830" name="Freeform 142"/>
          <p:cNvSpPr>
            <a:spLocks/>
          </p:cNvSpPr>
          <p:nvPr/>
        </p:nvSpPr>
        <p:spPr bwMode="auto">
          <a:xfrm>
            <a:off x="3262313" y="1736725"/>
            <a:ext cx="50800" cy="92075"/>
          </a:xfrm>
          <a:custGeom>
            <a:avLst/>
            <a:gdLst>
              <a:gd name="T0" fmla="*/ 2147483647 w 32"/>
              <a:gd name="T1" fmla="*/ 2147483647 h 58"/>
              <a:gd name="T2" fmla="*/ 2147483647 w 32"/>
              <a:gd name="T3" fmla="*/ 2147483647 h 58"/>
              <a:gd name="T4" fmla="*/ 2147483647 w 32"/>
              <a:gd name="T5" fmla="*/ 0 h 58"/>
              <a:gd name="T6" fmla="*/ 0 w 32"/>
              <a:gd name="T7" fmla="*/ 2147483647 h 58"/>
              <a:gd name="T8" fmla="*/ 2147483647 w 32"/>
              <a:gd name="T9" fmla="*/ 2147483647 h 58"/>
              <a:gd name="T10" fmla="*/ 2147483647 w 32"/>
              <a:gd name="T11" fmla="*/ 2147483647 h 58"/>
              <a:gd name="T12" fmla="*/ 0 60000 65536"/>
              <a:gd name="T13" fmla="*/ 0 60000 65536"/>
              <a:gd name="T14" fmla="*/ 0 60000 65536"/>
              <a:gd name="T15" fmla="*/ 0 60000 65536"/>
              <a:gd name="T16" fmla="*/ 0 60000 65536"/>
              <a:gd name="T17" fmla="*/ 0 60000 65536"/>
              <a:gd name="T18" fmla="*/ 0 w 32"/>
              <a:gd name="T19" fmla="*/ 0 h 58"/>
              <a:gd name="T20" fmla="*/ 32 w 32"/>
              <a:gd name="T21" fmla="*/ 58 h 58"/>
            </a:gdLst>
            <a:ahLst/>
            <a:cxnLst>
              <a:cxn ang="T12">
                <a:pos x="T0" y="T1"/>
              </a:cxn>
              <a:cxn ang="T13">
                <a:pos x="T2" y="T3"/>
              </a:cxn>
              <a:cxn ang="T14">
                <a:pos x="T4" y="T5"/>
              </a:cxn>
              <a:cxn ang="T15">
                <a:pos x="T6" y="T7"/>
              </a:cxn>
              <a:cxn ang="T16">
                <a:pos x="T8" y="T9"/>
              </a:cxn>
              <a:cxn ang="T17">
                <a:pos x="T10" y="T11"/>
              </a:cxn>
            </a:cxnLst>
            <a:rect l="T18" t="T19" r="T20" b="T21"/>
            <a:pathLst>
              <a:path w="32" h="58">
                <a:moveTo>
                  <a:pt x="27" y="53"/>
                </a:moveTo>
                <a:lnTo>
                  <a:pt x="32" y="53"/>
                </a:lnTo>
                <a:lnTo>
                  <a:pt x="6" y="0"/>
                </a:lnTo>
                <a:lnTo>
                  <a:pt x="0" y="5"/>
                </a:lnTo>
                <a:lnTo>
                  <a:pt x="21" y="58"/>
                </a:lnTo>
                <a:lnTo>
                  <a:pt x="27" y="53"/>
                </a:lnTo>
                <a:close/>
              </a:path>
            </a:pathLst>
          </a:custGeom>
          <a:solidFill>
            <a:schemeClr val="hlink"/>
          </a:solidFill>
          <a:ln w="9525">
            <a:noFill/>
            <a:round/>
            <a:headEnd/>
            <a:tailEnd/>
          </a:ln>
        </p:spPr>
        <p:txBody>
          <a:bodyPr/>
          <a:lstStyle/>
          <a:p>
            <a:endParaRPr lang="en-US" dirty="0"/>
          </a:p>
        </p:txBody>
      </p:sp>
      <p:sp>
        <p:nvSpPr>
          <p:cNvPr id="72831" name="Freeform 143"/>
          <p:cNvSpPr>
            <a:spLocks/>
          </p:cNvSpPr>
          <p:nvPr/>
        </p:nvSpPr>
        <p:spPr bwMode="auto">
          <a:xfrm>
            <a:off x="3271838" y="5556250"/>
            <a:ext cx="41275" cy="84138"/>
          </a:xfrm>
          <a:custGeom>
            <a:avLst/>
            <a:gdLst>
              <a:gd name="T0" fmla="*/ 2147483647 w 26"/>
              <a:gd name="T1" fmla="*/ 2147483647 h 53"/>
              <a:gd name="T2" fmla="*/ 2147483647 w 26"/>
              <a:gd name="T3" fmla="*/ 2147483647 h 53"/>
              <a:gd name="T4" fmla="*/ 2147483647 w 26"/>
              <a:gd name="T5" fmla="*/ 0 h 53"/>
              <a:gd name="T6" fmla="*/ 0 w 26"/>
              <a:gd name="T7" fmla="*/ 0 h 53"/>
              <a:gd name="T8" fmla="*/ 2147483647 w 26"/>
              <a:gd name="T9" fmla="*/ 2147483647 h 53"/>
              <a:gd name="T10" fmla="*/ 2147483647 w 26"/>
              <a:gd name="T11" fmla="*/ 2147483647 h 53"/>
              <a:gd name="T12" fmla="*/ 0 60000 65536"/>
              <a:gd name="T13" fmla="*/ 0 60000 65536"/>
              <a:gd name="T14" fmla="*/ 0 60000 65536"/>
              <a:gd name="T15" fmla="*/ 0 60000 65536"/>
              <a:gd name="T16" fmla="*/ 0 60000 65536"/>
              <a:gd name="T17" fmla="*/ 0 60000 65536"/>
              <a:gd name="T18" fmla="*/ 0 w 26"/>
              <a:gd name="T19" fmla="*/ 0 h 53"/>
              <a:gd name="T20" fmla="*/ 26 w 26"/>
              <a:gd name="T21" fmla="*/ 53 h 53"/>
            </a:gdLst>
            <a:ahLst/>
            <a:cxnLst>
              <a:cxn ang="T12">
                <a:pos x="T0" y="T1"/>
              </a:cxn>
              <a:cxn ang="T13">
                <a:pos x="T2" y="T3"/>
              </a:cxn>
              <a:cxn ang="T14">
                <a:pos x="T4" y="T5"/>
              </a:cxn>
              <a:cxn ang="T15">
                <a:pos x="T6" y="T7"/>
              </a:cxn>
              <a:cxn ang="T16">
                <a:pos x="T8" y="T9"/>
              </a:cxn>
              <a:cxn ang="T17">
                <a:pos x="T10" y="T11"/>
              </a:cxn>
            </a:cxnLst>
            <a:rect l="T18" t="T19" r="T20" b="T21"/>
            <a:pathLst>
              <a:path w="26" h="53">
                <a:moveTo>
                  <a:pt x="26" y="53"/>
                </a:moveTo>
                <a:lnTo>
                  <a:pt x="26" y="48"/>
                </a:lnTo>
                <a:lnTo>
                  <a:pt x="5" y="0"/>
                </a:lnTo>
                <a:lnTo>
                  <a:pt x="0" y="0"/>
                </a:lnTo>
                <a:lnTo>
                  <a:pt x="21" y="53"/>
                </a:lnTo>
                <a:lnTo>
                  <a:pt x="26" y="53"/>
                </a:lnTo>
                <a:close/>
              </a:path>
            </a:pathLst>
          </a:custGeom>
          <a:solidFill>
            <a:schemeClr val="hlink"/>
          </a:solidFill>
          <a:ln w="9525">
            <a:noFill/>
            <a:round/>
            <a:headEnd/>
            <a:tailEnd/>
          </a:ln>
        </p:spPr>
        <p:txBody>
          <a:bodyPr/>
          <a:lstStyle/>
          <a:p>
            <a:endParaRPr lang="en-US" dirty="0"/>
          </a:p>
        </p:txBody>
      </p:sp>
      <p:sp>
        <p:nvSpPr>
          <p:cNvPr id="72832" name="Freeform 144"/>
          <p:cNvSpPr>
            <a:spLocks/>
          </p:cNvSpPr>
          <p:nvPr/>
        </p:nvSpPr>
        <p:spPr bwMode="auto">
          <a:xfrm>
            <a:off x="3279775" y="4149725"/>
            <a:ext cx="49213" cy="74613"/>
          </a:xfrm>
          <a:custGeom>
            <a:avLst/>
            <a:gdLst>
              <a:gd name="T0" fmla="*/ 2147483647 w 31"/>
              <a:gd name="T1" fmla="*/ 2147483647 h 47"/>
              <a:gd name="T2" fmla="*/ 2147483647 w 31"/>
              <a:gd name="T3" fmla="*/ 2147483647 h 47"/>
              <a:gd name="T4" fmla="*/ 2147483647 w 31"/>
              <a:gd name="T5" fmla="*/ 0 h 47"/>
              <a:gd name="T6" fmla="*/ 0 w 31"/>
              <a:gd name="T7" fmla="*/ 0 h 47"/>
              <a:gd name="T8" fmla="*/ 2147483647 w 31"/>
              <a:gd name="T9" fmla="*/ 2147483647 h 47"/>
              <a:gd name="T10" fmla="*/ 2147483647 w 31"/>
              <a:gd name="T11" fmla="*/ 2147483647 h 47"/>
              <a:gd name="T12" fmla="*/ 0 60000 65536"/>
              <a:gd name="T13" fmla="*/ 0 60000 65536"/>
              <a:gd name="T14" fmla="*/ 0 60000 65536"/>
              <a:gd name="T15" fmla="*/ 0 60000 65536"/>
              <a:gd name="T16" fmla="*/ 0 60000 65536"/>
              <a:gd name="T17" fmla="*/ 0 60000 65536"/>
              <a:gd name="T18" fmla="*/ 0 w 31"/>
              <a:gd name="T19" fmla="*/ 0 h 47"/>
              <a:gd name="T20" fmla="*/ 31 w 31"/>
              <a:gd name="T21" fmla="*/ 47 h 47"/>
            </a:gdLst>
            <a:ahLst/>
            <a:cxnLst>
              <a:cxn ang="T12">
                <a:pos x="T0" y="T1"/>
              </a:cxn>
              <a:cxn ang="T13">
                <a:pos x="T2" y="T3"/>
              </a:cxn>
              <a:cxn ang="T14">
                <a:pos x="T4" y="T5"/>
              </a:cxn>
              <a:cxn ang="T15">
                <a:pos x="T6" y="T7"/>
              </a:cxn>
              <a:cxn ang="T16">
                <a:pos x="T8" y="T9"/>
              </a:cxn>
              <a:cxn ang="T17">
                <a:pos x="T10" y="T11"/>
              </a:cxn>
            </a:cxnLst>
            <a:rect l="T18" t="T19" r="T20" b="T21"/>
            <a:pathLst>
              <a:path w="31" h="47">
                <a:moveTo>
                  <a:pt x="26" y="47"/>
                </a:moveTo>
                <a:lnTo>
                  <a:pt x="31" y="47"/>
                </a:lnTo>
                <a:lnTo>
                  <a:pt x="10" y="0"/>
                </a:lnTo>
                <a:lnTo>
                  <a:pt x="0" y="0"/>
                </a:lnTo>
                <a:lnTo>
                  <a:pt x="21" y="47"/>
                </a:lnTo>
                <a:lnTo>
                  <a:pt x="26" y="47"/>
                </a:lnTo>
                <a:close/>
              </a:path>
            </a:pathLst>
          </a:custGeom>
          <a:solidFill>
            <a:schemeClr val="hlink"/>
          </a:solidFill>
          <a:ln w="9525">
            <a:noFill/>
            <a:round/>
            <a:headEnd/>
            <a:tailEnd/>
          </a:ln>
        </p:spPr>
        <p:txBody>
          <a:bodyPr/>
          <a:lstStyle/>
          <a:p>
            <a:endParaRPr lang="en-US" dirty="0"/>
          </a:p>
        </p:txBody>
      </p:sp>
      <p:sp>
        <p:nvSpPr>
          <p:cNvPr id="72833" name="Freeform 145"/>
          <p:cNvSpPr>
            <a:spLocks/>
          </p:cNvSpPr>
          <p:nvPr/>
        </p:nvSpPr>
        <p:spPr bwMode="auto">
          <a:xfrm>
            <a:off x="3279775" y="2298700"/>
            <a:ext cx="41275" cy="74613"/>
          </a:xfrm>
          <a:custGeom>
            <a:avLst/>
            <a:gdLst>
              <a:gd name="T0" fmla="*/ 2147483647 w 26"/>
              <a:gd name="T1" fmla="*/ 2147483647 h 47"/>
              <a:gd name="T2" fmla="*/ 2147483647 w 26"/>
              <a:gd name="T3" fmla="*/ 2147483647 h 47"/>
              <a:gd name="T4" fmla="*/ 2147483647 w 26"/>
              <a:gd name="T5" fmla="*/ 0 h 47"/>
              <a:gd name="T6" fmla="*/ 0 w 26"/>
              <a:gd name="T7" fmla="*/ 2147483647 h 47"/>
              <a:gd name="T8" fmla="*/ 2147483647 w 26"/>
              <a:gd name="T9" fmla="*/ 2147483647 h 47"/>
              <a:gd name="T10" fmla="*/ 2147483647 w 26"/>
              <a:gd name="T11" fmla="*/ 2147483647 h 47"/>
              <a:gd name="T12" fmla="*/ 0 60000 65536"/>
              <a:gd name="T13" fmla="*/ 0 60000 65536"/>
              <a:gd name="T14" fmla="*/ 0 60000 65536"/>
              <a:gd name="T15" fmla="*/ 0 60000 65536"/>
              <a:gd name="T16" fmla="*/ 0 60000 65536"/>
              <a:gd name="T17" fmla="*/ 0 60000 65536"/>
              <a:gd name="T18" fmla="*/ 0 w 26"/>
              <a:gd name="T19" fmla="*/ 0 h 47"/>
              <a:gd name="T20" fmla="*/ 26 w 26"/>
              <a:gd name="T21" fmla="*/ 47 h 47"/>
            </a:gdLst>
            <a:ahLst/>
            <a:cxnLst>
              <a:cxn ang="T12">
                <a:pos x="T0" y="T1"/>
              </a:cxn>
              <a:cxn ang="T13">
                <a:pos x="T2" y="T3"/>
              </a:cxn>
              <a:cxn ang="T14">
                <a:pos x="T4" y="T5"/>
              </a:cxn>
              <a:cxn ang="T15">
                <a:pos x="T6" y="T7"/>
              </a:cxn>
              <a:cxn ang="T16">
                <a:pos x="T8" y="T9"/>
              </a:cxn>
              <a:cxn ang="T17">
                <a:pos x="T10" y="T11"/>
              </a:cxn>
            </a:cxnLst>
            <a:rect l="T18" t="T19" r="T20" b="T21"/>
            <a:pathLst>
              <a:path w="26" h="47">
                <a:moveTo>
                  <a:pt x="26" y="47"/>
                </a:moveTo>
                <a:lnTo>
                  <a:pt x="26" y="47"/>
                </a:lnTo>
                <a:lnTo>
                  <a:pt x="5" y="0"/>
                </a:lnTo>
                <a:lnTo>
                  <a:pt x="0" y="5"/>
                </a:lnTo>
                <a:lnTo>
                  <a:pt x="21" y="47"/>
                </a:lnTo>
                <a:lnTo>
                  <a:pt x="26" y="47"/>
                </a:lnTo>
                <a:close/>
              </a:path>
            </a:pathLst>
          </a:custGeom>
          <a:solidFill>
            <a:schemeClr val="hlink"/>
          </a:solidFill>
          <a:ln w="9525">
            <a:noFill/>
            <a:round/>
            <a:headEnd/>
            <a:tailEnd/>
          </a:ln>
        </p:spPr>
        <p:txBody>
          <a:bodyPr/>
          <a:lstStyle/>
          <a:p>
            <a:endParaRPr lang="en-US" dirty="0"/>
          </a:p>
        </p:txBody>
      </p:sp>
      <p:sp>
        <p:nvSpPr>
          <p:cNvPr id="72834" name="Freeform 146"/>
          <p:cNvSpPr>
            <a:spLocks/>
          </p:cNvSpPr>
          <p:nvPr/>
        </p:nvSpPr>
        <p:spPr bwMode="auto">
          <a:xfrm>
            <a:off x="3221038" y="5180013"/>
            <a:ext cx="58737" cy="92075"/>
          </a:xfrm>
          <a:custGeom>
            <a:avLst/>
            <a:gdLst>
              <a:gd name="T0" fmla="*/ 2147483647 w 37"/>
              <a:gd name="T1" fmla="*/ 2147483647 h 58"/>
              <a:gd name="T2" fmla="*/ 2147483647 w 37"/>
              <a:gd name="T3" fmla="*/ 2147483647 h 58"/>
              <a:gd name="T4" fmla="*/ 2147483647 w 37"/>
              <a:gd name="T5" fmla="*/ 0 h 58"/>
              <a:gd name="T6" fmla="*/ 0 w 37"/>
              <a:gd name="T7" fmla="*/ 2147483647 h 58"/>
              <a:gd name="T8" fmla="*/ 2147483647 w 37"/>
              <a:gd name="T9" fmla="*/ 2147483647 h 58"/>
              <a:gd name="T10" fmla="*/ 2147483647 w 37"/>
              <a:gd name="T11" fmla="*/ 2147483647 h 58"/>
              <a:gd name="T12" fmla="*/ 0 60000 65536"/>
              <a:gd name="T13" fmla="*/ 0 60000 65536"/>
              <a:gd name="T14" fmla="*/ 0 60000 65536"/>
              <a:gd name="T15" fmla="*/ 0 60000 65536"/>
              <a:gd name="T16" fmla="*/ 0 60000 65536"/>
              <a:gd name="T17" fmla="*/ 0 60000 65536"/>
              <a:gd name="T18" fmla="*/ 0 w 37"/>
              <a:gd name="T19" fmla="*/ 0 h 58"/>
              <a:gd name="T20" fmla="*/ 37 w 37"/>
              <a:gd name="T21" fmla="*/ 58 h 58"/>
            </a:gdLst>
            <a:ahLst/>
            <a:cxnLst>
              <a:cxn ang="T12">
                <a:pos x="T0" y="T1"/>
              </a:cxn>
              <a:cxn ang="T13">
                <a:pos x="T2" y="T3"/>
              </a:cxn>
              <a:cxn ang="T14">
                <a:pos x="T4" y="T5"/>
              </a:cxn>
              <a:cxn ang="T15">
                <a:pos x="T6" y="T7"/>
              </a:cxn>
              <a:cxn ang="T16">
                <a:pos x="T8" y="T9"/>
              </a:cxn>
              <a:cxn ang="T17">
                <a:pos x="T10" y="T11"/>
              </a:cxn>
            </a:cxnLst>
            <a:rect l="T18" t="T19" r="T20" b="T21"/>
            <a:pathLst>
              <a:path w="37" h="58">
                <a:moveTo>
                  <a:pt x="32" y="58"/>
                </a:moveTo>
                <a:lnTo>
                  <a:pt x="37" y="53"/>
                </a:lnTo>
                <a:lnTo>
                  <a:pt x="10" y="0"/>
                </a:lnTo>
                <a:lnTo>
                  <a:pt x="0" y="5"/>
                </a:lnTo>
                <a:lnTo>
                  <a:pt x="26" y="58"/>
                </a:lnTo>
                <a:lnTo>
                  <a:pt x="32" y="58"/>
                </a:lnTo>
                <a:close/>
              </a:path>
            </a:pathLst>
          </a:custGeom>
          <a:solidFill>
            <a:schemeClr val="hlink"/>
          </a:solidFill>
          <a:ln w="9525">
            <a:noFill/>
            <a:round/>
            <a:headEnd/>
            <a:tailEnd/>
          </a:ln>
        </p:spPr>
        <p:txBody>
          <a:bodyPr/>
          <a:lstStyle/>
          <a:p>
            <a:endParaRPr lang="en-US" dirty="0"/>
          </a:p>
        </p:txBody>
      </p:sp>
      <p:sp>
        <p:nvSpPr>
          <p:cNvPr id="72835" name="Freeform 147"/>
          <p:cNvSpPr>
            <a:spLocks/>
          </p:cNvSpPr>
          <p:nvPr/>
        </p:nvSpPr>
        <p:spPr bwMode="auto">
          <a:xfrm>
            <a:off x="3221038" y="3395663"/>
            <a:ext cx="50800" cy="74612"/>
          </a:xfrm>
          <a:custGeom>
            <a:avLst/>
            <a:gdLst>
              <a:gd name="T0" fmla="*/ 2147483647 w 32"/>
              <a:gd name="T1" fmla="*/ 2147483647 h 47"/>
              <a:gd name="T2" fmla="*/ 2147483647 w 32"/>
              <a:gd name="T3" fmla="*/ 2147483647 h 47"/>
              <a:gd name="T4" fmla="*/ 2147483647 w 32"/>
              <a:gd name="T5" fmla="*/ 0 h 47"/>
              <a:gd name="T6" fmla="*/ 0 w 32"/>
              <a:gd name="T7" fmla="*/ 2147483647 h 47"/>
              <a:gd name="T8" fmla="*/ 2147483647 w 32"/>
              <a:gd name="T9" fmla="*/ 2147483647 h 47"/>
              <a:gd name="T10" fmla="*/ 2147483647 w 32"/>
              <a:gd name="T11" fmla="*/ 2147483647 h 47"/>
              <a:gd name="T12" fmla="*/ 0 60000 65536"/>
              <a:gd name="T13" fmla="*/ 0 60000 65536"/>
              <a:gd name="T14" fmla="*/ 0 60000 65536"/>
              <a:gd name="T15" fmla="*/ 0 60000 65536"/>
              <a:gd name="T16" fmla="*/ 0 60000 65536"/>
              <a:gd name="T17" fmla="*/ 0 60000 65536"/>
              <a:gd name="T18" fmla="*/ 0 w 32"/>
              <a:gd name="T19" fmla="*/ 0 h 47"/>
              <a:gd name="T20" fmla="*/ 32 w 32"/>
              <a:gd name="T21" fmla="*/ 47 h 47"/>
            </a:gdLst>
            <a:ahLst/>
            <a:cxnLst>
              <a:cxn ang="T12">
                <a:pos x="T0" y="T1"/>
              </a:cxn>
              <a:cxn ang="T13">
                <a:pos x="T2" y="T3"/>
              </a:cxn>
              <a:cxn ang="T14">
                <a:pos x="T4" y="T5"/>
              </a:cxn>
              <a:cxn ang="T15">
                <a:pos x="T6" y="T7"/>
              </a:cxn>
              <a:cxn ang="T16">
                <a:pos x="T8" y="T9"/>
              </a:cxn>
              <a:cxn ang="T17">
                <a:pos x="T10" y="T11"/>
              </a:cxn>
            </a:cxnLst>
            <a:rect l="T18" t="T19" r="T20" b="T21"/>
            <a:pathLst>
              <a:path w="32" h="47">
                <a:moveTo>
                  <a:pt x="26" y="47"/>
                </a:moveTo>
                <a:lnTo>
                  <a:pt x="32" y="47"/>
                </a:lnTo>
                <a:lnTo>
                  <a:pt x="10" y="0"/>
                </a:lnTo>
                <a:lnTo>
                  <a:pt x="0" y="5"/>
                </a:lnTo>
                <a:lnTo>
                  <a:pt x="21" y="47"/>
                </a:lnTo>
                <a:lnTo>
                  <a:pt x="26" y="47"/>
                </a:lnTo>
                <a:close/>
              </a:path>
            </a:pathLst>
          </a:custGeom>
          <a:solidFill>
            <a:schemeClr val="hlink"/>
          </a:solidFill>
          <a:ln w="9525">
            <a:noFill/>
            <a:round/>
            <a:headEnd/>
            <a:tailEnd/>
          </a:ln>
        </p:spPr>
        <p:txBody>
          <a:bodyPr/>
          <a:lstStyle/>
          <a:p>
            <a:endParaRPr lang="en-US" dirty="0"/>
          </a:p>
        </p:txBody>
      </p:sp>
      <p:sp>
        <p:nvSpPr>
          <p:cNvPr id="72836" name="Freeform 148"/>
          <p:cNvSpPr>
            <a:spLocks/>
          </p:cNvSpPr>
          <p:nvPr/>
        </p:nvSpPr>
        <p:spPr bwMode="auto">
          <a:xfrm>
            <a:off x="3203575" y="1744663"/>
            <a:ext cx="50800" cy="76200"/>
          </a:xfrm>
          <a:custGeom>
            <a:avLst/>
            <a:gdLst>
              <a:gd name="T0" fmla="*/ 2147483647 w 32"/>
              <a:gd name="T1" fmla="*/ 2147483647 h 48"/>
              <a:gd name="T2" fmla="*/ 2147483647 w 32"/>
              <a:gd name="T3" fmla="*/ 2147483647 h 48"/>
              <a:gd name="T4" fmla="*/ 2147483647 w 32"/>
              <a:gd name="T5" fmla="*/ 0 h 48"/>
              <a:gd name="T6" fmla="*/ 0 w 32"/>
              <a:gd name="T7" fmla="*/ 0 h 48"/>
              <a:gd name="T8" fmla="*/ 2147483647 w 32"/>
              <a:gd name="T9" fmla="*/ 2147483647 h 48"/>
              <a:gd name="T10" fmla="*/ 2147483647 w 32"/>
              <a:gd name="T11" fmla="*/ 2147483647 h 48"/>
              <a:gd name="T12" fmla="*/ 0 60000 65536"/>
              <a:gd name="T13" fmla="*/ 0 60000 65536"/>
              <a:gd name="T14" fmla="*/ 0 60000 65536"/>
              <a:gd name="T15" fmla="*/ 0 60000 65536"/>
              <a:gd name="T16" fmla="*/ 0 60000 65536"/>
              <a:gd name="T17" fmla="*/ 0 60000 65536"/>
              <a:gd name="T18" fmla="*/ 0 w 32"/>
              <a:gd name="T19" fmla="*/ 0 h 48"/>
              <a:gd name="T20" fmla="*/ 32 w 32"/>
              <a:gd name="T21" fmla="*/ 48 h 48"/>
            </a:gdLst>
            <a:ahLst/>
            <a:cxnLst>
              <a:cxn ang="T12">
                <a:pos x="T0" y="T1"/>
              </a:cxn>
              <a:cxn ang="T13">
                <a:pos x="T2" y="T3"/>
              </a:cxn>
              <a:cxn ang="T14">
                <a:pos x="T4" y="T5"/>
              </a:cxn>
              <a:cxn ang="T15">
                <a:pos x="T6" y="T7"/>
              </a:cxn>
              <a:cxn ang="T16">
                <a:pos x="T8" y="T9"/>
              </a:cxn>
              <a:cxn ang="T17">
                <a:pos x="T10" y="T11"/>
              </a:cxn>
            </a:cxnLst>
            <a:rect l="T18" t="T19" r="T20" b="T21"/>
            <a:pathLst>
              <a:path w="32" h="48">
                <a:moveTo>
                  <a:pt x="27" y="48"/>
                </a:moveTo>
                <a:lnTo>
                  <a:pt x="32" y="43"/>
                </a:lnTo>
                <a:lnTo>
                  <a:pt x="11" y="0"/>
                </a:lnTo>
                <a:lnTo>
                  <a:pt x="0" y="0"/>
                </a:lnTo>
                <a:lnTo>
                  <a:pt x="21" y="48"/>
                </a:lnTo>
                <a:lnTo>
                  <a:pt x="27" y="48"/>
                </a:lnTo>
                <a:close/>
              </a:path>
            </a:pathLst>
          </a:custGeom>
          <a:solidFill>
            <a:schemeClr val="hlink"/>
          </a:solidFill>
          <a:ln w="9525">
            <a:noFill/>
            <a:round/>
            <a:headEnd/>
            <a:tailEnd/>
          </a:ln>
        </p:spPr>
        <p:txBody>
          <a:bodyPr/>
          <a:lstStyle/>
          <a:p>
            <a:endParaRPr lang="en-US" dirty="0"/>
          </a:p>
        </p:txBody>
      </p:sp>
      <p:sp>
        <p:nvSpPr>
          <p:cNvPr id="72837" name="Freeform 149"/>
          <p:cNvSpPr>
            <a:spLocks/>
          </p:cNvSpPr>
          <p:nvPr/>
        </p:nvSpPr>
        <p:spPr bwMode="auto">
          <a:xfrm>
            <a:off x="3213100" y="5556250"/>
            <a:ext cx="41275" cy="76200"/>
          </a:xfrm>
          <a:custGeom>
            <a:avLst/>
            <a:gdLst>
              <a:gd name="T0" fmla="*/ 2147483647 w 26"/>
              <a:gd name="T1" fmla="*/ 2147483647 h 48"/>
              <a:gd name="T2" fmla="*/ 2147483647 w 26"/>
              <a:gd name="T3" fmla="*/ 2147483647 h 48"/>
              <a:gd name="T4" fmla="*/ 2147483647 w 26"/>
              <a:gd name="T5" fmla="*/ 0 h 48"/>
              <a:gd name="T6" fmla="*/ 0 w 26"/>
              <a:gd name="T7" fmla="*/ 0 h 48"/>
              <a:gd name="T8" fmla="*/ 2147483647 w 26"/>
              <a:gd name="T9" fmla="*/ 2147483647 h 48"/>
              <a:gd name="T10" fmla="*/ 2147483647 w 26"/>
              <a:gd name="T11" fmla="*/ 2147483647 h 48"/>
              <a:gd name="T12" fmla="*/ 0 60000 65536"/>
              <a:gd name="T13" fmla="*/ 0 60000 65536"/>
              <a:gd name="T14" fmla="*/ 0 60000 65536"/>
              <a:gd name="T15" fmla="*/ 0 60000 65536"/>
              <a:gd name="T16" fmla="*/ 0 60000 65536"/>
              <a:gd name="T17" fmla="*/ 0 60000 65536"/>
              <a:gd name="T18" fmla="*/ 0 w 26"/>
              <a:gd name="T19" fmla="*/ 0 h 48"/>
              <a:gd name="T20" fmla="*/ 26 w 26"/>
              <a:gd name="T21" fmla="*/ 48 h 48"/>
            </a:gdLst>
            <a:ahLst/>
            <a:cxnLst>
              <a:cxn ang="T12">
                <a:pos x="T0" y="T1"/>
              </a:cxn>
              <a:cxn ang="T13">
                <a:pos x="T2" y="T3"/>
              </a:cxn>
              <a:cxn ang="T14">
                <a:pos x="T4" y="T5"/>
              </a:cxn>
              <a:cxn ang="T15">
                <a:pos x="T6" y="T7"/>
              </a:cxn>
              <a:cxn ang="T16">
                <a:pos x="T8" y="T9"/>
              </a:cxn>
              <a:cxn ang="T17">
                <a:pos x="T10" y="T11"/>
              </a:cxn>
            </a:cxnLst>
            <a:rect l="T18" t="T19" r="T20" b="T21"/>
            <a:pathLst>
              <a:path w="26" h="48">
                <a:moveTo>
                  <a:pt x="26" y="48"/>
                </a:moveTo>
                <a:lnTo>
                  <a:pt x="26" y="43"/>
                </a:lnTo>
                <a:lnTo>
                  <a:pt x="5" y="0"/>
                </a:lnTo>
                <a:lnTo>
                  <a:pt x="0" y="0"/>
                </a:lnTo>
                <a:lnTo>
                  <a:pt x="21" y="48"/>
                </a:lnTo>
                <a:lnTo>
                  <a:pt x="26" y="48"/>
                </a:lnTo>
                <a:close/>
              </a:path>
            </a:pathLst>
          </a:custGeom>
          <a:solidFill>
            <a:schemeClr val="hlink"/>
          </a:solidFill>
          <a:ln w="9525">
            <a:noFill/>
            <a:round/>
            <a:headEnd/>
            <a:tailEnd/>
          </a:ln>
        </p:spPr>
        <p:txBody>
          <a:bodyPr/>
          <a:lstStyle/>
          <a:p>
            <a:endParaRPr lang="en-US" dirty="0"/>
          </a:p>
        </p:txBody>
      </p:sp>
      <p:sp>
        <p:nvSpPr>
          <p:cNvPr id="72838" name="Freeform 150"/>
          <p:cNvSpPr>
            <a:spLocks/>
          </p:cNvSpPr>
          <p:nvPr/>
        </p:nvSpPr>
        <p:spPr bwMode="auto">
          <a:xfrm>
            <a:off x="3228975" y="4157663"/>
            <a:ext cx="42863" cy="58737"/>
          </a:xfrm>
          <a:custGeom>
            <a:avLst/>
            <a:gdLst>
              <a:gd name="T0" fmla="*/ 2147483647 w 27"/>
              <a:gd name="T1" fmla="*/ 2147483647 h 37"/>
              <a:gd name="T2" fmla="*/ 2147483647 w 27"/>
              <a:gd name="T3" fmla="*/ 2147483647 h 37"/>
              <a:gd name="T4" fmla="*/ 2147483647 w 27"/>
              <a:gd name="T5" fmla="*/ 0 h 37"/>
              <a:gd name="T6" fmla="*/ 0 w 27"/>
              <a:gd name="T7" fmla="*/ 2147483647 h 37"/>
              <a:gd name="T8" fmla="*/ 2147483647 w 27"/>
              <a:gd name="T9" fmla="*/ 2147483647 h 37"/>
              <a:gd name="T10" fmla="*/ 2147483647 w 27"/>
              <a:gd name="T11" fmla="*/ 2147483647 h 37"/>
              <a:gd name="T12" fmla="*/ 0 60000 65536"/>
              <a:gd name="T13" fmla="*/ 0 60000 65536"/>
              <a:gd name="T14" fmla="*/ 0 60000 65536"/>
              <a:gd name="T15" fmla="*/ 0 60000 65536"/>
              <a:gd name="T16" fmla="*/ 0 60000 65536"/>
              <a:gd name="T17" fmla="*/ 0 60000 65536"/>
              <a:gd name="T18" fmla="*/ 0 w 27"/>
              <a:gd name="T19" fmla="*/ 0 h 37"/>
              <a:gd name="T20" fmla="*/ 27 w 27"/>
              <a:gd name="T21" fmla="*/ 37 h 37"/>
            </a:gdLst>
            <a:ahLst/>
            <a:cxnLst>
              <a:cxn ang="T12">
                <a:pos x="T0" y="T1"/>
              </a:cxn>
              <a:cxn ang="T13">
                <a:pos x="T2" y="T3"/>
              </a:cxn>
              <a:cxn ang="T14">
                <a:pos x="T4" y="T5"/>
              </a:cxn>
              <a:cxn ang="T15">
                <a:pos x="T6" y="T7"/>
              </a:cxn>
              <a:cxn ang="T16">
                <a:pos x="T8" y="T9"/>
              </a:cxn>
              <a:cxn ang="T17">
                <a:pos x="T10" y="T11"/>
              </a:cxn>
            </a:cxnLst>
            <a:rect l="T18" t="T19" r="T20" b="T21"/>
            <a:pathLst>
              <a:path w="27" h="37">
                <a:moveTo>
                  <a:pt x="21" y="37"/>
                </a:moveTo>
                <a:lnTo>
                  <a:pt x="27" y="37"/>
                </a:lnTo>
                <a:lnTo>
                  <a:pt x="5" y="0"/>
                </a:lnTo>
                <a:lnTo>
                  <a:pt x="0" y="5"/>
                </a:lnTo>
                <a:lnTo>
                  <a:pt x="16" y="37"/>
                </a:lnTo>
                <a:lnTo>
                  <a:pt x="21" y="37"/>
                </a:lnTo>
                <a:close/>
              </a:path>
            </a:pathLst>
          </a:custGeom>
          <a:solidFill>
            <a:schemeClr val="hlink"/>
          </a:solidFill>
          <a:ln w="9525">
            <a:noFill/>
            <a:round/>
            <a:headEnd/>
            <a:tailEnd/>
          </a:ln>
        </p:spPr>
        <p:txBody>
          <a:bodyPr/>
          <a:lstStyle/>
          <a:p>
            <a:endParaRPr lang="en-US" dirty="0"/>
          </a:p>
        </p:txBody>
      </p:sp>
      <p:sp>
        <p:nvSpPr>
          <p:cNvPr id="72839" name="Freeform 151"/>
          <p:cNvSpPr>
            <a:spLocks/>
          </p:cNvSpPr>
          <p:nvPr/>
        </p:nvSpPr>
        <p:spPr bwMode="auto">
          <a:xfrm>
            <a:off x="3221038" y="2306638"/>
            <a:ext cx="41275" cy="66675"/>
          </a:xfrm>
          <a:custGeom>
            <a:avLst/>
            <a:gdLst>
              <a:gd name="T0" fmla="*/ 2147483647 w 26"/>
              <a:gd name="T1" fmla="*/ 2147483647 h 42"/>
              <a:gd name="T2" fmla="*/ 2147483647 w 26"/>
              <a:gd name="T3" fmla="*/ 2147483647 h 42"/>
              <a:gd name="T4" fmla="*/ 2147483647 w 26"/>
              <a:gd name="T5" fmla="*/ 0 h 42"/>
              <a:gd name="T6" fmla="*/ 0 w 26"/>
              <a:gd name="T7" fmla="*/ 0 h 42"/>
              <a:gd name="T8" fmla="*/ 2147483647 w 26"/>
              <a:gd name="T9" fmla="*/ 2147483647 h 42"/>
              <a:gd name="T10" fmla="*/ 2147483647 w 26"/>
              <a:gd name="T11" fmla="*/ 2147483647 h 42"/>
              <a:gd name="T12" fmla="*/ 0 60000 65536"/>
              <a:gd name="T13" fmla="*/ 0 60000 65536"/>
              <a:gd name="T14" fmla="*/ 0 60000 65536"/>
              <a:gd name="T15" fmla="*/ 0 60000 65536"/>
              <a:gd name="T16" fmla="*/ 0 60000 65536"/>
              <a:gd name="T17" fmla="*/ 0 60000 65536"/>
              <a:gd name="T18" fmla="*/ 0 w 26"/>
              <a:gd name="T19" fmla="*/ 0 h 42"/>
              <a:gd name="T20" fmla="*/ 26 w 26"/>
              <a:gd name="T21" fmla="*/ 42 h 42"/>
            </a:gdLst>
            <a:ahLst/>
            <a:cxnLst>
              <a:cxn ang="T12">
                <a:pos x="T0" y="T1"/>
              </a:cxn>
              <a:cxn ang="T13">
                <a:pos x="T2" y="T3"/>
              </a:cxn>
              <a:cxn ang="T14">
                <a:pos x="T4" y="T5"/>
              </a:cxn>
              <a:cxn ang="T15">
                <a:pos x="T6" y="T7"/>
              </a:cxn>
              <a:cxn ang="T16">
                <a:pos x="T8" y="T9"/>
              </a:cxn>
              <a:cxn ang="T17">
                <a:pos x="T10" y="T11"/>
              </a:cxn>
            </a:cxnLst>
            <a:rect l="T18" t="T19" r="T20" b="T21"/>
            <a:pathLst>
              <a:path w="26" h="42">
                <a:moveTo>
                  <a:pt x="21" y="37"/>
                </a:moveTo>
                <a:lnTo>
                  <a:pt x="26" y="37"/>
                </a:lnTo>
                <a:lnTo>
                  <a:pt x="10" y="0"/>
                </a:lnTo>
                <a:lnTo>
                  <a:pt x="0" y="0"/>
                </a:lnTo>
                <a:lnTo>
                  <a:pt x="21" y="42"/>
                </a:lnTo>
                <a:lnTo>
                  <a:pt x="21" y="37"/>
                </a:lnTo>
                <a:close/>
              </a:path>
            </a:pathLst>
          </a:custGeom>
          <a:solidFill>
            <a:schemeClr val="hlink"/>
          </a:solidFill>
          <a:ln w="9525">
            <a:noFill/>
            <a:round/>
            <a:headEnd/>
            <a:tailEnd/>
          </a:ln>
        </p:spPr>
        <p:txBody>
          <a:bodyPr/>
          <a:lstStyle/>
          <a:p>
            <a:endParaRPr lang="en-US" dirty="0"/>
          </a:p>
        </p:txBody>
      </p:sp>
      <p:sp>
        <p:nvSpPr>
          <p:cNvPr id="72840" name="Freeform 152"/>
          <p:cNvSpPr>
            <a:spLocks/>
          </p:cNvSpPr>
          <p:nvPr/>
        </p:nvSpPr>
        <p:spPr bwMode="auto">
          <a:xfrm>
            <a:off x="3178175" y="5180013"/>
            <a:ext cx="50800" cy="92075"/>
          </a:xfrm>
          <a:custGeom>
            <a:avLst/>
            <a:gdLst>
              <a:gd name="T0" fmla="*/ 2147483647 w 32"/>
              <a:gd name="T1" fmla="*/ 2147483647 h 58"/>
              <a:gd name="T2" fmla="*/ 2147483647 w 32"/>
              <a:gd name="T3" fmla="*/ 2147483647 h 58"/>
              <a:gd name="T4" fmla="*/ 2147483647 w 32"/>
              <a:gd name="T5" fmla="*/ 0 h 58"/>
              <a:gd name="T6" fmla="*/ 0 w 32"/>
              <a:gd name="T7" fmla="*/ 2147483647 h 58"/>
              <a:gd name="T8" fmla="*/ 2147483647 w 32"/>
              <a:gd name="T9" fmla="*/ 2147483647 h 58"/>
              <a:gd name="T10" fmla="*/ 2147483647 w 32"/>
              <a:gd name="T11" fmla="*/ 2147483647 h 58"/>
              <a:gd name="T12" fmla="*/ 0 60000 65536"/>
              <a:gd name="T13" fmla="*/ 0 60000 65536"/>
              <a:gd name="T14" fmla="*/ 0 60000 65536"/>
              <a:gd name="T15" fmla="*/ 0 60000 65536"/>
              <a:gd name="T16" fmla="*/ 0 60000 65536"/>
              <a:gd name="T17" fmla="*/ 0 60000 65536"/>
              <a:gd name="T18" fmla="*/ 0 w 32"/>
              <a:gd name="T19" fmla="*/ 0 h 58"/>
              <a:gd name="T20" fmla="*/ 32 w 32"/>
              <a:gd name="T21" fmla="*/ 58 h 58"/>
            </a:gdLst>
            <a:ahLst/>
            <a:cxnLst>
              <a:cxn ang="T12">
                <a:pos x="T0" y="T1"/>
              </a:cxn>
              <a:cxn ang="T13">
                <a:pos x="T2" y="T3"/>
              </a:cxn>
              <a:cxn ang="T14">
                <a:pos x="T4" y="T5"/>
              </a:cxn>
              <a:cxn ang="T15">
                <a:pos x="T6" y="T7"/>
              </a:cxn>
              <a:cxn ang="T16">
                <a:pos x="T8" y="T9"/>
              </a:cxn>
              <a:cxn ang="T17">
                <a:pos x="T10" y="T11"/>
              </a:cxn>
            </a:cxnLst>
            <a:rect l="T18" t="T19" r="T20" b="T21"/>
            <a:pathLst>
              <a:path w="32" h="58">
                <a:moveTo>
                  <a:pt x="27" y="53"/>
                </a:moveTo>
                <a:lnTo>
                  <a:pt x="32" y="53"/>
                </a:lnTo>
                <a:lnTo>
                  <a:pt x="6" y="0"/>
                </a:lnTo>
                <a:lnTo>
                  <a:pt x="0" y="5"/>
                </a:lnTo>
                <a:lnTo>
                  <a:pt x="22" y="58"/>
                </a:lnTo>
                <a:lnTo>
                  <a:pt x="27" y="53"/>
                </a:lnTo>
                <a:close/>
              </a:path>
            </a:pathLst>
          </a:custGeom>
          <a:solidFill>
            <a:schemeClr val="hlink"/>
          </a:solidFill>
          <a:ln w="9525">
            <a:noFill/>
            <a:round/>
            <a:headEnd/>
            <a:tailEnd/>
          </a:ln>
        </p:spPr>
        <p:txBody>
          <a:bodyPr/>
          <a:lstStyle/>
          <a:p>
            <a:endParaRPr lang="en-US" dirty="0"/>
          </a:p>
        </p:txBody>
      </p:sp>
      <p:sp>
        <p:nvSpPr>
          <p:cNvPr id="72841" name="Freeform 153"/>
          <p:cNvSpPr>
            <a:spLocks/>
          </p:cNvSpPr>
          <p:nvPr/>
        </p:nvSpPr>
        <p:spPr bwMode="auto">
          <a:xfrm>
            <a:off x="3178175" y="3395663"/>
            <a:ext cx="42863" cy="74612"/>
          </a:xfrm>
          <a:custGeom>
            <a:avLst/>
            <a:gdLst>
              <a:gd name="T0" fmla="*/ 2147483647 w 27"/>
              <a:gd name="T1" fmla="*/ 2147483647 h 47"/>
              <a:gd name="T2" fmla="*/ 2147483647 w 27"/>
              <a:gd name="T3" fmla="*/ 2147483647 h 47"/>
              <a:gd name="T4" fmla="*/ 2147483647 w 27"/>
              <a:gd name="T5" fmla="*/ 0 h 47"/>
              <a:gd name="T6" fmla="*/ 0 w 27"/>
              <a:gd name="T7" fmla="*/ 2147483647 h 47"/>
              <a:gd name="T8" fmla="*/ 2147483647 w 27"/>
              <a:gd name="T9" fmla="*/ 2147483647 h 47"/>
              <a:gd name="T10" fmla="*/ 2147483647 w 27"/>
              <a:gd name="T11" fmla="*/ 2147483647 h 47"/>
              <a:gd name="T12" fmla="*/ 0 60000 65536"/>
              <a:gd name="T13" fmla="*/ 0 60000 65536"/>
              <a:gd name="T14" fmla="*/ 0 60000 65536"/>
              <a:gd name="T15" fmla="*/ 0 60000 65536"/>
              <a:gd name="T16" fmla="*/ 0 60000 65536"/>
              <a:gd name="T17" fmla="*/ 0 60000 65536"/>
              <a:gd name="T18" fmla="*/ 0 w 27"/>
              <a:gd name="T19" fmla="*/ 0 h 47"/>
              <a:gd name="T20" fmla="*/ 27 w 27"/>
              <a:gd name="T21" fmla="*/ 47 h 47"/>
            </a:gdLst>
            <a:ahLst/>
            <a:cxnLst>
              <a:cxn ang="T12">
                <a:pos x="T0" y="T1"/>
              </a:cxn>
              <a:cxn ang="T13">
                <a:pos x="T2" y="T3"/>
              </a:cxn>
              <a:cxn ang="T14">
                <a:pos x="T4" y="T5"/>
              </a:cxn>
              <a:cxn ang="T15">
                <a:pos x="T6" y="T7"/>
              </a:cxn>
              <a:cxn ang="T16">
                <a:pos x="T8" y="T9"/>
              </a:cxn>
              <a:cxn ang="T17">
                <a:pos x="T10" y="T11"/>
              </a:cxn>
            </a:cxnLst>
            <a:rect l="T18" t="T19" r="T20" b="T21"/>
            <a:pathLst>
              <a:path w="27" h="47">
                <a:moveTo>
                  <a:pt x="27" y="47"/>
                </a:moveTo>
                <a:lnTo>
                  <a:pt x="27" y="42"/>
                </a:lnTo>
                <a:lnTo>
                  <a:pt x="6" y="0"/>
                </a:lnTo>
                <a:lnTo>
                  <a:pt x="0" y="5"/>
                </a:lnTo>
                <a:lnTo>
                  <a:pt x="22" y="47"/>
                </a:lnTo>
                <a:lnTo>
                  <a:pt x="27" y="47"/>
                </a:lnTo>
                <a:close/>
              </a:path>
            </a:pathLst>
          </a:custGeom>
          <a:solidFill>
            <a:schemeClr val="hlink"/>
          </a:solidFill>
          <a:ln w="9525">
            <a:noFill/>
            <a:round/>
            <a:headEnd/>
            <a:tailEnd/>
          </a:ln>
        </p:spPr>
        <p:txBody>
          <a:bodyPr/>
          <a:lstStyle/>
          <a:p>
            <a:endParaRPr lang="en-US" dirty="0"/>
          </a:p>
        </p:txBody>
      </p:sp>
      <p:sp>
        <p:nvSpPr>
          <p:cNvPr id="72842" name="Freeform 154"/>
          <p:cNvSpPr>
            <a:spLocks/>
          </p:cNvSpPr>
          <p:nvPr/>
        </p:nvSpPr>
        <p:spPr bwMode="auto">
          <a:xfrm>
            <a:off x="3162300" y="1744663"/>
            <a:ext cx="41275" cy="76200"/>
          </a:xfrm>
          <a:custGeom>
            <a:avLst/>
            <a:gdLst>
              <a:gd name="T0" fmla="*/ 2147483647 w 26"/>
              <a:gd name="T1" fmla="*/ 2147483647 h 48"/>
              <a:gd name="T2" fmla="*/ 2147483647 w 26"/>
              <a:gd name="T3" fmla="*/ 2147483647 h 48"/>
              <a:gd name="T4" fmla="*/ 2147483647 w 26"/>
              <a:gd name="T5" fmla="*/ 0 h 48"/>
              <a:gd name="T6" fmla="*/ 0 w 26"/>
              <a:gd name="T7" fmla="*/ 2147483647 h 48"/>
              <a:gd name="T8" fmla="*/ 2147483647 w 26"/>
              <a:gd name="T9" fmla="*/ 2147483647 h 48"/>
              <a:gd name="T10" fmla="*/ 2147483647 w 26"/>
              <a:gd name="T11" fmla="*/ 2147483647 h 48"/>
              <a:gd name="T12" fmla="*/ 0 60000 65536"/>
              <a:gd name="T13" fmla="*/ 0 60000 65536"/>
              <a:gd name="T14" fmla="*/ 0 60000 65536"/>
              <a:gd name="T15" fmla="*/ 0 60000 65536"/>
              <a:gd name="T16" fmla="*/ 0 60000 65536"/>
              <a:gd name="T17" fmla="*/ 0 60000 65536"/>
              <a:gd name="T18" fmla="*/ 0 w 26"/>
              <a:gd name="T19" fmla="*/ 0 h 48"/>
              <a:gd name="T20" fmla="*/ 26 w 26"/>
              <a:gd name="T21" fmla="*/ 48 h 48"/>
            </a:gdLst>
            <a:ahLst/>
            <a:cxnLst>
              <a:cxn ang="T12">
                <a:pos x="T0" y="T1"/>
              </a:cxn>
              <a:cxn ang="T13">
                <a:pos x="T2" y="T3"/>
              </a:cxn>
              <a:cxn ang="T14">
                <a:pos x="T4" y="T5"/>
              </a:cxn>
              <a:cxn ang="T15">
                <a:pos x="T6" y="T7"/>
              </a:cxn>
              <a:cxn ang="T16">
                <a:pos x="T8" y="T9"/>
              </a:cxn>
              <a:cxn ang="T17">
                <a:pos x="T10" y="T11"/>
              </a:cxn>
            </a:cxnLst>
            <a:rect l="T18" t="T19" r="T20" b="T21"/>
            <a:pathLst>
              <a:path w="26" h="48">
                <a:moveTo>
                  <a:pt x="26" y="43"/>
                </a:moveTo>
                <a:lnTo>
                  <a:pt x="26" y="43"/>
                </a:lnTo>
                <a:lnTo>
                  <a:pt x="5" y="0"/>
                </a:lnTo>
                <a:lnTo>
                  <a:pt x="0" y="6"/>
                </a:lnTo>
                <a:lnTo>
                  <a:pt x="21" y="48"/>
                </a:lnTo>
                <a:lnTo>
                  <a:pt x="26" y="43"/>
                </a:lnTo>
                <a:close/>
              </a:path>
            </a:pathLst>
          </a:custGeom>
          <a:solidFill>
            <a:schemeClr val="hlink"/>
          </a:solidFill>
          <a:ln w="9525">
            <a:noFill/>
            <a:round/>
            <a:headEnd/>
            <a:tailEnd/>
          </a:ln>
        </p:spPr>
        <p:txBody>
          <a:bodyPr/>
          <a:lstStyle/>
          <a:p>
            <a:endParaRPr lang="en-US" dirty="0"/>
          </a:p>
        </p:txBody>
      </p:sp>
      <p:sp>
        <p:nvSpPr>
          <p:cNvPr id="72843" name="Freeform 155"/>
          <p:cNvSpPr>
            <a:spLocks/>
          </p:cNvSpPr>
          <p:nvPr/>
        </p:nvSpPr>
        <p:spPr bwMode="auto">
          <a:xfrm>
            <a:off x="3162300" y="5556250"/>
            <a:ext cx="50800" cy="68263"/>
          </a:xfrm>
          <a:custGeom>
            <a:avLst/>
            <a:gdLst>
              <a:gd name="T0" fmla="*/ 2147483647 w 32"/>
              <a:gd name="T1" fmla="*/ 2147483647 h 43"/>
              <a:gd name="T2" fmla="*/ 2147483647 w 32"/>
              <a:gd name="T3" fmla="*/ 2147483647 h 43"/>
              <a:gd name="T4" fmla="*/ 2147483647 w 32"/>
              <a:gd name="T5" fmla="*/ 0 h 43"/>
              <a:gd name="T6" fmla="*/ 0 w 32"/>
              <a:gd name="T7" fmla="*/ 0 h 43"/>
              <a:gd name="T8" fmla="*/ 2147483647 w 32"/>
              <a:gd name="T9" fmla="*/ 2147483647 h 43"/>
              <a:gd name="T10" fmla="*/ 2147483647 w 32"/>
              <a:gd name="T11" fmla="*/ 2147483647 h 43"/>
              <a:gd name="T12" fmla="*/ 0 60000 65536"/>
              <a:gd name="T13" fmla="*/ 0 60000 65536"/>
              <a:gd name="T14" fmla="*/ 0 60000 65536"/>
              <a:gd name="T15" fmla="*/ 0 60000 65536"/>
              <a:gd name="T16" fmla="*/ 0 60000 65536"/>
              <a:gd name="T17" fmla="*/ 0 60000 65536"/>
              <a:gd name="T18" fmla="*/ 0 w 32"/>
              <a:gd name="T19" fmla="*/ 0 h 43"/>
              <a:gd name="T20" fmla="*/ 32 w 32"/>
              <a:gd name="T21" fmla="*/ 43 h 43"/>
            </a:gdLst>
            <a:ahLst/>
            <a:cxnLst>
              <a:cxn ang="T12">
                <a:pos x="T0" y="T1"/>
              </a:cxn>
              <a:cxn ang="T13">
                <a:pos x="T2" y="T3"/>
              </a:cxn>
              <a:cxn ang="T14">
                <a:pos x="T4" y="T5"/>
              </a:cxn>
              <a:cxn ang="T15">
                <a:pos x="T6" y="T7"/>
              </a:cxn>
              <a:cxn ang="T16">
                <a:pos x="T8" y="T9"/>
              </a:cxn>
              <a:cxn ang="T17">
                <a:pos x="T10" y="T11"/>
              </a:cxn>
            </a:cxnLst>
            <a:rect l="T18" t="T19" r="T20" b="T21"/>
            <a:pathLst>
              <a:path w="32" h="43">
                <a:moveTo>
                  <a:pt x="26" y="43"/>
                </a:moveTo>
                <a:lnTo>
                  <a:pt x="32" y="37"/>
                </a:lnTo>
                <a:lnTo>
                  <a:pt x="10" y="0"/>
                </a:lnTo>
                <a:lnTo>
                  <a:pt x="0" y="0"/>
                </a:lnTo>
                <a:lnTo>
                  <a:pt x="21" y="43"/>
                </a:lnTo>
                <a:lnTo>
                  <a:pt x="26" y="43"/>
                </a:lnTo>
                <a:close/>
              </a:path>
            </a:pathLst>
          </a:custGeom>
          <a:solidFill>
            <a:schemeClr val="hlink"/>
          </a:solidFill>
          <a:ln w="9525">
            <a:noFill/>
            <a:round/>
            <a:headEnd/>
            <a:tailEnd/>
          </a:ln>
        </p:spPr>
        <p:txBody>
          <a:bodyPr/>
          <a:lstStyle/>
          <a:p>
            <a:endParaRPr lang="en-US" dirty="0"/>
          </a:p>
        </p:txBody>
      </p:sp>
      <p:sp>
        <p:nvSpPr>
          <p:cNvPr id="72844" name="Freeform 156"/>
          <p:cNvSpPr>
            <a:spLocks/>
          </p:cNvSpPr>
          <p:nvPr/>
        </p:nvSpPr>
        <p:spPr bwMode="auto">
          <a:xfrm>
            <a:off x="3187700" y="4165600"/>
            <a:ext cx="33338" cy="50800"/>
          </a:xfrm>
          <a:custGeom>
            <a:avLst/>
            <a:gdLst>
              <a:gd name="T0" fmla="*/ 2147483647 w 21"/>
              <a:gd name="T1" fmla="*/ 2147483647 h 32"/>
              <a:gd name="T2" fmla="*/ 2147483647 w 21"/>
              <a:gd name="T3" fmla="*/ 2147483647 h 32"/>
              <a:gd name="T4" fmla="*/ 2147483647 w 21"/>
              <a:gd name="T5" fmla="*/ 0 h 32"/>
              <a:gd name="T6" fmla="*/ 0 w 21"/>
              <a:gd name="T7" fmla="*/ 2147483647 h 32"/>
              <a:gd name="T8" fmla="*/ 2147483647 w 21"/>
              <a:gd name="T9" fmla="*/ 2147483647 h 32"/>
              <a:gd name="T10" fmla="*/ 2147483647 w 21"/>
              <a:gd name="T11" fmla="*/ 2147483647 h 32"/>
              <a:gd name="T12" fmla="*/ 0 60000 65536"/>
              <a:gd name="T13" fmla="*/ 0 60000 65536"/>
              <a:gd name="T14" fmla="*/ 0 60000 65536"/>
              <a:gd name="T15" fmla="*/ 0 60000 65536"/>
              <a:gd name="T16" fmla="*/ 0 60000 65536"/>
              <a:gd name="T17" fmla="*/ 0 60000 65536"/>
              <a:gd name="T18" fmla="*/ 0 w 21"/>
              <a:gd name="T19" fmla="*/ 0 h 32"/>
              <a:gd name="T20" fmla="*/ 21 w 21"/>
              <a:gd name="T21" fmla="*/ 32 h 32"/>
            </a:gdLst>
            <a:ahLst/>
            <a:cxnLst>
              <a:cxn ang="T12">
                <a:pos x="T0" y="T1"/>
              </a:cxn>
              <a:cxn ang="T13">
                <a:pos x="T2" y="T3"/>
              </a:cxn>
              <a:cxn ang="T14">
                <a:pos x="T4" y="T5"/>
              </a:cxn>
              <a:cxn ang="T15">
                <a:pos x="T6" y="T7"/>
              </a:cxn>
              <a:cxn ang="T16">
                <a:pos x="T8" y="T9"/>
              </a:cxn>
              <a:cxn ang="T17">
                <a:pos x="T10" y="T11"/>
              </a:cxn>
            </a:cxnLst>
            <a:rect l="T18" t="T19" r="T20" b="T21"/>
            <a:pathLst>
              <a:path w="21" h="32">
                <a:moveTo>
                  <a:pt x="16" y="32"/>
                </a:moveTo>
                <a:lnTo>
                  <a:pt x="21" y="32"/>
                </a:lnTo>
                <a:lnTo>
                  <a:pt x="5" y="0"/>
                </a:lnTo>
                <a:lnTo>
                  <a:pt x="0" y="6"/>
                </a:lnTo>
                <a:lnTo>
                  <a:pt x="16" y="32"/>
                </a:lnTo>
                <a:close/>
              </a:path>
            </a:pathLst>
          </a:custGeom>
          <a:solidFill>
            <a:schemeClr val="hlink"/>
          </a:solidFill>
          <a:ln w="9525">
            <a:noFill/>
            <a:round/>
            <a:headEnd/>
            <a:tailEnd/>
          </a:ln>
        </p:spPr>
        <p:txBody>
          <a:bodyPr/>
          <a:lstStyle/>
          <a:p>
            <a:endParaRPr lang="en-US" dirty="0"/>
          </a:p>
        </p:txBody>
      </p:sp>
      <p:sp>
        <p:nvSpPr>
          <p:cNvPr id="72845" name="Freeform 157"/>
          <p:cNvSpPr>
            <a:spLocks/>
          </p:cNvSpPr>
          <p:nvPr/>
        </p:nvSpPr>
        <p:spPr bwMode="auto">
          <a:xfrm>
            <a:off x="3178175" y="2306638"/>
            <a:ext cx="42863" cy="58737"/>
          </a:xfrm>
          <a:custGeom>
            <a:avLst/>
            <a:gdLst>
              <a:gd name="T0" fmla="*/ 2147483647 w 27"/>
              <a:gd name="T1" fmla="*/ 2147483647 h 37"/>
              <a:gd name="T2" fmla="*/ 2147483647 w 27"/>
              <a:gd name="T3" fmla="*/ 2147483647 h 37"/>
              <a:gd name="T4" fmla="*/ 2147483647 w 27"/>
              <a:gd name="T5" fmla="*/ 0 h 37"/>
              <a:gd name="T6" fmla="*/ 0 w 27"/>
              <a:gd name="T7" fmla="*/ 2147483647 h 37"/>
              <a:gd name="T8" fmla="*/ 2147483647 w 27"/>
              <a:gd name="T9" fmla="*/ 2147483647 h 37"/>
              <a:gd name="T10" fmla="*/ 2147483647 w 27"/>
              <a:gd name="T11" fmla="*/ 2147483647 h 37"/>
              <a:gd name="T12" fmla="*/ 0 60000 65536"/>
              <a:gd name="T13" fmla="*/ 0 60000 65536"/>
              <a:gd name="T14" fmla="*/ 0 60000 65536"/>
              <a:gd name="T15" fmla="*/ 0 60000 65536"/>
              <a:gd name="T16" fmla="*/ 0 60000 65536"/>
              <a:gd name="T17" fmla="*/ 0 60000 65536"/>
              <a:gd name="T18" fmla="*/ 0 w 27"/>
              <a:gd name="T19" fmla="*/ 0 h 37"/>
              <a:gd name="T20" fmla="*/ 27 w 27"/>
              <a:gd name="T21" fmla="*/ 37 h 37"/>
            </a:gdLst>
            <a:ahLst/>
            <a:cxnLst>
              <a:cxn ang="T12">
                <a:pos x="T0" y="T1"/>
              </a:cxn>
              <a:cxn ang="T13">
                <a:pos x="T2" y="T3"/>
              </a:cxn>
              <a:cxn ang="T14">
                <a:pos x="T4" y="T5"/>
              </a:cxn>
              <a:cxn ang="T15">
                <a:pos x="T6" y="T7"/>
              </a:cxn>
              <a:cxn ang="T16">
                <a:pos x="T8" y="T9"/>
              </a:cxn>
              <a:cxn ang="T17">
                <a:pos x="T10" y="T11"/>
              </a:cxn>
            </a:cxnLst>
            <a:rect l="T18" t="T19" r="T20" b="T21"/>
            <a:pathLst>
              <a:path w="27" h="37">
                <a:moveTo>
                  <a:pt x="22" y="37"/>
                </a:moveTo>
                <a:lnTo>
                  <a:pt x="27" y="37"/>
                </a:lnTo>
                <a:lnTo>
                  <a:pt x="6" y="0"/>
                </a:lnTo>
                <a:lnTo>
                  <a:pt x="0" y="5"/>
                </a:lnTo>
                <a:lnTo>
                  <a:pt x="16" y="37"/>
                </a:lnTo>
                <a:lnTo>
                  <a:pt x="22" y="37"/>
                </a:lnTo>
                <a:close/>
              </a:path>
            </a:pathLst>
          </a:custGeom>
          <a:solidFill>
            <a:schemeClr val="hlink"/>
          </a:solidFill>
          <a:ln w="9525">
            <a:noFill/>
            <a:round/>
            <a:headEnd/>
            <a:tailEnd/>
          </a:ln>
        </p:spPr>
        <p:txBody>
          <a:bodyPr/>
          <a:lstStyle/>
          <a:p>
            <a:endParaRPr lang="en-US" dirty="0"/>
          </a:p>
        </p:txBody>
      </p:sp>
      <p:sp>
        <p:nvSpPr>
          <p:cNvPr id="72846" name="Freeform 158"/>
          <p:cNvSpPr>
            <a:spLocks/>
          </p:cNvSpPr>
          <p:nvPr/>
        </p:nvSpPr>
        <p:spPr bwMode="auto">
          <a:xfrm>
            <a:off x="3136900" y="5180013"/>
            <a:ext cx="50800" cy="84137"/>
          </a:xfrm>
          <a:custGeom>
            <a:avLst/>
            <a:gdLst>
              <a:gd name="T0" fmla="*/ 2147483647 w 32"/>
              <a:gd name="T1" fmla="*/ 2147483647 h 53"/>
              <a:gd name="T2" fmla="*/ 2147483647 w 32"/>
              <a:gd name="T3" fmla="*/ 2147483647 h 53"/>
              <a:gd name="T4" fmla="*/ 2147483647 w 32"/>
              <a:gd name="T5" fmla="*/ 0 h 53"/>
              <a:gd name="T6" fmla="*/ 0 w 32"/>
              <a:gd name="T7" fmla="*/ 2147483647 h 53"/>
              <a:gd name="T8" fmla="*/ 2147483647 w 32"/>
              <a:gd name="T9" fmla="*/ 2147483647 h 53"/>
              <a:gd name="T10" fmla="*/ 2147483647 w 32"/>
              <a:gd name="T11" fmla="*/ 2147483647 h 53"/>
              <a:gd name="T12" fmla="*/ 0 60000 65536"/>
              <a:gd name="T13" fmla="*/ 0 60000 65536"/>
              <a:gd name="T14" fmla="*/ 0 60000 65536"/>
              <a:gd name="T15" fmla="*/ 0 60000 65536"/>
              <a:gd name="T16" fmla="*/ 0 60000 65536"/>
              <a:gd name="T17" fmla="*/ 0 60000 65536"/>
              <a:gd name="T18" fmla="*/ 0 w 32"/>
              <a:gd name="T19" fmla="*/ 0 h 53"/>
              <a:gd name="T20" fmla="*/ 32 w 32"/>
              <a:gd name="T21" fmla="*/ 53 h 53"/>
            </a:gdLst>
            <a:ahLst/>
            <a:cxnLst>
              <a:cxn ang="T12">
                <a:pos x="T0" y="T1"/>
              </a:cxn>
              <a:cxn ang="T13">
                <a:pos x="T2" y="T3"/>
              </a:cxn>
              <a:cxn ang="T14">
                <a:pos x="T4" y="T5"/>
              </a:cxn>
              <a:cxn ang="T15">
                <a:pos x="T6" y="T7"/>
              </a:cxn>
              <a:cxn ang="T16">
                <a:pos x="T8" y="T9"/>
              </a:cxn>
              <a:cxn ang="T17">
                <a:pos x="T10" y="T11"/>
              </a:cxn>
            </a:cxnLst>
            <a:rect l="T18" t="T19" r="T20" b="T21"/>
            <a:pathLst>
              <a:path w="32" h="53">
                <a:moveTo>
                  <a:pt x="26" y="53"/>
                </a:moveTo>
                <a:lnTo>
                  <a:pt x="32" y="47"/>
                </a:lnTo>
                <a:lnTo>
                  <a:pt x="11" y="0"/>
                </a:lnTo>
                <a:lnTo>
                  <a:pt x="0" y="5"/>
                </a:lnTo>
                <a:lnTo>
                  <a:pt x="21" y="53"/>
                </a:lnTo>
                <a:lnTo>
                  <a:pt x="26" y="53"/>
                </a:lnTo>
                <a:close/>
              </a:path>
            </a:pathLst>
          </a:custGeom>
          <a:solidFill>
            <a:schemeClr val="hlink"/>
          </a:solidFill>
          <a:ln w="9525">
            <a:noFill/>
            <a:round/>
            <a:headEnd/>
            <a:tailEnd/>
          </a:ln>
        </p:spPr>
        <p:txBody>
          <a:bodyPr/>
          <a:lstStyle/>
          <a:p>
            <a:endParaRPr lang="en-US" dirty="0"/>
          </a:p>
        </p:txBody>
      </p:sp>
      <p:sp>
        <p:nvSpPr>
          <p:cNvPr id="72847" name="Freeform 159"/>
          <p:cNvSpPr>
            <a:spLocks/>
          </p:cNvSpPr>
          <p:nvPr/>
        </p:nvSpPr>
        <p:spPr bwMode="auto">
          <a:xfrm>
            <a:off x="3136900" y="3403600"/>
            <a:ext cx="41275" cy="66675"/>
          </a:xfrm>
          <a:custGeom>
            <a:avLst/>
            <a:gdLst>
              <a:gd name="T0" fmla="*/ 2147483647 w 26"/>
              <a:gd name="T1" fmla="*/ 2147483647 h 42"/>
              <a:gd name="T2" fmla="*/ 2147483647 w 26"/>
              <a:gd name="T3" fmla="*/ 2147483647 h 42"/>
              <a:gd name="T4" fmla="*/ 2147483647 w 26"/>
              <a:gd name="T5" fmla="*/ 0 h 42"/>
              <a:gd name="T6" fmla="*/ 0 w 26"/>
              <a:gd name="T7" fmla="*/ 0 h 42"/>
              <a:gd name="T8" fmla="*/ 2147483647 w 26"/>
              <a:gd name="T9" fmla="*/ 2147483647 h 42"/>
              <a:gd name="T10" fmla="*/ 2147483647 w 26"/>
              <a:gd name="T11" fmla="*/ 2147483647 h 42"/>
              <a:gd name="T12" fmla="*/ 0 60000 65536"/>
              <a:gd name="T13" fmla="*/ 0 60000 65536"/>
              <a:gd name="T14" fmla="*/ 0 60000 65536"/>
              <a:gd name="T15" fmla="*/ 0 60000 65536"/>
              <a:gd name="T16" fmla="*/ 0 60000 65536"/>
              <a:gd name="T17" fmla="*/ 0 60000 65536"/>
              <a:gd name="T18" fmla="*/ 0 w 26"/>
              <a:gd name="T19" fmla="*/ 0 h 42"/>
              <a:gd name="T20" fmla="*/ 26 w 26"/>
              <a:gd name="T21" fmla="*/ 42 h 42"/>
            </a:gdLst>
            <a:ahLst/>
            <a:cxnLst>
              <a:cxn ang="T12">
                <a:pos x="T0" y="T1"/>
              </a:cxn>
              <a:cxn ang="T13">
                <a:pos x="T2" y="T3"/>
              </a:cxn>
              <a:cxn ang="T14">
                <a:pos x="T4" y="T5"/>
              </a:cxn>
              <a:cxn ang="T15">
                <a:pos x="T6" y="T7"/>
              </a:cxn>
              <a:cxn ang="T16">
                <a:pos x="T8" y="T9"/>
              </a:cxn>
              <a:cxn ang="T17">
                <a:pos x="T10" y="T11"/>
              </a:cxn>
            </a:cxnLst>
            <a:rect l="T18" t="T19" r="T20" b="T21"/>
            <a:pathLst>
              <a:path w="26" h="42">
                <a:moveTo>
                  <a:pt x="21" y="37"/>
                </a:moveTo>
                <a:lnTo>
                  <a:pt x="26" y="37"/>
                </a:lnTo>
                <a:lnTo>
                  <a:pt x="11" y="0"/>
                </a:lnTo>
                <a:lnTo>
                  <a:pt x="0" y="0"/>
                </a:lnTo>
                <a:lnTo>
                  <a:pt x="21" y="42"/>
                </a:lnTo>
                <a:lnTo>
                  <a:pt x="21" y="37"/>
                </a:lnTo>
                <a:close/>
              </a:path>
            </a:pathLst>
          </a:custGeom>
          <a:solidFill>
            <a:schemeClr val="hlink"/>
          </a:solidFill>
          <a:ln w="9525">
            <a:noFill/>
            <a:round/>
            <a:headEnd/>
            <a:tailEnd/>
          </a:ln>
        </p:spPr>
        <p:txBody>
          <a:bodyPr/>
          <a:lstStyle/>
          <a:p>
            <a:endParaRPr lang="en-US" dirty="0"/>
          </a:p>
        </p:txBody>
      </p:sp>
      <p:sp>
        <p:nvSpPr>
          <p:cNvPr id="72848" name="Freeform 160"/>
          <p:cNvSpPr>
            <a:spLocks/>
          </p:cNvSpPr>
          <p:nvPr/>
        </p:nvSpPr>
        <p:spPr bwMode="auto">
          <a:xfrm>
            <a:off x="3121025" y="1744663"/>
            <a:ext cx="41275" cy="76200"/>
          </a:xfrm>
          <a:custGeom>
            <a:avLst/>
            <a:gdLst>
              <a:gd name="T0" fmla="*/ 2147483647 w 26"/>
              <a:gd name="T1" fmla="*/ 2147483647 h 48"/>
              <a:gd name="T2" fmla="*/ 2147483647 w 26"/>
              <a:gd name="T3" fmla="*/ 2147483647 h 48"/>
              <a:gd name="T4" fmla="*/ 2147483647 w 26"/>
              <a:gd name="T5" fmla="*/ 0 h 48"/>
              <a:gd name="T6" fmla="*/ 0 w 26"/>
              <a:gd name="T7" fmla="*/ 2147483647 h 48"/>
              <a:gd name="T8" fmla="*/ 2147483647 w 26"/>
              <a:gd name="T9" fmla="*/ 2147483647 h 48"/>
              <a:gd name="T10" fmla="*/ 2147483647 w 26"/>
              <a:gd name="T11" fmla="*/ 2147483647 h 48"/>
              <a:gd name="T12" fmla="*/ 0 60000 65536"/>
              <a:gd name="T13" fmla="*/ 0 60000 65536"/>
              <a:gd name="T14" fmla="*/ 0 60000 65536"/>
              <a:gd name="T15" fmla="*/ 0 60000 65536"/>
              <a:gd name="T16" fmla="*/ 0 60000 65536"/>
              <a:gd name="T17" fmla="*/ 0 60000 65536"/>
              <a:gd name="T18" fmla="*/ 0 w 26"/>
              <a:gd name="T19" fmla="*/ 0 h 48"/>
              <a:gd name="T20" fmla="*/ 26 w 26"/>
              <a:gd name="T21" fmla="*/ 48 h 48"/>
            </a:gdLst>
            <a:ahLst/>
            <a:cxnLst>
              <a:cxn ang="T12">
                <a:pos x="T0" y="T1"/>
              </a:cxn>
              <a:cxn ang="T13">
                <a:pos x="T2" y="T3"/>
              </a:cxn>
              <a:cxn ang="T14">
                <a:pos x="T4" y="T5"/>
              </a:cxn>
              <a:cxn ang="T15">
                <a:pos x="T6" y="T7"/>
              </a:cxn>
              <a:cxn ang="T16">
                <a:pos x="T8" y="T9"/>
              </a:cxn>
              <a:cxn ang="T17">
                <a:pos x="T10" y="T11"/>
              </a:cxn>
            </a:cxnLst>
            <a:rect l="T18" t="T19" r="T20" b="T21"/>
            <a:pathLst>
              <a:path w="26" h="48">
                <a:moveTo>
                  <a:pt x="21" y="43"/>
                </a:moveTo>
                <a:lnTo>
                  <a:pt x="26" y="43"/>
                </a:lnTo>
                <a:lnTo>
                  <a:pt x="10" y="0"/>
                </a:lnTo>
                <a:lnTo>
                  <a:pt x="0" y="6"/>
                </a:lnTo>
                <a:lnTo>
                  <a:pt x="21" y="48"/>
                </a:lnTo>
                <a:lnTo>
                  <a:pt x="21" y="43"/>
                </a:lnTo>
                <a:close/>
              </a:path>
            </a:pathLst>
          </a:custGeom>
          <a:solidFill>
            <a:schemeClr val="hlink"/>
          </a:solidFill>
          <a:ln w="9525">
            <a:noFill/>
            <a:round/>
            <a:headEnd/>
            <a:tailEnd/>
          </a:ln>
        </p:spPr>
        <p:txBody>
          <a:bodyPr/>
          <a:lstStyle/>
          <a:p>
            <a:endParaRPr lang="en-US" dirty="0"/>
          </a:p>
        </p:txBody>
      </p:sp>
      <p:sp>
        <p:nvSpPr>
          <p:cNvPr id="72849" name="Freeform 161"/>
          <p:cNvSpPr>
            <a:spLocks/>
          </p:cNvSpPr>
          <p:nvPr/>
        </p:nvSpPr>
        <p:spPr bwMode="auto">
          <a:xfrm>
            <a:off x="3128963" y="5556250"/>
            <a:ext cx="41275" cy="68263"/>
          </a:xfrm>
          <a:custGeom>
            <a:avLst/>
            <a:gdLst>
              <a:gd name="T0" fmla="*/ 2147483647 w 26"/>
              <a:gd name="T1" fmla="*/ 2147483647 h 43"/>
              <a:gd name="T2" fmla="*/ 2147483647 w 26"/>
              <a:gd name="T3" fmla="*/ 2147483647 h 43"/>
              <a:gd name="T4" fmla="*/ 2147483647 w 26"/>
              <a:gd name="T5" fmla="*/ 0 h 43"/>
              <a:gd name="T6" fmla="*/ 0 w 26"/>
              <a:gd name="T7" fmla="*/ 0 h 43"/>
              <a:gd name="T8" fmla="*/ 2147483647 w 26"/>
              <a:gd name="T9" fmla="*/ 2147483647 h 43"/>
              <a:gd name="T10" fmla="*/ 2147483647 w 26"/>
              <a:gd name="T11" fmla="*/ 2147483647 h 43"/>
              <a:gd name="T12" fmla="*/ 0 60000 65536"/>
              <a:gd name="T13" fmla="*/ 0 60000 65536"/>
              <a:gd name="T14" fmla="*/ 0 60000 65536"/>
              <a:gd name="T15" fmla="*/ 0 60000 65536"/>
              <a:gd name="T16" fmla="*/ 0 60000 65536"/>
              <a:gd name="T17" fmla="*/ 0 60000 65536"/>
              <a:gd name="T18" fmla="*/ 0 w 26"/>
              <a:gd name="T19" fmla="*/ 0 h 43"/>
              <a:gd name="T20" fmla="*/ 26 w 26"/>
              <a:gd name="T21" fmla="*/ 43 h 43"/>
            </a:gdLst>
            <a:ahLst/>
            <a:cxnLst>
              <a:cxn ang="T12">
                <a:pos x="T0" y="T1"/>
              </a:cxn>
              <a:cxn ang="T13">
                <a:pos x="T2" y="T3"/>
              </a:cxn>
              <a:cxn ang="T14">
                <a:pos x="T4" y="T5"/>
              </a:cxn>
              <a:cxn ang="T15">
                <a:pos x="T6" y="T7"/>
              </a:cxn>
              <a:cxn ang="T16">
                <a:pos x="T8" y="T9"/>
              </a:cxn>
              <a:cxn ang="T17">
                <a:pos x="T10" y="T11"/>
              </a:cxn>
            </a:cxnLst>
            <a:rect l="T18" t="T19" r="T20" b="T21"/>
            <a:pathLst>
              <a:path w="26" h="43">
                <a:moveTo>
                  <a:pt x="21" y="37"/>
                </a:moveTo>
                <a:lnTo>
                  <a:pt x="26" y="37"/>
                </a:lnTo>
                <a:lnTo>
                  <a:pt x="5" y="0"/>
                </a:lnTo>
                <a:lnTo>
                  <a:pt x="0" y="0"/>
                </a:lnTo>
                <a:lnTo>
                  <a:pt x="16" y="43"/>
                </a:lnTo>
                <a:lnTo>
                  <a:pt x="21" y="37"/>
                </a:lnTo>
                <a:close/>
              </a:path>
            </a:pathLst>
          </a:custGeom>
          <a:solidFill>
            <a:schemeClr val="hlink"/>
          </a:solidFill>
          <a:ln w="9525">
            <a:noFill/>
            <a:round/>
            <a:headEnd/>
            <a:tailEnd/>
          </a:ln>
        </p:spPr>
        <p:txBody>
          <a:bodyPr/>
          <a:lstStyle/>
          <a:p>
            <a:endParaRPr lang="en-US" dirty="0"/>
          </a:p>
        </p:txBody>
      </p:sp>
      <p:sp>
        <p:nvSpPr>
          <p:cNvPr id="72850" name="Freeform 162"/>
          <p:cNvSpPr>
            <a:spLocks/>
          </p:cNvSpPr>
          <p:nvPr/>
        </p:nvSpPr>
        <p:spPr bwMode="auto">
          <a:xfrm>
            <a:off x="3144838" y="4165600"/>
            <a:ext cx="42862" cy="50800"/>
          </a:xfrm>
          <a:custGeom>
            <a:avLst/>
            <a:gdLst>
              <a:gd name="T0" fmla="*/ 2147483647 w 27"/>
              <a:gd name="T1" fmla="*/ 2147483647 h 32"/>
              <a:gd name="T2" fmla="*/ 2147483647 w 27"/>
              <a:gd name="T3" fmla="*/ 2147483647 h 32"/>
              <a:gd name="T4" fmla="*/ 2147483647 w 27"/>
              <a:gd name="T5" fmla="*/ 0 h 32"/>
              <a:gd name="T6" fmla="*/ 0 w 27"/>
              <a:gd name="T7" fmla="*/ 2147483647 h 32"/>
              <a:gd name="T8" fmla="*/ 2147483647 w 27"/>
              <a:gd name="T9" fmla="*/ 2147483647 h 32"/>
              <a:gd name="T10" fmla="*/ 2147483647 w 27"/>
              <a:gd name="T11" fmla="*/ 2147483647 h 32"/>
              <a:gd name="T12" fmla="*/ 0 60000 65536"/>
              <a:gd name="T13" fmla="*/ 0 60000 65536"/>
              <a:gd name="T14" fmla="*/ 0 60000 65536"/>
              <a:gd name="T15" fmla="*/ 0 60000 65536"/>
              <a:gd name="T16" fmla="*/ 0 60000 65536"/>
              <a:gd name="T17" fmla="*/ 0 60000 65536"/>
              <a:gd name="T18" fmla="*/ 0 w 27"/>
              <a:gd name="T19" fmla="*/ 0 h 32"/>
              <a:gd name="T20" fmla="*/ 27 w 27"/>
              <a:gd name="T21" fmla="*/ 32 h 32"/>
            </a:gdLst>
            <a:ahLst/>
            <a:cxnLst>
              <a:cxn ang="T12">
                <a:pos x="T0" y="T1"/>
              </a:cxn>
              <a:cxn ang="T13">
                <a:pos x="T2" y="T3"/>
              </a:cxn>
              <a:cxn ang="T14">
                <a:pos x="T4" y="T5"/>
              </a:cxn>
              <a:cxn ang="T15">
                <a:pos x="T6" y="T7"/>
              </a:cxn>
              <a:cxn ang="T16">
                <a:pos x="T8" y="T9"/>
              </a:cxn>
              <a:cxn ang="T17">
                <a:pos x="T10" y="T11"/>
              </a:cxn>
            </a:cxnLst>
            <a:rect l="T18" t="T19" r="T20" b="T21"/>
            <a:pathLst>
              <a:path w="27" h="32">
                <a:moveTo>
                  <a:pt x="21" y="32"/>
                </a:moveTo>
                <a:lnTo>
                  <a:pt x="27" y="32"/>
                </a:lnTo>
                <a:lnTo>
                  <a:pt x="6" y="0"/>
                </a:lnTo>
                <a:lnTo>
                  <a:pt x="0" y="6"/>
                </a:lnTo>
                <a:lnTo>
                  <a:pt x="16" y="32"/>
                </a:lnTo>
                <a:lnTo>
                  <a:pt x="21" y="32"/>
                </a:lnTo>
                <a:close/>
              </a:path>
            </a:pathLst>
          </a:custGeom>
          <a:solidFill>
            <a:schemeClr val="hlink"/>
          </a:solidFill>
          <a:ln w="9525">
            <a:noFill/>
            <a:round/>
            <a:headEnd/>
            <a:tailEnd/>
          </a:ln>
        </p:spPr>
        <p:txBody>
          <a:bodyPr/>
          <a:lstStyle/>
          <a:p>
            <a:endParaRPr lang="en-US" dirty="0"/>
          </a:p>
        </p:txBody>
      </p:sp>
      <p:sp>
        <p:nvSpPr>
          <p:cNvPr id="72851" name="Freeform 163"/>
          <p:cNvSpPr>
            <a:spLocks/>
          </p:cNvSpPr>
          <p:nvPr/>
        </p:nvSpPr>
        <p:spPr bwMode="auto">
          <a:xfrm>
            <a:off x="3136900" y="2306638"/>
            <a:ext cx="41275" cy="58737"/>
          </a:xfrm>
          <a:custGeom>
            <a:avLst/>
            <a:gdLst>
              <a:gd name="T0" fmla="*/ 2147483647 w 26"/>
              <a:gd name="T1" fmla="*/ 2147483647 h 37"/>
              <a:gd name="T2" fmla="*/ 2147483647 w 26"/>
              <a:gd name="T3" fmla="*/ 2147483647 h 37"/>
              <a:gd name="T4" fmla="*/ 2147483647 w 26"/>
              <a:gd name="T5" fmla="*/ 0 h 37"/>
              <a:gd name="T6" fmla="*/ 0 w 26"/>
              <a:gd name="T7" fmla="*/ 2147483647 h 37"/>
              <a:gd name="T8" fmla="*/ 2147483647 w 26"/>
              <a:gd name="T9" fmla="*/ 2147483647 h 37"/>
              <a:gd name="T10" fmla="*/ 2147483647 w 26"/>
              <a:gd name="T11" fmla="*/ 2147483647 h 37"/>
              <a:gd name="T12" fmla="*/ 0 60000 65536"/>
              <a:gd name="T13" fmla="*/ 0 60000 65536"/>
              <a:gd name="T14" fmla="*/ 0 60000 65536"/>
              <a:gd name="T15" fmla="*/ 0 60000 65536"/>
              <a:gd name="T16" fmla="*/ 0 60000 65536"/>
              <a:gd name="T17" fmla="*/ 0 60000 65536"/>
              <a:gd name="T18" fmla="*/ 0 w 26"/>
              <a:gd name="T19" fmla="*/ 0 h 37"/>
              <a:gd name="T20" fmla="*/ 26 w 26"/>
              <a:gd name="T21" fmla="*/ 37 h 37"/>
            </a:gdLst>
            <a:ahLst/>
            <a:cxnLst>
              <a:cxn ang="T12">
                <a:pos x="T0" y="T1"/>
              </a:cxn>
              <a:cxn ang="T13">
                <a:pos x="T2" y="T3"/>
              </a:cxn>
              <a:cxn ang="T14">
                <a:pos x="T4" y="T5"/>
              </a:cxn>
              <a:cxn ang="T15">
                <a:pos x="T6" y="T7"/>
              </a:cxn>
              <a:cxn ang="T16">
                <a:pos x="T8" y="T9"/>
              </a:cxn>
              <a:cxn ang="T17">
                <a:pos x="T10" y="T11"/>
              </a:cxn>
            </a:cxnLst>
            <a:rect l="T18" t="T19" r="T20" b="T21"/>
            <a:pathLst>
              <a:path w="26" h="37">
                <a:moveTo>
                  <a:pt x="21" y="37"/>
                </a:moveTo>
                <a:lnTo>
                  <a:pt x="26" y="32"/>
                </a:lnTo>
                <a:lnTo>
                  <a:pt x="11" y="0"/>
                </a:lnTo>
                <a:lnTo>
                  <a:pt x="0" y="5"/>
                </a:lnTo>
                <a:lnTo>
                  <a:pt x="16" y="37"/>
                </a:lnTo>
                <a:lnTo>
                  <a:pt x="21" y="37"/>
                </a:lnTo>
                <a:close/>
              </a:path>
            </a:pathLst>
          </a:custGeom>
          <a:solidFill>
            <a:schemeClr val="hlink"/>
          </a:solidFill>
          <a:ln w="9525">
            <a:noFill/>
            <a:round/>
            <a:headEnd/>
            <a:tailEnd/>
          </a:ln>
        </p:spPr>
        <p:txBody>
          <a:bodyPr/>
          <a:lstStyle/>
          <a:p>
            <a:endParaRPr lang="en-US" dirty="0"/>
          </a:p>
        </p:txBody>
      </p:sp>
      <p:sp>
        <p:nvSpPr>
          <p:cNvPr id="72852" name="Freeform 164"/>
          <p:cNvSpPr>
            <a:spLocks/>
          </p:cNvSpPr>
          <p:nvPr/>
        </p:nvSpPr>
        <p:spPr bwMode="auto">
          <a:xfrm>
            <a:off x="3103563" y="5187950"/>
            <a:ext cx="41275" cy="76200"/>
          </a:xfrm>
          <a:custGeom>
            <a:avLst/>
            <a:gdLst>
              <a:gd name="T0" fmla="*/ 2147483647 w 26"/>
              <a:gd name="T1" fmla="*/ 2147483647 h 48"/>
              <a:gd name="T2" fmla="*/ 2147483647 w 26"/>
              <a:gd name="T3" fmla="*/ 2147483647 h 48"/>
              <a:gd name="T4" fmla="*/ 2147483647 w 26"/>
              <a:gd name="T5" fmla="*/ 0 h 48"/>
              <a:gd name="T6" fmla="*/ 0 w 26"/>
              <a:gd name="T7" fmla="*/ 0 h 48"/>
              <a:gd name="T8" fmla="*/ 2147483647 w 26"/>
              <a:gd name="T9" fmla="*/ 2147483647 h 48"/>
              <a:gd name="T10" fmla="*/ 2147483647 w 26"/>
              <a:gd name="T11" fmla="*/ 2147483647 h 48"/>
              <a:gd name="T12" fmla="*/ 0 60000 65536"/>
              <a:gd name="T13" fmla="*/ 0 60000 65536"/>
              <a:gd name="T14" fmla="*/ 0 60000 65536"/>
              <a:gd name="T15" fmla="*/ 0 60000 65536"/>
              <a:gd name="T16" fmla="*/ 0 60000 65536"/>
              <a:gd name="T17" fmla="*/ 0 60000 65536"/>
              <a:gd name="T18" fmla="*/ 0 w 26"/>
              <a:gd name="T19" fmla="*/ 0 h 48"/>
              <a:gd name="T20" fmla="*/ 26 w 26"/>
              <a:gd name="T21" fmla="*/ 48 h 48"/>
            </a:gdLst>
            <a:ahLst/>
            <a:cxnLst>
              <a:cxn ang="T12">
                <a:pos x="T0" y="T1"/>
              </a:cxn>
              <a:cxn ang="T13">
                <a:pos x="T2" y="T3"/>
              </a:cxn>
              <a:cxn ang="T14">
                <a:pos x="T4" y="T5"/>
              </a:cxn>
              <a:cxn ang="T15">
                <a:pos x="T6" y="T7"/>
              </a:cxn>
              <a:cxn ang="T16">
                <a:pos x="T8" y="T9"/>
              </a:cxn>
              <a:cxn ang="T17">
                <a:pos x="T10" y="T11"/>
              </a:cxn>
            </a:cxnLst>
            <a:rect l="T18" t="T19" r="T20" b="T21"/>
            <a:pathLst>
              <a:path w="26" h="48">
                <a:moveTo>
                  <a:pt x="21" y="42"/>
                </a:moveTo>
                <a:lnTo>
                  <a:pt x="26" y="42"/>
                </a:lnTo>
                <a:lnTo>
                  <a:pt x="5" y="0"/>
                </a:lnTo>
                <a:lnTo>
                  <a:pt x="0" y="0"/>
                </a:lnTo>
                <a:lnTo>
                  <a:pt x="21" y="48"/>
                </a:lnTo>
                <a:lnTo>
                  <a:pt x="21" y="42"/>
                </a:lnTo>
                <a:close/>
              </a:path>
            </a:pathLst>
          </a:custGeom>
          <a:solidFill>
            <a:schemeClr val="hlink"/>
          </a:solidFill>
          <a:ln w="9525">
            <a:noFill/>
            <a:round/>
            <a:headEnd/>
            <a:tailEnd/>
          </a:ln>
        </p:spPr>
        <p:txBody>
          <a:bodyPr/>
          <a:lstStyle/>
          <a:p>
            <a:endParaRPr lang="en-US" dirty="0"/>
          </a:p>
        </p:txBody>
      </p:sp>
      <p:sp>
        <p:nvSpPr>
          <p:cNvPr id="72853" name="Freeform 165"/>
          <p:cNvSpPr>
            <a:spLocks/>
          </p:cNvSpPr>
          <p:nvPr/>
        </p:nvSpPr>
        <p:spPr bwMode="auto">
          <a:xfrm>
            <a:off x="3103563" y="3403600"/>
            <a:ext cx="41275" cy="58738"/>
          </a:xfrm>
          <a:custGeom>
            <a:avLst/>
            <a:gdLst>
              <a:gd name="T0" fmla="*/ 2147483647 w 26"/>
              <a:gd name="T1" fmla="*/ 2147483647 h 37"/>
              <a:gd name="T2" fmla="*/ 2147483647 w 26"/>
              <a:gd name="T3" fmla="*/ 2147483647 h 37"/>
              <a:gd name="T4" fmla="*/ 2147483647 w 26"/>
              <a:gd name="T5" fmla="*/ 0 h 37"/>
              <a:gd name="T6" fmla="*/ 0 w 26"/>
              <a:gd name="T7" fmla="*/ 0 h 37"/>
              <a:gd name="T8" fmla="*/ 2147483647 w 26"/>
              <a:gd name="T9" fmla="*/ 2147483647 h 37"/>
              <a:gd name="T10" fmla="*/ 2147483647 w 26"/>
              <a:gd name="T11" fmla="*/ 2147483647 h 37"/>
              <a:gd name="T12" fmla="*/ 0 60000 65536"/>
              <a:gd name="T13" fmla="*/ 0 60000 65536"/>
              <a:gd name="T14" fmla="*/ 0 60000 65536"/>
              <a:gd name="T15" fmla="*/ 0 60000 65536"/>
              <a:gd name="T16" fmla="*/ 0 60000 65536"/>
              <a:gd name="T17" fmla="*/ 0 60000 65536"/>
              <a:gd name="T18" fmla="*/ 0 w 26"/>
              <a:gd name="T19" fmla="*/ 0 h 37"/>
              <a:gd name="T20" fmla="*/ 26 w 26"/>
              <a:gd name="T21" fmla="*/ 37 h 37"/>
            </a:gdLst>
            <a:ahLst/>
            <a:cxnLst>
              <a:cxn ang="T12">
                <a:pos x="T0" y="T1"/>
              </a:cxn>
              <a:cxn ang="T13">
                <a:pos x="T2" y="T3"/>
              </a:cxn>
              <a:cxn ang="T14">
                <a:pos x="T4" y="T5"/>
              </a:cxn>
              <a:cxn ang="T15">
                <a:pos x="T6" y="T7"/>
              </a:cxn>
              <a:cxn ang="T16">
                <a:pos x="T8" y="T9"/>
              </a:cxn>
              <a:cxn ang="T17">
                <a:pos x="T10" y="T11"/>
              </a:cxn>
            </a:cxnLst>
            <a:rect l="T18" t="T19" r="T20" b="T21"/>
            <a:pathLst>
              <a:path w="26" h="37">
                <a:moveTo>
                  <a:pt x="21" y="37"/>
                </a:moveTo>
                <a:lnTo>
                  <a:pt x="26" y="37"/>
                </a:lnTo>
                <a:lnTo>
                  <a:pt x="5" y="0"/>
                </a:lnTo>
                <a:lnTo>
                  <a:pt x="0" y="0"/>
                </a:lnTo>
                <a:lnTo>
                  <a:pt x="16" y="37"/>
                </a:lnTo>
                <a:lnTo>
                  <a:pt x="21" y="37"/>
                </a:lnTo>
                <a:close/>
              </a:path>
            </a:pathLst>
          </a:custGeom>
          <a:solidFill>
            <a:schemeClr val="hlink"/>
          </a:solidFill>
          <a:ln w="9525">
            <a:noFill/>
            <a:round/>
            <a:headEnd/>
            <a:tailEnd/>
          </a:ln>
        </p:spPr>
        <p:txBody>
          <a:bodyPr/>
          <a:lstStyle/>
          <a:p>
            <a:endParaRPr lang="en-US" dirty="0"/>
          </a:p>
        </p:txBody>
      </p:sp>
      <p:sp>
        <p:nvSpPr>
          <p:cNvPr id="72854" name="Freeform 166"/>
          <p:cNvSpPr>
            <a:spLocks/>
          </p:cNvSpPr>
          <p:nvPr/>
        </p:nvSpPr>
        <p:spPr bwMode="auto">
          <a:xfrm>
            <a:off x="3086100" y="1754188"/>
            <a:ext cx="42863" cy="58737"/>
          </a:xfrm>
          <a:custGeom>
            <a:avLst/>
            <a:gdLst>
              <a:gd name="T0" fmla="*/ 2147483647 w 27"/>
              <a:gd name="T1" fmla="*/ 2147483647 h 37"/>
              <a:gd name="T2" fmla="*/ 2147483647 w 27"/>
              <a:gd name="T3" fmla="*/ 2147483647 h 37"/>
              <a:gd name="T4" fmla="*/ 2147483647 w 27"/>
              <a:gd name="T5" fmla="*/ 0 h 37"/>
              <a:gd name="T6" fmla="*/ 0 w 27"/>
              <a:gd name="T7" fmla="*/ 0 h 37"/>
              <a:gd name="T8" fmla="*/ 2147483647 w 27"/>
              <a:gd name="T9" fmla="*/ 2147483647 h 37"/>
              <a:gd name="T10" fmla="*/ 2147483647 w 27"/>
              <a:gd name="T11" fmla="*/ 2147483647 h 37"/>
              <a:gd name="T12" fmla="*/ 0 60000 65536"/>
              <a:gd name="T13" fmla="*/ 0 60000 65536"/>
              <a:gd name="T14" fmla="*/ 0 60000 65536"/>
              <a:gd name="T15" fmla="*/ 0 60000 65536"/>
              <a:gd name="T16" fmla="*/ 0 60000 65536"/>
              <a:gd name="T17" fmla="*/ 0 60000 65536"/>
              <a:gd name="T18" fmla="*/ 0 w 27"/>
              <a:gd name="T19" fmla="*/ 0 h 37"/>
              <a:gd name="T20" fmla="*/ 27 w 27"/>
              <a:gd name="T21" fmla="*/ 37 h 37"/>
            </a:gdLst>
            <a:ahLst/>
            <a:cxnLst>
              <a:cxn ang="T12">
                <a:pos x="T0" y="T1"/>
              </a:cxn>
              <a:cxn ang="T13">
                <a:pos x="T2" y="T3"/>
              </a:cxn>
              <a:cxn ang="T14">
                <a:pos x="T4" y="T5"/>
              </a:cxn>
              <a:cxn ang="T15">
                <a:pos x="T6" y="T7"/>
              </a:cxn>
              <a:cxn ang="T16">
                <a:pos x="T8" y="T9"/>
              </a:cxn>
              <a:cxn ang="T17">
                <a:pos x="T10" y="T11"/>
              </a:cxn>
            </a:cxnLst>
            <a:rect l="T18" t="T19" r="T20" b="T21"/>
            <a:pathLst>
              <a:path w="27" h="37">
                <a:moveTo>
                  <a:pt x="22" y="37"/>
                </a:moveTo>
                <a:lnTo>
                  <a:pt x="27" y="37"/>
                </a:lnTo>
                <a:lnTo>
                  <a:pt x="6" y="0"/>
                </a:lnTo>
                <a:lnTo>
                  <a:pt x="0" y="0"/>
                </a:lnTo>
                <a:lnTo>
                  <a:pt x="16" y="37"/>
                </a:lnTo>
                <a:lnTo>
                  <a:pt x="22" y="37"/>
                </a:lnTo>
                <a:close/>
              </a:path>
            </a:pathLst>
          </a:custGeom>
          <a:solidFill>
            <a:schemeClr val="hlink"/>
          </a:solidFill>
          <a:ln w="9525">
            <a:noFill/>
            <a:round/>
            <a:headEnd/>
            <a:tailEnd/>
          </a:ln>
        </p:spPr>
        <p:txBody>
          <a:bodyPr/>
          <a:lstStyle/>
          <a:p>
            <a:endParaRPr lang="en-US" dirty="0"/>
          </a:p>
        </p:txBody>
      </p:sp>
      <p:sp>
        <p:nvSpPr>
          <p:cNvPr id="72855" name="Freeform 167"/>
          <p:cNvSpPr>
            <a:spLocks/>
          </p:cNvSpPr>
          <p:nvPr/>
        </p:nvSpPr>
        <p:spPr bwMode="auto">
          <a:xfrm>
            <a:off x="3086100" y="5556250"/>
            <a:ext cx="42863" cy="58738"/>
          </a:xfrm>
          <a:custGeom>
            <a:avLst/>
            <a:gdLst>
              <a:gd name="T0" fmla="*/ 2147483647 w 27"/>
              <a:gd name="T1" fmla="*/ 2147483647 h 37"/>
              <a:gd name="T2" fmla="*/ 2147483647 w 27"/>
              <a:gd name="T3" fmla="*/ 2147483647 h 37"/>
              <a:gd name="T4" fmla="*/ 2147483647 w 27"/>
              <a:gd name="T5" fmla="*/ 0 h 37"/>
              <a:gd name="T6" fmla="*/ 0 w 27"/>
              <a:gd name="T7" fmla="*/ 0 h 37"/>
              <a:gd name="T8" fmla="*/ 2147483647 w 27"/>
              <a:gd name="T9" fmla="*/ 2147483647 h 37"/>
              <a:gd name="T10" fmla="*/ 2147483647 w 27"/>
              <a:gd name="T11" fmla="*/ 2147483647 h 37"/>
              <a:gd name="T12" fmla="*/ 0 60000 65536"/>
              <a:gd name="T13" fmla="*/ 0 60000 65536"/>
              <a:gd name="T14" fmla="*/ 0 60000 65536"/>
              <a:gd name="T15" fmla="*/ 0 60000 65536"/>
              <a:gd name="T16" fmla="*/ 0 60000 65536"/>
              <a:gd name="T17" fmla="*/ 0 60000 65536"/>
              <a:gd name="T18" fmla="*/ 0 w 27"/>
              <a:gd name="T19" fmla="*/ 0 h 37"/>
              <a:gd name="T20" fmla="*/ 27 w 27"/>
              <a:gd name="T21" fmla="*/ 37 h 37"/>
            </a:gdLst>
            <a:ahLst/>
            <a:cxnLst>
              <a:cxn ang="T12">
                <a:pos x="T0" y="T1"/>
              </a:cxn>
              <a:cxn ang="T13">
                <a:pos x="T2" y="T3"/>
              </a:cxn>
              <a:cxn ang="T14">
                <a:pos x="T4" y="T5"/>
              </a:cxn>
              <a:cxn ang="T15">
                <a:pos x="T6" y="T7"/>
              </a:cxn>
              <a:cxn ang="T16">
                <a:pos x="T8" y="T9"/>
              </a:cxn>
              <a:cxn ang="T17">
                <a:pos x="T10" y="T11"/>
              </a:cxn>
            </a:cxnLst>
            <a:rect l="T18" t="T19" r="T20" b="T21"/>
            <a:pathLst>
              <a:path w="27" h="37">
                <a:moveTo>
                  <a:pt x="22" y="37"/>
                </a:moveTo>
                <a:lnTo>
                  <a:pt x="27" y="32"/>
                </a:lnTo>
                <a:lnTo>
                  <a:pt x="11" y="0"/>
                </a:lnTo>
                <a:lnTo>
                  <a:pt x="0" y="0"/>
                </a:lnTo>
                <a:lnTo>
                  <a:pt x="22" y="37"/>
                </a:lnTo>
                <a:close/>
              </a:path>
            </a:pathLst>
          </a:custGeom>
          <a:solidFill>
            <a:schemeClr val="hlink"/>
          </a:solidFill>
          <a:ln w="9525">
            <a:noFill/>
            <a:round/>
            <a:headEnd/>
            <a:tailEnd/>
          </a:ln>
        </p:spPr>
        <p:txBody>
          <a:bodyPr/>
          <a:lstStyle/>
          <a:p>
            <a:endParaRPr lang="en-US" dirty="0"/>
          </a:p>
        </p:txBody>
      </p:sp>
      <p:sp>
        <p:nvSpPr>
          <p:cNvPr id="72856" name="Freeform 168"/>
          <p:cNvSpPr>
            <a:spLocks/>
          </p:cNvSpPr>
          <p:nvPr/>
        </p:nvSpPr>
        <p:spPr bwMode="auto">
          <a:xfrm>
            <a:off x="3103563" y="4165600"/>
            <a:ext cx="41275" cy="50800"/>
          </a:xfrm>
          <a:custGeom>
            <a:avLst/>
            <a:gdLst>
              <a:gd name="T0" fmla="*/ 2147483647 w 26"/>
              <a:gd name="T1" fmla="*/ 2147483647 h 32"/>
              <a:gd name="T2" fmla="*/ 2147483647 w 26"/>
              <a:gd name="T3" fmla="*/ 2147483647 h 32"/>
              <a:gd name="T4" fmla="*/ 2147483647 w 26"/>
              <a:gd name="T5" fmla="*/ 0 h 32"/>
              <a:gd name="T6" fmla="*/ 0 w 26"/>
              <a:gd name="T7" fmla="*/ 2147483647 h 32"/>
              <a:gd name="T8" fmla="*/ 2147483647 w 26"/>
              <a:gd name="T9" fmla="*/ 2147483647 h 32"/>
              <a:gd name="T10" fmla="*/ 2147483647 w 26"/>
              <a:gd name="T11" fmla="*/ 2147483647 h 32"/>
              <a:gd name="T12" fmla="*/ 0 60000 65536"/>
              <a:gd name="T13" fmla="*/ 0 60000 65536"/>
              <a:gd name="T14" fmla="*/ 0 60000 65536"/>
              <a:gd name="T15" fmla="*/ 0 60000 65536"/>
              <a:gd name="T16" fmla="*/ 0 60000 65536"/>
              <a:gd name="T17" fmla="*/ 0 60000 65536"/>
              <a:gd name="T18" fmla="*/ 0 w 26"/>
              <a:gd name="T19" fmla="*/ 0 h 32"/>
              <a:gd name="T20" fmla="*/ 26 w 26"/>
              <a:gd name="T21" fmla="*/ 32 h 32"/>
            </a:gdLst>
            <a:ahLst/>
            <a:cxnLst>
              <a:cxn ang="T12">
                <a:pos x="T0" y="T1"/>
              </a:cxn>
              <a:cxn ang="T13">
                <a:pos x="T2" y="T3"/>
              </a:cxn>
              <a:cxn ang="T14">
                <a:pos x="T4" y="T5"/>
              </a:cxn>
              <a:cxn ang="T15">
                <a:pos x="T6" y="T7"/>
              </a:cxn>
              <a:cxn ang="T16">
                <a:pos x="T8" y="T9"/>
              </a:cxn>
              <a:cxn ang="T17">
                <a:pos x="T10" y="T11"/>
              </a:cxn>
            </a:cxnLst>
            <a:rect l="T18" t="T19" r="T20" b="T21"/>
            <a:pathLst>
              <a:path w="26" h="32">
                <a:moveTo>
                  <a:pt x="21" y="32"/>
                </a:moveTo>
                <a:lnTo>
                  <a:pt x="26" y="27"/>
                </a:lnTo>
                <a:lnTo>
                  <a:pt x="11" y="0"/>
                </a:lnTo>
                <a:lnTo>
                  <a:pt x="0" y="6"/>
                </a:lnTo>
                <a:lnTo>
                  <a:pt x="16" y="32"/>
                </a:lnTo>
                <a:lnTo>
                  <a:pt x="21" y="32"/>
                </a:lnTo>
                <a:close/>
              </a:path>
            </a:pathLst>
          </a:custGeom>
          <a:solidFill>
            <a:schemeClr val="hlink"/>
          </a:solidFill>
          <a:ln w="9525">
            <a:noFill/>
            <a:round/>
            <a:headEnd/>
            <a:tailEnd/>
          </a:ln>
        </p:spPr>
        <p:txBody>
          <a:bodyPr/>
          <a:lstStyle/>
          <a:p>
            <a:endParaRPr lang="en-US" dirty="0"/>
          </a:p>
        </p:txBody>
      </p:sp>
      <p:sp>
        <p:nvSpPr>
          <p:cNvPr id="72857" name="Freeform 169"/>
          <p:cNvSpPr>
            <a:spLocks/>
          </p:cNvSpPr>
          <p:nvPr/>
        </p:nvSpPr>
        <p:spPr bwMode="auto">
          <a:xfrm>
            <a:off x="3103563" y="2306638"/>
            <a:ext cx="33337" cy="58737"/>
          </a:xfrm>
          <a:custGeom>
            <a:avLst/>
            <a:gdLst>
              <a:gd name="T0" fmla="*/ 2147483647 w 21"/>
              <a:gd name="T1" fmla="*/ 2147483647 h 37"/>
              <a:gd name="T2" fmla="*/ 2147483647 w 21"/>
              <a:gd name="T3" fmla="*/ 2147483647 h 37"/>
              <a:gd name="T4" fmla="*/ 2147483647 w 21"/>
              <a:gd name="T5" fmla="*/ 0 h 37"/>
              <a:gd name="T6" fmla="*/ 0 w 21"/>
              <a:gd name="T7" fmla="*/ 2147483647 h 37"/>
              <a:gd name="T8" fmla="*/ 2147483647 w 21"/>
              <a:gd name="T9" fmla="*/ 2147483647 h 37"/>
              <a:gd name="T10" fmla="*/ 2147483647 w 21"/>
              <a:gd name="T11" fmla="*/ 2147483647 h 37"/>
              <a:gd name="T12" fmla="*/ 0 60000 65536"/>
              <a:gd name="T13" fmla="*/ 0 60000 65536"/>
              <a:gd name="T14" fmla="*/ 0 60000 65536"/>
              <a:gd name="T15" fmla="*/ 0 60000 65536"/>
              <a:gd name="T16" fmla="*/ 0 60000 65536"/>
              <a:gd name="T17" fmla="*/ 0 60000 65536"/>
              <a:gd name="T18" fmla="*/ 0 w 21"/>
              <a:gd name="T19" fmla="*/ 0 h 37"/>
              <a:gd name="T20" fmla="*/ 21 w 21"/>
              <a:gd name="T21" fmla="*/ 37 h 37"/>
            </a:gdLst>
            <a:ahLst/>
            <a:cxnLst>
              <a:cxn ang="T12">
                <a:pos x="T0" y="T1"/>
              </a:cxn>
              <a:cxn ang="T13">
                <a:pos x="T2" y="T3"/>
              </a:cxn>
              <a:cxn ang="T14">
                <a:pos x="T4" y="T5"/>
              </a:cxn>
              <a:cxn ang="T15">
                <a:pos x="T6" y="T7"/>
              </a:cxn>
              <a:cxn ang="T16">
                <a:pos x="T8" y="T9"/>
              </a:cxn>
              <a:cxn ang="T17">
                <a:pos x="T10" y="T11"/>
              </a:cxn>
            </a:cxnLst>
            <a:rect l="T18" t="T19" r="T20" b="T21"/>
            <a:pathLst>
              <a:path w="21" h="37">
                <a:moveTo>
                  <a:pt x="16" y="32"/>
                </a:moveTo>
                <a:lnTo>
                  <a:pt x="21" y="32"/>
                </a:lnTo>
                <a:lnTo>
                  <a:pt x="5" y="0"/>
                </a:lnTo>
                <a:lnTo>
                  <a:pt x="0" y="5"/>
                </a:lnTo>
                <a:lnTo>
                  <a:pt x="11" y="37"/>
                </a:lnTo>
                <a:lnTo>
                  <a:pt x="16" y="32"/>
                </a:lnTo>
                <a:close/>
              </a:path>
            </a:pathLst>
          </a:custGeom>
          <a:solidFill>
            <a:schemeClr val="hlink"/>
          </a:solidFill>
          <a:ln w="9525">
            <a:noFill/>
            <a:round/>
            <a:headEnd/>
            <a:tailEnd/>
          </a:ln>
        </p:spPr>
        <p:txBody>
          <a:bodyPr/>
          <a:lstStyle/>
          <a:p>
            <a:endParaRPr lang="en-US" dirty="0"/>
          </a:p>
        </p:txBody>
      </p:sp>
      <p:sp>
        <p:nvSpPr>
          <p:cNvPr id="72858" name="Freeform 170"/>
          <p:cNvSpPr>
            <a:spLocks/>
          </p:cNvSpPr>
          <p:nvPr/>
        </p:nvSpPr>
        <p:spPr bwMode="auto">
          <a:xfrm>
            <a:off x="3070225" y="5187950"/>
            <a:ext cx="41275" cy="66675"/>
          </a:xfrm>
          <a:custGeom>
            <a:avLst/>
            <a:gdLst>
              <a:gd name="T0" fmla="*/ 2147483647 w 26"/>
              <a:gd name="T1" fmla="*/ 2147483647 h 42"/>
              <a:gd name="T2" fmla="*/ 2147483647 w 26"/>
              <a:gd name="T3" fmla="*/ 2147483647 h 42"/>
              <a:gd name="T4" fmla="*/ 2147483647 w 26"/>
              <a:gd name="T5" fmla="*/ 0 h 42"/>
              <a:gd name="T6" fmla="*/ 0 w 26"/>
              <a:gd name="T7" fmla="*/ 2147483647 h 42"/>
              <a:gd name="T8" fmla="*/ 2147483647 w 26"/>
              <a:gd name="T9" fmla="*/ 2147483647 h 42"/>
              <a:gd name="T10" fmla="*/ 2147483647 w 26"/>
              <a:gd name="T11" fmla="*/ 2147483647 h 42"/>
              <a:gd name="T12" fmla="*/ 0 60000 65536"/>
              <a:gd name="T13" fmla="*/ 0 60000 65536"/>
              <a:gd name="T14" fmla="*/ 0 60000 65536"/>
              <a:gd name="T15" fmla="*/ 0 60000 65536"/>
              <a:gd name="T16" fmla="*/ 0 60000 65536"/>
              <a:gd name="T17" fmla="*/ 0 60000 65536"/>
              <a:gd name="T18" fmla="*/ 0 w 26"/>
              <a:gd name="T19" fmla="*/ 0 h 42"/>
              <a:gd name="T20" fmla="*/ 26 w 26"/>
              <a:gd name="T21" fmla="*/ 42 h 42"/>
            </a:gdLst>
            <a:ahLst/>
            <a:cxnLst>
              <a:cxn ang="T12">
                <a:pos x="T0" y="T1"/>
              </a:cxn>
              <a:cxn ang="T13">
                <a:pos x="T2" y="T3"/>
              </a:cxn>
              <a:cxn ang="T14">
                <a:pos x="T4" y="T5"/>
              </a:cxn>
              <a:cxn ang="T15">
                <a:pos x="T6" y="T7"/>
              </a:cxn>
              <a:cxn ang="T16">
                <a:pos x="T8" y="T9"/>
              </a:cxn>
              <a:cxn ang="T17">
                <a:pos x="T10" y="T11"/>
              </a:cxn>
            </a:cxnLst>
            <a:rect l="T18" t="T19" r="T20" b="T21"/>
            <a:pathLst>
              <a:path w="26" h="42">
                <a:moveTo>
                  <a:pt x="21" y="42"/>
                </a:moveTo>
                <a:lnTo>
                  <a:pt x="26" y="37"/>
                </a:lnTo>
                <a:lnTo>
                  <a:pt x="5" y="0"/>
                </a:lnTo>
                <a:lnTo>
                  <a:pt x="0" y="6"/>
                </a:lnTo>
                <a:lnTo>
                  <a:pt x="16" y="42"/>
                </a:lnTo>
                <a:lnTo>
                  <a:pt x="21" y="42"/>
                </a:lnTo>
                <a:close/>
              </a:path>
            </a:pathLst>
          </a:custGeom>
          <a:solidFill>
            <a:schemeClr val="hlink"/>
          </a:solidFill>
          <a:ln w="9525">
            <a:noFill/>
            <a:round/>
            <a:headEnd/>
            <a:tailEnd/>
          </a:ln>
        </p:spPr>
        <p:txBody>
          <a:bodyPr/>
          <a:lstStyle/>
          <a:p>
            <a:endParaRPr lang="en-US" dirty="0"/>
          </a:p>
        </p:txBody>
      </p:sp>
      <p:sp>
        <p:nvSpPr>
          <p:cNvPr id="72859" name="Freeform 171"/>
          <p:cNvSpPr>
            <a:spLocks/>
          </p:cNvSpPr>
          <p:nvPr/>
        </p:nvSpPr>
        <p:spPr bwMode="auto">
          <a:xfrm>
            <a:off x="3070225" y="3403600"/>
            <a:ext cx="33338" cy="58738"/>
          </a:xfrm>
          <a:custGeom>
            <a:avLst/>
            <a:gdLst>
              <a:gd name="T0" fmla="*/ 2147483647 w 21"/>
              <a:gd name="T1" fmla="*/ 2147483647 h 37"/>
              <a:gd name="T2" fmla="*/ 2147483647 w 21"/>
              <a:gd name="T3" fmla="*/ 2147483647 h 37"/>
              <a:gd name="T4" fmla="*/ 2147483647 w 21"/>
              <a:gd name="T5" fmla="*/ 0 h 37"/>
              <a:gd name="T6" fmla="*/ 0 w 21"/>
              <a:gd name="T7" fmla="*/ 2147483647 h 37"/>
              <a:gd name="T8" fmla="*/ 2147483647 w 21"/>
              <a:gd name="T9" fmla="*/ 2147483647 h 37"/>
              <a:gd name="T10" fmla="*/ 2147483647 w 21"/>
              <a:gd name="T11" fmla="*/ 2147483647 h 37"/>
              <a:gd name="T12" fmla="*/ 0 60000 65536"/>
              <a:gd name="T13" fmla="*/ 0 60000 65536"/>
              <a:gd name="T14" fmla="*/ 0 60000 65536"/>
              <a:gd name="T15" fmla="*/ 0 60000 65536"/>
              <a:gd name="T16" fmla="*/ 0 60000 65536"/>
              <a:gd name="T17" fmla="*/ 0 60000 65536"/>
              <a:gd name="T18" fmla="*/ 0 w 21"/>
              <a:gd name="T19" fmla="*/ 0 h 37"/>
              <a:gd name="T20" fmla="*/ 21 w 21"/>
              <a:gd name="T21" fmla="*/ 37 h 37"/>
            </a:gdLst>
            <a:ahLst/>
            <a:cxnLst>
              <a:cxn ang="T12">
                <a:pos x="T0" y="T1"/>
              </a:cxn>
              <a:cxn ang="T13">
                <a:pos x="T2" y="T3"/>
              </a:cxn>
              <a:cxn ang="T14">
                <a:pos x="T4" y="T5"/>
              </a:cxn>
              <a:cxn ang="T15">
                <a:pos x="T6" y="T7"/>
              </a:cxn>
              <a:cxn ang="T16">
                <a:pos x="T8" y="T9"/>
              </a:cxn>
              <a:cxn ang="T17">
                <a:pos x="T10" y="T11"/>
              </a:cxn>
            </a:cxnLst>
            <a:rect l="T18" t="T19" r="T20" b="T21"/>
            <a:pathLst>
              <a:path w="21" h="37">
                <a:moveTo>
                  <a:pt x="16" y="37"/>
                </a:moveTo>
                <a:lnTo>
                  <a:pt x="21" y="32"/>
                </a:lnTo>
                <a:lnTo>
                  <a:pt x="5" y="0"/>
                </a:lnTo>
                <a:lnTo>
                  <a:pt x="0" y="5"/>
                </a:lnTo>
                <a:lnTo>
                  <a:pt x="16" y="37"/>
                </a:lnTo>
                <a:close/>
              </a:path>
            </a:pathLst>
          </a:custGeom>
          <a:solidFill>
            <a:schemeClr val="hlink"/>
          </a:solidFill>
          <a:ln w="9525">
            <a:noFill/>
            <a:round/>
            <a:headEnd/>
            <a:tailEnd/>
          </a:ln>
        </p:spPr>
        <p:txBody>
          <a:bodyPr/>
          <a:lstStyle/>
          <a:p>
            <a:endParaRPr lang="en-US" dirty="0"/>
          </a:p>
        </p:txBody>
      </p:sp>
      <p:sp>
        <p:nvSpPr>
          <p:cNvPr id="72860" name="Freeform 172"/>
          <p:cNvSpPr>
            <a:spLocks/>
          </p:cNvSpPr>
          <p:nvPr/>
        </p:nvSpPr>
        <p:spPr bwMode="auto">
          <a:xfrm>
            <a:off x="3052763" y="1754188"/>
            <a:ext cx="33337" cy="58737"/>
          </a:xfrm>
          <a:custGeom>
            <a:avLst/>
            <a:gdLst>
              <a:gd name="T0" fmla="*/ 2147483647 w 21"/>
              <a:gd name="T1" fmla="*/ 2147483647 h 37"/>
              <a:gd name="T2" fmla="*/ 2147483647 w 21"/>
              <a:gd name="T3" fmla="*/ 2147483647 h 37"/>
              <a:gd name="T4" fmla="*/ 2147483647 w 21"/>
              <a:gd name="T5" fmla="*/ 0 h 37"/>
              <a:gd name="T6" fmla="*/ 0 w 21"/>
              <a:gd name="T7" fmla="*/ 2147483647 h 37"/>
              <a:gd name="T8" fmla="*/ 2147483647 w 21"/>
              <a:gd name="T9" fmla="*/ 2147483647 h 37"/>
              <a:gd name="T10" fmla="*/ 2147483647 w 21"/>
              <a:gd name="T11" fmla="*/ 2147483647 h 37"/>
              <a:gd name="T12" fmla="*/ 0 60000 65536"/>
              <a:gd name="T13" fmla="*/ 0 60000 65536"/>
              <a:gd name="T14" fmla="*/ 0 60000 65536"/>
              <a:gd name="T15" fmla="*/ 0 60000 65536"/>
              <a:gd name="T16" fmla="*/ 0 60000 65536"/>
              <a:gd name="T17" fmla="*/ 0 60000 65536"/>
              <a:gd name="T18" fmla="*/ 0 w 21"/>
              <a:gd name="T19" fmla="*/ 0 h 37"/>
              <a:gd name="T20" fmla="*/ 21 w 21"/>
              <a:gd name="T21" fmla="*/ 37 h 37"/>
            </a:gdLst>
            <a:ahLst/>
            <a:cxnLst>
              <a:cxn ang="T12">
                <a:pos x="T0" y="T1"/>
              </a:cxn>
              <a:cxn ang="T13">
                <a:pos x="T2" y="T3"/>
              </a:cxn>
              <a:cxn ang="T14">
                <a:pos x="T4" y="T5"/>
              </a:cxn>
              <a:cxn ang="T15">
                <a:pos x="T6" y="T7"/>
              </a:cxn>
              <a:cxn ang="T16">
                <a:pos x="T8" y="T9"/>
              </a:cxn>
              <a:cxn ang="T17">
                <a:pos x="T10" y="T11"/>
              </a:cxn>
            </a:cxnLst>
            <a:rect l="T18" t="T19" r="T20" b="T21"/>
            <a:pathLst>
              <a:path w="21" h="37">
                <a:moveTo>
                  <a:pt x="16" y="37"/>
                </a:moveTo>
                <a:lnTo>
                  <a:pt x="21" y="31"/>
                </a:lnTo>
                <a:lnTo>
                  <a:pt x="6" y="0"/>
                </a:lnTo>
                <a:lnTo>
                  <a:pt x="0" y="5"/>
                </a:lnTo>
                <a:lnTo>
                  <a:pt x="16" y="37"/>
                </a:lnTo>
                <a:close/>
              </a:path>
            </a:pathLst>
          </a:custGeom>
          <a:solidFill>
            <a:schemeClr val="hlink"/>
          </a:solidFill>
          <a:ln w="9525">
            <a:noFill/>
            <a:round/>
            <a:headEnd/>
            <a:tailEnd/>
          </a:ln>
        </p:spPr>
        <p:txBody>
          <a:bodyPr/>
          <a:lstStyle/>
          <a:p>
            <a:endParaRPr lang="en-US" dirty="0"/>
          </a:p>
        </p:txBody>
      </p:sp>
      <p:sp>
        <p:nvSpPr>
          <p:cNvPr id="72861" name="Freeform 173"/>
          <p:cNvSpPr>
            <a:spLocks/>
          </p:cNvSpPr>
          <p:nvPr/>
        </p:nvSpPr>
        <p:spPr bwMode="auto">
          <a:xfrm>
            <a:off x="3052763" y="5556250"/>
            <a:ext cx="42862" cy="58738"/>
          </a:xfrm>
          <a:custGeom>
            <a:avLst/>
            <a:gdLst>
              <a:gd name="T0" fmla="*/ 2147483647 w 27"/>
              <a:gd name="T1" fmla="*/ 2147483647 h 37"/>
              <a:gd name="T2" fmla="*/ 2147483647 w 27"/>
              <a:gd name="T3" fmla="*/ 2147483647 h 37"/>
              <a:gd name="T4" fmla="*/ 2147483647 w 27"/>
              <a:gd name="T5" fmla="*/ 0 h 37"/>
              <a:gd name="T6" fmla="*/ 0 w 27"/>
              <a:gd name="T7" fmla="*/ 0 h 37"/>
              <a:gd name="T8" fmla="*/ 2147483647 w 27"/>
              <a:gd name="T9" fmla="*/ 2147483647 h 37"/>
              <a:gd name="T10" fmla="*/ 2147483647 w 27"/>
              <a:gd name="T11" fmla="*/ 2147483647 h 37"/>
              <a:gd name="T12" fmla="*/ 0 60000 65536"/>
              <a:gd name="T13" fmla="*/ 0 60000 65536"/>
              <a:gd name="T14" fmla="*/ 0 60000 65536"/>
              <a:gd name="T15" fmla="*/ 0 60000 65536"/>
              <a:gd name="T16" fmla="*/ 0 60000 65536"/>
              <a:gd name="T17" fmla="*/ 0 60000 65536"/>
              <a:gd name="T18" fmla="*/ 0 w 27"/>
              <a:gd name="T19" fmla="*/ 0 h 37"/>
              <a:gd name="T20" fmla="*/ 27 w 27"/>
              <a:gd name="T21" fmla="*/ 37 h 37"/>
            </a:gdLst>
            <a:ahLst/>
            <a:cxnLst>
              <a:cxn ang="T12">
                <a:pos x="T0" y="T1"/>
              </a:cxn>
              <a:cxn ang="T13">
                <a:pos x="T2" y="T3"/>
              </a:cxn>
              <a:cxn ang="T14">
                <a:pos x="T4" y="T5"/>
              </a:cxn>
              <a:cxn ang="T15">
                <a:pos x="T6" y="T7"/>
              </a:cxn>
              <a:cxn ang="T16">
                <a:pos x="T8" y="T9"/>
              </a:cxn>
              <a:cxn ang="T17">
                <a:pos x="T10" y="T11"/>
              </a:cxn>
            </a:cxnLst>
            <a:rect l="T18" t="T19" r="T20" b="T21"/>
            <a:pathLst>
              <a:path w="27" h="37">
                <a:moveTo>
                  <a:pt x="21" y="32"/>
                </a:moveTo>
                <a:lnTo>
                  <a:pt x="27" y="32"/>
                </a:lnTo>
                <a:lnTo>
                  <a:pt x="11" y="0"/>
                </a:lnTo>
                <a:lnTo>
                  <a:pt x="0" y="0"/>
                </a:lnTo>
                <a:lnTo>
                  <a:pt x="16" y="37"/>
                </a:lnTo>
                <a:lnTo>
                  <a:pt x="21" y="32"/>
                </a:lnTo>
                <a:close/>
              </a:path>
            </a:pathLst>
          </a:custGeom>
          <a:solidFill>
            <a:schemeClr val="hlink"/>
          </a:solidFill>
          <a:ln w="9525">
            <a:noFill/>
            <a:round/>
            <a:headEnd/>
            <a:tailEnd/>
          </a:ln>
        </p:spPr>
        <p:txBody>
          <a:bodyPr/>
          <a:lstStyle/>
          <a:p>
            <a:endParaRPr lang="en-US" dirty="0"/>
          </a:p>
        </p:txBody>
      </p:sp>
      <p:sp>
        <p:nvSpPr>
          <p:cNvPr id="72862" name="Freeform 174"/>
          <p:cNvSpPr>
            <a:spLocks/>
          </p:cNvSpPr>
          <p:nvPr/>
        </p:nvSpPr>
        <p:spPr bwMode="auto">
          <a:xfrm>
            <a:off x="3070225" y="4165600"/>
            <a:ext cx="33338" cy="50800"/>
          </a:xfrm>
          <a:custGeom>
            <a:avLst/>
            <a:gdLst>
              <a:gd name="T0" fmla="*/ 2147483647 w 21"/>
              <a:gd name="T1" fmla="*/ 2147483647 h 32"/>
              <a:gd name="T2" fmla="*/ 2147483647 w 21"/>
              <a:gd name="T3" fmla="*/ 2147483647 h 32"/>
              <a:gd name="T4" fmla="*/ 2147483647 w 21"/>
              <a:gd name="T5" fmla="*/ 0 h 32"/>
              <a:gd name="T6" fmla="*/ 0 w 21"/>
              <a:gd name="T7" fmla="*/ 2147483647 h 32"/>
              <a:gd name="T8" fmla="*/ 2147483647 w 21"/>
              <a:gd name="T9" fmla="*/ 2147483647 h 32"/>
              <a:gd name="T10" fmla="*/ 2147483647 w 21"/>
              <a:gd name="T11" fmla="*/ 2147483647 h 32"/>
              <a:gd name="T12" fmla="*/ 0 60000 65536"/>
              <a:gd name="T13" fmla="*/ 0 60000 65536"/>
              <a:gd name="T14" fmla="*/ 0 60000 65536"/>
              <a:gd name="T15" fmla="*/ 0 60000 65536"/>
              <a:gd name="T16" fmla="*/ 0 60000 65536"/>
              <a:gd name="T17" fmla="*/ 0 60000 65536"/>
              <a:gd name="T18" fmla="*/ 0 w 21"/>
              <a:gd name="T19" fmla="*/ 0 h 32"/>
              <a:gd name="T20" fmla="*/ 21 w 21"/>
              <a:gd name="T21" fmla="*/ 32 h 32"/>
            </a:gdLst>
            <a:ahLst/>
            <a:cxnLst>
              <a:cxn ang="T12">
                <a:pos x="T0" y="T1"/>
              </a:cxn>
              <a:cxn ang="T13">
                <a:pos x="T2" y="T3"/>
              </a:cxn>
              <a:cxn ang="T14">
                <a:pos x="T4" y="T5"/>
              </a:cxn>
              <a:cxn ang="T15">
                <a:pos x="T6" y="T7"/>
              </a:cxn>
              <a:cxn ang="T16">
                <a:pos x="T8" y="T9"/>
              </a:cxn>
              <a:cxn ang="T17">
                <a:pos x="T10" y="T11"/>
              </a:cxn>
            </a:cxnLst>
            <a:rect l="T18" t="T19" r="T20" b="T21"/>
            <a:pathLst>
              <a:path w="21" h="32">
                <a:moveTo>
                  <a:pt x="21" y="27"/>
                </a:moveTo>
                <a:lnTo>
                  <a:pt x="21" y="27"/>
                </a:lnTo>
                <a:lnTo>
                  <a:pt x="10" y="0"/>
                </a:lnTo>
                <a:lnTo>
                  <a:pt x="0" y="6"/>
                </a:lnTo>
                <a:lnTo>
                  <a:pt x="16" y="32"/>
                </a:lnTo>
                <a:lnTo>
                  <a:pt x="21" y="27"/>
                </a:lnTo>
                <a:close/>
              </a:path>
            </a:pathLst>
          </a:custGeom>
          <a:solidFill>
            <a:schemeClr val="hlink"/>
          </a:solidFill>
          <a:ln w="9525">
            <a:noFill/>
            <a:round/>
            <a:headEnd/>
            <a:tailEnd/>
          </a:ln>
        </p:spPr>
        <p:txBody>
          <a:bodyPr/>
          <a:lstStyle/>
          <a:p>
            <a:endParaRPr lang="en-US" dirty="0"/>
          </a:p>
        </p:txBody>
      </p:sp>
      <p:sp>
        <p:nvSpPr>
          <p:cNvPr id="72863" name="Freeform 175"/>
          <p:cNvSpPr>
            <a:spLocks/>
          </p:cNvSpPr>
          <p:nvPr/>
        </p:nvSpPr>
        <p:spPr bwMode="auto">
          <a:xfrm>
            <a:off x="3070225" y="2314575"/>
            <a:ext cx="33338" cy="42863"/>
          </a:xfrm>
          <a:custGeom>
            <a:avLst/>
            <a:gdLst>
              <a:gd name="T0" fmla="*/ 2147483647 w 21"/>
              <a:gd name="T1" fmla="*/ 2147483647 h 27"/>
              <a:gd name="T2" fmla="*/ 2147483647 w 21"/>
              <a:gd name="T3" fmla="*/ 2147483647 h 27"/>
              <a:gd name="T4" fmla="*/ 2147483647 w 21"/>
              <a:gd name="T5" fmla="*/ 0 h 27"/>
              <a:gd name="T6" fmla="*/ 0 w 21"/>
              <a:gd name="T7" fmla="*/ 0 h 27"/>
              <a:gd name="T8" fmla="*/ 2147483647 w 21"/>
              <a:gd name="T9" fmla="*/ 2147483647 h 27"/>
              <a:gd name="T10" fmla="*/ 2147483647 w 21"/>
              <a:gd name="T11" fmla="*/ 2147483647 h 27"/>
              <a:gd name="T12" fmla="*/ 0 60000 65536"/>
              <a:gd name="T13" fmla="*/ 0 60000 65536"/>
              <a:gd name="T14" fmla="*/ 0 60000 65536"/>
              <a:gd name="T15" fmla="*/ 0 60000 65536"/>
              <a:gd name="T16" fmla="*/ 0 60000 65536"/>
              <a:gd name="T17" fmla="*/ 0 60000 65536"/>
              <a:gd name="T18" fmla="*/ 0 w 21"/>
              <a:gd name="T19" fmla="*/ 0 h 27"/>
              <a:gd name="T20" fmla="*/ 21 w 21"/>
              <a:gd name="T21" fmla="*/ 27 h 27"/>
            </a:gdLst>
            <a:ahLst/>
            <a:cxnLst>
              <a:cxn ang="T12">
                <a:pos x="T0" y="T1"/>
              </a:cxn>
              <a:cxn ang="T13">
                <a:pos x="T2" y="T3"/>
              </a:cxn>
              <a:cxn ang="T14">
                <a:pos x="T4" y="T5"/>
              </a:cxn>
              <a:cxn ang="T15">
                <a:pos x="T6" y="T7"/>
              </a:cxn>
              <a:cxn ang="T16">
                <a:pos x="T8" y="T9"/>
              </a:cxn>
              <a:cxn ang="T17">
                <a:pos x="T10" y="T11"/>
              </a:cxn>
            </a:cxnLst>
            <a:rect l="T18" t="T19" r="T20" b="T21"/>
            <a:pathLst>
              <a:path w="21" h="27">
                <a:moveTo>
                  <a:pt x="16" y="27"/>
                </a:moveTo>
                <a:lnTo>
                  <a:pt x="21" y="27"/>
                </a:lnTo>
                <a:lnTo>
                  <a:pt x="5" y="0"/>
                </a:lnTo>
                <a:lnTo>
                  <a:pt x="0" y="0"/>
                </a:lnTo>
                <a:lnTo>
                  <a:pt x="10" y="27"/>
                </a:lnTo>
                <a:lnTo>
                  <a:pt x="16" y="27"/>
                </a:lnTo>
                <a:close/>
              </a:path>
            </a:pathLst>
          </a:custGeom>
          <a:solidFill>
            <a:schemeClr val="hlink"/>
          </a:solidFill>
          <a:ln w="9525">
            <a:noFill/>
            <a:round/>
            <a:headEnd/>
            <a:tailEnd/>
          </a:ln>
        </p:spPr>
        <p:txBody>
          <a:bodyPr/>
          <a:lstStyle/>
          <a:p>
            <a:endParaRPr lang="en-US" dirty="0"/>
          </a:p>
        </p:txBody>
      </p:sp>
      <p:sp>
        <p:nvSpPr>
          <p:cNvPr id="72864" name="Freeform 176"/>
          <p:cNvSpPr>
            <a:spLocks/>
          </p:cNvSpPr>
          <p:nvPr/>
        </p:nvSpPr>
        <p:spPr bwMode="auto">
          <a:xfrm>
            <a:off x="3036888" y="5197475"/>
            <a:ext cx="41275" cy="57150"/>
          </a:xfrm>
          <a:custGeom>
            <a:avLst/>
            <a:gdLst>
              <a:gd name="T0" fmla="*/ 2147483647 w 26"/>
              <a:gd name="T1" fmla="*/ 2147483647 h 36"/>
              <a:gd name="T2" fmla="*/ 2147483647 w 26"/>
              <a:gd name="T3" fmla="*/ 2147483647 h 36"/>
              <a:gd name="T4" fmla="*/ 2147483647 w 26"/>
              <a:gd name="T5" fmla="*/ 0 h 36"/>
              <a:gd name="T6" fmla="*/ 0 w 26"/>
              <a:gd name="T7" fmla="*/ 0 h 36"/>
              <a:gd name="T8" fmla="*/ 2147483647 w 26"/>
              <a:gd name="T9" fmla="*/ 2147483647 h 36"/>
              <a:gd name="T10" fmla="*/ 2147483647 w 26"/>
              <a:gd name="T11" fmla="*/ 2147483647 h 36"/>
              <a:gd name="T12" fmla="*/ 0 60000 65536"/>
              <a:gd name="T13" fmla="*/ 0 60000 65536"/>
              <a:gd name="T14" fmla="*/ 0 60000 65536"/>
              <a:gd name="T15" fmla="*/ 0 60000 65536"/>
              <a:gd name="T16" fmla="*/ 0 60000 65536"/>
              <a:gd name="T17" fmla="*/ 0 60000 65536"/>
              <a:gd name="T18" fmla="*/ 0 w 26"/>
              <a:gd name="T19" fmla="*/ 0 h 36"/>
              <a:gd name="T20" fmla="*/ 26 w 26"/>
              <a:gd name="T21" fmla="*/ 36 h 36"/>
            </a:gdLst>
            <a:ahLst/>
            <a:cxnLst>
              <a:cxn ang="T12">
                <a:pos x="T0" y="T1"/>
              </a:cxn>
              <a:cxn ang="T13">
                <a:pos x="T2" y="T3"/>
              </a:cxn>
              <a:cxn ang="T14">
                <a:pos x="T4" y="T5"/>
              </a:cxn>
              <a:cxn ang="T15">
                <a:pos x="T6" y="T7"/>
              </a:cxn>
              <a:cxn ang="T16">
                <a:pos x="T8" y="T9"/>
              </a:cxn>
              <a:cxn ang="T17">
                <a:pos x="T10" y="T11"/>
              </a:cxn>
            </a:cxnLst>
            <a:rect l="T18" t="T19" r="T20" b="T21"/>
            <a:pathLst>
              <a:path w="26" h="36">
                <a:moveTo>
                  <a:pt x="21" y="36"/>
                </a:moveTo>
                <a:lnTo>
                  <a:pt x="26" y="31"/>
                </a:lnTo>
                <a:lnTo>
                  <a:pt x="5" y="0"/>
                </a:lnTo>
                <a:lnTo>
                  <a:pt x="0" y="0"/>
                </a:lnTo>
                <a:lnTo>
                  <a:pt x="16" y="36"/>
                </a:lnTo>
                <a:lnTo>
                  <a:pt x="21" y="36"/>
                </a:lnTo>
                <a:close/>
              </a:path>
            </a:pathLst>
          </a:custGeom>
          <a:solidFill>
            <a:schemeClr val="hlink"/>
          </a:solidFill>
          <a:ln w="9525">
            <a:noFill/>
            <a:round/>
            <a:headEnd/>
            <a:tailEnd/>
          </a:ln>
        </p:spPr>
        <p:txBody>
          <a:bodyPr/>
          <a:lstStyle/>
          <a:p>
            <a:endParaRPr lang="en-US" dirty="0"/>
          </a:p>
        </p:txBody>
      </p:sp>
      <p:sp>
        <p:nvSpPr>
          <p:cNvPr id="72865" name="Freeform 177"/>
          <p:cNvSpPr>
            <a:spLocks/>
          </p:cNvSpPr>
          <p:nvPr/>
        </p:nvSpPr>
        <p:spPr bwMode="auto">
          <a:xfrm>
            <a:off x="3036888" y="3411538"/>
            <a:ext cx="33337" cy="50800"/>
          </a:xfrm>
          <a:custGeom>
            <a:avLst/>
            <a:gdLst>
              <a:gd name="T0" fmla="*/ 2147483647 w 21"/>
              <a:gd name="T1" fmla="*/ 2147483647 h 32"/>
              <a:gd name="T2" fmla="*/ 2147483647 w 21"/>
              <a:gd name="T3" fmla="*/ 2147483647 h 32"/>
              <a:gd name="T4" fmla="*/ 2147483647 w 21"/>
              <a:gd name="T5" fmla="*/ 0 h 32"/>
              <a:gd name="T6" fmla="*/ 0 w 21"/>
              <a:gd name="T7" fmla="*/ 0 h 32"/>
              <a:gd name="T8" fmla="*/ 2147483647 w 21"/>
              <a:gd name="T9" fmla="*/ 2147483647 h 32"/>
              <a:gd name="T10" fmla="*/ 2147483647 w 21"/>
              <a:gd name="T11" fmla="*/ 2147483647 h 32"/>
              <a:gd name="T12" fmla="*/ 0 60000 65536"/>
              <a:gd name="T13" fmla="*/ 0 60000 65536"/>
              <a:gd name="T14" fmla="*/ 0 60000 65536"/>
              <a:gd name="T15" fmla="*/ 0 60000 65536"/>
              <a:gd name="T16" fmla="*/ 0 60000 65536"/>
              <a:gd name="T17" fmla="*/ 0 60000 65536"/>
              <a:gd name="T18" fmla="*/ 0 w 21"/>
              <a:gd name="T19" fmla="*/ 0 h 32"/>
              <a:gd name="T20" fmla="*/ 21 w 21"/>
              <a:gd name="T21" fmla="*/ 32 h 32"/>
            </a:gdLst>
            <a:ahLst/>
            <a:cxnLst>
              <a:cxn ang="T12">
                <a:pos x="T0" y="T1"/>
              </a:cxn>
              <a:cxn ang="T13">
                <a:pos x="T2" y="T3"/>
              </a:cxn>
              <a:cxn ang="T14">
                <a:pos x="T4" y="T5"/>
              </a:cxn>
              <a:cxn ang="T15">
                <a:pos x="T6" y="T7"/>
              </a:cxn>
              <a:cxn ang="T16">
                <a:pos x="T8" y="T9"/>
              </a:cxn>
              <a:cxn ang="T17">
                <a:pos x="T10" y="T11"/>
              </a:cxn>
            </a:cxnLst>
            <a:rect l="T18" t="T19" r="T20" b="T21"/>
            <a:pathLst>
              <a:path w="21" h="32">
                <a:moveTo>
                  <a:pt x="16" y="27"/>
                </a:moveTo>
                <a:lnTo>
                  <a:pt x="21" y="27"/>
                </a:lnTo>
                <a:lnTo>
                  <a:pt x="5" y="0"/>
                </a:lnTo>
                <a:lnTo>
                  <a:pt x="0" y="0"/>
                </a:lnTo>
                <a:lnTo>
                  <a:pt x="10" y="32"/>
                </a:lnTo>
                <a:lnTo>
                  <a:pt x="16" y="27"/>
                </a:lnTo>
                <a:close/>
              </a:path>
            </a:pathLst>
          </a:custGeom>
          <a:solidFill>
            <a:schemeClr val="hlink"/>
          </a:solidFill>
          <a:ln w="9525">
            <a:noFill/>
            <a:round/>
            <a:headEnd/>
            <a:tailEnd/>
          </a:ln>
        </p:spPr>
        <p:txBody>
          <a:bodyPr/>
          <a:lstStyle/>
          <a:p>
            <a:endParaRPr lang="en-US" dirty="0"/>
          </a:p>
        </p:txBody>
      </p:sp>
      <p:sp>
        <p:nvSpPr>
          <p:cNvPr id="72866" name="Freeform 178"/>
          <p:cNvSpPr>
            <a:spLocks/>
          </p:cNvSpPr>
          <p:nvPr/>
        </p:nvSpPr>
        <p:spPr bwMode="auto">
          <a:xfrm>
            <a:off x="3019425" y="1754188"/>
            <a:ext cx="33338" cy="58737"/>
          </a:xfrm>
          <a:custGeom>
            <a:avLst/>
            <a:gdLst>
              <a:gd name="T0" fmla="*/ 2147483647 w 21"/>
              <a:gd name="T1" fmla="*/ 2147483647 h 37"/>
              <a:gd name="T2" fmla="*/ 2147483647 w 21"/>
              <a:gd name="T3" fmla="*/ 2147483647 h 37"/>
              <a:gd name="T4" fmla="*/ 2147483647 w 21"/>
              <a:gd name="T5" fmla="*/ 0 h 37"/>
              <a:gd name="T6" fmla="*/ 0 w 21"/>
              <a:gd name="T7" fmla="*/ 2147483647 h 37"/>
              <a:gd name="T8" fmla="*/ 2147483647 w 21"/>
              <a:gd name="T9" fmla="*/ 2147483647 h 37"/>
              <a:gd name="T10" fmla="*/ 2147483647 w 21"/>
              <a:gd name="T11" fmla="*/ 2147483647 h 37"/>
              <a:gd name="T12" fmla="*/ 0 60000 65536"/>
              <a:gd name="T13" fmla="*/ 0 60000 65536"/>
              <a:gd name="T14" fmla="*/ 0 60000 65536"/>
              <a:gd name="T15" fmla="*/ 0 60000 65536"/>
              <a:gd name="T16" fmla="*/ 0 60000 65536"/>
              <a:gd name="T17" fmla="*/ 0 60000 65536"/>
              <a:gd name="T18" fmla="*/ 0 w 21"/>
              <a:gd name="T19" fmla="*/ 0 h 37"/>
              <a:gd name="T20" fmla="*/ 21 w 21"/>
              <a:gd name="T21" fmla="*/ 37 h 37"/>
            </a:gdLst>
            <a:ahLst/>
            <a:cxnLst>
              <a:cxn ang="T12">
                <a:pos x="T0" y="T1"/>
              </a:cxn>
              <a:cxn ang="T13">
                <a:pos x="T2" y="T3"/>
              </a:cxn>
              <a:cxn ang="T14">
                <a:pos x="T4" y="T5"/>
              </a:cxn>
              <a:cxn ang="T15">
                <a:pos x="T6" y="T7"/>
              </a:cxn>
              <a:cxn ang="T16">
                <a:pos x="T8" y="T9"/>
              </a:cxn>
              <a:cxn ang="T17">
                <a:pos x="T10" y="T11"/>
              </a:cxn>
            </a:cxnLst>
            <a:rect l="T18" t="T19" r="T20" b="T21"/>
            <a:pathLst>
              <a:path w="21" h="37">
                <a:moveTo>
                  <a:pt x="16" y="31"/>
                </a:moveTo>
                <a:lnTo>
                  <a:pt x="21" y="31"/>
                </a:lnTo>
                <a:lnTo>
                  <a:pt x="6" y="0"/>
                </a:lnTo>
                <a:lnTo>
                  <a:pt x="0" y="5"/>
                </a:lnTo>
                <a:lnTo>
                  <a:pt x="11" y="37"/>
                </a:lnTo>
                <a:lnTo>
                  <a:pt x="16" y="31"/>
                </a:lnTo>
                <a:close/>
              </a:path>
            </a:pathLst>
          </a:custGeom>
          <a:solidFill>
            <a:schemeClr val="hlink"/>
          </a:solidFill>
          <a:ln w="9525">
            <a:noFill/>
            <a:round/>
            <a:headEnd/>
            <a:tailEnd/>
          </a:ln>
        </p:spPr>
        <p:txBody>
          <a:bodyPr/>
          <a:lstStyle/>
          <a:p>
            <a:endParaRPr lang="en-US" dirty="0"/>
          </a:p>
        </p:txBody>
      </p:sp>
      <p:sp>
        <p:nvSpPr>
          <p:cNvPr id="72867" name="Freeform 179"/>
          <p:cNvSpPr>
            <a:spLocks/>
          </p:cNvSpPr>
          <p:nvPr/>
        </p:nvSpPr>
        <p:spPr bwMode="auto">
          <a:xfrm>
            <a:off x="3019425" y="5556250"/>
            <a:ext cx="33338" cy="50800"/>
          </a:xfrm>
          <a:custGeom>
            <a:avLst/>
            <a:gdLst>
              <a:gd name="T0" fmla="*/ 2147483647 w 21"/>
              <a:gd name="T1" fmla="*/ 2147483647 h 32"/>
              <a:gd name="T2" fmla="*/ 2147483647 w 21"/>
              <a:gd name="T3" fmla="*/ 2147483647 h 32"/>
              <a:gd name="T4" fmla="*/ 2147483647 w 21"/>
              <a:gd name="T5" fmla="*/ 0 h 32"/>
              <a:gd name="T6" fmla="*/ 0 w 21"/>
              <a:gd name="T7" fmla="*/ 0 h 32"/>
              <a:gd name="T8" fmla="*/ 2147483647 w 21"/>
              <a:gd name="T9" fmla="*/ 2147483647 h 32"/>
              <a:gd name="T10" fmla="*/ 2147483647 w 21"/>
              <a:gd name="T11" fmla="*/ 2147483647 h 32"/>
              <a:gd name="T12" fmla="*/ 0 60000 65536"/>
              <a:gd name="T13" fmla="*/ 0 60000 65536"/>
              <a:gd name="T14" fmla="*/ 0 60000 65536"/>
              <a:gd name="T15" fmla="*/ 0 60000 65536"/>
              <a:gd name="T16" fmla="*/ 0 60000 65536"/>
              <a:gd name="T17" fmla="*/ 0 60000 65536"/>
              <a:gd name="T18" fmla="*/ 0 w 21"/>
              <a:gd name="T19" fmla="*/ 0 h 32"/>
              <a:gd name="T20" fmla="*/ 21 w 21"/>
              <a:gd name="T21" fmla="*/ 32 h 32"/>
            </a:gdLst>
            <a:ahLst/>
            <a:cxnLst>
              <a:cxn ang="T12">
                <a:pos x="T0" y="T1"/>
              </a:cxn>
              <a:cxn ang="T13">
                <a:pos x="T2" y="T3"/>
              </a:cxn>
              <a:cxn ang="T14">
                <a:pos x="T4" y="T5"/>
              </a:cxn>
              <a:cxn ang="T15">
                <a:pos x="T6" y="T7"/>
              </a:cxn>
              <a:cxn ang="T16">
                <a:pos x="T8" y="T9"/>
              </a:cxn>
              <a:cxn ang="T17">
                <a:pos x="T10" y="T11"/>
              </a:cxn>
            </a:cxnLst>
            <a:rect l="T18" t="T19" r="T20" b="T21"/>
            <a:pathLst>
              <a:path w="21" h="32">
                <a:moveTo>
                  <a:pt x="16" y="27"/>
                </a:moveTo>
                <a:lnTo>
                  <a:pt x="21" y="27"/>
                </a:lnTo>
                <a:lnTo>
                  <a:pt x="11" y="0"/>
                </a:lnTo>
                <a:lnTo>
                  <a:pt x="0" y="0"/>
                </a:lnTo>
                <a:lnTo>
                  <a:pt x="16" y="32"/>
                </a:lnTo>
                <a:lnTo>
                  <a:pt x="16" y="27"/>
                </a:lnTo>
                <a:close/>
              </a:path>
            </a:pathLst>
          </a:custGeom>
          <a:solidFill>
            <a:schemeClr val="hlink"/>
          </a:solidFill>
          <a:ln w="9525">
            <a:noFill/>
            <a:round/>
            <a:headEnd/>
            <a:tailEnd/>
          </a:ln>
        </p:spPr>
        <p:txBody>
          <a:bodyPr/>
          <a:lstStyle/>
          <a:p>
            <a:endParaRPr lang="en-US" dirty="0"/>
          </a:p>
        </p:txBody>
      </p:sp>
      <p:sp>
        <p:nvSpPr>
          <p:cNvPr id="72868" name="Freeform 180"/>
          <p:cNvSpPr>
            <a:spLocks/>
          </p:cNvSpPr>
          <p:nvPr/>
        </p:nvSpPr>
        <p:spPr bwMode="auto">
          <a:xfrm>
            <a:off x="3036888" y="4183063"/>
            <a:ext cx="33337" cy="41275"/>
          </a:xfrm>
          <a:custGeom>
            <a:avLst/>
            <a:gdLst>
              <a:gd name="T0" fmla="*/ 2147483647 w 21"/>
              <a:gd name="T1" fmla="*/ 2147483647 h 26"/>
              <a:gd name="T2" fmla="*/ 2147483647 w 21"/>
              <a:gd name="T3" fmla="*/ 2147483647 h 26"/>
              <a:gd name="T4" fmla="*/ 2147483647 w 21"/>
              <a:gd name="T5" fmla="*/ 0 h 26"/>
              <a:gd name="T6" fmla="*/ 0 w 21"/>
              <a:gd name="T7" fmla="*/ 0 h 26"/>
              <a:gd name="T8" fmla="*/ 2147483647 w 21"/>
              <a:gd name="T9" fmla="*/ 2147483647 h 26"/>
              <a:gd name="T10" fmla="*/ 2147483647 w 21"/>
              <a:gd name="T11" fmla="*/ 2147483647 h 26"/>
              <a:gd name="T12" fmla="*/ 0 60000 65536"/>
              <a:gd name="T13" fmla="*/ 0 60000 65536"/>
              <a:gd name="T14" fmla="*/ 0 60000 65536"/>
              <a:gd name="T15" fmla="*/ 0 60000 65536"/>
              <a:gd name="T16" fmla="*/ 0 60000 65536"/>
              <a:gd name="T17" fmla="*/ 0 60000 65536"/>
              <a:gd name="T18" fmla="*/ 0 w 21"/>
              <a:gd name="T19" fmla="*/ 0 h 26"/>
              <a:gd name="T20" fmla="*/ 21 w 21"/>
              <a:gd name="T21" fmla="*/ 26 h 26"/>
            </a:gdLst>
            <a:ahLst/>
            <a:cxnLst>
              <a:cxn ang="T12">
                <a:pos x="T0" y="T1"/>
              </a:cxn>
              <a:cxn ang="T13">
                <a:pos x="T2" y="T3"/>
              </a:cxn>
              <a:cxn ang="T14">
                <a:pos x="T4" y="T5"/>
              </a:cxn>
              <a:cxn ang="T15">
                <a:pos x="T6" y="T7"/>
              </a:cxn>
              <a:cxn ang="T16">
                <a:pos x="T8" y="T9"/>
              </a:cxn>
              <a:cxn ang="T17">
                <a:pos x="T10" y="T11"/>
              </a:cxn>
            </a:cxnLst>
            <a:rect l="T18" t="T19" r="T20" b="T21"/>
            <a:pathLst>
              <a:path w="21" h="26">
                <a:moveTo>
                  <a:pt x="16" y="21"/>
                </a:moveTo>
                <a:lnTo>
                  <a:pt x="21" y="21"/>
                </a:lnTo>
                <a:lnTo>
                  <a:pt x="10" y="0"/>
                </a:lnTo>
                <a:lnTo>
                  <a:pt x="0" y="0"/>
                </a:lnTo>
                <a:lnTo>
                  <a:pt x="10" y="26"/>
                </a:lnTo>
                <a:lnTo>
                  <a:pt x="16" y="21"/>
                </a:lnTo>
                <a:close/>
              </a:path>
            </a:pathLst>
          </a:custGeom>
          <a:solidFill>
            <a:schemeClr val="hlink"/>
          </a:solidFill>
          <a:ln w="9525">
            <a:noFill/>
            <a:round/>
            <a:headEnd/>
            <a:tailEnd/>
          </a:ln>
        </p:spPr>
        <p:txBody>
          <a:bodyPr/>
          <a:lstStyle/>
          <a:p>
            <a:endParaRPr lang="en-US" dirty="0"/>
          </a:p>
        </p:txBody>
      </p:sp>
      <p:sp>
        <p:nvSpPr>
          <p:cNvPr id="72869" name="Freeform 181"/>
          <p:cNvSpPr>
            <a:spLocks/>
          </p:cNvSpPr>
          <p:nvPr/>
        </p:nvSpPr>
        <p:spPr bwMode="auto">
          <a:xfrm>
            <a:off x="3036888" y="2314575"/>
            <a:ext cx="25400" cy="42863"/>
          </a:xfrm>
          <a:custGeom>
            <a:avLst/>
            <a:gdLst>
              <a:gd name="T0" fmla="*/ 2147483647 w 16"/>
              <a:gd name="T1" fmla="*/ 2147483647 h 27"/>
              <a:gd name="T2" fmla="*/ 2147483647 w 16"/>
              <a:gd name="T3" fmla="*/ 2147483647 h 27"/>
              <a:gd name="T4" fmla="*/ 2147483647 w 16"/>
              <a:gd name="T5" fmla="*/ 0 h 27"/>
              <a:gd name="T6" fmla="*/ 0 w 16"/>
              <a:gd name="T7" fmla="*/ 2147483647 h 27"/>
              <a:gd name="T8" fmla="*/ 2147483647 w 16"/>
              <a:gd name="T9" fmla="*/ 2147483647 h 27"/>
              <a:gd name="T10" fmla="*/ 2147483647 w 16"/>
              <a:gd name="T11" fmla="*/ 2147483647 h 27"/>
              <a:gd name="T12" fmla="*/ 0 60000 65536"/>
              <a:gd name="T13" fmla="*/ 0 60000 65536"/>
              <a:gd name="T14" fmla="*/ 0 60000 65536"/>
              <a:gd name="T15" fmla="*/ 0 60000 65536"/>
              <a:gd name="T16" fmla="*/ 0 60000 65536"/>
              <a:gd name="T17" fmla="*/ 0 60000 65536"/>
              <a:gd name="T18" fmla="*/ 0 w 16"/>
              <a:gd name="T19" fmla="*/ 0 h 27"/>
              <a:gd name="T20" fmla="*/ 16 w 16"/>
              <a:gd name="T21" fmla="*/ 27 h 27"/>
            </a:gdLst>
            <a:ahLst/>
            <a:cxnLst>
              <a:cxn ang="T12">
                <a:pos x="T0" y="T1"/>
              </a:cxn>
              <a:cxn ang="T13">
                <a:pos x="T2" y="T3"/>
              </a:cxn>
              <a:cxn ang="T14">
                <a:pos x="T4" y="T5"/>
              </a:cxn>
              <a:cxn ang="T15">
                <a:pos x="T6" y="T7"/>
              </a:cxn>
              <a:cxn ang="T16">
                <a:pos x="T8" y="T9"/>
              </a:cxn>
              <a:cxn ang="T17">
                <a:pos x="T10" y="T11"/>
              </a:cxn>
            </a:cxnLst>
            <a:rect l="T18" t="T19" r="T20" b="T21"/>
            <a:pathLst>
              <a:path w="16" h="27">
                <a:moveTo>
                  <a:pt x="16" y="27"/>
                </a:moveTo>
                <a:lnTo>
                  <a:pt x="16" y="21"/>
                </a:lnTo>
                <a:lnTo>
                  <a:pt x="5" y="0"/>
                </a:lnTo>
                <a:lnTo>
                  <a:pt x="0" y="5"/>
                </a:lnTo>
                <a:lnTo>
                  <a:pt x="10" y="27"/>
                </a:lnTo>
                <a:lnTo>
                  <a:pt x="16" y="27"/>
                </a:lnTo>
                <a:close/>
              </a:path>
            </a:pathLst>
          </a:custGeom>
          <a:solidFill>
            <a:schemeClr val="hlink"/>
          </a:solidFill>
          <a:ln w="9525">
            <a:noFill/>
            <a:round/>
            <a:headEnd/>
            <a:tailEnd/>
          </a:ln>
        </p:spPr>
        <p:txBody>
          <a:bodyPr/>
          <a:lstStyle/>
          <a:p>
            <a:endParaRPr lang="en-US" dirty="0"/>
          </a:p>
        </p:txBody>
      </p:sp>
      <p:sp>
        <p:nvSpPr>
          <p:cNvPr id="72870" name="Freeform 182"/>
          <p:cNvSpPr>
            <a:spLocks/>
          </p:cNvSpPr>
          <p:nvPr/>
        </p:nvSpPr>
        <p:spPr bwMode="auto">
          <a:xfrm>
            <a:off x="2994025" y="5205413"/>
            <a:ext cx="42863" cy="49212"/>
          </a:xfrm>
          <a:custGeom>
            <a:avLst/>
            <a:gdLst>
              <a:gd name="T0" fmla="*/ 2147483647 w 27"/>
              <a:gd name="T1" fmla="*/ 2147483647 h 31"/>
              <a:gd name="T2" fmla="*/ 2147483647 w 27"/>
              <a:gd name="T3" fmla="*/ 2147483647 h 31"/>
              <a:gd name="T4" fmla="*/ 2147483647 w 27"/>
              <a:gd name="T5" fmla="*/ 0 h 31"/>
              <a:gd name="T6" fmla="*/ 0 w 27"/>
              <a:gd name="T7" fmla="*/ 0 h 31"/>
              <a:gd name="T8" fmla="*/ 2147483647 w 27"/>
              <a:gd name="T9" fmla="*/ 2147483647 h 31"/>
              <a:gd name="T10" fmla="*/ 2147483647 w 27"/>
              <a:gd name="T11" fmla="*/ 2147483647 h 31"/>
              <a:gd name="T12" fmla="*/ 0 60000 65536"/>
              <a:gd name="T13" fmla="*/ 0 60000 65536"/>
              <a:gd name="T14" fmla="*/ 0 60000 65536"/>
              <a:gd name="T15" fmla="*/ 0 60000 65536"/>
              <a:gd name="T16" fmla="*/ 0 60000 65536"/>
              <a:gd name="T17" fmla="*/ 0 60000 65536"/>
              <a:gd name="T18" fmla="*/ 0 w 27"/>
              <a:gd name="T19" fmla="*/ 0 h 31"/>
              <a:gd name="T20" fmla="*/ 27 w 27"/>
              <a:gd name="T21" fmla="*/ 31 h 31"/>
            </a:gdLst>
            <a:ahLst/>
            <a:cxnLst>
              <a:cxn ang="T12">
                <a:pos x="T0" y="T1"/>
              </a:cxn>
              <a:cxn ang="T13">
                <a:pos x="T2" y="T3"/>
              </a:cxn>
              <a:cxn ang="T14">
                <a:pos x="T4" y="T5"/>
              </a:cxn>
              <a:cxn ang="T15">
                <a:pos x="T6" y="T7"/>
              </a:cxn>
              <a:cxn ang="T16">
                <a:pos x="T8" y="T9"/>
              </a:cxn>
              <a:cxn ang="T17">
                <a:pos x="T10" y="T11"/>
              </a:cxn>
            </a:cxnLst>
            <a:rect l="T18" t="T19" r="T20" b="T21"/>
            <a:pathLst>
              <a:path w="27" h="31">
                <a:moveTo>
                  <a:pt x="22" y="31"/>
                </a:moveTo>
                <a:lnTo>
                  <a:pt x="27" y="31"/>
                </a:lnTo>
                <a:lnTo>
                  <a:pt x="6" y="0"/>
                </a:lnTo>
                <a:lnTo>
                  <a:pt x="0" y="0"/>
                </a:lnTo>
                <a:lnTo>
                  <a:pt x="16" y="31"/>
                </a:lnTo>
                <a:lnTo>
                  <a:pt x="22" y="31"/>
                </a:lnTo>
                <a:close/>
              </a:path>
            </a:pathLst>
          </a:custGeom>
          <a:solidFill>
            <a:schemeClr val="hlink"/>
          </a:solidFill>
          <a:ln w="9525">
            <a:noFill/>
            <a:round/>
            <a:headEnd/>
            <a:tailEnd/>
          </a:ln>
        </p:spPr>
        <p:txBody>
          <a:bodyPr/>
          <a:lstStyle/>
          <a:p>
            <a:endParaRPr lang="en-US" dirty="0"/>
          </a:p>
        </p:txBody>
      </p:sp>
      <p:sp>
        <p:nvSpPr>
          <p:cNvPr id="72871" name="Freeform 183"/>
          <p:cNvSpPr>
            <a:spLocks/>
          </p:cNvSpPr>
          <p:nvPr/>
        </p:nvSpPr>
        <p:spPr bwMode="auto">
          <a:xfrm>
            <a:off x="2994025" y="3411538"/>
            <a:ext cx="34925" cy="42862"/>
          </a:xfrm>
          <a:custGeom>
            <a:avLst/>
            <a:gdLst>
              <a:gd name="T0" fmla="*/ 2147483647 w 22"/>
              <a:gd name="T1" fmla="*/ 2147483647 h 27"/>
              <a:gd name="T2" fmla="*/ 2147483647 w 22"/>
              <a:gd name="T3" fmla="*/ 2147483647 h 27"/>
              <a:gd name="T4" fmla="*/ 2147483647 w 22"/>
              <a:gd name="T5" fmla="*/ 0 h 27"/>
              <a:gd name="T6" fmla="*/ 0 w 22"/>
              <a:gd name="T7" fmla="*/ 2147483647 h 27"/>
              <a:gd name="T8" fmla="*/ 2147483647 w 22"/>
              <a:gd name="T9" fmla="*/ 2147483647 h 27"/>
              <a:gd name="T10" fmla="*/ 2147483647 w 22"/>
              <a:gd name="T11" fmla="*/ 2147483647 h 27"/>
              <a:gd name="T12" fmla="*/ 0 60000 65536"/>
              <a:gd name="T13" fmla="*/ 0 60000 65536"/>
              <a:gd name="T14" fmla="*/ 0 60000 65536"/>
              <a:gd name="T15" fmla="*/ 0 60000 65536"/>
              <a:gd name="T16" fmla="*/ 0 60000 65536"/>
              <a:gd name="T17" fmla="*/ 0 60000 65536"/>
              <a:gd name="T18" fmla="*/ 0 w 22"/>
              <a:gd name="T19" fmla="*/ 0 h 27"/>
              <a:gd name="T20" fmla="*/ 22 w 22"/>
              <a:gd name="T21" fmla="*/ 27 h 27"/>
            </a:gdLst>
            <a:ahLst/>
            <a:cxnLst>
              <a:cxn ang="T12">
                <a:pos x="T0" y="T1"/>
              </a:cxn>
              <a:cxn ang="T13">
                <a:pos x="T2" y="T3"/>
              </a:cxn>
              <a:cxn ang="T14">
                <a:pos x="T4" y="T5"/>
              </a:cxn>
              <a:cxn ang="T15">
                <a:pos x="T6" y="T7"/>
              </a:cxn>
              <a:cxn ang="T16">
                <a:pos x="T8" y="T9"/>
              </a:cxn>
              <a:cxn ang="T17">
                <a:pos x="T10" y="T11"/>
              </a:cxn>
            </a:cxnLst>
            <a:rect l="T18" t="T19" r="T20" b="T21"/>
            <a:pathLst>
              <a:path w="22" h="27">
                <a:moveTo>
                  <a:pt x="16" y="27"/>
                </a:moveTo>
                <a:lnTo>
                  <a:pt x="22" y="27"/>
                </a:lnTo>
                <a:lnTo>
                  <a:pt x="6" y="0"/>
                </a:lnTo>
                <a:lnTo>
                  <a:pt x="0" y="6"/>
                </a:lnTo>
                <a:lnTo>
                  <a:pt x="11" y="27"/>
                </a:lnTo>
                <a:lnTo>
                  <a:pt x="16" y="27"/>
                </a:lnTo>
                <a:close/>
              </a:path>
            </a:pathLst>
          </a:custGeom>
          <a:solidFill>
            <a:schemeClr val="hlink"/>
          </a:solidFill>
          <a:ln w="9525">
            <a:noFill/>
            <a:round/>
            <a:headEnd/>
            <a:tailEnd/>
          </a:ln>
        </p:spPr>
        <p:txBody>
          <a:bodyPr/>
          <a:lstStyle/>
          <a:p>
            <a:endParaRPr lang="en-US" dirty="0"/>
          </a:p>
        </p:txBody>
      </p:sp>
      <p:sp>
        <p:nvSpPr>
          <p:cNvPr id="72872" name="Freeform 184"/>
          <p:cNvSpPr>
            <a:spLocks/>
          </p:cNvSpPr>
          <p:nvPr/>
        </p:nvSpPr>
        <p:spPr bwMode="auto">
          <a:xfrm>
            <a:off x="2978150" y="1762125"/>
            <a:ext cx="33338" cy="41275"/>
          </a:xfrm>
          <a:custGeom>
            <a:avLst/>
            <a:gdLst>
              <a:gd name="T0" fmla="*/ 2147483647 w 21"/>
              <a:gd name="T1" fmla="*/ 2147483647 h 26"/>
              <a:gd name="T2" fmla="*/ 2147483647 w 21"/>
              <a:gd name="T3" fmla="*/ 2147483647 h 26"/>
              <a:gd name="T4" fmla="*/ 2147483647 w 21"/>
              <a:gd name="T5" fmla="*/ 0 h 26"/>
              <a:gd name="T6" fmla="*/ 0 w 21"/>
              <a:gd name="T7" fmla="*/ 0 h 26"/>
              <a:gd name="T8" fmla="*/ 2147483647 w 21"/>
              <a:gd name="T9" fmla="*/ 2147483647 h 26"/>
              <a:gd name="T10" fmla="*/ 2147483647 w 21"/>
              <a:gd name="T11" fmla="*/ 2147483647 h 26"/>
              <a:gd name="T12" fmla="*/ 0 60000 65536"/>
              <a:gd name="T13" fmla="*/ 0 60000 65536"/>
              <a:gd name="T14" fmla="*/ 0 60000 65536"/>
              <a:gd name="T15" fmla="*/ 0 60000 65536"/>
              <a:gd name="T16" fmla="*/ 0 60000 65536"/>
              <a:gd name="T17" fmla="*/ 0 60000 65536"/>
              <a:gd name="T18" fmla="*/ 0 w 21"/>
              <a:gd name="T19" fmla="*/ 0 h 26"/>
              <a:gd name="T20" fmla="*/ 21 w 21"/>
              <a:gd name="T21" fmla="*/ 26 h 26"/>
            </a:gdLst>
            <a:ahLst/>
            <a:cxnLst>
              <a:cxn ang="T12">
                <a:pos x="T0" y="T1"/>
              </a:cxn>
              <a:cxn ang="T13">
                <a:pos x="T2" y="T3"/>
              </a:cxn>
              <a:cxn ang="T14">
                <a:pos x="T4" y="T5"/>
              </a:cxn>
              <a:cxn ang="T15">
                <a:pos x="T6" y="T7"/>
              </a:cxn>
              <a:cxn ang="T16">
                <a:pos x="T8" y="T9"/>
              </a:cxn>
              <a:cxn ang="T17">
                <a:pos x="T10" y="T11"/>
              </a:cxn>
            </a:cxnLst>
            <a:rect l="T18" t="T19" r="T20" b="T21"/>
            <a:pathLst>
              <a:path w="21" h="26">
                <a:moveTo>
                  <a:pt x="16" y="26"/>
                </a:moveTo>
                <a:lnTo>
                  <a:pt x="21" y="26"/>
                </a:lnTo>
                <a:lnTo>
                  <a:pt x="5" y="0"/>
                </a:lnTo>
                <a:lnTo>
                  <a:pt x="0" y="0"/>
                </a:lnTo>
                <a:lnTo>
                  <a:pt x="10" y="26"/>
                </a:lnTo>
                <a:lnTo>
                  <a:pt x="16" y="26"/>
                </a:lnTo>
                <a:close/>
              </a:path>
            </a:pathLst>
          </a:custGeom>
          <a:solidFill>
            <a:schemeClr val="hlink"/>
          </a:solidFill>
          <a:ln w="9525">
            <a:noFill/>
            <a:round/>
            <a:headEnd/>
            <a:tailEnd/>
          </a:ln>
        </p:spPr>
        <p:txBody>
          <a:bodyPr/>
          <a:lstStyle/>
          <a:p>
            <a:endParaRPr lang="en-US" dirty="0"/>
          </a:p>
        </p:txBody>
      </p:sp>
      <p:sp>
        <p:nvSpPr>
          <p:cNvPr id="72873" name="Freeform 185"/>
          <p:cNvSpPr>
            <a:spLocks/>
          </p:cNvSpPr>
          <p:nvPr/>
        </p:nvSpPr>
        <p:spPr bwMode="auto">
          <a:xfrm>
            <a:off x="2986088" y="5556250"/>
            <a:ext cx="25400" cy="42863"/>
          </a:xfrm>
          <a:custGeom>
            <a:avLst/>
            <a:gdLst>
              <a:gd name="T0" fmla="*/ 2147483647 w 16"/>
              <a:gd name="T1" fmla="*/ 2147483647 h 27"/>
              <a:gd name="T2" fmla="*/ 2147483647 w 16"/>
              <a:gd name="T3" fmla="*/ 2147483647 h 27"/>
              <a:gd name="T4" fmla="*/ 2147483647 w 16"/>
              <a:gd name="T5" fmla="*/ 0 h 27"/>
              <a:gd name="T6" fmla="*/ 0 w 16"/>
              <a:gd name="T7" fmla="*/ 0 h 27"/>
              <a:gd name="T8" fmla="*/ 2147483647 w 16"/>
              <a:gd name="T9" fmla="*/ 2147483647 h 27"/>
              <a:gd name="T10" fmla="*/ 2147483647 w 16"/>
              <a:gd name="T11" fmla="*/ 2147483647 h 27"/>
              <a:gd name="T12" fmla="*/ 0 60000 65536"/>
              <a:gd name="T13" fmla="*/ 0 60000 65536"/>
              <a:gd name="T14" fmla="*/ 0 60000 65536"/>
              <a:gd name="T15" fmla="*/ 0 60000 65536"/>
              <a:gd name="T16" fmla="*/ 0 60000 65536"/>
              <a:gd name="T17" fmla="*/ 0 60000 65536"/>
              <a:gd name="T18" fmla="*/ 0 w 16"/>
              <a:gd name="T19" fmla="*/ 0 h 27"/>
              <a:gd name="T20" fmla="*/ 16 w 16"/>
              <a:gd name="T21" fmla="*/ 27 h 27"/>
            </a:gdLst>
            <a:ahLst/>
            <a:cxnLst>
              <a:cxn ang="T12">
                <a:pos x="T0" y="T1"/>
              </a:cxn>
              <a:cxn ang="T13">
                <a:pos x="T2" y="T3"/>
              </a:cxn>
              <a:cxn ang="T14">
                <a:pos x="T4" y="T5"/>
              </a:cxn>
              <a:cxn ang="T15">
                <a:pos x="T6" y="T7"/>
              </a:cxn>
              <a:cxn ang="T16">
                <a:pos x="T8" y="T9"/>
              </a:cxn>
              <a:cxn ang="T17">
                <a:pos x="T10" y="T11"/>
              </a:cxn>
            </a:cxnLst>
            <a:rect l="T18" t="T19" r="T20" b="T21"/>
            <a:pathLst>
              <a:path w="16" h="27">
                <a:moveTo>
                  <a:pt x="16" y="27"/>
                </a:moveTo>
                <a:lnTo>
                  <a:pt x="16" y="22"/>
                </a:lnTo>
                <a:lnTo>
                  <a:pt x="5" y="0"/>
                </a:lnTo>
                <a:lnTo>
                  <a:pt x="0" y="0"/>
                </a:lnTo>
                <a:lnTo>
                  <a:pt x="11" y="27"/>
                </a:lnTo>
                <a:lnTo>
                  <a:pt x="16" y="27"/>
                </a:lnTo>
                <a:close/>
              </a:path>
            </a:pathLst>
          </a:custGeom>
          <a:solidFill>
            <a:schemeClr val="hlink"/>
          </a:solidFill>
          <a:ln w="9525">
            <a:noFill/>
            <a:round/>
            <a:headEnd/>
            <a:tailEnd/>
          </a:ln>
        </p:spPr>
        <p:txBody>
          <a:bodyPr/>
          <a:lstStyle/>
          <a:p>
            <a:endParaRPr lang="en-US" dirty="0"/>
          </a:p>
        </p:txBody>
      </p:sp>
      <p:sp>
        <p:nvSpPr>
          <p:cNvPr id="72874" name="Freeform 186"/>
          <p:cNvSpPr>
            <a:spLocks/>
          </p:cNvSpPr>
          <p:nvPr/>
        </p:nvSpPr>
        <p:spPr bwMode="auto">
          <a:xfrm>
            <a:off x="3003550" y="4183063"/>
            <a:ext cx="25400" cy="33337"/>
          </a:xfrm>
          <a:custGeom>
            <a:avLst/>
            <a:gdLst>
              <a:gd name="T0" fmla="*/ 2147483647 w 16"/>
              <a:gd name="T1" fmla="*/ 2147483647 h 21"/>
              <a:gd name="T2" fmla="*/ 2147483647 w 16"/>
              <a:gd name="T3" fmla="*/ 2147483647 h 21"/>
              <a:gd name="T4" fmla="*/ 2147483647 w 16"/>
              <a:gd name="T5" fmla="*/ 0 h 21"/>
              <a:gd name="T6" fmla="*/ 0 w 16"/>
              <a:gd name="T7" fmla="*/ 0 h 21"/>
              <a:gd name="T8" fmla="*/ 2147483647 w 16"/>
              <a:gd name="T9" fmla="*/ 2147483647 h 21"/>
              <a:gd name="T10" fmla="*/ 2147483647 w 16"/>
              <a:gd name="T11" fmla="*/ 2147483647 h 21"/>
              <a:gd name="T12" fmla="*/ 0 60000 65536"/>
              <a:gd name="T13" fmla="*/ 0 60000 65536"/>
              <a:gd name="T14" fmla="*/ 0 60000 65536"/>
              <a:gd name="T15" fmla="*/ 0 60000 65536"/>
              <a:gd name="T16" fmla="*/ 0 60000 65536"/>
              <a:gd name="T17" fmla="*/ 0 60000 65536"/>
              <a:gd name="T18" fmla="*/ 0 w 16"/>
              <a:gd name="T19" fmla="*/ 0 h 21"/>
              <a:gd name="T20" fmla="*/ 16 w 16"/>
              <a:gd name="T21" fmla="*/ 21 h 21"/>
            </a:gdLst>
            <a:ahLst/>
            <a:cxnLst>
              <a:cxn ang="T12">
                <a:pos x="T0" y="T1"/>
              </a:cxn>
              <a:cxn ang="T13">
                <a:pos x="T2" y="T3"/>
              </a:cxn>
              <a:cxn ang="T14">
                <a:pos x="T4" y="T5"/>
              </a:cxn>
              <a:cxn ang="T15">
                <a:pos x="T6" y="T7"/>
              </a:cxn>
              <a:cxn ang="T16">
                <a:pos x="T8" y="T9"/>
              </a:cxn>
              <a:cxn ang="T17">
                <a:pos x="T10" y="T11"/>
              </a:cxn>
            </a:cxnLst>
            <a:rect l="T18" t="T19" r="T20" b="T21"/>
            <a:pathLst>
              <a:path w="16" h="21">
                <a:moveTo>
                  <a:pt x="10" y="16"/>
                </a:moveTo>
                <a:lnTo>
                  <a:pt x="16" y="16"/>
                </a:lnTo>
                <a:lnTo>
                  <a:pt x="5" y="0"/>
                </a:lnTo>
                <a:lnTo>
                  <a:pt x="0" y="0"/>
                </a:lnTo>
                <a:lnTo>
                  <a:pt x="5" y="21"/>
                </a:lnTo>
                <a:lnTo>
                  <a:pt x="10" y="16"/>
                </a:lnTo>
                <a:close/>
              </a:path>
            </a:pathLst>
          </a:custGeom>
          <a:solidFill>
            <a:schemeClr val="hlink"/>
          </a:solidFill>
          <a:ln w="9525">
            <a:noFill/>
            <a:round/>
            <a:headEnd/>
            <a:tailEnd/>
          </a:ln>
        </p:spPr>
        <p:txBody>
          <a:bodyPr/>
          <a:lstStyle/>
          <a:p>
            <a:endParaRPr lang="en-US" dirty="0"/>
          </a:p>
        </p:txBody>
      </p:sp>
      <p:sp>
        <p:nvSpPr>
          <p:cNvPr id="72875" name="Freeform 187"/>
          <p:cNvSpPr>
            <a:spLocks/>
          </p:cNvSpPr>
          <p:nvPr/>
        </p:nvSpPr>
        <p:spPr bwMode="auto">
          <a:xfrm>
            <a:off x="2994025" y="2314575"/>
            <a:ext cx="25400" cy="42863"/>
          </a:xfrm>
          <a:custGeom>
            <a:avLst/>
            <a:gdLst>
              <a:gd name="T0" fmla="*/ 2147483647 w 16"/>
              <a:gd name="T1" fmla="*/ 2147483647 h 27"/>
              <a:gd name="T2" fmla="*/ 2147483647 w 16"/>
              <a:gd name="T3" fmla="*/ 2147483647 h 27"/>
              <a:gd name="T4" fmla="*/ 2147483647 w 16"/>
              <a:gd name="T5" fmla="*/ 0 h 27"/>
              <a:gd name="T6" fmla="*/ 0 w 16"/>
              <a:gd name="T7" fmla="*/ 2147483647 h 27"/>
              <a:gd name="T8" fmla="*/ 2147483647 w 16"/>
              <a:gd name="T9" fmla="*/ 2147483647 h 27"/>
              <a:gd name="T10" fmla="*/ 2147483647 w 16"/>
              <a:gd name="T11" fmla="*/ 2147483647 h 27"/>
              <a:gd name="T12" fmla="*/ 0 60000 65536"/>
              <a:gd name="T13" fmla="*/ 0 60000 65536"/>
              <a:gd name="T14" fmla="*/ 0 60000 65536"/>
              <a:gd name="T15" fmla="*/ 0 60000 65536"/>
              <a:gd name="T16" fmla="*/ 0 60000 65536"/>
              <a:gd name="T17" fmla="*/ 0 60000 65536"/>
              <a:gd name="T18" fmla="*/ 0 w 16"/>
              <a:gd name="T19" fmla="*/ 0 h 27"/>
              <a:gd name="T20" fmla="*/ 16 w 16"/>
              <a:gd name="T21" fmla="*/ 27 h 27"/>
            </a:gdLst>
            <a:ahLst/>
            <a:cxnLst>
              <a:cxn ang="T12">
                <a:pos x="T0" y="T1"/>
              </a:cxn>
              <a:cxn ang="T13">
                <a:pos x="T2" y="T3"/>
              </a:cxn>
              <a:cxn ang="T14">
                <a:pos x="T4" y="T5"/>
              </a:cxn>
              <a:cxn ang="T15">
                <a:pos x="T6" y="T7"/>
              </a:cxn>
              <a:cxn ang="T16">
                <a:pos x="T8" y="T9"/>
              </a:cxn>
              <a:cxn ang="T17">
                <a:pos x="T10" y="T11"/>
              </a:cxn>
            </a:cxnLst>
            <a:rect l="T18" t="T19" r="T20" b="T21"/>
            <a:pathLst>
              <a:path w="16" h="27">
                <a:moveTo>
                  <a:pt x="16" y="27"/>
                </a:moveTo>
                <a:lnTo>
                  <a:pt x="16" y="21"/>
                </a:lnTo>
                <a:lnTo>
                  <a:pt x="6" y="0"/>
                </a:lnTo>
                <a:lnTo>
                  <a:pt x="0" y="5"/>
                </a:lnTo>
                <a:lnTo>
                  <a:pt x="11" y="27"/>
                </a:lnTo>
                <a:lnTo>
                  <a:pt x="16" y="27"/>
                </a:lnTo>
                <a:close/>
              </a:path>
            </a:pathLst>
          </a:custGeom>
          <a:solidFill>
            <a:schemeClr val="hlink"/>
          </a:solidFill>
          <a:ln w="9525">
            <a:noFill/>
            <a:round/>
            <a:headEnd/>
            <a:tailEnd/>
          </a:ln>
        </p:spPr>
        <p:txBody>
          <a:bodyPr/>
          <a:lstStyle/>
          <a:p>
            <a:endParaRPr lang="en-US" dirty="0"/>
          </a:p>
        </p:txBody>
      </p:sp>
      <p:sp>
        <p:nvSpPr>
          <p:cNvPr id="72876" name="Freeform 188"/>
          <p:cNvSpPr>
            <a:spLocks/>
          </p:cNvSpPr>
          <p:nvPr/>
        </p:nvSpPr>
        <p:spPr bwMode="auto">
          <a:xfrm>
            <a:off x="2960688" y="5205413"/>
            <a:ext cx="33337" cy="41275"/>
          </a:xfrm>
          <a:custGeom>
            <a:avLst/>
            <a:gdLst>
              <a:gd name="T0" fmla="*/ 2147483647 w 21"/>
              <a:gd name="T1" fmla="*/ 2147483647 h 26"/>
              <a:gd name="T2" fmla="*/ 2147483647 w 21"/>
              <a:gd name="T3" fmla="*/ 2147483647 h 26"/>
              <a:gd name="T4" fmla="*/ 2147483647 w 21"/>
              <a:gd name="T5" fmla="*/ 0 h 26"/>
              <a:gd name="T6" fmla="*/ 0 w 21"/>
              <a:gd name="T7" fmla="*/ 0 h 26"/>
              <a:gd name="T8" fmla="*/ 2147483647 w 21"/>
              <a:gd name="T9" fmla="*/ 2147483647 h 26"/>
              <a:gd name="T10" fmla="*/ 2147483647 w 21"/>
              <a:gd name="T11" fmla="*/ 2147483647 h 26"/>
              <a:gd name="T12" fmla="*/ 0 60000 65536"/>
              <a:gd name="T13" fmla="*/ 0 60000 65536"/>
              <a:gd name="T14" fmla="*/ 0 60000 65536"/>
              <a:gd name="T15" fmla="*/ 0 60000 65536"/>
              <a:gd name="T16" fmla="*/ 0 60000 65536"/>
              <a:gd name="T17" fmla="*/ 0 60000 65536"/>
              <a:gd name="T18" fmla="*/ 0 w 21"/>
              <a:gd name="T19" fmla="*/ 0 h 26"/>
              <a:gd name="T20" fmla="*/ 21 w 21"/>
              <a:gd name="T21" fmla="*/ 26 h 26"/>
            </a:gdLst>
            <a:ahLst/>
            <a:cxnLst>
              <a:cxn ang="T12">
                <a:pos x="T0" y="T1"/>
              </a:cxn>
              <a:cxn ang="T13">
                <a:pos x="T2" y="T3"/>
              </a:cxn>
              <a:cxn ang="T14">
                <a:pos x="T4" y="T5"/>
              </a:cxn>
              <a:cxn ang="T15">
                <a:pos x="T6" y="T7"/>
              </a:cxn>
              <a:cxn ang="T16">
                <a:pos x="T8" y="T9"/>
              </a:cxn>
              <a:cxn ang="T17">
                <a:pos x="T10" y="T11"/>
              </a:cxn>
            </a:cxnLst>
            <a:rect l="T18" t="T19" r="T20" b="T21"/>
            <a:pathLst>
              <a:path w="21" h="26">
                <a:moveTo>
                  <a:pt x="16" y="26"/>
                </a:moveTo>
                <a:lnTo>
                  <a:pt x="21" y="21"/>
                </a:lnTo>
                <a:lnTo>
                  <a:pt x="6" y="0"/>
                </a:lnTo>
                <a:lnTo>
                  <a:pt x="0" y="0"/>
                </a:lnTo>
                <a:lnTo>
                  <a:pt x="11" y="26"/>
                </a:lnTo>
                <a:lnTo>
                  <a:pt x="16" y="26"/>
                </a:lnTo>
                <a:close/>
              </a:path>
            </a:pathLst>
          </a:custGeom>
          <a:solidFill>
            <a:schemeClr val="hlink"/>
          </a:solidFill>
          <a:ln w="9525">
            <a:noFill/>
            <a:round/>
            <a:headEnd/>
            <a:tailEnd/>
          </a:ln>
        </p:spPr>
        <p:txBody>
          <a:bodyPr/>
          <a:lstStyle/>
          <a:p>
            <a:endParaRPr lang="en-US" dirty="0"/>
          </a:p>
        </p:txBody>
      </p:sp>
      <p:sp>
        <p:nvSpPr>
          <p:cNvPr id="72877" name="Freeform 189"/>
          <p:cNvSpPr>
            <a:spLocks/>
          </p:cNvSpPr>
          <p:nvPr/>
        </p:nvSpPr>
        <p:spPr bwMode="auto">
          <a:xfrm>
            <a:off x="2960688" y="3411538"/>
            <a:ext cx="33337" cy="42862"/>
          </a:xfrm>
          <a:custGeom>
            <a:avLst/>
            <a:gdLst>
              <a:gd name="T0" fmla="*/ 2147483647 w 21"/>
              <a:gd name="T1" fmla="*/ 2147483647 h 27"/>
              <a:gd name="T2" fmla="*/ 2147483647 w 21"/>
              <a:gd name="T3" fmla="*/ 2147483647 h 27"/>
              <a:gd name="T4" fmla="*/ 2147483647 w 21"/>
              <a:gd name="T5" fmla="*/ 0 h 27"/>
              <a:gd name="T6" fmla="*/ 0 w 21"/>
              <a:gd name="T7" fmla="*/ 2147483647 h 27"/>
              <a:gd name="T8" fmla="*/ 2147483647 w 21"/>
              <a:gd name="T9" fmla="*/ 2147483647 h 27"/>
              <a:gd name="T10" fmla="*/ 2147483647 w 21"/>
              <a:gd name="T11" fmla="*/ 2147483647 h 27"/>
              <a:gd name="T12" fmla="*/ 0 60000 65536"/>
              <a:gd name="T13" fmla="*/ 0 60000 65536"/>
              <a:gd name="T14" fmla="*/ 0 60000 65536"/>
              <a:gd name="T15" fmla="*/ 0 60000 65536"/>
              <a:gd name="T16" fmla="*/ 0 60000 65536"/>
              <a:gd name="T17" fmla="*/ 0 60000 65536"/>
              <a:gd name="T18" fmla="*/ 0 w 21"/>
              <a:gd name="T19" fmla="*/ 0 h 27"/>
              <a:gd name="T20" fmla="*/ 21 w 21"/>
              <a:gd name="T21" fmla="*/ 27 h 27"/>
            </a:gdLst>
            <a:ahLst/>
            <a:cxnLst>
              <a:cxn ang="T12">
                <a:pos x="T0" y="T1"/>
              </a:cxn>
              <a:cxn ang="T13">
                <a:pos x="T2" y="T3"/>
              </a:cxn>
              <a:cxn ang="T14">
                <a:pos x="T4" y="T5"/>
              </a:cxn>
              <a:cxn ang="T15">
                <a:pos x="T6" y="T7"/>
              </a:cxn>
              <a:cxn ang="T16">
                <a:pos x="T8" y="T9"/>
              </a:cxn>
              <a:cxn ang="T17">
                <a:pos x="T10" y="T11"/>
              </a:cxn>
            </a:cxnLst>
            <a:rect l="T18" t="T19" r="T20" b="T21"/>
            <a:pathLst>
              <a:path w="21" h="27">
                <a:moveTo>
                  <a:pt x="16" y="27"/>
                </a:moveTo>
                <a:lnTo>
                  <a:pt x="21" y="27"/>
                </a:lnTo>
                <a:lnTo>
                  <a:pt x="6" y="0"/>
                </a:lnTo>
                <a:lnTo>
                  <a:pt x="0" y="6"/>
                </a:lnTo>
                <a:lnTo>
                  <a:pt x="11" y="27"/>
                </a:lnTo>
                <a:lnTo>
                  <a:pt x="16" y="27"/>
                </a:lnTo>
                <a:close/>
              </a:path>
            </a:pathLst>
          </a:custGeom>
          <a:solidFill>
            <a:schemeClr val="hlink"/>
          </a:solidFill>
          <a:ln w="9525">
            <a:noFill/>
            <a:round/>
            <a:headEnd/>
            <a:tailEnd/>
          </a:ln>
        </p:spPr>
        <p:txBody>
          <a:bodyPr/>
          <a:lstStyle/>
          <a:p>
            <a:endParaRPr lang="en-US" dirty="0"/>
          </a:p>
        </p:txBody>
      </p:sp>
      <p:sp>
        <p:nvSpPr>
          <p:cNvPr id="72878" name="Freeform 190"/>
          <p:cNvSpPr>
            <a:spLocks/>
          </p:cNvSpPr>
          <p:nvPr/>
        </p:nvSpPr>
        <p:spPr bwMode="auto">
          <a:xfrm>
            <a:off x="2944813" y="1762125"/>
            <a:ext cx="33337" cy="41275"/>
          </a:xfrm>
          <a:custGeom>
            <a:avLst/>
            <a:gdLst>
              <a:gd name="T0" fmla="*/ 2147483647 w 21"/>
              <a:gd name="T1" fmla="*/ 2147483647 h 26"/>
              <a:gd name="T2" fmla="*/ 2147483647 w 21"/>
              <a:gd name="T3" fmla="*/ 2147483647 h 26"/>
              <a:gd name="T4" fmla="*/ 2147483647 w 21"/>
              <a:gd name="T5" fmla="*/ 0 h 26"/>
              <a:gd name="T6" fmla="*/ 0 w 21"/>
              <a:gd name="T7" fmla="*/ 0 h 26"/>
              <a:gd name="T8" fmla="*/ 2147483647 w 21"/>
              <a:gd name="T9" fmla="*/ 2147483647 h 26"/>
              <a:gd name="T10" fmla="*/ 2147483647 w 21"/>
              <a:gd name="T11" fmla="*/ 2147483647 h 26"/>
              <a:gd name="T12" fmla="*/ 0 60000 65536"/>
              <a:gd name="T13" fmla="*/ 0 60000 65536"/>
              <a:gd name="T14" fmla="*/ 0 60000 65536"/>
              <a:gd name="T15" fmla="*/ 0 60000 65536"/>
              <a:gd name="T16" fmla="*/ 0 60000 65536"/>
              <a:gd name="T17" fmla="*/ 0 60000 65536"/>
              <a:gd name="T18" fmla="*/ 0 w 21"/>
              <a:gd name="T19" fmla="*/ 0 h 26"/>
              <a:gd name="T20" fmla="*/ 21 w 21"/>
              <a:gd name="T21" fmla="*/ 26 h 26"/>
            </a:gdLst>
            <a:ahLst/>
            <a:cxnLst>
              <a:cxn ang="T12">
                <a:pos x="T0" y="T1"/>
              </a:cxn>
              <a:cxn ang="T13">
                <a:pos x="T2" y="T3"/>
              </a:cxn>
              <a:cxn ang="T14">
                <a:pos x="T4" y="T5"/>
              </a:cxn>
              <a:cxn ang="T15">
                <a:pos x="T6" y="T7"/>
              </a:cxn>
              <a:cxn ang="T16">
                <a:pos x="T8" y="T9"/>
              </a:cxn>
              <a:cxn ang="T17">
                <a:pos x="T10" y="T11"/>
              </a:cxn>
            </a:cxnLst>
            <a:rect l="T18" t="T19" r="T20" b="T21"/>
            <a:pathLst>
              <a:path w="21" h="26">
                <a:moveTo>
                  <a:pt x="16" y="26"/>
                </a:moveTo>
                <a:lnTo>
                  <a:pt x="21" y="21"/>
                </a:lnTo>
                <a:lnTo>
                  <a:pt x="10" y="0"/>
                </a:lnTo>
                <a:lnTo>
                  <a:pt x="0" y="0"/>
                </a:lnTo>
                <a:lnTo>
                  <a:pt x="10" y="26"/>
                </a:lnTo>
                <a:lnTo>
                  <a:pt x="16" y="26"/>
                </a:lnTo>
                <a:close/>
              </a:path>
            </a:pathLst>
          </a:custGeom>
          <a:solidFill>
            <a:schemeClr val="hlink"/>
          </a:solidFill>
          <a:ln w="9525">
            <a:noFill/>
            <a:round/>
            <a:headEnd/>
            <a:tailEnd/>
          </a:ln>
        </p:spPr>
        <p:txBody>
          <a:bodyPr/>
          <a:lstStyle/>
          <a:p>
            <a:endParaRPr lang="en-US" dirty="0"/>
          </a:p>
        </p:txBody>
      </p:sp>
      <p:sp>
        <p:nvSpPr>
          <p:cNvPr id="72879" name="Freeform 191"/>
          <p:cNvSpPr>
            <a:spLocks/>
          </p:cNvSpPr>
          <p:nvPr/>
        </p:nvSpPr>
        <p:spPr bwMode="auto">
          <a:xfrm>
            <a:off x="2944813" y="5556250"/>
            <a:ext cx="25400" cy="42863"/>
          </a:xfrm>
          <a:custGeom>
            <a:avLst/>
            <a:gdLst>
              <a:gd name="T0" fmla="*/ 2147483647 w 16"/>
              <a:gd name="T1" fmla="*/ 2147483647 h 27"/>
              <a:gd name="T2" fmla="*/ 2147483647 w 16"/>
              <a:gd name="T3" fmla="*/ 2147483647 h 27"/>
              <a:gd name="T4" fmla="*/ 2147483647 w 16"/>
              <a:gd name="T5" fmla="*/ 0 h 27"/>
              <a:gd name="T6" fmla="*/ 0 w 16"/>
              <a:gd name="T7" fmla="*/ 0 h 27"/>
              <a:gd name="T8" fmla="*/ 2147483647 w 16"/>
              <a:gd name="T9" fmla="*/ 2147483647 h 27"/>
              <a:gd name="T10" fmla="*/ 2147483647 w 16"/>
              <a:gd name="T11" fmla="*/ 2147483647 h 27"/>
              <a:gd name="T12" fmla="*/ 0 60000 65536"/>
              <a:gd name="T13" fmla="*/ 0 60000 65536"/>
              <a:gd name="T14" fmla="*/ 0 60000 65536"/>
              <a:gd name="T15" fmla="*/ 0 60000 65536"/>
              <a:gd name="T16" fmla="*/ 0 60000 65536"/>
              <a:gd name="T17" fmla="*/ 0 60000 65536"/>
              <a:gd name="T18" fmla="*/ 0 w 16"/>
              <a:gd name="T19" fmla="*/ 0 h 27"/>
              <a:gd name="T20" fmla="*/ 16 w 16"/>
              <a:gd name="T21" fmla="*/ 27 h 27"/>
            </a:gdLst>
            <a:ahLst/>
            <a:cxnLst>
              <a:cxn ang="T12">
                <a:pos x="T0" y="T1"/>
              </a:cxn>
              <a:cxn ang="T13">
                <a:pos x="T2" y="T3"/>
              </a:cxn>
              <a:cxn ang="T14">
                <a:pos x="T4" y="T5"/>
              </a:cxn>
              <a:cxn ang="T15">
                <a:pos x="T6" y="T7"/>
              </a:cxn>
              <a:cxn ang="T16">
                <a:pos x="T8" y="T9"/>
              </a:cxn>
              <a:cxn ang="T17">
                <a:pos x="T10" y="T11"/>
              </a:cxn>
            </a:cxnLst>
            <a:rect l="T18" t="T19" r="T20" b="T21"/>
            <a:pathLst>
              <a:path w="16" h="27">
                <a:moveTo>
                  <a:pt x="16" y="27"/>
                </a:moveTo>
                <a:lnTo>
                  <a:pt x="16" y="22"/>
                </a:lnTo>
                <a:lnTo>
                  <a:pt x="5" y="0"/>
                </a:lnTo>
                <a:lnTo>
                  <a:pt x="0" y="0"/>
                </a:lnTo>
                <a:lnTo>
                  <a:pt x="10" y="27"/>
                </a:lnTo>
                <a:lnTo>
                  <a:pt x="16" y="27"/>
                </a:lnTo>
                <a:close/>
              </a:path>
            </a:pathLst>
          </a:custGeom>
          <a:solidFill>
            <a:schemeClr val="hlink"/>
          </a:solidFill>
          <a:ln w="9525">
            <a:noFill/>
            <a:round/>
            <a:headEnd/>
            <a:tailEnd/>
          </a:ln>
        </p:spPr>
        <p:txBody>
          <a:bodyPr/>
          <a:lstStyle/>
          <a:p>
            <a:endParaRPr lang="en-US" dirty="0"/>
          </a:p>
        </p:txBody>
      </p:sp>
      <p:sp>
        <p:nvSpPr>
          <p:cNvPr id="72880" name="Freeform 192"/>
          <p:cNvSpPr>
            <a:spLocks/>
          </p:cNvSpPr>
          <p:nvPr/>
        </p:nvSpPr>
        <p:spPr bwMode="auto">
          <a:xfrm>
            <a:off x="2970213" y="4183063"/>
            <a:ext cx="23812" cy="33337"/>
          </a:xfrm>
          <a:custGeom>
            <a:avLst/>
            <a:gdLst>
              <a:gd name="T0" fmla="*/ 2147483647 w 15"/>
              <a:gd name="T1" fmla="*/ 2147483647 h 21"/>
              <a:gd name="T2" fmla="*/ 2147483647 w 15"/>
              <a:gd name="T3" fmla="*/ 2147483647 h 21"/>
              <a:gd name="T4" fmla="*/ 2147483647 w 15"/>
              <a:gd name="T5" fmla="*/ 0 h 21"/>
              <a:gd name="T6" fmla="*/ 0 w 15"/>
              <a:gd name="T7" fmla="*/ 0 h 21"/>
              <a:gd name="T8" fmla="*/ 2147483647 w 15"/>
              <a:gd name="T9" fmla="*/ 2147483647 h 21"/>
              <a:gd name="T10" fmla="*/ 2147483647 w 15"/>
              <a:gd name="T11" fmla="*/ 2147483647 h 21"/>
              <a:gd name="T12" fmla="*/ 0 60000 65536"/>
              <a:gd name="T13" fmla="*/ 0 60000 65536"/>
              <a:gd name="T14" fmla="*/ 0 60000 65536"/>
              <a:gd name="T15" fmla="*/ 0 60000 65536"/>
              <a:gd name="T16" fmla="*/ 0 60000 65536"/>
              <a:gd name="T17" fmla="*/ 0 60000 65536"/>
              <a:gd name="T18" fmla="*/ 0 w 15"/>
              <a:gd name="T19" fmla="*/ 0 h 21"/>
              <a:gd name="T20" fmla="*/ 15 w 15"/>
              <a:gd name="T21" fmla="*/ 21 h 21"/>
            </a:gdLst>
            <a:ahLst/>
            <a:cxnLst>
              <a:cxn ang="T12">
                <a:pos x="T0" y="T1"/>
              </a:cxn>
              <a:cxn ang="T13">
                <a:pos x="T2" y="T3"/>
              </a:cxn>
              <a:cxn ang="T14">
                <a:pos x="T4" y="T5"/>
              </a:cxn>
              <a:cxn ang="T15">
                <a:pos x="T6" y="T7"/>
              </a:cxn>
              <a:cxn ang="T16">
                <a:pos x="T8" y="T9"/>
              </a:cxn>
              <a:cxn ang="T17">
                <a:pos x="T10" y="T11"/>
              </a:cxn>
            </a:cxnLst>
            <a:rect l="T18" t="T19" r="T20" b="T21"/>
            <a:pathLst>
              <a:path w="15" h="21">
                <a:moveTo>
                  <a:pt x="10" y="16"/>
                </a:moveTo>
                <a:lnTo>
                  <a:pt x="15" y="16"/>
                </a:lnTo>
                <a:lnTo>
                  <a:pt x="5" y="0"/>
                </a:lnTo>
                <a:lnTo>
                  <a:pt x="0" y="0"/>
                </a:lnTo>
                <a:lnTo>
                  <a:pt x="5" y="21"/>
                </a:lnTo>
                <a:lnTo>
                  <a:pt x="10" y="16"/>
                </a:lnTo>
                <a:close/>
              </a:path>
            </a:pathLst>
          </a:custGeom>
          <a:solidFill>
            <a:schemeClr val="hlink"/>
          </a:solidFill>
          <a:ln w="9525">
            <a:noFill/>
            <a:round/>
            <a:headEnd/>
            <a:tailEnd/>
          </a:ln>
        </p:spPr>
        <p:txBody>
          <a:bodyPr/>
          <a:lstStyle/>
          <a:p>
            <a:endParaRPr lang="en-US" dirty="0"/>
          </a:p>
        </p:txBody>
      </p:sp>
      <p:sp>
        <p:nvSpPr>
          <p:cNvPr id="72881" name="Freeform 193"/>
          <p:cNvSpPr>
            <a:spLocks/>
          </p:cNvSpPr>
          <p:nvPr/>
        </p:nvSpPr>
        <p:spPr bwMode="auto">
          <a:xfrm>
            <a:off x="2960688" y="2314575"/>
            <a:ext cx="25400" cy="42863"/>
          </a:xfrm>
          <a:custGeom>
            <a:avLst/>
            <a:gdLst>
              <a:gd name="T0" fmla="*/ 2147483647 w 16"/>
              <a:gd name="T1" fmla="*/ 2147483647 h 27"/>
              <a:gd name="T2" fmla="*/ 2147483647 w 16"/>
              <a:gd name="T3" fmla="*/ 2147483647 h 27"/>
              <a:gd name="T4" fmla="*/ 2147483647 w 16"/>
              <a:gd name="T5" fmla="*/ 0 h 27"/>
              <a:gd name="T6" fmla="*/ 0 w 16"/>
              <a:gd name="T7" fmla="*/ 2147483647 h 27"/>
              <a:gd name="T8" fmla="*/ 2147483647 w 16"/>
              <a:gd name="T9" fmla="*/ 2147483647 h 27"/>
              <a:gd name="T10" fmla="*/ 2147483647 w 16"/>
              <a:gd name="T11" fmla="*/ 2147483647 h 27"/>
              <a:gd name="T12" fmla="*/ 0 60000 65536"/>
              <a:gd name="T13" fmla="*/ 0 60000 65536"/>
              <a:gd name="T14" fmla="*/ 0 60000 65536"/>
              <a:gd name="T15" fmla="*/ 0 60000 65536"/>
              <a:gd name="T16" fmla="*/ 0 60000 65536"/>
              <a:gd name="T17" fmla="*/ 0 60000 65536"/>
              <a:gd name="T18" fmla="*/ 0 w 16"/>
              <a:gd name="T19" fmla="*/ 0 h 27"/>
              <a:gd name="T20" fmla="*/ 16 w 16"/>
              <a:gd name="T21" fmla="*/ 27 h 27"/>
            </a:gdLst>
            <a:ahLst/>
            <a:cxnLst>
              <a:cxn ang="T12">
                <a:pos x="T0" y="T1"/>
              </a:cxn>
              <a:cxn ang="T13">
                <a:pos x="T2" y="T3"/>
              </a:cxn>
              <a:cxn ang="T14">
                <a:pos x="T4" y="T5"/>
              </a:cxn>
              <a:cxn ang="T15">
                <a:pos x="T6" y="T7"/>
              </a:cxn>
              <a:cxn ang="T16">
                <a:pos x="T8" y="T9"/>
              </a:cxn>
              <a:cxn ang="T17">
                <a:pos x="T10" y="T11"/>
              </a:cxn>
            </a:cxnLst>
            <a:rect l="T18" t="T19" r="T20" b="T21"/>
            <a:pathLst>
              <a:path w="16" h="27">
                <a:moveTo>
                  <a:pt x="11" y="21"/>
                </a:moveTo>
                <a:lnTo>
                  <a:pt x="16" y="21"/>
                </a:lnTo>
                <a:lnTo>
                  <a:pt x="6" y="0"/>
                </a:lnTo>
                <a:lnTo>
                  <a:pt x="0" y="5"/>
                </a:lnTo>
                <a:lnTo>
                  <a:pt x="11" y="27"/>
                </a:lnTo>
                <a:lnTo>
                  <a:pt x="11" y="21"/>
                </a:lnTo>
                <a:close/>
              </a:path>
            </a:pathLst>
          </a:custGeom>
          <a:solidFill>
            <a:schemeClr val="hlink"/>
          </a:solidFill>
          <a:ln w="9525">
            <a:noFill/>
            <a:round/>
            <a:headEnd/>
            <a:tailEnd/>
          </a:ln>
        </p:spPr>
        <p:txBody>
          <a:bodyPr/>
          <a:lstStyle/>
          <a:p>
            <a:endParaRPr lang="en-US" dirty="0"/>
          </a:p>
        </p:txBody>
      </p:sp>
      <p:sp>
        <p:nvSpPr>
          <p:cNvPr id="72882" name="Freeform 194"/>
          <p:cNvSpPr>
            <a:spLocks/>
          </p:cNvSpPr>
          <p:nvPr/>
        </p:nvSpPr>
        <p:spPr bwMode="auto">
          <a:xfrm>
            <a:off x="2927350" y="5205413"/>
            <a:ext cx="33338" cy="33337"/>
          </a:xfrm>
          <a:custGeom>
            <a:avLst/>
            <a:gdLst>
              <a:gd name="T0" fmla="*/ 2147483647 w 21"/>
              <a:gd name="T1" fmla="*/ 2147483647 h 21"/>
              <a:gd name="T2" fmla="*/ 2147483647 w 21"/>
              <a:gd name="T3" fmla="*/ 2147483647 h 21"/>
              <a:gd name="T4" fmla="*/ 2147483647 w 21"/>
              <a:gd name="T5" fmla="*/ 0 h 21"/>
              <a:gd name="T6" fmla="*/ 0 w 21"/>
              <a:gd name="T7" fmla="*/ 2147483647 h 21"/>
              <a:gd name="T8" fmla="*/ 2147483647 w 21"/>
              <a:gd name="T9" fmla="*/ 2147483647 h 21"/>
              <a:gd name="T10" fmla="*/ 2147483647 w 21"/>
              <a:gd name="T11" fmla="*/ 2147483647 h 21"/>
              <a:gd name="T12" fmla="*/ 0 60000 65536"/>
              <a:gd name="T13" fmla="*/ 0 60000 65536"/>
              <a:gd name="T14" fmla="*/ 0 60000 65536"/>
              <a:gd name="T15" fmla="*/ 0 60000 65536"/>
              <a:gd name="T16" fmla="*/ 0 60000 65536"/>
              <a:gd name="T17" fmla="*/ 0 60000 65536"/>
              <a:gd name="T18" fmla="*/ 0 w 21"/>
              <a:gd name="T19" fmla="*/ 0 h 21"/>
              <a:gd name="T20" fmla="*/ 21 w 21"/>
              <a:gd name="T21" fmla="*/ 21 h 21"/>
            </a:gdLst>
            <a:ahLst/>
            <a:cxnLst>
              <a:cxn ang="T12">
                <a:pos x="T0" y="T1"/>
              </a:cxn>
              <a:cxn ang="T13">
                <a:pos x="T2" y="T3"/>
              </a:cxn>
              <a:cxn ang="T14">
                <a:pos x="T4" y="T5"/>
              </a:cxn>
              <a:cxn ang="T15">
                <a:pos x="T6" y="T7"/>
              </a:cxn>
              <a:cxn ang="T16">
                <a:pos x="T8" y="T9"/>
              </a:cxn>
              <a:cxn ang="T17">
                <a:pos x="T10" y="T11"/>
              </a:cxn>
            </a:cxnLst>
            <a:rect l="T18" t="T19" r="T20" b="T21"/>
            <a:pathLst>
              <a:path w="21" h="21">
                <a:moveTo>
                  <a:pt x="16" y="21"/>
                </a:moveTo>
                <a:lnTo>
                  <a:pt x="21" y="21"/>
                </a:lnTo>
                <a:lnTo>
                  <a:pt x="11" y="0"/>
                </a:lnTo>
                <a:lnTo>
                  <a:pt x="0" y="5"/>
                </a:lnTo>
                <a:lnTo>
                  <a:pt x="11" y="21"/>
                </a:lnTo>
                <a:lnTo>
                  <a:pt x="16" y="21"/>
                </a:lnTo>
                <a:close/>
              </a:path>
            </a:pathLst>
          </a:custGeom>
          <a:solidFill>
            <a:schemeClr val="hlink"/>
          </a:solidFill>
          <a:ln w="9525">
            <a:noFill/>
            <a:round/>
            <a:headEnd/>
            <a:tailEnd/>
          </a:ln>
        </p:spPr>
        <p:txBody>
          <a:bodyPr/>
          <a:lstStyle/>
          <a:p>
            <a:endParaRPr lang="en-US" dirty="0"/>
          </a:p>
        </p:txBody>
      </p:sp>
      <p:sp>
        <p:nvSpPr>
          <p:cNvPr id="72883" name="Freeform 195"/>
          <p:cNvSpPr>
            <a:spLocks/>
          </p:cNvSpPr>
          <p:nvPr/>
        </p:nvSpPr>
        <p:spPr bwMode="auto">
          <a:xfrm>
            <a:off x="2927350" y="3411538"/>
            <a:ext cx="33338" cy="42862"/>
          </a:xfrm>
          <a:custGeom>
            <a:avLst/>
            <a:gdLst>
              <a:gd name="T0" fmla="*/ 2147483647 w 21"/>
              <a:gd name="T1" fmla="*/ 2147483647 h 27"/>
              <a:gd name="T2" fmla="*/ 2147483647 w 21"/>
              <a:gd name="T3" fmla="*/ 2147483647 h 27"/>
              <a:gd name="T4" fmla="*/ 2147483647 w 21"/>
              <a:gd name="T5" fmla="*/ 0 h 27"/>
              <a:gd name="T6" fmla="*/ 0 w 21"/>
              <a:gd name="T7" fmla="*/ 2147483647 h 27"/>
              <a:gd name="T8" fmla="*/ 2147483647 w 21"/>
              <a:gd name="T9" fmla="*/ 2147483647 h 27"/>
              <a:gd name="T10" fmla="*/ 2147483647 w 21"/>
              <a:gd name="T11" fmla="*/ 2147483647 h 27"/>
              <a:gd name="T12" fmla="*/ 0 60000 65536"/>
              <a:gd name="T13" fmla="*/ 0 60000 65536"/>
              <a:gd name="T14" fmla="*/ 0 60000 65536"/>
              <a:gd name="T15" fmla="*/ 0 60000 65536"/>
              <a:gd name="T16" fmla="*/ 0 60000 65536"/>
              <a:gd name="T17" fmla="*/ 0 60000 65536"/>
              <a:gd name="T18" fmla="*/ 0 w 21"/>
              <a:gd name="T19" fmla="*/ 0 h 27"/>
              <a:gd name="T20" fmla="*/ 21 w 21"/>
              <a:gd name="T21" fmla="*/ 27 h 27"/>
            </a:gdLst>
            <a:ahLst/>
            <a:cxnLst>
              <a:cxn ang="T12">
                <a:pos x="T0" y="T1"/>
              </a:cxn>
              <a:cxn ang="T13">
                <a:pos x="T2" y="T3"/>
              </a:cxn>
              <a:cxn ang="T14">
                <a:pos x="T4" y="T5"/>
              </a:cxn>
              <a:cxn ang="T15">
                <a:pos x="T6" y="T7"/>
              </a:cxn>
              <a:cxn ang="T16">
                <a:pos x="T8" y="T9"/>
              </a:cxn>
              <a:cxn ang="T17">
                <a:pos x="T10" y="T11"/>
              </a:cxn>
            </a:cxnLst>
            <a:rect l="T18" t="T19" r="T20" b="T21"/>
            <a:pathLst>
              <a:path w="21" h="27">
                <a:moveTo>
                  <a:pt x="16" y="22"/>
                </a:moveTo>
                <a:lnTo>
                  <a:pt x="21" y="22"/>
                </a:lnTo>
                <a:lnTo>
                  <a:pt x="11" y="0"/>
                </a:lnTo>
                <a:lnTo>
                  <a:pt x="0" y="6"/>
                </a:lnTo>
                <a:lnTo>
                  <a:pt x="11" y="27"/>
                </a:lnTo>
                <a:lnTo>
                  <a:pt x="16" y="22"/>
                </a:lnTo>
                <a:close/>
              </a:path>
            </a:pathLst>
          </a:custGeom>
          <a:solidFill>
            <a:schemeClr val="hlink"/>
          </a:solidFill>
          <a:ln w="9525">
            <a:noFill/>
            <a:round/>
            <a:headEnd/>
            <a:tailEnd/>
          </a:ln>
        </p:spPr>
        <p:txBody>
          <a:bodyPr/>
          <a:lstStyle/>
          <a:p>
            <a:endParaRPr lang="en-US" dirty="0"/>
          </a:p>
        </p:txBody>
      </p:sp>
      <p:sp>
        <p:nvSpPr>
          <p:cNvPr id="72884" name="Freeform 196"/>
          <p:cNvSpPr>
            <a:spLocks/>
          </p:cNvSpPr>
          <p:nvPr/>
        </p:nvSpPr>
        <p:spPr bwMode="auto">
          <a:xfrm>
            <a:off x="2911475" y="1762125"/>
            <a:ext cx="33338" cy="41275"/>
          </a:xfrm>
          <a:custGeom>
            <a:avLst/>
            <a:gdLst>
              <a:gd name="T0" fmla="*/ 2147483647 w 21"/>
              <a:gd name="T1" fmla="*/ 2147483647 h 26"/>
              <a:gd name="T2" fmla="*/ 2147483647 w 21"/>
              <a:gd name="T3" fmla="*/ 2147483647 h 26"/>
              <a:gd name="T4" fmla="*/ 2147483647 w 21"/>
              <a:gd name="T5" fmla="*/ 0 h 26"/>
              <a:gd name="T6" fmla="*/ 0 w 21"/>
              <a:gd name="T7" fmla="*/ 2147483647 h 26"/>
              <a:gd name="T8" fmla="*/ 2147483647 w 21"/>
              <a:gd name="T9" fmla="*/ 2147483647 h 26"/>
              <a:gd name="T10" fmla="*/ 2147483647 w 21"/>
              <a:gd name="T11" fmla="*/ 2147483647 h 26"/>
              <a:gd name="T12" fmla="*/ 0 60000 65536"/>
              <a:gd name="T13" fmla="*/ 0 60000 65536"/>
              <a:gd name="T14" fmla="*/ 0 60000 65536"/>
              <a:gd name="T15" fmla="*/ 0 60000 65536"/>
              <a:gd name="T16" fmla="*/ 0 60000 65536"/>
              <a:gd name="T17" fmla="*/ 0 60000 65536"/>
              <a:gd name="T18" fmla="*/ 0 w 21"/>
              <a:gd name="T19" fmla="*/ 0 h 26"/>
              <a:gd name="T20" fmla="*/ 21 w 21"/>
              <a:gd name="T21" fmla="*/ 26 h 26"/>
            </a:gdLst>
            <a:ahLst/>
            <a:cxnLst>
              <a:cxn ang="T12">
                <a:pos x="T0" y="T1"/>
              </a:cxn>
              <a:cxn ang="T13">
                <a:pos x="T2" y="T3"/>
              </a:cxn>
              <a:cxn ang="T14">
                <a:pos x="T4" y="T5"/>
              </a:cxn>
              <a:cxn ang="T15">
                <a:pos x="T6" y="T7"/>
              </a:cxn>
              <a:cxn ang="T16">
                <a:pos x="T8" y="T9"/>
              </a:cxn>
              <a:cxn ang="T17">
                <a:pos x="T10" y="T11"/>
              </a:cxn>
            </a:cxnLst>
            <a:rect l="T18" t="T19" r="T20" b="T21"/>
            <a:pathLst>
              <a:path w="21" h="26">
                <a:moveTo>
                  <a:pt x="15" y="21"/>
                </a:moveTo>
                <a:lnTo>
                  <a:pt x="21" y="21"/>
                </a:lnTo>
                <a:lnTo>
                  <a:pt x="10" y="0"/>
                </a:lnTo>
                <a:lnTo>
                  <a:pt x="0" y="5"/>
                </a:lnTo>
                <a:lnTo>
                  <a:pt x="10" y="26"/>
                </a:lnTo>
                <a:lnTo>
                  <a:pt x="15" y="21"/>
                </a:lnTo>
                <a:close/>
              </a:path>
            </a:pathLst>
          </a:custGeom>
          <a:solidFill>
            <a:schemeClr val="hlink"/>
          </a:solidFill>
          <a:ln w="9525">
            <a:noFill/>
            <a:round/>
            <a:headEnd/>
            <a:tailEnd/>
          </a:ln>
        </p:spPr>
        <p:txBody>
          <a:bodyPr/>
          <a:lstStyle/>
          <a:p>
            <a:endParaRPr lang="en-US" dirty="0"/>
          </a:p>
        </p:txBody>
      </p:sp>
      <p:sp>
        <p:nvSpPr>
          <p:cNvPr id="72885" name="Freeform 197"/>
          <p:cNvSpPr>
            <a:spLocks/>
          </p:cNvSpPr>
          <p:nvPr/>
        </p:nvSpPr>
        <p:spPr bwMode="auto">
          <a:xfrm>
            <a:off x="2901950" y="5556250"/>
            <a:ext cx="33338" cy="34925"/>
          </a:xfrm>
          <a:custGeom>
            <a:avLst/>
            <a:gdLst>
              <a:gd name="T0" fmla="*/ 2147483647 w 21"/>
              <a:gd name="T1" fmla="*/ 2147483647 h 22"/>
              <a:gd name="T2" fmla="*/ 2147483647 w 21"/>
              <a:gd name="T3" fmla="*/ 2147483647 h 22"/>
              <a:gd name="T4" fmla="*/ 2147483647 w 21"/>
              <a:gd name="T5" fmla="*/ 0 h 22"/>
              <a:gd name="T6" fmla="*/ 0 w 21"/>
              <a:gd name="T7" fmla="*/ 0 h 22"/>
              <a:gd name="T8" fmla="*/ 2147483647 w 21"/>
              <a:gd name="T9" fmla="*/ 2147483647 h 22"/>
              <a:gd name="T10" fmla="*/ 2147483647 w 21"/>
              <a:gd name="T11" fmla="*/ 2147483647 h 22"/>
              <a:gd name="T12" fmla="*/ 0 60000 65536"/>
              <a:gd name="T13" fmla="*/ 0 60000 65536"/>
              <a:gd name="T14" fmla="*/ 0 60000 65536"/>
              <a:gd name="T15" fmla="*/ 0 60000 65536"/>
              <a:gd name="T16" fmla="*/ 0 60000 65536"/>
              <a:gd name="T17" fmla="*/ 0 60000 65536"/>
              <a:gd name="T18" fmla="*/ 0 w 21"/>
              <a:gd name="T19" fmla="*/ 0 h 22"/>
              <a:gd name="T20" fmla="*/ 21 w 21"/>
              <a:gd name="T21" fmla="*/ 22 h 22"/>
            </a:gdLst>
            <a:ahLst/>
            <a:cxnLst>
              <a:cxn ang="T12">
                <a:pos x="T0" y="T1"/>
              </a:cxn>
              <a:cxn ang="T13">
                <a:pos x="T2" y="T3"/>
              </a:cxn>
              <a:cxn ang="T14">
                <a:pos x="T4" y="T5"/>
              </a:cxn>
              <a:cxn ang="T15">
                <a:pos x="T6" y="T7"/>
              </a:cxn>
              <a:cxn ang="T16">
                <a:pos x="T8" y="T9"/>
              </a:cxn>
              <a:cxn ang="T17">
                <a:pos x="T10" y="T11"/>
              </a:cxn>
            </a:cxnLst>
            <a:rect l="T18" t="T19" r="T20" b="T21"/>
            <a:pathLst>
              <a:path w="21" h="22">
                <a:moveTo>
                  <a:pt x="16" y="22"/>
                </a:moveTo>
                <a:lnTo>
                  <a:pt x="21" y="16"/>
                </a:lnTo>
                <a:lnTo>
                  <a:pt x="11" y="0"/>
                </a:lnTo>
                <a:lnTo>
                  <a:pt x="0" y="0"/>
                </a:lnTo>
                <a:lnTo>
                  <a:pt x="11" y="22"/>
                </a:lnTo>
                <a:lnTo>
                  <a:pt x="16" y="22"/>
                </a:lnTo>
                <a:close/>
              </a:path>
            </a:pathLst>
          </a:custGeom>
          <a:solidFill>
            <a:schemeClr val="hlink"/>
          </a:solidFill>
          <a:ln w="9525">
            <a:noFill/>
            <a:round/>
            <a:headEnd/>
            <a:tailEnd/>
          </a:ln>
        </p:spPr>
        <p:txBody>
          <a:bodyPr/>
          <a:lstStyle/>
          <a:p>
            <a:endParaRPr lang="en-US" dirty="0"/>
          </a:p>
        </p:txBody>
      </p:sp>
      <p:sp>
        <p:nvSpPr>
          <p:cNvPr id="72886" name="Freeform 198"/>
          <p:cNvSpPr>
            <a:spLocks/>
          </p:cNvSpPr>
          <p:nvPr/>
        </p:nvSpPr>
        <p:spPr bwMode="auto">
          <a:xfrm>
            <a:off x="2935288" y="4191000"/>
            <a:ext cx="25400" cy="25400"/>
          </a:xfrm>
          <a:custGeom>
            <a:avLst/>
            <a:gdLst>
              <a:gd name="T0" fmla="*/ 2147483647 w 16"/>
              <a:gd name="T1" fmla="*/ 2147483647 h 16"/>
              <a:gd name="T2" fmla="*/ 2147483647 w 16"/>
              <a:gd name="T3" fmla="*/ 2147483647 h 16"/>
              <a:gd name="T4" fmla="*/ 2147483647 w 16"/>
              <a:gd name="T5" fmla="*/ 0 h 16"/>
              <a:gd name="T6" fmla="*/ 0 w 16"/>
              <a:gd name="T7" fmla="*/ 2147483647 h 16"/>
              <a:gd name="T8" fmla="*/ 2147483647 w 16"/>
              <a:gd name="T9" fmla="*/ 2147483647 h 16"/>
              <a:gd name="T10" fmla="*/ 2147483647 w 16"/>
              <a:gd name="T11" fmla="*/ 2147483647 h 16"/>
              <a:gd name="T12" fmla="*/ 0 60000 65536"/>
              <a:gd name="T13" fmla="*/ 0 60000 65536"/>
              <a:gd name="T14" fmla="*/ 0 60000 65536"/>
              <a:gd name="T15" fmla="*/ 0 60000 65536"/>
              <a:gd name="T16" fmla="*/ 0 60000 65536"/>
              <a:gd name="T17" fmla="*/ 0 60000 65536"/>
              <a:gd name="T18" fmla="*/ 0 w 16"/>
              <a:gd name="T19" fmla="*/ 0 h 16"/>
              <a:gd name="T20" fmla="*/ 16 w 16"/>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6" h="16">
                <a:moveTo>
                  <a:pt x="11" y="16"/>
                </a:moveTo>
                <a:lnTo>
                  <a:pt x="16" y="11"/>
                </a:lnTo>
                <a:lnTo>
                  <a:pt x="6" y="0"/>
                </a:lnTo>
                <a:lnTo>
                  <a:pt x="0" y="6"/>
                </a:lnTo>
                <a:lnTo>
                  <a:pt x="6" y="16"/>
                </a:lnTo>
                <a:lnTo>
                  <a:pt x="11" y="16"/>
                </a:lnTo>
                <a:close/>
              </a:path>
            </a:pathLst>
          </a:custGeom>
          <a:solidFill>
            <a:schemeClr val="hlink"/>
          </a:solidFill>
          <a:ln w="9525">
            <a:noFill/>
            <a:round/>
            <a:headEnd/>
            <a:tailEnd/>
          </a:ln>
        </p:spPr>
        <p:txBody>
          <a:bodyPr/>
          <a:lstStyle/>
          <a:p>
            <a:endParaRPr lang="en-US" dirty="0"/>
          </a:p>
        </p:txBody>
      </p:sp>
      <p:sp>
        <p:nvSpPr>
          <p:cNvPr id="72887" name="Freeform 199"/>
          <p:cNvSpPr>
            <a:spLocks/>
          </p:cNvSpPr>
          <p:nvPr/>
        </p:nvSpPr>
        <p:spPr bwMode="auto">
          <a:xfrm>
            <a:off x="2927350" y="2322513"/>
            <a:ext cx="25400" cy="34925"/>
          </a:xfrm>
          <a:custGeom>
            <a:avLst/>
            <a:gdLst>
              <a:gd name="T0" fmla="*/ 2147483647 w 16"/>
              <a:gd name="T1" fmla="*/ 2147483647 h 22"/>
              <a:gd name="T2" fmla="*/ 2147483647 w 16"/>
              <a:gd name="T3" fmla="*/ 2147483647 h 22"/>
              <a:gd name="T4" fmla="*/ 2147483647 w 16"/>
              <a:gd name="T5" fmla="*/ 0 h 22"/>
              <a:gd name="T6" fmla="*/ 0 w 16"/>
              <a:gd name="T7" fmla="*/ 2147483647 h 22"/>
              <a:gd name="T8" fmla="*/ 2147483647 w 16"/>
              <a:gd name="T9" fmla="*/ 2147483647 h 22"/>
              <a:gd name="T10" fmla="*/ 2147483647 w 16"/>
              <a:gd name="T11" fmla="*/ 2147483647 h 22"/>
              <a:gd name="T12" fmla="*/ 0 60000 65536"/>
              <a:gd name="T13" fmla="*/ 0 60000 65536"/>
              <a:gd name="T14" fmla="*/ 0 60000 65536"/>
              <a:gd name="T15" fmla="*/ 0 60000 65536"/>
              <a:gd name="T16" fmla="*/ 0 60000 65536"/>
              <a:gd name="T17" fmla="*/ 0 60000 65536"/>
              <a:gd name="T18" fmla="*/ 0 w 16"/>
              <a:gd name="T19" fmla="*/ 0 h 22"/>
              <a:gd name="T20" fmla="*/ 16 w 16"/>
              <a:gd name="T21" fmla="*/ 22 h 22"/>
            </a:gdLst>
            <a:ahLst/>
            <a:cxnLst>
              <a:cxn ang="T12">
                <a:pos x="T0" y="T1"/>
              </a:cxn>
              <a:cxn ang="T13">
                <a:pos x="T2" y="T3"/>
              </a:cxn>
              <a:cxn ang="T14">
                <a:pos x="T4" y="T5"/>
              </a:cxn>
              <a:cxn ang="T15">
                <a:pos x="T6" y="T7"/>
              </a:cxn>
              <a:cxn ang="T16">
                <a:pos x="T8" y="T9"/>
              </a:cxn>
              <a:cxn ang="T17">
                <a:pos x="T10" y="T11"/>
              </a:cxn>
            </a:cxnLst>
            <a:rect l="T18" t="T19" r="T20" b="T21"/>
            <a:pathLst>
              <a:path w="16" h="22">
                <a:moveTo>
                  <a:pt x="11" y="22"/>
                </a:moveTo>
                <a:lnTo>
                  <a:pt x="16" y="16"/>
                </a:lnTo>
                <a:lnTo>
                  <a:pt x="11" y="0"/>
                </a:lnTo>
                <a:lnTo>
                  <a:pt x="0" y="6"/>
                </a:lnTo>
                <a:lnTo>
                  <a:pt x="11" y="22"/>
                </a:lnTo>
                <a:close/>
              </a:path>
            </a:pathLst>
          </a:custGeom>
          <a:solidFill>
            <a:schemeClr val="hlink"/>
          </a:solidFill>
          <a:ln w="9525">
            <a:noFill/>
            <a:round/>
            <a:headEnd/>
            <a:tailEnd/>
          </a:ln>
        </p:spPr>
        <p:txBody>
          <a:bodyPr/>
          <a:lstStyle/>
          <a:p>
            <a:endParaRPr lang="en-US" dirty="0"/>
          </a:p>
        </p:txBody>
      </p:sp>
      <p:sp>
        <p:nvSpPr>
          <p:cNvPr id="72888" name="Freeform 200"/>
          <p:cNvSpPr>
            <a:spLocks/>
          </p:cNvSpPr>
          <p:nvPr/>
        </p:nvSpPr>
        <p:spPr bwMode="auto">
          <a:xfrm>
            <a:off x="2901950" y="5205413"/>
            <a:ext cx="25400" cy="33337"/>
          </a:xfrm>
          <a:custGeom>
            <a:avLst/>
            <a:gdLst>
              <a:gd name="T0" fmla="*/ 2147483647 w 16"/>
              <a:gd name="T1" fmla="*/ 2147483647 h 21"/>
              <a:gd name="T2" fmla="*/ 2147483647 w 16"/>
              <a:gd name="T3" fmla="*/ 2147483647 h 21"/>
              <a:gd name="T4" fmla="*/ 2147483647 w 16"/>
              <a:gd name="T5" fmla="*/ 0 h 21"/>
              <a:gd name="T6" fmla="*/ 0 w 16"/>
              <a:gd name="T7" fmla="*/ 0 h 21"/>
              <a:gd name="T8" fmla="*/ 2147483647 w 16"/>
              <a:gd name="T9" fmla="*/ 2147483647 h 21"/>
              <a:gd name="T10" fmla="*/ 2147483647 w 16"/>
              <a:gd name="T11" fmla="*/ 2147483647 h 21"/>
              <a:gd name="T12" fmla="*/ 0 60000 65536"/>
              <a:gd name="T13" fmla="*/ 0 60000 65536"/>
              <a:gd name="T14" fmla="*/ 0 60000 65536"/>
              <a:gd name="T15" fmla="*/ 0 60000 65536"/>
              <a:gd name="T16" fmla="*/ 0 60000 65536"/>
              <a:gd name="T17" fmla="*/ 0 60000 65536"/>
              <a:gd name="T18" fmla="*/ 0 w 16"/>
              <a:gd name="T19" fmla="*/ 0 h 21"/>
              <a:gd name="T20" fmla="*/ 16 w 16"/>
              <a:gd name="T21" fmla="*/ 21 h 21"/>
            </a:gdLst>
            <a:ahLst/>
            <a:cxnLst>
              <a:cxn ang="T12">
                <a:pos x="T0" y="T1"/>
              </a:cxn>
              <a:cxn ang="T13">
                <a:pos x="T2" y="T3"/>
              </a:cxn>
              <a:cxn ang="T14">
                <a:pos x="T4" y="T5"/>
              </a:cxn>
              <a:cxn ang="T15">
                <a:pos x="T6" y="T7"/>
              </a:cxn>
              <a:cxn ang="T16">
                <a:pos x="T8" y="T9"/>
              </a:cxn>
              <a:cxn ang="T17">
                <a:pos x="T10" y="T11"/>
              </a:cxn>
            </a:cxnLst>
            <a:rect l="T18" t="T19" r="T20" b="T21"/>
            <a:pathLst>
              <a:path w="16" h="21">
                <a:moveTo>
                  <a:pt x="11" y="21"/>
                </a:moveTo>
                <a:lnTo>
                  <a:pt x="16" y="21"/>
                </a:lnTo>
                <a:lnTo>
                  <a:pt x="6" y="0"/>
                </a:lnTo>
                <a:lnTo>
                  <a:pt x="0" y="0"/>
                </a:lnTo>
                <a:lnTo>
                  <a:pt x="11" y="21"/>
                </a:lnTo>
                <a:close/>
              </a:path>
            </a:pathLst>
          </a:custGeom>
          <a:solidFill>
            <a:schemeClr val="hlink"/>
          </a:solidFill>
          <a:ln w="9525">
            <a:noFill/>
            <a:round/>
            <a:headEnd/>
            <a:tailEnd/>
          </a:ln>
        </p:spPr>
        <p:txBody>
          <a:bodyPr/>
          <a:lstStyle/>
          <a:p>
            <a:endParaRPr lang="en-US" dirty="0"/>
          </a:p>
        </p:txBody>
      </p:sp>
      <p:sp>
        <p:nvSpPr>
          <p:cNvPr id="72889" name="Freeform 201"/>
          <p:cNvSpPr>
            <a:spLocks/>
          </p:cNvSpPr>
          <p:nvPr/>
        </p:nvSpPr>
        <p:spPr bwMode="auto">
          <a:xfrm>
            <a:off x="2901950" y="3411538"/>
            <a:ext cx="25400" cy="42862"/>
          </a:xfrm>
          <a:custGeom>
            <a:avLst/>
            <a:gdLst>
              <a:gd name="T0" fmla="*/ 2147483647 w 16"/>
              <a:gd name="T1" fmla="*/ 2147483647 h 27"/>
              <a:gd name="T2" fmla="*/ 2147483647 w 16"/>
              <a:gd name="T3" fmla="*/ 2147483647 h 27"/>
              <a:gd name="T4" fmla="*/ 2147483647 w 16"/>
              <a:gd name="T5" fmla="*/ 0 h 27"/>
              <a:gd name="T6" fmla="*/ 0 w 16"/>
              <a:gd name="T7" fmla="*/ 2147483647 h 27"/>
              <a:gd name="T8" fmla="*/ 2147483647 w 16"/>
              <a:gd name="T9" fmla="*/ 2147483647 h 27"/>
              <a:gd name="T10" fmla="*/ 2147483647 w 16"/>
              <a:gd name="T11" fmla="*/ 2147483647 h 27"/>
              <a:gd name="T12" fmla="*/ 0 60000 65536"/>
              <a:gd name="T13" fmla="*/ 0 60000 65536"/>
              <a:gd name="T14" fmla="*/ 0 60000 65536"/>
              <a:gd name="T15" fmla="*/ 0 60000 65536"/>
              <a:gd name="T16" fmla="*/ 0 60000 65536"/>
              <a:gd name="T17" fmla="*/ 0 60000 65536"/>
              <a:gd name="T18" fmla="*/ 0 w 16"/>
              <a:gd name="T19" fmla="*/ 0 h 27"/>
              <a:gd name="T20" fmla="*/ 16 w 16"/>
              <a:gd name="T21" fmla="*/ 27 h 27"/>
            </a:gdLst>
            <a:ahLst/>
            <a:cxnLst>
              <a:cxn ang="T12">
                <a:pos x="T0" y="T1"/>
              </a:cxn>
              <a:cxn ang="T13">
                <a:pos x="T2" y="T3"/>
              </a:cxn>
              <a:cxn ang="T14">
                <a:pos x="T4" y="T5"/>
              </a:cxn>
              <a:cxn ang="T15">
                <a:pos x="T6" y="T7"/>
              </a:cxn>
              <a:cxn ang="T16">
                <a:pos x="T8" y="T9"/>
              </a:cxn>
              <a:cxn ang="T17">
                <a:pos x="T10" y="T11"/>
              </a:cxn>
            </a:cxnLst>
            <a:rect l="T18" t="T19" r="T20" b="T21"/>
            <a:pathLst>
              <a:path w="16" h="27">
                <a:moveTo>
                  <a:pt x="11" y="27"/>
                </a:moveTo>
                <a:lnTo>
                  <a:pt x="16" y="22"/>
                </a:lnTo>
                <a:lnTo>
                  <a:pt x="6" y="0"/>
                </a:lnTo>
                <a:lnTo>
                  <a:pt x="0" y="6"/>
                </a:lnTo>
                <a:lnTo>
                  <a:pt x="11" y="27"/>
                </a:lnTo>
                <a:close/>
              </a:path>
            </a:pathLst>
          </a:custGeom>
          <a:solidFill>
            <a:schemeClr val="hlink"/>
          </a:solidFill>
          <a:ln w="9525">
            <a:noFill/>
            <a:round/>
            <a:headEnd/>
            <a:tailEnd/>
          </a:ln>
        </p:spPr>
        <p:txBody>
          <a:bodyPr/>
          <a:lstStyle/>
          <a:p>
            <a:endParaRPr lang="en-US" dirty="0"/>
          </a:p>
        </p:txBody>
      </p:sp>
      <p:sp>
        <p:nvSpPr>
          <p:cNvPr id="72890" name="Freeform 202"/>
          <p:cNvSpPr>
            <a:spLocks/>
          </p:cNvSpPr>
          <p:nvPr/>
        </p:nvSpPr>
        <p:spPr bwMode="auto">
          <a:xfrm>
            <a:off x="2886075" y="1762125"/>
            <a:ext cx="25400" cy="41275"/>
          </a:xfrm>
          <a:custGeom>
            <a:avLst/>
            <a:gdLst>
              <a:gd name="T0" fmla="*/ 2147483647 w 16"/>
              <a:gd name="T1" fmla="*/ 2147483647 h 26"/>
              <a:gd name="T2" fmla="*/ 2147483647 w 16"/>
              <a:gd name="T3" fmla="*/ 2147483647 h 26"/>
              <a:gd name="T4" fmla="*/ 2147483647 w 16"/>
              <a:gd name="T5" fmla="*/ 0 h 26"/>
              <a:gd name="T6" fmla="*/ 0 w 16"/>
              <a:gd name="T7" fmla="*/ 2147483647 h 26"/>
              <a:gd name="T8" fmla="*/ 2147483647 w 16"/>
              <a:gd name="T9" fmla="*/ 2147483647 h 26"/>
              <a:gd name="T10" fmla="*/ 2147483647 w 16"/>
              <a:gd name="T11" fmla="*/ 2147483647 h 26"/>
              <a:gd name="T12" fmla="*/ 0 60000 65536"/>
              <a:gd name="T13" fmla="*/ 0 60000 65536"/>
              <a:gd name="T14" fmla="*/ 0 60000 65536"/>
              <a:gd name="T15" fmla="*/ 0 60000 65536"/>
              <a:gd name="T16" fmla="*/ 0 60000 65536"/>
              <a:gd name="T17" fmla="*/ 0 60000 65536"/>
              <a:gd name="T18" fmla="*/ 0 w 16"/>
              <a:gd name="T19" fmla="*/ 0 h 26"/>
              <a:gd name="T20" fmla="*/ 16 w 16"/>
              <a:gd name="T21" fmla="*/ 26 h 26"/>
            </a:gdLst>
            <a:ahLst/>
            <a:cxnLst>
              <a:cxn ang="T12">
                <a:pos x="T0" y="T1"/>
              </a:cxn>
              <a:cxn ang="T13">
                <a:pos x="T2" y="T3"/>
              </a:cxn>
              <a:cxn ang="T14">
                <a:pos x="T4" y="T5"/>
              </a:cxn>
              <a:cxn ang="T15">
                <a:pos x="T6" y="T7"/>
              </a:cxn>
              <a:cxn ang="T16">
                <a:pos x="T8" y="T9"/>
              </a:cxn>
              <a:cxn ang="T17">
                <a:pos x="T10" y="T11"/>
              </a:cxn>
            </a:cxnLst>
            <a:rect l="T18" t="T19" r="T20" b="T21"/>
            <a:pathLst>
              <a:path w="16" h="26">
                <a:moveTo>
                  <a:pt x="10" y="21"/>
                </a:moveTo>
                <a:lnTo>
                  <a:pt x="16" y="21"/>
                </a:lnTo>
                <a:lnTo>
                  <a:pt x="5" y="0"/>
                </a:lnTo>
                <a:lnTo>
                  <a:pt x="0" y="5"/>
                </a:lnTo>
                <a:lnTo>
                  <a:pt x="10" y="26"/>
                </a:lnTo>
                <a:lnTo>
                  <a:pt x="10" y="21"/>
                </a:lnTo>
                <a:close/>
              </a:path>
            </a:pathLst>
          </a:custGeom>
          <a:solidFill>
            <a:schemeClr val="hlink"/>
          </a:solidFill>
          <a:ln w="9525">
            <a:noFill/>
            <a:round/>
            <a:headEnd/>
            <a:tailEnd/>
          </a:ln>
        </p:spPr>
        <p:txBody>
          <a:bodyPr/>
          <a:lstStyle/>
          <a:p>
            <a:endParaRPr lang="en-US" dirty="0"/>
          </a:p>
        </p:txBody>
      </p:sp>
      <p:sp>
        <p:nvSpPr>
          <p:cNvPr id="72891" name="Freeform 203"/>
          <p:cNvSpPr>
            <a:spLocks/>
          </p:cNvSpPr>
          <p:nvPr/>
        </p:nvSpPr>
        <p:spPr bwMode="auto">
          <a:xfrm>
            <a:off x="2901950" y="2322513"/>
            <a:ext cx="25400" cy="25400"/>
          </a:xfrm>
          <a:custGeom>
            <a:avLst/>
            <a:gdLst>
              <a:gd name="T0" fmla="*/ 2147483647 w 16"/>
              <a:gd name="T1" fmla="*/ 2147483647 h 16"/>
              <a:gd name="T2" fmla="*/ 2147483647 w 16"/>
              <a:gd name="T3" fmla="*/ 2147483647 h 16"/>
              <a:gd name="T4" fmla="*/ 2147483647 w 16"/>
              <a:gd name="T5" fmla="*/ 0 h 16"/>
              <a:gd name="T6" fmla="*/ 0 w 16"/>
              <a:gd name="T7" fmla="*/ 0 h 16"/>
              <a:gd name="T8" fmla="*/ 2147483647 w 16"/>
              <a:gd name="T9" fmla="*/ 2147483647 h 16"/>
              <a:gd name="T10" fmla="*/ 2147483647 w 16"/>
              <a:gd name="T11" fmla="*/ 2147483647 h 16"/>
              <a:gd name="T12" fmla="*/ 0 60000 65536"/>
              <a:gd name="T13" fmla="*/ 0 60000 65536"/>
              <a:gd name="T14" fmla="*/ 0 60000 65536"/>
              <a:gd name="T15" fmla="*/ 0 60000 65536"/>
              <a:gd name="T16" fmla="*/ 0 60000 65536"/>
              <a:gd name="T17" fmla="*/ 0 60000 65536"/>
              <a:gd name="T18" fmla="*/ 0 w 16"/>
              <a:gd name="T19" fmla="*/ 0 h 16"/>
              <a:gd name="T20" fmla="*/ 16 w 16"/>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6" h="16">
                <a:moveTo>
                  <a:pt x="11" y="16"/>
                </a:moveTo>
                <a:lnTo>
                  <a:pt x="16" y="16"/>
                </a:lnTo>
                <a:lnTo>
                  <a:pt x="6" y="0"/>
                </a:lnTo>
                <a:lnTo>
                  <a:pt x="0" y="0"/>
                </a:lnTo>
                <a:lnTo>
                  <a:pt x="6" y="16"/>
                </a:lnTo>
                <a:lnTo>
                  <a:pt x="11" y="16"/>
                </a:lnTo>
                <a:close/>
              </a:path>
            </a:pathLst>
          </a:custGeom>
          <a:solidFill>
            <a:schemeClr val="hlink"/>
          </a:solidFill>
          <a:ln w="9525">
            <a:noFill/>
            <a:round/>
            <a:headEnd/>
            <a:tailEnd/>
          </a:ln>
        </p:spPr>
        <p:txBody>
          <a:bodyPr/>
          <a:lstStyle/>
          <a:p>
            <a:endParaRPr lang="en-US" dirty="0"/>
          </a:p>
        </p:txBody>
      </p:sp>
      <p:sp>
        <p:nvSpPr>
          <p:cNvPr id="72892" name="Freeform 204"/>
          <p:cNvSpPr>
            <a:spLocks/>
          </p:cNvSpPr>
          <p:nvPr/>
        </p:nvSpPr>
        <p:spPr bwMode="auto">
          <a:xfrm>
            <a:off x="2868613" y="5205413"/>
            <a:ext cx="25400" cy="33337"/>
          </a:xfrm>
          <a:custGeom>
            <a:avLst/>
            <a:gdLst>
              <a:gd name="T0" fmla="*/ 2147483647 w 16"/>
              <a:gd name="T1" fmla="*/ 2147483647 h 21"/>
              <a:gd name="T2" fmla="*/ 2147483647 w 16"/>
              <a:gd name="T3" fmla="*/ 2147483647 h 21"/>
              <a:gd name="T4" fmla="*/ 2147483647 w 16"/>
              <a:gd name="T5" fmla="*/ 0 h 21"/>
              <a:gd name="T6" fmla="*/ 0 w 16"/>
              <a:gd name="T7" fmla="*/ 0 h 21"/>
              <a:gd name="T8" fmla="*/ 2147483647 w 16"/>
              <a:gd name="T9" fmla="*/ 2147483647 h 21"/>
              <a:gd name="T10" fmla="*/ 2147483647 w 16"/>
              <a:gd name="T11" fmla="*/ 2147483647 h 21"/>
              <a:gd name="T12" fmla="*/ 0 60000 65536"/>
              <a:gd name="T13" fmla="*/ 0 60000 65536"/>
              <a:gd name="T14" fmla="*/ 0 60000 65536"/>
              <a:gd name="T15" fmla="*/ 0 60000 65536"/>
              <a:gd name="T16" fmla="*/ 0 60000 65536"/>
              <a:gd name="T17" fmla="*/ 0 60000 65536"/>
              <a:gd name="T18" fmla="*/ 0 w 16"/>
              <a:gd name="T19" fmla="*/ 0 h 21"/>
              <a:gd name="T20" fmla="*/ 16 w 16"/>
              <a:gd name="T21" fmla="*/ 21 h 21"/>
            </a:gdLst>
            <a:ahLst/>
            <a:cxnLst>
              <a:cxn ang="T12">
                <a:pos x="T0" y="T1"/>
              </a:cxn>
              <a:cxn ang="T13">
                <a:pos x="T2" y="T3"/>
              </a:cxn>
              <a:cxn ang="T14">
                <a:pos x="T4" y="T5"/>
              </a:cxn>
              <a:cxn ang="T15">
                <a:pos x="T6" y="T7"/>
              </a:cxn>
              <a:cxn ang="T16">
                <a:pos x="T8" y="T9"/>
              </a:cxn>
              <a:cxn ang="T17">
                <a:pos x="T10" y="T11"/>
              </a:cxn>
            </a:cxnLst>
            <a:rect l="T18" t="T19" r="T20" b="T21"/>
            <a:pathLst>
              <a:path w="16" h="21">
                <a:moveTo>
                  <a:pt x="11" y="16"/>
                </a:moveTo>
                <a:lnTo>
                  <a:pt x="16" y="16"/>
                </a:lnTo>
                <a:lnTo>
                  <a:pt x="11" y="0"/>
                </a:lnTo>
                <a:lnTo>
                  <a:pt x="0" y="0"/>
                </a:lnTo>
                <a:lnTo>
                  <a:pt x="11" y="21"/>
                </a:lnTo>
                <a:lnTo>
                  <a:pt x="11" y="16"/>
                </a:lnTo>
                <a:close/>
              </a:path>
            </a:pathLst>
          </a:custGeom>
          <a:solidFill>
            <a:schemeClr val="hlink"/>
          </a:solidFill>
          <a:ln w="9525">
            <a:noFill/>
            <a:round/>
            <a:headEnd/>
            <a:tailEnd/>
          </a:ln>
        </p:spPr>
        <p:txBody>
          <a:bodyPr/>
          <a:lstStyle/>
          <a:p>
            <a:endParaRPr lang="en-US" dirty="0"/>
          </a:p>
        </p:txBody>
      </p:sp>
      <p:sp>
        <p:nvSpPr>
          <p:cNvPr id="72893" name="Freeform 205"/>
          <p:cNvSpPr>
            <a:spLocks/>
          </p:cNvSpPr>
          <p:nvPr/>
        </p:nvSpPr>
        <p:spPr bwMode="auto">
          <a:xfrm>
            <a:off x="2701925" y="1787525"/>
            <a:ext cx="25400" cy="301625"/>
          </a:xfrm>
          <a:custGeom>
            <a:avLst/>
            <a:gdLst>
              <a:gd name="T0" fmla="*/ 2147483647 w 16"/>
              <a:gd name="T1" fmla="*/ 2147483647 h 190"/>
              <a:gd name="T2" fmla="*/ 2147483647 w 16"/>
              <a:gd name="T3" fmla="*/ 2147483647 h 190"/>
              <a:gd name="T4" fmla="*/ 2147483647 w 16"/>
              <a:gd name="T5" fmla="*/ 0 h 190"/>
              <a:gd name="T6" fmla="*/ 0 w 16"/>
              <a:gd name="T7" fmla="*/ 0 h 190"/>
              <a:gd name="T8" fmla="*/ 0 w 16"/>
              <a:gd name="T9" fmla="*/ 2147483647 h 190"/>
              <a:gd name="T10" fmla="*/ 2147483647 w 16"/>
              <a:gd name="T11" fmla="*/ 2147483647 h 190"/>
              <a:gd name="T12" fmla="*/ 0 60000 65536"/>
              <a:gd name="T13" fmla="*/ 0 60000 65536"/>
              <a:gd name="T14" fmla="*/ 0 60000 65536"/>
              <a:gd name="T15" fmla="*/ 0 60000 65536"/>
              <a:gd name="T16" fmla="*/ 0 60000 65536"/>
              <a:gd name="T17" fmla="*/ 0 60000 65536"/>
              <a:gd name="T18" fmla="*/ 0 w 16"/>
              <a:gd name="T19" fmla="*/ 0 h 190"/>
              <a:gd name="T20" fmla="*/ 16 w 16"/>
              <a:gd name="T21" fmla="*/ 190 h 190"/>
            </a:gdLst>
            <a:ahLst/>
            <a:cxnLst>
              <a:cxn ang="T12">
                <a:pos x="T0" y="T1"/>
              </a:cxn>
              <a:cxn ang="T13">
                <a:pos x="T2" y="T3"/>
              </a:cxn>
              <a:cxn ang="T14">
                <a:pos x="T4" y="T5"/>
              </a:cxn>
              <a:cxn ang="T15">
                <a:pos x="T6" y="T7"/>
              </a:cxn>
              <a:cxn ang="T16">
                <a:pos x="T8" y="T9"/>
              </a:cxn>
              <a:cxn ang="T17">
                <a:pos x="T10" y="T11"/>
              </a:cxn>
            </a:cxnLst>
            <a:rect l="T18" t="T19" r="T20" b="T21"/>
            <a:pathLst>
              <a:path w="16" h="190">
                <a:moveTo>
                  <a:pt x="5" y="190"/>
                </a:moveTo>
                <a:lnTo>
                  <a:pt x="16" y="190"/>
                </a:lnTo>
                <a:lnTo>
                  <a:pt x="16" y="0"/>
                </a:lnTo>
                <a:lnTo>
                  <a:pt x="0" y="0"/>
                </a:lnTo>
                <a:lnTo>
                  <a:pt x="0" y="190"/>
                </a:lnTo>
                <a:lnTo>
                  <a:pt x="5" y="190"/>
                </a:lnTo>
                <a:close/>
              </a:path>
            </a:pathLst>
          </a:custGeom>
          <a:solidFill>
            <a:schemeClr val="tx1"/>
          </a:solidFill>
          <a:ln w="9525">
            <a:noFill/>
            <a:round/>
            <a:headEnd/>
            <a:tailEnd/>
          </a:ln>
        </p:spPr>
        <p:txBody>
          <a:bodyPr/>
          <a:lstStyle/>
          <a:p>
            <a:endParaRPr lang="en-US" dirty="0"/>
          </a:p>
        </p:txBody>
      </p:sp>
      <p:sp>
        <p:nvSpPr>
          <p:cNvPr id="72894" name="Freeform 206"/>
          <p:cNvSpPr>
            <a:spLocks/>
          </p:cNvSpPr>
          <p:nvPr/>
        </p:nvSpPr>
        <p:spPr bwMode="auto">
          <a:xfrm>
            <a:off x="2625725" y="1997075"/>
            <a:ext cx="168275" cy="184150"/>
          </a:xfrm>
          <a:custGeom>
            <a:avLst/>
            <a:gdLst>
              <a:gd name="T0" fmla="*/ 2147483647 w 106"/>
              <a:gd name="T1" fmla="*/ 2147483647 h 116"/>
              <a:gd name="T2" fmla="*/ 2147483647 w 106"/>
              <a:gd name="T3" fmla="*/ 2147483647 h 116"/>
              <a:gd name="T4" fmla="*/ 2147483647 w 106"/>
              <a:gd name="T5" fmla="*/ 0 h 116"/>
              <a:gd name="T6" fmla="*/ 2147483647 w 106"/>
              <a:gd name="T7" fmla="*/ 0 h 116"/>
              <a:gd name="T8" fmla="*/ 2147483647 w 106"/>
              <a:gd name="T9" fmla="*/ 0 h 116"/>
              <a:gd name="T10" fmla="*/ 2147483647 w 106"/>
              <a:gd name="T11" fmla="*/ 2147483647 h 116"/>
              <a:gd name="T12" fmla="*/ 2147483647 w 106"/>
              <a:gd name="T13" fmla="*/ 2147483647 h 116"/>
              <a:gd name="T14" fmla="*/ 2147483647 w 106"/>
              <a:gd name="T15" fmla="*/ 2147483647 h 116"/>
              <a:gd name="T16" fmla="*/ 2147483647 w 106"/>
              <a:gd name="T17" fmla="*/ 2147483647 h 116"/>
              <a:gd name="T18" fmla="*/ 2147483647 w 106"/>
              <a:gd name="T19" fmla="*/ 2147483647 h 116"/>
              <a:gd name="T20" fmla="*/ 2147483647 w 106"/>
              <a:gd name="T21" fmla="*/ 2147483647 h 116"/>
              <a:gd name="T22" fmla="*/ 2147483647 w 106"/>
              <a:gd name="T23" fmla="*/ 2147483647 h 116"/>
              <a:gd name="T24" fmla="*/ 2147483647 w 106"/>
              <a:gd name="T25" fmla="*/ 2147483647 h 116"/>
              <a:gd name="T26" fmla="*/ 2147483647 w 106"/>
              <a:gd name="T27" fmla="*/ 2147483647 h 116"/>
              <a:gd name="T28" fmla="*/ 2147483647 w 106"/>
              <a:gd name="T29" fmla="*/ 2147483647 h 116"/>
              <a:gd name="T30" fmla="*/ 2147483647 w 106"/>
              <a:gd name="T31" fmla="*/ 2147483647 h 116"/>
              <a:gd name="T32" fmla="*/ 2147483647 w 106"/>
              <a:gd name="T33" fmla="*/ 2147483647 h 116"/>
              <a:gd name="T34" fmla="*/ 2147483647 w 106"/>
              <a:gd name="T35" fmla="*/ 2147483647 h 116"/>
              <a:gd name="T36" fmla="*/ 2147483647 w 106"/>
              <a:gd name="T37" fmla="*/ 0 h 116"/>
              <a:gd name="T38" fmla="*/ 0 w 106"/>
              <a:gd name="T39" fmla="*/ 0 h 116"/>
              <a:gd name="T40" fmla="*/ 2147483647 w 106"/>
              <a:gd name="T41" fmla="*/ 2147483647 h 116"/>
              <a:gd name="T42" fmla="*/ 2147483647 w 106"/>
              <a:gd name="T43" fmla="*/ 2147483647 h 11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06"/>
              <a:gd name="T67" fmla="*/ 0 h 116"/>
              <a:gd name="T68" fmla="*/ 106 w 106"/>
              <a:gd name="T69" fmla="*/ 116 h 11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06" h="116">
                <a:moveTo>
                  <a:pt x="53" y="116"/>
                </a:moveTo>
                <a:lnTo>
                  <a:pt x="53" y="116"/>
                </a:lnTo>
                <a:lnTo>
                  <a:pt x="106" y="0"/>
                </a:lnTo>
                <a:lnTo>
                  <a:pt x="100" y="0"/>
                </a:lnTo>
                <a:lnTo>
                  <a:pt x="90" y="5"/>
                </a:lnTo>
                <a:lnTo>
                  <a:pt x="85" y="5"/>
                </a:lnTo>
                <a:lnTo>
                  <a:pt x="79" y="10"/>
                </a:lnTo>
                <a:lnTo>
                  <a:pt x="74" y="10"/>
                </a:lnTo>
                <a:lnTo>
                  <a:pt x="69" y="10"/>
                </a:lnTo>
                <a:lnTo>
                  <a:pt x="58" y="10"/>
                </a:lnTo>
                <a:lnTo>
                  <a:pt x="53" y="10"/>
                </a:lnTo>
                <a:lnTo>
                  <a:pt x="48" y="10"/>
                </a:lnTo>
                <a:lnTo>
                  <a:pt x="42" y="10"/>
                </a:lnTo>
                <a:lnTo>
                  <a:pt x="32" y="10"/>
                </a:lnTo>
                <a:lnTo>
                  <a:pt x="27" y="10"/>
                </a:lnTo>
                <a:lnTo>
                  <a:pt x="21" y="5"/>
                </a:lnTo>
                <a:lnTo>
                  <a:pt x="16" y="5"/>
                </a:lnTo>
                <a:lnTo>
                  <a:pt x="11" y="0"/>
                </a:lnTo>
                <a:lnTo>
                  <a:pt x="0" y="0"/>
                </a:lnTo>
                <a:lnTo>
                  <a:pt x="53" y="116"/>
                </a:lnTo>
                <a:close/>
              </a:path>
            </a:pathLst>
          </a:custGeom>
          <a:solidFill>
            <a:schemeClr val="tx1"/>
          </a:solidFill>
          <a:ln w="9525">
            <a:noFill/>
            <a:round/>
            <a:headEnd/>
            <a:tailEnd/>
          </a:ln>
        </p:spPr>
        <p:txBody>
          <a:bodyPr/>
          <a:lstStyle/>
          <a:p>
            <a:endParaRPr lang="en-US" dirty="0"/>
          </a:p>
        </p:txBody>
      </p:sp>
      <p:sp>
        <p:nvSpPr>
          <p:cNvPr id="72895" name="Freeform 207"/>
          <p:cNvSpPr>
            <a:spLocks/>
          </p:cNvSpPr>
          <p:nvPr/>
        </p:nvSpPr>
        <p:spPr bwMode="auto">
          <a:xfrm>
            <a:off x="2701925" y="2357438"/>
            <a:ext cx="25400" cy="292100"/>
          </a:xfrm>
          <a:custGeom>
            <a:avLst/>
            <a:gdLst>
              <a:gd name="T0" fmla="*/ 2147483647 w 16"/>
              <a:gd name="T1" fmla="*/ 2147483647 h 184"/>
              <a:gd name="T2" fmla="*/ 2147483647 w 16"/>
              <a:gd name="T3" fmla="*/ 2147483647 h 184"/>
              <a:gd name="T4" fmla="*/ 2147483647 w 16"/>
              <a:gd name="T5" fmla="*/ 0 h 184"/>
              <a:gd name="T6" fmla="*/ 0 w 16"/>
              <a:gd name="T7" fmla="*/ 0 h 184"/>
              <a:gd name="T8" fmla="*/ 0 w 16"/>
              <a:gd name="T9" fmla="*/ 2147483647 h 184"/>
              <a:gd name="T10" fmla="*/ 2147483647 w 16"/>
              <a:gd name="T11" fmla="*/ 2147483647 h 184"/>
              <a:gd name="T12" fmla="*/ 0 60000 65536"/>
              <a:gd name="T13" fmla="*/ 0 60000 65536"/>
              <a:gd name="T14" fmla="*/ 0 60000 65536"/>
              <a:gd name="T15" fmla="*/ 0 60000 65536"/>
              <a:gd name="T16" fmla="*/ 0 60000 65536"/>
              <a:gd name="T17" fmla="*/ 0 60000 65536"/>
              <a:gd name="T18" fmla="*/ 0 w 16"/>
              <a:gd name="T19" fmla="*/ 0 h 184"/>
              <a:gd name="T20" fmla="*/ 16 w 16"/>
              <a:gd name="T21" fmla="*/ 184 h 184"/>
            </a:gdLst>
            <a:ahLst/>
            <a:cxnLst>
              <a:cxn ang="T12">
                <a:pos x="T0" y="T1"/>
              </a:cxn>
              <a:cxn ang="T13">
                <a:pos x="T2" y="T3"/>
              </a:cxn>
              <a:cxn ang="T14">
                <a:pos x="T4" y="T5"/>
              </a:cxn>
              <a:cxn ang="T15">
                <a:pos x="T6" y="T7"/>
              </a:cxn>
              <a:cxn ang="T16">
                <a:pos x="T8" y="T9"/>
              </a:cxn>
              <a:cxn ang="T17">
                <a:pos x="T10" y="T11"/>
              </a:cxn>
            </a:cxnLst>
            <a:rect l="T18" t="T19" r="T20" b="T21"/>
            <a:pathLst>
              <a:path w="16" h="184">
                <a:moveTo>
                  <a:pt x="5" y="184"/>
                </a:moveTo>
                <a:lnTo>
                  <a:pt x="16" y="184"/>
                </a:lnTo>
                <a:lnTo>
                  <a:pt x="16" y="0"/>
                </a:lnTo>
                <a:lnTo>
                  <a:pt x="0" y="0"/>
                </a:lnTo>
                <a:lnTo>
                  <a:pt x="0" y="184"/>
                </a:lnTo>
                <a:lnTo>
                  <a:pt x="5" y="184"/>
                </a:lnTo>
                <a:close/>
              </a:path>
            </a:pathLst>
          </a:custGeom>
          <a:solidFill>
            <a:schemeClr val="tx1"/>
          </a:solidFill>
          <a:ln w="9525">
            <a:noFill/>
            <a:round/>
            <a:headEnd/>
            <a:tailEnd/>
          </a:ln>
        </p:spPr>
        <p:txBody>
          <a:bodyPr/>
          <a:lstStyle/>
          <a:p>
            <a:endParaRPr lang="en-US" dirty="0"/>
          </a:p>
        </p:txBody>
      </p:sp>
      <p:sp>
        <p:nvSpPr>
          <p:cNvPr id="72896" name="Freeform 208"/>
          <p:cNvSpPr>
            <a:spLocks/>
          </p:cNvSpPr>
          <p:nvPr/>
        </p:nvSpPr>
        <p:spPr bwMode="auto">
          <a:xfrm>
            <a:off x="2625725" y="2557463"/>
            <a:ext cx="168275" cy="193675"/>
          </a:xfrm>
          <a:custGeom>
            <a:avLst/>
            <a:gdLst>
              <a:gd name="T0" fmla="*/ 2147483647 w 106"/>
              <a:gd name="T1" fmla="*/ 2147483647 h 122"/>
              <a:gd name="T2" fmla="*/ 2147483647 w 106"/>
              <a:gd name="T3" fmla="*/ 2147483647 h 122"/>
              <a:gd name="T4" fmla="*/ 2147483647 w 106"/>
              <a:gd name="T5" fmla="*/ 0 h 122"/>
              <a:gd name="T6" fmla="*/ 2147483647 w 106"/>
              <a:gd name="T7" fmla="*/ 0 h 122"/>
              <a:gd name="T8" fmla="*/ 2147483647 w 106"/>
              <a:gd name="T9" fmla="*/ 2147483647 h 122"/>
              <a:gd name="T10" fmla="*/ 2147483647 w 106"/>
              <a:gd name="T11" fmla="*/ 2147483647 h 122"/>
              <a:gd name="T12" fmla="*/ 2147483647 w 106"/>
              <a:gd name="T13" fmla="*/ 2147483647 h 122"/>
              <a:gd name="T14" fmla="*/ 2147483647 w 106"/>
              <a:gd name="T15" fmla="*/ 2147483647 h 122"/>
              <a:gd name="T16" fmla="*/ 2147483647 w 106"/>
              <a:gd name="T17" fmla="*/ 2147483647 h 122"/>
              <a:gd name="T18" fmla="*/ 2147483647 w 106"/>
              <a:gd name="T19" fmla="*/ 2147483647 h 122"/>
              <a:gd name="T20" fmla="*/ 2147483647 w 106"/>
              <a:gd name="T21" fmla="*/ 2147483647 h 122"/>
              <a:gd name="T22" fmla="*/ 2147483647 w 106"/>
              <a:gd name="T23" fmla="*/ 2147483647 h 122"/>
              <a:gd name="T24" fmla="*/ 2147483647 w 106"/>
              <a:gd name="T25" fmla="*/ 2147483647 h 122"/>
              <a:gd name="T26" fmla="*/ 2147483647 w 106"/>
              <a:gd name="T27" fmla="*/ 2147483647 h 122"/>
              <a:gd name="T28" fmla="*/ 2147483647 w 106"/>
              <a:gd name="T29" fmla="*/ 2147483647 h 122"/>
              <a:gd name="T30" fmla="*/ 2147483647 w 106"/>
              <a:gd name="T31" fmla="*/ 2147483647 h 122"/>
              <a:gd name="T32" fmla="*/ 2147483647 w 106"/>
              <a:gd name="T33" fmla="*/ 2147483647 h 122"/>
              <a:gd name="T34" fmla="*/ 2147483647 w 106"/>
              <a:gd name="T35" fmla="*/ 2147483647 h 122"/>
              <a:gd name="T36" fmla="*/ 2147483647 w 106"/>
              <a:gd name="T37" fmla="*/ 2147483647 h 122"/>
              <a:gd name="T38" fmla="*/ 0 w 106"/>
              <a:gd name="T39" fmla="*/ 0 h 122"/>
              <a:gd name="T40" fmla="*/ 2147483647 w 106"/>
              <a:gd name="T41" fmla="*/ 2147483647 h 122"/>
              <a:gd name="T42" fmla="*/ 2147483647 w 106"/>
              <a:gd name="T43" fmla="*/ 2147483647 h 12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06"/>
              <a:gd name="T67" fmla="*/ 0 h 122"/>
              <a:gd name="T68" fmla="*/ 106 w 106"/>
              <a:gd name="T69" fmla="*/ 122 h 12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06" h="122">
                <a:moveTo>
                  <a:pt x="53" y="122"/>
                </a:moveTo>
                <a:lnTo>
                  <a:pt x="53" y="122"/>
                </a:lnTo>
                <a:lnTo>
                  <a:pt x="106" y="0"/>
                </a:lnTo>
                <a:lnTo>
                  <a:pt x="100" y="6"/>
                </a:lnTo>
                <a:lnTo>
                  <a:pt x="90" y="6"/>
                </a:lnTo>
                <a:lnTo>
                  <a:pt x="85" y="11"/>
                </a:lnTo>
                <a:lnTo>
                  <a:pt x="79" y="11"/>
                </a:lnTo>
                <a:lnTo>
                  <a:pt x="74" y="11"/>
                </a:lnTo>
                <a:lnTo>
                  <a:pt x="69" y="11"/>
                </a:lnTo>
                <a:lnTo>
                  <a:pt x="58" y="11"/>
                </a:lnTo>
                <a:lnTo>
                  <a:pt x="53" y="16"/>
                </a:lnTo>
                <a:lnTo>
                  <a:pt x="48" y="11"/>
                </a:lnTo>
                <a:lnTo>
                  <a:pt x="42" y="11"/>
                </a:lnTo>
                <a:lnTo>
                  <a:pt x="32" y="11"/>
                </a:lnTo>
                <a:lnTo>
                  <a:pt x="27" y="11"/>
                </a:lnTo>
                <a:lnTo>
                  <a:pt x="21" y="11"/>
                </a:lnTo>
                <a:lnTo>
                  <a:pt x="16" y="6"/>
                </a:lnTo>
                <a:lnTo>
                  <a:pt x="11" y="6"/>
                </a:lnTo>
                <a:lnTo>
                  <a:pt x="0" y="0"/>
                </a:lnTo>
                <a:lnTo>
                  <a:pt x="53" y="122"/>
                </a:lnTo>
                <a:close/>
              </a:path>
            </a:pathLst>
          </a:custGeom>
          <a:solidFill>
            <a:schemeClr val="tx1"/>
          </a:solidFill>
          <a:ln w="9525">
            <a:noFill/>
            <a:round/>
            <a:headEnd/>
            <a:tailEnd/>
          </a:ln>
        </p:spPr>
        <p:txBody>
          <a:bodyPr/>
          <a:lstStyle/>
          <a:p>
            <a:endParaRPr lang="en-US" dirty="0"/>
          </a:p>
        </p:txBody>
      </p:sp>
      <p:sp>
        <p:nvSpPr>
          <p:cNvPr id="72897" name="Freeform 209"/>
          <p:cNvSpPr>
            <a:spLocks/>
          </p:cNvSpPr>
          <p:nvPr/>
        </p:nvSpPr>
        <p:spPr bwMode="auto">
          <a:xfrm>
            <a:off x="2701925" y="3421063"/>
            <a:ext cx="25400" cy="301625"/>
          </a:xfrm>
          <a:custGeom>
            <a:avLst/>
            <a:gdLst>
              <a:gd name="T0" fmla="*/ 2147483647 w 16"/>
              <a:gd name="T1" fmla="*/ 2147483647 h 190"/>
              <a:gd name="T2" fmla="*/ 2147483647 w 16"/>
              <a:gd name="T3" fmla="*/ 2147483647 h 190"/>
              <a:gd name="T4" fmla="*/ 2147483647 w 16"/>
              <a:gd name="T5" fmla="*/ 0 h 190"/>
              <a:gd name="T6" fmla="*/ 0 w 16"/>
              <a:gd name="T7" fmla="*/ 0 h 190"/>
              <a:gd name="T8" fmla="*/ 0 w 16"/>
              <a:gd name="T9" fmla="*/ 2147483647 h 190"/>
              <a:gd name="T10" fmla="*/ 2147483647 w 16"/>
              <a:gd name="T11" fmla="*/ 2147483647 h 190"/>
              <a:gd name="T12" fmla="*/ 0 60000 65536"/>
              <a:gd name="T13" fmla="*/ 0 60000 65536"/>
              <a:gd name="T14" fmla="*/ 0 60000 65536"/>
              <a:gd name="T15" fmla="*/ 0 60000 65536"/>
              <a:gd name="T16" fmla="*/ 0 60000 65536"/>
              <a:gd name="T17" fmla="*/ 0 60000 65536"/>
              <a:gd name="T18" fmla="*/ 0 w 16"/>
              <a:gd name="T19" fmla="*/ 0 h 190"/>
              <a:gd name="T20" fmla="*/ 16 w 16"/>
              <a:gd name="T21" fmla="*/ 190 h 190"/>
            </a:gdLst>
            <a:ahLst/>
            <a:cxnLst>
              <a:cxn ang="T12">
                <a:pos x="T0" y="T1"/>
              </a:cxn>
              <a:cxn ang="T13">
                <a:pos x="T2" y="T3"/>
              </a:cxn>
              <a:cxn ang="T14">
                <a:pos x="T4" y="T5"/>
              </a:cxn>
              <a:cxn ang="T15">
                <a:pos x="T6" y="T7"/>
              </a:cxn>
              <a:cxn ang="T16">
                <a:pos x="T8" y="T9"/>
              </a:cxn>
              <a:cxn ang="T17">
                <a:pos x="T10" y="T11"/>
              </a:cxn>
            </a:cxnLst>
            <a:rect l="T18" t="T19" r="T20" b="T21"/>
            <a:pathLst>
              <a:path w="16" h="190">
                <a:moveTo>
                  <a:pt x="5" y="190"/>
                </a:moveTo>
                <a:lnTo>
                  <a:pt x="16" y="190"/>
                </a:lnTo>
                <a:lnTo>
                  <a:pt x="16" y="0"/>
                </a:lnTo>
                <a:lnTo>
                  <a:pt x="0" y="0"/>
                </a:lnTo>
                <a:lnTo>
                  <a:pt x="0" y="190"/>
                </a:lnTo>
                <a:lnTo>
                  <a:pt x="5" y="190"/>
                </a:lnTo>
                <a:close/>
              </a:path>
            </a:pathLst>
          </a:custGeom>
          <a:solidFill>
            <a:schemeClr val="tx1"/>
          </a:solidFill>
          <a:ln w="9525">
            <a:noFill/>
            <a:round/>
            <a:headEnd/>
            <a:tailEnd/>
          </a:ln>
        </p:spPr>
        <p:txBody>
          <a:bodyPr/>
          <a:lstStyle/>
          <a:p>
            <a:endParaRPr lang="en-US" dirty="0"/>
          </a:p>
        </p:txBody>
      </p:sp>
      <p:sp>
        <p:nvSpPr>
          <p:cNvPr id="72898" name="Freeform 210"/>
          <p:cNvSpPr>
            <a:spLocks/>
          </p:cNvSpPr>
          <p:nvPr/>
        </p:nvSpPr>
        <p:spPr bwMode="auto">
          <a:xfrm>
            <a:off x="2625725" y="3621088"/>
            <a:ext cx="168275" cy="193675"/>
          </a:xfrm>
          <a:custGeom>
            <a:avLst/>
            <a:gdLst>
              <a:gd name="T0" fmla="*/ 2147483647 w 106"/>
              <a:gd name="T1" fmla="*/ 2147483647 h 122"/>
              <a:gd name="T2" fmla="*/ 2147483647 w 106"/>
              <a:gd name="T3" fmla="*/ 2147483647 h 122"/>
              <a:gd name="T4" fmla="*/ 2147483647 w 106"/>
              <a:gd name="T5" fmla="*/ 0 h 122"/>
              <a:gd name="T6" fmla="*/ 2147483647 w 106"/>
              <a:gd name="T7" fmla="*/ 0 h 122"/>
              <a:gd name="T8" fmla="*/ 2147483647 w 106"/>
              <a:gd name="T9" fmla="*/ 2147483647 h 122"/>
              <a:gd name="T10" fmla="*/ 2147483647 w 106"/>
              <a:gd name="T11" fmla="*/ 2147483647 h 122"/>
              <a:gd name="T12" fmla="*/ 2147483647 w 106"/>
              <a:gd name="T13" fmla="*/ 2147483647 h 122"/>
              <a:gd name="T14" fmla="*/ 2147483647 w 106"/>
              <a:gd name="T15" fmla="*/ 2147483647 h 122"/>
              <a:gd name="T16" fmla="*/ 2147483647 w 106"/>
              <a:gd name="T17" fmla="*/ 2147483647 h 122"/>
              <a:gd name="T18" fmla="*/ 2147483647 w 106"/>
              <a:gd name="T19" fmla="*/ 2147483647 h 122"/>
              <a:gd name="T20" fmla="*/ 2147483647 w 106"/>
              <a:gd name="T21" fmla="*/ 2147483647 h 122"/>
              <a:gd name="T22" fmla="*/ 2147483647 w 106"/>
              <a:gd name="T23" fmla="*/ 2147483647 h 122"/>
              <a:gd name="T24" fmla="*/ 2147483647 w 106"/>
              <a:gd name="T25" fmla="*/ 2147483647 h 122"/>
              <a:gd name="T26" fmla="*/ 2147483647 w 106"/>
              <a:gd name="T27" fmla="*/ 2147483647 h 122"/>
              <a:gd name="T28" fmla="*/ 2147483647 w 106"/>
              <a:gd name="T29" fmla="*/ 2147483647 h 122"/>
              <a:gd name="T30" fmla="*/ 2147483647 w 106"/>
              <a:gd name="T31" fmla="*/ 2147483647 h 122"/>
              <a:gd name="T32" fmla="*/ 2147483647 w 106"/>
              <a:gd name="T33" fmla="*/ 2147483647 h 122"/>
              <a:gd name="T34" fmla="*/ 2147483647 w 106"/>
              <a:gd name="T35" fmla="*/ 2147483647 h 122"/>
              <a:gd name="T36" fmla="*/ 2147483647 w 106"/>
              <a:gd name="T37" fmla="*/ 2147483647 h 122"/>
              <a:gd name="T38" fmla="*/ 0 w 106"/>
              <a:gd name="T39" fmla="*/ 0 h 122"/>
              <a:gd name="T40" fmla="*/ 2147483647 w 106"/>
              <a:gd name="T41" fmla="*/ 2147483647 h 122"/>
              <a:gd name="T42" fmla="*/ 2147483647 w 106"/>
              <a:gd name="T43" fmla="*/ 2147483647 h 12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06"/>
              <a:gd name="T67" fmla="*/ 0 h 122"/>
              <a:gd name="T68" fmla="*/ 106 w 106"/>
              <a:gd name="T69" fmla="*/ 122 h 12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06" h="122">
                <a:moveTo>
                  <a:pt x="53" y="122"/>
                </a:moveTo>
                <a:lnTo>
                  <a:pt x="53" y="122"/>
                </a:lnTo>
                <a:lnTo>
                  <a:pt x="106" y="0"/>
                </a:lnTo>
                <a:lnTo>
                  <a:pt x="100" y="6"/>
                </a:lnTo>
                <a:lnTo>
                  <a:pt x="90" y="6"/>
                </a:lnTo>
                <a:lnTo>
                  <a:pt x="85" y="11"/>
                </a:lnTo>
                <a:lnTo>
                  <a:pt x="79" y="11"/>
                </a:lnTo>
                <a:lnTo>
                  <a:pt x="74" y="16"/>
                </a:lnTo>
                <a:lnTo>
                  <a:pt x="69" y="16"/>
                </a:lnTo>
                <a:lnTo>
                  <a:pt x="58" y="16"/>
                </a:lnTo>
                <a:lnTo>
                  <a:pt x="53" y="16"/>
                </a:lnTo>
                <a:lnTo>
                  <a:pt x="48" y="16"/>
                </a:lnTo>
                <a:lnTo>
                  <a:pt x="42" y="16"/>
                </a:lnTo>
                <a:lnTo>
                  <a:pt x="32" y="16"/>
                </a:lnTo>
                <a:lnTo>
                  <a:pt x="27" y="11"/>
                </a:lnTo>
                <a:lnTo>
                  <a:pt x="21" y="11"/>
                </a:lnTo>
                <a:lnTo>
                  <a:pt x="16" y="6"/>
                </a:lnTo>
                <a:lnTo>
                  <a:pt x="11" y="6"/>
                </a:lnTo>
                <a:lnTo>
                  <a:pt x="0" y="0"/>
                </a:lnTo>
                <a:lnTo>
                  <a:pt x="53" y="122"/>
                </a:lnTo>
                <a:close/>
              </a:path>
            </a:pathLst>
          </a:custGeom>
          <a:solidFill>
            <a:schemeClr val="tx1"/>
          </a:solidFill>
          <a:ln w="9525">
            <a:noFill/>
            <a:round/>
            <a:headEnd/>
            <a:tailEnd/>
          </a:ln>
        </p:spPr>
        <p:txBody>
          <a:bodyPr/>
          <a:lstStyle/>
          <a:p>
            <a:endParaRPr lang="en-US" dirty="0"/>
          </a:p>
        </p:txBody>
      </p:sp>
      <p:sp>
        <p:nvSpPr>
          <p:cNvPr id="72899" name="Freeform 211"/>
          <p:cNvSpPr>
            <a:spLocks/>
          </p:cNvSpPr>
          <p:nvPr/>
        </p:nvSpPr>
        <p:spPr bwMode="auto">
          <a:xfrm>
            <a:off x="2701925" y="5221288"/>
            <a:ext cx="25400" cy="301625"/>
          </a:xfrm>
          <a:custGeom>
            <a:avLst/>
            <a:gdLst>
              <a:gd name="T0" fmla="*/ 2147483647 w 16"/>
              <a:gd name="T1" fmla="*/ 2147483647 h 190"/>
              <a:gd name="T2" fmla="*/ 2147483647 w 16"/>
              <a:gd name="T3" fmla="*/ 2147483647 h 190"/>
              <a:gd name="T4" fmla="*/ 2147483647 w 16"/>
              <a:gd name="T5" fmla="*/ 0 h 190"/>
              <a:gd name="T6" fmla="*/ 0 w 16"/>
              <a:gd name="T7" fmla="*/ 0 h 190"/>
              <a:gd name="T8" fmla="*/ 0 w 16"/>
              <a:gd name="T9" fmla="*/ 2147483647 h 190"/>
              <a:gd name="T10" fmla="*/ 2147483647 w 16"/>
              <a:gd name="T11" fmla="*/ 2147483647 h 190"/>
              <a:gd name="T12" fmla="*/ 0 60000 65536"/>
              <a:gd name="T13" fmla="*/ 0 60000 65536"/>
              <a:gd name="T14" fmla="*/ 0 60000 65536"/>
              <a:gd name="T15" fmla="*/ 0 60000 65536"/>
              <a:gd name="T16" fmla="*/ 0 60000 65536"/>
              <a:gd name="T17" fmla="*/ 0 60000 65536"/>
              <a:gd name="T18" fmla="*/ 0 w 16"/>
              <a:gd name="T19" fmla="*/ 0 h 190"/>
              <a:gd name="T20" fmla="*/ 16 w 16"/>
              <a:gd name="T21" fmla="*/ 190 h 190"/>
            </a:gdLst>
            <a:ahLst/>
            <a:cxnLst>
              <a:cxn ang="T12">
                <a:pos x="T0" y="T1"/>
              </a:cxn>
              <a:cxn ang="T13">
                <a:pos x="T2" y="T3"/>
              </a:cxn>
              <a:cxn ang="T14">
                <a:pos x="T4" y="T5"/>
              </a:cxn>
              <a:cxn ang="T15">
                <a:pos x="T6" y="T7"/>
              </a:cxn>
              <a:cxn ang="T16">
                <a:pos x="T8" y="T9"/>
              </a:cxn>
              <a:cxn ang="T17">
                <a:pos x="T10" y="T11"/>
              </a:cxn>
            </a:cxnLst>
            <a:rect l="T18" t="T19" r="T20" b="T21"/>
            <a:pathLst>
              <a:path w="16" h="190">
                <a:moveTo>
                  <a:pt x="5" y="190"/>
                </a:moveTo>
                <a:lnTo>
                  <a:pt x="16" y="190"/>
                </a:lnTo>
                <a:lnTo>
                  <a:pt x="16" y="0"/>
                </a:lnTo>
                <a:lnTo>
                  <a:pt x="0" y="0"/>
                </a:lnTo>
                <a:lnTo>
                  <a:pt x="0" y="190"/>
                </a:lnTo>
                <a:lnTo>
                  <a:pt x="5" y="190"/>
                </a:lnTo>
                <a:close/>
              </a:path>
            </a:pathLst>
          </a:custGeom>
          <a:solidFill>
            <a:schemeClr val="tx2"/>
          </a:solidFill>
          <a:ln w="9525">
            <a:noFill/>
            <a:round/>
            <a:headEnd/>
            <a:tailEnd/>
          </a:ln>
        </p:spPr>
        <p:txBody>
          <a:bodyPr/>
          <a:lstStyle/>
          <a:p>
            <a:endParaRPr lang="en-US" dirty="0"/>
          </a:p>
        </p:txBody>
      </p:sp>
      <p:sp>
        <p:nvSpPr>
          <p:cNvPr id="72900" name="Freeform 212"/>
          <p:cNvSpPr>
            <a:spLocks/>
          </p:cNvSpPr>
          <p:nvPr/>
        </p:nvSpPr>
        <p:spPr bwMode="auto">
          <a:xfrm>
            <a:off x="2632075" y="5334000"/>
            <a:ext cx="168275" cy="192088"/>
          </a:xfrm>
          <a:custGeom>
            <a:avLst/>
            <a:gdLst>
              <a:gd name="T0" fmla="*/ 2147483647 w 106"/>
              <a:gd name="T1" fmla="*/ 2147483647 h 121"/>
              <a:gd name="T2" fmla="*/ 2147483647 w 106"/>
              <a:gd name="T3" fmla="*/ 2147483647 h 121"/>
              <a:gd name="T4" fmla="*/ 2147483647 w 106"/>
              <a:gd name="T5" fmla="*/ 0 h 121"/>
              <a:gd name="T6" fmla="*/ 2147483647 w 106"/>
              <a:gd name="T7" fmla="*/ 0 h 121"/>
              <a:gd name="T8" fmla="*/ 2147483647 w 106"/>
              <a:gd name="T9" fmla="*/ 2147483647 h 121"/>
              <a:gd name="T10" fmla="*/ 2147483647 w 106"/>
              <a:gd name="T11" fmla="*/ 2147483647 h 121"/>
              <a:gd name="T12" fmla="*/ 2147483647 w 106"/>
              <a:gd name="T13" fmla="*/ 2147483647 h 121"/>
              <a:gd name="T14" fmla="*/ 2147483647 w 106"/>
              <a:gd name="T15" fmla="*/ 2147483647 h 121"/>
              <a:gd name="T16" fmla="*/ 2147483647 w 106"/>
              <a:gd name="T17" fmla="*/ 2147483647 h 121"/>
              <a:gd name="T18" fmla="*/ 2147483647 w 106"/>
              <a:gd name="T19" fmla="*/ 2147483647 h 121"/>
              <a:gd name="T20" fmla="*/ 2147483647 w 106"/>
              <a:gd name="T21" fmla="*/ 2147483647 h 121"/>
              <a:gd name="T22" fmla="*/ 2147483647 w 106"/>
              <a:gd name="T23" fmla="*/ 2147483647 h 121"/>
              <a:gd name="T24" fmla="*/ 2147483647 w 106"/>
              <a:gd name="T25" fmla="*/ 2147483647 h 121"/>
              <a:gd name="T26" fmla="*/ 2147483647 w 106"/>
              <a:gd name="T27" fmla="*/ 2147483647 h 121"/>
              <a:gd name="T28" fmla="*/ 2147483647 w 106"/>
              <a:gd name="T29" fmla="*/ 2147483647 h 121"/>
              <a:gd name="T30" fmla="*/ 2147483647 w 106"/>
              <a:gd name="T31" fmla="*/ 2147483647 h 121"/>
              <a:gd name="T32" fmla="*/ 2147483647 w 106"/>
              <a:gd name="T33" fmla="*/ 2147483647 h 121"/>
              <a:gd name="T34" fmla="*/ 2147483647 w 106"/>
              <a:gd name="T35" fmla="*/ 2147483647 h 121"/>
              <a:gd name="T36" fmla="*/ 2147483647 w 106"/>
              <a:gd name="T37" fmla="*/ 2147483647 h 121"/>
              <a:gd name="T38" fmla="*/ 0 w 106"/>
              <a:gd name="T39" fmla="*/ 0 h 121"/>
              <a:gd name="T40" fmla="*/ 2147483647 w 106"/>
              <a:gd name="T41" fmla="*/ 2147483647 h 121"/>
              <a:gd name="T42" fmla="*/ 2147483647 w 106"/>
              <a:gd name="T43" fmla="*/ 2147483647 h 12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06"/>
              <a:gd name="T67" fmla="*/ 0 h 121"/>
              <a:gd name="T68" fmla="*/ 106 w 106"/>
              <a:gd name="T69" fmla="*/ 121 h 12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06" h="121">
                <a:moveTo>
                  <a:pt x="53" y="121"/>
                </a:moveTo>
                <a:lnTo>
                  <a:pt x="53" y="121"/>
                </a:lnTo>
                <a:lnTo>
                  <a:pt x="106" y="0"/>
                </a:lnTo>
                <a:lnTo>
                  <a:pt x="100" y="5"/>
                </a:lnTo>
                <a:lnTo>
                  <a:pt x="90" y="5"/>
                </a:lnTo>
                <a:lnTo>
                  <a:pt x="85" y="11"/>
                </a:lnTo>
                <a:lnTo>
                  <a:pt x="79" y="11"/>
                </a:lnTo>
                <a:lnTo>
                  <a:pt x="74" y="11"/>
                </a:lnTo>
                <a:lnTo>
                  <a:pt x="69" y="16"/>
                </a:lnTo>
                <a:lnTo>
                  <a:pt x="58" y="16"/>
                </a:lnTo>
                <a:lnTo>
                  <a:pt x="53" y="16"/>
                </a:lnTo>
                <a:lnTo>
                  <a:pt x="48" y="16"/>
                </a:lnTo>
                <a:lnTo>
                  <a:pt x="42" y="16"/>
                </a:lnTo>
                <a:lnTo>
                  <a:pt x="32" y="11"/>
                </a:lnTo>
                <a:lnTo>
                  <a:pt x="27" y="11"/>
                </a:lnTo>
                <a:lnTo>
                  <a:pt x="21" y="11"/>
                </a:lnTo>
                <a:lnTo>
                  <a:pt x="16" y="5"/>
                </a:lnTo>
                <a:lnTo>
                  <a:pt x="11" y="5"/>
                </a:lnTo>
                <a:lnTo>
                  <a:pt x="0" y="0"/>
                </a:lnTo>
                <a:lnTo>
                  <a:pt x="53" y="121"/>
                </a:lnTo>
                <a:close/>
              </a:path>
            </a:pathLst>
          </a:custGeom>
          <a:solidFill>
            <a:schemeClr val="tx1"/>
          </a:solidFill>
          <a:ln w="9525">
            <a:noFill/>
            <a:round/>
            <a:headEnd/>
            <a:tailEnd/>
          </a:ln>
        </p:spPr>
        <p:txBody>
          <a:bodyPr/>
          <a:lstStyle/>
          <a:p>
            <a:endParaRPr lang="en-US" dirty="0"/>
          </a:p>
        </p:txBody>
      </p:sp>
      <p:sp>
        <p:nvSpPr>
          <p:cNvPr id="72901" name="Freeform 213"/>
          <p:cNvSpPr>
            <a:spLocks/>
          </p:cNvSpPr>
          <p:nvPr/>
        </p:nvSpPr>
        <p:spPr bwMode="auto">
          <a:xfrm>
            <a:off x="2727325" y="5556250"/>
            <a:ext cx="23813" cy="301625"/>
          </a:xfrm>
          <a:custGeom>
            <a:avLst/>
            <a:gdLst>
              <a:gd name="T0" fmla="*/ 2147483647 w 15"/>
              <a:gd name="T1" fmla="*/ 2147483647 h 190"/>
              <a:gd name="T2" fmla="*/ 2147483647 w 15"/>
              <a:gd name="T3" fmla="*/ 2147483647 h 190"/>
              <a:gd name="T4" fmla="*/ 2147483647 w 15"/>
              <a:gd name="T5" fmla="*/ 0 h 190"/>
              <a:gd name="T6" fmla="*/ 0 w 15"/>
              <a:gd name="T7" fmla="*/ 0 h 190"/>
              <a:gd name="T8" fmla="*/ 0 w 15"/>
              <a:gd name="T9" fmla="*/ 2147483647 h 190"/>
              <a:gd name="T10" fmla="*/ 2147483647 w 15"/>
              <a:gd name="T11" fmla="*/ 2147483647 h 190"/>
              <a:gd name="T12" fmla="*/ 0 60000 65536"/>
              <a:gd name="T13" fmla="*/ 0 60000 65536"/>
              <a:gd name="T14" fmla="*/ 0 60000 65536"/>
              <a:gd name="T15" fmla="*/ 0 60000 65536"/>
              <a:gd name="T16" fmla="*/ 0 60000 65536"/>
              <a:gd name="T17" fmla="*/ 0 60000 65536"/>
              <a:gd name="T18" fmla="*/ 0 w 15"/>
              <a:gd name="T19" fmla="*/ 0 h 190"/>
              <a:gd name="T20" fmla="*/ 15 w 15"/>
              <a:gd name="T21" fmla="*/ 190 h 190"/>
            </a:gdLst>
            <a:ahLst/>
            <a:cxnLst>
              <a:cxn ang="T12">
                <a:pos x="T0" y="T1"/>
              </a:cxn>
              <a:cxn ang="T13">
                <a:pos x="T2" y="T3"/>
              </a:cxn>
              <a:cxn ang="T14">
                <a:pos x="T4" y="T5"/>
              </a:cxn>
              <a:cxn ang="T15">
                <a:pos x="T6" y="T7"/>
              </a:cxn>
              <a:cxn ang="T16">
                <a:pos x="T8" y="T9"/>
              </a:cxn>
              <a:cxn ang="T17">
                <a:pos x="T10" y="T11"/>
              </a:cxn>
            </a:cxnLst>
            <a:rect l="T18" t="T19" r="T20" b="T21"/>
            <a:pathLst>
              <a:path w="15" h="190">
                <a:moveTo>
                  <a:pt x="10" y="190"/>
                </a:moveTo>
                <a:lnTo>
                  <a:pt x="15" y="190"/>
                </a:lnTo>
                <a:lnTo>
                  <a:pt x="15" y="0"/>
                </a:lnTo>
                <a:lnTo>
                  <a:pt x="0" y="0"/>
                </a:lnTo>
                <a:lnTo>
                  <a:pt x="0" y="190"/>
                </a:lnTo>
                <a:lnTo>
                  <a:pt x="10" y="190"/>
                </a:lnTo>
                <a:close/>
              </a:path>
            </a:pathLst>
          </a:custGeom>
          <a:solidFill>
            <a:schemeClr val="tx2"/>
          </a:solidFill>
          <a:ln w="9525">
            <a:noFill/>
            <a:round/>
            <a:headEnd/>
            <a:tailEnd/>
          </a:ln>
        </p:spPr>
        <p:txBody>
          <a:bodyPr/>
          <a:lstStyle/>
          <a:p>
            <a:endParaRPr lang="en-US" dirty="0"/>
          </a:p>
        </p:txBody>
      </p:sp>
      <p:sp>
        <p:nvSpPr>
          <p:cNvPr id="72902" name="Freeform 214"/>
          <p:cNvSpPr>
            <a:spLocks/>
          </p:cNvSpPr>
          <p:nvPr/>
        </p:nvSpPr>
        <p:spPr bwMode="auto">
          <a:xfrm>
            <a:off x="2659063" y="5765800"/>
            <a:ext cx="168275" cy="184150"/>
          </a:xfrm>
          <a:custGeom>
            <a:avLst/>
            <a:gdLst>
              <a:gd name="T0" fmla="*/ 2147483647 w 106"/>
              <a:gd name="T1" fmla="*/ 2147483647 h 116"/>
              <a:gd name="T2" fmla="*/ 2147483647 w 106"/>
              <a:gd name="T3" fmla="*/ 2147483647 h 116"/>
              <a:gd name="T4" fmla="*/ 2147483647 w 106"/>
              <a:gd name="T5" fmla="*/ 0 h 116"/>
              <a:gd name="T6" fmla="*/ 2147483647 w 106"/>
              <a:gd name="T7" fmla="*/ 0 h 116"/>
              <a:gd name="T8" fmla="*/ 2147483647 w 106"/>
              <a:gd name="T9" fmla="*/ 0 h 116"/>
              <a:gd name="T10" fmla="*/ 2147483647 w 106"/>
              <a:gd name="T11" fmla="*/ 2147483647 h 116"/>
              <a:gd name="T12" fmla="*/ 2147483647 w 106"/>
              <a:gd name="T13" fmla="*/ 2147483647 h 116"/>
              <a:gd name="T14" fmla="*/ 2147483647 w 106"/>
              <a:gd name="T15" fmla="*/ 2147483647 h 116"/>
              <a:gd name="T16" fmla="*/ 2147483647 w 106"/>
              <a:gd name="T17" fmla="*/ 2147483647 h 116"/>
              <a:gd name="T18" fmla="*/ 2147483647 w 106"/>
              <a:gd name="T19" fmla="*/ 2147483647 h 116"/>
              <a:gd name="T20" fmla="*/ 2147483647 w 106"/>
              <a:gd name="T21" fmla="*/ 2147483647 h 116"/>
              <a:gd name="T22" fmla="*/ 2147483647 w 106"/>
              <a:gd name="T23" fmla="*/ 2147483647 h 116"/>
              <a:gd name="T24" fmla="*/ 2147483647 w 106"/>
              <a:gd name="T25" fmla="*/ 2147483647 h 116"/>
              <a:gd name="T26" fmla="*/ 2147483647 w 106"/>
              <a:gd name="T27" fmla="*/ 2147483647 h 116"/>
              <a:gd name="T28" fmla="*/ 2147483647 w 106"/>
              <a:gd name="T29" fmla="*/ 2147483647 h 116"/>
              <a:gd name="T30" fmla="*/ 2147483647 w 106"/>
              <a:gd name="T31" fmla="*/ 2147483647 h 116"/>
              <a:gd name="T32" fmla="*/ 2147483647 w 106"/>
              <a:gd name="T33" fmla="*/ 2147483647 h 116"/>
              <a:gd name="T34" fmla="*/ 2147483647 w 106"/>
              <a:gd name="T35" fmla="*/ 2147483647 h 116"/>
              <a:gd name="T36" fmla="*/ 2147483647 w 106"/>
              <a:gd name="T37" fmla="*/ 0 h 116"/>
              <a:gd name="T38" fmla="*/ 0 w 106"/>
              <a:gd name="T39" fmla="*/ 0 h 116"/>
              <a:gd name="T40" fmla="*/ 2147483647 w 106"/>
              <a:gd name="T41" fmla="*/ 2147483647 h 116"/>
              <a:gd name="T42" fmla="*/ 2147483647 w 106"/>
              <a:gd name="T43" fmla="*/ 2147483647 h 11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06"/>
              <a:gd name="T67" fmla="*/ 0 h 116"/>
              <a:gd name="T68" fmla="*/ 106 w 106"/>
              <a:gd name="T69" fmla="*/ 116 h 11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06" h="116">
                <a:moveTo>
                  <a:pt x="53" y="116"/>
                </a:moveTo>
                <a:lnTo>
                  <a:pt x="53" y="116"/>
                </a:lnTo>
                <a:lnTo>
                  <a:pt x="106" y="0"/>
                </a:lnTo>
                <a:lnTo>
                  <a:pt x="95" y="0"/>
                </a:lnTo>
                <a:lnTo>
                  <a:pt x="90" y="6"/>
                </a:lnTo>
                <a:lnTo>
                  <a:pt x="85" y="6"/>
                </a:lnTo>
                <a:lnTo>
                  <a:pt x="79" y="11"/>
                </a:lnTo>
                <a:lnTo>
                  <a:pt x="69" y="11"/>
                </a:lnTo>
                <a:lnTo>
                  <a:pt x="64" y="11"/>
                </a:lnTo>
                <a:lnTo>
                  <a:pt x="58" y="11"/>
                </a:lnTo>
                <a:lnTo>
                  <a:pt x="53" y="11"/>
                </a:lnTo>
                <a:lnTo>
                  <a:pt x="48" y="11"/>
                </a:lnTo>
                <a:lnTo>
                  <a:pt x="37" y="11"/>
                </a:lnTo>
                <a:lnTo>
                  <a:pt x="32" y="11"/>
                </a:lnTo>
                <a:lnTo>
                  <a:pt x="27" y="11"/>
                </a:lnTo>
                <a:lnTo>
                  <a:pt x="21" y="6"/>
                </a:lnTo>
                <a:lnTo>
                  <a:pt x="11" y="6"/>
                </a:lnTo>
                <a:lnTo>
                  <a:pt x="6" y="0"/>
                </a:lnTo>
                <a:lnTo>
                  <a:pt x="0" y="0"/>
                </a:lnTo>
                <a:lnTo>
                  <a:pt x="53" y="116"/>
                </a:lnTo>
                <a:close/>
              </a:path>
            </a:pathLst>
          </a:custGeom>
          <a:solidFill>
            <a:schemeClr val="tx2"/>
          </a:solidFill>
          <a:ln w="9525">
            <a:noFill/>
            <a:round/>
            <a:headEnd/>
            <a:tailEnd/>
          </a:ln>
        </p:spPr>
        <p:txBody>
          <a:bodyPr/>
          <a:lstStyle/>
          <a:p>
            <a:endParaRPr lang="en-US" dirty="0"/>
          </a:p>
        </p:txBody>
      </p:sp>
      <p:sp>
        <p:nvSpPr>
          <p:cNvPr id="72903" name="Freeform 215"/>
          <p:cNvSpPr>
            <a:spLocks/>
          </p:cNvSpPr>
          <p:nvPr/>
        </p:nvSpPr>
        <p:spPr bwMode="auto">
          <a:xfrm>
            <a:off x="2701925" y="3830638"/>
            <a:ext cx="25400" cy="301625"/>
          </a:xfrm>
          <a:custGeom>
            <a:avLst/>
            <a:gdLst>
              <a:gd name="T0" fmla="*/ 2147483647 w 16"/>
              <a:gd name="T1" fmla="*/ 2147483647 h 190"/>
              <a:gd name="T2" fmla="*/ 2147483647 w 16"/>
              <a:gd name="T3" fmla="*/ 2147483647 h 190"/>
              <a:gd name="T4" fmla="*/ 2147483647 w 16"/>
              <a:gd name="T5" fmla="*/ 0 h 190"/>
              <a:gd name="T6" fmla="*/ 0 w 16"/>
              <a:gd name="T7" fmla="*/ 0 h 190"/>
              <a:gd name="T8" fmla="*/ 0 w 16"/>
              <a:gd name="T9" fmla="*/ 2147483647 h 190"/>
              <a:gd name="T10" fmla="*/ 2147483647 w 16"/>
              <a:gd name="T11" fmla="*/ 2147483647 h 190"/>
              <a:gd name="T12" fmla="*/ 0 60000 65536"/>
              <a:gd name="T13" fmla="*/ 0 60000 65536"/>
              <a:gd name="T14" fmla="*/ 0 60000 65536"/>
              <a:gd name="T15" fmla="*/ 0 60000 65536"/>
              <a:gd name="T16" fmla="*/ 0 60000 65536"/>
              <a:gd name="T17" fmla="*/ 0 60000 65536"/>
              <a:gd name="T18" fmla="*/ 0 w 16"/>
              <a:gd name="T19" fmla="*/ 0 h 190"/>
              <a:gd name="T20" fmla="*/ 16 w 16"/>
              <a:gd name="T21" fmla="*/ 190 h 190"/>
            </a:gdLst>
            <a:ahLst/>
            <a:cxnLst>
              <a:cxn ang="T12">
                <a:pos x="T0" y="T1"/>
              </a:cxn>
              <a:cxn ang="T13">
                <a:pos x="T2" y="T3"/>
              </a:cxn>
              <a:cxn ang="T14">
                <a:pos x="T4" y="T5"/>
              </a:cxn>
              <a:cxn ang="T15">
                <a:pos x="T6" y="T7"/>
              </a:cxn>
              <a:cxn ang="T16">
                <a:pos x="T8" y="T9"/>
              </a:cxn>
              <a:cxn ang="T17">
                <a:pos x="T10" y="T11"/>
              </a:cxn>
            </a:cxnLst>
            <a:rect l="T18" t="T19" r="T20" b="T21"/>
            <a:pathLst>
              <a:path w="16" h="190">
                <a:moveTo>
                  <a:pt x="5" y="190"/>
                </a:moveTo>
                <a:lnTo>
                  <a:pt x="16" y="190"/>
                </a:lnTo>
                <a:lnTo>
                  <a:pt x="16" y="0"/>
                </a:lnTo>
                <a:lnTo>
                  <a:pt x="0" y="0"/>
                </a:lnTo>
                <a:lnTo>
                  <a:pt x="0" y="190"/>
                </a:lnTo>
                <a:lnTo>
                  <a:pt x="5" y="190"/>
                </a:lnTo>
                <a:close/>
              </a:path>
            </a:pathLst>
          </a:custGeom>
          <a:solidFill>
            <a:schemeClr val="tx1"/>
          </a:solidFill>
          <a:ln w="9525">
            <a:noFill/>
            <a:round/>
            <a:headEnd/>
            <a:tailEnd/>
          </a:ln>
        </p:spPr>
        <p:txBody>
          <a:bodyPr/>
          <a:lstStyle/>
          <a:p>
            <a:endParaRPr lang="en-US" dirty="0"/>
          </a:p>
        </p:txBody>
      </p:sp>
      <p:sp>
        <p:nvSpPr>
          <p:cNvPr id="72904" name="Freeform 216"/>
          <p:cNvSpPr>
            <a:spLocks/>
          </p:cNvSpPr>
          <p:nvPr/>
        </p:nvSpPr>
        <p:spPr bwMode="auto">
          <a:xfrm>
            <a:off x="2625725" y="4032250"/>
            <a:ext cx="168275" cy="192088"/>
          </a:xfrm>
          <a:custGeom>
            <a:avLst/>
            <a:gdLst>
              <a:gd name="T0" fmla="*/ 2147483647 w 106"/>
              <a:gd name="T1" fmla="*/ 2147483647 h 121"/>
              <a:gd name="T2" fmla="*/ 2147483647 w 106"/>
              <a:gd name="T3" fmla="*/ 2147483647 h 121"/>
              <a:gd name="T4" fmla="*/ 2147483647 w 106"/>
              <a:gd name="T5" fmla="*/ 0 h 121"/>
              <a:gd name="T6" fmla="*/ 2147483647 w 106"/>
              <a:gd name="T7" fmla="*/ 0 h 121"/>
              <a:gd name="T8" fmla="*/ 2147483647 w 106"/>
              <a:gd name="T9" fmla="*/ 2147483647 h 121"/>
              <a:gd name="T10" fmla="*/ 2147483647 w 106"/>
              <a:gd name="T11" fmla="*/ 2147483647 h 121"/>
              <a:gd name="T12" fmla="*/ 2147483647 w 106"/>
              <a:gd name="T13" fmla="*/ 2147483647 h 121"/>
              <a:gd name="T14" fmla="*/ 2147483647 w 106"/>
              <a:gd name="T15" fmla="*/ 2147483647 h 121"/>
              <a:gd name="T16" fmla="*/ 2147483647 w 106"/>
              <a:gd name="T17" fmla="*/ 2147483647 h 121"/>
              <a:gd name="T18" fmla="*/ 2147483647 w 106"/>
              <a:gd name="T19" fmla="*/ 2147483647 h 121"/>
              <a:gd name="T20" fmla="*/ 2147483647 w 106"/>
              <a:gd name="T21" fmla="*/ 2147483647 h 121"/>
              <a:gd name="T22" fmla="*/ 2147483647 w 106"/>
              <a:gd name="T23" fmla="*/ 2147483647 h 121"/>
              <a:gd name="T24" fmla="*/ 2147483647 w 106"/>
              <a:gd name="T25" fmla="*/ 2147483647 h 121"/>
              <a:gd name="T26" fmla="*/ 2147483647 w 106"/>
              <a:gd name="T27" fmla="*/ 2147483647 h 121"/>
              <a:gd name="T28" fmla="*/ 2147483647 w 106"/>
              <a:gd name="T29" fmla="*/ 2147483647 h 121"/>
              <a:gd name="T30" fmla="*/ 2147483647 w 106"/>
              <a:gd name="T31" fmla="*/ 2147483647 h 121"/>
              <a:gd name="T32" fmla="*/ 2147483647 w 106"/>
              <a:gd name="T33" fmla="*/ 2147483647 h 121"/>
              <a:gd name="T34" fmla="*/ 2147483647 w 106"/>
              <a:gd name="T35" fmla="*/ 2147483647 h 121"/>
              <a:gd name="T36" fmla="*/ 2147483647 w 106"/>
              <a:gd name="T37" fmla="*/ 2147483647 h 121"/>
              <a:gd name="T38" fmla="*/ 0 w 106"/>
              <a:gd name="T39" fmla="*/ 0 h 121"/>
              <a:gd name="T40" fmla="*/ 2147483647 w 106"/>
              <a:gd name="T41" fmla="*/ 2147483647 h 121"/>
              <a:gd name="T42" fmla="*/ 2147483647 w 106"/>
              <a:gd name="T43" fmla="*/ 2147483647 h 12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06"/>
              <a:gd name="T67" fmla="*/ 0 h 121"/>
              <a:gd name="T68" fmla="*/ 106 w 106"/>
              <a:gd name="T69" fmla="*/ 121 h 12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06" h="121">
                <a:moveTo>
                  <a:pt x="53" y="121"/>
                </a:moveTo>
                <a:lnTo>
                  <a:pt x="53" y="121"/>
                </a:lnTo>
                <a:lnTo>
                  <a:pt x="106" y="0"/>
                </a:lnTo>
                <a:lnTo>
                  <a:pt x="100" y="5"/>
                </a:lnTo>
                <a:lnTo>
                  <a:pt x="90" y="5"/>
                </a:lnTo>
                <a:lnTo>
                  <a:pt x="85" y="11"/>
                </a:lnTo>
                <a:lnTo>
                  <a:pt x="79" y="11"/>
                </a:lnTo>
                <a:lnTo>
                  <a:pt x="74" y="16"/>
                </a:lnTo>
                <a:lnTo>
                  <a:pt x="69" y="16"/>
                </a:lnTo>
                <a:lnTo>
                  <a:pt x="58" y="16"/>
                </a:lnTo>
                <a:lnTo>
                  <a:pt x="53" y="16"/>
                </a:lnTo>
                <a:lnTo>
                  <a:pt x="48" y="16"/>
                </a:lnTo>
                <a:lnTo>
                  <a:pt x="42" y="16"/>
                </a:lnTo>
                <a:lnTo>
                  <a:pt x="32" y="16"/>
                </a:lnTo>
                <a:lnTo>
                  <a:pt x="27" y="11"/>
                </a:lnTo>
                <a:lnTo>
                  <a:pt x="21" y="11"/>
                </a:lnTo>
                <a:lnTo>
                  <a:pt x="16" y="5"/>
                </a:lnTo>
                <a:lnTo>
                  <a:pt x="11" y="5"/>
                </a:lnTo>
                <a:lnTo>
                  <a:pt x="0" y="0"/>
                </a:lnTo>
                <a:lnTo>
                  <a:pt x="53" y="121"/>
                </a:lnTo>
                <a:close/>
              </a:path>
            </a:pathLst>
          </a:custGeom>
          <a:solidFill>
            <a:schemeClr val="tx1"/>
          </a:solidFill>
          <a:ln w="9525">
            <a:noFill/>
            <a:round/>
            <a:headEnd/>
            <a:tailEnd/>
          </a:ln>
        </p:spPr>
        <p:txBody>
          <a:bodyPr/>
          <a:lstStyle/>
          <a:p>
            <a:endParaRPr lang="en-US" dirty="0"/>
          </a:p>
        </p:txBody>
      </p:sp>
      <p:sp>
        <p:nvSpPr>
          <p:cNvPr id="72905" name="Freeform 217"/>
          <p:cNvSpPr>
            <a:spLocks/>
          </p:cNvSpPr>
          <p:nvPr/>
        </p:nvSpPr>
        <p:spPr bwMode="auto">
          <a:xfrm>
            <a:off x="2416175" y="5213350"/>
            <a:ext cx="293688" cy="17463"/>
          </a:xfrm>
          <a:custGeom>
            <a:avLst/>
            <a:gdLst>
              <a:gd name="T0" fmla="*/ 0 w 185"/>
              <a:gd name="T1" fmla="*/ 2147483647 h 11"/>
              <a:gd name="T2" fmla="*/ 0 w 185"/>
              <a:gd name="T3" fmla="*/ 2147483647 h 11"/>
              <a:gd name="T4" fmla="*/ 2147483647 w 185"/>
              <a:gd name="T5" fmla="*/ 2147483647 h 11"/>
              <a:gd name="T6" fmla="*/ 2147483647 w 185"/>
              <a:gd name="T7" fmla="*/ 0 h 11"/>
              <a:gd name="T8" fmla="*/ 0 w 185"/>
              <a:gd name="T9" fmla="*/ 0 h 11"/>
              <a:gd name="T10" fmla="*/ 0 w 185"/>
              <a:gd name="T11" fmla="*/ 2147483647 h 11"/>
              <a:gd name="T12" fmla="*/ 0 60000 65536"/>
              <a:gd name="T13" fmla="*/ 0 60000 65536"/>
              <a:gd name="T14" fmla="*/ 0 60000 65536"/>
              <a:gd name="T15" fmla="*/ 0 60000 65536"/>
              <a:gd name="T16" fmla="*/ 0 60000 65536"/>
              <a:gd name="T17" fmla="*/ 0 60000 65536"/>
              <a:gd name="T18" fmla="*/ 0 w 185"/>
              <a:gd name="T19" fmla="*/ 0 h 11"/>
              <a:gd name="T20" fmla="*/ 185 w 185"/>
              <a:gd name="T21" fmla="*/ 11 h 11"/>
            </a:gdLst>
            <a:ahLst/>
            <a:cxnLst>
              <a:cxn ang="T12">
                <a:pos x="T0" y="T1"/>
              </a:cxn>
              <a:cxn ang="T13">
                <a:pos x="T2" y="T3"/>
              </a:cxn>
              <a:cxn ang="T14">
                <a:pos x="T4" y="T5"/>
              </a:cxn>
              <a:cxn ang="T15">
                <a:pos x="T6" y="T7"/>
              </a:cxn>
              <a:cxn ang="T16">
                <a:pos x="T8" y="T9"/>
              </a:cxn>
              <a:cxn ang="T17">
                <a:pos x="T10" y="T11"/>
              </a:cxn>
            </a:cxnLst>
            <a:rect l="T18" t="T19" r="T20" b="T21"/>
            <a:pathLst>
              <a:path w="185" h="11">
                <a:moveTo>
                  <a:pt x="0" y="5"/>
                </a:moveTo>
                <a:lnTo>
                  <a:pt x="0" y="11"/>
                </a:lnTo>
                <a:lnTo>
                  <a:pt x="185" y="11"/>
                </a:lnTo>
                <a:lnTo>
                  <a:pt x="185" y="0"/>
                </a:lnTo>
                <a:lnTo>
                  <a:pt x="0" y="0"/>
                </a:lnTo>
                <a:lnTo>
                  <a:pt x="0" y="5"/>
                </a:lnTo>
                <a:close/>
              </a:path>
            </a:pathLst>
          </a:custGeom>
          <a:solidFill>
            <a:schemeClr val="hlink"/>
          </a:solidFill>
          <a:ln w="9525">
            <a:noFill/>
            <a:round/>
            <a:headEnd/>
            <a:tailEnd/>
          </a:ln>
        </p:spPr>
        <p:txBody>
          <a:bodyPr/>
          <a:lstStyle/>
          <a:p>
            <a:endParaRPr lang="en-US" dirty="0"/>
          </a:p>
        </p:txBody>
      </p:sp>
      <p:sp>
        <p:nvSpPr>
          <p:cNvPr id="72906" name="Freeform 218"/>
          <p:cNvSpPr>
            <a:spLocks/>
          </p:cNvSpPr>
          <p:nvPr/>
        </p:nvSpPr>
        <p:spPr bwMode="auto">
          <a:xfrm>
            <a:off x="2416175" y="3411538"/>
            <a:ext cx="311150" cy="17462"/>
          </a:xfrm>
          <a:custGeom>
            <a:avLst/>
            <a:gdLst>
              <a:gd name="T0" fmla="*/ 0 w 196"/>
              <a:gd name="T1" fmla="*/ 2147483647 h 11"/>
              <a:gd name="T2" fmla="*/ 0 w 196"/>
              <a:gd name="T3" fmla="*/ 2147483647 h 11"/>
              <a:gd name="T4" fmla="*/ 2147483647 w 196"/>
              <a:gd name="T5" fmla="*/ 2147483647 h 11"/>
              <a:gd name="T6" fmla="*/ 2147483647 w 196"/>
              <a:gd name="T7" fmla="*/ 0 h 11"/>
              <a:gd name="T8" fmla="*/ 0 w 196"/>
              <a:gd name="T9" fmla="*/ 0 h 11"/>
              <a:gd name="T10" fmla="*/ 0 w 196"/>
              <a:gd name="T11" fmla="*/ 2147483647 h 11"/>
              <a:gd name="T12" fmla="*/ 0 60000 65536"/>
              <a:gd name="T13" fmla="*/ 0 60000 65536"/>
              <a:gd name="T14" fmla="*/ 0 60000 65536"/>
              <a:gd name="T15" fmla="*/ 0 60000 65536"/>
              <a:gd name="T16" fmla="*/ 0 60000 65536"/>
              <a:gd name="T17" fmla="*/ 0 60000 65536"/>
              <a:gd name="T18" fmla="*/ 0 w 196"/>
              <a:gd name="T19" fmla="*/ 0 h 11"/>
              <a:gd name="T20" fmla="*/ 196 w 196"/>
              <a:gd name="T21" fmla="*/ 11 h 11"/>
            </a:gdLst>
            <a:ahLst/>
            <a:cxnLst>
              <a:cxn ang="T12">
                <a:pos x="T0" y="T1"/>
              </a:cxn>
              <a:cxn ang="T13">
                <a:pos x="T2" y="T3"/>
              </a:cxn>
              <a:cxn ang="T14">
                <a:pos x="T4" y="T5"/>
              </a:cxn>
              <a:cxn ang="T15">
                <a:pos x="T6" y="T7"/>
              </a:cxn>
              <a:cxn ang="T16">
                <a:pos x="T8" y="T9"/>
              </a:cxn>
              <a:cxn ang="T17">
                <a:pos x="T10" y="T11"/>
              </a:cxn>
            </a:cxnLst>
            <a:rect l="T18" t="T19" r="T20" b="T21"/>
            <a:pathLst>
              <a:path w="196" h="11">
                <a:moveTo>
                  <a:pt x="0" y="6"/>
                </a:moveTo>
                <a:lnTo>
                  <a:pt x="0" y="11"/>
                </a:lnTo>
                <a:lnTo>
                  <a:pt x="196" y="11"/>
                </a:lnTo>
                <a:lnTo>
                  <a:pt x="196" y="0"/>
                </a:lnTo>
                <a:lnTo>
                  <a:pt x="0" y="0"/>
                </a:lnTo>
                <a:lnTo>
                  <a:pt x="0" y="6"/>
                </a:lnTo>
                <a:close/>
              </a:path>
            </a:pathLst>
          </a:custGeom>
          <a:solidFill>
            <a:schemeClr val="hlink"/>
          </a:solidFill>
          <a:ln w="9525">
            <a:noFill/>
            <a:round/>
            <a:headEnd/>
            <a:tailEnd/>
          </a:ln>
        </p:spPr>
        <p:txBody>
          <a:bodyPr/>
          <a:lstStyle/>
          <a:p>
            <a:endParaRPr lang="en-US" dirty="0"/>
          </a:p>
        </p:txBody>
      </p:sp>
      <p:sp>
        <p:nvSpPr>
          <p:cNvPr id="72907" name="Freeform 219"/>
          <p:cNvSpPr>
            <a:spLocks/>
          </p:cNvSpPr>
          <p:nvPr/>
        </p:nvSpPr>
        <p:spPr bwMode="auto">
          <a:xfrm>
            <a:off x="2416175" y="1770063"/>
            <a:ext cx="311150" cy="17462"/>
          </a:xfrm>
          <a:custGeom>
            <a:avLst/>
            <a:gdLst>
              <a:gd name="T0" fmla="*/ 0 w 196"/>
              <a:gd name="T1" fmla="*/ 2147483647 h 11"/>
              <a:gd name="T2" fmla="*/ 0 w 196"/>
              <a:gd name="T3" fmla="*/ 2147483647 h 11"/>
              <a:gd name="T4" fmla="*/ 2147483647 w 196"/>
              <a:gd name="T5" fmla="*/ 2147483647 h 11"/>
              <a:gd name="T6" fmla="*/ 2147483647 w 196"/>
              <a:gd name="T7" fmla="*/ 0 h 11"/>
              <a:gd name="T8" fmla="*/ 0 w 196"/>
              <a:gd name="T9" fmla="*/ 0 h 11"/>
              <a:gd name="T10" fmla="*/ 0 w 196"/>
              <a:gd name="T11" fmla="*/ 2147483647 h 11"/>
              <a:gd name="T12" fmla="*/ 0 60000 65536"/>
              <a:gd name="T13" fmla="*/ 0 60000 65536"/>
              <a:gd name="T14" fmla="*/ 0 60000 65536"/>
              <a:gd name="T15" fmla="*/ 0 60000 65536"/>
              <a:gd name="T16" fmla="*/ 0 60000 65536"/>
              <a:gd name="T17" fmla="*/ 0 60000 65536"/>
              <a:gd name="T18" fmla="*/ 0 w 196"/>
              <a:gd name="T19" fmla="*/ 0 h 11"/>
              <a:gd name="T20" fmla="*/ 196 w 196"/>
              <a:gd name="T21" fmla="*/ 11 h 11"/>
            </a:gdLst>
            <a:ahLst/>
            <a:cxnLst>
              <a:cxn ang="T12">
                <a:pos x="T0" y="T1"/>
              </a:cxn>
              <a:cxn ang="T13">
                <a:pos x="T2" y="T3"/>
              </a:cxn>
              <a:cxn ang="T14">
                <a:pos x="T4" y="T5"/>
              </a:cxn>
              <a:cxn ang="T15">
                <a:pos x="T6" y="T7"/>
              </a:cxn>
              <a:cxn ang="T16">
                <a:pos x="T8" y="T9"/>
              </a:cxn>
              <a:cxn ang="T17">
                <a:pos x="T10" y="T11"/>
              </a:cxn>
            </a:cxnLst>
            <a:rect l="T18" t="T19" r="T20" b="T21"/>
            <a:pathLst>
              <a:path w="196" h="11">
                <a:moveTo>
                  <a:pt x="0" y="5"/>
                </a:moveTo>
                <a:lnTo>
                  <a:pt x="0" y="11"/>
                </a:lnTo>
                <a:lnTo>
                  <a:pt x="196" y="11"/>
                </a:lnTo>
                <a:lnTo>
                  <a:pt x="196" y="0"/>
                </a:lnTo>
                <a:lnTo>
                  <a:pt x="0" y="0"/>
                </a:lnTo>
                <a:lnTo>
                  <a:pt x="0" y="5"/>
                </a:lnTo>
                <a:close/>
              </a:path>
            </a:pathLst>
          </a:custGeom>
          <a:solidFill>
            <a:schemeClr val="hlink"/>
          </a:solidFill>
          <a:ln w="9525">
            <a:noFill/>
            <a:round/>
            <a:headEnd/>
            <a:tailEnd/>
          </a:ln>
        </p:spPr>
        <p:txBody>
          <a:bodyPr/>
          <a:lstStyle/>
          <a:p>
            <a:endParaRPr lang="en-US" dirty="0"/>
          </a:p>
        </p:txBody>
      </p:sp>
      <p:sp>
        <p:nvSpPr>
          <p:cNvPr id="72908" name="Freeform 220"/>
          <p:cNvSpPr>
            <a:spLocks/>
          </p:cNvSpPr>
          <p:nvPr/>
        </p:nvSpPr>
        <p:spPr bwMode="auto">
          <a:xfrm>
            <a:off x="2416175" y="5548313"/>
            <a:ext cx="311150" cy="17462"/>
          </a:xfrm>
          <a:custGeom>
            <a:avLst/>
            <a:gdLst>
              <a:gd name="T0" fmla="*/ 0 w 196"/>
              <a:gd name="T1" fmla="*/ 2147483647 h 11"/>
              <a:gd name="T2" fmla="*/ 0 w 196"/>
              <a:gd name="T3" fmla="*/ 2147483647 h 11"/>
              <a:gd name="T4" fmla="*/ 2147483647 w 196"/>
              <a:gd name="T5" fmla="*/ 2147483647 h 11"/>
              <a:gd name="T6" fmla="*/ 2147483647 w 196"/>
              <a:gd name="T7" fmla="*/ 0 h 11"/>
              <a:gd name="T8" fmla="*/ 0 w 196"/>
              <a:gd name="T9" fmla="*/ 0 h 11"/>
              <a:gd name="T10" fmla="*/ 0 w 196"/>
              <a:gd name="T11" fmla="*/ 2147483647 h 11"/>
              <a:gd name="T12" fmla="*/ 0 60000 65536"/>
              <a:gd name="T13" fmla="*/ 0 60000 65536"/>
              <a:gd name="T14" fmla="*/ 0 60000 65536"/>
              <a:gd name="T15" fmla="*/ 0 60000 65536"/>
              <a:gd name="T16" fmla="*/ 0 60000 65536"/>
              <a:gd name="T17" fmla="*/ 0 60000 65536"/>
              <a:gd name="T18" fmla="*/ 0 w 196"/>
              <a:gd name="T19" fmla="*/ 0 h 11"/>
              <a:gd name="T20" fmla="*/ 196 w 196"/>
              <a:gd name="T21" fmla="*/ 11 h 11"/>
            </a:gdLst>
            <a:ahLst/>
            <a:cxnLst>
              <a:cxn ang="T12">
                <a:pos x="T0" y="T1"/>
              </a:cxn>
              <a:cxn ang="T13">
                <a:pos x="T2" y="T3"/>
              </a:cxn>
              <a:cxn ang="T14">
                <a:pos x="T4" y="T5"/>
              </a:cxn>
              <a:cxn ang="T15">
                <a:pos x="T6" y="T7"/>
              </a:cxn>
              <a:cxn ang="T16">
                <a:pos x="T8" y="T9"/>
              </a:cxn>
              <a:cxn ang="T17">
                <a:pos x="T10" y="T11"/>
              </a:cxn>
            </a:cxnLst>
            <a:rect l="T18" t="T19" r="T20" b="T21"/>
            <a:pathLst>
              <a:path w="196" h="11">
                <a:moveTo>
                  <a:pt x="0" y="5"/>
                </a:moveTo>
                <a:lnTo>
                  <a:pt x="0" y="11"/>
                </a:lnTo>
                <a:lnTo>
                  <a:pt x="196" y="11"/>
                </a:lnTo>
                <a:lnTo>
                  <a:pt x="196" y="0"/>
                </a:lnTo>
                <a:lnTo>
                  <a:pt x="0" y="0"/>
                </a:lnTo>
                <a:lnTo>
                  <a:pt x="0" y="5"/>
                </a:lnTo>
                <a:close/>
              </a:path>
            </a:pathLst>
          </a:custGeom>
          <a:solidFill>
            <a:schemeClr val="hlink"/>
          </a:solidFill>
          <a:ln w="9525">
            <a:noFill/>
            <a:round/>
            <a:headEnd/>
            <a:tailEnd/>
          </a:ln>
        </p:spPr>
        <p:txBody>
          <a:bodyPr/>
          <a:lstStyle/>
          <a:p>
            <a:endParaRPr lang="en-US" dirty="0"/>
          </a:p>
        </p:txBody>
      </p:sp>
      <p:sp>
        <p:nvSpPr>
          <p:cNvPr id="72909" name="Freeform 221"/>
          <p:cNvSpPr>
            <a:spLocks/>
          </p:cNvSpPr>
          <p:nvPr/>
        </p:nvSpPr>
        <p:spPr bwMode="auto">
          <a:xfrm>
            <a:off x="2416175" y="4208463"/>
            <a:ext cx="311150" cy="15875"/>
          </a:xfrm>
          <a:custGeom>
            <a:avLst/>
            <a:gdLst>
              <a:gd name="T0" fmla="*/ 0 w 196"/>
              <a:gd name="T1" fmla="*/ 2147483647 h 10"/>
              <a:gd name="T2" fmla="*/ 0 w 196"/>
              <a:gd name="T3" fmla="*/ 2147483647 h 10"/>
              <a:gd name="T4" fmla="*/ 2147483647 w 196"/>
              <a:gd name="T5" fmla="*/ 2147483647 h 10"/>
              <a:gd name="T6" fmla="*/ 2147483647 w 196"/>
              <a:gd name="T7" fmla="*/ 0 h 10"/>
              <a:gd name="T8" fmla="*/ 0 w 196"/>
              <a:gd name="T9" fmla="*/ 0 h 10"/>
              <a:gd name="T10" fmla="*/ 0 w 196"/>
              <a:gd name="T11" fmla="*/ 2147483647 h 10"/>
              <a:gd name="T12" fmla="*/ 0 60000 65536"/>
              <a:gd name="T13" fmla="*/ 0 60000 65536"/>
              <a:gd name="T14" fmla="*/ 0 60000 65536"/>
              <a:gd name="T15" fmla="*/ 0 60000 65536"/>
              <a:gd name="T16" fmla="*/ 0 60000 65536"/>
              <a:gd name="T17" fmla="*/ 0 60000 65536"/>
              <a:gd name="T18" fmla="*/ 0 w 196"/>
              <a:gd name="T19" fmla="*/ 0 h 10"/>
              <a:gd name="T20" fmla="*/ 196 w 196"/>
              <a:gd name="T21" fmla="*/ 10 h 10"/>
            </a:gdLst>
            <a:ahLst/>
            <a:cxnLst>
              <a:cxn ang="T12">
                <a:pos x="T0" y="T1"/>
              </a:cxn>
              <a:cxn ang="T13">
                <a:pos x="T2" y="T3"/>
              </a:cxn>
              <a:cxn ang="T14">
                <a:pos x="T4" y="T5"/>
              </a:cxn>
              <a:cxn ang="T15">
                <a:pos x="T6" y="T7"/>
              </a:cxn>
              <a:cxn ang="T16">
                <a:pos x="T8" y="T9"/>
              </a:cxn>
              <a:cxn ang="T17">
                <a:pos x="T10" y="T11"/>
              </a:cxn>
            </a:cxnLst>
            <a:rect l="T18" t="T19" r="T20" b="T21"/>
            <a:pathLst>
              <a:path w="196" h="10">
                <a:moveTo>
                  <a:pt x="0" y="5"/>
                </a:moveTo>
                <a:lnTo>
                  <a:pt x="0" y="10"/>
                </a:lnTo>
                <a:lnTo>
                  <a:pt x="196" y="10"/>
                </a:lnTo>
                <a:lnTo>
                  <a:pt x="196" y="0"/>
                </a:lnTo>
                <a:lnTo>
                  <a:pt x="0" y="0"/>
                </a:lnTo>
                <a:lnTo>
                  <a:pt x="0" y="5"/>
                </a:lnTo>
                <a:close/>
              </a:path>
            </a:pathLst>
          </a:custGeom>
          <a:solidFill>
            <a:schemeClr val="hlink"/>
          </a:solidFill>
          <a:ln w="9525">
            <a:noFill/>
            <a:round/>
            <a:headEnd/>
            <a:tailEnd/>
          </a:ln>
        </p:spPr>
        <p:txBody>
          <a:bodyPr/>
          <a:lstStyle/>
          <a:p>
            <a:endParaRPr lang="en-US" dirty="0"/>
          </a:p>
        </p:txBody>
      </p:sp>
      <p:sp>
        <p:nvSpPr>
          <p:cNvPr id="72910" name="Freeform 222"/>
          <p:cNvSpPr>
            <a:spLocks/>
          </p:cNvSpPr>
          <p:nvPr/>
        </p:nvSpPr>
        <p:spPr bwMode="auto">
          <a:xfrm>
            <a:off x="2416175" y="2339975"/>
            <a:ext cx="311150" cy="17463"/>
          </a:xfrm>
          <a:custGeom>
            <a:avLst/>
            <a:gdLst>
              <a:gd name="T0" fmla="*/ 0 w 196"/>
              <a:gd name="T1" fmla="*/ 2147483647 h 11"/>
              <a:gd name="T2" fmla="*/ 0 w 196"/>
              <a:gd name="T3" fmla="*/ 2147483647 h 11"/>
              <a:gd name="T4" fmla="*/ 2147483647 w 196"/>
              <a:gd name="T5" fmla="*/ 2147483647 h 11"/>
              <a:gd name="T6" fmla="*/ 2147483647 w 196"/>
              <a:gd name="T7" fmla="*/ 0 h 11"/>
              <a:gd name="T8" fmla="*/ 0 w 196"/>
              <a:gd name="T9" fmla="*/ 0 h 11"/>
              <a:gd name="T10" fmla="*/ 0 w 196"/>
              <a:gd name="T11" fmla="*/ 2147483647 h 11"/>
              <a:gd name="T12" fmla="*/ 0 60000 65536"/>
              <a:gd name="T13" fmla="*/ 0 60000 65536"/>
              <a:gd name="T14" fmla="*/ 0 60000 65536"/>
              <a:gd name="T15" fmla="*/ 0 60000 65536"/>
              <a:gd name="T16" fmla="*/ 0 60000 65536"/>
              <a:gd name="T17" fmla="*/ 0 60000 65536"/>
              <a:gd name="T18" fmla="*/ 0 w 196"/>
              <a:gd name="T19" fmla="*/ 0 h 11"/>
              <a:gd name="T20" fmla="*/ 196 w 196"/>
              <a:gd name="T21" fmla="*/ 11 h 11"/>
            </a:gdLst>
            <a:ahLst/>
            <a:cxnLst>
              <a:cxn ang="T12">
                <a:pos x="T0" y="T1"/>
              </a:cxn>
              <a:cxn ang="T13">
                <a:pos x="T2" y="T3"/>
              </a:cxn>
              <a:cxn ang="T14">
                <a:pos x="T4" y="T5"/>
              </a:cxn>
              <a:cxn ang="T15">
                <a:pos x="T6" y="T7"/>
              </a:cxn>
              <a:cxn ang="T16">
                <a:pos x="T8" y="T9"/>
              </a:cxn>
              <a:cxn ang="T17">
                <a:pos x="T10" y="T11"/>
              </a:cxn>
            </a:cxnLst>
            <a:rect l="T18" t="T19" r="T20" b="T21"/>
            <a:pathLst>
              <a:path w="196" h="11">
                <a:moveTo>
                  <a:pt x="0" y="5"/>
                </a:moveTo>
                <a:lnTo>
                  <a:pt x="0" y="11"/>
                </a:lnTo>
                <a:lnTo>
                  <a:pt x="196" y="11"/>
                </a:lnTo>
                <a:lnTo>
                  <a:pt x="196" y="0"/>
                </a:lnTo>
                <a:lnTo>
                  <a:pt x="0" y="0"/>
                </a:lnTo>
                <a:lnTo>
                  <a:pt x="0" y="5"/>
                </a:lnTo>
                <a:close/>
              </a:path>
            </a:pathLst>
          </a:custGeom>
          <a:solidFill>
            <a:schemeClr val="hlink"/>
          </a:solidFill>
          <a:ln w="9525">
            <a:noFill/>
            <a:round/>
            <a:headEnd/>
            <a:tailEnd/>
          </a:ln>
        </p:spPr>
        <p:txBody>
          <a:bodyPr/>
          <a:lstStyle/>
          <a:p>
            <a:endParaRPr lang="en-US" dirty="0"/>
          </a:p>
        </p:txBody>
      </p:sp>
      <p:sp>
        <p:nvSpPr>
          <p:cNvPr id="72911" name="Freeform 223"/>
          <p:cNvSpPr>
            <a:spLocks/>
          </p:cNvSpPr>
          <p:nvPr/>
        </p:nvSpPr>
        <p:spPr bwMode="auto">
          <a:xfrm>
            <a:off x="5507038" y="5522913"/>
            <a:ext cx="193675" cy="754062"/>
          </a:xfrm>
          <a:custGeom>
            <a:avLst/>
            <a:gdLst>
              <a:gd name="T0" fmla="*/ 2147483647 w 122"/>
              <a:gd name="T1" fmla="*/ 0 h 475"/>
              <a:gd name="T2" fmla="*/ 2147483647 w 122"/>
              <a:gd name="T3" fmla="*/ 2147483647 h 475"/>
              <a:gd name="T4" fmla="*/ 0 w 122"/>
              <a:gd name="T5" fmla="*/ 2147483647 h 475"/>
              <a:gd name="T6" fmla="*/ 2147483647 w 122"/>
              <a:gd name="T7" fmla="*/ 0 h 475"/>
              <a:gd name="T8" fmla="*/ 2147483647 w 122"/>
              <a:gd name="T9" fmla="*/ 0 h 475"/>
              <a:gd name="T10" fmla="*/ 0 60000 65536"/>
              <a:gd name="T11" fmla="*/ 0 60000 65536"/>
              <a:gd name="T12" fmla="*/ 0 60000 65536"/>
              <a:gd name="T13" fmla="*/ 0 60000 65536"/>
              <a:gd name="T14" fmla="*/ 0 60000 65536"/>
              <a:gd name="T15" fmla="*/ 0 w 122"/>
              <a:gd name="T16" fmla="*/ 0 h 475"/>
              <a:gd name="T17" fmla="*/ 122 w 122"/>
              <a:gd name="T18" fmla="*/ 475 h 475"/>
            </a:gdLst>
            <a:ahLst/>
            <a:cxnLst>
              <a:cxn ang="T10">
                <a:pos x="T0" y="T1"/>
              </a:cxn>
              <a:cxn ang="T11">
                <a:pos x="T2" y="T3"/>
              </a:cxn>
              <a:cxn ang="T12">
                <a:pos x="T4" y="T5"/>
              </a:cxn>
              <a:cxn ang="T13">
                <a:pos x="T6" y="T7"/>
              </a:cxn>
              <a:cxn ang="T14">
                <a:pos x="T8" y="T9"/>
              </a:cxn>
            </a:cxnLst>
            <a:rect l="T15" t="T16" r="T17" b="T18"/>
            <a:pathLst>
              <a:path w="122" h="475">
                <a:moveTo>
                  <a:pt x="122" y="0"/>
                </a:moveTo>
                <a:lnTo>
                  <a:pt x="85" y="475"/>
                </a:lnTo>
                <a:lnTo>
                  <a:pt x="0" y="475"/>
                </a:lnTo>
                <a:lnTo>
                  <a:pt x="101" y="0"/>
                </a:lnTo>
                <a:lnTo>
                  <a:pt x="122" y="0"/>
                </a:lnTo>
                <a:close/>
              </a:path>
            </a:pathLst>
          </a:custGeom>
          <a:solidFill>
            <a:srgbClr val="FF6600"/>
          </a:solidFill>
          <a:ln w="9525">
            <a:noFill/>
            <a:round/>
            <a:headEnd/>
            <a:tailEnd/>
          </a:ln>
        </p:spPr>
        <p:txBody>
          <a:bodyPr/>
          <a:lstStyle/>
          <a:p>
            <a:endParaRPr lang="en-US" dirty="0"/>
          </a:p>
        </p:txBody>
      </p:sp>
      <p:sp>
        <p:nvSpPr>
          <p:cNvPr id="72912" name="Freeform 229"/>
          <p:cNvSpPr>
            <a:spLocks/>
          </p:cNvSpPr>
          <p:nvPr/>
        </p:nvSpPr>
        <p:spPr bwMode="auto">
          <a:xfrm>
            <a:off x="6010275" y="3822700"/>
            <a:ext cx="192088" cy="754063"/>
          </a:xfrm>
          <a:custGeom>
            <a:avLst/>
            <a:gdLst>
              <a:gd name="T0" fmla="*/ 2147483647 w 121"/>
              <a:gd name="T1" fmla="*/ 0 h 475"/>
              <a:gd name="T2" fmla="*/ 2147483647 w 121"/>
              <a:gd name="T3" fmla="*/ 2147483647 h 475"/>
              <a:gd name="T4" fmla="*/ 0 w 121"/>
              <a:gd name="T5" fmla="*/ 2147483647 h 475"/>
              <a:gd name="T6" fmla="*/ 2147483647 w 121"/>
              <a:gd name="T7" fmla="*/ 0 h 475"/>
              <a:gd name="T8" fmla="*/ 2147483647 w 121"/>
              <a:gd name="T9" fmla="*/ 0 h 475"/>
              <a:gd name="T10" fmla="*/ 0 60000 65536"/>
              <a:gd name="T11" fmla="*/ 0 60000 65536"/>
              <a:gd name="T12" fmla="*/ 0 60000 65536"/>
              <a:gd name="T13" fmla="*/ 0 60000 65536"/>
              <a:gd name="T14" fmla="*/ 0 60000 65536"/>
              <a:gd name="T15" fmla="*/ 0 w 121"/>
              <a:gd name="T16" fmla="*/ 0 h 475"/>
              <a:gd name="T17" fmla="*/ 121 w 121"/>
              <a:gd name="T18" fmla="*/ 475 h 475"/>
            </a:gdLst>
            <a:ahLst/>
            <a:cxnLst>
              <a:cxn ang="T10">
                <a:pos x="T0" y="T1"/>
              </a:cxn>
              <a:cxn ang="T11">
                <a:pos x="T2" y="T3"/>
              </a:cxn>
              <a:cxn ang="T12">
                <a:pos x="T4" y="T5"/>
              </a:cxn>
              <a:cxn ang="T13">
                <a:pos x="T6" y="T7"/>
              </a:cxn>
              <a:cxn ang="T14">
                <a:pos x="T8" y="T9"/>
              </a:cxn>
            </a:cxnLst>
            <a:rect l="T15" t="T16" r="T17" b="T18"/>
            <a:pathLst>
              <a:path w="121" h="475">
                <a:moveTo>
                  <a:pt x="121" y="0"/>
                </a:moveTo>
                <a:lnTo>
                  <a:pt x="84" y="475"/>
                </a:lnTo>
                <a:lnTo>
                  <a:pt x="0" y="475"/>
                </a:lnTo>
                <a:lnTo>
                  <a:pt x="95" y="0"/>
                </a:lnTo>
                <a:lnTo>
                  <a:pt x="121" y="0"/>
                </a:lnTo>
                <a:close/>
              </a:path>
            </a:pathLst>
          </a:custGeom>
          <a:solidFill>
            <a:srgbClr val="FF6600"/>
          </a:solidFill>
          <a:ln w="9525">
            <a:noFill/>
            <a:round/>
            <a:headEnd/>
            <a:tailEnd/>
          </a:ln>
        </p:spPr>
        <p:txBody>
          <a:bodyPr/>
          <a:lstStyle/>
          <a:p>
            <a:endParaRPr lang="en-US" dirty="0"/>
          </a:p>
        </p:txBody>
      </p:sp>
      <p:sp>
        <p:nvSpPr>
          <p:cNvPr id="72913" name="Freeform 234"/>
          <p:cNvSpPr>
            <a:spLocks/>
          </p:cNvSpPr>
          <p:nvPr/>
        </p:nvSpPr>
        <p:spPr bwMode="auto">
          <a:xfrm>
            <a:off x="6403975" y="2079625"/>
            <a:ext cx="192088" cy="746125"/>
          </a:xfrm>
          <a:custGeom>
            <a:avLst/>
            <a:gdLst>
              <a:gd name="T0" fmla="*/ 2147483647 w 121"/>
              <a:gd name="T1" fmla="*/ 0 h 470"/>
              <a:gd name="T2" fmla="*/ 2147483647 w 121"/>
              <a:gd name="T3" fmla="*/ 2147483647 h 470"/>
              <a:gd name="T4" fmla="*/ 0 w 121"/>
              <a:gd name="T5" fmla="*/ 2147483647 h 470"/>
              <a:gd name="T6" fmla="*/ 2147483647 w 121"/>
              <a:gd name="T7" fmla="*/ 0 h 470"/>
              <a:gd name="T8" fmla="*/ 2147483647 w 121"/>
              <a:gd name="T9" fmla="*/ 0 h 470"/>
              <a:gd name="T10" fmla="*/ 0 60000 65536"/>
              <a:gd name="T11" fmla="*/ 0 60000 65536"/>
              <a:gd name="T12" fmla="*/ 0 60000 65536"/>
              <a:gd name="T13" fmla="*/ 0 60000 65536"/>
              <a:gd name="T14" fmla="*/ 0 60000 65536"/>
              <a:gd name="T15" fmla="*/ 0 w 121"/>
              <a:gd name="T16" fmla="*/ 0 h 470"/>
              <a:gd name="T17" fmla="*/ 121 w 121"/>
              <a:gd name="T18" fmla="*/ 470 h 470"/>
            </a:gdLst>
            <a:ahLst/>
            <a:cxnLst>
              <a:cxn ang="T10">
                <a:pos x="T0" y="T1"/>
              </a:cxn>
              <a:cxn ang="T11">
                <a:pos x="T2" y="T3"/>
              </a:cxn>
              <a:cxn ang="T12">
                <a:pos x="T4" y="T5"/>
              </a:cxn>
              <a:cxn ang="T13">
                <a:pos x="T6" y="T7"/>
              </a:cxn>
              <a:cxn ang="T14">
                <a:pos x="T8" y="T9"/>
              </a:cxn>
            </a:cxnLst>
            <a:rect l="T15" t="T16" r="T17" b="T18"/>
            <a:pathLst>
              <a:path w="121" h="470">
                <a:moveTo>
                  <a:pt x="121" y="0"/>
                </a:moveTo>
                <a:lnTo>
                  <a:pt x="84" y="470"/>
                </a:lnTo>
                <a:lnTo>
                  <a:pt x="0" y="470"/>
                </a:lnTo>
                <a:lnTo>
                  <a:pt x="95" y="0"/>
                </a:lnTo>
                <a:lnTo>
                  <a:pt x="121" y="0"/>
                </a:lnTo>
                <a:close/>
              </a:path>
            </a:pathLst>
          </a:custGeom>
          <a:solidFill>
            <a:srgbClr val="FF6600"/>
          </a:solidFill>
          <a:ln w="9525">
            <a:noFill/>
            <a:round/>
            <a:headEnd/>
            <a:tailEnd/>
          </a:ln>
        </p:spPr>
        <p:txBody>
          <a:bodyPr/>
          <a:lstStyle/>
          <a:p>
            <a:endParaRPr lang="en-US" dirty="0"/>
          </a:p>
        </p:txBody>
      </p:sp>
      <p:sp>
        <p:nvSpPr>
          <p:cNvPr id="72914" name="Freeform 239"/>
          <p:cNvSpPr>
            <a:spLocks/>
          </p:cNvSpPr>
          <p:nvPr/>
        </p:nvSpPr>
        <p:spPr bwMode="auto">
          <a:xfrm>
            <a:off x="6956425" y="1854200"/>
            <a:ext cx="92075" cy="84138"/>
          </a:xfrm>
          <a:custGeom>
            <a:avLst/>
            <a:gdLst>
              <a:gd name="T0" fmla="*/ 0 w 58"/>
              <a:gd name="T1" fmla="*/ 2147483647 h 53"/>
              <a:gd name="T2" fmla="*/ 0 w 58"/>
              <a:gd name="T3" fmla="*/ 2147483647 h 53"/>
              <a:gd name="T4" fmla="*/ 2147483647 w 58"/>
              <a:gd name="T5" fmla="*/ 0 h 53"/>
              <a:gd name="T6" fmla="*/ 2147483647 w 58"/>
              <a:gd name="T7" fmla="*/ 0 h 53"/>
              <a:gd name="T8" fmla="*/ 2147483647 w 58"/>
              <a:gd name="T9" fmla="*/ 2147483647 h 53"/>
              <a:gd name="T10" fmla="*/ 2147483647 w 58"/>
              <a:gd name="T11" fmla="*/ 2147483647 h 53"/>
              <a:gd name="T12" fmla="*/ 2147483647 w 58"/>
              <a:gd name="T13" fmla="*/ 2147483647 h 53"/>
              <a:gd name="T14" fmla="*/ 2147483647 w 58"/>
              <a:gd name="T15" fmla="*/ 2147483647 h 53"/>
              <a:gd name="T16" fmla="*/ 2147483647 w 58"/>
              <a:gd name="T17" fmla="*/ 2147483647 h 53"/>
              <a:gd name="T18" fmla="*/ 2147483647 w 58"/>
              <a:gd name="T19" fmla="*/ 2147483647 h 53"/>
              <a:gd name="T20" fmla="*/ 2147483647 w 58"/>
              <a:gd name="T21" fmla="*/ 2147483647 h 53"/>
              <a:gd name="T22" fmla="*/ 2147483647 w 58"/>
              <a:gd name="T23" fmla="*/ 2147483647 h 53"/>
              <a:gd name="T24" fmla="*/ 2147483647 w 58"/>
              <a:gd name="T25" fmla="*/ 2147483647 h 53"/>
              <a:gd name="T26" fmla="*/ 2147483647 w 58"/>
              <a:gd name="T27" fmla="*/ 2147483647 h 53"/>
              <a:gd name="T28" fmla="*/ 2147483647 w 58"/>
              <a:gd name="T29" fmla="*/ 2147483647 h 53"/>
              <a:gd name="T30" fmla="*/ 2147483647 w 58"/>
              <a:gd name="T31" fmla="*/ 2147483647 h 53"/>
              <a:gd name="T32" fmla="*/ 2147483647 w 58"/>
              <a:gd name="T33" fmla="*/ 2147483647 h 53"/>
              <a:gd name="T34" fmla="*/ 2147483647 w 58"/>
              <a:gd name="T35" fmla="*/ 2147483647 h 53"/>
              <a:gd name="T36" fmla="*/ 2147483647 w 58"/>
              <a:gd name="T37" fmla="*/ 2147483647 h 53"/>
              <a:gd name="T38" fmla="*/ 2147483647 w 58"/>
              <a:gd name="T39" fmla="*/ 2147483647 h 53"/>
              <a:gd name="T40" fmla="*/ 0 w 58"/>
              <a:gd name="T41" fmla="*/ 2147483647 h 53"/>
              <a:gd name="T42" fmla="*/ 0 w 58"/>
              <a:gd name="T43" fmla="*/ 2147483647 h 5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58"/>
              <a:gd name="T67" fmla="*/ 0 h 53"/>
              <a:gd name="T68" fmla="*/ 58 w 58"/>
              <a:gd name="T69" fmla="*/ 53 h 5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58" h="53">
                <a:moveTo>
                  <a:pt x="0" y="26"/>
                </a:moveTo>
                <a:lnTo>
                  <a:pt x="0" y="26"/>
                </a:lnTo>
                <a:lnTo>
                  <a:pt x="58" y="0"/>
                </a:lnTo>
                <a:lnTo>
                  <a:pt x="58" y="5"/>
                </a:lnTo>
                <a:lnTo>
                  <a:pt x="58" y="11"/>
                </a:lnTo>
                <a:lnTo>
                  <a:pt x="53" y="16"/>
                </a:lnTo>
                <a:lnTo>
                  <a:pt x="53" y="21"/>
                </a:lnTo>
                <a:lnTo>
                  <a:pt x="53" y="26"/>
                </a:lnTo>
                <a:lnTo>
                  <a:pt x="53" y="32"/>
                </a:lnTo>
                <a:lnTo>
                  <a:pt x="53" y="37"/>
                </a:lnTo>
                <a:lnTo>
                  <a:pt x="58" y="42"/>
                </a:lnTo>
                <a:lnTo>
                  <a:pt x="58" y="47"/>
                </a:lnTo>
                <a:lnTo>
                  <a:pt x="58" y="53"/>
                </a:lnTo>
                <a:lnTo>
                  <a:pt x="0" y="26"/>
                </a:lnTo>
                <a:close/>
              </a:path>
            </a:pathLst>
          </a:custGeom>
          <a:solidFill>
            <a:schemeClr val="hlink"/>
          </a:solidFill>
          <a:ln w="9525">
            <a:noFill/>
            <a:round/>
            <a:headEnd/>
            <a:tailEnd/>
          </a:ln>
        </p:spPr>
        <p:txBody>
          <a:bodyPr/>
          <a:lstStyle/>
          <a:p>
            <a:endParaRPr lang="en-US" dirty="0"/>
          </a:p>
        </p:txBody>
      </p:sp>
      <p:sp>
        <p:nvSpPr>
          <p:cNvPr id="72915" name="Freeform 240"/>
          <p:cNvSpPr>
            <a:spLocks/>
          </p:cNvSpPr>
          <p:nvPr/>
        </p:nvSpPr>
        <p:spPr bwMode="auto">
          <a:xfrm>
            <a:off x="7007225" y="1887538"/>
            <a:ext cx="585788" cy="17462"/>
          </a:xfrm>
          <a:custGeom>
            <a:avLst/>
            <a:gdLst>
              <a:gd name="T0" fmla="*/ 2147483647 w 369"/>
              <a:gd name="T1" fmla="*/ 2147483647 h 11"/>
              <a:gd name="T2" fmla="*/ 2147483647 w 369"/>
              <a:gd name="T3" fmla="*/ 0 h 11"/>
              <a:gd name="T4" fmla="*/ 0 w 369"/>
              <a:gd name="T5" fmla="*/ 0 h 11"/>
              <a:gd name="T6" fmla="*/ 0 w 369"/>
              <a:gd name="T7" fmla="*/ 2147483647 h 11"/>
              <a:gd name="T8" fmla="*/ 2147483647 w 369"/>
              <a:gd name="T9" fmla="*/ 2147483647 h 11"/>
              <a:gd name="T10" fmla="*/ 2147483647 w 369"/>
              <a:gd name="T11" fmla="*/ 2147483647 h 11"/>
              <a:gd name="T12" fmla="*/ 0 60000 65536"/>
              <a:gd name="T13" fmla="*/ 0 60000 65536"/>
              <a:gd name="T14" fmla="*/ 0 60000 65536"/>
              <a:gd name="T15" fmla="*/ 0 60000 65536"/>
              <a:gd name="T16" fmla="*/ 0 60000 65536"/>
              <a:gd name="T17" fmla="*/ 0 60000 65536"/>
              <a:gd name="T18" fmla="*/ 0 w 369"/>
              <a:gd name="T19" fmla="*/ 0 h 11"/>
              <a:gd name="T20" fmla="*/ 369 w 369"/>
              <a:gd name="T21" fmla="*/ 11 h 11"/>
            </a:gdLst>
            <a:ahLst/>
            <a:cxnLst>
              <a:cxn ang="T12">
                <a:pos x="T0" y="T1"/>
              </a:cxn>
              <a:cxn ang="T13">
                <a:pos x="T2" y="T3"/>
              </a:cxn>
              <a:cxn ang="T14">
                <a:pos x="T4" y="T5"/>
              </a:cxn>
              <a:cxn ang="T15">
                <a:pos x="T6" y="T7"/>
              </a:cxn>
              <a:cxn ang="T16">
                <a:pos x="T8" y="T9"/>
              </a:cxn>
              <a:cxn ang="T17">
                <a:pos x="T10" y="T11"/>
              </a:cxn>
            </a:cxnLst>
            <a:rect l="T18" t="T19" r="T20" b="T21"/>
            <a:pathLst>
              <a:path w="369" h="11">
                <a:moveTo>
                  <a:pt x="369" y="5"/>
                </a:moveTo>
                <a:lnTo>
                  <a:pt x="369" y="0"/>
                </a:lnTo>
                <a:lnTo>
                  <a:pt x="0" y="0"/>
                </a:lnTo>
                <a:lnTo>
                  <a:pt x="0" y="11"/>
                </a:lnTo>
                <a:lnTo>
                  <a:pt x="369" y="11"/>
                </a:lnTo>
                <a:lnTo>
                  <a:pt x="369" y="5"/>
                </a:lnTo>
                <a:close/>
              </a:path>
            </a:pathLst>
          </a:custGeom>
          <a:solidFill>
            <a:schemeClr val="hlink"/>
          </a:solidFill>
          <a:ln w="9525">
            <a:noFill/>
            <a:round/>
            <a:headEnd/>
            <a:tailEnd/>
          </a:ln>
        </p:spPr>
        <p:txBody>
          <a:bodyPr/>
          <a:lstStyle/>
          <a:p>
            <a:endParaRPr lang="en-US" dirty="0"/>
          </a:p>
        </p:txBody>
      </p:sp>
      <p:sp>
        <p:nvSpPr>
          <p:cNvPr id="72916" name="Freeform 241"/>
          <p:cNvSpPr>
            <a:spLocks/>
          </p:cNvSpPr>
          <p:nvPr/>
        </p:nvSpPr>
        <p:spPr bwMode="auto">
          <a:xfrm>
            <a:off x="6621463" y="2449513"/>
            <a:ext cx="92075" cy="74612"/>
          </a:xfrm>
          <a:custGeom>
            <a:avLst/>
            <a:gdLst>
              <a:gd name="T0" fmla="*/ 0 w 58"/>
              <a:gd name="T1" fmla="*/ 2147483647 h 47"/>
              <a:gd name="T2" fmla="*/ 0 w 58"/>
              <a:gd name="T3" fmla="*/ 2147483647 h 47"/>
              <a:gd name="T4" fmla="*/ 2147483647 w 58"/>
              <a:gd name="T5" fmla="*/ 0 h 47"/>
              <a:gd name="T6" fmla="*/ 2147483647 w 58"/>
              <a:gd name="T7" fmla="*/ 0 h 47"/>
              <a:gd name="T8" fmla="*/ 2147483647 w 58"/>
              <a:gd name="T9" fmla="*/ 0 h 47"/>
              <a:gd name="T10" fmla="*/ 2147483647 w 58"/>
              <a:gd name="T11" fmla="*/ 2147483647 h 47"/>
              <a:gd name="T12" fmla="*/ 2147483647 w 58"/>
              <a:gd name="T13" fmla="*/ 2147483647 h 47"/>
              <a:gd name="T14" fmla="*/ 2147483647 w 58"/>
              <a:gd name="T15" fmla="*/ 2147483647 h 47"/>
              <a:gd name="T16" fmla="*/ 2147483647 w 58"/>
              <a:gd name="T17" fmla="*/ 2147483647 h 47"/>
              <a:gd name="T18" fmla="*/ 2147483647 w 58"/>
              <a:gd name="T19" fmla="*/ 2147483647 h 47"/>
              <a:gd name="T20" fmla="*/ 2147483647 w 58"/>
              <a:gd name="T21" fmla="*/ 2147483647 h 47"/>
              <a:gd name="T22" fmla="*/ 2147483647 w 58"/>
              <a:gd name="T23" fmla="*/ 2147483647 h 47"/>
              <a:gd name="T24" fmla="*/ 2147483647 w 58"/>
              <a:gd name="T25" fmla="*/ 2147483647 h 47"/>
              <a:gd name="T26" fmla="*/ 2147483647 w 58"/>
              <a:gd name="T27" fmla="*/ 2147483647 h 47"/>
              <a:gd name="T28" fmla="*/ 2147483647 w 58"/>
              <a:gd name="T29" fmla="*/ 2147483647 h 47"/>
              <a:gd name="T30" fmla="*/ 2147483647 w 58"/>
              <a:gd name="T31" fmla="*/ 2147483647 h 47"/>
              <a:gd name="T32" fmla="*/ 2147483647 w 58"/>
              <a:gd name="T33" fmla="*/ 2147483647 h 47"/>
              <a:gd name="T34" fmla="*/ 2147483647 w 58"/>
              <a:gd name="T35" fmla="*/ 2147483647 h 47"/>
              <a:gd name="T36" fmla="*/ 2147483647 w 58"/>
              <a:gd name="T37" fmla="*/ 2147483647 h 47"/>
              <a:gd name="T38" fmla="*/ 2147483647 w 58"/>
              <a:gd name="T39" fmla="*/ 2147483647 h 47"/>
              <a:gd name="T40" fmla="*/ 0 w 58"/>
              <a:gd name="T41" fmla="*/ 2147483647 h 47"/>
              <a:gd name="T42" fmla="*/ 0 w 58"/>
              <a:gd name="T43" fmla="*/ 2147483647 h 4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58"/>
              <a:gd name="T67" fmla="*/ 0 h 47"/>
              <a:gd name="T68" fmla="*/ 58 w 58"/>
              <a:gd name="T69" fmla="*/ 47 h 47"/>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58" h="47">
                <a:moveTo>
                  <a:pt x="0" y="26"/>
                </a:moveTo>
                <a:lnTo>
                  <a:pt x="0" y="26"/>
                </a:lnTo>
                <a:lnTo>
                  <a:pt x="58" y="0"/>
                </a:lnTo>
                <a:lnTo>
                  <a:pt x="58" y="5"/>
                </a:lnTo>
                <a:lnTo>
                  <a:pt x="58" y="10"/>
                </a:lnTo>
                <a:lnTo>
                  <a:pt x="53" y="10"/>
                </a:lnTo>
                <a:lnTo>
                  <a:pt x="53" y="15"/>
                </a:lnTo>
                <a:lnTo>
                  <a:pt x="53" y="21"/>
                </a:lnTo>
                <a:lnTo>
                  <a:pt x="53" y="26"/>
                </a:lnTo>
                <a:lnTo>
                  <a:pt x="53" y="31"/>
                </a:lnTo>
                <a:lnTo>
                  <a:pt x="53" y="37"/>
                </a:lnTo>
                <a:lnTo>
                  <a:pt x="58" y="42"/>
                </a:lnTo>
                <a:lnTo>
                  <a:pt x="58" y="47"/>
                </a:lnTo>
                <a:lnTo>
                  <a:pt x="0" y="26"/>
                </a:lnTo>
                <a:close/>
              </a:path>
            </a:pathLst>
          </a:custGeom>
          <a:solidFill>
            <a:schemeClr val="hlink"/>
          </a:solidFill>
          <a:ln w="9525">
            <a:noFill/>
            <a:round/>
            <a:headEnd/>
            <a:tailEnd/>
          </a:ln>
        </p:spPr>
        <p:txBody>
          <a:bodyPr/>
          <a:lstStyle/>
          <a:p>
            <a:endParaRPr lang="en-US" dirty="0"/>
          </a:p>
        </p:txBody>
      </p:sp>
      <p:sp>
        <p:nvSpPr>
          <p:cNvPr id="72917" name="Freeform 242"/>
          <p:cNvSpPr>
            <a:spLocks/>
          </p:cNvSpPr>
          <p:nvPr/>
        </p:nvSpPr>
        <p:spPr bwMode="auto">
          <a:xfrm>
            <a:off x="6672263" y="2482850"/>
            <a:ext cx="736600" cy="7938"/>
          </a:xfrm>
          <a:custGeom>
            <a:avLst/>
            <a:gdLst>
              <a:gd name="T0" fmla="*/ 2147483647 w 464"/>
              <a:gd name="T1" fmla="*/ 2147483647 h 5"/>
              <a:gd name="T2" fmla="*/ 2147483647 w 464"/>
              <a:gd name="T3" fmla="*/ 0 h 5"/>
              <a:gd name="T4" fmla="*/ 0 w 464"/>
              <a:gd name="T5" fmla="*/ 0 h 5"/>
              <a:gd name="T6" fmla="*/ 0 w 464"/>
              <a:gd name="T7" fmla="*/ 2147483647 h 5"/>
              <a:gd name="T8" fmla="*/ 2147483647 w 464"/>
              <a:gd name="T9" fmla="*/ 2147483647 h 5"/>
              <a:gd name="T10" fmla="*/ 2147483647 w 464"/>
              <a:gd name="T11" fmla="*/ 2147483647 h 5"/>
              <a:gd name="T12" fmla="*/ 0 60000 65536"/>
              <a:gd name="T13" fmla="*/ 0 60000 65536"/>
              <a:gd name="T14" fmla="*/ 0 60000 65536"/>
              <a:gd name="T15" fmla="*/ 0 60000 65536"/>
              <a:gd name="T16" fmla="*/ 0 60000 65536"/>
              <a:gd name="T17" fmla="*/ 0 60000 65536"/>
              <a:gd name="T18" fmla="*/ 0 w 464"/>
              <a:gd name="T19" fmla="*/ 0 h 5"/>
              <a:gd name="T20" fmla="*/ 464 w 464"/>
              <a:gd name="T21" fmla="*/ 5 h 5"/>
            </a:gdLst>
            <a:ahLst/>
            <a:cxnLst>
              <a:cxn ang="T12">
                <a:pos x="T0" y="T1"/>
              </a:cxn>
              <a:cxn ang="T13">
                <a:pos x="T2" y="T3"/>
              </a:cxn>
              <a:cxn ang="T14">
                <a:pos x="T4" y="T5"/>
              </a:cxn>
              <a:cxn ang="T15">
                <a:pos x="T6" y="T7"/>
              </a:cxn>
              <a:cxn ang="T16">
                <a:pos x="T8" y="T9"/>
              </a:cxn>
              <a:cxn ang="T17">
                <a:pos x="T10" y="T11"/>
              </a:cxn>
            </a:cxnLst>
            <a:rect l="T18" t="T19" r="T20" b="T21"/>
            <a:pathLst>
              <a:path w="464" h="5">
                <a:moveTo>
                  <a:pt x="464" y="5"/>
                </a:moveTo>
                <a:lnTo>
                  <a:pt x="464" y="0"/>
                </a:lnTo>
                <a:lnTo>
                  <a:pt x="0" y="0"/>
                </a:lnTo>
                <a:lnTo>
                  <a:pt x="0" y="5"/>
                </a:lnTo>
                <a:lnTo>
                  <a:pt x="464" y="5"/>
                </a:lnTo>
                <a:close/>
              </a:path>
            </a:pathLst>
          </a:custGeom>
          <a:solidFill>
            <a:schemeClr val="tx2"/>
          </a:solidFill>
          <a:ln w="9525">
            <a:solidFill>
              <a:schemeClr val="hlink"/>
            </a:solidFill>
            <a:round/>
            <a:headEnd/>
            <a:tailEnd/>
          </a:ln>
        </p:spPr>
        <p:txBody>
          <a:bodyPr/>
          <a:lstStyle/>
          <a:p>
            <a:endParaRPr lang="en-US" dirty="0"/>
          </a:p>
        </p:txBody>
      </p:sp>
      <p:sp>
        <p:nvSpPr>
          <p:cNvPr id="72918" name="Freeform 243"/>
          <p:cNvSpPr>
            <a:spLocks/>
          </p:cNvSpPr>
          <p:nvPr/>
        </p:nvSpPr>
        <p:spPr bwMode="auto">
          <a:xfrm>
            <a:off x="7426325" y="3797300"/>
            <a:ext cx="385763" cy="17463"/>
          </a:xfrm>
          <a:custGeom>
            <a:avLst/>
            <a:gdLst>
              <a:gd name="T0" fmla="*/ 2147483647 w 243"/>
              <a:gd name="T1" fmla="*/ 2147483647 h 11"/>
              <a:gd name="T2" fmla="*/ 2147483647 w 243"/>
              <a:gd name="T3" fmla="*/ 0 h 11"/>
              <a:gd name="T4" fmla="*/ 0 w 243"/>
              <a:gd name="T5" fmla="*/ 0 h 11"/>
              <a:gd name="T6" fmla="*/ 0 w 243"/>
              <a:gd name="T7" fmla="*/ 2147483647 h 11"/>
              <a:gd name="T8" fmla="*/ 2147483647 w 243"/>
              <a:gd name="T9" fmla="*/ 2147483647 h 11"/>
              <a:gd name="T10" fmla="*/ 2147483647 w 243"/>
              <a:gd name="T11" fmla="*/ 2147483647 h 11"/>
              <a:gd name="T12" fmla="*/ 0 60000 65536"/>
              <a:gd name="T13" fmla="*/ 0 60000 65536"/>
              <a:gd name="T14" fmla="*/ 0 60000 65536"/>
              <a:gd name="T15" fmla="*/ 0 60000 65536"/>
              <a:gd name="T16" fmla="*/ 0 60000 65536"/>
              <a:gd name="T17" fmla="*/ 0 60000 65536"/>
              <a:gd name="T18" fmla="*/ 0 w 243"/>
              <a:gd name="T19" fmla="*/ 0 h 11"/>
              <a:gd name="T20" fmla="*/ 243 w 243"/>
              <a:gd name="T21" fmla="*/ 11 h 11"/>
            </a:gdLst>
            <a:ahLst/>
            <a:cxnLst>
              <a:cxn ang="T12">
                <a:pos x="T0" y="T1"/>
              </a:cxn>
              <a:cxn ang="T13">
                <a:pos x="T2" y="T3"/>
              </a:cxn>
              <a:cxn ang="T14">
                <a:pos x="T4" y="T5"/>
              </a:cxn>
              <a:cxn ang="T15">
                <a:pos x="T6" y="T7"/>
              </a:cxn>
              <a:cxn ang="T16">
                <a:pos x="T8" y="T9"/>
              </a:cxn>
              <a:cxn ang="T17">
                <a:pos x="T10" y="T11"/>
              </a:cxn>
            </a:cxnLst>
            <a:rect l="T18" t="T19" r="T20" b="T21"/>
            <a:pathLst>
              <a:path w="243" h="11">
                <a:moveTo>
                  <a:pt x="243" y="6"/>
                </a:moveTo>
                <a:lnTo>
                  <a:pt x="243" y="0"/>
                </a:lnTo>
                <a:lnTo>
                  <a:pt x="0" y="0"/>
                </a:lnTo>
                <a:lnTo>
                  <a:pt x="0" y="11"/>
                </a:lnTo>
                <a:lnTo>
                  <a:pt x="243" y="11"/>
                </a:lnTo>
                <a:lnTo>
                  <a:pt x="243" y="6"/>
                </a:lnTo>
                <a:close/>
              </a:path>
            </a:pathLst>
          </a:custGeom>
          <a:solidFill>
            <a:schemeClr val="hlink"/>
          </a:solidFill>
          <a:ln w="9525">
            <a:noFill/>
            <a:round/>
            <a:headEnd/>
            <a:tailEnd/>
          </a:ln>
        </p:spPr>
        <p:txBody>
          <a:bodyPr/>
          <a:lstStyle/>
          <a:p>
            <a:endParaRPr lang="en-US" dirty="0"/>
          </a:p>
        </p:txBody>
      </p:sp>
      <p:sp>
        <p:nvSpPr>
          <p:cNvPr id="72919" name="Freeform 244"/>
          <p:cNvSpPr>
            <a:spLocks/>
          </p:cNvSpPr>
          <p:nvPr/>
        </p:nvSpPr>
        <p:spPr bwMode="auto">
          <a:xfrm>
            <a:off x="7761288" y="3763963"/>
            <a:ext cx="100012" cy="84137"/>
          </a:xfrm>
          <a:custGeom>
            <a:avLst/>
            <a:gdLst>
              <a:gd name="T0" fmla="*/ 2147483647 w 63"/>
              <a:gd name="T1" fmla="*/ 2147483647 h 53"/>
              <a:gd name="T2" fmla="*/ 2147483647 w 63"/>
              <a:gd name="T3" fmla="*/ 2147483647 h 53"/>
              <a:gd name="T4" fmla="*/ 0 w 63"/>
              <a:gd name="T5" fmla="*/ 0 h 53"/>
              <a:gd name="T6" fmla="*/ 0 w 63"/>
              <a:gd name="T7" fmla="*/ 0 h 53"/>
              <a:gd name="T8" fmla="*/ 2147483647 w 63"/>
              <a:gd name="T9" fmla="*/ 2147483647 h 53"/>
              <a:gd name="T10" fmla="*/ 2147483647 w 63"/>
              <a:gd name="T11" fmla="*/ 2147483647 h 53"/>
              <a:gd name="T12" fmla="*/ 2147483647 w 63"/>
              <a:gd name="T13" fmla="*/ 2147483647 h 53"/>
              <a:gd name="T14" fmla="*/ 2147483647 w 63"/>
              <a:gd name="T15" fmla="*/ 2147483647 h 53"/>
              <a:gd name="T16" fmla="*/ 2147483647 w 63"/>
              <a:gd name="T17" fmla="*/ 2147483647 h 53"/>
              <a:gd name="T18" fmla="*/ 2147483647 w 63"/>
              <a:gd name="T19" fmla="*/ 2147483647 h 53"/>
              <a:gd name="T20" fmla="*/ 2147483647 w 63"/>
              <a:gd name="T21" fmla="*/ 2147483647 h 53"/>
              <a:gd name="T22" fmla="*/ 2147483647 w 63"/>
              <a:gd name="T23" fmla="*/ 2147483647 h 53"/>
              <a:gd name="T24" fmla="*/ 2147483647 w 63"/>
              <a:gd name="T25" fmla="*/ 2147483647 h 53"/>
              <a:gd name="T26" fmla="*/ 2147483647 w 63"/>
              <a:gd name="T27" fmla="*/ 2147483647 h 53"/>
              <a:gd name="T28" fmla="*/ 2147483647 w 63"/>
              <a:gd name="T29" fmla="*/ 2147483647 h 53"/>
              <a:gd name="T30" fmla="*/ 2147483647 w 63"/>
              <a:gd name="T31" fmla="*/ 2147483647 h 53"/>
              <a:gd name="T32" fmla="*/ 2147483647 w 63"/>
              <a:gd name="T33" fmla="*/ 2147483647 h 53"/>
              <a:gd name="T34" fmla="*/ 2147483647 w 63"/>
              <a:gd name="T35" fmla="*/ 2147483647 h 53"/>
              <a:gd name="T36" fmla="*/ 2147483647 w 63"/>
              <a:gd name="T37" fmla="*/ 2147483647 h 53"/>
              <a:gd name="T38" fmla="*/ 0 w 63"/>
              <a:gd name="T39" fmla="*/ 2147483647 h 53"/>
              <a:gd name="T40" fmla="*/ 2147483647 w 63"/>
              <a:gd name="T41" fmla="*/ 2147483647 h 53"/>
              <a:gd name="T42" fmla="*/ 2147483647 w 63"/>
              <a:gd name="T43" fmla="*/ 2147483647 h 5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3"/>
              <a:gd name="T67" fmla="*/ 0 h 53"/>
              <a:gd name="T68" fmla="*/ 63 w 63"/>
              <a:gd name="T69" fmla="*/ 53 h 5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3" h="53">
                <a:moveTo>
                  <a:pt x="63" y="27"/>
                </a:moveTo>
                <a:lnTo>
                  <a:pt x="63" y="27"/>
                </a:lnTo>
                <a:lnTo>
                  <a:pt x="0" y="0"/>
                </a:lnTo>
                <a:lnTo>
                  <a:pt x="5" y="5"/>
                </a:lnTo>
                <a:lnTo>
                  <a:pt x="5" y="11"/>
                </a:lnTo>
                <a:lnTo>
                  <a:pt x="5" y="16"/>
                </a:lnTo>
                <a:lnTo>
                  <a:pt x="10" y="21"/>
                </a:lnTo>
                <a:lnTo>
                  <a:pt x="10" y="27"/>
                </a:lnTo>
                <a:lnTo>
                  <a:pt x="10" y="32"/>
                </a:lnTo>
                <a:lnTo>
                  <a:pt x="10" y="37"/>
                </a:lnTo>
                <a:lnTo>
                  <a:pt x="5" y="37"/>
                </a:lnTo>
                <a:lnTo>
                  <a:pt x="5" y="42"/>
                </a:lnTo>
                <a:lnTo>
                  <a:pt x="5" y="48"/>
                </a:lnTo>
                <a:lnTo>
                  <a:pt x="5" y="53"/>
                </a:lnTo>
                <a:lnTo>
                  <a:pt x="0" y="53"/>
                </a:lnTo>
                <a:lnTo>
                  <a:pt x="63" y="27"/>
                </a:lnTo>
                <a:close/>
              </a:path>
            </a:pathLst>
          </a:custGeom>
          <a:solidFill>
            <a:schemeClr val="hlink"/>
          </a:solidFill>
          <a:ln w="9525">
            <a:noFill/>
            <a:round/>
            <a:headEnd/>
            <a:tailEnd/>
          </a:ln>
        </p:spPr>
        <p:txBody>
          <a:bodyPr/>
          <a:lstStyle/>
          <a:p>
            <a:endParaRPr lang="en-US" dirty="0"/>
          </a:p>
        </p:txBody>
      </p:sp>
      <p:sp>
        <p:nvSpPr>
          <p:cNvPr id="72920" name="Rectangle 9"/>
          <p:cNvSpPr>
            <a:spLocks noChangeArrowheads="1"/>
          </p:cNvSpPr>
          <p:nvPr/>
        </p:nvSpPr>
        <p:spPr bwMode="auto">
          <a:xfrm>
            <a:off x="2036763" y="1322388"/>
            <a:ext cx="838200" cy="401637"/>
          </a:xfrm>
          <a:prstGeom prst="rect">
            <a:avLst/>
          </a:prstGeom>
          <a:noFill/>
          <a:ln w="9525">
            <a:noFill/>
            <a:miter lim="800000"/>
            <a:headEnd/>
            <a:tailEnd/>
          </a:ln>
        </p:spPr>
        <p:txBody>
          <a:bodyPr lIns="92075" tIns="46038" rIns="92075" bIns="46038"/>
          <a:lstStyle/>
          <a:p>
            <a:pPr marL="342900" indent="-342900" algn="l" defTabSz="762000">
              <a:spcAft>
                <a:spcPct val="30000"/>
              </a:spcAft>
              <a:buClr>
                <a:srgbClr val="E3BEFF"/>
              </a:buClr>
              <a:buSzPct val="100000"/>
              <a:buFontTx/>
              <a:buChar char=" "/>
            </a:pPr>
            <a:r>
              <a:rPr lang="en-US" sz="1800" dirty="0">
                <a:solidFill>
                  <a:schemeClr val="tx2"/>
                </a:solidFill>
              </a:rPr>
              <a:t>A</a:t>
            </a:r>
            <a:r>
              <a:rPr lang="en-US" sz="1800" baseline="30000" dirty="0">
                <a:solidFill>
                  <a:schemeClr val="tx2"/>
                </a:solidFill>
              </a:rPr>
              <a:t>’</a:t>
            </a:r>
            <a:r>
              <a:rPr lang="en-US" sz="1800" baseline="-25000" dirty="0">
                <a:solidFill>
                  <a:schemeClr val="tx2"/>
                </a:solidFill>
              </a:rPr>
              <a:t>2</a:t>
            </a:r>
            <a:endParaRPr lang="en-US" sz="3600" dirty="0">
              <a:solidFill>
                <a:schemeClr val="tx2"/>
              </a:solidFill>
            </a:endParaRPr>
          </a:p>
        </p:txBody>
      </p:sp>
      <p:sp>
        <p:nvSpPr>
          <p:cNvPr id="1441804" name="Rectangle 12"/>
          <p:cNvSpPr>
            <a:spLocks noChangeArrowheads="1"/>
          </p:cNvSpPr>
          <p:nvPr/>
        </p:nvSpPr>
        <p:spPr bwMode="auto">
          <a:xfrm>
            <a:off x="6491288" y="673100"/>
            <a:ext cx="4343400" cy="452438"/>
          </a:xfrm>
          <a:prstGeom prst="rect">
            <a:avLst/>
          </a:prstGeom>
          <a:noFill/>
          <a:ln w="9525">
            <a:noFill/>
            <a:miter lim="800000"/>
            <a:headEnd/>
            <a:tailEnd/>
          </a:ln>
          <a:effectLst>
            <a:outerShdw dist="53882" dir="2700000" algn="ctr" rotWithShape="0">
              <a:schemeClr val="tx1"/>
            </a:outerShdw>
          </a:effectLst>
        </p:spPr>
        <p:txBody>
          <a:bodyPr lIns="92075" tIns="46038" rIns="92075" bIns="46038"/>
          <a:lstStyle/>
          <a:p>
            <a:pPr marL="342900" indent="-342900" algn="l" defTabSz="762000">
              <a:spcAft>
                <a:spcPct val="30000"/>
              </a:spcAft>
              <a:buClr>
                <a:srgbClr val="E3BEFF"/>
              </a:buClr>
              <a:buSzPct val="100000"/>
              <a:buFontTx/>
              <a:buChar char=" "/>
              <a:defRPr/>
            </a:pPr>
            <a:r>
              <a:rPr lang="en-US" sz="1800" dirty="0">
                <a:solidFill>
                  <a:srgbClr val="FFFFFF"/>
                </a:solidFill>
              </a:rPr>
              <a:t>(</a:t>
            </a:r>
            <a:r>
              <a:rPr lang="en-US" sz="1800" dirty="0" smtClean="0">
                <a:solidFill>
                  <a:srgbClr val="FFFFFF"/>
                </a:solidFill>
              </a:rPr>
              <a:t>after Bennett </a:t>
            </a:r>
            <a:r>
              <a:rPr lang="en-US" sz="1800" dirty="0">
                <a:solidFill>
                  <a:srgbClr val="FFFFFF"/>
                </a:solidFill>
              </a:rPr>
              <a:t>&amp; Rabbetts, 1984)</a:t>
            </a:r>
            <a:endParaRPr lang="en-US" sz="3600" dirty="0">
              <a:solidFill>
                <a:srgbClr val="FFFFFF"/>
              </a:solidFill>
            </a:endParaRPr>
          </a:p>
        </p:txBody>
      </p:sp>
      <p:sp>
        <p:nvSpPr>
          <p:cNvPr id="72922" name="Rectangle 13"/>
          <p:cNvSpPr>
            <a:spLocks noChangeArrowheads="1"/>
          </p:cNvSpPr>
          <p:nvPr/>
        </p:nvSpPr>
        <p:spPr bwMode="auto">
          <a:xfrm>
            <a:off x="360363" y="5995988"/>
            <a:ext cx="4343400" cy="452437"/>
          </a:xfrm>
          <a:prstGeom prst="rect">
            <a:avLst/>
          </a:prstGeom>
          <a:noFill/>
          <a:ln w="9525">
            <a:noFill/>
            <a:miter lim="800000"/>
            <a:headEnd/>
            <a:tailEnd/>
          </a:ln>
        </p:spPr>
        <p:txBody>
          <a:bodyPr lIns="92075" tIns="46038" rIns="92075" bIns="46038"/>
          <a:lstStyle/>
          <a:p>
            <a:pPr marL="342900" indent="-342900" algn="l" defTabSz="762000">
              <a:spcAft>
                <a:spcPct val="30000"/>
              </a:spcAft>
              <a:buClr>
                <a:srgbClr val="E3BEFF"/>
              </a:buClr>
              <a:buSzPct val="100000"/>
              <a:buFontTx/>
              <a:buChar char=" "/>
            </a:pPr>
            <a:r>
              <a:rPr lang="en-US" sz="1800" dirty="0">
                <a:solidFill>
                  <a:schemeClr val="tx2"/>
                </a:solidFill>
              </a:rPr>
              <a:t>image displacement &lt; image height</a:t>
            </a:r>
            <a:endParaRPr lang="en-US" sz="3600" dirty="0">
              <a:solidFill>
                <a:schemeClr val="tx2"/>
              </a:solidFill>
            </a:endParaRPr>
          </a:p>
        </p:txBody>
      </p:sp>
      <p:sp>
        <p:nvSpPr>
          <p:cNvPr id="72923" name="Rectangle 14"/>
          <p:cNvSpPr>
            <a:spLocks noChangeArrowheads="1"/>
          </p:cNvSpPr>
          <p:nvPr/>
        </p:nvSpPr>
        <p:spPr bwMode="auto">
          <a:xfrm>
            <a:off x="360363" y="4446588"/>
            <a:ext cx="4343400" cy="452437"/>
          </a:xfrm>
          <a:prstGeom prst="rect">
            <a:avLst/>
          </a:prstGeom>
          <a:noFill/>
          <a:ln w="9525">
            <a:noFill/>
            <a:miter lim="800000"/>
            <a:headEnd/>
            <a:tailEnd/>
          </a:ln>
        </p:spPr>
        <p:txBody>
          <a:bodyPr lIns="92075" tIns="46038" rIns="92075" bIns="46038"/>
          <a:lstStyle/>
          <a:p>
            <a:pPr marL="342900" indent="-342900" algn="l" defTabSz="762000">
              <a:spcAft>
                <a:spcPct val="30000"/>
              </a:spcAft>
              <a:buClr>
                <a:srgbClr val="E3BEFF"/>
              </a:buClr>
              <a:buSzPct val="100000"/>
              <a:buFontTx/>
              <a:buChar char=" "/>
            </a:pPr>
            <a:r>
              <a:rPr lang="en-US" sz="1800" dirty="0">
                <a:solidFill>
                  <a:schemeClr val="tx2"/>
                </a:solidFill>
              </a:rPr>
              <a:t>image displacement = image height</a:t>
            </a:r>
            <a:endParaRPr lang="en-US" sz="3600" dirty="0">
              <a:solidFill>
                <a:schemeClr val="tx2"/>
              </a:solidFill>
            </a:endParaRPr>
          </a:p>
        </p:txBody>
      </p:sp>
      <p:sp>
        <p:nvSpPr>
          <p:cNvPr id="72924" name="Rectangle 15"/>
          <p:cNvSpPr>
            <a:spLocks noChangeArrowheads="1"/>
          </p:cNvSpPr>
          <p:nvPr/>
        </p:nvSpPr>
        <p:spPr bwMode="auto">
          <a:xfrm>
            <a:off x="360363" y="2681288"/>
            <a:ext cx="4343400" cy="452437"/>
          </a:xfrm>
          <a:prstGeom prst="rect">
            <a:avLst/>
          </a:prstGeom>
          <a:noFill/>
          <a:ln w="9525">
            <a:noFill/>
            <a:miter lim="800000"/>
            <a:headEnd/>
            <a:tailEnd/>
          </a:ln>
        </p:spPr>
        <p:txBody>
          <a:bodyPr lIns="92075" tIns="46038" rIns="92075" bIns="46038"/>
          <a:lstStyle/>
          <a:p>
            <a:pPr marL="342900" indent="-342900" algn="l" defTabSz="762000">
              <a:spcAft>
                <a:spcPct val="30000"/>
              </a:spcAft>
              <a:buClr>
                <a:srgbClr val="E3BEFF"/>
              </a:buClr>
              <a:buSzPct val="100000"/>
              <a:buFontTx/>
              <a:buChar char=" "/>
            </a:pPr>
            <a:r>
              <a:rPr lang="en-US" sz="1800" dirty="0">
                <a:solidFill>
                  <a:schemeClr val="tx2"/>
                </a:solidFill>
              </a:rPr>
              <a:t>image displacement &gt; image height</a:t>
            </a:r>
            <a:endParaRPr lang="en-US" sz="3600" dirty="0">
              <a:solidFill>
                <a:schemeClr val="tx2"/>
              </a:solidFill>
            </a:endParaRPr>
          </a:p>
        </p:txBody>
      </p:sp>
      <p:sp>
        <p:nvSpPr>
          <p:cNvPr id="72925" name="Rectangle 16"/>
          <p:cNvSpPr>
            <a:spLocks noChangeArrowheads="1"/>
          </p:cNvSpPr>
          <p:nvPr/>
        </p:nvSpPr>
        <p:spPr bwMode="auto">
          <a:xfrm>
            <a:off x="7307263" y="1754188"/>
            <a:ext cx="2654300" cy="452437"/>
          </a:xfrm>
          <a:prstGeom prst="rect">
            <a:avLst/>
          </a:prstGeom>
          <a:noFill/>
          <a:ln w="9525">
            <a:noFill/>
            <a:miter lim="800000"/>
            <a:headEnd/>
            <a:tailEnd/>
          </a:ln>
        </p:spPr>
        <p:txBody>
          <a:bodyPr lIns="92075" tIns="46038" rIns="92075" bIns="46038"/>
          <a:lstStyle/>
          <a:p>
            <a:pPr marL="342900" indent="-342900" algn="l" defTabSz="762000">
              <a:lnSpc>
                <a:spcPct val="80000"/>
              </a:lnSpc>
              <a:spcAft>
                <a:spcPct val="30000"/>
              </a:spcAft>
              <a:buClr>
                <a:srgbClr val="E3BEFF"/>
              </a:buClr>
              <a:buSzPct val="100000"/>
              <a:buFontTx/>
              <a:buChar char=" "/>
            </a:pPr>
            <a:r>
              <a:rPr lang="en-US" sz="1800" dirty="0">
                <a:solidFill>
                  <a:schemeClr val="tx2"/>
                </a:solidFill>
              </a:rPr>
              <a:t>Instrument objective</a:t>
            </a:r>
            <a:endParaRPr lang="en-US" sz="3600" dirty="0">
              <a:solidFill>
                <a:schemeClr val="tx2"/>
              </a:solidFill>
            </a:endParaRPr>
          </a:p>
        </p:txBody>
      </p:sp>
      <p:sp>
        <p:nvSpPr>
          <p:cNvPr id="72926" name="Rectangle 17"/>
          <p:cNvSpPr>
            <a:spLocks noChangeArrowheads="1"/>
          </p:cNvSpPr>
          <p:nvPr/>
        </p:nvSpPr>
        <p:spPr bwMode="auto">
          <a:xfrm>
            <a:off x="7116763" y="2312988"/>
            <a:ext cx="2654300" cy="452437"/>
          </a:xfrm>
          <a:prstGeom prst="rect">
            <a:avLst/>
          </a:prstGeom>
          <a:noFill/>
          <a:ln w="9525">
            <a:noFill/>
            <a:miter lim="800000"/>
            <a:headEnd/>
            <a:tailEnd/>
          </a:ln>
        </p:spPr>
        <p:txBody>
          <a:bodyPr lIns="92075" tIns="46038" rIns="92075" bIns="46038"/>
          <a:lstStyle/>
          <a:p>
            <a:pPr marL="342900" indent="-342900" algn="l" defTabSz="762000">
              <a:lnSpc>
                <a:spcPct val="80000"/>
              </a:lnSpc>
              <a:spcAft>
                <a:spcPct val="30000"/>
              </a:spcAft>
              <a:buClr>
                <a:srgbClr val="E3BEFF"/>
              </a:buClr>
              <a:buSzPct val="100000"/>
              <a:buFontTx/>
              <a:buChar char=" "/>
            </a:pPr>
            <a:r>
              <a:rPr lang="en-US" sz="1800" dirty="0">
                <a:solidFill>
                  <a:schemeClr val="tx2"/>
                </a:solidFill>
              </a:rPr>
              <a:t>plano prism</a:t>
            </a:r>
            <a:endParaRPr lang="en-US" sz="3600" dirty="0">
              <a:solidFill>
                <a:schemeClr val="tx2"/>
              </a:solidFill>
            </a:endParaRPr>
          </a:p>
        </p:txBody>
      </p:sp>
      <p:sp>
        <p:nvSpPr>
          <p:cNvPr id="72927" name="Rectangle 18"/>
          <p:cNvSpPr>
            <a:spLocks noChangeArrowheads="1"/>
          </p:cNvSpPr>
          <p:nvPr/>
        </p:nvSpPr>
        <p:spPr bwMode="auto">
          <a:xfrm>
            <a:off x="7561263" y="3659188"/>
            <a:ext cx="2654300" cy="452437"/>
          </a:xfrm>
          <a:prstGeom prst="rect">
            <a:avLst/>
          </a:prstGeom>
          <a:noFill/>
          <a:ln w="9525">
            <a:noFill/>
            <a:miter lim="800000"/>
            <a:headEnd/>
            <a:tailEnd/>
          </a:ln>
        </p:spPr>
        <p:txBody>
          <a:bodyPr lIns="92075" tIns="46038" rIns="92075" bIns="46038"/>
          <a:lstStyle/>
          <a:p>
            <a:pPr marL="342900" indent="-342900" algn="l" defTabSz="762000">
              <a:lnSpc>
                <a:spcPct val="80000"/>
              </a:lnSpc>
              <a:spcAft>
                <a:spcPct val="30000"/>
              </a:spcAft>
              <a:buClr>
                <a:srgbClr val="E3BEFF"/>
              </a:buClr>
              <a:buSzPct val="100000"/>
              <a:buFontTx/>
              <a:buChar char=" "/>
            </a:pPr>
            <a:r>
              <a:rPr lang="en-US" sz="1800" dirty="0">
                <a:solidFill>
                  <a:schemeClr val="tx2"/>
                </a:solidFill>
              </a:rPr>
              <a:t>CORNEA</a:t>
            </a:r>
            <a:endParaRPr lang="en-US" sz="3600" dirty="0">
              <a:solidFill>
                <a:schemeClr val="tx2"/>
              </a:solidFill>
            </a:endParaRPr>
          </a:p>
        </p:txBody>
      </p:sp>
      <p:sp>
        <p:nvSpPr>
          <p:cNvPr id="72928" name="Rectangle 21"/>
          <p:cNvSpPr>
            <a:spLocks noChangeArrowheads="1"/>
          </p:cNvSpPr>
          <p:nvPr/>
        </p:nvSpPr>
        <p:spPr bwMode="auto">
          <a:xfrm>
            <a:off x="1668463" y="1843088"/>
            <a:ext cx="838200" cy="452437"/>
          </a:xfrm>
          <a:prstGeom prst="rect">
            <a:avLst/>
          </a:prstGeom>
          <a:noFill/>
          <a:ln w="9525">
            <a:noFill/>
            <a:miter lim="800000"/>
            <a:headEnd/>
            <a:tailEnd/>
          </a:ln>
        </p:spPr>
        <p:txBody>
          <a:bodyPr lIns="92075" tIns="46038" rIns="92075" bIns="46038"/>
          <a:lstStyle/>
          <a:p>
            <a:pPr marL="342900" indent="-342900" algn="l" defTabSz="762000">
              <a:spcAft>
                <a:spcPct val="30000"/>
              </a:spcAft>
              <a:buClr>
                <a:srgbClr val="E3BEFF"/>
              </a:buClr>
              <a:buSzPct val="100000"/>
              <a:buFontTx/>
              <a:buChar char=" "/>
            </a:pPr>
            <a:r>
              <a:rPr lang="en-US" sz="1800" b="1" dirty="0">
                <a:solidFill>
                  <a:schemeClr val="tx2"/>
                </a:solidFill>
                <a:latin typeface="Symbol" pitchFamily="18" charset="2"/>
              </a:rPr>
              <a:t>d</a:t>
            </a:r>
            <a:endParaRPr lang="en-US" sz="3600" dirty="0">
              <a:solidFill>
                <a:schemeClr val="tx2"/>
              </a:solidFill>
            </a:endParaRPr>
          </a:p>
        </p:txBody>
      </p:sp>
      <p:sp>
        <p:nvSpPr>
          <p:cNvPr id="72929" name="Rectangle 22"/>
          <p:cNvSpPr>
            <a:spLocks noChangeArrowheads="1"/>
          </p:cNvSpPr>
          <p:nvPr/>
        </p:nvSpPr>
        <p:spPr bwMode="auto">
          <a:xfrm>
            <a:off x="1668463" y="3595688"/>
            <a:ext cx="838200" cy="452437"/>
          </a:xfrm>
          <a:prstGeom prst="rect">
            <a:avLst/>
          </a:prstGeom>
          <a:noFill/>
          <a:ln w="9525">
            <a:noFill/>
            <a:miter lim="800000"/>
            <a:headEnd/>
            <a:tailEnd/>
          </a:ln>
        </p:spPr>
        <p:txBody>
          <a:bodyPr lIns="92075" tIns="46038" rIns="92075" bIns="46038"/>
          <a:lstStyle/>
          <a:p>
            <a:pPr marL="342900" indent="-342900" algn="l" defTabSz="762000">
              <a:spcAft>
                <a:spcPct val="30000"/>
              </a:spcAft>
              <a:buClr>
                <a:srgbClr val="E3BEFF"/>
              </a:buClr>
              <a:buSzPct val="100000"/>
              <a:buFontTx/>
              <a:buChar char=" "/>
            </a:pPr>
            <a:r>
              <a:rPr lang="en-US" sz="1800" b="1" dirty="0">
                <a:solidFill>
                  <a:schemeClr val="tx2"/>
                </a:solidFill>
                <a:latin typeface="Symbol" pitchFamily="18" charset="2"/>
              </a:rPr>
              <a:t>d</a:t>
            </a:r>
            <a:endParaRPr lang="en-US" sz="3600" dirty="0">
              <a:solidFill>
                <a:schemeClr val="tx2"/>
              </a:solidFill>
            </a:endParaRPr>
          </a:p>
        </p:txBody>
      </p:sp>
    </p:spTree>
  </p:cSld>
  <p:clrMapOvr>
    <a:masterClrMapping/>
  </p:clrMapOv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 name="Rectangle 177"/>
          <p:cNvSpPr/>
          <p:nvPr/>
        </p:nvSpPr>
        <p:spPr>
          <a:xfrm>
            <a:off x="0" y="0"/>
            <a:ext cx="10287000" cy="6816725"/>
          </a:xfrm>
          <a:prstGeom prst="rect">
            <a:avLst/>
          </a:prstGeom>
          <a:solidFill>
            <a:schemeClr val="accent3">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dirty="0"/>
          </a:p>
        </p:txBody>
      </p:sp>
      <p:sp>
        <p:nvSpPr>
          <p:cNvPr id="73731" name="Rectangle 2"/>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73732" name="Rectangle 3"/>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73733" name="Rectangle 4"/>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73734" name="Rectangle 5"/>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73735" name="Line 10"/>
          <p:cNvSpPr>
            <a:spLocks noChangeShapeType="1"/>
          </p:cNvSpPr>
          <p:nvPr/>
        </p:nvSpPr>
        <p:spPr bwMode="auto">
          <a:xfrm>
            <a:off x="4368800" y="736600"/>
            <a:ext cx="0" cy="5308600"/>
          </a:xfrm>
          <a:prstGeom prst="line">
            <a:avLst/>
          </a:prstGeom>
          <a:noFill/>
          <a:ln w="9525">
            <a:solidFill>
              <a:schemeClr val="tx1"/>
            </a:solidFill>
            <a:prstDash val="sysDot"/>
            <a:round/>
            <a:headEnd/>
            <a:tailEnd/>
          </a:ln>
        </p:spPr>
        <p:txBody>
          <a:bodyPr wrap="none" lIns="92075" tIns="46038" rIns="92075" bIns="46038" anchor="ctr"/>
          <a:lstStyle/>
          <a:p>
            <a:endParaRPr lang="en-AU" dirty="0"/>
          </a:p>
        </p:txBody>
      </p:sp>
      <p:sp>
        <p:nvSpPr>
          <p:cNvPr id="73736" name="Rectangle 11"/>
          <p:cNvSpPr>
            <a:spLocks noChangeArrowheads="1"/>
          </p:cNvSpPr>
          <p:nvPr/>
        </p:nvSpPr>
        <p:spPr bwMode="auto">
          <a:xfrm>
            <a:off x="-114300" y="547688"/>
            <a:ext cx="2743200" cy="452437"/>
          </a:xfrm>
          <a:prstGeom prst="rect">
            <a:avLst/>
          </a:prstGeom>
          <a:noFill/>
          <a:ln w="9525">
            <a:noFill/>
            <a:miter lim="800000"/>
            <a:headEnd/>
            <a:tailEnd/>
          </a:ln>
        </p:spPr>
        <p:txBody>
          <a:bodyPr lIns="92075" tIns="46038" rIns="92075" bIns="46038"/>
          <a:lstStyle/>
          <a:p>
            <a:pPr marL="342900" indent="-342900" algn="l" defTabSz="762000">
              <a:lnSpc>
                <a:spcPct val="80000"/>
              </a:lnSpc>
              <a:spcAft>
                <a:spcPct val="30000"/>
              </a:spcAft>
              <a:buClr>
                <a:srgbClr val="E3BEFF"/>
              </a:buClr>
              <a:buSzPct val="100000"/>
              <a:buFontTx/>
              <a:buChar char=" "/>
            </a:pPr>
            <a:r>
              <a:rPr lang="en-US" sz="2100" dirty="0">
                <a:solidFill>
                  <a:schemeClr val="tx2"/>
                </a:solidFill>
              </a:rPr>
              <a:t>Out of focus</a:t>
            </a:r>
          </a:p>
        </p:txBody>
      </p:sp>
      <p:sp>
        <p:nvSpPr>
          <p:cNvPr id="73737" name="Rectangle 12"/>
          <p:cNvSpPr>
            <a:spLocks noChangeArrowheads="1"/>
          </p:cNvSpPr>
          <p:nvPr/>
        </p:nvSpPr>
        <p:spPr bwMode="auto">
          <a:xfrm>
            <a:off x="-139700" y="2211388"/>
            <a:ext cx="3619500" cy="452437"/>
          </a:xfrm>
          <a:prstGeom prst="rect">
            <a:avLst/>
          </a:prstGeom>
          <a:noFill/>
          <a:ln w="9525">
            <a:noFill/>
            <a:miter lim="800000"/>
            <a:headEnd/>
            <a:tailEnd/>
          </a:ln>
        </p:spPr>
        <p:txBody>
          <a:bodyPr lIns="92075" tIns="46038" rIns="92075" bIns="46038"/>
          <a:lstStyle/>
          <a:p>
            <a:pPr marL="342900" indent="-342900" algn="l" defTabSz="762000">
              <a:spcAft>
                <a:spcPct val="30000"/>
              </a:spcAft>
              <a:buClr>
                <a:srgbClr val="E3BEFF"/>
              </a:buClr>
              <a:buSzPct val="100000"/>
              <a:buFontTx/>
              <a:buChar char=" "/>
            </a:pPr>
            <a:r>
              <a:rPr lang="en-US" sz="2100" dirty="0">
                <a:solidFill>
                  <a:schemeClr val="tx2"/>
                </a:solidFill>
              </a:rPr>
              <a:t>Out of focus, misaligned and unadjusted</a:t>
            </a:r>
          </a:p>
        </p:txBody>
      </p:sp>
      <p:sp>
        <p:nvSpPr>
          <p:cNvPr id="73738" name="Rectangle 13"/>
          <p:cNvSpPr>
            <a:spLocks noChangeArrowheads="1"/>
          </p:cNvSpPr>
          <p:nvPr/>
        </p:nvSpPr>
        <p:spPr bwMode="auto">
          <a:xfrm>
            <a:off x="-203200" y="4459288"/>
            <a:ext cx="4419600" cy="947737"/>
          </a:xfrm>
          <a:prstGeom prst="rect">
            <a:avLst/>
          </a:prstGeom>
          <a:noFill/>
          <a:ln w="9525">
            <a:noFill/>
            <a:miter lim="800000"/>
            <a:headEnd/>
            <a:tailEnd/>
          </a:ln>
        </p:spPr>
        <p:txBody>
          <a:bodyPr lIns="92075" tIns="46038" rIns="92075" bIns="46038"/>
          <a:lstStyle/>
          <a:p>
            <a:pPr marL="342900" indent="-342900" algn="l" defTabSz="762000">
              <a:spcAft>
                <a:spcPct val="30000"/>
              </a:spcAft>
              <a:buClr>
                <a:srgbClr val="E3BEFF"/>
              </a:buClr>
              <a:buSzPct val="100000"/>
              <a:buFontTx/>
              <a:buChar char=" "/>
            </a:pPr>
            <a:r>
              <a:rPr lang="en-US" sz="2100" dirty="0">
                <a:solidFill>
                  <a:schemeClr val="tx2"/>
                </a:solidFill>
              </a:rPr>
              <a:t>Out of focused, aligned, adjusted to K (Bausch &amp; Lomb Keratometer)</a:t>
            </a:r>
          </a:p>
        </p:txBody>
      </p:sp>
      <p:grpSp>
        <p:nvGrpSpPr>
          <p:cNvPr id="73739" name="Group 188"/>
          <p:cNvGrpSpPr>
            <a:grpSpLocks/>
          </p:cNvGrpSpPr>
          <p:nvPr/>
        </p:nvGrpSpPr>
        <p:grpSpPr bwMode="auto">
          <a:xfrm>
            <a:off x="6410325" y="304800"/>
            <a:ext cx="3281363" cy="1479550"/>
            <a:chOff x="4038" y="336"/>
            <a:chExt cx="2067" cy="932"/>
          </a:xfrm>
        </p:grpSpPr>
        <p:sp>
          <p:nvSpPr>
            <p:cNvPr id="73895" name="Freeform 70"/>
            <p:cNvSpPr>
              <a:spLocks/>
            </p:cNvSpPr>
            <p:nvPr/>
          </p:nvSpPr>
          <p:spPr bwMode="auto">
            <a:xfrm>
              <a:off x="4152" y="336"/>
              <a:ext cx="237" cy="327"/>
            </a:xfrm>
            <a:custGeom>
              <a:avLst/>
              <a:gdLst>
                <a:gd name="T0" fmla="*/ 41 w 237"/>
                <a:gd name="T1" fmla="*/ 0 h 327"/>
                <a:gd name="T2" fmla="*/ 0 w 237"/>
                <a:gd name="T3" fmla="*/ 156 h 327"/>
                <a:gd name="T4" fmla="*/ 73 w 237"/>
                <a:gd name="T5" fmla="*/ 180 h 327"/>
                <a:gd name="T6" fmla="*/ 49 w 237"/>
                <a:gd name="T7" fmla="*/ 286 h 327"/>
                <a:gd name="T8" fmla="*/ 204 w 237"/>
                <a:gd name="T9" fmla="*/ 327 h 327"/>
                <a:gd name="T10" fmla="*/ 237 w 237"/>
                <a:gd name="T11" fmla="*/ 221 h 327"/>
                <a:gd name="T12" fmla="*/ 155 w 237"/>
                <a:gd name="T13" fmla="*/ 197 h 327"/>
                <a:gd name="T14" fmla="*/ 180 w 237"/>
                <a:gd name="T15" fmla="*/ 123 h 327"/>
                <a:gd name="T16" fmla="*/ 98 w 237"/>
                <a:gd name="T17" fmla="*/ 98 h 327"/>
                <a:gd name="T18" fmla="*/ 114 w 237"/>
                <a:gd name="T19" fmla="*/ 17 h 327"/>
                <a:gd name="T20" fmla="*/ 41 w 237"/>
                <a:gd name="T21" fmla="*/ 0 h 32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37"/>
                <a:gd name="T34" fmla="*/ 0 h 327"/>
                <a:gd name="T35" fmla="*/ 237 w 237"/>
                <a:gd name="T36" fmla="*/ 327 h 32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37" h="327">
                  <a:moveTo>
                    <a:pt x="41" y="0"/>
                  </a:moveTo>
                  <a:lnTo>
                    <a:pt x="0" y="156"/>
                  </a:lnTo>
                  <a:lnTo>
                    <a:pt x="73" y="180"/>
                  </a:lnTo>
                  <a:lnTo>
                    <a:pt x="49" y="286"/>
                  </a:lnTo>
                  <a:lnTo>
                    <a:pt x="204" y="327"/>
                  </a:lnTo>
                  <a:lnTo>
                    <a:pt x="237" y="221"/>
                  </a:lnTo>
                  <a:lnTo>
                    <a:pt x="155" y="197"/>
                  </a:lnTo>
                  <a:lnTo>
                    <a:pt x="180" y="123"/>
                  </a:lnTo>
                  <a:lnTo>
                    <a:pt x="98" y="98"/>
                  </a:lnTo>
                  <a:lnTo>
                    <a:pt x="114" y="17"/>
                  </a:lnTo>
                  <a:lnTo>
                    <a:pt x="41" y="0"/>
                  </a:lnTo>
                </a:path>
              </a:pathLst>
            </a:custGeom>
            <a:noFill/>
            <a:ln w="28575">
              <a:solidFill>
                <a:srgbClr val="0000FF"/>
              </a:solidFill>
              <a:round/>
              <a:headEnd/>
              <a:tailEnd/>
            </a:ln>
          </p:spPr>
          <p:txBody>
            <a:bodyPr/>
            <a:lstStyle/>
            <a:p>
              <a:endParaRPr lang="en-US" dirty="0"/>
            </a:p>
          </p:txBody>
        </p:sp>
        <p:sp>
          <p:nvSpPr>
            <p:cNvPr id="73896" name="Freeform 71"/>
            <p:cNvSpPr>
              <a:spLocks/>
            </p:cNvSpPr>
            <p:nvPr/>
          </p:nvSpPr>
          <p:spPr bwMode="auto">
            <a:xfrm>
              <a:off x="4740" y="492"/>
              <a:ext cx="237" cy="335"/>
            </a:xfrm>
            <a:custGeom>
              <a:avLst/>
              <a:gdLst>
                <a:gd name="T0" fmla="*/ 41 w 237"/>
                <a:gd name="T1" fmla="*/ 0 h 335"/>
                <a:gd name="T2" fmla="*/ 0 w 237"/>
                <a:gd name="T3" fmla="*/ 155 h 335"/>
                <a:gd name="T4" fmla="*/ 74 w 237"/>
                <a:gd name="T5" fmla="*/ 179 h 335"/>
                <a:gd name="T6" fmla="*/ 49 w 237"/>
                <a:gd name="T7" fmla="*/ 286 h 335"/>
                <a:gd name="T8" fmla="*/ 205 w 237"/>
                <a:gd name="T9" fmla="*/ 335 h 335"/>
                <a:gd name="T10" fmla="*/ 237 w 237"/>
                <a:gd name="T11" fmla="*/ 220 h 335"/>
                <a:gd name="T12" fmla="*/ 156 w 237"/>
                <a:gd name="T13" fmla="*/ 196 h 335"/>
                <a:gd name="T14" fmla="*/ 172 w 237"/>
                <a:gd name="T15" fmla="*/ 122 h 335"/>
                <a:gd name="T16" fmla="*/ 98 w 237"/>
                <a:gd name="T17" fmla="*/ 98 h 335"/>
                <a:gd name="T18" fmla="*/ 115 w 237"/>
                <a:gd name="T19" fmla="*/ 16 h 335"/>
                <a:gd name="T20" fmla="*/ 41 w 237"/>
                <a:gd name="T21" fmla="*/ 0 h 33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37"/>
                <a:gd name="T34" fmla="*/ 0 h 335"/>
                <a:gd name="T35" fmla="*/ 237 w 237"/>
                <a:gd name="T36" fmla="*/ 335 h 33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37" h="335">
                  <a:moveTo>
                    <a:pt x="41" y="0"/>
                  </a:moveTo>
                  <a:lnTo>
                    <a:pt x="0" y="155"/>
                  </a:lnTo>
                  <a:lnTo>
                    <a:pt x="74" y="179"/>
                  </a:lnTo>
                  <a:lnTo>
                    <a:pt x="49" y="286"/>
                  </a:lnTo>
                  <a:lnTo>
                    <a:pt x="205" y="335"/>
                  </a:lnTo>
                  <a:lnTo>
                    <a:pt x="237" y="220"/>
                  </a:lnTo>
                  <a:lnTo>
                    <a:pt x="156" y="196"/>
                  </a:lnTo>
                  <a:lnTo>
                    <a:pt x="172" y="122"/>
                  </a:lnTo>
                  <a:lnTo>
                    <a:pt x="98" y="98"/>
                  </a:lnTo>
                  <a:lnTo>
                    <a:pt x="115" y="16"/>
                  </a:lnTo>
                  <a:lnTo>
                    <a:pt x="41" y="0"/>
                  </a:lnTo>
                </a:path>
              </a:pathLst>
            </a:custGeom>
            <a:noFill/>
            <a:ln w="28575">
              <a:solidFill>
                <a:srgbClr val="0000FF"/>
              </a:solidFill>
              <a:round/>
              <a:headEnd/>
              <a:tailEnd/>
            </a:ln>
          </p:spPr>
          <p:txBody>
            <a:bodyPr/>
            <a:lstStyle/>
            <a:p>
              <a:endParaRPr lang="en-US" dirty="0"/>
            </a:p>
          </p:txBody>
        </p:sp>
        <p:sp>
          <p:nvSpPr>
            <p:cNvPr id="73897" name="Freeform 72"/>
            <p:cNvSpPr>
              <a:spLocks/>
            </p:cNvSpPr>
            <p:nvPr/>
          </p:nvSpPr>
          <p:spPr bwMode="auto">
            <a:xfrm>
              <a:off x="4389" y="402"/>
              <a:ext cx="237" cy="327"/>
            </a:xfrm>
            <a:custGeom>
              <a:avLst/>
              <a:gdLst>
                <a:gd name="T0" fmla="*/ 41 w 237"/>
                <a:gd name="T1" fmla="*/ 0 h 327"/>
                <a:gd name="T2" fmla="*/ 0 w 237"/>
                <a:gd name="T3" fmla="*/ 155 h 327"/>
                <a:gd name="T4" fmla="*/ 82 w 237"/>
                <a:gd name="T5" fmla="*/ 171 h 327"/>
                <a:gd name="T6" fmla="*/ 49 w 237"/>
                <a:gd name="T7" fmla="*/ 286 h 327"/>
                <a:gd name="T8" fmla="*/ 204 w 237"/>
                <a:gd name="T9" fmla="*/ 327 h 327"/>
                <a:gd name="T10" fmla="*/ 237 w 237"/>
                <a:gd name="T11" fmla="*/ 212 h 327"/>
                <a:gd name="T12" fmla="*/ 155 w 237"/>
                <a:gd name="T13" fmla="*/ 196 h 327"/>
                <a:gd name="T14" fmla="*/ 180 w 237"/>
                <a:gd name="T15" fmla="*/ 114 h 327"/>
                <a:gd name="T16" fmla="*/ 98 w 237"/>
                <a:gd name="T17" fmla="*/ 98 h 327"/>
                <a:gd name="T18" fmla="*/ 122 w 237"/>
                <a:gd name="T19" fmla="*/ 16 h 327"/>
                <a:gd name="T20" fmla="*/ 41 w 237"/>
                <a:gd name="T21" fmla="*/ 0 h 32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37"/>
                <a:gd name="T34" fmla="*/ 0 h 327"/>
                <a:gd name="T35" fmla="*/ 237 w 237"/>
                <a:gd name="T36" fmla="*/ 327 h 32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37" h="327">
                  <a:moveTo>
                    <a:pt x="41" y="0"/>
                  </a:moveTo>
                  <a:lnTo>
                    <a:pt x="0" y="155"/>
                  </a:lnTo>
                  <a:lnTo>
                    <a:pt x="82" y="171"/>
                  </a:lnTo>
                  <a:lnTo>
                    <a:pt x="49" y="286"/>
                  </a:lnTo>
                  <a:lnTo>
                    <a:pt x="204" y="327"/>
                  </a:lnTo>
                  <a:lnTo>
                    <a:pt x="237" y="212"/>
                  </a:lnTo>
                  <a:lnTo>
                    <a:pt x="155" y="196"/>
                  </a:lnTo>
                  <a:lnTo>
                    <a:pt x="180" y="114"/>
                  </a:lnTo>
                  <a:lnTo>
                    <a:pt x="98" y="98"/>
                  </a:lnTo>
                  <a:lnTo>
                    <a:pt x="122" y="16"/>
                  </a:lnTo>
                  <a:lnTo>
                    <a:pt x="41" y="0"/>
                  </a:lnTo>
                </a:path>
              </a:pathLst>
            </a:custGeom>
            <a:noFill/>
            <a:ln w="28575">
              <a:solidFill>
                <a:srgbClr val="0000FF"/>
              </a:solidFill>
              <a:round/>
              <a:headEnd/>
              <a:tailEnd/>
            </a:ln>
          </p:spPr>
          <p:txBody>
            <a:bodyPr/>
            <a:lstStyle/>
            <a:p>
              <a:endParaRPr lang="en-US" dirty="0"/>
            </a:p>
          </p:txBody>
        </p:sp>
        <p:sp>
          <p:nvSpPr>
            <p:cNvPr id="73898" name="Freeform 73"/>
            <p:cNvSpPr>
              <a:spLocks/>
            </p:cNvSpPr>
            <p:nvPr/>
          </p:nvSpPr>
          <p:spPr bwMode="auto">
            <a:xfrm>
              <a:off x="4977" y="557"/>
              <a:ext cx="237" cy="327"/>
            </a:xfrm>
            <a:custGeom>
              <a:avLst/>
              <a:gdLst>
                <a:gd name="T0" fmla="*/ 41 w 237"/>
                <a:gd name="T1" fmla="*/ 0 h 327"/>
                <a:gd name="T2" fmla="*/ 0 w 237"/>
                <a:gd name="T3" fmla="*/ 155 h 327"/>
                <a:gd name="T4" fmla="*/ 82 w 237"/>
                <a:gd name="T5" fmla="*/ 172 h 327"/>
                <a:gd name="T6" fmla="*/ 49 w 237"/>
                <a:gd name="T7" fmla="*/ 286 h 327"/>
                <a:gd name="T8" fmla="*/ 205 w 237"/>
                <a:gd name="T9" fmla="*/ 327 h 327"/>
                <a:gd name="T10" fmla="*/ 237 w 237"/>
                <a:gd name="T11" fmla="*/ 221 h 327"/>
                <a:gd name="T12" fmla="*/ 156 w 237"/>
                <a:gd name="T13" fmla="*/ 196 h 327"/>
                <a:gd name="T14" fmla="*/ 180 w 237"/>
                <a:gd name="T15" fmla="*/ 114 h 327"/>
                <a:gd name="T16" fmla="*/ 98 w 237"/>
                <a:gd name="T17" fmla="*/ 98 h 327"/>
                <a:gd name="T18" fmla="*/ 123 w 237"/>
                <a:gd name="T19" fmla="*/ 16 h 327"/>
                <a:gd name="T20" fmla="*/ 41 w 237"/>
                <a:gd name="T21" fmla="*/ 0 h 32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37"/>
                <a:gd name="T34" fmla="*/ 0 h 327"/>
                <a:gd name="T35" fmla="*/ 237 w 237"/>
                <a:gd name="T36" fmla="*/ 327 h 32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37" h="327">
                  <a:moveTo>
                    <a:pt x="41" y="0"/>
                  </a:moveTo>
                  <a:lnTo>
                    <a:pt x="0" y="155"/>
                  </a:lnTo>
                  <a:lnTo>
                    <a:pt x="82" y="172"/>
                  </a:lnTo>
                  <a:lnTo>
                    <a:pt x="49" y="286"/>
                  </a:lnTo>
                  <a:lnTo>
                    <a:pt x="205" y="327"/>
                  </a:lnTo>
                  <a:lnTo>
                    <a:pt x="237" y="221"/>
                  </a:lnTo>
                  <a:lnTo>
                    <a:pt x="156" y="196"/>
                  </a:lnTo>
                  <a:lnTo>
                    <a:pt x="180" y="114"/>
                  </a:lnTo>
                  <a:lnTo>
                    <a:pt x="98" y="98"/>
                  </a:lnTo>
                  <a:lnTo>
                    <a:pt x="123" y="16"/>
                  </a:lnTo>
                  <a:lnTo>
                    <a:pt x="41" y="0"/>
                  </a:lnTo>
                </a:path>
              </a:pathLst>
            </a:custGeom>
            <a:noFill/>
            <a:ln w="28575">
              <a:solidFill>
                <a:srgbClr val="0000FF"/>
              </a:solidFill>
              <a:round/>
              <a:headEnd/>
              <a:tailEnd/>
            </a:ln>
          </p:spPr>
          <p:txBody>
            <a:bodyPr/>
            <a:lstStyle/>
            <a:p>
              <a:endParaRPr lang="en-US" dirty="0"/>
            </a:p>
          </p:txBody>
        </p:sp>
        <p:sp>
          <p:nvSpPr>
            <p:cNvPr id="73899" name="Freeform 74"/>
            <p:cNvSpPr>
              <a:spLocks/>
            </p:cNvSpPr>
            <p:nvPr/>
          </p:nvSpPr>
          <p:spPr bwMode="auto">
            <a:xfrm>
              <a:off x="4038" y="647"/>
              <a:ext cx="310" cy="270"/>
            </a:xfrm>
            <a:custGeom>
              <a:avLst/>
              <a:gdLst>
                <a:gd name="T0" fmla="*/ 0 w 310"/>
                <a:gd name="T1" fmla="*/ 245 h 270"/>
                <a:gd name="T2" fmla="*/ 49 w 310"/>
                <a:gd name="T3" fmla="*/ 90 h 270"/>
                <a:gd name="T4" fmla="*/ 122 w 310"/>
                <a:gd name="T5" fmla="*/ 106 h 270"/>
                <a:gd name="T6" fmla="*/ 155 w 310"/>
                <a:gd name="T7" fmla="*/ 0 h 270"/>
                <a:gd name="T8" fmla="*/ 310 w 310"/>
                <a:gd name="T9" fmla="*/ 41 h 270"/>
                <a:gd name="T10" fmla="*/ 286 w 310"/>
                <a:gd name="T11" fmla="*/ 155 h 270"/>
                <a:gd name="T12" fmla="*/ 204 w 310"/>
                <a:gd name="T13" fmla="*/ 131 h 270"/>
                <a:gd name="T14" fmla="*/ 179 w 310"/>
                <a:gd name="T15" fmla="*/ 212 h 270"/>
                <a:gd name="T16" fmla="*/ 106 w 310"/>
                <a:gd name="T17" fmla="*/ 188 h 270"/>
                <a:gd name="T18" fmla="*/ 81 w 310"/>
                <a:gd name="T19" fmla="*/ 270 h 270"/>
                <a:gd name="T20" fmla="*/ 0 w 310"/>
                <a:gd name="T21" fmla="*/ 245 h 27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10"/>
                <a:gd name="T34" fmla="*/ 0 h 270"/>
                <a:gd name="T35" fmla="*/ 310 w 310"/>
                <a:gd name="T36" fmla="*/ 270 h 27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10" h="270">
                  <a:moveTo>
                    <a:pt x="0" y="245"/>
                  </a:moveTo>
                  <a:lnTo>
                    <a:pt x="49" y="90"/>
                  </a:lnTo>
                  <a:lnTo>
                    <a:pt x="122" y="106"/>
                  </a:lnTo>
                  <a:lnTo>
                    <a:pt x="155" y="0"/>
                  </a:lnTo>
                  <a:lnTo>
                    <a:pt x="310" y="41"/>
                  </a:lnTo>
                  <a:lnTo>
                    <a:pt x="286" y="155"/>
                  </a:lnTo>
                  <a:lnTo>
                    <a:pt x="204" y="131"/>
                  </a:lnTo>
                  <a:lnTo>
                    <a:pt x="179" y="212"/>
                  </a:lnTo>
                  <a:lnTo>
                    <a:pt x="106" y="188"/>
                  </a:lnTo>
                  <a:lnTo>
                    <a:pt x="81" y="270"/>
                  </a:lnTo>
                  <a:lnTo>
                    <a:pt x="0" y="245"/>
                  </a:lnTo>
                </a:path>
              </a:pathLst>
            </a:custGeom>
            <a:noFill/>
            <a:ln w="28575">
              <a:solidFill>
                <a:srgbClr val="0000FF"/>
              </a:solidFill>
              <a:round/>
              <a:headEnd/>
              <a:tailEnd/>
            </a:ln>
          </p:spPr>
          <p:txBody>
            <a:bodyPr/>
            <a:lstStyle/>
            <a:p>
              <a:endParaRPr lang="en-US" dirty="0"/>
            </a:p>
          </p:txBody>
        </p:sp>
        <p:sp>
          <p:nvSpPr>
            <p:cNvPr id="73900" name="Freeform 75"/>
            <p:cNvSpPr>
              <a:spLocks/>
            </p:cNvSpPr>
            <p:nvPr/>
          </p:nvSpPr>
          <p:spPr bwMode="auto">
            <a:xfrm>
              <a:off x="4626" y="802"/>
              <a:ext cx="310" cy="270"/>
            </a:xfrm>
            <a:custGeom>
              <a:avLst/>
              <a:gdLst>
                <a:gd name="T0" fmla="*/ 0 w 310"/>
                <a:gd name="T1" fmla="*/ 245 h 270"/>
                <a:gd name="T2" fmla="*/ 49 w 310"/>
                <a:gd name="T3" fmla="*/ 90 h 270"/>
                <a:gd name="T4" fmla="*/ 122 w 310"/>
                <a:gd name="T5" fmla="*/ 106 h 270"/>
                <a:gd name="T6" fmla="*/ 155 w 310"/>
                <a:gd name="T7" fmla="*/ 0 h 270"/>
                <a:gd name="T8" fmla="*/ 310 w 310"/>
                <a:gd name="T9" fmla="*/ 41 h 270"/>
                <a:gd name="T10" fmla="*/ 286 w 310"/>
                <a:gd name="T11" fmla="*/ 155 h 270"/>
                <a:gd name="T12" fmla="*/ 204 w 310"/>
                <a:gd name="T13" fmla="*/ 131 h 270"/>
                <a:gd name="T14" fmla="*/ 180 w 310"/>
                <a:gd name="T15" fmla="*/ 213 h 270"/>
                <a:gd name="T16" fmla="*/ 106 w 310"/>
                <a:gd name="T17" fmla="*/ 188 h 270"/>
                <a:gd name="T18" fmla="*/ 82 w 310"/>
                <a:gd name="T19" fmla="*/ 270 h 270"/>
                <a:gd name="T20" fmla="*/ 0 w 310"/>
                <a:gd name="T21" fmla="*/ 245 h 27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10"/>
                <a:gd name="T34" fmla="*/ 0 h 270"/>
                <a:gd name="T35" fmla="*/ 310 w 310"/>
                <a:gd name="T36" fmla="*/ 270 h 27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10" h="270">
                  <a:moveTo>
                    <a:pt x="0" y="245"/>
                  </a:moveTo>
                  <a:lnTo>
                    <a:pt x="49" y="90"/>
                  </a:lnTo>
                  <a:lnTo>
                    <a:pt x="122" y="106"/>
                  </a:lnTo>
                  <a:lnTo>
                    <a:pt x="155" y="0"/>
                  </a:lnTo>
                  <a:lnTo>
                    <a:pt x="310" y="41"/>
                  </a:lnTo>
                  <a:lnTo>
                    <a:pt x="286" y="155"/>
                  </a:lnTo>
                  <a:lnTo>
                    <a:pt x="204" y="131"/>
                  </a:lnTo>
                  <a:lnTo>
                    <a:pt x="180" y="213"/>
                  </a:lnTo>
                  <a:lnTo>
                    <a:pt x="106" y="188"/>
                  </a:lnTo>
                  <a:lnTo>
                    <a:pt x="82" y="270"/>
                  </a:lnTo>
                  <a:lnTo>
                    <a:pt x="0" y="245"/>
                  </a:lnTo>
                </a:path>
              </a:pathLst>
            </a:custGeom>
            <a:noFill/>
            <a:ln w="28575">
              <a:solidFill>
                <a:srgbClr val="0000FF"/>
              </a:solidFill>
              <a:round/>
              <a:headEnd/>
              <a:tailEnd/>
            </a:ln>
          </p:spPr>
          <p:txBody>
            <a:bodyPr/>
            <a:lstStyle/>
            <a:p>
              <a:endParaRPr lang="en-US" dirty="0"/>
            </a:p>
          </p:txBody>
        </p:sp>
        <p:sp>
          <p:nvSpPr>
            <p:cNvPr id="73901" name="Freeform 76"/>
            <p:cNvSpPr>
              <a:spLocks/>
            </p:cNvSpPr>
            <p:nvPr/>
          </p:nvSpPr>
          <p:spPr bwMode="auto">
            <a:xfrm>
              <a:off x="4283" y="704"/>
              <a:ext cx="310" cy="270"/>
            </a:xfrm>
            <a:custGeom>
              <a:avLst/>
              <a:gdLst>
                <a:gd name="T0" fmla="*/ 0 w 310"/>
                <a:gd name="T1" fmla="*/ 253 h 270"/>
                <a:gd name="T2" fmla="*/ 41 w 310"/>
                <a:gd name="T3" fmla="*/ 98 h 270"/>
                <a:gd name="T4" fmla="*/ 122 w 310"/>
                <a:gd name="T5" fmla="*/ 115 h 270"/>
                <a:gd name="T6" fmla="*/ 147 w 310"/>
                <a:gd name="T7" fmla="*/ 0 h 270"/>
                <a:gd name="T8" fmla="*/ 310 w 310"/>
                <a:gd name="T9" fmla="*/ 49 h 270"/>
                <a:gd name="T10" fmla="*/ 278 w 310"/>
                <a:gd name="T11" fmla="*/ 155 h 270"/>
                <a:gd name="T12" fmla="*/ 196 w 310"/>
                <a:gd name="T13" fmla="*/ 139 h 270"/>
                <a:gd name="T14" fmla="*/ 179 w 310"/>
                <a:gd name="T15" fmla="*/ 213 h 270"/>
                <a:gd name="T16" fmla="*/ 98 w 310"/>
                <a:gd name="T17" fmla="*/ 196 h 270"/>
                <a:gd name="T18" fmla="*/ 81 w 310"/>
                <a:gd name="T19" fmla="*/ 270 h 270"/>
                <a:gd name="T20" fmla="*/ 0 w 310"/>
                <a:gd name="T21" fmla="*/ 253 h 27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10"/>
                <a:gd name="T34" fmla="*/ 0 h 270"/>
                <a:gd name="T35" fmla="*/ 310 w 310"/>
                <a:gd name="T36" fmla="*/ 270 h 27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10" h="270">
                  <a:moveTo>
                    <a:pt x="0" y="253"/>
                  </a:moveTo>
                  <a:lnTo>
                    <a:pt x="41" y="98"/>
                  </a:lnTo>
                  <a:lnTo>
                    <a:pt x="122" y="115"/>
                  </a:lnTo>
                  <a:lnTo>
                    <a:pt x="147" y="0"/>
                  </a:lnTo>
                  <a:lnTo>
                    <a:pt x="310" y="49"/>
                  </a:lnTo>
                  <a:lnTo>
                    <a:pt x="278" y="155"/>
                  </a:lnTo>
                  <a:lnTo>
                    <a:pt x="196" y="139"/>
                  </a:lnTo>
                  <a:lnTo>
                    <a:pt x="179" y="213"/>
                  </a:lnTo>
                  <a:lnTo>
                    <a:pt x="98" y="196"/>
                  </a:lnTo>
                  <a:lnTo>
                    <a:pt x="81" y="270"/>
                  </a:lnTo>
                  <a:lnTo>
                    <a:pt x="0" y="253"/>
                  </a:lnTo>
                </a:path>
              </a:pathLst>
            </a:custGeom>
            <a:noFill/>
            <a:ln w="28575">
              <a:solidFill>
                <a:srgbClr val="0000FF"/>
              </a:solidFill>
              <a:round/>
              <a:headEnd/>
              <a:tailEnd/>
            </a:ln>
          </p:spPr>
          <p:txBody>
            <a:bodyPr/>
            <a:lstStyle/>
            <a:p>
              <a:endParaRPr lang="en-US" dirty="0"/>
            </a:p>
          </p:txBody>
        </p:sp>
        <p:sp>
          <p:nvSpPr>
            <p:cNvPr id="73902" name="Freeform 77"/>
            <p:cNvSpPr>
              <a:spLocks/>
            </p:cNvSpPr>
            <p:nvPr/>
          </p:nvSpPr>
          <p:spPr bwMode="auto">
            <a:xfrm>
              <a:off x="4871" y="868"/>
              <a:ext cx="311" cy="269"/>
            </a:xfrm>
            <a:custGeom>
              <a:avLst/>
              <a:gdLst>
                <a:gd name="T0" fmla="*/ 0 w 311"/>
                <a:gd name="T1" fmla="*/ 245 h 269"/>
                <a:gd name="T2" fmla="*/ 41 w 311"/>
                <a:gd name="T3" fmla="*/ 89 h 269"/>
                <a:gd name="T4" fmla="*/ 123 w 311"/>
                <a:gd name="T5" fmla="*/ 106 h 269"/>
                <a:gd name="T6" fmla="*/ 147 w 311"/>
                <a:gd name="T7" fmla="*/ 0 h 269"/>
                <a:gd name="T8" fmla="*/ 311 w 311"/>
                <a:gd name="T9" fmla="*/ 40 h 269"/>
                <a:gd name="T10" fmla="*/ 278 w 311"/>
                <a:gd name="T11" fmla="*/ 147 h 269"/>
                <a:gd name="T12" fmla="*/ 196 w 311"/>
                <a:gd name="T13" fmla="*/ 130 h 269"/>
                <a:gd name="T14" fmla="*/ 180 w 311"/>
                <a:gd name="T15" fmla="*/ 204 h 269"/>
                <a:gd name="T16" fmla="*/ 98 w 311"/>
                <a:gd name="T17" fmla="*/ 188 h 269"/>
                <a:gd name="T18" fmla="*/ 82 w 311"/>
                <a:gd name="T19" fmla="*/ 269 h 269"/>
                <a:gd name="T20" fmla="*/ 0 w 311"/>
                <a:gd name="T21" fmla="*/ 245 h 26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11"/>
                <a:gd name="T34" fmla="*/ 0 h 269"/>
                <a:gd name="T35" fmla="*/ 311 w 311"/>
                <a:gd name="T36" fmla="*/ 269 h 26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11" h="269">
                  <a:moveTo>
                    <a:pt x="0" y="245"/>
                  </a:moveTo>
                  <a:lnTo>
                    <a:pt x="41" y="89"/>
                  </a:lnTo>
                  <a:lnTo>
                    <a:pt x="123" y="106"/>
                  </a:lnTo>
                  <a:lnTo>
                    <a:pt x="147" y="0"/>
                  </a:lnTo>
                  <a:lnTo>
                    <a:pt x="311" y="40"/>
                  </a:lnTo>
                  <a:lnTo>
                    <a:pt x="278" y="147"/>
                  </a:lnTo>
                  <a:lnTo>
                    <a:pt x="196" y="130"/>
                  </a:lnTo>
                  <a:lnTo>
                    <a:pt x="180" y="204"/>
                  </a:lnTo>
                  <a:lnTo>
                    <a:pt x="98" y="188"/>
                  </a:lnTo>
                  <a:lnTo>
                    <a:pt x="82" y="269"/>
                  </a:lnTo>
                  <a:lnTo>
                    <a:pt x="0" y="245"/>
                  </a:lnTo>
                </a:path>
              </a:pathLst>
            </a:custGeom>
            <a:noFill/>
            <a:ln w="28575">
              <a:solidFill>
                <a:srgbClr val="0000FF"/>
              </a:solidFill>
              <a:round/>
              <a:headEnd/>
              <a:tailEnd/>
            </a:ln>
          </p:spPr>
          <p:txBody>
            <a:bodyPr/>
            <a:lstStyle/>
            <a:p>
              <a:endParaRPr lang="en-US" dirty="0"/>
            </a:p>
          </p:txBody>
        </p:sp>
        <p:sp>
          <p:nvSpPr>
            <p:cNvPr id="73903" name="Freeform 78"/>
            <p:cNvSpPr>
              <a:spLocks/>
            </p:cNvSpPr>
            <p:nvPr/>
          </p:nvSpPr>
          <p:spPr bwMode="auto">
            <a:xfrm>
              <a:off x="5427" y="606"/>
              <a:ext cx="310" cy="302"/>
            </a:xfrm>
            <a:custGeom>
              <a:avLst/>
              <a:gdLst>
                <a:gd name="T0" fmla="*/ 65 w 310"/>
                <a:gd name="T1" fmla="*/ 0 h 302"/>
                <a:gd name="T2" fmla="*/ 310 w 310"/>
                <a:gd name="T3" fmla="*/ 57 h 302"/>
                <a:gd name="T4" fmla="*/ 245 w 310"/>
                <a:gd name="T5" fmla="*/ 302 h 302"/>
                <a:gd name="T6" fmla="*/ 0 w 310"/>
                <a:gd name="T7" fmla="*/ 237 h 302"/>
                <a:gd name="T8" fmla="*/ 65 w 310"/>
                <a:gd name="T9" fmla="*/ 0 h 302"/>
                <a:gd name="T10" fmla="*/ 0 60000 65536"/>
                <a:gd name="T11" fmla="*/ 0 60000 65536"/>
                <a:gd name="T12" fmla="*/ 0 60000 65536"/>
                <a:gd name="T13" fmla="*/ 0 60000 65536"/>
                <a:gd name="T14" fmla="*/ 0 60000 65536"/>
                <a:gd name="T15" fmla="*/ 0 w 310"/>
                <a:gd name="T16" fmla="*/ 0 h 302"/>
                <a:gd name="T17" fmla="*/ 310 w 310"/>
                <a:gd name="T18" fmla="*/ 302 h 302"/>
              </a:gdLst>
              <a:ahLst/>
              <a:cxnLst>
                <a:cxn ang="T10">
                  <a:pos x="T0" y="T1"/>
                </a:cxn>
                <a:cxn ang="T11">
                  <a:pos x="T2" y="T3"/>
                </a:cxn>
                <a:cxn ang="T12">
                  <a:pos x="T4" y="T5"/>
                </a:cxn>
                <a:cxn ang="T13">
                  <a:pos x="T6" y="T7"/>
                </a:cxn>
                <a:cxn ang="T14">
                  <a:pos x="T8" y="T9"/>
                </a:cxn>
              </a:cxnLst>
              <a:rect l="T15" t="T16" r="T17" b="T18"/>
              <a:pathLst>
                <a:path w="310" h="302">
                  <a:moveTo>
                    <a:pt x="65" y="0"/>
                  </a:moveTo>
                  <a:lnTo>
                    <a:pt x="310" y="57"/>
                  </a:lnTo>
                  <a:lnTo>
                    <a:pt x="245" y="302"/>
                  </a:lnTo>
                  <a:lnTo>
                    <a:pt x="0" y="237"/>
                  </a:lnTo>
                  <a:lnTo>
                    <a:pt x="65" y="0"/>
                  </a:lnTo>
                </a:path>
              </a:pathLst>
            </a:custGeom>
            <a:noFill/>
            <a:ln w="28575">
              <a:solidFill>
                <a:srgbClr val="0000FF"/>
              </a:solidFill>
              <a:round/>
              <a:headEnd/>
              <a:tailEnd/>
            </a:ln>
          </p:spPr>
          <p:txBody>
            <a:bodyPr/>
            <a:lstStyle/>
            <a:p>
              <a:endParaRPr lang="en-US" dirty="0"/>
            </a:p>
          </p:txBody>
        </p:sp>
        <p:sp>
          <p:nvSpPr>
            <p:cNvPr id="73904" name="Freeform 79"/>
            <p:cNvSpPr>
              <a:spLocks/>
            </p:cNvSpPr>
            <p:nvPr/>
          </p:nvSpPr>
          <p:spPr bwMode="auto">
            <a:xfrm>
              <a:off x="5803" y="704"/>
              <a:ext cx="302" cy="303"/>
            </a:xfrm>
            <a:custGeom>
              <a:avLst/>
              <a:gdLst>
                <a:gd name="T0" fmla="*/ 65 w 302"/>
                <a:gd name="T1" fmla="*/ 0 h 303"/>
                <a:gd name="T2" fmla="*/ 302 w 302"/>
                <a:gd name="T3" fmla="*/ 66 h 303"/>
                <a:gd name="T4" fmla="*/ 245 w 302"/>
                <a:gd name="T5" fmla="*/ 303 h 303"/>
                <a:gd name="T6" fmla="*/ 0 w 302"/>
                <a:gd name="T7" fmla="*/ 237 h 303"/>
                <a:gd name="T8" fmla="*/ 65 w 302"/>
                <a:gd name="T9" fmla="*/ 0 h 303"/>
                <a:gd name="T10" fmla="*/ 0 60000 65536"/>
                <a:gd name="T11" fmla="*/ 0 60000 65536"/>
                <a:gd name="T12" fmla="*/ 0 60000 65536"/>
                <a:gd name="T13" fmla="*/ 0 60000 65536"/>
                <a:gd name="T14" fmla="*/ 0 60000 65536"/>
                <a:gd name="T15" fmla="*/ 0 w 302"/>
                <a:gd name="T16" fmla="*/ 0 h 303"/>
                <a:gd name="T17" fmla="*/ 302 w 302"/>
                <a:gd name="T18" fmla="*/ 303 h 303"/>
              </a:gdLst>
              <a:ahLst/>
              <a:cxnLst>
                <a:cxn ang="T10">
                  <a:pos x="T0" y="T1"/>
                </a:cxn>
                <a:cxn ang="T11">
                  <a:pos x="T2" y="T3"/>
                </a:cxn>
                <a:cxn ang="T12">
                  <a:pos x="T4" y="T5"/>
                </a:cxn>
                <a:cxn ang="T13">
                  <a:pos x="T6" y="T7"/>
                </a:cxn>
                <a:cxn ang="T14">
                  <a:pos x="T8" y="T9"/>
                </a:cxn>
              </a:cxnLst>
              <a:rect l="T15" t="T16" r="T17" b="T18"/>
              <a:pathLst>
                <a:path w="302" h="303">
                  <a:moveTo>
                    <a:pt x="65" y="0"/>
                  </a:moveTo>
                  <a:lnTo>
                    <a:pt x="302" y="66"/>
                  </a:lnTo>
                  <a:lnTo>
                    <a:pt x="245" y="303"/>
                  </a:lnTo>
                  <a:lnTo>
                    <a:pt x="0" y="237"/>
                  </a:lnTo>
                  <a:lnTo>
                    <a:pt x="65" y="0"/>
                  </a:lnTo>
                </a:path>
              </a:pathLst>
            </a:custGeom>
            <a:noFill/>
            <a:ln w="28575">
              <a:solidFill>
                <a:srgbClr val="0000FF"/>
              </a:solidFill>
              <a:round/>
              <a:headEnd/>
              <a:tailEnd/>
            </a:ln>
          </p:spPr>
          <p:txBody>
            <a:bodyPr/>
            <a:lstStyle/>
            <a:p>
              <a:endParaRPr lang="en-US" dirty="0"/>
            </a:p>
          </p:txBody>
        </p:sp>
        <p:sp>
          <p:nvSpPr>
            <p:cNvPr id="73905" name="Freeform 80"/>
            <p:cNvSpPr>
              <a:spLocks/>
            </p:cNvSpPr>
            <p:nvPr/>
          </p:nvSpPr>
          <p:spPr bwMode="auto">
            <a:xfrm>
              <a:off x="5361" y="859"/>
              <a:ext cx="303" cy="303"/>
            </a:xfrm>
            <a:custGeom>
              <a:avLst/>
              <a:gdLst>
                <a:gd name="T0" fmla="*/ 66 w 303"/>
                <a:gd name="T1" fmla="*/ 0 h 303"/>
                <a:gd name="T2" fmla="*/ 303 w 303"/>
                <a:gd name="T3" fmla="*/ 66 h 303"/>
                <a:gd name="T4" fmla="*/ 237 w 303"/>
                <a:gd name="T5" fmla="*/ 303 h 303"/>
                <a:gd name="T6" fmla="*/ 0 w 303"/>
                <a:gd name="T7" fmla="*/ 246 h 303"/>
                <a:gd name="T8" fmla="*/ 66 w 303"/>
                <a:gd name="T9" fmla="*/ 0 h 303"/>
                <a:gd name="T10" fmla="*/ 0 60000 65536"/>
                <a:gd name="T11" fmla="*/ 0 60000 65536"/>
                <a:gd name="T12" fmla="*/ 0 60000 65536"/>
                <a:gd name="T13" fmla="*/ 0 60000 65536"/>
                <a:gd name="T14" fmla="*/ 0 60000 65536"/>
                <a:gd name="T15" fmla="*/ 0 w 303"/>
                <a:gd name="T16" fmla="*/ 0 h 303"/>
                <a:gd name="T17" fmla="*/ 303 w 303"/>
                <a:gd name="T18" fmla="*/ 303 h 303"/>
              </a:gdLst>
              <a:ahLst/>
              <a:cxnLst>
                <a:cxn ang="T10">
                  <a:pos x="T0" y="T1"/>
                </a:cxn>
                <a:cxn ang="T11">
                  <a:pos x="T2" y="T3"/>
                </a:cxn>
                <a:cxn ang="T12">
                  <a:pos x="T4" y="T5"/>
                </a:cxn>
                <a:cxn ang="T13">
                  <a:pos x="T6" y="T7"/>
                </a:cxn>
                <a:cxn ang="T14">
                  <a:pos x="T8" y="T9"/>
                </a:cxn>
              </a:cxnLst>
              <a:rect l="T15" t="T16" r="T17" b="T18"/>
              <a:pathLst>
                <a:path w="303" h="303">
                  <a:moveTo>
                    <a:pt x="66" y="0"/>
                  </a:moveTo>
                  <a:lnTo>
                    <a:pt x="303" y="66"/>
                  </a:lnTo>
                  <a:lnTo>
                    <a:pt x="237" y="303"/>
                  </a:lnTo>
                  <a:lnTo>
                    <a:pt x="0" y="246"/>
                  </a:lnTo>
                  <a:lnTo>
                    <a:pt x="66" y="0"/>
                  </a:lnTo>
                </a:path>
              </a:pathLst>
            </a:custGeom>
            <a:noFill/>
            <a:ln w="28575">
              <a:solidFill>
                <a:srgbClr val="0000FF"/>
              </a:solidFill>
              <a:round/>
              <a:headEnd/>
              <a:tailEnd/>
            </a:ln>
          </p:spPr>
          <p:txBody>
            <a:bodyPr/>
            <a:lstStyle/>
            <a:p>
              <a:endParaRPr lang="en-US" dirty="0"/>
            </a:p>
          </p:txBody>
        </p:sp>
        <p:sp>
          <p:nvSpPr>
            <p:cNvPr id="73906" name="Freeform 81"/>
            <p:cNvSpPr>
              <a:spLocks/>
            </p:cNvSpPr>
            <p:nvPr/>
          </p:nvSpPr>
          <p:spPr bwMode="auto">
            <a:xfrm>
              <a:off x="5737" y="957"/>
              <a:ext cx="303" cy="311"/>
            </a:xfrm>
            <a:custGeom>
              <a:avLst/>
              <a:gdLst>
                <a:gd name="T0" fmla="*/ 66 w 303"/>
                <a:gd name="T1" fmla="*/ 0 h 311"/>
                <a:gd name="T2" fmla="*/ 303 w 303"/>
                <a:gd name="T3" fmla="*/ 66 h 311"/>
                <a:gd name="T4" fmla="*/ 237 w 303"/>
                <a:gd name="T5" fmla="*/ 311 h 311"/>
                <a:gd name="T6" fmla="*/ 0 w 303"/>
                <a:gd name="T7" fmla="*/ 246 h 311"/>
                <a:gd name="T8" fmla="*/ 66 w 303"/>
                <a:gd name="T9" fmla="*/ 0 h 311"/>
                <a:gd name="T10" fmla="*/ 0 60000 65536"/>
                <a:gd name="T11" fmla="*/ 0 60000 65536"/>
                <a:gd name="T12" fmla="*/ 0 60000 65536"/>
                <a:gd name="T13" fmla="*/ 0 60000 65536"/>
                <a:gd name="T14" fmla="*/ 0 60000 65536"/>
                <a:gd name="T15" fmla="*/ 0 w 303"/>
                <a:gd name="T16" fmla="*/ 0 h 311"/>
                <a:gd name="T17" fmla="*/ 303 w 303"/>
                <a:gd name="T18" fmla="*/ 311 h 311"/>
              </a:gdLst>
              <a:ahLst/>
              <a:cxnLst>
                <a:cxn ang="T10">
                  <a:pos x="T0" y="T1"/>
                </a:cxn>
                <a:cxn ang="T11">
                  <a:pos x="T2" y="T3"/>
                </a:cxn>
                <a:cxn ang="T12">
                  <a:pos x="T4" y="T5"/>
                </a:cxn>
                <a:cxn ang="T13">
                  <a:pos x="T6" y="T7"/>
                </a:cxn>
                <a:cxn ang="T14">
                  <a:pos x="T8" y="T9"/>
                </a:cxn>
              </a:cxnLst>
              <a:rect l="T15" t="T16" r="T17" b="T18"/>
              <a:pathLst>
                <a:path w="303" h="311">
                  <a:moveTo>
                    <a:pt x="66" y="0"/>
                  </a:moveTo>
                  <a:lnTo>
                    <a:pt x="303" y="66"/>
                  </a:lnTo>
                  <a:lnTo>
                    <a:pt x="237" y="311"/>
                  </a:lnTo>
                  <a:lnTo>
                    <a:pt x="0" y="246"/>
                  </a:lnTo>
                  <a:lnTo>
                    <a:pt x="66" y="0"/>
                  </a:lnTo>
                </a:path>
              </a:pathLst>
            </a:custGeom>
            <a:noFill/>
            <a:ln w="28575">
              <a:solidFill>
                <a:srgbClr val="0000FF"/>
              </a:solidFill>
              <a:round/>
              <a:headEnd/>
              <a:tailEnd/>
            </a:ln>
          </p:spPr>
          <p:txBody>
            <a:bodyPr/>
            <a:lstStyle/>
            <a:p>
              <a:endParaRPr lang="en-US" dirty="0"/>
            </a:p>
          </p:txBody>
        </p:sp>
      </p:grpSp>
      <p:grpSp>
        <p:nvGrpSpPr>
          <p:cNvPr id="73740" name="Group 189"/>
          <p:cNvGrpSpPr>
            <a:grpSpLocks/>
          </p:cNvGrpSpPr>
          <p:nvPr/>
        </p:nvGrpSpPr>
        <p:grpSpPr bwMode="auto">
          <a:xfrm>
            <a:off x="6435725" y="2679700"/>
            <a:ext cx="3203575" cy="1101725"/>
            <a:chOff x="4054" y="1696"/>
            <a:chExt cx="2018" cy="694"/>
          </a:xfrm>
        </p:grpSpPr>
        <p:sp>
          <p:nvSpPr>
            <p:cNvPr id="73883" name="Freeform 82"/>
            <p:cNvSpPr>
              <a:spLocks/>
            </p:cNvSpPr>
            <p:nvPr/>
          </p:nvSpPr>
          <p:spPr bwMode="auto">
            <a:xfrm>
              <a:off x="4095" y="1696"/>
              <a:ext cx="245" cy="294"/>
            </a:xfrm>
            <a:custGeom>
              <a:avLst/>
              <a:gdLst>
                <a:gd name="T0" fmla="*/ 8 w 245"/>
                <a:gd name="T1" fmla="*/ 0 h 294"/>
                <a:gd name="T2" fmla="*/ 0 w 245"/>
                <a:gd name="T3" fmla="*/ 163 h 294"/>
                <a:gd name="T4" fmla="*/ 81 w 245"/>
                <a:gd name="T5" fmla="*/ 163 h 294"/>
                <a:gd name="T6" fmla="*/ 65 w 245"/>
                <a:gd name="T7" fmla="*/ 277 h 294"/>
                <a:gd name="T8" fmla="*/ 229 w 245"/>
                <a:gd name="T9" fmla="*/ 294 h 294"/>
                <a:gd name="T10" fmla="*/ 245 w 245"/>
                <a:gd name="T11" fmla="*/ 179 h 294"/>
                <a:gd name="T12" fmla="*/ 155 w 245"/>
                <a:gd name="T13" fmla="*/ 171 h 294"/>
                <a:gd name="T14" fmla="*/ 163 w 245"/>
                <a:gd name="T15" fmla="*/ 89 h 294"/>
                <a:gd name="T16" fmla="*/ 81 w 245"/>
                <a:gd name="T17" fmla="*/ 81 h 294"/>
                <a:gd name="T18" fmla="*/ 90 w 245"/>
                <a:gd name="T19" fmla="*/ 8 h 294"/>
                <a:gd name="T20" fmla="*/ 8 w 245"/>
                <a:gd name="T21" fmla="*/ 0 h 29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5"/>
                <a:gd name="T34" fmla="*/ 0 h 294"/>
                <a:gd name="T35" fmla="*/ 245 w 245"/>
                <a:gd name="T36" fmla="*/ 294 h 29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5" h="294">
                  <a:moveTo>
                    <a:pt x="8" y="0"/>
                  </a:moveTo>
                  <a:lnTo>
                    <a:pt x="0" y="163"/>
                  </a:lnTo>
                  <a:lnTo>
                    <a:pt x="81" y="163"/>
                  </a:lnTo>
                  <a:lnTo>
                    <a:pt x="65" y="277"/>
                  </a:lnTo>
                  <a:lnTo>
                    <a:pt x="229" y="294"/>
                  </a:lnTo>
                  <a:lnTo>
                    <a:pt x="245" y="179"/>
                  </a:lnTo>
                  <a:lnTo>
                    <a:pt x="155" y="171"/>
                  </a:lnTo>
                  <a:lnTo>
                    <a:pt x="163" y="89"/>
                  </a:lnTo>
                  <a:lnTo>
                    <a:pt x="81" y="81"/>
                  </a:lnTo>
                  <a:lnTo>
                    <a:pt x="90" y="8"/>
                  </a:lnTo>
                  <a:lnTo>
                    <a:pt x="8" y="0"/>
                  </a:lnTo>
                </a:path>
              </a:pathLst>
            </a:custGeom>
            <a:noFill/>
            <a:ln w="28575">
              <a:solidFill>
                <a:schemeClr val="hlink"/>
              </a:solidFill>
              <a:round/>
              <a:headEnd/>
              <a:tailEnd/>
            </a:ln>
          </p:spPr>
          <p:txBody>
            <a:bodyPr/>
            <a:lstStyle/>
            <a:p>
              <a:endParaRPr lang="en-US" dirty="0"/>
            </a:p>
          </p:txBody>
        </p:sp>
        <p:sp>
          <p:nvSpPr>
            <p:cNvPr id="73884" name="Freeform 83"/>
            <p:cNvSpPr>
              <a:spLocks/>
            </p:cNvSpPr>
            <p:nvPr/>
          </p:nvSpPr>
          <p:spPr bwMode="auto">
            <a:xfrm>
              <a:off x="4699" y="1736"/>
              <a:ext cx="246" cy="303"/>
            </a:xfrm>
            <a:custGeom>
              <a:avLst/>
              <a:gdLst>
                <a:gd name="T0" fmla="*/ 9 w 246"/>
                <a:gd name="T1" fmla="*/ 0 h 303"/>
                <a:gd name="T2" fmla="*/ 0 w 246"/>
                <a:gd name="T3" fmla="*/ 164 h 303"/>
                <a:gd name="T4" fmla="*/ 82 w 246"/>
                <a:gd name="T5" fmla="*/ 172 h 303"/>
                <a:gd name="T6" fmla="*/ 74 w 246"/>
                <a:gd name="T7" fmla="*/ 286 h 303"/>
                <a:gd name="T8" fmla="*/ 237 w 246"/>
                <a:gd name="T9" fmla="*/ 303 h 303"/>
                <a:gd name="T10" fmla="*/ 246 w 246"/>
                <a:gd name="T11" fmla="*/ 188 h 303"/>
                <a:gd name="T12" fmla="*/ 164 w 246"/>
                <a:gd name="T13" fmla="*/ 180 h 303"/>
                <a:gd name="T14" fmla="*/ 164 w 246"/>
                <a:gd name="T15" fmla="*/ 98 h 303"/>
                <a:gd name="T16" fmla="*/ 82 w 246"/>
                <a:gd name="T17" fmla="*/ 90 h 303"/>
                <a:gd name="T18" fmla="*/ 90 w 246"/>
                <a:gd name="T19" fmla="*/ 9 h 303"/>
                <a:gd name="T20" fmla="*/ 9 w 246"/>
                <a:gd name="T21" fmla="*/ 0 h 30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6"/>
                <a:gd name="T34" fmla="*/ 0 h 303"/>
                <a:gd name="T35" fmla="*/ 246 w 246"/>
                <a:gd name="T36" fmla="*/ 303 h 30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6" h="303">
                  <a:moveTo>
                    <a:pt x="9" y="0"/>
                  </a:moveTo>
                  <a:lnTo>
                    <a:pt x="0" y="164"/>
                  </a:lnTo>
                  <a:lnTo>
                    <a:pt x="82" y="172"/>
                  </a:lnTo>
                  <a:lnTo>
                    <a:pt x="74" y="286"/>
                  </a:lnTo>
                  <a:lnTo>
                    <a:pt x="237" y="303"/>
                  </a:lnTo>
                  <a:lnTo>
                    <a:pt x="246" y="188"/>
                  </a:lnTo>
                  <a:lnTo>
                    <a:pt x="164" y="180"/>
                  </a:lnTo>
                  <a:lnTo>
                    <a:pt x="164" y="98"/>
                  </a:lnTo>
                  <a:lnTo>
                    <a:pt x="82" y="90"/>
                  </a:lnTo>
                  <a:lnTo>
                    <a:pt x="90" y="9"/>
                  </a:lnTo>
                  <a:lnTo>
                    <a:pt x="9" y="0"/>
                  </a:lnTo>
                </a:path>
              </a:pathLst>
            </a:custGeom>
            <a:noFill/>
            <a:ln w="28575">
              <a:solidFill>
                <a:schemeClr val="hlink"/>
              </a:solidFill>
              <a:round/>
              <a:headEnd/>
              <a:tailEnd/>
            </a:ln>
          </p:spPr>
          <p:txBody>
            <a:bodyPr/>
            <a:lstStyle/>
            <a:p>
              <a:endParaRPr lang="en-US" dirty="0"/>
            </a:p>
          </p:txBody>
        </p:sp>
        <p:sp>
          <p:nvSpPr>
            <p:cNvPr id="73885" name="Freeform 84"/>
            <p:cNvSpPr>
              <a:spLocks/>
            </p:cNvSpPr>
            <p:nvPr/>
          </p:nvSpPr>
          <p:spPr bwMode="auto">
            <a:xfrm>
              <a:off x="4340" y="1712"/>
              <a:ext cx="245" cy="294"/>
            </a:xfrm>
            <a:custGeom>
              <a:avLst/>
              <a:gdLst>
                <a:gd name="T0" fmla="*/ 8 w 245"/>
                <a:gd name="T1" fmla="*/ 0 h 294"/>
                <a:gd name="T2" fmla="*/ 0 w 245"/>
                <a:gd name="T3" fmla="*/ 163 h 294"/>
                <a:gd name="T4" fmla="*/ 82 w 245"/>
                <a:gd name="T5" fmla="*/ 171 h 294"/>
                <a:gd name="T6" fmla="*/ 73 w 245"/>
                <a:gd name="T7" fmla="*/ 286 h 294"/>
                <a:gd name="T8" fmla="*/ 237 w 245"/>
                <a:gd name="T9" fmla="*/ 294 h 294"/>
                <a:gd name="T10" fmla="*/ 245 w 245"/>
                <a:gd name="T11" fmla="*/ 180 h 294"/>
                <a:gd name="T12" fmla="*/ 163 w 245"/>
                <a:gd name="T13" fmla="*/ 180 h 294"/>
                <a:gd name="T14" fmla="*/ 171 w 245"/>
                <a:gd name="T15" fmla="*/ 98 h 294"/>
                <a:gd name="T16" fmla="*/ 90 w 245"/>
                <a:gd name="T17" fmla="*/ 90 h 294"/>
                <a:gd name="T18" fmla="*/ 90 w 245"/>
                <a:gd name="T19" fmla="*/ 8 h 294"/>
                <a:gd name="T20" fmla="*/ 8 w 245"/>
                <a:gd name="T21" fmla="*/ 0 h 29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5"/>
                <a:gd name="T34" fmla="*/ 0 h 294"/>
                <a:gd name="T35" fmla="*/ 245 w 245"/>
                <a:gd name="T36" fmla="*/ 294 h 29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5" h="294">
                  <a:moveTo>
                    <a:pt x="8" y="0"/>
                  </a:moveTo>
                  <a:lnTo>
                    <a:pt x="0" y="163"/>
                  </a:lnTo>
                  <a:lnTo>
                    <a:pt x="82" y="171"/>
                  </a:lnTo>
                  <a:lnTo>
                    <a:pt x="73" y="286"/>
                  </a:lnTo>
                  <a:lnTo>
                    <a:pt x="237" y="294"/>
                  </a:lnTo>
                  <a:lnTo>
                    <a:pt x="245" y="180"/>
                  </a:lnTo>
                  <a:lnTo>
                    <a:pt x="163" y="180"/>
                  </a:lnTo>
                  <a:lnTo>
                    <a:pt x="171" y="98"/>
                  </a:lnTo>
                  <a:lnTo>
                    <a:pt x="90" y="90"/>
                  </a:lnTo>
                  <a:lnTo>
                    <a:pt x="90" y="8"/>
                  </a:lnTo>
                  <a:lnTo>
                    <a:pt x="8" y="0"/>
                  </a:lnTo>
                </a:path>
              </a:pathLst>
            </a:custGeom>
            <a:noFill/>
            <a:ln w="28575">
              <a:solidFill>
                <a:schemeClr val="hlink"/>
              </a:solidFill>
              <a:round/>
              <a:headEnd/>
              <a:tailEnd/>
            </a:ln>
          </p:spPr>
          <p:txBody>
            <a:bodyPr/>
            <a:lstStyle/>
            <a:p>
              <a:endParaRPr lang="en-US" dirty="0"/>
            </a:p>
          </p:txBody>
        </p:sp>
        <p:sp>
          <p:nvSpPr>
            <p:cNvPr id="73886" name="Freeform 85"/>
            <p:cNvSpPr>
              <a:spLocks/>
            </p:cNvSpPr>
            <p:nvPr/>
          </p:nvSpPr>
          <p:spPr bwMode="auto">
            <a:xfrm>
              <a:off x="4945" y="1761"/>
              <a:ext cx="245" cy="294"/>
            </a:xfrm>
            <a:custGeom>
              <a:avLst/>
              <a:gdLst>
                <a:gd name="T0" fmla="*/ 8 w 245"/>
                <a:gd name="T1" fmla="*/ 0 h 294"/>
                <a:gd name="T2" fmla="*/ 0 w 245"/>
                <a:gd name="T3" fmla="*/ 163 h 294"/>
                <a:gd name="T4" fmla="*/ 81 w 245"/>
                <a:gd name="T5" fmla="*/ 172 h 294"/>
                <a:gd name="T6" fmla="*/ 73 w 245"/>
                <a:gd name="T7" fmla="*/ 286 h 294"/>
                <a:gd name="T8" fmla="*/ 237 w 245"/>
                <a:gd name="T9" fmla="*/ 294 h 294"/>
                <a:gd name="T10" fmla="*/ 245 w 245"/>
                <a:gd name="T11" fmla="*/ 180 h 294"/>
                <a:gd name="T12" fmla="*/ 163 w 245"/>
                <a:gd name="T13" fmla="*/ 172 h 294"/>
                <a:gd name="T14" fmla="*/ 171 w 245"/>
                <a:gd name="T15" fmla="*/ 90 h 294"/>
                <a:gd name="T16" fmla="*/ 89 w 245"/>
                <a:gd name="T17" fmla="*/ 90 h 294"/>
                <a:gd name="T18" fmla="*/ 89 w 245"/>
                <a:gd name="T19" fmla="*/ 8 h 294"/>
                <a:gd name="T20" fmla="*/ 8 w 245"/>
                <a:gd name="T21" fmla="*/ 0 h 29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5"/>
                <a:gd name="T34" fmla="*/ 0 h 294"/>
                <a:gd name="T35" fmla="*/ 245 w 245"/>
                <a:gd name="T36" fmla="*/ 294 h 29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5" h="294">
                  <a:moveTo>
                    <a:pt x="8" y="0"/>
                  </a:moveTo>
                  <a:lnTo>
                    <a:pt x="0" y="163"/>
                  </a:lnTo>
                  <a:lnTo>
                    <a:pt x="81" y="172"/>
                  </a:lnTo>
                  <a:lnTo>
                    <a:pt x="73" y="286"/>
                  </a:lnTo>
                  <a:lnTo>
                    <a:pt x="237" y="294"/>
                  </a:lnTo>
                  <a:lnTo>
                    <a:pt x="245" y="180"/>
                  </a:lnTo>
                  <a:lnTo>
                    <a:pt x="163" y="172"/>
                  </a:lnTo>
                  <a:lnTo>
                    <a:pt x="171" y="90"/>
                  </a:lnTo>
                  <a:lnTo>
                    <a:pt x="89" y="90"/>
                  </a:lnTo>
                  <a:lnTo>
                    <a:pt x="89" y="8"/>
                  </a:lnTo>
                  <a:lnTo>
                    <a:pt x="8" y="0"/>
                  </a:lnTo>
                </a:path>
              </a:pathLst>
            </a:custGeom>
            <a:noFill/>
            <a:ln w="28575">
              <a:solidFill>
                <a:schemeClr val="hlink"/>
              </a:solidFill>
              <a:round/>
              <a:headEnd/>
              <a:tailEnd/>
            </a:ln>
          </p:spPr>
          <p:txBody>
            <a:bodyPr/>
            <a:lstStyle/>
            <a:p>
              <a:endParaRPr lang="en-US" dirty="0"/>
            </a:p>
          </p:txBody>
        </p:sp>
        <p:sp>
          <p:nvSpPr>
            <p:cNvPr id="73887" name="Freeform 86"/>
            <p:cNvSpPr>
              <a:spLocks/>
            </p:cNvSpPr>
            <p:nvPr/>
          </p:nvSpPr>
          <p:spPr bwMode="auto">
            <a:xfrm>
              <a:off x="4054" y="1998"/>
              <a:ext cx="270" cy="278"/>
            </a:xfrm>
            <a:custGeom>
              <a:avLst/>
              <a:gdLst>
                <a:gd name="T0" fmla="*/ 0 w 270"/>
                <a:gd name="T1" fmla="*/ 270 h 278"/>
                <a:gd name="T2" fmla="*/ 16 w 270"/>
                <a:gd name="T3" fmla="*/ 106 h 278"/>
                <a:gd name="T4" fmla="*/ 98 w 270"/>
                <a:gd name="T5" fmla="*/ 114 h 278"/>
                <a:gd name="T6" fmla="*/ 106 w 270"/>
                <a:gd name="T7" fmla="*/ 0 h 278"/>
                <a:gd name="T8" fmla="*/ 270 w 270"/>
                <a:gd name="T9" fmla="*/ 16 h 278"/>
                <a:gd name="T10" fmla="*/ 261 w 270"/>
                <a:gd name="T11" fmla="*/ 131 h 278"/>
                <a:gd name="T12" fmla="*/ 180 w 270"/>
                <a:gd name="T13" fmla="*/ 122 h 278"/>
                <a:gd name="T14" fmla="*/ 171 w 270"/>
                <a:gd name="T15" fmla="*/ 204 h 278"/>
                <a:gd name="T16" fmla="*/ 90 w 270"/>
                <a:gd name="T17" fmla="*/ 196 h 278"/>
                <a:gd name="T18" fmla="*/ 90 w 270"/>
                <a:gd name="T19" fmla="*/ 278 h 278"/>
                <a:gd name="T20" fmla="*/ 0 w 270"/>
                <a:gd name="T21" fmla="*/ 270 h 27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70"/>
                <a:gd name="T34" fmla="*/ 0 h 278"/>
                <a:gd name="T35" fmla="*/ 270 w 270"/>
                <a:gd name="T36" fmla="*/ 278 h 27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70" h="278">
                  <a:moveTo>
                    <a:pt x="0" y="270"/>
                  </a:moveTo>
                  <a:lnTo>
                    <a:pt x="16" y="106"/>
                  </a:lnTo>
                  <a:lnTo>
                    <a:pt x="98" y="114"/>
                  </a:lnTo>
                  <a:lnTo>
                    <a:pt x="106" y="0"/>
                  </a:lnTo>
                  <a:lnTo>
                    <a:pt x="270" y="16"/>
                  </a:lnTo>
                  <a:lnTo>
                    <a:pt x="261" y="131"/>
                  </a:lnTo>
                  <a:lnTo>
                    <a:pt x="180" y="122"/>
                  </a:lnTo>
                  <a:lnTo>
                    <a:pt x="171" y="204"/>
                  </a:lnTo>
                  <a:lnTo>
                    <a:pt x="90" y="196"/>
                  </a:lnTo>
                  <a:lnTo>
                    <a:pt x="90" y="278"/>
                  </a:lnTo>
                  <a:lnTo>
                    <a:pt x="0" y="270"/>
                  </a:lnTo>
                </a:path>
              </a:pathLst>
            </a:custGeom>
            <a:noFill/>
            <a:ln w="28575">
              <a:solidFill>
                <a:schemeClr val="hlink"/>
              </a:solidFill>
              <a:round/>
              <a:headEnd/>
              <a:tailEnd/>
            </a:ln>
          </p:spPr>
          <p:txBody>
            <a:bodyPr/>
            <a:lstStyle/>
            <a:p>
              <a:endParaRPr lang="en-US" dirty="0"/>
            </a:p>
          </p:txBody>
        </p:sp>
        <p:sp>
          <p:nvSpPr>
            <p:cNvPr id="73888" name="Freeform 87"/>
            <p:cNvSpPr>
              <a:spLocks/>
            </p:cNvSpPr>
            <p:nvPr/>
          </p:nvSpPr>
          <p:spPr bwMode="auto">
            <a:xfrm>
              <a:off x="4667" y="2047"/>
              <a:ext cx="261" cy="278"/>
            </a:xfrm>
            <a:custGeom>
              <a:avLst/>
              <a:gdLst>
                <a:gd name="T0" fmla="*/ 0 w 261"/>
                <a:gd name="T1" fmla="*/ 270 h 278"/>
                <a:gd name="T2" fmla="*/ 8 w 261"/>
                <a:gd name="T3" fmla="*/ 106 h 278"/>
                <a:gd name="T4" fmla="*/ 90 w 261"/>
                <a:gd name="T5" fmla="*/ 114 h 278"/>
                <a:gd name="T6" fmla="*/ 98 w 261"/>
                <a:gd name="T7" fmla="*/ 0 h 278"/>
                <a:gd name="T8" fmla="*/ 261 w 261"/>
                <a:gd name="T9" fmla="*/ 8 h 278"/>
                <a:gd name="T10" fmla="*/ 253 w 261"/>
                <a:gd name="T11" fmla="*/ 131 h 278"/>
                <a:gd name="T12" fmla="*/ 171 w 261"/>
                <a:gd name="T13" fmla="*/ 123 h 278"/>
                <a:gd name="T14" fmla="*/ 163 w 261"/>
                <a:gd name="T15" fmla="*/ 204 h 278"/>
                <a:gd name="T16" fmla="*/ 90 w 261"/>
                <a:gd name="T17" fmla="*/ 196 h 278"/>
                <a:gd name="T18" fmla="*/ 81 w 261"/>
                <a:gd name="T19" fmla="*/ 278 h 278"/>
                <a:gd name="T20" fmla="*/ 0 w 261"/>
                <a:gd name="T21" fmla="*/ 270 h 27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61"/>
                <a:gd name="T34" fmla="*/ 0 h 278"/>
                <a:gd name="T35" fmla="*/ 261 w 261"/>
                <a:gd name="T36" fmla="*/ 278 h 27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61" h="278">
                  <a:moveTo>
                    <a:pt x="0" y="270"/>
                  </a:moveTo>
                  <a:lnTo>
                    <a:pt x="8" y="106"/>
                  </a:lnTo>
                  <a:lnTo>
                    <a:pt x="90" y="114"/>
                  </a:lnTo>
                  <a:lnTo>
                    <a:pt x="98" y="0"/>
                  </a:lnTo>
                  <a:lnTo>
                    <a:pt x="261" y="8"/>
                  </a:lnTo>
                  <a:lnTo>
                    <a:pt x="253" y="131"/>
                  </a:lnTo>
                  <a:lnTo>
                    <a:pt x="171" y="123"/>
                  </a:lnTo>
                  <a:lnTo>
                    <a:pt x="163" y="204"/>
                  </a:lnTo>
                  <a:lnTo>
                    <a:pt x="90" y="196"/>
                  </a:lnTo>
                  <a:lnTo>
                    <a:pt x="81" y="278"/>
                  </a:lnTo>
                  <a:lnTo>
                    <a:pt x="0" y="270"/>
                  </a:lnTo>
                </a:path>
              </a:pathLst>
            </a:custGeom>
            <a:noFill/>
            <a:ln w="28575">
              <a:solidFill>
                <a:schemeClr val="hlink"/>
              </a:solidFill>
              <a:round/>
              <a:headEnd/>
              <a:tailEnd/>
            </a:ln>
          </p:spPr>
          <p:txBody>
            <a:bodyPr/>
            <a:lstStyle/>
            <a:p>
              <a:endParaRPr lang="en-US" dirty="0"/>
            </a:p>
          </p:txBody>
        </p:sp>
        <p:sp>
          <p:nvSpPr>
            <p:cNvPr id="73889" name="Freeform 88"/>
            <p:cNvSpPr>
              <a:spLocks/>
            </p:cNvSpPr>
            <p:nvPr/>
          </p:nvSpPr>
          <p:spPr bwMode="auto">
            <a:xfrm>
              <a:off x="4307" y="2014"/>
              <a:ext cx="262" cy="278"/>
            </a:xfrm>
            <a:custGeom>
              <a:avLst/>
              <a:gdLst>
                <a:gd name="T0" fmla="*/ 0 w 262"/>
                <a:gd name="T1" fmla="*/ 278 h 278"/>
                <a:gd name="T2" fmla="*/ 8 w 262"/>
                <a:gd name="T3" fmla="*/ 115 h 278"/>
                <a:gd name="T4" fmla="*/ 90 w 262"/>
                <a:gd name="T5" fmla="*/ 115 h 278"/>
                <a:gd name="T6" fmla="*/ 98 w 262"/>
                <a:gd name="T7" fmla="*/ 0 h 278"/>
                <a:gd name="T8" fmla="*/ 262 w 262"/>
                <a:gd name="T9" fmla="*/ 17 h 278"/>
                <a:gd name="T10" fmla="*/ 254 w 262"/>
                <a:gd name="T11" fmla="*/ 131 h 278"/>
                <a:gd name="T12" fmla="*/ 172 w 262"/>
                <a:gd name="T13" fmla="*/ 123 h 278"/>
                <a:gd name="T14" fmla="*/ 164 w 262"/>
                <a:gd name="T15" fmla="*/ 205 h 278"/>
                <a:gd name="T16" fmla="*/ 90 w 262"/>
                <a:gd name="T17" fmla="*/ 196 h 278"/>
                <a:gd name="T18" fmla="*/ 82 w 262"/>
                <a:gd name="T19" fmla="*/ 278 h 278"/>
                <a:gd name="T20" fmla="*/ 0 w 262"/>
                <a:gd name="T21" fmla="*/ 278 h 27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62"/>
                <a:gd name="T34" fmla="*/ 0 h 278"/>
                <a:gd name="T35" fmla="*/ 262 w 262"/>
                <a:gd name="T36" fmla="*/ 278 h 27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62" h="278">
                  <a:moveTo>
                    <a:pt x="0" y="278"/>
                  </a:moveTo>
                  <a:lnTo>
                    <a:pt x="8" y="115"/>
                  </a:lnTo>
                  <a:lnTo>
                    <a:pt x="90" y="115"/>
                  </a:lnTo>
                  <a:lnTo>
                    <a:pt x="98" y="0"/>
                  </a:lnTo>
                  <a:lnTo>
                    <a:pt x="262" y="17"/>
                  </a:lnTo>
                  <a:lnTo>
                    <a:pt x="254" y="131"/>
                  </a:lnTo>
                  <a:lnTo>
                    <a:pt x="172" y="123"/>
                  </a:lnTo>
                  <a:lnTo>
                    <a:pt x="164" y="205"/>
                  </a:lnTo>
                  <a:lnTo>
                    <a:pt x="90" y="196"/>
                  </a:lnTo>
                  <a:lnTo>
                    <a:pt x="82" y="278"/>
                  </a:lnTo>
                  <a:lnTo>
                    <a:pt x="0" y="278"/>
                  </a:lnTo>
                </a:path>
              </a:pathLst>
            </a:custGeom>
            <a:noFill/>
            <a:ln w="28575">
              <a:solidFill>
                <a:schemeClr val="hlink"/>
              </a:solidFill>
              <a:round/>
              <a:headEnd/>
              <a:tailEnd/>
            </a:ln>
          </p:spPr>
          <p:txBody>
            <a:bodyPr/>
            <a:lstStyle/>
            <a:p>
              <a:endParaRPr lang="en-US" dirty="0"/>
            </a:p>
          </p:txBody>
        </p:sp>
        <p:sp>
          <p:nvSpPr>
            <p:cNvPr id="73890" name="Freeform 89"/>
            <p:cNvSpPr>
              <a:spLocks/>
            </p:cNvSpPr>
            <p:nvPr/>
          </p:nvSpPr>
          <p:spPr bwMode="auto">
            <a:xfrm>
              <a:off x="4912" y="2063"/>
              <a:ext cx="270" cy="278"/>
            </a:xfrm>
            <a:custGeom>
              <a:avLst/>
              <a:gdLst>
                <a:gd name="T0" fmla="*/ 0 w 270"/>
                <a:gd name="T1" fmla="*/ 270 h 278"/>
                <a:gd name="T2" fmla="*/ 8 w 270"/>
                <a:gd name="T3" fmla="*/ 115 h 278"/>
                <a:gd name="T4" fmla="*/ 90 w 270"/>
                <a:gd name="T5" fmla="*/ 115 h 278"/>
                <a:gd name="T6" fmla="*/ 106 w 270"/>
                <a:gd name="T7" fmla="*/ 0 h 278"/>
                <a:gd name="T8" fmla="*/ 270 w 270"/>
                <a:gd name="T9" fmla="*/ 17 h 278"/>
                <a:gd name="T10" fmla="*/ 253 w 270"/>
                <a:gd name="T11" fmla="*/ 131 h 278"/>
                <a:gd name="T12" fmla="*/ 171 w 270"/>
                <a:gd name="T13" fmla="*/ 123 h 278"/>
                <a:gd name="T14" fmla="*/ 171 w 270"/>
                <a:gd name="T15" fmla="*/ 205 h 278"/>
                <a:gd name="T16" fmla="*/ 90 w 270"/>
                <a:gd name="T17" fmla="*/ 196 h 278"/>
                <a:gd name="T18" fmla="*/ 82 w 270"/>
                <a:gd name="T19" fmla="*/ 278 h 278"/>
                <a:gd name="T20" fmla="*/ 0 w 270"/>
                <a:gd name="T21" fmla="*/ 270 h 27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70"/>
                <a:gd name="T34" fmla="*/ 0 h 278"/>
                <a:gd name="T35" fmla="*/ 270 w 270"/>
                <a:gd name="T36" fmla="*/ 278 h 27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70" h="278">
                  <a:moveTo>
                    <a:pt x="0" y="270"/>
                  </a:moveTo>
                  <a:lnTo>
                    <a:pt x="8" y="115"/>
                  </a:lnTo>
                  <a:lnTo>
                    <a:pt x="90" y="115"/>
                  </a:lnTo>
                  <a:lnTo>
                    <a:pt x="106" y="0"/>
                  </a:lnTo>
                  <a:lnTo>
                    <a:pt x="270" y="17"/>
                  </a:lnTo>
                  <a:lnTo>
                    <a:pt x="253" y="131"/>
                  </a:lnTo>
                  <a:lnTo>
                    <a:pt x="171" y="123"/>
                  </a:lnTo>
                  <a:lnTo>
                    <a:pt x="171" y="205"/>
                  </a:lnTo>
                  <a:lnTo>
                    <a:pt x="90" y="196"/>
                  </a:lnTo>
                  <a:lnTo>
                    <a:pt x="82" y="278"/>
                  </a:lnTo>
                  <a:lnTo>
                    <a:pt x="0" y="270"/>
                  </a:lnTo>
                </a:path>
              </a:pathLst>
            </a:custGeom>
            <a:noFill/>
            <a:ln w="28575">
              <a:solidFill>
                <a:schemeClr val="hlink"/>
              </a:solidFill>
              <a:round/>
              <a:headEnd/>
              <a:tailEnd/>
            </a:ln>
          </p:spPr>
          <p:txBody>
            <a:bodyPr/>
            <a:lstStyle/>
            <a:p>
              <a:endParaRPr lang="en-US" dirty="0"/>
            </a:p>
          </p:txBody>
        </p:sp>
        <p:sp>
          <p:nvSpPr>
            <p:cNvPr id="73891" name="Freeform 90"/>
            <p:cNvSpPr>
              <a:spLocks/>
            </p:cNvSpPr>
            <p:nvPr/>
          </p:nvSpPr>
          <p:spPr bwMode="auto">
            <a:xfrm>
              <a:off x="5206" y="1810"/>
              <a:ext cx="270" cy="270"/>
            </a:xfrm>
            <a:custGeom>
              <a:avLst/>
              <a:gdLst>
                <a:gd name="T0" fmla="*/ 25 w 270"/>
                <a:gd name="T1" fmla="*/ 0 h 270"/>
                <a:gd name="T2" fmla="*/ 270 w 270"/>
                <a:gd name="T3" fmla="*/ 24 h 270"/>
                <a:gd name="T4" fmla="*/ 253 w 270"/>
                <a:gd name="T5" fmla="*/ 270 h 270"/>
                <a:gd name="T6" fmla="*/ 0 w 270"/>
                <a:gd name="T7" fmla="*/ 253 h 270"/>
                <a:gd name="T8" fmla="*/ 25 w 270"/>
                <a:gd name="T9" fmla="*/ 0 h 270"/>
                <a:gd name="T10" fmla="*/ 0 60000 65536"/>
                <a:gd name="T11" fmla="*/ 0 60000 65536"/>
                <a:gd name="T12" fmla="*/ 0 60000 65536"/>
                <a:gd name="T13" fmla="*/ 0 60000 65536"/>
                <a:gd name="T14" fmla="*/ 0 60000 65536"/>
                <a:gd name="T15" fmla="*/ 0 w 270"/>
                <a:gd name="T16" fmla="*/ 0 h 270"/>
                <a:gd name="T17" fmla="*/ 270 w 270"/>
                <a:gd name="T18" fmla="*/ 270 h 270"/>
              </a:gdLst>
              <a:ahLst/>
              <a:cxnLst>
                <a:cxn ang="T10">
                  <a:pos x="T0" y="T1"/>
                </a:cxn>
                <a:cxn ang="T11">
                  <a:pos x="T2" y="T3"/>
                </a:cxn>
                <a:cxn ang="T12">
                  <a:pos x="T4" y="T5"/>
                </a:cxn>
                <a:cxn ang="T13">
                  <a:pos x="T6" y="T7"/>
                </a:cxn>
                <a:cxn ang="T14">
                  <a:pos x="T8" y="T9"/>
                </a:cxn>
              </a:cxnLst>
              <a:rect l="T15" t="T16" r="T17" b="T18"/>
              <a:pathLst>
                <a:path w="270" h="270">
                  <a:moveTo>
                    <a:pt x="25" y="0"/>
                  </a:moveTo>
                  <a:lnTo>
                    <a:pt x="270" y="24"/>
                  </a:lnTo>
                  <a:lnTo>
                    <a:pt x="253" y="270"/>
                  </a:lnTo>
                  <a:lnTo>
                    <a:pt x="0" y="253"/>
                  </a:lnTo>
                  <a:lnTo>
                    <a:pt x="25" y="0"/>
                  </a:lnTo>
                </a:path>
              </a:pathLst>
            </a:custGeom>
            <a:noFill/>
            <a:ln w="28575">
              <a:solidFill>
                <a:schemeClr val="hlink"/>
              </a:solidFill>
              <a:round/>
              <a:headEnd/>
              <a:tailEnd/>
            </a:ln>
          </p:spPr>
          <p:txBody>
            <a:bodyPr/>
            <a:lstStyle/>
            <a:p>
              <a:endParaRPr lang="en-US" dirty="0"/>
            </a:p>
          </p:txBody>
        </p:sp>
        <p:sp>
          <p:nvSpPr>
            <p:cNvPr id="73892" name="Freeform 91"/>
            <p:cNvSpPr>
              <a:spLocks/>
            </p:cNvSpPr>
            <p:nvPr/>
          </p:nvSpPr>
          <p:spPr bwMode="auto">
            <a:xfrm>
              <a:off x="5811" y="1859"/>
              <a:ext cx="261" cy="270"/>
            </a:xfrm>
            <a:custGeom>
              <a:avLst/>
              <a:gdLst>
                <a:gd name="T0" fmla="*/ 16 w 261"/>
                <a:gd name="T1" fmla="*/ 0 h 270"/>
                <a:gd name="T2" fmla="*/ 261 w 261"/>
                <a:gd name="T3" fmla="*/ 16 h 270"/>
                <a:gd name="T4" fmla="*/ 245 w 261"/>
                <a:gd name="T5" fmla="*/ 270 h 270"/>
                <a:gd name="T6" fmla="*/ 0 w 261"/>
                <a:gd name="T7" fmla="*/ 245 h 270"/>
                <a:gd name="T8" fmla="*/ 16 w 261"/>
                <a:gd name="T9" fmla="*/ 0 h 270"/>
                <a:gd name="T10" fmla="*/ 0 60000 65536"/>
                <a:gd name="T11" fmla="*/ 0 60000 65536"/>
                <a:gd name="T12" fmla="*/ 0 60000 65536"/>
                <a:gd name="T13" fmla="*/ 0 60000 65536"/>
                <a:gd name="T14" fmla="*/ 0 60000 65536"/>
                <a:gd name="T15" fmla="*/ 0 w 261"/>
                <a:gd name="T16" fmla="*/ 0 h 270"/>
                <a:gd name="T17" fmla="*/ 261 w 261"/>
                <a:gd name="T18" fmla="*/ 270 h 270"/>
              </a:gdLst>
              <a:ahLst/>
              <a:cxnLst>
                <a:cxn ang="T10">
                  <a:pos x="T0" y="T1"/>
                </a:cxn>
                <a:cxn ang="T11">
                  <a:pos x="T2" y="T3"/>
                </a:cxn>
                <a:cxn ang="T12">
                  <a:pos x="T4" y="T5"/>
                </a:cxn>
                <a:cxn ang="T13">
                  <a:pos x="T6" y="T7"/>
                </a:cxn>
                <a:cxn ang="T14">
                  <a:pos x="T8" y="T9"/>
                </a:cxn>
              </a:cxnLst>
              <a:rect l="T15" t="T16" r="T17" b="T18"/>
              <a:pathLst>
                <a:path w="261" h="270">
                  <a:moveTo>
                    <a:pt x="16" y="0"/>
                  </a:moveTo>
                  <a:lnTo>
                    <a:pt x="261" y="16"/>
                  </a:lnTo>
                  <a:lnTo>
                    <a:pt x="245" y="270"/>
                  </a:lnTo>
                  <a:lnTo>
                    <a:pt x="0" y="245"/>
                  </a:lnTo>
                  <a:lnTo>
                    <a:pt x="16" y="0"/>
                  </a:lnTo>
                </a:path>
              </a:pathLst>
            </a:custGeom>
            <a:noFill/>
            <a:ln w="28575">
              <a:solidFill>
                <a:schemeClr val="hlink"/>
              </a:solidFill>
              <a:round/>
              <a:headEnd/>
              <a:tailEnd/>
            </a:ln>
          </p:spPr>
          <p:txBody>
            <a:bodyPr/>
            <a:lstStyle/>
            <a:p>
              <a:endParaRPr lang="en-US" dirty="0"/>
            </a:p>
          </p:txBody>
        </p:sp>
        <p:sp>
          <p:nvSpPr>
            <p:cNvPr id="73893" name="Freeform 92"/>
            <p:cNvSpPr>
              <a:spLocks/>
            </p:cNvSpPr>
            <p:nvPr/>
          </p:nvSpPr>
          <p:spPr bwMode="auto">
            <a:xfrm>
              <a:off x="5190" y="2080"/>
              <a:ext cx="261" cy="269"/>
            </a:xfrm>
            <a:custGeom>
              <a:avLst/>
              <a:gdLst>
                <a:gd name="T0" fmla="*/ 16 w 261"/>
                <a:gd name="T1" fmla="*/ 0 h 269"/>
                <a:gd name="T2" fmla="*/ 261 w 261"/>
                <a:gd name="T3" fmla="*/ 24 h 269"/>
                <a:gd name="T4" fmla="*/ 245 w 261"/>
                <a:gd name="T5" fmla="*/ 269 h 269"/>
                <a:gd name="T6" fmla="*/ 0 w 261"/>
                <a:gd name="T7" fmla="*/ 245 h 269"/>
                <a:gd name="T8" fmla="*/ 16 w 261"/>
                <a:gd name="T9" fmla="*/ 0 h 269"/>
                <a:gd name="T10" fmla="*/ 0 60000 65536"/>
                <a:gd name="T11" fmla="*/ 0 60000 65536"/>
                <a:gd name="T12" fmla="*/ 0 60000 65536"/>
                <a:gd name="T13" fmla="*/ 0 60000 65536"/>
                <a:gd name="T14" fmla="*/ 0 60000 65536"/>
                <a:gd name="T15" fmla="*/ 0 w 261"/>
                <a:gd name="T16" fmla="*/ 0 h 269"/>
                <a:gd name="T17" fmla="*/ 261 w 261"/>
                <a:gd name="T18" fmla="*/ 269 h 269"/>
              </a:gdLst>
              <a:ahLst/>
              <a:cxnLst>
                <a:cxn ang="T10">
                  <a:pos x="T0" y="T1"/>
                </a:cxn>
                <a:cxn ang="T11">
                  <a:pos x="T2" y="T3"/>
                </a:cxn>
                <a:cxn ang="T12">
                  <a:pos x="T4" y="T5"/>
                </a:cxn>
                <a:cxn ang="T13">
                  <a:pos x="T6" y="T7"/>
                </a:cxn>
                <a:cxn ang="T14">
                  <a:pos x="T8" y="T9"/>
                </a:cxn>
              </a:cxnLst>
              <a:rect l="T15" t="T16" r="T17" b="T18"/>
              <a:pathLst>
                <a:path w="261" h="269">
                  <a:moveTo>
                    <a:pt x="16" y="0"/>
                  </a:moveTo>
                  <a:lnTo>
                    <a:pt x="261" y="24"/>
                  </a:lnTo>
                  <a:lnTo>
                    <a:pt x="245" y="269"/>
                  </a:lnTo>
                  <a:lnTo>
                    <a:pt x="0" y="245"/>
                  </a:lnTo>
                  <a:lnTo>
                    <a:pt x="16" y="0"/>
                  </a:lnTo>
                </a:path>
              </a:pathLst>
            </a:custGeom>
            <a:noFill/>
            <a:ln w="28575">
              <a:solidFill>
                <a:schemeClr val="hlink"/>
              </a:solidFill>
              <a:round/>
              <a:headEnd/>
              <a:tailEnd/>
            </a:ln>
          </p:spPr>
          <p:txBody>
            <a:bodyPr/>
            <a:lstStyle/>
            <a:p>
              <a:endParaRPr lang="en-US" dirty="0"/>
            </a:p>
          </p:txBody>
        </p:sp>
        <p:sp>
          <p:nvSpPr>
            <p:cNvPr id="73894" name="Freeform 93"/>
            <p:cNvSpPr>
              <a:spLocks/>
            </p:cNvSpPr>
            <p:nvPr/>
          </p:nvSpPr>
          <p:spPr bwMode="auto">
            <a:xfrm>
              <a:off x="5786" y="2129"/>
              <a:ext cx="270" cy="261"/>
            </a:xfrm>
            <a:custGeom>
              <a:avLst/>
              <a:gdLst>
                <a:gd name="T0" fmla="*/ 25 w 270"/>
                <a:gd name="T1" fmla="*/ 0 h 261"/>
                <a:gd name="T2" fmla="*/ 270 w 270"/>
                <a:gd name="T3" fmla="*/ 16 h 261"/>
                <a:gd name="T4" fmla="*/ 245 w 270"/>
                <a:gd name="T5" fmla="*/ 261 h 261"/>
                <a:gd name="T6" fmla="*/ 0 w 270"/>
                <a:gd name="T7" fmla="*/ 245 h 261"/>
                <a:gd name="T8" fmla="*/ 25 w 270"/>
                <a:gd name="T9" fmla="*/ 0 h 261"/>
                <a:gd name="T10" fmla="*/ 0 60000 65536"/>
                <a:gd name="T11" fmla="*/ 0 60000 65536"/>
                <a:gd name="T12" fmla="*/ 0 60000 65536"/>
                <a:gd name="T13" fmla="*/ 0 60000 65536"/>
                <a:gd name="T14" fmla="*/ 0 60000 65536"/>
                <a:gd name="T15" fmla="*/ 0 w 270"/>
                <a:gd name="T16" fmla="*/ 0 h 261"/>
                <a:gd name="T17" fmla="*/ 270 w 270"/>
                <a:gd name="T18" fmla="*/ 261 h 261"/>
              </a:gdLst>
              <a:ahLst/>
              <a:cxnLst>
                <a:cxn ang="T10">
                  <a:pos x="T0" y="T1"/>
                </a:cxn>
                <a:cxn ang="T11">
                  <a:pos x="T2" y="T3"/>
                </a:cxn>
                <a:cxn ang="T12">
                  <a:pos x="T4" y="T5"/>
                </a:cxn>
                <a:cxn ang="T13">
                  <a:pos x="T6" y="T7"/>
                </a:cxn>
                <a:cxn ang="T14">
                  <a:pos x="T8" y="T9"/>
                </a:cxn>
              </a:cxnLst>
              <a:rect l="T15" t="T16" r="T17" b="T18"/>
              <a:pathLst>
                <a:path w="270" h="261">
                  <a:moveTo>
                    <a:pt x="25" y="0"/>
                  </a:moveTo>
                  <a:lnTo>
                    <a:pt x="270" y="16"/>
                  </a:lnTo>
                  <a:lnTo>
                    <a:pt x="245" y="261"/>
                  </a:lnTo>
                  <a:lnTo>
                    <a:pt x="0" y="245"/>
                  </a:lnTo>
                  <a:lnTo>
                    <a:pt x="25" y="0"/>
                  </a:lnTo>
                </a:path>
              </a:pathLst>
            </a:custGeom>
            <a:noFill/>
            <a:ln w="28575">
              <a:solidFill>
                <a:schemeClr val="hlink"/>
              </a:solidFill>
              <a:round/>
              <a:headEnd/>
              <a:tailEnd/>
            </a:ln>
          </p:spPr>
          <p:txBody>
            <a:bodyPr/>
            <a:lstStyle/>
            <a:p>
              <a:endParaRPr lang="en-US" dirty="0"/>
            </a:p>
          </p:txBody>
        </p:sp>
      </p:grpSp>
      <p:grpSp>
        <p:nvGrpSpPr>
          <p:cNvPr id="73741" name="Group 191"/>
          <p:cNvGrpSpPr>
            <a:grpSpLocks/>
          </p:cNvGrpSpPr>
          <p:nvPr/>
        </p:nvGrpSpPr>
        <p:grpSpPr bwMode="auto">
          <a:xfrm>
            <a:off x="5494338" y="5853113"/>
            <a:ext cx="3516312" cy="441325"/>
            <a:chOff x="3461" y="3615"/>
            <a:chExt cx="2215" cy="278"/>
          </a:xfrm>
        </p:grpSpPr>
        <p:sp>
          <p:nvSpPr>
            <p:cNvPr id="73871" name="Freeform 94"/>
            <p:cNvSpPr>
              <a:spLocks/>
            </p:cNvSpPr>
            <p:nvPr/>
          </p:nvSpPr>
          <p:spPr bwMode="auto">
            <a:xfrm flipV="1">
              <a:off x="5063" y="3778"/>
              <a:ext cx="278" cy="115"/>
            </a:xfrm>
            <a:custGeom>
              <a:avLst/>
              <a:gdLst>
                <a:gd name="T0" fmla="*/ 278 w 278"/>
                <a:gd name="T1" fmla="*/ 0 h 115"/>
                <a:gd name="T2" fmla="*/ 278 w 278"/>
                <a:gd name="T3" fmla="*/ 115 h 115"/>
                <a:gd name="T4" fmla="*/ 0 w 278"/>
                <a:gd name="T5" fmla="*/ 115 h 115"/>
                <a:gd name="T6" fmla="*/ 0 60000 65536"/>
                <a:gd name="T7" fmla="*/ 0 60000 65536"/>
                <a:gd name="T8" fmla="*/ 0 60000 65536"/>
                <a:gd name="T9" fmla="*/ 0 w 278"/>
                <a:gd name="T10" fmla="*/ 0 h 115"/>
                <a:gd name="T11" fmla="*/ 278 w 278"/>
                <a:gd name="T12" fmla="*/ 115 h 115"/>
              </a:gdLst>
              <a:ahLst/>
              <a:cxnLst>
                <a:cxn ang="T6">
                  <a:pos x="T0" y="T1"/>
                </a:cxn>
                <a:cxn ang="T7">
                  <a:pos x="T2" y="T3"/>
                </a:cxn>
                <a:cxn ang="T8">
                  <a:pos x="T4" y="T5"/>
                </a:cxn>
              </a:cxnLst>
              <a:rect l="T9" t="T10" r="T11" b="T12"/>
              <a:pathLst>
                <a:path w="278" h="115">
                  <a:moveTo>
                    <a:pt x="278" y="0"/>
                  </a:moveTo>
                  <a:lnTo>
                    <a:pt x="278" y="115"/>
                  </a:lnTo>
                  <a:lnTo>
                    <a:pt x="0" y="115"/>
                  </a:lnTo>
                </a:path>
              </a:pathLst>
            </a:custGeom>
            <a:noFill/>
            <a:ln w="28575">
              <a:solidFill>
                <a:srgbClr val="CC6600"/>
              </a:solidFill>
              <a:round/>
              <a:headEnd/>
              <a:tailEnd/>
            </a:ln>
          </p:spPr>
          <p:txBody>
            <a:bodyPr/>
            <a:lstStyle/>
            <a:p>
              <a:endParaRPr lang="en-US" dirty="0"/>
            </a:p>
          </p:txBody>
        </p:sp>
        <p:sp>
          <p:nvSpPr>
            <p:cNvPr id="73872" name="Freeform 95"/>
            <p:cNvSpPr>
              <a:spLocks/>
            </p:cNvSpPr>
            <p:nvPr/>
          </p:nvSpPr>
          <p:spPr bwMode="auto">
            <a:xfrm flipV="1">
              <a:off x="5063" y="3615"/>
              <a:ext cx="278" cy="114"/>
            </a:xfrm>
            <a:custGeom>
              <a:avLst/>
              <a:gdLst>
                <a:gd name="T0" fmla="*/ 278 w 278"/>
                <a:gd name="T1" fmla="*/ 114 h 114"/>
                <a:gd name="T2" fmla="*/ 278 w 278"/>
                <a:gd name="T3" fmla="*/ 0 h 114"/>
                <a:gd name="T4" fmla="*/ 0 w 278"/>
                <a:gd name="T5" fmla="*/ 0 h 114"/>
                <a:gd name="T6" fmla="*/ 0 60000 65536"/>
                <a:gd name="T7" fmla="*/ 0 60000 65536"/>
                <a:gd name="T8" fmla="*/ 0 60000 65536"/>
                <a:gd name="T9" fmla="*/ 0 w 278"/>
                <a:gd name="T10" fmla="*/ 0 h 114"/>
                <a:gd name="T11" fmla="*/ 278 w 278"/>
                <a:gd name="T12" fmla="*/ 114 h 114"/>
              </a:gdLst>
              <a:ahLst/>
              <a:cxnLst>
                <a:cxn ang="T6">
                  <a:pos x="T0" y="T1"/>
                </a:cxn>
                <a:cxn ang="T7">
                  <a:pos x="T2" y="T3"/>
                </a:cxn>
                <a:cxn ang="T8">
                  <a:pos x="T4" y="T5"/>
                </a:cxn>
              </a:cxnLst>
              <a:rect l="T9" t="T10" r="T11" b="T12"/>
              <a:pathLst>
                <a:path w="278" h="114">
                  <a:moveTo>
                    <a:pt x="278" y="114"/>
                  </a:moveTo>
                  <a:lnTo>
                    <a:pt x="278" y="0"/>
                  </a:lnTo>
                  <a:lnTo>
                    <a:pt x="0" y="0"/>
                  </a:lnTo>
                </a:path>
              </a:pathLst>
            </a:custGeom>
            <a:noFill/>
            <a:ln w="28575">
              <a:solidFill>
                <a:srgbClr val="CC6600"/>
              </a:solidFill>
              <a:round/>
              <a:headEnd/>
              <a:tailEnd/>
            </a:ln>
          </p:spPr>
          <p:txBody>
            <a:bodyPr/>
            <a:lstStyle/>
            <a:p>
              <a:endParaRPr lang="en-US" dirty="0"/>
            </a:p>
          </p:txBody>
        </p:sp>
        <p:sp>
          <p:nvSpPr>
            <p:cNvPr id="73873" name="Freeform 96"/>
            <p:cNvSpPr>
              <a:spLocks/>
            </p:cNvSpPr>
            <p:nvPr/>
          </p:nvSpPr>
          <p:spPr bwMode="auto">
            <a:xfrm flipV="1">
              <a:off x="5398" y="3778"/>
              <a:ext cx="278" cy="115"/>
            </a:xfrm>
            <a:custGeom>
              <a:avLst/>
              <a:gdLst>
                <a:gd name="T0" fmla="*/ 0 w 278"/>
                <a:gd name="T1" fmla="*/ 0 h 115"/>
                <a:gd name="T2" fmla="*/ 0 w 278"/>
                <a:gd name="T3" fmla="*/ 115 h 115"/>
                <a:gd name="T4" fmla="*/ 278 w 278"/>
                <a:gd name="T5" fmla="*/ 115 h 115"/>
                <a:gd name="T6" fmla="*/ 0 60000 65536"/>
                <a:gd name="T7" fmla="*/ 0 60000 65536"/>
                <a:gd name="T8" fmla="*/ 0 60000 65536"/>
                <a:gd name="T9" fmla="*/ 0 w 278"/>
                <a:gd name="T10" fmla="*/ 0 h 115"/>
                <a:gd name="T11" fmla="*/ 278 w 278"/>
                <a:gd name="T12" fmla="*/ 115 h 115"/>
              </a:gdLst>
              <a:ahLst/>
              <a:cxnLst>
                <a:cxn ang="T6">
                  <a:pos x="T0" y="T1"/>
                </a:cxn>
                <a:cxn ang="T7">
                  <a:pos x="T2" y="T3"/>
                </a:cxn>
                <a:cxn ang="T8">
                  <a:pos x="T4" y="T5"/>
                </a:cxn>
              </a:cxnLst>
              <a:rect l="T9" t="T10" r="T11" b="T12"/>
              <a:pathLst>
                <a:path w="278" h="115">
                  <a:moveTo>
                    <a:pt x="0" y="0"/>
                  </a:moveTo>
                  <a:lnTo>
                    <a:pt x="0" y="115"/>
                  </a:lnTo>
                  <a:lnTo>
                    <a:pt x="278" y="115"/>
                  </a:lnTo>
                </a:path>
              </a:pathLst>
            </a:custGeom>
            <a:noFill/>
            <a:ln w="28575">
              <a:solidFill>
                <a:srgbClr val="CC6600"/>
              </a:solidFill>
              <a:round/>
              <a:headEnd/>
              <a:tailEnd/>
            </a:ln>
          </p:spPr>
          <p:txBody>
            <a:bodyPr/>
            <a:lstStyle/>
            <a:p>
              <a:endParaRPr lang="en-US" dirty="0"/>
            </a:p>
          </p:txBody>
        </p:sp>
        <p:sp>
          <p:nvSpPr>
            <p:cNvPr id="73874" name="Freeform 97"/>
            <p:cNvSpPr>
              <a:spLocks/>
            </p:cNvSpPr>
            <p:nvPr/>
          </p:nvSpPr>
          <p:spPr bwMode="auto">
            <a:xfrm flipV="1">
              <a:off x="5398" y="3615"/>
              <a:ext cx="278" cy="114"/>
            </a:xfrm>
            <a:custGeom>
              <a:avLst/>
              <a:gdLst>
                <a:gd name="T0" fmla="*/ 0 w 278"/>
                <a:gd name="T1" fmla="*/ 114 h 114"/>
                <a:gd name="T2" fmla="*/ 0 w 278"/>
                <a:gd name="T3" fmla="*/ 0 h 114"/>
                <a:gd name="T4" fmla="*/ 278 w 278"/>
                <a:gd name="T5" fmla="*/ 0 h 114"/>
                <a:gd name="T6" fmla="*/ 0 60000 65536"/>
                <a:gd name="T7" fmla="*/ 0 60000 65536"/>
                <a:gd name="T8" fmla="*/ 0 60000 65536"/>
                <a:gd name="T9" fmla="*/ 0 w 278"/>
                <a:gd name="T10" fmla="*/ 0 h 114"/>
                <a:gd name="T11" fmla="*/ 278 w 278"/>
                <a:gd name="T12" fmla="*/ 114 h 114"/>
              </a:gdLst>
              <a:ahLst/>
              <a:cxnLst>
                <a:cxn ang="T6">
                  <a:pos x="T0" y="T1"/>
                </a:cxn>
                <a:cxn ang="T7">
                  <a:pos x="T2" y="T3"/>
                </a:cxn>
                <a:cxn ang="T8">
                  <a:pos x="T4" y="T5"/>
                </a:cxn>
              </a:cxnLst>
              <a:rect l="T9" t="T10" r="T11" b="T12"/>
              <a:pathLst>
                <a:path w="278" h="114">
                  <a:moveTo>
                    <a:pt x="0" y="114"/>
                  </a:moveTo>
                  <a:lnTo>
                    <a:pt x="0" y="0"/>
                  </a:lnTo>
                  <a:lnTo>
                    <a:pt x="278" y="0"/>
                  </a:lnTo>
                </a:path>
              </a:pathLst>
            </a:custGeom>
            <a:noFill/>
            <a:ln w="28575">
              <a:solidFill>
                <a:srgbClr val="CC6600"/>
              </a:solidFill>
              <a:round/>
              <a:headEnd/>
              <a:tailEnd/>
            </a:ln>
          </p:spPr>
          <p:txBody>
            <a:bodyPr/>
            <a:lstStyle/>
            <a:p>
              <a:endParaRPr lang="en-US" dirty="0"/>
            </a:p>
          </p:txBody>
        </p:sp>
        <p:sp>
          <p:nvSpPr>
            <p:cNvPr id="73875" name="Freeform 98"/>
            <p:cNvSpPr>
              <a:spLocks/>
            </p:cNvSpPr>
            <p:nvPr/>
          </p:nvSpPr>
          <p:spPr bwMode="auto">
            <a:xfrm flipV="1">
              <a:off x="4270" y="3778"/>
              <a:ext cx="278" cy="115"/>
            </a:xfrm>
            <a:custGeom>
              <a:avLst/>
              <a:gdLst>
                <a:gd name="T0" fmla="*/ 278 w 278"/>
                <a:gd name="T1" fmla="*/ 0 h 115"/>
                <a:gd name="T2" fmla="*/ 278 w 278"/>
                <a:gd name="T3" fmla="*/ 115 h 115"/>
                <a:gd name="T4" fmla="*/ 0 w 278"/>
                <a:gd name="T5" fmla="*/ 115 h 115"/>
                <a:gd name="T6" fmla="*/ 0 60000 65536"/>
                <a:gd name="T7" fmla="*/ 0 60000 65536"/>
                <a:gd name="T8" fmla="*/ 0 60000 65536"/>
                <a:gd name="T9" fmla="*/ 0 w 278"/>
                <a:gd name="T10" fmla="*/ 0 h 115"/>
                <a:gd name="T11" fmla="*/ 278 w 278"/>
                <a:gd name="T12" fmla="*/ 115 h 115"/>
              </a:gdLst>
              <a:ahLst/>
              <a:cxnLst>
                <a:cxn ang="T6">
                  <a:pos x="T0" y="T1"/>
                </a:cxn>
                <a:cxn ang="T7">
                  <a:pos x="T2" y="T3"/>
                </a:cxn>
                <a:cxn ang="T8">
                  <a:pos x="T4" y="T5"/>
                </a:cxn>
              </a:cxnLst>
              <a:rect l="T9" t="T10" r="T11" b="T12"/>
              <a:pathLst>
                <a:path w="278" h="115">
                  <a:moveTo>
                    <a:pt x="278" y="0"/>
                  </a:moveTo>
                  <a:lnTo>
                    <a:pt x="278" y="115"/>
                  </a:lnTo>
                  <a:lnTo>
                    <a:pt x="0" y="115"/>
                  </a:lnTo>
                </a:path>
              </a:pathLst>
            </a:custGeom>
            <a:noFill/>
            <a:ln w="28575">
              <a:solidFill>
                <a:srgbClr val="CC6600"/>
              </a:solidFill>
              <a:round/>
              <a:headEnd/>
              <a:tailEnd/>
            </a:ln>
          </p:spPr>
          <p:txBody>
            <a:bodyPr/>
            <a:lstStyle/>
            <a:p>
              <a:endParaRPr lang="en-US" dirty="0"/>
            </a:p>
          </p:txBody>
        </p:sp>
        <p:sp>
          <p:nvSpPr>
            <p:cNvPr id="73876" name="Freeform 99"/>
            <p:cNvSpPr>
              <a:spLocks/>
            </p:cNvSpPr>
            <p:nvPr/>
          </p:nvSpPr>
          <p:spPr bwMode="auto">
            <a:xfrm flipV="1">
              <a:off x="4270" y="3615"/>
              <a:ext cx="278" cy="114"/>
            </a:xfrm>
            <a:custGeom>
              <a:avLst/>
              <a:gdLst>
                <a:gd name="T0" fmla="*/ 278 w 278"/>
                <a:gd name="T1" fmla="*/ 114 h 114"/>
                <a:gd name="T2" fmla="*/ 278 w 278"/>
                <a:gd name="T3" fmla="*/ 0 h 114"/>
                <a:gd name="T4" fmla="*/ 0 w 278"/>
                <a:gd name="T5" fmla="*/ 0 h 114"/>
                <a:gd name="T6" fmla="*/ 0 60000 65536"/>
                <a:gd name="T7" fmla="*/ 0 60000 65536"/>
                <a:gd name="T8" fmla="*/ 0 60000 65536"/>
                <a:gd name="T9" fmla="*/ 0 w 278"/>
                <a:gd name="T10" fmla="*/ 0 h 114"/>
                <a:gd name="T11" fmla="*/ 278 w 278"/>
                <a:gd name="T12" fmla="*/ 114 h 114"/>
              </a:gdLst>
              <a:ahLst/>
              <a:cxnLst>
                <a:cxn ang="T6">
                  <a:pos x="T0" y="T1"/>
                </a:cxn>
                <a:cxn ang="T7">
                  <a:pos x="T2" y="T3"/>
                </a:cxn>
                <a:cxn ang="T8">
                  <a:pos x="T4" y="T5"/>
                </a:cxn>
              </a:cxnLst>
              <a:rect l="T9" t="T10" r="T11" b="T12"/>
              <a:pathLst>
                <a:path w="278" h="114">
                  <a:moveTo>
                    <a:pt x="278" y="114"/>
                  </a:moveTo>
                  <a:lnTo>
                    <a:pt x="278" y="0"/>
                  </a:lnTo>
                  <a:lnTo>
                    <a:pt x="0" y="0"/>
                  </a:lnTo>
                </a:path>
              </a:pathLst>
            </a:custGeom>
            <a:noFill/>
            <a:ln w="28575">
              <a:solidFill>
                <a:srgbClr val="CC6600"/>
              </a:solidFill>
              <a:round/>
              <a:headEnd/>
              <a:tailEnd/>
            </a:ln>
          </p:spPr>
          <p:txBody>
            <a:bodyPr/>
            <a:lstStyle/>
            <a:p>
              <a:endParaRPr lang="en-US" dirty="0"/>
            </a:p>
          </p:txBody>
        </p:sp>
        <p:sp>
          <p:nvSpPr>
            <p:cNvPr id="73877" name="Freeform 100"/>
            <p:cNvSpPr>
              <a:spLocks/>
            </p:cNvSpPr>
            <p:nvPr/>
          </p:nvSpPr>
          <p:spPr bwMode="auto">
            <a:xfrm flipV="1">
              <a:off x="4605" y="3778"/>
              <a:ext cx="278" cy="115"/>
            </a:xfrm>
            <a:custGeom>
              <a:avLst/>
              <a:gdLst>
                <a:gd name="T0" fmla="*/ 0 w 278"/>
                <a:gd name="T1" fmla="*/ 0 h 115"/>
                <a:gd name="T2" fmla="*/ 0 w 278"/>
                <a:gd name="T3" fmla="*/ 115 h 115"/>
                <a:gd name="T4" fmla="*/ 278 w 278"/>
                <a:gd name="T5" fmla="*/ 115 h 115"/>
                <a:gd name="T6" fmla="*/ 0 60000 65536"/>
                <a:gd name="T7" fmla="*/ 0 60000 65536"/>
                <a:gd name="T8" fmla="*/ 0 60000 65536"/>
                <a:gd name="T9" fmla="*/ 0 w 278"/>
                <a:gd name="T10" fmla="*/ 0 h 115"/>
                <a:gd name="T11" fmla="*/ 278 w 278"/>
                <a:gd name="T12" fmla="*/ 115 h 115"/>
              </a:gdLst>
              <a:ahLst/>
              <a:cxnLst>
                <a:cxn ang="T6">
                  <a:pos x="T0" y="T1"/>
                </a:cxn>
                <a:cxn ang="T7">
                  <a:pos x="T2" y="T3"/>
                </a:cxn>
                <a:cxn ang="T8">
                  <a:pos x="T4" y="T5"/>
                </a:cxn>
              </a:cxnLst>
              <a:rect l="T9" t="T10" r="T11" b="T12"/>
              <a:pathLst>
                <a:path w="278" h="115">
                  <a:moveTo>
                    <a:pt x="0" y="0"/>
                  </a:moveTo>
                  <a:lnTo>
                    <a:pt x="0" y="115"/>
                  </a:lnTo>
                  <a:lnTo>
                    <a:pt x="278" y="115"/>
                  </a:lnTo>
                </a:path>
              </a:pathLst>
            </a:custGeom>
            <a:noFill/>
            <a:ln w="28575">
              <a:solidFill>
                <a:srgbClr val="CC6600"/>
              </a:solidFill>
              <a:round/>
              <a:headEnd/>
              <a:tailEnd/>
            </a:ln>
          </p:spPr>
          <p:txBody>
            <a:bodyPr/>
            <a:lstStyle/>
            <a:p>
              <a:endParaRPr lang="en-US" dirty="0"/>
            </a:p>
          </p:txBody>
        </p:sp>
        <p:sp>
          <p:nvSpPr>
            <p:cNvPr id="73878" name="Freeform 101"/>
            <p:cNvSpPr>
              <a:spLocks/>
            </p:cNvSpPr>
            <p:nvPr/>
          </p:nvSpPr>
          <p:spPr bwMode="auto">
            <a:xfrm flipV="1">
              <a:off x="4605" y="3615"/>
              <a:ext cx="278" cy="114"/>
            </a:xfrm>
            <a:custGeom>
              <a:avLst/>
              <a:gdLst>
                <a:gd name="T0" fmla="*/ 0 w 278"/>
                <a:gd name="T1" fmla="*/ 114 h 114"/>
                <a:gd name="T2" fmla="*/ 0 w 278"/>
                <a:gd name="T3" fmla="*/ 0 h 114"/>
                <a:gd name="T4" fmla="*/ 278 w 278"/>
                <a:gd name="T5" fmla="*/ 0 h 114"/>
                <a:gd name="T6" fmla="*/ 0 60000 65536"/>
                <a:gd name="T7" fmla="*/ 0 60000 65536"/>
                <a:gd name="T8" fmla="*/ 0 60000 65536"/>
                <a:gd name="T9" fmla="*/ 0 w 278"/>
                <a:gd name="T10" fmla="*/ 0 h 114"/>
                <a:gd name="T11" fmla="*/ 278 w 278"/>
                <a:gd name="T12" fmla="*/ 114 h 114"/>
              </a:gdLst>
              <a:ahLst/>
              <a:cxnLst>
                <a:cxn ang="T6">
                  <a:pos x="T0" y="T1"/>
                </a:cxn>
                <a:cxn ang="T7">
                  <a:pos x="T2" y="T3"/>
                </a:cxn>
                <a:cxn ang="T8">
                  <a:pos x="T4" y="T5"/>
                </a:cxn>
              </a:cxnLst>
              <a:rect l="T9" t="T10" r="T11" b="T12"/>
              <a:pathLst>
                <a:path w="278" h="114">
                  <a:moveTo>
                    <a:pt x="0" y="114"/>
                  </a:moveTo>
                  <a:lnTo>
                    <a:pt x="0" y="0"/>
                  </a:lnTo>
                  <a:lnTo>
                    <a:pt x="278" y="0"/>
                  </a:lnTo>
                </a:path>
              </a:pathLst>
            </a:custGeom>
            <a:noFill/>
            <a:ln w="28575">
              <a:solidFill>
                <a:srgbClr val="CC6600"/>
              </a:solidFill>
              <a:round/>
              <a:headEnd/>
              <a:tailEnd/>
            </a:ln>
          </p:spPr>
          <p:txBody>
            <a:bodyPr/>
            <a:lstStyle/>
            <a:p>
              <a:endParaRPr lang="en-US" dirty="0"/>
            </a:p>
          </p:txBody>
        </p:sp>
        <p:sp>
          <p:nvSpPr>
            <p:cNvPr id="73879" name="Line 102"/>
            <p:cNvSpPr>
              <a:spLocks noChangeShapeType="1"/>
            </p:cNvSpPr>
            <p:nvPr/>
          </p:nvSpPr>
          <p:spPr bwMode="auto">
            <a:xfrm flipV="1">
              <a:off x="4270" y="3753"/>
              <a:ext cx="613" cy="1"/>
            </a:xfrm>
            <a:prstGeom prst="line">
              <a:avLst/>
            </a:prstGeom>
            <a:noFill/>
            <a:ln w="28575">
              <a:solidFill>
                <a:srgbClr val="CC6600"/>
              </a:solidFill>
              <a:round/>
              <a:headEnd/>
              <a:tailEnd/>
            </a:ln>
          </p:spPr>
          <p:txBody>
            <a:bodyPr/>
            <a:lstStyle/>
            <a:p>
              <a:endParaRPr lang="en-AU" dirty="0"/>
            </a:p>
          </p:txBody>
        </p:sp>
        <p:sp>
          <p:nvSpPr>
            <p:cNvPr id="73880" name="Line 103"/>
            <p:cNvSpPr>
              <a:spLocks noChangeShapeType="1"/>
            </p:cNvSpPr>
            <p:nvPr/>
          </p:nvSpPr>
          <p:spPr bwMode="auto">
            <a:xfrm flipV="1">
              <a:off x="4573" y="3615"/>
              <a:ext cx="1" cy="278"/>
            </a:xfrm>
            <a:prstGeom prst="line">
              <a:avLst/>
            </a:prstGeom>
            <a:noFill/>
            <a:ln w="28575">
              <a:solidFill>
                <a:srgbClr val="CC6600"/>
              </a:solidFill>
              <a:round/>
              <a:headEnd/>
              <a:tailEnd/>
            </a:ln>
          </p:spPr>
          <p:txBody>
            <a:bodyPr/>
            <a:lstStyle/>
            <a:p>
              <a:endParaRPr lang="en-AU" dirty="0"/>
            </a:p>
          </p:txBody>
        </p:sp>
        <p:sp>
          <p:nvSpPr>
            <p:cNvPr id="73881" name="Line 104"/>
            <p:cNvSpPr>
              <a:spLocks noChangeShapeType="1"/>
            </p:cNvSpPr>
            <p:nvPr/>
          </p:nvSpPr>
          <p:spPr bwMode="auto">
            <a:xfrm flipV="1">
              <a:off x="3461" y="3761"/>
              <a:ext cx="613" cy="1"/>
            </a:xfrm>
            <a:prstGeom prst="line">
              <a:avLst/>
            </a:prstGeom>
            <a:noFill/>
            <a:ln w="28575">
              <a:solidFill>
                <a:srgbClr val="CC6600"/>
              </a:solidFill>
              <a:round/>
              <a:headEnd/>
              <a:tailEnd/>
            </a:ln>
          </p:spPr>
          <p:txBody>
            <a:bodyPr/>
            <a:lstStyle/>
            <a:p>
              <a:endParaRPr lang="en-AU" dirty="0"/>
            </a:p>
          </p:txBody>
        </p:sp>
        <p:sp>
          <p:nvSpPr>
            <p:cNvPr id="73882" name="Line 105"/>
            <p:cNvSpPr>
              <a:spLocks noChangeShapeType="1"/>
            </p:cNvSpPr>
            <p:nvPr/>
          </p:nvSpPr>
          <p:spPr bwMode="auto">
            <a:xfrm flipV="1">
              <a:off x="3764" y="3615"/>
              <a:ext cx="1" cy="278"/>
            </a:xfrm>
            <a:prstGeom prst="line">
              <a:avLst/>
            </a:prstGeom>
            <a:noFill/>
            <a:ln w="28575">
              <a:solidFill>
                <a:srgbClr val="CC6600"/>
              </a:solidFill>
              <a:round/>
              <a:headEnd/>
              <a:tailEnd/>
            </a:ln>
          </p:spPr>
          <p:txBody>
            <a:bodyPr/>
            <a:lstStyle/>
            <a:p>
              <a:endParaRPr lang="en-AU" dirty="0"/>
            </a:p>
          </p:txBody>
        </p:sp>
      </p:grpSp>
      <p:grpSp>
        <p:nvGrpSpPr>
          <p:cNvPr id="73742" name="Group 190"/>
          <p:cNvGrpSpPr>
            <a:grpSpLocks/>
          </p:cNvGrpSpPr>
          <p:nvPr/>
        </p:nvGrpSpPr>
        <p:grpSpPr bwMode="auto">
          <a:xfrm>
            <a:off x="6694488" y="4022725"/>
            <a:ext cx="3178175" cy="1193800"/>
            <a:chOff x="4217" y="2542"/>
            <a:chExt cx="2002" cy="752"/>
          </a:xfrm>
        </p:grpSpPr>
        <p:grpSp>
          <p:nvGrpSpPr>
            <p:cNvPr id="73857" name="Group 119"/>
            <p:cNvGrpSpPr>
              <a:grpSpLocks/>
            </p:cNvGrpSpPr>
            <p:nvPr/>
          </p:nvGrpSpPr>
          <p:grpSpPr bwMode="auto">
            <a:xfrm flipV="1">
              <a:off x="5541" y="2542"/>
              <a:ext cx="678" cy="752"/>
              <a:chOff x="5541" y="2646"/>
              <a:chExt cx="678" cy="752"/>
            </a:xfrm>
          </p:grpSpPr>
          <p:sp>
            <p:nvSpPr>
              <p:cNvPr id="73865" name="Freeform 106"/>
              <p:cNvSpPr>
                <a:spLocks/>
              </p:cNvSpPr>
              <p:nvPr/>
            </p:nvSpPr>
            <p:spPr bwMode="auto">
              <a:xfrm flipV="1">
                <a:off x="5770" y="2948"/>
                <a:ext cx="188" cy="287"/>
              </a:xfrm>
              <a:custGeom>
                <a:avLst/>
                <a:gdLst>
                  <a:gd name="T0" fmla="*/ 106 w 188"/>
                  <a:gd name="T1" fmla="*/ 0 h 287"/>
                  <a:gd name="T2" fmla="*/ 188 w 188"/>
                  <a:gd name="T3" fmla="*/ 82 h 287"/>
                  <a:gd name="T4" fmla="*/ 0 w 188"/>
                  <a:gd name="T5" fmla="*/ 287 h 287"/>
                  <a:gd name="T6" fmla="*/ 0 60000 65536"/>
                  <a:gd name="T7" fmla="*/ 0 60000 65536"/>
                  <a:gd name="T8" fmla="*/ 0 60000 65536"/>
                  <a:gd name="T9" fmla="*/ 0 w 188"/>
                  <a:gd name="T10" fmla="*/ 0 h 287"/>
                  <a:gd name="T11" fmla="*/ 188 w 188"/>
                  <a:gd name="T12" fmla="*/ 287 h 287"/>
                </a:gdLst>
                <a:ahLst/>
                <a:cxnLst>
                  <a:cxn ang="T6">
                    <a:pos x="T0" y="T1"/>
                  </a:cxn>
                  <a:cxn ang="T7">
                    <a:pos x="T2" y="T3"/>
                  </a:cxn>
                  <a:cxn ang="T8">
                    <a:pos x="T4" y="T5"/>
                  </a:cxn>
                </a:cxnLst>
                <a:rect l="T9" t="T10" r="T11" b="T12"/>
                <a:pathLst>
                  <a:path w="188" h="287">
                    <a:moveTo>
                      <a:pt x="106" y="0"/>
                    </a:moveTo>
                    <a:lnTo>
                      <a:pt x="188" y="82"/>
                    </a:lnTo>
                    <a:lnTo>
                      <a:pt x="0" y="287"/>
                    </a:lnTo>
                  </a:path>
                </a:pathLst>
              </a:custGeom>
              <a:noFill/>
              <a:ln w="28575">
                <a:solidFill>
                  <a:srgbClr val="CC6600"/>
                </a:solidFill>
                <a:round/>
                <a:headEnd/>
                <a:tailEnd/>
              </a:ln>
            </p:spPr>
            <p:txBody>
              <a:bodyPr/>
              <a:lstStyle/>
              <a:p>
                <a:endParaRPr lang="en-US" dirty="0"/>
              </a:p>
            </p:txBody>
          </p:sp>
          <p:sp>
            <p:nvSpPr>
              <p:cNvPr id="73866" name="Freeform 107"/>
              <p:cNvSpPr>
                <a:spLocks/>
              </p:cNvSpPr>
              <p:nvPr/>
            </p:nvSpPr>
            <p:spPr bwMode="auto">
              <a:xfrm flipV="1">
                <a:off x="5811" y="2916"/>
                <a:ext cx="269" cy="204"/>
              </a:xfrm>
              <a:custGeom>
                <a:avLst/>
                <a:gdLst>
                  <a:gd name="T0" fmla="*/ 269 w 269"/>
                  <a:gd name="T1" fmla="*/ 73 h 204"/>
                  <a:gd name="T2" fmla="*/ 188 w 269"/>
                  <a:gd name="T3" fmla="*/ 0 h 204"/>
                  <a:gd name="T4" fmla="*/ 0 w 269"/>
                  <a:gd name="T5" fmla="*/ 204 h 204"/>
                  <a:gd name="T6" fmla="*/ 0 60000 65536"/>
                  <a:gd name="T7" fmla="*/ 0 60000 65536"/>
                  <a:gd name="T8" fmla="*/ 0 60000 65536"/>
                  <a:gd name="T9" fmla="*/ 0 w 269"/>
                  <a:gd name="T10" fmla="*/ 0 h 204"/>
                  <a:gd name="T11" fmla="*/ 269 w 269"/>
                  <a:gd name="T12" fmla="*/ 204 h 204"/>
                </a:gdLst>
                <a:ahLst/>
                <a:cxnLst>
                  <a:cxn ang="T6">
                    <a:pos x="T0" y="T1"/>
                  </a:cxn>
                  <a:cxn ang="T7">
                    <a:pos x="T2" y="T3"/>
                  </a:cxn>
                  <a:cxn ang="T8">
                    <a:pos x="T4" y="T5"/>
                  </a:cxn>
                </a:cxnLst>
                <a:rect l="T9" t="T10" r="T11" b="T12"/>
                <a:pathLst>
                  <a:path w="269" h="204">
                    <a:moveTo>
                      <a:pt x="269" y="73"/>
                    </a:moveTo>
                    <a:lnTo>
                      <a:pt x="188" y="0"/>
                    </a:lnTo>
                    <a:lnTo>
                      <a:pt x="0" y="204"/>
                    </a:lnTo>
                  </a:path>
                </a:pathLst>
              </a:custGeom>
              <a:noFill/>
              <a:ln w="28575">
                <a:solidFill>
                  <a:srgbClr val="CC6600"/>
                </a:solidFill>
                <a:round/>
                <a:headEnd/>
                <a:tailEnd/>
              </a:ln>
            </p:spPr>
            <p:txBody>
              <a:bodyPr/>
              <a:lstStyle/>
              <a:p>
                <a:endParaRPr lang="en-US" dirty="0"/>
              </a:p>
            </p:txBody>
          </p:sp>
          <p:sp>
            <p:nvSpPr>
              <p:cNvPr id="73867" name="Freeform 108"/>
              <p:cNvSpPr>
                <a:spLocks/>
              </p:cNvSpPr>
              <p:nvPr/>
            </p:nvSpPr>
            <p:spPr bwMode="auto">
              <a:xfrm flipV="1">
                <a:off x="5909" y="3194"/>
                <a:ext cx="269" cy="204"/>
              </a:xfrm>
              <a:custGeom>
                <a:avLst/>
                <a:gdLst>
                  <a:gd name="T0" fmla="*/ 0 w 269"/>
                  <a:gd name="T1" fmla="*/ 131 h 204"/>
                  <a:gd name="T2" fmla="*/ 82 w 269"/>
                  <a:gd name="T3" fmla="*/ 204 h 204"/>
                  <a:gd name="T4" fmla="*/ 269 w 269"/>
                  <a:gd name="T5" fmla="*/ 0 h 204"/>
                  <a:gd name="T6" fmla="*/ 0 60000 65536"/>
                  <a:gd name="T7" fmla="*/ 0 60000 65536"/>
                  <a:gd name="T8" fmla="*/ 0 60000 65536"/>
                  <a:gd name="T9" fmla="*/ 0 w 269"/>
                  <a:gd name="T10" fmla="*/ 0 h 204"/>
                  <a:gd name="T11" fmla="*/ 269 w 269"/>
                  <a:gd name="T12" fmla="*/ 204 h 204"/>
                </a:gdLst>
                <a:ahLst/>
                <a:cxnLst>
                  <a:cxn ang="T6">
                    <a:pos x="T0" y="T1"/>
                  </a:cxn>
                  <a:cxn ang="T7">
                    <a:pos x="T2" y="T3"/>
                  </a:cxn>
                  <a:cxn ang="T8">
                    <a:pos x="T4" y="T5"/>
                  </a:cxn>
                </a:cxnLst>
                <a:rect l="T9" t="T10" r="T11" b="T12"/>
                <a:pathLst>
                  <a:path w="269" h="204">
                    <a:moveTo>
                      <a:pt x="0" y="131"/>
                    </a:moveTo>
                    <a:lnTo>
                      <a:pt x="82" y="204"/>
                    </a:lnTo>
                    <a:lnTo>
                      <a:pt x="269" y="0"/>
                    </a:lnTo>
                  </a:path>
                </a:pathLst>
              </a:custGeom>
              <a:noFill/>
              <a:ln w="28575">
                <a:solidFill>
                  <a:srgbClr val="CC6600"/>
                </a:solidFill>
                <a:round/>
                <a:headEnd/>
                <a:tailEnd/>
              </a:ln>
            </p:spPr>
            <p:txBody>
              <a:bodyPr/>
              <a:lstStyle/>
              <a:p>
                <a:endParaRPr lang="en-US" dirty="0"/>
              </a:p>
            </p:txBody>
          </p:sp>
          <p:sp>
            <p:nvSpPr>
              <p:cNvPr id="73868" name="Freeform 109"/>
              <p:cNvSpPr>
                <a:spLocks/>
              </p:cNvSpPr>
              <p:nvPr/>
            </p:nvSpPr>
            <p:spPr bwMode="auto">
              <a:xfrm flipV="1">
                <a:off x="6031" y="3079"/>
                <a:ext cx="188" cy="286"/>
              </a:xfrm>
              <a:custGeom>
                <a:avLst/>
                <a:gdLst>
                  <a:gd name="T0" fmla="*/ 82 w 188"/>
                  <a:gd name="T1" fmla="*/ 286 h 286"/>
                  <a:gd name="T2" fmla="*/ 0 w 188"/>
                  <a:gd name="T3" fmla="*/ 204 h 286"/>
                  <a:gd name="T4" fmla="*/ 188 w 188"/>
                  <a:gd name="T5" fmla="*/ 0 h 286"/>
                  <a:gd name="T6" fmla="*/ 0 60000 65536"/>
                  <a:gd name="T7" fmla="*/ 0 60000 65536"/>
                  <a:gd name="T8" fmla="*/ 0 60000 65536"/>
                  <a:gd name="T9" fmla="*/ 0 w 188"/>
                  <a:gd name="T10" fmla="*/ 0 h 286"/>
                  <a:gd name="T11" fmla="*/ 188 w 188"/>
                  <a:gd name="T12" fmla="*/ 286 h 286"/>
                </a:gdLst>
                <a:ahLst/>
                <a:cxnLst>
                  <a:cxn ang="T6">
                    <a:pos x="T0" y="T1"/>
                  </a:cxn>
                  <a:cxn ang="T7">
                    <a:pos x="T2" y="T3"/>
                  </a:cxn>
                  <a:cxn ang="T8">
                    <a:pos x="T4" y="T5"/>
                  </a:cxn>
                </a:cxnLst>
                <a:rect l="T9" t="T10" r="T11" b="T12"/>
                <a:pathLst>
                  <a:path w="188" h="286">
                    <a:moveTo>
                      <a:pt x="82" y="286"/>
                    </a:moveTo>
                    <a:lnTo>
                      <a:pt x="0" y="204"/>
                    </a:lnTo>
                    <a:lnTo>
                      <a:pt x="188" y="0"/>
                    </a:lnTo>
                  </a:path>
                </a:pathLst>
              </a:custGeom>
              <a:noFill/>
              <a:ln w="28575">
                <a:solidFill>
                  <a:srgbClr val="CC6600"/>
                </a:solidFill>
                <a:round/>
                <a:headEnd/>
                <a:tailEnd/>
              </a:ln>
            </p:spPr>
            <p:txBody>
              <a:bodyPr/>
              <a:lstStyle/>
              <a:p>
                <a:endParaRPr lang="en-US" dirty="0"/>
              </a:p>
            </p:txBody>
          </p:sp>
          <p:sp>
            <p:nvSpPr>
              <p:cNvPr id="73869" name="Line 114"/>
              <p:cNvSpPr>
                <a:spLocks noChangeShapeType="1"/>
              </p:cNvSpPr>
              <p:nvPr/>
            </p:nvSpPr>
            <p:spPr bwMode="auto">
              <a:xfrm>
                <a:off x="5541" y="2646"/>
                <a:ext cx="409" cy="458"/>
              </a:xfrm>
              <a:prstGeom prst="line">
                <a:avLst/>
              </a:prstGeom>
              <a:noFill/>
              <a:ln w="28575">
                <a:solidFill>
                  <a:srgbClr val="CC6600"/>
                </a:solidFill>
                <a:round/>
                <a:headEnd/>
                <a:tailEnd/>
              </a:ln>
            </p:spPr>
            <p:txBody>
              <a:bodyPr/>
              <a:lstStyle/>
              <a:p>
                <a:endParaRPr lang="en-AU" dirty="0"/>
              </a:p>
            </p:txBody>
          </p:sp>
          <p:sp>
            <p:nvSpPr>
              <p:cNvPr id="73870" name="Line 115"/>
              <p:cNvSpPr>
                <a:spLocks noChangeShapeType="1"/>
              </p:cNvSpPr>
              <p:nvPr/>
            </p:nvSpPr>
            <p:spPr bwMode="auto">
              <a:xfrm flipV="1">
                <a:off x="5647" y="2785"/>
                <a:ext cx="205" cy="180"/>
              </a:xfrm>
              <a:prstGeom prst="line">
                <a:avLst/>
              </a:prstGeom>
              <a:noFill/>
              <a:ln w="28575">
                <a:solidFill>
                  <a:srgbClr val="CC6600"/>
                </a:solidFill>
                <a:round/>
                <a:headEnd/>
                <a:tailEnd/>
              </a:ln>
            </p:spPr>
            <p:txBody>
              <a:bodyPr/>
              <a:lstStyle/>
              <a:p>
                <a:endParaRPr lang="en-AU" dirty="0"/>
              </a:p>
            </p:txBody>
          </p:sp>
        </p:grpSp>
        <p:grpSp>
          <p:nvGrpSpPr>
            <p:cNvPr id="73858" name="Group 120"/>
            <p:cNvGrpSpPr>
              <a:grpSpLocks/>
            </p:cNvGrpSpPr>
            <p:nvPr/>
          </p:nvGrpSpPr>
          <p:grpSpPr bwMode="auto">
            <a:xfrm flipV="1">
              <a:off x="4217" y="2795"/>
              <a:ext cx="1038" cy="319"/>
              <a:chOff x="4217" y="2675"/>
              <a:chExt cx="1038" cy="319"/>
            </a:xfrm>
          </p:grpSpPr>
          <p:sp>
            <p:nvSpPr>
              <p:cNvPr id="73859" name="Freeform 110"/>
              <p:cNvSpPr>
                <a:spLocks/>
              </p:cNvSpPr>
              <p:nvPr/>
            </p:nvSpPr>
            <p:spPr bwMode="auto">
              <a:xfrm flipV="1">
                <a:off x="4650" y="2839"/>
                <a:ext cx="278" cy="114"/>
              </a:xfrm>
              <a:custGeom>
                <a:avLst/>
                <a:gdLst>
                  <a:gd name="T0" fmla="*/ 278 w 278"/>
                  <a:gd name="T1" fmla="*/ 0 h 114"/>
                  <a:gd name="T2" fmla="*/ 278 w 278"/>
                  <a:gd name="T3" fmla="*/ 114 h 114"/>
                  <a:gd name="T4" fmla="*/ 0 w 278"/>
                  <a:gd name="T5" fmla="*/ 114 h 114"/>
                  <a:gd name="T6" fmla="*/ 0 60000 65536"/>
                  <a:gd name="T7" fmla="*/ 0 60000 65536"/>
                  <a:gd name="T8" fmla="*/ 0 60000 65536"/>
                  <a:gd name="T9" fmla="*/ 0 w 278"/>
                  <a:gd name="T10" fmla="*/ 0 h 114"/>
                  <a:gd name="T11" fmla="*/ 278 w 278"/>
                  <a:gd name="T12" fmla="*/ 114 h 114"/>
                </a:gdLst>
                <a:ahLst/>
                <a:cxnLst>
                  <a:cxn ang="T6">
                    <a:pos x="T0" y="T1"/>
                  </a:cxn>
                  <a:cxn ang="T7">
                    <a:pos x="T2" y="T3"/>
                  </a:cxn>
                  <a:cxn ang="T8">
                    <a:pos x="T4" y="T5"/>
                  </a:cxn>
                </a:cxnLst>
                <a:rect l="T9" t="T10" r="T11" b="T12"/>
                <a:pathLst>
                  <a:path w="278" h="114">
                    <a:moveTo>
                      <a:pt x="278" y="0"/>
                    </a:moveTo>
                    <a:lnTo>
                      <a:pt x="278" y="114"/>
                    </a:lnTo>
                    <a:lnTo>
                      <a:pt x="0" y="114"/>
                    </a:lnTo>
                  </a:path>
                </a:pathLst>
              </a:custGeom>
              <a:noFill/>
              <a:ln w="28575">
                <a:solidFill>
                  <a:srgbClr val="CC6600"/>
                </a:solidFill>
                <a:round/>
                <a:headEnd/>
                <a:tailEnd/>
              </a:ln>
            </p:spPr>
            <p:txBody>
              <a:bodyPr/>
              <a:lstStyle/>
              <a:p>
                <a:endParaRPr lang="en-US" dirty="0"/>
              </a:p>
            </p:txBody>
          </p:sp>
          <p:sp>
            <p:nvSpPr>
              <p:cNvPr id="73860" name="Freeform 111"/>
              <p:cNvSpPr>
                <a:spLocks/>
              </p:cNvSpPr>
              <p:nvPr/>
            </p:nvSpPr>
            <p:spPr bwMode="auto">
              <a:xfrm flipV="1">
                <a:off x="4650" y="2675"/>
                <a:ext cx="278" cy="115"/>
              </a:xfrm>
              <a:custGeom>
                <a:avLst/>
                <a:gdLst>
                  <a:gd name="T0" fmla="*/ 278 w 278"/>
                  <a:gd name="T1" fmla="*/ 115 h 115"/>
                  <a:gd name="T2" fmla="*/ 278 w 278"/>
                  <a:gd name="T3" fmla="*/ 0 h 115"/>
                  <a:gd name="T4" fmla="*/ 0 w 278"/>
                  <a:gd name="T5" fmla="*/ 0 h 115"/>
                  <a:gd name="T6" fmla="*/ 0 60000 65536"/>
                  <a:gd name="T7" fmla="*/ 0 60000 65536"/>
                  <a:gd name="T8" fmla="*/ 0 60000 65536"/>
                  <a:gd name="T9" fmla="*/ 0 w 278"/>
                  <a:gd name="T10" fmla="*/ 0 h 115"/>
                  <a:gd name="T11" fmla="*/ 278 w 278"/>
                  <a:gd name="T12" fmla="*/ 115 h 115"/>
                </a:gdLst>
                <a:ahLst/>
                <a:cxnLst>
                  <a:cxn ang="T6">
                    <a:pos x="T0" y="T1"/>
                  </a:cxn>
                  <a:cxn ang="T7">
                    <a:pos x="T2" y="T3"/>
                  </a:cxn>
                  <a:cxn ang="T8">
                    <a:pos x="T4" y="T5"/>
                  </a:cxn>
                </a:cxnLst>
                <a:rect l="T9" t="T10" r="T11" b="T12"/>
                <a:pathLst>
                  <a:path w="278" h="115">
                    <a:moveTo>
                      <a:pt x="278" y="115"/>
                    </a:moveTo>
                    <a:lnTo>
                      <a:pt x="278" y="0"/>
                    </a:lnTo>
                    <a:lnTo>
                      <a:pt x="0" y="0"/>
                    </a:lnTo>
                  </a:path>
                </a:pathLst>
              </a:custGeom>
              <a:noFill/>
              <a:ln w="28575">
                <a:solidFill>
                  <a:srgbClr val="CC6600"/>
                </a:solidFill>
                <a:round/>
                <a:headEnd/>
                <a:tailEnd/>
              </a:ln>
            </p:spPr>
            <p:txBody>
              <a:bodyPr/>
              <a:lstStyle/>
              <a:p>
                <a:endParaRPr lang="en-US" dirty="0"/>
              </a:p>
            </p:txBody>
          </p:sp>
          <p:sp>
            <p:nvSpPr>
              <p:cNvPr id="73861" name="Freeform 112"/>
              <p:cNvSpPr>
                <a:spLocks/>
              </p:cNvSpPr>
              <p:nvPr/>
            </p:nvSpPr>
            <p:spPr bwMode="auto">
              <a:xfrm flipV="1">
                <a:off x="4977" y="2839"/>
                <a:ext cx="278" cy="114"/>
              </a:xfrm>
              <a:custGeom>
                <a:avLst/>
                <a:gdLst>
                  <a:gd name="T0" fmla="*/ 0 w 278"/>
                  <a:gd name="T1" fmla="*/ 0 h 114"/>
                  <a:gd name="T2" fmla="*/ 0 w 278"/>
                  <a:gd name="T3" fmla="*/ 114 h 114"/>
                  <a:gd name="T4" fmla="*/ 278 w 278"/>
                  <a:gd name="T5" fmla="*/ 114 h 114"/>
                  <a:gd name="T6" fmla="*/ 0 60000 65536"/>
                  <a:gd name="T7" fmla="*/ 0 60000 65536"/>
                  <a:gd name="T8" fmla="*/ 0 60000 65536"/>
                  <a:gd name="T9" fmla="*/ 0 w 278"/>
                  <a:gd name="T10" fmla="*/ 0 h 114"/>
                  <a:gd name="T11" fmla="*/ 278 w 278"/>
                  <a:gd name="T12" fmla="*/ 114 h 114"/>
                </a:gdLst>
                <a:ahLst/>
                <a:cxnLst>
                  <a:cxn ang="T6">
                    <a:pos x="T0" y="T1"/>
                  </a:cxn>
                  <a:cxn ang="T7">
                    <a:pos x="T2" y="T3"/>
                  </a:cxn>
                  <a:cxn ang="T8">
                    <a:pos x="T4" y="T5"/>
                  </a:cxn>
                </a:cxnLst>
                <a:rect l="T9" t="T10" r="T11" b="T12"/>
                <a:pathLst>
                  <a:path w="278" h="114">
                    <a:moveTo>
                      <a:pt x="0" y="0"/>
                    </a:moveTo>
                    <a:lnTo>
                      <a:pt x="0" y="114"/>
                    </a:lnTo>
                    <a:lnTo>
                      <a:pt x="278" y="114"/>
                    </a:lnTo>
                  </a:path>
                </a:pathLst>
              </a:custGeom>
              <a:noFill/>
              <a:ln w="28575">
                <a:solidFill>
                  <a:srgbClr val="CC6600"/>
                </a:solidFill>
                <a:round/>
                <a:headEnd/>
                <a:tailEnd/>
              </a:ln>
            </p:spPr>
            <p:txBody>
              <a:bodyPr/>
              <a:lstStyle/>
              <a:p>
                <a:endParaRPr lang="en-US" dirty="0"/>
              </a:p>
            </p:txBody>
          </p:sp>
          <p:sp>
            <p:nvSpPr>
              <p:cNvPr id="73862" name="Freeform 113"/>
              <p:cNvSpPr>
                <a:spLocks/>
              </p:cNvSpPr>
              <p:nvPr/>
            </p:nvSpPr>
            <p:spPr bwMode="auto">
              <a:xfrm flipV="1">
                <a:off x="4977" y="2675"/>
                <a:ext cx="278" cy="115"/>
              </a:xfrm>
              <a:custGeom>
                <a:avLst/>
                <a:gdLst>
                  <a:gd name="T0" fmla="*/ 0 w 278"/>
                  <a:gd name="T1" fmla="*/ 115 h 115"/>
                  <a:gd name="T2" fmla="*/ 0 w 278"/>
                  <a:gd name="T3" fmla="*/ 0 h 115"/>
                  <a:gd name="T4" fmla="*/ 278 w 278"/>
                  <a:gd name="T5" fmla="*/ 0 h 115"/>
                  <a:gd name="T6" fmla="*/ 0 60000 65536"/>
                  <a:gd name="T7" fmla="*/ 0 60000 65536"/>
                  <a:gd name="T8" fmla="*/ 0 60000 65536"/>
                  <a:gd name="T9" fmla="*/ 0 w 278"/>
                  <a:gd name="T10" fmla="*/ 0 h 115"/>
                  <a:gd name="T11" fmla="*/ 278 w 278"/>
                  <a:gd name="T12" fmla="*/ 115 h 115"/>
                </a:gdLst>
                <a:ahLst/>
                <a:cxnLst>
                  <a:cxn ang="T6">
                    <a:pos x="T0" y="T1"/>
                  </a:cxn>
                  <a:cxn ang="T7">
                    <a:pos x="T2" y="T3"/>
                  </a:cxn>
                  <a:cxn ang="T8">
                    <a:pos x="T4" y="T5"/>
                  </a:cxn>
                </a:cxnLst>
                <a:rect l="T9" t="T10" r="T11" b="T12"/>
                <a:pathLst>
                  <a:path w="278" h="115">
                    <a:moveTo>
                      <a:pt x="0" y="115"/>
                    </a:moveTo>
                    <a:lnTo>
                      <a:pt x="0" y="0"/>
                    </a:lnTo>
                    <a:lnTo>
                      <a:pt x="278" y="0"/>
                    </a:lnTo>
                  </a:path>
                </a:pathLst>
              </a:custGeom>
              <a:noFill/>
              <a:ln w="28575">
                <a:solidFill>
                  <a:srgbClr val="CC6600"/>
                </a:solidFill>
                <a:round/>
                <a:headEnd/>
                <a:tailEnd/>
              </a:ln>
            </p:spPr>
            <p:txBody>
              <a:bodyPr/>
              <a:lstStyle/>
              <a:p>
                <a:endParaRPr lang="en-US" dirty="0"/>
              </a:p>
            </p:txBody>
          </p:sp>
          <p:sp>
            <p:nvSpPr>
              <p:cNvPr id="73863" name="Line 116"/>
              <p:cNvSpPr>
                <a:spLocks noChangeShapeType="1"/>
              </p:cNvSpPr>
              <p:nvPr/>
            </p:nvSpPr>
            <p:spPr bwMode="auto">
              <a:xfrm flipV="1">
                <a:off x="4217" y="2854"/>
                <a:ext cx="605" cy="1"/>
              </a:xfrm>
              <a:prstGeom prst="line">
                <a:avLst/>
              </a:prstGeom>
              <a:noFill/>
              <a:ln w="28575">
                <a:solidFill>
                  <a:srgbClr val="CC6600"/>
                </a:solidFill>
                <a:round/>
                <a:headEnd/>
                <a:tailEnd/>
              </a:ln>
            </p:spPr>
            <p:txBody>
              <a:bodyPr/>
              <a:lstStyle/>
              <a:p>
                <a:endParaRPr lang="en-AU" dirty="0"/>
              </a:p>
            </p:txBody>
          </p:sp>
          <p:sp>
            <p:nvSpPr>
              <p:cNvPr id="73864" name="Line 117"/>
              <p:cNvSpPr>
                <a:spLocks noChangeShapeType="1"/>
              </p:cNvSpPr>
              <p:nvPr/>
            </p:nvSpPr>
            <p:spPr bwMode="auto">
              <a:xfrm flipV="1">
                <a:off x="4520" y="2716"/>
                <a:ext cx="1" cy="278"/>
              </a:xfrm>
              <a:prstGeom prst="line">
                <a:avLst/>
              </a:prstGeom>
              <a:noFill/>
              <a:ln w="28575">
                <a:solidFill>
                  <a:srgbClr val="CC6600"/>
                </a:solidFill>
                <a:round/>
                <a:headEnd/>
                <a:tailEnd/>
              </a:ln>
            </p:spPr>
            <p:txBody>
              <a:bodyPr/>
              <a:lstStyle/>
              <a:p>
                <a:endParaRPr lang="en-AU" dirty="0"/>
              </a:p>
            </p:txBody>
          </p:sp>
        </p:grpSp>
      </p:grpSp>
      <p:sp>
        <p:nvSpPr>
          <p:cNvPr id="73743" name="Rectangle 16"/>
          <p:cNvSpPr>
            <a:spLocks noChangeArrowheads="1"/>
          </p:cNvSpPr>
          <p:nvPr/>
        </p:nvSpPr>
        <p:spPr bwMode="auto">
          <a:xfrm>
            <a:off x="4127500" y="585788"/>
            <a:ext cx="2616200" cy="452437"/>
          </a:xfrm>
          <a:prstGeom prst="rect">
            <a:avLst/>
          </a:prstGeom>
          <a:noFill/>
          <a:ln w="9525">
            <a:noFill/>
            <a:miter lim="800000"/>
            <a:headEnd/>
            <a:tailEnd/>
          </a:ln>
        </p:spPr>
        <p:txBody>
          <a:bodyPr lIns="92075" tIns="46038" rIns="92075" bIns="46038"/>
          <a:lstStyle/>
          <a:p>
            <a:pPr marL="342900" indent="-342900" algn="l" defTabSz="762000">
              <a:lnSpc>
                <a:spcPct val="80000"/>
              </a:lnSpc>
              <a:spcAft>
                <a:spcPct val="30000"/>
              </a:spcAft>
              <a:buClr>
                <a:srgbClr val="E3BEFF"/>
              </a:buClr>
              <a:buSzPct val="100000"/>
              <a:buFontTx/>
              <a:buChar char=" "/>
            </a:pPr>
            <a:r>
              <a:rPr lang="en-US" sz="2100" dirty="0">
                <a:solidFill>
                  <a:schemeClr val="tx2"/>
                </a:solidFill>
              </a:rPr>
              <a:t>Misaligned and unadjusted</a:t>
            </a:r>
          </a:p>
        </p:txBody>
      </p:sp>
      <p:sp>
        <p:nvSpPr>
          <p:cNvPr id="73744" name="Rectangle 17"/>
          <p:cNvSpPr>
            <a:spLocks noChangeArrowheads="1"/>
          </p:cNvSpPr>
          <p:nvPr/>
        </p:nvSpPr>
        <p:spPr bwMode="auto">
          <a:xfrm>
            <a:off x="4102100" y="1804988"/>
            <a:ext cx="4787900" cy="452437"/>
          </a:xfrm>
          <a:prstGeom prst="rect">
            <a:avLst/>
          </a:prstGeom>
          <a:noFill/>
          <a:ln w="9525">
            <a:noFill/>
            <a:miter lim="800000"/>
            <a:headEnd/>
            <a:tailEnd/>
          </a:ln>
        </p:spPr>
        <p:txBody>
          <a:bodyPr lIns="92075" tIns="46038" rIns="92075" bIns="46038"/>
          <a:lstStyle/>
          <a:p>
            <a:pPr marL="342900" indent="-342900" algn="l" defTabSz="762000">
              <a:spcAft>
                <a:spcPct val="30000"/>
              </a:spcAft>
              <a:buClr>
                <a:srgbClr val="E3BEFF"/>
              </a:buClr>
              <a:buSzPct val="100000"/>
              <a:buFontTx/>
              <a:buChar char=" "/>
            </a:pPr>
            <a:r>
              <a:rPr lang="en-US" sz="2100" dirty="0">
                <a:solidFill>
                  <a:schemeClr val="tx2"/>
                </a:solidFill>
              </a:rPr>
              <a:t>Aligned and adjusted to K (Javal-Schiötz Ophthalmometer)</a:t>
            </a:r>
          </a:p>
        </p:txBody>
      </p:sp>
      <p:sp>
        <p:nvSpPr>
          <p:cNvPr id="73745" name="Rectangle 18"/>
          <p:cNvSpPr>
            <a:spLocks noChangeArrowheads="1"/>
          </p:cNvSpPr>
          <p:nvPr/>
        </p:nvSpPr>
        <p:spPr bwMode="auto">
          <a:xfrm>
            <a:off x="4140200" y="4992688"/>
            <a:ext cx="3530600" cy="947737"/>
          </a:xfrm>
          <a:prstGeom prst="rect">
            <a:avLst/>
          </a:prstGeom>
          <a:noFill/>
          <a:ln w="9525">
            <a:noFill/>
            <a:miter lim="800000"/>
            <a:headEnd/>
            <a:tailEnd/>
          </a:ln>
        </p:spPr>
        <p:txBody>
          <a:bodyPr lIns="92075" tIns="46038" rIns="92075" bIns="46038"/>
          <a:lstStyle/>
          <a:p>
            <a:pPr marL="342900" indent="-342900" algn="l" defTabSz="762000">
              <a:spcAft>
                <a:spcPct val="30000"/>
              </a:spcAft>
              <a:buClr>
                <a:srgbClr val="E3BEFF"/>
              </a:buClr>
              <a:buSzPct val="100000"/>
              <a:buFontTx/>
              <a:buChar char=" "/>
            </a:pPr>
            <a:r>
              <a:rPr lang="en-US" sz="2100" dirty="0">
                <a:solidFill>
                  <a:schemeClr val="tx2"/>
                </a:solidFill>
              </a:rPr>
              <a:t>Aligned and adjusted (Zeiss Ophthalmometer)</a:t>
            </a:r>
          </a:p>
        </p:txBody>
      </p:sp>
      <p:sp>
        <p:nvSpPr>
          <p:cNvPr id="73746" name="Rectangle 19"/>
          <p:cNvSpPr>
            <a:spLocks noChangeArrowheads="1"/>
          </p:cNvSpPr>
          <p:nvPr/>
        </p:nvSpPr>
        <p:spPr bwMode="auto">
          <a:xfrm>
            <a:off x="4102100" y="3938588"/>
            <a:ext cx="4559300" cy="947737"/>
          </a:xfrm>
          <a:prstGeom prst="rect">
            <a:avLst/>
          </a:prstGeom>
          <a:noFill/>
          <a:ln w="9525">
            <a:noFill/>
            <a:miter lim="800000"/>
            <a:headEnd/>
            <a:tailEnd/>
          </a:ln>
        </p:spPr>
        <p:txBody>
          <a:bodyPr lIns="92075" tIns="46038" rIns="92075" bIns="46038"/>
          <a:lstStyle/>
          <a:p>
            <a:pPr marL="342900" indent="-342900" algn="l" defTabSz="762000">
              <a:spcAft>
                <a:spcPct val="30000"/>
              </a:spcAft>
              <a:buClr>
                <a:srgbClr val="E3BEFF"/>
              </a:buClr>
              <a:buSzPct val="100000"/>
              <a:buFontTx/>
              <a:buChar char=" "/>
            </a:pPr>
            <a:r>
              <a:rPr lang="en-US" sz="2100" dirty="0">
                <a:solidFill>
                  <a:schemeClr val="tx2"/>
                </a:solidFill>
              </a:rPr>
              <a:t>Misaligned and unadjusted</a:t>
            </a:r>
          </a:p>
        </p:txBody>
      </p:sp>
      <p:sp>
        <p:nvSpPr>
          <p:cNvPr id="73747" name="Freeform 203"/>
          <p:cNvSpPr>
            <a:spLocks/>
          </p:cNvSpPr>
          <p:nvPr/>
        </p:nvSpPr>
        <p:spPr bwMode="auto">
          <a:xfrm>
            <a:off x="3756025" y="5002213"/>
            <a:ext cx="369888" cy="369887"/>
          </a:xfrm>
          <a:custGeom>
            <a:avLst/>
            <a:gdLst>
              <a:gd name="T0" fmla="*/ 2147483647 w 233"/>
              <a:gd name="T1" fmla="*/ 2147483647 h 233"/>
              <a:gd name="T2" fmla="*/ 2147483647 w 233"/>
              <a:gd name="T3" fmla="*/ 2147483647 h 233"/>
              <a:gd name="T4" fmla="*/ 2147483647 w 233"/>
              <a:gd name="T5" fmla="*/ 2147483647 h 233"/>
              <a:gd name="T6" fmla="*/ 2147483647 w 233"/>
              <a:gd name="T7" fmla="*/ 2147483647 h 233"/>
              <a:gd name="T8" fmla="*/ 2147483647 w 233"/>
              <a:gd name="T9" fmla="*/ 2147483647 h 233"/>
              <a:gd name="T10" fmla="*/ 2147483647 w 233"/>
              <a:gd name="T11" fmla="*/ 2147483647 h 233"/>
              <a:gd name="T12" fmla="*/ 2147483647 w 233"/>
              <a:gd name="T13" fmla="*/ 2147483647 h 233"/>
              <a:gd name="T14" fmla="*/ 2147483647 w 233"/>
              <a:gd name="T15" fmla="*/ 2147483647 h 233"/>
              <a:gd name="T16" fmla="*/ 2147483647 w 233"/>
              <a:gd name="T17" fmla="*/ 2147483647 h 233"/>
              <a:gd name="T18" fmla="*/ 2147483647 w 233"/>
              <a:gd name="T19" fmla="*/ 2147483647 h 233"/>
              <a:gd name="T20" fmla="*/ 2147483647 w 233"/>
              <a:gd name="T21" fmla="*/ 2147483647 h 233"/>
              <a:gd name="T22" fmla="*/ 2147483647 w 233"/>
              <a:gd name="T23" fmla="*/ 2147483647 h 233"/>
              <a:gd name="T24" fmla="*/ 2147483647 w 233"/>
              <a:gd name="T25" fmla="*/ 2147483647 h 233"/>
              <a:gd name="T26" fmla="*/ 2147483647 w 233"/>
              <a:gd name="T27" fmla="*/ 2147483647 h 233"/>
              <a:gd name="T28" fmla="*/ 2147483647 w 233"/>
              <a:gd name="T29" fmla="*/ 2147483647 h 233"/>
              <a:gd name="T30" fmla="*/ 2147483647 w 233"/>
              <a:gd name="T31" fmla="*/ 2147483647 h 233"/>
              <a:gd name="T32" fmla="*/ 0 w 233"/>
              <a:gd name="T33" fmla="*/ 0 h 233"/>
              <a:gd name="T34" fmla="*/ 0 w 233"/>
              <a:gd name="T35" fmla="*/ 2147483647 h 233"/>
              <a:gd name="T36" fmla="*/ 2147483647 w 233"/>
              <a:gd name="T37" fmla="*/ 2147483647 h 233"/>
              <a:gd name="T38" fmla="*/ 2147483647 w 233"/>
              <a:gd name="T39" fmla="*/ 2147483647 h 233"/>
              <a:gd name="T40" fmla="*/ 2147483647 w 233"/>
              <a:gd name="T41" fmla="*/ 2147483647 h 233"/>
              <a:gd name="T42" fmla="*/ 2147483647 w 233"/>
              <a:gd name="T43" fmla="*/ 2147483647 h 233"/>
              <a:gd name="T44" fmla="*/ 2147483647 w 233"/>
              <a:gd name="T45" fmla="*/ 2147483647 h 233"/>
              <a:gd name="T46" fmla="*/ 2147483647 w 233"/>
              <a:gd name="T47" fmla="*/ 2147483647 h 233"/>
              <a:gd name="T48" fmla="*/ 2147483647 w 233"/>
              <a:gd name="T49" fmla="*/ 2147483647 h 233"/>
              <a:gd name="T50" fmla="*/ 2147483647 w 233"/>
              <a:gd name="T51" fmla="*/ 2147483647 h 233"/>
              <a:gd name="T52" fmla="*/ 2147483647 w 233"/>
              <a:gd name="T53" fmla="*/ 2147483647 h 233"/>
              <a:gd name="T54" fmla="*/ 2147483647 w 233"/>
              <a:gd name="T55" fmla="*/ 2147483647 h 233"/>
              <a:gd name="T56" fmla="*/ 2147483647 w 233"/>
              <a:gd name="T57" fmla="*/ 2147483647 h 233"/>
              <a:gd name="T58" fmla="*/ 2147483647 w 233"/>
              <a:gd name="T59" fmla="*/ 2147483647 h 233"/>
              <a:gd name="T60" fmla="*/ 2147483647 w 233"/>
              <a:gd name="T61" fmla="*/ 2147483647 h 233"/>
              <a:gd name="T62" fmla="*/ 2147483647 w 233"/>
              <a:gd name="T63" fmla="*/ 2147483647 h 233"/>
              <a:gd name="T64" fmla="*/ 2147483647 w 233"/>
              <a:gd name="T65" fmla="*/ 2147483647 h 233"/>
              <a:gd name="T66" fmla="*/ 2147483647 w 233"/>
              <a:gd name="T67" fmla="*/ 2147483647 h 233"/>
              <a:gd name="T68" fmla="*/ 2147483647 w 233"/>
              <a:gd name="T69" fmla="*/ 2147483647 h 23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33"/>
              <a:gd name="T106" fmla="*/ 0 h 233"/>
              <a:gd name="T107" fmla="*/ 233 w 233"/>
              <a:gd name="T108" fmla="*/ 233 h 23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33" h="233">
                <a:moveTo>
                  <a:pt x="233" y="233"/>
                </a:moveTo>
                <a:lnTo>
                  <a:pt x="231" y="209"/>
                </a:lnTo>
                <a:lnTo>
                  <a:pt x="228" y="186"/>
                </a:lnTo>
                <a:lnTo>
                  <a:pt x="222" y="164"/>
                </a:lnTo>
                <a:lnTo>
                  <a:pt x="213" y="142"/>
                </a:lnTo>
                <a:lnTo>
                  <a:pt x="204" y="121"/>
                </a:lnTo>
                <a:lnTo>
                  <a:pt x="192" y="103"/>
                </a:lnTo>
                <a:lnTo>
                  <a:pt x="178" y="85"/>
                </a:lnTo>
                <a:lnTo>
                  <a:pt x="163" y="68"/>
                </a:lnTo>
                <a:lnTo>
                  <a:pt x="147" y="53"/>
                </a:lnTo>
                <a:lnTo>
                  <a:pt x="130" y="40"/>
                </a:lnTo>
                <a:lnTo>
                  <a:pt x="110" y="27"/>
                </a:lnTo>
                <a:lnTo>
                  <a:pt x="89" y="18"/>
                </a:lnTo>
                <a:lnTo>
                  <a:pt x="68" y="11"/>
                </a:lnTo>
                <a:lnTo>
                  <a:pt x="45" y="5"/>
                </a:lnTo>
                <a:lnTo>
                  <a:pt x="22" y="2"/>
                </a:lnTo>
                <a:lnTo>
                  <a:pt x="0" y="0"/>
                </a:lnTo>
                <a:lnTo>
                  <a:pt x="0" y="14"/>
                </a:lnTo>
                <a:lnTo>
                  <a:pt x="21" y="14"/>
                </a:lnTo>
                <a:lnTo>
                  <a:pt x="44" y="18"/>
                </a:lnTo>
                <a:lnTo>
                  <a:pt x="65" y="23"/>
                </a:lnTo>
                <a:lnTo>
                  <a:pt x="85" y="30"/>
                </a:lnTo>
                <a:lnTo>
                  <a:pt x="104" y="40"/>
                </a:lnTo>
                <a:lnTo>
                  <a:pt x="122" y="52"/>
                </a:lnTo>
                <a:lnTo>
                  <a:pt x="139" y="64"/>
                </a:lnTo>
                <a:lnTo>
                  <a:pt x="154" y="77"/>
                </a:lnTo>
                <a:lnTo>
                  <a:pt x="168" y="94"/>
                </a:lnTo>
                <a:lnTo>
                  <a:pt x="181" y="111"/>
                </a:lnTo>
                <a:lnTo>
                  <a:pt x="192" y="129"/>
                </a:lnTo>
                <a:lnTo>
                  <a:pt x="201" y="147"/>
                </a:lnTo>
                <a:lnTo>
                  <a:pt x="209" y="168"/>
                </a:lnTo>
                <a:lnTo>
                  <a:pt x="215" y="189"/>
                </a:lnTo>
                <a:lnTo>
                  <a:pt x="218" y="211"/>
                </a:lnTo>
                <a:lnTo>
                  <a:pt x="219" y="233"/>
                </a:lnTo>
                <a:lnTo>
                  <a:pt x="233" y="233"/>
                </a:lnTo>
                <a:close/>
              </a:path>
            </a:pathLst>
          </a:custGeom>
          <a:solidFill>
            <a:schemeClr val="tx1"/>
          </a:solidFill>
          <a:ln w="9525">
            <a:noFill/>
            <a:round/>
            <a:headEnd/>
            <a:tailEnd/>
          </a:ln>
        </p:spPr>
        <p:txBody>
          <a:bodyPr/>
          <a:lstStyle/>
          <a:p>
            <a:endParaRPr lang="en-US" dirty="0"/>
          </a:p>
        </p:txBody>
      </p:sp>
      <p:sp>
        <p:nvSpPr>
          <p:cNvPr id="73748" name="Freeform 204"/>
          <p:cNvSpPr>
            <a:spLocks/>
          </p:cNvSpPr>
          <p:nvPr/>
        </p:nvSpPr>
        <p:spPr bwMode="auto">
          <a:xfrm>
            <a:off x="3756025" y="5372100"/>
            <a:ext cx="369888" cy="369888"/>
          </a:xfrm>
          <a:custGeom>
            <a:avLst/>
            <a:gdLst>
              <a:gd name="T0" fmla="*/ 0 w 233"/>
              <a:gd name="T1" fmla="*/ 2147483647 h 233"/>
              <a:gd name="T2" fmla="*/ 2147483647 w 233"/>
              <a:gd name="T3" fmla="*/ 2147483647 h 233"/>
              <a:gd name="T4" fmla="*/ 2147483647 w 233"/>
              <a:gd name="T5" fmla="*/ 2147483647 h 233"/>
              <a:gd name="T6" fmla="*/ 2147483647 w 233"/>
              <a:gd name="T7" fmla="*/ 2147483647 h 233"/>
              <a:gd name="T8" fmla="*/ 2147483647 w 233"/>
              <a:gd name="T9" fmla="*/ 2147483647 h 233"/>
              <a:gd name="T10" fmla="*/ 2147483647 w 233"/>
              <a:gd name="T11" fmla="*/ 2147483647 h 233"/>
              <a:gd name="T12" fmla="*/ 2147483647 w 233"/>
              <a:gd name="T13" fmla="*/ 2147483647 h 233"/>
              <a:gd name="T14" fmla="*/ 2147483647 w 233"/>
              <a:gd name="T15" fmla="*/ 2147483647 h 233"/>
              <a:gd name="T16" fmla="*/ 2147483647 w 233"/>
              <a:gd name="T17" fmla="*/ 2147483647 h 233"/>
              <a:gd name="T18" fmla="*/ 2147483647 w 233"/>
              <a:gd name="T19" fmla="*/ 2147483647 h 233"/>
              <a:gd name="T20" fmla="*/ 2147483647 w 233"/>
              <a:gd name="T21" fmla="*/ 2147483647 h 233"/>
              <a:gd name="T22" fmla="*/ 2147483647 w 233"/>
              <a:gd name="T23" fmla="*/ 2147483647 h 233"/>
              <a:gd name="T24" fmla="*/ 2147483647 w 233"/>
              <a:gd name="T25" fmla="*/ 2147483647 h 233"/>
              <a:gd name="T26" fmla="*/ 2147483647 w 233"/>
              <a:gd name="T27" fmla="*/ 2147483647 h 233"/>
              <a:gd name="T28" fmla="*/ 2147483647 w 233"/>
              <a:gd name="T29" fmla="*/ 2147483647 h 233"/>
              <a:gd name="T30" fmla="*/ 2147483647 w 233"/>
              <a:gd name="T31" fmla="*/ 2147483647 h 233"/>
              <a:gd name="T32" fmla="*/ 2147483647 w 233"/>
              <a:gd name="T33" fmla="*/ 0 h 233"/>
              <a:gd name="T34" fmla="*/ 2147483647 w 233"/>
              <a:gd name="T35" fmla="*/ 0 h 233"/>
              <a:gd name="T36" fmla="*/ 2147483647 w 233"/>
              <a:gd name="T37" fmla="*/ 2147483647 h 233"/>
              <a:gd name="T38" fmla="*/ 2147483647 w 233"/>
              <a:gd name="T39" fmla="*/ 2147483647 h 233"/>
              <a:gd name="T40" fmla="*/ 2147483647 w 233"/>
              <a:gd name="T41" fmla="*/ 2147483647 h 233"/>
              <a:gd name="T42" fmla="*/ 2147483647 w 233"/>
              <a:gd name="T43" fmla="*/ 2147483647 h 233"/>
              <a:gd name="T44" fmla="*/ 2147483647 w 233"/>
              <a:gd name="T45" fmla="*/ 2147483647 h 233"/>
              <a:gd name="T46" fmla="*/ 2147483647 w 233"/>
              <a:gd name="T47" fmla="*/ 2147483647 h 233"/>
              <a:gd name="T48" fmla="*/ 2147483647 w 233"/>
              <a:gd name="T49" fmla="*/ 2147483647 h 233"/>
              <a:gd name="T50" fmla="*/ 2147483647 w 233"/>
              <a:gd name="T51" fmla="*/ 2147483647 h 233"/>
              <a:gd name="T52" fmla="*/ 2147483647 w 233"/>
              <a:gd name="T53" fmla="*/ 2147483647 h 233"/>
              <a:gd name="T54" fmla="*/ 2147483647 w 233"/>
              <a:gd name="T55" fmla="*/ 2147483647 h 233"/>
              <a:gd name="T56" fmla="*/ 2147483647 w 233"/>
              <a:gd name="T57" fmla="*/ 2147483647 h 233"/>
              <a:gd name="T58" fmla="*/ 2147483647 w 233"/>
              <a:gd name="T59" fmla="*/ 2147483647 h 233"/>
              <a:gd name="T60" fmla="*/ 2147483647 w 233"/>
              <a:gd name="T61" fmla="*/ 2147483647 h 233"/>
              <a:gd name="T62" fmla="*/ 2147483647 w 233"/>
              <a:gd name="T63" fmla="*/ 2147483647 h 233"/>
              <a:gd name="T64" fmla="*/ 2147483647 w 233"/>
              <a:gd name="T65" fmla="*/ 2147483647 h 233"/>
              <a:gd name="T66" fmla="*/ 0 w 233"/>
              <a:gd name="T67" fmla="*/ 2147483647 h 233"/>
              <a:gd name="T68" fmla="*/ 0 w 233"/>
              <a:gd name="T69" fmla="*/ 2147483647 h 23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33"/>
              <a:gd name="T106" fmla="*/ 0 h 233"/>
              <a:gd name="T107" fmla="*/ 233 w 233"/>
              <a:gd name="T108" fmla="*/ 233 h 23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33" h="233">
                <a:moveTo>
                  <a:pt x="0" y="233"/>
                </a:moveTo>
                <a:lnTo>
                  <a:pt x="22" y="232"/>
                </a:lnTo>
                <a:lnTo>
                  <a:pt x="45" y="229"/>
                </a:lnTo>
                <a:lnTo>
                  <a:pt x="68" y="223"/>
                </a:lnTo>
                <a:lnTo>
                  <a:pt x="89" y="215"/>
                </a:lnTo>
                <a:lnTo>
                  <a:pt x="110" y="205"/>
                </a:lnTo>
                <a:lnTo>
                  <a:pt x="130" y="193"/>
                </a:lnTo>
                <a:lnTo>
                  <a:pt x="147" y="180"/>
                </a:lnTo>
                <a:lnTo>
                  <a:pt x="163" y="165"/>
                </a:lnTo>
                <a:lnTo>
                  <a:pt x="178" y="149"/>
                </a:lnTo>
                <a:lnTo>
                  <a:pt x="192" y="130"/>
                </a:lnTo>
                <a:lnTo>
                  <a:pt x="204" y="111"/>
                </a:lnTo>
                <a:lnTo>
                  <a:pt x="213" y="91"/>
                </a:lnTo>
                <a:lnTo>
                  <a:pt x="222" y="68"/>
                </a:lnTo>
                <a:lnTo>
                  <a:pt x="228" y="47"/>
                </a:lnTo>
                <a:lnTo>
                  <a:pt x="231" y="23"/>
                </a:lnTo>
                <a:lnTo>
                  <a:pt x="233" y="0"/>
                </a:lnTo>
                <a:lnTo>
                  <a:pt x="219" y="0"/>
                </a:lnTo>
                <a:lnTo>
                  <a:pt x="218" y="23"/>
                </a:lnTo>
                <a:lnTo>
                  <a:pt x="215" y="44"/>
                </a:lnTo>
                <a:lnTo>
                  <a:pt x="209" y="65"/>
                </a:lnTo>
                <a:lnTo>
                  <a:pt x="201" y="85"/>
                </a:lnTo>
                <a:lnTo>
                  <a:pt x="192" y="105"/>
                </a:lnTo>
                <a:lnTo>
                  <a:pt x="181" y="123"/>
                </a:lnTo>
                <a:lnTo>
                  <a:pt x="168" y="140"/>
                </a:lnTo>
                <a:lnTo>
                  <a:pt x="154" y="155"/>
                </a:lnTo>
                <a:lnTo>
                  <a:pt x="139" y="170"/>
                </a:lnTo>
                <a:lnTo>
                  <a:pt x="122" y="182"/>
                </a:lnTo>
                <a:lnTo>
                  <a:pt x="104" y="193"/>
                </a:lnTo>
                <a:lnTo>
                  <a:pt x="85" y="202"/>
                </a:lnTo>
                <a:lnTo>
                  <a:pt x="65" y="209"/>
                </a:lnTo>
                <a:lnTo>
                  <a:pt x="44" y="215"/>
                </a:lnTo>
                <a:lnTo>
                  <a:pt x="21" y="218"/>
                </a:lnTo>
                <a:lnTo>
                  <a:pt x="0" y="220"/>
                </a:lnTo>
                <a:lnTo>
                  <a:pt x="0" y="233"/>
                </a:lnTo>
                <a:close/>
              </a:path>
            </a:pathLst>
          </a:custGeom>
          <a:solidFill>
            <a:schemeClr val="tx1"/>
          </a:solidFill>
          <a:ln w="9525">
            <a:noFill/>
            <a:round/>
            <a:headEnd/>
            <a:tailEnd/>
          </a:ln>
        </p:spPr>
        <p:txBody>
          <a:bodyPr/>
          <a:lstStyle/>
          <a:p>
            <a:endParaRPr lang="en-US" dirty="0"/>
          </a:p>
        </p:txBody>
      </p:sp>
      <p:sp>
        <p:nvSpPr>
          <p:cNvPr id="73749" name="Freeform 205"/>
          <p:cNvSpPr>
            <a:spLocks/>
          </p:cNvSpPr>
          <p:nvPr/>
        </p:nvSpPr>
        <p:spPr bwMode="auto">
          <a:xfrm>
            <a:off x="3382963" y="5372100"/>
            <a:ext cx="373062" cy="369888"/>
          </a:xfrm>
          <a:custGeom>
            <a:avLst/>
            <a:gdLst>
              <a:gd name="T0" fmla="*/ 0 w 235"/>
              <a:gd name="T1" fmla="*/ 0 h 233"/>
              <a:gd name="T2" fmla="*/ 2147483647 w 235"/>
              <a:gd name="T3" fmla="*/ 2147483647 h 233"/>
              <a:gd name="T4" fmla="*/ 2147483647 w 235"/>
              <a:gd name="T5" fmla="*/ 2147483647 h 233"/>
              <a:gd name="T6" fmla="*/ 2147483647 w 235"/>
              <a:gd name="T7" fmla="*/ 2147483647 h 233"/>
              <a:gd name="T8" fmla="*/ 2147483647 w 235"/>
              <a:gd name="T9" fmla="*/ 2147483647 h 233"/>
              <a:gd name="T10" fmla="*/ 2147483647 w 235"/>
              <a:gd name="T11" fmla="*/ 2147483647 h 233"/>
              <a:gd name="T12" fmla="*/ 2147483647 w 235"/>
              <a:gd name="T13" fmla="*/ 2147483647 h 233"/>
              <a:gd name="T14" fmla="*/ 2147483647 w 235"/>
              <a:gd name="T15" fmla="*/ 2147483647 h 233"/>
              <a:gd name="T16" fmla="*/ 2147483647 w 235"/>
              <a:gd name="T17" fmla="*/ 2147483647 h 233"/>
              <a:gd name="T18" fmla="*/ 2147483647 w 235"/>
              <a:gd name="T19" fmla="*/ 2147483647 h 233"/>
              <a:gd name="T20" fmla="*/ 2147483647 w 235"/>
              <a:gd name="T21" fmla="*/ 2147483647 h 233"/>
              <a:gd name="T22" fmla="*/ 2147483647 w 235"/>
              <a:gd name="T23" fmla="*/ 2147483647 h 233"/>
              <a:gd name="T24" fmla="*/ 2147483647 w 235"/>
              <a:gd name="T25" fmla="*/ 2147483647 h 233"/>
              <a:gd name="T26" fmla="*/ 2147483647 w 235"/>
              <a:gd name="T27" fmla="*/ 2147483647 h 233"/>
              <a:gd name="T28" fmla="*/ 2147483647 w 235"/>
              <a:gd name="T29" fmla="*/ 2147483647 h 233"/>
              <a:gd name="T30" fmla="*/ 2147483647 w 235"/>
              <a:gd name="T31" fmla="*/ 2147483647 h 233"/>
              <a:gd name="T32" fmla="*/ 2147483647 w 235"/>
              <a:gd name="T33" fmla="*/ 2147483647 h 233"/>
              <a:gd name="T34" fmla="*/ 2147483647 w 235"/>
              <a:gd name="T35" fmla="*/ 2147483647 h 233"/>
              <a:gd name="T36" fmla="*/ 2147483647 w 235"/>
              <a:gd name="T37" fmla="*/ 2147483647 h 233"/>
              <a:gd name="T38" fmla="*/ 2147483647 w 235"/>
              <a:gd name="T39" fmla="*/ 2147483647 h 233"/>
              <a:gd name="T40" fmla="*/ 2147483647 w 235"/>
              <a:gd name="T41" fmla="*/ 2147483647 h 233"/>
              <a:gd name="T42" fmla="*/ 2147483647 w 235"/>
              <a:gd name="T43" fmla="*/ 2147483647 h 233"/>
              <a:gd name="T44" fmla="*/ 2147483647 w 235"/>
              <a:gd name="T45" fmla="*/ 2147483647 h 233"/>
              <a:gd name="T46" fmla="*/ 2147483647 w 235"/>
              <a:gd name="T47" fmla="*/ 2147483647 h 233"/>
              <a:gd name="T48" fmla="*/ 2147483647 w 235"/>
              <a:gd name="T49" fmla="*/ 2147483647 h 233"/>
              <a:gd name="T50" fmla="*/ 2147483647 w 235"/>
              <a:gd name="T51" fmla="*/ 2147483647 h 233"/>
              <a:gd name="T52" fmla="*/ 2147483647 w 235"/>
              <a:gd name="T53" fmla="*/ 2147483647 h 233"/>
              <a:gd name="T54" fmla="*/ 2147483647 w 235"/>
              <a:gd name="T55" fmla="*/ 2147483647 h 233"/>
              <a:gd name="T56" fmla="*/ 2147483647 w 235"/>
              <a:gd name="T57" fmla="*/ 2147483647 h 233"/>
              <a:gd name="T58" fmla="*/ 2147483647 w 235"/>
              <a:gd name="T59" fmla="*/ 2147483647 h 233"/>
              <a:gd name="T60" fmla="*/ 2147483647 w 235"/>
              <a:gd name="T61" fmla="*/ 2147483647 h 233"/>
              <a:gd name="T62" fmla="*/ 2147483647 w 235"/>
              <a:gd name="T63" fmla="*/ 2147483647 h 233"/>
              <a:gd name="T64" fmla="*/ 2147483647 w 235"/>
              <a:gd name="T65" fmla="*/ 2147483647 h 233"/>
              <a:gd name="T66" fmla="*/ 2147483647 w 235"/>
              <a:gd name="T67" fmla="*/ 0 h 233"/>
              <a:gd name="T68" fmla="*/ 0 w 235"/>
              <a:gd name="T69" fmla="*/ 0 h 23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35"/>
              <a:gd name="T106" fmla="*/ 0 h 233"/>
              <a:gd name="T107" fmla="*/ 235 w 235"/>
              <a:gd name="T108" fmla="*/ 233 h 23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35" h="233">
                <a:moveTo>
                  <a:pt x="0" y="0"/>
                </a:moveTo>
                <a:lnTo>
                  <a:pt x="2" y="23"/>
                </a:lnTo>
                <a:lnTo>
                  <a:pt x="5" y="47"/>
                </a:lnTo>
                <a:lnTo>
                  <a:pt x="11" y="68"/>
                </a:lnTo>
                <a:lnTo>
                  <a:pt x="20" y="91"/>
                </a:lnTo>
                <a:lnTo>
                  <a:pt x="29" y="111"/>
                </a:lnTo>
                <a:lnTo>
                  <a:pt x="41" y="130"/>
                </a:lnTo>
                <a:lnTo>
                  <a:pt x="55" y="149"/>
                </a:lnTo>
                <a:lnTo>
                  <a:pt x="70" y="165"/>
                </a:lnTo>
                <a:lnTo>
                  <a:pt x="86" y="180"/>
                </a:lnTo>
                <a:lnTo>
                  <a:pt x="103" y="193"/>
                </a:lnTo>
                <a:lnTo>
                  <a:pt x="123" y="205"/>
                </a:lnTo>
                <a:lnTo>
                  <a:pt x="144" y="215"/>
                </a:lnTo>
                <a:lnTo>
                  <a:pt x="165" y="223"/>
                </a:lnTo>
                <a:lnTo>
                  <a:pt x="188" y="229"/>
                </a:lnTo>
                <a:lnTo>
                  <a:pt x="211" y="232"/>
                </a:lnTo>
                <a:lnTo>
                  <a:pt x="235" y="233"/>
                </a:lnTo>
                <a:lnTo>
                  <a:pt x="235" y="220"/>
                </a:lnTo>
                <a:lnTo>
                  <a:pt x="212" y="218"/>
                </a:lnTo>
                <a:lnTo>
                  <a:pt x="189" y="215"/>
                </a:lnTo>
                <a:lnTo>
                  <a:pt x="168" y="209"/>
                </a:lnTo>
                <a:lnTo>
                  <a:pt x="148" y="202"/>
                </a:lnTo>
                <a:lnTo>
                  <a:pt x="129" y="193"/>
                </a:lnTo>
                <a:lnTo>
                  <a:pt x="111" y="182"/>
                </a:lnTo>
                <a:lnTo>
                  <a:pt x="94" y="170"/>
                </a:lnTo>
                <a:lnTo>
                  <a:pt x="79" y="155"/>
                </a:lnTo>
                <a:lnTo>
                  <a:pt x="65" y="140"/>
                </a:lnTo>
                <a:lnTo>
                  <a:pt x="52" y="123"/>
                </a:lnTo>
                <a:lnTo>
                  <a:pt x="41" y="105"/>
                </a:lnTo>
                <a:lnTo>
                  <a:pt x="32" y="85"/>
                </a:lnTo>
                <a:lnTo>
                  <a:pt x="24" y="65"/>
                </a:lnTo>
                <a:lnTo>
                  <a:pt x="18" y="44"/>
                </a:lnTo>
                <a:lnTo>
                  <a:pt x="15" y="23"/>
                </a:lnTo>
                <a:lnTo>
                  <a:pt x="14" y="0"/>
                </a:lnTo>
                <a:lnTo>
                  <a:pt x="0" y="0"/>
                </a:lnTo>
                <a:close/>
              </a:path>
            </a:pathLst>
          </a:custGeom>
          <a:solidFill>
            <a:schemeClr val="tx1"/>
          </a:solidFill>
          <a:ln w="9525">
            <a:noFill/>
            <a:round/>
            <a:headEnd/>
            <a:tailEnd/>
          </a:ln>
        </p:spPr>
        <p:txBody>
          <a:bodyPr/>
          <a:lstStyle/>
          <a:p>
            <a:endParaRPr lang="en-US" dirty="0"/>
          </a:p>
        </p:txBody>
      </p:sp>
      <p:sp>
        <p:nvSpPr>
          <p:cNvPr id="73750" name="Freeform 206"/>
          <p:cNvSpPr>
            <a:spLocks/>
          </p:cNvSpPr>
          <p:nvPr/>
        </p:nvSpPr>
        <p:spPr bwMode="auto">
          <a:xfrm>
            <a:off x="3382963" y="5002213"/>
            <a:ext cx="373062" cy="369887"/>
          </a:xfrm>
          <a:custGeom>
            <a:avLst/>
            <a:gdLst>
              <a:gd name="T0" fmla="*/ 2147483647 w 235"/>
              <a:gd name="T1" fmla="*/ 0 h 233"/>
              <a:gd name="T2" fmla="*/ 2147483647 w 235"/>
              <a:gd name="T3" fmla="*/ 2147483647 h 233"/>
              <a:gd name="T4" fmla="*/ 2147483647 w 235"/>
              <a:gd name="T5" fmla="*/ 2147483647 h 233"/>
              <a:gd name="T6" fmla="*/ 2147483647 w 235"/>
              <a:gd name="T7" fmla="*/ 2147483647 h 233"/>
              <a:gd name="T8" fmla="*/ 2147483647 w 235"/>
              <a:gd name="T9" fmla="*/ 2147483647 h 233"/>
              <a:gd name="T10" fmla="*/ 2147483647 w 235"/>
              <a:gd name="T11" fmla="*/ 2147483647 h 233"/>
              <a:gd name="T12" fmla="*/ 2147483647 w 235"/>
              <a:gd name="T13" fmla="*/ 2147483647 h 233"/>
              <a:gd name="T14" fmla="*/ 2147483647 w 235"/>
              <a:gd name="T15" fmla="*/ 2147483647 h 233"/>
              <a:gd name="T16" fmla="*/ 2147483647 w 235"/>
              <a:gd name="T17" fmla="*/ 2147483647 h 233"/>
              <a:gd name="T18" fmla="*/ 2147483647 w 235"/>
              <a:gd name="T19" fmla="*/ 2147483647 h 233"/>
              <a:gd name="T20" fmla="*/ 2147483647 w 235"/>
              <a:gd name="T21" fmla="*/ 2147483647 h 233"/>
              <a:gd name="T22" fmla="*/ 2147483647 w 235"/>
              <a:gd name="T23" fmla="*/ 2147483647 h 233"/>
              <a:gd name="T24" fmla="*/ 2147483647 w 235"/>
              <a:gd name="T25" fmla="*/ 2147483647 h 233"/>
              <a:gd name="T26" fmla="*/ 2147483647 w 235"/>
              <a:gd name="T27" fmla="*/ 2147483647 h 233"/>
              <a:gd name="T28" fmla="*/ 2147483647 w 235"/>
              <a:gd name="T29" fmla="*/ 2147483647 h 233"/>
              <a:gd name="T30" fmla="*/ 2147483647 w 235"/>
              <a:gd name="T31" fmla="*/ 2147483647 h 233"/>
              <a:gd name="T32" fmla="*/ 0 w 235"/>
              <a:gd name="T33" fmla="*/ 2147483647 h 233"/>
              <a:gd name="T34" fmla="*/ 2147483647 w 235"/>
              <a:gd name="T35" fmla="*/ 2147483647 h 233"/>
              <a:gd name="T36" fmla="*/ 2147483647 w 235"/>
              <a:gd name="T37" fmla="*/ 2147483647 h 233"/>
              <a:gd name="T38" fmla="*/ 2147483647 w 235"/>
              <a:gd name="T39" fmla="*/ 2147483647 h 233"/>
              <a:gd name="T40" fmla="*/ 2147483647 w 235"/>
              <a:gd name="T41" fmla="*/ 2147483647 h 233"/>
              <a:gd name="T42" fmla="*/ 2147483647 w 235"/>
              <a:gd name="T43" fmla="*/ 2147483647 h 233"/>
              <a:gd name="T44" fmla="*/ 2147483647 w 235"/>
              <a:gd name="T45" fmla="*/ 2147483647 h 233"/>
              <a:gd name="T46" fmla="*/ 2147483647 w 235"/>
              <a:gd name="T47" fmla="*/ 2147483647 h 233"/>
              <a:gd name="T48" fmla="*/ 2147483647 w 235"/>
              <a:gd name="T49" fmla="*/ 2147483647 h 233"/>
              <a:gd name="T50" fmla="*/ 2147483647 w 235"/>
              <a:gd name="T51" fmla="*/ 2147483647 h 233"/>
              <a:gd name="T52" fmla="*/ 2147483647 w 235"/>
              <a:gd name="T53" fmla="*/ 2147483647 h 233"/>
              <a:gd name="T54" fmla="*/ 2147483647 w 235"/>
              <a:gd name="T55" fmla="*/ 2147483647 h 233"/>
              <a:gd name="T56" fmla="*/ 2147483647 w 235"/>
              <a:gd name="T57" fmla="*/ 2147483647 h 233"/>
              <a:gd name="T58" fmla="*/ 2147483647 w 235"/>
              <a:gd name="T59" fmla="*/ 2147483647 h 233"/>
              <a:gd name="T60" fmla="*/ 2147483647 w 235"/>
              <a:gd name="T61" fmla="*/ 2147483647 h 233"/>
              <a:gd name="T62" fmla="*/ 2147483647 w 235"/>
              <a:gd name="T63" fmla="*/ 2147483647 h 233"/>
              <a:gd name="T64" fmla="*/ 2147483647 w 235"/>
              <a:gd name="T65" fmla="*/ 2147483647 h 233"/>
              <a:gd name="T66" fmla="*/ 2147483647 w 235"/>
              <a:gd name="T67" fmla="*/ 2147483647 h 233"/>
              <a:gd name="T68" fmla="*/ 2147483647 w 235"/>
              <a:gd name="T69" fmla="*/ 0 h 23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35"/>
              <a:gd name="T106" fmla="*/ 0 h 233"/>
              <a:gd name="T107" fmla="*/ 235 w 235"/>
              <a:gd name="T108" fmla="*/ 233 h 23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35" h="233">
                <a:moveTo>
                  <a:pt x="235" y="0"/>
                </a:moveTo>
                <a:lnTo>
                  <a:pt x="211" y="2"/>
                </a:lnTo>
                <a:lnTo>
                  <a:pt x="188" y="5"/>
                </a:lnTo>
                <a:lnTo>
                  <a:pt x="165" y="11"/>
                </a:lnTo>
                <a:lnTo>
                  <a:pt x="144" y="18"/>
                </a:lnTo>
                <a:lnTo>
                  <a:pt x="123" y="27"/>
                </a:lnTo>
                <a:lnTo>
                  <a:pt x="103" y="40"/>
                </a:lnTo>
                <a:lnTo>
                  <a:pt x="86" y="53"/>
                </a:lnTo>
                <a:lnTo>
                  <a:pt x="70" y="68"/>
                </a:lnTo>
                <a:lnTo>
                  <a:pt x="55" y="85"/>
                </a:lnTo>
                <a:lnTo>
                  <a:pt x="41" y="103"/>
                </a:lnTo>
                <a:lnTo>
                  <a:pt x="29" y="121"/>
                </a:lnTo>
                <a:lnTo>
                  <a:pt x="20" y="142"/>
                </a:lnTo>
                <a:lnTo>
                  <a:pt x="11" y="164"/>
                </a:lnTo>
                <a:lnTo>
                  <a:pt x="5" y="186"/>
                </a:lnTo>
                <a:lnTo>
                  <a:pt x="2" y="209"/>
                </a:lnTo>
                <a:lnTo>
                  <a:pt x="0" y="233"/>
                </a:lnTo>
                <a:lnTo>
                  <a:pt x="14" y="233"/>
                </a:lnTo>
                <a:lnTo>
                  <a:pt x="15" y="211"/>
                </a:lnTo>
                <a:lnTo>
                  <a:pt x="18" y="189"/>
                </a:lnTo>
                <a:lnTo>
                  <a:pt x="24" y="168"/>
                </a:lnTo>
                <a:lnTo>
                  <a:pt x="32" y="147"/>
                </a:lnTo>
                <a:lnTo>
                  <a:pt x="41" y="129"/>
                </a:lnTo>
                <a:lnTo>
                  <a:pt x="52" y="111"/>
                </a:lnTo>
                <a:lnTo>
                  <a:pt x="65" y="94"/>
                </a:lnTo>
                <a:lnTo>
                  <a:pt x="79" y="77"/>
                </a:lnTo>
                <a:lnTo>
                  <a:pt x="94" y="64"/>
                </a:lnTo>
                <a:lnTo>
                  <a:pt x="111" y="52"/>
                </a:lnTo>
                <a:lnTo>
                  <a:pt x="129" y="40"/>
                </a:lnTo>
                <a:lnTo>
                  <a:pt x="148" y="30"/>
                </a:lnTo>
                <a:lnTo>
                  <a:pt x="168" y="23"/>
                </a:lnTo>
                <a:lnTo>
                  <a:pt x="189" y="18"/>
                </a:lnTo>
                <a:lnTo>
                  <a:pt x="212" y="14"/>
                </a:lnTo>
                <a:lnTo>
                  <a:pt x="235" y="14"/>
                </a:lnTo>
                <a:lnTo>
                  <a:pt x="235" y="0"/>
                </a:lnTo>
                <a:close/>
              </a:path>
            </a:pathLst>
          </a:custGeom>
          <a:solidFill>
            <a:schemeClr val="tx1"/>
          </a:solidFill>
          <a:ln w="9525">
            <a:noFill/>
            <a:round/>
            <a:headEnd/>
            <a:tailEnd/>
          </a:ln>
        </p:spPr>
        <p:txBody>
          <a:bodyPr/>
          <a:lstStyle/>
          <a:p>
            <a:endParaRPr lang="en-US" dirty="0"/>
          </a:p>
        </p:txBody>
      </p:sp>
      <p:sp>
        <p:nvSpPr>
          <p:cNvPr id="73751" name="Freeform 207"/>
          <p:cNvSpPr>
            <a:spLocks/>
          </p:cNvSpPr>
          <p:nvPr/>
        </p:nvSpPr>
        <p:spPr bwMode="auto">
          <a:xfrm>
            <a:off x="4176713" y="5365750"/>
            <a:ext cx="147637" cy="20638"/>
          </a:xfrm>
          <a:custGeom>
            <a:avLst/>
            <a:gdLst>
              <a:gd name="T0" fmla="*/ 2147483647 w 93"/>
              <a:gd name="T1" fmla="*/ 2147483647 h 13"/>
              <a:gd name="T2" fmla="*/ 2147483647 w 93"/>
              <a:gd name="T3" fmla="*/ 0 h 13"/>
              <a:gd name="T4" fmla="*/ 0 w 93"/>
              <a:gd name="T5" fmla="*/ 0 h 13"/>
              <a:gd name="T6" fmla="*/ 0 w 93"/>
              <a:gd name="T7" fmla="*/ 2147483647 h 13"/>
              <a:gd name="T8" fmla="*/ 2147483647 w 93"/>
              <a:gd name="T9" fmla="*/ 2147483647 h 13"/>
              <a:gd name="T10" fmla="*/ 2147483647 w 93"/>
              <a:gd name="T11" fmla="*/ 2147483647 h 13"/>
              <a:gd name="T12" fmla="*/ 0 60000 65536"/>
              <a:gd name="T13" fmla="*/ 0 60000 65536"/>
              <a:gd name="T14" fmla="*/ 0 60000 65536"/>
              <a:gd name="T15" fmla="*/ 0 60000 65536"/>
              <a:gd name="T16" fmla="*/ 0 60000 65536"/>
              <a:gd name="T17" fmla="*/ 0 60000 65536"/>
              <a:gd name="T18" fmla="*/ 0 w 93"/>
              <a:gd name="T19" fmla="*/ 0 h 13"/>
              <a:gd name="T20" fmla="*/ 93 w 93"/>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93" h="13">
                <a:moveTo>
                  <a:pt x="93" y="7"/>
                </a:moveTo>
                <a:lnTo>
                  <a:pt x="93" y="0"/>
                </a:lnTo>
                <a:lnTo>
                  <a:pt x="0" y="0"/>
                </a:lnTo>
                <a:lnTo>
                  <a:pt x="0" y="13"/>
                </a:lnTo>
                <a:lnTo>
                  <a:pt x="93" y="13"/>
                </a:lnTo>
                <a:lnTo>
                  <a:pt x="93" y="7"/>
                </a:lnTo>
                <a:close/>
              </a:path>
            </a:pathLst>
          </a:custGeom>
          <a:solidFill>
            <a:schemeClr val="tx1"/>
          </a:solidFill>
          <a:ln w="9525">
            <a:noFill/>
            <a:round/>
            <a:headEnd/>
            <a:tailEnd/>
          </a:ln>
        </p:spPr>
        <p:txBody>
          <a:bodyPr/>
          <a:lstStyle/>
          <a:p>
            <a:endParaRPr lang="en-US" dirty="0"/>
          </a:p>
        </p:txBody>
      </p:sp>
      <p:sp>
        <p:nvSpPr>
          <p:cNvPr id="73752" name="Freeform 208"/>
          <p:cNvSpPr>
            <a:spLocks/>
          </p:cNvSpPr>
          <p:nvPr/>
        </p:nvSpPr>
        <p:spPr bwMode="auto">
          <a:xfrm>
            <a:off x="3184525" y="5362575"/>
            <a:ext cx="147638" cy="22225"/>
          </a:xfrm>
          <a:custGeom>
            <a:avLst/>
            <a:gdLst>
              <a:gd name="T0" fmla="*/ 0 w 93"/>
              <a:gd name="T1" fmla="*/ 2147483647 h 14"/>
              <a:gd name="T2" fmla="*/ 0 w 93"/>
              <a:gd name="T3" fmla="*/ 2147483647 h 14"/>
              <a:gd name="T4" fmla="*/ 2147483647 w 93"/>
              <a:gd name="T5" fmla="*/ 2147483647 h 14"/>
              <a:gd name="T6" fmla="*/ 2147483647 w 93"/>
              <a:gd name="T7" fmla="*/ 0 h 14"/>
              <a:gd name="T8" fmla="*/ 0 w 93"/>
              <a:gd name="T9" fmla="*/ 0 h 14"/>
              <a:gd name="T10" fmla="*/ 0 w 93"/>
              <a:gd name="T11" fmla="*/ 2147483647 h 14"/>
              <a:gd name="T12" fmla="*/ 0 60000 65536"/>
              <a:gd name="T13" fmla="*/ 0 60000 65536"/>
              <a:gd name="T14" fmla="*/ 0 60000 65536"/>
              <a:gd name="T15" fmla="*/ 0 60000 65536"/>
              <a:gd name="T16" fmla="*/ 0 60000 65536"/>
              <a:gd name="T17" fmla="*/ 0 60000 65536"/>
              <a:gd name="T18" fmla="*/ 0 w 93"/>
              <a:gd name="T19" fmla="*/ 0 h 14"/>
              <a:gd name="T20" fmla="*/ 93 w 93"/>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93" h="14">
                <a:moveTo>
                  <a:pt x="0" y="6"/>
                </a:moveTo>
                <a:lnTo>
                  <a:pt x="0" y="14"/>
                </a:lnTo>
                <a:lnTo>
                  <a:pt x="93" y="14"/>
                </a:lnTo>
                <a:lnTo>
                  <a:pt x="93" y="0"/>
                </a:lnTo>
                <a:lnTo>
                  <a:pt x="0" y="0"/>
                </a:lnTo>
                <a:lnTo>
                  <a:pt x="0" y="6"/>
                </a:lnTo>
                <a:close/>
              </a:path>
            </a:pathLst>
          </a:custGeom>
          <a:solidFill>
            <a:schemeClr val="tx1"/>
          </a:solidFill>
          <a:ln w="9525">
            <a:noFill/>
            <a:round/>
            <a:headEnd/>
            <a:tailEnd/>
          </a:ln>
        </p:spPr>
        <p:txBody>
          <a:bodyPr/>
          <a:lstStyle/>
          <a:p>
            <a:endParaRPr lang="en-US" dirty="0"/>
          </a:p>
        </p:txBody>
      </p:sp>
      <p:sp>
        <p:nvSpPr>
          <p:cNvPr id="73753" name="Freeform 209"/>
          <p:cNvSpPr>
            <a:spLocks/>
          </p:cNvSpPr>
          <p:nvPr/>
        </p:nvSpPr>
        <p:spPr bwMode="auto">
          <a:xfrm>
            <a:off x="4240213" y="5319713"/>
            <a:ext cx="22225" cy="115887"/>
          </a:xfrm>
          <a:custGeom>
            <a:avLst/>
            <a:gdLst>
              <a:gd name="T0" fmla="*/ 2147483647 w 14"/>
              <a:gd name="T1" fmla="*/ 2147483647 h 73"/>
              <a:gd name="T2" fmla="*/ 2147483647 w 14"/>
              <a:gd name="T3" fmla="*/ 2147483647 h 73"/>
              <a:gd name="T4" fmla="*/ 2147483647 w 14"/>
              <a:gd name="T5" fmla="*/ 0 h 73"/>
              <a:gd name="T6" fmla="*/ 0 w 14"/>
              <a:gd name="T7" fmla="*/ 0 h 73"/>
              <a:gd name="T8" fmla="*/ 0 w 14"/>
              <a:gd name="T9" fmla="*/ 2147483647 h 73"/>
              <a:gd name="T10" fmla="*/ 2147483647 w 14"/>
              <a:gd name="T11" fmla="*/ 2147483647 h 73"/>
              <a:gd name="T12" fmla="*/ 0 60000 65536"/>
              <a:gd name="T13" fmla="*/ 0 60000 65536"/>
              <a:gd name="T14" fmla="*/ 0 60000 65536"/>
              <a:gd name="T15" fmla="*/ 0 60000 65536"/>
              <a:gd name="T16" fmla="*/ 0 60000 65536"/>
              <a:gd name="T17" fmla="*/ 0 60000 65536"/>
              <a:gd name="T18" fmla="*/ 0 w 14"/>
              <a:gd name="T19" fmla="*/ 0 h 73"/>
              <a:gd name="T20" fmla="*/ 14 w 14"/>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14" h="73">
                <a:moveTo>
                  <a:pt x="8" y="73"/>
                </a:moveTo>
                <a:lnTo>
                  <a:pt x="14" y="73"/>
                </a:lnTo>
                <a:lnTo>
                  <a:pt x="14" y="0"/>
                </a:lnTo>
                <a:lnTo>
                  <a:pt x="0" y="0"/>
                </a:lnTo>
                <a:lnTo>
                  <a:pt x="0" y="73"/>
                </a:lnTo>
                <a:lnTo>
                  <a:pt x="8" y="73"/>
                </a:lnTo>
                <a:close/>
              </a:path>
            </a:pathLst>
          </a:custGeom>
          <a:solidFill>
            <a:schemeClr val="tx1"/>
          </a:solidFill>
          <a:ln w="9525">
            <a:noFill/>
            <a:round/>
            <a:headEnd/>
            <a:tailEnd/>
          </a:ln>
        </p:spPr>
        <p:txBody>
          <a:bodyPr/>
          <a:lstStyle/>
          <a:p>
            <a:endParaRPr lang="en-US" dirty="0"/>
          </a:p>
        </p:txBody>
      </p:sp>
      <p:sp>
        <p:nvSpPr>
          <p:cNvPr id="73754" name="Freeform 210"/>
          <p:cNvSpPr>
            <a:spLocks/>
          </p:cNvSpPr>
          <p:nvPr/>
        </p:nvSpPr>
        <p:spPr bwMode="auto">
          <a:xfrm>
            <a:off x="3248025" y="5316538"/>
            <a:ext cx="22225" cy="114300"/>
          </a:xfrm>
          <a:custGeom>
            <a:avLst/>
            <a:gdLst>
              <a:gd name="T0" fmla="*/ 2147483647 w 14"/>
              <a:gd name="T1" fmla="*/ 2147483647 h 72"/>
              <a:gd name="T2" fmla="*/ 2147483647 w 14"/>
              <a:gd name="T3" fmla="*/ 2147483647 h 72"/>
              <a:gd name="T4" fmla="*/ 2147483647 w 14"/>
              <a:gd name="T5" fmla="*/ 0 h 72"/>
              <a:gd name="T6" fmla="*/ 0 w 14"/>
              <a:gd name="T7" fmla="*/ 0 h 72"/>
              <a:gd name="T8" fmla="*/ 0 w 14"/>
              <a:gd name="T9" fmla="*/ 2147483647 h 72"/>
              <a:gd name="T10" fmla="*/ 2147483647 w 14"/>
              <a:gd name="T11" fmla="*/ 2147483647 h 72"/>
              <a:gd name="T12" fmla="*/ 0 60000 65536"/>
              <a:gd name="T13" fmla="*/ 0 60000 65536"/>
              <a:gd name="T14" fmla="*/ 0 60000 65536"/>
              <a:gd name="T15" fmla="*/ 0 60000 65536"/>
              <a:gd name="T16" fmla="*/ 0 60000 65536"/>
              <a:gd name="T17" fmla="*/ 0 60000 65536"/>
              <a:gd name="T18" fmla="*/ 0 w 14"/>
              <a:gd name="T19" fmla="*/ 0 h 72"/>
              <a:gd name="T20" fmla="*/ 14 w 14"/>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14" h="72">
                <a:moveTo>
                  <a:pt x="8" y="72"/>
                </a:moveTo>
                <a:lnTo>
                  <a:pt x="14" y="72"/>
                </a:lnTo>
                <a:lnTo>
                  <a:pt x="14" y="0"/>
                </a:lnTo>
                <a:lnTo>
                  <a:pt x="0" y="0"/>
                </a:lnTo>
                <a:lnTo>
                  <a:pt x="0" y="72"/>
                </a:lnTo>
                <a:lnTo>
                  <a:pt x="8" y="72"/>
                </a:lnTo>
                <a:close/>
              </a:path>
            </a:pathLst>
          </a:custGeom>
          <a:solidFill>
            <a:schemeClr val="tx1"/>
          </a:solidFill>
          <a:ln w="9525">
            <a:noFill/>
            <a:round/>
            <a:headEnd/>
            <a:tailEnd/>
          </a:ln>
        </p:spPr>
        <p:txBody>
          <a:bodyPr/>
          <a:lstStyle/>
          <a:p>
            <a:endParaRPr lang="en-US" dirty="0"/>
          </a:p>
        </p:txBody>
      </p:sp>
      <p:sp>
        <p:nvSpPr>
          <p:cNvPr id="73755" name="Freeform 211"/>
          <p:cNvSpPr>
            <a:spLocks/>
          </p:cNvSpPr>
          <p:nvPr/>
        </p:nvSpPr>
        <p:spPr bwMode="auto">
          <a:xfrm>
            <a:off x="3697288" y="5811838"/>
            <a:ext cx="114300" cy="22225"/>
          </a:xfrm>
          <a:custGeom>
            <a:avLst/>
            <a:gdLst>
              <a:gd name="T0" fmla="*/ 2147483647 w 72"/>
              <a:gd name="T1" fmla="*/ 2147483647 h 14"/>
              <a:gd name="T2" fmla="*/ 2147483647 w 72"/>
              <a:gd name="T3" fmla="*/ 0 h 14"/>
              <a:gd name="T4" fmla="*/ 0 w 72"/>
              <a:gd name="T5" fmla="*/ 0 h 14"/>
              <a:gd name="T6" fmla="*/ 0 w 72"/>
              <a:gd name="T7" fmla="*/ 2147483647 h 14"/>
              <a:gd name="T8" fmla="*/ 2147483647 w 72"/>
              <a:gd name="T9" fmla="*/ 2147483647 h 14"/>
              <a:gd name="T10" fmla="*/ 2147483647 w 72"/>
              <a:gd name="T11" fmla="*/ 2147483647 h 14"/>
              <a:gd name="T12" fmla="*/ 0 60000 65536"/>
              <a:gd name="T13" fmla="*/ 0 60000 65536"/>
              <a:gd name="T14" fmla="*/ 0 60000 65536"/>
              <a:gd name="T15" fmla="*/ 0 60000 65536"/>
              <a:gd name="T16" fmla="*/ 0 60000 65536"/>
              <a:gd name="T17" fmla="*/ 0 60000 65536"/>
              <a:gd name="T18" fmla="*/ 0 w 72"/>
              <a:gd name="T19" fmla="*/ 0 h 14"/>
              <a:gd name="T20" fmla="*/ 72 w 72"/>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72" h="14">
                <a:moveTo>
                  <a:pt x="72" y="6"/>
                </a:moveTo>
                <a:lnTo>
                  <a:pt x="72" y="0"/>
                </a:lnTo>
                <a:lnTo>
                  <a:pt x="0" y="0"/>
                </a:lnTo>
                <a:lnTo>
                  <a:pt x="0" y="14"/>
                </a:lnTo>
                <a:lnTo>
                  <a:pt x="72" y="14"/>
                </a:lnTo>
                <a:lnTo>
                  <a:pt x="72" y="6"/>
                </a:lnTo>
                <a:close/>
              </a:path>
            </a:pathLst>
          </a:custGeom>
          <a:solidFill>
            <a:schemeClr val="tx1"/>
          </a:solidFill>
          <a:ln w="9525">
            <a:noFill/>
            <a:round/>
            <a:headEnd/>
            <a:tailEnd/>
          </a:ln>
        </p:spPr>
        <p:txBody>
          <a:bodyPr/>
          <a:lstStyle/>
          <a:p>
            <a:endParaRPr lang="en-US" dirty="0"/>
          </a:p>
        </p:txBody>
      </p:sp>
      <p:sp>
        <p:nvSpPr>
          <p:cNvPr id="73756" name="Freeform 212"/>
          <p:cNvSpPr>
            <a:spLocks/>
          </p:cNvSpPr>
          <p:nvPr/>
        </p:nvSpPr>
        <p:spPr bwMode="auto">
          <a:xfrm>
            <a:off x="3695700" y="4894263"/>
            <a:ext cx="112713" cy="22225"/>
          </a:xfrm>
          <a:custGeom>
            <a:avLst/>
            <a:gdLst>
              <a:gd name="T0" fmla="*/ 2147483647 w 71"/>
              <a:gd name="T1" fmla="*/ 2147483647 h 14"/>
              <a:gd name="T2" fmla="*/ 2147483647 w 71"/>
              <a:gd name="T3" fmla="*/ 0 h 14"/>
              <a:gd name="T4" fmla="*/ 0 w 71"/>
              <a:gd name="T5" fmla="*/ 0 h 14"/>
              <a:gd name="T6" fmla="*/ 0 w 71"/>
              <a:gd name="T7" fmla="*/ 2147483647 h 14"/>
              <a:gd name="T8" fmla="*/ 2147483647 w 71"/>
              <a:gd name="T9" fmla="*/ 2147483647 h 14"/>
              <a:gd name="T10" fmla="*/ 2147483647 w 71"/>
              <a:gd name="T11" fmla="*/ 2147483647 h 14"/>
              <a:gd name="T12" fmla="*/ 0 60000 65536"/>
              <a:gd name="T13" fmla="*/ 0 60000 65536"/>
              <a:gd name="T14" fmla="*/ 0 60000 65536"/>
              <a:gd name="T15" fmla="*/ 0 60000 65536"/>
              <a:gd name="T16" fmla="*/ 0 60000 65536"/>
              <a:gd name="T17" fmla="*/ 0 60000 65536"/>
              <a:gd name="T18" fmla="*/ 0 w 71"/>
              <a:gd name="T19" fmla="*/ 0 h 14"/>
              <a:gd name="T20" fmla="*/ 71 w 71"/>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71" h="14">
                <a:moveTo>
                  <a:pt x="71" y="8"/>
                </a:moveTo>
                <a:lnTo>
                  <a:pt x="71" y="0"/>
                </a:lnTo>
                <a:lnTo>
                  <a:pt x="0" y="0"/>
                </a:lnTo>
                <a:lnTo>
                  <a:pt x="0" y="14"/>
                </a:lnTo>
                <a:lnTo>
                  <a:pt x="71" y="14"/>
                </a:lnTo>
                <a:lnTo>
                  <a:pt x="71" y="8"/>
                </a:lnTo>
                <a:close/>
              </a:path>
            </a:pathLst>
          </a:custGeom>
          <a:solidFill>
            <a:schemeClr val="tx1"/>
          </a:solidFill>
          <a:ln w="9525">
            <a:noFill/>
            <a:round/>
            <a:headEnd/>
            <a:tailEnd/>
          </a:ln>
        </p:spPr>
        <p:txBody>
          <a:bodyPr/>
          <a:lstStyle/>
          <a:p>
            <a:endParaRPr lang="en-US" dirty="0"/>
          </a:p>
        </p:txBody>
      </p:sp>
      <p:sp>
        <p:nvSpPr>
          <p:cNvPr id="73757" name="Freeform 213"/>
          <p:cNvSpPr>
            <a:spLocks/>
          </p:cNvSpPr>
          <p:nvPr/>
        </p:nvSpPr>
        <p:spPr bwMode="auto">
          <a:xfrm>
            <a:off x="3768725" y="5865813"/>
            <a:ext cx="369888" cy="369887"/>
          </a:xfrm>
          <a:custGeom>
            <a:avLst/>
            <a:gdLst>
              <a:gd name="T0" fmla="*/ 2147483647 w 233"/>
              <a:gd name="T1" fmla="*/ 2147483647 h 233"/>
              <a:gd name="T2" fmla="*/ 2147483647 w 233"/>
              <a:gd name="T3" fmla="*/ 2147483647 h 233"/>
              <a:gd name="T4" fmla="*/ 2147483647 w 233"/>
              <a:gd name="T5" fmla="*/ 2147483647 h 233"/>
              <a:gd name="T6" fmla="*/ 2147483647 w 233"/>
              <a:gd name="T7" fmla="*/ 2147483647 h 233"/>
              <a:gd name="T8" fmla="*/ 2147483647 w 233"/>
              <a:gd name="T9" fmla="*/ 2147483647 h 233"/>
              <a:gd name="T10" fmla="*/ 2147483647 w 233"/>
              <a:gd name="T11" fmla="*/ 2147483647 h 233"/>
              <a:gd name="T12" fmla="*/ 2147483647 w 233"/>
              <a:gd name="T13" fmla="*/ 2147483647 h 233"/>
              <a:gd name="T14" fmla="*/ 2147483647 w 233"/>
              <a:gd name="T15" fmla="*/ 2147483647 h 233"/>
              <a:gd name="T16" fmla="*/ 2147483647 w 233"/>
              <a:gd name="T17" fmla="*/ 2147483647 h 233"/>
              <a:gd name="T18" fmla="*/ 2147483647 w 233"/>
              <a:gd name="T19" fmla="*/ 2147483647 h 233"/>
              <a:gd name="T20" fmla="*/ 2147483647 w 233"/>
              <a:gd name="T21" fmla="*/ 2147483647 h 233"/>
              <a:gd name="T22" fmla="*/ 2147483647 w 233"/>
              <a:gd name="T23" fmla="*/ 2147483647 h 233"/>
              <a:gd name="T24" fmla="*/ 2147483647 w 233"/>
              <a:gd name="T25" fmla="*/ 2147483647 h 233"/>
              <a:gd name="T26" fmla="*/ 2147483647 w 233"/>
              <a:gd name="T27" fmla="*/ 2147483647 h 233"/>
              <a:gd name="T28" fmla="*/ 2147483647 w 233"/>
              <a:gd name="T29" fmla="*/ 2147483647 h 233"/>
              <a:gd name="T30" fmla="*/ 2147483647 w 233"/>
              <a:gd name="T31" fmla="*/ 2147483647 h 233"/>
              <a:gd name="T32" fmla="*/ 0 w 233"/>
              <a:gd name="T33" fmla="*/ 0 h 233"/>
              <a:gd name="T34" fmla="*/ 0 w 233"/>
              <a:gd name="T35" fmla="*/ 2147483647 h 233"/>
              <a:gd name="T36" fmla="*/ 2147483647 w 233"/>
              <a:gd name="T37" fmla="*/ 2147483647 h 233"/>
              <a:gd name="T38" fmla="*/ 2147483647 w 233"/>
              <a:gd name="T39" fmla="*/ 2147483647 h 233"/>
              <a:gd name="T40" fmla="*/ 2147483647 w 233"/>
              <a:gd name="T41" fmla="*/ 2147483647 h 233"/>
              <a:gd name="T42" fmla="*/ 2147483647 w 233"/>
              <a:gd name="T43" fmla="*/ 2147483647 h 233"/>
              <a:gd name="T44" fmla="*/ 2147483647 w 233"/>
              <a:gd name="T45" fmla="*/ 2147483647 h 233"/>
              <a:gd name="T46" fmla="*/ 2147483647 w 233"/>
              <a:gd name="T47" fmla="*/ 2147483647 h 233"/>
              <a:gd name="T48" fmla="*/ 2147483647 w 233"/>
              <a:gd name="T49" fmla="*/ 2147483647 h 233"/>
              <a:gd name="T50" fmla="*/ 2147483647 w 233"/>
              <a:gd name="T51" fmla="*/ 2147483647 h 233"/>
              <a:gd name="T52" fmla="*/ 2147483647 w 233"/>
              <a:gd name="T53" fmla="*/ 2147483647 h 233"/>
              <a:gd name="T54" fmla="*/ 2147483647 w 233"/>
              <a:gd name="T55" fmla="*/ 2147483647 h 233"/>
              <a:gd name="T56" fmla="*/ 2147483647 w 233"/>
              <a:gd name="T57" fmla="*/ 2147483647 h 233"/>
              <a:gd name="T58" fmla="*/ 2147483647 w 233"/>
              <a:gd name="T59" fmla="*/ 2147483647 h 233"/>
              <a:gd name="T60" fmla="*/ 2147483647 w 233"/>
              <a:gd name="T61" fmla="*/ 2147483647 h 233"/>
              <a:gd name="T62" fmla="*/ 2147483647 w 233"/>
              <a:gd name="T63" fmla="*/ 2147483647 h 233"/>
              <a:gd name="T64" fmla="*/ 2147483647 w 233"/>
              <a:gd name="T65" fmla="*/ 2147483647 h 233"/>
              <a:gd name="T66" fmla="*/ 2147483647 w 233"/>
              <a:gd name="T67" fmla="*/ 2147483647 h 233"/>
              <a:gd name="T68" fmla="*/ 2147483647 w 233"/>
              <a:gd name="T69" fmla="*/ 2147483647 h 23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33"/>
              <a:gd name="T106" fmla="*/ 0 h 233"/>
              <a:gd name="T107" fmla="*/ 233 w 233"/>
              <a:gd name="T108" fmla="*/ 233 h 23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33" h="233">
                <a:moveTo>
                  <a:pt x="233" y="233"/>
                </a:moveTo>
                <a:lnTo>
                  <a:pt x="231" y="209"/>
                </a:lnTo>
                <a:lnTo>
                  <a:pt x="228" y="186"/>
                </a:lnTo>
                <a:lnTo>
                  <a:pt x="222" y="164"/>
                </a:lnTo>
                <a:lnTo>
                  <a:pt x="213" y="142"/>
                </a:lnTo>
                <a:lnTo>
                  <a:pt x="204" y="121"/>
                </a:lnTo>
                <a:lnTo>
                  <a:pt x="192" y="103"/>
                </a:lnTo>
                <a:lnTo>
                  <a:pt x="178" y="85"/>
                </a:lnTo>
                <a:lnTo>
                  <a:pt x="163" y="68"/>
                </a:lnTo>
                <a:lnTo>
                  <a:pt x="147" y="53"/>
                </a:lnTo>
                <a:lnTo>
                  <a:pt x="130" y="40"/>
                </a:lnTo>
                <a:lnTo>
                  <a:pt x="110" y="27"/>
                </a:lnTo>
                <a:lnTo>
                  <a:pt x="89" y="18"/>
                </a:lnTo>
                <a:lnTo>
                  <a:pt x="68" y="11"/>
                </a:lnTo>
                <a:lnTo>
                  <a:pt x="45" y="5"/>
                </a:lnTo>
                <a:lnTo>
                  <a:pt x="22" y="2"/>
                </a:lnTo>
                <a:lnTo>
                  <a:pt x="0" y="0"/>
                </a:lnTo>
                <a:lnTo>
                  <a:pt x="0" y="14"/>
                </a:lnTo>
                <a:lnTo>
                  <a:pt x="21" y="14"/>
                </a:lnTo>
                <a:lnTo>
                  <a:pt x="44" y="18"/>
                </a:lnTo>
                <a:lnTo>
                  <a:pt x="65" y="23"/>
                </a:lnTo>
                <a:lnTo>
                  <a:pt x="85" y="30"/>
                </a:lnTo>
                <a:lnTo>
                  <a:pt x="104" y="40"/>
                </a:lnTo>
                <a:lnTo>
                  <a:pt x="122" y="52"/>
                </a:lnTo>
                <a:lnTo>
                  <a:pt x="139" y="64"/>
                </a:lnTo>
                <a:lnTo>
                  <a:pt x="154" y="77"/>
                </a:lnTo>
                <a:lnTo>
                  <a:pt x="168" y="94"/>
                </a:lnTo>
                <a:lnTo>
                  <a:pt x="181" y="111"/>
                </a:lnTo>
                <a:lnTo>
                  <a:pt x="192" y="129"/>
                </a:lnTo>
                <a:lnTo>
                  <a:pt x="201" y="147"/>
                </a:lnTo>
                <a:lnTo>
                  <a:pt x="209" y="168"/>
                </a:lnTo>
                <a:lnTo>
                  <a:pt x="215" y="189"/>
                </a:lnTo>
                <a:lnTo>
                  <a:pt x="218" y="211"/>
                </a:lnTo>
                <a:lnTo>
                  <a:pt x="219" y="233"/>
                </a:lnTo>
                <a:lnTo>
                  <a:pt x="233" y="233"/>
                </a:lnTo>
                <a:close/>
              </a:path>
            </a:pathLst>
          </a:custGeom>
          <a:solidFill>
            <a:schemeClr val="tx1"/>
          </a:solidFill>
          <a:ln w="9525">
            <a:noFill/>
            <a:round/>
            <a:headEnd/>
            <a:tailEnd/>
          </a:ln>
        </p:spPr>
        <p:txBody>
          <a:bodyPr/>
          <a:lstStyle/>
          <a:p>
            <a:endParaRPr lang="en-US" dirty="0"/>
          </a:p>
        </p:txBody>
      </p:sp>
      <p:sp>
        <p:nvSpPr>
          <p:cNvPr id="73758" name="Freeform 214"/>
          <p:cNvSpPr>
            <a:spLocks/>
          </p:cNvSpPr>
          <p:nvPr/>
        </p:nvSpPr>
        <p:spPr bwMode="auto">
          <a:xfrm>
            <a:off x="3768725" y="6235700"/>
            <a:ext cx="369888" cy="369888"/>
          </a:xfrm>
          <a:custGeom>
            <a:avLst/>
            <a:gdLst>
              <a:gd name="T0" fmla="*/ 0 w 233"/>
              <a:gd name="T1" fmla="*/ 2147483647 h 233"/>
              <a:gd name="T2" fmla="*/ 2147483647 w 233"/>
              <a:gd name="T3" fmla="*/ 2147483647 h 233"/>
              <a:gd name="T4" fmla="*/ 2147483647 w 233"/>
              <a:gd name="T5" fmla="*/ 2147483647 h 233"/>
              <a:gd name="T6" fmla="*/ 2147483647 w 233"/>
              <a:gd name="T7" fmla="*/ 2147483647 h 233"/>
              <a:gd name="T8" fmla="*/ 2147483647 w 233"/>
              <a:gd name="T9" fmla="*/ 2147483647 h 233"/>
              <a:gd name="T10" fmla="*/ 2147483647 w 233"/>
              <a:gd name="T11" fmla="*/ 2147483647 h 233"/>
              <a:gd name="T12" fmla="*/ 2147483647 w 233"/>
              <a:gd name="T13" fmla="*/ 2147483647 h 233"/>
              <a:gd name="T14" fmla="*/ 2147483647 w 233"/>
              <a:gd name="T15" fmla="*/ 2147483647 h 233"/>
              <a:gd name="T16" fmla="*/ 2147483647 w 233"/>
              <a:gd name="T17" fmla="*/ 2147483647 h 233"/>
              <a:gd name="T18" fmla="*/ 2147483647 w 233"/>
              <a:gd name="T19" fmla="*/ 2147483647 h 233"/>
              <a:gd name="T20" fmla="*/ 2147483647 w 233"/>
              <a:gd name="T21" fmla="*/ 2147483647 h 233"/>
              <a:gd name="T22" fmla="*/ 2147483647 w 233"/>
              <a:gd name="T23" fmla="*/ 2147483647 h 233"/>
              <a:gd name="T24" fmla="*/ 2147483647 w 233"/>
              <a:gd name="T25" fmla="*/ 2147483647 h 233"/>
              <a:gd name="T26" fmla="*/ 2147483647 w 233"/>
              <a:gd name="T27" fmla="*/ 2147483647 h 233"/>
              <a:gd name="T28" fmla="*/ 2147483647 w 233"/>
              <a:gd name="T29" fmla="*/ 2147483647 h 233"/>
              <a:gd name="T30" fmla="*/ 2147483647 w 233"/>
              <a:gd name="T31" fmla="*/ 2147483647 h 233"/>
              <a:gd name="T32" fmla="*/ 2147483647 w 233"/>
              <a:gd name="T33" fmla="*/ 0 h 233"/>
              <a:gd name="T34" fmla="*/ 2147483647 w 233"/>
              <a:gd name="T35" fmla="*/ 0 h 233"/>
              <a:gd name="T36" fmla="*/ 2147483647 w 233"/>
              <a:gd name="T37" fmla="*/ 2147483647 h 233"/>
              <a:gd name="T38" fmla="*/ 2147483647 w 233"/>
              <a:gd name="T39" fmla="*/ 2147483647 h 233"/>
              <a:gd name="T40" fmla="*/ 2147483647 w 233"/>
              <a:gd name="T41" fmla="*/ 2147483647 h 233"/>
              <a:gd name="T42" fmla="*/ 2147483647 w 233"/>
              <a:gd name="T43" fmla="*/ 2147483647 h 233"/>
              <a:gd name="T44" fmla="*/ 2147483647 w 233"/>
              <a:gd name="T45" fmla="*/ 2147483647 h 233"/>
              <a:gd name="T46" fmla="*/ 2147483647 w 233"/>
              <a:gd name="T47" fmla="*/ 2147483647 h 233"/>
              <a:gd name="T48" fmla="*/ 2147483647 w 233"/>
              <a:gd name="T49" fmla="*/ 2147483647 h 233"/>
              <a:gd name="T50" fmla="*/ 2147483647 w 233"/>
              <a:gd name="T51" fmla="*/ 2147483647 h 233"/>
              <a:gd name="T52" fmla="*/ 2147483647 w 233"/>
              <a:gd name="T53" fmla="*/ 2147483647 h 233"/>
              <a:gd name="T54" fmla="*/ 2147483647 w 233"/>
              <a:gd name="T55" fmla="*/ 2147483647 h 233"/>
              <a:gd name="T56" fmla="*/ 2147483647 w 233"/>
              <a:gd name="T57" fmla="*/ 2147483647 h 233"/>
              <a:gd name="T58" fmla="*/ 2147483647 w 233"/>
              <a:gd name="T59" fmla="*/ 2147483647 h 233"/>
              <a:gd name="T60" fmla="*/ 2147483647 w 233"/>
              <a:gd name="T61" fmla="*/ 2147483647 h 233"/>
              <a:gd name="T62" fmla="*/ 2147483647 w 233"/>
              <a:gd name="T63" fmla="*/ 2147483647 h 233"/>
              <a:gd name="T64" fmla="*/ 2147483647 w 233"/>
              <a:gd name="T65" fmla="*/ 2147483647 h 233"/>
              <a:gd name="T66" fmla="*/ 0 w 233"/>
              <a:gd name="T67" fmla="*/ 2147483647 h 233"/>
              <a:gd name="T68" fmla="*/ 0 w 233"/>
              <a:gd name="T69" fmla="*/ 2147483647 h 23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33"/>
              <a:gd name="T106" fmla="*/ 0 h 233"/>
              <a:gd name="T107" fmla="*/ 233 w 233"/>
              <a:gd name="T108" fmla="*/ 233 h 23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33" h="233">
                <a:moveTo>
                  <a:pt x="0" y="233"/>
                </a:moveTo>
                <a:lnTo>
                  <a:pt x="22" y="232"/>
                </a:lnTo>
                <a:lnTo>
                  <a:pt x="45" y="229"/>
                </a:lnTo>
                <a:lnTo>
                  <a:pt x="68" y="223"/>
                </a:lnTo>
                <a:lnTo>
                  <a:pt x="89" y="215"/>
                </a:lnTo>
                <a:lnTo>
                  <a:pt x="110" y="205"/>
                </a:lnTo>
                <a:lnTo>
                  <a:pt x="130" y="193"/>
                </a:lnTo>
                <a:lnTo>
                  <a:pt x="147" y="180"/>
                </a:lnTo>
                <a:lnTo>
                  <a:pt x="163" y="165"/>
                </a:lnTo>
                <a:lnTo>
                  <a:pt x="178" y="149"/>
                </a:lnTo>
                <a:lnTo>
                  <a:pt x="192" y="130"/>
                </a:lnTo>
                <a:lnTo>
                  <a:pt x="204" y="111"/>
                </a:lnTo>
                <a:lnTo>
                  <a:pt x="213" y="91"/>
                </a:lnTo>
                <a:lnTo>
                  <a:pt x="222" y="68"/>
                </a:lnTo>
                <a:lnTo>
                  <a:pt x="228" y="47"/>
                </a:lnTo>
                <a:lnTo>
                  <a:pt x="231" y="23"/>
                </a:lnTo>
                <a:lnTo>
                  <a:pt x="233" y="0"/>
                </a:lnTo>
                <a:lnTo>
                  <a:pt x="219" y="0"/>
                </a:lnTo>
                <a:lnTo>
                  <a:pt x="218" y="23"/>
                </a:lnTo>
                <a:lnTo>
                  <a:pt x="215" y="44"/>
                </a:lnTo>
                <a:lnTo>
                  <a:pt x="209" y="65"/>
                </a:lnTo>
                <a:lnTo>
                  <a:pt x="201" y="85"/>
                </a:lnTo>
                <a:lnTo>
                  <a:pt x="192" y="105"/>
                </a:lnTo>
                <a:lnTo>
                  <a:pt x="181" y="123"/>
                </a:lnTo>
                <a:lnTo>
                  <a:pt x="168" y="140"/>
                </a:lnTo>
                <a:lnTo>
                  <a:pt x="154" y="155"/>
                </a:lnTo>
                <a:lnTo>
                  <a:pt x="139" y="170"/>
                </a:lnTo>
                <a:lnTo>
                  <a:pt x="122" y="182"/>
                </a:lnTo>
                <a:lnTo>
                  <a:pt x="104" y="193"/>
                </a:lnTo>
                <a:lnTo>
                  <a:pt x="85" y="202"/>
                </a:lnTo>
                <a:lnTo>
                  <a:pt x="65" y="209"/>
                </a:lnTo>
                <a:lnTo>
                  <a:pt x="44" y="215"/>
                </a:lnTo>
                <a:lnTo>
                  <a:pt x="21" y="218"/>
                </a:lnTo>
                <a:lnTo>
                  <a:pt x="0" y="220"/>
                </a:lnTo>
                <a:lnTo>
                  <a:pt x="0" y="233"/>
                </a:lnTo>
                <a:close/>
              </a:path>
            </a:pathLst>
          </a:custGeom>
          <a:solidFill>
            <a:schemeClr val="tx1"/>
          </a:solidFill>
          <a:ln w="9525">
            <a:noFill/>
            <a:round/>
            <a:headEnd/>
            <a:tailEnd/>
          </a:ln>
        </p:spPr>
        <p:txBody>
          <a:bodyPr/>
          <a:lstStyle/>
          <a:p>
            <a:endParaRPr lang="en-US" dirty="0"/>
          </a:p>
        </p:txBody>
      </p:sp>
      <p:sp>
        <p:nvSpPr>
          <p:cNvPr id="73759" name="Freeform 215"/>
          <p:cNvSpPr>
            <a:spLocks/>
          </p:cNvSpPr>
          <p:nvPr/>
        </p:nvSpPr>
        <p:spPr bwMode="auto">
          <a:xfrm>
            <a:off x="3395663" y="6235700"/>
            <a:ext cx="373062" cy="369888"/>
          </a:xfrm>
          <a:custGeom>
            <a:avLst/>
            <a:gdLst>
              <a:gd name="T0" fmla="*/ 0 w 235"/>
              <a:gd name="T1" fmla="*/ 0 h 233"/>
              <a:gd name="T2" fmla="*/ 2147483647 w 235"/>
              <a:gd name="T3" fmla="*/ 2147483647 h 233"/>
              <a:gd name="T4" fmla="*/ 2147483647 w 235"/>
              <a:gd name="T5" fmla="*/ 2147483647 h 233"/>
              <a:gd name="T6" fmla="*/ 2147483647 w 235"/>
              <a:gd name="T7" fmla="*/ 2147483647 h 233"/>
              <a:gd name="T8" fmla="*/ 2147483647 w 235"/>
              <a:gd name="T9" fmla="*/ 2147483647 h 233"/>
              <a:gd name="T10" fmla="*/ 2147483647 w 235"/>
              <a:gd name="T11" fmla="*/ 2147483647 h 233"/>
              <a:gd name="T12" fmla="*/ 2147483647 w 235"/>
              <a:gd name="T13" fmla="*/ 2147483647 h 233"/>
              <a:gd name="T14" fmla="*/ 2147483647 w 235"/>
              <a:gd name="T15" fmla="*/ 2147483647 h 233"/>
              <a:gd name="T16" fmla="*/ 2147483647 w 235"/>
              <a:gd name="T17" fmla="*/ 2147483647 h 233"/>
              <a:gd name="T18" fmla="*/ 2147483647 w 235"/>
              <a:gd name="T19" fmla="*/ 2147483647 h 233"/>
              <a:gd name="T20" fmla="*/ 2147483647 w 235"/>
              <a:gd name="T21" fmla="*/ 2147483647 h 233"/>
              <a:gd name="T22" fmla="*/ 2147483647 w 235"/>
              <a:gd name="T23" fmla="*/ 2147483647 h 233"/>
              <a:gd name="T24" fmla="*/ 2147483647 w 235"/>
              <a:gd name="T25" fmla="*/ 2147483647 h 233"/>
              <a:gd name="T26" fmla="*/ 2147483647 w 235"/>
              <a:gd name="T27" fmla="*/ 2147483647 h 233"/>
              <a:gd name="T28" fmla="*/ 2147483647 w 235"/>
              <a:gd name="T29" fmla="*/ 2147483647 h 233"/>
              <a:gd name="T30" fmla="*/ 2147483647 w 235"/>
              <a:gd name="T31" fmla="*/ 2147483647 h 233"/>
              <a:gd name="T32" fmla="*/ 2147483647 w 235"/>
              <a:gd name="T33" fmla="*/ 2147483647 h 233"/>
              <a:gd name="T34" fmla="*/ 2147483647 w 235"/>
              <a:gd name="T35" fmla="*/ 2147483647 h 233"/>
              <a:gd name="T36" fmla="*/ 2147483647 w 235"/>
              <a:gd name="T37" fmla="*/ 2147483647 h 233"/>
              <a:gd name="T38" fmla="*/ 2147483647 w 235"/>
              <a:gd name="T39" fmla="*/ 2147483647 h 233"/>
              <a:gd name="T40" fmla="*/ 2147483647 w 235"/>
              <a:gd name="T41" fmla="*/ 2147483647 h 233"/>
              <a:gd name="T42" fmla="*/ 2147483647 w 235"/>
              <a:gd name="T43" fmla="*/ 2147483647 h 233"/>
              <a:gd name="T44" fmla="*/ 2147483647 w 235"/>
              <a:gd name="T45" fmla="*/ 2147483647 h 233"/>
              <a:gd name="T46" fmla="*/ 2147483647 w 235"/>
              <a:gd name="T47" fmla="*/ 2147483647 h 233"/>
              <a:gd name="T48" fmla="*/ 2147483647 w 235"/>
              <a:gd name="T49" fmla="*/ 2147483647 h 233"/>
              <a:gd name="T50" fmla="*/ 2147483647 w 235"/>
              <a:gd name="T51" fmla="*/ 2147483647 h 233"/>
              <a:gd name="T52" fmla="*/ 2147483647 w 235"/>
              <a:gd name="T53" fmla="*/ 2147483647 h 233"/>
              <a:gd name="T54" fmla="*/ 2147483647 w 235"/>
              <a:gd name="T55" fmla="*/ 2147483647 h 233"/>
              <a:gd name="T56" fmla="*/ 2147483647 w 235"/>
              <a:gd name="T57" fmla="*/ 2147483647 h 233"/>
              <a:gd name="T58" fmla="*/ 2147483647 w 235"/>
              <a:gd name="T59" fmla="*/ 2147483647 h 233"/>
              <a:gd name="T60" fmla="*/ 2147483647 w 235"/>
              <a:gd name="T61" fmla="*/ 2147483647 h 233"/>
              <a:gd name="T62" fmla="*/ 2147483647 w 235"/>
              <a:gd name="T63" fmla="*/ 2147483647 h 233"/>
              <a:gd name="T64" fmla="*/ 2147483647 w 235"/>
              <a:gd name="T65" fmla="*/ 2147483647 h 233"/>
              <a:gd name="T66" fmla="*/ 2147483647 w 235"/>
              <a:gd name="T67" fmla="*/ 0 h 233"/>
              <a:gd name="T68" fmla="*/ 0 w 235"/>
              <a:gd name="T69" fmla="*/ 0 h 23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35"/>
              <a:gd name="T106" fmla="*/ 0 h 233"/>
              <a:gd name="T107" fmla="*/ 235 w 235"/>
              <a:gd name="T108" fmla="*/ 233 h 23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35" h="233">
                <a:moveTo>
                  <a:pt x="0" y="0"/>
                </a:moveTo>
                <a:lnTo>
                  <a:pt x="2" y="23"/>
                </a:lnTo>
                <a:lnTo>
                  <a:pt x="5" y="47"/>
                </a:lnTo>
                <a:lnTo>
                  <a:pt x="11" y="68"/>
                </a:lnTo>
                <a:lnTo>
                  <a:pt x="20" y="91"/>
                </a:lnTo>
                <a:lnTo>
                  <a:pt x="29" y="111"/>
                </a:lnTo>
                <a:lnTo>
                  <a:pt x="41" y="130"/>
                </a:lnTo>
                <a:lnTo>
                  <a:pt x="55" y="149"/>
                </a:lnTo>
                <a:lnTo>
                  <a:pt x="70" y="165"/>
                </a:lnTo>
                <a:lnTo>
                  <a:pt x="86" y="180"/>
                </a:lnTo>
                <a:lnTo>
                  <a:pt x="103" y="193"/>
                </a:lnTo>
                <a:lnTo>
                  <a:pt x="123" y="205"/>
                </a:lnTo>
                <a:lnTo>
                  <a:pt x="144" y="215"/>
                </a:lnTo>
                <a:lnTo>
                  <a:pt x="165" y="223"/>
                </a:lnTo>
                <a:lnTo>
                  <a:pt x="188" y="229"/>
                </a:lnTo>
                <a:lnTo>
                  <a:pt x="211" y="232"/>
                </a:lnTo>
                <a:lnTo>
                  <a:pt x="235" y="233"/>
                </a:lnTo>
                <a:lnTo>
                  <a:pt x="235" y="220"/>
                </a:lnTo>
                <a:lnTo>
                  <a:pt x="212" y="218"/>
                </a:lnTo>
                <a:lnTo>
                  <a:pt x="189" y="215"/>
                </a:lnTo>
                <a:lnTo>
                  <a:pt x="168" y="209"/>
                </a:lnTo>
                <a:lnTo>
                  <a:pt x="148" y="202"/>
                </a:lnTo>
                <a:lnTo>
                  <a:pt x="129" y="193"/>
                </a:lnTo>
                <a:lnTo>
                  <a:pt x="111" y="182"/>
                </a:lnTo>
                <a:lnTo>
                  <a:pt x="94" y="170"/>
                </a:lnTo>
                <a:lnTo>
                  <a:pt x="79" y="155"/>
                </a:lnTo>
                <a:lnTo>
                  <a:pt x="65" y="140"/>
                </a:lnTo>
                <a:lnTo>
                  <a:pt x="52" y="123"/>
                </a:lnTo>
                <a:lnTo>
                  <a:pt x="41" y="105"/>
                </a:lnTo>
                <a:lnTo>
                  <a:pt x="32" y="85"/>
                </a:lnTo>
                <a:lnTo>
                  <a:pt x="24" y="65"/>
                </a:lnTo>
                <a:lnTo>
                  <a:pt x="18" y="44"/>
                </a:lnTo>
                <a:lnTo>
                  <a:pt x="15" y="23"/>
                </a:lnTo>
                <a:lnTo>
                  <a:pt x="14" y="0"/>
                </a:lnTo>
                <a:lnTo>
                  <a:pt x="0" y="0"/>
                </a:lnTo>
                <a:close/>
              </a:path>
            </a:pathLst>
          </a:custGeom>
          <a:solidFill>
            <a:schemeClr val="tx1"/>
          </a:solidFill>
          <a:ln w="9525">
            <a:noFill/>
            <a:round/>
            <a:headEnd/>
            <a:tailEnd/>
          </a:ln>
        </p:spPr>
        <p:txBody>
          <a:bodyPr/>
          <a:lstStyle/>
          <a:p>
            <a:endParaRPr lang="en-US" dirty="0"/>
          </a:p>
        </p:txBody>
      </p:sp>
      <p:sp>
        <p:nvSpPr>
          <p:cNvPr id="73760" name="Freeform 216"/>
          <p:cNvSpPr>
            <a:spLocks/>
          </p:cNvSpPr>
          <p:nvPr/>
        </p:nvSpPr>
        <p:spPr bwMode="auto">
          <a:xfrm>
            <a:off x="3395663" y="5865813"/>
            <a:ext cx="373062" cy="369887"/>
          </a:xfrm>
          <a:custGeom>
            <a:avLst/>
            <a:gdLst>
              <a:gd name="T0" fmla="*/ 2147483647 w 235"/>
              <a:gd name="T1" fmla="*/ 0 h 233"/>
              <a:gd name="T2" fmla="*/ 2147483647 w 235"/>
              <a:gd name="T3" fmla="*/ 2147483647 h 233"/>
              <a:gd name="T4" fmla="*/ 2147483647 w 235"/>
              <a:gd name="T5" fmla="*/ 2147483647 h 233"/>
              <a:gd name="T6" fmla="*/ 2147483647 w 235"/>
              <a:gd name="T7" fmla="*/ 2147483647 h 233"/>
              <a:gd name="T8" fmla="*/ 2147483647 w 235"/>
              <a:gd name="T9" fmla="*/ 2147483647 h 233"/>
              <a:gd name="T10" fmla="*/ 2147483647 w 235"/>
              <a:gd name="T11" fmla="*/ 2147483647 h 233"/>
              <a:gd name="T12" fmla="*/ 2147483647 w 235"/>
              <a:gd name="T13" fmla="*/ 2147483647 h 233"/>
              <a:gd name="T14" fmla="*/ 2147483647 w 235"/>
              <a:gd name="T15" fmla="*/ 2147483647 h 233"/>
              <a:gd name="T16" fmla="*/ 2147483647 w 235"/>
              <a:gd name="T17" fmla="*/ 2147483647 h 233"/>
              <a:gd name="T18" fmla="*/ 2147483647 w 235"/>
              <a:gd name="T19" fmla="*/ 2147483647 h 233"/>
              <a:gd name="T20" fmla="*/ 2147483647 w 235"/>
              <a:gd name="T21" fmla="*/ 2147483647 h 233"/>
              <a:gd name="T22" fmla="*/ 2147483647 w 235"/>
              <a:gd name="T23" fmla="*/ 2147483647 h 233"/>
              <a:gd name="T24" fmla="*/ 2147483647 w 235"/>
              <a:gd name="T25" fmla="*/ 2147483647 h 233"/>
              <a:gd name="T26" fmla="*/ 2147483647 w 235"/>
              <a:gd name="T27" fmla="*/ 2147483647 h 233"/>
              <a:gd name="T28" fmla="*/ 2147483647 w 235"/>
              <a:gd name="T29" fmla="*/ 2147483647 h 233"/>
              <a:gd name="T30" fmla="*/ 2147483647 w 235"/>
              <a:gd name="T31" fmla="*/ 2147483647 h 233"/>
              <a:gd name="T32" fmla="*/ 0 w 235"/>
              <a:gd name="T33" fmla="*/ 2147483647 h 233"/>
              <a:gd name="T34" fmla="*/ 2147483647 w 235"/>
              <a:gd name="T35" fmla="*/ 2147483647 h 233"/>
              <a:gd name="T36" fmla="*/ 2147483647 w 235"/>
              <a:gd name="T37" fmla="*/ 2147483647 h 233"/>
              <a:gd name="T38" fmla="*/ 2147483647 w 235"/>
              <a:gd name="T39" fmla="*/ 2147483647 h 233"/>
              <a:gd name="T40" fmla="*/ 2147483647 w 235"/>
              <a:gd name="T41" fmla="*/ 2147483647 h 233"/>
              <a:gd name="T42" fmla="*/ 2147483647 w 235"/>
              <a:gd name="T43" fmla="*/ 2147483647 h 233"/>
              <a:gd name="T44" fmla="*/ 2147483647 w 235"/>
              <a:gd name="T45" fmla="*/ 2147483647 h 233"/>
              <a:gd name="T46" fmla="*/ 2147483647 w 235"/>
              <a:gd name="T47" fmla="*/ 2147483647 h 233"/>
              <a:gd name="T48" fmla="*/ 2147483647 w 235"/>
              <a:gd name="T49" fmla="*/ 2147483647 h 233"/>
              <a:gd name="T50" fmla="*/ 2147483647 w 235"/>
              <a:gd name="T51" fmla="*/ 2147483647 h 233"/>
              <a:gd name="T52" fmla="*/ 2147483647 w 235"/>
              <a:gd name="T53" fmla="*/ 2147483647 h 233"/>
              <a:gd name="T54" fmla="*/ 2147483647 w 235"/>
              <a:gd name="T55" fmla="*/ 2147483647 h 233"/>
              <a:gd name="T56" fmla="*/ 2147483647 w 235"/>
              <a:gd name="T57" fmla="*/ 2147483647 h 233"/>
              <a:gd name="T58" fmla="*/ 2147483647 w 235"/>
              <a:gd name="T59" fmla="*/ 2147483647 h 233"/>
              <a:gd name="T60" fmla="*/ 2147483647 w 235"/>
              <a:gd name="T61" fmla="*/ 2147483647 h 233"/>
              <a:gd name="T62" fmla="*/ 2147483647 w 235"/>
              <a:gd name="T63" fmla="*/ 2147483647 h 233"/>
              <a:gd name="T64" fmla="*/ 2147483647 w 235"/>
              <a:gd name="T65" fmla="*/ 2147483647 h 233"/>
              <a:gd name="T66" fmla="*/ 2147483647 w 235"/>
              <a:gd name="T67" fmla="*/ 2147483647 h 233"/>
              <a:gd name="T68" fmla="*/ 2147483647 w 235"/>
              <a:gd name="T69" fmla="*/ 0 h 23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35"/>
              <a:gd name="T106" fmla="*/ 0 h 233"/>
              <a:gd name="T107" fmla="*/ 235 w 235"/>
              <a:gd name="T108" fmla="*/ 233 h 23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35" h="233">
                <a:moveTo>
                  <a:pt x="235" y="0"/>
                </a:moveTo>
                <a:lnTo>
                  <a:pt x="211" y="2"/>
                </a:lnTo>
                <a:lnTo>
                  <a:pt x="188" y="5"/>
                </a:lnTo>
                <a:lnTo>
                  <a:pt x="165" y="11"/>
                </a:lnTo>
                <a:lnTo>
                  <a:pt x="144" y="18"/>
                </a:lnTo>
                <a:lnTo>
                  <a:pt x="123" y="27"/>
                </a:lnTo>
                <a:lnTo>
                  <a:pt x="103" y="40"/>
                </a:lnTo>
                <a:lnTo>
                  <a:pt x="86" y="53"/>
                </a:lnTo>
                <a:lnTo>
                  <a:pt x="70" y="68"/>
                </a:lnTo>
                <a:lnTo>
                  <a:pt x="55" y="85"/>
                </a:lnTo>
                <a:lnTo>
                  <a:pt x="41" y="103"/>
                </a:lnTo>
                <a:lnTo>
                  <a:pt x="29" y="121"/>
                </a:lnTo>
                <a:lnTo>
                  <a:pt x="20" y="142"/>
                </a:lnTo>
                <a:lnTo>
                  <a:pt x="11" y="164"/>
                </a:lnTo>
                <a:lnTo>
                  <a:pt x="5" y="186"/>
                </a:lnTo>
                <a:lnTo>
                  <a:pt x="2" y="209"/>
                </a:lnTo>
                <a:lnTo>
                  <a:pt x="0" y="233"/>
                </a:lnTo>
                <a:lnTo>
                  <a:pt x="14" y="233"/>
                </a:lnTo>
                <a:lnTo>
                  <a:pt x="15" y="211"/>
                </a:lnTo>
                <a:lnTo>
                  <a:pt x="18" y="189"/>
                </a:lnTo>
                <a:lnTo>
                  <a:pt x="24" y="168"/>
                </a:lnTo>
                <a:lnTo>
                  <a:pt x="32" y="147"/>
                </a:lnTo>
                <a:lnTo>
                  <a:pt x="41" y="129"/>
                </a:lnTo>
                <a:lnTo>
                  <a:pt x="52" y="111"/>
                </a:lnTo>
                <a:lnTo>
                  <a:pt x="65" y="94"/>
                </a:lnTo>
                <a:lnTo>
                  <a:pt x="79" y="77"/>
                </a:lnTo>
                <a:lnTo>
                  <a:pt x="94" y="64"/>
                </a:lnTo>
                <a:lnTo>
                  <a:pt x="111" y="52"/>
                </a:lnTo>
                <a:lnTo>
                  <a:pt x="129" y="40"/>
                </a:lnTo>
                <a:lnTo>
                  <a:pt x="148" y="30"/>
                </a:lnTo>
                <a:lnTo>
                  <a:pt x="168" y="23"/>
                </a:lnTo>
                <a:lnTo>
                  <a:pt x="189" y="18"/>
                </a:lnTo>
                <a:lnTo>
                  <a:pt x="212" y="14"/>
                </a:lnTo>
                <a:lnTo>
                  <a:pt x="235" y="14"/>
                </a:lnTo>
                <a:lnTo>
                  <a:pt x="235" y="0"/>
                </a:lnTo>
                <a:close/>
              </a:path>
            </a:pathLst>
          </a:custGeom>
          <a:solidFill>
            <a:schemeClr val="tx1"/>
          </a:solidFill>
          <a:ln w="9525">
            <a:noFill/>
            <a:round/>
            <a:headEnd/>
            <a:tailEnd/>
          </a:ln>
        </p:spPr>
        <p:txBody>
          <a:bodyPr/>
          <a:lstStyle/>
          <a:p>
            <a:endParaRPr lang="en-US" dirty="0"/>
          </a:p>
        </p:txBody>
      </p:sp>
      <p:sp>
        <p:nvSpPr>
          <p:cNvPr id="73761" name="Freeform 217"/>
          <p:cNvSpPr>
            <a:spLocks/>
          </p:cNvSpPr>
          <p:nvPr/>
        </p:nvSpPr>
        <p:spPr bwMode="auto">
          <a:xfrm>
            <a:off x="4189413" y="6229350"/>
            <a:ext cx="147637" cy="20638"/>
          </a:xfrm>
          <a:custGeom>
            <a:avLst/>
            <a:gdLst>
              <a:gd name="T0" fmla="*/ 2147483647 w 93"/>
              <a:gd name="T1" fmla="*/ 2147483647 h 13"/>
              <a:gd name="T2" fmla="*/ 2147483647 w 93"/>
              <a:gd name="T3" fmla="*/ 0 h 13"/>
              <a:gd name="T4" fmla="*/ 0 w 93"/>
              <a:gd name="T5" fmla="*/ 0 h 13"/>
              <a:gd name="T6" fmla="*/ 0 w 93"/>
              <a:gd name="T7" fmla="*/ 2147483647 h 13"/>
              <a:gd name="T8" fmla="*/ 2147483647 w 93"/>
              <a:gd name="T9" fmla="*/ 2147483647 h 13"/>
              <a:gd name="T10" fmla="*/ 2147483647 w 93"/>
              <a:gd name="T11" fmla="*/ 2147483647 h 13"/>
              <a:gd name="T12" fmla="*/ 0 60000 65536"/>
              <a:gd name="T13" fmla="*/ 0 60000 65536"/>
              <a:gd name="T14" fmla="*/ 0 60000 65536"/>
              <a:gd name="T15" fmla="*/ 0 60000 65536"/>
              <a:gd name="T16" fmla="*/ 0 60000 65536"/>
              <a:gd name="T17" fmla="*/ 0 60000 65536"/>
              <a:gd name="T18" fmla="*/ 0 w 93"/>
              <a:gd name="T19" fmla="*/ 0 h 13"/>
              <a:gd name="T20" fmla="*/ 93 w 93"/>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93" h="13">
                <a:moveTo>
                  <a:pt x="93" y="7"/>
                </a:moveTo>
                <a:lnTo>
                  <a:pt x="93" y="0"/>
                </a:lnTo>
                <a:lnTo>
                  <a:pt x="0" y="0"/>
                </a:lnTo>
                <a:lnTo>
                  <a:pt x="0" y="13"/>
                </a:lnTo>
                <a:lnTo>
                  <a:pt x="93" y="13"/>
                </a:lnTo>
                <a:lnTo>
                  <a:pt x="93" y="7"/>
                </a:lnTo>
                <a:close/>
              </a:path>
            </a:pathLst>
          </a:custGeom>
          <a:solidFill>
            <a:schemeClr val="tx1"/>
          </a:solidFill>
          <a:ln w="9525">
            <a:noFill/>
            <a:round/>
            <a:headEnd/>
            <a:tailEnd/>
          </a:ln>
        </p:spPr>
        <p:txBody>
          <a:bodyPr/>
          <a:lstStyle/>
          <a:p>
            <a:endParaRPr lang="en-US" dirty="0"/>
          </a:p>
        </p:txBody>
      </p:sp>
      <p:sp>
        <p:nvSpPr>
          <p:cNvPr id="73762" name="Freeform 218"/>
          <p:cNvSpPr>
            <a:spLocks/>
          </p:cNvSpPr>
          <p:nvPr/>
        </p:nvSpPr>
        <p:spPr bwMode="auto">
          <a:xfrm>
            <a:off x="3197225" y="6226175"/>
            <a:ext cx="147638" cy="22225"/>
          </a:xfrm>
          <a:custGeom>
            <a:avLst/>
            <a:gdLst>
              <a:gd name="T0" fmla="*/ 0 w 93"/>
              <a:gd name="T1" fmla="*/ 2147483647 h 14"/>
              <a:gd name="T2" fmla="*/ 0 w 93"/>
              <a:gd name="T3" fmla="*/ 2147483647 h 14"/>
              <a:gd name="T4" fmla="*/ 2147483647 w 93"/>
              <a:gd name="T5" fmla="*/ 2147483647 h 14"/>
              <a:gd name="T6" fmla="*/ 2147483647 w 93"/>
              <a:gd name="T7" fmla="*/ 0 h 14"/>
              <a:gd name="T8" fmla="*/ 0 w 93"/>
              <a:gd name="T9" fmla="*/ 0 h 14"/>
              <a:gd name="T10" fmla="*/ 0 w 93"/>
              <a:gd name="T11" fmla="*/ 2147483647 h 14"/>
              <a:gd name="T12" fmla="*/ 0 60000 65536"/>
              <a:gd name="T13" fmla="*/ 0 60000 65536"/>
              <a:gd name="T14" fmla="*/ 0 60000 65536"/>
              <a:gd name="T15" fmla="*/ 0 60000 65536"/>
              <a:gd name="T16" fmla="*/ 0 60000 65536"/>
              <a:gd name="T17" fmla="*/ 0 60000 65536"/>
              <a:gd name="T18" fmla="*/ 0 w 93"/>
              <a:gd name="T19" fmla="*/ 0 h 14"/>
              <a:gd name="T20" fmla="*/ 93 w 93"/>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93" h="14">
                <a:moveTo>
                  <a:pt x="0" y="6"/>
                </a:moveTo>
                <a:lnTo>
                  <a:pt x="0" y="14"/>
                </a:lnTo>
                <a:lnTo>
                  <a:pt x="93" y="14"/>
                </a:lnTo>
                <a:lnTo>
                  <a:pt x="93" y="0"/>
                </a:lnTo>
                <a:lnTo>
                  <a:pt x="0" y="0"/>
                </a:lnTo>
                <a:lnTo>
                  <a:pt x="0" y="6"/>
                </a:lnTo>
                <a:close/>
              </a:path>
            </a:pathLst>
          </a:custGeom>
          <a:solidFill>
            <a:schemeClr val="tx1"/>
          </a:solidFill>
          <a:ln w="9525">
            <a:noFill/>
            <a:round/>
            <a:headEnd/>
            <a:tailEnd/>
          </a:ln>
        </p:spPr>
        <p:txBody>
          <a:bodyPr/>
          <a:lstStyle/>
          <a:p>
            <a:endParaRPr lang="en-US" dirty="0"/>
          </a:p>
        </p:txBody>
      </p:sp>
      <p:sp>
        <p:nvSpPr>
          <p:cNvPr id="73763" name="Freeform 219"/>
          <p:cNvSpPr>
            <a:spLocks/>
          </p:cNvSpPr>
          <p:nvPr/>
        </p:nvSpPr>
        <p:spPr bwMode="auto">
          <a:xfrm>
            <a:off x="4252913" y="6183313"/>
            <a:ext cx="22225" cy="115887"/>
          </a:xfrm>
          <a:custGeom>
            <a:avLst/>
            <a:gdLst>
              <a:gd name="T0" fmla="*/ 2147483647 w 14"/>
              <a:gd name="T1" fmla="*/ 2147483647 h 73"/>
              <a:gd name="T2" fmla="*/ 2147483647 w 14"/>
              <a:gd name="T3" fmla="*/ 2147483647 h 73"/>
              <a:gd name="T4" fmla="*/ 2147483647 w 14"/>
              <a:gd name="T5" fmla="*/ 0 h 73"/>
              <a:gd name="T6" fmla="*/ 0 w 14"/>
              <a:gd name="T7" fmla="*/ 0 h 73"/>
              <a:gd name="T8" fmla="*/ 0 w 14"/>
              <a:gd name="T9" fmla="*/ 2147483647 h 73"/>
              <a:gd name="T10" fmla="*/ 2147483647 w 14"/>
              <a:gd name="T11" fmla="*/ 2147483647 h 73"/>
              <a:gd name="T12" fmla="*/ 0 60000 65536"/>
              <a:gd name="T13" fmla="*/ 0 60000 65536"/>
              <a:gd name="T14" fmla="*/ 0 60000 65536"/>
              <a:gd name="T15" fmla="*/ 0 60000 65536"/>
              <a:gd name="T16" fmla="*/ 0 60000 65536"/>
              <a:gd name="T17" fmla="*/ 0 60000 65536"/>
              <a:gd name="T18" fmla="*/ 0 w 14"/>
              <a:gd name="T19" fmla="*/ 0 h 73"/>
              <a:gd name="T20" fmla="*/ 14 w 14"/>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14" h="73">
                <a:moveTo>
                  <a:pt x="8" y="73"/>
                </a:moveTo>
                <a:lnTo>
                  <a:pt x="14" y="73"/>
                </a:lnTo>
                <a:lnTo>
                  <a:pt x="14" y="0"/>
                </a:lnTo>
                <a:lnTo>
                  <a:pt x="0" y="0"/>
                </a:lnTo>
                <a:lnTo>
                  <a:pt x="0" y="73"/>
                </a:lnTo>
                <a:lnTo>
                  <a:pt x="8" y="73"/>
                </a:lnTo>
                <a:close/>
              </a:path>
            </a:pathLst>
          </a:custGeom>
          <a:solidFill>
            <a:schemeClr val="tx1"/>
          </a:solidFill>
          <a:ln w="9525">
            <a:noFill/>
            <a:round/>
            <a:headEnd/>
            <a:tailEnd/>
          </a:ln>
        </p:spPr>
        <p:txBody>
          <a:bodyPr/>
          <a:lstStyle/>
          <a:p>
            <a:endParaRPr lang="en-US" dirty="0"/>
          </a:p>
        </p:txBody>
      </p:sp>
      <p:sp>
        <p:nvSpPr>
          <p:cNvPr id="73764" name="Freeform 220"/>
          <p:cNvSpPr>
            <a:spLocks/>
          </p:cNvSpPr>
          <p:nvPr/>
        </p:nvSpPr>
        <p:spPr bwMode="auto">
          <a:xfrm>
            <a:off x="3260725" y="6180138"/>
            <a:ext cx="22225" cy="114300"/>
          </a:xfrm>
          <a:custGeom>
            <a:avLst/>
            <a:gdLst>
              <a:gd name="T0" fmla="*/ 2147483647 w 14"/>
              <a:gd name="T1" fmla="*/ 2147483647 h 72"/>
              <a:gd name="T2" fmla="*/ 2147483647 w 14"/>
              <a:gd name="T3" fmla="*/ 2147483647 h 72"/>
              <a:gd name="T4" fmla="*/ 2147483647 w 14"/>
              <a:gd name="T5" fmla="*/ 0 h 72"/>
              <a:gd name="T6" fmla="*/ 0 w 14"/>
              <a:gd name="T7" fmla="*/ 0 h 72"/>
              <a:gd name="T8" fmla="*/ 0 w 14"/>
              <a:gd name="T9" fmla="*/ 2147483647 h 72"/>
              <a:gd name="T10" fmla="*/ 2147483647 w 14"/>
              <a:gd name="T11" fmla="*/ 2147483647 h 72"/>
              <a:gd name="T12" fmla="*/ 0 60000 65536"/>
              <a:gd name="T13" fmla="*/ 0 60000 65536"/>
              <a:gd name="T14" fmla="*/ 0 60000 65536"/>
              <a:gd name="T15" fmla="*/ 0 60000 65536"/>
              <a:gd name="T16" fmla="*/ 0 60000 65536"/>
              <a:gd name="T17" fmla="*/ 0 60000 65536"/>
              <a:gd name="T18" fmla="*/ 0 w 14"/>
              <a:gd name="T19" fmla="*/ 0 h 72"/>
              <a:gd name="T20" fmla="*/ 14 w 14"/>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14" h="72">
                <a:moveTo>
                  <a:pt x="8" y="72"/>
                </a:moveTo>
                <a:lnTo>
                  <a:pt x="14" y="72"/>
                </a:lnTo>
                <a:lnTo>
                  <a:pt x="14" y="0"/>
                </a:lnTo>
                <a:lnTo>
                  <a:pt x="0" y="0"/>
                </a:lnTo>
                <a:lnTo>
                  <a:pt x="0" y="72"/>
                </a:lnTo>
                <a:lnTo>
                  <a:pt x="8" y="72"/>
                </a:lnTo>
                <a:close/>
              </a:path>
            </a:pathLst>
          </a:custGeom>
          <a:solidFill>
            <a:schemeClr val="tx1"/>
          </a:solidFill>
          <a:ln w="9525">
            <a:noFill/>
            <a:round/>
            <a:headEnd/>
            <a:tailEnd/>
          </a:ln>
        </p:spPr>
        <p:txBody>
          <a:bodyPr/>
          <a:lstStyle/>
          <a:p>
            <a:endParaRPr lang="en-US" dirty="0"/>
          </a:p>
        </p:txBody>
      </p:sp>
      <p:sp>
        <p:nvSpPr>
          <p:cNvPr id="73765" name="Freeform 221"/>
          <p:cNvSpPr>
            <a:spLocks/>
          </p:cNvSpPr>
          <p:nvPr/>
        </p:nvSpPr>
        <p:spPr bwMode="auto">
          <a:xfrm>
            <a:off x="3709988" y="6675438"/>
            <a:ext cx="114300" cy="22225"/>
          </a:xfrm>
          <a:custGeom>
            <a:avLst/>
            <a:gdLst>
              <a:gd name="T0" fmla="*/ 2147483647 w 72"/>
              <a:gd name="T1" fmla="*/ 2147483647 h 14"/>
              <a:gd name="T2" fmla="*/ 2147483647 w 72"/>
              <a:gd name="T3" fmla="*/ 0 h 14"/>
              <a:gd name="T4" fmla="*/ 0 w 72"/>
              <a:gd name="T5" fmla="*/ 0 h 14"/>
              <a:gd name="T6" fmla="*/ 0 w 72"/>
              <a:gd name="T7" fmla="*/ 2147483647 h 14"/>
              <a:gd name="T8" fmla="*/ 2147483647 w 72"/>
              <a:gd name="T9" fmla="*/ 2147483647 h 14"/>
              <a:gd name="T10" fmla="*/ 2147483647 w 72"/>
              <a:gd name="T11" fmla="*/ 2147483647 h 14"/>
              <a:gd name="T12" fmla="*/ 0 60000 65536"/>
              <a:gd name="T13" fmla="*/ 0 60000 65536"/>
              <a:gd name="T14" fmla="*/ 0 60000 65536"/>
              <a:gd name="T15" fmla="*/ 0 60000 65536"/>
              <a:gd name="T16" fmla="*/ 0 60000 65536"/>
              <a:gd name="T17" fmla="*/ 0 60000 65536"/>
              <a:gd name="T18" fmla="*/ 0 w 72"/>
              <a:gd name="T19" fmla="*/ 0 h 14"/>
              <a:gd name="T20" fmla="*/ 72 w 72"/>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72" h="14">
                <a:moveTo>
                  <a:pt x="72" y="6"/>
                </a:moveTo>
                <a:lnTo>
                  <a:pt x="72" y="0"/>
                </a:lnTo>
                <a:lnTo>
                  <a:pt x="0" y="0"/>
                </a:lnTo>
                <a:lnTo>
                  <a:pt x="0" y="14"/>
                </a:lnTo>
                <a:lnTo>
                  <a:pt x="72" y="14"/>
                </a:lnTo>
                <a:lnTo>
                  <a:pt x="72" y="6"/>
                </a:lnTo>
                <a:close/>
              </a:path>
            </a:pathLst>
          </a:custGeom>
          <a:solidFill>
            <a:schemeClr val="tx1"/>
          </a:solidFill>
          <a:ln w="9525">
            <a:noFill/>
            <a:round/>
            <a:headEnd/>
            <a:tailEnd/>
          </a:ln>
        </p:spPr>
        <p:txBody>
          <a:bodyPr/>
          <a:lstStyle/>
          <a:p>
            <a:endParaRPr lang="en-US" dirty="0"/>
          </a:p>
        </p:txBody>
      </p:sp>
      <p:sp>
        <p:nvSpPr>
          <p:cNvPr id="73766" name="Freeform 222"/>
          <p:cNvSpPr>
            <a:spLocks/>
          </p:cNvSpPr>
          <p:nvPr/>
        </p:nvSpPr>
        <p:spPr bwMode="auto">
          <a:xfrm>
            <a:off x="3708400" y="5757863"/>
            <a:ext cx="112713" cy="22225"/>
          </a:xfrm>
          <a:custGeom>
            <a:avLst/>
            <a:gdLst>
              <a:gd name="T0" fmla="*/ 2147483647 w 71"/>
              <a:gd name="T1" fmla="*/ 2147483647 h 14"/>
              <a:gd name="T2" fmla="*/ 2147483647 w 71"/>
              <a:gd name="T3" fmla="*/ 0 h 14"/>
              <a:gd name="T4" fmla="*/ 0 w 71"/>
              <a:gd name="T5" fmla="*/ 0 h 14"/>
              <a:gd name="T6" fmla="*/ 0 w 71"/>
              <a:gd name="T7" fmla="*/ 2147483647 h 14"/>
              <a:gd name="T8" fmla="*/ 2147483647 w 71"/>
              <a:gd name="T9" fmla="*/ 2147483647 h 14"/>
              <a:gd name="T10" fmla="*/ 2147483647 w 71"/>
              <a:gd name="T11" fmla="*/ 2147483647 h 14"/>
              <a:gd name="T12" fmla="*/ 0 60000 65536"/>
              <a:gd name="T13" fmla="*/ 0 60000 65536"/>
              <a:gd name="T14" fmla="*/ 0 60000 65536"/>
              <a:gd name="T15" fmla="*/ 0 60000 65536"/>
              <a:gd name="T16" fmla="*/ 0 60000 65536"/>
              <a:gd name="T17" fmla="*/ 0 60000 65536"/>
              <a:gd name="T18" fmla="*/ 0 w 71"/>
              <a:gd name="T19" fmla="*/ 0 h 14"/>
              <a:gd name="T20" fmla="*/ 71 w 71"/>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71" h="14">
                <a:moveTo>
                  <a:pt x="71" y="8"/>
                </a:moveTo>
                <a:lnTo>
                  <a:pt x="71" y="0"/>
                </a:lnTo>
                <a:lnTo>
                  <a:pt x="0" y="0"/>
                </a:lnTo>
                <a:lnTo>
                  <a:pt x="0" y="14"/>
                </a:lnTo>
                <a:lnTo>
                  <a:pt x="71" y="14"/>
                </a:lnTo>
                <a:lnTo>
                  <a:pt x="71" y="8"/>
                </a:lnTo>
                <a:close/>
              </a:path>
            </a:pathLst>
          </a:custGeom>
          <a:solidFill>
            <a:schemeClr val="tx1"/>
          </a:solidFill>
          <a:ln w="9525">
            <a:noFill/>
            <a:round/>
            <a:headEnd/>
            <a:tailEnd/>
          </a:ln>
        </p:spPr>
        <p:txBody>
          <a:bodyPr/>
          <a:lstStyle/>
          <a:p>
            <a:endParaRPr lang="en-US" dirty="0"/>
          </a:p>
        </p:txBody>
      </p:sp>
      <p:sp>
        <p:nvSpPr>
          <p:cNvPr id="73767" name="Freeform 223"/>
          <p:cNvSpPr>
            <a:spLocks/>
          </p:cNvSpPr>
          <p:nvPr/>
        </p:nvSpPr>
        <p:spPr bwMode="auto">
          <a:xfrm>
            <a:off x="2752725" y="5802313"/>
            <a:ext cx="369888" cy="369887"/>
          </a:xfrm>
          <a:custGeom>
            <a:avLst/>
            <a:gdLst>
              <a:gd name="T0" fmla="*/ 2147483647 w 233"/>
              <a:gd name="T1" fmla="*/ 2147483647 h 233"/>
              <a:gd name="T2" fmla="*/ 2147483647 w 233"/>
              <a:gd name="T3" fmla="*/ 2147483647 h 233"/>
              <a:gd name="T4" fmla="*/ 2147483647 w 233"/>
              <a:gd name="T5" fmla="*/ 2147483647 h 233"/>
              <a:gd name="T6" fmla="*/ 2147483647 w 233"/>
              <a:gd name="T7" fmla="*/ 2147483647 h 233"/>
              <a:gd name="T8" fmla="*/ 2147483647 w 233"/>
              <a:gd name="T9" fmla="*/ 2147483647 h 233"/>
              <a:gd name="T10" fmla="*/ 2147483647 w 233"/>
              <a:gd name="T11" fmla="*/ 2147483647 h 233"/>
              <a:gd name="T12" fmla="*/ 2147483647 w 233"/>
              <a:gd name="T13" fmla="*/ 2147483647 h 233"/>
              <a:gd name="T14" fmla="*/ 2147483647 w 233"/>
              <a:gd name="T15" fmla="*/ 2147483647 h 233"/>
              <a:gd name="T16" fmla="*/ 2147483647 w 233"/>
              <a:gd name="T17" fmla="*/ 2147483647 h 233"/>
              <a:gd name="T18" fmla="*/ 2147483647 w 233"/>
              <a:gd name="T19" fmla="*/ 2147483647 h 233"/>
              <a:gd name="T20" fmla="*/ 2147483647 w 233"/>
              <a:gd name="T21" fmla="*/ 2147483647 h 233"/>
              <a:gd name="T22" fmla="*/ 2147483647 w 233"/>
              <a:gd name="T23" fmla="*/ 2147483647 h 233"/>
              <a:gd name="T24" fmla="*/ 2147483647 w 233"/>
              <a:gd name="T25" fmla="*/ 2147483647 h 233"/>
              <a:gd name="T26" fmla="*/ 2147483647 w 233"/>
              <a:gd name="T27" fmla="*/ 2147483647 h 233"/>
              <a:gd name="T28" fmla="*/ 2147483647 w 233"/>
              <a:gd name="T29" fmla="*/ 2147483647 h 233"/>
              <a:gd name="T30" fmla="*/ 2147483647 w 233"/>
              <a:gd name="T31" fmla="*/ 2147483647 h 233"/>
              <a:gd name="T32" fmla="*/ 0 w 233"/>
              <a:gd name="T33" fmla="*/ 0 h 233"/>
              <a:gd name="T34" fmla="*/ 0 w 233"/>
              <a:gd name="T35" fmla="*/ 2147483647 h 233"/>
              <a:gd name="T36" fmla="*/ 2147483647 w 233"/>
              <a:gd name="T37" fmla="*/ 2147483647 h 233"/>
              <a:gd name="T38" fmla="*/ 2147483647 w 233"/>
              <a:gd name="T39" fmla="*/ 2147483647 h 233"/>
              <a:gd name="T40" fmla="*/ 2147483647 w 233"/>
              <a:gd name="T41" fmla="*/ 2147483647 h 233"/>
              <a:gd name="T42" fmla="*/ 2147483647 w 233"/>
              <a:gd name="T43" fmla="*/ 2147483647 h 233"/>
              <a:gd name="T44" fmla="*/ 2147483647 w 233"/>
              <a:gd name="T45" fmla="*/ 2147483647 h 233"/>
              <a:gd name="T46" fmla="*/ 2147483647 w 233"/>
              <a:gd name="T47" fmla="*/ 2147483647 h 233"/>
              <a:gd name="T48" fmla="*/ 2147483647 w 233"/>
              <a:gd name="T49" fmla="*/ 2147483647 h 233"/>
              <a:gd name="T50" fmla="*/ 2147483647 w 233"/>
              <a:gd name="T51" fmla="*/ 2147483647 h 233"/>
              <a:gd name="T52" fmla="*/ 2147483647 w 233"/>
              <a:gd name="T53" fmla="*/ 2147483647 h 233"/>
              <a:gd name="T54" fmla="*/ 2147483647 w 233"/>
              <a:gd name="T55" fmla="*/ 2147483647 h 233"/>
              <a:gd name="T56" fmla="*/ 2147483647 w 233"/>
              <a:gd name="T57" fmla="*/ 2147483647 h 233"/>
              <a:gd name="T58" fmla="*/ 2147483647 w 233"/>
              <a:gd name="T59" fmla="*/ 2147483647 h 233"/>
              <a:gd name="T60" fmla="*/ 2147483647 w 233"/>
              <a:gd name="T61" fmla="*/ 2147483647 h 233"/>
              <a:gd name="T62" fmla="*/ 2147483647 w 233"/>
              <a:gd name="T63" fmla="*/ 2147483647 h 233"/>
              <a:gd name="T64" fmla="*/ 2147483647 w 233"/>
              <a:gd name="T65" fmla="*/ 2147483647 h 233"/>
              <a:gd name="T66" fmla="*/ 2147483647 w 233"/>
              <a:gd name="T67" fmla="*/ 2147483647 h 233"/>
              <a:gd name="T68" fmla="*/ 2147483647 w 233"/>
              <a:gd name="T69" fmla="*/ 2147483647 h 23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33"/>
              <a:gd name="T106" fmla="*/ 0 h 233"/>
              <a:gd name="T107" fmla="*/ 233 w 233"/>
              <a:gd name="T108" fmla="*/ 233 h 23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33" h="233">
                <a:moveTo>
                  <a:pt x="233" y="233"/>
                </a:moveTo>
                <a:lnTo>
                  <a:pt x="231" y="209"/>
                </a:lnTo>
                <a:lnTo>
                  <a:pt x="228" y="186"/>
                </a:lnTo>
                <a:lnTo>
                  <a:pt x="222" y="164"/>
                </a:lnTo>
                <a:lnTo>
                  <a:pt x="213" y="142"/>
                </a:lnTo>
                <a:lnTo>
                  <a:pt x="204" y="121"/>
                </a:lnTo>
                <a:lnTo>
                  <a:pt x="192" y="103"/>
                </a:lnTo>
                <a:lnTo>
                  <a:pt x="178" y="85"/>
                </a:lnTo>
                <a:lnTo>
                  <a:pt x="163" y="68"/>
                </a:lnTo>
                <a:lnTo>
                  <a:pt x="147" y="53"/>
                </a:lnTo>
                <a:lnTo>
                  <a:pt x="130" y="40"/>
                </a:lnTo>
                <a:lnTo>
                  <a:pt x="110" y="27"/>
                </a:lnTo>
                <a:lnTo>
                  <a:pt x="89" y="18"/>
                </a:lnTo>
                <a:lnTo>
                  <a:pt x="68" y="11"/>
                </a:lnTo>
                <a:lnTo>
                  <a:pt x="45" y="5"/>
                </a:lnTo>
                <a:lnTo>
                  <a:pt x="22" y="2"/>
                </a:lnTo>
                <a:lnTo>
                  <a:pt x="0" y="0"/>
                </a:lnTo>
                <a:lnTo>
                  <a:pt x="0" y="14"/>
                </a:lnTo>
                <a:lnTo>
                  <a:pt x="21" y="14"/>
                </a:lnTo>
                <a:lnTo>
                  <a:pt x="44" y="18"/>
                </a:lnTo>
                <a:lnTo>
                  <a:pt x="65" y="23"/>
                </a:lnTo>
                <a:lnTo>
                  <a:pt x="85" y="30"/>
                </a:lnTo>
                <a:lnTo>
                  <a:pt x="104" y="40"/>
                </a:lnTo>
                <a:lnTo>
                  <a:pt x="122" y="52"/>
                </a:lnTo>
                <a:lnTo>
                  <a:pt x="139" y="64"/>
                </a:lnTo>
                <a:lnTo>
                  <a:pt x="154" y="77"/>
                </a:lnTo>
                <a:lnTo>
                  <a:pt x="168" y="94"/>
                </a:lnTo>
                <a:lnTo>
                  <a:pt x="181" y="111"/>
                </a:lnTo>
                <a:lnTo>
                  <a:pt x="192" y="129"/>
                </a:lnTo>
                <a:lnTo>
                  <a:pt x="201" y="147"/>
                </a:lnTo>
                <a:lnTo>
                  <a:pt x="209" y="168"/>
                </a:lnTo>
                <a:lnTo>
                  <a:pt x="215" y="189"/>
                </a:lnTo>
                <a:lnTo>
                  <a:pt x="218" y="211"/>
                </a:lnTo>
                <a:lnTo>
                  <a:pt x="219" y="233"/>
                </a:lnTo>
                <a:lnTo>
                  <a:pt x="233" y="233"/>
                </a:lnTo>
                <a:close/>
              </a:path>
            </a:pathLst>
          </a:custGeom>
          <a:solidFill>
            <a:schemeClr val="tx1"/>
          </a:solidFill>
          <a:ln w="9525">
            <a:noFill/>
            <a:round/>
            <a:headEnd/>
            <a:tailEnd/>
          </a:ln>
        </p:spPr>
        <p:txBody>
          <a:bodyPr/>
          <a:lstStyle/>
          <a:p>
            <a:endParaRPr lang="en-US" dirty="0"/>
          </a:p>
        </p:txBody>
      </p:sp>
      <p:sp>
        <p:nvSpPr>
          <p:cNvPr id="73768" name="Freeform 224"/>
          <p:cNvSpPr>
            <a:spLocks/>
          </p:cNvSpPr>
          <p:nvPr/>
        </p:nvSpPr>
        <p:spPr bwMode="auto">
          <a:xfrm>
            <a:off x="2752725" y="6172200"/>
            <a:ext cx="369888" cy="369888"/>
          </a:xfrm>
          <a:custGeom>
            <a:avLst/>
            <a:gdLst>
              <a:gd name="T0" fmla="*/ 0 w 233"/>
              <a:gd name="T1" fmla="*/ 2147483647 h 233"/>
              <a:gd name="T2" fmla="*/ 2147483647 w 233"/>
              <a:gd name="T3" fmla="*/ 2147483647 h 233"/>
              <a:gd name="T4" fmla="*/ 2147483647 w 233"/>
              <a:gd name="T5" fmla="*/ 2147483647 h 233"/>
              <a:gd name="T6" fmla="*/ 2147483647 w 233"/>
              <a:gd name="T7" fmla="*/ 2147483647 h 233"/>
              <a:gd name="T8" fmla="*/ 2147483647 w 233"/>
              <a:gd name="T9" fmla="*/ 2147483647 h 233"/>
              <a:gd name="T10" fmla="*/ 2147483647 w 233"/>
              <a:gd name="T11" fmla="*/ 2147483647 h 233"/>
              <a:gd name="T12" fmla="*/ 2147483647 w 233"/>
              <a:gd name="T13" fmla="*/ 2147483647 h 233"/>
              <a:gd name="T14" fmla="*/ 2147483647 w 233"/>
              <a:gd name="T15" fmla="*/ 2147483647 h 233"/>
              <a:gd name="T16" fmla="*/ 2147483647 w 233"/>
              <a:gd name="T17" fmla="*/ 2147483647 h 233"/>
              <a:gd name="T18" fmla="*/ 2147483647 w 233"/>
              <a:gd name="T19" fmla="*/ 2147483647 h 233"/>
              <a:gd name="T20" fmla="*/ 2147483647 w 233"/>
              <a:gd name="T21" fmla="*/ 2147483647 h 233"/>
              <a:gd name="T22" fmla="*/ 2147483647 w 233"/>
              <a:gd name="T23" fmla="*/ 2147483647 h 233"/>
              <a:gd name="T24" fmla="*/ 2147483647 w 233"/>
              <a:gd name="T25" fmla="*/ 2147483647 h 233"/>
              <a:gd name="T26" fmla="*/ 2147483647 w 233"/>
              <a:gd name="T27" fmla="*/ 2147483647 h 233"/>
              <a:gd name="T28" fmla="*/ 2147483647 w 233"/>
              <a:gd name="T29" fmla="*/ 2147483647 h 233"/>
              <a:gd name="T30" fmla="*/ 2147483647 w 233"/>
              <a:gd name="T31" fmla="*/ 2147483647 h 233"/>
              <a:gd name="T32" fmla="*/ 2147483647 w 233"/>
              <a:gd name="T33" fmla="*/ 0 h 233"/>
              <a:gd name="T34" fmla="*/ 2147483647 w 233"/>
              <a:gd name="T35" fmla="*/ 0 h 233"/>
              <a:gd name="T36" fmla="*/ 2147483647 w 233"/>
              <a:gd name="T37" fmla="*/ 2147483647 h 233"/>
              <a:gd name="T38" fmla="*/ 2147483647 w 233"/>
              <a:gd name="T39" fmla="*/ 2147483647 h 233"/>
              <a:gd name="T40" fmla="*/ 2147483647 w 233"/>
              <a:gd name="T41" fmla="*/ 2147483647 h 233"/>
              <a:gd name="T42" fmla="*/ 2147483647 w 233"/>
              <a:gd name="T43" fmla="*/ 2147483647 h 233"/>
              <a:gd name="T44" fmla="*/ 2147483647 w 233"/>
              <a:gd name="T45" fmla="*/ 2147483647 h 233"/>
              <a:gd name="T46" fmla="*/ 2147483647 w 233"/>
              <a:gd name="T47" fmla="*/ 2147483647 h 233"/>
              <a:gd name="T48" fmla="*/ 2147483647 w 233"/>
              <a:gd name="T49" fmla="*/ 2147483647 h 233"/>
              <a:gd name="T50" fmla="*/ 2147483647 w 233"/>
              <a:gd name="T51" fmla="*/ 2147483647 h 233"/>
              <a:gd name="T52" fmla="*/ 2147483647 w 233"/>
              <a:gd name="T53" fmla="*/ 2147483647 h 233"/>
              <a:gd name="T54" fmla="*/ 2147483647 w 233"/>
              <a:gd name="T55" fmla="*/ 2147483647 h 233"/>
              <a:gd name="T56" fmla="*/ 2147483647 w 233"/>
              <a:gd name="T57" fmla="*/ 2147483647 h 233"/>
              <a:gd name="T58" fmla="*/ 2147483647 w 233"/>
              <a:gd name="T59" fmla="*/ 2147483647 h 233"/>
              <a:gd name="T60" fmla="*/ 2147483647 w 233"/>
              <a:gd name="T61" fmla="*/ 2147483647 h 233"/>
              <a:gd name="T62" fmla="*/ 2147483647 w 233"/>
              <a:gd name="T63" fmla="*/ 2147483647 h 233"/>
              <a:gd name="T64" fmla="*/ 2147483647 w 233"/>
              <a:gd name="T65" fmla="*/ 2147483647 h 233"/>
              <a:gd name="T66" fmla="*/ 0 w 233"/>
              <a:gd name="T67" fmla="*/ 2147483647 h 233"/>
              <a:gd name="T68" fmla="*/ 0 w 233"/>
              <a:gd name="T69" fmla="*/ 2147483647 h 23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33"/>
              <a:gd name="T106" fmla="*/ 0 h 233"/>
              <a:gd name="T107" fmla="*/ 233 w 233"/>
              <a:gd name="T108" fmla="*/ 233 h 23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33" h="233">
                <a:moveTo>
                  <a:pt x="0" y="233"/>
                </a:moveTo>
                <a:lnTo>
                  <a:pt x="22" y="232"/>
                </a:lnTo>
                <a:lnTo>
                  <a:pt x="45" y="229"/>
                </a:lnTo>
                <a:lnTo>
                  <a:pt x="68" y="223"/>
                </a:lnTo>
                <a:lnTo>
                  <a:pt x="89" y="215"/>
                </a:lnTo>
                <a:lnTo>
                  <a:pt x="110" y="205"/>
                </a:lnTo>
                <a:lnTo>
                  <a:pt x="130" y="193"/>
                </a:lnTo>
                <a:lnTo>
                  <a:pt x="147" y="180"/>
                </a:lnTo>
                <a:lnTo>
                  <a:pt x="163" y="165"/>
                </a:lnTo>
                <a:lnTo>
                  <a:pt x="178" y="149"/>
                </a:lnTo>
                <a:lnTo>
                  <a:pt x="192" y="130"/>
                </a:lnTo>
                <a:lnTo>
                  <a:pt x="204" y="111"/>
                </a:lnTo>
                <a:lnTo>
                  <a:pt x="213" y="91"/>
                </a:lnTo>
                <a:lnTo>
                  <a:pt x="222" y="68"/>
                </a:lnTo>
                <a:lnTo>
                  <a:pt x="228" y="47"/>
                </a:lnTo>
                <a:lnTo>
                  <a:pt x="231" y="23"/>
                </a:lnTo>
                <a:lnTo>
                  <a:pt x="233" y="0"/>
                </a:lnTo>
                <a:lnTo>
                  <a:pt x="219" y="0"/>
                </a:lnTo>
                <a:lnTo>
                  <a:pt x="218" y="23"/>
                </a:lnTo>
                <a:lnTo>
                  <a:pt x="215" y="44"/>
                </a:lnTo>
                <a:lnTo>
                  <a:pt x="209" y="65"/>
                </a:lnTo>
                <a:lnTo>
                  <a:pt x="201" y="85"/>
                </a:lnTo>
                <a:lnTo>
                  <a:pt x="192" y="105"/>
                </a:lnTo>
                <a:lnTo>
                  <a:pt x="181" y="123"/>
                </a:lnTo>
                <a:lnTo>
                  <a:pt x="168" y="140"/>
                </a:lnTo>
                <a:lnTo>
                  <a:pt x="154" y="155"/>
                </a:lnTo>
                <a:lnTo>
                  <a:pt x="139" y="170"/>
                </a:lnTo>
                <a:lnTo>
                  <a:pt x="122" y="182"/>
                </a:lnTo>
                <a:lnTo>
                  <a:pt x="104" y="193"/>
                </a:lnTo>
                <a:lnTo>
                  <a:pt x="85" y="202"/>
                </a:lnTo>
                <a:lnTo>
                  <a:pt x="65" y="209"/>
                </a:lnTo>
                <a:lnTo>
                  <a:pt x="44" y="215"/>
                </a:lnTo>
                <a:lnTo>
                  <a:pt x="21" y="218"/>
                </a:lnTo>
                <a:lnTo>
                  <a:pt x="0" y="220"/>
                </a:lnTo>
                <a:lnTo>
                  <a:pt x="0" y="233"/>
                </a:lnTo>
                <a:close/>
              </a:path>
            </a:pathLst>
          </a:custGeom>
          <a:solidFill>
            <a:schemeClr val="tx1"/>
          </a:solidFill>
          <a:ln w="9525">
            <a:noFill/>
            <a:round/>
            <a:headEnd/>
            <a:tailEnd/>
          </a:ln>
        </p:spPr>
        <p:txBody>
          <a:bodyPr/>
          <a:lstStyle/>
          <a:p>
            <a:endParaRPr lang="en-US" dirty="0"/>
          </a:p>
        </p:txBody>
      </p:sp>
      <p:sp>
        <p:nvSpPr>
          <p:cNvPr id="73769" name="Freeform 225"/>
          <p:cNvSpPr>
            <a:spLocks/>
          </p:cNvSpPr>
          <p:nvPr/>
        </p:nvSpPr>
        <p:spPr bwMode="auto">
          <a:xfrm>
            <a:off x="2379663" y="6172200"/>
            <a:ext cx="373062" cy="369888"/>
          </a:xfrm>
          <a:custGeom>
            <a:avLst/>
            <a:gdLst>
              <a:gd name="T0" fmla="*/ 0 w 235"/>
              <a:gd name="T1" fmla="*/ 0 h 233"/>
              <a:gd name="T2" fmla="*/ 2147483647 w 235"/>
              <a:gd name="T3" fmla="*/ 2147483647 h 233"/>
              <a:gd name="T4" fmla="*/ 2147483647 w 235"/>
              <a:gd name="T5" fmla="*/ 2147483647 h 233"/>
              <a:gd name="T6" fmla="*/ 2147483647 w 235"/>
              <a:gd name="T7" fmla="*/ 2147483647 h 233"/>
              <a:gd name="T8" fmla="*/ 2147483647 w 235"/>
              <a:gd name="T9" fmla="*/ 2147483647 h 233"/>
              <a:gd name="T10" fmla="*/ 2147483647 w 235"/>
              <a:gd name="T11" fmla="*/ 2147483647 h 233"/>
              <a:gd name="T12" fmla="*/ 2147483647 w 235"/>
              <a:gd name="T13" fmla="*/ 2147483647 h 233"/>
              <a:gd name="T14" fmla="*/ 2147483647 w 235"/>
              <a:gd name="T15" fmla="*/ 2147483647 h 233"/>
              <a:gd name="T16" fmla="*/ 2147483647 w 235"/>
              <a:gd name="T17" fmla="*/ 2147483647 h 233"/>
              <a:gd name="T18" fmla="*/ 2147483647 w 235"/>
              <a:gd name="T19" fmla="*/ 2147483647 h 233"/>
              <a:gd name="T20" fmla="*/ 2147483647 w 235"/>
              <a:gd name="T21" fmla="*/ 2147483647 h 233"/>
              <a:gd name="T22" fmla="*/ 2147483647 w 235"/>
              <a:gd name="T23" fmla="*/ 2147483647 h 233"/>
              <a:gd name="T24" fmla="*/ 2147483647 w 235"/>
              <a:gd name="T25" fmla="*/ 2147483647 h 233"/>
              <a:gd name="T26" fmla="*/ 2147483647 w 235"/>
              <a:gd name="T27" fmla="*/ 2147483647 h 233"/>
              <a:gd name="T28" fmla="*/ 2147483647 w 235"/>
              <a:gd name="T29" fmla="*/ 2147483647 h 233"/>
              <a:gd name="T30" fmla="*/ 2147483647 w 235"/>
              <a:gd name="T31" fmla="*/ 2147483647 h 233"/>
              <a:gd name="T32" fmla="*/ 2147483647 w 235"/>
              <a:gd name="T33" fmla="*/ 2147483647 h 233"/>
              <a:gd name="T34" fmla="*/ 2147483647 w 235"/>
              <a:gd name="T35" fmla="*/ 2147483647 h 233"/>
              <a:gd name="T36" fmla="*/ 2147483647 w 235"/>
              <a:gd name="T37" fmla="*/ 2147483647 h 233"/>
              <a:gd name="T38" fmla="*/ 2147483647 w 235"/>
              <a:gd name="T39" fmla="*/ 2147483647 h 233"/>
              <a:gd name="T40" fmla="*/ 2147483647 w 235"/>
              <a:gd name="T41" fmla="*/ 2147483647 h 233"/>
              <a:gd name="T42" fmla="*/ 2147483647 w 235"/>
              <a:gd name="T43" fmla="*/ 2147483647 h 233"/>
              <a:gd name="T44" fmla="*/ 2147483647 w 235"/>
              <a:gd name="T45" fmla="*/ 2147483647 h 233"/>
              <a:gd name="T46" fmla="*/ 2147483647 w 235"/>
              <a:gd name="T47" fmla="*/ 2147483647 h 233"/>
              <a:gd name="T48" fmla="*/ 2147483647 w 235"/>
              <a:gd name="T49" fmla="*/ 2147483647 h 233"/>
              <a:gd name="T50" fmla="*/ 2147483647 w 235"/>
              <a:gd name="T51" fmla="*/ 2147483647 h 233"/>
              <a:gd name="T52" fmla="*/ 2147483647 w 235"/>
              <a:gd name="T53" fmla="*/ 2147483647 h 233"/>
              <a:gd name="T54" fmla="*/ 2147483647 w 235"/>
              <a:gd name="T55" fmla="*/ 2147483647 h 233"/>
              <a:gd name="T56" fmla="*/ 2147483647 w 235"/>
              <a:gd name="T57" fmla="*/ 2147483647 h 233"/>
              <a:gd name="T58" fmla="*/ 2147483647 w 235"/>
              <a:gd name="T59" fmla="*/ 2147483647 h 233"/>
              <a:gd name="T60" fmla="*/ 2147483647 w 235"/>
              <a:gd name="T61" fmla="*/ 2147483647 h 233"/>
              <a:gd name="T62" fmla="*/ 2147483647 w 235"/>
              <a:gd name="T63" fmla="*/ 2147483647 h 233"/>
              <a:gd name="T64" fmla="*/ 2147483647 w 235"/>
              <a:gd name="T65" fmla="*/ 2147483647 h 233"/>
              <a:gd name="T66" fmla="*/ 2147483647 w 235"/>
              <a:gd name="T67" fmla="*/ 0 h 233"/>
              <a:gd name="T68" fmla="*/ 0 w 235"/>
              <a:gd name="T69" fmla="*/ 0 h 23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35"/>
              <a:gd name="T106" fmla="*/ 0 h 233"/>
              <a:gd name="T107" fmla="*/ 235 w 235"/>
              <a:gd name="T108" fmla="*/ 233 h 23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35" h="233">
                <a:moveTo>
                  <a:pt x="0" y="0"/>
                </a:moveTo>
                <a:lnTo>
                  <a:pt x="2" y="23"/>
                </a:lnTo>
                <a:lnTo>
                  <a:pt x="5" y="47"/>
                </a:lnTo>
                <a:lnTo>
                  <a:pt x="11" y="68"/>
                </a:lnTo>
                <a:lnTo>
                  <a:pt x="20" y="91"/>
                </a:lnTo>
                <a:lnTo>
                  <a:pt x="29" y="111"/>
                </a:lnTo>
                <a:lnTo>
                  <a:pt x="41" y="130"/>
                </a:lnTo>
                <a:lnTo>
                  <a:pt x="55" y="149"/>
                </a:lnTo>
                <a:lnTo>
                  <a:pt x="70" y="165"/>
                </a:lnTo>
                <a:lnTo>
                  <a:pt x="86" y="180"/>
                </a:lnTo>
                <a:lnTo>
                  <a:pt x="103" y="193"/>
                </a:lnTo>
                <a:lnTo>
                  <a:pt x="123" y="205"/>
                </a:lnTo>
                <a:lnTo>
                  <a:pt x="144" y="215"/>
                </a:lnTo>
                <a:lnTo>
                  <a:pt x="165" y="223"/>
                </a:lnTo>
                <a:lnTo>
                  <a:pt x="188" y="229"/>
                </a:lnTo>
                <a:lnTo>
                  <a:pt x="211" y="232"/>
                </a:lnTo>
                <a:lnTo>
                  <a:pt x="235" y="233"/>
                </a:lnTo>
                <a:lnTo>
                  <a:pt x="235" y="220"/>
                </a:lnTo>
                <a:lnTo>
                  <a:pt x="212" y="218"/>
                </a:lnTo>
                <a:lnTo>
                  <a:pt x="189" y="215"/>
                </a:lnTo>
                <a:lnTo>
                  <a:pt x="168" y="209"/>
                </a:lnTo>
                <a:lnTo>
                  <a:pt x="148" y="202"/>
                </a:lnTo>
                <a:lnTo>
                  <a:pt x="129" y="193"/>
                </a:lnTo>
                <a:lnTo>
                  <a:pt x="111" y="182"/>
                </a:lnTo>
                <a:lnTo>
                  <a:pt x="94" y="170"/>
                </a:lnTo>
                <a:lnTo>
                  <a:pt x="79" y="155"/>
                </a:lnTo>
                <a:lnTo>
                  <a:pt x="65" y="140"/>
                </a:lnTo>
                <a:lnTo>
                  <a:pt x="52" y="123"/>
                </a:lnTo>
                <a:lnTo>
                  <a:pt x="41" y="105"/>
                </a:lnTo>
                <a:lnTo>
                  <a:pt x="32" y="85"/>
                </a:lnTo>
                <a:lnTo>
                  <a:pt x="24" y="65"/>
                </a:lnTo>
                <a:lnTo>
                  <a:pt x="18" y="44"/>
                </a:lnTo>
                <a:lnTo>
                  <a:pt x="15" y="23"/>
                </a:lnTo>
                <a:lnTo>
                  <a:pt x="14" y="0"/>
                </a:lnTo>
                <a:lnTo>
                  <a:pt x="0" y="0"/>
                </a:lnTo>
                <a:close/>
              </a:path>
            </a:pathLst>
          </a:custGeom>
          <a:solidFill>
            <a:schemeClr val="tx1"/>
          </a:solidFill>
          <a:ln w="9525">
            <a:noFill/>
            <a:round/>
            <a:headEnd/>
            <a:tailEnd/>
          </a:ln>
        </p:spPr>
        <p:txBody>
          <a:bodyPr/>
          <a:lstStyle/>
          <a:p>
            <a:endParaRPr lang="en-US" dirty="0"/>
          </a:p>
        </p:txBody>
      </p:sp>
      <p:sp>
        <p:nvSpPr>
          <p:cNvPr id="73770" name="Freeform 226"/>
          <p:cNvSpPr>
            <a:spLocks/>
          </p:cNvSpPr>
          <p:nvPr/>
        </p:nvSpPr>
        <p:spPr bwMode="auto">
          <a:xfrm>
            <a:off x="2379663" y="5802313"/>
            <a:ext cx="373062" cy="369887"/>
          </a:xfrm>
          <a:custGeom>
            <a:avLst/>
            <a:gdLst>
              <a:gd name="T0" fmla="*/ 2147483647 w 235"/>
              <a:gd name="T1" fmla="*/ 0 h 233"/>
              <a:gd name="T2" fmla="*/ 2147483647 w 235"/>
              <a:gd name="T3" fmla="*/ 2147483647 h 233"/>
              <a:gd name="T4" fmla="*/ 2147483647 w 235"/>
              <a:gd name="T5" fmla="*/ 2147483647 h 233"/>
              <a:gd name="T6" fmla="*/ 2147483647 w 235"/>
              <a:gd name="T7" fmla="*/ 2147483647 h 233"/>
              <a:gd name="T8" fmla="*/ 2147483647 w 235"/>
              <a:gd name="T9" fmla="*/ 2147483647 h 233"/>
              <a:gd name="T10" fmla="*/ 2147483647 w 235"/>
              <a:gd name="T11" fmla="*/ 2147483647 h 233"/>
              <a:gd name="T12" fmla="*/ 2147483647 w 235"/>
              <a:gd name="T13" fmla="*/ 2147483647 h 233"/>
              <a:gd name="T14" fmla="*/ 2147483647 w 235"/>
              <a:gd name="T15" fmla="*/ 2147483647 h 233"/>
              <a:gd name="T16" fmla="*/ 2147483647 w 235"/>
              <a:gd name="T17" fmla="*/ 2147483647 h 233"/>
              <a:gd name="T18" fmla="*/ 2147483647 w 235"/>
              <a:gd name="T19" fmla="*/ 2147483647 h 233"/>
              <a:gd name="T20" fmla="*/ 2147483647 w 235"/>
              <a:gd name="T21" fmla="*/ 2147483647 h 233"/>
              <a:gd name="T22" fmla="*/ 2147483647 w 235"/>
              <a:gd name="T23" fmla="*/ 2147483647 h 233"/>
              <a:gd name="T24" fmla="*/ 2147483647 w 235"/>
              <a:gd name="T25" fmla="*/ 2147483647 h 233"/>
              <a:gd name="T26" fmla="*/ 2147483647 w 235"/>
              <a:gd name="T27" fmla="*/ 2147483647 h 233"/>
              <a:gd name="T28" fmla="*/ 2147483647 w 235"/>
              <a:gd name="T29" fmla="*/ 2147483647 h 233"/>
              <a:gd name="T30" fmla="*/ 2147483647 w 235"/>
              <a:gd name="T31" fmla="*/ 2147483647 h 233"/>
              <a:gd name="T32" fmla="*/ 0 w 235"/>
              <a:gd name="T33" fmla="*/ 2147483647 h 233"/>
              <a:gd name="T34" fmla="*/ 2147483647 w 235"/>
              <a:gd name="T35" fmla="*/ 2147483647 h 233"/>
              <a:gd name="T36" fmla="*/ 2147483647 w 235"/>
              <a:gd name="T37" fmla="*/ 2147483647 h 233"/>
              <a:gd name="T38" fmla="*/ 2147483647 w 235"/>
              <a:gd name="T39" fmla="*/ 2147483647 h 233"/>
              <a:gd name="T40" fmla="*/ 2147483647 w 235"/>
              <a:gd name="T41" fmla="*/ 2147483647 h 233"/>
              <a:gd name="T42" fmla="*/ 2147483647 w 235"/>
              <a:gd name="T43" fmla="*/ 2147483647 h 233"/>
              <a:gd name="T44" fmla="*/ 2147483647 w 235"/>
              <a:gd name="T45" fmla="*/ 2147483647 h 233"/>
              <a:gd name="T46" fmla="*/ 2147483647 w 235"/>
              <a:gd name="T47" fmla="*/ 2147483647 h 233"/>
              <a:gd name="T48" fmla="*/ 2147483647 w 235"/>
              <a:gd name="T49" fmla="*/ 2147483647 h 233"/>
              <a:gd name="T50" fmla="*/ 2147483647 w 235"/>
              <a:gd name="T51" fmla="*/ 2147483647 h 233"/>
              <a:gd name="T52" fmla="*/ 2147483647 w 235"/>
              <a:gd name="T53" fmla="*/ 2147483647 h 233"/>
              <a:gd name="T54" fmla="*/ 2147483647 w 235"/>
              <a:gd name="T55" fmla="*/ 2147483647 h 233"/>
              <a:gd name="T56" fmla="*/ 2147483647 w 235"/>
              <a:gd name="T57" fmla="*/ 2147483647 h 233"/>
              <a:gd name="T58" fmla="*/ 2147483647 w 235"/>
              <a:gd name="T59" fmla="*/ 2147483647 h 233"/>
              <a:gd name="T60" fmla="*/ 2147483647 w 235"/>
              <a:gd name="T61" fmla="*/ 2147483647 h 233"/>
              <a:gd name="T62" fmla="*/ 2147483647 w 235"/>
              <a:gd name="T63" fmla="*/ 2147483647 h 233"/>
              <a:gd name="T64" fmla="*/ 2147483647 w 235"/>
              <a:gd name="T65" fmla="*/ 2147483647 h 233"/>
              <a:gd name="T66" fmla="*/ 2147483647 w 235"/>
              <a:gd name="T67" fmla="*/ 2147483647 h 233"/>
              <a:gd name="T68" fmla="*/ 2147483647 w 235"/>
              <a:gd name="T69" fmla="*/ 0 h 23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35"/>
              <a:gd name="T106" fmla="*/ 0 h 233"/>
              <a:gd name="T107" fmla="*/ 235 w 235"/>
              <a:gd name="T108" fmla="*/ 233 h 23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35" h="233">
                <a:moveTo>
                  <a:pt x="235" y="0"/>
                </a:moveTo>
                <a:lnTo>
                  <a:pt x="211" y="2"/>
                </a:lnTo>
                <a:lnTo>
                  <a:pt x="188" y="5"/>
                </a:lnTo>
                <a:lnTo>
                  <a:pt x="165" y="11"/>
                </a:lnTo>
                <a:lnTo>
                  <a:pt x="144" y="18"/>
                </a:lnTo>
                <a:lnTo>
                  <a:pt x="123" y="27"/>
                </a:lnTo>
                <a:lnTo>
                  <a:pt x="103" y="40"/>
                </a:lnTo>
                <a:lnTo>
                  <a:pt x="86" y="53"/>
                </a:lnTo>
                <a:lnTo>
                  <a:pt x="70" y="68"/>
                </a:lnTo>
                <a:lnTo>
                  <a:pt x="55" y="85"/>
                </a:lnTo>
                <a:lnTo>
                  <a:pt x="41" y="103"/>
                </a:lnTo>
                <a:lnTo>
                  <a:pt x="29" y="121"/>
                </a:lnTo>
                <a:lnTo>
                  <a:pt x="20" y="142"/>
                </a:lnTo>
                <a:lnTo>
                  <a:pt x="11" y="164"/>
                </a:lnTo>
                <a:lnTo>
                  <a:pt x="5" y="186"/>
                </a:lnTo>
                <a:lnTo>
                  <a:pt x="2" y="209"/>
                </a:lnTo>
                <a:lnTo>
                  <a:pt x="0" y="233"/>
                </a:lnTo>
                <a:lnTo>
                  <a:pt x="14" y="233"/>
                </a:lnTo>
                <a:lnTo>
                  <a:pt x="15" y="211"/>
                </a:lnTo>
                <a:lnTo>
                  <a:pt x="18" y="189"/>
                </a:lnTo>
                <a:lnTo>
                  <a:pt x="24" y="168"/>
                </a:lnTo>
                <a:lnTo>
                  <a:pt x="32" y="147"/>
                </a:lnTo>
                <a:lnTo>
                  <a:pt x="41" y="129"/>
                </a:lnTo>
                <a:lnTo>
                  <a:pt x="52" y="111"/>
                </a:lnTo>
                <a:lnTo>
                  <a:pt x="65" y="94"/>
                </a:lnTo>
                <a:lnTo>
                  <a:pt x="79" y="77"/>
                </a:lnTo>
                <a:lnTo>
                  <a:pt x="94" y="64"/>
                </a:lnTo>
                <a:lnTo>
                  <a:pt x="111" y="52"/>
                </a:lnTo>
                <a:lnTo>
                  <a:pt x="129" y="40"/>
                </a:lnTo>
                <a:lnTo>
                  <a:pt x="148" y="30"/>
                </a:lnTo>
                <a:lnTo>
                  <a:pt x="168" y="23"/>
                </a:lnTo>
                <a:lnTo>
                  <a:pt x="189" y="18"/>
                </a:lnTo>
                <a:lnTo>
                  <a:pt x="212" y="14"/>
                </a:lnTo>
                <a:lnTo>
                  <a:pt x="235" y="14"/>
                </a:lnTo>
                <a:lnTo>
                  <a:pt x="235" y="0"/>
                </a:lnTo>
                <a:close/>
              </a:path>
            </a:pathLst>
          </a:custGeom>
          <a:solidFill>
            <a:schemeClr val="tx1"/>
          </a:solidFill>
          <a:ln w="9525">
            <a:noFill/>
            <a:round/>
            <a:headEnd/>
            <a:tailEnd/>
          </a:ln>
        </p:spPr>
        <p:txBody>
          <a:bodyPr/>
          <a:lstStyle/>
          <a:p>
            <a:endParaRPr lang="en-US" dirty="0"/>
          </a:p>
        </p:txBody>
      </p:sp>
      <p:sp>
        <p:nvSpPr>
          <p:cNvPr id="73771" name="Freeform 227"/>
          <p:cNvSpPr>
            <a:spLocks/>
          </p:cNvSpPr>
          <p:nvPr/>
        </p:nvSpPr>
        <p:spPr bwMode="auto">
          <a:xfrm>
            <a:off x="3173413" y="6165850"/>
            <a:ext cx="147637" cy="20638"/>
          </a:xfrm>
          <a:custGeom>
            <a:avLst/>
            <a:gdLst>
              <a:gd name="T0" fmla="*/ 2147483647 w 93"/>
              <a:gd name="T1" fmla="*/ 2147483647 h 13"/>
              <a:gd name="T2" fmla="*/ 2147483647 w 93"/>
              <a:gd name="T3" fmla="*/ 0 h 13"/>
              <a:gd name="T4" fmla="*/ 0 w 93"/>
              <a:gd name="T5" fmla="*/ 0 h 13"/>
              <a:gd name="T6" fmla="*/ 0 w 93"/>
              <a:gd name="T7" fmla="*/ 2147483647 h 13"/>
              <a:gd name="T8" fmla="*/ 2147483647 w 93"/>
              <a:gd name="T9" fmla="*/ 2147483647 h 13"/>
              <a:gd name="T10" fmla="*/ 2147483647 w 93"/>
              <a:gd name="T11" fmla="*/ 2147483647 h 13"/>
              <a:gd name="T12" fmla="*/ 0 60000 65536"/>
              <a:gd name="T13" fmla="*/ 0 60000 65536"/>
              <a:gd name="T14" fmla="*/ 0 60000 65536"/>
              <a:gd name="T15" fmla="*/ 0 60000 65536"/>
              <a:gd name="T16" fmla="*/ 0 60000 65536"/>
              <a:gd name="T17" fmla="*/ 0 60000 65536"/>
              <a:gd name="T18" fmla="*/ 0 w 93"/>
              <a:gd name="T19" fmla="*/ 0 h 13"/>
              <a:gd name="T20" fmla="*/ 93 w 93"/>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93" h="13">
                <a:moveTo>
                  <a:pt x="93" y="7"/>
                </a:moveTo>
                <a:lnTo>
                  <a:pt x="93" y="0"/>
                </a:lnTo>
                <a:lnTo>
                  <a:pt x="0" y="0"/>
                </a:lnTo>
                <a:lnTo>
                  <a:pt x="0" y="13"/>
                </a:lnTo>
                <a:lnTo>
                  <a:pt x="93" y="13"/>
                </a:lnTo>
                <a:lnTo>
                  <a:pt x="93" y="7"/>
                </a:lnTo>
                <a:close/>
              </a:path>
            </a:pathLst>
          </a:custGeom>
          <a:solidFill>
            <a:schemeClr val="tx1"/>
          </a:solidFill>
          <a:ln w="9525">
            <a:noFill/>
            <a:round/>
            <a:headEnd/>
            <a:tailEnd/>
          </a:ln>
        </p:spPr>
        <p:txBody>
          <a:bodyPr/>
          <a:lstStyle/>
          <a:p>
            <a:endParaRPr lang="en-US" dirty="0"/>
          </a:p>
        </p:txBody>
      </p:sp>
      <p:sp>
        <p:nvSpPr>
          <p:cNvPr id="73772" name="Freeform 228"/>
          <p:cNvSpPr>
            <a:spLocks/>
          </p:cNvSpPr>
          <p:nvPr/>
        </p:nvSpPr>
        <p:spPr bwMode="auto">
          <a:xfrm>
            <a:off x="2181225" y="6162675"/>
            <a:ext cx="147638" cy="22225"/>
          </a:xfrm>
          <a:custGeom>
            <a:avLst/>
            <a:gdLst>
              <a:gd name="T0" fmla="*/ 0 w 93"/>
              <a:gd name="T1" fmla="*/ 2147483647 h 14"/>
              <a:gd name="T2" fmla="*/ 0 w 93"/>
              <a:gd name="T3" fmla="*/ 2147483647 h 14"/>
              <a:gd name="T4" fmla="*/ 2147483647 w 93"/>
              <a:gd name="T5" fmla="*/ 2147483647 h 14"/>
              <a:gd name="T6" fmla="*/ 2147483647 w 93"/>
              <a:gd name="T7" fmla="*/ 0 h 14"/>
              <a:gd name="T8" fmla="*/ 0 w 93"/>
              <a:gd name="T9" fmla="*/ 0 h 14"/>
              <a:gd name="T10" fmla="*/ 0 w 93"/>
              <a:gd name="T11" fmla="*/ 2147483647 h 14"/>
              <a:gd name="T12" fmla="*/ 0 60000 65536"/>
              <a:gd name="T13" fmla="*/ 0 60000 65536"/>
              <a:gd name="T14" fmla="*/ 0 60000 65536"/>
              <a:gd name="T15" fmla="*/ 0 60000 65536"/>
              <a:gd name="T16" fmla="*/ 0 60000 65536"/>
              <a:gd name="T17" fmla="*/ 0 60000 65536"/>
              <a:gd name="T18" fmla="*/ 0 w 93"/>
              <a:gd name="T19" fmla="*/ 0 h 14"/>
              <a:gd name="T20" fmla="*/ 93 w 93"/>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93" h="14">
                <a:moveTo>
                  <a:pt x="0" y="6"/>
                </a:moveTo>
                <a:lnTo>
                  <a:pt x="0" y="14"/>
                </a:lnTo>
                <a:lnTo>
                  <a:pt x="93" y="14"/>
                </a:lnTo>
                <a:lnTo>
                  <a:pt x="93" y="0"/>
                </a:lnTo>
                <a:lnTo>
                  <a:pt x="0" y="0"/>
                </a:lnTo>
                <a:lnTo>
                  <a:pt x="0" y="6"/>
                </a:lnTo>
                <a:close/>
              </a:path>
            </a:pathLst>
          </a:custGeom>
          <a:solidFill>
            <a:schemeClr val="tx1"/>
          </a:solidFill>
          <a:ln w="9525">
            <a:noFill/>
            <a:round/>
            <a:headEnd/>
            <a:tailEnd/>
          </a:ln>
        </p:spPr>
        <p:txBody>
          <a:bodyPr/>
          <a:lstStyle/>
          <a:p>
            <a:endParaRPr lang="en-US" dirty="0"/>
          </a:p>
        </p:txBody>
      </p:sp>
      <p:sp>
        <p:nvSpPr>
          <p:cNvPr id="73773" name="Freeform 229"/>
          <p:cNvSpPr>
            <a:spLocks/>
          </p:cNvSpPr>
          <p:nvPr/>
        </p:nvSpPr>
        <p:spPr bwMode="auto">
          <a:xfrm>
            <a:off x="3236913" y="6119813"/>
            <a:ext cx="22225" cy="115887"/>
          </a:xfrm>
          <a:custGeom>
            <a:avLst/>
            <a:gdLst>
              <a:gd name="T0" fmla="*/ 2147483647 w 14"/>
              <a:gd name="T1" fmla="*/ 2147483647 h 73"/>
              <a:gd name="T2" fmla="*/ 2147483647 w 14"/>
              <a:gd name="T3" fmla="*/ 2147483647 h 73"/>
              <a:gd name="T4" fmla="*/ 2147483647 w 14"/>
              <a:gd name="T5" fmla="*/ 0 h 73"/>
              <a:gd name="T6" fmla="*/ 0 w 14"/>
              <a:gd name="T7" fmla="*/ 0 h 73"/>
              <a:gd name="T8" fmla="*/ 0 w 14"/>
              <a:gd name="T9" fmla="*/ 2147483647 h 73"/>
              <a:gd name="T10" fmla="*/ 2147483647 w 14"/>
              <a:gd name="T11" fmla="*/ 2147483647 h 73"/>
              <a:gd name="T12" fmla="*/ 0 60000 65536"/>
              <a:gd name="T13" fmla="*/ 0 60000 65536"/>
              <a:gd name="T14" fmla="*/ 0 60000 65536"/>
              <a:gd name="T15" fmla="*/ 0 60000 65536"/>
              <a:gd name="T16" fmla="*/ 0 60000 65536"/>
              <a:gd name="T17" fmla="*/ 0 60000 65536"/>
              <a:gd name="T18" fmla="*/ 0 w 14"/>
              <a:gd name="T19" fmla="*/ 0 h 73"/>
              <a:gd name="T20" fmla="*/ 14 w 14"/>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14" h="73">
                <a:moveTo>
                  <a:pt x="8" y="73"/>
                </a:moveTo>
                <a:lnTo>
                  <a:pt x="14" y="73"/>
                </a:lnTo>
                <a:lnTo>
                  <a:pt x="14" y="0"/>
                </a:lnTo>
                <a:lnTo>
                  <a:pt x="0" y="0"/>
                </a:lnTo>
                <a:lnTo>
                  <a:pt x="0" y="73"/>
                </a:lnTo>
                <a:lnTo>
                  <a:pt x="8" y="73"/>
                </a:lnTo>
                <a:close/>
              </a:path>
            </a:pathLst>
          </a:custGeom>
          <a:solidFill>
            <a:schemeClr val="tx1"/>
          </a:solidFill>
          <a:ln w="9525">
            <a:noFill/>
            <a:round/>
            <a:headEnd/>
            <a:tailEnd/>
          </a:ln>
        </p:spPr>
        <p:txBody>
          <a:bodyPr/>
          <a:lstStyle/>
          <a:p>
            <a:endParaRPr lang="en-US" dirty="0"/>
          </a:p>
        </p:txBody>
      </p:sp>
      <p:sp>
        <p:nvSpPr>
          <p:cNvPr id="73774" name="Freeform 230"/>
          <p:cNvSpPr>
            <a:spLocks/>
          </p:cNvSpPr>
          <p:nvPr/>
        </p:nvSpPr>
        <p:spPr bwMode="auto">
          <a:xfrm>
            <a:off x="2244725" y="6116638"/>
            <a:ext cx="22225" cy="114300"/>
          </a:xfrm>
          <a:custGeom>
            <a:avLst/>
            <a:gdLst>
              <a:gd name="T0" fmla="*/ 2147483647 w 14"/>
              <a:gd name="T1" fmla="*/ 2147483647 h 72"/>
              <a:gd name="T2" fmla="*/ 2147483647 w 14"/>
              <a:gd name="T3" fmla="*/ 2147483647 h 72"/>
              <a:gd name="T4" fmla="*/ 2147483647 w 14"/>
              <a:gd name="T5" fmla="*/ 0 h 72"/>
              <a:gd name="T6" fmla="*/ 0 w 14"/>
              <a:gd name="T7" fmla="*/ 0 h 72"/>
              <a:gd name="T8" fmla="*/ 0 w 14"/>
              <a:gd name="T9" fmla="*/ 2147483647 h 72"/>
              <a:gd name="T10" fmla="*/ 2147483647 w 14"/>
              <a:gd name="T11" fmla="*/ 2147483647 h 72"/>
              <a:gd name="T12" fmla="*/ 0 60000 65536"/>
              <a:gd name="T13" fmla="*/ 0 60000 65536"/>
              <a:gd name="T14" fmla="*/ 0 60000 65536"/>
              <a:gd name="T15" fmla="*/ 0 60000 65536"/>
              <a:gd name="T16" fmla="*/ 0 60000 65536"/>
              <a:gd name="T17" fmla="*/ 0 60000 65536"/>
              <a:gd name="T18" fmla="*/ 0 w 14"/>
              <a:gd name="T19" fmla="*/ 0 h 72"/>
              <a:gd name="T20" fmla="*/ 14 w 14"/>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14" h="72">
                <a:moveTo>
                  <a:pt x="8" y="72"/>
                </a:moveTo>
                <a:lnTo>
                  <a:pt x="14" y="72"/>
                </a:lnTo>
                <a:lnTo>
                  <a:pt x="14" y="0"/>
                </a:lnTo>
                <a:lnTo>
                  <a:pt x="0" y="0"/>
                </a:lnTo>
                <a:lnTo>
                  <a:pt x="0" y="72"/>
                </a:lnTo>
                <a:lnTo>
                  <a:pt x="8" y="72"/>
                </a:lnTo>
                <a:close/>
              </a:path>
            </a:pathLst>
          </a:custGeom>
          <a:solidFill>
            <a:schemeClr val="tx1"/>
          </a:solidFill>
          <a:ln w="9525">
            <a:noFill/>
            <a:round/>
            <a:headEnd/>
            <a:tailEnd/>
          </a:ln>
        </p:spPr>
        <p:txBody>
          <a:bodyPr/>
          <a:lstStyle/>
          <a:p>
            <a:endParaRPr lang="en-US" dirty="0"/>
          </a:p>
        </p:txBody>
      </p:sp>
      <p:sp>
        <p:nvSpPr>
          <p:cNvPr id="73775" name="Freeform 231"/>
          <p:cNvSpPr>
            <a:spLocks/>
          </p:cNvSpPr>
          <p:nvPr/>
        </p:nvSpPr>
        <p:spPr bwMode="auto">
          <a:xfrm>
            <a:off x="2693988" y="6611938"/>
            <a:ext cx="114300" cy="22225"/>
          </a:xfrm>
          <a:custGeom>
            <a:avLst/>
            <a:gdLst>
              <a:gd name="T0" fmla="*/ 2147483647 w 72"/>
              <a:gd name="T1" fmla="*/ 2147483647 h 14"/>
              <a:gd name="T2" fmla="*/ 2147483647 w 72"/>
              <a:gd name="T3" fmla="*/ 0 h 14"/>
              <a:gd name="T4" fmla="*/ 0 w 72"/>
              <a:gd name="T5" fmla="*/ 0 h 14"/>
              <a:gd name="T6" fmla="*/ 0 w 72"/>
              <a:gd name="T7" fmla="*/ 2147483647 h 14"/>
              <a:gd name="T8" fmla="*/ 2147483647 w 72"/>
              <a:gd name="T9" fmla="*/ 2147483647 h 14"/>
              <a:gd name="T10" fmla="*/ 2147483647 w 72"/>
              <a:gd name="T11" fmla="*/ 2147483647 h 14"/>
              <a:gd name="T12" fmla="*/ 0 60000 65536"/>
              <a:gd name="T13" fmla="*/ 0 60000 65536"/>
              <a:gd name="T14" fmla="*/ 0 60000 65536"/>
              <a:gd name="T15" fmla="*/ 0 60000 65536"/>
              <a:gd name="T16" fmla="*/ 0 60000 65536"/>
              <a:gd name="T17" fmla="*/ 0 60000 65536"/>
              <a:gd name="T18" fmla="*/ 0 w 72"/>
              <a:gd name="T19" fmla="*/ 0 h 14"/>
              <a:gd name="T20" fmla="*/ 72 w 72"/>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72" h="14">
                <a:moveTo>
                  <a:pt x="72" y="6"/>
                </a:moveTo>
                <a:lnTo>
                  <a:pt x="72" y="0"/>
                </a:lnTo>
                <a:lnTo>
                  <a:pt x="0" y="0"/>
                </a:lnTo>
                <a:lnTo>
                  <a:pt x="0" y="14"/>
                </a:lnTo>
                <a:lnTo>
                  <a:pt x="72" y="14"/>
                </a:lnTo>
                <a:lnTo>
                  <a:pt x="72" y="6"/>
                </a:lnTo>
                <a:close/>
              </a:path>
            </a:pathLst>
          </a:custGeom>
          <a:solidFill>
            <a:schemeClr val="tx1"/>
          </a:solidFill>
          <a:ln w="9525">
            <a:noFill/>
            <a:round/>
            <a:headEnd/>
            <a:tailEnd/>
          </a:ln>
        </p:spPr>
        <p:txBody>
          <a:bodyPr/>
          <a:lstStyle/>
          <a:p>
            <a:endParaRPr lang="en-US" dirty="0"/>
          </a:p>
        </p:txBody>
      </p:sp>
      <p:sp>
        <p:nvSpPr>
          <p:cNvPr id="73776" name="Freeform 232"/>
          <p:cNvSpPr>
            <a:spLocks/>
          </p:cNvSpPr>
          <p:nvPr/>
        </p:nvSpPr>
        <p:spPr bwMode="auto">
          <a:xfrm>
            <a:off x="2692400" y="5694363"/>
            <a:ext cx="112713" cy="22225"/>
          </a:xfrm>
          <a:custGeom>
            <a:avLst/>
            <a:gdLst>
              <a:gd name="T0" fmla="*/ 2147483647 w 71"/>
              <a:gd name="T1" fmla="*/ 2147483647 h 14"/>
              <a:gd name="T2" fmla="*/ 2147483647 w 71"/>
              <a:gd name="T3" fmla="*/ 0 h 14"/>
              <a:gd name="T4" fmla="*/ 0 w 71"/>
              <a:gd name="T5" fmla="*/ 0 h 14"/>
              <a:gd name="T6" fmla="*/ 0 w 71"/>
              <a:gd name="T7" fmla="*/ 2147483647 h 14"/>
              <a:gd name="T8" fmla="*/ 2147483647 w 71"/>
              <a:gd name="T9" fmla="*/ 2147483647 h 14"/>
              <a:gd name="T10" fmla="*/ 2147483647 w 71"/>
              <a:gd name="T11" fmla="*/ 2147483647 h 14"/>
              <a:gd name="T12" fmla="*/ 0 60000 65536"/>
              <a:gd name="T13" fmla="*/ 0 60000 65536"/>
              <a:gd name="T14" fmla="*/ 0 60000 65536"/>
              <a:gd name="T15" fmla="*/ 0 60000 65536"/>
              <a:gd name="T16" fmla="*/ 0 60000 65536"/>
              <a:gd name="T17" fmla="*/ 0 60000 65536"/>
              <a:gd name="T18" fmla="*/ 0 w 71"/>
              <a:gd name="T19" fmla="*/ 0 h 14"/>
              <a:gd name="T20" fmla="*/ 71 w 71"/>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71" h="14">
                <a:moveTo>
                  <a:pt x="71" y="8"/>
                </a:moveTo>
                <a:lnTo>
                  <a:pt x="71" y="0"/>
                </a:lnTo>
                <a:lnTo>
                  <a:pt x="0" y="0"/>
                </a:lnTo>
                <a:lnTo>
                  <a:pt x="0" y="14"/>
                </a:lnTo>
                <a:lnTo>
                  <a:pt x="71" y="14"/>
                </a:lnTo>
                <a:lnTo>
                  <a:pt x="71" y="8"/>
                </a:lnTo>
                <a:close/>
              </a:path>
            </a:pathLst>
          </a:custGeom>
          <a:solidFill>
            <a:schemeClr val="tx1"/>
          </a:solidFill>
          <a:ln w="9525">
            <a:noFill/>
            <a:round/>
            <a:headEnd/>
            <a:tailEnd/>
          </a:ln>
        </p:spPr>
        <p:txBody>
          <a:bodyPr/>
          <a:lstStyle/>
          <a:p>
            <a:endParaRPr lang="en-US" dirty="0"/>
          </a:p>
        </p:txBody>
      </p:sp>
      <p:sp>
        <p:nvSpPr>
          <p:cNvPr id="73777" name="Freeform 243"/>
          <p:cNvSpPr>
            <a:spLocks/>
          </p:cNvSpPr>
          <p:nvPr/>
        </p:nvSpPr>
        <p:spPr bwMode="auto">
          <a:xfrm>
            <a:off x="3413125" y="3554413"/>
            <a:ext cx="369888" cy="369887"/>
          </a:xfrm>
          <a:custGeom>
            <a:avLst/>
            <a:gdLst>
              <a:gd name="T0" fmla="*/ 2147483647 w 233"/>
              <a:gd name="T1" fmla="*/ 2147483647 h 233"/>
              <a:gd name="T2" fmla="*/ 2147483647 w 233"/>
              <a:gd name="T3" fmla="*/ 2147483647 h 233"/>
              <a:gd name="T4" fmla="*/ 2147483647 w 233"/>
              <a:gd name="T5" fmla="*/ 2147483647 h 233"/>
              <a:gd name="T6" fmla="*/ 2147483647 w 233"/>
              <a:gd name="T7" fmla="*/ 2147483647 h 233"/>
              <a:gd name="T8" fmla="*/ 2147483647 w 233"/>
              <a:gd name="T9" fmla="*/ 2147483647 h 233"/>
              <a:gd name="T10" fmla="*/ 2147483647 w 233"/>
              <a:gd name="T11" fmla="*/ 2147483647 h 233"/>
              <a:gd name="T12" fmla="*/ 2147483647 w 233"/>
              <a:gd name="T13" fmla="*/ 2147483647 h 233"/>
              <a:gd name="T14" fmla="*/ 2147483647 w 233"/>
              <a:gd name="T15" fmla="*/ 2147483647 h 233"/>
              <a:gd name="T16" fmla="*/ 2147483647 w 233"/>
              <a:gd name="T17" fmla="*/ 2147483647 h 233"/>
              <a:gd name="T18" fmla="*/ 2147483647 w 233"/>
              <a:gd name="T19" fmla="*/ 2147483647 h 233"/>
              <a:gd name="T20" fmla="*/ 2147483647 w 233"/>
              <a:gd name="T21" fmla="*/ 2147483647 h 233"/>
              <a:gd name="T22" fmla="*/ 2147483647 w 233"/>
              <a:gd name="T23" fmla="*/ 2147483647 h 233"/>
              <a:gd name="T24" fmla="*/ 2147483647 w 233"/>
              <a:gd name="T25" fmla="*/ 2147483647 h 233"/>
              <a:gd name="T26" fmla="*/ 2147483647 w 233"/>
              <a:gd name="T27" fmla="*/ 2147483647 h 233"/>
              <a:gd name="T28" fmla="*/ 2147483647 w 233"/>
              <a:gd name="T29" fmla="*/ 2147483647 h 233"/>
              <a:gd name="T30" fmla="*/ 2147483647 w 233"/>
              <a:gd name="T31" fmla="*/ 2147483647 h 233"/>
              <a:gd name="T32" fmla="*/ 0 w 233"/>
              <a:gd name="T33" fmla="*/ 0 h 233"/>
              <a:gd name="T34" fmla="*/ 0 w 233"/>
              <a:gd name="T35" fmla="*/ 2147483647 h 233"/>
              <a:gd name="T36" fmla="*/ 2147483647 w 233"/>
              <a:gd name="T37" fmla="*/ 2147483647 h 233"/>
              <a:gd name="T38" fmla="*/ 2147483647 w 233"/>
              <a:gd name="T39" fmla="*/ 2147483647 h 233"/>
              <a:gd name="T40" fmla="*/ 2147483647 w 233"/>
              <a:gd name="T41" fmla="*/ 2147483647 h 233"/>
              <a:gd name="T42" fmla="*/ 2147483647 w 233"/>
              <a:gd name="T43" fmla="*/ 2147483647 h 233"/>
              <a:gd name="T44" fmla="*/ 2147483647 w 233"/>
              <a:gd name="T45" fmla="*/ 2147483647 h 233"/>
              <a:gd name="T46" fmla="*/ 2147483647 w 233"/>
              <a:gd name="T47" fmla="*/ 2147483647 h 233"/>
              <a:gd name="T48" fmla="*/ 2147483647 w 233"/>
              <a:gd name="T49" fmla="*/ 2147483647 h 233"/>
              <a:gd name="T50" fmla="*/ 2147483647 w 233"/>
              <a:gd name="T51" fmla="*/ 2147483647 h 233"/>
              <a:gd name="T52" fmla="*/ 2147483647 w 233"/>
              <a:gd name="T53" fmla="*/ 2147483647 h 233"/>
              <a:gd name="T54" fmla="*/ 2147483647 w 233"/>
              <a:gd name="T55" fmla="*/ 2147483647 h 233"/>
              <a:gd name="T56" fmla="*/ 2147483647 w 233"/>
              <a:gd name="T57" fmla="*/ 2147483647 h 233"/>
              <a:gd name="T58" fmla="*/ 2147483647 w 233"/>
              <a:gd name="T59" fmla="*/ 2147483647 h 233"/>
              <a:gd name="T60" fmla="*/ 2147483647 w 233"/>
              <a:gd name="T61" fmla="*/ 2147483647 h 233"/>
              <a:gd name="T62" fmla="*/ 2147483647 w 233"/>
              <a:gd name="T63" fmla="*/ 2147483647 h 233"/>
              <a:gd name="T64" fmla="*/ 2147483647 w 233"/>
              <a:gd name="T65" fmla="*/ 2147483647 h 233"/>
              <a:gd name="T66" fmla="*/ 2147483647 w 233"/>
              <a:gd name="T67" fmla="*/ 2147483647 h 233"/>
              <a:gd name="T68" fmla="*/ 2147483647 w 233"/>
              <a:gd name="T69" fmla="*/ 2147483647 h 23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33"/>
              <a:gd name="T106" fmla="*/ 0 h 233"/>
              <a:gd name="T107" fmla="*/ 233 w 233"/>
              <a:gd name="T108" fmla="*/ 233 h 23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33" h="233">
                <a:moveTo>
                  <a:pt x="233" y="233"/>
                </a:moveTo>
                <a:lnTo>
                  <a:pt x="231" y="209"/>
                </a:lnTo>
                <a:lnTo>
                  <a:pt x="228" y="186"/>
                </a:lnTo>
                <a:lnTo>
                  <a:pt x="222" y="164"/>
                </a:lnTo>
                <a:lnTo>
                  <a:pt x="213" y="142"/>
                </a:lnTo>
                <a:lnTo>
                  <a:pt x="204" y="121"/>
                </a:lnTo>
                <a:lnTo>
                  <a:pt x="192" y="103"/>
                </a:lnTo>
                <a:lnTo>
                  <a:pt x="178" y="85"/>
                </a:lnTo>
                <a:lnTo>
                  <a:pt x="163" y="68"/>
                </a:lnTo>
                <a:lnTo>
                  <a:pt x="147" y="53"/>
                </a:lnTo>
                <a:lnTo>
                  <a:pt x="130" y="40"/>
                </a:lnTo>
                <a:lnTo>
                  <a:pt x="110" y="27"/>
                </a:lnTo>
                <a:lnTo>
                  <a:pt x="89" y="18"/>
                </a:lnTo>
                <a:lnTo>
                  <a:pt x="68" y="11"/>
                </a:lnTo>
                <a:lnTo>
                  <a:pt x="45" y="5"/>
                </a:lnTo>
                <a:lnTo>
                  <a:pt x="22" y="2"/>
                </a:lnTo>
                <a:lnTo>
                  <a:pt x="0" y="0"/>
                </a:lnTo>
                <a:lnTo>
                  <a:pt x="0" y="14"/>
                </a:lnTo>
                <a:lnTo>
                  <a:pt x="21" y="14"/>
                </a:lnTo>
                <a:lnTo>
                  <a:pt x="44" y="18"/>
                </a:lnTo>
                <a:lnTo>
                  <a:pt x="65" y="23"/>
                </a:lnTo>
                <a:lnTo>
                  <a:pt x="85" y="30"/>
                </a:lnTo>
                <a:lnTo>
                  <a:pt x="104" y="40"/>
                </a:lnTo>
                <a:lnTo>
                  <a:pt x="122" y="52"/>
                </a:lnTo>
                <a:lnTo>
                  <a:pt x="139" y="64"/>
                </a:lnTo>
                <a:lnTo>
                  <a:pt x="154" y="77"/>
                </a:lnTo>
                <a:lnTo>
                  <a:pt x="168" y="94"/>
                </a:lnTo>
                <a:lnTo>
                  <a:pt x="181" y="111"/>
                </a:lnTo>
                <a:lnTo>
                  <a:pt x="192" y="129"/>
                </a:lnTo>
                <a:lnTo>
                  <a:pt x="201" y="147"/>
                </a:lnTo>
                <a:lnTo>
                  <a:pt x="209" y="168"/>
                </a:lnTo>
                <a:lnTo>
                  <a:pt x="215" y="189"/>
                </a:lnTo>
                <a:lnTo>
                  <a:pt x="218" y="211"/>
                </a:lnTo>
                <a:lnTo>
                  <a:pt x="219" y="233"/>
                </a:lnTo>
                <a:lnTo>
                  <a:pt x="233" y="233"/>
                </a:lnTo>
                <a:close/>
              </a:path>
            </a:pathLst>
          </a:custGeom>
          <a:solidFill>
            <a:schemeClr val="tx1"/>
          </a:solidFill>
          <a:ln w="9525">
            <a:noFill/>
            <a:round/>
            <a:headEnd/>
            <a:tailEnd/>
          </a:ln>
        </p:spPr>
        <p:txBody>
          <a:bodyPr/>
          <a:lstStyle/>
          <a:p>
            <a:endParaRPr lang="en-US" dirty="0"/>
          </a:p>
        </p:txBody>
      </p:sp>
      <p:sp>
        <p:nvSpPr>
          <p:cNvPr id="73778" name="Freeform 244"/>
          <p:cNvSpPr>
            <a:spLocks/>
          </p:cNvSpPr>
          <p:nvPr/>
        </p:nvSpPr>
        <p:spPr bwMode="auto">
          <a:xfrm>
            <a:off x="3413125" y="3924300"/>
            <a:ext cx="369888" cy="369888"/>
          </a:xfrm>
          <a:custGeom>
            <a:avLst/>
            <a:gdLst>
              <a:gd name="T0" fmla="*/ 0 w 233"/>
              <a:gd name="T1" fmla="*/ 2147483647 h 233"/>
              <a:gd name="T2" fmla="*/ 2147483647 w 233"/>
              <a:gd name="T3" fmla="*/ 2147483647 h 233"/>
              <a:gd name="T4" fmla="*/ 2147483647 w 233"/>
              <a:gd name="T5" fmla="*/ 2147483647 h 233"/>
              <a:gd name="T6" fmla="*/ 2147483647 w 233"/>
              <a:gd name="T7" fmla="*/ 2147483647 h 233"/>
              <a:gd name="T8" fmla="*/ 2147483647 w 233"/>
              <a:gd name="T9" fmla="*/ 2147483647 h 233"/>
              <a:gd name="T10" fmla="*/ 2147483647 w 233"/>
              <a:gd name="T11" fmla="*/ 2147483647 h 233"/>
              <a:gd name="T12" fmla="*/ 2147483647 w 233"/>
              <a:gd name="T13" fmla="*/ 2147483647 h 233"/>
              <a:gd name="T14" fmla="*/ 2147483647 w 233"/>
              <a:gd name="T15" fmla="*/ 2147483647 h 233"/>
              <a:gd name="T16" fmla="*/ 2147483647 w 233"/>
              <a:gd name="T17" fmla="*/ 2147483647 h 233"/>
              <a:gd name="T18" fmla="*/ 2147483647 w 233"/>
              <a:gd name="T19" fmla="*/ 2147483647 h 233"/>
              <a:gd name="T20" fmla="*/ 2147483647 w 233"/>
              <a:gd name="T21" fmla="*/ 2147483647 h 233"/>
              <a:gd name="T22" fmla="*/ 2147483647 w 233"/>
              <a:gd name="T23" fmla="*/ 2147483647 h 233"/>
              <a:gd name="T24" fmla="*/ 2147483647 w 233"/>
              <a:gd name="T25" fmla="*/ 2147483647 h 233"/>
              <a:gd name="T26" fmla="*/ 2147483647 w 233"/>
              <a:gd name="T27" fmla="*/ 2147483647 h 233"/>
              <a:gd name="T28" fmla="*/ 2147483647 w 233"/>
              <a:gd name="T29" fmla="*/ 2147483647 h 233"/>
              <a:gd name="T30" fmla="*/ 2147483647 w 233"/>
              <a:gd name="T31" fmla="*/ 2147483647 h 233"/>
              <a:gd name="T32" fmla="*/ 2147483647 w 233"/>
              <a:gd name="T33" fmla="*/ 0 h 233"/>
              <a:gd name="T34" fmla="*/ 2147483647 w 233"/>
              <a:gd name="T35" fmla="*/ 0 h 233"/>
              <a:gd name="T36" fmla="*/ 2147483647 w 233"/>
              <a:gd name="T37" fmla="*/ 2147483647 h 233"/>
              <a:gd name="T38" fmla="*/ 2147483647 w 233"/>
              <a:gd name="T39" fmla="*/ 2147483647 h 233"/>
              <a:gd name="T40" fmla="*/ 2147483647 w 233"/>
              <a:gd name="T41" fmla="*/ 2147483647 h 233"/>
              <a:gd name="T42" fmla="*/ 2147483647 w 233"/>
              <a:gd name="T43" fmla="*/ 2147483647 h 233"/>
              <a:gd name="T44" fmla="*/ 2147483647 w 233"/>
              <a:gd name="T45" fmla="*/ 2147483647 h 233"/>
              <a:gd name="T46" fmla="*/ 2147483647 w 233"/>
              <a:gd name="T47" fmla="*/ 2147483647 h 233"/>
              <a:gd name="T48" fmla="*/ 2147483647 w 233"/>
              <a:gd name="T49" fmla="*/ 2147483647 h 233"/>
              <a:gd name="T50" fmla="*/ 2147483647 w 233"/>
              <a:gd name="T51" fmla="*/ 2147483647 h 233"/>
              <a:gd name="T52" fmla="*/ 2147483647 w 233"/>
              <a:gd name="T53" fmla="*/ 2147483647 h 233"/>
              <a:gd name="T54" fmla="*/ 2147483647 w 233"/>
              <a:gd name="T55" fmla="*/ 2147483647 h 233"/>
              <a:gd name="T56" fmla="*/ 2147483647 w 233"/>
              <a:gd name="T57" fmla="*/ 2147483647 h 233"/>
              <a:gd name="T58" fmla="*/ 2147483647 w 233"/>
              <a:gd name="T59" fmla="*/ 2147483647 h 233"/>
              <a:gd name="T60" fmla="*/ 2147483647 w 233"/>
              <a:gd name="T61" fmla="*/ 2147483647 h 233"/>
              <a:gd name="T62" fmla="*/ 2147483647 w 233"/>
              <a:gd name="T63" fmla="*/ 2147483647 h 233"/>
              <a:gd name="T64" fmla="*/ 2147483647 w 233"/>
              <a:gd name="T65" fmla="*/ 2147483647 h 233"/>
              <a:gd name="T66" fmla="*/ 0 w 233"/>
              <a:gd name="T67" fmla="*/ 2147483647 h 233"/>
              <a:gd name="T68" fmla="*/ 0 w 233"/>
              <a:gd name="T69" fmla="*/ 2147483647 h 23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33"/>
              <a:gd name="T106" fmla="*/ 0 h 233"/>
              <a:gd name="T107" fmla="*/ 233 w 233"/>
              <a:gd name="T108" fmla="*/ 233 h 23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33" h="233">
                <a:moveTo>
                  <a:pt x="0" y="233"/>
                </a:moveTo>
                <a:lnTo>
                  <a:pt x="22" y="232"/>
                </a:lnTo>
                <a:lnTo>
                  <a:pt x="45" y="229"/>
                </a:lnTo>
                <a:lnTo>
                  <a:pt x="68" y="223"/>
                </a:lnTo>
                <a:lnTo>
                  <a:pt x="89" y="215"/>
                </a:lnTo>
                <a:lnTo>
                  <a:pt x="110" y="205"/>
                </a:lnTo>
                <a:lnTo>
                  <a:pt x="130" y="193"/>
                </a:lnTo>
                <a:lnTo>
                  <a:pt x="147" y="180"/>
                </a:lnTo>
                <a:lnTo>
                  <a:pt x="163" y="165"/>
                </a:lnTo>
                <a:lnTo>
                  <a:pt x="178" y="149"/>
                </a:lnTo>
                <a:lnTo>
                  <a:pt x="192" y="130"/>
                </a:lnTo>
                <a:lnTo>
                  <a:pt x="204" y="111"/>
                </a:lnTo>
                <a:lnTo>
                  <a:pt x="213" y="91"/>
                </a:lnTo>
                <a:lnTo>
                  <a:pt x="222" y="68"/>
                </a:lnTo>
                <a:lnTo>
                  <a:pt x="228" y="47"/>
                </a:lnTo>
                <a:lnTo>
                  <a:pt x="231" y="23"/>
                </a:lnTo>
                <a:lnTo>
                  <a:pt x="233" y="0"/>
                </a:lnTo>
                <a:lnTo>
                  <a:pt x="219" y="0"/>
                </a:lnTo>
                <a:lnTo>
                  <a:pt x="218" y="23"/>
                </a:lnTo>
                <a:lnTo>
                  <a:pt x="215" y="44"/>
                </a:lnTo>
                <a:lnTo>
                  <a:pt x="209" y="65"/>
                </a:lnTo>
                <a:lnTo>
                  <a:pt x="201" y="85"/>
                </a:lnTo>
                <a:lnTo>
                  <a:pt x="192" y="105"/>
                </a:lnTo>
                <a:lnTo>
                  <a:pt x="181" y="123"/>
                </a:lnTo>
                <a:lnTo>
                  <a:pt x="168" y="140"/>
                </a:lnTo>
                <a:lnTo>
                  <a:pt x="154" y="155"/>
                </a:lnTo>
                <a:lnTo>
                  <a:pt x="139" y="170"/>
                </a:lnTo>
                <a:lnTo>
                  <a:pt x="122" y="182"/>
                </a:lnTo>
                <a:lnTo>
                  <a:pt x="104" y="193"/>
                </a:lnTo>
                <a:lnTo>
                  <a:pt x="85" y="202"/>
                </a:lnTo>
                <a:lnTo>
                  <a:pt x="65" y="209"/>
                </a:lnTo>
                <a:lnTo>
                  <a:pt x="44" y="215"/>
                </a:lnTo>
                <a:lnTo>
                  <a:pt x="21" y="218"/>
                </a:lnTo>
                <a:lnTo>
                  <a:pt x="0" y="220"/>
                </a:lnTo>
                <a:lnTo>
                  <a:pt x="0" y="233"/>
                </a:lnTo>
                <a:close/>
              </a:path>
            </a:pathLst>
          </a:custGeom>
          <a:solidFill>
            <a:schemeClr val="tx1"/>
          </a:solidFill>
          <a:ln w="9525">
            <a:noFill/>
            <a:round/>
            <a:headEnd/>
            <a:tailEnd/>
          </a:ln>
        </p:spPr>
        <p:txBody>
          <a:bodyPr/>
          <a:lstStyle/>
          <a:p>
            <a:endParaRPr lang="en-US" dirty="0"/>
          </a:p>
        </p:txBody>
      </p:sp>
      <p:sp>
        <p:nvSpPr>
          <p:cNvPr id="73779" name="Freeform 245"/>
          <p:cNvSpPr>
            <a:spLocks/>
          </p:cNvSpPr>
          <p:nvPr/>
        </p:nvSpPr>
        <p:spPr bwMode="auto">
          <a:xfrm>
            <a:off x="3040063" y="3924300"/>
            <a:ext cx="373062" cy="369888"/>
          </a:xfrm>
          <a:custGeom>
            <a:avLst/>
            <a:gdLst>
              <a:gd name="T0" fmla="*/ 0 w 235"/>
              <a:gd name="T1" fmla="*/ 0 h 233"/>
              <a:gd name="T2" fmla="*/ 2147483647 w 235"/>
              <a:gd name="T3" fmla="*/ 2147483647 h 233"/>
              <a:gd name="T4" fmla="*/ 2147483647 w 235"/>
              <a:gd name="T5" fmla="*/ 2147483647 h 233"/>
              <a:gd name="T6" fmla="*/ 2147483647 w 235"/>
              <a:gd name="T7" fmla="*/ 2147483647 h 233"/>
              <a:gd name="T8" fmla="*/ 2147483647 w 235"/>
              <a:gd name="T9" fmla="*/ 2147483647 h 233"/>
              <a:gd name="T10" fmla="*/ 2147483647 w 235"/>
              <a:gd name="T11" fmla="*/ 2147483647 h 233"/>
              <a:gd name="T12" fmla="*/ 2147483647 w 235"/>
              <a:gd name="T13" fmla="*/ 2147483647 h 233"/>
              <a:gd name="T14" fmla="*/ 2147483647 w 235"/>
              <a:gd name="T15" fmla="*/ 2147483647 h 233"/>
              <a:gd name="T16" fmla="*/ 2147483647 w 235"/>
              <a:gd name="T17" fmla="*/ 2147483647 h 233"/>
              <a:gd name="T18" fmla="*/ 2147483647 w 235"/>
              <a:gd name="T19" fmla="*/ 2147483647 h 233"/>
              <a:gd name="T20" fmla="*/ 2147483647 w 235"/>
              <a:gd name="T21" fmla="*/ 2147483647 h 233"/>
              <a:gd name="T22" fmla="*/ 2147483647 w 235"/>
              <a:gd name="T23" fmla="*/ 2147483647 h 233"/>
              <a:gd name="T24" fmla="*/ 2147483647 w 235"/>
              <a:gd name="T25" fmla="*/ 2147483647 h 233"/>
              <a:gd name="T26" fmla="*/ 2147483647 w 235"/>
              <a:gd name="T27" fmla="*/ 2147483647 h 233"/>
              <a:gd name="T28" fmla="*/ 2147483647 w 235"/>
              <a:gd name="T29" fmla="*/ 2147483647 h 233"/>
              <a:gd name="T30" fmla="*/ 2147483647 w 235"/>
              <a:gd name="T31" fmla="*/ 2147483647 h 233"/>
              <a:gd name="T32" fmla="*/ 2147483647 w 235"/>
              <a:gd name="T33" fmla="*/ 2147483647 h 233"/>
              <a:gd name="T34" fmla="*/ 2147483647 w 235"/>
              <a:gd name="T35" fmla="*/ 2147483647 h 233"/>
              <a:gd name="T36" fmla="*/ 2147483647 w 235"/>
              <a:gd name="T37" fmla="*/ 2147483647 h 233"/>
              <a:gd name="T38" fmla="*/ 2147483647 w 235"/>
              <a:gd name="T39" fmla="*/ 2147483647 h 233"/>
              <a:gd name="T40" fmla="*/ 2147483647 w 235"/>
              <a:gd name="T41" fmla="*/ 2147483647 h 233"/>
              <a:gd name="T42" fmla="*/ 2147483647 w 235"/>
              <a:gd name="T43" fmla="*/ 2147483647 h 233"/>
              <a:gd name="T44" fmla="*/ 2147483647 w 235"/>
              <a:gd name="T45" fmla="*/ 2147483647 h 233"/>
              <a:gd name="T46" fmla="*/ 2147483647 w 235"/>
              <a:gd name="T47" fmla="*/ 2147483647 h 233"/>
              <a:gd name="T48" fmla="*/ 2147483647 w 235"/>
              <a:gd name="T49" fmla="*/ 2147483647 h 233"/>
              <a:gd name="T50" fmla="*/ 2147483647 w 235"/>
              <a:gd name="T51" fmla="*/ 2147483647 h 233"/>
              <a:gd name="T52" fmla="*/ 2147483647 w 235"/>
              <a:gd name="T53" fmla="*/ 2147483647 h 233"/>
              <a:gd name="T54" fmla="*/ 2147483647 w 235"/>
              <a:gd name="T55" fmla="*/ 2147483647 h 233"/>
              <a:gd name="T56" fmla="*/ 2147483647 w 235"/>
              <a:gd name="T57" fmla="*/ 2147483647 h 233"/>
              <a:gd name="T58" fmla="*/ 2147483647 w 235"/>
              <a:gd name="T59" fmla="*/ 2147483647 h 233"/>
              <a:gd name="T60" fmla="*/ 2147483647 w 235"/>
              <a:gd name="T61" fmla="*/ 2147483647 h 233"/>
              <a:gd name="T62" fmla="*/ 2147483647 w 235"/>
              <a:gd name="T63" fmla="*/ 2147483647 h 233"/>
              <a:gd name="T64" fmla="*/ 2147483647 w 235"/>
              <a:gd name="T65" fmla="*/ 2147483647 h 233"/>
              <a:gd name="T66" fmla="*/ 2147483647 w 235"/>
              <a:gd name="T67" fmla="*/ 0 h 233"/>
              <a:gd name="T68" fmla="*/ 0 w 235"/>
              <a:gd name="T69" fmla="*/ 0 h 23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35"/>
              <a:gd name="T106" fmla="*/ 0 h 233"/>
              <a:gd name="T107" fmla="*/ 235 w 235"/>
              <a:gd name="T108" fmla="*/ 233 h 23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35" h="233">
                <a:moveTo>
                  <a:pt x="0" y="0"/>
                </a:moveTo>
                <a:lnTo>
                  <a:pt x="2" y="23"/>
                </a:lnTo>
                <a:lnTo>
                  <a:pt x="5" y="47"/>
                </a:lnTo>
                <a:lnTo>
                  <a:pt x="11" y="68"/>
                </a:lnTo>
                <a:lnTo>
                  <a:pt x="20" y="91"/>
                </a:lnTo>
                <a:lnTo>
                  <a:pt x="29" y="111"/>
                </a:lnTo>
                <a:lnTo>
                  <a:pt x="41" y="130"/>
                </a:lnTo>
                <a:lnTo>
                  <a:pt x="55" y="149"/>
                </a:lnTo>
                <a:lnTo>
                  <a:pt x="70" y="165"/>
                </a:lnTo>
                <a:lnTo>
                  <a:pt x="86" y="180"/>
                </a:lnTo>
                <a:lnTo>
                  <a:pt x="103" y="193"/>
                </a:lnTo>
                <a:lnTo>
                  <a:pt x="123" y="205"/>
                </a:lnTo>
                <a:lnTo>
                  <a:pt x="144" y="215"/>
                </a:lnTo>
                <a:lnTo>
                  <a:pt x="165" y="223"/>
                </a:lnTo>
                <a:lnTo>
                  <a:pt x="188" y="229"/>
                </a:lnTo>
                <a:lnTo>
                  <a:pt x="211" y="232"/>
                </a:lnTo>
                <a:lnTo>
                  <a:pt x="235" y="233"/>
                </a:lnTo>
                <a:lnTo>
                  <a:pt x="235" y="220"/>
                </a:lnTo>
                <a:lnTo>
                  <a:pt x="212" y="218"/>
                </a:lnTo>
                <a:lnTo>
                  <a:pt x="189" y="215"/>
                </a:lnTo>
                <a:lnTo>
                  <a:pt x="168" y="209"/>
                </a:lnTo>
                <a:lnTo>
                  <a:pt x="148" y="202"/>
                </a:lnTo>
                <a:lnTo>
                  <a:pt x="129" y="193"/>
                </a:lnTo>
                <a:lnTo>
                  <a:pt x="111" y="182"/>
                </a:lnTo>
                <a:lnTo>
                  <a:pt x="94" y="170"/>
                </a:lnTo>
                <a:lnTo>
                  <a:pt x="79" y="155"/>
                </a:lnTo>
                <a:lnTo>
                  <a:pt x="65" y="140"/>
                </a:lnTo>
                <a:lnTo>
                  <a:pt x="52" y="123"/>
                </a:lnTo>
                <a:lnTo>
                  <a:pt x="41" y="105"/>
                </a:lnTo>
                <a:lnTo>
                  <a:pt x="32" y="85"/>
                </a:lnTo>
                <a:lnTo>
                  <a:pt x="24" y="65"/>
                </a:lnTo>
                <a:lnTo>
                  <a:pt x="18" y="44"/>
                </a:lnTo>
                <a:lnTo>
                  <a:pt x="15" y="23"/>
                </a:lnTo>
                <a:lnTo>
                  <a:pt x="14" y="0"/>
                </a:lnTo>
                <a:lnTo>
                  <a:pt x="0" y="0"/>
                </a:lnTo>
                <a:close/>
              </a:path>
            </a:pathLst>
          </a:custGeom>
          <a:solidFill>
            <a:schemeClr val="tx1"/>
          </a:solidFill>
          <a:ln w="9525">
            <a:noFill/>
            <a:round/>
            <a:headEnd/>
            <a:tailEnd/>
          </a:ln>
        </p:spPr>
        <p:txBody>
          <a:bodyPr/>
          <a:lstStyle/>
          <a:p>
            <a:endParaRPr lang="en-US" dirty="0"/>
          </a:p>
        </p:txBody>
      </p:sp>
      <p:sp>
        <p:nvSpPr>
          <p:cNvPr id="73780" name="Freeform 246"/>
          <p:cNvSpPr>
            <a:spLocks/>
          </p:cNvSpPr>
          <p:nvPr/>
        </p:nvSpPr>
        <p:spPr bwMode="auto">
          <a:xfrm>
            <a:off x="3040063" y="3554413"/>
            <a:ext cx="373062" cy="369887"/>
          </a:xfrm>
          <a:custGeom>
            <a:avLst/>
            <a:gdLst>
              <a:gd name="T0" fmla="*/ 2147483647 w 235"/>
              <a:gd name="T1" fmla="*/ 0 h 233"/>
              <a:gd name="T2" fmla="*/ 2147483647 w 235"/>
              <a:gd name="T3" fmla="*/ 2147483647 h 233"/>
              <a:gd name="T4" fmla="*/ 2147483647 w 235"/>
              <a:gd name="T5" fmla="*/ 2147483647 h 233"/>
              <a:gd name="T6" fmla="*/ 2147483647 w 235"/>
              <a:gd name="T7" fmla="*/ 2147483647 h 233"/>
              <a:gd name="T8" fmla="*/ 2147483647 w 235"/>
              <a:gd name="T9" fmla="*/ 2147483647 h 233"/>
              <a:gd name="T10" fmla="*/ 2147483647 w 235"/>
              <a:gd name="T11" fmla="*/ 2147483647 h 233"/>
              <a:gd name="T12" fmla="*/ 2147483647 w 235"/>
              <a:gd name="T13" fmla="*/ 2147483647 h 233"/>
              <a:gd name="T14" fmla="*/ 2147483647 w 235"/>
              <a:gd name="T15" fmla="*/ 2147483647 h 233"/>
              <a:gd name="T16" fmla="*/ 2147483647 w 235"/>
              <a:gd name="T17" fmla="*/ 2147483647 h 233"/>
              <a:gd name="T18" fmla="*/ 2147483647 w 235"/>
              <a:gd name="T19" fmla="*/ 2147483647 h 233"/>
              <a:gd name="T20" fmla="*/ 2147483647 w 235"/>
              <a:gd name="T21" fmla="*/ 2147483647 h 233"/>
              <a:gd name="T22" fmla="*/ 2147483647 w 235"/>
              <a:gd name="T23" fmla="*/ 2147483647 h 233"/>
              <a:gd name="T24" fmla="*/ 2147483647 w 235"/>
              <a:gd name="T25" fmla="*/ 2147483647 h 233"/>
              <a:gd name="T26" fmla="*/ 2147483647 w 235"/>
              <a:gd name="T27" fmla="*/ 2147483647 h 233"/>
              <a:gd name="T28" fmla="*/ 2147483647 w 235"/>
              <a:gd name="T29" fmla="*/ 2147483647 h 233"/>
              <a:gd name="T30" fmla="*/ 2147483647 w 235"/>
              <a:gd name="T31" fmla="*/ 2147483647 h 233"/>
              <a:gd name="T32" fmla="*/ 0 w 235"/>
              <a:gd name="T33" fmla="*/ 2147483647 h 233"/>
              <a:gd name="T34" fmla="*/ 2147483647 w 235"/>
              <a:gd name="T35" fmla="*/ 2147483647 h 233"/>
              <a:gd name="T36" fmla="*/ 2147483647 w 235"/>
              <a:gd name="T37" fmla="*/ 2147483647 h 233"/>
              <a:gd name="T38" fmla="*/ 2147483647 w 235"/>
              <a:gd name="T39" fmla="*/ 2147483647 h 233"/>
              <a:gd name="T40" fmla="*/ 2147483647 w 235"/>
              <a:gd name="T41" fmla="*/ 2147483647 h 233"/>
              <a:gd name="T42" fmla="*/ 2147483647 w 235"/>
              <a:gd name="T43" fmla="*/ 2147483647 h 233"/>
              <a:gd name="T44" fmla="*/ 2147483647 w 235"/>
              <a:gd name="T45" fmla="*/ 2147483647 h 233"/>
              <a:gd name="T46" fmla="*/ 2147483647 w 235"/>
              <a:gd name="T47" fmla="*/ 2147483647 h 233"/>
              <a:gd name="T48" fmla="*/ 2147483647 w 235"/>
              <a:gd name="T49" fmla="*/ 2147483647 h 233"/>
              <a:gd name="T50" fmla="*/ 2147483647 w 235"/>
              <a:gd name="T51" fmla="*/ 2147483647 h 233"/>
              <a:gd name="T52" fmla="*/ 2147483647 w 235"/>
              <a:gd name="T53" fmla="*/ 2147483647 h 233"/>
              <a:gd name="T54" fmla="*/ 2147483647 w 235"/>
              <a:gd name="T55" fmla="*/ 2147483647 h 233"/>
              <a:gd name="T56" fmla="*/ 2147483647 w 235"/>
              <a:gd name="T57" fmla="*/ 2147483647 h 233"/>
              <a:gd name="T58" fmla="*/ 2147483647 w 235"/>
              <a:gd name="T59" fmla="*/ 2147483647 h 233"/>
              <a:gd name="T60" fmla="*/ 2147483647 w 235"/>
              <a:gd name="T61" fmla="*/ 2147483647 h 233"/>
              <a:gd name="T62" fmla="*/ 2147483647 w 235"/>
              <a:gd name="T63" fmla="*/ 2147483647 h 233"/>
              <a:gd name="T64" fmla="*/ 2147483647 w 235"/>
              <a:gd name="T65" fmla="*/ 2147483647 h 233"/>
              <a:gd name="T66" fmla="*/ 2147483647 w 235"/>
              <a:gd name="T67" fmla="*/ 2147483647 h 233"/>
              <a:gd name="T68" fmla="*/ 2147483647 w 235"/>
              <a:gd name="T69" fmla="*/ 0 h 23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35"/>
              <a:gd name="T106" fmla="*/ 0 h 233"/>
              <a:gd name="T107" fmla="*/ 235 w 235"/>
              <a:gd name="T108" fmla="*/ 233 h 23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35" h="233">
                <a:moveTo>
                  <a:pt x="235" y="0"/>
                </a:moveTo>
                <a:lnTo>
                  <a:pt x="211" y="2"/>
                </a:lnTo>
                <a:lnTo>
                  <a:pt x="188" y="5"/>
                </a:lnTo>
                <a:lnTo>
                  <a:pt x="165" y="11"/>
                </a:lnTo>
                <a:lnTo>
                  <a:pt x="144" y="18"/>
                </a:lnTo>
                <a:lnTo>
                  <a:pt x="123" y="27"/>
                </a:lnTo>
                <a:lnTo>
                  <a:pt x="103" y="40"/>
                </a:lnTo>
                <a:lnTo>
                  <a:pt x="86" y="53"/>
                </a:lnTo>
                <a:lnTo>
                  <a:pt x="70" y="68"/>
                </a:lnTo>
                <a:lnTo>
                  <a:pt x="55" y="85"/>
                </a:lnTo>
                <a:lnTo>
                  <a:pt x="41" y="103"/>
                </a:lnTo>
                <a:lnTo>
                  <a:pt x="29" y="121"/>
                </a:lnTo>
                <a:lnTo>
                  <a:pt x="20" y="142"/>
                </a:lnTo>
                <a:lnTo>
                  <a:pt x="11" y="164"/>
                </a:lnTo>
                <a:lnTo>
                  <a:pt x="5" y="186"/>
                </a:lnTo>
                <a:lnTo>
                  <a:pt x="2" y="209"/>
                </a:lnTo>
                <a:lnTo>
                  <a:pt x="0" y="233"/>
                </a:lnTo>
                <a:lnTo>
                  <a:pt x="14" y="233"/>
                </a:lnTo>
                <a:lnTo>
                  <a:pt x="15" y="211"/>
                </a:lnTo>
                <a:lnTo>
                  <a:pt x="18" y="189"/>
                </a:lnTo>
                <a:lnTo>
                  <a:pt x="24" y="168"/>
                </a:lnTo>
                <a:lnTo>
                  <a:pt x="32" y="147"/>
                </a:lnTo>
                <a:lnTo>
                  <a:pt x="41" y="129"/>
                </a:lnTo>
                <a:lnTo>
                  <a:pt x="52" y="111"/>
                </a:lnTo>
                <a:lnTo>
                  <a:pt x="65" y="94"/>
                </a:lnTo>
                <a:lnTo>
                  <a:pt x="79" y="77"/>
                </a:lnTo>
                <a:lnTo>
                  <a:pt x="94" y="64"/>
                </a:lnTo>
                <a:lnTo>
                  <a:pt x="111" y="52"/>
                </a:lnTo>
                <a:lnTo>
                  <a:pt x="129" y="40"/>
                </a:lnTo>
                <a:lnTo>
                  <a:pt x="148" y="30"/>
                </a:lnTo>
                <a:lnTo>
                  <a:pt x="168" y="23"/>
                </a:lnTo>
                <a:lnTo>
                  <a:pt x="189" y="18"/>
                </a:lnTo>
                <a:lnTo>
                  <a:pt x="212" y="14"/>
                </a:lnTo>
                <a:lnTo>
                  <a:pt x="235" y="14"/>
                </a:lnTo>
                <a:lnTo>
                  <a:pt x="235" y="0"/>
                </a:lnTo>
                <a:close/>
              </a:path>
            </a:pathLst>
          </a:custGeom>
          <a:solidFill>
            <a:schemeClr val="tx1"/>
          </a:solidFill>
          <a:ln w="9525">
            <a:noFill/>
            <a:round/>
            <a:headEnd/>
            <a:tailEnd/>
          </a:ln>
        </p:spPr>
        <p:txBody>
          <a:bodyPr/>
          <a:lstStyle/>
          <a:p>
            <a:endParaRPr lang="en-US" dirty="0"/>
          </a:p>
        </p:txBody>
      </p:sp>
      <p:sp>
        <p:nvSpPr>
          <p:cNvPr id="73781" name="Freeform 247"/>
          <p:cNvSpPr>
            <a:spLocks/>
          </p:cNvSpPr>
          <p:nvPr/>
        </p:nvSpPr>
        <p:spPr bwMode="auto">
          <a:xfrm>
            <a:off x="3833813" y="3917950"/>
            <a:ext cx="147637" cy="20638"/>
          </a:xfrm>
          <a:custGeom>
            <a:avLst/>
            <a:gdLst>
              <a:gd name="T0" fmla="*/ 2147483647 w 93"/>
              <a:gd name="T1" fmla="*/ 2147483647 h 13"/>
              <a:gd name="T2" fmla="*/ 2147483647 w 93"/>
              <a:gd name="T3" fmla="*/ 0 h 13"/>
              <a:gd name="T4" fmla="*/ 0 w 93"/>
              <a:gd name="T5" fmla="*/ 0 h 13"/>
              <a:gd name="T6" fmla="*/ 0 w 93"/>
              <a:gd name="T7" fmla="*/ 2147483647 h 13"/>
              <a:gd name="T8" fmla="*/ 2147483647 w 93"/>
              <a:gd name="T9" fmla="*/ 2147483647 h 13"/>
              <a:gd name="T10" fmla="*/ 2147483647 w 93"/>
              <a:gd name="T11" fmla="*/ 2147483647 h 13"/>
              <a:gd name="T12" fmla="*/ 0 60000 65536"/>
              <a:gd name="T13" fmla="*/ 0 60000 65536"/>
              <a:gd name="T14" fmla="*/ 0 60000 65536"/>
              <a:gd name="T15" fmla="*/ 0 60000 65536"/>
              <a:gd name="T16" fmla="*/ 0 60000 65536"/>
              <a:gd name="T17" fmla="*/ 0 60000 65536"/>
              <a:gd name="T18" fmla="*/ 0 w 93"/>
              <a:gd name="T19" fmla="*/ 0 h 13"/>
              <a:gd name="T20" fmla="*/ 93 w 93"/>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93" h="13">
                <a:moveTo>
                  <a:pt x="93" y="7"/>
                </a:moveTo>
                <a:lnTo>
                  <a:pt x="93" y="0"/>
                </a:lnTo>
                <a:lnTo>
                  <a:pt x="0" y="0"/>
                </a:lnTo>
                <a:lnTo>
                  <a:pt x="0" y="13"/>
                </a:lnTo>
                <a:lnTo>
                  <a:pt x="93" y="13"/>
                </a:lnTo>
                <a:lnTo>
                  <a:pt x="93" y="7"/>
                </a:lnTo>
                <a:close/>
              </a:path>
            </a:pathLst>
          </a:custGeom>
          <a:solidFill>
            <a:schemeClr val="tx1"/>
          </a:solidFill>
          <a:ln w="9525">
            <a:noFill/>
            <a:round/>
            <a:headEnd/>
            <a:tailEnd/>
          </a:ln>
        </p:spPr>
        <p:txBody>
          <a:bodyPr/>
          <a:lstStyle/>
          <a:p>
            <a:endParaRPr lang="en-US" dirty="0"/>
          </a:p>
        </p:txBody>
      </p:sp>
      <p:sp>
        <p:nvSpPr>
          <p:cNvPr id="73782" name="Freeform 248"/>
          <p:cNvSpPr>
            <a:spLocks/>
          </p:cNvSpPr>
          <p:nvPr/>
        </p:nvSpPr>
        <p:spPr bwMode="auto">
          <a:xfrm>
            <a:off x="2841625" y="3914775"/>
            <a:ext cx="147638" cy="22225"/>
          </a:xfrm>
          <a:custGeom>
            <a:avLst/>
            <a:gdLst>
              <a:gd name="T0" fmla="*/ 0 w 93"/>
              <a:gd name="T1" fmla="*/ 2147483647 h 14"/>
              <a:gd name="T2" fmla="*/ 0 w 93"/>
              <a:gd name="T3" fmla="*/ 2147483647 h 14"/>
              <a:gd name="T4" fmla="*/ 2147483647 w 93"/>
              <a:gd name="T5" fmla="*/ 2147483647 h 14"/>
              <a:gd name="T6" fmla="*/ 2147483647 w 93"/>
              <a:gd name="T7" fmla="*/ 0 h 14"/>
              <a:gd name="T8" fmla="*/ 0 w 93"/>
              <a:gd name="T9" fmla="*/ 0 h 14"/>
              <a:gd name="T10" fmla="*/ 0 w 93"/>
              <a:gd name="T11" fmla="*/ 2147483647 h 14"/>
              <a:gd name="T12" fmla="*/ 0 60000 65536"/>
              <a:gd name="T13" fmla="*/ 0 60000 65536"/>
              <a:gd name="T14" fmla="*/ 0 60000 65536"/>
              <a:gd name="T15" fmla="*/ 0 60000 65536"/>
              <a:gd name="T16" fmla="*/ 0 60000 65536"/>
              <a:gd name="T17" fmla="*/ 0 60000 65536"/>
              <a:gd name="T18" fmla="*/ 0 w 93"/>
              <a:gd name="T19" fmla="*/ 0 h 14"/>
              <a:gd name="T20" fmla="*/ 93 w 93"/>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93" h="14">
                <a:moveTo>
                  <a:pt x="0" y="6"/>
                </a:moveTo>
                <a:lnTo>
                  <a:pt x="0" y="14"/>
                </a:lnTo>
                <a:lnTo>
                  <a:pt x="93" y="14"/>
                </a:lnTo>
                <a:lnTo>
                  <a:pt x="93" y="0"/>
                </a:lnTo>
                <a:lnTo>
                  <a:pt x="0" y="0"/>
                </a:lnTo>
                <a:lnTo>
                  <a:pt x="0" y="6"/>
                </a:lnTo>
                <a:close/>
              </a:path>
            </a:pathLst>
          </a:custGeom>
          <a:solidFill>
            <a:schemeClr val="tx1"/>
          </a:solidFill>
          <a:ln w="9525">
            <a:noFill/>
            <a:round/>
            <a:headEnd/>
            <a:tailEnd/>
          </a:ln>
        </p:spPr>
        <p:txBody>
          <a:bodyPr/>
          <a:lstStyle/>
          <a:p>
            <a:endParaRPr lang="en-US" dirty="0"/>
          </a:p>
        </p:txBody>
      </p:sp>
      <p:sp>
        <p:nvSpPr>
          <p:cNvPr id="73783" name="Freeform 249"/>
          <p:cNvSpPr>
            <a:spLocks/>
          </p:cNvSpPr>
          <p:nvPr/>
        </p:nvSpPr>
        <p:spPr bwMode="auto">
          <a:xfrm>
            <a:off x="3897313" y="3871913"/>
            <a:ext cx="22225" cy="115887"/>
          </a:xfrm>
          <a:custGeom>
            <a:avLst/>
            <a:gdLst>
              <a:gd name="T0" fmla="*/ 2147483647 w 14"/>
              <a:gd name="T1" fmla="*/ 2147483647 h 73"/>
              <a:gd name="T2" fmla="*/ 2147483647 w 14"/>
              <a:gd name="T3" fmla="*/ 2147483647 h 73"/>
              <a:gd name="T4" fmla="*/ 2147483647 w 14"/>
              <a:gd name="T5" fmla="*/ 0 h 73"/>
              <a:gd name="T6" fmla="*/ 0 w 14"/>
              <a:gd name="T7" fmla="*/ 0 h 73"/>
              <a:gd name="T8" fmla="*/ 0 w 14"/>
              <a:gd name="T9" fmla="*/ 2147483647 h 73"/>
              <a:gd name="T10" fmla="*/ 2147483647 w 14"/>
              <a:gd name="T11" fmla="*/ 2147483647 h 73"/>
              <a:gd name="T12" fmla="*/ 0 60000 65536"/>
              <a:gd name="T13" fmla="*/ 0 60000 65536"/>
              <a:gd name="T14" fmla="*/ 0 60000 65536"/>
              <a:gd name="T15" fmla="*/ 0 60000 65536"/>
              <a:gd name="T16" fmla="*/ 0 60000 65536"/>
              <a:gd name="T17" fmla="*/ 0 60000 65536"/>
              <a:gd name="T18" fmla="*/ 0 w 14"/>
              <a:gd name="T19" fmla="*/ 0 h 73"/>
              <a:gd name="T20" fmla="*/ 14 w 14"/>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14" h="73">
                <a:moveTo>
                  <a:pt x="8" y="73"/>
                </a:moveTo>
                <a:lnTo>
                  <a:pt x="14" y="73"/>
                </a:lnTo>
                <a:lnTo>
                  <a:pt x="14" y="0"/>
                </a:lnTo>
                <a:lnTo>
                  <a:pt x="0" y="0"/>
                </a:lnTo>
                <a:lnTo>
                  <a:pt x="0" y="73"/>
                </a:lnTo>
                <a:lnTo>
                  <a:pt x="8" y="73"/>
                </a:lnTo>
                <a:close/>
              </a:path>
            </a:pathLst>
          </a:custGeom>
          <a:solidFill>
            <a:schemeClr val="tx1"/>
          </a:solidFill>
          <a:ln w="9525">
            <a:noFill/>
            <a:round/>
            <a:headEnd/>
            <a:tailEnd/>
          </a:ln>
        </p:spPr>
        <p:txBody>
          <a:bodyPr/>
          <a:lstStyle/>
          <a:p>
            <a:endParaRPr lang="en-US" dirty="0"/>
          </a:p>
        </p:txBody>
      </p:sp>
      <p:sp>
        <p:nvSpPr>
          <p:cNvPr id="73784" name="Freeform 250"/>
          <p:cNvSpPr>
            <a:spLocks/>
          </p:cNvSpPr>
          <p:nvPr/>
        </p:nvSpPr>
        <p:spPr bwMode="auto">
          <a:xfrm>
            <a:off x="2905125" y="3868738"/>
            <a:ext cx="22225" cy="114300"/>
          </a:xfrm>
          <a:custGeom>
            <a:avLst/>
            <a:gdLst>
              <a:gd name="T0" fmla="*/ 2147483647 w 14"/>
              <a:gd name="T1" fmla="*/ 2147483647 h 72"/>
              <a:gd name="T2" fmla="*/ 2147483647 w 14"/>
              <a:gd name="T3" fmla="*/ 2147483647 h 72"/>
              <a:gd name="T4" fmla="*/ 2147483647 w 14"/>
              <a:gd name="T5" fmla="*/ 0 h 72"/>
              <a:gd name="T6" fmla="*/ 0 w 14"/>
              <a:gd name="T7" fmla="*/ 0 h 72"/>
              <a:gd name="T8" fmla="*/ 0 w 14"/>
              <a:gd name="T9" fmla="*/ 2147483647 h 72"/>
              <a:gd name="T10" fmla="*/ 2147483647 w 14"/>
              <a:gd name="T11" fmla="*/ 2147483647 h 72"/>
              <a:gd name="T12" fmla="*/ 0 60000 65536"/>
              <a:gd name="T13" fmla="*/ 0 60000 65536"/>
              <a:gd name="T14" fmla="*/ 0 60000 65536"/>
              <a:gd name="T15" fmla="*/ 0 60000 65536"/>
              <a:gd name="T16" fmla="*/ 0 60000 65536"/>
              <a:gd name="T17" fmla="*/ 0 60000 65536"/>
              <a:gd name="T18" fmla="*/ 0 w 14"/>
              <a:gd name="T19" fmla="*/ 0 h 72"/>
              <a:gd name="T20" fmla="*/ 14 w 14"/>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14" h="72">
                <a:moveTo>
                  <a:pt x="8" y="72"/>
                </a:moveTo>
                <a:lnTo>
                  <a:pt x="14" y="72"/>
                </a:lnTo>
                <a:lnTo>
                  <a:pt x="14" y="0"/>
                </a:lnTo>
                <a:lnTo>
                  <a:pt x="0" y="0"/>
                </a:lnTo>
                <a:lnTo>
                  <a:pt x="0" y="72"/>
                </a:lnTo>
                <a:lnTo>
                  <a:pt x="8" y="72"/>
                </a:lnTo>
                <a:close/>
              </a:path>
            </a:pathLst>
          </a:custGeom>
          <a:solidFill>
            <a:schemeClr val="tx1"/>
          </a:solidFill>
          <a:ln w="9525">
            <a:noFill/>
            <a:round/>
            <a:headEnd/>
            <a:tailEnd/>
          </a:ln>
        </p:spPr>
        <p:txBody>
          <a:bodyPr/>
          <a:lstStyle/>
          <a:p>
            <a:endParaRPr lang="en-US" dirty="0"/>
          </a:p>
        </p:txBody>
      </p:sp>
      <p:sp>
        <p:nvSpPr>
          <p:cNvPr id="73785" name="Freeform 251"/>
          <p:cNvSpPr>
            <a:spLocks/>
          </p:cNvSpPr>
          <p:nvPr/>
        </p:nvSpPr>
        <p:spPr bwMode="auto">
          <a:xfrm>
            <a:off x="3354388" y="4364038"/>
            <a:ext cx="114300" cy="22225"/>
          </a:xfrm>
          <a:custGeom>
            <a:avLst/>
            <a:gdLst>
              <a:gd name="T0" fmla="*/ 2147483647 w 72"/>
              <a:gd name="T1" fmla="*/ 2147483647 h 14"/>
              <a:gd name="T2" fmla="*/ 2147483647 w 72"/>
              <a:gd name="T3" fmla="*/ 0 h 14"/>
              <a:gd name="T4" fmla="*/ 0 w 72"/>
              <a:gd name="T5" fmla="*/ 0 h 14"/>
              <a:gd name="T6" fmla="*/ 0 w 72"/>
              <a:gd name="T7" fmla="*/ 2147483647 h 14"/>
              <a:gd name="T8" fmla="*/ 2147483647 w 72"/>
              <a:gd name="T9" fmla="*/ 2147483647 h 14"/>
              <a:gd name="T10" fmla="*/ 2147483647 w 72"/>
              <a:gd name="T11" fmla="*/ 2147483647 h 14"/>
              <a:gd name="T12" fmla="*/ 0 60000 65536"/>
              <a:gd name="T13" fmla="*/ 0 60000 65536"/>
              <a:gd name="T14" fmla="*/ 0 60000 65536"/>
              <a:gd name="T15" fmla="*/ 0 60000 65536"/>
              <a:gd name="T16" fmla="*/ 0 60000 65536"/>
              <a:gd name="T17" fmla="*/ 0 60000 65536"/>
              <a:gd name="T18" fmla="*/ 0 w 72"/>
              <a:gd name="T19" fmla="*/ 0 h 14"/>
              <a:gd name="T20" fmla="*/ 72 w 72"/>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72" h="14">
                <a:moveTo>
                  <a:pt x="72" y="6"/>
                </a:moveTo>
                <a:lnTo>
                  <a:pt x="72" y="0"/>
                </a:lnTo>
                <a:lnTo>
                  <a:pt x="0" y="0"/>
                </a:lnTo>
                <a:lnTo>
                  <a:pt x="0" y="14"/>
                </a:lnTo>
                <a:lnTo>
                  <a:pt x="72" y="14"/>
                </a:lnTo>
                <a:lnTo>
                  <a:pt x="72" y="6"/>
                </a:lnTo>
                <a:close/>
              </a:path>
            </a:pathLst>
          </a:custGeom>
          <a:solidFill>
            <a:schemeClr val="tx1"/>
          </a:solidFill>
          <a:ln w="9525">
            <a:noFill/>
            <a:round/>
            <a:headEnd/>
            <a:tailEnd/>
          </a:ln>
        </p:spPr>
        <p:txBody>
          <a:bodyPr/>
          <a:lstStyle/>
          <a:p>
            <a:endParaRPr lang="en-US" dirty="0"/>
          </a:p>
        </p:txBody>
      </p:sp>
      <p:sp>
        <p:nvSpPr>
          <p:cNvPr id="73786" name="Freeform 252"/>
          <p:cNvSpPr>
            <a:spLocks/>
          </p:cNvSpPr>
          <p:nvPr/>
        </p:nvSpPr>
        <p:spPr bwMode="auto">
          <a:xfrm>
            <a:off x="3352800" y="3446463"/>
            <a:ext cx="112713" cy="22225"/>
          </a:xfrm>
          <a:custGeom>
            <a:avLst/>
            <a:gdLst>
              <a:gd name="T0" fmla="*/ 2147483647 w 71"/>
              <a:gd name="T1" fmla="*/ 2147483647 h 14"/>
              <a:gd name="T2" fmla="*/ 2147483647 w 71"/>
              <a:gd name="T3" fmla="*/ 0 h 14"/>
              <a:gd name="T4" fmla="*/ 0 w 71"/>
              <a:gd name="T5" fmla="*/ 0 h 14"/>
              <a:gd name="T6" fmla="*/ 0 w 71"/>
              <a:gd name="T7" fmla="*/ 2147483647 h 14"/>
              <a:gd name="T8" fmla="*/ 2147483647 w 71"/>
              <a:gd name="T9" fmla="*/ 2147483647 h 14"/>
              <a:gd name="T10" fmla="*/ 2147483647 w 71"/>
              <a:gd name="T11" fmla="*/ 2147483647 h 14"/>
              <a:gd name="T12" fmla="*/ 0 60000 65536"/>
              <a:gd name="T13" fmla="*/ 0 60000 65536"/>
              <a:gd name="T14" fmla="*/ 0 60000 65536"/>
              <a:gd name="T15" fmla="*/ 0 60000 65536"/>
              <a:gd name="T16" fmla="*/ 0 60000 65536"/>
              <a:gd name="T17" fmla="*/ 0 60000 65536"/>
              <a:gd name="T18" fmla="*/ 0 w 71"/>
              <a:gd name="T19" fmla="*/ 0 h 14"/>
              <a:gd name="T20" fmla="*/ 71 w 71"/>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71" h="14">
                <a:moveTo>
                  <a:pt x="71" y="8"/>
                </a:moveTo>
                <a:lnTo>
                  <a:pt x="71" y="0"/>
                </a:lnTo>
                <a:lnTo>
                  <a:pt x="0" y="0"/>
                </a:lnTo>
                <a:lnTo>
                  <a:pt x="0" y="14"/>
                </a:lnTo>
                <a:lnTo>
                  <a:pt x="71" y="14"/>
                </a:lnTo>
                <a:lnTo>
                  <a:pt x="71" y="8"/>
                </a:lnTo>
                <a:close/>
              </a:path>
            </a:pathLst>
          </a:custGeom>
          <a:solidFill>
            <a:schemeClr val="tx1"/>
          </a:solidFill>
          <a:ln w="9525">
            <a:noFill/>
            <a:round/>
            <a:headEnd/>
            <a:tailEnd/>
          </a:ln>
        </p:spPr>
        <p:txBody>
          <a:bodyPr/>
          <a:lstStyle/>
          <a:p>
            <a:endParaRPr lang="en-US" dirty="0"/>
          </a:p>
        </p:txBody>
      </p:sp>
      <p:sp>
        <p:nvSpPr>
          <p:cNvPr id="73787" name="Freeform 293"/>
          <p:cNvSpPr>
            <a:spLocks/>
          </p:cNvSpPr>
          <p:nvPr/>
        </p:nvSpPr>
        <p:spPr bwMode="auto">
          <a:xfrm>
            <a:off x="3730625" y="2589213"/>
            <a:ext cx="369888" cy="369887"/>
          </a:xfrm>
          <a:custGeom>
            <a:avLst/>
            <a:gdLst>
              <a:gd name="T0" fmla="*/ 2147483647 w 233"/>
              <a:gd name="T1" fmla="*/ 2147483647 h 233"/>
              <a:gd name="T2" fmla="*/ 2147483647 w 233"/>
              <a:gd name="T3" fmla="*/ 2147483647 h 233"/>
              <a:gd name="T4" fmla="*/ 2147483647 w 233"/>
              <a:gd name="T5" fmla="*/ 2147483647 h 233"/>
              <a:gd name="T6" fmla="*/ 2147483647 w 233"/>
              <a:gd name="T7" fmla="*/ 2147483647 h 233"/>
              <a:gd name="T8" fmla="*/ 2147483647 w 233"/>
              <a:gd name="T9" fmla="*/ 2147483647 h 233"/>
              <a:gd name="T10" fmla="*/ 2147483647 w 233"/>
              <a:gd name="T11" fmla="*/ 2147483647 h 233"/>
              <a:gd name="T12" fmla="*/ 2147483647 w 233"/>
              <a:gd name="T13" fmla="*/ 2147483647 h 233"/>
              <a:gd name="T14" fmla="*/ 2147483647 w 233"/>
              <a:gd name="T15" fmla="*/ 2147483647 h 233"/>
              <a:gd name="T16" fmla="*/ 2147483647 w 233"/>
              <a:gd name="T17" fmla="*/ 2147483647 h 233"/>
              <a:gd name="T18" fmla="*/ 2147483647 w 233"/>
              <a:gd name="T19" fmla="*/ 2147483647 h 233"/>
              <a:gd name="T20" fmla="*/ 2147483647 w 233"/>
              <a:gd name="T21" fmla="*/ 2147483647 h 233"/>
              <a:gd name="T22" fmla="*/ 2147483647 w 233"/>
              <a:gd name="T23" fmla="*/ 2147483647 h 233"/>
              <a:gd name="T24" fmla="*/ 2147483647 w 233"/>
              <a:gd name="T25" fmla="*/ 2147483647 h 233"/>
              <a:gd name="T26" fmla="*/ 2147483647 w 233"/>
              <a:gd name="T27" fmla="*/ 2147483647 h 233"/>
              <a:gd name="T28" fmla="*/ 2147483647 w 233"/>
              <a:gd name="T29" fmla="*/ 2147483647 h 233"/>
              <a:gd name="T30" fmla="*/ 2147483647 w 233"/>
              <a:gd name="T31" fmla="*/ 2147483647 h 233"/>
              <a:gd name="T32" fmla="*/ 0 w 233"/>
              <a:gd name="T33" fmla="*/ 0 h 233"/>
              <a:gd name="T34" fmla="*/ 0 w 233"/>
              <a:gd name="T35" fmla="*/ 2147483647 h 233"/>
              <a:gd name="T36" fmla="*/ 2147483647 w 233"/>
              <a:gd name="T37" fmla="*/ 2147483647 h 233"/>
              <a:gd name="T38" fmla="*/ 2147483647 w 233"/>
              <a:gd name="T39" fmla="*/ 2147483647 h 233"/>
              <a:gd name="T40" fmla="*/ 2147483647 w 233"/>
              <a:gd name="T41" fmla="*/ 2147483647 h 233"/>
              <a:gd name="T42" fmla="*/ 2147483647 w 233"/>
              <a:gd name="T43" fmla="*/ 2147483647 h 233"/>
              <a:gd name="T44" fmla="*/ 2147483647 w 233"/>
              <a:gd name="T45" fmla="*/ 2147483647 h 233"/>
              <a:gd name="T46" fmla="*/ 2147483647 w 233"/>
              <a:gd name="T47" fmla="*/ 2147483647 h 233"/>
              <a:gd name="T48" fmla="*/ 2147483647 w 233"/>
              <a:gd name="T49" fmla="*/ 2147483647 h 233"/>
              <a:gd name="T50" fmla="*/ 2147483647 w 233"/>
              <a:gd name="T51" fmla="*/ 2147483647 h 233"/>
              <a:gd name="T52" fmla="*/ 2147483647 w 233"/>
              <a:gd name="T53" fmla="*/ 2147483647 h 233"/>
              <a:gd name="T54" fmla="*/ 2147483647 w 233"/>
              <a:gd name="T55" fmla="*/ 2147483647 h 233"/>
              <a:gd name="T56" fmla="*/ 2147483647 w 233"/>
              <a:gd name="T57" fmla="*/ 2147483647 h 233"/>
              <a:gd name="T58" fmla="*/ 2147483647 w 233"/>
              <a:gd name="T59" fmla="*/ 2147483647 h 233"/>
              <a:gd name="T60" fmla="*/ 2147483647 w 233"/>
              <a:gd name="T61" fmla="*/ 2147483647 h 233"/>
              <a:gd name="T62" fmla="*/ 2147483647 w 233"/>
              <a:gd name="T63" fmla="*/ 2147483647 h 233"/>
              <a:gd name="T64" fmla="*/ 2147483647 w 233"/>
              <a:gd name="T65" fmla="*/ 2147483647 h 233"/>
              <a:gd name="T66" fmla="*/ 2147483647 w 233"/>
              <a:gd name="T67" fmla="*/ 2147483647 h 233"/>
              <a:gd name="T68" fmla="*/ 2147483647 w 233"/>
              <a:gd name="T69" fmla="*/ 2147483647 h 23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33"/>
              <a:gd name="T106" fmla="*/ 0 h 233"/>
              <a:gd name="T107" fmla="*/ 233 w 233"/>
              <a:gd name="T108" fmla="*/ 233 h 23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33" h="233">
                <a:moveTo>
                  <a:pt x="233" y="233"/>
                </a:moveTo>
                <a:lnTo>
                  <a:pt x="231" y="209"/>
                </a:lnTo>
                <a:lnTo>
                  <a:pt x="228" y="186"/>
                </a:lnTo>
                <a:lnTo>
                  <a:pt x="222" y="164"/>
                </a:lnTo>
                <a:lnTo>
                  <a:pt x="213" y="142"/>
                </a:lnTo>
                <a:lnTo>
                  <a:pt x="204" y="121"/>
                </a:lnTo>
                <a:lnTo>
                  <a:pt x="192" y="103"/>
                </a:lnTo>
                <a:lnTo>
                  <a:pt x="178" y="85"/>
                </a:lnTo>
                <a:lnTo>
                  <a:pt x="163" y="68"/>
                </a:lnTo>
                <a:lnTo>
                  <a:pt x="147" y="53"/>
                </a:lnTo>
                <a:lnTo>
                  <a:pt x="130" y="40"/>
                </a:lnTo>
                <a:lnTo>
                  <a:pt x="110" y="27"/>
                </a:lnTo>
                <a:lnTo>
                  <a:pt x="89" y="18"/>
                </a:lnTo>
                <a:lnTo>
                  <a:pt x="68" y="11"/>
                </a:lnTo>
                <a:lnTo>
                  <a:pt x="45" y="5"/>
                </a:lnTo>
                <a:lnTo>
                  <a:pt x="22" y="2"/>
                </a:lnTo>
                <a:lnTo>
                  <a:pt x="0" y="0"/>
                </a:lnTo>
                <a:lnTo>
                  <a:pt x="0" y="14"/>
                </a:lnTo>
                <a:lnTo>
                  <a:pt x="21" y="14"/>
                </a:lnTo>
                <a:lnTo>
                  <a:pt x="44" y="18"/>
                </a:lnTo>
                <a:lnTo>
                  <a:pt x="65" y="23"/>
                </a:lnTo>
                <a:lnTo>
                  <a:pt x="85" y="30"/>
                </a:lnTo>
                <a:lnTo>
                  <a:pt x="104" y="40"/>
                </a:lnTo>
                <a:lnTo>
                  <a:pt x="122" y="52"/>
                </a:lnTo>
                <a:lnTo>
                  <a:pt x="139" y="64"/>
                </a:lnTo>
                <a:lnTo>
                  <a:pt x="154" y="77"/>
                </a:lnTo>
                <a:lnTo>
                  <a:pt x="168" y="94"/>
                </a:lnTo>
                <a:lnTo>
                  <a:pt x="181" y="111"/>
                </a:lnTo>
                <a:lnTo>
                  <a:pt x="192" y="129"/>
                </a:lnTo>
                <a:lnTo>
                  <a:pt x="201" y="147"/>
                </a:lnTo>
                <a:lnTo>
                  <a:pt x="209" y="168"/>
                </a:lnTo>
                <a:lnTo>
                  <a:pt x="215" y="189"/>
                </a:lnTo>
                <a:lnTo>
                  <a:pt x="218" y="211"/>
                </a:lnTo>
                <a:lnTo>
                  <a:pt x="219" y="233"/>
                </a:lnTo>
                <a:lnTo>
                  <a:pt x="233" y="233"/>
                </a:lnTo>
                <a:close/>
              </a:path>
            </a:pathLst>
          </a:custGeom>
          <a:solidFill>
            <a:schemeClr val="tx1"/>
          </a:solidFill>
          <a:ln w="9525">
            <a:noFill/>
            <a:round/>
            <a:headEnd/>
            <a:tailEnd/>
          </a:ln>
        </p:spPr>
        <p:txBody>
          <a:bodyPr/>
          <a:lstStyle/>
          <a:p>
            <a:endParaRPr lang="en-US" dirty="0"/>
          </a:p>
        </p:txBody>
      </p:sp>
      <p:sp>
        <p:nvSpPr>
          <p:cNvPr id="73788" name="Freeform 294"/>
          <p:cNvSpPr>
            <a:spLocks/>
          </p:cNvSpPr>
          <p:nvPr/>
        </p:nvSpPr>
        <p:spPr bwMode="auto">
          <a:xfrm>
            <a:off x="3730625" y="2959100"/>
            <a:ext cx="369888" cy="369888"/>
          </a:xfrm>
          <a:custGeom>
            <a:avLst/>
            <a:gdLst>
              <a:gd name="T0" fmla="*/ 0 w 233"/>
              <a:gd name="T1" fmla="*/ 2147483647 h 233"/>
              <a:gd name="T2" fmla="*/ 2147483647 w 233"/>
              <a:gd name="T3" fmla="*/ 2147483647 h 233"/>
              <a:gd name="T4" fmla="*/ 2147483647 w 233"/>
              <a:gd name="T5" fmla="*/ 2147483647 h 233"/>
              <a:gd name="T6" fmla="*/ 2147483647 w 233"/>
              <a:gd name="T7" fmla="*/ 2147483647 h 233"/>
              <a:gd name="T8" fmla="*/ 2147483647 w 233"/>
              <a:gd name="T9" fmla="*/ 2147483647 h 233"/>
              <a:gd name="T10" fmla="*/ 2147483647 w 233"/>
              <a:gd name="T11" fmla="*/ 2147483647 h 233"/>
              <a:gd name="T12" fmla="*/ 2147483647 w 233"/>
              <a:gd name="T13" fmla="*/ 2147483647 h 233"/>
              <a:gd name="T14" fmla="*/ 2147483647 w 233"/>
              <a:gd name="T15" fmla="*/ 2147483647 h 233"/>
              <a:gd name="T16" fmla="*/ 2147483647 w 233"/>
              <a:gd name="T17" fmla="*/ 2147483647 h 233"/>
              <a:gd name="T18" fmla="*/ 2147483647 w 233"/>
              <a:gd name="T19" fmla="*/ 2147483647 h 233"/>
              <a:gd name="T20" fmla="*/ 2147483647 w 233"/>
              <a:gd name="T21" fmla="*/ 2147483647 h 233"/>
              <a:gd name="T22" fmla="*/ 2147483647 w 233"/>
              <a:gd name="T23" fmla="*/ 2147483647 h 233"/>
              <a:gd name="T24" fmla="*/ 2147483647 w 233"/>
              <a:gd name="T25" fmla="*/ 2147483647 h 233"/>
              <a:gd name="T26" fmla="*/ 2147483647 w 233"/>
              <a:gd name="T27" fmla="*/ 2147483647 h 233"/>
              <a:gd name="T28" fmla="*/ 2147483647 w 233"/>
              <a:gd name="T29" fmla="*/ 2147483647 h 233"/>
              <a:gd name="T30" fmla="*/ 2147483647 w 233"/>
              <a:gd name="T31" fmla="*/ 2147483647 h 233"/>
              <a:gd name="T32" fmla="*/ 2147483647 w 233"/>
              <a:gd name="T33" fmla="*/ 0 h 233"/>
              <a:gd name="T34" fmla="*/ 2147483647 w 233"/>
              <a:gd name="T35" fmla="*/ 0 h 233"/>
              <a:gd name="T36" fmla="*/ 2147483647 w 233"/>
              <a:gd name="T37" fmla="*/ 2147483647 h 233"/>
              <a:gd name="T38" fmla="*/ 2147483647 w 233"/>
              <a:gd name="T39" fmla="*/ 2147483647 h 233"/>
              <a:gd name="T40" fmla="*/ 2147483647 w 233"/>
              <a:gd name="T41" fmla="*/ 2147483647 h 233"/>
              <a:gd name="T42" fmla="*/ 2147483647 w 233"/>
              <a:gd name="T43" fmla="*/ 2147483647 h 233"/>
              <a:gd name="T44" fmla="*/ 2147483647 w 233"/>
              <a:gd name="T45" fmla="*/ 2147483647 h 233"/>
              <a:gd name="T46" fmla="*/ 2147483647 w 233"/>
              <a:gd name="T47" fmla="*/ 2147483647 h 233"/>
              <a:gd name="T48" fmla="*/ 2147483647 w 233"/>
              <a:gd name="T49" fmla="*/ 2147483647 h 233"/>
              <a:gd name="T50" fmla="*/ 2147483647 w 233"/>
              <a:gd name="T51" fmla="*/ 2147483647 h 233"/>
              <a:gd name="T52" fmla="*/ 2147483647 w 233"/>
              <a:gd name="T53" fmla="*/ 2147483647 h 233"/>
              <a:gd name="T54" fmla="*/ 2147483647 w 233"/>
              <a:gd name="T55" fmla="*/ 2147483647 h 233"/>
              <a:gd name="T56" fmla="*/ 2147483647 w 233"/>
              <a:gd name="T57" fmla="*/ 2147483647 h 233"/>
              <a:gd name="T58" fmla="*/ 2147483647 w 233"/>
              <a:gd name="T59" fmla="*/ 2147483647 h 233"/>
              <a:gd name="T60" fmla="*/ 2147483647 w 233"/>
              <a:gd name="T61" fmla="*/ 2147483647 h 233"/>
              <a:gd name="T62" fmla="*/ 2147483647 w 233"/>
              <a:gd name="T63" fmla="*/ 2147483647 h 233"/>
              <a:gd name="T64" fmla="*/ 2147483647 w 233"/>
              <a:gd name="T65" fmla="*/ 2147483647 h 233"/>
              <a:gd name="T66" fmla="*/ 0 w 233"/>
              <a:gd name="T67" fmla="*/ 2147483647 h 233"/>
              <a:gd name="T68" fmla="*/ 0 w 233"/>
              <a:gd name="T69" fmla="*/ 2147483647 h 23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33"/>
              <a:gd name="T106" fmla="*/ 0 h 233"/>
              <a:gd name="T107" fmla="*/ 233 w 233"/>
              <a:gd name="T108" fmla="*/ 233 h 23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33" h="233">
                <a:moveTo>
                  <a:pt x="0" y="233"/>
                </a:moveTo>
                <a:lnTo>
                  <a:pt x="22" y="232"/>
                </a:lnTo>
                <a:lnTo>
                  <a:pt x="45" y="229"/>
                </a:lnTo>
                <a:lnTo>
                  <a:pt x="68" y="223"/>
                </a:lnTo>
                <a:lnTo>
                  <a:pt x="89" y="215"/>
                </a:lnTo>
                <a:lnTo>
                  <a:pt x="110" y="205"/>
                </a:lnTo>
                <a:lnTo>
                  <a:pt x="130" y="193"/>
                </a:lnTo>
                <a:lnTo>
                  <a:pt x="147" y="180"/>
                </a:lnTo>
                <a:lnTo>
                  <a:pt x="163" y="165"/>
                </a:lnTo>
                <a:lnTo>
                  <a:pt x="178" y="149"/>
                </a:lnTo>
                <a:lnTo>
                  <a:pt x="192" y="130"/>
                </a:lnTo>
                <a:lnTo>
                  <a:pt x="204" y="111"/>
                </a:lnTo>
                <a:lnTo>
                  <a:pt x="213" y="91"/>
                </a:lnTo>
                <a:lnTo>
                  <a:pt x="222" y="68"/>
                </a:lnTo>
                <a:lnTo>
                  <a:pt x="228" y="47"/>
                </a:lnTo>
                <a:lnTo>
                  <a:pt x="231" y="23"/>
                </a:lnTo>
                <a:lnTo>
                  <a:pt x="233" y="0"/>
                </a:lnTo>
                <a:lnTo>
                  <a:pt x="219" y="0"/>
                </a:lnTo>
                <a:lnTo>
                  <a:pt x="218" y="23"/>
                </a:lnTo>
                <a:lnTo>
                  <a:pt x="215" y="44"/>
                </a:lnTo>
                <a:lnTo>
                  <a:pt x="209" y="65"/>
                </a:lnTo>
                <a:lnTo>
                  <a:pt x="201" y="85"/>
                </a:lnTo>
                <a:lnTo>
                  <a:pt x="192" y="105"/>
                </a:lnTo>
                <a:lnTo>
                  <a:pt x="181" y="123"/>
                </a:lnTo>
                <a:lnTo>
                  <a:pt x="168" y="140"/>
                </a:lnTo>
                <a:lnTo>
                  <a:pt x="154" y="155"/>
                </a:lnTo>
                <a:lnTo>
                  <a:pt x="139" y="170"/>
                </a:lnTo>
                <a:lnTo>
                  <a:pt x="122" y="182"/>
                </a:lnTo>
                <a:lnTo>
                  <a:pt x="104" y="193"/>
                </a:lnTo>
                <a:lnTo>
                  <a:pt x="85" y="202"/>
                </a:lnTo>
                <a:lnTo>
                  <a:pt x="65" y="209"/>
                </a:lnTo>
                <a:lnTo>
                  <a:pt x="44" y="215"/>
                </a:lnTo>
                <a:lnTo>
                  <a:pt x="21" y="218"/>
                </a:lnTo>
                <a:lnTo>
                  <a:pt x="0" y="220"/>
                </a:lnTo>
                <a:lnTo>
                  <a:pt x="0" y="233"/>
                </a:lnTo>
                <a:close/>
              </a:path>
            </a:pathLst>
          </a:custGeom>
          <a:solidFill>
            <a:schemeClr val="tx1"/>
          </a:solidFill>
          <a:ln w="9525">
            <a:noFill/>
            <a:round/>
            <a:headEnd/>
            <a:tailEnd/>
          </a:ln>
        </p:spPr>
        <p:txBody>
          <a:bodyPr/>
          <a:lstStyle/>
          <a:p>
            <a:endParaRPr lang="en-US" dirty="0"/>
          </a:p>
        </p:txBody>
      </p:sp>
      <p:sp>
        <p:nvSpPr>
          <p:cNvPr id="73789" name="Freeform 295"/>
          <p:cNvSpPr>
            <a:spLocks/>
          </p:cNvSpPr>
          <p:nvPr/>
        </p:nvSpPr>
        <p:spPr bwMode="auto">
          <a:xfrm>
            <a:off x="3357563" y="2959100"/>
            <a:ext cx="373062" cy="369888"/>
          </a:xfrm>
          <a:custGeom>
            <a:avLst/>
            <a:gdLst>
              <a:gd name="T0" fmla="*/ 0 w 235"/>
              <a:gd name="T1" fmla="*/ 0 h 233"/>
              <a:gd name="T2" fmla="*/ 2147483647 w 235"/>
              <a:gd name="T3" fmla="*/ 2147483647 h 233"/>
              <a:gd name="T4" fmla="*/ 2147483647 w 235"/>
              <a:gd name="T5" fmla="*/ 2147483647 h 233"/>
              <a:gd name="T6" fmla="*/ 2147483647 w 235"/>
              <a:gd name="T7" fmla="*/ 2147483647 h 233"/>
              <a:gd name="T8" fmla="*/ 2147483647 w 235"/>
              <a:gd name="T9" fmla="*/ 2147483647 h 233"/>
              <a:gd name="T10" fmla="*/ 2147483647 w 235"/>
              <a:gd name="T11" fmla="*/ 2147483647 h 233"/>
              <a:gd name="T12" fmla="*/ 2147483647 w 235"/>
              <a:gd name="T13" fmla="*/ 2147483647 h 233"/>
              <a:gd name="T14" fmla="*/ 2147483647 w 235"/>
              <a:gd name="T15" fmla="*/ 2147483647 h 233"/>
              <a:gd name="T16" fmla="*/ 2147483647 w 235"/>
              <a:gd name="T17" fmla="*/ 2147483647 h 233"/>
              <a:gd name="T18" fmla="*/ 2147483647 w 235"/>
              <a:gd name="T19" fmla="*/ 2147483647 h 233"/>
              <a:gd name="T20" fmla="*/ 2147483647 w 235"/>
              <a:gd name="T21" fmla="*/ 2147483647 h 233"/>
              <a:gd name="T22" fmla="*/ 2147483647 w 235"/>
              <a:gd name="T23" fmla="*/ 2147483647 h 233"/>
              <a:gd name="T24" fmla="*/ 2147483647 w 235"/>
              <a:gd name="T25" fmla="*/ 2147483647 h 233"/>
              <a:gd name="T26" fmla="*/ 2147483647 w 235"/>
              <a:gd name="T27" fmla="*/ 2147483647 h 233"/>
              <a:gd name="T28" fmla="*/ 2147483647 w 235"/>
              <a:gd name="T29" fmla="*/ 2147483647 h 233"/>
              <a:gd name="T30" fmla="*/ 2147483647 w 235"/>
              <a:gd name="T31" fmla="*/ 2147483647 h 233"/>
              <a:gd name="T32" fmla="*/ 2147483647 w 235"/>
              <a:gd name="T33" fmla="*/ 2147483647 h 233"/>
              <a:gd name="T34" fmla="*/ 2147483647 w 235"/>
              <a:gd name="T35" fmla="*/ 2147483647 h 233"/>
              <a:gd name="T36" fmla="*/ 2147483647 w 235"/>
              <a:gd name="T37" fmla="*/ 2147483647 h 233"/>
              <a:gd name="T38" fmla="*/ 2147483647 w 235"/>
              <a:gd name="T39" fmla="*/ 2147483647 h 233"/>
              <a:gd name="T40" fmla="*/ 2147483647 w 235"/>
              <a:gd name="T41" fmla="*/ 2147483647 h 233"/>
              <a:gd name="T42" fmla="*/ 2147483647 w 235"/>
              <a:gd name="T43" fmla="*/ 2147483647 h 233"/>
              <a:gd name="T44" fmla="*/ 2147483647 w 235"/>
              <a:gd name="T45" fmla="*/ 2147483647 h 233"/>
              <a:gd name="T46" fmla="*/ 2147483647 w 235"/>
              <a:gd name="T47" fmla="*/ 2147483647 h 233"/>
              <a:gd name="T48" fmla="*/ 2147483647 w 235"/>
              <a:gd name="T49" fmla="*/ 2147483647 h 233"/>
              <a:gd name="T50" fmla="*/ 2147483647 w 235"/>
              <a:gd name="T51" fmla="*/ 2147483647 h 233"/>
              <a:gd name="T52" fmla="*/ 2147483647 w 235"/>
              <a:gd name="T53" fmla="*/ 2147483647 h 233"/>
              <a:gd name="T54" fmla="*/ 2147483647 w 235"/>
              <a:gd name="T55" fmla="*/ 2147483647 h 233"/>
              <a:gd name="T56" fmla="*/ 2147483647 w 235"/>
              <a:gd name="T57" fmla="*/ 2147483647 h 233"/>
              <a:gd name="T58" fmla="*/ 2147483647 w 235"/>
              <a:gd name="T59" fmla="*/ 2147483647 h 233"/>
              <a:gd name="T60" fmla="*/ 2147483647 w 235"/>
              <a:gd name="T61" fmla="*/ 2147483647 h 233"/>
              <a:gd name="T62" fmla="*/ 2147483647 w 235"/>
              <a:gd name="T63" fmla="*/ 2147483647 h 233"/>
              <a:gd name="T64" fmla="*/ 2147483647 w 235"/>
              <a:gd name="T65" fmla="*/ 2147483647 h 233"/>
              <a:gd name="T66" fmla="*/ 2147483647 w 235"/>
              <a:gd name="T67" fmla="*/ 0 h 233"/>
              <a:gd name="T68" fmla="*/ 0 w 235"/>
              <a:gd name="T69" fmla="*/ 0 h 23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35"/>
              <a:gd name="T106" fmla="*/ 0 h 233"/>
              <a:gd name="T107" fmla="*/ 235 w 235"/>
              <a:gd name="T108" fmla="*/ 233 h 23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35" h="233">
                <a:moveTo>
                  <a:pt x="0" y="0"/>
                </a:moveTo>
                <a:lnTo>
                  <a:pt x="2" y="23"/>
                </a:lnTo>
                <a:lnTo>
                  <a:pt x="5" y="47"/>
                </a:lnTo>
                <a:lnTo>
                  <a:pt x="11" y="68"/>
                </a:lnTo>
                <a:lnTo>
                  <a:pt x="20" y="91"/>
                </a:lnTo>
                <a:lnTo>
                  <a:pt x="29" y="111"/>
                </a:lnTo>
                <a:lnTo>
                  <a:pt x="41" y="130"/>
                </a:lnTo>
                <a:lnTo>
                  <a:pt x="55" y="149"/>
                </a:lnTo>
                <a:lnTo>
                  <a:pt x="70" y="165"/>
                </a:lnTo>
                <a:lnTo>
                  <a:pt x="86" y="180"/>
                </a:lnTo>
                <a:lnTo>
                  <a:pt x="103" y="193"/>
                </a:lnTo>
                <a:lnTo>
                  <a:pt x="123" y="205"/>
                </a:lnTo>
                <a:lnTo>
                  <a:pt x="144" y="215"/>
                </a:lnTo>
                <a:lnTo>
                  <a:pt x="165" y="223"/>
                </a:lnTo>
                <a:lnTo>
                  <a:pt x="188" y="229"/>
                </a:lnTo>
                <a:lnTo>
                  <a:pt x="211" y="232"/>
                </a:lnTo>
                <a:lnTo>
                  <a:pt x="235" y="233"/>
                </a:lnTo>
                <a:lnTo>
                  <a:pt x="235" y="220"/>
                </a:lnTo>
                <a:lnTo>
                  <a:pt x="212" y="218"/>
                </a:lnTo>
                <a:lnTo>
                  <a:pt x="189" y="215"/>
                </a:lnTo>
                <a:lnTo>
                  <a:pt x="168" y="209"/>
                </a:lnTo>
                <a:lnTo>
                  <a:pt x="148" y="202"/>
                </a:lnTo>
                <a:lnTo>
                  <a:pt x="129" y="193"/>
                </a:lnTo>
                <a:lnTo>
                  <a:pt x="111" y="182"/>
                </a:lnTo>
                <a:lnTo>
                  <a:pt x="94" y="170"/>
                </a:lnTo>
                <a:lnTo>
                  <a:pt x="79" y="155"/>
                </a:lnTo>
                <a:lnTo>
                  <a:pt x="65" y="140"/>
                </a:lnTo>
                <a:lnTo>
                  <a:pt x="52" y="123"/>
                </a:lnTo>
                <a:lnTo>
                  <a:pt x="41" y="105"/>
                </a:lnTo>
                <a:lnTo>
                  <a:pt x="32" y="85"/>
                </a:lnTo>
                <a:lnTo>
                  <a:pt x="24" y="65"/>
                </a:lnTo>
                <a:lnTo>
                  <a:pt x="18" y="44"/>
                </a:lnTo>
                <a:lnTo>
                  <a:pt x="15" y="23"/>
                </a:lnTo>
                <a:lnTo>
                  <a:pt x="14" y="0"/>
                </a:lnTo>
                <a:lnTo>
                  <a:pt x="0" y="0"/>
                </a:lnTo>
                <a:close/>
              </a:path>
            </a:pathLst>
          </a:custGeom>
          <a:solidFill>
            <a:schemeClr val="tx1"/>
          </a:solidFill>
          <a:ln w="9525">
            <a:noFill/>
            <a:round/>
            <a:headEnd/>
            <a:tailEnd/>
          </a:ln>
        </p:spPr>
        <p:txBody>
          <a:bodyPr/>
          <a:lstStyle/>
          <a:p>
            <a:endParaRPr lang="en-US" dirty="0"/>
          </a:p>
        </p:txBody>
      </p:sp>
      <p:sp>
        <p:nvSpPr>
          <p:cNvPr id="73790" name="Freeform 296"/>
          <p:cNvSpPr>
            <a:spLocks/>
          </p:cNvSpPr>
          <p:nvPr/>
        </p:nvSpPr>
        <p:spPr bwMode="auto">
          <a:xfrm>
            <a:off x="3357563" y="2589213"/>
            <a:ext cx="373062" cy="369887"/>
          </a:xfrm>
          <a:custGeom>
            <a:avLst/>
            <a:gdLst>
              <a:gd name="T0" fmla="*/ 2147483647 w 235"/>
              <a:gd name="T1" fmla="*/ 0 h 233"/>
              <a:gd name="T2" fmla="*/ 2147483647 w 235"/>
              <a:gd name="T3" fmla="*/ 2147483647 h 233"/>
              <a:gd name="T4" fmla="*/ 2147483647 w 235"/>
              <a:gd name="T5" fmla="*/ 2147483647 h 233"/>
              <a:gd name="T6" fmla="*/ 2147483647 w 235"/>
              <a:gd name="T7" fmla="*/ 2147483647 h 233"/>
              <a:gd name="T8" fmla="*/ 2147483647 w 235"/>
              <a:gd name="T9" fmla="*/ 2147483647 h 233"/>
              <a:gd name="T10" fmla="*/ 2147483647 w 235"/>
              <a:gd name="T11" fmla="*/ 2147483647 h 233"/>
              <a:gd name="T12" fmla="*/ 2147483647 w 235"/>
              <a:gd name="T13" fmla="*/ 2147483647 h 233"/>
              <a:gd name="T14" fmla="*/ 2147483647 w 235"/>
              <a:gd name="T15" fmla="*/ 2147483647 h 233"/>
              <a:gd name="T16" fmla="*/ 2147483647 w 235"/>
              <a:gd name="T17" fmla="*/ 2147483647 h 233"/>
              <a:gd name="T18" fmla="*/ 2147483647 w 235"/>
              <a:gd name="T19" fmla="*/ 2147483647 h 233"/>
              <a:gd name="T20" fmla="*/ 2147483647 w 235"/>
              <a:gd name="T21" fmla="*/ 2147483647 h 233"/>
              <a:gd name="T22" fmla="*/ 2147483647 w 235"/>
              <a:gd name="T23" fmla="*/ 2147483647 h 233"/>
              <a:gd name="T24" fmla="*/ 2147483647 w 235"/>
              <a:gd name="T25" fmla="*/ 2147483647 h 233"/>
              <a:gd name="T26" fmla="*/ 2147483647 w 235"/>
              <a:gd name="T27" fmla="*/ 2147483647 h 233"/>
              <a:gd name="T28" fmla="*/ 2147483647 w 235"/>
              <a:gd name="T29" fmla="*/ 2147483647 h 233"/>
              <a:gd name="T30" fmla="*/ 2147483647 w 235"/>
              <a:gd name="T31" fmla="*/ 2147483647 h 233"/>
              <a:gd name="T32" fmla="*/ 0 w 235"/>
              <a:gd name="T33" fmla="*/ 2147483647 h 233"/>
              <a:gd name="T34" fmla="*/ 2147483647 w 235"/>
              <a:gd name="T35" fmla="*/ 2147483647 h 233"/>
              <a:gd name="T36" fmla="*/ 2147483647 w 235"/>
              <a:gd name="T37" fmla="*/ 2147483647 h 233"/>
              <a:gd name="T38" fmla="*/ 2147483647 w 235"/>
              <a:gd name="T39" fmla="*/ 2147483647 h 233"/>
              <a:gd name="T40" fmla="*/ 2147483647 w 235"/>
              <a:gd name="T41" fmla="*/ 2147483647 h 233"/>
              <a:gd name="T42" fmla="*/ 2147483647 w 235"/>
              <a:gd name="T43" fmla="*/ 2147483647 h 233"/>
              <a:gd name="T44" fmla="*/ 2147483647 w 235"/>
              <a:gd name="T45" fmla="*/ 2147483647 h 233"/>
              <a:gd name="T46" fmla="*/ 2147483647 w 235"/>
              <a:gd name="T47" fmla="*/ 2147483647 h 233"/>
              <a:gd name="T48" fmla="*/ 2147483647 w 235"/>
              <a:gd name="T49" fmla="*/ 2147483647 h 233"/>
              <a:gd name="T50" fmla="*/ 2147483647 w 235"/>
              <a:gd name="T51" fmla="*/ 2147483647 h 233"/>
              <a:gd name="T52" fmla="*/ 2147483647 w 235"/>
              <a:gd name="T53" fmla="*/ 2147483647 h 233"/>
              <a:gd name="T54" fmla="*/ 2147483647 w 235"/>
              <a:gd name="T55" fmla="*/ 2147483647 h 233"/>
              <a:gd name="T56" fmla="*/ 2147483647 w 235"/>
              <a:gd name="T57" fmla="*/ 2147483647 h 233"/>
              <a:gd name="T58" fmla="*/ 2147483647 w 235"/>
              <a:gd name="T59" fmla="*/ 2147483647 h 233"/>
              <a:gd name="T60" fmla="*/ 2147483647 w 235"/>
              <a:gd name="T61" fmla="*/ 2147483647 h 233"/>
              <a:gd name="T62" fmla="*/ 2147483647 w 235"/>
              <a:gd name="T63" fmla="*/ 2147483647 h 233"/>
              <a:gd name="T64" fmla="*/ 2147483647 w 235"/>
              <a:gd name="T65" fmla="*/ 2147483647 h 233"/>
              <a:gd name="T66" fmla="*/ 2147483647 w 235"/>
              <a:gd name="T67" fmla="*/ 2147483647 h 233"/>
              <a:gd name="T68" fmla="*/ 2147483647 w 235"/>
              <a:gd name="T69" fmla="*/ 0 h 23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35"/>
              <a:gd name="T106" fmla="*/ 0 h 233"/>
              <a:gd name="T107" fmla="*/ 235 w 235"/>
              <a:gd name="T108" fmla="*/ 233 h 23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35" h="233">
                <a:moveTo>
                  <a:pt x="235" y="0"/>
                </a:moveTo>
                <a:lnTo>
                  <a:pt x="211" y="2"/>
                </a:lnTo>
                <a:lnTo>
                  <a:pt x="188" y="5"/>
                </a:lnTo>
                <a:lnTo>
                  <a:pt x="165" y="11"/>
                </a:lnTo>
                <a:lnTo>
                  <a:pt x="144" y="18"/>
                </a:lnTo>
                <a:lnTo>
                  <a:pt x="123" y="27"/>
                </a:lnTo>
                <a:lnTo>
                  <a:pt x="103" y="40"/>
                </a:lnTo>
                <a:lnTo>
                  <a:pt x="86" y="53"/>
                </a:lnTo>
                <a:lnTo>
                  <a:pt x="70" y="68"/>
                </a:lnTo>
                <a:lnTo>
                  <a:pt x="55" y="85"/>
                </a:lnTo>
                <a:lnTo>
                  <a:pt x="41" y="103"/>
                </a:lnTo>
                <a:lnTo>
                  <a:pt x="29" y="121"/>
                </a:lnTo>
                <a:lnTo>
                  <a:pt x="20" y="142"/>
                </a:lnTo>
                <a:lnTo>
                  <a:pt x="11" y="164"/>
                </a:lnTo>
                <a:lnTo>
                  <a:pt x="5" y="186"/>
                </a:lnTo>
                <a:lnTo>
                  <a:pt x="2" y="209"/>
                </a:lnTo>
                <a:lnTo>
                  <a:pt x="0" y="233"/>
                </a:lnTo>
                <a:lnTo>
                  <a:pt x="14" y="233"/>
                </a:lnTo>
                <a:lnTo>
                  <a:pt x="15" y="211"/>
                </a:lnTo>
                <a:lnTo>
                  <a:pt x="18" y="189"/>
                </a:lnTo>
                <a:lnTo>
                  <a:pt x="24" y="168"/>
                </a:lnTo>
                <a:lnTo>
                  <a:pt x="32" y="147"/>
                </a:lnTo>
                <a:lnTo>
                  <a:pt x="41" y="129"/>
                </a:lnTo>
                <a:lnTo>
                  <a:pt x="52" y="111"/>
                </a:lnTo>
                <a:lnTo>
                  <a:pt x="65" y="94"/>
                </a:lnTo>
                <a:lnTo>
                  <a:pt x="79" y="77"/>
                </a:lnTo>
                <a:lnTo>
                  <a:pt x="94" y="64"/>
                </a:lnTo>
                <a:lnTo>
                  <a:pt x="111" y="52"/>
                </a:lnTo>
                <a:lnTo>
                  <a:pt x="129" y="40"/>
                </a:lnTo>
                <a:lnTo>
                  <a:pt x="148" y="30"/>
                </a:lnTo>
                <a:lnTo>
                  <a:pt x="168" y="23"/>
                </a:lnTo>
                <a:lnTo>
                  <a:pt x="189" y="18"/>
                </a:lnTo>
                <a:lnTo>
                  <a:pt x="212" y="14"/>
                </a:lnTo>
                <a:lnTo>
                  <a:pt x="235" y="14"/>
                </a:lnTo>
                <a:lnTo>
                  <a:pt x="235" y="0"/>
                </a:lnTo>
                <a:close/>
              </a:path>
            </a:pathLst>
          </a:custGeom>
          <a:solidFill>
            <a:schemeClr val="tx1"/>
          </a:solidFill>
          <a:ln w="9525">
            <a:noFill/>
            <a:round/>
            <a:headEnd/>
            <a:tailEnd/>
          </a:ln>
        </p:spPr>
        <p:txBody>
          <a:bodyPr/>
          <a:lstStyle/>
          <a:p>
            <a:endParaRPr lang="en-US" dirty="0"/>
          </a:p>
        </p:txBody>
      </p:sp>
      <p:sp>
        <p:nvSpPr>
          <p:cNvPr id="73791" name="Freeform 297"/>
          <p:cNvSpPr>
            <a:spLocks/>
          </p:cNvSpPr>
          <p:nvPr/>
        </p:nvSpPr>
        <p:spPr bwMode="auto">
          <a:xfrm>
            <a:off x="4151313" y="2952750"/>
            <a:ext cx="147637" cy="20638"/>
          </a:xfrm>
          <a:custGeom>
            <a:avLst/>
            <a:gdLst>
              <a:gd name="T0" fmla="*/ 2147483647 w 93"/>
              <a:gd name="T1" fmla="*/ 2147483647 h 13"/>
              <a:gd name="T2" fmla="*/ 2147483647 w 93"/>
              <a:gd name="T3" fmla="*/ 0 h 13"/>
              <a:gd name="T4" fmla="*/ 0 w 93"/>
              <a:gd name="T5" fmla="*/ 0 h 13"/>
              <a:gd name="T6" fmla="*/ 0 w 93"/>
              <a:gd name="T7" fmla="*/ 2147483647 h 13"/>
              <a:gd name="T8" fmla="*/ 2147483647 w 93"/>
              <a:gd name="T9" fmla="*/ 2147483647 h 13"/>
              <a:gd name="T10" fmla="*/ 2147483647 w 93"/>
              <a:gd name="T11" fmla="*/ 2147483647 h 13"/>
              <a:gd name="T12" fmla="*/ 0 60000 65536"/>
              <a:gd name="T13" fmla="*/ 0 60000 65536"/>
              <a:gd name="T14" fmla="*/ 0 60000 65536"/>
              <a:gd name="T15" fmla="*/ 0 60000 65536"/>
              <a:gd name="T16" fmla="*/ 0 60000 65536"/>
              <a:gd name="T17" fmla="*/ 0 60000 65536"/>
              <a:gd name="T18" fmla="*/ 0 w 93"/>
              <a:gd name="T19" fmla="*/ 0 h 13"/>
              <a:gd name="T20" fmla="*/ 93 w 93"/>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93" h="13">
                <a:moveTo>
                  <a:pt x="93" y="7"/>
                </a:moveTo>
                <a:lnTo>
                  <a:pt x="93" y="0"/>
                </a:lnTo>
                <a:lnTo>
                  <a:pt x="0" y="0"/>
                </a:lnTo>
                <a:lnTo>
                  <a:pt x="0" y="13"/>
                </a:lnTo>
                <a:lnTo>
                  <a:pt x="93" y="13"/>
                </a:lnTo>
                <a:lnTo>
                  <a:pt x="93" y="7"/>
                </a:lnTo>
                <a:close/>
              </a:path>
            </a:pathLst>
          </a:custGeom>
          <a:solidFill>
            <a:schemeClr val="tx1"/>
          </a:solidFill>
          <a:ln w="9525">
            <a:noFill/>
            <a:round/>
            <a:headEnd/>
            <a:tailEnd/>
          </a:ln>
        </p:spPr>
        <p:txBody>
          <a:bodyPr/>
          <a:lstStyle/>
          <a:p>
            <a:endParaRPr lang="en-US" dirty="0"/>
          </a:p>
        </p:txBody>
      </p:sp>
      <p:sp>
        <p:nvSpPr>
          <p:cNvPr id="73792" name="Freeform 298"/>
          <p:cNvSpPr>
            <a:spLocks/>
          </p:cNvSpPr>
          <p:nvPr/>
        </p:nvSpPr>
        <p:spPr bwMode="auto">
          <a:xfrm>
            <a:off x="3159125" y="2949575"/>
            <a:ext cx="147638" cy="22225"/>
          </a:xfrm>
          <a:custGeom>
            <a:avLst/>
            <a:gdLst>
              <a:gd name="T0" fmla="*/ 0 w 93"/>
              <a:gd name="T1" fmla="*/ 2147483647 h 14"/>
              <a:gd name="T2" fmla="*/ 0 w 93"/>
              <a:gd name="T3" fmla="*/ 2147483647 h 14"/>
              <a:gd name="T4" fmla="*/ 2147483647 w 93"/>
              <a:gd name="T5" fmla="*/ 2147483647 h 14"/>
              <a:gd name="T6" fmla="*/ 2147483647 w 93"/>
              <a:gd name="T7" fmla="*/ 0 h 14"/>
              <a:gd name="T8" fmla="*/ 0 w 93"/>
              <a:gd name="T9" fmla="*/ 0 h 14"/>
              <a:gd name="T10" fmla="*/ 0 w 93"/>
              <a:gd name="T11" fmla="*/ 2147483647 h 14"/>
              <a:gd name="T12" fmla="*/ 0 60000 65536"/>
              <a:gd name="T13" fmla="*/ 0 60000 65536"/>
              <a:gd name="T14" fmla="*/ 0 60000 65536"/>
              <a:gd name="T15" fmla="*/ 0 60000 65536"/>
              <a:gd name="T16" fmla="*/ 0 60000 65536"/>
              <a:gd name="T17" fmla="*/ 0 60000 65536"/>
              <a:gd name="T18" fmla="*/ 0 w 93"/>
              <a:gd name="T19" fmla="*/ 0 h 14"/>
              <a:gd name="T20" fmla="*/ 93 w 93"/>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93" h="14">
                <a:moveTo>
                  <a:pt x="0" y="6"/>
                </a:moveTo>
                <a:lnTo>
                  <a:pt x="0" y="14"/>
                </a:lnTo>
                <a:lnTo>
                  <a:pt x="93" y="14"/>
                </a:lnTo>
                <a:lnTo>
                  <a:pt x="93" y="0"/>
                </a:lnTo>
                <a:lnTo>
                  <a:pt x="0" y="0"/>
                </a:lnTo>
                <a:lnTo>
                  <a:pt x="0" y="6"/>
                </a:lnTo>
                <a:close/>
              </a:path>
            </a:pathLst>
          </a:custGeom>
          <a:solidFill>
            <a:schemeClr val="tx1"/>
          </a:solidFill>
          <a:ln w="9525">
            <a:noFill/>
            <a:round/>
            <a:headEnd/>
            <a:tailEnd/>
          </a:ln>
        </p:spPr>
        <p:txBody>
          <a:bodyPr/>
          <a:lstStyle/>
          <a:p>
            <a:endParaRPr lang="en-US" dirty="0"/>
          </a:p>
        </p:txBody>
      </p:sp>
      <p:sp>
        <p:nvSpPr>
          <p:cNvPr id="73793" name="Freeform 299"/>
          <p:cNvSpPr>
            <a:spLocks/>
          </p:cNvSpPr>
          <p:nvPr/>
        </p:nvSpPr>
        <p:spPr bwMode="auto">
          <a:xfrm>
            <a:off x="4214813" y="2906713"/>
            <a:ext cx="22225" cy="115887"/>
          </a:xfrm>
          <a:custGeom>
            <a:avLst/>
            <a:gdLst>
              <a:gd name="T0" fmla="*/ 2147483647 w 14"/>
              <a:gd name="T1" fmla="*/ 2147483647 h 73"/>
              <a:gd name="T2" fmla="*/ 2147483647 w 14"/>
              <a:gd name="T3" fmla="*/ 2147483647 h 73"/>
              <a:gd name="T4" fmla="*/ 2147483647 w 14"/>
              <a:gd name="T5" fmla="*/ 0 h 73"/>
              <a:gd name="T6" fmla="*/ 0 w 14"/>
              <a:gd name="T7" fmla="*/ 0 h 73"/>
              <a:gd name="T8" fmla="*/ 0 w 14"/>
              <a:gd name="T9" fmla="*/ 2147483647 h 73"/>
              <a:gd name="T10" fmla="*/ 2147483647 w 14"/>
              <a:gd name="T11" fmla="*/ 2147483647 h 73"/>
              <a:gd name="T12" fmla="*/ 0 60000 65536"/>
              <a:gd name="T13" fmla="*/ 0 60000 65536"/>
              <a:gd name="T14" fmla="*/ 0 60000 65536"/>
              <a:gd name="T15" fmla="*/ 0 60000 65536"/>
              <a:gd name="T16" fmla="*/ 0 60000 65536"/>
              <a:gd name="T17" fmla="*/ 0 60000 65536"/>
              <a:gd name="T18" fmla="*/ 0 w 14"/>
              <a:gd name="T19" fmla="*/ 0 h 73"/>
              <a:gd name="T20" fmla="*/ 14 w 14"/>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14" h="73">
                <a:moveTo>
                  <a:pt x="8" y="73"/>
                </a:moveTo>
                <a:lnTo>
                  <a:pt x="14" y="73"/>
                </a:lnTo>
                <a:lnTo>
                  <a:pt x="14" y="0"/>
                </a:lnTo>
                <a:lnTo>
                  <a:pt x="0" y="0"/>
                </a:lnTo>
                <a:lnTo>
                  <a:pt x="0" y="73"/>
                </a:lnTo>
                <a:lnTo>
                  <a:pt x="8" y="73"/>
                </a:lnTo>
                <a:close/>
              </a:path>
            </a:pathLst>
          </a:custGeom>
          <a:solidFill>
            <a:schemeClr val="tx1"/>
          </a:solidFill>
          <a:ln w="9525">
            <a:noFill/>
            <a:round/>
            <a:headEnd/>
            <a:tailEnd/>
          </a:ln>
        </p:spPr>
        <p:txBody>
          <a:bodyPr/>
          <a:lstStyle/>
          <a:p>
            <a:endParaRPr lang="en-US" dirty="0"/>
          </a:p>
        </p:txBody>
      </p:sp>
      <p:sp>
        <p:nvSpPr>
          <p:cNvPr id="73794" name="Freeform 300"/>
          <p:cNvSpPr>
            <a:spLocks/>
          </p:cNvSpPr>
          <p:nvPr/>
        </p:nvSpPr>
        <p:spPr bwMode="auto">
          <a:xfrm>
            <a:off x="3222625" y="2903538"/>
            <a:ext cx="22225" cy="114300"/>
          </a:xfrm>
          <a:custGeom>
            <a:avLst/>
            <a:gdLst>
              <a:gd name="T0" fmla="*/ 2147483647 w 14"/>
              <a:gd name="T1" fmla="*/ 2147483647 h 72"/>
              <a:gd name="T2" fmla="*/ 2147483647 w 14"/>
              <a:gd name="T3" fmla="*/ 2147483647 h 72"/>
              <a:gd name="T4" fmla="*/ 2147483647 w 14"/>
              <a:gd name="T5" fmla="*/ 0 h 72"/>
              <a:gd name="T6" fmla="*/ 0 w 14"/>
              <a:gd name="T7" fmla="*/ 0 h 72"/>
              <a:gd name="T8" fmla="*/ 0 w 14"/>
              <a:gd name="T9" fmla="*/ 2147483647 h 72"/>
              <a:gd name="T10" fmla="*/ 2147483647 w 14"/>
              <a:gd name="T11" fmla="*/ 2147483647 h 72"/>
              <a:gd name="T12" fmla="*/ 0 60000 65536"/>
              <a:gd name="T13" fmla="*/ 0 60000 65536"/>
              <a:gd name="T14" fmla="*/ 0 60000 65536"/>
              <a:gd name="T15" fmla="*/ 0 60000 65536"/>
              <a:gd name="T16" fmla="*/ 0 60000 65536"/>
              <a:gd name="T17" fmla="*/ 0 60000 65536"/>
              <a:gd name="T18" fmla="*/ 0 w 14"/>
              <a:gd name="T19" fmla="*/ 0 h 72"/>
              <a:gd name="T20" fmla="*/ 14 w 14"/>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14" h="72">
                <a:moveTo>
                  <a:pt x="8" y="72"/>
                </a:moveTo>
                <a:lnTo>
                  <a:pt x="14" y="72"/>
                </a:lnTo>
                <a:lnTo>
                  <a:pt x="14" y="0"/>
                </a:lnTo>
                <a:lnTo>
                  <a:pt x="0" y="0"/>
                </a:lnTo>
                <a:lnTo>
                  <a:pt x="0" y="72"/>
                </a:lnTo>
                <a:lnTo>
                  <a:pt x="8" y="72"/>
                </a:lnTo>
                <a:close/>
              </a:path>
            </a:pathLst>
          </a:custGeom>
          <a:solidFill>
            <a:schemeClr val="tx1"/>
          </a:solidFill>
          <a:ln w="9525">
            <a:noFill/>
            <a:round/>
            <a:headEnd/>
            <a:tailEnd/>
          </a:ln>
        </p:spPr>
        <p:txBody>
          <a:bodyPr/>
          <a:lstStyle/>
          <a:p>
            <a:endParaRPr lang="en-US" dirty="0"/>
          </a:p>
        </p:txBody>
      </p:sp>
      <p:sp>
        <p:nvSpPr>
          <p:cNvPr id="73795" name="Freeform 301"/>
          <p:cNvSpPr>
            <a:spLocks/>
          </p:cNvSpPr>
          <p:nvPr/>
        </p:nvSpPr>
        <p:spPr bwMode="auto">
          <a:xfrm>
            <a:off x="3671888" y="3398838"/>
            <a:ext cx="114300" cy="22225"/>
          </a:xfrm>
          <a:custGeom>
            <a:avLst/>
            <a:gdLst>
              <a:gd name="T0" fmla="*/ 2147483647 w 72"/>
              <a:gd name="T1" fmla="*/ 2147483647 h 14"/>
              <a:gd name="T2" fmla="*/ 2147483647 w 72"/>
              <a:gd name="T3" fmla="*/ 0 h 14"/>
              <a:gd name="T4" fmla="*/ 0 w 72"/>
              <a:gd name="T5" fmla="*/ 0 h 14"/>
              <a:gd name="T6" fmla="*/ 0 w 72"/>
              <a:gd name="T7" fmla="*/ 2147483647 h 14"/>
              <a:gd name="T8" fmla="*/ 2147483647 w 72"/>
              <a:gd name="T9" fmla="*/ 2147483647 h 14"/>
              <a:gd name="T10" fmla="*/ 2147483647 w 72"/>
              <a:gd name="T11" fmla="*/ 2147483647 h 14"/>
              <a:gd name="T12" fmla="*/ 0 60000 65536"/>
              <a:gd name="T13" fmla="*/ 0 60000 65536"/>
              <a:gd name="T14" fmla="*/ 0 60000 65536"/>
              <a:gd name="T15" fmla="*/ 0 60000 65536"/>
              <a:gd name="T16" fmla="*/ 0 60000 65536"/>
              <a:gd name="T17" fmla="*/ 0 60000 65536"/>
              <a:gd name="T18" fmla="*/ 0 w 72"/>
              <a:gd name="T19" fmla="*/ 0 h 14"/>
              <a:gd name="T20" fmla="*/ 72 w 72"/>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72" h="14">
                <a:moveTo>
                  <a:pt x="72" y="6"/>
                </a:moveTo>
                <a:lnTo>
                  <a:pt x="72" y="0"/>
                </a:lnTo>
                <a:lnTo>
                  <a:pt x="0" y="0"/>
                </a:lnTo>
                <a:lnTo>
                  <a:pt x="0" y="14"/>
                </a:lnTo>
                <a:lnTo>
                  <a:pt x="72" y="14"/>
                </a:lnTo>
                <a:lnTo>
                  <a:pt x="72" y="6"/>
                </a:lnTo>
                <a:close/>
              </a:path>
            </a:pathLst>
          </a:custGeom>
          <a:solidFill>
            <a:schemeClr val="tx1"/>
          </a:solidFill>
          <a:ln w="9525">
            <a:noFill/>
            <a:round/>
            <a:headEnd/>
            <a:tailEnd/>
          </a:ln>
        </p:spPr>
        <p:txBody>
          <a:bodyPr/>
          <a:lstStyle/>
          <a:p>
            <a:endParaRPr lang="en-US" dirty="0"/>
          </a:p>
        </p:txBody>
      </p:sp>
      <p:sp>
        <p:nvSpPr>
          <p:cNvPr id="73796" name="Freeform 302"/>
          <p:cNvSpPr>
            <a:spLocks/>
          </p:cNvSpPr>
          <p:nvPr/>
        </p:nvSpPr>
        <p:spPr bwMode="auto">
          <a:xfrm>
            <a:off x="3670300" y="2481263"/>
            <a:ext cx="112713" cy="22225"/>
          </a:xfrm>
          <a:custGeom>
            <a:avLst/>
            <a:gdLst>
              <a:gd name="T0" fmla="*/ 2147483647 w 71"/>
              <a:gd name="T1" fmla="*/ 2147483647 h 14"/>
              <a:gd name="T2" fmla="*/ 2147483647 w 71"/>
              <a:gd name="T3" fmla="*/ 0 h 14"/>
              <a:gd name="T4" fmla="*/ 0 w 71"/>
              <a:gd name="T5" fmla="*/ 0 h 14"/>
              <a:gd name="T6" fmla="*/ 0 w 71"/>
              <a:gd name="T7" fmla="*/ 2147483647 h 14"/>
              <a:gd name="T8" fmla="*/ 2147483647 w 71"/>
              <a:gd name="T9" fmla="*/ 2147483647 h 14"/>
              <a:gd name="T10" fmla="*/ 2147483647 w 71"/>
              <a:gd name="T11" fmla="*/ 2147483647 h 14"/>
              <a:gd name="T12" fmla="*/ 0 60000 65536"/>
              <a:gd name="T13" fmla="*/ 0 60000 65536"/>
              <a:gd name="T14" fmla="*/ 0 60000 65536"/>
              <a:gd name="T15" fmla="*/ 0 60000 65536"/>
              <a:gd name="T16" fmla="*/ 0 60000 65536"/>
              <a:gd name="T17" fmla="*/ 0 60000 65536"/>
              <a:gd name="T18" fmla="*/ 0 w 71"/>
              <a:gd name="T19" fmla="*/ 0 h 14"/>
              <a:gd name="T20" fmla="*/ 71 w 71"/>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71" h="14">
                <a:moveTo>
                  <a:pt x="71" y="8"/>
                </a:moveTo>
                <a:lnTo>
                  <a:pt x="71" y="0"/>
                </a:lnTo>
                <a:lnTo>
                  <a:pt x="0" y="0"/>
                </a:lnTo>
                <a:lnTo>
                  <a:pt x="0" y="14"/>
                </a:lnTo>
                <a:lnTo>
                  <a:pt x="71" y="14"/>
                </a:lnTo>
                <a:lnTo>
                  <a:pt x="71" y="8"/>
                </a:lnTo>
                <a:close/>
              </a:path>
            </a:pathLst>
          </a:custGeom>
          <a:solidFill>
            <a:schemeClr val="tx1"/>
          </a:solidFill>
          <a:ln w="9525">
            <a:noFill/>
            <a:round/>
            <a:headEnd/>
            <a:tailEnd/>
          </a:ln>
        </p:spPr>
        <p:txBody>
          <a:bodyPr/>
          <a:lstStyle/>
          <a:p>
            <a:endParaRPr lang="en-US" dirty="0"/>
          </a:p>
        </p:txBody>
      </p:sp>
      <p:sp>
        <p:nvSpPr>
          <p:cNvPr id="73797" name="Freeform 233"/>
          <p:cNvSpPr>
            <a:spLocks/>
          </p:cNvSpPr>
          <p:nvPr/>
        </p:nvSpPr>
        <p:spPr bwMode="auto">
          <a:xfrm>
            <a:off x="3463925" y="3338513"/>
            <a:ext cx="369888" cy="369887"/>
          </a:xfrm>
          <a:custGeom>
            <a:avLst/>
            <a:gdLst>
              <a:gd name="T0" fmla="*/ 2147483647 w 233"/>
              <a:gd name="T1" fmla="*/ 2147483647 h 233"/>
              <a:gd name="T2" fmla="*/ 2147483647 w 233"/>
              <a:gd name="T3" fmla="*/ 2147483647 h 233"/>
              <a:gd name="T4" fmla="*/ 2147483647 w 233"/>
              <a:gd name="T5" fmla="*/ 2147483647 h 233"/>
              <a:gd name="T6" fmla="*/ 2147483647 w 233"/>
              <a:gd name="T7" fmla="*/ 2147483647 h 233"/>
              <a:gd name="T8" fmla="*/ 2147483647 w 233"/>
              <a:gd name="T9" fmla="*/ 2147483647 h 233"/>
              <a:gd name="T10" fmla="*/ 2147483647 w 233"/>
              <a:gd name="T11" fmla="*/ 2147483647 h 233"/>
              <a:gd name="T12" fmla="*/ 2147483647 w 233"/>
              <a:gd name="T13" fmla="*/ 2147483647 h 233"/>
              <a:gd name="T14" fmla="*/ 2147483647 w 233"/>
              <a:gd name="T15" fmla="*/ 2147483647 h 233"/>
              <a:gd name="T16" fmla="*/ 2147483647 w 233"/>
              <a:gd name="T17" fmla="*/ 2147483647 h 233"/>
              <a:gd name="T18" fmla="*/ 2147483647 w 233"/>
              <a:gd name="T19" fmla="*/ 2147483647 h 233"/>
              <a:gd name="T20" fmla="*/ 2147483647 w 233"/>
              <a:gd name="T21" fmla="*/ 2147483647 h 233"/>
              <a:gd name="T22" fmla="*/ 2147483647 w 233"/>
              <a:gd name="T23" fmla="*/ 2147483647 h 233"/>
              <a:gd name="T24" fmla="*/ 2147483647 w 233"/>
              <a:gd name="T25" fmla="*/ 2147483647 h 233"/>
              <a:gd name="T26" fmla="*/ 2147483647 w 233"/>
              <a:gd name="T27" fmla="*/ 2147483647 h 233"/>
              <a:gd name="T28" fmla="*/ 2147483647 w 233"/>
              <a:gd name="T29" fmla="*/ 2147483647 h 233"/>
              <a:gd name="T30" fmla="*/ 2147483647 w 233"/>
              <a:gd name="T31" fmla="*/ 2147483647 h 233"/>
              <a:gd name="T32" fmla="*/ 0 w 233"/>
              <a:gd name="T33" fmla="*/ 0 h 233"/>
              <a:gd name="T34" fmla="*/ 0 w 233"/>
              <a:gd name="T35" fmla="*/ 2147483647 h 233"/>
              <a:gd name="T36" fmla="*/ 2147483647 w 233"/>
              <a:gd name="T37" fmla="*/ 2147483647 h 233"/>
              <a:gd name="T38" fmla="*/ 2147483647 w 233"/>
              <a:gd name="T39" fmla="*/ 2147483647 h 233"/>
              <a:gd name="T40" fmla="*/ 2147483647 w 233"/>
              <a:gd name="T41" fmla="*/ 2147483647 h 233"/>
              <a:gd name="T42" fmla="*/ 2147483647 w 233"/>
              <a:gd name="T43" fmla="*/ 2147483647 h 233"/>
              <a:gd name="T44" fmla="*/ 2147483647 w 233"/>
              <a:gd name="T45" fmla="*/ 2147483647 h 233"/>
              <a:gd name="T46" fmla="*/ 2147483647 w 233"/>
              <a:gd name="T47" fmla="*/ 2147483647 h 233"/>
              <a:gd name="T48" fmla="*/ 2147483647 w 233"/>
              <a:gd name="T49" fmla="*/ 2147483647 h 233"/>
              <a:gd name="T50" fmla="*/ 2147483647 w 233"/>
              <a:gd name="T51" fmla="*/ 2147483647 h 233"/>
              <a:gd name="T52" fmla="*/ 2147483647 w 233"/>
              <a:gd name="T53" fmla="*/ 2147483647 h 233"/>
              <a:gd name="T54" fmla="*/ 2147483647 w 233"/>
              <a:gd name="T55" fmla="*/ 2147483647 h 233"/>
              <a:gd name="T56" fmla="*/ 2147483647 w 233"/>
              <a:gd name="T57" fmla="*/ 2147483647 h 233"/>
              <a:gd name="T58" fmla="*/ 2147483647 w 233"/>
              <a:gd name="T59" fmla="*/ 2147483647 h 233"/>
              <a:gd name="T60" fmla="*/ 2147483647 w 233"/>
              <a:gd name="T61" fmla="*/ 2147483647 h 233"/>
              <a:gd name="T62" fmla="*/ 2147483647 w 233"/>
              <a:gd name="T63" fmla="*/ 2147483647 h 233"/>
              <a:gd name="T64" fmla="*/ 2147483647 w 233"/>
              <a:gd name="T65" fmla="*/ 2147483647 h 233"/>
              <a:gd name="T66" fmla="*/ 2147483647 w 233"/>
              <a:gd name="T67" fmla="*/ 2147483647 h 233"/>
              <a:gd name="T68" fmla="*/ 2147483647 w 233"/>
              <a:gd name="T69" fmla="*/ 2147483647 h 23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33"/>
              <a:gd name="T106" fmla="*/ 0 h 233"/>
              <a:gd name="T107" fmla="*/ 233 w 233"/>
              <a:gd name="T108" fmla="*/ 233 h 23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33" h="233">
                <a:moveTo>
                  <a:pt x="233" y="233"/>
                </a:moveTo>
                <a:lnTo>
                  <a:pt x="231" y="209"/>
                </a:lnTo>
                <a:lnTo>
                  <a:pt x="228" y="186"/>
                </a:lnTo>
                <a:lnTo>
                  <a:pt x="222" y="164"/>
                </a:lnTo>
                <a:lnTo>
                  <a:pt x="213" y="142"/>
                </a:lnTo>
                <a:lnTo>
                  <a:pt x="204" y="121"/>
                </a:lnTo>
                <a:lnTo>
                  <a:pt x="192" y="103"/>
                </a:lnTo>
                <a:lnTo>
                  <a:pt x="178" y="85"/>
                </a:lnTo>
                <a:lnTo>
                  <a:pt x="163" y="68"/>
                </a:lnTo>
                <a:lnTo>
                  <a:pt x="147" y="53"/>
                </a:lnTo>
                <a:lnTo>
                  <a:pt x="130" y="40"/>
                </a:lnTo>
                <a:lnTo>
                  <a:pt x="110" y="27"/>
                </a:lnTo>
                <a:lnTo>
                  <a:pt x="89" y="18"/>
                </a:lnTo>
                <a:lnTo>
                  <a:pt x="68" y="11"/>
                </a:lnTo>
                <a:lnTo>
                  <a:pt x="45" y="5"/>
                </a:lnTo>
                <a:lnTo>
                  <a:pt x="22" y="2"/>
                </a:lnTo>
                <a:lnTo>
                  <a:pt x="0" y="0"/>
                </a:lnTo>
                <a:lnTo>
                  <a:pt x="0" y="14"/>
                </a:lnTo>
                <a:lnTo>
                  <a:pt x="21" y="14"/>
                </a:lnTo>
                <a:lnTo>
                  <a:pt x="44" y="18"/>
                </a:lnTo>
                <a:lnTo>
                  <a:pt x="65" y="23"/>
                </a:lnTo>
                <a:lnTo>
                  <a:pt x="85" y="30"/>
                </a:lnTo>
                <a:lnTo>
                  <a:pt x="104" y="40"/>
                </a:lnTo>
                <a:lnTo>
                  <a:pt x="122" y="52"/>
                </a:lnTo>
                <a:lnTo>
                  <a:pt x="139" y="64"/>
                </a:lnTo>
                <a:lnTo>
                  <a:pt x="154" y="77"/>
                </a:lnTo>
                <a:lnTo>
                  <a:pt x="168" y="94"/>
                </a:lnTo>
                <a:lnTo>
                  <a:pt x="181" y="111"/>
                </a:lnTo>
                <a:lnTo>
                  <a:pt x="192" y="129"/>
                </a:lnTo>
                <a:lnTo>
                  <a:pt x="201" y="147"/>
                </a:lnTo>
                <a:lnTo>
                  <a:pt x="209" y="168"/>
                </a:lnTo>
                <a:lnTo>
                  <a:pt x="215" y="189"/>
                </a:lnTo>
                <a:lnTo>
                  <a:pt x="218" y="211"/>
                </a:lnTo>
                <a:lnTo>
                  <a:pt x="219" y="233"/>
                </a:lnTo>
                <a:lnTo>
                  <a:pt x="233" y="233"/>
                </a:lnTo>
                <a:close/>
              </a:path>
            </a:pathLst>
          </a:custGeom>
          <a:solidFill>
            <a:schemeClr val="tx1"/>
          </a:solidFill>
          <a:ln w="9525">
            <a:noFill/>
            <a:round/>
            <a:headEnd/>
            <a:tailEnd/>
          </a:ln>
        </p:spPr>
        <p:txBody>
          <a:bodyPr/>
          <a:lstStyle/>
          <a:p>
            <a:endParaRPr lang="en-US" dirty="0"/>
          </a:p>
        </p:txBody>
      </p:sp>
      <p:sp>
        <p:nvSpPr>
          <p:cNvPr id="73798" name="Freeform 234"/>
          <p:cNvSpPr>
            <a:spLocks/>
          </p:cNvSpPr>
          <p:nvPr/>
        </p:nvSpPr>
        <p:spPr bwMode="auto">
          <a:xfrm>
            <a:off x="3463925" y="3708400"/>
            <a:ext cx="369888" cy="369888"/>
          </a:xfrm>
          <a:custGeom>
            <a:avLst/>
            <a:gdLst>
              <a:gd name="T0" fmla="*/ 0 w 233"/>
              <a:gd name="T1" fmla="*/ 2147483647 h 233"/>
              <a:gd name="T2" fmla="*/ 2147483647 w 233"/>
              <a:gd name="T3" fmla="*/ 2147483647 h 233"/>
              <a:gd name="T4" fmla="*/ 2147483647 w 233"/>
              <a:gd name="T5" fmla="*/ 2147483647 h 233"/>
              <a:gd name="T6" fmla="*/ 2147483647 w 233"/>
              <a:gd name="T7" fmla="*/ 2147483647 h 233"/>
              <a:gd name="T8" fmla="*/ 2147483647 w 233"/>
              <a:gd name="T9" fmla="*/ 2147483647 h 233"/>
              <a:gd name="T10" fmla="*/ 2147483647 w 233"/>
              <a:gd name="T11" fmla="*/ 2147483647 h 233"/>
              <a:gd name="T12" fmla="*/ 2147483647 w 233"/>
              <a:gd name="T13" fmla="*/ 2147483647 h 233"/>
              <a:gd name="T14" fmla="*/ 2147483647 w 233"/>
              <a:gd name="T15" fmla="*/ 2147483647 h 233"/>
              <a:gd name="T16" fmla="*/ 2147483647 w 233"/>
              <a:gd name="T17" fmla="*/ 2147483647 h 233"/>
              <a:gd name="T18" fmla="*/ 2147483647 w 233"/>
              <a:gd name="T19" fmla="*/ 2147483647 h 233"/>
              <a:gd name="T20" fmla="*/ 2147483647 w 233"/>
              <a:gd name="T21" fmla="*/ 2147483647 h 233"/>
              <a:gd name="T22" fmla="*/ 2147483647 w 233"/>
              <a:gd name="T23" fmla="*/ 2147483647 h 233"/>
              <a:gd name="T24" fmla="*/ 2147483647 w 233"/>
              <a:gd name="T25" fmla="*/ 2147483647 h 233"/>
              <a:gd name="T26" fmla="*/ 2147483647 w 233"/>
              <a:gd name="T27" fmla="*/ 2147483647 h 233"/>
              <a:gd name="T28" fmla="*/ 2147483647 w 233"/>
              <a:gd name="T29" fmla="*/ 2147483647 h 233"/>
              <a:gd name="T30" fmla="*/ 2147483647 w 233"/>
              <a:gd name="T31" fmla="*/ 2147483647 h 233"/>
              <a:gd name="T32" fmla="*/ 2147483647 w 233"/>
              <a:gd name="T33" fmla="*/ 0 h 233"/>
              <a:gd name="T34" fmla="*/ 2147483647 w 233"/>
              <a:gd name="T35" fmla="*/ 0 h 233"/>
              <a:gd name="T36" fmla="*/ 2147483647 w 233"/>
              <a:gd name="T37" fmla="*/ 2147483647 h 233"/>
              <a:gd name="T38" fmla="*/ 2147483647 w 233"/>
              <a:gd name="T39" fmla="*/ 2147483647 h 233"/>
              <a:gd name="T40" fmla="*/ 2147483647 w 233"/>
              <a:gd name="T41" fmla="*/ 2147483647 h 233"/>
              <a:gd name="T42" fmla="*/ 2147483647 w 233"/>
              <a:gd name="T43" fmla="*/ 2147483647 h 233"/>
              <a:gd name="T44" fmla="*/ 2147483647 w 233"/>
              <a:gd name="T45" fmla="*/ 2147483647 h 233"/>
              <a:gd name="T46" fmla="*/ 2147483647 w 233"/>
              <a:gd name="T47" fmla="*/ 2147483647 h 233"/>
              <a:gd name="T48" fmla="*/ 2147483647 w 233"/>
              <a:gd name="T49" fmla="*/ 2147483647 h 233"/>
              <a:gd name="T50" fmla="*/ 2147483647 w 233"/>
              <a:gd name="T51" fmla="*/ 2147483647 h 233"/>
              <a:gd name="T52" fmla="*/ 2147483647 w 233"/>
              <a:gd name="T53" fmla="*/ 2147483647 h 233"/>
              <a:gd name="T54" fmla="*/ 2147483647 w 233"/>
              <a:gd name="T55" fmla="*/ 2147483647 h 233"/>
              <a:gd name="T56" fmla="*/ 2147483647 w 233"/>
              <a:gd name="T57" fmla="*/ 2147483647 h 233"/>
              <a:gd name="T58" fmla="*/ 2147483647 w 233"/>
              <a:gd name="T59" fmla="*/ 2147483647 h 233"/>
              <a:gd name="T60" fmla="*/ 2147483647 w 233"/>
              <a:gd name="T61" fmla="*/ 2147483647 h 233"/>
              <a:gd name="T62" fmla="*/ 2147483647 w 233"/>
              <a:gd name="T63" fmla="*/ 2147483647 h 233"/>
              <a:gd name="T64" fmla="*/ 2147483647 w 233"/>
              <a:gd name="T65" fmla="*/ 2147483647 h 233"/>
              <a:gd name="T66" fmla="*/ 0 w 233"/>
              <a:gd name="T67" fmla="*/ 2147483647 h 233"/>
              <a:gd name="T68" fmla="*/ 0 w 233"/>
              <a:gd name="T69" fmla="*/ 2147483647 h 23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33"/>
              <a:gd name="T106" fmla="*/ 0 h 233"/>
              <a:gd name="T107" fmla="*/ 233 w 233"/>
              <a:gd name="T108" fmla="*/ 233 h 23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33" h="233">
                <a:moveTo>
                  <a:pt x="0" y="233"/>
                </a:moveTo>
                <a:lnTo>
                  <a:pt x="22" y="232"/>
                </a:lnTo>
                <a:lnTo>
                  <a:pt x="45" y="229"/>
                </a:lnTo>
                <a:lnTo>
                  <a:pt x="68" y="223"/>
                </a:lnTo>
                <a:lnTo>
                  <a:pt x="89" y="215"/>
                </a:lnTo>
                <a:lnTo>
                  <a:pt x="110" y="205"/>
                </a:lnTo>
                <a:lnTo>
                  <a:pt x="130" y="193"/>
                </a:lnTo>
                <a:lnTo>
                  <a:pt x="147" y="180"/>
                </a:lnTo>
                <a:lnTo>
                  <a:pt x="163" y="165"/>
                </a:lnTo>
                <a:lnTo>
                  <a:pt x="178" y="149"/>
                </a:lnTo>
                <a:lnTo>
                  <a:pt x="192" y="130"/>
                </a:lnTo>
                <a:lnTo>
                  <a:pt x="204" y="111"/>
                </a:lnTo>
                <a:lnTo>
                  <a:pt x="213" y="91"/>
                </a:lnTo>
                <a:lnTo>
                  <a:pt x="222" y="68"/>
                </a:lnTo>
                <a:lnTo>
                  <a:pt x="228" y="47"/>
                </a:lnTo>
                <a:lnTo>
                  <a:pt x="231" y="23"/>
                </a:lnTo>
                <a:lnTo>
                  <a:pt x="233" y="0"/>
                </a:lnTo>
                <a:lnTo>
                  <a:pt x="219" y="0"/>
                </a:lnTo>
                <a:lnTo>
                  <a:pt x="218" y="23"/>
                </a:lnTo>
                <a:lnTo>
                  <a:pt x="215" y="44"/>
                </a:lnTo>
                <a:lnTo>
                  <a:pt x="209" y="65"/>
                </a:lnTo>
                <a:lnTo>
                  <a:pt x="201" y="85"/>
                </a:lnTo>
                <a:lnTo>
                  <a:pt x="192" y="105"/>
                </a:lnTo>
                <a:lnTo>
                  <a:pt x="181" y="123"/>
                </a:lnTo>
                <a:lnTo>
                  <a:pt x="168" y="140"/>
                </a:lnTo>
                <a:lnTo>
                  <a:pt x="154" y="155"/>
                </a:lnTo>
                <a:lnTo>
                  <a:pt x="139" y="170"/>
                </a:lnTo>
                <a:lnTo>
                  <a:pt x="122" y="182"/>
                </a:lnTo>
                <a:lnTo>
                  <a:pt x="104" y="193"/>
                </a:lnTo>
                <a:lnTo>
                  <a:pt x="85" y="202"/>
                </a:lnTo>
                <a:lnTo>
                  <a:pt x="65" y="209"/>
                </a:lnTo>
                <a:lnTo>
                  <a:pt x="44" y="215"/>
                </a:lnTo>
                <a:lnTo>
                  <a:pt x="21" y="218"/>
                </a:lnTo>
                <a:lnTo>
                  <a:pt x="0" y="220"/>
                </a:lnTo>
                <a:lnTo>
                  <a:pt x="0" y="233"/>
                </a:lnTo>
                <a:close/>
              </a:path>
            </a:pathLst>
          </a:custGeom>
          <a:solidFill>
            <a:schemeClr val="tx1"/>
          </a:solidFill>
          <a:ln w="9525">
            <a:noFill/>
            <a:round/>
            <a:headEnd/>
            <a:tailEnd/>
          </a:ln>
        </p:spPr>
        <p:txBody>
          <a:bodyPr/>
          <a:lstStyle/>
          <a:p>
            <a:endParaRPr lang="en-US" dirty="0"/>
          </a:p>
        </p:txBody>
      </p:sp>
      <p:sp>
        <p:nvSpPr>
          <p:cNvPr id="73799" name="Freeform 235"/>
          <p:cNvSpPr>
            <a:spLocks/>
          </p:cNvSpPr>
          <p:nvPr/>
        </p:nvSpPr>
        <p:spPr bwMode="auto">
          <a:xfrm>
            <a:off x="3090863" y="3708400"/>
            <a:ext cx="373062" cy="369888"/>
          </a:xfrm>
          <a:custGeom>
            <a:avLst/>
            <a:gdLst>
              <a:gd name="T0" fmla="*/ 0 w 235"/>
              <a:gd name="T1" fmla="*/ 0 h 233"/>
              <a:gd name="T2" fmla="*/ 2147483647 w 235"/>
              <a:gd name="T3" fmla="*/ 2147483647 h 233"/>
              <a:gd name="T4" fmla="*/ 2147483647 w 235"/>
              <a:gd name="T5" fmla="*/ 2147483647 h 233"/>
              <a:gd name="T6" fmla="*/ 2147483647 w 235"/>
              <a:gd name="T7" fmla="*/ 2147483647 h 233"/>
              <a:gd name="T8" fmla="*/ 2147483647 w 235"/>
              <a:gd name="T9" fmla="*/ 2147483647 h 233"/>
              <a:gd name="T10" fmla="*/ 2147483647 w 235"/>
              <a:gd name="T11" fmla="*/ 2147483647 h 233"/>
              <a:gd name="T12" fmla="*/ 2147483647 w 235"/>
              <a:gd name="T13" fmla="*/ 2147483647 h 233"/>
              <a:gd name="T14" fmla="*/ 2147483647 w 235"/>
              <a:gd name="T15" fmla="*/ 2147483647 h 233"/>
              <a:gd name="T16" fmla="*/ 2147483647 w 235"/>
              <a:gd name="T17" fmla="*/ 2147483647 h 233"/>
              <a:gd name="T18" fmla="*/ 2147483647 w 235"/>
              <a:gd name="T19" fmla="*/ 2147483647 h 233"/>
              <a:gd name="T20" fmla="*/ 2147483647 w 235"/>
              <a:gd name="T21" fmla="*/ 2147483647 h 233"/>
              <a:gd name="T22" fmla="*/ 2147483647 w 235"/>
              <a:gd name="T23" fmla="*/ 2147483647 h 233"/>
              <a:gd name="T24" fmla="*/ 2147483647 w 235"/>
              <a:gd name="T25" fmla="*/ 2147483647 h 233"/>
              <a:gd name="T26" fmla="*/ 2147483647 w 235"/>
              <a:gd name="T27" fmla="*/ 2147483647 h 233"/>
              <a:gd name="T28" fmla="*/ 2147483647 w 235"/>
              <a:gd name="T29" fmla="*/ 2147483647 h 233"/>
              <a:gd name="T30" fmla="*/ 2147483647 w 235"/>
              <a:gd name="T31" fmla="*/ 2147483647 h 233"/>
              <a:gd name="T32" fmla="*/ 2147483647 w 235"/>
              <a:gd name="T33" fmla="*/ 2147483647 h 233"/>
              <a:gd name="T34" fmla="*/ 2147483647 w 235"/>
              <a:gd name="T35" fmla="*/ 2147483647 h 233"/>
              <a:gd name="T36" fmla="*/ 2147483647 w 235"/>
              <a:gd name="T37" fmla="*/ 2147483647 h 233"/>
              <a:gd name="T38" fmla="*/ 2147483647 w 235"/>
              <a:gd name="T39" fmla="*/ 2147483647 h 233"/>
              <a:gd name="T40" fmla="*/ 2147483647 w 235"/>
              <a:gd name="T41" fmla="*/ 2147483647 h 233"/>
              <a:gd name="T42" fmla="*/ 2147483647 w 235"/>
              <a:gd name="T43" fmla="*/ 2147483647 h 233"/>
              <a:gd name="T44" fmla="*/ 2147483647 w 235"/>
              <a:gd name="T45" fmla="*/ 2147483647 h 233"/>
              <a:gd name="T46" fmla="*/ 2147483647 w 235"/>
              <a:gd name="T47" fmla="*/ 2147483647 h 233"/>
              <a:gd name="T48" fmla="*/ 2147483647 w 235"/>
              <a:gd name="T49" fmla="*/ 2147483647 h 233"/>
              <a:gd name="T50" fmla="*/ 2147483647 w 235"/>
              <a:gd name="T51" fmla="*/ 2147483647 h 233"/>
              <a:gd name="T52" fmla="*/ 2147483647 w 235"/>
              <a:gd name="T53" fmla="*/ 2147483647 h 233"/>
              <a:gd name="T54" fmla="*/ 2147483647 w 235"/>
              <a:gd name="T55" fmla="*/ 2147483647 h 233"/>
              <a:gd name="T56" fmla="*/ 2147483647 w 235"/>
              <a:gd name="T57" fmla="*/ 2147483647 h 233"/>
              <a:gd name="T58" fmla="*/ 2147483647 w 235"/>
              <a:gd name="T59" fmla="*/ 2147483647 h 233"/>
              <a:gd name="T60" fmla="*/ 2147483647 w 235"/>
              <a:gd name="T61" fmla="*/ 2147483647 h 233"/>
              <a:gd name="T62" fmla="*/ 2147483647 w 235"/>
              <a:gd name="T63" fmla="*/ 2147483647 h 233"/>
              <a:gd name="T64" fmla="*/ 2147483647 w 235"/>
              <a:gd name="T65" fmla="*/ 2147483647 h 233"/>
              <a:gd name="T66" fmla="*/ 2147483647 w 235"/>
              <a:gd name="T67" fmla="*/ 0 h 233"/>
              <a:gd name="T68" fmla="*/ 0 w 235"/>
              <a:gd name="T69" fmla="*/ 0 h 23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35"/>
              <a:gd name="T106" fmla="*/ 0 h 233"/>
              <a:gd name="T107" fmla="*/ 235 w 235"/>
              <a:gd name="T108" fmla="*/ 233 h 23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35" h="233">
                <a:moveTo>
                  <a:pt x="0" y="0"/>
                </a:moveTo>
                <a:lnTo>
                  <a:pt x="2" y="23"/>
                </a:lnTo>
                <a:lnTo>
                  <a:pt x="5" y="47"/>
                </a:lnTo>
                <a:lnTo>
                  <a:pt x="11" y="68"/>
                </a:lnTo>
                <a:lnTo>
                  <a:pt x="20" y="91"/>
                </a:lnTo>
                <a:lnTo>
                  <a:pt x="29" y="111"/>
                </a:lnTo>
                <a:lnTo>
                  <a:pt x="41" y="130"/>
                </a:lnTo>
                <a:lnTo>
                  <a:pt x="55" y="149"/>
                </a:lnTo>
                <a:lnTo>
                  <a:pt x="70" y="165"/>
                </a:lnTo>
                <a:lnTo>
                  <a:pt x="86" y="180"/>
                </a:lnTo>
                <a:lnTo>
                  <a:pt x="103" y="193"/>
                </a:lnTo>
                <a:lnTo>
                  <a:pt x="123" y="205"/>
                </a:lnTo>
                <a:lnTo>
                  <a:pt x="144" y="215"/>
                </a:lnTo>
                <a:lnTo>
                  <a:pt x="165" y="223"/>
                </a:lnTo>
                <a:lnTo>
                  <a:pt x="188" y="229"/>
                </a:lnTo>
                <a:lnTo>
                  <a:pt x="211" y="232"/>
                </a:lnTo>
                <a:lnTo>
                  <a:pt x="235" y="233"/>
                </a:lnTo>
                <a:lnTo>
                  <a:pt x="235" y="220"/>
                </a:lnTo>
                <a:lnTo>
                  <a:pt x="212" y="218"/>
                </a:lnTo>
                <a:lnTo>
                  <a:pt x="189" y="215"/>
                </a:lnTo>
                <a:lnTo>
                  <a:pt x="168" y="209"/>
                </a:lnTo>
                <a:lnTo>
                  <a:pt x="148" y="202"/>
                </a:lnTo>
                <a:lnTo>
                  <a:pt x="129" y="193"/>
                </a:lnTo>
                <a:lnTo>
                  <a:pt x="111" y="182"/>
                </a:lnTo>
                <a:lnTo>
                  <a:pt x="94" y="170"/>
                </a:lnTo>
                <a:lnTo>
                  <a:pt x="79" y="155"/>
                </a:lnTo>
                <a:lnTo>
                  <a:pt x="65" y="140"/>
                </a:lnTo>
                <a:lnTo>
                  <a:pt x="52" y="123"/>
                </a:lnTo>
                <a:lnTo>
                  <a:pt x="41" y="105"/>
                </a:lnTo>
                <a:lnTo>
                  <a:pt x="32" y="85"/>
                </a:lnTo>
                <a:lnTo>
                  <a:pt x="24" y="65"/>
                </a:lnTo>
                <a:lnTo>
                  <a:pt x="18" y="44"/>
                </a:lnTo>
                <a:lnTo>
                  <a:pt x="15" y="23"/>
                </a:lnTo>
                <a:lnTo>
                  <a:pt x="14" y="0"/>
                </a:lnTo>
                <a:lnTo>
                  <a:pt x="0" y="0"/>
                </a:lnTo>
                <a:close/>
              </a:path>
            </a:pathLst>
          </a:custGeom>
          <a:solidFill>
            <a:schemeClr val="tx1"/>
          </a:solidFill>
          <a:ln w="9525">
            <a:noFill/>
            <a:round/>
            <a:headEnd/>
            <a:tailEnd/>
          </a:ln>
        </p:spPr>
        <p:txBody>
          <a:bodyPr/>
          <a:lstStyle/>
          <a:p>
            <a:endParaRPr lang="en-US" dirty="0"/>
          </a:p>
        </p:txBody>
      </p:sp>
      <p:sp>
        <p:nvSpPr>
          <p:cNvPr id="73800" name="Freeform 236"/>
          <p:cNvSpPr>
            <a:spLocks/>
          </p:cNvSpPr>
          <p:nvPr/>
        </p:nvSpPr>
        <p:spPr bwMode="auto">
          <a:xfrm>
            <a:off x="3090863" y="3338513"/>
            <a:ext cx="373062" cy="369887"/>
          </a:xfrm>
          <a:custGeom>
            <a:avLst/>
            <a:gdLst>
              <a:gd name="T0" fmla="*/ 2147483647 w 235"/>
              <a:gd name="T1" fmla="*/ 0 h 233"/>
              <a:gd name="T2" fmla="*/ 2147483647 w 235"/>
              <a:gd name="T3" fmla="*/ 2147483647 h 233"/>
              <a:gd name="T4" fmla="*/ 2147483647 w 235"/>
              <a:gd name="T5" fmla="*/ 2147483647 h 233"/>
              <a:gd name="T6" fmla="*/ 2147483647 w 235"/>
              <a:gd name="T7" fmla="*/ 2147483647 h 233"/>
              <a:gd name="T8" fmla="*/ 2147483647 w 235"/>
              <a:gd name="T9" fmla="*/ 2147483647 h 233"/>
              <a:gd name="T10" fmla="*/ 2147483647 w 235"/>
              <a:gd name="T11" fmla="*/ 2147483647 h 233"/>
              <a:gd name="T12" fmla="*/ 2147483647 w 235"/>
              <a:gd name="T13" fmla="*/ 2147483647 h 233"/>
              <a:gd name="T14" fmla="*/ 2147483647 w 235"/>
              <a:gd name="T15" fmla="*/ 2147483647 h 233"/>
              <a:gd name="T16" fmla="*/ 2147483647 w 235"/>
              <a:gd name="T17" fmla="*/ 2147483647 h 233"/>
              <a:gd name="T18" fmla="*/ 2147483647 w 235"/>
              <a:gd name="T19" fmla="*/ 2147483647 h 233"/>
              <a:gd name="T20" fmla="*/ 2147483647 w 235"/>
              <a:gd name="T21" fmla="*/ 2147483647 h 233"/>
              <a:gd name="T22" fmla="*/ 2147483647 w 235"/>
              <a:gd name="T23" fmla="*/ 2147483647 h 233"/>
              <a:gd name="T24" fmla="*/ 2147483647 w 235"/>
              <a:gd name="T25" fmla="*/ 2147483647 h 233"/>
              <a:gd name="T26" fmla="*/ 2147483647 w 235"/>
              <a:gd name="T27" fmla="*/ 2147483647 h 233"/>
              <a:gd name="T28" fmla="*/ 2147483647 w 235"/>
              <a:gd name="T29" fmla="*/ 2147483647 h 233"/>
              <a:gd name="T30" fmla="*/ 2147483647 w 235"/>
              <a:gd name="T31" fmla="*/ 2147483647 h 233"/>
              <a:gd name="T32" fmla="*/ 0 w 235"/>
              <a:gd name="T33" fmla="*/ 2147483647 h 233"/>
              <a:gd name="T34" fmla="*/ 2147483647 w 235"/>
              <a:gd name="T35" fmla="*/ 2147483647 h 233"/>
              <a:gd name="T36" fmla="*/ 2147483647 w 235"/>
              <a:gd name="T37" fmla="*/ 2147483647 h 233"/>
              <a:gd name="T38" fmla="*/ 2147483647 w 235"/>
              <a:gd name="T39" fmla="*/ 2147483647 h 233"/>
              <a:gd name="T40" fmla="*/ 2147483647 w 235"/>
              <a:gd name="T41" fmla="*/ 2147483647 h 233"/>
              <a:gd name="T42" fmla="*/ 2147483647 w 235"/>
              <a:gd name="T43" fmla="*/ 2147483647 h 233"/>
              <a:gd name="T44" fmla="*/ 2147483647 w 235"/>
              <a:gd name="T45" fmla="*/ 2147483647 h 233"/>
              <a:gd name="T46" fmla="*/ 2147483647 w 235"/>
              <a:gd name="T47" fmla="*/ 2147483647 h 233"/>
              <a:gd name="T48" fmla="*/ 2147483647 w 235"/>
              <a:gd name="T49" fmla="*/ 2147483647 h 233"/>
              <a:gd name="T50" fmla="*/ 2147483647 w 235"/>
              <a:gd name="T51" fmla="*/ 2147483647 h 233"/>
              <a:gd name="T52" fmla="*/ 2147483647 w 235"/>
              <a:gd name="T53" fmla="*/ 2147483647 h 233"/>
              <a:gd name="T54" fmla="*/ 2147483647 w 235"/>
              <a:gd name="T55" fmla="*/ 2147483647 h 233"/>
              <a:gd name="T56" fmla="*/ 2147483647 w 235"/>
              <a:gd name="T57" fmla="*/ 2147483647 h 233"/>
              <a:gd name="T58" fmla="*/ 2147483647 w 235"/>
              <a:gd name="T59" fmla="*/ 2147483647 h 233"/>
              <a:gd name="T60" fmla="*/ 2147483647 w 235"/>
              <a:gd name="T61" fmla="*/ 2147483647 h 233"/>
              <a:gd name="T62" fmla="*/ 2147483647 w 235"/>
              <a:gd name="T63" fmla="*/ 2147483647 h 233"/>
              <a:gd name="T64" fmla="*/ 2147483647 w 235"/>
              <a:gd name="T65" fmla="*/ 2147483647 h 233"/>
              <a:gd name="T66" fmla="*/ 2147483647 w 235"/>
              <a:gd name="T67" fmla="*/ 2147483647 h 233"/>
              <a:gd name="T68" fmla="*/ 2147483647 w 235"/>
              <a:gd name="T69" fmla="*/ 0 h 23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35"/>
              <a:gd name="T106" fmla="*/ 0 h 233"/>
              <a:gd name="T107" fmla="*/ 235 w 235"/>
              <a:gd name="T108" fmla="*/ 233 h 23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35" h="233">
                <a:moveTo>
                  <a:pt x="235" y="0"/>
                </a:moveTo>
                <a:lnTo>
                  <a:pt x="211" y="2"/>
                </a:lnTo>
                <a:lnTo>
                  <a:pt x="188" y="5"/>
                </a:lnTo>
                <a:lnTo>
                  <a:pt x="165" y="11"/>
                </a:lnTo>
                <a:lnTo>
                  <a:pt x="144" y="18"/>
                </a:lnTo>
                <a:lnTo>
                  <a:pt x="123" y="27"/>
                </a:lnTo>
                <a:lnTo>
                  <a:pt x="103" y="40"/>
                </a:lnTo>
                <a:lnTo>
                  <a:pt x="86" y="53"/>
                </a:lnTo>
                <a:lnTo>
                  <a:pt x="70" y="68"/>
                </a:lnTo>
                <a:lnTo>
                  <a:pt x="55" y="85"/>
                </a:lnTo>
                <a:lnTo>
                  <a:pt x="41" y="103"/>
                </a:lnTo>
                <a:lnTo>
                  <a:pt x="29" y="121"/>
                </a:lnTo>
                <a:lnTo>
                  <a:pt x="20" y="142"/>
                </a:lnTo>
                <a:lnTo>
                  <a:pt x="11" y="164"/>
                </a:lnTo>
                <a:lnTo>
                  <a:pt x="5" y="186"/>
                </a:lnTo>
                <a:lnTo>
                  <a:pt x="2" y="209"/>
                </a:lnTo>
                <a:lnTo>
                  <a:pt x="0" y="233"/>
                </a:lnTo>
                <a:lnTo>
                  <a:pt x="14" y="233"/>
                </a:lnTo>
                <a:lnTo>
                  <a:pt x="15" y="211"/>
                </a:lnTo>
                <a:lnTo>
                  <a:pt x="18" y="189"/>
                </a:lnTo>
                <a:lnTo>
                  <a:pt x="24" y="168"/>
                </a:lnTo>
                <a:lnTo>
                  <a:pt x="32" y="147"/>
                </a:lnTo>
                <a:lnTo>
                  <a:pt x="41" y="129"/>
                </a:lnTo>
                <a:lnTo>
                  <a:pt x="52" y="111"/>
                </a:lnTo>
                <a:lnTo>
                  <a:pt x="65" y="94"/>
                </a:lnTo>
                <a:lnTo>
                  <a:pt x="79" y="77"/>
                </a:lnTo>
                <a:lnTo>
                  <a:pt x="94" y="64"/>
                </a:lnTo>
                <a:lnTo>
                  <a:pt x="111" y="52"/>
                </a:lnTo>
                <a:lnTo>
                  <a:pt x="129" y="40"/>
                </a:lnTo>
                <a:lnTo>
                  <a:pt x="148" y="30"/>
                </a:lnTo>
                <a:lnTo>
                  <a:pt x="168" y="23"/>
                </a:lnTo>
                <a:lnTo>
                  <a:pt x="189" y="18"/>
                </a:lnTo>
                <a:lnTo>
                  <a:pt x="212" y="14"/>
                </a:lnTo>
                <a:lnTo>
                  <a:pt x="235" y="14"/>
                </a:lnTo>
                <a:lnTo>
                  <a:pt x="235" y="0"/>
                </a:lnTo>
                <a:close/>
              </a:path>
            </a:pathLst>
          </a:custGeom>
          <a:solidFill>
            <a:schemeClr val="tx1"/>
          </a:solidFill>
          <a:ln w="9525">
            <a:noFill/>
            <a:round/>
            <a:headEnd/>
            <a:tailEnd/>
          </a:ln>
        </p:spPr>
        <p:txBody>
          <a:bodyPr/>
          <a:lstStyle/>
          <a:p>
            <a:endParaRPr lang="en-US" dirty="0"/>
          </a:p>
        </p:txBody>
      </p:sp>
      <p:sp>
        <p:nvSpPr>
          <p:cNvPr id="73801" name="Freeform 237"/>
          <p:cNvSpPr>
            <a:spLocks/>
          </p:cNvSpPr>
          <p:nvPr/>
        </p:nvSpPr>
        <p:spPr bwMode="auto">
          <a:xfrm>
            <a:off x="3884613" y="3702050"/>
            <a:ext cx="147637" cy="20638"/>
          </a:xfrm>
          <a:custGeom>
            <a:avLst/>
            <a:gdLst>
              <a:gd name="T0" fmla="*/ 2147483647 w 93"/>
              <a:gd name="T1" fmla="*/ 2147483647 h 13"/>
              <a:gd name="T2" fmla="*/ 2147483647 w 93"/>
              <a:gd name="T3" fmla="*/ 0 h 13"/>
              <a:gd name="T4" fmla="*/ 0 w 93"/>
              <a:gd name="T5" fmla="*/ 0 h 13"/>
              <a:gd name="T6" fmla="*/ 0 w 93"/>
              <a:gd name="T7" fmla="*/ 2147483647 h 13"/>
              <a:gd name="T8" fmla="*/ 2147483647 w 93"/>
              <a:gd name="T9" fmla="*/ 2147483647 h 13"/>
              <a:gd name="T10" fmla="*/ 2147483647 w 93"/>
              <a:gd name="T11" fmla="*/ 2147483647 h 13"/>
              <a:gd name="T12" fmla="*/ 0 60000 65536"/>
              <a:gd name="T13" fmla="*/ 0 60000 65536"/>
              <a:gd name="T14" fmla="*/ 0 60000 65536"/>
              <a:gd name="T15" fmla="*/ 0 60000 65536"/>
              <a:gd name="T16" fmla="*/ 0 60000 65536"/>
              <a:gd name="T17" fmla="*/ 0 60000 65536"/>
              <a:gd name="T18" fmla="*/ 0 w 93"/>
              <a:gd name="T19" fmla="*/ 0 h 13"/>
              <a:gd name="T20" fmla="*/ 93 w 93"/>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93" h="13">
                <a:moveTo>
                  <a:pt x="93" y="7"/>
                </a:moveTo>
                <a:lnTo>
                  <a:pt x="93" y="0"/>
                </a:lnTo>
                <a:lnTo>
                  <a:pt x="0" y="0"/>
                </a:lnTo>
                <a:lnTo>
                  <a:pt x="0" y="13"/>
                </a:lnTo>
                <a:lnTo>
                  <a:pt x="93" y="13"/>
                </a:lnTo>
                <a:lnTo>
                  <a:pt x="93" y="7"/>
                </a:lnTo>
                <a:close/>
              </a:path>
            </a:pathLst>
          </a:custGeom>
          <a:solidFill>
            <a:schemeClr val="tx1"/>
          </a:solidFill>
          <a:ln w="9525">
            <a:noFill/>
            <a:round/>
            <a:headEnd/>
            <a:tailEnd/>
          </a:ln>
        </p:spPr>
        <p:txBody>
          <a:bodyPr/>
          <a:lstStyle/>
          <a:p>
            <a:endParaRPr lang="en-US" dirty="0"/>
          </a:p>
        </p:txBody>
      </p:sp>
      <p:sp>
        <p:nvSpPr>
          <p:cNvPr id="73802" name="Freeform 238"/>
          <p:cNvSpPr>
            <a:spLocks/>
          </p:cNvSpPr>
          <p:nvPr/>
        </p:nvSpPr>
        <p:spPr bwMode="auto">
          <a:xfrm>
            <a:off x="2892425" y="3698875"/>
            <a:ext cx="147638" cy="22225"/>
          </a:xfrm>
          <a:custGeom>
            <a:avLst/>
            <a:gdLst>
              <a:gd name="T0" fmla="*/ 0 w 93"/>
              <a:gd name="T1" fmla="*/ 2147483647 h 14"/>
              <a:gd name="T2" fmla="*/ 0 w 93"/>
              <a:gd name="T3" fmla="*/ 2147483647 h 14"/>
              <a:gd name="T4" fmla="*/ 2147483647 w 93"/>
              <a:gd name="T5" fmla="*/ 2147483647 h 14"/>
              <a:gd name="T6" fmla="*/ 2147483647 w 93"/>
              <a:gd name="T7" fmla="*/ 0 h 14"/>
              <a:gd name="T8" fmla="*/ 0 w 93"/>
              <a:gd name="T9" fmla="*/ 0 h 14"/>
              <a:gd name="T10" fmla="*/ 0 w 93"/>
              <a:gd name="T11" fmla="*/ 2147483647 h 14"/>
              <a:gd name="T12" fmla="*/ 0 60000 65536"/>
              <a:gd name="T13" fmla="*/ 0 60000 65536"/>
              <a:gd name="T14" fmla="*/ 0 60000 65536"/>
              <a:gd name="T15" fmla="*/ 0 60000 65536"/>
              <a:gd name="T16" fmla="*/ 0 60000 65536"/>
              <a:gd name="T17" fmla="*/ 0 60000 65536"/>
              <a:gd name="T18" fmla="*/ 0 w 93"/>
              <a:gd name="T19" fmla="*/ 0 h 14"/>
              <a:gd name="T20" fmla="*/ 93 w 93"/>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93" h="14">
                <a:moveTo>
                  <a:pt x="0" y="6"/>
                </a:moveTo>
                <a:lnTo>
                  <a:pt x="0" y="14"/>
                </a:lnTo>
                <a:lnTo>
                  <a:pt x="93" y="14"/>
                </a:lnTo>
                <a:lnTo>
                  <a:pt x="93" y="0"/>
                </a:lnTo>
                <a:lnTo>
                  <a:pt x="0" y="0"/>
                </a:lnTo>
                <a:lnTo>
                  <a:pt x="0" y="6"/>
                </a:lnTo>
                <a:close/>
              </a:path>
            </a:pathLst>
          </a:custGeom>
          <a:solidFill>
            <a:schemeClr val="tx1"/>
          </a:solidFill>
          <a:ln w="9525">
            <a:noFill/>
            <a:round/>
            <a:headEnd/>
            <a:tailEnd/>
          </a:ln>
        </p:spPr>
        <p:txBody>
          <a:bodyPr/>
          <a:lstStyle/>
          <a:p>
            <a:endParaRPr lang="en-US" dirty="0"/>
          </a:p>
        </p:txBody>
      </p:sp>
      <p:sp>
        <p:nvSpPr>
          <p:cNvPr id="73803" name="Freeform 239"/>
          <p:cNvSpPr>
            <a:spLocks/>
          </p:cNvSpPr>
          <p:nvPr/>
        </p:nvSpPr>
        <p:spPr bwMode="auto">
          <a:xfrm>
            <a:off x="3948113" y="3656013"/>
            <a:ext cx="22225" cy="115887"/>
          </a:xfrm>
          <a:custGeom>
            <a:avLst/>
            <a:gdLst>
              <a:gd name="T0" fmla="*/ 2147483647 w 14"/>
              <a:gd name="T1" fmla="*/ 2147483647 h 73"/>
              <a:gd name="T2" fmla="*/ 2147483647 w 14"/>
              <a:gd name="T3" fmla="*/ 2147483647 h 73"/>
              <a:gd name="T4" fmla="*/ 2147483647 w 14"/>
              <a:gd name="T5" fmla="*/ 0 h 73"/>
              <a:gd name="T6" fmla="*/ 0 w 14"/>
              <a:gd name="T7" fmla="*/ 0 h 73"/>
              <a:gd name="T8" fmla="*/ 0 w 14"/>
              <a:gd name="T9" fmla="*/ 2147483647 h 73"/>
              <a:gd name="T10" fmla="*/ 2147483647 w 14"/>
              <a:gd name="T11" fmla="*/ 2147483647 h 73"/>
              <a:gd name="T12" fmla="*/ 0 60000 65536"/>
              <a:gd name="T13" fmla="*/ 0 60000 65536"/>
              <a:gd name="T14" fmla="*/ 0 60000 65536"/>
              <a:gd name="T15" fmla="*/ 0 60000 65536"/>
              <a:gd name="T16" fmla="*/ 0 60000 65536"/>
              <a:gd name="T17" fmla="*/ 0 60000 65536"/>
              <a:gd name="T18" fmla="*/ 0 w 14"/>
              <a:gd name="T19" fmla="*/ 0 h 73"/>
              <a:gd name="T20" fmla="*/ 14 w 14"/>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14" h="73">
                <a:moveTo>
                  <a:pt x="8" y="73"/>
                </a:moveTo>
                <a:lnTo>
                  <a:pt x="14" y="73"/>
                </a:lnTo>
                <a:lnTo>
                  <a:pt x="14" y="0"/>
                </a:lnTo>
                <a:lnTo>
                  <a:pt x="0" y="0"/>
                </a:lnTo>
                <a:lnTo>
                  <a:pt x="0" y="73"/>
                </a:lnTo>
                <a:lnTo>
                  <a:pt x="8" y="73"/>
                </a:lnTo>
                <a:close/>
              </a:path>
            </a:pathLst>
          </a:custGeom>
          <a:solidFill>
            <a:schemeClr val="tx1"/>
          </a:solidFill>
          <a:ln w="9525">
            <a:noFill/>
            <a:round/>
            <a:headEnd/>
            <a:tailEnd/>
          </a:ln>
        </p:spPr>
        <p:txBody>
          <a:bodyPr/>
          <a:lstStyle/>
          <a:p>
            <a:endParaRPr lang="en-US" dirty="0"/>
          </a:p>
        </p:txBody>
      </p:sp>
      <p:sp>
        <p:nvSpPr>
          <p:cNvPr id="73804" name="Freeform 240"/>
          <p:cNvSpPr>
            <a:spLocks/>
          </p:cNvSpPr>
          <p:nvPr/>
        </p:nvSpPr>
        <p:spPr bwMode="auto">
          <a:xfrm>
            <a:off x="2955925" y="3652838"/>
            <a:ext cx="22225" cy="114300"/>
          </a:xfrm>
          <a:custGeom>
            <a:avLst/>
            <a:gdLst>
              <a:gd name="T0" fmla="*/ 2147483647 w 14"/>
              <a:gd name="T1" fmla="*/ 2147483647 h 72"/>
              <a:gd name="T2" fmla="*/ 2147483647 w 14"/>
              <a:gd name="T3" fmla="*/ 2147483647 h 72"/>
              <a:gd name="T4" fmla="*/ 2147483647 w 14"/>
              <a:gd name="T5" fmla="*/ 0 h 72"/>
              <a:gd name="T6" fmla="*/ 0 w 14"/>
              <a:gd name="T7" fmla="*/ 0 h 72"/>
              <a:gd name="T8" fmla="*/ 0 w 14"/>
              <a:gd name="T9" fmla="*/ 2147483647 h 72"/>
              <a:gd name="T10" fmla="*/ 2147483647 w 14"/>
              <a:gd name="T11" fmla="*/ 2147483647 h 72"/>
              <a:gd name="T12" fmla="*/ 0 60000 65536"/>
              <a:gd name="T13" fmla="*/ 0 60000 65536"/>
              <a:gd name="T14" fmla="*/ 0 60000 65536"/>
              <a:gd name="T15" fmla="*/ 0 60000 65536"/>
              <a:gd name="T16" fmla="*/ 0 60000 65536"/>
              <a:gd name="T17" fmla="*/ 0 60000 65536"/>
              <a:gd name="T18" fmla="*/ 0 w 14"/>
              <a:gd name="T19" fmla="*/ 0 h 72"/>
              <a:gd name="T20" fmla="*/ 14 w 14"/>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14" h="72">
                <a:moveTo>
                  <a:pt x="8" y="72"/>
                </a:moveTo>
                <a:lnTo>
                  <a:pt x="14" y="72"/>
                </a:lnTo>
                <a:lnTo>
                  <a:pt x="14" y="0"/>
                </a:lnTo>
                <a:lnTo>
                  <a:pt x="0" y="0"/>
                </a:lnTo>
                <a:lnTo>
                  <a:pt x="0" y="72"/>
                </a:lnTo>
                <a:lnTo>
                  <a:pt x="8" y="72"/>
                </a:lnTo>
                <a:close/>
              </a:path>
            </a:pathLst>
          </a:custGeom>
          <a:solidFill>
            <a:schemeClr val="tx1"/>
          </a:solidFill>
          <a:ln w="9525">
            <a:noFill/>
            <a:round/>
            <a:headEnd/>
            <a:tailEnd/>
          </a:ln>
        </p:spPr>
        <p:txBody>
          <a:bodyPr/>
          <a:lstStyle/>
          <a:p>
            <a:endParaRPr lang="en-US" dirty="0"/>
          </a:p>
        </p:txBody>
      </p:sp>
      <p:sp>
        <p:nvSpPr>
          <p:cNvPr id="73805" name="Freeform 241"/>
          <p:cNvSpPr>
            <a:spLocks/>
          </p:cNvSpPr>
          <p:nvPr/>
        </p:nvSpPr>
        <p:spPr bwMode="auto">
          <a:xfrm>
            <a:off x="3405188" y="4148138"/>
            <a:ext cx="114300" cy="22225"/>
          </a:xfrm>
          <a:custGeom>
            <a:avLst/>
            <a:gdLst>
              <a:gd name="T0" fmla="*/ 2147483647 w 72"/>
              <a:gd name="T1" fmla="*/ 2147483647 h 14"/>
              <a:gd name="T2" fmla="*/ 2147483647 w 72"/>
              <a:gd name="T3" fmla="*/ 0 h 14"/>
              <a:gd name="T4" fmla="*/ 0 w 72"/>
              <a:gd name="T5" fmla="*/ 0 h 14"/>
              <a:gd name="T6" fmla="*/ 0 w 72"/>
              <a:gd name="T7" fmla="*/ 2147483647 h 14"/>
              <a:gd name="T8" fmla="*/ 2147483647 w 72"/>
              <a:gd name="T9" fmla="*/ 2147483647 h 14"/>
              <a:gd name="T10" fmla="*/ 2147483647 w 72"/>
              <a:gd name="T11" fmla="*/ 2147483647 h 14"/>
              <a:gd name="T12" fmla="*/ 0 60000 65536"/>
              <a:gd name="T13" fmla="*/ 0 60000 65536"/>
              <a:gd name="T14" fmla="*/ 0 60000 65536"/>
              <a:gd name="T15" fmla="*/ 0 60000 65536"/>
              <a:gd name="T16" fmla="*/ 0 60000 65536"/>
              <a:gd name="T17" fmla="*/ 0 60000 65536"/>
              <a:gd name="T18" fmla="*/ 0 w 72"/>
              <a:gd name="T19" fmla="*/ 0 h 14"/>
              <a:gd name="T20" fmla="*/ 72 w 72"/>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72" h="14">
                <a:moveTo>
                  <a:pt x="72" y="6"/>
                </a:moveTo>
                <a:lnTo>
                  <a:pt x="72" y="0"/>
                </a:lnTo>
                <a:lnTo>
                  <a:pt x="0" y="0"/>
                </a:lnTo>
                <a:lnTo>
                  <a:pt x="0" y="14"/>
                </a:lnTo>
                <a:lnTo>
                  <a:pt x="72" y="14"/>
                </a:lnTo>
                <a:lnTo>
                  <a:pt x="72" y="6"/>
                </a:lnTo>
                <a:close/>
              </a:path>
            </a:pathLst>
          </a:custGeom>
          <a:solidFill>
            <a:schemeClr val="tx1"/>
          </a:solidFill>
          <a:ln w="9525">
            <a:noFill/>
            <a:round/>
            <a:headEnd/>
            <a:tailEnd/>
          </a:ln>
        </p:spPr>
        <p:txBody>
          <a:bodyPr/>
          <a:lstStyle/>
          <a:p>
            <a:endParaRPr lang="en-US" dirty="0"/>
          </a:p>
        </p:txBody>
      </p:sp>
      <p:sp>
        <p:nvSpPr>
          <p:cNvPr id="73806" name="Freeform 242"/>
          <p:cNvSpPr>
            <a:spLocks/>
          </p:cNvSpPr>
          <p:nvPr/>
        </p:nvSpPr>
        <p:spPr bwMode="auto">
          <a:xfrm>
            <a:off x="3403600" y="3230563"/>
            <a:ext cx="112713" cy="22225"/>
          </a:xfrm>
          <a:custGeom>
            <a:avLst/>
            <a:gdLst>
              <a:gd name="T0" fmla="*/ 2147483647 w 71"/>
              <a:gd name="T1" fmla="*/ 2147483647 h 14"/>
              <a:gd name="T2" fmla="*/ 2147483647 w 71"/>
              <a:gd name="T3" fmla="*/ 0 h 14"/>
              <a:gd name="T4" fmla="*/ 0 w 71"/>
              <a:gd name="T5" fmla="*/ 0 h 14"/>
              <a:gd name="T6" fmla="*/ 0 w 71"/>
              <a:gd name="T7" fmla="*/ 2147483647 h 14"/>
              <a:gd name="T8" fmla="*/ 2147483647 w 71"/>
              <a:gd name="T9" fmla="*/ 2147483647 h 14"/>
              <a:gd name="T10" fmla="*/ 2147483647 w 71"/>
              <a:gd name="T11" fmla="*/ 2147483647 h 14"/>
              <a:gd name="T12" fmla="*/ 0 60000 65536"/>
              <a:gd name="T13" fmla="*/ 0 60000 65536"/>
              <a:gd name="T14" fmla="*/ 0 60000 65536"/>
              <a:gd name="T15" fmla="*/ 0 60000 65536"/>
              <a:gd name="T16" fmla="*/ 0 60000 65536"/>
              <a:gd name="T17" fmla="*/ 0 60000 65536"/>
              <a:gd name="T18" fmla="*/ 0 w 71"/>
              <a:gd name="T19" fmla="*/ 0 h 14"/>
              <a:gd name="T20" fmla="*/ 71 w 71"/>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71" h="14">
                <a:moveTo>
                  <a:pt x="71" y="8"/>
                </a:moveTo>
                <a:lnTo>
                  <a:pt x="71" y="0"/>
                </a:lnTo>
                <a:lnTo>
                  <a:pt x="0" y="0"/>
                </a:lnTo>
                <a:lnTo>
                  <a:pt x="0" y="14"/>
                </a:lnTo>
                <a:lnTo>
                  <a:pt x="71" y="14"/>
                </a:lnTo>
                <a:lnTo>
                  <a:pt x="71" y="8"/>
                </a:lnTo>
                <a:close/>
              </a:path>
            </a:pathLst>
          </a:custGeom>
          <a:solidFill>
            <a:schemeClr val="tx1"/>
          </a:solidFill>
          <a:ln w="9525">
            <a:noFill/>
            <a:round/>
            <a:headEnd/>
            <a:tailEnd/>
          </a:ln>
        </p:spPr>
        <p:txBody>
          <a:bodyPr/>
          <a:lstStyle/>
          <a:p>
            <a:endParaRPr lang="en-US" dirty="0"/>
          </a:p>
        </p:txBody>
      </p:sp>
      <p:sp>
        <p:nvSpPr>
          <p:cNvPr id="73807" name="Freeform 253"/>
          <p:cNvSpPr>
            <a:spLocks/>
          </p:cNvSpPr>
          <p:nvPr/>
        </p:nvSpPr>
        <p:spPr bwMode="auto">
          <a:xfrm>
            <a:off x="2409825" y="2944813"/>
            <a:ext cx="369888" cy="369887"/>
          </a:xfrm>
          <a:custGeom>
            <a:avLst/>
            <a:gdLst>
              <a:gd name="T0" fmla="*/ 2147483647 w 233"/>
              <a:gd name="T1" fmla="*/ 2147483647 h 233"/>
              <a:gd name="T2" fmla="*/ 2147483647 w 233"/>
              <a:gd name="T3" fmla="*/ 2147483647 h 233"/>
              <a:gd name="T4" fmla="*/ 2147483647 w 233"/>
              <a:gd name="T5" fmla="*/ 2147483647 h 233"/>
              <a:gd name="T6" fmla="*/ 2147483647 w 233"/>
              <a:gd name="T7" fmla="*/ 2147483647 h 233"/>
              <a:gd name="T8" fmla="*/ 2147483647 w 233"/>
              <a:gd name="T9" fmla="*/ 2147483647 h 233"/>
              <a:gd name="T10" fmla="*/ 2147483647 w 233"/>
              <a:gd name="T11" fmla="*/ 2147483647 h 233"/>
              <a:gd name="T12" fmla="*/ 2147483647 w 233"/>
              <a:gd name="T13" fmla="*/ 2147483647 h 233"/>
              <a:gd name="T14" fmla="*/ 2147483647 w 233"/>
              <a:gd name="T15" fmla="*/ 2147483647 h 233"/>
              <a:gd name="T16" fmla="*/ 2147483647 w 233"/>
              <a:gd name="T17" fmla="*/ 2147483647 h 233"/>
              <a:gd name="T18" fmla="*/ 2147483647 w 233"/>
              <a:gd name="T19" fmla="*/ 2147483647 h 233"/>
              <a:gd name="T20" fmla="*/ 2147483647 w 233"/>
              <a:gd name="T21" fmla="*/ 2147483647 h 233"/>
              <a:gd name="T22" fmla="*/ 2147483647 w 233"/>
              <a:gd name="T23" fmla="*/ 2147483647 h 233"/>
              <a:gd name="T24" fmla="*/ 2147483647 w 233"/>
              <a:gd name="T25" fmla="*/ 2147483647 h 233"/>
              <a:gd name="T26" fmla="*/ 2147483647 w 233"/>
              <a:gd name="T27" fmla="*/ 2147483647 h 233"/>
              <a:gd name="T28" fmla="*/ 2147483647 w 233"/>
              <a:gd name="T29" fmla="*/ 2147483647 h 233"/>
              <a:gd name="T30" fmla="*/ 2147483647 w 233"/>
              <a:gd name="T31" fmla="*/ 2147483647 h 233"/>
              <a:gd name="T32" fmla="*/ 0 w 233"/>
              <a:gd name="T33" fmla="*/ 0 h 233"/>
              <a:gd name="T34" fmla="*/ 0 w 233"/>
              <a:gd name="T35" fmla="*/ 2147483647 h 233"/>
              <a:gd name="T36" fmla="*/ 2147483647 w 233"/>
              <a:gd name="T37" fmla="*/ 2147483647 h 233"/>
              <a:gd name="T38" fmla="*/ 2147483647 w 233"/>
              <a:gd name="T39" fmla="*/ 2147483647 h 233"/>
              <a:gd name="T40" fmla="*/ 2147483647 w 233"/>
              <a:gd name="T41" fmla="*/ 2147483647 h 233"/>
              <a:gd name="T42" fmla="*/ 2147483647 w 233"/>
              <a:gd name="T43" fmla="*/ 2147483647 h 233"/>
              <a:gd name="T44" fmla="*/ 2147483647 w 233"/>
              <a:gd name="T45" fmla="*/ 2147483647 h 233"/>
              <a:gd name="T46" fmla="*/ 2147483647 w 233"/>
              <a:gd name="T47" fmla="*/ 2147483647 h 233"/>
              <a:gd name="T48" fmla="*/ 2147483647 w 233"/>
              <a:gd name="T49" fmla="*/ 2147483647 h 233"/>
              <a:gd name="T50" fmla="*/ 2147483647 w 233"/>
              <a:gd name="T51" fmla="*/ 2147483647 h 233"/>
              <a:gd name="T52" fmla="*/ 2147483647 w 233"/>
              <a:gd name="T53" fmla="*/ 2147483647 h 233"/>
              <a:gd name="T54" fmla="*/ 2147483647 w 233"/>
              <a:gd name="T55" fmla="*/ 2147483647 h 233"/>
              <a:gd name="T56" fmla="*/ 2147483647 w 233"/>
              <a:gd name="T57" fmla="*/ 2147483647 h 233"/>
              <a:gd name="T58" fmla="*/ 2147483647 w 233"/>
              <a:gd name="T59" fmla="*/ 2147483647 h 233"/>
              <a:gd name="T60" fmla="*/ 2147483647 w 233"/>
              <a:gd name="T61" fmla="*/ 2147483647 h 233"/>
              <a:gd name="T62" fmla="*/ 2147483647 w 233"/>
              <a:gd name="T63" fmla="*/ 2147483647 h 233"/>
              <a:gd name="T64" fmla="*/ 2147483647 w 233"/>
              <a:gd name="T65" fmla="*/ 2147483647 h 233"/>
              <a:gd name="T66" fmla="*/ 2147483647 w 233"/>
              <a:gd name="T67" fmla="*/ 2147483647 h 233"/>
              <a:gd name="T68" fmla="*/ 2147483647 w 233"/>
              <a:gd name="T69" fmla="*/ 2147483647 h 23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33"/>
              <a:gd name="T106" fmla="*/ 0 h 233"/>
              <a:gd name="T107" fmla="*/ 233 w 233"/>
              <a:gd name="T108" fmla="*/ 233 h 23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33" h="233">
                <a:moveTo>
                  <a:pt x="233" y="233"/>
                </a:moveTo>
                <a:lnTo>
                  <a:pt x="231" y="209"/>
                </a:lnTo>
                <a:lnTo>
                  <a:pt x="228" y="186"/>
                </a:lnTo>
                <a:lnTo>
                  <a:pt x="222" y="164"/>
                </a:lnTo>
                <a:lnTo>
                  <a:pt x="213" y="142"/>
                </a:lnTo>
                <a:lnTo>
                  <a:pt x="204" y="121"/>
                </a:lnTo>
                <a:lnTo>
                  <a:pt x="192" y="103"/>
                </a:lnTo>
                <a:lnTo>
                  <a:pt x="178" y="85"/>
                </a:lnTo>
                <a:lnTo>
                  <a:pt x="163" y="68"/>
                </a:lnTo>
                <a:lnTo>
                  <a:pt x="147" y="53"/>
                </a:lnTo>
                <a:lnTo>
                  <a:pt x="130" y="40"/>
                </a:lnTo>
                <a:lnTo>
                  <a:pt x="110" y="27"/>
                </a:lnTo>
                <a:lnTo>
                  <a:pt x="89" y="18"/>
                </a:lnTo>
                <a:lnTo>
                  <a:pt x="68" y="11"/>
                </a:lnTo>
                <a:lnTo>
                  <a:pt x="45" y="5"/>
                </a:lnTo>
                <a:lnTo>
                  <a:pt x="22" y="2"/>
                </a:lnTo>
                <a:lnTo>
                  <a:pt x="0" y="0"/>
                </a:lnTo>
                <a:lnTo>
                  <a:pt x="0" y="14"/>
                </a:lnTo>
                <a:lnTo>
                  <a:pt x="21" y="14"/>
                </a:lnTo>
                <a:lnTo>
                  <a:pt x="44" y="18"/>
                </a:lnTo>
                <a:lnTo>
                  <a:pt x="65" y="23"/>
                </a:lnTo>
                <a:lnTo>
                  <a:pt x="85" y="30"/>
                </a:lnTo>
                <a:lnTo>
                  <a:pt x="104" y="40"/>
                </a:lnTo>
                <a:lnTo>
                  <a:pt x="122" y="52"/>
                </a:lnTo>
                <a:lnTo>
                  <a:pt x="139" y="64"/>
                </a:lnTo>
                <a:lnTo>
                  <a:pt x="154" y="77"/>
                </a:lnTo>
                <a:lnTo>
                  <a:pt x="168" y="94"/>
                </a:lnTo>
                <a:lnTo>
                  <a:pt x="181" y="111"/>
                </a:lnTo>
                <a:lnTo>
                  <a:pt x="192" y="129"/>
                </a:lnTo>
                <a:lnTo>
                  <a:pt x="201" y="147"/>
                </a:lnTo>
                <a:lnTo>
                  <a:pt x="209" y="168"/>
                </a:lnTo>
                <a:lnTo>
                  <a:pt x="215" y="189"/>
                </a:lnTo>
                <a:lnTo>
                  <a:pt x="218" y="211"/>
                </a:lnTo>
                <a:lnTo>
                  <a:pt x="219" y="233"/>
                </a:lnTo>
                <a:lnTo>
                  <a:pt x="233" y="233"/>
                </a:lnTo>
                <a:close/>
              </a:path>
            </a:pathLst>
          </a:custGeom>
          <a:solidFill>
            <a:schemeClr val="tx1"/>
          </a:solidFill>
          <a:ln w="9525">
            <a:noFill/>
            <a:round/>
            <a:headEnd/>
            <a:tailEnd/>
          </a:ln>
        </p:spPr>
        <p:txBody>
          <a:bodyPr/>
          <a:lstStyle/>
          <a:p>
            <a:endParaRPr lang="en-US" dirty="0"/>
          </a:p>
        </p:txBody>
      </p:sp>
      <p:sp>
        <p:nvSpPr>
          <p:cNvPr id="73808" name="Freeform 254"/>
          <p:cNvSpPr>
            <a:spLocks/>
          </p:cNvSpPr>
          <p:nvPr/>
        </p:nvSpPr>
        <p:spPr bwMode="auto">
          <a:xfrm>
            <a:off x="2409825" y="3314700"/>
            <a:ext cx="369888" cy="369888"/>
          </a:xfrm>
          <a:custGeom>
            <a:avLst/>
            <a:gdLst>
              <a:gd name="T0" fmla="*/ 0 w 233"/>
              <a:gd name="T1" fmla="*/ 2147483647 h 233"/>
              <a:gd name="T2" fmla="*/ 2147483647 w 233"/>
              <a:gd name="T3" fmla="*/ 2147483647 h 233"/>
              <a:gd name="T4" fmla="*/ 2147483647 w 233"/>
              <a:gd name="T5" fmla="*/ 2147483647 h 233"/>
              <a:gd name="T6" fmla="*/ 2147483647 w 233"/>
              <a:gd name="T7" fmla="*/ 2147483647 h 233"/>
              <a:gd name="T8" fmla="*/ 2147483647 w 233"/>
              <a:gd name="T9" fmla="*/ 2147483647 h 233"/>
              <a:gd name="T10" fmla="*/ 2147483647 w 233"/>
              <a:gd name="T11" fmla="*/ 2147483647 h 233"/>
              <a:gd name="T12" fmla="*/ 2147483647 w 233"/>
              <a:gd name="T13" fmla="*/ 2147483647 h 233"/>
              <a:gd name="T14" fmla="*/ 2147483647 w 233"/>
              <a:gd name="T15" fmla="*/ 2147483647 h 233"/>
              <a:gd name="T16" fmla="*/ 2147483647 w 233"/>
              <a:gd name="T17" fmla="*/ 2147483647 h 233"/>
              <a:gd name="T18" fmla="*/ 2147483647 w 233"/>
              <a:gd name="T19" fmla="*/ 2147483647 h 233"/>
              <a:gd name="T20" fmla="*/ 2147483647 w 233"/>
              <a:gd name="T21" fmla="*/ 2147483647 h 233"/>
              <a:gd name="T22" fmla="*/ 2147483647 w 233"/>
              <a:gd name="T23" fmla="*/ 2147483647 h 233"/>
              <a:gd name="T24" fmla="*/ 2147483647 w 233"/>
              <a:gd name="T25" fmla="*/ 2147483647 h 233"/>
              <a:gd name="T26" fmla="*/ 2147483647 w 233"/>
              <a:gd name="T27" fmla="*/ 2147483647 h 233"/>
              <a:gd name="T28" fmla="*/ 2147483647 w 233"/>
              <a:gd name="T29" fmla="*/ 2147483647 h 233"/>
              <a:gd name="T30" fmla="*/ 2147483647 w 233"/>
              <a:gd name="T31" fmla="*/ 2147483647 h 233"/>
              <a:gd name="T32" fmla="*/ 2147483647 w 233"/>
              <a:gd name="T33" fmla="*/ 0 h 233"/>
              <a:gd name="T34" fmla="*/ 2147483647 w 233"/>
              <a:gd name="T35" fmla="*/ 0 h 233"/>
              <a:gd name="T36" fmla="*/ 2147483647 w 233"/>
              <a:gd name="T37" fmla="*/ 2147483647 h 233"/>
              <a:gd name="T38" fmla="*/ 2147483647 w 233"/>
              <a:gd name="T39" fmla="*/ 2147483647 h 233"/>
              <a:gd name="T40" fmla="*/ 2147483647 w 233"/>
              <a:gd name="T41" fmla="*/ 2147483647 h 233"/>
              <a:gd name="T42" fmla="*/ 2147483647 w 233"/>
              <a:gd name="T43" fmla="*/ 2147483647 h 233"/>
              <a:gd name="T44" fmla="*/ 2147483647 w 233"/>
              <a:gd name="T45" fmla="*/ 2147483647 h 233"/>
              <a:gd name="T46" fmla="*/ 2147483647 w 233"/>
              <a:gd name="T47" fmla="*/ 2147483647 h 233"/>
              <a:gd name="T48" fmla="*/ 2147483647 w 233"/>
              <a:gd name="T49" fmla="*/ 2147483647 h 233"/>
              <a:gd name="T50" fmla="*/ 2147483647 w 233"/>
              <a:gd name="T51" fmla="*/ 2147483647 h 233"/>
              <a:gd name="T52" fmla="*/ 2147483647 w 233"/>
              <a:gd name="T53" fmla="*/ 2147483647 h 233"/>
              <a:gd name="T54" fmla="*/ 2147483647 w 233"/>
              <a:gd name="T55" fmla="*/ 2147483647 h 233"/>
              <a:gd name="T56" fmla="*/ 2147483647 w 233"/>
              <a:gd name="T57" fmla="*/ 2147483647 h 233"/>
              <a:gd name="T58" fmla="*/ 2147483647 w 233"/>
              <a:gd name="T59" fmla="*/ 2147483647 h 233"/>
              <a:gd name="T60" fmla="*/ 2147483647 w 233"/>
              <a:gd name="T61" fmla="*/ 2147483647 h 233"/>
              <a:gd name="T62" fmla="*/ 2147483647 w 233"/>
              <a:gd name="T63" fmla="*/ 2147483647 h 233"/>
              <a:gd name="T64" fmla="*/ 2147483647 w 233"/>
              <a:gd name="T65" fmla="*/ 2147483647 h 233"/>
              <a:gd name="T66" fmla="*/ 0 w 233"/>
              <a:gd name="T67" fmla="*/ 2147483647 h 233"/>
              <a:gd name="T68" fmla="*/ 0 w 233"/>
              <a:gd name="T69" fmla="*/ 2147483647 h 23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33"/>
              <a:gd name="T106" fmla="*/ 0 h 233"/>
              <a:gd name="T107" fmla="*/ 233 w 233"/>
              <a:gd name="T108" fmla="*/ 233 h 23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33" h="233">
                <a:moveTo>
                  <a:pt x="0" y="233"/>
                </a:moveTo>
                <a:lnTo>
                  <a:pt x="22" y="232"/>
                </a:lnTo>
                <a:lnTo>
                  <a:pt x="45" y="229"/>
                </a:lnTo>
                <a:lnTo>
                  <a:pt x="68" y="223"/>
                </a:lnTo>
                <a:lnTo>
                  <a:pt x="89" y="215"/>
                </a:lnTo>
                <a:lnTo>
                  <a:pt x="110" y="205"/>
                </a:lnTo>
                <a:lnTo>
                  <a:pt x="130" y="193"/>
                </a:lnTo>
                <a:lnTo>
                  <a:pt x="147" y="180"/>
                </a:lnTo>
                <a:lnTo>
                  <a:pt x="163" y="165"/>
                </a:lnTo>
                <a:lnTo>
                  <a:pt x="178" y="149"/>
                </a:lnTo>
                <a:lnTo>
                  <a:pt x="192" y="130"/>
                </a:lnTo>
                <a:lnTo>
                  <a:pt x="204" y="111"/>
                </a:lnTo>
                <a:lnTo>
                  <a:pt x="213" y="91"/>
                </a:lnTo>
                <a:lnTo>
                  <a:pt x="222" y="68"/>
                </a:lnTo>
                <a:lnTo>
                  <a:pt x="228" y="47"/>
                </a:lnTo>
                <a:lnTo>
                  <a:pt x="231" y="23"/>
                </a:lnTo>
                <a:lnTo>
                  <a:pt x="233" y="0"/>
                </a:lnTo>
                <a:lnTo>
                  <a:pt x="219" y="0"/>
                </a:lnTo>
                <a:lnTo>
                  <a:pt x="218" y="23"/>
                </a:lnTo>
                <a:lnTo>
                  <a:pt x="215" y="44"/>
                </a:lnTo>
                <a:lnTo>
                  <a:pt x="209" y="65"/>
                </a:lnTo>
                <a:lnTo>
                  <a:pt x="201" y="85"/>
                </a:lnTo>
                <a:lnTo>
                  <a:pt x="192" y="105"/>
                </a:lnTo>
                <a:lnTo>
                  <a:pt x="181" y="123"/>
                </a:lnTo>
                <a:lnTo>
                  <a:pt x="168" y="140"/>
                </a:lnTo>
                <a:lnTo>
                  <a:pt x="154" y="155"/>
                </a:lnTo>
                <a:lnTo>
                  <a:pt x="139" y="170"/>
                </a:lnTo>
                <a:lnTo>
                  <a:pt x="122" y="182"/>
                </a:lnTo>
                <a:lnTo>
                  <a:pt x="104" y="193"/>
                </a:lnTo>
                <a:lnTo>
                  <a:pt x="85" y="202"/>
                </a:lnTo>
                <a:lnTo>
                  <a:pt x="65" y="209"/>
                </a:lnTo>
                <a:lnTo>
                  <a:pt x="44" y="215"/>
                </a:lnTo>
                <a:lnTo>
                  <a:pt x="21" y="218"/>
                </a:lnTo>
                <a:lnTo>
                  <a:pt x="0" y="220"/>
                </a:lnTo>
                <a:lnTo>
                  <a:pt x="0" y="233"/>
                </a:lnTo>
                <a:close/>
              </a:path>
            </a:pathLst>
          </a:custGeom>
          <a:solidFill>
            <a:schemeClr val="tx1"/>
          </a:solidFill>
          <a:ln w="9525">
            <a:noFill/>
            <a:round/>
            <a:headEnd/>
            <a:tailEnd/>
          </a:ln>
        </p:spPr>
        <p:txBody>
          <a:bodyPr/>
          <a:lstStyle/>
          <a:p>
            <a:endParaRPr lang="en-US" dirty="0"/>
          </a:p>
        </p:txBody>
      </p:sp>
      <p:sp>
        <p:nvSpPr>
          <p:cNvPr id="73809" name="Freeform 255"/>
          <p:cNvSpPr>
            <a:spLocks/>
          </p:cNvSpPr>
          <p:nvPr/>
        </p:nvSpPr>
        <p:spPr bwMode="auto">
          <a:xfrm>
            <a:off x="2036763" y="3314700"/>
            <a:ext cx="373062" cy="369888"/>
          </a:xfrm>
          <a:custGeom>
            <a:avLst/>
            <a:gdLst>
              <a:gd name="T0" fmla="*/ 0 w 235"/>
              <a:gd name="T1" fmla="*/ 0 h 233"/>
              <a:gd name="T2" fmla="*/ 2147483647 w 235"/>
              <a:gd name="T3" fmla="*/ 2147483647 h 233"/>
              <a:gd name="T4" fmla="*/ 2147483647 w 235"/>
              <a:gd name="T5" fmla="*/ 2147483647 h 233"/>
              <a:gd name="T6" fmla="*/ 2147483647 w 235"/>
              <a:gd name="T7" fmla="*/ 2147483647 h 233"/>
              <a:gd name="T8" fmla="*/ 2147483647 w 235"/>
              <a:gd name="T9" fmla="*/ 2147483647 h 233"/>
              <a:gd name="T10" fmla="*/ 2147483647 w 235"/>
              <a:gd name="T11" fmla="*/ 2147483647 h 233"/>
              <a:gd name="T12" fmla="*/ 2147483647 w 235"/>
              <a:gd name="T13" fmla="*/ 2147483647 h 233"/>
              <a:gd name="T14" fmla="*/ 2147483647 w 235"/>
              <a:gd name="T15" fmla="*/ 2147483647 h 233"/>
              <a:gd name="T16" fmla="*/ 2147483647 w 235"/>
              <a:gd name="T17" fmla="*/ 2147483647 h 233"/>
              <a:gd name="T18" fmla="*/ 2147483647 w 235"/>
              <a:gd name="T19" fmla="*/ 2147483647 h 233"/>
              <a:gd name="T20" fmla="*/ 2147483647 w 235"/>
              <a:gd name="T21" fmla="*/ 2147483647 h 233"/>
              <a:gd name="T22" fmla="*/ 2147483647 w 235"/>
              <a:gd name="T23" fmla="*/ 2147483647 h 233"/>
              <a:gd name="T24" fmla="*/ 2147483647 w 235"/>
              <a:gd name="T25" fmla="*/ 2147483647 h 233"/>
              <a:gd name="T26" fmla="*/ 2147483647 w 235"/>
              <a:gd name="T27" fmla="*/ 2147483647 h 233"/>
              <a:gd name="T28" fmla="*/ 2147483647 w 235"/>
              <a:gd name="T29" fmla="*/ 2147483647 h 233"/>
              <a:gd name="T30" fmla="*/ 2147483647 w 235"/>
              <a:gd name="T31" fmla="*/ 2147483647 h 233"/>
              <a:gd name="T32" fmla="*/ 2147483647 w 235"/>
              <a:gd name="T33" fmla="*/ 2147483647 h 233"/>
              <a:gd name="T34" fmla="*/ 2147483647 w 235"/>
              <a:gd name="T35" fmla="*/ 2147483647 h 233"/>
              <a:gd name="T36" fmla="*/ 2147483647 w 235"/>
              <a:gd name="T37" fmla="*/ 2147483647 h 233"/>
              <a:gd name="T38" fmla="*/ 2147483647 w 235"/>
              <a:gd name="T39" fmla="*/ 2147483647 h 233"/>
              <a:gd name="T40" fmla="*/ 2147483647 w 235"/>
              <a:gd name="T41" fmla="*/ 2147483647 h 233"/>
              <a:gd name="T42" fmla="*/ 2147483647 w 235"/>
              <a:gd name="T43" fmla="*/ 2147483647 h 233"/>
              <a:gd name="T44" fmla="*/ 2147483647 w 235"/>
              <a:gd name="T45" fmla="*/ 2147483647 h 233"/>
              <a:gd name="T46" fmla="*/ 2147483647 w 235"/>
              <a:gd name="T47" fmla="*/ 2147483647 h 233"/>
              <a:gd name="T48" fmla="*/ 2147483647 w 235"/>
              <a:gd name="T49" fmla="*/ 2147483647 h 233"/>
              <a:gd name="T50" fmla="*/ 2147483647 w 235"/>
              <a:gd name="T51" fmla="*/ 2147483647 h 233"/>
              <a:gd name="T52" fmla="*/ 2147483647 w 235"/>
              <a:gd name="T53" fmla="*/ 2147483647 h 233"/>
              <a:gd name="T54" fmla="*/ 2147483647 w 235"/>
              <a:gd name="T55" fmla="*/ 2147483647 h 233"/>
              <a:gd name="T56" fmla="*/ 2147483647 w 235"/>
              <a:gd name="T57" fmla="*/ 2147483647 h 233"/>
              <a:gd name="T58" fmla="*/ 2147483647 w 235"/>
              <a:gd name="T59" fmla="*/ 2147483647 h 233"/>
              <a:gd name="T60" fmla="*/ 2147483647 w 235"/>
              <a:gd name="T61" fmla="*/ 2147483647 h 233"/>
              <a:gd name="T62" fmla="*/ 2147483647 w 235"/>
              <a:gd name="T63" fmla="*/ 2147483647 h 233"/>
              <a:gd name="T64" fmla="*/ 2147483647 w 235"/>
              <a:gd name="T65" fmla="*/ 2147483647 h 233"/>
              <a:gd name="T66" fmla="*/ 2147483647 w 235"/>
              <a:gd name="T67" fmla="*/ 0 h 233"/>
              <a:gd name="T68" fmla="*/ 0 w 235"/>
              <a:gd name="T69" fmla="*/ 0 h 23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35"/>
              <a:gd name="T106" fmla="*/ 0 h 233"/>
              <a:gd name="T107" fmla="*/ 235 w 235"/>
              <a:gd name="T108" fmla="*/ 233 h 23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35" h="233">
                <a:moveTo>
                  <a:pt x="0" y="0"/>
                </a:moveTo>
                <a:lnTo>
                  <a:pt x="2" y="23"/>
                </a:lnTo>
                <a:lnTo>
                  <a:pt x="5" y="47"/>
                </a:lnTo>
                <a:lnTo>
                  <a:pt x="11" y="68"/>
                </a:lnTo>
                <a:lnTo>
                  <a:pt x="20" y="91"/>
                </a:lnTo>
                <a:lnTo>
                  <a:pt x="29" y="111"/>
                </a:lnTo>
                <a:lnTo>
                  <a:pt x="41" y="130"/>
                </a:lnTo>
                <a:lnTo>
                  <a:pt x="55" y="149"/>
                </a:lnTo>
                <a:lnTo>
                  <a:pt x="70" y="165"/>
                </a:lnTo>
                <a:lnTo>
                  <a:pt x="86" y="180"/>
                </a:lnTo>
                <a:lnTo>
                  <a:pt x="103" y="193"/>
                </a:lnTo>
                <a:lnTo>
                  <a:pt x="123" y="205"/>
                </a:lnTo>
                <a:lnTo>
                  <a:pt x="144" y="215"/>
                </a:lnTo>
                <a:lnTo>
                  <a:pt x="165" y="223"/>
                </a:lnTo>
                <a:lnTo>
                  <a:pt x="188" y="229"/>
                </a:lnTo>
                <a:lnTo>
                  <a:pt x="211" y="232"/>
                </a:lnTo>
                <a:lnTo>
                  <a:pt x="235" y="233"/>
                </a:lnTo>
                <a:lnTo>
                  <a:pt x="235" y="220"/>
                </a:lnTo>
                <a:lnTo>
                  <a:pt x="212" y="218"/>
                </a:lnTo>
                <a:lnTo>
                  <a:pt x="189" y="215"/>
                </a:lnTo>
                <a:lnTo>
                  <a:pt x="168" y="209"/>
                </a:lnTo>
                <a:lnTo>
                  <a:pt x="148" y="202"/>
                </a:lnTo>
                <a:lnTo>
                  <a:pt x="129" y="193"/>
                </a:lnTo>
                <a:lnTo>
                  <a:pt x="111" y="182"/>
                </a:lnTo>
                <a:lnTo>
                  <a:pt x="94" y="170"/>
                </a:lnTo>
                <a:lnTo>
                  <a:pt x="79" y="155"/>
                </a:lnTo>
                <a:lnTo>
                  <a:pt x="65" y="140"/>
                </a:lnTo>
                <a:lnTo>
                  <a:pt x="52" y="123"/>
                </a:lnTo>
                <a:lnTo>
                  <a:pt x="41" y="105"/>
                </a:lnTo>
                <a:lnTo>
                  <a:pt x="32" y="85"/>
                </a:lnTo>
                <a:lnTo>
                  <a:pt x="24" y="65"/>
                </a:lnTo>
                <a:lnTo>
                  <a:pt x="18" y="44"/>
                </a:lnTo>
                <a:lnTo>
                  <a:pt x="15" y="23"/>
                </a:lnTo>
                <a:lnTo>
                  <a:pt x="14" y="0"/>
                </a:lnTo>
                <a:lnTo>
                  <a:pt x="0" y="0"/>
                </a:lnTo>
                <a:close/>
              </a:path>
            </a:pathLst>
          </a:custGeom>
          <a:solidFill>
            <a:schemeClr val="tx1"/>
          </a:solidFill>
          <a:ln w="9525">
            <a:noFill/>
            <a:round/>
            <a:headEnd/>
            <a:tailEnd/>
          </a:ln>
        </p:spPr>
        <p:txBody>
          <a:bodyPr/>
          <a:lstStyle/>
          <a:p>
            <a:endParaRPr lang="en-US" dirty="0"/>
          </a:p>
        </p:txBody>
      </p:sp>
      <p:sp>
        <p:nvSpPr>
          <p:cNvPr id="73810" name="Freeform 256"/>
          <p:cNvSpPr>
            <a:spLocks/>
          </p:cNvSpPr>
          <p:nvPr/>
        </p:nvSpPr>
        <p:spPr bwMode="auto">
          <a:xfrm>
            <a:off x="2036763" y="2944813"/>
            <a:ext cx="373062" cy="369887"/>
          </a:xfrm>
          <a:custGeom>
            <a:avLst/>
            <a:gdLst>
              <a:gd name="T0" fmla="*/ 2147483647 w 235"/>
              <a:gd name="T1" fmla="*/ 0 h 233"/>
              <a:gd name="T2" fmla="*/ 2147483647 w 235"/>
              <a:gd name="T3" fmla="*/ 2147483647 h 233"/>
              <a:gd name="T4" fmla="*/ 2147483647 w 235"/>
              <a:gd name="T5" fmla="*/ 2147483647 h 233"/>
              <a:gd name="T6" fmla="*/ 2147483647 w 235"/>
              <a:gd name="T7" fmla="*/ 2147483647 h 233"/>
              <a:gd name="T8" fmla="*/ 2147483647 w 235"/>
              <a:gd name="T9" fmla="*/ 2147483647 h 233"/>
              <a:gd name="T10" fmla="*/ 2147483647 w 235"/>
              <a:gd name="T11" fmla="*/ 2147483647 h 233"/>
              <a:gd name="T12" fmla="*/ 2147483647 w 235"/>
              <a:gd name="T13" fmla="*/ 2147483647 h 233"/>
              <a:gd name="T14" fmla="*/ 2147483647 w 235"/>
              <a:gd name="T15" fmla="*/ 2147483647 h 233"/>
              <a:gd name="T16" fmla="*/ 2147483647 w 235"/>
              <a:gd name="T17" fmla="*/ 2147483647 h 233"/>
              <a:gd name="T18" fmla="*/ 2147483647 w 235"/>
              <a:gd name="T19" fmla="*/ 2147483647 h 233"/>
              <a:gd name="T20" fmla="*/ 2147483647 w 235"/>
              <a:gd name="T21" fmla="*/ 2147483647 h 233"/>
              <a:gd name="T22" fmla="*/ 2147483647 w 235"/>
              <a:gd name="T23" fmla="*/ 2147483647 h 233"/>
              <a:gd name="T24" fmla="*/ 2147483647 w 235"/>
              <a:gd name="T25" fmla="*/ 2147483647 h 233"/>
              <a:gd name="T26" fmla="*/ 2147483647 w 235"/>
              <a:gd name="T27" fmla="*/ 2147483647 h 233"/>
              <a:gd name="T28" fmla="*/ 2147483647 w 235"/>
              <a:gd name="T29" fmla="*/ 2147483647 h 233"/>
              <a:gd name="T30" fmla="*/ 2147483647 w 235"/>
              <a:gd name="T31" fmla="*/ 2147483647 h 233"/>
              <a:gd name="T32" fmla="*/ 0 w 235"/>
              <a:gd name="T33" fmla="*/ 2147483647 h 233"/>
              <a:gd name="T34" fmla="*/ 2147483647 w 235"/>
              <a:gd name="T35" fmla="*/ 2147483647 h 233"/>
              <a:gd name="T36" fmla="*/ 2147483647 w 235"/>
              <a:gd name="T37" fmla="*/ 2147483647 h 233"/>
              <a:gd name="T38" fmla="*/ 2147483647 w 235"/>
              <a:gd name="T39" fmla="*/ 2147483647 h 233"/>
              <a:gd name="T40" fmla="*/ 2147483647 w 235"/>
              <a:gd name="T41" fmla="*/ 2147483647 h 233"/>
              <a:gd name="T42" fmla="*/ 2147483647 w 235"/>
              <a:gd name="T43" fmla="*/ 2147483647 h 233"/>
              <a:gd name="T44" fmla="*/ 2147483647 w 235"/>
              <a:gd name="T45" fmla="*/ 2147483647 h 233"/>
              <a:gd name="T46" fmla="*/ 2147483647 w 235"/>
              <a:gd name="T47" fmla="*/ 2147483647 h 233"/>
              <a:gd name="T48" fmla="*/ 2147483647 w 235"/>
              <a:gd name="T49" fmla="*/ 2147483647 h 233"/>
              <a:gd name="T50" fmla="*/ 2147483647 w 235"/>
              <a:gd name="T51" fmla="*/ 2147483647 h 233"/>
              <a:gd name="T52" fmla="*/ 2147483647 w 235"/>
              <a:gd name="T53" fmla="*/ 2147483647 h 233"/>
              <a:gd name="T54" fmla="*/ 2147483647 w 235"/>
              <a:gd name="T55" fmla="*/ 2147483647 h 233"/>
              <a:gd name="T56" fmla="*/ 2147483647 w 235"/>
              <a:gd name="T57" fmla="*/ 2147483647 h 233"/>
              <a:gd name="T58" fmla="*/ 2147483647 w 235"/>
              <a:gd name="T59" fmla="*/ 2147483647 h 233"/>
              <a:gd name="T60" fmla="*/ 2147483647 w 235"/>
              <a:gd name="T61" fmla="*/ 2147483647 h 233"/>
              <a:gd name="T62" fmla="*/ 2147483647 w 235"/>
              <a:gd name="T63" fmla="*/ 2147483647 h 233"/>
              <a:gd name="T64" fmla="*/ 2147483647 w 235"/>
              <a:gd name="T65" fmla="*/ 2147483647 h 233"/>
              <a:gd name="T66" fmla="*/ 2147483647 w 235"/>
              <a:gd name="T67" fmla="*/ 2147483647 h 233"/>
              <a:gd name="T68" fmla="*/ 2147483647 w 235"/>
              <a:gd name="T69" fmla="*/ 0 h 23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35"/>
              <a:gd name="T106" fmla="*/ 0 h 233"/>
              <a:gd name="T107" fmla="*/ 235 w 235"/>
              <a:gd name="T108" fmla="*/ 233 h 23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35" h="233">
                <a:moveTo>
                  <a:pt x="235" y="0"/>
                </a:moveTo>
                <a:lnTo>
                  <a:pt x="211" y="2"/>
                </a:lnTo>
                <a:lnTo>
                  <a:pt x="188" y="5"/>
                </a:lnTo>
                <a:lnTo>
                  <a:pt x="165" y="11"/>
                </a:lnTo>
                <a:lnTo>
                  <a:pt x="144" y="18"/>
                </a:lnTo>
                <a:lnTo>
                  <a:pt x="123" y="27"/>
                </a:lnTo>
                <a:lnTo>
                  <a:pt x="103" y="40"/>
                </a:lnTo>
                <a:lnTo>
                  <a:pt x="86" y="53"/>
                </a:lnTo>
                <a:lnTo>
                  <a:pt x="70" y="68"/>
                </a:lnTo>
                <a:lnTo>
                  <a:pt x="55" y="85"/>
                </a:lnTo>
                <a:lnTo>
                  <a:pt x="41" y="103"/>
                </a:lnTo>
                <a:lnTo>
                  <a:pt x="29" y="121"/>
                </a:lnTo>
                <a:lnTo>
                  <a:pt x="20" y="142"/>
                </a:lnTo>
                <a:lnTo>
                  <a:pt x="11" y="164"/>
                </a:lnTo>
                <a:lnTo>
                  <a:pt x="5" y="186"/>
                </a:lnTo>
                <a:lnTo>
                  <a:pt x="2" y="209"/>
                </a:lnTo>
                <a:lnTo>
                  <a:pt x="0" y="233"/>
                </a:lnTo>
                <a:lnTo>
                  <a:pt x="14" y="233"/>
                </a:lnTo>
                <a:lnTo>
                  <a:pt x="15" y="211"/>
                </a:lnTo>
                <a:lnTo>
                  <a:pt x="18" y="189"/>
                </a:lnTo>
                <a:lnTo>
                  <a:pt x="24" y="168"/>
                </a:lnTo>
                <a:lnTo>
                  <a:pt x="32" y="147"/>
                </a:lnTo>
                <a:lnTo>
                  <a:pt x="41" y="129"/>
                </a:lnTo>
                <a:lnTo>
                  <a:pt x="52" y="111"/>
                </a:lnTo>
                <a:lnTo>
                  <a:pt x="65" y="94"/>
                </a:lnTo>
                <a:lnTo>
                  <a:pt x="79" y="77"/>
                </a:lnTo>
                <a:lnTo>
                  <a:pt x="94" y="64"/>
                </a:lnTo>
                <a:lnTo>
                  <a:pt x="111" y="52"/>
                </a:lnTo>
                <a:lnTo>
                  <a:pt x="129" y="40"/>
                </a:lnTo>
                <a:lnTo>
                  <a:pt x="148" y="30"/>
                </a:lnTo>
                <a:lnTo>
                  <a:pt x="168" y="23"/>
                </a:lnTo>
                <a:lnTo>
                  <a:pt x="189" y="18"/>
                </a:lnTo>
                <a:lnTo>
                  <a:pt x="212" y="14"/>
                </a:lnTo>
                <a:lnTo>
                  <a:pt x="235" y="14"/>
                </a:lnTo>
                <a:lnTo>
                  <a:pt x="235" y="0"/>
                </a:lnTo>
                <a:close/>
              </a:path>
            </a:pathLst>
          </a:custGeom>
          <a:solidFill>
            <a:schemeClr val="tx1"/>
          </a:solidFill>
          <a:ln w="9525">
            <a:noFill/>
            <a:round/>
            <a:headEnd/>
            <a:tailEnd/>
          </a:ln>
        </p:spPr>
        <p:txBody>
          <a:bodyPr/>
          <a:lstStyle/>
          <a:p>
            <a:endParaRPr lang="en-US" dirty="0"/>
          </a:p>
        </p:txBody>
      </p:sp>
      <p:sp>
        <p:nvSpPr>
          <p:cNvPr id="73811" name="Freeform 257"/>
          <p:cNvSpPr>
            <a:spLocks/>
          </p:cNvSpPr>
          <p:nvPr/>
        </p:nvSpPr>
        <p:spPr bwMode="auto">
          <a:xfrm>
            <a:off x="2830513" y="3308350"/>
            <a:ext cx="147637" cy="20638"/>
          </a:xfrm>
          <a:custGeom>
            <a:avLst/>
            <a:gdLst>
              <a:gd name="T0" fmla="*/ 2147483647 w 93"/>
              <a:gd name="T1" fmla="*/ 2147483647 h 13"/>
              <a:gd name="T2" fmla="*/ 2147483647 w 93"/>
              <a:gd name="T3" fmla="*/ 0 h 13"/>
              <a:gd name="T4" fmla="*/ 0 w 93"/>
              <a:gd name="T5" fmla="*/ 0 h 13"/>
              <a:gd name="T6" fmla="*/ 0 w 93"/>
              <a:gd name="T7" fmla="*/ 2147483647 h 13"/>
              <a:gd name="T8" fmla="*/ 2147483647 w 93"/>
              <a:gd name="T9" fmla="*/ 2147483647 h 13"/>
              <a:gd name="T10" fmla="*/ 2147483647 w 93"/>
              <a:gd name="T11" fmla="*/ 2147483647 h 13"/>
              <a:gd name="T12" fmla="*/ 0 60000 65536"/>
              <a:gd name="T13" fmla="*/ 0 60000 65536"/>
              <a:gd name="T14" fmla="*/ 0 60000 65536"/>
              <a:gd name="T15" fmla="*/ 0 60000 65536"/>
              <a:gd name="T16" fmla="*/ 0 60000 65536"/>
              <a:gd name="T17" fmla="*/ 0 60000 65536"/>
              <a:gd name="T18" fmla="*/ 0 w 93"/>
              <a:gd name="T19" fmla="*/ 0 h 13"/>
              <a:gd name="T20" fmla="*/ 93 w 93"/>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93" h="13">
                <a:moveTo>
                  <a:pt x="93" y="7"/>
                </a:moveTo>
                <a:lnTo>
                  <a:pt x="93" y="0"/>
                </a:lnTo>
                <a:lnTo>
                  <a:pt x="0" y="0"/>
                </a:lnTo>
                <a:lnTo>
                  <a:pt x="0" y="13"/>
                </a:lnTo>
                <a:lnTo>
                  <a:pt x="93" y="13"/>
                </a:lnTo>
                <a:lnTo>
                  <a:pt x="93" y="7"/>
                </a:lnTo>
                <a:close/>
              </a:path>
            </a:pathLst>
          </a:custGeom>
          <a:solidFill>
            <a:schemeClr val="tx1"/>
          </a:solidFill>
          <a:ln w="9525">
            <a:noFill/>
            <a:round/>
            <a:headEnd/>
            <a:tailEnd/>
          </a:ln>
        </p:spPr>
        <p:txBody>
          <a:bodyPr/>
          <a:lstStyle/>
          <a:p>
            <a:endParaRPr lang="en-US" dirty="0"/>
          </a:p>
        </p:txBody>
      </p:sp>
      <p:sp>
        <p:nvSpPr>
          <p:cNvPr id="73812" name="Freeform 258"/>
          <p:cNvSpPr>
            <a:spLocks/>
          </p:cNvSpPr>
          <p:nvPr/>
        </p:nvSpPr>
        <p:spPr bwMode="auto">
          <a:xfrm>
            <a:off x="1838325" y="3305175"/>
            <a:ext cx="147638" cy="22225"/>
          </a:xfrm>
          <a:custGeom>
            <a:avLst/>
            <a:gdLst>
              <a:gd name="T0" fmla="*/ 0 w 93"/>
              <a:gd name="T1" fmla="*/ 2147483647 h 14"/>
              <a:gd name="T2" fmla="*/ 0 w 93"/>
              <a:gd name="T3" fmla="*/ 2147483647 h 14"/>
              <a:gd name="T4" fmla="*/ 2147483647 w 93"/>
              <a:gd name="T5" fmla="*/ 2147483647 h 14"/>
              <a:gd name="T6" fmla="*/ 2147483647 w 93"/>
              <a:gd name="T7" fmla="*/ 0 h 14"/>
              <a:gd name="T8" fmla="*/ 0 w 93"/>
              <a:gd name="T9" fmla="*/ 0 h 14"/>
              <a:gd name="T10" fmla="*/ 0 w 93"/>
              <a:gd name="T11" fmla="*/ 2147483647 h 14"/>
              <a:gd name="T12" fmla="*/ 0 60000 65536"/>
              <a:gd name="T13" fmla="*/ 0 60000 65536"/>
              <a:gd name="T14" fmla="*/ 0 60000 65536"/>
              <a:gd name="T15" fmla="*/ 0 60000 65536"/>
              <a:gd name="T16" fmla="*/ 0 60000 65536"/>
              <a:gd name="T17" fmla="*/ 0 60000 65536"/>
              <a:gd name="T18" fmla="*/ 0 w 93"/>
              <a:gd name="T19" fmla="*/ 0 h 14"/>
              <a:gd name="T20" fmla="*/ 93 w 93"/>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93" h="14">
                <a:moveTo>
                  <a:pt x="0" y="6"/>
                </a:moveTo>
                <a:lnTo>
                  <a:pt x="0" y="14"/>
                </a:lnTo>
                <a:lnTo>
                  <a:pt x="93" y="14"/>
                </a:lnTo>
                <a:lnTo>
                  <a:pt x="93" y="0"/>
                </a:lnTo>
                <a:lnTo>
                  <a:pt x="0" y="0"/>
                </a:lnTo>
                <a:lnTo>
                  <a:pt x="0" y="6"/>
                </a:lnTo>
                <a:close/>
              </a:path>
            </a:pathLst>
          </a:custGeom>
          <a:solidFill>
            <a:schemeClr val="tx1"/>
          </a:solidFill>
          <a:ln w="9525">
            <a:noFill/>
            <a:round/>
            <a:headEnd/>
            <a:tailEnd/>
          </a:ln>
        </p:spPr>
        <p:txBody>
          <a:bodyPr/>
          <a:lstStyle/>
          <a:p>
            <a:endParaRPr lang="en-US" dirty="0"/>
          </a:p>
        </p:txBody>
      </p:sp>
      <p:sp>
        <p:nvSpPr>
          <p:cNvPr id="73813" name="Freeform 259"/>
          <p:cNvSpPr>
            <a:spLocks/>
          </p:cNvSpPr>
          <p:nvPr/>
        </p:nvSpPr>
        <p:spPr bwMode="auto">
          <a:xfrm>
            <a:off x="2894013" y="3262313"/>
            <a:ext cx="22225" cy="115887"/>
          </a:xfrm>
          <a:custGeom>
            <a:avLst/>
            <a:gdLst>
              <a:gd name="T0" fmla="*/ 2147483647 w 14"/>
              <a:gd name="T1" fmla="*/ 2147483647 h 73"/>
              <a:gd name="T2" fmla="*/ 2147483647 w 14"/>
              <a:gd name="T3" fmla="*/ 2147483647 h 73"/>
              <a:gd name="T4" fmla="*/ 2147483647 w 14"/>
              <a:gd name="T5" fmla="*/ 0 h 73"/>
              <a:gd name="T6" fmla="*/ 0 w 14"/>
              <a:gd name="T7" fmla="*/ 0 h 73"/>
              <a:gd name="T8" fmla="*/ 0 w 14"/>
              <a:gd name="T9" fmla="*/ 2147483647 h 73"/>
              <a:gd name="T10" fmla="*/ 2147483647 w 14"/>
              <a:gd name="T11" fmla="*/ 2147483647 h 73"/>
              <a:gd name="T12" fmla="*/ 0 60000 65536"/>
              <a:gd name="T13" fmla="*/ 0 60000 65536"/>
              <a:gd name="T14" fmla="*/ 0 60000 65536"/>
              <a:gd name="T15" fmla="*/ 0 60000 65536"/>
              <a:gd name="T16" fmla="*/ 0 60000 65536"/>
              <a:gd name="T17" fmla="*/ 0 60000 65536"/>
              <a:gd name="T18" fmla="*/ 0 w 14"/>
              <a:gd name="T19" fmla="*/ 0 h 73"/>
              <a:gd name="T20" fmla="*/ 14 w 14"/>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14" h="73">
                <a:moveTo>
                  <a:pt x="8" y="73"/>
                </a:moveTo>
                <a:lnTo>
                  <a:pt x="14" y="73"/>
                </a:lnTo>
                <a:lnTo>
                  <a:pt x="14" y="0"/>
                </a:lnTo>
                <a:lnTo>
                  <a:pt x="0" y="0"/>
                </a:lnTo>
                <a:lnTo>
                  <a:pt x="0" y="73"/>
                </a:lnTo>
                <a:lnTo>
                  <a:pt x="8" y="73"/>
                </a:lnTo>
                <a:close/>
              </a:path>
            </a:pathLst>
          </a:custGeom>
          <a:solidFill>
            <a:schemeClr val="tx1"/>
          </a:solidFill>
          <a:ln w="9525">
            <a:noFill/>
            <a:round/>
            <a:headEnd/>
            <a:tailEnd/>
          </a:ln>
        </p:spPr>
        <p:txBody>
          <a:bodyPr/>
          <a:lstStyle/>
          <a:p>
            <a:endParaRPr lang="en-US" dirty="0"/>
          </a:p>
        </p:txBody>
      </p:sp>
      <p:sp>
        <p:nvSpPr>
          <p:cNvPr id="73814" name="Freeform 260"/>
          <p:cNvSpPr>
            <a:spLocks/>
          </p:cNvSpPr>
          <p:nvPr/>
        </p:nvSpPr>
        <p:spPr bwMode="auto">
          <a:xfrm>
            <a:off x="1901825" y="3259138"/>
            <a:ext cx="22225" cy="114300"/>
          </a:xfrm>
          <a:custGeom>
            <a:avLst/>
            <a:gdLst>
              <a:gd name="T0" fmla="*/ 2147483647 w 14"/>
              <a:gd name="T1" fmla="*/ 2147483647 h 72"/>
              <a:gd name="T2" fmla="*/ 2147483647 w 14"/>
              <a:gd name="T3" fmla="*/ 2147483647 h 72"/>
              <a:gd name="T4" fmla="*/ 2147483647 w 14"/>
              <a:gd name="T5" fmla="*/ 0 h 72"/>
              <a:gd name="T6" fmla="*/ 0 w 14"/>
              <a:gd name="T7" fmla="*/ 0 h 72"/>
              <a:gd name="T8" fmla="*/ 0 w 14"/>
              <a:gd name="T9" fmla="*/ 2147483647 h 72"/>
              <a:gd name="T10" fmla="*/ 2147483647 w 14"/>
              <a:gd name="T11" fmla="*/ 2147483647 h 72"/>
              <a:gd name="T12" fmla="*/ 0 60000 65536"/>
              <a:gd name="T13" fmla="*/ 0 60000 65536"/>
              <a:gd name="T14" fmla="*/ 0 60000 65536"/>
              <a:gd name="T15" fmla="*/ 0 60000 65536"/>
              <a:gd name="T16" fmla="*/ 0 60000 65536"/>
              <a:gd name="T17" fmla="*/ 0 60000 65536"/>
              <a:gd name="T18" fmla="*/ 0 w 14"/>
              <a:gd name="T19" fmla="*/ 0 h 72"/>
              <a:gd name="T20" fmla="*/ 14 w 14"/>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14" h="72">
                <a:moveTo>
                  <a:pt x="8" y="72"/>
                </a:moveTo>
                <a:lnTo>
                  <a:pt x="14" y="72"/>
                </a:lnTo>
                <a:lnTo>
                  <a:pt x="14" y="0"/>
                </a:lnTo>
                <a:lnTo>
                  <a:pt x="0" y="0"/>
                </a:lnTo>
                <a:lnTo>
                  <a:pt x="0" y="72"/>
                </a:lnTo>
                <a:lnTo>
                  <a:pt x="8" y="72"/>
                </a:lnTo>
                <a:close/>
              </a:path>
            </a:pathLst>
          </a:custGeom>
          <a:solidFill>
            <a:schemeClr val="tx1"/>
          </a:solidFill>
          <a:ln w="9525">
            <a:noFill/>
            <a:round/>
            <a:headEnd/>
            <a:tailEnd/>
          </a:ln>
        </p:spPr>
        <p:txBody>
          <a:bodyPr/>
          <a:lstStyle/>
          <a:p>
            <a:endParaRPr lang="en-US" dirty="0"/>
          </a:p>
        </p:txBody>
      </p:sp>
      <p:sp>
        <p:nvSpPr>
          <p:cNvPr id="73815" name="Freeform 261"/>
          <p:cNvSpPr>
            <a:spLocks/>
          </p:cNvSpPr>
          <p:nvPr/>
        </p:nvSpPr>
        <p:spPr bwMode="auto">
          <a:xfrm>
            <a:off x="2351088" y="3754438"/>
            <a:ext cx="114300" cy="22225"/>
          </a:xfrm>
          <a:custGeom>
            <a:avLst/>
            <a:gdLst>
              <a:gd name="T0" fmla="*/ 2147483647 w 72"/>
              <a:gd name="T1" fmla="*/ 2147483647 h 14"/>
              <a:gd name="T2" fmla="*/ 2147483647 w 72"/>
              <a:gd name="T3" fmla="*/ 0 h 14"/>
              <a:gd name="T4" fmla="*/ 0 w 72"/>
              <a:gd name="T5" fmla="*/ 0 h 14"/>
              <a:gd name="T6" fmla="*/ 0 w 72"/>
              <a:gd name="T7" fmla="*/ 2147483647 h 14"/>
              <a:gd name="T8" fmla="*/ 2147483647 w 72"/>
              <a:gd name="T9" fmla="*/ 2147483647 h 14"/>
              <a:gd name="T10" fmla="*/ 2147483647 w 72"/>
              <a:gd name="T11" fmla="*/ 2147483647 h 14"/>
              <a:gd name="T12" fmla="*/ 0 60000 65536"/>
              <a:gd name="T13" fmla="*/ 0 60000 65536"/>
              <a:gd name="T14" fmla="*/ 0 60000 65536"/>
              <a:gd name="T15" fmla="*/ 0 60000 65536"/>
              <a:gd name="T16" fmla="*/ 0 60000 65536"/>
              <a:gd name="T17" fmla="*/ 0 60000 65536"/>
              <a:gd name="T18" fmla="*/ 0 w 72"/>
              <a:gd name="T19" fmla="*/ 0 h 14"/>
              <a:gd name="T20" fmla="*/ 72 w 72"/>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72" h="14">
                <a:moveTo>
                  <a:pt x="72" y="6"/>
                </a:moveTo>
                <a:lnTo>
                  <a:pt x="72" y="0"/>
                </a:lnTo>
                <a:lnTo>
                  <a:pt x="0" y="0"/>
                </a:lnTo>
                <a:lnTo>
                  <a:pt x="0" y="14"/>
                </a:lnTo>
                <a:lnTo>
                  <a:pt x="72" y="14"/>
                </a:lnTo>
                <a:lnTo>
                  <a:pt x="72" y="6"/>
                </a:lnTo>
                <a:close/>
              </a:path>
            </a:pathLst>
          </a:custGeom>
          <a:solidFill>
            <a:schemeClr val="tx1"/>
          </a:solidFill>
          <a:ln w="9525">
            <a:noFill/>
            <a:round/>
            <a:headEnd/>
            <a:tailEnd/>
          </a:ln>
        </p:spPr>
        <p:txBody>
          <a:bodyPr/>
          <a:lstStyle/>
          <a:p>
            <a:endParaRPr lang="en-US" dirty="0"/>
          </a:p>
        </p:txBody>
      </p:sp>
      <p:sp>
        <p:nvSpPr>
          <p:cNvPr id="73816" name="Freeform 262"/>
          <p:cNvSpPr>
            <a:spLocks/>
          </p:cNvSpPr>
          <p:nvPr/>
        </p:nvSpPr>
        <p:spPr bwMode="auto">
          <a:xfrm>
            <a:off x="2349500" y="2836863"/>
            <a:ext cx="112713" cy="22225"/>
          </a:xfrm>
          <a:custGeom>
            <a:avLst/>
            <a:gdLst>
              <a:gd name="T0" fmla="*/ 2147483647 w 71"/>
              <a:gd name="T1" fmla="*/ 2147483647 h 14"/>
              <a:gd name="T2" fmla="*/ 2147483647 w 71"/>
              <a:gd name="T3" fmla="*/ 0 h 14"/>
              <a:gd name="T4" fmla="*/ 0 w 71"/>
              <a:gd name="T5" fmla="*/ 0 h 14"/>
              <a:gd name="T6" fmla="*/ 0 w 71"/>
              <a:gd name="T7" fmla="*/ 2147483647 h 14"/>
              <a:gd name="T8" fmla="*/ 2147483647 w 71"/>
              <a:gd name="T9" fmla="*/ 2147483647 h 14"/>
              <a:gd name="T10" fmla="*/ 2147483647 w 71"/>
              <a:gd name="T11" fmla="*/ 2147483647 h 14"/>
              <a:gd name="T12" fmla="*/ 0 60000 65536"/>
              <a:gd name="T13" fmla="*/ 0 60000 65536"/>
              <a:gd name="T14" fmla="*/ 0 60000 65536"/>
              <a:gd name="T15" fmla="*/ 0 60000 65536"/>
              <a:gd name="T16" fmla="*/ 0 60000 65536"/>
              <a:gd name="T17" fmla="*/ 0 60000 65536"/>
              <a:gd name="T18" fmla="*/ 0 w 71"/>
              <a:gd name="T19" fmla="*/ 0 h 14"/>
              <a:gd name="T20" fmla="*/ 71 w 71"/>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71" h="14">
                <a:moveTo>
                  <a:pt x="71" y="8"/>
                </a:moveTo>
                <a:lnTo>
                  <a:pt x="71" y="0"/>
                </a:lnTo>
                <a:lnTo>
                  <a:pt x="0" y="0"/>
                </a:lnTo>
                <a:lnTo>
                  <a:pt x="0" y="14"/>
                </a:lnTo>
                <a:lnTo>
                  <a:pt x="71" y="14"/>
                </a:lnTo>
                <a:lnTo>
                  <a:pt x="71" y="8"/>
                </a:lnTo>
                <a:close/>
              </a:path>
            </a:pathLst>
          </a:custGeom>
          <a:solidFill>
            <a:schemeClr val="tx1"/>
          </a:solidFill>
          <a:ln w="9525">
            <a:noFill/>
            <a:round/>
            <a:headEnd/>
            <a:tailEnd/>
          </a:ln>
        </p:spPr>
        <p:txBody>
          <a:bodyPr/>
          <a:lstStyle/>
          <a:p>
            <a:endParaRPr lang="en-US" dirty="0"/>
          </a:p>
        </p:txBody>
      </p:sp>
      <p:sp>
        <p:nvSpPr>
          <p:cNvPr id="73817" name="Freeform 263"/>
          <p:cNvSpPr>
            <a:spLocks/>
          </p:cNvSpPr>
          <p:nvPr/>
        </p:nvSpPr>
        <p:spPr bwMode="auto">
          <a:xfrm>
            <a:off x="3514725" y="1243013"/>
            <a:ext cx="369888" cy="369887"/>
          </a:xfrm>
          <a:custGeom>
            <a:avLst/>
            <a:gdLst>
              <a:gd name="T0" fmla="*/ 2147483647 w 233"/>
              <a:gd name="T1" fmla="*/ 2147483647 h 233"/>
              <a:gd name="T2" fmla="*/ 2147483647 w 233"/>
              <a:gd name="T3" fmla="*/ 2147483647 h 233"/>
              <a:gd name="T4" fmla="*/ 2147483647 w 233"/>
              <a:gd name="T5" fmla="*/ 2147483647 h 233"/>
              <a:gd name="T6" fmla="*/ 2147483647 w 233"/>
              <a:gd name="T7" fmla="*/ 2147483647 h 233"/>
              <a:gd name="T8" fmla="*/ 2147483647 w 233"/>
              <a:gd name="T9" fmla="*/ 2147483647 h 233"/>
              <a:gd name="T10" fmla="*/ 2147483647 w 233"/>
              <a:gd name="T11" fmla="*/ 2147483647 h 233"/>
              <a:gd name="T12" fmla="*/ 2147483647 w 233"/>
              <a:gd name="T13" fmla="*/ 2147483647 h 233"/>
              <a:gd name="T14" fmla="*/ 2147483647 w 233"/>
              <a:gd name="T15" fmla="*/ 2147483647 h 233"/>
              <a:gd name="T16" fmla="*/ 2147483647 w 233"/>
              <a:gd name="T17" fmla="*/ 2147483647 h 233"/>
              <a:gd name="T18" fmla="*/ 2147483647 w 233"/>
              <a:gd name="T19" fmla="*/ 2147483647 h 233"/>
              <a:gd name="T20" fmla="*/ 2147483647 w 233"/>
              <a:gd name="T21" fmla="*/ 2147483647 h 233"/>
              <a:gd name="T22" fmla="*/ 2147483647 w 233"/>
              <a:gd name="T23" fmla="*/ 2147483647 h 233"/>
              <a:gd name="T24" fmla="*/ 2147483647 w 233"/>
              <a:gd name="T25" fmla="*/ 2147483647 h 233"/>
              <a:gd name="T26" fmla="*/ 2147483647 w 233"/>
              <a:gd name="T27" fmla="*/ 2147483647 h 233"/>
              <a:gd name="T28" fmla="*/ 2147483647 w 233"/>
              <a:gd name="T29" fmla="*/ 2147483647 h 233"/>
              <a:gd name="T30" fmla="*/ 2147483647 w 233"/>
              <a:gd name="T31" fmla="*/ 2147483647 h 233"/>
              <a:gd name="T32" fmla="*/ 0 w 233"/>
              <a:gd name="T33" fmla="*/ 0 h 233"/>
              <a:gd name="T34" fmla="*/ 0 w 233"/>
              <a:gd name="T35" fmla="*/ 2147483647 h 233"/>
              <a:gd name="T36" fmla="*/ 2147483647 w 233"/>
              <a:gd name="T37" fmla="*/ 2147483647 h 233"/>
              <a:gd name="T38" fmla="*/ 2147483647 w 233"/>
              <a:gd name="T39" fmla="*/ 2147483647 h 233"/>
              <a:gd name="T40" fmla="*/ 2147483647 w 233"/>
              <a:gd name="T41" fmla="*/ 2147483647 h 233"/>
              <a:gd name="T42" fmla="*/ 2147483647 w 233"/>
              <a:gd name="T43" fmla="*/ 2147483647 h 233"/>
              <a:gd name="T44" fmla="*/ 2147483647 w 233"/>
              <a:gd name="T45" fmla="*/ 2147483647 h 233"/>
              <a:gd name="T46" fmla="*/ 2147483647 w 233"/>
              <a:gd name="T47" fmla="*/ 2147483647 h 233"/>
              <a:gd name="T48" fmla="*/ 2147483647 w 233"/>
              <a:gd name="T49" fmla="*/ 2147483647 h 233"/>
              <a:gd name="T50" fmla="*/ 2147483647 w 233"/>
              <a:gd name="T51" fmla="*/ 2147483647 h 233"/>
              <a:gd name="T52" fmla="*/ 2147483647 w 233"/>
              <a:gd name="T53" fmla="*/ 2147483647 h 233"/>
              <a:gd name="T54" fmla="*/ 2147483647 w 233"/>
              <a:gd name="T55" fmla="*/ 2147483647 h 233"/>
              <a:gd name="T56" fmla="*/ 2147483647 w 233"/>
              <a:gd name="T57" fmla="*/ 2147483647 h 233"/>
              <a:gd name="T58" fmla="*/ 2147483647 w 233"/>
              <a:gd name="T59" fmla="*/ 2147483647 h 233"/>
              <a:gd name="T60" fmla="*/ 2147483647 w 233"/>
              <a:gd name="T61" fmla="*/ 2147483647 h 233"/>
              <a:gd name="T62" fmla="*/ 2147483647 w 233"/>
              <a:gd name="T63" fmla="*/ 2147483647 h 233"/>
              <a:gd name="T64" fmla="*/ 2147483647 w 233"/>
              <a:gd name="T65" fmla="*/ 2147483647 h 233"/>
              <a:gd name="T66" fmla="*/ 2147483647 w 233"/>
              <a:gd name="T67" fmla="*/ 2147483647 h 233"/>
              <a:gd name="T68" fmla="*/ 2147483647 w 233"/>
              <a:gd name="T69" fmla="*/ 2147483647 h 23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33"/>
              <a:gd name="T106" fmla="*/ 0 h 233"/>
              <a:gd name="T107" fmla="*/ 233 w 233"/>
              <a:gd name="T108" fmla="*/ 233 h 23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33" h="233">
                <a:moveTo>
                  <a:pt x="233" y="233"/>
                </a:moveTo>
                <a:lnTo>
                  <a:pt x="231" y="209"/>
                </a:lnTo>
                <a:lnTo>
                  <a:pt x="228" y="186"/>
                </a:lnTo>
                <a:lnTo>
                  <a:pt x="222" y="164"/>
                </a:lnTo>
                <a:lnTo>
                  <a:pt x="213" y="142"/>
                </a:lnTo>
                <a:lnTo>
                  <a:pt x="204" y="121"/>
                </a:lnTo>
                <a:lnTo>
                  <a:pt x="192" y="103"/>
                </a:lnTo>
                <a:lnTo>
                  <a:pt x="178" y="85"/>
                </a:lnTo>
                <a:lnTo>
                  <a:pt x="163" y="68"/>
                </a:lnTo>
                <a:lnTo>
                  <a:pt x="147" y="53"/>
                </a:lnTo>
                <a:lnTo>
                  <a:pt x="130" y="40"/>
                </a:lnTo>
                <a:lnTo>
                  <a:pt x="110" y="27"/>
                </a:lnTo>
                <a:lnTo>
                  <a:pt x="89" y="18"/>
                </a:lnTo>
                <a:lnTo>
                  <a:pt x="68" y="11"/>
                </a:lnTo>
                <a:lnTo>
                  <a:pt x="45" y="5"/>
                </a:lnTo>
                <a:lnTo>
                  <a:pt x="22" y="2"/>
                </a:lnTo>
                <a:lnTo>
                  <a:pt x="0" y="0"/>
                </a:lnTo>
                <a:lnTo>
                  <a:pt x="0" y="14"/>
                </a:lnTo>
                <a:lnTo>
                  <a:pt x="21" y="14"/>
                </a:lnTo>
                <a:lnTo>
                  <a:pt x="44" y="18"/>
                </a:lnTo>
                <a:lnTo>
                  <a:pt x="65" y="23"/>
                </a:lnTo>
                <a:lnTo>
                  <a:pt x="85" y="30"/>
                </a:lnTo>
                <a:lnTo>
                  <a:pt x="104" y="40"/>
                </a:lnTo>
                <a:lnTo>
                  <a:pt x="122" y="52"/>
                </a:lnTo>
                <a:lnTo>
                  <a:pt x="139" y="64"/>
                </a:lnTo>
                <a:lnTo>
                  <a:pt x="154" y="77"/>
                </a:lnTo>
                <a:lnTo>
                  <a:pt x="168" y="94"/>
                </a:lnTo>
                <a:lnTo>
                  <a:pt x="181" y="111"/>
                </a:lnTo>
                <a:lnTo>
                  <a:pt x="192" y="129"/>
                </a:lnTo>
                <a:lnTo>
                  <a:pt x="201" y="147"/>
                </a:lnTo>
                <a:lnTo>
                  <a:pt x="209" y="168"/>
                </a:lnTo>
                <a:lnTo>
                  <a:pt x="215" y="189"/>
                </a:lnTo>
                <a:lnTo>
                  <a:pt x="218" y="211"/>
                </a:lnTo>
                <a:lnTo>
                  <a:pt x="219" y="233"/>
                </a:lnTo>
                <a:lnTo>
                  <a:pt x="233" y="233"/>
                </a:lnTo>
                <a:close/>
              </a:path>
            </a:pathLst>
          </a:custGeom>
          <a:solidFill>
            <a:schemeClr val="tx1"/>
          </a:solidFill>
          <a:ln w="9525">
            <a:noFill/>
            <a:round/>
            <a:headEnd/>
            <a:tailEnd/>
          </a:ln>
        </p:spPr>
        <p:txBody>
          <a:bodyPr/>
          <a:lstStyle/>
          <a:p>
            <a:endParaRPr lang="en-US" dirty="0"/>
          </a:p>
        </p:txBody>
      </p:sp>
      <p:sp>
        <p:nvSpPr>
          <p:cNvPr id="73818" name="Freeform 264"/>
          <p:cNvSpPr>
            <a:spLocks/>
          </p:cNvSpPr>
          <p:nvPr/>
        </p:nvSpPr>
        <p:spPr bwMode="auto">
          <a:xfrm>
            <a:off x="3514725" y="1612900"/>
            <a:ext cx="369888" cy="369888"/>
          </a:xfrm>
          <a:custGeom>
            <a:avLst/>
            <a:gdLst>
              <a:gd name="T0" fmla="*/ 0 w 233"/>
              <a:gd name="T1" fmla="*/ 2147483647 h 233"/>
              <a:gd name="T2" fmla="*/ 2147483647 w 233"/>
              <a:gd name="T3" fmla="*/ 2147483647 h 233"/>
              <a:gd name="T4" fmla="*/ 2147483647 w 233"/>
              <a:gd name="T5" fmla="*/ 2147483647 h 233"/>
              <a:gd name="T6" fmla="*/ 2147483647 w 233"/>
              <a:gd name="T7" fmla="*/ 2147483647 h 233"/>
              <a:gd name="T8" fmla="*/ 2147483647 w 233"/>
              <a:gd name="T9" fmla="*/ 2147483647 h 233"/>
              <a:gd name="T10" fmla="*/ 2147483647 w 233"/>
              <a:gd name="T11" fmla="*/ 2147483647 h 233"/>
              <a:gd name="T12" fmla="*/ 2147483647 w 233"/>
              <a:gd name="T13" fmla="*/ 2147483647 h 233"/>
              <a:gd name="T14" fmla="*/ 2147483647 w 233"/>
              <a:gd name="T15" fmla="*/ 2147483647 h 233"/>
              <a:gd name="T16" fmla="*/ 2147483647 w 233"/>
              <a:gd name="T17" fmla="*/ 2147483647 h 233"/>
              <a:gd name="T18" fmla="*/ 2147483647 w 233"/>
              <a:gd name="T19" fmla="*/ 2147483647 h 233"/>
              <a:gd name="T20" fmla="*/ 2147483647 w 233"/>
              <a:gd name="T21" fmla="*/ 2147483647 h 233"/>
              <a:gd name="T22" fmla="*/ 2147483647 w 233"/>
              <a:gd name="T23" fmla="*/ 2147483647 h 233"/>
              <a:gd name="T24" fmla="*/ 2147483647 w 233"/>
              <a:gd name="T25" fmla="*/ 2147483647 h 233"/>
              <a:gd name="T26" fmla="*/ 2147483647 w 233"/>
              <a:gd name="T27" fmla="*/ 2147483647 h 233"/>
              <a:gd name="T28" fmla="*/ 2147483647 w 233"/>
              <a:gd name="T29" fmla="*/ 2147483647 h 233"/>
              <a:gd name="T30" fmla="*/ 2147483647 w 233"/>
              <a:gd name="T31" fmla="*/ 2147483647 h 233"/>
              <a:gd name="T32" fmla="*/ 2147483647 w 233"/>
              <a:gd name="T33" fmla="*/ 0 h 233"/>
              <a:gd name="T34" fmla="*/ 2147483647 w 233"/>
              <a:gd name="T35" fmla="*/ 0 h 233"/>
              <a:gd name="T36" fmla="*/ 2147483647 w 233"/>
              <a:gd name="T37" fmla="*/ 2147483647 h 233"/>
              <a:gd name="T38" fmla="*/ 2147483647 w 233"/>
              <a:gd name="T39" fmla="*/ 2147483647 h 233"/>
              <a:gd name="T40" fmla="*/ 2147483647 w 233"/>
              <a:gd name="T41" fmla="*/ 2147483647 h 233"/>
              <a:gd name="T42" fmla="*/ 2147483647 w 233"/>
              <a:gd name="T43" fmla="*/ 2147483647 h 233"/>
              <a:gd name="T44" fmla="*/ 2147483647 w 233"/>
              <a:gd name="T45" fmla="*/ 2147483647 h 233"/>
              <a:gd name="T46" fmla="*/ 2147483647 w 233"/>
              <a:gd name="T47" fmla="*/ 2147483647 h 233"/>
              <a:gd name="T48" fmla="*/ 2147483647 w 233"/>
              <a:gd name="T49" fmla="*/ 2147483647 h 233"/>
              <a:gd name="T50" fmla="*/ 2147483647 w 233"/>
              <a:gd name="T51" fmla="*/ 2147483647 h 233"/>
              <a:gd name="T52" fmla="*/ 2147483647 w 233"/>
              <a:gd name="T53" fmla="*/ 2147483647 h 233"/>
              <a:gd name="T54" fmla="*/ 2147483647 w 233"/>
              <a:gd name="T55" fmla="*/ 2147483647 h 233"/>
              <a:gd name="T56" fmla="*/ 2147483647 w 233"/>
              <a:gd name="T57" fmla="*/ 2147483647 h 233"/>
              <a:gd name="T58" fmla="*/ 2147483647 w 233"/>
              <a:gd name="T59" fmla="*/ 2147483647 h 233"/>
              <a:gd name="T60" fmla="*/ 2147483647 w 233"/>
              <a:gd name="T61" fmla="*/ 2147483647 h 233"/>
              <a:gd name="T62" fmla="*/ 2147483647 w 233"/>
              <a:gd name="T63" fmla="*/ 2147483647 h 233"/>
              <a:gd name="T64" fmla="*/ 2147483647 w 233"/>
              <a:gd name="T65" fmla="*/ 2147483647 h 233"/>
              <a:gd name="T66" fmla="*/ 0 w 233"/>
              <a:gd name="T67" fmla="*/ 2147483647 h 233"/>
              <a:gd name="T68" fmla="*/ 0 w 233"/>
              <a:gd name="T69" fmla="*/ 2147483647 h 23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33"/>
              <a:gd name="T106" fmla="*/ 0 h 233"/>
              <a:gd name="T107" fmla="*/ 233 w 233"/>
              <a:gd name="T108" fmla="*/ 233 h 23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33" h="233">
                <a:moveTo>
                  <a:pt x="0" y="233"/>
                </a:moveTo>
                <a:lnTo>
                  <a:pt x="22" y="232"/>
                </a:lnTo>
                <a:lnTo>
                  <a:pt x="45" y="229"/>
                </a:lnTo>
                <a:lnTo>
                  <a:pt x="68" y="223"/>
                </a:lnTo>
                <a:lnTo>
                  <a:pt x="89" y="215"/>
                </a:lnTo>
                <a:lnTo>
                  <a:pt x="110" y="205"/>
                </a:lnTo>
                <a:lnTo>
                  <a:pt x="130" y="193"/>
                </a:lnTo>
                <a:lnTo>
                  <a:pt x="147" y="180"/>
                </a:lnTo>
                <a:lnTo>
                  <a:pt x="163" y="165"/>
                </a:lnTo>
                <a:lnTo>
                  <a:pt x="178" y="149"/>
                </a:lnTo>
                <a:lnTo>
                  <a:pt x="192" y="130"/>
                </a:lnTo>
                <a:lnTo>
                  <a:pt x="204" y="111"/>
                </a:lnTo>
                <a:lnTo>
                  <a:pt x="213" y="91"/>
                </a:lnTo>
                <a:lnTo>
                  <a:pt x="222" y="68"/>
                </a:lnTo>
                <a:lnTo>
                  <a:pt x="228" y="47"/>
                </a:lnTo>
                <a:lnTo>
                  <a:pt x="231" y="23"/>
                </a:lnTo>
                <a:lnTo>
                  <a:pt x="233" y="0"/>
                </a:lnTo>
                <a:lnTo>
                  <a:pt x="219" y="0"/>
                </a:lnTo>
                <a:lnTo>
                  <a:pt x="218" y="23"/>
                </a:lnTo>
                <a:lnTo>
                  <a:pt x="215" y="44"/>
                </a:lnTo>
                <a:lnTo>
                  <a:pt x="209" y="65"/>
                </a:lnTo>
                <a:lnTo>
                  <a:pt x="201" y="85"/>
                </a:lnTo>
                <a:lnTo>
                  <a:pt x="192" y="105"/>
                </a:lnTo>
                <a:lnTo>
                  <a:pt x="181" y="123"/>
                </a:lnTo>
                <a:lnTo>
                  <a:pt x="168" y="140"/>
                </a:lnTo>
                <a:lnTo>
                  <a:pt x="154" y="155"/>
                </a:lnTo>
                <a:lnTo>
                  <a:pt x="139" y="170"/>
                </a:lnTo>
                <a:lnTo>
                  <a:pt x="122" y="182"/>
                </a:lnTo>
                <a:lnTo>
                  <a:pt x="104" y="193"/>
                </a:lnTo>
                <a:lnTo>
                  <a:pt x="85" y="202"/>
                </a:lnTo>
                <a:lnTo>
                  <a:pt x="65" y="209"/>
                </a:lnTo>
                <a:lnTo>
                  <a:pt x="44" y="215"/>
                </a:lnTo>
                <a:lnTo>
                  <a:pt x="21" y="218"/>
                </a:lnTo>
                <a:lnTo>
                  <a:pt x="0" y="220"/>
                </a:lnTo>
                <a:lnTo>
                  <a:pt x="0" y="233"/>
                </a:lnTo>
                <a:close/>
              </a:path>
            </a:pathLst>
          </a:custGeom>
          <a:solidFill>
            <a:schemeClr val="tx1"/>
          </a:solidFill>
          <a:ln w="9525">
            <a:noFill/>
            <a:round/>
            <a:headEnd/>
            <a:tailEnd/>
          </a:ln>
        </p:spPr>
        <p:txBody>
          <a:bodyPr/>
          <a:lstStyle/>
          <a:p>
            <a:endParaRPr lang="en-US" dirty="0"/>
          </a:p>
        </p:txBody>
      </p:sp>
      <p:sp>
        <p:nvSpPr>
          <p:cNvPr id="73819" name="Freeform 265"/>
          <p:cNvSpPr>
            <a:spLocks/>
          </p:cNvSpPr>
          <p:nvPr/>
        </p:nvSpPr>
        <p:spPr bwMode="auto">
          <a:xfrm>
            <a:off x="3141663" y="1612900"/>
            <a:ext cx="373062" cy="369888"/>
          </a:xfrm>
          <a:custGeom>
            <a:avLst/>
            <a:gdLst>
              <a:gd name="T0" fmla="*/ 0 w 235"/>
              <a:gd name="T1" fmla="*/ 0 h 233"/>
              <a:gd name="T2" fmla="*/ 2147483647 w 235"/>
              <a:gd name="T3" fmla="*/ 2147483647 h 233"/>
              <a:gd name="T4" fmla="*/ 2147483647 w 235"/>
              <a:gd name="T5" fmla="*/ 2147483647 h 233"/>
              <a:gd name="T6" fmla="*/ 2147483647 w 235"/>
              <a:gd name="T7" fmla="*/ 2147483647 h 233"/>
              <a:gd name="T8" fmla="*/ 2147483647 w 235"/>
              <a:gd name="T9" fmla="*/ 2147483647 h 233"/>
              <a:gd name="T10" fmla="*/ 2147483647 w 235"/>
              <a:gd name="T11" fmla="*/ 2147483647 h 233"/>
              <a:gd name="T12" fmla="*/ 2147483647 w 235"/>
              <a:gd name="T13" fmla="*/ 2147483647 h 233"/>
              <a:gd name="T14" fmla="*/ 2147483647 w 235"/>
              <a:gd name="T15" fmla="*/ 2147483647 h 233"/>
              <a:gd name="T16" fmla="*/ 2147483647 w 235"/>
              <a:gd name="T17" fmla="*/ 2147483647 h 233"/>
              <a:gd name="T18" fmla="*/ 2147483647 w 235"/>
              <a:gd name="T19" fmla="*/ 2147483647 h 233"/>
              <a:gd name="T20" fmla="*/ 2147483647 w 235"/>
              <a:gd name="T21" fmla="*/ 2147483647 h 233"/>
              <a:gd name="T22" fmla="*/ 2147483647 w 235"/>
              <a:gd name="T23" fmla="*/ 2147483647 h 233"/>
              <a:gd name="T24" fmla="*/ 2147483647 w 235"/>
              <a:gd name="T25" fmla="*/ 2147483647 h 233"/>
              <a:gd name="T26" fmla="*/ 2147483647 w 235"/>
              <a:gd name="T27" fmla="*/ 2147483647 h 233"/>
              <a:gd name="T28" fmla="*/ 2147483647 w 235"/>
              <a:gd name="T29" fmla="*/ 2147483647 h 233"/>
              <a:gd name="T30" fmla="*/ 2147483647 w 235"/>
              <a:gd name="T31" fmla="*/ 2147483647 h 233"/>
              <a:gd name="T32" fmla="*/ 2147483647 w 235"/>
              <a:gd name="T33" fmla="*/ 2147483647 h 233"/>
              <a:gd name="T34" fmla="*/ 2147483647 w 235"/>
              <a:gd name="T35" fmla="*/ 2147483647 h 233"/>
              <a:gd name="T36" fmla="*/ 2147483647 w 235"/>
              <a:gd name="T37" fmla="*/ 2147483647 h 233"/>
              <a:gd name="T38" fmla="*/ 2147483647 w 235"/>
              <a:gd name="T39" fmla="*/ 2147483647 h 233"/>
              <a:gd name="T40" fmla="*/ 2147483647 w 235"/>
              <a:gd name="T41" fmla="*/ 2147483647 h 233"/>
              <a:gd name="T42" fmla="*/ 2147483647 w 235"/>
              <a:gd name="T43" fmla="*/ 2147483647 h 233"/>
              <a:gd name="T44" fmla="*/ 2147483647 w 235"/>
              <a:gd name="T45" fmla="*/ 2147483647 h 233"/>
              <a:gd name="T46" fmla="*/ 2147483647 w 235"/>
              <a:gd name="T47" fmla="*/ 2147483647 h 233"/>
              <a:gd name="T48" fmla="*/ 2147483647 w 235"/>
              <a:gd name="T49" fmla="*/ 2147483647 h 233"/>
              <a:gd name="T50" fmla="*/ 2147483647 w 235"/>
              <a:gd name="T51" fmla="*/ 2147483647 h 233"/>
              <a:gd name="T52" fmla="*/ 2147483647 w 235"/>
              <a:gd name="T53" fmla="*/ 2147483647 h 233"/>
              <a:gd name="T54" fmla="*/ 2147483647 w 235"/>
              <a:gd name="T55" fmla="*/ 2147483647 h 233"/>
              <a:gd name="T56" fmla="*/ 2147483647 w 235"/>
              <a:gd name="T57" fmla="*/ 2147483647 h 233"/>
              <a:gd name="T58" fmla="*/ 2147483647 w 235"/>
              <a:gd name="T59" fmla="*/ 2147483647 h 233"/>
              <a:gd name="T60" fmla="*/ 2147483647 w 235"/>
              <a:gd name="T61" fmla="*/ 2147483647 h 233"/>
              <a:gd name="T62" fmla="*/ 2147483647 w 235"/>
              <a:gd name="T63" fmla="*/ 2147483647 h 233"/>
              <a:gd name="T64" fmla="*/ 2147483647 w 235"/>
              <a:gd name="T65" fmla="*/ 2147483647 h 233"/>
              <a:gd name="T66" fmla="*/ 2147483647 w 235"/>
              <a:gd name="T67" fmla="*/ 0 h 233"/>
              <a:gd name="T68" fmla="*/ 0 w 235"/>
              <a:gd name="T69" fmla="*/ 0 h 23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35"/>
              <a:gd name="T106" fmla="*/ 0 h 233"/>
              <a:gd name="T107" fmla="*/ 235 w 235"/>
              <a:gd name="T108" fmla="*/ 233 h 23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35" h="233">
                <a:moveTo>
                  <a:pt x="0" y="0"/>
                </a:moveTo>
                <a:lnTo>
                  <a:pt x="2" y="23"/>
                </a:lnTo>
                <a:lnTo>
                  <a:pt x="5" y="47"/>
                </a:lnTo>
                <a:lnTo>
                  <a:pt x="11" y="68"/>
                </a:lnTo>
                <a:lnTo>
                  <a:pt x="20" y="91"/>
                </a:lnTo>
                <a:lnTo>
                  <a:pt x="29" y="111"/>
                </a:lnTo>
                <a:lnTo>
                  <a:pt x="41" y="130"/>
                </a:lnTo>
                <a:lnTo>
                  <a:pt x="55" y="149"/>
                </a:lnTo>
                <a:lnTo>
                  <a:pt x="70" y="165"/>
                </a:lnTo>
                <a:lnTo>
                  <a:pt x="86" y="180"/>
                </a:lnTo>
                <a:lnTo>
                  <a:pt x="103" y="193"/>
                </a:lnTo>
                <a:lnTo>
                  <a:pt x="123" y="205"/>
                </a:lnTo>
                <a:lnTo>
                  <a:pt x="144" y="215"/>
                </a:lnTo>
                <a:lnTo>
                  <a:pt x="165" y="223"/>
                </a:lnTo>
                <a:lnTo>
                  <a:pt x="188" y="229"/>
                </a:lnTo>
                <a:lnTo>
                  <a:pt x="211" y="232"/>
                </a:lnTo>
                <a:lnTo>
                  <a:pt x="235" y="233"/>
                </a:lnTo>
                <a:lnTo>
                  <a:pt x="235" y="220"/>
                </a:lnTo>
                <a:lnTo>
                  <a:pt x="212" y="218"/>
                </a:lnTo>
                <a:lnTo>
                  <a:pt x="189" y="215"/>
                </a:lnTo>
                <a:lnTo>
                  <a:pt x="168" y="209"/>
                </a:lnTo>
                <a:lnTo>
                  <a:pt x="148" y="202"/>
                </a:lnTo>
                <a:lnTo>
                  <a:pt x="129" y="193"/>
                </a:lnTo>
                <a:lnTo>
                  <a:pt x="111" y="182"/>
                </a:lnTo>
                <a:lnTo>
                  <a:pt x="94" y="170"/>
                </a:lnTo>
                <a:lnTo>
                  <a:pt x="79" y="155"/>
                </a:lnTo>
                <a:lnTo>
                  <a:pt x="65" y="140"/>
                </a:lnTo>
                <a:lnTo>
                  <a:pt x="52" y="123"/>
                </a:lnTo>
                <a:lnTo>
                  <a:pt x="41" y="105"/>
                </a:lnTo>
                <a:lnTo>
                  <a:pt x="32" y="85"/>
                </a:lnTo>
                <a:lnTo>
                  <a:pt x="24" y="65"/>
                </a:lnTo>
                <a:lnTo>
                  <a:pt x="18" y="44"/>
                </a:lnTo>
                <a:lnTo>
                  <a:pt x="15" y="23"/>
                </a:lnTo>
                <a:lnTo>
                  <a:pt x="14" y="0"/>
                </a:lnTo>
                <a:lnTo>
                  <a:pt x="0" y="0"/>
                </a:lnTo>
                <a:close/>
              </a:path>
            </a:pathLst>
          </a:custGeom>
          <a:solidFill>
            <a:schemeClr val="tx1"/>
          </a:solidFill>
          <a:ln w="9525">
            <a:noFill/>
            <a:round/>
            <a:headEnd/>
            <a:tailEnd/>
          </a:ln>
        </p:spPr>
        <p:txBody>
          <a:bodyPr/>
          <a:lstStyle/>
          <a:p>
            <a:endParaRPr lang="en-US" dirty="0"/>
          </a:p>
        </p:txBody>
      </p:sp>
      <p:sp>
        <p:nvSpPr>
          <p:cNvPr id="73820" name="Freeform 266"/>
          <p:cNvSpPr>
            <a:spLocks/>
          </p:cNvSpPr>
          <p:nvPr/>
        </p:nvSpPr>
        <p:spPr bwMode="auto">
          <a:xfrm>
            <a:off x="3141663" y="1243013"/>
            <a:ext cx="373062" cy="369887"/>
          </a:xfrm>
          <a:custGeom>
            <a:avLst/>
            <a:gdLst>
              <a:gd name="T0" fmla="*/ 2147483647 w 235"/>
              <a:gd name="T1" fmla="*/ 0 h 233"/>
              <a:gd name="T2" fmla="*/ 2147483647 w 235"/>
              <a:gd name="T3" fmla="*/ 2147483647 h 233"/>
              <a:gd name="T4" fmla="*/ 2147483647 w 235"/>
              <a:gd name="T5" fmla="*/ 2147483647 h 233"/>
              <a:gd name="T6" fmla="*/ 2147483647 w 235"/>
              <a:gd name="T7" fmla="*/ 2147483647 h 233"/>
              <a:gd name="T8" fmla="*/ 2147483647 w 235"/>
              <a:gd name="T9" fmla="*/ 2147483647 h 233"/>
              <a:gd name="T10" fmla="*/ 2147483647 w 235"/>
              <a:gd name="T11" fmla="*/ 2147483647 h 233"/>
              <a:gd name="T12" fmla="*/ 2147483647 w 235"/>
              <a:gd name="T13" fmla="*/ 2147483647 h 233"/>
              <a:gd name="T14" fmla="*/ 2147483647 w 235"/>
              <a:gd name="T15" fmla="*/ 2147483647 h 233"/>
              <a:gd name="T16" fmla="*/ 2147483647 w 235"/>
              <a:gd name="T17" fmla="*/ 2147483647 h 233"/>
              <a:gd name="T18" fmla="*/ 2147483647 w 235"/>
              <a:gd name="T19" fmla="*/ 2147483647 h 233"/>
              <a:gd name="T20" fmla="*/ 2147483647 w 235"/>
              <a:gd name="T21" fmla="*/ 2147483647 h 233"/>
              <a:gd name="T22" fmla="*/ 2147483647 w 235"/>
              <a:gd name="T23" fmla="*/ 2147483647 h 233"/>
              <a:gd name="T24" fmla="*/ 2147483647 w 235"/>
              <a:gd name="T25" fmla="*/ 2147483647 h 233"/>
              <a:gd name="T26" fmla="*/ 2147483647 w 235"/>
              <a:gd name="T27" fmla="*/ 2147483647 h 233"/>
              <a:gd name="T28" fmla="*/ 2147483647 w 235"/>
              <a:gd name="T29" fmla="*/ 2147483647 h 233"/>
              <a:gd name="T30" fmla="*/ 2147483647 w 235"/>
              <a:gd name="T31" fmla="*/ 2147483647 h 233"/>
              <a:gd name="T32" fmla="*/ 0 w 235"/>
              <a:gd name="T33" fmla="*/ 2147483647 h 233"/>
              <a:gd name="T34" fmla="*/ 2147483647 w 235"/>
              <a:gd name="T35" fmla="*/ 2147483647 h 233"/>
              <a:gd name="T36" fmla="*/ 2147483647 w 235"/>
              <a:gd name="T37" fmla="*/ 2147483647 h 233"/>
              <a:gd name="T38" fmla="*/ 2147483647 w 235"/>
              <a:gd name="T39" fmla="*/ 2147483647 h 233"/>
              <a:gd name="T40" fmla="*/ 2147483647 w 235"/>
              <a:gd name="T41" fmla="*/ 2147483647 h 233"/>
              <a:gd name="T42" fmla="*/ 2147483647 w 235"/>
              <a:gd name="T43" fmla="*/ 2147483647 h 233"/>
              <a:gd name="T44" fmla="*/ 2147483647 w 235"/>
              <a:gd name="T45" fmla="*/ 2147483647 h 233"/>
              <a:gd name="T46" fmla="*/ 2147483647 w 235"/>
              <a:gd name="T47" fmla="*/ 2147483647 h 233"/>
              <a:gd name="T48" fmla="*/ 2147483647 w 235"/>
              <a:gd name="T49" fmla="*/ 2147483647 h 233"/>
              <a:gd name="T50" fmla="*/ 2147483647 w 235"/>
              <a:gd name="T51" fmla="*/ 2147483647 h 233"/>
              <a:gd name="T52" fmla="*/ 2147483647 w 235"/>
              <a:gd name="T53" fmla="*/ 2147483647 h 233"/>
              <a:gd name="T54" fmla="*/ 2147483647 w 235"/>
              <a:gd name="T55" fmla="*/ 2147483647 h 233"/>
              <a:gd name="T56" fmla="*/ 2147483647 w 235"/>
              <a:gd name="T57" fmla="*/ 2147483647 h 233"/>
              <a:gd name="T58" fmla="*/ 2147483647 w 235"/>
              <a:gd name="T59" fmla="*/ 2147483647 h 233"/>
              <a:gd name="T60" fmla="*/ 2147483647 w 235"/>
              <a:gd name="T61" fmla="*/ 2147483647 h 233"/>
              <a:gd name="T62" fmla="*/ 2147483647 w 235"/>
              <a:gd name="T63" fmla="*/ 2147483647 h 233"/>
              <a:gd name="T64" fmla="*/ 2147483647 w 235"/>
              <a:gd name="T65" fmla="*/ 2147483647 h 233"/>
              <a:gd name="T66" fmla="*/ 2147483647 w 235"/>
              <a:gd name="T67" fmla="*/ 2147483647 h 233"/>
              <a:gd name="T68" fmla="*/ 2147483647 w 235"/>
              <a:gd name="T69" fmla="*/ 0 h 23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35"/>
              <a:gd name="T106" fmla="*/ 0 h 233"/>
              <a:gd name="T107" fmla="*/ 235 w 235"/>
              <a:gd name="T108" fmla="*/ 233 h 23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35" h="233">
                <a:moveTo>
                  <a:pt x="235" y="0"/>
                </a:moveTo>
                <a:lnTo>
                  <a:pt x="211" y="2"/>
                </a:lnTo>
                <a:lnTo>
                  <a:pt x="188" y="5"/>
                </a:lnTo>
                <a:lnTo>
                  <a:pt x="165" y="11"/>
                </a:lnTo>
                <a:lnTo>
                  <a:pt x="144" y="18"/>
                </a:lnTo>
                <a:lnTo>
                  <a:pt x="123" y="27"/>
                </a:lnTo>
                <a:lnTo>
                  <a:pt x="103" y="40"/>
                </a:lnTo>
                <a:lnTo>
                  <a:pt x="86" y="53"/>
                </a:lnTo>
                <a:lnTo>
                  <a:pt x="70" y="68"/>
                </a:lnTo>
                <a:lnTo>
                  <a:pt x="55" y="85"/>
                </a:lnTo>
                <a:lnTo>
                  <a:pt x="41" y="103"/>
                </a:lnTo>
                <a:lnTo>
                  <a:pt x="29" y="121"/>
                </a:lnTo>
                <a:lnTo>
                  <a:pt x="20" y="142"/>
                </a:lnTo>
                <a:lnTo>
                  <a:pt x="11" y="164"/>
                </a:lnTo>
                <a:lnTo>
                  <a:pt x="5" y="186"/>
                </a:lnTo>
                <a:lnTo>
                  <a:pt x="2" y="209"/>
                </a:lnTo>
                <a:lnTo>
                  <a:pt x="0" y="233"/>
                </a:lnTo>
                <a:lnTo>
                  <a:pt x="14" y="233"/>
                </a:lnTo>
                <a:lnTo>
                  <a:pt x="15" y="211"/>
                </a:lnTo>
                <a:lnTo>
                  <a:pt x="18" y="189"/>
                </a:lnTo>
                <a:lnTo>
                  <a:pt x="24" y="168"/>
                </a:lnTo>
                <a:lnTo>
                  <a:pt x="32" y="147"/>
                </a:lnTo>
                <a:lnTo>
                  <a:pt x="41" y="129"/>
                </a:lnTo>
                <a:lnTo>
                  <a:pt x="52" y="111"/>
                </a:lnTo>
                <a:lnTo>
                  <a:pt x="65" y="94"/>
                </a:lnTo>
                <a:lnTo>
                  <a:pt x="79" y="77"/>
                </a:lnTo>
                <a:lnTo>
                  <a:pt x="94" y="64"/>
                </a:lnTo>
                <a:lnTo>
                  <a:pt x="111" y="52"/>
                </a:lnTo>
                <a:lnTo>
                  <a:pt x="129" y="40"/>
                </a:lnTo>
                <a:lnTo>
                  <a:pt x="148" y="30"/>
                </a:lnTo>
                <a:lnTo>
                  <a:pt x="168" y="23"/>
                </a:lnTo>
                <a:lnTo>
                  <a:pt x="189" y="18"/>
                </a:lnTo>
                <a:lnTo>
                  <a:pt x="212" y="14"/>
                </a:lnTo>
                <a:lnTo>
                  <a:pt x="235" y="14"/>
                </a:lnTo>
                <a:lnTo>
                  <a:pt x="235" y="0"/>
                </a:lnTo>
                <a:close/>
              </a:path>
            </a:pathLst>
          </a:custGeom>
          <a:solidFill>
            <a:schemeClr val="tx1"/>
          </a:solidFill>
          <a:ln w="9525">
            <a:noFill/>
            <a:round/>
            <a:headEnd/>
            <a:tailEnd/>
          </a:ln>
        </p:spPr>
        <p:txBody>
          <a:bodyPr/>
          <a:lstStyle/>
          <a:p>
            <a:endParaRPr lang="en-US" dirty="0"/>
          </a:p>
        </p:txBody>
      </p:sp>
      <p:sp>
        <p:nvSpPr>
          <p:cNvPr id="73821" name="Freeform 267"/>
          <p:cNvSpPr>
            <a:spLocks/>
          </p:cNvSpPr>
          <p:nvPr/>
        </p:nvSpPr>
        <p:spPr bwMode="auto">
          <a:xfrm>
            <a:off x="3935413" y="1606550"/>
            <a:ext cx="147637" cy="20638"/>
          </a:xfrm>
          <a:custGeom>
            <a:avLst/>
            <a:gdLst>
              <a:gd name="T0" fmla="*/ 2147483647 w 93"/>
              <a:gd name="T1" fmla="*/ 2147483647 h 13"/>
              <a:gd name="T2" fmla="*/ 2147483647 w 93"/>
              <a:gd name="T3" fmla="*/ 0 h 13"/>
              <a:gd name="T4" fmla="*/ 0 w 93"/>
              <a:gd name="T5" fmla="*/ 0 h 13"/>
              <a:gd name="T6" fmla="*/ 0 w 93"/>
              <a:gd name="T7" fmla="*/ 2147483647 h 13"/>
              <a:gd name="T8" fmla="*/ 2147483647 w 93"/>
              <a:gd name="T9" fmla="*/ 2147483647 h 13"/>
              <a:gd name="T10" fmla="*/ 2147483647 w 93"/>
              <a:gd name="T11" fmla="*/ 2147483647 h 13"/>
              <a:gd name="T12" fmla="*/ 0 60000 65536"/>
              <a:gd name="T13" fmla="*/ 0 60000 65536"/>
              <a:gd name="T14" fmla="*/ 0 60000 65536"/>
              <a:gd name="T15" fmla="*/ 0 60000 65536"/>
              <a:gd name="T16" fmla="*/ 0 60000 65536"/>
              <a:gd name="T17" fmla="*/ 0 60000 65536"/>
              <a:gd name="T18" fmla="*/ 0 w 93"/>
              <a:gd name="T19" fmla="*/ 0 h 13"/>
              <a:gd name="T20" fmla="*/ 93 w 93"/>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93" h="13">
                <a:moveTo>
                  <a:pt x="93" y="7"/>
                </a:moveTo>
                <a:lnTo>
                  <a:pt x="93" y="0"/>
                </a:lnTo>
                <a:lnTo>
                  <a:pt x="0" y="0"/>
                </a:lnTo>
                <a:lnTo>
                  <a:pt x="0" y="13"/>
                </a:lnTo>
                <a:lnTo>
                  <a:pt x="93" y="13"/>
                </a:lnTo>
                <a:lnTo>
                  <a:pt x="93" y="7"/>
                </a:lnTo>
                <a:close/>
              </a:path>
            </a:pathLst>
          </a:custGeom>
          <a:solidFill>
            <a:schemeClr val="tx1"/>
          </a:solidFill>
          <a:ln w="9525">
            <a:noFill/>
            <a:round/>
            <a:headEnd/>
            <a:tailEnd/>
          </a:ln>
        </p:spPr>
        <p:txBody>
          <a:bodyPr/>
          <a:lstStyle/>
          <a:p>
            <a:endParaRPr lang="en-US" dirty="0"/>
          </a:p>
        </p:txBody>
      </p:sp>
      <p:sp>
        <p:nvSpPr>
          <p:cNvPr id="73822" name="Freeform 268"/>
          <p:cNvSpPr>
            <a:spLocks/>
          </p:cNvSpPr>
          <p:nvPr/>
        </p:nvSpPr>
        <p:spPr bwMode="auto">
          <a:xfrm>
            <a:off x="2943225" y="1603375"/>
            <a:ext cx="147638" cy="22225"/>
          </a:xfrm>
          <a:custGeom>
            <a:avLst/>
            <a:gdLst>
              <a:gd name="T0" fmla="*/ 0 w 93"/>
              <a:gd name="T1" fmla="*/ 2147483647 h 14"/>
              <a:gd name="T2" fmla="*/ 0 w 93"/>
              <a:gd name="T3" fmla="*/ 2147483647 h 14"/>
              <a:gd name="T4" fmla="*/ 2147483647 w 93"/>
              <a:gd name="T5" fmla="*/ 2147483647 h 14"/>
              <a:gd name="T6" fmla="*/ 2147483647 w 93"/>
              <a:gd name="T7" fmla="*/ 0 h 14"/>
              <a:gd name="T8" fmla="*/ 0 w 93"/>
              <a:gd name="T9" fmla="*/ 0 h 14"/>
              <a:gd name="T10" fmla="*/ 0 w 93"/>
              <a:gd name="T11" fmla="*/ 2147483647 h 14"/>
              <a:gd name="T12" fmla="*/ 0 60000 65536"/>
              <a:gd name="T13" fmla="*/ 0 60000 65536"/>
              <a:gd name="T14" fmla="*/ 0 60000 65536"/>
              <a:gd name="T15" fmla="*/ 0 60000 65536"/>
              <a:gd name="T16" fmla="*/ 0 60000 65536"/>
              <a:gd name="T17" fmla="*/ 0 60000 65536"/>
              <a:gd name="T18" fmla="*/ 0 w 93"/>
              <a:gd name="T19" fmla="*/ 0 h 14"/>
              <a:gd name="T20" fmla="*/ 93 w 93"/>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93" h="14">
                <a:moveTo>
                  <a:pt x="0" y="6"/>
                </a:moveTo>
                <a:lnTo>
                  <a:pt x="0" y="14"/>
                </a:lnTo>
                <a:lnTo>
                  <a:pt x="93" y="14"/>
                </a:lnTo>
                <a:lnTo>
                  <a:pt x="93" y="0"/>
                </a:lnTo>
                <a:lnTo>
                  <a:pt x="0" y="0"/>
                </a:lnTo>
                <a:lnTo>
                  <a:pt x="0" y="6"/>
                </a:lnTo>
                <a:close/>
              </a:path>
            </a:pathLst>
          </a:custGeom>
          <a:solidFill>
            <a:schemeClr val="tx1"/>
          </a:solidFill>
          <a:ln w="9525">
            <a:noFill/>
            <a:round/>
            <a:headEnd/>
            <a:tailEnd/>
          </a:ln>
        </p:spPr>
        <p:txBody>
          <a:bodyPr/>
          <a:lstStyle/>
          <a:p>
            <a:endParaRPr lang="en-US" dirty="0"/>
          </a:p>
        </p:txBody>
      </p:sp>
      <p:sp>
        <p:nvSpPr>
          <p:cNvPr id="73823" name="Freeform 269"/>
          <p:cNvSpPr>
            <a:spLocks/>
          </p:cNvSpPr>
          <p:nvPr/>
        </p:nvSpPr>
        <p:spPr bwMode="auto">
          <a:xfrm>
            <a:off x="3998913" y="1560513"/>
            <a:ext cx="22225" cy="115887"/>
          </a:xfrm>
          <a:custGeom>
            <a:avLst/>
            <a:gdLst>
              <a:gd name="T0" fmla="*/ 2147483647 w 14"/>
              <a:gd name="T1" fmla="*/ 2147483647 h 73"/>
              <a:gd name="T2" fmla="*/ 2147483647 w 14"/>
              <a:gd name="T3" fmla="*/ 2147483647 h 73"/>
              <a:gd name="T4" fmla="*/ 2147483647 w 14"/>
              <a:gd name="T5" fmla="*/ 0 h 73"/>
              <a:gd name="T6" fmla="*/ 0 w 14"/>
              <a:gd name="T7" fmla="*/ 0 h 73"/>
              <a:gd name="T8" fmla="*/ 0 w 14"/>
              <a:gd name="T9" fmla="*/ 2147483647 h 73"/>
              <a:gd name="T10" fmla="*/ 2147483647 w 14"/>
              <a:gd name="T11" fmla="*/ 2147483647 h 73"/>
              <a:gd name="T12" fmla="*/ 0 60000 65536"/>
              <a:gd name="T13" fmla="*/ 0 60000 65536"/>
              <a:gd name="T14" fmla="*/ 0 60000 65536"/>
              <a:gd name="T15" fmla="*/ 0 60000 65536"/>
              <a:gd name="T16" fmla="*/ 0 60000 65536"/>
              <a:gd name="T17" fmla="*/ 0 60000 65536"/>
              <a:gd name="T18" fmla="*/ 0 w 14"/>
              <a:gd name="T19" fmla="*/ 0 h 73"/>
              <a:gd name="T20" fmla="*/ 14 w 14"/>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14" h="73">
                <a:moveTo>
                  <a:pt x="8" y="73"/>
                </a:moveTo>
                <a:lnTo>
                  <a:pt x="14" y="73"/>
                </a:lnTo>
                <a:lnTo>
                  <a:pt x="14" y="0"/>
                </a:lnTo>
                <a:lnTo>
                  <a:pt x="0" y="0"/>
                </a:lnTo>
                <a:lnTo>
                  <a:pt x="0" y="73"/>
                </a:lnTo>
                <a:lnTo>
                  <a:pt x="8" y="73"/>
                </a:lnTo>
                <a:close/>
              </a:path>
            </a:pathLst>
          </a:custGeom>
          <a:solidFill>
            <a:schemeClr val="tx1"/>
          </a:solidFill>
          <a:ln w="9525">
            <a:noFill/>
            <a:round/>
            <a:headEnd/>
            <a:tailEnd/>
          </a:ln>
        </p:spPr>
        <p:txBody>
          <a:bodyPr/>
          <a:lstStyle/>
          <a:p>
            <a:endParaRPr lang="en-US" dirty="0"/>
          </a:p>
        </p:txBody>
      </p:sp>
      <p:sp>
        <p:nvSpPr>
          <p:cNvPr id="73824" name="Freeform 270"/>
          <p:cNvSpPr>
            <a:spLocks/>
          </p:cNvSpPr>
          <p:nvPr/>
        </p:nvSpPr>
        <p:spPr bwMode="auto">
          <a:xfrm>
            <a:off x="3006725" y="1557338"/>
            <a:ext cx="22225" cy="114300"/>
          </a:xfrm>
          <a:custGeom>
            <a:avLst/>
            <a:gdLst>
              <a:gd name="T0" fmla="*/ 2147483647 w 14"/>
              <a:gd name="T1" fmla="*/ 2147483647 h 72"/>
              <a:gd name="T2" fmla="*/ 2147483647 w 14"/>
              <a:gd name="T3" fmla="*/ 2147483647 h 72"/>
              <a:gd name="T4" fmla="*/ 2147483647 w 14"/>
              <a:gd name="T5" fmla="*/ 0 h 72"/>
              <a:gd name="T6" fmla="*/ 0 w 14"/>
              <a:gd name="T7" fmla="*/ 0 h 72"/>
              <a:gd name="T8" fmla="*/ 0 w 14"/>
              <a:gd name="T9" fmla="*/ 2147483647 h 72"/>
              <a:gd name="T10" fmla="*/ 2147483647 w 14"/>
              <a:gd name="T11" fmla="*/ 2147483647 h 72"/>
              <a:gd name="T12" fmla="*/ 0 60000 65536"/>
              <a:gd name="T13" fmla="*/ 0 60000 65536"/>
              <a:gd name="T14" fmla="*/ 0 60000 65536"/>
              <a:gd name="T15" fmla="*/ 0 60000 65536"/>
              <a:gd name="T16" fmla="*/ 0 60000 65536"/>
              <a:gd name="T17" fmla="*/ 0 60000 65536"/>
              <a:gd name="T18" fmla="*/ 0 w 14"/>
              <a:gd name="T19" fmla="*/ 0 h 72"/>
              <a:gd name="T20" fmla="*/ 14 w 14"/>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14" h="72">
                <a:moveTo>
                  <a:pt x="8" y="72"/>
                </a:moveTo>
                <a:lnTo>
                  <a:pt x="14" y="72"/>
                </a:lnTo>
                <a:lnTo>
                  <a:pt x="14" y="0"/>
                </a:lnTo>
                <a:lnTo>
                  <a:pt x="0" y="0"/>
                </a:lnTo>
                <a:lnTo>
                  <a:pt x="0" y="72"/>
                </a:lnTo>
                <a:lnTo>
                  <a:pt x="8" y="72"/>
                </a:lnTo>
                <a:close/>
              </a:path>
            </a:pathLst>
          </a:custGeom>
          <a:solidFill>
            <a:schemeClr val="tx1"/>
          </a:solidFill>
          <a:ln w="9525">
            <a:noFill/>
            <a:round/>
            <a:headEnd/>
            <a:tailEnd/>
          </a:ln>
        </p:spPr>
        <p:txBody>
          <a:bodyPr/>
          <a:lstStyle/>
          <a:p>
            <a:endParaRPr lang="en-US" dirty="0"/>
          </a:p>
        </p:txBody>
      </p:sp>
      <p:sp>
        <p:nvSpPr>
          <p:cNvPr id="73825" name="Freeform 271"/>
          <p:cNvSpPr>
            <a:spLocks/>
          </p:cNvSpPr>
          <p:nvPr/>
        </p:nvSpPr>
        <p:spPr bwMode="auto">
          <a:xfrm>
            <a:off x="3455988" y="2052638"/>
            <a:ext cx="114300" cy="22225"/>
          </a:xfrm>
          <a:custGeom>
            <a:avLst/>
            <a:gdLst>
              <a:gd name="T0" fmla="*/ 2147483647 w 72"/>
              <a:gd name="T1" fmla="*/ 2147483647 h 14"/>
              <a:gd name="T2" fmla="*/ 2147483647 w 72"/>
              <a:gd name="T3" fmla="*/ 0 h 14"/>
              <a:gd name="T4" fmla="*/ 0 w 72"/>
              <a:gd name="T5" fmla="*/ 0 h 14"/>
              <a:gd name="T6" fmla="*/ 0 w 72"/>
              <a:gd name="T7" fmla="*/ 2147483647 h 14"/>
              <a:gd name="T8" fmla="*/ 2147483647 w 72"/>
              <a:gd name="T9" fmla="*/ 2147483647 h 14"/>
              <a:gd name="T10" fmla="*/ 2147483647 w 72"/>
              <a:gd name="T11" fmla="*/ 2147483647 h 14"/>
              <a:gd name="T12" fmla="*/ 0 60000 65536"/>
              <a:gd name="T13" fmla="*/ 0 60000 65536"/>
              <a:gd name="T14" fmla="*/ 0 60000 65536"/>
              <a:gd name="T15" fmla="*/ 0 60000 65536"/>
              <a:gd name="T16" fmla="*/ 0 60000 65536"/>
              <a:gd name="T17" fmla="*/ 0 60000 65536"/>
              <a:gd name="T18" fmla="*/ 0 w 72"/>
              <a:gd name="T19" fmla="*/ 0 h 14"/>
              <a:gd name="T20" fmla="*/ 72 w 72"/>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72" h="14">
                <a:moveTo>
                  <a:pt x="72" y="6"/>
                </a:moveTo>
                <a:lnTo>
                  <a:pt x="72" y="0"/>
                </a:lnTo>
                <a:lnTo>
                  <a:pt x="0" y="0"/>
                </a:lnTo>
                <a:lnTo>
                  <a:pt x="0" y="14"/>
                </a:lnTo>
                <a:lnTo>
                  <a:pt x="72" y="14"/>
                </a:lnTo>
                <a:lnTo>
                  <a:pt x="72" y="6"/>
                </a:lnTo>
                <a:close/>
              </a:path>
            </a:pathLst>
          </a:custGeom>
          <a:solidFill>
            <a:schemeClr val="tx1"/>
          </a:solidFill>
          <a:ln w="9525">
            <a:noFill/>
            <a:round/>
            <a:headEnd/>
            <a:tailEnd/>
          </a:ln>
        </p:spPr>
        <p:txBody>
          <a:bodyPr/>
          <a:lstStyle/>
          <a:p>
            <a:endParaRPr lang="en-US" dirty="0"/>
          </a:p>
        </p:txBody>
      </p:sp>
      <p:sp>
        <p:nvSpPr>
          <p:cNvPr id="73826" name="Freeform 272"/>
          <p:cNvSpPr>
            <a:spLocks/>
          </p:cNvSpPr>
          <p:nvPr/>
        </p:nvSpPr>
        <p:spPr bwMode="auto">
          <a:xfrm>
            <a:off x="3454400" y="1135063"/>
            <a:ext cx="112713" cy="22225"/>
          </a:xfrm>
          <a:custGeom>
            <a:avLst/>
            <a:gdLst>
              <a:gd name="T0" fmla="*/ 2147483647 w 71"/>
              <a:gd name="T1" fmla="*/ 2147483647 h 14"/>
              <a:gd name="T2" fmla="*/ 2147483647 w 71"/>
              <a:gd name="T3" fmla="*/ 0 h 14"/>
              <a:gd name="T4" fmla="*/ 0 w 71"/>
              <a:gd name="T5" fmla="*/ 0 h 14"/>
              <a:gd name="T6" fmla="*/ 0 w 71"/>
              <a:gd name="T7" fmla="*/ 2147483647 h 14"/>
              <a:gd name="T8" fmla="*/ 2147483647 w 71"/>
              <a:gd name="T9" fmla="*/ 2147483647 h 14"/>
              <a:gd name="T10" fmla="*/ 2147483647 w 71"/>
              <a:gd name="T11" fmla="*/ 2147483647 h 14"/>
              <a:gd name="T12" fmla="*/ 0 60000 65536"/>
              <a:gd name="T13" fmla="*/ 0 60000 65536"/>
              <a:gd name="T14" fmla="*/ 0 60000 65536"/>
              <a:gd name="T15" fmla="*/ 0 60000 65536"/>
              <a:gd name="T16" fmla="*/ 0 60000 65536"/>
              <a:gd name="T17" fmla="*/ 0 60000 65536"/>
              <a:gd name="T18" fmla="*/ 0 w 71"/>
              <a:gd name="T19" fmla="*/ 0 h 14"/>
              <a:gd name="T20" fmla="*/ 71 w 71"/>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71" h="14">
                <a:moveTo>
                  <a:pt x="71" y="8"/>
                </a:moveTo>
                <a:lnTo>
                  <a:pt x="71" y="0"/>
                </a:lnTo>
                <a:lnTo>
                  <a:pt x="0" y="0"/>
                </a:lnTo>
                <a:lnTo>
                  <a:pt x="0" y="14"/>
                </a:lnTo>
                <a:lnTo>
                  <a:pt x="71" y="14"/>
                </a:lnTo>
                <a:lnTo>
                  <a:pt x="71" y="8"/>
                </a:lnTo>
                <a:close/>
              </a:path>
            </a:pathLst>
          </a:custGeom>
          <a:solidFill>
            <a:schemeClr val="tx1"/>
          </a:solidFill>
          <a:ln w="9525">
            <a:noFill/>
            <a:round/>
            <a:headEnd/>
            <a:tailEnd/>
          </a:ln>
        </p:spPr>
        <p:txBody>
          <a:bodyPr/>
          <a:lstStyle/>
          <a:p>
            <a:endParaRPr lang="en-US" dirty="0"/>
          </a:p>
        </p:txBody>
      </p:sp>
      <p:sp>
        <p:nvSpPr>
          <p:cNvPr id="73827" name="Freeform 192"/>
          <p:cNvSpPr>
            <a:spLocks/>
          </p:cNvSpPr>
          <p:nvPr/>
        </p:nvSpPr>
        <p:spPr bwMode="auto">
          <a:xfrm>
            <a:off x="3527425" y="341313"/>
            <a:ext cx="369888" cy="369887"/>
          </a:xfrm>
          <a:custGeom>
            <a:avLst/>
            <a:gdLst>
              <a:gd name="T0" fmla="*/ 2147483647 w 233"/>
              <a:gd name="T1" fmla="*/ 2147483647 h 233"/>
              <a:gd name="T2" fmla="*/ 2147483647 w 233"/>
              <a:gd name="T3" fmla="*/ 2147483647 h 233"/>
              <a:gd name="T4" fmla="*/ 2147483647 w 233"/>
              <a:gd name="T5" fmla="*/ 2147483647 h 233"/>
              <a:gd name="T6" fmla="*/ 2147483647 w 233"/>
              <a:gd name="T7" fmla="*/ 2147483647 h 233"/>
              <a:gd name="T8" fmla="*/ 2147483647 w 233"/>
              <a:gd name="T9" fmla="*/ 2147483647 h 233"/>
              <a:gd name="T10" fmla="*/ 2147483647 w 233"/>
              <a:gd name="T11" fmla="*/ 2147483647 h 233"/>
              <a:gd name="T12" fmla="*/ 2147483647 w 233"/>
              <a:gd name="T13" fmla="*/ 2147483647 h 233"/>
              <a:gd name="T14" fmla="*/ 2147483647 w 233"/>
              <a:gd name="T15" fmla="*/ 2147483647 h 233"/>
              <a:gd name="T16" fmla="*/ 2147483647 w 233"/>
              <a:gd name="T17" fmla="*/ 2147483647 h 233"/>
              <a:gd name="T18" fmla="*/ 2147483647 w 233"/>
              <a:gd name="T19" fmla="*/ 2147483647 h 233"/>
              <a:gd name="T20" fmla="*/ 2147483647 w 233"/>
              <a:gd name="T21" fmla="*/ 2147483647 h 233"/>
              <a:gd name="T22" fmla="*/ 2147483647 w 233"/>
              <a:gd name="T23" fmla="*/ 2147483647 h 233"/>
              <a:gd name="T24" fmla="*/ 2147483647 w 233"/>
              <a:gd name="T25" fmla="*/ 2147483647 h 233"/>
              <a:gd name="T26" fmla="*/ 2147483647 w 233"/>
              <a:gd name="T27" fmla="*/ 2147483647 h 233"/>
              <a:gd name="T28" fmla="*/ 2147483647 w 233"/>
              <a:gd name="T29" fmla="*/ 2147483647 h 233"/>
              <a:gd name="T30" fmla="*/ 2147483647 w 233"/>
              <a:gd name="T31" fmla="*/ 2147483647 h 233"/>
              <a:gd name="T32" fmla="*/ 0 w 233"/>
              <a:gd name="T33" fmla="*/ 0 h 233"/>
              <a:gd name="T34" fmla="*/ 0 w 233"/>
              <a:gd name="T35" fmla="*/ 2147483647 h 233"/>
              <a:gd name="T36" fmla="*/ 2147483647 w 233"/>
              <a:gd name="T37" fmla="*/ 2147483647 h 233"/>
              <a:gd name="T38" fmla="*/ 2147483647 w 233"/>
              <a:gd name="T39" fmla="*/ 2147483647 h 233"/>
              <a:gd name="T40" fmla="*/ 2147483647 w 233"/>
              <a:gd name="T41" fmla="*/ 2147483647 h 233"/>
              <a:gd name="T42" fmla="*/ 2147483647 w 233"/>
              <a:gd name="T43" fmla="*/ 2147483647 h 233"/>
              <a:gd name="T44" fmla="*/ 2147483647 w 233"/>
              <a:gd name="T45" fmla="*/ 2147483647 h 233"/>
              <a:gd name="T46" fmla="*/ 2147483647 w 233"/>
              <a:gd name="T47" fmla="*/ 2147483647 h 233"/>
              <a:gd name="T48" fmla="*/ 2147483647 w 233"/>
              <a:gd name="T49" fmla="*/ 2147483647 h 233"/>
              <a:gd name="T50" fmla="*/ 2147483647 w 233"/>
              <a:gd name="T51" fmla="*/ 2147483647 h 233"/>
              <a:gd name="T52" fmla="*/ 2147483647 w 233"/>
              <a:gd name="T53" fmla="*/ 2147483647 h 233"/>
              <a:gd name="T54" fmla="*/ 2147483647 w 233"/>
              <a:gd name="T55" fmla="*/ 2147483647 h 233"/>
              <a:gd name="T56" fmla="*/ 2147483647 w 233"/>
              <a:gd name="T57" fmla="*/ 2147483647 h 233"/>
              <a:gd name="T58" fmla="*/ 2147483647 w 233"/>
              <a:gd name="T59" fmla="*/ 2147483647 h 233"/>
              <a:gd name="T60" fmla="*/ 2147483647 w 233"/>
              <a:gd name="T61" fmla="*/ 2147483647 h 233"/>
              <a:gd name="T62" fmla="*/ 2147483647 w 233"/>
              <a:gd name="T63" fmla="*/ 2147483647 h 233"/>
              <a:gd name="T64" fmla="*/ 2147483647 w 233"/>
              <a:gd name="T65" fmla="*/ 2147483647 h 233"/>
              <a:gd name="T66" fmla="*/ 2147483647 w 233"/>
              <a:gd name="T67" fmla="*/ 2147483647 h 233"/>
              <a:gd name="T68" fmla="*/ 2147483647 w 233"/>
              <a:gd name="T69" fmla="*/ 2147483647 h 23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33"/>
              <a:gd name="T106" fmla="*/ 0 h 233"/>
              <a:gd name="T107" fmla="*/ 233 w 233"/>
              <a:gd name="T108" fmla="*/ 233 h 23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33" h="233">
                <a:moveTo>
                  <a:pt x="233" y="233"/>
                </a:moveTo>
                <a:lnTo>
                  <a:pt x="231" y="209"/>
                </a:lnTo>
                <a:lnTo>
                  <a:pt x="228" y="186"/>
                </a:lnTo>
                <a:lnTo>
                  <a:pt x="222" y="164"/>
                </a:lnTo>
                <a:lnTo>
                  <a:pt x="213" y="142"/>
                </a:lnTo>
                <a:lnTo>
                  <a:pt x="204" y="121"/>
                </a:lnTo>
                <a:lnTo>
                  <a:pt x="192" y="103"/>
                </a:lnTo>
                <a:lnTo>
                  <a:pt x="178" y="85"/>
                </a:lnTo>
                <a:lnTo>
                  <a:pt x="163" y="68"/>
                </a:lnTo>
                <a:lnTo>
                  <a:pt x="147" y="53"/>
                </a:lnTo>
                <a:lnTo>
                  <a:pt x="130" y="40"/>
                </a:lnTo>
                <a:lnTo>
                  <a:pt x="110" y="27"/>
                </a:lnTo>
                <a:lnTo>
                  <a:pt x="89" y="18"/>
                </a:lnTo>
                <a:lnTo>
                  <a:pt x="68" y="11"/>
                </a:lnTo>
                <a:lnTo>
                  <a:pt x="45" y="5"/>
                </a:lnTo>
                <a:lnTo>
                  <a:pt x="22" y="2"/>
                </a:lnTo>
                <a:lnTo>
                  <a:pt x="0" y="0"/>
                </a:lnTo>
                <a:lnTo>
                  <a:pt x="0" y="14"/>
                </a:lnTo>
                <a:lnTo>
                  <a:pt x="21" y="14"/>
                </a:lnTo>
                <a:lnTo>
                  <a:pt x="44" y="18"/>
                </a:lnTo>
                <a:lnTo>
                  <a:pt x="65" y="23"/>
                </a:lnTo>
                <a:lnTo>
                  <a:pt x="85" y="30"/>
                </a:lnTo>
                <a:lnTo>
                  <a:pt x="104" y="40"/>
                </a:lnTo>
                <a:lnTo>
                  <a:pt x="122" y="52"/>
                </a:lnTo>
                <a:lnTo>
                  <a:pt x="139" y="64"/>
                </a:lnTo>
                <a:lnTo>
                  <a:pt x="154" y="77"/>
                </a:lnTo>
                <a:lnTo>
                  <a:pt x="168" y="94"/>
                </a:lnTo>
                <a:lnTo>
                  <a:pt x="181" y="111"/>
                </a:lnTo>
                <a:lnTo>
                  <a:pt x="192" y="129"/>
                </a:lnTo>
                <a:lnTo>
                  <a:pt x="201" y="147"/>
                </a:lnTo>
                <a:lnTo>
                  <a:pt x="209" y="168"/>
                </a:lnTo>
                <a:lnTo>
                  <a:pt x="215" y="189"/>
                </a:lnTo>
                <a:lnTo>
                  <a:pt x="218" y="211"/>
                </a:lnTo>
                <a:lnTo>
                  <a:pt x="219" y="233"/>
                </a:lnTo>
                <a:lnTo>
                  <a:pt x="233" y="233"/>
                </a:lnTo>
                <a:close/>
              </a:path>
            </a:pathLst>
          </a:custGeom>
          <a:solidFill>
            <a:schemeClr val="tx1"/>
          </a:solidFill>
          <a:ln w="9525">
            <a:noFill/>
            <a:round/>
            <a:headEnd/>
            <a:tailEnd/>
          </a:ln>
        </p:spPr>
        <p:txBody>
          <a:bodyPr/>
          <a:lstStyle/>
          <a:p>
            <a:endParaRPr lang="en-US" dirty="0"/>
          </a:p>
        </p:txBody>
      </p:sp>
      <p:sp>
        <p:nvSpPr>
          <p:cNvPr id="73828" name="Freeform 193"/>
          <p:cNvSpPr>
            <a:spLocks/>
          </p:cNvSpPr>
          <p:nvPr/>
        </p:nvSpPr>
        <p:spPr bwMode="auto">
          <a:xfrm>
            <a:off x="3527425" y="711200"/>
            <a:ext cx="369888" cy="369888"/>
          </a:xfrm>
          <a:custGeom>
            <a:avLst/>
            <a:gdLst>
              <a:gd name="T0" fmla="*/ 0 w 233"/>
              <a:gd name="T1" fmla="*/ 2147483647 h 233"/>
              <a:gd name="T2" fmla="*/ 2147483647 w 233"/>
              <a:gd name="T3" fmla="*/ 2147483647 h 233"/>
              <a:gd name="T4" fmla="*/ 2147483647 w 233"/>
              <a:gd name="T5" fmla="*/ 2147483647 h 233"/>
              <a:gd name="T6" fmla="*/ 2147483647 w 233"/>
              <a:gd name="T7" fmla="*/ 2147483647 h 233"/>
              <a:gd name="T8" fmla="*/ 2147483647 w 233"/>
              <a:gd name="T9" fmla="*/ 2147483647 h 233"/>
              <a:gd name="T10" fmla="*/ 2147483647 w 233"/>
              <a:gd name="T11" fmla="*/ 2147483647 h 233"/>
              <a:gd name="T12" fmla="*/ 2147483647 w 233"/>
              <a:gd name="T13" fmla="*/ 2147483647 h 233"/>
              <a:gd name="T14" fmla="*/ 2147483647 w 233"/>
              <a:gd name="T15" fmla="*/ 2147483647 h 233"/>
              <a:gd name="T16" fmla="*/ 2147483647 w 233"/>
              <a:gd name="T17" fmla="*/ 2147483647 h 233"/>
              <a:gd name="T18" fmla="*/ 2147483647 w 233"/>
              <a:gd name="T19" fmla="*/ 2147483647 h 233"/>
              <a:gd name="T20" fmla="*/ 2147483647 w 233"/>
              <a:gd name="T21" fmla="*/ 2147483647 h 233"/>
              <a:gd name="T22" fmla="*/ 2147483647 w 233"/>
              <a:gd name="T23" fmla="*/ 2147483647 h 233"/>
              <a:gd name="T24" fmla="*/ 2147483647 w 233"/>
              <a:gd name="T25" fmla="*/ 2147483647 h 233"/>
              <a:gd name="T26" fmla="*/ 2147483647 w 233"/>
              <a:gd name="T27" fmla="*/ 2147483647 h 233"/>
              <a:gd name="T28" fmla="*/ 2147483647 w 233"/>
              <a:gd name="T29" fmla="*/ 2147483647 h 233"/>
              <a:gd name="T30" fmla="*/ 2147483647 w 233"/>
              <a:gd name="T31" fmla="*/ 2147483647 h 233"/>
              <a:gd name="T32" fmla="*/ 2147483647 w 233"/>
              <a:gd name="T33" fmla="*/ 0 h 233"/>
              <a:gd name="T34" fmla="*/ 2147483647 w 233"/>
              <a:gd name="T35" fmla="*/ 0 h 233"/>
              <a:gd name="T36" fmla="*/ 2147483647 w 233"/>
              <a:gd name="T37" fmla="*/ 2147483647 h 233"/>
              <a:gd name="T38" fmla="*/ 2147483647 w 233"/>
              <a:gd name="T39" fmla="*/ 2147483647 h 233"/>
              <a:gd name="T40" fmla="*/ 2147483647 w 233"/>
              <a:gd name="T41" fmla="*/ 2147483647 h 233"/>
              <a:gd name="T42" fmla="*/ 2147483647 w 233"/>
              <a:gd name="T43" fmla="*/ 2147483647 h 233"/>
              <a:gd name="T44" fmla="*/ 2147483647 w 233"/>
              <a:gd name="T45" fmla="*/ 2147483647 h 233"/>
              <a:gd name="T46" fmla="*/ 2147483647 w 233"/>
              <a:gd name="T47" fmla="*/ 2147483647 h 233"/>
              <a:gd name="T48" fmla="*/ 2147483647 w 233"/>
              <a:gd name="T49" fmla="*/ 2147483647 h 233"/>
              <a:gd name="T50" fmla="*/ 2147483647 w 233"/>
              <a:gd name="T51" fmla="*/ 2147483647 h 233"/>
              <a:gd name="T52" fmla="*/ 2147483647 w 233"/>
              <a:gd name="T53" fmla="*/ 2147483647 h 233"/>
              <a:gd name="T54" fmla="*/ 2147483647 w 233"/>
              <a:gd name="T55" fmla="*/ 2147483647 h 233"/>
              <a:gd name="T56" fmla="*/ 2147483647 w 233"/>
              <a:gd name="T57" fmla="*/ 2147483647 h 233"/>
              <a:gd name="T58" fmla="*/ 2147483647 w 233"/>
              <a:gd name="T59" fmla="*/ 2147483647 h 233"/>
              <a:gd name="T60" fmla="*/ 2147483647 w 233"/>
              <a:gd name="T61" fmla="*/ 2147483647 h 233"/>
              <a:gd name="T62" fmla="*/ 2147483647 w 233"/>
              <a:gd name="T63" fmla="*/ 2147483647 h 233"/>
              <a:gd name="T64" fmla="*/ 2147483647 w 233"/>
              <a:gd name="T65" fmla="*/ 2147483647 h 233"/>
              <a:gd name="T66" fmla="*/ 0 w 233"/>
              <a:gd name="T67" fmla="*/ 2147483647 h 233"/>
              <a:gd name="T68" fmla="*/ 0 w 233"/>
              <a:gd name="T69" fmla="*/ 2147483647 h 23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33"/>
              <a:gd name="T106" fmla="*/ 0 h 233"/>
              <a:gd name="T107" fmla="*/ 233 w 233"/>
              <a:gd name="T108" fmla="*/ 233 h 23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33" h="233">
                <a:moveTo>
                  <a:pt x="0" y="233"/>
                </a:moveTo>
                <a:lnTo>
                  <a:pt x="22" y="232"/>
                </a:lnTo>
                <a:lnTo>
                  <a:pt x="45" y="229"/>
                </a:lnTo>
                <a:lnTo>
                  <a:pt x="68" y="223"/>
                </a:lnTo>
                <a:lnTo>
                  <a:pt x="89" y="215"/>
                </a:lnTo>
                <a:lnTo>
                  <a:pt x="110" y="205"/>
                </a:lnTo>
                <a:lnTo>
                  <a:pt x="130" y="193"/>
                </a:lnTo>
                <a:lnTo>
                  <a:pt x="147" y="180"/>
                </a:lnTo>
                <a:lnTo>
                  <a:pt x="163" y="165"/>
                </a:lnTo>
                <a:lnTo>
                  <a:pt x="178" y="149"/>
                </a:lnTo>
                <a:lnTo>
                  <a:pt x="192" y="130"/>
                </a:lnTo>
                <a:lnTo>
                  <a:pt x="204" y="111"/>
                </a:lnTo>
                <a:lnTo>
                  <a:pt x="213" y="91"/>
                </a:lnTo>
                <a:lnTo>
                  <a:pt x="222" y="68"/>
                </a:lnTo>
                <a:lnTo>
                  <a:pt x="228" y="47"/>
                </a:lnTo>
                <a:lnTo>
                  <a:pt x="231" y="23"/>
                </a:lnTo>
                <a:lnTo>
                  <a:pt x="233" y="0"/>
                </a:lnTo>
                <a:lnTo>
                  <a:pt x="219" y="0"/>
                </a:lnTo>
                <a:lnTo>
                  <a:pt x="218" y="23"/>
                </a:lnTo>
                <a:lnTo>
                  <a:pt x="215" y="44"/>
                </a:lnTo>
                <a:lnTo>
                  <a:pt x="209" y="65"/>
                </a:lnTo>
                <a:lnTo>
                  <a:pt x="201" y="85"/>
                </a:lnTo>
                <a:lnTo>
                  <a:pt x="192" y="105"/>
                </a:lnTo>
                <a:lnTo>
                  <a:pt x="181" y="123"/>
                </a:lnTo>
                <a:lnTo>
                  <a:pt x="168" y="140"/>
                </a:lnTo>
                <a:lnTo>
                  <a:pt x="154" y="155"/>
                </a:lnTo>
                <a:lnTo>
                  <a:pt x="139" y="170"/>
                </a:lnTo>
                <a:lnTo>
                  <a:pt x="122" y="182"/>
                </a:lnTo>
                <a:lnTo>
                  <a:pt x="104" y="193"/>
                </a:lnTo>
                <a:lnTo>
                  <a:pt x="85" y="202"/>
                </a:lnTo>
                <a:lnTo>
                  <a:pt x="65" y="209"/>
                </a:lnTo>
                <a:lnTo>
                  <a:pt x="44" y="215"/>
                </a:lnTo>
                <a:lnTo>
                  <a:pt x="21" y="218"/>
                </a:lnTo>
                <a:lnTo>
                  <a:pt x="0" y="220"/>
                </a:lnTo>
                <a:lnTo>
                  <a:pt x="0" y="233"/>
                </a:lnTo>
                <a:close/>
              </a:path>
            </a:pathLst>
          </a:custGeom>
          <a:solidFill>
            <a:schemeClr val="tx1"/>
          </a:solidFill>
          <a:ln w="9525">
            <a:noFill/>
            <a:round/>
            <a:headEnd/>
            <a:tailEnd/>
          </a:ln>
        </p:spPr>
        <p:txBody>
          <a:bodyPr/>
          <a:lstStyle/>
          <a:p>
            <a:endParaRPr lang="en-US" dirty="0"/>
          </a:p>
        </p:txBody>
      </p:sp>
      <p:sp>
        <p:nvSpPr>
          <p:cNvPr id="73829" name="Freeform 194"/>
          <p:cNvSpPr>
            <a:spLocks/>
          </p:cNvSpPr>
          <p:nvPr/>
        </p:nvSpPr>
        <p:spPr bwMode="auto">
          <a:xfrm>
            <a:off x="3154363" y="711200"/>
            <a:ext cx="373062" cy="369888"/>
          </a:xfrm>
          <a:custGeom>
            <a:avLst/>
            <a:gdLst>
              <a:gd name="T0" fmla="*/ 0 w 235"/>
              <a:gd name="T1" fmla="*/ 0 h 233"/>
              <a:gd name="T2" fmla="*/ 2147483647 w 235"/>
              <a:gd name="T3" fmla="*/ 2147483647 h 233"/>
              <a:gd name="T4" fmla="*/ 2147483647 w 235"/>
              <a:gd name="T5" fmla="*/ 2147483647 h 233"/>
              <a:gd name="T6" fmla="*/ 2147483647 w 235"/>
              <a:gd name="T7" fmla="*/ 2147483647 h 233"/>
              <a:gd name="T8" fmla="*/ 2147483647 w 235"/>
              <a:gd name="T9" fmla="*/ 2147483647 h 233"/>
              <a:gd name="T10" fmla="*/ 2147483647 w 235"/>
              <a:gd name="T11" fmla="*/ 2147483647 h 233"/>
              <a:gd name="T12" fmla="*/ 2147483647 w 235"/>
              <a:gd name="T13" fmla="*/ 2147483647 h 233"/>
              <a:gd name="T14" fmla="*/ 2147483647 w 235"/>
              <a:gd name="T15" fmla="*/ 2147483647 h 233"/>
              <a:gd name="T16" fmla="*/ 2147483647 w 235"/>
              <a:gd name="T17" fmla="*/ 2147483647 h 233"/>
              <a:gd name="T18" fmla="*/ 2147483647 w 235"/>
              <a:gd name="T19" fmla="*/ 2147483647 h 233"/>
              <a:gd name="T20" fmla="*/ 2147483647 w 235"/>
              <a:gd name="T21" fmla="*/ 2147483647 h 233"/>
              <a:gd name="T22" fmla="*/ 2147483647 w 235"/>
              <a:gd name="T23" fmla="*/ 2147483647 h 233"/>
              <a:gd name="T24" fmla="*/ 2147483647 w 235"/>
              <a:gd name="T25" fmla="*/ 2147483647 h 233"/>
              <a:gd name="T26" fmla="*/ 2147483647 w 235"/>
              <a:gd name="T27" fmla="*/ 2147483647 h 233"/>
              <a:gd name="T28" fmla="*/ 2147483647 w 235"/>
              <a:gd name="T29" fmla="*/ 2147483647 h 233"/>
              <a:gd name="T30" fmla="*/ 2147483647 w 235"/>
              <a:gd name="T31" fmla="*/ 2147483647 h 233"/>
              <a:gd name="T32" fmla="*/ 2147483647 w 235"/>
              <a:gd name="T33" fmla="*/ 2147483647 h 233"/>
              <a:gd name="T34" fmla="*/ 2147483647 w 235"/>
              <a:gd name="T35" fmla="*/ 2147483647 h 233"/>
              <a:gd name="T36" fmla="*/ 2147483647 w 235"/>
              <a:gd name="T37" fmla="*/ 2147483647 h 233"/>
              <a:gd name="T38" fmla="*/ 2147483647 w 235"/>
              <a:gd name="T39" fmla="*/ 2147483647 h 233"/>
              <a:gd name="T40" fmla="*/ 2147483647 w 235"/>
              <a:gd name="T41" fmla="*/ 2147483647 h 233"/>
              <a:gd name="T42" fmla="*/ 2147483647 w 235"/>
              <a:gd name="T43" fmla="*/ 2147483647 h 233"/>
              <a:gd name="T44" fmla="*/ 2147483647 w 235"/>
              <a:gd name="T45" fmla="*/ 2147483647 h 233"/>
              <a:gd name="T46" fmla="*/ 2147483647 w 235"/>
              <a:gd name="T47" fmla="*/ 2147483647 h 233"/>
              <a:gd name="T48" fmla="*/ 2147483647 w 235"/>
              <a:gd name="T49" fmla="*/ 2147483647 h 233"/>
              <a:gd name="T50" fmla="*/ 2147483647 w 235"/>
              <a:gd name="T51" fmla="*/ 2147483647 h 233"/>
              <a:gd name="T52" fmla="*/ 2147483647 w 235"/>
              <a:gd name="T53" fmla="*/ 2147483647 h 233"/>
              <a:gd name="T54" fmla="*/ 2147483647 w 235"/>
              <a:gd name="T55" fmla="*/ 2147483647 h 233"/>
              <a:gd name="T56" fmla="*/ 2147483647 w 235"/>
              <a:gd name="T57" fmla="*/ 2147483647 h 233"/>
              <a:gd name="T58" fmla="*/ 2147483647 w 235"/>
              <a:gd name="T59" fmla="*/ 2147483647 h 233"/>
              <a:gd name="T60" fmla="*/ 2147483647 w 235"/>
              <a:gd name="T61" fmla="*/ 2147483647 h 233"/>
              <a:gd name="T62" fmla="*/ 2147483647 w 235"/>
              <a:gd name="T63" fmla="*/ 2147483647 h 233"/>
              <a:gd name="T64" fmla="*/ 2147483647 w 235"/>
              <a:gd name="T65" fmla="*/ 2147483647 h 233"/>
              <a:gd name="T66" fmla="*/ 2147483647 w 235"/>
              <a:gd name="T67" fmla="*/ 0 h 233"/>
              <a:gd name="T68" fmla="*/ 0 w 235"/>
              <a:gd name="T69" fmla="*/ 0 h 23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35"/>
              <a:gd name="T106" fmla="*/ 0 h 233"/>
              <a:gd name="T107" fmla="*/ 235 w 235"/>
              <a:gd name="T108" fmla="*/ 233 h 23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35" h="233">
                <a:moveTo>
                  <a:pt x="0" y="0"/>
                </a:moveTo>
                <a:lnTo>
                  <a:pt x="2" y="23"/>
                </a:lnTo>
                <a:lnTo>
                  <a:pt x="5" y="47"/>
                </a:lnTo>
                <a:lnTo>
                  <a:pt x="11" y="68"/>
                </a:lnTo>
                <a:lnTo>
                  <a:pt x="20" y="91"/>
                </a:lnTo>
                <a:lnTo>
                  <a:pt x="29" y="111"/>
                </a:lnTo>
                <a:lnTo>
                  <a:pt x="41" y="130"/>
                </a:lnTo>
                <a:lnTo>
                  <a:pt x="55" y="149"/>
                </a:lnTo>
                <a:lnTo>
                  <a:pt x="70" y="165"/>
                </a:lnTo>
                <a:lnTo>
                  <a:pt x="86" y="180"/>
                </a:lnTo>
                <a:lnTo>
                  <a:pt x="103" y="193"/>
                </a:lnTo>
                <a:lnTo>
                  <a:pt x="123" y="205"/>
                </a:lnTo>
                <a:lnTo>
                  <a:pt x="144" y="215"/>
                </a:lnTo>
                <a:lnTo>
                  <a:pt x="165" y="223"/>
                </a:lnTo>
                <a:lnTo>
                  <a:pt x="188" y="229"/>
                </a:lnTo>
                <a:lnTo>
                  <a:pt x="211" y="232"/>
                </a:lnTo>
                <a:lnTo>
                  <a:pt x="235" y="233"/>
                </a:lnTo>
                <a:lnTo>
                  <a:pt x="235" y="220"/>
                </a:lnTo>
                <a:lnTo>
                  <a:pt x="212" y="218"/>
                </a:lnTo>
                <a:lnTo>
                  <a:pt x="189" y="215"/>
                </a:lnTo>
                <a:lnTo>
                  <a:pt x="168" y="209"/>
                </a:lnTo>
                <a:lnTo>
                  <a:pt x="148" y="202"/>
                </a:lnTo>
                <a:lnTo>
                  <a:pt x="129" y="193"/>
                </a:lnTo>
                <a:lnTo>
                  <a:pt x="111" y="182"/>
                </a:lnTo>
                <a:lnTo>
                  <a:pt x="94" y="170"/>
                </a:lnTo>
                <a:lnTo>
                  <a:pt x="79" y="155"/>
                </a:lnTo>
                <a:lnTo>
                  <a:pt x="65" y="140"/>
                </a:lnTo>
                <a:lnTo>
                  <a:pt x="52" y="123"/>
                </a:lnTo>
                <a:lnTo>
                  <a:pt x="41" y="105"/>
                </a:lnTo>
                <a:lnTo>
                  <a:pt x="32" y="85"/>
                </a:lnTo>
                <a:lnTo>
                  <a:pt x="24" y="65"/>
                </a:lnTo>
                <a:lnTo>
                  <a:pt x="18" y="44"/>
                </a:lnTo>
                <a:lnTo>
                  <a:pt x="15" y="23"/>
                </a:lnTo>
                <a:lnTo>
                  <a:pt x="14" y="0"/>
                </a:lnTo>
                <a:lnTo>
                  <a:pt x="0" y="0"/>
                </a:lnTo>
                <a:close/>
              </a:path>
            </a:pathLst>
          </a:custGeom>
          <a:solidFill>
            <a:schemeClr val="tx1"/>
          </a:solidFill>
          <a:ln w="9525">
            <a:noFill/>
            <a:round/>
            <a:headEnd/>
            <a:tailEnd/>
          </a:ln>
        </p:spPr>
        <p:txBody>
          <a:bodyPr/>
          <a:lstStyle/>
          <a:p>
            <a:endParaRPr lang="en-US" dirty="0"/>
          </a:p>
        </p:txBody>
      </p:sp>
      <p:sp>
        <p:nvSpPr>
          <p:cNvPr id="73830" name="Freeform 195"/>
          <p:cNvSpPr>
            <a:spLocks/>
          </p:cNvSpPr>
          <p:nvPr/>
        </p:nvSpPr>
        <p:spPr bwMode="auto">
          <a:xfrm>
            <a:off x="3154363" y="341313"/>
            <a:ext cx="373062" cy="369887"/>
          </a:xfrm>
          <a:custGeom>
            <a:avLst/>
            <a:gdLst>
              <a:gd name="T0" fmla="*/ 2147483647 w 235"/>
              <a:gd name="T1" fmla="*/ 0 h 233"/>
              <a:gd name="T2" fmla="*/ 2147483647 w 235"/>
              <a:gd name="T3" fmla="*/ 2147483647 h 233"/>
              <a:gd name="T4" fmla="*/ 2147483647 w 235"/>
              <a:gd name="T5" fmla="*/ 2147483647 h 233"/>
              <a:gd name="T6" fmla="*/ 2147483647 w 235"/>
              <a:gd name="T7" fmla="*/ 2147483647 h 233"/>
              <a:gd name="T8" fmla="*/ 2147483647 w 235"/>
              <a:gd name="T9" fmla="*/ 2147483647 h 233"/>
              <a:gd name="T10" fmla="*/ 2147483647 w 235"/>
              <a:gd name="T11" fmla="*/ 2147483647 h 233"/>
              <a:gd name="T12" fmla="*/ 2147483647 w 235"/>
              <a:gd name="T13" fmla="*/ 2147483647 h 233"/>
              <a:gd name="T14" fmla="*/ 2147483647 w 235"/>
              <a:gd name="T15" fmla="*/ 2147483647 h 233"/>
              <a:gd name="T16" fmla="*/ 2147483647 w 235"/>
              <a:gd name="T17" fmla="*/ 2147483647 h 233"/>
              <a:gd name="T18" fmla="*/ 2147483647 w 235"/>
              <a:gd name="T19" fmla="*/ 2147483647 h 233"/>
              <a:gd name="T20" fmla="*/ 2147483647 w 235"/>
              <a:gd name="T21" fmla="*/ 2147483647 h 233"/>
              <a:gd name="T22" fmla="*/ 2147483647 w 235"/>
              <a:gd name="T23" fmla="*/ 2147483647 h 233"/>
              <a:gd name="T24" fmla="*/ 2147483647 w 235"/>
              <a:gd name="T25" fmla="*/ 2147483647 h 233"/>
              <a:gd name="T26" fmla="*/ 2147483647 w 235"/>
              <a:gd name="T27" fmla="*/ 2147483647 h 233"/>
              <a:gd name="T28" fmla="*/ 2147483647 w 235"/>
              <a:gd name="T29" fmla="*/ 2147483647 h 233"/>
              <a:gd name="T30" fmla="*/ 2147483647 w 235"/>
              <a:gd name="T31" fmla="*/ 2147483647 h 233"/>
              <a:gd name="T32" fmla="*/ 0 w 235"/>
              <a:gd name="T33" fmla="*/ 2147483647 h 233"/>
              <a:gd name="T34" fmla="*/ 2147483647 w 235"/>
              <a:gd name="T35" fmla="*/ 2147483647 h 233"/>
              <a:gd name="T36" fmla="*/ 2147483647 w 235"/>
              <a:gd name="T37" fmla="*/ 2147483647 h 233"/>
              <a:gd name="T38" fmla="*/ 2147483647 w 235"/>
              <a:gd name="T39" fmla="*/ 2147483647 h 233"/>
              <a:gd name="T40" fmla="*/ 2147483647 w 235"/>
              <a:gd name="T41" fmla="*/ 2147483647 h 233"/>
              <a:gd name="T42" fmla="*/ 2147483647 w 235"/>
              <a:gd name="T43" fmla="*/ 2147483647 h 233"/>
              <a:gd name="T44" fmla="*/ 2147483647 w 235"/>
              <a:gd name="T45" fmla="*/ 2147483647 h 233"/>
              <a:gd name="T46" fmla="*/ 2147483647 w 235"/>
              <a:gd name="T47" fmla="*/ 2147483647 h 233"/>
              <a:gd name="T48" fmla="*/ 2147483647 w 235"/>
              <a:gd name="T49" fmla="*/ 2147483647 h 233"/>
              <a:gd name="T50" fmla="*/ 2147483647 w 235"/>
              <a:gd name="T51" fmla="*/ 2147483647 h 233"/>
              <a:gd name="T52" fmla="*/ 2147483647 w 235"/>
              <a:gd name="T53" fmla="*/ 2147483647 h 233"/>
              <a:gd name="T54" fmla="*/ 2147483647 w 235"/>
              <a:gd name="T55" fmla="*/ 2147483647 h 233"/>
              <a:gd name="T56" fmla="*/ 2147483647 w 235"/>
              <a:gd name="T57" fmla="*/ 2147483647 h 233"/>
              <a:gd name="T58" fmla="*/ 2147483647 w 235"/>
              <a:gd name="T59" fmla="*/ 2147483647 h 233"/>
              <a:gd name="T60" fmla="*/ 2147483647 w 235"/>
              <a:gd name="T61" fmla="*/ 2147483647 h 233"/>
              <a:gd name="T62" fmla="*/ 2147483647 w 235"/>
              <a:gd name="T63" fmla="*/ 2147483647 h 233"/>
              <a:gd name="T64" fmla="*/ 2147483647 w 235"/>
              <a:gd name="T65" fmla="*/ 2147483647 h 233"/>
              <a:gd name="T66" fmla="*/ 2147483647 w 235"/>
              <a:gd name="T67" fmla="*/ 2147483647 h 233"/>
              <a:gd name="T68" fmla="*/ 2147483647 w 235"/>
              <a:gd name="T69" fmla="*/ 0 h 23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35"/>
              <a:gd name="T106" fmla="*/ 0 h 233"/>
              <a:gd name="T107" fmla="*/ 235 w 235"/>
              <a:gd name="T108" fmla="*/ 233 h 23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35" h="233">
                <a:moveTo>
                  <a:pt x="235" y="0"/>
                </a:moveTo>
                <a:lnTo>
                  <a:pt x="211" y="2"/>
                </a:lnTo>
                <a:lnTo>
                  <a:pt x="188" y="5"/>
                </a:lnTo>
                <a:lnTo>
                  <a:pt x="165" y="11"/>
                </a:lnTo>
                <a:lnTo>
                  <a:pt x="144" y="18"/>
                </a:lnTo>
                <a:lnTo>
                  <a:pt x="123" y="27"/>
                </a:lnTo>
                <a:lnTo>
                  <a:pt x="103" y="40"/>
                </a:lnTo>
                <a:lnTo>
                  <a:pt x="86" y="53"/>
                </a:lnTo>
                <a:lnTo>
                  <a:pt x="70" y="68"/>
                </a:lnTo>
                <a:lnTo>
                  <a:pt x="55" y="85"/>
                </a:lnTo>
                <a:lnTo>
                  <a:pt x="41" y="103"/>
                </a:lnTo>
                <a:lnTo>
                  <a:pt x="29" y="121"/>
                </a:lnTo>
                <a:lnTo>
                  <a:pt x="20" y="142"/>
                </a:lnTo>
                <a:lnTo>
                  <a:pt x="11" y="164"/>
                </a:lnTo>
                <a:lnTo>
                  <a:pt x="5" y="186"/>
                </a:lnTo>
                <a:lnTo>
                  <a:pt x="2" y="209"/>
                </a:lnTo>
                <a:lnTo>
                  <a:pt x="0" y="233"/>
                </a:lnTo>
                <a:lnTo>
                  <a:pt x="14" y="233"/>
                </a:lnTo>
                <a:lnTo>
                  <a:pt x="15" y="211"/>
                </a:lnTo>
                <a:lnTo>
                  <a:pt x="18" y="189"/>
                </a:lnTo>
                <a:lnTo>
                  <a:pt x="24" y="168"/>
                </a:lnTo>
                <a:lnTo>
                  <a:pt x="32" y="147"/>
                </a:lnTo>
                <a:lnTo>
                  <a:pt x="41" y="129"/>
                </a:lnTo>
                <a:lnTo>
                  <a:pt x="52" y="111"/>
                </a:lnTo>
                <a:lnTo>
                  <a:pt x="65" y="94"/>
                </a:lnTo>
                <a:lnTo>
                  <a:pt x="79" y="77"/>
                </a:lnTo>
                <a:lnTo>
                  <a:pt x="94" y="64"/>
                </a:lnTo>
                <a:lnTo>
                  <a:pt x="111" y="52"/>
                </a:lnTo>
                <a:lnTo>
                  <a:pt x="129" y="40"/>
                </a:lnTo>
                <a:lnTo>
                  <a:pt x="148" y="30"/>
                </a:lnTo>
                <a:lnTo>
                  <a:pt x="168" y="23"/>
                </a:lnTo>
                <a:lnTo>
                  <a:pt x="189" y="18"/>
                </a:lnTo>
                <a:lnTo>
                  <a:pt x="212" y="14"/>
                </a:lnTo>
                <a:lnTo>
                  <a:pt x="235" y="14"/>
                </a:lnTo>
                <a:lnTo>
                  <a:pt x="235" y="0"/>
                </a:lnTo>
                <a:close/>
              </a:path>
            </a:pathLst>
          </a:custGeom>
          <a:solidFill>
            <a:schemeClr val="tx1"/>
          </a:solidFill>
          <a:ln w="9525">
            <a:noFill/>
            <a:round/>
            <a:headEnd/>
            <a:tailEnd/>
          </a:ln>
        </p:spPr>
        <p:txBody>
          <a:bodyPr/>
          <a:lstStyle/>
          <a:p>
            <a:endParaRPr lang="en-US" dirty="0"/>
          </a:p>
        </p:txBody>
      </p:sp>
      <p:sp>
        <p:nvSpPr>
          <p:cNvPr id="73831" name="Freeform 196"/>
          <p:cNvSpPr>
            <a:spLocks/>
          </p:cNvSpPr>
          <p:nvPr/>
        </p:nvSpPr>
        <p:spPr bwMode="auto">
          <a:xfrm>
            <a:off x="3948113" y="704850"/>
            <a:ext cx="147637" cy="20638"/>
          </a:xfrm>
          <a:custGeom>
            <a:avLst/>
            <a:gdLst>
              <a:gd name="T0" fmla="*/ 2147483647 w 93"/>
              <a:gd name="T1" fmla="*/ 2147483647 h 13"/>
              <a:gd name="T2" fmla="*/ 2147483647 w 93"/>
              <a:gd name="T3" fmla="*/ 0 h 13"/>
              <a:gd name="T4" fmla="*/ 0 w 93"/>
              <a:gd name="T5" fmla="*/ 0 h 13"/>
              <a:gd name="T6" fmla="*/ 0 w 93"/>
              <a:gd name="T7" fmla="*/ 2147483647 h 13"/>
              <a:gd name="T8" fmla="*/ 2147483647 w 93"/>
              <a:gd name="T9" fmla="*/ 2147483647 h 13"/>
              <a:gd name="T10" fmla="*/ 2147483647 w 93"/>
              <a:gd name="T11" fmla="*/ 2147483647 h 13"/>
              <a:gd name="T12" fmla="*/ 0 60000 65536"/>
              <a:gd name="T13" fmla="*/ 0 60000 65536"/>
              <a:gd name="T14" fmla="*/ 0 60000 65536"/>
              <a:gd name="T15" fmla="*/ 0 60000 65536"/>
              <a:gd name="T16" fmla="*/ 0 60000 65536"/>
              <a:gd name="T17" fmla="*/ 0 60000 65536"/>
              <a:gd name="T18" fmla="*/ 0 w 93"/>
              <a:gd name="T19" fmla="*/ 0 h 13"/>
              <a:gd name="T20" fmla="*/ 93 w 93"/>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93" h="13">
                <a:moveTo>
                  <a:pt x="93" y="7"/>
                </a:moveTo>
                <a:lnTo>
                  <a:pt x="93" y="0"/>
                </a:lnTo>
                <a:lnTo>
                  <a:pt x="0" y="0"/>
                </a:lnTo>
                <a:lnTo>
                  <a:pt x="0" y="13"/>
                </a:lnTo>
                <a:lnTo>
                  <a:pt x="93" y="13"/>
                </a:lnTo>
                <a:lnTo>
                  <a:pt x="93" y="7"/>
                </a:lnTo>
                <a:close/>
              </a:path>
            </a:pathLst>
          </a:custGeom>
          <a:solidFill>
            <a:schemeClr val="tx1"/>
          </a:solidFill>
          <a:ln w="9525">
            <a:noFill/>
            <a:round/>
            <a:headEnd/>
            <a:tailEnd/>
          </a:ln>
        </p:spPr>
        <p:txBody>
          <a:bodyPr/>
          <a:lstStyle/>
          <a:p>
            <a:endParaRPr lang="en-US" dirty="0"/>
          </a:p>
        </p:txBody>
      </p:sp>
      <p:sp>
        <p:nvSpPr>
          <p:cNvPr id="73832" name="Freeform 197"/>
          <p:cNvSpPr>
            <a:spLocks/>
          </p:cNvSpPr>
          <p:nvPr/>
        </p:nvSpPr>
        <p:spPr bwMode="auto">
          <a:xfrm>
            <a:off x="2955925" y="701675"/>
            <a:ext cx="147638" cy="22225"/>
          </a:xfrm>
          <a:custGeom>
            <a:avLst/>
            <a:gdLst>
              <a:gd name="T0" fmla="*/ 0 w 93"/>
              <a:gd name="T1" fmla="*/ 2147483647 h 14"/>
              <a:gd name="T2" fmla="*/ 0 w 93"/>
              <a:gd name="T3" fmla="*/ 2147483647 h 14"/>
              <a:gd name="T4" fmla="*/ 2147483647 w 93"/>
              <a:gd name="T5" fmla="*/ 2147483647 h 14"/>
              <a:gd name="T6" fmla="*/ 2147483647 w 93"/>
              <a:gd name="T7" fmla="*/ 0 h 14"/>
              <a:gd name="T8" fmla="*/ 0 w 93"/>
              <a:gd name="T9" fmla="*/ 0 h 14"/>
              <a:gd name="T10" fmla="*/ 0 w 93"/>
              <a:gd name="T11" fmla="*/ 2147483647 h 14"/>
              <a:gd name="T12" fmla="*/ 0 60000 65536"/>
              <a:gd name="T13" fmla="*/ 0 60000 65536"/>
              <a:gd name="T14" fmla="*/ 0 60000 65536"/>
              <a:gd name="T15" fmla="*/ 0 60000 65536"/>
              <a:gd name="T16" fmla="*/ 0 60000 65536"/>
              <a:gd name="T17" fmla="*/ 0 60000 65536"/>
              <a:gd name="T18" fmla="*/ 0 w 93"/>
              <a:gd name="T19" fmla="*/ 0 h 14"/>
              <a:gd name="T20" fmla="*/ 93 w 93"/>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93" h="14">
                <a:moveTo>
                  <a:pt x="0" y="6"/>
                </a:moveTo>
                <a:lnTo>
                  <a:pt x="0" y="14"/>
                </a:lnTo>
                <a:lnTo>
                  <a:pt x="93" y="14"/>
                </a:lnTo>
                <a:lnTo>
                  <a:pt x="93" y="0"/>
                </a:lnTo>
                <a:lnTo>
                  <a:pt x="0" y="0"/>
                </a:lnTo>
                <a:lnTo>
                  <a:pt x="0" y="6"/>
                </a:lnTo>
                <a:close/>
              </a:path>
            </a:pathLst>
          </a:custGeom>
          <a:solidFill>
            <a:schemeClr val="tx1"/>
          </a:solidFill>
          <a:ln w="9525">
            <a:noFill/>
            <a:round/>
            <a:headEnd/>
            <a:tailEnd/>
          </a:ln>
        </p:spPr>
        <p:txBody>
          <a:bodyPr/>
          <a:lstStyle/>
          <a:p>
            <a:endParaRPr lang="en-US" dirty="0"/>
          </a:p>
        </p:txBody>
      </p:sp>
      <p:sp>
        <p:nvSpPr>
          <p:cNvPr id="73833" name="Freeform 198"/>
          <p:cNvSpPr>
            <a:spLocks/>
          </p:cNvSpPr>
          <p:nvPr/>
        </p:nvSpPr>
        <p:spPr bwMode="auto">
          <a:xfrm>
            <a:off x="4011613" y="658813"/>
            <a:ext cx="22225" cy="115887"/>
          </a:xfrm>
          <a:custGeom>
            <a:avLst/>
            <a:gdLst>
              <a:gd name="T0" fmla="*/ 2147483647 w 14"/>
              <a:gd name="T1" fmla="*/ 2147483647 h 73"/>
              <a:gd name="T2" fmla="*/ 2147483647 w 14"/>
              <a:gd name="T3" fmla="*/ 2147483647 h 73"/>
              <a:gd name="T4" fmla="*/ 2147483647 w 14"/>
              <a:gd name="T5" fmla="*/ 0 h 73"/>
              <a:gd name="T6" fmla="*/ 0 w 14"/>
              <a:gd name="T7" fmla="*/ 0 h 73"/>
              <a:gd name="T8" fmla="*/ 0 w 14"/>
              <a:gd name="T9" fmla="*/ 2147483647 h 73"/>
              <a:gd name="T10" fmla="*/ 2147483647 w 14"/>
              <a:gd name="T11" fmla="*/ 2147483647 h 73"/>
              <a:gd name="T12" fmla="*/ 0 60000 65536"/>
              <a:gd name="T13" fmla="*/ 0 60000 65536"/>
              <a:gd name="T14" fmla="*/ 0 60000 65536"/>
              <a:gd name="T15" fmla="*/ 0 60000 65536"/>
              <a:gd name="T16" fmla="*/ 0 60000 65536"/>
              <a:gd name="T17" fmla="*/ 0 60000 65536"/>
              <a:gd name="T18" fmla="*/ 0 w 14"/>
              <a:gd name="T19" fmla="*/ 0 h 73"/>
              <a:gd name="T20" fmla="*/ 14 w 14"/>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14" h="73">
                <a:moveTo>
                  <a:pt x="8" y="73"/>
                </a:moveTo>
                <a:lnTo>
                  <a:pt x="14" y="73"/>
                </a:lnTo>
                <a:lnTo>
                  <a:pt x="14" y="0"/>
                </a:lnTo>
                <a:lnTo>
                  <a:pt x="0" y="0"/>
                </a:lnTo>
                <a:lnTo>
                  <a:pt x="0" y="73"/>
                </a:lnTo>
                <a:lnTo>
                  <a:pt x="8" y="73"/>
                </a:lnTo>
                <a:close/>
              </a:path>
            </a:pathLst>
          </a:custGeom>
          <a:solidFill>
            <a:schemeClr val="tx1"/>
          </a:solidFill>
          <a:ln w="9525">
            <a:noFill/>
            <a:round/>
            <a:headEnd/>
            <a:tailEnd/>
          </a:ln>
        </p:spPr>
        <p:txBody>
          <a:bodyPr/>
          <a:lstStyle/>
          <a:p>
            <a:endParaRPr lang="en-US" dirty="0"/>
          </a:p>
        </p:txBody>
      </p:sp>
      <p:sp>
        <p:nvSpPr>
          <p:cNvPr id="73834" name="Freeform 199"/>
          <p:cNvSpPr>
            <a:spLocks/>
          </p:cNvSpPr>
          <p:nvPr/>
        </p:nvSpPr>
        <p:spPr bwMode="auto">
          <a:xfrm>
            <a:off x="3019425" y="655638"/>
            <a:ext cx="22225" cy="114300"/>
          </a:xfrm>
          <a:custGeom>
            <a:avLst/>
            <a:gdLst>
              <a:gd name="T0" fmla="*/ 2147483647 w 14"/>
              <a:gd name="T1" fmla="*/ 2147483647 h 72"/>
              <a:gd name="T2" fmla="*/ 2147483647 w 14"/>
              <a:gd name="T3" fmla="*/ 2147483647 h 72"/>
              <a:gd name="T4" fmla="*/ 2147483647 w 14"/>
              <a:gd name="T5" fmla="*/ 0 h 72"/>
              <a:gd name="T6" fmla="*/ 0 w 14"/>
              <a:gd name="T7" fmla="*/ 0 h 72"/>
              <a:gd name="T8" fmla="*/ 0 w 14"/>
              <a:gd name="T9" fmla="*/ 2147483647 h 72"/>
              <a:gd name="T10" fmla="*/ 2147483647 w 14"/>
              <a:gd name="T11" fmla="*/ 2147483647 h 72"/>
              <a:gd name="T12" fmla="*/ 0 60000 65536"/>
              <a:gd name="T13" fmla="*/ 0 60000 65536"/>
              <a:gd name="T14" fmla="*/ 0 60000 65536"/>
              <a:gd name="T15" fmla="*/ 0 60000 65536"/>
              <a:gd name="T16" fmla="*/ 0 60000 65536"/>
              <a:gd name="T17" fmla="*/ 0 60000 65536"/>
              <a:gd name="T18" fmla="*/ 0 w 14"/>
              <a:gd name="T19" fmla="*/ 0 h 72"/>
              <a:gd name="T20" fmla="*/ 14 w 14"/>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14" h="72">
                <a:moveTo>
                  <a:pt x="8" y="72"/>
                </a:moveTo>
                <a:lnTo>
                  <a:pt x="14" y="72"/>
                </a:lnTo>
                <a:lnTo>
                  <a:pt x="14" y="0"/>
                </a:lnTo>
                <a:lnTo>
                  <a:pt x="0" y="0"/>
                </a:lnTo>
                <a:lnTo>
                  <a:pt x="0" y="72"/>
                </a:lnTo>
                <a:lnTo>
                  <a:pt x="8" y="72"/>
                </a:lnTo>
                <a:close/>
              </a:path>
            </a:pathLst>
          </a:custGeom>
          <a:solidFill>
            <a:schemeClr val="tx1"/>
          </a:solidFill>
          <a:ln w="9525">
            <a:noFill/>
            <a:round/>
            <a:headEnd/>
            <a:tailEnd/>
          </a:ln>
        </p:spPr>
        <p:txBody>
          <a:bodyPr/>
          <a:lstStyle/>
          <a:p>
            <a:endParaRPr lang="en-US" dirty="0"/>
          </a:p>
        </p:txBody>
      </p:sp>
      <p:sp>
        <p:nvSpPr>
          <p:cNvPr id="73835" name="Freeform 200"/>
          <p:cNvSpPr>
            <a:spLocks/>
          </p:cNvSpPr>
          <p:nvPr/>
        </p:nvSpPr>
        <p:spPr bwMode="auto">
          <a:xfrm>
            <a:off x="3468688" y="1150938"/>
            <a:ext cx="114300" cy="22225"/>
          </a:xfrm>
          <a:custGeom>
            <a:avLst/>
            <a:gdLst>
              <a:gd name="T0" fmla="*/ 2147483647 w 72"/>
              <a:gd name="T1" fmla="*/ 2147483647 h 14"/>
              <a:gd name="T2" fmla="*/ 2147483647 w 72"/>
              <a:gd name="T3" fmla="*/ 0 h 14"/>
              <a:gd name="T4" fmla="*/ 0 w 72"/>
              <a:gd name="T5" fmla="*/ 0 h 14"/>
              <a:gd name="T6" fmla="*/ 0 w 72"/>
              <a:gd name="T7" fmla="*/ 2147483647 h 14"/>
              <a:gd name="T8" fmla="*/ 2147483647 w 72"/>
              <a:gd name="T9" fmla="*/ 2147483647 h 14"/>
              <a:gd name="T10" fmla="*/ 2147483647 w 72"/>
              <a:gd name="T11" fmla="*/ 2147483647 h 14"/>
              <a:gd name="T12" fmla="*/ 0 60000 65536"/>
              <a:gd name="T13" fmla="*/ 0 60000 65536"/>
              <a:gd name="T14" fmla="*/ 0 60000 65536"/>
              <a:gd name="T15" fmla="*/ 0 60000 65536"/>
              <a:gd name="T16" fmla="*/ 0 60000 65536"/>
              <a:gd name="T17" fmla="*/ 0 60000 65536"/>
              <a:gd name="T18" fmla="*/ 0 w 72"/>
              <a:gd name="T19" fmla="*/ 0 h 14"/>
              <a:gd name="T20" fmla="*/ 72 w 72"/>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72" h="14">
                <a:moveTo>
                  <a:pt x="72" y="6"/>
                </a:moveTo>
                <a:lnTo>
                  <a:pt x="72" y="0"/>
                </a:lnTo>
                <a:lnTo>
                  <a:pt x="0" y="0"/>
                </a:lnTo>
                <a:lnTo>
                  <a:pt x="0" y="14"/>
                </a:lnTo>
                <a:lnTo>
                  <a:pt x="72" y="14"/>
                </a:lnTo>
                <a:lnTo>
                  <a:pt x="72" y="6"/>
                </a:lnTo>
                <a:close/>
              </a:path>
            </a:pathLst>
          </a:custGeom>
          <a:solidFill>
            <a:schemeClr val="tx1"/>
          </a:solidFill>
          <a:ln w="9525">
            <a:noFill/>
            <a:round/>
            <a:headEnd/>
            <a:tailEnd/>
          </a:ln>
        </p:spPr>
        <p:txBody>
          <a:bodyPr/>
          <a:lstStyle/>
          <a:p>
            <a:endParaRPr lang="en-US" dirty="0"/>
          </a:p>
        </p:txBody>
      </p:sp>
      <p:sp>
        <p:nvSpPr>
          <p:cNvPr id="73836" name="Freeform 201"/>
          <p:cNvSpPr>
            <a:spLocks/>
          </p:cNvSpPr>
          <p:nvPr/>
        </p:nvSpPr>
        <p:spPr bwMode="auto">
          <a:xfrm>
            <a:off x="3467100" y="233363"/>
            <a:ext cx="112713" cy="22225"/>
          </a:xfrm>
          <a:custGeom>
            <a:avLst/>
            <a:gdLst>
              <a:gd name="T0" fmla="*/ 2147483647 w 71"/>
              <a:gd name="T1" fmla="*/ 2147483647 h 14"/>
              <a:gd name="T2" fmla="*/ 2147483647 w 71"/>
              <a:gd name="T3" fmla="*/ 0 h 14"/>
              <a:gd name="T4" fmla="*/ 0 w 71"/>
              <a:gd name="T5" fmla="*/ 0 h 14"/>
              <a:gd name="T6" fmla="*/ 0 w 71"/>
              <a:gd name="T7" fmla="*/ 2147483647 h 14"/>
              <a:gd name="T8" fmla="*/ 2147483647 w 71"/>
              <a:gd name="T9" fmla="*/ 2147483647 h 14"/>
              <a:gd name="T10" fmla="*/ 2147483647 w 71"/>
              <a:gd name="T11" fmla="*/ 2147483647 h 14"/>
              <a:gd name="T12" fmla="*/ 0 60000 65536"/>
              <a:gd name="T13" fmla="*/ 0 60000 65536"/>
              <a:gd name="T14" fmla="*/ 0 60000 65536"/>
              <a:gd name="T15" fmla="*/ 0 60000 65536"/>
              <a:gd name="T16" fmla="*/ 0 60000 65536"/>
              <a:gd name="T17" fmla="*/ 0 60000 65536"/>
              <a:gd name="T18" fmla="*/ 0 w 71"/>
              <a:gd name="T19" fmla="*/ 0 h 14"/>
              <a:gd name="T20" fmla="*/ 71 w 71"/>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71" h="14">
                <a:moveTo>
                  <a:pt x="71" y="8"/>
                </a:moveTo>
                <a:lnTo>
                  <a:pt x="71" y="0"/>
                </a:lnTo>
                <a:lnTo>
                  <a:pt x="0" y="0"/>
                </a:lnTo>
                <a:lnTo>
                  <a:pt x="0" y="14"/>
                </a:lnTo>
                <a:lnTo>
                  <a:pt x="71" y="14"/>
                </a:lnTo>
                <a:lnTo>
                  <a:pt x="71" y="8"/>
                </a:lnTo>
                <a:close/>
              </a:path>
            </a:pathLst>
          </a:custGeom>
          <a:solidFill>
            <a:schemeClr val="tx1"/>
          </a:solidFill>
          <a:ln w="9525">
            <a:noFill/>
            <a:round/>
            <a:headEnd/>
            <a:tailEnd/>
          </a:ln>
        </p:spPr>
        <p:txBody>
          <a:bodyPr/>
          <a:lstStyle/>
          <a:p>
            <a:endParaRPr lang="en-US" dirty="0"/>
          </a:p>
        </p:txBody>
      </p:sp>
      <p:sp>
        <p:nvSpPr>
          <p:cNvPr id="73837" name="Freeform 273"/>
          <p:cNvSpPr>
            <a:spLocks/>
          </p:cNvSpPr>
          <p:nvPr/>
        </p:nvSpPr>
        <p:spPr bwMode="auto">
          <a:xfrm>
            <a:off x="2663825" y="1243013"/>
            <a:ext cx="369888" cy="369887"/>
          </a:xfrm>
          <a:custGeom>
            <a:avLst/>
            <a:gdLst>
              <a:gd name="T0" fmla="*/ 2147483647 w 233"/>
              <a:gd name="T1" fmla="*/ 2147483647 h 233"/>
              <a:gd name="T2" fmla="*/ 2147483647 w 233"/>
              <a:gd name="T3" fmla="*/ 2147483647 h 233"/>
              <a:gd name="T4" fmla="*/ 2147483647 w 233"/>
              <a:gd name="T5" fmla="*/ 2147483647 h 233"/>
              <a:gd name="T6" fmla="*/ 2147483647 w 233"/>
              <a:gd name="T7" fmla="*/ 2147483647 h 233"/>
              <a:gd name="T8" fmla="*/ 2147483647 w 233"/>
              <a:gd name="T9" fmla="*/ 2147483647 h 233"/>
              <a:gd name="T10" fmla="*/ 2147483647 w 233"/>
              <a:gd name="T11" fmla="*/ 2147483647 h 233"/>
              <a:gd name="T12" fmla="*/ 2147483647 w 233"/>
              <a:gd name="T13" fmla="*/ 2147483647 h 233"/>
              <a:gd name="T14" fmla="*/ 2147483647 w 233"/>
              <a:gd name="T15" fmla="*/ 2147483647 h 233"/>
              <a:gd name="T16" fmla="*/ 2147483647 w 233"/>
              <a:gd name="T17" fmla="*/ 2147483647 h 233"/>
              <a:gd name="T18" fmla="*/ 2147483647 w 233"/>
              <a:gd name="T19" fmla="*/ 2147483647 h 233"/>
              <a:gd name="T20" fmla="*/ 2147483647 w 233"/>
              <a:gd name="T21" fmla="*/ 2147483647 h 233"/>
              <a:gd name="T22" fmla="*/ 2147483647 w 233"/>
              <a:gd name="T23" fmla="*/ 2147483647 h 233"/>
              <a:gd name="T24" fmla="*/ 2147483647 w 233"/>
              <a:gd name="T25" fmla="*/ 2147483647 h 233"/>
              <a:gd name="T26" fmla="*/ 2147483647 w 233"/>
              <a:gd name="T27" fmla="*/ 2147483647 h 233"/>
              <a:gd name="T28" fmla="*/ 2147483647 w 233"/>
              <a:gd name="T29" fmla="*/ 2147483647 h 233"/>
              <a:gd name="T30" fmla="*/ 2147483647 w 233"/>
              <a:gd name="T31" fmla="*/ 2147483647 h 233"/>
              <a:gd name="T32" fmla="*/ 0 w 233"/>
              <a:gd name="T33" fmla="*/ 0 h 233"/>
              <a:gd name="T34" fmla="*/ 0 w 233"/>
              <a:gd name="T35" fmla="*/ 2147483647 h 233"/>
              <a:gd name="T36" fmla="*/ 2147483647 w 233"/>
              <a:gd name="T37" fmla="*/ 2147483647 h 233"/>
              <a:gd name="T38" fmla="*/ 2147483647 w 233"/>
              <a:gd name="T39" fmla="*/ 2147483647 h 233"/>
              <a:gd name="T40" fmla="*/ 2147483647 w 233"/>
              <a:gd name="T41" fmla="*/ 2147483647 h 233"/>
              <a:gd name="T42" fmla="*/ 2147483647 w 233"/>
              <a:gd name="T43" fmla="*/ 2147483647 h 233"/>
              <a:gd name="T44" fmla="*/ 2147483647 w 233"/>
              <a:gd name="T45" fmla="*/ 2147483647 h 233"/>
              <a:gd name="T46" fmla="*/ 2147483647 w 233"/>
              <a:gd name="T47" fmla="*/ 2147483647 h 233"/>
              <a:gd name="T48" fmla="*/ 2147483647 w 233"/>
              <a:gd name="T49" fmla="*/ 2147483647 h 233"/>
              <a:gd name="T50" fmla="*/ 2147483647 w 233"/>
              <a:gd name="T51" fmla="*/ 2147483647 h 233"/>
              <a:gd name="T52" fmla="*/ 2147483647 w 233"/>
              <a:gd name="T53" fmla="*/ 2147483647 h 233"/>
              <a:gd name="T54" fmla="*/ 2147483647 w 233"/>
              <a:gd name="T55" fmla="*/ 2147483647 h 233"/>
              <a:gd name="T56" fmla="*/ 2147483647 w 233"/>
              <a:gd name="T57" fmla="*/ 2147483647 h 233"/>
              <a:gd name="T58" fmla="*/ 2147483647 w 233"/>
              <a:gd name="T59" fmla="*/ 2147483647 h 233"/>
              <a:gd name="T60" fmla="*/ 2147483647 w 233"/>
              <a:gd name="T61" fmla="*/ 2147483647 h 233"/>
              <a:gd name="T62" fmla="*/ 2147483647 w 233"/>
              <a:gd name="T63" fmla="*/ 2147483647 h 233"/>
              <a:gd name="T64" fmla="*/ 2147483647 w 233"/>
              <a:gd name="T65" fmla="*/ 2147483647 h 233"/>
              <a:gd name="T66" fmla="*/ 2147483647 w 233"/>
              <a:gd name="T67" fmla="*/ 2147483647 h 233"/>
              <a:gd name="T68" fmla="*/ 2147483647 w 233"/>
              <a:gd name="T69" fmla="*/ 2147483647 h 23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33"/>
              <a:gd name="T106" fmla="*/ 0 h 233"/>
              <a:gd name="T107" fmla="*/ 233 w 233"/>
              <a:gd name="T108" fmla="*/ 233 h 23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33" h="233">
                <a:moveTo>
                  <a:pt x="233" y="233"/>
                </a:moveTo>
                <a:lnTo>
                  <a:pt x="231" y="209"/>
                </a:lnTo>
                <a:lnTo>
                  <a:pt x="228" y="186"/>
                </a:lnTo>
                <a:lnTo>
                  <a:pt x="222" y="164"/>
                </a:lnTo>
                <a:lnTo>
                  <a:pt x="213" y="142"/>
                </a:lnTo>
                <a:lnTo>
                  <a:pt x="204" y="121"/>
                </a:lnTo>
                <a:lnTo>
                  <a:pt x="192" y="103"/>
                </a:lnTo>
                <a:lnTo>
                  <a:pt x="178" y="85"/>
                </a:lnTo>
                <a:lnTo>
                  <a:pt x="163" y="68"/>
                </a:lnTo>
                <a:lnTo>
                  <a:pt x="147" y="53"/>
                </a:lnTo>
                <a:lnTo>
                  <a:pt x="130" y="40"/>
                </a:lnTo>
                <a:lnTo>
                  <a:pt x="110" y="27"/>
                </a:lnTo>
                <a:lnTo>
                  <a:pt x="89" y="18"/>
                </a:lnTo>
                <a:lnTo>
                  <a:pt x="68" y="11"/>
                </a:lnTo>
                <a:lnTo>
                  <a:pt x="45" y="5"/>
                </a:lnTo>
                <a:lnTo>
                  <a:pt x="22" y="2"/>
                </a:lnTo>
                <a:lnTo>
                  <a:pt x="0" y="0"/>
                </a:lnTo>
                <a:lnTo>
                  <a:pt x="0" y="14"/>
                </a:lnTo>
                <a:lnTo>
                  <a:pt x="21" y="14"/>
                </a:lnTo>
                <a:lnTo>
                  <a:pt x="44" y="18"/>
                </a:lnTo>
                <a:lnTo>
                  <a:pt x="65" y="23"/>
                </a:lnTo>
                <a:lnTo>
                  <a:pt x="85" y="30"/>
                </a:lnTo>
                <a:lnTo>
                  <a:pt x="104" y="40"/>
                </a:lnTo>
                <a:lnTo>
                  <a:pt x="122" y="52"/>
                </a:lnTo>
                <a:lnTo>
                  <a:pt x="139" y="64"/>
                </a:lnTo>
                <a:lnTo>
                  <a:pt x="154" y="77"/>
                </a:lnTo>
                <a:lnTo>
                  <a:pt x="168" y="94"/>
                </a:lnTo>
                <a:lnTo>
                  <a:pt x="181" y="111"/>
                </a:lnTo>
                <a:lnTo>
                  <a:pt x="192" y="129"/>
                </a:lnTo>
                <a:lnTo>
                  <a:pt x="201" y="147"/>
                </a:lnTo>
                <a:lnTo>
                  <a:pt x="209" y="168"/>
                </a:lnTo>
                <a:lnTo>
                  <a:pt x="215" y="189"/>
                </a:lnTo>
                <a:lnTo>
                  <a:pt x="218" y="211"/>
                </a:lnTo>
                <a:lnTo>
                  <a:pt x="219" y="233"/>
                </a:lnTo>
                <a:lnTo>
                  <a:pt x="233" y="233"/>
                </a:lnTo>
                <a:close/>
              </a:path>
            </a:pathLst>
          </a:custGeom>
          <a:solidFill>
            <a:schemeClr val="tx1"/>
          </a:solidFill>
          <a:ln w="9525">
            <a:noFill/>
            <a:round/>
            <a:headEnd/>
            <a:tailEnd/>
          </a:ln>
        </p:spPr>
        <p:txBody>
          <a:bodyPr/>
          <a:lstStyle/>
          <a:p>
            <a:endParaRPr lang="en-US" dirty="0"/>
          </a:p>
        </p:txBody>
      </p:sp>
      <p:sp>
        <p:nvSpPr>
          <p:cNvPr id="73838" name="Freeform 274"/>
          <p:cNvSpPr>
            <a:spLocks/>
          </p:cNvSpPr>
          <p:nvPr/>
        </p:nvSpPr>
        <p:spPr bwMode="auto">
          <a:xfrm>
            <a:off x="2663825" y="1612900"/>
            <a:ext cx="369888" cy="369888"/>
          </a:xfrm>
          <a:custGeom>
            <a:avLst/>
            <a:gdLst>
              <a:gd name="T0" fmla="*/ 0 w 233"/>
              <a:gd name="T1" fmla="*/ 2147483647 h 233"/>
              <a:gd name="T2" fmla="*/ 2147483647 w 233"/>
              <a:gd name="T3" fmla="*/ 2147483647 h 233"/>
              <a:gd name="T4" fmla="*/ 2147483647 w 233"/>
              <a:gd name="T5" fmla="*/ 2147483647 h 233"/>
              <a:gd name="T6" fmla="*/ 2147483647 w 233"/>
              <a:gd name="T7" fmla="*/ 2147483647 h 233"/>
              <a:gd name="T8" fmla="*/ 2147483647 w 233"/>
              <a:gd name="T9" fmla="*/ 2147483647 h 233"/>
              <a:gd name="T10" fmla="*/ 2147483647 w 233"/>
              <a:gd name="T11" fmla="*/ 2147483647 h 233"/>
              <a:gd name="T12" fmla="*/ 2147483647 w 233"/>
              <a:gd name="T13" fmla="*/ 2147483647 h 233"/>
              <a:gd name="T14" fmla="*/ 2147483647 w 233"/>
              <a:gd name="T15" fmla="*/ 2147483647 h 233"/>
              <a:gd name="T16" fmla="*/ 2147483647 w 233"/>
              <a:gd name="T17" fmla="*/ 2147483647 h 233"/>
              <a:gd name="T18" fmla="*/ 2147483647 w 233"/>
              <a:gd name="T19" fmla="*/ 2147483647 h 233"/>
              <a:gd name="T20" fmla="*/ 2147483647 w 233"/>
              <a:gd name="T21" fmla="*/ 2147483647 h 233"/>
              <a:gd name="T22" fmla="*/ 2147483647 w 233"/>
              <a:gd name="T23" fmla="*/ 2147483647 h 233"/>
              <a:gd name="T24" fmla="*/ 2147483647 w 233"/>
              <a:gd name="T25" fmla="*/ 2147483647 h 233"/>
              <a:gd name="T26" fmla="*/ 2147483647 w 233"/>
              <a:gd name="T27" fmla="*/ 2147483647 h 233"/>
              <a:gd name="T28" fmla="*/ 2147483647 w 233"/>
              <a:gd name="T29" fmla="*/ 2147483647 h 233"/>
              <a:gd name="T30" fmla="*/ 2147483647 w 233"/>
              <a:gd name="T31" fmla="*/ 2147483647 h 233"/>
              <a:gd name="T32" fmla="*/ 2147483647 w 233"/>
              <a:gd name="T33" fmla="*/ 0 h 233"/>
              <a:gd name="T34" fmla="*/ 2147483647 w 233"/>
              <a:gd name="T35" fmla="*/ 0 h 233"/>
              <a:gd name="T36" fmla="*/ 2147483647 w 233"/>
              <a:gd name="T37" fmla="*/ 2147483647 h 233"/>
              <a:gd name="T38" fmla="*/ 2147483647 w 233"/>
              <a:gd name="T39" fmla="*/ 2147483647 h 233"/>
              <a:gd name="T40" fmla="*/ 2147483647 w 233"/>
              <a:gd name="T41" fmla="*/ 2147483647 h 233"/>
              <a:gd name="T42" fmla="*/ 2147483647 w 233"/>
              <a:gd name="T43" fmla="*/ 2147483647 h 233"/>
              <a:gd name="T44" fmla="*/ 2147483647 w 233"/>
              <a:gd name="T45" fmla="*/ 2147483647 h 233"/>
              <a:gd name="T46" fmla="*/ 2147483647 w 233"/>
              <a:gd name="T47" fmla="*/ 2147483647 h 233"/>
              <a:gd name="T48" fmla="*/ 2147483647 w 233"/>
              <a:gd name="T49" fmla="*/ 2147483647 h 233"/>
              <a:gd name="T50" fmla="*/ 2147483647 w 233"/>
              <a:gd name="T51" fmla="*/ 2147483647 h 233"/>
              <a:gd name="T52" fmla="*/ 2147483647 w 233"/>
              <a:gd name="T53" fmla="*/ 2147483647 h 233"/>
              <a:gd name="T54" fmla="*/ 2147483647 w 233"/>
              <a:gd name="T55" fmla="*/ 2147483647 h 233"/>
              <a:gd name="T56" fmla="*/ 2147483647 w 233"/>
              <a:gd name="T57" fmla="*/ 2147483647 h 233"/>
              <a:gd name="T58" fmla="*/ 2147483647 w 233"/>
              <a:gd name="T59" fmla="*/ 2147483647 h 233"/>
              <a:gd name="T60" fmla="*/ 2147483647 w 233"/>
              <a:gd name="T61" fmla="*/ 2147483647 h 233"/>
              <a:gd name="T62" fmla="*/ 2147483647 w 233"/>
              <a:gd name="T63" fmla="*/ 2147483647 h 233"/>
              <a:gd name="T64" fmla="*/ 2147483647 w 233"/>
              <a:gd name="T65" fmla="*/ 2147483647 h 233"/>
              <a:gd name="T66" fmla="*/ 0 w 233"/>
              <a:gd name="T67" fmla="*/ 2147483647 h 233"/>
              <a:gd name="T68" fmla="*/ 0 w 233"/>
              <a:gd name="T69" fmla="*/ 2147483647 h 23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33"/>
              <a:gd name="T106" fmla="*/ 0 h 233"/>
              <a:gd name="T107" fmla="*/ 233 w 233"/>
              <a:gd name="T108" fmla="*/ 233 h 23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33" h="233">
                <a:moveTo>
                  <a:pt x="0" y="233"/>
                </a:moveTo>
                <a:lnTo>
                  <a:pt x="22" y="232"/>
                </a:lnTo>
                <a:lnTo>
                  <a:pt x="45" y="229"/>
                </a:lnTo>
                <a:lnTo>
                  <a:pt x="68" y="223"/>
                </a:lnTo>
                <a:lnTo>
                  <a:pt x="89" y="215"/>
                </a:lnTo>
                <a:lnTo>
                  <a:pt x="110" y="205"/>
                </a:lnTo>
                <a:lnTo>
                  <a:pt x="130" y="193"/>
                </a:lnTo>
                <a:lnTo>
                  <a:pt x="147" y="180"/>
                </a:lnTo>
                <a:lnTo>
                  <a:pt x="163" y="165"/>
                </a:lnTo>
                <a:lnTo>
                  <a:pt x="178" y="149"/>
                </a:lnTo>
                <a:lnTo>
                  <a:pt x="192" y="130"/>
                </a:lnTo>
                <a:lnTo>
                  <a:pt x="204" y="111"/>
                </a:lnTo>
                <a:lnTo>
                  <a:pt x="213" y="91"/>
                </a:lnTo>
                <a:lnTo>
                  <a:pt x="222" y="68"/>
                </a:lnTo>
                <a:lnTo>
                  <a:pt x="228" y="47"/>
                </a:lnTo>
                <a:lnTo>
                  <a:pt x="231" y="23"/>
                </a:lnTo>
                <a:lnTo>
                  <a:pt x="233" y="0"/>
                </a:lnTo>
                <a:lnTo>
                  <a:pt x="219" y="0"/>
                </a:lnTo>
                <a:lnTo>
                  <a:pt x="218" y="23"/>
                </a:lnTo>
                <a:lnTo>
                  <a:pt x="215" y="44"/>
                </a:lnTo>
                <a:lnTo>
                  <a:pt x="209" y="65"/>
                </a:lnTo>
                <a:lnTo>
                  <a:pt x="201" y="85"/>
                </a:lnTo>
                <a:lnTo>
                  <a:pt x="192" y="105"/>
                </a:lnTo>
                <a:lnTo>
                  <a:pt x="181" y="123"/>
                </a:lnTo>
                <a:lnTo>
                  <a:pt x="168" y="140"/>
                </a:lnTo>
                <a:lnTo>
                  <a:pt x="154" y="155"/>
                </a:lnTo>
                <a:lnTo>
                  <a:pt x="139" y="170"/>
                </a:lnTo>
                <a:lnTo>
                  <a:pt x="122" y="182"/>
                </a:lnTo>
                <a:lnTo>
                  <a:pt x="104" y="193"/>
                </a:lnTo>
                <a:lnTo>
                  <a:pt x="85" y="202"/>
                </a:lnTo>
                <a:lnTo>
                  <a:pt x="65" y="209"/>
                </a:lnTo>
                <a:lnTo>
                  <a:pt x="44" y="215"/>
                </a:lnTo>
                <a:lnTo>
                  <a:pt x="21" y="218"/>
                </a:lnTo>
                <a:lnTo>
                  <a:pt x="0" y="220"/>
                </a:lnTo>
                <a:lnTo>
                  <a:pt x="0" y="233"/>
                </a:lnTo>
                <a:close/>
              </a:path>
            </a:pathLst>
          </a:custGeom>
          <a:solidFill>
            <a:schemeClr val="tx1"/>
          </a:solidFill>
          <a:ln w="9525">
            <a:noFill/>
            <a:round/>
            <a:headEnd/>
            <a:tailEnd/>
          </a:ln>
        </p:spPr>
        <p:txBody>
          <a:bodyPr/>
          <a:lstStyle/>
          <a:p>
            <a:endParaRPr lang="en-US" dirty="0"/>
          </a:p>
        </p:txBody>
      </p:sp>
      <p:sp>
        <p:nvSpPr>
          <p:cNvPr id="73839" name="Freeform 275"/>
          <p:cNvSpPr>
            <a:spLocks/>
          </p:cNvSpPr>
          <p:nvPr/>
        </p:nvSpPr>
        <p:spPr bwMode="auto">
          <a:xfrm>
            <a:off x="2290763" y="1612900"/>
            <a:ext cx="373062" cy="369888"/>
          </a:xfrm>
          <a:custGeom>
            <a:avLst/>
            <a:gdLst>
              <a:gd name="T0" fmla="*/ 0 w 235"/>
              <a:gd name="T1" fmla="*/ 0 h 233"/>
              <a:gd name="T2" fmla="*/ 2147483647 w 235"/>
              <a:gd name="T3" fmla="*/ 2147483647 h 233"/>
              <a:gd name="T4" fmla="*/ 2147483647 w 235"/>
              <a:gd name="T5" fmla="*/ 2147483647 h 233"/>
              <a:gd name="T6" fmla="*/ 2147483647 w 235"/>
              <a:gd name="T7" fmla="*/ 2147483647 h 233"/>
              <a:gd name="T8" fmla="*/ 2147483647 w 235"/>
              <a:gd name="T9" fmla="*/ 2147483647 h 233"/>
              <a:gd name="T10" fmla="*/ 2147483647 w 235"/>
              <a:gd name="T11" fmla="*/ 2147483647 h 233"/>
              <a:gd name="T12" fmla="*/ 2147483647 w 235"/>
              <a:gd name="T13" fmla="*/ 2147483647 h 233"/>
              <a:gd name="T14" fmla="*/ 2147483647 w 235"/>
              <a:gd name="T15" fmla="*/ 2147483647 h 233"/>
              <a:gd name="T16" fmla="*/ 2147483647 w 235"/>
              <a:gd name="T17" fmla="*/ 2147483647 h 233"/>
              <a:gd name="T18" fmla="*/ 2147483647 w 235"/>
              <a:gd name="T19" fmla="*/ 2147483647 h 233"/>
              <a:gd name="T20" fmla="*/ 2147483647 w 235"/>
              <a:gd name="T21" fmla="*/ 2147483647 h 233"/>
              <a:gd name="T22" fmla="*/ 2147483647 w 235"/>
              <a:gd name="T23" fmla="*/ 2147483647 h 233"/>
              <a:gd name="T24" fmla="*/ 2147483647 w 235"/>
              <a:gd name="T25" fmla="*/ 2147483647 h 233"/>
              <a:gd name="T26" fmla="*/ 2147483647 w 235"/>
              <a:gd name="T27" fmla="*/ 2147483647 h 233"/>
              <a:gd name="T28" fmla="*/ 2147483647 w 235"/>
              <a:gd name="T29" fmla="*/ 2147483647 h 233"/>
              <a:gd name="T30" fmla="*/ 2147483647 w 235"/>
              <a:gd name="T31" fmla="*/ 2147483647 h 233"/>
              <a:gd name="T32" fmla="*/ 2147483647 w 235"/>
              <a:gd name="T33" fmla="*/ 2147483647 h 233"/>
              <a:gd name="T34" fmla="*/ 2147483647 w 235"/>
              <a:gd name="T35" fmla="*/ 2147483647 h 233"/>
              <a:gd name="T36" fmla="*/ 2147483647 w 235"/>
              <a:gd name="T37" fmla="*/ 2147483647 h 233"/>
              <a:gd name="T38" fmla="*/ 2147483647 w 235"/>
              <a:gd name="T39" fmla="*/ 2147483647 h 233"/>
              <a:gd name="T40" fmla="*/ 2147483647 w 235"/>
              <a:gd name="T41" fmla="*/ 2147483647 h 233"/>
              <a:gd name="T42" fmla="*/ 2147483647 w 235"/>
              <a:gd name="T43" fmla="*/ 2147483647 h 233"/>
              <a:gd name="T44" fmla="*/ 2147483647 w 235"/>
              <a:gd name="T45" fmla="*/ 2147483647 h 233"/>
              <a:gd name="T46" fmla="*/ 2147483647 w 235"/>
              <a:gd name="T47" fmla="*/ 2147483647 h 233"/>
              <a:gd name="T48" fmla="*/ 2147483647 w 235"/>
              <a:gd name="T49" fmla="*/ 2147483647 h 233"/>
              <a:gd name="T50" fmla="*/ 2147483647 w 235"/>
              <a:gd name="T51" fmla="*/ 2147483647 h 233"/>
              <a:gd name="T52" fmla="*/ 2147483647 w 235"/>
              <a:gd name="T53" fmla="*/ 2147483647 h 233"/>
              <a:gd name="T54" fmla="*/ 2147483647 w 235"/>
              <a:gd name="T55" fmla="*/ 2147483647 h 233"/>
              <a:gd name="T56" fmla="*/ 2147483647 w 235"/>
              <a:gd name="T57" fmla="*/ 2147483647 h 233"/>
              <a:gd name="T58" fmla="*/ 2147483647 w 235"/>
              <a:gd name="T59" fmla="*/ 2147483647 h 233"/>
              <a:gd name="T60" fmla="*/ 2147483647 w 235"/>
              <a:gd name="T61" fmla="*/ 2147483647 h 233"/>
              <a:gd name="T62" fmla="*/ 2147483647 w 235"/>
              <a:gd name="T63" fmla="*/ 2147483647 h 233"/>
              <a:gd name="T64" fmla="*/ 2147483647 w 235"/>
              <a:gd name="T65" fmla="*/ 2147483647 h 233"/>
              <a:gd name="T66" fmla="*/ 2147483647 w 235"/>
              <a:gd name="T67" fmla="*/ 0 h 233"/>
              <a:gd name="T68" fmla="*/ 0 w 235"/>
              <a:gd name="T69" fmla="*/ 0 h 23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35"/>
              <a:gd name="T106" fmla="*/ 0 h 233"/>
              <a:gd name="T107" fmla="*/ 235 w 235"/>
              <a:gd name="T108" fmla="*/ 233 h 23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35" h="233">
                <a:moveTo>
                  <a:pt x="0" y="0"/>
                </a:moveTo>
                <a:lnTo>
                  <a:pt x="2" y="23"/>
                </a:lnTo>
                <a:lnTo>
                  <a:pt x="5" y="47"/>
                </a:lnTo>
                <a:lnTo>
                  <a:pt x="11" y="68"/>
                </a:lnTo>
                <a:lnTo>
                  <a:pt x="20" y="91"/>
                </a:lnTo>
                <a:lnTo>
                  <a:pt x="29" y="111"/>
                </a:lnTo>
                <a:lnTo>
                  <a:pt x="41" y="130"/>
                </a:lnTo>
                <a:lnTo>
                  <a:pt x="55" y="149"/>
                </a:lnTo>
                <a:lnTo>
                  <a:pt x="70" y="165"/>
                </a:lnTo>
                <a:lnTo>
                  <a:pt x="86" y="180"/>
                </a:lnTo>
                <a:lnTo>
                  <a:pt x="103" y="193"/>
                </a:lnTo>
                <a:lnTo>
                  <a:pt x="123" y="205"/>
                </a:lnTo>
                <a:lnTo>
                  <a:pt x="144" y="215"/>
                </a:lnTo>
                <a:lnTo>
                  <a:pt x="165" y="223"/>
                </a:lnTo>
                <a:lnTo>
                  <a:pt x="188" y="229"/>
                </a:lnTo>
                <a:lnTo>
                  <a:pt x="211" y="232"/>
                </a:lnTo>
                <a:lnTo>
                  <a:pt x="235" y="233"/>
                </a:lnTo>
                <a:lnTo>
                  <a:pt x="235" y="220"/>
                </a:lnTo>
                <a:lnTo>
                  <a:pt x="212" y="218"/>
                </a:lnTo>
                <a:lnTo>
                  <a:pt x="189" y="215"/>
                </a:lnTo>
                <a:lnTo>
                  <a:pt x="168" y="209"/>
                </a:lnTo>
                <a:lnTo>
                  <a:pt x="148" y="202"/>
                </a:lnTo>
                <a:lnTo>
                  <a:pt x="129" y="193"/>
                </a:lnTo>
                <a:lnTo>
                  <a:pt x="111" y="182"/>
                </a:lnTo>
                <a:lnTo>
                  <a:pt x="94" y="170"/>
                </a:lnTo>
                <a:lnTo>
                  <a:pt x="79" y="155"/>
                </a:lnTo>
                <a:lnTo>
                  <a:pt x="65" y="140"/>
                </a:lnTo>
                <a:lnTo>
                  <a:pt x="52" y="123"/>
                </a:lnTo>
                <a:lnTo>
                  <a:pt x="41" y="105"/>
                </a:lnTo>
                <a:lnTo>
                  <a:pt x="32" y="85"/>
                </a:lnTo>
                <a:lnTo>
                  <a:pt x="24" y="65"/>
                </a:lnTo>
                <a:lnTo>
                  <a:pt x="18" y="44"/>
                </a:lnTo>
                <a:lnTo>
                  <a:pt x="15" y="23"/>
                </a:lnTo>
                <a:lnTo>
                  <a:pt x="14" y="0"/>
                </a:lnTo>
                <a:lnTo>
                  <a:pt x="0" y="0"/>
                </a:lnTo>
                <a:close/>
              </a:path>
            </a:pathLst>
          </a:custGeom>
          <a:solidFill>
            <a:schemeClr val="tx1"/>
          </a:solidFill>
          <a:ln w="9525">
            <a:noFill/>
            <a:round/>
            <a:headEnd/>
            <a:tailEnd/>
          </a:ln>
        </p:spPr>
        <p:txBody>
          <a:bodyPr/>
          <a:lstStyle/>
          <a:p>
            <a:endParaRPr lang="en-US" dirty="0"/>
          </a:p>
        </p:txBody>
      </p:sp>
      <p:sp>
        <p:nvSpPr>
          <p:cNvPr id="73840" name="Freeform 276"/>
          <p:cNvSpPr>
            <a:spLocks/>
          </p:cNvSpPr>
          <p:nvPr/>
        </p:nvSpPr>
        <p:spPr bwMode="auto">
          <a:xfrm>
            <a:off x="2290763" y="1243013"/>
            <a:ext cx="373062" cy="369887"/>
          </a:xfrm>
          <a:custGeom>
            <a:avLst/>
            <a:gdLst>
              <a:gd name="T0" fmla="*/ 2147483647 w 235"/>
              <a:gd name="T1" fmla="*/ 0 h 233"/>
              <a:gd name="T2" fmla="*/ 2147483647 w 235"/>
              <a:gd name="T3" fmla="*/ 2147483647 h 233"/>
              <a:gd name="T4" fmla="*/ 2147483647 w 235"/>
              <a:gd name="T5" fmla="*/ 2147483647 h 233"/>
              <a:gd name="T6" fmla="*/ 2147483647 w 235"/>
              <a:gd name="T7" fmla="*/ 2147483647 h 233"/>
              <a:gd name="T8" fmla="*/ 2147483647 w 235"/>
              <a:gd name="T9" fmla="*/ 2147483647 h 233"/>
              <a:gd name="T10" fmla="*/ 2147483647 w 235"/>
              <a:gd name="T11" fmla="*/ 2147483647 h 233"/>
              <a:gd name="T12" fmla="*/ 2147483647 w 235"/>
              <a:gd name="T13" fmla="*/ 2147483647 h 233"/>
              <a:gd name="T14" fmla="*/ 2147483647 w 235"/>
              <a:gd name="T15" fmla="*/ 2147483647 h 233"/>
              <a:gd name="T16" fmla="*/ 2147483647 w 235"/>
              <a:gd name="T17" fmla="*/ 2147483647 h 233"/>
              <a:gd name="T18" fmla="*/ 2147483647 w 235"/>
              <a:gd name="T19" fmla="*/ 2147483647 h 233"/>
              <a:gd name="T20" fmla="*/ 2147483647 w 235"/>
              <a:gd name="T21" fmla="*/ 2147483647 h 233"/>
              <a:gd name="T22" fmla="*/ 2147483647 w 235"/>
              <a:gd name="T23" fmla="*/ 2147483647 h 233"/>
              <a:gd name="T24" fmla="*/ 2147483647 w 235"/>
              <a:gd name="T25" fmla="*/ 2147483647 h 233"/>
              <a:gd name="T26" fmla="*/ 2147483647 w 235"/>
              <a:gd name="T27" fmla="*/ 2147483647 h 233"/>
              <a:gd name="T28" fmla="*/ 2147483647 w 235"/>
              <a:gd name="T29" fmla="*/ 2147483647 h 233"/>
              <a:gd name="T30" fmla="*/ 2147483647 w 235"/>
              <a:gd name="T31" fmla="*/ 2147483647 h 233"/>
              <a:gd name="T32" fmla="*/ 0 w 235"/>
              <a:gd name="T33" fmla="*/ 2147483647 h 233"/>
              <a:gd name="T34" fmla="*/ 2147483647 w 235"/>
              <a:gd name="T35" fmla="*/ 2147483647 h 233"/>
              <a:gd name="T36" fmla="*/ 2147483647 w 235"/>
              <a:gd name="T37" fmla="*/ 2147483647 h 233"/>
              <a:gd name="T38" fmla="*/ 2147483647 w 235"/>
              <a:gd name="T39" fmla="*/ 2147483647 h 233"/>
              <a:gd name="T40" fmla="*/ 2147483647 w 235"/>
              <a:gd name="T41" fmla="*/ 2147483647 h 233"/>
              <a:gd name="T42" fmla="*/ 2147483647 w 235"/>
              <a:gd name="T43" fmla="*/ 2147483647 h 233"/>
              <a:gd name="T44" fmla="*/ 2147483647 w 235"/>
              <a:gd name="T45" fmla="*/ 2147483647 h 233"/>
              <a:gd name="T46" fmla="*/ 2147483647 w 235"/>
              <a:gd name="T47" fmla="*/ 2147483647 h 233"/>
              <a:gd name="T48" fmla="*/ 2147483647 w 235"/>
              <a:gd name="T49" fmla="*/ 2147483647 h 233"/>
              <a:gd name="T50" fmla="*/ 2147483647 w 235"/>
              <a:gd name="T51" fmla="*/ 2147483647 h 233"/>
              <a:gd name="T52" fmla="*/ 2147483647 w 235"/>
              <a:gd name="T53" fmla="*/ 2147483647 h 233"/>
              <a:gd name="T54" fmla="*/ 2147483647 w 235"/>
              <a:gd name="T55" fmla="*/ 2147483647 h 233"/>
              <a:gd name="T56" fmla="*/ 2147483647 w 235"/>
              <a:gd name="T57" fmla="*/ 2147483647 h 233"/>
              <a:gd name="T58" fmla="*/ 2147483647 w 235"/>
              <a:gd name="T59" fmla="*/ 2147483647 h 233"/>
              <a:gd name="T60" fmla="*/ 2147483647 w 235"/>
              <a:gd name="T61" fmla="*/ 2147483647 h 233"/>
              <a:gd name="T62" fmla="*/ 2147483647 w 235"/>
              <a:gd name="T63" fmla="*/ 2147483647 h 233"/>
              <a:gd name="T64" fmla="*/ 2147483647 w 235"/>
              <a:gd name="T65" fmla="*/ 2147483647 h 233"/>
              <a:gd name="T66" fmla="*/ 2147483647 w 235"/>
              <a:gd name="T67" fmla="*/ 2147483647 h 233"/>
              <a:gd name="T68" fmla="*/ 2147483647 w 235"/>
              <a:gd name="T69" fmla="*/ 0 h 23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35"/>
              <a:gd name="T106" fmla="*/ 0 h 233"/>
              <a:gd name="T107" fmla="*/ 235 w 235"/>
              <a:gd name="T108" fmla="*/ 233 h 23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35" h="233">
                <a:moveTo>
                  <a:pt x="235" y="0"/>
                </a:moveTo>
                <a:lnTo>
                  <a:pt x="211" y="2"/>
                </a:lnTo>
                <a:lnTo>
                  <a:pt x="188" y="5"/>
                </a:lnTo>
                <a:lnTo>
                  <a:pt x="165" y="11"/>
                </a:lnTo>
                <a:lnTo>
                  <a:pt x="144" y="18"/>
                </a:lnTo>
                <a:lnTo>
                  <a:pt x="123" y="27"/>
                </a:lnTo>
                <a:lnTo>
                  <a:pt x="103" y="40"/>
                </a:lnTo>
                <a:lnTo>
                  <a:pt x="86" y="53"/>
                </a:lnTo>
                <a:lnTo>
                  <a:pt x="70" y="68"/>
                </a:lnTo>
                <a:lnTo>
                  <a:pt x="55" y="85"/>
                </a:lnTo>
                <a:lnTo>
                  <a:pt x="41" y="103"/>
                </a:lnTo>
                <a:lnTo>
                  <a:pt x="29" y="121"/>
                </a:lnTo>
                <a:lnTo>
                  <a:pt x="20" y="142"/>
                </a:lnTo>
                <a:lnTo>
                  <a:pt x="11" y="164"/>
                </a:lnTo>
                <a:lnTo>
                  <a:pt x="5" y="186"/>
                </a:lnTo>
                <a:lnTo>
                  <a:pt x="2" y="209"/>
                </a:lnTo>
                <a:lnTo>
                  <a:pt x="0" y="233"/>
                </a:lnTo>
                <a:lnTo>
                  <a:pt x="14" y="233"/>
                </a:lnTo>
                <a:lnTo>
                  <a:pt x="15" y="211"/>
                </a:lnTo>
                <a:lnTo>
                  <a:pt x="18" y="189"/>
                </a:lnTo>
                <a:lnTo>
                  <a:pt x="24" y="168"/>
                </a:lnTo>
                <a:lnTo>
                  <a:pt x="32" y="147"/>
                </a:lnTo>
                <a:lnTo>
                  <a:pt x="41" y="129"/>
                </a:lnTo>
                <a:lnTo>
                  <a:pt x="52" y="111"/>
                </a:lnTo>
                <a:lnTo>
                  <a:pt x="65" y="94"/>
                </a:lnTo>
                <a:lnTo>
                  <a:pt x="79" y="77"/>
                </a:lnTo>
                <a:lnTo>
                  <a:pt x="94" y="64"/>
                </a:lnTo>
                <a:lnTo>
                  <a:pt x="111" y="52"/>
                </a:lnTo>
                <a:lnTo>
                  <a:pt x="129" y="40"/>
                </a:lnTo>
                <a:lnTo>
                  <a:pt x="148" y="30"/>
                </a:lnTo>
                <a:lnTo>
                  <a:pt x="168" y="23"/>
                </a:lnTo>
                <a:lnTo>
                  <a:pt x="189" y="18"/>
                </a:lnTo>
                <a:lnTo>
                  <a:pt x="212" y="14"/>
                </a:lnTo>
                <a:lnTo>
                  <a:pt x="235" y="14"/>
                </a:lnTo>
                <a:lnTo>
                  <a:pt x="235" y="0"/>
                </a:lnTo>
                <a:close/>
              </a:path>
            </a:pathLst>
          </a:custGeom>
          <a:solidFill>
            <a:schemeClr val="tx1"/>
          </a:solidFill>
          <a:ln w="9525">
            <a:noFill/>
            <a:round/>
            <a:headEnd/>
            <a:tailEnd/>
          </a:ln>
        </p:spPr>
        <p:txBody>
          <a:bodyPr/>
          <a:lstStyle/>
          <a:p>
            <a:endParaRPr lang="en-US" dirty="0"/>
          </a:p>
        </p:txBody>
      </p:sp>
      <p:sp>
        <p:nvSpPr>
          <p:cNvPr id="73841" name="Freeform 277"/>
          <p:cNvSpPr>
            <a:spLocks/>
          </p:cNvSpPr>
          <p:nvPr/>
        </p:nvSpPr>
        <p:spPr bwMode="auto">
          <a:xfrm>
            <a:off x="3084513" y="1606550"/>
            <a:ext cx="147637" cy="20638"/>
          </a:xfrm>
          <a:custGeom>
            <a:avLst/>
            <a:gdLst>
              <a:gd name="T0" fmla="*/ 2147483647 w 93"/>
              <a:gd name="T1" fmla="*/ 2147483647 h 13"/>
              <a:gd name="T2" fmla="*/ 2147483647 w 93"/>
              <a:gd name="T3" fmla="*/ 0 h 13"/>
              <a:gd name="T4" fmla="*/ 0 w 93"/>
              <a:gd name="T5" fmla="*/ 0 h 13"/>
              <a:gd name="T6" fmla="*/ 0 w 93"/>
              <a:gd name="T7" fmla="*/ 2147483647 h 13"/>
              <a:gd name="T8" fmla="*/ 2147483647 w 93"/>
              <a:gd name="T9" fmla="*/ 2147483647 h 13"/>
              <a:gd name="T10" fmla="*/ 2147483647 w 93"/>
              <a:gd name="T11" fmla="*/ 2147483647 h 13"/>
              <a:gd name="T12" fmla="*/ 0 60000 65536"/>
              <a:gd name="T13" fmla="*/ 0 60000 65536"/>
              <a:gd name="T14" fmla="*/ 0 60000 65536"/>
              <a:gd name="T15" fmla="*/ 0 60000 65536"/>
              <a:gd name="T16" fmla="*/ 0 60000 65536"/>
              <a:gd name="T17" fmla="*/ 0 60000 65536"/>
              <a:gd name="T18" fmla="*/ 0 w 93"/>
              <a:gd name="T19" fmla="*/ 0 h 13"/>
              <a:gd name="T20" fmla="*/ 93 w 93"/>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93" h="13">
                <a:moveTo>
                  <a:pt x="93" y="7"/>
                </a:moveTo>
                <a:lnTo>
                  <a:pt x="93" y="0"/>
                </a:lnTo>
                <a:lnTo>
                  <a:pt x="0" y="0"/>
                </a:lnTo>
                <a:lnTo>
                  <a:pt x="0" y="13"/>
                </a:lnTo>
                <a:lnTo>
                  <a:pt x="93" y="13"/>
                </a:lnTo>
                <a:lnTo>
                  <a:pt x="93" y="7"/>
                </a:lnTo>
                <a:close/>
              </a:path>
            </a:pathLst>
          </a:custGeom>
          <a:solidFill>
            <a:schemeClr val="tx1"/>
          </a:solidFill>
          <a:ln w="9525">
            <a:noFill/>
            <a:round/>
            <a:headEnd/>
            <a:tailEnd/>
          </a:ln>
        </p:spPr>
        <p:txBody>
          <a:bodyPr/>
          <a:lstStyle/>
          <a:p>
            <a:endParaRPr lang="en-US" dirty="0"/>
          </a:p>
        </p:txBody>
      </p:sp>
      <p:sp>
        <p:nvSpPr>
          <p:cNvPr id="73842" name="Freeform 278"/>
          <p:cNvSpPr>
            <a:spLocks/>
          </p:cNvSpPr>
          <p:nvPr/>
        </p:nvSpPr>
        <p:spPr bwMode="auto">
          <a:xfrm>
            <a:off x="2092325" y="1603375"/>
            <a:ext cx="147638" cy="22225"/>
          </a:xfrm>
          <a:custGeom>
            <a:avLst/>
            <a:gdLst>
              <a:gd name="T0" fmla="*/ 0 w 93"/>
              <a:gd name="T1" fmla="*/ 2147483647 h 14"/>
              <a:gd name="T2" fmla="*/ 0 w 93"/>
              <a:gd name="T3" fmla="*/ 2147483647 h 14"/>
              <a:gd name="T4" fmla="*/ 2147483647 w 93"/>
              <a:gd name="T5" fmla="*/ 2147483647 h 14"/>
              <a:gd name="T6" fmla="*/ 2147483647 w 93"/>
              <a:gd name="T7" fmla="*/ 0 h 14"/>
              <a:gd name="T8" fmla="*/ 0 w 93"/>
              <a:gd name="T9" fmla="*/ 0 h 14"/>
              <a:gd name="T10" fmla="*/ 0 w 93"/>
              <a:gd name="T11" fmla="*/ 2147483647 h 14"/>
              <a:gd name="T12" fmla="*/ 0 60000 65536"/>
              <a:gd name="T13" fmla="*/ 0 60000 65536"/>
              <a:gd name="T14" fmla="*/ 0 60000 65536"/>
              <a:gd name="T15" fmla="*/ 0 60000 65536"/>
              <a:gd name="T16" fmla="*/ 0 60000 65536"/>
              <a:gd name="T17" fmla="*/ 0 60000 65536"/>
              <a:gd name="T18" fmla="*/ 0 w 93"/>
              <a:gd name="T19" fmla="*/ 0 h 14"/>
              <a:gd name="T20" fmla="*/ 93 w 93"/>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93" h="14">
                <a:moveTo>
                  <a:pt x="0" y="6"/>
                </a:moveTo>
                <a:lnTo>
                  <a:pt x="0" y="14"/>
                </a:lnTo>
                <a:lnTo>
                  <a:pt x="93" y="14"/>
                </a:lnTo>
                <a:lnTo>
                  <a:pt x="93" y="0"/>
                </a:lnTo>
                <a:lnTo>
                  <a:pt x="0" y="0"/>
                </a:lnTo>
                <a:lnTo>
                  <a:pt x="0" y="6"/>
                </a:lnTo>
                <a:close/>
              </a:path>
            </a:pathLst>
          </a:custGeom>
          <a:solidFill>
            <a:schemeClr val="tx1"/>
          </a:solidFill>
          <a:ln w="9525">
            <a:noFill/>
            <a:round/>
            <a:headEnd/>
            <a:tailEnd/>
          </a:ln>
        </p:spPr>
        <p:txBody>
          <a:bodyPr/>
          <a:lstStyle/>
          <a:p>
            <a:endParaRPr lang="en-US" dirty="0"/>
          </a:p>
        </p:txBody>
      </p:sp>
      <p:sp>
        <p:nvSpPr>
          <p:cNvPr id="73843" name="Freeform 279"/>
          <p:cNvSpPr>
            <a:spLocks/>
          </p:cNvSpPr>
          <p:nvPr/>
        </p:nvSpPr>
        <p:spPr bwMode="auto">
          <a:xfrm>
            <a:off x="3148013" y="1560513"/>
            <a:ext cx="22225" cy="115887"/>
          </a:xfrm>
          <a:custGeom>
            <a:avLst/>
            <a:gdLst>
              <a:gd name="T0" fmla="*/ 2147483647 w 14"/>
              <a:gd name="T1" fmla="*/ 2147483647 h 73"/>
              <a:gd name="T2" fmla="*/ 2147483647 w 14"/>
              <a:gd name="T3" fmla="*/ 2147483647 h 73"/>
              <a:gd name="T4" fmla="*/ 2147483647 w 14"/>
              <a:gd name="T5" fmla="*/ 0 h 73"/>
              <a:gd name="T6" fmla="*/ 0 w 14"/>
              <a:gd name="T7" fmla="*/ 0 h 73"/>
              <a:gd name="T8" fmla="*/ 0 w 14"/>
              <a:gd name="T9" fmla="*/ 2147483647 h 73"/>
              <a:gd name="T10" fmla="*/ 2147483647 w 14"/>
              <a:gd name="T11" fmla="*/ 2147483647 h 73"/>
              <a:gd name="T12" fmla="*/ 0 60000 65536"/>
              <a:gd name="T13" fmla="*/ 0 60000 65536"/>
              <a:gd name="T14" fmla="*/ 0 60000 65536"/>
              <a:gd name="T15" fmla="*/ 0 60000 65536"/>
              <a:gd name="T16" fmla="*/ 0 60000 65536"/>
              <a:gd name="T17" fmla="*/ 0 60000 65536"/>
              <a:gd name="T18" fmla="*/ 0 w 14"/>
              <a:gd name="T19" fmla="*/ 0 h 73"/>
              <a:gd name="T20" fmla="*/ 14 w 14"/>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14" h="73">
                <a:moveTo>
                  <a:pt x="8" y="73"/>
                </a:moveTo>
                <a:lnTo>
                  <a:pt x="14" y="73"/>
                </a:lnTo>
                <a:lnTo>
                  <a:pt x="14" y="0"/>
                </a:lnTo>
                <a:lnTo>
                  <a:pt x="0" y="0"/>
                </a:lnTo>
                <a:lnTo>
                  <a:pt x="0" y="73"/>
                </a:lnTo>
                <a:lnTo>
                  <a:pt x="8" y="73"/>
                </a:lnTo>
                <a:close/>
              </a:path>
            </a:pathLst>
          </a:custGeom>
          <a:solidFill>
            <a:schemeClr val="tx1"/>
          </a:solidFill>
          <a:ln w="9525">
            <a:noFill/>
            <a:round/>
            <a:headEnd/>
            <a:tailEnd/>
          </a:ln>
        </p:spPr>
        <p:txBody>
          <a:bodyPr/>
          <a:lstStyle/>
          <a:p>
            <a:endParaRPr lang="en-US" dirty="0"/>
          </a:p>
        </p:txBody>
      </p:sp>
      <p:sp>
        <p:nvSpPr>
          <p:cNvPr id="73844" name="Freeform 280"/>
          <p:cNvSpPr>
            <a:spLocks/>
          </p:cNvSpPr>
          <p:nvPr/>
        </p:nvSpPr>
        <p:spPr bwMode="auto">
          <a:xfrm>
            <a:off x="2155825" y="1557338"/>
            <a:ext cx="22225" cy="114300"/>
          </a:xfrm>
          <a:custGeom>
            <a:avLst/>
            <a:gdLst>
              <a:gd name="T0" fmla="*/ 2147483647 w 14"/>
              <a:gd name="T1" fmla="*/ 2147483647 h 72"/>
              <a:gd name="T2" fmla="*/ 2147483647 w 14"/>
              <a:gd name="T3" fmla="*/ 2147483647 h 72"/>
              <a:gd name="T4" fmla="*/ 2147483647 w 14"/>
              <a:gd name="T5" fmla="*/ 0 h 72"/>
              <a:gd name="T6" fmla="*/ 0 w 14"/>
              <a:gd name="T7" fmla="*/ 0 h 72"/>
              <a:gd name="T8" fmla="*/ 0 w 14"/>
              <a:gd name="T9" fmla="*/ 2147483647 h 72"/>
              <a:gd name="T10" fmla="*/ 2147483647 w 14"/>
              <a:gd name="T11" fmla="*/ 2147483647 h 72"/>
              <a:gd name="T12" fmla="*/ 0 60000 65536"/>
              <a:gd name="T13" fmla="*/ 0 60000 65536"/>
              <a:gd name="T14" fmla="*/ 0 60000 65536"/>
              <a:gd name="T15" fmla="*/ 0 60000 65536"/>
              <a:gd name="T16" fmla="*/ 0 60000 65536"/>
              <a:gd name="T17" fmla="*/ 0 60000 65536"/>
              <a:gd name="T18" fmla="*/ 0 w 14"/>
              <a:gd name="T19" fmla="*/ 0 h 72"/>
              <a:gd name="T20" fmla="*/ 14 w 14"/>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14" h="72">
                <a:moveTo>
                  <a:pt x="8" y="72"/>
                </a:moveTo>
                <a:lnTo>
                  <a:pt x="14" y="72"/>
                </a:lnTo>
                <a:lnTo>
                  <a:pt x="14" y="0"/>
                </a:lnTo>
                <a:lnTo>
                  <a:pt x="0" y="0"/>
                </a:lnTo>
                <a:lnTo>
                  <a:pt x="0" y="72"/>
                </a:lnTo>
                <a:lnTo>
                  <a:pt x="8" y="72"/>
                </a:lnTo>
                <a:close/>
              </a:path>
            </a:pathLst>
          </a:custGeom>
          <a:solidFill>
            <a:schemeClr val="tx1"/>
          </a:solidFill>
          <a:ln w="9525">
            <a:noFill/>
            <a:round/>
            <a:headEnd/>
            <a:tailEnd/>
          </a:ln>
        </p:spPr>
        <p:txBody>
          <a:bodyPr/>
          <a:lstStyle/>
          <a:p>
            <a:endParaRPr lang="en-US" dirty="0"/>
          </a:p>
        </p:txBody>
      </p:sp>
      <p:sp>
        <p:nvSpPr>
          <p:cNvPr id="73845" name="Freeform 281"/>
          <p:cNvSpPr>
            <a:spLocks/>
          </p:cNvSpPr>
          <p:nvPr/>
        </p:nvSpPr>
        <p:spPr bwMode="auto">
          <a:xfrm>
            <a:off x="2605088" y="2052638"/>
            <a:ext cx="114300" cy="22225"/>
          </a:xfrm>
          <a:custGeom>
            <a:avLst/>
            <a:gdLst>
              <a:gd name="T0" fmla="*/ 2147483647 w 72"/>
              <a:gd name="T1" fmla="*/ 2147483647 h 14"/>
              <a:gd name="T2" fmla="*/ 2147483647 w 72"/>
              <a:gd name="T3" fmla="*/ 0 h 14"/>
              <a:gd name="T4" fmla="*/ 0 w 72"/>
              <a:gd name="T5" fmla="*/ 0 h 14"/>
              <a:gd name="T6" fmla="*/ 0 w 72"/>
              <a:gd name="T7" fmla="*/ 2147483647 h 14"/>
              <a:gd name="T8" fmla="*/ 2147483647 w 72"/>
              <a:gd name="T9" fmla="*/ 2147483647 h 14"/>
              <a:gd name="T10" fmla="*/ 2147483647 w 72"/>
              <a:gd name="T11" fmla="*/ 2147483647 h 14"/>
              <a:gd name="T12" fmla="*/ 0 60000 65536"/>
              <a:gd name="T13" fmla="*/ 0 60000 65536"/>
              <a:gd name="T14" fmla="*/ 0 60000 65536"/>
              <a:gd name="T15" fmla="*/ 0 60000 65536"/>
              <a:gd name="T16" fmla="*/ 0 60000 65536"/>
              <a:gd name="T17" fmla="*/ 0 60000 65536"/>
              <a:gd name="T18" fmla="*/ 0 w 72"/>
              <a:gd name="T19" fmla="*/ 0 h 14"/>
              <a:gd name="T20" fmla="*/ 72 w 72"/>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72" h="14">
                <a:moveTo>
                  <a:pt x="72" y="6"/>
                </a:moveTo>
                <a:lnTo>
                  <a:pt x="72" y="0"/>
                </a:lnTo>
                <a:lnTo>
                  <a:pt x="0" y="0"/>
                </a:lnTo>
                <a:lnTo>
                  <a:pt x="0" y="14"/>
                </a:lnTo>
                <a:lnTo>
                  <a:pt x="72" y="14"/>
                </a:lnTo>
                <a:lnTo>
                  <a:pt x="72" y="6"/>
                </a:lnTo>
                <a:close/>
              </a:path>
            </a:pathLst>
          </a:custGeom>
          <a:solidFill>
            <a:schemeClr val="tx1"/>
          </a:solidFill>
          <a:ln w="9525">
            <a:noFill/>
            <a:round/>
            <a:headEnd/>
            <a:tailEnd/>
          </a:ln>
        </p:spPr>
        <p:txBody>
          <a:bodyPr/>
          <a:lstStyle/>
          <a:p>
            <a:endParaRPr lang="en-US" dirty="0"/>
          </a:p>
        </p:txBody>
      </p:sp>
      <p:sp>
        <p:nvSpPr>
          <p:cNvPr id="73846" name="Freeform 282"/>
          <p:cNvSpPr>
            <a:spLocks/>
          </p:cNvSpPr>
          <p:nvPr/>
        </p:nvSpPr>
        <p:spPr bwMode="auto">
          <a:xfrm>
            <a:off x="2603500" y="1135063"/>
            <a:ext cx="112713" cy="22225"/>
          </a:xfrm>
          <a:custGeom>
            <a:avLst/>
            <a:gdLst>
              <a:gd name="T0" fmla="*/ 2147483647 w 71"/>
              <a:gd name="T1" fmla="*/ 2147483647 h 14"/>
              <a:gd name="T2" fmla="*/ 2147483647 w 71"/>
              <a:gd name="T3" fmla="*/ 0 h 14"/>
              <a:gd name="T4" fmla="*/ 0 w 71"/>
              <a:gd name="T5" fmla="*/ 0 h 14"/>
              <a:gd name="T6" fmla="*/ 0 w 71"/>
              <a:gd name="T7" fmla="*/ 2147483647 h 14"/>
              <a:gd name="T8" fmla="*/ 2147483647 w 71"/>
              <a:gd name="T9" fmla="*/ 2147483647 h 14"/>
              <a:gd name="T10" fmla="*/ 2147483647 w 71"/>
              <a:gd name="T11" fmla="*/ 2147483647 h 14"/>
              <a:gd name="T12" fmla="*/ 0 60000 65536"/>
              <a:gd name="T13" fmla="*/ 0 60000 65536"/>
              <a:gd name="T14" fmla="*/ 0 60000 65536"/>
              <a:gd name="T15" fmla="*/ 0 60000 65536"/>
              <a:gd name="T16" fmla="*/ 0 60000 65536"/>
              <a:gd name="T17" fmla="*/ 0 60000 65536"/>
              <a:gd name="T18" fmla="*/ 0 w 71"/>
              <a:gd name="T19" fmla="*/ 0 h 14"/>
              <a:gd name="T20" fmla="*/ 71 w 71"/>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71" h="14">
                <a:moveTo>
                  <a:pt x="71" y="8"/>
                </a:moveTo>
                <a:lnTo>
                  <a:pt x="71" y="0"/>
                </a:lnTo>
                <a:lnTo>
                  <a:pt x="0" y="0"/>
                </a:lnTo>
                <a:lnTo>
                  <a:pt x="0" y="14"/>
                </a:lnTo>
                <a:lnTo>
                  <a:pt x="71" y="14"/>
                </a:lnTo>
                <a:lnTo>
                  <a:pt x="71" y="8"/>
                </a:lnTo>
                <a:close/>
              </a:path>
            </a:pathLst>
          </a:custGeom>
          <a:solidFill>
            <a:schemeClr val="tx1"/>
          </a:solidFill>
          <a:ln w="9525">
            <a:noFill/>
            <a:round/>
            <a:headEnd/>
            <a:tailEnd/>
          </a:ln>
        </p:spPr>
        <p:txBody>
          <a:bodyPr/>
          <a:lstStyle/>
          <a:p>
            <a:endParaRPr lang="en-US" dirty="0"/>
          </a:p>
        </p:txBody>
      </p:sp>
      <p:sp>
        <p:nvSpPr>
          <p:cNvPr id="73847" name="Freeform 283"/>
          <p:cNvSpPr>
            <a:spLocks/>
          </p:cNvSpPr>
          <p:nvPr/>
        </p:nvSpPr>
        <p:spPr bwMode="auto">
          <a:xfrm>
            <a:off x="3502025" y="1103313"/>
            <a:ext cx="369888" cy="369887"/>
          </a:xfrm>
          <a:custGeom>
            <a:avLst/>
            <a:gdLst>
              <a:gd name="T0" fmla="*/ 2147483647 w 233"/>
              <a:gd name="T1" fmla="*/ 2147483647 h 233"/>
              <a:gd name="T2" fmla="*/ 2147483647 w 233"/>
              <a:gd name="T3" fmla="*/ 2147483647 h 233"/>
              <a:gd name="T4" fmla="*/ 2147483647 w 233"/>
              <a:gd name="T5" fmla="*/ 2147483647 h 233"/>
              <a:gd name="T6" fmla="*/ 2147483647 w 233"/>
              <a:gd name="T7" fmla="*/ 2147483647 h 233"/>
              <a:gd name="T8" fmla="*/ 2147483647 w 233"/>
              <a:gd name="T9" fmla="*/ 2147483647 h 233"/>
              <a:gd name="T10" fmla="*/ 2147483647 w 233"/>
              <a:gd name="T11" fmla="*/ 2147483647 h 233"/>
              <a:gd name="T12" fmla="*/ 2147483647 w 233"/>
              <a:gd name="T13" fmla="*/ 2147483647 h 233"/>
              <a:gd name="T14" fmla="*/ 2147483647 w 233"/>
              <a:gd name="T15" fmla="*/ 2147483647 h 233"/>
              <a:gd name="T16" fmla="*/ 2147483647 w 233"/>
              <a:gd name="T17" fmla="*/ 2147483647 h 233"/>
              <a:gd name="T18" fmla="*/ 2147483647 w 233"/>
              <a:gd name="T19" fmla="*/ 2147483647 h 233"/>
              <a:gd name="T20" fmla="*/ 2147483647 w 233"/>
              <a:gd name="T21" fmla="*/ 2147483647 h 233"/>
              <a:gd name="T22" fmla="*/ 2147483647 w 233"/>
              <a:gd name="T23" fmla="*/ 2147483647 h 233"/>
              <a:gd name="T24" fmla="*/ 2147483647 w 233"/>
              <a:gd name="T25" fmla="*/ 2147483647 h 233"/>
              <a:gd name="T26" fmla="*/ 2147483647 w 233"/>
              <a:gd name="T27" fmla="*/ 2147483647 h 233"/>
              <a:gd name="T28" fmla="*/ 2147483647 w 233"/>
              <a:gd name="T29" fmla="*/ 2147483647 h 233"/>
              <a:gd name="T30" fmla="*/ 2147483647 w 233"/>
              <a:gd name="T31" fmla="*/ 2147483647 h 233"/>
              <a:gd name="T32" fmla="*/ 0 w 233"/>
              <a:gd name="T33" fmla="*/ 0 h 233"/>
              <a:gd name="T34" fmla="*/ 0 w 233"/>
              <a:gd name="T35" fmla="*/ 2147483647 h 233"/>
              <a:gd name="T36" fmla="*/ 2147483647 w 233"/>
              <a:gd name="T37" fmla="*/ 2147483647 h 233"/>
              <a:gd name="T38" fmla="*/ 2147483647 w 233"/>
              <a:gd name="T39" fmla="*/ 2147483647 h 233"/>
              <a:gd name="T40" fmla="*/ 2147483647 w 233"/>
              <a:gd name="T41" fmla="*/ 2147483647 h 233"/>
              <a:gd name="T42" fmla="*/ 2147483647 w 233"/>
              <a:gd name="T43" fmla="*/ 2147483647 h 233"/>
              <a:gd name="T44" fmla="*/ 2147483647 w 233"/>
              <a:gd name="T45" fmla="*/ 2147483647 h 233"/>
              <a:gd name="T46" fmla="*/ 2147483647 w 233"/>
              <a:gd name="T47" fmla="*/ 2147483647 h 233"/>
              <a:gd name="T48" fmla="*/ 2147483647 w 233"/>
              <a:gd name="T49" fmla="*/ 2147483647 h 233"/>
              <a:gd name="T50" fmla="*/ 2147483647 w 233"/>
              <a:gd name="T51" fmla="*/ 2147483647 h 233"/>
              <a:gd name="T52" fmla="*/ 2147483647 w 233"/>
              <a:gd name="T53" fmla="*/ 2147483647 h 233"/>
              <a:gd name="T54" fmla="*/ 2147483647 w 233"/>
              <a:gd name="T55" fmla="*/ 2147483647 h 233"/>
              <a:gd name="T56" fmla="*/ 2147483647 w 233"/>
              <a:gd name="T57" fmla="*/ 2147483647 h 233"/>
              <a:gd name="T58" fmla="*/ 2147483647 w 233"/>
              <a:gd name="T59" fmla="*/ 2147483647 h 233"/>
              <a:gd name="T60" fmla="*/ 2147483647 w 233"/>
              <a:gd name="T61" fmla="*/ 2147483647 h 233"/>
              <a:gd name="T62" fmla="*/ 2147483647 w 233"/>
              <a:gd name="T63" fmla="*/ 2147483647 h 233"/>
              <a:gd name="T64" fmla="*/ 2147483647 w 233"/>
              <a:gd name="T65" fmla="*/ 2147483647 h 233"/>
              <a:gd name="T66" fmla="*/ 2147483647 w 233"/>
              <a:gd name="T67" fmla="*/ 2147483647 h 233"/>
              <a:gd name="T68" fmla="*/ 2147483647 w 233"/>
              <a:gd name="T69" fmla="*/ 2147483647 h 23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33"/>
              <a:gd name="T106" fmla="*/ 0 h 233"/>
              <a:gd name="T107" fmla="*/ 233 w 233"/>
              <a:gd name="T108" fmla="*/ 233 h 23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33" h="233">
                <a:moveTo>
                  <a:pt x="233" y="233"/>
                </a:moveTo>
                <a:lnTo>
                  <a:pt x="231" y="209"/>
                </a:lnTo>
                <a:lnTo>
                  <a:pt x="228" y="186"/>
                </a:lnTo>
                <a:lnTo>
                  <a:pt x="222" y="164"/>
                </a:lnTo>
                <a:lnTo>
                  <a:pt x="213" y="142"/>
                </a:lnTo>
                <a:lnTo>
                  <a:pt x="204" y="121"/>
                </a:lnTo>
                <a:lnTo>
                  <a:pt x="192" y="103"/>
                </a:lnTo>
                <a:lnTo>
                  <a:pt x="178" y="85"/>
                </a:lnTo>
                <a:lnTo>
                  <a:pt x="163" y="68"/>
                </a:lnTo>
                <a:lnTo>
                  <a:pt x="147" y="53"/>
                </a:lnTo>
                <a:lnTo>
                  <a:pt x="130" y="40"/>
                </a:lnTo>
                <a:lnTo>
                  <a:pt x="110" y="27"/>
                </a:lnTo>
                <a:lnTo>
                  <a:pt x="89" y="18"/>
                </a:lnTo>
                <a:lnTo>
                  <a:pt x="68" y="11"/>
                </a:lnTo>
                <a:lnTo>
                  <a:pt x="45" y="5"/>
                </a:lnTo>
                <a:lnTo>
                  <a:pt x="22" y="2"/>
                </a:lnTo>
                <a:lnTo>
                  <a:pt x="0" y="0"/>
                </a:lnTo>
                <a:lnTo>
                  <a:pt x="0" y="14"/>
                </a:lnTo>
                <a:lnTo>
                  <a:pt x="21" y="14"/>
                </a:lnTo>
                <a:lnTo>
                  <a:pt x="44" y="18"/>
                </a:lnTo>
                <a:lnTo>
                  <a:pt x="65" y="23"/>
                </a:lnTo>
                <a:lnTo>
                  <a:pt x="85" y="30"/>
                </a:lnTo>
                <a:lnTo>
                  <a:pt x="104" y="40"/>
                </a:lnTo>
                <a:lnTo>
                  <a:pt x="122" y="52"/>
                </a:lnTo>
                <a:lnTo>
                  <a:pt x="139" y="64"/>
                </a:lnTo>
                <a:lnTo>
                  <a:pt x="154" y="77"/>
                </a:lnTo>
                <a:lnTo>
                  <a:pt x="168" y="94"/>
                </a:lnTo>
                <a:lnTo>
                  <a:pt x="181" y="111"/>
                </a:lnTo>
                <a:lnTo>
                  <a:pt x="192" y="129"/>
                </a:lnTo>
                <a:lnTo>
                  <a:pt x="201" y="147"/>
                </a:lnTo>
                <a:lnTo>
                  <a:pt x="209" y="168"/>
                </a:lnTo>
                <a:lnTo>
                  <a:pt x="215" y="189"/>
                </a:lnTo>
                <a:lnTo>
                  <a:pt x="218" y="211"/>
                </a:lnTo>
                <a:lnTo>
                  <a:pt x="219" y="233"/>
                </a:lnTo>
                <a:lnTo>
                  <a:pt x="233" y="233"/>
                </a:lnTo>
                <a:close/>
              </a:path>
            </a:pathLst>
          </a:custGeom>
          <a:solidFill>
            <a:schemeClr val="tx1"/>
          </a:solidFill>
          <a:ln w="9525">
            <a:noFill/>
            <a:round/>
            <a:headEnd/>
            <a:tailEnd/>
          </a:ln>
        </p:spPr>
        <p:txBody>
          <a:bodyPr/>
          <a:lstStyle/>
          <a:p>
            <a:endParaRPr lang="en-US" dirty="0"/>
          </a:p>
        </p:txBody>
      </p:sp>
      <p:sp>
        <p:nvSpPr>
          <p:cNvPr id="73848" name="Freeform 284"/>
          <p:cNvSpPr>
            <a:spLocks/>
          </p:cNvSpPr>
          <p:nvPr/>
        </p:nvSpPr>
        <p:spPr bwMode="auto">
          <a:xfrm>
            <a:off x="3502025" y="1473200"/>
            <a:ext cx="369888" cy="369888"/>
          </a:xfrm>
          <a:custGeom>
            <a:avLst/>
            <a:gdLst>
              <a:gd name="T0" fmla="*/ 0 w 233"/>
              <a:gd name="T1" fmla="*/ 2147483647 h 233"/>
              <a:gd name="T2" fmla="*/ 2147483647 w 233"/>
              <a:gd name="T3" fmla="*/ 2147483647 h 233"/>
              <a:gd name="T4" fmla="*/ 2147483647 w 233"/>
              <a:gd name="T5" fmla="*/ 2147483647 h 233"/>
              <a:gd name="T6" fmla="*/ 2147483647 w 233"/>
              <a:gd name="T7" fmla="*/ 2147483647 h 233"/>
              <a:gd name="T8" fmla="*/ 2147483647 w 233"/>
              <a:gd name="T9" fmla="*/ 2147483647 h 233"/>
              <a:gd name="T10" fmla="*/ 2147483647 w 233"/>
              <a:gd name="T11" fmla="*/ 2147483647 h 233"/>
              <a:gd name="T12" fmla="*/ 2147483647 w 233"/>
              <a:gd name="T13" fmla="*/ 2147483647 h 233"/>
              <a:gd name="T14" fmla="*/ 2147483647 w 233"/>
              <a:gd name="T15" fmla="*/ 2147483647 h 233"/>
              <a:gd name="T16" fmla="*/ 2147483647 w 233"/>
              <a:gd name="T17" fmla="*/ 2147483647 h 233"/>
              <a:gd name="T18" fmla="*/ 2147483647 w 233"/>
              <a:gd name="T19" fmla="*/ 2147483647 h 233"/>
              <a:gd name="T20" fmla="*/ 2147483647 w 233"/>
              <a:gd name="T21" fmla="*/ 2147483647 h 233"/>
              <a:gd name="T22" fmla="*/ 2147483647 w 233"/>
              <a:gd name="T23" fmla="*/ 2147483647 h 233"/>
              <a:gd name="T24" fmla="*/ 2147483647 w 233"/>
              <a:gd name="T25" fmla="*/ 2147483647 h 233"/>
              <a:gd name="T26" fmla="*/ 2147483647 w 233"/>
              <a:gd name="T27" fmla="*/ 2147483647 h 233"/>
              <a:gd name="T28" fmla="*/ 2147483647 w 233"/>
              <a:gd name="T29" fmla="*/ 2147483647 h 233"/>
              <a:gd name="T30" fmla="*/ 2147483647 w 233"/>
              <a:gd name="T31" fmla="*/ 2147483647 h 233"/>
              <a:gd name="T32" fmla="*/ 2147483647 w 233"/>
              <a:gd name="T33" fmla="*/ 0 h 233"/>
              <a:gd name="T34" fmla="*/ 2147483647 w 233"/>
              <a:gd name="T35" fmla="*/ 0 h 233"/>
              <a:gd name="T36" fmla="*/ 2147483647 w 233"/>
              <a:gd name="T37" fmla="*/ 2147483647 h 233"/>
              <a:gd name="T38" fmla="*/ 2147483647 w 233"/>
              <a:gd name="T39" fmla="*/ 2147483647 h 233"/>
              <a:gd name="T40" fmla="*/ 2147483647 w 233"/>
              <a:gd name="T41" fmla="*/ 2147483647 h 233"/>
              <a:gd name="T42" fmla="*/ 2147483647 w 233"/>
              <a:gd name="T43" fmla="*/ 2147483647 h 233"/>
              <a:gd name="T44" fmla="*/ 2147483647 w 233"/>
              <a:gd name="T45" fmla="*/ 2147483647 h 233"/>
              <a:gd name="T46" fmla="*/ 2147483647 w 233"/>
              <a:gd name="T47" fmla="*/ 2147483647 h 233"/>
              <a:gd name="T48" fmla="*/ 2147483647 w 233"/>
              <a:gd name="T49" fmla="*/ 2147483647 h 233"/>
              <a:gd name="T50" fmla="*/ 2147483647 w 233"/>
              <a:gd name="T51" fmla="*/ 2147483647 h 233"/>
              <a:gd name="T52" fmla="*/ 2147483647 w 233"/>
              <a:gd name="T53" fmla="*/ 2147483647 h 233"/>
              <a:gd name="T54" fmla="*/ 2147483647 w 233"/>
              <a:gd name="T55" fmla="*/ 2147483647 h 233"/>
              <a:gd name="T56" fmla="*/ 2147483647 w 233"/>
              <a:gd name="T57" fmla="*/ 2147483647 h 233"/>
              <a:gd name="T58" fmla="*/ 2147483647 w 233"/>
              <a:gd name="T59" fmla="*/ 2147483647 h 233"/>
              <a:gd name="T60" fmla="*/ 2147483647 w 233"/>
              <a:gd name="T61" fmla="*/ 2147483647 h 233"/>
              <a:gd name="T62" fmla="*/ 2147483647 w 233"/>
              <a:gd name="T63" fmla="*/ 2147483647 h 233"/>
              <a:gd name="T64" fmla="*/ 2147483647 w 233"/>
              <a:gd name="T65" fmla="*/ 2147483647 h 233"/>
              <a:gd name="T66" fmla="*/ 0 w 233"/>
              <a:gd name="T67" fmla="*/ 2147483647 h 233"/>
              <a:gd name="T68" fmla="*/ 0 w 233"/>
              <a:gd name="T69" fmla="*/ 2147483647 h 23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33"/>
              <a:gd name="T106" fmla="*/ 0 h 233"/>
              <a:gd name="T107" fmla="*/ 233 w 233"/>
              <a:gd name="T108" fmla="*/ 233 h 23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33" h="233">
                <a:moveTo>
                  <a:pt x="0" y="233"/>
                </a:moveTo>
                <a:lnTo>
                  <a:pt x="22" y="232"/>
                </a:lnTo>
                <a:lnTo>
                  <a:pt x="45" y="229"/>
                </a:lnTo>
                <a:lnTo>
                  <a:pt x="68" y="223"/>
                </a:lnTo>
                <a:lnTo>
                  <a:pt x="89" y="215"/>
                </a:lnTo>
                <a:lnTo>
                  <a:pt x="110" y="205"/>
                </a:lnTo>
                <a:lnTo>
                  <a:pt x="130" y="193"/>
                </a:lnTo>
                <a:lnTo>
                  <a:pt x="147" y="180"/>
                </a:lnTo>
                <a:lnTo>
                  <a:pt x="163" y="165"/>
                </a:lnTo>
                <a:lnTo>
                  <a:pt x="178" y="149"/>
                </a:lnTo>
                <a:lnTo>
                  <a:pt x="192" y="130"/>
                </a:lnTo>
                <a:lnTo>
                  <a:pt x="204" y="111"/>
                </a:lnTo>
                <a:lnTo>
                  <a:pt x="213" y="91"/>
                </a:lnTo>
                <a:lnTo>
                  <a:pt x="222" y="68"/>
                </a:lnTo>
                <a:lnTo>
                  <a:pt x="228" y="47"/>
                </a:lnTo>
                <a:lnTo>
                  <a:pt x="231" y="23"/>
                </a:lnTo>
                <a:lnTo>
                  <a:pt x="233" y="0"/>
                </a:lnTo>
                <a:lnTo>
                  <a:pt x="219" y="0"/>
                </a:lnTo>
                <a:lnTo>
                  <a:pt x="218" y="23"/>
                </a:lnTo>
                <a:lnTo>
                  <a:pt x="215" y="44"/>
                </a:lnTo>
                <a:lnTo>
                  <a:pt x="209" y="65"/>
                </a:lnTo>
                <a:lnTo>
                  <a:pt x="201" y="85"/>
                </a:lnTo>
                <a:lnTo>
                  <a:pt x="192" y="105"/>
                </a:lnTo>
                <a:lnTo>
                  <a:pt x="181" y="123"/>
                </a:lnTo>
                <a:lnTo>
                  <a:pt x="168" y="140"/>
                </a:lnTo>
                <a:lnTo>
                  <a:pt x="154" y="155"/>
                </a:lnTo>
                <a:lnTo>
                  <a:pt x="139" y="170"/>
                </a:lnTo>
                <a:lnTo>
                  <a:pt x="122" y="182"/>
                </a:lnTo>
                <a:lnTo>
                  <a:pt x="104" y="193"/>
                </a:lnTo>
                <a:lnTo>
                  <a:pt x="85" y="202"/>
                </a:lnTo>
                <a:lnTo>
                  <a:pt x="65" y="209"/>
                </a:lnTo>
                <a:lnTo>
                  <a:pt x="44" y="215"/>
                </a:lnTo>
                <a:lnTo>
                  <a:pt x="21" y="218"/>
                </a:lnTo>
                <a:lnTo>
                  <a:pt x="0" y="220"/>
                </a:lnTo>
                <a:lnTo>
                  <a:pt x="0" y="233"/>
                </a:lnTo>
                <a:close/>
              </a:path>
            </a:pathLst>
          </a:custGeom>
          <a:solidFill>
            <a:schemeClr val="tx1"/>
          </a:solidFill>
          <a:ln w="9525">
            <a:noFill/>
            <a:round/>
            <a:headEnd/>
            <a:tailEnd/>
          </a:ln>
        </p:spPr>
        <p:txBody>
          <a:bodyPr/>
          <a:lstStyle/>
          <a:p>
            <a:endParaRPr lang="en-US" dirty="0"/>
          </a:p>
        </p:txBody>
      </p:sp>
      <p:sp>
        <p:nvSpPr>
          <p:cNvPr id="73849" name="Freeform 285"/>
          <p:cNvSpPr>
            <a:spLocks/>
          </p:cNvSpPr>
          <p:nvPr/>
        </p:nvSpPr>
        <p:spPr bwMode="auto">
          <a:xfrm>
            <a:off x="3128963" y="1473200"/>
            <a:ext cx="373062" cy="369888"/>
          </a:xfrm>
          <a:custGeom>
            <a:avLst/>
            <a:gdLst>
              <a:gd name="T0" fmla="*/ 0 w 235"/>
              <a:gd name="T1" fmla="*/ 0 h 233"/>
              <a:gd name="T2" fmla="*/ 2147483647 w 235"/>
              <a:gd name="T3" fmla="*/ 2147483647 h 233"/>
              <a:gd name="T4" fmla="*/ 2147483647 w 235"/>
              <a:gd name="T5" fmla="*/ 2147483647 h 233"/>
              <a:gd name="T6" fmla="*/ 2147483647 w 235"/>
              <a:gd name="T7" fmla="*/ 2147483647 h 233"/>
              <a:gd name="T8" fmla="*/ 2147483647 w 235"/>
              <a:gd name="T9" fmla="*/ 2147483647 h 233"/>
              <a:gd name="T10" fmla="*/ 2147483647 w 235"/>
              <a:gd name="T11" fmla="*/ 2147483647 h 233"/>
              <a:gd name="T12" fmla="*/ 2147483647 w 235"/>
              <a:gd name="T13" fmla="*/ 2147483647 h 233"/>
              <a:gd name="T14" fmla="*/ 2147483647 w 235"/>
              <a:gd name="T15" fmla="*/ 2147483647 h 233"/>
              <a:gd name="T16" fmla="*/ 2147483647 w 235"/>
              <a:gd name="T17" fmla="*/ 2147483647 h 233"/>
              <a:gd name="T18" fmla="*/ 2147483647 w 235"/>
              <a:gd name="T19" fmla="*/ 2147483647 h 233"/>
              <a:gd name="T20" fmla="*/ 2147483647 w 235"/>
              <a:gd name="T21" fmla="*/ 2147483647 h 233"/>
              <a:gd name="T22" fmla="*/ 2147483647 w 235"/>
              <a:gd name="T23" fmla="*/ 2147483647 h 233"/>
              <a:gd name="T24" fmla="*/ 2147483647 w 235"/>
              <a:gd name="T25" fmla="*/ 2147483647 h 233"/>
              <a:gd name="T26" fmla="*/ 2147483647 w 235"/>
              <a:gd name="T27" fmla="*/ 2147483647 h 233"/>
              <a:gd name="T28" fmla="*/ 2147483647 w 235"/>
              <a:gd name="T29" fmla="*/ 2147483647 h 233"/>
              <a:gd name="T30" fmla="*/ 2147483647 w 235"/>
              <a:gd name="T31" fmla="*/ 2147483647 h 233"/>
              <a:gd name="T32" fmla="*/ 2147483647 w 235"/>
              <a:gd name="T33" fmla="*/ 2147483647 h 233"/>
              <a:gd name="T34" fmla="*/ 2147483647 w 235"/>
              <a:gd name="T35" fmla="*/ 2147483647 h 233"/>
              <a:gd name="T36" fmla="*/ 2147483647 w 235"/>
              <a:gd name="T37" fmla="*/ 2147483647 h 233"/>
              <a:gd name="T38" fmla="*/ 2147483647 w 235"/>
              <a:gd name="T39" fmla="*/ 2147483647 h 233"/>
              <a:gd name="T40" fmla="*/ 2147483647 w 235"/>
              <a:gd name="T41" fmla="*/ 2147483647 h 233"/>
              <a:gd name="T42" fmla="*/ 2147483647 w 235"/>
              <a:gd name="T43" fmla="*/ 2147483647 h 233"/>
              <a:gd name="T44" fmla="*/ 2147483647 w 235"/>
              <a:gd name="T45" fmla="*/ 2147483647 h 233"/>
              <a:gd name="T46" fmla="*/ 2147483647 w 235"/>
              <a:gd name="T47" fmla="*/ 2147483647 h 233"/>
              <a:gd name="T48" fmla="*/ 2147483647 w 235"/>
              <a:gd name="T49" fmla="*/ 2147483647 h 233"/>
              <a:gd name="T50" fmla="*/ 2147483647 w 235"/>
              <a:gd name="T51" fmla="*/ 2147483647 h 233"/>
              <a:gd name="T52" fmla="*/ 2147483647 w 235"/>
              <a:gd name="T53" fmla="*/ 2147483647 h 233"/>
              <a:gd name="T54" fmla="*/ 2147483647 w 235"/>
              <a:gd name="T55" fmla="*/ 2147483647 h 233"/>
              <a:gd name="T56" fmla="*/ 2147483647 w 235"/>
              <a:gd name="T57" fmla="*/ 2147483647 h 233"/>
              <a:gd name="T58" fmla="*/ 2147483647 w 235"/>
              <a:gd name="T59" fmla="*/ 2147483647 h 233"/>
              <a:gd name="T60" fmla="*/ 2147483647 w 235"/>
              <a:gd name="T61" fmla="*/ 2147483647 h 233"/>
              <a:gd name="T62" fmla="*/ 2147483647 w 235"/>
              <a:gd name="T63" fmla="*/ 2147483647 h 233"/>
              <a:gd name="T64" fmla="*/ 2147483647 w 235"/>
              <a:gd name="T65" fmla="*/ 2147483647 h 233"/>
              <a:gd name="T66" fmla="*/ 2147483647 w 235"/>
              <a:gd name="T67" fmla="*/ 0 h 233"/>
              <a:gd name="T68" fmla="*/ 0 w 235"/>
              <a:gd name="T69" fmla="*/ 0 h 23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35"/>
              <a:gd name="T106" fmla="*/ 0 h 233"/>
              <a:gd name="T107" fmla="*/ 235 w 235"/>
              <a:gd name="T108" fmla="*/ 233 h 23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35" h="233">
                <a:moveTo>
                  <a:pt x="0" y="0"/>
                </a:moveTo>
                <a:lnTo>
                  <a:pt x="2" y="23"/>
                </a:lnTo>
                <a:lnTo>
                  <a:pt x="5" y="47"/>
                </a:lnTo>
                <a:lnTo>
                  <a:pt x="11" y="68"/>
                </a:lnTo>
                <a:lnTo>
                  <a:pt x="20" y="91"/>
                </a:lnTo>
                <a:lnTo>
                  <a:pt x="29" y="111"/>
                </a:lnTo>
                <a:lnTo>
                  <a:pt x="41" y="130"/>
                </a:lnTo>
                <a:lnTo>
                  <a:pt x="55" y="149"/>
                </a:lnTo>
                <a:lnTo>
                  <a:pt x="70" y="165"/>
                </a:lnTo>
                <a:lnTo>
                  <a:pt x="86" y="180"/>
                </a:lnTo>
                <a:lnTo>
                  <a:pt x="103" y="193"/>
                </a:lnTo>
                <a:lnTo>
                  <a:pt x="123" y="205"/>
                </a:lnTo>
                <a:lnTo>
                  <a:pt x="144" y="215"/>
                </a:lnTo>
                <a:lnTo>
                  <a:pt x="165" y="223"/>
                </a:lnTo>
                <a:lnTo>
                  <a:pt x="188" y="229"/>
                </a:lnTo>
                <a:lnTo>
                  <a:pt x="211" y="232"/>
                </a:lnTo>
                <a:lnTo>
                  <a:pt x="235" y="233"/>
                </a:lnTo>
                <a:lnTo>
                  <a:pt x="235" y="220"/>
                </a:lnTo>
                <a:lnTo>
                  <a:pt x="212" y="218"/>
                </a:lnTo>
                <a:lnTo>
                  <a:pt x="189" y="215"/>
                </a:lnTo>
                <a:lnTo>
                  <a:pt x="168" y="209"/>
                </a:lnTo>
                <a:lnTo>
                  <a:pt x="148" y="202"/>
                </a:lnTo>
                <a:lnTo>
                  <a:pt x="129" y="193"/>
                </a:lnTo>
                <a:lnTo>
                  <a:pt x="111" y="182"/>
                </a:lnTo>
                <a:lnTo>
                  <a:pt x="94" y="170"/>
                </a:lnTo>
                <a:lnTo>
                  <a:pt x="79" y="155"/>
                </a:lnTo>
                <a:lnTo>
                  <a:pt x="65" y="140"/>
                </a:lnTo>
                <a:lnTo>
                  <a:pt x="52" y="123"/>
                </a:lnTo>
                <a:lnTo>
                  <a:pt x="41" y="105"/>
                </a:lnTo>
                <a:lnTo>
                  <a:pt x="32" y="85"/>
                </a:lnTo>
                <a:lnTo>
                  <a:pt x="24" y="65"/>
                </a:lnTo>
                <a:lnTo>
                  <a:pt x="18" y="44"/>
                </a:lnTo>
                <a:lnTo>
                  <a:pt x="15" y="23"/>
                </a:lnTo>
                <a:lnTo>
                  <a:pt x="14" y="0"/>
                </a:lnTo>
                <a:lnTo>
                  <a:pt x="0" y="0"/>
                </a:lnTo>
                <a:close/>
              </a:path>
            </a:pathLst>
          </a:custGeom>
          <a:solidFill>
            <a:schemeClr val="tx1"/>
          </a:solidFill>
          <a:ln w="9525">
            <a:noFill/>
            <a:round/>
            <a:headEnd/>
            <a:tailEnd/>
          </a:ln>
        </p:spPr>
        <p:txBody>
          <a:bodyPr/>
          <a:lstStyle/>
          <a:p>
            <a:endParaRPr lang="en-US" dirty="0"/>
          </a:p>
        </p:txBody>
      </p:sp>
      <p:sp>
        <p:nvSpPr>
          <p:cNvPr id="73850" name="Freeform 286"/>
          <p:cNvSpPr>
            <a:spLocks/>
          </p:cNvSpPr>
          <p:nvPr/>
        </p:nvSpPr>
        <p:spPr bwMode="auto">
          <a:xfrm>
            <a:off x="3128963" y="1103313"/>
            <a:ext cx="373062" cy="369887"/>
          </a:xfrm>
          <a:custGeom>
            <a:avLst/>
            <a:gdLst>
              <a:gd name="T0" fmla="*/ 2147483647 w 235"/>
              <a:gd name="T1" fmla="*/ 0 h 233"/>
              <a:gd name="T2" fmla="*/ 2147483647 w 235"/>
              <a:gd name="T3" fmla="*/ 2147483647 h 233"/>
              <a:gd name="T4" fmla="*/ 2147483647 w 235"/>
              <a:gd name="T5" fmla="*/ 2147483647 h 233"/>
              <a:gd name="T6" fmla="*/ 2147483647 w 235"/>
              <a:gd name="T7" fmla="*/ 2147483647 h 233"/>
              <a:gd name="T8" fmla="*/ 2147483647 w 235"/>
              <a:gd name="T9" fmla="*/ 2147483647 h 233"/>
              <a:gd name="T10" fmla="*/ 2147483647 w 235"/>
              <a:gd name="T11" fmla="*/ 2147483647 h 233"/>
              <a:gd name="T12" fmla="*/ 2147483647 w 235"/>
              <a:gd name="T13" fmla="*/ 2147483647 h 233"/>
              <a:gd name="T14" fmla="*/ 2147483647 w 235"/>
              <a:gd name="T15" fmla="*/ 2147483647 h 233"/>
              <a:gd name="T16" fmla="*/ 2147483647 w 235"/>
              <a:gd name="T17" fmla="*/ 2147483647 h 233"/>
              <a:gd name="T18" fmla="*/ 2147483647 w 235"/>
              <a:gd name="T19" fmla="*/ 2147483647 h 233"/>
              <a:gd name="T20" fmla="*/ 2147483647 w 235"/>
              <a:gd name="T21" fmla="*/ 2147483647 h 233"/>
              <a:gd name="T22" fmla="*/ 2147483647 w 235"/>
              <a:gd name="T23" fmla="*/ 2147483647 h 233"/>
              <a:gd name="T24" fmla="*/ 2147483647 w 235"/>
              <a:gd name="T25" fmla="*/ 2147483647 h 233"/>
              <a:gd name="T26" fmla="*/ 2147483647 w 235"/>
              <a:gd name="T27" fmla="*/ 2147483647 h 233"/>
              <a:gd name="T28" fmla="*/ 2147483647 w 235"/>
              <a:gd name="T29" fmla="*/ 2147483647 h 233"/>
              <a:gd name="T30" fmla="*/ 2147483647 w 235"/>
              <a:gd name="T31" fmla="*/ 2147483647 h 233"/>
              <a:gd name="T32" fmla="*/ 0 w 235"/>
              <a:gd name="T33" fmla="*/ 2147483647 h 233"/>
              <a:gd name="T34" fmla="*/ 2147483647 w 235"/>
              <a:gd name="T35" fmla="*/ 2147483647 h 233"/>
              <a:gd name="T36" fmla="*/ 2147483647 w 235"/>
              <a:gd name="T37" fmla="*/ 2147483647 h 233"/>
              <a:gd name="T38" fmla="*/ 2147483647 w 235"/>
              <a:gd name="T39" fmla="*/ 2147483647 h 233"/>
              <a:gd name="T40" fmla="*/ 2147483647 w 235"/>
              <a:gd name="T41" fmla="*/ 2147483647 h 233"/>
              <a:gd name="T42" fmla="*/ 2147483647 w 235"/>
              <a:gd name="T43" fmla="*/ 2147483647 h 233"/>
              <a:gd name="T44" fmla="*/ 2147483647 w 235"/>
              <a:gd name="T45" fmla="*/ 2147483647 h 233"/>
              <a:gd name="T46" fmla="*/ 2147483647 w 235"/>
              <a:gd name="T47" fmla="*/ 2147483647 h 233"/>
              <a:gd name="T48" fmla="*/ 2147483647 w 235"/>
              <a:gd name="T49" fmla="*/ 2147483647 h 233"/>
              <a:gd name="T50" fmla="*/ 2147483647 w 235"/>
              <a:gd name="T51" fmla="*/ 2147483647 h 233"/>
              <a:gd name="T52" fmla="*/ 2147483647 w 235"/>
              <a:gd name="T53" fmla="*/ 2147483647 h 233"/>
              <a:gd name="T54" fmla="*/ 2147483647 w 235"/>
              <a:gd name="T55" fmla="*/ 2147483647 h 233"/>
              <a:gd name="T56" fmla="*/ 2147483647 w 235"/>
              <a:gd name="T57" fmla="*/ 2147483647 h 233"/>
              <a:gd name="T58" fmla="*/ 2147483647 w 235"/>
              <a:gd name="T59" fmla="*/ 2147483647 h 233"/>
              <a:gd name="T60" fmla="*/ 2147483647 w 235"/>
              <a:gd name="T61" fmla="*/ 2147483647 h 233"/>
              <a:gd name="T62" fmla="*/ 2147483647 w 235"/>
              <a:gd name="T63" fmla="*/ 2147483647 h 233"/>
              <a:gd name="T64" fmla="*/ 2147483647 w 235"/>
              <a:gd name="T65" fmla="*/ 2147483647 h 233"/>
              <a:gd name="T66" fmla="*/ 2147483647 w 235"/>
              <a:gd name="T67" fmla="*/ 2147483647 h 233"/>
              <a:gd name="T68" fmla="*/ 2147483647 w 235"/>
              <a:gd name="T69" fmla="*/ 0 h 23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35"/>
              <a:gd name="T106" fmla="*/ 0 h 233"/>
              <a:gd name="T107" fmla="*/ 235 w 235"/>
              <a:gd name="T108" fmla="*/ 233 h 23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35" h="233">
                <a:moveTo>
                  <a:pt x="235" y="0"/>
                </a:moveTo>
                <a:lnTo>
                  <a:pt x="211" y="2"/>
                </a:lnTo>
                <a:lnTo>
                  <a:pt x="188" y="5"/>
                </a:lnTo>
                <a:lnTo>
                  <a:pt x="165" y="11"/>
                </a:lnTo>
                <a:lnTo>
                  <a:pt x="144" y="18"/>
                </a:lnTo>
                <a:lnTo>
                  <a:pt x="123" y="27"/>
                </a:lnTo>
                <a:lnTo>
                  <a:pt x="103" y="40"/>
                </a:lnTo>
                <a:lnTo>
                  <a:pt x="86" y="53"/>
                </a:lnTo>
                <a:lnTo>
                  <a:pt x="70" y="68"/>
                </a:lnTo>
                <a:lnTo>
                  <a:pt x="55" y="85"/>
                </a:lnTo>
                <a:lnTo>
                  <a:pt x="41" y="103"/>
                </a:lnTo>
                <a:lnTo>
                  <a:pt x="29" y="121"/>
                </a:lnTo>
                <a:lnTo>
                  <a:pt x="20" y="142"/>
                </a:lnTo>
                <a:lnTo>
                  <a:pt x="11" y="164"/>
                </a:lnTo>
                <a:lnTo>
                  <a:pt x="5" y="186"/>
                </a:lnTo>
                <a:lnTo>
                  <a:pt x="2" y="209"/>
                </a:lnTo>
                <a:lnTo>
                  <a:pt x="0" y="233"/>
                </a:lnTo>
                <a:lnTo>
                  <a:pt x="14" y="233"/>
                </a:lnTo>
                <a:lnTo>
                  <a:pt x="15" y="211"/>
                </a:lnTo>
                <a:lnTo>
                  <a:pt x="18" y="189"/>
                </a:lnTo>
                <a:lnTo>
                  <a:pt x="24" y="168"/>
                </a:lnTo>
                <a:lnTo>
                  <a:pt x="32" y="147"/>
                </a:lnTo>
                <a:lnTo>
                  <a:pt x="41" y="129"/>
                </a:lnTo>
                <a:lnTo>
                  <a:pt x="52" y="111"/>
                </a:lnTo>
                <a:lnTo>
                  <a:pt x="65" y="94"/>
                </a:lnTo>
                <a:lnTo>
                  <a:pt x="79" y="77"/>
                </a:lnTo>
                <a:lnTo>
                  <a:pt x="94" y="64"/>
                </a:lnTo>
                <a:lnTo>
                  <a:pt x="111" y="52"/>
                </a:lnTo>
                <a:lnTo>
                  <a:pt x="129" y="40"/>
                </a:lnTo>
                <a:lnTo>
                  <a:pt x="148" y="30"/>
                </a:lnTo>
                <a:lnTo>
                  <a:pt x="168" y="23"/>
                </a:lnTo>
                <a:lnTo>
                  <a:pt x="189" y="18"/>
                </a:lnTo>
                <a:lnTo>
                  <a:pt x="212" y="14"/>
                </a:lnTo>
                <a:lnTo>
                  <a:pt x="235" y="14"/>
                </a:lnTo>
                <a:lnTo>
                  <a:pt x="235" y="0"/>
                </a:lnTo>
                <a:close/>
              </a:path>
            </a:pathLst>
          </a:custGeom>
          <a:solidFill>
            <a:schemeClr val="tx1"/>
          </a:solidFill>
          <a:ln w="9525">
            <a:noFill/>
            <a:round/>
            <a:headEnd/>
            <a:tailEnd/>
          </a:ln>
        </p:spPr>
        <p:txBody>
          <a:bodyPr/>
          <a:lstStyle/>
          <a:p>
            <a:endParaRPr lang="en-US" dirty="0"/>
          </a:p>
        </p:txBody>
      </p:sp>
      <p:sp>
        <p:nvSpPr>
          <p:cNvPr id="73851" name="Freeform 287"/>
          <p:cNvSpPr>
            <a:spLocks/>
          </p:cNvSpPr>
          <p:nvPr/>
        </p:nvSpPr>
        <p:spPr bwMode="auto">
          <a:xfrm>
            <a:off x="3922713" y="1466850"/>
            <a:ext cx="147637" cy="20638"/>
          </a:xfrm>
          <a:custGeom>
            <a:avLst/>
            <a:gdLst>
              <a:gd name="T0" fmla="*/ 2147483647 w 93"/>
              <a:gd name="T1" fmla="*/ 2147483647 h 13"/>
              <a:gd name="T2" fmla="*/ 2147483647 w 93"/>
              <a:gd name="T3" fmla="*/ 0 h 13"/>
              <a:gd name="T4" fmla="*/ 0 w 93"/>
              <a:gd name="T5" fmla="*/ 0 h 13"/>
              <a:gd name="T6" fmla="*/ 0 w 93"/>
              <a:gd name="T7" fmla="*/ 2147483647 h 13"/>
              <a:gd name="T8" fmla="*/ 2147483647 w 93"/>
              <a:gd name="T9" fmla="*/ 2147483647 h 13"/>
              <a:gd name="T10" fmla="*/ 2147483647 w 93"/>
              <a:gd name="T11" fmla="*/ 2147483647 h 13"/>
              <a:gd name="T12" fmla="*/ 0 60000 65536"/>
              <a:gd name="T13" fmla="*/ 0 60000 65536"/>
              <a:gd name="T14" fmla="*/ 0 60000 65536"/>
              <a:gd name="T15" fmla="*/ 0 60000 65536"/>
              <a:gd name="T16" fmla="*/ 0 60000 65536"/>
              <a:gd name="T17" fmla="*/ 0 60000 65536"/>
              <a:gd name="T18" fmla="*/ 0 w 93"/>
              <a:gd name="T19" fmla="*/ 0 h 13"/>
              <a:gd name="T20" fmla="*/ 93 w 93"/>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93" h="13">
                <a:moveTo>
                  <a:pt x="93" y="7"/>
                </a:moveTo>
                <a:lnTo>
                  <a:pt x="93" y="0"/>
                </a:lnTo>
                <a:lnTo>
                  <a:pt x="0" y="0"/>
                </a:lnTo>
                <a:lnTo>
                  <a:pt x="0" y="13"/>
                </a:lnTo>
                <a:lnTo>
                  <a:pt x="93" y="13"/>
                </a:lnTo>
                <a:lnTo>
                  <a:pt x="93" y="7"/>
                </a:lnTo>
                <a:close/>
              </a:path>
            </a:pathLst>
          </a:custGeom>
          <a:solidFill>
            <a:schemeClr val="tx1"/>
          </a:solidFill>
          <a:ln w="9525">
            <a:noFill/>
            <a:round/>
            <a:headEnd/>
            <a:tailEnd/>
          </a:ln>
        </p:spPr>
        <p:txBody>
          <a:bodyPr/>
          <a:lstStyle/>
          <a:p>
            <a:endParaRPr lang="en-US" dirty="0"/>
          </a:p>
        </p:txBody>
      </p:sp>
      <p:sp>
        <p:nvSpPr>
          <p:cNvPr id="73852" name="Freeform 288"/>
          <p:cNvSpPr>
            <a:spLocks/>
          </p:cNvSpPr>
          <p:nvPr/>
        </p:nvSpPr>
        <p:spPr bwMode="auto">
          <a:xfrm>
            <a:off x="2930525" y="1463675"/>
            <a:ext cx="147638" cy="22225"/>
          </a:xfrm>
          <a:custGeom>
            <a:avLst/>
            <a:gdLst>
              <a:gd name="T0" fmla="*/ 0 w 93"/>
              <a:gd name="T1" fmla="*/ 2147483647 h 14"/>
              <a:gd name="T2" fmla="*/ 0 w 93"/>
              <a:gd name="T3" fmla="*/ 2147483647 h 14"/>
              <a:gd name="T4" fmla="*/ 2147483647 w 93"/>
              <a:gd name="T5" fmla="*/ 2147483647 h 14"/>
              <a:gd name="T6" fmla="*/ 2147483647 w 93"/>
              <a:gd name="T7" fmla="*/ 0 h 14"/>
              <a:gd name="T8" fmla="*/ 0 w 93"/>
              <a:gd name="T9" fmla="*/ 0 h 14"/>
              <a:gd name="T10" fmla="*/ 0 w 93"/>
              <a:gd name="T11" fmla="*/ 2147483647 h 14"/>
              <a:gd name="T12" fmla="*/ 0 60000 65536"/>
              <a:gd name="T13" fmla="*/ 0 60000 65536"/>
              <a:gd name="T14" fmla="*/ 0 60000 65536"/>
              <a:gd name="T15" fmla="*/ 0 60000 65536"/>
              <a:gd name="T16" fmla="*/ 0 60000 65536"/>
              <a:gd name="T17" fmla="*/ 0 60000 65536"/>
              <a:gd name="T18" fmla="*/ 0 w 93"/>
              <a:gd name="T19" fmla="*/ 0 h 14"/>
              <a:gd name="T20" fmla="*/ 93 w 93"/>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93" h="14">
                <a:moveTo>
                  <a:pt x="0" y="6"/>
                </a:moveTo>
                <a:lnTo>
                  <a:pt x="0" y="14"/>
                </a:lnTo>
                <a:lnTo>
                  <a:pt x="93" y="14"/>
                </a:lnTo>
                <a:lnTo>
                  <a:pt x="93" y="0"/>
                </a:lnTo>
                <a:lnTo>
                  <a:pt x="0" y="0"/>
                </a:lnTo>
                <a:lnTo>
                  <a:pt x="0" y="6"/>
                </a:lnTo>
                <a:close/>
              </a:path>
            </a:pathLst>
          </a:custGeom>
          <a:solidFill>
            <a:schemeClr val="tx1"/>
          </a:solidFill>
          <a:ln w="9525">
            <a:noFill/>
            <a:round/>
            <a:headEnd/>
            <a:tailEnd/>
          </a:ln>
        </p:spPr>
        <p:txBody>
          <a:bodyPr/>
          <a:lstStyle/>
          <a:p>
            <a:endParaRPr lang="en-US" dirty="0"/>
          </a:p>
        </p:txBody>
      </p:sp>
      <p:sp>
        <p:nvSpPr>
          <p:cNvPr id="73853" name="Freeform 289"/>
          <p:cNvSpPr>
            <a:spLocks/>
          </p:cNvSpPr>
          <p:nvPr/>
        </p:nvSpPr>
        <p:spPr bwMode="auto">
          <a:xfrm>
            <a:off x="3986213" y="1420813"/>
            <a:ext cx="22225" cy="115887"/>
          </a:xfrm>
          <a:custGeom>
            <a:avLst/>
            <a:gdLst>
              <a:gd name="T0" fmla="*/ 2147483647 w 14"/>
              <a:gd name="T1" fmla="*/ 2147483647 h 73"/>
              <a:gd name="T2" fmla="*/ 2147483647 w 14"/>
              <a:gd name="T3" fmla="*/ 2147483647 h 73"/>
              <a:gd name="T4" fmla="*/ 2147483647 w 14"/>
              <a:gd name="T5" fmla="*/ 0 h 73"/>
              <a:gd name="T6" fmla="*/ 0 w 14"/>
              <a:gd name="T7" fmla="*/ 0 h 73"/>
              <a:gd name="T8" fmla="*/ 0 w 14"/>
              <a:gd name="T9" fmla="*/ 2147483647 h 73"/>
              <a:gd name="T10" fmla="*/ 2147483647 w 14"/>
              <a:gd name="T11" fmla="*/ 2147483647 h 73"/>
              <a:gd name="T12" fmla="*/ 0 60000 65536"/>
              <a:gd name="T13" fmla="*/ 0 60000 65536"/>
              <a:gd name="T14" fmla="*/ 0 60000 65536"/>
              <a:gd name="T15" fmla="*/ 0 60000 65536"/>
              <a:gd name="T16" fmla="*/ 0 60000 65536"/>
              <a:gd name="T17" fmla="*/ 0 60000 65536"/>
              <a:gd name="T18" fmla="*/ 0 w 14"/>
              <a:gd name="T19" fmla="*/ 0 h 73"/>
              <a:gd name="T20" fmla="*/ 14 w 14"/>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14" h="73">
                <a:moveTo>
                  <a:pt x="8" y="73"/>
                </a:moveTo>
                <a:lnTo>
                  <a:pt x="14" y="73"/>
                </a:lnTo>
                <a:lnTo>
                  <a:pt x="14" y="0"/>
                </a:lnTo>
                <a:lnTo>
                  <a:pt x="0" y="0"/>
                </a:lnTo>
                <a:lnTo>
                  <a:pt x="0" y="73"/>
                </a:lnTo>
                <a:lnTo>
                  <a:pt x="8" y="73"/>
                </a:lnTo>
                <a:close/>
              </a:path>
            </a:pathLst>
          </a:custGeom>
          <a:solidFill>
            <a:schemeClr val="tx1"/>
          </a:solidFill>
          <a:ln w="9525">
            <a:noFill/>
            <a:round/>
            <a:headEnd/>
            <a:tailEnd/>
          </a:ln>
        </p:spPr>
        <p:txBody>
          <a:bodyPr/>
          <a:lstStyle/>
          <a:p>
            <a:endParaRPr lang="en-US" dirty="0"/>
          </a:p>
        </p:txBody>
      </p:sp>
      <p:sp>
        <p:nvSpPr>
          <p:cNvPr id="73854" name="Freeform 290"/>
          <p:cNvSpPr>
            <a:spLocks/>
          </p:cNvSpPr>
          <p:nvPr/>
        </p:nvSpPr>
        <p:spPr bwMode="auto">
          <a:xfrm>
            <a:off x="2994025" y="1417638"/>
            <a:ext cx="22225" cy="114300"/>
          </a:xfrm>
          <a:custGeom>
            <a:avLst/>
            <a:gdLst>
              <a:gd name="T0" fmla="*/ 2147483647 w 14"/>
              <a:gd name="T1" fmla="*/ 2147483647 h 72"/>
              <a:gd name="T2" fmla="*/ 2147483647 w 14"/>
              <a:gd name="T3" fmla="*/ 2147483647 h 72"/>
              <a:gd name="T4" fmla="*/ 2147483647 w 14"/>
              <a:gd name="T5" fmla="*/ 0 h 72"/>
              <a:gd name="T6" fmla="*/ 0 w 14"/>
              <a:gd name="T7" fmla="*/ 0 h 72"/>
              <a:gd name="T8" fmla="*/ 0 w 14"/>
              <a:gd name="T9" fmla="*/ 2147483647 h 72"/>
              <a:gd name="T10" fmla="*/ 2147483647 w 14"/>
              <a:gd name="T11" fmla="*/ 2147483647 h 72"/>
              <a:gd name="T12" fmla="*/ 0 60000 65536"/>
              <a:gd name="T13" fmla="*/ 0 60000 65536"/>
              <a:gd name="T14" fmla="*/ 0 60000 65536"/>
              <a:gd name="T15" fmla="*/ 0 60000 65536"/>
              <a:gd name="T16" fmla="*/ 0 60000 65536"/>
              <a:gd name="T17" fmla="*/ 0 60000 65536"/>
              <a:gd name="T18" fmla="*/ 0 w 14"/>
              <a:gd name="T19" fmla="*/ 0 h 72"/>
              <a:gd name="T20" fmla="*/ 14 w 14"/>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14" h="72">
                <a:moveTo>
                  <a:pt x="8" y="72"/>
                </a:moveTo>
                <a:lnTo>
                  <a:pt x="14" y="72"/>
                </a:lnTo>
                <a:lnTo>
                  <a:pt x="14" y="0"/>
                </a:lnTo>
                <a:lnTo>
                  <a:pt x="0" y="0"/>
                </a:lnTo>
                <a:lnTo>
                  <a:pt x="0" y="72"/>
                </a:lnTo>
                <a:lnTo>
                  <a:pt x="8" y="72"/>
                </a:lnTo>
                <a:close/>
              </a:path>
            </a:pathLst>
          </a:custGeom>
          <a:solidFill>
            <a:schemeClr val="tx1"/>
          </a:solidFill>
          <a:ln w="9525">
            <a:noFill/>
            <a:round/>
            <a:headEnd/>
            <a:tailEnd/>
          </a:ln>
        </p:spPr>
        <p:txBody>
          <a:bodyPr/>
          <a:lstStyle/>
          <a:p>
            <a:endParaRPr lang="en-US" dirty="0"/>
          </a:p>
        </p:txBody>
      </p:sp>
      <p:sp>
        <p:nvSpPr>
          <p:cNvPr id="73855" name="Freeform 291"/>
          <p:cNvSpPr>
            <a:spLocks/>
          </p:cNvSpPr>
          <p:nvPr/>
        </p:nvSpPr>
        <p:spPr bwMode="auto">
          <a:xfrm>
            <a:off x="3443288" y="1912938"/>
            <a:ext cx="114300" cy="22225"/>
          </a:xfrm>
          <a:custGeom>
            <a:avLst/>
            <a:gdLst>
              <a:gd name="T0" fmla="*/ 2147483647 w 72"/>
              <a:gd name="T1" fmla="*/ 2147483647 h 14"/>
              <a:gd name="T2" fmla="*/ 2147483647 w 72"/>
              <a:gd name="T3" fmla="*/ 0 h 14"/>
              <a:gd name="T4" fmla="*/ 0 w 72"/>
              <a:gd name="T5" fmla="*/ 0 h 14"/>
              <a:gd name="T6" fmla="*/ 0 w 72"/>
              <a:gd name="T7" fmla="*/ 2147483647 h 14"/>
              <a:gd name="T8" fmla="*/ 2147483647 w 72"/>
              <a:gd name="T9" fmla="*/ 2147483647 h 14"/>
              <a:gd name="T10" fmla="*/ 2147483647 w 72"/>
              <a:gd name="T11" fmla="*/ 2147483647 h 14"/>
              <a:gd name="T12" fmla="*/ 0 60000 65536"/>
              <a:gd name="T13" fmla="*/ 0 60000 65536"/>
              <a:gd name="T14" fmla="*/ 0 60000 65536"/>
              <a:gd name="T15" fmla="*/ 0 60000 65536"/>
              <a:gd name="T16" fmla="*/ 0 60000 65536"/>
              <a:gd name="T17" fmla="*/ 0 60000 65536"/>
              <a:gd name="T18" fmla="*/ 0 w 72"/>
              <a:gd name="T19" fmla="*/ 0 h 14"/>
              <a:gd name="T20" fmla="*/ 72 w 72"/>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72" h="14">
                <a:moveTo>
                  <a:pt x="72" y="6"/>
                </a:moveTo>
                <a:lnTo>
                  <a:pt x="72" y="0"/>
                </a:lnTo>
                <a:lnTo>
                  <a:pt x="0" y="0"/>
                </a:lnTo>
                <a:lnTo>
                  <a:pt x="0" y="14"/>
                </a:lnTo>
                <a:lnTo>
                  <a:pt x="72" y="14"/>
                </a:lnTo>
                <a:lnTo>
                  <a:pt x="72" y="6"/>
                </a:lnTo>
                <a:close/>
              </a:path>
            </a:pathLst>
          </a:custGeom>
          <a:solidFill>
            <a:schemeClr val="tx1"/>
          </a:solidFill>
          <a:ln w="9525">
            <a:noFill/>
            <a:round/>
            <a:headEnd/>
            <a:tailEnd/>
          </a:ln>
        </p:spPr>
        <p:txBody>
          <a:bodyPr/>
          <a:lstStyle/>
          <a:p>
            <a:endParaRPr lang="en-US" dirty="0"/>
          </a:p>
        </p:txBody>
      </p:sp>
      <p:sp>
        <p:nvSpPr>
          <p:cNvPr id="73856" name="Freeform 292"/>
          <p:cNvSpPr>
            <a:spLocks/>
          </p:cNvSpPr>
          <p:nvPr/>
        </p:nvSpPr>
        <p:spPr bwMode="auto">
          <a:xfrm>
            <a:off x="3441700" y="995363"/>
            <a:ext cx="112713" cy="22225"/>
          </a:xfrm>
          <a:custGeom>
            <a:avLst/>
            <a:gdLst>
              <a:gd name="T0" fmla="*/ 2147483647 w 71"/>
              <a:gd name="T1" fmla="*/ 2147483647 h 14"/>
              <a:gd name="T2" fmla="*/ 2147483647 w 71"/>
              <a:gd name="T3" fmla="*/ 0 h 14"/>
              <a:gd name="T4" fmla="*/ 0 w 71"/>
              <a:gd name="T5" fmla="*/ 0 h 14"/>
              <a:gd name="T6" fmla="*/ 0 w 71"/>
              <a:gd name="T7" fmla="*/ 2147483647 h 14"/>
              <a:gd name="T8" fmla="*/ 2147483647 w 71"/>
              <a:gd name="T9" fmla="*/ 2147483647 h 14"/>
              <a:gd name="T10" fmla="*/ 2147483647 w 71"/>
              <a:gd name="T11" fmla="*/ 2147483647 h 14"/>
              <a:gd name="T12" fmla="*/ 0 60000 65536"/>
              <a:gd name="T13" fmla="*/ 0 60000 65536"/>
              <a:gd name="T14" fmla="*/ 0 60000 65536"/>
              <a:gd name="T15" fmla="*/ 0 60000 65536"/>
              <a:gd name="T16" fmla="*/ 0 60000 65536"/>
              <a:gd name="T17" fmla="*/ 0 60000 65536"/>
              <a:gd name="T18" fmla="*/ 0 w 71"/>
              <a:gd name="T19" fmla="*/ 0 h 14"/>
              <a:gd name="T20" fmla="*/ 71 w 71"/>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71" h="14">
                <a:moveTo>
                  <a:pt x="71" y="8"/>
                </a:moveTo>
                <a:lnTo>
                  <a:pt x="71" y="0"/>
                </a:lnTo>
                <a:lnTo>
                  <a:pt x="0" y="0"/>
                </a:lnTo>
                <a:lnTo>
                  <a:pt x="0" y="14"/>
                </a:lnTo>
                <a:lnTo>
                  <a:pt x="71" y="14"/>
                </a:lnTo>
                <a:lnTo>
                  <a:pt x="71" y="8"/>
                </a:lnTo>
                <a:close/>
              </a:path>
            </a:pathLst>
          </a:custGeom>
          <a:solidFill>
            <a:schemeClr val="tx1"/>
          </a:solidFill>
          <a:ln w="9525">
            <a:noFill/>
            <a:round/>
            <a:headEnd/>
            <a:tailEnd/>
          </a:ln>
        </p:spPr>
        <p:txBody>
          <a:bodyPr/>
          <a:lstStyle/>
          <a:p>
            <a:endParaRPr lang="en-US" dirty="0"/>
          </a:p>
        </p:txBody>
      </p:sp>
    </p:spTree>
  </p:cSld>
  <p:clrMapOvr>
    <a:masterClrMapping/>
  </p:clrMapOv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1026"/>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74755" name="Rectangle 1027"/>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74756" name="Rectangle 1028"/>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74757" name="Rectangle 1029"/>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74758" name="Rectangle 1031"/>
          <p:cNvSpPr>
            <a:spLocks noGrp="1" noChangeArrowheads="1"/>
          </p:cNvSpPr>
          <p:nvPr>
            <p:ph type="title"/>
          </p:nvPr>
        </p:nvSpPr>
        <p:spPr>
          <a:xfrm>
            <a:off x="1836838" y="0"/>
            <a:ext cx="8312150" cy="1143000"/>
          </a:xfrm>
          <a:noFill/>
        </p:spPr>
        <p:txBody>
          <a:bodyPr/>
          <a:lstStyle/>
          <a:p>
            <a:pPr eaLnBrk="1" hangingPunct="1">
              <a:lnSpc>
                <a:spcPct val="90000"/>
              </a:lnSpc>
            </a:pPr>
            <a:r>
              <a:rPr lang="en-US" dirty="0" smtClean="0"/>
              <a:t>TYPES OF DOUBLING SYSTEMS</a:t>
            </a:r>
          </a:p>
        </p:txBody>
      </p:sp>
      <p:sp>
        <p:nvSpPr>
          <p:cNvPr id="74759" name="Rectangle 1030"/>
          <p:cNvSpPr>
            <a:spLocks noGrp="1" noChangeArrowheads="1"/>
          </p:cNvSpPr>
          <p:nvPr>
            <p:ph idx="1"/>
          </p:nvPr>
        </p:nvSpPr>
        <p:spPr>
          <a:xfrm>
            <a:off x="3213100" y="1916113"/>
            <a:ext cx="4452938" cy="4114800"/>
          </a:xfrm>
        </p:spPr>
        <p:txBody>
          <a:bodyPr/>
          <a:lstStyle/>
          <a:p>
            <a:pPr eaLnBrk="1" hangingPunct="1">
              <a:lnSpc>
                <a:spcPct val="110000"/>
              </a:lnSpc>
              <a:buClr>
                <a:srgbClr val="FFC000"/>
              </a:buClr>
            </a:pPr>
            <a:r>
              <a:rPr lang="en-US" sz="3400" dirty="0" smtClean="0"/>
              <a:t>Fixed doubling</a:t>
            </a:r>
          </a:p>
          <a:p>
            <a:pPr eaLnBrk="1" hangingPunct="1">
              <a:lnSpc>
                <a:spcPct val="110000"/>
              </a:lnSpc>
              <a:buClr>
                <a:srgbClr val="FFC000"/>
              </a:buClr>
            </a:pPr>
            <a:r>
              <a:rPr lang="en-US" sz="3400" dirty="0" smtClean="0"/>
              <a:t>Variable doubling</a:t>
            </a:r>
          </a:p>
          <a:p>
            <a:pPr eaLnBrk="1" hangingPunct="1">
              <a:lnSpc>
                <a:spcPct val="110000"/>
              </a:lnSpc>
              <a:buClr>
                <a:srgbClr val="FFC000"/>
              </a:buClr>
            </a:pPr>
            <a:r>
              <a:rPr lang="en-US" sz="3400" dirty="0" smtClean="0"/>
              <a:t>Divided doubling</a:t>
            </a:r>
          </a:p>
          <a:p>
            <a:pPr eaLnBrk="1" hangingPunct="1">
              <a:lnSpc>
                <a:spcPct val="110000"/>
              </a:lnSpc>
              <a:buClr>
                <a:srgbClr val="FFC000"/>
              </a:buClr>
            </a:pPr>
            <a:r>
              <a:rPr lang="en-US" sz="3400" dirty="0" smtClean="0"/>
              <a:t>Full doubling</a:t>
            </a:r>
            <a:endParaRPr lang="en-US" dirty="0" smtClean="0"/>
          </a:p>
        </p:txBody>
      </p:sp>
    </p:spTree>
  </p:cSld>
  <p:clrMapOvr>
    <a:masterClrMapping/>
  </p:clrMapOv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1026"/>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75779" name="Rectangle 1027"/>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75780" name="Rectangle 1028"/>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75781" name="Rectangle 1029"/>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75782" name="Rectangle 1031"/>
          <p:cNvSpPr>
            <a:spLocks noGrp="1" noChangeArrowheads="1"/>
          </p:cNvSpPr>
          <p:nvPr>
            <p:ph type="title"/>
          </p:nvPr>
        </p:nvSpPr>
        <p:spPr>
          <a:xfrm>
            <a:off x="1829972" y="0"/>
            <a:ext cx="8312150" cy="1143000"/>
          </a:xfrm>
          <a:noFill/>
        </p:spPr>
        <p:txBody>
          <a:bodyPr/>
          <a:lstStyle/>
          <a:p>
            <a:pPr eaLnBrk="1" hangingPunct="1">
              <a:lnSpc>
                <a:spcPct val="90000"/>
              </a:lnSpc>
            </a:pPr>
            <a:r>
              <a:rPr lang="en-US" dirty="0" smtClean="0"/>
              <a:t>FIXED DOUBLING</a:t>
            </a:r>
          </a:p>
        </p:txBody>
      </p:sp>
      <p:sp>
        <p:nvSpPr>
          <p:cNvPr id="75783" name="Rectangle 1030"/>
          <p:cNvSpPr>
            <a:spLocks noGrp="1" noChangeArrowheads="1"/>
          </p:cNvSpPr>
          <p:nvPr>
            <p:ph idx="1"/>
          </p:nvPr>
        </p:nvSpPr>
        <p:spPr>
          <a:xfrm>
            <a:off x="1825625" y="2333625"/>
            <a:ext cx="7713663" cy="4114800"/>
          </a:xfrm>
        </p:spPr>
        <p:txBody>
          <a:bodyPr/>
          <a:lstStyle/>
          <a:p>
            <a:pPr eaLnBrk="1" hangingPunct="1">
              <a:lnSpc>
                <a:spcPct val="110000"/>
              </a:lnSpc>
              <a:buClr>
                <a:srgbClr val="FFC000"/>
              </a:buClr>
            </a:pPr>
            <a:r>
              <a:rPr lang="en-US" sz="3400" dirty="0" smtClean="0"/>
              <a:t>Image size and mire separation</a:t>
            </a:r>
            <a:endParaRPr lang="en-US" dirty="0" smtClean="0"/>
          </a:p>
          <a:p>
            <a:pPr eaLnBrk="1" hangingPunct="1">
              <a:lnSpc>
                <a:spcPct val="110000"/>
              </a:lnSpc>
              <a:buClr>
                <a:srgbClr val="FFC000"/>
              </a:buClr>
            </a:pPr>
            <a:endParaRPr lang="en-US" dirty="0" smtClean="0"/>
          </a:p>
          <a:p>
            <a:pPr eaLnBrk="1" hangingPunct="1">
              <a:lnSpc>
                <a:spcPct val="110000"/>
              </a:lnSpc>
              <a:buClr>
                <a:srgbClr val="FFC000"/>
              </a:buClr>
            </a:pPr>
            <a:endParaRPr lang="en-US" dirty="0" smtClean="0"/>
          </a:p>
          <a:p>
            <a:pPr eaLnBrk="1" hangingPunct="1">
              <a:lnSpc>
                <a:spcPct val="110000"/>
              </a:lnSpc>
              <a:buClr>
                <a:srgbClr val="FFC000"/>
              </a:buClr>
            </a:pPr>
            <a:r>
              <a:rPr lang="en-US" sz="3400" dirty="0" smtClean="0"/>
              <a:t>Object height and doubling device distance</a:t>
            </a:r>
            <a:endParaRPr lang="en-US" dirty="0" smtClean="0"/>
          </a:p>
        </p:txBody>
      </p:sp>
      <p:sp>
        <p:nvSpPr>
          <p:cNvPr id="75784" name="Rectangle 1032"/>
          <p:cNvSpPr>
            <a:spLocks noChangeArrowheads="1"/>
          </p:cNvSpPr>
          <p:nvPr/>
        </p:nvSpPr>
        <p:spPr bwMode="auto">
          <a:xfrm>
            <a:off x="1411288" y="1468438"/>
            <a:ext cx="2597150" cy="1143000"/>
          </a:xfrm>
          <a:prstGeom prst="rect">
            <a:avLst/>
          </a:prstGeom>
          <a:noFill/>
          <a:ln w="9525">
            <a:noFill/>
            <a:miter lim="800000"/>
            <a:headEnd/>
            <a:tailEnd/>
          </a:ln>
        </p:spPr>
        <p:txBody>
          <a:bodyPr lIns="92075" tIns="46038" rIns="92075" bIns="46038" anchor="ctr"/>
          <a:lstStyle/>
          <a:p>
            <a:pPr algn="l" defTabSz="762000">
              <a:lnSpc>
                <a:spcPct val="90000"/>
              </a:lnSpc>
            </a:pPr>
            <a:r>
              <a:rPr lang="en-US" sz="3000" b="1" dirty="0">
                <a:solidFill>
                  <a:schemeClr val="tx2"/>
                </a:solidFill>
              </a:rPr>
              <a:t>VARIABLE</a:t>
            </a:r>
            <a:endParaRPr lang="en-US" sz="3800" b="1" dirty="0">
              <a:solidFill>
                <a:schemeClr val="tx2"/>
              </a:solidFill>
            </a:endParaRPr>
          </a:p>
        </p:txBody>
      </p:sp>
      <p:sp>
        <p:nvSpPr>
          <p:cNvPr id="75785" name="Rectangle 1033"/>
          <p:cNvSpPr>
            <a:spLocks noChangeArrowheads="1"/>
          </p:cNvSpPr>
          <p:nvPr/>
        </p:nvSpPr>
        <p:spPr bwMode="auto">
          <a:xfrm>
            <a:off x="1411288" y="3462338"/>
            <a:ext cx="2597150" cy="1143000"/>
          </a:xfrm>
          <a:prstGeom prst="rect">
            <a:avLst/>
          </a:prstGeom>
          <a:noFill/>
          <a:ln w="9525">
            <a:noFill/>
            <a:miter lim="800000"/>
            <a:headEnd/>
            <a:tailEnd/>
          </a:ln>
        </p:spPr>
        <p:txBody>
          <a:bodyPr lIns="92075" tIns="46038" rIns="92075" bIns="46038" anchor="ctr"/>
          <a:lstStyle/>
          <a:p>
            <a:pPr algn="l" defTabSz="762000">
              <a:lnSpc>
                <a:spcPct val="90000"/>
              </a:lnSpc>
            </a:pPr>
            <a:r>
              <a:rPr lang="en-US" sz="3000" b="1" dirty="0">
                <a:solidFill>
                  <a:schemeClr val="tx2"/>
                </a:solidFill>
              </a:rPr>
              <a:t>FIXED</a:t>
            </a:r>
            <a:endParaRPr lang="en-US" sz="3800" b="1" dirty="0">
              <a:solidFill>
                <a:schemeClr val="tx2"/>
              </a:solidFill>
            </a:endParaRPr>
          </a:p>
        </p:txBody>
      </p:sp>
    </p:spTree>
  </p:cSld>
  <p:clrMapOvr>
    <a:masterClrMapping/>
  </p:clrMapOvr>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050"/>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76803" name="Rectangle 2051"/>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76804" name="Rectangle 2052"/>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76805" name="Rectangle 2053"/>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76806" name="Rectangle 2055"/>
          <p:cNvSpPr>
            <a:spLocks noGrp="1" noChangeArrowheads="1"/>
          </p:cNvSpPr>
          <p:nvPr>
            <p:ph type="title"/>
          </p:nvPr>
        </p:nvSpPr>
        <p:spPr>
          <a:xfrm>
            <a:off x="1839795" y="3175"/>
            <a:ext cx="8312150" cy="1143000"/>
          </a:xfrm>
          <a:noFill/>
        </p:spPr>
        <p:txBody>
          <a:bodyPr/>
          <a:lstStyle/>
          <a:p>
            <a:pPr eaLnBrk="1" hangingPunct="1">
              <a:lnSpc>
                <a:spcPct val="90000"/>
              </a:lnSpc>
            </a:pPr>
            <a:r>
              <a:rPr lang="en-US" dirty="0" smtClean="0"/>
              <a:t>VARIABLE DOUBLING</a:t>
            </a:r>
          </a:p>
        </p:txBody>
      </p:sp>
      <p:sp>
        <p:nvSpPr>
          <p:cNvPr id="76807" name="Rectangle 2054"/>
          <p:cNvSpPr>
            <a:spLocks noGrp="1" noChangeArrowheads="1"/>
          </p:cNvSpPr>
          <p:nvPr>
            <p:ph idx="1"/>
          </p:nvPr>
        </p:nvSpPr>
        <p:spPr>
          <a:xfrm>
            <a:off x="1825625" y="2333625"/>
            <a:ext cx="7713663" cy="4114800"/>
          </a:xfrm>
        </p:spPr>
        <p:txBody>
          <a:bodyPr/>
          <a:lstStyle/>
          <a:p>
            <a:pPr eaLnBrk="1" hangingPunct="1">
              <a:lnSpc>
                <a:spcPct val="110000"/>
              </a:lnSpc>
              <a:buClr>
                <a:srgbClr val="FFC000"/>
              </a:buClr>
            </a:pPr>
            <a:r>
              <a:rPr lang="en-US" sz="3400" dirty="0" smtClean="0"/>
              <a:t>Distance of doubling device</a:t>
            </a:r>
            <a:endParaRPr lang="en-US" dirty="0" smtClean="0"/>
          </a:p>
          <a:p>
            <a:pPr eaLnBrk="1" hangingPunct="1">
              <a:lnSpc>
                <a:spcPct val="110000"/>
              </a:lnSpc>
              <a:buClr>
                <a:srgbClr val="FFC000"/>
              </a:buClr>
            </a:pPr>
            <a:endParaRPr lang="en-US" dirty="0" smtClean="0"/>
          </a:p>
          <a:p>
            <a:pPr eaLnBrk="1" hangingPunct="1">
              <a:lnSpc>
                <a:spcPct val="110000"/>
              </a:lnSpc>
              <a:buClr>
                <a:srgbClr val="FFC000"/>
              </a:buClr>
            </a:pPr>
            <a:endParaRPr lang="en-US" dirty="0" smtClean="0"/>
          </a:p>
          <a:p>
            <a:pPr eaLnBrk="1" hangingPunct="1">
              <a:lnSpc>
                <a:spcPct val="110000"/>
              </a:lnSpc>
              <a:buClr>
                <a:srgbClr val="FFC000"/>
              </a:buClr>
            </a:pPr>
            <a:r>
              <a:rPr lang="en-US" sz="3400" dirty="0" smtClean="0"/>
              <a:t>Mire separation and image size</a:t>
            </a:r>
            <a:endParaRPr lang="en-US" dirty="0" smtClean="0"/>
          </a:p>
        </p:txBody>
      </p:sp>
      <p:sp>
        <p:nvSpPr>
          <p:cNvPr id="76808" name="Rectangle 2056"/>
          <p:cNvSpPr>
            <a:spLocks noChangeArrowheads="1"/>
          </p:cNvSpPr>
          <p:nvPr/>
        </p:nvSpPr>
        <p:spPr bwMode="auto">
          <a:xfrm>
            <a:off x="1411288" y="1468438"/>
            <a:ext cx="2597150" cy="1143000"/>
          </a:xfrm>
          <a:prstGeom prst="rect">
            <a:avLst/>
          </a:prstGeom>
          <a:noFill/>
          <a:ln w="9525">
            <a:noFill/>
            <a:miter lim="800000"/>
            <a:headEnd/>
            <a:tailEnd/>
          </a:ln>
        </p:spPr>
        <p:txBody>
          <a:bodyPr lIns="92075" tIns="46038" rIns="92075" bIns="46038" anchor="ctr"/>
          <a:lstStyle/>
          <a:p>
            <a:pPr algn="l" defTabSz="762000">
              <a:lnSpc>
                <a:spcPct val="90000"/>
              </a:lnSpc>
            </a:pPr>
            <a:r>
              <a:rPr lang="en-US" sz="3000" b="1" dirty="0">
                <a:solidFill>
                  <a:schemeClr val="tx2"/>
                </a:solidFill>
              </a:rPr>
              <a:t>VARIABLE</a:t>
            </a:r>
            <a:endParaRPr lang="en-US" sz="3800" b="1" dirty="0">
              <a:solidFill>
                <a:schemeClr val="tx2"/>
              </a:solidFill>
            </a:endParaRPr>
          </a:p>
        </p:txBody>
      </p:sp>
      <p:sp>
        <p:nvSpPr>
          <p:cNvPr id="76809" name="Rectangle 2057"/>
          <p:cNvSpPr>
            <a:spLocks noChangeArrowheads="1"/>
          </p:cNvSpPr>
          <p:nvPr/>
        </p:nvSpPr>
        <p:spPr bwMode="auto">
          <a:xfrm>
            <a:off x="1411288" y="3532188"/>
            <a:ext cx="2597150" cy="1143000"/>
          </a:xfrm>
          <a:prstGeom prst="rect">
            <a:avLst/>
          </a:prstGeom>
          <a:noFill/>
          <a:ln w="9525">
            <a:noFill/>
            <a:miter lim="800000"/>
            <a:headEnd/>
            <a:tailEnd/>
          </a:ln>
        </p:spPr>
        <p:txBody>
          <a:bodyPr lIns="92075" tIns="46038" rIns="92075" bIns="46038" anchor="ctr"/>
          <a:lstStyle/>
          <a:p>
            <a:pPr algn="l" defTabSz="762000">
              <a:lnSpc>
                <a:spcPct val="90000"/>
              </a:lnSpc>
            </a:pPr>
            <a:r>
              <a:rPr lang="en-US" sz="3000" b="1" dirty="0">
                <a:solidFill>
                  <a:schemeClr val="tx2"/>
                </a:solidFill>
              </a:rPr>
              <a:t>FIXED</a:t>
            </a:r>
            <a:endParaRPr lang="en-US" sz="3800" b="1" dirty="0">
              <a:solidFill>
                <a:schemeClr val="tx2"/>
              </a:solidFill>
            </a:endParaRPr>
          </a:p>
        </p:txBody>
      </p:sp>
    </p:spTree>
  </p:cSld>
  <p:clrMapOvr>
    <a:masterClrMapping/>
  </p:clrMapOvr>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77827" name="Rectangle 3"/>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77828" name="Rectangle 4"/>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77829" name="Rectangle 5"/>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77830" name="Rectangle 7"/>
          <p:cNvSpPr>
            <a:spLocks noGrp="1" noChangeArrowheads="1"/>
          </p:cNvSpPr>
          <p:nvPr>
            <p:ph type="title"/>
          </p:nvPr>
        </p:nvSpPr>
        <p:spPr>
          <a:xfrm>
            <a:off x="1844675" y="0"/>
            <a:ext cx="8312150" cy="1143000"/>
          </a:xfrm>
          <a:noFill/>
        </p:spPr>
        <p:txBody>
          <a:bodyPr/>
          <a:lstStyle/>
          <a:p>
            <a:pPr eaLnBrk="1" hangingPunct="1">
              <a:lnSpc>
                <a:spcPct val="90000"/>
              </a:lnSpc>
            </a:pPr>
            <a:r>
              <a:rPr lang="en-US" dirty="0" smtClean="0"/>
              <a:t>DIVIDED DOUBLING</a:t>
            </a:r>
          </a:p>
        </p:txBody>
      </p:sp>
      <p:sp>
        <p:nvSpPr>
          <p:cNvPr id="77831" name="Rectangle 6"/>
          <p:cNvSpPr>
            <a:spLocks noGrp="1" noChangeArrowheads="1"/>
          </p:cNvSpPr>
          <p:nvPr>
            <p:ph idx="1"/>
          </p:nvPr>
        </p:nvSpPr>
        <p:spPr>
          <a:xfrm>
            <a:off x="1536700" y="2100263"/>
            <a:ext cx="7505700" cy="4114800"/>
          </a:xfrm>
        </p:spPr>
        <p:txBody>
          <a:bodyPr/>
          <a:lstStyle/>
          <a:p>
            <a:pPr eaLnBrk="1" hangingPunct="1">
              <a:lnSpc>
                <a:spcPct val="110000"/>
              </a:lnSpc>
              <a:buClr>
                <a:srgbClr val="FFC000"/>
              </a:buClr>
            </a:pPr>
            <a:r>
              <a:rPr lang="en-US" sz="3400" dirty="0" smtClean="0"/>
              <a:t>Telescope objective:</a:t>
            </a:r>
          </a:p>
          <a:p>
            <a:pPr marL="1346200" lvl="2" indent="-622300" eaLnBrk="1" hangingPunct="1">
              <a:lnSpc>
                <a:spcPct val="110000"/>
              </a:lnSpc>
              <a:buClr>
                <a:srgbClr val="FFC000"/>
              </a:buClr>
              <a:buFont typeface="Symbol" pitchFamily="18" charset="2"/>
              <a:buChar char=""/>
            </a:pPr>
            <a:r>
              <a:rPr lang="en-US" sz="3400" dirty="0" smtClean="0"/>
              <a:t>separate transmission of part of the reflected incident beam</a:t>
            </a:r>
            <a:endParaRPr lang="en-US" dirty="0" smtClean="0"/>
          </a:p>
        </p:txBody>
      </p:sp>
    </p:spTree>
  </p:cSld>
  <p:clrMapOvr>
    <a:masterClrMapping/>
  </p:clrMapOvr>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1026"/>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78851" name="Rectangle 1027"/>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78852" name="Rectangle 1028"/>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78853" name="Rectangle 1029"/>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78854" name="Rectangle 1031"/>
          <p:cNvSpPr>
            <a:spLocks noGrp="1" noChangeArrowheads="1"/>
          </p:cNvSpPr>
          <p:nvPr>
            <p:ph type="title"/>
          </p:nvPr>
        </p:nvSpPr>
        <p:spPr>
          <a:xfrm>
            <a:off x="1835409" y="0"/>
            <a:ext cx="8312150" cy="1143000"/>
          </a:xfrm>
          <a:noFill/>
        </p:spPr>
        <p:txBody>
          <a:bodyPr/>
          <a:lstStyle/>
          <a:p>
            <a:pPr eaLnBrk="1" hangingPunct="1">
              <a:lnSpc>
                <a:spcPct val="90000"/>
              </a:lnSpc>
            </a:pPr>
            <a:r>
              <a:rPr lang="en-US" dirty="0" smtClean="0"/>
              <a:t>FULL DOUBLING</a:t>
            </a:r>
          </a:p>
        </p:txBody>
      </p:sp>
      <p:sp>
        <p:nvSpPr>
          <p:cNvPr id="78855" name="Rectangle 1030"/>
          <p:cNvSpPr>
            <a:spLocks noGrp="1" noChangeArrowheads="1"/>
          </p:cNvSpPr>
          <p:nvPr>
            <p:ph idx="1"/>
          </p:nvPr>
        </p:nvSpPr>
        <p:spPr>
          <a:xfrm>
            <a:off x="2159000" y="2363788"/>
            <a:ext cx="6573838" cy="4114800"/>
          </a:xfrm>
        </p:spPr>
        <p:txBody>
          <a:bodyPr/>
          <a:lstStyle/>
          <a:p>
            <a:pPr eaLnBrk="1" hangingPunct="1">
              <a:lnSpc>
                <a:spcPct val="110000"/>
              </a:lnSpc>
              <a:buClr>
                <a:srgbClr val="FFC000"/>
              </a:buClr>
            </a:pPr>
            <a:r>
              <a:rPr lang="en-US" sz="3400" dirty="0" smtClean="0"/>
              <a:t>Full-aperture:</a:t>
            </a:r>
          </a:p>
          <a:p>
            <a:pPr lvl="2" eaLnBrk="1" hangingPunct="1">
              <a:lnSpc>
                <a:spcPct val="110000"/>
              </a:lnSpc>
              <a:buClr>
                <a:srgbClr val="FFC000"/>
              </a:buClr>
              <a:buFont typeface="Symbol" pitchFamily="18" charset="2"/>
              <a:buChar char=""/>
            </a:pPr>
            <a:r>
              <a:rPr lang="en-US" sz="3400" dirty="0" smtClean="0"/>
              <a:t> beam-splitting device</a:t>
            </a:r>
            <a:endParaRPr lang="en-US" dirty="0" smtClean="0"/>
          </a:p>
        </p:txBody>
      </p:sp>
    </p:spTree>
  </p:cSld>
  <p:clrMapOvr>
    <a:masterClrMapping/>
  </p:clrMapOvr>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1026"/>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79875" name="Rectangle 1027"/>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79876" name="Rectangle 1028"/>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79877" name="Rectangle 1029"/>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79878" name="Rectangle 1031"/>
          <p:cNvSpPr>
            <a:spLocks noGrp="1" noChangeArrowheads="1"/>
          </p:cNvSpPr>
          <p:nvPr>
            <p:ph type="title"/>
          </p:nvPr>
        </p:nvSpPr>
        <p:spPr>
          <a:xfrm>
            <a:off x="1843883" y="0"/>
            <a:ext cx="8312150" cy="1143000"/>
          </a:xfrm>
          <a:noFill/>
        </p:spPr>
        <p:txBody>
          <a:bodyPr/>
          <a:lstStyle/>
          <a:p>
            <a:pPr eaLnBrk="1" hangingPunct="1">
              <a:lnSpc>
                <a:spcPct val="90000"/>
              </a:lnSpc>
            </a:pPr>
            <a:r>
              <a:rPr lang="en-US" dirty="0" smtClean="0"/>
              <a:t>TYPES OF KERATOMETERS</a:t>
            </a:r>
          </a:p>
        </p:txBody>
      </p:sp>
      <p:sp>
        <p:nvSpPr>
          <p:cNvPr id="79879" name="Rectangle 1030"/>
          <p:cNvSpPr>
            <a:spLocks noGrp="1" noChangeArrowheads="1"/>
          </p:cNvSpPr>
          <p:nvPr>
            <p:ph idx="1"/>
          </p:nvPr>
        </p:nvSpPr>
        <p:spPr>
          <a:xfrm>
            <a:off x="3713163" y="2335213"/>
            <a:ext cx="6573837" cy="4114800"/>
          </a:xfrm>
        </p:spPr>
        <p:txBody>
          <a:bodyPr/>
          <a:lstStyle/>
          <a:p>
            <a:pPr eaLnBrk="1" hangingPunct="1">
              <a:lnSpc>
                <a:spcPct val="110000"/>
              </a:lnSpc>
              <a:buClr>
                <a:srgbClr val="FFC000"/>
              </a:buClr>
            </a:pPr>
            <a:r>
              <a:rPr lang="en-US" sz="3400" dirty="0" smtClean="0"/>
              <a:t>2-position</a:t>
            </a:r>
          </a:p>
          <a:p>
            <a:pPr eaLnBrk="1" hangingPunct="1">
              <a:lnSpc>
                <a:spcPct val="110000"/>
              </a:lnSpc>
              <a:buClr>
                <a:srgbClr val="FFC000"/>
              </a:buClr>
            </a:pPr>
            <a:r>
              <a:rPr lang="en-US" sz="3400" dirty="0" smtClean="0"/>
              <a:t>1-position</a:t>
            </a:r>
            <a:endParaRPr lang="en-US" dirty="0" smtClean="0"/>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026"/>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7171" name="Rectangle 1027"/>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7172" name="Rectangle 1028"/>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7173" name="Rectangle 1029"/>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7174" name="Rectangle 1031"/>
          <p:cNvSpPr>
            <a:spLocks noGrp="1" noChangeArrowheads="1"/>
          </p:cNvSpPr>
          <p:nvPr>
            <p:ph type="title"/>
          </p:nvPr>
        </p:nvSpPr>
        <p:spPr>
          <a:xfrm>
            <a:off x="1617030" y="-151502"/>
            <a:ext cx="8743950" cy="1143001"/>
          </a:xfrm>
          <a:noFill/>
        </p:spPr>
        <p:txBody>
          <a:bodyPr/>
          <a:lstStyle/>
          <a:p>
            <a:pPr eaLnBrk="1" hangingPunct="1">
              <a:lnSpc>
                <a:spcPct val="200000"/>
              </a:lnSpc>
            </a:pPr>
            <a:r>
              <a:rPr lang="en-US" dirty="0" smtClean="0"/>
              <a:t>CORNEAL DIAMETER</a:t>
            </a:r>
          </a:p>
        </p:txBody>
      </p:sp>
      <p:sp>
        <p:nvSpPr>
          <p:cNvPr id="7175" name="Rectangle 1030"/>
          <p:cNvSpPr>
            <a:spLocks noGrp="1" noChangeArrowheads="1"/>
          </p:cNvSpPr>
          <p:nvPr>
            <p:ph idx="1"/>
          </p:nvPr>
        </p:nvSpPr>
        <p:spPr>
          <a:xfrm>
            <a:off x="3657600" y="1778000"/>
            <a:ext cx="5411788" cy="4114800"/>
          </a:xfrm>
        </p:spPr>
        <p:txBody>
          <a:bodyPr/>
          <a:lstStyle/>
          <a:p>
            <a:pPr eaLnBrk="1" hangingPunct="1">
              <a:lnSpc>
                <a:spcPct val="110000"/>
              </a:lnSpc>
              <a:buFontTx/>
              <a:buChar char=" "/>
            </a:pPr>
            <a:r>
              <a:rPr lang="en-US" dirty="0" smtClean="0"/>
              <a:t>10 - 14 mm</a:t>
            </a:r>
          </a:p>
          <a:p>
            <a:pPr eaLnBrk="1" hangingPunct="1">
              <a:lnSpc>
                <a:spcPct val="110000"/>
              </a:lnSpc>
              <a:buFontTx/>
              <a:buChar char=" "/>
            </a:pPr>
            <a:r>
              <a:rPr lang="en-US" dirty="0" smtClean="0"/>
              <a:t>average:  11.7 mm</a:t>
            </a:r>
          </a:p>
          <a:p>
            <a:pPr eaLnBrk="1" hangingPunct="1">
              <a:lnSpc>
                <a:spcPct val="110000"/>
              </a:lnSpc>
              <a:buFontTx/>
              <a:buChar char=" "/>
            </a:pPr>
            <a:endParaRPr lang="en-US" dirty="0" smtClean="0"/>
          </a:p>
          <a:p>
            <a:pPr eaLnBrk="1" hangingPunct="1">
              <a:lnSpc>
                <a:spcPct val="110000"/>
              </a:lnSpc>
              <a:buFontTx/>
              <a:buChar char=" "/>
            </a:pPr>
            <a:r>
              <a:rPr lang="en-US" dirty="0" smtClean="0"/>
              <a:t>average:  10.6 mm</a:t>
            </a:r>
          </a:p>
          <a:p>
            <a:pPr eaLnBrk="1" hangingPunct="1">
              <a:lnSpc>
                <a:spcPct val="110000"/>
              </a:lnSpc>
              <a:buFontTx/>
              <a:buChar char=" "/>
            </a:pPr>
            <a:r>
              <a:rPr lang="en-US" dirty="0" smtClean="0"/>
              <a:t>&lt;HVID by 0.5 - 1.0 mm</a:t>
            </a:r>
          </a:p>
        </p:txBody>
      </p:sp>
      <p:sp>
        <p:nvSpPr>
          <p:cNvPr id="7176" name="Rectangle 1032"/>
          <p:cNvSpPr>
            <a:spLocks noChangeArrowheads="1"/>
          </p:cNvSpPr>
          <p:nvPr/>
        </p:nvSpPr>
        <p:spPr bwMode="auto">
          <a:xfrm>
            <a:off x="1227138" y="1787525"/>
            <a:ext cx="1789112" cy="4114800"/>
          </a:xfrm>
          <a:prstGeom prst="rect">
            <a:avLst/>
          </a:prstGeom>
          <a:noFill/>
          <a:ln w="9525">
            <a:noFill/>
            <a:miter lim="800000"/>
            <a:headEnd/>
            <a:tailEnd/>
          </a:ln>
        </p:spPr>
        <p:txBody>
          <a:bodyPr lIns="92075" tIns="46038" rIns="92075" bIns="46038"/>
          <a:lstStyle/>
          <a:p>
            <a:pPr marL="342900" indent="-342900" algn="l" defTabSz="762000">
              <a:spcAft>
                <a:spcPct val="30000"/>
              </a:spcAft>
              <a:buClr>
                <a:srgbClr val="E3BEFF"/>
              </a:buClr>
              <a:buSzPct val="100000"/>
              <a:buFontTx/>
              <a:buChar char=" "/>
            </a:pPr>
            <a:r>
              <a:rPr lang="en-US" sz="3600" dirty="0">
                <a:solidFill>
                  <a:schemeClr val="tx1"/>
                </a:solidFill>
              </a:rPr>
              <a:t>HVID:</a:t>
            </a:r>
          </a:p>
          <a:p>
            <a:pPr marL="342900" indent="-342900" algn="l" defTabSz="762000">
              <a:spcAft>
                <a:spcPct val="30000"/>
              </a:spcAft>
              <a:buClr>
                <a:srgbClr val="E3BEFF"/>
              </a:buClr>
              <a:buSzPct val="100000"/>
              <a:buFontTx/>
              <a:buChar char=" "/>
            </a:pPr>
            <a:endParaRPr lang="en-US" sz="3600" dirty="0">
              <a:solidFill>
                <a:schemeClr val="tx1"/>
              </a:solidFill>
            </a:endParaRPr>
          </a:p>
          <a:p>
            <a:pPr marL="342900" indent="-342900" algn="l" defTabSz="762000">
              <a:spcAft>
                <a:spcPct val="30000"/>
              </a:spcAft>
              <a:buClr>
                <a:srgbClr val="E3BEFF"/>
              </a:buClr>
              <a:buSzPct val="100000"/>
              <a:buFontTx/>
              <a:buChar char=" "/>
            </a:pPr>
            <a:endParaRPr lang="en-US" sz="3600" dirty="0">
              <a:solidFill>
                <a:schemeClr val="tx1"/>
              </a:solidFill>
            </a:endParaRPr>
          </a:p>
          <a:p>
            <a:pPr marL="342900" indent="-342900" algn="l" defTabSz="762000">
              <a:spcAft>
                <a:spcPct val="30000"/>
              </a:spcAft>
              <a:buClr>
                <a:srgbClr val="E3BEFF"/>
              </a:buClr>
              <a:buSzPct val="100000"/>
              <a:buFontTx/>
              <a:buChar char=" "/>
            </a:pPr>
            <a:r>
              <a:rPr lang="en-US" sz="3600" dirty="0">
                <a:solidFill>
                  <a:schemeClr val="tx1"/>
                </a:solidFill>
              </a:rPr>
              <a:t>VVID:</a:t>
            </a:r>
          </a:p>
        </p:txBody>
      </p:sp>
    </p:spTree>
  </p:cSld>
  <p:clrMapOvr>
    <a:masterClrMapping/>
  </p:clrMapOvr>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1026"/>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80899" name="Rectangle 1027"/>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80900" name="Rectangle 1028"/>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80901" name="Rectangle 1029"/>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80902" name="Rectangle 1031"/>
          <p:cNvSpPr>
            <a:spLocks noGrp="1" noChangeArrowheads="1"/>
          </p:cNvSpPr>
          <p:nvPr>
            <p:ph type="title"/>
          </p:nvPr>
        </p:nvSpPr>
        <p:spPr>
          <a:xfrm>
            <a:off x="1838287" y="0"/>
            <a:ext cx="8312150" cy="1143000"/>
          </a:xfrm>
          <a:noFill/>
        </p:spPr>
        <p:txBody>
          <a:bodyPr/>
          <a:lstStyle/>
          <a:p>
            <a:pPr eaLnBrk="1" hangingPunct="1">
              <a:lnSpc>
                <a:spcPct val="90000"/>
              </a:lnSpc>
            </a:pPr>
            <a:r>
              <a:rPr lang="en-US" dirty="0" smtClean="0"/>
              <a:t>2-POSITION KERATOMETERS</a:t>
            </a:r>
          </a:p>
        </p:txBody>
      </p:sp>
      <p:sp>
        <p:nvSpPr>
          <p:cNvPr id="80903" name="Rectangle 1030"/>
          <p:cNvSpPr>
            <a:spLocks noGrp="1" noChangeArrowheads="1"/>
          </p:cNvSpPr>
          <p:nvPr>
            <p:ph idx="1"/>
          </p:nvPr>
        </p:nvSpPr>
        <p:spPr>
          <a:xfrm>
            <a:off x="2182813" y="2392363"/>
            <a:ext cx="6573837" cy="4114800"/>
          </a:xfrm>
        </p:spPr>
        <p:txBody>
          <a:bodyPr/>
          <a:lstStyle/>
          <a:p>
            <a:pPr eaLnBrk="1" hangingPunct="1">
              <a:lnSpc>
                <a:spcPct val="110000"/>
              </a:lnSpc>
              <a:buClr>
                <a:srgbClr val="FFC000"/>
              </a:buClr>
            </a:pPr>
            <a:r>
              <a:rPr lang="en-US" sz="3400" dirty="0" smtClean="0"/>
              <a:t>Rotation about the axis to measure second meridian</a:t>
            </a:r>
            <a:endParaRPr lang="en-US" dirty="0" smtClean="0"/>
          </a:p>
        </p:txBody>
      </p:sp>
    </p:spTree>
  </p:cSld>
  <p:clrMapOvr>
    <a:masterClrMapping/>
  </p:clrMapOvr>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1026"/>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81923" name="Rectangle 1027"/>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81924" name="Rectangle 1028"/>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81925" name="Rectangle 1029"/>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81926" name="Rectangle 1031"/>
          <p:cNvSpPr>
            <a:spLocks noGrp="1" noChangeArrowheads="1"/>
          </p:cNvSpPr>
          <p:nvPr>
            <p:ph type="title"/>
          </p:nvPr>
        </p:nvSpPr>
        <p:spPr>
          <a:xfrm>
            <a:off x="1837989" y="0"/>
            <a:ext cx="8312150" cy="1143000"/>
          </a:xfrm>
          <a:noFill/>
        </p:spPr>
        <p:txBody>
          <a:bodyPr/>
          <a:lstStyle/>
          <a:p>
            <a:pPr eaLnBrk="1" hangingPunct="1">
              <a:lnSpc>
                <a:spcPct val="90000"/>
              </a:lnSpc>
            </a:pPr>
            <a:r>
              <a:rPr lang="en-US" dirty="0" smtClean="0"/>
              <a:t>1-POSITION KERATOMETERS</a:t>
            </a:r>
          </a:p>
        </p:txBody>
      </p:sp>
      <p:sp>
        <p:nvSpPr>
          <p:cNvPr id="81927" name="Rectangle 1030"/>
          <p:cNvSpPr>
            <a:spLocks noGrp="1" noChangeArrowheads="1"/>
          </p:cNvSpPr>
          <p:nvPr>
            <p:ph idx="1"/>
          </p:nvPr>
        </p:nvSpPr>
        <p:spPr>
          <a:xfrm>
            <a:off x="2197100" y="2320925"/>
            <a:ext cx="6573838" cy="4114800"/>
          </a:xfrm>
        </p:spPr>
        <p:txBody>
          <a:bodyPr/>
          <a:lstStyle/>
          <a:p>
            <a:pPr eaLnBrk="1" hangingPunct="1">
              <a:lnSpc>
                <a:spcPct val="110000"/>
              </a:lnSpc>
              <a:buClr>
                <a:srgbClr val="FFC000"/>
              </a:buClr>
            </a:pPr>
            <a:r>
              <a:rPr lang="en-US" sz="3400" dirty="0" smtClean="0"/>
              <a:t>Simultaneous measurements of both meridians</a:t>
            </a:r>
            <a:endParaRPr lang="en-US" dirty="0" smtClean="0"/>
          </a:p>
        </p:txBody>
      </p:sp>
    </p:spTree>
  </p:cSld>
  <p:clrMapOvr>
    <a:masterClrMapping/>
  </p:clrMapOvr>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1026"/>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82947" name="Rectangle 1027"/>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82948" name="Rectangle 1028"/>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82949" name="Rectangle 1029"/>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82950" name="Rectangle 1031"/>
          <p:cNvSpPr>
            <a:spLocks noGrp="1" noChangeArrowheads="1"/>
          </p:cNvSpPr>
          <p:nvPr>
            <p:ph type="title"/>
          </p:nvPr>
        </p:nvSpPr>
        <p:spPr>
          <a:xfrm>
            <a:off x="1833563" y="0"/>
            <a:ext cx="8312150" cy="1143000"/>
          </a:xfrm>
          <a:noFill/>
        </p:spPr>
        <p:txBody>
          <a:bodyPr/>
          <a:lstStyle/>
          <a:p>
            <a:pPr eaLnBrk="1" hangingPunct="1">
              <a:lnSpc>
                <a:spcPct val="90000"/>
              </a:lnSpc>
            </a:pPr>
            <a:r>
              <a:rPr lang="en-US" dirty="0" smtClean="0"/>
              <a:t>KERATOMETERS</a:t>
            </a:r>
          </a:p>
        </p:txBody>
      </p:sp>
      <p:sp>
        <p:nvSpPr>
          <p:cNvPr id="82951" name="Rectangle 1030"/>
          <p:cNvSpPr>
            <a:spLocks noGrp="1" noChangeArrowheads="1"/>
          </p:cNvSpPr>
          <p:nvPr>
            <p:ph idx="1"/>
          </p:nvPr>
        </p:nvSpPr>
        <p:spPr>
          <a:xfrm>
            <a:off x="2132013" y="1573213"/>
            <a:ext cx="6456362" cy="4114800"/>
          </a:xfrm>
        </p:spPr>
        <p:txBody>
          <a:bodyPr/>
          <a:lstStyle/>
          <a:p>
            <a:pPr eaLnBrk="1" hangingPunct="1">
              <a:lnSpc>
                <a:spcPct val="110000"/>
              </a:lnSpc>
              <a:buClr>
                <a:srgbClr val="FFC000"/>
              </a:buClr>
            </a:pPr>
            <a:r>
              <a:rPr lang="en-US" sz="3400" dirty="0" smtClean="0"/>
              <a:t>Haag-Streit/Gambs</a:t>
            </a:r>
          </a:p>
          <a:p>
            <a:pPr eaLnBrk="1" hangingPunct="1">
              <a:lnSpc>
                <a:spcPct val="110000"/>
              </a:lnSpc>
              <a:buClr>
                <a:srgbClr val="FFC000"/>
              </a:buClr>
            </a:pPr>
            <a:r>
              <a:rPr lang="en-US" sz="3400" dirty="0" smtClean="0"/>
              <a:t>Rodenstock keratometer C-BES and CES</a:t>
            </a:r>
          </a:p>
          <a:p>
            <a:pPr eaLnBrk="1" hangingPunct="1">
              <a:lnSpc>
                <a:spcPct val="110000"/>
              </a:lnSpc>
              <a:buClr>
                <a:srgbClr val="FFC000"/>
              </a:buClr>
            </a:pPr>
            <a:r>
              <a:rPr lang="en-US" sz="3400" dirty="0" smtClean="0"/>
              <a:t>Zeiss Oberkochen keratometer</a:t>
            </a:r>
          </a:p>
          <a:p>
            <a:pPr eaLnBrk="1" hangingPunct="1">
              <a:lnSpc>
                <a:spcPct val="110000"/>
              </a:lnSpc>
              <a:buClr>
                <a:srgbClr val="FFC000"/>
              </a:buClr>
            </a:pPr>
            <a:r>
              <a:rPr lang="en-US" sz="3400" dirty="0"/>
              <a:t>Zeiss </a:t>
            </a:r>
            <a:r>
              <a:rPr lang="en-US" sz="3400" dirty="0" smtClean="0"/>
              <a:t>Jena </a:t>
            </a:r>
            <a:r>
              <a:rPr lang="en-US" sz="3400" dirty="0"/>
              <a:t>keratometer</a:t>
            </a:r>
          </a:p>
          <a:p>
            <a:pPr eaLnBrk="1" hangingPunct="1">
              <a:lnSpc>
                <a:spcPct val="110000"/>
              </a:lnSpc>
              <a:buClr>
                <a:srgbClr val="FFC000"/>
              </a:buClr>
            </a:pPr>
            <a:r>
              <a:rPr lang="en-US" sz="3400" dirty="0" smtClean="0"/>
              <a:t>B&amp;L keratometer and clones</a:t>
            </a:r>
          </a:p>
          <a:p>
            <a:pPr eaLnBrk="1" hangingPunct="1">
              <a:lnSpc>
                <a:spcPct val="110000"/>
              </a:lnSpc>
              <a:buClr>
                <a:srgbClr val="FFC000"/>
              </a:buClr>
            </a:pPr>
            <a:r>
              <a:rPr lang="en-US" sz="3400" dirty="0" smtClean="0"/>
              <a:t>Humphrey keratometer</a:t>
            </a:r>
            <a:endParaRPr lang="en-US" dirty="0" smtClean="0"/>
          </a:p>
        </p:txBody>
      </p:sp>
    </p:spTree>
  </p:cSld>
  <p:clrMapOvr>
    <a:masterClrMapping/>
  </p:clrMapOvr>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1026"/>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83971" name="Rectangle 1027"/>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83972" name="Rectangle 1028"/>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83973" name="Rectangle 1029"/>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83974" name="Rectangle 1031"/>
          <p:cNvSpPr>
            <a:spLocks noGrp="1" noChangeArrowheads="1"/>
          </p:cNvSpPr>
          <p:nvPr>
            <p:ph type="title"/>
          </p:nvPr>
        </p:nvSpPr>
        <p:spPr>
          <a:xfrm>
            <a:off x="1666875" y="0"/>
            <a:ext cx="8623300" cy="1143000"/>
          </a:xfrm>
          <a:noFill/>
        </p:spPr>
        <p:txBody>
          <a:bodyPr/>
          <a:lstStyle/>
          <a:p>
            <a:pPr eaLnBrk="1" hangingPunct="1">
              <a:lnSpc>
                <a:spcPct val="90000"/>
              </a:lnSpc>
            </a:pPr>
            <a:r>
              <a:rPr lang="en-US" dirty="0" smtClean="0"/>
              <a:t/>
            </a:r>
            <a:br>
              <a:rPr lang="en-US" dirty="0" smtClean="0"/>
            </a:br>
            <a:r>
              <a:rPr lang="en-US" dirty="0" smtClean="0"/>
              <a:t>BAUSCH &amp; LOMB KERATOMETER </a:t>
            </a:r>
            <a:r>
              <a:rPr lang="en-US" dirty="0" smtClean="0">
                <a:solidFill>
                  <a:srgbClr val="FFFF00"/>
                </a:solidFill>
              </a:rPr>
              <a:t>(ONE-POSITION INSTRUMENT)</a:t>
            </a:r>
            <a:r>
              <a:rPr lang="en-US" dirty="0" smtClean="0"/>
              <a:t/>
            </a:r>
            <a:br>
              <a:rPr lang="en-US" dirty="0" smtClean="0"/>
            </a:br>
            <a:endParaRPr lang="en-US" dirty="0" smtClean="0"/>
          </a:p>
        </p:txBody>
      </p:sp>
      <p:pic>
        <p:nvPicPr>
          <p:cNvPr id="83975" name="Picture 8" descr="D:\IACLE ALL MODULES\IACLE COL PICS\MOD 1 COL pics\1L2\1120-91.JPG"/>
          <p:cNvPicPr>
            <a:picLocks noChangeAspect="1" noChangeArrowheads="1"/>
          </p:cNvPicPr>
          <p:nvPr/>
        </p:nvPicPr>
        <p:blipFill>
          <a:blip r:embed="rId3" cstate="print"/>
          <a:srcRect/>
          <a:stretch>
            <a:fillRect/>
          </a:stretch>
        </p:blipFill>
        <p:spPr bwMode="auto">
          <a:xfrm>
            <a:off x="874713" y="1265238"/>
            <a:ext cx="7785100" cy="5135562"/>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1026"/>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84995" name="Rectangle 1027"/>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84996" name="Rectangle 1028"/>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84997" name="Rectangle 1029"/>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84998" name="Rectangle 1031"/>
          <p:cNvSpPr>
            <a:spLocks noGrp="1" noChangeArrowheads="1"/>
          </p:cNvSpPr>
          <p:nvPr>
            <p:ph type="title"/>
          </p:nvPr>
        </p:nvSpPr>
        <p:spPr>
          <a:xfrm>
            <a:off x="1679575" y="0"/>
            <a:ext cx="8623300" cy="1143000"/>
          </a:xfrm>
          <a:noFill/>
        </p:spPr>
        <p:txBody>
          <a:bodyPr/>
          <a:lstStyle/>
          <a:p>
            <a:pPr eaLnBrk="1" hangingPunct="1"/>
            <a:r>
              <a:rPr lang="en-US" dirty="0" smtClean="0"/>
              <a:t>HUMPHREY AUTO-KERATOMETER</a:t>
            </a:r>
          </a:p>
        </p:txBody>
      </p:sp>
      <p:pic>
        <p:nvPicPr>
          <p:cNvPr id="84999" name="Picture 8" descr="D:\IACLE ALL MODULES\IACLE COL PICS\MOD 1 COL pics\1L2\1714-94.JPG"/>
          <p:cNvPicPr>
            <a:picLocks noChangeAspect="1" noChangeArrowheads="1"/>
          </p:cNvPicPr>
          <p:nvPr/>
        </p:nvPicPr>
        <p:blipFill>
          <a:blip r:embed="rId3" cstate="print"/>
          <a:srcRect/>
          <a:stretch>
            <a:fillRect/>
          </a:stretch>
        </p:blipFill>
        <p:spPr bwMode="auto">
          <a:xfrm>
            <a:off x="922338" y="1274763"/>
            <a:ext cx="7810500" cy="5126037"/>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86019" name="Rectangle 3"/>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86020" name="Rectangle 4"/>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86021" name="Rectangle 5"/>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86022" name="Rectangle 7"/>
          <p:cNvSpPr>
            <a:spLocks noGrp="1" noChangeArrowheads="1"/>
          </p:cNvSpPr>
          <p:nvPr>
            <p:ph type="title"/>
          </p:nvPr>
        </p:nvSpPr>
        <p:spPr>
          <a:xfrm>
            <a:off x="1362075" y="0"/>
            <a:ext cx="9255125" cy="1143000"/>
          </a:xfrm>
          <a:noFill/>
        </p:spPr>
        <p:txBody>
          <a:bodyPr/>
          <a:lstStyle/>
          <a:p>
            <a:pPr eaLnBrk="1" hangingPunct="1">
              <a:lnSpc>
                <a:spcPct val="90000"/>
              </a:lnSpc>
            </a:pPr>
            <a:r>
              <a:rPr lang="en-US" dirty="0" smtClean="0"/>
              <a:t>KERATOMETRY CALIBRATION</a:t>
            </a:r>
          </a:p>
        </p:txBody>
      </p:sp>
      <p:sp>
        <p:nvSpPr>
          <p:cNvPr id="86023" name="Rectangle 6"/>
          <p:cNvSpPr>
            <a:spLocks noGrp="1" noChangeArrowheads="1"/>
          </p:cNvSpPr>
          <p:nvPr>
            <p:ph idx="1"/>
          </p:nvPr>
        </p:nvSpPr>
        <p:spPr>
          <a:xfrm>
            <a:off x="2241550" y="2365375"/>
            <a:ext cx="6573838" cy="4114800"/>
          </a:xfrm>
        </p:spPr>
        <p:txBody>
          <a:bodyPr/>
          <a:lstStyle/>
          <a:p>
            <a:pPr eaLnBrk="1" hangingPunct="1">
              <a:lnSpc>
                <a:spcPct val="110000"/>
              </a:lnSpc>
              <a:buFontTx/>
              <a:buChar char=" "/>
            </a:pPr>
            <a:r>
              <a:rPr lang="en-US" sz="3400" dirty="0" smtClean="0"/>
              <a:t>Spherical steel/glass balls</a:t>
            </a:r>
            <a:endParaRPr lang="en-US" dirty="0" smtClean="0"/>
          </a:p>
        </p:txBody>
      </p:sp>
    </p:spTree>
  </p:cSld>
  <p:clrMapOvr>
    <a:masterClrMapping/>
  </p:clrMapOvr>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1026"/>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87043" name="Rectangle 1027"/>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87044" name="Rectangle 1028"/>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87045" name="Rectangle 1029"/>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87046" name="Rectangle 1031"/>
          <p:cNvSpPr>
            <a:spLocks noGrp="1" noChangeArrowheads="1"/>
          </p:cNvSpPr>
          <p:nvPr>
            <p:ph type="title"/>
          </p:nvPr>
        </p:nvSpPr>
        <p:spPr>
          <a:xfrm>
            <a:off x="858838" y="0"/>
            <a:ext cx="10287000" cy="1143000"/>
          </a:xfrm>
          <a:noFill/>
        </p:spPr>
        <p:txBody>
          <a:bodyPr/>
          <a:lstStyle/>
          <a:p>
            <a:pPr eaLnBrk="1" hangingPunct="1">
              <a:lnSpc>
                <a:spcPct val="90000"/>
              </a:lnSpc>
            </a:pPr>
            <a:r>
              <a:rPr lang="en-US" dirty="0" smtClean="0"/>
              <a:t>KERATOMETRY CALIBRATION INDEX</a:t>
            </a:r>
          </a:p>
        </p:txBody>
      </p:sp>
      <p:sp>
        <p:nvSpPr>
          <p:cNvPr id="87047" name="Rectangle 1030"/>
          <p:cNvSpPr>
            <a:spLocks noGrp="1" noChangeArrowheads="1"/>
          </p:cNvSpPr>
          <p:nvPr>
            <p:ph idx="1"/>
          </p:nvPr>
        </p:nvSpPr>
        <p:spPr>
          <a:xfrm>
            <a:off x="1938338" y="2351088"/>
            <a:ext cx="8955087" cy="4114800"/>
          </a:xfrm>
        </p:spPr>
        <p:txBody>
          <a:bodyPr/>
          <a:lstStyle/>
          <a:p>
            <a:pPr eaLnBrk="1" hangingPunct="1">
              <a:lnSpc>
                <a:spcPct val="110000"/>
              </a:lnSpc>
              <a:buClr>
                <a:srgbClr val="FFC000"/>
              </a:buClr>
            </a:pPr>
            <a:r>
              <a:rPr lang="en-US" sz="3400" dirty="0" smtClean="0"/>
              <a:t>Uses specific refractive index</a:t>
            </a:r>
          </a:p>
          <a:p>
            <a:pPr eaLnBrk="1" hangingPunct="1">
              <a:lnSpc>
                <a:spcPct val="110000"/>
              </a:lnSpc>
              <a:buClr>
                <a:srgbClr val="FFC000"/>
              </a:buClr>
            </a:pPr>
            <a:r>
              <a:rPr lang="en-US" sz="3400" dirty="0" smtClean="0"/>
              <a:t>Calibration index: 1.332 or 1.3375</a:t>
            </a:r>
            <a:endParaRPr lang="en-US" dirty="0" smtClean="0"/>
          </a:p>
        </p:txBody>
      </p:sp>
    </p:spTree>
  </p:cSld>
  <p:clrMapOvr>
    <a:masterClrMapping/>
  </p:clrMapOvr>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1026"/>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88067" name="Rectangle 1027"/>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88068" name="Rectangle 1028"/>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88069" name="Rectangle 1029"/>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88070" name="Rectangle 1031"/>
          <p:cNvSpPr>
            <a:spLocks noGrp="1" noChangeArrowheads="1"/>
          </p:cNvSpPr>
          <p:nvPr>
            <p:ph type="title"/>
          </p:nvPr>
        </p:nvSpPr>
        <p:spPr>
          <a:xfrm>
            <a:off x="1834199" y="0"/>
            <a:ext cx="8312150" cy="1143000"/>
          </a:xfrm>
          <a:noFill/>
        </p:spPr>
        <p:txBody>
          <a:bodyPr/>
          <a:lstStyle/>
          <a:p>
            <a:pPr eaLnBrk="1" hangingPunct="1">
              <a:lnSpc>
                <a:spcPct val="90000"/>
              </a:lnSpc>
            </a:pPr>
            <a:r>
              <a:rPr lang="en-US" dirty="0" smtClean="0"/>
              <a:t>KERATOMETRY CALIBRATION FORMULA</a:t>
            </a:r>
          </a:p>
        </p:txBody>
      </p:sp>
      <p:sp>
        <p:nvSpPr>
          <p:cNvPr id="88071" name="Rectangle 1030"/>
          <p:cNvSpPr>
            <a:spLocks noGrp="1" noChangeArrowheads="1"/>
          </p:cNvSpPr>
          <p:nvPr>
            <p:ph idx="1"/>
          </p:nvPr>
        </p:nvSpPr>
        <p:spPr>
          <a:xfrm>
            <a:off x="1277938" y="3236913"/>
            <a:ext cx="2058987" cy="1473200"/>
          </a:xfrm>
        </p:spPr>
        <p:txBody>
          <a:bodyPr/>
          <a:lstStyle/>
          <a:p>
            <a:pPr eaLnBrk="1" hangingPunct="1">
              <a:buFontTx/>
              <a:buChar char=" "/>
            </a:pPr>
            <a:r>
              <a:rPr lang="en-US" sz="3400" i="1" dirty="0" smtClean="0"/>
              <a:t>r = </a:t>
            </a:r>
            <a:r>
              <a:rPr lang="en-US" sz="3400" i="1" u="sng" dirty="0" smtClean="0"/>
              <a:t>2dh</a:t>
            </a:r>
            <a:r>
              <a:rPr lang="en-US" sz="3400" i="1" u="sng" dirty="0" smtClean="0">
                <a:latin typeface="Tahoma" pitchFamily="34" charset="0"/>
              </a:rPr>
              <a:t>’</a:t>
            </a:r>
            <a:endParaRPr lang="en-US" sz="3400" i="1" u="sng" dirty="0" smtClean="0"/>
          </a:p>
          <a:p>
            <a:pPr eaLnBrk="1" hangingPunct="1">
              <a:lnSpc>
                <a:spcPct val="70000"/>
              </a:lnSpc>
              <a:buFontTx/>
              <a:buChar char=" "/>
            </a:pPr>
            <a:r>
              <a:rPr lang="en-US" sz="3400" i="1" dirty="0" smtClean="0"/>
              <a:t>       h</a:t>
            </a:r>
            <a:endParaRPr lang="en-US" dirty="0" smtClean="0"/>
          </a:p>
        </p:txBody>
      </p:sp>
      <p:sp>
        <p:nvSpPr>
          <p:cNvPr id="88072" name="Rectangle 1032"/>
          <p:cNvSpPr>
            <a:spLocks noChangeArrowheads="1"/>
          </p:cNvSpPr>
          <p:nvPr/>
        </p:nvSpPr>
        <p:spPr bwMode="auto">
          <a:xfrm>
            <a:off x="4048125" y="2105025"/>
            <a:ext cx="5969000" cy="3433763"/>
          </a:xfrm>
          <a:prstGeom prst="rect">
            <a:avLst/>
          </a:prstGeom>
          <a:noFill/>
          <a:ln w="9525">
            <a:noFill/>
            <a:miter lim="800000"/>
            <a:headEnd/>
            <a:tailEnd/>
          </a:ln>
        </p:spPr>
        <p:txBody>
          <a:bodyPr lIns="92075" tIns="46038" rIns="92075" bIns="46038"/>
          <a:lstStyle/>
          <a:p>
            <a:pPr marL="342900" indent="-342900" algn="l" defTabSz="762000">
              <a:lnSpc>
                <a:spcPct val="100000"/>
              </a:lnSpc>
              <a:spcAft>
                <a:spcPct val="30000"/>
              </a:spcAft>
              <a:buClr>
                <a:srgbClr val="E3BEFF"/>
              </a:buClr>
              <a:buSzPct val="100000"/>
              <a:buFontTx/>
              <a:buChar char=" "/>
            </a:pPr>
            <a:r>
              <a:rPr lang="en-US" sz="3400" dirty="0" smtClean="0">
                <a:solidFill>
                  <a:schemeClr val="tx2"/>
                </a:solidFill>
              </a:rPr>
              <a:t>      Where</a:t>
            </a:r>
            <a:r>
              <a:rPr lang="en-US" sz="3400" dirty="0">
                <a:solidFill>
                  <a:schemeClr val="tx2"/>
                </a:solidFill>
              </a:rPr>
              <a:t>:</a:t>
            </a:r>
          </a:p>
          <a:p>
            <a:pPr marL="1143000" lvl="2" indent="-228600" algn="l" defTabSz="762000">
              <a:lnSpc>
                <a:spcPct val="100000"/>
              </a:lnSpc>
              <a:spcAft>
                <a:spcPct val="30000"/>
              </a:spcAft>
              <a:buClr>
                <a:srgbClr val="E3BEFF"/>
              </a:buClr>
              <a:buSzPct val="100000"/>
              <a:buFontTx/>
              <a:buChar char=" "/>
            </a:pPr>
            <a:r>
              <a:rPr lang="en-US" sz="3400" i="1" dirty="0">
                <a:solidFill>
                  <a:schemeClr val="tx2"/>
                </a:solidFill>
              </a:rPr>
              <a:t>r</a:t>
            </a:r>
            <a:r>
              <a:rPr lang="en-US" sz="3400" dirty="0">
                <a:solidFill>
                  <a:schemeClr val="tx2"/>
                </a:solidFill>
              </a:rPr>
              <a:t>   = radius</a:t>
            </a:r>
          </a:p>
          <a:p>
            <a:pPr marL="1143000" lvl="2" indent="-228600" algn="l" defTabSz="762000">
              <a:lnSpc>
                <a:spcPct val="100000"/>
              </a:lnSpc>
              <a:spcAft>
                <a:spcPct val="30000"/>
              </a:spcAft>
              <a:buClr>
                <a:srgbClr val="E3BEFF"/>
              </a:buClr>
              <a:buSzPct val="100000"/>
              <a:buFontTx/>
              <a:buChar char=" "/>
            </a:pPr>
            <a:r>
              <a:rPr lang="en-US" sz="3400" i="1" dirty="0">
                <a:solidFill>
                  <a:schemeClr val="tx2"/>
                </a:solidFill>
              </a:rPr>
              <a:t>d</a:t>
            </a:r>
            <a:r>
              <a:rPr lang="en-US" sz="3400" dirty="0">
                <a:solidFill>
                  <a:schemeClr val="tx2"/>
                </a:solidFill>
              </a:rPr>
              <a:t>  = image distance</a:t>
            </a:r>
          </a:p>
          <a:p>
            <a:pPr marL="1143000" lvl="2" indent="-228600" algn="l" defTabSz="762000">
              <a:lnSpc>
                <a:spcPct val="100000"/>
              </a:lnSpc>
              <a:spcAft>
                <a:spcPct val="30000"/>
              </a:spcAft>
              <a:buClr>
                <a:srgbClr val="E3BEFF"/>
              </a:buClr>
              <a:buSzPct val="100000"/>
              <a:buFontTx/>
              <a:buChar char=" "/>
            </a:pPr>
            <a:r>
              <a:rPr lang="en-US" sz="3400" i="1" dirty="0">
                <a:solidFill>
                  <a:schemeClr val="tx2"/>
                </a:solidFill>
              </a:rPr>
              <a:t>h</a:t>
            </a:r>
            <a:r>
              <a:rPr lang="en-US" sz="3400" i="1" dirty="0">
                <a:solidFill>
                  <a:schemeClr val="tx2"/>
                </a:solidFill>
                <a:latin typeface="Tahoma" pitchFamily="34" charset="0"/>
              </a:rPr>
              <a:t>’</a:t>
            </a:r>
            <a:r>
              <a:rPr lang="en-US" sz="3400" dirty="0">
                <a:solidFill>
                  <a:schemeClr val="tx2"/>
                </a:solidFill>
                <a:latin typeface="Times New Roman" pitchFamily="18" charset="0"/>
              </a:rPr>
              <a:t> </a:t>
            </a:r>
            <a:r>
              <a:rPr lang="en-US" sz="3400" dirty="0">
                <a:solidFill>
                  <a:schemeClr val="tx2"/>
                </a:solidFill>
              </a:rPr>
              <a:t>= image height</a:t>
            </a:r>
          </a:p>
          <a:p>
            <a:pPr marL="1143000" lvl="2" indent="-228600" algn="l" defTabSz="762000">
              <a:lnSpc>
                <a:spcPct val="100000"/>
              </a:lnSpc>
              <a:spcAft>
                <a:spcPct val="30000"/>
              </a:spcAft>
              <a:buClr>
                <a:srgbClr val="E3BEFF"/>
              </a:buClr>
              <a:buSzPct val="100000"/>
              <a:buFontTx/>
              <a:buChar char=" "/>
            </a:pPr>
            <a:r>
              <a:rPr lang="en-US" sz="3400" i="1" dirty="0">
                <a:solidFill>
                  <a:schemeClr val="tx2"/>
                </a:solidFill>
              </a:rPr>
              <a:t>h </a:t>
            </a:r>
            <a:r>
              <a:rPr lang="en-US" sz="3400" dirty="0">
                <a:solidFill>
                  <a:schemeClr val="tx2"/>
                </a:solidFill>
              </a:rPr>
              <a:t> = mire separation</a:t>
            </a:r>
            <a:endParaRPr lang="en-US" sz="3600" dirty="0">
              <a:solidFill>
                <a:schemeClr val="tx2"/>
              </a:solidFill>
            </a:endParaRPr>
          </a:p>
        </p:txBody>
      </p:sp>
    </p:spTree>
  </p:cSld>
  <p:clrMapOvr>
    <a:masterClrMapping/>
  </p:clrMapOvr>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89091" name="Rectangle 3"/>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89092" name="Rectangle 4"/>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89093" name="Rectangle 5"/>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89094" name="Rectangle 7"/>
          <p:cNvSpPr>
            <a:spLocks noGrp="1" noChangeArrowheads="1"/>
          </p:cNvSpPr>
          <p:nvPr>
            <p:ph type="title"/>
          </p:nvPr>
        </p:nvSpPr>
        <p:spPr>
          <a:xfrm>
            <a:off x="1939925" y="0"/>
            <a:ext cx="8115300" cy="1143000"/>
          </a:xfrm>
          <a:noFill/>
        </p:spPr>
        <p:txBody>
          <a:bodyPr/>
          <a:lstStyle/>
          <a:p>
            <a:pPr eaLnBrk="1" hangingPunct="1">
              <a:lnSpc>
                <a:spcPct val="90000"/>
              </a:lnSpc>
            </a:pPr>
            <a:r>
              <a:rPr lang="en-US" dirty="0" smtClean="0"/>
              <a:t>MEASURING RIGID CL RADII WITH THE KERATOMETER</a:t>
            </a:r>
          </a:p>
        </p:txBody>
      </p:sp>
      <p:sp>
        <p:nvSpPr>
          <p:cNvPr id="89095" name="Rectangle 6"/>
          <p:cNvSpPr>
            <a:spLocks noGrp="1" noChangeArrowheads="1"/>
          </p:cNvSpPr>
          <p:nvPr>
            <p:ph idx="1"/>
          </p:nvPr>
        </p:nvSpPr>
        <p:spPr>
          <a:xfrm>
            <a:off x="2428875" y="1989138"/>
            <a:ext cx="6022975" cy="4114800"/>
          </a:xfrm>
        </p:spPr>
        <p:txBody>
          <a:bodyPr/>
          <a:lstStyle/>
          <a:p>
            <a:pPr eaLnBrk="1" hangingPunct="1">
              <a:lnSpc>
                <a:spcPct val="110000"/>
              </a:lnSpc>
              <a:buClr>
                <a:srgbClr val="FFC000"/>
              </a:buClr>
            </a:pPr>
            <a:r>
              <a:rPr lang="en-US" sz="3400" dirty="0" smtClean="0"/>
              <a:t>Prism or mirror attachment on headrest</a:t>
            </a:r>
          </a:p>
          <a:p>
            <a:pPr eaLnBrk="1" hangingPunct="1">
              <a:lnSpc>
                <a:spcPct val="110000"/>
              </a:lnSpc>
              <a:buClr>
                <a:srgbClr val="FFC000"/>
              </a:buClr>
            </a:pPr>
            <a:r>
              <a:rPr lang="en-US" sz="3400" dirty="0" smtClean="0"/>
              <a:t>Use 45</a:t>
            </a:r>
            <a:r>
              <a:rPr lang="en-US" sz="3400" baseline="60000" dirty="0" smtClean="0"/>
              <a:t>o</a:t>
            </a:r>
            <a:r>
              <a:rPr lang="en-US" sz="3400" dirty="0" smtClean="0"/>
              <a:t> prism</a:t>
            </a:r>
          </a:p>
          <a:p>
            <a:pPr eaLnBrk="1" hangingPunct="1">
              <a:lnSpc>
                <a:spcPct val="110000"/>
              </a:lnSpc>
              <a:buClr>
                <a:srgbClr val="FFC000"/>
              </a:buClr>
            </a:pPr>
            <a:r>
              <a:rPr lang="en-US" sz="3400" dirty="0" smtClean="0"/>
              <a:t>Equivalent mirror value</a:t>
            </a:r>
            <a:endParaRPr lang="en-US" dirty="0" smtClean="0"/>
          </a:p>
        </p:txBody>
      </p:sp>
    </p:spTree>
  </p:cSld>
  <p:clrMapOvr>
    <a:masterClrMapping/>
  </p:clrMapOvr>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90115" name="Rectangle 3"/>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90116" name="Rectangle 4"/>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90117" name="Rectangle 5"/>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90118" name="Rectangle 7"/>
          <p:cNvSpPr>
            <a:spLocks noGrp="1" noChangeArrowheads="1"/>
          </p:cNvSpPr>
          <p:nvPr>
            <p:ph type="title"/>
          </p:nvPr>
        </p:nvSpPr>
        <p:spPr>
          <a:xfrm>
            <a:off x="1144588" y="0"/>
            <a:ext cx="9702800" cy="1143000"/>
          </a:xfrm>
          <a:noFill/>
        </p:spPr>
        <p:txBody>
          <a:bodyPr/>
          <a:lstStyle/>
          <a:p>
            <a:pPr eaLnBrk="1" hangingPunct="1">
              <a:lnSpc>
                <a:spcPct val="90000"/>
              </a:lnSpc>
            </a:pPr>
            <a:r>
              <a:rPr lang="en-US" dirty="0" smtClean="0"/>
              <a:t>TOPOGRAPHIC ANALYSIS SYSTEMS</a:t>
            </a:r>
          </a:p>
        </p:txBody>
      </p:sp>
      <p:sp>
        <p:nvSpPr>
          <p:cNvPr id="90119" name="Rectangle 6"/>
          <p:cNvSpPr>
            <a:spLocks noGrp="1" noChangeArrowheads="1"/>
          </p:cNvSpPr>
          <p:nvPr>
            <p:ph idx="1"/>
          </p:nvPr>
        </p:nvSpPr>
        <p:spPr>
          <a:xfrm>
            <a:off x="2530475" y="2317750"/>
            <a:ext cx="7177088" cy="4114800"/>
          </a:xfrm>
        </p:spPr>
        <p:txBody>
          <a:bodyPr/>
          <a:lstStyle/>
          <a:p>
            <a:pPr eaLnBrk="1" hangingPunct="1">
              <a:lnSpc>
                <a:spcPct val="110000"/>
              </a:lnSpc>
              <a:buFontTx/>
              <a:buChar char=" "/>
            </a:pPr>
            <a:r>
              <a:rPr lang="en-US" sz="3400" dirty="0" smtClean="0"/>
              <a:t>Computer-generated</a:t>
            </a:r>
          </a:p>
          <a:p>
            <a:pPr eaLnBrk="1" hangingPunct="1">
              <a:lnSpc>
                <a:spcPct val="110000"/>
              </a:lnSpc>
              <a:buFontTx/>
              <a:buChar char=" "/>
            </a:pPr>
            <a:r>
              <a:rPr lang="en-US" sz="3400" dirty="0" smtClean="0"/>
              <a:t>3-dimensional corneal map</a:t>
            </a:r>
            <a:endParaRPr lang="en-US" dirty="0" smtClean="0"/>
          </a:p>
        </p:txBody>
      </p:sp>
      <p:sp>
        <p:nvSpPr>
          <p:cNvPr id="90120" name="Rectangle 8"/>
          <p:cNvSpPr>
            <a:spLocks noChangeArrowheads="1"/>
          </p:cNvSpPr>
          <p:nvPr/>
        </p:nvSpPr>
        <p:spPr bwMode="auto">
          <a:xfrm>
            <a:off x="390525" y="1104900"/>
            <a:ext cx="9702800" cy="1143000"/>
          </a:xfrm>
          <a:prstGeom prst="rect">
            <a:avLst/>
          </a:prstGeom>
          <a:noFill/>
          <a:ln w="9525">
            <a:noFill/>
            <a:miter lim="800000"/>
            <a:headEnd/>
            <a:tailEnd/>
          </a:ln>
        </p:spPr>
        <p:txBody>
          <a:bodyPr lIns="92075" tIns="46038" rIns="92075" bIns="46038" anchor="ctr"/>
          <a:lstStyle/>
          <a:p>
            <a:pPr defTabSz="762000">
              <a:lnSpc>
                <a:spcPct val="90000"/>
              </a:lnSpc>
            </a:pPr>
            <a:r>
              <a:rPr lang="en-US" sz="3000" b="1" dirty="0">
                <a:solidFill>
                  <a:schemeClr val="tx2"/>
                </a:solidFill>
              </a:rPr>
              <a:t>(Computer-assisted)</a:t>
            </a:r>
            <a:endParaRPr lang="en-US" sz="3800" b="1" dirty="0">
              <a:solidFill>
                <a:schemeClr val="tx2"/>
              </a:solidFill>
            </a:endParaRP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 name="Rectangle 219"/>
          <p:cNvSpPr/>
          <p:nvPr/>
        </p:nvSpPr>
        <p:spPr>
          <a:xfrm>
            <a:off x="0" y="1243013"/>
            <a:ext cx="10287000" cy="5386387"/>
          </a:xfrm>
          <a:prstGeom prst="rect">
            <a:avLst/>
          </a:prstGeom>
          <a:solidFill>
            <a:schemeClr val="accent3">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dirty="0"/>
          </a:p>
        </p:txBody>
      </p:sp>
      <p:sp>
        <p:nvSpPr>
          <p:cNvPr id="8195" name="Rectangle 145"/>
          <p:cNvSpPr>
            <a:spLocks noChangeArrowheads="1"/>
          </p:cNvSpPr>
          <p:nvPr/>
        </p:nvSpPr>
        <p:spPr bwMode="auto">
          <a:xfrm>
            <a:off x="6400800" y="4549775"/>
            <a:ext cx="969963" cy="338138"/>
          </a:xfrm>
          <a:prstGeom prst="rect">
            <a:avLst/>
          </a:prstGeom>
          <a:noFill/>
          <a:ln w="9525">
            <a:noFill/>
            <a:miter lim="800000"/>
            <a:headEnd/>
            <a:tailEnd/>
          </a:ln>
        </p:spPr>
        <p:txBody>
          <a:bodyPr lIns="0" tIns="0" rIns="0" bIns="0">
            <a:spAutoFit/>
          </a:bodyPr>
          <a:lstStyle/>
          <a:p>
            <a:pPr defTabSz="762000"/>
            <a:r>
              <a:rPr lang="en-US" sz="2000" dirty="0">
                <a:solidFill>
                  <a:srgbClr val="000000"/>
                </a:solidFill>
              </a:rPr>
              <a:t>11.5 mm</a:t>
            </a:r>
            <a:endParaRPr lang="en-US" sz="2000" dirty="0"/>
          </a:p>
        </p:txBody>
      </p:sp>
      <p:sp>
        <p:nvSpPr>
          <p:cNvPr id="8196" name="Rectangle 2"/>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CA" dirty="0"/>
          </a:p>
        </p:txBody>
      </p:sp>
      <p:sp>
        <p:nvSpPr>
          <p:cNvPr id="8197" name="Rectangle 4"/>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CA" dirty="0"/>
          </a:p>
        </p:txBody>
      </p:sp>
      <p:sp>
        <p:nvSpPr>
          <p:cNvPr id="8198" name="Rectangle 149"/>
          <p:cNvSpPr>
            <a:spLocks noChangeArrowheads="1"/>
          </p:cNvSpPr>
          <p:nvPr/>
        </p:nvSpPr>
        <p:spPr bwMode="auto">
          <a:xfrm>
            <a:off x="7270403" y="1351722"/>
            <a:ext cx="2817812" cy="281103"/>
          </a:xfrm>
          <a:prstGeom prst="rect">
            <a:avLst/>
          </a:prstGeom>
          <a:noFill/>
          <a:ln w="9525">
            <a:noFill/>
            <a:miter lim="800000"/>
            <a:headEnd/>
            <a:tailEnd/>
          </a:ln>
        </p:spPr>
        <p:txBody>
          <a:bodyPr lIns="0" tIns="0" rIns="0" bIns="0">
            <a:spAutoFit/>
          </a:bodyPr>
          <a:lstStyle/>
          <a:p>
            <a:pPr defTabSz="762000"/>
            <a:r>
              <a:rPr lang="en-US" sz="1800" dirty="0">
                <a:solidFill>
                  <a:schemeClr val="tx1"/>
                </a:solidFill>
              </a:rPr>
              <a:t>(after Hogan </a:t>
            </a:r>
            <a:r>
              <a:rPr lang="en-US" sz="1800" i="1" dirty="0">
                <a:solidFill>
                  <a:schemeClr val="tx1"/>
                </a:solidFill>
              </a:rPr>
              <a:t>et al</a:t>
            </a:r>
            <a:r>
              <a:rPr lang="en-US" sz="1800" dirty="0">
                <a:solidFill>
                  <a:schemeClr val="tx1"/>
                </a:solidFill>
              </a:rPr>
              <a:t>., 1971)</a:t>
            </a:r>
            <a:endParaRPr lang="en-US" dirty="0">
              <a:solidFill>
                <a:schemeClr val="tx1"/>
              </a:solidFill>
            </a:endParaRPr>
          </a:p>
        </p:txBody>
      </p:sp>
      <p:grpSp>
        <p:nvGrpSpPr>
          <p:cNvPr id="2" name="Group 371"/>
          <p:cNvGrpSpPr>
            <a:grpSpLocks noChangeAspect="1"/>
          </p:cNvGrpSpPr>
          <p:nvPr/>
        </p:nvGrpSpPr>
        <p:grpSpPr bwMode="auto">
          <a:xfrm>
            <a:off x="44583" y="1254079"/>
            <a:ext cx="5994794" cy="2530228"/>
            <a:chOff x="548" y="115"/>
            <a:chExt cx="4001" cy="1689"/>
          </a:xfrm>
          <a:solidFill>
            <a:schemeClr val="tx1"/>
          </a:solidFill>
        </p:grpSpPr>
        <p:sp>
          <p:nvSpPr>
            <p:cNvPr id="929952" name="Freeform 160"/>
            <p:cNvSpPr>
              <a:spLocks/>
            </p:cNvSpPr>
            <p:nvPr/>
          </p:nvSpPr>
          <p:spPr bwMode="auto">
            <a:xfrm>
              <a:off x="2986" y="884"/>
              <a:ext cx="193" cy="130"/>
            </a:xfrm>
            <a:custGeom>
              <a:avLst/>
              <a:gdLst/>
              <a:ahLst/>
              <a:cxnLst>
                <a:cxn ang="0">
                  <a:pos x="4" y="130"/>
                </a:cxn>
                <a:cxn ang="0">
                  <a:pos x="21" y="124"/>
                </a:cxn>
                <a:cxn ang="0">
                  <a:pos x="47" y="118"/>
                </a:cxn>
                <a:cxn ang="0">
                  <a:pos x="77" y="108"/>
                </a:cxn>
                <a:cxn ang="0">
                  <a:pos x="110" y="96"/>
                </a:cxn>
                <a:cxn ang="0">
                  <a:pos x="126" y="88"/>
                </a:cxn>
                <a:cxn ang="0">
                  <a:pos x="140" y="80"/>
                </a:cxn>
                <a:cxn ang="0">
                  <a:pos x="155" y="69"/>
                </a:cxn>
                <a:cxn ang="0">
                  <a:pos x="167" y="57"/>
                </a:cxn>
                <a:cxn ang="0">
                  <a:pos x="179" y="45"/>
                </a:cxn>
                <a:cxn ang="0">
                  <a:pos x="187" y="33"/>
                </a:cxn>
                <a:cxn ang="0">
                  <a:pos x="193" y="17"/>
                </a:cxn>
                <a:cxn ang="0">
                  <a:pos x="193" y="0"/>
                </a:cxn>
                <a:cxn ang="0">
                  <a:pos x="181" y="0"/>
                </a:cxn>
                <a:cxn ang="0">
                  <a:pos x="181" y="15"/>
                </a:cxn>
                <a:cxn ang="0">
                  <a:pos x="175" y="27"/>
                </a:cxn>
                <a:cxn ang="0">
                  <a:pos x="169" y="39"/>
                </a:cxn>
                <a:cxn ang="0">
                  <a:pos x="159" y="49"/>
                </a:cxn>
                <a:cxn ang="0">
                  <a:pos x="146" y="59"/>
                </a:cxn>
                <a:cxn ang="0">
                  <a:pos x="134" y="67"/>
                </a:cxn>
                <a:cxn ang="0">
                  <a:pos x="120" y="75"/>
                </a:cxn>
                <a:cxn ang="0">
                  <a:pos x="104" y="84"/>
                </a:cxn>
                <a:cxn ang="0">
                  <a:pos x="73" y="96"/>
                </a:cxn>
                <a:cxn ang="0">
                  <a:pos x="43" y="106"/>
                </a:cxn>
                <a:cxn ang="0">
                  <a:pos x="17" y="112"/>
                </a:cxn>
                <a:cxn ang="0">
                  <a:pos x="0" y="118"/>
                </a:cxn>
                <a:cxn ang="0">
                  <a:pos x="4" y="130"/>
                </a:cxn>
              </a:cxnLst>
              <a:rect l="0" t="0" r="r" b="b"/>
              <a:pathLst>
                <a:path w="193" h="130">
                  <a:moveTo>
                    <a:pt x="4" y="130"/>
                  </a:moveTo>
                  <a:lnTo>
                    <a:pt x="21" y="124"/>
                  </a:lnTo>
                  <a:lnTo>
                    <a:pt x="47" y="118"/>
                  </a:lnTo>
                  <a:lnTo>
                    <a:pt x="77" y="108"/>
                  </a:lnTo>
                  <a:lnTo>
                    <a:pt x="110" y="96"/>
                  </a:lnTo>
                  <a:lnTo>
                    <a:pt x="126" y="88"/>
                  </a:lnTo>
                  <a:lnTo>
                    <a:pt x="140" y="80"/>
                  </a:lnTo>
                  <a:lnTo>
                    <a:pt x="155" y="69"/>
                  </a:lnTo>
                  <a:lnTo>
                    <a:pt x="167" y="57"/>
                  </a:lnTo>
                  <a:lnTo>
                    <a:pt x="179" y="45"/>
                  </a:lnTo>
                  <a:lnTo>
                    <a:pt x="187" y="33"/>
                  </a:lnTo>
                  <a:lnTo>
                    <a:pt x="193" y="17"/>
                  </a:lnTo>
                  <a:lnTo>
                    <a:pt x="193" y="0"/>
                  </a:lnTo>
                  <a:lnTo>
                    <a:pt x="181" y="0"/>
                  </a:lnTo>
                  <a:lnTo>
                    <a:pt x="181" y="15"/>
                  </a:lnTo>
                  <a:lnTo>
                    <a:pt x="175" y="27"/>
                  </a:lnTo>
                  <a:lnTo>
                    <a:pt x="169" y="39"/>
                  </a:lnTo>
                  <a:lnTo>
                    <a:pt x="159" y="49"/>
                  </a:lnTo>
                  <a:lnTo>
                    <a:pt x="146" y="59"/>
                  </a:lnTo>
                  <a:lnTo>
                    <a:pt x="134" y="67"/>
                  </a:lnTo>
                  <a:lnTo>
                    <a:pt x="120" y="75"/>
                  </a:lnTo>
                  <a:lnTo>
                    <a:pt x="104" y="84"/>
                  </a:lnTo>
                  <a:lnTo>
                    <a:pt x="73" y="96"/>
                  </a:lnTo>
                  <a:lnTo>
                    <a:pt x="43" y="106"/>
                  </a:lnTo>
                  <a:lnTo>
                    <a:pt x="17" y="112"/>
                  </a:lnTo>
                  <a:lnTo>
                    <a:pt x="0" y="118"/>
                  </a:lnTo>
                  <a:lnTo>
                    <a:pt x="4" y="130"/>
                  </a:lnTo>
                  <a:close/>
                </a:path>
              </a:pathLst>
            </a:custGeom>
            <a:grpFill/>
            <a:ln w="9525">
              <a:noFill/>
              <a:round/>
              <a:headEnd/>
              <a:tailEnd/>
            </a:ln>
          </p:spPr>
          <p:txBody>
            <a:bodyPr/>
            <a:lstStyle/>
            <a:p>
              <a:pPr>
                <a:defRPr/>
              </a:pPr>
              <a:endParaRPr lang="en-CA" dirty="0"/>
            </a:p>
          </p:txBody>
        </p:sp>
        <p:sp>
          <p:nvSpPr>
            <p:cNvPr id="929953" name="Freeform 161"/>
            <p:cNvSpPr>
              <a:spLocks/>
            </p:cNvSpPr>
            <p:nvPr/>
          </p:nvSpPr>
          <p:spPr bwMode="auto">
            <a:xfrm>
              <a:off x="1829" y="1002"/>
              <a:ext cx="1161" cy="434"/>
            </a:xfrm>
            <a:custGeom>
              <a:avLst/>
              <a:gdLst/>
              <a:ahLst/>
              <a:cxnLst>
                <a:cxn ang="0">
                  <a:pos x="0" y="434"/>
                </a:cxn>
                <a:cxn ang="0">
                  <a:pos x="47" y="432"/>
                </a:cxn>
                <a:cxn ang="0">
                  <a:pos x="94" y="430"/>
                </a:cxn>
                <a:cxn ang="0">
                  <a:pos x="140" y="426"/>
                </a:cxn>
                <a:cxn ang="0">
                  <a:pos x="185" y="420"/>
                </a:cxn>
                <a:cxn ang="0">
                  <a:pos x="230" y="414"/>
                </a:cxn>
                <a:cxn ang="0">
                  <a:pos x="272" y="406"/>
                </a:cxn>
                <a:cxn ang="0">
                  <a:pos x="315" y="396"/>
                </a:cxn>
                <a:cxn ang="0">
                  <a:pos x="357" y="386"/>
                </a:cxn>
                <a:cxn ang="0">
                  <a:pos x="439" y="361"/>
                </a:cxn>
                <a:cxn ang="0">
                  <a:pos x="518" y="333"/>
                </a:cxn>
                <a:cxn ang="0">
                  <a:pos x="593" y="303"/>
                </a:cxn>
                <a:cxn ang="0">
                  <a:pos x="668" y="268"/>
                </a:cxn>
                <a:cxn ang="0">
                  <a:pos x="737" y="234"/>
                </a:cxn>
                <a:cxn ang="0">
                  <a:pos x="806" y="199"/>
                </a:cxn>
                <a:cxn ang="0">
                  <a:pos x="871" y="165"/>
                </a:cxn>
                <a:cxn ang="0">
                  <a:pos x="934" y="130"/>
                </a:cxn>
                <a:cxn ang="0">
                  <a:pos x="995" y="96"/>
                </a:cxn>
                <a:cxn ang="0">
                  <a:pos x="1052" y="65"/>
                </a:cxn>
                <a:cxn ang="0">
                  <a:pos x="1109" y="37"/>
                </a:cxn>
                <a:cxn ang="0">
                  <a:pos x="1161" y="12"/>
                </a:cxn>
                <a:cxn ang="0">
                  <a:pos x="1157" y="0"/>
                </a:cxn>
                <a:cxn ang="0">
                  <a:pos x="1103" y="27"/>
                </a:cxn>
                <a:cxn ang="0">
                  <a:pos x="1048" y="55"/>
                </a:cxn>
                <a:cxn ang="0">
                  <a:pos x="989" y="85"/>
                </a:cxn>
                <a:cxn ang="0">
                  <a:pos x="928" y="118"/>
                </a:cxn>
                <a:cxn ang="0">
                  <a:pos x="865" y="152"/>
                </a:cxn>
                <a:cxn ang="0">
                  <a:pos x="800" y="189"/>
                </a:cxn>
                <a:cxn ang="0">
                  <a:pos x="733" y="223"/>
                </a:cxn>
                <a:cxn ang="0">
                  <a:pos x="662" y="258"/>
                </a:cxn>
                <a:cxn ang="0">
                  <a:pos x="589" y="290"/>
                </a:cxn>
                <a:cxn ang="0">
                  <a:pos x="514" y="321"/>
                </a:cxn>
                <a:cxn ang="0">
                  <a:pos x="435" y="349"/>
                </a:cxn>
                <a:cxn ang="0">
                  <a:pos x="353" y="374"/>
                </a:cxn>
                <a:cxn ang="0">
                  <a:pos x="313" y="384"/>
                </a:cxn>
                <a:cxn ang="0">
                  <a:pos x="270" y="394"/>
                </a:cxn>
                <a:cxn ang="0">
                  <a:pos x="228" y="402"/>
                </a:cxn>
                <a:cxn ang="0">
                  <a:pos x="183" y="408"/>
                </a:cxn>
                <a:cxn ang="0">
                  <a:pos x="138" y="414"/>
                </a:cxn>
                <a:cxn ang="0">
                  <a:pos x="94" y="418"/>
                </a:cxn>
                <a:cxn ang="0">
                  <a:pos x="47" y="420"/>
                </a:cxn>
                <a:cxn ang="0">
                  <a:pos x="0" y="422"/>
                </a:cxn>
                <a:cxn ang="0">
                  <a:pos x="0" y="434"/>
                </a:cxn>
              </a:cxnLst>
              <a:rect l="0" t="0" r="r" b="b"/>
              <a:pathLst>
                <a:path w="1161" h="434">
                  <a:moveTo>
                    <a:pt x="0" y="434"/>
                  </a:moveTo>
                  <a:lnTo>
                    <a:pt x="47" y="432"/>
                  </a:lnTo>
                  <a:lnTo>
                    <a:pt x="94" y="430"/>
                  </a:lnTo>
                  <a:lnTo>
                    <a:pt x="140" y="426"/>
                  </a:lnTo>
                  <a:lnTo>
                    <a:pt x="185" y="420"/>
                  </a:lnTo>
                  <a:lnTo>
                    <a:pt x="230" y="414"/>
                  </a:lnTo>
                  <a:lnTo>
                    <a:pt x="272" y="406"/>
                  </a:lnTo>
                  <a:lnTo>
                    <a:pt x="315" y="396"/>
                  </a:lnTo>
                  <a:lnTo>
                    <a:pt x="357" y="386"/>
                  </a:lnTo>
                  <a:lnTo>
                    <a:pt x="439" y="361"/>
                  </a:lnTo>
                  <a:lnTo>
                    <a:pt x="518" y="333"/>
                  </a:lnTo>
                  <a:lnTo>
                    <a:pt x="593" y="303"/>
                  </a:lnTo>
                  <a:lnTo>
                    <a:pt x="668" y="268"/>
                  </a:lnTo>
                  <a:lnTo>
                    <a:pt x="737" y="234"/>
                  </a:lnTo>
                  <a:lnTo>
                    <a:pt x="806" y="199"/>
                  </a:lnTo>
                  <a:lnTo>
                    <a:pt x="871" y="165"/>
                  </a:lnTo>
                  <a:lnTo>
                    <a:pt x="934" y="130"/>
                  </a:lnTo>
                  <a:lnTo>
                    <a:pt x="995" y="96"/>
                  </a:lnTo>
                  <a:lnTo>
                    <a:pt x="1052" y="65"/>
                  </a:lnTo>
                  <a:lnTo>
                    <a:pt x="1109" y="37"/>
                  </a:lnTo>
                  <a:lnTo>
                    <a:pt x="1161" y="12"/>
                  </a:lnTo>
                  <a:lnTo>
                    <a:pt x="1157" y="0"/>
                  </a:lnTo>
                  <a:lnTo>
                    <a:pt x="1103" y="27"/>
                  </a:lnTo>
                  <a:lnTo>
                    <a:pt x="1048" y="55"/>
                  </a:lnTo>
                  <a:lnTo>
                    <a:pt x="989" y="85"/>
                  </a:lnTo>
                  <a:lnTo>
                    <a:pt x="928" y="118"/>
                  </a:lnTo>
                  <a:lnTo>
                    <a:pt x="865" y="152"/>
                  </a:lnTo>
                  <a:lnTo>
                    <a:pt x="800" y="189"/>
                  </a:lnTo>
                  <a:lnTo>
                    <a:pt x="733" y="223"/>
                  </a:lnTo>
                  <a:lnTo>
                    <a:pt x="662" y="258"/>
                  </a:lnTo>
                  <a:lnTo>
                    <a:pt x="589" y="290"/>
                  </a:lnTo>
                  <a:lnTo>
                    <a:pt x="514" y="321"/>
                  </a:lnTo>
                  <a:lnTo>
                    <a:pt x="435" y="349"/>
                  </a:lnTo>
                  <a:lnTo>
                    <a:pt x="353" y="374"/>
                  </a:lnTo>
                  <a:lnTo>
                    <a:pt x="313" y="384"/>
                  </a:lnTo>
                  <a:lnTo>
                    <a:pt x="270" y="394"/>
                  </a:lnTo>
                  <a:lnTo>
                    <a:pt x="228" y="402"/>
                  </a:lnTo>
                  <a:lnTo>
                    <a:pt x="183" y="408"/>
                  </a:lnTo>
                  <a:lnTo>
                    <a:pt x="138" y="414"/>
                  </a:lnTo>
                  <a:lnTo>
                    <a:pt x="94" y="418"/>
                  </a:lnTo>
                  <a:lnTo>
                    <a:pt x="47" y="420"/>
                  </a:lnTo>
                  <a:lnTo>
                    <a:pt x="0" y="422"/>
                  </a:lnTo>
                  <a:lnTo>
                    <a:pt x="0" y="434"/>
                  </a:lnTo>
                  <a:close/>
                </a:path>
              </a:pathLst>
            </a:custGeom>
            <a:grpFill/>
            <a:ln w="9525">
              <a:noFill/>
              <a:round/>
              <a:headEnd/>
              <a:tailEnd/>
            </a:ln>
          </p:spPr>
          <p:txBody>
            <a:bodyPr/>
            <a:lstStyle/>
            <a:p>
              <a:pPr>
                <a:defRPr/>
              </a:pPr>
              <a:endParaRPr lang="en-CA" dirty="0"/>
            </a:p>
          </p:txBody>
        </p:sp>
        <p:sp>
          <p:nvSpPr>
            <p:cNvPr id="929954" name="Freeform 162"/>
            <p:cNvSpPr>
              <a:spLocks/>
            </p:cNvSpPr>
            <p:nvPr/>
          </p:nvSpPr>
          <p:spPr bwMode="auto">
            <a:xfrm>
              <a:off x="658" y="803"/>
              <a:ext cx="1171" cy="633"/>
            </a:xfrm>
            <a:custGeom>
              <a:avLst/>
              <a:gdLst/>
              <a:ahLst/>
              <a:cxnLst>
                <a:cxn ang="0">
                  <a:pos x="0" y="0"/>
                </a:cxn>
                <a:cxn ang="0">
                  <a:pos x="2" y="12"/>
                </a:cxn>
                <a:cxn ang="0">
                  <a:pos x="6" y="27"/>
                </a:cxn>
                <a:cxn ang="0">
                  <a:pos x="14" y="43"/>
                </a:cxn>
                <a:cxn ang="0">
                  <a:pos x="24" y="59"/>
                </a:cxn>
                <a:cxn ang="0">
                  <a:pos x="36" y="79"/>
                </a:cxn>
                <a:cxn ang="0">
                  <a:pos x="53" y="100"/>
                </a:cxn>
                <a:cxn ang="0">
                  <a:pos x="71" y="122"/>
                </a:cxn>
                <a:cxn ang="0">
                  <a:pos x="91" y="146"/>
                </a:cxn>
                <a:cxn ang="0">
                  <a:pos x="140" y="195"/>
                </a:cxn>
                <a:cxn ang="0">
                  <a:pos x="199" y="248"/>
                </a:cxn>
                <a:cxn ang="0">
                  <a:pos x="231" y="276"/>
                </a:cxn>
                <a:cxn ang="0">
                  <a:pos x="266" y="303"/>
                </a:cxn>
                <a:cxn ang="0">
                  <a:pos x="302" y="331"/>
                </a:cxn>
                <a:cxn ang="0">
                  <a:pos x="341" y="357"/>
                </a:cxn>
                <a:cxn ang="0">
                  <a:pos x="381" y="384"/>
                </a:cxn>
                <a:cxn ang="0">
                  <a:pos x="424" y="410"/>
                </a:cxn>
                <a:cxn ang="0">
                  <a:pos x="467" y="437"/>
                </a:cxn>
                <a:cxn ang="0">
                  <a:pos x="513" y="461"/>
                </a:cxn>
                <a:cxn ang="0">
                  <a:pos x="560" y="485"/>
                </a:cxn>
                <a:cxn ang="0">
                  <a:pos x="611" y="508"/>
                </a:cxn>
                <a:cxn ang="0">
                  <a:pos x="660" y="530"/>
                </a:cxn>
                <a:cxn ang="0">
                  <a:pos x="712" y="550"/>
                </a:cxn>
                <a:cxn ang="0">
                  <a:pos x="765" y="569"/>
                </a:cxn>
                <a:cxn ang="0">
                  <a:pos x="820" y="585"/>
                </a:cxn>
                <a:cxn ang="0">
                  <a:pos x="877" y="599"/>
                </a:cxn>
                <a:cxn ang="0">
                  <a:pos x="934" y="611"/>
                </a:cxn>
                <a:cxn ang="0">
                  <a:pos x="990" y="619"/>
                </a:cxn>
                <a:cxn ang="0">
                  <a:pos x="1049" y="627"/>
                </a:cxn>
                <a:cxn ang="0">
                  <a:pos x="1110" y="631"/>
                </a:cxn>
                <a:cxn ang="0">
                  <a:pos x="1171" y="633"/>
                </a:cxn>
                <a:cxn ang="0">
                  <a:pos x="1171" y="621"/>
                </a:cxn>
                <a:cxn ang="0">
                  <a:pos x="1110" y="619"/>
                </a:cxn>
                <a:cxn ang="0">
                  <a:pos x="1051" y="615"/>
                </a:cxn>
                <a:cxn ang="0">
                  <a:pos x="993" y="609"/>
                </a:cxn>
                <a:cxn ang="0">
                  <a:pos x="936" y="599"/>
                </a:cxn>
                <a:cxn ang="0">
                  <a:pos x="879" y="587"/>
                </a:cxn>
                <a:cxn ang="0">
                  <a:pos x="824" y="573"/>
                </a:cxn>
                <a:cxn ang="0">
                  <a:pos x="769" y="556"/>
                </a:cxn>
                <a:cxn ang="0">
                  <a:pos x="716" y="538"/>
                </a:cxn>
                <a:cxn ang="0">
                  <a:pos x="666" y="518"/>
                </a:cxn>
                <a:cxn ang="0">
                  <a:pos x="615" y="497"/>
                </a:cxn>
                <a:cxn ang="0">
                  <a:pos x="566" y="475"/>
                </a:cxn>
                <a:cxn ang="0">
                  <a:pos x="519" y="451"/>
                </a:cxn>
                <a:cxn ang="0">
                  <a:pos x="473" y="426"/>
                </a:cxn>
                <a:cxn ang="0">
                  <a:pos x="430" y="400"/>
                </a:cxn>
                <a:cxn ang="0">
                  <a:pos x="388" y="374"/>
                </a:cxn>
                <a:cxn ang="0">
                  <a:pos x="347" y="347"/>
                </a:cxn>
                <a:cxn ang="0">
                  <a:pos x="310" y="321"/>
                </a:cxn>
                <a:cxn ang="0">
                  <a:pos x="274" y="292"/>
                </a:cxn>
                <a:cxn ang="0">
                  <a:pos x="239" y="266"/>
                </a:cxn>
                <a:cxn ang="0">
                  <a:pos x="207" y="240"/>
                </a:cxn>
                <a:cxn ang="0">
                  <a:pos x="148" y="187"/>
                </a:cxn>
                <a:cxn ang="0">
                  <a:pos x="101" y="138"/>
                </a:cxn>
                <a:cxn ang="0">
                  <a:pos x="81" y="114"/>
                </a:cxn>
                <a:cxn ang="0">
                  <a:pos x="63" y="92"/>
                </a:cxn>
                <a:cxn ang="0">
                  <a:pos x="46" y="71"/>
                </a:cxn>
                <a:cxn ang="0">
                  <a:pos x="34" y="53"/>
                </a:cxn>
                <a:cxn ang="0">
                  <a:pos x="24" y="37"/>
                </a:cxn>
                <a:cxn ang="0">
                  <a:pos x="16" y="23"/>
                </a:cxn>
                <a:cxn ang="0">
                  <a:pos x="12" y="8"/>
                </a:cxn>
                <a:cxn ang="0">
                  <a:pos x="12" y="0"/>
                </a:cxn>
                <a:cxn ang="0">
                  <a:pos x="0" y="0"/>
                </a:cxn>
              </a:cxnLst>
              <a:rect l="0" t="0" r="r" b="b"/>
              <a:pathLst>
                <a:path w="1171" h="633">
                  <a:moveTo>
                    <a:pt x="0" y="0"/>
                  </a:moveTo>
                  <a:lnTo>
                    <a:pt x="2" y="12"/>
                  </a:lnTo>
                  <a:lnTo>
                    <a:pt x="6" y="27"/>
                  </a:lnTo>
                  <a:lnTo>
                    <a:pt x="14" y="43"/>
                  </a:lnTo>
                  <a:lnTo>
                    <a:pt x="24" y="59"/>
                  </a:lnTo>
                  <a:lnTo>
                    <a:pt x="36" y="79"/>
                  </a:lnTo>
                  <a:lnTo>
                    <a:pt x="53" y="100"/>
                  </a:lnTo>
                  <a:lnTo>
                    <a:pt x="71" y="122"/>
                  </a:lnTo>
                  <a:lnTo>
                    <a:pt x="91" y="146"/>
                  </a:lnTo>
                  <a:lnTo>
                    <a:pt x="140" y="195"/>
                  </a:lnTo>
                  <a:lnTo>
                    <a:pt x="199" y="248"/>
                  </a:lnTo>
                  <a:lnTo>
                    <a:pt x="231" y="276"/>
                  </a:lnTo>
                  <a:lnTo>
                    <a:pt x="266" y="303"/>
                  </a:lnTo>
                  <a:lnTo>
                    <a:pt x="302" y="331"/>
                  </a:lnTo>
                  <a:lnTo>
                    <a:pt x="341" y="357"/>
                  </a:lnTo>
                  <a:lnTo>
                    <a:pt x="381" y="384"/>
                  </a:lnTo>
                  <a:lnTo>
                    <a:pt x="424" y="410"/>
                  </a:lnTo>
                  <a:lnTo>
                    <a:pt x="467" y="437"/>
                  </a:lnTo>
                  <a:lnTo>
                    <a:pt x="513" y="461"/>
                  </a:lnTo>
                  <a:lnTo>
                    <a:pt x="560" y="485"/>
                  </a:lnTo>
                  <a:lnTo>
                    <a:pt x="611" y="508"/>
                  </a:lnTo>
                  <a:lnTo>
                    <a:pt x="660" y="530"/>
                  </a:lnTo>
                  <a:lnTo>
                    <a:pt x="712" y="550"/>
                  </a:lnTo>
                  <a:lnTo>
                    <a:pt x="765" y="569"/>
                  </a:lnTo>
                  <a:lnTo>
                    <a:pt x="820" y="585"/>
                  </a:lnTo>
                  <a:lnTo>
                    <a:pt x="877" y="599"/>
                  </a:lnTo>
                  <a:lnTo>
                    <a:pt x="934" y="611"/>
                  </a:lnTo>
                  <a:lnTo>
                    <a:pt x="990" y="619"/>
                  </a:lnTo>
                  <a:lnTo>
                    <a:pt x="1049" y="627"/>
                  </a:lnTo>
                  <a:lnTo>
                    <a:pt x="1110" y="631"/>
                  </a:lnTo>
                  <a:lnTo>
                    <a:pt x="1171" y="633"/>
                  </a:lnTo>
                  <a:lnTo>
                    <a:pt x="1171" y="621"/>
                  </a:lnTo>
                  <a:lnTo>
                    <a:pt x="1110" y="619"/>
                  </a:lnTo>
                  <a:lnTo>
                    <a:pt x="1051" y="615"/>
                  </a:lnTo>
                  <a:lnTo>
                    <a:pt x="993" y="609"/>
                  </a:lnTo>
                  <a:lnTo>
                    <a:pt x="936" y="599"/>
                  </a:lnTo>
                  <a:lnTo>
                    <a:pt x="879" y="587"/>
                  </a:lnTo>
                  <a:lnTo>
                    <a:pt x="824" y="573"/>
                  </a:lnTo>
                  <a:lnTo>
                    <a:pt x="769" y="556"/>
                  </a:lnTo>
                  <a:lnTo>
                    <a:pt x="716" y="538"/>
                  </a:lnTo>
                  <a:lnTo>
                    <a:pt x="666" y="518"/>
                  </a:lnTo>
                  <a:lnTo>
                    <a:pt x="615" y="497"/>
                  </a:lnTo>
                  <a:lnTo>
                    <a:pt x="566" y="475"/>
                  </a:lnTo>
                  <a:lnTo>
                    <a:pt x="519" y="451"/>
                  </a:lnTo>
                  <a:lnTo>
                    <a:pt x="473" y="426"/>
                  </a:lnTo>
                  <a:lnTo>
                    <a:pt x="430" y="400"/>
                  </a:lnTo>
                  <a:lnTo>
                    <a:pt x="388" y="374"/>
                  </a:lnTo>
                  <a:lnTo>
                    <a:pt x="347" y="347"/>
                  </a:lnTo>
                  <a:lnTo>
                    <a:pt x="310" y="321"/>
                  </a:lnTo>
                  <a:lnTo>
                    <a:pt x="274" y="292"/>
                  </a:lnTo>
                  <a:lnTo>
                    <a:pt x="239" y="266"/>
                  </a:lnTo>
                  <a:lnTo>
                    <a:pt x="207" y="240"/>
                  </a:lnTo>
                  <a:lnTo>
                    <a:pt x="148" y="187"/>
                  </a:lnTo>
                  <a:lnTo>
                    <a:pt x="101" y="138"/>
                  </a:lnTo>
                  <a:lnTo>
                    <a:pt x="81" y="114"/>
                  </a:lnTo>
                  <a:lnTo>
                    <a:pt x="63" y="92"/>
                  </a:lnTo>
                  <a:lnTo>
                    <a:pt x="46" y="71"/>
                  </a:lnTo>
                  <a:lnTo>
                    <a:pt x="34" y="53"/>
                  </a:lnTo>
                  <a:lnTo>
                    <a:pt x="24" y="37"/>
                  </a:lnTo>
                  <a:lnTo>
                    <a:pt x="16" y="23"/>
                  </a:lnTo>
                  <a:lnTo>
                    <a:pt x="12" y="8"/>
                  </a:lnTo>
                  <a:lnTo>
                    <a:pt x="12" y="0"/>
                  </a:lnTo>
                  <a:lnTo>
                    <a:pt x="0" y="0"/>
                  </a:lnTo>
                  <a:close/>
                </a:path>
              </a:pathLst>
            </a:custGeom>
            <a:grpFill/>
            <a:ln w="9525">
              <a:noFill/>
              <a:round/>
              <a:headEnd/>
              <a:tailEnd/>
            </a:ln>
          </p:spPr>
          <p:txBody>
            <a:bodyPr/>
            <a:lstStyle/>
            <a:p>
              <a:pPr>
                <a:defRPr/>
              </a:pPr>
              <a:endParaRPr lang="en-CA" dirty="0"/>
            </a:p>
          </p:txBody>
        </p:sp>
        <p:sp>
          <p:nvSpPr>
            <p:cNvPr id="929955" name="Freeform 163"/>
            <p:cNvSpPr>
              <a:spLocks/>
            </p:cNvSpPr>
            <p:nvPr/>
          </p:nvSpPr>
          <p:spPr bwMode="auto">
            <a:xfrm>
              <a:off x="658" y="170"/>
              <a:ext cx="1171" cy="633"/>
            </a:xfrm>
            <a:custGeom>
              <a:avLst/>
              <a:gdLst/>
              <a:ahLst/>
              <a:cxnLst>
                <a:cxn ang="0">
                  <a:pos x="1171" y="0"/>
                </a:cxn>
                <a:cxn ang="0">
                  <a:pos x="1110" y="0"/>
                </a:cxn>
                <a:cxn ang="0">
                  <a:pos x="1049" y="6"/>
                </a:cxn>
                <a:cxn ang="0">
                  <a:pos x="990" y="12"/>
                </a:cxn>
                <a:cxn ang="0">
                  <a:pos x="934" y="22"/>
                </a:cxn>
                <a:cxn ang="0">
                  <a:pos x="877" y="34"/>
                </a:cxn>
                <a:cxn ang="0">
                  <a:pos x="820" y="49"/>
                </a:cxn>
                <a:cxn ang="0">
                  <a:pos x="765" y="65"/>
                </a:cxn>
                <a:cxn ang="0">
                  <a:pos x="712" y="83"/>
                </a:cxn>
                <a:cxn ang="0">
                  <a:pos x="660" y="103"/>
                </a:cxn>
                <a:cxn ang="0">
                  <a:pos x="611" y="124"/>
                </a:cxn>
                <a:cxn ang="0">
                  <a:pos x="560" y="146"/>
                </a:cxn>
                <a:cxn ang="0">
                  <a:pos x="513" y="170"/>
                </a:cxn>
                <a:cxn ang="0">
                  <a:pos x="467" y="197"/>
                </a:cxn>
                <a:cxn ang="0">
                  <a:pos x="424" y="221"/>
                </a:cxn>
                <a:cxn ang="0">
                  <a:pos x="381" y="248"/>
                </a:cxn>
                <a:cxn ang="0">
                  <a:pos x="341" y="274"/>
                </a:cxn>
                <a:cxn ang="0">
                  <a:pos x="302" y="302"/>
                </a:cxn>
                <a:cxn ang="0">
                  <a:pos x="266" y="329"/>
                </a:cxn>
                <a:cxn ang="0">
                  <a:pos x="231" y="357"/>
                </a:cxn>
                <a:cxn ang="0">
                  <a:pos x="199" y="384"/>
                </a:cxn>
                <a:cxn ang="0">
                  <a:pos x="140" y="436"/>
                </a:cxn>
                <a:cxn ang="0">
                  <a:pos x="91" y="487"/>
                </a:cxn>
                <a:cxn ang="0">
                  <a:pos x="71" y="509"/>
                </a:cxn>
                <a:cxn ang="0">
                  <a:pos x="53" y="532"/>
                </a:cxn>
                <a:cxn ang="0">
                  <a:pos x="36" y="554"/>
                </a:cxn>
                <a:cxn ang="0">
                  <a:pos x="24" y="572"/>
                </a:cxn>
                <a:cxn ang="0">
                  <a:pos x="14" y="591"/>
                </a:cxn>
                <a:cxn ang="0">
                  <a:pos x="6" y="607"/>
                </a:cxn>
                <a:cxn ang="0">
                  <a:pos x="2" y="621"/>
                </a:cxn>
                <a:cxn ang="0">
                  <a:pos x="0" y="633"/>
                </a:cxn>
                <a:cxn ang="0">
                  <a:pos x="12" y="633"/>
                </a:cxn>
                <a:cxn ang="0">
                  <a:pos x="12" y="623"/>
                </a:cxn>
                <a:cxn ang="0">
                  <a:pos x="16" y="611"/>
                </a:cxn>
                <a:cxn ang="0">
                  <a:pos x="24" y="597"/>
                </a:cxn>
                <a:cxn ang="0">
                  <a:pos x="34" y="578"/>
                </a:cxn>
                <a:cxn ang="0">
                  <a:pos x="46" y="560"/>
                </a:cxn>
                <a:cxn ang="0">
                  <a:pos x="63" y="540"/>
                </a:cxn>
                <a:cxn ang="0">
                  <a:pos x="81" y="518"/>
                </a:cxn>
                <a:cxn ang="0">
                  <a:pos x="101" y="495"/>
                </a:cxn>
                <a:cxn ang="0">
                  <a:pos x="148" y="446"/>
                </a:cxn>
                <a:cxn ang="0">
                  <a:pos x="207" y="394"/>
                </a:cxn>
                <a:cxn ang="0">
                  <a:pos x="239" y="365"/>
                </a:cxn>
                <a:cxn ang="0">
                  <a:pos x="274" y="339"/>
                </a:cxn>
                <a:cxn ang="0">
                  <a:pos x="310" y="313"/>
                </a:cxn>
                <a:cxn ang="0">
                  <a:pos x="347" y="284"/>
                </a:cxn>
                <a:cxn ang="0">
                  <a:pos x="388" y="258"/>
                </a:cxn>
                <a:cxn ang="0">
                  <a:pos x="430" y="231"/>
                </a:cxn>
                <a:cxn ang="0">
                  <a:pos x="473" y="207"/>
                </a:cxn>
                <a:cxn ang="0">
                  <a:pos x="519" y="183"/>
                </a:cxn>
                <a:cxn ang="0">
                  <a:pos x="566" y="158"/>
                </a:cxn>
                <a:cxn ang="0">
                  <a:pos x="615" y="136"/>
                </a:cxn>
                <a:cxn ang="0">
                  <a:pos x="666" y="114"/>
                </a:cxn>
                <a:cxn ang="0">
                  <a:pos x="716" y="95"/>
                </a:cxn>
                <a:cxn ang="0">
                  <a:pos x="769" y="77"/>
                </a:cxn>
                <a:cxn ang="0">
                  <a:pos x="824" y="61"/>
                </a:cxn>
                <a:cxn ang="0">
                  <a:pos x="879" y="47"/>
                </a:cxn>
                <a:cxn ang="0">
                  <a:pos x="936" y="34"/>
                </a:cxn>
                <a:cxn ang="0">
                  <a:pos x="993" y="24"/>
                </a:cxn>
                <a:cxn ang="0">
                  <a:pos x="1051" y="18"/>
                </a:cxn>
                <a:cxn ang="0">
                  <a:pos x="1110" y="12"/>
                </a:cxn>
                <a:cxn ang="0">
                  <a:pos x="1171" y="12"/>
                </a:cxn>
                <a:cxn ang="0">
                  <a:pos x="1171" y="0"/>
                </a:cxn>
              </a:cxnLst>
              <a:rect l="0" t="0" r="r" b="b"/>
              <a:pathLst>
                <a:path w="1171" h="633">
                  <a:moveTo>
                    <a:pt x="1171" y="0"/>
                  </a:moveTo>
                  <a:lnTo>
                    <a:pt x="1110" y="0"/>
                  </a:lnTo>
                  <a:lnTo>
                    <a:pt x="1049" y="6"/>
                  </a:lnTo>
                  <a:lnTo>
                    <a:pt x="990" y="12"/>
                  </a:lnTo>
                  <a:lnTo>
                    <a:pt x="934" y="22"/>
                  </a:lnTo>
                  <a:lnTo>
                    <a:pt x="877" y="34"/>
                  </a:lnTo>
                  <a:lnTo>
                    <a:pt x="820" y="49"/>
                  </a:lnTo>
                  <a:lnTo>
                    <a:pt x="765" y="65"/>
                  </a:lnTo>
                  <a:lnTo>
                    <a:pt x="712" y="83"/>
                  </a:lnTo>
                  <a:lnTo>
                    <a:pt x="660" y="103"/>
                  </a:lnTo>
                  <a:lnTo>
                    <a:pt x="611" y="124"/>
                  </a:lnTo>
                  <a:lnTo>
                    <a:pt x="560" y="146"/>
                  </a:lnTo>
                  <a:lnTo>
                    <a:pt x="513" y="170"/>
                  </a:lnTo>
                  <a:lnTo>
                    <a:pt x="467" y="197"/>
                  </a:lnTo>
                  <a:lnTo>
                    <a:pt x="424" y="221"/>
                  </a:lnTo>
                  <a:lnTo>
                    <a:pt x="381" y="248"/>
                  </a:lnTo>
                  <a:lnTo>
                    <a:pt x="341" y="274"/>
                  </a:lnTo>
                  <a:lnTo>
                    <a:pt x="302" y="302"/>
                  </a:lnTo>
                  <a:lnTo>
                    <a:pt x="266" y="329"/>
                  </a:lnTo>
                  <a:lnTo>
                    <a:pt x="231" y="357"/>
                  </a:lnTo>
                  <a:lnTo>
                    <a:pt x="199" y="384"/>
                  </a:lnTo>
                  <a:lnTo>
                    <a:pt x="140" y="436"/>
                  </a:lnTo>
                  <a:lnTo>
                    <a:pt x="91" y="487"/>
                  </a:lnTo>
                  <a:lnTo>
                    <a:pt x="71" y="509"/>
                  </a:lnTo>
                  <a:lnTo>
                    <a:pt x="53" y="532"/>
                  </a:lnTo>
                  <a:lnTo>
                    <a:pt x="36" y="554"/>
                  </a:lnTo>
                  <a:lnTo>
                    <a:pt x="24" y="572"/>
                  </a:lnTo>
                  <a:lnTo>
                    <a:pt x="14" y="591"/>
                  </a:lnTo>
                  <a:lnTo>
                    <a:pt x="6" y="607"/>
                  </a:lnTo>
                  <a:lnTo>
                    <a:pt x="2" y="621"/>
                  </a:lnTo>
                  <a:lnTo>
                    <a:pt x="0" y="633"/>
                  </a:lnTo>
                  <a:lnTo>
                    <a:pt x="12" y="633"/>
                  </a:lnTo>
                  <a:lnTo>
                    <a:pt x="12" y="623"/>
                  </a:lnTo>
                  <a:lnTo>
                    <a:pt x="16" y="611"/>
                  </a:lnTo>
                  <a:lnTo>
                    <a:pt x="24" y="597"/>
                  </a:lnTo>
                  <a:lnTo>
                    <a:pt x="34" y="578"/>
                  </a:lnTo>
                  <a:lnTo>
                    <a:pt x="46" y="560"/>
                  </a:lnTo>
                  <a:lnTo>
                    <a:pt x="63" y="540"/>
                  </a:lnTo>
                  <a:lnTo>
                    <a:pt x="81" y="518"/>
                  </a:lnTo>
                  <a:lnTo>
                    <a:pt x="101" y="495"/>
                  </a:lnTo>
                  <a:lnTo>
                    <a:pt x="148" y="446"/>
                  </a:lnTo>
                  <a:lnTo>
                    <a:pt x="207" y="394"/>
                  </a:lnTo>
                  <a:lnTo>
                    <a:pt x="239" y="365"/>
                  </a:lnTo>
                  <a:lnTo>
                    <a:pt x="274" y="339"/>
                  </a:lnTo>
                  <a:lnTo>
                    <a:pt x="310" y="313"/>
                  </a:lnTo>
                  <a:lnTo>
                    <a:pt x="347" y="284"/>
                  </a:lnTo>
                  <a:lnTo>
                    <a:pt x="388" y="258"/>
                  </a:lnTo>
                  <a:lnTo>
                    <a:pt x="430" y="231"/>
                  </a:lnTo>
                  <a:lnTo>
                    <a:pt x="473" y="207"/>
                  </a:lnTo>
                  <a:lnTo>
                    <a:pt x="519" y="183"/>
                  </a:lnTo>
                  <a:lnTo>
                    <a:pt x="566" y="158"/>
                  </a:lnTo>
                  <a:lnTo>
                    <a:pt x="615" y="136"/>
                  </a:lnTo>
                  <a:lnTo>
                    <a:pt x="666" y="114"/>
                  </a:lnTo>
                  <a:lnTo>
                    <a:pt x="716" y="95"/>
                  </a:lnTo>
                  <a:lnTo>
                    <a:pt x="769" y="77"/>
                  </a:lnTo>
                  <a:lnTo>
                    <a:pt x="824" y="61"/>
                  </a:lnTo>
                  <a:lnTo>
                    <a:pt x="879" y="47"/>
                  </a:lnTo>
                  <a:lnTo>
                    <a:pt x="936" y="34"/>
                  </a:lnTo>
                  <a:lnTo>
                    <a:pt x="993" y="24"/>
                  </a:lnTo>
                  <a:lnTo>
                    <a:pt x="1051" y="18"/>
                  </a:lnTo>
                  <a:lnTo>
                    <a:pt x="1110" y="12"/>
                  </a:lnTo>
                  <a:lnTo>
                    <a:pt x="1171" y="12"/>
                  </a:lnTo>
                  <a:lnTo>
                    <a:pt x="1171" y="0"/>
                  </a:lnTo>
                  <a:close/>
                </a:path>
              </a:pathLst>
            </a:custGeom>
            <a:grpFill/>
            <a:ln w="9525">
              <a:noFill/>
              <a:round/>
              <a:headEnd/>
              <a:tailEnd/>
            </a:ln>
          </p:spPr>
          <p:txBody>
            <a:bodyPr/>
            <a:lstStyle/>
            <a:p>
              <a:pPr>
                <a:defRPr/>
              </a:pPr>
              <a:endParaRPr lang="en-CA" dirty="0"/>
            </a:p>
          </p:txBody>
        </p:sp>
        <p:sp>
          <p:nvSpPr>
            <p:cNvPr id="929956" name="Freeform 164"/>
            <p:cNvSpPr>
              <a:spLocks/>
            </p:cNvSpPr>
            <p:nvPr/>
          </p:nvSpPr>
          <p:spPr bwMode="auto">
            <a:xfrm>
              <a:off x="1829" y="170"/>
              <a:ext cx="1161" cy="562"/>
            </a:xfrm>
            <a:custGeom>
              <a:avLst/>
              <a:gdLst/>
              <a:ahLst/>
              <a:cxnLst>
                <a:cxn ang="0">
                  <a:pos x="1161" y="550"/>
                </a:cxn>
                <a:cxn ang="0">
                  <a:pos x="1109" y="526"/>
                </a:cxn>
                <a:cxn ang="0">
                  <a:pos x="1054" y="493"/>
                </a:cxn>
                <a:cxn ang="0">
                  <a:pos x="995" y="455"/>
                </a:cxn>
                <a:cxn ang="0">
                  <a:pos x="934" y="414"/>
                </a:cxn>
                <a:cxn ang="0">
                  <a:pos x="806" y="323"/>
                </a:cxn>
                <a:cxn ang="0">
                  <a:pos x="668" y="229"/>
                </a:cxn>
                <a:cxn ang="0">
                  <a:pos x="595" y="185"/>
                </a:cxn>
                <a:cxn ang="0">
                  <a:pos x="518" y="142"/>
                </a:cxn>
                <a:cxn ang="0">
                  <a:pos x="479" y="122"/>
                </a:cxn>
                <a:cxn ang="0">
                  <a:pos x="439" y="103"/>
                </a:cxn>
                <a:cxn ang="0">
                  <a:pos x="398" y="85"/>
                </a:cxn>
                <a:cxn ang="0">
                  <a:pos x="357" y="69"/>
                </a:cxn>
                <a:cxn ang="0">
                  <a:pos x="315" y="53"/>
                </a:cxn>
                <a:cxn ang="0">
                  <a:pos x="272" y="41"/>
                </a:cxn>
                <a:cxn ang="0">
                  <a:pos x="230" y="28"/>
                </a:cxn>
                <a:cxn ang="0">
                  <a:pos x="185" y="18"/>
                </a:cxn>
                <a:cxn ang="0">
                  <a:pos x="140" y="10"/>
                </a:cxn>
                <a:cxn ang="0">
                  <a:pos x="94" y="4"/>
                </a:cxn>
                <a:cxn ang="0">
                  <a:pos x="47" y="0"/>
                </a:cxn>
                <a:cxn ang="0">
                  <a:pos x="0" y="0"/>
                </a:cxn>
                <a:cxn ang="0">
                  <a:pos x="0" y="12"/>
                </a:cxn>
                <a:cxn ang="0">
                  <a:pos x="47" y="12"/>
                </a:cxn>
                <a:cxn ang="0">
                  <a:pos x="94" y="16"/>
                </a:cxn>
                <a:cxn ang="0">
                  <a:pos x="138" y="22"/>
                </a:cxn>
                <a:cxn ang="0">
                  <a:pos x="183" y="30"/>
                </a:cxn>
                <a:cxn ang="0">
                  <a:pos x="225" y="41"/>
                </a:cxn>
                <a:cxn ang="0">
                  <a:pos x="270" y="51"/>
                </a:cxn>
                <a:cxn ang="0">
                  <a:pos x="311" y="65"/>
                </a:cxn>
                <a:cxn ang="0">
                  <a:pos x="353" y="79"/>
                </a:cxn>
                <a:cxn ang="0">
                  <a:pos x="394" y="95"/>
                </a:cxn>
                <a:cxn ang="0">
                  <a:pos x="435" y="114"/>
                </a:cxn>
                <a:cxn ang="0">
                  <a:pos x="473" y="132"/>
                </a:cxn>
                <a:cxn ang="0">
                  <a:pos x="512" y="152"/>
                </a:cxn>
                <a:cxn ang="0">
                  <a:pos x="589" y="195"/>
                </a:cxn>
                <a:cxn ang="0">
                  <a:pos x="662" y="239"/>
                </a:cxn>
                <a:cxn ang="0">
                  <a:pos x="800" y="333"/>
                </a:cxn>
                <a:cxn ang="0">
                  <a:pos x="928" y="424"/>
                </a:cxn>
                <a:cxn ang="0">
                  <a:pos x="989" y="465"/>
                </a:cxn>
                <a:cxn ang="0">
                  <a:pos x="1046" y="503"/>
                </a:cxn>
                <a:cxn ang="0">
                  <a:pos x="1103" y="536"/>
                </a:cxn>
                <a:cxn ang="0">
                  <a:pos x="1157" y="562"/>
                </a:cxn>
                <a:cxn ang="0">
                  <a:pos x="1161" y="550"/>
                </a:cxn>
              </a:cxnLst>
              <a:rect l="0" t="0" r="r" b="b"/>
              <a:pathLst>
                <a:path w="1161" h="562">
                  <a:moveTo>
                    <a:pt x="1161" y="550"/>
                  </a:moveTo>
                  <a:lnTo>
                    <a:pt x="1109" y="526"/>
                  </a:lnTo>
                  <a:lnTo>
                    <a:pt x="1054" y="493"/>
                  </a:lnTo>
                  <a:lnTo>
                    <a:pt x="995" y="455"/>
                  </a:lnTo>
                  <a:lnTo>
                    <a:pt x="934" y="414"/>
                  </a:lnTo>
                  <a:lnTo>
                    <a:pt x="806" y="323"/>
                  </a:lnTo>
                  <a:lnTo>
                    <a:pt x="668" y="229"/>
                  </a:lnTo>
                  <a:lnTo>
                    <a:pt x="595" y="185"/>
                  </a:lnTo>
                  <a:lnTo>
                    <a:pt x="518" y="142"/>
                  </a:lnTo>
                  <a:lnTo>
                    <a:pt x="479" y="122"/>
                  </a:lnTo>
                  <a:lnTo>
                    <a:pt x="439" y="103"/>
                  </a:lnTo>
                  <a:lnTo>
                    <a:pt x="398" y="85"/>
                  </a:lnTo>
                  <a:lnTo>
                    <a:pt x="357" y="69"/>
                  </a:lnTo>
                  <a:lnTo>
                    <a:pt x="315" y="53"/>
                  </a:lnTo>
                  <a:lnTo>
                    <a:pt x="272" y="41"/>
                  </a:lnTo>
                  <a:lnTo>
                    <a:pt x="230" y="28"/>
                  </a:lnTo>
                  <a:lnTo>
                    <a:pt x="185" y="18"/>
                  </a:lnTo>
                  <a:lnTo>
                    <a:pt x="140" y="10"/>
                  </a:lnTo>
                  <a:lnTo>
                    <a:pt x="94" y="4"/>
                  </a:lnTo>
                  <a:lnTo>
                    <a:pt x="47" y="0"/>
                  </a:lnTo>
                  <a:lnTo>
                    <a:pt x="0" y="0"/>
                  </a:lnTo>
                  <a:lnTo>
                    <a:pt x="0" y="12"/>
                  </a:lnTo>
                  <a:lnTo>
                    <a:pt x="47" y="12"/>
                  </a:lnTo>
                  <a:lnTo>
                    <a:pt x="94" y="16"/>
                  </a:lnTo>
                  <a:lnTo>
                    <a:pt x="138" y="22"/>
                  </a:lnTo>
                  <a:lnTo>
                    <a:pt x="183" y="30"/>
                  </a:lnTo>
                  <a:lnTo>
                    <a:pt x="225" y="41"/>
                  </a:lnTo>
                  <a:lnTo>
                    <a:pt x="270" y="51"/>
                  </a:lnTo>
                  <a:lnTo>
                    <a:pt x="311" y="65"/>
                  </a:lnTo>
                  <a:lnTo>
                    <a:pt x="353" y="79"/>
                  </a:lnTo>
                  <a:lnTo>
                    <a:pt x="394" y="95"/>
                  </a:lnTo>
                  <a:lnTo>
                    <a:pt x="435" y="114"/>
                  </a:lnTo>
                  <a:lnTo>
                    <a:pt x="473" y="132"/>
                  </a:lnTo>
                  <a:lnTo>
                    <a:pt x="512" y="152"/>
                  </a:lnTo>
                  <a:lnTo>
                    <a:pt x="589" y="195"/>
                  </a:lnTo>
                  <a:lnTo>
                    <a:pt x="662" y="239"/>
                  </a:lnTo>
                  <a:lnTo>
                    <a:pt x="800" y="333"/>
                  </a:lnTo>
                  <a:lnTo>
                    <a:pt x="928" y="424"/>
                  </a:lnTo>
                  <a:lnTo>
                    <a:pt x="989" y="465"/>
                  </a:lnTo>
                  <a:lnTo>
                    <a:pt x="1046" y="503"/>
                  </a:lnTo>
                  <a:lnTo>
                    <a:pt x="1103" y="536"/>
                  </a:lnTo>
                  <a:lnTo>
                    <a:pt x="1157" y="562"/>
                  </a:lnTo>
                  <a:lnTo>
                    <a:pt x="1161" y="550"/>
                  </a:lnTo>
                  <a:close/>
                </a:path>
              </a:pathLst>
            </a:custGeom>
            <a:grpFill/>
            <a:ln w="9525">
              <a:noFill/>
              <a:round/>
              <a:headEnd/>
              <a:tailEnd/>
            </a:ln>
          </p:spPr>
          <p:txBody>
            <a:bodyPr/>
            <a:lstStyle/>
            <a:p>
              <a:pPr>
                <a:defRPr/>
              </a:pPr>
              <a:endParaRPr lang="en-CA" dirty="0"/>
            </a:p>
          </p:txBody>
        </p:sp>
        <p:sp>
          <p:nvSpPr>
            <p:cNvPr id="929957" name="Freeform 165"/>
            <p:cNvSpPr>
              <a:spLocks/>
            </p:cNvSpPr>
            <p:nvPr/>
          </p:nvSpPr>
          <p:spPr bwMode="auto">
            <a:xfrm>
              <a:off x="2986" y="720"/>
              <a:ext cx="193" cy="164"/>
            </a:xfrm>
            <a:custGeom>
              <a:avLst/>
              <a:gdLst/>
              <a:ahLst/>
              <a:cxnLst>
                <a:cxn ang="0">
                  <a:pos x="193" y="164"/>
                </a:cxn>
                <a:cxn ang="0">
                  <a:pos x="193" y="148"/>
                </a:cxn>
                <a:cxn ang="0">
                  <a:pos x="187" y="132"/>
                </a:cxn>
                <a:cxn ang="0">
                  <a:pos x="179" y="116"/>
                </a:cxn>
                <a:cxn ang="0">
                  <a:pos x="169" y="101"/>
                </a:cxn>
                <a:cxn ang="0">
                  <a:pos x="155" y="89"/>
                </a:cxn>
                <a:cxn ang="0">
                  <a:pos x="140" y="77"/>
                </a:cxn>
                <a:cxn ang="0">
                  <a:pos x="126" y="65"/>
                </a:cxn>
                <a:cxn ang="0">
                  <a:pos x="110" y="53"/>
                </a:cxn>
                <a:cxn ang="0">
                  <a:pos x="77" y="35"/>
                </a:cxn>
                <a:cxn ang="0">
                  <a:pos x="47" y="20"/>
                </a:cxn>
                <a:cxn ang="0">
                  <a:pos x="23" y="8"/>
                </a:cxn>
                <a:cxn ang="0">
                  <a:pos x="4" y="0"/>
                </a:cxn>
                <a:cxn ang="0">
                  <a:pos x="0" y="12"/>
                </a:cxn>
                <a:cxn ang="0">
                  <a:pos x="17" y="18"/>
                </a:cxn>
                <a:cxn ang="0">
                  <a:pos x="41" y="30"/>
                </a:cxn>
                <a:cxn ang="0">
                  <a:pos x="71" y="45"/>
                </a:cxn>
                <a:cxn ang="0">
                  <a:pos x="104" y="65"/>
                </a:cxn>
                <a:cxn ang="0">
                  <a:pos x="118" y="75"/>
                </a:cxn>
                <a:cxn ang="0">
                  <a:pos x="134" y="85"/>
                </a:cxn>
                <a:cxn ang="0">
                  <a:pos x="146" y="97"/>
                </a:cxn>
                <a:cxn ang="0">
                  <a:pos x="159" y="110"/>
                </a:cxn>
                <a:cxn ang="0">
                  <a:pos x="169" y="124"/>
                </a:cxn>
                <a:cxn ang="0">
                  <a:pos x="175" y="136"/>
                </a:cxn>
                <a:cxn ang="0">
                  <a:pos x="181" y="150"/>
                </a:cxn>
                <a:cxn ang="0">
                  <a:pos x="181" y="164"/>
                </a:cxn>
                <a:cxn ang="0">
                  <a:pos x="193" y="164"/>
                </a:cxn>
              </a:cxnLst>
              <a:rect l="0" t="0" r="r" b="b"/>
              <a:pathLst>
                <a:path w="193" h="164">
                  <a:moveTo>
                    <a:pt x="193" y="164"/>
                  </a:moveTo>
                  <a:lnTo>
                    <a:pt x="193" y="148"/>
                  </a:lnTo>
                  <a:lnTo>
                    <a:pt x="187" y="132"/>
                  </a:lnTo>
                  <a:lnTo>
                    <a:pt x="179" y="116"/>
                  </a:lnTo>
                  <a:lnTo>
                    <a:pt x="169" y="101"/>
                  </a:lnTo>
                  <a:lnTo>
                    <a:pt x="155" y="89"/>
                  </a:lnTo>
                  <a:lnTo>
                    <a:pt x="140" y="77"/>
                  </a:lnTo>
                  <a:lnTo>
                    <a:pt x="126" y="65"/>
                  </a:lnTo>
                  <a:lnTo>
                    <a:pt x="110" y="53"/>
                  </a:lnTo>
                  <a:lnTo>
                    <a:pt x="77" y="35"/>
                  </a:lnTo>
                  <a:lnTo>
                    <a:pt x="47" y="20"/>
                  </a:lnTo>
                  <a:lnTo>
                    <a:pt x="23" y="8"/>
                  </a:lnTo>
                  <a:lnTo>
                    <a:pt x="4" y="0"/>
                  </a:lnTo>
                  <a:lnTo>
                    <a:pt x="0" y="12"/>
                  </a:lnTo>
                  <a:lnTo>
                    <a:pt x="17" y="18"/>
                  </a:lnTo>
                  <a:lnTo>
                    <a:pt x="41" y="30"/>
                  </a:lnTo>
                  <a:lnTo>
                    <a:pt x="71" y="45"/>
                  </a:lnTo>
                  <a:lnTo>
                    <a:pt x="104" y="65"/>
                  </a:lnTo>
                  <a:lnTo>
                    <a:pt x="118" y="75"/>
                  </a:lnTo>
                  <a:lnTo>
                    <a:pt x="134" y="85"/>
                  </a:lnTo>
                  <a:lnTo>
                    <a:pt x="146" y="97"/>
                  </a:lnTo>
                  <a:lnTo>
                    <a:pt x="159" y="110"/>
                  </a:lnTo>
                  <a:lnTo>
                    <a:pt x="169" y="124"/>
                  </a:lnTo>
                  <a:lnTo>
                    <a:pt x="175" y="136"/>
                  </a:lnTo>
                  <a:lnTo>
                    <a:pt x="181" y="150"/>
                  </a:lnTo>
                  <a:lnTo>
                    <a:pt x="181" y="164"/>
                  </a:lnTo>
                  <a:lnTo>
                    <a:pt x="193" y="164"/>
                  </a:lnTo>
                  <a:close/>
                </a:path>
              </a:pathLst>
            </a:custGeom>
            <a:grpFill/>
            <a:ln w="9525">
              <a:noFill/>
              <a:round/>
              <a:headEnd/>
              <a:tailEnd/>
            </a:ln>
          </p:spPr>
          <p:txBody>
            <a:bodyPr/>
            <a:lstStyle/>
            <a:p>
              <a:pPr>
                <a:defRPr/>
              </a:pPr>
              <a:endParaRPr lang="en-CA" dirty="0"/>
            </a:p>
          </p:txBody>
        </p:sp>
        <p:sp>
          <p:nvSpPr>
            <p:cNvPr id="929958" name="Freeform 166"/>
            <p:cNvSpPr>
              <a:spLocks/>
            </p:cNvSpPr>
            <p:nvPr/>
          </p:nvSpPr>
          <p:spPr bwMode="auto">
            <a:xfrm>
              <a:off x="1854" y="647"/>
              <a:ext cx="154" cy="154"/>
            </a:xfrm>
            <a:custGeom>
              <a:avLst/>
              <a:gdLst/>
              <a:ahLst/>
              <a:cxnLst>
                <a:cxn ang="0">
                  <a:pos x="154" y="154"/>
                </a:cxn>
                <a:cxn ang="0">
                  <a:pos x="154" y="140"/>
                </a:cxn>
                <a:cxn ang="0">
                  <a:pos x="150" y="124"/>
                </a:cxn>
                <a:cxn ang="0">
                  <a:pos x="148" y="110"/>
                </a:cxn>
                <a:cxn ang="0">
                  <a:pos x="142" y="95"/>
                </a:cxn>
                <a:cxn ang="0">
                  <a:pos x="136" y="81"/>
                </a:cxn>
                <a:cxn ang="0">
                  <a:pos x="127" y="69"/>
                </a:cxn>
                <a:cxn ang="0">
                  <a:pos x="119" y="57"/>
                </a:cxn>
                <a:cxn ang="0">
                  <a:pos x="109" y="47"/>
                </a:cxn>
                <a:cxn ang="0">
                  <a:pos x="97" y="36"/>
                </a:cxn>
                <a:cxn ang="0">
                  <a:pos x="85" y="26"/>
                </a:cxn>
                <a:cxn ang="0">
                  <a:pos x="73" y="18"/>
                </a:cxn>
                <a:cxn ang="0">
                  <a:pos x="60" y="12"/>
                </a:cxn>
                <a:cxn ang="0">
                  <a:pos x="46" y="8"/>
                </a:cxn>
                <a:cxn ang="0">
                  <a:pos x="30" y="4"/>
                </a:cxn>
                <a:cxn ang="0">
                  <a:pos x="16" y="2"/>
                </a:cxn>
                <a:cxn ang="0">
                  <a:pos x="0" y="0"/>
                </a:cxn>
                <a:cxn ang="0">
                  <a:pos x="0" y="12"/>
                </a:cxn>
                <a:cxn ang="0">
                  <a:pos x="14" y="14"/>
                </a:cxn>
                <a:cxn ang="0">
                  <a:pos x="28" y="16"/>
                </a:cxn>
                <a:cxn ang="0">
                  <a:pos x="42" y="18"/>
                </a:cxn>
                <a:cxn ang="0">
                  <a:pos x="54" y="24"/>
                </a:cxn>
                <a:cxn ang="0">
                  <a:pos x="67" y="30"/>
                </a:cxn>
                <a:cxn ang="0">
                  <a:pos x="79" y="36"/>
                </a:cxn>
                <a:cxn ang="0">
                  <a:pos x="89" y="45"/>
                </a:cxn>
                <a:cxn ang="0">
                  <a:pos x="99" y="55"/>
                </a:cxn>
                <a:cxn ang="0">
                  <a:pos x="109" y="65"/>
                </a:cxn>
                <a:cxn ang="0">
                  <a:pos x="117" y="75"/>
                </a:cxn>
                <a:cxn ang="0">
                  <a:pos x="125" y="87"/>
                </a:cxn>
                <a:cxn ang="0">
                  <a:pos x="129" y="99"/>
                </a:cxn>
                <a:cxn ang="0">
                  <a:pos x="136" y="112"/>
                </a:cxn>
                <a:cxn ang="0">
                  <a:pos x="140" y="126"/>
                </a:cxn>
                <a:cxn ang="0">
                  <a:pos x="142" y="140"/>
                </a:cxn>
                <a:cxn ang="0">
                  <a:pos x="142" y="154"/>
                </a:cxn>
                <a:cxn ang="0">
                  <a:pos x="154" y="154"/>
                </a:cxn>
              </a:cxnLst>
              <a:rect l="0" t="0" r="r" b="b"/>
              <a:pathLst>
                <a:path w="154" h="154">
                  <a:moveTo>
                    <a:pt x="154" y="154"/>
                  </a:moveTo>
                  <a:lnTo>
                    <a:pt x="154" y="140"/>
                  </a:lnTo>
                  <a:lnTo>
                    <a:pt x="150" y="124"/>
                  </a:lnTo>
                  <a:lnTo>
                    <a:pt x="148" y="110"/>
                  </a:lnTo>
                  <a:lnTo>
                    <a:pt x="142" y="95"/>
                  </a:lnTo>
                  <a:lnTo>
                    <a:pt x="136" y="81"/>
                  </a:lnTo>
                  <a:lnTo>
                    <a:pt x="127" y="69"/>
                  </a:lnTo>
                  <a:lnTo>
                    <a:pt x="119" y="57"/>
                  </a:lnTo>
                  <a:lnTo>
                    <a:pt x="109" y="47"/>
                  </a:lnTo>
                  <a:lnTo>
                    <a:pt x="97" y="36"/>
                  </a:lnTo>
                  <a:lnTo>
                    <a:pt x="85" y="26"/>
                  </a:lnTo>
                  <a:lnTo>
                    <a:pt x="73" y="18"/>
                  </a:lnTo>
                  <a:lnTo>
                    <a:pt x="60" y="12"/>
                  </a:lnTo>
                  <a:lnTo>
                    <a:pt x="46" y="8"/>
                  </a:lnTo>
                  <a:lnTo>
                    <a:pt x="30" y="4"/>
                  </a:lnTo>
                  <a:lnTo>
                    <a:pt x="16" y="2"/>
                  </a:lnTo>
                  <a:lnTo>
                    <a:pt x="0" y="0"/>
                  </a:lnTo>
                  <a:lnTo>
                    <a:pt x="0" y="12"/>
                  </a:lnTo>
                  <a:lnTo>
                    <a:pt x="14" y="14"/>
                  </a:lnTo>
                  <a:lnTo>
                    <a:pt x="28" y="16"/>
                  </a:lnTo>
                  <a:lnTo>
                    <a:pt x="42" y="18"/>
                  </a:lnTo>
                  <a:lnTo>
                    <a:pt x="54" y="24"/>
                  </a:lnTo>
                  <a:lnTo>
                    <a:pt x="67" y="30"/>
                  </a:lnTo>
                  <a:lnTo>
                    <a:pt x="79" y="36"/>
                  </a:lnTo>
                  <a:lnTo>
                    <a:pt x="89" y="45"/>
                  </a:lnTo>
                  <a:lnTo>
                    <a:pt x="99" y="55"/>
                  </a:lnTo>
                  <a:lnTo>
                    <a:pt x="109" y="65"/>
                  </a:lnTo>
                  <a:lnTo>
                    <a:pt x="117" y="75"/>
                  </a:lnTo>
                  <a:lnTo>
                    <a:pt x="125" y="87"/>
                  </a:lnTo>
                  <a:lnTo>
                    <a:pt x="129" y="99"/>
                  </a:lnTo>
                  <a:lnTo>
                    <a:pt x="136" y="112"/>
                  </a:lnTo>
                  <a:lnTo>
                    <a:pt x="140" y="126"/>
                  </a:lnTo>
                  <a:lnTo>
                    <a:pt x="142" y="140"/>
                  </a:lnTo>
                  <a:lnTo>
                    <a:pt x="142" y="154"/>
                  </a:lnTo>
                  <a:lnTo>
                    <a:pt x="154" y="154"/>
                  </a:lnTo>
                  <a:close/>
                </a:path>
              </a:pathLst>
            </a:custGeom>
            <a:grpFill/>
            <a:ln w="9525">
              <a:noFill/>
              <a:round/>
              <a:headEnd/>
              <a:tailEnd/>
            </a:ln>
          </p:spPr>
          <p:txBody>
            <a:bodyPr/>
            <a:lstStyle/>
            <a:p>
              <a:pPr>
                <a:defRPr/>
              </a:pPr>
              <a:endParaRPr lang="en-CA" dirty="0"/>
            </a:p>
          </p:txBody>
        </p:sp>
        <p:sp>
          <p:nvSpPr>
            <p:cNvPr id="929959" name="Freeform 167"/>
            <p:cNvSpPr>
              <a:spLocks/>
            </p:cNvSpPr>
            <p:nvPr/>
          </p:nvSpPr>
          <p:spPr bwMode="auto">
            <a:xfrm>
              <a:off x="1854" y="801"/>
              <a:ext cx="154" cy="154"/>
            </a:xfrm>
            <a:custGeom>
              <a:avLst/>
              <a:gdLst/>
              <a:ahLst/>
              <a:cxnLst>
                <a:cxn ang="0">
                  <a:pos x="0" y="154"/>
                </a:cxn>
                <a:cxn ang="0">
                  <a:pos x="16" y="154"/>
                </a:cxn>
                <a:cxn ang="0">
                  <a:pos x="30" y="152"/>
                </a:cxn>
                <a:cxn ang="0">
                  <a:pos x="46" y="148"/>
                </a:cxn>
                <a:cxn ang="0">
                  <a:pos x="60" y="142"/>
                </a:cxn>
                <a:cxn ang="0">
                  <a:pos x="73" y="136"/>
                </a:cxn>
                <a:cxn ang="0">
                  <a:pos x="85" y="128"/>
                </a:cxn>
                <a:cxn ang="0">
                  <a:pos x="97" y="120"/>
                </a:cxn>
                <a:cxn ang="0">
                  <a:pos x="109" y="110"/>
                </a:cxn>
                <a:cxn ang="0">
                  <a:pos x="119" y="100"/>
                </a:cxn>
                <a:cxn ang="0">
                  <a:pos x="127" y="87"/>
                </a:cxn>
                <a:cxn ang="0">
                  <a:pos x="136" y="73"/>
                </a:cxn>
                <a:cxn ang="0">
                  <a:pos x="142" y="61"/>
                </a:cxn>
                <a:cxn ang="0">
                  <a:pos x="148" y="47"/>
                </a:cxn>
                <a:cxn ang="0">
                  <a:pos x="150" y="33"/>
                </a:cxn>
                <a:cxn ang="0">
                  <a:pos x="154" y="16"/>
                </a:cxn>
                <a:cxn ang="0">
                  <a:pos x="154" y="0"/>
                </a:cxn>
                <a:cxn ang="0">
                  <a:pos x="142" y="0"/>
                </a:cxn>
                <a:cxn ang="0">
                  <a:pos x="142" y="14"/>
                </a:cxn>
                <a:cxn ang="0">
                  <a:pos x="140" y="29"/>
                </a:cxn>
                <a:cxn ang="0">
                  <a:pos x="136" y="43"/>
                </a:cxn>
                <a:cxn ang="0">
                  <a:pos x="129" y="55"/>
                </a:cxn>
                <a:cxn ang="0">
                  <a:pos x="125" y="69"/>
                </a:cxn>
                <a:cxn ang="0">
                  <a:pos x="117" y="79"/>
                </a:cxn>
                <a:cxn ang="0">
                  <a:pos x="109" y="92"/>
                </a:cxn>
                <a:cxn ang="0">
                  <a:pos x="99" y="102"/>
                </a:cxn>
                <a:cxn ang="0">
                  <a:pos x="89" y="110"/>
                </a:cxn>
                <a:cxn ang="0">
                  <a:pos x="79" y="118"/>
                </a:cxn>
                <a:cxn ang="0">
                  <a:pos x="67" y="126"/>
                </a:cxn>
                <a:cxn ang="0">
                  <a:pos x="54" y="132"/>
                </a:cxn>
                <a:cxn ang="0">
                  <a:pos x="42" y="136"/>
                </a:cxn>
                <a:cxn ang="0">
                  <a:pos x="28" y="140"/>
                </a:cxn>
                <a:cxn ang="0">
                  <a:pos x="14" y="142"/>
                </a:cxn>
                <a:cxn ang="0">
                  <a:pos x="0" y="142"/>
                </a:cxn>
                <a:cxn ang="0">
                  <a:pos x="0" y="154"/>
                </a:cxn>
              </a:cxnLst>
              <a:rect l="0" t="0" r="r" b="b"/>
              <a:pathLst>
                <a:path w="154" h="154">
                  <a:moveTo>
                    <a:pt x="0" y="154"/>
                  </a:moveTo>
                  <a:lnTo>
                    <a:pt x="16" y="154"/>
                  </a:lnTo>
                  <a:lnTo>
                    <a:pt x="30" y="152"/>
                  </a:lnTo>
                  <a:lnTo>
                    <a:pt x="46" y="148"/>
                  </a:lnTo>
                  <a:lnTo>
                    <a:pt x="60" y="142"/>
                  </a:lnTo>
                  <a:lnTo>
                    <a:pt x="73" y="136"/>
                  </a:lnTo>
                  <a:lnTo>
                    <a:pt x="85" y="128"/>
                  </a:lnTo>
                  <a:lnTo>
                    <a:pt x="97" y="120"/>
                  </a:lnTo>
                  <a:lnTo>
                    <a:pt x="109" y="110"/>
                  </a:lnTo>
                  <a:lnTo>
                    <a:pt x="119" y="100"/>
                  </a:lnTo>
                  <a:lnTo>
                    <a:pt x="127" y="87"/>
                  </a:lnTo>
                  <a:lnTo>
                    <a:pt x="136" y="73"/>
                  </a:lnTo>
                  <a:lnTo>
                    <a:pt x="142" y="61"/>
                  </a:lnTo>
                  <a:lnTo>
                    <a:pt x="148" y="47"/>
                  </a:lnTo>
                  <a:lnTo>
                    <a:pt x="150" y="33"/>
                  </a:lnTo>
                  <a:lnTo>
                    <a:pt x="154" y="16"/>
                  </a:lnTo>
                  <a:lnTo>
                    <a:pt x="154" y="0"/>
                  </a:lnTo>
                  <a:lnTo>
                    <a:pt x="142" y="0"/>
                  </a:lnTo>
                  <a:lnTo>
                    <a:pt x="142" y="14"/>
                  </a:lnTo>
                  <a:lnTo>
                    <a:pt x="140" y="29"/>
                  </a:lnTo>
                  <a:lnTo>
                    <a:pt x="136" y="43"/>
                  </a:lnTo>
                  <a:lnTo>
                    <a:pt x="129" y="55"/>
                  </a:lnTo>
                  <a:lnTo>
                    <a:pt x="125" y="69"/>
                  </a:lnTo>
                  <a:lnTo>
                    <a:pt x="117" y="79"/>
                  </a:lnTo>
                  <a:lnTo>
                    <a:pt x="109" y="92"/>
                  </a:lnTo>
                  <a:lnTo>
                    <a:pt x="99" y="102"/>
                  </a:lnTo>
                  <a:lnTo>
                    <a:pt x="89" y="110"/>
                  </a:lnTo>
                  <a:lnTo>
                    <a:pt x="79" y="118"/>
                  </a:lnTo>
                  <a:lnTo>
                    <a:pt x="67" y="126"/>
                  </a:lnTo>
                  <a:lnTo>
                    <a:pt x="54" y="132"/>
                  </a:lnTo>
                  <a:lnTo>
                    <a:pt x="42" y="136"/>
                  </a:lnTo>
                  <a:lnTo>
                    <a:pt x="28" y="140"/>
                  </a:lnTo>
                  <a:lnTo>
                    <a:pt x="14" y="142"/>
                  </a:lnTo>
                  <a:lnTo>
                    <a:pt x="0" y="142"/>
                  </a:lnTo>
                  <a:lnTo>
                    <a:pt x="0" y="154"/>
                  </a:lnTo>
                  <a:close/>
                </a:path>
              </a:pathLst>
            </a:custGeom>
            <a:grpFill/>
            <a:ln w="9525">
              <a:noFill/>
              <a:round/>
              <a:headEnd/>
              <a:tailEnd/>
            </a:ln>
          </p:spPr>
          <p:txBody>
            <a:bodyPr/>
            <a:lstStyle/>
            <a:p>
              <a:pPr>
                <a:defRPr/>
              </a:pPr>
              <a:endParaRPr lang="en-CA" dirty="0"/>
            </a:p>
          </p:txBody>
        </p:sp>
        <p:sp>
          <p:nvSpPr>
            <p:cNvPr id="929960" name="Freeform 168"/>
            <p:cNvSpPr>
              <a:spLocks/>
            </p:cNvSpPr>
            <p:nvPr/>
          </p:nvSpPr>
          <p:spPr bwMode="auto">
            <a:xfrm>
              <a:off x="1699" y="801"/>
              <a:ext cx="155" cy="154"/>
            </a:xfrm>
            <a:custGeom>
              <a:avLst/>
              <a:gdLst/>
              <a:ahLst/>
              <a:cxnLst>
                <a:cxn ang="0">
                  <a:pos x="0" y="0"/>
                </a:cxn>
                <a:cxn ang="0">
                  <a:pos x="0" y="16"/>
                </a:cxn>
                <a:cxn ang="0">
                  <a:pos x="2" y="33"/>
                </a:cxn>
                <a:cxn ang="0">
                  <a:pos x="6" y="47"/>
                </a:cxn>
                <a:cxn ang="0">
                  <a:pos x="12" y="61"/>
                </a:cxn>
                <a:cxn ang="0">
                  <a:pos x="18" y="73"/>
                </a:cxn>
                <a:cxn ang="0">
                  <a:pos x="27" y="87"/>
                </a:cxn>
                <a:cxn ang="0">
                  <a:pos x="35" y="100"/>
                </a:cxn>
                <a:cxn ang="0">
                  <a:pos x="45" y="110"/>
                </a:cxn>
                <a:cxn ang="0">
                  <a:pos x="57" y="120"/>
                </a:cxn>
                <a:cxn ang="0">
                  <a:pos x="67" y="128"/>
                </a:cxn>
                <a:cxn ang="0">
                  <a:pos x="81" y="136"/>
                </a:cxn>
                <a:cxn ang="0">
                  <a:pos x="94" y="142"/>
                </a:cxn>
                <a:cxn ang="0">
                  <a:pos x="108" y="148"/>
                </a:cxn>
                <a:cxn ang="0">
                  <a:pos x="124" y="152"/>
                </a:cxn>
                <a:cxn ang="0">
                  <a:pos x="138" y="154"/>
                </a:cxn>
                <a:cxn ang="0">
                  <a:pos x="155" y="154"/>
                </a:cxn>
                <a:cxn ang="0">
                  <a:pos x="155" y="142"/>
                </a:cxn>
                <a:cxn ang="0">
                  <a:pos x="140" y="142"/>
                </a:cxn>
                <a:cxn ang="0">
                  <a:pos x="126" y="140"/>
                </a:cxn>
                <a:cxn ang="0">
                  <a:pos x="112" y="136"/>
                </a:cxn>
                <a:cxn ang="0">
                  <a:pos x="100" y="132"/>
                </a:cxn>
                <a:cxn ang="0">
                  <a:pos x="88" y="126"/>
                </a:cxn>
                <a:cxn ang="0">
                  <a:pos x="75" y="118"/>
                </a:cxn>
                <a:cxn ang="0">
                  <a:pos x="63" y="110"/>
                </a:cxn>
                <a:cxn ang="0">
                  <a:pos x="53" y="102"/>
                </a:cxn>
                <a:cxn ang="0">
                  <a:pos x="45" y="92"/>
                </a:cxn>
                <a:cxn ang="0">
                  <a:pos x="37" y="79"/>
                </a:cxn>
                <a:cxn ang="0">
                  <a:pos x="29" y="69"/>
                </a:cxn>
                <a:cxn ang="0">
                  <a:pos x="23" y="55"/>
                </a:cxn>
                <a:cxn ang="0">
                  <a:pos x="18" y="43"/>
                </a:cxn>
                <a:cxn ang="0">
                  <a:pos x="14" y="29"/>
                </a:cxn>
                <a:cxn ang="0">
                  <a:pos x="12" y="14"/>
                </a:cxn>
                <a:cxn ang="0">
                  <a:pos x="12" y="0"/>
                </a:cxn>
                <a:cxn ang="0">
                  <a:pos x="0" y="0"/>
                </a:cxn>
              </a:cxnLst>
              <a:rect l="0" t="0" r="r" b="b"/>
              <a:pathLst>
                <a:path w="155" h="154">
                  <a:moveTo>
                    <a:pt x="0" y="0"/>
                  </a:moveTo>
                  <a:lnTo>
                    <a:pt x="0" y="16"/>
                  </a:lnTo>
                  <a:lnTo>
                    <a:pt x="2" y="33"/>
                  </a:lnTo>
                  <a:lnTo>
                    <a:pt x="6" y="47"/>
                  </a:lnTo>
                  <a:lnTo>
                    <a:pt x="12" y="61"/>
                  </a:lnTo>
                  <a:lnTo>
                    <a:pt x="18" y="73"/>
                  </a:lnTo>
                  <a:lnTo>
                    <a:pt x="27" y="87"/>
                  </a:lnTo>
                  <a:lnTo>
                    <a:pt x="35" y="100"/>
                  </a:lnTo>
                  <a:lnTo>
                    <a:pt x="45" y="110"/>
                  </a:lnTo>
                  <a:lnTo>
                    <a:pt x="57" y="120"/>
                  </a:lnTo>
                  <a:lnTo>
                    <a:pt x="67" y="128"/>
                  </a:lnTo>
                  <a:lnTo>
                    <a:pt x="81" y="136"/>
                  </a:lnTo>
                  <a:lnTo>
                    <a:pt x="94" y="142"/>
                  </a:lnTo>
                  <a:lnTo>
                    <a:pt x="108" y="148"/>
                  </a:lnTo>
                  <a:lnTo>
                    <a:pt x="124" y="152"/>
                  </a:lnTo>
                  <a:lnTo>
                    <a:pt x="138" y="154"/>
                  </a:lnTo>
                  <a:lnTo>
                    <a:pt x="155" y="154"/>
                  </a:lnTo>
                  <a:lnTo>
                    <a:pt x="155" y="142"/>
                  </a:lnTo>
                  <a:lnTo>
                    <a:pt x="140" y="142"/>
                  </a:lnTo>
                  <a:lnTo>
                    <a:pt x="126" y="140"/>
                  </a:lnTo>
                  <a:lnTo>
                    <a:pt x="112" y="136"/>
                  </a:lnTo>
                  <a:lnTo>
                    <a:pt x="100" y="132"/>
                  </a:lnTo>
                  <a:lnTo>
                    <a:pt x="88" y="126"/>
                  </a:lnTo>
                  <a:lnTo>
                    <a:pt x="75" y="118"/>
                  </a:lnTo>
                  <a:lnTo>
                    <a:pt x="63" y="110"/>
                  </a:lnTo>
                  <a:lnTo>
                    <a:pt x="53" y="102"/>
                  </a:lnTo>
                  <a:lnTo>
                    <a:pt x="45" y="92"/>
                  </a:lnTo>
                  <a:lnTo>
                    <a:pt x="37" y="79"/>
                  </a:lnTo>
                  <a:lnTo>
                    <a:pt x="29" y="69"/>
                  </a:lnTo>
                  <a:lnTo>
                    <a:pt x="23" y="55"/>
                  </a:lnTo>
                  <a:lnTo>
                    <a:pt x="18" y="43"/>
                  </a:lnTo>
                  <a:lnTo>
                    <a:pt x="14" y="29"/>
                  </a:lnTo>
                  <a:lnTo>
                    <a:pt x="12" y="14"/>
                  </a:lnTo>
                  <a:lnTo>
                    <a:pt x="12" y="0"/>
                  </a:lnTo>
                  <a:lnTo>
                    <a:pt x="0" y="0"/>
                  </a:lnTo>
                  <a:close/>
                </a:path>
              </a:pathLst>
            </a:custGeom>
            <a:grpFill/>
            <a:ln w="9525">
              <a:noFill/>
              <a:round/>
              <a:headEnd/>
              <a:tailEnd/>
            </a:ln>
          </p:spPr>
          <p:txBody>
            <a:bodyPr/>
            <a:lstStyle/>
            <a:p>
              <a:pPr>
                <a:defRPr/>
              </a:pPr>
              <a:endParaRPr lang="en-CA" dirty="0"/>
            </a:p>
          </p:txBody>
        </p:sp>
        <p:sp>
          <p:nvSpPr>
            <p:cNvPr id="929961" name="Freeform 169"/>
            <p:cNvSpPr>
              <a:spLocks/>
            </p:cNvSpPr>
            <p:nvPr/>
          </p:nvSpPr>
          <p:spPr bwMode="auto">
            <a:xfrm>
              <a:off x="1699" y="647"/>
              <a:ext cx="155" cy="154"/>
            </a:xfrm>
            <a:custGeom>
              <a:avLst/>
              <a:gdLst/>
              <a:ahLst/>
              <a:cxnLst>
                <a:cxn ang="0">
                  <a:pos x="155" y="0"/>
                </a:cxn>
                <a:cxn ang="0">
                  <a:pos x="138" y="2"/>
                </a:cxn>
                <a:cxn ang="0">
                  <a:pos x="124" y="4"/>
                </a:cxn>
                <a:cxn ang="0">
                  <a:pos x="108" y="8"/>
                </a:cxn>
                <a:cxn ang="0">
                  <a:pos x="94" y="12"/>
                </a:cxn>
                <a:cxn ang="0">
                  <a:pos x="81" y="18"/>
                </a:cxn>
                <a:cxn ang="0">
                  <a:pos x="67" y="26"/>
                </a:cxn>
                <a:cxn ang="0">
                  <a:pos x="57" y="36"/>
                </a:cxn>
                <a:cxn ang="0">
                  <a:pos x="45" y="47"/>
                </a:cxn>
                <a:cxn ang="0">
                  <a:pos x="35" y="57"/>
                </a:cxn>
                <a:cxn ang="0">
                  <a:pos x="27" y="69"/>
                </a:cxn>
                <a:cxn ang="0">
                  <a:pos x="18" y="81"/>
                </a:cxn>
                <a:cxn ang="0">
                  <a:pos x="12" y="95"/>
                </a:cxn>
                <a:cxn ang="0">
                  <a:pos x="6" y="110"/>
                </a:cxn>
                <a:cxn ang="0">
                  <a:pos x="2" y="124"/>
                </a:cxn>
                <a:cxn ang="0">
                  <a:pos x="0" y="140"/>
                </a:cxn>
                <a:cxn ang="0">
                  <a:pos x="0" y="154"/>
                </a:cxn>
                <a:cxn ang="0">
                  <a:pos x="12" y="154"/>
                </a:cxn>
                <a:cxn ang="0">
                  <a:pos x="12" y="140"/>
                </a:cxn>
                <a:cxn ang="0">
                  <a:pos x="14" y="126"/>
                </a:cxn>
                <a:cxn ang="0">
                  <a:pos x="18" y="112"/>
                </a:cxn>
                <a:cxn ang="0">
                  <a:pos x="23" y="99"/>
                </a:cxn>
                <a:cxn ang="0">
                  <a:pos x="29" y="87"/>
                </a:cxn>
                <a:cxn ang="0">
                  <a:pos x="37" y="75"/>
                </a:cxn>
                <a:cxn ang="0">
                  <a:pos x="45" y="65"/>
                </a:cxn>
                <a:cxn ang="0">
                  <a:pos x="53" y="55"/>
                </a:cxn>
                <a:cxn ang="0">
                  <a:pos x="63" y="45"/>
                </a:cxn>
                <a:cxn ang="0">
                  <a:pos x="75" y="36"/>
                </a:cxn>
                <a:cxn ang="0">
                  <a:pos x="88" y="30"/>
                </a:cxn>
                <a:cxn ang="0">
                  <a:pos x="100" y="24"/>
                </a:cxn>
                <a:cxn ang="0">
                  <a:pos x="112" y="18"/>
                </a:cxn>
                <a:cxn ang="0">
                  <a:pos x="126" y="16"/>
                </a:cxn>
                <a:cxn ang="0">
                  <a:pos x="140" y="14"/>
                </a:cxn>
                <a:cxn ang="0">
                  <a:pos x="155" y="12"/>
                </a:cxn>
                <a:cxn ang="0">
                  <a:pos x="155" y="0"/>
                </a:cxn>
              </a:cxnLst>
              <a:rect l="0" t="0" r="r" b="b"/>
              <a:pathLst>
                <a:path w="155" h="154">
                  <a:moveTo>
                    <a:pt x="155" y="0"/>
                  </a:moveTo>
                  <a:lnTo>
                    <a:pt x="138" y="2"/>
                  </a:lnTo>
                  <a:lnTo>
                    <a:pt x="124" y="4"/>
                  </a:lnTo>
                  <a:lnTo>
                    <a:pt x="108" y="8"/>
                  </a:lnTo>
                  <a:lnTo>
                    <a:pt x="94" y="12"/>
                  </a:lnTo>
                  <a:lnTo>
                    <a:pt x="81" y="18"/>
                  </a:lnTo>
                  <a:lnTo>
                    <a:pt x="67" y="26"/>
                  </a:lnTo>
                  <a:lnTo>
                    <a:pt x="57" y="36"/>
                  </a:lnTo>
                  <a:lnTo>
                    <a:pt x="45" y="47"/>
                  </a:lnTo>
                  <a:lnTo>
                    <a:pt x="35" y="57"/>
                  </a:lnTo>
                  <a:lnTo>
                    <a:pt x="27" y="69"/>
                  </a:lnTo>
                  <a:lnTo>
                    <a:pt x="18" y="81"/>
                  </a:lnTo>
                  <a:lnTo>
                    <a:pt x="12" y="95"/>
                  </a:lnTo>
                  <a:lnTo>
                    <a:pt x="6" y="110"/>
                  </a:lnTo>
                  <a:lnTo>
                    <a:pt x="2" y="124"/>
                  </a:lnTo>
                  <a:lnTo>
                    <a:pt x="0" y="140"/>
                  </a:lnTo>
                  <a:lnTo>
                    <a:pt x="0" y="154"/>
                  </a:lnTo>
                  <a:lnTo>
                    <a:pt x="12" y="154"/>
                  </a:lnTo>
                  <a:lnTo>
                    <a:pt x="12" y="140"/>
                  </a:lnTo>
                  <a:lnTo>
                    <a:pt x="14" y="126"/>
                  </a:lnTo>
                  <a:lnTo>
                    <a:pt x="18" y="112"/>
                  </a:lnTo>
                  <a:lnTo>
                    <a:pt x="23" y="99"/>
                  </a:lnTo>
                  <a:lnTo>
                    <a:pt x="29" y="87"/>
                  </a:lnTo>
                  <a:lnTo>
                    <a:pt x="37" y="75"/>
                  </a:lnTo>
                  <a:lnTo>
                    <a:pt x="45" y="65"/>
                  </a:lnTo>
                  <a:lnTo>
                    <a:pt x="53" y="55"/>
                  </a:lnTo>
                  <a:lnTo>
                    <a:pt x="63" y="45"/>
                  </a:lnTo>
                  <a:lnTo>
                    <a:pt x="75" y="36"/>
                  </a:lnTo>
                  <a:lnTo>
                    <a:pt x="88" y="30"/>
                  </a:lnTo>
                  <a:lnTo>
                    <a:pt x="100" y="24"/>
                  </a:lnTo>
                  <a:lnTo>
                    <a:pt x="112" y="18"/>
                  </a:lnTo>
                  <a:lnTo>
                    <a:pt x="126" y="16"/>
                  </a:lnTo>
                  <a:lnTo>
                    <a:pt x="140" y="14"/>
                  </a:lnTo>
                  <a:lnTo>
                    <a:pt x="155" y="12"/>
                  </a:lnTo>
                  <a:lnTo>
                    <a:pt x="155" y="0"/>
                  </a:lnTo>
                  <a:close/>
                </a:path>
              </a:pathLst>
            </a:custGeom>
            <a:grpFill/>
            <a:ln w="9525">
              <a:noFill/>
              <a:round/>
              <a:headEnd/>
              <a:tailEnd/>
            </a:ln>
          </p:spPr>
          <p:txBody>
            <a:bodyPr/>
            <a:lstStyle/>
            <a:p>
              <a:pPr>
                <a:defRPr/>
              </a:pPr>
              <a:endParaRPr lang="en-CA" dirty="0"/>
            </a:p>
          </p:txBody>
        </p:sp>
        <p:sp>
          <p:nvSpPr>
            <p:cNvPr id="929962" name="Freeform 170"/>
            <p:cNvSpPr>
              <a:spLocks/>
            </p:cNvSpPr>
            <p:nvPr/>
          </p:nvSpPr>
          <p:spPr bwMode="auto">
            <a:xfrm>
              <a:off x="1854" y="310"/>
              <a:ext cx="564" cy="491"/>
            </a:xfrm>
            <a:custGeom>
              <a:avLst/>
              <a:gdLst/>
              <a:ahLst/>
              <a:cxnLst>
                <a:cxn ang="0">
                  <a:pos x="564" y="467"/>
                </a:cxn>
                <a:cxn ang="0">
                  <a:pos x="558" y="418"/>
                </a:cxn>
                <a:cxn ang="0">
                  <a:pos x="546" y="369"/>
                </a:cxn>
                <a:cxn ang="0">
                  <a:pos x="529" y="323"/>
                </a:cxn>
                <a:cxn ang="0">
                  <a:pos x="509" y="278"/>
                </a:cxn>
                <a:cxn ang="0">
                  <a:pos x="483" y="237"/>
                </a:cxn>
                <a:cxn ang="0">
                  <a:pos x="452" y="199"/>
                </a:cxn>
                <a:cxn ang="0">
                  <a:pos x="418" y="162"/>
                </a:cxn>
                <a:cxn ang="0">
                  <a:pos x="379" y="128"/>
                </a:cxn>
                <a:cxn ang="0">
                  <a:pos x="337" y="99"/>
                </a:cxn>
                <a:cxn ang="0">
                  <a:pos x="292" y="73"/>
                </a:cxn>
                <a:cxn ang="0">
                  <a:pos x="243" y="49"/>
                </a:cxn>
                <a:cxn ang="0">
                  <a:pos x="192" y="30"/>
                </a:cxn>
                <a:cxn ang="0">
                  <a:pos x="140" y="16"/>
                </a:cxn>
                <a:cxn ang="0">
                  <a:pos x="85" y="6"/>
                </a:cxn>
                <a:cxn ang="0">
                  <a:pos x="28" y="2"/>
                </a:cxn>
                <a:cxn ang="0">
                  <a:pos x="0" y="12"/>
                </a:cxn>
                <a:cxn ang="0">
                  <a:pos x="56" y="16"/>
                </a:cxn>
                <a:cxn ang="0">
                  <a:pos x="111" y="22"/>
                </a:cxn>
                <a:cxn ang="0">
                  <a:pos x="164" y="35"/>
                </a:cxn>
                <a:cxn ang="0">
                  <a:pos x="215" y="51"/>
                </a:cxn>
                <a:cxn ang="0">
                  <a:pos x="263" y="71"/>
                </a:cxn>
                <a:cxn ang="0">
                  <a:pos x="308" y="95"/>
                </a:cxn>
                <a:cxn ang="0">
                  <a:pos x="351" y="124"/>
                </a:cxn>
                <a:cxn ang="0">
                  <a:pos x="391" y="154"/>
                </a:cxn>
                <a:cxn ang="0">
                  <a:pos x="426" y="189"/>
                </a:cxn>
                <a:cxn ang="0">
                  <a:pos x="458" y="225"/>
                </a:cxn>
                <a:cxn ang="0">
                  <a:pos x="485" y="264"/>
                </a:cxn>
                <a:cxn ang="0">
                  <a:pos x="509" y="306"/>
                </a:cxn>
                <a:cxn ang="0">
                  <a:pos x="527" y="349"/>
                </a:cxn>
                <a:cxn ang="0">
                  <a:pos x="542" y="396"/>
                </a:cxn>
                <a:cxn ang="0">
                  <a:pos x="550" y="442"/>
                </a:cxn>
                <a:cxn ang="0">
                  <a:pos x="552" y="491"/>
                </a:cxn>
              </a:cxnLst>
              <a:rect l="0" t="0" r="r" b="b"/>
              <a:pathLst>
                <a:path w="564" h="491">
                  <a:moveTo>
                    <a:pt x="564" y="491"/>
                  </a:moveTo>
                  <a:lnTo>
                    <a:pt x="564" y="467"/>
                  </a:lnTo>
                  <a:lnTo>
                    <a:pt x="562" y="442"/>
                  </a:lnTo>
                  <a:lnTo>
                    <a:pt x="558" y="418"/>
                  </a:lnTo>
                  <a:lnTo>
                    <a:pt x="554" y="394"/>
                  </a:lnTo>
                  <a:lnTo>
                    <a:pt x="546" y="369"/>
                  </a:lnTo>
                  <a:lnTo>
                    <a:pt x="540" y="345"/>
                  </a:lnTo>
                  <a:lnTo>
                    <a:pt x="529" y="323"/>
                  </a:lnTo>
                  <a:lnTo>
                    <a:pt x="519" y="300"/>
                  </a:lnTo>
                  <a:lnTo>
                    <a:pt x="509" y="278"/>
                  </a:lnTo>
                  <a:lnTo>
                    <a:pt x="497" y="258"/>
                  </a:lnTo>
                  <a:lnTo>
                    <a:pt x="483" y="237"/>
                  </a:lnTo>
                  <a:lnTo>
                    <a:pt x="468" y="217"/>
                  </a:lnTo>
                  <a:lnTo>
                    <a:pt x="452" y="199"/>
                  </a:lnTo>
                  <a:lnTo>
                    <a:pt x="434" y="181"/>
                  </a:lnTo>
                  <a:lnTo>
                    <a:pt x="418" y="162"/>
                  </a:lnTo>
                  <a:lnTo>
                    <a:pt x="397" y="144"/>
                  </a:lnTo>
                  <a:lnTo>
                    <a:pt x="379" y="128"/>
                  </a:lnTo>
                  <a:lnTo>
                    <a:pt x="359" y="114"/>
                  </a:lnTo>
                  <a:lnTo>
                    <a:pt x="337" y="99"/>
                  </a:lnTo>
                  <a:lnTo>
                    <a:pt x="314" y="85"/>
                  </a:lnTo>
                  <a:lnTo>
                    <a:pt x="292" y="73"/>
                  </a:lnTo>
                  <a:lnTo>
                    <a:pt x="267" y="61"/>
                  </a:lnTo>
                  <a:lnTo>
                    <a:pt x="243" y="49"/>
                  </a:lnTo>
                  <a:lnTo>
                    <a:pt x="219" y="41"/>
                  </a:lnTo>
                  <a:lnTo>
                    <a:pt x="192" y="30"/>
                  </a:lnTo>
                  <a:lnTo>
                    <a:pt x="166" y="22"/>
                  </a:lnTo>
                  <a:lnTo>
                    <a:pt x="140" y="16"/>
                  </a:lnTo>
                  <a:lnTo>
                    <a:pt x="113" y="10"/>
                  </a:lnTo>
                  <a:lnTo>
                    <a:pt x="85" y="6"/>
                  </a:lnTo>
                  <a:lnTo>
                    <a:pt x="56" y="4"/>
                  </a:lnTo>
                  <a:lnTo>
                    <a:pt x="28" y="2"/>
                  </a:lnTo>
                  <a:lnTo>
                    <a:pt x="0" y="0"/>
                  </a:lnTo>
                  <a:lnTo>
                    <a:pt x="0" y="12"/>
                  </a:lnTo>
                  <a:lnTo>
                    <a:pt x="28" y="14"/>
                  </a:lnTo>
                  <a:lnTo>
                    <a:pt x="56" y="16"/>
                  </a:lnTo>
                  <a:lnTo>
                    <a:pt x="83" y="18"/>
                  </a:lnTo>
                  <a:lnTo>
                    <a:pt x="111" y="22"/>
                  </a:lnTo>
                  <a:lnTo>
                    <a:pt x="138" y="28"/>
                  </a:lnTo>
                  <a:lnTo>
                    <a:pt x="164" y="35"/>
                  </a:lnTo>
                  <a:lnTo>
                    <a:pt x="188" y="43"/>
                  </a:lnTo>
                  <a:lnTo>
                    <a:pt x="215" y="51"/>
                  </a:lnTo>
                  <a:lnTo>
                    <a:pt x="239" y="61"/>
                  </a:lnTo>
                  <a:lnTo>
                    <a:pt x="263" y="71"/>
                  </a:lnTo>
                  <a:lnTo>
                    <a:pt x="286" y="83"/>
                  </a:lnTo>
                  <a:lnTo>
                    <a:pt x="308" y="95"/>
                  </a:lnTo>
                  <a:lnTo>
                    <a:pt x="330" y="110"/>
                  </a:lnTo>
                  <a:lnTo>
                    <a:pt x="351" y="124"/>
                  </a:lnTo>
                  <a:lnTo>
                    <a:pt x="371" y="138"/>
                  </a:lnTo>
                  <a:lnTo>
                    <a:pt x="391" y="154"/>
                  </a:lnTo>
                  <a:lnTo>
                    <a:pt x="410" y="170"/>
                  </a:lnTo>
                  <a:lnTo>
                    <a:pt x="426" y="189"/>
                  </a:lnTo>
                  <a:lnTo>
                    <a:pt x="442" y="207"/>
                  </a:lnTo>
                  <a:lnTo>
                    <a:pt x="458" y="225"/>
                  </a:lnTo>
                  <a:lnTo>
                    <a:pt x="473" y="244"/>
                  </a:lnTo>
                  <a:lnTo>
                    <a:pt x="485" y="264"/>
                  </a:lnTo>
                  <a:lnTo>
                    <a:pt x="497" y="284"/>
                  </a:lnTo>
                  <a:lnTo>
                    <a:pt x="509" y="306"/>
                  </a:lnTo>
                  <a:lnTo>
                    <a:pt x="519" y="329"/>
                  </a:lnTo>
                  <a:lnTo>
                    <a:pt x="527" y="349"/>
                  </a:lnTo>
                  <a:lnTo>
                    <a:pt x="535" y="373"/>
                  </a:lnTo>
                  <a:lnTo>
                    <a:pt x="542" y="396"/>
                  </a:lnTo>
                  <a:lnTo>
                    <a:pt x="546" y="420"/>
                  </a:lnTo>
                  <a:lnTo>
                    <a:pt x="550" y="442"/>
                  </a:lnTo>
                  <a:lnTo>
                    <a:pt x="552" y="467"/>
                  </a:lnTo>
                  <a:lnTo>
                    <a:pt x="552" y="491"/>
                  </a:lnTo>
                  <a:lnTo>
                    <a:pt x="564" y="491"/>
                  </a:lnTo>
                  <a:close/>
                </a:path>
              </a:pathLst>
            </a:custGeom>
            <a:grpFill/>
            <a:ln w="9525">
              <a:noFill/>
              <a:round/>
              <a:headEnd/>
              <a:tailEnd/>
            </a:ln>
          </p:spPr>
          <p:txBody>
            <a:bodyPr/>
            <a:lstStyle/>
            <a:p>
              <a:pPr>
                <a:defRPr/>
              </a:pPr>
              <a:endParaRPr lang="en-CA" dirty="0"/>
            </a:p>
          </p:txBody>
        </p:sp>
        <p:sp>
          <p:nvSpPr>
            <p:cNvPr id="929963" name="Freeform 171"/>
            <p:cNvSpPr>
              <a:spLocks/>
            </p:cNvSpPr>
            <p:nvPr/>
          </p:nvSpPr>
          <p:spPr bwMode="auto">
            <a:xfrm>
              <a:off x="1854" y="801"/>
              <a:ext cx="564" cy="491"/>
            </a:xfrm>
            <a:custGeom>
              <a:avLst/>
              <a:gdLst/>
              <a:ahLst/>
              <a:cxnLst>
                <a:cxn ang="0">
                  <a:pos x="28" y="491"/>
                </a:cxn>
                <a:cxn ang="0">
                  <a:pos x="85" y="485"/>
                </a:cxn>
                <a:cxn ang="0">
                  <a:pos x="140" y="477"/>
                </a:cxn>
                <a:cxn ang="0">
                  <a:pos x="192" y="463"/>
                </a:cxn>
                <a:cxn ang="0">
                  <a:pos x="243" y="443"/>
                </a:cxn>
                <a:cxn ang="0">
                  <a:pos x="292" y="420"/>
                </a:cxn>
                <a:cxn ang="0">
                  <a:pos x="337" y="394"/>
                </a:cxn>
                <a:cxn ang="0">
                  <a:pos x="379" y="363"/>
                </a:cxn>
                <a:cxn ang="0">
                  <a:pos x="418" y="331"/>
                </a:cxn>
                <a:cxn ang="0">
                  <a:pos x="452" y="294"/>
                </a:cxn>
                <a:cxn ang="0">
                  <a:pos x="483" y="256"/>
                </a:cxn>
                <a:cxn ang="0">
                  <a:pos x="509" y="213"/>
                </a:cxn>
                <a:cxn ang="0">
                  <a:pos x="529" y="169"/>
                </a:cxn>
                <a:cxn ang="0">
                  <a:pos x="546" y="124"/>
                </a:cxn>
                <a:cxn ang="0">
                  <a:pos x="558" y="75"/>
                </a:cxn>
                <a:cxn ang="0">
                  <a:pos x="564" y="27"/>
                </a:cxn>
                <a:cxn ang="0">
                  <a:pos x="552" y="0"/>
                </a:cxn>
                <a:cxn ang="0">
                  <a:pos x="550" y="49"/>
                </a:cxn>
                <a:cxn ang="0">
                  <a:pos x="542" y="98"/>
                </a:cxn>
                <a:cxn ang="0">
                  <a:pos x="527" y="142"/>
                </a:cxn>
                <a:cxn ang="0">
                  <a:pos x="509" y="187"/>
                </a:cxn>
                <a:cxn ang="0">
                  <a:pos x="485" y="228"/>
                </a:cxn>
                <a:cxn ang="0">
                  <a:pos x="458" y="268"/>
                </a:cxn>
                <a:cxn ang="0">
                  <a:pos x="426" y="305"/>
                </a:cxn>
                <a:cxn ang="0">
                  <a:pos x="391" y="339"/>
                </a:cxn>
                <a:cxn ang="0">
                  <a:pos x="351" y="370"/>
                </a:cxn>
                <a:cxn ang="0">
                  <a:pos x="308" y="398"/>
                </a:cxn>
                <a:cxn ang="0">
                  <a:pos x="263" y="422"/>
                </a:cxn>
                <a:cxn ang="0">
                  <a:pos x="215" y="443"/>
                </a:cxn>
                <a:cxn ang="0">
                  <a:pos x="164" y="459"/>
                </a:cxn>
                <a:cxn ang="0">
                  <a:pos x="111" y="469"/>
                </a:cxn>
                <a:cxn ang="0">
                  <a:pos x="56" y="477"/>
                </a:cxn>
                <a:cxn ang="0">
                  <a:pos x="0" y="479"/>
                </a:cxn>
              </a:cxnLst>
              <a:rect l="0" t="0" r="r" b="b"/>
              <a:pathLst>
                <a:path w="564" h="491">
                  <a:moveTo>
                    <a:pt x="0" y="491"/>
                  </a:moveTo>
                  <a:lnTo>
                    <a:pt x="28" y="491"/>
                  </a:lnTo>
                  <a:lnTo>
                    <a:pt x="56" y="489"/>
                  </a:lnTo>
                  <a:lnTo>
                    <a:pt x="85" y="485"/>
                  </a:lnTo>
                  <a:lnTo>
                    <a:pt x="113" y="481"/>
                  </a:lnTo>
                  <a:lnTo>
                    <a:pt x="140" y="477"/>
                  </a:lnTo>
                  <a:lnTo>
                    <a:pt x="166" y="469"/>
                  </a:lnTo>
                  <a:lnTo>
                    <a:pt x="192" y="463"/>
                  </a:lnTo>
                  <a:lnTo>
                    <a:pt x="219" y="453"/>
                  </a:lnTo>
                  <a:lnTo>
                    <a:pt x="243" y="443"/>
                  </a:lnTo>
                  <a:lnTo>
                    <a:pt x="267" y="433"/>
                  </a:lnTo>
                  <a:lnTo>
                    <a:pt x="292" y="420"/>
                  </a:lnTo>
                  <a:lnTo>
                    <a:pt x="314" y="408"/>
                  </a:lnTo>
                  <a:lnTo>
                    <a:pt x="337" y="394"/>
                  </a:lnTo>
                  <a:lnTo>
                    <a:pt x="359" y="380"/>
                  </a:lnTo>
                  <a:lnTo>
                    <a:pt x="379" y="363"/>
                  </a:lnTo>
                  <a:lnTo>
                    <a:pt x="397" y="347"/>
                  </a:lnTo>
                  <a:lnTo>
                    <a:pt x="418" y="331"/>
                  </a:lnTo>
                  <a:lnTo>
                    <a:pt x="434" y="313"/>
                  </a:lnTo>
                  <a:lnTo>
                    <a:pt x="452" y="294"/>
                  </a:lnTo>
                  <a:lnTo>
                    <a:pt x="468" y="276"/>
                  </a:lnTo>
                  <a:lnTo>
                    <a:pt x="483" y="256"/>
                  </a:lnTo>
                  <a:lnTo>
                    <a:pt x="497" y="236"/>
                  </a:lnTo>
                  <a:lnTo>
                    <a:pt x="509" y="213"/>
                  </a:lnTo>
                  <a:lnTo>
                    <a:pt x="519" y="191"/>
                  </a:lnTo>
                  <a:lnTo>
                    <a:pt x="529" y="169"/>
                  </a:lnTo>
                  <a:lnTo>
                    <a:pt x="540" y="146"/>
                  </a:lnTo>
                  <a:lnTo>
                    <a:pt x="546" y="124"/>
                  </a:lnTo>
                  <a:lnTo>
                    <a:pt x="554" y="100"/>
                  </a:lnTo>
                  <a:lnTo>
                    <a:pt x="558" y="75"/>
                  </a:lnTo>
                  <a:lnTo>
                    <a:pt x="562" y="51"/>
                  </a:lnTo>
                  <a:lnTo>
                    <a:pt x="564" y="27"/>
                  </a:lnTo>
                  <a:lnTo>
                    <a:pt x="564" y="0"/>
                  </a:lnTo>
                  <a:lnTo>
                    <a:pt x="552" y="0"/>
                  </a:lnTo>
                  <a:lnTo>
                    <a:pt x="552" y="25"/>
                  </a:lnTo>
                  <a:lnTo>
                    <a:pt x="550" y="49"/>
                  </a:lnTo>
                  <a:lnTo>
                    <a:pt x="546" y="73"/>
                  </a:lnTo>
                  <a:lnTo>
                    <a:pt x="542" y="98"/>
                  </a:lnTo>
                  <a:lnTo>
                    <a:pt x="535" y="120"/>
                  </a:lnTo>
                  <a:lnTo>
                    <a:pt x="527" y="142"/>
                  </a:lnTo>
                  <a:lnTo>
                    <a:pt x="519" y="165"/>
                  </a:lnTo>
                  <a:lnTo>
                    <a:pt x="509" y="187"/>
                  </a:lnTo>
                  <a:lnTo>
                    <a:pt x="497" y="207"/>
                  </a:lnTo>
                  <a:lnTo>
                    <a:pt x="485" y="228"/>
                  </a:lnTo>
                  <a:lnTo>
                    <a:pt x="473" y="248"/>
                  </a:lnTo>
                  <a:lnTo>
                    <a:pt x="458" y="268"/>
                  </a:lnTo>
                  <a:lnTo>
                    <a:pt x="442" y="286"/>
                  </a:lnTo>
                  <a:lnTo>
                    <a:pt x="426" y="305"/>
                  </a:lnTo>
                  <a:lnTo>
                    <a:pt x="410" y="323"/>
                  </a:lnTo>
                  <a:lnTo>
                    <a:pt x="391" y="339"/>
                  </a:lnTo>
                  <a:lnTo>
                    <a:pt x="371" y="355"/>
                  </a:lnTo>
                  <a:lnTo>
                    <a:pt x="351" y="370"/>
                  </a:lnTo>
                  <a:lnTo>
                    <a:pt x="330" y="384"/>
                  </a:lnTo>
                  <a:lnTo>
                    <a:pt x="308" y="398"/>
                  </a:lnTo>
                  <a:lnTo>
                    <a:pt x="286" y="410"/>
                  </a:lnTo>
                  <a:lnTo>
                    <a:pt x="263" y="422"/>
                  </a:lnTo>
                  <a:lnTo>
                    <a:pt x="239" y="433"/>
                  </a:lnTo>
                  <a:lnTo>
                    <a:pt x="215" y="443"/>
                  </a:lnTo>
                  <a:lnTo>
                    <a:pt x="188" y="451"/>
                  </a:lnTo>
                  <a:lnTo>
                    <a:pt x="164" y="459"/>
                  </a:lnTo>
                  <a:lnTo>
                    <a:pt x="138" y="465"/>
                  </a:lnTo>
                  <a:lnTo>
                    <a:pt x="111" y="469"/>
                  </a:lnTo>
                  <a:lnTo>
                    <a:pt x="83" y="473"/>
                  </a:lnTo>
                  <a:lnTo>
                    <a:pt x="56" y="477"/>
                  </a:lnTo>
                  <a:lnTo>
                    <a:pt x="28" y="479"/>
                  </a:lnTo>
                  <a:lnTo>
                    <a:pt x="0" y="479"/>
                  </a:lnTo>
                  <a:lnTo>
                    <a:pt x="0" y="491"/>
                  </a:lnTo>
                  <a:close/>
                </a:path>
              </a:pathLst>
            </a:custGeom>
            <a:grpFill/>
            <a:ln w="9525">
              <a:noFill/>
              <a:round/>
              <a:headEnd/>
              <a:tailEnd/>
            </a:ln>
          </p:spPr>
          <p:txBody>
            <a:bodyPr/>
            <a:lstStyle/>
            <a:p>
              <a:pPr>
                <a:defRPr/>
              </a:pPr>
              <a:endParaRPr lang="en-CA" dirty="0"/>
            </a:p>
          </p:txBody>
        </p:sp>
        <p:sp>
          <p:nvSpPr>
            <p:cNvPr id="929964" name="Freeform 172"/>
            <p:cNvSpPr>
              <a:spLocks/>
            </p:cNvSpPr>
            <p:nvPr/>
          </p:nvSpPr>
          <p:spPr bwMode="auto">
            <a:xfrm>
              <a:off x="1287" y="801"/>
              <a:ext cx="567" cy="491"/>
            </a:xfrm>
            <a:custGeom>
              <a:avLst/>
              <a:gdLst/>
              <a:ahLst/>
              <a:cxnLst>
                <a:cxn ang="0">
                  <a:pos x="2" y="27"/>
                </a:cxn>
                <a:cxn ang="0">
                  <a:pos x="8" y="75"/>
                </a:cxn>
                <a:cxn ang="0">
                  <a:pos x="18" y="124"/>
                </a:cxn>
                <a:cxn ang="0">
                  <a:pos x="35" y="169"/>
                </a:cxn>
                <a:cxn ang="0">
                  <a:pos x="57" y="213"/>
                </a:cxn>
                <a:cxn ang="0">
                  <a:pos x="83" y="256"/>
                </a:cxn>
                <a:cxn ang="0">
                  <a:pos x="114" y="294"/>
                </a:cxn>
                <a:cxn ang="0">
                  <a:pos x="148" y="331"/>
                </a:cxn>
                <a:cxn ang="0">
                  <a:pos x="187" y="363"/>
                </a:cxn>
                <a:cxn ang="0">
                  <a:pos x="230" y="394"/>
                </a:cxn>
                <a:cxn ang="0">
                  <a:pos x="274" y="420"/>
                </a:cxn>
                <a:cxn ang="0">
                  <a:pos x="321" y="443"/>
                </a:cxn>
                <a:cxn ang="0">
                  <a:pos x="372" y="463"/>
                </a:cxn>
                <a:cxn ang="0">
                  <a:pos x="424" y="477"/>
                </a:cxn>
                <a:cxn ang="0">
                  <a:pos x="481" y="485"/>
                </a:cxn>
                <a:cxn ang="0">
                  <a:pos x="538" y="491"/>
                </a:cxn>
                <a:cxn ang="0">
                  <a:pos x="567" y="479"/>
                </a:cxn>
                <a:cxn ang="0">
                  <a:pos x="510" y="477"/>
                </a:cxn>
                <a:cxn ang="0">
                  <a:pos x="455" y="469"/>
                </a:cxn>
                <a:cxn ang="0">
                  <a:pos x="402" y="459"/>
                </a:cxn>
                <a:cxn ang="0">
                  <a:pos x="351" y="443"/>
                </a:cxn>
                <a:cxn ang="0">
                  <a:pos x="303" y="422"/>
                </a:cxn>
                <a:cxn ang="0">
                  <a:pos x="256" y="398"/>
                </a:cxn>
                <a:cxn ang="0">
                  <a:pos x="213" y="370"/>
                </a:cxn>
                <a:cxn ang="0">
                  <a:pos x="175" y="339"/>
                </a:cxn>
                <a:cxn ang="0">
                  <a:pos x="140" y="305"/>
                </a:cxn>
                <a:cxn ang="0">
                  <a:pos x="108" y="268"/>
                </a:cxn>
                <a:cxn ang="0">
                  <a:pos x="79" y="228"/>
                </a:cxn>
                <a:cxn ang="0">
                  <a:pos x="57" y="187"/>
                </a:cxn>
                <a:cxn ang="0">
                  <a:pos x="39" y="142"/>
                </a:cxn>
                <a:cxn ang="0">
                  <a:pos x="24" y="98"/>
                </a:cxn>
                <a:cxn ang="0">
                  <a:pos x="16" y="49"/>
                </a:cxn>
                <a:cxn ang="0">
                  <a:pos x="12" y="0"/>
                </a:cxn>
              </a:cxnLst>
              <a:rect l="0" t="0" r="r" b="b"/>
              <a:pathLst>
                <a:path w="567" h="491">
                  <a:moveTo>
                    <a:pt x="0" y="0"/>
                  </a:moveTo>
                  <a:lnTo>
                    <a:pt x="2" y="27"/>
                  </a:lnTo>
                  <a:lnTo>
                    <a:pt x="4" y="51"/>
                  </a:lnTo>
                  <a:lnTo>
                    <a:pt x="8" y="75"/>
                  </a:lnTo>
                  <a:lnTo>
                    <a:pt x="12" y="100"/>
                  </a:lnTo>
                  <a:lnTo>
                    <a:pt x="18" y="124"/>
                  </a:lnTo>
                  <a:lnTo>
                    <a:pt x="27" y="146"/>
                  </a:lnTo>
                  <a:lnTo>
                    <a:pt x="35" y="169"/>
                  </a:lnTo>
                  <a:lnTo>
                    <a:pt x="45" y="191"/>
                  </a:lnTo>
                  <a:lnTo>
                    <a:pt x="57" y="213"/>
                  </a:lnTo>
                  <a:lnTo>
                    <a:pt x="69" y="236"/>
                  </a:lnTo>
                  <a:lnTo>
                    <a:pt x="83" y="256"/>
                  </a:lnTo>
                  <a:lnTo>
                    <a:pt x="98" y="276"/>
                  </a:lnTo>
                  <a:lnTo>
                    <a:pt x="114" y="294"/>
                  </a:lnTo>
                  <a:lnTo>
                    <a:pt x="130" y="313"/>
                  </a:lnTo>
                  <a:lnTo>
                    <a:pt x="148" y="331"/>
                  </a:lnTo>
                  <a:lnTo>
                    <a:pt x="167" y="347"/>
                  </a:lnTo>
                  <a:lnTo>
                    <a:pt x="187" y="363"/>
                  </a:lnTo>
                  <a:lnTo>
                    <a:pt x="207" y="380"/>
                  </a:lnTo>
                  <a:lnTo>
                    <a:pt x="230" y="394"/>
                  </a:lnTo>
                  <a:lnTo>
                    <a:pt x="250" y="408"/>
                  </a:lnTo>
                  <a:lnTo>
                    <a:pt x="274" y="420"/>
                  </a:lnTo>
                  <a:lnTo>
                    <a:pt x="297" y="433"/>
                  </a:lnTo>
                  <a:lnTo>
                    <a:pt x="321" y="443"/>
                  </a:lnTo>
                  <a:lnTo>
                    <a:pt x="347" y="453"/>
                  </a:lnTo>
                  <a:lnTo>
                    <a:pt x="372" y="463"/>
                  </a:lnTo>
                  <a:lnTo>
                    <a:pt x="398" y="469"/>
                  </a:lnTo>
                  <a:lnTo>
                    <a:pt x="424" y="477"/>
                  </a:lnTo>
                  <a:lnTo>
                    <a:pt x="453" y="481"/>
                  </a:lnTo>
                  <a:lnTo>
                    <a:pt x="481" y="485"/>
                  </a:lnTo>
                  <a:lnTo>
                    <a:pt x="508" y="489"/>
                  </a:lnTo>
                  <a:lnTo>
                    <a:pt x="538" y="491"/>
                  </a:lnTo>
                  <a:lnTo>
                    <a:pt x="567" y="491"/>
                  </a:lnTo>
                  <a:lnTo>
                    <a:pt x="567" y="479"/>
                  </a:lnTo>
                  <a:lnTo>
                    <a:pt x="538" y="479"/>
                  </a:lnTo>
                  <a:lnTo>
                    <a:pt x="510" y="477"/>
                  </a:lnTo>
                  <a:lnTo>
                    <a:pt x="481" y="473"/>
                  </a:lnTo>
                  <a:lnTo>
                    <a:pt x="455" y="469"/>
                  </a:lnTo>
                  <a:lnTo>
                    <a:pt x="428" y="465"/>
                  </a:lnTo>
                  <a:lnTo>
                    <a:pt x="402" y="459"/>
                  </a:lnTo>
                  <a:lnTo>
                    <a:pt x="376" y="451"/>
                  </a:lnTo>
                  <a:lnTo>
                    <a:pt x="351" y="443"/>
                  </a:lnTo>
                  <a:lnTo>
                    <a:pt x="327" y="433"/>
                  </a:lnTo>
                  <a:lnTo>
                    <a:pt x="303" y="422"/>
                  </a:lnTo>
                  <a:lnTo>
                    <a:pt x="280" y="410"/>
                  </a:lnTo>
                  <a:lnTo>
                    <a:pt x="256" y="398"/>
                  </a:lnTo>
                  <a:lnTo>
                    <a:pt x="236" y="384"/>
                  </a:lnTo>
                  <a:lnTo>
                    <a:pt x="213" y="370"/>
                  </a:lnTo>
                  <a:lnTo>
                    <a:pt x="195" y="355"/>
                  </a:lnTo>
                  <a:lnTo>
                    <a:pt x="175" y="339"/>
                  </a:lnTo>
                  <a:lnTo>
                    <a:pt x="156" y="323"/>
                  </a:lnTo>
                  <a:lnTo>
                    <a:pt x="140" y="305"/>
                  </a:lnTo>
                  <a:lnTo>
                    <a:pt x="122" y="286"/>
                  </a:lnTo>
                  <a:lnTo>
                    <a:pt x="108" y="268"/>
                  </a:lnTo>
                  <a:lnTo>
                    <a:pt x="93" y="248"/>
                  </a:lnTo>
                  <a:lnTo>
                    <a:pt x="79" y="228"/>
                  </a:lnTo>
                  <a:lnTo>
                    <a:pt x="67" y="207"/>
                  </a:lnTo>
                  <a:lnTo>
                    <a:pt x="57" y="187"/>
                  </a:lnTo>
                  <a:lnTo>
                    <a:pt x="47" y="165"/>
                  </a:lnTo>
                  <a:lnTo>
                    <a:pt x="39" y="142"/>
                  </a:lnTo>
                  <a:lnTo>
                    <a:pt x="31" y="120"/>
                  </a:lnTo>
                  <a:lnTo>
                    <a:pt x="24" y="98"/>
                  </a:lnTo>
                  <a:lnTo>
                    <a:pt x="18" y="73"/>
                  </a:lnTo>
                  <a:lnTo>
                    <a:pt x="16" y="49"/>
                  </a:lnTo>
                  <a:lnTo>
                    <a:pt x="14" y="25"/>
                  </a:lnTo>
                  <a:lnTo>
                    <a:pt x="12" y="0"/>
                  </a:lnTo>
                  <a:lnTo>
                    <a:pt x="0" y="0"/>
                  </a:lnTo>
                  <a:close/>
                </a:path>
              </a:pathLst>
            </a:custGeom>
            <a:grpFill/>
            <a:ln w="9525">
              <a:noFill/>
              <a:round/>
              <a:headEnd/>
              <a:tailEnd/>
            </a:ln>
          </p:spPr>
          <p:txBody>
            <a:bodyPr/>
            <a:lstStyle/>
            <a:p>
              <a:pPr>
                <a:defRPr/>
              </a:pPr>
              <a:endParaRPr lang="en-CA" dirty="0"/>
            </a:p>
          </p:txBody>
        </p:sp>
        <p:sp>
          <p:nvSpPr>
            <p:cNvPr id="929965" name="Freeform 173"/>
            <p:cNvSpPr>
              <a:spLocks/>
            </p:cNvSpPr>
            <p:nvPr/>
          </p:nvSpPr>
          <p:spPr bwMode="auto">
            <a:xfrm>
              <a:off x="1287" y="310"/>
              <a:ext cx="567" cy="491"/>
            </a:xfrm>
            <a:custGeom>
              <a:avLst/>
              <a:gdLst/>
              <a:ahLst/>
              <a:cxnLst>
                <a:cxn ang="0">
                  <a:pos x="538" y="2"/>
                </a:cxn>
                <a:cxn ang="0">
                  <a:pos x="481" y="6"/>
                </a:cxn>
                <a:cxn ang="0">
                  <a:pos x="424" y="16"/>
                </a:cxn>
                <a:cxn ang="0">
                  <a:pos x="372" y="30"/>
                </a:cxn>
                <a:cxn ang="0">
                  <a:pos x="321" y="49"/>
                </a:cxn>
                <a:cxn ang="0">
                  <a:pos x="274" y="73"/>
                </a:cxn>
                <a:cxn ang="0">
                  <a:pos x="230" y="99"/>
                </a:cxn>
                <a:cxn ang="0">
                  <a:pos x="187" y="128"/>
                </a:cxn>
                <a:cxn ang="0">
                  <a:pos x="148" y="162"/>
                </a:cxn>
                <a:cxn ang="0">
                  <a:pos x="114" y="199"/>
                </a:cxn>
                <a:cxn ang="0">
                  <a:pos x="83" y="237"/>
                </a:cxn>
                <a:cxn ang="0">
                  <a:pos x="57" y="278"/>
                </a:cxn>
                <a:cxn ang="0">
                  <a:pos x="35" y="323"/>
                </a:cxn>
                <a:cxn ang="0">
                  <a:pos x="18" y="369"/>
                </a:cxn>
                <a:cxn ang="0">
                  <a:pos x="8" y="418"/>
                </a:cxn>
                <a:cxn ang="0">
                  <a:pos x="2" y="467"/>
                </a:cxn>
                <a:cxn ang="0">
                  <a:pos x="12" y="491"/>
                </a:cxn>
                <a:cxn ang="0">
                  <a:pos x="16" y="442"/>
                </a:cxn>
                <a:cxn ang="0">
                  <a:pos x="24" y="396"/>
                </a:cxn>
                <a:cxn ang="0">
                  <a:pos x="39" y="349"/>
                </a:cxn>
                <a:cxn ang="0">
                  <a:pos x="57" y="306"/>
                </a:cxn>
                <a:cxn ang="0">
                  <a:pos x="79" y="264"/>
                </a:cxn>
                <a:cxn ang="0">
                  <a:pos x="108" y="225"/>
                </a:cxn>
                <a:cxn ang="0">
                  <a:pos x="140" y="189"/>
                </a:cxn>
                <a:cxn ang="0">
                  <a:pos x="175" y="154"/>
                </a:cxn>
                <a:cxn ang="0">
                  <a:pos x="213" y="124"/>
                </a:cxn>
                <a:cxn ang="0">
                  <a:pos x="256" y="95"/>
                </a:cxn>
                <a:cxn ang="0">
                  <a:pos x="303" y="71"/>
                </a:cxn>
                <a:cxn ang="0">
                  <a:pos x="351" y="51"/>
                </a:cxn>
                <a:cxn ang="0">
                  <a:pos x="402" y="35"/>
                </a:cxn>
                <a:cxn ang="0">
                  <a:pos x="455" y="22"/>
                </a:cxn>
                <a:cxn ang="0">
                  <a:pos x="510" y="16"/>
                </a:cxn>
                <a:cxn ang="0">
                  <a:pos x="567" y="12"/>
                </a:cxn>
              </a:cxnLst>
              <a:rect l="0" t="0" r="r" b="b"/>
              <a:pathLst>
                <a:path w="567" h="491">
                  <a:moveTo>
                    <a:pt x="567" y="0"/>
                  </a:moveTo>
                  <a:lnTo>
                    <a:pt x="538" y="2"/>
                  </a:lnTo>
                  <a:lnTo>
                    <a:pt x="508" y="4"/>
                  </a:lnTo>
                  <a:lnTo>
                    <a:pt x="481" y="6"/>
                  </a:lnTo>
                  <a:lnTo>
                    <a:pt x="453" y="10"/>
                  </a:lnTo>
                  <a:lnTo>
                    <a:pt x="424" y="16"/>
                  </a:lnTo>
                  <a:lnTo>
                    <a:pt x="398" y="22"/>
                  </a:lnTo>
                  <a:lnTo>
                    <a:pt x="372" y="30"/>
                  </a:lnTo>
                  <a:lnTo>
                    <a:pt x="347" y="41"/>
                  </a:lnTo>
                  <a:lnTo>
                    <a:pt x="321" y="49"/>
                  </a:lnTo>
                  <a:lnTo>
                    <a:pt x="297" y="61"/>
                  </a:lnTo>
                  <a:lnTo>
                    <a:pt x="274" y="73"/>
                  </a:lnTo>
                  <a:lnTo>
                    <a:pt x="250" y="85"/>
                  </a:lnTo>
                  <a:lnTo>
                    <a:pt x="230" y="99"/>
                  </a:lnTo>
                  <a:lnTo>
                    <a:pt x="207" y="114"/>
                  </a:lnTo>
                  <a:lnTo>
                    <a:pt x="187" y="128"/>
                  </a:lnTo>
                  <a:lnTo>
                    <a:pt x="167" y="144"/>
                  </a:lnTo>
                  <a:lnTo>
                    <a:pt x="148" y="162"/>
                  </a:lnTo>
                  <a:lnTo>
                    <a:pt x="130" y="181"/>
                  </a:lnTo>
                  <a:lnTo>
                    <a:pt x="114" y="199"/>
                  </a:lnTo>
                  <a:lnTo>
                    <a:pt x="98" y="217"/>
                  </a:lnTo>
                  <a:lnTo>
                    <a:pt x="83" y="237"/>
                  </a:lnTo>
                  <a:lnTo>
                    <a:pt x="69" y="258"/>
                  </a:lnTo>
                  <a:lnTo>
                    <a:pt x="57" y="278"/>
                  </a:lnTo>
                  <a:lnTo>
                    <a:pt x="45" y="300"/>
                  </a:lnTo>
                  <a:lnTo>
                    <a:pt x="35" y="323"/>
                  </a:lnTo>
                  <a:lnTo>
                    <a:pt x="27" y="345"/>
                  </a:lnTo>
                  <a:lnTo>
                    <a:pt x="18" y="369"/>
                  </a:lnTo>
                  <a:lnTo>
                    <a:pt x="12" y="394"/>
                  </a:lnTo>
                  <a:lnTo>
                    <a:pt x="8" y="418"/>
                  </a:lnTo>
                  <a:lnTo>
                    <a:pt x="4" y="442"/>
                  </a:lnTo>
                  <a:lnTo>
                    <a:pt x="2" y="467"/>
                  </a:lnTo>
                  <a:lnTo>
                    <a:pt x="0" y="491"/>
                  </a:lnTo>
                  <a:lnTo>
                    <a:pt x="12" y="491"/>
                  </a:lnTo>
                  <a:lnTo>
                    <a:pt x="14" y="467"/>
                  </a:lnTo>
                  <a:lnTo>
                    <a:pt x="16" y="442"/>
                  </a:lnTo>
                  <a:lnTo>
                    <a:pt x="18" y="420"/>
                  </a:lnTo>
                  <a:lnTo>
                    <a:pt x="24" y="396"/>
                  </a:lnTo>
                  <a:lnTo>
                    <a:pt x="31" y="373"/>
                  </a:lnTo>
                  <a:lnTo>
                    <a:pt x="39" y="349"/>
                  </a:lnTo>
                  <a:lnTo>
                    <a:pt x="47" y="329"/>
                  </a:lnTo>
                  <a:lnTo>
                    <a:pt x="57" y="306"/>
                  </a:lnTo>
                  <a:lnTo>
                    <a:pt x="67" y="284"/>
                  </a:lnTo>
                  <a:lnTo>
                    <a:pt x="79" y="264"/>
                  </a:lnTo>
                  <a:lnTo>
                    <a:pt x="93" y="244"/>
                  </a:lnTo>
                  <a:lnTo>
                    <a:pt x="108" y="225"/>
                  </a:lnTo>
                  <a:lnTo>
                    <a:pt x="122" y="207"/>
                  </a:lnTo>
                  <a:lnTo>
                    <a:pt x="140" y="189"/>
                  </a:lnTo>
                  <a:lnTo>
                    <a:pt x="156" y="170"/>
                  </a:lnTo>
                  <a:lnTo>
                    <a:pt x="175" y="154"/>
                  </a:lnTo>
                  <a:lnTo>
                    <a:pt x="195" y="138"/>
                  </a:lnTo>
                  <a:lnTo>
                    <a:pt x="213" y="124"/>
                  </a:lnTo>
                  <a:lnTo>
                    <a:pt x="236" y="110"/>
                  </a:lnTo>
                  <a:lnTo>
                    <a:pt x="256" y="95"/>
                  </a:lnTo>
                  <a:lnTo>
                    <a:pt x="280" y="83"/>
                  </a:lnTo>
                  <a:lnTo>
                    <a:pt x="303" y="71"/>
                  </a:lnTo>
                  <a:lnTo>
                    <a:pt x="327" y="61"/>
                  </a:lnTo>
                  <a:lnTo>
                    <a:pt x="351" y="51"/>
                  </a:lnTo>
                  <a:lnTo>
                    <a:pt x="376" y="43"/>
                  </a:lnTo>
                  <a:lnTo>
                    <a:pt x="402" y="35"/>
                  </a:lnTo>
                  <a:lnTo>
                    <a:pt x="428" y="28"/>
                  </a:lnTo>
                  <a:lnTo>
                    <a:pt x="455" y="22"/>
                  </a:lnTo>
                  <a:lnTo>
                    <a:pt x="481" y="18"/>
                  </a:lnTo>
                  <a:lnTo>
                    <a:pt x="510" y="16"/>
                  </a:lnTo>
                  <a:lnTo>
                    <a:pt x="538" y="14"/>
                  </a:lnTo>
                  <a:lnTo>
                    <a:pt x="567" y="12"/>
                  </a:lnTo>
                  <a:lnTo>
                    <a:pt x="567" y="0"/>
                  </a:lnTo>
                  <a:close/>
                </a:path>
              </a:pathLst>
            </a:custGeom>
            <a:grpFill/>
            <a:ln w="9525">
              <a:noFill/>
              <a:round/>
              <a:headEnd/>
              <a:tailEnd/>
            </a:ln>
          </p:spPr>
          <p:txBody>
            <a:bodyPr/>
            <a:lstStyle/>
            <a:p>
              <a:pPr>
                <a:defRPr/>
              </a:pPr>
              <a:endParaRPr lang="en-CA" dirty="0"/>
            </a:p>
          </p:txBody>
        </p:sp>
        <p:sp>
          <p:nvSpPr>
            <p:cNvPr id="929966" name="Freeform 174"/>
            <p:cNvSpPr>
              <a:spLocks/>
            </p:cNvSpPr>
            <p:nvPr/>
          </p:nvSpPr>
          <p:spPr bwMode="auto">
            <a:xfrm>
              <a:off x="1829" y="324"/>
              <a:ext cx="51" cy="59"/>
            </a:xfrm>
            <a:custGeom>
              <a:avLst/>
              <a:gdLst/>
              <a:ahLst/>
              <a:cxnLst>
                <a:cxn ang="0">
                  <a:pos x="25" y="0"/>
                </a:cxn>
                <a:cxn ang="0">
                  <a:pos x="51" y="59"/>
                </a:cxn>
                <a:cxn ang="0">
                  <a:pos x="49" y="59"/>
                </a:cxn>
                <a:cxn ang="0">
                  <a:pos x="47" y="59"/>
                </a:cxn>
                <a:cxn ang="0">
                  <a:pos x="45" y="57"/>
                </a:cxn>
                <a:cxn ang="0">
                  <a:pos x="43" y="57"/>
                </a:cxn>
                <a:cxn ang="0">
                  <a:pos x="41" y="55"/>
                </a:cxn>
                <a:cxn ang="0">
                  <a:pos x="39" y="55"/>
                </a:cxn>
                <a:cxn ang="0">
                  <a:pos x="37" y="55"/>
                </a:cxn>
                <a:cxn ang="0">
                  <a:pos x="35" y="55"/>
                </a:cxn>
                <a:cxn ang="0">
                  <a:pos x="33" y="53"/>
                </a:cxn>
                <a:cxn ang="0">
                  <a:pos x="31" y="53"/>
                </a:cxn>
                <a:cxn ang="0">
                  <a:pos x="29" y="53"/>
                </a:cxn>
                <a:cxn ang="0">
                  <a:pos x="27" y="53"/>
                </a:cxn>
                <a:cxn ang="0">
                  <a:pos x="25" y="53"/>
                </a:cxn>
                <a:cxn ang="0">
                  <a:pos x="22" y="53"/>
                </a:cxn>
                <a:cxn ang="0">
                  <a:pos x="20" y="53"/>
                </a:cxn>
                <a:cxn ang="0">
                  <a:pos x="18" y="53"/>
                </a:cxn>
                <a:cxn ang="0">
                  <a:pos x="16" y="53"/>
                </a:cxn>
                <a:cxn ang="0">
                  <a:pos x="14" y="55"/>
                </a:cxn>
                <a:cxn ang="0">
                  <a:pos x="12" y="55"/>
                </a:cxn>
                <a:cxn ang="0">
                  <a:pos x="10" y="55"/>
                </a:cxn>
                <a:cxn ang="0">
                  <a:pos x="8" y="55"/>
                </a:cxn>
                <a:cxn ang="0">
                  <a:pos x="8" y="57"/>
                </a:cxn>
                <a:cxn ang="0">
                  <a:pos x="6" y="57"/>
                </a:cxn>
                <a:cxn ang="0">
                  <a:pos x="4" y="57"/>
                </a:cxn>
                <a:cxn ang="0">
                  <a:pos x="2" y="59"/>
                </a:cxn>
                <a:cxn ang="0">
                  <a:pos x="0" y="59"/>
                </a:cxn>
                <a:cxn ang="0">
                  <a:pos x="25" y="0"/>
                </a:cxn>
              </a:cxnLst>
              <a:rect l="0" t="0" r="r" b="b"/>
              <a:pathLst>
                <a:path w="51" h="59">
                  <a:moveTo>
                    <a:pt x="25" y="0"/>
                  </a:moveTo>
                  <a:lnTo>
                    <a:pt x="51" y="59"/>
                  </a:lnTo>
                  <a:lnTo>
                    <a:pt x="49" y="59"/>
                  </a:lnTo>
                  <a:lnTo>
                    <a:pt x="47" y="59"/>
                  </a:lnTo>
                  <a:lnTo>
                    <a:pt x="45" y="57"/>
                  </a:lnTo>
                  <a:lnTo>
                    <a:pt x="43" y="57"/>
                  </a:lnTo>
                  <a:lnTo>
                    <a:pt x="41" y="55"/>
                  </a:lnTo>
                  <a:lnTo>
                    <a:pt x="39" y="55"/>
                  </a:lnTo>
                  <a:lnTo>
                    <a:pt x="37" y="55"/>
                  </a:lnTo>
                  <a:lnTo>
                    <a:pt x="35" y="55"/>
                  </a:lnTo>
                  <a:lnTo>
                    <a:pt x="33" y="53"/>
                  </a:lnTo>
                  <a:lnTo>
                    <a:pt x="31" y="53"/>
                  </a:lnTo>
                  <a:lnTo>
                    <a:pt x="29" y="53"/>
                  </a:lnTo>
                  <a:lnTo>
                    <a:pt x="27" y="53"/>
                  </a:lnTo>
                  <a:lnTo>
                    <a:pt x="25" y="53"/>
                  </a:lnTo>
                  <a:lnTo>
                    <a:pt x="22" y="53"/>
                  </a:lnTo>
                  <a:lnTo>
                    <a:pt x="20" y="53"/>
                  </a:lnTo>
                  <a:lnTo>
                    <a:pt x="18" y="53"/>
                  </a:lnTo>
                  <a:lnTo>
                    <a:pt x="16" y="53"/>
                  </a:lnTo>
                  <a:lnTo>
                    <a:pt x="14" y="55"/>
                  </a:lnTo>
                  <a:lnTo>
                    <a:pt x="12" y="55"/>
                  </a:lnTo>
                  <a:lnTo>
                    <a:pt x="10" y="55"/>
                  </a:lnTo>
                  <a:lnTo>
                    <a:pt x="8" y="55"/>
                  </a:lnTo>
                  <a:lnTo>
                    <a:pt x="8" y="57"/>
                  </a:lnTo>
                  <a:lnTo>
                    <a:pt x="6" y="57"/>
                  </a:lnTo>
                  <a:lnTo>
                    <a:pt x="4" y="57"/>
                  </a:lnTo>
                  <a:lnTo>
                    <a:pt x="2" y="59"/>
                  </a:lnTo>
                  <a:lnTo>
                    <a:pt x="0" y="59"/>
                  </a:lnTo>
                  <a:lnTo>
                    <a:pt x="25" y="0"/>
                  </a:lnTo>
                  <a:close/>
                </a:path>
              </a:pathLst>
            </a:custGeom>
            <a:grpFill/>
            <a:ln w="9525">
              <a:noFill/>
              <a:round/>
              <a:headEnd/>
              <a:tailEnd/>
            </a:ln>
          </p:spPr>
          <p:txBody>
            <a:bodyPr/>
            <a:lstStyle/>
            <a:p>
              <a:pPr>
                <a:defRPr/>
              </a:pPr>
              <a:endParaRPr lang="en-CA" dirty="0"/>
            </a:p>
          </p:txBody>
        </p:sp>
        <p:sp>
          <p:nvSpPr>
            <p:cNvPr id="929967" name="Freeform 175"/>
            <p:cNvSpPr>
              <a:spLocks/>
            </p:cNvSpPr>
            <p:nvPr/>
          </p:nvSpPr>
          <p:spPr bwMode="auto">
            <a:xfrm>
              <a:off x="1851" y="355"/>
              <a:ext cx="7" cy="897"/>
            </a:xfrm>
            <a:custGeom>
              <a:avLst/>
              <a:gdLst/>
              <a:ahLst/>
              <a:cxnLst>
                <a:cxn ang="0">
                  <a:pos x="3" y="897"/>
                </a:cxn>
                <a:cxn ang="0">
                  <a:pos x="7" y="897"/>
                </a:cxn>
                <a:cxn ang="0">
                  <a:pos x="7" y="0"/>
                </a:cxn>
                <a:cxn ang="0">
                  <a:pos x="0" y="0"/>
                </a:cxn>
                <a:cxn ang="0">
                  <a:pos x="0" y="897"/>
                </a:cxn>
                <a:cxn ang="0">
                  <a:pos x="3" y="897"/>
                </a:cxn>
              </a:cxnLst>
              <a:rect l="0" t="0" r="r" b="b"/>
              <a:pathLst>
                <a:path w="7" h="897">
                  <a:moveTo>
                    <a:pt x="3" y="897"/>
                  </a:moveTo>
                  <a:lnTo>
                    <a:pt x="7" y="897"/>
                  </a:lnTo>
                  <a:lnTo>
                    <a:pt x="7" y="0"/>
                  </a:lnTo>
                  <a:lnTo>
                    <a:pt x="0" y="0"/>
                  </a:lnTo>
                  <a:lnTo>
                    <a:pt x="0" y="897"/>
                  </a:lnTo>
                  <a:lnTo>
                    <a:pt x="3" y="897"/>
                  </a:lnTo>
                  <a:close/>
                </a:path>
              </a:pathLst>
            </a:custGeom>
            <a:grpFill/>
            <a:ln w="9525">
              <a:noFill/>
              <a:round/>
              <a:headEnd/>
              <a:tailEnd/>
            </a:ln>
          </p:spPr>
          <p:txBody>
            <a:bodyPr/>
            <a:lstStyle/>
            <a:p>
              <a:pPr>
                <a:defRPr/>
              </a:pPr>
              <a:endParaRPr lang="en-CA" dirty="0"/>
            </a:p>
          </p:txBody>
        </p:sp>
        <p:sp>
          <p:nvSpPr>
            <p:cNvPr id="929968" name="Freeform 176"/>
            <p:cNvSpPr>
              <a:spLocks/>
            </p:cNvSpPr>
            <p:nvPr/>
          </p:nvSpPr>
          <p:spPr bwMode="auto">
            <a:xfrm>
              <a:off x="1829" y="1221"/>
              <a:ext cx="51" cy="61"/>
            </a:xfrm>
            <a:custGeom>
              <a:avLst/>
              <a:gdLst/>
              <a:ahLst/>
              <a:cxnLst>
                <a:cxn ang="0">
                  <a:pos x="25" y="61"/>
                </a:cxn>
                <a:cxn ang="0">
                  <a:pos x="51" y="0"/>
                </a:cxn>
                <a:cxn ang="0">
                  <a:pos x="49" y="2"/>
                </a:cxn>
                <a:cxn ang="0">
                  <a:pos x="47" y="2"/>
                </a:cxn>
                <a:cxn ang="0">
                  <a:pos x="45" y="4"/>
                </a:cxn>
                <a:cxn ang="0">
                  <a:pos x="43" y="4"/>
                </a:cxn>
                <a:cxn ang="0">
                  <a:pos x="41" y="4"/>
                </a:cxn>
                <a:cxn ang="0">
                  <a:pos x="39" y="6"/>
                </a:cxn>
                <a:cxn ang="0">
                  <a:pos x="37" y="6"/>
                </a:cxn>
                <a:cxn ang="0">
                  <a:pos x="35" y="6"/>
                </a:cxn>
                <a:cxn ang="0">
                  <a:pos x="33" y="6"/>
                </a:cxn>
                <a:cxn ang="0">
                  <a:pos x="31" y="6"/>
                </a:cxn>
                <a:cxn ang="0">
                  <a:pos x="31" y="8"/>
                </a:cxn>
                <a:cxn ang="0">
                  <a:pos x="29" y="8"/>
                </a:cxn>
                <a:cxn ang="0">
                  <a:pos x="27" y="8"/>
                </a:cxn>
                <a:cxn ang="0">
                  <a:pos x="25" y="8"/>
                </a:cxn>
                <a:cxn ang="0">
                  <a:pos x="22" y="8"/>
                </a:cxn>
                <a:cxn ang="0">
                  <a:pos x="20" y="8"/>
                </a:cxn>
                <a:cxn ang="0">
                  <a:pos x="18" y="6"/>
                </a:cxn>
                <a:cxn ang="0">
                  <a:pos x="16" y="6"/>
                </a:cxn>
                <a:cxn ang="0">
                  <a:pos x="14" y="6"/>
                </a:cxn>
                <a:cxn ang="0">
                  <a:pos x="12" y="6"/>
                </a:cxn>
                <a:cxn ang="0">
                  <a:pos x="10" y="6"/>
                </a:cxn>
                <a:cxn ang="0">
                  <a:pos x="8" y="4"/>
                </a:cxn>
                <a:cxn ang="0">
                  <a:pos x="6" y="4"/>
                </a:cxn>
                <a:cxn ang="0">
                  <a:pos x="4" y="4"/>
                </a:cxn>
                <a:cxn ang="0">
                  <a:pos x="2" y="2"/>
                </a:cxn>
                <a:cxn ang="0">
                  <a:pos x="0" y="2"/>
                </a:cxn>
                <a:cxn ang="0">
                  <a:pos x="0" y="0"/>
                </a:cxn>
                <a:cxn ang="0">
                  <a:pos x="25" y="61"/>
                </a:cxn>
              </a:cxnLst>
              <a:rect l="0" t="0" r="r" b="b"/>
              <a:pathLst>
                <a:path w="51" h="61">
                  <a:moveTo>
                    <a:pt x="25" y="61"/>
                  </a:moveTo>
                  <a:lnTo>
                    <a:pt x="51" y="0"/>
                  </a:lnTo>
                  <a:lnTo>
                    <a:pt x="49" y="2"/>
                  </a:lnTo>
                  <a:lnTo>
                    <a:pt x="47" y="2"/>
                  </a:lnTo>
                  <a:lnTo>
                    <a:pt x="45" y="4"/>
                  </a:lnTo>
                  <a:lnTo>
                    <a:pt x="43" y="4"/>
                  </a:lnTo>
                  <a:lnTo>
                    <a:pt x="41" y="4"/>
                  </a:lnTo>
                  <a:lnTo>
                    <a:pt x="39" y="6"/>
                  </a:lnTo>
                  <a:lnTo>
                    <a:pt x="37" y="6"/>
                  </a:lnTo>
                  <a:lnTo>
                    <a:pt x="35" y="6"/>
                  </a:lnTo>
                  <a:lnTo>
                    <a:pt x="33" y="6"/>
                  </a:lnTo>
                  <a:lnTo>
                    <a:pt x="31" y="6"/>
                  </a:lnTo>
                  <a:lnTo>
                    <a:pt x="31" y="8"/>
                  </a:lnTo>
                  <a:lnTo>
                    <a:pt x="29" y="8"/>
                  </a:lnTo>
                  <a:lnTo>
                    <a:pt x="27" y="8"/>
                  </a:lnTo>
                  <a:lnTo>
                    <a:pt x="25" y="8"/>
                  </a:lnTo>
                  <a:lnTo>
                    <a:pt x="22" y="8"/>
                  </a:lnTo>
                  <a:lnTo>
                    <a:pt x="20" y="8"/>
                  </a:lnTo>
                  <a:lnTo>
                    <a:pt x="18" y="6"/>
                  </a:lnTo>
                  <a:lnTo>
                    <a:pt x="16" y="6"/>
                  </a:lnTo>
                  <a:lnTo>
                    <a:pt x="14" y="6"/>
                  </a:lnTo>
                  <a:lnTo>
                    <a:pt x="12" y="6"/>
                  </a:lnTo>
                  <a:lnTo>
                    <a:pt x="10" y="6"/>
                  </a:lnTo>
                  <a:lnTo>
                    <a:pt x="8" y="4"/>
                  </a:lnTo>
                  <a:lnTo>
                    <a:pt x="6" y="4"/>
                  </a:lnTo>
                  <a:lnTo>
                    <a:pt x="4" y="4"/>
                  </a:lnTo>
                  <a:lnTo>
                    <a:pt x="2" y="2"/>
                  </a:lnTo>
                  <a:lnTo>
                    <a:pt x="0" y="2"/>
                  </a:lnTo>
                  <a:lnTo>
                    <a:pt x="0" y="0"/>
                  </a:lnTo>
                  <a:lnTo>
                    <a:pt x="25" y="61"/>
                  </a:lnTo>
                  <a:close/>
                </a:path>
              </a:pathLst>
            </a:custGeom>
            <a:grpFill/>
            <a:ln w="9525">
              <a:noFill/>
              <a:round/>
              <a:headEnd/>
              <a:tailEnd/>
            </a:ln>
          </p:spPr>
          <p:txBody>
            <a:bodyPr/>
            <a:lstStyle/>
            <a:p>
              <a:pPr>
                <a:defRPr/>
              </a:pPr>
              <a:endParaRPr lang="en-CA" dirty="0"/>
            </a:p>
          </p:txBody>
        </p:sp>
        <p:sp>
          <p:nvSpPr>
            <p:cNvPr id="929969" name="Freeform 177"/>
            <p:cNvSpPr>
              <a:spLocks/>
            </p:cNvSpPr>
            <p:nvPr/>
          </p:nvSpPr>
          <p:spPr bwMode="auto">
            <a:xfrm>
              <a:off x="1303" y="777"/>
              <a:ext cx="59" cy="51"/>
            </a:xfrm>
            <a:custGeom>
              <a:avLst/>
              <a:gdLst/>
              <a:ahLst/>
              <a:cxnLst>
                <a:cxn ang="0">
                  <a:pos x="0" y="26"/>
                </a:cxn>
                <a:cxn ang="0">
                  <a:pos x="59" y="0"/>
                </a:cxn>
                <a:cxn ang="0">
                  <a:pos x="59" y="2"/>
                </a:cxn>
                <a:cxn ang="0">
                  <a:pos x="57" y="4"/>
                </a:cxn>
                <a:cxn ang="0">
                  <a:pos x="57" y="6"/>
                </a:cxn>
                <a:cxn ang="0">
                  <a:pos x="55" y="8"/>
                </a:cxn>
                <a:cxn ang="0">
                  <a:pos x="55" y="10"/>
                </a:cxn>
                <a:cxn ang="0">
                  <a:pos x="55" y="12"/>
                </a:cxn>
                <a:cxn ang="0">
                  <a:pos x="55" y="14"/>
                </a:cxn>
                <a:cxn ang="0">
                  <a:pos x="53" y="16"/>
                </a:cxn>
                <a:cxn ang="0">
                  <a:pos x="53" y="18"/>
                </a:cxn>
                <a:cxn ang="0">
                  <a:pos x="53" y="20"/>
                </a:cxn>
                <a:cxn ang="0">
                  <a:pos x="53" y="22"/>
                </a:cxn>
                <a:cxn ang="0">
                  <a:pos x="53" y="24"/>
                </a:cxn>
                <a:cxn ang="0">
                  <a:pos x="53" y="26"/>
                </a:cxn>
                <a:cxn ang="0">
                  <a:pos x="53" y="28"/>
                </a:cxn>
                <a:cxn ang="0">
                  <a:pos x="53" y="30"/>
                </a:cxn>
                <a:cxn ang="0">
                  <a:pos x="53" y="32"/>
                </a:cxn>
                <a:cxn ang="0">
                  <a:pos x="53" y="34"/>
                </a:cxn>
                <a:cxn ang="0">
                  <a:pos x="55" y="36"/>
                </a:cxn>
                <a:cxn ang="0">
                  <a:pos x="55" y="38"/>
                </a:cxn>
                <a:cxn ang="0">
                  <a:pos x="55" y="40"/>
                </a:cxn>
                <a:cxn ang="0">
                  <a:pos x="55" y="42"/>
                </a:cxn>
                <a:cxn ang="0">
                  <a:pos x="57" y="44"/>
                </a:cxn>
                <a:cxn ang="0">
                  <a:pos x="57" y="47"/>
                </a:cxn>
                <a:cxn ang="0">
                  <a:pos x="57" y="49"/>
                </a:cxn>
                <a:cxn ang="0">
                  <a:pos x="59" y="51"/>
                </a:cxn>
                <a:cxn ang="0">
                  <a:pos x="0" y="26"/>
                </a:cxn>
              </a:cxnLst>
              <a:rect l="0" t="0" r="r" b="b"/>
              <a:pathLst>
                <a:path w="59" h="51">
                  <a:moveTo>
                    <a:pt x="0" y="26"/>
                  </a:moveTo>
                  <a:lnTo>
                    <a:pt x="59" y="0"/>
                  </a:lnTo>
                  <a:lnTo>
                    <a:pt x="59" y="2"/>
                  </a:lnTo>
                  <a:lnTo>
                    <a:pt x="57" y="4"/>
                  </a:lnTo>
                  <a:lnTo>
                    <a:pt x="57" y="6"/>
                  </a:lnTo>
                  <a:lnTo>
                    <a:pt x="55" y="8"/>
                  </a:lnTo>
                  <a:lnTo>
                    <a:pt x="55" y="10"/>
                  </a:lnTo>
                  <a:lnTo>
                    <a:pt x="55" y="12"/>
                  </a:lnTo>
                  <a:lnTo>
                    <a:pt x="55" y="14"/>
                  </a:lnTo>
                  <a:lnTo>
                    <a:pt x="53" y="16"/>
                  </a:lnTo>
                  <a:lnTo>
                    <a:pt x="53" y="18"/>
                  </a:lnTo>
                  <a:lnTo>
                    <a:pt x="53" y="20"/>
                  </a:lnTo>
                  <a:lnTo>
                    <a:pt x="53" y="22"/>
                  </a:lnTo>
                  <a:lnTo>
                    <a:pt x="53" y="24"/>
                  </a:lnTo>
                  <a:lnTo>
                    <a:pt x="53" y="26"/>
                  </a:lnTo>
                  <a:lnTo>
                    <a:pt x="53" y="28"/>
                  </a:lnTo>
                  <a:lnTo>
                    <a:pt x="53" y="30"/>
                  </a:lnTo>
                  <a:lnTo>
                    <a:pt x="53" y="32"/>
                  </a:lnTo>
                  <a:lnTo>
                    <a:pt x="53" y="34"/>
                  </a:lnTo>
                  <a:lnTo>
                    <a:pt x="55" y="36"/>
                  </a:lnTo>
                  <a:lnTo>
                    <a:pt x="55" y="38"/>
                  </a:lnTo>
                  <a:lnTo>
                    <a:pt x="55" y="40"/>
                  </a:lnTo>
                  <a:lnTo>
                    <a:pt x="55" y="42"/>
                  </a:lnTo>
                  <a:lnTo>
                    <a:pt x="57" y="44"/>
                  </a:lnTo>
                  <a:lnTo>
                    <a:pt x="57" y="47"/>
                  </a:lnTo>
                  <a:lnTo>
                    <a:pt x="57" y="49"/>
                  </a:lnTo>
                  <a:lnTo>
                    <a:pt x="59" y="51"/>
                  </a:lnTo>
                  <a:lnTo>
                    <a:pt x="0" y="26"/>
                  </a:lnTo>
                  <a:close/>
                </a:path>
              </a:pathLst>
            </a:custGeom>
            <a:grpFill/>
            <a:ln w="9525">
              <a:noFill/>
              <a:round/>
              <a:headEnd/>
              <a:tailEnd/>
            </a:ln>
          </p:spPr>
          <p:txBody>
            <a:bodyPr/>
            <a:lstStyle/>
            <a:p>
              <a:pPr>
                <a:defRPr/>
              </a:pPr>
              <a:endParaRPr lang="en-CA" dirty="0"/>
            </a:p>
          </p:txBody>
        </p:sp>
        <p:sp>
          <p:nvSpPr>
            <p:cNvPr id="929970" name="Freeform 178"/>
            <p:cNvSpPr>
              <a:spLocks/>
            </p:cNvSpPr>
            <p:nvPr/>
          </p:nvSpPr>
          <p:spPr bwMode="auto">
            <a:xfrm>
              <a:off x="1334" y="799"/>
              <a:ext cx="1041" cy="6"/>
            </a:xfrm>
            <a:custGeom>
              <a:avLst/>
              <a:gdLst/>
              <a:ahLst/>
              <a:cxnLst>
                <a:cxn ang="0">
                  <a:pos x="1041" y="4"/>
                </a:cxn>
                <a:cxn ang="0">
                  <a:pos x="1041" y="0"/>
                </a:cxn>
                <a:cxn ang="0">
                  <a:pos x="0" y="0"/>
                </a:cxn>
                <a:cxn ang="0">
                  <a:pos x="0" y="6"/>
                </a:cxn>
                <a:cxn ang="0">
                  <a:pos x="1041" y="6"/>
                </a:cxn>
                <a:cxn ang="0">
                  <a:pos x="1041" y="4"/>
                </a:cxn>
              </a:cxnLst>
              <a:rect l="0" t="0" r="r" b="b"/>
              <a:pathLst>
                <a:path w="1041" h="6">
                  <a:moveTo>
                    <a:pt x="1041" y="4"/>
                  </a:moveTo>
                  <a:lnTo>
                    <a:pt x="1041" y="0"/>
                  </a:lnTo>
                  <a:lnTo>
                    <a:pt x="0" y="0"/>
                  </a:lnTo>
                  <a:lnTo>
                    <a:pt x="0" y="6"/>
                  </a:lnTo>
                  <a:lnTo>
                    <a:pt x="1041" y="6"/>
                  </a:lnTo>
                  <a:lnTo>
                    <a:pt x="1041" y="4"/>
                  </a:lnTo>
                  <a:close/>
                </a:path>
              </a:pathLst>
            </a:custGeom>
            <a:grpFill/>
            <a:ln w="9525">
              <a:noFill/>
              <a:round/>
              <a:headEnd/>
              <a:tailEnd/>
            </a:ln>
          </p:spPr>
          <p:txBody>
            <a:bodyPr/>
            <a:lstStyle/>
            <a:p>
              <a:pPr>
                <a:defRPr/>
              </a:pPr>
              <a:endParaRPr lang="en-CA" dirty="0"/>
            </a:p>
          </p:txBody>
        </p:sp>
        <p:sp>
          <p:nvSpPr>
            <p:cNvPr id="929971" name="Freeform 179"/>
            <p:cNvSpPr>
              <a:spLocks/>
            </p:cNvSpPr>
            <p:nvPr/>
          </p:nvSpPr>
          <p:spPr bwMode="auto">
            <a:xfrm>
              <a:off x="2347" y="777"/>
              <a:ext cx="59" cy="51"/>
            </a:xfrm>
            <a:custGeom>
              <a:avLst/>
              <a:gdLst/>
              <a:ahLst/>
              <a:cxnLst>
                <a:cxn ang="0">
                  <a:pos x="59" y="26"/>
                </a:cxn>
                <a:cxn ang="0">
                  <a:pos x="0" y="0"/>
                </a:cxn>
                <a:cxn ang="0">
                  <a:pos x="0" y="2"/>
                </a:cxn>
                <a:cxn ang="0">
                  <a:pos x="2" y="4"/>
                </a:cxn>
                <a:cxn ang="0">
                  <a:pos x="2" y="6"/>
                </a:cxn>
                <a:cxn ang="0">
                  <a:pos x="4" y="8"/>
                </a:cxn>
                <a:cxn ang="0">
                  <a:pos x="4" y="10"/>
                </a:cxn>
                <a:cxn ang="0">
                  <a:pos x="4" y="12"/>
                </a:cxn>
                <a:cxn ang="0">
                  <a:pos x="4" y="14"/>
                </a:cxn>
                <a:cxn ang="0">
                  <a:pos x="6" y="16"/>
                </a:cxn>
                <a:cxn ang="0">
                  <a:pos x="6" y="18"/>
                </a:cxn>
                <a:cxn ang="0">
                  <a:pos x="6" y="20"/>
                </a:cxn>
                <a:cxn ang="0">
                  <a:pos x="6" y="22"/>
                </a:cxn>
                <a:cxn ang="0">
                  <a:pos x="6" y="24"/>
                </a:cxn>
                <a:cxn ang="0">
                  <a:pos x="6" y="26"/>
                </a:cxn>
                <a:cxn ang="0">
                  <a:pos x="6" y="28"/>
                </a:cxn>
                <a:cxn ang="0">
                  <a:pos x="6" y="30"/>
                </a:cxn>
                <a:cxn ang="0">
                  <a:pos x="6" y="32"/>
                </a:cxn>
                <a:cxn ang="0">
                  <a:pos x="6" y="34"/>
                </a:cxn>
                <a:cxn ang="0">
                  <a:pos x="4" y="36"/>
                </a:cxn>
                <a:cxn ang="0">
                  <a:pos x="4" y="38"/>
                </a:cxn>
                <a:cxn ang="0">
                  <a:pos x="4" y="40"/>
                </a:cxn>
                <a:cxn ang="0">
                  <a:pos x="4" y="42"/>
                </a:cxn>
                <a:cxn ang="0">
                  <a:pos x="2" y="44"/>
                </a:cxn>
                <a:cxn ang="0">
                  <a:pos x="2" y="47"/>
                </a:cxn>
                <a:cxn ang="0">
                  <a:pos x="2" y="49"/>
                </a:cxn>
                <a:cxn ang="0">
                  <a:pos x="0" y="51"/>
                </a:cxn>
                <a:cxn ang="0">
                  <a:pos x="59" y="26"/>
                </a:cxn>
              </a:cxnLst>
              <a:rect l="0" t="0" r="r" b="b"/>
              <a:pathLst>
                <a:path w="59" h="51">
                  <a:moveTo>
                    <a:pt x="59" y="26"/>
                  </a:moveTo>
                  <a:lnTo>
                    <a:pt x="0" y="0"/>
                  </a:lnTo>
                  <a:lnTo>
                    <a:pt x="0" y="2"/>
                  </a:lnTo>
                  <a:lnTo>
                    <a:pt x="2" y="4"/>
                  </a:lnTo>
                  <a:lnTo>
                    <a:pt x="2" y="6"/>
                  </a:lnTo>
                  <a:lnTo>
                    <a:pt x="4" y="8"/>
                  </a:lnTo>
                  <a:lnTo>
                    <a:pt x="4" y="10"/>
                  </a:lnTo>
                  <a:lnTo>
                    <a:pt x="4" y="12"/>
                  </a:lnTo>
                  <a:lnTo>
                    <a:pt x="4" y="14"/>
                  </a:lnTo>
                  <a:lnTo>
                    <a:pt x="6" y="16"/>
                  </a:lnTo>
                  <a:lnTo>
                    <a:pt x="6" y="18"/>
                  </a:lnTo>
                  <a:lnTo>
                    <a:pt x="6" y="20"/>
                  </a:lnTo>
                  <a:lnTo>
                    <a:pt x="6" y="22"/>
                  </a:lnTo>
                  <a:lnTo>
                    <a:pt x="6" y="24"/>
                  </a:lnTo>
                  <a:lnTo>
                    <a:pt x="6" y="26"/>
                  </a:lnTo>
                  <a:lnTo>
                    <a:pt x="6" y="28"/>
                  </a:lnTo>
                  <a:lnTo>
                    <a:pt x="6" y="30"/>
                  </a:lnTo>
                  <a:lnTo>
                    <a:pt x="6" y="32"/>
                  </a:lnTo>
                  <a:lnTo>
                    <a:pt x="6" y="34"/>
                  </a:lnTo>
                  <a:lnTo>
                    <a:pt x="4" y="36"/>
                  </a:lnTo>
                  <a:lnTo>
                    <a:pt x="4" y="38"/>
                  </a:lnTo>
                  <a:lnTo>
                    <a:pt x="4" y="40"/>
                  </a:lnTo>
                  <a:lnTo>
                    <a:pt x="4" y="42"/>
                  </a:lnTo>
                  <a:lnTo>
                    <a:pt x="2" y="44"/>
                  </a:lnTo>
                  <a:lnTo>
                    <a:pt x="2" y="47"/>
                  </a:lnTo>
                  <a:lnTo>
                    <a:pt x="2" y="49"/>
                  </a:lnTo>
                  <a:lnTo>
                    <a:pt x="0" y="51"/>
                  </a:lnTo>
                  <a:lnTo>
                    <a:pt x="59" y="26"/>
                  </a:lnTo>
                  <a:close/>
                </a:path>
              </a:pathLst>
            </a:custGeom>
            <a:grpFill/>
            <a:ln w="9525">
              <a:noFill/>
              <a:round/>
              <a:headEnd/>
              <a:tailEnd/>
            </a:ln>
          </p:spPr>
          <p:txBody>
            <a:bodyPr/>
            <a:lstStyle/>
            <a:p>
              <a:pPr>
                <a:defRPr/>
              </a:pPr>
              <a:endParaRPr lang="en-CA" dirty="0"/>
            </a:p>
          </p:txBody>
        </p:sp>
        <p:sp>
          <p:nvSpPr>
            <p:cNvPr id="929972" name="Freeform 180"/>
            <p:cNvSpPr>
              <a:spLocks noEditPoints="1"/>
            </p:cNvSpPr>
            <p:nvPr/>
          </p:nvSpPr>
          <p:spPr bwMode="auto">
            <a:xfrm>
              <a:off x="1876" y="336"/>
              <a:ext cx="61" cy="315"/>
            </a:xfrm>
            <a:custGeom>
              <a:avLst/>
              <a:gdLst/>
              <a:ahLst/>
              <a:cxnLst>
                <a:cxn ang="0">
                  <a:pos x="18" y="309"/>
                </a:cxn>
                <a:cxn ang="0">
                  <a:pos x="12" y="309"/>
                </a:cxn>
                <a:cxn ang="0">
                  <a:pos x="0" y="299"/>
                </a:cxn>
                <a:cxn ang="0">
                  <a:pos x="12" y="272"/>
                </a:cxn>
                <a:cxn ang="0">
                  <a:pos x="0" y="260"/>
                </a:cxn>
                <a:cxn ang="0">
                  <a:pos x="2" y="246"/>
                </a:cxn>
                <a:cxn ang="0">
                  <a:pos x="12" y="238"/>
                </a:cxn>
                <a:cxn ang="0">
                  <a:pos x="34" y="236"/>
                </a:cxn>
                <a:cxn ang="0">
                  <a:pos x="55" y="240"/>
                </a:cxn>
                <a:cxn ang="0">
                  <a:pos x="61" y="256"/>
                </a:cxn>
                <a:cxn ang="0">
                  <a:pos x="42" y="274"/>
                </a:cxn>
                <a:cxn ang="0">
                  <a:pos x="51" y="262"/>
                </a:cxn>
                <a:cxn ang="0">
                  <a:pos x="55" y="250"/>
                </a:cxn>
                <a:cxn ang="0">
                  <a:pos x="30" y="242"/>
                </a:cxn>
                <a:cxn ang="0">
                  <a:pos x="8" y="250"/>
                </a:cxn>
                <a:cxn ang="0">
                  <a:pos x="10" y="262"/>
                </a:cxn>
                <a:cxn ang="0">
                  <a:pos x="61" y="216"/>
                </a:cxn>
                <a:cxn ang="0">
                  <a:pos x="8" y="177"/>
                </a:cxn>
                <a:cxn ang="0">
                  <a:pos x="6" y="187"/>
                </a:cxn>
                <a:cxn ang="0">
                  <a:pos x="16" y="195"/>
                </a:cxn>
                <a:cxn ang="0">
                  <a:pos x="24" y="193"/>
                </a:cxn>
                <a:cxn ang="0">
                  <a:pos x="22" y="181"/>
                </a:cxn>
                <a:cxn ang="0">
                  <a:pos x="34" y="165"/>
                </a:cxn>
                <a:cxn ang="0">
                  <a:pos x="53" y="167"/>
                </a:cxn>
                <a:cxn ang="0">
                  <a:pos x="61" y="179"/>
                </a:cxn>
                <a:cxn ang="0">
                  <a:pos x="53" y="199"/>
                </a:cxn>
                <a:cxn ang="0">
                  <a:pos x="14" y="201"/>
                </a:cxn>
                <a:cxn ang="0">
                  <a:pos x="0" y="181"/>
                </a:cxn>
                <a:cxn ang="0">
                  <a:pos x="10" y="167"/>
                </a:cxn>
                <a:cxn ang="0">
                  <a:pos x="49" y="193"/>
                </a:cxn>
                <a:cxn ang="0">
                  <a:pos x="55" y="187"/>
                </a:cxn>
                <a:cxn ang="0">
                  <a:pos x="53" y="175"/>
                </a:cxn>
                <a:cxn ang="0">
                  <a:pos x="36" y="173"/>
                </a:cxn>
                <a:cxn ang="0">
                  <a:pos x="28" y="183"/>
                </a:cxn>
                <a:cxn ang="0">
                  <a:pos x="36" y="195"/>
                </a:cxn>
                <a:cxn ang="0">
                  <a:pos x="20" y="122"/>
                </a:cxn>
                <a:cxn ang="0">
                  <a:pos x="16" y="112"/>
                </a:cxn>
                <a:cxn ang="0">
                  <a:pos x="20" y="100"/>
                </a:cxn>
                <a:cxn ang="0">
                  <a:pos x="16" y="86"/>
                </a:cxn>
                <a:cxn ang="0">
                  <a:pos x="24" y="73"/>
                </a:cxn>
                <a:cxn ang="0">
                  <a:pos x="28" y="80"/>
                </a:cxn>
                <a:cxn ang="0">
                  <a:pos x="22" y="84"/>
                </a:cxn>
                <a:cxn ang="0">
                  <a:pos x="24" y="92"/>
                </a:cxn>
                <a:cxn ang="0">
                  <a:pos x="61" y="98"/>
                </a:cxn>
                <a:cxn ang="0">
                  <a:pos x="24" y="108"/>
                </a:cxn>
                <a:cxn ang="0">
                  <a:pos x="22" y="118"/>
                </a:cxn>
                <a:cxn ang="0">
                  <a:pos x="30" y="122"/>
                </a:cxn>
                <a:cxn ang="0">
                  <a:pos x="22" y="53"/>
                </a:cxn>
                <a:cxn ang="0">
                  <a:pos x="16" y="45"/>
                </a:cxn>
                <a:cxn ang="0">
                  <a:pos x="18" y="33"/>
                </a:cxn>
                <a:cxn ang="0">
                  <a:pos x="18" y="23"/>
                </a:cxn>
                <a:cxn ang="0">
                  <a:pos x="20" y="4"/>
                </a:cxn>
                <a:cxn ang="0">
                  <a:pos x="32" y="9"/>
                </a:cxn>
                <a:cxn ang="0">
                  <a:pos x="24" y="11"/>
                </a:cxn>
                <a:cxn ang="0">
                  <a:pos x="22" y="17"/>
                </a:cxn>
                <a:cxn ang="0">
                  <a:pos x="30" y="27"/>
                </a:cxn>
                <a:cxn ang="0">
                  <a:pos x="26" y="35"/>
                </a:cxn>
                <a:cxn ang="0">
                  <a:pos x="22" y="43"/>
                </a:cxn>
                <a:cxn ang="0">
                  <a:pos x="26" y="51"/>
                </a:cxn>
                <a:cxn ang="0">
                  <a:pos x="61" y="61"/>
                </a:cxn>
              </a:cxnLst>
              <a:rect l="0" t="0" r="r" b="b"/>
              <a:pathLst>
                <a:path w="61" h="315">
                  <a:moveTo>
                    <a:pt x="61" y="293"/>
                  </a:moveTo>
                  <a:lnTo>
                    <a:pt x="61" y="301"/>
                  </a:lnTo>
                  <a:lnTo>
                    <a:pt x="14" y="301"/>
                  </a:lnTo>
                  <a:lnTo>
                    <a:pt x="14" y="301"/>
                  </a:lnTo>
                  <a:lnTo>
                    <a:pt x="14" y="303"/>
                  </a:lnTo>
                  <a:lnTo>
                    <a:pt x="16" y="303"/>
                  </a:lnTo>
                  <a:lnTo>
                    <a:pt x="16" y="305"/>
                  </a:lnTo>
                  <a:lnTo>
                    <a:pt x="16" y="305"/>
                  </a:lnTo>
                  <a:lnTo>
                    <a:pt x="16" y="305"/>
                  </a:lnTo>
                  <a:lnTo>
                    <a:pt x="18" y="307"/>
                  </a:lnTo>
                  <a:lnTo>
                    <a:pt x="18" y="307"/>
                  </a:lnTo>
                  <a:lnTo>
                    <a:pt x="18" y="309"/>
                  </a:lnTo>
                  <a:lnTo>
                    <a:pt x="20" y="311"/>
                  </a:lnTo>
                  <a:lnTo>
                    <a:pt x="20" y="311"/>
                  </a:lnTo>
                  <a:lnTo>
                    <a:pt x="20" y="313"/>
                  </a:lnTo>
                  <a:lnTo>
                    <a:pt x="20" y="313"/>
                  </a:lnTo>
                  <a:lnTo>
                    <a:pt x="22" y="313"/>
                  </a:lnTo>
                  <a:lnTo>
                    <a:pt x="22" y="315"/>
                  </a:lnTo>
                  <a:lnTo>
                    <a:pt x="22" y="315"/>
                  </a:lnTo>
                  <a:lnTo>
                    <a:pt x="14" y="315"/>
                  </a:lnTo>
                  <a:lnTo>
                    <a:pt x="14" y="315"/>
                  </a:lnTo>
                  <a:lnTo>
                    <a:pt x="14" y="313"/>
                  </a:lnTo>
                  <a:lnTo>
                    <a:pt x="12" y="311"/>
                  </a:lnTo>
                  <a:lnTo>
                    <a:pt x="12" y="309"/>
                  </a:lnTo>
                  <a:lnTo>
                    <a:pt x="10" y="309"/>
                  </a:lnTo>
                  <a:lnTo>
                    <a:pt x="10" y="307"/>
                  </a:lnTo>
                  <a:lnTo>
                    <a:pt x="8" y="307"/>
                  </a:lnTo>
                  <a:lnTo>
                    <a:pt x="8" y="305"/>
                  </a:lnTo>
                  <a:lnTo>
                    <a:pt x="6" y="303"/>
                  </a:lnTo>
                  <a:lnTo>
                    <a:pt x="6" y="303"/>
                  </a:lnTo>
                  <a:lnTo>
                    <a:pt x="4" y="301"/>
                  </a:lnTo>
                  <a:lnTo>
                    <a:pt x="4" y="301"/>
                  </a:lnTo>
                  <a:lnTo>
                    <a:pt x="2" y="301"/>
                  </a:lnTo>
                  <a:lnTo>
                    <a:pt x="2" y="299"/>
                  </a:lnTo>
                  <a:lnTo>
                    <a:pt x="0" y="299"/>
                  </a:lnTo>
                  <a:lnTo>
                    <a:pt x="0" y="299"/>
                  </a:lnTo>
                  <a:lnTo>
                    <a:pt x="0" y="293"/>
                  </a:lnTo>
                  <a:lnTo>
                    <a:pt x="61" y="293"/>
                  </a:lnTo>
                  <a:close/>
                  <a:moveTo>
                    <a:pt x="30" y="274"/>
                  </a:moveTo>
                  <a:lnTo>
                    <a:pt x="28" y="274"/>
                  </a:lnTo>
                  <a:lnTo>
                    <a:pt x="26" y="274"/>
                  </a:lnTo>
                  <a:lnTo>
                    <a:pt x="24" y="274"/>
                  </a:lnTo>
                  <a:lnTo>
                    <a:pt x="20" y="274"/>
                  </a:lnTo>
                  <a:lnTo>
                    <a:pt x="18" y="274"/>
                  </a:lnTo>
                  <a:lnTo>
                    <a:pt x="16" y="272"/>
                  </a:lnTo>
                  <a:lnTo>
                    <a:pt x="16" y="272"/>
                  </a:lnTo>
                  <a:lnTo>
                    <a:pt x="14" y="272"/>
                  </a:lnTo>
                  <a:lnTo>
                    <a:pt x="12" y="272"/>
                  </a:lnTo>
                  <a:lnTo>
                    <a:pt x="10" y="270"/>
                  </a:lnTo>
                  <a:lnTo>
                    <a:pt x="8" y="270"/>
                  </a:lnTo>
                  <a:lnTo>
                    <a:pt x="8" y="270"/>
                  </a:lnTo>
                  <a:lnTo>
                    <a:pt x="6" y="268"/>
                  </a:lnTo>
                  <a:lnTo>
                    <a:pt x="6" y="268"/>
                  </a:lnTo>
                  <a:lnTo>
                    <a:pt x="4" y="266"/>
                  </a:lnTo>
                  <a:lnTo>
                    <a:pt x="4" y="266"/>
                  </a:lnTo>
                  <a:lnTo>
                    <a:pt x="2" y="264"/>
                  </a:lnTo>
                  <a:lnTo>
                    <a:pt x="2" y="264"/>
                  </a:lnTo>
                  <a:lnTo>
                    <a:pt x="2" y="262"/>
                  </a:lnTo>
                  <a:lnTo>
                    <a:pt x="0" y="260"/>
                  </a:lnTo>
                  <a:lnTo>
                    <a:pt x="0" y="260"/>
                  </a:lnTo>
                  <a:lnTo>
                    <a:pt x="0" y="258"/>
                  </a:lnTo>
                  <a:lnTo>
                    <a:pt x="0" y="256"/>
                  </a:lnTo>
                  <a:lnTo>
                    <a:pt x="0" y="254"/>
                  </a:lnTo>
                  <a:lnTo>
                    <a:pt x="0" y="254"/>
                  </a:lnTo>
                  <a:lnTo>
                    <a:pt x="0" y="252"/>
                  </a:lnTo>
                  <a:lnTo>
                    <a:pt x="0" y="252"/>
                  </a:lnTo>
                  <a:lnTo>
                    <a:pt x="0" y="250"/>
                  </a:lnTo>
                  <a:lnTo>
                    <a:pt x="0" y="248"/>
                  </a:lnTo>
                  <a:lnTo>
                    <a:pt x="2" y="248"/>
                  </a:lnTo>
                  <a:lnTo>
                    <a:pt x="2" y="246"/>
                  </a:lnTo>
                  <a:lnTo>
                    <a:pt x="2" y="246"/>
                  </a:lnTo>
                  <a:lnTo>
                    <a:pt x="2" y="246"/>
                  </a:lnTo>
                  <a:lnTo>
                    <a:pt x="2" y="244"/>
                  </a:lnTo>
                  <a:lnTo>
                    <a:pt x="4" y="244"/>
                  </a:lnTo>
                  <a:lnTo>
                    <a:pt x="4" y="242"/>
                  </a:lnTo>
                  <a:lnTo>
                    <a:pt x="4" y="242"/>
                  </a:lnTo>
                  <a:lnTo>
                    <a:pt x="6" y="242"/>
                  </a:lnTo>
                  <a:lnTo>
                    <a:pt x="6" y="240"/>
                  </a:lnTo>
                  <a:lnTo>
                    <a:pt x="8" y="240"/>
                  </a:lnTo>
                  <a:lnTo>
                    <a:pt x="8" y="240"/>
                  </a:lnTo>
                  <a:lnTo>
                    <a:pt x="10" y="238"/>
                  </a:lnTo>
                  <a:lnTo>
                    <a:pt x="10" y="238"/>
                  </a:lnTo>
                  <a:lnTo>
                    <a:pt x="12" y="238"/>
                  </a:lnTo>
                  <a:lnTo>
                    <a:pt x="12" y="238"/>
                  </a:lnTo>
                  <a:lnTo>
                    <a:pt x="14" y="238"/>
                  </a:lnTo>
                  <a:lnTo>
                    <a:pt x="16" y="236"/>
                  </a:lnTo>
                  <a:lnTo>
                    <a:pt x="16" y="236"/>
                  </a:lnTo>
                  <a:lnTo>
                    <a:pt x="18" y="236"/>
                  </a:lnTo>
                  <a:lnTo>
                    <a:pt x="20" y="236"/>
                  </a:lnTo>
                  <a:lnTo>
                    <a:pt x="20" y="236"/>
                  </a:lnTo>
                  <a:lnTo>
                    <a:pt x="22" y="236"/>
                  </a:lnTo>
                  <a:lnTo>
                    <a:pt x="24" y="236"/>
                  </a:lnTo>
                  <a:lnTo>
                    <a:pt x="26" y="236"/>
                  </a:lnTo>
                  <a:lnTo>
                    <a:pt x="28" y="236"/>
                  </a:lnTo>
                  <a:lnTo>
                    <a:pt x="30" y="236"/>
                  </a:lnTo>
                  <a:lnTo>
                    <a:pt x="34" y="236"/>
                  </a:lnTo>
                  <a:lnTo>
                    <a:pt x="36" y="236"/>
                  </a:lnTo>
                  <a:lnTo>
                    <a:pt x="38" y="236"/>
                  </a:lnTo>
                  <a:lnTo>
                    <a:pt x="40" y="236"/>
                  </a:lnTo>
                  <a:lnTo>
                    <a:pt x="42" y="236"/>
                  </a:lnTo>
                  <a:lnTo>
                    <a:pt x="45" y="236"/>
                  </a:lnTo>
                  <a:lnTo>
                    <a:pt x="47" y="236"/>
                  </a:lnTo>
                  <a:lnTo>
                    <a:pt x="49" y="238"/>
                  </a:lnTo>
                  <a:lnTo>
                    <a:pt x="49" y="238"/>
                  </a:lnTo>
                  <a:lnTo>
                    <a:pt x="51" y="238"/>
                  </a:lnTo>
                  <a:lnTo>
                    <a:pt x="53" y="240"/>
                  </a:lnTo>
                  <a:lnTo>
                    <a:pt x="55" y="240"/>
                  </a:lnTo>
                  <a:lnTo>
                    <a:pt x="55" y="240"/>
                  </a:lnTo>
                  <a:lnTo>
                    <a:pt x="57" y="242"/>
                  </a:lnTo>
                  <a:lnTo>
                    <a:pt x="57" y="242"/>
                  </a:lnTo>
                  <a:lnTo>
                    <a:pt x="59" y="244"/>
                  </a:lnTo>
                  <a:lnTo>
                    <a:pt x="59" y="244"/>
                  </a:lnTo>
                  <a:lnTo>
                    <a:pt x="59" y="246"/>
                  </a:lnTo>
                  <a:lnTo>
                    <a:pt x="61" y="248"/>
                  </a:lnTo>
                  <a:lnTo>
                    <a:pt x="61" y="248"/>
                  </a:lnTo>
                  <a:lnTo>
                    <a:pt x="61" y="250"/>
                  </a:lnTo>
                  <a:lnTo>
                    <a:pt x="61" y="252"/>
                  </a:lnTo>
                  <a:lnTo>
                    <a:pt x="61" y="252"/>
                  </a:lnTo>
                  <a:lnTo>
                    <a:pt x="61" y="254"/>
                  </a:lnTo>
                  <a:lnTo>
                    <a:pt x="61" y="256"/>
                  </a:lnTo>
                  <a:lnTo>
                    <a:pt x="61" y="258"/>
                  </a:lnTo>
                  <a:lnTo>
                    <a:pt x="61" y="260"/>
                  </a:lnTo>
                  <a:lnTo>
                    <a:pt x="61" y="262"/>
                  </a:lnTo>
                  <a:lnTo>
                    <a:pt x="59" y="264"/>
                  </a:lnTo>
                  <a:lnTo>
                    <a:pt x="59" y="266"/>
                  </a:lnTo>
                  <a:lnTo>
                    <a:pt x="57" y="266"/>
                  </a:lnTo>
                  <a:lnTo>
                    <a:pt x="55" y="268"/>
                  </a:lnTo>
                  <a:lnTo>
                    <a:pt x="53" y="270"/>
                  </a:lnTo>
                  <a:lnTo>
                    <a:pt x="51" y="270"/>
                  </a:lnTo>
                  <a:lnTo>
                    <a:pt x="49" y="272"/>
                  </a:lnTo>
                  <a:lnTo>
                    <a:pt x="45" y="272"/>
                  </a:lnTo>
                  <a:lnTo>
                    <a:pt x="42" y="274"/>
                  </a:lnTo>
                  <a:lnTo>
                    <a:pt x="38" y="274"/>
                  </a:lnTo>
                  <a:lnTo>
                    <a:pt x="34" y="274"/>
                  </a:lnTo>
                  <a:lnTo>
                    <a:pt x="30" y="274"/>
                  </a:lnTo>
                  <a:close/>
                  <a:moveTo>
                    <a:pt x="30" y="266"/>
                  </a:moveTo>
                  <a:lnTo>
                    <a:pt x="34" y="266"/>
                  </a:lnTo>
                  <a:lnTo>
                    <a:pt x="38" y="266"/>
                  </a:lnTo>
                  <a:lnTo>
                    <a:pt x="40" y="266"/>
                  </a:lnTo>
                  <a:lnTo>
                    <a:pt x="42" y="266"/>
                  </a:lnTo>
                  <a:lnTo>
                    <a:pt x="45" y="266"/>
                  </a:lnTo>
                  <a:lnTo>
                    <a:pt x="47" y="264"/>
                  </a:lnTo>
                  <a:lnTo>
                    <a:pt x="49" y="264"/>
                  </a:lnTo>
                  <a:lnTo>
                    <a:pt x="51" y="262"/>
                  </a:lnTo>
                  <a:lnTo>
                    <a:pt x="53" y="262"/>
                  </a:lnTo>
                  <a:lnTo>
                    <a:pt x="53" y="262"/>
                  </a:lnTo>
                  <a:lnTo>
                    <a:pt x="53" y="260"/>
                  </a:lnTo>
                  <a:lnTo>
                    <a:pt x="55" y="260"/>
                  </a:lnTo>
                  <a:lnTo>
                    <a:pt x="55" y="258"/>
                  </a:lnTo>
                  <a:lnTo>
                    <a:pt x="55" y="256"/>
                  </a:lnTo>
                  <a:lnTo>
                    <a:pt x="55" y="256"/>
                  </a:lnTo>
                  <a:lnTo>
                    <a:pt x="55" y="254"/>
                  </a:lnTo>
                  <a:lnTo>
                    <a:pt x="55" y="254"/>
                  </a:lnTo>
                  <a:lnTo>
                    <a:pt x="55" y="252"/>
                  </a:lnTo>
                  <a:lnTo>
                    <a:pt x="55" y="250"/>
                  </a:lnTo>
                  <a:lnTo>
                    <a:pt x="55" y="250"/>
                  </a:lnTo>
                  <a:lnTo>
                    <a:pt x="53" y="248"/>
                  </a:lnTo>
                  <a:lnTo>
                    <a:pt x="53" y="248"/>
                  </a:lnTo>
                  <a:lnTo>
                    <a:pt x="53" y="246"/>
                  </a:lnTo>
                  <a:lnTo>
                    <a:pt x="51" y="246"/>
                  </a:lnTo>
                  <a:lnTo>
                    <a:pt x="49" y="246"/>
                  </a:lnTo>
                  <a:lnTo>
                    <a:pt x="47" y="244"/>
                  </a:lnTo>
                  <a:lnTo>
                    <a:pt x="45" y="244"/>
                  </a:lnTo>
                  <a:lnTo>
                    <a:pt x="42" y="244"/>
                  </a:lnTo>
                  <a:lnTo>
                    <a:pt x="40" y="244"/>
                  </a:lnTo>
                  <a:lnTo>
                    <a:pt x="38" y="242"/>
                  </a:lnTo>
                  <a:lnTo>
                    <a:pt x="34" y="242"/>
                  </a:lnTo>
                  <a:lnTo>
                    <a:pt x="30" y="242"/>
                  </a:lnTo>
                  <a:lnTo>
                    <a:pt x="26" y="242"/>
                  </a:lnTo>
                  <a:lnTo>
                    <a:pt x="24" y="242"/>
                  </a:lnTo>
                  <a:lnTo>
                    <a:pt x="20" y="244"/>
                  </a:lnTo>
                  <a:lnTo>
                    <a:pt x="18" y="244"/>
                  </a:lnTo>
                  <a:lnTo>
                    <a:pt x="16" y="244"/>
                  </a:lnTo>
                  <a:lnTo>
                    <a:pt x="14" y="244"/>
                  </a:lnTo>
                  <a:lnTo>
                    <a:pt x="12" y="246"/>
                  </a:lnTo>
                  <a:lnTo>
                    <a:pt x="10" y="246"/>
                  </a:lnTo>
                  <a:lnTo>
                    <a:pt x="10" y="246"/>
                  </a:lnTo>
                  <a:lnTo>
                    <a:pt x="8" y="248"/>
                  </a:lnTo>
                  <a:lnTo>
                    <a:pt x="8" y="248"/>
                  </a:lnTo>
                  <a:lnTo>
                    <a:pt x="8" y="250"/>
                  </a:lnTo>
                  <a:lnTo>
                    <a:pt x="6" y="250"/>
                  </a:lnTo>
                  <a:lnTo>
                    <a:pt x="6" y="252"/>
                  </a:lnTo>
                  <a:lnTo>
                    <a:pt x="6" y="254"/>
                  </a:lnTo>
                  <a:lnTo>
                    <a:pt x="6" y="254"/>
                  </a:lnTo>
                  <a:lnTo>
                    <a:pt x="6" y="256"/>
                  </a:lnTo>
                  <a:lnTo>
                    <a:pt x="6" y="256"/>
                  </a:lnTo>
                  <a:lnTo>
                    <a:pt x="6" y="258"/>
                  </a:lnTo>
                  <a:lnTo>
                    <a:pt x="8" y="260"/>
                  </a:lnTo>
                  <a:lnTo>
                    <a:pt x="8" y="260"/>
                  </a:lnTo>
                  <a:lnTo>
                    <a:pt x="8" y="260"/>
                  </a:lnTo>
                  <a:lnTo>
                    <a:pt x="10" y="262"/>
                  </a:lnTo>
                  <a:lnTo>
                    <a:pt x="10" y="262"/>
                  </a:lnTo>
                  <a:lnTo>
                    <a:pt x="12" y="264"/>
                  </a:lnTo>
                  <a:lnTo>
                    <a:pt x="14" y="264"/>
                  </a:lnTo>
                  <a:lnTo>
                    <a:pt x="16" y="264"/>
                  </a:lnTo>
                  <a:lnTo>
                    <a:pt x="18" y="266"/>
                  </a:lnTo>
                  <a:lnTo>
                    <a:pt x="20" y="266"/>
                  </a:lnTo>
                  <a:lnTo>
                    <a:pt x="24" y="266"/>
                  </a:lnTo>
                  <a:lnTo>
                    <a:pt x="26" y="266"/>
                  </a:lnTo>
                  <a:lnTo>
                    <a:pt x="30" y="266"/>
                  </a:lnTo>
                  <a:close/>
                  <a:moveTo>
                    <a:pt x="61" y="224"/>
                  </a:moveTo>
                  <a:lnTo>
                    <a:pt x="53" y="224"/>
                  </a:lnTo>
                  <a:lnTo>
                    <a:pt x="53" y="216"/>
                  </a:lnTo>
                  <a:lnTo>
                    <a:pt x="61" y="216"/>
                  </a:lnTo>
                  <a:lnTo>
                    <a:pt x="61" y="224"/>
                  </a:lnTo>
                  <a:close/>
                  <a:moveTo>
                    <a:pt x="14" y="165"/>
                  </a:moveTo>
                  <a:lnTo>
                    <a:pt x="16" y="173"/>
                  </a:lnTo>
                  <a:lnTo>
                    <a:pt x="14" y="173"/>
                  </a:lnTo>
                  <a:lnTo>
                    <a:pt x="14" y="173"/>
                  </a:lnTo>
                  <a:lnTo>
                    <a:pt x="12" y="173"/>
                  </a:lnTo>
                  <a:lnTo>
                    <a:pt x="12" y="173"/>
                  </a:lnTo>
                  <a:lnTo>
                    <a:pt x="10" y="175"/>
                  </a:lnTo>
                  <a:lnTo>
                    <a:pt x="10" y="175"/>
                  </a:lnTo>
                  <a:lnTo>
                    <a:pt x="10" y="175"/>
                  </a:lnTo>
                  <a:lnTo>
                    <a:pt x="10" y="175"/>
                  </a:lnTo>
                  <a:lnTo>
                    <a:pt x="8" y="177"/>
                  </a:lnTo>
                  <a:lnTo>
                    <a:pt x="8" y="177"/>
                  </a:lnTo>
                  <a:lnTo>
                    <a:pt x="8" y="177"/>
                  </a:lnTo>
                  <a:lnTo>
                    <a:pt x="6" y="179"/>
                  </a:lnTo>
                  <a:lnTo>
                    <a:pt x="6" y="179"/>
                  </a:lnTo>
                  <a:lnTo>
                    <a:pt x="6" y="181"/>
                  </a:lnTo>
                  <a:lnTo>
                    <a:pt x="6" y="181"/>
                  </a:lnTo>
                  <a:lnTo>
                    <a:pt x="6" y="183"/>
                  </a:lnTo>
                  <a:lnTo>
                    <a:pt x="6" y="183"/>
                  </a:lnTo>
                  <a:lnTo>
                    <a:pt x="6" y="185"/>
                  </a:lnTo>
                  <a:lnTo>
                    <a:pt x="6" y="185"/>
                  </a:lnTo>
                  <a:lnTo>
                    <a:pt x="6" y="187"/>
                  </a:lnTo>
                  <a:lnTo>
                    <a:pt x="6" y="187"/>
                  </a:lnTo>
                  <a:lnTo>
                    <a:pt x="8" y="187"/>
                  </a:lnTo>
                  <a:lnTo>
                    <a:pt x="8" y="189"/>
                  </a:lnTo>
                  <a:lnTo>
                    <a:pt x="8" y="189"/>
                  </a:lnTo>
                  <a:lnTo>
                    <a:pt x="8" y="189"/>
                  </a:lnTo>
                  <a:lnTo>
                    <a:pt x="10" y="191"/>
                  </a:lnTo>
                  <a:lnTo>
                    <a:pt x="10" y="191"/>
                  </a:lnTo>
                  <a:lnTo>
                    <a:pt x="12" y="191"/>
                  </a:lnTo>
                  <a:lnTo>
                    <a:pt x="12" y="193"/>
                  </a:lnTo>
                  <a:lnTo>
                    <a:pt x="14" y="193"/>
                  </a:lnTo>
                  <a:lnTo>
                    <a:pt x="14" y="193"/>
                  </a:lnTo>
                  <a:lnTo>
                    <a:pt x="16" y="195"/>
                  </a:lnTo>
                  <a:lnTo>
                    <a:pt x="16" y="195"/>
                  </a:lnTo>
                  <a:lnTo>
                    <a:pt x="18" y="195"/>
                  </a:lnTo>
                  <a:lnTo>
                    <a:pt x="20" y="195"/>
                  </a:lnTo>
                  <a:lnTo>
                    <a:pt x="22" y="195"/>
                  </a:lnTo>
                  <a:lnTo>
                    <a:pt x="22" y="197"/>
                  </a:lnTo>
                  <a:lnTo>
                    <a:pt x="24" y="197"/>
                  </a:lnTo>
                  <a:lnTo>
                    <a:pt x="26" y="197"/>
                  </a:lnTo>
                  <a:lnTo>
                    <a:pt x="30" y="197"/>
                  </a:lnTo>
                  <a:lnTo>
                    <a:pt x="28" y="195"/>
                  </a:lnTo>
                  <a:lnTo>
                    <a:pt x="28" y="195"/>
                  </a:lnTo>
                  <a:lnTo>
                    <a:pt x="26" y="195"/>
                  </a:lnTo>
                  <a:lnTo>
                    <a:pt x="26" y="193"/>
                  </a:lnTo>
                  <a:lnTo>
                    <a:pt x="24" y="193"/>
                  </a:lnTo>
                  <a:lnTo>
                    <a:pt x="24" y="191"/>
                  </a:lnTo>
                  <a:lnTo>
                    <a:pt x="24" y="191"/>
                  </a:lnTo>
                  <a:lnTo>
                    <a:pt x="24" y="189"/>
                  </a:lnTo>
                  <a:lnTo>
                    <a:pt x="22" y="189"/>
                  </a:lnTo>
                  <a:lnTo>
                    <a:pt x="22" y="189"/>
                  </a:lnTo>
                  <a:lnTo>
                    <a:pt x="22" y="187"/>
                  </a:lnTo>
                  <a:lnTo>
                    <a:pt x="22" y="187"/>
                  </a:lnTo>
                  <a:lnTo>
                    <a:pt x="22" y="185"/>
                  </a:lnTo>
                  <a:lnTo>
                    <a:pt x="22" y="185"/>
                  </a:lnTo>
                  <a:lnTo>
                    <a:pt x="22" y="183"/>
                  </a:lnTo>
                  <a:lnTo>
                    <a:pt x="22" y="181"/>
                  </a:lnTo>
                  <a:lnTo>
                    <a:pt x="22" y="181"/>
                  </a:lnTo>
                  <a:lnTo>
                    <a:pt x="22" y="179"/>
                  </a:lnTo>
                  <a:lnTo>
                    <a:pt x="22" y="177"/>
                  </a:lnTo>
                  <a:lnTo>
                    <a:pt x="22" y="175"/>
                  </a:lnTo>
                  <a:lnTo>
                    <a:pt x="24" y="173"/>
                  </a:lnTo>
                  <a:lnTo>
                    <a:pt x="24" y="173"/>
                  </a:lnTo>
                  <a:lnTo>
                    <a:pt x="26" y="171"/>
                  </a:lnTo>
                  <a:lnTo>
                    <a:pt x="26" y="169"/>
                  </a:lnTo>
                  <a:lnTo>
                    <a:pt x="28" y="169"/>
                  </a:lnTo>
                  <a:lnTo>
                    <a:pt x="30" y="167"/>
                  </a:lnTo>
                  <a:lnTo>
                    <a:pt x="32" y="167"/>
                  </a:lnTo>
                  <a:lnTo>
                    <a:pt x="32" y="165"/>
                  </a:lnTo>
                  <a:lnTo>
                    <a:pt x="34" y="165"/>
                  </a:lnTo>
                  <a:lnTo>
                    <a:pt x="36" y="165"/>
                  </a:lnTo>
                  <a:lnTo>
                    <a:pt x="38" y="165"/>
                  </a:lnTo>
                  <a:lnTo>
                    <a:pt x="40" y="165"/>
                  </a:lnTo>
                  <a:lnTo>
                    <a:pt x="42" y="165"/>
                  </a:lnTo>
                  <a:lnTo>
                    <a:pt x="45" y="165"/>
                  </a:lnTo>
                  <a:lnTo>
                    <a:pt x="45" y="165"/>
                  </a:lnTo>
                  <a:lnTo>
                    <a:pt x="47" y="165"/>
                  </a:lnTo>
                  <a:lnTo>
                    <a:pt x="49" y="165"/>
                  </a:lnTo>
                  <a:lnTo>
                    <a:pt x="49" y="165"/>
                  </a:lnTo>
                  <a:lnTo>
                    <a:pt x="51" y="167"/>
                  </a:lnTo>
                  <a:lnTo>
                    <a:pt x="51" y="167"/>
                  </a:lnTo>
                  <a:lnTo>
                    <a:pt x="53" y="167"/>
                  </a:lnTo>
                  <a:lnTo>
                    <a:pt x="55" y="169"/>
                  </a:lnTo>
                  <a:lnTo>
                    <a:pt x="55" y="169"/>
                  </a:lnTo>
                  <a:lnTo>
                    <a:pt x="57" y="169"/>
                  </a:lnTo>
                  <a:lnTo>
                    <a:pt x="57" y="171"/>
                  </a:lnTo>
                  <a:lnTo>
                    <a:pt x="57" y="171"/>
                  </a:lnTo>
                  <a:lnTo>
                    <a:pt x="59" y="173"/>
                  </a:lnTo>
                  <a:lnTo>
                    <a:pt x="59" y="173"/>
                  </a:lnTo>
                  <a:lnTo>
                    <a:pt x="59" y="175"/>
                  </a:lnTo>
                  <a:lnTo>
                    <a:pt x="61" y="175"/>
                  </a:lnTo>
                  <a:lnTo>
                    <a:pt x="61" y="177"/>
                  </a:lnTo>
                  <a:lnTo>
                    <a:pt x="61" y="177"/>
                  </a:lnTo>
                  <a:lnTo>
                    <a:pt x="61" y="179"/>
                  </a:lnTo>
                  <a:lnTo>
                    <a:pt x="61" y="181"/>
                  </a:lnTo>
                  <a:lnTo>
                    <a:pt x="61" y="181"/>
                  </a:lnTo>
                  <a:lnTo>
                    <a:pt x="61" y="183"/>
                  </a:lnTo>
                  <a:lnTo>
                    <a:pt x="61" y="185"/>
                  </a:lnTo>
                  <a:lnTo>
                    <a:pt x="61" y="187"/>
                  </a:lnTo>
                  <a:lnTo>
                    <a:pt x="61" y="189"/>
                  </a:lnTo>
                  <a:lnTo>
                    <a:pt x="61" y="191"/>
                  </a:lnTo>
                  <a:lnTo>
                    <a:pt x="59" y="193"/>
                  </a:lnTo>
                  <a:lnTo>
                    <a:pt x="59" y="195"/>
                  </a:lnTo>
                  <a:lnTo>
                    <a:pt x="57" y="197"/>
                  </a:lnTo>
                  <a:lnTo>
                    <a:pt x="55" y="197"/>
                  </a:lnTo>
                  <a:lnTo>
                    <a:pt x="53" y="199"/>
                  </a:lnTo>
                  <a:lnTo>
                    <a:pt x="51" y="201"/>
                  </a:lnTo>
                  <a:lnTo>
                    <a:pt x="49" y="201"/>
                  </a:lnTo>
                  <a:lnTo>
                    <a:pt x="47" y="203"/>
                  </a:lnTo>
                  <a:lnTo>
                    <a:pt x="42" y="203"/>
                  </a:lnTo>
                  <a:lnTo>
                    <a:pt x="40" y="203"/>
                  </a:lnTo>
                  <a:lnTo>
                    <a:pt x="36" y="203"/>
                  </a:lnTo>
                  <a:lnTo>
                    <a:pt x="32" y="203"/>
                  </a:lnTo>
                  <a:lnTo>
                    <a:pt x="28" y="203"/>
                  </a:lnTo>
                  <a:lnTo>
                    <a:pt x="24" y="203"/>
                  </a:lnTo>
                  <a:lnTo>
                    <a:pt x="20" y="203"/>
                  </a:lnTo>
                  <a:lnTo>
                    <a:pt x="18" y="203"/>
                  </a:lnTo>
                  <a:lnTo>
                    <a:pt x="14" y="201"/>
                  </a:lnTo>
                  <a:lnTo>
                    <a:pt x="12" y="201"/>
                  </a:lnTo>
                  <a:lnTo>
                    <a:pt x="8" y="199"/>
                  </a:lnTo>
                  <a:lnTo>
                    <a:pt x="6" y="197"/>
                  </a:lnTo>
                  <a:lnTo>
                    <a:pt x="6" y="195"/>
                  </a:lnTo>
                  <a:lnTo>
                    <a:pt x="4" y="195"/>
                  </a:lnTo>
                  <a:lnTo>
                    <a:pt x="2" y="193"/>
                  </a:lnTo>
                  <a:lnTo>
                    <a:pt x="2" y="191"/>
                  </a:lnTo>
                  <a:lnTo>
                    <a:pt x="0" y="189"/>
                  </a:lnTo>
                  <a:lnTo>
                    <a:pt x="0" y="187"/>
                  </a:lnTo>
                  <a:lnTo>
                    <a:pt x="0" y="185"/>
                  </a:lnTo>
                  <a:lnTo>
                    <a:pt x="0" y="183"/>
                  </a:lnTo>
                  <a:lnTo>
                    <a:pt x="0" y="181"/>
                  </a:lnTo>
                  <a:lnTo>
                    <a:pt x="0" y="179"/>
                  </a:lnTo>
                  <a:lnTo>
                    <a:pt x="0" y="177"/>
                  </a:lnTo>
                  <a:lnTo>
                    <a:pt x="0" y="175"/>
                  </a:lnTo>
                  <a:lnTo>
                    <a:pt x="2" y="175"/>
                  </a:lnTo>
                  <a:lnTo>
                    <a:pt x="2" y="173"/>
                  </a:lnTo>
                  <a:lnTo>
                    <a:pt x="2" y="171"/>
                  </a:lnTo>
                  <a:lnTo>
                    <a:pt x="4" y="171"/>
                  </a:lnTo>
                  <a:lnTo>
                    <a:pt x="4" y="169"/>
                  </a:lnTo>
                  <a:lnTo>
                    <a:pt x="6" y="169"/>
                  </a:lnTo>
                  <a:lnTo>
                    <a:pt x="8" y="167"/>
                  </a:lnTo>
                  <a:lnTo>
                    <a:pt x="8" y="167"/>
                  </a:lnTo>
                  <a:lnTo>
                    <a:pt x="10" y="167"/>
                  </a:lnTo>
                  <a:lnTo>
                    <a:pt x="12" y="167"/>
                  </a:lnTo>
                  <a:lnTo>
                    <a:pt x="14" y="165"/>
                  </a:lnTo>
                  <a:lnTo>
                    <a:pt x="14" y="165"/>
                  </a:lnTo>
                  <a:close/>
                  <a:moveTo>
                    <a:pt x="40" y="195"/>
                  </a:moveTo>
                  <a:lnTo>
                    <a:pt x="42" y="195"/>
                  </a:lnTo>
                  <a:lnTo>
                    <a:pt x="42" y="195"/>
                  </a:lnTo>
                  <a:lnTo>
                    <a:pt x="45" y="195"/>
                  </a:lnTo>
                  <a:lnTo>
                    <a:pt x="45" y="195"/>
                  </a:lnTo>
                  <a:lnTo>
                    <a:pt x="47" y="195"/>
                  </a:lnTo>
                  <a:lnTo>
                    <a:pt x="47" y="195"/>
                  </a:lnTo>
                  <a:lnTo>
                    <a:pt x="47" y="195"/>
                  </a:lnTo>
                  <a:lnTo>
                    <a:pt x="49" y="193"/>
                  </a:lnTo>
                  <a:lnTo>
                    <a:pt x="49" y="193"/>
                  </a:lnTo>
                  <a:lnTo>
                    <a:pt x="51" y="193"/>
                  </a:lnTo>
                  <a:lnTo>
                    <a:pt x="51" y="193"/>
                  </a:lnTo>
                  <a:lnTo>
                    <a:pt x="51" y="191"/>
                  </a:lnTo>
                  <a:lnTo>
                    <a:pt x="53" y="191"/>
                  </a:lnTo>
                  <a:lnTo>
                    <a:pt x="53" y="191"/>
                  </a:lnTo>
                  <a:lnTo>
                    <a:pt x="53" y="189"/>
                  </a:lnTo>
                  <a:lnTo>
                    <a:pt x="55" y="189"/>
                  </a:lnTo>
                  <a:lnTo>
                    <a:pt x="55" y="189"/>
                  </a:lnTo>
                  <a:lnTo>
                    <a:pt x="55" y="187"/>
                  </a:lnTo>
                  <a:lnTo>
                    <a:pt x="55" y="187"/>
                  </a:lnTo>
                  <a:lnTo>
                    <a:pt x="55" y="187"/>
                  </a:lnTo>
                  <a:lnTo>
                    <a:pt x="55" y="185"/>
                  </a:lnTo>
                  <a:lnTo>
                    <a:pt x="55" y="185"/>
                  </a:lnTo>
                  <a:lnTo>
                    <a:pt x="55" y="183"/>
                  </a:lnTo>
                  <a:lnTo>
                    <a:pt x="55" y="183"/>
                  </a:lnTo>
                  <a:lnTo>
                    <a:pt x="55" y="181"/>
                  </a:lnTo>
                  <a:lnTo>
                    <a:pt x="55" y="181"/>
                  </a:lnTo>
                  <a:lnTo>
                    <a:pt x="55" y="179"/>
                  </a:lnTo>
                  <a:lnTo>
                    <a:pt x="55" y="179"/>
                  </a:lnTo>
                  <a:lnTo>
                    <a:pt x="55" y="177"/>
                  </a:lnTo>
                  <a:lnTo>
                    <a:pt x="53" y="177"/>
                  </a:lnTo>
                  <a:lnTo>
                    <a:pt x="53" y="175"/>
                  </a:lnTo>
                  <a:lnTo>
                    <a:pt x="53" y="175"/>
                  </a:lnTo>
                  <a:lnTo>
                    <a:pt x="51" y="175"/>
                  </a:lnTo>
                  <a:lnTo>
                    <a:pt x="51" y="173"/>
                  </a:lnTo>
                  <a:lnTo>
                    <a:pt x="49" y="173"/>
                  </a:lnTo>
                  <a:lnTo>
                    <a:pt x="47" y="173"/>
                  </a:lnTo>
                  <a:lnTo>
                    <a:pt x="47" y="173"/>
                  </a:lnTo>
                  <a:lnTo>
                    <a:pt x="45" y="173"/>
                  </a:lnTo>
                  <a:lnTo>
                    <a:pt x="42" y="171"/>
                  </a:lnTo>
                  <a:lnTo>
                    <a:pt x="40" y="171"/>
                  </a:lnTo>
                  <a:lnTo>
                    <a:pt x="40" y="171"/>
                  </a:lnTo>
                  <a:lnTo>
                    <a:pt x="38" y="173"/>
                  </a:lnTo>
                  <a:lnTo>
                    <a:pt x="36" y="173"/>
                  </a:lnTo>
                  <a:lnTo>
                    <a:pt x="36" y="173"/>
                  </a:lnTo>
                  <a:lnTo>
                    <a:pt x="34" y="173"/>
                  </a:lnTo>
                  <a:lnTo>
                    <a:pt x="34" y="173"/>
                  </a:lnTo>
                  <a:lnTo>
                    <a:pt x="32" y="175"/>
                  </a:lnTo>
                  <a:lnTo>
                    <a:pt x="32" y="175"/>
                  </a:lnTo>
                  <a:lnTo>
                    <a:pt x="30" y="175"/>
                  </a:lnTo>
                  <a:lnTo>
                    <a:pt x="30" y="177"/>
                  </a:lnTo>
                  <a:lnTo>
                    <a:pt x="30" y="177"/>
                  </a:lnTo>
                  <a:lnTo>
                    <a:pt x="28" y="179"/>
                  </a:lnTo>
                  <a:lnTo>
                    <a:pt x="28" y="179"/>
                  </a:lnTo>
                  <a:lnTo>
                    <a:pt x="28" y="181"/>
                  </a:lnTo>
                  <a:lnTo>
                    <a:pt x="28" y="183"/>
                  </a:lnTo>
                  <a:lnTo>
                    <a:pt x="28" y="183"/>
                  </a:lnTo>
                  <a:lnTo>
                    <a:pt x="28" y="185"/>
                  </a:lnTo>
                  <a:lnTo>
                    <a:pt x="28" y="185"/>
                  </a:lnTo>
                  <a:lnTo>
                    <a:pt x="28" y="187"/>
                  </a:lnTo>
                  <a:lnTo>
                    <a:pt x="28" y="187"/>
                  </a:lnTo>
                  <a:lnTo>
                    <a:pt x="30" y="189"/>
                  </a:lnTo>
                  <a:lnTo>
                    <a:pt x="30" y="191"/>
                  </a:lnTo>
                  <a:lnTo>
                    <a:pt x="30" y="191"/>
                  </a:lnTo>
                  <a:lnTo>
                    <a:pt x="32" y="191"/>
                  </a:lnTo>
                  <a:lnTo>
                    <a:pt x="32" y="193"/>
                  </a:lnTo>
                  <a:lnTo>
                    <a:pt x="34" y="193"/>
                  </a:lnTo>
                  <a:lnTo>
                    <a:pt x="34" y="193"/>
                  </a:lnTo>
                  <a:lnTo>
                    <a:pt x="36" y="195"/>
                  </a:lnTo>
                  <a:lnTo>
                    <a:pt x="36" y="195"/>
                  </a:lnTo>
                  <a:lnTo>
                    <a:pt x="38" y="195"/>
                  </a:lnTo>
                  <a:lnTo>
                    <a:pt x="40" y="195"/>
                  </a:lnTo>
                  <a:lnTo>
                    <a:pt x="40" y="195"/>
                  </a:lnTo>
                  <a:close/>
                  <a:moveTo>
                    <a:pt x="61" y="130"/>
                  </a:moveTo>
                  <a:lnTo>
                    <a:pt x="16" y="130"/>
                  </a:lnTo>
                  <a:lnTo>
                    <a:pt x="16" y="124"/>
                  </a:lnTo>
                  <a:lnTo>
                    <a:pt x="22" y="124"/>
                  </a:lnTo>
                  <a:lnTo>
                    <a:pt x="22" y="124"/>
                  </a:lnTo>
                  <a:lnTo>
                    <a:pt x="22" y="124"/>
                  </a:lnTo>
                  <a:lnTo>
                    <a:pt x="20" y="122"/>
                  </a:lnTo>
                  <a:lnTo>
                    <a:pt x="20" y="122"/>
                  </a:lnTo>
                  <a:lnTo>
                    <a:pt x="20" y="122"/>
                  </a:lnTo>
                  <a:lnTo>
                    <a:pt x="18" y="120"/>
                  </a:lnTo>
                  <a:lnTo>
                    <a:pt x="18" y="120"/>
                  </a:lnTo>
                  <a:lnTo>
                    <a:pt x="18" y="118"/>
                  </a:lnTo>
                  <a:lnTo>
                    <a:pt x="18" y="118"/>
                  </a:lnTo>
                  <a:lnTo>
                    <a:pt x="16" y="118"/>
                  </a:lnTo>
                  <a:lnTo>
                    <a:pt x="16" y="116"/>
                  </a:lnTo>
                  <a:lnTo>
                    <a:pt x="16" y="116"/>
                  </a:lnTo>
                  <a:lnTo>
                    <a:pt x="16" y="114"/>
                  </a:lnTo>
                  <a:lnTo>
                    <a:pt x="16" y="114"/>
                  </a:lnTo>
                  <a:lnTo>
                    <a:pt x="16" y="112"/>
                  </a:lnTo>
                  <a:lnTo>
                    <a:pt x="16" y="112"/>
                  </a:lnTo>
                  <a:lnTo>
                    <a:pt x="16" y="110"/>
                  </a:lnTo>
                  <a:lnTo>
                    <a:pt x="16" y="108"/>
                  </a:lnTo>
                  <a:lnTo>
                    <a:pt x="16" y="108"/>
                  </a:lnTo>
                  <a:lnTo>
                    <a:pt x="16" y="106"/>
                  </a:lnTo>
                  <a:lnTo>
                    <a:pt x="16" y="106"/>
                  </a:lnTo>
                  <a:lnTo>
                    <a:pt x="16" y="104"/>
                  </a:lnTo>
                  <a:lnTo>
                    <a:pt x="18" y="104"/>
                  </a:lnTo>
                  <a:lnTo>
                    <a:pt x="18" y="104"/>
                  </a:lnTo>
                  <a:lnTo>
                    <a:pt x="18" y="102"/>
                  </a:lnTo>
                  <a:lnTo>
                    <a:pt x="18" y="102"/>
                  </a:lnTo>
                  <a:lnTo>
                    <a:pt x="20" y="102"/>
                  </a:lnTo>
                  <a:lnTo>
                    <a:pt x="20" y="100"/>
                  </a:lnTo>
                  <a:lnTo>
                    <a:pt x="20" y="100"/>
                  </a:lnTo>
                  <a:lnTo>
                    <a:pt x="22" y="100"/>
                  </a:lnTo>
                  <a:lnTo>
                    <a:pt x="22" y="100"/>
                  </a:lnTo>
                  <a:lnTo>
                    <a:pt x="24" y="98"/>
                  </a:lnTo>
                  <a:lnTo>
                    <a:pt x="22" y="98"/>
                  </a:lnTo>
                  <a:lnTo>
                    <a:pt x="20" y="96"/>
                  </a:lnTo>
                  <a:lnTo>
                    <a:pt x="18" y="94"/>
                  </a:lnTo>
                  <a:lnTo>
                    <a:pt x="18" y="94"/>
                  </a:lnTo>
                  <a:lnTo>
                    <a:pt x="16" y="92"/>
                  </a:lnTo>
                  <a:lnTo>
                    <a:pt x="16" y="90"/>
                  </a:lnTo>
                  <a:lnTo>
                    <a:pt x="16" y="88"/>
                  </a:lnTo>
                  <a:lnTo>
                    <a:pt x="16" y="86"/>
                  </a:lnTo>
                  <a:lnTo>
                    <a:pt x="16" y="84"/>
                  </a:lnTo>
                  <a:lnTo>
                    <a:pt x="16" y="82"/>
                  </a:lnTo>
                  <a:lnTo>
                    <a:pt x="16" y="82"/>
                  </a:lnTo>
                  <a:lnTo>
                    <a:pt x="16" y="80"/>
                  </a:lnTo>
                  <a:lnTo>
                    <a:pt x="18" y="78"/>
                  </a:lnTo>
                  <a:lnTo>
                    <a:pt x="18" y="78"/>
                  </a:lnTo>
                  <a:lnTo>
                    <a:pt x="18" y="75"/>
                  </a:lnTo>
                  <a:lnTo>
                    <a:pt x="20" y="75"/>
                  </a:lnTo>
                  <a:lnTo>
                    <a:pt x="20" y="73"/>
                  </a:lnTo>
                  <a:lnTo>
                    <a:pt x="22" y="73"/>
                  </a:lnTo>
                  <a:lnTo>
                    <a:pt x="22" y="73"/>
                  </a:lnTo>
                  <a:lnTo>
                    <a:pt x="24" y="73"/>
                  </a:lnTo>
                  <a:lnTo>
                    <a:pt x="26" y="71"/>
                  </a:lnTo>
                  <a:lnTo>
                    <a:pt x="26" y="71"/>
                  </a:lnTo>
                  <a:lnTo>
                    <a:pt x="28" y="71"/>
                  </a:lnTo>
                  <a:lnTo>
                    <a:pt x="30" y="71"/>
                  </a:lnTo>
                  <a:lnTo>
                    <a:pt x="61" y="71"/>
                  </a:lnTo>
                  <a:lnTo>
                    <a:pt x="61" y="80"/>
                  </a:lnTo>
                  <a:lnTo>
                    <a:pt x="32" y="80"/>
                  </a:lnTo>
                  <a:lnTo>
                    <a:pt x="32" y="80"/>
                  </a:lnTo>
                  <a:lnTo>
                    <a:pt x="30" y="80"/>
                  </a:lnTo>
                  <a:lnTo>
                    <a:pt x="30" y="80"/>
                  </a:lnTo>
                  <a:lnTo>
                    <a:pt x="28" y="80"/>
                  </a:lnTo>
                  <a:lnTo>
                    <a:pt x="28" y="80"/>
                  </a:lnTo>
                  <a:lnTo>
                    <a:pt x="28" y="80"/>
                  </a:lnTo>
                  <a:lnTo>
                    <a:pt x="26" y="80"/>
                  </a:lnTo>
                  <a:lnTo>
                    <a:pt x="26" y="80"/>
                  </a:lnTo>
                  <a:lnTo>
                    <a:pt x="26" y="80"/>
                  </a:lnTo>
                  <a:lnTo>
                    <a:pt x="26" y="80"/>
                  </a:lnTo>
                  <a:lnTo>
                    <a:pt x="24" y="80"/>
                  </a:lnTo>
                  <a:lnTo>
                    <a:pt x="24" y="82"/>
                  </a:lnTo>
                  <a:lnTo>
                    <a:pt x="24" y="82"/>
                  </a:lnTo>
                  <a:lnTo>
                    <a:pt x="24" y="82"/>
                  </a:lnTo>
                  <a:lnTo>
                    <a:pt x="24" y="82"/>
                  </a:lnTo>
                  <a:lnTo>
                    <a:pt x="24" y="82"/>
                  </a:lnTo>
                  <a:lnTo>
                    <a:pt x="22" y="84"/>
                  </a:lnTo>
                  <a:lnTo>
                    <a:pt x="22" y="84"/>
                  </a:lnTo>
                  <a:lnTo>
                    <a:pt x="22" y="84"/>
                  </a:lnTo>
                  <a:lnTo>
                    <a:pt x="22" y="84"/>
                  </a:lnTo>
                  <a:lnTo>
                    <a:pt x="22" y="86"/>
                  </a:lnTo>
                  <a:lnTo>
                    <a:pt x="22" y="86"/>
                  </a:lnTo>
                  <a:lnTo>
                    <a:pt x="22" y="86"/>
                  </a:lnTo>
                  <a:lnTo>
                    <a:pt x="22" y="88"/>
                  </a:lnTo>
                  <a:lnTo>
                    <a:pt x="22" y="88"/>
                  </a:lnTo>
                  <a:lnTo>
                    <a:pt x="22" y="90"/>
                  </a:lnTo>
                  <a:lnTo>
                    <a:pt x="22" y="90"/>
                  </a:lnTo>
                  <a:lnTo>
                    <a:pt x="22" y="92"/>
                  </a:lnTo>
                  <a:lnTo>
                    <a:pt x="24" y="92"/>
                  </a:lnTo>
                  <a:lnTo>
                    <a:pt x="24" y="94"/>
                  </a:lnTo>
                  <a:lnTo>
                    <a:pt x="24" y="94"/>
                  </a:lnTo>
                  <a:lnTo>
                    <a:pt x="26" y="94"/>
                  </a:lnTo>
                  <a:lnTo>
                    <a:pt x="26" y="96"/>
                  </a:lnTo>
                  <a:lnTo>
                    <a:pt x="26" y="96"/>
                  </a:lnTo>
                  <a:lnTo>
                    <a:pt x="28" y="96"/>
                  </a:lnTo>
                  <a:lnTo>
                    <a:pt x="30" y="98"/>
                  </a:lnTo>
                  <a:lnTo>
                    <a:pt x="30" y="98"/>
                  </a:lnTo>
                  <a:lnTo>
                    <a:pt x="32" y="98"/>
                  </a:lnTo>
                  <a:lnTo>
                    <a:pt x="34" y="98"/>
                  </a:lnTo>
                  <a:lnTo>
                    <a:pt x="34" y="98"/>
                  </a:lnTo>
                  <a:lnTo>
                    <a:pt x="61" y="98"/>
                  </a:lnTo>
                  <a:lnTo>
                    <a:pt x="61" y="106"/>
                  </a:lnTo>
                  <a:lnTo>
                    <a:pt x="32" y="106"/>
                  </a:lnTo>
                  <a:lnTo>
                    <a:pt x="30" y="106"/>
                  </a:lnTo>
                  <a:lnTo>
                    <a:pt x="30" y="106"/>
                  </a:lnTo>
                  <a:lnTo>
                    <a:pt x="28" y="106"/>
                  </a:lnTo>
                  <a:lnTo>
                    <a:pt x="28" y="106"/>
                  </a:lnTo>
                  <a:lnTo>
                    <a:pt x="26" y="106"/>
                  </a:lnTo>
                  <a:lnTo>
                    <a:pt x="26" y="106"/>
                  </a:lnTo>
                  <a:lnTo>
                    <a:pt x="26" y="106"/>
                  </a:lnTo>
                  <a:lnTo>
                    <a:pt x="24" y="106"/>
                  </a:lnTo>
                  <a:lnTo>
                    <a:pt x="24" y="108"/>
                  </a:lnTo>
                  <a:lnTo>
                    <a:pt x="24" y="108"/>
                  </a:lnTo>
                  <a:lnTo>
                    <a:pt x="22" y="108"/>
                  </a:lnTo>
                  <a:lnTo>
                    <a:pt x="22" y="110"/>
                  </a:lnTo>
                  <a:lnTo>
                    <a:pt x="22" y="110"/>
                  </a:lnTo>
                  <a:lnTo>
                    <a:pt x="22" y="110"/>
                  </a:lnTo>
                  <a:lnTo>
                    <a:pt x="22" y="112"/>
                  </a:lnTo>
                  <a:lnTo>
                    <a:pt x="22" y="112"/>
                  </a:lnTo>
                  <a:lnTo>
                    <a:pt x="22" y="114"/>
                  </a:lnTo>
                  <a:lnTo>
                    <a:pt x="22" y="114"/>
                  </a:lnTo>
                  <a:lnTo>
                    <a:pt x="22" y="116"/>
                  </a:lnTo>
                  <a:lnTo>
                    <a:pt x="22" y="116"/>
                  </a:lnTo>
                  <a:lnTo>
                    <a:pt x="22" y="116"/>
                  </a:lnTo>
                  <a:lnTo>
                    <a:pt x="22" y="118"/>
                  </a:lnTo>
                  <a:lnTo>
                    <a:pt x="24" y="118"/>
                  </a:lnTo>
                  <a:lnTo>
                    <a:pt x="24" y="118"/>
                  </a:lnTo>
                  <a:lnTo>
                    <a:pt x="24" y="120"/>
                  </a:lnTo>
                  <a:lnTo>
                    <a:pt x="24" y="120"/>
                  </a:lnTo>
                  <a:lnTo>
                    <a:pt x="26" y="120"/>
                  </a:lnTo>
                  <a:lnTo>
                    <a:pt x="26" y="120"/>
                  </a:lnTo>
                  <a:lnTo>
                    <a:pt x="26" y="122"/>
                  </a:lnTo>
                  <a:lnTo>
                    <a:pt x="26" y="122"/>
                  </a:lnTo>
                  <a:lnTo>
                    <a:pt x="28" y="122"/>
                  </a:lnTo>
                  <a:lnTo>
                    <a:pt x="28" y="122"/>
                  </a:lnTo>
                  <a:lnTo>
                    <a:pt x="30" y="122"/>
                  </a:lnTo>
                  <a:lnTo>
                    <a:pt x="30" y="122"/>
                  </a:lnTo>
                  <a:lnTo>
                    <a:pt x="32" y="124"/>
                  </a:lnTo>
                  <a:lnTo>
                    <a:pt x="32" y="124"/>
                  </a:lnTo>
                  <a:lnTo>
                    <a:pt x="34" y="124"/>
                  </a:lnTo>
                  <a:lnTo>
                    <a:pt x="34" y="124"/>
                  </a:lnTo>
                  <a:lnTo>
                    <a:pt x="36" y="124"/>
                  </a:lnTo>
                  <a:lnTo>
                    <a:pt x="38" y="124"/>
                  </a:lnTo>
                  <a:lnTo>
                    <a:pt x="61" y="124"/>
                  </a:lnTo>
                  <a:lnTo>
                    <a:pt x="61" y="130"/>
                  </a:lnTo>
                  <a:close/>
                  <a:moveTo>
                    <a:pt x="61" y="61"/>
                  </a:moveTo>
                  <a:lnTo>
                    <a:pt x="16" y="61"/>
                  </a:lnTo>
                  <a:lnTo>
                    <a:pt x="16" y="53"/>
                  </a:lnTo>
                  <a:lnTo>
                    <a:pt x="22" y="53"/>
                  </a:lnTo>
                  <a:lnTo>
                    <a:pt x="22" y="53"/>
                  </a:lnTo>
                  <a:lnTo>
                    <a:pt x="22" y="53"/>
                  </a:lnTo>
                  <a:lnTo>
                    <a:pt x="20" y="53"/>
                  </a:lnTo>
                  <a:lnTo>
                    <a:pt x="20" y="51"/>
                  </a:lnTo>
                  <a:lnTo>
                    <a:pt x="20" y="51"/>
                  </a:lnTo>
                  <a:lnTo>
                    <a:pt x="18" y="49"/>
                  </a:lnTo>
                  <a:lnTo>
                    <a:pt x="18" y="49"/>
                  </a:lnTo>
                  <a:lnTo>
                    <a:pt x="18" y="49"/>
                  </a:lnTo>
                  <a:lnTo>
                    <a:pt x="18" y="47"/>
                  </a:lnTo>
                  <a:lnTo>
                    <a:pt x="16" y="47"/>
                  </a:lnTo>
                  <a:lnTo>
                    <a:pt x="16" y="45"/>
                  </a:lnTo>
                  <a:lnTo>
                    <a:pt x="16" y="45"/>
                  </a:lnTo>
                  <a:lnTo>
                    <a:pt x="16" y="43"/>
                  </a:lnTo>
                  <a:lnTo>
                    <a:pt x="16" y="43"/>
                  </a:lnTo>
                  <a:lnTo>
                    <a:pt x="16" y="41"/>
                  </a:lnTo>
                  <a:lnTo>
                    <a:pt x="16" y="41"/>
                  </a:lnTo>
                  <a:lnTo>
                    <a:pt x="16" y="39"/>
                  </a:lnTo>
                  <a:lnTo>
                    <a:pt x="16" y="39"/>
                  </a:lnTo>
                  <a:lnTo>
                    <a:pt x="16" y="37"/>
                  </a:lnTo>
                  <a:lnTo>
                    <a:pt x="16" y="37"/>
                  </a:lnTo>
                  <a:lnTo>
                    <a:pt x="16" y="35"/>
                  </a:lnTo>
                  <a:lnTo>
                    <a:pt x="16" y="35"/>
                  </a:lnTo>
                  <a:lnTo>
                    <a:pt x="18" y="33"/>
                  </a:lnTo>
                  <a:lnTo>
                    <a:pt x="18" y="33"/>
                  </a:lnTo>
                  <a:lnTo>
                    <a:pt x="18" y="33"/>
                  </a:lnTo>
                  <a:lnTo>
                    <a:pt x="18" y="31"/>
                  </a:lnTo>
                  <a:lnTo>
                    <a:pt x="20" y="31"/>
                  </a:lnTo>
                  <a:lnTo>
                    <a:pt x="20" y="31"/>
                  </a:lnTo>
                  <a:lnTo>
                    <a:pt x="20" y="29"/>
                  </a:lnTo>
                  <a:lnTo>
                    <a:pt x="22" y="29"/>
                  </a:lnTo>
                  <a:lnTo>
                    <a:pt x="22" y="29"/>
                  </a:lnTo>
                  <a:lnTo>
                    <a:pt x="24" y="29"/>
                  </a:lnTo>
                  <a:lnTo>
                    <a:pt x="22" y="27"/>
                  </a:lnTo>
                  <a:lnTo>
                    <a:pt x="20" y="25"/>
                  </a:lnTo>
                  <a:lnTo>
                    <a:pt x="18" y="25"/>
                  </a:lnTo>
                  <a:lnTo>
                    <a:pt x="18" y="23"/>
                  </a:lnTo>
                  <a:lnTo>
                    <a:pt x="16" y="21"/>
                  </a:lnTo>
                  <a:lnTo>
                    <a:pt x="16" y="19"/>
                  </a:lnTo>
                  <a:lnTo>
                    <a:pt x="16" y="17"/>
                  </a:lnTo>
                  <a:lnTo>
                    <a:pt x="16" y="15"/>
                  </a:lnTo>
                  <a:lnTo>
                    <a:pt x="16" y="13"/>
                  </a:lnTo>
                  <a:lnTo>
                    <a:pt x="16" y="13"/>
                  </a:lnTo>
                  <a:lnTo>
                    <a:pt x="16" y="11"/>
                  </a:lnTo>
                  <a:lnTo>
                    <a:pt x="16" y="9"/>
                  </a:lnTo>
                  <a:lnTo>
                    <a:pt x="18" y="9"/>
                  </a:lnTo>
                  <a:lnTo>
                    <a:pt x="18" y="6"/>
                  </a:lnTo>
                  <a:lnTo>
                    <a:pt x="18" y="6"/>
                  </a:lnTo>
                  <a:lnTo>
                    <a:pt x="20" y="4"/>
                  </a:lnTo>
                  <a:lnTo>
                    <a:pt x="20" y="4"/>
                  </a:lnTo>
                  <a:lnTo>
                    <a:pt x="22" y="2"/>
                  </a:lnTo>
                  <a:lnTo>
                    <a:pt x="22" y="2"/>
                  </a:lnTo>
                  <a:lnTo>
                    <a:pt x="24" y="2"/>
                  </a:lnTo>
                  <a:lnTo>
                    <a:pt x="26" y="2"/>
                  </a:lnTo>
                  <a:lnTo>
                    <a:pt x="26" y="0"/>
                  </a:lnTo>
                  <a:lnTo>
                    <a:pt x="28" y="0"/>
                  </a:lnTo>
                  <a:lnTo>
                    <a:pt x="30" y="0"/>
                  </a:lnTo>
                  <a:lnTo>
                    <a:pt x="61" y="0"/>
                  </a:lnTo>
                  <a:lnTo>
                    <a:pt x="61" y="9"/>
                  </a:lnTo>
                  <a:lnTo>
                    <a:pt x="32" y="9"/>
                  </a:lnTo>
                  <a:lnTo>
                    <a:pt x="32" y="9"/>
                  </a:lnTo>
                  <a:lnTo>
                    <a:pt x="30" y="9"/>
                  </a:lnTo>
                  <a:lnTo>
                    <a:pt x="30" y="9"/>
                  </a:lnTo>
                  <a:lnTo>
                    <a:pt x="28" y="9"/>
                  </a:lnTo>
                  <a:lnTo>
                    <a:pt x="28" y="9"/>
                  </a:lnTo>
                  <a:lnTo>
                    <a:pt x="28" y="9"/>
                  </a:lnTo>
                  <a:lnTo>
                    <a:pt x="26" y="9"/>
                  </a:lnTo>
                  <a:lnTo>
                    <a:pt x="26" y="9"/>
                  </a:lnTo>
                  <a:lnTo>
                    <a:pt x="26" y="9"/>
                  </a:lnTo>
                  <a:lnTo>
                    <a:pt x="26" y="11"/>
                  </a:lnTo>
                  <a:lnTo>
                    <a:pt x="24" y="11"/>
                  </a:lnTo>
                  <a:lnTo>
                    <a:pt x="24" y="11"/>
                  </a:lnTo>
                  <a:lnTo>
                    <a:pt x="24" y="11"/>
                  </a:lnTo>
                  <a:lnTo>
                    <a:pt x="24" y="11"/>
                  </a:lnTo>
                  <a:lnTo>
                    <a:pt x="24" y="11"/>
                  </a:lnTo>
                  <a:lnTo>
                    <a:pt x="24" y="13"/>
                  </a:lnTo>
                  <a:lnTo>
                    <a:pt x="22" y="13"/>
                  </a:lnTo>
                  <a:lnTo>
                    <a:pt x="22" y="13"/>
                  </a:lnTo>
                  <a:lnTo>
                    <a:pt x="22" y="13"/>
                  </a:lnTo>
                  <a:lnTo>
                    <a:pt x="22" y="15"/>
                  </a:lnTo>
                  <a:lnTo>
                    <a:pt x="22" y="15"/>
                  </a:lnTo>
                  <a:lnTo>
                    <a:pt x="22" y="15"/>
                  </a:lnTo>
                  <a:lnTo>
                    <a:pt x="22" y="17"/>
                  </a:lnTo>
                  <a:lnTo>
                    <a:pt x="22" y="17"/>
                  </a:lnTo>
                  <a:lnTo>
                    <a:pt x="22" y="17"/>
                  </a:lnTo>
                  <a:lnTo>
                    <a:pt x="22" y="19"/>
                  </a:lnTo>
                  <a:lnTo>
                    <a:pt x="22" y="19"/>
                  </a:lnTo>
                  <a:lnTo>
                    <a:pt x="22" y="21"/>
                  </a:lnTo>
                  <a:lnTo>
                    <a:pt x="24" y="21"/>
                  </a:lnTo>
                  <a:lnTo>
                    <a:pt x="24" y="23"/>
                  </a:lnTo>
                  <a:lnTo>
                    <a:pt x="24" y="23"/>
                  </a:lnTo>
                  <a:lnTo>
                    <a:pt x="26" y="25"/>
                  </a:lnTo>
                  <a:lnTo>
                    <a:pt x="26" y="25"/>
                  </a:lnTo>
                  <a:lnTo>
                    <a:pt x="26" y="25"/>
                  </a:lnTo>
                  <a:lnTo>
                    <a:pt x="28" y="27"/>
                  </a:lnTo>
                  <a:lnTo>
                    <a:pt x="30" y="27"/>
                  </a:lnTo>
                  <a:lnTo>
                    <a:pt x="30" y="27"/>
                  </a:lnTo>
                  <a:lnTo>
                    <a:pt x="32" y="27"/>
                  </a:lnTo>
                  <a:lnTo>
                    <a:pt x="34" y="27"/>
                  </a:lnTo>
                  <a:lnTo>
                    <a:pt x="34" y="27"/>
                  </a:lnTo>
                  <a:lnTo>
                    <a:pt x="61" y="27"/>
                  </a:lnTo>
                  <a:lnTo>
                    <a:pt x="61" y="35"/>
                  </a:lnTo>
                  <a:lnTo>
                    <a:pt x="32" y="35"/>
                  </a:lnTo>
                  <a:lnTo>
                    <a:pt x="30" y="35"/>
                  </a:lnTo>
                  <a:lnTo>
                    <a:pt x="30" y="35"/>
                  </a:lnTo>
                  <a:lnTo>
                    <a:pt x="28" y="35"/>
                  </a:lnTo>
                  <a:lnTo>
                    <a:pt x="28" y="35"/>
                  </a:lnTo>
                  <a:lnTo>
                    <a:pt x="26" y="35"/>
                  </a:lnTo>
                  <a:lnTo>
                    <a:pt x="26" y="35"/>
                  </a:lnTo>
                  <a:lnTo>
                    <a:pt x="26" y="37"/>
                  </a:lnTo>
                  <a:lnTo>
                    <a:pt x="24" y="37"/>
                  </a:lnTo>
                  <a:lnTo>
                    <a:pt x="24" y="37"/>
                  </a:lnTo>
                  <a:lnTo>
                    <a:pt x="24" y="37"/>
                  </a:lnTo>
                  <a:lnTo>
                    <a:pt x="22" y="39"/>
                  </a:lnTo>
                  <a:lnTo>
                    <a:pt x="22" y="39"/>
                  </a:lnTo>
                  <a:lnTo>
                    <a:pt x="22" y="39"/>
                  </a:lnTo>
                  <a:lnTo>
                    <a:pt x="22" y="41"/>
                  </a:lnTo>
                  <a:lnTo>
                    <a:pt x="22" y="41"/>
                  </a:lnTo>
                  <a:lnTo>
                    <a:pt x="22" y="43"/>
                  </a:lnTo>
                  <a:lnTo>
                    <a:pt x="22" y="43"/>
                  </a:lnTo>
                  <a:lnTo>
                    <a:pt x="22" y="43"/>
                  </a:lnTo>
                  <a:lnTo>
                    <a:pt x="22" y="45"/>
                  </a:lnTo>
                  <a:lnTo>
                    <a:pt x="22" y="45"/>
                  </a:lnTo>
                  <a:lnTo>
                    <a:pt x="22" y="45"/>
                  </a:lnTo>
                  <a:lnTo>
                    <a:pt x="22" y="47"/>
                  </a:lnTo>
                  <a:lnTo>
                    <a:pt x="24" y="47"/>
                  </a:lnTo>
                  <a:lnTo>
                    <a:pt x="24" y="49"/>
                  </a:lnTo>
                  <a:lnTo>
                    <a:pt x="24" y="49"/>
                  </a:lnTo>
                  <a:lnTo>
                    <a:pt x="24" y="49"/>
                  </a:lnTo>
                  <a:lnTo>
                    <a:pt x="26" y="49"/>
                  </a:lnTo>
                  <a:lnTo>
                    <a:pt x="26" y="51"/>
                  </a:lnTo>
                  <a:lnTo>
                    <a:pt x="26" y="51"/>
                  </a:lnTo>
                  <a:lnTo>
                    <a:pt x="26" y="51"/>
                  </a:lnTo>
                  <a:lnTo>
                    <a:pt x="28" y="51"/>
                  </a:lnTo>
                  <a:lnTo>
                    <a:pt x="28" y="51"/>
                  </a:lnTo>
                  <a:lnTo>
                    <a:pt x="30" y="53"/>
                  </a:lnTo>
                  <a:lnTo>
                    <a:pt x="30" y="53"/>
                  </a:lnTo>
                  <a:lnTo>
                    <a:pt x="32" y="53"/>
                  </a:lnTo>
                  <a:lnTo>
                    <a:pt x="32" y="53"/>
                  </a:lnTo>
                  <a:lnTo>
                    <a:pt x="34" y="53"/>
                  </a:lnTo>
                  <a:lnTo>
                    <a:pt x="34" y="53"/>
                  </a:lnTo>
                  <a:lnTo>
                    <a:pt x="36" y="53"/>
                  </a:lnTo>
                  <a:lnTo>
                    <a:pt x="38" y="53"/>
                  </a:lnTo>
                  <a:lnTo>
                    <a:pt x="61" y="53"/>
                  </a:lnTo>
                  <a:lnTo>
                    <a:pt x="61" y="61"/>
                  </a:lnTo>
                  <a:close/>
                </a:path>
              </a:pathLst>
            </a:custGeom>
            <a:grpFill/>
            <a:ln w="9525">
              <a:noFill/>
              <a:round/>
              <a:headEnd/>
              <a:tailEnd/>
            </a:ln>
          </p:spPr>
          <p:txBody>
            <a:bodyPr/>
            <a:lstStyle/>
            <a:p>
              <a:pPr>
                <a:defRPr/>
              </a:pPr>
              <a:endParaRPr lang="en-CA" dirty="0"/>
            </a:p>
          </p:txBody>
        </p:sp>
        <p:sp>
          <p:nvSpPr>
            <p:cNvPr id="929973" name="Freeform 181"/>
            <p:cNvSpPr>
              <a:spLocks noEditPoints="1"/>
            </p:cNvSpPr>
            <p:nvPr/>
          </p:nvSpPr>
          <p:spPr bwMode="auto">
            <a:xfrm>
              <a:off x="1368" y="728"/>
              <a:ext cx="309" cy="61"/>
            </a:xfrm>
            <a:custGeom>
              <a:avLst/>
              <a:gdLst/>
              <a:ahLst/>
              <a:cxnLst>
                <a:cxn ang="0">
                  <a:pos x="12" y="16"/>
                </a:cxn>
                <a:cxn ang="0">
                  <a:pos x="6" y="20"/>
                </a:cxn>
                <a:cxn ang="0">
                  <a:pos x="2" y="14"/>
                </a:cxn>
                <a:cxn ang="0">
                  <a:pos x="12" y="8"/>
                </a:cxn>
                <a:cxn ang="0">
                  <a:pos x="19" y="2"/>
                </a:cxn>
                <a:cxn ang="0">
                  <a:pos x="55" y="14"/>
                </a:cxn>
                <a:cxn ang="0">
                  <a:pos x="49" y="18"/>
                </a:cxn>
                <a:cxn ang="0">
                  <a:pos x="43" y="22"/>
                </a:cxn>
                <a:cxn ang="0">
                  <a:pos x="49" y="12"/>
                </a:cxn>
                <a:cxn ang="0">
                  <a:pos x="57" y="4"/>
                </a:cxn>
                <a:cxn ang="0">
                  <a:pos x="88" y="61"/>
                </a:cxn>
                <a:cxn ang="0">
                  <a:pos x="146" y="2"/>
                </a:cxn>
                <a:cxn ang="0">
                  <a:pos x="138" y="18"/>
                </a:cxn>
                <a:cxn ang="0">
                  <a:pos x="128" y="37"/>
                </a:cxn>
                <a:cxn ang="0">
                  <a:pos x="124" y="53"/>
                </a:cxn>
                <a:cxn ang="0">
                  <a:pos x="116" y="57"/>
                </a:cxn>
                <a:cxn ang="0">
                  <a:pos x="120" y="41"/>
                </a:cxn>
                <a:cxn ang="0">
                  <a:pos x="126" y="24"/>
                </a:cxn>
                <a:cxn ang="0">
                  <a:pos x="136" y="10"/>
                </a:cxn>
                <a:cxn ang="0">
                  <a:pos x="187" y="22"/>
                </a:cxn>
                <a:cxn ang="0">
                  <a:pos x="191" y="18"/>
                </a:cxn>
                <a:cxn ang="0">
                  <a:pos x="199" y="16"/>
                </a:cxn>
                <a:cxn ang="0">
                  <a:pos x="205" y="18"/>
                </a:cxn>
                <a:cxn ang="0">
                  <a:pos x="211" y="22"/>
                </a:cxn>
                <a:cxn ang="0">
                  <a:pos x="218" y="18"/>
                </a:cxn>
                <a:cxn ang="0">
                  <a:pos x="230" y="16"/>
                </a:cxn>
                <a:cxn ang="0">
                  <a:pos x="238" y="22"/>
                </a:cxn>
                <a:cxn ang="0">
                  <a:pos x="240" y="61"/>
                </a:cxn>
                <a:cxn ang="0">
                  <a:pos x="232" y="29"/>
                </a:cxn>
                <a:cxn ang="0">
                  <a:pos x="230" y="24"/>
                </a:cxn>
                <a:cxn ang="0">
                  <a:pos x="228" y="22"/>
                </a:cxn>
                <a:cxn ang="0">
                  <a:pos x="222" y="22"/>
                </a:cxn>
                <a:cxn ang="0">
                  <a:pos x="216" y="27"/>
                </a:cxn>
                <a:cxn ang="0">
                  <a:pos x="213" y="37"/>
                </a:cxn>
                <a:cxn ang="0">
                  <a:pos x="205" y="29"/>
                </a:cxn>
                <a:cxn ang="0">
                  <a:pos x="201" y="24"/>
                </a:cxn>
                <a:cxn ang="0">
                  <a:pos x="197" y="22"/>
                </a:cxn>
                <a:cxn ang="0">
                  <a:pos x="191" y="24"/>
                </a:cxn>
                <a:cxn ang="0">
                  <a:pos x="189" y="29"/>
                </a:cxn>
                <a:cxn ang="0">
                  <a:pos x="187" y="37"/>
                </a:cxn>
                <a:cxn ang="0">
                  <a:pos x="256" y="24"/>
                </a:cxn>
                <a:cxn ang="0">
                  <a:pos x="262" y="18"/>
                </a:cxn>
                <a:cxn ang="0">
                  <a:pos x="268" y="16"/>
                </a:cxn>
                <a:cxn ang="0">
                  <a:pos x="274" y="16"/>
                </a:cxn>
                <a:cxn ang="0">
                  <a:pos x="280" y="20"/>
                </a:cxn>
                <a:cxn ang="0">
                  <a:pos x="287" y="20"/>
                </a:cxn>
                <a:cxn ang="0">
                  <a:pos x="299" y="16"/>
                </a:cxn>
                <a:cxn ang="0">
                  <a:pos x="307" y="20"/>
                </a:cxn>
                <a:cxn ang="0">
                  <a:pos x="309" y="31"/>
                </a:cxn>
                <a:cxn ang="0">
                  <a:pos x="303" y="31"/>
                </a:cxn>
                <a:cxn ang="0">
                  <a:pos x="301" y="27"/>
                </a:cxn>
                <a:cxn ang="0">
                  <a:pos x="299" y="24"/>
                </a:cxn>
                <a:cxn ang="0">
                  <a:pos x="293" y="22"/>
                </a:cxn>
                <a:cxn ang="0">
                  <a:pos x="287" y="27"/>
                </a:cxn>
                <a:cxn ang="0">
                  <a:pos x="285" y="35"/>
                </a:cxn>
                <a:cxn ang="0">
                  <a:pos x="276" y="29"/>
                </a:cxn>
                <a:cxn ang="0">
                  <a:pos x="272" y="24"/>
                </a:cxn>
                <a:cxn ang="0">
                  <a:pos x="268" y="22"/>
                </a:cxn>
                <a:cxn ang="0">
                  <a:pos x="262" y="24"/>
                </a:cxn>
                <a:cxn ang="0">
                  <a:pos x="258" y="29"/>
                </a:cxn>
                <a:cxn ang="0">
                  <a:pos x="258" y="37"/>
                </a:cxn>
              </a:cxnLst>
              <a:rect l="0" t="0" r="r" b="b"/>
              <a:pathLst>
                <a:path w="309" h="61">
                  <a:moveTo>
                    <a:pt x="23" y="61"/>
                  </a:moveTo>
                  <a:lnTo>
                    <a:pt x="17" y="61"/>
                  </a:lnTo>
                  <a:lnTo>
                    <a:pt x="17" y="14"/>
                  </a:lnTo>
                  <a:lnTo>
                    <a:pt x="15" y="14"/>
                  </a:lnTo>
                  <a:lnTo>
                    <a:pt x="15" y="14"/>
                  </a:lnTo>
                  <a:lnTo>
                    <a:pt x="15" y="16"/>
                  </a:lnTo>
                  <a:lnTo>
                    <a:pt x="12" y="16"/>
                  </a:lnTo>
                  <a:lnTo>
                    <a:pt x="12" y="16"/>
                  </a:lnTo>
                  <a:lnTo>
                    <a:pt x="10" y="18"/>
                  </a:lnTo>
                  <a:lnTo>
                    <a:pt x="10" y="18"/>
                  </a:lnTo>
                  <a:lnTo>
                    <a:pt x="8" y="18"/>
                  </a:lnTo>
                  <a:lnTo>
                    <a:pt x="8" y="20"/>
                  </a:lnTo>
                  <a:lnTo>
                    <a:pt x="6" y="20"/>
                  </a:lnTo>
                  <a:lnTo>
                    <a:pt x="6" y="20"/>
                  </a:lnTo>
                  <a:lnTo>
                    <a:pt x="4" y="20"/>
                  </a:lnTo>
                  <a:lnTo>
                    <a:pt x="4" y="22"/>
                  </a:lnTo>
                  <a:lnTo>
                    <a:pt x="2" y="22"/>
                  </a:lnTo>
                  <a:lnTo>
                    <a:pt x="2" y="22"/>
                  </a:lnTo>
                  <a:lnTo>
                    <a:pt x="0" y="22"/>
                  </a:lnTo>
                  <a:lnTo>
                    <a:pt x="0" y="16"/>
                  </a:lnTo>
                  <a:lnTo>
                    <a:pt x="2" y="14"/>
                  </a:lnTo>
                  <a:lnTo>
                    <a:pt x="4" y="14"/>
                  </a:lnTo>
                  <a:lnTo>
                    <a:pt x="6" y="14"/>
                  </a:lnTo>
                  <a:lnTo>
                    <a:pt x="6" y="12"/>
                  </a:lnTo>
                  <a:lnTo>
                    <a:pt x="8" y="12"/>
                  </a:lnTo>
                  <a:lnTo>
                    <a:pt x="10" y="10"/>
                  </a:lnTo>
                  <a:lnTo>
                    <a:pt x="10" y="10"/>
                  </a:lnTo>
                  <a:lnTo>
                    <a:pt x="12" y="8"/>
                  </a:lnTo>
                  <a:lnTo>
                    <a:pt x="12" y="8"/>
                  </a:lnTo>
                  <a:lnTo>
                    <a:pt x="15" y="6"/>
                  </a:lnTo>
                  <a:lnTo>
                    <a:pt x="15" y="6"/>
                  </a:lnTo>
                  <a:lnTo>
                    <a:pt x="17" y="4"/>
                  </a:lnTo>
                  <a:lnTo>
                    <a:pt x="17" y="4"/>
                  </a:lnTo>
                  <a:lnTo>
                    <a:pt x="17" y="2"/>
                  </a:lnTo>
                  <a:lnTo>
                    <a:pt x="19" y="2"/>
                  </a:lnTo>
                  <a:lnTo>
                    <a:pt x="19" y="0"/>
                  </a:lnTo>
                  <a:lnTo>
                    <a:pt x="23" y="0"/>
                  </a:lnTo>
                  <a:lnTo>
                    <a:pt x="23" y="61"/>
                  </a:lnTo>
                  <a:close/>
                  <a:moveTo>
                    <a:pt x="65" y="61"/>
                  </a:moveTo>
                  <a:lnTo>
                    <a:pt x="57" y="61"/>
                  </a:lnTo>
                  <a:lnTo>
                    <a:pt x="57" y="14"/>
                  </a:lnTo>
                  <a:lnTo>
                    <a:pt x="55" y="14"/>
                  </a:lnTo>
                  <a:lnTo>
                    <a:pt x="55" y="14"/>
                  </a:lnTo>
                  <a:lnTo>
                    <a:pt x="55" y="16"/>
                  </a:lnTo>
                  <a:lnTo>
                    <a:pt x="53" y="16"/>
                  </a:lnTo>
                  <a:lnTo>
                    <a:pt x="53" y="16"/>
                  </a:lnTo>
                  <a:lnTo>
                    <a:pt x="51" y="18"/>
                  </a:lnTo>
                  <a:lnTo>
                    <a:pt x="51" y="18"/>
                  </a:lnTo>
                  <a:lnTo>
                    <a:pt x="49" y="18"/>
                  </a:lnTo>
                  <a:lnTo>
                    <a:pt x="49" y="20"/>
                  </a:lnTo>
                  <a:lnTo>
                    <a:pt x="47" y="20"/>
                  </a:lnTo>
                  <a:lnTo>
                    <a:pt x="47" y="20"/>
                  </a:lnTo>
                  <a:lnTo>
                    <a:pt x="45" y="20"/>
                  </a:lnTo>
                  <a:lnTo>
                    <a:pt x="45" y="22"/>
                  </a:lnTo>
                  <a:lnTo>
                    <a:pt x="43" y="22"/>
                  </a:lnTo>
                  <a:lnTo>
                    <a:pt x="43" y="22"/>
                  </a:lnTo>
                  <a:lnTo>
                    <a:pt x="43" y="22"/>
                  </a:lnTo>
                  <a:lnTo>
                    <a:pt x="43" y="16"/>
                  </a:lnTo>
                  <a:lnTo>
                    <a:pt x="43" y="14"/>
                  </a:lnTo>
                  <a:lnTo>
                    <a:pt x="45" y="14"/>
                  </a:lnTo>
                  <a:lnTo>
                    <a:pt x="47" y="14"/>
                  </a:lnTo>
                  <a:lnTo>
                    <a:pt x="47" y="12"/>
                  </a:lnTo>
                  <a:lnTo>
                    <a:pt x="49" y="12"/>
                  </a:lnTo>
                  <a:lnTo>
                    <a:pt x="51" y="10"/>
                  </a:lnTo>
                  <a:lnTo>
                    <a:pt x="51" y="10"/>
                  </a:lnTo>
                  <a:lnTo>
                    <a:pt x="53" y="8"/>
                  </a:lnTo>
                  <a:lnTo>
                    <a:pt x="53" y="8"/>
                  </a:lnTo>
                  <a:lnTo>
                    <a:pt x="55" y="6"/>
                  </a:lnTo>
                  <a:lnTo>
                    <a:pt x="55" y="6"/>
                  </a:lnTo>
                  <a:lnTo>
                    <a:pt x="57" y="4"/>
                  </a:lnTo>
                  <a:lnTo>
                    <a:pt x="57" y="4"/>
                  </a:lnTo>
                  <a:lnTo>
                    <a:pt x="59" y="2"/>
                  </a:lnTo>
                  <a:lnTo>
                    <a:pt x="59" y="2"/>
                  </a:lnTo>
                  <a:lnTo>
                    <a:pt x="59" y="0"/>
                  </a:lnTo>
                  <a:lnTo>
                    <a:pt x="65" y="0"/>
                  </a:lnTo>
                  <a:lnTo>
                    <a:pt x="65" y="61"/>
                  </a:lnTo>
                  <a:close/>
                  <a:moveTo>
                    <a:pt x="88" y="61"/>
                  </a:moveTo>
                  <a:lnTo>
                    <a:pt x="88" y="53"/>
                  </a:lnTo>
                  <a:lnTo>
                    <a:pt x="96" y="53"/>
                  </a:lnTo>
                  <a:lnTo>
                    <a:pt x="96" y="61"/>
                  </a:lnTo>
                  <a:lnTo>
                    <a:pt x="88" y="61"/>
                  </a:lnTo>
                  <a:close/>
                  <a:moveTo>
                    <a:pt x="108" y="8"/>
                  </a:moveTo>
                  <a:lnTo>
                    <a:pt x="108" y="2"/>
                  </a:lnTo>
                  <a:lnTo>
                    <a:pt x="146" y="2"/>
                  </a:lnTo>
                  <a:lnTo>
                    <a:pt x="146" y="8"/>
                  </a:lnTo>
                  <a:lnTo>
                    <a:pt x="144" y="8"/>
                  </a:lnTo>
                  <a:lnTo>
                    <a:pt x="144" y="10"/>
                  </a:lnTo>
                  <a:lnTo>
                    <a:pt x="142" y="12"/>
                  </a:lnTo>
                  <a:lnTo>
                    <a:pt x="140" y="14"/>
                  </a:lnTo>
                  <a:lnTo>
                    <a:pt x="138" y="16"/>
                  </a:lnTo>
                  <a:lnTo>
                    <a:pt x="138" y="18"/>
                  </a:lnTo>
                  <a:lnTo>
                    <a:pt x="136" y="20"/>
                  </a:lnTo>
                  <a:lnTo>
                    <a:pt x="134" y="24"/>
                  </a:lnTo>
                  <a:lnTo>
                    <a:pt x="134" y="27"/>
                  </a:lnTo>
                  <a:lnTo>
                    <a:pt x="132" y="29"/>
                  </a:lnTo>
                  <a:lnTo>
                    <a:pt x="130" y="31"/>
                  </a:lnTo>
                  <a:lnTo>
                    <a:pt x="130" y="35"/>
                  </a:lnTo>
                  <a:lnTo>
                    <a:pt x="128" y="37"/>
                  </a:lnTo>
                  <a:lnTo>
                    <a:pt x="128" y="39"/>
                  </a:lnTo>
                  <a:lnTo>
                    <a:pt x="126" y="43"/>
                  </a:lnTo>
                  <a:lnTo>
                    <a:pt x="126" y="45"/>
                  </a:lnTo>
                  <a:lnTo>
                    <a:pt x="126" y="47"/>
                  </a:lnTo>
                  <a:lnTo>
                    <a:pt x="126" y="49"/>
                  </a:lnTo>
                  <a:lnTo>
                    <a:pt x="124" y="51"/>
                  </a:lnTo>
                  <a:lnTo>
                    <a:pt x="124" y="53"/>
                  </a:lnTo>
                  <a:lnTo>
                    <a:pt x="124" y="55"/>
                  </a:lnTo>
                  <a:lnTo>
                    <a:pt x="124" y="57"/>
                  </a:lnTo>
                  <a:lnTo>
                    <a:pt x="124" y="59"/>
                  </a:lnTo>
                  <a:lnTo>
                    <a:pt x="124" y="61"/>
                  </a:lnTo>
                  <a:lnTo>
                    <a:pt x="116" y="61"/>
                  </a:lnTo>
                  <a:lnTo>
                    <a:pt x="116" y="59"/>
                  </a:lnTo>
                  <a:lnTo>
                    <a:pt x="116" y="57"/>
                  </a:lnTo>
                  <a:lnTo>
                    <a:pt x="116" y="55"/>
                  </a:lnTo>
                  <a:lnTo>
                    <a:pt x="116" y="53"/>
                  </a:lnTo>
                  <a:lnTo>
                    <a:pt x="116" y="51"/>
                  </a:lnTo>
                  <a:lnTo>
                    <a:pt x="118" y="49"/>
                  </a:lnTo>
                  <a:lnTo>
                    <a:pt x="118" y="47"/>
                  </a:lnTo>
                  <a:lnTo>
                    <a:pt x="118" y="45"/>
                  </a:lnTo>
                  <a:lnTo>
                    <a:pt x="120" y="41"/>
                  </a:lnTo>
                  <a:lnTo>
                    <a:pt x="120" y="39"/>
                  </a:lnTo>
                  <a:lnTo>
                    <a:pt x="120" y="37"/>
                  </a:lnTo>
                  <a:lnTo>
                    <a:pt x="122" y="35"/>
                  </a:lnTo>
                  <a:lnTo>
                    <a:pt x="122" y="33"/>
                  </a:lnTo>
                  <a:lnTo>
                    <a:pt x="124" y="29"/>
                  </a:lnTo>
                  <a:lnTo>
                    <a:pt x="124" y="27"/>
                  </a:lnTo>
                  <a:lnTo>
                    <a:pt x="126" y="24"/>
                  </a:lnTo>
                  <a:lnTo>
                    <a:pt x="128" y="22"/>
                  </a:lnTo>
                  <a:lnTo>
                    <a:pt x="128" y="20"/>
                  </a:lnTo>
                  <a:lnTo>
                    <a:pt x="130" y="18"/>
                  </a:lnTo>
                  <a:lnTo>
                    <a:pt x="132" y="16"/>
                  </a:lnTo>
                  <a:lnTo>
                    <a:pt x="132" y="14"/>
                  </a:lnTo>
                  <a:lnTo>
                    <a:pt x="134" y="12"/>
                  </a:lnTo>
                  <a:lnTo>
                    <a:pt x="136" y="10"/>
                  </a:lnTo>
                  <a:lnTo>
                    <a:pt x="136" y="8"/>
                  </a:lnTo>
                  <a:lnTo>
                    <a:pt x="108" y="8"/>
                  </a:lnTo>
                  <a:close/>
                  <a:moveTo>
                    <a:pt x="179" y="61"/>
                  </a:moveTo>
                  <a:lnTo>
                    <a:pt x="179" y="18"/>
                  </a:lnTo>
                  <a:lnTo>
                    <a:pt x="187" y="18"/>
                  </a:lnTo>
                  <a:lnTo>
                    <a:pt x="187" y="24"/>
                  </a:lnTo>
                  <a:lnTo>
                    <a:pt x="187" y="22"/>
                  </a:lnTo>
                  <a:lnTo>
                    <a:pt x="187" y="22"/>
                  </a:lnTo>
                  <a:lnTo>
                    <a:pt x="187" y="20"/>
                  </a:lnTo>
                  <a:lnTo>
                    <a:pt x="189" y="20"/>
                  </a:lnTo>
                  <a:lnTo>
                    <a:pt x="189" y="20"/>
                  </a:lnTo>
                  <a:lnTo>
                    <a:pt x="189" y="20"/>
                  </a:lnTo>
                  <a:lnTo>
                    <a:pt x="191" y="18"/>
                  </a:lnTo>
                  <a:lnTo>
                    <a:pt x="191" y="18"/>
                  </a:lnTo>
                  <a:lnTo>
                    <a:pt x="193" y="18"/>
                  </a:lnTo>
                  <a:lnTo>
                    <a:pt x="193" y="18"/>
                  </a:lnTo>
                  <a:lnTo>
                    <a:pt x="195" y="16"/>
                  </a:lnTo>
                  <a:lnTo>
                    <a:pt x="195" y="16"/>
                  </a:lnTo>
                  <a:lnTo>
                    <a:pt x="197" y="16"/>
                  </a:lnTo>
                  <a:lnTo>
                    <a:pt x="197" y="16"/>
                  </a:lnTo>
                  <a:lnTo>
                    <a:pt x="199" y="16"/>
                  </a:lnTo>
                  <a:lnTo>
                    <a:pt x="199" y="16"/>
                  </a:lnTo>
                  <a:lnTo>
                    <a:pt x="201" y="16"/>
                  </a:lnTo>
                  <a:lnTo>
                    <a:pt x="201" y="16"/>
                  </a:lnTo>
                  <a:lnTo>
                    <a:pt x="203" y="16"/>
                  </a:lnTo>
                  <a:lnTo>
                    <a:pt x="203" y="16"/>
                  </a:lnTo>
                  <a:lnTo>
                    <a:pt x="205" y="16"/>
                  </a:lnTo>
                  <a:lnTo>
                    <a:pt x="205" y="18"/>
                  </a:lnTo>
                  <a:lnTo>
                    <a:pt x="207" y="18"/>
                  </a:lnTo>
                  <a:lnTo>
                    <a:pt x="207" y="18"/>
                  </a:lnTo>
                  <a:lnTo>
                    <a:pt x="207" y="18"/>
                  </a:lnTo>
                  <a:lnTo>
                    <a:pt x="209" y="20"/>
                  </a:lnTo>
                  <a:lnTo>
                    <a:pt x="209" y="20"/>
                  </a:lnTo>
                  <a:lnTo>
                    <a:pt x="209" y="20"/>
                  </a:lnTo>
                  <a:lnTo>
                    <a:pt x="211" y="22"/>
                  </a:lnTo>
                  <a:lnTo>
                    <a:pt x="211" y="22"/>
                  </a:lnTo>
                  <a:lnTo>
                    <a:pt x="211" y="22"/>
                  </a:lnTo>
                  <a:lnTo>
                    <a:pt x="211" y="24"/>
                  </a:lnTo>
                  <a:lnTo>
                    <a:pt x="213" y="22"/>
                  </a:lnTo>
                  <a:lnTo>
                    <a:pt x="216" y="20"/>
                  </a:lnTo>
                  <a:lnTo>
                    <a:pt x="216" y="20"/>
                  </a:lnTo>
                  <a:lnTo>
                    <a:pt x="218" y="18"/>
                  </a:lnTo>
                  <a:lnTo>
                    <a:pt x="220" y="18"/>
                  </a:lnTo>
                  <a:lnTo>
                    <a:pt x="222" y="16"/>
                  </a:lnTo>
                  <a:lnTo>
                    <a:pt x="224" y="16"/>
                  </a:lnTo>
                  <a:lnTo>
                    <a:pt x="226" y="16"/>
                  </a:lnTo>
                  <a:lnTo>
                    <a:pt x="228" y="16"/>
                  </a:lnTo>
                  <a:lnTo>
                    <a:pt x="228" y="16"/>
                  </a:lnTo>
                  <a:lnTo>
                    <a:pt x="230" y="16"/>
                  </a:lnTo>
                  <a:lnTo>
                    <a:pt x="232" y="16"/>
                  </a:lnTo>
                  <a:lnTo>
                    <a:pt x="232" y="18"/>
                  </a:lnTo>
                  <a:lnTo>
                    <a:pt x="234" y="18"/>
                  </a:lnTo>
                  <a:lnTo>
                    <a:pt x="234" y="18"/>
                  </a:lnTo>
                  <a:lnTo>
                    <a:pt x="236" y="20"/>
                  </a:lnTo>
                  <a:lnTo>
                    <a:pt x="236" y="20"/>
                  </a:lnTo>
                  <a:lnTo>
                    <a:pt x="238" y="22"/>
                  </a:lnTo>
                  <a:lnTo>
                    <a:pt x="238" y="22"/>
                  </a:lnTo>
                  <a:lnTo>
                    <a:pt x="238" y="24"/>
                  </a:lnTo>
                  <a:lnTo>
                    <a:pt x="238" y="27"/>
                  </a:lnTo>
                  <a:lnTo>
                    <a:pt x="238" y="29"/>
                  </a:lnTo>
                  <a:lnTo>
                    <a:pt x="240" y="29"/>
                  </a:lnTo>
                  <a:lnTo>
                    <a:pt x="240" y="31"/>
                  </a:lnTo>
                  <a:lnTo>
                    <a:pt x="240" y="61"/>
                  </a:lnTo>
                  <a:lnTo>
                    <a:pt x="232" y="61"/>
                  </a:lnTo>
                  <a:lnTo>
                    <a:pt x="232" y="35"/>
                  </a:lnTo>
                  <a:lnTo>
                    <a:pt x="232" y="33"/>
                  </a:lnTo>
                  <a:lnTo>
                    <a:pt x="232" y="33"/>
                  </a:lnTo>
                  <a:lnTo>
                    <a:pt x="232" y="31"/>
                  </a:lnTo>
                  <a:lnTo>
                    <a:pt x="232" y="31"/>
                  </a:lnTo>
                  <a:lnTo>
                    <a:pt x="232" y="29"/>
                  </a:lnTo>
                  <a:lnTo>
                    <a:pt x="232" y="29"/>
                  </a:lnTo>
                  <a:lnTo>
                    <a:pt x="232" y="29"/>
                  </a:lnTo>
                  <a:lnTo>
                    <a:pt x="232" y="27"/>
                  </a:lnTo>
                  <a:lnTo>
                    <a:pt x="230" y="27"/>
                  </a:lnTo>
                  <a:lnTo>
                    <a:pt x="230" y="27"/>
                  </a:lnTo>
                  <a:lnTo>
                    <a:pt x="230" y="27"/>
                  </a:lnTo>
                  <a:lnTo>
                    <a:pt x="230" y="24"/>
                  </a:lnTo>
                  <a:lnTo>
                    <a:pt x="230" y="24"/>
                  </a:lnTo>
                  <a:lnTo>
                    <a:pt x="230" y="24"/>
                  </a:lnTo>
                  <a:lnTo>
                    <a:pt x="228" y="24"/>
                  </a:lnTo>
                  <a:lnTo>
                    <a:pt x="228" y="24"/>
                  </a:lnTo>
                  <a:lnTo>
                    <a:pt x="228" y="24"/>
                  </a:lnTo>
                  <a:lnTo>
                    <a:pt x="228" y="24"/>
                  </a:lnTo>
                  <a:lnTo>
                    <a:pt x="228" y="22"/>
                  </a:lnTo>
                  <a:lnTo>
                    <a:pt x="226" y="22"/>
                  </a:lnTo>
                  <a:lnTo>
                    <a:pt x="226" y="22"/>
                  </a:lnTo>
                  <a:lnTo>
                    <a:pt x="226" y="22"/>
                  </a:lnTo>
                  <a:lnTo>
                    <a:pt x="224" y="22"/>
                  </a:lnTo>
                  <a:lnTo>
                    <a:pt x="224" y="22"/>
                  </a:lnTo>
                  <a:lnTo>
                    <a:pt x="224" y="22"/>
                  </a:lnTo>
                  <a:lnTo>
                    <a:pt x="222" y="22"/>
                  </a:lnTo>
                  <a:lnTo>
                    <a:pt x="220" y="22"/>
                  </a:lnTo>
                  <a:lnTo>
                    <a:pt x="220" y="24"/>
                  </a:lnTo>
                  <a:lnTo>
                    <a:pt x="220" y="24"/>
                  </a:lnTo>
                  <a:lnTo>
                    <a:pt x="218" y="24"/>
                  </a:lnTo>
                  <a:lnTo>
                    <a:pt x="218" y="24"/>
                  </a:lnTo>
                  <a:lnTo>
                    <a:pt x="216" y="27"/>
                  </a:lnTo>
                  <a:lnTo>
                    <a:pt x="216" y="27"/>
                  </a:lnTo>
                  <a:lnTo>
                    <a:pt x="216" y="29"/>
                  </a:lnTo>
                  <a:lnTo>
                    <a:pt x="213" y="29"/>
                  </a:lnTo>
                  <a:lnTo>
                    <a:pt x="213" y="31"/>
                  </a:lnTo>
                  <a:lnTo>
                    <a:pt x="213" y="31"/>
                  </a:lnTo>
                  <a:lnTo>
                    <a:pt x="213" y="33"/>
                  </a:lnTo>
                  <a:lnTo>
                    <a:pt x="213" y="35"/>
                  </a:lnTo>
                  <a:lnTo>
                    <a:pt x="213" y="37"/>
                  </a:lnTo>
                  <a:lnTo>
                    <a:pt x="213" y="61"/>
                  </a:lnTo>
                  <a:lnTo>
                    <a:pt x="205" y="61"/>
                  </a:lnTo>
                  <a:lnTo>
                    <a:pt x="205" y="33"/>
                  </a:lnTo>
                  <a:lnTo>
                    <a:pt x="205" y="33"/>
                  </a:lnTo>
                  <a:lnTo>
                    <a:pt x="205" y="31"/>
                  </a:lnTo>
                  <a:lnTo>
                    <a:pt x="205" y="29"/>
                  </a:lnTo>
                  <a:lnTo>
                    <a:pt x="205" y="29"/>
                  </a:lnTo>
                  <a:lnTo>
                    <a:pt x="205" y="29"/>
                  </a:lnTo>
                  <a:lnTo>
                    <a:pt x="205" y="27"/>
                  </a:lnTo>
                  <a:lnTo>
                    <a:pt x="203" y="27"/>
                  </a:lnTo>
                  <a:lnTo>
                    <a:pt x="203" y="24"/>
                  </a:lnTo>
                  <a:lnTo>
                    <a:pt x="203" y="24"/>
                  </a:lnTo>
                  <a:lnTo>
                    <a:pt x="203" y="24"/>
                  </a:lnTo>
                  <a:lnTo>
                    <a:pt x="201" y="24"/>
                  </a:lnTo>
                  <a:lnTo>
                    <a:pt x="201" y="24"/>
                  </a:lnTo>
                  <a:lnTo>
                    <a:pt x="201" y="22"/>
                  </a:lnTo>
                  <a:lnTo>
                    <a:pt x="199" y="22"/>
                  </a:lnTo>
                  <a:lnTo>
                    <a:pt x="199" y="22"/>
                  </a:lnTo>
                  <a:lnTo>
                    <a:pt x="197" y="22"/>
                  </a:lnTo>
                  <a:lnTo>
                    <a:pt x="197" y="22"/>
                  </a:lnTo>
                  <a:lnTo>
                    <a:pt x="197" y="22"/>
                  </a:lnTo>
                  <a:lnTo>
                    <a:pt x="195" y="22"/>
                  </a:lnTo>
                  <a:lnTo>
                    <a:pt x="195" y="22"/>
                  </a:lnTo>
                  <a:lnTo>
                    <a:pt x="193" y="24"/>
                  </a:lnTo>
                  <a:lnTo>
                    <a:pt x="193" y="24"/>
                  </a:lnTo>
                  <a:lnTo>
                    <a:pt x="193" y="24"/>
                  </a:lnTo>
                  <a:lnTo>
                    <a:pt x="191" y="24"/>
                  </a:lnTo>
                  <a:lnTo>
                    <a:pt x="191" y="24"/>
                  </a:lnTo>
                  <a:lnTo>
                    <a:pt x="191" y="24"/>
                  </a:lnTo>
                  <a:lnTo>
                    <a:pt x="191" y="27"/>
                  </a:lnTo>
                  <a:lnTo>
                    <a:pt x="189" y="27"/>
                  </a:lnTo>
                  <a:lnTo>
                    <a:pt x="189" y="27"/>
                  </a:lnTo>
                  <a:lnTo>
                    <a:pt x="189" y="29"/>
                  </a:lnTo>
                  <a:lnTo>
                    <a:pt x="189" y="29"/>
                  </a:lnTo>
                  <a:lnTo>
                    <a:pt x="189" y="29"/>
                  </a:lnTo>
                  <a:lnTo>
                    <a:pt x="187" y="31"/>
                  </a:lnTo>
                  <a:lnTo>
                    <a:pt x="187" y="31"/>
                  </a:lnTo>
                  <a:lnTo>
                    <a:pt x="187" y="33"/>
                  </a:lnTo>
                  <a:lnTo>
                    <a:pt x="187" y="33"/>
                  </a:lnTo>
                  <a:lnTo>
                    <a:pt x="187" y="35"/>
                  </a:lnTo>
                  <a:lnTo>
                    <a:pt x="187" y="37"/>
                  </a:lnTo>
                  <a:lnTo>
                    <a:pt x="187" y="37"/>
                  </a:lnTo>
                  <a:lnTo>
                    <a:pt x="187" y="39"/>
                  </a:lnTo>
                  <a:lnTo>
                    <a:pt x="187" y="61"/>
                  </a:lnTo>
                  <a:lnTo>
                    <a:pt x="179" y="61"/>
                  </a:lnTo>
                  <a:close/>
                  <a:moveTo>
                    <a:pt x="250" y="61"/>
                  </a:moveTo>
                  <a:lnTo>
                    <a:pt x="250" y="18"/>
                  </a:lnTo>
                  <a:lnTo>
                    <a:pt x="256" y="18"/>
                  </a:lnTo>
                  <a:lnTo>
                    <a:pt x="256" y="24"/>
                  </a:lnTo>
                  <a:lnTo>
                    <a:pt x="258" y="22"/>
                  </a:lnTo>
                  <a:lnTo>
                    <a:pt x="258" y="22"/>
                  </a:lnTo>
                  <a:lnTo>
                    <a:pt x="258" y="20"/>
                  </a:lnTo>
                  <a:lnTo>
                    <a:pt x="258" y="20"/>
                  </a:lnTo>
                  <a:lnTo>
                    <a:pt x="260" y="20"/>
                  </a:lnTo>
                  <a:lnTo>
                    <a:pt x="260" y="20"/>
                  </a:lnTo>
                  <a:lnTo>
                    <a:pt x="262" y="18"/>
                  </a:lnTo>
                  <a:lnTo>
                    <a:pt x="262" y="18"/>
                  </a:lnTo>
                  <a:lnTo>
                    <a:pt x="262" y="18"/>
                  </a:lnTo>
                  <a:lnTo>
                    <a:pt x="264" y="18"/>
                  </a:lnTo>
                  <a:lnTo>
                    <a:pt x="264" y="16"/>
                  </a:lnTo>
                  <a:lnTo>
                    <a:pt x="266" y="16"/>
                  </a:lnTo>
                  <a:lnTo>
                    <a:pt x="266" y="16"/>
                  </a:lnTo>
                  <a:lnTo>
                    <a:pt x="268" y="16"/>
                  </a:lnTo>
                  <a:lnTo>
                    <a:pt x="268" y="16"/>
                  </a:lnTo>
                  <a:lnTo>
                    <a:pt x="270" y="16"/>
                  </a:lnTo>
                  <a:lnTo>
                    <a:pt x="270" y="16"/>
                  </a:lnTo>
                  <a:lnTo>
                    <a:pt x="272" y="16"/>
                  </a:lnTo>
                  <a:lnTo>
                    <a:pt x="274" y="16"/>
                  </a:lnTo>
                  <a:lnTo>
                    <a:pt x="274" y="16"/>
                  </a:lnTo>
                  <a:lnTo>
                    <a:pt x="274" y="16"/>
                  </a:lnTo>
                  <a:lnTo>
                    <a:pt x="276" y="18"/>
                  </a:lnTo>
                  <a:lnTo>
                    <a:pt x="276" y="18"/>
                  </a:lnTo>
                  <a:lnTo>
                    <a:pt x="278" y="18"/>
                  </a:lnTo>
                  <a:lnTo>
                    <a:pt x="278" y="18"/>
                  </a:lnTo>
                  <a:lnTo>
                    <a:pt x="278" y="20"/>
                  </a:lnTo>
                  <a:lnTo>
                    <a:pt x="280" y="20"/>
                  </a:lnTo>
                  <a:lnTo>
                    <a:pt x="280" y="20"/>
                  </a:lnTo>
                  <a:lnTo>
                    <a:pt x="280" y="22"/>
                  </a:lnTo>
                  <a:lnTo>
                    <a:pt x="283" y="22"/>
                  </a:lnTo>
                  <a:lnTo>
                    <a:pt x="283" y="22"/>
                  </a:lnTo>
                  <a:lnTo>
                    <a:pt x="283" y="24"/>
                  </a:lnTo>
                  <a:lnTo>
                    <a:pt x="285" y="22"/>
                  </a:lnTo>
                  <a:lnTo>
                    <a:pt x="285" y="20"/>
                  </a:lnTo>
                  <a:lnTo>
                    <a:pt x="287" y="20"/>
                  </a:lnTo>
                  <a:lnTo>
                    <a:pt x="289" y="18"/>
                  </a:lnTo>
                  <a:lnTo>
                    <a:pt x="291" y="18"/>
                  </a:lnTo>
                  <a:lnTo>
                    <a:pt x="293" y="16"/>
                  </a:lnTo>
                  <a:lnTo>
                    <a:pt x="295" y="16"/>
                  </a:lnTo>
                  <a:lnTo>
                    <a:pt x="297" y="16"/>
                  </a:lnTo>
                  <a:lnTo>
                    <a:pt x="297" y="16"/>
                  </a:lnTo>
                  <a:lnTo>
                    <a:pt x="299" y="16"/>
                  </a:lnTo>
                  <a:lnTo>
                    <a:pt x="301" y="16"/>
                  </a:lnTo>
                  <a:lnTo>
                    <a:pt x="301" y="16"/>
                  </a:lnTo>
                  <a:lnTo>
                    <a:pt x="303" y="18"/>
                  </a:lnTo>
                  <a:lnTo>
                    <a:pt x="305" y="18"/>
                  </a:lnTo>
                  <a:lnTo>
                    <a:pt x="305" y="18"/>
                  </a:lnTo>
                  <a:lnTo>
                    <a:pt x="307" y="20"/>
                  </a:lnTo>
                  <a:lnTo>
                    <a:pt x="307" y="20"/>
                  </a:lnTo>
                  <a:lnTo>
                    <a:pt x="307" y="22"/>
                  </a:lnTo>
                  <a:lnTo>
                    <a:pt x="309" y="22"/>
                  </a:lnTo>
                  <a:lnTo>
                    <a:pt x="309" y="24"/>
                  </a:lnTo>
                  <a:lnTo>
                    <a:pt x="309" y="27"/>
                  </a:lnTo>
                  <a:lnTo>
                    <a:pt x="309" y="29"/>
                  </a:lnTo>
                  <a:lnTo>
                    <a:pt x="309" y="29"/>
                  </a:lnTo>
                  <a:lnTo>
                    <a:pt x="309" y="31"/>
                  </a:lnTo>
                  <a:lnTo>
                    <a:pt x="309" y="61"/>
                  </a:lnTo>
                  <a:lnTo>
                    <a:pt x="303" y="61"/>
                  </a:lnTo>
                  <a:lnTo>
                    <a:pt x="303" y="35"/>
                  </a:lnTo>
                  <a:lnTo>
                    <a:pt x="303" y="33"/>
                  </a:lnTo>
                  <a:lnTo>
                    <a:pt x="303" y="33"/>
                  </a:lnTo>
                  <a:lnTo>
                    <a:pt x="303" y="31"/>
                  </a:lnTo>
                  <a:lnTo>
                    <a:pt x="303" y="31"/>
                  </a:lnTo>
                  <a:lnTo>
                    <a:pt x="303" y="29"/>
                  </a:lnTo>
                  <a:lnTo>
                    <a:pt x="301" y="29"/>
                  </a:lnTo>
                  <a:lnTo>
                    <a:pt x="301" y="29"/>
                  </a:lnTo>
                  <a:lnTo>
                    <a:pt x="301" y="27"/>
                  </a:lnTo>
                  <a:lnTo>
                    <a:pt x="301" y="27"/>
                  </a:lnTo>
                  <a:lnTo>
                    <a:pt x="301" y="27"/>
                  </a:lnTo>
                  <a:lnTo>
                    <a:pt x="301" y="27"/>
                  </a:lnTo>
                  <a:lnTo>
                    <a:pt x="301" y="24"/>
                  </a:lnTo>
                  <a:lnTo>
                    <a:pt x="301" y="24"/>
                  </a:lnTo>
                  <a:lnTo>
                    <a:pt x="299" y="24"/>
                  </a:lnTo>
                  <a:lnTo>
                    <a:pt x="299" y="24"/>
                  </a:lnTo>
                  <a:lnTo>
                    <a:pt x="299" y="24"/>
                  </a:lnTo>
                  <a:lnTo>
                    <a:pt x="299" y="24"/>
                  </a:lnTo>
                  <a:lnTo>
                    <a:pt x="299" y="24"/>
                  </a:lnTo>
                  <a:lnTo>
                    <a:pt x="297" y="22"/>
                  </a:lnTo>
                  <a:lnTo>
                    <a:pt x="297" y="22"/>
                  </a:lnTo>
                  <a:lnTo>
                    <a:pt x="297" y="22"/>
                  </a:lnTo>
                  <a:lnTo>
                    <a:pt x="295" y="22"/>
                  </a:lnTo>
                  <a:lnTo>
                    <a:pt x="295" y="22"/>
                  </a:lnTo>
                  <a:lnTo>
                    <a:pt x="295" y="22"/>
                  </a:lnTo>
                  <a:lnTo>
                    <a:pt x="293" y="22"/>
                  </a:lnTo>
                  <a:lnTo>
                    <a:pt x="293" y="22"/>
                  </a:lnTo>
                  <a:lnTo>
                    <a:pt x="291" y="22"/>
                  </a:lnTo>
                  <a:lnTo>
                    <a:pt x="291" y="24"/>
                  </a:lnTo>
                  <a:lnTo>
                    <a:pt x="289" y="24"/>
                  </a:lnTo>
                  <a:lnTo>
                    <a:pt x="289" y="24"/>
                  </a:lnTo>
                  <a:lnTo>
                    <a:pt x="287" y="24"/>
                  </a:lnTo>
                  <a:lnTo>
                    <a:pt x="287" y="27"/>
                  </a:lnTo>
                  <a:lnTo>
                    <a:pt x="287" y="27"/>
                  </a:lnTo>
                  <a:lnTo>
                    <a:pt x="285" y="29"/>
                  </a:lnTo>
                  <a:lnTo>
                    <a:pt x="285" y="29"/>
                  </a:lnTo>
                  <a:lnTo>
                    <a:pt x="285" y="31"/>
                  </a:lnTo>
                  <a:lnTo>
                    <a:pt x="285" y="31"/>
                  </a:lnTo>
                  <a:lnTo>
                    <a:pt x="285" y="33"/>
                  </a:lnTo>
                  <a:lnTo>
                    <a:pt x="285" y="35"/>
                  </a:lnTo>
                  <a:lnTo>
                    <a:pt x="283" y="37"/>
                  </a:lnTo>
                  <a:lnTo>
                    <a:pt x="283" y="61"/>
                  </a:lnTo>
                  <a:lnTo>
                    <a:pt x="276" y="61"/>
                  </a:lnTo>
                  <a:lnTo>
                    <a:pt x="276" y="33"/>
                  </a:lnTo>
                  <a:lnTo>
                    <a:pt x="276" y="33"/>
                  </a:lnTo>
                  <a:lnTo>
                    <a:pt x="276" y="31"/>
                  </a:lnTo>
                  <a:lnTo>
                    <a:pt x="276" y="29"/>
                  </a:lnTo>
                  <a:lnTo>
                    <a:pt x="276" y="29"/>
                  </a:lnTo>
                  <a:lnTo>
                    <a:pt x="274" y="29"/>
                  </a:lnTo>
                  <a:lnTo>
                    <a:pt x="274" y="27"/>
                  </a:lnTo>
                  <a:lnTo>
                    <a:pt x="274" y="27"/>
                  </a:lnTo>
                  <a:lnTo>
                    <a:pt x="274" y="24"/>
                  </a:lnTo>
                  <a:lnTo>
                    <a:pt x="274" y="24"/>
                  </a:lnTo>
                  <a:lnTo>
                    <a:pt x="272" y="24"/>
                  </a:lnTo>
                  <a:lnTo>
                    <a:pt x="272" y="24"/>
                  </a:lnTo>
                  <a:lnTo>
                    <a:pt x="272" y="24"/>
                  </a:lnTo>
                  <a:lnTo>
                    <a:pt x="270" y="22"/>
                  </a:lnTo>
                  <a:lnTo>
                    <a:pt x="270" y="22"/>
                  </a:lnTo>
                  <a:lnTo>
                    <a:pt x="268" y="22"/>
                  </a:lnTo>
                  <a:lnTo>
                    <a:pt x="268" y="22"/>
                  </a:lnTo>
                  <a:lnTo>
                    <a:pt x="268" y="22"/>
                  </a:lnTo>
                  <a:lnTo>
                    <a:pt x="266" y="22"/>
                  </a:lnTo>
                  <a:lnTo>
                    <a:pt x="266" y="22"/>
                  </a:lnTo>
                  <a:lnTo>
                    <a:pt x="266" y="22"/>
                  </a:lnTo>
                  <a:lnTo>
                    <a:pt x="264" y="24"/>
                  </a:lnTo>
                  <a:lnTo>
                    <a:pt x="264" y="24"/>
                  </a:lnTo>
                  <a:lnTo>
                    <a:pt x="262" y="24"/>
                  </a:lnTo>
                  <a:lnTo>
                    <a:pt x="262" y="24"/>
                  </a:lnTo>
                  <a:lnTo>
                    <a:pt x="262" y="24"/>
                  </a:lnTo>
                  <a:lnTo>
                    <a:pt x="262" y="24"/>
                  </a:lnTo>
                  <a:lnTo>
                    <a:pt x="260" y="27"/>
                  </a:lnTo>
                  <a:lnTo>
                    <a:pt x="260" y="27"/>
                  </a:lnTo>
                  <a:lnTo>
                    <a:pt x="260" y="27"/>
                  </a:lnTo>
                  <a:lnTo>
                    <a:pt x="260" y="29"/>
                  </a:lnTo>
                  <a:lnTo>
                    <a:pt x="258" y="29"/>
                  </a:lnTo>
                  <a:lnTo>
                    <a:pt x="258" y="29"/>
                  </a:lnTo>
                  <a:lnTo>
                    <a:pt x="258" y="31"/>
                  </a:lnTo>
                  <a:lnTo>
                    <a:pt x="258" y="31"/>
                  </a:lnTo>
                  <a:lnTo>
                    <a:pt x="258" y="33"/>
                  </a:lnTo>
                  <a:lnTo>
                    <a:pt x="258" y="33"/>
                  </a:lnTo>
                  <a:lnTo>
                    <a:pt x="258" y="35"/>
                  </a:lnTo>
                  <a:lnTo>
                    <a:pt x="258" y="37"/>
                  </a:lnTo>
                  <a:lnTo>
                    <a:pt x="258" y="37"/>
                  </a:lnTo>
                  <a:lnTo>
                    <a:pt x="258" y="39"/>
                  </a:lnTo>
                  <a:lnTo>
                    <a:pt x="258" y="61"/>
                  </a:lnTo>
                  <a:lnTo>
                    <a:pt x="250" y="61"/>
                  </a:lnTo>
                  <a:close/>
                </a:path>
              </a:pathLst>
            </a:custGeom>
            <a:grpFill/>
            <a:ln w="9525">
              <a:noFill/>
              <a:round/>
              <a:headEnd/>
              <a:tailEnd/>
            </a:ln>
          </p:spPr>
          <p:txBody>
            <a:bodyPr/>
            <a:lstStyle/>
            <a:p>
              <a:pPr>
                <a:defRPr/>
              </a:pPr>
              <a:endParaRPr lang="en-CA" dirty="0"/>
            </a:p>
          </p:txBody>
        </p:sp>
        <p:sp>
          <p:nvSpPr>
            <p:cNvPr id="929974" name="Freeform 182"/>
            <p:cNvSpPr>
              <a:spLocks/>
            </p:cNvSpPr>
            <p:nvPr/>
          </p:nvSpPr>
          <p:spPr bwMode="auto">
            <a:xfrm>
              <a:off x="2903" y="708"/>
              <a:ext cx="67" cy="341"/>
            </a:xfrm>
            <a:custGeom>
              <a:avLst/>
              <a:gdLst/>
              <a:ahLst/>
              <a:cxnLst>
                <a:cxn ang="0">
                  <a:pos x="10" y="341"/>
                </a:cxn>
                <a:cxn ang="0">
                  <a:pos x="20" y="327"/>
                </a:cxn>
                <a:cxn ang="0">
                  <a:pos x="29" y="310"/>
                </a:cxn>
                <a:cxn ang="0">
                  <a:pos x="37" y="292"/>
                </a:cxn>
                <a:cxn ang="0">
                  <a:pos x="43" y="270"/>
                </a:cxn>
                <a:cxn ang="0">
                  <a:pos x="55" y="223"/>
                </a:cxn>
                <a:cxn ang="0">
                  <a:pos x="63" y="170"/>
                </a:cxn>
                <a:cxn ang="0">
                  <a:pos x="67" y="120"/>
                </a:cxn>
                <a:cxn ang="0">
                  <a:pos x="67" y="71"/>
                </a:cxn>
                <a:cxn ang="0">
                  <a:pos x="67" y="49"/>
                </a:cxn>
                <a:cxn ang="0">
                  <a:pos x="63" y="30"/>
                </a:cxn>
                <a:cxn ang="0">
                  <a:pos x="59" y="12"/>
                </a:cxn>
                <a:cxn ang="0">
                  <a:pos x="55" y="0"/>
                </a:cxn>
                <a:cxn ang="0">
                  <a:pos x="45" y="4"/>
                </a:cxn>
                <a:cxn ang="0">
                  <a:pos x="49" y="16"/>
                </a:cxn>
                <a:cxn ang="0">
                  <a:pos x="51" y="32"/>
                </a:cxn>
                <a:cxn ang="0">
                  <a:pos x="55" y="51"/>
                </a:cxn>
                <a:cxn ang="0">
                  <a:pos x="55" y="71"/>
                </a:cxn>
                <a:cxn ang="0">
                  <a:pos x="55" y="118"/>
                </a:cxn>
                <a:cxn ang="0">
                  <a:pos x="51" y="168"/>
                </a:cxn>
                <a:cxn ang="0">
                  <a:pos x="43" y="219"/>
                </a:cxn>
                <a:cxn ang="0">
                  <a:pos x="31" y="268"/>
                </a:cxn>
                <a:cxn ang="0">
                  <a:pos x="24" y="288"/>
                </a:cxn>
                <a:cxn ang="0">
                  <a:pos x="16" y="306"/>
                </a:cxn>
                <a:cxn ang="0">
                  <a:pos x="8" y="321"/>
                </a:cxn>
                <a:cxn ang="0">
                  <a:pos x="0" y="333"/>
                </a:cxn>
                <a:cxn ang="0">
                  <a:pos x="10" y="341"/>
                </a:cxn>
              </a:cxnLst>
              <a:rect l="0" t="0" r="r" b="b"/>
              <a:pathLst>
                <a:path w="67" h="341">
                  <a:moveTo>
                    <a:pt x="10" y="341"/>
                  </a:moveTo>
                  <a:lnTo>
                    <a:pt x="20" y="327"/>
                  </a:lnTo>
                  <a:lnTo>
                    <a:pt x="29" y="310"/>
                  </a:lnTo>
                  <a:lnTo>
                    <a:pt x="37" y="292"/>
                  </a:lnTo>
                  <a:lnTo>
                    <a:pt x="43" y="270"/>
                  </a:lnTo>
                  <a:lnTo>
                    <a:pt x="55" y="223"/>
                  </a:lnTo>
                  <a:lnTo>
                    <a:pt x="63" y="170"/>
                  </a:lnTo>
                  <a:lnTo>
                    <a:pt x="67" y="120"/>
                  </a:lnTo>
                  <a:lnTo>
                    <a:pt x="67" y="71"/>
                  </a:lnTo>
                  <a:lnTo>
                    <a:pt x="67" y="49"/>
                  </a:lnTo>
                  <a:lnTo>
                    <a:pt x="63" y="30"/>
                  </a:lnTo>
                  <a:lnTo>
                    <a:pt x="59" y="12"/>
                  </a:lnTo>
                  <a:lnTo>
                    <a:pt x="55" y="0"/>
                  </a:lnTo>
                  <a:lnTo>
                    <a:pt x="45" y="4"/>
                  </a:lnTo>
                  <a:lnTo>
                    <a:pt x="49" y="16"/>
                  </a:lnTo>
                  <a:lnTo>
                    <a:pt x="51" y="32"/>
                  </a:lnTo>
                  <a:lnTo>
                    <a:pt x="55" y="51"/>
                  </a:lnTo>
                  <a:lnTo>
                    <a:pt x="55" y="71"/>
                  </a:lnTo>
                  <a:lnTo>
                    <a:pt x="55" y="118"/>
                  </a:lnTo>
                  <a:lnTo>
                    <a:pt x="51" y="168"/>
                  </a:lnTo>
                  <a:lnTo>
                    <a:pt x="43" y="219"/>
                  </a:lnTo>
                  <a:lnTo>
                    <a:pt x="31" y="268"/>
                  </a:lnTo>
                  <a:lnTo>
                    <a:pt x="24" y="288"/>
                  </a:lnTo>
                  <a:lnTo>
                    <a:pt x="16" y="306"/>
                  </a:lnTo>
                  <a:lnTo>
                    <a:pt x="8" y="321"/>
                  </a:lnTo>
                  <a:lnTo>
                    <a:pt x="0" y="333"/>
                  </a:lnTo>
                  <a:lnTo>
                    <a:pt x="10" y="341"/>
                  </a:lnTo>
                  <a:close/>
                </a:path>
              </a:pathLst>
            </a:custGeom>
            <a:grpFill/>
            <a:ln w="9525">
              <a:noFill/>
              <a:round/>
              <a:headEnd/>
              <a:tailEnd/>
            </a:ln>
          </p:spPr>
          <p:txBody>
            <a:bodyPr/>
            <a:lstStyle/>
            <a:p>
              <a:pPr>
                <a:defRPr/>
              </a:pPr>
              <a:endParaRPr lang="en-CA" dirty="0"/>
            </a:p>
          </p:txBody>
        </p:sp>
        <p:sp>
          <p:nvSpPr>
            <p:cNvPr id="929975" name="Freeform 183"/>
            <p:cNvSpPr>
              <a:spLocks/>
            </p:cNvSpPr>
            <p:nvPr/>
          </p:nvSpPr>
          <p:spPr bwMode="auto">
            <a:xfrm>
              <a:off x="2852" y="679"/>
              <a:ext cx="69" cy="396"/>
            </a:xfrm>
            <a:custGeom>
              <a:avLst/>
              <a:gdLst/>
              <a:ahLst/>
              <a:cxnLst>
                <a:cxn ang="0">
                  <a:pos x="10" y="396"/>
                </a:cxn>
                <a:cxn ang="0">
                  <a:pos x="21" y="382"/>
                </a:cxn>
                <a:cxn ang="0">
                  <a:pos x="29" y="364"/>
                </a:cxn>
                <a:cxn ang="0">
                  <a:pos x="37" y="341"/>
                </a:cxn>
                <a:cxn ang="0">
                  <a:pos x="43" y="317"/>
                </a:cxn>
                <a:cxn ang="0">
                  <a:pos x="55" y="260"/>
                </a:cxn>
                <a:cxn ang="0">
                  <a:pos x="63" y="199"/>
                </a:cxn>
                <a:cxn ang="0">
                  <a:pos x="67" y="136"/>
                </a:cxn>
                <a:cxn ang="0">
                  <a:pos x="69" y="82"/>
                </a:cxn>
                <a:cxn ang="0">
                  <a:pos x="67" y="55"/>
                </a:cxn>
                <a:cxn ang="0">
                  <a:pos x="65" y="33"/>
                </a:cxn>
                <a:cxn ang="0">
                  <a:pos x="61" y="15"/>
                </a:cxn>
                <a:cxn ang="0">
                  <a:pos x="55" y="0"/>
                </a:cxn>
                <a:cxn ang="0">
                  <a:pos x="45" y="6"/>
                </a:cxn>
                <a:cxn ang="0">
                  <a:pos x="49" y="19"/>
                </a:cxn>
                <a:cxn ang="0">
                  <a:pos x="53" y="35"/>
                </a:cxn>
                <a:cxn ang="0">
                  <a:pos x="55" y="57"/>
                </a:cxn>
                <a:cxn ang="0">
                  <a:pos x="57" y="82"/>
                </a:cxn>
                <a:cxn ang="0">
                  <a:pos x="55" y="136"/>
                </a:cxn>
                <a:cxn ang="0">
                  <a:pos x="51" y="197"/>
                </a:cxn>
                <a:cxn ang="0">
                  <a:pos x="43" y="258"/>
                </a:cxn>
                <a:cxn ang="0">
                  <a:pos x="33" y="315"/>
                </a:cxn>
                <a:cxn ang="0">
                  <a:pos x="25" y="337"/>
                </a:cxn>
                <a:cxn ang="0">
                  <a:pos x="19" y="360"/>
                </a:cxn>
                <a:cxn ang="0">
                  <a:pos x="10" y="376"/>
                </a:cxn>
                <a:cxn ang="0">
                  <a:pos x="0" y="388"/>
                </a:cxn>
                <a:cxn ang="0">
                  <a:pos x="10" y="396"/>
                </a:cxn>
              </a:cxnLst>
              <a:rect l="0" t="0" r="r" b="b"/>
              <a:pathLst>
                <a:path w="69" h="396">
                  <a:moveTo>
                    <a:pt x="10" y="396"/>
                  </a:moveTo>
                  <a:lnTo>
                    <a:pt x="21" y="382"/>
                  </a:lnTo>
                  <a:lnTo>
                    <a:pt x="29" y="364"/>
                  </a:lnTo>
                  <a:lnTo>
                    <a:pt x="37" y="341"/>
                  </a:lnTo>
                  <a:lnTo>
                    <a:pt x="43" y="317"/>
                  </a:lnTo>
                  <a:lnTo>
                    <a:pt x="55" y="260"/>
                  </a:lnTo>
                  <a:lnTo>
                    <a:pt x="63" y="199"/>
                  </a:lnTo>
                  <a:lnTo>
                    <a:pt x="67" y="136"/>
                  </a:lnTo>
                  <a:lnTo>
                    <a:pt x="69" y="82"/>
                  </a:lnTo>
                  <a:lnTo>
                    <a:pt x="67" y="55"/>
                  </a:lnTo>
                  <a:lnTo>
                    <a:pt x="65" y="33"/>
                  </a:lnTo>
                  <a:lnTo>
                    <a:pt x="61" y="15"/>
                  </a:lnTo>
                  <a:lnTo>
                    <a:pt x="55" y="0"/>
                  </a:lnTo>
                  <a:lnTo>
                    <a:pt x="45" y="6"/>
                  </a:lnTo>
                  <a:lnTo>
                    <a:pt x="49" y="19"/>
                  </a:lnTo>
                  <a:lnTo>
                    <a:pt x="53" y="35"/>
                  </a:lnTo>
                  <a:lnTo>
                    <a:pt x="55" y="57"/>
                  </a:lnTo>
                  <a:lnTo>
                    <a:pt x="57" y="82"/>
                  </a:lnTo>
                  <a:lnTo>
                    <a:pt x="55" y="136"/>
                  </a:lnTo>
                  <a:lnTo>
                    <a:pt x="51" y="197"/>
                  </a:lnTo>
                  <a:lnTo>
                    <a:pt x="43" y="258"/>
                  </a:lnTo>
                  <a:lnTo>
                    <a:pt x="33" y="315"/>
                  </a:lnTo>
                  <a:lnTo>
                    <a:pt x="25" y="337"/>
                  </a:lnTo>
                  <a:lnTo>
                    <a:pt x="19" y="360"/>
                  </a:lnTo>
                  <a:lnTo>
                    <a:pt x="10" y="376"/>
                  </a:lnTo>
                  <a:lnTo>
                    <a:pt x="0" y="388"/>
                  </a:lnTo>
                  <a:lnTo>
                    <a:pt x="10" y="396"/>
                  </a:lnTo>
                  <a:close/>
                </a:path>
              </a:pathLst>
            </a:custGeom>
            <a:grpFill/>
            <a:ln w="9525">
              <a:noFill/>
              <a:round/>
              <a:headEnd/>
              <a:tailEnd/>
            </a:ln>
          </p:spPr>
          <p:txBody>
            <a:bodyPr/>
            <a:lstStyle/>
            <a:p>
              <a:pPr>
                <a:defRPr/>
              </a:pPr>
              <a:endParaRPr lang="en-CA" dirty="0"/>
            </a:p>
          </p:txBody>
        </p:sp>
        <p:sp>
          <p:nvSpPr>
            <p:cNvPr id="929976" name="Freeform 184"/>
            <p:cNvSpPr>
              <a:spLocks/>
            </p:cNvSpPr>
            <p:nvPr/>
          </p:nvSpPr>
          <p:spPr bwMode="auto">
            <a:xfrm>
              <a:off x="2960" y="732"/>
              <a:ext cx="71" cy="41"/>
            </a:xfrm>
            <a:custGeom>
              <a:avLst/>
              <a:gdLst/>
              <a:ahLst/>
              <a:cxnLst>
                <a:cxn ang="0">
                  <a:pos x="71" y="6"/>
                </a:cxn>
                <a:cxn ang="0">
                  <a:pos x="57" y="2"/>
                </a:cxn>
                <a:cxn ang="0">
                  <a:pos x="43" y="0"/>
                </a:cxn>
                <a:cxn ang="0">
                  <a:pos x="32" y="2"/>
                </a:cxn>
                <a:cxn ang="0">
                  <a:pos x="22" y="8"/>
                </a:cxn>
                <a:cxn ang="0">
                  <a:pos x="14" y="14"/>
                </a:cxn>
                <a:cxn ang="0">
                  <a:pos x="8" y="20"/>
                </a:cxn>
                <a:cxn ang="0">
                  <a:pos x="4" y="29"/>
                </a:cxn>
                <a:cxn ang="0">
                  <a:pos x="0" y="35"/>
                </a:cxn>
                <a:cxn ang="0">
                  <a:pos x="12" y="41"/>
                </a:cxn>
                <a:cxn ang="0">
                  <a:pos x="14" y="35"/>
                </a:cxn>
                <a:cxn ang="0">
                  <a:pos x="18" y="29"/>
                </a:cxn>
                <a:cxn ang="0">
                  <a:pos x="22" y="23"/>
                </a:cxn>
                <a:cxn ang="0">
                  <a:pos x="28" y="18"/>
                </a:cxn>
                <a:cxn ang="0">
                  <a:pos x="36" y="14"/>
                </a:cxn>
                <a:cxn ang="0">
                  <a:pos x="45" y="12"/>
                </a:cxn>
                <a:cxn ang="0">
                  <a:pos x="55" y="12"/>
                </a:cxn>
                <a:cxn ang="0">
                  <a:pos x="65" y="18"/>
                </a:cxn>
                <a:cxn ang="0">
                  <a:pos x="71" y="6"/>
                </a:cxn>
              </a:cxnLst>
              <a:rect l="0" t="0" r="r" b="b"/>
              <a:pathLst>
                <a:path w="71" h="41">
                  <a:moveTo>
                    <a:pt x="71" y="6"/>
                  </a:moveTo>
                  <a:lnTo>
                    <a:pt x="57" y="2"/>
                  </a:lnTo>
                  <a:lnTo>
                    <a:pt x="43" y="0"/>
                  </a:lnTo>
                  <a:lnTo>
                    <a:pt x="32" y="2"/>
                  </a:lnTo>
                  <a:lnTo>
                    <a:pt x="22" y="8"/>
                  </a:lnTo>
                  <a:lnTo>
                    <a:pt x="14" y="14"/>
                  </a:lnTo>
                  <a:lnTo>
                    <a:pt x="8" y="20"/>
                  </a:lnTo>
                  <a:lnTo>
                    <a:pt x="4" y="29"/>
                  </a:lnTo>
                  <a:lnTo>
                    <a:pt x="0" y="35"/>
                  </a:lnTo>
                  <a:lnTo>
                    <a:pt x="12" y="41"/>
                  </a:lnTo>
                  <a:lnTo>
                    <a:pt x="14" y="35"/>
                  </a:lnTo>
                  <a:lnTo>
                    <a:pt x="18" y="29"/>
                  </a:lnTo>
                  <a:lnTo>
                    <a:pt x="22" y="23"/>
                  </a:lnTo>
                  <a:lnTo>
                    <a:pt x="28" y="18"/>
                  </a:lnTo>
                  <a:lnTo>
                    <a:pt x="36" y="14"/>
                  </a:lnTo>
                  <a:lnTo>
                    <a:pt x="45" y="12"/>
                  </a:lnTo>
                  <a:lnTo>
                    <a:pt x="55" y="12"/>
                  </a:lnTo>
                  <a:lnTo>
                    <a:pt x="65" y="18"/>
                  </a:lnTo>
                  <a:lnTo>
                    <a:pt x="71" y="6"/>
                  </a:lnTo>
                  <a:close/>
                </a:path>
              </a:pathLst>
            </a:custGeom>
            <a:grpFill/>
            <a:ln w="9525">
              <a:noFill/>
              <a:round/>
              <a:headEnd/>
              <a:tailEnd/>
            </a:ln>
          </p:spPr>
          <p:txBody>
            <a:bodyPr/>
            <a:lstStyle/>
            <a:p>
              <a:pPr>
                <a:defRPr/>
              </a:pPr>
              <a:endParaRPr lang="en-CA" dirty="0"/>
            </a:p>
          </p:txBody>
        </p:sp>
        <p:sp>
          <p:nvSpPr>
            <p:cNvPr id="929977" name="Freeform 185"/>
            <p:cNvSpPr>
              <a:spLocks/>
            </p:cNvSpPr>
            <p:nvPr/>
          </p:nvSpPr>
          <p:spPr bwMode="auto">
            <a:xfrm>
              <a:off x="3080" y="893"/>
              <a:ext cx="211" cy="140"/>
            </a:xfrm>
            <a:custGeom>
              <a:avLst/>
              <a:gdLst/>
              <a:ahLst/>
              <a:cxnLst>
                <a:cxn ang="0">
                  <a:pos x="4" y="140"/>
                </a:cxn>
                <a:cxn ang="0">
                  <a:pos x="22" y="133"/>
                </a:cxn>
                <a:cxn ang="0">
                  <a:pos x="50" y="125"/>
                </a:cxn>
                <a:cxn ang="0">
                  <a:pos x="83" y="115"/>
                </a:cxn>
                <a:cxn ang="0">
                  <a:pos x="117" y="101"/>
                </a:cxn>
                <a:cxn ang="0">
                  <a:pos x="136" y="93"/>
                </a:cxn>
                <a:cxn ang="0">
                  <a:pos x="152" y="83"/>
                </a:cxn>
                <a:cxn ang="0">
                  <a:pos x="168" y="73"/>
                </a:cxn>
                <a:cxn ang="0">
                  <a:pos x="180" y="60"/>
                </a:cxn>
                <a:cxn ang="0">
                  <a:pos x="193" y="48"/>
                </a:cxn>
                <a:cxn ang="0">
                  <a:pos x="203" y="34"/>
                </a:cxn>
                <a:cxn ang="0">
                  <a:pos x="209" y="16"/>
                </a:cxn>
                <a:cxn ang="0">
                  <a:pos x="211" y="0"/>
                </a:cxn>
                <a:cxn ang="0">
                  <a:pos x="199" y="0"/>
                </a:cxn>
                <a:cxn ang="0">
                  <a:pos x="197" y="14"/>
                </a:cxn>
                <a:cxn ang="0">
                  <a:pos x="191" y="28"/>
                </a:cxn>
                <a:cxn ang="0">
                  <a:pos x="182" y="40"/>
                </a:cxn>
                <a:cxn ang="0">
                  <a:pos x="172" y="52"/>
                </a:cxn>
                <a:cxn ang="0">
                  <a:pos x="160" y="62"/>
                </a:cxn>
                <a:cxn ang="0">
                  <a:pos x="146" y="73"/>
                </a:cxn>
                <a:cxn ang="0">
                  <a:pos x="130" y="81"/>
                </a:cxn>
                <a:cxn ang="0">
                  <a:pos x="113" y="89"/>
                </a:cxn>
                <a:cxn ang="0">
                  <a:pos x="79" y="103"/>
                </a:cxn>
                <a:cxn ang="0">
                  <a:pos x="46" y="113"/>
                </a:cxn>
                <a:cxn ang="0">
                  <a:pos x="18" y="121"/>
                </a:cxn>
                <a:cxn ang="0">
                  <a:pos x="0" y="127"/>
                </a:cxn>
                <a:cxn ang="0">
                  <a:pos x="4" y="140"/>
                </a:cxn>
              </a:cxnLst>
              <a:rect l="0" t="0" r="r" b="b"/>
              <a:pathLst>
                <a:path w="211" h="140">
                  <a:moveTo>
                    <a:pt x="4" y="140"/>
                  </a:moveTo>
                  <a:lnTo>
                    <a:pt x="22" y="133"/>
                  </a:lnTo>
                  <a:lnTo>
                    <a:pt x="50" y="125"/>
                  </a:lnTo>
                  <a:lnTo>
                    <a:pt x="83" y="115"/>
                  </a:lnTo>
                  <a:lnTo>
                    <a:pt x="117" y="101"/>
                  </a:lnTo>
                  <a:lnTo>
                    <a:pt x="136" y="93"/>
                  </a:lnTo>
                  <a:lnTo>
                    <a:pt x="152" y="83"/>
                  </a:lnTo>
                  <a:lnTo>
                    <a:pt x="168" y="73"/>
                  </a:lnTo>
                  <a:lnTo>
                    <a:pt x="180" y="60"/>
                  </a:lnTo>
                  <a:lnTo>
                    <a:pt x="193" y="48"/>
                  </a:lnTo>
                  <a:lnTo>
                    <a:pt x="203" y="34"/>
                  </a:lnTo>
                  <a:lnTo>
                    <a:pt x="209" y="16"/>
                  </a:lnTo>
                  <a:lnTo>
                    <a:pt x="211" y="0"/>
                  </a:lnTo>
                  <a:lnTo>
                    <a:pt x="199" y="0"/>
                  </a:lnTo>
                  <a:lnTo>
                    <a:pt x="197" y="14"/>
                  </a:lnTo>
                  <a:lnTo>
                    <a:pt x="191" y="28"/>
                  </a:lnTo>
                  <a:lnTo>
                    <a:pt x="182" y="40"/>
                  </a:lnTo>
                  <a:lnTo>
                    <a:pt x="172" y="52"/>
                  </a:lnTo>
                  <a:lnTo>
                    <a:pt x="160" y="62"/>
                  </a:lnTo>
                  <a:lnTo>
                    <a:pt x="146" y="73"/>
                  </a:lnTo>
                  <a:lnTo>
                    <a:pt x="130" y="81"/>
                  </a:lnTo>
                  <a:lnTo>
                    <a:pt x="113" y="89"/>
                  </a:lnTo>
                  <a:lnTo>
                    <a:pt x="79" y="103"/>
                  </a:lnTo>
                  <a:lnTo>
                    <a:pt x="46" y="113"/>
                  </a:lnTo>
                  <a:lnTo>
                    <a:pt x="18" y="121"/>
                  </a:lnTo>
                  <a:lnTo>
                    <a:pt x="0" y="127"/>
                  </a:lnTo>
                  <a:lnTo>
                    <a:pt x="4" y="140"/>
                  </a:lnTo>
                  <a:close/>
                </a:path>
              </a:pathLst>
            </a:custGeom>
            <a:grpFill/>
            <a:ln w="9525">
              <a:noFill/>
              <a:round/>
              <a:headEnd/>
              <a:tailEnd/>
            </a:ln>
          </p:spPr>
          <p:txBody>
            <a:bodyPr/>
            <a:lstStyle/>
            <a:p>
              <a:pPr>
                <a:defRPr/>
              </a:pPr>
              <a:endParaRPr lang="en-CA" dirty="0"/>
            </a:p>
          </p:txBody>
        </p:sp>
        <p:sp>
          <p:nvSpPr>
            <p:cNvPr id="929978" name="Freeform 186"/>
            <p:cNvSpPr>
              <a:spLocks/>
            </p:cNvSpPr>
            <p:nvPr/>
          </p:nvSpPr>
          <p:spPr bwMode="auto">
            <a:xfrm>
              <a:off x="1821" y="1020"/>
              <a:ext cx="1263" cy="471"/>
            </a:xfrm>
            <a:custGeom>
              <a:avLst/>
              <a:gdLst/>
              <a:ahLst/>
              <a:cxnLst>
                <a:cxn ang="0">
                  <a:pos x="0" y="471"/>
                </a:cxn>
                <a:cxn ang="0">
                  <a:pos x="51" y="471"/>
                </a:cxn>
                <a:cxn ang="0">
                  <a:pos x="102" y="467"/>
                </a:cxn>
                <a:cxn ang="0">
                  <a:pos x="152" y="463"/>
                </a:cxn>
                <a:cxn ang="0">
                  <a:pos x="201" y="457"/>
                </a:cxn>
                <a:cxn ang="0">
                  <a:pos x="250" y="449"/>
                </a:cxn>
                <a:cxn ang="0">
                  <a:pos x="296" y="441"/>
                </a:cxn>
                <a:cxn ang="0">
                  <a:pos x="343" y="431"/>
                </a:cxn>
                <a:cxn ang="0">
                  <a:pos x="388" y="419"/>
                </a:cxn>
                <a:cxn ang="0">
                  <a:pos x="432" y="406"/>
                </a:cxn>
                <a:cxn ang="0">
                  <a:pos x="477" y="392"/>
                </a:cxn>
                <a:cxn ang="0">
                  <a:pos x="520" y="376"/>
                </a:cxn>
                <a:cxn ang="0">
                  <a:pos x="562" y="362"/>
                </a:cxn>
                <a:cxn ang="0">
                  <a:pos x="646" y="327"/>
                </a:cxn>
                <a:cxn ang="0">
                  <a:pos x="725" y="291"/>
                </a:cxn>
                <a:cxn ang="0">
                  <a:pos x="802" y="254"/>
                </a:cxn>
                <a:cxn ang="0">
                  <a:pos x="877" y="216"/>
                </a:cxn>
                <a:cxn ang="0">
                  <a:pos x="948" y="177"/>
                </a:cxn>
                <a:cxn ang="0">
                  <a:pos x="1015" y="140"/>
                </a:cxn>
                <a:cxn ang="0">
                  <a:pos x="1082" y="104"/>
                </a:cxn>
                <a:cxn ang="0">
                  <a:pos x="1145" y="69"/>
                </a:cxn>
                <a:cxn ang="0">
                  <a:pos x="1206" y="39"/>
                </a:cxn>
                <a:cxn ang="0">
                  <a:pos x="1263" y="13"/>
                </a:cxn>
                <a:cxn ang="0">
                  <a:pos x="1259" y="0"/>
                </a:cxn>
                <a:cxn ang="0">
                  <a:pos x="1200" y="29"/>
                </a:cxn>
                <a:cxn ang="0">
                  <a:pos x="1139" y="59"/>
                </a:cxn>
                <a:cxn ang="0">
                  <a:pos x="1076" y="94"/>
                </a:cxn>
                <a:cxn ang="0">
                  <a:pos x="1009" y="128"/>
                </a:cxn>
                <a:cxn ang="0">
                  <a:pos x="942" y="167"/>
                </a:cxn>
                <a:cxn ang="0">
                  <a:pos x="871" y="205"/>
                </a:cxn>
                <a:cxn ang="0">
                  <a:pos x="796" y="244"/>
                </a:cxn>
                <a:cxn ang="0">
                  <a:pos x="721" y="280"/>
                </a:cxn>
                <a:cxn ang="0">
                  <a:pos x="642" y="317"/>
                </a:cxn>
                <a:cxn ang="0">
                  <a:pos x="558" y="349"/>
                </a:cxn>
                <a:cxn ang="0">
                  <a:pos x="516" y="366"/>
                </a:cxn>
                <a:cxn ang="0">
                  <a:pos x="473" y="380"/>
                </a:cxn>
                <a:cxn ang="0">
                  <a:pos x="430" y="394"/>
                </a:cxn>
                <a:cxn ang="0">
                  <a:pos x="386" y="406"/>
                </a:cxn>
                <a:cxn ang="0">
                  <a:pos x="339" y="419"/>
                </a:cxn>
                <a:cxn ang="0">
                  <a:pos x="294" y="429"/>
                </a:cxn>
                <a:cxn ang="0">
                  <a:pos x="248" y="437"/>
                </a:cxn>
                <a:cxn ang="0">
                  <a:pos x="199" y="445"/>
                </a:cxn>
                <a:cxn ang="0">
                  <a:pos x="150" y="451"/>
                </a:cxn>
                <a:cxn ang="0">
                  <a:pos x="102" y="455"/>
                </a:cxn>
                <a:cxn ang="0">
                  <a:pos x="51" y="459"/>
                </a:cxn>
                <a:cxn ang="0">
                  <a:pos x="0" y="459"/>
                </a:cxn>
                <a:cxn ang="0">
                  <a:pos x="0" y="471"/>
                </a:cxn>
              </a:cxnLst>
              <a:rect l="0" t="0" r="r" b="b"/>
              <a:pathLst>
                <a:path w="1263" h="471">
                  <a:moveTo>
                    <a:pt x="0" y="471"/>
                  </a:moveTo>
                  <a:lnTo>
                    <a:pt x="51" y="471"/>
                  </a:lnTo>
                  <a:lnTo>
                    <a:pt x="102" y="467"/>
                  </a:lnTo>
                  <a:lnTo>
                    <a:pt x="152" y="463"/>
                  </a:lnTo>
                  <a:lnTo>
                    <a:pt x="201" y="457"/>
                  </a:lnTo>
                  <a:lnTo>
                    <a:pt x="250" y="449"/>
                  </a:lnTo>
                  <a:lnTo>
                    <a:pt x="296" y="441"/>
                  </a:lnTo>
                  <a:lnTo>
                    <a:pt x="343" y="431"/>
                  </a:lnTo>
                  <a:lnTo>
                    <a:pt x="388" y="419"/>
                  </a:lnTo>
                  <a:lnTo>
                    <a:pt x="432" y="406"/>
                  </a:lnTo>
                  <a:lnTo>
                    <a:pt x="477" y="392"/>
                  </a:lnTo>
                  <a:lnTo>
                    <a:pt x="520" y="376"/>
                  </a:lnTo>
                  <a:lnTo>
                    <a:pt x="562" y="362"/>
                  </a:lnTo>
                  <a:lnTo>
                    <a:pt x="646" y="327"/>
                  </a:lnTo>
                  <a:lnTo>
                    <a:pt x="725" y="291"/>
                  </a:lnTo>
                  <a:lnTo>
                    <a:pt x="802" y="254"/>
                  </a:lnTo>
                  <a:lnTo>
                    <a:pt x="877" y="216"/>
                  </a:lnTo>
                  <a:lnTo>
                    <a:pt x="948" y="177"/>
                  </a:lnTo>
                  <a:lnTo>
                    <a:pt x="1015" y="140"/>
                  </a:lnTo>
                  <a:lnTo>
                    <a:pt x="1082" y="104"/>
                  </a:lnTo>
                  <a:lnTo>
                    <a:pt x="1145" y="69"/>
                  </a:lnTo>
                  <a:lnTo>
                    <a:pt x="1206" y="39"/>
                  </a:lnTo>
                  <a:lnTo>
                    <a:pt x="1263" y="13"/>
                  </a:lnTo>
                  <a:lnTo>
                    <a:pt x="1259" y="0"/>
                  </a:lnTo>
                  <a:lnTo>
                    <a:pt x="1200" y="29"/>
                  </a:lnTo>
                  <a:lnTo>
                    <a:pt x="1139" y="59"/>
                  </a:lnTo>
                  <a:lnTo>
                    <a:pt x="1076" y="94"/>
                  </a:lnTo>
                  <a:lnTo>
                    <a:pt x="1009" y="128"/>
                  </a:lnTo>
                  <a:lnTo>
                    <a:pt x="942" y="167"/>
                  </a:lnTo>
                  <a:lnTo>
                    <a:pt x="871" y="205"/>
                  </a:lnTo>
                  <a:lnTo>
                    <a:pt x="796" y="244"/>
                  </a:lnTo>
                  <a:lnTo>
                    <a:pt x="721" y="280"/>
                  </a:lnTo>
                  <a:lnTo>
                    <a:pt x="642" y="317"/>
                  </a:lnTo>
                  <a:lnTo>
                    <a:pt x="558" y="349"/>
                  </a:lnTo>
                  <a:lnTo>
                    <a:pt x="516" y="366"/>
                  </a:lnTo>
                  <a:lnTo>
                    <a:pt x="473" y="380"/>
                  </a:lnTo>
                  <a:lnTo>
                    <a:pt x="430" y="394"/>
                  </a:lnTo>
                  <a:lnTo>
                    <a:pt x="386" y="406"/>
                  </a:lnTo>
                  <a:lnTo>
                    <a:pt x="339" y="419"/>
                  </a:lnTo>
                  <a:lnTo>
                    <a:pt x="294" y="429"/>
                  </a:lnTo>
                  <a:lnTo>
                    <a:pt x="248" y="437"/>
                  </a:lnTo>
                  <a:lnTo>
                    <a:pt x="199" y="445"/>
                  </a:lnTo>
                  <a:lnTo>
                    <a:pt x="150" y="451"/>
                  </a:lnTo>
                  <a:lnTo>
                    <a:pt x="102" y="455"/>
                  </a:lnTo>
                  <a:lnTo>
                    <a:pt x="51" y="459"/>
                  </a:lnTo>
                  <a:lnTo>
                    <a:pt x="0" y="459"/>
                  </a:lnTo>
                  <a:lnTo>
                    <a:pt x="0" y="471"/>
                  </a:lnTo>
                  <a:close/>
                </a:path>
              </a:pathLst>
            </a:custGeom>
            <a:grpFill/>
            <a:ln w="9525">
              <a:noFill/>
              <a:round/>
              <a:headEnd/>
              <a:tailEnd/>
            </a:ln>
          </p:spPr>
          <p:txBody>
            <a:bodyPr/>
            <a:lstStyle/>
            <a:p>
              <a:pPr>
                <a:defRPr/>
              </a:pPr>
              <a:endParaRPr lang="en-CA" dirty="0"/>
            </a:p>
          </p:txBody>
        </p:sp>
        <p:sp>
          <p:nvSpPr>
            <p:cNvPr id="929979" name="Freeform 187"/>
            <p:cNvSpPr>
              <a:spLocks/>
            </p:cNvSpPr>
            <p:nvPr/>
          </p:nvSpPr>
          <p:spPr bwMode="auto">
            <a:xfrm>
              <a:off x="548" y="803"/>
              <a:ext cx="1273" cy="688"/>
            </a:xfrm>
            <a:custGeom>
              <a:avLst/>
              <a:gdLst/>
              <a:ahLst/>
              <a:cxnLst>
                <a:cxn ang="0">
                  <a:pos x="0" y="12"/>
                </a:cxn>
                <a:cxn ang="0">
                  <a:pos x="14" y="45"/>
                </a:cxn>
                <a:cxn ang="0">
                  <a:pos x="39" y="85"/>
                </a:cxn>
                <a:cxn ang="0">
                  <a:pos x="77" y="132"/>
                </a:cxn>
                <a:cxn ang="0">
                  <a:pos x="124" y="185"/>
                </a:cxn>
                <a:cxn ang="0">
                  <a:pos x="183" y="242"/>
                </a:cxn>
                <a:cxn ang="0">
                  <a:pos x="252" y="299"/>
                </a:cxn>
                <a:cxn ang="0">
                  <a:pos x="329" y="359"/>
                </a:cxn>
                <a:cxn ang="0">
                  <a:pos x="414" y="418"/>
                </a:cxn>
                <a:cxn ang="0">
                  <a:pos x="508" y="475"/>
                </a:cxn>
                <a:cxn ang="0">
                  <a:pos x="609" y="528"/>
                </a:cxn>
                <a:cxn ang="0">
                  <a:pos x="717" y="575"/>
                </a:cxn>
                <a:cxn ang="0">
                  <a:pos x="832" y="617"/>
                </a:cxn>
                <a:cxn ang="0">
                  <a:pos x="952" y="650"/>
                </a:cxn>
                <a:cxn ang="0">
                  <a:pos x="1076" y="674"/>
                </a:cxn>
                <a:cxn ang="0">
                  <a:pos x="1206" y="686"/>
                </a:cxn>
                <a:cxn ang="0">
                  <a:pos x="1273" y="676"/>
                </a:cxn>
                <a:cxn ang="0">
                  <a:pos x="1143" y="670"/>
                </a:cxn>
                <a:cxn ang="0">
                  <a:pos x="1015" y="652"/>
                </a:cxn>
                <a:cxn ang="0">
                  <a:pos x="895" y="623"/>
                </a:cxn>
                <a:cxn ang="0">
                  <a:pos x="778" y="585"/>
                </a:cxn>
                <a:cxn ang="0">
                  <a:pos x="668" y="542"/>
                </a:cxn>
                <a:cxn ang="0">
                  <a:pos x="565" y="491"/>
                </a:cxn>
                <a:cxn ang="0">
                  <a:pos x="467" y="437"/>
                </a:cxn>
                <a:cxn ang="0">
                  <a:pos x="378" y="378"/>
                </a:cxn>
                <a:cxn ang="0">
                  <a:pos x="297" y="319"/>
                </a:cxn>
                <a:cxn ang="0">
                  <a:pos x="223" y="260"/>
                </a:cxn>
                <a:cxn ang="0">
                  <a:pos x="161" y="203"/>
                </a:cxn>
                <a:cxn ang="0">
                  <a:pos x="108" y="150"/>
                </a:cxn>
                <a:cxn ang="0">
                  <a:pos x="67" y="102"/>
                </a:cxn>
                <a:cxn ang="0">
                  <a:pos x="37" y="59"/>
                </a:cxn>
                <a:cxn ang="0">
                  <a:pos x="16" y="25"/>
                </a:cxn>
                <a:cxn ang="0">
                  <a:pos x="12" y="0"/>
                </a:cxn>
              </a:cxnLst>
              <a:rect l="0" t="0" r="r" b="b"/>
              <a:pathLst>
                <a:path w="1273" h="688">
                  <a:moveTo>
                    <a:pt x="0" y="0"/>
                  </a:moveTo>
                  <a:lnTo>
                    <a:pt x="0" y="12"/>
                  </a:lnTo>
                  <a:lnTo>
                    <a:pt x="6" y="29"/>
                  </a:lnTo>
                  <a:lnTo>
                    <a:pt x="14" y="45"/>
                  </a:lnTo>
                  <a:lnTo>
                    <a:pt x="27" y="65"/>
                  </a:lnTo>
                  <a:lnTo>
                    <a:pt x="39" y="85"/>
                  </a:lnTo>
                  <a:lnTo>
                    <a:pt x="57" y="108"/>
                  </a:lnTo>
                  <a:lnTo>
                    <a:pt x="77" y="132"/>
                  </a:lnTo>
                  <a:lnTo>
                    <a:pt x="100" y="159"/>
                  </a:lnTo>
                  <a:lnTo>
                    <a:pt x="124" y="185"/>
                  </a:lnTo>
                  <a:lnTo>
                    <a:pt x="152" y="213"/>
                  </a:lnTo>
                  <a:lnTo>
                    <a:pt x="183" y="242"/>
                  </a:lnTo>
                  <a:lnTo>
                    <a:pt x="215" y="270"/>
                  </a:lnTo>
                  <a:lnTo>
                    <a:pt x="252" y="299"/>
                  </a:lnTo>
                  <a:lnTo>
                    <a:pt x="288" y="329"/>
                  </a:lnTo>
                  <a:lnTo>
                    <a:pt x="329" y="359"/>
                  </a:lnTo>
                  <a:lnTo>
                    <a:pt x="370" y="388"/>
                  </a:lnTo>
                  <a:lnTo>
                    <a:pt x="414" y="418"/>
                  </a:lnTo>
                  <a:lnTo>
                    <a:pt x="461" y="447"/>
                  </a:lnTo>
                  <a:lnTo>
                    <a:pt x="508" y="475"/>
                  </a:lnTo>
                  <a:lnTo>
                    <a:pt x="558" y="502"/>
                  </a:lnTo>
                  <a:lnTo>
                    <a:pt x="609" y="528"/>
                  </a:lnTo>
                  <a:lnTo>
                    <a:pt x="662" y="552"/>
                  </a:lnTo>
                  <a:lnTo>
                    <a:pt x="717" y="575"/>
                  </a:lnTo>
                  <a:lnTo>
                    <a:pt x="774" y="597"/>
                  </a:lnTo>
                  <a:lnTo>
                    <a:pt x="832" y="617"/>
                  </a:lnTo>
                  <a:lnTo>
                    <a:pt x="891" y="636"/>
                  </a:lnTo>
                  <a:lnTo>
                    <a:pt x="952" y="650"/>
                  </a:lnTo>
                  <a:lnTo>
                    <a:pt x="1013" y="664"/>
                  </a:lnTo>
                  <a:lnTo>
                    <a:pt x="1076" y="674"/>
                  </a:lnTo>
                  <a:lnTo>
                    <a:pt x="1141" y="682"/>
                  </a:lnTo>
                  <a:lnTo>
                    <a:pt x="1206" y="686"/>
                  </a:lnTo>
                  <a:lnTo>
                    <a:pt x="1273" y="688"/>
                  </a:lnTo>
                  <a:lnTo>
                    <a:pt x="1273" y="676"/>
                  </a:lnTo>
                  <a:lnTo>
                    <a:pt x="1206" y="674"/>
                  </a:lnTo>
                  <a:lnTo>
                    <a:pt x="1143" y="670"/>
                  </a:lnTo>
                  <a:lnTo>
                    <a:pt x="1078" y="662"/>
                  </a:lnTo>
                  <a:lnTo>
                    <a:pt x="1015" y="652"/>
                  </a:lnTo>
                  <a:lnTo>
                    <a:pt x="954" y="638"/>
                  </a:lnTo>
                  <a:lnTo>
                    <a:pt x="895" y="623"/>
                  </a:lnTo>
                  <a:lnTo>
                    <a:pt x="837" y="605"/>
                  </a:lnTo>
                  <a:lnTo>
                    <a:pt x="778" y="585"/>
                  </a:lnTo>
                  <a:lnTo>
                    <a:pt x="723" y="564"/>
                  </a:lnTo>
                  <a:lnTo>
                    <a:pt x="668" y="542"/>
                  </a:lnTo>
                  <a:lnTo>
                    <a:pt x="615" y="516"/>
                  </a:lnTo>
                  <a:lnTo>
                    <a:pt x="565" y="491"/>
                  </a:lnTo>
                  <a:lnTo>
                    <a:pt x="514" y="463"/>
                  </a:lnTo>
                  <a:lnTo>
                    <a:pt x="467" y="437"/>
                  </a:lnTo>
                  <a:lnTo>
                    <a:pt x="420" y="408"/>
                  </a:lnTo>
                  <a:lnTo>
                    <a:pt x="378" y="378"/>
                  </a:lnTo>
                  <a:lnTo>
                    <a:pt x="335" y="349"/>
                  </a:lnTo>
                  <a:lnTo>
                    <a:pt x="297" y="319"/>
                  </a:lnTo>
                  <a:lnTo>
                    <a:pt x="258" y="290"/>
                  </a:lnTo>
                  <a:lnTo>
                    <a:pt x="223" y="260"/>
                  </a:lnTo>
                  <a:lnTo>
                    <a:pt x="191" y="232"/>
                  </a:lnTo>
                  <a:lnTo>
                    <a:pt x="161" y="203"/>
                  </a:lnTo>
                  <a:lnTo>
                    <a:pt x="134" y="177"/>
                  </a:lnTo>
                  <a:lnTo>
                    <a:pt x="108" y="150"/>
                  </a:lnTo>
                  <a:lnTo>
                    <a:pt x="85" y="124"/>
                  </a:lnTo>
                  <a:lnTo>
                    <a:pt x="67" y="102"/>
                  </a:lnTo>
                  <a:lnTo>
                    <a:pt x="49" y="79"/>
                  </a:lnTo>
                  <a:lnTo>
                    <a:pt x="37" y="59"/>
                  </a:lnTo>
                  <a:lnTo>
                    <a:pt x="25" y="41"/>
                  </a:lnTo>
                  <a:lnTo>
                    <a:pt x="16" y="25"/>
                  </a:lnTo>
                  <a:lnTo>
                    <a:pt x="12" y="10"/>
                  </a:lnTo>
                  <a:lnTo>
                    <a:pt x="12" y="0"/>
                  </a:lnTo>
                  <a:lnTo>
                    <a:pt x="0" y="0"/>
                  </a:lnTo>
                  <a:close/>
                </a:path>
              </a:pathLst>
            </a:custGeom>
            <a:grpFill/>
            <a:ln w="9525">
              <a:noFill/>
              <a:round/>
              <a:headEnd/>
              <a:tailEnd/>
            </a:ln>
          </p:spPr>
          <p:txBody>
            <a:bodyPr/>
            <a:lstStyle/>
            <a:p>
              <a:pPr>
                <a:defRPr/>
              </a:pPr>
              <a:endParaRPr lang="en-CA" dirty="0"/>
            </a:p>
          </p:txBody>
        </p:sp>
        <p:sp>
          <p:nvSpPr>
            <p:cNvPr id="929980" name="Freeform 188"/>
            <p:cNvSpPr>
              <a:spLocks/>
            </p:cNvSpPr>
            <p:nvPr/>
          </p:nvSpPr>
          <p:spPr bwMode="auto">
            <a:xfrm>
              <a:off x="548" y="115"/>
              <a:ext cx="1273" cy="688"/>
            </a:xfrm>
            <a:custGeom>
              <a:avLst/>
              <a:gdLst/>
              <a:ahLst/>
              <a:cxnLst>
                <a:cxn ang="0">
                  <a:pos x="1206" y="0"/>
                </a:cxn>
                <a:cxn ang="0">
                  <a:pos x="1076" y="14"/>
                </a:cxn>
                <a:cxn ang="0">
                  <a:pos x="952" y="37"/>
                </a:cxn>
                <a:cxn ang="0">
                  <a:pos x="832" y="71"/>
                </a:cxn>
                <a:cxn ang="0">
                  <a:pos x="717" y="112"/>
                </a:cxn>
                <a:cxn ang="0">
                  <a:pos x="609" y="160"/>
                </a:cxn>
                <a:cxn ang="0">
                  <a:pos x="508" y="213"/>
                </a:cxn>
                <a:cxn ang="0">
                  <a:pos x="414" y="270"/>
                </a:cxn>
                <a:cxn ang="0">
                  <a:pos x="329" y="329"/>
                </a:cxn>
                <a:cxn ang="0">
                  <a:pos x="252" y="388"/>
                </a:cxn>
                <a:cxn ang="0">
                  <a:pos x="183" y="447"/>
                </a:cxn>
                <a:cxn ang="0">
                  <a:pos x="124" y="504"/>
                </a:cxn>
                <a:cxn ang="0">
                  <a:pos x="77" y="554"/>
                </a:cxn>
                <a:cxn ang="0">
                  <a:pos x="39" y="601"/>
                </a:cxn>
                <a:cxn ang="0">
                  <a:pos x="14" y="642"/>
                </a:cxn>
                <a:cxn ang="0">
                  <a:pos x="0" y="674"/>
                </a:cxn>
                <a:cxn ang="0">
                  <a:pos x="12" y="688"/>
                </a:cxn>
                <a:cxn ang="0">
                  <a:pos x="16" y="664"/>
                </a:cxn>
                <a:cxn ang="0">
                  <a:pos x="37" y="629"/>
                </a:cxn>
                <a:cxn ang="0">
                  <a:pos x="67" y="587"/>
                </a:cxn>
                <a:cxn ang="0">
                  <a:pos x="108" y="538"/>
                </a:cxn>
                <a:cxn ang="0">
                  <a:pos x="161" y="483"/>
                </a:cxn>
                <a:cxn ang="0">
                  <a:pos x="223" y="426"/>
                </a:cxn>
                <a:cxn ang="0">
                  <a:pos x="297" y="368"/>
                </a:cxn>
                <a:cxn ang="0">
                  <a:pos x="378" y="309"/>
                </a:cxn>
                <a:cxn ang="0">
                  <a:pos x="467" y="252"/>
                </a:cxn>
                <a:cxn ang="0">
                  <a:pos x="565" y="197"/>
                </a:cxn>
                <a:cxn ang="0">
                  <a:pos x="668" y="146"/>
                </a:cxn>
                <a:cxn ang="0">
                  <a:pos x="778" y="102"/>
                </a:cxn>
                <a:cxn ang="0">
                  <a:pos x="895" y="65"/>
                </a:cxn>
                <a:cxn ang="0">
                  <a:pos x="1015" y="37"/>
                </a:cxn>
                <a:cxn ang="0">
                  <a:pos x="1143" y="18"/>
                </a:cxn>
                <a:cxn ang="0">
                  <a:pos x="1273" y="12"/>
                </a:cxn>
              </a:cxnLst>
              <a:rect l="0" t="0" r="r" b="b"/>
              <a:pathLst>
                <a:path w="1273" h="688">
                  <a:moveTo>
                    <a:pt x="1273" y="0"/>
                  </a:moveTo>
                  <a:lnTo>
                    <a:pt x="1206" y="0"/>
                  </a:lnTo>
                  <a:lnTo>
                    <a:pt x="1141" y="6"/>
                  </a:lnTo>
                  <a:lnTo>
                    <a:pt x="1076" y="14"/>
                  </a:lnTo>
                  <a:lnTo>
                    <a:pt x="1013" y="25"/>
                  </a:lnTo>
                  <a:lnTo>
                    <a:pt x="952" y="37"/>
                  </a:lnTo>
                  <a:lnTo>
                    <a:pt x="891" y="53"/>
                  </a:lnTo>
                  <a:lnTo>
                    <a:pt x="832" y="71"/>
                  </a:lnTo>
                  <a:lnTo>
                    <a:pt x="774" y="89"/>
                  </a:lnTo>
                  <a:lnTo>
                    <a:pt x="717" y="112"/>
                  </a:lnTo>
                  <a:lnTo>
                    <a:pt x="662" y="136"/>
                  </a:lnTo>
                  <a:lnTo>
                    <a:pt x="609" y="160"/>
                  </a:lnTo>
                  <a:lnTo>
                    <a:pt x="558" y="187"/>
                  </a:lnTo>
                  <a:lnTo>
                    <a:pt x="508" y="213"/>
                  </a:lnTo>
                  <a:lnTo>
                    <a:pt x="461" y="242"/>
                  </a:lnTo>
                  <a:lnTo>
                    <a:pt x="414" y="270"/>
                  </a:lnTo>
                  <a:lnTo>
                    <a:pt x="370" y="299"/>
                  </a:lnTo>
                  <a:lnTo>
                    <a:pt x="329" y="329"/>
                  </a:lnTo>
                  <a:lnTo>
                    <a:pt x="288" y="357"/>
                  </a:lnTo>
                  <a:lnTo>
                    <a:pt x="252" y="388"/>
                  </a:lnTo>
                  <a:lnTo>
                    <a:pt x="215" y="418"/>
                  </a:lnTo>
                  <a:lnTo>
                    <a:pt x="183" y="447"/>
                  </a:lnTo>
                  <a:lnTo>
                    <a:pt x="152" y="475"/>
                  </a:lnTo>
                  <a:lnTo>
                    <a:pt x="124" y="504"/>
                  </a:lnTo>
                  <a:lnTo>
                    <a:pt x="100" y="530"/>
                  </a:lnTo>
                  <a:lnTo>
                    <a:pt x="77" y="554"/>
                  </a:lnTo>
                  <a:lnTo>
                    <a:pt x="57" y="579"/>
                  </a:lnTo>
                  <a:lnTo>
                    <a:pt x="39" y="601"/>
                  </a:lnTo>
                  <a:lnTo>
                    <a:pt x="27" y="623"/>
                  </a:lnTo>
                  <a:lnTo>
                    <a:pt x="14" y="642"/>
                  </a:lnTo>
                  <a:lnTo>
                    <a:pt x="6" y="660"/>
                  </a:lnTo>
                  <a:lnTo>
                    <a:pt x="0" y="674"/>
                  </a:lnTo>
                  <a:lnTo>
                    <a:pt x="0" y="688"/>
                  </a:lnTo>
                  <a:lnTo>
                    <a:pt x="12" y="688"/>
                  </a:lnTo>
                  <a:lnTo>
                    <a:pt x="12" y="678"/>
                  </a:lnTo>
                  <a:lnTo>
                    <a:pt x="16" y="664"/>
                  </a:lnTo>
                  <a:lnTo>
                    <a:pt x="25" y="648"/>
                  </a:lnTo>
                  <a:lnTo>
                    <a:pt x="37" y="629"/>
                  </a:lnTo>
                  <a:lnTo>
                    <a:pt x="49" y="609"/>
                  </a:lnTo>
                  <a:lnTo>
                    <a:pt x="67" y="587"/>
                  </a:lnTo>
                  <a:lnTo>
                    <a:pt x="85" y="562"/>
                  </a:lnTo>
                  <a:lnTo>
                    <a:pt x="108" y="538"/>
                  </a:lnTo>
                  <a:lnTo>
                    <a:pt x="134" y="512"/>
                  </a:lnTo>
                  <a:lnTo>
                    <a:pt x="161" y="483"/>
                  </a:lnTo>
                  <a:lnTo>
                    <a:pt x="191" y="455"/>
                  </a:lnTo>
                  <a:lnTo>
                    <a:pt x="223" y="426"/>
                  </a:lnTo>
                  <a:lnTo>
                    <a:pt x="258" y="398"/>
                  </a:lnTo>
                  <a:lnTo>
                    <a:pt x="297" y="368"/>
                  </a:lnTo>
                  <a:lnTo>
                    <a:pt x="335" y="339"/>
                  </a:lnTo>
                  <a:lnTo>
                    <a:pt x="378" y="309"/>
                  </a:lnTo>
                  <a:lnTo>
                    <a:pt x="420" y="280"/>
                  </a:lnTo>
                  <a:lnTo>
                    <a:pt x="467" y="252"/>
                  </a:lnTo>
                  <a:lnTo>
                    <a:pt x="514" y="223"/>
                  </a:lnTo>
                  <a:lnTo>
                    <a:pt x="565" y="197"/>
                  </a:lnTo>
                  <a:lnTo>
                    <a:pt x="615" y="171"/>
                  </a:lnTo>
                  <a:lnTo>
                    <a:pt x="668" y="146"/>
                  </a:lnTo>
                  <a:lnTo>
                    <a:pt x="723" y="124"/>
                  </a:lnTo>
                  <a:lnTo>
                    <a:pt x="778" y="102"/>
                  </a:lnTo>
                  <a:lnTo>
                    <a:pt x="837" y="81"/>
                  </a:lnTo>
                  <a:lnTo>
                    <a:pt x="895" y="65"/>
                  </a:lnTo>
                  <a:lnTo>
                    <a:pt x="954" y="49"/>
                  </a:lnTo>
                  <a:lnTo>
                    <a:pt x="1015" y="37"/>
                  </a:lnTo>
                  <a:lnTo>
                    <a:pt x="1078" y="25"/>
                  </a:lnTo>
                  <a:lnTo>
                    <a:pt x="1143" y="18"/>
                  </a:lnTo>
                  <a:lnTo>
                    <a:pt x="1206" y="12"/>
                  </a:lnTo>
                  <a:lnTo>
                    <a:pt x="1273" y="12"/>
                  </a:lnTo>
                  <a:lnTo>
                    <a:pt x="1273" y="0"/>
                  </a:lnTo>
                  <a:close/>
                </a:path>
              </a:pathLst>
            </a:custGeom>
            <a:grpFill/>
            <a:ln w="9525">
              <a:noFill/>
              <a:round/>
              <a:headEnd/>
              <a:tailEnd/>
            </a:ln>
          </p:spPr>
          <p:txBody>
            <a:bodyPr/>
            <a:lstStyle/>
            <a:p>
              <a:pPr>
                <a:defRPr/>
              </a:pPr>
              <a:endParaRPr lang="en-CA" dirty="0"/>
            </a:p>
          </p:txBody>
        </p:sp>
        <p:sp>
          <p:nvSpPr>
            <p:cNvPr id="929981" name="Freeform 189"/>
            <p:cNvSpPr>
              <a:spLocks/>
            </p:cNvSpPr>
            <p:nvPr/>
          </p:nvSpPr>
          <p:spPr bwMode="auto">
            <a:xfrm>
              <a:off x="1821" y="115"/>
              <a:ext cx="1263" cy="611"/>
            </a:xfrm>
            <a:custGeom>
              <a:avLst/>
              <a:gdLst/>
              <a:ahLst/>
              <a:cxnLst>
                <a:cxn ang="0">
                  <a:pos x="1263" y="599"/>
                </a:cxn>
                <a:cxn ang="0">
                  <a:pos x="1234" y="587"/>
                </a:cxn>
                <a:cxn ang="0">
                  <a:pos x="1206" y="570"/>
                </a:cxn>
                <a:cxn ang="0">
                  <a:pos x="1175" y="554"/>
                </a:cxn>
                <a:cxn ang="0">
                  <a:pos x="1145" y="536"/>
                </a:cxn>
                <a:cxn ang="0">
                  <a:pos x="1082" y="495"/>
                </a:cxn>
                <a:cxn ang="0">
                  <a:pos x="1017" y="451"/>
                </a:cxn>
                <a:cxn ang="0">
                  <a:pos x="877" y="351"/>
                </a:cxn>
                <a:cxn ang="0">
                  <a:pos x="727" y="250"/>
                </a:cxn>
                <a:cxn ang="0">
                  <a:pos x="646" y="201"/>
                </a:cxn>
                <a:cxn ang="0">
                  <a:pos x="564" y="154"/>
                </a:cxn>
                <a:cxn ang="0">
                  <a:pos x="522" y="132"/>
                </a:cxn>
                <a:cxn ang="0">
                  <a:pos x="477" y="112"/>
                </a:cxn>
                <a:cxn ang="0">
                  <a:pos x="434" y="94"/>
                </a:cxn>
                <a:cxn ang="0">
                  <a:pos x="390" y="75"/>
                </a:cxn>
                <a:cxn ang="0">
                  <a:pos x="343" y="59"/>
                </a:cxn>
                <a:cxn ang="0">
                  <a:pos x="296" y="43"/>
                </a:cxn>
                <a:cxn ang="0">
                  <a:pos x="250" y="31"/>
                </a:cxn>
                <a:cxn ang="0">
                  <a:pos x="201" y="20"/>
                </a:cxn>
                <a:cxn ang="0">
                  <a:pos x="152" y="10"/>
                </a:cxn>
                <a:cxn ang="0">
                  <a:pos x="102" y="4"/>
                </a:cxn>
                <a:cxn ang="0">
                  <a:pos x="51" y="0"/>
                </a:cxn>
                <a:cxn ang="0">
                  <a:pos x="0" y="0"/>
                </a:cxn>
                <a:cxn ang="0">
                  <a:pos x="0" y="12"/>
                </a:cxn>
                <a:cxn ang="0">
                  <a:pos x="51" y="12"/>
                </a:cxn>
                <a:cxn ang="0">
                  <a:pos x="102" y="16"/>
                </a:cxn>
                <a:cxn ang="0">
                  <a:pos x="150" y="22"/>
                </a:cxn>
                <a:cxn ang="0">
                  <a:pos x="199" y="31"/>
                </a:cxn>
                <a:cxn ang="0">
                  <a:pos x="246" y="43"/>
                </a:cxn>
                <a:cxn ang="0">
                  <a:pos x="292" y="55"/>
                </a:cxn>
                <a:cxn ang="0">
                  <a:pos x="339" y="69"/>
                </a:cxn>
                <a:cxn ang="0">
                  <a:pos x="384" y="85"/>
                </a:cxn>
                <a:cxn ang="0">
                  <a:pos x="428" y="104"/>
                </a:cxn>
                <a:cxn ang="0">
                  <a:pos x="473" y="124"/>
                </a:cxn>
                <a:cxn ang="0">
                  <a:pos x="516" y="144"/>
                </a:cxn>
                <a:cxn ang="0">
                  <a:pos x="558" y="165"/>
                </a:cxn>
                <a:cxn ang="0">
                  <a:pos x="640" y="211"/>
                </a:cxn>
                <a:cxn ang="0">
                  <a:pos x="719" y="260"/>
                </a:cxn>
                <a:cxn ang="0">
                  <a:pos x="869" y="361"/>
                </a:cxn>
                <a:cxn ang="0">
                  <a:pos x="1009" y="459"/>
                </a:cxn>
                <a:cxn ang="0">
                  <a:pos x="1076" y="506"/>
                </a:cxn>
                <a:cxn ang="0">
                  <a:pos x="1139" y="546"/>
                </a:cxn>
                <a:cxn ang="0">
                  <a:pos x="1169" y="564"/>
                </a:cxn>
                <a:cxn ang="0">
                  <a:pos x="1200" y="581"/>
                </a:cxn>
                <a:cxn ang="0">
                  <a:pos x="1230" y="597"/>
                </a:cxn>
                <a:cxn ang="0">
                  <a:pos x="1259" y="611"/>
                </a:cxn>
                <a:cxn ang="0">
                  <a:pos x="1263" y="599"/>
                </a:cxn>
              </a:cxnLst>
              <a:rect l="0" t="0" r="r" b="b"/>
              <a:pathLst>
                <a:path w="1263" h="611">
                  <a:moveTo>
                    <a:pt x="1263" y="599"/>
                  </a:moveTo>
                  <a:lnTo>
                    <a:pt x="1234" y="587"/>
                  </a:lnTo>
                  <a:lnTo>
                    <a:pt x="1206" y="570"/>
                  </a:lnTo>
                  <a:lnTo>
                    <a:pt x="1175" y="554"/>
                  </a:lnTo>
                  <a:lnTo>
                    <a:pt x="1145" y="536"/>
                  </a:lnTo>
                  <a:lnTo>
                    <a:pt x="1082" y="495"/>
                  </a:lnTo>
                  <a:lnTo>
                    <a:pt x="1017" y="451"/>
                  </a:lnTo>
                  <a:lnTo>
                    <a:pt x="877" y="351"/>
                  </a:lnTo>
                  <a:lnTo>
                    <a:pt x="727" y="250"/>
                  </a:lnTo>
                  <a:lnTo>
                    <a:pt x="646" y="201"/>
                  </a:lnTo>
                  <a:lnTo>
                    <a:pt x="564" y="154"/>
                  </a:lnTo>
                  <a:lnTo>
                    <a:pt x="522" y="132"/>
                  </a:lnTo>
                  <a:lnTo>
                    <a:pt x="477" y="112"/>
                  </a:lnTo>
                  <a:lnTo>
                    <a:pt x="434" y="94"/>
                  </a:lnTo>
                  <a:lnTo>
                    <a:pt x="390" y="75"/>
                  </a:lnTo>
                  <a:lnTo>
                    <a:pt x="343" y="59"/>
                  </a:lnTo>
                  <a:lnTo>
                    <a:pt x="296" y="43"/>
                  </a:lnTo>
                  <a:lnTo>
                    <a:pt x="250" y="31"/>
                  </a:lnTo>
                  <a:lnTo>
                    <a:pt x="201" y="20"/>
                  </a:lnTo>
                  <a:lnTo>
                    <a:pt x="152" y="10"/>
                  </a:lnTo>
                  <a:lnTo>
                    <a:pt x="102" y="4"/>
                  </a:lnTo>
                  <a:lnTo>
                    <a:pt x="51" y="0"/>
                  </a:lnTo>
                  <a:lnTo>
                    <a:pt x="0" y="0"/>
                  </a:lnTo>
                  <a:lnTo>
                    <a:pt x="0" y="12"/>
                  </a:lnTo>
                  <a:lnTo>
                    <a:pt x="51" y="12"/>
                  </a:lnTo>
                  <a:lnTo>
                    <a:pt x="102" y="16"/>
                  </a:lnTo>
                  <a:lnTo>
                    <a:pt x="150" y="22"/>
                  </a:lnTo>
                  <a:lnTo>
                    <a:pt x="199" y="31"/>
                  </a:lnTo>
                  <a:lnTo>
                    <a:pt x="246" y="43"/>
                  </a:lnTo>
                  <a:lnTo>
                    <a:pt x="292" y="55"/>
                  </a:lnTo>
                  <a:lnTo>
                    <a:pt x="339" y="69"/>
                  </a:lnTo>
                  <a:lnTo>
                    <a:pt x="384" y="85"/>
                  </a:lnTo>
                  <a:lnTo>
                    <a:pt x="428" y="104"/>
                  </a:lnTo>
                  <a:lnTo>
                    <a:pt x="473" y="124"/>
                  </a:lnTo>
                  <a:lnTo>
                    <a:pt x="516" y="144"/>
                  </a:lnTo>
                  <a:lnTo>
                    <a:pt x="558" y="165"/>
                  </a:lnTo>
                  <a:lnTo>
                    <a:pt x="640" y="211"/>
                  </a:lnTo>
                  <a:lnTo>
                    <a:pt x="719" y="260"/>
                  </a:lnTo>
                  <a:lnTo>
                    <a:pt x="869" y="361"/>
                  </a:lnTo>
                  <a:lnTo>
                    <a:pt x="1009" y="459"/>
                  </a:lnTo>
                  <a:lnTo>
                    <a:pt x="1076" y="506"/>
                  </a:lnTo>
                  <a:lnTo>
                    <a:pt x="1139" y="546"/>
                  </a:lnTo>
                  <a:lnTo>
                    <a:pt x="1169" y="564"/>
                  </a:lnTo>
                  <a:lnTo>
                    <a:pt x="1200" y="581"/>
                  </a:lnTo>
                  <a:lnTo>
                    <a:pt x="1230" y="597"/>
                  </a:lnTo>
                  <a:lnTo>
                    <a:pt x="1259" y="611"/>
                  </a:lnTo>
                  <a:lnTo>
                    <a:pt x="1263" y="599"/>
                  </a:lnTo>
                  <a:close/>
                </a:path>
              </a:pathLst>
            </a:custGeom>
            <a:grpFill/>
            <a:ln w="9525">
              <a:noFill/>
              <a:round/>
              <a:headEnd/>
              <a:tailEnd/>
            </a:ln>
          </p:spPr>
          <p:txBody>
            <a:bodyPr/>
            <a:lstStyle/>
            <a:p>
              <a:pPr>
                <a:defRPr/>
              </a:pPr>
              <a:endParaRPr lang="en-CA" dirty="0"/>
            </a:p>
          </p:txBody>
        </p:sp>
        <p:sp>
          <p:nvSpPr>
            <p:cNvPr id="929982" name="Freeform 190"/>
            <p:cNvSpPr>
              <a:spLocks/>
            </p:cNvSpPr>
            <p:nvPr/>
          </p:nvSpPr>
          <p:spPr bwMode="auto">
            <a:xfrm>
              <a:off x="3080" y="714"/>
              <a:ext cx="211" cy="179"/>
            </a:xfrm>
            <a:custGeom>
              <a:avLst/>
              <a:gdLst/>
              <a:ahLst/>
              <a:cxnLst>
                <a:cxn ang="0">
                  <a:pos x="211" y="179"/>
                </a:cxn>
                <a:cxn ang="0">
                  <a:pos x="209" y="160"/>
                </a:cxn>
                <a:cxn ang="0">
                  <a:pos x="203" y="142"/>
                </a:cxn>
                <a:cxn ang="0">
                  <a:pos x="193" y="126"/>
                </a:cxn>
                <a:cxn ang="0">
                  <a:pos x="182" y="110"/>
                </a:cxn>
                <a:cxn ang="0">
                  <a:pos x="168" y="95"/>
                </a:cxn>
                <a:cxn ang="0">
                  <a:pos x="152" y="81"/>
                </a:cxn>
                <a:cxn ang="0">
                  <a:pos x="136" y="69"/>
                </a:cxn>
                <a:cxn ang="0">
                  <a:pos x="119" y="57"/>
                </a:cxn>
                <a:cxn ang="0">
                  <a:pos x="83" y="36"/>
                </a:cxn>
                <a:cxn ang="0">
                  <a:pos x="50" y="20"/>
                </a:cxn>
                <a:cxn ang="0">
                  <a:pos x="22" y="8"/>
                </a:cxn>
                <a:cxn ang="0">
                  <a:pos x="4" y="0"/>
                </a:cxn>
                <a:cxn ang="0">
                  <a:pos x="0" y="12"/>
                </a:cxn>
                <a:cxn ang="0">
                  <a:pos x="18" y="18"/>
                </a:cxn>
                <a:cxn ang="0">
                  <a:pos x="44" y="30"/>
                </a:cxn>
                <a:cxn ang="0">
                  <a:pos x="77" y="49"/>
                </a:cxn>
                <a:cxn ang="0">
                  <a:pos x="113" y="67"/>
                </a:cxn>
                <a:cxn ang="0">
                  <a:pos x="130" y="79"/>
                </a:cxn>
                <a:cxn ang="0">
                  <a:pos x="146" y="91"/>
                </a:cxn>
                <a:cxn ang="0">
                  <a:pos x="160" y="103"/>
                </a:cxn>
                <a:cxn ang="0">
                  <a:pos x="172" y="118"/>
                </a:cxn>
                <a:cxn ang="0">
                  <a:pos x="182" y="132"/>
                </a:cxn>
                <a:cxn ang="0">
                  <a:pos x="191" y="146"/>
                </a:cxn>
                <a:cxn ang="0">
                  <a:pos x="197" y="162"/>
                </a:cxn>
                <a:cxn ang="0">
                  <a:pos x="199" y="179"/>
                </a:cxn>
                <a:cxn ang="0">
                  <a:pos x="211" y="179"/>
                </a:cxn>
              </a:cxnLst>
              <a:rect l="0" t="0" r="r" b="b"/>
              <a:pathLst>
                <a:path w="211" h="179">
                  <a:moveTo>
                    <a:pt x="211" y="179"/>
                  </a:moveTo>
                  <a:lnTo>
                    <a:pt x="209" y="160"/>
                  </a:lnTo>
                  <a:lnTo>
                    <a:pt x="203" y="142"/>
                  </a:lnTo>
                  <a:lnTo>
                    <a:pt x="193" y="126"/>
                  </a:lnTo>
                  <a:lnTo>
                    <a:pt x="182" y="110"/>
                  </a:lnTo>
                  <a:lnTo>
                    <a:pt x="168" y="95"/>
                  </a:lnTo>
                  <a:lnTo>
                    <a:pt x="152" y="81"/>
                  </a:lnTo>
                  <a:lnTo>
                    <a:pt x="136" y="69"/>
                  </a:lnTo>
                  <a:lnTo>
                    <a:pt x="119" y="57"/>
                  </a:lnTo>
                  <a:lnTo>
                    <a:pt x="83" y="36"/>
                  </a:lnTo>
                  <a:lnTo>
                    <a:pt x="50" y="20"/>
                  </a:lnTo>
                  <a:lnTo>
                    <a:pt x="22" y="8"/>
                  </a:lnTo>
                  <a:lnTo>
                    <a:pt x="4" y="0"/>
                  </a:lnTo>
                  <a:lnTo>
                    <a:pt x="0" y="12"/>
                  </a:lnTo>
                  <a:lnTo>
                    <a:pt x="18" y="18"/>
                  </a:lnTo>
                  <a:lnTo>
                    <a:pt x="44" y="30"/>
                  </a:lnTo>
                  <a:lnTo>
                    <a:pt x="77" y="49"/>
                  </a:lnTo>
                  <a:lnTo>
                    <a:pt x="113" y="67"/>
                  </a:lnTo>
                  <a:lnTo>
                    <a:pt x="130" y="79"/>
                  </a:lnTo>
                  <a:lnTo>
                    <a:pt x="146" y="91"/>
                  </a:lnTo>
                  <a:lnTo>
                    <a:pt x="160" y="103"/>
                  </a:lnTo>
                  <a:lnTo>
                    <a:pt x="172" y="118"/>
                  </a:lnTo>
                  <a:lnTo>
                    <a:pt x="182" y="132"/>
                  </a:lnTo>
                  <a:lnTo>
                    <a:pt x="191" y="146"/>
                  </a:lnTo>
                  <a:lnTo>
                    <a:pt x="197" y="162"/>
                  </a:lnTo>
                  <a:lnTo>
                    <a:pt x="199" y="179"/>
                  </a:lnTo>
                  <a:lnTo>
                    <a:pt x="211" y="179"/>
                  </a:lnTo>
                  <a:close/>
                </a:path>
              </a:pathLst>
            </a:custGeom>
            <a:grpFill/>
            <a:ln w="9525">
              <a:noFill/>
              <a:round/>
              <a:headEnd/>
              <a:tailEnd/>
            </a:ln>
          </p:spPr>
          <p:txBody>
            <a:bodyPr/>
            <a:lstStyle/>
            <a:p>
              <a:pPr>
                <a:defRPr/>
              </a:pPr>
              <a:endParaRPr lang="en-CA" dirty="0"/>
            </a:p>
          </p:txBody>
        </p:sp>
        <p:sp>
          <p:nvSpPr>
            <p:cNvPr id="929983" name="Freeform 191"/>
            <p:cNvSpPr>
              <a:spLocks/>
            </p:cNvSpPr>
            <p:nvPr/>
          </p:nvSpPr>
          <p:spPr bwMode="auto">
            <a:xfrm>
              <a:off x="3957" y="241"/>
              <a:ext cx="52" cy="61"/>
            </a:xfrm>
            <a:custGeom>
              <a:avLst/>
              <a:gdLst/>
              <a:ahLst/>
              <a:cxnLst>
                <a:cxn ang="0">
                  <a:pos x="26" y="0"/>
                </a:cxn>
                <a:cxn ang="0">
                  <a:pos x="52" y="61"/>
                </a:cxn>
                <a:cxn ang="0">
                  <a:pos x="50" y="59"/>
                </a:cxn>
                <a:cxn ang="0">
                  <a:pos x="48" y="59"/>
                </a:cxn>
                <a:cxn ang="0">
                  <a:pos x="46" y="59"/>
                </a:cxn>
                <a:cxn ang="0">
                  <a:pos x="44" y="57"/>
                </a:cxn>
                <a:cxn ang="0">
                  <a:pos x="42" y="57"/>
                </a:cxn>
                <a:cxn ang="0">
                  <a:pos x="40" y="57"/>
                </a:cxn>
                <a:cxn ang="0">
                  <a:pos x="38" y="55"/>
                </a:cxn>
                <a:cxn ang="0">
                  <a:pos x="36" y="55"/>
                </a:cxn>
                <a:cxn ang="0">
                  <a:pos x="34" y="55"/>
                </a:cxn>
                <a:cxn ang="0">
                  <a:pos x="32" y="55"/>
                </a:cxn>
                <a:cxn ang="0">
                  <a:pos x="30" y="55"/>
                </a:cxn>
                <a:cxn ang="0">
                  <a:pos x="28" y="55"/>
                </a:cxn>
                <a:cxn ang="0">
                  <a:pos x="26" y="55"/>
                </a:cxn>
                <a:cxn ang="0">
                  <a:pos x="24" y="55"/>
                </a:cxn>
                <a:cxn ang="0">
                  <a:pos x="22" y="55"/>
                </a:cxn>
                <a:cxn ang="0">
                  <a:pos x="20" y="55"/>
                </a:cxn>
                <a:cxn ang="0">
                  <a:pos x="18" y="55"/>
                </a:cxn>
                <a:cxn ang="0">
                  <a:pos x="16" y="55"/>
                </a:cxn>
                <a:cxn ang="0">
                  <a:pos x="14" y="55"/>
                </a:cxn>
                <a:cxn ang="0">
                  <a:pos x="12" y="57"/>
                </a:cxn>
                <a:cxn ang="0">
                  <a:pos x="10" y="57"/>
                </a:cxn>
                <a:cxn ang="0">
                  <a:pos x="8" y="57"/>
                </a:cxn>
                <a:cxn ang="0">
                  <a:pos x="6" y="57"/>
                </a:cxn>
                <a:cxn ang="0">
                  <a:pos x="6" y="59"/>
                </a:cxn>
                <a:cxn ang="0">
                  <a:pos x="4" y="59"/>
                </a:cxn>
                <a:cxn ang="0">
                  <a:pos x="2" y="59"/>
                </a:cxn>
                <a:cxn ang="0">
                  <a:pos x="0" y="61"/>
                </a:cxn>
                <a:cxn ang="0">
                  <a:pos x="26" y="0"/>
                </a:cxn>
              </a:cxnLst>
              <a:rect l="0" t="0" r="r" b="b"/>
              <a:pathLst>
                <a:path w="52" h="61">
                  <a:moveTo>
                    <a:pt x="26" y="0"/>
                  </a:moveTo>
                  <a:lnTo>
                    <a:pt x="52" y="61"/>
                  </a:lnTo>
                  <a:lnTo>
                    <a:pt x="50" y="59"/>
                  </a:lnTo>
                  <a:lnTo>
                    <a:pt x="48" y="59"/>
                  </a:lnTo>
                  <a:lnTo>
                    <a:pt x="46" y="59"/>
                  </a:lnTo>
                  <a:lnTo>
                    <a:pt x="44" y="57"/>
                  </a:lnTo>
                  <a:lnTo>
                    <a:pt x="42" y="57"/>
                  </a:lnTo>
                  <a:lnTo>
                    <a:pt x="40" y="57"/>
                  </a:lnTo>
                  <a:lnTo>
                    <a:pt x="38" y="55"/>
                  </a:lnTo>
                  <a:lnTo>
                    <a:pt x="36" y="55"/>
                  </a:lnTo>
                  <a:lnTo>
                    <a:pt x="34" y="55"/>
                  </a:lnTo>
                  <a:lnTo>
                    <a:pt x="32" y="55"/>
                  </a:lnTo>
                  <a:lnTo>
                    <a:pt x="30" y="55"/>
                  </a:lnTo>
                  <a:lnTo>
                    <a:pt x="28" y="55"/>
                  </a:lnTo>
                  <a:lnTo>
                    <a:pt x="26" y="55"/>
                  </a:lnTo>
                  <a:lnTo>
                    <a:pt x="24" y="55"/>
                  </a:lnTo>
                  <a:lnTo>
                    <a:pt x="22" y="55"/>
                  </a:lnTo>
                  <a:lnTo>
                    <a:pt x="20" y="55"/>
                  </a:lnTo>
                  <a:lnTo>
                    <a:pt x="18" y="55"/>
                  </a:lnTo>
                  <a:lnTo>
                    <a:pt x="16" y="55"/>
                  </a:lnTo>
                  <a:lnTo>
                    <a:pt x="14" y="55"/>
                  </a:lnTo>
                  <a:lnTo>
                    <a:pt x="12" y="57"/>
                  </a:lnTo>
                  <a:lnTo>
                    <a:pt x="10" y="57"/>
                  </a:lnTo>
                  <a:lnTo>
                    <a:pt x="8" y="57"/>
                  </a:lnTo>
                  <a:lnTo>
                    <a:pt x="6" y="57"/>
                  </a:lnTo>
                  <a:lnTo>
                    <a:pt x="6" y="59"/>
                  </a:lnTo>
                  <a:lnTo>
                    <a:pt x="4" y="59"/>
                  </a:lnTo>
                  <a:lnTo>
                    <a:pt x="2" y="59"/>
                  </a:lnTo>
                  <a:lnTo>
                    <a:pt x="0" y="61"/>
                  </a:lnTo>
                  <a:lnTo>
                    <a:pt x="26" y="0"/>
                  </a:lnTo>
                  <a:close/>
                </a:path>
              </a:pathLst>
            </a:custGeom>
            <a:grpFill/>
            <a:ln w="9525">
              <a:noFill/>
              <a:round/>
              <a:headEnd/>
              <a:tailEnd/>
            </a:ln>
          </p:spPr>
          <p:txBody>
            <a:bodyPr/>
            <a:lstStyle/>
            <a:p>
              <a:pPr>
                <a:defRPr/>
              </a:pPr>
              <a:endParaRPr lang="en-CA" dirty="0"/>
            </a:p>
          </p:txBody>
        </p:sp>
        <p:sp>
          <p:nvSpPr>
            <p:cNvPr id="929984" name="Freeform 192"/>
            <p:cNvSpPr>
              <a:spLocks/>
            </p:cNvSpPr>
            <p:nvPr/>
          </p:nvSpPr>
          <p:spPr bwMode="auto">
            <a:xfrm>
              <a:off x="3979" y="271"/>
              <a:ext cx="6" cy="1060"/>
            </a:xfrm>
            <a:custGeom>
              <a:avLst/>
              <a:gdLst/>
              <a:ahLst/>
              <a:cxnLst>
                <a:cxn ang="0">
                  <a:pos x="4" y="1060"/>
                </a:cxn>
                <a:cxn ang="0">
                  <a:pos x="6" y="1060"/>
                </a:cxn>
                <a:cxn ang="0">
                  <a:pos x="6" y="0"/>
                </a:cxn>
                <a:cxn ang="0">
                  <a:pos x="0" y="0"/>
                </a:cxn>
                <a:cxn ang="0">
                  <a:pos x="0" y="1060"/>
                </a:cxn>
                <a:cxn ang="0">
                  <a:pos x="4" y="1060"/>
                </a:cxn>
              </a:cxnLst>
              <a:rect l="0" t="0" r="r" b="b"/>
              <a:pathLst>
                <a:path w="6" h="1060">
                  <a:moveTo>
                    <a:pt x="4" y="1060"/>
                  </a:moveTo>
                  <a:lnTo>
                    <a:pt x="6" y="1060"/>
                  </a:lnTo>
                  <a:lnTo>
                    <a:pt x="6" y="0"/>
                  </a:lnTo>
                  <a:lnTo>
                    <a:pt x="0" y="0"/>
                  </a:lnTo>
                  <a:lnTo>
                    <a:pt x="0" y="1060"/>
                  </a:lnTo>
                  <a:lnTo>
                    <a:pt x="4" y="1060"/>
                  </a:lnTo>
                  <a:close/>
                </a:path>
              </a:pathLst>
            </a:custGeom>
            <a:grpFill/>
            <a:ln w="9525">
              <a:noFill/>
              <a:round/>
              <a:headEnd/>
              <a:tailEnd/>
            </a:ln>
          </p:spPr>
          <p:txBody>
            <a:bodyPr/>
            <a:lstStyle/>
            <a:p>
              <a:pPr>
                <a:defRPr/>
              </a:pPr>
              <a:endParaRPr lang="en-CA" dirty="0"/>
            </a:p>
          </p:txBody>
        </p:sp>
        <p:sp>
          <p:nvSpPr>
            <p:cNvPr id="929985" name="Freeform 193"/>
            <p:cNvSpPr>
              <a:spLocks/>
            </p:cNvSpPr>
            <p:nvPr/>
          </p:nvSpPr>
          <p:spPr bwMode="auto">
            <a:xfrm>
              <a:off x="3957" y="1300"/>
              <a:ext cx="52" cy="59"/>
            </a:xfrm>
            <a:custGeom>
              <a:avLst/>
              <a:gdLst/>
              <a:ahLst/>
              <a:cxnLst>
                <a:cxn ang="0">
                  <a:pos x="26" y="59"/>
                </a:cxn>
                <a:cxn ang="0">
                  <a:pos x="52" y="0"/>
                </a:cxn>
                <a:cxn ang="0">
                  <a:pos x="50" y="0"/>
                </a:cxn>
                <a:cxn ang="0">
                  <a:pos x="48" y="3"/>
                </a:cxn>
                <a:cxn ang="0">
                  <a:pos x="46" y="3"/>
                </a:cxn>
                <a:cxn ang="0">
                  <a:pos x="44" y="3"/>
                </a:cxn>
                <a:cxn ang="0">
                  <a:pos x="44" y="5"/>
                </a:cxn>
                <a:cxn ang="0">
                  <a:pos x="42" y="5"/>
                </a:cxn>
                <a:cxn ang="0">
                  <a:pos x="40" y="5"/>
                </a:cxn>
                <a:cxn ang="0">
                  <a:pos x="38" y="5"/>
                </a:cxn>
                <a:cxn ang="0">
                  <a:pos x="36" y="5"/>
                </a:cxn>
                <a:cxn ang="0">
                  <a:pos x="36" y="7"/>
                </a:cxn>
                <a:cxn ang="0">
                  <a:pos x="34" y="7"/>
                </a:cxn>
                <a:cxn ang="0">
                  <a:pos x="32" y="7"/>
                </a:cxn>
                <a:cxn ang="0">
                  <a:pos x="30" y="7"/>
                </a:cxn>
                <a:cxn ang="0">
                  <a:pos x="28" y="7"/>
                </a:cxn>
                <a:cxn ang="0">
                  <a:pos x="26" y="7"/>
                </a:cxn>
                <a:cxn ang="0">
                  <a:pos x="24" y="7"/>
                </a:cxn>
                <a:cxn ang="0">
                  <a:pos x="22" y="7"/>
                </a:cxn>
                <a:cxn ang="0">
                  <a:pos x="20" y="7"/>
                </a:cxn>
                <a:cxn ang="0">
                  <a:pos x="18" y="7"/>
                </a:cxn>
                <a:cxn ang="0">
                  <a:pos x="16" y="7"/>
                </a:cxn>
                <a:cxn ang="0">
                  <a:pos x="14" y="5"/>
                </a:cxn>
                <a:cxn ang="0">
                  <a:pos x="12" y="5"/>
                </a:cxn>
                <a:cxn ang="0">
                  <a:pos x="10" y="5"/>
                </a:cxn>
                <a:cxn ang="0">
                  <a:pos x="8" y="5"/>
                </a:cxn>
                <a:cxn ang="0">
                  <a:pos x="6" y="3"/>
                </a:cxn>
                <a:cxn ang="0">
                  <a:pos x="4" y="3"/>
                </a:cxn>
                <a:cxn ang="0">
                  <a:pos x="2" y="0"/>
                </a:cxn>
                <a:cxn ang="0">
                  <a:pos x="0" y="0"/>
                </a:cxn>
                <a:cxn ang="0">
                  <a:pos x="26" y="59"/>
                </a:cxn>
              </a:cxnLst>
              <a:rect l="0" t="0" r="r" b="b"/>
              <a:pathLst>
                <a:path w="52" h="59">
                  <a:moveTo>
                    <a:pt x="26" y="59"/>
                  </a:moveTo>
                  <a:lnTo>
                    <a:pt x="52" y="0"/>
                  </a:lnTo>
                  <a:lnTo>
                    <a:pt x="50" y="0"/>
                  </a:lnTo>
                  <a:lnTo>
                    <a:pt x="48" y="3"/>
                  </a:lnTo>
                  <a:lnTo>
                    <a:pt x="46" y="3"/>
                  </a:lnTo>
                  <a:lnTo>
                    <a:pt x="44" y="3"/>
                  </a:lnTo>
                  <a:lnTo>
                    <a:pt x="44" y="5"/>
                  </a:lnTo>
                  <a:lnTo>
                    <a:pt x="42" y="5"/>
                  </a:lnTo>
                  <a:lnTo>
                    <a:pt x="40" y="5"/>
                  </a:lnTo>
                  <a:lnTo>
                    <a:pt x="38" y="5"/>
                  </a:lnTo>
                  <a:lnTo>
                    <a:pt x="36" y="5"/>
                  </a:lnTo>
                  <a:lnTo>
                    <a:pt x="36" y="7"/>
                  </a:lnTo>
                  <a:lnTo>
                    <a:pt x="34" y="7"/>
                  </a:lnTo>
                  <a:lnTo>
                    <a:pt x="32" y="7"/>
                  </a:lnTo>
                  <a:lnTo>
                    <a:pt x="30" y="7"/>
                  </a:lnTo>
                  <a:lnTo>
                    <a:pt x="28" y="7"/>
                  </a:lnTo>
                  <a:lnTo>
                    <a:pt x="26" y="7"/>
                  </a:lnTo>
                  <a:lnTo>
                    <a:pt x="24" y="7"/>
                  </a:lnTo>
                  <a:lnTo>
                    <a:pt x="22" y="7"/>
                  </a:lnTo>
                  <a:lnTo>
                    <a:pt x="20" y="7"/>
                  </a:lnTo>
                  <a:lnTo>
                    <a:pt x="18" y="7"/>
                  </a:lnTo>
                  <a:lnTo>
                    <a:pt x="16" y="7"/>
                  </a:lnTo>
                  <a:lnTo>
                    <a:pt x="14" y="5"/>
                  </a:lnTo>
                  <a:lnTo>
                    <a:pt x="12" y="5"/>
                  </a:lnTo>
                  <a:lnTo>
                    <a:pt x="10" y="5"/>
                  </a:lnTo>
                  <a:lnTo>
                    <a:pt x="8" y="5"/>
                  </a:lnTo>
                  <a:lnTo>
                    <a:pt x="6" y="3"/>
                  </a:lnTo>
                  <a:lnTo>
                    <a:pt x="4" y="3"/>
                  </a:lnTo>
                  <a:lnTo>
                    <a:pt x="2" y="0"/>
                  </a:lnTo>
                  <a:lnTo>
                    <a:pt x="0" y="0"/>
                  </a:lnTo>
                  <a:lnTo>
                    <a:pt x="26" y="59"/>
                  </a:lnTo>
                  <a:close/>
                </a:path>
              </a:pathLst>
            </a:custGeom>
            <a:grpFill/>
            <a:ln w="9525">
              <a:noFill/>
              <a:round/>
              <a:headEnd/>
              <a:tailEnd/>
            </a:ln>
          </p:spPr>
          <p:txBody>
            <a:bodyPr/>
            <a:lstStyle/>
            <a:p>
              <a:pPr>
                <a:defRPr/>
              </a:pPr>
              <a:endParaRPr lang="en-CA" dirty="0"/>
            </a:p>
          </p:txBody>
        </p:sp>
        <p:sp>
          <p:nvSpPr>
            <p:cNvPr id="929986" name="Freeform 194"/>
            <p:cNvSpPr>
              <a:spLocks/>
            </p:cNvSpPr>
            <p:nvPr/>
          </p:nvSpPr>
          <p:spPr bwMode="auto">
            <a:xfrm>
              <a:off x="3425" y="777"/>
              <a:ext cx="59" cy="51"/>
            </a:xfrm>
            <a:custGeom>
              <a:avLst/>
              <a:gdLst/>
              <a:ahLst/>
              <a:cxnLst>
                <a:cxn ang="0">
                  <a:pos x="0" y="26"/>
                </a:cxn>
                <a:cxn ang="0">
                  <a:pos x="59" y="0"/>
                </a:cxn>
                <a:cxn ang="0">
                  <a:pos x="59" y="2"/>
                </a:cxn>
                <a:cxn ang="0">
                  <a:pos x="59" y="4"/>
                </a:cxn>
                <a:cxn ang="0">
                  <a:pos x="57" y="4"/>
                </a:cxn>
                <a:cxn ang="0">
                  <a:pos x="57" y="6"/>
                </a:cxn>
                <a:cxn ang="0">
                  <a:pos x="57" y="8"/>
                </a:cxn>
                <a:cxn ang="0">
                  <a:pos x="55" y="10"/>
                </a:cxn>
                <a:cxn ang="0">
                  <a:pos x="55" y="12"/>
                </a:cxn>
                <a:cxn ang="0">
                  <a:pos x="55" y="14"/>
                </a:cxn>
                <a:cxn ang="0">
                  <a:pos x="55" y="16"/>
                </a:cxn>
                <a:cxn ang="0">
                  <a:pos x="53" y="18"/>
                </a:cxn>
                <a:cxn ang="0">
                  <a:pos x="53" y="20"/>
                </a:cxn>
                <a:cxn ang="0">
                  <a:pos x="53" y="22"/>
                </a:cxn>
                <a:cxn ang="0">
                  <a:pos x="53" y="24"/>
                </a:cxn>
                <a:cxn ang="0">
                  <a:pos x="53" y="26"/>
                </a:cxn>
                <a:cxn ang="0">
                  <a:pos x="53" y="28"/>
                </a:cxn>
                <a:cxn ang="0">
                  <a:pos x="53" y="30"/>
                </a:cxn>
                <a:cxn ang="0">
                  <a:pos x="53" y="32"/>
                </a:cxn>
                <a:cxn ang="0">
                  <a:pos x="55" y="34"/>
                </a:cxn>
                <a:cxn ang="0">
                  <a:pos x="55" y="36"/>
                </a:cxn>
                <a:cxn ang="0">
                  <a:pos x="55" y="38"/>
                </a:cxn>
                <a:cxn ang="0">
                  <a:pos x="55" y="40"/>
                </a:cxn>
                <a:cxn ang="0">
                  <a:pos x="57" y="42"/>
                </a:cxn>
                <a:cxn ang="0">
                  <a:pos x="57" y="44"/>
                </a:cxn>
                <a:cxn ang="0">
                  <a:pos x="57" y="47"/>
                </a:cxn>
                <a:cxn ang="0">
                  <a:pos x="59" y="49"/>
                </a:cxn>
                <a:cxn ang="0">
                  <a:pos x="59" y="51"/>
                </a:cxn>
                <a:cxn ang="0">
                  <a:pos x="0" y="26"/>
                </a:cxn>
              </a:cxnLst>
              <a:rect l="0" t="0" r="r" b="b"/>
              <a:pathLst>
                <a:path w="59" h="51">
                  <a:moveTo>
                    <a:pt x="0" y="26"/>
                  </a:moveTo>
                  <a:lnTo>
                    <a:pt x="59" y="0"/>
                  </a:lnTo>
                  <a:lnTo>
                    <a:pt x="59" y="2"/>
                  </a:lnTo>
                  <a:lnTo>
                    <a:pt x="59" y="4"/>
                  </a:lnTo>
                  <a:lnTo>
                    <a:pt x="57" y="4"/>
                  </a:lnTo>
                  <a:lnTo>
                    <a:pt x="57" y="6"/>
                  </a:lnTo>
                  <a:lnTo>
                    <a:pt x="57" y="8"/>
                  </a:lnTo>
                  <a:lnTo>
                    <a:pt x="55" y="10"/>
                  </a:lnTo>
                  <a:lnTo>
                    <a:pt x="55" y="12"/>
                  </a:lnTo>
                  <a:lnTo>
                    <a:pt x="55" y="14"/>
                  </a:lnTo>
                  <a:lnTo>
                    <a:pt x="55" y="16"/>
                  </a:lnTo>
                  <a:lnTo>
                    <a:pt x="53" y="18"/>
                  </a:lnTo>
                  <a:lnTo>
                    <a:pt x="53" y="20"/>
                  </a:lnTo>
                  <a:lnTo>
                    <a:pt x="53" y="22"/>
                  </a:lnTo>
                  <a:lnTo>
                    <a:pt x="53" y="24"/>
                  </a:lnTo>
                  <a:lnTo>
                    <a:pt x="53" y="26"/>
                  </a:lnTo>
                  <a:lnTo>
                    <a:pt x="53" y="28"/>
                  </a:lnTo>
                  <a:lnTo>
                    <a:pt x="53" y="30"/>
                  </a:lnTo>
                  <a:lnTo>
                    <a:pt x="53" y="32"/>
                  </a:lnTo>
                  <a:lnTo>
                    <a:pt x="55" y="34"/>
                  </a:lnTo>
                  <a:lnTo>
                    <a:pt x="55" y="36"/>
                  </a:lnTo>
                  <a:lnTo>
                    <a:pt x="55" y="38"/>
                  </a:lnTo>
                  <a:lnTo>
                    <a:pt x="55" y="40"/>
                  </a:lnTo>
                  <a:lnTo>
                    <a:pt x="57" y="42"/>
                  </a:lnTo>
                  <a:lnTo>
                    <a:pt x="57" y="44"/>
                  </a:lnTo>
                  <a:lnTo>
                    <a:pt x="57" y="47"/>
                  </a:lnTo>
                  <a:lnTo>
                    <a:pt x="59" y="49"/>
                  </a:lnTo>
                  <a:lnTo>
                    <a:pt x="59" y="51"/>
                  </a:lnTo>
                  <a:lnTo>
                    <a:pt x="0" y="26"/>
                  </a:lnTo>
                  <a:close/>
                </a:path>
              </a:pathLst>
            </a:custGeom>
            <a:grpFill/>
            <a:ln w="9525">
              <a:noFill/>
              <a:round/>
              <a:headEnd/>
              <a:tailEnd/>
            </a:ln>
          </p:spPr>
          <p:txBody>
            <a:bodyPr/>
            <a:lstStyle/>
            <a:p>
              <a:pPr>
                <a:defRPr/>
              </a:pPr>
              <a:endParaRPr lang="en-CA" dirty="0"/>
            </a:p>
          </p:txBody>
        </p:sp>
        <p:sp>
          <p:nvSpPr>
            <p:cNvPr id="929987" name="Freeform 195"/>
            <p:cNvSpPr>
              <a:spLocks/>
            </p:cNvSpPr>
            <p:nvPr/>
          </p:nvSpPr>
          <p:spPr bwMode="auto">
            <a:xfrm>
              <a:off x="3455" y="799"/>
              <a:ext cx="1054" cy="6"/>
            </a:xfrm>
            <a:custGeom>
              <a:avLst/>
              <a:gdLst/>
              <a:ahLst/>
              <a:cxnLst>
                <a:cxn ang="0">
                  <a:pos x="1054" y="4"/>
                </a:cxn>
                <a:cxn ang="0">
                  <a:pos x="1054" y="0"/>
                </a:cxn>
                <a:cxn ang="0">
                  <a:pos x="0" y="0"/>
                </a:cxn>
                <a:cxn ang="0">
                  <a:pos x="0" y="6"/>
                </a:cxn>
                <a:cxn ang="0">
                  <a:pos x="1054" y="6"/>
                </a:cxn>
                <a:cxn ang="0">
                  <a:pos x="1054" y="4"/>
                </a:cxn>
              </a:cxnLst>
              <a:rect l="0" t="0" r="r" b="b"/>
              <a:pathLst>
                <a:path w="1054" h="6">
                  <a:moveTo>
                    <a:pt x="1054" y="4"/>
                  </a:moveTo>
                  <a:lnTo>
                    <a:pt x="1054" y="0"/>
                  </a:lnTo>
                  <a:lnTo>
                    <a:pt x="0" y="0"/>
                  </a:lnTo>
                  <a:lnTo>
                    <a:pt x="0" y="6"/>
                  </a:lnTo>
                  <a:lnTo>
                    <a:pt x="1054" y="6"/>
                  </a:lnTo>
                  <a:lnTo>
                    <a:pt x="1054" y="4"/>
                  </a:lnTo>
                  <a:close/>
                </a:path>
              </a:pathLst>
            </a:custGeom>
            <a:grpFill/>
            <a:ln w="9525">
              <a:noFill/>
              <a:round/>
              <a:headEnd/>
              <a:tailEnd/>
            </a:ln>
          </p:spPr>
          <p:txBody>
            <a:bodyPr/>
            <a:lstStyle/>
            <a:p>
              <a:pPr>
                <a:defRPr/>
              </a:pPr>
              <a:endParaRPr lang="en-CA" dirty="0"/>
            </a:p>
          </p:txBody>
        </p:sp>
        <p:sp>
          <p:nvSpPr>
            <p:cNvPr id="929988" name="Freeform 196"/>
            <p:cNvSpPr>
              <a:spLocks/>
            </p:cNvSpPr>
            <p:nvPr/>
          </p:nvSpPr>
          <p:spPr bwMode="auto">
            <a:xfrm>
              <a:off x="4480" y="777"/>
              <a:ext cx="59" cy="51"/>
            </a:xfrm>
            <a:custGeom>
              <a:avLst/>
              <a:gdLst/>
              <a:ahLst/>
              <a:cxnLst>
                <a:cxn ang="0">
                  <a:pos x="59" y="26"/>
                </a:cxn>
                <a:cxn ang="0">
                  <a:pos x="0" y="0"/>
                </a:cxn>
                <a:cxn ang="0">
                  <a:pos x="0" y="2"/>
                </a:cxn>
                <a:cxn ang="0">
                  <a:pos x="3" y="4"/>
                </a:cxn>
                <a:cxn ang="0">
                  <a:pos x="3" y="6"/>
                </a:cxn>
                <a:cxn ang="0">
                  <a:pos x="3" y="8"/>
                </a:cxn>
                <a:cxn ang="0">
                  <a:pos x="5" y="10"/>
                </a:cxn>
                <a:cxn ang="0">
                  <a:pos x="5" y="12"/>
                </a:cxn>
                <a:cxn ang="0">
                  <a:pos x="5" y="14"/>
                </a:cxn>
                <a:cxn ang="0">
                  <a:pos x="5" y="16"/>
                </a:cxn>
                <a:cxn ang="0">
                  <a:pos x="7" y="18"/>
                </a:cxn>
                <a:cxn ang="0">
                  <a:pos x="7" y="20"/>
                </a:cxn>
                <a:cxn ang="0">
                  <a:pos x="7" y="22"/>
                </a:cxn>
                <a:cxn ang="0">
                  <a:pos x="7" y="24"/>
                </a:cxn>
                <a:cxn ang="0">
                  <a:pos x="7" y="26"/>
                </a:cxn>
                <a:cxn ang="0">
                  <a:pos x="7" y="28"/>
                </a:cxn>
                <a:cxn ang="0">
                  <a:pos x="7" y="30"/>
                </a:cxn>
                <a:cxn ang="0">
                  <a:pos x="7" y="32"/>
                </a:cxn>
                <a:cxn ang="0">
                  <a:pos x="5" y="34"/>
                </a:cxn>
                <a:cxn ang="0">
                  <a:pos x="5" y="36"/>
                </a:cxn>
                <a:cxn ang="0">
                  <a:pos x="5" y="38"/>
                </a:cxn>
                <a:cxn ang="0">
                  <a:pos x="5" y="40"/>
                </a:cxn>
                <a:cxn ang="0">
                  <a:pos x="3" y="42"/>
                </a:cxn>
                <a:cxn ang="0">
                  <a:pos x="3" y="44"/>
                </a:cxn>
                <a:cxn ang="0">
                  <a:pos x="3" y="47"/>
                </a:cxn>
                <a:cxn ang="0">
                  <a:pos x="3" y="49"/>
                </a:cxn>
                <a:cxn ang="0">
                  <a:pos x="0" y="49"/>
                </a:cxn>
                <a:cxn ang="0">
                  <a:pos x="0" y="51"/>
                </a:cxn>
                <a:cxn ang="0">
                  <a:pos x="59" y="26"/>
                </a:cxn>
              </a:cxnLst>
              <a:rect l="0" t="0" r="r" b="b"/>
              <a:pathLst>
                <a:path w="59" h="51">
                  <a:moveTo>
                    <a:pt x="59" y="26"/>
                  </a:moveTo>
                  <a:lnTo>
                    <a:pt x="0" y="0"/>
                  </a:lnTo>
                  <a:lnTo>
                    <a:pt x="0" y="2"/>
                  </a:lnTo>
                  <a:lnTo>
                    <a:pt x="3" y="4"/>
                  </a:lnTo>
                  <a:lnTo>
                    <a:pt x="3" y="6"/>
                  </a:lnTo>
                  <a:lnTo>
                    <a:pt x="3" y="8"/>
                  </a:lnTo>
                  <a:lnTo>
                    <a:pt x="5" y="10"/>
                  </a:lnTo>
                  <a:lnTo>
                    <a:pt x="5" y="12"/>
                  </a:lnTo>
                  <a:lnTo>
                    <a:pt x="5" y="14"/>
                  </a:lnTo>
                  <a:lnTo>
                    <a:pt x="5" y="16"/>
                  </a:lnTo>
                  <a:lnTo>
                    <a:pt x="7" y="18"/>
                  </a:lnTo>
                  <a:lnTo>
                    <a:pt x="7" y="20"/>
                  </a:lnTo>
                  <a:lnTo>
                    <a:pt x="7" y="22"/>
                  </a:lnTo>
                  <a:lnTo>
                    <a:pt x="7" y="24"/>
                  </a:lnTo>
                  <a:lnTo>
                    <a:pt x="7" y="26"/>
                  </a:lnTo>
                  <a:lnTo>
                    <a:pt x="7" y="28"/>
                  </a:lnTo>
                  <a:lnTo>
                    <a:pt x="7" y="30"/>
                  </a:lnTo>
                  <a:lnTo>
                    <a:pt x="7" y="32"/>
                  </a:lnTo>
                  <a:lnTo>
                    <a:pt x="5" y="34"/>
                  </a:lnTo>
                  <a:lnTo>
                    <a:pt x="5" y="36"/>
                  </a:lnTo>
                  <a:lnTo>
                    <a:pt x="5" y="38"/>
                  </a:lnTo>
                  <a:lnTo>
                    <a:pt x="5" y="40"/>
                  </a:lnTo>
                  <a:lnTo>
                    <a:pt x="3" y="42"/>
                  </a:lnTo>
                  <a:lnTo>
                    <a:pt x="3" y="44"/>
                  </a:lnTo>
                  <a:lnTo>
                    <a:pt x="3" y="47"/>
                  </a:lnTo>
                  <a:lnTo>
                    <a:pt x="3" y="49"/>
                  </a:lnTo>
                  <a:lnTo>
                    <a:pt x="0" y="49"/>
                  </a:lnTo>
                  <a:lnTo>
                    <a:pt x="0" y="51"/>
                  </a:lnTo>
                  <a:lnTo>
                    <a:pt x="59" y="26"/>
                  </a:lnTo>
                  <a:close/>
                </a:path>
              </a:pathLst>
            </a:custGeom>
            <a:grpFill/>
            <a:ln w="9525">
              <a:noFill/>
              <a:round/>
              <a:headEnd/>
              <a:tailEnd/>
            </a:ln>
          </p:spPr>
          <p:txBody>
            <a:bodyPr/>
            <a:lstStyle/>
            <a:p>
              <a:pPr>
                <a:defRPr/>
              </a:pPr>
              <a:endParaRPr lang="en-CA" dirty="0"/>
            </a:p>
          </p:txBody>
        </p:sp>
        <p:sp>
          <p:nvSpPr>
            <p:cNvPr id="929989" name="Freeform 197"/>
            <p:cNvSpPr>
              <a:spLocks noEditPoints="1"/>
            </p:cNvSpPr>
            <p:nvPr/>
          </p:nvSpPr>
          <p:spPr bwMode="auto">
            <a:xfrm>
              <a:off x="3997" y="334"/>
              <a:ext cx="61" cy="307"/>
            </a:xfrm>
            <a:custGeom>
              <a:avLst/>
              <a:gdLst/>
              <a:ahLst/>
              <a:cxnLst>
                <a:cxn ang="0">
                  <a:pos x="17" y="297"/>
                </a:cxn>
                <a:cxn ang="0">
                  <a:pos x="21" y="303"/>
                </a:cxn>
                <a:cxn ang="0">
                  <a:pos x="15" y="307"/>
                </a:cxn>
                <a:cxn ang="0">
                  <a:pos x="8" y="297"/>
                </a:cxn>
                <a:cxn ang="0">
                  <a:pos x="0" y="291"/>
                </a:cxn>
                <a:cxn ang="0">
                  <a:pos x="15" y="252"/>
                </a:cxn>
                <a:cxn ang="0">
                  <a:pos x="19" y="260"/>
                </a:cxn>
                <a:cxn ang="0">
                  <a:pos x="23" y="266"/>
                </a:cxn>
                <a:cxn ang="0">
                  <a:pos x="10" y="260"/>
                </a:cxn>
                <a:cxn ang="0">
                  <a:pos x="4" y="252"/>
                </a:cxn>
                <a:cxn ang="0">
                  <a:pos x="61" y="222"/>
                </a:cxn>
                <a:cxn ang="0">
                  <a:pos x="0" y="163"/>
                </a:cxn>
                <a:cxn ang="0">
                  <a:pos x="19" y="171"/>
                </a:cxn>
                <a:cxn ang="0">
                  <a:pos x="37" y="179"/>
                </a:cxn>
                <a:cxn ang="0">
                  <a:pos x="53" y="185"/>
                </a:cxn>
                <a:cxn ang="0">
                  <a:pos x="57" y="193"/>
                </a:cxn>
                <a:cxn ang="0">
                  <a:pos x="41" y="189"/>
                </a:cxn>
                <a:cxn ang="0">
                  <a:pos x="25" y="183"/>
                </a:cxn>
                <a:cxn ang="0">
                  <a:pos x="10" y="173"/>
                </a:cxn>
                <a:cxn ang="0">
                  <a:pos x="23" y="122"/>
                </a:cxn>
                <a:cxn ang="0">
                  <a:pos x="19" y="118"/>
                </a:cxn>
                <a:cxn ang="0">
                  <a:pos x="17" y="110"/>
                </a:cxn>
                <a:cxn ang="0">
                  <a:pos x="17" y="104"/>
                </a:cxn>
                <a:cxn ang="0">
                  <a:pos x="21" y="98"/>
                </a:cxn>
                <a:cxn ang="0">
                  <a:pos x="19" y="92"/>
                </a:cxn>
                <a:cxn ang="0">
                  <a:pos x="17" y="80"/>
                </a:cxn>
                <a:cxn ang="0">
                  <a:pos x="23" y="71"/>
                </a:cxn>
                <a:cxn ang="0">
                  <a:pos x="61" y="69"/>
                </a:cxn>
                <a:cxn ang="0">
                  <a:pos x="29" y="77"/>
                </a:cxn>
                <a:cxn ang="0">
                  <a:pos x="25" y="80"/>
                </a:cxn>
                <a:cxn ang="0">
                  <a:pos x="23" y="82"/>
                </a:cxn>
                <a:cxn ang="0">
                  <a:pos x="23" y="88"/>
                </a:cxn>
                <a:cxn ang="0">
                  <a:pos x="27" y="94"/>
                </a:cxn>
                <a:cxn ang="0">
                  <a:pos x="35" y="96"/>
                </a:cxn>
                <a:cxn ang="0">
                  <a:pos x="29" y="104"/>
                </a:cxn>
                <a:cxn ang="0">
                  <a:pos x="23" y="106"/>
                </a:cxn>
                <a:cxn ang="0">
                  <a:pos x="23" y="112"/>
                </a:cxn>
                <a:cxn ang="0">
                  <a:pos x="25" y="118"/>
                </a:cxn>
                <a:cxn ang="0">
                  <a:pos x="29" y="120"/>
                </a:cxn>
                <a:cxn ang="0">
                  <a:pos x="37" y="122"/>
                </a:cxn>
                <a:cxn ang="0">
                  <a:pos x="23" y="53"/>
                </a:cxn>
                <a:cxn ang="0">
                  <a:pos x="19" y="47"/>
                </a:cxn>
                <a:cxn ang="0">
                  <a:pos x="17" y="41"/>
                </a:cxn>
                <a:cxn ang="0">
                  <a:pos x="17" y="33"/>
                </a:cxn>
                <a:cxn ang="0">
                  <a:pos x="21" y="29"/>
                </a:cxn>
                <a:cxn ang="0">
                  <a:pos x="19" y="23"/>
                </a:cxn>
                <a:cxn ang="0">
                  <a:pos x="17" y="11"/>
                </a:cxn>
                <a:cxn ang="0">
                  <a:pos x="21" y="2"/>
                </a:cxn>
                <a:cxn ang="0">
                  <a:pos x="31" y="0"/>
                </a:cxn>
                <a:cxn ang="0">
                  <a:pos x="29" y="6"/>
                </a:cxn>
                <a:cxn ang="0">
                  <a:pos x="25" y="8"/>
                </a:cxn>
                <a:cxn ang="0">
                  <a:pos x="23" y="11"/>
                </a:cxn>
                <a:cxn ang="0">
                  <a:pos x="23" y="17"/>
                </a:cxn>
                <a:cxn ang="0">
                  <a:pos x="27" y="23"/>
                </a:cxn>
                <a:cxn ang="0">
                  <a:pos x="35" y="25"/>
                </a:cxn>
                <a:cxn ang="0">
                  <a:pos x="29" y="33"/>
                </a:cxn>
                <a:cxn ang="0">
                  <a:pos x="25" y="35"/>
                </a:cxn>
                <a:cxn ang="0">
                  <a:pos x="23" y="41"/>
                </a:cxn>
                <a:cxn ang="0">
                  <a:pos x="25" y="47"/>
                </a:cxn>
                <a:cxn ang="0">
                  <a:pos x="29" y="49"/>
                </a:cxn>
                <a:cxn ang="0">
                  <a:pos x="35" y="51"/>
                </a:cxn>
              </a:cxnLst>
              <a:rect l="0" t="0" r="r" b="b"/>
              <a:pathLst>
                <a:path w="61" h="307">
                  <a:moveTo>
                    <a:pt x="61" y="285"/>
                  </a:moveTo>
                  <a:lnTo>
                    <a:pt x="61" y="293"/>
                  </a:lnTo>
                  <a:lnTo>
                    <a:pt x="15" y="293"/>
                  </a:lnTo>
                  <a:lnTo>
                    <a:pt x="15" y="293"/>
                  </a:lnTo>
                  <a:lnTo>
                    <a:pt x="15" y="295"/>
                  </a:lnTo>
                  <a:lnTo>
                    <a:pt x="17" y="295"/>
                  </a:lnTo>
                  <a:lnTo>
                    <a:pt x="17" y="297"/>
                  </a:lnTo>
                  <a:lnTo>
                    <a:pt x="17" y="297"/>
                  </a:lnTo>
                  <a:lnTo>
                    <a:pt x="17" y="299"/>
                  </a:lnTo>
                  <a:lnTo>
                    <a:pt x="19" y="299"/>
                  </a:lnTo>
                  <a:lnTo>
                    <a:pt x="19" y="301"/>
                  </a:lnTo>
                  <a:lnTo>
                    <a:pt x="19" y="301"/>
                  </a:lnTo>
                  <a:lnTo>
                    <a:pt x="21" y="303"/>
                  </a:lnTo>
                  <a:lnTo>
                    <a:pt x="21" y="303"/>
                  </a:lnTo>
                  <a:lnTo>
                    <a:pt x="21" y="305"/>
                  </a:lnTo>
                  <a:lnTo>
                    <a:pt x="21" y="305"/>
                  </a:lnTo>
                  <a:lnTo>
                    <a:pt x="23" y="307"/>
                  </a:lnTo>
                  <a:lnTo>
                    <a:pt x="23" y="307"/>
                  </a:lnTo>
                  <a:lnTo>
                    <a:pt x="23" y="307"/>
                  </a:lnTo>
                  <a:lnTo>
                    <a:pt x="15" y="307"/>
                  </a:lnTo>
                  <a:lnTo>
                    <a:pt x="15" y="307"/>
                  </a:lnTo>
                  <a:lnTo>
                    <a:pt x="15" y="305"/>
                  </a:lnTo>
                  <a:lnTo>
                    <a:pt x="12" y="303"/>
                  </a:lnTo>
                  <a:lnTo>
                    <a:pt x="12" y="303"/>
                  </a:lnTo>
                  <a:lnTo>
                    <a:pt x="10" y="301"/>
                  </a:lnTo>
                  <a:lnTo>
                    <a:pt x="10" y="299"/>
                  </a:lnTo>
                  <a:lnTo>
                    <a:pt x="8" y="299"/>
                  </a:lnTo>
                  <a:lnTo>
                    <a:pt x="8" y="297"/>
                  </a:lnTo>
                  <a:lnTo>
                    <a:pt x="6" y="297"/>
                  </a:lnTo>
                  <a:lnTo>
                    <a:pt x="6" y="295"/>
                  </a:lnTo>
                  <a:lnTo>
                    <a:pt x="4" y="295"/>
                  </a:lnTo>
                  <a:lnTo>
                    <a:pt x="4" y="293"/>
                  </a:lnTo>
                  <a:lnTo>
                    <a:pt x="2" y="293"/>
                  </a:lnTo>
                  <a:lnTo>
                    <a:pt x="2" y="291"/>
                  </a:lnTo>
                  <a:lnTo>
                    <a:pt x="0" y="291"/>
                  </a:lnTo>
                  <a:lnTo>
                    <a:pt x="0" y="291"/>
                  </a:lnTo>
                  <a:lnTo>
                    <a:pt x="0" y="285"/>
                  </a:lnTo>
                  <a:lnTo>
                    <a:pt x="61" y="285"/>
                  </a:lnTo>
                  <a:close/>
                  <a:moveTo>
                    <a:pt x="61" y="244"/>
                  </a:moveTo>
                  <a:lnTo>
                    <a:pt x="61" y="252"/>
                  </a:lnTo>
                  <a:lnTo>
                    <a:pt x="15" y="252"/>
                  </a:lnTo>
                  <a:lnTo>
                    <a:pt x="15" y="252"/>
                  </a:lnTo>
                  <a:lnTo>
                    <a:pt x="15" y="254"/>
                  </a:lnTo>
                  <a:lnTo>
                    <a:pt x="17" y="254"/>
                  </a:lnTo>
                  <a:lnTo>
                    <a:pt x="17" y="256"/>
                  </a:lnTo>
                  <a:lnTo>
                    <a:pt x="17" y="256"/>
                  </a:lnTo>
                  <a:lnTo>
                    <a:pt x="17" y="256"/>
                  </a:lnTo>
                  <a:lnTo>
                    <a:pt x="19" y="258"/>
                  </a:lnTo>
                  <a:lnTo>
                    <a:pt x="19" y="260"/>
                  </a:lnTo>
                  <a:lnTo>
                    <a:pt x="19" y="260"/>
                  </a:lnTo>
                  <a:lnTo>
                    <a:pt x="21" y="262"/>
                  </a:lnTo>
                  <a:lnTo>
                    <a:pt x="21" y="262"/>
                  </a:lnTo>
                  <a:lnTo>
                    <a:pt x="21" y="264"/>
                  </a:lnTo>
                  <a:lnTo>
                    <a:pt x="21" y="264"/>
                  </a:lnTo>
                  <a:lnTo>
                    <a:pt x="23" y="264"/>
                  </a:lnTo>
                  <a:lnTo>
                    <a:pt x="23" y="266"/>
                  </a:lnTo>
                  <a:lnTo>
                    <a:pt x="23" y="266"/>
                  </a:lnTo>
                  <a:lnTo>
                    <a:pt x="15" y="266"/>
                  </a:lnTo>
                  <a:lnTo>
                    <a:pt x="15" y="266"/>
                  </a:lnTo>
                  <a:lnTo>
                    <a:pt x="15" y="264"/>
                  </a:lnTo>
                  <a:lnTo>
                    <a:pt x="12" y="262"/>
                  </a:lnTo>
                  <a:lnTo>
                    <a:pt x="12" y="260"/>
                  </a:lnTo>
                  <a:lnTo>
                    <a:pt x="10" y="260"/>
                  </a:lnTo>
                  <a:lnTo>
                    <a:pt x="10" y="258"/>
                  </a:lnTo>
                  <a:lnTo>
                    <a:pt x="8" y="258"/>
                  </a:lnTo>
                  <a:lnTo>
                    <a:pt x="8" y="256"/>
                  </a:lnTo>
                  <a:lnTo>
                    <a:pt x="6" y="254"/>
                  </a:lnTo>
                  <a:lnTo>
                    <a:pt x="6" y="254"/>
                  </a:lnTo>
                  <a:lnTo>
                    <a:pt x="4" y="252"/>
                  </a:lnTo>
                  <a:lnTo>
                    <a:pt x="4" y="252"/>
                  </a:lnTo>
                  <a:lnTo>
                    <a:pt x="2" y="252"/>
                  </a:lnTo>
                  <a:lnTo>
                    <a:pt x="2" y="250"/>
                  </a:lnTo>
                  <a:lnTo>
                    <a:pt x="0" y="250"/>
                  </a:lnTo>
                  <a:lnTo>
                    <a:pt x="0" y="250"/>
                  </a:lnTo>
                  <a:lnTo>
                    <a:pt x="0" y="244"/>
                  </a:lnTo>
                  <a:lnTo>
                    <a:pt x="61" y="244"/>
                  </a:lnTo>
                  <a:close/>
                  <a:moveTo>
                    <a:pt x="61" y="222"/>
                  </a:moveTo>
                  <a:lnTo>
                    <a:pt x="53" y="222"/>
                  </a:lnTo>
                  <a:lnTo>
                    <a:pt x="53" y="213"/>
                  </a:lnTo>
                  <a:lnTo>
                    <a:pt x="61" y="213"/>
                  </a:lnTo>
                  <a:lnTo>
                    <a:pt x="61" y="222"/>
                  </a:lnTo>
                  <a:close/>
                  <a:moveTo>
                    <a:pt x="8" y="201"/>
                  </a:moveTo>
                  <a:lnTo>
                    <a:pt x="0" y="201"/>
                  </a:lnTo>
                  <a:lnTo>
                    <a:pt x="0" y="163"/>
                  </a:lnTo>
                  <a:lnTo>
                    <a:pt x="6" y="163"/>
                  </a:lnTo>
                  <a:lnTo>
                    <a:pt x="8" y="165"/>
                  </a:lnTo>
                  <a:lnTo>
                    <a:pt x="10" y="165"/>
                  </a:lnTo>
                  <a:lnTo>
                    <a:pt x="12" y="167"/>
                  </a:lnTo>
                  <a:lnTo>
                    <a:pt x="15" y="169"/>
                  </a:lnTo>
                  <a:lnTo>
                    <a:pt x="17" y="169"/>
                  </a:lnTo>
                  <a:lnTo>
                    <a:pt x="19" y="171"/>
                  </a:lnTo>
                  <a:lnTo>
                    <a:pt x="21" y="173"/>
                  </a:lnTo>
                  <a:lnTo>
                    <a:pt x="23" y="173"/>
                  </a:lnTo>
                  <a:lnTo>
                    <a:pt x="27" y="175"/>
                  </a:lnTo>
                  <a:lnTo>
                    <a:pt x="29" y="177"/>
                  </a:lnTo>
                  <a:lnTo>
                    <a:pt x="31" y="177"/>
                  </a:lnTo>
                  <a:lnTo>
                    <a:pt x="33" y="179"/>
                  </a:lnTo>
                  <a:lnTo>
                    <a:pt x="37" y="179"/>
                  </a:lnTo>
                  <a:lnTo>
                    <a:pt x="39" y="181"/>
                  </a:lnTo>
                  <a:lnTo>
                    <a:pt x="41" y="181"/>
                  </a:lnTo>
                  <a:lnTo>
                    <a:pt x="45" y="183"/>
                  </a:lnTo>
                  <a:lnTo>
                    <a:pt x="47" y="183"/>
                  </a:lnTo>
                  <a:lnTo>
                    <a:pt x="49" y="183"/>
                  </a:lnTo>
                  <a:lnTo>
                    <a:pt x="51" y="185"/>
                  </a:lnTo>
                  <a:lnTo>
                    <a:pt x="53" y="185"/>
                  </a:lnTo>
                  <a:lnTo>
                    <a:pt x="55" y="185"/>
                  </a:lnTo>
                  <a:lnTo>
                    <a:pt x="57" y="185"/>
                  </a:lnTo>
                  <a:lnTo>
                    <a:pt x="59" y="185"/>
                  </a:lnTo>
                  <a:lnTo>
                    <a:pt x="61" y="185"/>
                  </a:lnTo>
                  <a:lnTo>
                    <a:pt x="61" y="193"/>
                  </a:lnTo>
                  <a:lnTo>
                    <a:pt x="59" y="193"/>
                  </a:lnTo>
                  <a:lnTo>
                    <a:pt x="57" y="193"/>
                  </a:lnTo>
                  <a:lnTo>
                    <a:pt x="55" y="193"/>
                  </a:lnTo>
                  <a:lnTo>
                    <a:pt x="53" y="193"/>
                  </a:lnTo>
                  <a:lnTo>
                    <a:pt x="51" y="191"/>
                  </a:lnTo>
                  <a:lnTo>
                    <a:pt x="49" y="191"/>
                  </a:lnTo>
                  <a:lnTo>
                    <a:pt x="47" y="191"/>
                  </a:lnTo>
                  <a:lnTo>
                    <a:pt x="43" y="191"/>
                  </a:lnTo>
                  <a:lnTo>
                    <a:pt x="41" y="189"/>
                  </a:lnTo>
                  <a:lnTo>
                    <a:pt x="39" y="189"/>
                  </a:lnTo>
                  <a:lnTo>
                    <a:pt x="37" y="187"/>
                  </a:lnTo>
                  <a:lnTo>
                    <a:pt x="35" y="187"/>
                  </a:lnTo>
                  <a:lnTo>
                    <a:pt x="31" y="187"/>
                  </a:lnTo>
                  <a:lnTo>
                    <a:pt x="29" y="185"/>
                  </a:lnTo>
                  <a:lnTo>
                    <a:pt x="27" y="183"/>
                  </a:lnTo>
                  <a:lnTo>
                    <a:pt x="25" y="183"/>
                  </a:lnTo>
                  <a:lnTo>
                    <a:pt x="23" y="181"/>
                  </a:lnTo>
                  <a:lnTo>
                    <a:pt x="21" y="181"/>
                  </a:lnTo>
                  <a:lnTo>
                    <a:pt x="19" y="179"/>
                  </a:lnTo>
                  <a:lnTo>
                    <a:pt x="17" y="177"/>
                  </a:lnTo>
                  <a:lnTo>
                    <a:pt x="15" y="177"/>
                  </a:lnTo>
                  <a:lnTo>
                    <a:pt x="12" y="175"/>
                  </a:lnTo>
                  <a:lnTo>
                    <a:pt x="10" y="173"/>
                  </a:lnTo>
                  <a:lnTo>
                    <a:pt x="8" y="173"/>
                  </a:lnTo>
                  <a:lnTo>
                    <a:pt x="8" y="201"/>
                  </a:lnTo>
                  <a:close/>
                  <a:moveTo>
                    <a:pt x="61" y="130"/>
                  </a:moveTo>
                  <a:lnTo>
                    <a:pt x="17" y="130"/>
                  </a:lnTo>
                  <a:lnTo>
                    <a:pt x="17" y="122"/>
                  </a:lnTo>
                  <a:lnTo>
                    <a:pt x="23" y="122"/>
                  </a:lnTo>
                  <a:lnTo>
                    <a:pt x="23" y="122"/>
                  </a:lnTo>
                  <a:lnTo>
                    <a:pt x="23" y="122"/>
                  </a:lnTo>
                  <a:lnTo>
                    <a:pt x="21" y="120"/>
                  </a:lnTo>
                  <a:lnTo>
                    <a:pt x="21" y="120"/>
                  </a:lnTo>
                  <a:lnTo>
                    <a:pt x="21" y="120"/>
                  </a:lnTo>
                  <a:lnTo>
                    <a:pt x="19" y="118"/>
                  </a:lnTo>
                  <a:lnTo>
                    <a:pt x="19" y="118"/>
                  </a:lnTo>
                  <a:lnTo>
                    <a:pt x="19" y="118"/>
                  </a:lnTo>
                  <a:lnTo>
                    <a:pt x="19" y="116"/>
                  </a:lnTo>
                  <a:lnTo>
                    <a:pt x="17" y="116"/>
                  </a:lnTo>
                  <a:lnTo>
                    <a:pt x="17" y="114"/>
                  </a:lnTo>
                  <a:lnTo>
                    <a:pt x="17" y="114"/>
                  </a:lnTo>
                  <a:lnTo>
                    <a:pt x="17" y="112"/>
                  </a:lnTo>
                  <a:lnTo>
                    <a:pt x="17" y="112"/>
                  </a:lnTo>
                  <a:lnTo>
                    <a:pt x="17" y="110"/>
                  </a:lnTo>
                  <a:lnTo>
                    <a:pt x="17" y="110"/>
                  </a:lnTo>
                  <a:lnTo>
                    <a:pt x="17" y="108"/>
                  </a:lnTo>
                  <a:lnTo>
                    <a:pt x="17" y="108"/>
                  </a:lnTo>
                  <a:lnTo>
                    <a:pt x="17" y="106"/>
                  </a:lnTo>
                  <a:lnTo>
                    <a:pt x="17" y="106"/>
                  </a:lnTo>
                  <a:lnTo>
                    <a:pt x="17" y="104"/>
                  </a:lnTo>
                  <a:lnTo>
                    <a:pt x="17" y="104"/>
                  </a:lnTo>
                  <a:lnTo>
                    <a:pt x="19" y="102"/>
                  </a:lnTo>
                  <a:lnTo>
                    <a:pt x="19" y="102"/>
                  </a:lnTo>
                  <a:lnTo>
                    <a:pt x="19" y="100"/>
                  </a:lnTo>
                  <a:lnTo>
                    <a:pt x="19" y="100"/>
                  </a:lnTo>
                  <a:lnTo>
                    <a:pt x="21" y="100"/>
                  </a:lnTo>
                  <a:lnTo>
                    <a:pt x="21" y="100"/>
                  </a:lnTo>
                  <a:lnTo>
                    <a:pt x="21" y="98"/>
                  </a:lnTo>
                  <a:lnTo>
                    <a:pt x="23" y="98"/>
                  </a:lnTo>
                  <a:lnTo>
                    <a:pt x="23" y="98"/>
                  </a:lnTo>
                  <a:lnTo>
                    <a:pt x="25" y="98"/>
                  </a:lnTo>
                  <a:lnTo>
                    <a:pt x="23" y="96"/>
                  </a:lnTo>
                  <a:lnTo>
                    <a:pt x="21" y="94"/>
                  </a:lnTo>
                  <a:lnTo>
                    <a:pt x="19" y="94"/>
                  </a:lnTo>
                  <a:lnTo>
                    <a:pt x="19" y="92"/>
                  </a:lnTo>
                  <a:lnTo>
                    <a:pt x="17" y="90"/>
                  </a:lnTo>
                  <a:lnTo>
                    <a:pt x="17" y="88"/>
                  </a:lnTo>
                  <a:lnTo>
                    <a:pt x="17" y="86"/>
                  </a:lnTo>
                  <a:lnTo>
                    <a:pt x="17" y="84"/>
                  </a:lnTo>
                  <a:lnTo>
                    <a:pt x="17" y="82"/>
                  </a:lnTo>
                  <a:lnTo>
                    <a:pt x="17" y="80"/>
                  </a:lnTo>
                  <a:lnTo>
                    <a:pt x="17" y="80"/>
                  </a:lnTo>
                  <a:lnTo>
                    <a:pt x="17" y="77"/>
                  </a:lnTo>
                  <a:lnTo>
                    <a:pt x="19" y="77"/>
                  </a:lnTo>
                  <a:lnTo>
                    <a:pt x="19" y="75"/>
                  </a:lnTo>
                  <a:lnTo>
                    <a:pt x="19" y="75"/>
                  </a:lnTo>
                  <a:lnTo>
                    <a:pt x="21" y="73"/>
                  </a:lnTo>
                  <a:lnTo>
                    <a:pt x="21" y="73"/>
                  </a:lnTo>
                  <a:lnTo>
                    <a:pt x="23" y="71"/>
                  </a:lnTo>
                  <a:lnTo>
                    <a:pt x="23" y="71"/>
                  </a:lnTo>
                  <a:lnTo>
                    <a:pt x="25" y="71"/>
                  </a:lnTo>
                  <a:lnTo>
                    <a:pt x="27" y="71"/>
                  </a:lnTo>
                  <a:lnTo>
                    <a:pt x="27" y="69"/>
                  </a:lnTo>
                  <a:lnTo>
                    <a:pt x="29" y="69"/>
                  </a:lnTo>
                  <a:lnTo>
                    <a:pt x="31" y="69"/>
                  </a:lnTo>
                  <a:lnTo>
                    <a:pt x="61" y="69"/>
                  </a:lnTo>
                  <a:lnTo>
                    <a:pt x="61" y="77"/>
                  </a:lnTo>
                  <a:lnTo>
                    <a:pt x="33" y="77"/>
                  </a:lnTo>
                  <a:lnTo>
                    <a:pt x="33" y="77"/>
                  </a:lnTo>
                  <a:lnTo>
                    <a:pt x="31" y="77"/>
                  </a:lnTo>
                  <a:lnTo>
                    <a:pt x="31" y="77"/>
                  </a:lnTo>
                  <a:lnTo>
                    <a:pt x="29" y="77"/>
                  </a:lnTo>
                  <a:lnTo>
                    <a:pt x="29" y="77"/>
                  </a:lnTo>
                  <a:lnTo>
                    <a:pt x="29" y="77"/>
                  </a:lnTo>
                  <a:lnTo>
                    <a:pt x="27" y="77"/>
                  </a:lnTo>
                  <a:lnTo>
                    <a:pt x="27" y="77"/>
                  </a:lnTo>
                  <a:lnTo>
                    <a:pt x="27" y="77"/>
                  </a:lnTo>
                  <a:lnTo>
                    <a:pt x="27" y="80"/>
                  </a:lnTo>
                  <a:lnTo>
                    <a:pt x="25" y="80"/>
                  </a:lnTo>
                  <a:lnTo>
                    <a:pt x="25" y="80"/>
                  </a:lnTo>
                  <a:lnTo>
                    <a:pt x="25" y="80"/>
                  </a:lnTo>
                  <a:lnTo>
                    <a:pt x="25" y="80"/>
                  </a:lnTo>
                  <a:lnTo>
                    <a:pt x="25" y="80"/>
                  </a:lnTo>
                  <a:lnTo>
                    <a:pt x="25" y="82"/>
                  </a:lnTo>
                  <a:lnTo>
                    <a:pt x="23" y="82"/>
                  </a:lnTo>
                  <a:lnTo>
                    <a:pt x="23" y="82"/>
                  </a:lnTo>
                  <a:lnTo>
                    <a:pt x="23" y="82"/>
                  </a:lnTo>
                  <a:lnTo>
                    <a:pt x="23" y="84"/>
                  </a:lnTo>
                  <a:lnTo>
                    <a:pt x="23" y="84"/>
                  </a:lnTo>
                  <a:lnTo>
                    <a:pt x="23" y="84"/>
                  </a:lnTo>
                  <a:lnTo>
                    <a:pt x="23" y="86"/>
                  </a:lnTo>
                  <a:lnTo>
                    <a:pt x="23" y="86"/>
                  </a:lnTo>
                  <a:lnTo>
                    <a:pt x="23" y="86"/>
                  </a:lnTo>
                  <a:lnTo>
                    <a:pt x="23" y="88"/>
                  </a:lnTo>
                  <a:lnTo>
                    <a:pt x="23" y="88"/>
                  </a:lnTo>
                  <a:lnTo>
                    <a:pt x="23" y="90"/>
                  </a:lnTo>
                  <a:lnTo>
                    <a:pt x="25" y="90"/>
                  </a:lnTo>
                  <a:lnTo>
                    <a:pt x="25" y="92"/>
                  </a:lnTo>
                  <a:lnTo>
                    <a:pt x="25" y="92"/>
                  </a:lnTo>
                  <a:lnTo>
                    <a:pt x="27" y="94"/>
                  </a:lnTo>
                  <a:lnTo>
                    <a:pt x="27" y="94"/>
                  </a:lnTo>
                  <a:lnTo>
                    <a:pt x="27" y="94"/>
                  </a:lnTo>
                  <a:lnTo>
                    <a:pt x="29" y="96"/>
                  </a:lnTo>
                  <a:lnTo>
                    <a:pt x="29" y="96"/>
                  </a:lnTo>
                  <a:lnTo>
                    <a:pt x="31" y="96"/>
                  </a:lnTo>
                  <a:lnTo>
                    <a:pt x="33" y="96"/>
                  </a:lnTo>
                  <a:lnTo>
                    <a:pt x="35" y="96"/>
                  </a:lnTo>
                  <a:lnTo>
                    <a:pt x="35" y="96"/>
                  </a:lnTo>
                  <a:lnTo>
                    <a:pt x="61" y="96"/>
                  </a:lnTo>
                  <a:lnTo>
                    <a:pt x="61" y="104"/>
                  </a:lnTo>
                  <a:lnTo>
                    <a:pt x="33" y="104"/>
                  </a:lnTo>
                  <a:lnTo>
                    <a:pt x="31" y="104"/>
                  </a:lnTo>
                  <a:lnTo>
                    <a:pt x="31" y="104"/>
                  </a:lnTo>
                  <a:lnTo>
                    <a:pt x="29" y="104"/>
                  </a:lnTo>
                  <a:lnTo>
                    <a:pt x="29" y="104"/>
                  </a:lnTo>
                  <a:lnTo>
                    <a:pt x="27" y="104"/>
                  </a:lnTo>
                  <a:lnTo>
                    <a:pt x="27" y="104"/>
                  </a:lnTo>
                  <a:lnTo>
                    <a:pt x="27" y="104"/>
                  </a:lnTo>
                  <a:lnTo>
                    <a:pt x="25" y="106"/>
                  </a:lnTo>
                  <a:lnTo>
                    <a:pt x="25" y="106"/>
                  </a:lnTo>
                  <a:lnTo>
                    <a:pt x="25" y="106"/>
                  </a:lnTo>
                  <a:lnTo>
                    <a:pt x="23" y="106"/>
                  </a:lnTo>
                  <a:lnTo>
                    <a:pt x="23" y="108"/>
                  </a:lnTo>
                  <a:lnTo>
                    <a:pt x="23" y="108"/>
                  </a:lnTo>
                  <a:lnTo>
                    <a:pt x="23" y="110"/>
                  </a:lnTo>
                  <a:lnTo>
                    <a:pt x="23" y="110"/>
                  </a:lnTo>
                  <a:lnTo>
                    <a:pt x="23" y="112"/>
                  </a:lnTo>
                  <a:lnTo>
                    <a:pt x="23" y="112"/>
                  </a:lnTo>
                  <a:lnTo>
                    <a:pt x="23" y="112"/>
                  </a:lnTo>
                  <a:lnTo>
                    <a:pt x="23" y="114"/>
                  </a:lnTo>
                  <a:lnTo>
                    <a:pt x="23" y="114"/>
                  </a:lnTo>
                  <a:lnTo>
                    <a:pt x="23" y="114"/>
                  </a:lnTo>
                  <a:lnTo>
                    <a:pt x="23" y="116"/>
                  </a:lnTo>
                  <a:lnTo>
                    <a:pt x="25" y="116"/>
                  </a:lnTo>
                  <a:lnTo>
                    <a:pt x="25" y="116"/>
                  </a:lnTo>
                  <a:lnTo>
                    <a:pt x="25" y="118"/>
                  </a:lnTo>
                  <a:lnTo>
                    <a:pt x="25" y="118"/>
                  </a:lnTo>
                  <a:lnTo>
                    <a:pt x="27" y="118"/>
                  </a:lnTo>
                  <a:lnTo>
                    <a:pt x="27" y="120"/>
                  </a:lnTo>
                  <a:lnTo>
                    <a:pt x="27" y="120"/>
                  </a:lnTo>
                  <a:lnTo>
                    <a:pt x="27" y="120"/>
                  </a:lnTo>
                  <a:lnTo>
                    <a:pt x="29" y="120"/>
                  </a:lnTo>
                  <a:lnTo>
                    <a:pt x="29" y="120"/>
                  </a:lnTo>
                  <a:lnTo>
                    <a:pt x="31" y="120"/>
                  </a:lnTo>
                  <a:lnTo>
                    <a:pt x="31" y="122"/>
                  </a:lnTo>
                  <a:lnTo>
                    <a:pt x="33" y="122"/>
                  </a:lnTo>
                  <a:lnTo>
                    <a:pt x="33" y="122"/>
                  </a:lnTo>
                  <a:lnTo>
                    <a:pt x="35" y="122"/>
                  </a:lnTo>
                  <a:lnTo>
                    <a:pt x="35" y="122"/>
                  </a:lnTo>
                  <a:lnTo>
                    <a:pt x="37" y="122"/>
                  </a:lnTo>
                  <a:lnTo>
                    <a:pt x="39" y="122"/>
                  </a:lnTo>
                  <a:lnTo>
                    <a:pt x="61" y="122"/>
                  </a:lnTo>
                  <a:lnTo>
                    <a:pt x="61" y="130"/>
                  </a:lnTo>
                  <a:close/>
                  <a:moveTo>
                    <a:pt x="61" y="59"/>
                  </a:moveTo>
                  <a:lnTo>
                    <a:pt x="17" y="59"/>
                  </a:lnTo>
                  <a:lnTo>
                    <a:pt x="17" y="53"/>
                  </a:lnTo>
                  <a:lnTo>
                    <a:pt x="23" y="53"/>
                  </a:lnTo>
                  <a:lnTo>
                    <a:pt x="23" y="51"/>
                  </a:lnTo>
                  <a:lnTo>
                    <a:pt x="23" y="51"/>
                  </a:lnTo>
                  <a:lnTo>
                    <a:pt x="21" y="51"/>
                  </a:lnTo>
                  <a:lnTo>
                    <a:pt x="21" y="49"/>
                  </a:lnTo>
                  <a:lnTo>
                    <a:pt x="21" y="49"/>
                  </a:lnTo>
                  <a:lnTo>
                    <a:pt x="19" y="49"/>
                  </a:lnTo>
                  <a:lnTo>
                    <a:pt x="19" y="47"/>
                  </a:lnTo>
                  <a:lnTo>
                    <a:pt x="19" y="47"/>
                  </a:lnTo>
                  <a:lnTo>
                    <a:pt x="19" y="45"/>
                  </a:lnTo>
                  <a:lnTo>
                    <a:pt x="17" y="45"/>
                  </a:lnTo>
                  <a:lnTo>
                    <a:pt x="17" y="45"/>
                  </a:lnTo>
                  <a:lnTo>
                    <a:pt x="17" y="43"/>
                  </a:lnTo>
                  <a:lnTo>
                    <a:pt x="17" y="43"/>
                  </a:lnTo>
                  <a:lnTo>
                    <a:pt x="17" y="41"/>
                  </a:lnTo>
                  <a:lnTo>
                    <a:pt x="17" y="41"/>
                  </a:lnTo>
                  <a:lnTo>
                    <a:pt x="17" y="39"/>
                  </a:lnTo>
                  <a:lnTo>
                    <a:pt x="17" y="37"/>
                  </a:lnTo>
                  <a:lnTo>
                    <a:pt x="17" y="37"/>
                  </a:lnTo>
                  <a:lnTo>
                    <a:pt x="17" y="35"/>
                  </a:lnTo>
                  <a:lnTo>
                    <a:pt x="17" y="35"/>
                  </a:lnTo>
                  <a:lnTo>
                    <a:pt x="17" y="33"/>
                  </a:lnTo>
                  <a:lnTo>
                    <a:pt x="17" y="33"/>
                  </a:lnTo>
                  <a:lnTo>
                    <a:pt x="19" y="33"/>
                  </a:lnTo>
                  <a:lnTo>
                    <a:pt x="19" y="31"/>
                  </a:lnTo>
                  <a:lnTo>
                    <a:pt x="19" y="31"/>
                  </a:lnTo>
                  <a:lnTo>
                    <a:pt x="19" y="29"/>
                  </a:lnTo>
                  <a:lnTo>
                    <a:pt x="21" y="29"/>
                  </a:lnTo>
                  <a:lnTo>
                    <a:pt x="21" y="29"/>
                  </a:lnTo>
                  <a:lnTo>
                    <a:pt x="21" y="29"/>
                  </a:lnTo>
                  <a:lnTo>
                    <a:pt x="23" y="27"/>
                  </a:lnTo>
                  <a:lnTo>
                    <a:pt x="23" y="27"/>
                  </a:lnTo>
                  <a:lnTo>
                    <a:pt x="25" y="27"/>
                  </a:lnTo>
                  <a:lnTo>
                    <a:pt x="23" y="25"/>
                  </a:lnTo>
                  <a:lnTo>
                    <a:pt x="21" y="25"/>
                  </a:lnTo>
                  <a:lnTo>
                    <a:pt x="19" y="23"/>
                  </a:lnTo>
                  <a:lnTo>
                    <a:pt x="19" y="21"/>
                  </a:lnTo>
                  <a:lnTo>
                    <a:pt x="17" y="19"/>
                  </a:lnTo>
                  <a:lnTo>
                    <a:pt x="17" y="17"/>
                  </a:lnTo>
                  <a:lnTo>
                    <a:pt x="17" y="15"/>
                  </a:lnTo>
                  <a:lnTo>
                    <a:pt x="17" y="13"/>
                  </a:lnTo>
                  <a:lnTo>
                    <a:pt x="17" y="11"/>
                  </a:lnTo>
                  <a:lnTo>
                    <a:pt x="17" y="11"/>
                  </a:lnTo>
                  <a:lnTo>
                    <a:pt x="17" y="8"/>
                  </a:lnTo>
                  <a:lnTo>
                    <a:pt x="17" y="6"/>
                  </a:lnTo>
                  <a:lnTo>
                    <a:pt x="19" y="6"/>
                  </a:lnTo>
                  <a:lnTo>
                    <a:pt x="19" y="4"/>
                  </a:lnTo>
                  <a:lnTo>
                    <a:pt x="19" y="4"/>
                  </a:lnTo>
                  <a:lnTo>
                    <a:pt x="21" y="2"/>
                  </a:lnTo>
                  <a:lnTo>
                    <a:pt x="21" y="2"/>
                  </a:lnTo>
                  <a:lnTo>
                    <a:pt x="23" y="2"/>
                  </a:lnTo>
                  <a:lnTo>
                    <a:pt x="23" y="0"/>
                  </a:lnTo>
                  <a:lnTo>
                    <a:pt x="25" y="0"/>
                  </a:lnTo>
                  <a:lnTo>
                    <a:pt x="27" y="0"/>
                  </a:lnTo>
                  <a:lnTo>
                    <a:pt x="27" y="0"/>
                  </a:lnTo>
                  <a:lnTo>
                    <a:pt x="29" y="0"/>
                  </a:lnTo>
                  <a:lnTo>
                    <a:pt x="31" y="0"/>
                  </a:lnTo>
                  <a:lnTo>
                    <a:pt x="61" y="0"/>
                  </a:lnTo>
                  <a:lnTo>
                    <a:pt x="61" y="6"/>
                  </a:lnTo>
                  <a:lnTo>
                    <a:pt x="33" y="6"/>
                  </a:lnTo>
                  <a:lnTo>
                    <a:pt x="33" y="6"/>
                  </a:lnTo>
                  <a:lnTo>
                    <a:pt x="31" y="6"/>
                  </a:lnTo>
                  <a:lnTo>
                    <a:pt x="31" y="6"/>
                  </a:lnTo>
                  <a:lnTo>
                    <a:pt x="29" y="6"/>
                  </a:lnTo>
                  <a:lnTo>
                    <a:pt x="29" y="6"/>
                  </a:lnTo>
                  <a:lnTo>
                    <a:pt x="29" y="6"/>
                  </a:lnTo>
                  <a:lnTo>
                    <a:pt x="27" y="8"/>
                  </a:lnTo>
                  <a:lnTo>
                    <a:pt x="27" y="8"/>
                  </a:lnTo>
                  <a:lnTo>
                    <a:pt x="27" y="8"/>
                  </a:lnTo>
                  <a:lnTo>
                    <a:pt x="27" y="8"/>
                  </a:lnTo>
                  <a:lnTo>
                    <a:pt x="25" y="8"/>
                  </a:lnTo>
                  <a:lnTo>
                    <a:pt x="25" y="8"/>
                  </a:lnTo>
                  <a:lnTo>
                    <a:pt x="25" y="8"/>
                  </a:lnTo>
                  <a:lnTo>
                    <a:pt x="25" y="8"/>
                  </a:lnTo>
                  <a:lnTo>
                    <a:pt x="25" y="11"/>
                  </a:lnTo>
                  <a:lnTo>
                    <a:pt x="25" y="11"/>
                  </a:lnTo>
                  <a:lnTo>
                    <a:pt x="23" y="11"/>
                  </a:lnTo>
                  <a:lnTo>
                    <a:pt x="23" y="11"/>
                  </a:lnTo>
                  <a:lnTo>
                    <a:pt x="23" y="13"/>
                  </a:lnTo>
                  <a:lnTo>
                    <a:pt x="23" y="13"/>
                  </a:lnTo>
                  <a:lnTo>
                    <a:pt x="23" y="13"/>
                  </a:lnTo>
                  <a:lnTo>
                    <a:pt x="23" y="13"/>
                  </a:lnTo>
                  <a:lnTo>
                    <a:pt x="23" y="15"/>
                  </a:lnTo>
                  <a:lnTo>
                    <a:pt x="23" y="15"/>
                  </a:lnTo>
                  <a:lnTo>
                    <a:pt x="23" y="17"/>
                  </a:lnTo>
                  <a:lnTo>
                    <a:pt x="23" y="17"/>
                  </a:lnTo>
                  <a:lnTo>
                    <a:pt x="23" y="19"/>
                  </a:lnTo>
                  <a:lnTo>
                    <a:pt x="23" y="19"/>
                  </a:lnTo>
                  <a:lnTo>
                    <a:pt x="25" y="21"/>
                  </a:lnTo>
                  <a:lnTo>
                    <a:pt x="25" y="21"/>
                  </a:lnTo>
                  <a:lnTo>
                    <a:pt x="25" y="21"/>
                  </a:lnTo>
                  <a:lnTo>
                    <a:pt x="27" y="23"/>
                  </a:lnTo>
                  <a:lnTo>
                    <a:pt x="27" y="23"/>
                  </a:lnTo>
                  <a:lnTo>
                    <a:pt x="27" y="25"/>
                  </a:lnTo>
                  <a:lnTo>
                    <a:pt x="29" y="25"/>
                  </a:lnTo>
                  <a:lnTo>
                    <a:pt x="29" y="25"/>
                  </a:lnTo>
                  <a:lnTo>
                    <a:pt x="31" y="25"/>
                  </a:lnTo>
                  <a:lnTo>
                    <a:pt x="33" y="25"/>
                  </a:lnTo>
                  <a:lnTo>
                    <a:pt x="35" y="25"/>
                  </a:lnTo>
                  <a:lnTo>
                    <a:pt x="35" y="25"/>
                  </a:lnTo>
                  <a:lnTo>
                    <a:pt x="61" y="25"/>
                  </a:lnTo>
                  <a:lnTo>
                    <a:pt x="61" y="33"/>
                  </a:lnTo>
                  <a:lnTo>
                    <a:pt x="33" y="33"/>
                  </a:lnTo>
                  <a:lnTo>
                    <a:pt x="31" y="33"/>
                  </a:lnTo>
                  <a:lnTo>
                    <a:pt x="31" y="33"/>
                  </a:lnTo>
                  <a:lnTo>
                    <a:pt x="29" y="33"/>
                  </a:lnTo>
                  <a:lnTo>
                    <a:pt x="29" y="33"/>
                  </a:lnTo>
                  <a:lnTo>
                    <a:pt x="27" y="33"/>
                  </a:lnTo>
                  <a:lnTo>
                    <a:pt x="27" y="35"/>
                  </a:lnTo>
                  <a:lnTo>
                    <a:pt x="27" y="35"/>
                  </a:lnTo>
                  <a:lnTo>
                    <a:pt x="25" y="35"/>
                  </a:lnTo>
                  <a:lnTo>
                    <a:pt x="25" y="35"/>
                  </a:lnTo>
                  <a:lnTo>
                    <a:pt x="25" y="35"/>
                  </a:lnTo>
                  <a:lnTo>
                    <a:pt x="23" y="37"/>
                  </a:lnTo>
                  <a:lnTo>
                    <a:pt x="23" y="37"/>
                  </a:lnTo>
                  <a:lnTo>
                    <a:pt x="23" y="37"/>
                  </a:lnTo>
                  <a:lnTo>
                    <a:pt x="23" y="39"/>
                  </a:lnTo>
                  <a:lnTo>
                    <a:pt x="23" y="39"/>
                  </a:lnTo>
                  <a:lnTo>
                    <a:pt x="23" y="41"/>
                  </a:lnTo>
                  <a:lnTo>
                    <a:pt x="23" y="41"/>
                  </a:lnTo>
                  <a:lnTo>
                    <a:pt x="23" y="43"/>
                  </a:lnTo>
                  <a:lnTo>
                    <a:pt x="23" y="43"/>
                  </a:lnTo>
                  <a:lnTo>
                    <a:pt x="23" y="43"/>
                  </a:lnTo>
                  <a:lnTo>
                    <a:pt x="23" y="45"/>
                  </a:lnTo>
                  <a:lnTo>
                    <a:pt x="23" y="45"/>
                  </a:lnTo>
                  <a:lnTo>
                    <a:pt x="25" y="45"/>
                  </a:lnTo>
                  <a:lnTo>
                    <a:pt x="25" y="47"/>
                  </a:lnTo>
                  <a:lnTo>
                    <a:pt x="25" y="47"/>
                  </a:lnTo>
                  <a:lnTo>
                    <a:pt x="25" y="47"/>
                  </a:lnTo>
                  <a:lnTo>
                    <a:pt x="27" y="49"/>
                  </a:lnTo>
                  <a:lnTo>
                    <a:pt x="27" y="49"/>
                  </a:lnTo>
                  <a:lnTo>
                    <a:pt x="27" y="49"/>
                  </a:lnTo>
                  <a:lnTo>
                    <a:pt x="27" y="49"/>
                  </a:lnTo>
                  <a:lnTo>
                    <a:pt x="29" y="49"/>
                  </a:lnTo>
                  <a:lnTo>
                    <a:pt x="29" y="51"/>
                  </a:lnTo>
                  <a:lnTo>
                    <a:pt x="31" y="51"/>
                  </a:lnTo>
                  <a:lnTo>
                    <a:pt x="31" y="51"/>
                  </a:lnTo>
                  <a:lnTo>
                    <a:pt x="33" y="51"/>
                  </a:lnTo>
                  <a:lnTo>
                    <a:pt x="33" y="51"/>
                  </a:lnTo>
                  <a:lnTo>
                    <a:pt x="35" y="51"/>
                  </a:lnTo>
                  <a:lnTo>
                    <a:pt x="35" y="51"/>
                  </a:lnTo>
                  <a:lnTo>
                    <a:pt x="37" y="51"/>
                  </a:lnTo>
                  <a:lnTo>
                    <a:pt x="39" y="51"/>
                  </a:lnTo>
                  <a:lnTo>
                    <a:pt x="61" y="51"/>
                  </a:lnTo>
                  <a:lnTo>
                    <a:pt x="61" y="59"/>
                  </a:lnTo>
                  <a:close/>
                </a:path>
              </a:pathLst>
            </a:custGeom>
            <a:grpFill/>
            <a:ln w="9525">
              <a:noFill/>
              <a:round/>
              <a:headEnd/>
              <a:tailEnd/>
            </a:ln>
          </p:spPr>
          <p:txBody>
            <a:bodyPr/>
            <a:lstStyle/>
            <a:p>
              <a:pPr>
                <a:defRPr/>
              </a:pPr>
              <a:endParaRPr lang="en-CA" dirty="0"/>
            </a:p>
          </p:txBody>
        </p:sp>
        <p:sp>
          <p:nvSpPr>
            <p:cNvPr id="929990" name="Freeform 198"/>
            <p:cNvSpPr>
              <a:spLocks noEditPoints="1"/>
            </p:cNvSpPr>
            <p:nvPr/>
          </p:nvSpPr>
          <p:spPr bwMode="auto">
            <a:xfrm>
              <a:off x="3502" y="728"/>
              <a:ext cx="309" cy="61"/>
            </a:xfrm>
            <a:custGeom>
              <a:avLst/>
              <a:gdLst/>
              <a:ahLst/>
              <a:cxnLst>
                <a:cxn ang="0">
                  <a:pos x="12" y="16"/>
                </a:cxn>
                <a:cxn ang="0">
                  <a:pos x="6" y="20"/>
                </a:cxn>
                <a:cxn ang="0">
                  <a:pos x="2" y="14"/>
                </a:cxn>
                <a:cxn ang="0">
                  <a:pos x="12" y="8"/>
                </a:cxn>
                <a:cxn ang="0">
                  <a:pos x="18" y="2"/>
                </a:cxn>
                <a:cxn ang="0">
                  <a:pos x="55" y="14"/>
                </a:cxn>
                <a:cxn ang="0">
                  <a:pos x="49" y="18"/>
                </a:cxn>
                <a:cxn ang="0">
                  <a:pos x="43" y="22"/>
                </a:cxn>
                <a:cxn ang="0">
                  <a:pos x="49" y="12"/>
                </a:cxn>
                <a:cxn ang="0">
                  <a:pos x="57" y="4"/>
                </a:cxn>
                <a:cxn ang="0">
                  <a:pos x="87" y="61"/>
                </a:cxn>
                <a:cxn ang="0">
                  <a:pos x="146" y="2"/>
                </a:cxn>
                <a:cxn ang="0">
                  <a:pos x="138" y="18"/>
                </a:cxn>
                <a:cxn ang="0">
                  <a:pos x="128" y="37"/>
                </a:cxn>
                <a:cxn ang="0">
                  <a:pos x="124" y="53"/>
                </a:cxn>
                <a:cxn ang="0">
                  <a:pos x="116" y="57"/>
                </a:cxn>
                <a:cxn ang="0">
                  <a:pos x="118" y="41"/>
                </a:cxn>
                <a:cxn ang="0">
                  <a:pos x="126" y="24"/>
                </a:cxn>
                <a:cxn ang="0">
                  <a:pos x="134" y="10"/>
                </a:cxn>
                <a:cxn ang="0">
                  <a:pos x="187" y="22"/>
                </a:cxn>
                <a:cxn ang="0">
                  <a:pos x="191" y="18"/>
                </a:cxn>
                <a:cxn ang="0">
                  <a:pos x="197" y="16"/>
                </a:cxn>
                <a:cxn ang="0">
                  <a:pos x="205" y="18"/>
                </a:cxn>
                <a:cxn ang="0">
                  <a:pos x="209" y="22"/>
                </a:cxn>
                <a:cxn ang="0">
                  <a:pos x="217" y="18"/>
                </a:cxn>
                <a:cxn ang="0">
                  <a:pos x="229" y="16"/>
                </a:cxn>
                <a:cxn ang="0">
                  <a:pos x="235" y="22"/>
                </a:cxn>
                <a:cxn ang="0">
                  <a:pos x="237" y="61"/>
                </a:cxn>
                <a:cxn ang="0">
                  <a:pos x="231" y="29"/>
                </a:cxn>
                <a:cxn ang="0">
                  <a:pos x="229" y="24"/>
                </a:cxn>
                <a:cxn ang="0">
                  <a:pos x="225" y="22"/>
                </a:cxn>
                <a:cxn ang="0">
                  <a:pos x="221" y="22"/>
                </a:cxn>
                <a:cxn ang="0">
                  <a:pos x="215" y="27"/>
                </a:cxn>
                <a:cxn ang="0">
                  <a:pos x="213" y="37"/>
                </a:cxn>
                <a:cxn ang="0">
                  <a:pos x="205" y="29"/>
                </a:cxn>
                <a:cxn ang="0">
                  <a:pos x="201" y="24"/>
                </a:cxn>
                <a:cxn ang="0">
                  <a:pos x="195" y="22"/>
                </a:cxn>
                <a:cxn ang="0">
                  <a:pos x="191" y="24"/>
                </a:cxn>
                <a:cxn ang="0">
                  <a:pos x="187" y="29"/>
                </a:cxn>
                <a:cxn ang="0">
                  <a:pos x="187" y="37"/>
                </a:cxn>
                <a:cxn ang="0">
                  <a:pos x="256" y="24"/>
                </a:cxn>
                <a:cxn ang="0">
                  <a:pos x="260" y="18"/>
                </a:cxn>
                <a:cxn ang="0">
                  <a:pos x="268" y="16"/>
                </a:cxn>
                <a:cxn ang="0">
                  <a:pos x="274" y="16"/>
                </a:cxn>
                <a:cxn ang="0">
                  <a:pos x="280" y="20"/>
                </a:cxn>
                <a:cxn ang="0">
                  <a:pos x="286" y="20"/>
                </a:cxn>
                <a:cxn ang="0">
                  <a:pos x="298" y="16"/>
                </a:cxn>
                <a:cxn ang="0">
                  <a:pos x="307" y="20"/>
                </a:cxn>
                <a:cxn ang="0">
                  <a:pos x="309" y="31"/>
                </a:cxn>
                <a:cxn ang="0">
                  <a:pos x="300" y="31"/>
                </a:cxn>
                <a:cxn ang="0">
                  <a:pos x="300" y="27"/>
                </a:cxn>
                <a:cxn ang="0">
                  <a:pos x="296" y="24"/>
                </a:cxn>
                <a:cxn ang="0">
                  <a:pos x="292" y="22"/>
                </a:cxn>
                <a:cxn ang="0">
                  <a:pos x="286" y="27"/>
                </a:cxn>
                <a:cxn ang="0">
                  <a:pos x="282" y="35"/>
                </a:cxn>
                <a:cxn ang="0">
                  <a:pos x="274" y="29"/>
                </a:cxn>
                <a:cxn ang="0">
                  <a:pos x="272" y="24"/>
                </a:cxn>
                <a:cxn ang="0">
                  <a:pos x="266" y="22"/>
                </a:cxn>
                <a:cxn ang="0">
                  <a:pos x="262" y="24"/>
                </a:cxn>
                <a:cxn ang="0">
                  <a:pos x="258" y="29"/>
                </a:cxn>
                <a:cxn ang="0">
                  <a:pos x="256" y="37"/>
                </a:cxn>
              </a:cxnLst>
              <a:rect l="0" t="0" r="r" b="b"/>
              <a:pathLst>
                <a:path w="309" h="61">
                  <a:moveTo>
                    <a:pt x="22" y="61"/>
                  </a:moveTo>
                  <a:lnTo>
                    <a:pt x="16" y="61"/>
                  </a:lnTo>
                  <a:lnTo>
                    <a:pt x="16" y="14"/>
                  </a:lnTo>
                  <a:lnTo>
                    <a:pt x="14" y="14"/>
                  </a:lnTo>
                  <a:lnTo>
                    <a:pt x="14" y="14"/>
                  </a:lnTo>
                  <a:lnTo>
                    <a:pt x="12" y="16"/>
                  </a:lnTo>
                  <a:lnTo>
                    <a:pt x="12" y="16"/>
                  </a:lnTo>
                  <a:lnTo>
                    <a:pt x="12" y="16"/>
                  </a:lnTo>
                  <a:lnTo>
                    <a:pt x="10" y="18"/>
                  </a:lnTo>
                  <a:lnTo>
                    <a:pt x="10" y="18"/>
                  </a:lnTo>
                  <a:lnTo>
                    <a:pt x="8" y="18"/>
                  </a:lnTo>
                  <a:lnTo>
                    <a:pt x="8" y="20"/>
                  </a:lnTo>
                  <a:lnTo>
                    <a:pt x="6" y="20"/>
                  </a:lnTo>
                  <a:lnTo>
                    <a:pt x="6" y="20"/>
                  </a:lnTo>
                  <a:lnTo>
                    <a:pt x="4" y="20"/>
                  </a:lnTo>
                  <a:lnTo>
                    <a:pt x="4" y="22"/>
                  </a:lnTo>
                  <a:lnTo>
                    <a:pt x="2" y="22"/>
                  </a:lnTo>
                  <a:lnTo>
                    <a:pt x="2" y="22"/>
                  </a:lnTo>
                  <a:lnTo>
                    <a:pt x="0" y="22"/>
                  </a:lnTo>
                  <a:lnTo>
                    <a:pt x="0" y="16"/>
                  </a:lnTo>
                  <a:lnTo>
                    <a:pt x="2" y="14"/>
                  </a:lnTo>
                  <a:lnTo>
                    <a:pt x="4" y="14"/>
                  </a:lnTo>
                  <a:lnTo>
                    <a:pt x="4" y="14"/>
                  </a:lnTo>
                  <a:lnTo>
                    <a:pt x="6" y="12"/>
                  </a:lnTo>
                  <a:lnTo>
                    <a:pt x="8" y="12"/>
                  </a:lnTo>
                  <a:lnTo>
                    <a:pt x="8" y="10"/>
                  </a:lnTo>
                  <a:lnTo>
                    <a:pt x="10" y="10"/>
                  </a:lnTo>
                  <a:lnTo>
                    <a:pt x="12" y="8"/>
                  </a:lnTo>
                  <a:lnTo>
                    <a:pt x="12" y="8"/>
                  </a:lnTo>
                  <a:lnTo>
                    <a:pt x="14" y="6"/>
                  </a:lnTo>
                  <a:lnTo>
                    <a:pt x="14" y="6"/>
                  </a:lnTo>
                  <a:lnTo>
                    <a:pt x="16" y="4"/>
                  </a:lnTo>
                  <a:lnTo>
                    <a:pt x="16" y="4"/>
                  </a:lnTo>
                  <a:lnTo>
                    <a:pt x="16" y="2"/>
                  </a:lnTo>
                  <a:lnTo>
                    <a:pt x="18" y="2"/>
                  </a:lnTo>
                  <a:lnTo>
                    <a:pt x="18" y="0"/>
                  </a:lnTo>
                  <a:lnTo>
                    <a:pt x="22" y="0"/>
                  </a:lnTo>
                  <a:lnTo>
                    <a:pt x="22" y="61"/>
                  </a:lnTo>
                  <a:close/>
                  <a:moveTo>
                    <a:pt x="63" y="61"/>
                  </a:moveTo>
                  <a:lnTo>
                    <a:pt x="57" y="61"/>
                  </a:lnTo>
                  <a:lnTo>
                    <a:pt x="57" y="14"/>
                  </a:lnTo>
                  <a:lnTo>
                    <a:pt x="55" y="14"/>
                  </a:lnTo>
                  <a:lnTo>
                    <a:pt x="55" y="14"/>
                  </a:lnTo>
                  <a:lnTo>
                    <a:pt x="55" y="16"/>
                  </a:lnTo>
                  <a:lnTo>
                    <a:pt x="53" y="16"/>
                  </a:lnTo>
                  <a:lnTo>
                    <a:pt x="53" y="16"/>
                  </a:lnTo>
                  <a:lnTo>
                    <a:pt x="51" y="18"/>
                  </a:lnTo>
                  <a:lnTo>
                    <a:pt x="51" y="18"/>
                  </a:lnTo>
                  <a:lnTo>
                    <a:pt x="49" y="18"/>
                  </a:lnTo>
                  <a:lnTo>
                    <a:pt x="49" y="20"/>
                  </a:lnTo>
                  <a:lnTo>
                    <a:pt x="47" y="20"/>
                  </a:lnTo>
                  <a:lnTo>
                    <a:pt x="47" y="20"/>
                  </a:lnTo>
                  <a:lnTo>
                    <a:pt x="45" y="20"/>
                  </a:lnTo>
                  <a:lnTo>
                    <a:pt x="45" y="22"/>
                  </a:lnTo>
                  <a:lnTo>
                    <a:pt x="43" y="22"/>
                  </a:lnTo>
                  <a:lnTo>
                    <a:pt x="43" y="22"/>
                  </a:lnTo>
                  <a:lnTo>
                    <a:pt x="41" y="22"/>
                  </a:lnTo>
                  <a:lnTo>
                    <a:pt x="41" y="16"/>
                  </a:lnTo>
                  <a:lnTo>
                    <a:pt x="43" y="14"/>
                  </a:lnTo>
                  <a:lnTo>
                    <a:pt x="45" y="14"/>
                  </a:lnTo>
                  <a:lnTo>
                    <a:pt x="45" y="14"/>
                  </a:lnTo>
                  <a:lnTo>
                    <a:pt x="47" y="12"/>
                  </a:lnTo>
                  <a:lnTo>
                    <a:pt x="49" y="12"/>
                  </a:lnTo>
                  <a:lnTo>
                    <a:pt x="49" y="10"/>
                  </a:lnTo>
                  <a:lnTo>
                    <a:pt x="51" y="10"/>
                  </a:lnTo>
                  <a:lnTo>
                    <a:pt x="53" y="8"/>
                  </a:lnTo>
                  <a:lnTo>
                    <a:pt x="53" y="8"/>
                  </a:lnTo>
                  <a:lnTo>
                    <a:pt x="55" y="6"/>
                  </a:lnTo>
                  <a:lnTo>
                    <a:pt x="55" y="6"/>
                  </a:lnTo>
                  <a:lnTo>
                    <a:pt x="57" y="4"/>
                  </a:lnTo>
                  <a:lnTo>
                    <a:pt x="57" y="4"/>
                  </a:lnTo>
                  <a:lnTo>
                    <a:pt x="57" y="2"/>
                  </a:lnTo>
                  <a:lnTo>
                    <a:pt x="59" y="2"/>
                  </a:lnTo>
                  <a:lnTo>
                    <a:pt x="59" y="0"/>
                  </a:lnTo>
                  <a:lnTo>
                    <a:pt x="63" y="0"/>
                  </a:lnTo>
                  <a:lnTo>
                    <a:pt x="63" y="61"/>
                  </a:lnTo>
                  <a:close/>
                  <a:moveTo>
                    <a:pt x="87" y="61"/>
                  </a:moveTo>
                  <a:lnTo>
                    <a:pt x="87" y="53"/>
                  </a:lnTo>
                  <a:lnTo>
                    <a:pt x="95" y="53"/>
                  </a:lnTo>
                  <a:lnTo>
                    <a:pt x="95" y="61"/>
                  </a:lnTo>
                  <a:lnTo>
                    <a:pt x="87" y="61"/>
                  </a:lnTo>
                  <a:close/>
                  <a:moveTo>
                    <a:pt x="108" y="8"/>
                  </a:moveTo>
                  <a:lnTo>
                    <a:pt x="108" y="2"/>
                  </a:lnTo>
                  <a:lnTo>
                    <a:pt x="146" y="2"/>
                  </a:lnTo>
                  <a:lnTo>
                    <a:pt x="146" y="8"/>
                  </a:lnTo>
                  <a:lnTo>
                    <a:pt x="144" y="8"/>
                  </a:lnTo>
                  <a:lnTo>
                    <a:pt x="142" y="10"/>
                  </a:lnTo>
                  <a:lnTo>
                    <a:pt x="142" y="12"/>
                  </a:lnTo>
                  <a:lnTo>
                    <a:pt x="140" y="14"/>
                  </a:lnTo>
                  <a:lnTo>
                    <a:pt x="138" y="16"/>
                  </a:lnTo>
                  <a:lnTo>
                    <a:pt x="138" y="18"/>
                  </a:lnTo>
                  <a:lnTo>
                    <a:pt x="136" y="20"/>
                  </a:lnTo>
                  <a:lnTo>
                    <a:pt x="134" y="24"/>
                  </a:lnTo>
                  <a:lnTo>
                    <a:pt x="132" y="27"/>
                  </a:lnTo>
                  <a:lnTo>
                    <a:pt x="132" y="29"/>
                  </a:lnTo>
                  <a:lnTo>
                    <a:pt x="130" y="31"/>
                  </a:lnTo>
                  <a:lnTo>
                    <a:pt x="130" y="35"/>
                  </a:lnTo>
                  <a:lnTo>
                    <a:pt x="128" y="37"/>
                  </a:lnTo>
                  <a:lnTo>
                    <a:pt x="128" y="39"/>
                  </a:lnTo>
                  <a:lnTo>
                    <a:pt x="126" y="43"/>
                  </a:lnTo>
                  <a:lnTo>
                    <a:pt x="126" y="45"/>
                  </a:lnTo>
                  <a:lnTo>
                    <a:pt x="126" y="47"/>
                  </a:lnTo>
                  <a:lnTo>
                    <a:pt x="124" y="49"/>
                  </a:lnTo>
                  <a:lnTo>
                    <a:pt x="124" y="51"/>
                  </a:lnTo>
                  <a:lnTo>
                    <a:pt x="124" y="53"/>
                  </a:lnTo>
                  <a:lnTo>
                    <a:pt x="124" y="55"/>
                  </a:lnTo>
                  <a:lnTo>
                    <a:pt x="124" y="57"/>
                  </a:lnTo>
                  <a:lnTo>
                    <a:pt x="124" y="59"/>
                  </a:lnTo>
                  <a:lnTo>
                    <a:pt x="122" y="61"/>
                  </a:lnTo>
                  <a:lnTo>
                    <a:pt x="116" y="61"/>
                  </a:lnTo>
                  <a:lnTo>
                    <a:pt x="116" y="59"/>
                  </a:lnTo>
                  <a:lnTo>
                    <a:pt x="116" y="57"/>
                  </a:lnTo>
                  <a:lnTo>
                    <a:pt x="116" y="55"/>
                  </a:lnTo>
                  <a:lnTo>
                    <a:pt x="116" y="53"/>
                  </a:lnTo>
                  <a:lnTo>
                    <a:pt x="116" y="51"/>
                  </a:lnTo>
                  <a:lnTo>
                    <a:pt x="116" y="49"/>
                  </a:lnTo>
                  <a:lnTo>
                    <a:pt x="118" y="47"/>
                  </a:lnTo>
                  <a:lnTo>
                    <a:pt x="118" y="45"/>
                  </a:lnTo>
                  <a:lnTo>
                    <a:pt x="118" y="41"/>
                  </a:lnTo>
                  <a:lnTo>
                    <a:pt x="120" y="39"/>
                  </a:lnTo>
                  <a:lnTo>
                    <a:pt x="120" y="37"/>
                  </a:lnTo>
                  <a:lnTo>
                    <a:pt x="122" y="35"/>
                  </a:lnTo>
                  <a:lnTo>
                    <a:pt x="122" y="33"/>
                  </a:lnTo>
                  <a:lnTo>
                    <a:pt x="124" y="29"/>
                  </a:lnTo>
                  <a:lnTo>
                    <a:pt x="124" y="27"/>
                  </a:lnTo>
                  <a:lnTo>
                    <a:pt x="126" y="24"/>
                  </a:lnTo>
                  <a:lnTo>
                    <a:pt x="126" y="22"/>
                  </a:lnTo>
                  <a:lnTo>
                    <a:pt x="128" y="20"/>
                  </a:lnTo>
                  <a:lnTo>
                    <a:pt x="130" y="18"/>
                  </a:lnTo>
                  <a:lnTo>
                    <a:pt x="130" y="16"/>
                  </a:lnTo>
                  <a:lnTo>
                    <a:pt x="132" y="14"/>
                  </a:lnTo>
                  <a:lnTo>
                    <a:pt x="134" y="12"/>
                  </a:lnTo>
                  <a:lnTo>
                    <a:pt x="134" y="10"/>
                  </a:lnTo>
                  <a:lnTo>
                    <a:pt x="136" y="8"/>
                  </a:lnTo>
                  <a:lnTo>
                    <a:pt x="108" y="8"/>
                  </a:lnTo>
                  <a:close/>
                  <a:moveTo>
                    <a:pt x="179" y="61"/>
                  </a:moveTo>
                  <a:lnTo>
                    <a:pt x="179" y="18"/>
                  </a:lnTo>
                  <a:lnTo>
                    <a:pt x="185" y="18"/>
                  </a:lnTo>
                  <a:lnTo>
                    <a:pt x="185" y="24"/>
                  </a:lnTo>
                  <a:lnTo>
                    <a:pt x="187" y="22"/>
                  </a:lnTo>
                  <a:lnTo>
                    <a:pt x="187" y="22"/>
                  </a:lnTo>
                  <a:lnTo>
                    <a:pt x="187" y="20"/>
                  </a:lnTo>
                  <a:lnTo>
                    <a:pt x="189" y="20"/>
                  </a:lnTo>
                  <a:lnTo>
                    <a:pt x="189" y="20"/>
                  </a:lnTo>
                  <a:lnTo>
                    <a:pt x="189" y="20"/>
                  </a:lnTo>
                  <a:lnTo>
                    <a:pt x="191" y="18"/>
                  </a:lnTo>
                  <a:lnTo>
                    <a:pt x="191" y="18"/>
                  </a:lnTo>
                  <a:lnTo>
                    <a:pt x="191" y="18"/>
                  </a:lnTo>
                  <a:lnTo>
                    <a:pt x="193" y="18"/>
                  </a:lnTo>
                  <a:lnTo>
                    <a:pt x="193" y="16"/>
                  </a:lnTo>
                  <a:lnTo>
                    <a:pt x="195" y="16"/>
                  </a:lnTo>
                  <a:lnTo>
                    <a:pt x="195" y="16"/>
                  </a:lnTo>
                  <a:lnTo>
                    <a:pt x="197" y="16"/>
                  </a:lnTo>
                  <a:lnTo>
                    <a:pt x="197" y="16"/>
                  </a:lnTo>
                  <a:lnTo>
                    <a:pt x="199" y="16"/>
                  </a:lnTo>
                  <a:lnTo>
                    <a:pt x="199" y="16"/>
                  </a:lnTo>
                  <a:lnTo>
                    <a:pt x="201" y="16"/>
                  </a:lnTo>
                  <a:lnTo>
                    <a:pt x="203" y="16"/>
                  </a:lnTo>
                  <a:lnTo>
                    <a:pt x="203" y="16"/>
                  </a:lnTo>
                  <a:lnTo>
                    <a:pt x="205" y="16"/>
                  </a:lnTo>
                  <a:lnTo>
                    <a:pt x="205" y="18"/>
                  </a:lnTo>
                  <a:lnTo>
                    <a:pt x="205" y="18"/>
                  </a:lnTo>
                  <a:lnTo>
                    <a:pt x="207" y="18"/>
                  </a:lnTo>
                  <a:lnTo>
                    <a:pt x="207" y="18"/>
                  </a:lnTo>
                  <a:lnTo>
                    <a:pt x="209" y="20"/>
                  </a:lnTo>
                  <a:lnTo>
                    <a:pt x="209" y="20"/>
                  </a:lnTo>
                  <a:lnTo>
                    <a:pt x="209" y="20"/>
                  </a:lnTo>
                  <a:lnTo>
                    <a:pt x="209" y="22"/>
                  </a:lnTo>
                  <a:lnTo>
                    <a:pt x="211" y="22"/>
                  </a:lnTo>
                  <a:lnTo>
                    <a:pt x="211" y="22"/>
                  </a:lnTo>
                  <a:lnTo>
                    <a:pt x="211" y="24"/>
                  </a:lnTo>
                  <a:lnTo>
                    <a:pt x="213" y="22"/>
                  </a:lnTo>
                  <a:lnTo>
                    <a:pt x="213" y="20"/>
                  </a:lnTo>
                  <a:lnTo>
                    <a:pt x="215" y="20"/>
                  </a:lnTo>
                  <a:lnTo>
                    <a:pt x="217" y="18"/>
                  </a:lnTo>
                  <a:lnTo>
                    <a:pt x="219" y="18"/>
                  </a:lnTo>
                  <a:lnTo>
                    <a:pt x="221" y="16"/>
                  </a:lnTo>
                  <a:lnTo>
                    <a:pt x="223" y="16"/>
                  </a:lnTo>
                  <a:lnTo>
                    <a:pt x="225" y="16"/>
                  </a:lnTo>
                  <a:lnTo>
                    <a:pt x="225" y="16"/>
                  </a:lnTo>
                  <a:lnTo>
                    <a:pt x="227" y="16"/>
                  </a:lnTo>
                  <a:lnTo>
                    <a:pt x="229" y="16"/>
                  </a:lnTo>
                  <a:lnTo>
                    <a:pt x="231" y="16"/>
                  </a:lnTo>
                  <a:lnTo>
                    <a:pt x="231" y="18"/>
                  </a:lnTo>
                  <a:lnTo>
                    <a:pt x="233" y="18"/>
                  </a:lnTo>
                  <a:lnTo>
                    <a:pt x="233" y="18"/>
                  </a:lnTo>
                  <a:lnTo>
                    <a:pt x="235" y="20"/>
                  </a:lnTo>
                  <a:lnTo>
                    <a:pt x="235" y="20"/>
                  </a:lnTo>
                  <a:lnTo>
                    <a:pt x="235" y="22"/>
                  </a:lnTo>
                  <a:lnTo>
                    <a:pt x="237" y="22"/>
                  </a:lnTo>
                  <a:lnTo>
                    <a:pt x="237" y="24"/>
                  </a:lnTo>
                  <a:lnTo>
                    <a:pt x="237" y="27"/>
                  </a:lnTo>
                  <a:lnTo>
                    <a:pt x="237" y="29"/>
                  </a:lnTo>
                  <a:lnTo>
                    <a:pt x="237" y="29"/>
                  </a:lnTo>
                  <a:lnTo>
                    <a:pt x="237" y="31"/>
                  </a:lnTo>
                  <a:lnTo>
                    <a:pt x="237" y="61"/>
                  </a:lnTo>
                  <a:lnTo>
                    <a:pt x="231" y="61"/>
                  </a:lnTo>
                  <a:lnTo>
                    <a:pt x="231" y="35"/>
                  </a:lnTo>
                  <a:lnTo>
                    <a:pt x="231" y="33"/>
                  </a:lnTo>
                  <a:lnTo>
                    <a:pt x="231" y="33"/>
                  </a:lnTo>
                  <a:lnTo>
                    <a:pt x="231" y="31"/>
                  </a:lnTo>
                  <a:lnTo>
                    <a:pt x="231" y="31"/>
                  </a:lnTo>
                  <a:lnTo>
                    <a:pt x="231" y="29"/>
                  </a:lnTo>
                  <a:lnTo>
                    <a:pt x="231" y="29"/>
                  </a:lnTo>
                  <a:lnTo>
                    <a:pt x="229" y="29"/>
                  </a:lnTo>
                  <a:lnTo>
                    <a:pt x="229" y="27"/>
                  </a:lnTo>
                  <a:lnTo>
                    <a:pt x="229" y="27"/>
                  </a:lnTo>
                  <a:lnTo>
                    <a:pt x="229" y="27"/>
                  </a:lnTo>
                  <a:lnTo>
                    <a:pt x="229" y="27"/>
                  </a:lnTo>
                  <a:lnTo>
                    <a:pt x="229" y="24"/>
                  </a:lnTo>
                  <a:lnTo>
                    <a:pt x="229" y="24"/>
                  </a:lnTo>
                  <a:lnTo>
                    <a:pt x="227" y="24"/>
                  </a:lnTo>
                  <a:lnTo>
                    <a:pt x="227" y="24"/>
                  </a:lnTo>
                  <a:lnTo>
                    <a:pt x="227" y="24"/>
                  </a:lnTo>
                  <a:lnTo>
                    <a:pt x="227" y="24"/>
                  </a:lnTo>
                  <a:lnTo>
                    <a:pt x="227" y="24"/>
                  </a:lnTo>
                  <a:lnTo>
                    <a:pt x="225" y="22"/>
                  </a:lnTo>
                  <a:lnTo>
                    <a:pt x="225" y="22"/>
                  </a:lnTo>
                  <a:lnTo>
                    <a:pt x="225" y="22"/>
                  </a:lnTo>
                  <a:lnTo>
                    <a:pt x="223" y="22"/>
                  </a:lnTo>
                  <a:lnTo>
                    <a:pt x="223" y="22"/>
                  </a:lnTo>
                  <a:lnTo>
                    <a:pt x="223" y="22"/>
                  </a:lnTo>
                  <a:lnTo>
                    <a:pt x="221" y="22"/>
                  </a:lnTo>
                  <a:lnTo>
                    <a:pt x="221" y="22"/>
                  </a:lnTo>
                  <a:lnTo>
                    <a:pt x="219" y="22"/>
                  </a:lnTo>
                  <a:lnTo>
                    <a:pt x="219" y="24"/>
                  </a:lnTo>
                  <a:lnTo>
                    <a:pt x="217" y="24"/>
                  </a:lnTo>
                  <a:lnTo>
                    <a:pt x="217" y="24"/>
                  </a:lnTo>
                  <a:lnTo>
                    <a:pt x="215" y="24"/>
                  </a:lnTo>
                  <a:lnTo>
                    <a:pt x="215" y="27"/>
                  </a:lnTo>
                  <a:lnTo>
                    <a:pt x="215" y="27"/>
                  </a:lnTo>
                  <a:lnTo>
                    <a:pt x="213" y="29"/>
                  </a:lnTo>
                  <a:lnTo>
                    <a:pt x="213" y="29"/>
                  </a:lnTo>
                  <a:lnTo>
                    <a:pt x="213" y="31"/>
                  </a:lnTo>
                  <a:lnTo>
                    <a:pt x="213" y="31"/>
                  </a:lnTo>
                  <a:lnTo>
                    <a:pt x="213" y="33"/>
                  </a:lnTo>
                  <a:lnTo>
                    <a:pt x="213" y="35"/>
                  </a:lnTo>
                  <a:lnTo>
                    <a:pt x="213" y="37"/>
                  </a:lnTo>
                  <a:lnTo>
                    <a:pt x="213" y="61"/>
                  </a:lnTo>
                  <a:lnTo>
                    <a:pt x="205" y="61"/>
                  </a:lnTo>
                  <a:lnTo>
                    <a:pt x="205" y="33"/>
                  </a:lnTo>
                  <a:lnTo>
                    <a:pt x="205" y="33"/>
                  </a:lnTo>
                  <a:lnTo>
                    <a:pt x="205" y="31"/>
                  </a:lnTo>
                  <a:lnTo>
                    <a:pt x="205" y="29"/>
                  </a:lnTo>
                  <a:lnTo>
                    <a:pt x="205" y="29"/>
                  </a:lnTo>
                  <a:lnTo>
                    <a:pt x="205" y="29"/>
                  </a:lnTo>
                  <a:lnTo>
                    <a:pt x="203" y="27"/>
                  </a:lnTo>
                  <a:lnTo>
                    <a:pt x="203" y="27"/>
                  </a:lnTo>
                  <a:lnTo>
                    <a:pt x="203" y="24"/>
                  </a:lnTo>
                  <a:lnTo>
                    <a:pt x="203" y="24"/>
                  </a:lnTo>
                  <a:lnTo>
                    <a:pt x="201" y="24"/>
                  </a:lnTo>
                  <a:lnTo>
                    <a:pt x="201" y="24"/>
                  </a:lnTo>
                  <a:lnTo>
                    <a:pt x="201" y="24"/>
                  </a:lnTo>
                  <a:lnTo>
                    <a:pt x="199" y="22"/>
                  </a:lnTo>
                  <a:lnTo>
                    <a:pt x="199" y="22"/>
                  </a:lnTo>
                  <a:lnTo>
                    <a:pt x="199" y="22"/>
                  </a:lnTo>
                  <a:lnTo>
                    <a:pt x="197" y="22"/>
                  </a:lnTo>
                  <a:lnTo>
                    <a:pt x="197" y="22"/>
                  </a:lnTo>
                  <a:lnTo>
                    <a:pt x="195" y="22"/>
                  </a:lnTo>
                  <a:lnTo>
                    <a:pt x="195" y="22"/>
                  </a:lnTo>
                  <a:lnTo>
                    <a:pt x="195" y="22"/>
                  </a:lnTo>
                  <a:lnTo>
                    <a:pt x="193" y="24"/>
                  </a:lnTo>
                  <a:lnTo>
                    <a:pt x="193" y="24"/>
                  </a:lnTo>
                  <a:lnTo>
                    <a:pt x="193" y="24"/>
                  </a:lnTo>
                  <a:lnTo>
                    <a:pt x="191" y="24"/>
                  </a:lnTo>
                  <a:lnTo>
                    <a:pt x="191" y="24"/>
                  </a:lnTo>
                  <a:lnTo>
                    <a:pt x="191" y="24"/>
                  </a:lnTo>
                  <a:lnTo>
                    <a:pt x="189" y="27"/>
                  </a:lnTo>
                  <a:lnTo>
                    <a:pt x="189" y="27"/>
                  </a:lnTo>
                  <a:lnTo>
                    <a:pt x="189" y="27"/>
                  </a:lnTo>
                  <a:lnTo>
                    <a:pt x="189" y="29"/>
                  </a:lnTo>
                  <a:lnTo>
                    <a:pt x="187" y="29"/>
                  </a:lnTo>
                  <a:lnTo>
                    <a:pt x="187" y="29"/>
                  </a:lnTo>
                  <a:lnTo>
                    <a:pt x="187" y="31"/>
                  </a:lnTo>
                  <a:lnTo>
                    <a:pt x="187" y="31"/>
                  </a:lnTo>
                  <a:lnTo>
                    <a:pt x="187" y="33"/>
                  </a:lnTo>
                  <a:lnTo>
                    <a:pt x="187" y="33"/>
                  </a:lnTo>
                  <a:lnTo>
                    <a:pt x="187" y="35"/>
                  </a:lnTo>
                  <a:lnTo>
                    <a:pt x="187" y="37"/>
                  </a:lnTo>
                  <a:lnTo>
                    <a:pt x="187" y="37"/>
                  </a:lnTo>
                  <a:lnTo>
                    <a:pt x="187" y="39"/>
                  </a:lnTo>
                  <a:lnTo>
                    <a:pt x="187" y="61"/>
                  </a:lnTo>
                  <a:lnTo>
                    <a:pt x="179" y="61"/>
                  </a:lnTo>
                  <a:close/>
                  <a:moveTo>
                    <a:pt x="250" y="61"/>
                  </a:moveTo>
                  <a:lnTo>
                    <a:pt x="250" y="18"/>
                  </a:lnTo>
                  <a:lnTo>
                    <a:pt x="256" y="18"/>
                  </a:lnTo>
                  <a:lnTo>
                    <a:pt x="256" y="24"/>
                  </a:lnTo>
                  <a:lnTo>
                    <a:pt x="256" y="22"/>
                  </a:lnTo>
                  <a:lnTo>
                    <a:pt x="258" y="22"/>
                  </a:lnTo>
                  <a:lnTo>
                    <a:pt x="258" y="20"/>
                  </a:lnTo>
                  <a:lnTo>
                    <a:pt x="258" y="20"/>
                  </a:lnTo>
                  <a:lnTo>
                    <a:pt x="260" y="20"/>
                  </a:lnTo>
                  <a:lnTo>
                    <a:pt x="260" y="20"/>
                  </a:lnTo>
                  <a:lnTo>
                    <a:pt x="260" y="18"/>
                  </a:lnTo>
                  <a:lnTo>
                    <a:pt x="262" y="18"/>
                  </a:lnTo>
                  <a:lnTo>
                    <a:pt x="262" y="18"/>
                  </a:lnTo>
                  <a:lnTo>
                    <a:pt x="264" y="18"/>
                  </a:lnTo>
                  <a:lnTo>
                    <a:pt x="264" y="16"/>
                  </a:lnTo>
                  <a:lnTo>
                    <a:pt x="266" y="16"/>
                  </a:lnTo>
                  <a:lnTo>
                    <a:pt x="266" y="16"/>
                  </a:lnTo>
                  <a:lnTo>
                    <a:pt x="268" y="16"/>
                  </a:lnTo>
                  <a:lnTo>
                    <a:pt x="268" y="16"/>
                  </a:lnTo>
                  <a:lnTo>
                    <a:pt x="270" y="16"/>
                  </a:lnTo>
                  <a:lnTo>
                    <a:pt x="270" y="16"/>
                  </a:lnTo>
                  <a:lnTo>
                    <a:pt x="272" y="16"/>
                  </a:lnTo>
                  <a:lnTo>
                    <a:pt x="272" y="16"/>
                  </a:lnTo>
                  <a:lnTo>
                    <a:pt x="274" y="16"/>
                  </a:lnTo>
                  <a:lnTo>
                    <a:pt x="274" y="16"/>
                  </a:lnTo>
                  <a:lnTo>
                    <a:pt x="276" y="18"/>
                  </a:lnTo>
                  <a:lnTo>
                    <a:pt x="276" y="18"/>
                  </a:lnTo>
                  <a:lnTo>
                    <a:pt x="278" y="18"/>
                  </a:lnTo>
                  <a:lnTo>
                    <a:pt x="278" y="18"/>
                  </a:lnTo>
                  <a:lnTo>
                    <a:pt x="278" y="20"/>
                  </a:lnTo>
                  <a:lnTo>
                    <a:pt x="280" y="20"/>
                  </a:lnTo>
                  <a:lnTo>
                    <a:pt x="280" y="20"/>
                  </a:lnTo>
                  <a:lnTo>
                    <a:pt x="280" y="22"/>
                  </a:lnTo>
                  <a:lnTo>
                    <a:pt x="280" y="22"/>
                  </a:lnTo>
                  <a:lnTo>
                    <a:pt x="282" y="22"/>
                  </a:lnTo>
                  <a:lnTo>
                    <a:pt x="282" y="24"/>
                  </a:lnTo>
                  <a:lnTo>
                    <a:pt x="282" y="22"/>
                  </a:lnTo>
                  <a:lnTo>
                    <a:pt x="284" y="20"/>
                  </a:lnTo>
                  <a:lnTo>
                    <a:pt x="286" y="20"/>
                  </a:lnTo>
                  <a:lnTo>
                    <a:pt x="288" y="18"/>
                  </a:lnTo>
                  <a:lnTo>
                    <a:pt x="290" y="18"/>
                  </a:lnTo>
                  <a:lnTo>
                    <a:pt x="290" y="16"/>
                  </a:lnTo>
                  <a:lnTo>
                    <a:pt x="292" y="16"/>
                  </a:lnTo>
                  <a:lnTo>
                    <a:pt x="294" y="16"/>
                  </a:lnTo>
                  <a:lnTo>
                    <a:pt x="296" y="16"/>
                  </a:lnTo>
                  <a:lnTo>
                    <a:pt x="298" y="16"/>
                  </a:lnTo>
                  <a:lnTo>
                    <a:pt x="300" y="16"/>
                  </a:lnTo>
                  <a:lnTo>
                    <a:pt x="300" y="16"/>
                  </a:lnTo>
                  <a:lnTo>
                    <a:pt x="302" y="18"/>
                  </a:lnTo>
                  <a:lnTo>
                    <a:pt x="302" y="18"/>
                  </a:lnTo>
                  <a:lnTo>
                    <a:pt x="304" y="18"/>
                  </a:lnTo>
                  <a:lnTo>
                    <a:pt x="304" y="20"/>
                  </a:lnTo>
                  <a:lnTo>
                    <a:pt x="307" y="20"/>
                  </a:lnTo>
                  <a:lnTo>
                    <a:pt x="307" y="22"/>
                  </a:lnTo>
                  <a:lnTo>
                    <a:pt x="307" y="22"/>
                  </a:lnTo>
                  <a:lnTo>
                    <a:pt x="309" y="24"/>
                  </a:lnTo>
                  <a:lnTo>
                    <a:pt x="309" y="27"/>
                  </a:lnTo>
                  <a:lnTo>
                    <a:pt x="309" y="29"/>
                  </a:lnTo>
                  <a:lnTo>
                    <a:pt x="309" y="29"/>
                  </a:lnTo>
                  <a:lnTo>
                    <a:pt x="309" y="31"/>
                  </a:lnTo>
                  <a:lnTo>
                    <a:pt x="309" y="61"/>
                  </a:lnTo>
                  <a:lnTo>
                    <a:pt x="300" y="61"/>
                  </a:lnTo>
                  <a:lnTo>
                    <a:pt x="300" y="35"/>
                  </a:lnTo>
                  <a:lnTo>
                    <a:pt x="300" y="33"/>
                  </a:lnTo>
                  <a:lnTo>
                    <a:pt x="300" y="33"/>
                  </a:lnTo>
                  <a:lnTo>
                    <a:pt x="300" y="31"/>
                  </a:lnTo>
                  <a:lnTo>
                    <a:pt x="300" y="31"/>
                  </a:lnTo>
                  <a:lnTo>
                    <a:pt x="300" y="29"/>
                  </a:lnTo>
                  <a:lnTo>
                    <a:pt x="300" y="29"/>
                  </a:lnTo>
                  <a:lnTo>
                    <a:pt x="300" y="29"/>
                  </a:lnTo>
                  <a:lnTo>
                    <a:pt x="300" y="27"/>
                  </a:lnTo>
                  <a:lnTo>
                    <a:pt x="300" y="27"/>
                  </a:lnTo>
                  <a:lnTo>
                    <a:pt x="300" y="27"/>
                  </a:lnTo>
                  <a:lnTo>
                    <a:pt x="300" y="27"/>
                  </a:lnTo>
                  <a:lnTo>
                    <a:pt x="300" y="24"/>
                  </a:lnTo>
                  <a:lnTo>
                    <a:pt x="298" y="24"/>
                  </a:lnTo>
                  <a:lnTo>
                    <a:pt x="298" y="24"/>
                  </a:lnTo>
                  <a:lnTo>
                    <a:pt x="298" y="24"/>
                  </a:lnTo>
                  <a:lnTo>
                    <a:pt x="298" y="24"/>
                  </a:lnTo>
                  <a:lnTo>
                    <a:pt x="298" y="24"/>
                  </a:lnTo>
                  <a:lnTo>
                    <a:pt x="296" y="24"/>
                  </a:lnTo>
                  <a:lnTo>
                    <a:pt x="296" y="22"/>
                  </a:lnTo>
                  <a:lnTo>
                    <a:pt x="296" y="22"/>
                  </a:lnTo>
                  <a:lnTo>
                    <a:pt x="294" y="22"/>
                  </a:lnTo>
                  <a:lnTo>
                    <a:pt x="294" y="22"/>
                  </a:lnTo>
                  <a:lnTo>
                    <a:pt x="294" y="22"/>
                  </a:lnTo>
                  <a:lnTo>
                    <a:pt x="294" y="22"/>
                  </a:lnTo>
                  <a:lnTo>
                    <a:pt x="292" y="22"/>
                  </a:lnTo>
                  <a:lnTo>
                    <a:pt x="290" y="22"/>
                  </a:lnTo>
                  <a:lnTo>
                    <a:pt x="290" y="22"/>
                  </a:lnTo>
                  <a:lnTo>
                    <a:pt x="288" y="24"/>
                  </a:lnTo>
                  <a:lnTo>
                    <a:pt x="288" y="24"/>
                  </a:lnTo>
                  <a:lnTo>
                    <a:pt x="288" y="24"/>
                  </a:lnTo>
                  <a:lnTo>
                    <a:pt x="286" y="24"/>
                  </a:lnTo>
                  <a:lnTo>
                    <a:pt x="286" y="27"/>
                  </a:lnTo>
                  <a:lnTo>
                    <a:pt x="284" y="27"/>
                  </a:lnTo>
                  <a:lnTo>
                    <a:pt x="284" y="29"/>
                  </a:lnTo>
                  <a:lnTo>
                    <a:pt x="284" y="29"/>
                  </a:lnTo>
                  <a:lnTo>
                    <a:pt x="284" y="31"/>
                  </a:lnTo>
                  <a:lnTo>
                    <a:pt x="282" y="31"/>
                  </a:lnTo>
                  <a:lnTo>
                    <a:pt x="282" y="33"/>
                  </a:lnTo>
                  <a:lnTo>
                    <a:pt x="282" y="35"/>
                  </a:lnTo>
                  <a:lnTo>
                    <a:pt x="282" y="37"/>
                  </a:lnTo>
                  <a:lnTo>
                    <a:pt x="282" y="61"/>
                  </a:lnTo>
                  <a:lnTo>
                    <a:pt x="276" y="61"/>
                  </a:lnTo>
                  <a:lnTo>
                    <a:pt x="276" y="33"/>
                  </a:lnTo>
                  <a:lnTo>
                    <a:pt x="276" y="33"/>
                  </a:lnTo>
                  <a:lnTo>
                    <a:pt x="276" y="31"/>
                  </a:lnTo>
                  <a:lnTo>
                    <a:pt x="274" y="29"/>
                  </a:lnTo>
                  <a:lnTo>
                    <a:pt x="274" y="29"/>
                  </a:lnTo>
                  <a:lnTo>
                    <a:pt x="274" y="29"/>
                  </a:lnTo>
                  <a:lnTo>
                    <a:pt x="274" y="27"/>
                  </a:lnTo>
                  <a:lnTo>
                    <a:pt x="274" y="27"/>
                  </a:lnTo>
                  <a:lnTo>
                    <a:pt x="274" y="24"/>
                  </a:lnTo>
                  <a:lnTo>
                    <a:pt x="272" y="24"/>
                  </a:lnTo>
                  <a:lnTo>
                    <a:pt x="272" y="24"/>
                  </a:lnTo>
                  <a:lnTo>
                    <a:pt x="272" y="24"/>
                  </a:lnTo>
                  <a:lnTo>
                    <a:pt x="272" y="24"/>
                  </a:lnTo>
                  <a:lnTo>
                    <a:pt x="270" y="22"/>
                  </a:lnTo>
                  <a:lnTo>
                    <a:pt x="270" y="22"/>
                  </a:lnTo>
                  <a:lnTo>
                    <a:pt x="268" y="22"/>
                  </a:lnTo>
                  <a:lnTo>
                    <a:pt x="268" y="22"/>
                  </a:lnTo>
                  <a:lnTo>
                    <a:pt x="266" y="22"/>
                  </a:lnTo>
                  <a:lnTo>
                    <a:pt x="266" y="22"/>
                  </a:lnTo>
                  <a:lnTo>
                    <a:pt x="266" y="22"/>
                  </a:lnTo>
                  <a:lnTo>
                    <a:pt x="264" y="22"/>
                  </a:lnTo>
                  <a:lnTo>
                    <a:pt x="264" y="24"/>
                  </a:lnTo>
                  <a:lnTo>
                    <a:pt x="264" y="24"/>
                  </a:lnTo>
                  <a:lnTo>
                    <a:pt x="262" y="24"/>
                  </a:lnTo>
                  <a:lnTo>
                    <a:pt x="262" y="24"/>
                  </a:lnTo>
                  <a:lnTo>
                    <a:pt x="262" y="24"/>
                  </a:lnTo>
                  <a:lnTo>
                    <a:pt x="260" y="24"/>
                  </a:lnTo>
                  <a:lnTo>
                    <a:pt x="260" y="27"/>
                  </a:lnTo>
                  <a:lnTo>
                    <a:pt x="260" y="27"/>
                  </a:lnTo>
                  <a:lnTo>
                    <a:pt x="260" y="27"/>
                  </a:lnTo>
                  <a:lnTo>
                    <a:pt x="258" y="29"/>
                  </a:lnTo>
                  <a:lnTo>
                    <a:pt x="258" y="29"/>
                  </a:lnTo>
                  <a:lnTo>
                    <a:pt x="258" y="29"/>
                  </a:lnTo>
                  <a:lnTo>
                    <a:pt x="258" y="31"/>
                  </a:lnTo>
                  <a:lnTo>
                    <a:pt x="258" y="31"/>
                  </a:lnTo>
                  <a:lnTo>
                    <a:pt x="258" y="33"/>
                  </a:lnTo>
                  <a:lnTo>
                    <a:pt x="258" y="33"/>
                  </a:lnTo>
                  <a:lnTo>
                    <a:pt x="258" y="35"/>
                  </a:lnTo>
                  <a:lnTo>
                    <a:pt x="256" y="37"/>
                  </a:lnTo>
                  <a:lnTo>
                    <a:pt x="256" y="37"/>
                  </a:lnTo>
                  <a:lnTo>
                    <a:pt x="256" y="39"/>
                  </a:lnTo>
                  <a:lnTo>
                    <a:pt x="256" y="61"/>
                  </a:lnTo>
                  <a:lnTo>
                    <a:pt x="250" y="61"/>
                  </a:lnTo>
                  <a:close/>
                </a:path>
              </a:pathLst>
            </a:custGeom>
            <a:grpFill/>
            <a:ln w="9525">
              <a:noFill/>
              <a:round/>
              <a:headEnd/>
              <a:tailEnd/>
            </a:ln>
          </p:spPr>
          <p:txBody>
            <a:bodyPr/>
            <a:lstStyle/>
            <a:p>
              <a:pPr>
                <a:defRPr/>
              </a:pPr>
              <a:endParaRPr lang="en-CA" dirty="0"/>
            </a:p>
          </p:txBody>
        </p:sp>
        <p:sp>
          <p:nvSpPr>
            <p:cNvPr id="929991" name="Freeform 199"/>
            <p:cNvSpPr>
              <a:spLocks/>
            </p:cNvSpPr>
            <p:nvPr/>
          </p:nvSpPr>
          <p:spPr bwMode="auto">
            <a:xfrm>
              <a:off x="3981" y="235"/>
              <a:ext cx="568" cy="566"/>
            </a:xfrm>
            <a:custGeom>
              <a:avLst/>
              <a:gdLst/>
              <a:ahLst/>
              <a:cxnLst>
                <a:cxn ang="0">
                  <a:pos x="566" y="538"/>
                </a:cxn>
                <a:cxn ang="0">
                  <a:pos x="560" y="481"/>
                </a:cxn>
                <a:cxn ang="0">
                  <a:pos x="550" y="424"/>
                </a:cxn>
                <a:cxn ang="0">
                  <a:pos x="534" y="371"/>
                </a:cxn>
                <a:cxn ang="0">
                  <a:pos x="512" y="321"/>
                </a:cxn>
                <a:cxn ang="0">
                  <a:pos x="485" y="272"/>
                </a:cxn>
                <a:cxn ang="0">
                  <a:pos x="455" y="227"/>
                </a:cxn>
                <a:cxn ang="0">
                  <a:pos x="420" y="185"/>
                </a:cxn>
                <a:cxn ang="0">
                  <a:pos x="382" y="146"/>
                </a:cxn>
                <a:cxn ang="0">
                  <a:pos x="339" y="112"/>
                </a:cxn>
                <a:cxn ang="0">
                  <a:pos x="294" y="81"/>
                </a:cxn>
                <a:cxn ang="0">
                  <a:pos x="246" y="55"/>
                </a:cxn>
                <a:cxn ang="0">
                  <a:pos x="195" y="34"/>
                </a:cxn>
                <a:cxn ang="0">
                  <a:pos x="142" y="16"/>
                </a:cxn>
                <a:cxn ang="0">
                  <a:pos x="87" y="6"/>
                </a:cxn>
                <a:cxn ang="0">
                  <a:pos x="31" y="0"/>
                </a:cxn>
                <a:cxn ang="0">
                  <a:pos x="0" y="12"/>
                </a:cxn>
                <a:cxn ang="0">
                  <a:pos x="57" y="14"/>
                </a:cxn>
                <a:cxn ang="0">
                  <a:pos x="112" y="22"/>
                </a:cxn>
                <a:cxn ang="0">
                  <a:pos x="167" y="36"/>
                </a:cxn>
                <a:cxn ang="0">
                  <a:pos x="217" y="55"/>
                </a:cxn>
                <a:cxn ang="0">
                  <a:pos x="266" y="79"/>
                </a:cxn>
                <a:cxn ang="0">
                  <a:pos x="311" y="105"/>
                </a:cxn>
                <a:cxn ang="0">
                  <a:pos x="353" y="138"/>
                </a:cxn>
                <a:cxn ang="0">
                  <a:pos x="394" y="174"/>
                </a:cxn>
                <a:cxn ang="0">
                  <a:pos x="428" y="213"/>
                </a:cxn>
                <a:cxn ang="0">
                  <a:pos x="461" y="256"/>
                </a:cxn>
                <a:cxn ang="0">
                  <a:pos x="489" y="302"/>
                </a:cxn>
                <a:cxn ang="0">
                  <a:pos x="512" y="351"/>
                </a:cxn>
                <a:cxn ang="0">
                  <a:pos x="530" y="402"/>
                </a:cxn>
                <a:cxn ang="0">
                  <a:pos x="544" y="455"/>
                </a:cxn>
                <a:cxn ang="0">
                  <a:pos x="552" y="509"/>
                </a:cxn>
                <a:cxn ang="0">
                  <a:pos x="556" y="566"/>
                </a:cxn>
              </a:cxnLst>
              <a:rect l="0" t="0" r="r" b="b"/>
              <a:pathLst>
                <a:path w="568" h="566">
                  <a:moveTo>
                    <a:pt x="568" y="566"/>
                  </a:moveTo>
                  <a:lnTo>
                    <a:pt x="566" y="538"/>
                  </a:lnTo>
                  <a:lnTo>
                    <a:pt x="564" y="507"/>
                  </a:lnTo>
                  <a:lnTo>
                    <a:pt x="560" y="481"/>
                  </a:lnTo>
                  <a:lnTo>
                    <a:pt x="556" y="453"/>
                  </a:lnTo>
                  <a:lnTo>
                    <a:pt x="550" y="424"/>
                  </a:lnTo>
                  <a:lnTo>
                    <a:pt x="542" y="398"/>
                  </a:lnTo>
                  <a:lnTo>
                    <a:pt x="534" y="371"/>
                  </a:lnTo>
                  <a:lnTo>
                    <a:pt x="524" y="345"/>
                  </a:lnTo>
                  <a:lnTo>
                    <a:pt x="512" y="321"/>
                  </a:lnTo>
                  <a:lnTo>
                    <a:pt x="499" y="296"/>
                  </a:lnTo>
                  <a:lnTo>
                    <a:pt x="485" y="272"/>
                  </a:lnTo>
                  <a:lnTo>
                    <a:pt x="471" y="250"/>
                  </a:lnTo>
                  <a:lnTo>
                    <a:pt x="455" y="227"/>
                  </a:lnTo>
                  <a:lnTo>
                    <a:pt x="439" y="205"/>
                  </a:lnTo>
                  <a:lnTo>
                    <a:pt x="420" y="185"/>
                  </a:lnTo>
                  <a:lnTo>
                    <a:pt x="402" y="166"/>
                  </a:lnTo>
                  <a:lnTo>
                    <a:pt x="382" y="146"/>
                  </a:lnTo>
                  <a:lnTo>
                    <a:pt x="361" y="130"/>
                  </a:lnTo>
                  <a:lnTo>
                    <a:pt x="339" y="112"/>
                  </a:lnTo>
                  <a:lnTo>
                    <a:pt x="317" y="95"/>
                  </a:lnTo>
                  <a:lnTo>
                    <a:pt x="294" y="81"/>
                  </a:lnTo>
                  <a:lnTo>
                    <a:pt x="270" y="67"/>
                  </a:lnTo>
                  <a:lnTo>
                    <a:pt x="246" y="55"/>
                  </a:lnTo>
                  <a:lnTo>
                    <a:pt x="221" y="45"/>
                  </a:lnTo>
                  <a:lnTo>
                    <a:pt x="195" y="34"/>
                  </a:lnTo>
                  <a:lnTo>
                    <a:pt x="169" y="24"/>
                  </a:lnTo>
                  <a:lnTo>
                    <a:pt x="142" y="16"/>
                  </a:lnTo>
                  <a:lnTo>
                    <a:pt x="116" y="10"/>
                  </a:lnTo>
                  <a:lnTo>
                    <a:pt x="87" y="6"/>
                  </a:lnTo>
                  <a:lnTo>
                    <a:pt x="59" y="2"/>
                  </a:lnTo>
                  <a:lnTo>
                    <a:pt x="31" y="0"/>
                  </a:lnTo>
                  <a:lnTo>
                    <a:pt x="0" y="0"/>
                  </a:lnTo>
                  <a:lnTo>
                    <a:pt x="0" y="12"/>
                  </a:lnTo>
                  <a:lnTo>
                    <a:pt x="31" y="12"/>
                  </a:lnTo>
                  <a:lnTo>
                    <a:pt x="57" y="14"/>
                  </a:lnTo>
                  <a:lnTo>
                    <a:pt x="85" y="18"/>
                  </a:lnTo>
                  <a:lnTo>
                    <a:pt x="112" y="22"/>
                  </a:lnTo>
                  <a:lnTo>
                    <a:pt x="140" y="28"/>
                  </a:lnTo>
                  <a:lnTo>
                    <a:pt x="167" y="36"/>
                  </a:lnTo>
                  <a:lnTo>
                    <a:pt x="191" y="45"/>
                  </a:lnTo>
                  <a:lnTo>
                    <a:pt x="217" y="55"/>
                  </a:lnTo>
                  <a:lnTo>
                    <a:pt x="242" y="67"/>
                  </a:lnTo>
                  <a:lnTo>
                    <a:pt x="266" y="79"/>
                  </a:lnTo>
                  <a:lnTo>
                    <a:pt x="288" y="91"/>
                  </a:lnTo>
                  <a:lnTo>
                    <a:pt x="311" y="105"/>
                  </a:lnTo>
                  <a:lnTo>
                    <a:pt x="333" y="122"/>
                  </a:lnTo>
                  <a:lnTo>
                    <a:pt x="353" y="138"/>
                  </a:lnTo>
                  <a:lnTo>
                    <a:pt x="374" y="156"/>
                  </a:lnTo>
                  <a:lnTo>
                    <a:pt x="394" y="174"/>
                  </a:lnTo>
                  <a:lnTo>
                    <a:pt x="412" y="193"/>
                  </a:lnTo>
                  <a:lnTo>
                    <a:pt x="428" y="213"/>
                  </a:lnTo>
                  <a:lnTo>
                    <a:pt x="445" y="235"/>
                  </a:lnTo>
                  <a:lnTo>
                    <a:pt x="461" y="256"/>
                  </a:lnTo>
                  <a:lnTo>
                    <a:pt x="475" y="278"/>
                  </a:lnTo>
                  <a:lnTo>
                    <a:pt x="489" y="302"/>
                  </a:lnTo>
                  <a:lnTo>
                    <a:pt x="502" y="327"/>
                  </a:lnTo>
                  <a:lnTo>
                    <a:pt x="512" y="351"/>
                  </a:lnTo>
                  <a:lnTo>
                    <a:pt x="522" y="375"/>
                  </a:lnTo>
                  <a:lnTo>
                    <a:pt x="530" y="402"/>
                  </a:lnTo>
                  <a:lnTo>
                    <a:pt x="538" y="428"/>
                  </a:lnTo>
                  <a:lnTo>
                    <a:pt x="544" y="455"/>
                  </a:lnTo>
                  <a:lnTo>
                    <a:pt x="550" y="481"/>
                  </a:lnTo>
                  <a:lnTo>
                    <a:pt x="552" y="509"/>
                  </a:lnTo>
                  <a:lnTo>
                    <a:pt x="554" y="538"/>
                  </a:lnTo>
                  <a:lnTo>
                    <a:pt x="556" y="566"/>
                  </a:lnTo>
                  <a:lnTo>
                    <a:pt x="568" y="566"/>
                  </a:lnTo>
                  <a:close/>
                </a:path>
              </a:pathLst>
            </a:custGeom>
            <a:grpFill/>
            <a:ln w="9525">
              <a:noFill/>
              <a:round/>
              <a:headEnd/>
              <a:tailEnd/>
            </a:ln>
          </p:spPr>
          <p:txBody>
            <a:bodyPr/>
            <a:lstStyle/>
            <a:p>
              <a:pPr>
                <a:defRPr/>
              </a:pPr>
              <a:endParaRPr lang="en-CA" dirty="0"/>
            </a:p>
          </p:txBody>
        </p:sp>
        <p:sp>
          <p:nvSpPr>
            <p:cNvPr id="929992" name="Freeform 200"/>
            <p:cNvSpPr>
              <a:spLocks/>
            </p:cNvSpPr>
            <p:nvPr/>
          </p:nvSpPr>
          <p:spPr bwMode="auto">
            <a:xfrm>
              <a:off x="3981" y="801"/>
              <a:ext cx="568" cy="566"/>
            </a:xfrm>
            <a:custGeom>
              <a:avLst/>
              <a:gdLst/>
              <a:ahLst/>
              <a:cxnLst>
                <a:cxn ang="0">
                  <a:pos x="31" y="566"/>
                </a:cxn>
                <a:cxn ang="0">
                  <a:pos x="87" y="560"/>
                </a:cxn>
                <a:cxn ang="0">
                  <a:pos x="142" y="548"/>
                </a:cxn>
                <a:cxn ang="0">
                  <a:pos x="195" y="532"/>
                </a:cxn>
                <a:cxn ang="0">
                  <a:pos x="246" y="512"/>
                </a:cxn>
                <a:cxn ang="0">
                  <a:pos x="294" y="485"/>
                </a:cxn>
                <a:cxn ang="0">
                  <a:pos x="339" y="455"/>
                </a:cxn>
                <a:cxn ang="0">
                  <a:pos x="382" y="418"/>
                </a:cxn>
                <a:cxn ang="0">
                  <a:pos x="420" y="382"/>
                </a:cxn>
                <a:cxn ang="0">
                  <a:pos x="455" y="339"/>
                </a:cxn>
                <a:cxn ang="0">
                  <a:pos x="485" y="294"/>
                </a:cxn>
                <a:cxn ang="0">
                  <a:pos x="512" y="246"/>
                </a:cxn>
                <a:cxn ang="0">
                  <a:pos x="534" y="195"/>
                </a:cxn>
                <a:cxn ang="0">
                  <a:pos x="550" y="142"/>
                </a:cxn>
                <a:cxn ang="0">
                  <a:pos x="560" y="85"/>
                </a:cxn>
                <a:cxn ang="0">
                  <a:pos x="566" y="29"/>
                </a:cxn>
                <a:cxn ang="0">
                  <a:pos x="556" y="0"/>
                </a:cxn>
                <a:cxn ang="0">
                  <a:pos x="552" y="57"/>
                </a:cxn>
                <a:cxn ang="0">
                  <a:pos x="544" y="112"/>
                </a:cxn>
                <a:cxn ang="0">
                  <a:pos x="530" y="165"/>
                </a:cxn>
                <a:cxn ang="0">
                  <a:pos x="512" y="215"/>
                </a:cxn>
                <a:cxn ang="0">
                  <a:pos x="489" y="264"/>
                </a:cxn>
                <a:cxn ang="0">
                  <a:pos x="461" y="311"/>
                </a:cxn>
                <a:cxn ang="0">
                  <a:pos x="428" y="353"/>
                </a:cxn>
                <a:cxn ang="0">
                  <a:pos x="394" y="392"/>
                </a:cxn>
                <a:cxn ang="0">
                  <a:pos x="353" y="428"/>
                </a:cxn>
                <a:cxn ang="0">
                  <a:pos x="311" y="459"/>
                </a:cxn>
                <a:cxn ang="0">
                  <a:pos x="266" y="487"/>
                </a:cxn>
                <a:cxn ang="0">
                  <a:pos x="217" y="512"/>
                </a:cxn>
                <a:cxn ang="0">
                  <a:pos x="167" y="530"/>
                </a:cxn>
                <a:cxn ang="0">
                  <a:pos x="112" y="544"/>
                </a:cxn>
                <a:cxn ang="0">
                  <a:pos x="57" y="552"/>
                </a:cxn>
                <a:cxn ang="0">
                  <a:pos x="0" y="554"/>
                </a:cxn>
              </a:cxnLst>
              <a:rect l="0" t="0" r="r" b="b"/>
              <a:pathLst>
                <a:path w="568" h="566">
                  <a:moveTo>
                    <a:pt x="0" y="566"/>
                  </a:moveTo>
                  <a:lnTo>
                    <a:pt x="31" y="566"/>
                  </a:lnTo>
                  <a:lnTo>
                    <a:pt x="59" y="564"/>
                  </a:lnTo>
                  <a:lnTo>
                    <a:pt x="87" y="560"/>
                  </a:lnTo>
                  <a:lnTo>
                    <a:pt x="116" y="554"/>
                  </a:lnTo>
                  <a:lnTo>
                    <a:pt x="142" y="548"/>
                  </a:lnTo>
                  <a:lnTo>
                    <a:pt x="169" y="542"/>
                  </a:lnTo>
                  <a:lnTo>
                    <a:pt x="195" y="532"/>
                  </a:lnTo>
                  <a:lnTo>
                    <a:pt x="221" y="522"/>
                  </a:lnTo>
                  <a:lnTo>
                    <a:pt x="246" y="512"/>
                  </a:lnTo>
                  <a:lnTo>
                    <a:pt x="270" y="497"/>
                  </a:lnTo>
                  <a:lnTo>
                    <a:pt x="294" y="485"/>
                  </a:lnTo>
                  <a:lnTo>
                    <a:pt x="317" y="469"/>
                  </a:lnTo>
                  <a:lnTo>
                    <a:pt x="339" y="455"/>
                  </a:lnTo>
                  <a:lnTo>
                    <a:pt x="361" y="437"/>
                  </a:lnTo>
                  <a:lnTo>
                    <a:pt x="382" y="418"/>
                  </a:lnTo>
                  <a:lnTo>
                    <a:pt x="402" y="400"/>
                  </a:lnTo>
                  <a:lnTo>
                    <a:pt x="420" y="382"/>
                  </a:lnTo>
                  <a:lnTo>
                    <a:pt x="439" y="359"/>
                  </a:lnTo>
                  <a:lnTo>
                    <a:pt x="455" y="339"/>
                  </a:lnTo>
                  <a:lnTo>
                    <a:pt x="471" y="317"/>
                  </a:lnTo>
                  <a:lnTo>
                    <a:pt x="485" y="294"/>
                  </a:lnTo>
                  <a:lnTo>
                    <a:pt x="499" y="270"/>
                  </a:lnTo>
                  <a:lnTo>
                    <a:pt x="512" y="246"/>
                  </a:lnTo>
                  <a:lnTo>
                    <a:pt x="524" y="219"/>
                  </a:lnTo>
                  <a:lnTo>
                    <a:pt x="534" y="195"/>
                  </a:lnTo>
                  <a:lnTo>
                    <a:pt x="542" y="169"/>
                  </a:lnTo>
                  <a:lnTo>
                    <a:pt x="550" y="142"/>
                  </a:lnTo>
                  <a:lnTo>
                    <a:pt x="556" y="114"/>
                  </a:lnTo>
                  <a:lnTo>
                    <a:pt x="560" y="85"/>
                  </a:lnTo>
                  <a:lnTo>
                    <a:pt x="564" y="57"/>
                  </a:lnTo>
                  <a:lnTo>
                    <a:pt x="566" y="29"/>
                  </a:lnTo>
                  <a:lnTo>
                    <a:pt x="568" y="0"/>
                  </a:lnTo>
                  <a:lnTo>
                    <a:pt x="556" y="0"/>
                  </a:lnTo>
                  <a:lnTo>
                    <a:pt x="554" y="29"/>
                  </a:lnTo>
                  <a:lnTo>
                    <a:pt x="552" y="57"/>
                  </a:lnTo>
                  <a:lnTo>
                    <a:pt x="550" y="83"/>
                  </a:lnTo>
                  <a:lnTo>
                    <a:pt x="544" y="112"/>
                  </a:lnTo>
                  <a:lnTo>
                    <a:pt x="538" y="138"/>
                  </a:lnTo>
                  <a:lnTo>
                    <a:pt x="530" y="165"/>
                  </a:lnTo>
                  <a:lnTo>
                    <a:pt x="522" y="191"/>
                  </a:lnTo>
                  <a:lnTo>
                    <a:pt x="512" y="215"/>
                  </a:lnTo>
                  <a:lnTo>
                    <a:pt x="502" y="240"/>
                  </a:lnTo>
                  <a:lnTo>
                    <a:pt x="489" y="264"/>
                  </a:lnTo>
                  <a:lnTo>
                    <a:pt x="475" y="286"/>
                  </a:lnTo>
                  <a:lnTo>
                    <a:pt x="461" y="311"/>
                  </a:lnTo>
                  <a:lnTo>
                    <a:pt x="445" y="331"/>
                  </a:lnTo>
                  <a:lnTo>
                    <a:pt x="428" y="353"/>
                  </a:lnTo>
                  <a:lnTo>
                    <a:pt x="412" y="372"/>
                  </a:lnTo>
                  <a:lnTo>
                    <a:pt x="394" y="392"/>
                  </a:lnTo>
                  <a:lnTo>
                    <a:pt x="374" y="410"/>
                  </a:lnTo>
                  <a:lnTo>
                    <a:pt x="353" y="428"/>
                  </a:lnTo>
                  <a:lnTo>
                    <a:pt x="333" y="445"/>
                  </a:lnTo>
                  <a:lnTo>
                    <a:pt x="311" y="459"/>
                  </a:lnTo>
                  <a:lnTo>
                    <a:pt x="288" y="475"/>
                  </a:lnTo>
                  <a:lnTo>
                    <a:pt x="266" y="487"/>
                  </a:lnTo>
                  <a:lnTo>
                    <a:pt x="242" y="499"/>
                  </a:lnTo>
                  <a:lnTo>
                    <a:pt x="217" y="512"/>
                  </a:lnTo>
                  <a:lnTo>
                    <a:pt x="191" y="522"/>
                  </a:lnTo>
                  <a:lnTo>
                    <a:pt x="167" y="530"/>
                  </a:lnTo>
                  <a:lnTo>
                    <a:pt x="140" y="538"/>
                  </a:lnTo>
                  <a:lnTo>
                    <a:pt x="112" y="544"/>
                  </a:lnTo>
                  <a:lnTo>
                    <a:pt x="85" y="548"/>
                  </a:lnTo>
                  <a:lnTo>
                    <a:pt x="57" y="552"/>
                  </a:lnTo>
                  <a:lnTo>
                    <a:pt x="31" y="554"/>
                  </a:lnTo>
                  <a:lnTo>
                    <a:pt x="0" y="554"/>
                  </a:lnTo>
                  <a:lnTo>
                    <a:pt x="0" y="566"/>
                  </a:lnTo>
                  <a:close/>
                </a:path>
              </a:pathLst>
            </a:custGeom>
            <a:grpFill/>
            <a:ln w="9525">
              <a:noFill/>
              <a:round/>
              <a:headEnd/>
              <a:tailEnd/>
            </a:ln>
          </p:spPr>
          <p:txBody>
            <a:bodyPr/>
            <a:lstStyle/>
            <a:p>
              <a:pPr>
                <a:defRPr/>
              </a:pPr>
              <a:endParaRPr lang="en-CA" dirty="0"/>
            </a:p>
          </p:txBody>
        </p:sp>
        <p:sp>
          <p:nvSpPr>
            <p:cNvPr id="929993" name="Freeform 201"/>
            <p:cNvSpPr>
              <a:spLocks/>
            </p:cNvSpPr>
            <p:nvPr/>
          </p:nvSpPr>
          <p:spPr bwMode="auto">
            <a:xfrm>
              <a:off x="3415" y="801"/>
              <a:ext cx="566" cy="566"/>
            </a:xfrm>
            <a:custGeom>
              <a:avLst/>
              <a:gdLst/>
              <a:ahLst/>
              <a:cxnLst>
                <a:cxn ang="0">
                  <a:pos x="2" y="29"/>
                </a:cxn>
                <a:cxn ang="0">
                  <a:pos x="6" y="85"/>
                </a:cxn>
                <a:cxn ang="0">
                  <a:pos x="18" y="142"/>
                </a:cxn>
                <a:cxn ang="0">
                  <a:pos x="34" y="195"/>
                </a:cxn>
                <a:cxn ang="0">
                  <a:pos x="57" y="246"/>
                </a:cxn>
                <a:cxn ang="0">
                  <a:pos x="83" y="294"/>
                </a:cxn>
                <a:cxn ang="0">
                  <a:pos x="113" y="339"/>
                </a:cxn>
                <a:cxn ang="0">
                  <a:pos x="148" y="382"/>
                </a:cxn>
                <a:cxn ang="0">
                  <a:pos x="186" y="418"/>
                </a:cxn>
                <a:cxn ang="0">
                  <a:pos x="229" y="455"/>
                </a:cxn>
                <a:cxn ang="0">
                  <a:pos x="274" y="485"/>
                </a:cxn>
                <a:cxn ang="0">
                  <a:pos x="322" y="512"/>
                </a:cxn>
                <a:cxn ang="0">
                  <a:pos x="373" y="532"/>
                </a:cxn>
                <a:cxn ang="0">
                  <a:pos x="426" y="548"/>
                </a:cxn>
                <a:cxn ang="0">
                  <a:pos x="481" y="560"/>
                </a:cxn>
                <a:cxn ang="0">
                  <a:pos x="538" y="566"/>
                </a:cxn>
                <a:cxn ang="0">
                  <a:pos x="566" y="554"/>
                </a:cxn>
                <a:cxn ang="0">
                  <a:pos x="511" y="552"/>
                </a:cxn>
                <a:cxn ang="0">
                  <a:pos x="456" y="544"/>
                </a:cxn>
                <a:cxn ang="0">
                  <a:pos x="402" y="530"/>
                </a:cxn>
                <a:cxn ang="0">
                  <a:pos x="351" y="512"/>
                </a:cxn>
                <a:cxn ang="0">
                  <a:pos x="302" y="487"/>
                </a:cxn>
                <a:cxn ang="0">
                  <a:pos x="257" y="459"/>
                </a:cxn>
                <a:cxn ang="0">
                  <a:pos x="215" y="428"/>
                </a:cxn>
                <a:cxn ang="0">
                  <a:pos x="174" y="392"/>
                </a:cxn>
                <a:cxn ang="0">
                  <a:pos x="140" y="353"/>
                </a:cxn>
                <a:cxn ang="0">
                  <a:pos x="107" y="311"/>
                </a:cxn>
                <a:cxn ang="0">
                  <a:pos x="79" y="264"/>
                </a:cxn>
                <a:cxn ang="0">
                  <a:pos x="57" y="215"/>
                </a:cxn>
                <a:cxn ang="0">
                  <a:pos x="38" y="165"/>
                </a:cxn>
                <a:cxn ang="0">
                  <a:pos x="24" y="112"/>
                </a:cxn>
                <a:cxn ang="0">
                  <a:pos x="16" y="57"/>
                </a:cxn>
                <a:cxn ang="0">
                  <a:pos x="12" y="0"/>
                </a:cxn>
              </a:cxnLst>
              <a:rect l="0" t="0" r="r" b="b"/>
              <a:pathLst>
                <a:path w="566" h="566">
                  <a:moveTo>
                    <a:pt x="0" y="0"/>
                  </a:moveTo>
                  <a:lnTo>
                    <a:pt x="2" y="29"/>
                  </a:lnTo>
                  <a:lnTo>
                    <a:pt x="4" y="57"/>
                  </a:lnTo>
                  <a:lnTo>
                    <a:pt x="6" y="85"/>
                  </a:lnTo>
                  <a:lnTo>
                    <a:pt x="12" y="114"/>
                  </a:lnTo>
                  <a:lnTo>
                    <a:pt x="18" y="142"/>
                  </a:lnTo>
                  <a:lnTo>
                    <a:pt x="26" y="169"/>
                  </a:lnTo>
                  <a:lnTo>
                    <a:pt x="34" y="195"/>
                  </a:lnTo>
                  <a:lnTo>
                    <a:pt x="44" y="219"/>
                  </a:lnTo>
                  <a:lnTo>
                    <a:pt x="57" y="246"/>
                  </a:lnTo>
                  <a:lnTo>
                    <a:pt x="69" y="270"/>
                  </a:lnTo>
                  <a:lnTo>
                    <a:pt x="83" y="294"/>
                  </a:lnTo>
                  <a:lnTo>
                    <a:pt x="97" y="317"/>
                  </a:lnTo>
                  <a:lnTo>
                    <a:pt x="113" y="339"/>
                  </a:lnTo>
                  <a:lnTo>
                    <a:pt x="130" y="359"/>
                  </a:lnTo>
                  <a:lnTo>
                    <a:pt x="148" y="382"/>
                  </a:lnTo>
                  <a:lnTo>
                    <a:pt x="166" y="400"/>
                  </a:lnTo>
                  <a:lnTo>
                    <a:pt x="186" y="418"/>
                  </a:lnTo>
                  <a:lnTo>
                    <a:pt x="207" y="437"/>
                  </a:lnTo>
                  <a:lnTo>
                    <a:pt x="229" y="455"/>
                  </a:lnTo>
                  <a:lnTo>
                    <a:pt x="251" y="469"/>
                  </a:lnTo>
                  <a:lnTo>
                    <a:pt x="274" y="485"/>
                  </a:lnTo>
                  <a:lnTo>
                    <a:pt x="298" y="497"/>
                  </a:lnTo>
                  <a:lnTo>
                    <a:pt x="322" y="512"/>
                  </a:lnTo>
                  <a:lnTo>
                    <a:pt x="347" y="522"/>
                  </a:lnTo>
                  <a:lnTo>
                    <a:pt x="373" y="532"/>
                  </a:lnTo>
                  <a:lnTo>
                    <a:pt x="400" y="542"/>
                  </a:lnTo>
                  <a:lnTo>
                    <a:pt x="426" y="548"/>
                  </a:lnTo>
                  <a:lnTo>
                    <a:pt x="452" y="554"/>
                  </a:lnTo>
                  <a:lnTo>
                    <a:pt x="481" y="560"/>
                  </a:lnTo>
                  <a:lnTo>
                    <a:pt x="509" y="564"/>
                  </a:lnTo>
                  <a:lnTo>
                    <a:pt x="538" y="566"/>
                  </a:lnTo>
                  <a:lnTo>
                    <a:pt x="566" y="566"/>
                  </a:lnTo>
                  <a:lnTo>
                    <a:pt x="566" y="554"/>
                  </a:lnTo>
                  <a:lnTo>
                    <a:pt x="538" y="554"/>
                  </a:lnTo>
                  <a:lnTo>
                    <a:pt x="511" y="552"/>
                  </a:lnTo>
                  <a:lnTo>
                    <a:pt x="483" y="548"/>
                  </a:lnTo>
                  <a:lnTo>
                    <a:pt x="456" y="544"/>
                  </a:lnTo>
                  <a:lnTo>
                    <a:pt x="428" y="538"/>
                  </a:lnTo>
                  <a:lnTo>
                    <a:pt x="402" y="530"/>
                  </a:lnTo>
                  <a:lnTo>
                    <a:pt x="377" y="522"/>
                  </a:lnTo>
                  <a:lnTo>
                    <a:pt x="351" y="512"/>
                  </a:lnTo>
                  <a:lnTo>
                    <a:pt x="327" y="499"/>
                  </a:lnTo>
                  <a:lnTo>
                    <a:pt x="302" y="487"/>
                  </a:lnTo>
                  <a:lnTo>
                    <a:pt x="280" y="475"/>
                  </a:lnTo>
                  <a:lnTo>
                    <a:pt x="257" y="459"/>
                  </a:lnTo>
                  <a:lnTo>
                    <a:pt x="235" y="445"/>
                  </a:lnTo>
                  <a:lnTo>
                    <a:pt x="215" y="428"/>
                  </a:lnTo>
                  <a:lnTo>
                    <a:pt x="195" y="410"/>
                  </a:lnTo>
                  <a:lnTo>
                    <a:pt x="174" y="392"/>
                  </a:lnTo>
                  <a:lnTo>
                    <a:pt x="156" y="372"/>
                  </a:lnTo>
                  <a:lnTo>
                    <a:pt x="140" y="353"/>
                  </a:lnTo>
                  <a:lnTo>
                    <a:pt x="124" y="331"/>
                  </a:lnTo>
                  <a:lnTo>
                    <a:pt x="107" y="311"/>
                  </a:lnTo>
                  <a:lnTo>
                    <a:pt x="93" y="286"/>
                  </a:lnTo>
                  <a:lnTo>
                    <a:pt x="79" y="264"/>
                  </a:lnTo>
                  <a:lnTo>
                    <a:pt x="67" y="240"/>
                  </a:lnTo>
                  <a:lnTo>
                    <a:pt x="57" y="215"/>
                  </a:lnTo>
                  <a:lnTo>
                    <a:pt x="46" y="191"/>
                  </a:lnTo>
                  <a:lnTo>
                    <a:pt x="38" y="165"/>
                  </a:lnTo>
                  <a:lnTo>
                    <a:pt x="30" y="138"/>
                  </a:lnTo>
                  <a:lnTo>
                    <a:pt x="24" y="112"/>
                  </a:lnTo>
                  <a:lnTo>
                    <a:pt x="18" y="83"/>
                  </a:lnTo>
                  <a:lnTo>
                    <a:pt x="16" y="57"/>
                  </a:lnTo>
                  <a:lnTo>
                    <a:pt x="14" y="29"/>
                  </a:lnTo>
                  <a:lnTo>
                    <a:pt x="12" y="0"/>
                  </a:lnTo>
                  <a:lnTo>
                    <a:pt x="0" y="0"/>
                  </a:lnTo>
                  <a:close/>
                </a:path>
              </a:pathLst>
            </a:custGeom>
            <a:grpFill/>
            <a:ln w="9525">
              <a:noFill/>
              <a:round/>
              <a:headEnd/>
              <a:tailEnd/>
            </a:ln>
          </p:spPr>
          <p:txBody>
            <a:bodyPr/>
            <a:lstStyle/>
            <a:p>
              <a:pPr>
                <a:defRPr/>
              </a:pPr>
              <a:endParaRPr lang="en-CA" dirty="0"/>
            </a:p>
          </p:txBody>
        </p:sp>
        <p:sp>
          <p:nvSpPr>
            <p:cNvPr id="929994" name="Freeform 202"/>
            <p:cNvSpPr>
              <a:spLocks/>
            </p:cNvSpPr>
            <p:nvPr/>
          </p:nvSpPr>
          <p:spPr bwMode="auto">
            <a:xfrm>
              <a:off x="3415" y="235"/>
              <a:ext cx="566" cy="566"/>
            </a:xfrm>
            <a:custGeom>
              <a:avLst/>
              <a:gdLst/>
              <a:ahLst/>
              <a:cxnLst>
                <a:cxn ang="0">
                  <a:pos x="538" y="0"/>
                </a:cxn>
                <a:cxn ang="0">
                  <a:pos x="481" y="6"/>
                </a:cxn>
                <a:cxn ang="0">
                  <a:pos x="426" y="16"/>
                </a:cxn>
                <a:cxn ang="0">
                  <a:pos x="373" y="34"/>
                </a:cxn>
                <a:cxn ang="0">
                  <a:pos x="322" y="55"/>
                </a:cxn>
                <a:cxn ang="0">
                  <a:pos x="274" y="81"/>
                </a:cxn>
                <a:cxn ang="0">
                  <a:pos x="229" y="112"/>
                </a:cxn>
                <a:cxn ang="0">
                  <a:pos x="186" y="146"/>
                </a:cxn>
                <a:cxn ang="0">
                  <a:pos x="148" y="185"/>
                </a:cxn>
                <a:cxn ang="0">
                  <a:pos x="113" y="227"/>
                </a:cxn>
                <a:cxn ang="0">
                  <a:pos x="83" y="272"/>
                </a:cxn>
                <a:cxn ang="0">
                  <a:pos x="57" y="321"/>
                </a:cxn>
                <a:cxn ang="0">
                  <a:pos x="34" y="371"/>
                </a:cxn>
                <a:cxn ang="0">
                  <a:pos x="18" y="424"/>
                </a:cxn>
                <a:cxn ang="0">
                  <a:pos x="6" y="481"/>
                </a:cxn>
                <a:cxn ang="0">
                  <a:pos x="2" y="538"/>
                </a:cxn>
                <a:cxn ang="0">
                  <a:pos x="12" y="566"/>
                </a:cxn>
                <a:cxn ang="0">
                  <a:pos x="16" y="509"/>
                </a:cxn>
                <a:cxn ang="0">
                  <a:pos x="24" y="455"/>
                </a:cxn>
                <a:cxn ang="0">
                  <a:pos x="38" y="402"/>
                </a:cxn>
                <a:cxn ang="0">
                  <a:pos x="57" y="351"/>
                </a:cxn>
                <a:cxn ang="0">
                  <a:pos x="79" y="302"/>
                </a:cxn>
                <a:cxn ang="0">
                  <a:pos x="107" y="256"/>
                </a:cxn>
                <a:cxn ang="0">
                  <a:pos x="140" y="213"/>
                </a:cxn>
                <a:cxn ang="0">
                  <a:pos x="174" y="174"/>
                </a:cxn>
                <a:cxn ang="0">
                  <a:pos x="215" y="138"/>
                </a:cxn>
                <a:cxn ang="0">
                  <a:pos x="257" y="105"/>
                </a:cxn>
                <a:cxn ang="0">
                  <a:pos x="302" y="79"/>
                </a:cxn>
                <a:cxn ang="0">
                  <a:pos x="351" y="55"/>
                </a:cxn>
                <a:cxn ang="0">
                  <a:pos x="402" y="36"/>
                </a:cxn>
                <a:cxn ang="0">
                  <a:pos x="456" y="22"/>
                </a:cxn>
                <a:cxn ang="0">
                  <a:pos x="511" y="14"/>
                </a:cxn>
                <a:cxn ang="0">
                  <a:pos x="566" y="12"/>
                </a:cxn>
              </a:cxnLst>
              <a:rect l="0" t="0" r="r" b="b"/>
              <a:pathLst>
                <a:path w="566" h="566">
                  <a:moveTo>
                    <a:pt x="566" y="0"/>
                  </a:moveTo>
                  <a:lnTo>
                    <a:pt x="538" y="0"/>
                  </a:lnTo>
                  <a:lnTo>
                    <a:pt x="509" y="2"/>
                  </a:lnTo>
                  <a:lnTo>
                    <a:pt x="481" y="6"/>
                  </a:lnTo>
                  <a:lnTo>
                    <a:pt x="452" y="10"/>
                  </a:lnTo>
                  <a:lnTo>
                    <a:pt x="426" y="16"/>
                  </a:lnTo>
                  <a:lnTo>
                    <a:pt x="400" y="24"/>
                  </a:lnTo>
                  <a:lnTo>
                    <a:pt x="373" y="34"/>
                  </a:lnTo>
                  <a:lnTo>
                    <a:pt x="347" y="45"/>
                  </a:lnTo>
                  <a:lnTo>
                    <a:pt x="322" y="55"/>
                  </a:lnTo>
                  <a:lnTo>
                    <a:pt x="298" y="67"/>
                  </a:lnTo>
                  <a:lnTo>
                    <a:pt x="274" y="81"/>
                  </a:lnTo>
                  <a:lnTo>
                    <a:pt x="251" y="95"/>
                  </a:lnTo>
                  <a:lnTo>
                    <a:pt x="229" y="112"/>
                  </a:lnTo>
                  <a:lnTo>
                    <a:pt x="207" y="130"/>
                  </a:lnTo>
                  <a:lnTo>
                    <a:pt x="186" y="146"/>
                  </a:lnTo>
                  <a:lnTo>
                    <a:pt x="166" y="166"/>
                  </a:lnTo>
                  <a:lnTo>
                    <a:pt x="148" y="185"/>
                  </a:lnTo>
                  <a:lnTo>
                    <a:pt x="130" y="205"/>
                  </a:lnTo>
                  <a:lnTo>
                    <a:pt x="113" y="227"/>
                  </a:lnTo>
                  <a:lnTo>
                    <a:pt x="97" y="250"/>
                  </a:lnTo>
                  <a:lnTo>
                    <a:pt x="83" y="272"/>
                  </a:lnTo>
                  <a:lnTo>
                    <a:pt x="69" y="296"/>
                  </a:lnTo>
                  <a:lnTo>
                    <a:pt x="57" y="321"/>
                  </a:lnTo>
                  <a:lnTo>
                    <a:pt x="44" y="345"/>
                  </a:lnTo>
                  <a:lnTo>
                    <a:pt x="34" y="371"/>
                  </a:lnTo>
                  <a:lnTo>
                    <a:pt x="26" y="398"/>
                  </a:lnTo>
                  <a:lnTo>
                    <a:pt x="18" y="424"/>
                  </a:lnTo>
                  <a:lnTo>
                    <a:pt x="12" y="453"/>
                  </a:lnTo>
                  <a:lnTo>
                    <a:pt x="6" y="481"/>
                  </a:lnTo>
                  <a:lnTo>
                    <a:pt x="4" y="507"/>
                  </a:lnTo>
                  <a:lnTo>
                    <a:pt x="2" y="538"/>
                  </a:lnTo>
                  <a:lnTo>
                    <a:pt x="0" y="566"/>
                  </a:lnTo>
                  <a:lnTo>
                    <a:pt x="12" y="566"/>
                  </a:lnTo>
                  <a:lnTo>
                    <a:pt x="14" y="538"/>
                  </a:lnTo>
                  <a:lnTo>
                    <a:pt x="16" y="509"/>
                  </a:lnTo>
                  <a:lnTo>
                    <a:pt x="18" y="481"/>
                  </a:lnTo>
                  <a:lnTo>
                    <a:pt x="24" y="455"/>
                  </a:lnTo>
                  <a:lnTo>
                    <a:pt x="30" y="428"/>
                  </a:lnTo>
                  <a:lnTo>
                    <a:pt x="38" y="402"/>
                  </a:lnTo>
                  <a:lnTo>
                    <a:pt x="46" y="375"/>
                  </a:lnTo>
                  <a:lnTo>
                    <a:pt x="57" y="351"/>
                  </a:lnTo>
                  <a:lnTo>
                    <a:pt x="67" y="327"/>
                  </a:lnTo>
                  <a:lnTo>
                    <a:pt x="79" y="302"/>
                  </a:lnTo>
                  <a:lnTo>
                    <a:pt x="93" y="278"/>
                  </a:lnTo>
                  <a:lnTo>
                    <a:pt x="107" y="256"/>
                  </a:lnTo>
                  <a:lnTo>
                    <a:pt x="124" y="235"/>
                  </a:lnTo>
                  <a:lnTo>
                    <a:pt x="140" y="213"/>
                  </a:lnTo>
                  <a:lnTo>
                    <a:pt x="156" y="193"/>
                  </a:lnTo>
                  <a:lnTo>
                    <a:pt x="174" y="174"/>
                  </a:lnTo>
                  <a:lnTo>
                    <a:pt x="195" y="156"/>
                  </a:lnTo>
                  <a:lnTo>
                    <a:pt x="215" y="138"/>
                  </a:lnTo>
                  <a:lnTo>
                    <a:pt x="235" y="122"/>
                  </a:lnTo>
                  <a:lnTo>
                    <a:pt x="257" y="105"/>
                  </a:lnTo>
                  <a:lnTo>
                    <a:pt x="280" y="91"/>
                  </a:lnTo>
                  <a:lnTo>
                    <a:pt x="302" y="79"/>
                  </a:lnTo>
                  <a:lnTo>
                    <a:pt x="327" y="67"/>
                  </a:lnTo>
                  <a:lnTo>
                    <a:pt x="351" y="55"/>
                  </a:lnTo>
                  <a:lnTo>
                    <a:pt x="377" y="45"/>
                  </a:lnTo>
                  <a:lnTo>
                    <a:pt x="402" y="36"/>
                  </a:lnTo>
                  <a:lnTo>
                    <a:pt x="428" y="28"/>
                  </a:lnTo>
                  <a:lnTo>
                    <a:pt x="456" y="22"/>
                  </a:lnTo>
                  <a:lnTo>
                    <a:pt x="483" y="18"/>
                  </a:lnTo>
                  <a:lnTo>
                    <a:pt x="511" y="14"/>
                  </a:lnTo>
                  <a:lnTo>
                    <a:pt x="538" y="12"/>
                  </a:lnTo>
                  <a:lnTo>
                    <a:pt x="566" y="12"/>
                  </a:lnTo>
                  <a:lnTo>
                    <a:pt x="566" y="0"/>
                  </a:lnTo>
                  <a:close/>
                </a:path>
              </a:pathLst>
            </a:custGeom>
            <a:grpFill/>
            <a:ln w="9525">
              <a:noFill/>
              <a:round/>
              <a:headEnd/>
              <a:tailEnd/>
            </a:ln>
          </p:spPr>
          <p:txBody>
            <a:bodyPr/>
            <a:lstStyle/>
            <a:p>
              <a:pPr>
                <a:defRPr/>
              </a:pPr>
              <a:endParaRPr lang="en-CA" dirty="0"/>
            </a:p>
          </p:txBody>
        </p:sp>
        <p:sp>
          <p:nvSpPr>
            <p:cNvPr id="929995" name="Freeform 203"/>
            <p:cNvSpPr>
              <a:spLocks/>
            </p:cNvSpPr>
            <p:nvPr/>
          </p:nvSpPr>
          <p:spPr bwMode="auto">
            <a:xfrm>
              <a:off x="1854" y="235"/>
              <a:ext cx="60" cy="16"/>
            </a:xfrm>
            <a:custGeom>
              <a:avLst/>
              <a:gdLst/>
              <a:ahLst/>
              <a:cxnLst>
                <a:cxn ang="0">
                  <a:pos x="60" y="4"/>
                </a:cxn>
                <a:cxn ang="0">
                  <a:pos x="58" y="2"/>
                </a:cxn>
                <a:cxn ang="0">
                  <a:pos x="30" y="0"/>
                </a:cxn>
                <a:cxn ang="0">
                  <a:pos x="0" y="0"/>
                </a:cxn>
                <a:cxn ang="0">
                  <a:pos x="0" y="12"/>
                </a:cxn>
                <a:cxn ang="0">
                  <a:pos x="28" y="12"/>
                </a:cxn>
                <a:cxn ang="0">
                  <a:pos x="56" y="14"/>
                </a:cxn>
                <a:cxn ang="0">
                  <a:pos x="60" y="16"/>
                </a:cxn>
                <a:cxn ang="0">
                  <a:pos x="60" y="4"/>
                </a:cxn>
              </a:cxnLst>
              <a:rect l="0" t="0" r="r" b="b"/>
              <a:pathLst>
                <a:path w="60" h="16">
                  <a:moveTo>
                    <a:pt x="60" y="4"/>
                  </a:moveTo>
                  <a:lnTo>
                    <a:pt x="58" y="2"/>
                  </a:lnTo>
                  <a:lnTo>
                    <a:pt x="30" y="0"/>
                  </a:lnTo>
                  <a:lnTo>
                    <a:pt x="0" y="0"/>
                  </a:lnTo>
                  <a:lnTo>
                    <a:pt x="0" y="12"/>
                  </a:lnTo>
                  <a:lnTo>
                    <a:pt x="28" y="12"/>
                  </a:lnTo>
                  <a:lnTo>
                    <a:pt x="56" y="14"/>
                  </a:lnTo>
                  <a:lnTo>
                    <a:pt x="60" y="16"/>
                  </a:lnTo>
                  <a:lnTo>
                    <a:pt x="60" y="4"/>
                  </a:lnTo>
                  <a:close/>
                </a:path>
              </a:pathLst>
            </a:custGeom>
            <a:grpFill/>
            <a:ln w="9525">
              <a:noFill/>
              <a:round/>
              <a:headEnd/>
              <a:tailEnd/>
            </a:ln>
          </p:spPr>
          <p:txBody>
            <a:bodyPr/>
            <a:lstStyle/>
            <a:p>
              <a:pPr>
                <a:defRPr/>
              </a:pPr>
              <a:endParaRPr lang="en-CA" dirty="0"/>
            </a:p>
          </p:txBody>
        </p:sp>
        <p:sp>
          <p:nvSpPr>
            <p:cNvPr id="929996" name="Freeform 204"/>
            <p:cNvSpPr>
              <a:spLocks/>
            </p:cNvSpPr>
            <p:nvPr/>
          </p:nvSpPr>
          <p:spPr bwMode="auto">
            <a:xfrm>
              <a:off x="1973" y="249"/>
              <a:ext cx="63" cy="26"/>
            </a:xfrm>
            <a:custGeom>
              <a:avLst/>
              <a:gdLst/>
              <a:ahLst/>
              <a:cxnLst>
                <a:cxn ang="0">
                  <a:pos x="63" y="16"/>
                </a:cxn>
                <a:cxn ang="0">
                  <a:pos x="49" y="12"/>
                </a:cxn>
                <a:cxn ang="0">
                  <a:pos x="23" y="4"/>
                </a:cxn>
                <a:cxn ang="0">
                  <a:pos x="2" y="0"/>
                </a:cxn>
                <a:cxn ang="0">
                  <a:pos x="0" y="10"/>
                </a:cxn>
                <a:cxn ang="0">
                  <a:pos x="19" y="16"/>
                </a:cxn>
                <a:cxn ang="0">
                  <a:pos x="45" y="22"/>
                </a:cxn>
                <a:cxn ang="0">
                  <a:pos x="59" y="26"/>
                </a:cxn>
                <a:cxn ang="0">
                  <a:pos x="63" y="16"/>
                </a:cxn>
              </a:cxnLst>
              <a:rect l="0" t="0" r="r" b="b"/>
              <a:pathLst>
                <a:path w="63" h="26">
                  <a:moveTo>
                    <a:pt x="63" y="16"/>
                  </a:moveTo>
                  <a:lnTo>
                    <a:pt x="49" y="12"/>
                  </a:lnTo>
                  <a:lnTo>
                    <a:pt x="23" y="4"/>
                  </a:lnTo>
                  <a:lnTo>
                    <a:pt x="2" y="0"/>
                  </a:lnTo>
                  <a:lnTo>
                    <a:pt x="0" y="10"/>
                  </a:lnTo>
                  <a:lnTo>
                    <a:pt x="19" y="16"/>
                  </a:lnTo>
                  <a:lnTo>
                    <a:pt x="45" y="22"/>
                  </a:lnTo>
                  <a:lnTo>
                    <a:pt x="59" y="26"/>
                  </a:lnTo>
                  <a:lnTo>
                    <a:pt x="63" y="16"/>
                  </a:lnTo>
                  <a:close/>
                </a:path>
              </a:pathLst>
            </a:custGeom>
            <a:grpFill/>
            <a:ln w="9525">
              <a:noFill/>
              <a:round/>
              <a:headEnd/>
              <a:tailEnd/>
            </a:ln>
          </p:spPr>
          <p:txBody>
            <a:bodyPr/>
            <a:lstStyle/>
            <a:p>
              <a:pPr>
                <a:defRPr/>
              </a:pPr>
              <a:endParaRPr lang="en-CA" dirty="0"/>
            </a:p>
          </p:txBody>
        </p:sp>
        <p:sp>
          <p:nvSpPr>
            <p:cNvPr id="929997" name="Freeform 205"/>
            <p:cNvSpPr>
              <a:spLocks/>
            </p:cNvSpPr>
            <p:nvPr/>
          </p:nvSpPr>
          <p:spPr bwMode="auto">
            <a:xfrm>
              <a:off x="2087" y="288"/>
              <a:ext cx="59" cy="40"/>
            </a:xfrm>
            <a:custGeom>
              <a:avLst/>
              <a:gdLst/>
              <a:ahLst/>
              <a:cxnLst>
                <a:cxn ang="0">
                  <a:pos x="59" y="28"/>
                </a:cxn>
                <a:cxn ang="0">
                  <a:pos x="37" y="16"/>
                </a:cxn>
                <a:cxn ang="0">
                  <a:pos x="12" y="4"/>
                </a:cxn>
                <a:cxn ang="0">
                  <a:pos x="6" y="0"/>
                </a:cxn>
                <a:cxn ang="0">
                  <a:pos x="0" y="12"/>
                </a:cxn>
                <a:cxn ang="0">
                  <a:pos x="8" y="14"/>
                </a:cxn>
                <a:cxn ang="0">
                  <a:pos x="30" y="26"/>
                </a:cxn>
                <a:cxn ang="0">
                  <a:pos x="55" y="40"/>
                </a:cxn>
                <a:cxn ang="0">
                  <a:pos x="59" y="28"/>
                </a:cxn>
              </a:cxnLst>
              <a:rect l="0" t="0" r="r" b="b"/>
              <a:pathLst>
                <a:path w="59" h="40">
                  <a:moveTo>
                    <a:pt x="59" y="28"/>
                  </a:moveTo>
                  <a:lnTo>
                    <a:pt x="37" y="16"/>
                  </a:lnTo>
                  <a:lnTo>
                    <a:pt x="12" y="4"/>
                  </a:lnTo>
                  <a:lnTo>
                    <a:pt x="6" y="0"/>
                  </a:lnTo>
                  <a:lnTo>
                    <a:pt x="0" y="12"/>
                  </a:lnTo>
                  <a:lnTo>
                    <a:pt x="8" y="14"/>
                  </a:lnTo>
                  <a:lnTo>
                    <a:pt x="30" y="26"/>
                  </a:lnTo>
                  <a:lnTo>
                    <a:pt x="55" y="40"/>
                  </a:lnTo>
                  <a:lnTo>
                    <a:pt x="59" y="28"/>
                  </a:lnTo>
                  <a:close/>
                </a:path>
              </a:pathLst>
            </a:custGeom>
            <a:grpFill/>
            <a:ln w="9525">
              <a:noFill/>
              <a:round/>
              <a:headEnd/>
              <a:tailEnd/>
            </a:ln>
          </p:spPr>
          <p:txBody>
            <a:bodyPr/>
            <a:lstStyle/>
            <a:p>
              <a:pPr>
                <a:defRPr/>
              </a:pPr>
              <a:endParaRPr lang="en-CA" dirty="0"/>
            </a:p>
          </p:txBody>
        </p:sp>
        <p:sp>
          <p:nvSpPr>
            <p:cNvPr id="929998" name="Freeform 206"/>
            <p:cNvSpPr>
              <a:spLocks/>
            </p:cNvSpPr>
            <p:nvPr/>
          </p:nvSpPr>
          <p:spPr bwMode="auto">
            <a:xfrm>
              <a:off x="2191" y="351"/>
              <a:ext cx="54" cy="50"/>
            </a:xfrm>
            <a:custGeom>
              <a:avLst/>
              <a:gdLst/>
              <a:ahLst/>
              <a:cxnLst>
                <a:cxn ang="0">
                  <a:pos x="54" y="40"/>
                </a:cxn>
                <a:cxn ang="0">
                  <a:pos x="44" y="32"/>
                </a:cxn>
                <a:cxn ang="0">
                  <a:pos x="24" y="14"/>
                </a:cxn>
                <a:cxn ang="0">
                  <a:pos x="8" y="0"/>
                </a:cxn>
                <a:cxn ang="0">
                  <a:pos x="0" y="10"/>
                </a:cxn>
                <a:cxn ang="0">
                  <a:pos x="16" y="22"/>
                </a:cxn>
                <a:cxn ang="0">
                  <a:pos x="36" y="40"/>
                </a:cxn>
                <a:cxn ang="0">
                  <a:pos x="46" y="50"/>
                </a:cxn>
                <a:cxn ang="0">
                  <a:pos x="54" y="40"/>
                </a:cxn>
              </a:cxnLst>
              <a:rect l="0" t="0" r="r" b="b"/>
              <a:pathLst>
                <a:path w="54" h="50">
                  <a:moveTo>
                    <a:pt x="54" y="40"/>
                  </a:moveTo>
                  <a:lnTo>
                    <a:pt x="44" y="32"/>
                  </a:lnTo>
                  <a:lnTo>
                    <a:pt x="24" y="14"/>
                  </a:lnTo>
                  <a:lnTo>
                    <a:pt x="8" y="0"/>
                  </a:lnTo>
                  <a:lnTo>
                    <a:pt x="0" y="10"/>
                  </a:lnTo>
                  <a:lnTo>
                    <a:pt x="16" y="22"/>
                  </a:lnTo>
                  <a:lnTo>
                    <a:pt x="36" y="40"/>
                  </a:lnTo>
                  <a:lnTo>
                    <a:pt x="46" y="50"/>
                  </a:lnTo>
                  <a:lnTo>
                    <a:pt x="54" y="40"/>
                  </a:lnTo>
                  <a:close/>
                </a:path>
              </a:pathLst>
            </a:custGeom>
            <a:grpFill/>
            <a:ln w="9525">
              <a:noFill/>
              <a:round/>
              <a:headEnd/>
              <a:tailEnd/>
            </a:ln>
          </p:spPr>
          <p:txBody>
            <a:bodyPr/>
            <a:lstStyle/>
            <a:p>
              <a:pPr>
                <a:defRPr/>
              </a:pPr>
              <a:endParaRPr lang="en-CA" dirty="0"/>
            </a:p>
          </p:txBody>
        </p:sp>
        <p:sp>
          <p:nvSpPr>
            <p:cNvPr id="929999" name="Freeform 207"/>
            <p:cNvSpPr>
              <a:spLocks/>
            </p:cNvSpPr>
            <p:nvPr/>
          </p:nvSpPr>
          <p:spPr bwMode="auto">
            <a:xfrm>
              <a:off x="2278" y="436"/>
              <a:ext cx="46" cy="57"/>
            </a:xfrm>
            <a:custGeom>
              <a:avLst/>
              <a:gdLst/>
              <a:ahLst/>
              <a:cxnLst>
                <a:cxn ang="0">
                  <a:pos x="46" y="49"/>
                </a:cxn>
                <a:cxn ang="0">
                  <a:pos x="30" y="26"/>
                </a:cxn>
                <a:cxn ang="0">
                  <a:pos x="14" y="6"/>
                </a:cxn>
                <a:cxn ang="0">
                  <a:pos x="8" y="0"/>
                </a:cxn>
                <a:cxn ang="0">
                  <a:pos x="0" y="8"/>
                </a:cxn>
                <a:cxn ang="0">
                  <a:pos x="4" y="14"/>
                </a:cxn>
                <a:cxn ang="0">
                  <a:pos x="20" y="34"/>
                </a:cxn>
                <a:cxn ang="0">
                  <a:pos x="36" y="57"/>
                </a:cxn>
                <a:cxn ang="0">
                  <a:pos x="46" y="49"/>
                </a:cxn>
              </a:cxnLst>
              <a:rect l="0" t="0" r="r" b="b"/>
              <a:pathLst>
                <a:path w="46" h="57">
                  <a:moveTo>
                    <a:pt x="46" y="49"/>
                  </a:moveTo>
                  <a:lnTo>
                    <a:pt x="30" y="26"/>
                  </a:lnTo>
                  <a:lnTo>
                    <a:pt x="14" y="6"/>
                  </a:lnTo>
                  <a:lnTo>
                    <a:pt x="8" y="0"/>
                  </a:lnTo>
                  <a:lnTo>
                    <a:pt x="0" y="8"/>
                  </a:lnTo>
                  <a:lnTo>
                    <a:pt x="4" y="14"/>
                  </a:lnTo>
                  <a:lnTo>
                    <a:pt x="20" y="34"/>
                  </a:lnTo>
                  <a:lnTo>
                    <a:pt x="36" y="57"/>
                  </a:lnTo>
                  <a:lnTo>
                    <a:pt x="46" y="49"/>
                  </a:lnTo>
                  <a:close/>
                </a:path>
              </a:pathLst>
            </a:custGeom>
            <a:grpFill/>
            <a:ln w="9525">
              <a:noFill/>
              <a:round/>
              <a:headEnd/>
              <a:tailEnd/>
            </a:ln>
          </p:spPr>
          <p:txBody>
            <a:bodyPr/>
            <a:lstStyle/>
            <a:p>
              <a:pPr>
                <a:defRPr/>
              </a:pPr>
              <a:endParaRPr lang="en-CA" dirty="0"/>
            </a:p>
          </p:txBody>
        </p:sp>
        <p:sp>
          <p:nvSpPr>
            <p:cNvPr id="930000" name="Freeform 208"/>
            <p:cNvSpPr>
              <a:spLocks/>
            </p:cNvSpPr>
            <p:nvPr/>
          </p:nvSpPr>
          <p:spPr bwMode="auto">
            <a:xfrm>
              <a:off x="2345" y="537"/>
              <a:ext cx="36" cy="61"/>
            </a:xfrm>
            <a:custGeom>
              <a:avLst/>
              <a:gdLst/>
              <a:ahLst/>
              <a:cxnLst>
                <a:cxn ang="0">
                  <a:pos x="36" y="57"/>
                </a:cxn>
                <a:cxn ang="0">
                  <a:pos x="30" y="45"/>
                </a:cxn>
                <a:cxn ang="0">
                  <a:pos x="20" y="19"/>
                </a:cxn>
                <a:cxn ang="0">
                  <a:pos x="10" y="0"/>
                </a:cxn>
                <a:cxn ang="0">
                  <a:pos x="0" y="6"/>
                </a:cxn>
                <a:cxn ang="0">
                  <a:pos x="8" y="25"/>
                </a:cxn>
                <a:cxn ang="0">
                  <a:pos x="20" y="49"/>
                </a:cxn>
                <a:cxn ang="0">
                  <a:pos x="24" y="61"/>
                </a:cxn>
                <a:cxn ang="0">
                  <a:pos x="36" y="57"/>
                </a:cxn>
              </a:cxnLst>
              <a:rect l="0" t="0" r="r" b="b"/>
              <a:pathLst>
                <a:path w="36" h="61">
                  <a:moveTo>
                    <a:pt x="36" y="57"/>
                  </a:moveTo>
                  <a:lnTo>
                    <a:pt x="30" y="45"/>
                  </a:lnTo>
                  <a:lnTo>
                    <a:pt x="20" y="19"/>
                  </a:lnTo>
                  <a:lnTo>
                    <a:pt x="10" y="0"/>
                  </a:lnTo>
                  <a:lnTo>
                    <a:pt x="0" y="6"/>
                  </a:lnTo>
                  <a:lnTo>
                    <a:pt x="8" y="25"/>
                  </a:lnTo>
                  <a:lnTo>
                    <a:pt x="20" y="49"/>
                  </a:lnTo>
                  <a:lnTo>
                    <a:pt x="24" y="61"/>
                  </a:lnTo>
                  <a:lnTo>
                    <a:pt x="36" y="57"/>
                  </a:lnTo>
                  <a:close/>
                </a:path>
              </a:pathLst>
            </a:custGeom>
            <a:grpFill/>
            <a:ln w="9525">
              <a:noFill/>
              <a:round/>
              <a:headEnd/>
              <a:tailEnd/>
            </a:ln>
          </p:spPr>
          <p:txBody>
            <a:bodyPr/>
            <a:lstStyle/>
            <a:p>
              <a:pPr>
                <a:defRPr/>
              </a:pPr>
              <a:endParaRPr lang="en-CA" dirty="0"/>
            </a:p>
          </p:txBody>
        </p:sp>
        <p:sp>
          <p:nvSpPr>
            <p:cNvPr id="930001" name="Freeform 209"/>
            <p:cNvSpPr>
              <a:spLocks/>
            </p:cNvSpPr>
            <p:nvPr/>
          </p:nvSpPr>
          <p:spPr bwMode="auto">
            <a:xfrm>
              <a:off x="2389" y="653"/>
              <a:ext cx="25" cy="63"/>
            </a:xfrm>
            <a:custGeom>
              <a:avLst/>
              <a:gdLst/>
              <a:ahLst/>
              <a:cxnLst>
                <a:cxn ang="0">
                  <a:pos x="25" y="59"/>
                </a:cxn>
                <a:cxn ang="0">
                  <a:pos x="21" y="35"/>
                </a:cxn>
                <a:cxn ang="0">
                  <a:pos x="15" y="8"/>
                </a:cxn>
                <a:cxn ang="0">
                  <a:pos x="13" y="0"/>
                </a:cxn>
                <a:cxn ang="0">
                  <a:pos x="0" y="2"/>
                </a:cxn>
                <a:cxn ang="0">
                  <a:pos x="2" y="10"/>
                </a:cxn>
                <a:cxn ang="0">
                  <a:pos x="9" y="37"/>
                </a:cxn>
                <a:cxn ang="0">
                  <a:pos x="13" y="63"/>
                </a:cxn>
                <a:cxn ang="0">
                  <a:pos x="25" y="59"/>
                </a:cxn>
              </a:cxnLst>
              <a:rect l="0" t="0" r="r" b="b"/>
              <a:pathLst>
                <a:path w="25" h="63">
                  <a:moveTo>
                    <a:pt x="25" y="59"/>
                  </a:moveTo>
                  <a:lnTo>
                    <a:pt x="21" y="35"/>
                  </a:lnTo>
                  <a:lnTo>
                    <a:pt x="15" y="8"/>
                  </a:lnTo>
                  <a:lnTo>
                    <a:pt x="13" y="0"/>
                  </a:lnTo>
                  <a:lnTo>
                    <a:pt x="0" y="2"/>
                  </a:lnTo>
                  <a:lnTo>
                    <a:pt x="2" y="10"/>
                  </a:lnTo>
                  <a:lnTo>
                    <a:pt x="9" y="37"/>
                  </a:lnTo>
                  <a:lnTo>
                    <a:pt x="13" y="63"/>
                  </a:lnTo>
                  <a:lnTo>
                    <a:pt x="25" y="59"/>
                  </a:lnTo>
                  <a:close/>
                </a:path>
              </a:pathLst>
            </a:custGeom>
            <a:grpFill/>
            <a:ln w="9525">
              <a:noFill/>
              <a:round/>
              <a:headEnd/>
              <a:tailEnd/>
            </a:ln>
          </p:spPr>
          <p:txBody>
            <a:bodyPr/>
            <a:lstStyle/>
            <a:p>
              <a:pPr>
                <a:defRPr/>
              </a:pPr>
              <a:endParaRPr lang="en-CA" dirty="0"/>
            </a:p>
          </p:txBody>
        </p:sp>
        <p:sp>
          <p:nvSpPr>
            <p:cNvPr id="930002" name="Rectangle 210"/>
            <p:cNvSpPr>
              <a:spLocks noChangeArrowheads="1"/>
            </p:cNvSpPr>
            <p:nvPr/>
          </p:nvSpPr>
          <p:spPr bwMode="auto">
            <a:xfrm>
              <a:off x="2408" y="775"/>
              <a:ext cx="12" cy="26"/>
            </a:xfrm>
            <a:prstGeom prst="rect">
              <a:avLst/>
            </a:prstGeom>
            <a:grpFill/>
            <a:ln w="9525">
              <a:noFill/>
              <a:miter lim="800000"/>
              <a:headEnd/>
              <a:tailEnd/>
            </a:ln>
          </p:spPr>
          <p:txBody>
            <a:bodyPr/>
            <a:lstStyle/>
            <a:p>
              <a:pPr>
                <a:defRPr/>
              </a:pPr>
              <a:endParaRPr lang="en-CA" dirty="0"/>
            </a:p>
          </p:txBody>
        </p:sp>
        <p:sp>
          <p:nvSpPr>
            <p:cNvPr id="930003" name="Freeform 211"/>
            <p:cNvSpPr>
              <a:spLocks/>
            </p:cNvSpPr>
            <p:nvPr/>
          </p:nvSpPr>
          <p:spPr bwMode="auto">
            <a:xfrm>
              <a:off x="2408" y="801"/>
              <a:ext cx="12" cy="35"/>
            </a:xfrm>
            <a:custGeom>
              <a:avLst/>
              <a:gdLst/>
              <a:ahLst/>
              <a:cxnLst>
                <a:cxn ang="0">
                  <a:pos x="12" y="35"/>
                </a:cxn>
                <a:cxn ang="0">
                  <a:pos x="12" y="31"/>
                </a:cxn>
                <a:cxn ang="0">
                  <a:pos x="12" y="0"/>
                </a:cxn>
                <a:cxn ang="0">
                  <a:pos x="0" y="0"/>
                </a:cxn>
                <a:cxn ang="0">
                  <a:pos x="0" y="29"/>
                </a:cxn>
                <a:cxn ang="0">
                  <a:pos x="0" y="35"/>
                </a:cxn>
                <a:cxn ang="0">
                  <a:pos x="12" y="35"/>
                </a:cxn>
              </a:cxnLst>
              <a:rect l="0" t="0" r="r" b="b"/>
              <a:pathLst>
                <a:path w="12" h="35">
                  <a:moveTo>
                    <a:pt x="12" y="35"/>
                  </a:moveTo>
                  <a:lnTo>
                    <a:pt x="12" y="31"/>
                  </a:lnTo>
                  <a:lnTo>
                    <a:pt x="12" y="0"/>
                  </a:lnTo>
                  <a:lnTo>
                    <a:pt x="0" y="0"/>
                  </a:lnTo>
                  <a:lnTo>
                    <a:pt x="0" y="29"/>
                  </a:lnTo>
                  <a:lnTo>
                    <a:pt x="0" y="35"/>
                  </a:lnTo>
                  <a:lnTo>
                    <a:pt x="12" y="35"/>
                  </a:lnTo>
                  <a:close/>
                </a:path>
              </a:pathLst>
            </a:custGeom>
            <a:grpFill/>
            <a:ln w="9525">
              <a:noFill/>
              <a:round/>
              <a:headEnd/>
              <a:tailEnd/>
            </a:ln>
          </p:spPr>
          <p:txBody>
            <a:bodyPr/>
            <a:lstStyle/>
            <a:p>
              <a:pPr>
                <a:defRPr/>
              </a:pPr>
              <a:endParaRPr lang="en-CA" dirty="0"/>
            </a:p>
          </p:txBody>
        </p:sp>
        <p:sp>
          <p:nvSpPr>
            <p:cNvPr id="930004" name="Freeform 212"/>
            <p:cNvSpPr>
              <a:spLocks/>
            </p:cNvSpPr>
            <p:nvPr/>
          </p:nvSpPr>
          <p:spPr bwMode="auto">
            <a:xfrm>
              <a:off x="2387" y="895"/>
              <a:ext cx="25" cy="62"/>
            </a:xfrm>
            <a:custGeom>
              <a:avLst/>
              <a:gdLst/>
              <a:ahLst/>
              <a:cxnLst>
                <a:cxn ang="0">
                  <a:pos x="13" y="62"/>
                </a:cxn>
                <a:cxn ang="0">
                  <a:pos x="17" y="48"/>
                </a:cxn>
                <a:cxn ang="0">
                  <a:pos x="23" y="20"/>
                </a:cxn>
                <a:cxn ang="0">
                  <a:pos x="25" y="2"/>
                </a:cxn>
                <a:cxn ang="0">
                  <a:pos x="15" y="0"/>
                </a:cxn>
                <a:cxn ang="0">
                  <a:pos x="11" y="18"/>
                </a:cxn>
                <a:cxn ang="0">
                  <a:pos x="4" y="44"/>
                </a:cxn>
                <a:cxn ang="0">
                  <a:pos x="0" y="58"/>
                </a:cxn>
                <a:cxn ang="0">
                  <a:pos x="13" y="62"/>
                </a:cxn>
              </a:cxnLst>
              <a:rect l="0" t="0" r="r" b="b"/>
              <a:pathLst>
                <a:path w="25" h="62">
                  <a:moveTo>
                    <a:pt x="13" y="62"/>
                  </a:moveTo>
                  <a:lnTo>
                    <a:pt x="17" y="48"/>
                  </a:lnTo>
                  <a:lnTo>
                    <a:pt x="23" y="20"/>
                  </a:lnTo>
                  <a:lnTo>
                    <a:pt x="25" y="2"/>
                  </a:lnTo>
                  <a:lnTo>
                    <a:pt x="15" y="0"/>
                  </a:lnTo>
                  <a:lnTo>
                    <a:pt x="11" y="18"/>
                  </a:lnTo>
                  <a:lnTo>
                    <a:pt x="4" y="44"/>
                  </a:lnTo>
                  <a:lnTo>
                    <a:pt x="0" y="58"/>
                  </a:lnTo>
                  <a:lnTo>
                    <a:pt x="13" y="62"/>
                  </a:lnTo>
                  <a:close/>
                </a:path>
              </a:pathLst>
            </a:custGeom>
            <a:grpFill/>
            <a:ln w="9525">
              <a:noFill/>
              <a:round/>
              <a:headEnd/>
              <a:tailEnd/>
            </a:ln>
          </p:spPr>
          <p:txBody>
            <a:bodyPr/>
            <a:lstStyle/>
            <a:p>
              <a:pPr>
                <a:defRPr/>
              </a:pPr>
              <a:endParaRPr lang="en-CA" dirty="0"/>
            </a:p>
          </p:txBody>
        </p:sp>
        <p:sp>
          <p:nvSpPr>
            <p:cNvPr id="930005" name="Freeform 213"/>
            <p:cNvSpPr>
              <a:spLocks/>
            </p:cNvSpPr>
            <p:nvPr/>
          </p:nvSpPr>
          <p:spPr bwMode="auto">
            <a:xfrm>
              <a:off x="2343" y="1010"/>
              <a:ext cx="36" cy="61"/>
            </a:xfrm>
            <a:custGeom>
              <a:avLst/>
              <a:gdLst/>
              <a:ahLst/>
              <a:cxnLst>
                <a:cxn ang="0">
                  <a:pos x="10" y="61"/>
                </a:cxn>
                <a:cxn ang="0">
                  <a:pos x="22" y="37"/>
                </a:cxn>
                <a:cxn ang="0">
                  <a:pos x="32" y="12"/>
                </a:cxn>
                <a:cxn ang="0">
                  <a:pos x="36" y="4"/>
                </a:cxn>
                <a:cxn ang="0">
                  <a:pos x="24" y="0"/>
                </a:cxn>
                <a:cxn ang="0">
                  <a:pos x="22" y="6"/>
                </a:cxn>
                <a:cxn ang="0">
                  <a:pos x="10" y="33"/>
                </a:cxn>
                <a:cxn ang="0">
                  <a:pos x="0" y="55"/>
                </a:cxn>
                <a:cxn ang="0">
                  <a:pos x="10" y="61"/>
                </a:cxn>
              </a:cxnLst>
              <a:rect l="0" t="0" r="r" b="b"/>
              <a:pathLst>
                <a:path w="36" h="61">
                  <a:moveTo>
                    <a:pt x="10" y="61"/>
                  </a:moveTo>
                  <a:lnTo>
                    <a:pt x="22" y="37"/>
                  </a:lnTo>
                  <a:lnTo>
                    <a:pt x="32" y="12"/>
                  </a:lnTo>
                  <a:lnTo>
                    <a:pt x="36" y="4"/>
                  </a:lnTo>
                  <a:lnTo>
                    <a:pt x="24" y="0"/>
                  </a:lnTo>
                  <a:lnTo>
                    <a:pt x="22" y="6"/>
                  </a:lnTo>
                  <a:lnTo>
                    <a:pt x="10" y="33"/>
                  </a:lnTo>
                  <a:lnTo>
                    <a:pt x="0" y="55"/>
                  </a:lnTo>
                  <a:lnTo>
                    <a:pt x="10" y="61"/>
                  </a:lnTo>
                  <a:close/>
                </a:path>
              </a:pathLst>
            </a:custGeom>
            <a:grpFill/>
            <a:ln w="9525">
              <a:noFill/>
              <a:round/>
              <a:headEnd/>
              <a:tailEnd/>
            </a:ln>
          </p:spPr>
          <p:txBody>
            <a:bodyPr/>
            <a:lstStyle/>
            <a:p>
              <a:pPr>
                <a:defRPr/>
              </a:pPr>
              <a:endParaRPr lang="en-CA" dirty="0"/>
            </a:p>
          </p:txBody>
        </p:sp>
        <p:sp>
          <p:nvSpPr>
            <p:cNvPr id="930006" name="Freeform 214"/>
            <p:cNvSpPr>
              <a:spLocks/>
            </p:cNvSpPr>
            <p:nvPr/>
          </p:nvSpPr>
          <p:spPr bwMode="auto">
            <a:xfrm>
              <a:off x="2274" y="1116"/>
              <a:ext cx="46" cy="55"/>
            </a:xfrm>
            <a:custGeom>
              <a:avLst/>
              <a:gdLst/>
              <a:ahLst/>
              <a:cxnLst>
                <a:cxn ang="0">
                  <a:pos x="8" y="55"/>
                </a:cxn>
                <a:cxn ang="0">
                  <a:pos x="18" y="46"/>
                </a:cxn>
                <a:cxn ang="0">
                  <a:pos x="34" y="24"/>
                </a:cxn>
                <a:cxn ang="0">
                  <a:pos x="46" y="8"/>
                </a:cxn>
                <a:cxn ang="0">
                  <a:pos x="36" y="0"/>
                </a:cxn>
                <a:cxn ang="0">
                  <a:pos x="24" y="18"/>
                </a:cxn>
                <a:cxn ang="0">
                  <a:pos x="8" y="38"/>
                </a:cxn>
                <a:cxn ang="0">
                  <a:pos x="0" y="48"/>
                </a:cxn>
                <a:cxn ang="0">
                  <a:pos x="8" y="55"/>
                </a:cxn>
              </a:cxnLst>
              <a:rect l="0" t="0" r="r" b="b"/>
              <a:pathLst>
                <a:path w="46" h="55">
                  <a:moveTo>
                    <a:pt x="8" y="55"/>
                  </a:moveTo>
                  <a:lnTo>
                    <a:pt x="18" y="46"/>
                  </a:lnTo>
                  <a:lnTo>
                    <a:pt x="34" y="24"/>
                  </a:lnTo>
                  <a:lnTo>
                    <a:pt x="46" y="8"/>
                  </a:lnTo>
                  <a:lnTo>
                    <a:pt x="36" y="0"/>
                  </a:lnTo>
                  <a:lnTo>
                    <a:pt x="24" y="18"/>
                  </a:lnTo>
                  <a:lnTo>
                    <a:pt x="8" y="38"/>
                  </a:lnTo>
                  <a:lnTo>
                    <a:pt x="0" y="48"/>
                  </a:lnTo>
                  <a:lnTo>
                    <a:pt x="8" y="55"/>
                  </a:lnTo>
                  <a:close/>
                </a:path>
              </a:pathLst>
            </a:custGeom>
            <a:grpFill/>
            <a:ln w="9525">
              <a:noFill/>
              <a:round/>
              <a:headEnd/>
              <a:tailEnd/>
            </a:ln>
          </p:spPr>
          <p:txBody>
            <a:bodyPr/>
            <a:lstStyle/>
            <a:p>
              <a:pPr>
                <a:defRPr/>
              </a:pPr>
              <a:endParaRPr lang="en-CA" dirty="0"/>
            </a:p>
          </p:txBody>
        </p:sp>
        <p:sp>
          <p:nvSpPr>
            <p:cNvPr id="930007" name="Freeform 215"/>
            <p:cNvSpPr>
              <a:spLocks/>
            </p:cNvSpPr>
            <p:nvPr/>
          </p:nvSpPr>
          <p:spPr bwMode="auto">
            <a:xfrm>
              <a:off x="2186" y="1207"/>
              <a:ext cx="53" cy="49"/>
            </a:xfrm>
            <a:custGeom>
              <a:avLst/>
              <a:gdLst/>
              <a:ahLst/>
              <a:cxnLst>
                <a:cxn ang="0">
                  <a:pos x="7" y="49"/>
                </a:cxn>
                <a:cxn ang="0">
                  <a:pos x="29" y="33"/>
                </a:cxn>
                <a:cxn ang="0">
                  <a:pos x="49" y="14"/>
                </a:cxn>
                <a:cxn ang="0">
                  <a:pos x="53" y="8"/>
                </a:cxn>
                <a:cxn ang="0">
                  <a:pos x="45" y="0"/>
                </a:cxn>
                <a:cxn ang="0">
                  <a:pos x="41" y="4"/>
                </a:cxn>
                <a:cxn ang="0">
                  <a:pos x="21" y="22"/>
                </a:cxn>
                <a:cxn ang="0">
                  <a:pos x="0" y="39"/>
                </a:cxn>
                <a:cxn ang="0">
                  <a:pos x="7" y="49"/>
                </a:cxn>
              </a:cxnLst>
              <a:rect l="0" t="0" r="r" b="b"/>
              <a:pathLst>
                <a:path w="53" h="49">
                  <a:moveTo>
                    <a:pt x="7" y="49"/>
                  </a:moveTo>
                  <a:lnTo>
                    <a:pt x="29" y="33"/>
                  </a:lnTo>
                  <a:lnTo>
                    <a:pt x="49" y="14"/>
                  </a:lnTo>
                  <a:lnTo>
                    <a:pt x="53" y="8"/>
                  </a:lnTo>
                  <a:lnTo>
                    <a:pt x="45" y="0"/>
                  </a:lnTo>
                  <a:lnTo>
                    <a:pt x="41" y="4"/>
                  </a:lnTo>
                  <a:lnTo>
                    <a:pt x="21" y="22"/>
                  </a:lnTo>
                  <a:lnTo>
                    <a:pt x="0" y="39"/>
                  </a:lnTo>
                  <a:lnTo>
                    <a:pt x="7" y="49"/>
                  </a:lnTo>
                  <a:close/>
                </a:path>
              </a:pathLst>
            </a:custGeom>
            <a:grpFill/>
            <a:ln w="9525">
              <a:noFill/>
              <a:round/>
              <a:headEnd/>
              <a:tailEnd/>
            </a:ln>
          </p:spPr>
          <p:txBody>
            <a:bodyPr/>
            <a:lstStyle/>
            <a:p>
              <a:pPr>
                <a:defRPr/>
              </a:pPr>
              <a:endParaRPr lang="en-CA" dirty="0"/>
            </a:p>
          </p:txBody>
        </p:sp>
        <p:sp>
          <p:nvSpPr>
            <p:cNvPr id="930008" name="Freeform 216"/>
            <p:cNvSpPr>
              <a:spLocks/>
            </p:cNvSpPr>
            <p:nvPr/>
          </p:nvSpPr>
          <p:spPr bwMode="auto">
            <a:xfrm>
              <a:off x="2081" y="1280"/>
              <a:ext cx="61" cy="39"/>
            </a:xfrm>
            <a:custGeom>
              <a:avLst/>
              <a:gdLst/>
              <a:ahLst/>
              <a:cxnLst>
                <a:cxn ang="0">
                  <a:pos x="6" y="39"/>
                </a:cxn>
                <a:cxn ang="0">
                  <a:pos x="18" y="33"/>
                </a:cxn>
                <a:cxn ang="0">
                  <a:pos x="43" y="20"/>
                </a:cxn>
                <a:cxn ang="0">
                  <a:pos x="61" y="10"/>
                </a:cxn>
                <a:cxn ang="0">
                  <a:pos x="55" y="0"/>
                </a:cxn>
                <a:cxn ang="0">
                  <a:pos x="36" y="8"/>
                </a:cxn>
                <a:cxn ang="0">
                  <a:pos x="14" y="20"/>
                </a:cxn>
                <a:cxn ang="0">
                  <a:pos x="0" y="27"/>
                </a:cxn>
                <a:cxn ang="0">
                  <a:pos x="6" y="39"/>
                </a:cxn>
              </a:cxnLst>
              <a:rect l="0" t="0" r="r" b="b"/>
              <a:pathLst>
                <a:path w="61" h="39">
                  <a:moveTo>
                    <a:pt x="6" y="39"/>
                  </a:moveTo>
                  <a:lnTo>
                    <a:pt x="18" y="33"/>
                  </a:lnTo>
                  <a:lnTo>
                    <a:pt x="43" y="20"/>
                  </a:lnTo>
                  <a:lnTo>
                    <a:pt x="61" y="10"/>
                  </a:lnTo>
                  <a:lnTo>
                    <a:pt x="55" y="0"/>
                  </a:lnTo>
                  <a:lnTo>
                    <a:pt x="36" y="8"/>
                  </a:lnTo>
                  <a:lnTo>
                    <a:pt x="14" y="20"/>
                  </a:lnTo>
                  <a:lnTo>
                    <a:pt x="0" y="27"/>
                  </a:lnTo>
                  <a:lnTo>
                    <a:pt x="6" y="39"/>
                  </a:lnTo>
                  <a:close/>
                </a:path>
              </a:pathLst>
            </a:custGeom>
            <a:grpFill/>
            <a:ln w="9525">
              <a:noFill/>
              <a:round/>
              <a:headEnd/>
              <a:tailEnd/>
            </a:ln>
          </p:spPr>
          <p:txBody>
            <a:bodyPr/>
            <a:lstStyle/>
            <a:p>
              <a:pPr>
                <a:defRPr/>
              </a:pPr>
              <a:endParaRPr lang="en-CA" dirty="0"/>
            </a:p>
          </p:txBody>
        </p:sp>
        <p:sp>
          <p:nvSpPr>
            <p:cNvPr id="930009" name="Freeform 217"/>
            <p:cNvSpPr>
              <a:spLocks/>
            </p:cNvSpPr>
            <p:nvPr/>
          </p:nvSpPr>
          <p:spPr bwMode="auto">
            <a:xfrm>
              <a:off x="1967" y="1329"/>
              <a:ext cx="63" cy="28"/>
            </a:xfrm>
            <a:custGeom>
              <a:avLst/>
              <a:gdLst/>
              <a:ahLst/>
              <a:cxnLst>
                <a:cxn ang="0">
                  <a:pos x="4" y="28"/>
                </a:cxn>
                <a:cxn ang="0">
                  <a:pos x="29" y="22"/>
                </a:cxn>
                <a:cxn ang="0">
                  <a:pos x="55" y="14"/>
                </a:cxn>
                <a:cxn ang="0">
                  <a:pos x="63" y="12"/>
                </a:cxn>
                <a:cxn ang="0">
                  <a:pos x="59" y="0"/>
                </a:cxn>
                <a:cxn ang="0">
                  <a:pos x="51" y="2"/>
                </a:cxn>
                <a:cxn ang="0">
                  <a:pos x="25" y="10"/>
                </a:cxn>
                <a:cxn ang="0">
                  <a:pos x="0" y="16"/>
                </a:cxn>
                <a:cxn ang="0">
                  <a:pos x="4" y="28"/>
                </a:cxn>
              </a:cxnLst>
              <a:rect l="0" t="0" r="r" b="b"/>
              <a:pathLst>
                <a:path w="63" h="28">
                  <a:moveTo>
                    <a:pt x="4" y="28"/>
                  </a:moveTo>
                  <a:lnTo>
                    <a:pt x="29" y="22"/>
                  </a:lnTo>
                  <a:lnTo>
                    <a:pt x="55" y="14"/>
                  </a:lnTo>
                  <a:lnTo>
                    <a:pt x="63" y="12"/>
                  </a:lnTo>
                  <a:lnTo>
                    <a:pt x="59" y="0"/>
                  </a:lnTo>
                  <a:lnTo>
                    <a:pt x="51" y="2"/>
                  </a:lnTo>
                  <a:lnTo>
                    <a:pt x="25" y="10"/>
                  </a:lnTo>
                  <a:lnTo>
                    <a:pt x="0" y="16"/>
                  </a:lnTo>
                  <a:lnTo>
                    <a:pt x="4" y="28"/>
                  </a:lnTo>
                  <a:close/>
                </a:path>
              </a:pathLst>
            </a:custGeom>
            <a:grpFill/>
            <a:ln w="9525">
              <a:noFill/>
              <a:round/>
              <a:headEnd/>
              <a:tailEnd/>
            </a:ln>
          </p:spPr>
          <p:txBody>
            <a:bodyPr/>
            <a:lstStyle/>
            <a:p>
              <a:pPr>
                <a:defRPr/>
              </a:pPr>
              <a:endParaRPr lang="en-CA" dirty="0"/>
            </a:p>
          </p:txBody>
        </p:sp>
        <p:sp>
          <p:nvSpPr>
            <p:cNvPr id="930010" name="Freeform 218"/>
            <p:cNvSpPr>
              <a:spLocks/>
            </p:cNvSpPr>
            <p:nvPr/>
          </p:nvSpPr>
          <p:spPr bwMode="auto">
            <a:xfrm>
              <a:off x="1854" y="1353"/>
              <a:ext cx="54" cy="14"/>
            </a:xfrm>
            <a:custGeom>
              <a:avLst/>
              <a:gdLst/>
              <a:ahLst/>
              <a:cxnLst>
                <a:cxn ang="0">
                  <a:pos x="0" y="14"/>
                </a:cxn>
                <a:cxn ang="0">
                  <a:pos x="30" y="14"/>
                </a:cxn>
                <a:cxn ang="0">
                  <a:pos x="54" y="12"/>
                </a:cxn>
                <a:cxn ang="0">
                  <a:pos x="54" y="0"/>
                </a:cxn>
                <a:cxn ang="0">
                  <a:pos x="28" y="2"/>
                </a:cxn>
                <a:cxn ang="0">
                  <a:pos x="0" y="2"/>
                </a:cxn>
                <a:cxn ang="0">
                  <a:pos x="0" y="14"/>
                </a:cxn>
              </a:cxnLst>
              <a:rect l="0" t="0" r="r" b="b"/>
              <a:pathLst>
                <a:path w="54" h="14">
                  <a:moveTo>
                    <a:pt x="0" y="14"/>
                  </a:moveTo>
                  <a:lnTo>
                    <a:pt x="30" y="14"/>
                  </a:lnTo>
                  <a:lnTo>
                    <a:pt x="54" y="12"/>
                  </a:lnTo>
                  <a:lnTo>
                    <a:pt x="54" y="0"/>
                  </a:lnTo>
                  <a:lnTo>
                    <a:pt x="28" y="2"/>
                  </a:lnTo>
                  <a:lnTo>
                    <a:pt x="0" y="2"/>
                  </a:lnTo>
                  <a:lnTo>
                    <a:pt x="0" y="14"/>
                  </a:lnTo>
                  <a:close/>
                </a:path>
              </a:pathLst>
            </a:custGeom>
            <a:grpFill/>
            <a:ln w="9525">
              <a:noFill/>
              <a:round/>
              <a:headEnd/>
              <a:tailEnd/>
            </a:ln>
          </p:spPr>
          <p:txBody>
            <a:bodyPr/>
            <a:lstStyle/>
            <a:p>
              <a:pPr>
                <a:defRPr/>
              </a:pPr>
              <a:endParaRPr lang="en-CA" dirty="0"/>
            </a:p>
          </p:txBody>
        </p:sp>
        <p:sp>
          <p:nvSpPr>
            <p:cNvPr id="930011" name="Rectangle 219"/>
            <p:cNvSpPr>
              <a:spLocks noChangeArrowheads="1"/>
            </p:cNvSpPr>
            <p:nvPr/>
          </p:nvSpPr>
          <p:spPr bwMode="auto">
            <a:xfrm>
              <a:off x="1847" y="1355"/>
              <a:ext cx="7" cy="12"/>
            </a:xfrm>
            <a:prstGeom prst="rect">
              <a:avLst/>
            </a:prstGeom>
            <a:grpFill/>
            <a:ln w="9525">
              <a:noFill/>
              <a:miter lim="800000"/>
              <a:headEnd/>
              <a:tailEnd/>
            </a:ln>
          </p:spPr>
          <p:txBody>
            <a:bodyPr/>
            <a:lstStyle/>
            <a:p>
              <a:pPr>
                <a:defRPr/>
              </a:pPr>
              <a:endParaRPr lang="en-CA" dirty="0"/>
            </a:p>
          </p:txBody>
        </p:sp>
        <p:sp>
          <p:nvSpPr>
            <p:cNvPr id="930012" name="Freeform 220"/>
            <p:cNvSpPr>
              <a:spLocks/>
            </p:cNvSpPr>
            <p:nvPr/>
          </p:nvSpPr>
          <p:spPr bwMode="auto">
            <a:xfrm>
              <a:off x="1726" y="1341"/>
              <a:ext cx="63" cy="22"/>
            </a:xfrm>
            <a:custGeom>
              <a:avLst/>
              <a:gdLst/>
              <a:ahLst/>
              <a:cxnLst>
                <a:cxn ang="0">
                  <a:pos x="0" y="12"/>
                </a:cxn>
                <a:cxn ang="0">
                  <a:pos x="14" y="16"/>
                </a:cxn>
                <a:cxn ang="0">
                  <a:pos x="42" y="20"/>
                </a:cxn>
                <a:cxn ang="0">
                  <a:pos x="61" y="22"/>
                </a:cxn>
                <a:cxn ang="0">
                  <a:pos x="63" y="10"/>
                </a:cxn>
                <a:cxn ang="0">
                  <a:pos x="44" y="8"/>
                </a:cxn>
                <a:cxn ang="0">
                  <a:pos x="16" y="4"/>
                </a:cxn>
                <a:cxn ang="0">
                  <a:pos x="2" y="0"/>
                </a:cxn>
                <a:cxn ang="0">
                  <a:pos x="0" y="12"/>
                </a:cxn>
              </a:cxnLst>
              <a:rect l="0" t="0" r="r" b="b"/>
              <a:pathLst>
                <a:path w="63" h="22">
                  <a:moveTo>
                    <a:pt x="0" y="12"/>
                  </a:moveTo>
                  <a:lnTo>
                    <a:pt x="14" y="16"/>
                  </a:lnTo>
                  <a:lnTo>
                    <a:pt x="42" y="20"/>
                  </a:lnTo>
                  <a:lnTo>
                    <a:pt x="61" y="22"/>
                  </a:lnTo>
                  <a:lnTo>
                    <a:pt x="63" y="10"/>
                  </a:lnTo>
                  <a:lnTo>
                    <a:pt x="44" y="8"/>
                  </a:lnTo>
                  <a:lnTo>
                    <a:pt x="16" y="4"/>
                  </a:lnTo>
                  <a:lnTo>
                    <a:pt x="2" y="0"/>
                  </a:lnTo>
                  <a:lnTo>
                    <a:pt x="0" y="12"/>
                  </a:lnTo>
                  <a:close/>
                </a:path>
              </a:pathLst>
            </a:custGeom>
            <a:grpFill/>
            <a:ln w="9525">
              <a:noFill/>
              <a:round/>
              <a:headEnd/>
              <a:tailEnd/>
            </a:ln>
          </p:spPr>
          <p:txBody>
            <a:bodyPr/>
            <a:lstStyle/>
            <a:p>
              <a:pPr>
                <a:defRPr/>
              </a:pPr>
              <a:endParaRPr lang="en-CA" dirty="0"/>
            </a:p>
          </p:txBody>
        </p:sp>
        <p:sp>
          <p:nvSpPr>
            <p:cNvPr id="930013" name="Freeform 221"/>
            <p:cNvSpPr>
              <a:spLocks/>
            </p:cNvSpPr>
            <p:nvPr/>
          </p:nvSpPr>
          <p:spPr bwMode="auto">
            <a:xfrm>
              <a:off x="1610" y="1303"/>
              <a:ext cx="61" cy="34"/>
            </a:xfrm>
            <a:custGeom>
              <a:avLst/>
              <a:gdLst/>
              <a:ahLst/>
              <a:cxnLst>
                <a:cxn ang="0">
                  <a:pos x="0" y="10"/>
                </a:cxn>
                <a:cxn ang="0">
                  <a:pos x="24" y="20"/>
                </a:cxn>
                <a:cxn ang="0">
                  <a:pos x="49" y="30"/>
                </a:cxn>
                <a:cxn ang="0">
                  <a:pos x="57" y="34"/>
                </a:cxn>
                <a:cxn ang="0">
                  <a:pos x="61" y="22"/>
                </a:cxn>
                <a:cxn ang="0">
                  <a:pos x="53" y="20"/>
                </a:cxn>
                <a:cxn ang="0">
                  <a:pos x="28" y="10"/>
                </a:cxn>
                <a:cxn ang="0">
                  <a:pos x="4" y="0"/>
                </a:cxn>
                <a:cxn ang="0">
                  <a:pos x="0" y="10"/>
                </a:cxn>
              </a:cxnLst>
              <a:rect l="0" t="0" r="r" b="b"/>
              <a:pathLst>
                <a:path w="61" h="34">
                  <a:moveTo>
                    <a:pt x="0" y="10"/>
                  </a:moveTo>
                  <a:lnTo>
                    <a:pt x="24" y="20"/>
                  </a:lnTo>
                  <a:lnTo>
                    <a:pt x="49" y="30"/>
                  </a:lnTo>
                  <a:lnTo>
                    <a:pt x="57" y="34"/>
                  </a:lnTo>
                  <a:lnTo>
                    <a:pt x="61" y="22"/>
                  </a:lnTo>
                  <a:lnTo>
                    <a:pt x="53" y="20"/>
                  </a:lnTo>
                  <a:lnTo>
                    <a:pt x="28" y="10"/>
                  </a:lnTo>
                  <a:lnTo>
                    <a:pt x="4" y="0"/>
                  </a:lnTo>
                  <a:lnTo>
                    <a:pt x="0" y="10"/>
                  </a:lnTo>
                  <a:close/>
                </a:path>
              </a:pathLst>
            </a:custGeom>
            <a:grpFill/>
            <a:ln w="9525">
              <a:noFill/>
              <a:round/>
              <a:headEnd/>
              <a:tailEnd/>
            </a:ln>
          </p:spPr>
          <p:txBody>
            <a:bodyPr/>
            <a:lstStyle/>
            <a:p>
              <a:pPr>
                <a:defRPr/>
              </a:pPr>
              <a:endParaRPr lang="en-CA" dirty="0"/>
            </a:p>
          </p:txBody>
        </p:sp>
        <p:sp>
          <p:nvSpPr>
            <p:cNvPr id="930014" name="Freeform 222"/>
            <p:cNvSpPr>
              <a:spLocks/>
            </p:cNvSpPr>
            <p:nvPr/>
          </p:nvSpPr>
          <p:spPr bwMode="auto">
            <a:xfrm>
              <a:off x="1506" y="1238"/>
              <a:ext cx="55" cy="44"/>
            </a:xfrm>
            <a:custGeom>
              <a:avLst/>
              <a:gdLst/>
              <a:ahLst/>
              <a:cxnLst>
                <a:cxn ang="0">
                  <a:pos x="0" y="10"/>
                </a:cxn>
                <a:cxn ang="0">
                  <a:pos x="8" y="18"/>
                </a:cxn>
                <a:cxn ang="0">
                  <a:pos x="31" y="34"/>
                </a:cxn>
                <a:cxn ang="0">
                  <a:pos x="49" y="44"/>
                </a:cxn>
                <a:cxn ang="0">
                  <a:pos x="55" y="34"/>
                </a:cxn>
                <a:cxn ang="0">
                  <a:pos x="39" y="24"/>
                </a:cxn>
                <a:cxn ang="0">
                  <a:pos x="17" y="8"/>
                </a:cxn>
                <a:cxn ang="0">
                  <a:pos x="6" y="0"/>
                </a:cxn>
                <a:cxn ang="0">
                  <a:pos x="0" y="10"/>
                </a:cxn>
              </a:cxnLst>
              <a:rect l="0" t="0" r="r" b="b"/>
              <a:pathLst>
                <a:path w="55" h="44">
                  <a:moveTo>
                    <a:pt x="0" y="10"/>
                  </a:moveTo>
                  <a:lnTo>
                    <a:pt x="8" y="18"/>
                  </a:lnTo>
                  <a:lnTo>
                    <a:pt x="31" y="34"/>
                  </a:lnTo>
                  <a:lnTo>
                    <a:pt x="49" y="44"/>
                  </a:lnTo>
                  <a:lnTo>
                    <a:pt x="55" y="34"/>
                  </a:lnTo>
                  <a:lnTo>
                    <a:pt x="39" y="24"/>
                  </a:lnTo>
                  <a:lnTo>
                    <a:pt x="17" y="8"/>
                  </a:lnTo>
                  <a:lnTo>
                    <a:pt x="6" y="0"/>
                  </a:lnTo>
                  <a:lnTo>
                    <a:pt x="0" y="10"/>
                  </a:lnTo>
                  <a:close/>
                </a:path>
              </a:pathLst>
            </a:custGeom>
            <a:grpFill/>
            <a:ln w="9525">
              <a:noFill/>
              <a:round/>
              <a:headEnd/>
              <a:tailEnd/>
            </a:ln>
          </p:spPr>
          <p:txBody>
            <a:bodyPr/>
            <a:lstStyle/>
            <a:p>
              <a:pPr>
                <a:defRPr/>
              </a:pPr>
              <a:endParaRPr lang="en-CA" dirty="0"/>
            </a:p>
          </p:txBody>
        </p:sp>
        <p:sp>
          <p:nvSpPr>
            <p:cNvPr id="930015" name="Freeform 223"/>
            <p:cNvSpPr>
              <a:spLocks/>
            </p:cNvSpPr>
            <p:nvPr/>
          </p:nvSpPr>
          <p:spPr bwMode="auto">
            <a:xfrm>
              <a:off x="1417" y="1154"/>
              <a:ext cx="51" cy="53"/>
            </a:xfrm>
            <a:custGeom>
              <a:avLst/>
              <a:gdLst/>
              <a:ahLst/>
              <a:cxnLst>
                <a:cxn ang="0">
                  <a:pos x="0" y="8"/>
                </a:cxn>
                <a:cxn ang="0">
                  <a:pos x="18" y="29"/>
                </a:cxn>
                <a:cxn ang="0">
                  <a:pos x="37" y="49"/>
                </a:cxn>
                <a:cxn ang="0">
                  <a:pos x="43" y="53"/>
                </a:cxn>
                <a:cxn ang="0">
                  <a:pos x="51" y="45"/>
                </a:cxn>
                <a:cxn ang="0">
                  <a:pos x="45" y="39"/>
                </a:cxn>
                <a:cxn ang="0">
                  <a:pos x="26" y="21"/>
                </a:cxn>
                <a:cxn ang="0">
                  <a:pos x="10" y="0"/>
                </a:cxn>
                <a:cxn ang="0">
                  <a:pos x="0" y="8"/>
                </a:cxn>
              </a:cxnLst>
              <a:rect l="0" t="0" r="r" b="b"/>
              <a:pathLst>
                <a:path w="51" h="53">
                  <a:moveTo>
                    <a:pt x="0" y="8"/>
                  </a:moveTo>
                  <a:lnTo>
                    <a:pt x="18" y="29"/>
                  </a:lnTo>
                  <a:lnTo>
                    <a:pt x="37" y="49"/>
                  </a:lnTo>
                  <a:lnTo>
                    <a:pt x="43" y="53"/>
                  </a:lnTo>
                  <a:lnTo>
                    <a:pt x="51" y="45"/>
                  </a:lnTo>
                  <a:lnTo>
                    <a:pt x="45" y="39"/>
                  </a:lnTo>
                  <a:lnTo>
                    <a:pt x="26" y="21"/>
                  </a:lnTo>
                  <a:lnTo>
                    <a:pt x="10" y="0"/>
                  </a:lnTo>
                  <a:lnTo>
                    <a:pt x="0" y="8"/>
                  </a:lnTo>
                  <a:close/>
                </a:path>
              </a:pathLst>
            </a:custGeom>
            <a:grpFill/>
            <a:ln w="9525">
              <a:noFill/>
              <a:round/>
              <a:headEnd/>
              <a:tailEnd/>
            </a:ln>
          </p:spPr>
          <p:txBody>
            <a:bodyPr/>
            <a:lstStyle/>
            <a:p>
              <a:pPr>
                <a:defRPr/>
              </a:pPr>
              <a:endParaRPr lang="en-CA" dirty="0"/>
            </a:p>
          </p:txBody>
        </p:sp>
        <p:sp>
          <p:nvSpPr>
            <p:cNvPr id="930016" name="Freeform 224"/>
            <p:cNvSpPr>
              <a:spLocks/>
            </p:cNvSpPr>
            <p:nvPr/>
          </p:nvSpPr>
          <p:spPr bwMode="auto">
            <a:xfrm>
              <a:off x="1350" y="1053"/>
              <a:ext cx="41" cy="59"/>
            </a:xfrm>
            <a:custGeom>
              <a:avLst/>
              <a:gdLst/>
              <a:ahLst/>
              <a:cxnLst>
                <a:cxn ang="0">
                  <a:pos x="0" y="6"/>
                </a:cxn>
                <a:cxn ang="0">
                  <a:pos x="6" y="18"/>
                </a:cxn>
                <a:cxn ang="0">
                  <a:pos x="20" y="42"/>
                </a:cxn>
                <a:cxn ang="0">
                  <a:pos x="30" y="59"/>
                </a:cxn>
                <a:cxn ang="0">
                  <a:pos x="41" y="53"/>
                </a:cxn>
                <a:cxn ang="0">
                  <a:pos x="30" y="36"/>
                </a:cxn>
                <a:cxn ang="0">
                  <a:pos x="16" y="12"/>
                </a:cxn>
                <a:cxn ang="0">
                  <a:pos x="10" y="0"/>
                </a:cxn>
                <a:cxn ang="0">
                  <a:pos x="0" y="6"/>
                </a:cxn>
              </a:cxnLst>
              <a:rect l="0" t="0" r="r" b="b"/>
              <a:pathLst>
                <a:path w="41" h="59">
                  <a:moveTo>
                    <a:pt x="0" y="6"/>
                  </a:moveTo>
                  <a:lnTo>
                    <a:pt x="6" y="18"/>
                  </a:lnTo>
                  <a:lnTo>
                    <a:pt x="20" y="42"/>
                  </a:lnTo>
                  <a:lnTo>
                    <a:pt x="30" y="59"/>
                  </a:lnTo>
                  <a:lnTo>
                    <a:pt x="41" y="53"/>
                  </a:lnTo>
                  <a:lnTo>
                    <a:pt x="30" y="36"/>
                  </a:lnTo>
                  <a:lnTo>
                    <a:pt x="16" y="12"/>
                  </a:lnTo>
                  <a:lnTo>
                    <a:pt x="10" y="0"/>
                  </a:lnTo>
                  <a:lnTo>
                    <a:pt x="0" y="6"/>
                  </a:lnTo>
                  <a:close/>
                </a:path>
              </a:pathLst>
            </a:custGeom>
            <a:grpFill/>
            <a:ln w="9525">
              <a:noFill/>
              <a:round/>
              <a:headEnd/>
              <a:tailEnd/>
            </a:ln>
          </p:spPr>
          <p:txBody>
            <a:bodyPr/>
            <a:lstStyle/>
            <a:p>
              <a:pPr>
                <a:defRPr/>
              </a:pPr>
              <a:endParaRPr lang="en-CA" dirty="0"/>
            </a:p>
          </p:txBody>
        </p:sp>
        <p:sp>
          <p:nvSpPr>
            <p:cNvPr id="930017" name="Freeform 225"/>
            <p:cNvSpPr>
              <a:spLocks/>
            </p:cNvSpPr>
            <p:nvPr/>
          </p:nvSpPr>
          <p:spPr bwMode="auto">
            <a:xfrm>
              <a:off x="1305" y="941"/>
              <a:ext cx="31" cy="63"/>
            </a:xfrm>
            <a:custGeom>
              <a:avLst/>
              <a:gdLst/>
              <a:ahLst/>
              <a:cxnLst>
                <a:cxn ang="0">
                  <a:pos x="0" y="4"/>
                </a:cxn>
                <a:cxn ang="0">
                  <a:pos x="9" y="29"/>
                </a:cxn>
                <a:cxn ang="0">
                  <a:pos x="17" y="55"/>
                </a:cxn>
                <a:cxn ang="0">
                  <a:pos x="19" y="63"/>
                </a:cxn>
                <a:cxn ang="0">
                  <a:pos x="31" y="57"/>
                </a:cxn>
                <a:cxn ang="0">
                  <a:pos x="29" y="51"/>
                </a:cxn>
                <a:cxn ang="0">
                  <a:pos x="19" y="25"/>
                </a:cxn>
                <a:cxn ang="0">
                  <a:pos x="13" y="0"/>
                </a:cxn>
                <a:cxn ang="0">
                  <a:pos x="0" y="4"/>
                </a:cxn>
              </a:cxnLst>
              <a:rect l="0" t="0" r="r" b="b"/>
              <a:pathLst>
                <a:path w="31" h="63">
                  <a:moveTo>
                    <a:pt x="0" y="4"/>
                  </a:moveTo>
                  <a:lnTo>
                    <a:pt x="9" y="29"/>
                  </a:lnTo>
                  <a:lnTo>
                    <a:pt x="17" y="55"/>
                  </a:lnTo>
                  <a:lnTo>
                    <a:pt x="19" y="63"/>
                  </a:lnTo>
                  <a:lnTo>
                    <a:pt x="31" y="57"/>
                  </a:lnTo>
                  <a:lnTo>
                    <a:pt x="29" y="51"/>
                  </a:lnTo>
                  <a:lnTo>
                    <a:pt x="19" y="25"/>
                  </a:lnTo>
                  <a:lnTo>
                    <a:pt x="13" y="0"/>
                  </a:lnTo>
                  <a:lnTo>
                    <a:pt x="0" y="4"/>
                  </a:lnTo>
                  <a:close/>
                </a:path>
              </a:pathLst>
            </a:custGeom>
            <a:grpFill/>
            <a:ln w="9525">
              <a:noFill/>
              <a:round/>
              <a:headEnd/>
              <a:tailEnd/>
            </a:ln>
          </p:spPr>
          <p:txBody>
            <a:bodyPr/>
            <a:lstStyle/>
            <a:p>
              <a:pPr>
                <a:defRPr/>
              </a:pPr>
              <a:endParaRPr lang="en-CA" dirty="0"/>
            </a:p>
          </p:txBody>
        </p:sp>
        <p:sp>
          <p:nvSpPr>
            <p:cNvPr id="930018" name="Freeform 226"/>
            <p:cNvSpPr>
              <a:spLocks/>
            </p:cNvSpPr>
            <p:nvPr/>
          </p:nvSpPr>
          <p:spPr bwMode="auto">
            <a:xfrm>
              <a:off x="1287" y="821"/>
              <a:ext cx="18" cy="63"/>
            </a:xfrm>
            <a:custGeom>
              <a:avLst/>
              <a:gdLst/>
              <a:ahLst/>
              <a:cxnLst>
                <a:cxn ang="0">
                  <a:pos x="0" y="3"/>
                </a:cxn>
                <a:cxn ang="0">
                  <a:pos x="0" y="11"/>
                </a:cxn>
                <a:cxn ang="0">
                  <a:pos x="2" y="39"/>
                </a:cxn>
                <a:cxn ang="0">
                  <a:pos x="6" y="63"/>
                </a:cxn>
                <a:cxn ang="0">
                  <a:pos x="18" y="61"/>
                </a:cxn>
                <a:cxn ang="0">
                  <a:pos x="14" y="37"/>
                </a:cxn>
                <a:cxn ang="0">
                  <a:pos x="12" y="9"/>
                </a:cxn>
                <a:cxn ang="0">
                  <a:pos x="12" y="0"/>
                </a:cxn>
                <a:cxn ang="0">
                  <a:pos x="0" y="3"/>
                </a:cxn>
              </a:cxnLst>
              <a:rect l="0" t="0" r="r" b="b"/>
              <a:pathLst>
                <a:path w="18" h="63">
                  <a:moveTo>
                    <a:pt x="0" y="3"/>
                  </a:moveTo>
                  <a:lnTo>
                    <a:pt x="0" y="11"/>
                  </a:lnTo>
                  <a:lnTo>
                    <a:pt x="2" y="39"/>
                  </a:lnTo>
                  <a:lnTo>
                    <a:pt x="6" y="63"/>
                  </a:lnTo>
                  <a:lnTo>
                    <a:pt x="18" y="61"/>
                  </a:lnTo>
                  <a:lnTo>
                    <a:pt x="14" y="37"/>
                  </a:lnTo>
                  <a:lnTo>
                    <a:pt x="12" y="9"/>
                  </a:lnTo>
                  <a:lnTo>
                    <a:pt x="12" y="0"/>
                  </a:lnTo>
                  <a:lnTo>
                    <a:pt x="0" y="3"/>
                  </a:lnTo>
                  <a:close/>
                </a:path>
              </a:pathLst>
            </a:custGeom>
            <a:grpFill/>
            <a:ln w="9525">
              <a:noFill/>
              <a:round/>
              <a:headEnd/>
              <a:tailEnd/>
            </a:ln>
          </p:spPr>
          <p:txBody>
            <a:bodyPr/>
            <a:lstStyle/>
            <a:p>
              <a:pPr>
                <a:defRPr/>
              </a:pPr>
              <a:endParaRPr lang="en-CA" dirty="0"/>
            </a:p>
          </p:txBody>
        </p:sp>
        <p:sp>
          <p:nvSpPr>
            <p:cNvPr id="930019" name="Freeform 227"/>
            <p:cNvSpPr>
              <a:spLocks/>
            </p:cNvSpPr>
            <p:nvPr/>
          </p:nvSpPr>
          <p:spPr bwMode="auto">
            <a:xfrm>
              <a:off x="1289" y="700"/>
              <a:ext cx="18" cy="63"/>
            </a:xfrm>
            <a:custGeom>
              <a:avLst/>
              <a:gdLst/>
              <a:ahLst/>
              <a:cxnLst>
                <a:cxn ang="0">
                  <a:pos x="8" y="0"/>
                </a:cxn>
                <a:cxn ang="0">
                  <a:pos x="4" y="16"/>
                </a:cxn>
                <a:cxn ang="0">
                  <a:pos x="0" y="44"/>
                </a:cxn>
                <a:cxn ang="0">
                  <a:pos x="0" y="61"/>
                </a:cxn>
                <a:cxn ang="0">
                  <a:pos x="12" y="63"/>
                </a:cxn>
                <a:cxn ang="0">
                  <a:pos x="12" y="44"/>
                </a:cxn>
                <a:cxn ang="0">
                  <a:pos x="16" y="18"/>
                </a:cxn>
                <a:cxn ang="0">
                  <a:pos x="18" y="2"/>
                </a:cxn>
                <a:cxn ang="0">
                  <a:pos x="8" y="0"/>
                </a:cxn>
              </a:cxnLst>
              <a:rect l="0" t="0" r="r" b="b"/>
              <a:pathLst>
                <a:path w="18" h="63">
                  <a:moveTo>
                    <a:pt x="8" y="0"/>
                  </a:moveTo>
                  <a:lnTo>
                    <a:pt x="4" y="16"/>
                  </a:lnTo>
                  <a:lnTo>
                    <a:pt x="0" y="44"/>
                  </a:lnTo>
                  <a:lnTo>
                    <a:pt x="0" y="61"/>
                  </a:lnTo>
                  <a:lnTo>
                    <a:pt x="12" y="63"/>
                  </a:lnTo>
                  <a:lnTo>
                    <a:pt x="12" y="44"/>
                  </a:lnTo>
                  <a:lnTo>
                    <a:pt x="16" y="18"/>
                  </a:lnTo>
                  <a:lnTo>
                    <a:pt x="18" y="2"/>
                  </a:lnTo>
                  <a:lnTo>
                    <a:pt x="8" y="0"/>
                  </a:lnTo>
                  <a:close/>
                </a:path>
              </a:pathLst>
            </a:custGeom>
            <a:grpFill/>
            <a:ln w="9525">
              <a:noFill/>
              <a:round/>
              <a:headEnd/>
              <a:tailEnd/>
            </a:ln>
          </p:spPr>
          <p:txBody>
            <a:bodyPr/>
            <a:lstStyle/>
            <a:p>
              <a:pPr>
                <a:defRPr/>
              </a:pPr>
              <a:endParaRPr lang="en-CA" dirty="0"/>
            </a:p>
          </p:txBody>
        </p:sp>
        <p:sp>
          <p:nvSpPr>
            <p:cNvPr id="930020" name="Freeform 228"/>
            <p:cNvSpPr>
              <a:spLocks/>
            </p:cNvSpPr>
            <p:nvPr/>
          </p:nvSpPr>
          <p:spPr bwMode="auto">
            <a:xfrm>
              <a:off x="1311" y="582"/>
              <a:ext cx="31" cy="61"/>
            </a:xfrm>
            <a:custGeom>
              <a:avLst/>
              <a:gdLst/>
              <a:ahLst/>
              <a:cxnLst>
                <a:cxn ang="0">
                  <a:pos x="21" y="0"/>
                </a:cxn>
                <a:cxn ang="0">
                  <a:pos x="11" y="24"/>
                </a:cxn>
                <a:cxn ang="0">
                  <a:pos x="3" y="51"/>
                </a:cxn>
                <a:cxn ang="0">
                  <a:pos x="0" y="59"/>
                </a:cxn>
                <a:cxn ang="0">
                  <a:pos x="11" y="61"/>
                </a:cxn>
                <a:cxn ang="0">
                  <a:pos x="13" y="55"/>
                </a:cxn>
                <a:cxn ang="0">
                  <a:pos x="23" y="28"/>
                </a:cxn>
                <a:cxn ang="0">
                  <a:pos x="31" y="4"/>
                </a:cxn>
                <a:cxn ang="0">
                  <a:pos x="21" y="0"/>
                </a:cxn>
              </a:cxnLst>
              <a:rect l="0" t="0" r="r" b="b"/>
              <a:pathLst>
                <a:path w="31" h="61">
                  <a:moveTo>
                    <a:pt x="21" y="0"/>
                  </a:moveTo>
                  <a:lnTo>
                    <a:pt x="11" y="24"/>
                  </a:lnTo>
                  <a:lnTo>
                    <a:pt x="3" y="51"/>
                  </a:lnTo>
                  <a:lnTo>
                    <a:pt x="0" y="59"/>
                  </a:lnTo>
                  <a:lnTo>
                    <a:pt x="11" y="61"/>
                  </a:lnTo>
                  <a:lnTo>
                    <a:pt x="13" y="55"/>
                  </a:lnTo>
                  <a:lnTo>
                    <a:pt x="23" y="28"/>
                  </a:lnTo>
                  <a:lnTo>
                    <a:pt x="31" y="4"/>
                  </a:lnTo>
                  <a:lnTo>
                    <a:pt x="21" y="0"/>
                  </a:lnTo>
                  <a:close/>
                </a:path>
              </a:pathLst>
            </a:custGeom>
            <a:grpFill/>
            <a:ln w="9525">
              <a:noFill/>
              <a:round/>
              <a:headEnd/>
              <a:tailEnd/>
            </a:ln>
          </p:spPr>
          <p:txBody>
            <a:bodyPr/>
            <a:lstStyle/>
            <a:p>
              <a:pPr>
                <a:defRPr/>
              </a:pPr>
              <a:endParaRPr lang="en-CA" dirty="0"/>
            </a:p>
          </p:txBody>
        </p:sp>
        <p:sp>
          <p:nvSpPr>
            <p:cNvPr id="930021" name="Freeform 229"/>
            <p:cNvSpPr>
              <a:spLocks/>
            </p:cNvSpPr>
            <p:nvPr/>
          </p:nvSpPr>
          <p:spPr bwMode="auto">
            <a:xfrm>
              <a:off x="1358" y="474"/>
              <a:ext cx="43" cy="59"/>
            </a:xfrm>
            <a:custGeom>
              <a:avLst/>
              <a:gdLst/>
              <a:ahLst/>
              <a:cxnLst>
                <a:cxn ang="0">
                  <a:pos x="33" y="0"/>
                </a:cxn>
                <a:cxn ang="0">
                  <a:pos x="27" y="11"/>
                </a:cxn>
                <a:cxn ang="0">
                  <a:pos x="12" y="35"/>
                </a:cxn>
                <a:cxn ang="0">
                  <a:pos x="0" y="53"/>
                </a:cxn>
                <a:cxn ang="0">
                  <a:pos x="10" y="59"/>
                </a:cxn>
                <a:cxn ang="0">
                  <a:pos x="22" y="41"/>
                </a:cxn>
                <a:cxn ang="0">
                  <a:pos x="37" y="19"/>
                </a:cxn>
                <a:cxn ang="0">
                  <a:pos x="43" y="9"/>
                </a:cxn>
                <a:cxn ang="0">
                  <a:pos x="33" y="0"/>
                </a:cxn>
              </a:cxnLst>
              <a:rect l="0" t="0" r="r" b="b"/>
              <a:pathLst>
                <a:path w="43" h="59">
                  <a:moveTo>
                    <a:pt x="33" y="0"/>
                  </a:moveTo>
                  <a:lnTo>
                    <a:pt x="27" y="11"/>
                  </a:lnTo>
                  <a:lnTo>
                    <a:pt x="12" y="35"/>
                  </a:lnTo>
                  <a:lnTo>
                    <a:pt x="0" y="53"/>
                  </a:lnTo>
                  <a:lnTo>
                    <a:pt x="10" y="59"/>
                  </a:lnTo>
                  <a:lnTo>
                    <a:pt x="22" y="41"/>
                  </a:lnTo>
                  <a:lnTo>
                    <a:pt x="37" y="19"/>
                  </a:lnTo>
                  <a:lnTo>
                    <a:pt x="43" y="9"/>
                  </a:lnTo>
                  <a:lnTo>
                    <a:pt x="33" y="0"/>
                  </a:lnTo>
                  <a:close/>
                </a:path>
              </a:pathLst>
            </a:custGeom>
            <a:grpFill/>
            <a:ln w="9525">
              <a:noFill/>
              <a:round/>
              <a:headEnd/>
              <a:tailEnd/>
            </a:ln>
          </p:spPr>
          <p:txBody>
            <a:bodyPr/>
            <a:lstStyle/>
            <a:p>
              <a:pPr>
                <a:defRPr/>
              </a:pPr>
              <a:endParaRPr lang="en-CA" dirty="0"/>
            </a:p>
          </p:txBody>
        </p:sp>
        <p:sp>
          <p:nvSpPr>
            <p:cNvPr id="930022" name="Freeform 230"/>
            <p:cNvSpPr>
              <a:spLocks/>
            </p:cNvSpPr>
            <p:nvPr/>
          </p:nvSpPr>
          <p:spPr bwMode="auto">
            <a:xfrm>
              <a:off x="1429" y="383"/>
              <a:ext cx="53" cy="51"/>
            </a:xfrm>
            <a:custGeom>
              <a:avLst/>
              <a:gdLst/>
              <a:ahLst/>
              <a:cxnLst>
                <a:cxn ang="0">
                  <a:pos x="43" y="0"/>
                </a:cxn>
                <a:cxn ang="0">
                  <a:pos x="25" y="18"/>
                </a:cxn>
                <a:cxn ang="0">
                  <a:pos x="6" y="39"/>
                </a:cxn>
                <a:cxn ang="0">
                  <a:pos x="0" y="45"/>
                </a:cxn>
                <a:cxn ang="0">
                  <a:pos x="10" y="51"/>
                </a:cxn>
                <a:cxn ang="0">
                  <a:pos x="14" y="47"/>
                </a:cxn>
                <a:cxn ang="0">
                  <a:pos x="33" y="26"/>
                </a:cxn>
                <a:cxn ang="0">
                  <a:pos x="53" y="8"/>
                </a:cxn>
                <a:cxn ang="0">
                  <a:pos x="43" y="0"/>
                </a:cxn>
              </a:cxnLst>
              <a:rect l="0" t="0" r="r" b="b"/>
              <a:pathLst>
                <a:path w="53" h="51">
                  <a:moveTo>
                    <a:pt x="43" y="0"/>
                  </a:moveTo>
                  <a:lnTo>
                    <a:pt x="25" y="18"/>
                  </a:lnTo>
                  <a:lnTo>
                    <a:pt x="6" y="39"/>
                  </a:lnTo>
                  <a:lnTo>
                    <a:pt x="0" y="45"/>
                  </a:lnTo>
                  <a:lnTo>
                    <a:pt x="10" y="51"/>
                  </a:lnTo>
                  <a:lnTo>
                    <a:pt x="14" y="47"/>
                  </a:lnTo>
                  <a:lnTo>
                    <a:pt x="33" y="26"/>
                  </a:lnTo>
                  <a:lnTo>
                    <a:pt x="53" y="8"/>
                  </a:lnTo>
                  <a:lnTo>
                    <a:pt x="43" y="0"/>
                  </a:lnTo>
                  <a:close/>
                </a:path>
              </a:pathLst>
            </a:custGeom>
            <a:grpFill/>
            <a:ln w="9525">
              <a:noFill/>
              <a:round/>
              <a:headEnd/>
              <a:tailEnd/>
            </a:ln>
          </p:spPr>
          <p:txBody>
            <a:bodyPr/>
            <a:lstStyle/>
            <a:p>
              <a:pPr>
                <a:defRPr/>
              </a:pPr>
              <a:endParaRPr lang="en-CA" dirty="0"/>
            </a:p>
          </p:txBody>
        </p:sp>
        <p:sp>
          <p:nvSpPr>
            <p:cNvPr id="930023" name="Freeform 231"/>
            <p:cNvSpPr>
              <a:spLocks/>
            </p:cNvSpPr>
            <p:nvPr/>
          </p:nvSpPr>
          <p:spPr bwMode="auto">
            <a:xfrm>
              <a:off x="1521" y="310"/>
              <a:ext cx="56" cy="45"/>
            </a:xfrm>
            <a:custGeom>
              <a:avLst/>
              <a:gdLst/>
              <a:ahLst/>
              <a:cxnLst>
                <a:cxn ang="0">
                  <a:pos x="50" y="0"/>
                </a:cxn>
                <a:cxn ang="0">
                  <a:pos x="40" y="8"/>
                </a:cxn>
                <a:cxn ang="0">
                  <a:pos x="16" y="22"/>
                </a:cxn>
                <a:cxn ang="0">
                  <a:pos x="0" y="35"/>
                </a:cxn>
                <a:cxn ang="0">
                  <a:pos x="6" y="45"/>
                </a:cxn>
                <a:cxn ang="0">
                  <a:pos x="24" y="32"/>
                </a:cxn>
                <a:cxn ang="0">
                  <a:pos x="46" y="18"/>
                </a:cxn>
                <a:cxn ang="0">
                  <a:pos x="56" y="10"/>
                </a:cxn>
                <a:cxn ang="0">
                  <a:pos x="50" y="0"/>
                </a:cxn>
              </a:cxnLst>
              <a:rect l="0" t="0" r="r" b="b"/>
              <a:pathLst>
                <a:path w="56" h="45">
                  <a:moveTo>
                    <a:pt x="50" y="0"/>
                  </a:moveTo>
                  <a:lnTo>
                    <a:pt x="40" y="8"/>
                  </a:lnTo>
                  <a:lnTo>
                    <a:pt x="16" y="22"/>
                  </a:lnTo>
                  <a:lnTo>
                    <a:pt x="0" y="35"/>
                  </a:lnTo>
                  <a:lnTo>
                    <a:pt x="6" y="45"/>
                  </a:lnTo>
                  <a:lnTo>
                    <a:pt x="24" y="32"/>
                  </a:lnTo>
                  <a:lnTo>
                    <a:pt x="46" y="18"/>
                  </a:lnTo>
                  <a:lnTo>
                    <a:pt x="56" y="10"/>
                  </a:lnTo>
                  <a:lnTo>
                    <a:pt x="50" y="0"/>
                  </a:lnTo>
                  <a:close/>
                </a:path>
              </a:pathLst>
            </a:custGeom>
            <a:grpFill/>
            <a:ln w="9525">
              <a:noFill/>
              <a:round/>
              <a:headEnd/>
              <a:tailEnd/>
            </a:ln>
          </p:spPr>
          <p:txBody>
            <a:bodyPr/>
            <a:lstStyle/>
            <a:p>
              <a:pPr>
                <a:defRPr/>
              </a:pPr>
              <a:endParaRPr lang="en-CA" dirty="0"/>
            </a:p>
          </p:txBody>
        </p:sp>
        <p:sp>
          <p:nvSpPr>
            <p:cNvPr id="930024" name="Freeform 232"/>
            <p:cNvSpPr>
              <a:spLocks/>
            </p:cNvSpPr>
            <p:nvPr/>
          </p:nvSpPr>
          <p:spPr bwMode="auto">
            <a:xfrm>
              <a:off x="1626" y="261"/>
              <a:ext cx="63" cy="33"/>
            </a:xfrm>
            <a:custGeom>
              <a:avLst/>
              <a:gdLst/>
              <a:ahLst/>
              <a:cxnLst>
                <a:cxn ang="0">
                  <a:pos x="59" y="0"/>
                </a:cxn>
                <a:cxn ang="0">
                  <a:pos x="33" y="8"/>
                </a:cxn>
                <a:cxn ang="0">
                  <a:pos x="8" y="19"/>
                </a:cxn>
                <a:cxn ang="0">
                  <a:pos x="0" y="23"/>
                </a:cxn>
                <a:cxn ang="0">
                  <a:pos x="6" y="33"/>
                </a:cxn>
                <a:cxn ang="0">
                  <a:pos x="12" y="29"/>
                </a:cxn>
                <a:cxn ang="0">
                  <a:pos x="37" y="21"/>
                </a:cxn>
                <a:cxn ang="0">
                  <a:pos x="63" y="10"/>
                </a:cxn>
                <a:cxn ang="0">
                  <a:pos x="59" y="0"/>
                </a:cxn>
              </a:cxnLst>
              <a:rect l="0" t="0" r="r" b="b"/>
              <a:pathLst>
                <a:path w="63" h="33">
                  <a:moveTo>
                    <a:pt x="59" y="0"/>
                  </a:moveTo>
                  <a:lnTo>
                    <a:pt x="33" y="8"/>
                  </a:lnTo>
                  <a:lnTo>
                    <a:pt x="8" y="19"/>
                  </a:lnTo>
                  <a:lnTo>
                    <a:pt x="0" y="23"/>
                  </a:lnTo>
                  <a:lnTo>
                    <a:pt x="6" y="33"/>
                  </a:lnTo>
                  <a:lnTo>
                    <a:pt x="12" y="29"/>
                  </a:lnTo>
                  <a:lnTo>
                    <a:pt x="37" y="21"/>
                  </a:lnTo>
                  <a:lnTo>
                    <a:pt x="63" y="10"/>
                  </a:lnTo>
                  <a:lnTo>
                    <a:pt x="59" y="0"/>
                  </a:lnTo>
                  <a:close/>
                </a:path>
              </a:pathLst>
            </a:custGeom>
            <a:grpFill/>
            <a:ln w="9525">
              <a:noFill/>
              <a:round/>
              <a:headEnd/>
              <a:tailEnd/>
            </a:ln>
          </p:spPr>
          <p:txBody>
            <a:bodyPr/>
            <a:lstStyle/>
            <a:p>
              <a:pPr>
                <a:defRPr/>
              </a:pPr>
              <a:endParaRPr lang="en-CA" dirty="0"/>
            </a:p>
          </p:txBody>
        </p:sp>
        <p:sp>
          <p:nvSpPr>
            <p:cNvPr id="930025" name="Freeform 233"/>
            <p:cNvSpPr>
              <a:spLocks/>
            </p:cNvSpPr>
            <p:nvPr/>
          </p:nvSpPr>
          <p:spPr bwMode="auto">
            <a:xfrm>
              <a:off x="1744" y="237"/>
              <a:ext cx="63" cy="20"/>
            </a:xfrm>
            <a:custGeom>
              <a:avLst/>
              <a:gdLst/>
              <a:ahLst/>
              <a:cxnLst>
                <a:cxn ang="0">
                  <a:pos x="61" y="0"/>
                </a:cxn>
                <a:cxn ang="0">
                  <a:pos x="53" y="0"/>
                </a:cxn>
                <a:cxn ang="0">
                  <a:pos x="24" y="4"/>
                </a:cxn>
                <a:cxn ang="0">
                  <a:pos x="0" y="8"/>
                </a:cxn>
                <a:cxn ang="0">
                  <a:pos x="2" y="20"/>
                </a:cxn>
                <a:cxn ang="0">
                  <a:pos x="26" y="16"/>
                </a:cxn>
                <a:cxn ang="0">
                  <a:pos x="53" y="12"/>
                </a:cxn>
                <a:cxn ang="0">
                  <a:pos x="63" y="12"/>
                </a:cxn>
                <a:cxn ang="0">
                  <a:pos x="61" y="0"/>
                </a:cxn>
              </a:cxnLst>
              <a:rect l="0" t="0" r="r" b="b"/>
              <a:pathLst>
                <a:path w="63" h="20">
                  <a:moveTo>
                    <a:pt x="61" y="0"/>
                  </a:moveTo>
                  <a:lnTo>
                    <a:pt x="53" y="0"/>
                  </a:lnTo>
                  <a:lnTo>
                    <a:pt x="24" y="4"/>
                  </a:lnTo>
                  <a:lnTo>
                    <a:pt x="0" y="8"/>
                  </a:lnTo>
                  <a:lnTo>
                    <a:pt x="2" y="20"/>
                  </a:lnTo>
                  <a:lnTo>
                    <a:pt x="26" y="16"/>
                  </a:lnTo>
                  <a:lnTo>
                    <a:pt x="53" y="12"/>
                  </a:lnTo>
                  <a:lnTo>
                    <a:pt x="63" y="12"/>
                  </a:lnTo>
                  <a:lnTo>
                    <a:pt x="61" y="0"/>
                  </a:lnTo>
                  <a:close/>
                </a:path>
              </a:pathLst>
            </a:custGeom>
            <a:grpFill/>
            <a:ln w="9525">
              <a:noFill/>
              <a:round/>
              <a:headEnd/>
              <a:tailEnd/>
            </a:ln>
          </p:spPr>
          <p:txBody>
            <a:bodyPr/>
            <a:lstStyle/>
            <a:p>
              <a:pPr>
                <a:defRPr/>
              </a:pPr>
              <a:endParaRPr lang="en-CA" dirty="0"/>
            </a:p>
          </p:txBody>
        </p:sp>
        <p:sp>
          <p:nvSpPr>
            <p:cNvPr id="930026" name="Freeform 234"/>
            <p:cNvSpPr>
              <a:spLocks/>
            </p:cNvSpPr>
            <p:nvPr/>
          </p:nvSpPr>
          <p:spPr bwMode="auto">
            <a:xfrm>
              <a:off x="1856" y="235"/>
              <a:ext cx="2127" cy="12"/>
            </a:xfrm>
            <a:custGeom>
              <a:avLst/>
              <a:gdLst/>
              <a:ahLst/>
              <a:cxnLst>
                <a:cxn ang="0">
                  <a:pos x="2127" y="6"/>
                </a:cxn>
                <a:cxn ang="0">
                  <a:pos x="2127" y="0"/>
                </a:cxn>
                <a:cxn ang="0">
                  <a:pos x="0" y="0"/>
                </a:cxn>
                <a:cxn ang="0">
                  <a:pos x="0" y="12"/>
                </a:cxn>
                <a:cxn ang="0">
                  <a:pos x="2127" y="12"/>
                </a:cxn>
                <a:cxn ang="0">
                  <a:pos x="2127" y="6"/>
                </a:cxn>
              </a:cxnLst>
              <a:rect l="0" t="0" r="r" b="b"/>
              <a:pathLst>
                <a:path w="2127" h="12">
                  <a:moveTo>
                    <a:pt x="2127" y="6"/>
                  </a:moveTo>
                  <a:lnTo>
                    <a:pt x="2127" y="0"/>
                  </a:lnTo>
                  <a:lnTo>
                    <a:pt x="0" y="0"/>
                  </a:lnTo>
                  <a:lnTo>
                    <a:pt x="0" y="12"/>
                  </a:lnTo>
                  <a:lnTo>
                    <a:pt x="2127" y="12"/>
                  </a:lnTo>
                  <a:lnTo>
                    <a:pt x="2127" y="6"/>
                  </a:lnTo>
                  <a:close/>
                </a:path>
              </a:pathLst>
            </a:custGeom>
            <a:grpFill/>
            <a:ln w="9525">
              <a:noFill/>
              <a:round/>
              <a:headEnd/>
              <a:tailEnd/>
            </a:ln>
          </p:spPr>
          <p:txBody>
            <a:bodyPr/>
            <a:lstStyle/>
            <a:p>
              <a:pPr>
                <a:defRPr/>
              </a:pPr>
              <a:endParaRPr lang="en-CA" dirty="0"/>
            </a:p>
          </p:txBody>
        </p:sp>
        <p:sp>
          <p:nvSpPr>
            <p:cNvPr id="930027" name="Freeform 235"/>
            <p:cNvSpPr>
              <a:spLocks/>
            </p:cNvSpPr>
            <p:nvPr/>
          </p:nvSpPr>
          <p:spPr bwMode="auto">
            <a:xfrm>
              <a:off x="1839" y="1357"/>
              <a:ext cx="2144" cy="12"/>
            </a:xfrm>
            <a:custGeom>
              <a:avLst/>
              <a:gdLst/>
              <a:ahLst/>
              <a:cxnLst>
                <a:cxn ang="0">
                  <a:pos x="2144" y="6"/>
                </a:cxn>
                <a:cxn ang="0">
                  <a:pos x="2144" y="0"/>
                </a:cxn>
                <a:cxn ang="0">
                  <a:pos x="0" y="0"/>
                </a:cxn>
                <a:cxn ang="0">
                  <a:pos x="0" y="12"/>
                </a:cxn>
                <a:cxn ang="0">
                  <a:pos x="2144" y="12"/>
                </a:cxn>
                <a:cxn ang="0">
                  <a:pos x="2144" y="6"/>
                </a:cxn>
              </a:cxnLst>
              <a:rect l="0" t="0" r="r" b="b"/>
              <a:pathLst>
                <a:path w="2144" h="12">
                  <a:moveTo>
                    <a:pt x="2144" y="6"/>
                  </a:moveTo>
                  <a:lnTo>
                    <a:pt x="2144" y="0"/>
                  </a:lnTo>
                  <a:lnTo>
                    <a:pt x="0" y="0"/>
                  </a:lnTo>
                  <a:lnTo>
                    <a:pt x="0" y="12"/>
                  </a:lnTo>
                  <a:lnTo>
                    <a:pt x="2144" y="12"/>
                  </a:lnTo>
                  <a:lnTo>
                    <a:pt x="2144" y="6"/>
                  </a:lnTo>
                  <a:close/>
                </a:path>
              </a:pathLst>
            </a:custGeom>
            <a:grpFill/>
            <a:ln w="9525">
              <a:noFill/>
              <a:round/>
              <a:headEnd/>
              <a:tailEnd/>
            </a:ln>
          </p:spPr>
          <p:txBody>
            <a:bodyPr/>
            <a:lstStyle/>
            <a:p>
              <a:pPr>
                <a:defRPr/>
              </a:pPr>
              <a:endParaRPr lang="en-CA" dirty="0"/>
            </a:p>
          </p:txBody>
        </p:sp>
        <p:sp>
          <p:nvSpPr>
            <p:cNvPr id="930028" name="Freeform 236"/>
            <p:cNvSpPr>
              <a:spLocks noEditPoints="1"/>
            </p:cNvSpPr>
            <p:nvPr/>
          </p:nvSpPr>
          <p:spPr bwMode="auto">
            <a:xfrm>
              <a:off x="1592" y="1546"/>
              <a:ext cx="491" cy="102"/>
            </a:xfrm>
            <a:custGeom>
              <a:avLst/>
              <a:gdLst/>
              <a:ahLst/>
              <a:cxnLst>
                <a:cxn ang="0">
                  <a:pos x="28" y="59"/>
                </a:cxn>
                <a:cxn ang="0">
                  <a:pos x="44" y="10"/>
                </a:cxn>
                <a:cxn ang="0">
                  <a:pos x="101" y="100"/>
                </a:cxn>
                <a:cxn ang="0">
                  <a:pos x="132" y="26"/>
                </a:cxn>
                <a:cxn ang="0">
                  <a:pos x="150" y="28"/>
                </a:cxn>
                <a:cxn ang="0">
                  <a:pos x="158" y="37"/>
                </a:cxn>
                <a:cxn ang="0">
                  <a:pos x="160" y="49"/>
                </a:cxn>
                <a:cxn ang="0">
                  <a:pos x="148" y="49"/>
                </a:cxn>
                <a:cxn ang="0">
                  <a:pos x="144" y="41"/>
                </a:cxn>
                <a:cxn ang="0">
                  <a:pos x="134" y="37"/>
                </a:cxn>
                <a:cxn ang="0">
                  <a:pos x="117" y="45"/>
                </a:cxn>
                <a:cxn ang="0">
                  <a:pos x="209" y="100"/>
                </a:cxn>
                <a:cxn ang="0">
                  <a:pos x="197" y="102"/>
                </a:cxn>
                <a:cxn ang="0">
                  <a:pos x="184" y="95"/>
                </a:cxn>
                <a:cxn ang="0">
                  <a:pos x="182" y="83"/>
                </a:cxn>
                <a:cxn ang="0">
                  <a:pos x="207" y="26"/>
                </a:cxn>
                <a:cxn ang="0">
                  <a:pos x="195" y="85"/>
                </a:cxn>
                <a:cxn ang="0">
                  <a:pos x="197" y="89"/>
                </a:cxn>
                <a:cxn ang="0">
                  <a:pos x="203" y="89"/>
                </a:cxn>
                <a:cxn ang="0">
                  <a:pos x="278" y="85"/>
                </a:cxn>
                <a:cxn ang="0">
                  <a:pos x="257" y="102"/>
                </a:cxn>
                <a:cxn ang="0">
                  <a:pos x="227" y="93"/>
                </a:cxn>
                <a:cxn ang="0">
                  <a:pos x="215" y="59"/>
                </a:cxn>
                <a:cxn ang="0">
                  <a:pos x="231" y="31"/>
                </a:cxn>
                <a:cxn ang="0">
                  <a:pos x="264" y="31"/>
                </a:cxn>
                <a:cxn ang="0">
                  <a:pos x="282" y="59"/>
                </a:cxn>
                <a:cxn ang="0">
                  <a:pos x="227" y="67"/>
                </a:cxn>
                <a:cxn ang="0">
                  <a:pos x="237" y="87"/>
                </a:cxn>
                <a:cxn ang="0">
                  <a:pos x="255" y="91"/>
                </a:cxn>
                <a:cxn ang="0">
                  <a:pos x="268" y="81"/>
                </a:cxn>
                <a:cxn ang="0">
                  <a:pos x="266" y="45"/>
                </a:cxn>
                <a:cxn ang="0">
                  <a:pos x="249" y="37"/>
                </a:cxn>
                <a:cxn ang="0">
                  <a:pos x="231" y="45"/>
                </a:cxn>
                <a:cxn ang="0">
                  <a:pos x="308" y="39"/>
                </a:cxn>
                <a:cxn ang="0">
                  <a:pos x="316" y="26"/>
                </a:cxn>
                <a:cxn ang="0">
                  <a:pos x="329" y="26"/>
                </a:cxn>
                <a:cxn ang="0">
                  <a:pos x="326" y="39"/>
                </a:cxn>
                <a:cxn ang="0">
                  <a:pos x="316" y="41"/>
                </a:cxn>
                <a:cxn ang="0">
                  <a:pos x="310" y="49"/>
                </a:cxn>
                <a:cxn ang="0">
                  <a:pos x="343" y="14"/>
                </a:cxn>
                <a:cxn ang="0">
                  <a:pos x="369" y="63"/>
                </a:cxn>
                <a:cxn ang="0">
                  <a:pos x="385" y="31"/>
                </a:cxn>
                <a:cxn ang="0">
                  <a:pos x="418" y="28"/>
                </a:cxn>
                <a:cxn ang="0">
                  <a:pos x="436" y="55"/>
                </a:cxn>
                <a:cxn ang="0">
                  <a:pos x="434" y="85"/>
                </a:cxn>
                <a:cxn ang="0">
                  <a:pos x="418" y="100"/>
                </a:cxn>
                <a:cxn ang="0">
                  <a:pos x="389" y="100"/>
                </a:cxn>
                <a:cxn ang="0">
                  <a:pos x="369" y="73"/>
                </a:cxn>
                <a:cxn ang="0">
                  <a:pos x="387" y="83"/>
                </a:cxn>
                <a:cxn ang="0">
                  <a:pos x="406" y="91"/>
                </a:cxn>
                <a:cxn ang="0">
                  <a:pos x="422" y="79"/>
                </a:cxn>
                <a:cxn ang="0">
                  <a:pos x="422" y="49"/>
                </a:cxn>
                <a:cxn ang="0">
                  <a:pos x="406" y="37"/>
                </a:cxn>
                <a:cxn ang="0">
                  <a:pos x="387" y="45"/>
                </a:cxn>
                <a:cxn ang="0">
                  <a:pos x="462" y="26"/>
                </a:cxn>
                <a:cxn ang="0">
                  <a:pos x="471" y="28"/>
                </a:cxn>
                <a:cxn ang="0">
                  <a:pos x="483" y="26"/>
                </a:cxn>
                <a:cxn ang="0">
                  <a:pos x="483" y="39"/>
                </a:cxn>
                <a:cxn ang="0">
                  <a:pos x="473" y="41"/>
                </a:cxn>
                <a:cxn ang="0">
                  <a:pos x="467" y="47"/>
                </a:cxn>
                <a:cxn ang="0">
                  <a:pos x="452" y="100"/>
                </a:cxn>
              </a:cxnLst>
              <a:rect l="0" t="0" r="r" b="b"/>
              <a:pathLst>
                <a:path w="491" h="102">
                  <a:moveTo>
                    <a:pt x="0" y="100"/>
                  </a:moveTo>
                  <a:lnTo>
                    <a:pt x="38" y="0"/>
                  </a:lnTo>
                  <a:lnTo>
                    <a:pt x="52" y="0"/>
                  </a:lnTo>
                  <a:lnTo>
                    <a:pt x="93" y="100"/>
                  </a:lnTo>
                  <a:lnTo>
                    <a:pt x="77" y="100"/>
                  </a:lnTo>
                  <a:lnTo>
                    <a:pt x="67" y="69"/>
                  </a:lnTo>
                  <a:lnTo>
                    <a:pt x="24" y="69"/>
                  </a:lnTo>
                  <a:lnTo>
                    <a:pt x="14" y="100"/>
                  </a:lnTo>
                  <a:lnTo>
                    <a:pt x="0" y="100"/>
                  </a:lnTo>
                  <a:close/>
                  <a:moveTo>
                    <a:pt x="28" y="59"/>
                  </a:moveTo>
                  <a:lnTo>
                    <a:pt x="63" y="59"/>
                  </a:lnTo>
                  <a:lnTo>
                    <a:pt x="50" y="31"/>
                  </a:lnTo>
                  <a:lnTo>
                    <a:pt x="50" y="28"/>
                  </a:lnTo>
                  <a:lnTo>
                    <a:pt x="48" y="24"/>
                  </a:lnTo>
                  <a:lnTo>
                    <a:pt x="48" y="22"/>
                  </a:lnTo>
                  <a:lnTo>
                    <a:pt x="46" y="20"/>
                  </a:lnTo>
                  <a:lnTo>
                    <a:pt x="46" y="16"/>
                  </a:lnTo>
                  <a:lnTo>
                    <a:pt x="46" y="14"/>
                  </a:lnTo>
                  <a:lnTo>
                    <a:pt x="44" y="12"/>
                  </a:lnTo>
                  <a:lnTo>
                    <a:pt x="44" y="10"/>
                  </a:lnTo>
                  <a:lnTo>
                    <a:pt x="44" y="12"/>
                  </a:lnTo>
                  <a:lnTo>
                    <a:pt x="42" y="14"/>
                  </a:lnTo>
                  <a:lnTo>
                    <a:pt x="42" y="18"/>
                  </a:lnTo>
                  <a:lnTo>
                    <a:pt x="42" y="20"/>
                  </a:lnTo>
                  <a:lnTo>
                    <a:pt x="40" y="22"/>
                  </a:lnTo>
                  <a:lnTo>
                    <a:pt x="40" y="24"/>
                  </a:lnTo>
                  <a:lnTo>
                    <a:pt x="40" y="26"/>
                  </a:lnTo>
                  <a:lnTo>
                    <a:pt x="38" y="28"/>
                  </a:lnTo>
                  <a:lnTo>
                    <a:pt x="28" y="59"/>
                  </a:lnTo>
                  <a:close/>
                  <a:moveTo>
                    <a:pt x="101" y="100"/>
                  </a:moveTo>
                  <a:lnTo>
                    <a:pt x="101" y="26"/>
                  </a:lnTo>
                  <a:lnTo>
                    <a:pt x="113" y="26"/>
                  </a:lnTo>
                  <a:lnTo>
                    <a:pt x="113" y="39"/>
                  </a:lnTo>
                  <a:lnTo>
                    <a:pt x="115" y="35"/>
                  </a:lnTo>
                  <a:lnTo>
                    <a:pt x="117" y="33"/>
                  </a:lnTo>
                  <a:lnTo>
                    <a:pt x="119" y="31"/>
                  </a:lnTo>
                  <a:lnTo>
                    <a:pt x="123" y="28"/>
                  </a:lnTo>
                  <a:lnTo>
                    <a:pt x="125" y="26"/>
                  </a:lnTo>
                  <a:lnTo>
                    <a:pt x="130" y="26"/>
                  </a:lnTo>
                  <a:lnTo>
                    <a:pt x="132" y="26"/>
                  </a:lnTo>
                  <a:lnTo>
                    <a:pt x="136" y="26"/>
                  </a:lnTo>
                  <a:lnTo>
                    <a:pt x="138" y="26"/>
                  </a:lnTo>
                  <a:lnTo>
                    <a:pt x="140" y="26"/>
                  </a:lnTo>
                  <a:lnTo>
                    <a:pt x="140" y="26"/>
                  </a:lnTo>
                  <a:lnTo>
                    <a:pt x="142" y="26"/>
                  </a:lnTo>
                  <a:lnTo>
                    <a:pt x="144" y="26"/>
                  </a:lnTo>
                  <a:lnTo>
                    <a:pt x="146" y="26"/>
                  </a:lnTo>
                  <a:lnTo>
                    <a:pt x="146" y="28"/>
                  </a:lnTo>
                  <a:lnTo>
                    <a:pt x="148" y="28"/>
                  </a:lnTo>
                  <a:lnTo>
                    <a:pt x="150" y="28"/>
                  </a:lnTo>
                  <a:lnTo>
                    <a:pt x="150" y="28"/>
                  </a:lnTo>
                  <a:lnTo>
                    <a:pt x="152" y="31"/>
                  </a:lnTo>
                  <a:lnTo>
                    <a:pt x="152" y="31"/>
                  </a:lnTo>
                  <a:lnTo>
                    <a:pt x="154" y="33"/>
                  </a:lnTo>
                  <a:lnTo>
                    <a:pt x="154" y="33"/>
                  </a:lnTo>
                  <a:lnTo>
                    <a:pt x="156" y="33"/>
                  </a:lnTo>
                  <a:lnTo>
                    <a:pt x="156" y="35"/>
                  </a:lnTo>
                  <a:lnTo>
                    <a:pt x="156" y="35"/>
                  </a:lnTo>
                  <a:lnTo>
                    <a:pt x="158" y="37"/>
                  </a:lnTo>
                  <a:lnTo>
                    <a:pt x="158" y="37"/>
                  </a:lnTo>
                  <a:lnTo>
                    <a:pt x="158" y="39"/>
                  </a:lnTo>
                  <a:lnTo>
                    <a:pt x="158" y="41"/>
                  </a:lnTo>
                  <a:lnTo>
                    <a:pt x="160" y="41"/>
                  </a:lnTo>
                  <a:lnTo>
                    <a:pt x="160" y="43"/>
                  </a:lnTo>
                  <a:lnTo>
                    <a:pt x="160" y="43"/>
                  </a:lnTo>
                  <a:lnTo>
                    <a:pt x="160" y="45"/>
                  </a:lnTo>
                  <a:lnTo>
                    <a:pt x="160" y="45"/>
                  </a:lnTo>
                  <a:lnTo>
                    <a:pt x="160" y="47"/>
                  </a:lnTo>
                  <a:lnTo>
                    <a:pt x="160" y="49"/>
                  </a:lnTo>
                  <a:lnTo>
                    <a:pt x="160" y="49"/>
                  </a:lnTo>
                  <a:lnTo>
                    <a:pt x="160" y="51"/>
                  </a:lnTo>
                  <a:lnTo>
                    <a:pt x="160" y="53"/>
                  </a:lnTo>
                  <a:lnTo>
                    <a:pt x="160" y="55"/>
                  </a:lnTo>
                  <a:lnTo>
                    <a:pt x="160" y="100"/>
                  </a:lnTo>
                  <a:lnTo>
                    <a:pt x="148" y="100"/>
                  </a:lnTo>
                  <a:lnTo>
                    <a:pt x="148" y="55"/>
                  </a:lnTo>
                  <a:lnTo>
                    <a:pt x="148" y="55"/>
                  </a:lnTo>
                  <a:lnTo>
                    <a:pt x="148" y="53"/>
                  </a:lnTo>
                  <a:lnTo>
                    <a:pt x="148" y="51"/>
                  </a:lnTo>
                  <a:lnTo>
                    <a:pt x="148" y="49"/>
                  </a:lnTo>
                  <a:lnTo>
                    <a:pt x="148" y="49"/>
                  </a:lnTo>
                  <a:lnTo>
                    <a:pt x="148" y="47"/>
                  </a:lnTo>
                  <a:lnTo>
                    <a:pt x="148" y="45"/>
                  </a:lnTo>
                  <a:lnTo>
                    <a:pt x="148" y="45"/>
                  </a:lnTo>
                  <a:lnTo>
                    <a:pt x="146" y="43"/>
                  </a:lnTo>
                  <a:lnTo>
                    <a:pt x="146" y="43"/>
                  </a:lnTo>
                  <a:lnTo>
                    <a:pt x="146" y="43"/>
                  </a:lnTo>
                  <a:lnTo>
                    <a:pt x="146" y="41"/>
                  </a:lnTo>
                  <a:lnTo>
                    <a:pt x="144" y="41"/>
                  </a:lnTo>
                  <a:lnTo>
                    <a:pt x="144" y="41"/>
                  </a:lnTo>
                  <a:lnTo>
                    <a:pt x="142" y="39"/>
                  </a:lnTo>
                  <a:lnTo>
                    <a:pt x="142" y="39"/>
                  </a:lnTo>
                  <a:lnTo>
                    <a:pt x="142" y="39"/>
                  </a:lnTo>
                  <a:lnTo>
                    <a:pt x="140" y="39"/>
                  </a:lnTo>
                  <a:lnTo>
                    <a:pt x="140" y="37"/>
                  </a:lnTo>
                  <a:lnTo>
                    <a:pt x="138" y="37"/>
                  </a:lnTo>
                  <a:lnTo>
                    <a:pt x="138" y="37"/>
                  </a:lnTo>
                  <a:lnTo>
                    <a:pt x="136" y="37"/>
                  </a:lnTo>
                  <a:lnTo>
                    <a:pt x="134" y="37"/>
                  </a:lnTo>
                  <a:lnTo>
                    <a:pt x="134" y="37"/>
                  </a:lnTo>
                  <a:lnTo>
                    <a:pt x="132" y="37"/>
                  </a:lnTo>
                  <a:lnTo>
                    <a:pt x="130" y="37"/>
                  </a:lnTo>
                  <a:lnTo>
                    <a:pt x="128" y="37"/>
                  </a:lnTo>
                  <a:lnTo>
                    <a:pt x="125" y="39"/>
                  </a:lnTo>
                  <a:lnTo>
                    <a:pt x="123" y="39"/>
                  </a:lnTo>
                  <a:lnTo>
                    <a:pt x="123" y="39"/>
                  </a:lnTo>
                  <a:lnTo>
                    <a:pt x="121" y="41"/>
                  </a:lnTo>
                  <a:lnTo>
                    <a:pt x="119" y="41"/>
                  </a:lnTo>
                  <a:lnTo>
                    <a:pt x="117" y="43"/>
                  </a:lnTo>
                  <a:lnTo>
                    <a:pt x="117" y="45"/>
                  </a:lnTo>
                  <a:lnTo>
                    <a:pt x="115" y="47"/>
                  </a:lnTo>
                  <a:lnTo>
                    <a:pt x="115" y="49"/>
                  </a:lnTo>
                  <a:lnTo>
                    <a:pt x="115" y="51"/>
                  </a:lnTo>
                  <a:lnTo>
                    <a:pt x="113" y="55"/>
                  </a:lnTo>
                  <a:lnTo>
                    <a:pt x="113" y="57"/>
                  </a:lnTo>
                  <a:lnTo>
                    <a:pt x="113" y="61"/>
                  </a:lnTo>
                  <a:lnTo>
                    <a:pt x="113" y="100"/>
                  </a:lnTo>
                  <a:lnTo>
                    <a:pt x="101" y="100"/>
                  </a:lnTo>
                  <a:close/>
                  <a:moveTo>
                    <a:pt x="207" y="89"/>
                  </a:moveTo>
                  <a:lnTo>
                    <a:pt x="209" y="100"/>
                  </a:lnTo>
                  <a:lnTo>
                    <a:pt x="207" y="100"/>
                  </a:lnTo>
                  <a:lnTo>
                    <a:pt x="205" y="100"/>
                  </a:lnTo>
                  <a:lnTo>
                    <a:pt x="205" y="102"/>
                  </a:lnTo>
                  <a:lnTo>
                    <a:pt x="203" y="102"/>
                  </a:lnTo>
                  <a:lnTo>
                    <a:pt x="203" y="102"/>
                  </a:lnTo>
                  <a:lnTo>
                    <a:pt x="201" y="102"/>
                  </a:lnTo>
                  <a:lnTo>
                    <a:pt x="201" y="102"/>
                  </a:lnTo>
                  <a:lnTo>
                    <a:pt x="199" y="102"/>
                  </a:lnTo>
                  <a:lnTo>
                    <a:pt x="197" y="102"/>
                  </a:lnTo>
                  <a:lnTo>
                    <a:pt x="197" y="102"/>
                  </a:lnTo>
                  <a:lnTo>
                    <a:pt x="195" y="102"/>
                  </a:lnTo>
                  <a:lnTo>
                    <a:pt x="192" y="100"/>
                  </a:lnTo>
                  <a:lnTo>
                    <a:pt x="192" y="100"/>
                  </a:lnTo>
                  <a:lnTo>
                    <a:pt x="190" y="100"/>
                  </a:lnTo>
                  <a:lnTo>
                    <a:pt x="190" y="100"/>
                  </a:lnTo>
                  <a:lnTo>
                    <a:pt x="188" y="100"/>
                  </a:lnTo>
                  <a:lnTo>
                    <a:pt x="188" y="98"/>
                  </a:lnTo>
                  <a:lnTo>
                    <a:pt x="186" y="98"/>
                  </a:lnTo>
                  <a:lnTo>
                    <a:pt x="186" y="98"/>
                  </a:lnTo>
                  <a:lnTo>
                    <a:pt x="184" y="95"/>
                  </a:lnTo>
                  <a:lnTo>
                    <a:pt x="184" y="95"/>
                  </a:lnTo>
                  <a:lnTo>
                    <a:pt x="184" y="95"/>
                  </a:lnTo>
                  <a:lnTo>
                    <a:pt x="184" y="93"/>
                  </a:lnTo>
                  <a:lnTo>
                    <a:pt x="182" y="93"/>
                  </a:lnTo>
                  <a:lnTo>
                    <a:pt x="182" y="91"/>
                  </a:lnTo>
                  <a:lnTo>
                    <a:pt x="182" y="91"/>
                  </a:lnTo>
                  <a:lnTo>
                    <a:pt x="182" y="89"/>
                  </a:lnTo>
                  <a:lnTo>
                    <a:pt x="182" y="87"/>
                  </a:lnTo>
                  <a:lnTo>
                    <a:pt x="182" y="85"/>
                  </a:lnTo>
                  <a:lnTo>
                    <a:pt x="182" y="83"/>
                  </a:lnTo>
                  <a:lnTo>
                    <a:pt x="182" y="81"/>
                  </a:lnTo>
                  <a:lnTo>
                    <a:pt x="182" y="79"/>
                  </a:lnTo>
                  <a:lnTo>
                    <a:pt x="182" y="37"/>
                  </a:lnTo>
                  <a:lnTo>
                    <a:pt x="172" y="37"/>
                  </a:lnTo>
                  <a:lnTo>
                    <a:pt x="172" y="26"/>
                  </a:lnTo>
                  <a:lnTo>
                    <a:pt x="182" y="26"/>
                  </a:lnTo>
                  <a:lnTo>
                    <a:pt x="182" y="10"/>
                  </a:lnTo>
                  <a:lnTo>
                    <a:pt x="195" y="2"/>
                  </a:lnTo>
                  <a:lnTo>
                    <a:pt x="195" y="26"/>
                  </a:lnTo>
                  <a:lnTo>
                    <a:pt x="207" y="26"/>
                  </a:lnTo>
                  <a:lnTo>
                    <a:pt x="207" y="37"/>
                  </a:lnTo>
                  <a:lnTo>
                    <a:pt x="195" y="37"/>
                  </a:lnTo>
                  <a:lnTo>
                    <a:pt x="195" y="79"/>
                  </a:lnTo>
                  <a:lnTo>
                    <a:pt x="195" y="81"/>
                  </a:lnTo>
                  <a:lnTo>
                    <a:pt x="195" y="81"/>
                  </a:lnTo>
                  <a:lnTo>
                    <a:pt x="195" y="83"/>
                  </a:lnTo>
                  <a:lnTo>
                    <a:pt x="195" y="83"/>
                  </a:lnTo>
                  <a:lnTo>
                    <a:pt x="195" y="85"/>
                  </a:lnTo>
                  <a:lnTo>
                    <a:pt x="195" y="85"/>
                  </a:lnTo>
                  <a:lnTo>
                    <a:pt x="195" y="85"/>
                  </a:lnTo>
                  <a:lnTo>
                    <a:pt x="195" y="85"/>
                  </a:lnTo>
                  <a:lnTo>
                    <a:pt x="195" y="87"/>
                  </a:lnTo>
                  <a:lnTo>
                    <a:pt x="195" y="87"/>
                  </a:lnTo>
                  <a:lnTo>
                    <a:pt x="195" y="87"/>
                  </a:lnTo>
                  <a:lnTo>
                    <a:pt x="195" y="87"/>
                  </a:lnTo>
                  <a:lnTo>
                    <a:pt x="197" y="87"/>
                  </a:lnTo>
                  <a:lnTo>
                    <a:pt x="197" y="87"/>
                  </a:lnTo>
                  <a:lnTo>
                    <a:pt x="197" y="89"/>
                  </a:lnTo>
                  <a:lnTo>
                    <a:pt x="197" y="89"/>
                  </a:lnTo>
                  <a:lnTo>
                    <a:pt x="197" y="89"/>
                  </a:lnTo>
                  <a:lnTo>
                    <a:pt x="199" y="89"/>
                  </a:lnTo>
                  <a:lnTo>
                    <a:pt x="199" y="89"/>
                  </a:lnTo>
                  <a:lnTo>
                    <a:pt x="199" y="89"/>
                  </a:lnTo>
                  <a:lnTo>
                    <a:pt x="199" y="89"/>
                  </a:lnTo>
                  <a:lnTo>
                    <a:pt x="201" y="89"/>
                  </a:lnTo>
                  <a:lnTo>
                    <a:pt x="201" y="89"/>
                  </a:lnTo>
                  <a:lnTo>
                    <a:pt x="201" y="89"/>
                  </a:lnTo>
                  <a:lnTo>
                    <a:pt x="201" y="89"/>
                  </a:lnTo>
                  <a:lnTo>
                    <a:pt x="203" y="89"/>
                  </a:lnTo>
                  <a:lnTo>
                    <a:pt x="203" y="89"/>
                  </a:lnTo>
                  <a:lnTo>
                    <a:pt x="203" y="89"/>
                  </a:lnTo>
                  <a:lnTo>
                    <a:pt x="205" y="89"/>
                  </a:lnTo>
                  <a:lnTo>
                    <a:pt x="205" y="89"/>
                  </a:lnTo>
                  <a:lnTo>
                    <a:pt x="205" y="89"/>
                  </a:lnTo>
                  <a:lnTo>
                    <a:pt x="207" y="89"/>
                  </a:lnTo>
                  <a:close/>
                  <a:moveTo>
                    <a:pt x="268" y="77"/>
                  </a:moveTo>
                  <a:lnTo>
                    <a:pt x="282" y="77"/>
                  </a:lnTo>
                  <a:lnTo>
                    <a:pt x="280" y="81"/>
                  </a:lnTo>
                  <a:lnTo>
                    <a:pt x="280" y="83"/>
                  </a:lnTo>
                  <a:lnTo>
                    <a:pt x="278" y="85"/>
                  </a:lnTo>
                  <a:lnTo>
                    <a:pt x="276" y="87"/>
                  </a:lnTo>
                  <a:lnTo>
                    <a:pt x="276" y="89"/>
                  </a:lnTo>
                  <a:lnTo>
                    <a:pt x="274" y="91"/>
                  </a:lnTo>
                  <a:lnTo>
                    <a:pt x="272" y="93"/>
                  </a:lnTo>
                  <a:lnTo>
                    <a:pt x="270" y="95"/>
                  </a:lnTo>
                  <a:lnTo>
                    <a:pt x="268" y="98"/>
                  </a:lnTo>
                  <a:lnTo>
                    <a:pt x="266" y="98"/>
                  </a:lnTo>
                  <a:lnTo>
                    <a:pt x="264" y="100"/>
                  </a:lnTo>
                  <a:lnTo>
                    <a:pt x="259" y="100"/>
                  </a:lnTo>
                  <a:lnTo>
                    <a:pt x="257" y="102"/>
                  </a:lnTo>
                  <a:lnTo>
                    <a:pt x="255" y="102"/>
                  </a:lnTo>
                  <a:lnTo>
                    <a:pt x="251" y="102"/>
                  </a:lnTo>
                  <a:lnTo>
                    <a:pt x="249" y="102"/>
                  </a:lnTo>
                  <a:lnTo>
                    <a:pt x="245" y="102"/>
                  </a:lnTo>
                  <a:lnTo>
                    <a:pt x="241" y="102"/>
                  </a:lnTo>
                  <a:lnTo>
                    <a:pt x="237" y="100"/>
                  </a:lnTo>
                  <a:lnTo>
                    <a:pt x="235" y="100"/>
                  </a:lnTo>
                  <a:lnTo>
                    <a:pt x="231" y="98"/>
                  </a:lnTo>
                  <a:lnTo>
                    <a:pt x="229" y="95"/>
                  </a:lnTo>
                  <a:lnTo>
                    <a:pt x="227" y="93"/>
                  </a:lnTo>
                  <a:lnTo>
                    <a:pt x="223" y="91"/>
                  </a:lnTo>
                  <a:lnTo>
                    <a:pt x="221" y="89"/>
                  </a:lnTo>
                  <a:lnTo>
                    <a:pt x="219" y="87"/>
                  </a:lnTo>
                  <a:lnTo>
                    <a:pt x="219" y="83"/>
                  </a:lnTo>
                  <a:lnTo>
                    <a:pt x="217" y="79"/>
                  </a:lnTo>
                  <a:lnTo>
                    <a:pt x="215" y="77"/>
                  </a:lnTo>
                  <a:lnTo>
                    <a:pt x="215" y="73"/>
                  </a:lnTo>
                  <a:lnTo>
                    <a:pt x="215" y="69"/>
                  </a:lnTo>
                  <a:lnTo>
                    <a:pt x="215" y="65"/>
                  </a:lnTo>
                  <a:lnTo>
                    <a:pt x="215" y="59"/>
                  </a:lnTo>
                  <a:lnTo>
                    <a:pt x="215" y="55"/>
                  </a:lnTo>
                  <a:lnTo>
                    <a:pt x="215" y="51"/>
                  </a:lnTo>
                  <a:lnTo>
                    <a:pt x="217" y="49"/>
                  </a:lnTo>
                  <a:lnTo>
                    <a:pt x="219" y="45"/>
                  </a:lnTo>
                  <a:lnTo>
                    <a:pt x="219" y="41"/>
                  </a:lnTo>
                  <a:lnTo>
                    <a:pt x="221" y="39"/>
                  </a:lnTo>
                  <a:lnTo>
                    <a:pt x="223" y="37"/>
                  </a:lnTo>
                  <a:lnTo>
                    <a:pt x="227" y="33"/>
                  </a:lnTo>
                  <a:lnTo>
                    <a:pt x="229" y="31"/>
                  </a:lnTo>
                  <a:lnTo>
                    <a:pt x="231" y="31"/>
                  </a:lnTo>
                  <a:lnTo>
                    <a:pt x="235" y="28"/>
                  </a:lnTo>
                  <a:lnTo>
                    <a:pt x="237" y="26"/>
                  </a:lnTo>
                  <a:lnTo>
                    <a:pt x="241" y="26"/>
                  </a:lnTo>
                  <a:lnTo>
                    <a:pt x="245" y="26"/>
                  </a:lnTo>
                  <a:lnTo>
                    <a:pt x="247" y="26"/>
                  </a:lnTo>
                  <a:lnTo>
                    <a:pt x="251" y="26"/>
                  </a:lnTo>
                  <a:lnTo>
                    <a:pt x="255" y="26"/>
                  </a:lnTo>
                  <a:lnTo>
                    <a:pt x="257" y="26"/>
                  </a:lnTo>
                  <a:lnTo>
                    <a:pt x="262" y="28"/>
                  </a:lnTo>
                  <a:lnTo>
                    <a:pt x="264" y="31"/>
                  </a:lnTo>
                  <a:lnTo>
                    <a:pt x="268" y="31"/>
                  </a:lnTo>
                  <a:lnTo>
                    <a:pt x="270" y="33"/>
                  </a:lnTo>
                  <a:lnTo>
                    <a:pt x="272" y="37"/>
                  </a:lnTo>
                  <a:lnTo>
                    <a:pt x="274" y="39"/>
                  </a:lnTo>
                  <a:lnTo>
                    <a:pt x="276" y="41"/>
                  </a:lnTo>
                  <a:lnTo>
                    <a:pt x="278" y="45"/>
                  </a:lnTo>
                  <a:lnTo>
                    <a:pt x="280" y="47"/>
                  </a:lnTo>
                  <a:lnTo>
                    <a:pt x="280" y="51"/>
                  </a:lnTo>
                  <a:lnTo>
                    <a:pt x="280" y="55"/>
                  </a:lnTo>
                  <a:lnTo>
                    <a:pt x="282" y="59"/>
                  </a:lnTo>
                  <a:lnTo>
                    <a:pt x="282" y="63"/>
                  </a:lnTo>
                  <a:lnTo>
                    <a:pt x="282" y="63"/>
                  </a:lnTo>
                  <a:lnTo>
                    <a:pt x="282" y="65"/>
                  </a:lnTo>
                  <a:lnTo>
                    <a:pt x="282" y="65"/>
                  </a:lnTo>
                  <a:lnTo>
                    <a:pt x="282" y="65"/>
                  </a:lnTo>
                  <a:lnTo>
                    <a:pt x="282" y="65"/>
                  </a:lnTo>
                  <a:lnTo>
                    <a:pt x="282" y="65"/>
                  </a:lnTo>
                  <a:lnTo>
                    <a:pt x="282" y="67"/>
                  </a:lnTo>
                  <a:lnTo>
                    <a:pt x="282" y="67"/>
                  </a:lnTo>
                  <a:lnTo>
                    <a:pt x="227" y="67"/>
                  </a:lnTo>
                  <a:lnTo>
                    <a:pt x="227" y="69"/>
                  </a:lnTo>
                  <a:lnTo>
                    <a:pt x="227" y="73"/>
                  </a:lnTo>
                  <a:lnTo>
                    <a:pt x="229" y="75"/>
                  </a:lnTo>
                  <a:lnTo>
                    <a:pt x="229" y="77"/>
                  </a:lnTo>
                  <a:lnTo>
                    <a:pt x="229" y="79"/>
                  </a:lnTo>
                  <a:lnTo>
                    <a:pt x="231" y="81"/>
                  </a:lnTo>
                  <a:lnTo>
                    <a:pt x="233" y="83"/>
                  </a:lnTo>
                  <a:lnTo>
                    <a:pt x="233" y="85"/>
                  </a:lnTo>
                  <a:lnTo>
                    <a:pt x="235" y="87"/>
                  </a:lnTo>
                  <a:lnTo>
                    <a:pt x="237" y="87"/>
                  </a:lnTo>
                  <a:lnTo>
                    <a:pt x="239" y="89"/>
                  </a:lnTo>
                  <a:lnTo>
                    <a:pt x="241" y="89"/>
                  </a:lnTo>
                  <a:lnTo>
                    <a:pt x="243" y="91"/>
                  </a:lnTo>
                  <a:lnTo>
                    <a:pt x="245" y="91"/>
                  </a:lnTo>
                  <a:lnTo>
                    <a:pt x="247" y="91"/>
                  </a:lnTo>
                  <a:lnTo>
                    <a:pt x="249" y="91"/>
                  </a:lnTo>
                  <a:lnTo>
                    <a:pt x="251" y="91"/>
                  </a:lnTo>
                  <a:lnTo>
                    <a:pt x="251" y="91"/>
                  </a:lnTo>
                  <a:lnTo>
                    <a:pt x="253" y="91"/>
                  </a:lnTo>
                  <a:lnTo>
                    <a:pt x="255" y="91"/>
                  </a:lnTo>
                  <a:lnTo>
                    <a:pt x="257" y="89"/>
                  </a:lnTo>
                  <a:lnTo>
                    <a:pt x="257" y="89"/>
                  </a:lnTo>
                  <a:lnTo>
                    <a:pt x="259" y="89"/>
                  </a:lnTo>
                  <a:lnTo>
                    <a:pt x="262" y="87"/>
                  </a:lnTo>
                  <a:lnTo>
                    <a:pt x="262" y="87"/>
                  </a:lnTo>
                  <a:lnTo>
                    <a:pt x="264" y="85"/>
                  </a:lnTo>
                  <a:lnTo>
                    <a:pt x="264" y="85"/>
                  </a:lnTo>
                  <a:lnTo>
                    <a:pt x="266" y="83"/>
                  </a:lnTo>
                  <a:lnTo>
                    <a:pt x="266" y="81"/>
                  </a:lnTo>
                  <a:lnTo>
                    <a:pt x="268" y="81"/>
                  </a:lnTo>
                  <a:lnTo>
                    <a:pt x="268" y="79"/>
                  </a:lnTo>
                  <a:lnTo>
                    <a:pt x="268" y="77"/>
                  </a:lnTo>
                  <a:close/>
                  <a:moveTo>
                    <a:pt x="227" y="57"/>
                  </a:moveTo>
                  <a:lnTo>
                    <a:pt x="268" y="57"/>
                  </a:lnTo>
                  <a:lnTo>
                    <a:pt x="268" y="55"/>
                  </a:lnTo>
                  <a:lnTo>
                    <a:pt x="268" y="53"/>
                  </a:lnTo>
                  <a:lnTo>
                    <a:pt x="268" y="51"/>
                  </a:lnTo>
                  <a:lnTo>
                    <a:pt x="268" y="49"/>
                  </a:lnTo>
                  <a:lnTo>
                    <a:pt x="266" y="47"/>
                  </a:lnTo>
                  <a:lnTo>
                    <a:pt x="266" y="45"/>
                  </a:lnTo>
                  <a:lnTo>
                    <a:pt x="264" y="45"/>
                  </a:lnTo>
                  <a:lnTo>
                    <a:pt x="264" y="43"/>
                  </a:lnTo>
                  <a:lnTo>
                    <a:pt x="262" y="41"/>
                  </a:lnTo>
                  <a:lnTo>
                    <a:pt x="259" y="41"/>
                  </a:lnTo>
                  <a:lnTo>
                    <a:pt x="259" y="39"/>
                  </a:lnTo>
                  <a:lnTo>
                    <a:pt x="257" y="39"/>
                  </a:lnTo>
                  <a:lnTo>
                    <a:pt x="255" y="37"/>
                  </a:lnTo>
                  <a:lnTo>
                    <a:pt x="253" y="37"/>
                  </a:lnTo>
                  <a:lnTo>
                    <a:pt x="251" y="37"/>
                  </a:lnTo>
                  <a:lnTo>
                    <a:pt x="249" y="37"/>
                  </a:lnTo>
                  <a:lnTo>
                    <a:pt x="247" y="37"/>
                  </a:lnTo>
                  <a:lnTo>
                    <a:pt x="245" y="37"/>
                  </a:lnTo>
                  <a:lnTo>
                    <a:pt x="243" y="37"/>
                  </a:lnTo>
                  <a:lnTo>
                    <a:pt x="241" y="37"/>
                  </a:lnTo>
                  <a:lnTo>
                    <a:pt x="239" y="39"/>
                  </a:lnTo>
                  <a:lnTo>
                    <a:pt x="237" y="39"/>
                  </a:lnTo>
                  <a:lnTo>
                    <a:pt x="235" y="41"/>
                  </a:lnTo>
                  <a:lnTo>
                    <a:pt x="235" y="41"/>
                  </a:lnTo>
                  <a:lnTo>
                    <a:pt x="233" y="43"/>
                  </a:lnTo>
                  <a:lnTo>
                    <a:pt x="231" y="45"/>
                  </a:lnTo>
                  <a:lnTo>
                    <a:pt x="231" y="47"/>
                  </a:lnTo>
                  <a:lnTo>
                    <a:pt x="229" y="49"/>
                  </a:lnTo>
                  <a:lnTo>
                    <a:pt x="229" y="51"/>
                  </a:lnTo>
                  <a:lnTo>
                    <a:pt x="229" y="53"/>
                  </a:lnTo>
                  <a:lnTo>
                    <a:pt x="227" y="55"/>
                  </a:lnTo>
                  <a:lnTo>
                    <a:pt x="227" y="57"/>
                  </a:lnTo>
                  <a:close/>
                  <a:moveTo>
                    <a:pt x="296" y="100"/>
                  </a:moveTo>
                  <a:lnTo>
                    <a:pt x="296" y="26"/>
                  </a:lnTo>
                  <a:lnTo>
                    <a:pt x="308" y="26"/>
                  </a:lnTo>
                  <a:lnTo>
                    <a:pt x="308" y="39"/>
                  </a:lnTo>
                  <a:lnTo>
                    <a:pt x="308" y="37"/>
                  </a:lnTo>
                  <a:lnTo>
                    <a:pt x="310" y="35"/>
                  </a:lnTo>
                  <a:lnTo>
                    <a:pt x="310" y="33"/>
                  </a:lnTo>
                  <a:lnTo>
                    <a:pt x="312" y="33"/>
                  </a:lnTo>
                  <a:lnTo>
                    <a:pt x="312" y="31"/>
                  </a:lnTo>
                  <a:lnTo>
                    <a:pt x="312" y="31"/>
                  </a:lnTo>
                  <a:lnTo>
                    <a:pt x="314" y="28"/>
                  </a:lnTo>
                  <a:lnTo>
                    <a:pt x="314" y="28"/>
                  </a:lnTo>
                  <a:lnTo>
                    <a:pt x="316" y="28"/>
                  </a:lnTo>
                  <a:lnTo>
                    <a:pt x="316" y="26"/>
                  </a:lnTo>
                  <a:lnTo>
                    <a:pt x="318" y="26"/>
                  </a:lnTo>
                  <a:lnTo>
                    <a:pt x="318" y="26"/>
                  </a:lnTo>
                  <a:lnTo>
                    <a:pt x="320" y="26"/>
                  </a:lnTo>
                  <a:lnTo>
                    <a:pt x="320" y="26"/>
                  </a:lnTo>
                  <a:lnTo>
                    <a:pt x="322" y="26"/>
                  </a:lnTo>
                  <a:lnTo>
                    <a:pt x="322" y="26"/>
                  </a:lnTo>
                  <a:lnTo>
                    <a:pt x="324" y="26"/>
                  </a:lnTo>
                  <a:lnTo>
                    <a:pt x="326" y="26"/>
                  </a:lnTo>
                  <a:lnTo>
                    <a:pt x="329" y="26"/>
                  </a:lnTo>
                  <a:lnTo>
                    <a:pt x="329" y="26"/>
                  </a:lnTo>
                  <a:lnTo>
                    <a:pt x="331" y="26"/>
                  </a:lnTo>
                  <a:lnTo>
                    <a:pt x="333" y="28"/>
                  </a:lnTo>
                  <a:lnTo>
                    <a:pt x="335" y="28"/>
                  </a:lnTo>
                  <a:lnTo>
                    <a:pt x="337" y="31"/>
                  </a:lnTo>
                  <a:lnTo>
                    <a:pt x="331" y="41"/>
                  </a:lnTo>
                  <a:lnTo>
                    <a:pt x="331" y="41"/>
                  </a:lnTo>
                  <a:lnTo>
                    <a:pt x="329" y="41"/>
                  </a:lnTo>
                  <a:lnTo>
                    <a:pt x="329" y="39"/>
                  </a:lnTo>
                  <a:lnTo>
                    <a:pt x="326" y="39"/>
                  </a:lnTo>
                  <a:lnTo>
                    <a:pt x="326" y="39"/>
                  </a:lnTo>
                  <a:lnTo>
                    <a:pt x="324" y="39"/>
                  </a:lnTo>
                  <a:lnTo>
                    <a:pt x="324" y="39"/>
                  </a:lnTo>
                  <a:lnTo>
                    <a:pt x="322" y="39"/>
                  </a:lnTo>
                  <a:lnTo>
                    <a:pt x="320" y="39"/>
                  </a:lnTo>
                  <a:lnTo>
                    <a:pt x="320" y="39"/>
                  </a:lnTo>
                  <a:lnTo>
                    <a:pt x="320" y="39"/>
                  </a:lnTo>
                  <a:lnTo>
                    <a:pt x="318" y="39"/>
                  </a:lnTo>
                  <a:lnTo>
                    <a:pt x="318" y="39"/>
                  </a:lnTo>
                  <a:lnTo>
                    <a:pt x="316" y="41"/>
                  </a:lnTo>
                  <a:lnTo>
                    <a:pt x="316" y="41"/>
                  </a:lnTo>
                  <a:lnTo>
                    <a:pt x="314" y="41"/>
                  </a:lnTo>
                  <a:lnTo>
                    <a:pt x="314" y="41"/>
                  </a:lnTo>
                  <a:lnTo>
                    <a:pt x="314" y="43"/>
                  </a:lnTo>
                  <a:lnTo>
                    <a:pt x="312" y="43"/>
                  </a:lnTo>
                  <a:lnTo>
                    <a:pt x="312" y="45"/>
                  </a:lnTo>
                  <a:lnTo>
                    <a:pt x="312" y="45"/>
                  </a:lnTo>
                  <a:lnTo>
                    <a:pt x="312" y="45"/>
                  </a:lnTo>
                  <a:lnTo>
                    <a:pt x="310" y="47"/>
                  </a:lnTo>
                  <a:lnTo>
                    <a:pt x="310" y="47"/>
                  </a:lnTo>
                  <a:lnTo>
                    <a:pt x="310" y="49"/>
                  </a:lnTo>
                  <a:lnTo>
                    <a:pt x="310" y="51"/>
                  </a:lnTo>
                  <a:lnTo>
                    <a:pt x="310" y="53"/>
                  </a:lnTo>
                  <a:lnTo>
                    <a:pt x="308" y="55"/>
                  </a:lnTo>
                  <a:lnTo>
                    <a:pt x="308" y="57"/>
                  </a:lnTo>
                  <a:lnTo>
                    <a:pt x="308" y="59"/>
                  </a:lnTo>
                  <a:lnTo>
                    <a:pt x="308" y="61"/>
                  </a:lnTo>
                  <a:lnTo>
                    <a:pt x="308" y="63"/>
                  </a:lnTo>
                  <a:lnTo>
                    <a:pt x="308" y="100"/>
                  </a:lnTo>
                  <a:lnTo>
                    <a:pt x="296" y="100"/>
                  </a:lnTo>
                  <a:close/>
                  <a:moveTo>
                    <a:pt x="343" y="14"/>
                  </a:moveTo>
                  <a:lnTo>
                    <a:pt x="343" y="0"/>
                  </a:lnTo>
                  <a:lnTo>
                    <a:pt x="355" y="0"/>
                  </a:lnTo>
                  <a:lnTo>
                    <a:pt x="355" y="14"/>
                  </a:lnTo>
                  <a:lnTo>
                    <a:pt x="343" y="14"/>
                  </a:lnTo>
                  <a:close/>
                  <a:moveTo>
                    <a:pt x="343" y="100"/>
                  </a:moveTo>
                  <a:lnTo>
                    <a:pt x="343" y="26"/>
                  </a:lnTo>
                  <a:lnTo>
                    <a:pt x="355" y="26"/>
                  </a:lnTo>
                  <a:lnTo>
                    <a:pt x="355" y="100"/>
                  </a:lnTo>
                  <a:lnTo>
                    <a:pt x="343" y="100"/>
                  </a:lnTo>
                  <a:close/>
                  <a:moveTo>
                    <a:pt x="369" y="63"/>
                  </a:moveTo>
                  <a:lnTo>
                    <a:pt x="369" y="59"/>
                  </a:lnTo>
                  <a:lnTo>
                    <a:pt x="371" y="55"/>
                  </a:lnTo>
                  <a:lnTo>
                    <a:pt x="371" y="51"/>
                  </a:lnTo>
                  <a:lnTo>
                    <a:pt x="373" y="47"/>
                  </a:lnTo>
                  <a:lnTo>
                    <a:pt x="373" y="43"/>
                  </a:lnTo>
                  <a:lnTo>
                    <a:pt x="375" y="39"/>
                  </a:lnTo>
                  <a:lnTo>
                    <a:pt x="377" y="37"/>
                  </a:lnTo>
                  <a:lnTo>
                    <a:pt x="381" y="35"/>
                  </a:lnTo>
                  <a:lnTo>
                    <a:pt x="383" y="33"/>
                  </a:lnTo>
                  <a:lnTo>
                    <a:pt x="385" y="31"/>
                  </a:lnTo>
                  <a:lnTo>
                    <a:pt x="387" y="28"/>
                  </a:lnTo>
                  <a:lnTo>
                    <a:pt x="391" y="28"/>
                  </a:lnTo>
                  <a:lnTo>
                    <a:pt x="393" y="26"/>
                  </a:lnTo>
                  <a:lnTo>
                    <a:pt x="398" y="26"/>
                  </a:lnTo>
                  <a:lnTo>
                    <a:pt x="400" y="26"/>
                  </a:lnTo>
                  <a:lnTo>
                    <a:pt x="404" y="26"/>
                  </a:lnTo>
                  <a:lnTo>
                    <a:pt x="408" y="26"/>
                  </a:lnTo>
                  <a:lnTo>
                    <a:pt x="410" y="26"/>
                  </a:lnTo>
                  <a:lnTo>
                    <a:pt x="414" y="26"/>
                  </a:lnTo>
                  <a:lnTo>
                    <a:pt x="418" y="28"/>
                  </a:lnTo>
                  <a:lnTo>
                    <a:pt x="420" y="31"/>
                  </a:lnTo>
                  <a:lnTo>
                    <a:pt x="424" y="31"/>
                  </a:lnTo>
                  <a:lnTo>
                    <a:pt x="426" y="33"/>
                  </a:lnTo>
                  <a:lnTo>
                    <a:pt x="428" y="37"/>
                  </a:lnTo>
                  <a:lnTo>
                    <a:pt x="430" y="39"/>
                  </a:lnTo>
                  <a:lnTo>
                    <a:pt x="432" y="41"/>
                  </a:lnTo>
                  <a:lnTo>
                    <a:pt x="434" y="45"/>
                  </a:lnTo>
                  <a:lnTo>
                    <a:pt x="436" y="47"/>
                  </a:lnTo>
                  <a:lnTo>
                    <a:pt x="436" y="51"/>
                  </a:lnTo>
                  <a:lnTo>
                    <a:pt x="436" y="55"/>
                  </a:lnTo>
                  <a:lnTo>
                    <a:pt x="438" y="59"/>
                  </a:lnTo>
                  <a:lnTo>
                    <a:pt x="438" y="63"/>
                  </a:lnTo>
                  <a:lnTo>
                    <a:pt x="438" y="67"/>
                  </a:lnTo>
                  <a:lnTo>
                    <a:pt x="438" y="69"/>
                  </a:lnTo>
                  <a:lnTo>
                    <a:pt x="436" y="73"/>
                  </a:lnTo>
                  <a:lnTo>
                    <a:pt x="436" y="75"/>
                  </a:lnTo>
                  <a:lnTo>
                    <a:pt x="436" y="77"/>
                  </a:lnTo>
                  <a:lnTo>
                    <a:pt x="436" y="81"/>
                  </a:lnTo>
                  <a:lnTo>
                    <a:pt x="434" y="83"/>
                  </a:lnTo>
                  <a:lnTo>
                    <a:pt x="434" y="85"/>
                  </a:lnTo>
                  <a:lnTo>
                    <a:pt x="432" y="87"/>
                  </a:lnTo>
                  <a:lnTo>
                    <a:pt x="430" y="89"/>
                  </a:lnTo>
                  <a:lnTo>
                    <a:pt x="430" y="89"/>
                  </a:lnTo>
                  <a:lnTo>
                    <a:pt x="428" y="91"/>
                  </a:lnTo>
                  <a:lnTo>
                    <a:pt x="426" y="93"/>
                  </a:lnTo>
                  <a:lnTo>
                    <a:pt x="424" y="95"/>
                  </a:lnTo>
                  <a:lnTo>
                    <a:pt x="424" y="95"/>
                  </a:lnTo>
                  <a:lnTo>
                    <a:pt x="422" y="98"/>
                  </a:lnTo>
                  <a:lnTo>
                    <a:pt x="420" y="98"/>
                  </a:lnTo>
                  <a:lnTo>
                    <a:pt x="418" y="100"/>
                  </a:lnTo>
                  <a:lnTo>
                    <a:pt x="416" y="100"/>
                  </a:lnTo>
                  <a:lnTo>
                    <a:pt x="412" y="102"/>
                  </a:lnTo>
                  <a:lnTo>
                    <a:pt x="410" y="102"/>
                  </a:lnTo>
                  <a:lnTo>
                    <a:pt x="408" y="102"/>
                  </a:lnTo>
                  <a:lnTo>
                    <a:pt x="406" y="102"/>
                  </a:lnTo>
                  <a:lnTo>
                    <a:pt x="404" y="102"/>
                  </a:lnTo>
                  <a:lnTo>
                    <a:pt x="400" y="102"/>
                  </a:lnTo>
                  <a:lnTo>
                    <a:pt x="395" y="102"/>
                  </a:lnTo>
                  <a:lnTo>
                    <a:pt x="393" y="100"/>
                  </a:lnTo>
                  <a:lnTo>
                    <a:pt x="389" y="100"/>
                  </a:lnTo>
                  <a:lnTo>
                    <a:pt x="387" y="98"/>
                  </a:lnTo>
                  <a:lnTo>
                    <a:pt x="383" y="95"/>
                  </a:lnTo>
                  <a:lnTo>
                    <a:pt x="381" y="93"/>
                  </a:lnTo>
                  <a:lnTo>
                    <a:pt x="379" y="91"/>
                  </a:lnTo>
                  <a:lnTo>
                    <a:pt x="377" y="89"/>
                  </a:lnTo>
                  <a:lnTo>
                    <a:pt x="375" y="87"/>
                  </a:lnTo>
                  <a:lnTo>
                    <a:pt x="373" y="83"/>
                  </a:lnTo>
                  <a:lnTo>
                    <a:pt x="371" y="79"/>
                  </a:lnTo>
                  <a:lnTo>
                    <a:pt x="371" y="77"/>
                  </a:lnTo>
                  <a:lnTo>
                    <a:pt x="369" y="73"/>
                  </a:lnTo>
                  <a:lnTo>
                    <a:pt x="369" y="69"/>
                  </a:lnTo>
                  <a:lnTo>
                    <a:pt x="369" y="63"/>
                  </a:lnTo>
                  <a:close/>
                  <a:moveTo>
                    <a:pt x="381" y="63"/>
                  </a:moveTo>
                  <a:lnTo>
                    <a:pt x="381" y="67"/>
                  </a:lnTo>
                  <a:lnTo>
                    <a:pt x="383" y="71"/>
                  </a:lnTo>
                  <a:lnTo>
                    <a:pt x="383" y="73"/>
                  </a:lnTo>
                  <a:lnTo>
                    <a:pt x="383" y="75"/>
                  </a:lnTo>
                  <a:lnTo>
                    <a:pt x="385" y="79"/>
                  </a:lnTo>
                  <a:lnTo>
                    <a:pt x="385" y="81"/>
                  </a:lnTo>
                  <a:lnTo>
                    <a:pt x="387" y="83"/>
                  </a:lnTo>
                  <a:lnTo>
                    <a:pt x="387" y="85"/>
                  </a:lnTo>
                  <a:lnTo>
                    <a:pt x="389" y="85"/>
                  </a:lnTo>
                  <a:lnTo>
                    <a:pt x="391" y="87"/>
                  </a:lnTo>
                  <a:lnTo>
                    <a:pt x="393" y="89"/>
                  </a:lnTo>
                  <a:lnTo>
                    <a:pt x="395" y="89"/>
                  </a:lnTo>
                  <a:lnTo>
                    <a:pt x="398" y="91"/>
                  </a:lnTo>
                  <a:lnTo>
                    <a:pt x="400" y="91"/>
                  </a:lnTo>
                  <a:lnTo>
                    <a:pt x="402" y="91"/>
                  </a:lnTo>
                  <a:lnTo>
                    <a:pt x="404" y="91"/>
                  </a:lnTo>
                  <a:lnTo>
                    <a:pt x="406" y="91"/>
                  </a:lnTo>
                  <a:lnTo>
                    <a:pt x="408" y="91"/>
                  </a:lnTo>
                  <a:lnTo>
                    <a:pt x="410" y="91"/>
                  </a:lnTo>
                  <a:lnTo>
                    <a:pt x="412" y="89"/>
                  </a:lnTo>
                  <a:lnTo>
                    <a:pt x="414" y="89"/>
                  </a:lnTo>
                  <a:lnTo>
                    <a:pt x="416" y="87"/>
                  </a:lnTo>
                  <a:lnTo>
                    <a:pt x="418" y="85"/>
                  </a:lnTo>
                  <a:lnTo>
                    <a:pt x="418" y="85"/>
                  </a:lnTo>
                  <a:lnTo>
                    <a:pt x="420" y="83"/>
                  </a:lnTo>
                  <a:lnTo>
                    <a:pt x="422" y="81"/>
                  </a:lnTo>
                  <a:lnTo>
                    <a:pt x="422" y="79"/>
                  </a:lnTo>
                  <a:lnTo>
                    <a:pt x="424" y="75"/>
                  </a:lnTo>
                  <a:lnTo>
                    <a:pt x="424" y="73"/>
                  </a:lnTo>
                  <a:lnTo>
                    <a:pt x="424" y="69"/>
                  </a:lnTo>
                  <a:lnTo>
                    <a:pt x="424" y="67"/>
                  </a:lnTo>
                  <a:lnTo>
                    <a:pt x="424" y="63"/>
                  </a:lnTo>
                  <a:lnTo>
                    <a:pt x="424" y="61"/>
                  </a:lnTo>
                  <a:lnTo>
                    <a:pt x="424" y="57"/>
                  </a:lnTo>
                  <a:lnTo>
                    <a:pt x="424" y="55"/>
                  </a:lnTo>
                  <a:lnTo>
                    <a:pt x="424" y="51"/>
                  </a:lnTo>
                  <a:lnTo>
                    <a:pt x="422" y="49"/>
                  </a:lnTo>
                  <a:lnTo>
                    <a:pt x="422" y="47"/>
                  </a:lnTo>
                  <a:lnTo>
                    <a:pt x="420" y="45"/>
                  </a:lnTo>
                  <a:lnTo>
                    <a:pt x="418" y="43"/>
                  </a:lnTo>
                  <a:lnTo>
                    <a:pt x="418" y="41"/>
                  </a:lnTo>
                  <a:lnTo>
                    <a:pt x="416" y="41"/>
                  </a:lnTo>
                  <a:lnTo>
                    <a:pt x="414" y="39"/>
                  </a:lnTo>
                  <a:lnTo>
                    <a:pt x="412" y="39"/>
                  </a:lnTo>
                  <a:lnTo>
                    <a:pt x="410" y="37"/>
                  </a:lnTo>
                  <a:lnTo>
                    <a:pt x="408" y="37"/>
                  </a:lnTo>
                  <a:lnTo>
                    <a:pt x="406" y="37"/>
                  </a:lnTo>
                  <a:lnTo>
                    <a:pt x="404" y="37"/>
                  </a:lnTo>
                  <a:lnTo>
                    <a:pt x="402" y="37"/>
                  </a:lnTo>
                  <a:lnTo>
                    <a:pt x="400" y="37"/>
                  </a:lnTo>
                  <a:lnTo>
                    <a:pt x="398" y="37"/>
                  </a:lnTo>
                  <a:lnTo>
                    <a:pt x="395" y="39"/>
                  </a:lnTo>
                  <a:lnTo>
                    <a:pt x="393" y="39"/>
                  </a:lnTo>
                  <a:lnTo>
                    <a:pt x="391" y="41"/>
                  </a:lnTo>
                  <a:lnTo>
                    <a:pt x="389" y="41"/>
                  </a:lnTo>
                  <a:lnTo>
                    <a:pt x="387" y="43"/>
                  </a:lnTo>
                  <a:lnTo>
                    <a:pt x="387" y="45"/>
                  </a:lnTo>
                  <a:lnTo>
                    <a:pt x="385" y="47"/>
                  </a:lnTo>
                  <a:lnTo>
                    <a:pt x="385" y="49"/>
                  </a:lnTo>
                  <a:lnTo>
                    <a:pt x="383" y="51"/>
                  </a:lnTo>
                  <a:lnTo>
                    <a:pt x="383" y="55"/>
                  </a:lnTo>
                  <a:lnTo>
                    <a:pt x="383" y="57"/>
                  </a:lnTo>
                  <a:lnTo>
                    <a:pt x="381" y="61"/>
                  </a:lnTo>
                  <a:lnTo>
                    <a:pt x="381" y="63"/>
                  </a:lnTo>
                  <a:close/>
                  <a:moveTo>
                    <a:pt x="452" y="100"/>
                  </a:moveTo>
                  <a:lnTo>
                    <a:pt x="452" y="26"/>
                  </a:lnTo>
                  <a:lnTo>
                    <a:pt x="462" y="26"/>
                  </a:lnTo>
                  <a:lnTo>
                    <a:pt x="462" y="39"/>
                  </a:lnTo>
                  <a:lnTo>
                    <a:pt x="465" y="37"/>
                  </a:lnTo>
                  <a:lnTo>
                    <a:pt x="465" y="35"/>
                  </a:lnTo>
                  <a:lnTo>
                    <a:pt x="467" y="33"/>
                  </a:lnTo>
                  <a:lnTo>
                    <a:pt x="467" y="33"/>
                  </a:lnTo>
                  <a:lnTo>
                    <a:pt x="469" y="31"/>
                  </a:lnTo>
                  <a:lnTo>
                    <a:pt x="469" y="31"/>
                  </a:lnTo>
                  <a:lnTo>
                    <a:pt x="471" y="28"/>
                  </a:lnTo>
                  <a:lnTo>
                    <a:pt x="471" y="28"/>
                  </a:lnTo>
                  <a:lnTo>
                    <a:pt x="471" y="28"/>
                  </a:lnTo>
                  <a:lnTo>
                    <a:pt x="473" y="26"/>
                  </a:lnTo>
                  <a:lnTo>
                    <a:pt x="473" y="26"/>
                  </a:lnTo>
                  <a:lnTo>
                    <a:pt x="475" y="26"/>
                  </a:lnTo>
                  <a:lnTo>
                    <a:pt x="475" y="26"/>
                  </a:lnTo>
                  <a:lnTo>
                    <a:pt x="477" y="26"/>
                  </a:lnTo>
                  <a:lnTo>
                    <a:pt x="477" y="26"/>
                  </a:lnTo>
                  <a:lnTo>
                    <a:pt x="479" y="26"/>
                  </a:lnTo>
                  <a:lnTo>
                    <a:pt x="481" y="26"/>
                  </a:lnTo>
                  <a:lnTo>
                    <a:pt x="481" y="26"/>
                  </a:lnTo>
                  <a:lnTo>
                    <a:pt x="483" y="26"/>
                  </a:lnTo>
                  <a:lnTo>
                    <a:pt x="485" y="26"/>
                  </a:lnTo>
                  <a:lnTo>
                    <a:pt x="487" y="26"/>
                  </a:lnTo>
                  <a:lnTo>
                    <a:pt x="489" y="28"/>
                  </a:lnTo>
                  <a:lnTo>
                    <a:pt x="489" y="28"/>
                  </a:lnTo>
                  <a:lnTo>
                    <a:pt x="491" y="31"/>
                  </a:lnTo>
                  <a:lnTo>
                    <a:pt x="487" y="41"/>
                  </a:lnTo>
                  <a:lnTo>
                    <a:pt x="487" y="41"/>
                  </a:lnTo>
                  <a:lnTo>
                    <a:pt x="485" y="41"/>
                  </a:lnTo>
                  <a:lnTo>
                    <a:pt x="483" y="39"/>
                  </a:lnTo>
                  <a:lnTo>
                    <a:pt x="483" y="39"/>
                  </a:lnTo>
                  <a:lnTo>
                    <a:pt x="481" y="39"/>
                  </a:lnTo>
                  <a:lnTo>
                    <a:pt x="481" y="39"/>
                  </a:lnTo>
                  <a:lnTo>
                    <a:pt x="479" y="39"/>
                  </a:lnTo>
                  <a:lnTo>
                    <a:pt x="479" y="39"/>
                  </a:lnTo>
                  <a:lnTo>
                    <a:pt x="477" y="39"/>
                  </a:lnTo>
                  <a:lnTo>
                    <a:pt x="477" y="39"/>
                  </a:lnTo>
                  <a:lnTo>
                    <a:pt x="475" y="39"/>
                  </a:lnTo>
                  <a:lnTo>
                    <a:pt x="475" y="39"/>
                  </a:lnTo>
                  <a:lnTo>
                    <a:pt x="473" y="39"/>
                  </a:lnTo>
                  <a:lnTo>
                    <a:pt x="473" y="41"/>
                  </a:lnTo>
                  <a:lnTo>
                    <a:pt x="471" y="41"/>
                  </a:lnTo>
                  <a:lnTo>
                    <a:pt x="471" y="41"/>
                  </a:lnTo>
                  <a:lnTo>
                    <a:pt x="471" y="41"/>
                  </a:lnTo>
                  <a:lnTo>
                    <a:pt x="469" y="43"/>
                  </a:lnTo>
                  <a:lnTo>
                    <a:pt x="469" y="43"/>
                  </a:lnTo>
                  <a:lnTo>
                    <a:pt x="469" y="45"/>
                  </a:lnTo>
                  <a:lnTo>
                    <a:pt x="467" y="45"/>
                  </a:lnTo>
                  <a:lnTo>
                    <a:pt x="467" y="45"/>
                  </a:lnTo>
                  <a:lnTo>
                    <a:pt x="467" y="47"/>
                  </a:lnTo>
                  <a:lnTo>
                    <a:pt x="467" y="47"/>
                  </a:lnTo>
                  <a:lnTo>
                    <a:pt x="467" y="49"/>
                  </a:lnTo>
                  <a:lnTo>
                    <a:pt x="465" y="51"/>
                  </a:lnTo>
                  <a:lnTo>
                    <a:pt x="465" y="53"/>
                  </a:lnTo>
                  <a:lnTo>
                    <a:pt x="465" y="55"/>
                  </a:lnTo>
                  <a:lnTo>
                    <a:pt x="465" y="57"/>
                  </a:lnTo>
                  <a:lnTo>
                    <a:pt x="465" y="59"/>
                  </a:lnTo>
                  <a:lnTo>
                    <a:pt x="465" y="61"/>
                  </a:lnTo>
                  <a:lnTo>
                    <a:pt x="465" y="63"/>
                  </a:lnTo>
                  <a:lnTo>
                    <a:pt x="465" y="100"/>
                  </a:lnTo>
                  <a:lnTo>
                    <a:pt x="452" y="100"/>
                  </a:lnTo>
                  <a:close/>
                </a:path>
              </a:pathLst>
            </a:custGeom>
            <a:grpFill/>
            <a:ln w="9525">
              <a:noFill/>
              <a:round/>
              <a:headEnd/>
              <a:tailEnd/>
            </a:ln>
          </p:spPr>
          <p:txBody>
            <a:bodyPr/>
            <a:lstStyle/>
            <a:p>
              <a:pPr>
                <a:defRPr/>
              </a:pPr>
              <a:endParaRPr lang="en-CA" dirty="0"/>
            </a:p>
          </p:txBody>
        </p:sp>
        <p:sp>
          <p:nvSpPr>
            <p:cNvPr id="930029" name="Freeform 237"/>
            <p:cNvSpPr>
              <a:spLocks noEditPoints="1"/>
            </p:cNvSpPr>
            <p:nvPr/>
          </p:nvSpPr>
          <p:spPr bwMode="auto">
            <a:xfrm>
              <a:off x="3713" y="1546"/>
              <a:ext cx="552" cy="258"/>
            </a:xfrm>
            <a:custGeom>
              <a:avLst/>
              <a:gdLst/>
              <a:ahLst/>
              <a:cxnLst>
                <a:cxn ang="0">
                  <a:pos x="65" y="6"/>
                </a:cxn>
                <a:cxn ang="0">
                  <a:pos x="75" y="39"/>
                </a:cxn>
                <a:cxn ang="0">
                  <a:pos x="43" y="47"/>
                </a:cxn>
                <a:cxn ang="0">
                  <a:pos x="63" y="22"/>
                </a:cxn>
                <a:cxn ang="0">
                  <a:pos x="41" y="12"/>
                </a:cxn>
                <a:cxn ang="0">
                  <a:pos x="118" y="26"/>
                </a:cxn>
                <a:cxn ang="0">
                  <a:pos x="154" y="69"/>
                </a:cxn>
                <a:cxn ang="0">
                  <a:pos x="128" y="102"/>
                </a:cxn>
                <a:cxn ang="0">
                  <a:pos x="87" y="63"/>
                </a:cxn>
                <a:cxn ang="0">
                  <a:pos x="126" y="91"/>
                </a:cxn>
                <a:cxn ang="0">
                  <a:pos x="140" y="49"/>
                </a:cxn>
                <a:cxn ang="0">
                  <a:pos x="106" y="43"/>
                </a:cxn>
                <a:cxn ang="0">
                  <a:pos x="185" y="89"/>
                </a:cxn>
                <a:cxn ang="0">
                  <a:pos x="211" y="85"/>
                </a:cxn>
                <a:cxn ang="0">
                  <a:pos x="199" y="69"/>
                </a:cxn>
                <a:cxn ang="0">
                  <a:pos x="169" y="55"/>
                </a:cxn>
                <a:cxn ang="0">
                  <a:pos x="173" y="33"/>
                </a:cxn>
                <a:cxn ang="0">
                  <a:pos x="193" y="26"/>
                </a:cxn>
                <a:cxn ang="0">
                  <a:pos x="219" y="39"/>
                </a:cxn>
                <a:cxn ang="0">
                  <a:pos x="199" y="37"/>
                </a:cxn>
                <a:cxn ang="0">
                  <a:pos x="179" y="45"/>
                </a:cxn>
                <a:cxn ang="0">
                  <a:pos x="187" y="53"/>
                </a:cxn>
                <a:cxn ang="0">
                  <a:pos x="221" y="67"/>
                </a:cxn>
                <a:cxn ang="0">
                  <a:pos x="221" y="91"/>
                </a:cxn>
                <a:cxn ang="0">
                  <a:pos x="183" y="100"/>
                </a:cxn>
                <a:cxn ang="0">
                  <a:pos x="262" y="102"/>
                </a:cxn>
                <a:cxn ang="0">
                  <a:pos x="244" y="93"/>
                </a:cxn>
                <a:cxn ang="0">
                  <a:pos x="254" y="79"/>
                </a:cxn>
                <a:cxn ang="0">
                  <a:pos x="258" y="89"/>
                </a:cxn>
                <a:cxn ang="0">
                  <a:pos x="337" y="87"/>
                </a:cxn>
                <a:cxn ang="0">
                  <a:pos x="286" y="93"/>
                </a:cxn>
                <a:cxn ang="0">
                  <a:pos x="288" y="31"/>
                </a:cxn>
                <a:cxn ang="0">
                  <a:pos x="341" y="51"/>
                </a:cxn>
                <a:cxn ang="0">
                  <a:pos x="292" y="83"/>
                </a:cxn>
                <a:cxn ang="0">
                  <a:pos x="323" y="85"/>
                </a:cxn>
                <a:cxn ang="0">
                  <a:pos x="319" y="39"/>
                </a:cxn>
                <a:cxn ang="0">
                  <a:pos x="288" y="53"/>
                </a:cxn>
                <a:cxn ang="0">
                  <a:pos x="380" y="26"/>
                </a:cxn>
                <a:cxn ang="0">
                  <a:pos x="384" y="39"/>
                </a:cxn>
                <a:cxn ang="0">
                  <a:pos x="370" y="51"/>
                </a:cxn>
                <a:cxn ang="0">
                  <a:pos x="430" y="63"/>
                </a:cxn>
                <a:cxn ang="0">
                  <a:pos x="475" y="26"/>
                </a:cxn>
                <a:cxn ang="0">
                  <a:pos x="495" y="81"/>
                </a:cxn>
                <a:cxn ang="0">
                  <a:pos x="461" y="102"/>
                </a:cxn>
                <a:cxn ang="0">
                  <a:pos x="443" y="73"/>
                </a:cxn>
                <a:cxn ang="0">
                  <a:pos x="475" y="87"/>
                </a:cxn>
                <a:cxn ang="0">
                  <a:pos x="477" y="41"/>
                </a:cxn>
                <a:cxn ang="0">
                  <a:pos x="445" y="51"/>
                </a:cxn>
                <a:cxn ang="0">
                  <a:pos x="534" y="26"/>
                </a:cxn>
                <a:cxn ang="0">
                  <a:pos x="542" y="39"/>
                </a:cxn>
                <a:cxn ang="0">
                  <a:pos x="526" y="47"/>
                </a:cxn>
                <a:cxn ang="0">
                  <a:pos x="163" y="236"/>
                </a:cxn>
                <a:cxn ang="0">
                  <a:pos x="221" y="171"/>
                </a:cxn>
                <a:cxn ang="0">
                  <a:pos x="284" y="256"/>
                </a:cxn>
                <a:cxn ang="0">
                  <a:pos x="236" y="229"/>
                </a:cxn>
                <a:cxn ang="0">
                  <a:pos x="274" y="183"/>
                </a:cxn>
                <a:cxn ang="0">
                  <a:pos x="303" y="221"/>
                </a:cxn>
                <a:cxn ang="0">
                  <a:pos x="266" y="248"/>
                </a:cxn>
                <a:cxn ang="0">
                  <a:pos x="250" y="213"/>
                </a:cxn>
                <a:cxn ang="0">
                  <a:pos x="266" y="193"/>
                </a:cxn>
                <a:cxn ang="0">
                  <a:pos x="337" y="242"/>
                </a:cxn>
                <a:cxn ang="0">
                  <a:pos x="359" y="201"/>
                </a:cxn>
              </a:cxnLst>
              <a:rect l="0" t="0" r="r" b="b"/>
              <a:pathLst>
                <a:path w="552" h="258">
                  <a:moveTo>
                    <a:pt x="0" y="100"/>
                  </a:moveTo>
                  <a:lnTo>
                    <a:pt x="0" y="0"/>
                  </a:lnTo>
                  <a:lnTo>
                    <a:pt x="39" y="0"/>
                  </a:lnTo>
                  <a:lnTo>
                    <a:pt x="41" y="0"/>
                  </a:lnTo>
                  <a:lnTo>
                    <a:pt x="43" y="0"/>
                  </a:lnTo>
                  <a:lnTo>
                    <a:pt x="45" y="0"/>
                  </a:lnTo>
                  <a:lnTo>
                    <a:pt x="47" y="0"/>
                  </a:lnTo>
                  <a:lnTo>
                    <a:pt x="49" y="0"/>
                  </a:lnTo>
                  <a:lnTo>
                    <a:pt x="51" y="0"/>
                  </a:lnTo>
                  <a:lnTo>
                    <a:pt x="51" y="0"/>
                  </a:lnTo>
                  <a:lnTo>
                    <a:pt x="53" y="0"/>
                  </a:lnTo>
                  <a:lnTo>
                    <a:pt x="55" y="2"/>
                  </a:lnTo>
                  <a:lnTo>
                    <a:pt x="57" y="2"/>
                  </a:lnTo>
                  <a:lnTo>
                    <a:pt x="59" y="2"/>
                  </a:lnTo>
                  <a:lnTo>
                    <a:pt x="61" y="2"/>
                  </a:lnTo>
                  <a:lnTo>
                    <a:pt x="61" y="4"/>
                  </a:lnTo>
                  <a:lnTo>
                    <a:pt x="63" y="4"/>
                  </a:lnTo>
                  <a:lnTo>
                    <a:pt x="65" y="4"/>
                  </a:lnTo>
                  <a:lnTo>
                    <a:pt x="65" y="6"/>
                  </a:lnTo>
                  <a:lnTo>
                    <a:pt x="67" y="6"/>
                  </a:lnTo>
                  <a:lnTo>
                    <a:pt x="67" y="8"/>
                  </a:lnTo>
                  <a:lnTo>
                    <a:pt x="69" y="8"/>
                  </a:lnTo>
                  <a:lnTo>
                    <a:pt x="69" y="10"/>
                  </a:lnTo>
                  <a:lnTo>
                    <a:pt x="71" y="10"/>
                  </a:lnTo>
                  <a:lnTo>
                    <a:pt x="71" y="12"/>
                  </a:lnTo>
                  <a:lnTo>
                    <a:pt x="73" y="14"/>
                  </a:lnTo>
                  <a:lnTo>
                    <a:pt x="73" y="14"/>
                  </a:lnTo>
                  <a:lnTo>
                    <a:pt x="75" y="16"/>
                  </a:lnTo>
                  <a:lnTo>
                    <a:pt x="75" y="18"/>
                  </a:lnTo>
                  <a:lnTo>
                    <a:pt x="75" y="20"/>
                  </a:lnTo>
                  <a:lnTo>
                    <a:pt x="75" y="22"/>
                  </a:lnTo>
                  <a:lnTo>
                    <a:pt x="77" y="22"/>
                  </a:lnTo>
                  <a:lnTo>
                    <a:pt x="77" y="24"/>
                  </a:lnTo>
                  <a:lnTo>
                    <a:pt x="77" y="26"/>
                  </a:lnTo>
                  <a:lnTo>
                    <a:pt x="77" y="28"/>
                  </a:lnTo>
                  <a:lnTo>
                    <a:pt x="77" y="33"/>
                  </a:lnTo>
                  <a:lnTo>
                    <a:pt x="75" y="35"/>
                  </a:lnTo>
                  <a:lnTo>
                    <a:pt x="75" y="39"/>
                  </a:lnTo>
                  <a:lnTo>
                    <a:pt x="75" y="41"/>
                  </a:lnTo>
                  <a:lnTo>
                    <a:pt x="73" y="43"/>
                  </a:lnTo>
                  <a:lnTo>
                    <a:pt x="71" y="47"/>
                  </a:lnTo>
                  <a:lnTo>
                    <a:pt x="71" y="49"/>
                  </a:lnTo>
                  <a:lnTo>
                    <a:pt x="69" y="51"/>
                  </a:lnTo>
                  <a:lnTo>
                    <a:pt x="67" y="53"/>
                  </a:lnTo>
                  <a:lnTo>
                    <a:pt x="63" y="55"/>
                  </a:lnTo>
                  <a:lnTo>
                    <a:pt x="61" y="55"/>
                  </a:lnTo>
                  <a:lnTo>
                    <a:pt x="57" y="57"/>
                  </a:lnTo>
                  <a:lnTo>
                    <a:pt x="53" y="59"/>
                  </a:lnTo>
                  <a:lnTo>
                    <a:pt x="49" y="59"/>
                  </a:lnTo>
                  <a:lnTo>
                    <a:pt x="45" y="59"/>
                  </a:lnTo>
                  <a:lnTo>
                    <a:pt x="39" y="59"/>
                  </a:lnTo>
                  <a:lnTo>
                    <a:pt x="14" y="59"/>
                  </a:lnTo>
                  <a:lnTo>
                    <a:pt x="14" y="100"/>
                  </a:lnTo>
                  <a:lnTo>
                    <a:pt x="0" y="100"/>
                  </a:lnTo>
                  <a:close/>
                  <a:moveTo>
                    <a:pt x="14" y="47"/>
                  </a:moveTo>
                  <a:lnTo>
                    <a:pt x="39" y="47"/>
                  </a:lnTo>
                  <a:lnTo>
                    <a:pt x="43" y="47"/>
                  </a:lnTo>
                  <a:lnTo>
                    <a:pt x="45" y="47"/>
                  </a:lnTo>
                  <a:lnTo>
                    <a:pt x="49" y="47"/>
                  </a:lnTo>
                  <a:lnTo>
                    <a:pt x="51" y="47"/>
                  </a:lnTo>
                  <a:lnTo>
                    <a:pt x="53" y="45"/>
                  </a:lnTo>
                  <a:lnTo>
                    <a:pt x="55" y="45"/>
                  </a:lnTo>
                  <a:lnTo>
                    <a:pt x="57" y="45"/>
                  </a:lnTo>
                  <a:lnTo>
                    <a:pt x="57" y="43"/>
                  </a:lnTo>
                  <a:lnTo>
                    <a:pt x="59" y="41"/>
                  </a:lnTo>
                  <a:lnTo>
                    <a:pt x="59" y="41"/>
                  </a:lnTo>
                  <a:lnTo>
                    <a:pt x="61" y="39"/>
                  </a:lnTo>
                  <a:lnTo>
                    <a:pt x="61" y="37"/>
                  </a:lnTo>
                  <a:lnTo>
                    <a:pt x="63" y="35"/>
                  </a:lnTo>
                  <a:lnTo>
                    <a:pt x="63" y="33"/>
                  </a:lnTo>
                  <a:lnTo>
                    <a:pt x="63" y="31"/>
                  </a:lnTo>
                  <a:lnTo>
                    <a:pt x="63" y="28"/>
                  </a:lnTo>
                  <a:lnTo>
                    <a:pt x="63" y="28"/>
                  </a:lnTo>
                  <a:lnTo>
                    <a:pt x="63" y="26"/>
                  </a:lnTo>
                  <a:lnTo>
                    <a:pt x="63" y="24"/>
                  </a:lnTo>
                  <a:lnTo>
                    <a:pt x="63" y="22"/>
                  </a:lnTo>
                  <a:lnTo>
                    <a:pt x="61" y="22"/>
                  </a:lnTo>
                  <a:lnTo>
                    <a:pt x="61" y="20"/>
                  </a:lnTo>
                  <a:lnTo>
                    <a:pt x="61" y="20"/>
                  </a:lnTo>
                  <a:lnTo>
                    <a:pt x="59" y="18"/>
                  </a:lnTo>
                  <a:lnTo>
                    <a:pt x="59" y="18"/>
                  </a:lnTo>
                  <a:lnTo>
                    <a:pt x="59" y="16"/>
                  </a:lnTo>
                  <a:lnTo>
                    <a:pt x="57" y="16"/>
                  </a:lnTo>
                  <a:lnTo>
                    <a:pt x="57" y="14"/>
                  </a:lnTo>
                  <a:lnTo>
                    <a:pt x="55" y="14"/>
                  </a:lnTo>
                  <a:lnTo>
                    <a:pt x="55" y="14"/>
                  </a:lnTo>
                  <a:lnTo>
                    <a:pt x="53" y="12"/>
                  </a:lnTo>
                  <a:lnTo>
                    <a:pt x="51" y="12"/>
                  </a:lnTo>
                  <a:lnTo>
                    <a:pt x="51" y="12"/>
                  </a:lnTo>
                  <a:lnTo>
                    <a:pt x="49" y="12"/>
                  </a:lnTo>
                  <a:lnTo>
                    <a:pt x="49" y="12"/>
                  </a:lnTo>
                  <a:lnTo>
                    <a:pt x="47" y="12"/>
                  </a:lnTo>
                  <a:lnTo>
                    <a:pt x="45" y="12"/>
                  </a:lnTo>
                  <a:lnTo>
                    <a:pt x="43" y="12"/>
                  </a:lnTo>
                  <a:lnTo>
                    <a:pt x="41" y="12"/>
                  </a:lnTo>
                  <a:lnTo>
                    <a:pt x="39" y="12"/>
                  </a:lnTo>
                  <a:lnTo>
                    <a:pt x="14" y="12"/>
                  </a:lnTo>
                  <a:lnTo>
                    <a:pt x="14" y="47"/>
                  </a:lnTo>
                  <a:close/>
                  <a:moveTo>
                    <a:pt x="87" y="63"/>
                  </a:moveTo>
                  <a:lnTo>
                    <a:pt x="87" y="59"/>
                  </a:lnTo>
                  <a:lnTo>
                    <a:pt x="87" y="55"/>
                  </a:lnTo>
                  <a:lnTo>
                    <a:pt x="89" y="51"/>
                  </a:lnTo>
                  <a:lnTo>
                    <a:pt x="89" y="47"/>
                  </a:lnTo>
                  <a:lnTo>
                    <a:pt x="91" y="43"/>
                  </a:lnTo>
                  <a:lnTo>
                    <a:pt x="93" y="39"/>
                  </a:lnTo>
                  <a:lnTo>
                    <a:pt x="96" y="37"/>
                  </a:lnTo>
                  <a:lnTo>
                    <a:pt x="100" y="35"/>
                  </a:lnTo>
                  <a:lnTo>
                    <a:pt x="102" y="33"/>
                  </a:lnTo>
                  <a:lnTo>
                    <a:pt x="104" y="31"/>
                  </a:lnTo>
                  <a:lnTo>
                    <a:pt x="106" y="28"/>
                  </a:lnTo>
                  <a:lnTo>
                    <a:pt x="110" y="28"/>
                  </a:lnTo>
                  <a:lnTo>
                    <a:pt x="112" y="26"/>
                  </a:lnTo>
                  <a:lnTo>
                    <a:pt x="116" y="26"/>
                  </a:lnTo>
                  <a:lnTo>
                    <a:pt x="118" y="26"/>
                  </a:lnTo>
                  <a:lnTo>
                    <a:pt x="122" y="26"/>
                  </a:lnTo>
                  <a:lnTo>
                    <a:pt x="126" y="26"/>
                  </a:lnTo>
                  <a:lnTo>
                    <a:pt x="128" y="26"/>
                  </a:lnTo>
                  <a:lnTo>
                    <a:pt x="132" y="26"/>
                  </a:lnTo>
                  <a:lnTo>
                    <a:pt x="134" y="28"/>
                  </a:lnTo>
                  <a:lnTo>
                    <a:pt x="138" y="31"/>
                  </a:lnTo>
                  <a:lnTo>
                    <a:pt x="140" y="31"/>
                  </a:lnTo>
                  <a:lnTo>
                    <a:pt x="144" y="33"/>
                  </a:lnTo>
                  <a:lnTo>
                    <a:pt x="146" y="37"/>
                  </a:lnTo>
                  <a:lnTo>
                    <a:pt x="148" y="39"/>
                  </a:lnTo>
                  <a:lnTo>
                    <a:pt x="150" y="41"/>
                  </a:lnTo>
                  <a:lnTo>
                    <a:pt x="152" y="45"/>
                  </a:lnTo>
                  <a:lnTo>
                    <a:pt x="152" y="47"/>
                  </a:lnTo>
                  <a:lnTo>
                    <a:pt x="154" y="51"/>
                  </a:lnTo>
                  <a:lnTo>
                    <a:pt x="154" y="55"/>
                  </a:lnTo>
                  <a:lnTo>
                    <a:pt x="154" y="59"/>
                  </a:lnTo>
                  <a:lnTo>
                    <a:pt x="156" y="63"/>
                  </a:lnTo>
                  <a:lnTo>
                    <a:pt x="154" y="67"/>
                  </a:lnTo>
                  <a:lnTo>
                    <a:pt x="154" y="69"/>
                  </a:lnTo>
                  <a:lnTo>
                    <a:pt x="154" y="73"/>
                  </a:lnTo>
                  <a:lnTo>
                    <a:pt x="154" y="75"/>
                  </a:lnTo>
                  <a:lnTo>
                    <a:pt x="154" y="77"/>
                  </a:lnTo>
                  <a:lnTo>
                    <a:pt x="152" y="81"/>
                  </a:lnTo>
                  <a:lnTo>
                    <a:pt x="152" y="83"/>
                  </a:lnTo>
                  <a:lnTo>
                    <a:pt x="150" y="85"/>
                  </a:lnTo>
                  <a:lnTo>
                    <a:pt x="150" y="87"/>
                  </a:lnTo>
                  <a:lnTo>
                    <a:pt x="148" y="89"/>
                  </a:lnTo>
                  <a:lnTo>
                    <a:pt x="148" y="89"/>
                  </a:lnTo>
                  <a:lnTo>
                    <a:pt x="146" y="91"/>
                  </a:lnTo>
                  <a:lnTo>
                    <a:pt x="144" y="93"/>
                  </a:lnTo>
                  <a:lnTo>
                    <a:pt x="142" y="95"/>
                  </a:lnTo>
                  <a:lnTo>
                    <a:pt x="140" y="95"/>
                  </a:lnTo>
                  <a:lnTo>
                    <a:pt x="138" y="98"/>
                  </a:lnTo>
                  <a:lnTo>
                    <a:pt x="136" y="98"/>
                  </a:lnTo>
                  <a:lnTo>
                    <a:pt x="134" y="100"/>
                  </a:lnTo>
                  <a:lnTo>
                    <a:pt x="132" y="100"/>
                  </a:lnTo>
                  <a:lnTo>
                    <a:pt x="130" y="102"/>
                  </a:lnTo>
                  <a:lnTo>
                    <a:pt x="128" y="102"/>
                  </a:lnTo>
                  <a:lnTo>
                    <a:pt x="126" y="102"/>
                  </a:lnTo>
                  <a:lnTo>
                    <a:pt x="124" y="102"/>
                  </a:lnTo>
                  <a:lnTo>
                    <a:pt x="122" y="102"/>
                  </a:lnTo>
                  <a:lnTo>
                    <a:pt x="118" y="102"/>
                  </a:lnTo>
                  <a:lnTo>
                    <a:pt x="114" y="102"/>
                  </a:lnTo>
                  <a:lnTo>
                    <a:pt x="112" y="100"/>
                  </a:lnTo>
                  <a:lnTo>
                    <a:pt x="108" y="100"/>
                  </a:lnTo>
                  <a:lnTo>
                    <a:pt x="106" y="98"/>
                  </a:lnTo>
                  <a:lnTo>
                    <a:pt x="102" y="95"/>
                  </a:lnTo>
                  <a:lnTo>
                    <a:pt x="100" y="93"/>
                  </a:lnTo>
                  <a:lnTo>
                    <a:pt x="98" y="91"/>
                  </a:lnTo>
                  <a:lnTo>
                    <a:pt x="96" y="89"/>
                  </a:lnTo>
                  <a:lnTo>
                    <a:pt x="93" y="87"/>
                  </a:lnTo>
                  <a:lnTo>
                    <a:pt x="91" y="83"/>
                  </a:lnTo>
                  <a:lnTo>
                    <a:pt x="89" y="79"/>
                  </a:lnTo>
                  <a:lnTo>
                    <a:pt x="89" y="77"/>
                  </a:lnTo>
                  <a:lnTo>
                    <a:pt x="87" y="73"/>
                  </a:lnTo>
                  <a:lnTo>
                    <a:pt x="87" y="69"/>
                  </a:lnTo>
                  <a:lnTo>
                    <a:pt x="87" y="63"/>
                  </a:lnTo>
                  <a:close/>
                  <a:moveTo>
                    <a:pt x="100" y="63"/>
                  </a:moveTo>
                  <a:lnTo>
                    <a:pt x="100" y="67"/>
                  </a:lnTo>
                  <a:lnTo>
                    <a:pt x="100" y="71"/>
                  </a:lnTo>
                  <a:lnTo>
                    <a:pt x="102" y="73"/>
                  </a:lnTo>
                  <a:lnTo>
                    <a:pt x="102" y="75"/>
                  </a:lnTo>
                  <a:lnTo>
                    <a:pt x="102" y="79"/>
                  </a:lnTo>
                  <a:lnTo>
                    <a:pt x="104" y="81"/>
                  </a:lnTo>
                  <a:lnTo>
                    <a:pt x="106" y="83"/>
                  </a:lnTo>
                  <a:lnTo>
                    <a:pt x="106" y="85"/>
                  </a:lnTo>
                  <a:lnTo>
                    <a:pt x="108" y="85"/>
                  </a:lnTo>
                  <a:lnTo>
                    <a:pt x="110" y="87"/>
                  </a:lnTo>
                  <a:lnTo>
                    <a:pt x="112" y="89"/>
                  </a:lnTo>
                  <a:lnTo>
                    <a:pt x="114" y="89"/>
                  </a:lnTo>
                  <a:lnTo>
                    <a:pt x="116" y="91"/>
                  </a:lnTo>
                  <a:lnTo>
                    <a:pt x="118" y="91"/>
                  </a:lnTo>
                  <a:lnTo>
                    <a:pt x="120" y="91"/>
                  </a:lnTo>
                  <a:lnTo>
                    <a:pt x="122" y="91"/>
                  </a:lnTo>
                  <a:lnTo>
                    <a:pt x="124" y="91"/>
                  </a:lnTo>
                  <a:lnTo>
                    <a:pt x="126" y="91"/>
                  </a:lnTo>
                  <a:lnTo>
                    <a:pt x="128" y="91"/>
                  </a:lnTo>
                  <a:lnTo>
                    <a:pt x="130" y="89"/>
                  </a:lnTo>
                  <a:lnTo>
                    <a:pt x="132" y="89"/>
                  </a:lnTo>
                  <a:lnTo>
                    <a:pt x="134" y="87"/>
                  </a:lnTo>
                  <a:lnTo>
                    <a:pt x="136" y="85"/>
                  </a:lnTo>
                  <a:lnTo>
                    <a:pt x="136" y="85"/>
                  </a:lnTo>
                  <a:lnTo>
                    <a:pt x="138" y="83"/>
                  </a:lnTo>
                  <a:lnTo>
                    <a:pt x="140" y="81"/>
                  </a:lnTo>
                  <a:lnTo>
                    <a:pt x="140" y="79"/>
                  </a:lnTo>
                  <a:lnTo>
                    <a:pt x="142" y="75"/>
                  </a:lnTo>
                  <a:lnTo>
                    <a:pt x="142" y="73"/>
                  </a:lnTo>
                  <a:lnTo>
                    <a:pt x="142" y="69"/>
                  </a:lnTo>
                  <a:lnTo>
                    <a:pt x="142" y="67"/>
                  </a:lnTo>
                  <a:lnTo>
                    <a:pt x="142" y="63"/>
                  </a:lnTo>
                  <a:lnTo>
                    <a:pt x="142" y="61"/>
                  </a:lnTo>
                  <a:lnTo>
                    <a:pt x="142" y="57"/>
                  </a:lnTo>
                  <a:lnTo>
                    <a:pt x="142" y="55"/>
                  </a:lnTo>
                  <a:lnTo>
                    <a:pt x="142" y="51"/>
                  </a:lnTo>
                  <a:lnTo>
                    <a:pt x="140" y="49"/>
                  </a:lnTo>
                  <a:lnTo>
                    <a:pt x="140" y="47"/>
                  </a:lnTo>
                  <a:lnTo>
                    <a:pt x="138" y="45"/>
                  </a:lnTo>
                  <a:lnTo>
                    <a:pt x="136" y="43"/>
                  </a:lnTo>
                  <a:lnTo>
                    <a:pt x="134" y="41"/>
                  </a:lnTo>
                  <a:lnTo>
                    <a:pt x="134" y="41"/>
                  </a:lnTo>
                  <a:lnTo>
                    <a:pt x="132" y="39"/>
                  </a:lnTo>
                  <a:lnTo>
                    <a:pt x="130" y="39"/>
                  </a:lnTo>
                  <a:lnTo>
                    <a:pt x="128" y="37"/>
                  </a:lnTo>
                  <a:lnTo>
                    <a:pt x="126" y="37"/>
                  </a:lnTo>
                  <a:lnTo>
                    <a:pt x="124" y="37"/>
                  </a:lnTo>
                  <a:lnTo>
                    <a:pt x="122" y="37"/>
                  </a:lnTo>
                  <a:lnTo>
                    <a:pt x="120" y="37"/>
                  </a:lnTo>
                  <a:lnTo>
                    <a:pt x="118" y="37"/>
                  </a:lnTo>
                  <a:lnTo>
                    <a:pt x="116" y="37"/>
                  </a:lnTo>
                  <a:lnTo>
                    <a:pt x="114" y="39"/>
                  </a:lnTo>
                  <a:lnTo>
                    <a:pt x="112" y="39"/>
                  </a:lnTo>
                  <a:lnTo>
                    <a:pt x="110" y="41"/>
                  </a:lnTo>
                  <a:lnTo>
                    <a:pt x="108" y="41"/>
                  </a:lnTo>
                  <a:lnTo>
                    <a:pt x="106" y="43"/>
                  </a:lnTo>
                  <a:lnTo>
                    <a:pt x="106" y="45"/>
                  </a:lnTo>
                  <a:lnTo>
                    <a:pt x="104" y="47"/>
                  </a:lnTo>
                  <a:lnTo>
                    <a:pt x="102" y="49"/>
                  </a:lnTo>
                  <a:lnTo>
                    <a:pt x="102" y="51"/>
                  </a:lnTo>
                  <a:lnTo>
                    <a:pt x="102" y="55"/>
                  </a:lnTo>
                  <a:lnTo>
                    <a:pt x="100" y="57"/>
                  </a:lnTo>
                  <a:lnTo>
                    <a:pt x="100" y="61"/>
                  </a:lnTo>
                  <a:lnTo>
                    <a:pt x="100" y="63"/>
                  </a:lnTo>
                  <a:close/>
                  <a:moveTo>
                    <a:pt x="165" y="79"/>
                  </a:moveTo>
                  <a:lnTo>
                    <a:pt x="177" y="77"/>
                  </a:lnTo>
                  <a:lnTo>
                    <a:pt x="177" y="77"/>
                  </a:lnTo>
                  <a:lnTo>
                    <a:pt x="179" y="79"/>
                  </a:lnTo>
                  <a:lnTo>
                    <a:pt x="179" y="81"/>
                  </a:lnTo>
                  <a:lnTo>
                    <a:pt x="179" y="83"/>
                  </a:lnTo>
                  <a:lnTo>
                    <a:pt x="181" y="83"/>
                  </a:lnTo>
                  <a:lnTo>
                    <a:pt x="181" y="85"/>
                  </a:lnTo>
                  <a:lnTo>
                    <a:pt x="181" y="87"/>
                  </a:lnTo>
                  <a:lnTo>
                    <a:pt x="183" y="87"/>
                  </a:lnTo>
                  <a:lnTo>
                    <a:pt x="185" y="89"/>
                  </a:lnTo>
                  <a:lnTo>
                    <a:pt x="185" y="89"/>
                  </a:lnTo>
                  <a:lnTo>
                    <a:pt x="187" y="89"/>
                  </a:lnTo>
                  <a:lnTo>
                    <a:pt x="189" y="91"/>
                  </a:lnTo>
                  <a:lnTo>
                    <a:pt x="191" y="91"/>
                  </a:lnTo>
                  <a:lnTo>
                    <a:pt x="191" y="91"/>
                  </a:lnTo>
                  <a:lnTo>
                    <a:pt x="193" y="91"/>
                  </a:lnTo>
                  <a:lnTo>
                    <a:pt x="195" y="91"/>
                  </a:lnTo>
                  <a:lnTo>
                    <a:pt x="197" y="91"/>
                  </a:lnTo>
                  <a:lnTo>
                    <a:pt x="199" y="91"/>
                  </a:lnTo>
                  <a:lnTo>
                    <a:pt x="201" y="91"/>
                  </a:lnTo>
                  <a:lnTo>
                    <a:pt x="203" y="91"/>
                  </a:lnTo>
                  <a:lnTo>
                    <a:pt x="205" y="89"/>
                  </a:lnTo>
                  <a:lnTo>
                    <a:pt x="207" y="89"/>
                  </a:lnTo>
                  <a:lnTo>
                    <a:pt x="207" y="89"/>
                  </a:lnTo>
                  <a:lnTo>
                    <a:pt x="209" y="87"/>
                  </a:lnTo>
                  <a:lnTo>
                    <a:pt x="209" y="87"/>
                  </a:lnTo>
                  <a:lnTo>
                    <a:pt x="211" y="85"/>
                  </a:lnTo>
                  <a:lnTo>
                    <a:pt x="211" y="85"/>
                  </a:lnTo>
                  <a:lnTo>
                    <a:pt x="211" y="85"/>
                  </a:lnTo>
                  <a:lnTo>
                    <a:pt x="211" y="83"/>
                  </a:lnTo>
                  <a:lnTo>
                    <a:pt x="213" y="81"/>
                  </a:lnTo>
                  <a:lnTo>
                    <a:pt x="213" y="81"/>
                  </a:lnTo>
                  <a:lnTo>
                    <a:pt x="213" y="79"/>
                  </a:lnTo>
                  <a:lnTo>
                    <a:pt x="213" y="79"/>
                  </a:lnTo>
                  <a:lnTo>
                    <a:pt x="213" y="77"/>
                  </a:lnTo>
                  <a:lnTo>
                    <a:pt x="211" y="77"/>
                  </a:lnTo>
                  <a:lnTo>
                    <a:pt x="211" y="77"/>
                  </a:lnTo>
                  <a:lnTo>
                    <a:pt x="211" y="75"/>
                  </a:lnTo>
                  <a:lnTo>
                    <a:pt x="211" y="75"/>
                  </a:lnTo>
                  <a:lnTo>
                    <a:pt x="209" y="73"/>
                  </a:lnTo>
                  <a:lnTo>
                    <a:pt x="209" y="73"/>
                  </a:lnTo>
                  <a:lnTo>
                    <a:pt x="209" y="73"/>
                  </a:lnTo>
                  <a:lnTo>
                    <a:pt x="207" y="73"/>
                  </a:lnTo>
                  <a:lnTo>
                    <a:pt x="205" y="71"/>
                  </a:lnTo>
                  <a:lnTo>
                    <a:pt x="205" y="71"/>
                  </a:lnTo>
                  <a:lnTo>
                    <a:pt x="203" y="71"/>
                  </a:lnTo>
                  <a:lnTo>
                    <a:pt x="201" y="71"/>
                  </a:lnTo>
                  <a:lnTo>
                    <a:pt x="199" y="69"/>
                  </a:lnTo>
                  <a:lnTo>
                    <a:pt x="197" y="69"/>
                  </a:lnTo>
                  <a:lnTo>
                    <a:pt x="193" y="69"/>
                  </a:lnTo>
                  <a:lnTo>
                    <a:pt x="191" y="67"/>
                  </a:lnTo>
                  <a:lnTo>
                    <a:pt x="187" y="67"/>
                  </a:lnTo>
                  <a:lnTo>
                    <a:pt x="185" y="67"/>
                  </a:lnTo>
                  <a:lnTo>
                    <a:pt x="183" y="65"/>
                  </a:lnTo>
                  <a:lnTo>
                    <a:pt x="181" y="65"/>
                  </a:lnTo>
                  <a:lnTo>
                    <a:pt x="179" y="63"/>
                  </a:lnTo>
                  <a:lnTo>
                    <a:pt x="177" y="63"/>
                  </a:lnTo>
                  <a:lnTo>
                    <a:pt x="177" y="63"/>
                  </a:lnTo>
                  <a:lnTo>
                    <a:pt x="175" y="63"/>
                  </a:lnTo>
                  <a:lnTo>
                    <a:pt x="175" y="61"/>
                  </a:lnTo>
                  <a:lnTo>
                    <a:pt x="173" y="61"/>
                  </a:lnTo>
                  <a:lnTo>
                    <a:pt x="173" y="59"/>
                  </a:lnTo>
                  <a:lnTo>
                    <a:pt x="171" y="59"/>
                  </a:lnTo>
                  <a:lnTo>
                    <a:pt x="171" y="57"/>
                  </a:lnTo>
                  <a:lnTo>
                    <a:pt x="171" y="57"/>
                  </a:lnTo>
                  <a:lnTo>
                    <a:pt x="169" y="55"/>
                  </a:lnTo>
                  <a:lnTo>
                    <a:pt x="169" y="55"/>
                  </a:lnTo>
                  <a:lnTo>
                    <a:pt x="169" y="53"/>
                  </a:lnTo>
                  <a:lnTo>
                    <a:pt x="169" y="51"/>
                  </a:lnTo>
                  <a:lnTo>
                    <a:pt x="167" y="51"/>
                  </a:lnTo>
                  <a:lnTo>
                    <a:pt x="167" y="49"/>
                  </a:lnTo>
                  <a:lnTo>
                    <a:pt x="167" y="49"/>
                  </a:lnTo>
                  <a:lnTo>
                    <a:pt x="167" y="47"/>
                  </a:lnTo>
                  <a:lnTo>
                    <a:pt x="167" y="45"/>
                  </a:lnTo>
                  <a:lnTo>
                    <a:pt x="167" y="45"/>
                  </a:lnTo>
                  <a:lnTo>
                    <a:pt x="167" y="43"/>
                  </a:lnTo>
                  <a:lnTo>
                    <a:pt x="167" y="43"/>
                  </a:lnTo>
                  <a:lnTo>
                    <a:pt x="169" y="41"/>
                  </a:lnTo>
                  <a:lnTo>
                    <a:pt x="169" y="41"/>
                  </a:lnTo>
                  <a:lnTo>
                    <a:pt x="169" y="39"/>
                  </a:lnTo>
                  <a:lnTo>
                    <a:pt x="169" y="39"/>
                  </a:lnTo>
                  <a:lnTo>
                    <a:pt x="171" y="37"/>
                  </a:lnTo>
                  <a:lnTo>
                    <a:pt x="171" y="37"/>
                  </a:lnTo>
                  <a:lnTo>
                    <a:pt x="171" y="35"/>
                  </a:lnTo>
                  <a:lnTo>
                    <a:pt x="173" y="35"/>
                  </a:lnTo>
                  <a:lnTo>
                    <a:pt x="173" y="33"/>
                  </a:lnTo>
                  <a:lnTo>
                    <a:pt x="173" y="33"/>
                  </a:lnTo>
                  <a:lnTo>
                    <a:pt x="175" y="33"/>
                  </a:lnTo>
                  <a:lnTo>
                    <a:pt x="175" y="31"/>
                  </a:lnTo>
                  <a:lnTo>
                    <a:pt x="177" y="31"/>
                  </a:lnTo>
                  <a:lnTo>
                    <a:pt x="177" y="31"/>
                  </a:lnTo>
                  <a:lnTo>
                    <a:pt x="177" y="28"/>
                  </a:lnTo>
                  <a:lnTo>
                    <a:pt x="179" y="28"/>
                  </a:lnTo>
                  <a:lnTo>
                    <a:pt x="179" y="28"/>
                  </a:lnTo>
                  <a:lnTo>
                    <a:pt x="181" y="28"/>
                  </a:lnTo>
                  <a:lnTo>
                    <a:pt x="183" y="28"/>
                  </a:lnTo>
                  <a:lnTo>
                    <a:pt x="183" y="26"/>
                  </a:lnTo>
                  <a:lnTo>
                    <a:pt x="185" y="26"/>
                  </a:lnTo>
                  <a:lnTo>
                    <a:pt x="185" y="26"/>
                  </a:lnTo>
                  <a:lnTo>
                    <a:pt x="187" y="26"/>
                  </a:lnTo>
                  <a:lnTo>
                    <a:pt x="189" y="26"/>
                  </a:lnTo>
                  <a:lnTo>
                    <a:pt x="189" y="26"/>
                  </a:lnTo>
                  <a:lnTo>
                    <a:pt x="191" y="26"/>
                  </a:lnTo>
                  <a:lnTo>
                    <a:pt x="193" y="26"/>
                  </a:lnTo>
                  <a:lnTo>
                    <a:pt x="193" y="26"/>
                  </a:lnTo>
                  <a:lnTo>
                    <a:pt x="195" y="26"/>
                  </a:lnTo>
                  <a:lnTo>
                    <a:pt x="197" y="26"/>
                  </a:lnTo>
                  <a:lnTo>
                    <a:pt x="199" y="26"/>
                  </a:lnTo>
                  <a:lnTo>
                    <a:pt x="201" y="26"/>
                  </a:lnTo>
                  <a:lnTo>
                    <a:pt x="203" y="26"/>
                  </a:lnTo>
                  <a:lnTo>
                    <a:pt x="205" y="26"/>
                  </a:lnTo>
                  <a:lnTo>
                    <a:pt x="207" y="28"/>
                  </a:lnTo>
                  <a:lnTo>
                    <a:pt x="209" y="28"/>
                  </a:lnTo>
                  <a:lnTo>
                    <a:pt x="211" y="28"/>
                  </a:lnTo>
                  <a:lnTo>
                    <a:pt x="211" y="31"/>
                  </a:lnTo>
                  <a:lnTo>
                    <a:pt x="213" y="31"/>
                  </a:lnTo>
                  <a:lnTo>
                    <a:pt x="215" y="31"/>
                  </a:lnTo>
                  <a:lnTo>
                    <a:pt x="215" y="33"/>
                  </a:lnTo>
                  <a:lnTo>
                    <a:pt x="217" y="33"/>
                  </a:lnTo>
                  <a:lnTo>
                    <a:pt x="217" y="35"/>
                  </a:lnTo>
                  <a:lnTo>
                    <a:pt x="217" y="35"/>
                  </a:lnTo>
                  <a:lnTo>
                    <a:pt x="219" y="37"/>
                  </a:lnTo>
                  <a:lnTo>
                    <a:pt x="219" y="37"/>
                  </a:lnTo>
                  <a:lnTo>
                    <a:pt x="219" y="39"/>
                  </a:lnTo>
                  <a:lnTo>
                    <a:pt x="221" y="41"/>
                  </a:lnTo>
                  <a:lnTo>
                    <a:pt x="221" y="41"/>
                  </a:lnTo>
                  <a:lnTo>
                    <a:pt x="221" y="43"/>
                  </a:lnTo>
                  <a:lnTo>
                    <a:pt x="221" y="45"/>
                  </a:lnTo>
                  <a:lnTo>
                    <a:pt x="223" y="47"/>
                  </a:lnTo>
                  <a:lnTo>
                    <a:pt x="211" y="49"/>
                  </a:lnTo>
                  <a:lnTo>
                    <a:pt x="211" y="47"/>
                  </a:lnTo>
                  <a:lnTo>
                    <a:pt x="209" y="45"/>
                  </a:lnTo>
                  <a:lnTo>
                    <a:pt x="209" y="45"/>
                  </a:lnTo>
                  <a:lnTo>
                    <a:pt x="209" y="43"/>
                  </a:lnTo>
                  <a:lnTo>
                    <a:pt x="209" y="43"/>
                  </a:lnTo>
                  <a:lnTo>
                    <a:pt x="207" y="41"/>
                  </a:lnTo>
                  <a:lnTo>
                    <a:pt x="207" y="41"/>
                  </a:lnTo>
                  <a:lnTo>
                    <a:pt x="205" y="39"/>
                  </a:lnTo>
                  <a:lnTo>
                    <a:pt x="205" y="39"/>
                  </a:lnTo>
                  <a:lnTo>
                    <a:pt x="203" y="39"/>
                  </a:lnTo>
                  <a:lnTo>
                    <a:pt x="203" y="37"/>
                  </a:lnTo>
                  <a:lnTo>
                    <a:pt x="201" y="37"/>
                  </a:lnTo>
                  <a:lnTo>
                    <a:pt x="199" y="37"/>
                  </a:lnTo>
                  <a:lnTo>
                    <a:pt x="197" y="37"/>
                  </a:lnTo>
                  <a:lnTo>
                    <a:pt x="197" y="37"/>
                  </a:lnTo>
                  <a:lnTo>
                    <a:pt x="195" y="37"/>
                  </a:lnTo>
                  <a:lnTo>
                    <a:pt x="193" y="37"/>
                  </a:lnTo>
                  <a:lnTo>
                    <a:pt x="191" y="37"/>
                  </a:lnTo>
                  <a:lnTo>
                    <a:pt x="189" y="37"/>
                  </a:lnTo>
                  <a:lnTo>
                    <a:pt x="187" y="37"/>
                  </a:lnTo>
                  <a:lnTo>
                    <a:pt x="187" y="37"/>
                  </a:lnTo>
                  <a:lnTo>
                    <a:pt x="185" y="37"/>
                  </a:lnTo>
                  <a:lnTo>
                    <a:pt x="183" y="39"/>
                  </a:lnTo>
                  <a:lnTo>
                    <a:pt x="183" y="39"/>
                  </a:lnTo>
                  <a:lnTo>
                    <a:pt x="181" y="39"/>
                  </a:lnTo>
                  <a:lnTo>
                    <a:pt x="181" y="41"/>
                  </a:lnTo>
                  <a:lnTo>
                    <a:pt x="181" y="41"/>
                  </a:lnTo>
                  <a:lnTo>
                    <a:pt x="181" y="43"/>
                  </a:lnTo>
                  <a:lnTo>
                    <a:pt x="179" y="43"/>
                  </a:lnTo>
                  <a:lnTo>
                    <a:pt x="179" y="43"/>
                  </a:lnTo>
                  <a:lnTo>
                    <a:pt x="179" y="45"/>
                  </a:lnTo>
                  <a:lnTo>
                    <a:pt x="179" y="45"/>
                  </a:lnTo>
                  <a:lnTo>
                    <a:pt x="179" y="47"/>
                  </a:lnTo>
                  <a:lnTo>
                    <a:pt x="179" y="47"/>
                  </a:lnTo>
                  <a:lnTo>
                    <a:pt x="179" y="47"/>
                  </a:lnTo>
                  <a:lnTo>
                    <a:pt x="179" y="47"/>
                  </a:lnTo>
                  <a:lnTo>
                    <a:pt x="179" y="49"/>
                  </a:lnTo>
                  <a:lnTo>
                    <a:pt x="179" y="49"/>
                  </a:lnTo>
                  <a:lnTo>
                    <a:pt x="181" y="49"/>
                  </a:lnTo>
                  <a:lnTo>
                    <a:pt x="181" y="49"/>
                  </a:lnTo>
                  <a:lnTo>
                    <a:pt x="181" y="51"/>
                  </a:lnTo>
                  <a:lnTo>
                    <a:pt x="181" y="51"/>
                  </a:lnTo>
                  <a:lnTo>
                    <a:pt x="181" y="51"/>
                  </a:lnTo>
                  <a:lnTo>
                    <a:pt x="183" y="51"/>
                  </a:lnTo>
                  <a:lnTo>
                    <a:pt x="183" y="51"/>
                  </a:lnTo>
                  <a:lnTo>
                    <a:pt x="183" y="53"/>
                  </a:lnTo>
                  <a:lnTo>
                    <a:pt x="185" y="53"/>
                  </a:lnTo>
                  <a:lnTo>
                    <a:pt x="185" y="53"/>
                  </a:lnTo>
                  <a:lnTo>
                    <a:pt x="185" y="53"/>
                  </a:lnTo>
                  <a:lnTo>
                    <a:pt x="187" y="53"/>
                  </a:lnTo>
                  <a:lnTo>
                    <a:pt x="187" y="53"/>
                  </a:lnTo>
                  <a:lnTo>
                    <a:pt x="189" y="55"/>
                  </a:lnTo>
                  <a:lnTo>
                    <a:pt x="191" y="55"/>
                  </a:lnTo>
                  <a:lnTo>
                    <a:pt x="191" y="55"/>
                  </a:lnTo>
                  <a:lnTo>
                    <a:pt x="193" y="55"/>
                  </a:lnTo>
                  <a:lnTo>
                    <a:pt x="195" y="57"/>
                  </a:lnTo>
                  <a:lnTo>
                    <a:pt x="199" y="57"/>
                  </a:lnTo>
                  <a:lnTo>
                    <a:pt x="201" y="57"/>
                  </a:lnTo>
                  <a:lnTo>
                    <a:pt x="205" y="59"/>
                  </a:lnTo>
                  <a:lnTo>
                    <a:pt x="207" y="59"/>
                  </a:lnTo>
                  <a:lnTo>
                    <a:pt x="209" y="59"/>
                  </a:lnTo>
                  <a:lnTo>
                    <a:pt x="211" y="61"/>
                  </a:lnTo>
                  <a:lnTo>
                    <a:pt x="213" y="61"/>
                  </a:lnTo>
                  <a:lnTo>
                    <a:pt x="213" y="61"/>
                  </a:lnTo>
                  <a:lnTo>
                    <a:pt x="215" y="63"/>
                  </a:lnTo>
                  <a:lnTo>
                    <a:pt x="217" y="63"/>
                  </a:lnTo>
                  <a:lnTo>
                    <a:pt x="217" y="63"/>
                  </a:lnTo>
                  <a:lnTo>
                    <a:pt x="219" y="65"/>
                  </a:lnTo>
                  <a:lnTo>
                    <a:pt x="219" y="65"/>
                  </a:lnTo>
                  <a:lnTo>
                    <a:pt x="221" y="67"/>
                  </a:lnTo>
                  <a:lnTo>
                    <a:pt x="221" y="67"/>
                  </a:lnTo>
                  <a:lnTo>
                    <a:pt x="221" y="69"/>
                  </a:lnTo>
                  <a:lnTo>
                    <a:pt x="223" y="69"/>
                  </a:lnTo>
                  <a:lnTo>
                    <a:pt x="223" y="71"/>
                  </a:lnTo>
                  <a:lnTo>
                    <a:pt x="223" y="71"/>
                  </a:lnTo>
                  <a:lnTo>
                    <a:pt x="225" y="73"/>
                  </a:lnTo>
                  <a:lnTo>
                    <a:pt x="225" y="75"/>
                  </a:lnTo>
                  <a:lnTo>
                    <a:pt x="225" y="75"/>
                  </a:lnTo>
                  <a:lnTo>
                    <a:pt x="225" y="77"/>
                  </a:lnTo>
                  <a:lnTo>
                    <a:pt x="225" y="79"/>
                  </a:lnTo>
                  <a:lnTo>
                    <a:pt x="225" y="79"/>
                  </a:lnTo>
                  <a:lnTo>
                    <a:pt x="225" y="81"/>
                  </a:lnTo>
                  <a:lnTo>
                    <a:pt x="225" y="83"/>
                  </a:lnTo>
                  <a:lnTo>
                    <a:pt x="223" y="85"/>
                  </a:lnTo>
                  <a:lnTo>
                    <a:pt x="223" y="85"/>
                  </a:lnTo>
                  <a:lnTo>
                    <a:pt x="223" y="87"/>
                  </a:lnTo>
                  <a:lnTo>
                    <a:pt x="223" y="89"/>
                  </a:lnTo>
                  <a:lnTo>
                    <a:pt x="221" y="89"/>
                  </a:lnTo>
                  <a:lnTo>
                    <a:pt x="221" y="91"/>
                  </a:lnTo>
                  <a:lnTo>
                    <a:pt x="219" y="93"/>
                  </a:lnTo>
                  <a:lnTo>
                    <a:pt x="219" y="93"/>
                  </a:lnTo>
                  <a:lnTo>
                    <a:pt x="217" y="95"/>
                  </a:lnTo>
                  <a:lnTo>
                    <a:pt x="215" y="95"/>
                  </a:lnTo>
                  <a:lnTo>
                    <a:pt x="215" y="98"/>
                  </a:lnTo>
                  <a:lnTo>
                    <a:pt x="213" y="98"/>
                  </a:lnTo>
                  <a:lnTo>
                    <a:pt x="211" y="100"/>
                  </a:lnTo>
                  <a:lnTo>
                    <a:pt x="209" y="100"/>
                  </a:lnTo>
                  <a:lnTo>
                    <a:pt x="207" y="100"/>
                  </a:lnTo>
                  <a:lnTo>
                    <a:pt x="205" y="100"/>
                  </a:lnTo>
                  <a:lnTo>
                    <a:pt x="203" y="102"/>
                  </a:lnTo>
                  <a:lnTo>
                    <a:pt x="203" y="102"/>
                  </a:lnTo>
                  <a:lnTo>
                    <a:pt x="201" y="102"/>
                  </a:lnTo>
                  <a:lnTo>
                    <a:pt x="199" y="102"/>
                  </a:lnTo>
                  <a:lnTo>
                    <a:pt x="195" y="102"/>
                  </a:lnTo>
                  <a:lnTo>
                    <a:pt x="193" y="102"/>
                  </a:lnTo>
                  <a:lnTo>
                    <a:pt x="189" y="102"/>
                  </a:lnTo>
                  <a:lnTo>
                    <a:pt x="187" y="102"/>
                  </a:lnTo>
                  <a:lnTo>
                    <a:pt x="183" y="100"/>
                  </a:lnTo>
                  <a:lnTo>
                    <a:pt x="181" y="100"/>
                  </a:lnTo>
                  <a:lnTo>
                    <a:pt x="179" y="98"/>
                  </a:lnTo>
                  <a:lnTo>
                    <a:pt x="177" y="98"/>
                  </a:lnTo>
                  <a:lnTo>
                    <a:pt x="175" y="95"/>
                  </a:lnTo>
                  <a:lnTo>
                    <a:pt x="173" y="93"/>
                  </a:lnTo>
                  <a:lnTo>
                    <a:pt x="171" y="93"/>
                  </a:lnTo>
                  <a:lnTo>
                    <a:pt x="169" y="91"/>
                  </a:lnTo>
                  <a:lnTo>
                    <a:pt x="169" y="89"/>
                  </a:lnTo>
                  <a:lnTo>
                    <a:pt x="167" y="85"/>
                  </a:lnTo>
                  <a:lnTo>
                    <a:pt x="167" y="83"/>
                  </a:lnTo>
                  <a:lnTo>
                    <a:pt x="165" y="81"/>
                  </a:lnTo>
                  <a:lnTo>
                    <a:pt x="165" y="79"/>
                  </a:lnTo>
                  <a:close/>
                  <a:moveTo>
                    <a:pt x="266" y="89"/>
                  </a:moveTo>
                  <a:lnTo>
                    <a:pt x="268" y="100"/>
                  </a:lnTo>
                  <a:lnTo>
                    <a:pt x="268" y="100"/>
                  </a:lnTo>
                  <a:lnTo>
                    <a:pt x="266" y="100"/>
                  </a:lnTo>
                  <a:lnTo>
                    <a:pt x="264" y="102"/>
                  </a:lnTo>
                  <a:lnTo>
                    <a:pt x="264" y="102"/>
                  </a:lnTo>
                  <a:lnTo>
                    <a:pt x="262" y="102"/>
                  </a:lnTo>
                  <a:lnTo>
                    <a:pt x="262" y="102"/>
                  </a:lnTo>
                  <a:lnTo>
                    <a:pt x="260" y="102"/>
                  </a:lnTo>
                  <a:lnTo>
                    <a:pt x="260" y="102"/>
                  </a:lnTo>
                  <a:lnTo>
                    <a:pt x="258" y="102"/>
                  </a:lnTo>
                  <a:lnTo>
                    <a:pt x="256" y="102"/>
                  </a:lnTo>
                  <a:lnTo>
                    <a:pt x="254" y="102"/>
                  </a:lnTo>
                  <a:lnTo>
                    <a:pt x="254" y="100"/>
                  </a:lnTo>
                  <a:lnTo>
                    <a:pt x="252" y="100"/>
                  </a:lnTo>
                  <a:lnTo>
                    <a:pt x="252" y="100"/>
                  </a:lnTo>
                  <a:lnTo>
                    <a:pt x="250" y="100"/>
                  </a:lnTo>
                  <a:lnTo>
                    <a:pt x="250" y="100"/>
                  </a:lnTo>
                  <a:lnTo>
                    <a:pt x="248" y="98"/>
                  </a:lnTo>
                  <a:lnTo>
                    <a:pt x="248" y="98"/>
                  </a:lnTo>
                  <a:lnTo>
                    <a:pt x="246" y="98"/>
                  </a:lnTo>
                  <a:lnTo>
                    <a:pt x="246" y="95"/>
                  </a:lnTo>
                  <a:lnTo>
                    <a:pt x="246" y="95"/>
                  </a:lnTo>
                  <a:lnTo>
                    <a:pt x="244" y="95"/>
                  </a:lnTo>
                  <a:lnTo>
                    <a:pt x="244" y="93"/>
                  </a:lnTo>
                  <a:lnTo>
                    <a:pt x="244" y="93"/>
                  </a:lnTo>
                  <a:lnTo>
                    <a:pt x="244" y="91"/>
                  </a:lnTo>
                  <a:lnTo>
                    <a:pt x="244" y="91"/>
                  </a:lnTo>
                  <a:lnTo>
                    <a:pt x="244" y="89"/>
                  </a:lnTo>
                  <a:lnTo>
                    <a:pt x="242" y="87"/>
                  </a:lnTo>
                  <a:lnTo>
                    <a:pt x="242" y="85"/>
                  </a:lnTo>
                  <a:lnTo>
                    <a:pt x="242" y="83"/>
                  </a:lnTo>
                  <a:lnTo>
                    <a:pt x="242" y="81"/>
                  </a:lnTo>
                  <a:lnTo>
                    <a:pt x="242" y="79"/>
                  </a:lnTo>
                  <a:lnTo>
                    <a:pt x="242" y="37"/>
                  </a:lnTo>
                  <a:lnTo>
                    <a:pt x="234" y="37"/>
                  </a:lnTo>
                  <a:lnTo>
                    <a:pt x="234" y="26"/>
                  </a:lnTo>
                  <a:lnTo>
                    <a:pt x="242" y="26"/>
                  </a:lnTo>
                  <a:lnTo>
                    <a:pt x="242" y="10"/>
                  </a:lnTo>
                  <a:lnTo>
                    <a:pt x="254" y="2"/>
                  </a:lnTo>
                  <a:lnTo>
                    <a:pt x="254" y="26"/>
                  </a:lnTo>
                  <a:lnTo>
                    <a:pt x="266" y="26"/>
                  </a:lnTo>
                  <a:lnTo>
                    <a:pt x="266" y="37"/>
                  </a:lnTo>
                  <a:lnTo>
                    <a:pt x="254" y="37"/>
                  </a:lnTo>
                  <a:lnTo>
                    <a:pt x="254" y="79"/>
                  </a:lnTo>
                  <a:lnTo>
                    <a:pt x="254" y="81"/>
                  </a:lnTo>
                  <a:lnTo>
                    <a:pt x="254" y="81"/>
                  </a:lnTo>
                  <a:lnTo>
                    <a:pt x="254" y="83"/>
                  </a:lnTo>
                  <a:lnTo>
                    <a:pt x="254" y="83"/>
                  </a:lnTo>
                  <a:lnTo>
                    <a:pt x="254" y="85"/>
                  </a:lnTo>
                  <a:lnTo>
                    <a:pt x="254" y="85"/>
                  </a:lnTo>
                  <a:lnTo>
                    <a:pt x="254" y="85"/>
                  </a:lnTo>
                  <a:lnTo>
                    <a:pt x="256" y="85"/>
                  </a:lnTo>
                  <a:lnTo>
                    <a:pt x="256" y="87"/>
                  </a:lnTo>
                  <a:lnTo>
                    <a:pt x="256" y="87"/>
                  </a:lnTo>
                  <a:lnTo>
                    <a:pt x="256" y="87"/>
                  </a:lnTo>
                  <a:lnTo>
                    <a:pt x="256" y="87"/>
                  </a:lnTo>
                  <a:lnTo>
                    <a:pt x="256" y="87"/>
                  </a:lnTo>
                  <a:lnTo>
                    <a:pt x="256" y="87"/>
                  </a:lnTo>
                  <a:lnTo>
                    <a:pt x="256" y="89"/>
                  </a:lnTo>
                  <a:lnTo>
                    <a:pt x="258" y="89"/>
                  </a:lnTo>
                  <a:lnTo>
                    <a:pt x="258" y="89"/>
                  </a:lnTo>
                  <a:lnTo>
                    <a:pt x="258" y="89"/>
                  </a:lnTo>
                  <a:lnTo>
                    <a:pt x="258" y="89"/>
                  </a:lnTo>
                  <a:lnTo>
                    <a:pt x="258" y="89"/>
                  </a:lnTo>
                  <a:lnTo>
                    <a:pt x="260" y="89"/>
                  </a:lnTo>
                  <a:lnTo>
                    <a:pt x="260" y="89"/>
                  </a:lnTo>
                  <a:lnTo>
                    <a:pt x="260" y="89"/>
                  </a:lnTo>
                  <a:lnTo>
                    <a:pt x="262" y="89"/>
                  </a:lnTo>
                  <a:lnTo>
                    <a:pt x="262" y="89"/>
                  </a:lnTo>
                  <a:lnTo>
                    <a:pt x="262" y="89"/>
                  </a:lnTo>
                  <a:lnTo>
                    <a:pt x="264" y="89"/>
                  </a:lnTo>
                  <a:lnTo>
                    <a:pt x="264" y="89"/>
                  </a:lnTo>
                  <a:lnTo>
                    <a:pt x="264" y="89"/>
                  </a:lnTo>
                  <a:lnTo>
                    <a:pt x="266" y="89"/>
                  </a:lnTo>
                  <a:lnTo>
                    <a:pt x="266" y="89"/>
                  </a:lnTo>
                  <a:lnTo>
                    <a:pt x="266" y="89"/>
                  </a:lnTo>
                  <a:close/>
                  <a:moveTo>
                    <a:pt x="329" y="77"/>
                  </a:moveTo>
                  <a:lnTo>
                    <a:pt x="341" y="77"/>
                  </a:lnTo>
                  <a:lnTo>
                    <a:pt x="341" y="81"/>
                  </a:lnTo>
                  <a:lnTo>
                    <a:pt x="339" y="83"/>
                  </a:lnTo>
                  <a:lnTo>
                    <a:pt x="339" y="85"/>
                  </a:lnTo>
                  <a:lnTo>
                    <a:pt x="337" y="87"/>
                  </a:lnTo>
                  <a:lnTo>
                    <a:pt x="335" y="89"/>
                  </a:lnTo>
                  <a:lnTo>
                    <a:pt x="333" y="91"/>
                  </a:lnTo>
                  <a:lnTo>
                    <a:pt x="331" y="93"/>
                  </a:lnTo>
                  <a:lnTo>
                    <a:pt x="331" y="95"/>
                  </a:lnTo>
                  <a:lnTo>
                    <a:pt x="329" y="98"/>
                  </a:lnTo>
                  <a:lnTo>
                    <a:pt x="325" y="98"/>
                  </a:lnTo>
                  <a:lnTo>
                    <a:pt x="323" y="100"/>
                  </a:lnTo>
                  <a:lnTo>
                    <a:pt x="321" y="100"/>
                  </a:lnTo>
                  <a:lnTo>
                    <a:pt x="319" y="102"/>
                  </a:lnTo>
                  <a:lnTo>
                    <a:pt x="315" y="102"/>
                  </a:lnTo>
                  <a:lnTo>
                    <a:pt x="313" y="102"/>
                  </a:lnTo>
                  <a:lnTo>
                    <a:pt x="309" y="102"/>
                  </a:lnTo>
                  <a:lnTo>
                    <a:pt x="305" y="102"/>
                  </a:lnTo>
                  <a:lnTo>
                    <a:pt x="303" y="102"/>
                  </a:lnTo>
                  <a:lnTo>
                    <a:pt x="299" y="100"/>
                  </a:lnTo>
                  <a:lnTo>
                    <a:pt x="294" y="100"/>
                  </a:lnTo>
                  <a:lnTo>
                    <a:pt x="292" y="98"/>
                  </a:lnTo>
                  <a:lnTo>
                    <a:pt x="288" y="95"/>
                  </a:lnTo>
                  <a:lnTo>
                    <a:pt x="286" y="93"/>
                  </a:lnTo>
                  <a:lnTo>
                    <a:pt x="284" y="91"/>
                  </a:lnTo>
                  <a:lnTo>
                    <a:pt x="282" y="89"/>
                  </a:lnTo>
                  <a:lnTo>
                    <a:pt x="280" y="87"/>
                  </a:lnTo>
                  <a:lnTo>
                    <a:pt x="278" y="83"/>
                  </a:lnTo>
                  <a:lnTo>
                    <a:pt x="276" y="79"/>
                  </a:lnTo>
                  <a:lnTo>
                    <a:pt x="276" y="77"/>
                  </a:lnTo>
                  <a:lnTo>
                    <a:pt x="276" y="73"/>
                  </a:lnTo>
                  <a:lnTo>
                    <a:pt x="274" y="69"/>
                  </a:lnTo>
                  <a:lnTo>
                    <a:pt x="274" y="65"/>
                  </a:lnTo>
                  <a:lnTo>
                    <a:pt x="274" y="59"/>
                  </a:lnTo>
                  <a:lnTo>
                    <a:pt x="276" y="55"/>
                  </a:lnTo>
                  <a:lnTo>
                    <a:pt x="276" y="51"/>
                  </a:lnTo>
                  <a:lnTo>
                    <a:pt x="276" y="49"/>
                  </a:lnTo>
                  <a:lnTo>
                    <a:pt x="278" y="45"/>
                  </a:lnTo>
                  <a:lnTo>
                    <a:pt x="280" y="41"/>
                  </a:lnTo>
                  <a:lnTo>
                    <a:pt x="282" y="39"/>
                  </a:lnTo>
                  <a:lnTo>
                    <a:pt x="284" y="37"/>
                  </a:lnTo>
                  <a:lnTo>
                    <a:pt x="286" y="33"/>
                  </a:lnTo>
                  <a:lnTo>
                    <a:pt x="288" y="31"/>
                  </a:lnTo>
                  <a:lnTo>
                    <a:pt x="292" y="31"/>
                  </a:lnTo>
                  <a:lnTo>
                    <a:pt x="294" y="28"/>
                  </a:lnTo>
                  <a:lnTo>
                    <a:pt x="299" y="26"/>
                  </a:lnTo>
                  <a:lnTo>
                    <a:pt x="301" y="26"/>
                  </a:lnTo>
                  <a:lnTo>
                    <a:pt x="305" y="26"/>
                  </a:lnTo>
                  <a:lnTo>
                    <a:pt x="309" y="26"/>
                  </a:lnTo>
                  <a:lnTo>
                    <a:pt x="313" y="26"/>
                  </a:lnTo>
                  <a:lnTo>
                    <a:pt x="315" y="26"/>
                  </a:lnTo>
                  <a:lnTo>
                    <a:pt x="319" y="26"/>
                  </a:lnTo>
                  <a:lnTo>
                    <a:pt x="321" y="28"/>
                  </a:lnTo>
                  <a:lnTo>
                    <a:pt x="325" y="31"/>
                  </a:lnTo>
                  <a:lnTo>
                    <a:pt x="327" y="31"/>
                  </a:lnTo>
                  <a:lnTo>
                    <a:pt x="331" y="33"/>
                  </a:lnTo>
                  <a:lnTo>
                    <a:pt x="333" y="37"/>
                  </a:lnTo>
                  <a:lnTo>
                    <a:pt x="335" y="39"/>
                  </a:lnTo>
                  <a:lnTo>
                    <a:pt x="337" y="41"/>
                  </a:lnTo>
                  <a:lnTo>
                    <a:pt x="337" y="45"/>
                  </a:lnTo>
                  <a:lnTo>
                    <a:pt x="339" y="47"/>
                  </a:lnTo>
                  <a:lnTo>
                    <a:pt x="341" y="51"/>
                  </a:lnTo>
                  <a:lnTo>
                    <a:pt x="341" y="55"/>
                  </a:lnTo>
                  <a:lnTo>
                    <a:pt x="341" y="59"/>
                  </a:lnTo>
                  <a:lnTo>
                    <a:pt x="341" y="63"/>
                  </a:lnTo>
                  <a:lnTo>
                    <a:pt x="341" y="63"/>
                  </a:lnTo>
                  <a:lnTo>
                    <a:pt x="341" y="65"/>
                  </a:lnTo>
                  <a:lnTo>
                    <a:pt x="341" y="65"/>
                  </a:lnTo>
                  <a:lnTo>
                    <a:pt x="341" y="65"/>
                  </a:lnTo>
                  <a:lnTo>
                    <a:pt x="341" y="65"/>
                  </a:lnTo>
                  <a:lnTo>
                    <a:pt x="341" y="65"/>
                  </a:lnTo>
                  <a:lnTo>
                    <a:pt x="341" y="67"/>
                  </a:lnTo>
                  <a:lnTo>
                    <a:pt x="341" y="67"/>
                  </a:lnTo>
                  <a:lnTo>
                    <a:pt x="288" y="67"/>
                  </a:lnTo>
                  <a:lnTo>
                    <a:pt x="288" y="69"/>
                  </a:lnTo>
                  <a:lnTo>
                    <a:pt x="288" y="73"/>
                  </a:lnTo>
                  <a:lnTo>
                    <a:pt x="288" y="75"/>
                  </a:lnTo>
                  <a:lnTo>
                    <a:pt x="290" y="77"/>
                  </a:lnTo>
                  <a:lnTo>
                    <a:pt x="290" y="79"/>
                  </a:lnTo>
                  <a:lnTo>
                    <a:pt x="292" y="81"/>
                  </a:lnTo>
                  <a:lnTo>
                    <a:pt x="292" y="83"/>
                  </a:lnTo>
                  <a:lnTo>
                    <a:pt x="294" y="85"/>
                  </a:lnTo>
                  <a:lnTo>
                    <a:pt x="296" y="87"/>
                  </a:lnTo>
                  <a:lnTo>
                    <a:pt x="296" y="87"/>
                  </a:lnTo>
                  <a:lnTo>
                    <a:pt x="299" y="89"/>
                  </a:lnTo>
                  <a:lnTo>
                    <a:pt x="301" y="89"/>
                  </a:lnTo>
                  <a:lnTo>
                    <a:pt x="303" y="91"/>
                  </a:lnTo>
                  <a:lnTo>
                    <a:pt x="305" y="91"/>
                  </a:lnTo>
                  <a:lnTo>
                    <a:pt x="307" y="91"/>
                  </a:lnTo>
                  <a:lnTo>
                    <a:pt x="309" y="91"/>
                  </a:lnTo>
                  <a:lnTo>
                    <a:pt x="311" y="91"/>
                  </a:lnTo>
                  <a:lnTo>
                    <a:pt x="313" y="91"/>
                  </a:lnTo>
                  <a:lnTo>
                    <a:pt x="315" y="91"/>
                  </a:lnTo>
                  <a:lnTo>
                    <a:pt x="315" y="91"/>
                  </a:lnTo>
                  <a:lnTo>
                    <a:pt x="317" y="89"/>
                  </a:lnTo>
                  <a:lnTo>
                    <a:pt x="319" y="89"/>
                  </a:lnTo>
                  <a:lnTo>
                    <a:pt x="319" y="89"/>
                  </a:lnTo>
                  <a:lnTo>
                    <a:pt x="321" y="87"/>
                  </a:lnTo>
                  <a:lnTo>
                    <a:pt x="323" y="87"/>
                  </a:lnTo>
                  <a:lnTo>
                    <a:pt x="323" y="85"/>
                  </a:lnTo>
                  <a:lnTo>
                    <a:pt x="325" y="85"/>
                  </a:lnTo>
                  <a:lnTo>
                    <a:pt x="325" y="83"/>
                  </a:lnTo>
                  <a:lnTo>
                    <a:pt x="327" y="81"/>
                  </a:lnTo>
                  <a:lnTo>
                    <a:pt x="327" y="81"/>
                  </a:lnTo>
                  <a:lnTo>
                    <a:pt x="327" y="79"/>
                  </a:lnTo>
                  <a:lnTo>
                    <a:pt x="329" y="77"/>
                  </a:lnTo>
                  <a:close/>
                  <a:moveTo>
                    <a:pt x="288" y="57"/>
                  </a:moveTo>
                  <a:lnTo>
                    <a:pt x="329" y="57"/>
                  </a:lnTo>
                  <a:lnTo>
                    <a:pt x="329" y="55"/>
                  </a:lnTo>
                  <a:lnTo>
                    <a:pt x="329" y="53"/>
                  </a:lnTo>
                  <a:lnTo>
                    <a:pt x="327" y="51"/>
                  </a:lnTo>
                  <a:lnTo>
                    <a:pt x="327" y="49"/>
                  </a:lnTo>
                  <a:lnTo>
                    <a:pt x="327" y="47"/>
                  </a:lnTo>
                  <a:lnTo>
                    <a:pt x="325" y="45"/>
                  </a:lnTo>
                  <a:lnTo>
                    <a:pt x="325" y="45"/>
                  </a:lnTo>
                  <a:lnTo>
                    <a:pt x="325" y="43"/>
                  </a:lnTo>
                  <a:lnTo>
                    <a:pt x="323" y="41"/>
                  </a:lnTo>
                  <a:lnTo>
                    <a:pt x="321" y="41"/>
                  </a:lnTo>
                  <a:lnTo>
                    <a:pt x="319" y="39"/>
                  </a:lnTo>
                  <a:lnTo>
                    <a:pt x="317" y="39"/>
                  </a:lnTo>
                  <a:lnTo>
                    <a:pt x="315" y="37"/>
                  </a:lnTo>
                  <a:lnTo>
                    <a:pt x="313" y="37"/>
                  </a:lnTo>
                  <a:lnTo>
                    <a:pt x="311" y="37"/>
                  </a:lnTo>
                  <a:lnTo>
                    <a:pt x="309" y="37"/>
                  </a:lnTo>
                  <a:lnTo>
                    <a:pt x="307" y="37"/>
                  </a:lnTo>
                  <a:lnTo>
                    <a:pt x="305" y="37"/>
                  </a:lnTo>
                  <a:lnTo>
                    <a:pt x="303" y="37"/>
                  </a:lnTo>
                  <a:lnTo>
                    <a:pt x="301" y="37"/>
                  </a:lnTo>
                  <a:lnTo>
                    <a:pt x="299" y="39"/>
                  </a:lnTo>
                  <a:lnTo>
                    <a:pt x="299" y="39"/>
                  </a:lnTo>
                  <a:lnTo>
                    <a:pt x="296" y="41"/>
                  </a:lnTo>
                  <a:lnTo>
                    <a:pt x="294" y="41"/>
                  </a:lnTo>
                  <a:lnTo>
                    <a:pt x="292" y="43"/>
                  </a:lnTo>
                  <a:lnTo>
                    <a:pt x="292" y="45"/>
                  </a:lnTo>
                  <a:lnTo>
                    <a:pt x="290" y="47"/>
                  </a:lnTo>
                  <a:lnTo>
                    <a:pt x="290" y="49"/>
                  </a:lnTo>
                  <a:lnTo>
                    <a:pt x="288" y="51"/>
                  </a:lnTo>
                  <a:lnTo>
                    <a:pt x="288" y="53"/>
                  </a:lnTo>
                  <a:lnTo>
                    <a:pt x="288" y="55"/>
                  </a:lnTo>
                  <a:lnTo>
                    <a:pt x="288" y="57"/>
                  </a:lnTo>
                  <a:close/>
                  <a:moveTo>
                    <a:pt x="357" y="100"/>
                  </a:moveTo>
                  <a:lnTo>
                    <a:pt x="357" y="26"/>
                  </a:lnTo>
                  <a:lnTo>
                    <a:pt x="368" y="26"/>
                  </a:lnTo>
                  <a:lnTo>
                    <a:pt x="368" y="39"/>
                  </a:lnTo>
                  <a:lnTo>
                    <a:pt x="370" y="37"/>
                  </a:lnTo>
                  <a:lnTo>
                    <a:pt x="370" y="35"/>
                  </a:lnTo>
                  <a:lnTo>
                    <a:pt x="372" y="33"/>
                  </a:lnTo>
                  <a:lnTo>
                    <a:pt x="372" y="33"/>
                  </a:lnTo>
                  <a:lnTo>
                    <a:pt x="374" y="31"/>
                  </a:lnTo>
                  <a:lnTo>
                    <a:pt x="374" y="31"/>
                  </a:lnTo>
                  <a:lnTo>
                    <a:pt x="374" y="28"/>
                  </a:lnTo>
                  <a:lnTo>
                    <a:pt x="376" y="28"/>
                  </a:lnTo>
                  <a:lnTo>
                    <a:pt x="376" y="28"/>
                  </a:lnTo>
                  <a:lnTo>
                    <a:pt x="378" y="26"/>
                  </a:lnTo>
                  <a:lnTo>
                    <a:pt x="378" y="26"/>
                  </a:lnTo>
                  <a:lnTo>
                    <a:pt x="380" y="26"/>
                  </a:lnTo>
                  <a:lnTo>
                    <a:pt x="380" y="26"/>
                  </a:lnTo>
                  <a:lnTo>
                    <a:pt x="382" y="26"/>
                  </a:lnTo>
                  <a:lnTo>
                    <a:pt x="382" y="26"/>
                  </a:lnTo>
                  <a:lnTo>
                    <a:pt x="384" y="26"/>
                  </a:lnTo>
                  <a:lnTo>
                    <a:pt x="386" y="26"/>
                  </a:lnTo>
                  <a:lnTo>
                    <a:pt x="386" y="26"/>
                  </a:lnTo>
                  <a:lnTo>
                    <a:pt x="388" y="26"/>
                  </a:lnTo>
                  <a:lnTo>
                    <a:pt x="390" y="26"/>
                  </a:lnTo>
                  <a:lnTo>
                    <a:pt x="392" y="26"/>
                  </a:lnTo>
                  <a:lnTo>
                    <a:pt x="392" y="28"/>
                  </a:lnTo>
                  <a:lnTo>
                    <a:pt x="394" y="28"/>
                  </a:lnTo>
                  <a:lnTo>
                    <a:pt x="396" y="31"/>
                  </a:lnTo>
                  <a:lnTo>
                    <a:pt x="392" y="41"/>
                  </a:lnTo>
                  <a:lnTo>
                    <a:pt x="390" y="41"/>
                  </a:lnTo>
                  <a:lnTo>
                    <a:pt x="390" y="41"/>
                  </a:lnTo>
                  <a:lnTo>
                    <a:pt x="388" y="39"/>
                  </a:lnTo>
                  <a:lnTo>
                    <a:pt x="388" y="39"/>
                  </a:lnTo>
                  <a:lnTo>
                    <a:pt x="386" y="39"/>
                  </a:lnTo>
                  <a:lnTo>
                    <a:pt x="386" y="39"/>
                  </a:lnTo>
                  <a:lnTo>
                    <a:pt x="384" y="39"/>
                  </a:lnTo>
                  <a:lnTo>
                    <a:pt x="382" y="39"/>
                  </a:lnTo>
                  <a:lnTo>
                    <a:pt x="382" y="39"/>
                  </a:lnTo>
                  <a:lnTo>
                    <a:pt x="382" y="39"/>
                  </a:lnTo>
                  <a:lnTo>
                    <a:pt x="380" y="39"/>
                  </a:lnTo>
                  <a:lnTo>
                    <a:pt x="380" y="39"/>
                  </a:lnTo>
                  <a:lnTo>
                    <a:pt x="378" y="39"/>
                  </a:lnTo>
                  <a:lnTo>
                    <a:pt x="378" y="41"/>
                  </a:lnTo>
                  <a:lnTo>
                    <a:pt x="376" y="41"/>
                  </a:lnTo>
                  <a:lnTo>
                    <a:pt x="376" y="41"/>
                  </a:lnTo>
                  <a:lnTo>
                    <a:pt x="376" y="41"/>
                  </a:lnTo>
                  <a:lnTo>
                    <a:pt x="374" y="43"/>
                  </a:lnTo>
                  <a:lnTo>
                    <a:pt x="374" y="43"/>
                  </a:lnTo>
                  <a:lnTo>
                    <a:pt x="374" y="45"/>
                  </a:lnTo>
                  <a:lnTo>
                    <a:pt x="372" y="45"/>
                  </a:lnTo>
                  <a:lnTo>
                    <a:pt x="372" y="45"/>
                  </a:lnTo>
                  <a:lnTo>
                    <a:pt x="372" y="47"/>
                  </a:lnTo>
                  <a:lnTo>
                    <a:pt x="372" y="47"/>
                  </a:lnTo>
                  <a:lnTo>
                    <a:pt x="370" y="49"/>
                  </a:lnTo>
                  <a:lnTo>
                    <a:pt x="370" y="51"/>
                  </a:lnTo>
                  <a:lnTo>
                    <a:pt x="370" y="53"/>
                  </a:lnTo>
                  <a:lnTo>
                    <a:pt x="370" y="55"/>
                  </a:lnTo>
                  <a:lnTo>
                    <a:pt x="370" y="57"/>
                  </a:lnTo>
                  <a:lnTo>
                    <a:pt x="370" y="59"/>
                  </a:lnTo>
                  <a:lnTo>
                    <a:pt x="370" y="61"/>
                  </a:lnTo>
                  <a:lnTo>
                    <a:pt x="370" y="63"/>
                  </a:lnTo>
                  <a:lnTo>
                    <a:pt x="370" y="100"/>
                  </a:lnTo>
                  <a:lnTo>
                    <a:pt x="357" y="100"/>
                  </a:lnTo>
                  <a:close/>
                  <a:moveTo>
                    <a:pt x="404" y="14"/>
                  </a:moveTo>
                  <a:lnTo>
                    <a:pt x="404" y="0"/>
                  </a:lnTo>
                  <a:lnTo>
                    <a:pt x="416" y="0"/>
                  </a:lnTo>
                  <a:lnTo>
                    <a:pt x="416" y="14"/>
                  </a:lnTo>
                  <a:lnTo>
                    <a:pt x="404" y="14"/>
                  </a:lnTo>
                  <a:close/>
                  <a:moveTo>
                    <a:pt x="404" y="100"/>
                  </a:moveTo>
                  <a:lnTo>
                    <a:pt x="404" y="26"/>
                  </a:lnTo>
                  <a:lnTo>
                    <a:pt x="416" y="26"/>
                  </a:lnTo>
                  <a:lnTo>
                    <a:pt x="416" y="100"/>
                  </a:lnTo>
                  <a:lnTo>
                    <a:pt x="404" y="100"/>
                  </a:lnTo>
                  <a:close/>
                  <a:moveTo>
                    <a:pt x="430" y="63"/>
                  </a:moveTo>
                  <a:lnTo>
                    <a:pt x="430" y="59"/>
                  </a:lnTo>
                  <a:lnTo>
                    <a:pt x="430" y="55"/>
                  </a:lnTo>
                  <a:lnTo>
                    <a:pt x="430" y="51"/>
                  </a:lnTo>
                  <a:lnTo>
                    <a:pt x="433" y="47"/>
                  </a:lnTo>
                  <a:lnTo>
                    <a:pt x="435" y="43"/>
                  </a:lnTo>
                  <a:lnTo>
                    <a:pt x="437" y="39"/>
                  </a:lnTo>
                  <a:lnTo>
                    <a:pt x="439" y="37"/>
                  </a:lnTo>
                  <a:lnTo>
                    <a:pt x="441" y="35"/>
                  </a:lnTo>
                  <a:lnTo>
                    <a:pt x="443" y="33"/>
                  </a:lnTo>
                  <a:lnTo>
                    <a:pt x="447" y="31"/>
                  </a:lnTo>
                  <a:lnTo>
                    <a:pt x="449" y="28"/>
                  </a:lnTo>
                  <a:lnTo>
                    <a:pt x="451" y="28"/>
                  </a:lnTo>
                  <a:lnTo>
                    <a:pt x="455" y="26"/>
                  </a:lnTo>
                  <a:lnTo>
                    <a:pt x="457" y="26"/>
                  </a:lnTo>
                  <a:lnTo>
                    <a:pt x="461" y="26"/>
                  </a:lnTo>
                  <a:lnTo>
                    <a:pt x="463" y="26"/>
                  </a:lnTo>
                  <a:lnTo>
                    <a:pt x="467" y="26"/>
                  </a:lnTo>
                  <a:lnTo>
                    <a:pt x="471" y="26"/>
                  </a:lnTo>
                  <a:lnTo>
                    <a:pt x="475" y="26"/>
                  </a:lnTo>
                  <a:lnTo>
                    <a:pt x="477" y="28"/>
                  </a:lnTo>
                  <a:lnTo>
                    <a:pt x="481" y="31"/>
                  </a:lnTo>
                  <a:lnTo>
                    <a:pt x="483" y="31"/>
                  </a:lnTo>
                  <a:lnTo>
                    <a:pt x="485" y="33"/>
                  </a:lnTo>
                  <a:lnTo>
                    <a:pt x="489" y="37"/>
                  </a:lnTo>
                  <a:lnTo>
                    <a:pt x="491" y="39"/>
                  </a:lnTo>
                  <a:lnTo>
                    <a:pt x="493" y="41"/>
                  </a:lnTo>
                  <a:lnTo>
                    <a:pt x="493" y="45"/>
                  </a:lnTo>
                  <a:lnTo>
                    <a:pt x="495" y="47"/>
                  </a:lnTo>
                  <a:lnTo>
                    <a:pt x="497" y="51"/>
                  </a:lnTo>
                  <a:lnTo>
                    <a:pt x="497" y="55"/>
                  </a:lnTo>
                  <a:lnTo>
                    <a:pt x="497" y="59"/>
                  </a:lnTo>
                  <a:lnTo>
                    <a:pt x="497" y="63"/>
                  </a:lnTo>
                  <a:lnTo>
                    <a:pt x="497" y="67"/>
                  </a:lnTo>
                  <a:lnTo>
                    <a:pt x="497" y="69"/>
                  </a:lnTo>
                  <a:lnTo>
                    <a:pt x="497" y="73"/>
                  </a:lnTo>
                  <a:lnTo>
                    <a:pt x="497" y="75"/>
                  </a:lnTo>
                  <a:lnTo>
                    <a:pt x="495" y="77"/>
                  </a:lnTo>
                  <a:lnTo>
                    <a:pt x="495" y="81"/>
                  </a:lnTo>
                  <a:lnTo>
                    <a:pt x="495" y="83"/>
                  </a:lnTo>
                  <a:lnTo>
                    <a:pt x="493" y="85"/>
                  </a:lnTo>
                  <a:lnTo>
                    <a:pt x="493" y="87"/>
                  </a:lnTo>
                  <a:lnTo>
                    <a:pt x="491" y="89"/>
                  </a:lnTo>
                  <a:lnTo>
                    <a:pt x="489" y="89"/>
                  </a:lnTo>
                  <a:lnTo>
                    <a:pt x="489" y="91"/>
                  </a:lnTo>
                  <a:lnTo>
                    <a:pt x="487" y="93"/>
                  </a:lnTo>
                  <a:lnTo>
                    <a:pt x="485" y="95"/>
                  </a:lnTo>
                  <a:lnTo>
                    <a:pt x="483" y="95"/>
                  </a:lnTo>
                  <a:lnTo>
                    <a:pt x="481" y="98"/>
                  </a:lnTo>
                  <a:lnTo>
                    <a:pt x="479" y="98"/>
                  </a:lnTo>
                  <a:lnTo>
                    <a:pt x="477" y="100"/>
                  </a:lnTo>
                  <a:lnTo>
                    <a:pt x="475" y="100"/>
                  </a:lnTo>
                  <a:lnTo>
                    <a:pt x="473" y="102"/>
                  </a:lnTo>
                  <a:lnTo>
                    <a:pt x="471" y="102"/>
                  </a:lnTo>
                  <a:lnTo>
                    <a:pt x="469" y="102"/>
                  </a:lnTo>
                  <a:lnTo>
                    <a:pt x="467" y="102"/>
                  </a:lnTo>
                  <a:lnTo>
                    <a:pt x="463" y="102"/>
                  </a:lnTo>
                  <a:lnTo>
                    <a:pt x="461" y="102"/>
                  </a:lnTo>
                  <a:lnTo>
                    <a:pt x="457" y="102"/>
                  </a:lnTo>
                  <a:lnTo>
                    <a:pt x="453" y="100"/>
                  </a:lnTo>
                  <a:lnTo>
                    <a:pt x="451" y="100"/>
                  </a:lnTo>
                  <a:lnTo>
                    <a:pt x="447" y="98"/>
                  </a:lnTo>
                  <a:lnTo>
                    <a:pt x="445" y="95"/>
                  </a:lnTo>
                  <a:lnTo>
                    <a:pt x="443" y="93"/>
                  </a:lnTo>
                  <a:lnTo>
                    <a:pt x="439" y="91"/>
                  </a:lnTo>
                  <a:lnTo>
                    <a:pt x="437" y="89"/>
                  </a:lnTo>
                  <a:lnTo>
                    <a:pt x="435" y="87"/>
                  </a:lnTo>
                  <a:lnTo>
                    <a:pt x="433" y="83"/>
                  </a:lnTo>
                  <a:lnTo>
                    <a:pt x="433" y="79"/>
                  </a:lnTo>
                  <a:lnTo>
                    <a:pt x="430" y="77"/>
                  </a:lnTo>
                  <a:lnTo>
                    <a:pt x="430" y="73"/>
                  </a:lnTo>
                  <a:lnTo>
                    <a:pt x="430" y="69"/>
                  </a:lnTo>
                  <a:lnTo>
                    <a:pt x="430" y="63"/>
                  </a:lnTo>
                  <a:close/>
                  <a:moveTo>
                    <a:pt x="443" y="63"/>
                  </a:moveTo>
                  <a:lnTo>
                    <a:pt x="443" y="67"/>
                  </a:lnTo>
                  <a:lnTo>
                    <a:pt x="443" y="71"/>
                  </a:lnTo>
                  <a:lnTo>
                    <a:pt x="443" y="73"/>
                  </a:lnTo>
                  <a:lnTo>
                    <a:pt x="445" y="75"/>
                  </a:lnTo>
                  <a:lnTo>
                    <a:pt x="445" y="79"/>
                  </a:lnTo>
                  <a:lnTo>
                    <a:pt x="447" y="81"/>
                  </a:lnTo>
                  <a:lnTo>
                    <a:pt x="447" y="83"/>
                  </a:lnTo>
                  <a:lnTo>
                    <a:pt x="449" y="85"/>
                  </a:lnTo>
                  <a:lnTo>
                    <a:pt x="451" y="85"/>
                  </a:lnTo>
                  <a:lnTo>
                    <a:pt x="453" y="87"/>
                  </a:lnTo>
                  <a:lnTo>
                    <a:pt x="453" y="89"/>
                  </a:lnTo>
                  <a:lnTo>
                    <a:pt x="455" y="89"/>
                  </a:lnTo>
                  <a:lnTo>
                    <a:pt x="457" y="91"/>
                  </a:lnTo>
                  <a:lnTo>
                    <a:pt x="459" y="91"/>
                  </a:lnTo>
                  <a:lnTo>
                    <a:pt x="461" y="91"/>
                  </a:lnTo>
                  <a:lnTo>
                    <a:pt x="463" y="91"/>
                  </a:lnTo>
                  <a:lnTo>
                    <a:pt x="467" y="91"/>
                  </a:lnTo>
                  <a:lnTo>
                    <a:pt x="469" y="91"/>
                  </a:lnTo>
                  <a:lnTo>
                    <a:pt x="471" y="91"/>
                  </a:lnTo>
                  <a:lnTo>
                    <a:pt x="473" y="89"/>
                  </a:lnTo>
                  <a:lnTo>
                    <a:pt x="475" y="89"/>
                  </a:lnTo>
                  <a:lnTo>
                    <a:pt x="475" y="87"/>
                  </a:lnTo>
                  <a:lnTo>
                    <a:pt x="477" y="85"/>
                  </a:lnTo>
                  <a:lnTo>
                    <a:pt x="479" y="85"/>
                  </a:lnTo>
                  <a:lnTo>
                    <a:pt x="481" y="83"/>
                  </a:lnTo>
                  <a:lnTo>
                    <a:pt x="481" y="81"/>
                  </a:lnTo>
                  <a:lnTo>
                    <a:pt x="483" y="79"/>
                  </a:lnTo>
                  <a:lnTo>
                    <a:pt x="483" y="75"/>
                  </a:lnTo>
                  <a:lnTo>
                    <a:pt x="485" y="73"/>
                  </a:lnTo>
                  <a:lnTo>
                    <a:pt x="485" y="69"/>
                  </a:lnTo>
                  <a:lnTo>
                    <a:pt x="485" y="67"/>
                  </a:lnTo>
                  <a:lnTo>
                    <a:pt x="485" y="63"/>
                  </a:lnTo>
                  <a:lnTo>
                    <a:pt x="485" y="61"/>
                  </a:lnTo>
                  <a:lnTo>
                    <a:pt x="485" y="57"/>
                  </a:lnTo>
                  <a:lnTo>
                    <a:pt x="485" y="55"/>
                  </a:lnTo>
                  <a:lnTo>
                    <a:pt x="483" y="51"/>
                  </a:lnTo>
                  <a:lnTo>
                    <a:pt x="483" y="49"/>
                  </a:lnTo>
                  <a:lnTo>
                    <a:pt x="481" y="47"/>
                  </a:lnTo>
                  <a:lnTo>
                    <a:pt x="481" y="45"/>
                  </a:lnTo>
                  <a:lnTo>
                    <a:pt x="479" y="43"/>
                  </a:lnTo>
                  <a:lnTo>
                    <a:pt x="477" y="41"/>
                  </a:lnTo>
                  <a:lnTo>
                    <a:pt x="475" y="41"/>
                  </a:lnTo>
                  <a:lnTo>
                    <a:pt x="473" y="39"/>
                  </a:lnTo>
                  <a:lnTo>
                    <a:pt x="473" y="39"/>
                  </a:lnTo>
                  <a:lnTo>
                    <a:pt x="471" y="37"/>
                  </a:lnTo>
                  <a:lnTo>
                    <a:pt x="469" y="37"/>
                  </a:lnTo>
                  <a:lnTo>
                    <a:pt x="467" y="37"/>
                  </a:lnTo>
                  <a:lnTo>
                    <a:pt x="463" y="37"/>
                  </a:lnTo>
                  <a:lnTo>
                    <a:pt x="461" y="37"/>
                  </a:lnTo>
                  <a:lnTo>
                    <a:pt x="459" y="37"/>
                  </a:lnTo>
                  <a:lnTo>
                    <a:pt x="457" y="37"/>
                  </a:lnTo>
                  <a:lnTo>
                    <a:pt x="455" y="39"/>
                  </a:lnTo>
                  <a:lnTo>
                    <a:pt x="453" y="39"/>
                  </a:lnTo>
                  <a:lnTo>
                    <a:pt x="453" y="41"/>
                  </a:lnTo>
                  <a:lnTo>
                    <a:pt x="451" y="41"/>
                  </a:lnTo>
                  <a:lnTo>
                    <a:pt x="449" y="43"/>
                  </a:lnTo>
                  <a:lnTo>
                    <a:pt x="447" y="45"/>
                  </a:lnTo>
                  <a:lnTo>
                    <a:pt x="447" y="47"/>
                  </a:lnTo>
                  <a:lnTo>
                    <a:pt x="445" y="49"/>
                  </a:lnTo>
                  <a:lnTo>
                    <a:pt x="445" y="51"/>
                  </a:lnTo>
                  <a:lnTo>
                    <a:pt x="443" y="55"/>
                  </a:lnTo>
                  <a:lnTo>
                    <a:pt x="443" y="57"/>
                  </a:lnTo>
                  <a:lnTo>
                    <a:pt x="443" y="61"/>
                  </a:lnTo>
                  <a:lnTo>
                    <a:pt x="443" y="63"/>
                  </a:lnTo>
                  <a:close/>
                  <a:moveTo>
                    <a:pt x="512" y="100"/>
                  </a:moveTo>
                  <a:lnTo>
                    <a:pt x="512" y="26"/>
                  </a:lnTo>
                  <a:lnTo>
                    <a:pt x="524" y="26"/>
                  </a:lnTo>
                  <a:lnTo>
                    <a:pt x="524" y="39"/>
                  </a:lnTo>
                  <a:lnTo>
                    <a:pt x="524" y="37"/>
                  </a:lnTo>
                  <a:lnTo>
                    <a:pt x="526" y="35"/>
                  </a:lnTo>
                  <a:lnTo>
                    <a:pt x="526" y="33"/>
                  </a:lnTo>
                  <a:lnTo>
                    <a:pt x="528" y="33"/>
                  </a:lnTo>
                  <a:lnTo>
                    <a:pt x="528" y="31"/>
                  </a:lnTo>
                  <a:lnTo>
                    <a:pt x="530" y="31"/>
                  </a:lnTo>
                  <a:lnTo>
                    <a:pt x="530" y="28"/>
                  </a:lnTo>
                  <a:lnTo>
                    <a:pt x="532" y="28"/>
                  </a:lnTo>
                  <a:lnTo>
                    <a:pt x="532" y="28"/>
                  </a:lnTo>
                  <a:lnTo>
                    <a:pt x="532" y="26"/>
                  </a:lnTo>
                  <a:lnTo>
                    <a:pt x="534" y="26"/>
                  </a:lnTo>
                  <a:lnTo>
                    <a:pt x="534" y="26"/>
                  </a:lnTo>
                  <a:lnTo>
                    <a:pt x="536" y="26"/>
                  </a:lnTo>
                  <a:lnTo>
                    <a:pt x="536" y="26"/>
                  </a:lnTo>
                  <a:lnTo>
                    <a:pt x="538" y="26"/>
                  </a:lnTo>
                  <a:lnTo>
                    <a:pt x="538" y="26"/>
                  </a:lnTo>
                  <a:lnTo>
                    <a:pt x="540" y="26"/>
                  </a:lnTo>
                  <a:lnTo>
                    <a:pt x="542" y="26"/>
                  </a:lnTo>
                  <a:lnTo>
                    <a:pt x="544" y="26"/>
                  </a:lnTo>
                  <a:lnTo>
                    <a:pt x="546" y="26"/>
                  </a:lnTo>
                  <a:lnTo>
                    <a:pt x="546" y="26"/>
                  </a:lnTo>
                  <a:lnTo>
                    <a:pt x="548" y="28"/>
                  </a:lnTo>
                  <a:lnTo>
                    <a:pt x="550" y="28"/>
                  </a:lnTo>
                  <a:lnTo>
                    <a:pt x="552" y="31"/>
                  </a:lnTo>
                  <a:lnTo>
                    <a:pt x="548" y="41"/>
                  </a:lnTo>
                  <a:lnTo>
                    <a:pt x="546" y="41"/>
                  </a:lnTo>
                  <a:lnTo>
                    <a:pt x="544" y="41"/>
                  </a:lnTo>
                  <a:lnTo>
                    <a:pt x="544" y="39"/>
                  </a:lnTo>
                  <a:lnTo>
                    <a:pt x="542" y="39"/>
                  </a:lnTo>
                  <a:lnTo>
                    <a:pt x="542" y="39"/>
                  </a:lnTo>
                  <a:lnTo>
                    <a:pt x="540" y="39"/>
                  </a:lnTo>
                  <a:lnTo>
                    <a:pt x="540" y="39"/>
                  </a:lnTo>
                  <a:lnTo>
                    <a:pt x="538" y="39"/>
                  </a:lnTo>
                  <a:lnTo>
                    <a:pt x="538" y="39"/>
                  </a:lnTo>
                  <a:lnTo>
                    <a:pt x="536" y="39"/>
                  </a:lnTo>
                  <a:lnTo>
                    <a:pt x="536" y="39"/>
                  </a:lnTo>
                  <a:lnTo>
                    <a:pt x="534" y="39"/>
                  </a:lnTo>
                  <a:lnTo>
                    <a:pt x="534" y="39"/>
                  </a:lnTo>
                  <a:lnTo>
                    <a:pt x="532" y="41"/>
                  </a:lnTo>
                  <a:lnTo>
                    <a:pt x="532" y="41"/>
                  </a:lnTo>
                  <a:lnTo>
                    <a:pt x="532" y="41"/>
                  </a:lnTo>
                  <a:lnTo>
                    <a:pt x="530" y="41"/>
                  </a:lnTo>
                  <a:lnTo>
                    <a:pt x="530" y="43"/>
                  </a:lnTo>
                  <a:lnTo>
                    <a:pt x="528" y="43"/>
                  </a:lnTo>
                  <a:lnTo>
                    <a:pt x="528" y="45"/>
                  </a:lnTo>
                  <a:lnTo>
                    <a:pt x="528" y="45"/>
                  </a:lnTo>
                  <a:lnTo>
                    <a:pt x="528" y="45"/>
                  </a:lnTo>
                  <a:lnTo>
                    <a:pt x="526" y="47"/>
                  </a:lnTo>
                  <a:lnTo>
                    <a:pt x="526" y="47"/>
                  </a:lnTo>
                  <a:lnTo>
                    <a:pt x="526" y="49"/>
                  </a:lnTo>
                  <a:lnTo>
                    <a:pt x="526" y="51"/>
                  </a:lnTo>
                  <a:lnTo>
                    <a:pt x="526" y="53"/>
                  </a:lnTo>
                  <a:lnTo>
                    <a:pt x="526" y="55"/>
                  </a:lnTo>
                  <a:lnTo>
                    <a:pt x="524" y="57"/>
                  </a:lnTo>
                  <a:lnTo>
                    <a:pt x="524" y="59"/>
                  </a:lnTo>
                  <a:lnTo>
                    <a:pt x="524" y="61"/>
                  </a:lnTo>
                  <a:lnTo>
                    <a:pt x="524" y="63"/>
                  </a:lnTo>
                  <a:lnTo>
                    <a:pt x="524" y="100"/>
                  </a:lnTo>
                  <a:lnTo>
                    <a:pt x="512" y="100"/>
                  </a:lnTo>
                  <a:close/>
                  <a:moveTo>
                    <a:pt x="158" y="256"/>
                  </a:moveTo>
                  <a:lnTo>
                    <a:pt x="132" y="185"/>
                  </a:lnTo>
                  <a:lnTo>
                    <a:pt x="144" y="185"/>
                  </a:lnTo>
                  <a:lnTo>
                    <a:pt x="160" y="227"/>
                  </a:lnTo>
                  <a:lnTo>
                    <a:pt x="160" y="229"/>
                  </a:lnTo>
                  <a:lnTo>
                    <a:pt x="160" y="231"/>
                  </a:lnTo>
                  <a:lnTo>
                    <a:pt x="163" y="233"/>
                  </a:lnTo>
                  <a:lnTo>
                    <a:pt x="163" y="233"/>
                  </a:lnTo>
                  <a:lnTo>
                    <a:pt x="163" y="236"/>
                  </a:lnTo>
                  <a:lnTo>
                    <a:pt x="163" y="238"/>
                  </a:lnTo>
                  <a:lnTo>
                    <a:pt x="165" y="240"/>
                  </a:lnTo>
                  <a:lnTo>
                    <a:pt x="165" y="242"/>
                  </a:lnTo>
                  <a:lnTo>
                    <a:pt x="165" y="240"/>
                  </a:lnTo>
                  <a:lnTo>
                    <a:pt x="165" y="240"/>
                  </a:lnTo>
                  <a:lnTo>
                    <a:pt x="167" y="238"/>
                  </a:lnTo>
                  <a:lnTo>
                    <a:pt x="167" y="236"/>
                  </a:lnTo>
                  <a:lnTo>
                    <a:pt x="167" y="233"/>
                  </a:lnTo>
                  <a:lnTo>
                    <a:pt x="169" y="231"/>
                  </a:lnTo>
                  <a:lnTo>
                    <a:pt x="169" y="229"/>
                  </a:lnTo>
                  <a:lnTo>
                    <a:pt x="169" y="227"/>
                  </a:lnTo>
                  <a:lnTo>
                    <a:pt x="185" y="185"/>
                  </a:lnTo>
                  <a:lnTo>
                    <a:pt x="197" y="185"/>
                  </a:lnTo>
                  <a:lnTo>
                    <a:pt x="171" y="256"/>
                  </a:lnTo>
                  <a:lnTo>
                    <a:pt x="158" y="256"/>
                  </a:lnTo>
                  <a:close/>
                  <a:moveTo>
                    <a:pt x="209" y="171"/>
                  </a:moveTo>
                  <a:lnTo>
                    <a:pt x="209" y="156"/>
                  </a:lnTo>
                  <a:lnTo>
                    <a:pt x="221" y="156"/>
                  </a:lnTo>
                  <a:lnTo>
                    <a:pt x="221" y="171"/>
                  </a:lnTo>
                  <a:lnTo>
                    <a:pt x="209" y="171"/>
                  </a:lnTo>
                  <a:close/>
                  <a:moveTo>
                    <a:pt x="209" y="256"/>
                  </a:moveTo>
                  <a:lnTo>
                    <a:pt x="209" y="185"/>
                  </a:lnTo>
                  <a:lnTo>
                    <a:pt x="221" y="185"/>
                  </a:lnTo>
                  <a:lnTo>
                    <a:pt x="221" y="256"/>
                  </a:lnTo>
                  <a:lnTo>
                    <a:pt x="209" y="256"/>
                  </a:lnTo>
                  <a:close/>
                  <a:moveTo>
                    <a:pt x="290" y="233"/>
                  </a:moveTo>
                  <a:lnTo>
                    <a:pt x="303" y="236"/>
                  </a:lnTo>
                  <a:lnTo>
                    <a:pt x="301" y="238"/>
                  </a:lnTo>
                  <a:lnTo>
                    <a:pt x="301" y="240"/>
                  </a:lnTo>
                  <a:lnTo>
                    <a:pt x="299" y="242"/>
                  </a:lnTo>
                  <a:lnTo>
                    <a:pt x="299" y="244"/>
                  </a:lnTo>
                  <a:lnTo>
                    <a:pt x="296" y="246"/>
                  </a:lnTo>
                  <a:lnTo>
                    <a:pt x="294" y="248"/>
                  </a:lnTo>
                  <a:lnTo>
                    <a:pt x="292" y="250"/>
                  </a:lnTo>
                  <a:lnTo>
                    <a:pt x="290" y="252"/>
                  </a:lnTo>
                  <a:lnTo>
                    <a:pt x="288" y="254"/>
                  </a:lnTo>
                  <a:lnTo>
                    <a:pt x="286" y="254"/>
                  </a:lnTo>
                  <a:lnTo>
                    <a:pt x="284" y="256"/>
                  </a:lnTo>
                  <a:lnTo>
                    <a:pt x="282" y="256"/>
                  </a:lnTo>
                  <a:lnTo>
                    <a:pt x="278" y="258"/>
                  </a:lnTo>
                  <a:lnTo>
                    <a:pt x="276" y="258"/>
                  </a:lnTo>
                  <a:lnTo>
                    <a:pt x="274" y="258"/>
                  </a:lnTo>
                  <a:lnTo>
                    <a:pt x="270" y="258"/>
                  </a:lnTo>
                  <a:lnTo>
                    <a:pt x="266" y="258"/>
                  </a:lnTo>
                  <a:lnTo>
                    <a:pt x="262" y="258"/>
                  </a:lnTo>
                  <a:lnTo>
                    <a:pt x="260" y="256"/>
                  </a:lnTo>
                  <a:lnTo>
                    <a:pt x="256" y="256"/>
                  </a:lnTo>
                  <a:lnTo>
                    <a:pt x="254" y="254"/>
                  </a:lnTo>
                  <a:lnTo>
                    <a:pt x="250" y="252"/>
                  </a:lnTo>
                  <a:lnTo>
                    <a:pt x="248" y="250"/>
                  </a:lnTo>
                  <a:lnTo>
                    <a:pt x="246" y="248"/>
                  </a:lnTo>
                  <a:lnTo>
                    <a:pt x="244" y="246"/>
                  </a:lnTo>
                  <a:lnTo>
                    <a:pt x="242" y="244"/>
                  </a:lnTo>
                  <a:lnTo>
                    <a:pt x="240" y="240"/>
                  </a:lnTo>
                  <a:lnTo>
                    <a:pt x="238" y="236"/>
                  </a:lnTo>
                  <a:lnTo>
                    <a:pt x="238" y="233"/>
                  </a:lnTo>
                  <a:lnTo>
                    <a:pt x="236" y="229"/>
                  </a:lnTo>
                  <a:lnTo>
                    <a:pt x="236" y="225"/>
                  </a:lnTo>
                  <a:lnTo>
                    <a:pt x="236" y="221"/>
                  </a:lnTo>
                  <a:lnTo>
                    <a:pt x="236" y="217"/>
                  </a:lnTo>
                  <a:lnTo>
                    <a:pt x="236" y="211"/>
                  </a:lnTo>
                  <a:lnTo>
                    <a:pt x="238" y="209"/>
                  </a:lnTo>
                  <a:lnTo>
                    <a:pt x="238" y="205"/>
                  </a:lnTo>
                  <a:lnTo>
                    <a:pt x="240" y="201"/>
                  </a:lnTo>
                  <a:lnTo>
                    <a:pt x="242" y="197"/>
                  </a:lnTo>
                  <a:lnTo>
                    <a:pt x="244" y="195"/>
                  </a:lnTo>
                  <a:lnTo>
                    <a:pt x="246" y="193"/>
                  </a:lnTo>
                  <a:lnTo>
                    <a:pt x="248" y="191"/>
                  </a:lnTo>
                  <a:lnTo>
                    <a:pt x="250" y="189"/>
                  </a:lnTo>
                  <a:lnTo>
                    <a:pt x="254" y="187"/>
                  </a:lnTo>
                  <a:lnTo>
                    <a:pt x="256" y="185"/>
                  </a:lnTo>
                  <a:lnTo>
                    <a:pt x="260" y="183"/>
                  </a:lnTo>
                  <a:lnTo>
                    <a:pt x="262" y="183"/>
                  </a:lnTo>
                  <a:lnTo>
                    <a:pt x="266" y="183"/>
                  </a:lnTo>
                  <a:lnTo>
                    <a:pt x="270" y="183"/>
                  </a:lnTo>
                  <a:lnTo>
                    <a:pt x="274" y="183"/>
                  </a:lnTo>
                  <a:lnTo>
                    <a:pt x="276" y="183"/>
                  </a:lnTo>
                  <a:lnTo>
                    <a:pt x="280" y="183"/>
                  </a:lnTo>
                  <a:lnTo>
                    <a:pt x="282" y="185"/>
                  </a:lnTo>
                  <a:lnTo>
                    <a:pt x="286" y="187"/>
                  </a:lnTo>
                  <a:lnTo>
                    <a:pt x="288" y="187"/>
                  </a:lnTo>
                  <a:lnTo>
                    <a:pt x="290" y="189"/>
                  </a:lnTo>
                  <a:lnTo>
                    <a:pt x="292" y="193"/>
                  </a:lnTo>
                  <a:lnTo>
                    <a:pt x="296" y="195"/>
                  </a:lnTo>
                  <a:lnTo>
                    <a:pt x="296" y="197"/>
                  </a:lnTo>
                  <a:lnTo>
                    <a:pt x="299" y="201"/>
                  </a:lnTo>
                  <a:lnTo>
                    <a:pt x="301" y="203"/>
                  </a:lnTo>
                  <a:lnTo>
                    <a:pt x="301" y="207"/>
                  </a:lnTo>
                  <a:lnTo>
                    <a:pt x="303" y="211"/>
                  </a:lnTo>
                  <a:lnTo>
                    <a:pt x="303" y="215"/>
                  </a:lnTo>
                  <a:lnTo>
                    <a:pt x="303" y="219"/>
                  </a:lnTo>
                  <a:lnTo>
                    <a:pt x="303" y="219"/>
                  </a:lnTo>
                  <a:lnTo>
                    <a:pt x="303" y="221"/>
                  </a:lnTo>
                  <a:lnTo>
                    <a:pt x="303" y="221"/>
                  </a:lnTo>
                  <a:lnTo>
                    <a:pt x="303" y="221"/>
                  </a:lnTo>
                  <a:lnTo>
                    <a:pt x="303" y="221"/>
                  </a:lnTo>
                  <a:lnTo>
                    <a:pt x="303" y="221"/>
                  </a:lnTo>
                  <a:lnTo>
                    <a:pt x="303" y="223"/>
                  </a:lnTo>
                  <a:lnTo>
                    <a:pt x="303" y="223"/>
                  </a:lnTo>
                  <a:lnTo>
                    <a:pt x="248" y="223"/>
                  </a:lnTo>
                  <a:lnTo>
                    <a:pt x="248" y="225"/>
                  </a:lnTo>
                  <a:lnTo>
                    <a:pt x="250" y="229"/>
                  </a:lnTo>
                  <a:lnTo>
                    <a:pt x="250" y="231"/>
                  </a:lnTo>
                  <a:lnTo>
                    <a:pt x="250" y="233"/>
                  </a:lnTo>
                  <a:lnTo>
                    <a:pt x="252" y="236"/>
                  </a:lnTo>
                  <a:lnTo>
                    <a:pt x="252" y="238"/>
                  </a:lnTo>
                  <a:lnTo>
                    <a:pt x="254" y="240"/>
                  </a:lnTo>
                  <a:lnTo>
                    <a:pt x="256" y="242"/>
                  </a:lnTo>
                  <a:lnTo>
                    <a:pt x="256" y="244"/>
                  </a:lnTo>
                  <a:lnTo>
                    <a:pt x="258" y="244"/>
                  </a:lnTo>
                  <a:lnTo>
                    <a:pt x="260" y="246"/>
                  </a:lnTo>
                  <a:lnTo>
                    <a:pt x="262" y="246"/>
                  </a:lnTo>
                  <a:lnTo>
                    <a:pt x="264" y="248"/>
                  </a:lnTo>
                  <a:lnTo>
                    <a:pt x="266" y="248"/>
                  </a:lnTo>
                  <a:lnTo>
                    <a:pt x="268" y="248"/>
                  </a:lnTo>
                  <a:lnTo>
                    <a:pt x="270" y="248"/>
                  </a:lnTo>
                  <a:lnTo>
                    <a:pt x="272" y="248"/>
                  </a:lnTo>
                  <a:lnTo>
                    <a:pt x="274" y="248"/>
                  </a:lnTo>
                  <a:lnTo>
                    <a:pt x="274" y="248"/>
                  </a:lnTo>
                  <a:lnTo>
                    <a:pt x="276" y="248"/>
                  </a:lnTo>
                  <a:lnTo>
                    <a:pt x="278" y="246"/>
                  </a:lnTo>
                  <a:lnTo>
                    <a:pt x="280" y="246"/>
                  </a:lnTo>
                  <a:lnTo>
                    <a:pt x="280" y="246"/>
                  </a:lnTo>
                  <a:lnTo>
                    <a:pt x="282" y="244"/>
                  </a:lnTo>
                  <a:lnTo>
                    <a:pt x="282" y="244"/>
                  </a:lnTo>
                  <a:lnTo>
                    <a:pt x="284" y="242"/>
                  </a:lnTo>
                  <a:lnTo>
                    <a:pt x="284" y="242"/>
                  </a:lnTo>
                  <a:lnTo>
                    <a:pt x="286" y="240"/>
                  </a:lnTo>
                  <a:lnTo>
                    <a:pt x="286" y="238"/>
                  </a:lnTo>
                  <a:lnTo>
                    <a:pt x="288" y="238"/>
                  </a:lnTo>
                  <a:lnTo>
                    <a:pt x="288" y="236"/>
                  </a:lnTo>
                  <a:lnTo>
                    <a:pt x="290" y="233"/>
                  </a:lnTo>
                  <a:close/>
                  <a:moveTo>
                    <a:pt x="250" y="213"/>
                  </a:moveTo>
                  <a:lnTo>
                    <a:pt x="290" y="213"/>
                  </a:lnTo>
                  <a:lnTo>
                    <a:pt x="290" y="211"/>
                  </a:lnTo>
                  <a:lnTo>
                    <a:pt x="288" y="209"/>
                  </a:lnTo>
                  <a:lnTo>
                    <a:pt x="288" y="207"/>
                  </a:lnTo>
                  <a:lnTo>
                    <a:pt x="288" y="205"/>
                  </a:lnTo>
                  <a:lnTo>
                    <a:pt x="288" y="203"/>
                  </a:lnTo>
                  <a:lnTo>
                    <a:pt x="286" y="201"/>
                  </a:lnTo>
                  <a:lnTo>
                    <a:pt x="286" y="201"/>
                  </a:lnTo>
                  <a:lnTo>
                    <a:pt x="284" y="199"/>
                  </a:lnTo>
                  <a:lnTo>
                    <a:pt x="284" y="197"/>
                  </a:lnTo>
                  <a:lnTo>
                    <a:pt x="282" y="197"/>
                  </a:lnTo>
                  <a:lnTo>
                    <a:pt x="280" y="195"/>
                  </a:lnTo>
                  <a:lnTo>
                    <a:pt x="278" y="195"/>
                  </a:lnTo>
                  <a:lnTo>
                    <a:pt x="276" y="193"/>
                  </a:lnTo>
                  <a:lnTo>
                    <a:pt x="274" y="193"/>
                  </a:lnTo>
                  <a:lnTo>
                    <a:pt x="272" y="193"/>
                  </a:lnTo>
                  <a:lnTo>
                    <a:pt x="270" y="193"/>
                  </a:lnTo>
                  <a:lnTo>
                    <a:pt x="268" y="193"/>
                  </a:lnTo>
                  <a:lnTo>
                    <a:pt x="266" y="193"/>
                  </a:lnTo>
                  <a:lnTo>
                    <a:pt x="264" y="193"/>
                  </a:lnTo>
                  <a:lnTo>
                    <a:pt x="262" y="193"/>
                  </a:lnTo>
                  <a:lnTo>
                    <a:pt x="260" y="195"/>
                  </a:lnTo>
                  <a:lnTo>
                    <a:pt x="258" y="195"/>
                  </a:lnTo>
                  <a:lnTo>
                    <a:pt x="258" y="197"/>
                  </a:lnTo>
                  <a:lnTo>
                    <a:pt x="256" y="199"/>
                  </a:lnTo>
                  <a:lnTo>
                    <a:pt x="254" y="199"/>
                  </a:lnTo>
                  <a:lnTo>
                    <a:pt x="254" y="201"/>
                  </a:lnTo>
                  <a:lnTo>
                    <a:pt x="252" y="203"/>
                  </a:lnTo>
                  <a:lnTo>
                    <a:pt x="252" y="205"/>
                  </a:lnTo>
                  <a:lnTo>
                    <a:pt x="250" y="207"/>
                  </a:lnTo>
                  <a:lnTo>
                    <a:pt x="250" y="209"/>
                  </a:lnTo>
                  <a:lnTo>
                    <a:pt x="250" y="211"/>
                  </a:lnTo>
                  <a:lnTo>
                    <a:pt x="250" y="213"/>
                  </a:lnTo>
                  <a:close/>
                  <a:moveTo>
                    <a:pt x="331" y="256"/>
                  </a:moveTo>
                  <a:lnTo>
                    <a:pt x="309" y="185"/>
                  </a:lnTo>
                  <a:lnTo>
                    <a:pt x="321" y="185"/>
                  </a:lnTo>
                  <a:lnTo>
                    <a:pt x="333" y="225"/>
                  </a:lnTo>
                  <a:lnTo>
                    <a:pt x="337" y="242"/>
                  </a:lnTo>
                  <a:lnTo>
                    <a:pt x="337" y="242"/>
                  </a:lnTo>
                  <a:lnTo>
                    <a:pt x="337" y="240"/>
                  </a:lnTo>
                  <a:lnTo>
                    <a:pt x="337" y="240"/>
                  </a:lnTo>
                  <a:lnTo>
                    <a:pt x="339" y="238"/>
                  </a:lnTo>
                  <a:lnTo>
                    <a:pt x="339" y="236"/>
                  </a:lnTo>
                  <a:lnTo>
                    <a:pt x="339" y="233"/>
                  </a:lnTo>
                  <a:lnTo>
                    <a:pt x="341" y="229"/>
                  </a:lnTo>
                  <a:lnTo>
                    <a:pt x="341" y="225"/>
                  </a:lnTo>
                  <a:lnTo>
                    <a:pt x="353" y="185"/>
                  </a:lnTo>
                  <a:lnTo>
                    <a:pt x="366" y="185"/>
                  </a:lnTo>
                  <a:lnTo>
                    <a:pt x="376" y="225"/>
                  </a:lnTo>
                  <a:lnTo>
                    <a:pt x="380" y="240"/>
                  </a:lnTo>
                  <a:lnTo>
                    <a:pt x="384" y="225"/>
                  </a:lnTo>
                  <a:lnTo>
                    <a:pt x="396" y="185"/>
                  </a:lnTo>
                  <a:lnTo>
                    <a:pt x="408" y="185"/>
                  </a:lnTo>
                  <a:lnTo>
                    <a:pt x="386" y="256"/>
                  </a:lnTo>
                  <a:lnTo>
                    <a:pt x="374" y="256"/>
                  </a:lnTo>
                  <a:lnTo>
                    <a:pt x="361" y="213"/>
                  </a:lnTo>
                  <a:lnTo>
                    <a:pt x="359" y="201"/>
                  </a:lnTo>
                  <a:lnTo>
                    <a:pt x="343" y="256"/>
                  </a:lnTo>
                  <a:lnTo>
                    <a:pt x="331" y="256"/>
                  </a:lnTo>
                  <a:close/>
                </a:path>
              </a:pathLst>
            </a:custGeom>
            <a:grpFill/>
            <a:ln w="9525">
              <a:noFill/>
              <a:round/>
              <a:headEnd/>
              <a:tailEnd/>
            </a:ln>
          </p:spPr>
          <p:txBody>
            <a:bodyPr/>
            <a:lstStyle/>
            <a:p>
              <a:pPr>
                <a:defRPr/>
              </a:pPr>
              <a:endParaRPr lang="en-CA" dirty="0"/>
            </a:p>
          </p:txBody>
        </p:sp>
      </p:grpSp>
      <p:sp>
        <p:nvSpPr>
          <p:cNvPr id="8200" name="Rectangle 329"/>
          <p:cNvSpPr>
            <a:spLocks noChangeArrowheads="1"/>
          </p:cNvSpPr>
          <p:nvPr/>
        </p:nvSpPr>
        <p:spPr bwMode="auto">
          <a:xfrm>
            <a:off x="3979863" y="4554538"/>
            <a:ext cx="19050" cy="6350"/>
          </a:xfrm>
          <a:prstGeom prst="rect">
            <a:avLst/>
          </a:prstGeom>
          <a:solidFill>
            <a:srgbClr val="000000"/>
          </a:solidFill>
          <a:ln w="9525">
            <a:noFill/>
            <a:miter lim="800000"/>
            <a:headEnd/>
            <a:tailEnd/>
          </a:ln>
        </p:spPr>
        <p:txBody>
          <a:bodyPr/>
          <a:lstStyle/>
          <a:p>
            <a:endParaRPr lang="en-CA" dirty="0"/>
          </a:p>
        </p:txBody>
      </p:sp>
      <p:grpSp>
        <p:nvGrpSpPr>
          <p:cNvPr id="3" name="Group 372"/>
          <p:cNvGrpSpPr>
            <a:grpSpLocks noChangeAspect="1"/>
          </p:cNvGrpSpPr>
          <p:nvPr/>
        </p:nvGrpSpPr>
        <p:grpSpPr bwMode="auto">
          <a:xfrm>
            <a:off x="4827623" y="2891065"/>
            <a:ext cx="5424746" cy="3698251"/>
            <a:chOff x="1969" y="1481"/>
            <a:chExt cx="3683" cy="2511"/>
          </a:xfrm>
          <a:solidFill>
            <a:schemeClr val="tx1"/>
          </a:solidFill>
        </p:grpSpPr>
        <p:sp>
          <p:nvSpPr>
            <p:cNvPr id="930030" name="Freeform 238"/>
            <p:cNvSpPr>
              <a:spLocks/>
            </p:cNvSpPr>
            <p:nvPr/>
          </p:nvSpPr>
          <p:spPr bwMode="auto">
            <a:xfrm>
              <a:off x="4523" y="1672"/>
              <a:ext cx="171" cy="349"/>
            </a:xfrm>
            <a:custGeom>
              <a:avLst/>
              <a:gdLst/>
              <a:ahLst/>
              <a:cxnLst>
                <a:cxn ang="0">
                  <a:pos x="171" y="337"/>
                </a:cxn>
                <a:cxn ang="0">
                  <a:pos x="163" y="337"/>
                </a:cxn>
                <a:cxn ang="0">
                  <a:pos x="156" y="335"/>
                </a:cxn>
                <a:cxn ang="0">
                  <a:pos x="152" y="333"/>
                </a:cxn>
                <a:cxn ang="0">
                  <a:pos x="146" y="329"/>
                </a:cxn>
                <a:cxn ang="0">
                  <a:pos x="134" y="319"/>
                </a:cxn>
                <a:cxn ang="0">
                  <a:pos x="124" y="304"/>
                </a:cxn>
                <a:cxn ang="0">
                  <a:pos x="114" y="288"/>
                </a:cxn>
                <a:cxn ang="0">
                  <a:pos x="104" y="268"/>
                </a:cxn>
                <a:cxn ang="0">
                  <a:pos x="96" y="246"/>
                </a:cxn>
                <a:cxn ang="0">
                  <a:pos x="87" y="221"/>
                </a:cxn>
                <a:cxn ang="0">
                  <a:pos x="69" y="168"/>
                </a:cxn>
                <a:cxn ang="0">
                  <a:pos x="53" y="110"/>
                </a:cxn>
                <a:cxn ang="0">
                  <a:pos x="33" y="53"/>
                </a:cxn>
                <a:cxn ang="0">
                  <a:pos x="12" y="0"/>
                </a:cxn>
                <a:cxn ang="0">
                  <a:pos x="0" y="4"/>
                </a:cxn>
                <a:cxn ang="0">
                  <a:pos x="22" y="57"/>
                </a:cxn>
                <a:cxn ang="0">
                  <a:pos x="41" y="114"/>
                </a:cxn>
                <a:cxn ang="0">
                  <a:pos x="57" y="170"/>
                </a:cxn>
                <a:cxn ang="0">
                  <a:pos x="75" y="225"/>
                </a:cxn>
                <a:cxn ang="0">
                  <a:pos x="83" y="250"/>
                </a:cxn>
                <a:cxn ang="0">
                  <a:pos x="93" y="274"/>
                </a:cxn>
                <a:cxn ang="0">
                  <a:pos x="104" y="294"/>
                </a:cxn>
                <a:cxn ang="0">
                  <a:pos x="114" y="312"/>
                </a:cxn>
                <a:cxn ang="0">
                  <a:pos x="126" y="327"/>
                </a:cxn>
                <a:cxn ang="0">
                  <a:pos x="138" y="339"/>
                </a:cxn>
                <a:cxn ang="0">
                  <a:pos x="146" y="343"/>
                </a:cxn>
                <a:cxn ang="0">
                  <a:pos x="152" y="347"/>
                </a:cxn>
                <a:cxn ang="0">
                  <a:pos x="160" y="349"/>
                </a:cxn>
                <a:cxn ang="0">
                  <a:pos x="169" y="349"/>
                </a:cxn>
                <a:cxn ang="0">
                  <a:pos x="171" y="337"/>
                </a:cxn>
              </a:cxnLst>
              <a:rect l="0" t="0" r="r" b="b"/>
              <a:pathLst>
                <a:path w="171" h="349">
                  <a:moveTo>
                    <a:pt x="171" y="337"/>
                  </a:moveTo>
                  <a:lnTo>
                    <a:pt x="163" y="337"/>
                  </a:lnTo>
                  <a:lnTo>
                    <a:pt x="156" y="335"/>
                  </a:lnTo>
                  <a:lnTo>
                    <a:pt x="152" y="333"/>
                  </a:lnTo>
                  <a:lnTo>
                    <a:pt x="146" y="329"/>
                  </a:lnTo>
                  <a:lnTo>
                    <a:pt x="134" y="319"/>
                  </a:lnTo>
                  <a:lnTo>
                    <a:pt x="124" y="304"/>
                  </a:lnTo>
                  <a:lnTo>
                    <a:pt x="114" y="288"/>
                  </a:lnTo>
                  <a:lnTo>
                    <a:pt x="104" y="268"/>
                  </a:lnTo>
                  <a:lnTo>
                    <a:pt x="96" y="246"/>
                  </a:lnTo>
                  <a:lnTo>
                    <a:pt x="87" y="221"/>
                  </a:lnTo>
                  <a:lnTo>
                    <a:pt x="69" y="168"/>
                  </a:lnTo>
                  <a:lnTo>
                    <a:pt x="53" y="110"/>
                  </a:lnTo>
                  <a:lnTo>
                    <a:pt x="33" y="53"/>
                  </a:lnTo>
                  <a:lnTo>
                    <a:pt x="12" y="0"/>
                  </a:lnTo>
                  <a:lnTo>
                    <a:pt x="0" y="4"/>
                  </a:lnTo>
                  <a:lnTo>
                    <a:pt x="22" y="57"/>
                  </a:lnTo>
                  <a:lnTo>
                    <a:pt x="41" y="114"/>
                  </a:lnTo>
                  <a:lnTo>
                    <a:pt x="57" y="170"/>
                  </a:lnTo>
                  <a:lnTo>
                    <a:pt x="75" y="225"/>
                  </a:lnTo>
                  <a:lnTo>
                    <a:pt x="83" y="250"/>
                  </a:lnTo>
                  <a:lnTo>
                    <a:pt x="93" y="274"/>
                  </a:lnTo>
                  <a:lnTo>
                    <a:pt x="104" y="294"/>
                  </a:lnTo>
                  <a:lnTo>
                    <a:pt x="114" y="312"/>
                  </a:lnTo>
                  <a:lnTo>
                    <a:pt x="126" y="327"/>
                  </a:lnTo>
                  <a:lnTo>
                    <a:pt x="138" y="339"/>
                  </a:lnTo>
                  <a:lnTo>
                    <a:pt x="146" y="343"/>
                  </a:lnTo>
                  <a:lnTo>
                    <a:pt x="152" y="347"/>
                  </a:lnTo>
                  <a:lnTo>
                    <a:pt x="160" y="349"/>
                  </a:lnTo>
                  <a:lnTo>
                    <a:pt x="169" y="349"/>
                  </a:lnTo>
                  <a:lnTo>
                    <a:pt x="171" y="337"/>
                  </a:lnTo>
                  <a:close/>
                </a:path>
              </a:pathLst>
            </a:custGeom>
            <a:grpFill/>
            <a:ln w="9525">
              <a:noFill/>
              <a:round/>
              <a:headEnd/>
              <a:tailEnd/>
            </a:ln>
          </p:spPr>
          <p:txBody>
            <a:bodyPr/>
            <a:lstStyle/>
            <a:p>
              <a:pPr>
                <a:defRPr/>
              </a:pPr>
              <a:endParaRPr lang="en-CA" dirty="0"/>
            </a:p>
          </p:txBody>
        </p:sp>
        <p:sp>
          <p:nvSpPr>
            <p:cNvPr id="930031" name="Freeform 239"/>
            <p:cNvSpPr>
              <a:spLocks/>
            </p:cNvSpPr>
            <p:nvPr/>
          </p:nvSpPr>
          <p:spPr bwMode="auto">
            <a:xfrm>
              <a:off x="4690" y="1836"/>
              <a:ext cx="38" cy="185"/>
            </a:xfrm>
            <a:custGeom>
              <a:avLst/>
              <a:gdLst/>
              <a:ahLst/>
              <a:cxnLst>
                <a:cxn ang="0">
                  <a:pos x="18" y="0"/>
                </a:cxn>
                <a:cxn ang="0">
                  <a:pos x="12" y="2"/>
                </a:cxn>
                <a:cxn ang="0">
                  <a:pos x="8" y="6"/>
                </a:cxn>
                <a:cxn ang="0">
                  <a:pos x="4" y="10"/>
                </a:cxn>
                <a:cxn ang="0">
                  <a:pos x="2" y="17"/>
                </a:cxn>
                <a:cxn ang="0">
                  <a:pos x="0" y="29"/>
                </a:cxn>
                <a:cxn ang="0">
                  <a:pos x="0" y="41"/>
                </a:cxn>
                <a:cxn ang="0">
                  <a:pos x="6" y="71"/>
                </a:cxn>
                <a:cxn ang="0">
                  <a:pos x="16" y="102"/>
                </a:cxn>
                <a:cxn ang="0">
                  <a:pos x="20" y="116"/>
                </a:cxn>
                <a:cxn ang="0">
                  <a:pos x="24" y="130"/>
                </a:cxn>
                <a:cxn ang="0">
                  <a:pos x="26" y="144"/>
                </a:cxn>
                <a:cxn ang="0">
                  <a:pos x="26" y="155"/>
                </a:cxn>
                <a:cxn ang="0">
                  <a:pos x="24" y="163"/>
                </a:cxn>
                <a:cxn ang="0">
                  <a:pos x="20" y="169"/>
                </a:cxn>
                <a:cxn ang="0">
                  <a:pos x="14" y="171"/>
                </a:cxn>
                <a:cxn ang="0">
                  <a:pos x="4" y="173"/>
                </a:cxn>
                <a:cxn ang="0">
                  <a:pos x="2" y="185"/>
                </a:cxn>
                <a:cxn ang="0">
                  <a:pos x="18" y="183"/>
                </a:cxn>
                <a:cxn ang="0">
                  <a:pos x="28" y="177"/>
                </a:cxn>
                <a:cxn ang="0">
                  <a:pos x="34" y="167"/>
                </a:cxn>
                <a:cxn ang="0">
                  <a:pos x="38" y="157"/>
                </a:cxn>
                <a:cxn ang="0">
                  <a:pos x="36" y="142"/>
                </a:cxn>
                <a:cxn ang="0">
                  <a:pos x="34" y="128"/>
                </a:cxn>
                <a:cxn ang="0">
                  <a:pos x="32" y="114"/>
                </a:cxn>
                <a:cxn ang="0">
                  <a:pos x="26" y="98"/>
                </a:cxn>
                <a:cxn ang="0">
                  <a:pos x="18" y="67"/>
                </a:cxn>
                <a:cxn ang="0">
                  <a:pos x="12" y="39"/>
                </a:cxn>
                <a:cxn ang="0">
                  <a:pos x="12" y="29"/>
                </a:cxn>
                <a:cxn ang="0">
                  <a:pos x="14" y="21"/>
                </a:cxn>
                <a:cxn ang="0">
                  <a:pos x="14" y="19"/>
                </a:cxn>
                <a:cxn ang="0">
                  <a:pos x="16" y="15"/>
                </a:cxn>
                <a:cxn ang="0">
                  <a:pos x="20" y="13"/>
                </a:cxn>
                <a:cxn ang="0">
                  <a:pos x="22" y="13"/>
                </a:cxn>
                <a:cxn ang="0">
                  <a:pos x="18" y="0"/>
                </a:cxn>
              </a:cxnLst>
              <a:rect l="0" t="0" r="r" b="b"/>
              <a:pathLst>
                <a:path w="38" h="185">
                  <a:moveTo>
                    <a:pt x="18" y="0"/>
                  </a:moveTo>
                  <a:lnTo>
                    <a:pt x="12" y="2"/>
                  </a:lnTo>
                  <a:lnTo>
                    <a:pt x="8" y="6"/>
                  </a:lnTo>
                  <a:lnTo>
                    <a:pt x="4" y="10"/>
                  </a:lnTo>
                  <a:lnTo>
                    <a:pt x="2" y="17"/>
                  </a:lnTo>
                  <a:lnTo>
                    <a:pt x="0" y="29"/>
                  </a:lnTo>
                  <a:lnTo>
                    <a:pt x="0" y="41"/>
                  </a:lnTo>
                  <a:lnTo>
                    <a:pt x="6" y="71"/>
                  </a:lnTo>
                  <a:lnTo>
                    <a:pt x="16" y="102"/>
                  </a:lnTo>
                  <a:lnTo>
                    <a:pt x="20" y="116"/>
                  </a:lnTo>
                  <a:lnTo>
                    <a:pt x="24" y="130"/>
                  </a:lnTo>
                  <a:lnTo>
                    <a:pt x="26" y="144"/>
                  </a:lnTo>
                  <a:lnTo>
                    <a:pt x="26" y="155"/>
                  </a:lnTo>
                  <a:lnTo>
                    <a:pt x="24" y="163"/>
                  </a:lnTo>
                  <a:lnTo>
                    <a:pt x="20" y="169"/>
                  </a:lnTo>
                  <a:lnTo>
                    <a:pt x="14" y="171"/>
                  </a:lnTo>
                  <a:lnTo>
                    <a:pt x="4" y="173"/>
                  </a:lnTo>
                  <a:lnTo>
                    <a:pt x="2" y="185"/>
                  </a:lnTo>
                  <a:lnTo>
                    <a:pt x="18" y="183"/>
                  </a:lnTo>
                  <a:lnTo>
                    <a:pt x="28" y="177"/>
                  </a:lnTo>
                  <a:lnTo>
                    <a:pt x="34" y="167"/>
                  </a:lnTo>
                  <a:lnTo>
                    <a:pt x="38" y="157"/>
                  </a:lnTo>
                  <a:lnTo>
                    <a:pt x="36" y="142"/>
                  </a:lnTo>
                  <a:lnTo>
                    <a:pt x="34" y="128"/>
                  </a:lnTo>
                  <a:lnTo>
                    <a:pt x="32" y="114"/>
                  </a:lnTo>
                  <a:lnTo>
                    <a:pt x="26" y="98"/>
                  </a:lnTo>
                  <a:lnTo>
                    <a:pt x="18" y="67"/>
                  </a:lnTo>
                  <a:lnTo>
                    <a:pt x="12" y="39"/>
                  </a:lnTo>
                  <a:lnTo>
                    <a:pt x="12" y="29"/>
                  </a:lnTo>
                  <a:lnTo>
                    <a:pt x="14" y="21"/>
                  </a:lnTo>
                  <a:lnTo>
                    <a:pt x="14" y="19"/>
                  </a:lnTo>
                  <a:lnTo>
                    <a:pt x="16" y="15"/>
                  </a:lnTo>
                  <a:lnTo>
                    <a:pt x="20" y="13"/>
                  </a:lnTo>
                  <a:lnTo>
                    <a:pt x="22" y="13"/>
                  </a:lnTo>
                  <a:lnTo>
                    <a:pt x="18" y="0"/>
                  </a:lnTo>
                  <a:close/>
                </a:path>
              </a:pathLst>
            </a:custGeom>
            <a:grpFill/>
            <a:ln w="9525">
              <a:noFill/>
              <a:round/>
              <a:headEnd/>
              <a:tailEnd/>
            </a:ln>
          </p:spPr>
          <p:txBody>
            <a:bodyPr/>
            <a:lstStyle/>
            <a:p>
              <a:pPr>
                <a:defRPr/>
              </a:pPr>
              <a:endParaRPr lang="en-CA" dirty="0"/>
            </a:p>
          </p:txBody>
        </p:sp>
        <p:sp>
          <p:nvSpPr>
            <p:cNvPr id="930032" name="Freeform 240"/>
            <p:cNvSpPr>
              <a:spLocks/>
            </p:cNvSpPr>
            <p:nvPr/>
          </p:nvSpPr>
          <p:spPr bwMode="auto">
            <a:xfrm>
              <a:off x="4708" y="1832"/>
              <a:ext cx="144" cy="240"/>
            </a:xfrm>
            <a:custGeom>
              <a:avLst/>
              <a:gdLst/>
              <a:ahLst/>
              <a:cxnLst>
                <a:cxn ang="0">
                  <a:pos x="144" y="238"/>
                </a:cxn>
                <a:cxn ang="0">
                  <a:pos x="130" y="177"/>
                </a:cxn>
                <a:cxn ang="0">
                  <a:pos x="116" y="126"/>
                </a:cxn>
                <a:cxn ang="0">
                  <a:pos x="99" y="83"/>
                </a:cxn>
                <a:cxn ang="0">
                  <a:pos x="83" y="49"/>
                </a:cxn>
                <a:cxn ang="0">
                  <a:pos x="73" y="37"/>
                </a:cxn>
                <a:cxn ang="0">
                  <a:pos x="65" y="25"/>
                </a:cxn>
                <a:cxn ang="0">
                  <a:pos x="55" y="14"/>
                </a:cxn>
                <a:cxn ang="0">
                  <a:pos x="45" y="8"/>
                </a:cxn>
                <a:cxn ang="0">
                  <a:pos x="34" y="4"/>
                </a:cxn>
                <a:cxn ang="0">
                  <a:pos x="22" y="0"/>
                </a:cxn>
                <a:cxn ang="0">
                  <a:pos x="12" y="2"/>
                </a:cxn>
                <a:cxn ang="0">
                  <a:pos x="0" y="4"/>
                </a:cxn>
                <a:cxn ang="0">
                  <a:pos x="4" y="17"/>
                </a:cxn>
                <a:cxn ang="0">
                  <a:pos x="14" y="14"/>
                </a:cxn>
                <a:cxn ang="0">
                  <a:pos x="22" y="12"/>
                </a:cxn>
                <a:cxn ang="0">
                  <a:pos x="30" y="14"/>
                </a:cxn>
                <a:cxn ang="0">
                  <a:pos x="38" y="19"/>
                </a:cxn>
                <a:cxn ang="0">
                  <a:pos x="47" y="25"/>
                </a:cxn>
                <a:cxn ang="0">
                  <a:pos x="55" y="33"/>
                </a:cxn>
                <a:cxn ang="0">
                  <a:pos x="63" y="43"/>
                </a:cxn>
                <a:cxn ang="0">
                  <a:pos x="71" y="55"/>
                </a:cxn>
                <a:cxn ang="0">
                  <a:pos x="87" y="88"/>
                </a:cxn>
                <a:cxn ang="0">
                  <a:pos x="103" y="130"/>
                </a:cxn>
                <a:cxn ang="0">
                  <a:pos x="118" y="181"/>
                </a:cxn>
                <a:cxn ang="0">
                  <a:pos x="132" y="240"/>
                </a:cxn>
                <a:cxn ang="0">
                  <a:pos x="144" y="238"/>
                </a:cxn>
              </a:cxnLst>
              <a:rect l="0" t="0" r="r" b="b"/>
              <a:pathLst>
                <a:path w="144" h="240">
                  <a:moveTo>
                    <a:pt x="144" y="238"/>
                  </a:moveTo>
                  <a:lnTo>
                    <a:pt x="130" y="177"/>
                  </a:lnTo>
                  <a:lnTo>
                    <a:pt x="116" y="126"/>
                  </a:lnTo>
                  <a:lnTo>
                    <a:pt x="99" y="83"/>
                  </a:lnTo>
                  <a:lnTo>
                    <a:pt x="83" y="49"/>
                  </a:lnTo>
                  <a:lnTo>
                    <a:pt x="73" y="37"/>
                  </a:lnTo>
                  <a:lnTo>
                    <a:pt x="65" y="25"/>
                  </a:lnTo>
                  <a:lnTo>
                    <a:pt x="55" y="14"/>
                  </a:lnTo>
                  <a:lnTo>
                    <a:pt x="45" y="8"/>
                  </a:lnTo>
                  <a:lnTo>
                    <a:pt x="34" y="4"/>
                  </a:lnTo>
                  <a:lnTo>
                    <a:pt x="22" y="0"/>
                  </a:lnTo>
                  <a:lnTo>
                    <a:pt x="12" y="2"/>
                  </a:lnTo>
                  <a:lnTo>
                    <a:pt x="0" y="4"/>
                  </a:lnTo>
                  <a:lnTo>
                    <a:pt x="4" y="17"/>
                  </a:lnTo>
                  <a:lnTo>
                    <a:pt x="14" y="14"/>
                  </a:lnTo>
                  <a:lnTo>
                    <a:pt x="22" y="12"/>
                  </a:lnTo>
                  <a:lnTo>
                    <a:pt x="30" y="14"/>
                  </a:lnTo>
                  <a:lnTo>
                    <a:pt x="38" y="19"/>
                  </a:lnTo>
                  <a:lnTo>
                    <a:pt x="47" y="25"/>
                  </a:lnTo>
                  <a:lnTo>
                    <a:pt x="55" y="33"/>
                  </a:lnTo>
                  <a:lnTo>
                    <a:pt x="63" y="43"/>
                  </a:lnTo>
                  <a:lnTo>
                    <a:pt x="71" y="55"/>
                  </a:lnTo>
                  <a:lnTo>
                    <a:pt x="87" y="88"/>
                  </a:lnTo>
                  <a:lnTo>
                    <a:pt x="103" y="130"/>
                  </a:lnTo>
                  <a:lnTo>
                    <a:pt x="118" y="181"/>
                  </a:lnTo>
                  <a:lnTo>
                    <a:pt x="132" y="240"/>
                  </a:lnTo>
                  <a:lnTo>
                    <a:pt x="144" y="238"/>
                  </a:lnTo>
                  <a:close/>
                </a:path>
              </a:pathLst>
            </a:custGeom>
            <a:grpFill/>
            <a:ln w="9525">
              <a:noFill/>
              <a:round/>
              <a:headEnd/>
              <a:tailEnd/>
            </a:ln>
          </p:spPr>
          <p:txBody>
            <a:bodyPr/>
            <a:lstStyle/>
            <a:p>
              <a:pPr>
                <a:defRPr/>
              </a:pPr>
              <a:endParaRPr lang="en-CA" dirty="0"/>
            </a:p>
          </p:txBody>
        </p:sp>
        <p:sp>
          <p:nvSpPr>
            <p:cNvPr id="930033" name="Freeform 241"/>
            <p:cNvSpPr>
              <a:spLocks/>
            </p:cNvSpPr>
            <p:nvPr/>
          </p:nvSpPr>
          <p:spPr bwMode="auto">
            <a:xfrm>
              <a:off x="4840" y="2070"/>
              <a:ext cx="142" cy="434"/>
            </a:xfrm>
            <a:custGeom>
              <a:avLst/>
              <a:gdLst/>
              <a:ahLst/>
              <a:cxnLst>
                <a:cxn ang="0">
                  <a:pos x="134" y="416"/>
                </a:cxn>
                <a:cxn ang="0">
                  <a:pos x="128" y="420"/>
                </a:cxn>
                <a:cxn ang="0">
                  <a:pos x="122" y="422"/>
                </a:cxn>
                <a:cxn ang="0">
                  <a:pos x="116" y="420"/>
                </a:cxn>
                <a:cxn ang="0">
                  <a:pos x="109" y="418"/>
                </a:cxn>
                <a:cxn ang="0">
                  <a:pos x="103" y="412"/>
                </a:cxn>
                <a:cxn ang="0">
                  <a:pos x="97" y="404"/>
                </a:cxn>
                <a:cxn ang="0">
                  <a:pos x="91" y="393"/>
                </a:cxn>
                <a:cxn ang="0">
                  <a:pos x="85" y="381"/>
                </a:cxn>
                <a:cxn ang="0">
                  <a:pos x="73" y="351"/>
                </a:cxn>
                <a:cxn ang="0">
                  <a:pos x="63" y="316"/>
                </a:cxn>
                <a:cxn ang="0">
                  <a:pos x="53" y="278"/>
                </a:cxn>
                <a:cxn ang="0">
                  <a:pos x="44" y="237"/>
                </a:cxn>
                <a:cxn ang="0">
                  <a:pos x="30" y="154"/>
                </a:cxn>
                <a:cxn ang="0">
                  <a:pos x="20" y="79"/>
                </a:cxn>
                <a:cxn ang="0">
                  <a:pos x="14" y="24"/>
                </a:cxn>
                <a:cxn ang="0">
                  <a:pos x="12" y="0"/>
                </a:cxn>
                <a:cxn ang="0">
                  <a:pos x="0" y="2"/>
                </a:cxn>
                <a:cxn ang="0">
                  <a:pos x="2" y="24"/>
                </a:cxn>
                <a:cxn ang="0">
                  <a:pos x="8" y="81"/>
                </a:cxn>
                <a:cxn ang="0">
                  <a:pos x="18" y="156"/>
                </a:cxn>
                <a:cxn ang="0">
                  <a:pos x="32" y="239"/>
                </a:cxn>
                <a:cxn ang="0">
                  <a:pos x="40" y="280"/>
                </a:cxn>
                <a:cxn ang="0">
                  <a:pos x="51" y="320"/>
                </a:cxn>
                <a:cxn ang="0">
                  <a:pos x="61" y="355"/>
                </a:cxn>
                <a:cxn ang="0">
                  <a:pos x="73" y="385"/>
                </a:cxn>
                <a:cxn ang="0">
                  <a:pos x="81" y="400"/>
                </a:cxn>
                <a:cxn ang="0">
                  <a:pos x="87" y="410"/>
                </a:cxn>
                <a:cxn ang="0">
                  <a:pos x="95" y="420"/>
                </a:cxn>
                <a:cxn ang="0">
                  <a:pos x="103" y="426"/>
                </a:cxn>
                <a:cxn ang="0">
                  <a:pos x="111" y="432"/>
                </a:cxn>
                <a:cxn ang="0">
                  <a:pos x="122" y="434"/>
                </a:cxn>
                <a:cxn ang="0">
                  <a:pos x="132" y="432"/>
                </a:cxn>
                <a:cxn ang="0">
                  <a:pos x="142" y="426"/>
                </a:cxn>
                <a:cxn ang="0">
                  <a:pos x="134" y="416"/>
                </a:cxn>
              </a:cxnLst>
              <a:rect l="0" t="0" r="r" b="b"/>
              <a:pathLst>
                <a:path w="142" h="434">
                  <a:moveTo>
                    <a:pt x="134" y="416"/>
                  </a:moveTo>
                  <a:lnTo>
                    <a:pt x="128" y="420"/>
                  </a:lnTo>
                  <a:lnTo>
                    <a:pt x="122" y="422"/>
                  </a:lnTo>
                  <a:lnTo>
                    <a:pt x="116" y="420"/>
                  </a:lnTo>
                  <a:lnTo>
                    <a:pt x="109" y="418"/>
                  </a:lnTo>
                  <a:lnTo>
                    <a:pt x="103" y="412"/>
                  </a:lnTo>
                  <a:lnTo>
                    <a:pt x="97" y="404"/>
                  </a:lnTo>
                  <a:lnTo>
                    <a:pt x="91" y="393"/>
                  </a:lnTo>
                  <a:lnTo>
                    <a:pt x="85" y="381"/>
                  </a:lnTo>
                  <a:lnTo>
                    <a:pt x="73" y="351"/>
                  </a:lnTo>
                  <a:lnTo>
                    <a:pt x="63" y="316"/>
                  </a:lnTo>
                  <a:lnTo>
                    <a:pt x="53" y="278"/>
                  </a:lnTo>
                  <a:lnTo>
                    <a:pt x="44" y="237"/>
                  </a:lnTo>
                  <a:lnTo>
                    <a:pt x="30" y="154"/>
                  </a:lnTo>
                  <a:lnTo>
                    <a:pt x="20" y="79"/>
                  </a:lnTo>
                  <a:lnTo>
                    <a:pt x="14" y="24"/>
                  </a:lnTo>
                  <a:lnTo>
                    <a:pt x="12" y="0"/>
                  </a:lnTo>
                  <a:lnTo>
                    <a:pt x="0" y="2"/>
                  </a:lnTo>
                  <a:lnTo>
                    <a:pt x="2" y="24"/>
                  </a:lnTo>
                  <a:lnTo>
                    <a:pt x="8" y="81"/>
                  </a:lnTo>
                  <a:lnTo>
                    <a:pt x="18" y="156"/>
                  </a:lnTo>
                  <a:lnTo>
                    <a:pt x="32" y="239"/>
                  </a:lnTo>
                  <a:lnTo>
                    <a:pt x="40" y="280"/>
                  </a:lnTo>
                  <a:lnTo>
                    <a:pt x="51" y="320"/>
                  </a:lnTo>
                  <a:lnTo>
                    <a:pt x="61" y="355"/>
                  </a:lnTo>
                  <a:lnTo>
                    <a:pt x="73" y="385"/>
                  </a:lnTo>
                  <a:lnTo>
                    <a:pt x="81" y="400"/>
                  </a:lnTo>
                  <a:lnTo>
                    <a:pt x="87" y="410"/>
                  </a:lnTo>
                  <a:lnTo>
                    <a:pt x="95" y="420"/>
                  </a:lnTo>
                  <a:lnTo>
                    <a:pt x="103" y="426"/>
                  </a:lnTo>
                  <a:lnTo>
                    <a:pt x="111" y="432"/>
                  </a:lnTo>
                  <a:lnTo>
                    <a:pt x="122" y="434"/>
                  </a:lnTo>
                  <a:lnTo>
                    <a:pt x="132" y="432"/>
                  </a:lnTo>
                  <a:lnTo>
                    <a:pt x="142" y="426"/>
                  </a:lnTo>
                  <a:lnTo>
                    <a:pt x="134" y="416"/>
                  </a:lnTo>
                  <a:close/>
                </a:path>
              </a:pathLst>
            </a:custGeom>
            <a:grpFill/>
            <a:ln w="9525">
              <a:noFill/>
              <a:round/>
              <a:headEnd/>
              <a:tailEnd/>
            </a:ln>
          </p:spPr>
          <p:txBody>
            <a:bodyPr/>
            <a:lstStyle/>
            <a:p>
              <a:pPr>
                <a:defRPr/>
              </a:pPr>
              <a:endParaRPr lang="en-CA" dirty="0"/>
            </a:p>
          </p:txBody>
        </p:sp>
        <p:sp>
          <p:nvSpPr>
            <p:cNvPr id="930034" name="Freeform 242"/>
            <p:cNvSpPr>
              <a:spLocks/>
            </p:cNvSpPr>
            <p:nvPr/>
          </p:nvSpPr>
          <p:spPr bwMode="auto">
            <a:xfrm>
              <a:off x="4927" y="2104"/>
              <a:ext cx="89" cy="392"/>
            </a:xfrm>
            <a:custGeom>
              <a:avLst/>
              <a:gdLst/>
              <a:ahLst/>
              <a:cxnLst>
                <a:cxn ang="0">
                  <a:pos x="0" y="2"/>
                </a:cxn>
                <a:cxn ang="0">
                  <a:pos x="8" y="23"/>
                </a:cxn>
                <a:cxn ang="0">
                  <a:pos x="22" y="63"/>
                </a:cxn>
                <a:cxn ang="0">
                  <a:pos x="41" y="116"/>
                </a:cxn>
                <a:cxn ang="0">
                  <a:pos x="57" y="179"/>
                </a:cxn>
                <a:cxn ang="0">
                  <a:pos x="65" y="211"/>
                </a:cxn>
                <a:cxn ang="0">
                  <a:pos x="71" y="244"/>
                </a:cxn>
                <a:cxn ang="0">
                  <a:pos x="75" y="274"/>
                </a:cxn>
                <a:cxn ang="0">
                  <a:pos x="77" y="303"/>
                </a:cxn>
                <a:cxn ang="0">
                  <a:pos x="75" y="329"/>
                </a:cxn>
                <a:cxn ang="0">
                  <a:pos x="69" y="351"/>
                </a:cxn>
                <a:cxn ang="0">
                  <a:pos x="65" y="362"/>
                </a:cxn>
                <a:cxn ang="0">
                  <a:pos x="61" y="370"/>
                </a:cxn>
                <a:cxn ang="0">
                  <a:pos x="55" y="376"/>
                </a:cxn>
                <a:cxn ang="0">
                  <a:pos x="47" y="382"/>
                </a:cxn>
                <a:cxn ang="0">
                  <a:pos x="55" y="392"/>
                </a:cxn>
                <a:cxn ang="0">
                  <a:pos x="63" y="386"/>
                </a:cxn>
                <a:cxn ang="0">
                  <a:pos x="71" y="376"/>
                </a:cxn>
                <a:cxn ang="0">
                  <a:pos x="77" y="368"/>
                </a:cxn>
                <a:cxn ang="0">
                  <a:pos x="81" y="355"/>
                </a:cxn>
                <a:cxn ang="0">
                  <a:pos x="87" y="331"/>
                </a:cxn>
                <a:cxn ang="0">
                  <a:pos x="89" y="303"/>
                </a:cxn>
                <a:cxn ang="0">
                  <a:pos x="87" y="272"/>
                </a:cxn>
                <a:cxn ang="0">
                  <a:pos x="83" y="242"/>
                </a:cxn>
                <a:cxn ang="0">
                  <a:pos x="77" y="209"/>
                </a:cxn>
                <a:cxn ang="0">
                  <a:pos x="69" y="177"/>
                </a:cxn>
                <a:cxn ang="0">
                  <a:pos x="51" y="112"/>
                </a:cxn>
                <a:cxn ang="0">
                  <a:pos x="33" y="59"/>
                </a:cxn>
                <a:cxn ang="0">
                  <a:pos x="18" y="19"/>
                </a:cxn>
                <a:cxn ang="0">
                  <a:pos x="12" y="0"/>
                </a:cxn>
                <a:cxn ang="0">
                  <a:pos x="0" y="2"/>
                </a:cxn>
              </a:cxnLst>
              <a:rect l="0" t="0" r="r" b="b"/>
              <a:pathLst>
                <a:path w="89" h="392">
                  <a:moveTo>
                    <a:pt x="0" y="2"/>
                  </a:moveTo>
                  <a:lnTo>
                    <a:pt x="8" y="23"/>
                  </a:lnTo>
                  <a:lnTo>
                    <a:pt x="22" y="63"/>
                  </a:lnTo>
                  <a:lnTo>
                    <a:pt x="41" y="116"/>
                  </a:lnTo>
                  <a:lnTo>
                    <a:pt x="57" y="179"/>
                  </a:lnTo>
                  <a:lnTo>
                    <a:pt x="65" y="211"/>
                  </a:lnTo>
                  <a:lnTo>
                    <a:pt x="71" y="244"/>
                  </a:lnTo>
                  <a:lnTo>
                    <a:pt x="75" y="274"/>
                  </a:lnTo>
                  <a:lnTo>
                    <a:pt x="77" y="303"/>
                  </a:lnTo>
                  <a:lnTo>
                    <a:pt x="75" y="329"/>
                  </a:lnTo>
                  <a:lnTo>
                    <a:pt x="69" y="351"/>
                  </a:lnTo>
                  <a:lnTo>
                    <a:pt x="65" y="362"/>
                  </a:lnTo>
                  <a:lnTo>
                    <a:pt x="61" y="370"/>
                  </a:lnTo>
                  <a:lnTo>
                    <a:pt x="55" y="376"/>
                  </a:lnTo>
                  <a:lnTo>
                    <a:pt x="47" y="382"/>
                  </a:lnTo>
                  <a:lnTo>
                    <a:pt x="55" y="392"/>
                  </a:lnTo>
                  <a:lnTo>
                    <a:pt x="63" y="386"/>
                  </a:lnTo>
                  <a:lnTo>
                    <a:pt x="71" y="376"/>
                  </a:lnTo>
                  <a:lnTo>
                    <a:pt x="77" y="368"/>
                  </a:lnTo>
                  <a:lnTo>
                    <a:pt x="81" y="355"/>
                  </a:lnTo>
                  <a:lnTo>
                    <a:pt x="87" y="331"/>
                  </a:lnTo>
                  <a:lnTo>
                    <a:pt x="89" y="303"/>
                  </a:lnTo>
                  <a:lnTo>
                    <a:pt x="87" y="272"/>
                  </a:lnTo>
                  <a:lnTo>
                    <a:pt x="83" y="242"/>
                  </a:lnTo>
                  <a:lnTo>
                    <a:pt x="77" y="209"/>
                  </a:lnTo>
                  <a:lnTo>
                    <a:pt x="69" y="177"/>
                  </a:lnTo>
                  <a:lnTo>
                    <a:pt x="51" y="112"/>
                  </a:lnTo>
                  <a:lnTo>
                    <a:pt x="33" y="59"/>
                  </a:lnTo>
                  <a:lnTo>
                    <a:pt x="18" y="19"/>
                  </a:lnTo>
                  <a:lnTo>
                    <a:pt x="12" y="0"/>
                  </a:lnTo>
                  <a:lnTo>
                    <a:pt x="0" y="2"/>
                  </a:lnTo>
                  <a:close/>
                </a:path>
              </a:pathLst>
            </a:custGeom>
            <a:grpFill/>
            <a:ln w="9525">
              <a:noFill/>
              <a:round/>
              <a:headEnd/>
              <a:tailEnd/>
            </a:ln>
          </p:spPr>
          <p:txBody>
            <a:bodyPr/>
            <a:lstStyle/>
            <a:p>
              <a:pPr>
                <a:defRPr/>
              </a:pPr>
              <a:endParaRPr lang="en-CA" dirty="0"/>
            </a:p>
          </p:txBody>
        </p:sp>
        <p:sp>
          <p:nvSpPr>
            <p:cNvPr id="930035" name="Freeform 243"/>
            <p:cNvSpPr>
              <a:spLocks/>
            </p:cNvSpPr>
            <p:nvPr/>
          </p:nvSpPr>
          <p:spPr bwMode="auto">
            <a:xfrm>
              <a:off x="4789" y="1704"/>
              <a:ext cx="150" cy="402"/>
            </a:xfrm>
            <a:custGeom>
              <a:avLst/>
              <a:gdLst/>
              <a:ahLst/>
              <a:cxnLst>
                <a:cxn ang="0">
                  <a:pos x="2" y="0"/>
                </a:cxn>
                <a:cxn ang="0">
                  <a:pos x="0" y="13"/>
                </a:cxn>
                <a:cxn ang="0">
                  <a:pos x="2" y="29"/>
                </a:cxn>
                <a:cxn ang="0">
                  <a:pos x="6" y="47"/>
                </a:cxn>
                <a:cxn ang="0">
                  <a:pos x="14" y="67"/>
                </a:cxn>
                <a:cxn ang="0">
                  <a:pos x="35" y="116"/>
                </a:cxn>
                <a:cxn ang="0">
                  <a:pos x="57" y="169"/>
                </a:cxn>
                <a:cxn ang="0">
                  <a:pos x="83" y="228"/>
                </a:cxn>
                <a:cxn ang="0">
                  <a:pos x="108" y="289"/>
                </a:cxn>
                <a:cxn ang="0">
                  <a:pos x="118" y="317"/>
                </a:cxn>
                <a:cxn ang="0">
                  <a:pos x="128" y="347"/>
                </a:cxn>
                <a:cxn ang="0">
                  <a:pos x="134" y="376"/>
                </a:cxn>
                <a:cxn ang="0">
                  <a:pos x="138" y="402"/>
                </a:cxn>
                <a:cxn ang="0">
                  <a:pos x="150" y="400"/>
                </a:cxn>
                <a:cxn ang="0">
                  <a:pos x="146" y="372"/>
                </a:cxn>
                <a:cxn ang="0">
                  <a:pos x="138" y="343"/>
                </a:cxn>
                <a:cxn ang="0">
                  <a:pos x="130" y="313"/>
                </a:cxn>
                <a:cxn ang="0">
                  <a:pos x="120" y="283"/>
                </a:cxn>
                <a:cxn ang="0">
                  <a:pos x="95" y="224"/>
                </a:cxn>
                <a:cxn ang="0">
                  <a:pos x="69" y="165"/>
                </a:cxn>
                <a:cxn ang="0">
                  <a:pos x="45" y="110"/>
                </a:cxn>
                <a:cxn ang="0">
                  <a:pos x="24" y="63"/>
                </a:cxn>
                <a:cxn ang="0">
                  <a:pos x="18" y="45"/>
                </a:cxn>
                <a:cxn ang="0">
                  <a:pos x="14" y="27"/>
                </a:cxn>
                <a:cxn ang="0">
                  <a:pos x="12" y="13"/>
                </a:cxn>
                <a:cxn ang="0">
                  <a:pos x="12" y="2"/>
                </a:cxn>
                <a:cxn ang="0">
                  <a:pos x="2" y="0"/>
                </a:cxn>
              </a:cxnLst>
              <a:rect l="0" t="0" r="r" b="b"/>
              <a:pathLst>
                <a:path w="150" h="402">
                  <a:moveTo>
                    <a:pt x="2" y="0"/>
                  </a:moveTo>
                  <a:lnTo>
                    <a:pt x="0" y="13"/>
                  </a:lnTo>
                  <a:lnTo>
                    <a:pt x="2" y="29"/>
                  </a:lnTo>
                  <a:lnTo>
                    <a:pt x="6" y="47"/>
                  </a:lnTo>
                  <a:lnTo>
                    <a:pt x="14" y="67"/>
                  </a:lnTo>
                  <a:lnTo>
                    <a:pt x="35" y="116"/>
                  </a:lnTo>
                  <a:lnTo>
                    <a:pt x="57" y="169"/>
                  </a:lnTo>
                  <a:lnTo>
                    <a:pt x="83" y="228"/>
                  </a:lnTo>
                  <a:lnTo>
                    <a:pt x="108" y="289"/>
                  </a:lnTo>
                  <a:lnTo>
                    <a:pt x="118" y="317"/>
                  </a:lnTo>
                  <a:lnTo>
                    <a:pt x="128" y="347"/>
                  </a:lnTo>
                  <a:lnTo>
                    <a:pt x="134" y="376"/>
                  </a:lnTo>
                  <a:lnTo>
                    <a:pt x="138" y="402"/>
                  </a:lnTo>
                  <a:lnTo>
                    <a:pt x="150" y="400"/>
                  </a:lnTo>
                  <a:lnTo>
                    <a:pt x="146" y="372"/>
                  </a:lnTo>
                  <a:lnTo>
                    <a:pt x="138" y="343"/>
                  </a:lnTo>
                  <a:lnTo>
                    <a:pt x="130" y="313"/>
                  </a:lnTo>
                  <a:lnTo>
                    <a:pt x="120" y="283"/>
                  </a:lnTo>
                  <a:lnTo>
                    <a:pt x="95" y="224"/>
                  </a:lnTo>
                  <a:lnTo>
                    <a:pt x="69" y="165"/>
                  </a:lnTo>
                  <a:lnTo>
                    <a:pt x="45" y="110"/>
                  </a:lnTo>
                  <a:lnTo>
                    <a:pt x="24" y="63"/>
                  </a:lnTo>
                  <a:lnTo>
                    <a:pt x="18" y="45"/>
                  </a:lnTo>
                  <a:lnTo>
                    <a:pt x="14" y="27"/>
                  </a:lnTo>
                  <a:lnTo>
                    <a:pt x="12" y="13"/>
                  </a:lnTo>
                  <a:lnTo>
                    <a:pt x="12" y="2"/>
                  </a:lnTo>
                  <a:lnTo>
                    <a:pt x="2" y="0"/>
                  </a:lnTo>
                  <a:close/>
                </a:path>
              </a:pathLst>
            </a:custGeom>
            <a:grpFill/>
            <a:ln w="9525">
              <a:noFill/>
              <a:round/>
              <a:headEnd/>
              <a:tailEnd/>
            </a:ln>
          </p:spPr>
          <p:txBody>
            <a:bodyPr/>
            <a:lstStyle/>
            <a:p>
              <a:pPr>
                <a:defRPr/>
              </a:pPr>
              <a:endParaRPr lang="en-CA" dirty="0"/>
            </a:p>
          </p:txBody>
        </p:sp>
        <p:sp>
          <p:nvSpPr>
            <p:cNvPr id="930036" name="Freeform 244"/>
            <p:cNvSpPr>
              <a:spLocks/>
            </p:cNvSpPr>
            <p:nvPr/>
          </p:nvSpPr>
          <p:spPr bwMode="auto">
            <a:xfrm>
              <a:off x="4791" y="1646"/>
              <a:ext cx="238" cy="60"/>
            </a:xfrm>
            <a:custGeom>
              <a:avLst/>
              <a:gdLst/>
              <a:ahLst/>
              <a:cxnLst>
                <a:cxn ang="0">
                  <a:pos x="238" y="48"/>
                </a:cxn>
                <a:cxn ang="0">
                  <a:pos x="236" y="46"/>
                </a:cxn>
                <a:cxn ang="0">
                  <a:pos x="209" y="34"/>
                </a:cxn>
                <a:cxn ang="0">
                  <a:pos x="183" y="22"/>
                </a:cxn>
                <a:cxn ang="0">
                  <a:pos x="160" y="14"/>
                </a:cxn>
                <a:cxn ang="0">
                  <a:pos x="138" y="8"/>
                </a:cxn>
                <a:cxn ang="0">
                  <a:pos x="118" y="4"/>
                </a:cxn>
                <a:cxn ang="0">
                  <a:pos x="100" y="2"/>
                </a:cxn>
                <a:cxn ang="0">
                  <a:pos x="83" y="0"/>
                </a:cxn>
                <a:cxn ang="0">
                  <a:pos x="67" y="2"/>
                </a:cxn>
                <a:cxn ang="0">
                  <a:pos x="55" y="4"/>
                </a:cxn>
                <a:cxn ang="0">
                  <a:pos x="43" y="8"/>
                </a:cxn>
                <a:cxn ang="0">
                  <a:pos x="31" y="14"/>
                </a:cxn>
                <a:cxn ang="0">
                  <a:pos x="22" y="20"/>
                </a:cxn>
                <a:cxn ang="0">
                  <a:pos x="14" y="28"/>
                </a:cxn>
                <a:cxn ang="0">
                  <a:pos x="8" y="38"/>
                </a:cxn>
                <a:cxn ang="0">
                  <a:pos x="2" y="48"/>
                </a:cxn>
                <a:cxn ang="0">
                  <a:pos x="0" y="58"/>
                </a:cxn>
                <a:cxn ang="0">
                  <a:pos x="10" y="60"/>
                </a:cxn>
                <a:cxn ang="0">
                  <a:pos x="14" y="52"/>
                </a:cxn>
                <a:cxn ang="0">
                  <a:pos x="18" y="44"/>
                </a:cxn>
                <a:cxn ang="0">
                  <a:pos x="24" y="36"/>
                </a:cxn>
                <a:cxn ang="0">
                  <a:pos x="31" y="30"/>
                </a:cxn>
                <a:cxn ang="0">
                  <a:pos x="39" y="24"/>
                </a:cxn>
                <a:cxn ang="0">
                  <a:pos x="47" y="20"/>
                </a:cxn>
                <a:cxn ang="0">
                  <a:pos x="57" y="16"/>
                </a:cxn>
                <a:cxn ang="0">
                  <a:pos x="69" y="14"/>
                </a:cxn>
                <a:cxn ang="0">
                  <a:pos x="83" y="12"/>
                </a:cxn>
                <a:cxn ang="0">
                  <a:pos x="100" y="14"/>
                </a:cxn>
                <a:cxn ang="0">
                  <a:pos x="116" y="16"/>
                </a:cxn>
                <a:cxn ang="0">
                  <a:pos x="136" y="20"/>
                </a:cxn>
                <a:cxn ang="0">
                  <a:pos x="156" y="26"/>
                </a:cxn>
                <a:cxn ang="0">
                  <a:pos x="179" y="34"/>
                </a:cxn>
                <a:cxn ang="0">
                  <a:pos x="203" y="44"/>
                </a:cxn>
                <a:cxn ang="0">
                  <a:pos x="232" y="58"/>
                </a:cxn>
                <a:cxn ang="0">
                  <a:pos x="229" y="56"/>
                </a:cxn>
                <a:cxn ang="0">
                  <a:pos x="238" y="48"/>
                </a:cxn>
              </a:cxnLst>
              <a:rect l="0" t="0" r="r" b="b"/>
              <a:pathLst>
                <a:path w="238" h="60">
                  <a:moveTo>
                    <a:pt x="238" y="48"/>
                  </a:moveTo>
                  <a:lnTo>
                    <a:pt x="236" y="46"/>
                  </a:lnTo>
                  <a:lnTo>
                    <a:pt x="209" y="34"/>
                  </a:lnTo>
                  <a:lnTo>
                    <a:pt x="183" y="22"/>
                  </a:lnTo>
                  <a:lnTo>
                    <a:pt x="160" y="14"/>
                  </a:lnTo>
                  <a:lnTo>
                    <a:pt x="138" y="8"/>
                  </a:lnTo>
                  <a:lnTo>
                    <a:pt x="118" y="4"/>
                  </a:lnTo>
                  <a:lnTo>
                    <a:pt x="100" y="2"/>
                  </a:lnTo>
                  <a:lnTo>
                    <a:pt x="83" y="0"/>
                  </a:lnTo>
                  <a:lnTo>
                    <a:pt x="67" y="2"/>
                  </a:lnTo>
                  <a:lnTo>
                    <a:pt x="55" y="4"/>
                  </a:lnTo>
                  <a:lnTo>
                    <a:pt x="43" y="8"/>
                  </a:lnTo>
                  <a:lnTo>
                    <a:pt x="31" y="14"/>
                  </a:lnTo>
                  <a:lnTo>
                    <a:pt x="22" y="20"/>
                  </a:lnTo>
                  <a:lnTo>
                    <a:pt x="14" y="28"/>
                  </a:lnTo>
                  <a:lnTo>
                    <a:pt x="8" y="38"/>
                  </a:lnTo>
                  <a:lnTo>
                    <a:pt x="2" y="48"/>
                  </a:lnTo>
                  <a:lnTo>
                    <a:pt x="0" y="58"/>
                  </a:lnTo>
                  <a:lnTo>
                    <a:pt x="10" y="60"/>
                  </a:lnTo>
                  <a:lnTo>
                    <a:pt x="14" y="52"/>
                  </a:lnTo>
                  <a:lnTo>
                    <a:pt x="18" y="44"/>
                  </a:lnTo>
                  <a:lnTo>
                    <a:pt x="24" y="36"/>
                  </a:lnTo>
                  <a:lnTo>
                    <a:pt x="31" y="30"/>
                  </a:lnTo>
                  <a:lnTo>
                    <a:pt x="39" y="24"/>
                  </a:lnTo>
                  <a:lnTo>
                    <a:pt x="47" y="20"/>
                  </a:lnTo>
                  <a:lnTo>
                    <a:pt x="57" y="16"/>
                  </a:lnTo>
                  <a:lnTo>
                    <a:pt x="69" y="14"/>
                  </a:lnTo>
                  <a:lnTo>
                    <a:pt x="83" y="12"/>
                  </a:lnTo>
                  <a:lnTo>
                    <a:pt x="100" y="14"/>
                  </a:lnTo>
                  <a:lnTo>
                    <a:pt x="116" y="16"/>
                  </a:lnTo>
                  <a:lnTo>
                    <a:pt x="136" y="20"/>
                  </a:lnTo>
                  <a:lnTo>
                    <a:pt x="156" y="26"/>
                  </a:lnTo>
                  <a:lnTo>
                    <a:pt x="179" y="34"/>
                  </a:lnTo>
                  <a:lnTo>
                    <a:pt x="203" y="44"/>
                  </a:lnTo>
                  <a:lnTo>
                    <a:pt x="232" y="58"/>
                  </a:lnTo>
                  <a:lnTo>
                    <a:pt x="229" y="56"/>
                  </a:lnTo>
                  <a:lnTo>
                    <a:pt x="238" y="48"/>
                  </a:lnTo>
                  <a:close/>
                </a:path>
              </a:pathLst>
            </a:custGeom>
            <a:grpFill/>
            <a:ln w="9525">
              <a:noFill/>
              <a:round/>
              <a:headEnd/>
              <a:tailEnd/>
            </a:ln>
          </p:spPr>
          <p:txBody>
            <a:bodyPr/>
            <a:lstStyle/>
            <a:p>
              <a:pPr>
                <a:defRPr/>
              </a:pPr>
              <a:endParaRPr lang="en-CA" dirty="0"/>
            </a:p>
          </p:txBody>
        </p:sp>
        <p:sp>
          <p:nvSpPr>
            <p:cNvPr id="930037" name="Freeform 245"/>
            <p:cNvSpPr>
              <a:spLocks/>
            </p:cNvSpPr>
            <p:nvPr/>
          </p:nvSpPr>
          <p:spPr bwMode="auto">
            <a:xfrm>
              <a:off x="5020" y="1694"/>
              <a:ext cx="500" cy="1044"/>
            </a:xfrm>
            <a:custGeom>
              <a:avLst/>
              <a:gdLst/>
              <a:ahLst/>
              <a:cxnLst>
                <a:cxn ang="0">
                  <a:pos x="500" y="1044"/>
                </a:cxn>
                <a:cxn ang="0">
                  <a:pos x="498" y="1007"/>
                </a:cxn>
                <a:cxn ang="0">
                  <a:pos x="496" y="968"/>
                </a:cxn>
                <a:cxn ang="0">
                  <a:pos x="492" y="932"/>
                </a:cxn>
                <a:cxn ang="0">
                  <a:pos x="484" y="893"/>
                </a:cxn>
                <a:cxn ang="0">
                  <a:pos x="478" y="855"/>
                </a:cxn>
                <a:cxn ang="0">
                  <a:pos x="467" y="816"/>
                </a:cxn>
                <a:cxn ang="0">
                  <a:pos x="457" y="778"/>
                </a:cxn>
                <a:cxn ang="0">
                  <a:pos x="445" y="739"/>
                </a:cxn>
                <a:cxn ang="0">
                  <a:pos x="417" y="660"/>
                </a:cxn>
                <a:cxn ang="0">
                  <a:pos x="384" y="583"/>
                </a:cxn>
                <a:cxn ang="0">
                  <a:pos x="350" y="508"/>
                </a:cxn>
                <a:cxn ang="0">
                  <a:pos x="313" y="435"/>
                </a:cxn>
                <a:cxn ang="0">
                  <a:pos x="273" y="364"/>
                </a:cxn>
                <a:cxn ang="0">
                  <a:pos x="232" y="297"/>
                </a:cxn>
                <a:cxn ang="0">
                  <a:pos x="191" y="234"/>
                </a:cxn>
                <a:cxn ang="0">
                  <a:pos x="151" y="175"/>
                </a:cxn>
                <a:cxn ang="0">
                  <a:pos x="112" y="122"/>
                </a:cxn>
                <a:cxn ang="0">
                  <a:pos x="76" y="73"/>
                </a:cxn>
                <a:cxn ang="0">
                  <a:pos x="39" y="33"/>
                </a:cxn>
                <a:cxn ang="0">
                  <a:pos x="9" y="0"/>
                </a:cxn>
                <a:cxn ang="0">
                  <a:pos x="0" y="8"/>
                </a:cxn>
                <a:cxn ang="0">
                  <a:pos x="31" y="41"/>
                </a:cxn>
                <a:cxn ang="0">
                  <a:pos x="65" y="81"/>
                </a:cxn>
                <a:cxn ang="0">
                  <a:pos x="102" y="128"/>
                </a:cxn>
                <a:cxn ang="0">
                  <a:pos x="141" y="181"/>
                </a:cxn>
                <a:cxn ang="0">
                  <a:pos x="181" y="240"/>
                </a:cxn>
                <a:cxn ang="0">
                  <a:pos x="222" y="303"/>
                </a:cxn>
                <a:cxn ang="0">
                  <a:pos x="262" y="370"/>
                </a:cxn>
                <a:cxn ang="0">
                  <a:pos x="301" y="441"/>
                </a:cxn>
                <a:cxn ang="0">
                  <a:pos x="340" y="514"/>
                </a:cxn>
                <a:cxn ang="0">
                  <a:pos x="374" y="589"/>
                </a:cxn>
                <a:cxn ang="0">
                  <a:pos x="404" y="664"/>
                </a:cxn>
                <a:cxn ang="0">
                  <a:pos x="433" y="741"/>
                </a:cxn>
                <a:cxn ang="0">
                  <a:pos x="445" y="780"/>
                </a:cxn>
                <a:cxn ang="0">
                  <a:pos x="455" y="818"/>
                </a:cxn>
                <a:cxn ang="0">
                  <a:pos x="465" y="857"/>
                </a:cxn>
                <a:cxn ang="0">
                  <a:pos x="474" y="895"/>
                </a:cxn>
                <a:cxn ang="0">
                  <a:pos x="480" y="934"/>
                </a:cxn>
                <a:cxn ang="0">
                  <a:pos x="484" y="970"/>
                </a:cxn>
                <a:cxn ang="0">
                  <a:pos x="486" y="1007"/>
                </a:cxn>
                <a:cxn ang="0">
                  <a:pos x="488" y="1044"/>
                </a:cxn>
                <a:cxn ang="0">
                  <a:pos x="500" y="1044"/>
                </a:cxn>
              </a:cxnLst>
              <a:rect l="0" t="0" r="r" b="b"/>
              <a:pathLst>
                <a:path w="500" h="1044">
                  <a:moveTo>
                    <a:pt x="500" y="1044"/>
                  </a:moveTo>
                  <a:lnTo>
                    <a:pt x="498" y="1007"/>
                  </a:lnTo>
                  <a:lnTo>
                    <a:pt x="496" y="968"/>
                  </a:lnTo>
                  <a:lnTo>
                    <a:pt x="492" y="932"/>
                  </a:lnTo>
                  <a:lnTo>
                    <a:pt x="484" y="893"/>
                  </a:lnTo>
                  <a:lnTo>
                    <a:pt x="478" y="855"/>
                  </a:lnTo>
                  <a:lnTo>
                    <a:pt x="467" y="816"/>
                  </a:lnTo>
                  <a:lnTo>
                    <a:pt x="457" y="778"/>
                  </a:lnTo>
                  <a:lnTo>
                    <a:pt x="445" y="739"/>
                  </a:lnTo>
                  <a:lnTo>
                    <a:pt x="417" y="660"/>
                  </a:lnTo>
                  <a:lnTo>
                    <a:pt x="384" y="583"/>
                  </a:lnTo>
                  <a:lnTo>
                    <a:pt x="350" y="508"/>
                  </a:lnTo>
                  <a:lnTo>
                    <a:pt x="313" y="435"/>
                  </a:lnTo>
                  <a:lnTo>
                    <a:pt x="273" y="364"/>
                  </a:lnTo>
                  <a:lnTo>
                    <a:pt x="232" y="297"/>
                  </a:lnTo>
                  <a:lnTo>
                    <a:pt x="191" y="234"/>
                  </a:lnTo>
                  <a:lnTo>
                    <a:pt x="151" y="175"/>
                  </a:lnTo>
                  <a:lnTo>
                    <a:pt x="112" y="122"/>
                  </a:lnTo>
                  <a:lnTo>
                    <a:pt x="76" y="73"/>
                  </a:lnTo>
                  <a:lnTo>
                    <a:pt x="39" y="33"/>
                  </a:lnTo>
                  <a:lnTo>
                    <a:pt x="9" y="0"/>
                  </a:lnTo>
                  <a:lnTo>
                    <a:pt x="0" y="8"/>
                  </a:lnTo>
                  <a:lnTo>
                    <a:pt x="31" y="41"/>
                  </a:lnTo>
                  <a:lnTo>
                    <a:pt x="65" y="81"/>
                  </a:lnTo>
                  <a:lnTo>
                    <a:pt x="102" y="128"/>
                  </a:lnTo>
                  <a:lnTo>
                    <a:pt x="141" y="181"/>
                  </a:lnTo>
                  <a:lnTo>
                    <a:pt x="181" y="240"/>
                  </a:lnTo>
                  <a:lnTo>
                    <a:pt x="222" y="303"/>
                  </a:lnTo>
                  <a:lnTo>
                    <a:pt x="262" y="370"/>
                  </a:lnTo>
                  <a:lnTo>
                    <a:pt x="301" y="441"/>
                  </a:lnTo>
                  <a:lnTo>
                    <a:pt x="340" y="514"/>
                  </a:lnTo>
                  <a:lnTo>
                    <a:pt x="374" y="589"/>
                  </a:lnTo>
                  <a:lnTo>
                    <a:pt x="404" y="664"/>
                  </a:lnTo>
                  <a:lnTo>
                    <a:pt x="433" y="741"/>
                  </a:lnTo>
                  <a:lnTo>
                    <a:pt x="445" y="780"/>
                  </a:lnTo>
                  <a:lnTo>
                    <a:pt x="455" y="818"/>
                  </a:lnTo>
                  <a:lnTo>
                    <a:pt x="465" y="857"/>
                  </a:lnTo>
                  <a:lnTo>
                    <a:pt x="474" y="895"/>
                  </a:lnTo>
                  <a:lnTo>
                    <a:pt x="480" y="934"/>
                  </a:lnTo>
                  <a:lnTo>
                    <a:pt x="484" y="970"/>
                  </a:lnTo>
                  <a:lnTo>
                    <a:pt x="486" y="1007"/>
                  </a:lnTo>
                  <a:lnTo>
                    <a:pt x="488" y="1044"/>
                  </a:lnTo>
                  <a:lnTo>
                    <a:pt x="500" y="1044"/>
                  </a:lnTo>
                  <a:close/>
                </a:path>
              </a:pathLst>
            </a:custGeom>
            <a:grpFill/>
            <a:ln w="9525">
              <a:noFill/>
              <a:round/>
              <a:headEnd/>
              <a:tailEnd/>
            </a:ln>
          </p:spPr>
          <p:txBody>
            <a:bodyPr/>
            <a:lstStyle/>
            <a:p>
              <a:pPr>
                <a:defRPr/>
              </a:pPr>
              <a:endParaRPr lang="en-CA" dirty="0"/>
            </a:p>
          </p:txBody>
        </p:sp>
        <p:sp>
          <p:nvSpPr>
            <p:cNvPr id="930038" name="Freeform 246"/>
            <p:cNvSpPr>
              <a:spLocks/>
            </p:cNvSpPr>
            <p:nvPr/>
          </p:nvSpPr>
          <p:spPr bwMode="auto">
            <a:xfrm>
              <a:off x="5020" y="2738"/>
              <a:ext cx="500" cy="1043"/>
            </a:xfrm>
            <a:custGeom>
              <a:avLst/>
              <a:gdLst/>
              <a:ahLst/>
              <a:cxnLst>
                <a:cxn ang="0">
                  <a:pos x="7" y="1043"/>
                </a:cxn>
                <a:cxn ang="0">
                  <a:pos x="9" y="1043"/>
                </a:cxn>
                <a:cxn ang="0">
                  <a:pos x="39" y="1008"/>
                </a:cxn>
                <a:cxn ang="0">
                  <a:pos x="76" y="968"/>
                </a:cxn>
                <a:cxn ang="0">
                  <a:pos x="112" y="921"/>
                </a:cxn>
                <a:cxn ang="0">
                  <a:pos x="151" y="868"/>
                </a:cxn>
                <a:cxn ang="0">
                  <a:pos x="191" y="809"/>
                </a:cxn>
                <a:cxn ang="0">
                  <a:pos x="232" y="746"/>
                </a:cxn>
                <a:cxn ang="0">
                  <a:pos x="273" y="679"/>
                </a:cxn>
                <a:cxn ang="0">
                  <a:pos x="313" y="608"/>
                </a:cxn>
                <a:cxn ang="0">
                  <a:pos x="350" y="535"/>
                </a:cxn>
                <a:cxn ang="0">
                  <a:pos x="384" y="460"/>
                </a:cxn>
                <a:cxn ang="0">
                  <a:pos x="417" y="383"/>
                </a:cxn>
                <a:cxn ang="0">
                  <a:pos x="445" y="306"/>
                </a:cxn>
                <a:cxn ang="0">
                  <a:pos x="457" y="265"/>
                </a:cxn>
                <a:cxn ang="0">
                  <a:pos x="467" y="227"/>
                </a:cxn>
                <a:cxn ang="0">
                  <a:pos x="478" y="188"/>
                </a:cxn>
                <a:cxn ang="0">
                  <a:pos x="484" y="150"/>
                </a:cxn>
                <a:cxn ang="0">
                  <a:pos x="492" y="111"/>
                </a:cxn>
                <a:cxn ang="0">
                  <a:pos x="496" y="75"/>
                </a:cxn>
                <a:cxn ang="0">
                  <a:pos x="498" y="36"/>
                </a:cxn>
                <a:cxn ang="0">
                  <a:pos x="500" y="0"/>
                </a:cxn>
                <a:cxn ang="0">
                  <a:pos x="488" y="0"/>
                </a:cxn>
                <a:cxn ang="0">
                  <a:pos x="486" y="36"/>
                </a:cxn>
                <a:cxn ang="0">
                  <a:pos x="484" y="73"/>
                </a:cxn>
                <a:cxn ang="0">
                  <a:pos x="480" y="109"/>
                </a:cxn>
                <a:cxn ang="0">
                  <a:pos x="474" y="148"/>
                </a:cxn>
                <a:cxn ang="0">
                  <a:pos x="465" y="186"/>
                </a:cxn>
                <a:cxn ang="0">
                  <a:pos x="455" y="225"/>
                </a:cxn>
                <a:cxn ang="0">
                  <a:pos x="445" y="263"/>
                </a:cxn>
                <a:cxn ang="0">
                  <a:pos x="433" y="302"/>
                </a:cxn>
                <a:cxn ang="0">
                  <a:pos x="404" y="379"/>
                </a:cxn>
                <a:cxn ang="0">
                  <a:pos x="374" y="454"/>
                </a:cxn>
                <a:cxn ang="0">
                  <a:pos x="340" y="529"/>
                </a:cxn>
                <a:cxn ang="0">
                  <a:pos x="301" y="602"/>
                </a:cxn>
                <a:cxn ang="0">
                  <a:pos x="262" y="673"/>
                </a:cxn>
                <a:cxn ang="0">
                  <a:pos x="222" y="740"/>
                </a:cxn>
                <a:cxn ang="0">
                  <a:pos x="181" y="803"/>
                </a:cxn>
                <a:cxn ang="0">
                  <a:pos x="141" y="862"/>
                </a:cxn>
                <a:cxn ang="0">
                  <a:pos x="102" y="915"/>
                </a:cxn>
                <a:cxn ang="0">
                  <a:pos x="65" y="962"/>
                </a:cxn>
                <a:cxn ang="0">
                  <a:pos x="31" y="1002"/>
                </a:cxn>
                <a:cxn ang="0">
                  <a:pos x="0" y="1035"/>
                </a:cxn>
                <a:cxn ang="0">
                  <a:pos x="3" y="1033"/>
                </a:cxn>
                <a:cxn ang="0">
                  <a:pos x="7" y="1043"/>
                </a:cxn>
              </a:cxnLst>
              <a:rect l="0" t="0" r="r" b="b"/>
              <a:pathLst>
                <a:path w="500" h="1043">
                  <a:moveTo>
                    <a:pt x="7" y="1043"/>
                  </a:moveTo>
                  <a:lnTo>
                    <a:pt x="9" y="1043"/>
                  </a:lnTo>
                  <a:lnTo>
                    <a:pt x="39" y="1008"/>
                  </a:lnTo>
                  <a:lnTo>
                    <a:pt x="76" y="968"/>
                  </a:lnTo>
                  <a:lnTo>
                    <a:pt x="112" y="921"/>
                  </a:lnTo>
                  <a:lnTo>
                    <a:pt x="151" y="868"/>
                  </a:lnTo>
                  <a:lnTo>
                    <a:pt x="191" y="809"/>
                  </a:lnTo>
                  <a:lnTo>
                    <a:pt x="232" y="746"/>
                  </a:lnTo>
                  <a:lnTo>
                    <a:pt x="273" y="679"/>
                  </a:lnTo>
                  <a:lnTo>
                    <a:pt x="313" y="608"/>
                  </a:lnTo>
                  <a:lnTo>
                    <a:pt x="350" y="535"/>
                  </a:lnTo>
                  <a:lnTo>
                    <a:pt x="384" y="460"/>
                  </a:lnTo>
                  <a:lnTo>
                    <a:pt x="417" y="383"/>
                  </a:lnTo>
                  <a:lnTo>
                    <a:pt x="445" y="306"/>
                  </a:lnTo>
                  <a:lnTo>
                    <a:pt x="457" y="265"/>
                  </a:lnTo>
                  <a:lnTo>
                    <a:pt x="467" y="227"/>
                  </a:lnTo>
                  <a:lnTo>
                    <a:pt x="478" y="188"/>
                  </a:lnTo>
                  <a:lnTo>
                    <a:pt x="484" y="150"/>
                  </a:lnTo>
                  <a:lnTo>
                    <a:pt x="492" y="111"/>
                  </a:lnTo>
                  <a:lnTo>
                    <a:pt x="496" y="75"/>
                  </a:lnTo>
                  <a:lnTo>
                    <a:pt x="498" y="36"/>
                  </a:lnTo>
                  <a:lnTo>
                    <a:pt x="500" y="0"/>
                  </a:lnTo>
                  <a:lnTo>
                    <a:pt x="488" y="0"/>
                  </a:lnTo>
                  <a:lnTo>
                    <a:pt x="486" y="36"/>
                  </a:lnTo>
                  <a:lnTo>
                    <a:pt x="484" y="73"/>
                  </a:lnTo>
                  <a:lnTo>
                    <a:pt x="480" y="109"/>
                  </a:lnTo>
                  <a:lnTo>
                    <a:pt x="474" y="148"/>
                  </a:lnTo>
                  <a:lnTo>
                    <a:pt x="465" y="186"/>
                  </a:lnTo>
                  <a:lnTo>
                    <a:pt x="455" y="225"/>
                  </a:lnTo>
                  <a:lnTo>
                    <a:pt x="445" y="263"/>
                  </a:lnTo>
                  <a:lnTo>
                    <a:pt x="433" y="302"/>
                  </a:lnTo>
                  <a:lnTo>
                    <a:pt x="404" y="379"/>
                  </a:lnTo>
                  <a:lnTo>
                    <a:pt x="374" y="454"/>
                  </a:lnTo>
                  <a:lnTo>
                    <a:pt x="340" y="529"/>
                  </a:lnTo>
                  <a:lnTo>
                    <a:pt x="301" y="602"/>
                  </a:lnTo>
                  <a:lnTo>
                    <a:pt x="262" y="673"/>
                  </a:lnTo>
                  <a:lnTo>
                    <a:pt x="222" y="740"/>
                  </a:lnTo>
                  <a:lnTo>
                    <a:pt x="181" y="803"/>
                  </a:lnTo>
                  <a:lnTo>
                    <a:pt x="141" y="862"/>
                  </a:lnTo>
                  <a:lnTo>
                    <a:pt x="102" y="915"/>
                  </a:lnTo>
                  <a:lnTo>
                    <a:pt x="65" y="962"/>
                  </a:lnTo>
                  <a:lnTo>
                    <a:pt x="31" y="1002"/>
                  </a:lnTo>
                  <a:lnTo>
                    <a:pt x="0" y="1035"/>
                  </a:lnTo>
                  <a:lnTo>
                    <a:pt x="3" y="1033"/>
                  </a:lnTo>
                  <a:lnTo>
                    <a:pt x="7" y="1043"/>
                  </a:lnTo>
                  <a:close/>
                </a:path>
              </a:pathLst>
            </a:custGeom>
            <a:grpFill/>
            <a:ln w="9525">
              <a:noFill/>
              <a:round/>
              <a:headEnd/>
              <a:tailEnd/>
            </a:ln>
          </p:spPr>
          <p:txBody>
            <a:bodyPr/>
            <a:lstStyle/>
            <a:p>
              <a:pPr>
                <a:defRPr/>
              </a:pPr>
              <a:endParaRPr lang="en-CA" dirty="0"/>
            </a:p>
          </p:txBody>
        </p:sp>
        <p:sp>
          <p:nvSpPr>
            <p:cNvPr id="930039" name="Freeform 247"/>
            <p:cNvSpPr>
              <a:spLocks/>
            </p:cNvSpPr>
            <p:nvPr/>
          </p:nvSpPr>
          <p:spPr bwMode="auto">
            <a:xfrm>
              <a:off x="4791" y="3769"/>
              <a:ext cx="236" cy="60"/>
            </a:xfrm>
            <a:custGeom>
              <a:avLst/>
              <a:gdLst/>
              <a:ahLst/>
              <a:cxnLst>
                <a:cxn ang="0">
                  <a:pos x="0" y="2"/>
                </a:cxn>
                <a:cxn ang="0">
                  <a:pos x="2" y="12"/>
                </a:cxn>
                <a:cxn ang="0">
                  <a:pos x="8" y="22"/>
                </a:cxn>
                <a:cxn ang="0">
                  <a:pos x="14" y="32"/>
                </a:cxn>
                <a:cxn ang="0">
                  <a:pos x="22" y="40"/>
                </a:cxn>
                <a:cxn ang="0">
                  <a:pos x="31" y="46"/>
                </a:cxn>
                <a:cxn ang="0">
                  <a:pos x="43" y="52"/>
                </a:cxn>
                <a:cxn ang="0">
                  <a:pos x="55" y="56"/>
                </a:cxn>
                <a:cxn ang="0">
                  <a:pos x="67" y="58"/>
                </a:cxn>
                <a:cxn ang="0">
                  <a:pos x="83" y="60"/>
                </a:cxn>
                <a:cxn ang="0">
                  <a:pos x="100" y="58"/>
                </a:cxn>
                <a:cxn ang="0">
                  <a:pos x="118" y="56"/>
                </a:cxn>
                <a:cxn ang="0">
                  <a:pos x="138" y="52"/>
                </a:cxn>
                <a:cxn ang="0">
                  <a:pos x="160" y="46"/>
                </a:cxn>
                <a:cxn ang="0">
                  <a:pos x="183" y="36"/>
                </a:cxn>
                <a:cxn ang="0">
                  <a:pos x="209" y="26"/>
                </a:cxn>
                <a:cxn ang="0">
                  <a:pos x="236" y="12"/>
                </a:cxn>
                <a:cxn ang="0">
                  <a:pos x="232" y="2"/>
                </a:cxn>
                <a:cxn ang="0">
                  <a:pos x="203" y="16"/>
                </a:cxn>
                <a:cxn ang="0">
                  <a:pos x="179" y="26"/>
                </a:cxn>
                <a:cxn ang="0">
                  <a:pos x="156" y="34"/>
                </a:cxn>
                <a:cxn ang="0">
                  <a:pos x="136" y="40"/>
                </a:cxn>
                <a:cxn ang="0">
                  <a:pos x="116" y="44"/>
                </a:cxn>
                <a:cxn ang="0">
                  <a:pos x="100" y="46"/>
                </a:cxn>
                <a:cxn ang="0">
                  <a:pos x="83" y="48"/>
                </a:cxn>
                <a:cxn ang="0">
                  <a:pos x="69" y="46"/>
                </a:cxn>
                <a:cxn ang="0">
                  <a:pos x="57" y="44"/>
                </a:cxn>
                <a:cxn ang="0">
                  <a:pos x="47" y="40"/>
                </a:cxn>
                <a:cxn ang="0">
                  <a:pos x="39" y="36"/>
                </a:cxn>
                <a:cxn ang="0">
                  <a:pos x="31" y="30"/>
                </a:cxn>
                <a:cxn ang="0">
                  <a:pos x="24" y="24"/>
                </a:cxn>
                <a:cxn ang="0">
                  <a:pos x="18" y="16"/>
                </a:cxn>
                <a:cxn ang="0">
                  <a:pos x="14" y="8"/>
                </a:cxn>
                <a:cxn ang="0">
                  <a:pos x="10" y="0"/>
                </a:cxn>
                <a:cxn ang="0">
                  <a:pos x="0" y="2"/>
                </a:cxn>
              </a:cxnLst>
              <a:rect l="0" t="0" r="r" b="b"/>
              <a:pathLst>
                <a:path w="236" h="60">
                  <a:moveTo>
                    <a:pt x="0" y="2"/>
                  </a:moveTo>
                  <a:lnTo>
                    <a:pt x="2" y="12"/>
                  </a:lnTo>
                  <a:lnTo>
                    <a:pt x="8" y="22"/>
                  </a:lnTo>
                  <a:lnTo>
                    <a:pt x="14" y="32"/>
                  </a:lnTo>
                  <a:lnTo>
                    <a:pt x="22" y="40"/>
                  </a:lnTo>
                  <a:lnTo>
                    <a:pt x="31" y="46"/>
                  </a:lnTo>
                  <a:lnTo>
                    <a:pt x="43" y="52"/>
                  </a:lnTo>
                  <a:lnTo>
                    <a:pt x="55" y="56"/>
                  </a:lnTo>
                  <a:lnTo>
                    <a:pt x="67" y="58"/>
                  </a:lnTo>
                  <a:lnTo>
                    <a:pt x="83" y="60"/>
                  </a:lnTo>
                  <a:lnTo>
                    <a:pt x="100" y="58"/>
                  </a:lnTo>
                  <a:lnTo>
                    <a:pt x="118" y="56"/>
                  </a:lnTo>
                  <a:lnTo>
                    <a:pt x="138" y="52"/>
                  </a:lnTo>
                  <a:lnTo>
                    <a:pt x="160" y="46"/>
                  </a:lnTo>
                  <a:lnTo>
                    <a:pt x="183" y="36"/>
                  </a:lnTo>
                  <a:lnTo>
                    <a:pt x="209" y="26"/>
                  </a:lnTo>
                  <a:lnTo>
                    <a:pt x="236" y="12"/>
                  </a:lnTo>
                  <a:lnTo>
                    <a:pt x="232" y="2"/>
                  </a:lnTo>
                  <a:lnTo>
                    <a:pt x="203" y="16"/>
                  </a:lnTo>
                  <a:lnTo>
                    <a:pt x="179" y="26"/>
                  </a:lnTo>
                  <a:lnTo>
                    <a:pt x="156" y="34"/>
                  </a:lnTo>
                  <a:lnTo>
                    <a:pt x="136" y="40"/>
                  </a:lnTo>
                  <a:lnTo>
                    <a:pt x="116" y="44"/>
                  </a:lnTo>
                  <a:lnTo>
                    <a:pt x="100" y="46"/>
                  </a:lnTo>
                  <a:lnTo>
                    <a:pt x="83" y="48"/>
                  </a:lnTo>
                  <a:lnTo>
                    <a:pt x="69" y="46"/>
                  </a:lnTo>
                  <a:lnTo>
                    <a:pt x="57" y="44"/>
                  </a:lnTo>
                  <a:lnTo>
                    <a:pt x="47" y="40"/>
                  </a:lnTo>
                  <a:lnTo>
                    <a:pt x="39" y="36"/>
                  </a:lnTo>
                  <a:lnTo>
                    <a:pt x="31" y="30"/>
                  </a:lnTo>
                  <a:lnTo>
                    <a:pt x="24" y="24"/>
                  </a:lnTo>
                  <a:lnTo>
                    <a:pt x="18" y="16"/>
                  </a:lnTo>
                  <a:lnTo>
                    <a:pt x="14" y="8"/>
                  </a:lnTo>
                  <a:lnTo>
                    <a:pt x="10" y="0"/>
                  </a:lnTo>
                  <a:lnTo>
                    <a:pt x="0" y="2"/>
                  </a:lnTo>
                  <a:close/>
                </a:path>
              </a:pathLst>
            </a:custGeom>
            <a:grpFill/>
            <a:ln w="9525">
              <a:noFill/>
              <a:round/>
              <a:headEnd/>
              <a:tailEnd/>
            </a:ln>
          </p:spPr>
          <p:txBody>
            <a:bodyPr/>
            <a:lstStyle/>
            <a:p>
              <a:pPr>
                <a:defRPr/>
              </a:pPr>
              <a:endParaRPr lang="en-CA" dirty="0"/>
            </a:p>
          </p:txBody>
        </p:sp>
        <p:sp>
          <p:nvSpPr>
            <p:cNvPr id="930040" name="Freeform 248"/>
            <p:cNvSpPr>
              <a:spLocks/>
            </p:cNvSpPr>
            <p:nvPr/>
          </p:nvSpPr>
          <p:spPr bwMode="auto">
            <a:xfrm>
              <a:off x="4789" y="3369"/>
              <a:ext cx="150" cy="402"/>
            </a:xfrm>
            <a:custGeom>
              <a:avLst/>
              <a:gdLst/>
              <a:ahLst/>
              <a:cxnLst>
                <a:cxn ang="0">
                  <a:pos x="138" y="0"/>
                </a:cxn>
                <a:cxn ang="0">
                  <a:pos x="134" y="26"/>
                </a:cxn>
                <a:cxn ang="0">
                  <a:pos x="128" y="55"/>
                </a:cxn>
                <a:cxn ang="0">
                  <a:pos x="118" y="85"/>
                </a:cxn>
                <a:cxn ang="0">
                  <a:pos x="108" y="113"/>
                </a:cxn>
                <a:cxn ang="0">
                  <a:pos x="83" y="174"/>
                </a:cxn>
                <a:cxn ang="0">
                  <a:pos x="57" y="233"/>
                </a:cxn>
                <a:cxn ang="0">
                  <a:pos x="35" y="286"/>
                </a:cxn>
                <a:cxn ang="0">
                  <a:pos x="14" y="335"/>
                </a:cxn>
                <a:cxn ang="0">
                  <a:pos x="6" y="355"/>
                </a:cxn>
                <a:cxn ang="0">
                  <a:pos x="2" y="373"/>
                </a:cxn>
                <a:cxn ang="0">
                  <a:pos x="0" y="389"/>
                </a:cxn>
                <a:cxn ang="0">
                  <a:pos x="2" y="402"/>
                </a:cxn>
                <a:cxn ang="0">
                  <a:pos x="12" y="400"/>
                </a:cxn>
                <a:cxn ang="0">
                  <a:pos x="12" y="389"/>
                </a:cxn>
                <a:cxn ang="0">
                  <a:pos x="14" y="375"/>
                </a:cxn>
                <a:cxn ang="0">
                  <a:pos x="18" y="359"/>
                </a:cxn>
                <a:cxn ang="0">
                  <a:pos x="24" y="339"/>
                </a:cxn>
                <a:cxn ang="0">
                  <a:pos x="45" y="292"/>
                </a:cxn>
                <a:cxn ang="0">
                  <a:pos x="69" y="237"/>
                </a:cxn>
                <a:cxn ang="0">
                  <a:pos x="95" y="178"/>
                </a:cxn>
                <a:cxn ang="0">
                  <a:pos x="120" y="119"/>
                </a:cxn>
                <a:cxn ang="0">
                  <a:pos x="130" y="89"/>
                </a:cxn>
                <a:cxn ang="0">
                  <a:pos x="138" y="59"/>
                </a:cxn>
                <a:cxn ang="0">
                  <a:pos x="146" y="30"/>
                </a:cxn>
                <a:cxn ang="0">
                  <a:pos x="150" y="2"/>
                </a:cxn>
                <a:cxn ang="0">
                  <a:pos x="138" y="0"/>
                </a:cxn>
              </a:cxnLst>
              <a:rect l="0" t="0" r="r" b="b"/>
              <a:pathLst>
                <a:path w="150" h="402">
                  <a:moveTo>
                    <a:pt x="138" y="0"/>
                  </a:moveTo>
                  <a:lnTo>
                    <a:pt x="134" y="26"/>
                  </a:lnTo>
                  <a:lnTo>
                    <a:pt x="128" y="55"/>
                  </a:lnTo>
                  <a:lnTo>
                    <a:pt x="118" y="85"/>
                  </a:lnTo>
                  <a:lnTo>
                    <a:pt x="108" y="113"/>
                  </a:lnTo>
                  <a:lnTo>
                    <a:pt x="83" y="174"/>
                  </a:lnTo>
                  <a:lnTo>
                    <a:pt x="57" y="233"/>
                  </a:lnTo>
                  <a:lnTo>
                    <a:pt x="35" y="286"/>
                  </a:lnTo>
                  <a:lnTo>
                    <a:pt x="14" y="335"/>
                  </a:lnTo>
                  <a:lnTo>
                    <a:pt x="6" y="355"/>
                  </a:lnTo>
                  <a:lnTo>
                    <a:pt x="2" y="373"/>
                  </a:lnTo>
                  <a:lnTo>
                    <a:pt x="0" y="389"/>
                  </a:lnTo>
                  <a:lnTo>
                    <a:pt x="2" y="402"/>
                  </a:lnTo>
                  <a:lnTo>
                    <a:pt x="12" y="400"/>
                  </a:lnTo>
                  <a:lnTo>
                    <a:pt x="12" y="389"/>
                  </a:lnTo>
                  <a:lnTo>
                    <a:pt x="14" y="375"/>
                  </a:lnTo>
                  <a:lnTo>
                    <a:pt x="18" y="359"/>
                  </a:lnTo>
                  <a:lnTo>
                    <a:pt x="24" y="339"/>
                  </a:lnTo>
                  <a:lnTo>
                    <a:pt x="45" y="292"/>
                  </a:lnTo>
                  <a:lnTo>
                    <a:pt x="69" y="237"/>
                  </a:lnTo>
                  <a:lnTo>
                    <a:pt x="95" y="178"/>
                  </a:lnTo>
                  <a:lnTo>
                    <a:pt x="120" y="119"/>
                  </a:lnTo>
                  <a:lnTo>
                    <a:pt x="130" y="89"/>
                  </a:lnTo>
                  <a:lnTo>
                    <a:pt x="138" y="59"/>
                  </a:lnTo>
                  <a:lnTo>
                    <a:pt x="146" y="30"/>
                  </a:lnTo>
                  <a:lnTo>
                    <a:pt x="150" y="2"/>
                  </a:lnTo>
                  <a:lnTo>
                    <a:pt x="138" y="0"/>
                  </a:lnTo>
                  <a:close/>
                </a:path>
              </a:pathLst>
            </a:custGeom>
            <a:grpFill/>
            <a:ln w="9525">
              <a:noFill/>
              <a:round/>
              <a:headEnd/>
              <a:tailEnd/>
            </a:ln>
          </p:spPr>
          <p:txBody>
            <a:bodyPr/>
            <a:lstStyle/>
            <a:p>
              <a:pPr>
                <a:defRPr/>
              </a:pPr>
              <a:endParaRPr lang="en-CA" dirty="0"/>
            </a:p>
          </p:txBody>
        </p:sp>
        <p:sp>
          <p:nvSpPr>
            <p:cNvPr id="930041" name="Freeform 249"/>
            <p:cNvSpPr>
              <a:spLocks/>
            </p:cNvSpPr>
            <p:nvPr/>
          </p:nvSpPr>
          <p:spPr bwMode="auto">
            <a:xfrm>
              <a:off x="4927" y="2979"/>
              <a:ext cx="89" cy="392"/>
            </a:xfrm>
            <a:custGeom>
              <a:avLst/>
              <a:gdLst/>
              <a:ahLst/>
              <a:cxnLst>
                <a:cxn ang="0">
                  <a:pos x="47" y="10"/>
                </a:cxn>
                <a:cxn ang="0">
                  <a:pos x="55" y="16"/>
                </a:cxn>
                <a:cxn ang="0">
                  <a:pos x="61" y="22"/>
                </a:cxn>
                <a:cxn ang="0">
                  <a:pos x="65" y="30"/>
                </a:cxn>
                <a:cxn ang="0">
                  <a:pos x="69" y="41"/>
                </a:cxn>
                <a:cxn ang="0">
                  <a:pos x="75" y="63"/>
                </a:cxn>
                <a:cxn ang="0">
                  <a:pos x="77" y="89"/>
                </a:cxn>
                <a:cxn ang="0">
                  <a:pos x="75" y="118"/>
                </a:cxn>
                <a:cxn ang="0">
                  <a:pos x="71" y="148"/>
                </a:cxn>
                <a:cxn ang="0">
                  <a:pos x="65" y="181"/>
                </a:cxn>
                <a:cxn ang="0">
                  <a:pos x="57" y="213"/>
                </a:cxn>
                <a:cxn ang="0">
                  <a:pos x="41" y="276"/>
                </a:cxn>
                <a:cxn ang="0">
                  <a:pos x="22" y="329"/>
                </a:cxn>
                <a:cxn ang="0">
                  <a:pos x="8" y="369"/>
                </a:cxn>
                <a:cxn ang="0">
                  <a:pos x="0" y="390"/>
                </a:cxn>
                <a:cxn ang="0">
                  <a:pos x="12" y="392"/>
                </a:cxn>
                <a:cxn ang="0">
                  <a:pos x="18" y="374"/>
                </a:cxn>
                <a:cxn ang="0">
                  <a:pos x="33" y="333"/>
                </a:cxn>
                <a:cxn ang="0">
                  <a:pos x="51" y="280"/>
                </a:cxn>
                <a:cxn ang="0">
                  <a:pos x="69" y="215"/>
                </a:cxn>
                <a:cxn ang="0">
                  <a:pos x="77" y="183"/>
                </a:cxn>
                <a:cxn ang="0">
                  <a:pos x="83" y="150"/>
                </a:cxn>
                <a:cxn ang="0">
                  <a:pos x="87" y="120"/>
                </a:cxn>
                <a:cxn ang="0">
                  <a:pos x="89" y="89"/>
                </a:cxn>
                <a:cxn ang="0">
                  <a:pos x="87" y="61"/>
                </a:cxn>
                <a:cxn ang="0">
                  <a:pos x="81" y="37"/>
                </a:cxn>
                <a:cxn ang="0">
                  <a:pos x="77" y="26"/>
                </a:cxn>
                <a:cxn ang="0">
                  <a:pos x="71" y="16"/>
                </a:cxn>
                <a:cxn ang="0">
                  <a:pos x="63" y="6"/>
                </a:cxn>
                <a:cxn ang="0">
                  <a:pos x="55" y="0"/>
                </a:cxn>
                <a:cxn ang="0">
                  <a:pos x="47" y="10"/>
                </a:cxn>
              </a:cxnLst>
              <a:rect l="0" t="0" r="r" b="b"/>
              <a:pathLst>
                <a:path w="89" h="392">
                  <a:moveTo>
                    <a:pt x="47" y="10"/>
                  </a:moveTo>
                  <a:lnTo>
                    <a:pt x="55" y="16"/>
                  </a:lnTo>
                  <a:lnTo>
                    <a:pt x="61" y="22"/>
                  </a:lnTo>
                  <a:lnTo>
                    <a:pt x="65" y="30"/>
                  </a:lnTo>
                  <a:lnTo>
                    <a:pt x="69" y="41"/>
                  </a:lnTo>
                  <a:lnTo>
                    <a:pt x="75" y="63"/>
                  </a:lnTo>
                  <a:lnTo>
                    <a:pt x="77" y="89"/>
                  </a:lnTo>
                  <a:lnTo>
                    <a:pt x="75" y="118"/>
                  </a:lnTo>
                  <a:lnTo>
                    <a:pt x="71" y="148"/>
                  </a:lnTo>
                  <a:lnTo>
                    <a:pt x="65" y="181"/>
                  </a:lnTo>
                  <a:lnTo>
                    <a:pt x="57" y="213"/>
                  </a:lnTo>
                  <a:lnTo>
                    <a:pt x="41" y="276"/>
                  </a:lnTo>
                  <a:lnTo>
                    <a:pt x="22" y="329"/>
                  </a:lnTo>
                  <a:lnTo>
                    <a:pt x="8" y="369"/>
                  </a:lnTo>
                  <a:lnTo>
                    <a:pt x="0" y="390"/>
                  </a:lnTo>
                  <a:lnTo>
                    <a:pt x="12" y="392"/>
                  </a:lnTo>
                  <a:lnTo>
                    <a:pt x="18" y="374"/>
                  </a:lnTo>
                  <a:lnTo>
                    <a:pt x="33" y="333"/>
                  </a:lnTo>
                  <a:lnTo>
                    <a:pt x="51" y="280"/>
                  </a:lnTo>
                  <a:lnTo>
                    <a:pt x="69" y="215"/>
                  </a:lnTo>
                  <a:lnTo>
                    <a:pt x="77" y="183"/>
                  </a:lnTo>
                  <a:lnTo>
                    <a:pt x="83" y="150"/>
                  </a:lnTo>
                  <a:lnTo>
                    <a:pt x="87" y="120"/>
                  </a:lnTo>
                  <a:lnTo>
                    <a:pt x="89" y="89"/>
                  </a:lnTo>
                  <a:lnTo>
                    <a:pt x="87" y="61"/>
                  </a:lnTo>
                  <a:lnTo>
                    <a:pt x="81" y="37"/>
                  </a:lnTo>
                  <a:lnTo>
                    <a:pt x="77" y="26"/>
                  </a:lnTo>
                  <a:lnTo>
                    <a:pt x="71" y="16"/>
                  </a:lnTo>
                  <a:lnTo>
                    <a:pt x="63" y="6"/>
                  </a:lnTo>
                  <a:lnTo>
                    <a:pt x="55" y="0"/>
                  </a:lnTo>
                  <a:lnTo>
                    <a:pt x="47" y="10"/>
                  </a:lnTo>
                  <a:close/>
                </a:path>
              </a:pathLst>
            </a:custGeom>
            <a:grpFill/>
            <a:ln w="9525">
              <a:noFill/>
              <a:round/>
              <a:headEnd/>
              <a:tailEnd/>
            </a:ln>
          </p:spPr>
          <p:txBody>
            <a:bodyPr/>
            <a:lstStyle/>
            <a:p>
              <a:pPr>
                <a:defRPr/>
              </a:pPr>
              <a:endParaRPr lang="en-CA" dirty="0"/>
            </a:p>
          </p:txBody>
        </p:sp>
        <p:sp>
          <p:nvSpPr>
            <p:cNvPr id="930042" name="Freeform 250"/>
            <p:cNvSpPr>
              <a:spLocks/>
            </p:cNvSpPr>
            <p:nvPr/>
          </p:nvSpPr>
          <p:spPr bwMode="auto">
            <a:xfrm>
              <a:off x="4840" y="2971"/>
              <a:ext cx="142" cy="434"/>
            </a:xfrm>
            <a:custGeom>
              <a:avLst/>
              <a:gdLst/>
              <a:ahLst/>
              <a:cxnLst>
                <a:cxn ang="0">
                  <a:pos x="12" y="434"/>
                </a:cxn>
                <a:cxn ang="0">
                  <a:pos x="14" y="410"/>
                </a:cxn>
                <a:cxn ang="0">
                  <a:pos x="20" y="355"/>
                </a:cxn>
                <a:cxn ang="0">
                  <a:pos x="30" y="280"/>
                </a:cxn>
                <a:cxn ang="0">
                  <a:pos x="44" y="197"/>
                </a:cxn>
                <a:cxn ang="0">
                  <a:pos x="53" y="156"/>
                </a:cxn>
                <a:cxn ang="0">
                  <a:pos x="63" y="118"/>
                </a:cxn>
                <a:cxn ang="0">
                  <a:pos x="73" y="83"/>
                </a:cxn>
                <a:cxn ang="0">
                  <a:pos x="85" y="53"/>
                </a:cxn>
                <a:cxn ang="0">
                  <a:pos x="91" y="41"/>
                </a:cxn>
                <a:cxn ang="0">
                  <a:pos x="97" y="30"/>
                </a:cxn>
                <a:cxn ang="0">
                  <a:pos x="103" y="22"/>
                </a:cxn>
                <a:cxn ang="0">
                  <a:pos x="109" y="18"/>
                </a:cxn>
                <a:cxn ang="0">
                  <a:pos x="116" y="14"/>
                </a:cxn>
                <a:cxn ang="0">
                  <a:pos x="122" y="12"/>
                </a:cxn>
                <a:cxn ang="0">
                  <a:pos x="128" y="14"/>
                </a:cxn>
                <a:cxn ang="0">
                  <a:pos x="134" y="18"/>
                </a:cxn>
                <a:cxn ang="0">
                  <a:pos x="142" y="8"/>
                </a:cxn>
                <a:cxn ang="0">
                  <a:pos x="132" y="2"/>
                </a:cxn>
                <a:cxn ang="0">
                  <a:pos x="122" y="0"/>
                </a:cxn>
                <a:cxn ang="0">
                  <a:pos x="111" y="2"/>
                </a:cxn>
                <a:cxn ang="0">
                  <a:pos x="103" y="8"/>
                </a:cxn>
                <a:cxn ang="0">
                  <a:pos x="95" y="14"/>
                </a:cxn>
                <a:cxn ang="0">
                  <a:pos x="87" y="24"/>
                </a:cxn>
                <a:cxn ang="0">
                  <a:pos x="81" y="34"/>
                </a:cxn>
                <a:cxn ang="0">
                  <a:pos x="73" y="49"/>
                </a:cxn>
                <a:cxn ang="0">
                  <a:pos x="61" y="79"/>
                </a:cxn>
                <a:cxn ang="0">
                  <a:pos x="51" y="114"/>
                </a:cxn>
                <a:cxn ang="0">
                  <a:pos x="40" y="154"/>
                </a:cxn>
                <a:cxn ang="0">
                  <a:pos x="32" y="195"/>
                </a:cxn>
                <a:cxn ang="0">
                  <a:pos x="18" y="278"/>
                </a:cxn>
                <a:cxn ang="0">
                  <a:pos x="8" y="353"/>
                </a:cxn>
                <a:cxn ang="0">
                  <a:pos x="2" y="410"/>
                </a:cxn>
                <a:cxn ang="0">
                  <a:pos x="0" y="432"/>
                </a:cxn>
                <a:cxn ang="0">
                  <a:pos x="12" y="434"/>
                </a:cxn>
              </a:cxnLst>
              <a:rect l="0" t="0" r="r" b="b"/>
              <a:pathLst>
                <a:path w="142" h="434">
                  <a:moveTo>
                    <a:pt x="12" y="434"/>
                  </a:moveTo>
                  <a:lnTo>
                    <a:pt x="14" y="410"/>
                  </a:lnTo>
                  <a:lnTo>
                    <a:pt x="20" y="355"/>
                  </a:lnTo>
                  <a:lnTo>
                    <a:pt x="30" y="280"/>
                  </a:lnTo>
                  <a:lnTo>
                    <a:pt x="44" y="197"/>
                  </a:lnTo>
                  <a:lnTo>
                    <a:pt x="53" y="156"/>
                  </a:lnTo>
                  <a:lnTo>
                    <a:pt x="63" y="118"/>
                  </a:lnTo>
                  <a:lnTo>
                    <a:pt x="73" y="83"/>
                  </a:lnTo>
                  <a:lnTo>
                    <a:pt x="85" y="53"/>
                  </a:lnTo>
                  <a:lnTo>
                    <a:pt x="91" y="41"/>
                  </a:lnTo>
                  <a:lnTo>
                    <a:pt x="97" y="30"/>
                  </a:lnTo>
                  <a:lnTo>
                    <a:pt x="103" y="22"/>
                  </a:lnTo>
                  <a:lnTo>
                    <a:pt x="109" y="18"/>
                  </a:lnTo>
                  <a:lnTo>
                    <a:pt x="116" y="14"/>
                  </a:lnTo>
                  <a:lnTo>
                    <a:pt x="122" y="12"/>
                  </a:lnTo>
                  <a:lnTo>
                    <a:pt x="128" y="14"/>
                  </a:lnTo>
                  <a:lnTo>
                    <a:pt x="134" y="18"/>
                  </a:lnTo>
                  <a:lnTo>
                    <a:pt x="142" y="8"/>
                  </a:lnTo>
                  <a:lnTo>
                    <a:pt x="132" y="2"/>
                  </a:lnTo>
                  <a:lnTo>
                    <a:pt x="122" y="0"/>
                  </a:lnTo>
                  <a:lnTo>
                    <a:pt x="111" y="2"/>
                  </a:lnTo>
                  <a:lnTo>
                    <a:pt x="103" y="8"/>
                  </a:lnTo>
                  <a:lnTo>
                    <a:pt x="95" y="14"/>
                  </a:lnTo>
                  <a:lnTo>
                    <a:pt x="87" y="24"/>
                  </a:lnTo>
                  <a:lnTo>
                    <a:pt x="81" y="34"/>
                  </a:lnTo>
                  <a:lnTo>
                    <a:pt x="73" y="49"/>
                  </a:lnTo>
                  <a:lnTo>
                    <a:pt x="61" y="79"/>
                  </a:lnTo>
                  <a:lnTo>
                    <a:pt x="51" y="114"/>
                  </a:lnTo>
                  <a:lnTo>
                    <a:pt x="40" y="154"/>
                  </a:lnTo>
                  <a:lnTo>
                    <a:pt x="32" y="195"/>
                  </a:lnTo>
                  <a:lnTo>
                    <a:pt x="18" y="278"/>
                  </a:lnTo>
                  <a:lnTo>
                    <a:pt x="8" y="353"/>
                  </a:lnTo>
                  <a:lnTo>
                    <a:pt x="2" y="410"/>
                  </a:lnTo>
                  <a:lnTo>
                    <a:pt x="0" y="432"/>
                  </a:lnTo>
                  <a:lnTo>
                    <a:pt x="12" y="434"/>
                  </a:lnTo>
                  <a:close/>
                </a:path>
              </a:pathLst>
            </a:custGeom>
            <a:grpFill/>
            <a:ln w="9525">
              <a:noFill/>
              <a:round/>
              <a:headEnd/>
              <a:tailEnd/>
            </a:ln>
          </p:spPr>
          <p:txBody>
            <a:bodyPr/>
            <a:lstStyle/>
            <a:p>
              <a:pPr>
                <a:defRPr/>
              </a:pPr>
              <a:endParaRPr lang="en-CA" dirty="0"/>
            </a:p>
          </p:txBody>
        </p:sp>
        <p:sp>
          <p:nvSpPr>
            <p:cNvPr id="930043" name="Freeform 251"/>
            <p:cNvSpPr>
              <a:spLocks/>
            </p:cNvSpPr>
            <p:nvPr/>
          </p:nvSpPr>
          <p:spPr bwMode="auto">
            <a:xfrm>
              <a:off x="4708" y="3403"/>
              <a:ext cx="144" cy="240"/>
            </a:xfrm>
            <a:custGeom>
              <a:avLst/>
              <a:gdLst/>
              <a:ahLst/>
              <a:cxnLst>
                <a:cxn ang="0">
                  <a:pos x="0" y="236"/>
                </a:cxn>
                <a:cxn ang="0">
                  <a:pos x="12" y="240"/>
                </a:cxn>
                <a:cxn ang="0">
                  <a:pos x="22" y="240"/>
                </a:cxn>
                <a:cxn ang="0">
                  <a:pos x="34" y="236"/>
                </a:cxn>
                <a:cxn ang="0">
                  <a:pos x="45" y="232"/>
                </a:cxn>
                <a:cxn ang="0">
                  <a:pos x="55" y="226"/>
                </a:cxn>
                <a:cxn ang="0">
                  <a:pos x="65" y="215"/>
                </a:cxn>
                <a:cxn ang="0">
                  <a:pos x="73" y="203"/>
                </a:cxn>
                <a:cxn ang="0">
                  <a:pos x="83" y="191"/>
                </a:cxn>
                <a:cxn ang="0">
                  <a:pos x="99" y="157"/>
                </a:cxn>
                <a:cxn ang="0">
                  <a:pos x="116" y="114"/>
                </a:cxn>
                <a:cxn ang="0">
                  <a:pos x="130" y="63"/>
                </a:cxn>
                <a:cxn ang="0">
                  <a:pos x="144" y="2"/>
                </a:cxn>
                <a:cxn ang="0">
                  <a:pos x="132" y="0"/>
                </a:cxn>
                <a:cxn ang="0">
                  <a:pos x="118" y="59"/>
                </a:cxn>
                <a:cxn ang="0">
                  <a:pos x="103" y="110"/>
                </a:cxn>
                <a:cxn ang="0">
                  <a:pos x="87" y="152"/>
                </a:cxn>
                <a:cxn ang="0">
                  <a:pos x="71" y="185"/>
                </a:cxn>
                <a:cxn ang="0">
                  <a:pos x="63" y="197"/>
                </a:cxn>
                <a:cxn ang="0">
                  <a:pos x="55" y="207"/>
                </a:cxn>
                <a:cxn ang="0">
                  <a:pos x="47" y="215"/>
                </a:cxn>
                <a:cxn ang="0">
                  <a:pos x="38" y="221"/>
                </a:cxn>
                <a:cxn ang="0">
                  <a:pos x="30" y="226"/>
                </a:cxn>
                <a:cxn ang="0">
                  <a:pos x="22" y="228"/>
                </a:cxn>
                <a:cxn ang="0">
                  <a:pos x="14" y="228"/>
                </a:cxn>
                <a:cxn ang="0">
                  <a:pos x="4" y="226"/>
                </a:cxn>
                <a:cxn ang="0">
                  <a:pos x="0" y="236"/>
                </a:cxn>
              </a:cxnLst>
              <a:rect l="0" t="0" r="r" b="b"/>
              <a:pathLst>
                <a:path w="144" h="240">
                  <a:moveTo>
                    <a:pt x="0" y="236"/>
                  </a:moveTo>
                  <a:lnTo>
                    <a:pt x="12" y="240"/>
                  </a:lnTo>
                  <a:lnTo>
                    <a:pt x="22" y="240"/>
                  </a:lnTo>
                  <a:lnTo>
                    <a:pt x="34" y="236"/>
                  </a:lnTo>
                  <a:lnTo>
                    <a:pt x="45" y="232"/>
                  </a:lnTo>
                  <a:lnTo>
                    <a:pt x="55" y="226"/>
                  </a:lnTo>
                  <a:lnTo>
                    <a:pt x="65" y="215"/>
                  </a:lnTo>
                  <a:lnTo>
                    <a:pt x="73" y="203"/>
                  </a:lnTo>
                  <a:lnTo>
                    <a:pt x="83" y="191"/>
                  </a:lnTo>
                  <a:lnTo>
                    <a:pt x="99" y="157"/>
                  </a:lnTo>
                  <a:lnTo>
                    <a:pt x="116" y="114"/>
                  </a:lnTo>
                  <a:lnTo>
                    <a:pt x="130" y="63"/>
                  </a:lnTo>
                  <a:lnTo>
                    <a:pt x="144" y="2"/>
                  </a:lnTo>
                  <a:lnTo>
                    <a:pt x="132" y="0"/>
                  </a:lnTo>
                  <a:lnTo>
                    <a:pt x="118" y="59"/>
                  </a:lnTo>
                  <a:lnTo>
                    <a:pt x="103" y="110"/>
                  </a:lnTo>
                  <a:lnTo>
                    <a:pt x="87" y="152"/>
                  </a:lnTo>
                  <a:lnTo>
                    <a:pt x="71" y="185"/>
                  </a:lnTo>
                  <a:lnTo>
                    <a:pt x="63" y="197"/>
                  </a:lnTo>
                  <a:lnTo>
                    <a:pt x="55" y="207"/>
                  </a:lnTo>
                  <a:lnTo>
                    <a:pt x="47" y="215"/>
                  </a:lnTo>
                  <a:lnTo>
                    <a:pt x="38" y="221"/>
                  </a:lnTo>
                  <a:lnTo>
                    <a:pt x="30" y="226"/>
                  </a:lnTo>
                  <a:lnTo>
                    <a:pt x="22" y="228"/>
                  </a:lnTo>
                  <a:lnTo>
                    <a:pt x="14" y="228"/>
                  </a:lnTo>
                  <a:lnTo>
                    <a:pt x="4" y="226"/>
                  </a:lnTo>
                  <a:lnTo>
                    <a:pt x="0" y="236"/>
                  </a:lnTo>
                  <a:close/>
                </a:path>
              </a:pathLst>
            </a:custGeom>
            <a:grpFill/>
            <a:ln w="9525">
              <a:noFill/>
              <a:round/>
              <a:headEnd/>
              <a:tailEnd/>
            </a:ln>
          </p:spPr>
          <p:txBody>
            <a:bodyPr/>
            <a:lstStyle/>
            <a:p>
              <a:pPr>
                <a:defRPr/>
              </a:pPr>
              <a:endParaRPr lang="en-CA" dirty="0"/>
            </a:p>
          </p:txBody>
        </p:sp>
        <p:sp>
          <p:nvSpPr>
            <p:cNvPr id="930044" name="Freeform 252"/>
            <p:cNvSpPr>
              <a:spLocks/>
            </p:cNvSpPr>
            <p:nvPr/>
          </p:nvSpPr>
          <p:spPr bwMode="auto">
            <a:xfrm>
              <a:off x="4690" y="3454"/>
              <a:ext cx="38" cy="185"/>
            </a:xfrm>
            <a:custGeom>
              <a:avLst/>
              <a:gdLst/>
              <a:ahLst/>
              <a:cxnLst>
                <a:cxn ang="0">
                  <a:pos x="4" y="12"/>
                </a:cxn>
                <a:cxn ang="0">
                  <a:pos x="14" y="14"/>
                </a:cxn>
                <a:cxn ang="0">
                  <a:pos x="20" y="16"/>
                </a:cxn>
                <a:cxn ang="0">
                  <a:pos x="24" y="22"/>
                </a:cxn>
                <a:cxn ang="0">
                  <a:pos x="26" y="30"/>
                </a:cxn>
                <a:cxn ang="0">
                  <a:pos x="26" y="41"/>
                </a:cxn>
                <a:cxn ang="0">
                  <a:pos x="24" y="55"/>
                </a:cxn>
                <a:cxn ang="0">
                  <a:pos x="20" y="69"/>
                </a:cxn>
                <a:cxn ang="0">
                  <a:pos x="16" y="83"/>
                </a:cxn>
                <a:cxn ang="0">
                  <a:pos x="6" y="114"/>
                </a:cxn>
                <a:cxn ang="0">
                  <a:pos x="0" y="144"/>
                </a:cxn>
                <a:cxn ang="0">
                  <a:pos x="0" y="156"/>
                </a:cxn>
                <a:cxn ang="0">
                  <a:pos x="2" y="168"/>
                </a:cxn>
                <a:cxn ang="0">
                  <a:pos x="4" y="175"/>
                </a:cxn>
                <a:cxn ang="0">
                  <a:pos x="8" y="179"/>
                </a:cxn>
                <a:cxn ang="0">
                  <a:pos x="12" y="183"/>
                </a:cxn>
                <a:cxn ang="0">
                  <a:pos x="18" y="185"/>
                </a:cxn>
                <a:cxn ang="0">
                  <a:pos x="22" y="175"/>
                </a:cxn>
                <a:cxn ang="0">
                  <a:pos x="20" y="173"/>
                </a:cxn>
                <a:cxn ang="0">
                  <a:pos x="16" y="170"/>
                </a:cxn>
                <a:cxn ang="0">
                  <a:pos x="14" y="168"/>
                </a:cxn>
                <a:cxn ang="0">
                  <a:pos x="14" y="164"/>
                </a:cxn>
                <a:cxn ang="0">
                  <a:pos x="12" y="156"/>
                </a:cxn>
                <a:cxn ang="0">
                  <a:pos x="12" y="146"/>
                </a:cxn>
                <a:cxn ang="0">
                  <a:pos x="18" y="118"/>
                </a:cxn>
                <a:cxn ang="0">
                  <a:pos x="26" y="87"/>
                </a:cxn>
                <a:cxn ang="0">
                  <a:pos x="32" y="71"/>
                </a:cxn>
                <a:cxn ang="0">
                  <a:pos x="34" y="57"/>
                </a:cxn>
                <a:cxn ang="0">
                  <a:pos x="36" y="43"/>
                </a:cxn>
                <a:cxn ang="0">
                  <a:pos x="38" y="30"/>
                </a:cxn>
                <a:cxn ang="0">
                  <a:pos x="34" y="18"/>
                </a:cxn>
                <a:cxn ang="0">
                  <a:pos x="28" y="8"/>
                </a:cxn>
                <a:cxn ang="0">
                  <a:pos x="18" y="2"/>
                </a:cxn>
                <a:cxn ang="0">
                  <a:pos x="2" y="0"/>
                </a:cxn>
                <a:cxn ang="0">
                  <a:pos x="4" y="12"/>
                </a:cxn>
              </a:cxnLst>
              <a:rect l="0" t="0" r="r" b="b"/>
              <a:pathLst>
                <a:path w="38" h="185">
                  <a:moveTo>
                    <a:pt x="4" y="12"/>
                  </a:moveTo>
                  <a:lnTo>
                    <a:pt x="14" y="14"/>
                  </a:lnTo>
                  <a:lnTo>
                    <a:pt x="20" y="16"/>
                  </a:lnTo>
                  <a:lnTo>
                    <a:pt x="24" y="22"/>
                  </a:lnTo>
                  <a:lnTo>
                    <a:pt x="26" y="30"/>
                  </a:lnTo>
                  <a:lnTo>
                    <a:pt x="26" y="41"/>
                  </a:lnTo>
                  <a:lnTo>
                    <a:pt x="24" y="55"/>
                  </a:lnTo>
                  <a:lnTo>
                    <a:pt x="20" y="69"/>
                  </a:lnTo>
                  <a:lnTo>
                    <a:pt x="16" y="83"/>
                  </a:lnTo>
                  <a:lnTo>
                    <a:pt x="6" y="114"/>
                  </a:lnTo>
                  <a:lnTo>
                    <a:pt x="0" y="144"/>
                  </a:lnTo>
                  <a:lnTo>
                    <a:pt x="0" y="156"/>
                  </a:lnTo>
                  <a:lnTo>
                    <a:pt x="2" y="168"/>
                  </a:lnTo>
                  <a:lnTo>
                    <a:pt x="4" y="175"/>
                  </a:lnTo>
                  <a:lnTo>
                    <a:pt x="8" y="179"/>
                  </a:lnTo>
                  <a:lnTo>
                    <a:pt x="12" y="183"/>
                  </a:lnTo>
                  <a:lnTo>
                    <a:pt x="18" y="185"/>
                  </a:lnTo>
                  <a:lnTo>
                    <a:pt x="22" y="175"/>
                  </a:lnTo>
                  <a:lnTo>
                    <a:pt x="20" y="173"/>
                  </a:lnTo>
                  <a:lnTo>
                    <a:pt x="16" y="170"/>
                  </a:lnTo>
                  <a:lnTo>
                    <a:pt x="14" y="168"/>
                  </a:lnTo>
                  <a:lnTo>
                    <a:pt x="14" y="164"/>
                  </a:lnTo>
                  <a:lnTo>
                    <a:pt x="12" y="156"/>
                  </a:lnTo>
                  <a:lnTo>
                    <a:pt x="12" y="146"/>
                  </a:lnTo>
                  <a:lnTo>
                    <a:pt x="18" y="118"/>
                  </a:lnTo>
                  <a:lnTo>
                    <a:pt x="26" y="87"/>
                  </a:lnTo>
                  <a:lnTo>
                    <a:pt x="32" y="71"/>
                  </a:lnTo>
                  <a:lnTo>
                    <a:pt x="34" y="57"/>
                  </a:lnTo>
                  <a:lnTo>
                    <a:pt x="36" y="43"/>
                  </a:lnTo>
                  <a:lnTo>
                    <a:pt x="38" y="30"/>
                  </a:lnTo>
                  <a:lnTo>
                    <a:pt x="34" y="18"/>
                  </a:lnTo>
                  <a:lnTo>
                    <a:pt x="28" y="8"/>
                  </a:lnTo>
                  <a:lnTo>
                    <a:pt x="18" y="2"/>
                  </a:lnTo>
                  <a:lnTo>
                    <a:pt x="2" y="0"/>
                  </a:lnTo>
                  <a:lnTo>
                    <a:pt x="4" y="12"/>
                  </a:lnTo>
                  <a:close/>
                </a:path>
              </a:pathLst>
            </a:custGeom>
            <a:grpFill/>
            <a:ln w="9525">
              <a:noFill/>
              <a:round/>
              <a:headEnd/>
              <a:tailEnd/>
            </a:ln>
          </p:spPr>
          <p:txBody>
            <a:bodyPr/>
            <a:lstStyle/>
            <a:p>
              <a:pPr>
                <a:defRPr/>
              </a:pPr>
              <a:endParaRPr lang="en-CA" dirty="0"/>
            </a:p>
          </p:txBody>
        </p:sp>
        <p:sp>
          <p:nvSpPr>
            <p:cNvPr id="930045" name="Freeform 253"/>
            <p:cNvSpPr>
              <a:spLocks/>
            </p:cNvSpPr>
            <p:nvPr/>
          </p:nvSpPr>
          <p:spPr bwMode="auto">
            <a:xfrm>
              <a:off x="4523" y="3454"/>
              <a:ext cx="171" cy="349"/>
            </a:xfrm>
            <a:custGeom>
              <a:avLst/>
              <a:gdLst/>
              <a:ahLst/>
              <a:cxnLst>
                <a:cxn ang="0">
                  <a:pos x="12" y="349"/>
                </a:cxn>
                <a:cxn ang="0">
                  <a:pos x="33" y="296"/>
                </a:cxn>
                <a:cxn ang="0">
                  <a:pos x="53" y="239"/>
                </a:cxn>
                <a:cxn ang="0">
                  <a:pos x="69" y="183"/>
                </a:cxn>
                <a:cxn ang="0">
                  <a:pos x="87" y="128"/>
                </a:cxn>
                <a:cxn ang="0">
                  <a:pos x="96" y="103"/>
                </a:cxn>
                <a:cxn ang="0">
                  <a:pos x="104" y="81"/>
                </a:cxn>
                <a:cxn ang="0">
                  <a:pos x="114" y="61"/>
                </a:cxn>
                <a:cxn ang="0">
                  <a:pos x="124" y="45"/>
                </a:cxn>
                <a:cxn ang="0">
                  <a:pos x="134" y="30"/>
                </a:cxn>
                <a:cxn ang="0">
                  <a:pos x="146" y="20"/>
                </a:cxn>
                <a:cxn ang="0">
                  <a:pos x="152" y="16"/>
                </a:cxn>
                <a:cxn ang="0">
                  <a:pos x="156" y="14"/>
                </a:cxn>
                <a:cxn ang="0">
                  <a:pos x="163" y="12"/>
                </a:cxn>
                <a:cxn ang="0">
                  <a:pos x="171" y="12"/>
                </a:cxn>
                <a:cxn ang="0">
                  <a:pos x="169" y="0"/>
                </a:cxn>
                <a:cxn ang="0">
                  <a:pos x="160" y="0"/>
                </a:cxn>
                <a:cxn ang="0">
                  <a:pos x="152" y="2"/>
                </a:cxn>
                <a:cxn ang="0">
                  <a:pos x="146" y="6"/>
                </a:cxn>
                <a:cxn ang="0">
                  <a:pos x="138" y="10"/>
                </a:cxn>
                <a:cxn ang="0">
                  <a:pos x="126" y="22"/>
                </a:cxn>
                <a:cxn ang="0">
                  <a:pos x="114" y="37"/>
                </a:cxn>
                <a:cxn ang="0">
                  <a:pos x="104" y="55"/>
                </a:cxn>
                <a:cxn ang="0">
                  <a:pos x="93" y="77"/>
                </a:cxn>
                <a:cxn ang="0">
                  <a:pos x="83" y="99"/>
                </a:cxn>
                <a:cxn ang="0">
                  <a:pos x="75" y="124"/>
                </a:cxn>
                <a:cxn ang="0">
                  <a:pos x="57" y="179"/>
                </a:cxn>
                <a:cxn ang="0">
                  <a:pos x="41" y="235"/>
                </a:cxn>
                <a:cxn ang="0">
                  <a:pos x="22" y="292"/>
                </a:cxn>
                <a:cxn ang="0">
                  <a:pos x="0" y="345"/>
                </a:cxn>
                <a:cxn ang="0">
                  <a:pos x="12" y="349"/>
                </a:cxn>
              </a:cxnLst>
              <a:rect l="0" t="0" r="r" b="b"/>
              <a:pathLst>
                <a:path w="171" h="349">
                  <a:moveTo>
                    <a:pt x="12" y="349"/>
                  </a:moveTo>
                  <a:lnTo>
                    <a:pt x="33" y="296"/>
                  </a:lnTo>
                  <a:lnTo>
                    <a:pt x="53" y="239"/>
                  </a:lnTo>
                  <a:lnTo>
                    <a:pt x="69" y="183"/>
                  </a:lnTo>
                  <a:lnTo>
                    <a:pt x="87" y="128"/>
                  </a:lnTo>
                  <a:lnTo>
                    <a:pt x="96" y="103"/>
                  </a:lnTo>
                  <a:lnTo>
                    <a:pt x="104" y="81"/>
                  </a:lnTo>
                  <a:lnTo>
                    <a:pt x="114" y="61"/>
                  </a:lnTo>
                  <a:lnTo>
                    <a:pt x="124" y="45"/>
                  </a:lnTo>
                  <a:lnTo>
                    <a:pt x="134" y="30"/>
                  </a:lnTo>
                  <a:lnTo>
                    <a:pt x="146" y="20"/>
                  </a:lnTo>
                  <a:lnTo>
                    <a:pt x="152" y="16"/>
                  </a:lnTo>
                  <a:lnTo>
                    <a:pt x="156" y="14"/>
                  </a:lnTo>
                  <a:lnTo>
                    <a:pt x="163" y="12"/>
                  </a:lnTo>
                  <a:lnTo>
                    <a:pt x="171" y="12"/>
                  </a:lnTo>
                  <a:lnTo>
                    <a:pt x="169" y="0"/>
                  </a:lnTo>
                  <a:lnTo>
                    <a:pt x="160" y="0"/>
                  </a:lnTo>
                  <a:lnTo>
                    <a:pt x="152" y="2"/>
                  </a:lnTo>
                  <a:lnTo>
                    <a:pt x="146" y="6"/>
                  </a:lnTo>
                  <a:lnTo>
                    <a:pt x="138" y="10"/>
                  </a:lnTo>
                  <a:lnTo>
                    <a:pt x="126" y="22"/>
                  </a:lnTo>
                  <a:lnTo>
                    <a:pt x="114" y="37"/>
                  </a:lnTo>
                  <a:lnTo>
                    <a:pt x="104" y="55"/>
                  </a:lnTo>
                  <a:lnTo>
                    <a:pt x="93" y="77"/>
                  </a:lnTo>
                  <a:lnTo>
                    <a:pt x="83" y="99"/>
                  </a:lnTo>
                  <a:lnTo>
                    <a:pt x="75" y="124"/>
                  </a:lnTo>
                  <a:lnTo>
                    <a:pt x="57" y="179"/>
                  </a:lnTo>
                  <a:lnTo>
                    <a:pt x="41" y="235"/>
                  </a:lnTo>
                  <a:lnTo>
                    <a:pt x="22" y="292"/>
                  </a:lnTo>
                  <a:lnTo>
                    <a:pt x="0" y="345"/>
                  </a:lnTo>
                  <a:lnTo>
                    <a:pt x="12" y="349"/>
                  </a:lnTo>
                  <a:close/>
                </a:path>
              </a:pathLst>
            </a:custGeom>
            <a:grpFill/>
            <a:ln w="9525">
              <a:noFill/>
              <a:round/>
              <a:headEnd/>
              <a:tailEnd/>
            </a:ln>
          </p:spPr>
          <p:txBody>
            <a:bodyPr/>
            <a:lstStyle/>
            <a:p>
              <a:pPr>
                <a:defRPr/>
              </a:pPr>
              <a:endParaRPr lang="en-CA" dirty="0"/>
            </a:p>
          </p:txBody>
        </p:sp>
        <p:sp>
          <p:nvSpPr>
            <p:cNvPr id="930046" name="Freeform 254"/>
            <p:cNvSpPr>
              <a:spLocks/>
            </p:cNvSpPr>
            <p:nvPr/>
          </p:nvSpPr>
          <p:spPr bwMode="auto">
            <a:xfrm>
              <a:off x="5118" y="1489"/>
              <a:ext cx="108" cy="236"/>
            </a:xfrm>
            <a:custGeom>
              <a:avLst/>
              <a:gdLst/>
              <a:ahLst/>
              <a:cxnLst>
                <a:cxn ang="0">
                  <a:pos x="108" y="230"/>
                </a:cxn>
                <a:cxn ang="0">
                  <a:pos x="91" y="205"/>
                </a:cxn>
                <a:cxn ang="0">
                  <a:pos x="77" y="183"/>
                </a:cxn>
                <a:cxn ang="0">
                  <a:pos x="65" y="163"/>
                </a:cxn>
                <a:cxn ang="0">
                  <a:pos x="53" y="142"/>
                </a:cxn>
                <a:cxn ang="0">
                  <a:pos x="41" y="118"/>
                </a:cxn>
                <a:cxn ang="0">
                  <a:pos x="30" y="88"/>
                </a:cxn>
                <a:cxn ang="0">
                  <a:pos x="20" y="49"/>
                </a:cxn>
                <a:cxn ang="0">
                  <a:pos x="12" y="0"/>
                </a:cxn>
                <a:cxn ang="0">
                  <a:pos x="0" y="2"/>
                </a:cxn>
                <a:cxn ang="0">
                  <a:pos x="10" y="51"/>
                </a:cxn>
                <a:cxn ang="0">
                  <a:pos x="18" y="92"/>
                </a:cxn>
                <a:cxn ang="0">
                  <a:pos x="30" y="122"/>
                </a:cxn>
                <a:cxn ang="0">
                  <a:pos x="41" y="148"/>
                </a:cxn>
                <a:cxn ang="0">
                  <a:pos x="55" y="171"/>
                </a:cxn>
                <a:cxn ang="0">
                  <a:pos x="67" y="191"/>
                </a:cxn>
                <a:cxn ang="0">
                  <a:pos x="81" y="211"/>
                </a:cxn>
                <a:cxn ang="0">
                  <a:pos x="97" y="236"/>
                </a:cxn>
                <a:cxn ang="0">
                  <a:pos x="108" y="230"/>
                </a:cxn>
              </a:cxnLst>
              <a:rect l="0" t="0" r="r" b="b"/>
              <a:pathLst>
                <a:path w="108" h="236">
                  <a:moveTo>
                    <a:pt x="108" y="230"/>
                  </a:moveTo>
                  <a:lnTo>
                    <a:pt x="91" y="205"/>
                  </a:lnTo>
                  <a:lnTo>
                    <a:pt x="77" y="183"/>
                  </a:lnTo>
                  <a:lnTo>
                    <a:pt x="65" y="163"/>
                  </a:lnTo>
                  <a:lnTo>
                    <a:pt x="53" y="142"/>
                  </a:lnTo>
                  <a:lnTo>
                    <a:pt x="41" y="118"/>
                  </a:lnTo>
                  <a:lnTo>
                    <a:pt x="30" y="88"/>
                  </a:lnTo>
                  <a:lnTo>
                    <a:pt x="20" y="49"/>
                  </a:lnTo>
                  <a:lnTo>
                    <a:pt x="12" y="0"/>
                  </a:lnTo>
                  <a:lnTo>
                    <a:pt x="0" y="2"/>
                  </a:lnTo>
                  <a:lnTo>
                    <a:pt x="10" y="51"/>
                  </a:lnTo>
                  <a:lnTo>
                    <a:pt x="18" y="92"/>
                  </a:lnTo>
                  <a:lnTo>
                    <a:pt x="30" y="122"/>
                  </a:lnTo>
                  <a:lnTo>
                    <a:pt x="41" y="148"/>
                  </a:lnTo>
                  <a:lnTo>
                    <a:pt x="55" y="171"/>
                  </a:lnTo>
                  <a:lnTo>
                    <a:pt x="67" y="191"/>
                  </a:lnTo>
                  <a:lnTo>
                    <a:pt x="81" y="211"/>
                  </a:lnTo>
                  <a:lnTo>
                    <a:pt x="97" y="236"/>
                  </a:lnTo>
                  <a:lnTo>
                    <a:pt x="108" y="230"/>
                  </a:lnTo>
                  <a:close/>
                </a:path>
              </a:pathLst>
            </a:custGeom>
            <a:grpFill/>
            <a:ln w="9525">
              <a:noFill/>
              <a:round/>
              <a:headEnd/>
              <a:tailEnd/>
            </a:ln>
          </p:spPr>
          <p:txBody>
            <a:bodyPr/>
            <a:lstStyle/>
            <a:p>
              <a:pPr>
                <a:defRPr/>
              </a:pPr>
              <a:endParaRPr lang="en-CA" dirty="0"/>
            </a:p>
          </p:txBody>
        </p:sp>
        <p:sp>
          <p:nvSpPr>
            <p:cNvPr id="930047" name="Freeform 255"/>
            <p:cNvSpPr>
              <a:spLocks/>
            </p:cNvSpPr>
            <p:nvPr/>
          </p:nvSpPr>
          <p:spPr bwMode="auto">
            <a:xfrm>
              <a:off x="5215" y="1719"/>
              <a:ext cx="437" cy="1019"/>
            </a:xfrm>
            <a:custGeom>
              <a:avLst/>
              <a:gdLst/>
              <a:ahLst/>
              <a:cxnLst>
                <a:cxn ang="0">
                  <a:pos x="437" y="1019"/>
                </a:cxn>
                <a:cxn ang="0">
                  <a:pos x="437" y="980"/>
                </a:cxn>
                <a:cxn ang="0">
                  <a:pos x="435" y="939"/>
                </a:cxn>
                <a:cxn ang="0">
                  <a:pos x="431" y="901"/>
                </a:cxn>
                <a:cxn ang="0">
                  <a:pos x="427" y="860"/>
                </a:cxn>
                <a:cxn ang="0">
                  <a:pos x="419" y="822"/>
                </a:cxn>
                <a:cxn ang="0">
                  <a:pos x="410" y="783"/>
                </a:cxn>
                <a:cxn ang="0">
                  <a:pos x="402" y="744"/>
                </a:cxn>
                <a:cxn ang="0">
                  <a:pos x="390" y="706"/>
                </a:cxn>
                <a:cxn ang="0">
                  <a:pos x="366" y="633"/>
                </a:cxn>
                <a:cxn ang="0">
                  <a:pos x="335" y="560"/>
                </a:cxn>
                <a:cxn ang="0">
                  <a:pos x="305" y="489"/>
                </a:cxn>
                <a:cxn ang="0">
                  <a:pos x="270" y="420"/>
                </a:cxn>
                <a:cxn ang="0">
                  <a:pos x="234" y="355"/>
                </a:cxn>
                <a:cxn ang="0">
                  <a:pos x="199" y="292"/>
                </a:cxn>
                <a:cxn ang="0">
                  <a:pos x="163" y="233"/>
                </a:cxn>
                <a:cxn ang="0">
                  <a:pos x="126" y="176"/>
                </a:cxn>
                <a:cxn ang="0">
                  <a:pos x="61" y="79"/>
                </a:cxn>
                <a:cxn ang="0">
                  <a:pos x="11" y="0"/>
                </a:cxn>
                <a:cxn ang="0">
                  <a:pos x="0" y="6"/>
                </a:cxn>
                <a:cxn ang="0">
                  <a:pos x="51" y="85"/>
                </a:cxn>
                <a:cxn ang="0">
                  <a:pos x="116" y="184"/>
                </a:cxn>
                <a:cxn ang="0">
                  <a:pos x="153" y="239"/>
                </a:cxn>
                <a:cxn ang="0">
                  <a:pos x="187" y="298"/>
                </a:cxn>
                <a:cxn ang="0">
                  <a:pos x="224" y="359"/>
                </a:cxn>
                <a:cxn ang="0">
                  <a:pos x="260" y="426"/>
                </a:cxn>
                <a:cxn ang="0">
                  <a:pos x="293" y="493"/>
                </a:cxn>
                <a:cxn ang="0">
                  <a:pos x="325" y="564"/>
                </a:cxn>
                <a:cxn ang="0">
                  <a:pos x="354" y="637"/>
                </a:cxn>
                <a:cxn ang="0">
                  <a:pos x="378" y="710"/>
                </a:cxn>
                <a:cxn ang="0">
                  <a:pos x="390" y="749"/>
                </a:cxn>
                <a:cxn ang="0">
                  <a:pos x="398" y="787"/>
                </a:cxn>
                <a:cxn ang="0">
                  <a:pos x="408" y="824"/>
                </a:cxn>
                <a:cxn ang="0">
                  <a:pos x="415" y="862"/>
                </a:cxn>
                <a:cxn ang="0">
                  <a:pos x="421" y="901"/>
                </a:cxn>
                <a:cxn ang="0">
                  <a:pos x="423" y="941"/>
                </a:cxn>
                <a:cxn ang="0">
                  <a:pos x="425" y="980"/>
                </a:cxn>
                <a:cxn ang="0">
                  <a:pos x="425" y="1019"/>
                </a:cxn>
                <a:cxn ang="0">
                  <a:pos x="437" y="1019"/>
                </a:cxn>
              </a:cxnLst>
              <a:rect l="0" t="0" r="r" b="b"/>
              <a:pathLst>
                <a:path w="437" h="1019">
                  <a:moveTo>
                    <a:pt x="437" y="1019"/>
                  </a:moveTo>
                  <a:lnTo>
                    <a:pt x="437" y="980"/>
                  </a:lnTo>
                  <a:lnTo>
                    <a:pt x="435" y="939"/>
                  </a:lnTo>
                  <a:lnTo>
                    <a:pt x="431" y="901"/>
                  </a:lnTo>
                  <a:lnTo>
                    <a:pt x="427" y="860"/>
                  </a:lnTo>
                  <a:lnTo>
                    <a:pt x="419" y="822"/>
                  </a:lnTo>
                  <a:lnTo>
                    <a:pt x="410" y="783"/>
                  </a:lnTo>
                  <a:lnTo>
                    <a:pt x="402" y="744"/>
                  </a:lnTo>
                  <a:lnTo>
                    <a:pt x="390" y="706"/>
                  </a:lnTo>
                  <a:lnTo>
                    <a:pt x="366" y="633"/>
                  </a:lnTo>
                  <a:lnTo>
                    <a:pt x="335" y="560"/>
                  </a:lnTo>
                  <a:lnTo>
                    <a:pt x="305" y="489"/>
                  </a:lnTo>
                  <a:lnTo>
                    <a:pt x="270" y="420"/>
                  </a:lnTo>
                  <a:lnTo>
                    <a:pt x="234" y="355"/>
                  </a:lnTo>
                  <a:lnTo>
                    <a:pt x="199" y="292"/>
                  </a:lnTo>
                  <a:lnTo>
                    <a:pt x="163" y="233"/>
                  </a:lnTo>
                  <a:lnTo>
                    <a:pt x="126" y="176"/>
                  </a:lnTo>
                  <a:lnTo>
                    <a:pt x="61" y="79"/>
                  </a:lnTo>
                  <a:lnTo>
                    <a:pt x="11" y="0"/>
                  </a:lnTo>
                  <a:lnTo>
                    <a:pt x="0" y="6"/>
                  </a:lnTo>
                  <a:lnTo>
                    <a:pt x="51" y="85"/>
                  </a:lnTo>
                  <a:lnTo>
                    <a:pt x="116" y="184"/>
                  </a:lnTo>
                  <a:lnTo>
                    <a:pt x="153" y="239"/>
                  </a:lnTo>
                  <a:lnTo>
                    <a:pt x="187" y="298"/>
                  </a:lnTo>
                  <a:lnTo>
                    <a:pt x="224" y="359"/>
                  </a:lnTo>
                  <a:lnTo>
                    <a:pt x="260" y="426"/>
                  </a:lnTo>
                  <a:lnTo>
                    <a:pt x="293" y="493"/>
                  </a:lnTo>
                  <a:lnTo>
                    <a:pt x="325" y="564"/>
                  </a:lnTo>
                  <a:lnTo>
                    <a:pt x="354" y="637"/>
                  </a:lnTo>
                  <a:lnTo>
                    <a:pt x="378" y="710"/>
                  </a:lnTo>
                  <a:lnTo>
                    <a:pt x="390" y="749"/>
                  </a:lnTo>
                  <a:lnTo>
                    <a:pt x="398" y="787"/>
                  </a:lnTo>
                  <a:lnTo>
                    <a:pt x="408" y="824"/>
                  </a:lnTo>
                  <a:lnTo>
                    <a:pt x="415" y="862"/>
                  </a:lnTo>
                  <a:lnTo>
                    <a:pt x="421" y="901"/>
                  </a:lnTo>
                  <a:lnTo>
                    <a:pt x="423" y="941"/>
                  </a:lnTo>
                  <a:lnTo>
                    <a:pt x="425" y="980"/>
                  </a:lnTo>
                  <a:lnTo>
                    <a:pt x="425" y="1019"/>
                  </a:lnTo>
                  <a:lnTo>
                    <a:pt x="437" y="1019"/>
                  </a:lnTo>
                  <a:close/>
                </a:path>
              </a:pathLst>
            </a:custGeom>
            <a:grpFill/>
            <a:ln w="9525">
              <a:noFill/>
              <a:round/>
              <a:headEnd/>
              <a:tailEnd/>
            </a:ln>
          </p:spPr>
          <p:txBody>
            <a:bodyPr/>
            <a:lstStyle/>
            <a:p>
              <a:pPr>
                <a:defRPr/>
              </a:pPr>
              <a:endParaRPr lang="en-CA" dirty="0"/>
            </a:p>
          </p:txBody>
        </p:sp>
        <p:sp>
          <p:nvSpPr>
            <p:cNvPr id="930048" name="Freeform 256"/>
            <p:cNvSpPr>
              <a:spLocks/>
            </p:cNvSpPr>
            <p:nvPr/>
          </p:nvSpPr>
          <p:spPr bwMode="auto">
            <a:xfrm>
              <a:off x="5215" y="2738"/>
              <a:ext cx="437" cy="1020"/>
            </a:xfrm>
            <a:custGeom>
              <a:avLst/>
              <a:gdLst/>
              <a:ahLst/>
              <a:cxnLst>
                <a:cxn ang="0">
                  <a:pos x="11" y="1018"/>
                </a:cxn>
                <a:cxn ang="0">
                  <a:pos x="11" y="1020"/>
                </a:cxn>
                <a:cxn ang="0">
                  <a:pos x="61" y="939"/>
                </a:cxn>
                <a:cxn ang="0">
                  <a:pos x="126" y="842"/>
                </a:cxn>
                <a:cxn ang="0">
                  <a:pos x="163" y="787"/>
                </a:cxn>
                <a:cxn ang="0">
                  <a:pos x="199" y="728"/>
                </a:cxn>
                <a:cxn ang="0">
                  <a:pos x="234" y="665"/>
                </a:cxn>
                <a:cxn ang="0">
                  <a:pos x="270" y="598"/>
                </a:cxn>
                <a:cxn ang="0">
                  <a:pos x="305" y="531"/>
                </a:cxn>
                <a:cxn ang="0">
                  <a:pos x="335" y="460"/>
                </a:cxn>
                <a:cxn ang="0">
                  <a:pos x="366" y="387"/>
                </a:cxn>
                <a:cxn ang="0">
                  <a:pos x="390" y="312"/>
                </a:cxn>
                <a:cxn ang="0">
                  <a:pos x="402" y="274"/>
                </a:cxn>
                <a:cxn ang="0">
                  <a:pos x="410" y="235"/>
                </a:cxn>
                <a:cxn ang="0">
                  <a:pos x="419" y="196"/>
                </a:cxn>
                <a:cxn ang="0">
                  <a:pos x="427" y="158"/>
                </a:cxn>
                <a:cxn ang="0">
                  <a:pos x="431" y="119"/>
                </a:cxn>
                <a:cxn ang="0">
                  <a:pos x="435" y="79"/>
                </a:cxn>
                <a:cxn ang="0">
                  <a:pos x="437" y="40"/>
                </a:cxn>
                <a:cxn ang="0">
                  <a:pos x="437" y="0"/>
                </a:cxn>
                <a:cxn ang="0">
                  <a:pos x="425" y="0"/>
                </a:cxn>
                <a:cxn ang="0">
                  <a:pos x="425" y="38"/>
                </a:cxn>
                <a:cxn ang="0">
                  <a:pos x="423" y="79"/>
                </a:cxn>
                <a:cxn ang="0">
                  <a:pos x="421" y="117"/>
                </a:cxn>
                <a:cxn ang="0">
                  <a:pos x="415" y="156"/>
                </a:cxn>
                <a:cxn ang="0">
                  <a:pos x="408" y="194"/>
                </a:cxn>
                <a:cxn ang="0">
                  <a:pos x="398" y="233"/>
                </a:cxn>
                <a:cxn ang="0">
                  <a:pos x="390" y="271"/>
                </a:cxn>
                <a:cxn ang="0">
                  <a:pos x="378" y="308"/>
                </a:cxn>
                <a:cxn ang="0">
                  <a:pos x="354" y="383"/>
                </a:cxn>
                <a:cxn ang="0">
                  <a:pos x="325" y="454"/>
                </a:cxn>
                <a:cxn ang="0">
                  <a:pos x="293" y="525"/>
                </a:cxn>
                <a:cxn ang="0">
                  <a:pos x="260" y="594"/>
                </a:cxn>
                <a:cxn ang="0">
                  <a:pos x="224" y="659"/>
                </a:cxn>
                <a:cxn ang="0">
                  <a:pos x="187" y="722"/>
                </a:cxn>
                <a:cxn ang="0">
                  <a:pos x="153" y="781"/>
                </a:cxn>
                <a:cxn ang="0">
                  <a:pos x="116" y="836"/>
                </a:cxn>
                <a:cxn ang="0">
                  <a:pos x="51" y="933"/>
                </a:cxn>
                <a:cxn ang="0">
                  <a:pos x="0" y="1012"/>
                </a:cxn>
                <a:cxn ang="0">
                  <a:pos x="11" y="1018"/>
                </a:cxn>
              </a:cxnLst>
              <a:rect l="0" t="0" r="r" b="b"/>
              <a:pathLst>
                <a:path w="437" h="1020">
                  <a:moveTo>
                    <a:pt x="11" y="1018"/>
                  </a:moveTo>
                  <a:lnTo>
                    <a:pt x="11" y="1020"/>
                  </a:lnTo>
                  <a:lnTo>
                    <a:pt x="61" y="939"/>
                  </a:lnTo>
                  <a:lnTo>
                    <a:pt x="126" y="842"/>
                  </a:lnTo>
                  <a:lnTo>
                    <a:pt x="163" y="787"/>
                  </a:lnTo>
                  <a:lnTo>
                    <a:pt x="199" y="728"/>
                  </a:lnTo>
                  <a:lnTo>
                    <a:pt x="234" y="665"/>
                  </a:lnTo>
                  <a:lnTo>
                    <a:pt x="270" y="598"/>
                  </a:lnTo>
                  <a:lnTo>
                    <a:pt x="305" y="531"/>
                  </a:lnTo>
                  <a:lnTo>
                    <a:pt x="335" y="460"/>
                  </a:lnTo>
                  <a:lnTo>
                    <a:pt x="366" y="387"/>
                  </a:lnTo>
                  <a:lnTo>
                    <a:pt x="390" y="312"/>
                  </a:lnTo>
                  <a:lnTo>
                    <a:pt x="402" y="274"/>
                  </a:lnTo>
                  <a:lnTo>
                    <a:pt x="410" y="235"/>
                  </a:lnTo>
                  <a:lnTo>
                    <a:pt x="419" y="196"/>
                  </a:lnTo>
                  <a:lnTo>
                    <a:pt x="427" y="158"/>
                  </a:lnTo>
                  <a:lnTo>
                    <a:pt x="431" y="119"/>
                  </a:lnTo>
                  <a:lnTo>
                    <a:pt x="435" y="79"/>
                  </a:lnTo>
                  <a:lnTo>
                    <a:pt x="437" y="40"/>
                  </a:lnTo>
                  <a:lnTo>
                    <a:pt x="437" y="0"/>
                  </a:lnTo>
                  <a:lnTo>
                    <a:pt x="425" y="0"/>
                  </a:lnTo>
                  <a:lnTo>
                    <a:pt x="425" y="38"/>
                  </a:lnTo>
                  <a:lnTo>
                    <a:pt x="423" y="79"/>
                  </a:lnTo>
                  <a:lnTo>
                    <a:pt x="421" y="117"/>
                  </a:lnTo>
                  <a:lnTo>
                    <a:pt x="415" y="156"/>
                  </a:lnTo>
                  <a:lnTo>
                    <a:pt x="408" y="194"/>
                  </a:lnTo>
                  <a:lnTo>
                    <a:pt x="398" y="233"/>
                  </a:lnTo>
                  <a:lnTo>
                    <a:pt x="390" y="271"/>
                  </a:lnTo>
                  <a:lnTo>
                    <a:pt x="378" y="308"/>
                  </a:lnTo>
                  <a:lnTo>
                    <a:pt x="354" y="383"/>
                  </a:lnTo>
                  <a:lnTo>
                    <a:pt x="325" y="454"/>
                  </a:lnTo>
                  <a:lnTo>
                    <a:pt x="293" y="525"/>
                  </a:lnTo>
                  <a:lnTo>
                    <a:pt x="260" y="594"/>
                  </a:lnTo>
                  <a:lnTo>
                    <a:pt x="224" y="659"/>
                  </a:lnTo>
                  <a:lnTo>
                    <a:pt x="187" y="722"/>
                  </a:lnTo>
                  <a:lnTo>
                    <a:pt x="153" y="781"/>
                  </a:lnTo>
                  <a:lnTo>
                    <a:pt x="116" y="836"/>
                  </a:lnTo>
                  <a:lnTo>
                    <a:pt x="51" y="933"/>
                  </a:lnTo>
                  <a:lnTo>
                    <a:pt x="0" y="1012"/>
                  </a:lnTo>
                  <a:lnTo>
                    <a:pt x="11" y="1018"/>
                  </a:lnTo>
                  <a:close/>
                </a:path>
              </a:pathLst>
            </a:custGeom>
            <a:grpFill/>
            <a:ln w="9525">
              <a:noFill/>
              <a:round/>
              <a:headEnd/>
              <a:tailEnd/>
            </a:ln>
          </p:spPr>
          <p:txBody>
            <a:bodyPr/>
            <a:lstStyle/>
            <a:p>
              <a:pPr>
                <a:defRPr/>
              </a:pPr>
              <a:endParaRPr lang="en-CA" dirty="0"/>
            </a:p>
          </p:txBody>
        </p:sp>
        <p:sp>
          <p:nvSpPr>
            <p:cNvPr id="930049" name="Freeform 257"/>
            <p:cNvSpPr>
              <a:spLocks/>
            </p:cNvSpPr>
            <p:nvPr/>
          </p:nvSpPr>
          <p:spPr bwMode="auto">
            <a:xfrm>
              <a:off x="5118" y="3750"/>
              <a:ext cx="108" cy="236"/>
            </a:xfrm>
            <a:custGeom>
              <a:avLst/>
              <a:gdLst/>
              <a:ahLst/>
              <a:cxnLst>
                <a:cxn ang="0">
                  <a:pos x="12" y="236"/>
                </a:cxn>
                <a:cxn ang="0">
                  <a:pos x="20" y="187"/>
                </a:cxn>
                <a:cxn ang="0">
                  <a:pos x="30" y="148"/>
                </a:cxn>
                <a:cxn ang="0">
                  <a:pos x="41" y="118"/>
                </a:cxn>
                <a:cxn ang="0">
                  <a:pos x="53" y="94"/>
                </a:cxn>
                <a:cxn ang="0">
                  <a:pos x="65" y="73"/>
                </a:cxn>
                <a:cxn ang="0">
                  <a:pos x="77" y="53"/>
                </a:cxn>
                <a:cxn ang="0">
                  <a:pos x="91" y="33"/>
                </a:cxn>
                <a:cxn ang="0">
                  <a:pos x="108" y="6"/>
                </a:cxn>
                <a:cxn ang="0">
                  <a:pos x="97" y="0"/>
                </a:cxn>
                <a:cxn ang="0">
                  <a:pos x="81" y="25"/>
                </a:cxn>
                <a:cxn ang="0">
                  <a:pos x="67" y="47"/>
                </a:cxn>
                <a:cxn ang="0">
                  <a:pos x="55" y="67"/>
                </a:cxn>
                <a:cxn ang="0">
                  <a:pos x="41" y="90"/>
                </a:cxn>
                <a:cxn ang="0">
                  <a:pos x="30" y="114"/>
                </a:cxn>
                <a:cxn ang="0">
                  <a:pos x="18" y="146"/>
                </a:cxn>
                <a:cxn ang="0">
                  <a:pos x="10" y="185"/>
                </a:cxn>
                <a:cxn ang="0">
                  <a:pos x="0" y="236"/>
                </a:cxn>
                <a:cxn ang="0">
                  <a:pos x="12" y="236"/>
                </a:cxn>
              </a:cxnLst>
              <a:rect l="0" t="0" r="r" b="b"/>
              <a:pathLst>
                <a:path w="108" h="236">
                  <a:moveTo>
                    <a:pt x="12" y="236"/>
                  </a:moveTo>
                  <a:lnTo>
                    <a:pt x="20" y="187"/>
                  </a:lnTo>
                  <a:lnTo>
                    <a:pt x="30" y="148"/>
                  </a:lnTo>
                  <a:lnTo>
                    <a:pt x="41" y="118"/>
                  </a:lnTo>
                  <a:lnTo>
                    <a:pt x="53" y="94"/>
                  </a:lnTo>
                  <a:lnTo>
                    <a:pt x="65" y="73"/>
                  </a:lnTo>
                  <a:lnTo>
                    <a:pt x="77" y="53"/>
                  </a:lnTo>
                  <a:lnTo>
                    <a:pt x="91" y="33"/>
                  </a:lnTo>
                  <a:lnTo>
                    <a:pt x="108" y="6"/>
                  </a:lnTo>
                  <a:lnTo>
                    <a:pt x="97" y="0"/>
                  </a:lnTo>
                  <a:lnTo>
                    <a:pt x="81" y="25"/>
                  </a:lnTo>
                  <a:lnTo>
                    <a:pt x="67" y="47"/>
                  </a:lnTo>
                  <a:lnTo>
                    <a:pt x="55" y="67"/>
                  </a:lnTo>
                  <a:lnTo>
                    <a:pt x="41" y="90"/>
                  </a:lnTo>
                  <a:lnTo>
                    <a:pt x="30" y="114"/>
                  </a:lnTo>
                  <a:lnTo>
                    <a:pt x="18" y="146"/>
                  </a:lnTo>
                  <a:lnTo>
                    <a:pt x="10" y="185"/>
                  </a:lnTo>
                  <a:lnTo>
                    <a:pt x="0" y="236"/>
                  </a:lnTo>
                  <a:lnTo>
                    <a:pt x="12" y="236"/>
                  </a:lnTo>
                  <a:close/>
                </a:path>
              </a:pathLst>
            </a:custGeom>
            <a:grpFill/>
            <a:ln w="9525">
              <a:noFill/>
              <a:round/>
              <a:headEnd/>
              <a:tailEnd/>
            </a:ln>
          </p:spPr>
          <p:txBody>
            <a:bodyPr/>
            <a:lstStyle/>
            <a:p>
              <a:pPr>
                <a:defRPr/>
              </a:pPr>
              <a:endParaRPr lang="en-CA" dirty="0"/>
            </a:p>
          </p:txBody>
        </p:sp>
        <p:sp>
          <p:nvSpPr>
            <p:cNvPr id="930050" name="Freeform 258"/>
            <p:cNvSpPr>
              <a:spLocks/>
            </p:cNvSpPr>
            <p:nvPr/>
          </p:nvSpPr>
          <p:spPr bwMode="auto">
            <a:xfrm>
              <a:off x="4584" y="2740"/>
              <a:ext cx="351" cy="645"/>
            </a:xfrm>
            <a:custGeom>
              <a:avLst/>
              <a:gdLst/>
              <a:ahLst/>
              <a:cxnLst>
                <a:cxn ang="0">
                  <a:pos x="339" y="0"/>
                </a:cxn>
                <a:cxn ang="0">
                  <a:pos x="335" y="52"/>
                </a:cxn>
                <a:cxn ang="0">
                  <a:pos x="331" y="113"/>
                </a:cxn>
                <a:cxn ang="0">
                  <a:pos x="321" y="180"/>
                </a:cxn>
                <a:cxn ang="0">
                  <a:pos x="311" y="249"/>
                </a:cxn>
                <a:cxn ang="0">
                  <a:pos x="296" y="320"/>
                </a:cxn>
                <a:cxn ang="0">
                  <a:pos x="278" y="391"/>
                </a:cxn>
                <a:cxn ang="0">
                  <a:pos x="260" y="456"/>
                </a:cxn>
                <a:cxn ang="0">
                  <a:pos x="238" y="515"/>
                </a:cxn>
                <a:cxn ang="0">
                  <a:pos x="227" y="541"/>
                </a:cxn>
                <a:cxn ang="0">
                  <a:pos x="215" y="566"/>
                </a:cxn>
                <a:cxn ang="0">
                  <a:pos x="203" y="586"/>
                </a:cxn>
                <a:cxn ang="0">
                  <a:pos x="189" y="602"/>
                </a:cxn>
                <a:cxn ang="0">
                  <a:pos x="177" y="617"/>
                </a:cxn>
                <a:cxn ang="0">
                  <a:pos x="164" y="627"/>
                </a:cxn>
                <a:cxn ang="0">
                  <a:pos x="150" y="631"/>
                </a:cxn>
                <a:cxn ang="0">
                  <a:pos x="136" y="633"/>
                </a:cxn>
                <a:cxn ang="0">
                  <a:pos x="130" y="633"/>
                </a:cxn>
                <a:cxn ang="0">
                  <a:pos x="124" y="631"/>
                </a:cxn>
                <a:cxn ang="0">
                  <a:pos x="118" y="627"/>
                </a:cxn>
                <a:cxn ang="0">
                  <a:pos x="110" y="623"/>
                </a:cxn>
                <a:cxn ang="0">
                  <a:pos x="95" y="610"/>
                </a:cxn>
                <a:cxn ang="0">
                  <a:pos x="79" y="592"/>
                </a:cxn>
                <a:cxn ang="0">
                  <a:pos x="63" y="566"/>
                </a:cxn>
                <a:cxn ang="0">
                  <a:pos x="47" y="535"/>
                </a:cxn>
                <a:cxn ang="0">
                  <a:pos x="28" y="497"/>
                </a:cxn>
                <a:cxn ang="0">
                  <a:pos x="12" y="452"/>
                </a:cxn>
                <a:cxn ang="0">
                  <a:pos x="0" y="456"/>
                </a:cxn>
                <a:cxn ang="0">
                  <a:pos x="18" y="501"/>
                </a:cxn>
                <a:cxn ang="0">
                  <a:pos x="35" y="539"/>
                </a:cxn>
                <a:cxn ang="0">
                  <a:pos x="53" y="572"/>
                </a:cxn>
                <a:cxn ang="0">
                  <a:pos x="69" y="598"/>
                </a:cxn>
                <a:cxn ang="0">
                  <a:pos x="85" y="619"/>
                </a:cxn>
                <a:cxn ang="0">
                  <a:pos x="104" y="633"/>
                </a:cxn>
                <a:cxn ang="0">
                  <a:pos x="112" y="639"/>
                </a:cxn>
                <a:cxn ang="0">
                  <a:pos x="120" y="641"/>
                </a:cxn>
                <a:cxn ang="0">
                  <a:pos x="128" y="645"/>
                </a:cxn>
                <a:cxn ang="0">
                  <a:pos x="138" y="645"/>
                </a:cxn>
                <a:cxn ang="0">
                  <a:pos x="154" y="643"/>
                </a:cxn>
                <a:cxn ang="0">
                  <a:pos x="171" y="637"/>
                </a:cxn>
                <a:cxn ang="0">
                  <a:pos x="185" y="625"/>
                </a:cxn>
                <a:cxn ang="0">
                  <a:pos x="199" y="610"/>
                </a:cxn>
                <a:cxn ang="0">
                  <a:pos x="213" y="592"/>
                </a:cxn>
                <a:cxn ang="0">
                  <a:pos x="225" y="570"/>
                </a:cxn>
                <a:cxn ang="0">
                  <a:pos x="238" y="548"/>
                </a:cxn>
                <a:cxn ang="0">
                  <a:pos x="250" y="519"/>
                </a:cxn>
                <a:cxn ang="0">
                  <a:pos x="272" y="460"/>
                </a:cxn>
                <a:cxn ang="0">
                  <a:pos x="290" y="393"/>
                </a:cxn>
                <a:cxn ang="0">
                  <a:pos x="309" y="324"/>
                </a:cxn>
                <a:cxn ang="0">
                  <a:pos x="323" y="251"/>
                </a:cxn>
                <a:cxn ang="0">
                  <a:pos x="333" y="180"/>
                </a:cxn>
                <a:cxn ang="0">
                  <a:pos x="343" y="113"/>
                </a:cxn>
                <a:cxn ang="0">
                  <a:pos x="347" y="52"/>
                </a:cxn>
                <a:cxn ang="0">
                  <a:pos x="351" y="0"/>
                </a:cxn>
                <a:cxn ang="0">
                  <a:pos x="339" y="0"/>
                </a:cxn>
              </a:cxnLst>
              <a:rect l="0" t="0" r="r" b="b"/>
              <a:pathLst>
                <a:path w="351" h="645">
                  <a:moveTo>
                    <a:pt x="339" y="0"/>
                  </a:moveTo>
                  <a:lnTo>
                    <a:pt x="335" y="52"/>
                  </a:lnTo>
                  <a:lnTo>
                    <a:pt x="331" y="113"/>
                  </a:lnTo>
                  <a:lnTo>
                    <a:pt x="321" y="180"/>
                  </a:lnTo>
                  <a:lnTo>
                    <a:pt x="311" y="249"/>
                  </a:lnTo>
                  <a:lnTo>
                    <a:pt x="296" y="320"/>
                  </a:lnTo>
                  <a:lnTo>
                    <a:pt x="278" y="391"/>
                  </a:lnTo>
                  <a:lnTo>
                    <a:pt x="260" y="456"/>
                  </a:lnTo>
                  <a:lnTo>
                    <a:pt x="238" y="515"/>
                  </a:lnTo>
                  <a:lnTo>
                    <a:pt x="227" y="541"/>
                  </a:lnTo>
                  <a:lnTo>
                    <a:pt x="215" y="566"/>
                  </a:lnTo>
                  <a:lnTo>
                    <a:pt x="203" y="586"/>
                  </a:lnTo>
                  <a:lnTo>
                    <a:pt x="189" y="602"/>
                  </a:lnTo>
                  <a:lnTo>
                    <a:pt x="177" y="617"/>
                  </a:lnTo>
                  <a:lnTo>
                    <a:pt x="164" y="627"/>
                  </a:lnTo>
                  <a:lnTo>
                    <a:pt x="150" y="631"/>
                  </a:lnTo>
                  <a:lnTo>
                    <a:pt x="136" y="633"/>
                  </a:lnTo>
                  <a:lnTo>
                    <a:pt x="130" y="633"/>
                  </a:lnTo>
                  <a:lnTo>
                    <a:pt x="124" y="631"/>
                  </a:lnTo>
                  <a:lnTo>
                    <a:pt x="118" y="627"/>
                  </a:lnTo>
                  <a:lnTo>
                    <a:pt x="110" y="623"/>
                  </a:lnTo>
                  <a:lnTo>
                    <a:pt x="95" y="610"/>
                  </a:lnTo>
                  <a:lnTo>
                    <a:pt x="79" y="592"/>
                  </a:lnTo>
                  <a:lnTo>
                    <a:pt x="63" y="566"/>
                  </a:lnTo>
                  <a:lnTo>
                    <a:pt x="47" y="535"/>
                  </a:lnTo>
                  <a:lnTo>
                    <a:pt x="28" y="497"/>
                  </a:lnTo>
                  <a:lnTo>
                    <a:pt x="12" y="452"/>
                  </a:lnTo>
                  <a:lnTo>
                    <a:pt x="0" y="456"/>
                  </a:lnTo>
                  <a:lnTo>
                    <a:pt x="18" y="501"/>
                  </a:lnTo>
                  <a:lnTo>
                    <a:pt x="35" y="539"/>
                  </a:lnTo>
                  <a:lnTo>
                    <a:pt x="53" y="572"/>
                  </a:lnTo>
                  <a:lnTo>
                    <a:pt x="69" y="598"/>
                  </a:lnTo>
                  <a:lnTo>
                    <a:pt x="85" y="619"/>
                  </a:lnTo>
                  <a:lnTo>
                    <a:pt x="104" y="633"/>
                  </a:lnTo>
                  <a:lnTo>
                    <a:pt x="112" y="639"/>
                  </a:lnTo>
                  <a:lnTo>
                    <a:pt x="120" y="641"/>
                  </a:lnTo>
                  <a:lnTo>
                    <a:pt x="128" y="645"/>
                  </a:lnTo>
                  <a:lnTo>
                    <a:pt x="138" y="645"/>
                  </a:lnTo>
                  <a:lnTo>
                    <a:pt x="154" y="643"/>
                  </a:lnTo>
                  <a:lnTo>
                    <a:pt x="171" y="637"/>
                  </a:lnTo>
                  <a:lnTo>
                    <a:pt x="185" y="625"/>
                  </a:lnTo>
                  <a:lnTo>
                    <a:pt x="199" y="610"/>
                  </a:lnTo>
                  <a:lnTo>
                    <a:pt x="213" y="592"/>
                  </a:lnTo>
                  <a:lnTo>
                    <a:pt x="225" y="570"/>
                  </a:lnTo>
                  <a:lnTo>
                    <a:pt x="238" y="548"/>
                  </a:lnTo>
                  <a:lnTo>
                    <a:pt x="250" y="519"/>
                  </a:lnTo>
                  <a:lnTo>
                    <a:pt x="272" y="460"/>
                  </a:lnTo>
                  <a:lnTo>
                    <a:pt x="290" y="393"/>
                  </a:lnTo>
                  <a:lnTo>
                    <a:pt x="309" y="324"/>
                  </a:lnTo>
                  <a:lnTo>
                    <a:pt x="323" y="251"/>
                  </a:lnTo>
                  <a:lnTo>
                    <a:pt x="333" y="180"/>
                  </a:lnTo>
                  <a:lnTo>
                    <a:pt x="343" y="113"/>
                  </a:lnTo>
                  <a:lnTo>
                    <a:pt x="347" y="52"/>
                  </a:lnTo>
                  <a:lnTo>
                    <a:pt x="351" y="0"/>
                  </a:lnTo>
                  <a:lnTo>
                    <a:pt x="339" y="0"/>
                  </a:lnTo>
                  <a:close/>
                </a:path>
              </a:pathLst>
            </a:custGeom>
            <a:grpFill/>
            <a:ln w="9525">
              <a:noFill/>
              <a:round/>
              <a:headEnd/>
              <a:tailEnd/>
            </a:ln>
          </p:spPr>
          <p:txBody>
            <a:bodyPr/>
            <a:lstStyle/>
            <a:p>
              <a:pPr>
                <a:defRPr/>
              </a:pPr>
              <a:endParaRPr lang="en-CA" dirty="0"/>
            </a:p>
          </p:txBody>
        </p:sp>
        <p:sp>
          <p:nvSpPr>
            <p:cNvPr id="930051" name="Freeform 259"/>
            <p:cNvSpPr>
              <a:spLocks/>
            </p:cNvSpPr>
            <p:nvPr/>
          </p:nvSpPr>
          <p:spPr bwMode="auto">
            <a:xfrm>
              <a:off x="4584" y="2094"/>
              <a:ext cx="351" cy="646"/>
            </a:xfrm>
            <a:custGeom>
              <a:avLst/>
              <a:gdLst/>
              <a:ahLst/>
              <a:cxnLst>
                <a:cxn ang="0">
                  <a:pos x="12" y="195"/>
                </a:cxn>
                <a:cxn ang="0">
                  <a:pos x="28" y="148"/>
                </a:cxn>
                <a:cxn ang="0">
                  <a:pos x="47" y="112"/>
                </a:cxn>
                <a:cxn ang="0">
                  <a:pos x="63" y="79"/>
                </a:cxn>
                <a:cxn ang="0">
                  <a:pos x="79" y="55"/>
                </a:cxn>
                <a:cxn ang="0">
                  <a:pos x="95" y="37"/>
                </a:cxn>
                <a:cxn ang="0">
                  <a:pos x="112" y="22"/>
                </a:cxn>
                <a:cxn ang="0">
                  <a:pos x="118" y="18"/>
                </a:cxn>
                <a:cxn ang="0">
                  <a:pos x="126" y="16"/>
                </a:cxn>
                <a:cxn ang="0">
                  <a:pos x="132" y="14"/>
                </a:cxn>
                <a:cxn ang="0">
                  <a:pos x="138" y="12"/>
                </a:cxn>
                <a:cxn ang="0">
                  <a:pos x="152" y="14"/>
                </a:cxn>
                <a:cxn ang="0">
                  <a:pos x="164" y="20"/>
                </a:cxn>
                <a:cxn ang="0">
                  <a:pos x="179" y="31"/>
                </a:cxn>
                <a:cxn ang="0">
                  <a:pos x="191" y="43"/>
                </a:cxn>
                <a:cxn ang="0">
                  <a:pos x="205" y="61"/>
                </a:cxn>
                <a:cxn ang="0">
                  <a:pos x="217" y="81"/>
                </a:cxn>
                <a:cxn ang="0">
                  <a:pos x="229" y="106"/>
                </a:cxn>
                <a:cxn ang="0">
                  <a:pos x="242" y="130"/>
                </a:cxn>
                <a:cxn ang="0">
                  <a:pos x="264" y="191"/>
                </a:cxn>
                <a:cxn ang="0">
                  <a:pos x="282" y="256"/>
                </a:cxn>
                <a:cxn ang="0">
                  <a:pos x="300" y="325"/>
                </a:cxn>
                <a:cxn ang="0">
                  <a:pos x="313" y="396"/>
                </a:cxn>
                <a:cxn ang="0">
                  <a:pos x="325" y="467"/>
                </a:cxn>
                <a:cxn ang="0">
                  <a:pos x="333" y="534"/>
                </a:cxn>
                <a:cxn ang="0">
                  <a:pos x="337" y="595"/>
                </a:cxn>
                <a:cxn ang="0">
                  <a:pos x="339" y="646"/>
                </a:cxn>
                <a:cxn ang="0">
                  <a:pos x="351" y="646"/>
                </a:cxn>
                <a:cxn ang="0">
                  <a:pos x="349" y="593"/>
                </a:cxn>
                <a:cxn ang="0">
                  <a:pos x="345" y="532"/>
                </a:cxn>
                <a:cxn ang="0">
                  <a:pos x="337" y="465"/>
                </a:cxn>
                <a:cxn ang="0">
                  <a:pos x="325" y="394"/>
                </a:cxn>
                <a:cxn ang="0">
                  <a:pos x="311" y="323"/>
                </a:cxn>
                <a:cxn ang="0">
                  <a:pos x="294" y="252"/>
                </a:cxn>
                <a:cxn ang="0">
                  <a:pos x="274" y="187"/>
                </a:cxn>
                <a:cxn ang="0">
                  <a:pos x="252" y="126"/>
                </a:cxn>
                <a:cxn ang="0">
                  <a:pos x="240" y="100"/>
                </a:cxn>
                <a:cxn ang="0">
                  <a:pos x="227" y="75"/>
                </a:cxn>
                <a:cxn ang="0">
                  <a:pos x="215" y="55"/>
                </a:cxn>
                <a:cxn ang="0">
                  <a:pos x="201" y="37"/>
                </a:cxn>
                <a:cxn ang="0">
                  <a:pos x="187" y="20"/>
                </a:cxn>
                <a:cxn ang="0">
                  <a:pos x="171" y="10"/>
                </a:cxn>
                <a:cxn ang="0">
                  <a:pos x="154" y="2"/>
                </a:cxn>
                <a:cxn ang="0">
                  <a:pos x="138" y="0"/>
                </a:cxn>
                <a:cxn ang="0">
                  <a:pos x="130" y="2"/>
                </a:cxn>
                <a:cxn ang="0">
                  <a:pos x="122" y="4"/>
                </a:cxn>
                <a:cxn ang="0">
                  <a:pos x="112" y="8"/>
                </a:cxn>
                <a:cxn ang="0">
                  <a:pos x="104" y="14"/>
                </a:cxn>
                <a:cxn ang="0">
                  <a:pos x="87" y="29"/>
                </a:cxn>
                <a:cxn ang="0">
                  <a:pos x="69" y="47"/>
                </a:cxn>
                <a:cxn ang="0">
                  <a:pos x="53" y="73"/>
                </a:cxn>
                <a:cxn ang="0">
                  <a:pos x="35" y="106"/>
                </a:cxn>
                <a:cxn ang="0">
                  <a:pos x="18" y="144"/>
                </a:cxn>
                <a:cxn ang="0">
                  <a:pos x="0" y="191"/>
                </a:cxn>
                <a:cxn ang="0">
                  <a:pos x="12" y="195"/>
                </a:cxn>
              </a:cxnLst>
              <a:rect l="0" t="0" r="r" b="b"/>
              <a:pathLst>
                <a:path w="351" h="646">
                  <a:moveTo>
                    <a:pt x="12" y="195"/>
                  </a:moveTo>
                  <a:lnTo>
                    <a:pt x="28" y="148"/>
                  </a:lnTo>
                  <a:lnTo>
                    <a:pt x="47" y="112"/>
                  </a:lnTo>
                  <a:lnTo>
                    <a:pt x="63" y="79"/>
                  </a:lnTo>
                  <a:lnTo>
                    <a:pt x="79" y="55"/>
                  </a:lnTo>
                  <a:lnTo>
                    <a:pt x="95" y="37"/>
                  </a:lnTo>
                  <a:lnTo>
                    <a:pt x="112" y="22"/>
                  </a:lnTo>
                  <a:lnTo>
                    <a:pt x="118" y="18"/>
                  </a:lnTo>
                  <a:lnTo>
                    <a:pt x="126" y="16"/>
                  </a:lnTo>
                  <a:lnTo>
                    <a:pt x="132" y="14"/>
                  </a:lnTo>
                  <a:lnTo>
                    <a:pt x="138" y="12"/>
                  </a:lnTo>
                  <a:lnTo>
                    <a:pt x="152" y="14"/>
                  </a:lnTo>
                  <a:lnTo>
                    <a:pt x="164" y="20"/>
                  </a:lnTo>
                  <a:lnTo>
                    <a:pt x="179" y="31"/>
                  </a:lnTo>
                  <a:lnTo>
                    <a:pt x="191" y="43"/>
                  </a:lnTo>
                  <a:lnTo>
                    <a:pt x="205" y="61"/>
                  </a:lnTo>
                  <a:lnTo>
                    <a:pt x="217" y="81"/>
                  </a:lnTo>
                  <a:lnTo>
                    <a:pt x="229" y="106"/>
                  </a:lnTo>
                  <a:lnTo>
                    <a:pt x="242" y="130"/>
                  </a:lnTo>
                  <a:lnTo>
                    <a:pt x="264" y="191"/>
                  </a:lnTo>
                  <a:lnTo>
                    <a:pt x="282" y="256"/>
                  </a:lnTo>
                  <a:lnTo>
                    <a:pt x="300" y="325"/>
                  </a:lnTo>
                  <a:lnTo>
                    <a:pt x="313" y="396"/>
                  </a:lnTo>
                  <a:lnTo>
                    <a:pt x="325" y="467"/>
                  </a:lnTo>
                  <a:lnTo>
                    <a:pt x="333" y="534"/>
                  </a:lnTo>
                  <a:lnTo>
                    <a:pt x="337" y="595"/>
                  </a:lnTo>
                  <a:lnTo>
                    <a:pt x="339" y="646"/>
                  </a:lnTo>
                  <a:lnTo>
                    <a:pt x="351" y="646"/>
                  </a:lnTo>
                  <a:lnTo>
                    <a:pt x="349" y="593"/>
                  </a:lnTo>
                  <a:lnTo>
                    <a:pt x="345" y="532"/>
                  </a:lnTo>
                  <a:lnTo>
                    <a:pt x="337" y="465"/>
                  </a:lnTo>
                  <a:lnTo>
                    <a:pt x="325" y="394"/>
                  </a:lnTo>
                  <a:lnTo>
                    <a:pt x="311" y="323"/>
                  </a:lnTo>
                  <a:lnTo>
                    <a:pt x="294" y="252"/>
                  </a:lnTo>
                  <a:lnTo>
                    <a:pt x="274" y="187"/>
                  </a:lnTo>
                  <a:lnTo>
                    <a:pt x="252" y="126"/>
                  </a:lnTo>
                  <a:lnTo>
                    <a:pt x="240" y="100"/>
                  </a:lnTo>
                  <a:lnTo>
                    <a:pt x="227" y="75"/>
                  </a:lnTo>
                  <a:lnTo>
                    <a:pt x="215" y="55"/>
                  </a:lnTo>
                  <a:lnTo>
                    <a:pt x="201" y="37"/>
                  </a:lnTo>
                  <a:lnTo>
                    <a:pt x="187" y="20"/>
                  </a:lnTo>
                  <a:lnTo>
                    <a:pt x="171" y="10"/>
                  </a:lnTo>
                  <a:lnTo>
                    <a:pt x="154" y="2"/>
                  </a:lnTo>
                  <a:lnTo>
                    <a:pt x="138" y="0"/>
                  </a:lnTo>
                  <a:lnTo>
                    <a:pt x="130" y="2"/>
                  </a:lnTo>
                  <a:lnTo>
                    <a:pt x="122" y="4"/>
                  </a:lnTo>
                  <a:lnTo>
                    <a:pt x="112" y="8"/>
                  </a:lnTo>
                  <a:lnTo>
                    <a:pt x="104" y="14"/>
                  </a:lnTo>
                  <a:lnTo>
                    <a:pt x="87" y="29"/>
                  </a:lnTo>
                  <a:lnTo>
                    <a:pt x="69" y="47"/>
                  </a:lnTo>
                  <a:lnTo>
                    <a:pt x="53" y="73"/>
                  </a:lnTo>
                  <a:lnTo>
                    <a:pt x="35" y="106"/>
                  </a:lnTo>
                  <a:lnTo>
                    <a:pt x="18" y="144"/>
                  </a:lnTo>
                  <a:lnTo>
                    <a:pt x="0" y="191"/>
                  </a:lnTo>
                  <a:lnTo>
                    <a:pt x="12" y="195"/>
                  </a:lnTo>
                  <a:close/>
                </a:path>
              </a:pathLst>
            </a:custGeom>
            <a:grpFill/>
            <a:ln w="9525">
              <a:noFill/>
              <a:round/>
              <a:headEnd/>
              <a:tailEnd/>
            </a:ln>
          </p:spPr>
          <p:txBody>
            <a:bodyPr/>
            <a:lstStyle/>
            <a:p>
              <a:pPr>
                <a:defRPr/>
              </a:pPr>
              <a:endParaRPr lang="en-CA" dirty="0"/>
            </a:p>
          </p:txBody>
        </p:sp>
        <p:sp>
          <p:nvSpPr>
            <p:cNvPr id="930052" name="Freeform 260"/>
            <p:cNvSpPr>
              <a:spLocks/>
            </p:cNvSpPr>
            <p:nvPr/>
          </p:nvSpPr>
          <p:spPr bwMode="auto">
            <a:xfrm>
              <a:off x="3398" y="2571"/>
              <a:ext cx="169" cy="300"/>
            </a:xfrm>
            <a:custGeom>
              <a:avLst/>
              <a:gdLst/>
              <a:ahLst/>
              <a:cxnLst>
                <a:cxn ang="0">
                  <a:pos x="9" y="55"/>
                </a:cxn>
                <a:cxn ang="0">
                  <a:pos x="21" y="41"/>
                </a:cxn>
                <a:cxn ang="0">
                  <a:pos x="31" y="31"/>
                </a:cxn>
                <a:cxn ang="0">
                  <a:pos x="39" y="24"/>
                </a:cxn>
                <a:cxn ang="0">
                  <a:pos x="49" y="18"/>
                </a:cxn>
                <a:cxn ang="0">
                  <a:pos x="57" y="14"/>
                </a:cxn>
                <a:cxn ang="0">
                  <a:pos x="65" y="12"/>
                </a:cxn>
                <a:cxn ang="0">
                  <a:pos x="71" y="12"/>
                </a:cxn>
                <a:cxn ang="0">
                  <a:pos x="78" y="14"/>
                </a:cxn>
                <a:cxn ang="0">
                  <a:pos x="86" y="18"/>
                </a:cxn>
                <a:cxn ang="0">
                  <a:pos x="92" y="22"/>
                </a:cxn>
                <a:cxn ang="0">
                  <a:pos x="98" y="28"/>
                </a:cxn>
                <a:cxn ang="0">
                  <a:pos x="102" y="37"/>
                </a:cxn>
                <a:cxn ang="0">
                  <a:pos x="114" y="55"/>
                </a:cxn>
                <a:cxn ang="0">
                  <a:pos x="124" y="77"/>
                </a:cxn>
                <a:cxn ang="0">
                  <a:pos x="132" y="104"/>
                </a:cxn>
                <a:cxn ang="0">
                  <a:pos x="138" y="132"/>
                </a:cxn>
                <a:cxn ang="0">
                  <a:pos x="145" y="162"/>
                </a:cxn>
                <a:cxn ang="0">
                  <a:pos x="149" y="193"/>
                </a:cxn>
                <a:cxn ang="0">
                  <a:pos x="155" y="252"/>
                </a:cxn>
                <a:cxn ang="0">
                  <a:pos x="157" y="300"/>
                </a:cxn>
                <a:cxn ang="0">
                  <a:pos x="169" y="300"/>
                </a:cxn>
                <a:cxn ang="0">
                  <a:pos x="167" y="250"/>
                </a:cxn>
                <a:cxn ang="0">
                  <a:pos x="161" y="191"/>
                </a:cxn>
                <a:cxn ang="0">
                  <a:pos x="157" y="160"/>
                </a:cxn>
                <a:cxn ang="0">
                  <a:pos x="151" y="130"/>
                </a:cxn>
                <a:cxn ang="0">
                  <a:pos x="145" y="102"/>
                </a:cxn>
                <a:cxn ang="0">
                  <a:pos x="134" y="73"/>
                </a:cxn>
                <a:cxn ang="0">
                  <a:pos x="124" y="49"/>
                </a:cxn>
                <a:cxn ang="0">
                  <a:pos x="114" y="28"/>
                </a:cxn>
                <a:cxn ang="0">
                  <a:pos x="106" y="20"/>
                </a:cxn>
                <a:cxn ang="0">
                  <a:pos x="100" y="12"/>
                </a:cxn>
                <a:cxn ang="0">
                  <a:pos x="92" y="8"/>
                </a:cxn>
                <a:cxn ang="0">
                  <a:pos x="82" y="4"/>
                </a:cxn>
                <a:cxn ang="0">
                  <a:pos x="74" y="0"/>
                </a:cxn>
                <a:cxn ang="0">
                  <a:pos x="63" y="0"/>
                </a:cxn>
                <a:cxn ang="0">
                  <a:pos x="53" y="2"/>
                </a:cxn>
                <a:cxn ang="0">
                  <a:pos x="43" y="8"/>
                </a:cxn>
                <a:cxn ang="0">
                  <a:pos x="33" y="14"/>
                </a:cxn>
                <a:cxn ang="0">
                  <a:pos x="23" y="22"/>
                </a:cxn>
                <a:cxn ang="0">
                  <a:pos x="11" y="33"/>
                </a:cxn>
                <a:cxn ang="0">
                  <a:pos x="0" y="47"/>
                </a:cxn>
                <a:cxn ang="0">
                  <a:pos x="9" y="55"/>
                </a:cxn>
              </a:cxnLst>
              <a:rect l="0" t="0" r="r" b="b"/>
              <a:pathLst>
                <a:path w="169" h="300">
                  <a:moveTo>
                    <a:pt x="9" y="55"/>
                  </a:moveTo>
                  <a:lnTo>
                    <a:pt x="21" y="41"/>
                  </a:lnTo>
                  <a:lnTo>
                    <a:pt x="31" y="31"/>
                  </a:lnTo>
                  <a:lnTo>
                    <a:pt x="39" y="24"/>
                  </a:lnTo>
                  <a:lnTo>
                    <a:pt x="49" y="18"/>
                  </a:lnTo>
                  <a:lnTo>
                    <a:pt x="57" y="14"/>
                  </a:lnTo>
                  <a:lnTo>
                    <a:pt x="65" y="12"/>
                  </a:lnTo>
                  <a:lnTo>
                    <a:pt x="71" y="12"/>
                  </a:lnTo>
                  <a:lnTo>
                    <a:pt x="78" y="14"/>
                  </a:lnTo>
                  <a:lnTo>
                    <a:pt x="86" y="18"/>
                  </a:lnTo>
                  <a:lnTo>
                    <a:pt x="92" y="22"/>
                  </a:lnTo>
                  <a:lnTo>
                    <a:pt x="98" y="28"/>
                  </a:lnTo>
                  <a:lnTo>
                    <a:pt x="102" y="37"/>
                  </a:lnTo>
                  <a:lnTo>
                    <a:pt x="114" y="55"/>
                  </a:lnTo>
                  <a:lnTo>
                    <a:pt x="124" y="77"/>
                  </a:lnTo>
                  <a:lnTo>
                    <a:pt x="132" y="104"/>
                  </a:lnTo>
                  <a:lnTo>
                    <a:pt x="138" y="132"/>
                  </a:lnTo>
                  <a:lnTo>
                    <a:pt x="145" y="162"/>
                  </a:lnTo>
                  <a:lnTo>
                    <a:pt x="149" y="193"/>
                  </a:lnTo>
                  <a:lnTo>
                    <a:pt x="155" y="252"/>
                  </a:lnTo>
                  <a:lnTo>
                    <a:pt x="157" y="300"/>
                  </a:lnTo>
                  <a:lnTo>
                    <a:pt x="169" y="300"/>
                  </a:lnTo>
                  <a:lnTo>
                    <a:pt x="167" y="250"/>
                  </a:lnTo>
                  <a:lnTo>
                    <a:pt x="161" y="191"/>
                  </a:lnTo>
                  <a:lnTo>
                    <a:pt x="157" y="160"/>
                  </a:lnTo>
                  <a:lnTo>
                    <a:pt x="151" y="130"/>
                  </a:lnTo>
                  <a:lnTo>
                    <a:pt x="145" y="102"/>
                  </a:lnTo>
                  <a:lnTo>
                    <a:pt x="134" y="73"/>
                  </a:lnTo>
                  <a:lnTo>
                    <a:pt x="124" y="49"/>
                  </a:lnTo>
                  <a:lnTo>
                    <a:pt x="114" y="28"/>
                  </a:lnTo>
                  <a:lnTo>
                    <a:pt x="106" y="20"/>
                  </a:lnTo>
                  <a:lnTo>
                    <a:pt x="100" y="12"/>
                  </a:lnTo>
                  <a:lnTo>
                    <a:pt x="92" y="8"/>
                  </a:lnTo>
                  <a:lnTo>
                    <a:pt x="82" y="4"/>
                  </a:lnTo>
                  <a:lnTo>
                    <a:pt x="74" y="0"/>
                  </a:lnTo>
                  <a:lnTo>
                    <a:pt x="63" y="0"/>
                  </a:lnTo>
                  <a:lnTo>
                    <a:pt x="53" y="2"/>
                  </a:lnTo>
                  <a:lnTo>
                    <a:pt x="43" y="8"/>
                  </a:lnTo>
                  <a:lnTo>
                    <a:pt x="33" y="14"/>
                  </a:lnTo>
                  <a:lnTo>
                    <a:pt x="23" y="22"/>
                  </a:lnTo>
                  <a:lnTo>
                    <a:pt x="11" y="33"/>
                  </a:lnTo>
                  <a:lnTo>
                    <a:pt x="0" y="47"/>
                  </a:lnTo>
                  <a:lnTo>
                    <a:pt x="9" y="55"/>
                  </a:lnTo>
                  <a:close/>
                </a:path>
              </a:pathLst>
            </a:custGeom>
            <a:grpFill/>
            <a:ln w="9525">
              <a:noFill/>
              <a:round/>
              <a:headEnd/>
              <a:tailEnd/>
            </a:ln>
          </p:spPr>
          <p:txBody>
            <a:bodyPr/>
            <a:lstStyle/>
            <a:p>
              <a:pPr>
                <a:defRPr/>
              </a:pPr>
              <a:endParaRPr lang="en-CA" dirty="0"/>
            </a:p>
          </p:txBody>
        </p:sp>
        <p:sp>
          <p:nvSpPr>
            <p:cNvPr id="930053" name="Freeform 261"/>
            <p:cNvSpPr>
              <a:spLocks/>
            </p:cNvSpPr>
            <p:nvPr/>
          </p:nvSpPr>
          <p:spPr bwMode="auto">
            <a:xfrm>
              <a:off x="3295" y="2618"/>
              <a:ext cx="112" cy="251"/>
            </a:xfrm>
            <a:custGeom>
              <a:avLst/>
              <a:gdLst/>
              <a:ahLst/>
              <a:cxnLst>
                <a:cxn ang="0">
                  <a:pos x="12" y="251"/>
                </a:cxn>
                <a:cxn ang="0">
                  <a:pos x="12" y="231"/>
                </a:cxn>
                <a:cxn ang="0">
                  <a:pos x="14" y="211"/>
                </a:cxn>
                <a:cxn ang="0">
                  <a:pos x="16" y="191"/>
                </a:cxn>
                <a:cxn ang="0">
                  <a:pos x="20" y="172"/>
                </a:cxn>
                <a:cxn ang="0">
                  <a:pos x="30" y="138"/>
                </a:cxn>
                <a:cxn ang="0">
                  <a:pos x="45" y="109"/>
                </a:cxn>
                <a:cxn ang="0">
                  <a:pos x="59" y="81"/>
                </a:cxn>
                <a:cxn ang="0">
                  <a:pos x="75" y="55"/>
                </a:cxn>
                <a:cxn ang="0">
                  <a:pos x="93" y="30"/>
                </a:cxn>
                <a:cxn ang="0">
                  <a:pos x="112" y="8"/>
                </a:cxn>
                <a:cxn ang="0">
                  <a:pos x="103" y="0"/>
                </a:cxn>
                <a:cxn ang="0">
                  <a:pos x="85" y="24"/>
                </a:cxn>
                <a:cxn ang="0">
                  <a:pos x="67" y="48"/>
                </a:cxn>
                <a:cxn ang="0">
                  <a:pos x="49" y="75"/>
                </a:cxn>
                <a:cxn ang="0">
                  <a:pos x="32" y="103"/>
                </a:cxn>
                <a:cxn ang="0">
                  <a:pos x="20" y="134"/>
                </a:cxn>
                <a:cxn ang="0">
                  <a:pos x="8" y="170"/>
                </a:cxn>
                <a:cxn ang="0">
                  <a:pos x="4" y="189"/>
                </a:cxn>
                <a:cxn ang="0">
                  <a:pos x="2" y="209"/>
                </a:cxn>
                <a:cxn ang="0">
                  <a:pos x="0" y="229"/>
                </a:cxn>
                <a:cxn ang="0">
                  <a:pos x="0" y="251"/>
                </a:cxn>
                <a:cxn ang="0">
                  <a:pos x="12" y="251"/>
                </a:cxn>
              </a:cxnLst>
              <a:rect l="0" t="0" r="r" b="b"/>
              <a:pathLst>
                <a:path w="112" h="251">
                  <a:moveTo>
                    <a:pt x="12" y="251"/>
                  </a:moveTo>
                  <a:lnTo>
                    <a:pt x="12" y="231"/>
                  </a:lnTo>
                  <a:lnTo>
                    <a:pt x="14" y="211"/>
                  </a:lnTo>
                  <a:lnTo>
                    <a:pt x="16" y="191"/>
                  </a:lnTo>
                  <a:lnTo>
                    <a:pt x="20" y="172"/>
                  </a:lnTo>
                  <a:lnTo>
                    <a:pt x="30" y="138"/>
                  </a:lnTo>
                  <a:lnTo>
                    <a:pt x="45" y="109"/>
                  </a:lnTo>
                  <a:lnTo>
                    <a:pt x="59" y="81"/>
                  </a:lnTo>
                  <a:lnTo>
                    <a:pt x="75" y="55"/>
                  </a:lnTo>
                  <a:lnTo>
                    <a:pt x="93" y="30"/>
                  </a:lnTo>
                  <a:lnTo>
                    <a:pt x="112" y="8"/>
                  </a:lnTo>
                  <a:lnTo>
                    <a:pt x="103" y="0"/>
                  </a:lnTo>
                  <a:lnTo>
                    <a:pt x="85" y="24"/>
                  </a:lnTo>
                  <a:lnTo>
                    <a:pt x="67" y="48"/>
                  </a:lnTo>
                  <a:lnTo>
                    <a:pt x="49" y="75"/>
                  </a:lnTo>
                  <a:lnTo>
                    <a:pt x="32" y="103"/>
                  </a:lnTo>
                  <a:lnTo>
                    <a:pt x="20" y="134"/>
                  </a:lnTo>
                  <a:lnTo>
                    <a:pt x="8" y="170"/>
                  </a:lnTo>
                  <a:lnTo>
                    <a:pt x="4" y="189"/>
                  </a:lnTo>
                  <a:lnTo>
                    <a:pt x="2" y="209"/>
                  </a:lnTo>
                  <a:lnTo>
                    <a:pt x="0" y="229"/>
                  </a:lnTo>
                  <a:lnTo>
                    <a:pt x="0" y="251"/>
                  </a:lnTo>
                  <a:lnTo>
                    <a:pt x="12" y="251"/>
                  </a:lnTo>
                  <a:close/>
                </a:path>
              </a:pathLst>
            </a:custGeom>
            <a:grpFill/>
            <a:ln w="9525">
              <a:noFill/>
              <a:round/>
              <a:headEnd/>
              <a:tailEnd/>
            </a:ln>
          </p:spPr>
          <p:txBody>
            <a:bodyPr/>
            <a:lstStyle/>
            <a:p>
              <a:pPr>
                <a:defRPr/>
              </a:pPr>
              <a:endParaRPr lang="en-CA" dirty="0"/>
            </a:p>
          </p:txBody>
        </p:sp>
        <p:sp>
          <p:nvSpPr>
            <p:cNvPr id="930054" name="Freeform 262"/>
            <p:cNvSpPr>
              <a:spLocks/>
            </p:cNvSpPr>
            <p:nvPr/>
          </p:nvSpPr>
          <p:spPr bwMode="auto">
            <a:xfrm>
              <a:off x="3295" y="2869"/>
              <a:ext cx="112" cy="254"/>
            </a:xfrm>
            <a:custGeom>
              <a:avLst/>
              <a:gdLst/>
              <a:ahLst/>
              <a:cxnLst>
                <a:cxn ang="0">
                  <a:pos x="112" y="248"/>
                </a:cxn>
                <a:cxn ang="0">
                  <a:pos x="93" y="224"/>
                </a:cxn>
                <a:cxn ang="0">
                  <a:pos x="75" y="199"/>
                </a:cxn>
                <a:cxn ang="0">
                  <a:pos x="59" y="173"/>
                </a:cxn>
                <a:cxn ang="0">
                  <a:pos x="45" y="147"/>
                </a:cxn>
                <a:cxn ang="0">
                  <a:pos x="30" y="116"/>
                </a:cxn>
                <a:cxn ang="0">
                  <a:pos x="20" y="82"/>
                </a:cxn>
                <a:cxn ang="0">
                  <a:pos x="16" y="63"/>
                </a:cxn>
                <a:cxn ang="0">
                  <a:pos x="14" y="43"/>
                </a:cxn>
                <a:cxn ang="0">
                  <a:pos x="12" y="23"/>
                </a:cxn>
                <a:cxn ang="0">
                  <a:pos x="12" y="0"/>
                </a:cxn>
                <a:cxn ang="0">
                  <a:pos x="0" y="0"/>
                </a:cxn>
                <a:cxn ang="0">
                  <a:pos x="0" y="25"/>
                </a:cxn>
                <a:cxn ang="0">
                  <a:pos x="2" y="45"/>
                </a:cxn>
                <a:cxn ang="0">
                  <a:pos x="4" y="65"/>
                </a:cxn>
                <a:cxn ang="0">
                  <a:pos x="8" y="84"/>
                </a:cxn>
                <a:cxn ang="0">
                  <a:pos x="20" y="120"/>
                </a:cxn>
                <a:cxn ang="0">
                  <a:pos x="32" y="151"/>
                </a:cxn>
                <a:cxn ang="0">
                  <a:pos x="49" y="179"/>
                </a:cxn>
                <a:cxn ang="0">
                  <a:pos x="67" y="205"/>
                </a:cxn>
                <a:cxn ang="0">
                  <a:pos x="85" y="232"/>
                </a:cxn>
                <a:cxn ang="0">
                  <a:pos x="103" y="254"/>
                </a:cxn>
                <a:cxn ang="0">
                  <a:pos x="112" y="248"/>
                </a:cxn>
              </a:cxnLst>
              <a:rect l="0" t="0" r="r" b="b"/>
              <a:pathLst>
                <a:path w="112" h="254">
                  <a:moveTo>
                    <a:pt x="112" y="248"/>
                  </a:moveTo>
                  <a:lnTo>
                    <a:pt x="93" y="224"/>
                  </a:lnTo>
                  <a:lnTo>
                    <a:pt x="75" y="199"/>
                  </a:lnTo>
                  <a:lnTo>
                    <a:pt x="59" y="173"/>
                  </a:lnTo>
                  <a:lnTo>
                    <a:pt x="45" y="147"/>
                  </a:lnTo>
                  <a:lnTo>
                    <a:pt x="30" y="116"/>
                  </a:lnTo>
                  <a:lnTo>
                    <a:pt x="20" y="82"/>
                  </a:lnTo>
                  <a:lnTo>
                    <a:pt x="16" y="63"/>
                  </a:lnTo>
                  <a:lnTo>
                    <a:pt x="14" y="43"/>
                  </a:lnTo>
                  <a:lnTo>
                    <a:pt x="12" y="23"/>
                  </a:lnTo>
                  <a:lnTo>
                    <a:pt x="12" y="0"/>
                  </a:lnTo>
                  <a:lnTo>
                    <a:pt x="0" y="0"/>
                  </a:lnTo>
                  <a:lnTo>
                    <a:pt x="0" y="25"/>
                  </a:lnTo>
                  <a:lnTo>
                    <a:pt x="2" y="45"/>
                  </a:lnTo>
                  <a:lnTo>
                    <a:pt x="4" y="65"/>
                  </a:lnTo>
                  <a:lnTo>
                    <a:pt x="8" y="84"/>
                  </a:lnTo>
                  <a:lnTo>
                    <a:pt x="20" y="120"/>
                  </a:lnTo>
                  <a:lnTo>
                    <a:pt x="32" y="151"/>
                  </a:lnTo>
                  <a:lnTo>
                    <a:pt x="49" y="179"/>
                  </a:lnTo>
                  <a:lnTo>
                    <a:pt x="67" y="205"/>
                  </a:lnTo>
                  <a:lnTo>
                    <a:pt x="85" y="232"/>
                  </a:lnTo>
                  <a:lnTo>
                    <a:pt x="103" y="254"/>
                  </a:lnTo>
                  <a:lnTo>
                    <a:pt x="112" y="248"/>
                  </a:lnTo>
                  <a:close/>
                </a:path>
              </a:pathLst>
            </a:custGeom>
            <a:grpFill/>
            <a:ln w="9525">
              <a:noFill/>
              <a:round/>
              <a:headEnd/>
              <a:tailEnd/>
            </a:ln>
          </p:spPr>
          <p:txBody>
            <a:bodyPr/>
            <a:lstStyle/>
            <a:p>
              <a:pPr>
                <a:defRPr/>
              </a:pPr>
              <a:endParaRPr lang="en-CA" dirty="0"/>
            </a:p>
          </p:txBody>
        </p:sp>
        <p:sp>
          <p:nvSpPr>
            <p:cNvPr id="930055" name="Freeform 263"/>
            <p:cNvSpPr>
              <a:spLocks/>
            </p:cNvSpPr>
            <p:nvPr/>
          </p:nvSpPr>
          <p:spPr bwMode="auto">
            <a:xfrm>
              <a:off x="3398" y="2871"/>
              <a:ext cx="169" cy="299"/>
            </a:xfrm>
            <a:custGeom>
              <a:avLst/>
              <a:gdLst/>
              <a:ahLst/>
              <a:cxnLst>
                <a:cxn ang="0">
                  <a:pos x="157" y="0"/>
                </a:cxn>
                <a:cxn ang="0">
                  <a:pos x="155" y="49"/>
                </a:cxn>
                <a:cxn ang="0">
                  <a:pos x="149" y="106"/>
                </a:cxn>
                <a:cxn ang="0">
                  <a:pos x="145" y="136"/>
                </a:cxn>
                <a:cxn ang="0">
                  <a:pos x="138" y="167"/>
                </a:cxn>
                <a:cxn ang="0">
                  <a:pos x="132" y="195"/>
                </a:cxn>
                <a:cxn ang="0">
                  <a:pos x="124" y="222"/>
                </a:cxn>
                <a:cxn ang="0">
                  <a:pos x="114" y="246"/>
                </a:cxn>
                <a:cxn ang="0">
                  <a:pos x="102" y="264"/>
                </a:cxn>
                <a:cxn ang="0">
                  <a:pos x="98" y="272"/>
                </a:cxn>
                <a:cxn ang="0">
                  <a:pos x="92" y="277"/>
                </a:cxn>
                <a:cxn ang="0">
                  <a:pos x="86" y="283"/>
                </a:cxn>
                <a:cxn ang="0">
                  <a:pos x="78" y="285"/>
                </a:cxn>
                <a:cxn ang="0">
                  <a:pos x="71" y="287"/>
                </a:cxn>
                <a:cxn ang="0">
                  <a:pos x="65" y="287"/>
                </a:cxn>
                <a:cxn ang="0">
                  <a:pos x="57" y="285"/>
                </a:cxn>
                <a:cxn ang="0">
                  <a:pos x="49" y="283"/>
                </a:cxn>
                <a:cxn ang="0">
                  <a:pos x="39" y="277"/>
                </a:cxn>
                <a:cxn ang="0">
                  <a:pos x="31" y="268"/>
                </a:cxn>
                <a:cxn ang="0">
                  <a:pos x="21" y="258"/>
                </a:cxn>
                <a:cxn ang="0">
                  <a:pos x="9" y="246"/>
                </a:cxn>
                <a:cxn ang="0">
                  <a:pos x="0" y="252"/>
                </a:cxn>
                <a:cxn ang="0">
                  <a:pos x="11" y="266"/>
                </a:cxn>
                <a:cxn ang="0">
                  <a:pos x="23" y="277"/>
                </a:cxn>
                <a:cxn ang="0">
                  <a:pos x="33" y="287"/>
                </a:cxn>
                <a:cxn ang="0">
                  <a:pos x="43" y="293"/>
                </a:cxn>
                <a:cxn ang="0">
                  <a:pos x="53" y="297"/>
                </a:cxn>
                <a:cxn ang="0">
                  <a:pos x="63" y="299"/>
                </a:cxn>
                <a:cxn ang="0">
                  <a:pos x="74" y="299"/>
                </a:cxn>
                <a:cxn ang="0">
                  <a:pos x="82" y="297"/>
                </a:cxn>
                <a:cxn ang="0">
                  <a:pos x="92" y="293"/>
                </a:cxn>
                <a:cxn ang="0">
                  <a:pos x="100" y="287"/>
                </a:cxn>
                <a:cxn ang="0">
                  <a:pos x="106" y="279"/>
                </a:cxn>
                <a:cxn ang="0">
                  <a:pos x="114" y="270"/>
                </a:cxn>
                <a:cxn ang="0">
                  <a:pos x="124" y="250"/>
                </a:cxn>
                <a:cxn ang="0">
                  <a:pos x="134" y="226"/>
                </a:cxn>
                <a:cxn ang="0">
                  <a:pos x="145" y="199"/>
                </a:cxn>
                <a:cxn ang="0">
                  <a:pos x="151" y="169"/>
                </a:cxn>
                <a:cxn ang="0">
                  <a:pos x="157" y="138"/>
                </a:cxn>
                <a:cxn ang="0">
                  <a:pos x="161" y="108"/>
                </a:cxn>
                <a:cxn ang="0">
                  <a:pos x="167" y="49"/>
                </a:cxn>
                <a:cxn ang="0">
                  <a:pos x="169" y="0"/>
                </a:cxn>
                <a:cxn ang="0">
                  <a:pos x="157" y="0"/>
                </a:cxn>
              </a:cxnLst>
              <a:rect l="0" t="0" r="r" b="b"/>
              <a:pathLst>
                <a:path w="169" h="299">
                  <a:moveTo>
                    <a:pt x="157" y="0"/>
                  </a:moveTo>
                  <a:lnTo>
                    <a:pt x="155" y="49"/>
                  </a:lnTo>
                  <a:lnTo>
                    <a:pt x="149" y="106"/>
                  </a:lnTo>
                  <a:lnTo>
                    <a:pt x="145" y="136"/>
                  </a:lnTo>
                  <a:lnTo>
                    <a:pt x="138" y="167"/>
                  </a:lnTo>
                  <a:lnTo>
                    <a:pt x="132" y="195"/>
                  </a:lnTo>
                  <a:lnTo>
                    <a:pt x="124" y="222"/>
                  </a:lnTo>
                  <a:lnTo>
                    <a:pt x="114" y="246"/>
                  </a:lnTo>
                  <a:lnTo>
                    <a:pt x="102" y="264"/>
                  </a:lnTo>
                  <a:lnTo>
                    <a:pt x="98" y="272"/>
                  </a:lnTo>
                  <a:lnTo>
                    <a:pt x="92" y="277"/>
                  </a:lnTo>
                  <a:lnTo>
                    <a:pt x="86" y="283"/>
                  </a:lnTo>
                  <a:lnTo>
                    <a:pt x="78" y="285"/>
                  </a:lnTo>
                  <a:lnTo>
                    <a:pt x="71" y="287"/>
                  </a:lnTo>
                  <a:lnTo>
                    <a:pt x="65" y="287"/>
                  </a:lnTo>
                  <a:lnTo>
                    <a:pt x="57" y="285"/>
                  </a:lnTo>
                  <a:lnTo>
                    <a:pt x="49" y="283"/>
                  </a:lnTo>
                  <a:lnTo>
                    <a:pt x="39" y="277"/>
                  </a:lnTo>
                  <a:lnTo>
                    <a:pt x="31" y="268"/>
                  </a:lnTo>
                  <a:lnTo>
                    <a:pt x="21" y="258"/>
                  </a:lnTo>
                  <a:lnTo>
                    <a:pt x="9" y="246"/>
                  </a:lnTo>
                  <a:lnTo>
                    <a:pt x="0" y="252"/>
                  </a:lnTo>
                  <a:lnTo>
                    <a:pt x="11" y="266"/>
                  </a:lnTo>
                  <a:lnTo>
                    <a:pt x="23" y="277"/>
                  </a:lnTo>
                  <a:lnTo>
                    <a:pt x="33" y="287"/>
                  </a:lnTo>
                  <a:lnTo>
                    <a:pt x="43" y="293"/>
                  </a:lnTo>
                  <a:lnTo>
                    <a:pt x="53" y="297"/>
                  </a:lnTo>
                  <a:lnTo>
                    <a:pt x="63" y="299"/>
                  </a:lnTo>
                  <a:lnTo>
                    <a:pt x="74" y="299"/>
                  </a:lnTo>
                  <a:lnTo>
                    <a:pt x="82" y="297"/>
                  </a:lnTo>
                  <a:lnTo>
                    <a:pt x="92" y="293"/>
                  </a:lnTo>
                  <a:lnTo>
                    <a:pt x="100" y="287"/>
                  </a:lnTo>
                  <a:lnTo>
                    <a:pt x="106" y="279"/>
                  </a:lnTo>
                  <a:lnTo>
                    <a:pt x="114" y="270"/>
                  </a:lnTo>
                  <a:lnTo>
                    <a:pt x="124" y="250"/>
                  </a:lnTo>
                  <a:lnTo>
                    <a:pt x="134" y="226"/>
                  </a:lnTo>
                  <a:lnTo>
                    <a:pt x="145" y="199"/>
                  </a:lnTo>
                  <a:lnTo>
                    <a:pt x="151" y="169"/>
                  </a:lnTo>
                  <a:lnTo>
                    <a:pt x="157" y="138"/>
                  </a:lnTo>
                  <a:lnTo>
                    <a:pt x="161" y="108"/>
                  </a:lnTo>
                  <a:lnTo>
                    <a:pt x="167" y="49"/>
                  </a:lnTo>
                  <a:lnTo>
                    <a:pt x="169" y="0"/>
                  </a:lnTo>
                  <a:lnTo>
                    <a:pt x="157" y="0"/>
                  </a:lnTo>
                  <a:close/>
                </a:path>
              </a:pathLst>
            </a:custGeom>
            <a:grpFill/>
            <a:ln w="9525">
              <a:noFill/>
              <a:round/>
              <a:headEnd/>
              <a:tailEnd/>
            </a:ln>
          </p:spPr>
          <p:txBody>
            <a:bodyPr/>
            <a:lstStyle/>
            <a:p>
              <a:pPr>
                <a:defRPr/>
              </a:pPr>
              <a:endParaRPr lang="en-CA" dirty="0"/>
            </a:p>
          </p:txBody>
        </p:sp>
        <p:sp>
          <p:nvSpPr>
            <p:cNvPr id="930056" name="Freeform 264"/>
            <p:cNvSpPr>
              <a:spLocks/>
            </p:cNvSpPr>
            <p:nvPr/>
          </p:nvSpPr>
          <p:spPr bwMode="auto">
            <a:xfrm>
              <a:off x="4994" y="1727"/>
              <a:ext cx="110" cy="130"/>
            </a:xfrm>
            <a:custGeom>
              <a:avLst/>
              <a:gdLst/>
              <a:ahLst/>
              <a:cxnLst>
                <a:cxn ang="0">
                  <a:pos x="55" y="0"/>
                </a:cxn>
                <a:cxn ang="0">
                  <a:pos x="110" y="130"/>
                </a:cxn>
                <a:cxn ang="0">
                  <a:pos x="108" y="128"/>
                </a:cxn>
                <a:cxn ang="0">
                  <a:pos x="104" y="126"/>
                </a:cxn>
                <a:cxn ang="0">
                  <a:pos x="100" y="124"/>
                </a:cxn>
                <a:cxn ang="0">
                  <a:pos x="98" y="124"/>
                </a:cxn>
                <a:cxn ang="0">
                  <a:pos x="93" y="122"/>
                </a:cxn>
                <a:cxn ang="0">
                  <a:pos x="89" y="119"/>
                </a:cxn>
                <a:cxn ang="0">
                  <a:pos x="87" y="119"/>
                </a:cxn>
                <a:cxn ang="0">
                  <a:pos x="83" y="117"/>
                </a:cxn>
                <a:cxn ang="0">
                  <a:pos x="79" y="117"/>
                </a:cxn>
                <a:cxn ang="0">
                  <a:pos x="77" y="117"/>
                </a:cxn>
                <a:cxn ang="0">
                  <a:pos x="73" y="115"/>
                </a:cxn>
                <a:cxn ang="0">
                  <a:pos x="69" y="115"/>
                </a:cxn>
                <a:cxn ang="0">
                  <a:pos x="65" y="115"/>
                </a:cxn>
                <a:cxn ang="0">
                  <a:pos x="63" y="115"/>
                </a:cxn>
                <a:cxn ang="0">
                  <a:pos x="59" y="115"/>
                </a:cxn>
                <a:cxn ang="0">
                  <a:pos x="55" y="115"/>
                </a:cxn>
                <a:cxn ang="0">
                  <a:pos x="53" y="115"/>
                </a:cxn>
                <a:cxn ang="0">
                  <a:pos x="49" y="115"/>
                </a:cxn>
                <a:cxn ang="0">
                  <a:pos x="45" y="115"/>
                </a:cxn>
                <a:cxn ang="0">
                  <a:pos x="43" y="115"/>
                </a:cxn>
                <a:cxn ang="0">
                  <a:pos x="39" y="115"/>
                </a:cxn>
                <a:cxn ang="0">
                  <a:pos x="35" y="117"/>
                </a:cxn>
                <a:cxn ang="0">
                  <a:pos x="33" y="117"/>
                </a:cxn>
                <a:cxn ang="0">
                  <a:pos x="29" y="117"/>
                </a:cxn>
                <a:cxn ang="0">
                  <a:pos x="24" y="119"/>
                </a:cxn>
                <a:cxn ang="0">
                  <a:pos x="22" y="119"/>
                </a:cxn>
                <a:cxn ang="0">
                  <a:pos x="18" y="122"/>
                </a:cxn>
                <a:cxn ang="0">
                  <a:pos x="14" y="124"/>
                </a:cxn>
                <a:cxn ang="0">
                  <a:pos x="10" y="124"/>
                </a:cxn>
                <a:cxn ang="0">
                  <a:pos x="8" y="126"/>
                </a:cxn>
                <a:cxn ang="0">
                  <a:pos x="4" y="128"/>
                </a:cxn>
                <a:cxn ang="0">
                  <a:pos x="0" y="130"/>
                </a:cxn>
                <a:cxn ang="0">
                  <a:pos x="55" y="0"/>
                </a:cxn>
              </a:cxnLst>
              <a:rect l="0" t="0" r="r" b="b"/>
              <a:pathLst>
                <a:path w="110" h="130">
                  <a:moveTo>
                    <a:pt x="55" y="0"/>
                  </a:moveTo>
                  <a:lnTo>
                    <a:pt x="110" y="130"/>
                  </a:lnTo>
                  <a:lnTo>
                    <a:pt x="108" y="128"/>
                  </a:lnTo>
                  <a:lnTo>
                    <a:pt x="104" y="126"/>
                  </a:lnTo>
                  <a:lnTo>
                    <a:pt x="100" y="124"/>
                  </a:lnTo>
                  <a:lnTo>
                    <a:pt x="98" y="124"/>
                  </a:lnTo>
                  <a:lnTo>
                    <a:pt x="93" y="122"/>
                  </a:lnTo>
                  <a:lnTo>
                    <a:pt x="89" y="119"/>
                  </a:lnTo>
                  <a:lnTo>
                    <a:pt x="87" y="119"/>
                  </a:lnTo>
                  <a:lnTo>
                    <a:pt x="83" y="117"/>
                  </a:lnTo>
                  <a:lnTo>
                    <a:pt x="79" y="117"/>
                  </a:lnTo>
                  <a:lnTo>
                    <a:pt x="77" y="117"/>
                  </a:lnTo>
                  <a:lnTo>
                    <a:pt x="73" y="115"/>
                  </a:lnTo>
                  <a:lnTo>
                    <a:pt x="69" y="115"/>
                  </a:lnTo>
                  <a:lnTo>
                    <a:pt x="65" y="115"/>
                  </a:lnTo>
                  <a:lnTo>
                    <a:pt x="63" y="115"/>
                  </a:lnTo>
                  <a:lnTo>
                    <a:pt x="59" y="115"/>
                  </a:lnTo>
                  <a:lnTo>
                    <a:pt x="55" y="115"/>
                  </a:lnTo>
                  <a:lnTo>
                    <a:pt x="53" y="115"/>
                  </a:lnTo>
                  <a:lnTo>
                    <a:pt x="49" y="115"/>
                  </a:lnTo>
                  <a:lnTo>
                    <a:pt x="45" y="115"/>
                  </a:lnTo>
                  <a:lnTo>
                    <a:pt x="43" y="115"/>
                  </a:lnTo>
                  <a:lnTo>
                    <a:pt x="39" y="115"/>
                  </a:lnTo>
                  <a:lnTo>
                    <a:pt x="35" y="117"/>
                  </a:lnTo>
                  <a:lnTo>
                    <a:pt x="33" y="117"/>
                  </a:lnTo>
                  <a:lnTo>
                    <a:pt x="29" y="117"/>
                  </a:lnTo>
                  <a:lnTo>
                    <a:pt x="24" y="119"/>
                  </a:lnTo>
                  <a:lnTo>
                    <a:pt x="22" y="119"/>
                  </a:lnTo>
                  <a:lnTo>
                    <a:pt x="18" y="122"/>
                  </a:lnTo>
                  <a:lnTo>
                    <a:pt x="14" y="124"/>
                  </a:lnTo>
                  <a:lnTo>
                    <a:pt x="10" y="124"/>
                  </a:lnTo>
                  <a:lnTo>
                    <a:pt x="8" y="126"/>
                  </a:lnTo>
                  <a:lnTo>
                    <a:pt x="4" y="128"/>
                  </a:lnTo>
                  <a:lnTo>
                    <a:pt x="0" y="130"/>
                  </a:lnTo>
                  <a:lnTo>
                    <a:pt x="55" y="0"/>
                  </a:lnTo>
                  <a:close/>
                </a:path>
              </a:pathLst>
            </a:custGeom>
            <a:grpFill/>
            <a:ln w="9525">
              <a:noFill/>
              <a:round/>
              <a:headEnd/>
              <a:tailEnd/>
            </a:ln>
          </p:spPr>
          <p:txBody>
            <a:bodyPr/>
            <a:lstStyle/>
            <a:p>
              <a:pPr>
                <a:defRPr/>
              </a:pPr>
              <a:endParaRPr lang="en-CA" dirty="0"/>
            </a:p>
          </p:txBody>
        </p:sp>
        <p:sp>
          <p:nvSpPr>
            <p:cNvPr id="930057" name="Rectangle 265"/>
            <p:cNvSpPr>
              <a:spLocks noChangeArrowheads="1"/>
            </p:cNvSpPr>
            <p:nvPr/>
          </p:nvSpPr>
          <p:spPr bwMode="auto">
            <a:xfrm>
              <a:off x="5041" y="1792"/>
              <a:ext cx="18" cy="18"/>
            </a:xfrm>
            <a:prstGeom prst="rect">
              <a:avLst/>
            </a:prstGeom>
            <a:grpFill/>
            <a:ln w="9525">
              <a:noFill/>
              <a:miter lim="800000"/>
              <a:headEnd/>
              <a:tailEnd/>
            </a:ln>
          </p:spPr>
          <p:txBody>
            <a:bodyPr/>
            <a:lstStyle/>
            <a:p>
              <a:pPr>
                <a:defRPr/>
              </a:pPr>
              <a:endParaRPr lang="en-CA" dirty="0"/>
            </a:p>
          </p:txBody>
        </p:sp>
        <p:sp>
          <p:nvSpPr>
            <p:cNvPr id="930058" name="Rectangle 266"/>
            <p:cNvSpPr>
              <a:spLocks noChangeArrowheads="1"/>
            </p:cNvSpPr>
            <p:nvPr/>
          </p:nvSpPr>
          <p:spPr bwMode="auto">
            <a:xfrm>
              <a:off x="5041" y="1895"/>
              <a:ext cx="18" cy="16"/>
            </a:xfrm>
            <a:prstGeom prst="rect">
              <a:avLst/>
            </a:prstGeom>
            <a:grpFill/>
            <a:ln w="9525">
              <a:noFill/>
              <a:miter lim="800000"/>
              <a:headEnd/>
              <a:tailEnd/>
            </a:ln>
          </p:spPr>
          <p:txBody>
            <a:bodyPr/>
            <a:lstStyle/>
            <a:p>
              <a:pPr>
                <a:defRPr/>
              </a:pPr>
              <a:endParaRPr lang="en-CA" dirty="0"/>
            </a:p>
          </p:txBody>
        </p:sp>
        <p:sp>
          <p:nvSpPr>
            <p:cNvPr id="930059" name="Rectangle 267"/>
            <p:cNvSpPr>
              <a:spLocks noChangeArrowheads="1"/>
            </p:cNvSpPr>
            <p:nvPr/>
          </p:nvSpPr>
          <p:spPr bwMode="auto">
            <a:xfrm>
              <a:off x="5041" y="1997"/>
              <a:ext cx="18" cy="18"/>
            </a:xfrm>
            <a:prstGeom prst="rect">
              <a:avLst/>
            </a:prstGeom>
            <a:grpFill/>
            <a:ln w="9525">
              <a:noFill/>
              <a:miter lim="800000"/>
              <a:headEnd/>
              <a:tailEnd/>
            </a:ln>
          </p:spPr>
          <p:txBody>
            <a:bodyPr/>
            <a:lstStyle/>
            <a:p>
              <a:pPr>
                <a:defRPr/>
              </a:pPr>
              <a:endParaRPr lang="en-CA" dirty="0"/>
            </a:p>
          </p:txBody>
        </p:sp>
        <p:sp>
          <p:nvSpPr>
            <p:cNvPr id="930060" name="Rectangle 268"/>
            <p:cNvSpPr>
              <a:spLocks noChangeArrowheads="1"/>
            </p:cNvSpPr>
            <p:nvPr/>
          </p:nvSpPr>
          <p:spPr bwMode="auto">
            <a:xfrm>
              <a:off x="5041" y="2100"/>
              <a:ext cx="18" cy="16"/>
            </a:xfrm>
            <a:prstGeom prst="rect">
              <a:avLst/>
            </a:prstGeom>
            <a:grpFill/>
            <a:ln w="9525">
              <a:noFill/>
              <a:miter lim="800000"/>
              <a:headEnd/>
              <a:tailEnd/>
            </a:ln>
          </p:spPr>
          <p:txBody>
            <a:bodyPr/>
            <a:lstStyle/>
            <a:p>
              <a:pPr>
                <a:defRPr/>
              </a:pPr>
              <a:endParaRPr lang="en-CA" dirty="0"/>
            </a:p>
          </p:txBody>
        </p:sp>
        <p:sp>
          <p:nvSpPr>
            <p:cNvPr id="930061" name="Rectangle 269"/>
            <p:cNvSpPr>
              <a:spLocks noChangeArrowheads="1"/>
            </p:cNvSpPr>
            <p:nvPr/>
          </p:nvSpPr>
          <p:spPr bwMode="auto">
            <a:xfrm>
              <a:off x="5041" y="2204"/>
              <a:ext cx="18" cy="16"/>
            </a:xfrm>
            <a:prstGeom prst="rect">
              <a:avLst/>
            </a:prstGeom>
            <a:grpFill/>
            <a:ln w="9525">
              <a:noFill/>
              <a:miter lim="800000"/>
              <a:headEnd/>
              <a:tailEnd/>
            </a:ln>
          </p:spPr>
          <p:txBody>
            <a:bodyPr/>
            <a:lstStyle/>
            <a:p>
              <a:pPr>
                <a:defRPr/>
              </a:pPr>
              <a:endParaRPr lang="en-CA" dirty="0"/>
            </a:p>
          </p:txBody>
        </p:sp>
        <p:sp>
          <p:nvSpPr>
            <p:cNvPr id="930062" name="Rectangle 270"/>
            <p:cNvSpPr>
              <a:spLocks noChangeArrowheads="1"/>
            </p:cNvSpPr>
            <p:nvPr/>
          </p:nvSpPr>
          <p:spPr bwMode="auto">
            <a:xfrm>
              <a:off x="5041" y="2305"/>
              <a:ext cx="18" cy="18"/>
            </a:xfrm>
            <a:prstGeom prst="rect">
              <a:avLst/>
            </a:prstGeom>
            <a:grpFill/>
            <a:ln w="9525">
              <a:noFill/>
              <a:miter lim="800000"/>
              <a:headEnd/>
              <a:tailEnd/>
            </a:ln>
          </p:spPr>
          <p:txBody>
            <a:bodyPr/>
            <a:lstStyle/>
            <a:p>
              <a:pPr>
                <a:defRPr/>
              </a:pPr>
              <a:endParaRPr lang="en-CA" dirty="0"/>
            </a:p>
          </p:txBody>
        </p:sp>
        <p:sp>
          <p:nvSpPr>
            <p:cNvPr id="930063" name="Rectangle 271"/>
            <p:cNvSpPr>
              <a:spLocks noChangeArrowheads="1"/>
            </p:cNvSpPr>
            <p:nvPr/>
          </p:nvSpPr>
          <p:spPr bwMode="auto">
            <a:xfrm>
              <a:off x="5041" y="2409"/>
              <a:ext cx="18" cy="16"/>
            </a:xfrm>
            <a:prstGeom prst="rect">
              <a:avLst/>
            </a:prstGeom>
            <a:grpFill/>
            <a:ln w="9525">
              <a:noFill/>
              <a:miter lim="800000"/>
              <a:headEnd/>
              <a:tailEnd/>
            </a:ln>
          </p:spPr>
          <p:txBody>
            <a:bodyPr/>
            <a:lstStyle/>
            <a:p>
              <a:pPr>
                <a:defRPr/>
              </a:pPr>
              <a:endParaRPr lang="en-CA" dirty="0"/>
            </a:p>
          </p:txBody>
        </p:sp>
        <p:sp>
          <p:nvSpPr>
            <p:cNvPr id="930064" name="Rectangle 272"/>
            <p:cNvSpPr>
              <a:spLocks noChangeArrowheads="1"/>
            </p:cNvSpPr>
            <p:nvPr/>
          </p:nvSpPr>
          <p:spPr bwMode="auto">
            <a:xfrm>
              <a:off x="5041" y="2510"/>
              <a:ext cx="18" cy="18"/>
            </a:xfrm>
            <a:prstGeom prst="rect">
              <a:avLst/>
            </a:prstGeom>
            <a:grpFill/>
            <a:ln w="9525">
              <a:noFill/>
              <a:miter lim="800000"/>
              <a:headEnd/>
              <a:tailEnd/>
            </a:ln>
          </p:spPr>
          <p:txBody>
            <a:bodyPr/>
            <a:lstStyle/>
            <a:p>
              <a:pPr>
                <a:defRPr/>
              </a:pPr>
              <a:endParaRPr lang="en-CA" dirty="0"/>
            </a:p>
          </p:txBody>
        </p:sp>
        <p:sp>
          <p:nvSpPr>
            <p:cNvPr id="930065" name="Rectangle 273"/>
            <p:cNvSpPr>
              <a:spLocks noChangeArrowheads="1"/>
            </p:cNvSpPr>
            <p:nvPr/>
          </p:nvSpPr>
          <p:spPr bwMode="auto">
            <a:xfrm>
              <a:off x="5041" y="2614"/>
              <a:ext cx="18" cy="16"/>
            </a:xfrm>
            <a:prstGeom prst="rect">
              <a:avLst/>
            </a:prstGeom>
            <a:grpFill/>
            <a:ln w="9525">
              <a:noFill/>
              <a:miter lim="800000"/>
              <a:headEnd/>
              <a:tailEnd/>
            </a:ln>
          </p:spPr>
          <p:txBody>
            <a:bodyPr/>
            <a:lstStyle/>
            <a:p>
              <a:pPr>
                <a:defRPr/>
              </a:pPr>
              <a:endParaRPr lang="en-CA" dirty="0"/>
            </a:p>
          </p:txBody>
        </p:sp>
        <p:sp>
          <p:nvSpPr>
            <p:cNvPr id="930066" name="Rectangle 274"/>
            <p:cNvSpPr>
              <a:spLocks noChangeArrowheads="1"/>
            </p:cNvSpPr>
            <p:nvPr/>
          </p:nvSpPr>
          <p:spPr bwMode="auto">
            <a:xfrm>
              <a:off x="5041" y="2717"/>
              <a:ext cx="18" cy="16"/>
            </a:xfrm>
            <a:prstGeom prst="rect">
              <a:avLst/>
            </a:prstGeom>
            <a:grpFill/>
            <a:ln w="9525">
              <a:noFill/>
              <a:miter lim="800000"/>
              <a:headEnd/>
              <a:tailEnd/>
            </a:ln>
          </p:spPr>
          <p:txBody>
            <a:bodyPr/>
            <a:lstStyle/>
            <a:p>
              <a:pPr>
                <a:defRPr/>
              </a:pPr>
              <a:endParaRPr lang="en-CA" dirty="0"/>
            </a:p>
          </p:txBody>
        </p:sp>
        <p:sp>
          <p:nvSpPr>
            <p:cNvPr id="930067" name="Rectangle 275"/>
            <p:cNvSpPr>
              <a:spLocks noChangeArrowheads="1"/>
            </p:cNvSpPr>
            <p:nvPr/>
          </p:nvSpPr>
          <p:spPr bwMode="auto">
            <a:xfrm>
              <a:off x="5041" y="2819"/>
              <a:ext cx="18" cy="18"/>
            </a:xfrm>
            <a:prstGeom prst="rect">
              <a:avLst/>
            </a:prstGeom>
            <a:grpFill/>
            <a:ln w="9525">
              <a:noFill/>
              <a:miter lim="800000"/>
              <a:headEnd/>
              <a:tailEnd/>
            </a:ln>
          </p:spPr>
          <p:txBody>
            <a:bodyPr/>
            <a:lstStyle/>
            <a:p>
              <a:pPr>
                <a:defRPr/>
              </a:pPr>
              <a:endParaRPr lang="en-CA" dirty="0"/>
            </a:p>
          </p:txBody>
        </p:sp>
        <p:sp>
          <p:nvSpPr>
            <p:cNvPr id="930068" name="Rectangle 276"/>
            <p:cNvSpPr>
              <a:spLocks noChangeArrowheads="1"/>
            </p:cNvSpPr>
            <p:nvPr/>
          </p:nvSpPr>
          <p:spPr bwMode="auto">
            <a:xfrm>
              <a:off x="5041" y="2922"/>
              <a:ext cx="18" cy="16"/>
            </a:xfrm>
            <a:prstGeom prst="rect">
              <a:avLst/>
            </a:prstGeom>
            <a:grpFill/>
            <a:ln w="9525">
              <a:noFill/>
              <a:miter lim="800000"/>
              <a:headEnd/>
              <a:tailEnd/>
            </a:ln>
          </p:spPr>
          <p:txBody>
            <a:bodyPr/>
            <a:lstStyle/>
            <a:p>
              <a:pPr>
                <a:defRPr/>
              </a:pPr>
              <a:endParaRPr lang="en-CA" dirty="0"/>
            </a:p>
          </p:txBody>
        </p:sp>
        <p:sp>
          <p:nvSpPr>
            <p:cNvPr id="930069" name="Rectangle 277"/>
            <p:cNvSpPr>
              <a:spLocks noChangeArrowheads="1"/>
            </p:cNvSpPr>
            <p:nvPr/>
          </p:nvSpPr>
          <p:spPr bwMode="auto">
            <a:xfrm>
              <a:off x="5041" y="3024"/>
              <a:ext cx="18" cy="18"/>
            </a:xfrm>
            <a:prstGeom prst="rect">
              <a:avLst/>
            </a:prstGeom>
            <a:grpFill/>
            <a:ln w="9525">
              <a:noFill/>
              <a:miter lim="800000"/>
              <a:headEnd/>
              <a:tailEnd/>
            </a:ln>
          </p:spPr>
          <p:txBody>
            <a:bodyPr/>
            <a:lstStyle/>
            <a:p>
              <a:pPr>
                <a:defRPr/>
              </a:pPr>
              <a:endParaRPr lang="en-CA" dirty="0"/>
            </a:p>
          </p:txBody>
        </p:sp>
        <p:sp>
          <p:nvSpPr>
            <p:cNvPr id="930070" name="Rectangle 278"/>
            <p:cNvSpPr>
              <a:spLocks noChangeArrowheads="1"/>
            </p:cNvSpPr>
            <p:nvPr/>
          </p:nvSpPr>
          <p:spPr bwMode="auto">
            <a:xfrm>
              <a:off x="5041" y="3127"/>
              <a:ext cx="18" cy="16"/>
            </a:xfrm>
            <a:prstGeom prst="rect">
              <a:avLst/>
            </a:prstGeom>
            <a:grpFill/>
            <a:ln w="9525">
              <a:noFill/>
              <a:miter lim="800000"/>
              <a:headEnd/>
              <a:tailEnd/>
            </a:ln>
          </p:spPr>
          <p:txBody>
            <a:bodyPr/>
            <a:lstStyle/>
            <a:p>
              <a:pPr>
                <a:defRPr/>
              </a:pPr>
              <a:endParaRPr lang="en-CA" dirty="0"/>
            </a:p>
          </p:txBody>
        </p:sp>
        <p:sp>
          <p:nvSpPr>
            <p:cNvPr id="930071" name="Rectangle 279"/>
            <p:cNvSpPr>
              <a:spLocks noChangeArrowheads="1"/>
            </p:cNvSpPr>
            <p:nvPr/>
          </p:nvSpPr>
          <p:spPr bwMode="auto">
            <a:xfrm>
              <a:off x="5041" y="3231"/>
              <a:ext cx="18" cy="16"/>
            </a:xfrm>
            <a:prstGeom prst="rect">
              <a:avLst/>
            </a:prstGeom>
            <a:grpFill/>
            <a:ln w="9525">
              <a:noFill/>
              <a:miter lim="800000"/>
              <a:headEnd/>
              <a:tailEnd/>
            </a:ln>
          </p:spPr>
          <p:txBody>
            <a:bodyPr/>
            <a:lstStyle/>
            <a:p>
              <a:pPr>
                <a:defRPr/>
              </a:pPr>
              <a:endParaRPr lang="en-CA" dirty="0"/>
            </a:p>
          </p:txBody>
        </p:sp>
        <p:sp>
          <p:nvSpPr>
            <p:cNvPr id="930072" name="Rectangle 280"/>
            <p:cNvSpPr>
              <a:spLocks noChangeArrowheads="1"/>
            </p:cNvSpPr>
            <p:nvPr/>
          </p:nvSpPr>
          <p:spPr bwMode="auto">
            <a:xfrm>
              <a:off x="5041" y="3332"/>
              <a:ext cx="18" cy="18"/>
            </a:xfrm>
            <a:prstGeom prst="rect">
              <a:avLst/>
            </a:prstGeom>
            <a:grpFill/>
            <a:ln w="9525">
              <a:noFill/>
              <a:miter lim="800000"/>
              <a:headEnd/>
              <a:tailEnd/>
            </a:ln>
          </p:spPr>
          <p:txBody>
            <a:bodyPr/>
            <a:lstStyle/>
            <a:p>
              <a:pPr>
                <a:defRPr/>
              </a:pPr>
              <a:endParaRPr lang="en-CA" dirty="0"/>
            </a:p>
          </p:txBody>
        </p:sp>
        <p:sp>
          <p:nvSpPr>
            <p:cNvPr id="930073" name="Rectangle 281"/>
            <p:cNvSpPr>
              <a:spLocks noChangeArrowheads="1"/>
            </p:cNvSpPr>
            <p:nvPr/>
          </p:nvSpPr>
          <p:spPr bwMode="auto">
            <a:xfrm>
              <a:off x="5041" y="3436"/>
              <a:ext cx="18" cy="16"/>
            </a:xfrm>
            <a:prstGeom prst="rect">
              <a:avLst/>
            </a:prstGeom>
            <a:grpFill/>
            <a:ln w="9525">
              <a:noFill/>
              <a:miter lim="800000"/>
              <a:headEnd/>
              <a:tailEnd/>
            </a:ln>
          </p:spPr>
          <p:txBody>
            <a:bodyPr/>
            <a:lstStyle/>
            <a:p>
              <a:pPr>
                <a:defRPr/>
              </a:pPr>
              <a:endParaRPr lang="en-CA" dirty="0"/>
            </a:p>
          </p:txBody>
        </p:sp>
        <p:sp>
          <p:nvSpPr>
            <p:cNvPr id="930074" name="Rectangle 282"/>
            <p:cNvSpPr>
              <a:spLocks noChangeArrowheads="1"/>
            </p:cNvSpPr>
            <p:nvPr/>
          </p:nvSpPr>
          <p:spPr bwMode="auto">
            <a:xfrm>
              <a:off x="5041" y="3537"/>
              <a:ext cx="18" cy="18"/>
            </a:xfrm>
            <a:prstGeom prst="rect">
              <a:avLst/>
            </a:prstGeom>
            <a:grpFill/>
            <a:ln w="9525">
              <a:noFill/>
              <a:miter lim="800000"/>
              <a:headEnd/>
              <a:tailEnd/>
            </a:ln>
          </p:spPr>
          <p:txBody>
            <a:bodyPr/>
            <a:lstStyle/>
            <a:p>
              <a:pPr>
                <a:defRPr/>
              </a:pPr>
              <a:endParaRPr lang="en-CA" dirty="0"/>
            </a:p>
          </p:txBody>
        </p:sp>
        <p:sp>
          <p:nvSpPr>
            <p:cNvPr id="930075" name="Rectangle 283"/>
            <p:cNvSpPr>
              <a:spLocks noChangeArrowheads="1"/>
            </p:cNvSpPr>
            <p:nvPr/>
          </p:nvSpPr>
          <p:spPr bwMode="auto">
            <a:xfrm>
              <a:off x="5041" y="3641"/>
              <a:ext cx="18" cy="16"/>
            </a:xfrm>
            <a:prstGeom prst="rect">
              <a:avLst/>
            </a:prstGeom>
            <a:grpFill/>
            <a:ln w="9525">
              <a:noFill/>
              <a:miter lim="800000"/>
              <a:headEnd/>
              <a:tailEnd/>
            </a:ln>
          </p:spPr>
          <p:txBody>
            <a:bodyPr/>
            <a:lstStyle/>
            <a:p>
              <a:pPr>
                <a:defRPr/>
              </a:pPr>
              <a:endParaRPr lang="en-CA" dirty="0"/>
            </a:p>
          </p:txBody>
        </p:sp>
        <p:sp>
          <p:nvSpPr>
            <p:cNvPr id="930076" name="Freeform 284"/>
            <p:cNvSpPr>
              <a:spLocks/>
            </p:cNvSpPr>
            <p:nvPr/>
          </p:nvSpPr>
          <p:spPr bwMode="auto">
            <a:xfrm>
              <a:off x="4994" y="3622"/>
              <a:ext cx="110" cy="128"/>
            </a:xfrm>
            <a:custGeom>
              <a:avLst/>
              <a:gdLst/>
              <a:ahLst/>
              <a:cxnLst>
                <a:cxn ang="0">
                  <a:pos x="55" y="128"/>
                </a:cxn>
                <a:cxn ang="0">
                  <a:pos x="110" y="0"/>
                </a:cxn>
                <a:cxn ang="0">
                  <a:pos x="108" y="2"/>
                </a:cxn>
                <a:cxn ang="0">
                  <a:pos x="104" y="5"/>
                </a:cxn>
                <a:cxn ang="0">
                  <a:pos x="100" y="5"/>
                </a:cxn>
                <a:cxn ang="0">
                  <a:pos x="98" y="7"/>
                </a:cxn>
                <a:cxn ang="0">
                  <a:pos x="93" y="9"/>
                </a:cxn>
                <a:cxn ang="0">
                  <a:pos x="89" y="9"/>
                </a:cxn>
                <a:cxn ang="0">
                  <a:pos x="87" y="11"/>
                </a:cxn>
                <a:cxn ang="0">
                  <a:pos x="83" y="11"/>
                </a:cxn>
                <a:cxn ang="0">
                  <a:pos x="79" y="13"/>
                </a:cxn>
                <a:cxn ang="0">
                  <a:pos x="77" y="13"/>
                </a:cxn>
                <a:cxn ang="0">
                  <a:pos x="73" y="13"/>
                </a:cxn>
                <a:cxn ang="0">
                  <a:pos x="69" y="13"/>
                </a:cxn>
                <a:cxn ang="0">
                  <a:pos x="65" y="15"/>
                </a:cxn>
                <a:cxn ang="0">
                  <a:pos x="63" y="15"/>
                </a:cxn>
                <a:cxn ang="0">
                  <a:pos x="59" y="15"/>
                </a:cxn>
                <a:cxn ang="0">
                  <a:pos x="55" y="15"/>
                </a:cxn>
                <a:cxn ang="0">
                  <a:pos x="53" y="15"/>
                </a:cxn>
                <a:cxn ang="0">
                  <a:pos x="49" y="15"/>
                </a:cxn>
                <a:cxn ang="0">
                  <a:pos x="45" y="15"/>
                </a:cxn>
                <a:cxn ang="0">
                  <a:pos x="43" y="13"/>
                </a:cxn>
                <a:cxn ang="0">
                  <a:pos x="39" y="13"/>
                </a:cxn>
                <a:cxn ang="0">
                  <a:pos x="35" y="13"/>
                </a:cxn>
                <a:cxn ang="0">
                  <a:pos x="33" y="13"/>
                </a:cxn>
                <a:cxn ang="0">
                  <a:pos x="29" y="11"/>
                </a:cxn>
                <a:cxn ang="0">
                  <a:pos x="24" y="11"/>
                </a:cxn>
                <a:cxn ang="0">
                  <a:pos x="22" y="9"/>
                </a:cxn>
                <a:cxn ang="0">
                  <a:pos x="18" y="9"/>
                </a:cxn>
                <a:cxn ang="0">
                  <a:pos x="14" y="7"/>
                </a:cxn>
                <a:cxn ang="0">
                  <a:pos x="10" y="5"/>
                </a:cxn>
                <a:cxn ang="0">
                  <a:pos x="8" y="5"/>
                </a:cxn>
                <a:cxn ang="0">
                  <a:pos x="4" y="2"/>
                </a:cxn>
                <a:cxn ang="0">
                  <a:pos x="0" y="0"/>
                </a:cxn>
                <a:cxn ang="0">
                  <a:pos x="55" y="128"/>
                </a:cxn>
              </a:cxnLst>
              <a:rect l="0" t="0" r="r" b="b"/>
              <a:pathLst>
                <a:path w="110" h="128">
                  <a:moveTo>
                    <a:pt x="55" y="128"/>
                  </a:moveTo>
                  <a:lnTo>
                    <a:pt x="110" y="0"/>
                  </a:lnTo>
                  <a:lnTo>
                    <a:pt x="108" y="2"/>
                  </a:lnTo>
                  <a:lnTo>
                    <a:pt x="104" y="5"/>
                  </a:lnTo>
                  <a:lnTo>
                    <a:pt x="100" y="5"/>
                  </a:lnTo>
                  <a:lnTo>
                    <a:pt x="98" y="7"/>
                  </a:lnTo>
                  <a:lnTo>
                    <a:pt x="93" y="9"/>
                  </a:lnTo>
                  <a:lnTo>
                    <a:pt x="89" y="9"/>
                  </a:lnTo>
                  <a:lnTo>
                    <a:pt x="87" y="11"/>
                  </a:lnTo>
                  <a:lnTo>
                    <a:pt x="83" y="11"/>
                  </a:lnTo>
                  <a:lnTo>
                    <a:pt x="79" y="13"/>
                  </a:lnTo>
                  <a:lnTo>
                    <a:pt x="77" y="13"/>
                  </a:lnTo>
                  <a:lnTo>
                    <a:pt x="73" y="13"/>
                  </a:lnTo>
                  <a:lnTo>
                    <a:pt x="69" y="13"/>
                  </a:lnTo>
                  <a:lnTo>
                    <a:pt x="65" y="15"/>
                  </a:lnTo>
                  <a:lnTo>
                    <a:pt x="63" y="15"/>
                  </a:lnTo>
                  <a:lnTo>
                    <a:pt x="59" y="15"/>
                  </a:lnTo>
                  <a:lnTo>
                    <a:pt x="55" y="15"/>
                  </a:lnTo>
                  <a:lnTo>
                    <a:pt x="53" y="15"/>
                  </a:lnTo>
                  <a:lnTo>
                    <a:pt x="49" y="15"/>
                  </a:lnTo>
                  <a:lnTo>
                    <a:pt x="45" y="15"/>
                  </a:lnTo>
                  <a:lnTo>
                    <a:pt x="43" y="13"/>
                  </a:lnTo>
                  <a:lnTo>
                    <a:pt x="39" y="13"/>
                  </a:lnTo>
                  <a:lnTo>
                    <a:pt x="35" y="13"/>
                  </a:lnTo>
                  <a:lnTo>
                    <a:pt x="33" y="13"/>
                  </a:lnTo>
                  <a:lnTo>
                    <a:pt x="29" y="11"/>
                  </a:lnTo>
                  <a:lnTo>
                    <a:pt x="24" y="11"/>
                  </a:lnTo>
                  <a:lnTo>
                    <a:pt x="22" y="9"/>
                  </a:lnTo>
                  <a:lnTo>
                    <a:pt x="18" y="9"/>
                  </a:lnTo>
                  <a:lnTo>
                    <a:pt x="14" y="7"/>
                  </a:lnTo>
                  <a:lnTo>
                    <a:pt x="10" y="5"/>
                  </a:lnTo>
                  <a:lnTo>
                    <a:pt x="8" y="5"/>
                  </a:lnTo>
                  <a:lnTo>
                    <a:pt x="4" y="2"/>
                  </a:lnTo>
                  <a:lnTo>
                    <a:pt x="0" y="0"/>
                  </a:lnTo>
                  <a:lnTo>
                    <a:pt x="55" y="128"/>
                  </a:lnTo>
                  <a:close/>
                </a:path>
              </a:pathLst>
            </a:custGeom>
            <a:grpFill/>
            <a:ln w="9525">
              <a:noFill/>
              <a:round/>
              <a:headEnd/>
              <a:tailEnd/>
            </a:ln>
          </p:spPr>
          <p:txBody>
            <a:bodyPr/>
            <a:lstStyle/>
            <a:p>
              <a:pPr>
                <a:defRPr/>
              </a:pPr>
              <a:endParaRPr lang="en-CA" dirty="0"/>
            </a:p>
          </p:txBody>
        </p:sp>
        <p:sp>
          <p:nvSpPr>
            <p:cNvPr id="930077" name="Freeform 285"/>
            <p:cNvSpPr>
              <a:spLocks/>
            </p:cNvSpPr>
            <p:nvPr/>
          </p:nvSpPr>
          <p:spPr bwMode="auto">
            <a:xfrm>
              <a:off x="4846" y="3862"/>
              <a:ext cx="71" cy="71"/>
            </a:xfrm>
            <a:custGeom>
              <a:avLst/>
              <a:gdLst/>
              <a:ahLst/>
              <a:cxnLst>
                <a:cxn ang="0">
                  <a:pos x="12" y="67"/>
                </a:cxn>
                <a:cxn ang="0">
                  <a:pos x="12" y="65"/>
                </a:cxn>
                <a:cxn ang="0">
                  <a:pos x="14" y="59"/>
                </a:cxn>
                <a:cxn ang="0">
                  <a:pos x="18" y="53"/>
                </a:cxn>
                <a:cxn ang="0">
                  <a:pos x="24" y="45"/>
                </a:cxn>
                <a:cxn ang="0">
                  <a:pos x="32" y="36"/>
                </a:cxn>
                <a:cxn ang="0">
                  <a:pos x="45" y="28"/>
                </a:cxn>
                <a:cxn ang="0">
                  <a:pos x="57" y="20"/>
                </a:cxn>
                <a:cxn ang="0">
                  <a:pos x="71" y="12"/>
                </a:cxn>
                <a:cxn ang="0">
                  <a:pos x="65" y="0"/>
                </a:cxn>
                <a:cxn ang="0">
                  <a:pos x="51" y="10"/>
                </a:cxn>
                <a:cxn ang="0">
                  <a:pos x="36" y="18"/>
                </a:cxn>
                <a:cxn ang="0">
                  <a:pos x="24" y="28"/>
                </a:cxn>
                <a:cxn ang="0">
                  <a:pos x="16" y="36"/>
                </a:cxn>
                <a:cxn ang="0">
                  <a:pos x="8" y="47"/>
                </a:cxn>
                <a:cxn ang="0">
                  <a:pos x="2" y="55"/>
                </a:cxn>
                <a:cxn ang="0">
                  <a:pos x="0" y="63"/>
                </a:cxn>
                <a:cxn ang="0">
                  <a:pos x="2" y="71"/>
                </a:cxn>
                <a:cxn ang="0">
                  <a:pos x="12" y="67"/>
                </a:cxn>
              </a:cxnLst>
              <a:rect l="0" t="0" r="r" b="b"/>
              <a:pathLst>
                <a:path w="71" h="71">
                  <a:moveTo>
                    <a:pt x="12" y="67"/>
                  </a:moveTo>
                  <a:lnTo>
                    <a:pt x="12" y="65"/>
                  </a:lnTo>
                  <a:lnTo>
                    <a:pt x="14" y="59"/>
                  </a:lnTo>
                  <a:lnTo>
                    <a:pt x="18" y="53"/>
                  </a:lnTo>
                  <a:lnTo>
                    <a:pt x="24" y="45"/>
                  </a:lnTo>
                  <a:lnTo>
                    <a:pt x="32" y="36"/>
                  </a:lnTo>
                  <a:lnTo>
                    <a:pt x="45" y="28"/>
                  </a:lnTo>
                  <a:lnTo>
                    <a:pt x="57" y="20"/>
                  </a:lnTo>
                  <a:lnTo>
                    <a:pt x="71" y="12"/>
                  </a:lnTo>
                  <a:lnTo>
                    <a:pt x="65" y="0"/>
                  </a:lnTo>
                  <a:lnTo>
                    <a:pt x="51" y="10"/>
                  </a:lnTo>
                  <a:lnTo>
                    <a:pt x="36" y="18"/>
                  </a:lnTo>
                  <a:lnTo>
                    <a:pt x="24" y="28"/>
                  </a:lnTo>
                  <a:lnTo>
                    <a:pt x="16" y="36"/>
                  </a:lnTo>
                  <a:lnTo>
                    <a:pt x="8" y="47"/>
                  </a:lnTo>
                  <a:lnTo>
                    <a:pt x="2" y="55"/>
                  </a:lnTo>
                  <a:lnTo>
                    <a:pt x="0" y="63"/>
                  </a:lnTo>
                  <a:lnTo>
                    <a:pt x="2" y="71"/>
                  </a:lnTo>
                  <a:lnTo>
                    <a:pt x="12" y="67"/>
                  </a:lnTo>
                  <a:close/>
                </a:path>
              </a:pathLst>
            </a:custGeom>
            <a:grpFill/>
            <a:ln w="9525">
              <a:noFill/>
              <a:round/>
              <a:headEnd/>
              <a:tailEnd/>
            </a:ln>
          </p:spPr>
          <p:txBody>
            <a:bodyPr/>
            <a:lstStyle/>
            <a:p>
              <a:pPr>
                <a:defRPr/>
              </a:pPr>
              <a:endParaRPr lang="en-CA" dirty="0"/>
            </a:p>
          </p:txBody>
        </p:sp>
        <p:sp>
          <p:nvSpPr>
            <p:cNvPr id="930078" name="Freeform 286"/>
            <p:cNvSpPr>
              <a:spLocks/>
            </p:cNvSpPr>
            <p:nvPr/>
          </p:nvSpPr>
          <p:spPr bwMode="auto">
            <a:xfrm>
              <a:off x="4848" y="3909"/>
              <a:ext cx="93" cy="34"/>
            </a:xfrm>
            <a:custGeom>
              <a:avLst/>
              <a:gdLst/>
              <a:ahLst/>
              <a:cxnLst>
                <a:cxn ang="0">
                  <a:pos x="87" y="0"/>
                </a:cxn>
                <a:cxn ang="0">
                  <a:pos x="73" y="6"/>
                </a:cxn>
                <a:cxn ang="0">
                  <a:pos x="59" y="12"/>
                </a:cxn>
                <a:cxn ang="0">
                  <a:pos x="45" y="18"/>
                </a:cxn>
                <a:cxn ang="0">
                  <a:pos x="34" y="20"/>
                </a:cxn>
                <a:cxn ang="0">
                  <a:pos x="24" y="22"/>
                </a:cxn>
                <a:cxn ang="0">
                  <a:pos x="16" y="22"/>
                </a:cxn>
                <a:cxn ang="0">
                  <a:pos x="12" y="20"/>
                </a:cxn>
                <a:cxn ang="0">
                  <a:pos x="10" y="20"/>
                </a:cxn>
                <a:cxn ang="0">
                  <a:pos x="0" y="24"/>
                </a:cxn>
                <a:cxn ang="0">
                  <a:pos x="6" y="32"/>
                </a:cxn>
                <a:cxn ang="0">
                  <a:pos x="14" y="34"/>
                </a:cxn>
                <a:cxn ang="0">
                  <a:pos x="24" y="34"/>
                </a:cxn>
                <a:cxn ang="0">
                  <a:pos x="36" y="32"/>
                </a:cxn>
                <a:cxn ang="0">
                  <a:pos x="49" y="28"/>
                </a:cxn>
                <a:cxn ang="0">
                  <a:pos x="63" y="24"/>
                </a:cxn>
                <a:cxn ang="0">
                  <a:pos x="77" y="18"/>
                </a:cxn>
                <a:cxn ang="0">
                  <a:pos x="93" y="10"/>
                </a:cxn>
                <a:cxn ang="0">
                  <a:pos x="87" y="0"/>
                </a:cxn>
              </a:cxnLst>
              <a:rect l="0" t="0" r="r" b="b"/>
              <a:pathLst>
                <a:path w="93" h="34">
                  <a:moveTo>
                    <a:pt x="87" y="0"/>
                  </a:moveTo>
                  <a:lnTo>
                    <a:pt x="73" y="6"/>
                  </a:lnTo>
                  <a:lnTo>
                    <a:pt x="59" y="12"/>
                  </a:lnTo>
                  <a:lnTo>
                    <a:pt x="45" y="18"/>
                  </a:lnTo>
                  <a:lnTo>
                    <a:pt x="34" y="20"/>
                  </a:lnTo>
                  <a:lnTo>
                    <a:pt x="24" y="22"/>
                  </a:lnTo>
                  <a:lnTo>
                    <a:pt x="16" y="22"/>
                  </a:lnTo>
                  <a:lnTo>
                    <a:pt x="12" y="20"/>
                  </a:lnTo>
                  <a:lnTo>
                    <a:pt x="10" y="20"/>
                  </a:lnTo>
                  <a:lnTo>
                    <a:pt x="0" y="24"/>
                  </a:lnTo>
                  <a:lnTo>
                    <a:pt x="6" y="32"/>
                  </a:lnTo>
                  <a:lnTo>
                    <a:pt x="14" y="34"/>
                  </a:lnTo>
                  <a:lnTo>
                    <a:pt x="24" y="34"/>
                  </a:lnTo>
                  <a:lnTo>
                    <a:pt x="36" y="32"/>
                  </a:lnTo>
                  <a:lnTo>
                    <a:pt x="49" y="28"/>
                  </a:lnTo>
                  <a:lnTo>
                    <a:pt x="63" y="24"/>
                  </a:lnTo>
                  <a:lnTo>
                    <a:pt x="77" y="18"/>
                  </a:lnTo>
                  <a:lnTo>
                    <a:pt x="93" y="10"/>
                  </a:lnTo>
                  <a:lnTo>
                    <a:pt x="87" y="0"/>
                  </a:lnTo>
                  <a:close/>
                </a:path>
              </a:pathLst>
            </a:custGeom>
            <a:grpFill/>
            <a:ln w="9525">
              <a:noFill/>
              <a:round/>
              <a:headEnd/>
              <a:tailEnd/>
            </a:ln>
          </p:spPr>
          <p:txBody>
            <a:bodyPr/>
            <a:lstStyle/>
            <a:p>
              <a:pPr>
                <a:defRPr/>
              </a:pPr>
              <a:endParaRPr lang="en-CA" dirty="0"/>
            </a:p>
          </p:txBody>
        </p:sp>
        <p:sp>
          <p:nvSpPr>
            <p:cNvPr id="930079" name="Freeform 287"/>
            <p:cNvSpPr>
              <a:spLocks/>
            </p:cNvSpPr>
            <p:nvPr/>
          </p:nvSpPr>
          <p:spPr bwMode="auto">
            <a:xfrm>
              <a:off x="4935" y="3848"/>
              <a:ext cx="71" cy="71"/>
            </a:xfrm>
            <a:custGeom>
              <a:avLst/>
              <a:gdLst/>
              <a:ahLst/>
              <a:cxnLst>
                <a:cxn ang="0">
                  <a:pos x="59" y="6"/>
                </a:cxn>
                <a:cxn ang="0">
                  <a:pos x="59" y="8"/>
                </a:cxn>
                <a:cxn ang="0">
                  <a:pos x="59" y="12"/>
                </a:cxn>
                <a:cxn ang="0">
                  <a:pos x="55" y="18"/>
                </a:cxn>
                <a:cxn ang="0">
                  <a:pos x="47" y="26"/>
                </a:cxn>
                <a:cxn ang="0">
                  <a:pos x="39" y="34"/>
                </a:cxn>
                <a:cxn ang="0">
                  <a:pos x="27" y="42"/>
                </a:cxn>
                <a:cxn ang="0">
                  <a:pos x="14" y="53"/>
                </a:cxn>
                <a:cxn ang="0">
                  <a:pos x="0" y="61"/>
                </a:cxn>
                <a:cxn ang="0">
                  <a:pos x="6" y="71"/>
                </a:cxn>
                <a:cxn ang="0">
                  <a:pos x="21" y="63"/>
                </a:cxn>
                <a:cxn ang="0">
                  <a:pos x="35" y="53"/>
                </a:cxn>
                <a:cxn ang="0">
                  <a:pos x="47" y="44"/>
                </a:cxn>
                <a:cxn ang="0">
                  <a:pos x="57" y="34"/>
                </a:cxn>
                <a:cxn ang="0">
                  <a:pos x="63" y="26"/>
                </a:cxn>
                <a:cxn ang="0">
                  <a:pos x="69" y="16"/>
                </a:cxn>
                <a:cxn ang="0">
                  <a:pos x="71" y="8"/>
                </a:cxn>
                <a:cxn ang="0">
                  <a:pos x="69" y="0"/>
                </a:cxn>
                <a:cxn ang="0">
                  <a:pos x="59" y="6"/>
                </a:cxn>
              </a:cxnLst>
              <a:rect l="0" t="0" r="r" b="b"/>
              <a:pathLst>
                <a:path w="71" h="71">
                  <a:moveTo>
                    <a:pt x="59" y="6"/>
                  </a:moveTo>
                  <a:lnTo>
                    <a:pt x="59" y="8"/>
                  </a:lnTo>
                  <a:lnTo>
                    <a:pt x="59" y="12"/>
                  </a:lnTo>
                  <a:lnTo>
                    <a:pt x="55" y="18"/>
                  </a:lnTo>
                  <a:lnTo>
                    <a:pt x="47" y="26"/>
                  </a:lnTo>
                  <a:lnTo>
                    <a:pt x="39" y="34"/>
                  </a:lnTo>
                  <a:lnTo>
                    <a:pt x="27" y="42"/>
                  </a:lnTo>
                  <a:lnTo>
                    <a:pt x="14" y="53"/>
                  </a:lnTo>
                  <a:lnTo>
                    <a:pt x="0" y="61"/>
                  </a:lnTo>
                  <a:lnTo>
                    <a:pt x="6" y="71"/>
                  </a:lnTo>
                  <a:lnTo>
                    <a:pt x="21" y="63"/>
                  </a:lnTo>
                  <a:lnTo>
                    <a:pt x="35" y="53"/>
                  </a:lnTo>
                  <a:lnTo>
                    <a:pt x="47" y="44"/>
                  </a:lnTo>
                  <a:lnTo>
                    <a:pt x="57" y="34"/>
                  </a:lnTo>
                  <a:lnTo>
                    <a:pt x="63" y="26"/>
                  </a:lnTo>
                  <a:lnTo>
                    <a:pt x="69" y="16"/>
                  </a:lnTo>
                  <a:lnTo>
                    <a:pt x="71" y="8"/>
                  </a:lnTo>
                  <a:lnTo>
                    <a:pt x="69" y="0"/>
                  </a:lnTo>
                  <a:lnTo>
                    <a:pt x="59" y="6"/>
                  </a:lnTo>
                  <a:close/>
                </a:path>
              </a:pathLst>
            </a:custGeom>
            <a:grpFill/>
            <a:ln w="9525">
              <a:noFill/>
              <a:round/>
              <a:headEnd/>
              <a:tailEnd/>
            </a:ln>
          </p:spPr>
          <p:txBody>
            <a:bodyPr/>
            <a:lstStyle/>
            <a:p>
              <a:pPr>
                <a:defRPr/>
              </a:pPr>
              <a:endParaRPr lang="en-CA" dirty="0"/>
            </a:p>
          </p:txBody>
        </p:sp>
        <p:sp>
          <p:nvSpPr>
            <p:cNvPr id="930080" name="Freeform 288"/>
            <p:cNvSpPr>
              <a:spLocks/>
            </p:cNvSpPr>
            <p:nvPr/>
          </p:nvSpPr>
          <p:spPr bwMode="auto">
            <a:xfrm>
              <a:off x="4911" y="3840"/>
              <a:ext cx="93" cy="34"/>
            </a:xfrm>
            <a:custGeom>
              <a:avLst/>
              <a:gdLst/>
              <a:ahLst/>
              <a:cxnLst>
                <a:cxn ang="0">
                  <a:pos x="6" y="34"/>
                </a:cxn>
                <a:cxn ang="0">
                  <a:pos x="20" y="26"/>
                </a:cxn>
                <a:cxn ang="0">
                  <a:pos x="34" y="20"/>
                </a:cxn>
                <a:cxn ang="0">
                  <a:pos x="49" y="16"/>
                </a:cxn>
                <a:cxn ang="0">
                  <a:pos x="61" y="12"/>
                </a:cxn>
                <a:cxn ang="0">
                  <a:pos x="69" y="12"/>
                </a:cxn>
                <a:cxn ang="0">
                  <a:pos x="77" y="12"/>
                </a:cxn>
                <a:cxn ang="0">
                  <a:pos x="81" y="12"/>
                </a:cxn>
                <a:cxn ang="0">
                  <a:pos x="83" y="14"/>
                </a:cxn>
                <a:cxn ang="0">
                  <a:pos x="93" y="8"/>
                </a:cxn>
                <a:cxn ang="0">
                  <a:pos x="87" y="2"/>
                </a:cxn>
                <a:cxn ang="0">
                  <a:pos x="79" y="0"/>
                </a:cxn>
                <a:cxn ang="0">
                  <a:pos x="69" y="0"/>
                </a:cxn>
                <a:cxn ang="0">
                  <a:pos x="57" y="0"/>
                </a:cxn>
                <a:cxn ang="0">
                  <a:pos x="45" y="4"/>
                </a:cxn>
                <a:cxn ang="0">
                  <a:pos x="30" y="8"/>
                </a:cxn>
                <a:cxn ang="0">
                  <a:pos x="16" y="16"/>
                </a:cxn>
                <a:cxn ang="0">
                  <a:pos x="0" y="22"/>
                </a:cxn>
                <a:cxn ang="0">
                  <a:pos x="6" y="34"/>
                </a:cxn>
              </a:cxnLst>
              <a:rect l="0" t="0" r="r" b="b"/>
              <a:pathLst>
                <a:path w="93" h="34">
                  <a:moveTo>
                    <a:pt x="6" y="34"/>
                  </a:moveTo>
                  <a:lnTo>
                    <a:pt x="20" y="26"/>
                  </a:lnTo>
                  <a:lnTo>
                    <a:pt x="34" y="20"/>
                  </a:lnTo>
                  <a:lnTo>
                    <a:pt x="49" y="16"/>
                  </a:lnTo>
                  <a:lnTo>
                    <a:pt x="61" y="12"/>
                  </a:lnTo>
                  <a:lnTo>
                    <a:pt x="69" y="12"/>
                  </a:lnTo>
                  <a:lnTo>
                    <a:pt x="77" y="12"/>
                  </a:lnTo>
                  <a:lnTo>
                    <a:pt x="81" y="12"/>
                  </a:lnTo>
                  <a:lnTo>
                    <a:pt x="83" y="14"/>
                  </a:lnTo>
                  <a:lnTo>
                    <a:pt x="93" y="8"/>
                  </a:lnTo>
                  <a:lnTo>
                    <a:pt x="87" y="2"/>
                  </a:lnTo>
                  <a:lnTo>
                    <a:pt x="79" y="0"/>
                  </a:lnTo>
                  <a:lnTo>
                    <a:pt x="69" y="0"/>
                  </a:lnTo>
                  <a:lnTo>
                    <a:pt x="57" y="0"/>
                  </a:lnTo>
                  <a:lnTo>
                    <a:pt x="45" y="4"/>
                  </a:lnTo>
                  <a:lnTo>
                    <a:pt x="30" y="8"/>
                  </a:lnTo>
                  <a:lnTo>
                    <a:pt x="16" y="16"/>
                  </a:lnTo>
                  <a:lnTo>
                    <a:pt x="0" y="22"/>
                  </a:lnTo>
                  <a:lnTo>
                    <a:pt x="6" y="34"/>
                  </a:lnTo>
                  <a:close/>
                </a:path>
              </a:pathLst>
            </a:custGeom>
            <a:grpFill/>
            <a:ln w="9525">
              <a:noFill/>
              <a:round/>
              <a:headEnd/>
              <a:tailEnd/>
            </a:ln>
          </p:spPr>
          <p:txBody>
            <a:bodyPr/>
            <a:lstStyle/>
            <a:p>
              <a:pPr>
                <a:defRPr/>
              </a:pPr>
              <a:endParaRPr lang="en-CA" dirty="0"/>
            </a:p>
          </p:txBody>
        </p:sp>
        <p:sp>
          <p:nvSpPr>
            <p:cNvPr id="930081" name="Freeform 289"/>
            <p:cNvSpPr>
              <a:spLocks/>
            </p:cNvSpPr>
            <p:nvPr/>
          </p:nvSpPr>
          <p:spPr bwMode="auto">
            <a:xfrm>
              <a:off x="5053" y="2699"/>
              <a:ext cx="61" cy="51"/>
            </a:xfrm>
            <a:custGeom>
              <a:avLst/>
              <a:gdLst/>
              <a:ahLst/>
              <a:cxnLst>
                <a:cxn ang="0">
                  <a:pos x="0" y="26"/>
                </a:cxn>
                <a:cxn ang="0">
                  <a:pos x="61" y="0"/>
                </a:cxn>
                <a:cxn ang="0">
                  <a:pos x="59" y="2"/>
                </a:cxn>
                <a:cxn ang="0">
                  <a:pos x="59" y="4"/>
                </a:cxn>
                <a:cxn ang="0">
                  <a:pos x="57" y="4"/>
                </a:cxn>
                <a:cxn ang="0">
                  <a:pos x="57" y="6"/>
                </a:cxn>
                <a:cxn ang="0">
                  <a:pos x="57" y="8"/>
                </a:cxn>
                <a:cxn ang="0">
                  <a:pos x="57" y="10"/>
                </a:cxn>
                <a:cxn ang="0">
                  <a:pos x="55" y="10"/>
                </a:cxn>
                <a:cxn ang="0">
                  <a:pos x="55" y="12"/>
                </a:cxn>
                <a:cxn ang="0">
                  <a:pos x="55" y="14"/>
                </a:cxn>
                <a:cxn ang="0">
                  <a:pos x="55" y="16"/>
                </a:cxn>
                <a:cxn ang="0">
                  <a:pos x="55" y="18"/>
                </a:cxn>
                <a:cxn ang="0">
                  <a:pos x="53" y="20"/>
                </a:cxn>
                <a:cxn ang="0">
                  <a:pos x="53" y="22"/>
                </a:cxn>
                <a:cxn ang="0">
                  <a:pos x="53" y="24"/>
                </a:cxn>
                <a:cxn ang="0">
                  <a:pos x="53" y="26"/>
                </a:cxn>
                <a:cxn ang="0">
                  <a:pos x="53" y="28"/>
                </a:cxn>
                <a:cxn ang="0">
                  <a:pos x="53" y="30"/>
                </a:cxn>
                <a:cxn ang="0">
                  <a:pos x="55" y="32"/>
                </a:cxn>
                <a:cxn ang="0">
                  <a:pos x="55" y="34"/>
                </a:cxn>
                <a:cxn ang="0">
                  <a:pos x="55" y="36"/>
                </a:cxn>
                <a:cxn ang="0">
                  <a:pos x="55" y="39"/>
                </a:cxn>
                <a:cxn ang="0">
                  <a:pos x="55" y="41"/>
                </a:cxn>
                <a:cxn ang="0">
                  <a:pos x="57" y="41"/>
                </a:cxn>
                <a:cxn ang="0">
                  <a:pos x="57" y="43"/>
                </a:cxn>
                <a:cxn ang="0">
                  <a:pos x="57" y="45"/>
                </a:cxn>
                <a:cxn ang="0">
                  <a:pos x="57" y="47"/>
                </a:cxn>
                <a:cxn ang="0">
                  <a:pos x="59" y="49"/>
                </a:cxn>
                <a:cxn ang="0">
                  <a:pos x="61" y="51"/>
                </a:cxn>
                <a:cxn ang="0">
                  <a:pos x="0" y="26"/>
                </a:cxn>
              </a:cxnLst>
              <a:rect l="0" t="0" r="r" b="b"/>
              <a:pathLst>
                <a:path w="61" h="51">
                  <a:moveTo>
                    <a:pt x="0" y="26"/>
                  </a:moveTo>
                  <a:lnTo>
                    <a:pt x="61" y="0"/>
                  </a:lnTo>
                  <a:lnTo>
                    <a:pt x="59" y="2"/>
                  </a:lnTo>
                  <a:lnTo>
                    <a:pt x="59" y="4"/>
                  </a:lnTo>
                  <a:lnTo>
                    <a:pt x="57" y="4"/>
                  </a:lnTo>
                  <a:lnTo>
                    <a:pt x="57" y="6"/>
                  </a:lnTo>
                  <a:lnTo>
                    <a:pt x="57" y="8"/>
                  </a:lnTo>
                  <a:lnTo>
                    <a:pt x="57" y="10"/>
                  </a:lnTo>
                  <a:lnTo>
                    <a:pt x="55" y="10"/>
                  </a:lnTo>
                  <a:lnTo>
                    <a:pt x="55" y="12"/>
                  </a:lnTo>
                  <a:lnTo>
                    <a:pt x="55" y="14"/>
                  </a:lnTo>
                  <a:lnTo>
                    <a:pt x="55" y="16"/>
                  </a:lnTo>
                  <a:lnTo>
                    <a:pt x="55" y="18"/>
                  </a:lnTo>
                  <a:lnTo>
                    <a:pt x="53" y="20"/>
                  </a:lnTo>
                  <a:lnTo>
                    <a:pt x="53" y="22"/>
                  </a:lnTo>
                  <a:lnTo>
                    <a:pt x="53" y="24"/>
                  </a:lnTo>
                  <a:lnTo>
                    <a:pt x="53" y="26"/>
                  </a:lnTo>
                  <a:lnTo>
                    <a:pt x="53" y="28"/>
                  </a:lnTo>
                  <a:lnTo>
                    <a:pt x="53" y="30"/>
                  </a:lnTo>
                  <a:lnTo>
                    <a:pt x="55" y="32"/>
                  </a:lnTo>
                  <a:lnTo>
                    <a:pt x="55" y="34"/>
                  </a:lnTo>
                  <a:lnTo>
                    <a:pt x="55" y="36"/>
                  </a:lnTo>
                  <a:lnTo>
                    <a:pt x="55" y="39"/>
                  </a:lnTo>
                  <a:lnTo>
                    <a:pt x="55" y="41"/>
                  </a:lnTo>
                  <a:lnTo>
                    <a:pt x="57" y="41"/>
                  </a:lnTo>
                  <a:lnTo>
                    <a:pt x="57" y="43"/>
                  </a:lnTo>
                  <a:lnTo>
                    <a:pt x="57" y="45"/>
                  </a:lnTo>
                  <a:lnTo>
                    <a:pt x="57" y="47"/>
                  </a:lnTo>
                  <a:lnTo>
                    <a:pt x="59" y="49"/>
                  </a:lnTo>
                  <a:lnTo>
                    <a:pt x="61" y="51"/>
                  </a:lnTo>
                  <a:lnTo>
                    <a:pt x="0" y="26"/>
                  </a:lnTo>
                  <a:close/>
                </a:path>
              </a:pathLst>
            </a:custGeom>
            <a:grpFill/>
            <a:ln w="9525">
              <a:noFill/>
              <a:round/>
              <a:headEnd/>
              <a:tailEnd/>
            </a:ln>
          </p:spPr>
          <p:txBody>
            <a:bodyPr/>
            <a:lstStyle/>
            <a:p>
              <a:pPr>
                <a:defRPr/>
              </a:pPr>
              <a:endParaRPr lang="en-CA" dirty="0"/>
            </a:p>
          </p:txBody>
        </p:sp>
        <p:sp>
          <p:nvSpPr>
            <p:cNvPr id="930082" name="Freeform 290"/>
            <p:cNvSpPr>
              <a:spLocks/>
            </p:cNvSpPr>
            <p:nvPr/>
          </p:nvSpPr>
          <p:spPr bwMode="auto">
            <a:xfrm>
              <a:off x="5083" y="2721"/>
              <a:ext cx="526" cy="6"/>
            </a:xfrm>
            <a:custGeom>
              <a:avLst/>
              <a:gdLst/>
              <a:ahLst/>
              <a:cxnLst>
                <a:cxn ang="0">
                  <a:pos x="526" y="4"/>
                </a:cxn>
                <a:cxn ang="0">
                  <a:pos x="526" y="0"/>
                </a:cxn>
                <a:cxn ang="0">
                  <a:pos x="0" y="0"/>
                </a:cxn>
                <a:cxn ang="0">
                  <a:pos x="0" y="6"/>
                </a:cxn>
                <a:cxn ang="0">
                  <a:pos x="526" y="6"/>
                </a:cxn>
                <a:cxn ang="0">
                  <a:pos x="526" y="4"/>
                </a:cxn>
              </a:cxnLst>
              <a:rect l="0" t="0" r="r" b="b"/>
              <a:pathLst>
                <a:path w="526" h="6">
                  <a:moveTo>
                    <a:pt x="526" y="4"/>
                  </a:moveTo>
                  <a:lnTo>
                    <a:pt x="526" y="0"/>
                  </a:lnTo>
                  <a:lnTo>
                    <a:pt x="0" y="0"/>
                  </a:lnTo>
                  <a:lnTo>
                    <a:pt x="0" y="6"/>
                  </a:lnTo>
                  <a:lnTo>
                    <a:pt x="526" y="6"/>
                  </a:lnTo>
                  <a:lnTo>
                    <a:pt x="526" y="4"/>
                  </a:lnTo>
                  <a:close/>
                </a:path>
              </a:pathLst>
            </a:custGeom>
            <a:grpFill/>
            <a:ln w="9525">
              <a:noFill/>
              <a:round/>
              <a:headEnd/>
              <a:tailEnd/>
            </a:ln>
          </p:spPr>
          <p:txBody>
            <a:bodyPr/>
            <a:lstStyle/>
            <a:p>
              <a:pPr>
                <a:defRPr/>
              </a:pPr>
              <a:endParaRPr lang="en-CA" dirty="0"/>
            </a:p>
          </p:txBody>
        </p:sp>
        <p:sp>
          <p:nvSpPr>
            <p:cNvPr id="930083" name="Freeform 291"/>
            <p:cNvSpPr>
              <a:spLocks/>
            </p:cNvSpPr>
            <p:nvPr/>
          </p:nvSpPr>
          <p:spPr bwMode="auto">
            <a:xfrm>
              <a:off x="5579" y="2699"/>
              <a:ext cx="59" cy="51"/>
            </a:xfrm>
            <a:custGeom>
              <a:avLst/>
              <a:gdLst/>
              <a:ahLst/>
              <a:cxnLst>
                <a:cxn ang="0">
                  <a:pos x="59" y="26"/>
                </a:cxn>
                <a:cxn ang="0">
                  <a:pos x="0" y="0"/>
                </a:cxn>
                <a:cxn ang="0">
                  <a:pos x="0" y="2"/>
                </a:cxn>
                <a:cxn ang="0">
                  <a:pos x="2" y="4"/>
                </a:cxn>
                <a:cxn ang="0">
                  <a:pos x="2" y="6"/>
                </a:cxn>
                <a:cxn ang="0">
                  <a:pos x="4" y="8"/>
                </a:cxn>
                <a:cxn ang="0">
                  <a:pos x="4" y="10"/>
                </a:cxn>
                <a:cxn ang="0">
                  <a:pos x="4" y="12"/>
                </a:cxn>
                <a:cxn ang="0">
                  <a:pos x="6" y="14"/>
                </a:cxn>
                <a:cxn ang="0">
                  <a:pos x="6" y="16"/>
                </a:cxn>
                <a:cxn ang="0">
                  <a:pos x="6" y="18"/>
                </a:cxn>
                <a:cxn ang="0">
                  <a:pos x="6" y="20"/>
                </a:cxn>
                <a:cxn ang="0">
                  <a:pos x="6" y="22"/>
                </a:cxn>
                <a:cxn ang="0">
                  <a:pos x="6" y="24"/>
                </a:cxn>
                <a:cxn ang="0">
                  <a:pos x="6" y="26"/>
                </a:cxn>
                <a:cxn ang="0">
                  <a:pos x="6" y="28"/>
                </a:cxn>
                <a:cxn ang="0">
                  <a:pos x="6" y="30"/>
                </a:cxn>
                <a:cxn ang="0">
                  <a:pos x="6" y="32"/>
                </a:cxn>
                <a:cxn ang="0">
                  <a:pos x="6" y="34"/>
                </a:cxn>
                <a:cxn ang="0">
                  <a:pos x="6" y="36"/>
                </a:cxn>
                <a:cxn ang="0">
                  <a:pos x="4" y="39"/>
                </a:cxn>
                <a:cxn ang="0">
                  <a:pos x="4" y="41"/>
                </a:cxn>
                <a:cxn ang="0">
                  <a:pos x="4" y="43"/>
                </a:cxn>
                <a:cxn ang="0">
                  <a:pos x="2" y="45"/>
                </a:cxn>
                <a:cxn ang="0">
                  <a:pos x="2" y="47"/>
                </a:cxn>
                <a:cxn ang="0">
                  <a:pos x="2" y="49"/>
                </a:cxn>
                <a:cxn ang="0">
                  <a:pos x="0" y="49"/>
                </a:cxn>
                <a:cxn ang="0">
                  <a:pos x="0" y="51"/>
                </a:cxn>
                <a:cxn ang="0">
                  <a:pos x="59" y="26"/>
                </a:cxn>
              </a:cxnLst>
              <a:rect l="0" t="0" r="r" b="b"/>
              <a:pathLst>
                <a:path w="59" h="51">
                  <a:moveTo>
                    <a:pt x="59" y="26"/>
                  </a:moveTo>
                  <a:lnTo>
                    <a:pt x="0" y="0"/>
                  </a:lnTo>
                  <a:lnTo>
                    <a:pt x="0" y="2"/>
                  </a:lnTo>
                  <a:lnTo>
                    <a:pt x="2" y="4"/>
                  </a:lnTo>
                  <a:lnTo>
                    <a:pt x="2" y="6"/>
                  </a:lnTo>
                  <a:lnTo>
                    <a:pt x="4" y="8"/>
                  </a:lnTo>
                  <a:lnTo>
                    <a:pt x="4" y="10"/>
                  </a:lnTo>
                  <a:lnTo>
                    <a:pt x="4" y="12"/>
                  </a:lnTo>
                  <a:lnTo>
                    <a:pt x="6" y="14"/>
                  </a:lnTo>
                  <a:lnTo>
                    <a:pt x="6" y="16"/>
                  </a:lnTo>
                  <a:lnTo>
                    <a:pt x="6" y="18"/>
                  </a:lnTo>
                  <a:lnTo>
                    <a:pt x="6" y="20"/>
                  </a:lnTo>
                  <a:lnTo>
                    <a:pt x="6" y="22"/>
                  </a:lnTo>
                  <a:lnTo>
                    <a:pt x="6" y="24"/>
                  </a:lnTo>
                  <a:lnTo>
                    <a:pt x="6" y="26"/>
                  </a:lnTo>
                  <a:lnTo>
                    <a:pt x="6" y="28"/>
                  </a:lnTo>
                  <a:lnTo>
                    <a:pt x="6" y="30"/>
                  </a:lnTo>
                  <a:lnTo>
                    <a:pt x="6" y="32"/>
                  </a:lnTo>
                  <a:lnTo>
                    <a:pt x="6" y="34"/>
                  </a:lnTo>
                  <a:lnTo>
                    <a:pt x="6" y="36"/>
                  </a:lnTo>
                  <a:lnTo>
                    <a:pt x="4" y="39"/>
                  </a:lnTo>
                  <a:lnTo>
                    <a:pt x="4" y="41"/>
                  </a:lnTo>
                  <a:lnTo>
                    <a:pt x="4" y="43"/>
                  </a:lnTo>
                  <a:lnTo>
                    <a:pt x="2" y="45"/>
                  </a:lnTo>
                  <a:lnTo>
                    <a:pt x="2" y="47"/>
                  </a:lnTo>
                  <a:lnTo>
                    <a:pt x="2" y="49"/>
                  </a:lnTo>
                  <a:lnTo>
                    <a:pt x="0" y="49"/>
                  </a:lnTo>
                  <a:lnTo>
                    <a:pt x="0" y="51"/>
                  </a:lnTo>
                  <a:lnTo>
                    <a:pt x="59" y="26"/>
                  </a:lnTo>
                  <a:close/>
                </a:path>
              </a:pathLst>
            </a:custGeom>
            <a:grpFill/>
            <a:ln w="9525">
              <a:noFill/>
              <a:round/>
              <a:headEnd/>
              <a:tailEnd/>
            </a:ln>
          </p:spPr>
          <p:txBody>
            <a:bodyPr/>
            <a:lstStyle/>
            <a:p>
              <a:pPr>
                <a:defRPr/>
              </a:pPr>
              <a:endParaRPr lang="en-CA" dirty="0"/>
            </a:p>
          </p:txBody>
        </p:sp>
        <p:sp>
          <p:nvSpPr>
            <p:cNvPr id="930084" name="Freeform 292"/>
            <p:cNvSpPr>
              <a:spLocks/>
            </p:cNvSpPr>
            <p:nvPr/>
          </p:nvSpPr>
          <p:spPr bwMode="auto">
            <a:xfrm>
              <a:off x="5157" y="3844"/>
              <a:ext cx="32" cy="148"/>
            </a:xfrm>
            <a:custGeom>
              <a:avLst/>
              <a:gdLst/>
              <a:ahLst/>
              <a:cxnLst>
                <a:cxn ang="0">
                  <a:pos x="32" y="146"/>
                </a:cxn>
                <a:cxn ang="0">
                  <a:pos x="28" y="132"/>
                </a:cxn>
                <a:cxn ang="0">
                  <a:pos x="24" y="117"/>
                </a:cxn>
                <a:cxn ang="0">
                  <a:pos x="22" y="101"/>
                </a:cxn>
                <a:cxn ang="0">
                  <a:pos x="18" y="83"/>
                </a:cxn>
                <a:cxn ang="0">
                  <a:pos x="14" y="65"/>
                </a:cxn>
                <a:cxn ang="0">
                  <a:pos x="12" y="44"/>
                </a:cxn>
                <a:cxn ang="0">
                  <a:pos x="12" y="22"/>
                </a:cxn>
                <a:cxn ang="0">
                  <a:pos x="12" y="0"/>
                </a:cxn>
                <a:cxn ang="0">
                  <a:pos x="0" y="0"/>
                </a:cxn>
                <a:cxn ang="0">
                  <a:pos x="0" y="24"/>
                </a:cxn>
                <a:cxn ang="0">
                  <a:pos x="0" y="44"/>
                </a:cxn>
                <a:cxn ang="0">
                  <a:pos x="4" y="65"/>
                </a:cxn>
                <a:cxn ang="0">
                  <a:pos x="6" y="85"/>
                </a:cxn>
                <a:cxn ang="0">
                  <a:pos x="10" y="103"/>
                </a:cxn>
                <a:cxn ang="0">
                  <a:pos x="14" y="119"/>
                </a:cxn>
                <a:cxn ang="0">
                  <a:pos x="18" y="136"/>
                </a:cxn>
                <a:cxn ang="0">
                  <a:pos x="22" y="148"/>
                </a:cxn>
                <a:cxn ang="0">
                  <a:pos x="32" y="146"/>
                </a:cxn>
              </a:cxnLst>
              <a:rect l="0" t="0" r="r" b="b"/>
              <a:pathLst>
                <a:path w="32" h="148">
                  <a:moveTo>
                    <a:pt x="32" y="146"/>
                  </a:moveTo>
                  <a:lnTo>
                    <a:pt x="28" y="132"/>
                  </a:lnTo>
                  <a:lnTo>
                    <a:pt x="24" y="117"/>
                  </a:lnTo>
                  <a:lnTo>
                    <a:pt x="22" y="101"/>
                  </a:lnTo>
                  <a:lnTo>
                    <a:pt x="18" y="83"/>
                  </a:lnTo>
                  <a:lnTo>
                    <a:pt x="14" y="65"/>
                  </a:lnTo>
                  <a:lnTo>
                    <a:pt x="12" y="44"/>
                  </a:lnTo>
                  <a:lnTo>
                    <a:pt x="12" y="22"/>
                  </a:lnTo>
                  <a:lnTo>
                    <a:pt x="12" y="0"/>
                  </a:lnTo>
                  <a:lnTo>
                    <a:pt x="0" y="0"/>
                  </a:lnTo>
                  <a:lnTo>
                    <a:pt x="0" y="24"/>
                  </a:lnTo>
                  <a:lnTo>
                    <a:pt x="0" y="44"/>
                  </a:lnTo>
                  <a:lnTo>
                    <a:pt x="4" y="65"/>
                  </a:lnTo>
                  <a:lnTo>
                    <a:pt x="6" y="85"/>
                  </a:lnTo>
                  <a:lnTo>
                    <a:pt x="10" y="103"/>
                  </a:lnTo>
                  <a:lnTo>
                    <a:pt x="14" y="119"/>
                  </a:lnTo>
                  <a:lnTo>
                    <a:pt x="18" y="136"/>
                  </a:lnTo>
                  <a:lnTo>
                    <a:pt x="22" y="148"/>
                  </a:lnTo>
                  <a:lnTo>
                    <a:pt x="32" y="146"/>
                  </a:lnTo>
                  <a:close/>
                </a:path>
              </a:pathLst>
            </a:custGeom>
            <a:grpFill/>
            <a:ln w="9525">
              <a:noFill/>
              <a:round/>
              <a:headEnd/>
              <a:tailEnd/>
            </a:ln>
          </p:spPr>
          <p:txBody>
            <a:bodyPr/>
            <a:lstStyle/>
            <a:p>
              <a:pPr>
                <a:defRPr/>
              </a:pPr>
              <a:endParaRPr lang="en-CA" dirty="0"/>
            </a:p>
          </p:txBody>
        </p:sp>
        <p:sp>
          <p:nvSpPr>
            <p:cNvPr id="930085" name="Freeform 293"/>
            <p:cNvSpPr>
              <a:spLocks/>
            </p:cNvSpPr>
            <p:nvPr/>
          </p:nvSpPr>
          <p:spPr bwMode="auto">
            <a:xfrm>
              <a:off x="3354" y="2131"/>
              <a:ext cx="79" cy="276"/>
            </a:xfrm>
            <a:custGeom>
              <a:avLst/>
              <a:gdLst/>
              <a:ahLst/>
              <a:cxnLst>
                <a:cxn ang="0">
                  <a:pos x="75" y="274"/>
                </a:cxn>
                <a:cxn ang="0">
                  <a:pos x="75" y="276"/>
                </a:cxn>
                <a:cxn ang="0">
                  <a:pos x="77" y="251"/>
                </a:cxn>
                <a:cxn ang="0">
                  <a:pos x="79" y="223"/>
                </a:cxn>
                <a:cxn ang="0">
                  <a:pos x="77" y="194"/>
                </a:cxn>
                <a:cxn ang="0">
                  <a:pos x="75" y="162"/>
                </a:cxn>
                <a:cxn ang="0">
                  <a:pos x="67" y="125"/>
                </a:cxn>
                <a:cxn ang="0">
                  <a:pos x="55" y="87"/>
                </a:cxn>
                <a:cxn ang="0">
                  <a:pos x="46" y="67"/>
                </a:cxn>
                <a:cxn ang="0">
                  <a:pos x="36" y="46"/>
                </a:cxn>
                <a:cxn ang="0">
                  <a:pos x="24" y="24"/>
                </a:cxn>
                <a:cxn ang="0">
                  <a:pos x="10" y="0"/>
                </a:cxn>
                <a:cxn ang="0">
                  <a:pos x="0" y="6"/>
                </a:cxn>
                <a:cxn ang="0">
                  <a:pos x="12" y="30"/>
                </a:cxn>
                <a:cxn ang="0">
                  <a:pos x="24" y="50"/>
                </a:cxn>
                <a:cxn ang="0">
                  <a:pos x="34" y="73"/>
                </a:cxn>
                <a:cxn ang="0">
                  <a:pos x="42" y="91"/>
                </a:cxn>
                <a:cxn ang="0">
                  <a:pos x="55" y="130"/>
                </a:cxn>
                <a:cxn ang="0">
                  <a:pos x="63" y="164"/>
                </a:cxn>
                <a:cxn ang="0">
                  <a:pos x="67" y="194"/>
                </a:cxn>
                <a:cxn ang="0">
                  <a:pos x="67" y="223"/>
                </a:cxn>
                <a:cxn ang="0">
                  <a:pos x="65" y="249"/>
                </a:cxn>
                <a:cxn ang="0">
                  <a:pos x="63" y="274"/>
                </a:cxn>
                <a:cxn ang="0">
                  <a:pos x="63" y="276"/>
                </a:cxn>
                <a:cxn ang="0">
                  <a:pos x="75" y="274"/>
                </a:cxn>
              </a:cxnLst>
              <a:rect l="0" t="0" r="r" b="b"/>
              <a:pathLst>
                <a:path w="79" h="276">
                  <a:moveTo>
                    <a:pt x="75" y="274"/>
                  </a:moveTo>
                  <a:lnTo>
                    <a:pt x="75" y="276"/>
                  </a:lnTo>
                  <a:lnTo>
                    <a:pt x="77" y="251"/>
                  </a:lnTo>
                  <a:lnTo>
                    <a:pt x="79" y="223"/>
                  </a:lnTo>
                  <a:lnTo>
                    <a:pt x="77" y="194"/>
                  </a:lnTo>
                  <a:lnTo>
                    <a:pt x="75" y="162"/>
                  </a:lnTo>
                  <a:lnTo>
                    <a:pt x="67" y="125"/>
                  </a:lnTo>
                  <a:lnTo>
                    <a:pt x="55" y="87"/>
                  </a:lnTo>
                  <a:lnTo>
                    <a:pt x="46" y="67"/>
                  </a:lnTo>
                  <a:lnTo>
                    <a:pt x="36" y="46"/>
                  </a:lnTo>
                  <a:lnTo>
                    <a:pt x="24" y="24"/>
                  </a:lnTo>
                  <a:lnTo>
                    <a:pt x="10" y="0"/>
                  </a:lnTo>
                  <a:lnTo>
                    <a:pt x="0" y="6"/>
                  </a:lnTo>
                  <a:lnTo>
                    <a:pt x="12" y="30"/>
                  </a:lnTo>
                  <a:lnTo>
                    <a:pt x="24" y="50"/>
                  </a:lnTo>
                  <a:lnTo>
                    <a:pt x="34" y="73"/>
                  </a:lnTo>
                  <a:lnTo>
                    <a:pt x="42" y="91"/>
                  </a:lnTo>
                  <a:lnTo>
                    <a:pt x="55" y="130"/>
                  </a:lnTo>
                  <a:lnTo>
                    <a:pt x="63" y="164"/>
                  </a:lnTo>
                  <a:lnTo>
                    <a:pt x="67" y="194"/>
                  </a:lnTo>
                  <a:lnTo>
                    <a:pt x="67" y="223"/>
                  </a:lnTo>
                  <a:lnTo>
                    <a:pt x="65" y="249"/>
                  </a:lnTo>
                  <a:lnTo>
                    <a:pt x="63" y="274"/>
                  </a:lnTo>
                  <a:lnTo>
                    <a:pt x="63" y="276"/>
                  </a:lnTo>
                  <a:lnTo>
                    <a:pt x="75" y="274"/>
                  </a:lnTo>
                  <a:close/>
                </a:path>
              </a:pathLst>
            </a:custGeom>
            <a:grpFill/>
            <a:ln w="9525">
              <a:noFill/>
              <a:round/>
              <a:headEnd/>
              <a:tailEnd/>
            </a:ln>
          </p:spPr>
          <p:txBody>
            <a:bodyPr/>
            <a:lstStyle/>
            <a:p>
              <a:pPr>
                <a:defRPr/>
              </a:pPr>
              <a:endParaRPr lang="en-CA" dirty="0"/>
            </a:p>
          </p:txBody>
        </p:sp>
        <p:sp>
          <p:nvSpPr>
            <p:cNvPr id="930086" name="Freeform 294"/>
            <p:cNvSpPr>
              <a:spLocks/>
            </p:cNvSpPr>
            <p:nvPr/>
          </p:nvSpPr>
          <p:spPr bwMode="auto">
            <a:xfrm>
              <a:off x="3417" y="2405"/>
              <a:ext cx="48" cy="144"/>
            </a:xfrm>
            <a:custGeom>
              <a:avLst/>
              <a:gdLst/>
              <a:ahLst/>
              <a:cxnLst>
                <a:cxn ang="0">
                  <a:pos x="48" y="132"/>
                </a:cxn>
                <a:cxn ang="0">
                  <a:pos x="46" y="132"/>
                </a:cxn>
                <a:cxn ang="0">
                  <a:pos x="42" y="130"/>
                </a:cxn>
                <a:cxn ang="0">
                  <a:pos x="38" y="125"/>
                </a:cxn>
                <a:cxn ang="0">
                  <a:pos x="34" y="121"/>
                </a:cxn>
                <a:cxn ang="0">
                  <a:pos x="28" y="109"/>
                </a:cxn>
                <a:cxn ang="0">
                  <a:pos x="22" y="91"/>
                </a:cxn>
                <a:cxn ang="0">
                  <a:pos x="18" y="71"/>
                </a:cxn>
                <a:cxn ang="0">
                  <a:pos x="14" y="48"/>
                </a:cxn>
                <a:cxn ang="0">
                  <a:pos x="12" y="24"/>
                </a:cxn>
                <a:cxn ang="0">
                  <a:pos x="12" y="0"/>
                </a:cxn>
                <a:cxn ang="0">
                  <a:pos x="0" y="2"/>
                </a:cxn>
                <a:cxn ang="0">
                  <a:pos x="0" y="24"/>
                </a:cxn>
                <a:cxn ang="0">
                  <a:pos x="2" y="48"/>
                </a:cxn>
                <a:cxn ang="0">
                  <a:pos x="6" y="73"/>
                </a:cxn>
                <a:cxn ang="0">
                  <a:pos x="10" y="95"/>
                </a:cxn>
                <a:cxn ang="0">
                  <a:pos x="16" y="113"/>
                </a:cxn>
                <a:cxn ang="0">
                  <a:pos x="24" y="128"/>
                </a:cxn>
                <a:cxn ang="0">
                  <a:pos x="30" y="136"/>
                </a:cxn>
                <a:cxn ang="0">
                  <a:pos x="34" y="140"/>
                </a:cxn>
                <a:cxn ang="0">
                  <a:pos x="42" y="144"/>
                </a:cxn>
                <a:cxn ang="0">
                  <a:pos x="48" y="144"/>
                </a:cxn>
                <a:cxn ang="0">
                  <a:pos x="48" y="132"/>
                </a:cxn>
              </a:cxnLst>
              <a:rect l="0" t="0" r="r" b="b"/>
              <a:pathLst>
                <a:path w="48" h="144">
                  <a:moveTo>
                    <a:pt x="48" y="132"/>
                  </a:moveTo>
                  <a:lnTo>
                    <a:pt x="46" y="132"/>
                  </a:lnTo>
                  <a:lnTo>
                    <a:pt x="42" y="130"/>
                  </a:lnTo>
                  <a:lnTo>
                    <a:pt x="38" y="125"/>
                  </a:lnTo>
                  <a:lnTo>
                    <a:pt x="34" y="121"/>
                  </a:lnTo>
                  <a:lnTo>
                    <a:pt x="28" y="109"/>
                  </a:lnTo>
                  <a:lnTo>
                    <a:pt x="22" y="91"/>
                  </a:lnTo>
                  <a:lnTo>
                    <a:pt x="18" y="71"/>
                  </a:lnTo>
                  <a:lnTo>
                    <a:pt x="14" y="48"/>
                  </a:lnTo>
                  <a:lnTo>
                    <a:pt x="12" y="24"/>
                  </a:lnTo>
                  <a:lnTo>
                    <a:pt x="12" y="0"/>
                  </a:lnTo>
                  <a:lnTo>
                    <a:pt x="0" y="2"/>
                  </a:lnTo>
                  <a:lnTo>
                    <a:pt x="0" y="24"/>
                  </a:lnTo>
                  <a:lnTo>
                    <a:pt x="2" y="48"/>
                  </a:lnTo>
                  <a:lnTo>
                    <a:pt x="6" y="73"/>
                  </a:lnTo>
                  <a:lnTo>
                    <a:pt x="10" y="95"/>
                  </a:lnTo>
                  <a:lnTo>
                    <a:pt x="16" y="113"/>
                  </a:lnTo>
                  <a:lnTo>
                    <a:pt x="24" y="128"/>
                  </a:lnTo>
                  <a:lnTo>
                    <a:pt x="30" y="136"/>
                  </a:lnTo>
                  <a:lnTo>
                    <a:pt x="34" y="140"/>
                  </a:lnTo>
                  <a:lnTo>
                    <a:pt x="42" y="144"/>
                  </a:lnTo>
                  <a:lnTo>
                    <a:pt x="48" y="144"/>
                  </a:lnTo>
                  <a:lnTo>
                    <a:pt x="48" y="132"/>
                  </a:lnTo>
                  <a:close/>
                </a:path>
              </a:pathLst>
            </a:custGeom>
            <a:grpFill/>
            <a:ln w="9525">
              <a:noFill/>
              <a:round/>
              <a:headEnd/>
              <a:tailEnd/>
            </a:ln>
          </p:spPr>
          <p:txBody>
            <a:bodyPr/>
            <a:lstStyle/>
            <a:p>
              <a:pPr>
                <a:defRPr/>
              </a:pPr>
              <a:endParaRPr lang="en-CA" dirty="0"/>
            </a:p>
          </p:txBody>
        </p:sp>
        <p:sp>
          <p:nvSpPr>
            <p:cNvPr id="930087" name="Freeform 295"/>
            <p:cNvSpPr>
              <a:spLocks/>
            </p:cNvSpPr>
            <p:nvPr/>
          </p:nvSpPr>
          <p:spPr bwMode="auto">
            <a:xfrm>
              <a:off x="3461" y="2457"/>
              <a:ext cx="25" cy="92"/>
            </a:xfrm>
            <a:custGeom>
              <a:avLst/>
              <a:gdLst/>
              <a:ahLst/>
              <a:cxnLst>
                <a:cxn ang="0">
                  <a:pos x="11" y="0"/>
                </a:cxn>
                <a:cxn ang="0">
                  <a:pos x="4" y="4"/>
                </a:cxn>
                <a:cxn ang="0">
                  <a:pos x="2" y="11"/>
                </a:cxn>
                <a:cxn ang="0">
                  <a:pos x="0" y="17"/>
                </a:cxn>
                <a:cxn ang="0">
                  <a:pos x="0" y="23"/>
                </a:cxn>
                <a:cxn ang="0">
                  <a:pos x="4" y="37"/>
                </a:cxn>
                <a:cxn ang="0">
                  <a:pos x="8" y="51"/>
                </a:cxn>
                <a:cxn ang="0">
                  <a:pos x="11" y="63"/>
                </a:cxn>
                <a:cxn ang="0">
                  <a:pos x="13" y="76"/>
                </a:cxn>
                <a:cxn ang="0">
                  <a:pos x="13" y="78"/>
                </a:cxn>
                <a:cxn ang="0">
                  <a:pos x="11" y="78"/>
                </a:cxn>
                <a:cxn ang="0">
                  <a:pos x="8" y="80"/>
                </a:cxn>
                <a:cxn ang="0">
                  <a:pos x="4" y="80"/>
                </a:cxn>
                <a:cxn ang="0">
                  <a:pos x="4" y="92"/>
                </a:cxn>
                <a:cxn ang="0">
                  <a:pos x="13" y="92"/>
                </a:cxn>
                <a:cxn ang="0">
                  <a:pos x="19" y="88"/>
                </a:cxn>
                <a:cxn ang="0">
                  <a:pos x="23" y="82"/>
                </a:cxn>
                <a:cxn ang="0">
                  <a:pos x="25" y="76"/>
                </a:cxn>
                <a:cxn ang="0">
                  <a:pos x="23" y="61"/>
                </a:cxn>
                <a:cxn ang="0">
                  <a:pos x="19" y="47"/>
                </a:cxn>
                <a:cxn ang="0">
                  <a:pos x="15" y="33"/>
                </a:cxn>
                <a:cxn ang="0">
                  <a:pos x="13" y="21"/>
                </a:cxn>
                <a:cxn ang="0">
                  <a:pos x="13" y="17"/>
                </a:cxn>
                <a:cxn ang="0">
                  <a:pos x="13" y="15"/>
                </a:cxn>
                <a:cxn ang="0">
                  <a:pos x="15" y="13"/>
                </a:cxn>
                <a:cxn ang="0">
                  <a:pos x="11" y="0"/>
                </a:cxn>
              </a:cxnLst>
              <a:rect l="0" t="0" r="r" b="b"/>
              <a:pathLst>
                <a:path w="25" h="92">
                  <a:moveTo>
                    <a:pt x="11" y="0"/>
                  </a:moveTo>
                  <a:lnTo>
                    <a:pt x="4" y="4"/>
                  </a:lnTo>
                  <a:lnTo>
                    <a:pt x="2" y="11"/>
                  </a:lnTo>
                  <a:lnTo>
                    <a:pt x="0" y="17"/>
                  </a:lnTo>
                  <a:lnTo>
                    <a:pt x="0" y="23"/>
                  </a:lnTo>
                  <a:lnTo>
                    <a:pt x="4" y="37"/>
                  </a:lnTo>
                  <a:lnTo>
                    <a:pt x="8" y="51"/>
                  </a:lnTo>
                  <a:lnTo>
                    <a:pt x="11" y="63"/>
                  </a:lnTo>
                  <a:lnTo>
                    <a:pt x="13" y="76"/>
                  </a:lnTo>
                  <a:lnTo>
                    <a:pt x="13" y="78"/>
                  </a:lnTo>
                  <a:lnTo>
                    <a:pt x="11" y="78"/>
                  </a:lnTo>
                  <a:lnTo>
                    <a:pt x="8" y="80"/>
                  </a:lnTo>
                  <a:lnTo>
                    <a:pt x="4" y="80"/>
                  </a:lnTo>
                  <a:lnTo>
                    <a:pt x="4" y="92"/>
                  </a:lnTo>
                  <a:lnTo>
                    <a:pt x="13" y="92"/>
                  </a:lnTo>
                  <a:lnTo>
                    <a:pt x="19" y="88"/>
                  </a:lnTo>
                  <a:lnTo>
                    <a:pt x="23" y="82"/>
                  </a:lnTo>
                  <a:lnTo>
                    <a:pt x="25" y="76"/>
                  </a:lnTo>
                  <a:lnTo>
                    <a:pt x="23" y="61"/>
                  </a:lnTo>
                  <a:lnTo>
                    <a:pt x="19" y="47"/>
                  </a:lnTo>
                  <a:lnTo>
                    <a:pt x="15" y="33"/>
                  </a:lnTo>
                  <a:lnTo>
                    <a:pt x="13" y="21"/>
                  </a:lnTo>
                  <a:lnTo>
                    <a:pt x="13" y="17"/>
                  </a:lnTo>
                  <a:lnTo>
                    <a:pt x="13" y="15"/>
                  </a:lnTo>
                  <a:lnTo>
                    <a:pt x="15" y="13"/>
                  </a:lnTo>
                  <a:lnTo>
                    <a:pt x="11" y="0"/>
                  </a:lnTo>
                  <a:close/>
                </a:path>
              </a:pathLst>
            </a:custGeom>
            <a:grpFill/>
            <a:ln w="9525">
              <a:noFill/>
              <a:round/>
              <a:headEnd/>
              <a:tailEnd/>
            </a:ln>
          </p:spPr>
          <p:txBody>
            <a:bodyPr/>
            <a:lstStyle/>
            <a:p>
              <a:pPr>
                <a:defRPr/>
              </a:pPr>
              <a:endParaRPr lang="en-CA" dirty="0"/>
            </a:p>
          </p:txBody>
        </p:sp>
        <p:sp>
          <p:nvSpPr>
            <p:cNvPr id="930088" name="Freeform 296"/>
            <p:cNvSpPr>
              <a:spLocks/>
            </p:cNvSpPr>
            <p:nvPr/>
          </p:nvSpPr>
          <p:spPr bwMode="auto">
            <a:xfrm>
              <a:off x="3472" y="2455"/>
              <a:ext cx="71" cy="116"/>
            </a:xfrm>
            <a:custGeom>
              <a:avLst/>
              <a:gdLst/>
              <a:ahLst/>
              <a:cxnLst>
                <a:cxn ang="0">
                  <a:pos x="71" y="112"/>
                </a:cxn>
                <a:cxn ang="0">
                  <a:pos x="64" y="86"/>
                </a:cxn>
                <a:cxn ang="0">
                  <a:pos x="56" y="61"/>
                </a:cxn>
                <a:cxn ang="0">
                  <a:pos x="50" y="41"/>
                </a:cxn>
                <a:cxn ang="0">
                  <a:pos x="42" y="25"/>
                </a:cxn>
                <a:cxn ang="0">
                  <a:pos x="34" y="13"/>
                </a:cxn>
                <a:cxn ang="0">
                  <a:pos x="24" y="4"/>
                </a:cxn>
                <a:cxn ang="0">
                  <a:pos x="12" y="0"/>
                </a:cxn>
                <a:cxn ang="0">
                  <a:pos x="0" y="2"/>
                </a:cxn>
                <a:cxn ang="0">
                  <a:pos x="4" y="15"/>
                </a:cxn>
                <a:cxn ang="0">
                  <a:pos x="12" y="13"/>
                </a:cxn>
                <a:cxn ang="0">
                  <a:pos x="18" y="15"/>
                </a:cxn>
                <a:cxn ang="0">
                  <a:pos x="24" y="21"/>
                </a:cxn>
                <a:cxn ang="0">
                  <a:pos x="32" y="31"/>
                </a:cxn>
                <a:cxn ang="0">
                  <a:pos x="38" y="45"/>
                </a:cxn>
                <a:cxn ang="0">
                  <a:pos x="46" y="65"/>
                </a:cxn>
                <a:cxn ang="0">
                  <a:pos x="52" y="88"/>
                </a:cxn>
                <a:cxn ang="0">
                  <a:pos x="58" y="114"/>
                </a:cxn>
                <a:cxn ang="0">
                  <a:pos x="58" y="116"/>
                </a:cxn>
                <a:cxn ang="0">
                  <a:pos x="71" y="112"/>
                </a:cxn>
              </a:cxnLst>
              <a:rect l="0" t="0" r="r" b="b"/>
              <a:pathLst>
                <a:path w="71" h="116">
                  <a:moveTo>
                    <a:pt x="71" y="112"/>
                  </a:moveTo>
                  <a:lnTo>
                    <a:pt x="64" y="86"/>
                  </a:lnTo>
                  <a:lnTo>
                    <a:pt x="56" y="61"/>
                  </a:lnTo>
                  <a:lnTo>
                    <a:pt x="50" y="41"/>
                  </a:lnTo>
                  <a:lnTo>
                    <a:pt x="42" y="25"/>
                  </a:lnTo>
                  <a:lnTo>
                    <a:pt x="34" y="13"/>
                  </a:lnTo>
                  <a:lnTo>
                    <a:pt x="24" y="4"/>
                  </a:lnTo>
                  <a:lnTo>
                    <a:pt x="12" y="0"/>
                  </a:lnTo>
                  <a:lnTo>
                    <a:pt x="0" y="2"/>
                  </a:lnTo>
                  <a:lnTo>
                    <a:pt x="4" y="15"/>
                  </a:lnTo>
                  <a:lnTo>
                    <a:pt x="12" y="13"/>
                  </a:lnTo>
                  <a:lnTo>
                    <a:pt x="18" y="15"/>
                  </a:lnTo>
                  <a:lnTo>
                    <a:pt x="24" y="21"/>
                  </a:lnTo>
                  <a:lnTo>
                    <a:pt x="32" y="31"/>
                  </a:lnTo>
                  <a:lnTo>
                    <a:pt x="38" y="45"/>
                  </a:lnTo>
                  <a:lnTo>
                    <a:pt x="46" y="65"/>
                  </a:lnTo>
                  <a:lnTo>
                    <a:pt x="52" y="88"/>
                  </a:lnTo>
                  <a:lnTo>
                    <a:pt x="58" y="114"/>
                  </a:lnTo>
                  <a:lnTo>
                    <a:pt x="58" y="116"/>
                  </a:lnTo>
                  <a:lnTo>
                    <a:pt x="71" y="112"/>
                  </a:lnTo>
                  <a:close/>
                </a:path>
              </a:pathLst>
            </a:custGeom>
            <a:grpFill/>
            <a:ln w="9525">
              <a:noFill/>
              <a:round/>
              <a:headEnd/>
              <a:tailEnd/>
            </a:ln>
          </p:spPr>
          <p:txBody>
            <a:bodyPr/>
            <a:lstStyle/>
            <a:p>
              <a:pPr>
                <a:defRPr/>
              </a:pPr>
              <a:endParaRPr lang="en-CA" dirty="0"/>
            </a:p>
          </p:txBody>
        </p:sp>
        <p:sp>
          <p:nvSpPr>
            <p:cNvPr id="930089" name="Freeform 297"/>
            <p:cNvSpPr>
              <a:spLocks/>
            </p:cNvSpPr>
            <p:nvPr/>
          </p:nvSpPr>
          <p:spPr bwMode="auto">
            <a:xfrm>
              <a:off x="3530" y="2567"/>
              <a:ext cx="69" cy="203"/>
            </a:xfrm>
            <a:custGeom>
              <a:avLst/>
              <a:gdLst/>
              <a:ahLst/>
              <a:cxnLst>
                <a:cxn ang="0">
                  <a:pos x="63" y="189"/>
                </a:cxn>
                <a:cxn ang="0">
                  <a:pos x="61" y="191"/>
                </a:cxn>
                <a:cxn ang="0">
                  <a:pos x="59" y="191"/>
                </a:cxn>
                <a:cxn ang="0">
                  <a:pos x="57" y="191"/>
                </a:cxn>
                <a:cxn ang="0">
                  <a:pos x="51" y="185"/>
                </a:cxn>
                <a:cxn ang="0">
                  <a:pos x="45" y="175"/>
                </a:cxn>
                <a:cxn ang="0">
                  <a:pos x="35" y="146"/>
                </a:cxn>
                <a:cxn ang="0">
                  <a:pos x="27" y="110"/>
                </a:cxn>
                <a:cxn ang="0">
                  <a:pos x="21" y="71"/>
                </a:cxn>
                <a:cxn ang="0">
                  <a:pos x="17" y="37"/>
                </a:cxn>
                <a:cxn ang="0">
                  <a:pos x="15" y="12"/>
                </a:cxn>
                <a:cxn ang="0">
                  <a:pos x="13" y="0"/>
                </a:cxn>
                <a:cxn ang="0">
                  <a:pos x="0" y="4"/>
                </a:cxn>
                <a:cxn ang="0">
                  <a:pos x="2" y="14"/>
                </a:cxn>
                <a:cxn ang="0">
                  <a:pos x="4" y="39"/>
                </a:cxn>
                <a:cxn ang="0">
                  <a:pos x="9" y="73"/>
                </a:cxn>
                <a:cxn ang="0">
                  <a:pos x="15" y="112"/>
                </a:cxn>
                <a:cxn ang="0">
                  <a:pos x="25" y="148"/>
                </a:cxn>
                <a:cxn ang="0">
                  <a:pos x="35" y="179"/>
                </a:cxn>
                <a:cxn ang="0">
                  <a:pos x="41" y="191"/>
                </a:cxn>
                <a:cxn ang="0">
                  <a:pos x="49" y="199"/>
                </a:cxn>
                <a:cxn ang="0">
                  <a:pos x="53" y="203"/>
                </a:cxn>
                <a:cxn ang="0">
                  <a:pos x="59" y="203"/>
                </a:cxn>
                <a:cxn ang="0">
                  <a:pos x="65" y="203"/>
                </a:cxn>
                <a:cxn ang="0">
                  <a:pos x="69" y="199"/>
                </a:cxn>
                <a:cxn ang="0">
                  <a:pos x="63" y="189"/>
                </a:cxn>
              </a:cxnLst>
              <a:rect l="0" t="0" r="r" b="b"/>
              <a:pathLst>
                <a:path w="69" h="203">
                  <a:moveTo>
                    <a:pt x="63" y="189"/>
                  </a:moveTo>
                  <a:lnTo>
                    <a:pt x="61" y="191"/>
                  </a:lnTo>
                  <a:lnTo>
                    <a:pt x="59" y="191"/>
                  </a:lnTo>
                  <a:lnTo>
                    <a:pt x="57" y="191"/>
                  </a:lnTo>
                  <a:lnTo>
                    <a:pt x="51" y="185"/>
                  </a:lnTo>
                  <a:lnTo>
                    <a:pt x="45" y="175"/>
                  </a:lnTo>
                  <a:lnTo>
                    <a:pt x="35" y="146"/>
                  </a:lnTo>
                  <a:lnTo>
                    <a:pt x="27" y="110"/>
                  </a:lnTo>
                  <a:lnTo>
                    <a:pt x="21" y="71"/>
                  </a:lnTo>
                  <a:lnTo>
                    <a:pt x="17" y="37"/>
                  </a:lnTo>
                  <a:lnTo>
                    <a:pt x="15" y="12"/>
                  </a:lnTo>
                  <a:lnTo>
                    <a:pt x="13" y="0"/>
                  </a:lnTo>
                  <a:lnTo>
                    <a:pt x="0" y="4"/>
                  </a:lnTo>
                  <a:lnTo>
                    <a:pt x="2" y="14"/>
                  </a:lnTo>
                  <a:lnTo>
                    <a:pt x="4" y="39"/>
                  </a:lnTo>
                  <a:lnTo>
                    <a:pt x="9" y="73"/>
                  </a:lnTo>
                  <a:lnTo>
                    <a:pt x="15" y="112"/>
                  </a:lnTo>
                  <a:lnTo>
                    <a:pt x="25" y="148"/>
                  </a:lnTo>
                  <a:lnTo>
                    <a:pt x="35" y="179"/>
                  </a:lnTo>
                  <a:lnTo>
                    <a:pt x="41" y="191"/>
                  </a:lnTo>
                  <a:lnTo>
                    <a:pt x="49" y="199"/>
                  </a:lnTo>
                  <a:lnTo>
                    <a:pt x="53" y="203"/>
                  </a:lnTo>
                  <a:lnTo>
                    <a:pt x="59" y="203"/>
                  </a:lnTo>
                  <a:lnTo>
                    <a:pt x="65" y="203"/>
                  </a:lnTo>
                  <a:lnTo>
                    <a:pt x="69" y="199"/>
                  </a:lnTo>
                  <a:lnTo>
                    <a:pt x="63" y="189"/>
                  </a:lnTo>
                  <a:close/>
                </a:path>
              </a:pathLst>
            </a:custGeom>
            <a:grpFill/>
            <a:ln w="9525">
              <a:noFill/>
              <a:round/>
              <a:headEnd/>
              <a:tailEnd/>
            </a:ln>
          </p:spPr>
          <p:txBody>
            <a:bodyPr/>
            <a:lstStyle/>
            <a:p>
              <a:pPr>
                <a:defRPr/>
              </a:pPr>
              <a:endParaRPr lang="en-CA" dirty="0"/>
            </a:p>
          </p:txBody>
        </p:sp>
        <p:sp>
          <p:nvSpPr>
            <p:cNvPr id="930090" name="Freeform 298"/>
            <p:cNvSpPr>
              <a:spLocks/>
            </p:cNvSpPr>
            <p:nvPr/>
          </p:nvSpPr>
          <p:spPr bwMode="auto">
            <a:xfrm>
              <a:off x="3571" y="2583"/>
              <a:ext cx="47" cy="183"/>
            </a:xfrm>
            <a:custGeom>
              <a:avLst/>
              <a:gdLst/>
              <a:ahLst/>
              <a:cxnLst>
                <a:cxn ang="0">
                  <a:pos x="0" y="2"/>
                </a:cxn>
                <a:cxn ang="0">
                  <a:pos x="2" y="12"/>
                </a:cxn>
                <a:cxn ang="0">
                  <a:pos x="10" y="31"/>
                </a:cxn>
                <a:cxn ang="0">
                  <a:pos x="18" y="55"/>
                </a:cxn>
                <a:cxn ang="0">
                  <a:pos x="26" y="83"/>
                </a:cxn>
                <a:cxn ang="0">
                  <a:pos x="32" y="114"/>
                </a:cxn>
                <a:cxn ang="0">
                  <a:pos x="34" y="140"/>
                </a:cxn>
                <a:cxn ang="0">
                  <a:pos x="34" y="150"/>
                </a:cxn>
                <a:cxn ang="0">
                  <a:pos x="32" y="161"/>
                </a:cxn>
                <a:cxn ang="0">
                  <a:pos x="28" y="169"/>
                </a:cxn>
                <a:cxn ang="0">
                  <a:pos x="22" y="173"/>
                </a:cxn>
                <a:cxn ang="0">
                  <a:pos x="28" y="183"/>
                </a:cxn>
                <a:cxn ang="0">
                  <a:pos x="39" y="175"/>
                </a:cxn>
                <a:cxn ang="0">
                  <a:pos x="43" y="165"/>
                </a:cxn>
                <a:cxn ang="0">
                  <a:pos x="47" y="152"/>
                </a:cxn>
                <a:cxn ang="0">
                  <a:pos x="47" y="140"/>
                </a:cxn>
                <a:cxn ang="0">
                  <a:pos x="45" y="112"/>
                </a:cxn>
                <a:cxn ang="0">
                  <a:pos x="39" y="81"/>
                </a:cxn>
                <a:cxn ang="0">
                  <a:pos x="30" y="51"/>
                </a:cxn>
                <a:cxn ang="0">
                  <a:pos x="20" y="27"/>
                </a:cxn>
                <a:cxn ang="0">
                  <a:pos x="14" y="8"/>
                </a:cxn>
                <a:cxn ang="0">
                  <a:pos x="12" y="0"/>
                </a:cxn>
                <a:cxn ang="0">
                  <a:pos x="0" y="2"/>
                </a:cxn>
              </a:cxnLst>
              <a:rect l="0" t="0" r="r" b="b"/>
              <a:pathLst>
                <a:path w="47" h="183">
                  <a:moveTo>
                    <a:pt x="0" y="2"/>
                  </a:moveTo>
                  <a:lnTo>
                    <a:pt x="2" y="12"/>
                  </a:lnTo>
                  <a:lnTo>
                    <a:pt x="10" y="31"/>
                  </a:lnTo>
                  <a:lnTo>
                    <a:pt x="18" y="55"/>
                  </a:lnTo>
                  <a:lnTo>
                    <a:pt x="26" y="83"/>
                  </a:lnTo>
                  <a:lnTo>
                    <a:pt x="32" y="114"/>
                  </a:lnTo>
                  <a:lnTo>
                    <a:pt x="34" y="140"/>
                  </a:lnTo>
                  <a:lnTo>
                    <a:pt x="34" y="150"/>
                  </a:lnTo>
                  <a:lnTo>
                    <a:pt x="32" y="161"/>
                  </a:lnTo>
                  <a:lnTo>
                    <a:pt x="28" y="169"/>
                  </a:lnTo>
                  <a:lnTo>
                    <a:pt x="22" y="173"/>
                  </a:lnTo>
                  <a:lnTo>
                    <a:pt x="28" y="183"/>
                  </a:lnTo>
                  <a:lnTo>
                    <a:pt x="39" y="175"/>
                  </a:lnTo>
                  <a:lnTo>
                    <a:pt x="43" y="165"/>
                  </a:lnTo>
                  <a:lnTo>
                    <a:pt x="47" y="152"/>
                  </a:lnTo>
                  <a:lnTo>
                    <a:pt x="47" y="140"/>
                  </a:lnTo>
                  <a:lnTo>
                    <a:pt x="45" y="112"/>
                  </a:lnTo>
                  <a:lnTo>
                    <a:pt x="39" y="81"/>
                  </a:lnTo>
                  <a:lnTo>
                    <a:pt x="30" y="51"/>
                  </a:lnTo>
                  <a:lnTo>
                    <a:pt x="20" y="27"/>
                  </a:lnTo>
                  <a:lnTo>
                    <a:pt x="14" y="8"/>
                  </a:lnTo>
                  <a:lnTo>
                    <a:pt x="12" y="0"/>
                  </a:lnTo>
                  <a:lnTo>
                    <a:pt x="0" y="2"/>
                  </a:lnTo>
                  <a:close/>
                </a:path>
              </a:pathLst>
            </a:custGeom>
            <a:grpFill/>
            <a:ln w="9525">
              <a:noFill/>
              <a:round/>
              <a:headEnd/>
              <a:tailEnd/>
            </a:ln>
          </p:spPr>
          <p:txBody>
            <a:bodyPr/>
            <a:lstStyle/>
            <a:p>
              <a:pPr>
                <a:defRPr/>
              </a:pPr>
              <a:endParaRPr lang="en-CA" dirty="0"/>
            </a:p>
          </p:txBody>
        </p:sp>
        <p:sp>
          <p:nvSpPr>
            <p:cNvPr id="930091" name="Freeform 299"/>
            <p:cNvSpPr>
              <a:spLocks/>
            </p:cNvSpPr>
            <p:nvPr/>
          </p:nvSpPr>
          <p:spPr bwMode="auto">
            <a:xfrm>
              <a:off x="3508" y="2399"/>
              <a:ext cx="75" cy="186"/>
            </a:xfrm>
            <a:custGeom>
              <a:avLst/>
              <a:gdLst/>
              <a:ahLst/>
              <a:cxnLst>
                <a:cxn ang="0">
                  <a:pos x="0" y="0"/>
                </a:cxn>
                <a:cxn ang="0">
                  <a:pos x="0" y="16"/>
                </a:cxn>
                <a:cxn ang="0">
                  <a:pos x="6" y="34"/>
                </a:cxn>
                <a:cxn ang="0">
                  <a:pos x="14" y="56"/>
                </a:cxn>
                <a:cxn ang="0">
                  <a:pos x="26" y="81"/>
                </a:cxn>
                <a:cxn ang="0">
                  <a:pos x="39" y="107"/>
                </a:cxn>
                <a:cxn ang="0">
                  <a:pos x="49" y="134"/>
                </a:cxn>
                <a:cxn ang="0">
                  <a:pos x="57" y="162"/>
                </a:cxn>
                <a:cxn ang="0">
                  <a:pos x="63" y="186"/>
                </a:cxn>
                <a:cxn ang="0">
                  <a:pos x="75" y="184"/>
                </a:cxn>
                <a:cxn ang="0">
                  <a:pos x="69" y="158"/>
                </a:cxn>
                <a:cxn ang="0">
                  <a:pos x="61" y="129"/>
                </a:cxn>
                <a:cxn ang="0">
                  <a:pos x="49" y="103"/>
                </a:cxn>
                <a:cxn ang="0">
                  <a:pos x="37" y="75"/>
                </a:cxn>
                <a:cxn ang="0">
                  <a:pos x="26" y="50"/>
                </a:cxn>
                <a:cxn ang="0">
                  <a:pos x="16" y="30"/>
                </a:cxn>
                <a:cxn ang="0">
                  <a:pos x="12" y="14"/>
                </a:cxn>
                <a:cxn ang="0">
                  <a:pos x="12" y="4"/>
                </a:cxn>
                <a:cxn ang="0">
                  <a:pos x="0" y="0"/>
                </a:cxn>
              </a:cxnLst>
              <a:rect l="0" t="0" r="r" b="b"/>
              <a:pathLst>
                <a:path w="75" h="186">
                  <a:moveTo>
                    <a:pt x="0" y="0"/>
                  </a:moveTo>
                  <a:lnTo>
                    <a:pt x="0" y="16"/>
                  </a:lnTo>
                  <a:lnTo>
                    <a:pt x="6" y="34"/>
                  </a:lnTo>
                  <a:lnTo>
                    <a:pt x="14" y="56"/>
                  </a:lnTo>
                  <a:lnTo>
                    <a:pt x="26" y="81"/>
                  </a:lnTo>
                  <a:lnTo>
                    <a:pt x="39" y="107"/>
                  </a:lnTo>
                  <a:lnTo>
                    <a:pt x="49" y="134"/>
                  </a:lnTo>
                  <a:lnTo>
                    <a:pt x="57" y="162"/>
                  </a:lnTo>
                  <a:lnTo>
                    <a:pt x="63" y="186"/>
                  </a:lnTo>
                  <a:lnTo>
                    <a:pt x="75" y="184"/>
                  </a:lnTo>
                  <a:lnTo>
                    <a:pt x="69" y="158"/>
                  </a:lnTo>
                  <a:lnTo>
                    <a:pt x="61" y="129"/>
                  </a:lnTo>
                  <a:lnTo>
                    <a:pt x="49" y="103"/>
                  </a:lnTo>
                  <a:lnTo>
                    <a:pt x="37" y="75"/>
                  </a:lnTo>
                  <a:lnTo>
                    <a:pt x="26" y="50"/>
                  </a:lnTo>
                  <a:lnTo>
                    <a:pt x="16" y="30"/>
                  </a:lnTo>
                  <a:lnTo>
                    <a:pt x="12" y="14"/>
                  </a:lnTo>
                  <a:lnTo>
                    <a:pt x="12" y="4"/>
                  </a:lnTo>
                  <a:lnTo>
                    <a:pt x="0" y="0"/>
                  </a:lnTo>
                  <a:close/>
                </a:path>
              </a:pathLst>
            </a:custGeom>
            <a:grpFill/>
            <a:ln w="9525">
              <a:noFill/>
              <a:round/>
              <a:headEnd/>
              <a:tailEnd/>
            </a:ln>
          </p:spPr>
          <p:txBody>
            <a:bodyPr/>
            <a:lstStyle/>
            <a:p>
              <a:pPr>
                <a:defRPr/>
              </a:pPr>
              <a:endParaRPr lang="en-CA" dirty="0"/>
            </a:p>
          </p:txBody>
        </p:sp>
        <p:sp>
          <p:nvSpPr>
            <p:cNvPr id="930092" name="Freeform 300"/>
            <p:cNvSpPr>
              <a:spLocks/>
            </p:cNvSpPr>
            <p:nvPr/>
          </p:nvSpPr>
          <p:spPr bwMode="auto">
            <a:xfrm>
              <a:off x="3508" y="2370"/>
              <a:ext cx="114" cy="33"/>
            </a:xfrm>
            <a:custGeom>
              <a:avLst/>
              <a:gdLst/>
              <a:ahLst/>
              <a:cxnLst>
                <a:cxn ang="0">
                  <a:pos x="114" y="22"/>
                </a:cxn>
                <a:cxn ang="0">
                  <a:pos x="89" y="10"/>
                </a:cxn>
                <a:cxn ang="0">
                  <a:pos x="67" y="4"/>
                </a:cxn>
                <a:cxn ang="0">
                  <a:pos x="49" y="0"/>
                </a:cxn>
                <a:cxn ang="0">
                  <a:pos x="35" y="0"/>
                </a:cxn>
                <a:cxn ang="0">
                  <a:pos x="22" y="4"/>
                </a:cxn>
                <a:cxn ang="0">
                  <a:pos x="12" y="10"/>
                </a:cxn>
                <a:cxn ang="0">
                  <a:pos x="4" y="18"/>
                </a:cxn>
                <a:cxn ang="0">
                  <a:pos x="0" y="29"/>
                </a:cxn>
                <a:cxn ang="0">
                  <a:pos x="12" y="33"/>
                </a:cxn>
                <a:cxn ang="0">
                  <a:pos x="14" y="24"/>
                </a:cxn>
                <a:cxn ang="0">
                  <a:pos x="18" y="20"/>
                </a:cxn>
                <a:cxn ang="0">
                  <a:pos x="26" y="14"/>
                </a:cxn>
                <a:cxn ang="0">
                  <a:pos x="37" y="12"/>
                </a:cxn>
                <a:cxn ang="0">
                  <a:pos x="49" y="12"/>
                </a:cxn>
                <a:cxn ang="0">
                  <a:pos x="65" y="16"/>
                </a:cxn>
                <a:cxn ang="0">
                  <a:pos x="83" y="22"/>
                </a:cxn>
                <a:cxn ang="0">
                  <a:pos x="108" y="33"/>
                </a:cxn>
                <a:cxn ang="0">
                  <a:pos x="106" y="33"/>
                </a:cxn>
                <a:cxn ang="0">
                  <a:pos x="114" y="22"/>
                </a:cxn>
              </a:cxnLst>
              <a:rect l="0" t="0" r="r" b="b"/>
              <a:pathLst>
                <a:path w="114" h="33">
                  <a:moveTo>
                    <a:pt x="114" y="22"/>
                  </a:moveTo>
                  <a:lnTo>
                    <a:pt x="89" y="10"/>
                  </a:lnTo>
                  <a:lnTo>
                    <a:pt x="67" y="4"/>
                  </a:lnTo>
                  <a:lnTo>
                    <a:pt x="49" y="0"/>
                  </a:lnTo>
                  <a:lnTo>
                    <a:pt x="35" y="0"/>
                  </a:lnTo>
                  <a:lnTo>
                    <a:pt x="22" y="4"/>
                  </a:lnTo>
                  <a:lnTo>
                    <a:pt x="12" y="10"/>
                  </a:lnTo>
                  <a:lnTo>
                    <a:pt x="4" y="18"/>
                  </a:lnTo>
                  <a:lnTo>
                    <a:pt x="0" y="29"/>
                  </a:lnTo>
                  <a:lnTo>
                    <a:pt x="12" y="33"/>
                  </a:lnTo>
                  <a:lnTo>
                    <a:pt x="14" y="24"/>
                  </a:lnTo>
                  <a:lnTo>
                    <a:pt x="18" y="20"/>
                  </a:lnTo>
                  <a:lnTo>
                    <a:pt x="26" y="14"/>
                  </a:lnTo>
                  <a:lnTo>
                    <a:pt x="37" y="12"/>
                  </a:lnTo>
                  <a:lnTo>
                    <a:pt x="49" y="12"/>
                  </a:lnTo>
                  <a:lnTo>
                    <a:pt x="65" y="16"/>
                  </a:lnTo>
                  <a:lnTo>
                    <a:pt x="83" y="22"/>
                  </a:lnTo>
                  <a:lnTo>
                    <a:pt x="108" y="33"/>
                  </a:lnTo>
                  <a:lnTo>
                    <a:pt x="106" y="33"/>
                  </a:lnTo>
                  <a:lnTo>
                    <a:pt x="114" y="22"/>
                  </a:lnTo>
                  <a:close/>
                </a:path>
              </a:pathLst>
            </a:custGeom>
            <a:grpFill/>
            <a:ln w="9525">
              <a:noFill/>
              <a:round/>
              <a:headEnd/>
              <a:tailEnd/>
            </a:ln>
          </p:spPr>
          <p:txBody>
            <a:bodyPr/>
            <a:lstStyle/>
            <a:p>
              <a:pPr>
                <a:defRPr/>
              </a:pPr>
              <a:endParaRPr lang="en-CA" dirty="0"/>
            </a:p>
          </p:txBody>
        </p:sp>
        <p:sp>
          <p:nvSpPr>
            <p:cNvPr id="930093" name="Freeform 301"/>
            <p:cNvSpPr>
              <a:spLocks/>
            </p:cNvSpPr>
            <p:nvPr/>
          </p:nvSpPr>
          <p:spPr bwMode="auto">
            <a:xfrm>
              <a:off x="3614" y="2392"/>
              <a:ext cx="235" cy="484"/>
            </a:xfrm>
            <a:custGeom>
              <a:avLst/>
              <a:gdLst/>
              <a:ahLst/>
              <a:cxnLst>
                <a:cxn ang="0">
                  <a:pos x="235" y="484"/>
                </a:cxn>
                <a:cxn ang="0">
                  <a:pos x="233" y="449"/>
                </a:cxn>
                <a:cxn ang="0">
                  <a:pos x="229" y="412"/>
                </a:cxn>
                <a:cxn ang="0">
                  <a:pos x="221" y="378"/>
                </a:cxn>
                <a:cxn ang="0">
                  <a:pos x="209" y="341"/>
                </a:cxn>
                <a:cxn ang="0">
                  <a:pos x="197" y="305"/>
                </a:cxn>
                <a:cxn ang="0">
                  <a:pos x="182" y="270"/>
                </a:cxn>
                <a:cxn ang="0">
                  <a:pos x="166" y="236"/>
                </a:cxn>
                <a:cxn ang="0">
                  <a:pos x="148" y="201"/>
                </a:cxn>
                <a:cxn ang="0">
                  <a:pos x="111" y="138"/>
                </a:cxn>
                <a:cxn ang="0">
                  <a:pos x="75" y="82"/>
                </a:cxn>
                <a:cxn ang="0">
                  <a:pos x="38" y="35"/>
                </a:cxn>
                <a:cxn ang="0">
                  <a:pos x="8" y="0"/>
                </a:cxn>
                <a:cxn ang="0">
                  <a:pos x="0" y="11"/>
                </a:cxn>
                <a:cxn ang="0">
                  <a:pos x="30" y="43"/>
                </a:cxn>
                <a:cxn ang="0">
                  <a:pos x="65" y="90"/>
                </a:cxn>
                <a:cxn ang="0">
                  <a:pos x="101" y="145"/>
                </a:cxn>
                <a:cxn ang="0">
                  <a:pos x="138" y="207"/>
                </a:cxn>
                <a:cxn ang="0">
                  <a:pos x="156" y="242"/>
                </a:cxn>
                <a:cxn ang="0">
                  <a:pos x="170" y="274"/>
                </a:cxn>
                <a:cxn ang="0">
                  <a:pos x="186" y="311"/>
                </a:cxn>
                <a:cxn ang="0">
                  <a:pos x="199" y="346"/>
                </a:cxn>
                <a:cxn ang="0">
                  <a:pos x="209" y="380"/>
                </a:cxn>
                <a:cxn ang="0">
                  <a:pos x="217" y="415"/>
                </a:cxn>
                <a:cxn ang="0">
                  <a:pos x="221" y="449"/>
                </a:cxn>
                <a:cxn ang="0">
                  <a:pos x="223" y="484"/>
                </a:cxn>
                <a:cxn ang="0">
                  <a:pos x="235" y="484"/>
                </a:cxn>
              </a:cxnLst>
              <a:rect l="0" t="0" r="r" b="b"/>
              <a:pathLst>
                <a:path w="235" h="484">
                  <a:moveTo>
                    <a:pt x="235" y="484"/>
                  </a:moveTo>
                  <a:lnTo>
                    <a:pt x="233" y="449"/>
                  </a:lnTo>
                  <a:lnTo>
                    <a:pt x="229" y="412"/>
                  </a:lnTo>
                  <a:lnTo>
                    <a:pt x="221" y="378"/>
                  </a:lnTo>
                  <a:lnTo>
                    <a:pt x="209" y="341"/>
                  </a:lnTo>
                  <a:lnTo>
                    <a:pt x="197" y="305"/>
                  </a:lnTo>
                  <a:lnTo>
                    <a:pt x="182" y="270"/>
                  </a:lnTo>
                  <a:lnTo>
                    <a:pt x="166" y="236"/>
                  </a:lnTo>
                  <a:lnTo>
                    <a:pt x="148" y="201"/>
                  </a:lnTo>
                  <a:lnTo>
                    <a:pt x="111" y="138"/>
                  </a:lnTo>
                  <a:lnTo>
                    <a:pt x="75" y="82"/>
                  </a:lnTo>
                  <a:lnTo>
                    <a:pt x="38" y="35"/>
                  </a:lnTo>
                  <a:lnTo>
                    <a:pt x="8" y="0"/>
                  </a:lnTo>
                  <a:lnTo>
                    <a:pt x="0" y="11"/>
                  </a:lnTo>
                  <a:lnTo>
                    <a:pt x="30" y="43"/>
                  </a:lnTo>
                  <a:lnTo>
                    <a:pt x="65" y="90"/>
                  </a:lnTo>
                  <a:lnTo>
                    <a:pt x="101" y="145"/>
                  </a:lnTo>
                  <a:lnTo>
                    <a:pt x="138" y="207"/>
                  </a:lnTo>
                  <a:lnTo>
                    <a:pt x="156" y="242"/>
                  </a:lnTo>
                  <a:lnTo>
                    <a:pt x="170" y="274"/>
                  </a:lnTo>
                  <a:lnTo>
                    <a:pt x="186" y="311"/>
                  </a:lnTo>
                  <a:lnTo>
                    <a:pt x="199" y="346"/>
                  </a:lnTo>
                  <a:lnTo>
                    <a:pt x="209" y="380"/>
                  </a:lnTo>
                  <a:lnTo>
                    <a:pt x="217" y="415"/>
                  </a:lnTo>
                  <a:lnTo>
                    <a:pt x="221" y="449"/>
                  </a:lnTo>
                  <a:lnTo>
                    <a:pt x="223" y="484"/>
                  </a:lnTo>
                  <a:lnTo>
                    <a:pt x="235" y="484"/>
                  </a:lnTo>
                  <a:close/>
                </a:path>
              </a:pathLst>
            </a:custGeom>
            <a:grpFill/>
            <a:ln w="9525">
              <a:noFill/>
              <a:round/>
              <a:headEnd/>
              <a:tailEnd/>
            </a:ln>
          </p:spPr>
          <p:txBody>
            <a:bodyPr/>
            <a:lstStyle/>
            <a:p>
              <a:pPr>
                <a:defRPr/>
              </a:pPr>
              <a:endParaRPr lang="en-CA" dirty="0"/>
            </a:p>
          </p:txBody>
        </p:sp>
        <p:sp>
          <p:nvSpPr>
            <p:cNvPr id="930094" name="Freeform 302"/>
            <p:cNvSpPr>
              <a:spLocks/>
            </p:cNvSpPr>
            <p:nvPr/>
          </p:nvSpPr>
          <p:spPr bwMode="auto">
            <a:xfrm>
              <a:off x="3348" y="3340"/>
              <a:ext cx="83" cy="293"/>
            </a:xfrm>
            <a:custGeom>
              <a:avLst/>
              <a:gdLst/>
              <a:ahLst/>
              <a:cxnLst>
                <a:cxn ang="0">
                  <a:pos x="69" y="0"/>
                </a:cxn>
                <a:cxn ang="0">
                  <a:pos x="71" y="25"/>
                </a:cxn>
                <a:cxn ang="0">
                  <a:pos x="71" y="53"/>
                </a:cxn>
                <a:cxn ang="0">
                  <a:pos x="71" y="86"/>
                </a:cxn>
                <a:cxn ang="0">
                  <a:pos x="67" y="120"/>
                </a:cxn>
                <a:cxn ang="0">
                  <a:pos x="59" y="157"/>
                </a:cxn>
                <a:cxn ang="0">
                  <a:pos x="44" y="197"/>
                </a:cxn>
                <a:cxn ang="0">
                  <a:pos x="36" y="220"/>
                </a:cxn>
                <a:cxn ang="0">
                  <a:pos x="26" y="240"/>
                </a:cxn>
                <a:cxn ang="0">
                  <a:pos x="14" y="262"/>
                </a:cxn>
                <a:cxn ang="0">
                  <a:pos x="0" y="284"/>
                </a:cxn>
                <a:cxn ang="0">
                  <a:pos x="10" y="293"/>
                </a:cxn>
                <a:cxn ang="0">
                  <a:pos x="24" y="268"/>
                </a:cxn>
                <a:cxn ang="0">
                  <a:pos x="36" y="246"/>
                </a:cxn>
                <a:cxn ang="0">
                  <a:pos x="46" y="224"/>
                </a:cxn>
                <a:cxn ang="0">
                  <a:pos x="57" y="201"/>
                </a:cxn>
                <a:cxn ang="0">
                  <a:pos x="69" y="161"/>
                </a:cxn>
                <a:cxn ang="0">
                  <a:pos x="79" y="122"/>
                </a:cxn>
                <a:cxn ang="0">
                  <a:pos x="83" y="86"/>
                </a:cxn>
                <a:cxn ang="0">
                  <a:pos x="83" y="53"/>
                </a:cxn>
                <a:cxn ang="0">
                  <a:pos x="83" y="25"/>
                </a:cxn>
                <a:cxn ang="0">
                  <a:pos x="81" y="0"/>
                </a:cxn>
                <a:cxn ang="0">
                  <a:pos x="69" y="0"/>
                </a:cxn>
              </a:cxnLst>
              <a:rect l="0" t="0" r="r" b="b"/>
              <a:pathLst>
                <a:path w="83" h="293">
                  <a:moveTo>
                    <a:pt x="69" y="0"/>
                  </a:moveTo>
                  <a:lnTo>
                    <a:pt x="71" y="25"/>
                  </a:lnTo>
                  <a:lnTo>
                    <a:pt x="71" y="53"/>
                  </a:lnTo>
                  <a:lnTo>
                    <a:pt x="71" y="86"/>
                  </a:lnTo>
                  <a:lnTo>
                    <a:pt x="67" y="120"/>
                  </a:lnTo>
                  <a:lnTo>
                    <a:pt x="59" y="157"/>
                  </a:lnTo>
                  <a:lnTo>
                    <a:pt x="44" y="197"/>
                  </a:lnTo>
                  <a:lnTo>
                    <a:pt x="36" y="220"/>
                  </a:lnTo>
                  <a:lnTo>
                    <a:pt x="26" y="240"/>
                  </a:lnTo>
                  <a:lnTo>
                    <a:pt x="14" y="262"/>
                  </a:lnTo>
                  <a:lnTo>
                    <a:pt x="0" y="284"/>
                  </a:lnTo>
                  <a:lnTo>
                    <a:pt x="10" y="293"/>
                  </a:lnTo>
                  <a:lnTo>
                    <a:pt x="24" y="268"/>
                  </a:lnTo>
                  <a:lnTo>
                    <a:pt x="36" y="246"/>
                  </a:lnTo>
                  <a:lnTo>
                    <a:pt x="46" y="224"/>
                  </a:lnTo>
                  <a:lnTo>
                    <a:pt x="57" y="201"/>
                  </a:lnTo>
                  <a:lnTo>
                    <a:pt x="69" y="161"/>
                  </a:lnTo>
                  <a:lnTo>
                    <a:pt x="79" y="122"/>
                  </a:lnTo>
                  <a:lnTo>
                    <a:pt x="83" y="86"/>
                  </a:lnTo>
                  <a:lnTo>
                    <a:pt x="83" y="53"/>
                  </a:lnTo>
                  <a:lnTo>
                    <a:pt x="83" y="25"/>
                  </a:lnTo>
                  <a:lnTo>
                    <a:pt x="81" y="0"/>
                  </a:lnTo>
                  <a:lnTo>
                    <a:pt x="69" y="0"/>
                  </a:lnTo>
                  <a:close/>
                </a:path>
              </a:pathLst>
            </a:custGeom>
            <a:grpFill/>
            <a:ln w="9525">
              <a:noFill/>
              <a:round/>
              <a:headEnd/>
              <a:tailEnd/>
            </a:ln>
          </p:spPr>
          <p:txBody>
            <a:bodyPr/>
            <a:lstStyle/>
            <a:p>
              <a:pPr>
                <a:defRPr/>
              </a:pPr>
              <a:endParaRPr lang="en-CA" dirty="0"/>
            </a:p>
          </p:txBody>
        </p:sp>
        <p:sp>
          <p:nvSpPr>
            <p:cNvPr id="930095" name="Freeform 303"/>
            <p:cNvSpPr>
              <a:spLocks/>
            </p:cNvSpPr>
            <p:nvPr/>
          </p:nvSpPr>
          <p:spPr bwMode="auto">
            <a:xfrm>
              <a:off x="3417" y="3196"/>
              <a:ext cx="48" cy="144"/>
            </a:xfrm>
            <a:custGeom>
              <a:avLst/>
              <a:gdLst/>
              <a:ahLst/>
              <a:cxnLst>
                <a:cxn ang="0">
                  <a:pos x="48" y="0"/>
                </a:cxn>
                <a:cxn ang="0">
                  <a:pos x="42" y="2"/>
                </a:cxn>
                <a:cxn ang="0">
                  <a:pos x="34" y="4"/>
                </a:cxn>
                <a:cxn ang="0">
                  <a:pos x="30" y="10"/>
                </a:cxn>
                <a:cxn ang="0">
                  <a:pos x="24" y="16"/>
                </a:cxn>
                <a:cxn ang="0">
                  <a:pos x="16" y="31"/>
                </a:cxn>
                <a:cxn ang="0">
                  <a:pos x="10" y="51"/>
                </a:cxn>
                <a:cxn ang="0">
                  <a:pos x="6" y="71"/>
                </a:cxn>
                <a:cxn ang="0">
                  <a:pos x="2" y="96"/>
                </a:cxn>
                <a:cxn ang="0">
                  <a:pos x="0" y="120"/>
                </a:cxn>
                <a:cxn ang="0">
                  <a:pos x="0" y="144"/>
                </a:cxn>
                <a:cxn ang="0">
                  <a:pos x="12" y="144"/>
                </a:cxn>
                <a:cxn ang="0">
                  <a:pos x="12" y="120"/>
                </a:cxn>
                <a:cxn ang="0">
                  <a:pos x="14" y="98"/>
                </a:cxn>
                <a:cxn ang="0">
                  <a:pos x="18" y="73"/>
                </a:cxn>
                <a:cxn ang="0">
                  <a:pos x="22" y="53"/>
                </a:cxn>
                <a:cxn ang="0">
                  <a:pos x="28" y="37"/>
                </a:cxn>
                <a:cxn ang="0">
                  <a:pos x="34" y="23"/>
                </a:cxn>
                <a:cxn ang="0">
                  <a:pos x="38" y="18"/>
                </a:cxn>
                <a:cxn ang="0">
                  <a:pos x="42" y="14"/>
                </a:cxn>
                <a:cxn ang="0">
                  <a:pos x="46" y="14"/>
                </a:cxn>
                <a:cxn ang="0">
                  <a:pos x="48" y="12"/>
                </a:cxn>
                <a:cxn ang="0">
                  <a:pos x="48" y="0"/>
                </a:cxn>
              </a:cxnLst>
              <a:rect l="0" t="0" r="r" b="b"/>
              <a:pathLst>
                <a:path w="48" h="144">
                  <a:moveTo>
                    <a:pt x="48" y="0"/>
                  </a:moveTo>
                  <a:lnTo>
                    <a:pt x="42" y="2"/>
                  </a:lnTo>
                  <a:lnTo>
                    <a:pt x="34" y="4"/>
                  </a:lnTo>
                  <a:lnTo>
                    <a:pt x="30" y="10"/>
                  </a:lnTo>
                  <a:lnTo>
                    <a:pt x="24" y="16"/>
                  </a:lnTo>
                  <a:lnTo>
                    <a:pt x="16" y="31"/>
                  </a:lnTo>
                  <a:lnTo>
                    <a:pt x="10" y="51"/>
                  </a:lnTo>
                  <a:lnTo>
                    <a:pt x="6" y="71"/>
                  </a:lnTo>
                  <a:lnTo>
                    <a:pt x="2" y="96"/>
                  </a:lnTo>
                  <a:lnTo>
                    <a:pt x="0" y="120"/>
                  </a:lnTo>
                  <a:lnTo>
                    <a:pt x="0" y="144"/>
                  </a:lnTo>
                  <a:lnTo>
                    <a:pt x="12" y="144"/>
                  </a:lnTo>
                  <a:lnTo>
                    <a:pt x="12" y="120"/>
                  </a:lnTo>
                  <a:lnTo>
                    <a:pt x="14" y="98"/>
                  </a:lnTo>
                  <a:lnTo>
                    <a:pt x="18" y="73"/>
                  </a:lnTo>
                  <a:lnTo>
                    <a:pt x="22" y="53"/>
                  </a:lnTo>
                  <a:lnTo>
                    <a:pt x="28" y="37"/>
                  </a:lnTo>
                  <a:lnTo>
                    <a:pt x="34" y="23"/>
                  </a:lnTo>
                  <a:lnTo>
                    <a:pt x="38" y="18"/>
                  </a:lnTo>
                  <a:lnTo>
                    <a:pt x="42" y="14"/>
                  </a:lnTo>
                  <a:lnTo>
                    <a:pt x="46" y="14"/>
                  </a:lnTo>
                  <a:lnTo>
                    <a:pt x="48" y="12"/>
                  </a:lnTo>
                  <a:lnTo>
                    <a:pt x="48" y="0"/>
                  </a:lnTo>
                  <a:close/>
                </a:path>
              </a:pathLst>
            </a:custGeom>
            <a:grpFill/>
            <a:ln w="9525">
              <a:noFill/>
              <a:round/>
              <a:headEnd/>
              <a:tailEnd/>
            </a:ln>
          </p:spPr>
          <p:txBody>
            <a:bodyPr/>
            <a:lstStyle/>
            <a:p>
              <a:pPr>
                <a:defRPr/>
              </a:pPr>
              <a:endParaRPr lang="en-CA" dirty="0"/>
            </a:p>
          </p:txBody>
        </p:sp>
        <p:sp>
          <p:nvSpPr>
            <p:cNvPr id="930096" name="Freeform 304"/>
            <p:cNvSpPr>
              <a:spLocks/>
            </p:cNvSpPr>
            <p:nvPr/>
          </p:nvSpPr>
          <p:spPr bwMode="auto">
            <a:xfrm>
              <a:off x="3461" y="3196"/>
              <a:ext cx="25" cy="92"/>
            </a:xfrm>
            <a:custGeom>
              <a:avLst/>
              <a:gdLst/>
              <a:ahLst/>
              <a:cxnLst>
                <a:cxn ang="0">
                  <a:pos x="15" y="79"/>
                </a:cxn>
                <a:cxn ang="0">
                  <a:pos x="13" y="77"/>
                </a:cxn>
                <a:cxn ang="0">
                  <a:pos x="13" y="75"/>
                </a:cxn>
                <a:cxn ang="0">
                  <a:pos x="13" y="71"/>
                </a:cxn>
                <a:cxn ang="0">
                  <a:pos x="15" y="59"/>
                </a:cxn>
                <a:cxn ang="0">
                  <a:pos x="19" y="45"/>
                </a:cxn>
                <a:cxn ang="0">
                  <a:pos x="23" y="31"/>
                </a:cxn>
                <a:cxn ang="0">
                  <a:pos x="25" y="18"/>
                </a:cxn>
                <a:cxn ang="0">
                  <a:pos x="23" y="10"/>
                </a:cxn>
                <a:cxn ang="0">
                  <a:pos x="19" y="6"/>
                </a:cxn>
                <a:cxn ang="0">
                  <a:pos x="13" y="2"/>
                </a:cxn>
                <a:cxn ang="0">
                  <a:pos x="4" y="0"/>
                </a:cxn>
                <a:cxn ang="0">
                  <a:pos x="4" y="12"/>
                </a:cxn>
                <a:cxn ang="0">
                  <a:pos x="8" y="12"/>
                </a:cxn>
                <a:cxn ang="0">
                  <a:pos x="11" y="14"/>
                </a:cxn>
                <a:cxn ang="0">
                  <a:pos x="13" y="16"/>
                </a:cxn>
                <a:cxn ang="0">
                  <a:pos x="13" y="18"/>
                </a:cxn>
                <a:cxn ang="0">
                  <a:pos x="11" y="29"/>
                </a:cxn>
                <a:cxn ang="0">
                  <a:pos x="8" y="41"/>
                </a:cxn>
                <a:cxn ang="0">
                  <a:pos x="4" y="55"/>
                </a:cxn>
                <a:cxn ang="0">
                  <a:pos x="0" y="69"/>
                </a:cxn>
                <a:cxn ang="0">
                  <a:pos x="0" y="75"/>
                </a:cxn>
                <a:cxn ang="0">
                  <a:pos x="2" y="83"/>
                </a:cxn>
                <a:cxn ang="0">
                  <a:pos x="4" y="87"/>
                </a:cxn>
                <a:cxn ang="0">
                  <a:pos x="11" y="92"/>
                </a:cxn>
                <a:cxn ang="0">
                  <a:pos x="15" y="79"/>
                </a:cxn>
              </a:cxnLst>
              <a:rect l="0" t="0" r="r" b="b"/>
              <a:pathLst>
                <a:path w="25" h="92">
                  <a:moveTo>
                    <a:pt x="15" y="79"/>
                  </a:moveTo>
                  <a:lnTo>
                    <a:pt x="13" y="77"/>
                  </a:lnTo>
                  <a:lnTo>
                    <a:pt x="13" y="75"/>
                  </a:lnTo>
                  <a:lnTo>
                    <a:pt x="13" y="71"/>
                  </a:lnTo>
                  <a:lnTo>
                    <a:pt x="15" y="59"/>
                  </a:lnTo>
                  <a:lnTo>
                    <a:pt x="19" y="45"/>
                  </a:lnTo>
                  <a:lnTo>
                    <a:pt x="23" y="31"/>
                  </a:lnTo>
                  <a:lnTo>
                    <a:pt x="25" y="18"/>
                  </a:lnTo>
                  <a:lnTo>
                    <a:pt x="23" y="10"/>
                  </a:lnTo>
                  <a:lnTo>
                    <a:pt x="19" y="6"/>
                  </a:lnTo>
                  <a:lnTo>
                    <a:pt x="13" y="2"/>
                  </a:lnTo>
                  <a:lnTo>
                    <a:pt x="4" y="0"/>
                  </a:lnTo>
                  <a:lnTo>
                    <a:pt x="4" y="12"/>
                  </a:lnTo>
                  <a:lnTo>
                    <a:pt x="8" y="12"/>
                  </a:lnTo>
                  <a:lnTo>
                    <a:pt x="11" y="14"/>
                  </a:lnTo>
                  <a:lnTo>
                    <a:pt x="13" y="16"/>
                  </a:lnTo>
                  <a:lnTo>
                    <a:pt x="13" y="18"/>
                  </a:lnTo>
                  <a:lnTo>
                    <a:pt x="11" y="29"/>
                  </a:lnTo>
                  <a:lnTo>
                    <a:pt x="8" y="41"/>
                  </a:lnTo>
                  <a:lnTo>
                    <a:pt x="4" y="55"/>
                  </a:lnTo>
                  <a:lnTo>
                    <a:pt x="0" y="69"/>
                  </a:lnTo>
                  <a:lnTo>
                    <a:pt x="0" y="75"/>
                  </a:lnTo>
                  <a:lnTo>
                    <a:pt x="2" y="83"/>
                  </a:lnTo>
                  <a:lnTo>
                    <a:pt x="4" y="87"/>
                  </a:lnTo>
                  <a:lnTo>
                    <a:pt x="11" y="92"/>
                  </a:lnTo>
                  <a:lnTo>
                    <a:pt x="15" y="79"/>
                  </a:lnTo>
                  <a:close/>
                </a:path>
              </a:pathLst>
            </a:custGeom>
            <a:grpFill/>
            <a:ln w="9525">
              <a:noFill/>
              <a:round/>
              <a:headEnd/>
              <a:tailEnd/>
            </a:ln>
          </p:spPr>
          <p:txBody>
            <a:bodyPr/>
            <a:lstStyle/>
            <a:p>
              <a:pPr>
                <a:defRPr/>
              </a:pPr>
              <a:endParaRPr lang="en-CA" dirty="0"/>
            </a:p>
          </p:txBody>
        </p:sp>
        <p:sp>
          <p:nvSpPr>
            <p:cNvPr id="930097" name="Freeform 305"/>
            <p:cNvSpPr>
              <a:spLocks/>
            </p:cNvSpPr>
            <p:nvPr/>
          </p:nvSpPr>
          <p:spPr bwMode="auto">
            <a:xfrm>
              <a:off x="3472" y="3176"/>
              <a:ext cx="71" cy="114"/>
            </a:xfrm>
            <a:custGeom>
              <a:avLst/>
              <a:gdLst/>
              <a:ahLst/>
              <a:cxnLst>
                <a:cxn ang="0">
                  <a:pos x="58" y="0"/>
                </a:cxn>
                <a:cxn ang="0">
                  <a:pos x="52" y="26"/>
                </a:cxn>
                <a:cxn ang="0">
                  <a:pos x="46" y="51"/>
                </a:cxn>
                <a:cxn ang="0">
                  <a:pos x="38" y="69"/>
                </a:cxn>
                <a:cxn ang="0">
                  <a:pos x="32" y="83"/>
                </a:cxn>
                <a:cxn ang="0">
                  <a:pos x="24" y="93"/>
                </a:cxn>
                <a:cxn ang="0">
                  <a:pos x="18" y="99"/>
                </a:cxn>
                <a:cxn ang="0">
                  <a:pos x="12" y="101"/>
                </a:cxn>
                <a:cxn ang="0">
                  <a:pos x="4" y="99"/>
                </a:cxn>
                <a:cxn ang="0">
                  <a:pos x="0" y="112"/>
                </a:cxn>
                <a:cxn ang="0">
                  <a:pos x="12" y="114"/>
                </a:cxn>
                <a:cxn ang="0">
                  <a:pos x="24" y="110"/>
                </a:cxn>
                <a:cxn ang="0">
                  <a:pos x="34" y="101"/>
                </a:cxn>
                <a:cxn ang="0">
                  <a:pos x="42" y="89"/>
                </a:cxn>
                <a:cxn ang="0">
                  <a:pos x="50" y="73"/>
                </a:cxn>
                <a:cxn ang="0">
                  <a:pos x="56" y="55"/>
                </a:cxn>
                <a:cxn ang="0">
                  <a:pos x="64" y="30"/>
                </a:cxn>
                <a:cxn ang="0">
                  <a:pos x="71" y="2"/>
                </a:cxn>
                <a:cxn ang="0">
                  <a:pos x="58" y="0"/>
                </a:cxn>
              </a:cxnLst>
              <a:rect l="0" t="0" r="r" b="b"/>
              <a:pathLst>
                <a:path w="71" h="114">
                  <a:moveTo>
                    <a:pt x="58" y="0"/>
                  </a:moveTo>
                  <a:lnTo>
                    <a:pt x="52" y="26"/>
                  </a:lnTo>
                  <a:lnTo>
                    <a:pt x="46" y="51"/>
                  </a:lnTo>
                  <a:lnTo>
                    <a:pt x="38" y="69"/>
                  </a:lnTo>
                  <a:lnTo>
                    <a:pt x="32" y="83"/>
                  </a:lnTo>
                  <a:lnTo>
                    <a:pt x="24" y="93"/>
                  </a:lnTo>
                  <a:lnTo>
                    <a:pt x="18" y="99"/>
                  </a:lnTo>
                  <a:lnTo>
                    <a:pt x="12" y="101"/>
                  </a:lnTo>
                  <a:lnTo>
                    <a:pt x="4" y="99"/>
                  </a:lnTo>
                  <a:lnTo>
                    <a:pt x="0" y="112"/>
                  </a:lnTo>
                  <a:lnTo>
                    <a:pt x="12" y="114"/>
                  </a:lnTo>
                  <a:lnTo>
                    <a:pt x="24" y="110"/>
                  </a:lnTo>
                  <a:lnTo>
                    <a:pt x="34" y="101"/>
                  </a:lnTo>
                  <a:lnTo>
                    <a:pt x="42" y="89"/>
                  </a:lnTo>
                  <a:lnTo>
                    <a:pt x="50" y="73"/>
                  </a:lnTo>
                  <a:lnTo>
                    <a:pt x="56" y="55"/>
                  </a:lnTo>
                  <a:lnTo>
                    <a:pt x="64" y="30"/>
                  </a:lnTo>
                  <a:lnTo>
                    <a:pt x="71" y="2"/>
                  </a:lnTo>
                  <a:lnTo>
                    <a:pt x="58" y="0"/>
                  </a:lnTo>
                  <a:close/>
                </a:path>
              </a:pathLst>
            </a:custGeom>
            <a:grpFill/>
            <a:ln w="9525">
              <a:noFill/>
              <a:round/>
              <a:headEnd/>
              <a:tailEnd/>
            </a:ln>
          </p:spPr>
          <p:txBody>
            <a:bodyPr/>
            <a:lstStyle/>
            <a:p>
              <a:pPr>
                <a:defRPr/>
              </a:pPr>
              <a:endParaRPr lang="en-CA" dirty="0"/>
            </a:p>
          </p:txBody>
        </p:sp>
        <p:sp>
          <p:nvSpPr>
            <p:cNvPr id="930098" name="Freeform 306"/>
            <p:cNvSpPr>
              <a:spLocks/>
            </p:cNvSpPr>
            <p:nvPr/>
          </p:nvSpPr>
          <p:spPr bwMode="auto">
            <a:xfrm>
              <a:off x="3530" y="2975"/>
              <a:ext cx="69" cy="203"/>
            </a:xfrm>
            <a:custGeom>
              <a:avLst/>
              <a:gdLst/>
              <a:ahLst/>
              <a:cxnLst>
                <a:cxn ang="0">
                  <a:pos x="69" y="4"/>
                </a:cxn>
                <a:cxn ang="0">
                  <a:pos x="65" y="2"/>
                </a:cxn>
                <a:cxn ang="0">
                  <a:pos x="59" y="0"/>
                </a:cxn>
                <a:cxn ang="0">
                  <a:pos x="53" y="2"/>
                </a:cxn>
                <a:cxn ang="0">
                  <a:pos x="49" y="4"/>
                </a:cxn>
                <a:cxn ang="0">
                  <a:pos x="41" y="12"/>
                </a:cxn>
                <a:cxn ang="0">
                  <a:pos x="35" y="24"/>
                </a:cxn>
                <a:cxn ang="0">
                  <a:pos x="25" y="55"/>
                </a:cxn>
                <a:cxn ang="0">
                  <a:pos x="15" y="91"/>
                </a:cxn>
                <a:cxn ang="0">
                  <a:pos x="9" y="130"/>
                </a:cxn>
                <a:cxn ang="0">
                  <a:pos x="4" y="164"/>
                </a:cxn>
                <a:cxn ang="0">
                  <a:pos x="2" y="191"/>
                </a:cxn>
                <a:cxn ang="0">
                  <a:pos x="0" y="201"/>
                </a:cxn>
                <a:cxn ang="0">
                  <a:pos x="13" y="203"/>
                </a:cxn>
                <a:cxn ang="0">
                  <a:pos x="15" y="193"/>
                </a:cxn>
                <a:cxn ang="0">
                  <a:pos x="17" y="166"/>
                </a:cxn>
                <a:cxn ang="0">
                  <a:pos x="21" y="132"/>
                </a:cxn>
                <a:cxn ang="0">
                  <a:pos x="27" y="93"/>
                </a:cxn>
                <a:cxn ang="0">
                  <a:pos x="35" y="59"/>
                </a:cxn>
                <a:cxn ang="0">
                  <a:pos x="45" y="28"/>
                </a:cxn>
                <a:cxn ang="0">
                  <a:pos x="51" y="20"/>
                </a:cxn>
                <a:cxn ang="0">
                  <a:pos x="57" y="14"/>
                </a:cxn>
                <a:cxn ang="0">
                  <a:pos x="57" y="12"/>
                </a:cxn>
                <a:cxn ang="0">
                  <a:pos x="59" y="12"/>
                </a:cxn>
                <a:cxn ang="0">
                  <a:pos x="61" y="12"/>
                </a:cxn>
                <a:cxn ang="0">
                  <a:pos x="63" y="14"/>
                </a:cxn>
                <a:cxn ang="0">
                  <a:pos x="69" y="4"/>
                </a:cxn>
              </a:cxnLst>
              <a:rect l="0" t="0" r="r" b="b"/>
              <a:pathLst>
                <a:path w="69" h="203">
                  <a:moveTo>
                    <a:pt x="69" y="4"/>
                  </a:moveTo>
                  <a:lnTo>
                    <a:pt x="65" y="2"/>
                  </a:lnTo>
                  <a:lnTo>
                    <a:pt x="59" y="0"/>
                  </a:lnTo>
                  <a:lnTo>
                    <a:pt x="53" y="2"/>
                  </a:lnTo>
                  <a:lnTo>
                    <a:pt x="49" y="4"/>
                  </a:lnTo>
                  <a:lnTo>
                    <a:pt x="41" y="12"/>
                  </a:lnTo>
                  <a:lnTo>
                    <a:pt x="35" y="24"/>
                  </a:lnTo>
                  <a:lnTo>
                    <a:pt x="25" y="55"/>
                  </a:lnTo>
                  <a:lnTo>
                    <a:pt x="15" y="91"/>
                  </a:lnTo>
                  <a:lnTo>
                    <a:pt x="9" y="130"/>
                  </a:lnTo>
                  <a:lnTo>
                    <a:pt x="4" y="164"/>
                  </a:lnTo>
                  <a:lnTo>
                    <a:pt x="2" y="191"/>
                  </a:lnTo>
                  <a:lnTo>
                    <a:pt x="0" y="201"/>
                  </a:lnTo>
                  <a:lnTo>
                    <a:pt x="13" y="203"/>
                  </a:lnTo>
                  <a:lnTo>
                    <a:pt x="15" y="193"/>
                  </a:lnTo>
                  <a:lnTo>
                    <a:pt x="17" y="166"/>
                  </a:lnTo>
                  <a:lnTo>
                    <a:pt x="21" y="132"/>
                  </a:lnTo>
                  <a:lnTo>
                    <a:pt x="27" y="93"/>
                  </a:lnTo>
                  <a:lnTo>
                    <a:pt x="35" y="59"/>
                  </a:lnTo>
                  <a:lnTo>
                    <a:pt x="45" y="28"/>
                  </a:lnTo>
                  <a:lnTo>
                    <a:pt x="51" y="20"/>
                  </a:lnTo>
                  <a:lnTo>
                    <a:pt x="57" y="14"/>
                  </a:lnTo>
                  <a:lnTo>
                    <a:pt x="57" y="12"/>
                  </a:lnTo>
                  <a:lnTo>
                    <a:pt x="59" y="12"/>
                  </a:lnTo>
                  <a:lnTo>
                    <a:pt x="61" y="12"/>
                  </a:lnTo>
                  <a:lnTo>
                    <a:pt x="63" y="14"/>
                  </a:lnTo>
                  <a:lnTo>
                    <a:pt x="69" y="4"/>
                  </a:lnTo>
                  <a:close/>
                </a:path>
              </a:pathLst>
            </a:custGeom>
            <a:grpFill/>
            <a:ln w="9525">
              <a:noFill/>
              <a:round/>
              <a:headEnd/>
              <a:tailEnd/>
            </a:ln>
          </p:spPr>
          <p:txBody>
            <a:bodyPr/>
            <a:lstStyle/>
            <a:p>
              <a:pPr>
                <a:defRPr/>
              </a:pPr>
              <a:endParaRPr lang="en-CA" dirty="0"/>
            </a:p>
          </p:txBody>
        </p:sp>
        <p:sp>
          <p:nvSpPr>
            <p:cNvPr id="930099" name="Freeform 307"/>
            <p:cNvSpPr>
              <a:spLocks/>
            </p:cNvSpPr>
            <p:nvPr/>
          </p:nvSpPr>
          <p:spPr bwMode="auto">
            <a:xfrm>
              <a:off x="3571" y="2979"/>
              <a:ext cx="47" cy="183"/>
            </a:xfrm>
            <a:custGeom>
              <a:avLst/>
              <a:gdLst/>
              <a:ahLst/>
              <a:cxnLst>
                <a:cxn ang="0">
                  <a:pos x="12" y="183"/>
                </a:cxn>
                <a:cxn ang="0">
                  <a:pos x="14" y="175"/>
                </a:cxn>
                <a:cxn ang="0">
                  <a:pos x="20" y="156"/>
                </a:cxn>
                <a:cxn ang="0">
                  <a:pos x="30" y="132"/>
                </a:cxn>
                <a:cxn ang="0">
                  <a:pos x="39" y="104"/>
                </a:cxn>
                <a:cxn ang="0">
                  <a:pos x="45" y="73"/>
                </a:cxn>
                <a:cxn ang="0">
                  <a:pos x="47" y="45"/>
                </a:cxn>
                <a:cxn ang="0">
                  <a:pos x="47" y="30"/>
                </a:cxn>
                <a:cxn ang="0">
                  <a:pos x="43" y="18"/>
                </a:cxn>
                <a:cxn ang="0">
                  <a:pos x="39" y="8"/>
                </a:cxn>
                <a:cxn ang="0">
                  <a:pos x="28" y="0"/>
                </a:cxn>
                <a:cxn ang="0">
                  <a:pos x="22" y="10"/>
                </a:cxn>
                <a:cxn ang="0">
                  <a:pos x="28" y="16"/>
                </a:cxn>
                <a:cxn ang="0">
                  <a:pos x="32" y="22"/>
                </a:cxn>
                <a:cxn ang="0">
                  <a:pos x="34" y="33"/>
                </a:cxn>
                <a:cxn ang="0">
                  <a:pos x="34" y="43"/>
                </a:cxn>
                <a:cxn ang="0">
                  <a:pos x="32" y="71"/>
                </a:cxn>
                <a:cxn ang="0">
                  <a:pos x="26" y="99"/>
                </a:cxn>
                <a:cxn ang="0">
                  <a:pos x="18" y="128"/>
                </a:cxn>
                <a:cxn ang="0">
                  <a:pos x="10" y="152"/>
                </a:cxn>
                <a:cxn ang="0">
                  <a:pos x="2" y="171"/>
                </a:cxn>
                <a:cxn ang="0">
                  <a:pos x="0" y="181"/>
                </a:cxn>
                <a:cxn ang="0">
                  <a:pos x="12" y="183"/>
                </a:cxn>
              </a:cxnLst>
              <a:rect l="0" t="0" r="r" b="b"/>
              <a:pathLst>
                <a:path w="47" h="183">
                  <a:moveTo>
                    <a:pt x="12" y="183"/>
                  </a:moveTo>
                  <a:lnTo>
                    <a:pt x="14" y="175"/>
                  </a:lnTo>
                  <a:lnTo>
                    <a:pt x="20" y="156"/>
                  </a:lnTo>
                  <a:lnTo>
                    <a:pt x="30" y="132"/>
                  </a:lnTo>
                  <a:lnTo>
                    <a:pt x="39" y="104"/>
                  </a:lnTo>
                  <a:lnTo>
                    <a:pt x="45" y="73"/>
                  </a:lnTo>
                  <a:lnTo>
                    <a:pt x="47" y="45"/>
                  </a:lnTo>
                  <a:lnTo>
                    <a:pt x="47" y="30"/>
                  </a:lnTo>
                  <a:lnTo>
                    <a:pt x="43" y="18"/>
                  </a:lnTo>
                  <a:lnTo>
                    <a:pt x="39" y="8"/>
                  </a:lnTo>
                  <a:lnTo>
                    <a:pt x="28" y="0"/>
                  </a:lnTo>
                  <a:lnTo>
                    <a:pt x="22" y="10"/>
                  </a:lnTo>
                  <a:lnTo>
                    <a:pt x="28" y="16"/>
                  </a:lnTo>
                  <a:lnTo>
                    <a:pt x="32" y="22"/>
                  </a:lnTo>
                  <a:lnTo>
                    <a:pt x="34" y="33"/>
                  </a:lnTo>
                  <a:lnTo>
                    <a:pt x="34" y="43"/>
                  </a:lnTo>
                  <a:lnTo>
                    <a:pt x="32" y="71"/>
                  </a:lnTo>
                  <a:lnTo>
                    <a:pt x="26" y="99"/>
                  </a:lnTo>
                  <a:lnTo>
                    <a:pt x="18" y="128"/>
                  </a:lnTo>
                  <a:lnTo>
                    <a:pt x="10" y="152"/>
                  </a:lnTo>
                  <a:lnTo>
                    <a:pt x="2" y="171"/>
                  </a:lnTo>
                  <a:lnTo>
                    <a:pt x="0" y="181"/>
                  </a:lnTo>
                  <a:lnTo>
                    <a:pt x="12" y="183"/>
                  </a:lnTo>
                  <a:close/>
                </a:path>
              </a:pathLst>
            </a:custGeom>
            <a:grpFill/>
            <a:ln w="9525">
              <a:noFill/>
              <a:round/>
              <a:headEnd/>
              <a:tailEnd/>
            </a:ln>
          </p:spPr>
          <p:txBody>
            <a:bodyPr/>
            <a:lstStyle/>
            <a:p>
              <a:pPr>
                <a:defRPr/>
              </a:pPr>
              <a:endParaRPr lang="en-CA" dirty="0"/>
            </a:p>
          </p:txBody>
        </p:sp>
        <p:sp>
          <p:nvSpPr>
            <p:cNvPr id="930100" name="Freeform 308"/>
            <p:cNvSpPr>
              <a:spLocks/>
            </p:cNvSpPr>
            <p:nvPr/>
          </p:nvSpPr>
          <p:spPr bwMode="auto">
            <a:xfrm>
              <a:off x="3508" y="3160"/>
              <a:ext cx="75" cy="186"/>
            </a:xfrm>
            <a:custGeom>
              <a:avLst/>
              <a:gdLst/>
              <a:ahLst/>
              <a:cxnLst>
                <a:cxn ang="0">
                  <a:pos x="12" y="182"/>
                </a:cxn>
                <a:cxn ang="0">
                  <a:pos x="12" y="174"/>
                </a:cxn>
                <a:cxn ang="0">
                  <a:pos x="16" y="158"/>
                </a:cxn>
                <a:cxn ang="0">
                  <a:pos x="26" y="136"/>
                </a:cxn>
                <a:cxn ang="0">
                  <a:pos x="37" y="111"/>
                </a:cxn>
                <a:cxn ang="0">
                  <a:pos x="49" y="85"/>
                </a:cxn>
                <a:cxn ang="0">
                  <a:pos x="61" y="57"/>
                </a:cxn>
                <a:cxn ang="0">
                  <a:pos x="69" y="28"/>
                </a:cxn>
                <a:cxn ang="0">
                  <a:pos x="75" y="2"/>
                </a:cxn>
                <a:cxn ang="0">
                  <a:pos x="63" y="0"/>
                </a:cxn>
                <a:cxn ang="0">
                  <a:pos x="57" y="26"/>
                </a:cxn>
                <a:cxn ang="0">
                  <a:pos x="49" y="52"/>
                </a:cxn>
                <a:cxn ang="0">
                  <a:pos x="39" y="79"/>
                </a:cxn>
                <a:cxn ang="0">
                  <a:pos x="26" y="107"/>
                </a:cxn>
                <a:cxn ang="0">
                  <a:pos x="14" y="132"/>
                </a:cxn>
                <a:cxn ang="0">
                  <a:pos x="6" y="154"/>
                </a:cxn>
                <a:cxn ang="0">
                  <a:pos x="0" y="172"/>
                </a:cxn>
                <a:cxn ang="0">
                  <a:pos x="0" y="186"/>
                </a:cxn>
                <a:cxn ang="0">
                  <a:pos x="12" y="182"/>
                </a:cxn>
              </a:cxnLst>
              <a:rect l="0" t="0" r="r" b="b"/>
              <a:pathLst>
                <a:path w="75" h="186">
                  <a:moveTo>
                    <a:pt x="12" y="182"/>
                  </a:moveTo>
                  <a:lnTo>
                    <a:pt x="12" y="174"/>
                  </a:lnTo>
                  <a:lnTo>
                    <a:pt x="16" y="158"/>
                  </a:lnTo>
                  <a:lnTo>
                    <a:pt x="26" y="136"/>
                  </a:lnTo>
                  <a:lnTo>
                    <a:pt x="37" y="111"/>
                  </a:lnTo>
                  <a:lnTo>
                    <a:pt x="49" y="85"/>
                  </a:lnTo>
                  <a:lnTo>
                    <a:pt x="61" y="57"/>
                  </a:lnTo>
                  <a:lnTo>
                    <a:pt x="69" y="28"/>
                  </a:lnTo>
                  <a:lnTo>
                    <a:pt x="75" y="2"/>
                  </a:lnTo>
                  <a:lnTo>
                    <a:pt x="63" y="0"/>
                  </a:lnTo>
                  <a:lnTo>
                    <a:pt x="57" y="26"/>
                  </a:lnTo>
                  <a:lnTo>
                    <a:pt x="49" y="52"/>
                  </a:lnTo>
                  <a:lnTo>
                    <a:pt x="39" y="79"/>
                  </a:lnTo>
                  <a:lnTo>
                    <a:pt x="26" y="107"/>
                  </a:lnTo>
                  <a:lnTo>
                    <a:pt x="14" y="132"/>
                  </a:lnTo>
                  <a:lnTo>
                    <a:pt x="6" y="154"/>
                  </a:lnTo>
                  <a:lnTo>
                    <a:pt x="0" y="172"/>
                  </a:lnTo>
                  <a:lnTo>
                    <a:pt x="0" y="186"/>
                  </a:lnTo>
                  <a:lnTo>
                    <a:pt x="12" y="182"/>
                  </a:lnTo>
                  <a:close/>
                </a:path>
              </a:pathLst>
            </a:custGeom>
            <a:grpFill/>
            <a:ln w="9525">
              <a:noFill/>
              <a:round/>
              <a:headEnd/>
              <a:tailEnd/>
            </a:ln>
          </p:spPr>
          <p:txBody>
            <a:bodyPr/>
            <a:lstStyle/>
            <a:p>
              <a:pPr>
                <a:defRPr/>
              </a:pPr>
              <a:endParaRPr lang="en-CA" dirty="0"/>
            </a:p>
          </p:txBody>
        </p:sp>
        <p:sp>
          <p:nvSpPr>
            <p:cNvPr id="930101" name="Freeform 309"/>
            <p:cNvSpPr>
              <a:spLocks/>
            </p:cNvSpPr>
            <p:nvPr/>
          </p:nvSpPr>
          <p:spPr bwMode="auto">
            <a:xfrm>
              <a:off x="3508" y="3342"/>
              <a:ext cx="114" cy="33"/>
            </a:xfrm>
            <a:custGeom>
              <a:avLst/>
              <a:gdLst/>
              <a:ahLst/>
              <a:cxnLst>
                <a:cxn ang="0">
                  <a:pos x="106" y="2"/>
                </a:cxn>
                <a:cxn ang="0">
                  <a:pos x="108" y="0"/>
                </a:cxn>
                <a:cxn ang="0">
                  <a:pos x="83" y="13"/>
                </a:cxn>
                <a:cxn ang="0">
                  <a:pos x="65" y="19"/>
                </a:cxn>
                <a:cxn ang="0">
                  <a:pos x="49" y="21"/>
                </a:cxn>
                <a:cxn ang="0">
                  <a:pos x="37" y="21"/>
                </a:cxn>
                <a:cxn ang="0">
                  <a:pos x="26" y="19"/>
                </a:cxn>
                <a:cxn ang="0">
                  <a:pos x="18" y="15"/>
                </a:cxn>
                <a:cxn ang="0">
                  <a:pos x="14" y="8"/>
                </a:cxn>
                <a:cxn ang="0">
                  <a:pos x="12" y="0"/>
                </a:cxn>
                <a:cxn ang="0">
                  <a:pos x="0" y="4"/>
                </a:cxn>
                <a:cxn ang="0">
                  <a:pos x="4" y="15"/>
                </a:cxn>
                <a:cxn ang="0">
                  <a:pos x="12" y="23"/>
                </a:cxn>
                <a:cxn ang="0">
                  <a:pos x="22" y="29"/>
                </a:cxn>
                <a:cxn ang="0">
                  <a:pos x="35" y="33"/>
                </a:cxn>
                <a:cxn ang="0">
                  <a:pos x="49" y="33"/>
                </a:cxn>
                <a:cxn ang="0">
                  <a:pos x="67" y="31"/>
                </a:cxn>
                <a:cxn ang="0">
                  <a:pos x="89" y="23"/>
                </a:cxn>
                <a:cxn ang="0">
                  <a:pos x="114" y="13"/>
                </a:cxn>
                <a:cxn ang="0">
                  <a:pos x="114" y="11"/>
                </a:cxn>
                <a:cxn ang="0">
                  <a:pos x="106" y="2"/>
                </a:cxn>
              </a:cxnLst>
              <a:rect l="0" t="0" r="r" b="b"/>
              <a:pathLst>
                <a:path w="114" h="33">
                  <a:moveTo>
                    <a:pt x="106" y="2"/>
                  </a:moveTo>
                  <a:lnTo>
                    <a:pt x="108" y="0"/>
                  </a:lnTo>
                  <a:lnTo>
                    <a:pt x="83" y="13"/>
                  </a:lnTo>
                  <a:lnTo>
                    <a:pt x="65" y="19"/>
                  </a:lnTo>
                  <a:lnTo>
                    <a:pt x="49" y="21"/>
                  </a:lnTo>
                  <a:lnTo>
                    <a:pt x="37" y="21"/>
                  </a:lnTo>
                  <a:lnTo>
                    <a:pt x="26" y="19"/>
                  </a:lnTo>
                  <a:lnTo>
                    <a:pt x="18" y="15"/>
                  </a:lnTo>
                  <a:lnTo>
                    <a:pt x="14" y="8"/>
                  </a:lnTo>
                  <a:lnTo>
                    <a:pt x="12" y="0"/>
                  </a:lnTo>
                  <a:lnTo>
                    <a:pt x="0" y="4"/>
                  </a:lnTo>
                  <a:lnTo>
                    <a:pt x="4" y="15"/>
                  </a:lnTo>
                  <a:lnTo>
                    <a:pt x="12" y="23"/>
                  </a:lnTo>
                  <a:lnTo>
                    <a:pt x="22" y="29"/>
                  </a:lnTo>
                  <a:lnTo>
                    <a:pt x="35" y="33"/>
                  </a:lnTo>
                  <a:lnTo>
                    <a:pt x="49" y="33"/>
                  </a:lnTo>
                  <a:lnTo>
                    <a:pt x="67" y="31"/>
                  </a:lnTo>
                  <a:lnTo>
                    <a:pt x="89" y="23"/>
                  </a:lnTo>
                  <a:lnTo>
                    <a:pt x="114" y="13"/>
                  </a:lnTo>
                  <a:lnTo>
                    <a:pt x="114" y="11"/>
                  </a:lnTo>
                  <a:lnTo>
                    <a:pt x="106" y="2"/>
                  </a:lnTo>
                  <a:close/>
                </a:path>
              </a:pathLst>
            </a:custGeom>
            <a:grpFill/>
            <a:ln w="9525">
              <a:noFill/>
              <a:round/>
              <a:headEnd/>
              <a:tailEnd/>
            </a:ln>
          </p:spPr>
          <p:txBody>
            <a:bodyPr/>
            <a:lstStyle/>
            <a:p>
              <a:pPr>
                <a:defRPr/>
              </a:pPr>
              <a:endParaRPr lang="en-CA" dirty="0"/>
            </a:p>
          </p:txBody>
        </p:sp>
        <p:sp>
          <p:nvSpPr>
            <p:cNvPr id="930102" name="Freeform 310"/>
            <p:cNvSpPr>
              <a:spLocks/>
            </p:cNvSpPr>
            <p:nvPr/>
          </p:nvSpPr>
          <p:spPr bwMode="auto">
            <a:xfrm>
              <a:off x="3614" y="2871"/>
              <a:ext cx="235" cy="482"/>
            </a:xfrm>
            <a:custGeom>
              <a:avLst/>
              <a:gdLst/>
              <a:ahLst/>
              <a:cxnLst>
                <a:cxn ang="0">
                  <a:pos x="223" y="0"/>
                </a:cxn>
                <a:cxn ang="0">
                  <a:pos x="221" y="33"/>
                </a:cxn>
                <a:cxn ang="0">
                  <a:pos x="217" y="67"/>
                </a:cxn>
                <a:cxn ang="0">
                  <a:pos x="209" y="102"/>
                </a:cxn>
                <a:cxn ang="0">
                  <a:pos x="199" y="136"/>
                </a:cxn>
                <a:cxn ang="0">
                  <a:pos x="186" y="173"/>
                </a:cxn>
                <a:cxn ang="0">
                  <a:pos x="170" y="207"/>
                </a:cxn>
                <a:cxn ang="0">
                  <a:pos x="156" y="242"/>
                </a:cxn>
                <a:cxn ang="0">
                  <a:pos x="138" y="274"/>
                </a:cxn>
                <a:cxn ang="0">
                  <a:pos x="101" y="337"/>
                </a:cxn>
                <a:cxn ang="0">
                  <a:pos x="65" y="394"/>
                </a:cxn>
                <a:cxn ang="0">
                  <a:pos x="30" y="439"/>
                </a:cxn>
                <a:cxn ang="0">
                  <a:pos x="0" y="473"/>
                </a:cxn>
                <a:cxn ang="0">
                  <a:pos x="8" y="482"/>
                </a:cxn>
                <a:cxn ang="0">
                  <a:pos x="38" y="447"/>
                </a:cxn>
                <a:cxn ang="0">
                  <a:pos x="75" y="400"/>
                </a:cxn>
                <a:cxn ang="0">
                  <a:pos x="111" y="343"/>
                </a:cxn>
                <a:cxn ang="0">
                  <a:pos x="148" y="281"/>
                </a:cxn>
                <a:cxn ang="0">
                  <a:pos x="166" y="246"/>
                </a:cxn>
                <a:cxn ang="0">
                  <a:pos x="182" y="212"/>
                </a:cxn>
                <a:cxn ang="0">
                  <a:pos x="197" y="177"/>
                </a:cxn>
                <a:cxn ang="0">
                  <a:pos x="209" y="141"/>
                </a:cxn>
                <a:cxn ang="0">
                  <a:pos x="221" y="106"/>
                </a:cxn>
                <a:cxn ang="0">
                  <a:pos x="229" y="69"/>
                </a:cxn>
                <a:cxn ang="0">
                  <a:pos x="233" y="35"/>
                </a:cxn>
                <a:cxn ang="0">
                  <a:pos x="235" y="0"/>
                </a:cxn>
                <a:cxn ang="0">
                  <a:pos x="223" y="0"/>
                </a:cxn>
              </a:cxnLst>
              <a:rect l="0" t="0" r="r" b="b"/>
              <a:pathLst>
                <a:path w="235" h="482">
                  <a:moveTo>
                    <a:pt x="223" y="0"/>
                  </a:moveTo>
                  <a:lnTo>
                    <a:pt x="221" y="33"/>
                  </a:lnTo>
                  <a:lnTo>
                    <a:pt x="217" y="67"/>
                  </a:lnTo>
                  <a:lnTo>
                    <a:pt x="209" y="102"/>
                  </a:lnTo>
                  <a:lnTo>
                    <a:pt x="199" y="136"/>
                  </a:lnTo>
                  <a:lnTo>
                    <a:pt x="186" y="173"/>
                  </a:lnTo>
                  <a:lnTo>
                    <a:pt x="170" y="207"/>
                  </a:lnTo>
                  <a:lnTo>
                    <a:pt x="156" y="242"/>
                  </a:lnTo>
                  <a:lnTo>
                    <a:pt x="138" y="274"/>
                  </a:lnTo>
                  <a:lnTo>
                    <a:pt x="101" y="337"/>
                  </a:lnTo>
                  <a:lnTo>
                    <a:pt x="65" y="394"/>
                  </a:lnTo>
                  <a:lnTo>
                    <a:pt x="30" y="439"/>
                  </a:lnTo>
                  <a:lnTo>
                    <a:pt x="0" y="473"/>
                  </a:lnTo>
                  <a:lnTo>
                    <a:pt x="8" y="482"/>
                  </a:lnTo>
                  <a:lnTo>
                    <a:pt x="38" y="447"/>
                  </a:lnTo>
                  <a:lnTo>
                    <a:pt x="75" y="400"/>
                  </a:lnTo>
                  <a:lnTo>
                    <a:pt x="111" y="343"/>
                  </a:lnTo>
                  <a:lnTo>
                    <a:pt x="148" y="281"/>
                  </a:lnTo>
                  <a:lnTo>
                    <a:pt x="166" y="246"/>
                  </a:lnTo>
                  <a:lnTo>
                    <a:pt x="182" y="212"/>
                  </a:lnTo>
                  <a:lnTo>
                    <a:pt x="197" y="177"/>
                  </a:lnTo>
                  <a:lnTo>
                    <a:pt x="209" y="141"/>
                  </a:lnTo>
                  <a:lnTo>
                    <a:pt x="221" y="106"/>
                  </a:lnTo>
                  <a:lnTo>
                    <a:pt x="229" y="69"/>
                  </a:lnTo>
                  <a:lnTo>
                    <a:pt x="233" y="35"/>
                  </a:lnTo>
                  <a:lnTo>
                    <a:pt x="235" y="0"/>
                  </a:lnTo>
                  <a:lnTo>
                    <a:pt x="223" y="0"/>
                  </a:lnTo>
                  <a:close/>
                </a:path>
              </a:pathLst>
            </a:custGeom>
            <a:grpFill/>
            <a:ln w="9525">
              <a:noFill/>
              <a:round/>
              <a:headEnd/>
              <a:tailEnd/>
            </a:ln>
          </p:spPr>
          <p:txBody>
            <a:bodyPr/>
            <a:lstStyle/>
            <a:p>
              <a:pPr>
                <a:defRPr/>
              </a:pPr>
              <a:endParaRPr lang="en-CA" dirty="0"/>
            </a:p>
          </p:txBody>
        </p:sp>
        <p:sp>
          <p:nvSpPr>
            <p:cNvPr id="930103" name="Freeform 311"/>
            <p:cNvSpPr>
              <a:spLocks/>
            </p:cNvSpPr>
            <p:nvPr/>
          </p:nvSpPr>
          <p:spPr bwMode="auto">
            <a:xfrm>
              <a:off x="3658" y="2342"/>
              <a:ext cx="55" cy="69"/>
            </a:xfrm>
            <a:custGeom>
              <a:avLst/>
              <a:gdLst/>
              <a:ahLst/>
              <a:cxnLst>
                <a:cxn ang="0">
                  <a:pos x="55" y="63"/>
                </a:cxn>
                <a:cxn ang="0">
                  <a:pos x="49" y="50"/>
                </a:cxn>
                <a:cxn ang="0">
                  <a:pos x="41" y="40"/>
                </a:cxn>
                <a:cxn ang="0">
                  <a:pos x="35" y="30"/>
                </a:cxn>
                <a:cxn ang="0">
                  <a:pos x="29" y="22"/>
                </a:cxn>
                <a:cxn ang="0">
                  <a:pos x="23" y="16"/>
                </a:cxn>
                <a:cxn ang="0">
                  <a:pos x="17" y="10"/>
                </a:cxn>
                <a:cxn ang="0">
                  <a:pos x="12" y="4"/>
                </a:cxn>
                <a:cxn ang="0">
                  <a:pos x="10" y="0"/>
                </a:cxn>
                <a:cxn ang="0">
                  <a:pos x="0" y="8"/>
                </a:cxn>
                <a:cxn ang="0">
                  <a:pos x="4" y="12"/>
                </a:cxn>
                <a:cxn ang="0">
                  <a:pos x="8" y="16"/>
                </a:cxn>
                <a:cxn ang="0">
                  <a:pos x="12" y="22"/>
                </a:cxn>
                <a:cxn ang="0">
                  <a:pos x="19" y="30"/>
                </a:cxn>
                <a:cxn ang="0">
                  <a:pos x="25" y="38"/>
                </a:cxn>
                <a:cxn ang="0">
                  <a:pos x="31" y="46"/>
                </a:cxn>
                <a:cxn ang="0">
                  <a:pos x="37" y="57"/>
                </a:cxn>
                <a:cxn ang="0">
                  <a:pos x="45" y="69"/>
                </a:cxn>
                <a:cxn ang="0">
                  <a:pos x="55" y="63"/>
                </a:cxn>
              </a:cxnLst>
              <a:rect l="0" t="0" r="r" b="b"/>
              <a:pathLst>
                <a:path w="55" h="69">
                  <a:moveTo>
                    <a:pt x="55" y="63"/>
                  </a:moveTo>
                  <a:lnTo>
                    <a:pt x="49" y="50"/>
                  </a:lnTo>
                  <a:lnTo>
                    <a:pt x="41" y="40"/>
                  </a:lnTo>
                  <a:lnTo>
                    <a:pt x="35" y="30"/>
                  </a:lnTo>
                  <a:lnTo>
                    <a:pt x="29" y="22"/>
                  </a:lnTo>
                  <a:lnTo>
                    <a:pt x="23" y="16"/>
                  </a:lnTo>
                  <a:lnTo>
                    <a:pt x="17" y="10"/>
                  </a:lnTo>
                  <a:lnTo>
                    <a:pt x="12" y="4"/>
                  </a:lnTo>
                  <a:lnTo>
                    <a:pt x="10" y="0"/>
                  </a:lnTo>
                  <a:lnTo>
                    <a:pt x="0" y="8"/>
                  </a:lnTo>
                  <a:lnTo>
                    <a:pt x="4" y="12"/>
                  </a:lnTo>
                  <a:lnTo>
                    <a:pt x="8" y="16"/>
                  </a:lnTo>
                  <a:lnTo>
                    <a:pt x="12" y="22"/>
                  </a:lnTo>
                  <a:lnTo>
                    <a:pt x="19" y="30"/>
                  </a:lnTo>
                  <a:lnTo>
                    <a:pt x="25" y="38"/>
                  </a:lnTo>
                  <a:lnTo>
                    <a:pt x="31" y="46"/>
                  </a:lnTo>
                  <a:lnTo>
                    <a:pt x="37" y="57"/>
                  </a:lnTo>
                  <a:lnTo>
                    <a:pt x="45" y="69"/>
                  </a:lnTo>
                  <a:lnTo>
                    <a:pt x="55" y="63"/>
                  </a:lnTo>
                  <a:close/>
                </a:path>
              </a:pathLst>
            </a:custGeom>
            <a:grpFill/>
            <a:ln w="9525">
              <a:noFill/>
              <a:round/>
              <a:headEnd/>
              <a:tailEnd/>
            </a:ln>
          </p:spPr>
          <p:txBody>
            <a:bodyPr/>
            <a:lstStyle/>
            <a:p>
              <a:pPr>
                <a:defRPr/>
              </a:pPr>
              <a:endParaRPr lang="en-CA" dirty="0"/>
            </a:p>
          </p:txBody>
        </p:sp>
        <p:sp>
          <p:nvSpPr>
            <p:cNvPr id="930104" name="Freeform 312"/>
            <p:cNvSpPr>
              <a:spLocks/>
            </p:cNvSpPr>
            <p:nvPr/>
          </p:nvSpPr>
          <p:spPr bwMode="auto">
            <a:xfrm>
              <a:off x="3703" y="2405"/>
              <a:ext cx="207" cy="468"/>
            </a:xfrm>
            <a:custGeom>
              <a:avLst/>
              <a:gdLst/>
              <a:ahLst/>
              <a:cxnLst>
                <a:cxn ang="0">
                  <a:pos x="207" y="468"/>
                </a:cxn>
                <a:cxn ang="0">
                  <a:pos x="207" y="432"/>
                </a:cxn>
                <a:cxn ang="0">
                  <a:pos x="203" y="395"/>
                </a:cxn>
                <a:cxn ang="0">
                  <a:pos x="195" y="361"/>
                </a:cxn>
                <a:cxn ang="0">
                  <a:pos x="185" y="324"/>
                </a:cxn>
                <a:cxn ang="0">
                  <a:pos x="175" y="290"/>
                </a:cxn>
                <a:cxn ang="0">
                  <a:pos x="160" y="257"/>
                </a:cxn>
                <a:cxn ang="0">
                  <a:pos x="146" y="225"/>
                </a:cxn>
                <a:cxn ang="0">
                  <a:pos x="130" y="192"/>
                </a:cxn>
                <a:cxn ang="0">
                  <a:pos x="97" y="134"/>
                </a:cxn>
                <a:cxn ang="0">
                  <a:pos x="65" y="81"/>
                </a:cxn>
                <a:cxn ang="0">
                  <a:pos x="34" y="36"/>
                </a:cxn>
                <a:cxn ang="0">
                  <a:pos x="10" y="0"/>
                </a:cxn>
                <a:cxn ang="0">
                  <a:pos x="0" y="6"/>
                </a:cxn>
                <a:cxn ang="0">
                  <a:pos x="24" y="42"/>
                </a:cxn>
                <a:cxn ang="0">
                  <a:pos x="55" y="87"/>
                </a:cxn>
                <a:cxn ang="0">
                  <a:pos x="87" y="140"/>
                </a:cxn>
                <a:cxn ang="0">
                  <a:pos x="120" y="199"/>
                </a:cxn>
                <a:cxn ang="0">
                  <a:pos x="134" y="229"/>
                </a:cxn>
                <a:cxn ang="0">
                  <a:pos x="150" y="261"/>
                </a:cxn>
                <a:cxn ang="0">
                  <a:pos x="162" y="294"/>
                </a:cxn>
                <a:cxn ang="0">
                  <a:pos x="175" y="328"/>
                </a:cxn>
                <a:cxn ang="0">
                  <a:pos x="183" y="363"/>
                </a:cxn>
                <a:cxn ang="0">
                  <a:pos x="191" y="397"/>
                </a:cxn>
                <a:cxn ang="0">
                  <a:pos x="195" y="434"/>
                </a:cxn>
                <a:cxn ang="0">
                  <a:pos x="195" y="468"/>
                </a:cxn>
                <a:cxn ang="0">
                  <a:pos x="207" y="468"/>
                </a:cxn>
              </a:cxnLst>
              <a:rect l="0" t="0" r="r" b="b"/>
              <a:pathLst>
                <a:path w="207" h="468">
                  <a:moveTo>
                    <a:pt x="207" y="468"/>
                  </a:moveTo>
                  <a:lnTo>
                    <a:pt x="207" y="432"/>
                  </a:lnTo>
                  <a:lnTo>
                    <a:pt x="203" y="395"/>
                  </a:lnTo>
                  <a:lnTo>
                    <a:pt x="195" y="361"/>
                  </a:lnTo>
                  <a:lnTo>
                    <a:pt x="185" y="324"/>
                  </a:lnTo>
                  <a:lnTo>
                    <a:pt x="175" y="290"/>
                  </a:lnTo>
                  <a:lnTo>
                    <a:pt x="160" y="257"/>
                  </a:lnTo>
                  <a:lnTo>
                    <a:pt x="146" y="225"/>
                  </a:lnTo>
                  <a:lnTo>
                    <a:pt x="130" y="192"/>
                  </a:lnTo>
                  <a:lnTo>
                    <a:pt x="97" y="134"/>
                  </a:lnTo>
                  <a:lnTo>
                    <a:pt x="65" y="81"/>
                  </a:lnTo>
                  <a:lnTo>
                    <a:pt x="34" y="36"/>
                  </a:lnTo>
                  <a:lnTo>
                    <a:pt x="10" y="0"/>
                  </a:lnTo>
                  <a:lnTo>
                    <a:pt x="0" y="6"/>
                  </a:lnTo>
                  <a:lnTo>
                    <a:pt x="24" y="42"/>
                  </a:lnTo>
                  <a:lnTo>
                    <a:pt x="55" y="87"/>
                  </a:lnTo>
                  <a:lnTo>
                    <a:pt x="87" y="140"/>
                  </a:lnTo>
                  <a:lnTo>
                    <a:pt x="120" y="199"/>
                  </a:lnTo>
                  <a:lnTo>
                    <a:pt x="134" y="229"/>
                  </a:lnTo>
                  <a:lnTo>
                    <a:pt x="150" y="261"/>
                  </a:lnTo>
                  <a:lnTo>
                    <a:pt x="162" y="294"/>
                  </a:lnTo>
                  <a:lnTo>
                    <a:pt x="175" y="328"/>
                  </a:lnTo>
                  <a:lnTo>
                    <a:pt x="183" y="363"/>
                  </a:lnTo>
                  <a:lnTo>
                    <a:pt x="191" y="397"/>
                  </a:lnTo>
                  <a:lnTo>
                    <a:pt x="195" y="434"/>
                  </a:lnTo>
                  <a:lnTo>
                    <a:pt x="195" y="468"/>
                  </a:lnTo>
                  <a:lnTo>
                    <a:pt x="207" y="468"/>
                  </a:lnTo>
                  <a:close/>
                </a:path>
              </a:pathLst>
            </a:custGeom>
            <a:grpFill/>
            <a:ln w="9525">
              <a:noFill/>
              <a:round/>
              <a:headEnd/>
              <a:tailEnd/>
            </a:ln>
          </p:spPr>
          <p:txBody>
            <a:bodyPr/>
            <a:lstStyle/>
            <a:p>
              <a:pPr>
                <a:defRPr/>
              </a:pPr>
              <a:endParaRPr lang="en-CA" dirty="0"/>
            </a:p>
          </p:txBody>
        </p:sp>
        <p:sp>
          <p:nvSpPr>
            <p:cNvPr id="930105" name="Freeform 313"/>
            <p:cNvSpPr>
              <a:spLocks/>
            </p:cNvSpPr>
            <p:nvPr/>
          </p:nvSpPr>
          <p:spPr bwMode="auto">
            <a:xfrm>
              <a:off x="3703" y="2873"/>
              <a:ext cx="207" cy="471"/>
            </a:xfrm>
            <a:custGeom>
              <a:avLst/>
              <a:gdLst/>
              <a:ahLst/>
              <a:cxnLst>
                <a:cxn ang="0">
                  <a:pos x="10" y="471"/>
                </a:cxn>
                <a:cxn ang="0">
                  <a:pos x="34" y="435"/>
                </a:cxn>
                <a:cxn ang="0">
                  <a:pos x="65" y="390"/>
                </a:cxn>
                <a:cxn ang="0">
                  <a:pos x="97" y="337"/>
                </a:cxn>
                <a:cxn ang="0">
                  <a:pos x="130" y="279"/>
                </a:cxn>
                <a:cxn ang="0">
                  <a:pos x="146" y="246"/>
                </a:cxn>
                <a:cxn ang="0">
                  <a:pos x="160" y="214"/>
                </a:cxn>
                <a:cxn ang="0">
                  <a:pos x="175" y="179"/>
                </a:cxn>
                <a:cxn ang="0">
                  <a:pos x="185" y="145"/>
                </a:cxn>
                <a:cxn ang="0">
                  <a:pos x="195" y="110"/>
                </a:cxn>
                <a:cxn ang="0">
                  <a:pos x="203" y="74"/>
                </a:cxn>
                <a:cxn ang="0">
                  <a:pos x="207" y="37"/>
                </a:cxn>
                <a:cxn ang="0">
                  <a:pos x="207" y="0"/>
                </a:cxn>
                <a:cxn ang="0">
                  <a:pos x="195" y="0"/>
                </a:cxn>
                <a:cxn ang="0">
                  <a:pos x="195" y="37"/>
                </a:cxn>
                <a:cxn ang="0">
                  <a:pos x="191" y="72"/>
                </a:cxn>
                <a:cxn ang="0">
                  <a:pos x="183" y="108"/>
                </a:cxn>
                <a:cxn ang="0">
                  <a:pos x="175" y="143"/>
                </a:cxn>
                <a:cxn ang="0">
                  <a:pos x="162" y="175"/>
                </a:cxn>
                <a:cxn ang="0">
                  <a:pos x="150" y="210"/>
                </a:cxn>
                <a:cxn ang="0">
                  <a:pos x="134" y="242"/>
                </a:cxn>
                <a:cxn ang="0">
                  <a:pos x="120" y="272"/>
                </a:cxn>
                <a:cxn ang="0">
                  <a:pos x="87" y="331"/>
                </a:cxn>
                <a:cxn ang="0">
                  <a:pos x="55" y="384"/>
                </a:cxn>
                <a:cxn ang="0">
                  <a:pos x="24" y="429"/>
                </a:cxn>
                <a:cxn ang="0">
                  <a:pos x="0" y="465"/>
                </a:cxn>
                <a:cxn ang="0">
                  <a:pos x="10" y="471"/>
                </a:cxn>
              </a:cxnLst>
              <a:rect l="0" t="0" r="r" b="b"/>
              <a:pathLst>
                <a:path w="207" h="471">
                  <a:moveTo>
                    <a:pt x="10" y="471"/>
                  </a:moveTo>
                  <a:lnTo>
                    <a:pt x="34" y="435"/>
                  </a:lnTo>
                  <a:lnTo>
                    <a:pt x="65" y="390"/>
                  </a:lnTo>
                  <a:lnTo>
                    <a:pt x="97" y="337"/>
                  </a:lnTo>
                  <a:lnTo>
                    <a:pt x="130" y="279"/>
                  </a:lnTo>
                  <a:lnTo>
                    <a:pt x="146" y="246"/>
                  </a:lnTo>
                  <a:lnTo>
                    <a:pt x="160" y="214"/>
                  </a:lnTo>
                  <a:lnTo>
                    <a:pt x="175" y="179"/>
                  </a:lnTo>
                  <a:lnTo>
                    <a:pt x="185" y="145"/>
                  </a:lnTo>
                  <a:lnTo>
                    <a:pt x="195" y="110"/>
                  </a:lnTo>
                  <a:lnTo>
                    <a:pt x="203" y="74"/>
                  </a:lnTo>
                  <a:lnTo>
                    <a:pt x="207" y="37"/>
                  </a:lnTo>
                  <a:lnTo>
                    <a:pt x="207" y="0"/>
                  </a:lnTo>
                  <a:lnTo>
                    <a:pt x="195" y="0"/>
                  </a:lnTo>
                  <a:lnTo>
                    <a:pt x="195" y="37"/>
                  </a:lnTo>
                  <a:lnTo>
                    <a:pt x="191" y="72"/>
                  </a:lnTo>
                  <a:lnTo>
                    <a:pt x="183" y="108"/>
                  </a:lnTo>
                  <a:lnTo>
                    <a:pt x="175" y="143"/>
                  </a:lnTo>
                  <a:lnTo>
                    <a:pt x="162" y="175"/>
                  </a:lnTo>
                  <a:lnTo>
                    <a:pt x="150" y="210"/>
                  </a:lnTo>
                  <a:lnTo>
                    <a:pt x="134" y="242"/>
                  </a:lnTo>
                  <a:lnTo>
                    <a:pt x="120" y="272"/>
                  </a:lnTo>
                  <a:lnTo>
                    <a:pt x="87" y="331"/>
                  </a:lnTo>
                  <a:lnTo>
                    <a:pt x="55" y="384"/>
                  </a:lnTo>
                  <a:lnTo>
                    <a:pt x="24" y="429"/>
                  </a:lnTo>
                  <a:lnTo>
                    <a:pt x="0" y="465"/>
                  </a:lnTo>
                  <a:lnTo>
                    <a:pt x="10" y="471"/>
                  </a:lnTo>
                  <a:close/>
                </a:path>
              </a:pathLst>
            </a:custGeom>
            <a:grpFill/>
            <a:ln w="9525">
              <a:noFill/>
              <a:round/>
              <a:headEnd/>
              <a:tailEnd/>
            </a:ln>
          </p:spPr>
          <p:txBody>
            <a:bodyPr/>
            <a:lstStyle/>
            <a:p>
              <a:pPr>
                <a:defRPr/>
              </a:pPr>
              <a:endParaRPr lang="en-CA" dirty="0"/>
            </a:p>
          </p:txBody>
        </p:sp>
        <p:sp>
          <p:nvSpPr>
            <p:cNvPr id="930106" name="Freeform 314"/>
            <p:cNvSpPr>
              <a:spLocks/>
            </p:cNvSpPr>
            <p:nvPr/>
          </p:nvSpPr>
          <p:spPr bwMode="auto">
            <a:xfrm>
              <a:off x="3668" y="3338"/>
              <a:ext cx="45" cy="53"/>
            </a:xfrm>
            <a:custGeom>
              <a:avLst/>
              <a:gdLst/>
              <a:ahLst/>
              <a:cxnLst>
                <a:cxn ang="0">
                  <a:pos x="11" y="53"/>
                </a:cxn>
                <a:cxn ang="0">
                  <a:pos x="15" y="49"/>
                </a:cxn>
                <a:cxn ang="0">
                  <a:pos x="17" y="45"/>
                </a:cxn>
                <a:cxn ang="0">
                  <a:pos x="21" y="41"/>
                </a:cxn>
                <a:cxn ang="0">
                  <a:pos x="25" y="37"/>
                </a:cxn>
                <a:cxn ang="0">
                  <a:pos x="29" y="33"/>
                </a:cxn>
                <a:cxn ang="0">
                  <a:pos x="33" y="25"/>
                </a:cxn>
                <a:cxn ang="0">
                  <a:pos x="39" y="17"/>
                </a:cxn>
                <a:cxn ang="0">
                  <a:pos x="45" y="6"/>
                </a:cxn>
                <a:cxn ang="0">
                  <a:pos x="35" y="0"/>
                </a:cxn>
                <a:cxn ang="0">
                  <a:pos x="29" y="10"/>
                </a:cxn>
                <a:cxn ang="0">
                  <a:pos x="23" y="19"/>
                </a:cxn>
                <a:cxn ang="0">
                  <a:pos x="19" y="25"/>
                </a:cxn>
                <a:cxn ang="0">
                  <a:pos x="15" y="31"/>
                </a:cxn>
                <a:cxn ang="0">
                  <a:pos x="13" y="35"/>
                </a:cxn>
                <a:cxn ang="0">
                  <a:pos x="9" y="37"/>
                </a:cxn>
                <a:cxn ang="0">
                  <a:pos x="4" y="41"/>
                </a:cxn>
                <a:cxn ang="0">
                  <a:pos x="0" y="47"/>
                </a:cxn>
                <a:cxn ang="0">
                  <a:pos x="11" y="53"/>
                </a:cxn>
              </a:cxnLst>
              <a:rect l="0" t="0" r="r" b="b"/>
              <a:pathLst>
                <a:path w="45" h="53">
                  <a:moveTo>
                    <a:pt x="11" y="53"/>
                  </a:moveTo>
                  <a:lnTo>
                    <a:pt x="15" y="49"/>
                  </a:lnTo>
                  <a:lnTo>
                    <a:pt x="17" y="45"/>
                  </a:lnTo>
                  <a:lnTo>
                    <a:pt x="21" y="41"/>
                  </a:lnTo>
                  <a:lnTo>
                    <a:pt x="25" y="37"/>
                  </a:lnTo>
                  <a:lnTo>
                    <a:pt x="29" y="33"/>
                  </a:lnTo>
                  <a:lnTo>
                    <a:pt x="33" y="25"/>
                  </a:lnTo>
                  <a:lnTo>
                    <a:pt x="39" y="17"/>
                  </a:lnTo>
                  <a:lnTo>
                    <a:pt x="45" y="6"/>
                  </a:lnTo>
                  <a:lnTo>
                    <a:pt x="35" y="0"/>
                  </a:lnTo>
                  <a:lnTo>
                    <a:pt x="29" y="10"/>
                  </a:lnTo>
                  <a:lnTo>
                    <a:pt x="23" y="19"/>
                  </a:lnTo>
                  <a:lnTo>
                    <a:pt x="19" y="25"/>
                  </a:lnTo>
                  <a:lnTo>
                    <a:pt x="15" y="31"/>
                  </a:lnTo>
                  <a:lnTo>
                    <a:pt x="13" y="35"/>
                  </a:lnTo>
                  <a:lnTo>
                    <a:pt x="9" y="37"/>
                  </a:lnTo>
                  <a:lnTo>
                    <a:pt x="4" y="41"/>
                  </a:lnTo>
                  <a:lnTo>
                    <a:pt x="0" y="47"/>
                  </a:lnTo>
                  <a:lnTo>
                    <a:pt x="11" y="53"/>
                  </a:lnTo>
                  <a:close/>
                </a:path>
              </a:pathLst>
            </a:custGeom>
            <a:grpFill/>
            <a:ln w="9525">
              <a:noFill/>
              <a:round/>
              <a:headEnd/>
              <a:tailEnd/>
            </a:ln>
          </p:spPr>
          <p:txBody>
            <a:bodyPr/>
            <a:lstStyle/>
            <a:p>
              <a:pPr>
                <a:defRPr/>
              </a:pPr>
              <a:endParaRPr lang="en-CA" dirty="0"/>
            </a:p>
          </p:txBody>
        </p:sp>
        <p:sp>
          <p:nvSpPr>
            <p:cNvPr id="930107" name="Freeform 315"/>
            <p:cNvSpPr>
              <a:spLocks/>
            </p:cNvSpPr>
            <p:nvPr/>
          </p:nvSpPr>
          <p:spPr bwMode="auto">
            <a:xfrm>
              <a:off x="3654" y="3342"/>
              <a:ext cx="53" cy="51"/>
            </a:xfrm>
            <a:custGeom>
              <a:avLst/>
              <a:gdLst/>
              <a:ahLst/>
              <a:cxnLst>
                <a:cxn ang="0">
                  <a:pos x="8" y="51"/>
                </a:cxn>
                <a:cxn ang="0">
                  <a:pos x="27" y="35"/>
                </a:cxn>
                <a:cxn ang="0">
                  <a:pos x="53" y="11"/>
                </a:cxn>
                <a:cxn ang="0">
                  <a:pos x="43" y="0"/>
                </a:cxn>
                <a:cxn ang="0">
                  <a:pos x="18" y="25"/>
                </a:cxn>
                <a:cxn ang="0">
                  <a:pos x="0" y="43"/>
                </a:cxn>
                <a:cxn ang="0">
                  <a:pos x="8" y="51"/>
                </a:cxn>
              </a:cxnLst>
              <a:rect l="0" t="0" r="r" b="b"/>
              <a:pathLst>
                <a:path w="53" h="51">
                  <a:moveTo>
                    <a:pt x="8" y="51"/>
                  </a:moveTo>
                  <a:lnTo>
                    <a:pt x="27" y="35"/>
                  </a:lnTo>
                  <a:lnTo>
                    <a:pt x="53" y="11"/>
                  </a:lnTo>
                  <a:lnTo>
                    <a:pt x="43" y="0"/>
                  </a:lnTo>
                  <a:lnTo>
                    <a:pt x="18" y="25"/>
                  </a:lnTo>
                  <a:lnTo>
                    <a:pt x="0" y="43"/>
                  </a:lnTo>
                  <a:lnTo>
                    <a:pt x="8" y="51"/>
                  </a:lnTo>
                  <a:close/>
                </a:path>
              </a:pathLst>
            </a:custGeom>
            <a:grpFill/>
            <a:ln w="9525">
              <a:noFill/>
              <a:round/>
              <a:headEnd/>
              <a:tailEnd/>
            </a:ln>
          </p:spPr>
          <p:txBody>
            <a:bodyPr/>
            <a:lstStyle/>
            <a:p>
              <a:pPr>
                <a:defRPr/>
              </a:pPr>
              <a:endParaRPr lang="en-CA" dirty="0"/>
            </a:p>
          </p:txBody>
        </p:sp>
        <p:sp>
          <p:nvSpPr>
            <p:cNvPr id="930108" name="Freeform 316"/>
            <p:cNvSpPr>
              <a:spLocks/>
            </p:cNvSpPr>
            <p:nvPr/>
          </p:nvSpPr>
          <p:spPr bwMode="auto">
            <a:xfrm>
              <a:off x="3557" y="3422"/>
              <a:ext cx="57" cy="44"/>
            </a:xfrm>
            <a:custGeom>
              <a:avLst/>
              <a:gdLst/>
              <a:ahLst/>
              <a:cxnLst>
                <a:cxn ang="0">
                  <a:pos x="6" y="44"/>
                </a:cxn>
                <a:cxn ang="0">
                  <a:pos x="12" y="40"/>
                </a:cxn>
                <a:cxn ang="0">
                  <a:pos x="42" y="20"/>
                </a:cxn>
                <a:cxn ang="0">
                  <a:pos x="57" y="10"/>
                </a:cxn>
                <a:cxn ang="0">
                  <a:pos x="48" y="0"/>
                </a:cxn>
                <a:cxn ang="0">
                  <a:pos x="36" y="12"/>
                </a:cxn>
                <a:cxn ang="0">
                  <a:pos x="6" y="30"/>
                </a:cxn>
                <a:cxn ang="0">
                  <a:pos x="0" y="34"/>
                </a:cxn>
                <a:cxn ang="0">
                  <a:pos x="6" y="44"/>
                </a:cxn>
              </a:cxnLst>
              <a:rect l="0" t="0" r="r" b="b"/>
              <a:pathLst>
                <a:path w="57" h="44">
                  <a:moveTo>
                    <a:pt x="6" y="44"/>
                  </a:moveTo>
                  <a:lnTo>
                    <a:pt x="12" y="40"/>
                  </a:lnTo>
                  <a:lnTo>
                    <a:pt x="42" y="20"/>
                  </a:lnTo>
                  <a:lnTo>
                    <a:pt x="57" y="10"/>
                  </a:lnTo>
                  <a:lnTo>
                    <a:pt x="48" y="0"/>
                  </a:lnTo>
                  <a:lnTo>
                    <a:pt x="36" y="12"/>
                  </a:lnTo>
                  <a:lnTo>
                    <a:pt x="6" y="30"/>
                  </a:lnTo>
                  <a:lnTo>
                    <a:pt x="0" y="34"/>
                  </a:lnTo>
                  <a:lnTo>
                    <a:pt x="6" y="44"/>
                  </a:lnTo>
                  <a:close/>
                </a:path>
              </a:pathLst>
            </a:custGeom>
            <a:grpFill/>
            <a:ln w="9525">
              <a:noFill/>
              <a:round/>
              <a:headEnd/>
              <a:tailEnd/>
            </a:ln>
          </p:spPr>
          <p:txBody>
            <a:bodyPr/>
            <a:lstStyle/>
            <a:p>
              <a:pPr>
                <a:defRPr/>
              </a:pPr>
              <a:endParaRPr lang="en-CA" dirty="0"/>
            </a:p>
          </p:txBody>
        </p:sp>
        <p:sp>
          <p:nvSpPr>
            <p:cNvPr id="930109" name="Freeform 317"/>
            <p:cNvSpPr>
              <a:spLocks/>
            </p:cNvSpPr>
            <p:nvPr/>
          </p:nvSpPr>
          <p:spPr bwMode="auto">
            <a:xfrm>
              <a:off x="3447" y="3484"/>
              <a:ext cx="63" cy="37"/>
            </a:xfrm>
            <a:custGeom>
              <a:avLst/>
              <a:gdLst/>
              <a:ahLst/>
              <a:cxnLst>
                <a:cxn ang="0">
                  <a:pos x="6" y="37"/>
                </a:cxn>
                <a:cxn ang="0">
                  <a:pos x="29" y="27"/>
                </a:cxn>
                <a:cxn ang="0">
                  <a:pos x="61" y="13"/>
                </a:cxn>
                <a:cxn ang="0">
                  <a:pos x="63" y="13"/>
                </a:cxn>
                <a:cxn ang="0">
                  <a:pos x="57" y="0"/>
                </a:cxn>
                <a:cxn ang="0">
                  <a:pos x="25" y="17"/>
                </a:cxn>
                <a:cxn ang="0">
                  <a:pos x="0" y="25"/>
                </a:cxn>
                <a:cxn ang="0">
                  <a:pos x="6" y="37"/>
                </a:cxn>
              </a:cxnLst>
              <a:rect l="0" t="0" r="r" b="b"/>
              <a:pathLst>
                <a:path w="63" h="37">
                  <a:moveTo>
                    <a:pt x="6" y="37"/>
                  </a:moveTo>
                  <a:lnTo>
                    <a:pt x="29" y="27"/>
                  </a:lnTo>
                  <a:lnTo>
                    <a:pt x="61" y="13"/>
                  </a:lnTo>
                  <a:lnTo>
                    <a:pt x="63" y="13"/>
                  </a:lnTo>
                  <a:lnTo>
                    <a:pt x="57" y="0"/>
                  </a:lnTo>
                  <a:lnTo>
                    <a:pt x="25" y="17"/>
                  </a:lnTo>
                  <a:lnTo>
                    <a:pt x="0" y="25"/>
                  </a:lnTo>
                  <a:lnTo>
                    <a:pt x="6" y="37"/>
                  </a:lnTo>
                  <a:close/>
                </a:path>
              </a:pathLst>
            </a:custGeom>
            <a:grpFill/>
            <a:ln w="9525">
              <a:noFill/>
              <a:round/>
              <a:headEnd/>
              <a:tailEnd/>
            </a:ln>
          </p:spPr>
          <p:txBody>
            <a:bodyPr/>
            <a:lstStyle/>
            <a:p>
              <a:pPr>
                <a:defRPr/>
              </a:pPr>
              <a:endParaRPr lang="en-CA" dirty="0"/>
            </a:p>
          </p:txBody>
        </p:sp>
        <p:sp>
          <p:nvSpPr>
            <p:cNvPr id="930110" name="Freeform 318"/>
            <p:cNvSpPr>
              <a:spLocks/>
            </p:cNvSpPr>
            <p:nvPr/>
          </p:nvSpPr>
          <p:spPr bwMode="auto">
            <a:xfrm>
              <a:off x="3331" y="3529"/>
              <a:ext cx="63" cy="26"/>
            </a:xfrm>
            <a:custGeom>
              <a:avLst/>
              <a:gdLst/>
              <a:ahLst/>
              <a:cxnLst>
                <a:cxn ang="0">
                  <a:pos x="4" y="26"/>
                </a:cxn>
                <a:cxn ang="0">
                  <a:pos x="11" y="24"/>
                </a:cxn>
                <a:cxn ang="0">
                  <a:pos x="45" y="16"/>
                </a:cxn>
                <a:cxn ang="0">
                  <a:pos x="63" y="12"/>
                </a:cxn>
                <a:cxn ang="0">
                  <a:pos x="59" y="0"/>
                </a:cxn>
                <a:cxn ang="0">
                  <a:pos x="43" y="4"/>
                </a:cxn>
                <a:cxn ang="0">
                  <a:pos x="9" y="12"/>
                </a:cxn>
                <a:cxn ang="0">
                  <a:pos x="0" y="14"/>
                </a:cxn>
                <a:cxn ang="0">
                  <a:pos x="4" y="26"/>
                </a:cxn>
              </a:cxnLst>
              <a:rect l="0" t="0" r="r" b="b"/>
              <a:pathLst>
                <a:path w="63" h="26">
                  <a:moveTo>
                    <a:pt x="4" y="26"/>
                  </a:moveTo>
                  <a:lnTo>
                    <a:pt x="11" y="24"/>
                  </a:lnTo>
                  <a:lnTo>
                    <a:pt x="45" y="16"/>
                  </a:lnTo>
                  <a:lnTo>
                    <a:pt x="63" y="12"/>
                  </a:lnTo>
                  <a:lnTo>
                    <a:pt x="59" y="0"/>
                  </a:lnTo>
                  <a:lnTo>
                    <a:pt x="43" y="4"/>
                  </a:lnTo>
                  <a:lnTo>
                    <a:pt x="9" y="12"/>
                  </a:lnTo>
                  <a:lnTo>
                    <a:pt x="0" y="14"/>
                  </a:lnTo>
                  <a:lnTo>
                    <a:pt x="4" y="26"/>
                  </a:lnTo>
                  <a:close/>
                </a:path>
              </a:pathLst>
            </a:custGeom>
            <a:grpFill/>
            <a:ln w="9525">
              <a:noFill/>
              <a:round/>
              <a:headEnd/>
              <a:tailEnd/>
            </a:ln>
          </p:spPr>
          <p:txBody>
            <a:bodyPr/>
            <a:lstStyle/>
            <a:p>
              <a:pPr>
                <a:defRPr/>
              </a:pPr>
              <a:endParaRPr lang="en-CA" dirty="0"/>
            </a:p>
          </p:txBody>
        </p:sp>
        <p:sp>
          <p:nvSpPr>
            <p:cNvPr id="930111" name="Freeform 319"/>
            <p:cNvSpPr>
              <a:spLocks/>
            </p:cNvSpPr>
            <p:nvPr/>
          </p:nvSpPr>
          <p:spPr bwMode="auto">
            <a:xfrm>
              <a:off x="3212" y="3553"/>
              <a:ext cx="63" cy="15"/>
            </a:xfrm>
            <a:custGeom>
              <a:avLst/>
              <a:gdLst/>
              <a:ahLst/>
              <a:cxnLst>
                <a:cxn ang="0">
                  <a:pos x="2" y="15"/>
                </a:cxn>
                <a:cxn ang="0">
                  <a:pos x="26" y="15"/>
                </a:cxn>
                <a:cxn ang="0">
                  <a:pos x="61" y="13"/>
                </a:cxn>
                <a:cxn ang="0">
                  <a:pos x="63" y="13"/>
                </a:cxn>
                <a:cxn ang="0">
                  <a:pos x="61" y="0"/>
                </a:cxn>
                <a:cxn ang="0">
                  <a:pos x="59" y="0"/>
                </a:cxn>
                <a:cxn ang="0">
                  <a:pos x="24" y="2"/>
                </a:cxn>
                <a:cxn ang="0">
                  <a:pos x="0" y="2"/>
                </a:cxn>
                <a:cxn ang="0">
                  <a:pos x="2" y="15"/>
                </a:cxn>
              </a:cxnLst>
              <a:rect l="0" t="0" r="r" b="b"/>
              <a:pathLst>
                <a:path w="63" h="15">
                  <a:moveTo>
                    <a:pt x="2" y="15"/>
                  </a:moveTo>
                  <a:lnTo>
                    <a:pt x="26" y="15"/>
                  </a:lnTo>
                  <a:lnTo>
                    <a:pt x="61" y="13"/>
                  </a:lnTo>
                  <a:lnTo>
                    <a:pt x="63" y="13"/>
                  </a:lnTo>
                  <a:lnTo>
                    <a:pt x="61" y="0"/>
                  </a:lnTo>
                  <a:lnTo>
                    <a:pt x="59" y="0"/>
                  </a:lnTo>
                  <a:lnTo>
                    <a:pt x="24" y="2"/>
                  </a:lnTo>
                  <a:lnTo>
                    <a:pt x="0" y="2"/>
                  </a:lnTo>
                  <a:lnTo>
                    <a:pt x="2" y="15"/>
                  </a:lnTo>
                  <a:close/>
                </a:path>
              </a:pathLst>
            </a:custGeom>
            <a:grpFill/>
            <a:ln w="9525">
              <a:noFill/>
              <a:round/>
              <a:headEnd/>
              <a:tailEnd/>
            </a:ln>
          </p:spPr>
          <p:txBody>
            <a:bodyPr/>
            <a:lstStyle/>
            <a:p>
              <a:pPr>
                <a:defRPr/>
              </a:pPr>
              <a:endParaRPr lang="en-CA" dirty="0"/>
            </a:p>
          </p:txBody>
        </p:sp>
        <p:sp>
          <p:nvSpPr>
            <p:cNvPr id="930112" name="Freeform 320"/>
            <p:cNvSpPr>
              <a:spLocks/>
            </p:cNvSpPr>
            <p:nvPr/>
          </p:nvSpPr>
          <p:spPr bwMode="auto">
            <a:xfrm>
              <a:off x="3090" y="3547"/>
              <a:ext cx="63" cy="19"/>
            </a:xfrm>
            <a:custGeom>
              <a:avLst/>
              <a:gdLst/>
              <a:ahLst/>
              <a:cxnLst>
                <a:cxn ang="0">
                  <a:pos x="0" y="13"/>
                </a:cxn>
                <a:cxn ang="0">
                  <a:pos x="6" y="15"/>
                </a:cxn>
                <a:cxn ang="0">
                  <a:pos x="40" y="19"/>
                </a:cxn>
                <a:cxn ang="0">
                  <a:pos x="61" y="19"/>
                </a:cxn>
                <a:cxn ang="0">
                  <a:pos x="63" y="6"/>
                </a:cxn>
                <a:cxn ang="0">
                  <a:pos x="42" y="6"/>
                </a:cxn>
                <a:cxn ang="0">
                  <a:pos x="8" y="2"/>
                </a:cxn>
                <a:cxn ang="0">
                  <a:pos x="2" y="0"/>
                </a:cxn>
                <a:cxn ang="0">
                  <a:pos x="0" y="13"/>
                </a:cxn>
              </a:cxnLst>
              <a:rect l="0" t="0" r="r" b="b"/>
              <a:pathLst>
                <a:path w="63" h="19">
                  <a:moveTo>
                    <a:pt x="0" y="13"/>
                  </a:moveTo>
                  <a:lnTo>
                    <a:pt x="6" y="15"/>
                  </a:lnTo>
                  <a:lnTo>
                    <a:pt x="40" y="19"/>
                  </a:lnTo>
                  <a:lnTo>
                    <a:pt x="61" y="19"/>
                  </a:lnTo>
                  <a:lnTo>
                    <a:pt x="63" y="6"/>
                  </a:lnTo>
                  <a:lnTo>
                    <a:pt x="42" y="6"/>
                  </a:lnTo>
                  <a:lnTo>
                    <a:pt x="8" y="2"/>
                  </a:lnTo>
                  <a:lnTo>
                    <a:pt x="2" y="0"/>
                  </a:lnTo>
                  <a:lnTo>
                    <a:pt x="0" y="13"/>
                  </a:lnTo>
                  <a:close/>
                </a:path>
              </a:pathLst>
            </a:custGeom>
            <a:grpFill/>
            <a:ln w="9525">
              <a:noFill/>
              <a:round/>
              <a:headEnd/>
              <a:tailEnd/>
            </a:ln>
          </p:spPr>
          <p:txBody>
            <a:bodyPr/>
            <a:lstStyle/>
            <a:p>
              <a:pPr>
                <a:defRPr/>
              </a:pPr>
              <a:endParaRPr lang="en-CA" dirty="0"/>
            </a:p>
          </p:txBody>
        </p:sp>
        <p:sp>
          <p:nvSpPr>
            <p:cNvPr id="930113" name="Freeform 321"/>
            <p:cNvSpPr>
              <a:spLocks/>
            </p:cNvSpPr>
            <p:nvPr/>
          </p:nvSpPr>
          <p:spPr bwMode="auto">
            <a:xfrm>
              <a:off x="2972" y="3517"/>
              <a:ext cx="61" cy="30"/>
            </a:xfrm>
            <a:custGeom>
              <a:avLst/>
              <a:gdLst/>
              <a:ahLst/>
              <a:cxnLst>
                <a:cxn ang="0">
                  <a:pos x="0" y="12"/>
                </a:cxn>
                <a:cxn ang="0">
                  <a:pos x="24" y="20"/>
                </a:cxn>
                <a:cxn ang="0">
                  <a:pos x="57" y="30"/>
                </a:cxn>
                <a:cxn ang="0">
                  <a:pos x="59" y="30"/>
                </a:cxn>
                <a:cxn ang="0">
                  <a:pos x="61" y="18"/>
                </a:cxn>
                <a:cxn ang="0">
                  <a:pos x="59" y="18"/>
                </a:cxn>
                <a:cxn ang="0">
                  <a:pos x="26" y="8"/>
                </a:cxn>
                <a:cxn ang="0">
                  <a:pos x="2" y="0"/>
                </a:cxn>
                <a:cxn ang="0">
                  <a:pos x="0" y="12"/>
                </a:cxn>
              </a:cxnLst>
              <a:rect l="0" t="0" r="r" b="b"/>
              <a:pathLst>
                <a:path w="61" h="30">
                  <a:moveTo>
                    <a:pt x="0" y="12"/>
                  </a:moveTo>
                  <a:lnTo>
                    <a:pt x="24" y="20"/>
                  </a:lnTo>
                  <a:lnTo>
                    <a:pt x="57" y="30"/>
                  </a:lnTo>
                  <a:lnTo>
                    <a:pt x="59" y="30"/>
                  </a:lnTo>
                  <a:lnTo>
                    <a:pt x="61" y="18"/>
                  </a:lnTo>
                  <a:lnTo>
                    <a:pt x="59" y="18"/>
                  </a:lnTo>
                  <a:lnTo>
                    <a:pt x="26" y="8"/>
                  </a:lnTo>
                  <a:lnTo>
                    <a:pt x="2" y="0"/>
                  </a:lnTo>
                  <a:lnTo>
                    <a:pt x="0" y="12"/>
                  </a:lnTo>
                  <a:close/>
                </a:path>
              </a:pathLst>
            </a:custGeom>
            <a:grpFill/>
            <a:ln w="9525">
              <a:noFill/>
              <a:round/>
              <a:headEnd/>
              <a:tailEnd/>
            </a:ln>
          </p:spPr>
          <p:txBody>
            <a:bodyPr/>
            <a:lstStyle/>
            <a:p>
              <a:pPr>
                <a:defRPr/>
              </a:pPr>
              <a:endParaRPr lang="en-CA" dirty="0"/>
            </a:p>
          </p:txBody>
        </p:sp>
        <p:sp>
          <p:nvSpPr>
            <p:cNvPr id="930114" name="Freeform 322"/>
            <p:cNvSpPr>
              <a:spLocks/>
            </p:cNvSpPr>
            <p:nvPr/>
          </p:nvSpPr>
          <p:spPr bwMode="auto">
            <a:xfrm>
              <a:off x="2860" y="3468"/>
              <a:ext cx="59" cy="39"/>
            </a:xfrm>
            <a:custGeom>
              <a:avLst/>
              <a:gdLst/>
              <a:ahLst/>
              <a:cxnLst>
                <a:cxn ang="0">
                  <a:pos x="0" y="10"/>
                </a:cxn>
                <a:cxn ang="0">
                  <a:pos x="11" y="16"/>
                </a:cxn>
                <a:cxn ang="0">
                  <a:pos x="41" y="33"/>
                </a:cxn>
                <a:cxn ang="0">
                  <a:pos x="55" y="39"/>
                </a:cxn>
                <a:cxn ang="0">
                  <a:pos x="59" y="27"/>
                </a:cxn>
                <a:cxn ang="0">
                  <a:pos x="47" y="20"/>
                </a:cxn>
                <a:cxn ang="0">
                  <a:pos x="17" y="6"/>
                </a:cxn>
                <a:cxn ang="0">
                  <a:pos x="5" y="0"/>
                </a:cxn>
                <a:cxn ang="0">
                  <a:pos x="0" y="10"/>
                </a:cxn>
              </a:cxnLst>
              <a:rect l="0" t="0" r="r" b="b"/>
              <a:pathLst>
                <a:path w="59" h="39">
                  <a:moveTo>
                    <a:pt x="0" y="10"/>
                  </a:moveTo>
                  <a:lnTo>
                    <a:pt x="11" y="16"/>
                  </a:lnTo>
                  <a:lnTo>
                    <a:pt x="41" y="33"/>
                  </a:lnTo>
                  <a:lnTo>
                    <a:pt x="55" y="39"/>
                  </a:lnTo>
                  <a:lnTo>
                    <a:pt x="59" y="27"/>
                  </a:lnTo>
                  <a:lnTo>
                    <a:pt x="47" y="20"/>
                  </a:lnTo>
                  <a:lnTo>
                    <a:pt x="17" y="6"/>
                  </a:lnTo>
                  <a:lnTo>
                    <a:pt x="5" y="0"/>
                  </a:lnTo>
                  <a:lnTo>
                    <a:pt x="0" y="10"/>
                  </a:lnTo>
                  <a:close/>
                </a:path>
              </a:pathLst>
            </a:custGeom>
            <a:grpFill/>
            <a:ln w="9525">
              <a:noFill/>
              <a:round/>
              <a:headEnd/>
              <a:tailEnd/>
            </a:ln>
          </p:spPr>
          <p:txBody>
            <a:bodyPr/>
            <a:lstStyle/>
            <a:p>
              <a:pPr>
                <a:defRPr/>
              </a:pPr>
              <a:endParaRPr lang="en-CA" dirty="0"/>
            </a:p>
          </p:txBody>
        </p:sp>
        <p:sp>
          <p:nvSpPr>
            <p:cNvPr id="930115" name="Freeform 323"/>
            <p:cNvSpPr>
              <a:spLocks/>
            </p:cNvSpPr>
            <p:nvPr/>
          </p:nvSpPr>
          <p:spPr bwMode="auto">
            <a:xfrm>
              <a:off x="2759" y="3399"/>
              <a:ext cx="55" cy="47"/>
            </a:xfrm>
            <a:custGeom>
              <a:avLst/>
              <a:gdLst/>
              <a:ahLst/>
              <a:cxnLst>
                <a:cxn ang="0">
                  <a:pos x="0" y="8"/>
                </a:cxn>
                <a:cxn ang="0">
                  <a:pos x="2" y="10"/>
                </a:cxn>
                <a:cxn ang="0">
                  <a:pos x="28" y="31"/>
                </a:cxn>
                <a:cxn ang="0">
                  <a:pos x="49" y="47"/>
                </a:cxn>
                <a:cxn ang="0">
                  <a:pos x="55" y="37"/>
                </a:cxn>
                <a:cxn ang="0">
                  <a:pos x="34" y="23"/>
                </a:cxn>
                <a:cxn ang="0">
                  <a:pos x="10" y="2"/>
                </a:cxn>
                <a:cxn ang="0">
                  <a:pos x="8" y="0"/>
                </a:cxn>
                <a:cxn ang="0">
                  <a:pos x="0" y="8"/>
                </a:cxn>
              </a:cxnLst>
              <a:rect l="0" t="0" r="r" b="b"/>
              <a:pathLst>
                <a:path w="55" h="47">
                  <a:moveTo>
                    <a:pt x="0" y="8"/>
                  </a:moveTo>
                  <a:lnTo>
                    <a:pt x="2" y="10"/>
                  </a:lnTo>
                  <a:lnTo>
                    <a:pt x="28" y="31"/>
                  </a:lnTo>
                  <a:lnTo>
                    <a:pt x="49" y="47"/>
                  </a:lnTo>
                  <a:lnTo>
                    <a:pt x="55" y="37"/>
                  </a:lnTo>
                  <a:lnTo>
                    <a:pt x="34" y="23"/>
                  </a:lnTo>
                  <a:lnTo>
                    <a:pt x="10" y="2"/>
                  </a:lnTo>
                  <a:lnTo>
                    <a:pt x="8" y="0"/>
                  </a:lnTo>
                  <a:lnTo>
                    <a:pt x="0" y="8"/>
                  </a:lnTo>
                  <a:close/>
                </a:path>
              </a:pathLst>
            </a:custGeom>
            <a:grpFill/>
            <a:ln w="9525">
              <a:noFill/>
              <a:round/>
              <a:headEnd/>
              <a:tailEnd/>
            </a:ln>
          </p:spPr>
          <p:txBody>
            <a:bodyPr/>
            <a:lstStyle/>
            <a:p>
              <a:pPr>
                <a:defRPr/>
              </a:pPr>
              <a:endParaRPr lang="en-CA" dirty="0"/>
            </a:p>
          </p:txBody>
        </p:sp>
        <p:sp>
          <p:nvSpPr>
            <p:cNvPr id="930116" name="Freeform 324"/>
            <p:cNvSpPr>
              <a:spLocks/>
            </p:cNvSpPr>
            <p:nvPr/>
          </p:nvSpPr>
          <p:spPr bwMode="auto">
            <a:xfrm>
              <a:off x="2672" y="3314"/>
              <a:ext cx="50" cy="53"/>
            </a:xfrm>
            <a:custGeom>
              <a:avLst/>
              <a:gdLst/>
              <a:ahLst/>
              <a:cxnLst>
                <a:cxn ang="0">
                  <a:pos x="0" y="8"/>
                </a:cxn>
                <a:cxn ang="0">
                  <a:pos x="16" y="26"/>
                </a:cxn>
                <a:cxn ang="0">
                  <a:pos x="38" y="51"/>
                </a:cxn>
                <a:cxn ang="0">
                  <a:pos x="42" y="53"/>
                </a:cxn>
                <a:cxn ang="0">
                  <a:pos x="50" y="45"/>
                </a:cxn>
                <a:cxn ang="0">
                  <a:pos x="48" y="43"/>
                </a:cxn>
                <a:cxn ang="0">
                  <a:pos x="26" y="18"/>
                </a:cxn>
                <a:cxn ang="0">
                  <a:pos x="8" y="0"/>
                </a:cxn>
                <a:cxn ang="0">
                  <a:pos x="0" y="8"/>
                </a:cxn>
              </a:cxnLst>
              <a:rect l="0" t="0" r="r" b="b"/>
              <a:pathLst>
                <a:path w="50" h="53">
                  <a:moveTo>
                    <a:pt x="0" y="8"/>
                  </a:moveTo>
                  <a:lnTo>
                    <a:pt x="16" y="26"/>
                  </a:lnTo>
                  <a:lnTo>
                    <a:pt x="38" y="51"/>
                  </a:lnTo>
                  <a:lnTo>
                    <a:pt x="42" y="53"/>
                  </a:lnTo>
                  <a:lnTo>
                    <a:pt x="50" y="45"/>
                  </a:lnTo>
                  <a:lnTo>
                    <a:pt x="48" y="43"/>
                  </a:lnTo>
                  <a:lnTo>
                    <a:pt x="26" y="18"/>
                  </a:lnTo>
                  <a:lnTo>
                    <a:pt x="8" y="0"/>
                  </a:lnTo>
                  <a:lnTo>
                    <a:pt x="0" y="8"/>
                  </a:lnTo>
                  <a:close/>
                </a:path>
              </a:pathLst>
            </a:custGeom>
            <a:grpFill/>
            <a:ln w="9525">
              <a:noFill/>
              <a:round/>
              <a:headEnd/>
              <a:tailEnd/>
            </a:ln>
          </p:spPr>
          <p:txBody>
            <a:bodyPr/>
            <a:lstStyle/>
            <a:p>
              <a:pPr>
                <a:defRPr/>
              </a:pPr>
              <a:endParaRPr lang="en-CA" dirty="0"/>
            </a:p>
          </p:txBody>
        </p:sp>
        <p:sp>
          <p:nvSpPr>
            <p:cNvPr id="930117" name="Freeform 325"/>
            <p:cNvSpPr>
              <a:spLocks/>
            </p:cNvSpPr>
            <p:nvPr/>
          </p:nvSpPr>
          <p:spPr bwMode="auto">
            <a:xfrm>
              <a:off x="2601" y="3214"/>
              <a:ext cx="42" cy="59"/>
            </a:xfrm>
            <a:custGeom>
              <a:avLst/>
              <a:gdLst/>
              <a:ahLst/>
              <a:cxnLst>
                <a:cxn ang="0">
                  <a:pos x="0" y="7"/>
                </a:cxn>
                <a:cxn ang="0">
                  <a:pos x="8" y="21"/>
                </a:cxn>
                <a:cxn ang="0">
                  <a:pos x="26" y="47"/>
                </a:cxn>
                <a:cxn ang="0">
                  <a:pos x="32" y="59"/>
                </a:cxn>
                <a:cxn ang="0">
                  <a:pos x="42" y="51"/>
                </a:cxn>
                <a:cxn ang="0">
                  <a:pos x="36" y="41"/>
                </a:cxn>
                <a:cxn ang="0">
                  <a:pos x="18" y="13"/>
                </a:cxn>
                <a:cxn ang="0">
                  <a:pos x="10" y="0"/>
                </a:cxn>
                <a:cxn ang="0">
                  <a:pos x="0" y="7"/>
                </a:cxn>
              </a:cxnLst>
              <a:rect l="0" t="0" r="r" b="b"/>
              <a:pathLst>
                <a:path w="42" h="59">
                  <a:moveTo>
                    <a:pt x="0" y="7"/>
                  </a:moveTo>
                  <a:lnTo>
                    <a:pt x="8" y="21"/>
                  </a:lnTo>
                  <a:lnTo>
                    <a:pt x="26" y="47"/>
                  </a:lnTo>
                  <a:lnTo>
                    <a:pt x="32" y="59"/>
                  </a:lnTo>
                  <a:lnTo>
                    <a:pt x="42" y="51"/>
                  </a:lnTo>
                  <a:lnTo>
                    <a:pt x="36" y="41"/>
                  </a:lnTo>
                  <a:lnTo>
                    <a:pt x="18" y="13"/>
                  </a:lnTo>
                  <a:lnTo>
                    <a:pt x="10" y="0"/>
                  </a:lnTo>
                  <a:lnTo>
                    <a:pt x="0" y="7"/>
                  </a:lnTo>
                  <a:close/>
                </a:path>
              </a:pathLst>
            </a:custGeom>
            <a:grpFill/>
            <a:ln w="9525">
              <a:noFill/>
              <a:round/>
              <a:headEnd/>
              <a:tailEnd/>
            </a:ln>
          </p:spPr>
          <p:txBody>
            <a:bodyPr/>
            <a:lstStyle/>
            <a:p>
              <a:pPr>
                <a:defRPr/>
              </a:pPr>
              <a:endParaRPr lang="en-CA" dirty="0"/>
            </a:p>
          </p:txBody>
        </p:sp>
        <p:sp>
          <p:nvSpPr>
            <p:cNvPr id="930118" name="Freeform 326"/>
            <p:cNvSpPr>
              <a:spLocks/>
            </p:cNvSpPr>
            <p:nvPr/>
          </p:nvSpPr>
          <p:spPr bwMode="auto">
            <a:xfrm>
              <a:off x="2548" y="3105"/>
              <a:ext cx="34" cy="63"/>
            </a:xfrm>
            <a:custGeom>
              <a:avLst/>
              <a:gdLst/>
              <a:ahLst/>
              <a:cxnLst>
                <a:cxn ang="0">
                  <a:pos x="0" y="6"/>
                </a:cxn>
                <a:cxn ang="0">
                  <a:pos x="2" y="8"/>
                </a:cxn>
                <a:cxn ang="0">
                  <a:pos x="14" y="38"/>
                </a:cxn>
                <a:cxn ang="0">
                  <a:pos x="24" y="63"/>
                </a:cxn>
                <a:cxn ang="0">
                  <a:pos x="34" y="57"/>
                </a:cxn>
                <a:cxn ang="0">
                  <a:pos x="26" y="34"/>
                </a:cxn>
                <a:cxn ang="0">
                  <a:pos x="12" y="4"/>
                </a:cxn>
                <a:cxn ang="0">
                  <a:pos x="12" y="0"/>
                </a:cxn>
                <a:cxn ang="0">
                  <a:pos x="0" y="6"/>
                </a:cxn>
              </a:cxnLst>
              <a:rect l="0" t="0" r="r" b="b"/>
              <a:pathLst>
                <a:path w="34" h="63">
                  <a:moveTo>
                    <a:pt x="0" y="6"/>
                  </a:moveTo>
                  <a:lnTo>
                    <a:pt x="2" y="8"/>
                  </a:lnTo>
                  <a:lnTo>
                    <a:pt x="14" y="38"/>
                  </a:lnTo>
                  <a:lnTo>
                    <a:pt x="24" y="63"/>
                  </a:lnTo>
                  <a:lnTo>
                    <a:pt x="34" y="57"/>
                  </a:lnTo>
                  <a:lnTo>
                    <a:pt x="26" y="34"/>
                  </a:lnTo>
                  <a:lnTo>
                    <a:pt x="12" y="4"/>
                  </a:lnTo>
                  <a:lnTo>
                    <a:pt x="12" y="0"/>
                  </a:lnTo>
                  <a:lnTo>
                    <a:pt x="0" y="6"/>
                  </a:lnTo>
                  <a:close/>
                </a:path>
              </a:pathLst>
            </a:custGeom>
            <a:grpFill/>
            <a:ln w="9525">
              <a:noFill/>
              <a:round/>
              <a:headEnd/>
              <a:tailEnd/>
            </a:ln>
          </p:spPr>
          <p:txBody>
            <a:bodyPr/>
            <a:lstStyle/>
            <a:p>
              <a:pPr>
                <a:defRPr/>
              </a:pPr>
              <a:endParaRPr lang="en-CA" dirty="0"/>
            </a:p>
          </p:txBody>
        </p:sp>
        <p:sp>
          <p:nvSpPr>
            <p:cNvPr id="930119" name="Freeform 327"/>
            <p:cNvSpPr>
              <a:spLocks/>
            </p:cNvSpPr>
            <p:nvPr/>
          </p:nvSpPr>
          <p:spPr bwMode="auto">
            <a:xfrm>
              <a:off x="2517" y="2989"/>
              <a:ext cx="25" cy="63"/>
            </a:xfrm>
            <a:custGeom>
              <a:avLst/>
              <a:gdLst/>
              <a:ahLst/>
              <a:cxnLst>
                <a:cxn ang="0">
                  <a:pos x="0" y="2"/>
                </a:cxn>
                <a:cxn ang="0">
                  <a:pos x="4" y="25"/>
                </a:cxn>
                <a:cxn ang="0">
                  <a:pos x="13" y="59"/>
                </a:cxn>
                <a:cxn ang="0">
                  <a:pos x="13" y="63"/>
                </a:cxn>
                <a:cxn ang="0">
                  <a:pos x="25" y="59"/>
                </a:cxn>
                <a:cxn ang="0">
                  <a:pos x="25" y="55"/>
                </a:cxn>
                <a:cxn ang="0">
                  <a:pos x="17" y="23"/>
                </a:cxn>
                <a:cxn ang="0">
                  <a:pos x="13" y="0"/>
                </a:cxn>
                <a:cxn ang="0">
                  <a:pos x="0" y="2"/>
                </a:cxn>
              </a:cxnLst>
              <a:rect l="0" t="0" r="r" b="b"/>
              <a:pathLst>
                <a:path w="25" h="63">
                  <a:moveTo>
                    <a:pt x="0" y="2"/>
                  </a:moveTo>
                  <a:lnTo>
                    <a:pt x="4" y="25"/>
                  </a:lnTo>
                  <a:lnTo>
                    <a:pt x="13" y="59"/>
                  </a:lnTo>
                  <a:lnTo>
                    <a:pt x="13" y="63"/>
                  </a:lnTo>
                  <a:lnTo>
                    <a:pt x="25" y="59"/>
                  </a:lnTo>
                  <a:lnTo>
                    <a:pt x="25" y="55"/>
                  </a:lnTo>
                  <a:lnTo>
                    <a:pt x="17" y="23"/>
                  </a:lnTo>
                  <a:lnTo>
                    <a:pt x="13" y="0"/>
                  </a:lnTo>
                  <a:lnTo>
                    <a:pt x="0" y="2"/>
                  </a:lnTo>
                  <a:close/>
                </a:path>
              </a:pathLst>
            </a:custGeom>
            <a:grpFill/>
            <a:ln w="9525">
              <a:noFill/>
              <a:round/>
              <a:headEnd/>
              <a:tailEnd/>
            </a:ln>
          </p:spPr>
          <p:txBody>
            <a:bodyPr/>
            <a:lstStyle/>
            <a:p>
              <a:pPr>
                <a:defRPr/>
              </a:pPr>
              <a:endParaRPr lang="en-CA" dirty="0"/>
            </a:p>
          </p:txBody>
        </p:sp>
        <p:sp>
          <p:nvSpPr>
            <p:cNvPr id="930120" name="Freeform 328"/>
            <p:cNvSpPr>
              <a:spLocks/>
            </p:cNvSpPr>
            <p:nvPr/>
          </p:nvSpPr>
          <p:spPr bwMode="auto">
            <a:xfrm>
              <a:off x="2507" y="2873"/>
              <a:ext cx="14" cy="57"/>
            </a:xfrm>
            <a:custGeom>
              <a:avLst/>
              <a:gdLst/>
              <a:ahLst/>
              <a:cxnLst>
                <a:cxn ang="0">
                  <a:pos x="0" y="0"/>
                </a:cxn>
                <a:cxn ang="0">
                  <a:pos x="0" y="37"/>
                </a:cxn>
                <a:cxn ang="0">
                  <a:pos x="2" y="57"/>
                </a:cxn>
                <a:cxn ang="0">
                  <a:pos x="14" y="55"/>
                </a:cxn>
                <a:cxn ang="0">
                  <a:pos x="12" y="37"/>
                </a:cxn>
                <a:cxn ang="0">
                  <a:pos x="12" y="0"/>
                </a:cxn>
                <a:cxn ang="0">
                  <a:pos x="0" y="0"/>
                </a:cxn>
              </a:cxnLst>
              <a:rect l="0" t="0" r="r" b="b"/>
              <a:pathLst>
                <a:path w="14" h="57">
                  <a:moveTo>
                    <a:pt x="0" y="0"/>
                  </a:moveTo>
                  <a:lnTo>
                    <a:pt x="0" y="37"/>
                  </a:lnTo>
                  <a:lnTo>
                    <a:pt x="2" y="57"/>
                  </a:lnTo>
                  <a:lnTo>
                    <a:pt x="14" y="55"/>
                  </a:lnTo>
                  <a:lnTo>
                    <a:pt x="12" y="37"/>
                  </a:lnTo>
                  <a:lnTo>
                    <a:pt x="12" y="0"/>
                  </a:lnTo>
                  <a:lnTo>
                    <a:pt x="0" y="0"/>
                  </a:lnTo>
                  <a:close/>
                </a:path>
              </a:pathLst>
            </a:custGeom>
            <a:grpFill/>
            <a:ln w="9525">
              <a:noFill/>
              <a:round/>
              <a:headEnd/>
              <a:tailEnd/>
            </a:ln>
          </p:spPr>
          <p:txBody>
            <a:bodyPr/>
            <a:lstStyle/>
            <a:p>
              <a:pPr>
                <a:defRPr/>
              </a:pPr>
              <a:endParaRPr lang="en-CA" dirty="0"/>
            </a:p>
          </p:txBody>
        </p:sp>
        <p:sp>
          <p:nvSpPr>
            <p:cNvPr id="930122" name="Freeform 330"/>
            <p:cNvSpPr>
              <a:spLocks/>
            </p:cNvSpPr>
            <p:nvPr/>
          </p:nvSpPr>
          <p:spPr bwMode="auto">
            <a:xfrm>
              <a:off x="2511" y="2748"/>
              <a:ext cx="21" cy="61"/>
            </a:xfrm>
            <a:custGeom>
              <a:avLst/>
              <a:gdLst/>
              <a:ahLst/>
              <a:cxnLst>
                <a:cxn ang="0">
                  <a:pos x="8" y="0"/>
                </a:cxn>
                <a:cxn ang="0">
                  <a:pos x="4" y="20"/>
                </a:cxn>
                <a:cxn ang="0">
                  <a:pos x="0" y="54"/>
                </a:cxn>
                <a:cxn ang="0">
                  <a:pos x="0" y="61"/>
                </a:cxn>
                <a:cxn ang="0">
                  <a:pos x="12" y="61"/>
                </a:cxn>
                <a:cxn ang="0">
                  <a:pos x="12" y="56"/>
                </a:cxn>
                <a:cxn ang="0">
                  <a:pos x="17" y="22"/>
                </a:cxn>
                <a:cxn ang="0">
                  <a:pos x="21" y="2"/>
                </a:cxn>
                <a:cxn ang="0">
                  <a:pos x="8" y="0"/>
                </a:cxn>
              </a:cxnLst>
              <a:rect l="0" t="0" r="r" b="b"/>
              <a:pathLst>
                <a:path w="21" h="61">
                  <a:moveTo>
                    <a:pt x="8" y="0"/>
                  </a:moveTo>
                  <a:lnTo>
                    <a:pt x="4" y="20"/>
                  </a:lnTo>
                  <a:lnTo>
                    <a:pt x="0" y="54"/>
                  </a:lnTo>
                  <a:lnTo>
                    <a:pt x="0" y="61"/>
                  </a:lnTo>
                  <a:lnTo>
                    <a:pt x="12" y="61"/>
                  </a:lnTo>
                  <a:lnTo>
                    <a:pt x="12" y="56"/>
                  </a:lnTo>
                  <a:lnTo>
                    <a:pt x="17" y="22"/>
                  </a:lnTo>
                  <a:lnTo>
                    <a:pt x="21" y="2"/>
                  </a:lnTo>
                  <a:lnTo>
                    <a:pt x="8" y="0"/>
                  </a:lnTo>
                  <a:close/>
                </a:path>
              </a:pathLst>
            </a:custGeom>
            <a:grpFill/>
            <a:ln w="9525">
              <a:noFill/>
              <a:round/>
              <a:headEnd/>
              <a:tailEnd/>
            </a:ln>
          </p:spPr>
          <p:txBody>
            <a:bodyPr/>
            <a:lstStyle/>
            <a:p>
              <a:pPr>
                <a:defRPr/>
              </a:pPr>
              <a:endParaRPr lang="en-CA" dirty="0"/>
            </a:p>
          </p:txBody>
        </p:sp>
        <p:sp>
          <p:nvSpPr>
            <p:cNvPr id="930123" name="Freeform 331"/>
            <p:cNvSpPr>
              <a:spLocks/>
            </p:cNvSpPr>
            <p:nvPr/>
          </p:nvSpPr>
          <p:spPr bwMode="auto">
            <a:xfrm>
              <a:off x="2534" y="2628"/>
              <a:ext cx="30" cy="63"/>
            </a:xfrm>
            <a:custGeom>
              <a:avLst/>
              <a:gdLst/>
              <a:ahLst/>
              <a:cxnLst>
                <a:cxn ang="0">
                  <a:pos x="18" y="0"/>
                </a:cxn>
                <a:cxn ang="0">
                  <a:pos x="16" y="8"/>
                </a:cxn>
                <a:cxn ang="0">
                  <a:pos x="4" y="40"/>
                </a:cxn>
                <a:cxn ang="0">
                  <a:pos x="0" y="59"/>
                </a:cxn>
                <a:cxn ang="0">
                  <a:pos x="12" y="63"/>
                </a:cxn>
                <a:cxn ang="0">
                  <a:pos x="16" y="45"/>
                </a:cxn>
                <a:cxn ang="0">
                  <a:pos x="26" y="12"/>
                </a:cxn>
                <a:cxn ang="0">
                  <a:pos x="30" y="4"/>
                </a:cxn>
                <a:cxn ang="0">
                  <a:pos x="18" y="0"/>
                </a:cxn>
              </a:cxnLst>
              <a:rect l="0" t="0" r="r" b="b"/>
              <a:pathLst>
                <a:path w="30" h="63">
                  <a:moveTo>
                    <a:pt x="18" y="0"/>
                  </a:moveTo>
                  <a:lnTo>
                    <a:pt x="16" y="8"/>
                  </a:lnTo>
                  <a:lnTo>
                    <a:pt x="4" y="40"/>
                  </a:lnTo>
                  <a:lnTo>
                    <a:pt x="0" y="59"/>
                  </a:lnTo>
                  <a:lnTo>
                    <a:pt x="12" y="63"/>
                  </a:lnTo>
                  <a:lnTo>
                    <a:pt x="16" y="45"/>
                  </a:lnTo>
                  <a:lnTo>
                    <a:pt x="26" y="12"/>
                  </a:lnTo>
                  <a:lnTo>
                    <a:pt x="30" y="4"/>
                  </a:lnTo>
                  <a:lnTo>
                    <a:pt x="18" y="0"/>
                  </a:lnTo>
                  <a:close/>
                </a:path>
              </a:pathLst>
            </a:custGeom>
            <a:grpFill/>
            <a:ln w="9525">
              <a:noFill/>
              <a:round/>
              <a:headEnd/>
              <a:tailEnd/>
            </a:ln>
          </p:spPr>
          <p:txBody>
            <a:bodyPr/>
            <a:lstStyle/>
            <a:p>
              <a:pPr>
                <a:defRPr/>
              </a:pPr>
              <a:endParaRPr lang="en-CA" dirty="0"/>
            </a:p>
          </p:txBody>
        </p:sp>
        <p:sp>
          <p:nvSpPr>
            <p:cNvPr id="930124" name="Freeform 332"/>
            <p:cNvSpPr>
              <a:spLocks/>
            </p:cNvSpPr>
            <p:nvPr/>
          </p:nvSpPr>
          <p:spPr bwMode="auto">
            <a:xfrm>
              <a:off x="2576" y="2518"/>
              <a:ext cx="41" cy="59"/>
            </a:xfrm>
            <a:custGeom>
              <a:avLst/>
              <a:gdLst/>
              <a:ahLst/>
              <a:cxnLst>
                <a:cxn ang="0">
                  <a:pos x="31" y="0"/>
                </a:cxn>
                <a:cxn ang="0">
                  <a:pos x="14" y="25"/>
                </a:cxn>
                <a:cxn ang="0">
                  <a:pos x="0" y="55"/>
                </a:cxn>
                <a:cxn ang="0">
                  <a:pos x="12" y="59"/>
                </a:cxn>
                <a:cxn ang="0">
                  <a:pos x="27" y="31"/>
                </a:cxn>
                <a:cxn ang="0">
                  <a:pos x="41" y="6"/>
                </a:cxn>
                <a:cxn ang="0">
                  <a:pos x="31" y="0"/>
                </a:cxn>
              </a:cxnLst>
              <a:rect l="0" t="0" r="r" b="b"/>
              <a:pathLst>
                <a:path w="41" h="59">
                  <a:moveTo>
                    <a:pt x="31" y="0"/>
                  </a:moveTo>
                  <a:lnTo>
                    <a:pt x="14" y="25"/>
                  </a:lnTo>
                  <a:lnTo>
                    <a:pt x="0" y="55"/>
                  </a:lnTo>
                  <a:lnTo>
                    <a:pt x="12" y="59"/>
                  </a:lnTo>
                  <a:lnTo>
                    <a:pt x="27" y="31"/>
                  </a:lnTo>
                  <a:lnTo>
                    <a:pt x="41" y="6"/>
                  </a:lnTo>
                  <a:lnTo>
                    <a:pt x="31" y="0"/>
                  </a:lnTo>
                  <a:close/>
                </a:path>
              </a:pathLst>
            </a:custGeom>
            <a:grpFill/>
            <a:ln w="9525">
              <a:noFill/>
              <a:round/>
              <a:headEnd/>
              <a:tailEnd/>
            </a:ln>
          </p:spPr>
          <p:txBody>
            <a:bodyPr/>
            <a:lstStyle/>
            <a:p>
              <a:pPr>
                <a:defRPr/>
              </a:pPr>
              <a:endParaRPr lang="en-CA" dirty="0"/>
            </a:p>
          </p:txBody>
        </p:sp>
        <p:sp>
          <p:nvSpPr>
            <p:cNvPr id="930125" name="Freeform 333"/>
            <p:cNvSpPr>
              <a:spLocks/>
            </p:cNvSpPr>
            <p:nvPr/>
          </p:nvSpPr>
          <p:spPr bwMode="auto">
            <a:xfrm>
              <a:off x="2639" y="2419"/>
              <a:ext cx="49" cy="55"/>
            </a:xfrm>
            <a:custGeom>
              <a:avLst/>
              <a:gdLst/>
              <a:ahLst/>
              <a:cxnLst>
                <a:cxn ang="0">
                  <a:pos x="39" y="0"/>
                </a:cxn>
                <a:cxn ang="0">
                  <a:pos x="27" y="14"/>
                </a:cxn>
                <a:cxn ang="0">
                  <a:pos x="6" y="40"/>
                </a:cxn>
                <a:cxn ang="0">
                  <a:pos x="0" y="49"/>
                </a:cxn>
                <a:cxn ang="0">
                  <a:pos x="10" y="55"/>
                </a:cxn>
                <a:cxn ang="0">
                  <a:pos x="16" y="47"/>
                </a:cxn>
                <a:cxn ang="0">
                  <a:pos x="37" y="22"/>
                </a:cxn>
                <a:cxn ang="0">
                  <a:pos x="49" y="8"/>
                </a:cxn>
                <a:cxn ang="0">
                  <a:pos x="39" y="0"/>
                </a:cxn>
              </a:cxnLst>
              <a:rect l="0" t="0" r="r" b="b"/>
              <a:pathLst>
                <a:path w="49" h="55">
                  <a:moveTo>
                    <a:pt x="39" y="0"/>
                  </a:moveTo>
                  <a:lnTo>
                    <a:pt x="27" y="14"/>
                  </a:lnTo>
                  <a:lnTo>
                    <a:pt x="6" y="40"/>
                  </a:lnTo>
                  <a:lnTo>
                    <a:pt x="0" y="49"/>
                  </a:lnTo>
                  <a:lnTo>
                    <a:pt x="10" y="55"/>
                  </a:lnTo>
                  <a:lnTo>
                    <a:pt x="16" y="47"/>
                  </a:lnTo>
                  <a:lnTo>
                    <a:pt x="37" y="22"/>
                  </a:lnTo>
                  <a:lnTo>
                    <a:pt x="49" y="8"/>
                  </a:lnTo>
                  <a:lnTo>
                    <a:pt x="39" y="0"/>
                  </a:lnTo>
                  <a:close/>
                </a:path>
              </a:pathLst>
            </a:custGeom>
            <a:grpFill/>
            <a:ln w="9525">
              <a:noFill/>
              <a:round/>
              <a:headEnd/>
              <a:tailEnd/>
            </a:ln>
          </p:spPr>
          <p:txBody>
            <a:bodyPr/>
            <a:lstStyle/>
            <a:p>
              <a:pPr>
                <a:defRPr/>
              </a:pPr>
              <a:endParaRPr lang="en-CA" dirty="0"/>
            </a:p>
          </p:txBody>
        </p:sp>
        <p:sp>
          <p:nvSpPr>
            <p:cNvPr id="930126" name="Freeform 334"/>
            <p:cNvSpPr>
              <a:spLocks/>
            </p:cNvSpPr>
            <p:nvPr/>
          </p:nvSpPr>
          <p:spPr bwMode="auto">
            <a:xfrm>
              <a:off x="2720" y="2334"/>
              <a:ext cx="55" cy="48"/>
            </a:xfrm>
            <a:custGeom>
              <a:avLst/>
              <a:gdLst/>
              <a:ahLst/>
              <a:cxnLst>
                <a:cxn ang="0">
                  <a:pos x="47" y="0"/>
                </a:cxn>
                <a:cxn ang="0">
                  <a:pos x="41" y="6"/>
                </a:cxn>
                <a:cxn ang="0">
                  <a:pos x="15" y="26"/>
                </a:cxn>
                <a:cxn ang="0">
                  <a:pos x="0" y="40"/>
                </a:cxn>
                <a:cxn ang="0">
                  <a:pos x="8" y="48"/>
                </a:cxn>
                <a:cxn ang="0">
                  <a:pos x="23" y="36"/>
                </a:cxn>
                <a:cxn ang="0">
                  <a:pos x="49" y="14"/>
                </a:cxn>
                <a:cxn ang="0">
                  <a:pos x="55" y="10"/>
                </a:cxn>
                <a:cxn ang="0">
                  <a:pos x="47" y="0"/>
                </a:cxn>
              </a:cxnLst>
              <a:rect l="0" t="0" r="r" b="b"/>
              <a:pathLst>
                <a:path w="55" h="48">
                  <a:moveTo>
                    <a:pt x="47" y="0"/>
                  </a:moveTo>
                  <a:lnTo>
                    <a:pt x="41" y="6"/>
                  </a:lnTo>
                  <a:lnTo>
                    <a:pt x="15" y="26"/>
                  </a:lnTo>
                  <a:lnTo>
                    <a:pt x="0" y="40"/>
                  </a:lnTo>
                  <a:lnTo>
                    <a:pt x="8" y="48"/>
                  </a:lnTo>
                  <a:lnTo>
                    <a:pt x="23" y="36"/>
                  </a:lnTo>
                  <a:lnTo>
                    <a:pt x="49" y="14"/>
                  </a:lnTo>
                  <a:lnTo>
                    <a:pt x="55" y="10"/>
                  </a:lnTo>
                  <a:lnTo>
                    <a:pt x="47" y="0"/>
                  </a:lnTo>
                  <a:close/>
                </a:path>
              </a:pathLst>
            </a:custGeom>
            <a:grpFill/>
            <a:ln w="9525">
              <a:noFill/>
              <a:round/>
              <a:headEnd/>
              <a:tailEnd/>
            </a:ln>
          </p:spPr>
          <p:txBody>
            <a:bodyPr/>
            <a:lstStyle/>
            <a:p>
              <a:pPr>
                <a:defRPr/>
              </a:pPr>
              <a:endParaRPr lang="en-CA" dirty="0"/>
            </a:p>
          </p:txBody>
        </p:sp>
        <p:sp>
          <p:nvSpPr>
            <p:cNvPr id="930127" name="Freeform 335"/>
            <p:cNvSpPr>
              <a:spLocks/>
            </p:cNvSpPr>
            <p:nvPr/>
          </p:nvSpPr>
          <p:spPr bwMode="auto">
            <a:xfrm>
              <a:off x="2816" y="2265"/>
              <a:ext cx="59" cy="42"/>
            </a:xfrm>
            <a:custGeom>
              <a:avLst/>
              <a:gdLst/>
              <a:ahLst/>
              <a:cxnLst>
                <a:cxn ang="0">
                  <a:pos x="53" y="0"/>
                </a:cxn>
                <a:cxn ang="0">
                  <a:pos x="26" y="16"/>
                </a:cxn>
                <a:cxn ang="0">
                  <a:pos x="0" y="32"/>
                </a:cxn>
                <a:cxn ang="0">
                  <a:pos x="8" y="42"/>
                </a:cxn>
                <a:cxn ang="0">
                  <a:pos x="32" y="26"/>
                </a:cxn>
                <a:cxn ang="0">
                  <a:pos x="59" y="10"/>
                </a:cxn>
                <a:cxn ang="0">
                  <a:pos x="53" y="0"/>
                </a:cxn>
              </a:cxnLst>
              <a:rect l="0" t="0" r="r" b="b"/>
              <a:pathLst>
                <a:path w="59" h="42">
                  <a:moveTo>
                    <a:pt x="53" y="0"/>
                  </a:moveTo>
                  <a:lnTo>
                    <a:pt x="26" y="16"/>
                  </a:lnTo>
                  <a:lnTo>
                    <a:pt x="0" y="32"/>
                  </a:lnTo>
                  <a:lnTo>
                    <a:pt x="8" y="42"/>
                  </a:lnTo>
                  <a:lnTo>
                    <a:pt x="32" y="26"/>
                  </a:lnTo>
                  <a:lnTo>
                    <a:pt x="59" y="10"/>
                  </a:lnTo>
                  <a:lnTo>
                    <a:pt x="53" y="0"/>
                  </a:lnTo>
                  <a:close/>
                </a:path>
              </a:pathLst>
            </a:custGeom>
            <a:grpFill/>
            <a:ln w="9525">
              <a:noFill/>
              <a:round/>
              <a:headEnd/>
              <a:tailEnd/>
            </a:ln>
          </p:spPr>
          <p:txBody>
            <a:bodyPr/>
            <a:lstStyle/>
            <a:p>
              <a:pPr>
                <a:defRPr/>
              </a:pPr>
              <a:endParaRPr lang="en-CA" dirty="0"/>
            </a:p>
          </p:txBody>
        </p:sp>
        <p:sp>
          <p:nvSpPr>
            <p:cNvPr id="930128" name="Freeform 336"/>
            <p:cNvSpPr>
              <a:spLocks/>
            </p:cNvSpPr>
            <p:nvPr/>
          </p:nvSpPr>
          <p:spPr bwMode="auto">
            <a:xfrm>
              <a:off x="2923" y="2216"/>
              <a:ext cx="61" cy="32"/>
            </a:xfrm>
            <a:custGeom>
              <a:avLst/>
              <a:gdLst/>
              <a:ahLst/>
              <a:cxnLst>
                <a:cxn ang="0">
                  <a:pos x="57" y="0"/>
                </a:cxn>
                <a:cxn ang="0">
                  <a:pos x="41" y="6"/>
                </a:cxn>
                <a:cxn ang="0">
                  <a:pos x="9" y="18"/>
                </a:cxn>
                <a:cxn ang="0">
                  <a:pos x="0" y="22"/>
                </a:cxn>
                <a:cxn ang="0">
                  <a:pos x="6" y="32"/>
                </a:cxn>
                <a:cxn ang="0">
                  <a:pos x="15" y="30"/>
                </a:cxn>
                <a:cxn ang="0">
                  <a:pos x="45" y="18"/>
                </a:cxn>
                <a:cxn ang="0">
                  <a:pos x="61" y="12"/>
                </a:cxn>
                <a:cxn ang="0">
                  <a:pos x="57" y="0"/>
                </a:cxn>
              </a:cxnLst>
              <a:rect l="0" t="0" r="r" b="b"/>
              <a:pathLst>
                <a:path w="61" h="32">
                  <a:moveTo>
                    <a:pt x="57" y="0"/>
                  </a:moveTo>
                  <a:lnTo>
                    <a:pt x="41" y="6"/>
                  </a:lnTo>
                  <a:lnTo>
                    <a:pt x="9" y="18"/>
                  </a:lnTo>
                  <a:lnTo>
                    <a:pt x="0" y="22"/>
                  </a:lnTo>
                  <a:lnTo>
                    <a:pt x="6" y="32"/>
                  </a:lnTo>
                  <a:lnTo>
                    <a:pt x="15" y="30"/>
                  </a:lnTo>
                  <a:lnTo>
                    <a:pt x="45" y="18"/>
                  </a:lnTo>
                  <a:lnTo>
                    <a:pt x="61" y="12"/>
                  </a:lnTo>
                  <a:lnTo>
                    <a:pt x="57" y="0"/>
                  </a:lnTo>
                  <a:close/>
                </a:path>
              </a:pathLst>
            </a:custGeom>
            <a:grpFill/>
            <a:ln w="9525">
              <a:noFill/>
              <a:round/>
              <a:headEnd/>
              <a:tailEnd/>
            </a:ln>
          </p:spPr>
          <p:txBody>
            <a:bodyPr/>
            <a:lstStyle/>
            <a:p>
              <a:pPr>
                <a:defRPr/>
              </a:pPr>
              <a:endParaRPr lang="en-CA" dirty="0"/>
            </a:p>
          </p:txBody>
        </p:sp>
        <p:sp>
          <p:nvSpPr>
            <p:cNvPr id="930129" name="Freeform 337"/>
            <p:cNvSpPr>
              <a:spLocks/>
            </p:cNvSpPr>
            <p:nvPr/>
          </p:nvSpPr>
          <p:spPr bwMode="auto">
            <a:xfrm>
              <a:off x="3041" y="2187"/>
              <a:ext cx="61" cy="23"/>
            </a:xfrm>
            <a:custGeom>
              <a:avLst/>
              <a:gdLst/>
              <a:ahLst/>
              <a:cxnLst>
                <a:cxn ang="0">
                  <a:pos x="59" y="0"/>
                </a:cxn>
                <a:cxn ang="0">
                  <a:pos x="55" y="0"/>
                </a:cxn>
                <a:cxn ang="0">
                  <a:pos x="20" y="7"/>
                </a:cxn>
                <a:cxn ang="0">
                  <a:pos x="0" y="13"/>
                </a:cxn>
                <a:cxn ang="0">
                  <a:pos x="2" y="23"/>
                </a:cxn>
                <a:cxn ang="0">
                  <a:pos x="24" y="19"/>
                </a:cxn>
                <a:cxn ang="0">
                  <a:pos x="57" y="13"/>
                </a:cxn>
                <a:cxn ang="0">
                  <a:pos x="61" y="13"/>
                </a:cxn>
                <a:cxn ang="0">
                  <a:pos x="59" y="0"/>
                </a:cxn>
              </a:cxnLst>
              <a:rect l="0" t="0" r="r" b="b"/>
              <a:pathLst>
                <a:path w="61" h="23">
                  <a:moveTo>
                    <a:pt x="59" y="0"/>
                  </a:moveTo>
                  <a:lnTo>
                    <a:pt x="55" y="0"/>
                  </a:lnTo>
                  <a:lnTo>
                    <a:pt x="20" y="7"/>
                  </a:lnTo>
                  <a:lnTo>
                    <a:pt x="0" y="13"/>
                  </a:lnTo>
                  <a:lnTo>
                    <a:pt x="2" y="23"/>
                  </a:lnTo>
                  <a:lnTo>
                    <a:pt x="24" y="19"/>
                  </a:lnTo>
                  <a:lnTo>
                    <a:pt x="57" y="13"/>
                  </a:lnTo>
                  <a:lnTo>
                    <a:pt x="61" y="13"/>
                  </a:lnTo>
                  <a:lnTo>
                    <a:pt x="59" y="0"/>
                  </a:lnTo>
                  <a:close/>
                </a:path>
              </a:pathLst>
            </a:custGeom>
            <a:grpFill/>
            <a:ln w="9525">
              <a:noFill/>
              <a:round/>
              <a:headEnd/>
              <a:tailEnd/>
            </a:ln>
          </p:spPr>
          <p:txBody>
            <a:bodyPr/>
            <a:lstStyle/>
            <a:p>
              <a:pPr>
                <a:defRPr/>
              </a:pPr>
              <a:endParaRPr lang="en-CA" dirty="0"/>
            </a:p>
          </p:txBody>
        </p:sp>
        <p:sp>
          <p:nvSpPr>
            <p:cNvPr id="930130" name="Freeform 338"/>
            <p:cNvSpPr>
              <a:spLocks/>
            </p:cNvSpPr>
            <p:nvPr/>
          </p:nvSpPr>
          <p:spPr bwMode="auto">
            <a:xfrm>
              <a:off x="3161" y="2179"/>
              <a:ext cx="41" cy="15"/>
            </a:xfrm>
            <a:custGeom>
              <a:avLst/>
              <a:gdLst/>
              <a:ahLst/>
              <a:cxnLst>
                <a:cxn ang="0">
                  <a:pos x="41" y="0"/>
                </a:cxn>
                <a:cxn ang="0">
                  <a:pos x="6" y="2"/>
                </a:cxn>
                <a:cxn ang="0">
                  <a:pos x="0" y="2"/>
                </a:cxn>
                <a:cxn ang="0">
                  <a:pos x="2" y="15"/>
                </a:cxn>
                <a:cxn ang="0">
                  <a:pos x="6" y="15"/>
                </a:cxn>
                <a:cxn ang="0">
                  <a:pos x="41" y="13"/>
                </a:cxn>
                <a:cxn ang="0">
                  <a:pos x="41" y="0"/>
                </a:cxn>
              </a:cxnLst>
              <a:rect l="0" t="0" r="r" b="b"/>
              <a:pathLst>
                <a:path w="41" h="15">
                  <a:moveTo>
                    <a:pt x="41" y="0"/>
                  </a:moveTo>
                  <a:lnTo>
                    <a:pt x="6" y="2"/>
                  </a:lnTo>
                  <a:lnTo>
                    <a:pt x="0" y="2"/>
                  </a:lnTo>
                  <a:lnTo>
                    <a:pt x="2" y="15"/>
                  </a:lnTo>
                  <a:lnTo>
                    <a:pt x="6" y="15"/>
                  </a:lnTo>
                  <a:lnTo>
                    <a:pt x="41" y="13"/>
                  </a:lnTo>
                  <a:lnTo>
                    <a:pt x="41" y="0"/>
                  </a:lnTo>
                  <a:close/>
                </a:path>
              </a:pathLst>
            </a:custGeom>
            <a:grpFill/>
            <a:ln w="9525">
              <a:noFill/>
              <a:round/>
              <a:headEnd/>
              <a:tailEnd/>
            </a:ln>
          </p:spPr>
          <p:txBody>
            <a:bodyPr/>
            <a:lstStyle/>
            <a:p>
              <a:pPr>
                <a:defRPr/>
              </a:pPr>
              <a:endParaRPr lang="en-CA" dirty="0"/>
            </a:p>
          </p:txBody>
        </p:sp>
        <p:sp>
          <p:nvSpPr>
            <p:cNvPr id="930131" name="Rectangle 339"/>
            <p:cNvSpPr>
              <a:spLocks noChangeArrowheads="1"/>
            </p:cNvSpPr>
            <p:nvPr/>
          </p:nvSpPr>
          <p:spPr bwMode="auto">
            <a:xfrm>
              <a:off x="3202" y="2179"/>
              <a:ext cx="22" cy="13"/>
            </a:xfrm>
            <a:prstGeom prst="rect">
              <a:avLst/>
            </a:prstGeom>
            <a:grpFill/>
            <a:ln w="9525">
              <a:noFill/>
              <a:miter lim="800000"/>
              <a:headEnd/>
              <a:tailEnd/>
            </a:ln>
          </p:spPr>
          <p:txBody>
            <a:bodyPr/>
            <a:lstStyle/>
            <a:p>
              <a:pPr>
                <a:defRPr/>
              </a:pPr>
              <a:endParaRPr lang="en-CA" dirty="0"/>
            </a:p>
          </p:txBody>
        </p:sp>
        <p:sp>
          <p:nvSpPr>
            <p:cNvPr id="930132" name="Freeform 340"/>
            <p:cNvSpPr>
              <a:spLocks/>
            </p:cNvSpPr>
            <p:nvPr/>
          </p:nvSpPr>
          <p:spPr bwMode="auto">
            <a:xfrm>
              <a:off x="3283" y="2185"/>
              <a:ext cx="63" cy="23"/>
            </a:xfrm>
            <a:custGeom>
              <a:avLst/>
              <a:gdLst/>
              <a:ahLst/>
              <a:cxnLst>
                <a:cxn ang="0">
                  <a:pos x="63" y="11"/>
                </a:cxn>
                <a:cxn ang="0">
                  <a:pos x="59" y="9"/>
                </a:cxn>
                <a:cxn ang="0">
                  <a:pos x="24" y="2"/>
                </a:cxn>
                <a:cxn ang="0">
                  <a:pos x="2" y="0"/>
                </a:cxn>
                <a:cxn ang="0">
                  <a:pos x="0" y="13"/>
                </a:cxn>
                <a:cxn ang="0">
                  <a:pos x="22" y="15"/>
                </a:cxn>
                <a:cxn ang="0">
                  <a:pos x="55" y="21"/>
                </a:cxn>
                <a:cxn ang="0">
                  <a:pos x="61" y="23"/>
                </a:cxn>
                <a:cxn ang="0">
                  <a:pos x="63" y="11"/>
                </a:cxn>
              </a:cxnLst>
              <a:rect l="0" t="0" r="r" b="b"/>
              <a:pathLst>
                <a:path w="63" h="23">
                  <a:moveTo>
                    <a:pt x="63" y="11"/>
                  </a:moveTo>
                  <a:lnTo>
                    <a:pt x="59" y="9"/>
                  </a:lnTo>
                  <a:lnTo>
                    <a:pt x="24" y="2"/>
                  </a:lnTo>
                  <a:lnTo>
                    <a:pt x="2" y="0"/>
                  </a:lnTo>
                  <a:lnTo>
                    <a:pt x="0" y="13"/>
                  </a:lnTo>
                  <a:lnTo>
                    <a:pt x="22" y="15"/>
                  </a:lnTo>
                  <a:lnTo>
                    <a:pt x="55" y="21"/>
                  </a:lnTo>
                  <a:lnTo>
                    <a:pt x="61" y="23"/>
                  </a:lnTo>
                  <a:lnTo>
                    <a:pt x="63" y="11"/>
                  </a:lnTo>
                  <a:close/>
                </a:path>
              </a:pathLst>
            </a:custGeom>
            <a:grpFill/>
            <a:ln w="9525">
              <a:noFill/>
              <a:round/>
              <a:headEnd/>
              <a:tailEnd/>
            </a:ln>
          </p:spPr>
          <p:txBody>
            <a:bodyPr/>
            <a:lstStyle/>
            <a:p>
              <a:pPr>
                <a:defRPr/>
              </a:pPr>
              <a:endParaRPr lang="en-CA" dirty="0"/>
            </a:p>
          </p:txBody>
        </p:sp>
        <p:sp>
          <p:nvSpPr>
            <p:cNvPr id="930133" name="Freeform 341"/>
            <p:cNvSpPr>
              <a:spLocks/>
            </p:cNvSpPr>
            <p:nvPr/>
          </p:nvSpPr>
          <p:spPr bwMode="auto">
            <a:xfrm>
              <a:off x="3400" y="2210"/>
              <a:ext cx="61" cy="32"/>
            </a:xfrm>
            <a:custGeom>
              <a:avLst/>
              <a:gdLst/>
              <a:ahLst/>
              <a:cxnLst>
                <a:cxn ang="0">
                  <a:pos x="61" y="22"/>
                </a:cxn>
                <a:cxn ang="0">
                  <a:pos x="41" y="12"/>
                </a:cxn>
                <a:cxn ang="0">
                  <a:pos x="9" y="2"/>
                </a:cxn>
                <a:cxn ang="0">
                  <a:pos x="5" y="0"/>
                </a:cxn>
                <a:cxn ang="0">
                  <a:pos x="0" y="12"/>
                </a:cxn>
                <a:cxn ang="0">
                  <a:pos x="5" y="14"/>
                </a:cxn>
                <a:cxn ang="0">
                  <a:pos x="37" y="24"/>
                </a:cxn>
                <a:cxn ang="0">
                  <a:pos x="57" y="32"/>
                </a:cxn>
                <a:cxn ang="0">
                  <a:pos x="61" y="22"/>
                </a:cxn>
              </a:cxnLst>
              <a:rect l="0" t="0" r="r" b="b"/>
              <a:pathLst>
                <a:path w="61" h="32">
                  <a:moveTo>
                    <a:pt x="61" y="22"/>
                  </a:moveTo>
                  <a:lnTo>
                    <a:pt x="41" y="12"/>
                  </a:lnTo>
                  <a:lnTo>
                    <a:pt x="9" y="2"/>
                  </a:lnTo>
                  <a:lnTo>
                    <a:pt x="5" y="0"/>
                  </a:lnTo>
                  <a:lnTo>
                    <a:pt x="0" y="12"/>
                  </a:lnTo>
                  <a:lnTo>
                    <a:pt x="5" y="14"/>
                  </a:lnTo>
                  <a:lnTo>
                    <a:pt x="37" y="24"/>
                  </a:lnTo>
                  <a:lnTo>
                    <a:pt x="57" y="32"/>
                  </a:lnTo>
                  <a:lnTo>
                    <a:pt x="61" y="22"/>
                  </a:lnTo>
                  <a:close/>
                </a:path>
              </a:pathLst>
            </a:custGeom>
            <a:grpFill/>
            <a:ln w="9525">
              <a:noFill/>
              <a:round/>
              <a:headEnd/>
              <a:tailEnd/>
            </a:ln>
          </p:spPr>
          <p:txBody>
            <a:bodyPr/>
            <a:lstStyle/>
            <a:p>
              <a:pPr>
                <a:defRPr/>
              </a:pPr>
              <a:endParaRPr lang="en-CA" dirty="0"/>
            </a:p>
          </p:txBody>
        </p:sp>
        <p:sp>
          <p:nvSpPr>
            <p:cNvPr id="930134" name="Freeform 342"/>
            <p:cNvSpPr>
              <a:spLocks/>
            </p:cNvSpPr>
            <p:nvPr/>
          </p:nvSpPr>
          <p:spPr bwMode="auto">
            <a:xfrm>
              <a:off x="3512" y="2256"/>
              <a:ext cx="59" cy="41"/>
            </a:xfrm>
            <a:custGeom>
              <a:avLst/>
              <a:gdLst/>
              <a:ahLst/>
              <a:cxnLst>
                <a:cxn ang="0">
                  <a:pos x="59" y="31"/>
                </a:cxn>
                <a:cxn ang="0">
                  <a:pos x="55" y="27"/>
                </a:cxn>
                <a:cxn ang="0">
                  <a:pos x="24" y="11"/>
                </a:cxn>
                <a:cxn ang="0">
                  <a:pos x="6" y="0"/>
                </a:cxn>
                <a:cxn ang="0">
                  <a:pos x="0" y="11"/>
                </a:cxn>
                <a:cxn ang="0">
                  <a:pos x="18" y="21"/>
                </a:cxn>
                <a:cxn ang="0">
                  <a:pos x="49" y="37"/>
                </a:cxn>
                <a:cxn ang="0">
                  <a:pos x="53" y="41"/>
                </a:cxn>
                <a:cxn ang="0">
                  <a:pos x="59" y="31"/>
                </a:cxn>
              </a:cxnLst>
              <a:rect l="0" t="0" r="r" b="b"/>
              <a:pathLst>
                <a:path w="59" h="41">
                  <a:moveTo>
                    <a:pt x="59" y="31"/>
                  </a:moveTo>
                  <a:lnTo>
                    <a:pt x="55" y="27"/>
                  </a:lnTo>
                  <a:lnTo>
                    <a:pt x="24" y="11"/>
                  </a:lnTo>
                  <a:lnTo>
                    <a:pt x="6" y="0"/>
                  </a:lnTo>
                  <a:lnTo>
                    <a:pt x="0" y="11"/>
                  </a:lnTo>
                  <a:lnTo>
                    <a:pt x="18" y="21"/>
                  </a:lnTo>
                  <a:lnTo>
                    <a:pt x="49" y="37"/>
                  </a:lnTo>
                  <a:lnTo>
                    <a:pt x="53" y="41"/>
                  </a:lnTo>
                  <a:lnTo>
                    <a:pt x="59" y="31"/>
                  </a:lnTo>
                  <a:close/>
                </a:path>
              </a:pathLst>
            </a:custGeom>
            <a:grpFill/>
            <a:ln w="9525">
              <a:noFill/>
              <a:round/>
              <a:headEnd/>
              <a:tailEnd/>
            </a:ln>
          </p:spPr>
          <p:txBody>
            <a:bodyPr/>
            <a:lstStyle/>
            <a:p>
              <a:pPr>
                <a:defRPr/>
              </a:pPr>
              <a:endParaRPr lang="en-CA" dirty="0"/>
            </a:p>
          </p:txBody>
        </p:sp>
        <p:sp>
          <p:nvSpPr>
            <p:cNvPr id="930135" name="Freeform 343"/>
            <p:cNvSpPr>
              <a:spLocks/>
            </p:cNvSpPr>
            <p:nvPr/>
          </p:nvSpPr>
          <p:spPr bwMode="auto">
            <a:xfrm>
              <a:off x="3616" y="2321"/>
              <a:ext cx="54" cy="49"/>
            </a:xfrm>
            <a:custGeom>
              <a:avLst/>
              <a:gdLst/>
              <a:ahLst/>
              <a:cxnLst>
                <a:cxn ang="0">
                  <a:pos x="54" y="39"/>
                </a:cxn>
                <a:cxn ang="0">
                  <a:pos x="34" y="23"/>
                </a:cxn>
                <a:cxn ang="0">
                  <a:pos x="8" y="2"/>
                </a:cxn>
                <a:cxn ang="0">
                  <a:pos x="6" y="0"/>
                </a:cxn>
                <a:cxn ang="0">
                  <a:pos x="0" y="11"/>
                </a:cxn>
                <a:cxn ang="0">
                  <a:pos x="26" y="33"/>
                </a:cxn>
                <a:cxn ang="0">
                  <a:pos x="46" y="49"/>
                </a:cxn>
                <a:cxn ang="0">
                  <a:pos x="54" y="39"/>
                </a:cxn>
              </a:cxnLst>
              <a:rect l="0" t="0" r="r" b="b"/>
              <a:pathLst>
                <a:path w="54" h="49">
                  <a:moveTo>
                    <a:pt x="54" y="39"/>
                  </a:moveTo>
                  <a:lnTo>
                    <a:pt x="34" y="23"/>
                  </a:lnTo>
                  <a:lnTo>
                    <a:pt x="8" y="2"/>
                  </a:lnTo>
                  <a:lnTo>
                    <a:pt x="6" y="0"/>
                  </a:lnTo>
                  <a:lnTo>
                    <a:pt x="0" y="11"/>
                  </a:lnTo>
                  <a:lnTo>
                    <a:pt x="26" y="33"/>
                  </a:lnTo>
                  <a:lnTo>
                    <a:pt x="46" y="49"/>
                  </a:lnTo>
                  <a:lnTo>
                    <a:pt x="54" y="39"/>
                  </a:lnTo>
                  <a:close/>
                </a:path>
              </a:pathLst>
            </a:custGeom>
            <a:grpFill/>
            <a:ln w="9525">
              <a:noFill/>
              <a:round/>
              <a:headEnd/>
              <a:tailEnd/>
            </a:ln>
          </p:spPr>
          <p:txBody>
            <a:bodyPr/>
            <a:lstStyle/>
            <a:p>
              <a:pPr>
                <a:defRPr/>
              </a:pPr>
              <a:endParaRPr lang="en-CA" dirty="0"/>
            </a:p>
          </p:txBody>
        </p:sp>
        <p:sp>
          <p:nvSpPr>
            <p:cNvPr id="930136" name="Freeform 344"/>
            <p:cNvSpPr>
              <a:spLocks/>
            </p:cNvSpPr>
            <p:nvPr/>
          </p:nvSpPr>
          <p:spPr bwMode="auto">
            <a:xfrm>
              <a:off x="2897" y="3367"/>
              <a:ext cx="794" cy="467"/>
            </a:xfrm>
            <a:custGeom>
              <a:avLst/>
              <a:gdLst/>
              <a:ahLst/>
              <a:cxnLst>
                <a:cxn ang="0">
                  <a:pos x="0" y="467"/>
                </a:cxn>
                <a:cxn ang="0">
                  <a:pos x="61" y="465"/>
                </a:cxn>
                <a:cxn ang="0">
                  <a:pos x="120" y="458"/>
                </a:cxn>
                <a:cxn ang="0">
                  <a:pos x="179" y="448"/>
                </a:cxn>
                <a:cxn ang="0">
                  <a:pos x="238" y="434"/>
                </a:cxn>
                <a:cxn ang="0">
                  <a:pos x="294" y="416"/>
                </a:cxn>
                <a:cxn ang="0">
                  <a:pos x="349" y="395"/>
                </a:cxn>
                <a:cxn ang="0">
                  <a:pos x="404" y="371"/>
                </a:cxn>
                <a:cxn ang="0">
                  <a:pos x="455" y="343"/>
                </a:cxn>
                <a:cxn ang="0">
                  <a:pos x="505" y="310"/>
                </a:cxn>
                <a:cxn ang="0">
                  <a:pos x="554" y="276"/>
                </a:cxn>
                <a:cxn ang="0">
                  <a:pos x="601" y="239"/>
                </a:cxn>
                <a:cxn ang="0">
                  <a:pos x="646" y="197"/>
                </a:cxn>
                <a:cxn ang="0">
                  <a:pos x="686" y="154"/>
                </a:cxn>
                <a:cxn ang="0">
                  <a:pos x="725" y="107"/>
                </a:cxn>
                <a:cxn ang="0">
                  <a:pos x="761" y="57"/>
                </a:cxn>
                <a:cxn ang="0">
                  <a:pos x="794" y="6"/>
                </a:cxn>
                <a:cxn ang="0">
                  <a:pos x="784" y="0"/>
                </a:cxn>
                <a:cxn ang="0">
                  <a:pos x="751" y="50"/>
                </a:cxn>
                <a:cxn ang="0">
                  <a:pos x="715" y="99"/>
                </a:cxn>
                <a:cxn ang="0">
                  <a:pos x="678" y="146"/>
                </a:cxn>
                <a:cxn ang="0">
                  <a:pos x="635" y="188"/>
                </a:cxn>
                <a:cxn ang="0">
                  <a:pos x="593" y="229"/>
                </a:cxn>
                <a:cxn ang="0">
                  <a:pos x="546" y="266"/>
                </a:cxn>
                <a:cxn ang="0">
                  <a:pos x="499" y="300"/>
                </a:cxn>
                <a:cxn ang="0">
                  <a:pos x="449" y="333"/>
                </a:cxn>
                <a:cxn ang="0">
                  <a:pos x="398" y="359"/>
                </a:cxn>
                <a:cxn ang="0">
                  <a:pos x="345" y="383"/>
                </a:cxn>
                <a:cxn ang="0">
                  <a:pos x="290" y="406"/>
                </a:cxn>
                <a:cxn ang="0">
                  <a:pos x="233" y="422"/>
                </a:cxn>
                <a:cxn ang="0">
                  <a:pos x="177" y="436"/>
                </a:cxn>
                <a:cxn ang="0">
                  <a:pos x="118" y="446"/>
                </a:cxn>
                <a:cxn ang="0">
                  <a:pos x="59" y="452"/>
                </a:cxn>
                <a:cxn ang="0">
                  <a:pos x="0" y="454"/>
                </a:cxn>
                <a:cxn ang="0">
                  <a:pos x="0" y="467"/>
                </a:cxn>
              </a:cxnLst>
              <a:rect l="0" t="0" r="r" b="b"/>
              <a:pathLst>
                <a:path w="794" h="467">
                  <a:moveTo>
                    <a:pt x="0" y="467"/>
                  </a:moveTo>
                  <a:lnTo>
                    <a:pt x="61" y="465"/>
                  </a:lnTo>
                  <a:lnTo>
                    <a:pt x="120" y="458"/>
                  </a:lnTo>
                  <a:lnTo>
                    <a:pt x="179" y="448"/>
                  </a:lnTo>
                  <a:lnTo>
                    <a:pt x="238" y="434"/>
                  </a:lnTo>
                  <a:lnTo>
                    <a:pt x="294" y="416"/>
                  </a:lnTo>
                  <a:lnTo>
                    <a:pt x="349" y="395"/>
                  </a:lnTo>
                  <a:lnTo>
                    <a:pt x="404" y="371"/>
                  </a:lnTo>
                  <a:lnTo>
                    <a:pt x="455" y="343"/>
                  </a:lnTo>
                  <a:lnTo>
                    <a:pt x="505" y="310"/>
                  </a:lnTo>
                  <a:lnTo>
                    <a:pt x="554" y="276"/>
                  </a:lnTo>
                  <a:lnTo>
                    <a:pt x="601" y="239"/>
                  </a:lnTo>
                  <a:lnTo>
                    <a:pt x="646" y="197"/>
                  </a:lnTo>
                  <a:lnTo>
                    <a:pt x="686" y="154"/>
                  </a:lnTo>
                  <a:lnTo>
                    <a:pt x="725" y="107"/>
                  </a:lnTo>
                  <a:lnTo>
                    <a:pt x="761" y="57"/>
                  </a:lnTo>
                  <a:lnTo>
                    <a:pt x="794" y="6"/>
                  </a:lnTo>
                  <a:lnTo>
                    <a:pt x="784" y="0"/>
                  </a:lnTo>
                  <a:lnTo>
                    <a:pt x="751" y="50"/>
                  </a:lnTo>
                  <a:lnTo>
                    <a:pt x="715" y="99"/>
                  </a:lnTo>
                  <a:lnTo>
                    <a:pt x="678" y="146"/>
                  </a:lnTo>
                  <a:lnTo>
                    <a:pt x="635" y="188"/>
                  </a:lnTo>
                  <a:lnTo>
                    <a:pt x="593" y="229"/>
                  </a:lnTo>
                  <a:lnTo>
                    <a:pt x="546" y="266"/>
                  </a:lnTo>
                  <a:lnTo>
                    <a:pt x="499" y="300"/>
                  </a:lnTo>
                  <a:lnTo>
                    <a:pt x="449" y="333"/>
                  </a:lnTo>
                  <a:lnTo>
                    <a:pt x="398" y="359"/>
                  </a:lnTo>
                  <a:lnTo>
                    <a:pt x="345" y="383"/>
                  </a:lnTo>
                  <a:lnTo>
                    <a:pt x="290" y="406"/>
                  </a:lnTo>
                  <a:lnTo>
                    <a:pt x="233" y="422"/>
                  </a:lnTo>
                  <a:lnTo>
                    <a:pt x="177" y="436"/>
                  </a:lnTo>
                  <a:lnTo>
                    <a:pt x="118" y="446"/>
                  </a:lnTo>
                  <a:lnTo>
                    <a:pt x="59" y="452"/>
                  </a:lnTo>
                  <a:lnTo>
                    <a:pt x="0" y="454"/>
                  </a:lnTo>
                  <a:lnTo>
                    <a:pt x="0" y="467"/>
                  </a:lnTo>
                  <a:close/>
                </a:path>
              </a:pathLst>
            </a:custGeom>
            <a:grpFill/>
            <a:ln w="9525">
              <a:noFill/>
              <a:round/>
              <a:headEnd/>
              <a:tailEnd/>
            </a:ln>
          </p:spPr>
          <p:txBody>
            <a:bodyPr/>
            <a:lstStyle/>
            <a:p>
              <a:pPr>
                <a:defRPr/>
              </a:pPr>
              <a:endParaRPr lang="en-CA" dirty="0"/>
            </a:p>
          </p:txBody>
        </p:sp>
        <p:sp>
          <p:nvSpPr>
            <p:cNvPr id="930137" name="Freeform 345"/>
            <p:cNvSpPr>
              <a:spLocks/>
            </p:cNvSpPr>
            <p:nvPr/>
          </p:nvSpPr>
          <p:spPr bwMode="auto">
            <a:xfrm>
              <a:off x="1969" y="2876"/>
              <a:ext cx="928" cy="958"/>
            </a:xfrm>
            <a:custGeom>
              <a:avLst/>
              <a:gdLst/>
              <a:ahLst/>
              <a:cxnLst>
                <a:cxn ang="0">
                  <a:pos x="2" y="48"/>
                </a:cxn>
                <a:cxn ang="0">
                  <a:pos x="10" y="144"/>
                </a:cxn>
                <a:cxn ang="0">
                  <a:pos x="29" y="237"/>
                </a:cxn>
                <a:cxn ang="0">
                  <a:pos x="57" y="328"/>
                </a:cxn>
                <a:cxn ang="0">
                  <a:pos x="92" y="414"/>
                </a:cxn>
                <a:cxn ang="0">
                  <a:pos x="134" y="495"/>
                </a:cxn>
                <a:cxn ang="0">
                  <a:pos x="185" y="572"/>
                </a:cxn>
                <a:cxn ang="0">
                  <a:pos x="242" y="643"/>
                </a:cxn>
                <a:cxn ang="0">
                  <a:pos x="305" y="708"/>
                </a:cxn>
                <a:cxn ang="0">
                  <a:pos x="374" y="767"/>
                </a:cxn>
                <a:cxn ang="0">
                  <a:pos x="447" y="817"/>
                </a:cxn>
                <a:cxn ang="0">
                  <a:pos x="526" y="862"/>
                </a:cxn>
                <a:cxn ang="0">
                  <a:pos x="609" y="899"/>
                </a:cxn>
                <a:cxn ang="0">
                  <a:pos x="697" y="927"/>
                </a:cxn>
                <a:cxn ang="0">
                  <a:pos x="788" y="945"/>
                </a:cxn>
                <a:cxn ang="0">
                  <a:pos x="881" y="956"/>
                </a:cxn>
                <a:cxn ang="0">
                  <a:pos x="928" y="945"/>
                </a:cxn>
                <a:cxn ang="0">
                  <a:pos x="835" y="939"/>
                </a:cxn>
                <a:cxn ang="0">
                  <a:pos x="743" y="925"/>
                </a:cxn>
                <a:cxn ang="0">
                  <a:pos x="656" y="903"/>
                </a:cxn>
                <a:cxn ang="0">
                  <a:pos x="573" y="870"/>
                </a:cxn>
                <a:cxn ang="0">
                  <a:pos x="492" y="830"/>
                </a:cxn>
                <a:cxn ang="0">
                  <a:pos x="416" y="783"/>
                </a:cxn>
                <a:cxn ang="0">
                  <a:pos x="345" y="728"/>
                </a:cxn>
                <a:cxn ang="0">
                  <a:pos x="280" y="667"/>
                </a:cxn>
                <a:cxn ang="0">
                  <a:pos x="222" y="600"/>
                </a:cxn>
                <a:cxn ang="0">
                  <a:pos x="169" y="527"/>
                </a:cxn>
                <a:cxn ang="0">
                  <a:pos x="124" y="450"/>
                </a:cxn>
                <a:cxn ang="0">
                  <a:pos x="85" y="367"/>
                </a:cxn>
                <a:cxn ang="0">
                  <a:pos x="53" y="280"/>
                </a:cxn>
                <a:cxn ang="0">
                  <a:pos x="31" y="188"/>
                </a:cxn>
                <a:cxn ang="0">
                  <a:pos x="16" y="95"/>
                </a:cxn>
                <a:cxn ang="0">
                  <a:pos x="12" y="0"/>
                </a:cxn>
              </a:cxnLst>
              <a:rect l="0" t="0" r="r" b="b"/>
              <a:pathLst>
                <a:path w="928" h="958">
                  <a:moveTo>
                    <a:pt x="0" y="0"/>
                  </a:moveTo>
                  <a:lnTo>
                    <a:pt x="2" y="48"/>
                  </a:lnTo>
                  <a:lnTo>
                    <a:pt x="4" y="97"/>
                  </a:lnTo>
                  <a:lnTo>
                    <a:pt x="10" y="144"/>
                  </a:lnTo>
                  <a:lnTo>
                    <a:pt x="18" y="192"/>
                  </a:lnTo>
                  <a:lnTo>
                    <a:pt x="29" y="237"/>
                  </a:lnTo>
                  <a:lnTo>
                    <a:pt x="43" y="284"/>
                  </a:lnTo>
                  <a:lnTo>
                    <a:pt x="57" y="328"/>
                  </a:lnTo>
                  <a:lnTo>
                    <a:pt x="73" y="371"/>
                  </a:lnTo>
                  <a:lnTo>
                    <a:pt x="92" y="414"/>
                  </a:lnTo>
                  <a:lnTo>
                    <a:pt x="112" y="454"/>
                  </a:lnTo>
                  <a:lnTo>
                    <a:pt x="134" y="495"/>
                  </a:lnTo>
                  <a:lnTo>
                    <a:pt x="159" y="533"/>
                  </a:lnTo>
                  <a:lnTo>
                    <a:pt x="185" y="572"/>
                  </a:lnTo>
                  <a:lnTo>
                    <a:pt x="213" y="608"/>
                  </a:lnTo>
                  <a:lnTo>
                    <a:pt x="242" y="643"/>
                  </a:lnTo>
                  <a:lnTo>
                    <a:pt x="272" y="675"/>
                  </a:lnTo>
                  <a:lnTo>
                    <a:pt x="305" y="708"/>
                  </a:lnTo>
                  <a:lnTo>
                    <a:pt x="339" y="738"/>
                  </a:lnTo>
                  <a:lnTo>
                    <a:pt x="374" y="767"/>
                  </a:lnTo>
                  <a:lnTo>
                    <a:pt x="410" y="793"/>
                  </a:lnTo>
                  <a:lnTo>
                    <a:pt x="447" y="817"/>
                  </a:lnTo>
                  <a:lnTo>
                    <a:pt x="485" y="842"/>
                  </a:lnTo>
                  <a:lnTo>
                    <a:pt x="526" y="862"/>
                  </a:lnTo>
                  <a:lnTo>
                    <a:pt x="567" y="880"/>
                  </a:lnTo>
                  <a:lnTo>
                    <a:pt x="609" y="899"/>
                  </a:lnTo>
                  <a:lnTo>
                    <a:pt x="652" y="913"/>
                  </a:lnTo>
                  <a:lnTo>
                    <a:pt x="697" y="927"/>
                  </a:lnTo>
                  <a:lnTo>
                    <a:pt x="741" y="937"/>
                  </a:lnTo>
                  <a:lnTo>
                    <a:pt x="788" y="945"/>
                  </a:lnTo>
                  <a:lnTo>
                    <a:pt x="833" y="951"/>
                  </a:lnTo>
                  <a:lnTo>
                    <a:pt x="881" y="956"/>
                  </a:lnTo>
                  <a:lnTo>
                    <a:pt x="928" y="958"/>
                  </a:lnTo>
                  <a:lnTo>
                    <a:pt x="928" y="945"/>
                  </a:lnTo>
                  <a:lnTo>
                    <a:pt x="881" y="943"/>
                  </a:lnTo>
                  <a:lnTo>
                    <a:pt x="835" y="939"/>
                  </a:lnTo>
                  <a:lnTo>
                    <a:pt x="790" y="933"/>
                  </a:lnTo>
                  <a:lnTo>
                    <a:pt x="743" y="925"/>
                  </a:lnTo>
                  <a:lnTo>
                    <a:pt x="701" y="915"/>
                  </a:lnTo>
                  <a:lnTo>
                    <a:pt x="656" y="903"/>
                  </a:lnTo>
                  <a:lnTo>
                    <a:pt x="613" y="886"/>
                  </a:lnTo>
                  <a:lnTo>
                    <a:pt x="573" y="870"/>
                  </a:lnTo>
                  <a:lnTo>
                    <a:pt x="532" y="852"/>
                  </a:lnTo>
                  <a:lnTo>
                    <a:pt x="492" y="830"/>
                  </a:lnTo>
                  <a:lnTo>
                    <a:pt x="453" y="807"/>
                  </a:lnTo>
                  <a:lnTo>
                    <a:pt x="416" y="783"/>
                  </a:lnTo>
                  <a:lnTo>
                    <a:pt x="380" y="757"/>
                  </a:lnTo>
                  <a:lnTo>
                    <a:pt x="345" y="728"/>
                  </a:lnTo>
                  <a:lnTo>
                    <a:pt x="313" y="698"/>
                  </a:lnTo>
                  <a:lnTo>
                    <a:pt x="280" y="667"/>
                  </a:lnTo>
                  <a:lnTo>
                    <a:pt x="250" y="635"/>
                  </a:lnTo>
                  <a:lnTo>
                    <a:pt x="222" y="600"/>
                  </a:lnTo>
                  <a:lnTo>
                    <a:pt x="195" y="564"/>
                  </a:lnTo>
                  <a:lnTo>
                    <a:pt x="169" y="527"/>
                  </a:lnTo>
                  <a:lnTo>
                    <a:pt x="144" y="489"/>
                  </a:lnTo>
                  <a:lnTo>
                    <a:pt x="124" y="450"/>
                  </a:lnTo>
                  <a:lnTo>
                    <a:pt x="104" y="407"/>
                  </a:lnTo>
                  <a:lnTo>
                    <a:pt x="85" y="367"/>
                  </a:lnTo>
                  <a:lnTo>
                    <a:pt x="67" y="324"/>
                  </a:lnTo>
                  <a:lnTo>
                    <a:pt x="53" y="280"/>
                  </a:lnTo>
                  <a:lnTo>
                    <a:pt x="41" y="235"/>
                  </a:lnTo>
                  <a:lnTo>
                    <a:pt x="31" y="188"/>
                  </a:lnTo>
                  <a:lnTo>
                    <a:pt x="23" y="144"/>
                  </a:lnTo>
                  <a:lnTo>
                    <a:pt x="16" y="95"/>
                  </a:lnTo>
                  <a:lnTo>
                    <a:pt x="14" y="48"/>
                  </a:lnTo>
                  <a:lnTo>
                    <a:pt x="12" y="0"/>
                  </a:lnTo>
                  <a:lnTo>
                    <a:pt x="0" y="0"/>
                  </a:lnTo>
                  <a:close/>
                </a:path>
              </a:pathLst>
            </a:custGeom>
            <a:grpFill/>
            <a:ln w="9525">
              <a:noFill/>
              <a:round/>
              <a:headEnd/>
              <a:tailEnd/>
            </a:ln>
          </p:spPr>
          <p:txBody>
            <a:bodyPr/>
            <a:lstStyle/>
            <a:p>
              <a:pPr>
                <a:defRPr/>
              </a:pPr>
              <a:endParaRPr lang="en-CA" dirty="0"/>
            </a:p>
          </p:txBody>
        </p:sp>
        <p:sp>
          <p:nvSpPr>
            <p:cNvPr id="930138" name="Freeform 346"/>
            <p:cNvSpPr>
              <a:spLocks/>
            </p:cNvSpPr>
            <p:nvPr/>
          </p:nvSpPr>
          <p:spPr bwMode="auto">
            <a:xfrm>
              <a:off x="1969" y="1918"/>
              <a:ext cx="928" cy="958"/>
            </a:xfrm>
            <a:custGeom>
              <a:avLst/>
              <a:gdLst/>
              <a:ahLst/>
              <a:cxnLst>
                <a:cxn ang="0">
                  <a:pos x="881" y="0"/>
                </a:cxn>
                <a:cxn ang="0">
                  <a:pos x="788" y="10"/>
                </a:cxn>
                <a:cxn ang="0">
                  <a:pos x="697" y="30"/>
                </a:cxn>
                <a:cxn ang="0">
                  <a:pos x="609" y="58"/>
                </a:cxn>
                <a:cxn ang="0">
                  <a:pos x="526" y="93"/>
                </a:cxn>
                <a:cxn ang="0">
                  <a:pos x="447" y="138"/>
                </a:cxn>
                <a:cxn ang="0">
                  <a:pos x="374" y="190"/>
                </a:cxn>
                <a:cxn ang="0">
                  <a:pos x="305" y="249"/>
                </a:cxn>
                <a:cxn ang="0">
                  <a:pos x="242" y="314"/>
                </a:cxn>
                <a:cxn ang="0">
                  <a:pos x="185" y="385"/>
                </a:cxn>
                <a:cxn ang="0">
                  <a:pos x="134" y="460"/>
                </a:cxn>
                <a:cxn ang="0">
                  <a:pos x="92" y="541"/>
                </a:cxn>
                <a:cxn ang="0">
                  <a:pos x="57" y="629"/>
                </a:cxn>
                <a:cxn ang="0">
                  <a:pos x="29" y="718"/>
                </a:cxn>
                <a:cxn ang="0">
                  <a:pos x="10" y="811"/>
                </a:cxn>
                <a:cxn ang="0">
                  <a:pos x="2" y="909"/>
                </a:cxn>
                <a:cxn ang="0">
                  <a:pos x="12" y="958"/>
                </a:cxn>
                <a:cxn ang="0">
                  <a:pos x="16" y="860"/>
                </a:cxn>
                <a:cxn ang="0">
                  <a:pos x="31" y="767"/>
                </a:cxn>
                <a:cxn ang="0">
                  <a:pos x="53" y="675"/>
                </a:cxn>
                <a:cxn ang="0">
                  <a:pos x="85" y="590"/>
                </a:cxn>
                <a:cxn ang="0">
                  <a:pos x="124" y="507"/>
                </a:cxn>
                <a:cxn ang="0">
                  <a:pos x="169" y="430"/>
                </a:cxn>
                <a:cxn ang="0">
                  <a:pos x="222" y="357"/>
                </a:cxn>
                <a:cxn ang="0">
                  <a:pos x="280" y="290"/>
                </a:cxn>
                <a:cxn ang="0">
                  <a:pos x="345" y="227"/>
                </a:cxn>
                <a:cxn ang="0">
                  <a:pos x="416" y="174"/>
                </a:cxn>
                <a:cxn ang="0">
                  <a:pos x="492" y="125"/>
                </a:cxn>
                <a:cxn ang="0">
                  <a:pos x="573" y="87"/>
                </a:cxn>
                <a:cxn ang="0">
                  <a:pos x="656" y="54"/>
                </a:cxn>
                <a:cxn ang="0">
                  <a:pos x="743" y="30"/>
                </a:cxn>
                <a:cxn ang="0">
                  <a:pos x="835" y="16"/>
                </a:cxn>
                <a:cxn ang="0">
                  <a:pos x="928" y="12"/>
                </a:cxn>
              </a:cxnLst>
              <a:rect l="0" t="0" r="r" b="b"/>
              <a:pathLst>
                <a:path w="928" h="958">
                  <a:moveTo>
                    <a:pt x="928" y="0"/>
                  </a:moveTo>
                  <a:lnTo>
                    <a:pt x="881" y="0"/>
                  </a:lnTo>
                  <a:lnTo>
                    <a:pt x="833" y="4"/>
                  </a:lnTo>
                  <a:lnTo>
                    <a:pt x="788" y="10"/>
                  </a:lnTo>
                  <a:lnTo>
                    <a:pt x="741" y="18"/>
                  </a:lnTo>
                  <a:lnTo>
                    <a:pt x="697" y="30"/>
                  </a:lnTo>
                  <a:lnTo>
                    <a:pt x="652" y="42"/>
                  </a:lnTo>
                  <a:lnTo>
                    <a:pt x="609" y="58"/>
                  </a:lnTo>
                  <a:lnTo>
                    <a:pt x="567" y="75"/>
                  </a:lnTo>
                  <a:lnTo>
                    <a:pt x="526" y="93"/>
                  </a:lnTo>
                  <a:lnTo>
                    <a:pt x="485" y="115"/>
                  </a:lnTo>
                  <a:lnTo>
                    <a:pt x="447" y="138"/>
                  </a:lnTo>
                  <a:lnTo>
                    <a:pt x="410" y="164"/>
                  </a:lnTo>
                  <a:lnTo>
                    <a:pt x="374" y="190"/>
                  </a:lnTo>
                  <a:lnTo>
                    <a:pt x="339" y="219"/>
                  </a:lnTo>
                  <a:lnTo>
                    <a:pt x="305" y="249"/>
                  </a:lnTo>
                  <a:lnTo>
                    <a:pt x="272" y="280"/>
                  </a:lnTo>
                  <a:lnTo>
                    <a:pt x="242" y="314"/>
                  </a:lnTo>
                  <a:lnTo>
                    <a:pt x="213" y="349"/>
                  </a:lnTo>
                  <a:lnTo>
                    <a:pt x="185" y="385"/>
                  </a:lnTo>
                  <a:lnTo>
                    <a:pt x="159" y="422"/>
                  </a:lnTo>
                  <a:lnTo>
                    <a:pt x="134" y="460"/>
                  </a:lnTo>
                  <a:lnTo>
                    <a:pt x="112" y="501"/>
                  </a:lnTo>
                  <a:lnTo>
                    <a:pt x="92" y="541"/>
                  </a:lnTo>
                  <a:lnTo>
                    <a:pt x="73" y="584"/>
                  </a:lnTo>
                  <a:lnTo>
                    <a:pt x="57" y="629"/>
                  </a:lnTo>
                  <a:lnTo>
                    <a:pt x="43" y="673"/>
                  </a:lnTo>
                  <a:lnTo>
                    <a:pt x="29" y="718"/>
                  </a:lnTo>
                  <a:lnTo>
                    <a:pt x="18" y="765"/>
                  </a:lnTo>
                  <a:lnTo>
                    <a:pt x="10" y="811"/>
                  </a:lnTo>
                  <a:lnTo>
                    <a:pt x="4" y="860"/>
                  </a:lnTo>
                  <a:lnTo>
                    <a:pt x="2" y="909"/>
                  </a:lnTo>
                  <a:lnTo>
                    <a:pt x="0" y="958"/>
                  </a:lnTo>
                  <a:lnTo>
                    <a:pt x="12" y="958"/>
                  </a:lnTo>
                  <a:lnTo>
                    <a:pt x="14" y="909"/>
                  </a:lnTo>
                  <a:lnTo>
                    <a:pt x="16" y="860"/>
                  </a:lnTo>
                  <a:lnTo>
                    <a:pt x="23" y="813"/>
                  </a:lnTo>
                  <a:lnTo>
                    <a:pt x="31" y="767"/>
                  </a:lnTo>
                  <a:lnTo>
                    <a:pt x="41" y="722"/>
                  </a:lnTo>
                  <a:lnTo>
                    <a:pt x="53" y="675"/>
                  </a:lnTo>
                  <a:lnTo>
                    <a:pt x="67" y="633"/>
                  </a:lnTo>
                  <a:lnTo>
                    <a:pt x="85" y="590"/>
                  </a:lnTo>
                  <a:lnTo>
                    <a:pt x="104" y="548"/>
                  </a:lnTo>
                  <a:lnTo>
                    <a:pt x="124" y="507"/>
                  </a:lnTo>
                  <a:lnTo>
                    <a:pt x="144" y="466"/>
                  </a:lnTo>
                  <a:lnTo>
                    <a:pt x="169" y="430"/>
                  </a:lnTo>
                  <a:lnTo>
                    <a:pt x="195" y="391"/>
                  </a:lnTo>
                  <a:lnTo>
                    <a:pt x="222" y="357"/>
                  </a:lnTo>
                  <a:lnTo>
                    <a:pt x="250" y="322"/>
                  </a:lnTo>
                  <a:lnTo>
                    <a:pt x="280" y="290"/>
                  </a:lnTo>
                  <a:lnTo>
                    <a:pt x="313" y="257"/>
                  </a:lnTo>
                  <a:lnTo>
                    <a:pt x="345" y="227"/>
                  </a:lnTo>
                  <a:lnTo>
                    <a:pt x="380" y="200"/>
                  </a:lnTo>
                  <a:lnTo>
                    <a:pt x="416" y="174"/>
                  </a:lnTo>
                  <a:lnTo>
                    <a:pt x="453" y="148"/>
                  </a:lnTo>
                  <a:lnTo>
                    <a:pt x="492" y="125"/>
                  </a:lnTo>
                  <a:lnTo>
                    <a:pt x="532" y="105"/>
                  </a:lnTo>
                  <a:lnTo>
                    <a:pt x="573" y="87"/>
                  </a:lnTo>
                  <a:lnTo>
                    <a:pt x="613" y="69"/>
                  </a:lnTo>
                  <a:lnTo>
                    <a:pt x="656" y="54"/>
                  </a:lnTo>
                  <a:lnTo>
                    <a:pt x="701" y="42"/>
                  </a:lnTo>
                  <a:lnTo>
                    <a:pt x="743" y="30"/>
                  </a:lnTo>
                  <a:lnTo>
                    <a:pt x="790" y="22"/>
                  </a:lnTo>
                  <a:lnTo>
                    <a:pt x="835" y="16"/>
                  </a:lnTo>
                  <a:lnTo>
                    <a:pt x="881" y="12"/>
                  </a:lnTo>
                  <a:lnTo>
                    <a:pt x="928" y="12"/>
                  </a:lnTo>
                  <a:lnTo>
                    <a:pt x="928" y="0"/>
                  </a:lnTo>
                  <a:close/>
                </a:path>
              </a:pathLst>
            </a:custGeom>
            <a:grpFill/>
            <a:ln w="9525">
              <a:noFill/>
              <a:round/>
              <a:headEnd/>
              <a:tailEnd/>
            </a:ln>
          </p:spPr>
          <p:txBody>
            <a:bodyPr/>
            <a:lstStyle/>
            <a:p>
              <a:pPr>
                <a:defRPr/>
              </a:pPr>
              <a:endParaRPr lang="en-CA" dirty="0"/>
            </a:p>
          </p:txBody>
        </p:sp>
        <p:sp>
          <p:nvSpPr>
            <p:cNvPr id="930139" name="Freeform 347"/>
            <p:cNvSpPr>
              <a:spLocks/>
            </p:cNvSpPr>
            <p:nvPr/>
          </p:nvSpPr>
          <p:spPr bwMode="auto">
            <a:xfrm>
              <a:off x="2897" y="1918"/>
              <a:ext cx="798" cy="472"/>
            </a:xfrm>
            <a:custGeom>
              <a:avLst/>
              <a:gdLst/>
              <a:ahLst/>
              <a:cxnLst>
                <a:cxn ang="0">
                  <a:pos x="798" y="466"/>
                </a:cxn>
                <a:cxn ang="0">
                  <a:pos x="765" y="414"/>
                </a:cxn>
                <a:cxn ang="0">
                  <a:pos x="729" y="365"/>
                </a:cxn>
                <a:cxn ang="0">
                  <a:pos x="690" y="316"/>
                </a:cxn>
                <a:cxn ang="0">
                  <a:pos x="648" y="271"/>
                </a:cxn>
                <a:cxn ang="0">
                  <a:pos x="605" y="231"/>
                </a:cxn>
                <a:cxn ang="0">
                  <a:pos x="558" y="192"/>
                </a:cxn>
                <a:cxn ang="0">
                  <a:pos x="510" y="158"/>
                </a:cxn>
                <a:cxn ang="0">
                  <a:pos x="459" y="125"/>
                </a:cxn>
                <a:cxn ang="0">
                  <a:pos x="406" y="97"/>
                </a:cxn>
                <a:cxn ang="0">
                  <a:pos x="351" y="71"/>
                </a:cxn>
                <a:cxn ang="0">
                  <a:pos x="296" y="50"/>
                </a:cxn>
                <a:cxn ang="0">
                  <a:pos x="240" y="32"/>
                </a:cxn>
                <a:cxn ang="0">
                  <a:pos x="181" y="18"/>
                </a:cxn>
                <a:cxn ang="0">
                  <a:pos x="122" y="8"/>
                </a:cxn>
                <a:cxn ang="0">
                  <a:pos x="61" y="2"/>
                </a:cxn>
                <a:cxn ang="0">
                  <a:pos x="0" y="0"/>
                </a:cxn>
                <a:cxn ang="0">
                  <a:pos x="0" y="12"/>
                </a:cxn>
                <a:cxn ang="0">
                  <a:pos x="61" y="14"/>
                </a:cxn>
                <a:cxn ang="0">
                  <a:pos x="120" y="20"/>
                </a:cxn>
                <a:cxn ang="0">
                  <a:pos x="179" y="30"/>
                </a:cxn>
                <a:cxn ang="0">
                  <a:pos x="235" y="44"/>
                </a:cxn>
                <a:cxn ang="0">
                  <a:pos x="292" y="60"/>
                </a:cxn>
                <a:cxn ang="0">
                  <a:pos x="347" y="83"/>
                </a:cxn>
                <a:cxn ang="0">
                  <a:pos x="400" y="107"/>
                </a:cxn>
                <a:cxn ang="0">
                  <a:pos x="453" y="136"/>
                </a:cxn>
                <a:cxn ang="0">
                  <a:pos x="503" y="168"/>
                </a:cxn>
                <a:cxn ang="0">
                  <a:pos x="550" y="202"/>
                </a:cxn>
                <a:cxn ang="0">
                  <a:pos x="597" y="239"/>
                </a:cxn>
                <a:cxn ang="0">
                  <a:pos x="639" y="282"/>
                </a:cxn>
                <a:cxn ang="0">
                  <a:pos x="680" y="324"/>
                </a:cxn>
                <a:cxn ang="0">
                  <a:pos x="719" y="371"/>
                </a:cxn>
                <a:cxn ang="0">
                  <a:pos x="755" y="422"/>
                </a:cxn>
                <a:cxn ang="0">
                  <a:pos x="788" y="472"/>
                </a:cxn>
                <a:cxn ang="0">
                  <a:pos x="798" y="466"/>
                </a:cxn>
              </a:cxnLst>
              <a:rect l="0" t="0" r="r" b="b"/>
              <a:pathLst>
                <a:path w="798" h="472">
                  <a:moveTo>
                    <a:pt x="798" y="466"/>
                  </a:moveTo>
                  <a:lnTo>
                    <a:pt x="765" y="414"/>
                  </a:lnTo>
                  <a:lnTo>
                    <a:pt x="729" y="365"/>
                  </a:lnTo>
                  <a:lnTo>
                    <a:pt x="690" y="316"/>
                  </a:lnTo>
                  <a:lnTo>
                    <a:pt x="648" y="271"/>
                  </a:lnTo>
                  <a:lnTo>
                    <a:pt x="605" y="231"/>
                  </a:lnTo>
                  <a:lnTo>
                    <a:pt x="558" y="192"/>
                  </a:lnTo>
                  <a:lnTo>
                    <a:pt x="510" y="158"/>
                  </a:lnTo>
                  <a:lnTo>
                    <a:pt x="459" y="125"/>
                  </a:lnTo>
                  <a:lnTo>
                    <a:pt x="406" y="97"/>
                  </a:lnTo>
                  <a:lnTo>
                    <a:pt x="351" y="71"/>
                  </a:lnTo>
                  <a:lnTo>
                    <a:pt x="296" y="50"/>
                  </a:lnTo>
                  <a:lnTo>
                    <a:pt x="240" y="32"/>
                  </a:lnTo>
                  <a:lnTo>
                    <a:pt x="181" y="18"/>
                  </a:lnTo>
                  <a:lnTo>
                    <a:pt x="122" y="8"/>
                  </a:lnTo>
                  <a:lnTo>
                    <a:pt x="61" y="2"/>
                  </a:lnTo>
                  <a:lnTo>
                    <a:pt x="0" y="0"/>
                  </a:lnTo>
                  <a:lnTo>
                    <a:pt x="0" y="12"/>
                  </a:lnTo>
                  <a:lnTo>
                    <a:pt x="61" y="14"/>
                  </a:lnTo>
                  <a:lnTo>
                    <a:pt x="120" y="20"/>
                  </a:lnTo>
                  <a:lnTo>
                    <a:pt x="179" y="30"/>
                  </a:lnTo>
                  <a:lnTo>
                    <a:pt x="235" y="44"/>
                  </a:lnTo>
                  <a:lnTo>
                    <a:pt x="292" y="60"/>
                  </a:lnTo>
                  <a:lnTo>
                    <a:pt x="347" y="83"/>
                  </a:lnTo>
                  <a:lnTo>
                    <a:pt x="400" y="107"/>
                  </a:lnTo>
                  <a:lnTo>
                    <a:pt x="453" y="136"/>
                  </a:lnTo>
                  <a:lnTo>
                    <a:pt x="503" y="168"/>
                  </a:lnTo>
                  <a:lnTo>
                    <a:pt x="550" y="202"/>
                  </a:lnTo>
                  <a:lnTo>
                    <a:pt x="597" y="239"/>
                  </a:lnTo>
                  <a:lnTo>
                    <a:pt x="639" y="282"/>
                  </a:lnTo>
                  <a:lnTo>
                    <a:pt x="680" y="324"/>
                  </a:lnTo>
                  <a:lnTo>
                    <a:pt x="719" y="371"/>
                  </a:lnTo>
                  <a:lnTo>
                    <a:pt x="755" y="422"/>
                  </a:lnTo>
                  <a:lnTo>
                    <a:pt x="788" y="472"/>
                  </a:lnTo>
                  <a:lnTo>
                    <a:pt x="798" y="466"/>
                  </a:lnTo>
                  <a:close/>
                </a:path>
              </a:pathLst>
            </a:custGeom>
            <a:grpFill/>
            <a:ln w="9525">
              <a:noFill/>
              <a:round/>
              <a:headEnd/>
              <a:tailEnd/>
            </a:ln>
          </p:spPr>
          <p:txBody>
            <a:bodyPr/>
            <a:lstStyle/>
            <a:p>
              <a:pPr>
                <a:defRPr/>
              </a:pPr>
              <a:endParaRPr lang="en-CA" dirty="0"/>
            </a:p>
          </p:txBody>
        </p:sp>
        <p:sp>
          <p:nvSpPr>
            <p:cNvPr id="930140" name="Freeform 348"/>
            <p:cNvSpPr>
              <a:spLocks/>
            </p:cNvSpPr>
            <p:nvPr/>
          </p:nvSpPr>
          <p:spPr bwMode="auto">
            <a:xfrm>
              <a:off x="2907" y="3316"/>
              <a:ext cx="741" cy="451"/>
            </a:xfrm>
            <a:custGeom>
              <a:avLst/>
              <a:gdLst/>
              <a:ahLst/>
              <a:cxnLst>
                <a:cxn ang="0">
                  <a:pos x="0" y="451"/>
                </a:cxn>
                <a:cxn ang="0">
                  <a:pos x="57" y="449"/>
                </a:cxn>
                <a:cxn ang="0">
                  <a:pos x="114" y="442"/>
                </a:cxn>
                <a:cxn ang="0">
                  <a:pos x="169" y="432"/>
                </a:cxn>
                <a:cxn ang="0">
                  <a:pos x="223" y="418"/>
                </a:cxn>
                <a:cxn ang="0">
                  <a:pos x="276" y="402"/>
                </a:cxn>
                <a:cxn ang="0">
                  <a:pos x="329" y="382"/>
                </a:cxn>
                <a:cxn ang="0">
                  <a:pos x="380" y="357"/>
                </a:cxn>
                <a:cxn ang="0">
                  <a:pos x="428" y="329"/>
                </a:cxn>
                <a:cxn ang="0">
                  <a:pos x="475" y="298"/>
                </a:cxn>
                <a:cxn ang="0">
                  <a:pos x="522" y="266"/>
                </a:cxn>
                <a:cxn ang="0">
                  <a:pos x="565" y="229"/>
                </a:cxn>
                <a:cxn ang="0">
                  <a:pos x="605" y="189"/>
                </a:cxn>
                <a:cxn ang="0">
                  <a:pos x="644" y="148"/>
                </a:cxn>
                <a:cxn ang="0">
                  <a:pos x="678" y="103"/>
                </a:cxn>
                <a:cxn ang="0">
                  <a:pos x="711" y="55"/>
                </a:cxn>
                <a:cxn ang="0">
                  <a:pos x="741" y="6"/>
                </a:cxn>
                <a:cxn ang="0">
                  <a:pos x="731" y="0"/>
                </a:cxn>
                <a:cxn ang="0">
                  <a:pos x="701" y="49"/>
                </a:cxn>
                <a:cxn ang="0">
                  <a:pos x="670" y="95"/>
                </a:cxn>
                <a:cxn ang="0">
                  <a:pos x="634" y="140"/>
                </a:cxn>
                <a:cxn ang="0">
                  <a:pos x="597" y="181"/>
                </a:cxn>
                <a:cxn ang="0">
                  <a:pos x="556" y="219"/>
                </a:cxn>
                <a:cxn ang="0">
                  <a:pos x="514" y="256"/>
                </a:cxn>
                <a:cxn ang="0">
                  <a:pos x="469" y="288"/>
                </a:cxn>
                <a:cxn ang="0">
                  <a:pos x="422" y="319"/>
                </a:cxn>
                <a:cxn ang="0">
                  <a:pos x="374" y="345"/>
                </a:cxn>
                <a:cxn ang="0">
                  <a:pos x="325" y="369"/>
                </a:cxn>
                <a:cxn ang="0">
                  <a:pos x="272" y="390"/>
                </a:cxn>
                <a:cxn ang="0">
                  <a:pos x="219" y="406"/>
                </a:cxn>
                <a:cxn ang="0">
                  <a:pos x="167" y="420"/>
                </a:cxn>
                <a:cxn ang="0">
                  <a:pos x="112" y="430"/>
                </a:cxn>
                <a:cxn ang="0">
                  <a:pos x="57" y="436"/>
                </a:cxn>
                <a:cxn ang="0">
                  <a:pos x="0" y="438"/>
                </a:cxn>
                <a:cxn ang="0">
                  <a:pos x="0" y="451"/>
                </a:cxn>
              </a:cxnLst>
              <a:rect l="0" t="0" r="r" b="b"/>
              <a:pathLst>
                <a:path w="741" h="451">
                  <a:moveTo>
                    <a:pt x="0" y="451"/>
                  </a:moveTo>
                  <a:lnTo>
                    <a:pt x="57" y="449"/>
                  </a:lnTo>
                  <a:lnTo>
                    <a:pt x="114" y="442"/>
                  </a:lnTo>
                  <a:lnTo>
                    <a:pt x="169" y="432"/>
                  </a:lnTo>
                  <a:lnTo>
                    <a:pt x="223" y="418"/>
                  </a:lnTo>
                  <a:lnTo>
                    <a:pt x="276" y="402"/>
                  </a:lnTo>
                  <a:lnTo>
                    <a:pt x="329" y="382"/>
                  </a:lnTo>
                  <a:lnTo>
                    <a:pt x="380" y="357"/>
                  </a:lnTo>
                  <a:lnTo>
                    <a:pt x="428" y="329"/>
                  </a:lnTo>
                  <a:lnTo>
                    <a:pt x="475" y="298"/>
                  </a:lnTo>
                  <a:lnTo>
                    <a:pt x="522" y="266"/>
                  </a:lnTo>
                  <a:lnTo>
                    <a:pt x="565" y="229"/>
                  </a:lnTo>
                  <a:lnTo>
                    <a:pt x="605" y="189"/>
                  </a:lnTo>
                  <a:lnTo>
                    <a:pt x="644" y="148"/>
                  </a:lnTo>
                  <a:lnTo>
                    <a:pt x="678" y="103"/>
                  </a:lnTo>
                  <a:lnTo>
                    <a:pt x="711" y="55"/>
                  </a:lnTo>
                  <a:lnTo>
                    <a:pt x="741" y="6"/>
                  </a:lnTo>
                  <a:lnTo>
                    <a:pt x="731" y="0"/>
                  </a:lnTo>
                  <a:lnTo>
                    <a:pt x="701" y="49"/>
                  </a:lnTo>
                  <a:lnTo>
                    <a:pt x="670" y="95"/>
                  </a:lnTo>
                  <a:lnTo>
                    <a:pt x="634" y="140"/>
                  </a:lnTo>
                  <a:lnTo>
                    <a:pt x="597" y="181"/>
                  </a:lnTo>
                  <a:lnTo>
                    <a:pt x="556" y="219"/>
                  </a:lnTo>
                  <a:lnTo>
                    <a:pt x="514" y="256"/>
                  </a:lnTo>
                  <a:lnTo>
                    <a:pt x="469" y="288"/>
                  </a:lnTo>
                  <a:lnTo>
                    <a:pt x="422" y="319"/>
                  </a:lnTo>
                  <a:lnTo>
                    <a:pt x="374" y="345"/>
                  </a:lnTo>
                  <a:lnTo>
                    <a:pt x="325" y="369"/>
                  </a:lnTo>
                  <a:lnTo>
                    <a:pt x="272" y="390"/>
                  </a:lnTo>
                  <a:lnTo>
                    <a:pt x="219" y="406"/>
                  </a:lnTo>
                  <a:lnTo>
                    <a:pt x="167" y="420"/>
                  </a:lnTo>
                  <a:lnTo>
                    <a:pt x="112" y="430"/>
                  </a:lnTo>
                  <a:lnTo>
                    <a:pt x="57" y="436"/>
                  </a:lnTo>
                  <a:lnTo>
                    <a:pt x="0" y="438"/>
                  </a:lnTo>
                  <a:lnTo>
                    <a:pt x="0" y="451"/>
                  </a:lnTo>
                  <a:close/>
                </a:path>
              </a:pathLst>
            </a:custGeom>
            <a:grpFill/>
            <a:ln w="9525">
              <a:noFill/>
              <a:round/>
              <a:headEnd/>
              <a:tailEnd/>
            </a:ln>
          </p:spPr>
          <p:txBody>
            <a:bodyPr/>
            <a:lstStyle/>
            <a:p>
              <a:pPr>
                <a:defRPr/>
              </a:pPr>
              <a:endParaRPr lang="en-CA" dirty="0"/>
            </a:p>
          </p:txBody>
        </p:sp>
        <p:sp>
          <p:nvSpPr>
            <p:cNvPr id="930141" name="Freeform 349"/>
            <p:cNvSpPr>
              <a:spLocks/>
            </p:cNvSpPr>
            <p:nvPr/>
          </p:nvSpPr>
          <p:spPr bwMode="auto">
            <a:xfrm>
              <a:off x="2048" y="2880"/>
              <a:ext cx="859" cy="887"/>
            </a:xfrm>
            <a:custGeom>
              <a:avLst/>
              <a:gdLst/>
              <a:ahLst/>
              <a:cxnLst>
                <a:cxn ang="0">
                  <a:pos x="0" y="44"/>
                </a:cxn>
                <a:cxn ang="0">
                  <a:pos x="11" y="134"/>
                </a:cxn>
                <a:cxn ang="0">
                  <a:pos x="27" y="221"/>
                </a:cxn>
                <a:cxn ang="0">
                  <a:pos x="51" y="304"/>
                </a:cxn>
                <a:cxn ang="0">
                  <a:pos x="86" y="383"/>
                </a:cxn>
                <a:cxn ang="0">
                  <a:pos x="124" y="458"/>
                </a:cxn>
                <a:cxn ang="0">
                  <a:pos x="171" y="529"/>
                </a:cxn>
                <a:cxn ang="0">
                  <a:pos x="224" y="594"/>
                </a:cxn>
                <a:cxn ang="0">
                  <a:pos x="283" y="655"/>
                </a:cxn>
                <a:cxn ang="0">
                  <a:pos x="346" y="710"/>
                </a:cxn>
                <a:cxn ang="0">
                  <a:pos x="415" y="757"/>
                </a:cxn>
                <a:cxn ang="0">
                  <a:pos x="488" y="797"/>
                </a:cxn>
                <a:cxn ang="0">
                  <a:pos x="565" y="832"/>
                </a:cxn>
                <a:cxn ang="0">
                  <a:pos x="644" y="858"/>
                </a:cxn>
                <a:cxn ang="0">
                  <a:pos x="729" y="876"/>
                </a:cxn>
                <a:cxn ang="0">
                  <a:pos x="814" y="885"/>
                </a:cxn>
                <a:cxn ang="0">
                  <a:pos x="859" y="874"/>
                </a:cxn>
                <a:cxn ang="0">
                  <a:pos x="772" y="868"/>
                </a:cxn>
                <a:cxn ang="0">
                  <a:pos x="689" y="856"/>
                </a:cxn>
                <a:cxn ang="0">
                  <a:pos x="607" y="834"/>
                </a:cxn>
                <a:cxn ang="0">
                  <a:pos x="530" y="805"/>
                </a:cxn>
                <a:cxn ang="0">
                  <a:pos x="455" y="767"/>
                </a:cxn>
                <a:cxn ang="0">
                  <a:pos x="386" y="724"/>
                </a:cxn>
                <a:cxn ang="0">
                  <a:pos x="321" y="673"/>
                </a:cxn>
                <a:cxn ang="0">
                  <a:pos x="260" y="617"/>
                </a:cxn>
                <a:cxn ang="0">
                  <a:pos x="205" y="556"/>
                </a:cxn>
                <a:cxn ang="0">
                  <a:pos x="157" y="487"/>
                </a:cxn>
                <a:cxn ang="0">
                  <a:pos x="114" y="416"/>
                </a:cxn>
                <a:cxn ang="0">
                  <a:pos x="80" y="339"/>
                </a:cxn>
                <a:cxn ang="0">
                  <a:pos x="51" y="259"/>
                </a:cxn>
                <a:cxn ang="0">
                  <a:pos x="29" y="174"/>
                </a:cxn>
                <a:cxn ang="0">
                  <a:pos x="17" y="89"/>
                </a:cxn>
                <a:cxn ang="0">
                  <a:pos x="13" y="0"/>
                </a:cxn>
              </a:cxnLst>
              <a:rect l="0" t="0" r="r" b="b"/>
              <a:pathLst>
                <a:path w="859" h="887">
                  <a:moveTo>
                    <a:pt x="0" y="0"/>
                  </a:moveTo>
                  <a:lnTo>
                    <a:pt x="0" y="44"/>
                  </a:lnTo>
                  <a:lnTo>
                    <a:pt x="4" y="89"/>
                  </a:lnTo>
                  <a:lnTo>
                    <a:pt x="11" y="134"/>
                  </a:lnTo>
                  <a:lnTo>
                    <a:pt x="17" y="178"/>
                  </a:lnTo>
                  <a:lnTo>
                    <a:pt x="27" y="221"/>
                  </a:lnTo>
                  <a:lnTo>
                    <a:pt x="39" y="261"/>
                  </a:lnTo>
                  <a:lnTo>
                    <a:pt x="51" y="304"/>
                  </a:lnTo>
                  <a:lnTo>
                    <a:pt x="67" y="343"/>
                  </a:lnTo>
                  <a:lnTo>
                    <a:pt x="86" y="383"/>
                  </a:lnTo>
                  <a:lnTo>
                    <a:pt x="104" y="422"/>
                  </a:lnTo>
                  <a:lnTo>
                    <a:pt x="124" y="458"/>
                  </a:lnTo>
                  <a:lnTo>
                    <a:pt x="147" y="495"/>
                  </a:lnTo>
                  <a:lnTo>
                    <a:pt x="171" y="529"/>
                  </a:lnTo>
                  <a:lnTo>
                    <a:pt x="197" y="562"/>
                  </a:lnTo>
                  <a:lnTo>
                    <a:pt x="224" y="594"/>
                  </a:lnTo>
                  <a:lnTo>
                    <a:pt x="252" y="625"/>
                  </a:lnTo>
                  <a:lnTo>
                    <a:pt x="283" y="655"/>
                  </a:lnTo>
                  <a:lnTo>
                    <a:pt x="313" y="684"/>
                  </a:lnTo>
                  <a:lnTo>
                    <a:pt x="346" y="710"/>
                  </a:lnTo>
                  <a:lnTo>
                    <a:pt x="380" y="734"/>
                  </a:lnTo>
                  <a:lnTo>
                    <a:pt x="415" y="757"/>
                  </a:lnTo>
                  <a:lnTo>
                    <a:pt x="449" y="779"/>
                  </a:lnTo>
                  <a:lnTo>
                    <a:pt x="488" y="797"/>
                  </a:lnTo>
                  <a:lnTo>
                    <a:pt x="524" y="816"/>
                  </a:lnTo>
                  <a:lnTo>
                    <a:pt x="565" y="832"/>
                  </a:lnTo>
                  <a:lnTo>
                    <a:pt x="603" y="846"/>
                  </a:lnTo>
                  <a:lnTo>
                    <a:pt x="644" y="858"/>
                  </a:lnTo>
                  <a:lnTo>
                    <a:pt x="687" y="868"/>
                  </a:lnTo>
                  <a:lnTo>
                    <a:pt x="729" y="876"/>
                  </a:lnTo>
                  <a:lnTo>
                    <a:pt x="772" y="880"/>
                  </a:lnTo>
                  <a:lnTo>
                    <a:pt x="814" y="885"/>
                  </a:lnTo>
                  <a:lnTo>
                    <a:pt x="859" y="887"/>
                  </a:lnTo>
                  <a:lnTo>
                    <a:pt x="859" y="874"/>
                  </a:lnTo>
                  <a:lnTo>
                    <a:pt x="814" y="872"/>
                  </a:lnTo>
                  <a:lnTo>
                    <a:pt x="772" y="868"/>
                  </a:lnTo>
                  <a:lnTo>
                    <a:pt x="729" y="864"/>
                  </a:lnTo>
                  <a:lnTo>
                    <a:pt x="689" y="856"/>
                  </a:lnTo>
                  <a:lnTo>
                    <a:pt x="648" y="846"/>
                  </a:lnTo>
                  <a:lnTo>
                    <a:pt x="607" y="834"/>
                  </a:lnTo>
                  <a:lnTo>
                    <a:pt x="569" y="820"/>
                  </a:lnTo>
                  <a:lnTo>
                    <a:pt x="530" y="805"/>
                  </a:lnTo>
                  <a:lnTo>
                    <a:pt x="492" y="787"/>
                  </a:lnTo>
                  <a:lnTo>
                    <a:pt x="455" y="767"/>
                  </a:lnTo>
                  <a:lnTo>
                    <a:pt x="421" y="747"/>
                  </a:lnTo>
                  <a:lnTo>
                    <a:pt x="386" y="724"/>
                  </a:lnTo>
                  <a:lnTo>
                    <a:pt x="354" y="700"/>
                  </a:lnTo>
                  <a:lnTo>
                    <a:pt x="321" y="673"/>
                  </a:lnTo>
                  <a:lnTo>
                    <a:pt x="291" y="645"/>
                  </a:lnTo>
                  <a:lnTo>
                    <a:pt x="260" y="617"/>
                  </a:lnTo>
                  <a:lnTo>
                    <a:pt x="232" y="586"/>
                  </a:lnTo>
                  <a:lnTo>
                    <a:pt x="205" y="556"/>
                  </a:lnTo>
                  <a:lnTo>
                    <a:pt x="181" y="521"/>
                  </a:lnTo>
                  <a:lnTo>
                    <a:pt x="157" y="487"/>
                  </a:lnTo>
                  <a:lnTo>
                    <a:pt x="134" y="452"/>
                  </a:lnTo>
                  <a:lnTo>
                    <a:pt x="114" y="416"/>
                  </a:lnTo>
                  <a:lnTo>
                    <a:pt x="96" y="377"/>
                  </a:lnTo>
                  <a:lnTo>
                    <a:pt x="80" y="339"/>
                  </a:lnTo>
                  <a:lnTo>
                    <a:pt x="63" y="300"/>
                  </a:lnTo>
                  <a:lnTo>
                    <a:pt x="51" y="259"/>
                  </a:lnTo>
                  <a:lnTo>
                    <a:pt x="39" y="217"/>
                  </a:lnTo>
                  <a:lnTo>
                    <a:pt x="29" y="174"/>
                  </a:lnTo>
                  <a:lnTo>
                    <a:pt x="23" y="132"/>
                  </a:lnTo>
                  <a:lnTo>
                    <a:pt x="17" y="89"/>
                  </a:lnTo>
                  <a:lnTo>
                    <a:pt x="13" y="44"/>
                  </a:lnTo>
                  <a:lnTo>
                    <a:pt x="13" y="0"/>
                  </a:lnTo>
                  <a:lnTo>
                    <a:pt x="0" y="0"/>
                  </a:lnTo>
                  <a:close/>
                </a:path>
              </a:pathLst>
            </a:custGeom>
            <a:grpFill/>
            <a:ln w="9525">
              <a:noFill/>
              <a:round/>
              <a:headEnd/>
              <a:tailEnd/>
            </a:ln>
          </p:spPr>
          <p:txBody>
            <a:bodyPr/>
            <a:lstStyle/>
            <a:p>
              <a:pPr>
                <a:defRPr/>
              </a:pPr>
              <a:endParaRPr lang="en-CA" dirty="0"/>
            </a:p>
          </p:txBody>
        </p:sp>
        <p:sp>
          <p:nvSpPr>
            <p:cNvPr id="930142" name="Freeform 350"/>
            <p:cNvSpPr>
              <a:spLocks/>
            </p:cNvSpPr>
            <p:nvPr/>
          </p:nvSpPr>
          <p:spPr bwMode="auto">
            <a:xfrm>
              <a:off x="2048" y="1993"/>
              <a:ext cx="859" cy="887"/>
            </a:xfrm>
            <a:custGeom>
              <a:avLst/>
              <a:gdLst/>
              <a:ahLst/>
              <a:cxnLst>
                <a:cxn ang="0">
                  <a:pos x="814" y="0"/>
                </a:cxn>
                <a:cxn ang="0">
                  <a:pos x="729" y="10"/>
                </a:cxn>
                <a:cxn ang="0">
                  <a:pos x="644" y="28"/>
                </a:cxn>
                <a:cxn ang="0">
                  <a:pos x="565" y="52"/>
                </a:cxn>
                <a:cxn ang="0">
                  <a:pos x="488" y="87"/>
                </a:cxn>
                <a:cxn ang="0">
                  <a:pos x="415" y="127"/>
                </a:cxn>
                <a:cxn ang="0">
                  <a:pos x="346" y="176"/>
                </a:cxn>
                <a:cxn ang="0">
                  <a:pos x="283" y="231"/>
                </a:cxn>
                <a:cxn ang="0">
                  <a:pos x="224" y="290"/>
                </a:cxn>
                <a:cxn ang="0">
                  <a:pos x="171" y="357"/>
                </a:cxn>
                <a:cxn ang="0">
                  <a:pos x="124" y="426"/>
                </a:cxn>
                <a:cxn ang="0">
                  <a:pos x="86" y="503"/>
                </a:cxn>
                <a:cxn ang="0">
                  <a:pos x="51" y="582"/>
                </a:cxn>
                <a:cxn ang="0">
                  <a:pos x="27" y="665"/>
                </a:cxn>
                <a:cxn ang="0">
                  <a:pos x="11" y="751"/>
                </a:cxn>
                <a:cxn ang="0">
                  <a:pos x="0" y="840"/>
                </a:cxn>
                <a:cxn ang="0">
                  <a:pos x="13" y="887"/>
                </a:cxn>
                <a:cxn ang="0">
                  <a:pos x="17" y="797"/>
                </a:cxn>
                <a:cxn ang="0">
                  <a:pos x="29" y="710"/>
                </a:cxn>
                <a:cxn ang="0">
                  <a:pos x="51" y="627"/>
                </a:cxn>
                <a:cxn ang="0">
                  <a:pos x="80" y="546"/>
                </a:cxn>
                <a:cxn ang="0">
                  <a:pos x="114" y="470"/>
                </a:cxn>
                <a:cxn ang="0">
                  <a:pos x="157" y="397"/>
                </a:cxn>
                <a:cxn ang="0">
                  <a:pos x="205" y="330"/>
                </a:cxn>
                <a:cxn ang="0">
                  <a:pos x="260" y="268"/>
                </a:cxn>
                <a:cxn ang="0">
                  <a:pos x="321" y="211"/>
                </a:cxn>
                <a:cxn ang="0">
                  <a:pos x="386" y="160"/>
                </a:cxn>
                <a:cxn ang="0">
                  <a:pos x="455" y="117"/>
                </a:cxn>
                <a:cxn ang="0">
                  <a:pos x="530" y="81"/>
                </a:cxn>
                <a:cxn ang="0">
                  <a:pos x="607" y="50"/>
                </a:cxn>
                <a:cxn ang="0">
                  <a:pos x="689" y="30"/>
                </a:cxn>
                <a:cxn ang="0">
                  <a:pos x="772" y="16"/>
                </a:cxn>
                <a:cxn ang="0">
                  <a:pos x="859" y="12"/>
                </a:cxn>
              </a:cxnLst>
              <a:rect l="0" t="0" r="r" b="b"/>
              <a:pathLst>
                <a:path w="859" h="887">
                  <a:moveTo>
                    <a:pt x="859" y="0"/>
                  </a:moveTo>
                  <a:lnTo>
                    <a:pt x="814" y="0"/>
                  </a:lnTo>
                  <a:lnTo>
                    <a:pt x="772" y="4"/>
                  </a:lnTo>
                  <a:lnTo>
                    <a:pt x="729" y="10"/>
                  </a:lnTo>
                  <a:lnTo>
                    <a:pt x="687" y="18"/>
                  </a:lnTo>
                  <a:lnTo>
                    <a:pt x="644" y="28"/>
                  </a:lnTo>
                  <a:lnTo>
                    <a:pt x="603" y="38"/>
                  </a:lnTo>
                  <a:lnTo>
                    <a:pt x="565" y="52"/>
                  </a:lnTo>
                  <a:lnTo>
                    <a:pt x="524" y="69"/>
                  </a:lnTo>
                  <a:lnTo>
                    <a:pt x="488" y="87"/>
                  </a:lnTo>
                  <a:lnTo>
                    <a:pt x="449" y="107"/>
                  </a:lnTo>
                  <a:lnTo>
                    <a:pt x="415" y="127"/>
                  </a:lnTo>
                  <a:lnTo>
                    <a:pt x="380" y="152"/>
                  </a:lnTo>
                  <a:lnTo>
                    <a:pt x="346" y="176"/>
                  </a:lnTo>
                  <a:lnTo>
                    <a:pt x="313" y="203"/>
                  </a:lnTo>
                  <a:lnTo>
                    <a:pt x="283" y="231"/>
                  </a:lnTo>
                  <a:lnTo>
                    <a:pt x="252" y="259"/>
                  </a:lnTo>
                  <a:lnTo>
                    <a:pt x="224" y="290"/>
                  </a:lnTo>
                  <a:lnTo>
                    <a:pt x="197" y="322"/>
                  </a:lnTo>
                  <a:lnTo>
                    <a:pt x="171" y="357"/>
                  </a:lnTo>
                  <a:lnTo>
                    <a:pt x="147" y="391"/>
                  </a:lnTo>
                  <a:lnTo>
                    <a:pt x="124" y="426"/>
                  </a:lnTo>
                  <a:lnTo>
                    <a:pt x="104" y="464"/>
                  </a:lnTo>
                  <a:lnTo>
                    <a:pt x="86" y="503"/>
                  </a:lnTo>
                  <a:lnTo>
                    <a:pt x="67" y="542"/>
                  </a:lnTo>
                  <a:lnTo>
                    <a:pt x="51" y="582"/>
                  </a:lnTo>
                  <a:lnTo>
                    <a:pt x="39" y="623"/>
                  </a:lnTo>
                  <a:lnTo>
                    <a:pt x="27" y="665"/>
                  </a:lnTo>
                  <a:lnTo>
                    <a:pt x="17" y="708"/>
                  </a:lnTo>
                  <a:lnTo>
                    <a:pt x="11" y="751"/>
                  </a:lnTo>
                  <a:lnTo>
                    <a:pt x="4" y="795"/>
                  </a:lnTo>
                  <a:lnTo>
                    <a:pt x="0" y="840"/>
                  </a:lnTo>
                  <a:lnTo>
                    <a:pt x="0" y="887"/>
                  </a:lnTo>
                  <a:lnTo>
                    <a:pt x="13" y="887"/>
                  </a:lnTo>
                  <a:lnTo>
                    <a:pt x="13" y="842"/>
                  </a:lnTo>
                  <a:lnTo>
                    <a:pt x="17" y="797"/>
                  </a:lnTo>
                  <a:lnTo>
                    <a:pt x="23" y="753"/>
                  </a:lnTo>
                  <a:lnTo>
                    <a:pt x="29" y="710"/>
                  </a:lnTo>
                  <a:lnTo>
                    <a:pt x="39" y="667"/>
                  </a:lnTo>
                  <a:lnTo>
                    <a:pt x="51" y="627"/>
                  </a:lnTo>
                  <a:lnTo>
                    <a:pt x="63" y="586"/>
                  </a:lnTo>
                  <a:lnTo>
                    <a:pt x="80" y="546"/>
                  </a:lnTo>
                  <a:lnTo>
                    <a:pt x="96" y="507"/>
                  </a:lnTo>
                  <a:lnTo>
                    <a:pt x="114" y="470"/>
                  </a:lnTo>
                  <a:lnTo>
                    <a:pt x="134" y="432"/>
                  </a:lnTo>
                  <a:lnTo>
                    <a:pt x="157" y="397"/>
                  </a:lnTo>
                  <a:lnTo>
                    <a:pt x="181" y="363"/>
                  </a:lnTo>
                  <a:lnTo>
                    <a:pt x="205" y="330"/>
                  </a:lnTo>
                  <a:lnTo>
                    <a:pt x="232" y="298"/>
                  </a:lnTo>
                  <a:lnTo>
                    <a:pt x="260" y="268"/>
                  </a:lnTo>
                  <a:lnTo>
                    <a:pt x="291" y="239"/>
                  </a:lnTo>
                  <a:lnTo>
                    <a:pt x="321" y="211"/>
                  </a:lnTo>
                  <a:lnTo>
                    <a:pt x="354" y="186"/>
                  </a:lnTo>
                  <a:lnTo>
                    <a:pt x="386" y="160"/>
                  </a:lnTo>
                  <a:lnTo>
                    <a:pt x="421" y="138"/>
                  </a:lnTo>
                  <a:lnTo>
                    <a:pt x="455" y="117"/>
                  </a:lnTo>
                  <a:lnTo>
                    <a:pt x="492" y="97"/>
                  </a:lnTo>
                  <a:lnTo>
                    <a:pt x="530" y="81"/>
                  </a:lnTo>
                  <a:lnTo>
                    <a:pt x="569" y="65"/>
                  </a:lnTo>
                  <a:lnTo>
                    <a:pt x="607" y="50"/>
                  </a:lnTo>
                  <a:lnTo>
                    <a:pt x="648" y="38"/>
                  </a:lnTo>
                  <a:lnTo>
                    <a:pt x="689" y="30"/>
                  </a:lnTo>
                  <a:lnTo>
                    <a:pt x="729" y="22"/>
                  </a:lnTo>
                  <a:lnTo>
                    <a:pt x="772" y="16"/>
                  </a:lnTo>
                  <a:lnTo>
                    <a:pt x="814" y="12"/>
                  </a:lnTo>
                  <a:lnTo>
                    <a:pt x="859" y="12"/>
                  </a:lnTo>
                  <a:lnTo>
                    <a:pt x="859" y="0"/>
                  </a:lnTo>
                  <a:close/>
                </a:path>
              </a:pathLst>
            </a:custGeom>
            <a:grpFill/>
            <a:ln w="9525">
              <a:noFill/>
              <a:round/>
              <a:headEnd/>
              <a:tailEnd/>
            </a:ln>
          </p:spPr>
          <p:txBody>
            <a:bodyPr/>
            <a:lstStyle/>
            <a:p>
              <a:pPr>
                <a:defRPr/>
              </a:pPr>
              <a:endParaRPr lang="en-CA" dirty="0"/>
            </a:p>
          </p:txBody>
        </p:sp>
        <p:sp>
          <p:nvSpPr>
            <p:cNvPr id="930143" name="Freeform 351"/>
            <p:cNvSpPr>
              <a:spLocks/>
            </p:cNvSpPr>
            <p:nvPr/>
          </p:nvSpPr>
          <p:spPr bwMode="auto">
            <a:xfrm>
              <a:off x="2907" y="1993"/>
              <a:ext cx="721" cy="412"/>
            </a:xfrm>
            <a:custGeom>
              <a:avLst/>
              <a:gdLst/>
              <a:ahLst/>
              <a:cxnLst>
                <a:cxn ang="0">
                  <a:pos x="721" y="404"/>
                </a:cxn>
                <a:cxn ang="0">
                  <a:pos x="690" y="359"/>
                </a:cxn>
                <a:cxn ang="0">
                  <a:pos x="658" y="316"/>
                </a:cxn>
                <a:cxn ang="0">
                  <a:pos x="621" y="274"/>
                </a:cxn>
                <a:cxn ang="0">
                  <a:pos x="585" y="235"/>
                </a:cxn>
                <a:cxn ang="0">
                  <a:pos x="544" y="201"/>
                </a:cxn>
                <a:cxn ang="0">
                  <a:pos x="502" y="166"/>
                </a:cxn>
                <a:cxn ang="0">
                  <a:pos x="457" y="136"/>
                </a:cxn>
                <a:cxn ang="0">
                  <a:pos x="410" y="109"/>
                </a:cxn>
                <a:cxn ang="0">
                  <a:pos x="364" y="83"/>
                </a:cxn>
                <a:cxn ang="0">
                  <a:pos x="315" y="63"/>
                </a:cxn>
                <a:cxn ang="0">
                  <a:pos x="264" y="42"/>
                </a:cxn>
                <a:cxn ang="0">
                  <a:pos x="213" y="28"/>
                </a:cxn>
                <a:cxn ang="0">
                  <a:pos x="161" y="16"/>
                </a:cxn>
                <a:cxn ang="0">
                  <a:pos x="108" y="6"/>
                </a:cxn>
                <a:cxn ang="0">
                  <a:pos x="53" y="2"/>
                </a:cxn>
                <a:cxn ang="0">
                  <a:pos x="0" y="0"/>
                </a:cxn>
                <a:cxn ang="0">
                  <a:pos x="0" y="12"/>
                </a:cxn>
                <a:cxn ang="0">
                  <a:pos x="53" y="14"/>
                </a:cxn>
                <a:cxn ang="0">
                  <a:pos x="106" y="18"/>
                </a:cxn>
                <a:cxn ang="0">
                  <a:pos x="158" y="28"/>
                </a:cxn>
                <a:cxn ang="0">
                  <a:pos x="209" y="38"/>
                </a:cxn>
                <a:cxn ang="0">
                  <a:pos x="260" y="54"/>
                </a:cxn>
                <a:cxn ang="0">
                  <a:pos x="311" y="73"/>
                </a:cxn>
                <a:cxn ang="0">
                  <a:pos x="357" y="95"/>
                </a:cxn>
                <a:cxn ang="0">
                  <a:pos x="404" y="119"/>
                </a:cxn>
                <a:cxn ang="0">
                  <a:pos x="451" y="146"/>
                </a:cxn>
                <a:cxn ang="0">
                  <a:pos x="493" y="176"/>
                </a:cxn>
                <a:cxn ang="0">
                  <a:pos x="536" y="209"/>
                </a:cxn>
                <a:cxn ang="0">
                  <a:pos x="577" y="245"/>
                </a:cxn>
                <a:cxn ang="0">
                  <a:pos x="613" y="282"/>
                </a:cxn>
                <a:cxn ang="0">
                  <a:pos x="648" y="322"/>
                </a:cxn>
                <a:cxn ang="0">
                  <a:pos x="680" y="365"/>
                </a:cxn>
                <a:cxn ang="0">
                  <a:pos x="711" y="412"/>
                </a:cxn>
                <a:cxn ang="0">
                  <a:pos x="721" y="404"/>
                </a:cxn>
              </a:cxnLst>
              <a:rect l="0" t="0" r="r" b="b"/>
              <a:pathLst>
                <a:path w="721" h="412">
                  <a:moveTo>
                    <a:pt x="721" y="404"/>
                  </a:moveTo>
                  <a:lnTo>
                    <a:pt x="690" y="359"/>
                  </a:lnTo>
                  <a:lnTo>
                    <a:pt x="658" y="316"/>
                  </a:lnTo>
                  <a:lnTo>
                    <a:pt x="621" y="274"/>
                  </a:lnTo>
                  <a:lnTo>
                    <a:pt x="585" y="235"/>
                  </a:lnTo>
                  <a:lnTo>
                    <a:pt x="544" y="201"/>
                  </a:lnTo>
                  <a:lnTo>
                    <a:pt x="502" y="166"/>
                  </a:lnTo>
                  <a:lnTo>
                    <a:pt x="457" y="136"/>
                  </a:lnTo>
                  <a:lnTo>
                    <a:pt x="410" y="109"/>
                  </a:lnTo>
                  <a:lnTo>
                    <a:pt x="364" y="83"/>
                  </a:lnTo>
                  <a:lnTo>
                    <a:pt x="315" y="63"/>
                  </a:lnTo>
                  <a:lnTo>
                    <a:pt x="264" y="42"/>
                  </a:lnTo>
                  <a:lnTo>
                    <a:pt x="213" y="28"/>
                  </a:lnTo>
                  <a:lnTo>
                    <a:pt x="161" y="16"/>
                  </a:lnTo>
                  <a:lnTo>
                    <a:pt x="108" y="6"/>
                  </a:lnTo>
                  <a:lnTo>
                    <a:pt x="53" y="2"/>
                  </a:lnTo>
                  <a:lnTo>
                    <a:pt x="0" y="0"/>
                  </a:lnTo>
                  <a:lnTo>
                    <a:pt x="0" y="12"/>
                  </a:lnTo>
                  <a:lnTo>
                    <a:pt x="53" y="14"/>
                  </a:lnTo>
                  <a:lnTo>
                    <a:pt x="106" y="18"/>
                  </a:lnTo>
                  <a:lnTo>
                    <a:pt x="158" y="28"/>
                  </a:lnTo>
                  <a:lnTo>
                    <a:pt x="209" y="38"/>
                  </a:lnTo>
                  <a:lnTo>
                    <a:pt x="260" y="54"/>
                  </a:lnTo>
                  <a:lnTo>
                    <a:pt x="311" y="73"/>
                  </a:lnTo>
                  <a:lnTo>
                    <a:pt x="357" y="95"/>
                  </a:lnTo>
                  <a:lnTo>
                    <a:pt x="404" y="119"/>
                  </a:lnTo>
                  <a:lnTo>
                    <a:pt x="451" y="146"/>
                  </a:lnTo>
                  <a:lnTo>
                    <a:pt x="493" y="176"/>
                  </a:lnTo>
                  <a:lnTo>
                    <a:pt x="536" y="209"/>
                  </a:lnTo>
                  <a:lnTo>
                    <a:pt x="577" y="245"/>
                  </a:lnTo>
                  <a:lnTo>
                    <a:pt x="613" y="282"/>
                  </a:lnTo>
                  <a:lnTo>
                    <a:pt x="648" y="322"/>
                  </a:lnTo>
                  <a:lnTo>
                    <a:pt x="680" y="365"/>
                  </a:lnTo>
                  <a:lnTo>
                    <a:pt x="711" y="412"/>
                  </a:lnTo>
                  <a:lnTo>
                    <a:pt x="721" y="404"/>
                  </a:lnTo>
                  <a:close/>
                </a:path>
              </a:pathLst>
            </a:custGeom>
            <a:grpFill/>
            <a:ln w="9525">
              <a:noFill/>
              <a:round/>
              <a:headEnd/>
              <a:tailEnd/>
            </a:ln>
          </p:spPr>
          <p:txBody>
            <a:bodyPr/>
            <a:lstStyle/>
            <a:p>
              <a:pPr>
                <a:defRPr/>
              </a:pPr>
              <a:endParaRPr lang="en-CA" dirty="0"/>
            </a:p>
          </p:txBody>
        </p:sp>
        <p:sp>
          <p:nvSpPr>
            <p:cNvPr id="930144" name="Freeform 352"/>
            <p:cNvSpPr>
              <a:spLocks/>
            </p:cNvSpPr>
            <p:nvPr/>
          </p:nvSpPr>
          <p:spPr bwMode="auto">
            <a:xfrm>
              <a:off x="2873" y="1930"/>
              <a:ext cx="52" cy="61"/>
            </a:xfrm>
            <a:custGeom>
              <a:avLst/>
              <a:gdLst/>
              <a:ahLst/>
              <a:cxnLst>
                <a:cxn ang="0">
                  <a:pos x="26" y="0"/>
                </a:cxn>
                <a:cxn ang="0">
                  <a:pos x="52" y="61"/>
                </a:cxn>
                <a:cxn ang="0">
                  <a:pos x="50" y="59"/>
                </a:cxn>
                <a:cxn ang="0">
                  <a:pos x="48" y="59"/>
                </a:cxn>
                <a:cxn ang="0">
                  <a:pos x="46" y="59"/>
                </a:cxn>
                <a:cxn ang="0">
                  <a:pos x="46" y="57"/>
                </a:cxn>
                <a:cxn ang="0">
                  <a:pos x="44" y="57"/>
                </a:cxn>
                <a:cxn ang="0">
                  <a:pos x="42" y="57"/>
                </a:cxn>
                <a:cxn ang="0">
                  <a:pos x="40" y="54"/>
                </a:cxn>
                <a:cxn ang="0">
                  <a:pos x="38" y="54"/>
                </a:cxn>
                <a:cxn ang="0">
                  <a:pos x="36" y="54"/>
                </a:cxn>
                <a:cxn ang="0">
                  <a:pos x="34" y="54"/>
                </a:cxn>
                <a:cxn ang="0">
                  <a:pos x="32" y="54"/>
                </a:cxn>
                <a:cxn ang="0">
                  <a:pos x="30" y="54"/>
                </a:cxn>
                <a:cxn ang="0">
                  <a:pos x="30" y="52"/>
                </a:cxn>
                <a:cxn ang="0">
                  <a:pos x="28" y="52"/>
                </a:cxn>
                <a:cxn ang="0">
                  <a:pos x="26" y="52"/>
                </a:cxn>
                <a:cxn ang="0">
                  <a:pos x="24" y="52"/>
                </a:cxn>
                <a:cxn ang="0">
                  <a:pos x="22" y="52"/>
                </a:cxn>
                <a:cxn ang="0">
                  <a:pos x="22" y="54"/>
                </a:cxn>
                <a:cxn ang="0">
                  <a:pos x="20" y="54"/>
                </a:cxn>
                <a:cxn ang="0">
                  <a:pos x="18" y="54"/>
                </a:cxn>
                <a:cxn ang="0">
                  <a:pos x="16" y="54"/>
                </a:cxn>
                <a:cxn ang="0">
                  <a:pos x="14" y="54"/>
                </a:cxn>
                <a:cxn ang="0">
                  <a:pos x="12" y="54"/>
                </a:cxn>
                <a:cxn ang="0">
                  <a:pos x="10" y="57"/>
                </a:cxn>
                <a:cxn ang="0">
                  <a:pos x="8" y="57"/>
                </a:cxn>
                <a:cxn ang="0">
                  <a:pos x="6" y="59"/>
                </a:cxn>
                <a:cxn ang="0">
                  <a:pos x="4" y="59"/>
                </a:cxn>
                <a:cxn ang="0">
                  <a:pos x="2" y="59"/>
                </a:cxn>
                <a:cxn ang="0">
                  <a:pos x="0" y="61"/>
                </a:cxn>
                <a:cxn ang="0">
                  <a:pos x="26" y="0"/>
                </a:cxn>
              </a:cxnLst>
              <a:rect l="0" t="0" r="r" b="b"/>
              <a:pathLst>
                <a:path w="52" h="61">
                  <a:moveTo>
                    <a:pt x="26" y="0"/>
                  </a:moveTo>
                  <a:lnTo>
                    <a:pt x="52" y="61"/>
                  </a:lnTo>
                  <a:lnTo>
                    <a:pt x="50" y="59"/>
                  </a:lnTo>
                  <a:lnTo>
                    <a:pt x="48" y="59"/>
                  </a:lnTo>
                  <a:lnTo>
                    <a:pt x="46" y="59"/>
                  </a:lnTo>
                  <a:lnTo>
                    <a:pt x="46" y="57"/>
                  </a:lnTo>
                  <a:lnTo>
                    <a:pt x="44" y="57"/>
                  </a:lnTo>
                  <a:lnTo>
                    <a:pt x="42" y="57"/>
                  </a:lnTo>
                  <a:lnTo>
                    <a:pt x="40" y="54"/>
                  </a:lnTo>
                  <a:lnTo>
                    <a:pt x="38" y="54"/>
                  </a:lnTo>
                  <a:lnTo>
                    <a:pt x="36" y="54"/>
                  </a:lnTo>
                  <a:lnTo>
                    <a:pt x="34" y="54"/>
                  </a:lnTo>
                  <a:lnTo>
                    <a:pt x="32" y="54"/>
                  </a:lnTo>
                  <a:lnTo>
                    <a:pt x="30" y="54"/>
                  </a:lnTo>
                  <a:lnTo>
                    <a:pt x="30" y="52"/>
                  </a:lnTo>
                  <a:lnTo>
                    <a:pt x="28" y="52"/>
                  </a:lnTo>
                  <a:lnTo>
                    <a:pt x="26" y="52"/>
                  </a:lnTo>
                  <a:lnTo>
                    <a:pt x="24" y="52"/>
                  </a:lnTo>
                  <a:lnTo>
                    <a:pt x="22" y="52"/>
                  </a:lnTo>
                  <a:lnTo>
                    <a:pt x="22" y="54"/>
                  </a:lnTo>
                  <a:lnTo>
                    <a:pt x="20" y="54"/>
                  </a:lnTo>
                  <a:lnTo>
                    <a:pt x="18" y="54"/>
                  </a:lnTo>
                  <a:lnTo>
                    <a:pt x="16" y="54"/>
                  </a:lnTo>
                  <a:lnTo>
                    <a:pt x="14" y="54"/>
                  </a:lnTo>
                  <a:lnTo>
                    <a:pt x="12" y="54"/>
                  </a:lnTo>
                  <a:lnTo>
                    <a:pt x="10" y="57"/>
                  </a:lnTo>
                  <a:lnTo>
                    <a:pt x="8" y="57"/>
                  </a:lnTo>
                  <a:lnTo>
                    <a:pt x="6" y="59"/>
                  </a:lnTo>
                  <a:lnTo>
                    <a:pt x="4" y="59"/>
                  </a:lnTo>
                  <a:lnTo>
                    <a:pt x="2" y="59"/>
                  </a:lnTo>
                  <a:lnTo>
                    <a:pt x="0" y="61"/>
                  </a:lnTo>
                  <a:lnTo>
                    <a:pt x="26" y="0"/>
                  </a:lnTo>
                  <a:close/>
                </a:path>
              </a:pathLst>
            </a:custGeom>
            <a:grpFill/>
            <a:ln w="9525">
              <a:noFill/>
              <a:round/>
              <a:headEnd/>
              <a:tailEnd/>
            </a:ln>
          </p:spPr>
          <p:txBody>
            <a:bodyPr/>
            <a:lstStyle/>
            <a:p>
              <a:pPr>
                <a:defRPr/>
              </a:pPr>
              <a:endParaRPr lang="en-CA" dirty="0"/>
            </a:p>
          </p:txBody>
        </p:sp>
        <p:sp>
          <p:nvSpPr>
            <p:cNvPr id="930145" name="Freeform 353"/>
            <p:cNvSpPr>
              <a:spLocks/>
            </p:cNvSpPr>
            <p:nvPr/>
          </p:nvSpPr>
          <p:spPr bwMode="auto">
            <a:xfrm>
              <a:off x="2897" y="1960"/>
              <a:ext cx="6" cy="911"/>
            </a:xfrm>
            <a:custGeom>
              <a:avLst/>
              <a:gdLst/>
              <a:ahLst/>
              <a:cxnLst>
                <a:cxn ang="0">
                  <a:pos x="2" y="911"/>
                </a:cxn>
                <a:cxn ang="0">
                  <a:pos x="6" y="911"/>
                </a:cxn>
                <a:cxn ang="0">
                  <a:pos x="6" y="0"/>
                </a:cxn>
                <a:cxn ang="0">
                  <a:pos x="0" y="0"/>
                </a:cxn>
                <a:cxn ang="0">
                  <a:pos x="0" y="911"/>
                </a:cxn>
                <a:cxn ang="0">
                  <a:pos x="2" y="911"/>
                </a:cxn>
              </a:cxnLst>
              <a:rect l="0" t="0" r="r" b="b"/>
              <a:pathLst>
                <a:path w="6" h="911">
                  <a:moveTo>
                    <a:pt x="2" y="911"/>
                  </a:moveTo>
                  <a:lnTo>
                    <a:pt x="6" y="911"/>
                  </a:lnTo>
                  <a:lnTo>
                    <a:pt x="6" y="0"/>
                  </a:lnTo>
                  <a:lnTo>
                    <a:pt x="0" y="0"/>
                  </a:lnTo>
                  <a:lnTo>
                    <a:pt x="0" y="911"/>
                  </a:lnTo>
                  <a:lnTo>
                    <a:pt x="2" y="911"/>
                  </a:lnTo>
                  <a:close/>
                </a:path>
              </a:pathLst>
            </a:custGeom>
            <a:grpFill/>
            <a:ln w="9525">
              <a:noFill/>
              <a:round/>
              <a:headEnd/>
              <a:tailEnd/>
            </a:ln>
          </p:spPr>
          <p:txBody>
            <a:bodyPr/>
            <a:lstStyle/>
            <a:p>
              <a:pPr>
                <a:defRPr/>
              </a:pPr>
              <a:endParaRPr lang="en-CA" dirty="0"/>
            </a:p>
          </p:txBody>
        </p:sp>
        <p:sp>
          <p:nvSpPr>
            <p:cNvPr id="930146" name="Freeform 354"/>
            <p:cNvSpPr>
              <a:spLocks/>
            </p:cNvSpPr>
            <p:nvPr/>
          </p:nvSpPr>
          <p:spPr bwMode="auto">
            <a:xfrm>
              <a:off x="2875" y="2845"/>
              <a:ext cx="48" cy="51"/>
            </a:xfrm>
            <a:custGeom>
              <a:avLst/>
              <a:gdLst/>
              <a:ahLst/>
              <a:cxnLst>
                <a:cxn ang="0">
                  <a:pos x="48" y="26"/>
                </a:cxn>
                <a:cxn ang="0">
                  <a:pos x="48" y="31"/>
                </a:cxn>
                <a:cxn ang="0">
                  <a:pos x="48" y="35"/>
                </a:cxn>
                <a:cxn ang="0">
                  <a:pos x="46" y="37"/>
                </a:cxn>
                <a:cxn ang="0">
                  <a:pos x="44" y="41"/>
                </a:cxn>
                <a:cxn ang="0">
                  <a:pos x="42" y="43"/>
                </a:cxn>
                <a:cxn ang="0">
                  <a:pos x="38" y="47"/>
                </a:cxn>
                <a:cxn ang="0">
                  <a:pos x="36" y="49"/>
                </a:cxn>
                <a:cxn ang="0">
                  <a:pos x="32" y="49"/>
                </a:cxn>
                <a:cxn ang="0">
                  <a:pos x="30" y="51"/>
                </a:cxn>
                <a:cxn ang="0">
                  <a:pos x="26" y="51"/>
                </a:cxn>
                <a:cxn ang="0">
                  <a:pos x="22" y="51"/>
                </a:cxn>
                <a:cxn ang="0">
                  <a:pos x="18" y="51"/>
                </a:cxn>
                <a:cxn ang="0">
                  <a:pos x="16" y="49"/>
                </a:cxn>
                <a:cxn ang="0">
                  <a:pos x="12" y="49"/>
                </a:cxn>
                <a:cxn ang="0">
                  <a:pos x="10" y="47"/>
                </a:cxn>
                <a:cxn ang="0">
                  <a:pos x="6" y="43"/>
                </a:cxn>
                <a:cxn ang="0">
                  <a:pos x="4" y="41"/>
                </a:cxn>
                <a:cxn ang="0">
                  <a:pos x="2" y="37"/>
                </a:cxn>
                <a:cxn ang="0">
                  <a:pos x="0" y="35"/>
                </a:cxn>
                <a:cxn ang="0">
                  <a:pos x="0" y="31"/>
                </a:cxn>
                <a:cxn ang="0">
                  <a:pos x="0" y="26"/>
                </a:cxn>
                <a:cxn ang="0">
                  <a:pos x="0" y="22"/>
                </a:cxn>
                <a:cxn ang="0">
                  <a:pos x="0" y="18"/>
                </a:cxn>
                <a:cxn ang="0">
                  <a:pos x="2" y="16"/>
                </a:cxn>
                <a:cxn ang="0">
                  <a:pos x="2" y="12"/>
                </a:cxn>
                <a:cxn ang="0">
                  <a:pos x="4" y="10"/>
                </a:cxn>
                <a:cxn ang="0">
                  <a:pos x="8" y="6"/>
                </a:cxn>
                <a:cxn ang="0">
                  <a:pos x="10" y="4"/>
                </a:cxn>
                <a:cxn ang="0">
                  <a:pos x="14" y="2"/>
                </a:cxn>
                <a:cxn ang="0">
                  <a:pos x="18" y="2"/>
                </a:cxn>
                <a:cxn ang="0">
                  <a:pos x="20" y="0"/>
                </a:cxn>
                <a:cxn ang="0">
                  <a:pos x="24" y="0"/>
                </a:cxn>
                <a:cxn ang="0">
                  <a:pos x="28" y="0"/>
                </a:cxn>
                <a:cxn ang="0">
                  <a:pos x="32" y="2"/>
                </a:cxn>
                <a:cxn ang="0">
                  <a:pos x="36" y="4"/>
                </a:cxn>
                <a:cxn ang="0">
                  <a:pos x="38" y="6"/>
                </a:cxn>
                <a:cxn ang="0">
                  <a:pos x="42" y="8"/>
                </a:cxn>
                <a:cxn ang="0">
                  <a:pos x="44" y="12"/>
                </a:cxn>
                <a:cxn ang="0">
                  <a:pos x="46" y="14"/>
                </a:cxn>
                <a:cxn ang="0">
                  <a:pos x="48" y="16"/>
                </a:cxn>
                <a:cxn ang="0">
                  <a:pos x="48" y="20"/>
                </a:cxn>
                <a:cxn ang="0">
                  <a:pos x="48" y="24"/>
                </a:cxn>
                <a:cxn ang="0">
                  <a:pos x="24" y="26"/>
                </a:cxn>
              </a:cxnLst>
              <a:rect l="0" t="0" r="r" b="b"/>
              <a:pathLst>
                <a:path w="48" h="51">
                  <a:moveTo>
                    <a:pt x="24" y="26"/>
                  </a:moveTo>
                  <a:lnTo>
                    <a:pt x="48" y="26"/>
                  </a:lnTo>
                  <a:lnTo>
                    <a:pt x="48" y="28"/>
                  </a:lnTo>
                  <a:lnTo>
                    <a:pt x="48" y="31"/>
                  </a:lnTo>
                  <a:lnTo>
                    <a:pt x="48" y="33"/>
                  </a:lnTo>
                  <a:lnTo>
                    <a:pt x="48" y="35"/>
                  </a:lnTo>
                  <a:lnTo>
                    <a:pt x="46" y="35"/>
                  </a:lnTo>
                  <a:lnTo>
                    <a:pt x="46" y="37"/>
                  </a:lnTo>
                  <a:lnTo>
                    <a:pt x="46" y="39"/>
                  </a:lnTo>
                  <a:lnTo>
                    <a:pt x="44" y="41"/>
                  </a:lnTo>
                  <a:lnTo>
                    <a:pt x="44" y="43"/>
                  </a:lnTo>
                  <a:lnTo>
                    <a:pt x="42" y="43"/>
                  </a:lnTo>
                  <a:lnTo>
                    <a:pt x="40" y="45"/>
                  </a:lnTo>
                  <a:lnTo>
                    <a:pt x="38" y="47"/>
                  </a:lnTo>
                  <a:lnTo>
                    <a:pt x="36" y="47"/>
                  </a:lnTo>
                  <a:lnTo>
                    <a:pt x="36" y="49"/>
                  </a:lnTo>
                  <a:lnTo>
                    <a:pt x="34" y="49"/>
                  </a:lnTo>
                  <a:lnTo>
                    <a:pt x="32" y="49"/>
                  </a:lnTo>
                  <a:lnTo>
                    <a:pt x="32" y="51"/>
                  </a:lnTo>
                  <a:lnTo>
                    <a:pt x="30" y="51"/>
                  </a:lnTo>
                  <a:lnTo>
                    <a:pt x="28" y="51"/>
                  </a:lnTo>
                  <a:lnTo>
                    <a:pt x="26" y="51"/>
                  </a:lnTo>
                  <a:lnTo>
                    <a:pt x="24" y="51"/>
                  </a:lnTo>
                  <a:lnTo>
                    <a:pt x="22" y="51"/>
                  </a:lnTo>
                  <a:lnTo>
                    <a:pt x="20" y="51"/>
                  </a:lnTo>
                  <a:lnTo>
                    <a:pt x="18" y="51"/>
                  </a:lnTo>
                  <a:lnTo>
                    <a:pt x="16" y="51"/>
                  </a:lnTo>
                  <a:lnTo>
                    <a:pt x="16" y="49"/>
                  </a:lnTo>
                  <a:lnTo>
                    <a:pt x="14" y="49"/>
                  </a:lnTo>
                  <a:lnTo>
                    <a:pt x="12" y="49"/>
                  </a:lnTo>
                  <a:lnTo>
                    <a:pt x="12" y="47"/>
                  </a:lnTo>
                  <a:lnTo>
                    <a:pt x="10" y="47"/>
                  </a:lnTo>
                  <a:lnTo>
                    <a:pt x="8" y="45"/>
                  </a:lnTo>
                  <a:lnTo>
                    <a:pt x="6" y="43"/>
                  </a:lnTo>
                  <a:lnTo>
                    <a:pt x="4" y="43"/>
                  </a:lnTo>
                  <a:lnTo>
                    <a:pt x="4" y="41"/>
                  </a:lnTo>
                  <a:lnTo>
                    <a:pt x="2" y="39"/>
                  </a:lnTo>
                  <a:lnTo>
                    <a:pt x="2" y="37"/>
                  </a:lnTo>
                  <a:lnTo>
                    <a:pt x="2" y="35"/>
                  </a:lnTo>
                  <a:lnTo>
                    <a:pt x="0" y="35"/>
                  </a:lnTo>
                  <a:lnTo>
                    <a:pt x="0" y="33"/>
                  </a:lnTo>
                  <a:lnTo>
                    <a:pt x="0" y="31"/>
                  </a:lnTo>
                  <a:lnTo>
                    <a:pt x="0" y="28"/>
                  </a:lnTo>
                  <a:lnTo>
                    <a:pt x="0" y="26"/>
                  </a:lnTo>
                  <a:lnTo>
                    <a:pt x="0" y="24"/>
                  </a:lnTo>
                  <a:lnTo>
                    <a:pt x="0" y="22"/>
                  </a:lnTo>
                  <a:lnTo>
                    <a:pt x="0" y="20"/>
                  </a:lnTo>
                  <a:lnTo>
                    <a:pt x="0" y="18"/>
                  </a:lnTo>
                  <a:lnTo>
                    <a:pt x="0" y="16"/>
                  </a:lnTo>
                  <a:lnTo>
                    <a:pt x="2" y="16"/>
                  </a:lnTo>
                  <a:lnTo>
                    <a:pt x="2" y="14"/>
                  </a:lnTo>
                  <a:lnTo>
                    <a:pt x="2" y="12"/>
                  </a:lnTo>
                  <a:lnTo>
                    <a:pt x="4" y="12"/>
                  </a:lnTo>
                  <a:lnTo>
                    <a:pt x="4" y="10"/>
                  </a:lnTo>
                  <a:lnTo>
                    <a:pt x="6" y="8"/>
                  </a:lnTo>
                  <a:lnTo>
                    <a:pt x="8" y="6"/>
                  </a:lnTo>
                  <a:lnTo>
                    <a:pt x="10" y="6"/>
                  </a:lnTo>
                  <a:lnTo>
                    <a:pt x="10" y="4"/>
                  </a:lnTo>
                  <a:lnTo>
                    <a:pt x="12" y="4"/>
                  </a:lnTo>
                  <a:lnTo>
                    <a:pt x="14" y="2"/>
                  </a:lnTo>
                  <a:lnTo>
                    <a:pt x="16" y="2"/>
                  </a:lnTo>
                  <a:lnTo>
                    <a:pt x="18" y="2"/>
                  </a:lnTo>
                  <a:lnTo>
                    <a:pt x="20" y="2"/>
                  </a:lnTo>
                  <a:lnTo>
                    <a:pt x="20" y="0"/>
                  </a:lnTo>
                  <a:lnTo>
                    <a:pt x="22" y="0"/>
                  </a:lnTo>
                  <a:lnTo>
                    <a:pt x="24" y="0"/>
                  </a:lnTo>
                  <a:lnTo>
                    <a:pt x="26" y="0"/>
                  </a:lnTo>
                  <a:lnTo>
                    <a:pt x="28" y="0"/>
                  </a:lnTo>
                  <a:lnTo>
                    <a:pt x="30" y="2"/>
                  </a:lnTo>
                  <a:lnTo>
                    <a:pt x="32" y="2"/>
                  </a:lnTo>
                  <a:lnTo>
                    <a:pt x="34" y="2"/>
                  </a:lnTo>
                  <a:lnTo>
                    <a:pt x="36" y="4"/>
                  </a:lnTo>
                  <a:lnTo>
                    <a:pt x="38" y="4"/>
                  </a:lnTo>
                  <a:lnTo>
                    <a:pt x="38" y="6"/>
                  </a:lnTo>
                  <a:lnTo>
                    <a:pt x="40" y="6"/>
                  </a:lnTo>
                  <a:lnTo>
                    <a:pt x="42" y="8"/>
                  </a:lnTo>
                  <a:lnTo>
                    <a:pt x="44" y="10"/>
                  </a:lnTo>
                  <a:lnTo>
                    <a:pt x="44" y="12"/>
                  </a:lnTo>
                  <a:lnTo>
                    <a:pt x="46" y="12"/>
                  </a:lnTo>
                  <a:lnTo>
                    <a:pt x="46" y="14"/>
                  </a:lnTo>
                  <a:lnTo>
                    <a:pt x="46" y="16"/>
                  </a:lnTo>
                  <a:lnTo>
                    <a:pt x="48" y="16"/>
                  </a:lnTo>
                  <a:lnTo>
                    <a:pt x="48" y="18"/>
                  </a:lnTo>
                  <a:lnTo>
                    <a:pt x="48" y="20"/>
                  </a:lnTo>
                  <a:lnTo>
                    <a:pt x="48" y="22"/>
                  </a:lnTo>
                  <a:lnTo>
                    <a:pt x="48" y="24"/>
                  </a:lnTo>
                  <a:lnTo>
                    <a:pt x="48" y="26"/>
                  </a:lnTo>
                  <a:lnTo>
                    <a:pt x="24" y="26"/>
                  </a:lnTo>
                  <a:close/>
                </a:path>
              </a:pathLst>
            </a:custGeom>
            <a:grpFill/>
            <a:ln w="9525">
              <a:noFill/>
              <a:round/>
              <a:headEnd/>
              <a:tailEnd/>
            </a:ln>
          </p:spPr>
          <p:txBody>
            <a:bodyPr/>
            <a:lstStyle/>
            <a:p>
              <a:pPr>
                <a:defRPr/>
              </a:pPr>
              <a:endParaRPr lang="en-CA" dirty="0"/>
            </a:p>
          </p:txBody>
        </p:sp>
        <p:sp>
          <p:nvSpPr>
            <p:cNvPr id="930147" name="Freeform 355"/>
            <p:cNvSpPr>
              <a:spLocks/>
            </p:cNvSpPr>
            <p:nvPr/>
          </p:nvSpPr>
          <p:spPr bwMode="auto">
            <a:xfrm>
              <a:off x="3841" y="2845"/>
              <a:ext cx="59" cy="51"/>
            </a:xfrm>
            <a:custGeom>
              <a:avLst/>
              <a:gdLst/>
              <a:ahLst/>
              <a:cxnLst>
                <a:cxn ang="0">
                  <a:pos x="59" y="26"/>
                </a:cxn>
                <a:cxn ang="0">
                  <a:pos x="0" y="51"/>
                </a:cxn>
                <a:cxn ang="0">
                  <a:pos x="0" y="49"/>
                </a:cxn>
                <a:cxn ang="0">
                  <a:pos x="2" y="49"/>
                </a:cxn>
                <a:cxn ang="0">
                  <a:pos x="2" y="47"/>
                </a:cxn>
                <a:cxn ang="0">
                  <a:pos x="2" y="45"/>
                </a:cxn>
                <a:cxn ang="0">
                  <a:pos x="4" y="43"/>
                </a:cxn>
                <a:cxn ang="0">
                  <a:pos x="4" y="41"/>
                </a:cxn>
                <a:cxn ang="0">
                  <a:pos x="4" y="39"/>
                </a:cxn>
                <a:cxn ang="0">
                  <a:pos x="4" y="37"/>
                </a:cxn>
                <a:cxn ang="0">
                  <a:pos x="6" y="35"/>
                </a:cxn>
                <a:cxn ang="0">
                  <a:pos x="6" y="33"/>
                </a:cxn>
                <a:cxn ang="0">
                  <a:pos x="6" y="31"/>
                </a:cxn>
                <a:cxn ang="0">
                  <a:pos x="6" y="28"/>
                </a:cxn>
                <a:cxn ang="0">
                  <a:pos x="6" y="26"/>
                </a:cxn>
                <a:cxn ang="0">
                  <a:pos x="6" y="24"/>
                </a:cxn>
                <a:cxn ang="0">
                  <a:pos x="6" y="22"/>
                </a:cxn>
                <a:cxn ang="0">
                  <a:pos x="6" y="20"/>
                </a:cxn>
                <a:cxn ang="0">
                  <a:pos x="6" y="18"/>
                </a:cxn>
                <a:cxn ang="0">
                  <a:pos x="6" y="16"/>
                </a:cxn>
                <a:cxn ang="0">
                  <a:pos x="4" y="14"/>
                </a:cxn>
                <a:cxn ang="0">
                  <a:pos x="4" y="12"/>
                </a:cxn>
                <a:cxn ang="0">
                  <a:pos x="4" y="10"/>
                </a:cxn>
                <a:cxn ang="0">
                  <a:pos x="4" y="8"/>
                </a:cxn>
                <a:cxn ang="0">
                  <a:pos x="2" y="6"/>
                </a:cxn>
                <a:cxn ang="0">
                  <a:pos x="2" y="4"/>
                </a:cxn>
                <a:cxn ang="0">
                  <a:pos x="0" y="2"/>
                </a:cxn>
                <a:cxn ang="0">
                  <a:pos x="0" y="0"/>
                </a:cxn>
                <a:cxn ang="0">
                  <a:pos x="59" y="26"/>
                </a:cxn>
              </a:cxnLst>
              <a:rect l="0" t="0" r="r" b="b"/>
              <a:pathLst>
                <a:path w="59" h="51">
                  <a:moveTo>
                    <a:pt x="59" y="26"/>
                  </a:moveTo>
                  <a:lnTo>
                    <a:pt x="0" y="51"/>
                  </a:lnTo>
                  <a:lnTo>
                    <a:pt x="0" y="49"/>
                  </a:lnTo>
                  <a:lnTo>
                    <a:pt x="2" y="49"/>
                  </a:lnTo>
                  <a:lnTo>
                    <a:pt x="2" y="47"/>
                  </a:lnTo>
                  <a:lnTo>
                    <a:pt x="2" y="45"/>
                  </a:lnTo>
                  <a:lnTo>
                    <a:pt x="4" y="43"/>
                  </a:lnTo>
                  <a:lnTo>
                    <a:pt x="4" y="41"/>
                  </a:lnTo>
                  <a:lnTo>
                    <a:pt x="4" y="39"/>
                  </a:lnTo>
                  <a:lnTo>
                    <a:pt x="4" y="37"/>
                  </a:lnTo>
                  <a:lnTo>
                    <a:pt x="6" y="35"/>
                  </a:lnTo>
                  <a:lnTo>
                    <a:pt x="6" y="33"/>
                  </a:lnTo>
                  <a:lnTo>
                    <a:pt x="6" y="31"/>
                  </a:lnTo>
                  <a:lnTo>
                    <a:pt x="6" y="28"/>
                  </a:lnTo>
                  <a:lnTo>
                    <a:pt x="6" y="26"/>
                  </a:lnTo>
                  <a:lnTo>
                    <a:pt x="6" y="24"/>
                  </a:lnTo>
                  <a:lnTo>
                    <a:pt x="6" y="22"/>
                  </a:lnTo>
                  <a:lnTo>
                    <a:pt x="6" y="20"/>
                  </a:lnTo>
                  <a:lnTo>
                    <a:pt x="6" y="18"/>
                  </a:lnTo>
                  <a:lnTo>
                    <a:pt x="6" y="16"/>
                  </a:lnTo>
                  <a:lnTo>
                    <a:pt x="4" y="14"/>
                  </a:lnTo>
                  <a:lnTo>
                    <a:pt x="4" y="12"/>
                  </a:lnTo>
                  <a:lnTo>
                    <a:pt x="4" y="10"/>
                  </a:lnTo>
                  <a:lnTo>
                    <a:pt x="4" y="8"/>
                  </a:lnTo>
                  <a:lnTo>
                    <a:pt x="2" y="6"/>
                  </a:lnTo>
                  <a:lnTo>
                    <a:pt x="2" y="4"/>
                  </a:lnTo>
                  <a:lnTo>
                    <a:pt x="0" y="2"/>
                  </a:lnTo>
                  <a:lnTo>
                    <a:pt x="0" y="0"/>
                  </a:lnTo>
                  <a:lnTo>
                    <a:pt x="59" y="26"/>
                  </a:lnTo>
                  <a:close/>
                </a:path>
              </a:pathLst>
            </a:custGeom>
            <a:grpFill/>
            <a:ln w="9525">
              <a:noFill/>
              <a:round/>
              <a:headEnd/>
              <a:tailEnd/>
            </a:ln>
          </p:spPr>
          <p:txBody>
            <a:bodyPr/>
            <a:lstStyle/>
            <a:p>
              <a:pPr>
                <a:defRPr/>
              </a:pPr>
              <a:endParaRPr lang="en-CA" dirty="0"/>
            </a:p>
          </p:txBody>
        </p:sp>
        <p:sp>
          <p:nvSpPr>
            <p:cNvPr id="930148" name="Freeform 356"/>
            <p:cNvSpPr>
              <a:spLocks/>
            </p:cNvSpPr>
            <p:nvPr/>
          </p:nvSpPr>
          <p:spPr bwMode="auto">
            <a:xfrm>
              <a:off x="3232" y="2867"/>
              <a:ext cx="639" cy="6"/>
            </a:xfrm>
            <a:custGeom>
              <a:avLst/>
              <a:gdLst/>
              <a:ahLst/>
              <a:cxnLst>
                <a:cxn ang="0">
                  <a:pos x="0" y="4"/>
                </a:cxn>
                <a:cxn ang="0">
                  <a:pos x="0" y="6"/>
                </a:cxn>
                <a:cxn ang="0">
                  <a:pos x="639" y="6"/>
                </a:cxn>
                <a:cxn ang="0">
                  <a:pos x="639" y="0"/>
                </a:cxn>
                <a:cxn ang="0">
                  <a:pos x="0" y="0"/>
                </a:cxn>
                <a:cxn ang="0">
                  <a:pos x="0" y="4"/>
                </a:cxn>
              </a:cxnLst>
              <a:rect l="0" t="0" r="r" b="b"/>
              <a:pathLst>
                <a:path w="639" h="6">
                  <a:moveTo>
                    <a:pt x="0" y="4"/>
                  </a:moveTo>
                  <a:lnTo>
                    <a:pt x="0" y="6"/>
                  </a:lnTo>
                  <a:lnTo>
                    <a:pt x="639" y="6"/>
                  </a:lnTo>
                  <a:lnTo>
                    <a:pt x="639" y="0"/>
                  </a:lnTo>
                  <a:lnTo>
                    <a:pt x="0" y="0"/>
                  </a:lnTo>
                  <a:lnTo>
                    <a:pt x="0" y="4"/>
                  </a:lnTo>
                  <a:close/>
                </a:path>
              </a:pathLst>
            </a:custGeom>
            <a:grpFill/>
            <a:ln w="9525">
              <a:noFill/>
              <a:round/>
              <a:headEnd/>
              <a:tailEnd/>
            </a:ln>
          </p:spPr>
          <p:txBody>
            <a:bodyPr/>
            <a:lstStyle/>
            <a:p>
              <a:pPr>
                <a:defRPr/>
              </a:pPr>
              <a:endParaRPr lang="en-CA" dirty="0"/>
            </a:p>
          </p:txBody>
        </p:sp>
        <p:sp>
          <p:nvSpPr>
            <p:cNvPr id="930149" name="Freeform 357"/>
            <p:cNvSpPr>
              <a:spLocks/>
            </p:cNvSpPr>
            <p:nvPr/>
          </p:nvSpPr>
          <p:spPr bwMode="auto">
            <a:xfrm>
              <a:off x="3208" y="2845"/>
              <a:ext cx="48" cy="51"/>
            </a:xfrm>
            <a:custGeom>
              <a:avLst/>
              <a:gdLst/>
              <a:ahLst/>
              <a:cxnLst>
                <a:cxn ang="0">
                  <a:pos x="24" y="51"/>
                </a:cxn>
                <a:cxn ang="0">
                  <a:pos x="20" y="51"/>
                </a:cxn>
                <a:cxn ang="0">
                  <a:pos x="16" y="49"/>
                </a:cxn>
                <a:cxn ang="0">
                  <a:pos x="12" y="49"/>
                </a:cxn>
                <a:cxn ang="0">
                  <a:pos x="10" y="47"/>
                </a:cxn>
                <a:cxn ang="0">
                  <a:pos x="6" y="43"/>
                </a:cxn>
                <a:cxn ang="0">
                  <a:pos x="4" y="41"/>
                </a:cxn>
                <a:cxn ang="0">
                  <a:pos x="2" y="37"/>
                </a:cxn>
                <a:cxn ang="0">
                  <a:pos x="0" y="35"/>
                </a:cxn>
                <a:cxn ang="0">
                  <a:pos x="0" y="31"/>
                </a:cxn>
                <a:cxn ang="0">
                  <a:pos x="0" y="26"/>
                </a:cxn>
                <a:cxn ang="0">
                  <a:pos x="0" y="22"/>
                </a:cxn>
                <a:cxn ang="0">
                  <a:pos x="0" y="18"/>
                </a:cxn>
                <a:cxn ang="0">
                  <a:pos x="2" y="16"/>
                </a:cxn>
                <a:cxn ang="0">
                  <a:pos x="2" y="12"/>
                </a:cxn>
                <a:cxn ang="0">
                  <a:pos x="4" y="10"/>
                </a:cxn>
                <a:cxn ang="0">
                  <a:pos x="8" y="6"/>
                </a:cxn>
                <a:cxn ang="0">
                  <a:pos x="10" y="4"/>
                </a:cxn>
                <a:cxn ang="0">
                  <a:pos x="14" y="2"/>
                </a:cxn>
                <a:cxn ang="0">
                  <a:pos x="18" y="2"/>
                </a:cxn>
                <a:cxn ang="0">
                  <a:pos x="20" y="0"/>
                </a:cxn>
                <a:cxn ang="0">
                  <a:pos x="24" y="0"/>
                </a:cxn>
                <a:cxn ang="0">
                  <a:pos x="28" y="0"/>
                </a:cxn>
                <a:cxn ang="0">
                  <a:pos x="32" y="2"/>
                </a:cxn>
                <a:cxn ang="0">
                  <a:pos x="36" y="4"/>
                </a:cxn>
                <a:cxn ang="0">
                  <a:pos x="38" y="6"/>
                </a:cxn>
                <a:cxn ang="0">
                  <a:pos x="42" y="8"/>
                </a:cxn>
                <a:cxn ang="0">
                  <a:pos x="44" y="12"/>
                </a:cxn>
                <a:cxn ang="0">
                  <a:pos x="46" y="14"/>
                </a:cxn>
                <a:cxn ang="0">
                  <a:pos x="48" y="16"/>
                </a:cxn>
                <a:cxn ang="0">
                  <a:pos x="48" y="20"/>
                </a:cxn>
                <a:cxn ang="0">
                  <a:pos x="48" y="24"/>
                </a:cxn>
                <a:cxn ang="0">
                  <a:pos x="48" y="28"/>
                </a:cxn>
                <a:cxn ang="0">
                  <a:pos x="48" y="33"/>
                </a:cxn>
                <a:cxn ang="0">
                  <a:pos x="46" y="35"/>
                </a:cxn>
                <a:cxn ang="0">
                  <a:pos x="46" y="39"/>
                </a:cxn>
                <a:cxn ang="0">
                  <a:pos x="44" y="43"/>
                </a:cxn>
                <a:cxn ang="0">
                  <a:pos x="40" y="45"/>
                </a:cxn>
                <a:cxn ang="0">
                  <a:pos x="36" y="47"/>
                </a:cxn>
                <a:cxn ang="0">
                  <a:pos x="34" y="49"/>
                </a:cxn>
                <a:cxn ang="0">
                  <a:pos x="30" y="51"/>
                </a:cxn>
                <a:cxn ang="0">
                  <a:pos x="26" y="51"/>
                </a:cxn>
                <a:cxn ang="0">
                  <a:pos x="24" y="26"/>
                </a:cxn>
              </a:cxnLst>
              <a:rect l="0" t="0" r="r" b="b"/>
              <a:pathLst>
                <a:path w="48" h="51">
                  <a:moveTo>
                    <a:pt x="24" y="26"/>
                  </a:moveTo>
                  <a:lnTo>
                    <a:pt x="24" y="51"/>
                  </a:lnTo>
                  <a:lnTo>
                    <a:pt x="22" y="51"/>
                  </a:lnTo>
                  <a:lnTo>
                    <a:pt x="20" y="51"/>
                  </a:lnTo>
                  <a:lnTo>
                    <a:pt x="18" y="51"/>
                  </a:lnTo>
                  <a:lnTo>
                    <a:pt x="16" y="49"/>
                  </a:lnTo>
                  <a:lnTo>
                    <a:pt x="14" y="49"/>
                  </a:lnTo>
                  <a:lnTo>
                    <a:pt x="12" y="49"/>
                  </a:lnTo>
                  <a:lnTo>
                    <a:pt x="12" y="47"/>
                  </a:lnTo>
                  <a:lnTo>
                    <a:pt x="10" y="47"/>
                  </a:lnTo>
                  <a:lnTo>
                    <a:pt x="8" y="45"/>
                  </a:lnTo>
                  <a:lnTo>
                    <a:pt x="6" y="43"/>
                  </a:lnTo>
                  <a:lnTo>
                    <a:pt x="4" y="43"/>
                  </a:lnTo>
                  <a:lnTo>
                    <a:pt x="4" y="41"/>
                  </a:lnTo>
                  <a:lnTo>
                    <a:pt x="2" y="39"/>
                  </a:lnTo>
                  <a:lnTo>
                    <a:pt x="2" y="37"/>
                  </a:lnTo>
                  <a:lnTo>
                    <a:pt x="2" y="35"/>
                  </a:lnTo>
                  <a:lnTo>
                    <a:pt x="0" y="35"/>
                  </a:lnTo>
                  <a:lnTo>
                    <a:pt x="0" y="33"/>
                  </a:lnTo>
                  <a:lnTo>
                    <a:pt x="0" y="31"/>
                  </a:lnTo>
                  <a:lnTo>
                    <a:pt x="0" y="28"/>
                  </a:lnTo>
                  <a:lnTo>
                    <a:pt x="0" y="26"/>
                  </a:lnTo>
                  <a:lnTo>
                    <a:pt x="0" y="24"/>
                  </a:lnTo>
                  <a:lnTo>
                    <a:pt x="0" y="22"/>
                  </a:lnTo>
                  <a:lnTo>
                    <a:pt x="0" y="20"/>
                  </a:lnTo>
                  <a:lnTo>
                    <a:pt x="0" y="18"/>
                  </a:lnTo>
                  <a:lnTo>
                    <a:pt x="0" y="16"/>
                  </a:lnTo>
                  <a:lnTo>
                    <a:pt x="2" y="16"/>
                  </a:lnTo>
                  <a:lnTo>
                    <a:pt x="2" y="14"/>
                  </a:lnTo>
                  <a:lnTo>
                    <a:pt x="2" y="12"/>
                  </a:lnTo>
                  <a:lnTo>
                    <a:pt x="4" y="12"/>
                  </a:lnTo>
                  <a:lnTo>
                    <a:pt x="4" y="10"/>
                  </a:lnTo>
                  <a:lnTo>
                    <a:pt x="6" y="8"/>
                  </a:lnTo>
                  <a:lnTo>
                    <a:pt x="8" y="6"/>
                  </a:lnTo>
                  <a:lnTo>
                    <a:pt x="10" y="6"/>
                  </a:lnTo>
                  <a:lnTo>
                    <a:pt x="10" y="4"/>
                  </a:lnTo>
                  <a:lnTo>
                    <a:pt x="12" y="4"/>
                  </a:lnTo>
                  <a:lnTo>
                    <a:pt x="14" y="2"/>
                  </a:lnTo>
                  <a:lnTo>
                    <a:pt x="16" y="2"/>
                  </a:lnTo>
                  <a:lnTo>
                    <a:pt x="18" y="2"/>
                  </a:lnTo>
                  <a:lnTo>
                    <a:pt x="18" y="0"/>
                  </a:lnTo>
                  <a:lnTo>
                    <a:pt x="20" y="0"/>
                  </a:lnTo>
                  <a:lnTo>
                    <a:pt x="22" y="0"/>
                  </a:lnTo>
                  <a:lnTo>
                    <a:pt x="24" y="0"/>
                  </a:lnTo>
                  <a:lnTo>
                    <a:pt x="26" y="0"/>
                  </a:lnTo>
                  <a:lnTo>
                    <a:pt x="28" y="0"/>
                  </a:lnTo>
                  <a:lnTo>
                    <a:pt x="30" y="2"/>
                  </a:lnTo>
                  <a:lnTo>
                    <a:pt x="32" y="2"/>
                  </a:lnTo>
                  <a:lnTo>
                    <a:pt x="34" y="2"/>
                  </a:lnTo>
                  <a:lnTo>
                    <a:pt x="36" y="4"/>
                  </a:lnTo>
                  <a:lnTo>
                    <a:pt x="38" y="4"/>
                  </a:lnTo>
                  <a:lnTo>
                    <a:pt x="38" y="6"/>
                  </a:lnTo>
                  <a:lnTo>
                    <a:pt x="40" y="6"/>
                  </a:lnTo>
                  <a:lnTo>
                    <a:pt x="42" y="8"/>
                  </a:lnTo>
                  <a:lnTo>
                    <a:pt x="44" y="10"/>
                  </a:lnTo>
                  <a:lnTo>
                    <a:pt x="44" y="12"/>
                  </a:lnTo>
                  <a:lnTo>
                    <a:pt x="46" y="12"/>
                  </a:lnTo>
                  <a:lnTo>
                    <a:pt x="46" y="14"/>
                  </a:lnTo>
                  <a:lnTo>
                    <a:pt x="46" y="16"/>
                  </a:lnTo>
                  <a:lnTo>
                    <a:pt x="48" y="16"/>
                  </a:lnTo>
                  <a:lnTo>
                    <a:pt x="48" y="18"/>
                  </a:lnTo>
                  <a:lnTo>
                    <a:pt x="48" y="20"/>
                  </a:lnTo>
                  <a:lnTo>
                    <a:pt x="48" y="22"/>
                  </a:lnTo>
                  <a:lnTo>
                    <a:pt x="48" y="24"/>
                  </a:lnTo>
                  <a:lnTo>
                    <a:pt x="48" y="26"/>
                  </a:lnTo>
                  <a:lnTo>
                    <a:pt x="48" y="28"/>
                  </a:lnTo>
                  <a:lnTo>
                    <a:pt x="48" y="31"/>
                  </a:lnTo>
                  <a:lnTo>
                    <a:pt x="48" y="33"/>
                  </a:lnTo>
                  <a:lnTo>
                    <a:pt x="48" y="35"/>
                  </a:lnTo>
                  <a:lnTo>
                    <a:pt x="46" y="35"/>
                  </a:lnTo>
                  <a:lnTo>
                    <a:pt x="46" y="37"/>
                  </a:lnTo>
                  <a:lnTo>
                    <a:pt x="46" y="39"/>
                  </a:lnTo>
                  <a:lnTo>
                    <a:pt x="44" y="41"/>
                  </a:lnTo>
                  <a:lnTo>
                    <a:pt x="44" y="43"/>
                  </a:lnTo>
                  <a:lnTo>
                    <a:pt x="42" y="43"/>
                  </a:lnTo>
                  <a:lnTo>
                    <a:pt x="40" y="45"/>
                  </a:lnTo>
                  <a:lnTo>
                    <a:pt x="38" y="47"/>
                  </a:lnTo>
                  <a:lnTo>
                    <a:pt x="36" y="47"/>
                  </a:lnTo>
                  <a:lnTo>
                    <a:pt x="36" y="49"/>
                  </a:lnTo>
                  <a:lnTo>
                    <a:pt x="34" y="49"/>
                  </a:lnTo>
                  <a:lnTo>
                    <a:pt x="32" y="49"/>
                  </a:lnTo>
                  <a:lnTo>
                    <a:pt x="30" y="51"/>
                  </a:lnTo>
                  <a:lnTo>
                    <a:pt x="28" y="51"/>
                  </a:lnTo>
                  <a:lnTo>
                    <a:pt x="26" y="51"/>
                  </a:lnTo>
                  <a:lnTo>
                    <a:pt x="24" y="51"/>
                  </a:lnTo>
                  <a:lnTo>
                    <a:pt x="24" y="26"/>
                  </a:lnTo>
                  <a:close/>
                </a:path>
              </a:pathLst>
            </a:custGeom>
            <a:grpFill/>
            <a:ln w="9525">
              <a:noFill/>
              <a:round/>
              <a:headEnd/>
              <a:tailEnd/>
            </a:ln>
          </p:spPr>
          <p:txBody>
            <a:bodyPr/>
            <a:lstStyle/>
            <a:p>
              <a:pPr>
                <a:defRPr/>
              </a:pPr>
              <a:endParaRPr lang="en-CA" dirty="0"/>
            </a:p>
          </p:txBody>
        </p:sp>
        <p:sp>
          <p:nvSpPr>
            <p:cNvPr id="930150" name="Freeform 358"/>
            <p:cNvSpPr>
              <a:spLocks/>
            </p:cNvSpPr>
            <p:nvPr/>
          </p:nvSpPr>
          <p:spPr bwMode="auto">
            <a:xfrm>
              <a:off x="4846" y="1550"/>
              <a:ext cx="71" cy="71"/>
            </a:xfrm>
            <a:custGeom>
              <a:avLst/>
              <a:gdLst/>
              <a:ahLst/>
              <a:cxnLst>
                <a:cxn ang="0">
                  <a:pos x="2" y="0"/>
                </a:cxn>
                <a:cxn ang="0">
                  <a:pos x="0" y="8"/>
                </a:cxn>
                <a:cxn ang="0">
                  <a:pos x="2" y="18"/>
                </a:cxn>
                <a:cxn ang="0">
                  <a:pos x="8" y="27"/>
                </a:cxn>
                <a:cxn ang="0">
                  <a:pos x="16" y="35"/>
                </a:cxn>
                <a:cxn ang="0">
                  <a:pos x="24" y="45"/>
                </a:cxn>
                <a:cxn ang="0">
                  <a:pos x="36" y="53"/>
                </a:cxn>
                <a:cxn ang="0">
                  <a:pos x="51" y="63"/>
                </a:cxn>
                <a:cxn ang="0">
                  <a:pos x="65" y="71"/>
                </a:cxn>
                <a:cxn ang="0">
                  <a:pos x="71" y="61"/>
                </a:cxn>
                <a:cxn ang="0">
                  <a:pos x="57" y="53"/>
                </a:cxn>
                <a:cxn ang="0">
                  <a:pos x="45" y="43"/>
                </a:cxn>
                <a:cxn ang="0">
                  <a:pos x="32" y="35"/>
                </a:cxn>
                <a:cxn ang="0">
                  <a:pos x="24" y="27"/>
                </a:cxn>
                <a:cxn ang="0">
                  <a:pos x="18" y="18"/>
                </a:cxn>
                <a:cxn ang="0">
                  <a:pos x="14" y="12"/>
                </a:cxn>
                <a:cxn ang="0">
                  <a:pos x="12" y="8"/>
                </a:cxn>
                <a:cxn ang="0">
                  <a:pos x="12" y="6"/>
                </a:cxn>
                <a:cxn ang="0">
                  <a:pos x="2" y="0"/>
                </a:cxn>
              </a:cxnLst>
              <a:rect l="0" t="0" r="r" b="b"/>
              <a:pathLst>
                <a:path w="71" h="71">
                  <a:moveTo>
                    <a:pt x="2" y="0"/>
                  </a:moveTo>
                  <a:lnTo>
                    <a:pt x="0" y="8"/>
                  </a:lnTo>
                  <a:lnTo>
                    <a:pt x="2" y="18"/>
                  </a:lnTo>
                  <a:lnTo>
                    <a:pt x="8" y="27"/>
                  </a:lnTo>
                  <a:lnTo>
                    <a:pt x="16" y="35"/>
                  </a:lnTo>
                  <a:lnTo>
                    <a:pt x="24" y="45"/>
                  </a:lnTo>
                  <a:lnTo>
                    <a:pt x="36" y="53"/>
                  </a:lnTo>
                  <a:lnTo>
                    <a:pt x="51" y="63"/>
                  </a:lnTo>
                  <a:lnTo>
                    <a:pt x="65" y="71"/>
                  </a:lnTo>
                  <a:lnTo>
                    <a:pt x="71" y="61"/>
                  </a:lnTo>
                  <a:lnTo>
                    <a:pt x="57" y="53"/>
                  </a:lnTo>
                  <a:lnTo>
                    <a:pt x="45" y="43"/>
                  </a:lnTo>
                  <a:lnTo>
                    <a:pt x="32" y="35"/>
                  </a:lnTo>
                  <a:lnTo>
                    <a:pt x="24" y="27"/>
                  </a:lnTo>
                  <a:lnTo>
                    <a:pt x="18" y="18"/>
                  </a:lnTo>
                  <a:lnTo>
                    <a:pt x="14" y="12"/>
                  </a:lnTo>
                  <a:lnTo>
                    <a:pt x="12" y="8"/>
                  </a:lnTo>
                  <a:lnTo>
                    <a:pt x="12" y="6"/>
                  </a:lnTo>
                  <a:lnTo>
                    <a:pt x="2" y="0"/>
                  </a:lnTo>
                  <a:close/>
                </a:path>
              </a:pathLst>
            </a:custGeom>
            <a:grpFill/>
            <a:ln w="9525">
              <a:noFill/>
              <a:round/>
              <a:headEnd/>
              <a:tailEnd/>
            </a:ln>
          </p:spPr>
          <p:txBody>
            <a:bodyPr/>
            <a:lstStyle/>
            <a:p>
              <a:pPr>
                <a:defRPr/>
              </a:pPr>
              <a:endParaRPr lang="en-CA" dirty="0"/>
            </a:p>
          </p:txBody>
        </p:sp>
        <p:sp>
          <p:nvSpPr>
            <p:cNvPr id="930151" name="Freeform 359"/>
            <p:cNvSpPr>
              <a:spLocks/>
            </p:cNvSpPr>
            <p:nvPr/>
          </p:nvSpPr>
          <p:spPr bwMode="auto">
            <a:xfrm>
              <a:off x="4848" y="1542"/>
              <a:ext cx="93" cy="35"/>
            </a:xfrm>
            <a:custGeom>
              <a:avLst/>
              <a:gdLst/>
              <a:ahLst/>
              <a:cxnLst>
                <a:cxn ang="0">
                  <a:pos x="93" y="24"/>
                </a:cxn>
                <a:cxn ang="0">
                  <a:pos x="77" y="16"/>
                </a:cxn>
                <a:cxn ang="0">
                  <a:pos x="63" y="10"/>
                </a:cxn>
                <a:cxn ang="0">
                  <a:pos x="49" y="4"/>
                </a:cxn>
                <a:cxn ang="0">
                  <a:pos x="36" y="2"/>
                </a:cxn>
                <a:cxn ang="0">
                  <a:pos x="24" y="0"/>
                </a:cxn>
                <a:cxn ang="0">
                  <a:pos x="14" y="0"/>
                </a:cxn>
                <a:cxn ang="0">
                  <a:pos x="6" y="2"/>
                </a:cxn>
                <a:cxn ang="0">
                  <a:pos x="0" y="8"/>
                </a:cxn>
                <a:cxn ang="0">
                  <a:pos x="10" y="14"/>
                </a:cxn>
                <a:cxn ang="0">
                  <a:pos x="12" y="12"/>
                </a:cxn>
                <a:cxn ang="0">
                  <a:pos x="16" y="12"/>
                </a:cxn>
                <a:cxn ang="0">
                  <a:pos x="24" y="12"/>
                </a:cxn>
                <a:cxn ang="0">
                  <a:pos x="34" y="12"/>
                </a:cxn>
                <a:cxn ang="0">
                  <a:pos x="45" y="16"/>
                </a:cxn>
                <a:cxn ang="0">
                  <a:pos x="59" y="20"/>
                </a:cxn>
                <a:cxn ang="0">
                  <a:pos x="73" y="26"/>
                </a:cxn>
                <a:cxn ang="0">
                  <a:pos x="87" y="35"/>
                </a:cxn>
                <a:cxn ang="0">
                  <a:pos x="93" y="24"/>
                </a:cxn>
              </a:cxnLst>
              <a:rect l="0" t="0" r="r" b="b"/>
              <a:pathLst>
                <a:path w="93" h="35">
                  <a:moveTo>
                    <a:pt x="93" y="24"/>
                  </a:moveTo>
                  <a:lnTo>
                    <a:pt x="77" y="16"/>
                  </a:lnTo>
                  <a:lnTo>
                    <a:pt x="63" y="10"/>
                  </a:lnTo>
                  <a:lnTo>
                    <a:pt x="49" y="4"/>
                  </a:lnTo>
                  <a:lnTo>
                    <a:pt x="36" y="2"/>
                  </a:lnTo>
                  <a:lnTo>
                    <a:pt x="24" y="0"/>
                  </a:lnTo>
                  <a:lnTo>
                    <a:pt x="14" y="0"/>
                  </a:lnTo>
                  <a:lnTo>
                    <a:pt x="6" y="2"/>
                  </a:lnTo>
                  <a:lnTo>
                    <a:pt x="0" y="8"/>
                  </a:lnTo>
                  <a:lnTo>
                    <a:pt x="10" y="14"/>
                  </a:lnTo>
                  <a:lnTo>
                    <a:pt x="12" y="12"/>
                  </a:lnTo>
                  <a:lnTo>
                    <a:pt x="16" y="12"/>
                  </a:lnTo>
                  <a:lnTo>
                    <a:pt x="24" y="12"/>
                  </a:lnTo>
                  <a:lnTo>
                    <a:pt x="34" y="12"/>
                  </a:lnTo>
                  <a:lnTo>
                    <a:pt x="45" y="16"/>
                  </a:lnTo>
                  <a:lnTo>
                    <a:pt x="59" y="20"/>
                  </a:lnTo>
                  <a:lnTo>
                    <a:pt x="73" y="26"/>
                  </a:lnTo>
                  <a:lnTo>
                    <a:pt x="87" y="35"/>
                  </a:lnTo>
                  <a:lnTo>
                    <a:pt x="93" y="24"/>
                  </a:lnTo>
                  <a:close/>
                </a:path>
              </a:pathLst>
            </a:custGeom>
            <a:grpFill/>
            <a:ln w="9525">
              <a:noFill/>
              <a:round/>
              <a:headEnd/>
              <a:tailEnd/>
            </a:ln>
          </p:spPr>
          <p:txBody>
            <a:bodyPr/>
            <a:lstStyle/>
            <a:p>
              <a:pPr>
                <a:defRPr/>
              </a:pPr>
              <a:endParaRPr lang="en-CA" dirty="0"/>
            </a:p>
          </p:txBody>
        </p:sp>
        <p:sp>
          <p:nvSpPr>
            <p:cNvPr id="930153" name="Freeform 361"/>
            <p:cNvSpPr>
              <a:spLocks/>
            </p:cNvSpPr>
            <p:nvPr/>
          </p:nvSpPr>
          <p:spPr bwMode="auto">
            <a:xfrm>
              <a:off x="4935" y="1566"/>
              <a:ext cx="71" cy="71"/>
            </a:xfrm>
            <a:custGeom>
              <a:avLst/>
              <a:gdLst/>
              <a:ahLst/>
              <a:cxnLst>
                <a:cxn ang="0">
                  <a:pos x="69" y="71"/>
                </a:cxn>
                <a:cxn ang="0">
                  <a:pos x="71" y="61"/>
                </a:cxn>
                <a:cxn ang="0">
                  <a:pos x="69" y="53"/>
                </a:cxn>
                <a:cxn ang="0">
                  <a:pos x="63" y="45"/>
                </a:cxn>
                <a:cxn ang="0">
                  <a:pos x="57" y="37"/>
                </a:cxn>
                <a:cxn ang="0">
                  <a:pos x="47" y="27"/>
                </a:cxn>
                <a:cxn ang="0">
                  <a:pos x="35" y="17"/>
                </a:cxn>
                <a:cxn ang="0">
                  <a:pos x="21" y="8"/>
                </a:cxn>
                <a:cxn ang="0">
                  <a:pos x="6" y="0"/>
                </a:cxn>
                <a:cxn ang="0">
                  <a:pos x="0" y="11"/>
                </a:cxn>
                <a:cxn ang="0">
                  <a:pos x="14" y="19"/>
                </a:cxn>
                <a:cxn ang="0">
                  <a:pos x="27" y="27"/>
                </a:cxn>
                <a:cxn ang="0">
                  <a:pos x="39" y="37"/>
                </a:cxn>
                <a:cxn ang="0">
                  <a:pos x="47" y="45"/>
                </a:cxn>
                <a:cxn ang="0">
                  <a:pos x="55" y="51"/>
                </a:cxn>
                <a:cxn ang="0">
                  <a:pos x="59" y="59"/>
                </a:cxn>
                <a:cxn ang="0">
                  <a:pos x="59" y="63"/>
                </a:cxn>
                <a:cxn ang="0">
                  <a:pos x="59" y="65"/>
                </a:cxn>
                <a:cxn ang="0">
                  <a:pos x="69" y="71"/>
                </a:cxn>
              </a:cxnLst>
              <a:rect l="0" t="0" r="r" b="b"/>
              <a:pathLst>
                <a:path w="71" h="71">
                  <a:moveTo>
                    <a:pt x="69" y="71"/>
                  </a:moveTo>
                  <a:lnTo>
                    <a:pt x="71" y="61"/>
                  </a:lnTo>
                  <a:lnTo>
                    <a:pt x="69" y="53"/>
                  </a:lnTo>
                  <a:lnTo>
                    <a:pt x="63" y="45"/>
                  </a:lnTo>
                  <a:lnTo>
                    <a:pt x="57" y="37"/>
                  </a:lnTo>
                  <a:lnTo>
                    <a:pt x="47" y="27"/>
                  </a:lnTo>
                  <a:lnTo>
                    <a:pt x="35" y="17"/>
                  </a:lnTo>
                  <a:lnTo>
                    <a:pt x="21" y="8"/>
                  </a:lnTo>
                  <a:lnTo>
                    <a:pt x="6" y="0"/>
                  </a:lnTo>
                  <a:lnTo>
                    <a:pt x="0" y="11"/>
                  </a:lnTo>
                  <a:lnTo>
                    <a:pt x="14" y="19"/>
                  </a:lnTo>
                  <a:lnTo>
                    <a:pt x="27" y="27"/>
                  </a:lnTo>
                  <a:lnTo>
                    <a:pt x="39" y="37"/>
                  </a:lnTo>
                  <a:lnTo>
                    <a:pt x="47" y="45"/>
                  </a:lnTo>
                  <a:lnTo>
                    <a:pt x="55" y="51"/>
                  </a:lnTo>
                  <a:lnTo>
                    <a:pt x="59" y="59"/>
                  </a:lnTo>
                  <a:lnTo>
                    <a:pt x="59" y="63"/>
                  </a:lnTo>
                  <a:lnTo>
                    <a:pt x="59" y="65"/>
                  </a:lnTo>
                  <a:lnTo>
                    <a:pt x="69" y="71"/>
                  </a:lnTo>
                  <a:close/>
                </a:path>
              </a:pathLst>
            </a:custGeom>
            <a:grpFill/>
            <a:ln w="9525">
              <a:noFill/>
              <a:round/>
              <a:headEnd/>
              <a:tailEnd/>
            </a:ln>
          </p:spPr>
          <p:txBody>
            <a:bodyPr/>
            <a:lstStyle/>
            <a:p>
              <a:pPr>
                <a:defRPr/>
              </a:pPr>
              <a:endParaRPr lang="en-CA" dirty="0"/>
            </a:p>
          </p:txBody>
        </p:sp>
        <p:sp>
          <p:nvSpPr>
            <p:cNvPr id="930154" name="Freeform 362"/>
            <p:cNvSpPr>
              <a:spLocks/>
            </p:cNvSpPr>
            <p:nvPr/>
          </p:nvSpPr>
          <p:spPr bwMode="auto">
            <a:xfrm>
              <a:off x="4911" y="1611"/>
              <a:ext cx="93" cy="35"/>
            </a:xfrm>
            <a:custGeom>
              <a:avLst/>
              <a:gdLst/>
              <a:ahLst/>
              <a:cxnLst>
                <a:cxn ang="0">
                  <a:pos x="0" y="10"/>
                </a:cxn>
                <a:cxn ang="0">
                  <a:pos x="16" y="18"/>
                </a:cxn>
                <a:cxn ang="0">
                  <a:pos x="30" y="24"/>
                </a:cxn>
                <a:cxn ang="0">
                  <a:pos x="45" y="30"/>
                </a:cxn>
                <a:cxn ang="0">
                  <a:pos x="57" y="33"/>
                </a:cxn>
                <a:cxn ang="0">
                  <a:pos x="69" y="35"/>
                </a:cxn>
                <a:cxn ang="0">
                  <a:pos x="79" y="35"/>
                </a:cxn>
                <a:cxn ang="0">
                  <a:pos x="87" y="33"/>
                </a:cxn>
                <a:cxn ang="0">
                  <a:pos x="93" y="26"/>
                </a:cxn>
                <a:cxn ang="0">
                  <a:pos x="83" y="20"/>
                </a:cxn>
                <a:cxn ang="0">
                  <a:pos x="81" y="20"/>
                </a:cxn>
                <a:cxn ang="0">
                  <a:pos x="77" y="22"/>
                </a:cxn>
                <a:cxn ang="0">
                  <a:pos x="69" y="22"/>
                </a:cxn>
                <a:cxn ang="0">
                  <a:pos x="61" y="20"/>
                </a:cxn>
                <a:cxn ang="0">
                  <a:pos x="49" y="18"/>
                </a:cxn>
                <a:cxn ang="0">
                  <a:pos x="34" y="14"/>
                </a:cxn>
                <a:cxn ang="0">
                  <a:pos x="20" y="8"/>
                </a:cxn>
                <a:cxn ang="0">
                  <a:pos x="6" y="0"/>
                </a:cxn>
                <a:cxn ang="0">
                  <a:pos x="0" y="10"/>
                </a:cxn>
              </a:cxnLst>
              <a:rect l="0" t="0" r="r" b="b"/>
              <a:pathLst>
                <a:path w="93" h="35">
                  <a:moveTo>
                    <a:pt x="0" y="10"/>
                  </a:moveTo>
                  <a:lnTo>
                    <a:pt x="16" y="18"/>
                  </a:lnTo>
                  <a:lnTo>
                    <a:pt x="30" y="24"/>
                  </a:lnTo>
                  <a:lnTo>
                    <a:pt x="45" y="30"/>
                  </a:lnTo>
                  <a:lnTo>
                    <a:pt x="57" y="33"/>
                  </a:lnTo>
                  <a:lnTo>
                    <a:pt x="69" y="35"/>
                  </a:lnTo>
                  <a:lnTo>
                    <a:pt x="79" y="35"/>
                  </a:lnTo>
                  <a:lnTo>
                    <a:pt x="87" y="33"/>
                  </a:lnTo>
                  <a:lnTo>
                    <a:pt x="93" y="26"/>
                  </a:lnTo>
                  <a:lnTo>
                    <a:pt x="83" y="20"/>
                  </a:lnTo>
                  <a:lnTo>
                    <a:pt x="81" y="20"/>
                  </a:lnTo>
                  <a:lnTo>
                    <a:pt x="77" y="22"/>
                  </a:lnTo>
                  <a:lnTo>
                    <a:pt x="69" y="22"/>
                  </a:lnTo>
                  <a:lnTo>
                    <a:pt x="61" y="20"/>
                  </a:lnTo>
                  <a:lnTo>
                    <a:pt x="49" y="18"/>
                  </a:lnTo>
                  <a:lnTo>
                    <a:pt x="34" y="14"/>
                  </a:lnTo>
                  <a:lnTo>
                    <a:pt x="20" y="8"/>
                  </a:lnTo>
                  <a:lnTo>
                    <a:pt x="6" y="0"/>
                  </a:lnTo>
                  <a:lnTo>
                    <a:pt x="0" y="10"/>
                  </a:lnTo>
                  <a:close/>
                </a:path>
              </a:pathLst>
            </a:custGeom>
            <a:grpFill/>
            <a:ln w="9525">
              <a:noFill/>
              <a:round/>
              <a:headEnd/>
              <a:tailEnd/>
            </a:ln>
          </p:spPr>
          <p:txBody>
            <a:bodyPr/>
            <a:lstStyle/>
            <a:p>
              <a:pPr>
                <a:defRPr/>
              </a:pPr>
              <a:endParaRPr lang="en-CA" dirty="0"/>
            </a:p>
          </p:txBody>
        </p:sp>
        <p:sp>
          <p:nvSpPr>
            <p:cNvPr id="930155" name="Freeform 363"/>
            <p:cNvSpPr>
              <a:spLocks/>
            </p:cNvSpPr>
            <p:nvPr/>
          </p:nvSpPr>
          <p:spPr bwMode="auto">
            <a:xfrm>
              <a:off x="5157" y="1481"/>
              <a:ext cx="32" cy="148"/>
            </a:xfrm>
            <a:custGeom>
              <a:avLst/>
              <a:gdLst/>
              <a:ahLst/>
              <a:cxnLst>
                <a:cxn ang="0">
                  <a:pos x="22" y="0"/>
                </a:cxn>
                <a:cxn ang="0">
                  <a:pos x="18" y="14"/>
                </a:cxn>
                <a:cxn ang="0">
                  <a:pos x="14" y="31"/>
                </a:cxn>
                <a:cxn ang="0">
                  <a:pos x="10" y="47"/>
                </a:cxn>
                <a:cxn ang="0">
                  <a:pos x="6" y="65"/>
                </a:cxn>
                <a:cxn ang="0">
                  <a:pos x="4" y="83"/>
                </a:cxn>
                <a:cxn ang="0">
                  <a:pos x="0" y="106"/>
                </a:cxn>
                <a:cxn ang="0">
                  <a:pos x="0" y="126"/>
                </a:cxn>
                <a:cxn ang="0">
                  <a:pos x="0" y="148"/>
                </a:cxn>
                <a:cxn ang="0">
                  <a:pos x="12" y="148"/>
                </a:cxn>
                <a:cxn ang="0">
                  <a:pos x="12" y="126"/>
                </a:cxn>
                <a:cxn ang="0">
                  <a:pos x="12" y="106"/>
                </a:cxn>
                <a:cxn ang="0">
                  <a:pos x="14" y="85"/>
                </a:cxn>
                <a:cxn ang="0">
                  <a:pos x="18" y="67"/>
                </a:cxn>
                <a:cxn ang="0">
                  <a:pos x="22" y="49"/>
                </a:cxn>
                <a:cxn ang="0">
                  <a:pos x="24" y="33"/>
                </a:cxn>
                <a:cxn ang="0">
                  <a:pos x="28" y="18"/>
                </a:cxn>
                <a:cxn ang="0">
                  <a:pos x="32" y="4"/>
                </a:cxn>
                <a:cxn ang="0">
                  <a:pos x="22" y="0"/>
                </a:cxn>
              </a:cxnLst>
              <a:rect l="0" t="0" r="r" b="b"/>
              <a:pathLst>
                <a:path w="32" h="148">
                  <a:moveTo>
                    <a:pt x="22" y="0"/>
                  </a:moveTo>
                  <a:lnTo>
                    <a:pt x="18" y="14"/>
                  </a:lnTo>
                  <a:lnTo>
                    <a:pt x="14" y="31"/>
                  </a:lnTo>
                  <a:lnTo>
                    <a:pt x="10" y="47"/>
                  </a:lnTo>
                  <a:lnTo>
                    <a:pt x="6" y="65"/>
                  </a:lnTo>
                  <a:lnTo>
                    <a:pt x="4" y="83"/>
                  </a:lnTo>
                  <a:lnTo>
                    <a:pt x="0" y="106"/>
                  </a:lnTo>
                  <a:lnTo>
                    <a:pt x="0" y="126"/>
                  </a:lnTo>
                  <a:lnTo>
                    <a:pt x="0" y="148"/>
                  </a:lnTo>
                  <a:lnTo>
                    <a:pt x="12" y="148"/>
                  </a:lnTo>
                  <a:lnTo>
                    <a:pt x="12" y="126"/>
                  </a:lnTo>
                  <a:lnTo>
                    <a:pt x="12" y="106"/>
                  </a:lnTo>
                  <a:lnTo>
                    <a:pt x="14" y="85"/>
                  </a:lnTo>
                  <a:lnTo>
                    <a:pt x="18" y="67"/>
                  </a:lnTo>
                  <a:lnTo>
                    <a:pt x="22" y="49"/>
                  </a:lnTo>
                  <a:lnTo>
                    <a:pt x="24" y="33"/>
                  </a:lnTo>
                  <a:lnTo>
                    <a:pt x="28" y="18"/>
                  </a:lnTo>
                  <a:lnTo>
                    <a:pt x="32" y="4"/>
                  </a:lnTo>
                  <a:lnTo>
                    <a:pt x="22" y="0"/>
                  </a:lnTo>
                  <a:close/>
                </a:path>
              </a:pathLst>
            </a:custGeom>
            <a:grpFill/>
            <a:ln w="9525">
              <a:noFill/>
              <a:round/>
              <a:headEnd/>
              <a:tailEnd/>
            </a:ln>
          </p:spPr>
          <p:txBody>
            <a:bodyPr/>
            <a:lstStyle/>
            <a:p>
              <a:pPr>
                <a:defRPr/>
              </a:pPr>
              <a:endParaRPr lang="en-CA" dirty="0"/>
            </a:p>
          </p:txBody>
        </p:sp>
        <p:sp>
          <p:nvSpPr>
            <p:cNvPr id="930156" name="Freeform 364"/>
            <p:cNvSpPr>
              <a:spLocks noEditPoints="1"/>
            </p:cNvSpPr>
            <p:nvPr/>
          </p:nvSpPr>
          <p:spPr bwMode="auto">
            <a:xfrm>
              <a:off x="3360" y="2807"/>
              <a:ext cx="422" cy="62"/>
            </a:xfrm>
            <a:custGeom>
              <a:avLst/>
              <a:gdLst/>
              <a:ahLst/>
              <a:cxnLst>
                <a:cxn ang="0">
                  <a:pos x="8" y="40"/>
                </a:cxn>
                <a:cxn ang="0">
                  <a:pos x="118" y="38"/>
                </a:cxn>
                <a:cxn ang="0">
                  <a:pos x="181" y="20"/>
                </a:cxn>
                <a:cxn ang="0">
                  <a:pos x="168" y="46"/>
                </a:cxn>
                <a:cxn ang="0">
                  <a:pos x="158" y="56"/>
                </a:cxn>
                <a:cxn ang="0">
                  <a:pos x="166" y="30"/>
                </a:cxn>
                <a:cxn ang="0">
                  <a:pos x="150" y="10"/>
                </a:cxn>
                <a:cxn ang="0">
                  <a:pos x="227" y="26"/>
                </a:cxn>
                <a:cxn ang="0">
                  <a:pos x="223" y="16"/>
                </a:cxn>
                <a:cxn ang="0">
                  <a:pos x="231" y="2"/>
                </a:cxn>
                <a:cxn ang="0">
                  <a:pos x="250" y="4"/>
                </a:cxn>
                <a:cxn ang="0">
                  <a:pos x="258" y="18"/>
                </a:cxn>
                <a:cxn ang="0">
                  <a:pos x="252" y="26"/>
                </a:cxn>
                <a:cxn ang="0">
                  <a:pos x="256" y="34"/>
                </a:cxn>
                <a:cxn ang="0">
                  <a:pos x="260" y="48"/>
                </a:cxn>
                <a:cxn ang="0">
                  <a:pos x="245" y="62"/>
                </a:cxn>
                <a:cxn ang="0">
                  <a:pos x="225" y="56"/>
                </a:cxn>
                <a:cxn ang="0">
                  <a:pos x="221" y="40"/>
                </a:cxn>
                <a:cxn ang="0">
                  <a:pos x="229" y="30"/>
                </a:cxn>
                <a:cxn ang="0">
                  <a:pos x="233" y="24"/>
                </a:cxn>
                <a:cxn ang="0">
                  <a:pos x="243" y="26"/>
                </a:cxn>
                <a:cxn ang="0">
                  <a:pos x="250" y="18"/>
                </a:cxn>
                <a:cxn ang="0">
                  <a:pos x="245" y="10"/>
                </a:cxn>
                <a:cxn ang="0">
                  <a:pos x="235" y="8"/>
                </a:cxn>
                <a:cxn ang="0">
                  <a:pos x="229" y="16"/>
                </a:cxn>
                <a:cxn ang="0">
                  <a:pos x="229" y="50"/>
                </a:cxn>
                <a:cxn ang="0">
                  <a:pos x="237" y="56"/>
                </a:cxn>
                <a:cxn ang="0">
                  <a:pos x="248" y="54"/>
                </a:cxn>
                <a:cxn ang="0">
                  <a:pos x="252" y="42"/>
                </a:cxn>
                <a:cxn ang="0">
                  <a:pos x="243" y="32"/>
                </a:cxn>
                <a:cxn ang="0">
                  <a:pos x="231" y="36"/>
                </a:cxn>
                <a:cxn ang="0">
                  <a:pos x="300" y="18"/>
                </a:cxn>
                <a:cxn ang="0">
                  <a:pos x="306" y="18"/>
                </a:cxn>
                <a:cxn ang="0">
                  <a:pos x="319" y="18"/>
                </a:cxn>
                <a:cxn ang="0">
                  <a:pos x="325" y="24"/>
                </a:cxn>
                <a:cxn ang="0">
                  <a:pos x="343" y="18"/>
                </a:cxn>
                <a:cxn ang="0">
                  <a:pos x="351" y="28"/>
                </a:cxn>
                <a:cxn ang="0">
                  <a:pos x="345" y="28"/>
                </a:cxn>
                <a:cxn ang="0">
                  <a:pos x="341" y="24"/>
                </a:cxn>
                <a:cxn ang="0">
                  <a:pos x="333" y="24"/>
                </a:cxn>
                <a:cxn ang="0">
                  <a:pos x="327" y="34"/>
                </a:cxn>
                <a:cxn ang="0">
                  <a:pos x="317" y="26"/>
                </a:cxn>
                <a:cxn ang="0">
                  <a:pos x="310" y="24"/>
                </a:cxn>
                <a:cxn ang="0">
                  <a:pos x="302" y="28"/>
                </a:cxn>
                <a:cxn ang="0">
                  <a:pos x="300" y="38"/>
                </a:cxn>
                <a:cxn ang="0">
                  <a:pos x="373" y="20"/>
                </a:cxn>
                <a:cxn ang="0">
                  <a:pos x="384" y="16"/>
                </a:cxn>
                <a:cxn ang="0">
                  <a:pos x="394" y="20"/>
                </a:cxn>
                <a:cxn ang="0">
                  <a:pos x="406" y="18"/>
                </a:cxn>
                <a:cxn ang="0">
                  <a:pos x="420" y="22"/>
                </a:cxn>
                <a:cxn ang="0">
                  <a:pos x="416" y="32"/>
                </a:cxn>
                <a:cxn ang="0">
                  <a:pos x="414" y="26"/>
                </a:cxn>
                <a:cxn ang="0">
                  <a:pos x="408" y="24"/>
                </a:cxn>
                <a:cxn ang="0">
                  <a:pos x="398" y="28"/>
                </a:cxn>
                <a:cxn ang="0">
                  <a:pos x="390" y="30"/>
                </a:cxn>
                <a:cxn ang="0">
                  <a:pos x="384" y="24"/>
                </a:cxn>
                <a:cxn ang="0">
                  <a:pos x="375" y="24"/>
                </a:cxn>
                <a:cxn ang="0">
                  <a:pos x="371" y="32"/>
                </a:cxn>
              </a:cxnLst>
              <a:rect l="0" t="0" r="r" b="b"/>
              <a:pathLst>
                <a:path w="422" h="62">
                  <a:moveTo>
                    <a:pt x="0" y="60"/>
                  </a:moveTo>
                  <a:lnTo>
                    <a:pt x="0" y="2"/>
                  </a:lnTo>
                  <a:lnTo>
                    <a:pt x="8" y="2"/>
                  </a:lnTo>
                  <a:lnTo>
                    <a:pt x="8" y="30"/>
                  </a:lnTo>
                  <a:lnTo>
                    <a:pt x="38" y="2"/>
                  </a:lnTo>
                  <a:lnTo>
                    <a:pt x="49" y="2"/>
                  </a:lnTo>
                  <a:lnTo>
                    <a:pt x="22" y="26"/>
                  </a:lnTo>
                  <a:lnTo>
                    <a:pt x="49" y="60"/>
                  </a:lnTo>
                  <a:lnTo>
                    <a:pt x="38" y="60"/>
                  </a:lnTo>
                  <a:lnTo>
                    <a:pt x="18" y="30"/>
                  </a:lnTo>
                  <a:lnTo>
                    <a:pt x="8" y="40"/>
                  </a:lnTo>
                  <a:lnTo>
                    <a:pt x="8" y="60"/>
                  </a:lnTo>
                  <a:lnTo>
                    <a:pt x="0" y="60"/>
                  </a:lnTo>
                  <a:close/>
                  <a:moveTo>
                    <a:pt x="118" y="26"/>
                  </a:moveTo>
                  <a:lnTo>
                    <a:pt x="77" y="26"/>
                  </a:lnTo>
                  <a:lnTo>
                    <a:pt x="77" y="18"/>
                  </a:lnTo>
                  <a:lnTo>
                    <a:pt x="118" y="18"/>
                  </a:lnTo>
                  <a:lnTo>
                    <a:pt x="118" y="26"/>
                  </a:lnTo>
                  <a:close/>
                  <a:moveTo>
                    <a:pt x="118" y="44"/>
                  </a:moveTo>
                  <a:lnTo>
                    <a:pt x="77" y="44"/>
                  </a:lnTo>
                  <a:lnTo>
                    <a:pt x="77" y="38"/>
                  </a:lnTo>
                  <a:lnTo>
                    <a:pt x="118" y="38"/>
                  </a:lnTo>
                  <a:lnTo>
                    <a:pt x="118" y="44"/>
                  </a:lnTo>
                  <a:close/>
                  <a:moveTo>
                    <a:pt x="150" y="10"/>
                  </a:moveTo>
                  <a:lnTo>
                    <a:pt x="150" y="2"/>
                  </a:lnTo>
                  <a:lnTo>
                    <a:pt x="189" y="2"/>
                  </a:lnTo>
                  <a:lnTo>
                    <a:pt x="189" y="8"/>
                  </a:lnTo>
                  <a:lnTo>
                    <a:pt x="189" y="10"/>
                  </a:lnTo>
                  <a:lnTo>
                    <a:pt x="187" y="10"/>
                  </a:lnTo>
                  <a:lnTo>
                    <a:pt x="185" y="12"/>
                  </a:lnTo>
                  <a:lnTo>
                    <a:pt x="183" y="14"/>
                  </a:lnTo>
                  <a:lnTo>
                    <a:pt x="183" y="16"/>
                  </a:lnTo>
                  <a:lnTo>
                    <a:pt x="181" y="20"/>
                  </a:lnTo>
                  <a:lnTo>
                    <a:pt x="179" y="22"/>
                  </a:lnTo>
                  <a:lnTo>
                    <a:pt x="179" y="24"/>
                  </a:lnTo>
                  <a:lnTo>
                    <a:pt x="176" y="26"/>
                  </a:lnTo>
                  <a:lnTo>
                    <a:pt x="174" y="28"/>
                  </a:lnTo>
                  <a:lnTo>
                    <a:pt x="174" y="32"/>
                  </a:lnTo>
                  <a:lnTo>
                    <a:pt x="172" y="34"/>
                  </a:lnTo>
                  <a:lnTo>
                    <a:pt x="172" y="36"/>
                  </a:lnTo>
                  <a:lnTo>
                    <a:pt x="170" y="40"/>
                  </a:lnTo>
                  <a:lnTo>
                    <a:pt x="170" y="42"/>
                  </a:lnTo>
                  <a:lnTo>
                    <a:pt x="168" y="44"/>
                  </a:lnTo>
                  <a:lnTo>
                    <a:pt x="168" y="46"/>
                  </a:lnTo>
                  <a:lnTo>
                    <a:pt x="168" y="48"/>
                  </a:lnTo>
                  <a:lnTo>
                    <a:pt x="168" y="50"/>
                  </a:lnTo>
                  <a:lnTo>
                    <a:pt x="166" y="52"/>
                  </a:lnTo>
                  <a:lnTo>
                    <a:pt x="166" y="54"/>
                  </a:lnTo>
                  <a:lnTo>
                    <a:pt x="166" y="56"/>
                  </a:lnTo>
                  <a:lnTo>
                    <a:pt x="166" y="58"/>
                  </a:lnTo>
                  <a:lnTo>
                    <a:pt x="166" y="60"/>
                  </a:lnTo>
                  <a:lnTo>
                    <a:pt x="158" y="60"/>
                  </a:lnTo>
                  <a:lnTo>
                    <a:pt x="158" y="60"/>
                  </a:lnTo>
                  <a:lnTo>
                    <a:pt x="158" y="58"/>
                  </a:lnTo>
                  <a:lnTo>
                    <a:pt x="158" y="56"/>
                  </a:lnTo>
                  <a:lnTo>
                    <a:pt x="160" y="54"/>
                  </a:lnTo>
                  <a:lnTo>
                    <a:pt x="160" y="50"/>
                  </a:lnTo>
                  <a:lnTo>
                    <a:pt x="160" y="48"/>
                  </a:lnTo>
                  <a:lnTo>
                    <a:pt x="160" y="46"/>
                  </a:lnTo>
                  <a:lnTo>
                    <a:pt x="162" y="44"/>
                  </a:lnTo>
                  <a:lnTo>
                    <a:pt x="162" y="42"/>
                  </a:lnTo>
                  <a:lnTo>
                    <a:pt x="162" y="38"/>
                  </a:lnTo>
                  <a:lnTo>
                    <a:pt x="164" y="36"/>
                  </a:lnTo>
                  <a:lnTo>
                    <a:pt x="164" y="34"/>
                  </a:lnTo>
                  <a:lnTo>
                    <a:pt x="166" y="32"/>
                  </a:lnTo>
                  <a:lnTo>
                    <a:pt x="166" y="30"/>
                  </a:lnTo>
                  <a:lnTo>
                    <a:pt x="168" y="26"/>
                  </a:lnTo>
                  <a:lnTo>
                    <a:pt x="168" y="24"/>
                  </a:lnTo>
                  <a:lnTo>
                    <a:pt x="170" y="22"/>
                  </a:lnTo>
                  <a:lnTo>
                    <a:pt x="172" y="20"/>
                  </a:lnTo>
                  <a:lnTo>
                    <a:pt x="172" y="18"/>
                  </a:lnTo>
                  <a:lnTo>
                    <a:pt x="174" y="16"/>
                  </a:lnTo>
                  <a:lnTo>
                    <a:pt x="176" y="14"/>
                  </a:lnTo>
                  <a:lnTo>
                    <a:pt x="176" y="12"/>
                  </a:lnTo>
                  <a:lnTo>
                    <a:pt x="179" y="10"/>
                  </a:lnTo>
                  <a:lnTo>
                    <a:pt x="181" y="10"/>
                  </a:lnTo>
                  <a:lnTo>
                    <a:pt x="150" y="10"/>
                  </a:lnTo>
                  <a:close/>
                  <a:moveTo>
                    <a:pt x="201" y="60"/>
                  </a:moveTo>
                  <a:lnTo>
                    <a:pt x="201" y="52"/>
                  </a:lnTo>
                  <a:lnTo>
                    <a:pt x="209" y="52"/>
                  </a:lnTo>
                  <a:lnTo>
                    <a:pt x="209" y="60"/>
                  </a:lnTo>
                  <a:lnTo>
                    <a:pt x="201" y="60"/>
                  </a:lnTo>
                  <a:close/>
                  <a:moveTo>
                    <a:pt x="231" y="28"/>
                  </a:moveTo>
                  <a:lnTo>
                    <a:pt x="231" y="28"/>
                  </a:lnTo>
                  <a:lnTo>
                    <a:pt x="229" y="28"/>
                  </a:lnTo>
                  <a:lnTo>
                    <a:pt x="229" y="28"/>
                  </a:lnTo>
                  <a:lnTo>
                    <a:pt x="227" y="26"/>
                  </a:lnTo>
                  <a:lnTo>
                    <a:pt x="227" y="26"/>
                  </a:lnTo>
                  <a:lnTo>
                    <a:pt x="225" y="26"/>
                  </a:lnTo>
                  <a:lnTo>
                    <a:pt x="225" y="24"/>
                  </a:lnTo>
                  <a:lnTo>
                    <a:pt x="225" y="24"/>
                  </a:lnTo>
                  <a:lnTo>
                    <a:pt x="225" y="22"/>
                  </a:lnTo>
                  <a:lnTo>
                    <a:pt x="223" y="22"/>
                  </a:lnTo>
                  <a:lnTo>
                    <a:pt x="223" y="22"/>
                  </a:lnTo>
                  <a:lnTo>
                    <a:pt x="223" y="20"/>
                  </a:lnTo>
                  <a:lnTo>
                    <a:pt x="223" y="20"/>
                  </a:lnTo>
                  <a:lnTo>
                    <a:pt x="223" y="18"/>
                  </a:lnTo>
                  <a:lnTo>
                    <a:pt x="223" y="18"/>
                  </a:lnTo>
                  <a:lnTo>
                    <a:pt x="223" y="16"/>
                  </a:lnTo>
                  <a:lnTo>
                    <a:pt x="223" y="14"/>
                  </a:lnTo>
                  <a:lnTo>
                    <a:pt x="223" y="14"/>
                  </a:lnTo>
                  <a:lnTo>
                    <a:pt x="223" y="12"/>
                  </a:lnTo>
                  <a:lnTo>
                    <a:pt x="223" y="10"/>
                  </a:lnTo>
                  <a:lnTo>
                    <a:pt x="225" y="10"/>
                  </a:lnTo>
                  <a:lnTo>
                    <a:pt x="225" y="8"/>
                  </a:lnTo>
                  <a:lnTo>
                    <a:pt x="225" y="6"/>
                  </a:lnTo>
                  <a:lnTo>
                    <a:pt x="227" y="6"/>
                  </a:lnTo>
                  <a:lnTo>
                    <a:pt x="229" y="4"/>
                  </a:lnTo>
                  <a:lnTo>
                    <a:pt x="229" y="4"/>
                  </a:lnTo>
                  <a:lnTo>
                    <a:pt x="231" y="2"/>
                  </a:lnTo>
                  <a:lnTo>
                    <a:pt x="233" y="2"/>
                  </a:lnTo>
                  <a:lnTo>
                    <a:pt x="235" y="2"/>
                  </a:lnTo>
                  <a:lnTo>
                    <a:pt x="235" y="2"/>
                  </a:lnTo>
                  <a:lnTo>
                    <a:pt x="237" y="2"/>
                  </a:lnTo>
                  <a:lnTo>
                    <a:pt x="239" y="0"/>
                  </a:lnTo>
                  <a:lnTo>
                    <a:pt x="241" y="2"/>
                  </a:lnTo>
                  <a:lnTo>
                    <a:pt x="243" y="2"/>
                  </a:lnTo>
                  <a:lnTo>
                    <a:pt x="245" y="2"/>
                  </a:lnTo>
                  <a:lnTo>
                    <a:pt x="248" y="2"/>
                  </a:lnTo>
                  <a:lnTo>
                    <a:pt x="250" y="2"/>
                  </a:lnTo>
                  <a:lnTo>
                    <a:pt x="250" y="4"/>
                  </a:lnTo>
                  <a:lnTo>
                    <a:pt x="252" y="4"/>
                  </a:lnTo>
                  <a:lnTo>
                    <a:pt x="254" y="6"/>
                  </a:lnTo>
                  <a:lnTo>
                    <a:pt x="254" y="6"/>
                  </a:lnTo>
                  <a:lnTo>
                    <a:pt x="256" y="8"/>
                  </a:lnTo>
                  <a:lnTo>
                    <a:pt x="256" y="10"/>
                  </a:lnTo>
                  <a:lnTo>
                    <a:pt x="256" y="10"/>
                  </a:lnTo>
                  <a:lnTo>
                    <a:pt x="258" y="12"/>
                  </a:lnTo>
                  <a:lnTo>
                    <a:pt x="258" y="14"/>
                  </a:lnTo>
                  <a:lnTo>
                    <a:pt x="258" y="14"/>
                  </a:lnTo>
                  <a:lnTo>
                    <a:pt x="258" y="16"/>
                  </a:lnTo>
                  <a:lnTo>
                    <a:pt x="258" y="18"/>
                  </a:lnTo>
                  <a:lnTo>
                    <a:pt x="258" y="18"/>
                  </a:lnTo>
                  <a:lnTo>
                    <a:pt x="258" y="20"/>
                  </a:lnTo>
                  <a:lnTo>
                    <a:pt x="258" y="20"/>
                  </a:lnTo>
                  <a:lnTo>
                    <a:pt x="256" y="22"/>
                  </a:lnTo>
                  <a:lnTo>
                    <a:pt x="256" y="22"/>
                  </a:lnTo>
                  <a:lnTo>
                    <a:pt x="256" y="22"/>
                  </a:lnTo>
                  <a:lnTo>
                    <a:pt x="256" y="24"/>
                  </a:lnTo>
                  <a:lnTo>
                    <a:pt x="256" y="24"/>
                  </a:lnTo>
                  <a:lnTo>
                    <a:pt x="254" y="26"/>
                  </a:lnTo>
                  <a:lnTo>
                    <a:pt x="254" y="26"/>
                  </a:lnTo>
                  <a:lnTo>
                    <a:pt x="252" y="26"/>
                  </a:lnTo>
                  <a:lnTo>
                    <a:pt x="252" y="28"/>
                  </a:lnTo>
                  <a:lnTo>
                    <a:pt x="252" y="28"/>
                  </a:lnTo>
                  <a:lnTo>
                    <a:pt x="250" y="28"/>
                  </a:lnTo>
                  <a:lnTo>
                    <a:pt x="250" y="28"/>
                  </a:lnTo>
                  <a:lnTo>
                    <a:pt x="250" y="28"/>
                  </a:lnTo>
                  <a:lnTo>
                    <a:pt x="252" y="30"/>
                  </a:lnTo>
                  <a:lnTo>
                    <a:pt x="252" y="30"/>
                  </a:lnTo>
                  <a:lnTo>
                    <a:pt x="254" y="30"/>
                  </a:lnTo>
                  <a:lnTo>
                    <a:pt x="254" y="32"/>
                  </a:lnTo>
                  <a:lnTo>
                    <a:pt x="256" y="32"/>
                  </a:lnTo>
                  <a:lnTo>
                    <a:pt x="256" y="34"/>
                  </a:lnTo>
                  <a:lnTo>
                    <a:pt x="258" y="34"/>
                  </a:lnTo>
                  <a:lnTo>
                    <a:pt x="258" y="36"/>
                  </a:lnTo>
                  <a:lnTo>
                    <a:pt x="258" y="36"/>
                  </a:lnTo>
                  <a:lnTo>
                    <a:pt x="260" y="38"/>
                  </a:lnTo>
                  <a:lnTo>
                    <a:pt x="260" y="38"/>
                  </a:lnTo>
                  <a:lnTo>
                    <a:pt x="260" y="40"/>
                  </a:lnTo>
                  <a:lnTo>
                    <a:pt x="260" y="42"/>
                  </a:lnTo>
                  <a:lnTo>
                    <a:pt x="260" y="42"/>
                  </a:lnTo>
                  <a:lnTo>
                    <a:pt x="260" y="44"/>
                  </a:lnTo>
                  <a:lnTo>
                    <a:pt x="260" y="46"/>
                  </a:lnTo>
                  <a:lnTo>
                    <a:pt x="260" y="48"/>
                  </a:lnTo>
                  <a:lnTo>
                    <a:pt x="260" y="50"/>
                  </a:lnTo>
                  <a:lnTo>
                    <a:pt x="258" y="50"/>
                  </a:lnTo>
                  <a:lnTo>
                    <a:pt x="258" y="52"/>
                  </a:lnTo>
                  <a:lnTo>
                    <a:pt x="258" y="54"/>
                  </a:lnTo>
                  <a:lnTo>
                    <a:pt x="256" y="56"/>
                  </a:lnTo>
                  <a:lnTo>
                    <a:pt x="254" y="56"/>
                  </a:lnTo>
                  <a:lnTo>
                    <a:pt x="254" y="58"/>
                  </a:lnTo>
                  <a:lnTo>
                    <a:pt x="252" y="58"/>
                  </a:lnTo>
                  <a:lnTo>
                    <a:pt x="250" y="60"/>
                  </a:lnTo>
                  <a:lnTo>
                    <a:pt x="248" y="60"/>
                  </a:lnTo>
                  <a:lnTo>
                    <a:pt x="245" y="62"/>
                  </a:lnTo>
                  <a:lnTo>
                    <a:pt x="243" y="62"/>
                  </a:lnTo>
                  <a:lnTo>
                    <a:pt x="241" y="62"/>
                  </a:lnTo>
                  <a:lnTo>
                    <a:pt x="239" y="62"/>
                  </a:lnTo>
                  <a:lnTo>
                    <a:pt x="237" y="62"/>
                  </a:lnTo>
                  <a:lnTo>
                    <a:pt x="235" y="62"/>
                  </a:lnTo>
                  <a:lnTo>
                    <a:pt x="233" y="62"/>
                  </a:lnTo>
                  <a:lnTo>
                    <a:pt x="231" y="60"/>
                  </a:lnTo>
                  <a:lnTo>
                    <a:pt x="229" y="60"/>
                  </a:lnTo>
                  <a:lnTo>
                    <a:pt x="229" y="58"/>
                  </a:lnTo>
                  <a:lnTo>
                    <a:pt x="227" y="58"/>
                  </a:lnTo>
                  <a:lnTo>
                    <a:pt x="225" y="56"/>
                  </a:lnTo>
                  <a:lnTo>
                    <a:pt x="225" y="56"/>
                  </a:lnTo>
                  <a:lnTo>
                    <a:pt x="223" y="54"/>
                  </a:lnTo>
                  <a:lnTo>
                    <a:pt x="223" y="52"/>
                  </a:lnTo>
                  <a:lnTo>
                    <a:pt x="221" y="50"/>
                  </a:lnTo>
                  <a:lnTo>
                    <a:pt x="221" y="50"/>
                  </a:lnTo>
                  <a:lnTo>
                    <a:pt x="221" y="48"/>
                  </a:lnTo>
                  <a:lnTo>
                    <a:pt x="221" y="46"/>
                  </a:lnTo>
                  <a:lnTo>
                    <a:pt x="219" y="44"/>
                  </a:lnTo>
                  <a:lnTo>
                    <a:pt x="219" y="42"/>
                  </a:lnTo>
                  <a:lnTo>
                    <a:pt x="221" y="40"/>
                  </a:lnTo>
                  <a:lnTo>
                    <a:pt x="221" y="40"/>
                  </a:lnTo>
                  <a:lnTo>
                    <a:pt x="221" y="38"/>
                  </a:lnTo>
                  <a:lnTo>
                    <a:pt x="221" y="38"/>
                  </a:lnTo>
                  <a:lnTo>
                    <a:pt x="221" y="36"/>
                  </a:lnTo>
                  <a:lnTo>
                    <a:pt x="223" y="34"/>
                  </a:lnTo>
                  <a:lnTo>
                    <a:pt x="223" y="34"/>
                  </a:lnTo>
                  <a:lnTo>
                    <a:pt x="223" y="32"/>
                  </a:lnTo>
                  <a:lnTo>
                    <a:pt x="225" y="32"/>
                  </a:lnTo>
                  <a:lnTo>
                    <a:pt x="225" y="32"/>
                  </a:lnTo>
                  <a:lnTo>
                    <a:pt x="227" y="30"/>
                  </a:lnTo>
                  <a:lnTo>
                    <a:pt x="227" y="30"/>
                  </a:lnTo>
                  <a:lnTo>
                    <a:pt x="229" y="30"/>
                  </a:lnTo>
                  <a:lnTo>
                    <a:pt x="229" y="28"/>
                  </a:lnTo>
                  <a:lnTo>
                    <a:pt x="231" y="28"/>
                  </a:lnTo>
                  <a:close/>
                  <a:moveTo>
                    <a:pt x="229" y="16"/>
                  </a:moveTo>
                  <a:lnTo>
                    <a:pt x="229" y="18"/>
                  </a:lnTo>
                  <a:lnTo>
                    <a:pt x="231" y="18"/>
                  </a:lnTo>
                  <a:lnTo>
                    <a:pt x="231" y="20"/>
                  </a:lnTo>
                  <a:lnTo>
                    <a:pt x="231" y="20"/>
                  </a:lnTo>
                  <a:lnTo>
                    <a:pt x="231" y="20"/>
                  </a:lnTo>
                  <a:lnTo>
                    <a:pt x="231" y="22"/>
                  </a:lnTo>
                  <a:lnTo>
                    <a:pt x="231" y="22"/>
                  </a:lnTo>
                  <a:lnTo>
                    <a:pt x="233" y="24"/>
                  </a:lnTo>
                  <a:lnTo>
                    <a:pt x="233" y="24"/>
                  </a:lnTo>
                  <a:lnTo>
                    <a:pt x="235" y="24"/>
                  </a:lnTo>
                  <a:lnTo>
                    <a:pt x="235" y="24"/>
                  </a:lnTo>
                  <a:lnTo>
                    <a:pt x="235" y="26"/>
                  </a:lnTo>
                  <a:lnTo>
                    <a:pt x="237" y="26"/>
                  </a:lnTo>
                  <a:lnTo>
                    <a:pt x="237" y="26"/>
                  </a:lnTo>
                  <a:lnTo>
                    <a:pt x="239" y="26"/>
                  </a:lnTo>
                  <a:lnTo>
                    <a:pt x="239" y="26"/>
                  </a:lnTo>
                  <a:lnTo>
                    <a:pt x="241" y="26"/>
                  </a:lnTo>
                  <a:lnTo>
                    <a:pt x="241" y="26"/>
                  </a:lnTo>
                  <a:lnTo>
                    <a:pt x="243" y="26"/>
                  </a:lnTo>
                  <a:lnTo>
                    <a:pt x="243" y="26"/>
                  </a:lnTo>
                  <a:lnTo>
                    <a:pt x="245" y="24"/>
                  </a:lnTo>
                  <a:lnTo>
                    <a:pt x="245" y="24"/>
                  </a:lnTo>
                  <a:lnTo>
                    <a:pt x="245" y="24"/>
                  </a:lnTo>
                  <a:lnTo>
                    <a:pt x="248" y="24"/>
                  </a:lnTo>
                  <a:lnTo>
                    <a:pt x="248" y="22"/>
                  </a:lnTo>
                  <a:lnTo>
                    <a:pt x="248" y="22"/>
                  </a:lnTo>
                  <a:lnTo>
                    <a:pt x="250" y="20"/>
                  </a:lnTo>
                  <a:lnTo>
                    <a:pt x="250" y="20"/>
                  </a:lnTo>
                  <a:lnTo>
                    <a:pt x="250" y="20"/>
                  </a:lnTo>
                  <a:lnTo>
                    <a:pt x="250" y="18"/>
                  </a:lnTo>
                  <a:lnTo>
                    <a:pt x="250" y="18"/>
                  </a:lnTo>
                  <a:lnTo>
                    <a:pt x="250" y="16"/>
                  </a:lnTo>
                  <a:lnTo>
                    <a:pt x="250" y="16"/>
                  </a:lnTo>
                  <a:lnTo>
                    <a:pt x="250" y="14"/>
                  </a:lnTo>
                  <a:lnTo>
                    <a:pt x="250" y="14"/>
                  </a:lnTo>
                  <a:lnTo>
                    <a:pt x="250" y="12"/>
                  </a:lnTo>
                  <a:lnTo>
                    <a:pt x="250" y="12"/>
                  </a:lnTo>
                  <a:lnTo>
                    <a:pt x="248" y="12"/>
                  </a:lnTo>
                  <a:lnTo>
                    <a:pt x="248" y="10"/>
                  </a:lnTo>
                  <a:lnTo>
                    <a:pt x="248" y="10"/>
                  </a:lnTo>
                  <a:lnTo>
                    <a:pt x="245" y="10"/>
                  </a:lnTo>
                  <a:lnTo>
                    <a:pt x="245" y="8"/>
                  </a:lnTo>
                  <a:lnTo>
                    <a:pt x="245" y="8"/>
                  </a:lnTo>
                  <a:lnTo>
                    <a:pt x="243" y="8"/>
                  </a:lnTo>
                  <a:lnTo>
                    <a:pt x="243" y="8"/>
                  </a:lnTo>
                  <a:lnTo>
                    <a:pt x="241" y="8"/>
                  </a:lnTo>
                  <a:lnTo>
                    <a:pt x="241" y="8"/>
                  </a:lnTo>
                  <a:lnTo>
                    <a:pt x="239" y="6"/>
                  </a:lnTo>
                  <a:lnTo>
                    <a:pt x="239" y="8"/>
                  </a:lnTo>
                  <a:lnTo>
                    <a:pt x="237" y="8"/>
                  </a:lnTo>
                  <a:lnTo>
                    <a:pt x="237" y="8"/>
                  </a:lnTo>
                  <a:lnTo>
                    <a:pt x="235" y="8"/>
                  </a:lnTo>
                  <a:lnTo>
                    <a:pt x="235" y="8"/>
                  </a:lnTo>
                  <a:lnTo>
                    <a:pt x="235" y="8"/>
                  </a:lnTo>
                  <a:lnTo>
                    <a:pt x="233" y="10"/>
                  </a:lnTo>
                  <a:lnTo>
                    <a:pt x="233" y="10"/>
                  </a:lnTo>
                  <a:lnTo>
                    <a:pt x="231" y="10"/>
                  </a:lnTo>
                  <a:lnTo>
                    <a:pt x="231" y="12"/>
                  </a:lnTo>
                  <a:lnTo>
                    <a:pt x="231" y="12"/>
                  </a:lnTo>
                  <a:lnTo>
                    <a:pt x="231" y="12"/>
                  </a:lnTo>
                  <a:lnTo>
                    <a:pt x="231" y="14"/>
                  </a:lnTo>
                  <a:lnTo>
                    <a:pt x="231" y="14"/>
                  </a:lnTo>
                  <a:lnTo>
                    <a:pt x="229" y="16"/>
                  </a:lnTo>
                  <a:lnTo>
                    <a:pt x="229" y="16"/>
                  </a:lnTo>
                  <a:close/>
                  <a:moveTo>
                    <a:pt x="227" y="44"/>
                  </a:moveTo>
                  <a:lnTo>
                    <a:pt x="227" y="44"/>
                  </a:lnTo>
                  <a:lnTo>
                    <a:pt x="227" y="46"/>
                  </a:lnTo>
                  <a:lnTo>
                    <a:pt x="227" y="46"/>
                  </a:lnTo>
                  <a:lnTo>
                    <a:pt x="227" y="46"/>
                  </a:lnTo>
                  <a:lnTo>
                    <a:pt x="229" y="48"/>
                  </a:lnTo>
                  <a:lnTo>
                    <a:pt x="229" y="48"/>
                  </a:lnTo>
                  <a:lnTo>
                    <a:pt x="229" y="48"/>
                  </a:lnTo>
                  <a:lnTo>
                    <a:pt x="229" y="50"/>
                  </a:lnTo>
                  <a:lnTo>
                    <a:pt x="229" y="50"/>
                  </a:lnTo>
                  <a:lnTo>
                    <a:pt x="229" y="52"/>
                  </a:lnTo>
                  <a:lnTo>
                    <a:pt x="231" y="52"/>
                  </a:lnTo>
                  <a:lnTo>
                    <a:pt x="231" y="52"/>
                  </a:lnTo>
                  <a:lnTo>
                    <a:pt x="231" y="52"/>
                  </a:lnTo>
                  <a:lnTo>
                    <a:pt x="233" y="54"/>
                  </a:lnTo>
                  <a:lnTo>
                    <a:pt x="233" y="54"/>
                  </a:lnTo>
                  <a:lnTo>
                    <a:pt x="233" y="54"/>
                  </a:lnTo>
                  <a:lnTo>
                    <a:pt x="235" y="54"/>
                  </a:lnTo>
                  <a:lnTo>
                    <a:pt x="235" y="54"/>
                  </a:lnTo>
                  <a:lnTo>
                    <a:pt x="235" y="56"/>
                  </a:lnTo>
                  <a:lnTo>
                    <a:pt x="237" y="56"/>
                  </a:lnTo>
                  <a:lnTo>
                    <a:pt x="237" y="56"/>
                  </a:lnTo>
                  <a:lnTo>
                    <a:pt x="239" y="56"/>
                  </a:lnTo>
                  <a:lnTo>
                    <a:pt x="239" y="56"/>
                  </a:lnTo>
                  <a:lnTo>
                    <a:pt x="239" y="56"/>
                  </a:lnTo>
                  <a:lnTo>
                    <a:pt x="241" y="56"/>
                  </a:lnTo>
                  <a:lnTo>
                    <a:pt x="243" y="56"/>
                  </a:lnTo>
                  <a:lnTo>
                    <a:pt x="243" y="56"/>
                  </a:lnTo>
                  <a:lnTo>
                    <a:pt x="245" y="56"/>
                  </a:lnTo>
                  <a:lnTo>
                    <a:pt x="245" y="54"/>
                  </a:lnTo>
                  <a:lnTo>
                    <a:pt x="248" y="54"/>
                  </a:lnTo>
                  <a:lnTo>
                    <a:pt x="248" y="54"/>
                  </a:lnTo>
                  <a:lnTo>
                    <a:pt x="250" y="52"/>
                  </a:lnTo>
                  <a:lnTo>
                    <a:pt x="250" y="52"/>
                  </a:lnTo>
                  <a:lnTo>
                    <a:pt x="250" y="50"/>
                  </a:lnTo>
                  <a:lnTo>
                    <a:pt x="252" y="50"/>
                  </a:lnTo>
                  <a:lnTo>
                    <a:pt x="252" y="48"/>
                  </a:lnTo>
                  <a:lnTo>
                    <a:pt x="252" y="48"/>
                  </a:lnTo>
                  <a:lnTo>
                    <a:pt x="252" y="46"/>
                  </a:lnTo>
                  <a:lnTo>
                    <a:pt x="252" y="46"/>
                  </a:lnTo>
                  <a:lnTo>
                    <a:pt x="252" y="44"/>
                  </a:lnTo>
                  <a:lnTo>
                    <a:pt x="252" y="42"/>
                  </a:lnTo>
                  <a:lnTo>
                    <a:pt x="252" y="42"/>
                  </a:lnTo>
                  <a:lnTo>
                    <a:pt x="252" y="40"/>
                  </a:lnTo>
                  <a:lnTo>
                    <a:pt x="252" y="40"/>
                  </a:lnTo>
                  <a:lnTo>
                    <a:pt x="252" y="38"/>
                  </a:lnTo>
                  <a:lnTo>
                    <a:pt x="250" y="36"/>
                  </a:lnTo>
                  <a:lnTo>
                    <a:pt x="250" y="36"/>
                  </a:lnTo>
                  <a:lnTo>
                    <a:pt x="250" y="36"/>
                  </a:lnTo>
                  <a:lnTo>
                    <a:pt x="248" y="34"/>
                  </a:lnTo>
                  <a:lnTo>
                    <a:pt x="248" y="34"/>
                  </a:lnTo>
                  <a:lnTo>
                    <a:pt x="245" y="34"/>
                  </a:lnTo>
                  <a:lnTo>
                    <a:pt x="245" y="32"/>
                  </a:lnTo>
                  <a:lnTo>
                    <a:pt x="243" y="32"/>
                  </a:lnTo>
                  <a:lnTo>
                    <a:pt x="241" y="32"/>
                  </a:lnTo>
                  <a:lnTo>
                    <a:pt x="241" y="32"/>
                  </a:lnTo>
                  <a:lnTo>
                    <a:pt x="239" y="32"/>
                  </a:lnTo>
                  <a:lnTo>
                    <a:pt x="239" y="32"/>
                  </a:lnTo>
                  <a:lnTo>
                    <a:pt x="237" y="32"/>
                  </a:lnTo>
                  <a:lnTo>
                    <a:pt x="235" y="32"/>
                  </a:lnTo>
                  <a:lnTo>
                    <a:pt x="235" y="32"/>
                  </a:lnTo>
                  <a:lnTo>
                    <a:pt x="233" y="34"/>
                  </a:lnTo>
                  <a:lnTo>
                    <a:pt x="233" y="34"/>
                  </a:lnTo>
                  <a:lnTo>
                    <a:pt x="231" y="34"/>
                  </a:lnTo>
                  <a:lnTo>
                    <a:pt x="231" y="36"/>
                  </a:lnTo>
                  <a:lnTo>
                    <a:pt x="231" y="36"/>
                  </a:lnTo>
                  <a:lnTo>
                    <a:pt x="229" y="36"/>
                  </a:lnTo>
                  <a:lnTo>
                    <a:pt x="229" y="38"/>
                  </a:lnTo>
                  <a:lnTo>
                    <a:pt x="229" y="38"/>
                  </a:lnTo>
                  <a:lnTo>
                    <a:pt x="227" y="40"/>
                  </a:lnTo>
                  <a:lnTo>
                    <a:pt x="227" y="42"/>
                  </a:lnTo>
                  <a:lnTo>
                    <a:pt x="227" y="42"/>
                  </a:lnTo>
                  <a:lnTo>
                    <a:pt x="227" y="44"/>
                  </a:lnTo>
                  <a:close/>
                  <a:moveTo>
                    <a:pt x="292" y="60"/>
                  </a:moveTo>
                  <a:lnTo>
                    <a:pt x="292" y="18"/>
                  </a:lnTo>
                  <a:lnTo>
                    <a:pt x="300" y="18"/>
                  </a:lnTo>
                  <a:lnTo>
                    <a:pt x="300" y="24"/>
                  </a:lnTo>
                  <a:lnTo>
                    <a:pt x="300" y="22"/>
                  </a:lnTo>
                  <a:lnTo>
                    <a:pt x="300" y="22"/>
                  </a:lnTo>
                  <a:lnTo>
                    <a:pt x="300" y="22"/>
                  </a:lnTo>
                  <a:lnTo>
                    <a:pt x="302" y="20"/>
                  </a:lnTo>
                  <a:lnTo>
                    <a:pt x="302" y="20"/>
                  </a:lnTo>
                  <a:lnTo>
                    <a:pt x="302" y="20"/>
                  </a:lnTo>
                  <a:lnTo>
                    <a:pt x="304" y="20"/>
                  </a:lnTo>
                  <a:lnTo>
                    <a:pt x="304" y="18"/>
                  </a:lnTo>
                  <a:lnTo>
                    <a:pt x="306" y="18"/>
                  </a:lnTo>
                  <a:lnTo>
                    <a:pt x="306" y="18"/>
                  </a:lnTo>
                  <a:lnTo>
                    <a:pt x="308" y="18"/>
                  </a:lnTo>
                  <a:lnTo>
                    <a:pt x="308" y="18"/>
                  </a:lnTo>
                  <a:lnTo>
                    <a:pt x="310" y="16"/>
                  </a:lnTo>
                  <a:lnTo>
                    <a:pt x="310" y="16"/>
                  </a:lnTo>
                  <a:lnTo>
                    <a:pt x="312" y="16"/>
                  </a:lnTo>
                  <a:lnTo>
                    <a:pt x="312" y="16"/>
                  </a:lnTo>
                  <a:lnTo>
                    <a:pt x="315" y="16"/>
                  </a:lnTo>
                  <a:lnTo>
                    <a:pt x="315" y="16"/>
                  </a:lnTo>
                  <a:lnTo>
                    <a:pt x="317" y="16"/>
                  </a:lnTo>
                  <a:lnTo>
                    <a:pt x="317" y="18"/>
                  </a:lnTo>
                  <a:lnTo>
                    <a:pt x="319" y="18"/>
                  </a:lnTo>
                  <a:lnTo>
                    <a:pt x="319" y="18"/>
                  </a:lnTo>
                  <a:lnTo>
                    <a:pt x="321" y="18"/>
                  </a:lnTo>
                  <a:lnTo>
                    <a:pt x="321" y="18"/>
                  </a:lnTo>
                  <a:lnTo>
                    <a:pt x="321" y="20"/>
                  </a:lnTo>
                  <a:lnTo>
                    <a:pt x="323" y="20"/>
                  </a:lnTo>
                  <a:lnTo>
                    <a:pt x="323" y="20"/>
                  </a:lnTo>
                  <a:lnTo>
                    <a:pt x="323" y="22"/>
                  </a:lnTo>
                  <a:lnTo>
                    <a:pt x="325" y="22"/>
                  </a:lnTo>
                  <a:lnTo>
                    <a:pt x="325" y="22"/>
                  </a:lnTo>
                  <a:lnTo>
                    <a:pt x="325" y="24"/>
                  </a:lnTo>
                  <a:lnTo>
                    <a:pt x="325" y="24"/>
                  </a:lnTo>
                  <a:lnTo>
                    <a:pt x="327" y="22"/>
                  </a:lnTo>
                  <a:lnTo>
                    <a:pt x="329" y="20"/>
                  </a:lnTo>
                  <a:lnTo>
                    <a:pt x="329" y="20"/>
                  </a:lnTo>
                  <a:lnTo>
                    <a:pt x="331" y="18"/>
                  </a:lnTo>
                  <a:lnTo>
                    <a:pt x="333" y="18"/>
                  </a:lnTo>
                  <a:lnTo>
                    <a:pt x="335" y="18"/>
                  </a:lnTo>
                  <a:lnTo>
                    <a:pt x="337" y="16"/>
                  </a:lnTo>
                  <a:lnTo>
                    <a:pt x="339" y="16"/>
                  </a:lnTo>
                  <a:lnTo>
                    <a:pt x="341" y="16"/>
                  </a:lnTo>
                  <a:lnTo>
                    <a:pt x="341" y="16"/>
                  </a:lnTo>
                  <a:lnTo>
                    <a:pt x="343" y="18"/>
                  </a:lnTo>
                  <a:lnTo>
                    <a:pt x="345" y="18"/>
                  </a:lnTo>
                  <a:lnTo>
                    <a:pt x="345" y="18"/>
                  </a:lnTo>
                  <a:lnTo>
                    <a:pt x="347" y="18"/>
                  </a:lnTo>
                  <a:lnTo>
                    <a:pt x="347" y="20"/>
                  </a:lnTo>
                  <a:lnTo>
                    <a:pt x="349" y="20"/>
                  </a:lnTo>
                  <a:lnTo>
                    <a:pt x="349" y="22"/>
                  </a:lnTo>
                  <a:lnTo>
                    <a:pt x="351" y="22"/>
                  </a:lnTo>
                  <a:lnTo>
                    <a:pt x="351" y="24"/>
                  </a:lnTo>
                  <a:lnTo>
                    <a:pt x="351" y="24"/>
                  </a:lnTo>
                  <a:lnTo>
                    <a:pt x="351" y="26"/>
                  </a:lnTo>
                  <a:lnTo>
                    <a:pt x="351" y="28"/>
                  </a:lnTo>
                  <a:lnTo>
                    <a:pt x="353" y="30"/>
                  </a:lnTo>
                  <a:lnTo>
                    <a:pt x="353" y="32"/>
                  </a:lnTo>
                  <a:lnTo>
                    <a:pt x="353" y="60"/>
                  </a:lnTo>
                  <a:lnTo>
                    <a:pt x="345" y="60"/>
                  </a:lnTo>
                  <a:lnTo>
                    <a:pt x="345" y="34"/>
                  </a:lnTo>
                  <a:lnTo>
                    <a:pt x="345" y="32"/>
                  </a:lnTo>
                  <a:lnTo>
                    <a:pt x="345" y="32"/>
                  </a:lnTo>
                  <a:lnTo>
                    <a:pt x="345" y="30"/>
                  </a:lnTo>
                  <a:lnTo>
                    <a:pt x="345" y="30"/>
                  </a:lnTo>
                  <a:lnTo>
                    <a:pt x="345" y="30"/>
                  </a:lnTo>
                  <a:lnTo>
                    <a:pt x="345" y="28"/>
                  </a:lnTo>
                  <a:lnTo>
                    <a:pt x="345" y="28"/>
                  </a:lnTo>
                  <a:lnTo>
                    <a:pt x="345" y="28"/>
                  </a:lnTo>
                  <a:lnTo>
                    <a:pt x="345" y="26"/>
                  </a:lnTo>
                  <a:lnTo>
                    <a:pt x="343" y="26"/>
                  </a:lnTo>
                  <a:lnTo>
                    <a:pt x="343" y="26"/>
                  </a:lnTo>
                  <a:lnTo>
                    <a:pt x="343" y="26"/>
                  </a:lnTo>
                  <a:lnTo>
                    <a:pt x="343" y="26"/>
                  </a:lnTo>
                  <a:lnTo>
                    <a:pt x="343" y="24"/>
                  </a:lnTo>
                  <a:lnTo>
                    <a:pt x="343" y="24"/>
                  </a:lnTo>
                  <a:lnTo>
                    <a:pt x="341" y="24"/>
                  </a:lnTo>
                  <a:lnTo>
                    <a:pt x="341" y="24"/>
                  </a:lnTo>
                  <a:lnTo>
                    <a:pt x="341" y="24"/>
                  </a:lnTo>
                  <a:lnTo>
                    <a:pt x="341" y="24"/>
                  </a:lnTo>
                  <a:lnTo>
                    <a:pt x="339" y="24"/>
                  </a:lnTo>
                  <a:lnTo>
                    <a:pt x="339" y="24"/>
                  </a:lnTo>
                  <a:lnTo>
                    <a:pt x="339" y="24"/>
                  </a:lnTo>
                  <a:lnTo>
                    <a:pt x="337" y="24"/>
                  </a:lnTo>
                  <a:lnTo>
                    <a:pt x="337" y="24"/>
                  </a:lnTo>
                  <a:lnTo>
                    <a:pt x="337" y="24"/>
                  </a:lnTo>
                  <a:lnTo>
                    <a:pt x="335" y="24"/>
                  </a:lnTo>
                  <a:lnTo>
                    <a:pt x="335" y="24"/>
                  </a:lnTo>
                  <a:lnTo>
                    <a:pt x="333" y="24"/>
                  </a:lnTo>
                  <a:lnTo>
                    <a:pt x="333" y="24"/>
                  </a:lnTo>
                  <a:lnTo>
                    <a:pt x="331" y="24"/>
                  </a:lnTo>
                  <a:lnTo>
                    <a:pt x="331" y="26"/>
                  </a:lnTo>
                  <a:lnTo>
                    <a:pt x="329" y="26"/>
                  </a:lnTo>
                  <a:lnTo>
                    <a:pt x="329" y="26"/>
                  </a:lnTo>
                  <a:lnTo>
                    <a:pt x="329" y="28"/>
                  </a:lnTo>
                  <a:lnTo>
                    <a:pt x="327" y="28"/>
                  </a:lnTo>
                  <a:lnTo>
                    <a:pt x="327" y="30"/>
                  </a:lnTo>
                  <a:lnTo>
                    <a:pt x="327" y="32"/>
                  </a:lnTo>
                  <a:lnTo>
                    <a:pt x="327" y="32"/>
                  </a:lnTo>
                  <a:lnTo>
                    <a:pt x="327" y="34"/>
                  </a:lnTo>
                  <a:lnTo>
                    <a:pt x="327" y="36"/>
                  </a:lnTo>
                  <a:lnTo>
                    <a:pt x="327" y="60"/>
                  </a:lnTo>
                  <a:lnTo>
                    <a:pt x="319" y="60"/>
                  </a:lnTo>
                  <a:lnTo>
                    <a:pt x="319" y="32"/>
                  </a:lnTo>
                  <a:lnTo>
                    <a:pt x="319" y="32"/>
                  </a:lnTo>
                  <a:lnTo>
                    <a:pt x="319" y="30"/>
                  </a:lnTo>
                  <a:lnTo>
                    <a:pt x="319" y="30"/>
                  </a:lnTo>
                  <a:lnTo>
                    <a:pt x="319" y="28"/>
                  </a:lnTo>
                  <a:lnTo>
                    <a:pt x="319" y="28"/>
                  </a:lnTo>
                  <a:lnTo>
                    <a:pt x="319" y="26"/>
                  </a:lnTo>
                  <a:lnTo>
                    <a:pt x="317" y="26"/>
                  </a:lnTo>
                  <a:lnTo>
                    <a:pt x="317" y="26"/>
                  </a:lnTo>
                  <a:lnTo>
                    <a:pt x="317" y="24"/>
                  </a:lnTo>
                  <a:lnTo>
                    <a:pt x="317" y="24"/>
                  </a:lnTo>
                  <a:lnTo>
                    <a:pt x="315" y="24"/>
                  </a:lnTo>
                  <a:lnTo>
                    <a:pt x="315" y="24"/>
                  </a:lnTo>
                  <a:lnTo>
                    <a:pt x="315" y="24"/>
                  </a:lnTo>
                  <a:lnTo>
                    <a:pt x="312" y="24"/>
                  </a:lnTo>
                  <a:lnTo>
                    <a:pt x="312" y="24"/>
                  </a:lnTo>
                  <a:lnTo>
                    <a:pt x="310" y="24"/>
                  </a:lnTo>
                  <a:lnTo>
                    <a:pt x="310" y="24"/>
                  </a:lnTo>
                  <a:lnTo>
                    <a:pt x="310" y="24"/>
                  </a:lnTo>
                  <a:lnTo>
                    <a:pt x="308" y="24"/>
                  </a:lnTo>
                  <a:lnTo>
                    <a:pt x="308" y="24"/>
                  </a:lnTo>
                  <a:lnTo>
                    <a:pt x="306" y="24"/>
                  </a:lnTo>
                  <a:lnTo>
                    <a:pt x="306" y="24"/>
                  </a:lnTo>
                  <a:lnTo>
                    <a:pt x="306" y="24"/>
                  </a:lnTo>
                  <a:lnTo>
                    <a:pt x="304" y="24"/>
                  </a:lnTo>
                  <a:lnTo>
                    <a:pt x="304" y="26"/>
                  </a:lnTo>
                  <a:lnTo>
                    <a:pt x="304" y="26"/>
                  </a:lnTo>
                  <a:lnTo>
                    <a:pt x="304" y="26"/>
                  </a:lnTo>
                  <a:lnTo>
                    <a:pt x="302" y="26"/>
                  </a:lnTo>
                  <a:lnTo>
                    <a:pt x="302" y="28"/>
                  </a:lnTo>
                  <a:lnTo>
                    <a:pt x="302" y="28"/>
                  </a:lnTo>
                  <a:lnTo>
                    <a:pt x="302" y="28"/>
                  </a:lnTo>
                  <a:lnTo>
                    <a:pt x="302" y="30"/>
                  </a:lnTo>
                  <a:lnTo>
                    <a:pt x="300" y="30"/>
                  </a:lnTo>
                  <a:lnTo>
                    <a:pt x="300" y="32"/>
                  </a:lnTo>
                  <a:lnTo>
                    <a:pt x="300" y="32"/>
                  </a:lnTo>
                  <a:lnTo>
                    <a:pt x="300" y="34"/>
                  </a:lnTo>
                  <a:lnTo>
                    <a:pt x="300" y="34"/>
                  </a:lnTo>
                  <a:lnTo>
                    <a:pt x="300" y="36"/>
                  </a:lnTo>
                  <a:lnTo>
                    <a:pt x="300" y="38"/>
                  </a:lnTo>
                  <a:lnTo>
                    <a:pt x="300" y="38"/>
                  </a:lnTo>
                  <a:lnTo>
                    <a:pt x="300" y="60"/>
                  </a:lnTo>
                  <a:lnTo>
                    <a:pt x="292" y="60"/>
                  </a:lnTo>
                  <a:close/>
                  <a:moveTo>
                    <a:pt x="363" y="60"/>
                  </a:moveTo>
                  <a:lnTo>
                    <a:pt x="363" y="18"/>
                  </a:lnTo>
                  <a:lnTo>
                    <a:pt x="369" y="18"/>
                  </a:lnTo>
                  <a:lnTo>
                    <a:pt x="369" y="24"/>
                  </a:lnTo>
                  <a:lnTo>
                    <a:pt x="371" y="22"/>
                  </a:lnTo>
                  <a:lnTo>
                    <a:pt x="371" y="22"/>
                  </a:lnTo>
                  <a:lnTo>
                    <a:pt x="371" y="22"/>
                  </a:lnTo>
                  <a:lnTo>
                    <a:pt x="371" y="20"/>
                  </a:lnTo>
                  <a:lnTo>
                    <a:pt x="373" y="20"/>
                  </a:lnTo>
                  <a:lnTo>
                    <a:pt x="373" y="20"/>
                  </a:lnTo>
                  <a:lnTo>
                    <a:pt x="375" y="20"/>
                  </a:lnTo>
                  <a:lnTo>
                    <a:pt x="375" y="18"/>
                  </a:lnTo>
                  <a:lnTo>
                    <a:pt x="375" y="18"/>
                  </a:lnTo>
                  <a:lnTo>
                    <a:pt x="377" y="18"/>
                  </a:lnTo>
                  <a:lnTo>
                    <a:pt x="377" y="18"/>
                  </a:lnTo>
                  <a:lnTo>
                    <a:pt x="379" y="18"/>
                  </a:lnTo>
                  <a:lnTo>
                    <a:pt x="379" y="16"/>
                  </a:lnTo>
                  <a:lnTo>
                    <a:pt x="382" y="16"/>
                  </a:lnTo>
                  <a:lnTo>
                    <a:pt x="382" y="16"/>
                  </a:lnTo>
                  <a:lnTo>
                    <a:pt x="384" y="16"/>
                  </a:lnTo>
                  <a:lnTo>
                    <a:pt x="384" y="16"/>
                  </a:lnTo>
                  <a:lnTo>
                    <a:pt x="386" y="16"/>
                  </a:lnTo>
                  <a:lnTo>
                    <a:pt x="388" y="16"/>
                  </a:lnTo>
                  <a:lnTo>
                    <a:pt x="388" y="18"/>
                  </a:lnTo>
                  <a:lnTo>
                    <a:pt x="390" y="18"/>
                  </a:lnTo>
                  <a:lnTo>
                    <a:pt x="390" y="18"/>
                  </a:lnTo>
                  <a:lnTo>
                    <a:pt x="390" y="18"/>
                  </a:lnTo>
                  <a:lnTo>
                    <a:pt x="392" y="18"/>
                  </a:lnTo>
                  <a:lnTo>
                    <a:pt x="392" y="20"/>
                  </a:lnTo>
                  <a:lnTo>
                    <a:pt x="394" y="20"/>
                  </a:lnTo>
                  <a:lnTo>
                    <a:pt x="394" y="20"/>
                  </a:lnTo>
                  <a:lnTo>
                    <a:pt x="394" y="22"/>
                  </a:lnTo>
                  <a:lnTo>
                    <a:pt x="394" y="22"/>
                  </a:lnTo>
                  <a:lnTo>
                    <a:pt x="396" y="22"/>
                  </a:lnTo>
                  <a:lnTo>
                    <a:pt x="396" y="24"/>
                  </a:lnTo>
                  <a:lnTo>
                    <a:pt x="396" y="24"/>
                  </a:lnTo>
                  <a:lnTo>
                    <a:pt x="398" y="22"/>
                  </a:lnTo>
                  <a:lnTo>
                    <a:pt x="398" y="20"/>
                  </a:lnTo>
                  <a:lnTo>
                    <a:pt x="400" y="20"/>
                  </a:lnTo>
                  <a:lnTo>
                    <a:pt x="402" y="18"/>
                  </a:lnTo>
                  <a:lnTo>
                    <a:pt x="404" y="18"/>
                  </a:lnTo>
                  <a:lnTo>
                    <a:pt x="406" y="18"/>
                  </a:lnTo>
                  <a:lnTo>
                    <a:pt x="408" y="16"/>
                  </a:lnTo>
                  <a:lnTo>
                    <a:pt x="410" y="16"/>
                  </a:lnTo>
                  <a:lnTo>
                    <a:pt x="410" y="16"/>
                  </a:lnTo>
                  <a:lnTo>
                    <a:pt x="412" y="16"/>
                  </a:lnTo>
                  <a:lnTo>
                    <a:pt x="414" y="18"/>
                  </a:lnTo>
                  <a:lnTo>
                    <a:pt x="414" y="18"/>
                  </a:lnTo>
                  <a:lnTo>
                    <a:pt x="416" y="18"/>
                  </a:lnTo>
                  <a:lnTo>
                    <a:pt x="418" y="18"/>
                  </a:lnTo>
                  <a:lnTo>
                    <a:pt x="418" y="20"/>
                  </a:lnTo>
                  <a:lnTo>
                    <a:pt x="420" y="20"/>
                  </a:lnTo>
                  <a:lnTo>
                    <a:pt x="420" y="22"/>
                  </a:lnTo>
                  <a:lnTo>
                    <a:pt x="420" y="22"/>
                  </a:lnTo>
                  <a:lnTo>
                    <a:pt x="422" y="24"/>
                  </a:lnTo>
                  <a:lnTo>
                    <a:pt x="422" y="24"/>
                  </a:lnTo>
                  <a:lnTo>
                    <a:pt x="422" y="26"/>
                  </a:lnTo>
                  <a:lnTo>
                    <a:pt x="422" y="28"/>
                  </a:lnTo>
                  <a:lnTo>
                    <a:pt x="422" y="30"/>
                  </a:lnTo>
                  <a:lnTo>
                    <a:pt x="422" y="32"/>
                  </a:lnTo>
                  <a:lnTo>
                    <a:pt x="422" y="60"/>
                  </a:lnTo>
                  <a:lnTo>
                    <a:pt x="416" y="60"/>
                  </a:lnTo>
                  <a:lnTo>
                    <a:pt x="416" y="34"/>
                  </a:lnTo>
                  <a:lnTo>
                    <a:pt x="416" y="32"/>
                  </a:lnTo>
                  <a:lnTo>
                    <a:pt x="416" y="32"/>
                  </a:lnTo>
                  <a:lnTo>
                    <a:pt x="416" y="30"/>
                  </a:lnTo>
                  <a:lnTo>
                    <a:pt x="416" y="30"/>
                  </a:lnTo>
                  <a:lnTo>
                    <a:pt x="416" y="30"/>
                  </a:lnTo>
                  <a:lnTo>
                    <a:pt x="414" y="28"/>
                  </a:lnTo>
                  <a:lnTo>
                    <a:pt x="414" y="28"/>
                  </a:lnTo>
                  <a:lnTo>
                    <a:pt x="414" y="28"/>
                  </a:lnTo>
                  <a:lnTo>
                    <a:pt x="414" y="26"/>
                  </a:lnTo>
                  <a:lnTo>
                    <a:pt x="414" y="26"/>
                  </a:lnTo>
                  <a:lnTo>
                    <a:pt x="414" y="26"/>
                  </a:lnTo>
                  <a:lnTo>
                    <a:pt x="414" y="26"/>
                  </a:lnTo>
                  <a:lnTo>
                    <a:pt x="414" y="26"/>
                  </a:lnTo>
                  <a:lnTo>
                    <a:pt x="412" y="24"/>
                  </a:lnTo>
                  <a:lnTo>
                    <a:pt x="412" y="24"/>
                  </a:lnTo>
                  <a:lnTo>
                    <a:pt x="412" y="24"/>
                  </a:lnTo>
                  <a:lnTo>
                    <a:pt x="412" y="24"/>
                  </a:lnTo>
                  <a:lnTo>
                    <a:pt x="412" y="24"/>
                  </a:lnTo>
                  <a:lnTo>
                    <a:pt x="410" y="24"/>
                  </a:lnTo>
                  <a:lnTo>
                    <a:pt x="410" y="24"/>
                  </a:lnTo>
                  <a:lnTo>
                    <a:pt x="410" y="24"/>
                  </a:lnTo>
                  <a:lnTo>
                    <a:pt x="408" y="24"/>
                  </a:lnTo>
                  <a:lnTo>
                    <a:pt x="408" y="24"/>
                  </a:lnTo>
                  <a:lnTo>
                    <a:pt x="408" y="24"/>
                  </a:lnTo>
                  <a:lnTo>
                    <a:pt x="406" y="24"/>
                  </a:lnTo>
                  <a:lnTo>
                    <a:pt x="406" y="24"/>
                  </a:lnTo>
                  <a:lnTo>
                    <a:pt x="404" y="24"/>
                  </a:lnTo>
                  <a:lnTo>
                    <a:pt x="404" y="24"/>
                  </a:lnTo>
                  <a:lnTo>
                    <a:pt x="402" y="24"/>
                  </a:lnTo>
                  <a:lnTo>
                    <a:pt x="402" y="24"/>
                  </a:lnTo>
                  <a:lnTo>
                    <a:pt x="400" y="26"/>
                  </a:lnTo>
                  <a:lnTo>
                    <a:pt x="400" y="26"/>
                  </a:lnTo>
                  <a:lnTo>
                    <a:pt x="400" y="26"/>
                  </a:lnTo>
                  <a:lnTo>
                    <a:pt x="398" y="28"/>
                  </a:lnTo>
                  <a:lnTo>
                    <a:pt x="398" y="28"/>
                  </a:lnTo>
                  <a:lnTo>
                    <a:pt x="398" y="30"/>
                  </a:lnTo>
                  <a:lnTo>
                    <a:pt x="398" y="32"/>
                  </a:lnTo>
                  <a:lnTo>
                    <a:pt x="398" y="32"/>
                  </a:lnTo>
                  <a:lnTo>
                    <a:pt x="398" y="34"/>
                  </a:lnTo>
                  <a:lnTo>
                    <a:pt x="398" y="36"/>
                  </a:lnTo>
                  <a:lnTo>
                    <a:pt x="398" y="60"/>
                  </a:lnTo>
                  <a:lnTo>
                    <a:pt x="390" y="60"/>
                  </a:lnTo>
                  <a:lnTo>
                    <a:pt x="390" y="32"/>
                  </a:lnTo>
                  <a:lnTo>
                    <a:pt x="390" y="32"/>
                  </a:lnTo>
                  <a:lnTo>
                    <a:pt x="390" y="30"/>
                  </a:lnTo>
                  <a:lnTo>
                    <a:pt x="390" y="30"/>
                  </a:lnTo>
                  <a:lnTo>
                    <a:pt x="390" y="28"/>
                  </a:lnTo>
                  <a:lnTo>
                    <a:pt x="390" y="28"/>
                  </a:lnTo>
                  <a:lnTo>
                    <a:pt x="388" y="26"/>
                  </a:lnTo>
                  <a:lnTo>
                    <a:pt x="388" y="26"/>
                  </a:lnTo>
                  <a:lnTo>
                    <a:pt x="388" y="26"/>
                  </a:lnTo>
                  <a:lnTo>
                    <a:pt x="388" y="24"/>
                  </a:lnTo>
                  <a:lnTo>
                    <a:pt x="386" y="24"/>
                  </a:lnTo>
                  <a:lnTo>
                    <a:pt x="386" y="24"/>
                  </a:lnTo>
                  <a:lnTo>
                    <a:pt x="386" y="24"/>
                  </a:lnTo>
                  <a:lnTo>
                    <a:pt x="384" y="24"/>
                  </a:lnTo>
                  <a:lnTo>
                    <a:pt x="384" y="24"/>
                  </a:lnTo>
                  <a:lnTo>
                    <a:pt x="384" y="24"/>
                  </a:lnTo>
                  <a:lnTo>
                    <a:pt x="382" y="24"/>
                  </a:lnTo>
                  <a:lnTo>
                    <a:pt x="382" y="24"/>
                  </a:lnTo>
                  <a:lnTo>
                    <a:pt x="379" y="24"/>
                  </a:lnTo>
                  <a:lnTo>
                    <a:pt x="379" y="24"/>
                  </a:lnTo>
                  <a:lnTo>
                    <a:pt x="379" y="24"/>
                  </a:lnTo>
                  <a:lnTo>
                    <a:pt x="377" y="24"/>
                  </a:lnTo>
                  <a:lnTo>
                    <a:pt x="377" y="24"/>
                  </a:lnTo>
                  <a:lnTo>
                    <a:pt x="377" y="24"/>
                  </a:lnTo>
                  <a:lnTo>
                    <a:pt x="375" y="24"/>
                  </a:lnTo>
                  <a:lnTo>
                    <a:pt x="375" y="26"/>
                  </a:lnTo>
                  <a:lnTo>
                    <a:pt x="375" y="26"/>
                  </a:lnTo>
                  <a:lnTo>
                    <a:pt x="373" y="26"/>
                  </a:lnTo>
                  <a:lnTo>
                    <a:pt x="373" y="26"/>
                  </a:lnTo>
                  <a:lnTo>
                    <a:pt x="373" y="28"/>
                  </a:lnTo>
                  <a:lnTo>
                    <a:pt x="373" y="28"/>
                  </a:lnTo>
                  <a:lnTo>
                    <a:pt x="371" y="28"/>
                  </a:lnTo>
                  <a:lnTo>
                    <a:pt x="371" y="30"/>
                  </a:lnTo>
                  <a:lnTo>
                    <a:pt x="371" y="30"/>
                  </a:lnTo>
                  <a:lnTo>
                    <a:pt x="371" y="32"/>
                  </a:lnTo>
                  <a:lnTo>
                    <a:pt x="371" y="32"/>
                  </a:lnTo>
                  <a:lnTo>
                    <a:pt x="371" y="34"/>
                  </a:lnTo>
                  <a:lnTo>
                    <a:pt x="371" y="34"/>
                  </a:lnTo>
                  <a:lnTo>
                    <a:pt x="371" y="36"/>
                  </a:lnTo>
                  <a:lnTo>
                    <a:pt x="371" y="38"/>
                  </a:lnTo>
                  <a:lnTo>
                    <a:pt x="371" y="38"/>
                  </a:lnTo>
                  <a:lnTo>
                    <a:pt x="371" y="60"/>
                  </a:lnTo>
                  <a:lnTo>
                    <a:pt x="363" y="60"/>
                  </a:lnTo>
                  <a:close/>
                </a:path>
              </a:pathLst>
            </a:custGeom>
            <a:grpFill/>
            <a:ln w="9525">
              <a:noFill/>
              <a:round/>
              <a:headEnd/>
              <a:tailEnd/>
            </a:ln>
          </p:spPr>
          <p:txBody>
            <a:bodyPr/>
            <a:lstStyle/>
            <a:p>
              <a:pPr>
                <a:defRPr/>
              </a:pPr>
              <a:endParaRPr lang="en-CA" dirty="0"/>
            </a:p>
          </p:txBody>
        </p:sp>
        <p:sp>
          <p:nvSpPr>
            <p:cNvPr id="930157" name="Freeform 365"/>
            <p:cNvSpPr>
              <a:spLocks noEditPoints="1"/>
            </p:cNvSpPr>
            <p:nvPr/>
          </p:nvSpPr>
          <p:spPr bwMode="auto">
            <a:xfrm>
              <a:off x="5181" y="2746"/>
              <a:ext cx="274" cy="61"/>
            </a:xfrm>
            <a:custGeom>
              <a:avLst/>
              <a:gdLst/>
              <a:ahLst/>
              <a:cxnLst>
                <a:cxn ang="0">
                  <a:pos x="0" y="54"/>
                </a:cxn>
                <a:cxn ang="0">
                  <a:pos x="8" y="42"/>
                </a:cxn>
                <a:cxn ang="0">
                  <a:pos x="26" y="26"/>
                </a:cxn>
                <a:cxn ang="0">
                  <a:pos x="30" y="14"/>
                </a:cxn>
                <a:cxn ang="0">
                  <a:pos x="24" y="6"/>
                </a:cxn>
                <a:cxn ang="0">
                  <a:pos x="12" y="8"/>
                </a:cxn>
                <a:cxn ang="0">
                  <a:pos x="0" y="14"/>
                </a:cxn>
                <a:cxn ang="0">
                  <a:pos x="12" y="0"/>
                </a:cxn>
                <a:cxn ang="0">
                  <a:pos x="32" y="2"/>
                </a:cxn>
                <a:cxn ang="0">
                  <a:pos x="38" y="18"/>
                </a:cxn>
                <a:cxn ang="0">
                  <a:pos x="34" y="28"/>
                </a:cxn>
                <a:cxn ang="0">
                  <a:pos x="20" y="40"/>
                </a:cxn>
                <a:cxn ang="0">
                  <a:pos x="12" y="50"/>
                </a:cxn>
                <a:cxn ang="0">
                  <a:pos x="51" y="61"/>
                </a:cxn>
                <a:cxn ang="0">
                  <a:pos x="97" y="8"/>
                </a:cxn>
                <a:cxn ang="0">
                  <a:pos x="87" y="6"/>
                </a:cxn>
                <a:cxn ang="0">
                  <a:pos x="81" y="14"/>
                </a:cxn>
                <a:cxn ang="0">
                  <a:pos x="79" y="26"/>
                </a:cxn>
                <a:cxn ang="0">
                  <a:pos x="89" y="20"/>
                </a:cxn>
                <a:cxn ang="0">
                  <a:pos x="105" y="26"/>
                </a:cxn>
                <a:cxn ang="0">
                  <a:pos x="109" y="44"/>
                </a:cxn>
                <a:cxn ang="0">
                  <a:pos x="103" y="56"/>
                </a:cxn>
                <a:cxn ang="0">
                  <a:pos x="89" y="61"/>
                </a:cxn>
                <a:cxn ang="0">
                  <a:pos x="71" y="44"/>
                </a:cxn>
                <a:cxn ang="0">
                  <a:pos x="75" y="8"/>
                </a:cxn>
                <a:cxn ang="0">
                  <a:pos x="95" y="0"/>
                </a:cxn>
                <a:cxn ang="0">
                  <a:pos x="107" y="10"/>
                </a:cxn>
                <a:cxn ang="0">
                  <a:pos x="79" y="46"/>
                </a:cxn>
                <a:cxn ang="0">
                  <a:pos x="87" y="54"/>
                </a:cxn>
                <a:cxn ang="0">
                  <a:pos x="97" y="52"/>
                </a:cxn>
                <a:cxn ang="0">
                  <a:pos x="103" y="40"/>
                </a:cxn>
                <a:cxn ang="0">
                  <a:pos x="97" y="28"/>
                </a:cxn>
                <a:cxn ang="0">
                  <a:pos x="83" y="28"/>
                </a:cxn>
                <a:cxn ang="0">
                  <a:pos x="144" y="61"/>
                </a:cxn>
                <a:cxn ang="0">
                  <a:pos x="156" y="16"/>
                </a:cxn>
                <a:cxn ang="0">
                  <a:pos x="166" y="16"/>
                </a:cxn>
                <a:cxn ang="0">
                  <a:pos x="174" y="20"/>
                </a:cxn>
                <a:cxn ang="0">
                  <a:pos x="191" y="14"/>
                </a:cxn>
                <a:cxn ang="0">
                  <a:pos x="201" y="22"/>
                </a:cxn>
                <a:cxn ang="0">
                  <a:pos x="195" y="28"/>
                </a:cxn>
                <a:cxn ang="0">
                  <a:pos x="193" y="22"/>
                </a:cxn>
                <a:cxn ang="0">
                  <a:pos x="185" y="22"/>
                </a:cxn>
                <a:cxn ang="0">
                  <a:pos x="176" y="30"/>
                </a:cxn>
                <a:cxn ang="0">
                  <a:pos x="168" y="26"/>
                </a:cxn>
                <a:cxn ang="0">
                  <a:pos x="162" y="22"/>
                </a:cxn>
                <a:cxn ang="0">
                  <a:pos x="154" y="24"/>
                </a:cxn>
                <a:cxn ang="0">
                  <a:pos x="150" y="34"/>
                </a:cxn>
                <a:cxn ang="0">
                  <a:pos x="221" y="20"/>
                </a:cxn>
                <a:cxn ang="0">
                  <a:pos x="231" y="14"/>
                </a:cxn>
                <a:cxn ang="0">
                  <a:pos x="241" y="18"/>
                </a:cxn>
                <a:cxn ang="0">
                  <a:pos x="252" y="16"/>
                </a:cxn>
                <a:cxn ang="0">
                  <a:pos x="268" y="18"/>
                </a:cxn>
                <a:cxn ang="0">
                  <a:pos x="266" y="61"/>
                </a:cxn>
                <a:cxn ang="0">
                  <a:pos x="264" y="24"/>
                </a:cxn>
                <a:cxn ang="0">
                  <a:pos x="260" y="22"/>
                </a:cxn>
                <a:cxn ang="0">
                  <a:pos x="250" y="24"/>
                </a:cxn>
                <a:cxn ang="0">
                  <a:pos x="239" y="30"/>
                </a:cxn>
                <a:cxn ang="0">
                  <a:pos x="235" y="22"/>
                </a:cxn>
                <a:cxn ang="0">
                  <a:pos x="227" y="22"/>
                </a:cxn>
                <a:cxn ang="0">
                  <a:pos x="221" y="28"/>
                </a:cxn>
              </a:cxnLst>
              <a:rect l="0" t="0" r="r" b="b"/>
              <a:pathLst>
                <a:path w="274" h="61">
                  <a:moveTo>
                    <a:pt x="38" y="52"/>
                  </a:moveTo>
                  <a:lnTo>
                    <a:pt x="38" y="61"/>
                  </a:lnTo>
                  <a:lnTo>
                    <a:pt x="0" y="61"/>
                  </a:lnTo>
                  <a:lnTo>
                    <a:pt x="0" y="58"/>
                  </a:lnTo>
                  <a:lnTo>
                    <a:pt x="0" y="58"/>
                  </a:lnTo>
                  <a:lnTo>
                    <a:pt x="0" y="58"/>
                  </a:lnTo>
                  <a:lnTo>
                    <a:pt x="0" y="56"/>
                  </a:lnTo>
                  <a:lnTo>
                    <a:pt x="0" y="56"/>
                  </a:lnTo>
                  <a:lnTo>
                    <a:pt x="0" y="56"/>
                  </a:lnTo>
                  <a:lnTo>
                    <a:pt x="0" y="54"/>
                  </a:lnTo>
                  <a:lnTo>
                    <a:pt x="0" y="54"/>
                  </a:lnTo>
                  <a:lnTo>
                    <a:pt x="0" y="52"/>
                  </a:lnTo>
                  <a:lnTo>
                    <a:pt x="0" y="52"/>
                  </a:lnTo>
                  <a:lnTo>
                    <a:pt x="2" y="50"/>
                  </a:lnTo>
                  <a:lnTo>
                    <a:pt x="2" y="50"/>
                  </a:lnTo>
                  <a:lnTo>
                    <a:pt x="2" y="48"/>
                  </a:lnTo>
                  <a:lnTo>
                    <a:pt x="4" y="48"/>
                  </a:lnTo>
                  <a:lnTo>
                    <a:pt x="4" y="46"/>
                  </a:lnTo>
                  <a:lnTo>
                    <a:pt x="4" y="46"/>
                  </a:lnTo>
                  <a:lnTo>
                    <a:pt x="6" y="46"/>
                  </a:lnTo>
                  <a:lnTo>
                    <a:pt x="6" y="44"/>
                  </a:lnTo>
                  <a:lnTo>
                    <a:pt x="8" y="42"/>
                  </a:lnTo>
                  <a:lnTo>
                    <a:pt x="8" y="42"/>
                  </a:lnTo>
                  <a:lnTo>
                    <a:pt x="10" y="40"/>
                  </a:lnTo>
                  <a:lnTo>
                    <a:pt x="12" y="40"/>
                  </a:lnTo>
                  <a:lnTo>
                    <a:pt x="12" y="38"/>
                  </a:lnTo>
                  <a:lnTo>
                    <a:pt x="14" y="36"/>
                  </a:lnTo>
                  <a:lnTo>
                    <a:pt x="16" y="36"/>
                  </a:lnTo>
                  <a:lnTo>
                    <a:pt x="18" y="34"/>
                  </a:lnTo>
                  <a:lnTo>
                    <a:pt x="20" y="32"/>
                  </a:lnTo>
                  <a:lnTo>
                    <a:pt x="22" y="30"/>
                  </a:lnTo>
                  <a:lnTo>
                    <a:pt x="24" y="28"/>
                  </a:lnTo>
                  <a:lnTo>
                    <a:pt x="26" y="26"/>
                  </a:lnTo>
                  <a:lnTo>
                    <a:pt x="26" y="26"/>
                  </a:lnTo>
                  <a:lnTo>
                    <a:pt x="28" y="24"/>
                  </a:lnTo>
                  <a:lnTo>
                    <a:pt x="28" y="24"/>
                  </a:lnTo>
                  <a:lnTo>
                    <a:pt x="30" y="22"/>
                  </a:lnTo>
                  <a:lnTo>
                    <a:pt x="30" y="20"/>
                  </a:lnTo>
                  <a:lnTo>
                    <a:pt x="30" y="20"/>
                  </a:lnTo>
                  <a:lnTo>
                    <a:pt x="30" y="18"/>
                  </a:lnTo>
                  <a:lnTo>
                    <a:pt x="30" y="18"/>
                  </a:lnTo>
                  <a:lnTo>
                    <a:pt x="30" y="16"/>
                  </a:lnTo>
                  <a:lnTo>
                    <a:pt x="30" y="16"/>
                  </a:lnTo>
                  <a:lnTo>
                    <a:pt x="30" y="14"/>
                  </a:lnTo>
                  <a:lnTo>
                    <a:pt x="30" y="14"/>
                  </a:lnTo>
                  <a:lnTo>
                    <a:pt x="30" y="12"/>
                  </a:lnTo>
                  <a:lnTo>
                    <a:pt x="30" y="12"/>
                  </a:lnTo>
                  <a:lnTo>
                    <a:pt x="30" y="10"/>
                  </a:lnTo>
                  <a:lnTo>
                    <a:pt x="30" y="10"/>
                  </a:lnTo>
                  <a:lnTo>
                    <a:pt x="28" y="8"/>
                  </a:lnTo>
                  <a:lnTo>
                    <a:pt x="28" y="8"/>
                  </a:lnTo>
                  <a:lnTo>
                    <a:pt x="28" y="8"/>
                  </a:lnTo>
                  <a:lnTo>
                    <a:pt x="26" y="6"/>
                  </a:lnTo>
                  <a:lnTo>
                    <a:pt x="26" y="6"/>
                  </a:lnTo>
                  <a:lnTo>
                    <a:pt x="24" y="6"/>
                  </a:lnTo>
                  <a:lnTo>
                    <a:pt x="24" y="6"/>
                  </a:lnTo>
                  <a:lnTo>
                    <a:pt x="22" y="6"/>
                  </a:lnTo>
                  <a:lnTo>
                    <a:pt x="20" y="6"/>
                  </a:lnTo>
                  <a:lnTo>
                    <a:pt x="20" y="6"/>
                  </a:lnTo>
                  <a:lnTo>
                    <a:pt x="18" y="6"/>
                  </a:lnTo>
                  <a:lnTo>
                    <a:pt x="18" y="6"/>
                  </a:lnTo>
                  <a:lnTo>
                    <a:pt x="16" y="6"/>
                  </a:lnTo>
                  <a:lnTo>
                    <a:pt x="14" y="6"/>
                  </a:lnTo>
                  <a:lnTo>
                    <a:pt x="14" y="6"/>
                  </a:lnTo>
                  <a:lnTo>
                    <a:pt x="12" y="6"/>
                  </a:lnTo>
                  <a:lnTo>
                    <a:pt x="12" y="8"/>
                  </a:lnTo>
                  <a:lnTo>
                    <a:pt x="12" y="8"/>
                  </a:lnTo>
                  <a:lnTo>
                    <a:pt x="10" y="10"/>
                  </a:lnTo>
                  <a:lnTo>
                    <a:pt x="10" y="10"/>
                  </a:lnTo>
                  <a:lnTo>
                    <a:pt x="10" y="12"/>
                  </a:lnTo>
                  <a:lnTo>
                    <a:pt x="8" y="12"/>
                  </a:lnTo>
                  <a:lnTo>
                    <a:pt x="8" y="14"/>
                  </a:lnTo>
                  <a:lnTo>
                    <a:pt x="8" y="14"/>
                  </a:lnTo>
                  <a:lnTo>
                    <a:pt x="8" y="16"/>
                  </a:lnTo>
                  <a:lnTo>
                    <a:pt x="8" y="18"/>
                  </a:lnTo>
                  <a:lnTo>
                    <a:pt x="0" y="16"/>
                  </a:lnTo>
                  <a:lnTo>
                    <a:pt x="0" y="14"/>
                  </a:lnTo>
                  <a:lnTo>
                    <a:pt x="2" y="12"/>
                  </a:lnTo>
                  <a:lnTo>
                    <a:pt x="2" y="10"/>
                  </a:lnTo>
                  <a:lnTo>
                    <a:pt x="2" y="8"/>
                  </a:lnTo>
                  <a:lnTo>
                    <a:pt x="4" y="8"/>
                  </a:lnTo>
                  <a:lnTo>
                    <a:pt x="4" y="6"/>
                  </a:lnTo>
                  <a:lnTo>
                    <a:pt x="6" y="4"/>
                  </a:lnTo>
                  <a:lnTo>
                    <a:pt x="6" y="4"/>
                  </a:lnTo>
                  <a:lnTo>
                    <a:pt x="8" y="2"/>
                  </a:lnTo>
                  <a:lnTo>
                    <a:pt x="10" y="2"/>
                  </a:lnTo>
                  <a:lnTo>
                    <a:pt x="10" y="0"/>
                  </a:lnTo>
                  <a:lnTo>
                    <a:pt x="12" y="0"/>
                  </a:lnTo>
                  <a:lnTo>
                    <a:pt x="14" y="0"/>
                  </a:lnTo>
                  <a:lnTo>
                    <a:pt x="16" y="0"/>
                  </a:lnTo>
                  <a:lnTo>
                    <a:pt x="18" y="0"/>
                  </a:lnTo>
                  <a:lnTo>
                    <a:pt x="20" y="0"/>
                  </a:lnTo>
                  <a:lnTo>
                    <a:pt x="22" y="0"/>
                  </a:lnTo>
                  <a:lnTo>
                    <a:pt x="24" y="0"/>
                  </a:lnTo>
                  <a:lnTo>
                    <a:pt x="26" y="0"/>
                  </a:lnTo>
                  <a:lnTo>
                    <a:pt x="28" y="0"/>
                  </a:lnTo>
                  <a:lnTo>
                    <a:pt x="30" y="0"/>
                  </a:lnTo>
                  <a:lnTo>
                    <a:pt x="30" y="2"/>
                  </a:lnTo>
                  <a:lnTo>
                    <a:pt x="32" y="2"/>
                  </a:lnTo>
                  <a:lnTo>
                    <a:pt x="34" y="4"/>
                  </a:lnTo>
                  <a:lnTo>
                    <a:pt x="34" y="6"/>
                  </a:lnTo>
                  <a:lnTo>
                    <a:pt x="36" y="6"/>
                  </a:lnTo>
                  <a:lnTo>
                    <a:pt x="36" y="8"/>
                  </a:lnTo>
                  <a:lnTo>
                    <a:pt x="38" y="10"/>
                  </a:lnTo>
                  <a:lnTo>
                    <a:pt x="38" y="10"/>
                  </a:lnTo>
                  <a:lnTo>
                    <a:pt x="38" y="12"/>
                  </a:lnTo>
                  <a:lnTo>
                    <a:pt x="38" y="14"/>
                  </a:lnTo>
                  <a:lnTo>
                    <a:pt x="38" y="16"/>
                  </a:lnTo>
                  <a:lnTo>
                    <a:pt x="38" y="16"/>
                  </a:lnTo>
                  <a:lnTo>
                    <a:pt x="38" y="18"/>
                  </a:lnTo>
                  <a:lnTo>
                    <a:pt x="38" y="18"/>
                  </a:lnTo>
                  <a:lnTo>
                    <a:pt x="38" y="20"/>
                  </a:lnTo>
                  <a:lnTo>
                    <a:pt x="38" y="20"/>
                  </a:lnTo>
                  <a:lnTo>
                    <a:pt x="38" y="20"/>
                  </a:lnTo>
                  <a:lnTo>
                    <a:pt x="38" y="22"/>
                  </a:lnTo>
                  <a:lnTo>
                    <a:pt x="36" y="22"/>
                  </a:lnTo>
                  <a:lnTo>
                    <a:pt x="36" y="24"/>
                  </a:lnTo>
                  <a:lnTo>
                    <a:pt x="36" y="24"/>
                  </a:lnTo>
                  <a:lnTo>
                    <a:pt x="36" y="26"/>
                  </a:lnTo>
                  <a:lnTo>
                    <a:pt x="36" y="26"/>
                  </a:lnTo>
                  <a:lnTo>
                    <a:pt x="34" y="28"/>
                  </a:lnTo>
                  <a:lnTo>
                    <a:pt x="34" y="28"/>
                  </a:lnTo>
                  <a:lnTo>
                    <a:pt x="32" y="30"/>
                  </a:lnTo>
                  <a:lnTo>
                    <a:pt x="32" y="30"/>
                  </a:lnTo>
                  <a:lnTo>
                    <a:pt x="32" y="32"/>
                  </a:lnTo>
                  <a:lnTo>
                    <a:pt x="30" y="32"/>
                  </a:lnTo>
                  <a:lnTo>
                    <a:pt x="28" y="34"/>
                  </a:lnTo>
                  <a:lnTo>
                    <a:pt x="28" y="34"/>
                  </a:lnTo>
                  <a:lnTo>
                    <a:pt x="26" y="36"/>
                  </a:lnTo>
                  <a:lnTo>
                    <a:pt x="24" y="38"/>
                  </a:lnTo>
                  <a:lnTo>
                    <a:pt x="22" y="38"/>
                  </a:lnTo>
                  <a:lnTo>
                    <a:pt x="20" y="40"/>
                  </a:lnTo>
                  <a:lnTo>
                    <a:pt x="20" y="42"/>
                  </a:lnTo>
                  <a:lnTo>
                    <a:pt x="18" y="44"/>
                  </a:lnTo>
                  <a:lnTo>
                    <a:pt x="16" y="44"/>
                  </a:lnTo>
                  <a:lnTo>
                    <a:pt x="16" y="46"/>
                  </a:lnTo>
                  <a:lnTo>
                    <a:pt x="14" y="46"/>
                  </a:lnTo>
                  <a:lnTo>
                    <a:pt x="14" y="46"/>
                  </a:lnTo>
                  <a:lnTo>
                    <a:pt x="12" y="48"/>
                  </a:lnTo>
                  <a:lnTo>
                    <a:pt x="12" y="48"/>
                  </a:lnTo>
                  <a:lnTo>
                    <a:pt x="12" y="48"/>
                  </a:lnTo>
                  <a:lnTo>
                    <a:pt x="12" y="50"/>
                  </a:lnTo>
                  <a:lnTo>
                    <a:pt x="12" y="50"/>
                  </a:lnTo>
                  <a:lnTo>
                    <a:pt x="10" y="50"/>
                  </a:lnTo>
                  <a:lnTo>
                    <a:pt x="10" y="50"/>
                  </a:lnTo>
                  <a:lnTo>
                    <a:pt x="10" y="50"/>
                  </a:lnTo>
                  <a:lnTo>
                    <a:pt x="10" y="52"/>
                  </a:lnTo>
                  <a:lnTo>
                    <a:pt x="10" y="52"/>
                  </a:lnTo>
                  <a:lnTo>
                    <a:pt x="38" y="52"/>
                  </a:lnTo>
                  <a:close/>
                  <a:moveTo>
                    <a:pt x="51" y="61"/>
                  </a:moveTo>
                  <a:lnTo>
                    <a:pt x="51" y="50"/>
                  </a:lnTo>
                  <a:lnTo>
                    <a:pt x="59" y="50"/>
                  </a:lnTo>
                  <a:lnTo>
                    <a:pt x="59" y="61"/>
                  </a:lnTo>
                  <a:lnTo>
                    <a:pt x="51" y="61"/>
                  </a:lnTo>
                  <a:close/>
                  <a:moveTo>
                    <a:pt x="109" y="14"/>
                  </a:moveTo>
                  <a:lnTo>
                    <a:pt x="101" y="14"/>
                  </a:lnTo>
                  <a:lnTo>
                    <a:pt x="101" y="14"/>
                  </a:lnTo>
                  <a:lnTo>
                    <a:pt x="101" y="12"/>
                  </a:lnTo>
                  <a:lnTo>
                    <a:pt x="101" y="12"/>
                  </a:lnTo>
                  <a:lnTo>
                    <a:pt x="101" y="10"/>
                  </a:lnTo>
                  <a:lnTo>
                    <a:pt x="99" y="10"/>
                  </a:lnTo>
                  <a:lnTo>
                    <a:pt x="99" y="10"/>
                  </a:lnTo>
                  <a:lnTo>
                    <a:pt x="99" y="8"/>
                  </a:lnTo>
                  <a:lnTo>
                    <a:pt x="99" y="8"/>
                  </a:lnTo>
                  <a:lnTo>
                    <a:pt x="97" y="8"/>
                  </a:lnTo>
                  <a:lnTo>
                    <a:pt x="97" y="6"/>
                  </a:lnTo>
                  <a:lnTo>
                    <a:pt x="97" y="6"/>
                  </a:lnTo>
                  <a:lnTo>
                    <a:pt x="95" y="6"/>
                  </a:lnTo>
                  <a:lnTo>
                    <a:pt x="95" y="6"/>
                  </a:lnTo>
                  <a:lnTo>
                    <a:pt x="93" y="6"/>
                  </a:lnTo>
                  <a:lnTo>
                    <a:pt x="93" y="6"/>
                  </a:lnTo>
                  <a:lnTo>
                    <a:pt x="91" y="6"/>
                  </a:lnTo>
                  <a:lnTo>
                    <a:pt x="91" y="6"/>
                  </a:lnTo>
                  <a:lnTo>
                    <a:pt x="89" y="6"/>
                  </a:lnTo>
                  <a:lnTo>
                    <a:pt x="89" y="6"/>
                  </a:lnTo>
                  <a:lnTo>
                    <a:pt x="87" y="6"/>
                  </a:lnTo>
                  <a:lnTo>
                    <a:pt x="87" y="6"/>
                  </a:lnTo>
                  <a:lnTo>
                    <a:pt x="87" y="6"/>
                  </a:lnTo>
                  <a:lnTo>
                    <a:pt x="85" y="6"/>
                  </a:lnTo>
                  <a:lnTo>
                    <a:pt x="85" y="8"/>
                  </a:lnTo>
                  <a:lnTo>
                    <a:pt x="85" y="8"/>
                  </a:lnTo>
                  <a:lnTo>
                    <a:pt x="83" y="8"/>
                  </a:lnTo>
                  <a:lnTo>
                    <a:pt x="83" y="10"/>
                  </a:lnTo>
                  <a:lnTo>
                    <a:pt x="81" y="10"/>
                  </a:lnTo>
                  <a:lnTo>
                    <a:pt x="81" y="12"/>
                  </a:lnTo>
                  <a:lnTo>
                    <a:pt x="81" y="12"/>
                  </a:lnTo>
                  <a:lnTo>
                    <a:pt x="81" y="14"/>
                  </a:lnTo>
                  <a:lnTo>
                    <a:pt x="79" y="14"/>
                  </a:lnTo>
                  <a:lnTo>
                    <a:pt x="79" y="16"/>
                  </a:lnTo>
                  <a:lnTo>
                    <a:pt x="79" y="18"/>
                  </a:lnTo>
                  <a:lnTo>
                    <a:pt x="79" y="18"/>
                  </a:lnTo>
                  <a:lnTo>
                    <a:pt x="79" y="20"/>
                  </a:lnTo>
                  <a:lnTo>
                    <a:pt x="77" y="22"/>
                  </a:lnTo>
                  <a:lnTo>
                    <a:pt x="77" y="24"/>
                  </a:lnTo>
                  <a:lnTo>
                    <a:pt x="77" y="26"/>
                  </a:lnTo>
                  <a:lnTo>
                    <a:pt x="77" y="28"/>
                  </a:lnTo>
                  <a:lnTo>
                    <a:pt x="79" y="28"/>
                  </a:lnTo>
                  <a:lnTo>
                    <a:pt x="79" y="26"/>
                  </a:lnTo>
                  <a:lnTo>
                    <a:pt x="79" y="26"/>
                  </a:lnTo>
                  <a:lnTo>
                    <a:pt x="81" y="24"/>
                  </a:lnTo>
                  <a:lnTo>
                    <a:pt x="81" y="24"/>
                  </a:lnTo>
                  <a:lnTo>
                    <a:pt x="83" y="24"/>
                  </a:lnTo>
                  <a:lnTo>
                    <a:pt x="83" y="22"/>
                  </a:lnTo>
                  <a:lnTo>
                    <a:pt x="85" y="22"/>
                  </a:lnTo>
                  <a:lnTo>
                    <a:pt x="85" y="22"/>
                  </a:lnTo>
                  <a:lnTo>
                    <a:pt x="85" y="22"/>
                  </a:lnTo>
                  <a:lnTo>
                    <a:pt x="87" y="22"/>
                  </a:lnTo>
                  <a:lnTo>
                    <a:pt x="87" y="20"/>
                  </a:lnTo>
                  <a:lnTo>
                    <a:pt x="89" y="20"/>
                  </a:lnTo>
                  <a:lnTo>
                    <a:pt x="89" y="20"/>
                  </a:lnTo>
                  <a:lnTo>
                    <a:pt x="91" y="20"/>
                  </a:lnTo>
                  <a:lnTo>
                    <a:pt x="93" y="20"/>
                  </a:lnTo>
                  <a:lnTo>
                    <a:pt x="93" y="20"/>
                  </a:lnTo>
                  <a:lnTo>
                    <a:pt x="95" y="20"/>
                  </a:lnTo>
                  <a:lnTo>
                    <a:pt x="97" y="22"/>
                  </a:lnTo>
                  <a:lnTo>
                    <a:pt x="99" y="22"/>
                  </a:lnTo>
                  <a:lnTo>
                    <a:pt x="101" y="22"/>
                  </a:lnTo>
                  <a:lnTo>
                    <a:pt x="101" y="24"/>
                  </a:lnTo>
                  <a:lnTo>
                    <a:pt x="103" y="24"/>
                  </a:lnTo>
                  <a:lnTo>
                    <a:pt x="105" y="26"/>
                  </a:lnTo>
                  <a:lnTo>
                    <a:pt x="105" y="28"/>
                  </a:lnTo>
                  <a:lnTo>
                    <a:pt x="107" y="28"/>
                  </a:lnTo>
                  <a:lnTo>
                    <a:pt x="107" y="30"/>
                  </a:lnTo>
                  <a:lnTo>
                    <a:pt x="109" y="32"/>
                  </a:lnTo>
                  <a:lnTo>
                    <a:pt x="109" y="34"/>
                  </a:lnTo>
                  <a:lnTo>
                    <a:pt x="109" y="36"/>
                  </a:lnTo>
                  <a:lnTo>
                    <a:pt x="109" y="38"/>
                  </a:lnTo>
                  <a:lnTo>
                    <a:pt x="109" y="40"/>
                  </a:lnTo>
                  <a:lnTo>
                    <a:pt x="109" y="42"/>
                  </a:lnTo>
                  <a:lnTo>
                    <a:pt x="109" y="42"/>
                  </a:lnTo>
                  <a:lnTo>
                    <a:pt x="109" y="44"/>
                  </a:lnTo>
                  <a:lnTo>
                    <a:pt x="109" y="46"/>
                  </a:lnTo>
                  <a:lnTo>
                    <a:pt x="109" y="46"/>
                  </a:lnTo>
                  <a:lnTo>
                    <a:pt x="109" y="48"/>
                  </a:lnTo>
                  <a:lnTo>
                    <a:pt x="107" y="48"/>
                  </a:lnTo>
                  <a:lnTo>
                    <a:pt x="107" y="50"/>
                  </a:lnTo>
                  <a:lnTo>
                    <a:pt x="107" y="52"/>
                  </a:lnTo>
                  <a:lnTo>
                    <a:pt x="105" y="52"/>
                  </a:lnTo>
                  <a:lnTo>
                    <a:pt x="105" y="54"/>
                  </a:lnTo>
                  <a:lnTo>
                    <a:pt x="105" y="54"/>
                  </a:lnTo>
                  <a:lnTo>
                    <a:pt x="103" y="56"/>
                  </a:lnTo>
                  <a:lnTo>
                    <a:pt x="103" y="56"/>
                  </a:lnTo>
                  <a:lnTo>
                    <a:pt x="101" y="56"/>
                  </a:lnTo>
                  <a:lnTo>
                    <a:pt x="101" y="58"/>
                  </a:lnTo>
                  <a:lnTo>
                    <a:pt x="99" y="58"/>
                  </a:lnTo>
                  <a:lnTo>
                    <a:pt x="99" y="58"/>
                  </a:lnTo>
                  <a:lnTo>
                    <a:pt x="97" y="61"/>
                  </a:lnTo>
                  <a:lnTo>
                    <a:pt x="97" y="61"/>
                  </a:lnTo>
                  <a:lnTo>
                    <a:pt x="95" y="61"/>
                  </a:lnTo>
                  <a:lnTo>
                    <a:pt x="93" y="61"/>
                  </a:lnTo>
                  <a:lnTo>
                    <a:pt x="93" y="61"/>
                  </a:lnTo>
                  <a:lnTo>
                    <a:pt x="91" y="61"/>
                  </a:lnTo>
                  <a:lnTo>
                    <a:pt x="89" y="61"/>
                  </a:lnTo>
                  <a:lnTo>
                    <a:pt x="87" y="61"/>
                  </a:lnTo>
                  <a:lnTo>
                    <a:pt x="85" y="61"/>
                  </a:lnTo>
                  <a:lnTo>
                    <a:pt x="83" y="58"/>
                  </a:lnTo>
                  <a:lnTo>
                    <a:pt x="81" y="58"/>
                  </a:lnTo>
                  <a:lnTo>
                    <a:pt x="79" y="56"/>
                  </a:lnTo>
                  <a:lnTo>
                    <a:pt x="77" y="54"/>
                  </a:lnTo>
                  <a:lnTo>
                    <a:pt x="77" y="54"/>
                  </a:lnTo>
                  <a:lnTo>
                    <a:pt x="75" y="52"/>
                  </a:lnTo>
                  <a:lnTo>
                    <a:pt x="73" y="50"/>
                  </a:lnTo>
                  <a:lnTo>
                    <a:pt x="73" y="48"/>
                  </a:lnTo>
                  <a:lnTo>
                    <a:pt x="71" y="44"/>
                  </a:lnTo>
                  <a:lnTo>
                    <a:pt x="71" y="42"/>
                  </a:lnTo>
                  <a:lnTo>
                    <a:pt x="71" y="38"/>
                  </a:lnTo>
                  <a:lnTo>
                    <a:pt x="71" y="34"/>
                  </a:lnTo>
                  <a:lnTo>
                    <a:pt x="71" y="32"/>
                  </a:lnTo>
                  <a:lnTo>
                    <a:pt x="71" y="26"/>
                  </a:lnTo>
                  <a:lnTo>
                    <a:pt x="71" y="24"/>
                  </a:lnTo>
                  <a:lnTo>
                    <a:pt x="71" y="20"/>
                  </a:lnTo>
                  <a:lnTo>
                    <a:pt x="71" y="16"/>
                  </a:lnTo>
                  <a:lnTo>
                    <a:pt x="73" y="14"/>
                  </a:lnTo>
                  <a:lnTo>
                    <a:pt x="73" y="10"/>
                  </a:lnTo>
                  <a:lnTo>
                    <a:pt x="75" y="8"/>
                  </a:lnTo>
                  <a:lnTo>
                    <a:pt x="77" y="6"/>
                  </a:lnTo>
                  <a:lnTo>
                    <a:pt x="79" y="4"/>
                  </a:lnTo>
                  <a:lnTo>
                    <a:pt x="79" y="2"/>
                  </a:lnTo>
                  <a:lnTo>
                    <a:pt x="81" y="2"/>
                  </a:lnTo>
                  <a:lnTo>
                    <a:pt x="83" y="0"/>
                  </a:lnTo>
                  <a:lnTo>
                    <a:pt x="85" y="0"/>
                  </a:lnTo>
                  <a:lnTo>
                    <a:pt x="87" y="0"/>
                  </a:lnTo>
                  <a:lnTo>
                    <a:pt x="89" y="0"/>
                  </a:lnTo>
                  <a:lnTo>
                    <a:pt x="91" y="0"/>
                  </a:lnTo>
                  <a:lnTo>
                    <a:pt x="93" y="0"/>
                  </a:lnTo>
                  <a:lnTo>
                    <a:pt x="95" y="0"/>
                  </a:lnTo>
                  <a:lnTo>
                    <a:pt x="97" y="0"/>
                  </a:lnTo>
                  <a:lnTo>
                    <a:pt x="99" y="0"/>
                  </a:lnTo>
                  <a:lnTo>
                    <a:pt x="99" y="0"/>
                  </a:lnTo>
                  <a:lnTo>
                    <a:pt x="101" y="2"/>
                  </a:lnTo>
                  <a:lnTo>
                    <a:pt x="103" y="2"/>
                  </a:lnTo>
                  <a:lnTo>
                    <a:pt x="103" y="4"/>
                  </a:lnTo>
                  <a:lnTo>
                    <a:pt x="105" y="4"/>
                  </a:lnTo>
                  <a:lnTo>
                    <a:pt x="105" y="6"/>
                  </a:lnTo>
                  <a:lnTo>
                    <a:pt x="107" y="6"/>
                  </a:lnTo>
                  <a:lnTo>
                    <a:pt x="107" y="8"/>
                  </a:lnTo>
                  <a:lnTo>
                    <a:pt x="107" y="10"/>
                  </a:lnTo>
                  <a:lnTo>
                    <a:pt x="107" y="10"/>
                  </a:lnTo>
                  <a:lnTo>
                    <a:pt x="109" y="12"/>
                  </a:lnTo>
                  <a:lnTo>
                    <a:pt x="109" y="14"/>
                  </a:lnTo>
                  <a:close/>
                  <a:moveTo>
                    <a:pt x="79" y="40"/>
                  </a:moveTo>
                  <a:lnTo>
                    <a:pt x="79" y="40"/>
                  </a:lnTo>
                  <a:lnTo>
                    <a:pt x="79" y="42"/>
                  </a:lnTo>
                  <a:lnTo>
                    <a:pt x="79" y="42"/>
                  </a:lnTo>
                  <a:lnTo>
                    <a:pt x="79" y="44"/>
                  </a:lnTo>
                  <a:lnTo>
                    <a:pt x="79" y="44"/>
                  </a:lnTo>
                  <a:lnTo>
                    <a:pt x="79" y="46"/>
                  </a:lnTo>
                  <a:lnTo>
                    <a:pt x="79" y="46"/>
                  </a:lnTo>
                  <a:lnTo>
                    <a:pt x="81" y="46"/>
                  </a:lnTo>
                  <a:lnTo>
                    <a:pt x="81" y="48"/>
                  </a:lnTo>
                  <a:lnTo>
                    <a:pt x="81" y="48"/>
                  </a:lnTo>
                  <a:lnTo>
                    <a:pt x="81" y="50"/>
                  </a:lnTo>
                  <a:lnTo>
                    <a:pt x="83" y="50"/>
                  </a:lnTo>
                  <a:lnTo>
                    <a:pt x="83" y="50"/>
                  </a:lnTo>
                  <a:lnTo>
                    <a:pt x="83" y="52"/>
                  </a:lnTo>
                  <a:lnTo>
                    <a:pt x="85" y="52"/>
                  </a:lnTo>
                  <a:lnTo>
                    <a:pt x="85" y="52"/>
                  </a:lnTo>
                  <a:lnTo>
                    <a:pt x="85" y="52"/>
                  </a:lnTo>
                  <a:lnTo>
                    <a:pt x="87" y="54"/>
                  </a:lnTo>
                  <a:lnTo>
                    <a:pt x="87" y="54"/>
                  </a:lnTo>
                  <a:lnTo>
                    <a:pt x="87" y="54"/>
                  </a:lnTo>
                  <a:lnTo>
                    <a:pt x="89" y="54"/>
                  </a:lnTo>
                  <a:lnTo>
                    <a:pt x="89" y="54"/>
                  </a:lnTo>
                  <a:lnTo>
                    <a:pt x="91" y="54"/>
                  </a:lnTo>
                  <a:lnTo>
                    <a:pt x="91" y="54"/>
                  </a:lnTo>
                  <a:lnTo>
                    <a:pt x="91" y="54"/>
                  </a:lnTo>
                  <a:lnTo>
                    <a:pt x="93" y="54"/>
                  </a:lnTo>
                  <a:lnTo>
                    <a:pt x="95" y="54"/>
                  </a:lnTo>
                  <a:lnTo>
                    <a:pt x="95" y="54"/>
                  </a:lnTo>
                  <a:lnTo>
                    <a:pt x="97" y="52"/>
                  </a:lnTo>
                  <a:lnTo>
                    <a:pt x="97" y="52"/>
                  </a:lnTo>
                  <a:lnTo>
                    <a:pt x="97" y="52"/>
                  </a:lnTo>
                  <a:lnTo>
                    <a:pt x="99" y="50"/>
                  </a:lnTo>
                  <a:lnTo>
                    <a:pt x="99" y="50"/>
                  </a:lnTo>
                  <a:lnTo>
                    <a:pt x="101" y="48"/>
                  </a:lnTo>
                  <a:lnTo>
                    <a:pt x="101" y="48"/>
                  </a:lnTo>
                  <a:lnTo>
                    <a:pt x="101" y="46"/>
                  </a:lnTo>
                  <a:lnTo>
                    <a:pt x="101" y="44"/>
                  </a:lnTo>
                  <a:lnTo>
                    <a:pt x="101" y="44"/>
                  </a:lnTo>
                  <a:lnTo>
                    <a:pt x="103" y="42"/>
                  </a:lnTo>
                  <a:lnTo>
                    <a:pt x="103" y="40"/>
                  </a:lnTo>
                  <a:lnTo>
                    <a:pt x="103" y="38"/>
                  </a:lnTo>
                  <a:lnTo>
                    <a:pt x="101" y="38"/>
                  </a:lnTo>
                  <a:lnTo>
                    <a:pt x="101" y="36"/>
                  </a:lnTo>
                  <a:lnTo>
                    <a:pt x="101" y="34"/>
                  </a:lnTo>
                  <a:lnTo>
                    <a:pt x="101" y="34"/>
                  </a:lnTo>
                  <a:lnTo>
                    <a:pt x="101" y="32"/>
                  </a:lnTo>
                  <a:lnTo>
                    <a:pt x="99" y="32"/>
                  </a:lnTo>
                  <a:lnTo>
                    <a:pt x="99" y="30"/>
                  </a:lnTo>
                  <a:lnTo>
                    <a:pt x="99" y="30"/>
                  </a:lnTo>
                  <a:lnTo>
                    <a:pt x="97" y="28"/>
                  </a:lnTo>
                  <a:lnTo>
                    <a:pt x="97" y="28"/>
                  </a:lnTo>
                  <a:lnTo>
                    <a:pt x="95" y="28"/>
                  </a:lnTo>
                  <a:lnTo>
                    <a:pt x="95" y="28"/>
                  </a:lnTo>
                  <a:lnTo>
                    <a:pt x="93" y="28"/>
                  </a:lnTo>
                  <a:lnTo>
                    <a:pt x="91" y="26"/>
                  </a:lnTo>
                  <a:lnTo>
                    <a:pt x="91" y="26"/>
                  </a:lnTo>
                  <a:lnTo>
                    <a:pt x="89" y="26"/>
                  </a:lnTo>
                  <a:lnTo>
                    <a:pt x="89" y="28"/>
                  </a:lnTo>
                  <a:lnTo>
                    <a:pt x="87" y="28"/>
                  </a:lnTo>
                  <a:lnTo>
                    <a:pt x="85" y="28"/>
                  </a:lnTo>
                  <a:lnTo>
                    <a:pt x="85" y="28"/>
                  </a:lnTo>
                  <a:lnTo>
                    <a:pt x="83" y="28"/>
                  </a:lnTo>
                  <a:lnTo>
                    <a:pt x="83" y="30"/>
                  </a:lnTo>
                  <a:lnTo>
                    <a:pt x="83" y="30"/>
                  </a:lnTo>
                  <a:lnTo>
                    <a:pt x="81" y="32"/>
                  </a:lnTo>
                  <a:lnTo>
                    <a:pt x="81" y="32"/>
                  </a:lnTo>
                  <a:lnTo>
                    <a:pt x="81" y="34"/>
                  </a:lnTo>
                  <a:lnTo>
                    <a:pt x="79" y="34"/>
                  </a:lnTo>
                  <a:lnTo>
                    <a:pt x="79" y="36"/>
                  </a:lnTo>
                  <a:lnTo>
                    <a:pt x="79" y="36"/>
                  </a:lnTo>
                  <a:lnTo>
                    <a:pt x="79" y="38"/>
                  </a:lnTo>
                  <a:lnTo>
                    <a:pt x="79" y="40"/>
                  </a:lnTo>
                  <a:close/>
                  <a:moveTo>
                    <a:pt x="144" y="61"/>
                  </a:moveTo>
                  <a:lnTo>
                    <a:pt x="144" y="16"/>
                  </a:lnTo>
                  <a:lnTo>
                    <a:pt x="150" y="16"/>
                  </a:lnTo>
                  <a:lnTo>
                    <a:pt x="150" y="22"/>
                  </a:lnTo>
                  <a:lnTo>
                    <a:pt x="150" y="22"/>
                  </a:lnTo>
                  <a:lnTo>
                    <a:pt x="150" y="20"/>
                  </a:lnTo>
                  <a:lnTo>
                    <a:pt x="152" y="20"/>
                  </a:lnTo>
                  <a:lnTo>
                    <a:pt x="152" y="18"/>
                  </a:lnTo>
                  <a:lnTo>
                    <a:pt x="152" y="18"/>
                  </a:lnTo>
                  <a:lnTo>
                    <a:pt x="154" y="18"/>
                  </a:lnTo>
                  <a:lnTo>
                    <a:pt x="154" y="18"/>
                  </a:lnTo>
                  <a:lnTo>
                    <a:pt x="156" y="16"/>
                  </a:lnTo>
                  <a:lnTo>
                    <a:pt x="156" y="16"/>
                  </a:lnTo>
                  <a:lnTo>
                    <a:pt x="156" y="16"/>
                  </a:lnTo>
                  <a:lnTo>
                    <a:pt x="158" y="16"/>
                  </a:lnTo>
                  <a:lnTo>
                    <a:pt x="158" y="16"/>
                  </a:lnTo>
                  <a:lnTo>
                    <a:pt x="160" y="16"/>
                  </a:lnTo>
                  <a:lnTo>
                    <a:pt x="160" y="14"/>
                  </a:lnTo>
                  <a:lnTo>
                    <a:pt x="162" y="14"/>
                  </a:lnTo>
                  <a:lnTo>
                    <a:pt x="162" y="14"/>
                  </a:lnTo>
                  <a:lnTo>
                    <a:pt x="164" y="14"/>
                  </a:lnTo>
                  <a:lnTo>
                    <a:pt x="166" y="14"/>
                  </a:lnTo>
                  <a:lnTo>
                    <a:pt x="166" y="16"/>
                  </a:lnTo>
                  <a:lnTo>
                    <a:pt x="168" y="16"/>
                  </a:lnTo>
                  <a:lnTo>
                    <a:pt x="168" y="16"/>
                  </a:lnTo>
                  <a:lnTo>
                    <a:pt x="170" y="16"/>
                  </a:lnTo>
                  <a:lnTo>
                    <a:pt x="170" y="16"/>
                  </a:lnTo>
                  <a:lnTo>
                    <a:pt x="170" y="16"/>
                  </a:lnTo>
                  <a:lnTo>
                    <a:pt x="172" y="18"/>
                  </a:lnTo>
                  <a:lnTo>
                    <a:pt x="172" y="18"/>
                  </a:lnTo>
                  <a:lnTo>
                    <a:pt x="172" y="18"/>
                  </a:lnTo>
                  <a:lnTo>
                    <a:pt x="174" y="20"/>
                  </a:lnTo>
                  <a:lnTo>
                    <a:pt x="174" y="20"/>
                  </a:lnTo>
                  <a:lnTo>
                    <a:pt x="174" y="20"/>
                  </a:lnTo>
                  <a:lnTo>
                    <a:pt x="174" y="22"/>
                  </a:lnTo>
                  <a:lnTo>
                    <a:pt x="176" y="22"/>
                  </a:lnTo>
                  <a:lnTo>
                    <a:pt x="176" y="20"/>
                  </a:lnTo>
                  <a:lnTo>
                    <a:pt x="179" y="20"/>
                  </a:lnTo>
                  <a:lnTo>
                    <a:pt x="181" y="18"/>
                  </a:lnTo>
                  <a:lnTo>
                    <a:pt x="181" y="16"/>
                  </a:lnTo>
                  <a:lnTo>
                    <a:pt x="183" y="16"/>
                  </a:lnTo>
                  <a:lnTo>
                    <a:pt x="185" y="16"/>
                  </a:lnTo>
                  <a:lnTo>
                    <a:pt x="187" y="14"/>
                  </a:lnTo>
                  <a:lnTo>
                    <a:pt x="189" y="14"/>
                  </a:lnTo>
                  <a:lnTo>
                    <a:pt x="191" y="14"/>
                  </a:lnTo>
                  <a:lnTo>
                    <a:pt x="193" y="16"/>
                  </a:lnTo>
                  <a:lnTo>
                    <a:pt x="193" y="16"/>
                  </a:lnTo>
                  <a:lnTo>
                    <a:pt x="195" y="16"/>
                  </a:lnTo>
                  <a:lnTo>
                    <a:pt x="197" y="16"/>
                  </a:lnTo>
                  <a:lnTo>
                    <a:pt x="197" y="16"/>
                  </a:lnTo>
                  <a:lnTo>
                    <a:pt x="199" y="18"/>
                  </a:lnTo>
                  <a:lnTo>
                    <a:pt x="199" y="18"/>
                  </a:lnTo>
                  <a:lnTo>
                    <a:pt x="201" y="20"/>
                  </a:lnTo>
                  <a:lnTo>
                    <a:pt x="201" y="20"/>
                  </a:lnTo>
                  <a:lnTo>
                    <a:pt x="201" y="22"/>
                  </a:lnTo>
                  <a:lnTo>
                    <a:pt x="201" y="22"/>
                  </a:lnTo>
                  <a:lnTo>
                    <a:pt x="203" y="24"/>
                  </a:lnTo>
                  <a:lnTo>
                    <a:pt x="203" y="26"/>
                  </a:lnTo>
                  <a:lnTo>
                    <a:pt x="203" y="28"/>
                  </a:lnTo>
                  <a:lnTo>
                    <a:pt x="203" y="30"/>
                  </a:lnTo>
                  <a:lnTo>
                    <a:pt x="203" y="61"/>
                  </a:lnTo>
                  <a:lnTo>
                    <a:pt x="195" y="61"/>
                  </a:lnTo>
                  <a:lnTo>
                    <a:pt x="195" y="32"/>
                  </a:lnTo>
                  <a:lnTo>
                    <a:pt x="195" y="30"/>
                  </a:lnTo>
                  <a:lnTo>
                    <a:pt x="195" y="30"/>
                  </a:lnTo>
                  <a:lnTo>
                    <a:pt x="195" y="28"/>
                  </a:lnTo>
                  <a:lnTo>
                    <a:pt x="195" y="28"/>
                  </a:lnTo>
                  <a:lnTo>
                    <a:pt x="195" y="28"/>
                  </a:lnTo>
                  <a:lnTo>
                    <a:pt x="195" y="26"/>
                  </a:lnTo>
                  <a:lnTo>
                    <a:pt x="195" y="26"/>
                  </a:lnTo>
                  <a:lnTo>
                    <a:pt x="195" y="26"/>
                  </a:lnTo>
                  <a:lnTo>
                    <a:pt x="195" y="24"/>
                  </a:lnTo>
                  <a:lnTo>
                    <a:pt x="195" y="24"/>
                  </a:lnTo>
                  <a:lnTo>
                    <a:pt x="195" y="24"/>
                  </a:lnTo>
                  <a:lnTo>
                    <a:pt x="193" y="24"/>
                  </a:lnTo>
                  <a:lnTo>
                    <a:pt x="193" y="24"/>
                  </a:lnTo>
                  <a:lnTo>
                    <a:pt x="193" y="22"/>
                  </a:lnTo>
                  <a:lnTo>
                    <a:pt x="193" y="22"/>
                  </a:lnTo>
                  <a:lnTo>
                    <a:pt x="193" y="22"/>
                  </a:lnTo>
                  <a:lnTo>
                    <a:pt x="191" y="22"/>
                  </a:lnTo>
                  <a:lnTo>
                    <a:pt x="191" y="22"/>
                  </a:lnTo>
                  <a:lnTo>
                    <a:pt x="191" y="22"/>
                  </a:lnTo>
                  <a:lnTo>
                    <a:pt x="191" y="22"/>
                  </a:lnTo>
                  <a:lnTo>
                    <a:pt x="189" y="22"/>
                  </a:lnTo>
                  <a:lnTo>
                    <a:pt x="189" y="22"/>
                  </a:lnTo>
                  <a:lnTo>
                    <a:pt x="189" y="22"/>
                  </a:lnTo>
                  <a:lnTo>
                    <a:pt x="187" y="22"/>
                  </a:lnTo>
                  <a:lnTo>
                    <a:pt x="187" y="22"/>
                  </a:lnTo>
                  <a:lnTo>
                    <a:pt x="185" y="22"/>
                  </a:lnTo>
                  <a:lnTo>
                    <a:pt x="185" y="22"/>
                  </a:lnTo>
                  <a:lnTo>
                    <a:pt x="183" y="22"/>
                  </a:lnTo>
                  <a:lnTo>
                    <a:pt x="183" y="22"/>
                  </a:lnTo>
                  <a:lnTo>
                    <a:pt x="181" y="22"/>
                  </a:lnTo>
                  <a:lnTo>
                    <a:pt x="181" y="24"/>
                  </a:lnTo>
                  <a:lnTo>
                    <a:pt x="181" y="24"/>
                  </a:lnTo>
                  <a:lnTo>
                    <a:pt x="179" y="26"/>
                  </a:lnTo>
                  <a:lnTo>
                    <a:pt x="179" y="26"/>
                  </a:lnTo>
                  <a:lnTo>
                    <a:pt x="179" y="26"/>
                  </a:lnTo>
                  <a:lnTo>
                    <a:pt x="176" y="28"/>
                  </a:lnTo>
                  <a:lnTo>
                    <a:pt x="176" y="30"/>
                  </a:lnTo>
                  <a:lnTo>
                    <a:pt x="176" y="30"/>
                  </a:lnTo>
                  <a:lnTo>
                    <a:pt x="176" y="32"/>
                  </a:lnTo>
                  <a:lnTo>
                    <a:pt x="176" y="34"/>
                  </a:lnTo>
                  <a:lnTo>
                    <a:pt x="176" y="61"/>
                  </a:lnTo>
                  <a:lnTo>
                    <a:pt x="168" y="61"/>
                  </a:lnTo>
                  <a:lnTo>
                    <a:pt x="168" y="30"/>
                  </a:lnTo>
                  <a:lnTo>
                    <a:pt x="168" y="30"/>
                  </a:lnTo>
                  <a:lnTo>
                    <a:pt x="168" y="28"/>
                  </a:lnTo>
                  <a:lnTo>
                    <a:pt x="168" y="28"/>
                  </a:lnTo>
                  <a:lnTo>
                    <a:pt x="168" y="26"/>
                  </a:lnTo>
                  <a:lnTo>
                    <a:pt x="168" y="26"/>
                  </a:lnTo>
                  <a:lnTo>
                    <a:pt x="168" y="24"/>
                  </a:lnTo>
                  <a:lnTo>
                    <a:pt x="168" y="24"/>
                  </a:lnTo>
                  <a:lnTo>
                    <a:pt x="168" y="24"/>
                  </a:lnTo>
                  <a:lnTo>
                    <a:pt x="166" y="24"/>
                  </a:lnTo>
                  <a:lnTo>
                    <a:pt x="166" y="22"/>
                  </a:lnTo>
                  <a:lnTo>
                    <a:pt x="166" y="22"/>
                  </a:lnTo>
                  <a:lnTo>
                    <a:pt x="164" y="22"/>
                  </a:lnTo>
                  <a:lnTo>
                    <a:pt x="164" y="22"/>
                  </a:lnTo>
                  <a:lnTo>
                    <a:pt x="164" y="22"/>
                  </a:lnTo>
                  <a:lnTo>
                    <a:pt x="162" y="22"/>
                  </a:lnTo>
                  <a:lnTo>
                    <a:pt x="162" y="22"/>
                  </a:lnTo>
                  <a:lnTo>
                    <a:pt x="160" y="22"/>
                  </a:lnTo>
                  <a:lnTo>
                    <a:pt x="160" y="22"/>
                  </a:lnTo>
                  <a:lnTo>
                    <a:pt x="158" y="22"/>
                  </a:lnTo>
                  <a:lnTo>
                    <a:pt x="158" y="22"/>
                  </a:lnTo>
                  <a:lnTo>
                    <a:pt x="158" y="22"/>
                  </a:lnTo>
                  <a:lnTo>
                    <a:pt x="156" y="22"/>
                  </a:lnTo>
                  <a:lnTo>
                    <a:pt x="156" y="22"/>
                  </a:lnTo>
                  <a:lnTo>
                    <a:pt x="156" y="22"/>
                  </a:lnTo>
                  <a:lnTo>
                    <a:pt x="154" y="24"/>
                  </a:lnTo>
                  <a:lnTo>
                    <a:pt x="154" y="24"/>
                  </a:lnTo>
                  <a:lnTo>
                    <a:pt x="154" y="24"/>
                  </a:lnTo>
                  <a:lnTo>
                    <a:pt x="154" y="24"/>
                  </a:lnTo>
                  <a:lnTo>
                    <a:pt x="152" y="26"/>
                  </a:lnTo>
                  <a:lnTo>
                    <a:pt x="152" y="26"/>
                  </a:lnTo>
                  <a:lnTo>
                    <a:pt x="152" y="26"/>
                  </a:lnTo>
                  <a:lnTo>
                    <a:pt x="152" y="28"/>
                  </a:lnTo>
                  <a:lnTo>
                    <a:pt x="152" y="28"/>
                  </a:lnTo>
                  <a:lnTo>
                    <a:pt x="152" y="30"/>
                  </a:lnTo>
                  <a:lnTo>
                    <a:pt x="150" y="30"/>
                  </a:lnTo>
                  <a:lnTo>
                    <a:pt x="150" y="32"/>
                  </a:lnTo>
                  <a:lnTo>
                    <a:pt x="150" y="32"/>
                  </a:lnTo>
                  <a:lnTo>
                    <a:pt x="150" y="34"/>
                  </a:lnTo>
                  <a:lnTo>
                    <a:pt x="150" y="36"/>
                  </a:lnTo>
                  <a:lnTo>
                    <a:pt x="150" y="36"/>
                  </a:lnTo>
                  <a:lnTo>
                    <a:pt x="150" y="61"/>
                  </a:lnTo>
                  <a:lnTo>
                    <a:pt x="144" y="61"/>
                  </a:lnTo>
                  <a:close/>
                  <a:moveTo>
                    <a:pt x="213" y="61"/>
                  </a:moveTo>
                  <a:lnTo>
                    <a:pt x="213" y="16"/>
                  </a:lnTo>
                  <a:lnTo>
                    <a:pt x="221" y="16"/>
                  </a:lnTo>
                  <a:lnTo>
                    <a:pt x="221" y="22"/>
                  </a:lnTo>
                  <a:lnTo>
                    <a:pt x="221" y="22"/>
                  </a:lnTo>
                  <a:lnTo>
                    <a:pt x="221" y="20"/>
                  </a:lnTo>
                  <a:lnTo>
                    <a:pt x="221" y="20"/>
                  </a:lnTo>
                  <a:lnTo>
                    <a:pt x="223" y="18"/>
                  </a:lnTo>
                  <a:lnTo>
                    <a:pt x="223" y="18"/>
                  </a:lnTo>
                  <a:lnTo>
                    <a:pt x="223" y="18"/>
                  </a:lnTo>
                  <a:lnTo>
                    <a:pt x="225" y="18"/>
                  </a:lnTo>
                  <a:lnTo>
                    <a:pt x="225" y="16"/>
                  </a:lnTo>
                  <a:lnTo>
                    <a:pt x="227" y="16"/>
                  </a:lnTo>
                  <a:lnTo>
                    <a:pt x="227" y="16"/>
                  </a:lnTo>
                  <a:lnTo>
                    <a:pt x="229" y="16"/>
                  </a:lnTo>
                  <a:lnTo>
                    <a:pt x="229" y="16"/>
                  </a:lnTo>
                  <a:lnTo>
                    <a:pt x="231" y="16"/>
                  </a:lnTo>
                  <a:lnTo>
                    <a:pt x="231" y="14"/>
                  </a:lnTo>
                  <a:lnTo>
                    <a:pt x="233" y="14"/>
                  </a:lnTo>
                  <a:lnTo>
                    <a:pt x="233" y="14"/>
                  </a:lnTo>
                  <a:lnTo>
                    <a:pt x="235" y="14"/>
                  </a:lnTo>
                  <a:lnTo>
                    <a:pt x="235" y="14"/>
                  </a:lnTo>
                  <a:lnTo>
                    <a:pt x="237" y="16"/>
                  </a:lnTo>
                  <a:lnTo>
                    <a:pt x="237" y="16"/>
                  </a:lnTo>
                  <a:lnTo>
                    <a:pt x="239" y="16"/>
                  </a:lnTo>
                  <a:lnTo>
                    <a:pt x="239" y="16"/>
                  </a:lnTo>
                  <a:lnTo>
                    <a:pt x="241" y="16"/>
                  </a:lnTo>
                  <a:lnTo>
                    <a:pt x="241" y="16"/>
                  </a:lnTo>
                  <a:lnTo>
                    <a:pt x="241" y="18"/>
                  </a:lnTo>
                  <a:lnTo>
                    <a:pt x="243" y="18"/>
                  </a:lnTo>
                  <a:lnTo>
                    <a:pt x="243" y="18"/>
                  </a:lnTo>
                  <a:lnTo>
                    <a:pt x="243" y="20"/>
                  </a:lnTo>
                  <a:lnTo>
                    <a:pt x="246" y="20"/>
                  </a:lnTo>
                  <a:lnTo>
                    <a:pt x="246" y="20"/>
                  </a:lnTo>
                  <a:lnTo>
                    <a:pt x="246" y="22"/>
                  </a:lnTo>
                  <a:lnTo>
                    <a:pt x="246" y="22"/>
                  </a:lnTo>
                  <a:lnTo>
                    <a:pt x="248" y="20"/>
                  </a:lnTo>
                  <a:lnTo>
                    <a:pt x="250" y="20"/>
                  </a:lnTo>
                  <a:lnTo>
                    <a:pt x="250" y="18"/>
                  </a:lnTo>
                  <a:lnTo>
                    <a:pt x="252" y="16"/>
                  </a:lnTo>
                  <a:lnTo>
                    <a:pt x="254" y="16"/>
                  </a:lnTo>
                  <a:lnTo>
                    <a:pt x="256" y="16"/>
                  </a:lnTo>
                  <a:lnTo>
                    <a:pt x="258" y="14"/>
                  </a:lnTo>
                  <a:lnTo>
                    <a:pt x="260" y="14"/>
                  </a:lnTo>
                  <a:lnTo>
                    <a:pt x="262" y="14"/>
                  </a:lnTo>
                  <a:lnTo>
                    <a:pt x="262" y="16"/>
                  </a:lnTo>
                  <a:lnTo>
                    <a:pt x="264" y="16"/>
                  </a:lnTo>
                  <a:lnTo>
                    <a:pt x="266" y="16"/>
                  </a:lnTo>
                  <a:lnTo>
                    <a:pt x="266" y="16"/>
                  </a:lnTo>
                  <a:lnTo>
                    <a:pt x="268" y="16"/>
                  </a:lnTo>
                  <a:lnTo>
                    <a:pt x="268" y="18"/>
                  </a:lnTo>
                  <a:lnTo>
                    <a:pt x="270" y="18"/>
                  </a:lnTo>
                  <a:lnTo>
                    <a:pt x="270" y="20"/>
                  </a:lnTo>
                  <a:lnTo>
                    <a:pt x="272" y="20"/>
                  </a:lnTo>
                  <a:lnTo>
                    <a:pt x="272" y="22"/>
                  </a:lnTo>
                  <a:lnTo>
                    <a:pt x="272" y="22"/>
                  </a:lnTo>
                  <a:lnTo>
                    <a:pt x="272" y="24"/>
                  </a:lnTo>
                  <a:lnTo>
                    <a:pt x="272" y="26"/>
                  </a:lnTo>
                  <a:lnTo>
                    <a:pt x="274" y="28"/>
                  </a:lnTo>
                  <a:lnTo>
                    <a:pt x="274" y="30"/>
                  </a:lnTo>
                  <a:lnTo>
                    <a:pt x="274" y="61"/>
                  </a:lnTo>
                  <a:lnTo>
                    <a:pt x="266" y="61"/>
                  </a:lnTo>
                  <a:lnTo>
                    <a:pt x="266" y="32"/>
                  </a:lnTo>
                  <a:lnTo>
                    <a:pt x="266" y="30"/>
                  </a:lnTo>
                  <a:lnTo>
                    <a:pt x="266" y="30"/>
                  </a:lnTo>
                  <a:lnTo>
                    <a:pt x="266" y="28"/>
                  </a:lnTo>
                  <a:lnTo>
                    <a:pt x="266" y="28"/>
                  </a:lnTo>
                  <a:lnTo>
                    <a:pt x="266" y="28"/>
                  </a:lnTo>
                  <a:lnTo>
                    <a:pt x="266" y="26"/>
                  </a:lnTo>
                  <a:lnTo>
                    <a:pt x="266" y="26"/>
                  </a:lnTo>
                  <a:lnTo>
                    <a:pt x="266" y="26"/>
                  </a:lnTo>
                  <a:lnTo>
                    <a:pt x="264" y="24"/>
                  </a:lnTo>
                  <a:lnTo>
                    <a:pt x="264" y="24"/>
                  </a:lnTo>
                  <a:lnTo>
                    <a:pt x="264" y="24"/>
                  </a:lnTo>
                  <a:lnTo>
                    <a:pt x="264" y="24"/>
                  </a:lnTo>
                  <a:lnTo>
                    <a:pt x="264" y="24"/>
                  </a:lnTo>
                  <a:lnTo>
                    <a:pt x="264" y="22"/>
                  </a:lnTo>
                  <a:lnTo>
                    <a:pt x="264" y="22"/>
                  </a:lnTo>
                  <a:lnTo>
                    <a:pt x="262" y="22"/>
                  </a:lnTo>
                  <a:lnTo>
                    <a:pt x="262" y="22"/>
                  </a:lnTo>
                  <a:lnTo>
                    <a:pt x="262" y="22"/>
                  </a:lnTo>
                  <a:lnTo>
                    <a:pt x="262" y="22"/>
                  </a:lnTo>
                  <a:lnTo>
                    <a:pt x="260" y="22"/>
                  </a:lnTo>
                  <a:lnTo>
                    <a:pt x="260" y="22"/>
                  </a:lnTo>
                  <a:lnTo>
                    <a:pt x="260" y="22"/>
                  </a:lnTo>
                  <a:lnTo>
                    <a:pt x="258" y="22"/>
                  </a:lnTo>
                  <a:lnTo>
                    <a:pt x="258" y="22"/>
                  </a:lnTo>
                  <a:lnTo>
                    <a:pt x="258" y="22"/>
                  </a:lnTo>
                  <a:lnTo>
                    <a:pt x="256" y="22"/>
                  </a:lnTo>
                  <a:lnTo>
                    <a:pt x="256" y="22"/>
                  </a:lnTo>
                  <a:lnTo>
                    <a:pt x="254" y="22"/>
                  </a:lnTo>
                  <a:lnTo>
                    <a:pt x="254" y="22"/>
                  </a:lnTo>
                  <a:lnTo>
                    <a:pt x="252" y="22"/>
                  </a:lnTo>
                  <a:lnTo>
                    <a:pt x="252" y="24"/>
                  </a:lnTo>
                  <a:lnTo>
                    <a:pt x="250" y="24"/>
                  </a:lnTo>
                  <a:lnTo>
                    <a:pt x="250" y="26"/>
                  </a:lnTo>
                  <a:lnTo>
                    <a:pt x="250" y="26"/>
                  </a:lnTo>
                  <a:lnTo>
                    <a:pt x="248" y="26"/>
                  </a:lnTo>
                  <a:lnTo>
                    <a:pt x="248" y="28"/>
                  </a:lnTo>
                  <a:lnTo>
                    <a:pt x="248" y="30"/>
                  </a:lnTo>
                  <a:lnTo>
                    <a:pt x="248" y="30"/>
                  </a:lnTo>
                  <a:lnTo>
                    <a:pt x="248" y="32"/>
                  </a:lnTo>
                  <a:lnTo>
                    <a:pt x="248" y="34"/>
                  </a:lnTo>
                  <a:lnTo>
                    <a:pt x="248" y="61"/>
                  </a:lnTo>
                  <a:lnTo>
                    <a:pt x="239" y="61"/>
                  </a:lnTo>
                  <a:lnTo>
                    <a:pt x="239" y="30"/>
                  </a:lnTo>
                  <a:lnTo>
                    <a:pt x="239" y="30"/>
                  </a:lnTo>
                  <a:lnTo>
                    <a:pt x="239" y="28"/>
                  </a:lnTo>
                  <a:lnTo>
                    <a:pt x="239" y="28"/>
                  </a:lnTo>
                  <a:lnTo>
                    <a:pt x="239" y="26"/>
                  </a:lnTo>
                  <a:lnTo>
                    <a:pt x="239" y="26"/>
                  </a:lnTo>
                  <a:lnTo>
                    <a:pt x="239" y="24"/>
                  </a:lnTo>
                  <a:lnTo>
                    <a:pt x="237" y="24"/>
                  </a:lnTo>
                  <a:lnTo>
                    <a:pt x="237" y="24"/>
                  </a:lnTo>
                  <a:lnTo>
                    <a:pt x="237" y="24"/>
                  </a:lnTo>
                  <a:lnTo>
                    <a:pt x="237" y="22"/>
                  </a:lnTo>
                  <a:lnTo>
                    <a:pt x="235" y="22"/>
                  </a:lnTo>
                  <a:lnTo>
                    <a:pt x="235" y="22"/>
                  </a:lnTo>
                  <a:lnTo>
                    <a:pt x="235" y="22"/>
                  </a:lnTo>
                  <a:lnTo>
                    <a:pt x="233" y="22"/>
                  </a:lnTo>
                  <a:lnTo>
                    <a:pt x="233" y="22"/>
                  </a:lnTo>
                  <a:lnTo>
                    <a:pt x="231" y="22"/>
                  </a:lnTo>
                  <a:lnTo>
                    <a:pt x="231" y="22"/>
                  </a:lnTo>
                  <a:lnTo>
                    <a:pt x="231" y="22"/>
                  </a:lnTo>
                  <a:lnTo>
                    <a:pt x="229" y="22"/>
                  </a:lnTo>
                  <a:lnTo>
                    <a:pt x="229" y="22"/>
                  </a:lnTo>
                  <a:lnTo>
                    <a:pt x="227" y="22"/>
                  </a:lnTo>
                  <a:lnTo>
                    <a:pt x="227" y="22"/>
                  </a:lnTo>
                  <a:lnTo>
                    <a:pt x="227" y="22"/>
                  </a:lnTo>
                  <a:lnTo>
                    <a:pt x="225" y="22"/>
                  </a:lnTo>
                  <a:lnTo>
                    <a:pt x="225" y="24"/>
                  </a:lnTo>
                  <a:lnTo>
                    <a:pt x="225" y="24"/>
                  </a:lnTo>
                  <a:lnTo>
                    <a:pt x="225" y="24"/>
                  </a:lnTo>
                  <a:lnTo>
                    <a:pt x="223" y="24"/>
                  </a:lnTo>
                  <a:lnTo>
                    <a:pt x="223" y="26"/>
                  </a:lnTo>
                  <a:lnTo>
                    <a:pt x="223" y="26"/>
                  </a:lnTo>
                  <a:lnTo>
                    <a:pt x="223" y="26"/>
                  </a:lnTo>
                  <a:lnTo>
                    <a:pt x="223" y="28"/>
                  </a:lnTo>
                  <a:lnTo>
                    <a:pt x="221" y="28"/>
                  </a:lnTo>
                  <a:lnTo>
                    <a:pt x="221" y="30"/>
                  </a:lnTo>
                  <a:lnTo>
                    <a:pt x="221" y="30"/>
                  </a:lnTo>
                  <a:lnTo>
                    <a:pt x="221" y="32"/>
                  </a:lnTo>
                  <a:lnTo>
                    <a:pt x="221" y="32"/>
                  </a:lnTo>
                  <a:lnTo>
                    <a:pt x="221" y="34"/>
                  </a:lnTo>
                  <a:lnTo>
                    <a:pt x="221" y="36"/>
                  </a:lnTo>
                  <a:lnTo>
                    <a:pt x="221" y="36"/>
                  </a:lnTo>
                  <a:lnTo>
                    <a:pt x="221" y="61"/>
                  </a:lnTo>
                  <a:lnTo>
                    <a:pt x="213" y="61"/>
                  </a:lnTo>
                  <a:close/>
                </a:path>
              </a:pathLst>
            </a:custGeom>
            <a:grpFill/>
            <a:ln w="9525">
              <a:noFill/>
              <a:round/>
              <a:headEnd/>
              <a:tailEnd/>
            </a:ln>
          </p:spPr>
          <p:txBody>
            <a:bodyPr/>
            <a:lstStyle/>
            <a:p>
              <a:pPr>
                <a:defRPr/>
              </a:pPr>
              <a:endParaRPr lang="en-CA" dirty="0"/>
            </a:p>
          </p:txBody>
        </p:sp>
        <p:sp>
          <p:nvSpPr>
            <p:cNvPr id="930158" name="Freeform 366"/>
            <p:cNvSpPr>
              <a:spLocks noEditPoints="1"/>
            </p:cNvSpPr>
            <p:nvPr/>
          </p:nvSpPr>
          <p:spPr bwMode="auto">
            <a:xfrm>
              <a:off x="5520" y="2628"/>
              <a:ext cx="105" cy="61"/>
            </a:xfrm>
            <a:custGeom>
              <a:avLst/>
              <a:gdLst/>
              <a:ahLst/>
              <a:cxnLst>
                <a:cxn ang="0">
                  <a:pos x="0" y="61"/>
                </a:cxn>
                <a:cxn ang="0">
                  <a:pos x="28" y="47"/>
                </a:cxn>
                <a:cxn ang="0">
                  <a:pos x="32" y="53"/>
                </a:cxn>
                <a:cxn ang="0">
                  <a:pos x="36" y="55"/>
                </a:cxn>
                <a:cxn ang="0">
                  <a:pos x="43" y="55"/>
                </a:cxn>
                <a:cxn ang="0">
                  <a:pos x="49" y="53"/>
                </a:cxn>
                <a:cxn ang="0">
                  <a:pos x="51" y="47"/>
                </a:cxn>
                <a:cxn ang="0">
                  <a:pos x="53" y="38"/>
                </a:cxn>
                <a:cxn ang="0">
                  <a:pos x="51" y="32"/>
                </a:cxn>
                <a:cxn ang="0">
                  <a:pos x="47" y="28"/>
                </a:cxn>
                <a:cxn ang="0">
                  <a:pos x="40" y="26"/>
                </a:cxn>
                <a:cxn ang="0">
                  <a:pos x="34" y="26"/>
                </a:cxn>
                <a:cxn ang="0">
                  <a:pos x="32" y="28"/>
                </a:cxn>
                <a:cxn ang="0">
                  <a:pos x="28" y="32"/>
                </a:cxn>
                <a:cxn ang="0">
                  <a:pos x="57" y="8"/>
                </a:cxn>
                <a:cxn ang="0">
                  <a:pos x="34" y="22"/>
                </a:cxn>
                <a:cxn ang="0">
                  <a:pos x="40" y="20"/>
                </a:cxn>
                <a:cxn ang="0">
                  <a:pos x="51" y="22"/>
                </a:cxn>
                <a:cxn ang="0">
                  <a:pos x="57" y="28"/>
                </a:cxn>
                <a:cxn ang="0">
                  <a:pos x="61" y="36"/>
                </a:cxn>
                <a:cxn ang="0">
                  <a:pos x="59" y="47"/>
                </a:cxn>
                <a:cxn ang="0">
                  <a:pos x="55" y="55"/>
                </a:cxn>
                <a:cxn ang="0">
                  <a:pos x="45" y="61"/>
                </a:cxn>
                <a:cxn ang="0">
                  <a:pos x="34" y="61"/>
                </a:cxn>
                <a:cxn ang="0">
                  <a:pos x="26" y="57"/>
                </a:cxn>
                <a:cxn ang="0">
                  <a:pos x="22" y="49"/>
                </a:cxn>
                <a:cxn ang="0">
                  <a:pos x="105" y="61"/>
                </a:cxn>
                <a:cxn ang="0">
                  <a:pos x="67" y="57"/>
                </a:cxn>
                <a:cxn ang="0">
                  <a:pos x="67" y="55"/>
                </a:cxn>
                <a:cxn ang="0">
                  <a:pos x="71" y="49"/>
                </a:cxn>
                <a:cxn ang="0">
                  <a:pos x="75" y="45"/>
                </a:cxn>
                <a:cxn ang="0">
                  <a:pos x="81" y="38"/>
                </a:cxn>
                <a:cxn ang="0">
                  <a:pos x="91" y="28"/>
                </a:cxn>
                <a:cxn ang="0">
                  <a:pos x="97" y="22"/>
                </a:cxn>
                <a:cxn ang="0">
                  <a:pos x="99" y="16"/>
                </a:cxn>
                <a:cxn ang="0">
                  <a:pos x="97" y="12"/>
                </a:cxn>
                <a:cxn ang="0">
                  <a:pos x="95" y="8"/>
                </a:cxn>
                <a:cxn ang="0">
                  <a:pos x="89" y="6"/>
                </a:cxn>
                <a:cxn ang="0">
                  <a:pos x="83" y="6"/>
                </a:cxn>
                <a:cxn ang="0">
                  <a:pos x="79" y="8"/>
                </a:cxn>
                <a:cxn ang="0">
                  <a:pos x="75" y="14"/>
                </a:cxn>
                <a:cxn ang="0">
                  <a:pos x="69" y="14"/>
                </a:cxn>
                <a:cxn ang="0">
                  <a:pos x="71" y="6"/>
                </a:cxn>
                <a:cxn ang="0">
                  <a:pos x="77" y="0"/>
                </a:cxn>
                <a:cxn ang="0">
                  <a:pos x="87" y="0"/>
                </a:cxn>
                <a:cxn ang="0">
                  <a:pos x="97" y="2"/>
                </a:cxn>
                <a:cxn ang="0">
                  <a:pos x="103" y="6"/>
                </a:cxn>
                <a:cxn ang="0">
                  <a:pos x="105" y="14"/>
                </a:cxn>
                <a:cxn ang="0">
                  <a:pos x="105" y="20"/>
                </a:cxn>
                <a:cxn ang="0">
                  <a:pos x="103" y="24"/>
                </a:cxn>
                <a:cxn ang="0">
                  <a:pos x="101" y="28"/>
                </a:cxn>
                <a:cxn ang="0">
                  <a:pos x="97" y="34"/>
                </a:cxn>
                <a:cxn ang="0">
                  <a:pos x="89" y="40"/>
                </a:cxn>
                <a:cxn ang="0">
                  <a:pos x="81" y="47"/>
                </a:cxn>
                <a:cxn ang="0">
                  <a:pos x="79" y="51"/>
                </a:cxn>
                <a:cxn ang="0">
                  <a:pos x="77" y="53"/>
                </a:cxn>
              </a:cxnLst>
              <a:rect l="0" t="0" r="r" b="b"/>
              <a:pathLst>
                <a:path w="105" h="61">
                  <a:moveTo>
                    <a:pt x="0" y="61"/>
                  </a:moveTo>
                  <a:lnTo>
                    <a:pt x="0" y="51"/>
                  </a:lnTo>
                  <a:lnTo>
                    <a:pt x="10" y="51"/>
                  </a:lnTo>
                  <a:lnTo>
                    <a:pt x="10" y="61"/>
                  </a:lnTo>
                  <a:lnTo>
                    <a:pt x="0" y="61"/>
                  </a:lnTo>
                  <a:close/>
                  <a:moveTo>
                    <a:pt x="20" y="45"/>
                  </a:moveTo>
                  <a:lnTo>
                    <a:pt x="28" y="43"/>
                  </a:lnTo>
                  <a:lnTo>
                    <a:pt x="28" y="45"/>
                  </a:lnTo>
                  <a:lnTo>
                    <a:pt x="28" y="47"/>
                  </a:lnTo>
                  <a:lnTo>
                    <a:pt x="28" y="47"/>
                  </a:lnTo>
                  <a:lnTo>
                    <a:pt x="30" y="49"/>
                  </a:lnTo>
                  <a:lnTo>
                    <a:pt x="30" y="49"/>
                  </a:lnTo>
                  <a:lnTo>
                    <a:pt x="30" y="51"/>
                  </a:lnTo>
                  <a:lnTo>
                    <a:pt x="30" y="51"/>
                  </a:lnTo>
                  <a:lnTo>
                    <a:pt x="32" y="53"/>
                  </a:lnTo>
                  <a:lnTo>
                    <a:pt x="32" y="53"/>
                  </a:lnTo>
                  <a:lnTo>
                    <a:pt x="34" y="53"/>
                  </a:lnTo>
                  <a:lnTo>
                    <a:pt x="34" y="55"/>
                  </a:lnTo>
                  <a:lnTo>
                    <a:pt x="36" y="55"/>
                  </a:lnTo>
                  <a:lnTo>
                    <a:pt x="36" y="55"/>
                  </a:lnTo>
                  <a:lnTo>
                    <a:pt x="38" y="55"/>
                  </a:lnTo>
                  <a:lnTo>
                    <a:pt x="38" y="55"/>
                  </a:lnTo>
                  <a:lnTo>
                    <a:pt x="40" y="55"/>
                  </a:lnTo>
                  <a:lnTo>
                    <a:pt x="40" y="55"/>
                  </a:lnTo>
                  <a:lnTo>
                    <a:pt x="43" y="55"/>
                  </a:lnTo>
                  <a:lnTo>
                    <a:pt x="43" y="55"/>
                  </a:lnTo>
                  <a:lnTo>
                    <a:pt x="45" y="55"/>
                  </a:lnTo>
                  <a:lnTo>
                    <a:pt x="47" y="53"/>
                  </a:lnTo>
                  <a:lnTo>
                    <a:pt x="47" y="53"/>
                  </a:lnTo>
                  <a:lnTo>
                    <a:pt x="49" y="53"/>
                  </a:lnTo>
                  <a:lnTo>
                    <a:pt x="49" y="51"/>
                  </a:lnTo>
                  <a:lnTo>
                    <a:pt x="49" y="51"/>
                  </a:lnTo>
                  <a:lnTo>
                    <a:pt x="51" y="49"/>
                  </a:lnTo>
                  <a:lnTo>
                    <a:pt x="51" y="47"/>
                  </a:lnTo>
                  <a:lnTo>
                    <a:pt x="51" y="47"/>
                  </a:lnTo>
                  <a:lnTo>
                    <a:pt x="53" y="45"/>
                  </a:lnTo>
                  <a:lnTo>
                    <a:pt x="53" y="43"/>
                  </a:lnTo>
                  <a:lnTo>
                    <a:pt x="53" y="43"/>
                  </a:lnTo>
                  <a:lnTo>
                    <a:pt x="53" y="40"/>
                  </a:lnTo>
                  <a:lnTo>
                    <a:pt x="53" y="38"/>
                  </a:lnTo>
                  <a:lnTo>
                    <a:pt x="53" y="36"/>
                  </a:lnTo>
                  <a:lnTo>
                    <a:pt x="53" y="36"/>
                  </a:lnTo>
                  <a:lnTo>
                    <a:pt x="51" y="34"/>
                  </a:lnTo>
                  <a:lnTo>
                    <a:pt x="51" y="32"/>
                  </a:lnTo>
                  <a:lnTo>
                    <a:pt x="51" y="32"/>
                  </a:lnTo>
                  <a:lnTo>
                    <a:pt x="51" y="30"/>
                  </a:lnTo>
                  <a:lnTo>
                    <a:pt x="49" y="30"/>
                  </a:lnTo>
                  <a:lnTo>
                    <a:pt x="49" y="28"/>
                  </a:lnTo>
                  <a:lnTo>
                    <a:pt x="47" y="28"/>
                  </a:lnTo>
                  <a:lnTo>
                    <a:pt x="47" y="28"/>
                  </a:lnTo>
                  <a:lnTo>
                    <a:pt x="45" y="26"/>
                  </a:lnTo>
                  <a:lnTo>
                    <a:pt x="45" y="26"/>
                  </a:lnTo>
                  <a:lnTo>
                    <a:pt x="43" y="26"/>
                  </a:lnTo>
                  <a:lnTo>
                    <a:pt x="40" y="26"/>
                  </a:lnTo>
                  <a:lnTo>
                    <a:pt x="40" y="26"/>
                  </a:lnTo>
                  <a:lnTo>
                    <a:pt x="38" y="26"/>
                  </a:lnTo>
                  <a:lnTo>
                    <a:pt x="38" y="26"/>
                  </a:lnTo>
                  <a:lnTo>
                    <a:pt x="36" y="26"/>
                  </a:lnTo>
                  <a:lnTo>
                    <a:pt x="36" y="26"/>
                  </a:lnTo>
                  <a:lnTo>
                    <a:pt x="34" y="26"/>
                  </a:lnTo>
                  <a:lnTo>
                    <a:pt x="34" y="26"/>
                  </a:lnTo>
                  <a:lnTo>
                    <a:pt x="34" y="28"/>
                  </a:lnTo>
                  <a:lnTo>
                    <a:pt x="32" y="28"/>
                  </a:lnTo>
                  <a:lnTo>
                    <a:pt x="32" y="28"/>
                  </a:lnTo>
                  <a:lnTo>
                    <a:pt x="32" y="28"/>
                  </a:lnTo>
                  <a:lnTo>
                    <a:pt x="30" y="30"/>
                  </a:lnTo>
                  <a:lnTo>
                    <a:pt x="30" y="30"/>
                  </a:lnTo>
                  <a:lnTo>
                    <a:pt x="30" y="30"/>
                  </a:lnTo>
                  <a:lnTo>
                    <a:pt x="30" y="30"/>
                  </a:lnTo>
                  <a:lnTo>
                    <a:pt x="28" y="32"/>
                  </a:lnTo>
                  <a:lnTo>
                    <a:pt x="28" y="32"/>
                  </a:lnTo>
                  <a:lnTo>
                    <a:pt x="22" y="30"/>
                  </a:lnTo>
                  <a:lnTo>
                    <a:pt x="28" y="0"/>
                  </a:lnTo>
                  <a:lnTo>
                    <a:pt x="57" y="0"/>
                  </a:lnTo>
                  <a:lnTo>
                    <a:pt x="57" y="8"/>
                  </a:lnTo>
                  <a:lnTo>
                    <a:pt x="32" y="8"/>
                  </a:lnTo>
                  <a:lnTo>
                    <a:pt x="30" y="24"/>
                  </a:lnTo>
                  <a:lnTo>
                    <a:pt x="32" y="22"/>
                  </a:lnTo>
                  <a:lnTo>
                    <a:pt x="32" y="22"/>
                  </a:lnTo>
                  <a:lnTo>
                    <a:pt x="34" y="22"/>
                  </a:lnTo>
                  <a:lnTo>
                    <a:pt x="36" y="20"/>
                  </a:lnTo>
                  <a:lnTo>
                    <a:pt x="36" y="20"/>
                  </a:lnTo>
                  <a:lnTo>
                    <a:pt x="38" y="20"/>
                  </a:lnTo>
                  <a:lnTo>
                    <a:pt x="40" y="20"/>
                  </a:lnTo>
                  <a:lnTo>
                    <a:pt x="40" y="20"/>
                  </a:lnTo>
                  <a:lnTo>
                    <a:pt x="43" y="20"/>
                  </a:lnTo>
                  <a:lnTo>
                    <a:pt x="45" y="20"/>
                  </a:lnTo>
                  <a:lnTo>
                    <a:pt x="47" y="20"/>
                  </a:lnTo>
                  <a:lnTo>
                    <a:pt x="49" y="20"/>
                  </a:lnTo>
                  <a:lnTo>
                    <a:pt x="51" y="22"/>
                  </a:lnTo>
                  <a:lnTo>
                    <a:pt x="53" y="22"/>
                  </a:lnTo>
                  <a:lnTo>
                    <a:pt x="53" y="24"/>
                  </a:lnTo>
                  <a:lnTo>
                    <a:pt x="55" y="24"/>
                  </a:lnTo>
                  <a:lnTo>
                    <a:pt x="57" y="26"/>
                  </a:lnTo>
                  <a:lnTo>
                    <a:pt x="57" y="28"/>
                  </a:lnTo>
                  <a:lnTo>
                    <a:pt x="59" y="30"/>
                  </a:lnTo>
                  <a:lnTo>
                    <a:pt x="59" y="32"/>
                  </a:lnTo>
                  <a:lnTo>
                    <a:pt x="59" y="32"/>
                  </a:lnTo>
                  <a:lnTo>
                    <a:pt x="61" y="34"/>
                  </a:lnTo>
                  <a:lnTo>
                    <a:pt x="61" y="36"/>
                  </a:lnTo>
                  <a:lnTo>
                    <a:pt x="61" y="38"/>
                  </a:lnTo>
                  <a:lnTo>
                    <a:pt x="61" y="40"/>
                  </a:lnTo>
                  <a:lnTo>
                    <a:pt x="61" y="43"/>
                  </a:lnTo>
                  <a:lnTo>
                    <a:pt x="59" y="45"/>
                  </a:lnTo>
                  <a:lnTo>
                    <a:pt x="59" y="47"/>
                  </a:lnTo>
                  <a:lnTo>
                    <a:pt x="59" y="49"/>
                  </a:lnTo>
                  <a:lnTo>
                    <a:pt x="57" y="51"/>
                  </a:lnTo>
                  <a:lnTo>
                    <a:pt x="57" y="53"/>
                  </a:lnTo>
                  <a:lnTo>
                    <a:pt x="55" y="53"/>
                  </a:lnTo>
                  <a:lnTo>
                    <a:pt x="55" y="55"/>
                  </a:lnTo>
                  <a:lnTo>
                    <a:pt x="53" y="57"/>
                  </a:lnTo>
                  <a:lnTo>
                    <a:pt x="51" y="59"/>
                  </a:lnTo>
                  <a:lnTo>
                    <a:pt x="49" y="59"/>
                  </a:lnTo>
                  <a:lnTo>
                    <a:pt x="47" y="61"/>
                  </a:lnTo>
                  <a:lnTo>
                    <a:pt x="45" y="61"/>
                  </a:lnTo>
                  <a:lnTo>
                    <a:pt x="43" y="61"/>
                  </a:lnTo>
                  <a:lnTo>
                    <a:pt x="40" y="61"/>
                  </a:lnTo>
                  <a:lnTo>
                    <a:pt x="38" y="61"/>
                  </a:lnTo>
                  <a:lnTo>
                    <a:pt x="36" y="61"/>
                  </a:lnTo>
                  <a:lnTo>
                    <a:pt x="34" y="61"/>
                  </a:lnTo>
                  <a:lnTo>
                    <a:pt x="32" y="61"/>
                  </a:lnTo>
                  <a:lnTo>
                    <a:pt x="30" y="59"/>
                  </a:lnTo>
                  <a:lnTo>
                    <a:pt x="28" y="59"/>
                  </a:lnTo>
                  <a:lnTo>
                    <a:pt x="28" y="57"/>
                  </a:lnTo>
                  <a:lnTo>
                    <a:pt x="26" y="57"/>
                  </a:lnTo>
                  <a:lnTo>
                    <a:pt x="24" y="55"/>
                  </a:lnTo>
                  <a:lnTo>
                    <a:pt x="24" y="55"/>
                  </a:lnTo>
                  <a:lnTo>
                    <a:pt x="22" y="53"/>
                  </a:lnTo>
                  <a:lnTo>
                    <a:pt x="22" y="51"/>
                  </a:lnTo>
                  <a:lnTo>
                    <a:pt x="22" y="49"/>
                  </a:lnTo>
                  <a:lnTo>
                    <a:pt x="20" y="49"/>
                  </a:lnTo>
                  <a:lnTo>
                    <a:pt x="20" y="47"/>
                  </a:lnTo>
                  <a:lnTo>
                    <a:pt x="20" y="45"/>
                  </a:lnTo>
                  <a:close/>
                  <a:moveTo>
                    <a:pt x="105" y="53"/>
                  </a:moveTo>
                  <a:lnTo>
                    <a:pt x="105" y="61"/>
                  </a:lnTo>
                  <a:lnTo>
                    <a:pt x="67" y="61"/>
                  </a:lnTo>
                  <a:lnTo>
                    <a:pt x="67" y="59"/>
                  </a:lnTo>
                  <a:lnTo>
                    <a:pt x="67" y="59"/>
                  </a:lnTo>
                  <a:lnTo>
                    <a:pt x="67" y="59"/>
                  </a:lnTo>
                  <a:lnTo>
                    <a:pt x="67" y="57"/>
                  </a:lnTo>
                  <a:lnTo>
                    <a:pt x="67" y="57"/>
                  </a:lnTo>
                  <a:lnTo>
                    <a:pt x="67" y="57"/>
                  </a:lnTo>
                  <a:lnTo>
                    <a:pt x="67" y="55"/>
                  </a:lnTo>
                  <a:lnTo>
                    <a:pt x="67" y="55"/>
                  </a:lnTo>
                  <a:lnTo>
                    <a:pt x="67" y="55"/>
                  </a:lnTo>
                  <a:lnTo>
                    <a:pt x="69" y="53"/>
                  </a:lnTo>
                  <a:lnTo>
                    <a:pt x="69" y="53"/>
                  </a:lnTo>
                  <a:lnTo>
                    <a:pt x="69" y="51"/>
                  </a:lnTo>
                  <a:lnTo>
                    <a:pt x="69" y="51"/>
                  </a:lnTo>
                  <a:lnTo>
                    <a:pt x="71" y="49"/>
                  </a:lnTo>
                  <a:lnTo>
                    <a:pt x="71" y="49"/>
                  </a:lnTo>
                  <a:lnTo>
                    <a:pt x="73" y="47"/>
                  </a:lnTo>
                  <a:lnTo>
                    <a:pt x="73" y="47"/>
                  </a:lnTo>
                  <a:lnTo>
                    <a:pt x="73" y="45"/>
                  </a:lnTo>
                  <a:lnTo>
                    <a:pt x="75" y="45"/>
                  </a:lnTo>
                  <a:lnTo>
                    <a:pt x="77" y="43"/>
                  </a:lnTo>
                  <a:lnTo>
                    <a:pt x="77" y="40"/>
                  </a:lnTo>
                  <a:lnTo>
                    <a:pt x="79" y="40"/>
                  </a:lnTo>
                  <a:lnTo>
                    <a:pt x="81" y="38"/>
                  </a:lnTo>
                  <a:lnTo>
                    <a:pt x="81" y="38"/>
                  </a:lnTo>
                  <a:lnTo>
                    <a:pt x="85" y="36"/>
                  </a:lnTo>
                  <a:lnTo>
                    <a:pt x="87" y="34"/>
                  </a:lnTo>
                  <a:lnTo>
                    <a:pt x="89" y="32"/>
                  </a:lnTo>
                  <a:lnTo>
                    <a:pt x="89" y="30"/>
                  </a:lnTo>
                  <a:lnTo>
                    <a:pt x="91" y="28"/>
                  </a:lnTo>
                  <a:lnTo>
                    <a:pt x="93" y="26"/>
                  </a:lnTo>
                  <a:lnTo>
                    <a:pt x="93" y="26"/>
                  </a:lnTo>
                  <a:lnTo>
                    <a:pt x="95" y="24"/>
                  </a:lnTo>
                  <a:lnTo>
                    <a:pt x="95" y="24"/>
                  </a:lnTo>
                  <a:lnTo>
                    <a:pt x="97" y="22"/>
                  </a:lnTo>
                  <a:lnTo>
                    <a:pt x="97" y="22"/>
                  </a:lnTo>
                  <a:lnTo>
                    <a:pt x="97" y="20"/>
                  </a:lnTo>
                  <a:lnTo>
                    <a:pt x="97" y="18"/>
                  </a:lnTo>
                  <a:lnTo>
                    <a:pt x="99" y="18"/>
                  </a:lnTo>
                  <a:lnTo>
                    <a:pt x="99" y="16"/>
                  </a:lnTo>
                  <a:lnTo>
                    <a:pt x="99" y="16"/>
                  </a:lnTo>
                  <a:lnTo>
                    <a:pt x="99" y="14"/>
                  </a:lnTo>
                  <a:lnTo>
                    <a:pt x="99" y="14"/>
                  </a:lnTo>
                  <a:lnTo>
                    <a:pt x="97" y="12"/>
                  </a:lnTo>
                  <a:lnTo>
                    <a:pt x="97" y="12"/>
                  </a:lnTo>
                  <a:lnTo>
                    <a:pt x="97" y="10"/>
                  </a:lnTo>
                  <a:lnTo>
                    <a:pt x="97" y="10"/>
                  </a:lnTo>
                  <a:lnTo>
                    <a:pt x="95" y="10"/>
                  </a:lnTo>
                  <a:lnTo>
                    <a:pt x="95" y="8"/>
                  </a:lnTo>
                  <a:lnTo>
                    <a:pt x="95" y="8"/>
                  </a:lnTo>
                  <a:lnTo>
                    <a:pt x="93" y="6"/>
                  </a:lnTo>
                  <a:lnTo>
                    <a:pt x="93" y="6"/>
                  </a:lnTo>
                  <a:lnTo>
                    <a:pt x="91" y="6"/>
                  </a:lnTo>
                  <a:lnTo>
                    <a:pt x="91" y="6"/>
                  </a:lnTo>
                  <a:lnTo>
                    <a:pt x="89" y="6"/>
                  </a:lnTo>
                  <a:lnTo>
                    <a:pt x="89" y="6"/>
                  </a:lnTo>
                  <a:lnTo>
                    <a:pt x="87" y="6"/>
                  </a:lnTo>
                  <a:lnTo>
                    <a:pt x="85" y="6"/>
                  </a:lnTo>
                  <a:lnTo>
                    <a:pt x="85" y="6"/>
                  </a:lnTo>
                  <a:lnTo>
                    <a:pt x="83" y="6"/>
                  </a:lnTo>
                  <a:lnTo>
                    <a:pt x="83" y="6"/>
                  </a:lnTo>
                  <a:lnTo>
                    <a:pt x="81" y="6"/>
                  </a:lnTo>
                  <a:lnTo>
                    <a:pt x="81" y="8"/>
                  </a:lnTo>
                  <a:lnTo>
                    <a:pt x="79" y="8"/>
                  </a:lnTo>
                  <a:lnTo>
                    <a:pt x="79" y="8"/>
                  </a:lnTo>
                  <a:lnTo>
                    <a:pt x="77" y="10"/>
                  </a:lnTo>
                  <a:lnTo>
                    <a:pt x="77" y="10"/>
                  </a:lnTo>
                  <a:lnTo>
                    <a:pt x="77" y="12"/>
                  </a:lnTo>
                  <a:lnTo>
                    <a:pt x="77" y="12"/>
                  </a:lnTo>
                  <a:lnTo>
                    <a:pt x="75" y="14"/>
                  </a:lnTo>
                  <a:lnTo>
                    <a:pt x="75" y="14"/>
                  </a:lnTo>
                  <a:lnTo>
                    <a:pt x="75" y="16"/>
                  </a:lnTo>
                  <a:lnTo>
                    <a:pt x="75" y="18"/>
                  </a:lnTo>
                  <a:lnTo>
                    <a:pt x="67" y="16"/>
                  </a:lnTo>
                  <a:lnTo>
                    <a:pt x="69" y="14"/>
                  </a:lnTo>
                  <a:lnTo>
                    <a:pt x="69" y="12"/>
                  </a:lnTo>
                  <a:lnTo>
                    <a:pt x="69" y="10"/>
                  </a:lnTo>
                  <a:lnTo>
                    <a:pt x="69" y="10"/>
                  </a:lnTo>
                  <a:lnTo>
                    <a:pt x="71" y="8"/>
                  </a:lnTo>
                  <a:lnTo>
                    <a:pt x="71" y="6"/>
                  </a:lnTo>
                  <a:lnTo>
                    <a:pt x="73" y="4"/>
                  </a:lnTo>
                  <a:lnTo>
                    <a:pt x="73" y="4"/>
                  </a:lnTo>
                  <a:lnTo>
                    <a:pt x="75" y="2"/>
                  </a:lnTo>
                  <a:lnTo>
                    <a:pt x="77" y="2"/>
                  </a:lnTo>
                  <a:lnTo>
                    <a:pt x="77" y="0"/>
                  </a:lnTo>
                  <a:lnTo>
                    <a:pt x="79" y="0"/>
                  </a:lnTo>
                  <a:lnTo>
                    <a:pt x="81" y="0"/>
                  </a:lnTo>
                  <a:lnTo>
                    <a:pt x="83" y="0"/>
                  </a:lnTo>
                  <a:lnTo>
                    <a:pt x="85" y="0"/>
                  </a:lnTo>
                  <a:lnTo>
                    <a:pt x="87" y="0"/>
                  </a:lnTo>
                  <a:lnTo>
                    <a:pt x="89" y="0"/>
                  </a:lnTo>
                  <a:lnTo>
                    <a:pt x="91" y="0"/>
                  </a:lnTo>
                  <a:lnTo>
                    <a:pt x="93" y="0"/>
                  </a:lnTo>
                  <a:lnTo>
                    <a:pt x="95" y="0"/>
                  </a:lnTo>
                  <a:lnTo>
                    <a:pt x="97" y="2"/>
                  </a:lnTo>
                  <a:lnTo>
                    <a:pt x="99" y="2"/>
                  </a:lnTo>
                  <a:lnTo>
                    <a:pt x="99" y="2"/>
                  </a:lnTo>
                  <a:lnTo>
                    <a:pt x="101" y="4"/>
                  </a:lnTo>
                  <a:lnTo>
                    <a:pt x="101" y="6"/>
                  </a:lnTo>
                  <a:lnTo>
                    <a:pt x="103" y="6"/>
                  </a:lnTo>
                  <a:lnTo>
                    <a:pt x="103" y="8"/>
                  </a:lnTo>
                  <a:lnTo>
                    <a:pt x="105" y="10"/>
                  </a:lnTo>
                  <a:lnTo>
                    <a:pt x="105" y="10"/>
                  </a:lnTo>
                  <a:lnTo>
                    <a:pt x="105" y="12"/>
                  </a:lnTo>
                  <a:lnTo>
                    <a:pt x="105" y="14"/>
                  </a:lnTo>
                  <a:lnTo>
                    <a:pt x="105" y="16"/>
                  </a:lnTo>
                  <a:lnTo>
                    <a:pt x="105" y="16"/>
                  </a:lnTo>
                  <a:lnTo>
                    <a:pt x="105" y="18"/>
                  </a:lnTo>
                  <a:lnTo>
                    <a:pt x="105" y="18"/>
                  </a:lnTo>
                  <a:lnTo>
                    <a:pt x="105" y="20"/>
                  </a:lnTo>
                  <a:lnTo>
                    <a:pt x="105" y="20"/>
                  </a:lnTo>
                  <a:lnTo>
                    <a:pt x="105" y="22"/>
                  </a:lnTo>
                  <a:lnTo>
                    <a:pt x="105" y="22"/>
                  </a:lnTo>
                  <a:lnTo>
                    <a:pt x="105" y="22"/>
                  </a:lnTo>
                  <a:lnTo>
                    <a:pt x="103" y="24"/>
                  </a:lnTo>
                  <a:lnTo>
                    <a:pt x="103" y="24"/>
                  </a:lnTo>
                  <a:lnTo>
                    <a:pt x="103" y="26"/>
                  </a:lnTo>
                  <a:lnTo>
                    <a:pt x="103" y="26"/>
                  </a:lnTo>
                  <a:lnTo>
                    <a:pt x="101" y="28"/>
                  </a:lnTo>
                  <a:lnTo>
                    <a:pt x="101" y="28"/>
                  </a:lnTo>
                  <a:lnTo>
                    <a:pt x="101" y="30"/>
                  </a:lnTo>
                  <a:lnTo>
                    <a:pt x="99" y="30"/>
                  </a:lnTo>
                  <a:lnTo>
                    <a:pt x="99" y="32"/>
                  </a:lnTo>
                  <a:lnTo>
                    <a:pt x="97" y="32"/>
                  </a:lnTo>
                  <a:lnTo>
                    <a:pt x="97" y="34"/>
                  </a:lnTo>
                  <a:lnTo>
                    <a:pt x="95" y="34"/>
                  </a:lnTo>
                  <a:lnTo>
                    <a:pt x="93" y="36"/>
                  </a:lnTo>
                  <a:lnTo>
                    <a:pt x="91" y="38"/>
                  </a:lnTo>
                  <a:lnTo>
                    <a:pt x="91" y="40"/>
                  </a:lnTo>
                  <a:lnTo>
                    <a:pt x="89" y="40"/>
                  </a:lnTo>
                  <a:lnTo>
                    <a:pt x="87" y="43"/>
                  </a:lnTo>
                  <a:lnTo>
                    <a:pt x="85" y="45"/>
                  </a:lnTo>
                  <a:lnTo>
                    <a:pt x="83" y="45"/>
                  </a:lnTo>
                  <a:lnTo>
                    <a:pt x="83" y="47"/>
                  </a:lnTo>
                  <a:lnTo>
                    <a:pt x="81" y="47"/>
                  </a:lnTo>
                  <a:lnTo>
                    <a:pt x="81" y="47"/>
                  </a:lnTo>
                  <a:lnTo>
                    <a:pt x="81" y="49"/>
                  </a:lnTo>
                  <a:lnTo>
                    <a:pt x="79" y="49"/>
                  </a:lnTo>
                  <a:lnTo>
                    <a:pt x="79" y="49"/>
                  </a:lnTo>
                  <a:lnTo>
                    <a:pt x="79" y="51"/>
                  </a:lnTo>
                  <a:lnTo>
                    <a:pt x="79" y="51"/>
                  </a:lnTo>
                  <a:lnTo>
                    <a:pt x="77" y="51"/>
                  </a:lnTo>
                  <a:lnTo>
                    <a:pt x="77" y="51"/>
                  </a:lnTo>
                  <a:lnTo>
                    <a:pt x="77" y="53"/>
                  </a:lnTo>
                  <a:lnTo>
                    <a:pt x="77" y="53"/>
                  </a:lnTo>
                  <a:lnTo>
                    <a:pt x="77" y="53"/>
                  </a:lnTo>
                  <a:lnTo>
                    <a:pt x="105" y="53"/>
                  </a:lnTo>
                  <a:close/>
                </a:path>
              </a:pathLst>
            </a:custGeom>
            <a:grpFill/>
            <a:ln w="9525">
              <a:noFill/>
              <a:round/>
              <a:headEnd/>
              <a:tailEnd/>
            </a:ln>
          </p:spPr>
          <p:txBody>
            <a:bodyPr/>
            <a:lstStyle/>
            <a:p>
              <a:pPr>
                <a:defRPr/>
              </a:pPr>
              <a:endParaRPr lang="en-CA" dirty="0"/>
            </a:p>
          </p:txBody>
        </p:sp>
        <p:sp>
          <p:nvSpPr>
            <p:cNvPr id="930159" name="Freeform 367"/>
            <p:cNvSpPr>
              <a:spLocks noEditPoints="1"/>
            </p:cNvSpPr>
            <p:nvPr/>
          </p:nvSpPr>
          <p:spPr bwMode="auto">
            <a:xfrm>
              <a:off x="5142" y="1763"/>
              <a:ext cx="106" cy="63"/>
            </a:xfrm>
            <a:custGeom>
              <a:avLst/>
              <a:gdLst/>
              <a:ahLst/>
              <a:cxnLst>
                <a:cxn ang="0">
                  <a:pos x="0" y="61"/>
                </a:cxn>
                <a:cxn ang="0">
                  <a:pos x="49" y="12"/>
                </a:cxn>
                <a:cxn ang="0">
                  <a:pos x="47" y="10"/>
                </a:cxn>
                <a:cxn ang="0">
                  <a:pos x="43" y="6"/>
                </a:cxn>
                <a:cxn ang="0">
                  <a:pos x="39" y="6"/>
                </a:cxn>
                <a:cxn ang="0">
                  <a:pos x="35" y="8"/>
                </a:cxn>
                <a:cxn ang="0">
                  <a:pos x="31" y="12"/>
                </a:cxn>
                <a:cxn ang="0">
                  <a:pos x="29" y="19"/>
                </a:cxn>
                <a:cxn ang="0">
                  <a:pos x="27" y="27"/>
                </a:cxn>
                <a:cxn ang="0">
                  <a:pos x="29" y="27"/>
                </a:cxn>
                <a:cxn ang="0">
                  <a:pos x="33" y="25"/>
                </a:cxn>
                <a:cxn ang="0">
                  <a:pos x="37" y="23"/>
                </a:cxn>
                <a:cxn ang="0">
                  <a:pos x="45" y="23"/>
                </a:cxn>
                <a:cxn ang="0">
                  <a:pos x="53" y="27"/>
                </a:cxn>
                <a:cxn ang="0">
                  <a:pos x="57" y="35"/>
                </a:cxn>
                <a:cxn ang="0">
                  <a:pos x="59" y="43"/>
                </a:cxn>
                <a:cxn ang="0">
                  <a:pos x="57" y="49"/>
                </a:cxn>
                <a:cxn ang="0">
                  <a:pos x="55" y="55"/>
                </a:cxn>
                <a:cxn ang="0">
                  <a:pos x="49" y="59"/>
                </a:cxn>
                <a:cxn ang="0">
                  <a:pos x="43" y="63"/>
                </a:cxn>
                <a:cxn ang="0">
                  <a:pos x="35" y="61"/>
                </a:cxn>
                <a:cxn ang="0">
                  <a:pos x="27" y="57"/>
                </a:cxn>
                <a:cxn ang="0">
                  <a:pos x="21" y="47"/>
                </a:cxn>
                <a:cxn ang="0">
                  <a:pos x="19" y="29"/>
                </a:cxn>
                <a:cxn ang="0">
                  <a:pos x="23" y="12"/>
                </a:cxn>
                <a:cxn ang="0">
                  <a:pos x="31" y="4"/>
                </a:cxn>
                <a:cxn ang="0">
                  <a:pos x="41" y="0"/>
                </a:cxn>
                <a:cxn ang="0">
                  <a:pos x="49" y="2"/>
                </a:cxn>
                <a:cxn ang="0">
                  <a:pos x="55" y="6"/>
                </a:cxn>
                <a:cxn ang="0">
                  <a:pos x="57" y="14"/>
                </a:cxn>
                <a:cxn ang="0">
                  <a:pos x="27" y="45"/>
                </a:cxn>
                <a:cxn ang="0">
                  <a:pos x="29" y="49"/>
                </a:cxn>
                <a:cxn ang="0">
                  <a:pos x="31" y="53"/>
                </a:cxn>
                <a:cxn ang="0">
                  <a:pos x="35" y="55"/>
                </a:cxn>
                <a:cxn ang="0">
                  <a:pos x="39" y="57"/>
                </a:cxn>
                <a:cxn ang="0">
                  <a:pos x="45" y="55"/>
                </a:cxn>
                <a:cxn ang="0">
                  <a:pos x="49" y="51"/>
                </a:cxn>
                <a:cxn ang="0">
                  <a:pos x="51" y="45"/>
                </a:cxn>
                <a:cxn ang="0">
                  <a:pos x="51" y="39"/>
                </a:cxn>
                <a:cxn ang="0">
                  <a:pos x="47" y="33"/>
                </a:cxn>
                <a:cxn ang="0">
                  <a:pos x="43" y="29"/>
                </a:cxn>
                <a:cxn ang="0">
                  <a:pos x="37" y="29"/>
                </a:cxn>
                <a:cxn ang="0">
                  <a:pos x="33" y="31"/>
                </a:cxn>
                <a:cxn ang="0">
                  <a:pos x="29" y="37"/>
                </a:cxn>
                <a:cxn ang="0">
                  <a:pos x="67" y="8"/>
                </a:cxn>
                <a:cxn ang="0">
                  <a:pos x="104" y="10"/>
                </a:cxn>
                <a:cxn ang="0">
                  <a:pos x="96" y="21"/>
                </a:cxn>
                <a:cxn ang="0">
                  <a:pos x="90" y="35"/>
                </a:cxn>
                <a:cxn ang="0">
                  <a:pos x="86" y="47"/>
                </a:cxn>
                <a:cxn ang="0">
                  <a:pos x="84" y="57"/>
                </a:cxn>
                <a:cxn ang="0">
                  <a:pos x="75" y="57"/>
                </a:cxn>
                <a:cxn ang="0">
                  <a:pos x="77" y="47"/>
                </a:cxn>
                <a:cxn ang="0">
                  <a:pos x="81" y="35"/>
                </a:cxn>
                <a:cxn ang="0">
                  <a:pos x="88" y="23"/>
                </a:cxn>
                <a:cxn ang="0">
                  <a:pos x="94" y="12"/>
                </a:cxn>
              </a:cxnLst>
              <a:rect l="0" t="0" r="r" b="b"/>
              <a:pathLst>
                <a:path w="106" h="63">
                  <a:moveTo>
                    <a:pt x="0" y="61"/>
                  </a:moveTo>
                  <a:lnTo>
                    <a:pt x="0" y="53"/>
                  </a:lnTo>
                  <a:lnTo>
                    <a:pt x="8" y="53"/>
                  </a:lnTo>
                  <a:lnTo>
                    <a:pt x="8" y="61"/>
                  </a:lnTo>
                  <a:lnTo>
                    <a:pt x="0" y="61"/>
                  </a:lnTo>
                  <a:close/>
                  <a:moveTo>
                    <a:pt x="57" y="16"/>
                  </a:moveTo>
                  <a:lnTo>
                    <a:pt x="51" y="16"/>
                  </a:lnTo>
                  <a:lnTo>
                    <a:pt x="51" y="14"/>
                  </a:lnTo>
                  <a:lnTo>
                    <a:pt x="49" y="14"/>
                  </a:lnTo>
                  <a:lnTo>
                    <a:pt x="49" y="12"/>
                  </a:lnTo>
                  <a:lnTo>
                    <a:pt x="49" y="12"/>
                  </a:lnTo>
                  <a:lnTo>
                    <a:pt x="49" y="12"/>
                  </a:lnTo>
                  <a:lnTo>
                    <a:pt x="49" y="10"/>
                  </a:lnTo>
                  <a:lnTo>
                    <a:pt x="47" y="10"/>
                  </a:lnTo>
                  <a:lnTo>
                    <a:pt x="47" y="10"/>
                  </a:lnTo>
                  <a:lnTo>
                    <a:pt x="47" y="8"/>
                  </a:lnTo>
                  <a:lnTo>
                    <a:pt x="45" y="8"/>
                  </a:lnTo>
                  <a:lnTo>
                    <a:pt x="45" y="8"/>
                  </a:lnTo>
                  <a:lnTo>
                    <a:pt x="45" y="8"/>
                  </a:lnTo>
                  <a:lnTo>
                    <a:pt x="43" y="6"/>
                  </a:lnTo>
                  <a:lnTo>
                    <a:pt x="43" y="6"/>
                  </a:lnTo>
                  <a:lnTo>
                    <a:pt x="41" y="6"/>
                  </a:lnTo>
                  <a:lnTo>
                    <a:pt x="41" y="6"/>
                  </a:lnTo>
                  <a:lnTo>
                    <a:pt x="39" y="6"/>
                  </a:lnTo>
                  <a:lnTo>
                    <a:pt x="39" y="6"/>
                  </a:lnTo>
                  <a:lnTo>
                    <a:pt x="37" y="6"/>
                  </a:lnTo>
                  <a:lnTo>
                    <a:pt x="37" y="6"/>
                  </a:lnTo>
                  <a:lnTo>
                    <a:pt x="37" y="8"/>
                  </a:lnTo>
                  <a:lnTo>
                    <a:pt x="35" y="8"/>
                  </a:lnTo>
                  <a:lnTo>
                    <a:pt x="35" y="8"/>
                  </a:lnTo>
                  <a:lnTo>
                    <a:pt x="35" y="8"/>
                  </a:lnTo>
                  <a:lnTo>
                    <a:pt x="33" y="10"/>
                  </a:lnTo>
                  <a:lnTo>
                    <a:pt x="33" y="10"/>
                  </a:lnTo>
                  <a:lnTo>
                    <a:pt x="31" y="10"/>
                  </a:lnTo>
                  <a:lnTo>
                    <a:pt x="31" y="12"/>
                  </a:lnTo>
                  <a:lnTo>
                    <a:pt x="31" y="12"/>
                  </a:lnTo>
                  <a:lnTo>
                    <a:pt x="29" y="14"/>
                  </a:lnTo>
                  <a:lnTo>
                    <a:pt x="29" y="14"/>
                  </a:lnTo>
                  <a:lnTo>
                    <a:pt x="29" y="16"/>
                  </a:lnTo>
                  <a:lnTo>
                    <a:pt x="29" y="19"/>
                  </a:lnTo>
                  <a:lnTo>
                    <a:pt x="27" y="19"/>
                  </a:lnTo>
                  <a:lnTo>
                    <a:pt x="27" y="21"/>
                  </a:lnTo>
                  <a:lnTo>
                    <a:pt x="27" y="23"/>
                  </a:lnTo>
                  <a:lnTo>
                    <a:pt x="27" y="25"/>
                  </a:lnTo>
                  <a:lnTo>
                    <a:pt x="27" y="27"/>
                  </a:lnTo>
                  <a:lnTo>
                    <a:pt x="27" y="29"/>
                  </a:lnTo>
                  <a:lnTo>
                    <a:pt x="27" y="31"/>
                  </a:lnTo>
                  <a:lnTo>
                    <a:pt x="27" y="29"/>
                  </a:lnTo>
                  <a:lnTo>
                    <a:pt x="27" y="29"/>
                  </a:lnTo>
                  <a:lnTo>
                    <a:pt x="29" y="27"/>
                  </a:lnTo>
                  <a:lnTo>
                    <a:pt x="29" y="27"/>
                  </a:lnTo>
                  <a:lnTo>
                    <a:pt x="31" y="27"/>
                  </a:lnTo>
                  <a:lnTo>
                    <a:pt x="31" y="25"/>
                  </a:lnTo>
                  <a:lnTo>
                    <a:pt x="33" y="25"/>
                  </a:lnTo>
                  <a:lnTo>
                    <a:pt x="33" y="25"/>
                  </a:lnTo>
                  <a:lnTo>
                    <a:pt x="33" y="25"/>
                  </a:lnTo>
                  <a:lnTo>
                    <a:pt x="35" y="23"/>
                  </a:lnTo>
                  <a:lnTo>
                    <a:pt x="35" y="23"/>
                  </a:lnTo>
                  <a:lnTo>
                    <a:pt x="37" y="23"/>
                  </a:lnTo>
                  <a:lnTo>
                    <a:pt x="37" y="23"/>
                  </a:lnTo>
                  <a:lnTo>
                    <a:pt x="39" y="23"/>
                  </a:lnTo>
                  <a:lnTo>
                    <a:pt x="39" y="23"/>
                  </a:lnTo>
                  <a:lnTo>
                    <a:pt x="41" y="23"/>
                  </a:lnTo>
                  <a:lnTo>
                    <a:pt x="43" y="23"/>
                  </a:lnTo>
                  <a:lnTo>
                    <a:pt x="45" y="23"/>
                  </a:lnTo>
                  <a:lnTo>
                    <a:pt x="47" y="23"/>
                  </a:lnTo>
                  <a:lnTo>
                    <a:pt x="47" y="23"/>
                  </a:lnTo>
                  <a:lnTo>
                    <a:pt x="49" y="25"/>
                  </a:lnTo>
                  <a:lnTo>
                    <a:pt x="51" y="25"/>
                  </a:lnTo>
                  <a:lnTo>
                    <a:pt x="53" y="27"/>
                  </a:lnTo>
                  <a:lnTo>
                    <a:pt x="53" y="29"/>
                  </a:lnTo>
                  <a:lnTo>
                    <a:pt x="55" y="29"/>
                  </a:lnTo>
                  <a:lnTo>
                    <a:pt x="55" y="31"/>
                  </a:lnTo>
                  <a:lnTo>
                    <a:pt x="57" y="33"/>
                  </a:lnTo>
                  <a:lnTo>
                    <a:pt x="57" y="35"/>
                  </a:lnTo>
                  <a:lnTo>
                    <a:pt x="57" y="37"/>
                  </a:lnTo>
                  <a:lnTo>
                    <a:pt x="59" y="37"/>
                  </a:lnTo>
                  <a:lnTo>
                    <a:pt x="59" y="39"/>
                  </a:lnTo>
                  <a:lnTo>
                    <a:pt x="59" y="41"/>
                  </a:lnTo>
                  <a:lnTo>
                    <a:pt x="59" y="43"/>
                  </a:lnTo>
                  <a:lnTo>
                    <a:pt x="59" y="45"/>
                  </a:lnTo>
                  <a:lnTo>
                    <a:pt x="59" y="47"/>
                  </a:lnTo>
                  <a:lnTo>
                    <a:pt x="59" y="47"/>
                  </a:lnTo>
                  <a:lnTo>
                    <a:pt x="57" y="49"/>
                  </a:lnTo>
                  <a:lnTo>
                    <a:pt x="57" y="49"/>
                  </a:lnTo>
                  <a:lnTo>
                    <a:pt x="57" y="51"/>
                  </a:lnTo>
                  <a:lnTo>
                    <a:pt x="57" y="53"/>
                  </a:lnTo>
                  <a:lnTo>
                    <a:pt x="55" y="53"/>
                  </a:lnTo>
                  <a:lnTo>
                    <a:pt x="55" y="55"/>
                  </a:lnTo>
                  <a:lnTo>
                    <a:pt x="55" y="55"/>
                  </a:lnTo>
                  <a:lnTo>
                    <a:pt x="53" y="57"/>
                  </a:lnTo>
                  <a:lnTo>
                    <a:pt x="53" y="57"/>
                  </a:lnTo>
                  <a:lnTo>
                    <a:pt x="51" y="59"/>
                  </a:lnTo>
                  <a:lnTo>
                    <a:pt x="51" y="59"/>
                  </a:lnTo>
                  <a:lnTo>
                    <a:pt x="49" y="59"/>
                  </a:lnTo>
                  <a:lnTo>
                    <a:pt x="49" y="61"/>
                  </a:lnTo>
                  <a:lnTo>
                    <a:pt x="47" y="61"/>
                  </a:lnTo>
                  <a:lnTo>
                    <a:pt x="47" y="61"/>
                  </a:lnTo>
                  <a:lnTo>
                    <a:pt x="45" y="61"/>
                  </a:lnTo>
                  <a:lnTo>
                    <a:pt x="43" y="63"/>
                  </a:lnTo>
                  <a:lnTo>
                    <a:pt x="43" y="63"/>
                  </a:lnTo>
                  <a:lnTo>
                    <a:pt x="41" y="63"/>
                  </a:lnTo>
                  <a:lnTo>
                    <a:pt x="39" y="63"/>
                  </a:lnTo>
                  <a:lnTo>
                    <a:pt x="37" y="63"/>
                  </a:lnTo>
                  <a:lnTo>
                    <a:pt x="35" y="61"/>
                  </a:lnTo>
                  <a:lnTo>
                    <a:pt x="33" y="61"/>
                  </a:lnTo>
                  <a:lnTo>
                    <a:pt x="31" y="61"/>
                  </a:lnTo>
                  <a:lnTo>
                    <a:pt x="29" y="59"/>
                  </a:lnTo>
                  <a:lnTo>
                    <a:pt x="29" y="59"/>
                  </a:lnTo>
                  <a:lnTo>
                    <a:pt x="27" y="57"/>
                  </a:lnTo>
                  <a:lnTo>
                    <a:pt x="25" y="55"/>
                  </a:lnTo>
                  <a:lnTo>
                    <a:pt x="23" y="53"/>
                  </a:lnTo>
                  <a:lnTo>
                    <a:pt x="23" y="51"/>
                  </a:lnTo>
                  <a:lnTo>
                    <a:pt x="21" y="49"/>
                  </a:lnTo>
                  <a:lnTo>
                    <a:pt x="21" y="47"/>
                  </a:lnTo>
                  <a:lnTo>
                    <a:pt x="21" y="43"/>
                  </a:lnTo>
                  <a:lnTo>
                    <a:pt x="19" y="41"/>
                  </a:lnTo>
                  <a:lnTo>
                    <a:pt x="19" y="37"/>
                  </a:lnTo>
                  <a:lnTo>
                    <a:pt x="19" y="33"/>
                  </a:lnTo>
                  <a:lnTo>
                    <a:pt x="19" y="29"/>
                  </a:lnTo>
                  <a:lnTo>
                    <a:pt x="19" y="25"/>
                  </a:lnTo>
                  <a:lnTo>
                    <a:pt x="21" y="21"/>
                  </a:lnTo>
                  <a:lnTo>
                    <a:pt x="21" y="19"/>
                  </a:lnTo>
                  <a:lnTo>
                    <a:pt x="21" y="14"/>
                  </a:lnTo>
                  <a:lnTo>
                    <a:pt x="23" y="12"/>
                  </a:lnTo>
                  <a:lnTo>
                    <a:pt x="25" y="10"/>
                  </a:lnTo>
                  <a:lnTo>
                    <a:pt x="25" y="8"/>
                  </a:lnTo>
                  <a:lnTo>
                    <a:pt x="27" y="6"/>
                  </a:lnTo>
                  <a:lnTo>
                    <a:pt x="29" y="4"/>
                  </a:lnTo>
                  <a:lnTo>
                    <a:pt x="31" y="4"/>
                  </a:lnTo>
                  <a:lnTo>
                    <a:pt x="33" y="2"/>
                  </a:lnTo>
                  <a:lnTo>
                    <a:pt x="35" y="2"/>
                  </a:lnTo>
                  <a:lnTo>
                    <a:pt x="37" y="0"/>
                  </a:lnTo>
                  <a:lnTo>
                    <a:pt x="39" y="0"/>
                  </a:lnTo>
                  <a:lnTo>
                    <a:pt x="41" y="0"/>
                  </a:lnTo>
                  <a:lnTo>
                    <a:pt x="43" y="0"/>
                  </a:lnTo>
                  <a:lnTo>
                    <a:pt x="45" y="0"/>
                  </a:lnTo>
                  <a:lnTo>
                    <a:pt x="45" y="0"/>
                  </a:lnTo>
                  <a:lnTo>
                    <a:pt x="47" y="2"/>
                  </a:lnTo>
                  <a:lnTo>
                    <a:pt x="49" y="2"/>
                  </a:lnTo>
                  <a:lnTo>
                    <a:pt x="49" y="2"/>
                  </a:lnTo>
                  <a:lnTo>
                    <a:pt x="51" y="4"/>
                  </a:lnTo>
                  <a:lnTo>
                    <a:pt x="53" y="4"/>
                  </a:lnTo>
                  <a:lnTo>
                    <a:pt x="53" y="6"/>
                  </a:lnTo>
                  <a:lnTo>
                    <a:pt x="55" y="6"/>
                  </a:lnTo>
                  <a:lnTo>
                    <a:pt x="55" y="8"/>
                  </a:lnTo>
                  <a:lnTo>
                    <a:pt x="55" y="10"/>
                  </a:lnTo>
                  <a:lnTo>
                    <a:pt x="57" y="10"/>
                  </a:lnTo>
                  <a:lnTo>
                    <a:pt x="57" y="12"/>
                  </a:lnTo>
                  <a:lnTo>
                    <a:pt x="57" y="14"/>
                  </a:lnTo>
                  <a:lnTo>
                    <a:pt x="57" y="16"/>
                  </a:lnTo>
                  <a:close/>
                  <a:moveTo>
                    <a:pt x="27" y="43"/>
                  </a:moveTo>
                  <a:lnTo>
                    <a:pt x="27" y="43"/>
                  </a:lnTo>
                  <a:lnTo>
                    <a:pt x="27" y="43"/>
                  </a:lnTo>
                  <a:lnTo>
                    <a:pt x="27" y="45"/>
                  </a:lnTo>
                  <a:lnTo>
                    <a:pt x="29" y="45"/>
                  </a:lnTo>
                  <a:lnTo>
                    <a:pt x="29" y="47"/>
                  </a:lnTo>
                  <a:lnTo>
                    <a:pt x="29" y="47"/>
                  </a:lnTo>
                  <a:lnTo>
                    <a:pt x="29" y="49"/>
                  </a:lnTo>
                  <a:lnTo>
                    <a:pt x="29" y="49"/>
                  </a:lnTo>
                  <a:lnTo>
                    <a:pt x="29" y="51"/>
                  </a:lnTo>
                  <a:lnTo>
                    <a:pt x="31" y="51"/>
                  </a:lnTo>
                  <a:lnTo>
                    <a:pt x="31" y="51"/>
                  </a:lnTo>
                  <a:lnTo>
                    <a:pt x="31" y="53"/>
                  </a:lnTo>
                  <a:lnTo>
                    <a:pt x="31" y="53"/>
                  </a:lnTo>
                  <a:lnTo>
                    <a:pt x="33" y="53"/>
                  </a:lnTo>
                  <a:lnTo>
                    <a:pt x="33" y="55"/>
                  </a:lnTo>
                  <a:lnTo>
                    <a:pt x="33" y="55"/>
                  </a:lnTo>
                  <a:lnTo>
                    <a:pt x="35" y="55"/>
                  </a:lnTo>
                  <a:lnTo>
                    <a:pt x="35" y="55"/>
                  </a:lnTo>
                  <a:lnTo>
                    <a:pt x="35" y="55"/>
                  </a:lnTo>
                  <a:lnTo>
                    <a:pt x="37" y="55"/>
                  </a:lnTo>
                  <a:lnTo>
                    <a:pt x="37" y="57"/>
                  </a:lnTo>
                  <a:lnTo>
                    <a:pt x="39" y="57"/>
                  </a:lnTo>
                  <a:lnTo>
                    <a:pt x="39" y="57"/>
                  </a:lnTo>
                  <a:lnTo>
                    <a:pt x="39" y="57"/>
                  </a:lnTo>
                  <a:lnTo>
                    <a:pt x="41" y="57"/>
                  </a:lnTo>
                  <a:lnTo>
                    <a:pt x="43" y="57"/>
                  </a:lnTo>
                  <a:lnTo>
                    <a:pt x="43" y="55"/>
                  </a:lnTo>
                  <a:lnTo>
                    <a:pt x="45" y="55"/>
                  </a:lnTo>
                  <a:lnTo>
                    <a:pt x="45" y="55"/>
                  </a:lnTo>
                  <a:lnTo>
                    <a:pt x="47" y="55"/>
                  </a:lnTo>
                  <a:lnTo>
                    <a:pt x="47" y="53"/>
                  </a:lnTo>
                  <a:lnTo>
                    <a:pt x="47" y="53"/>
                  </a:lnTo>
                  <a:lnTo>
                    <a:pt x="49" y="51"/>
                  </a:lnTo>
                  <a:lnTo>
                    <a:pt x="49" y="51"/>
                  </a:lnTo>
                  <a:lnTo>
                    <a:pt x="49" y="49"/>
                  </a:lnTo>
                  <a:lnTo>
                    <a:pt x="51" y="49"/>
                  </a:lnTo>
                  <a:lnTo>
                    <a:pt x="51" y="47"/>
                  </a:lnTo>
                  <a:lnTo>
                    <a:pt x="51" y="45"/>
                  </a:lnTo>
                  <a:lnTo>
                    <a:pt x="51" y="45"/>
                  </a:lnTo>
                  <a:lnTo>
                    <a:pt x="51" y="43"/>
                  </a:lnTo>
                  <a:lnTo>
                    <a:pt x="51" y="41"/>
                  </a:lnTo>
                  <a:lnTo>
                    <a:pt x="51" y="39"/>
                  </a:lnTo>
                  <a:lnTo>
                    <a:pt x="51" y="39"/>
                  </a:lnTo>
                  <a:lnTo>
                    <a:pt x="51" y="37"/>
                  </a:lnTo>
                  <a:lnTo>
                    <a:pt x="49" y="35"/>
                  </a:lnTo>
                  <a:lnTo>
                    <a:pt x="49" y="35"/>
                  </a:lnTo>
                  <a:lnTo>
                    <a:pt x="49" y="33"/>
                  </a:lnTo>
                  <a:lnTo>
                    <a:pt x="47" y="33"/>
                  </a:lnTo>
                  <a:lnTo>
                    <a:pt x="47" y="31"/>
                  </a:lnTo>
                  <a:lnTo>
                    <a:pt x="47" y="31"/>
                  </a:lnTo>
                  <a:lnTo>
                    <a:pt x="45" y="31"/>
                  </a:lnTo>
                  <a:lnTo>
                    <a:pt x="45" y="31"/>
                  </a:lnTo>
                  <a:lnTo>
                    <a:pt x="43" y="29"/>
                  </a:lnTo>
                  <a:lnTo>
                    <a:pt x="41" y="29"/>
                  </a:lnTo>
                  <a:lnTo>
                    <a:pt x="41" y="29"/>
                  </a:lnTo>
                  <a:lnTo>
                    <a:pt x="39" y="29"/>
                  </a:lnTo>
                  <a:lnTo>
                    <a:pt x="39" y="29"/>
                  </a:lnTo>
                  <a:lnTo>
                    <a:pt x="37" y="29"/>
                  </a:lnTo>
                  <a:lnTo>
                    <a:pt x="37" y="29"/>
                  </a:lnTo>
                  <a:lnTo>
                    <a:pt x="35" y="31"/>
                  </a:lnTo>
                  <a:lnTo>
                    <a:pt x="33" y="31"/>
                  </a:lnTo>
                  <a:lnTo>
                    <a:pt x="33" y="31"/>
                  </a:lnTo>
                  <a:lnTo>
                    <a:pt x="33" y="31"/>
                  </a:lnTo>
                  <a:lnTo>
                    <a:pt x="31" y="33"/>
                  </a:lnTo>
                  <a:lnTo>
                    <a:pt x="31" y="33"/>
                  </a:lnTo>
                  <a:lnTo>
                    <a:pt x="29" y="35"/>
                  </a:lnTo>
                  <a:lnTo>
                    <a:pt x="29" y="35"/>
                  </a:lnTo>
                  <a:lnTo>
                    <a:pt x="29" y="37"/>
                  </a:lnTo>
                  <a:lnTo>
                    <a:pt x="29" y="39"/>
                  </a:lnTo>
                  <a:lnTo>
                    <a:pt x="27" y="39"/>
                  </a:lnTo>
                  <a:lnTo>
                    <a:pt x="27" y="41"/>
                  </a:lnTo>
                  <a:lnTo>
                    <a:pt x="27" y="43"/>
                  </a:lnTo>
                  <a:close/>
                  <a:moveTo>
                    <a:pt x="67" y="8"/>
                  </a:moveTo>
                  <a:lnTo>
                    <a:pt x="67" y="2"/>
                  </a:lnTo>
                  <a:lnTo>
                    <a:pt x="106" y="2"/>
                  </a:lnTo>
                  <a:lnTo>
                    <a:pt x="106" y="8"/>
                  </a:lnTo>
                  <a:lnTo>
                    <a:pt x="104" y="8"/>
                  </a:lnTo>
                  <a:lnTo>
                    <a:pt x="104" y="10"/>
                  </a:lnTo>
                  <a:lnTo>
                    <a:pt x="102" y="12"/>
                  </a:lnTo>
                  <a:lnTo>
                    <a:pt x="100" y="14"/>
                  </a:lnTo>
                  <a:lnTo>
                    <a:pt x="98" y="16"/>
                  </a:lnTo>
                  <a:lnTo>
                    <a:pt x="98" y="19"/>
                  </a:lnTo>
                  <a:lnTo>
                    <a:pt x="96" y="21"/>
                  </a:lnTo>
                  <a:lnTo>
                    <a:pt x="94" y="25"/>
                  </a:lnTo>
                  <a:lnTo>
                    <a:pt x="94" y="27"/>
                  </a:lnTo>
                  <a:lnTo>
                    <a:pt x="92" y="29"/>
                  </a:lnTo>
                  <a:lnTo>
                    <a:pt x="90" y="31"/>
                  </a:lnTo>
                  <a:lnTo>
                    <a:pt x="90" y="35"/>
                  </a:lnTo>
                  <a:lnTo>
                    <a:pt x="88" y="37"/>
                  </a:lnTo>
                  <a:lnTo>
                    <a:pt x="88" y="39"/>
                  </a:lnTo>
                  <a:lnTo>
                    <a:pt x="86" y="43"/>
                  </a:lnTo>
                  <a:lnTo>
                    <a:pt x="86" y="45"/>
                  </a:lnTo>
                  <a:lnTo>
                    <a:pt x="86" y="47"/>
                  </a:lnTo>
                  <a:lnTo>
                    <a:pt x="86" y="49"/>
                  </a:lnTo>
                  <a:lnTo>
                    <a:pt x="84" y="51"/>
                  </a:lnTo>
                  <a:lnTo>
                    <a:pt x="84" y="53"/>
                  </a:lnTo>
                  <a:lnTo>
                    <a:pt x="84" y="55"/>
                  </a:lnTo>
                  <a:lnTo>
                    <a:pt x="84" y="57"/>
                  </a:lnTo>
                  <a:lnTo>
                    <a:pt x="84" y="59"/>
                  </a:lnTo>
                  <a:lnTo>
                    <a:pt x="84" y="61"/>
                  </a:lnTo>
                  <a:lnTo>
                    <a:pt x="75" y="61"/>
                  </a:lnTo>
                  <a:lnTo>
                    <a:pt x="75" y="59"/>
                  </a:lnTo>
                  <a:lnTo>
                    <a:pt x="75" y="57"/>
                  </a:lnTo>
                  <a:lnTo>
                    <a:pt x="75" y="55"/>
                  </a:lnTo>
                  <a:lnTo>
                    <a:pt x="75" y="53"/>
                  </a:lnTo>
                  <a:lnTo>
                    <a:pt x="75" y="51"/>
                  </a:lnTo>
                  <a:lnTo>
                    <a:pt x="77" y="49"/>
                  </a:lnTo>
                  <a:lnTo>
                    <a:pt x="77" y="47"/>
                  </a:lnTo>
                  <a:lnTo>
                    <a:pt x="77" y="45"/>
                  </a:lnTo>
                  <a:lnTo>
                    <a:pt x="79" y="41"/>
                  </a:lnTo>
                  <a:lnTo>
                    <a:pt x="79" y="39"/>
                  </a:lnTo>
                  <a:lnTo>
                    <a:pt x="79" y="37"/>
                  </a:lnTo>
                  <a:lnTo>
                    <a:pt x="81" y="35"/>
                  </a:lnTo>
                  <a:lnTo>
                    <a:pt x="81" y="33"/>
                  </a:lnTo>
                  <a:lnTo>
                    <a:pt x="84" y="29"/>
                  </a:lnTo>
                  <a:lnTo>
                    <a:pt x="84" y="27"/>
                  </a:lnTo>
                  <a:lnTo>
                    <a:pt x="86" y="25"/>
                  </a:lnTo>
                  <a:lnTo>
                    <a:pt x="88" y="23"/>
                  </a:lnTo>
                  <a:lnTo>
                    <a:pt x="88" y="21"/>
                  </a:lnTo>
                  <a:lnTo>
                    <a:pt x="90" y="19"/>
                  </a:lnTo>
                  <a:lnTo>
                    <a:pt x="92" y="16"/>
                  </a:lnTo>
                  <a:lnTo>
                    <a:pt x="92" y="14"/>
                  </a:lnTo>
                  <a:lnTo>
                    <a:pt x="94" y="12"/>
                  </a:lnTo>
                  <a:lnTo>
                    <a:pt x="96" y="10"/>
                  </a:lnTo>
                  <a:lnTo>
                    <a:pt x="96" y="8"/>
                  </a:lnTo>
                  <a:lnTo>
                    <a:pt x="67" y="8"/>
                  </a:lnTo>
                  <a:close/>
                </a:path>
              </a:pathLst>
            </a:custGeom>
            <a:grpFill/>
            <a:ln w="9525">
              <a:noFill/>
              <a:round/>
              <a:headEnd/>
              <a:tailEnd/>
            </a:ln>
          </p:spPr>
          <p:txBody>
            <a:bodyPr/>
            <a:lstStyle/>
            <a:p>
              <a:pPr>
                <a:defRPr/>
              </a:pPr>
              <a:endParaRPr lang="en-CA" dirty="0"/>
            </a:p>
          </p:txBody>
        </p:sp>
        <p:sp>
          <p:nvSpPr>
            <p:cNvPr id="930160" name="Freeform 368"/>
            <p:cNvSpPr>
              <a:spLocks noEditPoints="1"/>
            </p:cNvSpPr>
            <p:nvPr/>
          </p:nvSpPr>
          <p:spPr bwMode="auto">
            <a:xfrm>
              <a:off x="5142" y="3639"/>
              <a:ext cx="106" cy="61"/>
            </a:xfrm>
            <a:custGeom>
              <a:avLst/>
              <a:gdLst/>
              <a:ahLst/>
              <a:cxnLst>
                <a:cxn ang="0">
                  <a:pos x="0" y="61"/>
                </a:cxn>
                <a:cxn ang="0">
                  <a:pos x="49" y="12"/>
                </a:cxn>
                <a:cxn ang="0">
                  <a:pos x="47" y="10"/>
                </a:cxn>
                <a:cxn ang="0">
                  <a:pos x="43" y="6"/>
                </a:cxn>
                <a:cxn ang="0">
                  <a:pos x="39" y="6"/>
                </a:cxn>
                <a:cxn ang="0">
                  <a:pos x="35" y="8"/>
                </a:cxn>
                <a:cxn ang="0">
                  <a:pos x="31" y="10"/>
                </a:cxn>
                <a:cxn ang="0">
                  <a:pos x="29" y="16"/>
                </a:cxn>
                <a:cxn ang="0">
                  <a:pos x="27" y="24"/>
                </a:cxn>
                <a:cxn ang="0">
                  <a:pos x="29" y="26"/>
                </a:cxn>
                <a:cxn ang="0">
                  <a:pos x="33" y="24"/>
                </a:cxn>
                <a:cxn ang="0">
                  <a:pos x="37" y="22"/>
                </a:cxn>
                <a:cxn ang="0">
                  <a:pos x="45" y="22"/>
                </a:cxn>
                <a:cxn ang="0">
                  <a:pos x="53" y="26"/>
                </a:cxn>
                <a:cxn ang="0">
                  <a:pos x="57" y="32"/>
                </a:cxn>
                <a:cxn ang="0">
                  <a:pos x="59" y="42"/>
                </a:cxn>
                <a:cxn ang="0">
                  <a:pos x="57" y="48"/>
                </a:cxn>
                <a:cxn ang="0">
                  <a:pos x="55" y="54"/>
                </a:cxn>
                <a:cxn ang="0">
                  <a:pos x="49" y="59"/>
                </a:cxn>
                <a:cxn ang="0">
                  <a:pos x="43" y="61"/>
                </a:cxn>
                <a:cxn ang="0">
                  <a:pos x="35" y="61"/>
                </a:cxn>
                <a:cxn ang="0">
                  <a:pos x="27" y="57"/>
                </a:cxn>
                <a:cxn ang="0">
                  <a:pos x="21" y="46"/>
                </a:cxn>
                <a:cxn ang="0">
                  <a:pos x="19" y="28"/>
                </a:cxn>
                <a:cxn ang="0">
                  <a:pos x="23" y="12"/>
                </a:cxn>
                <a:cxn ang="0">
                  <a:pos x="31" y="2"/>
                </a:cxn>
                <a:cxn ang="0">
                  <a:pos x="41" y="0"/>
                </a:cxn>
                <a:cxn ang="0">
                  <a:pos x="49" y="2"/>
                </a:cxn>
                <a:cxn ang="0">
                  <a:pos x="55" y="6"/>
                </a:cxn>
                <a:cxn ang="0">
                  <a:pos x="57" y="14"/>
                </a:cxn>
                <a:cxn ang="0">
                  <a:pos x="27" y="44"/>
                </a:cxn>
                <a:cxn ang="0">
                  <a:pos x="29" y="48"/>
                </a:cxn>
                <a:cxn ang="0">
                  <a:pos x="31" y="52"/>
                </a:cxn>
                <a:cxn ang="0">
                  <a:pos x="35" y="54"/>
                </a:cxn>
                <a:cxn ang="0">
                  <a:pos x="39" y="54"/>
                </a:cxn>
                <a:cxn ang="0">
                  <a:pos x="45" y="54"/>
                </a:cxn>
                <a:cxn ang="0">
                  <a:pos x="49" y="50"/>
                </a:cxn>
                <a:cxn ang="0">
                  <a:pos x="51" y="44"/>
                </a:cxn>
                <a:cxn ang="0">
                  <a:pos x="51" y="36"/>
                </a:cxn>
                <a:cxn ang="0">
                  <a:pos x="47" y="32"/>
                </a:cxn>
                <a:cxn ang="0">
                  <a:pos x="43" y="28"/>
                </a:cxn>
                <a:cxn ang="0">
                  <a:pos x="37" y="28"/>
                </a:cxn>
                <a:cxn ang="0">
                  <a:pos x="33" y="30"/>
                </a:cxn>
                <a:cxn ang="0">
                  <a:pos x="29" y="36"/>
                </a:cxn>
                <a:cxn ang="0">
                  <a:pos x="67" y="8"/>
                </a:cxn>
                <a:cxn ang="0">
                  <a:pos x="104" y="10"/>
                </a:cxn>
                <a:cxn ang="0">
                  <a:pos x="96" y="20"/>
                </a:cxn>
                <a:cxn ang="0">
                  <a:pos x="90" y="32"/>
                </a:cxn>
                <a:cxn ang="0">
                  <a:pos x="86" y="46"/>
                </a:cxn>
                <a:cxn ang="0">
                  <a:pos x="84" y="57"/>
                </a:cxn>
                <a:cxn ang="0">
                  <a:pos x="75" y="57"/>
                </a:cxn>
                <a:cxn ang="0">
                  <a:pos x="77" y="46"/>
                </a:cxn>
                <a:cxn ang="0">
                  <a:pos x="81" y="34"/>
                </a:cxn>
                <a:cxn ang="0">
                  <a:pos x="88" y="22"/>
                </a:cxn>
                <a:cxn ang="0">
                  <a:pos x="94" y="12"/>
                </a:cxn>
              </a:cxnLst>
              <a:rect l="0" t="0" r="r" b="b"/>
              <a:pathLst>
                <a:path w="106" h="61">
                  <a:moveTo>
                    <a:pt x="0" y="61"/>
                  </a:moveTo>
                  <a:lnTo>
                    <a:pt x="0" y="52"/>
                  </a:lnTo>
                  <a:lnTo>
                    <a:pt x="8" y="52"/>
                  </a:lnTo>
                  <a:lnTo>
                    <a:pt x="8" y="61"/>
                  </a:lnTo>
                  <a:lnTo>
                    <a:pt x="0" y="61"/>
                  </a:lnTo>
                  <a:close/>
                  <a:moveTo>
                    <a:pt x="57" y="14"/>
                  </a:moveTo>
                  <a:lnTo>
                    <a:pt x="51" y="16"/>
                  </a:lnTo>
                  <a:lnTo>
                    <a:pt x="51" y="14"/>
                  </a:lnTo>
                  <a:lnTo>
                    <a:pt x="49" y="14"/>
                  </a:lnTo>
                  <a:lnTo>
                    <a:pt x="49" y="12"/>
                  </a:lnTo>
                  <a:lnTo>
                    <a:pt x="49" y="12"/>
                  </a:lnTo>
                  <a:lnTo>
                    <a:pt x="49" y="10"/>
                  </a:lnTo>
                  <a:lnTo>
                    <a:pt x="49" y="10"/>
                  </a:lnTo>
                  <a:lnTo>
                    <a:pt x="47" y="10"/>
                  </a:lnTo>
                  <a:lnTo>
                    <a:pt x="47" y="10"/>
                  </a:lnTo>
                  <a:lnTo>
                    <a:pt x="47" y="8"/>
                  </a:lnTo>
                  <a:lnTo>
                    <a:pt x="45" y="8"/>
                  </a:lnTo>
                  <a:lnTo>
                    <a:pt x="45" y="8"/>
                  </a:lnTo>
                  <a:lnTo>
                    <a:pt x="45" y="6"/>
                  </a:lnTo>
                  <a:lnTo>
                    <a:pt x="43" y="6"/>
                  </a:lnTo>
                  <a:lnTo>
                    <a:pt x="43" y="6"/>
                  </a:lnTo>
                  <a:lnTo>
                    <a:pt x="41" y="6"/>
                  </a:lnTo>
                  <a:lnTo>
                    <a:pt x="41" y="6"/>
                  </a:lnTo>
                  <a:lnTo>
                    <a:pt x="39" y="6"/>
                  </a:lnTo>
                  <a:lnTo>
                    <a:pt x="39" y="6"/>
                  </a:lnTo>
                  <a:lnTo>
                    <a:pt x="37" y="6"/>
                  </a:lnTo>
                  <a:lnTo>
                    <a:pt x="37" y="6"/>
                  </a:lnTo>
                  <a:lnTo>
                    <a:pt x="37" y="6"/>
                  </a:lnTo>
                  <a:lnTo>
                    <a:pt x="35" y="8"/>
                  </a:lnTo>
                  <a:lnTo>
                    <a:pt x="35" y="8"/>
                  </a:lnTo>
                  <a:lnTo>
                    <a:pt x="35" y="8"/>
                  </a:lnTo>
                  <a:lnTo>
                    <a:pt x="33" y="8"/>
                  </a:lnTo>
                  <a:lnTo>
                    <a:pt x="33" y="10"/>
                  </a:lnTo>
                  <a:lnTo>
                    <a:pt x="31" y="10"/>
                  </a:lnTo>
                  <a:lnTo>
                    <a:pt x="31" y="10"/>
                  </a:lnTo>
                  <a:lnTo>
                    <a:pt x="31" y="12"/>
                  </a:lnTo>
                  <a:lnTo>
                    <a:pt x="29" y="12"/>
                  </a:lnTo>
                  <a:lnTo>
                    <a:pt x="29" y="14"/>
                  </a:lnTo>
                  <a:lnTo>
                    <a:pt x="29" y="16"/>
                  </a:lnTo>
                  <a:lnTo>
                    <a:pt x="29" y="16"/>
                  </a:lnTo>
                  <a:lnTo>
                    <a:pt x="27" y="18"/>
                  </a:lnTo>
                  <a:lnTo>
                    <a:pt x="27" y="20"/>
                  </a:lnTo>
                  <a:lnTo>
                    <a:pt x="27" y="22"/>
                  </a:lnTo>
                  <a:lnTo>
                    <a:pt x="27" y="22"/>
                  </a:lnTo>
                  <a:lnTo>
                    <a:pt x="27" y="24"/>
                  </a:lnTo>
                  <a:lnTo>
                    <a:pt x="27" y="26"/>
                  </a:lnTo>
                  <a:lnTo>
                    <a:pt x="27" y="30"/>
                  </a:lnTo>
                  <a:lnTo>
                    <a:pt x="27" y="28"/>
                  </a:lnTo>
                  <a:lnTo>
                    <a:pt x="27" y="28"/>
                  </a:lnTo>
                  <a:lnTo>
                    <a:pt x="29" y="26"/>
                  </a:lnTo>
                  <a:lnTo>
                    <a:pt x="29" y="26"/>
                  </a:lnTo>
                  <a:lnTo>
                    <a:pt x="31" y="24"/>
                  </a:lnTo>
                  <a:lnTo>
                    <a:pt x="31" y="24"/>
                  </a:lnTo>
                  <a:lnTo>
                    <a:pt x="33" y="24"/>
                  </a:lnTo>
                  <a:lnTo>
                    <a:pt x="33" y="24"/>
                  </a:lnTo>
                  <a:lnTo>
                    <a:pt x="33" y="22"/>
                  </a:lnTo>
                  <a:lnTo>
                    <a:pt x="35" y="22"/>
                  </a:lnTo>
                  <a:lnTo>
                    <a:pt x="35" y="22"/>
                  </a:lnTo>
                  <a:lnTo>
                    <a:pt x="37" y="22"/>
                  </a:lnTo>
                  <a:lnTo>
                    <a:pt x="37" y="22"/>
                  </a:lnTo>
                  <a:lnTo>
                    <a:pt x="39" y="22"/>
                  </a:lnTo>
                  <a:lnTo>
                    <a:pt x="39" y="22"/>
                  </a:lnTo>
                  <a:lnTo>
                    <a:pt x="41" y="22"/>
                  </a:lnTo>
                  <a:lnTo>
                    <a:pt x="43" y="22"/>
                  </a:lnTo>
                  <a:lnTo>
                    <a:pt x="45" y="22"/>
                  </a:lnTo>
                  <a:lnTo>
                    <a:pt x="47" y="22"/>
                  </a:lnTo>
                  <a:lnTo>
                    <a:pt x="47" y="22"/>
                  </a:lnTo>
                  <a:lnTo>
                    <a:pt x="49" y="24"/>
                  </a:lnTo>
                  <a:lnTo>
                    <a:pt x="51" y="24"/>
                  </a:lnTo>
                  <a:lnTo>
                    <a:pt x="53" y="26"/>
                  </a:lnTo>
                  <a:lnTo>
                    <a:pt x="53" y="26"/>
                  </a:lnTo>
                  <a:lnTo>
                    <a:pt x="55" y="28"/>
                  </a:lnTo>
                  <a:lnTo>
                    <a:pt x="55" y="30"/>
                  </a:lnTo>
                  <a:lnTo>
                    <a:pt x="57" y="32"/>
                  </a:lnTo>
                  <a:lnTo>
                    <a:pt x="57" y="32"/>
                  </a:lnTo>
                  <a:lnTo>
                    <a:pt x="57" y="34"/>
                  </a:lnTo>
                  <a:lnTo>
                    <a:pt x="59" y="36"/>
                  </a:lnTo>
                  <a:lnTo>
                    <a:pt x="59" y="38"/>
                  </a:lnTo>
                  <a:lnTo>
                    <a:pt x="59" y="40"/>
                  </a:lnTo>
                  <a:lnTo>
                    <a:pt x="59" y="42"/>
                  </a:lnTo>
                  <a:lnTo>
                    <a:pt x="59" y="44"/>
                  </a:lnTo>
                  <a:lnTo>
                    <a:pt x="59" y="44"/>
                  </a:lnTo>
                  <a:lnTo>
                    <a:pt x="59" y="46"/>
                  </a:lnTo>
                  <a:lnTo>
                    <a:pt x="57" y="48"/>
                  </a:lnTo>
                  <a:lnTo>
                    <a:pt x="57" y="48"/>
                  </a:lnTo>
                  <a:lnTo>
                    <a:pt x="57" y="50"/>
                  </a:lnTo>
                  <a:lnTo>
                    <a:pt x="57" y="50"/>
                  </a:lnTo>
                  <a:lnTo>
                    <a:pt x="55" y="52"/>
                  </a:lnTo>
                  <a:lnTo>
                    <a:pt x="55" y="54"/>
                  </a:lnTo>
                  <a:lnTo>
                    <a:pt x="55" y="54"/>
                  </a:lnTo>
                  <a:lnTo>
                    <a:pt x="53" y="57"/>
                  </a:lnTo>
                  <a:lnTo>
                    <a:pt x="53" y="57"/>
                  </a:lnTo>
                  <a:lnTo>
                    <a:pt x="51" y="57"/>
                  </a:lnTo>
                  <a:lnTo>
                    <a:pt x="51" y="59"/>
                  </a:lnTo>
                  <a:lnTo>
                    <a:pt x="49" y="59"/>
                  </a:lnTo>
                  <a:lnTo>
                    <a:pt x="49" y="59"/>
                  </a:lnTo>
                  <a:lnTo>
                    <a:pt x="47" y="61"/>
                  </a:lnTo>
                  <a:lnTo>
                    <a:pt x="47" y="61"/>
                  </a:lnTo>
                  <a:lnTo>
                    <a:pt x="45" y="61"/>
                  </a:lnTo>
                  <a:lnTo>
                    <a:pt x="43" y="61"/>
                  </a:lnTo>
                  <a:lnTo>
                    <a:pt x="43" y="61"/>
                  </a:lnTo>
                  <a:lnTo>
                    <a:pt x="41" y="61"/>
                  </a:lnTo>
                  <a:lnTo>
                    <a:pt x="39" y="61"/>
                  </a:lnTo>
                  <a:lnTo>
                    <a:pt x="37" y="61"/>
                  </a:lnTo>
                  <a:lnTo>
                    <a:pt x="35" y="61"/>
                  </a:lnTo>
                  <a:lnTo>
                    <a:pt x="33" y="61"/>
                  </a:lnTo>
                  <a:lnTo>
                    <a:pt x="31" y="61"/>
                  </a:lnTo>
                  <a:lnTo>
                    <a:pt x="29" y="59"/>
                  </a:lnTo>
                  <a:lnTo>
                    <a:pt x="29" y="59"/>
                  </a:lnTo>
                  <a:lnTo>
                    <a:pt x="27" y="57"/>
                  </a:lnTo>
                  <a:lnTo>
                    <a:pt x="25" y="54"/>
                  </a:lnTo>
                  <a:lnTo>
                    <a:pt x="23" y="52"/>
                  </a:lnTo>
                  <a:lnTo>
                    <a:pt x="23" y="50"/>
                  </a:lnTo>
                  <a:lnTo>
                    <a:pt x="21" y="48"/>
                  </a:lnTo>
                  <a:lnTo>
                    <a:pt x="21" y="46"/>
                  </a:lnTo>
                  <a:lnTo>
                    <a:pt x="21" y="42"/>
                  </a:lnTo>
                  <a:lnTo>
                    <a:pt x="19" y="40"/>
                  </a:lnTo>
                  <a:lnTo>
                    <a:pt x="19" y="36"/>
                  </a:lnTo>
                  <a:lnTo>
                    <a:pt x="19" y="32"/>
                  </a:lnTo>
                  <a:lnTo>
                    <a:pt x="19" y="28"/>
                  </a:lnTo>
                  <a:lnTo>
                    <a:pt x="19" y="24"/>
                  </a:lnTo>
                  <a:lnTo>
                    <a:pt x="21" y="20"/>
                  </a:lnTo>
                  <a:lnTo>
                    <a:pt x="21" y="16"/>
                  </a:lnTo>
                  <a:lnTo>
                    <a:pt x="21" y="14"/>
                  </a:lnTo>
                  <a:lnTo>
                    <a:pt x="23" y="12"/>
                  </a:lnTo>
                  <a:lnTo>
                    <a:pt x="25" y="8"/>
                  </a:lnTo>
                  <a:lnTo>
                    <a:pt x="25" y="6"/>
                  </a:lnTo>
                  <a:lnTo>
                    <a:pt x="27" y="6"/>
                  </a:lnTo>
                  <a:lnTo>
                    <a:pt x="29" y="4"/>
                  </a:lnTo>
                  <a:lnTo>
                    <a:pt x="31" y="2"/>
                  </a:lnTo>
                  <a:lnTo>
                    <a:pt x="33" y="2"/>
                  </a:lnTo>
                  <a:lnTo>
                    <a:pt x="35" y="0"/>
                  </a:lnTo>
                  <a:lnTo>
                    <a:pt x="37" y="0"/>
                  </a:lnTo>
                  <a:lnTo>
                    <a:pt x="39" y="0"/>
                  </a:lnTo>
                  <a:lnTo>
                    <a:pt x="41" y="0"/>
                  </a:lnTo>
                  <a:lnTo>
                    <a:pt x="43" y="0"/>
                  </a:lnTo>
                  <a:lnTo>
                    <a:pt x="45" y="0"/>
                  </a:lnTo>
                  <a:lnTo>
                    <a:pt x="45" y="0"/>
                  </a:lnTo>
                  <a:lnTo>
                    <a:pt x="47" y="0"/>
                  </a:lnTo>
                  <a:lnTo>
                    <a:pt x="49" y="2"/>
                  </a:lnTo>
                  <a:lnTo>
                    <a:pt x="49" y="2"/>
                  </a:lnTo>
                  <a:lnTo>
                    <a:pt x="51" y="2"/>
                  </a:lnTo>
                  <a:lnTo>
                    <a:pt x="53" y="4"/>
                  </a:lnTo>
                  <a:lnTo>
                    <a:pt x="53" y="4"/>
                  </a:lnTo>
                  <a:lnTo>
                    <a:pt x="55" y="6"/>
                  </a:lnTo>
                  <a:lnTo>
                    <a:pt x="55" y="8"/>
                  </a:lnTo>
                  <a:lnTo>
                    <a:pt x="55" y="8"/>
                  </a:lnTo>
                  <a:lnTo>
                    <a:pt x="57" y="10"/>
                  </a:lnTo>
                  <a:lnTo>
                    <a:pt x="57" y="12"/>
                  </a:lnTo>
                  <a:lnTo>
                    <a:pt x="57" y="14"/>
                  </a:lnTo>
                  <a:lnTo>
                    <a:pt x="57" y="14"/>
                  </a:lnTo>
                  <a:close/>
                  <a:moveTo>
                    <a:pt x="27" y="40"/>
                  </a:moveTo>
                  <a:lnTo>
                    <a:pt x="27" y="42"/>
                  </a:lnTo>
                  <a:lnTo>
                    <a:pt x="27" y="42"/>
                  </a:lnTo>
                  <a:lnTo>
                    <a:pt x="27" y="44"/>
                  </a:lnTo>
                  <a:lnTo>
                    <a:pt x="29" y="44"/>
                  </a:lnTo>
                  <a:lnTo>
                    <a:pt x="29" y="46"/>
                  </a:lnTo>
                  <a:lnTo>
                    <a:pt x="29" y="46"/>
                  </a:lnTo>
                  <a:lnTo>
                    <a:pt x="29" y="46"/>
                  </a:lnTo>
                  <a:lnTo>
                    <a:pt x="29" y="48"/>
                  </a:lnTo>
                  <a:lnTo>
                    <a:pt x="29" y="48"/>
                  </a:lnTo>
                  <a:lnTo>
                    <a:pt x="31" y="50"/>
                  </a:lnTo>
                  <a:lnTo>
                    <a:pt x="31" y="50"/>
                  </a:lnTo>
                  <a:lnTo>
                    <a:pt x="31" y="50"/>
                  </a:lnTo>
                  <a:lnTo>
                    <a:pt x="31" y="52"/>
                  </a:lnTo>
                  <a:lnTo>
                    <a:pt x="33" y="52"/>
                  </a:lnTo>
                  <a:lnTo>
                    <a:pt x="33" y="52"/>
                  </a:lnTo>
                  <a:lnTo>
                    <a:pt x="33" y="54"/>
                  </a:lnTo>
                  <a:lnTo>
                    <a:pt x="35" y="54"/>
                  </a:lnTo>
                  <a:lnTo>
                    <a:pt x="35" y="54"/>
                  </a:lnTo>
                  <a:lnTo>
                    <a:pt x="35" y="54"/>
                  </a:lnTo>
                  <a:lnTo>
                    <a:pt x="37" y="54"/>
                  </a:lnTo>
                  <a:lnTo>
                    <a:pt x="37" y="54"/>
                  </a:lnTo>
                  <a:lnTo>
                    <a:pt x="39" y="54"/>
                  </a:lnTo>
                  <a:lnTo>
                    <a:pt x="39" y="54"/>
                  </a:lnTo>
                  <a:lnTo>
                    <a:pt x="39" y="54"/>
                  </a:lnTo>
                  <a:lnTo>
                    <a:pt x="41" y="54"/>
                  </a:lnTo>
                  <a:lnTo>
                    <a:pt x="43" y="54"/>
                  </a:lnTo>
                  <a:lnTo>
                    <a:pt x="43" y="54"/>
                  </a:lnTo>
                  <a:lnTo>
                    <a:pt x="45" y="54"/>
                  </a:lnTo>
                  <a:lnTo>
                    <a:pt x="45" y="54"/>
                  </a:lnTo>
                  <a:lnTo>
                    <a:pt x="47" y="52"/>
                  </a:lnTo>
                  <a:lnTo>
                    <a:pt x="47" y="52"/>
                  </a:lnTo>
                  <a:lnTo>
                    <a:pt x="47" y="52"/>
                  </a:lnTo>
                  <a:lnTo>
                    <a:pt x="49" y="50"/>
                  </a:lnTo>
                  <a:lnTo>
                    <a:pt x="49" y="50"/>
                  </a:lnTo>
                  <a:lnTo>
                    <a:pt x="49" y="48"/>
                  </a:lnTo>
                  <a:lnTo>
                    <a:pt x="51" y="46"/>
                  </a:lnTo>
                  <a:lnTo>
                    <a:pt x="51" y="46"/>
                  </a:lnTo>
                  <a:lnTo>
                    <a:pt x="51" y="44"/>
                  </a:lnTo>
                  <a:lnTo>
                    <a:pt x="51" y="42"/>
                  </a:lnTo>
                  <a:lnTo>
                    <a:pt x="51" y="40"/>
                  </a:lnTo>
                  <a:lnTo>
                    <a:pt x="51" y="40"/>
                  </a:lnTo>
                  <a:lnTo>
                    <a:pt x="51" y="38"/>
                  </a:lnTo>
                  <a:lnTo>
                    <a:pt x="51" y="36"/>
                  </a:lnTo>
                  <a:lnTo>
                    <a:pt x="51" y="36"/>
                  </a:lnTo>
                  <a:lnTo>
                    <a:pt x="49" y="34"/>
                  </a:lnTo>
                  <a:lnTo>
                    <a:pt x="49" y="34"/>
                  </a:lnTo>
                  <a:lnTo>
                    <a:pt x="49" y="32"/>
                  </a:lnTo>
                  <a:lnTo>
                    <a:pt x="47" y="32"/>
                  </a:lnTo>
                  <a:lnTo>
                    <a:pt x="47" y="30"/>
                  </a:lnTo>
                  <a:lnTo>
                    <a:pt x="47" y="30"/>
                  </a:lnTo>
                  <a:lnTo>
                    <a:pt x="45" y="28"/>
                  </a:lnTo>
                  <a:lnTo>
                    <a:pt x="45" y="28"/>
                  </a:lnTo>
                  <a:lnTo>
                    <a:pt x="43" y="28"/>
                  </a:lnTo>
                  <a:lnTo>
                    <a:pt x="41" y="28"/>
                  </a:lnTo>
                  <a:lnTo>
                    <a:pt x="41" y="28"/>
                  </a:lnTo>
                  <a:lnTo>
                    <a:pt x="39" y="28"/>
                  </a:lnTo>
                  <a:lnTo>
                    <a:pt x="39" y="28"/>
                  </a:lnTo>
                  <a:lnTo>
                    <a:pt x="37" y="28"/>
                  </a:lnTo>
                  <a:lnTo>
                    <a:pt x="37" y="28"/>
                  </a:lnTo>
                  <a:lnTo>
                    <a:pt x="35" y="28"/>
                  </a:lnTo>
                  <a:lnTo>
                    <a:pt x="33" y="28"/>
                  </a:lnTo>
                  <a:lnTo>
                    <a:pt x="33" y="30"/>
                  </a:lnTo>
                  <a:lnTo>
                    <a:pt x="33" y="30"/>
                  </a:lnTo>
                  <a:lnTo>
                    <a:pt x="31" y="32"/>
                  </a:lnTo>
                  <a:lnTo>
                    <a:pt x="31" y="32"/>
                  </a:lnTo>
                  <a:lnTo>
                    <a:pt x="29" y="34"/>
                  </a:lnTo>
                  <a:lnTo>
                    <a:pt x="29" y="34"/>
                  </a:lnTo>
                  <a:lnTo>
                    <a:pt x="29" y="36"/>
                  </a:lnTo>
                  <a:lnTo>
                    <a:pt x="29" y="36"/>
                  </a:lnTo>
                  <a:lnTo>
                    <a:pt x="27" y="38"/>
                  </a:lnTo>
                  <a:lnTo>
                    <a:pt x="27" y="40"/>
                  </a:lnTo>
                  <a:lnTo>
                    <a:pt x="27" y="40"/>
                  </a:lnTo>
                  <a:close/>
                  <a:moveTo>
                    <a:pt x="67" y="8"/>
                  </a:moveTo>
                  <a:lnTo>
                    <a:pt x="67" y="0"/>
                  </a:lnTo>
                  <a:lnTo>
                    <a:pt x="106" y="0"/>
                  </a:lnTo>
                  <a:lnTo>
                    <a:pt x="106" y="6"/>
                  </a:lnTo>
                  <a:lnTo>
                    <a:pt x="104" y="8"/>
                  </a:lnTo>
                  <a:lnTo>
                    <a:pt x="104" y="10"/>
                  </a:lnTo>
                  <a:lnTo>
                    <a:pt x="102" y="12"/>
                  </a:lnTo>
                  <a:lnTo>
                    <a:pt x="100" y="14"/>
                  </a:lnTo>
                  <a:lnTo>
                    <a:pt x="98" y="16"/>
                  </a:lnTo>
                  <a:lnTo>
                    <a:pt x="98" y="18"/>
                  </a:lnTo>
                  <a:lnTo>
                    <a:pt x="96" y="20"/>
                  </a:lnTo>
                  <a:lnTo>
                    <a:pt x="94" y="22"/>
                  </a:lnTo>
                  <a:lnTo>
                    <a:pt x="94" y="26"/>
                  </a:lnTo>
                  <a:lnTo>
                    <a:pt x="92" y="28"/>
                  </a:lnTo>
                  <a:lnTo>
                    <a:pt x="90" y="30"/>
                  </a:lnTo>
                  <a:lnTo>
                    <a:pt x="90" y="32"/>
                  </a:lnTo>
                  <a:lnTo>
                    <a:pt x="88" y="36"/>
                  </a:lnTo>
                  <a:lnTo>
                    <a:pt x="88" y="38"/>
                  </a:lnTo>
                  <a:lnTo>
                    <a:pt x="86" y="40"/>
                  </a:lnTo>
                  <a:lnTo>
                    <a:pt x="86" y="44"/>
                  </a:lnTo>
                  <a:lnTo>
                    <a:pt x="86" y="46"/>
                  </a:lnTo>
                  <a:lnTo>
                    <a:pt x="86" y="48"/>
                  </a:lnTo>
                  <a:lnTo>
                    <a:pt x="84" y="50"/>
                  </a:lnTo>
                  <a:lnTo>
                    <a:pt x="84" y="52"/>
                  </a:lnTo>
                  <a:lnTo>
                    <a:pt x="84" y="54"/>
                  </a:lnTo>
                  <a:lnTo>
                    <a:pt x="84" y="57"/>
                  </a:lnTo>
                  <a:lnTo>
                    <a:pt x="84" y="59"/>
                  </a:lnTo>
                  <a:lnTo>
                    <a:pt x="84" y="61"/>
                  </a:lnTo>
                  <a:lnTo>
                    <a:pt x="75" y="61"/>
                  </a:lnTo>
                  <a:lnTo>
                    <a:pt x="75" y="59"/>
                  </a:lnTo>
                  <a:lnTo>
                    <a:pt x="75" y="57"/>
                  </a:lnTo>
                  <a:lnTo>
                    <a:pt x="75" y="54"/>
                  </a:lnTo>
                  <a:lnTo>
                    <a:pt x="75" y="52"/>
                  </a:lnTo>
                  <a:lnTo>
                    <a:pt x="75" y="50"/>
                  </a:lnTo>
                  <a:lnTo>
                    <a:pt x="77" y="48"/>
                  </a:lnTo>
                  <a:lnTo>
                    <a:pt x="77" y="46"/>
                  </a:lnTo>
                  <a:lnTo>
                    <a:pt x="77" y="42"/>
                  </a:lnTo>
                  <a:lnTo>
                    <a:pt x="79" y="40"/>
                  </a:lnTo>
                  <a:lnTo>
                    <a:pt x="79" y="38"/>
                  </a:lnTo>
                  <a:lnTo>
                    <a:pt x="79" y="36"/>
                  </a:lnTo>
                  <a:lnTo>
                    <a:pt x="81" y="34"/>
                  </a:lnTo>
                  <a:lnTo>
                    <a:pt x="81" y="30"/>
                  </a:lnTo>
                  <a:lnTo>
                    <a:pt x="84" y="28"/>
                  </a:lnTo>
                  <a:lnTo>
                    <a:pt x="84" y="26"/>
                  </a:lnTo>
                  <a:lnTo>
                    <a:pt x="86" y="24"/>
                  </a:lnTo>
                  <a:lnTo>
                    <a:pt x="88" y="22"/>
                  </a:lnTo>
                  <a:lnTo>
                    <a:pt x="88" y="20"/>
                  </a:lnTo>
                  <a:lnTo>
                    <a:pt x="90" y="18"/>
                  </a:lnTo>
                  <a:lnTo>
                    <a:pt x="92" y="16"/>
                  </a:lnTo>
                  <a:lnTo>
                    <a:pt x="92" y="14"/>
                  </a:lnTo>
                  <a:lnTo>
                    <a:pt x="94" y="12"/>
                  </a:lnTo>
                  <a:lnTo>
                    <a:pt x="96" y="10"/>
                  </a:lnTo>
                  <a:lnTo>
                    <a:pt x="96" y="8"/>
                  </a:lnTo>
                  <a:lnTo>
                    <a:pt x="67" y="8"/>
                  </a:lnTo>
                  <a:close/>
                </a:path>
              </a:pathLst>
            </a:custGeom>
            <a:grpFill/>
            <a:ln w="9525">
              <a:noFill/>
              <a:round/>
              <a:headEnd/>
              <a:tailEnd/>
            </a:ln>
          </p:spPr>
          <p:txBody>
            <a:bodyPr/>
            <a:lstStyle/>
            <a:p>
              <a:pPr>
                <a:defRPr/>
              </a:pPr>
              <a:endParaRPr lang="en-CA" dirty="0"/>
            </a:p>
          </p:txBody>
        </p:sp>
        <p:sp>
          <p:nvSpPr>
            <p:cNvPr id="930161" name="Freeform 369"/>
            <p:cNvSpPr>
              <a:spLocks noEditPoints="1"/>
            </p:cNvSpPr>
            <p:nvPr/>
          </p:nvSpPr>
          <p:spPr bwMode="auto">
            <a:xfrm>
              <a:off x="2917" y="2502"/>
              <a:ext cx="63" cy="309"/>
            </a:xfrm>
            <a:custGeom>
              <a:avLst/>
              <a:gdLst/>
              <a:ahLst/>
              <a:cxnLst>
                <a:cxn ang="0">
                  <a:pos x="17" y="298"/>
                </a:cxn>
                <a:cxn ang="0">
                  <a:pos x="23" y="307"/>
                </a:cxn>
                <a:cxn ang="0">
                  <a:pos x="12" y="302"/>
                </a:cxn>
                <a:cxn ang="0">
                  <a:pos x="4" y="294"/>
                </a:cxn>
                <a:cxn ang="0">
                  <a:pos x="61" y="254"/>
                </a:cxn>
                <a:cxn ang="0">
                  <a:pos x="19" y="260"/>
                </a:cxn>
                <a:cxn ang="0">
                  <a:pos x="23" y="268"/>
                </a:cxn>
                <a:cxn ang="0">
                  <a:pos x="10" y="260"/>
                </a:cxn>
                <a:cxn ang="0">
                  <a:pos x="2" y="252"/>
                </a:cxn>
                <a:cxn ang="0">
                  <a:pos x="61" y="213"/>
                </a:cxn>
                <a:cxn ang="0">
                  <a:pos x="51" y="193"/>
                </a:cxn>
                <a:cxn ang="0">
                  <a:pos x="55" y="187"/>
                </a:cxn>
                <a:cxn ang="0">
                  <a:pos x="55" y="179"/>
                </a:cxn>
                <a:cxn ang="0">
                  <a:pos x="47" y="171"/>
                </a:cxn>
                <a:cxn ang="0">
                  <a:pos x="35" y="173"/>
                </a:cxn>
                <a:cxn ang="0">
                  <a:pos x="29" y="181"/>
                </a:cxn>
                <a:cxn ang="0">
                  <a:pos x="29" y="189"/>
                </a:cxn>
                <a:cxn ang="0">
                  <a:pos x="33" y="193"/>
                </a:cxn>
                <a:cxn ang="0">
                  <a:pos x="8" y="191"/>
                </a:cxn>
                <a:cxn ang="0">
                  <a:pos x="21" y="183"/>
                </a:cxn>
                <a:cxn ang="0">
                  <a:pos x="25" y="171"/>
                </a:cxn>
                <a:cxn ang="0">
                  <a:pos x="39" y="162"/>
                </a:cxn>
                <a:cxn ang="0">
                  <a:pos x="53" y="166"/>
                </a:cxn>
                <a:cxn ang="0">
                  <a:pos x="63" y="181"/>
                </a:cxn>
                <a:cxn ang="0">
                  <a:pos x="59" y="197"/>
                </a:cxn>
                <a:cxn ang="0">
                  <a:pos x="47" y="203"/>
                </a:cxn>
                <a:cxn ang="0">
                  <a:pos x="21" y="122"/>
                </a:cxn>
                <a:cxn ang="0">
                  <a:pos x="17" y="116"/>
                </a:cxn>
                <a:cxn ang="0">
                  <a:pos x="17" y="108"/>
                </a:cxn>
                <a:cxn ang="0">
                  <a:pos x="21" y="102"/>
                </a:cxn>
                <a:cxn ang="0">
                  <a:pos x="19" y="93"/>
                </a:cxn>
                <a:cxn ang="0">
                  <a:pos x="17" y="81"/>
                </a:cxn>
                <a:cxn ang="0">
                  <a:pos x="23" y="73"/>
                </a:cxn>
                <a:cxn ang="0">
                  <a:pos x="33" y="79"/>
                </a:cxn>
                <a:cxn ang="0">
                  <a:pos x="27" y="79"/>
                </a:cxn>
                <a:cxn ang="0">
                  <a:pos x="25" y="81"/>
                </a:cxn>
                <a:cxn ang="0">
                  <a:pos x="23" y="87"/>
                </a:cxn>
                <a:cxn ang="0">
                  <a:pos x="27" y="93"/>
                </a:cxn>
                <a:cxn ang="0">
                  <a:pos x="37" y="97"/>
                </a:cxn>
                <a:cxn ang="0">
                  <a:pos x="27" y="106"/>
                </a:cxn>
                <a:cxn ang="0">
                  <a:pos x="23" y="110"/>
                </a:cxn>
                <a:cxn ang="0">
                  <a:pos x="23" y="116"/>
                </a:cxn>
                <a:cxn ang="0">
                  <a:pos x="27" y="122"/>
                </a:cxn>
                <a:cxn ang="0">
                  <a:pos x="35" y="124"/>
                </a:cxn>
                <a:cxn ang="0">
                  <a:pos x="17" y="53"/>
                </a:cxn>
                <a:cxn ang="0">
                  <a:pos x="19" y="49"/>
                </a:cxn>
                <a:cxn ang="0">
                  <a:pos x="17" y="41"/>
                </a:cxn>
                <a:cxn ang="0">
                  <a:pos x="19" y="33"/>
                </a:cxn>
                <a:cxn ang="0">
                  <a:pos x="23" y="28"/>
                </a:cxn>
                <a:cxn ang="0">
                  <a:pos x="17" y="16"/>
                </a:cxn>
                <a:cxn ang="0">
                  <a:pos x="19" y="4"/>
                </a:cxn>
                <a:cxn ang="0">
                  <a:pos x="29" y="0"/>
                </a:cxn>
                <a:cxn ang="0">
                  <a:pos x="31" y="8"/>
                </a:cxn>
                <a:cxn ang="0">
                  <a:pos x="25" y="10"/>
                </a:cxn>
                <a:cxn ang="0">
                  <a:pos x="23" y="14"/>
                </a:cxn>
                <a:cxn ang="0">
                  <a:pos x="25" y="20"/>
                </a:cxn>
                <a:cxn ang="0">
                  <a:pos x="31" y="26"/>
                </a:cxn>
                <a:cxn ang="0">
                  <a:pos x="31" y="35"/>
                </a:cxn>
                <a:cxn ang="0">
                  <a:pos x="25" y="37"/>
                </a:cxn>
                <a:cxn ang="0">
                  <a:pos x="23" y="43"/>
                </a:cxn>
                <a:cxn ang="0">
                  <a:pos x="25" y="49"/>
                </a:cxn>
                <a:cxn ang="0">
                  <a:pos x="31" y="51"/>
                </a:cxn>
                <a:cxn ang="0">
                  <a:pos x="61" y="53"/>
                </a:cxn>
              </a:cxnLst>
              <a:rect l="0" t="0" r="r" b="b"/>
              <a:pathLst>
                <a:path w="63" h="309">
                  <a:moveTo>
                    <a:pt x="61" y="286"/>
                  </a:moveTo>
                  <a:lnTo>
                    <a:pt x="61" y="294"/>
                  </a:lnTo>
                  <a:lnTo>
                    <a:pt x="15" y="294"/>
                  </a:lnTo>
                  <a:lnTo>
                    <a:pt x="15" y="294"/>
                  </a:lnTo>
                  <a:lnTo>
                    <a:pt x="15" y="296"/>
                  </a:lnTo>
                  <a:lnTo>
                    <a:pt x="17" y="296"/>
                  </a:lnTo>
                  <a:lnTo>
                    <a:pt x="17" y="296"/>
                  </a:lnTo>
                  <a:lnTo>
                    <a:pt x="17" y="298"/>
                  </a:lnTo>
                  <a:lnTo>
                    <a:pt x="19" y="298"/>
                  </a:lnTo>
                  <a:lnTo>
                    <a:pt x="19" y="300"/>
                  </a:lnTo>
                  <a:lnTo>
                    <a:pt x="19" y="300"/>
                  </a:lnTo>
                  <a:lnTo>
                    <a:pt x="21" y="302"/>
                  </a:lnTo>
                  <a:lnTo>
                    <a:pt x="21" y="302"/>
                  </a:lnTo>
                  <a:lnTo>
                    <a:pt x="21" y="305"/>
                  </a:lnTo>
                  <a:lnTo>
                    <a:pt x="21" y="305"/>
                  </a:lnTo>
                  <a:lnTo>
                    <a:pt x="23" y="307"/>
                  </a:lnTo>
                  <a:lnTo>
                    <a:pt x="23" y="307"/>
                  </a:lnTo>
                  <a:lnTo>
                    <a:pt x="23" y="309"/>
                  </a:lnTo>
                  <a:lnTo>
                    <a:pt x="23" y="309"/>
                  </a:lnTo>
                  <a:lnTo>
                    <a:pt x="17" y="309"/>
                  </a:lnTo>
                  <a:lnTo>
                    <a:pt x="15" y="307"/>
                  </a:lnTo>
                  <a:lnTo>
                    <a:pt x="15" y="307"/>
                  </a:lnTo>
                  <a:lnTo>
                    <a:pt x="12" y="305"/>
                  </a:lnTo>
                  <a:lnTo>
                    <a:pt x="12" y="302"/>
                  </a:lnTo>
                  <a:lnTo>
                    <a:pt x="12" y="302"/>
                  </a:lnTo>
                  <a:lnTo>
                    <a:pt x="10" y="300"/>
                  </a:lnTo>
                  <a:lnTo>
                    <a:pt x="10" y="298"/>
                  </a:lnTo>
                  <a:lnTo>
                    <a:pt x="8" y="298"/>
                  </a:lnTo>
                  <a:lnTo>
                    <a:pt x="8" y="296"/>
                  </a:lnTo>
                  <a:lnTo>
                    <a:pt x="6" y="296"/>
                  </a:lnTo>
                  <a:lnTo>
                    <a:pt x="6" y="294"/>
                  </a:lnTo>
                  <a:lnTo>
                    <a:pt x="4" y="294"/>
                  </a:lnTo>
                  <a:lnTo>
                    <a:pt x="4" y="292"/>
                  </a:lnTo>
                  <a:lnTo>
                    <a:pt x="2" y="292"/>
                  </a:lnTo>
                  <a:lnTo>
                    <a:pt x="2" y="292"/>
                  </a:lnTo>
                  <a:lnTo>
                    <a:pt x="0" y="292"/>
                  </a:lnTo>
                  <a:lnTo>
                    <a:pt x="0" y="286"/>
                  </a:lnTo>
                  <a:lnTo>
                    <a:pt x="61" y="286"/>
                  </a:lnTo>
                  <a:close/>
                  <a:moveTo>
                    <a:pt x="61" y="246"/>
                  </a:moveTo>
                  <a:lnTo>
                    <a:pt x="61" y="254"/>
                  </a:lnTo>
                  <a:lnTo>
                    <a:pt x="15" y="254"/>
                  </a:lnTo>
                  <a:lnTo>
                    <a:pt x="15" y="254"/>
                  </a:lnTo>
                  <a:lnTo>
                    <a:pt x="15" y="254"/>
                  </a:lnTo>
                  <a:lnTo>
                    <a:pt x="17" y="256"/>
                  </a:lnTo>
                  <a:lnTo>
                    <a:pt x="17" y="256"/>
                  </a:lnTo>
                  <a:lnTo>
                    <a:pt x="17" y="258"/>
                  </a:lnTo>
                  <a:lnTo>
                    <a:pt x="19" y="258"/>
                  </a:lnTo>
                  <a:lnTo>
                    <a:pt x="19" y="260"/>
                  </a:lnTo>
                  <a:lnTo>
                    <a:pt x="19" y="260"/>
                  </a:lnTo>
                  <a:lnTo>
                    <a:pt x="21" y="262"/>
                  </a:lnTo>
                  <a:lnTo>
                    <a:pt x="21" y="262"/>
                  </a:lnTo>
                  <a:lnTo>
                    <a:pt x="21" y="264"/>
                  </a:lnTo>
                  <a:lnTo>
                    <a:pt x="21" y="264"/>
                  </a:lnTo>
                  <a:lnTo>
                    <a:pt x="23" y="266"/>
                  </a:lnTo>
                  <a:lnTo>
                    <a:pt x="23" y="266"/>
                  </a:lnTo>
                  <a:lnTo>
                    <a:pt x="23" y="268"/>
                  </a:lnTo>
                  <a:lnTo>
                    <a:pt x="23" y="268"/>
                  </a:lnTo>
                  <a:lnTo>
                    <a:pt x="17" y="268"/>
                  </a:lnTo>
                  <a:lnTo>
                    <a:pt x="15" y="266"/>
                  </a:lnTo>
                  <a:lnTo>
                    <a:pt x="15" y="266"/>
                  </a:lnTo>
                  <a:lnTo>
                    <a:pt x="12" y="264"/>
                  </a:lnTo>
                  <a:lnTo>
                    <a:pt x="12" y="262"/>
                  </a:lnTo>
                  <a:lnTo>
                    <a:pt x="12" y="262"/>
                  </a:lnTo>
                  <a:lnTo>
                    <a:pt x="10" y="260"/>
                  </a:lnTo>
                  <a:lnTo>
                    <a:pt x="10" y="258"/>
                  </a:lnTo>
                  <a:lnTo>
                    <a:pt x="8" y="258"/>
                  </a:lnTo>
                  <a:lnTo>
                    <a:pt x="8" y="256"/>
                  </a:lnTo>
                  <a:lnTo>
                    <a:pt x="6" y="256"/>
                  </a:lnTo>
                  <a:lnTo>
                    <a:pt x="6" y="254"/>
                  </a:lnTo>
                  <a:lnTo>
                    <a:pt x="4" y="254"/>
                  </a:lnTo>
                  <a:lnTo>
                    <a:pt x="4" y="252"/>
                  </a:lnTo>
                  <a:lnTo>
                    <a:pt x="2" y="252"/>
                  </a:lnTo>
                  <a:lnTo>
                    <a:pt x="2" y="252"/>
                  </a:lnTo>
                  <a:lnTo>
                    <a:pt x="0" y="250"/>
                  </a:lnTo>
                  <a:lnTo>
                    <a:pt x="0" y="246"/>
                  </a:lnTo>
                  <a:lnTo>
                    <a:pt x="61" y="246"/>
                  </a:lnTo>
                  <a:close/>
                  <a:moveTo>
                    <a:pt x="61" y="223"/>
                  </a:moveTo>
                  <a:lnTo>
                    <a:pt x="53" y="223"/>
                  </a:lnTo>
                  <a:lnTo>
                    <a:pt x="53" y="213"/>
                  </a:lnTo>
                  <a:lnTo>
                    <a:pt x="61" y="213"/>
                  </a:lnTo>
                  <a:lnTo>
                    <a:pt x="61" y="223"/>
                  </a:lnTo>
                  <a:close/>
                  <a:moveTo>
                    <a:pt x="45" y="203"/>
                  </a:moveTo>
                  <a:lnTo>
                    <a:pt x="45" y="195"/>
                  </a:lnTo>
                  <a:lnTo>
                    <a:pt x="47" y="195"/>
                  </a:lnTo>
                  <a:lnTo>
                    <a:pt x="47" y="195"/>
                  </a:lnTo>
                  <a:lnTo>
                    <a:pt x="49" y="195"/>
                  </a:lnTo>
                  <a:lnTo>
                    <a:pt x="49" y="195"/>
                  </a:lnTo>
                  <a:lnTo>
                    <a:pt x="51" y="193"/>
                  </a:lnTo>
                  <a:lnTo>
                    <a:pt x="51" y="193"/>
                  </a:lnTo>
                  <a:lnTo>
                    <a:pt x="53" y="193"/>
                  </a:lnTo>
                  <a:lnTo>
                    <a:pt x="53" y="191"/>
                  </a:lnTo>
                  <a:lnTo>
                    <a:pt x="53" y="191"/>
                  </a:lnTo>
                  <a:lnTo>
                    <a:pt x="55" y="189"/>
                  </a:lnTo>
                  <a:lnTo>
                    <a:pt x="55" y="189"/>
                  </a:lnTo>
                  <a:lnTo>
                    <a:pt x="55" y="189"/>
                  </a:lnTo>
                  <a:lnTo>
                    <a:pt x="55" y="187"/>
                  </a:lnTo>
                  <a:lnTo>
                    <a:pt x="55" y="187"/>
                  </a:lnTo>
                  <a:lnTo>
                    <a:pt x="57" y="185"/>
                  </a:lnTo>
                  <a:lnTo>
                    <a:pt x="57" y="185"/>
                  </a:lnTo>
                  <a:lnTo>
                    <a:pt x="57" y="183"/>
                  </a:lnTo>
                  <a:lnTo>
                    <a:pt x="55" y="181"/>
                  </a:lnTo>
                  <a:lnTo>
                    <a:pt x="55" y="181"/>
                  </a:lnTo>
                  <a:lnTo>
                    <a:pt x="55" y="179"/>
                  </a:lnTo>
                  <a:lnTo>
                    <a:pt x="55" y="179"/>
                  </a:lnTo>
                  <a:lnTo>
                    <a:pt x="53" y="177"/>
                  </a:lnTo>
                  <a:lnTo>
                    <a:pt x="53" y="177"/>
                  </a:lnTo>
                  <a:lnTo>
                    <a:pt x="53" y="175"/>
                  </a:lnTo>
                  <a:lnTo>
                    <a:pt x="51" y="175"/>
                  </a:lnTo>
                  <a:lnTo>
                    <a:pt x="49" y="173"/>
                  </a:lnTo>
                  <a:lnTo>
                    <a:pt x="49" y="173"/>
                  </a:lnTo>
                  <a:lnTo>
                    <a:pt x="47" y="173"/>
                  </a:lnTo>
                  <a:lnTo>
                    <a:pt x="47" y="171"/>
                  </a:lnTo>
                  <a:lnTo>
                    <a:pt x="45" y="171"/>
                  </a:lnTo>
                  <a:lnTo>
                    <a:pt x="43" y="171"/>
                  </a:lnTo>
                  <a:lnTo>
                    <a:pt x="41" y="171"/>
                  </a:lnTo>
                  <a:lnTo>
                    <a:pt x="41" y="171"/>
                  </a:lnTo>
                  <a:lnTo>
                    <a:pt x="39" y="171"/>
                  </a:lnTo>
                  <a:lnTo>
                    <a:pt x="37" y="171"/>
                  </a:lnTo>
                  <a:lnTo>
                    <a:pt x="35" y="173"/>
                  </a:lnTo>
                  <a:lnTo>
                    <a:pt x="35" y="173"/>
                  </a:lnTo>
                  <a:lnTo>
                    <a:pt x="33" y="173"/>
                  </a:lnTo>
                  <a:lnTo>
                    <a:pt x="33" y="175"/>
                  </a:lnTo>
                  <a:lnTo>
                    <a:pt x="31" y="175"/>
                  </a:lnTo>
                  <a:lnTo>
                    <a:pt x="31" y="175"/>
                  </a:lnTo>
                  <a:lnTo>
                    <a:pt x="31" y="177"/>
                  </a:lnTo>
                  <a:lnTo>
                    <a:pt x="29" y="177"/>
                  </a:lnTo>
                  <a:lnTo>
                    <a:pt x="29" y="179"/>
                  </a:lnTo>
                  <a:lnTo>
                    <a:pt x="29" y="181"/>
                  </a:lnTo>
                  <a:lnTo>
                    <a:pt x="29" y="181"/>
                  </a:lnTo>
                  <a:lnTo>
                    <a:pt x="29" y="183"/>
                  </a:lnTo>
                  <a:lnTo>
                    <a:pt x="29" y="185"/>
                  </a:lnTo>
                  <a:lnTo>
                    <a:pt x="29" y="185"/>
                  </a:lnTo>
                  <a:lnTo>
                    <a:pt x="29" y="185"/>
                  </a:lnTo>
                  <a:lnTo>
                    <a:pt x="29" y="187"/>
                  </a:lnTo>
                  <a:lnTo>
                    <a:pt x="29" y="187"/>
                  </a:lnTo>
                  <a:lnTo>
                    <a:pt x="29" y="189"/>
                  </a:lnTo>
                  <a:lnTo>
                    <a:pt x="29" y="189"/>
                  </a:lnTo>
                  <a:lnTo>
                    <a:pt x="29" y="189"/>
                  </a:lnTo>
                  <a:lnTo>
                    <a:pt x="29" y="191"/>
                  </a:lnTo>
                  <a:lnTo>
                    <a:pt x="31" y="191"/>
                  </a:lnTo>
                  <a:lnTo>
                    <a:pt x="31" y="191"/>
                  </a:lnTo>
                  <a:lnTo>
                    <a:pt x="31" y="193"/>
                  </a:lnTo>
                  <a:lnTo>
                    <a:pt x="31" y="193"/>
                  </a:lnTo>
                  <a:lnTo>
                    <a:pt x="33" y="193"/>
                  </a:lnTo>
                  <a:lnTo>
                    <a:pt x="33" y="195"/>
                  </a:lnTo>
                  <a:lnTo>
                    <a:pt x="33" y="195"/>
                  </a:lnTo>
                  <a:lnTo>
                    <a:pt x="33" y="195"/>
                  </a:lnTo>
                  <a:lnTo>
                    <a:pt x="33" y="201"/>
                  </a:lnTo>
                  <a:lnTo>
                    <a:pt x="2" y="197"/>
                  </a:lnTo>
                  <a:lnTo>
                    <a:pt x="2" y="166"/>
                  </a:lnTo>
                  <a:lnTo>
                    <a:pt x="8" y="166"/>
                  </a:lnTo>
                  <a:lnTo>
                    <a:pt x="8" y="191"/>
                  </a:lnTo>
                  <a:lnTo>
                    <a:pt x="25" y="193"/>
                  </a:lnTo>
                  <a:lnTo>
                    <a:pt x="25" y="193"/>
                  </a:lnTo>
                  <a:lnTo>
                    <a:pt x="23" y="191"/>
                  </a:lnTo>
                  <a:lnTo>
                    <a:pt x="23" y="189"/>
                  </a:lnTo>
                  <a:lnTo>
                    <a:pt x="23" y="187"/>
                  </a:lnTo>
                  <a:lnTo>
                    <a:pt x="23" y="187"/>
                  </a:lnTo>
                  <a:lnTo>
                    <a:pt x="21" y="185"/>
                  </a:lnTo>
                  <a:lnTo>
                    <a:pt x="21" y="183"/>
                  </a:lnTo>
                  <a:lnTo>
                    <a:pt x="21" y="183"/>
                  </a:lnTo>
                  <a:lnTo>
                    <a:pt x="21" y="181"/>
                  </a:lnTo>
                  <a:lnTo>
                    <a:pt x="21" y="179"/>
                  </a:lnTo>
                  <a:lnTo>
                    <a:pt x="23" y="177"/>
                  </a:lnTo>
                  <a:lnTo>
                    <a:pt x="23" y="175"/>
                  </a:lnTo>
                  <a:lnTo>
                    <a:pt x="23" y="173"/>
                  </a:lnTo>
                  <a:lnTo>
                    <a:pt x="25" y="171"/>
                  </a:lnTo>
                  <a:lnTo>
                    <a:pt x="25" y="171"/>
                  </a:lnTo>
                  <a:lnTo>
                    <a:pt x="27" y="169"/>
                  </a:lnTo>
                  <a:lnTo>
                    <a:pt x="29" y="166"/>
                  </a:lnTo>
                  <a:lnTo>
                    <a:pt x="29" y="166"/>
                  </a:lnTo>
                  <a:lnTo>
                    <a:pt x="31" y="164"/>
                  </a:lnTo>
                  <a:lnTo>
                    <a:pt x="33" y="164"/>
                  </a:lnTo>
                  <a:lnTo>
                    <a:pt x="35" y="164"/>
                  </a:lnTo>
                  <a:lnTo>
                    <a:pt x="37" y="162"/>
                  </a:lnTo>
                  <a:lnTo>
                    <a:pt x="39" y="162"/>
                  </a:lnTo>
                  <a:lnTo>
                    <a:pt x="41" y="162"/>
                  </a:lnTo>
                  <a:lnTo>
                    <a:pt x="43" y="162"/>
                  </a:lnTo>
                  <a:lnTo>
                    <a:pt x="45" y="162"/>
                  </a:lnTo>
                  <a:lnTo>
                    <a:pt x="47" y="164"/>
                  </a:lnTo>
                  <a:lnTo>
                    <a:pt x="49" y="164"/>
                  </a:lnTo>
                  <a:lnTo>
                    <a:pt x="51" y="164"/>
                  </a:lnTo>
                  <a:lnTo>
                    <a:pt x="51" y="166"/>
                  </a:lnTo>
                  <a:lnTo>
                    <a:pt x="53" y="166"/>
                  </a:lnTo>
                  <a:lnTo>
                    <a:pt x="55" y="169"/>
                  </a:lnTo>
                  <a:lnTo>
                    <a:pt x="57" y="169"/>
                  </a:lnTo>
                  <a:lnTo>
                    <a:pt x="59" y="171"/>
                  </a:lnTo>
                  <a:lnTo>
                    <a:pt x="59" y="173"/>
                  </a:lnTo>
                  <a:lnTo>
                    <a:pt x="61" y="175"/>
                  </a:lnTo>
                  <a:lnTo>
                    <a:pt x="61" y="177"/>
                  </a:lnTo>
                  <a:lnTo>
                    <a:pt x="61" y="179"/>
                  </a:lnTo>
                  <a:lnTo>
                    <a:pt x="63" y="181"/>
                  </a:lnTo>
                  <a:lnTo>
                    <a:pt x="63" y="185"/>
                  </a:lnTo>
                  <a:lnTo>
                    <a:pt x="63" y="187"/>
                  </a:lnTo>
                  <a:lnTo>
                    <a:pt x="61" y="187"/>
                  </a:lnTo>
                  <a:lnTo>
                    <a:pt x="61" y="189"/>
                  </a:lnTo>
                  <a:lnTo>
                    <a:pt x="61" y="191"/>
                  </a:lnTo>
                  <a:lnTo>
                    <a:pt x="61" y="193"/>
                  </a:lnTo>
                  <a:lnTo>
                    <a:pt x="59" y="195"/>
                  </a:lnTo>
                  <a:lnTo>
                    <a:pt x="59" y="197"/>
                  </a:lnTo>
                  <a:lnTo>
                    <a:pt x="57" y="197"/>
                  </a:lnTo>
                  <a:lnTo>
                    <a:pt x="57" y="199"/>
                  </a:lnTo>
                  <a:lnTo>
                    <a:pt x="55" y="199"/>
                  </a:lnTo>
                  <a:lnTo>
                    <a:pt x="53" y="201"/>
                  </a:lnTo>
                  <a:lnTo>
                    <a:pt x="53" y="201"/>
                  </a:lnTo>
                  <a:lnTo>
                    <a:pt x="51" y="203"/>
                  </a:lnTo>
                  <a:lnTo>
                    <a:pt x="49" y="203"/>
                  </a:lnTo>
                  <a:lnTo>
                    <a:pt x="47" y="203"/>
                  </a:lnTo>
                  <a:lnTo>
                    <a:pt x="45" y="203"/>
                  </a:lnTo>
                  <a:close/>
                  <a:moveTo>
                    <a:pt x="61" y="130"/>
                  </a:moveTo>
                  <a:lnTo>
                    <a:pt x="17" y="130"/>
                  </a:lnTo>
                  <a:lnTo>
                    <a:pt x="17" y="124"/>
                  </a:lnTo>
                  <a:lnTo>
                    <a:pt x="23" y="124"/>
                  </a:lnTo>
                  <a:lnTo>
                    <a:pt x="23" y="124"/>
                  </a:lnTo>
                  <a:lnTo>
                    <a:pt x="23" y="124"/>
                  </a:lnTo>
                  <a:lnTo>
                    <a:pt x="21" y="122"/>
                  </a:lnTo>
                  <a:lnTo>
                    <a:pt x="21" y="122"/>
                  </a:lnTo>
                  <a:lnTo>
                    <a:pt x="21" y="122"/>
                  </a:lnTo>
                  <a:lnTo>
                    <a:pt x="19" y="120"/>
                  </a:lnTo>
                  <a:lnTo>
                    <a:pt x="19" y="120"/>
                  </a:lnTo>
                  <a:lnTo>
                    <a:pt x="19" y="118"/>
                  </a:lnTo>
                  <a:lnTo>
                    <a:pt x="19" y="118"/>
                  </a:lnTo>
                  <a:lnTo>
                    <a:pt x="19" y="116"/>
                  </a:lnTo>
                  <a:lnTo>
                    <a:pt x="17" y="116"/>
                  </a:lnTo>
                  <a:lnTo>
                    <a:pt x="17" y="116"/>
                  </a:lnTo>
                  <a:lnTo>
                    <a:pt x="17" y="114"/>
                  </a:lnTo>
                  <a:lnTo>
                    <a:pt x="17" y="114"/>
                  </a:lnTo>
                  <a:lnTo>
                    <a:pt x="17" y="112"/>
                  </a:lnTo>
                  <a:lnTo>
                    <a:pt x="17" y="110"/>
                  </a:lnTo>
                  <a:lnTo>
                    <a:pt x="17" y="110"/>
                  </a:lnTo>
                  <a:lnTo>
                    <a:pt x="17" y="108"/>
                  </a:lnTo>
                  <a:lnTo>
                    <a:pt x="17" y="108"/>
                  </a:lnTo>
                  <a:lnTo>
                    <a:pt x="17" y="106"/>
                  </a:lnTo>
                  <a:lnTo>
                    <a:pt x="17" y="106"/>
                  </a:lnTo>
                  <a:lnTo>
                    <a:pt x="19" y="104"/>
                  </a:lnTo>
                  <a:lnTo>
                    <a:pt x="19" y="104"/>
                  </a:lnTo>
                  <a:lnTo>
                    <a:pt x="19" y="104"/>
                  </a:lnTo>
                  <a:lnTo>
                    <a:pt x="19" y="102"/>
                  </a:lnTo>
                  <a:lnTo>
                    <a:pt x="21" y="102"/>
                  </a:lnTo>
                  <a:lnTo>
                    <a:pt x="21" y="102"/>
                  </a:lnTo>
                  <a:lnTo>
                    <a:pt x="21" y="100"/>
                  </a:lnTo>
                  <a:lnTo>
                    <a:pt x="23" y="100"/>
                  </a:lnTo>
                  <a:lnTo>
                    <a:pt x="23" y="100"/>
                  </a:lnTo>
                  <a:lnTo>
                    <a:pt x="23" y="100"/>
                  </a:lnTo>
                  <a:lnTo>
                    <a:pt x="25" y="97"/>
                  </a:lnTo>
                  <a:lnTo>
                    <a:pt x="23" y="97"/>
                  </a:lnTo>
                  <a:lnTo>
                    <a:pt x="21" y="95"/>
                  </a:lnTo>
                  <a:lnTo>
                    <a:pt x="19" y="93"/>
                  </a:lnTo>
                  <a:lnTo>
                    <a:pt x="19" y="91"/>
                  </a:lnTo>
                  <a:lnTo>
                    <a:pt x="17" y="91"/>
                  </a:lnTo>
                  <a:lnTo>
                    <a:pt x="17" y="89"/>
                  </a:lnTo>
                  <a:lnTo>
                    <a:pt x="17" y="87"/>
                  </a:lnTo>
                  <a:lnTo>
                    <a:pt x="17" y="85"/>
                  </a:lnTo>
                  <a:lnTo>
                    <a:pt x="17" y="83"/>
                  </a:lnTo>
                  <a:lnTo>
                    <a:pt x="17" y="81"/>
                  </a:lnTo>
                  <a:lnTo>
                    <a:pt x="17" y="81"/>
                  </a:lnTo>
                  <a:lnTo>
                    <a:pt x="17" y="79"/>
                  </a:lnTo>
                  <a:lnTo>
                    <a:pt x="19" y="77"/>
                  </a:lnTo>
                  <a:lnTo>
                    <a:pt x="19" y="77"/>
                  </a:lnTo>
                  <a:lnTo>
                    <a:pt x="19" y="75"/>
                  </a:lnTo>
                  <a:lnTo>
                    <a:pt x="21" y="75"/>
                  </a:lnTo>
                  <a:lnTo>
                    <a:pt x="21" y="73"/>
                  </a:lnTo>
                  <a:lnTo>
                    <a:pt x="23" y="73"/>
                  </a:lnTo>
                  <a:lnTo>
                    <a:pt x="23" y="73"/>
                  </a:lnTo>
                  <a:lnTo>
                    <a:pt x="25" y="71"/>
                  </a:lnTo>
                  <a:lnTo>
                    <a:pt x="27" y="71"/>
                  </a:lnTo>
                  <a:lnTo>
                    <a:pt x="29" y="71"/>
                  </a:lnTo>
                  <a:lnTo>
                    <a:pt x="29" y="71"/>
                  </a:lnTo>
                  <a:lnTo>
                    <a:pt x="31" y="71"/>
                  </a:lnTo>
                  <a:lnTo>
                    <a:pt x="61" y="71"/>
                  </a:lnTo>
                  <a:lnTo>
                    <a:pt x="61" y="79"/>
                  </a:lnTo>
                  <a:lnTo>
                    <a:pt x="33" y="79"/>
                  </a:lnTo>
                  <a:lnTo>
                    <a:pt x="33" y="79"/>
                  </a:lnTo>
                  <a:lnTo>
                    <a:pt x="31" y="79"/>
                  </a:lnTo>
                  <a:lnTo>
                    <a:pt x="31" y="79"/>
                  </a:lnTo>
                  <a:lnTo>
                    <a:pt x="31" y="79"/>
                  </a:lnTo>
                  <a:lnTo>
                    <a:pt x="29" y="79"/>
                  </a:lnTo>
                  <a:lnTo>
                    <a:pt x="29" y="79"/>
                  </a:lnTo>
                  <a:lnTo>
                    <a:pt x="29" y="79"/>
                  </a:lnTo>
                  <a:lnTo>
                    <a:pt x="27" y="79"/>
                  </a:lnTo>
                  <a:lnTo>
                    <a:pt x="27" y="79"/>
                  </a:lnTo>
                  <a:lnTo>
                    <a:pt x="27" y="79"/>
                  </a:lnTo>
                  <a:lnTo>
                    <a:pt x="27" y="79"/>
                  </a:lnTo>
                  <a:lnTo>
                    <a:pt x="25" y="81"/>
                  </a:lnTo>
                  <a:lnTo>
                    <a:pt x="25" y="81"/>
                  </a:lnTo>
                  <a:lnTo>
                    <a:pt x="25" y="81"/>
                  </a:lnTo>
                  <a:lnTo>
                    <a:pt x="25" y="81"/>
                  </a:lnTo>
                  <a:lnTo>
                    <a:pt x="25" y="81"/>
                  </a:lnTo>
                  <a:lnTo>
                    <a:pt x="25" y="83"/>
                  </a:lnTo>
                  <a:lnTo>
                    <a:pt x="23" y="83"/>
                  </a:lnTo>
                  <a:lnTo>
                    <a:pt x="23" y="83"/>
                  </a:lnTo>
                  <a:lnTo>
                    <a:pt x="23" y="83"/>
                  </a:lnTo>
                  <a:lnTo>
                    <a:pt x="23" y="85"/>
                  </a:lnTo>
                  <a:lnTo>
                    <a:pt x="23" y="85"/>
                  </a:lnTo>
                  <a:lnTo>
                    <a:pt x="23" y="85"/>
                  </a:lnTo>
                  <a:lnTo>
                    <a:pt x="23" y="87"/>
                  </a:lnTo>
                  <a:lnTo>
                    <a:pt x="23" y="87"/>
                  </a:lnTo>
                  <a:lnTo>
                    <a:pt x="23" y="89"/>
                  </a:lnTo>
                  <a:lnTo>
                    <a:pt x="23" y="89"/>
                  </a:lnTo>
                  <a:lnTo>
                    <a:pt x="25" y="91"/>
                  </a:lnTo>
                  <a:lnTo>
                    <a:pt x="25" y="91"/>
                  </a:lnTo>
                  <a:lnTo>
                    <a:pt x="25" y="93"/>
                  </a:lnTo>
                  <a:lnTo>
                    <a:pt x="25" y="93"/>
                  </a:lnTo>
                  <a:lnTo>
                    <a:pt x="27" y="93"/>
                  </a:lnTo>
                  <a:lnTo>
                    <a:pt x="27" y="95"/>
                  </a:lnTo>
                  <a:lnTo>
                    <a:pt x="29" y="95"/>
                  </a:lnTo>
                  <a:lnTo>
                    <a:pt x="29" y="95"/>
                  </a:lnTo>
                  <a:lnTo>
                    <a:pt x="31" y="95"/>
                  </a:lnTo>
                  <a:lnTo>
                    <a:pt x="31" y="97"/>
                  </a:lnTo>
                  <a:lnTo>
                    <a:pt x="33" y="97"/>
                  </a:lnTo>
                  <a:lnTo>
                    <a:pt x="35" y="97"/>
                  </a:lnTo>
                  <a:lnTo>
                    <a:pt x="37" y="97"/>
                  </a:lnTo>
                  <a:lnTo>
                    <a:pt x="61" y="97"/>
                  </a:lnTo>
                  <a:lnTo>
                    <a:pt x="61" y="104"/>
                  </a:lnTo>
                  <a:lnTo>
                    <a:pt x="33" y="104"/>
                  </a:lnTo>
                  <a:lnTo>
                    <a:pt x="31" y="104"/>
                  </a:lnTo>
                  <a:lnTo>
                    <a:pt x="31" y="106"/>
                  </a:lnTo>
                  <a:lnTo>
                    <a:pt x="29" y="106"/>
                  </a:lnTo>
                  <a:lnTo>
                    <a:pt x="29" y="106"/>
                  </a:lnTo>
                  <a:lnTo>
                    <a:pt x="27" y="106"/>
                  </a:lnTo>
                  <a:lnTo>
                    <a:pt x="27" y="106"/>
                  </a:lnTo>
                  <a:lnTo>
                    <a:pt x="27" y="106"/>
                  </a:lnTo>
                  <a:lnTo>
                    <a:pt x="25" y="106"/>
                  </a:lnTo>
                  <a:lnTo>
                    <a:pt x="25" y="108"/>
                  </a:lnTo>
                  <a:lnTo>
                    <a:pt x="25" y="108"/>
                  </a:lnTo>
                  <a:lnTo>
                    <a:pt x="25" y="108"/>
                  </a:lnTo>
                  <a:lnTo>
                    <a:pt x="23" y="110"/>
                  </a:lnTo>
                  <a:lnTo>
                    <a:pt x="23" y="110"/>
                  </a:lnTo>
                  <a:lnTo>
                    <a:pt x="23" y="110"/>
                  </a:lnTo>
                  <a:lnTo>
                    <a:pt x="23" y="112"/>
                  </a:lnTo>
                  <a:lnTo>
                    <a:pt x="23" y="112"/>
                  </a:lnTo>
                  <a:lnTo>
                    <a:pt x="23" y="114"/>
                  </a:lnTo>
                  <a:lnTo>
                    <a:pt x="23" y="114"/>
                  </a:lnTo>
                  <a:lnTo>
                    <a:pt x="23" y="114"/>
                  </a:lnTo>
                  <a:lnTo>
                    <a:pt x="23" y="116"/>
                  </a:lnTo>
                  <a:lnTo>
                    <a:pt x="23" y="116"/>
                  </a:lnTo>
                  <a:lnTo>
                    <a:pt x="25" y="116"/>
                  </a:lnTo>
                  <a:lnTo>
                    <a:pt x="25" y="118"/>
                  </a:lnTo>
                  <a:lnTo>
                    <a:pt x="25" y="118"/>
                  </a:lnTo>
                  <a:lnTo>
                    <a:pt x="25" y="118"/>
                  </a:lnTo>
                  <a:lnTo>
                    <a:pt x="25" y="120"/>
                  </a:lnTo>
                  <a:lnTo>
                    <a:pt x="27" y="120"/>
                  </a:lnTo>
                  <a:lnTo>
                    <a:pt x="27" y="120"/>
                  </a:lnTo>
                  <a:lnTo>
                    <a:pt x="27" y="122"/>
                  </a:lnTo>
                  <a:lnTo>
                    <a:pt x="29" y="122"/>
                  </a:lnTo>
                  <a:lnTo>
                    <a:pt x="29" y="122"/>
                  </a:lnTo>
                  <a:lnTo>
                    <a:pt x="29" y="122"/>
                  </a:lnTo>
                  <a:lnTo>
                    <a:pt x="31" y="122"/>
                  </a:lnTo>
                  <a:lnTo>
                    <a:pt x="31" y="122"/>
                  </a:lnTo>
                  <a:lnTo>
                    <a:pt x="33" y="122"/>
                  </a:lnTo>
                  <a:lnTo>
                    <a:pt x="33" y="124"/>
                  </a:lnTo>
                  <a:lnTo>
                    <a:pt x="35" y="124"/>
                  </a:lnTo>
                  <a:lnTo>
                    <a:pt x="35" y="124"/>
                  </a:lnTo>
                  <a:lnTo>
                    <a:pt x="37" y="124"/>
                  </a:lnTo>
                  <a:lnTo>
                    <a:pt x="39" y="124"/>
                  </a:lnTo>
                  <a:lnTo>
                    <a:pt x="61" y="124"/>
                  </a:lnTo>
                  <a:lnTo>
                    <a:pt x="61" y="130"/>
                  </a:lnTo>
                  <a:close/>
                  <a:moveTo>
                    <a:pt x="61" y="61"/>
                  </a:moveTo>
                  <a:lnTo>
                    <a:pt x="17" y="61"/>
                  </a:lnTo>
                  <a:lnTo>
                    <a:pt x="17" y="53"/>
                  </a:lnTo>
                  <a:lnTo>
                    <a:pt x="23" y="53"/>
                  </a:lnTo>
                  <a:lnTo>
                    <a:pt x="23" y="53"/>
                  </a:lnTo>
                  <a:lnTo>
                    <a:pt x="23" y="53"/>
                  </a:lnTo>
                  <a:lnTo>
                    <a:pt x="21" y="51"/>
                  </a:lnTo>
                  <a:lnTo>
                    <a:pt x="21" y="51"/>
                  </a:lnTo>
                  <a:lnTo>
                    <a:pt x="21" y="51"/>
                  </a:lnTo>
                  <a:lnTo>
                    <a:pt x="19" y="49"/>
                  </a:lnTo>
                  <a:lnTo>
                    <a:pt x="19" y="49"/>
                  </a:lnTo>
                  <a:lnTo>
                    <a:pt x="19" y="49"/>
                  </a:lnTo>
                  <a:lnTo>
                    <a:pt x="19" y="47"/>
                  </a:lnTo>
                  <a:lnTo>
                    <a:pt x="19" y="47"/>
                  </a:lnTo>
                  <a:lnTo>
                    <a:pt x="17" y="45"/>
                  </a:lnTo>
                  <a:lnTo>
                    <a:pt x="17" y="45"/>
                  </a:lnTo>
                  <a:lnTo>
                    <a:pt x="17" y="43"/>
                  </a:lnTo>
                  <a:lnTo>
                    <a:pt x="17" y="43"/>
                  </a:lnTo>
                  <a:lnTo>
                    <a:pt x="17" y="41"/>
                  </a:lnTo>
                  <a:lnTo>
                    <a:pt x="17" y="41"/>
                  </a:lnTo>
                  <a:lnTo>
                    <a:pt x="17" y="39"/>
                  </a:lnTo>
                  <a:lnTo>
                    <a:pt x="17" y="39"/>
                  </a:lnTo>
                  <a:lnTo>
                    <a:pt x="17" y="37"/>
                  </a:lnTo>
                  <a:lnTo>
                    <a:pt x="17" y="37"/>
                  </a:lnTo>
                  <a:lnTo>
                    <a:pt x="17" y="35"/>
                  </a:lnTo>
                  <a:lnTo>
                    <a:pt x="19" y="35"/>
                  </a:lnTo>
                  <a:lnTo>
                    <a:pt x="19" y="33"/>
                  </a:lnTo>
                  <a:lnTo>
                    <a:pt x="19" y="33"/>
                  </a:lnTo>
                  <a:lnTo>
                    <a:pt x="19" y="31"/>
                  </a:lnTo>
                  <a:lnTo>
                    <a:pt x="21" y="31"/>
                  </a:lnTo>
                  <a:lnTo>
                    <a:pt x="21" y="31"/>
                  </a:lnTo>
                  <a:lnTo>
                    <a:pt x="21" y="31"/>
                  </a:lnTo>
                  <a:lnTo>
                    <a:pt x="23" y="28"/>
                  </a:lnTo>
                  <a:lnTo>
                    <a:pt x="23" y="28"/>
                  </a:lnTo>
                  <a:lnTo>
                    <a:pt x="23" y="28"/>
                  </a:lnTo>
                  <a:lnTo>
                    <a:pt x="25" y="28"/>
                  </a:lnTo>
                  <a:lnTo>
                    <a:pt x="23" y="26"/>
                  </a:lnTo>
                  <a:lnTo>
                    <a:pt x="21" y="24"/>
                  </a:lnTo>
                  <a:lnTo>
                    <a:pt x="19" y="24"/>
                  </a:lnTo>
                  <a:lnTo>
                    <a:pt x="19" y="22"/>
                  </a:lnTo>
                  <a:lnTo>
                    <a:pt x="17" y="20"/>
                  </a:lnTo>
                  <a:lnTo>
                    <a:pt x="17" y="18"/>
                  </a:lnTo>
                  <a:lnTo>
                    <a:pt x="17" y="16"/>
                  </a:lnTo>
                  <a:lnTo>
                    <a:pt x="17" y="14"/>
                  </a:lnTo>
                  <a:lnTo>
                    <a:pt x="17" y="12"/>
                  </a:lnTo>
                  <a:lnTo>
                    <a:pt x="17" y="10"/>
                  </a:lnTo>
                  <a:lnTo>
                    <a:pt x="17" y="10"/>
                  </a:lnTo>
                  <a:lnTo>
                    <a:pt x="17" y="8"/>
                  </a:lnTo>
                  <a:lnTo>
                    <a:pt x="19" y="8"/>
                  </a:lnTo>
                  <a:lnTo>
                    <a:pt x="19" y="6"/>
                  </a:lnTo>
                  <a:lnTo>
                    <a:pt x="19" y="4"/>
                  </a:lnTo>
                  <a:lnTo>
                    <a:pt x="21" y="4"/>
                  </a:lnTo>
                  <a:lnTo>
                    <a:pt x="21" y="4"/>
                  </a:lnTo>
                  <a:lnTo>
                    <a:pt x="23" y="2"/>
                  </a:lnTo>
                  <a:lnTo>
                    <a:pt x="23" y="2"/>
                  </a:lnTo>
                  <a:lnTo>
                    <a:pt x="25" y="2"/>
                  </a:lnTo>
                  <a:lnTo>
                    <a:pt x="27" y="2"/>
                  </a:lnTo>
                  <a:lnTo>
                    <a:pt x="29" y="0"/>
                  </a:lnTo>
                  <a:lnTo>
                    <a:pt x="29" y="0"/>
                  </a:lnTo>
                  <a:lnTo>
                    <a:pt x="31" y="0"/>
                  </a:lnTo>
                  <a:lnTo>
                    <a:pt x="61" y="0"/>
                  </a:lnTo>
                  <a:lnTo>
                    <a:pt x="61" y="8"/>
                  </a:lnTo>
                  <a:lnTo>
                    <a:pt x="33" y="8"/>
                  </a:lnTo>
                  <a:lnTo>
                    <a:pt x="33" y="8"/>
                  </a:lnTo>
                  <a:lnTo>
                    <a:pt x="31" y="8"/>
                  </a:lnTo>
                  <a:lnTo>
                    <a:pt x="31" y="8"/>
                  </a:lnTo>
                  <a:lnTo>
                    <a:pt x="31" y="8"/>
                  </a:lnTo>
                  <a:lnTo>
                    <a:pt x="29" y="8"/>
                  </a:lnTo>
                  <a:lnTo>
                    <a:pt x="29" y="8"/>
                  </a:lnTo>
                  <a:lnTo>
                    <a:pt x="29" y="8"/>
                  </a:lnTo>
                  <a:lnTo>
                    <a:pt x="27" y="8"/>
                  </a:lnTo>
                  <a:lnTo>
                    <a:pt x="27" y="8"/>
                  </a:lnTo>
                  <a:lnTo>
                    <a:pt x="27" y="10"/>
                  </a:lnTo>
                  <a:lnTo>
                    <a:pt x="27" y="10"/>
                  </a:lnTo>
                  <a:lnTo>
                    <a:pt x="25" y="10"/>
                  </a:lnTo>
                  <a:lnTo>
                    <a:pt x="25" y="10"/>
                  </a:lnTo>
                  <a:lnTo>
                    <a:pt x="25" y="10"/>
                  </a:lnTo>
                  <a:lnTo>
                    <a:pt x="25" y="10"/>
                  </a:lnTo>
                  <a:lnTo>
                    <a:pt x="25" y="12"/>
                  </a:lnTo>
                  <a:lnTo>
                    <a:pt x="25" y="12"/>
                  </a:lnTo>
                  <a:lnTo>
                    <a:pt x="23" y="12"/>
                  </a:lnTo>
                  <a:lnTo>
                    <a:pt x="23" y="12"/>
                  </a:lnTo>
                  <a:lnTo>
                    <a:pt x="23" y="14"/>
                  </a:lnTo>
                  <a:lnTo>
                    <a:pt x="23" y="14"/>
                  </a:lnTo>
                  <a:lnTo>
                    <a:pt x="23" y="14"/>
                  </a:lnTo>
                  <a:lnTo>
                    <a:pt x="23" y="14"/>
                  </a:lnTo>
                  <a:lnTo>
                    <a:pt x="23" y="16"/>
                  </a:lnTo>
                  <a:lnTo>
                    <a:pt x="23" y="16"/>
                  </a:lnTo>
                  <a:lnTo>
                    <a:pt x="23" y="18"/>
                  </a:lnTo>
                  <a:lnTo>
                    <a:pt x="23" y="18"/>
                  </a:lnTo>
                  <a:lnTo>
                    <a:pt x="25" y="20"/>
                  </a:lnTo>
                  <a:lnTo>
                    <a:pt x="25" y="20"/>
                  </a:lnTo>
                  <a:lnTo>
                    <a:pt x="25" y="22"/>
                  </a:lnTo>
                  <a:lnTo>
                    <a:pt x="25" y="22"/>
                  </a:lnTo>
                  <a:lnTo>
                    <a:pt x="27" y="24"/>
                  </a:lnTo>
                  <a:lnTo>
                    <a:pt x="27" y="24"/>
                  </a:lnTo>
                  <a:lnTo>
                    <a:pt x="29" y="24"/>
                  </a:lnTo>
                  <a:lnTo>
                    <a:pt x="29" y="24"/>
                  </a:lnTo>
                  <a:lnTo>
                    <a:pt x="31" y="26"/>
                  </a:lnTo>
                  <a:lnTo>
                    <a:pt x="31" y="26"/>
                  </a:lnTo>
                  <a:lnTo>
                    <a:pt x="33" y="26"/>
                  </a:lnTo>
                  <a:lnTo>
                    <a:pt x="35" y="26"/>
                  </a:lnTo>
                  <a:lnTo>
                    <a:pt x="37" y="26"/>
                  </a:lnTo>
                  <a:lnTo>
                    <a:pt x="61" y="26"/>
                  </a:lnTo>
                  <a:lnTo>
                    <a:pt x="61" y="35"/>
                  </a:lnTo>
                  <a:lnTo>
                    <a:pt x="33" y="35"/>
                  </a:lnTo>
                  <a:lnTo>
                    <a:pt x="31" y="35"/>
                  </a:lnTo>
                  <a:lnTo>
                    <a:pt x="31" y="35"/>
                  </a:lnTo>
                  <a:lnTo>
                    <a:pt x="29" y="35"/>
                  </a:lnTo>
                  <a:lnTo>
                    <a:pt x="29" y="35"/>
                  </a:lnTo>
                  <a:lnTo>
                    <a:pt x="27" y="35"/>
                  </a:lnTo>
                  <a:lnTo>
                    <a:pt x="27" y="35"/>
                  </a:lnTo>
                  <a:lnTo>
                    <a:pt x="27" y="35"/>
                  </a:lnTo>
                  <a:lnTo>
                    <a:pt x="25" y="37"/>
                  </a:lnTo>
                  <a:lnTo>
                    <a:pt x="25" y="37"/>
                  </a:lnTo>
                  <a:lnTo>
                    <a:pt x="25" y="37"/>
                  </a:lnTo>
                  <a:lnTo>
                    <a:pt x="25" y="37"/>
                  </a:lnTo>
                  <a:lnTo>
                    <a:pt x="23" y="39"/>
                  </a:lnTo>
                  <a:lnTo>
                    <a:pt x="23" y="39"/>
                  </a:lnTo>
                  <a:lnTo>
                    <a:pt x="23" y="41"/>
                  </a:lnTo>
                  <a:lnTo>
                    <a:pt x="23" y="41"/>
                  </a:lnTo>
                  <a:lnTo>
                    <a:pt x="23" y="43"/>
                  </a:lnTo>
                  <a:lnTo>
                    <a:pt x="23" y="43"/>
                  </a:lnTo>
                  <a:lnTo>
                    <a:pt x="23" y="43"/>
                  </a:lnTo>
                  <a:lnTo>
                    <a:pt x="23" y="45"/>
                  </a:lnTo>
                  <a:lnTo>
                    <a:pt x="23" y="45"/>
                  </a:lnTo>
                  <a:lnTo>
                    <a:pt x="23" y="45"/>
                  </a:lnTo>
                  <a:lnTo>
                    <a:pt x="25" y="47"/>
                  </a:lnTo>
                  <a:lnTo>
                    <a:pt x="25" y="47"/>
                  </a:lnTo>
                  <a:lnTo>
                    <a:pt x="25" y="47"/>
                  </a:lnTo>
                  <a:lnTo>
                    <a:pt x="25" y="49"/>
                  </a:lnTo>
                  <a:lnTo>
                    <a:pt x="25" y="49"/>
                  </a:lnTo>
                  <a:lnTo>
                    <a:pt x="27" y="49"/>
                  </a:lnTo>
                  <a:lnTo>
                    <a:pt x="27" y="51"/>
                  </a:lnTo>
                  <a:lnTo>
                    <a:pt x="27" y="51"/>
                  </a:lnTo>
                  <a:lnTo>
                    <a:pt x="29" y="51"/>
                  </a:lnTo>
                  <a:lnTo>
                    <a:pt x="29" y="51"/>
                  </a:lnTo>
                  <a:lnTo>
                    <a:pt x="29" y="51"/>
                  </a:lnTo>
                  <a:lnTo>
                    <a:pt x="31" y="51"/>
                  </a:lnTo>
                  <a:lnTo>
                    <a:pt x="31" y="53"/>
                  </a:lnTo>
                  <a:lnTo>
                    <a:pt x="33" y="53"/>
                  </a:lnTo>
                  <a:lnTo>
                    <a:pt x="33" y="53"/>
                  </a:lnTo>
                  <a:lnTo>
                    <a:pt x="35" y="53"/>
                  </a:lnTo>
                  <a:lnTo>
                    <a:pt x="35" y="53"/>
                  </a:lnTo>
                  <a:lnTo>
                    <a:pt x="37" y="53"/>
                  </a:lnTo>
                  <a:lnTo>
                    <a:pt x="39" y="53"/>
                  </a:lnTo>
                  <a:lnTo>
                    <a:pt x="61" y="53"/>
                  </a:lnTo>
                  <a:lnTo>
                    <a:pt x="61" y="61"/>
                  </a:lnTo>
                  <a:close/>
                </a:path>
              </a:pathLst>
            </a:custGeom>
            <a:grpFill/>
            <a:ln w="9525">
              <a:noFill/>
              <a:round/>
              <a:headEnd/>
              <a:tailEnd/>
            </a:ln>
          </p:spPr>
          <p:txBody>
            <a:bodyPr/>
            <a:lstStyle/>
            <a:p>
              <a:pPr>
                <a:defRPr/>
              </a:pPr>
              <a:endParaRPr lang="en-CA" dirty="0"/>
            </a:p>
          </p:txBody>
        </p:sp>
      </p:grpSp>
      <p:sp>
        <p:nvSpPr>
          <p:cNvPr id="8202" name="Rectangle 145"/>
          <p:cNvSpPr>
            <a:spLocks noChangeArrowheads="1"/>
          </p:cNvSpPr>
          <p:nvPr/>
        </p:nvSpPr>
        <p:spPr bwMode="auto">
          <a:xfrm>
            <a:off x="2160588" y="1889125"/>
            <a:ext cx="1136650" cy="304800"/>
          </a:xfrm>
          <a:prstGeom prst="rect">
            <a:avLst/>
          </a:prstGeom>
          <a:noFill/>
          <a:ln w="9525">
            <a:noFill/>
            <a:miter lim="800000"/>
            <a:headEnd/>
            <a:tailEnd/>
          </a:ln>
        </p:spPr>
        <p:txBody>
          <a:bodyPr lIns="0" tIns="0" rIns="0" bIns="0">
            <a:spAutoFit/>
          </a:bodyPr>
          <a:lstStyle/>
          <a:p>
            <a:pPr defTabSz="762000"/>
            <a:r>
              <a:rPr lang="en-US" sz="1800" dirty="0">
                <a:solidFill>
                  <a:srgbClr val="000000"/>
                </a:solidFill>
              </a:rPr>
              <a:t>10.6 mm</a:t>
            </a:r>
            <a:endParaRPr lang="en-US" sz="1800" dirty="0"/>
          </a:p>
        </p:txBody>
      </p:sp>
      <p:sp>
        <p:nvSpPr>
          <p:cNvPr id="8203" name="Rectangle 145"/>
          <p:cNvSpPr>
            <a:spLocks noChangeArrowheads="1"/>
          </p:cNvSpPr>
          <p:nvPr/>
        </p:nvSpPr>
        <p:spPr bwMode="auto">
          <a:xfrm>
            <a:off x="5070475" y="2036763"/>
            <a:ext cx="873125" cy="271462"/>
          </a:xfrm>
          <a:prstGeom prst="rect">
            <a:avLst/>
          </a:prstGeom>
          <a:noFill/>
          <a:ln w="9525">
            <a:noFill/>
            <a:miter lim="800000"/>
            <a:headEnd/>
            <a:tailEnd/>
          </a:ln>
        </p:spPr>
        <p:txBody>
          <a:bodyPr lIns="0" tIns="0" rIns="0" bIns="0">
            <a:spAutoFit/>
          </a:bodyPr>
          <a:lstStyle/>
          <a:p>
            <a:pPr defTabSz="762000"/>
            <a:r>
              <a:rPr lang="en-US" sz="1600" dirty="0">
                <a:solidFill>
                  <a:srgbClr val="000000"/>
                </a:solidFill>
              </a:rPr>
              <a:t>11.7 mm</a:t>
            </a:r>
            <a:endParaRPr lang="en-US" sz="1600" dirty="0"/>
          </a:p>
        </p:txBody>
      </p:sp>
      <p:sp>
        <p:nvSpPr>
          <p:cNvPr id="8204" name="Rectangle 7"/>
          <p:cNvSpPr>
            <a:spLocks noGrp="1" noChangeArrowheads="1"/>
          </p:cNvSpPr>
          <p:nvPr>
            <p:ph type="title"/>
          </p:nvPr>
        </p:nvSpPr>
        <p:spPr>
          <a:xfrm>
            <a:off x="1613174" y="-13248"/>
            <a:ext cx="8743950" cy="782154"/>
          </a:xfrm>
        </p:spPr>
        <p:txBody>
          <a:bodyPr/>
          <a:lstStyle/>
          <a:p>
            <a:pPr eaLnBrk="1" hangingPunct="1">
              <a:lnSpc>
                <a:spcPct val="200000"/>
              </a:lnSpc>
            </a:pPr>
            <a:r>
              <a:rPr lang="en-US" dirty="0" smtClean="0"/>
              <a:t>CORNEAL DIMENSIONS</a:t>
            </a:r>
          </a:p>
        </p:txBody>
      </p:sp>
    </p:spTree>
  </p:cSld>
  <p:clrMapOvr>
    <a:masterClrMapping/>
  </p:clrMapOvr>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91139" name="Rectangle 3"/>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91140" name="Rectangle 4"/>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91141" name="Rectangle 5"/>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91142" name="Rectangle 7"/>
          <p:cNvSpPr>
            <a:spLocks noGrp="1" noChangeArrowheads="1"/>
          </p:cNvSpPr>
          <p:nvPr>
            <p:ph type="title"/>
          </p:nvPr>
        </p:nvSpPr>
        <p:spPr>
          <a:xfrm>
            <a:off x="1144588" y="0"/>
            <a:ext cx="9702800" cy="1143000"/>
          </a:xfrm>
          <a:noFill/>
        </p:spPr>
        <p:txBody>
          <a:bodyPr/>
          <a:lstStyle/>
          <a:p>
            <a:pPr eaLnBrk="1" hangingPunct="1">
              <a:lnSpc>
                <a:spcPct val="90000"/>
              </a:lnSpc>
            </a:pPr>
            <a:r>
              <a:rPr lang="en-US" dirty="0" smtClean="0"/>
              <a:t>TOPOGRAPHIC MODELING SYSTEM </a:t>
            </a:r>
          </a:p>
        </p:txBody>
      </p:sp>
      <p:pic>
        <p:nvPicPr>
          <p:cNvPr id="91143" name="Picture 8" descr="D:\IACLE ALL MODULES\IACLE COL PICS\MOD 1 COL pics\1L2\1435-91.JPG"/>
          <p:cNvPicPr>
            <a:picLocks noChangeAspect="1" noChangeArrowheads="1"/>
          </p:cNvPicPr>
          <p:nvPr/>
        </p:nvPicPr>
        <p:blipFill>
          <a:blip r:embed="rId3" cstate="print"/>
          <a:srcRect/>
          <a:stretch>
            <a:fillRect/>
          </a:stretch>
        </p:blipFill>
        <p:spPr bwMode="auto">
          <a:xfrm>
            <a:off x="1246188" y="1265238"/>
            <a:ext cx="7842250" cy="51498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92163" name="Rectangle 3"/>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sp>
        <p:nvSpPr>
          <p:cNvPr id="92164" name="Rectangle 4"/>
          <p:cNvSpPr>
            <a:spLocks noChangeArrowheads="1"/>
          </p:cNvSpPr>
          <p:nvPr/>
        </p:nvSpPr>
        <p:spPr bwMode="auto">
          <a:xfrm>
            <a:off x="771525" y="6248400"/>
            <a:ext cx="2143125" cy="457200"/>
          </a:xfrm>
          <a:prstGeom prst="rect">
            <a:avLst/>
          </a:prstGeom>
          <a:noFill/>
          <a:ln w="9525">
            <a:noFill/>
            <a:miter lim="800000"/>
            <a:headEnd/>
            <a:tailEnd/>
          </a:ln>
        </p:spPr>
        <p:txBody>
          <a:bodyPr wrap="none" anchor="ctr"/>
          <a:lstStyle/>
          <a:p>
            <a:endParaRPr lang="en-US" dirty="0"/>
          </a:p>
        </p:txBody>
      </p:sp>
      <p:sp>
        <p:nvSpPr>
          <p:cNvPr id="92165" name="Rectangle 5"/>
          <p:cNvSpPr>
            <a:spLocks noChangeArrowheads="1"/>
          </p:cNvSpPr>
          <p:nvPr/>
        </p:nvSpPr>
        <p:spPr bwMode="auto">
          <a:xfrm>
            <a:off x="3514725" y="6248400"/>
            <a:ext cx="3257550" cy="457200"/>
          </a:xfrm>
          <a:prstGeom prst="rect">
            <a:avLst/>
          </a:prstGeom>
          <a:noFill/>
          <a:ln w="9525">
            <a:noFill/>
            <a:miter lim="800000"/>
            <a:headEnd/>
            <a:tailEnd/>
          </a:ln>
        </p:spPr>
        <p:txBody>
          <a:bodyPr wrap="none" anchor="ctr"/>
          <a:lstStyle/>
          <a:p>
            <a:endParaRPr lang="en-US" dirty="0"/>
          </a:p>
        </p:txBody>
      </p:sp>
      <p:pic>
        <p:nvPicPr>
          <p:cNvPr id="92166" name="Picture 7" descr="D:\IACLE ALL MODULES\IACLE COL PICS\MOD 1 COL pics\1L2\1715-94.JPG"/>
          <p:cNvPicPr>
            <a:picLocks noChangeAspect="1" noChangeArrowheads="1"/>
          </p:cNvPicPr>
          <p:nvPr/>
        </p:nvPicPr>
        <p:blipFill>
          <a:blip r:embed="rId3" cstate="print"/>
          <a:srcRect/>
          <a:stretch>
            <a:fillRect/>
          </a:stretch>
        </p:blipFill>
        <p:spPr bwMode="auto">
          <a:xfrm>
            <a:off x="1071563" y="1271588"/>
            <a:ext cx="7573962" cy="51435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ChangeArrowheads="1"/>
          </p:cNvSpPr>
          <p:nvPr/>
        </p:nvSpPr>
        <p:spPr bwMode="auto">
          <a:xfrm>
            <a:off x="771525" y="6775450"/>
            <a:ext cx="2143125" cy="457200"/>
          </a:xfrm>
          <a:prstGeom prst="rect">
            <a:avLst/>
          </a:prstGeom>
          <a:noFill/>
          <a:ln w="9525">
            <a:noFill/>
            <a:miter lim="800000"/>
            <a:headEnd/>
            <a:tailEnd/>
          </a:ln>
        </p:spPr>
        <p:txBody>
          <a:bodyPr wrap="none" anchor="ctr"/>
          <a:lstStyle/>
          <a:p>
            <a:endParaRPr lang="en-US" dirty="0"/>
          </a:p>
        </p:txBody>
      </p:sp>
      <p:sp>
        <p:nvSpPr>
          <p:cNvPr id="93187" name="Rectangle 3"/>
          <p:cNvSpPr>
            <a:spLocks noChangeArrowheads="1"/>
          </p:cNvSpPr>
          <p:nvPr/>
        </p:nvSpPr>
        <p:spPr bwMode="auto">
          <a:xfrm>
            <a:off x="3514725" y="6775450"/>
            <a:ext cx="3257550" cy="457200"/>
          </a:xfrm>
          <a:prstGeom prst="rect">
            <a:avLst/>
          </a:prstGeom>
          <a:noFill/>
          <a:ln w="9525">
            <a:noFill/>
            <a:miter lim="800000"/>
            <a:headEnd/>
            <a:tailEnd/>
          </a:ln>
        </p:spPr>
        <p:txBody>
          <a:bodyPr wrap="none" anchor="ctr"/>
          <a:lstStyle/>
          <a:p>
            <a:endParaRPr lang="en-US" dirty="0"/>
          </a:p>
        </p:txBody>
      </p:sp>
      <p:sp>
        <p:nvSpPr>
          <p:cNvPr id="93188" name="Rectangle 4"/>
          <p:cNvSpPr>
            <a:spLocks noChangeArrowheads="1"/>
          </p:cNvSpPr>
          <p:nvPr/>
        </p:nvSpPr>
        <p:spPr bwMode="auto">
          <a:xfrm>
            <a:off x="771525" y="6775450"/>
            <a:ext cx="2143125" cy="457200"/>
          </a:xfrm>
          <a:prstGeom prst="rect">
            <a:avLst/>
          </a:prstGeom>
          <a:noFill/>
          <a:ln w="9525">
            <a:noFill/>
            <a:miter lim="800000"/>
            <a:headEnd/>
            <a:tailEnd/>
          </a:ln>
        </p:spPr>
        <p:txBody>
          <a:bodyPr wrap="none" anchor="ctr"/>
          <a:lstStyle/>
          <a:p>
            <a:endParaRPr lang="en-US" dirty="0"/>
          </a:p>
        </p:txBody>
      </p:sp>
      <p:sp>
        <p:nvSpPr>
          <p:cNvPr id="93189" name="Rectangle 5"/>
          <p:cNvSpPr>
            <a:spLocks noChangeArrowheads="1"/>
          </p:cNvSpPr>
          <p:nvPr/>
        </p:nvSpPr>
        <p:spPr bwMode="auto">
          <a:xfrm>
            <a:off x="3514725" y="6775450"/>
            <a:ext cx="3257550" cy="457200"/>
          </a:xfrm>
          <a:prstGeom prst="rect">
            <a:avLst/>
          </a:prstGeom>
          <a:noFill/>
          <a:ln w="9525">
            <a:noFill/>
            <a:miter lim="800000"/>
            <a:headEnd/>
            <a:tailEnd/>
          </a:ln>
        </p:spPr>
        <p:txBody>
          <a:bodyPr wrap="none" anchor="ctr"/>
          <a:lstStyle/>
          <a:p>
            <a:endParaRPr lang="en-US" dirty="0"/>
          </a:p>
        </p:txBody>
      </p:sp>
      <p:sp>
        <p:nvSpPr>
          <p:cNvPr id="93190" name="Rectangle 7"/>
          <p:cNvSpPr>
            <a:spLocks noGrp="1" noChangeArrowheads="1"/>
          </p:cNvSpPr>
          <p:nvPr>
            <p:ph type="title"/>
          </p:nvPr>
        </p:nvSpPr>
        <p:spPr>
          <a:xfrm>
            <a:off x="1140282" y="19050"/>
            <a:ext cx="9702800" cy="1143000"/>
          </a:xfrm>
          <a:noFill/>
        </p:spPr>
        <p:txBody>
          <a:bodyPr/>
          <a:lstStyle/>
          <a:p>
            <a:pPr eaLnBrk="1" hangingPunct="1">
              <a:lnSpc>
                <a:spcPct val="90000"/>
              </a:lnSpc>
            </a:pPr>
            <a:r>
              <a:rPr lang="en-US" dirty="0" smtClean="0"/>
              <a:t>TOPOGRAPHIC ANALYSIS SYSTEMS</a:t>
            </a:r>
          </a:p>
        </p:txBody>
      </p:sp>
      <p:sp>
        <p:nvSpPr>
          <p:cNvPr id="93191" name="Rectangle 6"/>
          <p:cNvSpPr>
            <a:spLocks noGrp="1" noChangeArrowheads="1"/>
          </p:cNvSpPr>
          <p:nvPr>
            <p:ph idx="1"/>
          </p:nvPr>
        </p:nvSpPr>
        <p:spPr>
          <a:xfrm>
            <a:off x="1058863" y="2121793"/>
            <a:ext cx="8634412" cy="4114800"/>
          </a:xfrm>
        </p:spPr>
        <p:txBody>
          <a:bodyPr/>
          <a:lstStyle/>
          <a:p>
            <a:pPr eaLnBrk="1" hangingPunct="1">
              <a:lnSpc>
                <a:spcPct val="110000"/>
              </a:lnSpc>
              <a:buClr>
                <a:srgbClr val="FFC000"/>
              </a:buClr>
            </a:pPr>
            <a:r>
              <a:rPr lang="en-US" sz="3400" dirty="0" smtClean="0"/>
              <a:t>LSU Corneal Topography Systems (LUCTS)</a:t>
            </a:r>
          </a:p>
          <a:p>
            <a:pPr eaLnBrk="1" hangingPunct="1">
              <a:lnSpc>
                <a:spcPct val="110000"/>
              </a:lnSpc>
              <a:buClr>
                <a:srgbClr val="FFC000"/>
              </a:buClr>
            </a:pPr>
            <a:r>
              <a:rPr lang="en-US" sz="3400" dirty="0" smtClean="0"/>
              <a:t>Topographic Modeling System (TMS)</a:t>
            </a:r>
          </a:p>
          <a:p>
            <a:pPr eaLnBrk="1" hangingPunct="1">
              <a:lnSpc>
                <a:spcPct val="110000"/>
              </a:lnSpc>
              <a:buClr>
                <a:srgbClr val="FFC000"/>
              </a:buClr>
            </a:pPr>
            <a:r>
              <a:rPr lang="en-US" sz="3400" dirty="0" smtClean="0"/>
              <a:t>Computerized Corneal Topographer</a:t>
            </a:r>
          </a:p>
          <a:p>
            <a:pPr eaLnBrk="1" hangingPunct="1">
              <a:lnSpc>
                <a:spcPct val="110000"/>
              </a:lnSpc>
              <a:buClr>
                <a:srgbClr val="FFC000"/>
              </a:buClr>
              <a:buFontTx/>
              <a:buChar char=" "/>
            </a:pPr>
            <a:r>
              <a:rPr lang="en-US" sz="3400" dirty="0" smtClean="0"/>
              <a:t>EH-270 (CCT)</a:t>
            </a:r>
          </a:p>
          <a:p>
            <a:pPr eaLnBrk="1" hangingPunct="1">
              <a:lnSpc>
                <a:spcPct val="110000"/>
              </a:lnSpc>
              <a:buClr>
                <a:srgbClr val="FFC000"/>
              </a:buClr>
            </a:pPr>
            <a:r>
              <a:rPr lang="en-US" sz="3400" dirty="0" smtClean="0"/>
              <a:t>Corneal Analysis System (CAS)</a:t>
            </a:r>
          </a:p>
          <a:p>
            <a:pPr eaLnBrk="1" hangingPunct="1">
              <a:lnSpc>
                <a:spcPct val="110000"/>
              </a:lnSpc>
            </a:pPr>
            <a:endParaRPr lang="en-US" dirty="0" smtClean="0"/>
          </a:p>
        </p:txBody>
      </p:sp>
      <p:sp>
        <p:nvSpPr>
          <p:cNvPr id="93192" name="Rectangle 8"/>
          <p:cNvSpPr>
            <a:spLocks noChangeArrowheads="1"/>
          </p:cNvSpPr>
          <p:nvPr/>
        </p:nvSpPr>
        <p:spPr bwMode="auto">
          <a:xfrm>
            <a:off x="390525" y="1100138"/>
            <a:ext cx="9702800" cy="1143000"/>
          </a:xfrm>
          <a:prstGeom prst="rect">
            <a:avLst/>
          </a:prstGeom>
          <a:noFill/>
          <a:ln w="9525">
            <a:noFill/>
            <a:miter lim="800000"/>
            <a:headEnd/>
            <a:tailEnd/>
          </a:ln>
        </p:spPr>
        <p:txBody>
          <a:bodyPr lIns="92075" tIns="46038" rIns="92075" bIns="46038" anchor="ctr"/>
          <a:lstStyle/>
          <a:p>
            <a:pPr defTabSz="762000">
              <a:lnSpc>
                <a:spcPct val="90000"/>
              </a:lnSpc>
            </a:pPr>
            <a:r>
              <a:rPr lang="en-US" sz="3000" b="1" dirty="0">
                <a:solidFill>
                  <a:schemeClr val="tx2"/>
                </a:solidFill>
              </a:rPr>
              <a:t>(Computer-assisted)</a:t>
            </a:r>
            <a:endParaRPr lang="en-US" sz="3800" b="1" dirty="0">
              <a:solidFill>
                <a:schemeClr val="tx2"/>
              </a:solidFill>
            </a:endParaRPr>
          </a:p>
        </p:txBody>
      </p:sp>
    </p:spTree>
  </p:cSld>
  <p:clrMapOvr>
    <a:masterClrMapping/>
  </p:clrMapOvr>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ChangeArrowheads="1"/>
          </p:cNvSpPr>
          <p:nvPr/>
        </p:nvSpPr>
        <p:spPr bwMode="auto">
          <a:xfrm>
            <a:off x="771525" y="6775450"/>
            <a:ext cx="2143125" cy="457200"/>
          </a:xfrm>
          <a:prstGeom prst="rect">
            <a:avLst/>
          </a:prstGeom>
          <a:noFill/>
          <a:ln w="9525">
            <a:noFill/>
            <a:miter lim="800000"/>
            <a:headEnd/>
            <a:tailEnd/>
          </a:ln>
        </p:spPr>
        <p:txBody>
          <a:bodyPr wrap="none" anchor="ctr"/>
          <a:lstStyle/>
          <a:p>
            <a:endParaRPr lang="en-US" dirty="0"/>
          </a:p>
        </p:txBody>
      </p:sp>
      <p:sp>
        <p:nvSpPr>
          <p:cNvPr id="94211" name="Rectangle 3"/>
          <p:cNvSpPr>
            <a:spLocks noChangeArrowheads="1"/>
          </p:cNvSpPr>
          <p:nvPr/>
        </p:nvSpPr>
        <p:spPr bwMode="auto">
          <a:xfrm>
            <a:off x="3514725" y="6775450"/>
            <a:ext cx="3257550" cy="457200"/>
          </a:xfrm>
          <a:prstGeom prst="rect">
            <a:avLst/>
          </a:prstGeom>
          <a:noFill/>
          <a:ln w="9525">
            <a:noFill/>
            <a:miter lim="800000"/>
            <a:headEnd/>
            <a:tailEnd/>
          </a:ln>
        </p:spPr>
        <p:txBody>
          <a:bodyPr wrap="none" anchor="ctr"/>
          <a:lstStyle/>
          <a:p>
            <a:endParaRPr lang="en-US" dirty="0"/>
          </a:p>
        </p:txBody>
      </p:sp>
      <p:sp>
        <p:nvSpPr>
          <p:cNvPr id="94212" name="Rectangle 4"/>
          <p:cNvSpPr>
            <a:spLocks noChangeArrowheads="1"/>
          </p:cNvSpPr>
          <p:nvPr/>
        </p:nvSpPr>
        <p:spPr bwMode="auto">
          <a:xfrm>
            <a:off x="771525" y="6775450"/>
            <a:ext cx="2143125" cy="457200"/>
          </a:xfrm>
          <a:prstGeom prst="rect">
            <a:avLst/>
          </a:prstGeom>
          <a:noFill/>
          <a:ln w="9525">
            <a:noFill/>
            <a:miter lim="800000"/>
            <a:headEnd/>
            <a:tailEnd/>
          </a:ln>
        </p:spPr>
        <p:txBody>
          <a:bodyPr wrap="none" anchor="ctr"/>
          <a:lstStyle/>
          <a:p>
            <a:endParaRPr lang="en-US" dirty="0"/>
          </a:p>
        </p:txBody>
      </p:sp>
      <p:sp>
        <p:nvSpPr>
          <p:cNvPr id="94213" name="Rectangle 5"/>
          <p:cNvSpPr>
            <a:spLocks noChangeArrowheads="1"/>
          </p:cNvSpPr>
          <p:nvPr/>
        </p:nvSpPr>
        <p:spPr bwMode="auto">
          <a:xfrm>
            <a:off x="3514725" y="6775450"/>
            <a:ext cx="3257550" cy="457200"/>
          </a:xfrm>
          <a:prstGeom prst="rect">
            <a:avLst/>
          </a:prstGeom>
          <a:noFill/>
          <a:ln w="9525">
            <a:noFill/>
            <a:miter lim="800000"/>
            <a:headEnd/>
            <a:tailEnd/>
          </a:ln>
        </p:spPr>
        <p:txBody>
          <a:bodyPr wrap="none" anchor="ctr"/>
          <a:lstStyle/>
          <a:p>
            <a:endParaRPr lang="en-US" dirty="0"/>
          </a:p>
        </p:txBody>
      </p:sp>
      <p:sp>
        <p:nvSpPr>
          <p:cNvPr id="94214" name="Rectangle 7"/>
          <p:cNvSpPr>
            <a:spLocks noGrp="1" noChangeArrowheads="1"/>
          </p:cNvSpPr>
          <p:nvPr>
            <p:ph type="title"/>
          </p:nvPr>
        </p:nvSpPr>
        <p:spPr>
          <a:xfrm>
            <a:off x="1143000" y="19050"/>
            <a:ext cx="9702800" cy="1143000"/>
          </a:xfrm>
          <a:noFill/>
        </p:spPr>
        <p:txBody>
          <a:bodyPr/>
          <a:lstStyle/>
          <a:p>
            <a:pPr eaLnBrk="1" hangingPunct="1">
              <a:lnSpc>
                <a:spcPct val="90000"/>
              </a:lnSpc>
            </a:pPr>
            <a:r>
              <a:rPr lang="en-US" dirty="0" smtClean="0"/>
              <a:t>TOPOGRAPHIC ANALYSIS SYSTEMS</a:t>
            </a:r>
          </a:p>
        </p:txBody>
      </p:sp>
      <p:pic>
        <p:nvPicPr>
          <p:cNvPr id="94215" name="Picture 2" descr="D:\IACLE ALL MODULES\IACLE MODULE 1\Original\Col Pictures\1L2\0961-95.jpg"/>
          <p:cNvPicPr>
            <a:picLocks noChangeAspect="1" noChangeArrowheads="1"/>
          </p:cNvPicPr>
          <p:nvPr/>
        </p:nvPicPr>
        <p:blipFill>
          <a:blip r:embed="rId3" cstate="print"/>
          <a:srcRect/>
          <a:stretch>
            <a:fillRect/>
          </a:stretch>
        </p:blipFill>
        <p:spPr bwMode="auto">
          <a:xfrm>
            <a:off x="1701800" y="1281113"/>
            <a:ext cx="6864350" cy="5106987"/>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ChangeArrowheads="1"/>
          </p:cNvSpPr>
          <p:nvPr/>
        </p:nvSpPr>
        <p:spPr bwMode="auto">
          <a:xfrm>
            <a:off x="771525" y="6775450"/>
            <a:ext cx="2143125" cy="457200"/>
          </a:xfrm>
          <a:prstGeom prst="rect">
            <a:avLst/>
          </a:prstGeom>
          <a:noFill/>
          <a:ln w="9525">
            <a:noFill/>
            <a:miter lim="800000"/>
            <a:headEnd/>
            <a:tailEnd/>
          </a:ln>
        </p:spPr>
        <p:txBody>
          <a:bodyPr wrap="none" anchor="ctr"/>
          <a:lstStyle/>
          <a:p>
            <a:endParaRPr lang="en-US" dirty="0"/>
          </a:p>
        </p:txBody>
      </p:sp>
      <p:sp>
        <p:nvSpPr>
          <p:cNvPr id="95235" name="Rectangle 3"/>
          <p:cNvSpPr>
            <a:spLocks noChangeArrowheads="1"/>
          </p:cNvSpPr>
          <p:nvPr/>
        </p:nvSpPr>
        <p:spPr bwMode="auto">
          <a:xfrm>
            <a:off x="3514725" y="6775450"/>
            <a:ext cx="3257550" cy="457200"/>
          </a:xfrm>
          <a:prstGeom prst="rect">
            <a:avLst/>
          </a:prstGeom>
          <a:noFill/>
          <a:ln w="9525">
            <a:noFill/>
            <a:miter lim="800000"/>
            <a:headEnd/>
            <a:tailEnd/>
          </a:ln>
        </p:spPr>
        <p:txBody>
          <a:bodyPr wrap="none" anchor="ctr"/>
          <a:lstStyle/>
          <a:p>
            <a:endParaRPr lang="en-US" dirty="0"/>
          </a:p>
        </p:txBody>
      </p:sp>
      <p:sp>
        <p:nvSpPr>
          <p:cNvPr id="95236" name="Rectangle 4"/>
          <p:cNvSpPr>
            <a:spLocks noChangeArrowheads="1"/>
          </p:cNvSpPr>
          <p:nvPr/>
        </p:nvSpPr>
        <p:spPr bwMode="auto">
          <a:xfrm>
            <a:off x="771525" y="6775450"/>
            <a:ext cx="2143125" cy="457200"/>
          </a:xfrm>
          <a:prstGeom prst="rect">
            <a:avLst/>
          </a:prstGeom>
          <a:noFill/>
          <a:ln w="9525">
            <a:noFill/>
            <a:miter lim="800000"/>
            <a:headEnd/>
            <a:tailEnd/>
          </a:ln>
        </p:spPr>
        <p:txBody>
          <a:bodyPr wrap="none" anchor="ctr"/>
          <a:lstStyle/>
          <a:p>
            <a:endParaRPr lang="en-US" dirty="0"/>
          </a:p>
        </p:txBody>
      </p:sp>
      <p:sp>
        <p:nvSpPr>
          <p:cNvPr id="95237" name="Rectangle 5"/>
          <p:cNvSpPr>
            <a:spLocks noChangeArrowheads="1"/>
          </p:cNvSpPr>
          <p:nvPr/>
        </p:nvSpPr>
        <p:spPr bwMode="auto">
          <a:xfrm>
            <a:off x="3514725" y="6775450"/>
            <a:ext cx="3257550" cy="457200"/>
          </a:xfrm>
          <a:prstGeom prst="rect">
            <a:avLst/>
          </a:prstGeom>
          <a:noFill/>
          <a:ln w="9525">
            <a:noFill/>
            <a:miter lim="800000"/>
            <a:headEnd/>
            <a:tailEnd/>
          </a:ln>
        </p:spPr>
        <p:txBody>
          <a:bodyPr wrap="none" anchor="ctr"/>
          <a:lstStyle/>
          <a:p>
            <a:endParaRPr lang="en-US" dirty="0"/>
          </a:p>
        </p:txBody>
      </p:sp>
      <p:sp>
        <p:nvSpPr>
          <p:cNvPr id="95238" name="Rectangle 7"/>
          <p:cNvSpPr>
            <a:spLocks noGrp="1" noChangeArrowheads="1"/>
          </p:cNvSpPr>
          <p:nvPr>
            <p:ph type="title"/>
          </p:nvPr>
        </p:nvSpPr>
        <p:spPr>
          <a:xfrm>
            <a:off x="1130300" y="19050"/>
            <a:ext cx="9702800" cy="1143000"/>
          </a:xfrm>
          <a:noFill/>
        </p:spPr>
        <p:txBody>
          <a:bodyPr/>
          <a:lstStyle/>
          <a:p>
            <a:pPr eaLnBrk="1" hangingPunct="1">
              <a:lnSpc>
                <a:spcPct val="90000"/>
              </a:lnSpc>
            </a:pPr>
            <a:r>
              <a:rPr lang="en-US" dirty="0" smtClean="0"/>
              <a:t>TOPOGRAPHIC ANALYSIS SYSTEMS</a:t>
            </a:r>
          </a:p>
        </p:txBody>
      </p:sp>
      <p:pic>
        <p:nvPicPr>
          <p:cNvPr id="95239" name="Picture 2"/>
          <p:cNvPicPr>
            <a:picLocks noChangeAspect="1" noChangeArrowheads="1"/>
          </p:cNvPicPr>
          <p:nvPr/>
        </p:nvPicPr>
        <p:blipFill>
          <a:blip r:embed="rId3" cstate="print"/>
          <a:srcRect/>
          <a:stretch>
            <a:fillRect/>
          </a:stretch>
        </p:blipFill>
        <p:spPr bwMode="auto">
          <a:xfrm>
            <a:off x="1679575" y="1262063"/>
            <a:ext cx="6910388" cy="515302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ChangeArrowheads="1"/>
          </p:cNvSpPr>
          <p:nvPr/>
        </p:nvSpPr>
        <p:spPr bwMode="auto">
          <a:xfrm>
            <a:off x="771525" y="6775450"/>
            <a:ext cx="2143125" cy="457200"/>
          </a:xfrm>
          <a:prstGeom prst="rect">
            <a:avLst/>
          </a:prstGeom>
          <a:noFill/>
          <a:ln w="9525">
            <a:noFill/>
            <a:miter lim="800000"/>
            <a:headEnd/>
            <a:tailEnd/>
          </a:ln>
        </p:spPr>
        <p:txBody>
          <a:bodyPr wrap="none" anchor="ctr"/>
          <a:lstStyle/>
          <a:p>
            <a:endParaRPr lang="en-US" dirty="0"/>
          </a:p>
        </p:txBody>
      </p:sp>
      <p:sp>
        <p:nvSpPr>
          <p:cNvPr id="96259" name="Rectangle 3"/>
          <p:cNvSpPr>
            <a:spLocks noChangeArrowheads="1"/>
          </p:cNvSpPr>
          <p:nvPr/>
        </p:nvSpPr>
        <p:spPr bwMode="auto">
          <a:xfrm>
            <a:off x="3514725" y="6775450"/>
            <a:ext cx="3257550" cy="457200"/>
          </a:xfrm>
          <a:prstGeom prst="rect">
            <a:avLst/>
          </a:prstGeom>
          <a:noFill/>
          <a:ln w="9525">
            <a:noFill/>
            <a:miter lim="800000"/>
            <a:headEnd/>
            <a:tailEnd/>
          </a:ln>
        </p:spPr>
        <p:txBody>
          <a:bodyPr wrap="none" anchor="ctr"/>
          <a:lstStyle/>
          <a:p>
            <a:endParaRPr lang="en-US" dirty="0"/>
          </a:p>
        </p:txBody>
      </p:sp>
      <p:sp>
        <p:nvSpPr>
          <p:cNvPr id="96260" name="Rectangle 4"/>
          <p:cNvSpPr>
            <a:spLocks noChangeArrowheads="1"/>
          </p:cNvSpPr>
          <p:nvPr/>
        </p:nvSpPr>
        <p:spPr bwMode="auto">
          <a:xfrm>
            <a:off x="771525" y="6775450"/>
            <a:ext cx="2143125" cy="457200"/>
          </a:xfrm>
          <a:prstGeom prst="rect">
            <a:avLst/>
          </a:prstGeom>
          <a:noFill/>
          <a:ln w="9525">
            <a:noFill/>
            <a:miter lim="800000"/>
            <a:headEnd/>
            <a:tailEnd/>
          </a:ln>
        </p:spPr>
        <p:txBody>
          <a:bodyPr wrap="none" anchor="ctr"/>
          <a:lstStyle/>
          <a:p>
            <a:endParaRPr lang="en-US" dirty="0"/>
          </a:p>
        </p:txBody>
      </p:sp>
      <p:sp>
        <p:nvSpPr>
          <p:cNvPr id="96261" name="Rectangle 5"/>
          <p:cNvSpPr>
            <a:spLocks noChangeArrowheads="1"/>
          </p:cNvSpPr>
          <p:nvPr/>
        </p:nvSpPr>
        <p:spPr bwMode="auto">
          <a:xfrm>
            <a:off x="3514725" y="6775450"/>
            <a:ext cx="3257550" cy="457200"/>
          </a:xfrm>
          <a:prstGeom prst="rect">
            <a:avLst/>
          </a:prstGeom>
          <a:noFill/>
          <a:ln w="9525">
            <a:noFill/>
            <a:miter lim="800000"/>
            <a:headEnd/>
            <a:tailEnd/>
          </a:ln>
        </p:spPr>
        <p:txBody>
          <a:bodyPr wrap="none" anchor="ctr"/>
          <a:lstStyle/>
          <a:p>
            <a:endParaRPr lang="en-US" dirty="0"/>
          </a:p>
        </p:txBody>
      </p:sp>
      <p:sp>
        <p:nvSpPr>
          <p:cNvPr id="96262" name="Rectangle 7"/>
          <p:cNvSpPr>
            <a:spLocks noGrp="1" noChangeArrowheads="1"/>
          </p:cNvSpPr>
          <p:nvPr>
            <p:ph type="title"/>
          </p:nvPr>
        </p:nvSpPr>
        <p:spPr>
          <a:xfrm>
            <a:off x="1143000" y="19050"/>
            <a:ext cx="9702800" cy="1143000"/>
          </a:xfrm>
          <a:noFill/>
        </p:spPr>
        <p:txBody>
          <a:bodyPr/>
          <a:lstStyle/>
          <a:p>
            <a:pPr eaLnBrk="1" hangingPunct="1">
              <a:lnSpc>
                <a:spcPct val="90000"/>
              </a:lnSpc>
            </a:pPr>
            <a:r>
              <a:rPr lang="en-US" dirty="0" smtClean="0"/>
              <a:t>TOPOGRAPHIC ANALYSIS SYSTEMS</a:t>
            </a:r>
          </a:p>
        </p:txBody>
      </p:sp>
      <p:pic>
        <p:nvPicPr>
          <p:cNvPr id="96263" name="Picture 2" descr="D:\IACLE ALL MODULES\IACLE MODULE 1\Original\Col Pictures\1L2\0963-95.jpg"/>
          <p:cNvPicPr>
            <a:picLocks noChangeAspect="1" noChangeArrowheads="1"/>
          </p:cNvPicPr>
          <p:nvPr/>
        </p:nvPicPr>
        <p:blipFill>
          <a:blip r:embed="rId3" cstate="print"/>
          <a:srcRect/>
          <a:stretch>
            <a:fillRect/>
          </a:stretch>
        </p:blipFill>
        <p:spPr bwMode="auto">
          <a:xfrm>
            <a:off x="1745973" y="1271588"/>
            <a:ext cx="6773863" cy="5129212"/>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ChangeArrowheads="1"/>
          </p:cNvSpPr>
          <p:nvPr/>
        </p:nvSpPr>
        <p:spPr bwMode="auto">
          <a:xfrm>
            <a:off x="771525" y="6775450"/>
            <a:ext cx="2143125" cy="457200"/>
          </a:xfrm>
          <a:prstGeom prst="rect">
            <a:avLst/>
          </a:prstGeom>
          <a:noFill/>
          <a:ln w="9525">
            <a:noFill/>
            <a:miter lim="800000"/>
            <a:headEnd/>
            <a:tailEnd/>
          </a:ln>
        </p:spPr>
        <p:txBody>
          <a:bodyPr wrap="none" anchor="ctr"/>
          <a:lstStyle/>
          <a:p>
            <a:endParaRPr lang="en-US" dirty="0"/>
          </a:p>
        </p:txBody>
      </p:sp>
      <p:sp>
        <p:nvSpPr>
          <p:cNvPr id="97283" name="Rectangle 3"/>
          <p:cNvSpPr>
            <a:spLocks noChangeArrowheads="1"/>
          </p:cNvSpPr>
          <p:nvPr/>
        </p:nvSpPr>
        <p:spPr bwMode="auto">
          <a:xfrm>
            <a:off x="3514725" y="6775450"/>
            <a:ext cx="3257550" cy="457200"/>
          </a:xfrm>
          <a:prstGeom prst="rect">
            <a:avLst/>
          </a:prstGeom>
          <a:noFill/>
          <a:ln w="9525">
            <a:noFill/>
            <a:miter lim="800000"/>
            <a:headEnd/>
            <a:tailEnd/>
          </a:ln>
        </p:spPr>
        <p:txBody>
          <a:bodyPr wrap="none" anchor="ctr"/>
          <a:lstStyle/>
          <a:p>
            <a:endParaRPr lang="en-US" dirty="0"/>
          </a:p>
        </p:txBody>
      </p:sp>
      <p:sp>
        <p:nvSpPr>
          <p:cNvPr id="97284" name="Rectangle 4"/>
          <p:cNvSpPr>
            <a:spLocks noChangeArrowheads="1"/>
          </p:cNvSpPr>
          <p:nvPr/>
        </p:nvSpPr>
        <p:spPr bwMode="auto">
          <a:xfrm>
            <a:off x="771525" y="6775450"/>
            <a:ext cx="2143125" cy="457200"/>
          </a:xfrm>
          <a:prstGeom prst="rect">
            <a:avLst/>
          </a:prstGeom>
          <a:noFill/>
          <a:ln w="9525">
            <a:noFill/>
            <a:miter lim="800000"/>
            <a:headEnd/>
            <a:tailEnd/>
          </a:ln>
        </p:spPr>
        <p:txBody>
          <a:bodyPr wrap="none" anchor="ctr"/>
          <a:lstStyle/>
          <a:p>
            <a:endParaRPr lang="en-US" dirty="0"/>
          </a:p>
        </p:txBody>
      </p:sp>
      <p:sp>
        <p:nvSpPr>
          <p:cNvPr id="97285" name="Rectangle 5"/>
          <p:cNvSpPr>
            <a:spLocks noChangeArrowheads="1"/>
          </p:cNvSpPr>
          <p:nvPr/>
        </p:nvSpPr>
        <p:spPr bwMode="auto">
          <a:xfrm>
            <a:off x="3514725" y="6775450"/>
            <a:ext cx="3257550" cy="457200"/>
          </a:xfrm>
          <a:prstGeom prst="rect">
            <a:avLst/>
          </a:prstGeom>
          <a:noFill/>
          <a:ln w="9525">
            <a:noFill/>
            <a:miter lim="800000"/>
            <a:headEnd/>
            <a:tailEnd/>
          </a:ln>
        </p:spPr>
        <p:txBody>
          <a:bodyPr wrap="none" anchor="ctr"/>
          <a:lstStyle/>
          <a:p>
            <a:endParaRPr lang="en-US" dirty="0"/>
          </a:p>
        </p:txBody>
      </p:sp>
      <p:sp>
        <p:nvSpPr>
          <p:cNvPr id="97286" name="Rectangle 7"/>
          <p:cNvSpPr>
            <a:spLocks noGrp="1" noChangeArrowheads="1"/>
          </p:cNvSpPr>
          <p:nvPr>
            <p:ph type="title"/>
          </p:nvPr>
        </p:nvSpPr>
        <p:spPr>
          <a:xfrm>
            <a:off x="1143000" y="19050"/>
            <a:ext cx="9702800" cy="1143000"/>
          </a:xfrm>
          <a:noFill/>
        </p:spPr>
        <p:txBody>
          <a:bodyPr/>
          <a:lstStyle/>
          <a:p>
            <a:pPr eaLnBrk="1" hangingPunct="1">
              <a:lnSpc>
                <a:spcPct val="90000"/>
              </a:lnSpc>
            </a:pPr>
            <a:r>
              <a:rPr lang="en-US" dirty="0" smtClean="0"/>
              <a:t>TOPOGRAPHIC ANALYSIS SYSTEMS</a:t>
            </a:r>
          </a:p>
        </p:txBody>
      </p:sp>
      <p:pic>
        <p:nvPicPr>
          <p:cNvPr id="97287" name="Picture 8" descr="D:\IACLE ALL MODULES\IACLE COL PICS\MOD 1 COL pics\1L2\1140-94.JPG"/>
          <p:cNvPicPr>
            <a:picLocks noChangeAspect="1" noChangeArrowheads="1"/>
          </p:cNvPicPr>
          <p:nvPr/>
        </p:nvPicPr>
        <p:blipFill>
          <a:blip r:embed="rId3" cstate="print"/>
          <a:srcRect/>
          <a:stretch>
            <a:fillRect/>
          </a:stretch>
        </p:blipFill>
        <p:spPr bwMode="auto">
          <a:xfrm>
            <a:off x="1225550" y="1260475"/>
            <a:ext cx="7827963" cy="5160963"/>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ChangeArrowheads="1"/>
          </p:cNvSpPr>
          <p:nvPr/>
        </p:nvSpPr>
        <p:spPr bwMode="auto">
          <a:xfrm>
            <a:off x="771525" y="6775450"/>
            <a:ext cx="2143125" cy="457200"/>
          </a:xfrm>
          <a:prstGeom prst="rect">
            <a:avLst/>
          </a:prstGeom>
          <a:noFill/>
          <a:ln w="9525">
            <a:noFill/>
            <a:miter lim="800000"/>
            <a:headEnd/>
            <a:tailEnd/>
          </a:ln>
        </p:spPr>
        <p:txBody>
          <a:bodyPr wrap="none" anchor="ctr"/>
          <a:lstStyle/>
          <a:p>
            <a:endParaRPr lang="en-US" dirty="0"/>
          </a:p>
        </p:txBody>
      </p:sp>
      <p:sp>
        <p:nvSpPr>
          <p:cNvPr id="98307" name="Rectangle 3"/>
          <p:cNvSpPr>
            <a:spLocks noChangeArrowheads="1"/>
          </p:cNvSpPr>
          <p:nvPr/>
        </p:nvSpPr>
        <p:spPr bwMode="auto">
          <a:xfrm>
            <a:off x="3514725" y="6775450"/>
            <a:ext cx="3257550" cy="457200"/>
          </a:xfrm>
          <a:prstGeom prst="rect">
            <a:avLst/>
          </a:prstGeom>
          <a:noFill/>
          <a:ln w="9525">
            <a:noFill/>
            <a:miter lim="800000"/>
            <a:headEnd/>
            <a:tailEnd/>
          </a:ln>
        </p:spPr>
        <p:txBody>
          <a:bodyPr wrap="none" anchor="ctr"/>
          <a:lstStyle/>
          <a:p>
            <a:endParaRPr lang="en-US" dirty="0"/>
          </a:p>
        </p:txBody>
      </p:sp>
      <p:sp>
        <p:nvSpPr>
          <p:cNvPr id="98308" name="Rectangle 4"/>
          <p:cNvSpPr>
            <a:spLocks noChangeArrowheads="1"/>
          </p:cNvSpPr>
          <p:nvPr/>
        </p:nvSpPr>
        <p:spPr bwMode="auto">
          <a:xfrm>
            <a:off x="771525" y="6775450"/>
            <a:ext cx="2143125" cy="457200"/>
          </a:xfrm>
          <a:prstGeom prst="rect">
            <a:avLst/>
          </a:prstGeom>
          <a:noFill/>
          <a:ln w="9525">
            <a:noFill/>
            <a:miter lim="800000"/>
            <a:headEnd/>
            <a:tailEnd/>
          </a:ln>
        </p:spPr>
        <p:txBody>
          <a:bodyPr wrap="none" anchor="ctr"/>
          <a:lstStyle/>
          <a:p>
            <a:endParaRPr lang="en-US" dirty="0"/>
          </a:p>
        </p:txBody>
      </p:sp>
      <p:sp>
        <p:nvSpPr>
          <p:cNvPr id="98309" name="Rectangle 5"/>
          <p:cNvSpPr>
            <a:spLocks noChangeArrowheads="1"/>
          </p:cNvSpPr>
          <p:nvPr/>
        </p:nvSpPr>
        <p:spPr bwMode="auto">
          <a:xfrm>
            <a:off x="3514725" y="6775450"/>
            <a:ext cx="3257550" cy="457200"/>
          </a:xfrm>
          <a:prstGeom prst="rect">
            <a:avLst/>
          </a:prstGeom>
          <a:noFill/>
          <a:ln w="9525">
            <a:noFill/>
            <a:miter lim="800000"/>
            <a:headEnd/>
            <a:tailEnd/>
          </a:ln>
        </p:spPr>
        <p:txBody>
          <a:bodyPr wrap="none" anchor="ctr"/>
          <a:lstStyle/>
          <a:p>
            <a:endParaRPr lang="en-US" dirty="0"/>
          </a:p>
        </p:txBody>
      </p:sp>
      <p:sp>
        <p:nvSpPr>
          <p:cNvPr id="98310" name="Rectangle 7"/>
          <p:cNvSpPr>
            <a:spLocks noGrp="1" noChangeArrowheads="1"/>
          </p:cNvSpPr>
          <p:nvPr>
            <p:ph type="title"/>
          </p:nvPr>
        </p:nvSpPr>
        <p:spPr>
          <a:xfrm>
            <a:off x="1143000" y="19050"/>
            <a:ext cx="9702800" cy="1143000"/>
          </a:xfrm>
          <a:noFill/>
        </p:spPr>
        <p:txBody>
          <a:bodyPr/>
          <a:lstStyle/>
          <a:p>
            <a:pPr eaLnBrk="1" hangingPunct="1">
              <a:lnSpc>
                <a:spcPct val="90000"/>
              </a:lnSpc>
            </a:pPr>
            <a:r>
              <a:rPr lang="en-US" dirty="0" smtClean="0"/>
              <a:t>TOPOGRAPHIC ANALYSIS SYSTEMS</a:t>
            </a:r>
          </a:p>
        </p:txBody>
      </p:sp>
      <p:pic>
        <p:nvPicPr>
          <p:cNvPr id="98311" name="Picture 2" descr="D:\IACLE ALL MODULES\IACLE MODULE 1\Original\Col Pictures\1L2\1050-92.jpg"/>
          <p:cNvPicPr>
            <a:picLocks noChangeAspect="1" noChangeArrowheads="1"/>
          </p:cNvPicPr>
          <p:nvPr/>
        </p:nvPicPr>
        <p:blipFill>
          <a:blip r:embed="rId3" cstate="print"/>
          <a:srcRect/>
          <a:stretch>
            <a:fillRect/>
          </a:stretch>
        </p:blipFill>
        <p:spPr bwMode="auto">
          <a:xfrm>
            <a:off x="1639888" y="1255713"/>
            <a:ext cx="6981825" cy="5173662"/>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ChangeArrowheads="1"/>
          </p:cNvSpPr>
          <p:nvPr/>
        </p:nvSpPr>
        <p:spPr bwMode="auto">
          <a:xfrm>
            <a:off x="771525" y="6831013"/>
            <a:ext cx="2143125" cy="457200"/>
          </a:xfrm>
          <a:prstGeom prst="rect">
            <a:avLst/>
          </a:prstGeom>
          <a:noFill/>
          <a:ln w="9525">
            <a:noFill/>
            <a:miter lim="800000"/>
            <a:headEnd/>
            <a:tailEnd/>
          </a:ln>
        </p:spPr>
        <p:txBody>
          <a:bodyPr wrap="none" anchor="ctr"/>
          <a:lstStyle/>
          <a:p>
            <a:endParaRPr lang="en-US" dirty="0"/>
          </a:p>
        </p:txBody>
      </p:sp>
      <p:sp>
        <p:nvSpPr>
          <p:cNvPr id="99331" name="Rectangle 3"/>
          <p:cNvSpPr>
            <a:spLocks noChangeArrowheads="1"/>
          </p:cNvSpPr>
          <p:nvPr/>
        </p:nvSpPr>
        <p:spPr bwMode="auto">
          <a:xfrm>
            <a:off x="3514725" y="6831013"/>
            <a:ext cx="3257550" cy="457200"/>
          </a:xfrm>
          <a:prstGeom prst="rect">
            <a:avLst/>
          </a:prstGeom>
          <a:noFill/>
          <a:ln w="9525">
            <a:noFill/>
            <a:miter lim="800000"/>
            <a:headEnd/>
            <a:tailEnd/>
          </a:ln>
        </p:spPr>
        <p:txBody>
          <a:bodyPr wrap="none" anchor="ctr"/>
          <a:lstStyle/>
          <a:p>
            <a:endParaRPr lang="en-US" dirty="0"/>
          </a:p>
        </p:txBody>
      </p:sp>
      <p:sp>
        <p:nvSpPr>
          <p:cNvPr id="99332" name="Rectangle 4"/>
          <p:cNvSpPr>
            <a:spLocks noChangeArrowheads="1"/>
          </p:cNvSpPr>
          <p:nvPr/>
        </p:nvSpPr>
        <p:spPr bwMode="auto">
          <a:xfrm>
            <a:off x="771525" y="6831013"/>
            <a:ext cx="2143125" cy="457200"/>
          </a:xfrm>
          <a:prstGeom prst="rect">
            <a:avLst/>
          </a:prstGeom>
          <a:noFill/>
          <a:ln w="9525">
            <a:noFill/>
            <a:miter lim="800000"/>
            <a:headEnd/>
            <a:tailEnd/>
          </a:ln>
        </p:spPr>
        <p:txBody>
          <a:bodyPr wrap="none" anchor="ctr"/>
          <a:lstStyle/>
          <a:p>
            <a:endParaRPr lang="en-US" dirty="0"/>
          </a:p>
        </p:txBody>
      </p:sp>
      <p:sp>
        <p:nvSpPr>
          <p:cNvPr id="99333" name="Rectangle 5"/>
          <p:cNvSpPr>
            <a:spLocks noChangeArrowheads="1"/>
          </p:cNvSpPr>
          <p:nvPr/>
        </p:nvSpPr>
        <p:spPr bwMode="auto">
          <a:xfrm>
            <a:off x="3514725" y="6831013"/>
            <a:ext cx="3257550" cy="457200"/>
          </a:xfrm>
          <a:prstGeom prst="rect">
            <a:avLst/>
          </a:prstGeom>
          <a:noFill/>
          <a:ln w="9525">
            <a:noFill/>
            <a:miter lim="800000"/>
            <a:headEnd/>
            <a:tailEnd/>
          </a:ln>
        </p:spPr>
        <p:txBody>
          <a:bodyPr wrap="none" anchor="ctr"/>
          <a:lstStyle/>
          <a:p>
            <a:endParaRPr lang="en-US" dirty="0"/>
          </a:p>
        </p:txBody>
      </p:sp>
      <p:sp>
        <p:nvSpPr>
          <p:cNvPr id="99334" name="Rectangle 7"/>
          <p:cNvSpPr>
            <a:spLocks noGrp="1" noChangeArrowheads="1"/>
          </p:cNvSpPr>
          <p:nvPr>
            <p:ph type="title"/>
          </p:nvPr>
        </p:nvSpPr>
        <p:spPr>
          <a:xfrm>
            <a:off x="1141413" y="0"/>
            <a:ext cx="9702800" cy="1143000"/>
          </a:xfrm>
          <a:noFill/>
        </p:spPr>
        <p:txBody>
          <a:bodyPr/>
          <a:lstStyle/>
          <a:p>
            <a:pPr eaLnBrk="1" hangingPunct="1">
              <a:lnSpc>
                <a:spcPct val="90000"/>
              </a:lnSpc>
            </a:pPr>
            <a:r>
              <a:rPr lang="en-US" dirty="0" smtClean="0"/>
              <a:t>TOPOGRAPHIC ANALYSIS SYSTEMS</a:t>
            </a:r>
          </a:p>
        </p:txBody>
      </p:sp>
      <p:sp>
        <p:nvSpPr>
          <p:cNvPr id="99335" name="Rectangle 6"/>
          <p:cNvSpPr>
            <a:spLocks noGrp="1" noChangeArrowheads="1"/>
          </p:cNvSpPr>
          <p:nvPr>
            <p:ph idx="1"/>
          </p:nvPr>
        </p:nvSpPr>
        <p:spPr>
          <a:xfrm>
            <a:off x="1246188" y="2698750"/>
            <a:ext cx="8634412" cy="4114800"/>
          </a:xfrm>
        </p:spPr>
        <p:txBody>
          <a:bodyPr/>
          <a:lstStyle/>
          <a:p>
            <a:pPr eaLnBrk="1" hangingPunct="1">
              <a:lnSpc>
                <a:spcPct val="110000"/>
              </a:lnSpc>
              <a:buClr>
                <a:srgbClr val="FFC000"/>
              </a:buClr>
            </a:pPr>
            <a:r>
              <a:rPr lang="en-US" sz="3400" dirty="0" smtClean="0"/>
              <a:t>Simulated keratometry value (Sim K)</a:t>
            </a:r>
          </a:p>
          <a:p>
            <a:pPr eaLnBrk="1" hangingPunct="1">
              <a:lnSpc>
                <a:spcPct val="110000"/>
              </a:lnSpc>
              <a:buClr>
                <a:srgbClr val="FFC000"/>
              </a:buClr>
            </a:pPr>
            <a:r>
              <a:rPr lang="en-US" sz="3400" dirty="0" smtClean="0"/>
              <a:t>Surface asymmetry index (SAI)</a:t>
            </a:r>
          </a:p>
          <a:p>
            <a:pPr eaLnBrk="1" hangingPunct="1">
              <a:lnSpc>
                <a:spcPct val="110000"/>
              </a:lnSpc>
              <a:buClr>
                <a:srgbClr val="FFC000"/>
              </a:buClr>
            </a:pPr>
            <a:r>
              <a:rPr lang="en-US" sz="3400" dirty="0" smtClean="0"/>
              <a:t>Surface regularity index (SRI)</a:t>
            </a:r>
          </a:p>
          <a:p>
            <a:pPr eaLnBrk="1" hangingPunct="1">
              <a:lnSpc>
                <a:spcPct val="110000"/>
              </a:lnSpc>
            </a:pPr>
            <a:endParaRPr lang="en-US" dirty="0" smtClean="0"/>
          </a:p>
        </p:txBody>
      </p:sp>
      <p:sp>
        <p:nvSpPr>
          <p:cNvPr id="99336" name="Rectangle 8"/>
          <p:cNvSpPr>
            <a:spLocks noChangeArrowheads="1"/>
          </p:cNvSpPr>
          <p:nvPr/>
        </p:nvSpPr>
        <p:spPr bwMode="auto">
          <a:xfrm>
            <a:off x="390525" y="1270000"/>
            <a:ext cx="9702800" cy="1143000"/>
          </a:xfrm>
          <a:prstGeom prst="rect">
            <a:avLst/>
          </a:prstGeom>
          <a:noFill/>
          <a:ln w="9525">
            <a:noFill/>
            <a:miter lim="800000"/>
            <a:headEnd/>
            <a:tailEnd/>
          </a:ln>
        </p:spPr>
        <p:txBody>
          <a:bodyPr lIns="92075" tIns="46038" rIns="92075" bIns="46038" anchor="ctr"/>
          <a:lstStyle/>
          <a:p>
            <a:pPr defTabSz="762000">
              <a:lnSpc>
                <a:spcPct val="90000"/>
              </a:lnSpc>
            </a:pPr>
            <a:r>
              <a:rPr lang="en-US" sz="3200" b="1" dirty="0">
                <a:solidFill>
                  <a:schemeClr val="tx2"/>
                </a:solidFill>
              </a:rPr>
              <a:t>PARAMETRIC DESCRIPTORS</a:t>
            </a:r>
            <a:endParaRPr lang="en-US" sz="3800" b="1" dirty="0">
              <a:solidFill>
                <a:schemeClr val="tx2"/>
              </a:solidFill>
            </a:endParaRPr>
          </a:p>
        </p:txBody>
      </p:sp>
    </p:spTree>
  </p:cSld>
  <p:clrMapOvr>
    <a:masterClrMapping/>
  </p:clrMapOvr>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1026"/>
          <p:cNvSpPr>
            <a:spLocks noChangeArrowheads="1"/>
          </p:cNvSpPr>
          <p:nvPr/>
        </p:nvSpPr>
        <p:spPr bwMode="auto">
          <a:xfrm>
            <a:off x="771525" y="6691313"/>
            <a:ext cx="2143125" cy="457200"/>
          </a:xfrm>
          <a:prstGeom prst="rect">
            <a:avLst/>
          </a:prstGeom>
          <a:noFill/>
          <a:ln w="9525">
            <a:noFill/>
            <a:miter lim="800000"/>
            <a:headEnd/>
            <a:tailEnd/>
          </a:ln>
        </p:spPr>
        <p:txBody>
          <a:bodyPr wrap="none" anchor="ctr"/>
          <a:lstStyle/>
          <a:p>
            <a:endParaRPr lang="en-US" dirty="0">
              <a:solidFill>
                <a:schemeClr val="tx2"/>
              </a:solidFill>
            </a:endParaRPr>
          </a:p>
        </p:txBody>
      </p:sp>
      <p:sp>
        <p:nvSpPr>
          <p:cNvPr id="100355" name="Rectangle 1027"/>
          <p:cNvSpPr>
            <a:spLocks noChangeArrowheads="1"/>
          </p:cNvSpPr>
          <p:nvPr/>
        </p:nvSpPr>
        <p:spPr bwMode="auto">
          <a:xfrm>
            <a:off x="3514725" y="6691313"/>
            <a:ext cx="3257550" cy="457200"/>
          </a:xfrm>
          <a:prstGeom prst="rect">
            <a:avLst/>
          </a:prstGeom>
          <a:noFill/>
          <a:ln w="9525">
            <a:noFill/>
            <a:miter lim="800000"/>
            <a:headEnd/>
            <a:tailEnd/>
          </a:ln>
        </p:spPr>
        <p:txBody>
          <a:bodyPr wrap="none" anchor="ctr"/>
          <a:lstStyle/>
          <a:p>
            <a:endParaRPr lang="en-US" dirty="0">
              <a:solidFill>
                <a:schemeClr val="tx2"/>
              </a:solidFill>
            </a:endParaRPr>
          </a:p>
        </p:txBody>
      </p:sp>
      <p:sp>
        <p:nvSpPr>
          <p:cNvPr id="100356" name="Rectangle 1028"/>
          <p:cNvSpPr>
            <a:spLocks noChangeArrowheads="1"/>
          </p:cNvSpPr>
          <p:nvPr/>
        </p:nvSpPr>
        <p:spPr bwMode="auto">
          <a:xfrm>
            <a:off x="771525" y="6691313"/>
            <a:ext cx="2143125" cy="457200"/>
          </a:xfrm>
          <a:prstGeom prst="rect">
            <a:avLst/>
          </a:prstGeom>
          <a:noFill/>
          <a:ln w="9525">
            <a:noFill/>
            <a:miter lim="800000"/>
            <a:headEnd/>
            <a:tailEnd/>
          </a:ln>
        </p:spPr>
        <p:txBody>
          <a:bodyPr wrap="none" anchor="ctr"/>
          <a:lstStyle/>
          <a:p>
            <a:endParaRPr lang="en-US" dirty="0">
              <a:solidFill>
                <a:schemeClr val="tx2"/>
              </a:solidFill>
            </a:endParaRPr>
          </a:p>
        </p:txBody>
      </p:sp>
      <p:sp>
        <p:nvSpPr>
          <p:cNvPr id="100357" name="Rectangle 1029"/>
          <p:cNvSpPr>
            <a:spLocks noChangeArrowheads="1"/>
          </p:cNvSpPr>
          <p:nvPr/>
        </p:nvSpPr>
        <p:spPr bwMode="auto">
          <a:xfrm>
            <a:off x="3514725" y="6691313"/>
            <a:ext cx="3257550" cy="457200"/>
          </a:xfrm>
          <a:prstGeom prst="rect">
            <a:avLst/>
          </a:prstGeom>
          <a:noFill/>
          <a:ln w="9525">
            <a:noFill/>
            <a:miter lim="800000"/>
            <a:headEnd/>
            <a:tailEnd/>
          </a:ln>
        </p:spPr>
        <p:txBody>
          <a:bodyPr wrap="none" anchor="ctr"/>
          <a:lstStyle/>
          <a:p>
            <a:endParaRPr lang="en-US" dirty="0">
              <a:solidFill>
                <a:schemeClr val="tx2"/>
              </a:solidFill>
            </a:endParaRPr>
          </a:p>
        </p:txBody>
      </p:sp>
      <p:sp>
        <p:nvSpPr>
          <p:cNvPr id="100358" name="Rectangle 1031"/>
          <p:cNvSpPr>
            <a:spLocks noGrp="1" noChangeArrowheads="1"/>
          </p:cNvSpPr>
          <p:nvPr>
            <p:ph type="title"/>
          </p:nvPr>
        </p:nvSpPr>
        <p:spPr>
          <a:xfrm>
            <a:off x="1132980" y="0"/>
            <a:ext cx="9702800" cy="1143000"/>
          </a:xfrm>
          <a:noFill/>
        </p:spPr>
        <p:txBody>
          <a:bodyPr/>
          <a:lstStyle/>
          <a:p>
            <a:pPr eaLnBrk="1" hangingPunct="1">
              <a:lnSpc>
                <a:spcPct val="90000"/>
              </a:lnSpc>
            </a:pPr>
            <a:r>
              <a:rPr lang="en-US" dirty="0" smtClean="0"/>
              <a:t>USES OF COMPUTER-ASSISTED</a:t>
            </a:r>
          </a:p>
        </p:txBody>
      </p:sp>
      <p:sp>
        <p:nvSpPr>
          <p:cNvPr id="100359" name="Rectangle 1030"/>
          <p:cNvSpPr>
            <a:spLocks noGrp="1" noChangeArrowheads="1"/>
          </p:cNvSpPr>
          <p:nvPr>
            <p:ph idx="1"/>
          </p:nvPr>
        </p:nvSpPr>
        <p:spPr>
          <a:xfrm>
            <a:off x="987425" y="2082800"/>
            <a:ext cx="8634413" cy="4114800"/>
          </a:xfrm>
        </p:spPr>
        <p:txBody>
          <a:bodyPr/>
          <a:lstStyle/>
          <a:p>
            <a:pPr eaLnBrk="1" hangingPunct="1">
              <a:lnSpc>
                <a:spcPct val="110000"/>
              </a:lnSpc>
              <a:buClr>
                <a:srgbClr val="FFC000"/>
              </a:buClr>
            </a:pPr>
            <a:r>
              <a:rPr lang="en-US" sz="3400" dirty="0" smtClean="0">
                <a:solidFill>
                  <a:schemeClr val="tx2"/>
                </a:solidFill>
              </a:rPr>
              <a:t>Study normal topography</a:t>
            </a:r>
          </a:p>
          <a:p>
            <a:pPr eaLnBrk="1" hangingPunct="1">
              <a:lnSpc>
                <a:spcPct val="110000"/>
              </a:lnSpc>
              <a:buClr>
                <a:srgbClr val="FFC000"/>
              </a:buClr>
            </a:pPr>
            <a:r>
              <a:rPr lang="en-US" sz="3400" dirty="0" smtClean="0">
                <a:solidFill>
                  <a:schemeClr val="tx2"/>
                </a:solidFill>
              </a:rPr>
              <a:t>Study effects of disease</a:t>
            </a:r>
          </a:p>
          <a:p>
            <a:pPr eaLnBrk="1" hangingPunct="1">
              <a:lnSpc>
                <a:spcPct val="110000"/>
              </a:lnSpc>
              <a:buClr>
                <a:srgbClr val="FFC000"/>
              </a:buClr>
            </a:pPr>
            <a:r>
              <a:rPr lang="en-US" sz="3400" dirty="0" smtClean="0">
                <a:solidFill>
                  <a:schemeClr val="tx2"/>
                </a:solidFill>
              </a:rPr>
              <a:t>Pre-post surgical comparisons</a:t>
            </a:r>
          </a:p>
          <a:p>
            <a:pPr eaLnBrk="1" hangingPunct="1">
              <a:lnSpc>
                <a:spcPct val="110000"/>
              </a:lnSpc>
              <a:buClr>
                <a:srgbClr val="FFC000"/>
              </a:buClr>
            </a:pPr>
            <a:r>
              <a:rPr lang="en-US" sz="3400" dirty="0" smtClean="0">
                <a:solidFill>
                  <a:schemeClr val="tx2"/>
                </a:solidFill>
              </a:rPr>
              <a:t>Study effects of contact lenses</a:t>
            </a:r>
          </a:p>
          <a:p>
            <a:pPr eaLnBrk="1" hangingPunct="1">
              <a:lnSpc>
                <a:spcPct val="110000"/>
              </a:lnSpc>
              <a:buClr>
                <a:srgbClr val="FFC000"/>
              </a:buClr>
            </a:pPr>
            <a:r>
              <a:rPr lang="en-US" sz="3400" dirty="0" smtClean="0">
                <a:solidFill>
                  <a:schemeClr val="tx2"/>
                </a:solidFill>
              </a:rPr>
              <a:t>Compare changes with refractive surgery</a:t>
            </a:r>
          </a:p>
          <a:p>
            <a:pPr eaLnBrk="1" hangingPunct="1">
              <a:lnSpc>
                <a:spcPct val="110000"/>
              </a:lnSpc>
              <a:buClr>
                <a:srgbClr val="FFC000"/>
              </a:buClr>
            </a:pPr>
            <a:r>
              <a:rPr lang="en-US" sz="3400" dirty="0" smtClean="0">
                <a:solidFill>
                  <a:schemeClr val="tx2"/>
                </a:solidFill>
              </a:rPr>
              <a:t>Document changes with orthokeratology</a:t>
            </a:r>
          </a:p>
          <a:p>
            <a:pPr eaLnBrk="1" hangingPunct="1">
              <a:lnSpc>
                <a:spcPct val="110000"/>
              </a:lnSpc>
            </a:pPr>
            <a:endParaRPr lang="en-US" dirty="0" smtClean="0">
              <a:solidFill>
                <a:schemeClr val="tx2"/>
              </a:solidFill>
            </a:endParaRPr>
          </a:p>
        </p:txBody>
      </p:sp>
      <p:sp>
        <p:nvSpPr>
          <p:cNvPr id="100360" name="Rectangle 1032"/>
          <p:cNvSpPr>
            <a:spLocks noChangeArrowheads="1"/>
          </p:cNvSpPr>
          <p:nvPr/>
        </p:nvSpPr>
        <p:spPr bwMode="auto">
          <a:xfrm>
            <a:off x="358775" y="1130300"/>
            <a:ext cx="9702800" cy="1143000"/>
          </a:xfrm>
          <a:prstGeom prst="rect">
            <a:avLst/>
          </a:prstGeom>
          <a:noFill/>
          <a:ln w="9525">
            <a:noFill/>
            <a:miter lim="800000"/>
            <a:headEnd/>
            <a:tailEnd/>
          </a:ln>
        </p:spPr>
        <p:txBody>
          <a:bodyPr lIns="92075" tIns="46038" rIns="92075" bIns="46038" anchor="ctr"/>
          <a:lstStyle/>
          <a:p>
            <a:pPr defTabSz="762000">
              <a:lnSpc>
                <a:spcPct val="90000"/>
              </a:lnSpc>
            </a:pPr>
            <a:r>
              <a:rPr lang="en-US" sz="3800" b="1" dirty="0">
                <a:solidFill>
                  <a:schemeClr val="tx2"/>
                </a:solidFill>
              </a:rPr>
              <a:t>TOPOGRAPHIC SYSTEMS</a:t>
            </a: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2_Custom Design">
  <a:themeElements>
    <a:clrScheme name="Custom 1">
      <a:dk1>
        <a:srgbClr val="000000"/>
      </a:dk1>
      <a:lt1>
        <a:srgbClr val="FFFFFF"/>
      </a:lt1>
      <a:dk2>
        <a:srgbClr val="000000"/>
      </a:dk2>
      <a:lt2>
        <a:srgbClr val="808080"/>
      </a:lt2>
      <a:accent1>
        <a:srgbClr val="BBE0E3"/>
      </a:accent1>
      <a:accent2>
        <a:srgbClr val="3939AD"/>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ICLC Module PPT Template</Template>
  <TotalTime>6169</TotalTime>
  <Pages>280</Pages>
  <Words>6882</Words>
  <Application>Microsoft Office PowerPoint</Application>
  <PresentationFormat>35mm Slides</PresentationFormat>
  <Paragraphs>1284</Paragraphs>
  <Slides>129</Slides>
  <Notes>122</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129</vt:i4>
      </vt:variant>
    </vt:vector>
  </HeadingPairs>
  <TitlesOfParts>
    <vt:vector size="131" baseType="lpstr">
      <vt:lpstr>2_Custom Design</vt:lpstr>
      <vt:lpstr>CorelDRAW</vt:lpstr>
      <vt:lpstr>Slide 1</vt:lpstr>
      <vt:lpstr>Slide 2</vt:lpstr>
      <vt:lpstr>SPONSORS</vt:lpstr>
      <vt:lpstr>Slide 4</vt:lpstr>
      <vt:lpstr>CONTRIBUTORS</vt:lpstr>
      <vt:lpstr> NORMAL CORNEAL DIMENSIONS AND TOPOGRAPHY</vt:lpstr>
      <vt:lpstr>REVIEW OF CORNEAL PARAMETERS</vt:lpstr>
      <vt:lpstr>CORNEAL DIAMETER</vt:lpstr>
      <vt:lpstr>CORNEAL DIMENSIONS</vt:lpstr>
      <vt:lpstr>CORNEAL THICKNESS</vt:lpstr>
      <vt:lpstr>VARIATIONS IN CENTRAL &amp; PERIPHERAL THICKNESS</vt:lpstr>
      <vt:lpstr>CORNEAL THICKNESS MEASUREMENT TECHNIQUES: PACHOMETERS</vt:lpstr>
      <vt:lpstr>CORNEAL THICKNESS MEASUREMENT TECHNIQUES: PACHOMETERS</vt:lpstr>
      <vt:lpstr>CORNEAL THICKNESS MEASUREMENT TECHNIQUES: PACHOMETERS</vt:lpstr>
      <vt:lpstr>REFRACTIVE INDEX</vt:lpstr>
      <vt:lpstr>CORNEAL TOPOGRAPHY</vt:lpstr>
      <vt:lpstr>CORNEAL CURVATURE</vt:lpstr>
      <vt:lpstr>GULLSTRAND'S SCHEMATIC EYE NO.1</vt:lpstr>
      <vt:lpstr>CORNEO-SCLERAL JUNCTION</vt:lpstr>
      <vt:lpstr>THE CORNEO-SCLERAL JUNCTION LIMBAL TOPOGRAPHY</vt:lpstr>
      <vt:lpstr>ASSESSMENT OF LIMBAL TOPOGRAPHY</vt:lpstr>
      <vt:lpstr>CORNEO-SCELERAL JUNCTION RATING</vt:lpstr>
      <vt:lpstr>CORNEO-SCLERAL PROFILE</vt:lpstr>
      <vt:lpstr>CORNEAL TOPOGRAPHY ASPHERICITY</vt:lpstr>
      <vt:lpstr>CONIC SECTIONS</vt:lpstr>
      <vt:lpstr>SHAPES OF CONIC SECTIONS</vt:lpstr>
      <vt:lpstr>CONICOID</vt:lpstr>
      <vt:lpstr>CORNEAL APEX</vt:lpstr>
      <vt:lpstr>MEASURES OF ASPHERICITY</vt:lpstr>
      <vt:lpstr>ECCENTRICITY</vt:lpstr>
      <vt:lpstr>ECCENTRICITY VALUES OF CONIC  SECTIONS</vt:lpstr>
      <vt:lpstr>p-VALUE/ECCENTRICITY VALUE</vt:lpstr>
      <vt:lpstr>AIM OF DETERMINING THE p-VALUE</vt:lpstr>
      <vt:lpstr>CORNEAL ASPHERICITY</vt:lpstr>
      <vt:lpstr>ECCENTRICITY VALUE OF THE HUMAN CORNEA</vt:lpstr>
      <vt:lpstr>REGIONS OF CORNEAL ASPHERICITY</vt:lpstr>
      <vt:lpstr>Slide 37</vt:lpstr>
      <vt:lpstr>CORNEAL CAP</vt:lpstr>
      <vt:lpstr>ASSUMPTIONS OF THE CORNEAL CAP</vt:lpstr>
      <vt:lpstr>MID-PERIPHERAL REGION</vt:lpstr>
      <vt:lpstr>PERIPHERAL REGION</vt:lpstr>
      <vt:lpstr>MEASUREMENT APPLICATIONS</vt:lpstr>
      <vt:lpstr>PROBLEMS OF MEASUREMENT</vt:lpstr>
      <vt:lpstr>SOURCES OF ERROR</vt:lpstr>
      <vt:lpstr>SOURCES OF ERROR</vt:lpstr>
      <vt:lpstr>EFFECT OF FOCUSING ERROR WITH THE KERATOMETER</vt:lpstr>
      <vt:lpstr>SOURCES OF ERROR</vt:lpstr>
      <vt:lpstr>INSTRUMENTATION FOR CORNEAL TOPOGRAPHY MEASUREMENT</vt:lpstr>
      <vt:lpstr>METHODS OF MEASUREMENT</vt:lpstr>
      <vt:lpstr>METHODS OF MEASUREMENT</vt:lpstr>
      <vt:lpstr>METHODS OF MEASUREMENT</vt:lpstr>
      <vt:lpstr>METHODS OF MEASUREMENT</vt:lpstr>
      <vt:lpstr>METHODS OF MEASUREMENT</vt:lpstr>
      <vt:lpstr>MEASURING INSTRUMENTS</vt:lpstr>
      <vt:lpstr>PHOTOKERATOSCOPE/ PLACIDO DISK</vt:lpstr>
      <vt:lpstr>Slide 56</vt:lpstr>
      <vt:lpstr>Slide 57</vt:lpstr>
      <vt:lpstr>PHOTOKERATOSCOPE/ PLACIDO DISK</vt:lpstr>
      <vt:lpstr>PHOTOKERATOSCOPE IMAGES</vt:lpstr>
      <vt:lpstr>PHOTOKERATOSCOPE IMAGES</vt:lpstr>
      <vt:lpstr>PHOTOKERATOSCOPE IMAGES</vt:lpstr>
      <vt:lpstr>PLACIDO DISK</vt:lpstr>
      <vt:lpstr>KERATOMETERS</vt:lpstr>
      <vt:lpstr>KERATOMETERS</vt:lpstr>
      <vt:lpstr>USES OF THE KERATOMETER</vt:lpstr>
      <vt:lpstr>WHAT DOES THE KERATOMETER ACTUALLY MEASURE?</vt:lpstr>
      <vt:lpstr>PRINCIPLES OF KERATOMETRY INSTRUMENTATION</vt:lpstr>
      <vt:lpstr>PRINCIPLES OF KERATOMETRY OPTICAL</vt:lpstr>
      <vt:lpstr>OPTICAL PRINCIPLE OF KERATOMETRY</vt:lpstr>
      <vt:lpstr>EQUATION USED FOR DETERMINING RADIUS FROM IMAGE HEIGHT</vt:lpstr>
      <vt:lpstr>DOUBLING PRINCIPLE</vt:lpstr>
      <vt:lpstr>DOUBLING PRINCIPLE</vt:lpstr>
      <vt:lpstr>Slide 73</vt:lpstr>
      <vt:lpstr>TYPES OF DOUBLING SYSTEMS</vt:lpstr>
      <vt:lpstr>FIXED DOUBLING</vt:lpstr>
      <vt:lpstr>VARIABLE DOUBLING</vt:lpstr>
      <vt:lpstr>DIVIDED DOUBLING</vt:lpstr>
      <vt:lpstr>FULL DOUBLING</vt:lpstr>
      <vt:lpstr>TYPES OF KERATOMETERS</vt:lpstr>
      <vt:lpstr>2-POSITION KERATOMETERS</vt:lpstr>
      <vt:lpstr>1-POSITION KERATOMETERS</vt:lpstr>
      <vt:lpstr>KERATOMETERS</vt:lpstr>
      <vt:lpstr> BAUSCH &amp; LOMB KERATOMETER (ONE-POSITION INSTRUMENT) </vt:lpstr>
      <vt:lpstr>HUMPHREY AUTO-KERATOMETER</vt:lpstr>
      <vt:lpstr>KERATOMETRY CALIBRATION</vt:lpstr>
      <vt:lpstr>KERATOMETRY CALIBRATION INDEX</vt:lpstr>
      <vt:lpstr>KERATOMETRY CALIBRATION FORMULA</vt:lpstr>
      <vt:lpstr>MEASURING RIGID CL RADII WITH THE KERATOMETER</vt:lpstr>
      <vt:lpstr>TOPOGRAPHIC ANALYSIS SYSTEMS</vt:lpstr>
      <vt:lpstr>TOPOGRAPHIC MODELING SYSTEM </vt:lpstr>
      <vt:lpstr>Slide 91</vt:lpstr>
      <vt:lpstr>TOPOGRAPHIC ANALYSIS SYSTEMS</vt:lpstr>
      <vt:lpstr>TOPOGRAPHIC ANALYSIS SYSTEMS</vt:lpstr>
      <vt:lpstr>TOPOGRAPHIC ANALYSIS SYSTEMS</vt:lpstr>
      <vt:lpstr>TOPOGRAPHIC ANALYSIS SYSTEMS</vt:lpstr>
      <vt:lpstr>TOPOGRAPHIC ANALYSIS SYSTEMS</vt:lpstr>
      <vt:lpstr>TOPOGRAPHIC ANALYSIS SYSTEMS</vt:lpstr>
      <vt:lpstr>TOPOGRAPHIC ANALYSIS SYSTEMS</vt:lpstr>
      <vt:lpstr>USES OF COMPUTER-ASSISTED</vt:lpstr>
      <vt:lpstr>PROCEDURES FOR MEASUREMENT</vt:lpstr>
      <vt:lpstr>OCULAR PARAMETER MEASUREMENTS IN CONTACT LENS FITTING</vt:lpstr>
      <vt:lpstr>PROCEDURES FOR MEASUREMENT CLINICAL RECORDING</vt:lpstr>
      <vt:lpstr>INTERPRETATION OF RESULTS ABNORMAL CORNEAL TOPOGRAPHY</vt:lpstr>
      <vt:lpstr>KERATOCONUS</vt:lpstr>
      <vt:lpstr>KERATOGLOBUS</vt:lpstr>
      <vt:lpstr>KERATOGLOBUS</vt:lpstr>
      <vt:lpstr>KERATOGLOBUS</vt:lpstr>
      <vt:lpstr>KERATOGLOBUS</vt:lpstr>
      <vt:lpstr>OPTICAL CHANGES OF THE EYE</vt:lpstr>
      <vt:lpstr>STUDIES OF REFACTIVE CHANGES INDUCED BY HARD/PMMA CL WEAR</vt:lpstr>
      <vt:lpstr>STUDIES OF REFACTIVE CHANGES INDUCED BY HARD/PMMA CL WEAR</vt:lpstr>
      <vt:lpstr>STUDIES OF CURVATURE CHANGES INDUCED BY HARD/PMMA CL WEAR</vt:lpstr>
      <vt:lpstr>STUDIES OF CURVATURE CHANGES INDUCED BY PMMA CL WEAR</vt:lpstr>
      <vt:lpstr>STUDIES OF REFRACTIVE CHANGES INDUCED BY PMMA CL WEAR</vt:lpstr>
      <vt:lpstr>STUDIES OF REFRACTIVE CHANGES INDUCED BY SOFT CL WEAR</vt:lpstr>
      <vt:lpstr>KERATOMETRY AND  CONTACT LENSES</vt:lpstr>
      <vt:lpstr>COMPUTING EQUIVALENT MIRROR VALUE</vt:lpstr>
      <vt:lpstr>CONIC SURFACES AND KERATOMETRY</vt:lpstr>
      <vt:lpstr>PRINCIPAL RADII OF CURVATURE CONIC SURFACES</vt:lpstr>
      <vt:lpstr>Slide 120</vt:lpstr>
      <vt:lpstr>SAGITTAL RADIUS</vt:lpstr>
      <vt:lpstr>SAGITTAL RADIUS</vt:lpstr>
      <vt:lpstr>TANGENTIAL RADIUS</vt:lpstr>
      <vt:lpstr>TANGENTIAL RADIUS</vt:lpstr>
      <vt:lpstr>THANK YOU</vt:lpstr>
      <vt:lpstr>SYMBOLS</vt:lpstr>
      <vt:lpstr>ABBREVIATIONS</vt:lpstr>
      <vt:lpstr>ACRONYMS</vt:lpstr>
      <vt:lpstr>ACRONYMS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IACLE</dc:title>
  <dc:creator>BAH</dc:creator>
  <dc:description>Any questions, contact Graphics on x331</dc:description>
  <cp:lastModifiedBy>Siobhan</cp:lastModifiedBy>
  <cp:revision>299</cp:revision>
  <cp:lastPrinted>1997-09-11T04:31:18Z</cp:lastPrinted>
  <dcterms:created xsi:type="dcterms:W3CDTF">1997-05-22T12:55:28Z</dcterms:created>
  <dcterms:modified xsi:type="dcterms:W3CDTF">2011-06-30T04:12:11Z</dcterms:modified>
</cp:coreProperties>
</file>