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76.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98" r:id="rId3"/>
    <p:sldMasterId id="2147483711" r:id="rId4"/>
    <p:sldMasterId id="2147483723" r:id="rId5"/>
    <p:sldMasterId id="2147485069" r:id="rId6"/>
    <p:sldMasterId id="2147485315" r:id="rId7"/>
  </p:sldMasterIdLst>
  <p:notesMasterIdLst>
    <p:notesMasterId r:id="rId103"/>
  </p:notesMasterIdLst>
  <p:sldIdLst>
    <p:sldId id="377" r:id="rId8"/>
    <p:sldId id="317" r:id="rId9"/>
    <p:sldId id="378" r:id="rId10"/>
    <p:sldId id="379" r:id="rId11"/>
    <p:sldId id="320" r:id="rId12"/>
    <p:sldId id="290" r:id="rId13"/>
    <p:sldId id="257" r:id="rId14"/>
    <p:sldId id="260" r:id="rId15"/>
    <p:sldId id="258" r:id="rId16"/>
    <p:sldId id="315" r:id="rId17"/>
    <p:sldId id="259" r:id="rId18"/>
    <p:sldId id="261" r:id="rId19"/>
    <p:sldId id="262" r:id="rId20"/>
    <p:sldId id="264" r:id="rId21"/>
    <p:sldId id="263" r:id="rId22"/>
    <p:sldId id="265" r:id="rId23"/>
    <p:sldId id="266" r:id="rId24"/>
    <p:sldId id="267" r:id="rId25"/>
    <p:sldId id="268" r:id="rId26"/>
    <p:sldId id="347" r:id="rId27"/>
    <p:sldId id="269" r:id="rId28"/>
    <p:sldId id="270" r:id="rId29"/>
    <p:sldId id="271" r:id="rId30"/>
    <p:sldId id="293" r:id="rId31"/>
    <p:sldId id="272" r:id="rId32"/>
    <p:sldId id="273" r:id="rId33"/>
    <p:sldId id="274" r:id="rId34"/>
    <p:sldId id="275" r:id="rId35"/>
    <p:sldId id="294" r:id="rId36"/>
    <p:sldId id="276" r:id="rId37"/>
    <p:sldId id="329" r:id="rId38"/>
    <p:sldId id="374" r:id="rId39"/>
    <p:sldId id="375" r:id="rId40"/>
    <p:sldId id="376" r:id="rId41"/>
    <p:sldId id="328" r:id="rId42"/>
    <p:sldId id="277" r:id="rId43"/>
    <p:sldId id="342" r:id="rId44"/>
    <p:sldId id="278" r:id="rId45"/>
    <p:sldId id="358" r:id="rId46"/>
    <p:sldId id="280" r:id="rId47"/>
    <p:sldId id="331" r:id="rId48"/>
    <p:sldId id="332" r:id="rId49"/>
    <p:sldId id="334" r:id="rId50"/>
    <p:sldId id="282" r:id="rId51"/>
    <p:sldId id="343" r:id="rId52"/>
    <p:sldId id="349" r:id="rId53"/>
    <p:sldId id="344" r:id="rId54"/>
    <p:sldId id="366" r:id="rId55"/>
    <p:sldId id="359" r:id="rId56"/>
    <p:sldId id="360" r:id="rId57"/>
    <p:sldId id="361" r:id="rId58"/>
    <p:sldId id="350" r:id="rId59"/>
    <p:sldId id="355" r:id="rId60"/>
    <p:sldId id="365" r:id="rId61"/>
    <p:sldId id="336" r:id="rId62"/>
    <p:sldId id="337" r:id="rId63"/>
    <p:sldId id="351" r:id="rId64"/>
    <p:sldId id="338" r:id="rId65"/>
    <p:sldId id="279" r:id="rId66"/>
    <p:sldId id="364" r:id="rId67"/>
    <p:sldId id="339" r:id="rId68"/>
    <p:sldId id="340" r:id="rId69"/>
    <p:sldId id="357" r:id="rId70"/>
    <p:sldId id="346" r:id="rId71"/>
    <p:sldId id="367" r:id="rId72"/>
    <p:sldId id="368" r:id="rId73"/>
    <p:sldId id="348" r:id="rId74"/>
    <p:sldId id="353" r:id="rId75"/>
    <p:sldId id="354" r:id="rId76"/>
    <p:sldId id="335" r:id="rId77"/>
    <p:sldId id="288" r:id="rId78"/>
    <p:sldId id="289" r:id="rId79"/>
    <p:sldId id="362" r:id="rId80"/>
    <p:sldId id="286" r:id="rId81"/>
    <p:sldId id="287" r:id="rId82"/>
    <p:sldId id="322" r:id="rId83"/>
    <p:sldId id="323" r:id="rId84"/>
    <p:sldId id="369" r:id="rId85"/>
    <p:sldId id="325" r:id="rId86"/>
    <p:sldId id="326" r:id="rId87"/>
    <p:sldId id="371" r:id="rId88"/>
    <p:sldId id="372" r:id="rId89"/>
    <p:sldId id="373" r:id="rId90"/>
    <p:sldId id="327" r:id="rId91"/>
    <p:sldId id="324" r:id="rId92"/>
    <p:sldId id="330" r:id="rId93"/>
    <p:sldId id="283" r:id="rId94"/>
    <p:sldId id="295" r:id="rId95"/>
    <p:sldId id="352" r:id="rId96"/>
    <p:sldId id="296" r:id="rId97"/>
    <p:sldId id="298" r:id="rId98"/>
    <p:sldId id="300" r:id="rId99"/>
    <p:sldId id="301" r:id="rId100"/>
    <p:sldId id="302" r:id="rId101"/>
    <p:sldId id="321" r:id="rId10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0000"/>
    <a:srgbClr val="0000FF"/>
    <a:srgbClr val="FFCCFF"/>
    <a:srgbClr val="FFFF00"/>
    <a:srgbClr val="99CCFF"/>
    <a:srgbClr val="33CCFF"/>
    <a:srgbClr val="CC00FF"/>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930" autoAdjust="0"/>
  </p:normalViewPr>
  <p:slideViewPr>
    <p:cSldViewPr showGuides="1">
      <p:cViewPr>
        <p:scale>
          <a:sx n="60" d="100"/>
          <a:sy n="60" d="100"/>
        </p:scale>
        <p:origin x="-1830" y="-372"/>
      </p:cViewPr>
      <p:guideLst>
        <p:guide orient="horz" pos="1071"/>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1548" y="93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07" Type="http://schemas.openxmlformats.org/officeDocument/2006/relationships/tableStyles" Target="tableStyle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slide" Target="slides/slide95.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AU"/>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AU"/>
          </a:p>
        </p:txBody>
      </p:sp>
      <p:sp>
        <p:nvSpPr>
          <p:cNvPr id="167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AU"/>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4739F02-9B46-4919-8E63-2F5236B08816}" type="slidenum">
              <a:rPr lang="en-AU"/>
              <a:pPr>
                <a:defRPr/>
              </a:pPr>
              <a:t>‹#›</a:t>
            </a:fld>
            <a:endParaRPr lang="en-AU"/>
          </a:p>
        </p:txBody>
      </p:sp>
    </p:spTree>
    <p:extLst>
      <p:ext uri="{BB962C8B-B14F-4D97-AF65-F5344CB8AC3E}">
        <p14:creationId xmlns="" xmlns:p14="http://schemas.microsoft.com/office/powerpoint/2010/main" val="314975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staininggrid.com/grid.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EE59F441-00FF-40BD-9AF3-7A4EB88F4D6B}" type="slidenum">
              <a:rPr lang="en-US" smtClean="0"/>
              <a:pPr/>
              <a:t>1</a:t>
            </a:fld>
            <a:endParaRPr lang="en-US" smtClean="0"/>
          </a:p>
        </p:txBody>
      </p:sp>
      <p:sp>
        <p:nvSpPr>
          <p:cNvPr id="39939" name="Rectangle 2"/>
          <p:cNvSpPr>
            <a:spLocks noChangeArrowheads="1"/>
          </p:cNvSpPr>
          <p:nvPr/>
        </p:nvSpPr>
        <p:spPr bwMode="auto">
          <a:xfrm>
            <a:off x="3886712" y="5916"/>
            <a:ext cx="2971289" cy="428879"/>
          </a:xfrm>
          <a:prstGeom prst="rect">
            <a:avLst/>
          </a:prstGeom>
          <a:noFill/>
          <a:ln w="9525">
            <a:noFill/>
            <a:miter lim="800000"/>
            <a:headEnd/>
            <a:tailEnd/>
          </a:ln>
        </p:spPr>
        <p:txBody>
          <a:bodyPr wrap="none" anchor="ctr"/>
          <a:lstStyle/>
          <a:p>
            <a:endParaRPr lang="en-US"/>
          </a:p>
        </p:txBody>
      </p:sp>
      <p:sp>
        <p:nvSpPr>
          <p:cNvPr id="39940" name="Rectangle 3"/>
          <p:cNvSpPr>
            <a:spLocks noChangeArrowheads="1"/>
          </p:cNvSpPr>
          <p:nvPr/>
        </p:nvSpPr>
        <p:spPr bwMode="auto">
          <a:xfrm>
            <a:off x="3886712" y="8704768"/>
            <a:ext cx="2971289" cy="425921"/>
          </a:xfrm>
          <a:prstGeom prst="rect">
            <a:avLst/>
          </a:prstGeom>
          <a:noFill/>
          <a:ln w="9525">
            <a:noFill/>
            <a:miter lim="800000"/>
            <a:headEnd/>
            <a:tailEnd/>
          </a:ln>
        </p:spPr>
        <p:txBody>
          <a:bodyPr lIns="19050" tIns="0" rIns="19050" bIns="0" anchor="b"/>
          <a:lstStyle/>
          <a:p>
            <a:pPr algn="r"/>
            <a:r>
              <a:rPr lang="en-US" sz="1000" i="1"/>
              <a:t>12</a:t>
            </a:r>
          </a:p>
        </p:txBody>
      </p:sp>
      <p:sp>
        <p:nvSpPr>
          <p:cNvPr id="39941" name="Rectangle 4"/>
          <p:cNvSpPr>
            <a:spLocks noChangeArrowheads="1"/>
          </p:cNvSpPr>
          <p:nvPr/>
        </p:nvSpPr>
        <p:spPr bwMode="auto">
          <a:xfrm>
            <a:off x="0" y="8704768"/>
            <a:ext cx="2971289" cy="425921"/>
          </a:xfrm>
          <a:prstGeom prst="rect">
            <a:avLst/>
          </a:prstGeom>
          <a:noFill/>
          <a:ln w="9525">
            <a:noFill/>
            <a:miter lim="800000"/>
            <a:headEnd/>
            <a:tailEnd/>
          </a:ln>
        </p:spPr>
        <p:txBody>
          <a:bodyPr wrap="none" anchor="ctr"/>
          <a:lstStyle/>
          <a:p>
            <a:endParaRPr lang="en-US"/>
          </a:p>
        </p:txBody>
      </p:sp>
      <p:sp>
        <p:nvSpPr>
          <p:cNvPr id="39942" name="Rectangle 5"/>
          <p:cNvSpPr>
            <a:spLocks noChangeArrowheads="1"/>
          </p:cNvSpPr>
          <p:nvPr/>
        </p:nvSpPr>
        <p:spPr bwMode="auto">
          <a:xfrm>
            <a:off x="0" y="5916"/>
            <a:ext cx="2971289" cy="428879"/>
          </a:xfrm>
          <a:prstGeom prst="rect">
            <a:avLst/>
          </a:prstGeom>
          <a:noFill/>
          <a:ln w="9525">
            <a:noFill/>
            <a:miter lim="800000"/>
            <a:headEnd/>
            <a:tailEnd/>
          </a:ln>
        </p:spPr>
        <p:txBody>
          <a:bodyPr wrap="none" anchor="ctr"/>
          <a:lstStyle/>
          <a:p>
            <a:endParaRPr lang="en-US"/>
          </a:p>
        </p:txBody>
      </p:sp>
      <p:sp>
        <p:nvSpPr>
          <p:cNvPr id="39943" name="Rectangle 6"/>
          <p:cNvSpPr>
            <a:spLocks noChangeArrowheads="1"/>
          </p:cNvSpPr>
          <p:nvPr/>
        </p:nvSpPr>
        <p:spPr bwMode="auto">
          <a:xfrm>
            <a:off x="3885007" y="2958"/>
            <a:ext cx="2972993" cy="428879"/>
          </a:xfrm>
          <a:prstGeom prst="rect">
            <a:avLst/>
          </a:prstGeom>
          <a:noFill/>
          <a:ln w="9525">
            <a:noFill/>
            <a:miter lim="800000"/>
            <a:headEnd/>
            <a:tailEnd/>
          </a:ln>
        </p:spPr>
        <p:txBody>
          <a:bodyPr wrap="none" anchor="ctr"/>
          <a:lstStyle/>
          <a:p>
            <a:endParaRPr lang="en-US"/>
          </a:p>
        </p:txBody>
      </p:sp>
      <p:sp>
        <p:nvSpPr>
          <p:cNvPr id="39944" name="Rectangle 7"/>
          <p:cNvSpPr>
            <a:spLocks noChangeArrowheads="1"/>
          </p:cNvSpPr>
          <p:nvPr/>
        </p:nvSpPr>
        <p:spPr bwMode="auto">
          <a:xfrm>
            <a:off x="3885007" y="8703290"/>
            <a:ext cx="2972993" cy="425921"/>
          </a:xfrm>
          <a:prstGeom prst="rect">
            <a:avLst/>
          </a:prstGeom>
          <a:noFill/>
          <a:ln w="9525">
            <a:noFill/>
            <a:miter lim="800000"/>
            <a:headEnd/>
            <a:tailEnd/>
          </a:ln>
        </p:spPr>
        <p:txBody>
          <a:bodyPr lIns="19050" tIns="0" rIns="19050" bIns="0" anchor="b"/>
          <a:lstStyle/>
          <a:p>
            <a:pPr algn="r"/>
            <a:r>
              <a:rPr lang="en-US" sz="1000" i="1"/>
              <a:t>12</a:t>
            </a:r>
          </a:p>
        </p:txBody>
      </p:sp>
      <p:sp>
        <p:nvSpPr>
          <p:cNvPr id="39945" name="Rectangle 8"/>
          <p:cNvSpPr>
            <a:spLocks noChangeArrowheads="1"/>
          </p:cNvSpPr>
          <p:nvPr/>
        </p:nvSpPr>
        <p:spPr bwMode="auto">
          <a:xfrm>
            <a:off x="-1705" y="8703290"/>
            <a:ext cx="2971289" cy="425921"/>
          </a:xfrm>
          <a:prstGeom prst="rect">
            <a:avLst/>
          </a:prstGeom>
          <a:noFill/>
          <a:ln w="9525">
            <a:noFill/>
            <a:miter lim="800000"/>
            <a:headEnd/>
            <a:tailEnd/>
          </a:ln>
        </p:spPr>
        <p:txBody>
          <a:bodyPr wrap="none" anchor="ctr"/>
          <a:lstStyle/>
          <a:p>
            <a:endParaRPr lang="en-US"/>
          </a:p>
        </p:txBody>
      </p:sp>
      <p:sp>
        <p:nvSpPr>
          <p:cNvPr id="39946" name="Rectangle 9"/>
          <p:cNvSpPr>
            <a:spLocks noChangeArrowheads="1"/>
          </p:cNvSpPr>
          <p:nvPr/>
        </p:nvSpPr>
        <p:spPr bwMode="auto">
          <a:xfrm>
            <a:off x="-1705" y="2958"/>
            <a:ext cx="2971289" cy="428879"/>
          </a:xfrm>
          <a:prstGeom prst="rect">
            <a:avLst/>
          </a:prstGeom>
          <a:noFill/>
          <a:ln w="9525">
            <a:noFill/>
            <a:miter lim="800000"/>
            <a:headEnd/>
            <a:tailEnd/>
          </a:ln>
        </p:spPr>
        <p:txBody>
          <a:bodyPr wrap="none" anchor="ctr"/>
          <a:lstStyle/>
          <a:p>
            <a:endParaRPr lang="en-US"/>
          </a:p>
        </p:txBody>
      </p:sp>
      <p:sp>
        <p:nvSpPr>
          <p:cNvPr id="39947" name="Rectangle 10"/>
          <p:cNvSpPr>
            <a:spLocks noGrp="1" noRot="1" noChangeAspect="1" noChangeArrowheads="1" noTextEdit="1"/>
          </p:cNvSpPr>
          <p:nvPr>
            <p:ph type="sldImg"/>
          </p:nvPr>
        </p:nvSpPr>
        <p:spPr>
          <a:ln cap="flat"/>
        </p:spPr>
      </p:sp>
      <p:sp>
        <p:nvSpPr>
          <p:cNvPr id="39948" name="Rectangle 11"/>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p:spPr>
        <p:txBody>
          <a:bodyPr/>
          <a:lstStyle/>
          <a:p>
            <a:r>
              <a:rPr lang="en-AU" smtClean="0">
                <a:latin typeface="Arial" pitchFamily="34" charset="0"/>
              </a:rPr>
              <a:t>With the success of stock SiHy CLs, custom labs turned their attention to materials manufacturers seeking SiHy buttons that allowed them to supply CLs in Rxs outside the normal range covered by the stock lens companies.  Some materials suppliers have delivered suitable products but their numbers still remain small.</a:t>
            </a:r>
            <a:endParaRPr lang="en-GB" smtClean="0">
              <a:latin typeface="Arial" pitchFamily="34" charset="0"/>
            </a:endParaRPr>
          </a:p>
        </p:txBody>
      </p:sp>
      <p:sp>
        <p:nvSpPr>
          <p:cNvPr id="17920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E189BD-27B7-49EE-8C25-CBBC066459A2}" type="slidenum">
              <a:rPr lang="en-AU" smtClean="0"/>
              <a:pPr eaLnBrk="1" hangingPunct="1"/>
              <a:t>12</a:t>
            </a:fld>
            <a:endParaRPr lang="en-A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33AE50-A8CC-438B-BFCB-1EC9ABDD8747}" type="slidenum">
              <a:rPr lang="en-AU" smtClean="0"/>
              <a:pPr eaLnBrk="1" hangingPunct="1"/>
              <a:t>17</a:t>
            </a:fld>
            <a:endParaRPr lang="en-AU"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endParaRPr lang="en-US" smtClean="0">
              <a:latin typeface="Arial" pitchFamily="34" charset="0"/>
            </a:endParaRPr>
          </a:p>
          <a:p>
            <a:pPr eaLnBrk="1" hangingPunct="1"/>
            <a:r>
              <a:rPr lang="en-CA" smtClean="0">
                <a:latin typeface="Arial" pitchFamily="34" charset="0"/>
              </a:rPr>
              <a:t>Amos  C (2004).  </a:t>
            </a:r>
            <a:r>
              <a:rPr lang="en-CA" i="1" smtClean="0">
                <a:latin typeface="Arial" pitchFamily="34" charset="0"/>
              </a:rPr>
              <a:t>Performance of a new multipurpose solution used with silicone hydrogels.  </a:t>
            </a:r>
            <a:r>
              <a:rPr lang="en-CA" smtClean="0">
                <a:latin typeface="Arial" pitchFamily="34" charset="0"/>
              </a:rPr>
              <a:t>Optician 227(5945): 18 – 22.</a:t>
            </a:r>
          </a:p>
          <a:p>
            <a:pPr eaLnBrk="1" hangingPunct="1"/>
            <a:r>
              <a:rPr lang="en-AU" smtClean="0">
                <a:latin typeface="Arial" pitchFamily="34" charset="0"/>
              </a:rPr>
              <a:t>Carnt N </a:t>
            </a:r>
            <a:r>
              <a:rPr lang="en-AU" i="1" smtClean="0">
                <a:latin typeface="Arial" pitchFamily="34" charset="0"/>
              </a:rPr>
              <a:t>et al</a:t>
            </a:r>
            <a:r>
              <a:rPr lang="en-AU" smtClean="0">
                <a:latin typeface="Arial" pitchFamily="34" charset="0"/>
              </a:rPr>
              <a:t>. (2007).  </a:t>
            </a:r>
            <a:r>
              <a:rPr lang="en-AU" i="1" smtClean="0">
                <a:latin typeface="Arial" pitchFamily="34" charset="0"/>
              </a:rPr>
              <a:t>Solution toxicity in soft contact lens daily wear is associated with corneal inflammation</a:t>
            </a:r>
            <a:r>
              <a:rPr lang="en-AU" smtClean="0">
                <a:latin typeface="Arial" pitchFamily="34" charset="0"/>
              </a:rPr>
              <a:t>. Optom Vis Sci. 84:309 - 315.</a:t>
            </a:r>
          </a:p>
          <a:p>
            <a:pPr eaLnBrk="1" hangingPunct="1"/>
            <a:r>
              <a:rPr lang="en-AU" smtClean="0">
                <a:latin typeface="Arial" pitchFamily="34" charset="0"/>
              </a:rPr>
              <a:t>Dumbleton K (2003).  </a:t>
            </a:r>
            <a:r>
              <a:rPr lang="en-AU" i="1" smtClean="0">
                <a:latin typeface="Arial" pitchFamily="34" charset="0"/>
              </a:rPr>
              <a:t>Noninflammatory silicone hydrogel contact lens complications.  </a:t>
            </a:r>
            <a:r>
              <a:rPr lang="en-AU" smtClean="0">
                <a:latin typeface="Arial" pitchFamily="34" charset="0"/>
              </a:rPr>
              <a:t>Eye &amp; Contact Lens 29(1)(Suppl.): S186 – S189.</a:t>
            </a:r>
            <a:endParaRPr lang="en-CA" smtClean="0">
              <a:latin typeface="Arial" pitchFamily="34" charset="0"/>
            </a:endParaRPr>
          </a:p>
          <a:p>
            <a:pPr eaLnBrk="1" hangingPunct="1"/>
            <a:r>
              <a:rPr lang="en-CA" smtClean="0">
                <a:latin typeface="Arial" pitchFamily="34" charset="0"/>
              </a:rPr>
              <a:t>Epstein A (2002).  </a:t>
            </a:r>
            <a:r>
              <a:rPr lang="en-AU" i="1" smtClean="0">
                <a:latin typeface="Arial" pitchFamily="34" charset="0"/>
              </a:rPr>
              <a:t>SPK with daily wear of silicone hydrogel lenses and MPS</a:t>
            </a:r>
            <a:r>
              <a:rPr lang="en-AU" smtClean="0">
                <a:latin typeface="Arial" pitchFamily="34" charset="0"/>
              </a:rPr>
              <a:t>.  CL Spectrum. 17(11): 30.</a:t>
            </a:r>
            <a:endParaRPr lang="en-CA" smtClean="0">
              <a:latin typeface="Arial" pitchFamily="34" charset="0"/>
            </a:endParaRPr>
          </a:p>
          <a:p>
            <a:pPr eaLnBrk="1" hangingPunct="1"/>
            <a:r>
              <a:rPr lang="en-CA" smtClean="0">
                <a:latin typeface="Arial" pitchFamily="34" charset="0"/>
              </a:rPr>
              <a:t>Jones L, Dumbleton K (2002).  </a:t>
            </a:r>
            <a:r>
              <a:rPr lang="en-CA" i="1" smtClean="0">
                <a:latin typeface="Arial" pitchFamily="34" charset="0"/>
              </a:rPr>
              <a:t>Introducing silicone hydrogel contact lenses. Part 2 – Fitting procedures and in-practice protocols.  </a:t>
            </a:r>
            <a:r>
              <a:rPr lang="en-CA" smtClean="0">
                <a:latin typeface="Arial" pitchFamily="34" charset="0"/>
              </a:rPr>
              <a:t>Optician 223(5840): 37 – 45.</a:t>
            </a:r>
          </a:p>
          <a:p>
            <a:pPr eaLnBrk="1" hangingPunct="1"/>
            <a:r>
              <a:rPr lang="en-CA" smtClean="0">
                <a:latin typeface="Arial" pitchFamily="34" charset="0"/>
              </a:rPr>
              <a:t>Newman CD (2003).  </a:t>
            </a:r>
            <a:r>
              <a:rPr lang="en-CA" i="1" smtClean="0">
                <a:latin typeface="Arial" pitchFamily="34" charset="0"/>
              </a:rPr>
              <a:t>Silicone hydrogel daily wear and MPS.  </a:t>
            </a:r>
            <a:r>
              <a:rPr lang="en-CA" smtClean="0">
                <a:latin typeface="Arial" pitchFamily="34" charset="0"/>
              </a:rPr>
              <a:t>CL Spectrum. 18(3): 17-19.</a:t>
            </a:r>
          </a:p>
          <a:p>
            <a:pPr eaLnBrk="1" hangingPunct="1"/>
            <a:r>
              <a:rPr lang="en-CA" smtClean="0">
                <a:latin typeface="Arial" pitchFamily="34" charset="0"/>
              </a:rPr>
              <a:t>Sentell KB </a:t>
            </a:r>
            <a:r>
              <a:rPr lang="en-CA" i="1" smtClean="0">
                <a:latin typeface="Arial" pitchFamily="34" charset="0"/>
              </a:rPr>
              <a:t>et al</a:t>
            </a:r>
            <a:r>
              <a:rPr lang="en-CA" smtClean="0">
                <a:latin typeface="Arial" pitchFamily="34" charset="0"/>
              </a:rPr>
              <a:t>. (2004).  </a:t>
            </a:r>
            <a:r>
              <a:rPr lang="en-CA" i="1" smtClean="0">
                <a:latin typeface="Arial" pitchFamily="34" charset="0"/>
              </a:rPr>
              <a:t>Comparison of preservative uptake and release profiles of PHMB from soft contact lens care products by silicone hydrogel contact lenses.  Invest Ophth Vis Sci. </a:t>
            </a:r>
            <a:r>
              <a:rPr lang="en-CA" smtClean="0">
                <a:latin typeface="Arial" pitchFamily="34" charset="0"/>
              </a:rPr>
              <a:t>ARVO Abstracts Vol. 1: 1573.</a:t>
            </a:r>
          </a:p>
          <a:p>
            <a:pPr eaLnBrk="1" hangingPunct="1"/>
            <a:r>
              <a:rPr lang="en-CA" smtClean="0">
                <a:latin typeface="Arial" pitchFamily="34" charset="0"/>
              </a:rPr>
              <a:t>Sorbara L et al. (2009).  </a:t>
            </a:r>
            <a:r>
              <a:rPr lang="en-CA" i="1" smtClean="0">
                <a:latin typeface="Arial" pitchFamily="34" charset="0"/>
              </a:rPr>
              <a:t>Multipurpose disinfecting solutions and their interactions with a silicone hydrogel lens.  </a:t>
            </a:r>
            <a:r>
              <a:rPr lang="en-CA" smtClean="0">
                <a:latin typeface="Arial" pitchFamily="34" charset="0"/>
              </a:rPr>
              <a:t>Eye &amp; CL. 35(2): 92 – 97.</a:t>
            </a:r>
          </a:p>
          <a:p>
            <a:pPr eaLnBrk="1" hangingPunct="1"/>
            <a:r>
              <a:rPr lang="en-CA" smtClean="0">
                <a:latin typeface="Arial" pitchFamily="34" charset="0"/>
              </a:rPr>
              <a:t>Tonge S </a:t>
            </a:r>
            <a:r>
              <a:rPr lang="en-CA" i="1" smtClean="0">
                <a:latin typeface="Arial" pitchFamily="34" charset="0"/>
              </a:rPr>
              <a:t>et al</a:t>
            </a:r>
            <a:r>
              <a:rPr lang="en-CA" smtClean="0">
                <a:latin typeface="Arial" pitchFamily="34" charset="0"/>
              </a:rPr>
              <a:t>. (2001).  </a:t>
            </a:r>
            <a:r>
              <a:rPr lang="en-CA" i="1" smtClean="0">
                <a:latin typeface="Arial" pitchFamily="34" charset="0"/>
              </a:rPr>
              <a:t>Contact lens care: Part 5 – The design and development of wetting and multi-purpose solutions.  </a:t>
            </a:r>
            <a:r>
              <a:rPr lang="en-CA" smtClean="0">
                <a:latin typeface="Arial" pitchFamily="34" charset="0"/>
              </a:rPr>
              <a:t>Optician 222(5817): 27 –  33.</a:t>
            </a:r>
          </a:p>
          <a:p>
            <a:pPr eaLnBrk="1" hangingPunct="1"/>
            <a:r>
              <a:rPr lang="en-CA" smtClean="0">
                <a:latin typeface="Arial" pitchFamily="34" charset="0"/>
              </a:rPr>
              <a:t>Willcox </a:t>
            </a:r>
            <a:r>
              <a:rPr lang="en-CA" i="1" smtClean="0">
                <a:latin typeface="Arial" pitchFamily="34" charset="0"/>
              </a:rPr>
              <a:t>et al</a:t>
            </a:r>
            <a:r>
              <a:rPr lang="en-CA" smtClean="0">
                <a:latin typeface="Arial" pitchFamily="34" charset="0"/>
              </a:rPr>
              <a:t>. (2007).  </a:t>
            </a:r>
            <a:r>
              <a:rPr lang="en-AU" i="1" smtClean="0">
                <a:latin typeface="Arial" pitchFamily="34" charset="0"/>
              </a:rPr>
              <a:t>Protein and lipid deposits on lenses are affected by lens material and solutions, and associated with clinical performance</a:t>
            </a:r>
            <a:r>
              <a:rPr lang="en-AU" smtClean="0">
                <a:latin typeface="Arial" pitchFamily="34" charset="0"/>
              </a:rPr>
              <a:t>. 5th International Conference on the Tear Film &amp; Ocular Surface, Sicily, September 2007.</a:t>
            </a:r>
          </a:p>
          <a:p>
            <a:pPr eaLnBrk="1" hangingPunct="1"/>
            <a:endParaRPr lang="en-CA" smtClean="0">
              <a:latin typeface="Arial" pitchFamily="34" charset="0"/>
            </a:endParaRPr>
          </a:p>
          <a:p>
            <a:pPr eaLnBrk="1" hangingPunct="1"/>
            <a:r>
              <a:rPr lang="en-US" smtClean="0">
                <a:latin typeface="Arial" pitchFamily="34" charset="0"/>
              </a:rPr>
              <a:t>Andrasko: </a:t>
            </a:r>
            <a:r>
              <a:rPr lang="en-AU" smtClean="0">
                <a:latin typeface="Arial" pitchFamily="34" charset="0"/>
                <a:hlinkClick r:id="rId3"/>
              </a:rPr>
              <a:t>http://www.staininggrid.com/grid.aspx</a:t>
            </a:r>
            <a:endParaRPr lang="en-US" smtClean="0">
              <a:latin typeface="Arial" pitchFamily="34" charset="0"/>
            </a:endParaRPr>
          </a:p>
          <a:p>
            <a:pPr eaLnBrk="1" hangingPunct="1"/>
            <a:endParaRPr lang="en-AU"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47D2F0-D482-4C0D-912B-AE02491F8C6C}" type="slidenum">
              <a:rPr lang="en-AU" smtClean="0"/>
              <a:pPr eaLnBrk="1" hangingPunct="1"/>
              <a:t>18</a:t>
            </a:fld>
            <a:endParaRPr lang="en-AU"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E5D20B-9719-4D29-80D5-1EA10169F89A}" type="slidenum">
              <a:rPr lang="en-AU" smtClean="0"/>
              <a:pPr eaLnBrk="1" hangingPunct="1"/>
              <a:t>19</a:t>
            </a:fld>
            <a:endParaRPr lang="en-AU"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pPr eaLnBrk="1" hangingPunct="1"/>
            <a:r>
              <a:rPr lang="en-US" smtClean="0">
                <a:latin typeface="Arial" pitchFamily="34" charset="0"/>
              </a:rPr>
              <a:t>Rx changes are covered in more detail later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01DD0A-C7DD-49C3-8BF7-74415CEAE2D9}" type="slidenum">
              <a:rPr lang="en-AU" smtClean="0"/>
              <a:pPr eaLnBrk="1" hangingPunct="1"/>
              <a:t>20</a:t>
            </a:fld>
            <a:endParaRPr lang="en-AU"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A09531-3EB2-460E-86F6-8FC0A31C8F48}" type="slidenum">
              <a:rPr lang="en-AU" smtClean="0"/>
              <a:pPr eaLnBrk="1" hangingPunct="1"/>
              <a:t>21</a:t>
            </a:fld>
            <a:endParaRPr lang="en-AU"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pPr eaLnBrk="1" hangingPunct="1"/>
            <a:r>
              <a:rPr lang="en-US" smtClean="0">
                <a:latin typeface="Arial" pitchFamily="34" charset="0"/>
              </a:rPr>
              <a:t>DD Daily Disposable</a:t>
            </a:r>
          </a:p>
          <a:p>
            <a:pPr eaLnBrk="1" hangingPunct="1"/>
            <a:r>
              <a:rPr lang="en-US" smtClean="0">
                <a:latin typeface="Arial" pitchFamily="34" charset="0"/>
              </a:rPr>
              <a:t>DW Daily Wear</a:t>
            </a:r>
          </a:p>
          <a:p>
            <a:pPr eaLnBrk="1" hangingPunct="1"/>
            <a:r>
              <a:rPr lang="en-US" smtClean="0">
                <a:latin typeface="Arial" pitchFamily="34" charset="0"/>
              </a:rPr>
              <a:t>FW Flexible Wear</a:t>
            </a:r>
          </a:p>
          <a:p>
            <a:pPr eaLnBrk="1" hangingPunct="1"/>
            <a:r>
              <a:rPr lang="en-US" smtClean="0">
                <a:latin typeface="Arial" pitchFamily="34" charset="0"/>
              </a:rPr>
              <a:t>EW Extended Wear</a:t>
            </a:r>
          </a:p>
          <a:p>
            <a:pPr eaLnBrk="1" hangingPunct="1"/>
            <a:r>
              <a:rPr lang="en-US" smtClean="0">
                <a:latin typeface="Arial" pitchFamily="34" charset="0"/>
              </a:rPr>
              <a:t>CW Continuous Wear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29E010-EF1D-4E34-9933-A2843B132CEB}" type="slidenum">
              <a:rPr lang="en-AU" smtClean="0"/>
              <a:pPr eaLnBrk="1" hangingPunct="1"/>
              <a:t>22</a:t>
            </a:fld>
            <a:endParaRPr lang="en-AU" smtClean="0"/>
          </a:p>
        </p:txBody>
      </p:sp>
      <p:sp>
        <p:nvSpPr>
          <p:cNvPr id="185347" name="Rectangle 2"/>
          <p:cNvSpPr>
            <a:spLocks noGrp="1" noRot="1" noChangeAspect="1" noChangeArrowheads="1" noTextEdit="1"/>
          </p:cNvSpPr>
          <p:nvPr>
            <p:ph type="sldImg"/>
          </p:nvPr>
        </p:nvSpPr>
        <p:spPr>
          <a:ln/>
        </p:spPr>
      </p:sp>
      <p:sp>
        <p:nvSpPr>
          <p:cNvPr id="185348" name="Rectangle 4"/>
          <p:cNvSpPr>
            <a:spLocks noGrp="1" noChangeArrowheads="1"/>
          </p:cNvSpPr>
          <p:nvPr>
            <p:ph type="body" idx="1"/>
          </p:nvPr>
        </p:nvSpPr>
        <p:spPr>
          <a:xfrm>
            <a:off x="904875" y="4171950"/>
            <a:ext cx="4981575" cy="3929063"/>
          </a:xfrm>
          <a:noFill/>
        </p:spPr>
        <p:txBody>
          <a:bodyPr lIns="82550" tIns="41275" rIns="82550" bIns="41275"/>
          <a:lstStyle/>
          <a:p>
            <a:pPr eaLnBrk="1" hangingPunct="1"/>
            <a:r>
              <a:rPr lang="en-US" sz="900" smtClean="0">
                <a:latin typeface="Arial" pitchFamily="34" charset="0"/>
              </a:rPr>
              <a:t>pDMS is the chemical basis of all siloxane CLs be they rigid or soft.  It is also the basis of silicone adhesives, breast implants, sealing gaskets, silicone elastomer kitchen tools, smartphone protective cases, etc..</a:t>
            </a:r>
          </a:p>
          <a:p>
            <a:pPr eaLnBrk="1" hangingPunct="1"/>
            <a:endParaRPr lang="en-US" sz="900" smtClean="0">
              <a:latin typeface="Arial" pitchFamily="34" charset="0"/>
            </a:endParaRPr>
          </a:p>
          <a:p>
            <a:pPr eaLnBrk="1" hangingPunct="1"/>
            <a:r>
              <a:rPr lang="en-US" sz="900" smtClean="0">
                <a:latin typeface="Arial" pitchFamily="34" charset="0"/>
              </a:rPr>
              <a:t>pDMS has been known to be a solvent for lipids for a long time.  This means that tear film lipids such as cholesterol and cholesterol esters can be absorbed INTO silicone-containing contact lenses (after Refojo, 1983). </a:t>
            </a:r>
          </a:p>
          <a:p>
            <a:pPr eaLnBrk="1" hangingPunct="1"/>
            <a:endParaRPr lang="en-US" sz="900" smtClean="0">
              <a:latin typeface="Arial" pitchFamily="34" charset="0"/>
            </a:endParaRPr>
          </a:p>
          <a:p>
            <a:pPr eaLnBrk="1" hangingPunct="1"/>
            <a:r>
              <a:rPr lang="en-US" sz="900" smtClean="0">
                <a:latin typeface="Arial" pitchFamily="34" charset="0"/>
              </a:rPr>
              <a:t>Refojo M (1983).  In: </a:t>
            </a:r>
            <a:r>
              <a:rPr lang="en-US" sz="900" i="1" smtClean="0">
                <a:latin typeface="Arial" pitchFamily="34" charset="0"/>
              </a:rPr>
              <a:t>Lens Deposits – Adapted from the October 1982 meeting of CLAO.  </a:t>
            </a:r>
            <a:r>
              <a:rPr lang="en-US" sz="900" smtClean="0">
                <a:latin typeface="Arial" pitchFamily="34" charset="0"/>
              </a:rPr>
              <a:t>CLAO J. 9(2): 172.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1ABB32-6C28-4AD4-B3A1-FC3C7255EA1E}" type="slidenum">
              <a:rPr lang="en-AU" smtClean="0"/>
              <a:pPr eaLnBrk="1" hangingPunct="1"/>
              <a:t>23</a:t>
            </a:fld>
            <a:endParaRPr lang="en-AU" smtClean="0"/>
          </a:p>
        </p:txBody>
      </p:sp>
      <p:sp>
        <p:nvSpPr>
          <p:cNvPr id="186371" name="Rectangle 2"/>
          <p:cNvSpPr>
            <a:spLocks noGrp="1" noRot="1" noChangeAspect="1" noChangeArrowheads="1" noTextEdit="1"/>
          </p:cNvSpPr>
          <p:nvPr>
            <p:ph type="sldImg"/>
          </p:nvPr>
        </p:nvSpPr>
        <p:spPr>
          <a:ln/>
        </p:spPr>
      </p:sp>
      <p:sp>
        <p:nvSpPr>
          <p:cNvPr id="186372" name="Rectangle 5"/>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lotrafilcon A contains not only pDMS but also poly(fluoroethylene oxide) (fluoroalkyl groups + oxygen) and propenyl groups as ‘bookends’ (after Nicolson, 2003).</a:t>
            </a:r>
          </a:p>
          <a:p>
            <a:pPr eaLnBrk="1" hangingPunct="1"/>
            <a:endParaRPr lang="en-US" smtClean="0">
              <a:latin typeface="Arial" pitchFamily="34" charset="0"/>
            </a:endParaRPr>
          </a:p>
          <a:p>
            <a:pPr eaLnBrk="1" hangingPunct="1"/>
            <a:r>
              <a:rPr lang="en-US" smtClean="0">
                <a:latin typeface="Arial" pitchFamily="34" charset="0"/>
              </a:rPr>
              <a:t>Nicolson PC (2003).  </a:t>
            </a:r>
            <a:r>
              <a:rPr lang="en-US" i="1" smtClean="0">
                <a:latin typeface="Arial" pitchFamily="34" charset="0"/>
              </a:rPr>
              <a:t>Continuous wear contact lens surface chemistry and wearability.  </a:t>
            </a:r>
            <a:r>
              <a:rPr lang="en-US" smtClean="0">
                <a:latin typeface="Arial" pitchFamily="34" charset="0"/>
              </a:rPr>
              <a:t>Eye &amp; CL.: Science &amp; Clinical Practice 29(1): S30 – S32.</a:t>
            </a:r>
            <a:endParaRPr lang="en-AU"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835B38-9273-4FCB-A058-0C8313438F2F}" type="slidenum">
              <a:rPr lang="en-AU" smtClean="0"/>
              <a:pPr eaLnBrk="1" hangingPunct="1"/>
              <a:t>24</a:t>
            </a:fld>
            <a:endParaRPr lang="en-AU" smtClean="0"/>
          </a:p>
        </p:txBody>
      </p:sp>
      <p:sp>
        <p:nvSpPr>
          <p:cNvPr id="187395" name="Rectangle 2"/>
          <p:cNvSpPr>
            <a:spLocks noGrp="1" noRot="1" noChangeAspect="1" noChangeArrowheads="1" noTextEdit="1"/>
          </p:cNvSpPr>
          <p:nvPr>
            <p:ph type="sldImg"/>
          </p:nvPr>
        </p:nvSpPr>
        <p:spPr>
          <a:ln/>
        </p:spPr>
      </p:sp>
      <p:sp>
        <p:nvSpPr>
          <p:cNvPr id="187396" name="Rectangle 5"/>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DMAA is used in several SiHy CLs from at least two manufacturers (CIBA Vision &amp; J&amp;J Vistakon) (see Subbaraman </a:t>
            </a:r>
            <a:r>
              <a:rPr lang="en-US" i="1" smtClean="0">
                <a:latin typeface="Arial" pitchFamily="34" charset="0"/>
              </a:rPr>
              <a:t>et al</a:t>
            </a:r>
            <a:r>
              <a:rPr lang="en-US" smtClean="0">
                <a:latin typeface="Arial" pitchFamily="34" charset="0"/>
              </a:rPr>
              <a:t>., 2006).</a:t>
            </a:r>
          </a:p>
          <a:p>
            <a:pPr eaLnBrk="1" hangingPunct="1"/>
            <a:r>
              <a:rPr lang="en-US" smtClean="0">
                <a:latin typeface="Arial" pitchFamily="34" charset="0"/>
              </a:rPr>
              <a:t>DMAA is a hydrophilic monomer (see Karlgard </a:t>
            </a:r>
            <a:r>
              <a:rPr lang="en-US" i="1" smtClean="0">
                <a:latin typeface="Arial" pitchFamily="34" charset="0"/>
              </a:rPr>
              <a:t>et al</a:t>
            </a:r>
            <a:r>
              <a:rPr lang="en-US" smtClean="0">
                <a:latin typeface="Arial" pitchFamily="34" charset="0"/>
              </a:rPr>
              <a:t>., 2004).</a:t>
            </a:r>
          </a:p>
          <a:p>
            <a:pPr eaLnBrk="1" hangingPunct="1"/>
            <a:endParaRPr lang="en-US" smtClean="0">
              <a:latin typeface="Arial" pitchFamily="34" charset="0"/>
            </a:endParaRPr>
          </a:p>
          <a:p>
            <a:pPr eaLnBrk="1" hangingPunct="1"/>
            <a:r>
              <a:rPr lang="en-US" smtClean="0">
                <a:latin typeface="Arial" pitchFamily="34" charset="0"/>
              </a:rPr>
              <a:t>Karlgard CCS </a:t>
            </a:r>
            <a:r>
              <a:rPr lang="en-US" i="1" smtClean="0">
                <a:latin typeface="Arial" pitchFamily="34" charset="0"/>
              </a:rPr>
              <a:t>et al</a:t>
            </a:r>
            <a:r>
              <a:rPr lang="en-US" smtClean="0">
                <a:latin typeface="Arial" pitchFamily="34" charset="0"/>
              </a:rPr>
              <a:t>. (2004).  </a:t>
            </a:r>
            <a:r>
              <a:rPr lang="en-US" i="1" smtClean="0">
                <a:latin typeface="Arial" pitchFamily="34" charset="0"/>
              </a:rPr>
              <a:t>Drying methods for XPS analysis of PureVision ™, Focus® Night &amp; Day™ and conventional hydrogel contact lenses.  </a:t>
            </a:r>
            <a:r>
              <a:rPr lang="en-US" smtClean="0">
                <a:latin typeface="Arial" pitchFamily="34" charset="0"/>
              </a:rPr>
              <a:t>App Surf Sci. 230: 106 – 114.</a:t>
            </a:r>
          </a:p>
          <a:p>
            <a:pPr eaLnBrk="1" hangingPunct="1"/>
            <a:r>
              <a:rPr lang="en-US" smtClean="0">
                <a:latin typeface="Arial" pitchFamily="34" charset="0"/>
              </a:rPr>
              <a:t>Subbaraman LN </a:t>
            </a:r>
            <a:r>
              <a:rPr lang="en-US" i="1" smtClean="0">
                <a:latin typeface="Arial" pitchFamily="34" charset="0"/>
              </a:rPr>
              <a:t>et al</a:t>
            </a:r>
            <a:r>
              <a:rPr lang="en-US" smtClean="0">
                <a:latin typeface="Arial" pitchFamily="34" charset="0"/>
              </a:rPr>
              <a:t>. (2006).  </a:t>
            </a:r>
            <a:r>
              <a:rPr lang="en-US" i="1" smtClean="0">
                <a:latin typeface="Arial" pitchFamily="34" charset="0"/>
              </a:rPr>
              <a:t>Kinetics of in vitro lysozyme deposition on silicone hydrogel, PMMA, and FDA Groups I,II, and IV contact lens materials.  </a:t>
            </a:r>
            <a:r>
              <a:rPr lang="en-US" smtClean="0">
                <a:latin typeface="Arial" pitchFamily="34" charset="0"/>
              </a:rPr>
              <a:t>Curr Eye Res. 31: 787 – 796.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A61054-045E-4E45-8088-9147E192EA0E}" type="slidenum">
              <a:rPr lang="en-AU" smtClean="0"/>
              <a:pPr eaLnBrk="1" hangingPunct="1"/>
              <a:t>25</a:t>
            </a:fld>
            <a:endParaRPr lang="en-AU" smtClean="0"/>
          </a:p>
        </p:txBody>
      </p:sp>
      <p:sp>
        <p:nvSpPr>
          <p:cNvPr id="188419" name="Rectangle 2"/>
          <p:cNvSpPr>
            <a:spLocks noGrp="1" noRot="1" noChangeAspect="1" noChangeArrowheads="1" noTextEdit="1"/>
          </p:cNvSpPr>
          <p:nvPr>
            <p:ph type="sldImg"/>
          </p:nvPr>
        </p:nvSpPr>
        <p:spPr>
          <a:ln/>
        </p:spPr>
      </p:sp>
      <p:sp>
        <p:nvSpPr>
          <p:cNvPr id="188420" name="Rectangle 4"/>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The balafilcon A macromer (macromonomer) has a pDMS repeating unit with symmetric terminating groups including </a:t>
            </a:r>
            <a:r>
              <a:rPr lang="en-US" i="1" smtClean="0">
                <a:latin typeface="Arial" pitchFamily="34" charset="0"/>
              </a:rPr>
              <a:t>n-</a:t>
            </a:r>
            <a:r>
              <a:rPr lang="en-US" smtClean="0">
                <a:latin typeface="Arial" pitchFamily="34" charset="0"/>
              </a:rPr>
              <a:t>butyl, a carbonate ester, &amp; vinyl (the ‘bookends’) groups.</a:t>
            </a:r>
            <a:endParaRPr lang="en-AU"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CA" smtClean="0">
              <a:latin typeface="Arial" pitchFamily="34" charset="0"/>
            </a:endParaRPr>
          </a:p>
        </p:txBody>
      </p:sp>
      <p:sp>
        <p:nvSpPr>
          <p:cNvPr id="16998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52CB54-17D1-40BA-AA8E-9D47D521B841}" type="slidenum">
              <a:rPr lang="en-US" smtClean="0">
                <a:solidFill>
                  <a:srgbClr val="000000"/>
                </a:solidFill>
              </a:rPr>
              <a:pPr eaLnBrk="1" hangingPunct="1"/>
              <a:t>2</a:t>
            </a:fld>
            <a:endParaRPr 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680B78F-03F7-4E0A-A95A-3B24D575C1CE}" type="slidenum">
              <a:rPr lang="en-AU" smtClean="0"/>
              <a:pPr eaLnBrk="1" hangingPunct="1"/>
              <a:t>26</a:t>
            </a:fld>
            <a:endParaRPr lang="en-AU" smtClean="0"/>
          </a:p>
        </p:txBody>
      </p:sp>
      <p:sp>
        <p:nvSpPr>
          <p:cNvPr id="189443" name="Rectangle 2"/>
          <p:cNvSpPr>
            <a:spLocks noGrp="1" noRot="1" noChangeAspect="1" noChangeArrowheads="1" noTextEdit="1"/>
          </p:cNvSpPr>
          <p:nvPr>
            <p:ph type="sldImg"/>
          </p:nvPr>
        </p:nvSpPr>
        <p:spPr>
          <a:ln/>
        </p:spPr>
      </p:sp>
      <p:sp>
        <p:nvSpPr>
          <p:cNvPr id="189444" name="Rectangle 4"/>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TPVC is hydrophobic in nature (for further details see Karlgard </a:t>
            </a:r>
            <a:r>
              <a:rPr lang="en-US" i="1" smtClean="0">
                <a:latin typeface="Arial" pitchFamily="34" charset="0"/>
              </a:rPr>
              <a:t>et al</a:t>
            </a:r>
            <a:r>
              <a:rPr lang="en-US" smtClean="0">
                <a:latin typeface="Arial" pitchFamily="34" charset="0"/>
              </a:rPr>
              <a:t>., 2004 and Subbaraman </a:t>
            </a:r>
            <a:r>
              <a:rPr lang="en-US" i="1" smtClean="0">
                <a:latin typeface="Arial" pitchFamily="34" charset="0"/>
              </a:rPr>
              <a:t>et al</a:t>
            </a:r>
            <a:r>
              <a:rPr lang="en-US" smtClean="0">
                <a:latin typeface="Arial" pitchFamily="34" charset="0"/>
              </a:rPr>
              <a:t>., 2006)</a:t>
            </a:r>
          </a:p>
          <a:p>
            <a:pPr eaLnBrk="1" hangingPunct="1"/>
            <a:endParaRPr lang="en-US" smtClean="0">
              <a:latin typeface="Arial" pitchFamily="34" charset="0"/>
            </a:endParaRPr>
          </a:p>
          <a:p>
            <a:pPr eaLnBrk="1" hangingPunct="1"/>
            <a:r>
              <a:rPr lang="en-US" smtClean="0">
                <a:latin typeface="Arial" pitchFamily="34" charset="0"/>
              </a:rPr>
              <a:t>Karlgard CCS </a:t>
            </a:r>
            <a:r>
              <a:rPr lang="en-US" i="1" smtClean="0">
                <a:latin typeface="Arial" pitchFamily="34" charset="0"/>
              </a:rPr>
              <a:t>et al</a:t>
            </a:r>
            <a:r>
              <a:rPr lang="en-US" smtClean="0">
                <a:latin typeface="Arial" pitchFamily="34" charset="0"/>
              </a:rPr>
              <a:t>. (2004).  </a:t>
            </a:r>
            <a:r>
              <a:rPr lang="en-US" i="1" smtClean="0">
                <a:latin typeface="Arial" pitchFamily="34" charset="0"/>
              </a:rPr>
              <a:t>Drying methods for XPS analysis of PureVision ™, Focus® Night &amp; Day™ and conventional hydrogel contact lenses.  </a:t>
            </a:r>
            <a:r>
              <a:rPr lang="en-US" smtClean="0">
                <a:latin typeface="Arial" pitchFamily="34" charset="0"/>
              </a:rPr>
              <a:t>App Surf Sci. 230: 106 – 114.</a:t>
            </a:r>
          </a:p>
          <a:p>
            <a:pPr eaLnBrk="1" hangingPunct="1"/>
            <a:r>
              <a:rPr lang="en-US" smtClean="0">
                <a:latin typeface="Arial" pitchFamily="34" charset="0"/>
              </a:rPr>
              <a:t>Subbaraman LN </a:t>
            </a:r>
            <a:r>
              <a:rPr lang="en-US" i="1" smtClean="0">
                <a:latin typeface="Arial" pitchFamily="34" charset="0"/>
              </a:rPr>
              <a:t>et al</a:t>
            </a:r>
            <a:r>
              <a:rPr lang="en-US" smtClean="0">
                <a:latin typeface="Arial" pitchFamily="34" charset="0"/>
              </a:rPr>
              <a:t>. (2006).  </a:t>
            </a:r>
            <a:r>
              <a:rPr lang="en-US" i="1" smtClean="0">
                <a:latin typeface="Arial" pitchFamily="34" charset="0"/>
              </a:rPr>
              <a:t>Kinetics of in vitro lysozyme deposition on silicone hydrogel, PMMA, and FDA Groups I,II, and IV contact lens materials.  </a:t>
            </a:r>
            <a:r>
              <a:rPr lang="en-US" smtClean="0">
                <a:latin typeface="Arial" pitchFamily="34" charset="0"/>
              </a:rPr>
              <a:t>Curr Eye Res. 31: 787 – 796. </a:t>
            </a:r>
          </a:p>
          <a:p>
            <a:pPr eaLnBrk="1" hangingPunct="1"/>
            <a:endParaRPr lang="en-US" smtClean="0">
              <a:latin typeface="Arial" pitchFamily="34" charset="0"/>
            </a:endParaRPr>
          </a:p>
          <a:p>
            <a:pPr eaLnBrk="1" hangingPunct="1"/>
            <a:endParaRPr lang="en-AU" sz="1300" smtClean="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440D56-8B59-4CEE-AD8B-79C4AB37E440}" type="slidenum">
              <a:rPr lang="en-AU" smtClean="0"/>
              <a:pPr eaLnBrk="1" hangingPunct="1"/>
              <a:t>27</a:t>
            </a:fld>
            <a:endParaRPr lang="en-AU" smtClean="0"/>
          </a:p>
        </p:txBody>
      </p:sp>
      <p:sp>
        <p:nvSpPr>
          <p:cNvPr id="190467" name="Rectangle 2"/>
          <p:cNvSpPr>
            <a:spLocks noGrp="1" noRot="1" noChangeAspect="1" noChangeArrowheads="1" noTextEdit="1"/>
          </p:cNvSpPr>
          <p:nvPr>
            <p:ph type="sldImg"/>
          </p:nvPr>
        </p:nvSpPr>
        <p:spPr>
          <a:ln/>
        </p:spPr>
      </p:sp>
      <p:sp>
        <p:nvSpPr>
          <p:cNvPr id="190468" name="Rectangle 4"/>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NCVE is a component of balafilcon A (for details see Karlgard </a:t>
            </a:r>
            <a:r>
              <a:rPr lang="en-US" i="1" smtClean="0">
                <a:latin typeface="Arial" pitchFamily="34" charset="0"/>
              </a:rPr>
              <a:t>et al</a:t>
            </a:r>
            <a:r>
              <a:rPr lang="en-US" smtClean="0">
                <a:latin typeface="Arial" pitchFamily="34" charset="0"/>
              </a:rPr>
              <a:t>., 2004 and Subbaraman </a:t>
            </a:r>
            <a:r>
              <a:rPr lang="en-US" i="1" smtClean="0">
                <a:latin typeface="Arial" pitchFamily="34" charset="0"/>
              </a:rPr>
              <a:t>et al</a:t>
            </a:r>
            <a:r>
              <a:rPr lang="en-US" smtClean="0">
                <a:latin typeface="Arial" pitchFamily="34" charset="0"/>
              </a:rPr>
              <a:t>., 2006).</a:t>
            </a:r>
          </a:p>
          <a:p>
            <a:pPr eaLnBrk="1" hangingPunct="1"/>
            <a:endParaRPr lang="en-US" smtClean="0">
              <a:latin typeface="Arial" pitchFamily="34" charset="0"/>
            </a:endParaRPr>
          </a:p>
          <a:p>
            <a:pPr eaLnBrk="1" hangingPunct="1"/>
            <a:r>
              <a:rPr lang="en-US" smtClean="0">
                <a:latin typeface="Arial" pitchFamily="34" charset="0"/>
              </a:rPr>
              <a:t>Karlgard CCS </a:t>
            </a:r>
            <a:r>
              <a:rPr lang="en-US" i="1" smtClean="0">
                <a:latin typeface="Arial" pitchFamily="34" charset="0"/>
              </a:rPr>
              <a:t>et al</a:t>
            </a:r>
            <a:r>
              <a:rPr lang="en-US" smtClean="0">
                <a:latin typeface="Arial" pitchFamily="34" charset="0"/>
              </a:rPr>
              <a:t>. (2004).  </a:t>
            </a:r>
            <a:r>
              <a:rPr lang="en-US" i="1" smtClean="0">
                <a:latin typeface="Arial" pitchFamily="34" charset="0"/>
              </a:rPr>
              <a:t>Drying methods for XPS analysis of PureVision ™, Focus® Night &amp; Day™ and conventional hydrogel contact lenses.  </a:t>
            </a:r>
            <a:r>
              <a:rPr lang="en-US" smtClean="0">
                <a:latin typeface="Arial" pitchFamily="34" charset="0"/>
              </a:rPr>
              <a:t>App Surf Sci. 230: 106 – 114.</a:t>
            </a:r>
          </a:p>
          <a:p>
            <a:pPr eaLnBrk="1" hangingPunct="1"/>
            <a:r>
              <a:rPr lang="en-US" smtClean="0">
                <a:latin typeface="Arial" pitchFamily="34" charset="0"/>
              </a:rPr>
              <a:t>Subbaraman LN </a:t>
            </a:r>
            <a:r>
              <a:rPr lang="en-US" i="1" smtClean="0">
                <a:latin typeface="Arial" pitchFamily="34" charset="0"/>
              </a:rPr>
              <a:t>et al</a:t>
            </a:r>
            <a:r>
              <a:rPr lang="en-US" smtClean="0">
                <a:latin typeface="Arial" pitchFamily="34" charset="0"/>
              </a:rPr>
              <a:t>. (2006).  </a:t>
            </a:r>
            <a:r>
              <a:rPr lang="en-US" i="1" smtClean="0">
                <a:latin typeface="Arial" pitchFamily="34" charset="0"/>
              </a:rPr>
              <a:t>Kinetics of in vitro lysozyme deposition on silicone hydrogel, PMMA, and FDA Groups I,II, and IV contact lens materials.  </a:t>
            </a:r>
            <a:r>
              <a:rPr lang="en-US" smtClean="0">
                <a:latin typeface="Arial" pitchFamily="34" charset="0"/>
              </a:rPr>
              <a:t>Curr Eye Res. 31: 787 – 796.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319BD1-F649-45A6-81A8-88A67D31A72B}" type="slidenum">
              <a:rPr lang="en-AU" smtClean="0"/>
              <a:pPr eaLnBrk="1" hangingPunct="1"/>
              <a:t>28</a:t>
            </a:fld>
            <a:endParaRPr lang="en-AU" smtClean="0"/>
          </a:p>
        </p:txBody>
      </p:sp>
      <p:sp>
        <p:nvSpPr>
          <p:cNvPr id="191491" name="Rectangle 2"/>
          <p:cNvSpPr>
            <a:spLocks noGrp="1" noRot="1" noChangeAspect="1" noChangeArrowheads="1" noTextEdit="1"/>
          </p:cNvSpPr>
          <p:nvPr>
            <p:ph type="sldImg"/>
          </p:nvPr>
        </p:nvSpPr>
        <p:spPr>
          <a:ln/>
        </p:spPr>
      </p:sp>
      <p:sp>
        <p:nvSpPr>
          <p:cNvPr id="191492" name="Rectangle 4"/>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PBVC is a component of balafilcon A (for further details see Karlgard </a:t>
            </a:r>
            <a:r>
              <a:rPr lang="en-US" i="1" smtClean="0">
                <a:latin typeface="Arial" pitchFamily="34" charset="0"/>
              </a:rPr>
              <a:t>et al</a:t>
            </a:r>
            <a:r>
              <a:rPr lang="en-US" smtClean="0">
                <a:latin typeface="Arial" pitchFamily="34" charset="0"/>
              </a:rPr>
              <a:t>., 2004 and Subbaraman </a:t>
            </a:r>
            <a:r>
              <a:rPr lang="en-US" i="1" smtClean="0">
                <a:latin typeface="Arial" pitchFamily="34" charset="0"/>
              </a:rPr>
              <a:t>et al</a:t>
            </a:r>
            <a:r>
              <a:rPr lang="en-US" smtClean="0">
                <a:latin typeface="Arial" pitchFamily="34" charset="0"/>
              </a:rPr>
              <a:t>., 2006).</a:t>
            </a:r>
          </a:p>
          <a:p>
            <a:pPr eaLnBrk="1" hangingPunct="1"/>
            <a:r>
              <a:rPr lang="en-US" smtClean="0">
                <a:latin typeface="Arial" pitchFamily="34" charset="0"/>
              </a:rPr>
              <a:t>Karlgard CCS </a:t>
            </a:r>
            <a:r>
              <a:rPr lang="en-US" i="1" smtClean="0">
                <a:latin typeface="Arial" pitchFamily="34" charset="0"/>
              </a:rPr>
              <a:t>et al</a:t>
            </a:r>
            <a:r>
              <a:rPr lang="en-US" smtClean="0">
                <a:latin typeface="Arial" pitchFamily="34" charset="0"/>
              </a:rPr>
              <a:t>. (2004).  </a:t>
            </a:r>
            <a:r>
              <a:rPr lang="en-US" i="1" smtClean="0">
                <a:latin typeface="Arial" pitchFamily="34" charset="0"/>
              </a:rPr>
              <a:t>Drying methods for XPS analysis of PureVision ™, Focus® Night &amp; Day™ and conventional hydrogel contact lenses.  </a:t>
            </a:r>
            <a:r>
              <a:rPr lang="en-US" smtClean="0">
                <a:latin typeface="Arial" pitchFamily="34" charset="0"/>
              </a:rPr>
              <a:t>App Surf Sci. 230: 106 – 114.</a:t>
            </a:r>
          </a:p>
          <a:p>
            <a:pPr eaLnBrk="1" hangingPunct="1"/>
            <a:r>
              <a:rPr lang="en-US" smtClean="0">
                <a:latin typeface="Arial" pitchFamily="34" charset="0"/>
              </a:rPr>
              <a:t>Subbaraman LN </a:t>
            </a:r>
            <a:r>
              <a:rPr lang="en-US" i="1" smtClean="0">
                <a:latin typeface="Arial" pitchFamily="34" charset="0"/>
              </a:rPr>
              <a:t>et al</a:t>
            </a:r>
            <a:r>
              <a:rPr lang="en-US" smtClean="0">
                <a:latin typeface="Arial" pitchFamily="34" charset="0"/>
              </a:rPr>
              <a:t>. (2006).  </a:t>
            </a:r>
            <a:r>
              <a:rPr lang="en-US" i="1" smtClean="0">
                <a:latin typeface="Arial" pitchFamily="34" charset="0"/>
              </a:rPr>
              <a:t>Kinetics of in vitro lysozyme deposition on silicone hydrogel, PMMA, and FDA Groups I,II, and IV contact lens materials.  </a:t>
            </a:r>
            <a:r>
              <a:rPr lang="en-US" smtClean="0">
                <a:latin typeface="Arial" pitchFamily="34" charset="0"/>
              </a:rPr>
              <a:t>Curr Eye Res. 31: 787 – 796.</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BCE885-87DE-4C8D-9460-C70F8F666B6C}" type="slidenum">
              <a:rPr lang="en-AU" smtClean="0"/>
              <a:pPr eaLnBrk="1" hangingPunct="1"/>
              <a:t>29</a:t>
            </a:fld>
            <a:endParaRPr lang="en-AU" smtClean="0"/>
          </a:p>
        </p:txBody>
      </p:sp>
      <p:sp>
        <p:nvSpPr>
          <p:cNvPr id="192515" name="Rectangle 2"/>
          <p:cNvSpPr>
            <a:spLocks noGrp="1" noRot="1" noChangeAspect="1" noChangeArrowheads="1" noTextEdit="1"/>
          </p:cNvSpPr>
          <p:nvPr>
            <p:ph type="sldImg"/>
          </p:nvPr>
        </p:nvSpPr>
        <p:spPr>
          <a:ln/>
        </p:spPr>
      </p:sp>
      <p:sp>
        <p:nvSpPr>
          <p:cNvPr id="192516" name="Rectangle 5"/>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Both galyfilcon A &amp; senofilcon A have components in common with other SiHy lens materials, particularly pDMS.  These lens materials are not surface treated when used in CLs.</a:t>
            </a:r>
            <a:endParaRPr lang="en-AU"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1C5959-B664-4742-A179-286DE6CDB5E3}" type="slidenum">
              <a:rPr lang="en-AU" smtClean="0"/>
              <a:pPr eaLnBrk="1" hangingPunct="1"/>
              <a:t>30</a:t>
            </a:fld>
            <a:endParaRPr lang="en-AU" smtClean="0"/>
          </a:p>
        </p:txBody>
      </p:sp>
      <p:sp>
        <p:nvSpPr>
          <p:cNvPr id="193539" name="Rectangle 2"/>
          <p:cNvSpPr>
            <a:spLocks noGrp="1" noRot="1" noChangeAspect="1" noChangeArrowheads="1" noTextEdit="1"/>
          </p:cNvSpPr>
          <p:nvPr>
            <p:ph type="sldImg"/>
          </p:nvPr>
        </p:nvSpPr>
        <p:spPr>
          <a:ln/>
        </p:spPr>
      </p:sp>
      <p:sp>
        <p:nvSpPr>
          <p:cNvPr id="193540"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078CE4-7A31-411D-99D6-0EB560B7B2DC}" type="slidenum">
              <a:rPr lang="en-AU" smtClean="0"/>
              <a:pPr eaLnBrk="1" hangingPunct="1"/>
              <a:t>31</a:t>
            </a:fld>
            <a:endParaRPr lang="en-AU" smtClean="0"/>
          </a:p>
        </p:txBody>
      </p:sp>
      <p:sp>
        <p:nvSpPr>
          <p:cNvPr id="194563" name="Rectangle 2"/>
          <p:cNvSpPr>
            <a:spLocks noGrp="1" noRot="1" noChangeAspect="1" noChangeArrowheads="1" noTextEdit="1"/>
          </p:cNvSpPr>
          <p:nvPr>
            <p:ph type="sldImg"/>
          </p:nvPr>
        </p:nvSpPr>
        <p:spPr>
          <a:ln/>
        </p:spPr>
      </p:sp>
      <p:sp>
        <p:nvSpPr>
          <p:cNvPr id="194564" name="Rectangle 4"/>
          <p:cNvSpPr>
            <a:spLocks noGrp="1" noChangeArrowheads="1"/>
          </p:cNvSpPr>
          <p:nvPr>
            <p:ph type="body" idx="1"/>
          </p:nvPr>
        </p:nvSpPr>
        <p:spPr>
          <a:noFill/>
        </p:spPr>
        <p:txBody>
          <a:bodyPr/>
          <a:lstStyle/>
          <a:p>
            <a:pPr eaLnBrk="1" hangingPunct="1"/>
            <a:r>
              <a:rPr lang="en-US" smtClean="0">
                <a:latin typeface="Arial" pitchFamily="34" charset="0"/>
              </a:rPr>
              <a:t>Moves are again afoot (2012) to reclassify SiHy CLs into a separate group but the complexity of the issues involved and materials having little in common is proving to be a challenge.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1924A3-A49A-4FE9-8115-9F446588D08C}" type="slidenum">
              <a:rPr lang="en-AU" smtClean="0"/>
              <a:pPr eaLnBrk="1" hangingPunct="1"/>
              <a:t>32</a:t>
            </a:fld>
            <a:endParaRPr lang="en-AU" smtClean="0"/>
          </a:p>
        </p:txBody>
      </p:sp>
      <p:sp>
        <p:nvSpPr>
          <p:cNvPr id="195587" name="Rectangle 2"/>
          <p:cNvSpPr>
            <a:spLocks noGrp="1" noRot="1" noChangeAspect="1" noChangeArrowheads="1" noTextEdit="1"/>
          </p:cNvSpPr>
          <p:nvPr>
            <p:ph type="sldImg"/>
          </p:nvPr>
        </p:nvSpPr>
        <p:spPr>
          <a:ln/>
        </p:spPr>
      </p:sp>
      <p:sp>
        <p:nvSpPr>
          <p:cNvPr id="195588" name="Rectangle 4"/>
          <p:cNvSpPr>
            <a:spLocks noGrp="1" noChangeArrowheads="1"/>
          </p:cNvSpPr>
          <p:nvPr>
            <p:ph type="body" idx="1"/>
          </p:nvPr>
        </p:nvSpPr>
        <p:spPr>
          <a:noFill/>
        </p:spPr>
        <p:txBody>
          <a:bodyPr/>
          <a:lstStyle/>
          <a:p>
            <a:pPr eaLnBrk="1" hangingPunct="1"/>
            <a:r>
              <a:rPr lang="en-US" smtClean="0">
                <a:latin typeface="Arial" pitchFamily="34" charset="0"/>
              </a:rPr>
              <a:t>USAN = A naming system managed by the US Adopted Names Council (USANC).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897BDEE-C0AA-4624-B836-2DE2F14F398B}" type="slidenum">
              <a:rPr lang="en-AU" smtClean="0"/>
              <a:pPr eaLnBrk="1" hangingPunct="1"/>
              <a:t>33</a:t>
            </a:fld>
            <a:endParaRPr lang="en-AU" smtClean="0"/>
          </a:p>
        </p:txBody>
      </p:sp>
      <p:sp>
        <p:nvSpPr>
          <p:cNvPr id="196611" name="Rectangle 2"/>
          <p:cNvSpPr>
            <a:spLocks noGrp="1" noRot="1" noChangeAspect="1" noChangeArrowheads="1" noTextEdit="1"/>
          </p:cNvSpPr>
          <p:nvPr>
            <p:ph type="sldImg"/>
          </p:nvPr>
        </p:nvSpPr>
        <p:spPr>
          <a:ln/>
        </p:spPr>
      </p:sp>
      <p:sp>
        <p:nvSpPr>
          <p:cNvPr id="196612" name="Rectangle 4"/>
          <p:cNvSpPr>
            <a:spLocks noGrp="1" noChangeArrowheads="1"/>
          </p:cNvSpPr>
          <p:nvPr>
            <p:ph type="body" idx="1"/>
          </p:nvPr>
        </p:nvSpPr>
        <p:spPr>
          <a:noFill/>
        </p:spPr>
        <p:txBody>
          <a:bodyPr/>
          <a:lstStyle/>
          <a:p>
            <a:pPr eaLnBrk="1" hangingPunct="1"/>
            <a:r>
              <a:rPr lang="en-US" smtClean="0">
                <a:latin typeface="Arial" pitchFamily="34" charset="0"/>
              </a:rPr>
              <a:t>USAN = A naming system managed by the US Adopted Names Council (USANC).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116303-AF56-4CB6-9883-EA55C902E830}" type="slidenum">
              <a:rPr lang="en-AU" smtClean="0"/>
              <a:pPr eaLnBrk="1" hangingPunct="1"/>
              <a:t>34</a:t>
            </a:fld>
            <a:endParaRPr lang="en-AU" smtClean="0"/>
          </a:p>
        </p:txBody>
      </p:sp>
      <p:sp>
        <p:nvSpPr>
          <p:cNvPr id="197635" name="Rectangle 2"/>
          <p:cNvSpPr>
            <a:spLocks noGrp="1" noRot="1" noChangeAspect="1" noChangeArrowheads="1" noTextEdit="1"/>
          </p:cNvSpPr>
          <p:nvPr>
            <p:ph type="sldImg"/>
          </p:nvPr>
        </p:nvSpPr>
        <p:spPr>
          <a:ln/>
        </p:spPr>
      </p:sp>
      <p:sp>
        <p:nvSpPr>
          <p:cNvPr id="197636" name="Rectangle 4"/>
          <p:cNvSpPr>
            <a:spLocks noGrp="1" noChangeArrowheads="1"/>
          </p:cNvSpPr>
          <p:nvPr>
            <p:ph type="body" idx="1"/>
          </p:nvPr>
        </p:nvSpPr>
        <p:spPr>
          <a:noFill/>
        </p:spPr>
        <p:txBody>
          <a:bodyPr/>
          <a:lstStyle/>
          <a:p>
            <a:pPr eaLnBrk="1" hangingPunct="1"/>
            <a:r>
              <a:rPr lang="en-US" smtClean="0">
                <a:latin typeface="Arial" pitchFamily="34" charset="0"/>
              </a:rPr>
              <a:t>USAN = A naming system managed by the US Adopted Names Council (USANC).</a:t>
            </a:r>
          </a:p>
          <a:p>
            <a:pPr eaLnBrk="1" hangingPunct="1"/>
            <a:r>
              <a:rPr lang="en-US" smtClean="0">
                <a:latin typeface="Arial" pitchFamily="34" charset="0"/>
              </a:rPr>
              <a:t>A conversion table for ‘traditional’ Dk to ISO Dk units (from Hough T in Phillips &amp; Speedwell [2007].  </a:t>
            </a:r>
            <a:r>
              <a:rPr lang="en-US" i="1" smtClean="0">
                <a:latin typeface="Arial" pitchFamily="34" charset="0"/>
              </a:rPr>
              <a:t>Contact Lenses</a:t>
            </a:r>
            <a:r>
              <a:rPr lang="en-US" smtClean="0">
                <a:latin typeface="Arial" pitchFamily="34" charset="0"/>
              </a:rPr>
              <a:t> 5</a:t>
            </a:r>
            <a:r>
              <a:rPr lang="en-US" baseline="30000" smtClean="0">
                <a:latin typeface="Arial" pitchFamily="34" charset="0"/>
              </a:rPr>
              <a:t>th</a:t>
            </a:r>
            <a:r>
              <a:rPr lang="en-US" smtClean="0">
                <a:latin typeface="Arial" pitchFamily="34" charset="0"/>
              </a:rPr>
              <a:t> ed., Butterworth Heinemann, Endinburgh):</a:t>
            </a:r>
          </a:p>
          <a:p>
            <a:pPr eaLnBrk="1" hangingPunct="1"/>
            <a:r>
              <a:rPr lang="en-US" b="1" i="1" smtClean="0">
                <a:latin typeface="Arial" pitchFamily="34" charset="0"/>
              </a:rPr>
              <a:t>Material		Dk	ISO Dk</a:t>
            </a:r>
          </a:p>
          <a:p>
            <a:pPr eaLnBrk="1" hangingPunct="1"/>
            <a:r>
              <a:rPr lang="en-US" smtClean="0">
                <a:latin typeface="Arial" pitchFamily="34" charset="0"/>
              </a:rPr>
              <a:t>38% hydrogel	9.5	7.13</a:t>
            </a:r>
          </a:p>
          <a:p>
            <a:pPr eaLnBrk="1" hangingPunct="1"/>
            <a:r>
              <a:rPr lang="en-US" smtClean="0">
                <a:latin typeface="Arial" pitchFamily="34" charset="0"/>
              </a:rPr>
              <a:t>55% hydrogel	20	15</a:t>
            </a:r>
          </a:p>
          <a:p>
            <a:pPr eaLnBrk="1" hangingPunct="1"/>
            <a:r>
              <a:rPr lang="en-US" smtClean="0">
                <a:latin typeface="Arial" pitchFamily="34" charset="0"/>
              </a:rPr>
              <a:t>70% hydrogel	35	26.25</a:t>
            </a:r>
          </a:p>
          <a:p>
            <a:pPr eaLnBrk="1" hangingPunct="1"/>
            <a:r>
              <a:rPr lang="en-US" smtClean="0">
                <a:latin typeface="Arial" pitchFamily="34" charset="0"/>
              </a:rPr>
              <a:t>SiHy		100	75</a:t>
            </a:r>
          </a:p>
          <a:p>
            <a:pPr eaLnBrk="1" hangingPunct="1"/>
            <a:r>
              <a:rPr lang="en-US" smtClean="0">
                <a:latin typeface="Arial" pitchFamily="34" charset="0"/>
              </a:rPr>
              <a:t>GP materials		60	45</a:t>
            </a:r>
          </a:p>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898D5F-6B8C-4F26-A008-84B4CB2F3149}" type="slidenum">
              <a:rPr lang="en-AU" smtClean="0"/>
              <a:pPr eaLnBrk="1" hangingPunct="1"/>
              <a:t>35</a:t>
            </a:fld>
            <a:endParaRPr lang="en-AU" smtClean="0"/>
          </a:p>
        </p:txBody>
      </p:sp>
      <p:sp>
        <p:nvSpPr>
          <p:cNvPr id="198659" name="Rectangle 2"/>
          <p:cNvSpPr>
            <a:spLocks noGrp="1" noRot="1" noChangeAspect="1" noChangeArrowheads="1" noTextEdit="1"/>
          </p:cNvSpPr>
          <p:nvPr>
            <p:ph type="sldImg"/>
          </p:nvPr>
        </p:nvSpPr>
        <p:spPr>
          <a:ln/>
        </p:spPr>
      </p:sp>
      <p:sp>
        <p:nvSpPr>
          <p:cNvPr id="198660"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CA" dirty="0" smtClean="0"/>
          </a:p>
        </p:txBody>
      </p:sp>
      <p:sp>
        <p:nvSpPr>
          <p:cNvPr id="7172" name="Slide Number Placeholder 3"/>
          <p:cNvSpPr>
            <a:spLocks noGrp="1"/>
          </p:cNvSpPr>
          <p:nvPr>
            <p:ph type="sldNum" sz="quarter" idx="5"/>
          </p:nvPr>
        </p:nvSpPr>
        <p:spPr>
          <a:noFill/>
        </p:spPr>
        <p:txBody>
          <a:bodyPr/>
          <a:lstStyle/>
          <a:p>
            <a:fld id="{7E38CAA7-F9BF-4702-A465-CF4C29B4F165}"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6BADFED-E665-485C-AAF2-92E47D552485}" type="slidenum">
              <a:rPr lang="en-AU" smtClean="0"/>
              <a:pPr eaLnBrk="1" hangingPunct="1"/>
              <a:t>36</a:t>
            </a:fld>
            <a:endParaRPr lang="en-AU" smtClean="0"/>
          </a:p>
        </p:txBody>
      </p:sp>
      <p:sp>
        <p:nvSpPr>
          <p:cNvPr id="199683" name="Rectangle 2"/>
          <p:cNvSpPr>
            <a:spLocks noGrp="1" noRot="1" noChangeAspect="1" noChangeArrowheads="1" noTextEdit="1"/>
          </p:cNvSpPr>
          <p:nvPr>
            <p:ph type="sldImg"/>
          </p:nvPr>
        </p:nvSpPr>
        <p:spPr>
          <a:ln/>
        </p:spPr>
      </p:sp>
      <p:sp>
        <p:nvSpPr>
          <p:cNvPr id="199684"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C2AF8C-EC9E-44C4-97D9-F8D3FB907C40}" type="slidenum">
              <a:rPr lang="en-AU" smtClean="0"/>
              <a:pPr eaLnBrk="1" hangingPunct="1"/>
              <a:t>37</a:t>
            </a:fld>
            <a:endParaRPr lang="en-AU" smtClean="0"/>
          </a:p>
        </p:txBody>
      </p:sp>
      <p:sp>
        <p:nvSpPr>
          <p:cNvPr id="200707" name="Rectangle 2"/>
          <p:cNvSpPr>
            <a:spLocks noGrp="1" noRot="1" noChangeAspect="1" noChangeArrowheads="1" noTextEdit="1"/>
          </p:cNvSpPr>
          <p:nvPr>
            <p:ph type="sldImg"/>
          </p:nvPr>
        </p:nvSpPr>
        <p:spPr>
          <a:ln/>
        </p:spPr>
      </p:sp>
      <p:sp>
        <p:nvSpPr>
          <p:cNvPr id="200708"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1A220D-D981-4F13-96DB-DAEE1C2165F7}" type="slidenum">
              <a:rPr lang="en-AU" smtClean="0"/>
              <a:pPr eaLnBrk="1" hangingPunct="1"/>
              <a:t>38</a:t>
            </a:fld>
            <a:endParaRPr lang="en-AU" smtClean="0"/>
          </a:p>
        </p:txBody>
      </p:sp>
      <p:sp>
        <p:nvSpPr>
          <p:cNvPr id="201731" name="Rectangle 2"/>
          <p:cNvSpPr>
            <a:spLocks noGrp="1" noRot="1" noChangeAspect="1" noChangeArrowheads="1" noTextEdit="1"/>
          </p:cNvSpPr>
          <p:nvPr>
            <p:ph type="sldImg"/>
          </p:nvPr>
        </p:nvSpPr>
        <p:spPr>
          <a:ln/>
        </p:spPr>
      </p:sp>
      <p:sp>
        <p:nvSpPr>
          <p:cNvPr id="201732" name="Rectangle 4"/>
          <p:cNvSpPr>
            <a:spLocks noGrp="1" noChangeArrowheads="1"/>
          </p:cNvSpPr>
          <p:nvPr>
            <p:ph type="body" idx="1"/>
          </p:nvPr>
        </p:nvSpPr>
        <p:spPr>
          <a:noFill/>
        </p:spPr>
        <p:txBody>
          <a:bodyPr/>
          <a:lstStyle/>
          <a:p>
            <a:pPr eaLnBrk="1" hangingPunct="1"/>
            <a:r>
              <a:rPr lang="en-US" smtClean="0">
                <a:latin typeface="Arial" pitchFamily="34" charset="0"/>
              </a:rPr>
              <a:t>The possible effects of SiHy lens rigidity  (movement, comfort, refractive changes) need to be considered.  In most other aspects the criteria sought are the same or similar to those of conventional hydrogel CLs.  So too are the assessment methods.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EF6A04-63E7-4978-B37D-8A44C05E1E76}" type="slidenum">
              <a:rPr lang="en-AU" smtClean="0"/>
              <a:pPr eaLnBrk="1" hangingPunct="1"/>
              <a:t>39</a:t>
            </a:fld>
            <a:endParaRPr lang="en-AU"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pPr eaLnBrk="1" hangingPunct="1"/>
            <a:r>
              <a:rPr lang="en-US" smtClean="0">
                <a:latin typeface="Arial" pitchFamily="34" charset="0"/>
              </a:rPr>
              <a:t>Ideally no conjunctival indentation should result.  Conjunctival indentation can result from a CL that is fitted too steeply (sagittal height of the CL &gt; sagittal height of anterior eye for the same chord diameter).  The terms </a:t>
            </a:r>
            <a:r>
              <a:rPr lang="en-US" b="1" smtClean="0">
                <a:latin typeface="Arial" pitchFamily="34" charset="0"/>
              </a:rPr>
              <a:t>steep</a:t>
            </a:r>
            <a:r>
              <a:rPr lang="en-US" smtClean="0">
                <a:latin typeface="Arial" pitchFamily="34" charset="0"/>
              </a:rPr>
              <a:t> &amp; </a:t>
            </a:r>
            <a:r>
              <a:rPr lang="en-US" b="1" smtClean="0">
                <a:latin typeface="Arial" pitchFamily="34" charset="0"/>
              </a:rPr>
              <a:t>tight</a:t>
            </a:r>
            <a:r>
              <a:rPr lang="en-US" smtClean="0">
                <a:latin typeface="Arial" pitchFamily="34" charset="0"/>
              </a:rPr>
              <a:t> and </a:t>
            </a:r>
            <a:r>
              <a:rPr lang="en-US" b="1" smtClean="0">
                <a:latin typeface="Arial" pitchFamily="34" charset="0"/>
              </a:rPr>
              <a:t>loose</a:t>
            </a:r>
            <a:r>
              <a:rPr lang="en-US" smtClean="0">
                <a:latin typeface="Arial" pitchFamily="34" charset="0"/>
              </a:rPr>
              <a:t> &amp; </a:t>
            </a:r>
            <a:r>
              <a:rPr lang="en-US" b="1" smtClean="0">
                <a:latin typeface="Arial" pitchFamily="34" charset="0"/>
              </a:rPr>
              <a:t>flat</a:t>
            </a:r>
            <a:r>
              <a:rPr lang="en-US" smtClean="0">
                <a:latin typeface="Arial" pitchFamily="34" charset="0"/>
              </a:rPr>
              <a:t> tend to be used interchangeably in writing and conversation.  This is not always prudent because one pair (steep &amp; flat) describes the physical relationship between CL and anterior eye whereas the other pair (tight &amp; loose) actually describe on-eye lens behaviour.  Both pairs have rôles to play in describing clinical situations or findings, e.g. “The right lens fits tightly.  To resolve this problem I will select a flatter-fitting lens” (stating that a looser-fitting lens should be fitted does not really solve the problem, rather it states a goal.  The solution is the selection of a suitable lens that has a flatter fit [&gt;BOZR, &lt;TD, or a combination of both these changes]).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4491FA-ADB7-41BD-AE62-31B9CCDA091F}" type="slidenum">
              <a:rPr lang="en-AU" smtClean="0"/>
              <a:pPr eaLnBrk="1" hangingPunct="1"/>
              <a:t>40</a:t>
            </a:fld>
            <a:endParaRPr lang="en-AU" smtClean="0"/>
          </a:p>
        </p:txBody>
      </p:sp>
      <p:sp>
        <p:nvSpPr>
          <p:cNvPr id="203779" name="Rectangle 2"/>
          <p:cNvSpPr>
            <a:spLocks noGrp="1" noRot="1" noChangeAspect="1" noChangeArrowheads="1" noTextEdit="1"/>
          </p:cNvSpPr>
          <p:nvPr>
            <p:ph type="sldImg"/>
          </p:nvPr>
        </p:nvSpPr>
        <p:spPr>
          <a:ln/>
        </p:spPr>
      </p:sp>
      <p:sp>
        <p:nvSpPr>
          <p:cNvPr id="203780"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AEE0AE-4786-4058-90E0-761A5A34DF86}" type="slidenum">
              <a:rPr lang="en-AU" smtClean="0"/>
              <a:pPr eaLnBrk="1" hangingPunct="1"/>
              <a:t>41</a:t>
            </a:fld>
            <a:endParaRPr lang="en-AU" smtClean="0"/>
          </a:p>
        </p:txBody>
      </p:sp>
      <p:sp>
        <p:nvSpPr>
          <p:cNvPr id="204803" name="Rectangle 2"/>
          <p:cNvSpPr>
            <a:spLocks noGrp="1" noRot="1" noChangeAspect="1" noChangeArrowheads="1" noTextEdit="1"/>
          </p:cNvSpPr>
          <p:nvPr>
            <p:ph type="sldImg"/>
          </p:nvPr>
        </p:nvSpPr>
        <p:spPr>
          <a:ln/>
        </p:spPr>
      </p:sp>
      <p:sp>
        <p:nvSpPr>
          <p:cNvPr id="204804" name="Rectangle 4"/>
          <p:cNvSpPr>
            <a:spLocks noGrp="1" noChangeArrowheads="1"/>
          </p:cNvSpPr>
          <p:nvPr>
            <p:ph type="body" idx="1"/>
          </p:nvPr>
        </p:nvSpPr>
        <p:spPr>
          <a:noFill/>
        </p:spPr>
        <p:txBody>
          <a:bodyPr/>
          <a:lstStyle/>
          <a:p>
            <a:pPr eaLnBrk="1" hangingPunct="1"/>
            <a:r>
              <a:rPr lang="en-US" smtClean="0">
                <a:latin typeface="Arial" pitchFamily="34" charset="0"/>
              </a:rPr>
              <a:t>The ISO parameters appear in more detail in Module 2, Lectures 2L4, 2L5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AA1F68-A3F0-4124-B10A-9829258D246E}" type="slidenum">
              <a:rPr lang="en-AU" smtClean="0"/>
              <a:pPr eaLnBrk="1" hangingPunct="1"/>
              <a:t>42</a:t>
            </a:fld>
            <a:endParaRPr lang="en-AU" smtClean="0"/>
          </a:p>
        </p:txBody>
      </p:sp>
      <p:sp>
        <p:nvSpPr>
          <p:cNvPr id="205827" name="Rectangle 2"/>
          <p:cNvSpPr>
            <a:spLocks noGrp="1" noRot="1" noChangeAspect="1" noChangeArrowheads="1" noTextEdit="1"/>
          </p:cNvSpPr>
          <p:nvPr>
            <p:ph type="sldImg"/>
          </p:nvPr>
        </p:nvSpPr>
        <p:spPr>
          <a:ln/>
        </p:spPr>
      </p:sp>
      <p:sp>
        <p:nvSpPr>
          <p:cNvPr id="205828"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E4B344-CB91-485C-8BA2-0ED2A2D2BED4}" type="slidenum">
              <a:rPr lang="en-AU" smtClean="0"/>
              <a:pPr eaLnBrk="1" hangingPunct="1"/>
              <a:t>43</a:t>
            </a:fld>
            <a:endParaRPr lang="en-AU" smtClean="0"/>
          </a:p>
        </p:txBody>
      </p:sp>
      <p:sp>
        <p:nvSpPr>
          <p:cNvPr id="206851" name="Rectangle 2"/>
          <p:cNvSpPr>
            <a:spLocks noGrp="1" noRot="1" noChangeAspect="1" noChangeArrowheads="1" noTextEdit="1"/>
          </p:cNvSpPr>
          <p:nvPr>
            <p:ph type="sldImg"/>
          </p:nvPr>
        </p:nvSpPr>
        <p:spPr>
          <a:ln/>
        </p:spPr>
      </p:sp>
      <p:sp>
        <p:nvSpPr>
          <p:cNvPr id="206852"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4615A4-6657-467A-BF46-F6D3C377EE7F}" type="slidenum">
              <a:rPr lang="en-AU" smtClean="0"/>
              <a:pPr eaLnBrk="1" hangingPunct="1"/>
              <a:t>44</a:t>
            </a:fld>
            <a:endParaRPr lang="en-AU"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0F32A82-4266-48F2-8B62-9BEF4ED23044}" type="slidenum">
              <a:rPr lang="en-AU" smtClean="0"/>
              <a:pPr eaLnBrk="1" hangingPunct="1"/>
              <a:t>45</a:t>
            </a:fld>
            <a:endParaRPr lang="en-AU"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pPr eaLnBrk="1" hangingPunct="1"/>
            <a:r>
              <a:rPr lang="en-US" smtClean="0">
                <a:latin typeface="Arial" pitchFamily="34" charset="0"/>
              </a:rPr>
              <a:t>Edge buckling or fluting is more likely in wearers with steep corneas (assumption: steep cornea indicates a steep anterior eye topography, an assumption that is not true universally) and higher Rxs.  The latter in combination with lens rigidity means the lens centre (plus powers) or the edge of the optical zone (minus powers) is the most rigid zone and the thinner CL periphery is more likely to attempt to conform.  Buckling is the result of a difference between the edge circumference of the CL unflexed (greater) and the CL circumference when/if conforming to the eye (smaller).  If conformance cannot be achieved, the excessive circumference appears as convolutions or folds in the lens edge to accommodate the difference.  More flexible materials are more likely to compress and conform as a result of lid pressures and hydrostatic forces meaning there is no practical difference in circumferences, hence no buckling/convolutions are required.</a:t>
            </a:r>
          </a:p>
          <a:p>
            <a:pPr eaLnBrk="1" hangingPunct="1"/>
            <a:r>
              <a:rPr lang="en-US" smtClean="0">
                <a:latin typeface="Arial" pitchFamily="34" charset="0"/>
              </a:rPr>
              <a:t>Generally, if any apparent buckling has not subsided within 10-15 minutes success in the longer term is unlikely.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32500" lnSpcReduction="20000"/>
          </a:bodyPr>
          <a:lstStyle/>
          <a:p>
            <a:pPr>
              <a:defRPr/>
            </a:pPr>
            <a:endParaRPr lang="en-US" b="1" dirty="0" smtClean="0"/>
          </a:p>
          <a:p>
            <a:pPr>
              <a:defRPr/>
            </a:pPr>
            <a:endParaRPr lang="en-CA" dirty="0"/>
          </a:p>
        </p:txBody>
      </p:sp>
      <p:sp>
        <p:nvSpPr>
          <p:cNvPr id="17306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157613-E3A9-4844-B66C-A4CD3FAE5075}" type="slidenum">
              <a:rPr lang="en-US" smtClean="0">
                <a:solidFill>
                  <a:srgbClr val="000000"/>
                </a:solidFill>
              </a:rPr>
              <a:pPr eaLnBrk="1" hangingPunct="1"/>
              <a:t>5</a:t>
            </a:fld>
            <a:endParaRPr lang="en-US"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10602C-AF49-48CE-AC9F-73FC59AC7D6E}" type="slidenum">
              <a:rPr lang="en-AU" smtClean="0"/>
              <a:pPr eaLnBrk="1" hangingPunct="1"/>
              <a:t>46</a:t>
            </a:fld>
            <a:endParaRPr lang="en-AU"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69014E-AB0D-4392-B10C-C522C3CF359E}" type="slidenum">
              <a:rPr lang="en-AU" smtClean="0"/>
              <a:pPr eaLnBrk="1" hangingPunct="1"/>
              <a:t>47</a:t>
            </a:fld>
            <a:endParaRPr lang="en-AU"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AF11751-901B-4207-978D-846184E7DDDA}" type="slidenum">
              <a:rPr lang="en-AU" smtClean="0"/>
              <a:pPr eaLnBrk="1" hangingPunct="1"/>
              <a:t>48</a:t>
            </a:fld>
            <a:endParaRPr lang="en-AU"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119C42-BB42-4451-8D81-DC149FF9F363}" type="slidenum">
              <a:rPr lang="en-AU" smtClean="0"/>
              <a:pPr eaLnBrk="1" hangingPunct="1"/>
              <a:t>49</a:t>
            </a:fld>
            <a:endParaRPr lang="en-AU"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C5EFD3B-B661-4C60-9407-B2ED15BFCA1C}" type="slidenum">
              <a:rPr lang="en-AU" smtClean="0"/>
              <a:pPr eaLnBrk="1" hangingPunct="1"/>
              <a:t>50</a:t>
            </a:fld>
            <a:endParaRPr lang="en-AU"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pPr eaLnBrk="1" hangingPunct="1"/>
            <a:r>
              <a:rPr lang="en-US" smtClean="0">
                <a:latin typeface="Arial" pitchFamily="34" charset="0"/>
              </a:rPr>
              <a:t>Fit of SiHy and hydrogel CLs is related largely to the sagittal height (sag) of the lens.  Any combination that </a:t>
            </a:r>
            <a:r>
              <a:rPr lang="en-US" smtClean="0">
                <a:latin typeface="Arial" pitchFamily="34" charset="0"/>
                <a:sym typeface="Symbol" pitchFamily="18" charset="2"/>
              </a:rPr>
              <a:t> the sag of a CL will tighten the lens fit.  Likewise, a  in sag will loosen the fit.  Combinations that maintain the lens sag height should result in similar fitting behaviour.</a:t>
            </a:r>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53B8CA-A134-4417-B190-A4686B93927B}" type="slidenum">
              <a:rPr lang="en-AU" smtClean="0"/>
              <a:pPr eaLnBrk="1" hangingPunct="1"/>
              <a:t>51</a:t>
            </a:fld>
            <a:endParaRPr lang="en-AU"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pPr eaLnBrk="1" hangingPunct="1"/>
            <a:r>
              <a:rPr lang="en-US" smtClean="0">
                <a:latin typeface="Arial" pitchFamily="34" charset="0"/>
              </a:rPr>
              <a:t>The naïve and the not so naïve default to the concept that if the ‘numbers’ are the same then CL interchangeability ensues.  This is suggestive of a lack of understanding of all the factors involved in defining the fitting behaviour of a CL, any CL.  Even if CLs are identical except for the material, the on-eye behaviour can still be quite different.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F94490-EBF4-48F4-A199-8475E7FFFA8C}" type="slidenum">
              <a:rPr lang="en-AU" smtClean="0"/>
              <a:pPr eaLnBrk="1" hangingPunct="1"/>
              <a:t>52</a:t>
            </a:fld>
            <a:endParaRPr lang="en-AU"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E08904-DD2A-47BF-8718-7FF802BCA535}" type="slidenum">
              <a:rPr lang="en-AU" smtClean="0"/>
              <a:pPr eaLnBrk="1" hangingPunct="1"/>
              <a:t>53</a:t>
            </a:fld>
            <a:endParaRPr lang="en-AU"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DCE1D4-D734-498A-BCA8-FEE5F39EF958}" type="slidenum">
              <a:rPr lang="en-AU" smtClean="0"/>
              <a:pPr eaLnBrk="1" hangingPunct="1"/>
              <a:t>54</a:t>
            </a:fld>
            <a:endParaRPr lang="en-AU"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BBABA6-6551-4C4A-950F-13250ABCC278}" type="slidenum">
              <a:rPr lang="en-AU" smtClean="0"/>
              <a:pPr eaLnBrk="1" hangingPunct="1"/>
              <a:t>55</a:t>
            </a:fld>
            <a:endParaRPr lang="en-AU"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8E973F9-41E3-420A-82F5-D6FF47296E62}" type="slidenum">
              <a:rPr lang="en-AU" smtClean="0"/>
              <a:pPr eaLnBrk="1" hangingPunct="1"/>
              <a:t>6</a:t>
            </a:fld>
            <a:endParaRPr lang="en-AU" smtClean="0"/>
          </a:p>
        </p:txBody>
      </p:sp>
      <p:sp>
        <p:nvSpPr>
          <p:cNvPr id="174083" name="Rectangle 2"/>
          <p:cNvSpPr>
            <a:spLocks noGrp="1" noRot="1" noChangeAspect="1" noChangeArrowheads="1" noTextEdit="1"/>
          </p:cNvSpPr>
          <p:nvPr>
            <p:ph type="sldImg"/>
          </p:nvPr>
        </p:nvSpPr>
        <p:spPr>
          <a:ln/>
        </p:spPr>
      </p:sp>
      <p:sp>
        <p:nvSpPr>
          <p:cNvPr id="174084" name="Rectangle 4"/>
          <p:cNvSpPr>
            <a:spLocks noGrp="1" noChangeArrowheads="1"/>
          </p:cNvSpPr>
          <p:nvPr>
            <p:ph type="body" idx="1"/>
          </p:nvPr>
        </p:nvSpPr>
        <p:spPr>
          <a:noFill/>
        </p:spPr>
        <p:txBody>
          <a:bodyPr/>
          <a:lstStyle/>
          <a:p>
            <a:pPr eaLnBrk="1" hangingPunct="1"/>
            <a:r>
              <a:rPr lang="en-US" smtClean="0">
                <a:latin typeface="Arial" pitchFamily="34" charset="0"/>
              </a:rPr>
              <a:t>Holden BA, Mertz GW, 1984.  </a:t>
            </a:r>
            <a:r>
              <a:rPr lang="en-US" i="1" smtClean="0">
                <a:latin typeface="Arial" pitchFamily="34" charset="0"/>
              </a:rPr>
              <a:t>Critical oxygen levels to avoid corneal edema for daily and extended wear contact lenses</a:t>
            </a:r>
            <a:r>
              <a:rPr lang="en-US" smtClean="0">
                <a:latin typeface="Arial" pitchFamily="34" charset="0"/>
              </a:rPr>
              <a:t>. Invest Ophthalmol Vis Sci. 25: 1161 – 1167</a:t>
            </a:r>
          </a:p>
          <a:p>
            <a:pPr eaLnBrk="1" hangingPunct="1"/>
            <a:endParaRPr lang="en-US" smtClean="0">
              <a:latin typeface="Arial" pitchFamily="34" charset="0"/>
            </a:endParaRPr>
          </a:p>
          <a:p>
            <a:pPr eaLnBrk="1" hangingPunct="1"/>
            <a:r>
              <a:rPr lang="en-US" b="1" i="1" smtClean="0">
                <a:solidFill>
                  <a:srgbClr val="FF0000"/>
                </a:solidFill>
                <a:latin typeface="Arial" pitchFamily="34" charset="0"/>
              </a:rPr>
              <a:t>et seq.</a:t>
            </a:r>
            <a:r>
              <a:rPr lang="en-US" b="1" smtClean="0">
                <a:solidFill>
                  <a:srgbClr val="FF0000"/>
                </a:solidFill>
                <a:latin typeface="Arial" pitchFamily="34" charset="0"/>
              </a:rPr>
              <a:t>:</a:t>
            </a:r>
          </a:p>
          <a:p>
            <a:pPr eaLnBrk="1" hangingPunct="1"/>
            <a:r>
              <a:rPr lang="en-AU" smtClean="0">
                <a:latin typeface="Arial" pitchFamily="34" charset="0"/>
              </a:rPr>
              <a:t>Brennan NA, 2005.  </a:t>
            </a:r>
            <a:r>
              <a:rPr lang="en-AU" i="1" smtClean="0">
                <a:latin typeface="Arial" pitchFamily="34" charset="0"/>
              </a:rPr>
              <a:t>Corneal oxygenation during contact lens wear: comparison of diffusion and EOP-based models.</a:t>
            </a:r>
            <a:r>
              <a:rPr lang="en-AU" smtClean="0">
                <a:latin typeface="Arial" pitchFamily="34" charset="0"/>
              </a:rPr>
              <a:t>  Eye Contact Lens 31: 103 - 108.</a:t>
            </a:r>
            <a:endParaRPr lang="en-US" smtClean="0">
              <a:latin typeface="Arial" pitchFamily="34" charset="0"/>
            </a:endParaRPr>
          </a:p>
          <a:p>
            <a:pPr eaLnBrk="1" hangingPunct="1"/>
            <a:r>
              <a:rPr lang="en-AU" smtClean="0">
                <a:latin typeface="Arial" pitchFamily="34" charset="0"/>
              </a:rPr>
              <a:t>Brennan NA, 2005.  </a:t>
            </a:r>
            <a:r>
              <a:rPr lang="en-AU" i="1" smtClean="0">
                <a:latin typeface="Arial" pitchFamily="34" charset="0"/>
              </a:rPr>
              <a:t>Beyond flux: total corneal oxygen consumption as an index of corneal oxygenation during contact lens wear. </a:t>
            </a:r>
            <a:r>
              <a:rPr lang="en-AU" smtClean="0">
                <a:latin typeface="Arial" pitchFamily="34" charset="0"/>
              </a:rPr>
              <a:t>Optom Vis Sci. 82: 467 - 472.</a:t>
            </a:r>
            <a:endParaRPr lang="en-US" smtClean="0">
              <a:latin typeface="Arial" pitchFamily="34" charset="0"/>
            </a:endParaRPr>
          </a:p>
          <a:p>
            <a:pPr eaLnBrk="1" hangingPunct="1"/>
            <a:r>
              <a:rPr lang="en-AU" smtClean="0">
                <a:latin typeface="Arial" pitchFamily="34" charset="0"/>
              </a:rPr>
              <a:t>Efron N, Brennan NA, 1987.  </a:t>
            </a:r>
            <a:r>
              <a:rPr lang="en-AU" i="1" smtClean="0">
                <a:latin typeface="Arial" pitchFamily="34" charset="0"/>
              </a:rPr>
              <a:t>How much oxygen? In search of the critical oxygen requirement of the cornea</a:t>
            </a:r>
            <a:r>
              <a:rPr lang="en-AU" smtClean="0">
                <a:latin typeface="Arial" pitchFamily="34" charset="0"/>
              </a:rPr>
              <a:t>. Contax July: 5 - 18.</a:t>
            </a:r>
          </a:p>
          <a:p>
            <a:pPr eaLnBrk="1" hangingPunct="1"/>
            <a:r>
              <a:rPr lang="en-AU" smtClean="0">
                <a:latin typeface="Arial" pitchFamily="34" charset="0"/>
              </a:rPr>
              <a:t>Fonn D, Bruce AS, 2005.  </a:t>
            </a:r>
            <a:r>
              <a:rPr lang="en-AU" i="1" smtClean="0">
                <a:latin typeface="Arial" pitchFamily="34" charset="0"/>
              </a:rPr>
              <a:t>A Review of the Holden-Mertz Criteria for Critical Oxygen Transmission. </a:t>
            </a:r>
            <a:r>
              <a:rPr lang="en-AU" smtClean="0">
                <a:latin typeface="Arial" pitchFamily="34" charset="0"/>
              </a:rPr>
              <a:t> Eye &amp; CL. 31(6): 247 – 251.</a:t>
            </a:r>
            <a:endParaRPr lang="en-US" smtClean="0">
              <a:latin typeface="Arial" pitchFamily="34" charset="0"/>
            </a:endParaRPr>
          </a:p>
          <a:p>
            <a:pPr eaLnBrk="1" hangingPunct="1"/>
            <a:r>
              <a:rPr lang="en-US" smtClean="0">
                <a:latin typeface="Arial" pitchFamily="34" charset="0"/>
              </a:rPr>
              <a:t>Harvitt DM, Bonanno JA, 1999.  </a:t>
            </a:r>
            <a:r>
              <a:rPr lang="en-US" i="1" smtClean="0">
                <a:latin typeface="Arial" pitchFamily="34" charset="0"/>
              </a:rPr>
              <a:t>Re-evaluation of the oxygen diffusion model for predicting minimum contact lens Dk/t values needed to avoid corneal anoxia. </a:t>
            </a:r>
            <a:r>
              <a:rPr lang="en-US" smtClean="0">
                <a:latin typeface="Arial" pitchFamily="34" charset="0"/>
              </a:rPr>
              <a:t>Optom Vis Sci. 76: 712 - 719.</a:t>
            </a:r>
          </a:p>
          <a:p>
            <a:pPr eaLnBrk="1" hangingPunct="1"/>
            <a:r>
              <a:rPr lang="en-US" smtClean="0">
                <a:latin typeface="Arial" pitchFamily="34" charset="0"/>
              </a:rPr>
              <a:t>Holden BA </a:t>
            </a:r>
            <a:r>
              <a:rPr lang="en-US" i="1" smtClean="0">
                <a:latin typeface="Arial" pitchFamily="34" charset="0"/>
              </a:rPr>
              <a:t>et al.</a:t>
            </a:r>
            <a:r>
              <a:rPr lang="en-US" smtClean="0">
                <a:latin typeface="Arial" pitchFamily="34" charset="0"/>
              </a:rPr>
              <a:t>, 1984.  </a:t>
            </a:r>
            <a:r>
              <a:rPr lang="en-US" i="1" smtClean="0">
                <a:latin typeface="Arial" pitchFamily="34" charset="0"/>
              </a:rPr>
              <a:t>The minimum precorneal oxygen tension to avoid corneal oedema.  </a:t>
            </a:r>
            <a:r>
              <a:rPr lang="en-US" smtClean="0">
                <a:latin typeface="Arial" pitchFamily="34" charset="0"/>
              </a:rPr>
              <a:t>Invest Ophthalmol Vis Sci. 25: 476 – 480.</a:t>
            </a: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9347C4-7585-4E3A-870B-419C175C5701}" type="slidenum">
              <a:rPr lang="en-AU" smtClean="0"/>
              <a:pPr eaLnBrk="1" hangingPunct="1"/>
              <a:t>56</a:t>
            </a:fld>
            <a:endParaRPr lang="en-AU"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p:spPr>
        <p:txBody>
          <a:bodyPr/>
          <a:lstStyle/>
          <a:p>
            <a:pPr eaLnBrk="1" hangingPunct="1"/>
            <a:r>
              <a:rPr lang="en-US" smtClean="0">
                <a:latin typeface="Arial" pitchFamily="34" charset="0"/>
              </a:rPr>
              <a:t>An occasional problem seen with the first generation of SiHy CLs was the return of Superior Epithelial Arcuate Lesions (SEALs).  This was probably a result of lens back-surface design combined with their material’s relatively high elastic modulus (Young’s modulus).  A lens redesign resolved most of the previous problem cases and the lower moduli of subsequent SiHy CLs has seen the problem almost disappear from clinical practice once again (for more details and a history of SEALs see 7L2, Module 7, Slide 267 onwards).  See the next slide for a diagrammatic explanation of the widely-accepted hypothesis of Dr Graeme Young of the UK.</a:t>
            </a:r>
          </a:p>
          <a:p>
            <a:pPr eaLnBrk="1" hangingPunct="1"/>
            <a:endParaRPr lang="en-US" smtClean="0">
              <a:latin typeface="Arial" pitchFamily="34" charset="0"/>
            </a:endParaRPr>
          </a:p>
          <a:p>
            <a:pPr eaLnBrk="1" hangingPunct="1"/>
            <a:r>
              <a:rPr lang="en-US" smtClean="0">
                <a:latin typeface="Arial" pitchFamily="34" charset="0"/>
              </a:rPr>
              <a:t>Young G, Mirejovsky D, 1990.   </a:t>
            </a:r>
            <a:r>
              <a:rPr lang="en-US" i="1" smtClean="0">
                <a:latin typeface="Arial" pitchFamily="34" charset="0"/>
              </a:rPr>
              <a:t>A hypothesis for the aetiology of soft contact lens induced superior arcuate keratopathy.  </a:t>
            </a:r>
            <a:r>
              <a:rPr lang="en-US" smtClean="0">
                <a:latin typeface="Arial" pitchFamily="34" charset="0"/>
              </a:rPr>
              <a:t>ICLC. 20: 177 – 182.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098221C-A66D-4B75-AC1F-73EABA74C6D5}" type="slidenum">
              <a:rPr lang="en-AU" smtClean="0"/>
              <a:pPr eaLnBrk="1" hangingPunct="1"/>
              <a:t>57</a:t>
            </a:fld>
            <a:endParaRPr lang="en-AU"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p:spPr>
        <p:txBody>
          <a:bodyPr/>
          <a:lstStyle/>
          <a:p>
            <a:pPr eaLnBrk="1" hangingPunct="1"/>
            <a:r>
              <a:rPr lang="en-US" smtClean="0">
                <a:latin typeface="Arial" pitchFamily="34" charset="0"/>
              </a:rPr>
              <a:t>These diagrams show a possible scenario for the aetiology of SEALs according to Young’s hypothesis.  The lens junctions are exaggerated in these diagrams and manufacturers collectively do an excellent job in blending intersecting curves or in many cases create continuously varying surfaces or aspheric surfaces that do not incorporate detectable ‘junctions’.  Some of the pressure applied to the cornea is lid pressure transmitted by/through the CL.  Junction thickness variations can act as load points or load zones at which location epithelial disturbances can lead to SEALs in its many manifestations (see 7L2, Module 7, Slides 267 onwards for more details).</a:t>
            </a:r>
          </a:p>
          <a:p>
            <a:pPr eaLnBrk="1" hangingPunct="1"/>
            <a:endParaRPr lang="en-US" smtClean="0">
              <a:latin typeface="Arial" pitchFamily="34" charset="0"/>
            </a:endParaRPr>
          </a:p>
          <a:p>
            <a:pPr eaLnBrk="1" hangingPunct="1"/>
            <a:r>
              <a:rPr lang="en-US" smtClean="0">
                <a:latin typeface="Arial" pitchFamily="34" charset="0"/>
              </a:rPr>
              <a:t>Young G, Mirejovsky D, 1990.   </a:t>
            </a:r>
            <a:r>
              <a:rPr lang="en-US" i="1" smtClean="0">
                <a:latin typeface="Arial" pitchFamily="34" charset="0"/>
              </a:rPr>
              <a:t>A hypothesis for the aetiology of soft contact lens induced superior arcuate keratopathy.  </a:t>
            </a:r>
            <a:r>
              <a:rPr lang="en-US" smtClean="0">
                <a:latin typeface="Arial" pitchFamily="34" charset="0"/>
              </a:rPr>
              <a:t>ICLC. 20: 177 – 182. </a:t>
            </a:r>
          </a:p>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025F02B-BF78-468B-83F7-C17AEB9252BA}" type="slidenum">
              <a:rPr lang="en-AU" smtClean="0"/>
              <a:pPr eaLnBrk="1" hangingPunct="1"/>
              <a:t>58</a:t>
            </a:fld>
            <a:endParaRPr lang="en-AU"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A1BFA0-42B3-4B32-98E0-9FE2D401386B}" type="slidenum">
              <a:rPr lang="en-AU" smtClean="0"/>
              <a:pPr eaLnBrk="1" hangingPunct="1"/>
              <a:t>59</a:t>
            </a:fld>
            <a:endParaRPr lang="en-AU" smtClean="0"/>
          </a:p>
        </p:txBody>
      </p:sp>
      <p:sp>
        <p:nvSpPr>
          <p:cNvPr id="223235" name="Rectangle 2"/>
          <p:cNvSpPr>
            <a:spLocks noGrp="1" noRot="1" noChangeAspect="1" noChangeArrowheads="1" noTextEdit="1"/>
          </p:cNvSpPr>
          <p:nvPr>
            <p:ph type="sldImg"/>
          </p:nvPr>
        </p:nvSpPr>
        <p:spPr>
          <a:ln/>
        </p:spPr>
      </p:sp>
      <p:sp>
        <p:nvSpPr>
          <p:cNvPr id="223236"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BC603B-DD7D-4517-B7F1-2FF506453934}" type="slidenum">
              <a:rPr lang="en-AU" smtClean="0"/>
              <a:pPr eaLnBrk="1" hangingPunct="1"/>
              <a:t>60</a:t>
            </a:fld>
            <a:endParaRPr lang="en-AU" smtClean="0"/>
          </a:p>
        </p:txBody>
      </p:sp>
      <p:sp>
        <p:nvSpPr>
          <p:cNvPr id="224259" name="Rectangle 2"/>
          <p:cNvSpPr>
            <a:spLocks noGrp="1" noRot="1" noChangeAspect="1" noChangeArrowheads="1" noTextEdit="1"/>
          </p:cNvSpPr>
          <p:nvPr>
            <p:ph type="sldImg"/>
          </p:nvPr>
        </p:nvSpPr>
        <p:spPr>
          <a:ln/>
        </p:spPr>
      </p:sp>
      <p:sp>
        <p:nvSpPr>
          <p:cNvPr id="224260" name="Rectangle 4"/>
          <p:cNvSpPr>
            <a:spLocks noGrp="1" noChangeArrowheads="1"/>
          </p:cNvSpPr>
          <p:nvPr>
            <p:ph type="body" idx="1"/>
          </p:nvPr>
        </p:nvSpPr>
        <p:spPr>
          <a:noFill/>
        </p:spPr>
        <p:txBody>
          <a:bodyPr/>
          <a:lstStyle/>
          <a:p>
            <a:pPr eaLnBrk="1" hangingPunct="1"/>
            <a:r>
              <a:rPr lang="en-US" smtClean="0">
                <a:latin typeface="Arial" pitchFamily="34" charset="0"/>
              </a:rPr>
              <a:t>With a relatively wide range of suitable products now available (aided by the wider availability of custom SiHy CLs as well) there are now viable alternatives to most CL-fitting situations.  Should a particular SiHy CL series fail to provide a satisfactory solution to a particular problem it is probably better to switch to an alternative </a:t>
            </a:r>
            <a:r>
              <a:rPr lang="en-US" i="1" smtClean="0">
                <a:latin typeface="Arial" pitchFamily="34" charset="0"/>
              </a:rPr>
              <a:t>sooner</a:t>
            </a:r>
            <a:r>
              <a:rPr lang="en-US" smtClean="0">
                <a:latin typeface="Arial" pitchFamily="34" charset="0"/>
              </a:rPr>
              <a:t> rather than later, i.e. do not persist with a CL that seems to be suboptimal early in the fitting process.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0AB322-C4EE-4DA8-9B0B-5F7472EAC391}" type="slidenum">
              <a:rPr lang="en-AU" smtClean="0"/>
              <a:pPr eaLnBrk="1" hangingPunct="1"/>
              <a:t>61</a:t>
            </a:fld>
            <a:endParaRPr lang="en-AU"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p:spPr>
        <p:txBody>
          <a:bodyPr/>
          <a:lstStyle/>
          <a:p>
            <a:pPr eaLnBrk="1" hangingPunct="1"/>
            <a:r>
              <a:rPr lang="en-US" smtClean="0">
                <a:latin typeface="Arial" pitchFamily="34" charset="0"/>
              </a:rPr>
              <a:t>Sweeney DF (Ed.) (2004).  </a:t>
            </a:r>
            <a:r>
              <a:rPr lang="en-US" i="1" smtClean="0">
                <a:latin typeface="Arial" pitchFamily="34" charset="0"/>
              </a:rPr>
              <a:t>Silicone Hydrogels </a:t>
            </a:r>
            <a:r>
              <a:rPr lang="en-US" smtClean="0">
                <a:latin typeface="Arial" pitchFamily="34" charset="0"/>
              </a:rPr>
              <a:t>(2nd ed.).  Butterworth-Heinemann, Oxford.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F16EBED-A7B7-43A7-AF09-C64690188FFD}" type="slidenum">
              <a:rPr lang="en-AU" smtClean="0"/>
              <a:pPr eaLnBrk="1" hangingPunct="1"/>
              <a:t>62</a:t>
            </a:fld>
            <a:endParaRPr lang="en-AU"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8435086-26AB-4DEA-8AC6-6C01C951A424}" type="slidenum">
              <a:rPr lang="en-AU" smtClean="0"/>
              <a:pPr eaLnBrk="1" hangingPunct="1"/>
              <a:t>63</a:t>
            </a:fld>
            <a:endParaRPr lang="en-AU"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0E67259-346C-4571-8714-BAF6A0D9067B}" type="slidenum">
              <a:rPr lang="en-AU" smtClean="0"/>
              <a:pPr eaLnBrk="1" hangingPunct="1"/>
              <a:t>64</a:t>
            </a:fld>
            <a:endParaRPr lang="en-AU" smtClean="0"/>
          </a:p>
        </p:txBody>
      </p:sp>
      <p:sp>
        <p:nvSpPr>
          <p:cNvPr id="228355" name="Rectangle 2"/>
          <p:cNvSpPr>
            <a:spLocks noGrp="1" noRot="1" noChangeAspect="1" noChangeArrowheads="1" noTextEdit="1"/>
          </p:cNvSpPr>
          <p:nvPr>
            <p:ph type="sldImg"/>
          </p:nvPr>
        </p:nvSpPr>
        <p:spPr>
          <a:ln/>
        </p:spPr>
      </p:sp>
      <p:sp>
        <p:nvSpPr>
          <p:cNvPr id="228356"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EFB90A-D12A-42F0-A8D1-CF164D175CC6}" type="slidenum">
              <a:rPr lang="en-AU" smtClean="0"/>
              <a:pPr eaLnBrk="1" hangingPunct="1"/>
              <a:t>65</a:t>
            </a:fld>
            <a:endParaRPr lang="en-AU" smtClean="0"/>
          </a:p>
        </p:txBody>
      </p:sp>
      <p:sp>
        <p:nvSpPr>
          <p:cNvPr id="229379" name="Rectangle 2"/>
          <p:cNvSpPr>
            <a:spLocks noGrp="1" noRot="1" noChangeAspect="1" noChangeArrowheads="1" noTextEdit="1"/>
          </p:cNvSpPr>
          <p:nvPr>
            <p:ph type="sldImg"/>
          </p:nvPr>
        </p:nvSpPr>
        <p:spPr>
          <a:ln/>
        </p:spPr>
      </p:sp>
      <p:sp>
        <p:nvSpPr>
          <p:cNvPr id="229380" name="Rectangle 4"/>
          <p:cNvSpPr>
            <a:spLocks noGrp="1" noChangeArrowheads="1"/>
          </p:cNvSpPr>
          <p:nvPr>
            <p:ph type="body" idx="1"/>
          </p:nvPr>
        </p:nvSpPr>
        <p:spPr>
          <a:noFill/>
        </p:spPr>
        <p:txBody>
          <a:bodyPr/>
          <a:lstStyle/>
          <a:p>
            <a:pPr eaLnBrk="1" hangingPunct="1"/>
            <a:r>
              <a:rPr lang="en-US" smtClean="0">
                <a:latin typeface="Arial" pitchFamily="34" charset="0"/>
              </a:rPr>
              <a:t>The physical properties of SiHy CL materials have clinical ramifications that cannot be ignored. </a:t>
            </a:r>
          </a:p>
          <a:p>
            <a:pPr eaLnBrk="1" hangingPunct="1"/>
            <a:r>
              <a:rPr lang="en-US" smtClean="0">
                <a:latin typeface="Arial" pitchFamily="34" charset="0"/>
              </a:rPr>
              <a:t>Terry </a:t>
            </a:r>
            <a:r>
              <a:rPr lang="en-US" i="1" smtClean="0">
                <a:latin typeface="Arial" pitchFamily="34" charset="0"/>
              </a:rPr>
              <a:t>et al</a:t>
            </a:r>
            <a:r>
              <a:rPr lang="en-US" smtClean="0">
                <a:latin typeface="Arial" pitchFamily="34" charset="0"/>
              </a:rPr>
              <a:t>., 1993 postulated that CL-induced Rx changes should be limited to &lt;</a:t>
            </a:r>
            <a:r>
              <a:rPr lang="en-US" smtClean="0">
                <a:latin typeface="Arial" pitchFamily="34" charset="0"/>
                <a:sym typeface="Symbol" pitchFamily="18" charset="2"/>
              </a:rPr>
              <a:t>0.50 DSph &amp; 0.75 DCyl.  SiHy CLs, particularly the early generations were known to exceed these limits occasionally.</a:t>
            </a:r>
            <a:endParaRPr lang="en-US" smtClean="0">
              <a:latin typeface="Arial" pitchFamily="34" charset="0"/>
            </a:endParaRPr>
          </a:p>
          <a:p>
            <a:pPr eaLnBrk="1" hangingPunct="1"/>
            <a:r>
              <a:rPr lang="en-US" smtClean="0">
                <a:latin typeface="Arial" pitchFamily="34" charset="0"/>
              </a:rPr>
              <a:t>In addition to any early comfort issues with SiHy CLs, an additional motivation for the development of less rigid SiHy polymers was the corneal curvature alterations seen in up to 12% of hyperopic SiHy CL wearers.  What remains unexplained is the failure of these reported Rx changes to manifest themselves immediately after commencement of lens wear rather than the weeks or months later reported (e.g. Mountford, 2003).  For this reason alone the allusion to ortho-K is not particularly accurate because ortho-k effects usually occur from the outset and the greatest change usually occurs during the first overnight wear (usually with a rigid lens however).  Regardless, all the evidence points to corneal curvature changes as the dominant cause of the refractive changes.  Later generation SiHy materials exhibit such changes infrequently and corneal physical properties are more likely to be a factor in any changes seen with these more recent generation CLs.</a:t>
            </a:r>
          </a:p>
          <a:p>
            <a:pPr eaLnBrk="1" hangingPunct="1"/>
            <a:endParaRPr lang="en-US" smtClean="0">
              <a:latin typeface="Arial" pitchFamily="34" charset="0"/>
            </a:endParaRPr>
          </a:p>
          <a:p>
            <a:pPr eaLnBrk="1" hangingPunct="1"/>
            <a:r>
              <a:rPr lang="en-US" smtClean="0">
                <a:latin typeface="Arial" pitchFamily="34" charset="0"/>
              </a:rPr>
              <a:t>Dumbleton K </a:t>
            </a:r>
            <a:r>
              <a:rPr lang="en-US" i="1" smtClean="0">
                <a:latin typeface="Arial" pitchFamily="34" charset="0"/>
              </a:rPr>
              <a:t>et al</a:t>
            </a:r>
            <a:r>
              <a:rPr lang="en-US" smtClean="0">
                <a:latin typeface="Arial" pitchFamily="34" charset="0"/>
              </a:rPr>
              <a:t>., 1999.  </a:t>
            </a:r>
            <a:r>
              <a:rPr lang="en-US" i="1" smtClean="0">
                <a:latin typeface="Arial" pitchFamily="34" charset="0"/>
              </a:rPr>
              <a:t>Changes in myopic refractive error in nine months extended wear of hydrogel lenses with high and low oxygen permeability.  </a:t>
            </a:r>
            <a:r>
              <a:rPr lang="en-US" smtClean="0">
                <a:latin typeface="Arial" pitchFamily="34" charset="0"/>
              </a:rPr>
              <a:t>Optom Vis Sci. 76: 845 – 849.</a:t>
            </a:r>
          </a:p>
          <a:p>
            <a:pPr eaLnBrk="1" hangingPunct="1"/>
            <a:r>
              <a:rPr lang="en-US" smtClean="0">
                <a:latin typeface="Arial" pitchFamily="34" charset="0"/>
              </a:rPr>
              <a:t>Dumbleton K, 2003 (June Editorial).  </a:t>
            </a:r>
            <a:r>
              <a:rPr lang="en-US" i="1" smtClean="0">
                <a:latin typeface="Arial" pitchFamily="34" charset="0"/>
              </a:rPr>
              <a:t>Refractive error and corneal curvature issues with silicone hydrogel lens wear.  </a:t>
            </a:r>
            <a:r>
              <a:rPr lang="en-US" smtClean="0">
                <a:latin typeface="Arial" pitchFamily="34" charset="0"/>
              </a:rPr>
              <a:t>Silicone Hydrogels website archive accessible through: www.contactlensupdate.com.</a:t>
            </a:r>
          </a:p>
          <a:p>
            <a:pPr eaLnBrk="1" hangingPunct="1"/>
            <a:r>
              <a:rPr lang="en-US" smtClean="0">
                <a:latin typeface="Arial" pitchFamily="34" charset="0"/>
              </a:rPr>
              <a:t>Mountford J, 2003 (August Articles).  </a:t>
            </a:r>
            <a:r>
              <a:rPr lang="en-US" i="1" smtClean="0">
                <a:latin typeface="Arial" pitchFamily="34" charset="0"/>
              </a:rPr>
              <a:t>Unintended orthokeratology effect of silicone hydrogels on hypermetropic patients.  </a:t>
            </a:r>
            <a:r>
              <a:rPr lang="en-US" smtClean="0">
                <a:latin typeface="Arial" pitchFamily="34" charset="0"/>
              </a:rPr>
              <a:t>Silicone Hydrogels website archive accessible through: www.contactlensupdate.com.</a:t>
            </a:r>
          </a:p>
          <a:p>
            <a:pPr eaLnBrk="1" hangingPunct="1"/>
            <a:r>
              <a:rPr lang="en-US" smtClean="0">
                <a:latin typeface="Arial" pitchFamily="34" charset="0"/>
              </a:rPr>
              <a:t>Tahhan N , 2004 (April Editorial).  </a:t>
            </a:r>
            <a:r>
              <a:rPr lang="en-US" i="1" smtClean="0">
                <a:latin typeface="Arial" pitchFamily="34" charset="0"/>
              </a:rPr>
              <a:t>Vision and silicone hydrogels.  </a:t>
            </a:r>
            <a:r>
              <a:rPr lang="en-US" smtClean="0">
                <a:latin typeface="Arial" pitchFamily="34" charset="0"/>
              </a:rPr>
              <a:t>Silicone Hydrogels website archive accessible through: www.contactlensupdate.com.</a:t>
            </a:r>
          </a:p>
          <a:p>
            <a:pPr eaLnBrk="1" hangingPunct="1"/>
            <a:r>
              <a:rPr lang="en-AU" smtClean="0">
                <a:latin typeface="Arial" pitchFamily="34" charset="0"/>
              </a:rPr>
              <a:t>Terry R </a:t>
            </a:r>
            <a:r>
              <a:rPr lang="en-AU" i="1" smtClean="0">
                <a:latin typeface="Arial" pitchFamily="34" charset="0"/>
              </a:rPr>
              <a:t>et al</a:t>
            </a:r>
            <a:r>
              <a:rPr lang="en-AU" smtClean="0">
                <a:latin typeface="Arial" pitchFamily="34" charset="0"/>
              </a:rPr>
              <a:t>., 1993.  </a:t>
            </a:r>
            <a:r>
              <a:rPr lang="en-AU" i="1" smtClean="0">
                <a:latin typeface="Arial" pitchFamily="34" charset="0"/>
              </a:rPr>
              <a:t>CCLRU standards for success of daily and extended wear contact lenses</a:t>
            </a:r>
            <a:r>
              <a:rPr lang="en-AU" smtClean="0">
                <a:latin typeface="Arial" pitchFamily="34" charset="0"/>
              </a:rPr>
              <a:t>. Optom Vis Sci.  70: 234 – 243.</a:t>
            </a:r>
            <a:endParaRPr lang="en-US"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C7A0FA-E425-46D9-AE2F-CE9BCA2D718C}" type="slidenum">
              <a:rPr lang="en-AU" smtClean="0"/>
              <a:pPr eaLnBrk="1" hangingPunct="1"/>
              <a:t>7</a:t>
            </a:fld>
            <a:endParaRPr lang="en-AU"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pPr eaLnBrk="1" hangingPunct="1"/>
            <a:r>
              <a:rPr lang="en-US" smtClean="0">
                <a:latin typeface="Arial" pitchFamily="34" charset="0"/>
              </a:rPr>
              <a:t>Despite some high water conventional hydrogel CLs being marketed as having ‘high’ oxygen transmissibility, the description has to be viewed in the context of the relevant era (1970s-1980s).  SiHy CLs with Dk/</a:t>
            </a:r>
            <a:r>
              <a:rPr lang="en-US" i="1" smtClean="0">
                <a:latin typeface="Arial" pitchFamily="34" charset="0"/>
              </a:rPr>
              <a:t>t </a:t>
            </a:r>
            <a:r>
              <a:rPr lang="en-US" smtClean="0">
                <a:latin typeface="Arial" pitchFamily="34" charset="0"/>
              </a:rPr>
              <a:t>s some 6-10X those of conventional hydrogels changed the SCL scene greatly.  The path to marketable SiHy CLs was long and winding (&amp; costly).</a:t>
            </a:r>
          </a:p>
          <a:p>
            <a:pPr eaLnBrk="1" hangingPunct="1"/>
            <a:endParaRPr lang="en-US" smtClean="0">
              <a:latin typeface="Arial" pitchFamily="34" charset="0"/>
            </a:endParaRPr>
          </a:p>
          <a:p>
            <a:pPr eaLnBrk="1" hangingPunct="1"/>
            <a:r>
              <a:rPr lang="en-US" smtClean="0">
                <a:latin typeface="Arial" pitchFamily="34" charset="0"/>
              </a:rPr>
              <a:t>Holden BA, Mertz GW (1984).  </a:t>
            </a:r>
            <a:r>
              <a:rPr lang="en-US" i="1" smtClean="0">
                <a:latin typeface="Arial" pitchFamily="34" charset="0"/>
              </a:rPr>
              <a:t>Critical oxygen levels to avoid corneal edema for daily and extended wear contact lenses. </a:t>
            </a:r>
            <a:r>
              <a:rPr lang="en-US" smtClean="0">
                <a:latin typeface="Arial" pitchFamily="34" charset="0"/>
              </a:rPr>
              <a:t> IOVS. 25: 1161 – 1167.</a:t>
            </a:r>
          </a:p>
          <a:p>
            <a:pPr eaLnBrk="1" hangingPunct="1"/>
            <a:endParaRPr lang="en-AU" smtClean="0">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781AD6-266D-47DF-8269-3E6575454E31}" type="slidenum">
              <a:rPr lang="en-AU" smtClean="0"/>
              <a:pPr eaLnBrk="1" hangingPunct="1"/>
              <a:t>66</a:t>
            </a:fld>
            <a:endParaRPr lang="en-AU" smtClean="0"/>
          </a:p>
        </p:txBody>
      </p:sp>
      <p:sp>
        <p:nvSpPr>
          <p:cNvPr id="230403" name="Rectangle 2"/>
          <p:cNvSpPr>
            <a:spLocks noGrp="1" noRot="1" noChangeAspect="1" noChangeArrowheads="1" noTextEdit="1"/>
          </p:cNvSpPr>
          <p:nvPr>
            <p:ph type="sldImg"/>
          </p:nvPr>
        </p:nvSpPr>
        <p:spPr>
          <a:ln/>
        </p:spPr>
      </p:sp>
      <p:sp>
        <p:nvSpPr>
          <p:cNvPr id="230404"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42CAFC1-A259-4D2C-98D6-47DB6328FBBC}" type="slidenum">
              <a:rPr lang="en-AU" smtClean="0"/>
              <a:pPr eaLnBrk="1" hangingPunct="1"/>
              <a:t>67</a:t>
            </a:fld>
            <a:endParaRPr lang="en-AU"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p:spPr>
        <p:txBody>
          <a:bodyPr/>
          <a:lstStyle/>
          <a:p>
            <a:pPr eaLnBrk="1" hangingPunct="1"/>
            <a:r>
              <a:rPr lang="en-AU" smtClean="0">
                <a:latin typeface="Arial" pitchFamily="34" charset="0"/>
              </a:rPr>
              <a:t>Fleming C </a:t>
            </a:r>
            <a:r>
              <a:rPr lang="en-AU" i="1" smtClean="0">
                <a:latin typeface="Arial" pitchFamily="34" charset="0"/>
              </a:rPr>
              <a:t>et al.</a:t>
            </a:r>
            <a:r>
              <a:rPr lang="en-AU" smtClean="0">
                <a:latin typeface="Arial" pitchFamily="34" charset="0"/>
              </a:rPr>
              <a:t>, 1994.  </a:t>
            </a:r>
            <a:r>
              <a:rPr lang="en-AU" i="1" smtClean="0">
                <a:latin typeface="Arial" pitchFamily="34" charset="0"/>
              </a:rPr>
              <a:t>Pre-corneal deposits during soft contact lens wear</a:t>
            </a:r>
            <a:r>
              <a:rPr lang="en-AU" smtClean="0">
                <a:latin typeface="Arial" pitchFamily="34" charset="0"/>
              </a:rPr>
              <a:t>. Optom Vis Sci.  71(suppl): 152 – 153.</a:t>
            </a:r>
            <a:endParaRPr lang="en-GB" smtClean="0">
              <a:latin typeface="Arial" pitchFamily="34" charset="0"/>
            </a:endParaRPr>
          </a:p>
          <a:p>
            <a:pPr eaLnBrk="1" hangingPunct="1"/>
            <a:endParaRPr lang="en-U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A40289-A704-4679-901B-24A675615683}" type="slidenum">
              <a:rPr lang="en-AU" smtClean="0"/>
              <a:pPr eaLnBrk="1" hangingPunct="1"/>
              <a:t>68</a:t>
            </a:fld>
            <a:endParaRPr lang="en-AU"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p:spPr>
        <p:txBody>
          <a:bodyPr/>
          <a:lstStyle/>
          <a:p>
            <a:pPr eaLnBrk="1" hangingPunct="1"/>
            <a:r>
              <a:rPr lang="en-US" smtClean="0">
                <a:latin typeface="Arial" pitchFamily="34" charset="0"/>
              </a:rPr>
              <a:t>Jalbert, I </a:t>
            </a:r>
            <a:r>
              <a:rPr lang="en-US" i="1" smtClean="0">
                <a:latin typeface="Arial" pitchFamily="34" charset="0"/>
              </a:rPr>
              <a:t>et al</a:t>
            </a:r>
            <a:r>
              <a:rPr lang="en-US" smtClean="0">
                <a:latin typeface="Arial" pitchFamily="34" charset="0"/>
              </a:rPr>
              <a:t>., 2003.  In vivo</a:t>
            </a:r>
            <a:r>
              <a:rPr lang="en-US" i="1" smtClean="0">
                <a:latin typeface="Arial" pitchFamily="34" charset="0"/>
              </a:rPr>
              <a:t> confocal microscopy of the human cornea</a:t>
            </a:r>
            <a:r>
              <a:rPr lang="en-US" smtClean="0">
                <a:latin typeface="Arial" pitchFamily="34" charset="0"/>
              </a:rPr>
              <a:t>. Brit J Ophthalmol.  87: 225 – 236.</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A31AAC2-48A2-48B2-83CE-9886EA2CF8C3}" type="slidenum">
              <a:rPr lang="en-AU" smtClean="0"/>
              <a:pPr eaLnBrk="1" hangingPunct="1"/>
              <a:t>69</a:t>
            </a:fld>
            <a:endParaRPr lang="en-AU"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r>
              <a:rPr lang="en-US" sz="2400" smtClean="0">
                <a:latin typeface="Arial" pitchFamily="34" charset="0"/>
              </a:rPr>
              <a:t>Dumbleton K </a:t>
            </a:r>
            <a:r>
              <a:rPr lang="en-US" sz="2400" i="1" smtClean="0">
                <a:latin typeface="Arial" pitchFamily="34" charset="0"/>
              </a:rPr>
              <a:t>et al</a:t>
            </a:r>
            <a:r>
              <a:rPr lang="en-US" sz="2400" smtClean="0">
                <a:latin typeface="Arial" pitchFamily="34" charset="0"/>
              </a:rPr>
              <a:t>., 2000.  </a:t>
            </a:r>
            <a:r>
              <a:rPr lang="en-AU" i="1" smtClean="0">
                <a:latin typeface="Arial" pitchFamily="34" charset="0"/>
              </a:rPr>
              <a:t>Clinical characterization of spherical post-lens debris associated with </a:t>
            </a:r>
            <a:r>
              <a:rPr lang="en-AU" smtClean="0">
                <a:latin typeface="Arial" pitchFamily="34" charset="0"/>
              </a:rPr>
              <a:t>lotrafilcon</a:t>
            </a:r>
            <a:r>
              <a:rPr lang="en-AU" i="1" smtClean="0">
                <a:latin typeface="Arial" pitchFamily="34" charset="0"/>
              </a:rPr>
              <a:t> high-Dk silicone lenses</a:t>
            </a:r>
            <a:r>
              <a:rPr lang="en-AU" smtClean="0">
                <a:latin typeface="Arial" pitchFamily="34" charset="0"/>
              </a:rPr>
              <a:t>. CLAO J.  26: 186 - 192.</a:t>
            </a:r>
            <a:endParaRPr lang="en-GB" smtClean="0">
              <a:latin typeface="Arial" pitchFamily="34" charset="0"/>
            </a:endParaRPr>
          </a:p>
          <a:p>
            <a:pPr eaLnBrk="1" hangingPunct="1"/>
            <a:endParaRPr lang="en-US" sz="2400"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C450D0-4159-4EE6-8077-F908913EE37F}" type="slidenum">
              <a:rPr lang="en-AU" smtClean="0"/>
              <a:pPr eaLnBrk="1" hangingPunct="1"/>
              <a:t>70</a:t>
            </a:fld>
            <a:endParaRPr lang="en-AU"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C000CF-4D0A-4B83-ADCF-AB9A2C40583D}" type="slidenum">
              <a:rPr lang="en-AU" smtClean="0"/>
              <a:pPr eaLnBrk="1" hangingPunct="1"/>
              <a:t>71</a:t>
            </a:fld>
            <a:endParaRPr lang="en-AU" smtClean="0"/>
          </a:p>
        </p:txBody>
      </p:sp>
      <p:sp>
        <p:nvSpPr>
          <p:cNvPr id="235523" name="Rectangle 2"/>
          <p:cNvSpPr>
            <a:spLocks noGrp="1" noRot="1" noChangeAspect="1" noChangeArrowheads="1" noTextEdit="1"/>
          </p:cNvSpPr>
          <p:nvPr>
            <p:ph type="sldImg"/>
          </p:nvPr>
        </p:nvSpPr>
        <p:spPr>
          <a:ln/>
        </p:spPr>
      </p:sp>
      <p:sp>
        <p:nvSpPr>
          <p:cNvPr id="235524"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9E81FF-9A28-4E27-A323-EC95D6B0D48F}" type="slidenum">
              <a:rPr lang="en-AU" smtClean="0"/>
              <a:pPr eaLnBrk="1" hangingPunct="1"/>
              <a:t>72</a:t>
            </a:fld>
            <a:endParaRPr lang="en-AU" smtClean="0"/>
          </a:p>
        </p:txBody>
      </p:sp>
      <p:sp>
        <p:nvSpPr>
          <p:cNvPr id="236547" name="Rectangle 2"/>
          <p:cNvSpPr>
            <a:spLocks noGrp="1" noRot="1" noChangeAspect="1" noChangeArrowheads="1" noTextEdit="1"/>
          </p:cNvSpPr>
          <p:nvPr>
            <p:ph type="sldImg"/>
          </p:nvPr>
        </p:nvSpPr>
        <p:spPr>
          <a:ln/>
        </p:spPr>
      </p:sp>
      <p:sp>
        <p:nvSpPr>
          <p:cNvPr id="236548"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3007A8-AB8C-46E7-A0D5-1CF613068EEB}" type="slidenum">
              <a:rPr lang="en-AU" smtClean="0"/>
              <a:pPr eaLnBrk="1" hangingPunct="1"/>
              <a:t>73</a:t>
            </a:fld>
            <a:endParaRPr lang="en-AU" smtClean="0"/>
          </a:p>
        </p:txBody>
      </p:sp>
      <p:sp>
        <p:nvSpPr>
          <p:cNvPr id="237571" name="Rectangle 2"/>
          <p:cNvSpPr>
            <a:spLocks noGrp="1" noRot="1" noChangeAspect="1" noChangeArrowheads="1" noTextEdit="1"/>
          </p:cNvSpPr>
          <p:nvPr>
            <p:ph type="sldImg"/>
          </p:nvPr>
        </p:nvSpPr>
        <p:spPr>
          <a:ln/>
        </p:spPr>
      </p:sp>
      <p:sp>
        <p:nvSpPr>
          <p:cNvPr id="237572" name="Rectangle 4"/>
          <p:cNvSpPr>
            <a:spLocks noGrp="1" noChangeArrowheads="1"/>
          </p:cNvSpPr>
          <p:nvPr>
            <p:ph type="body" idx="1"/>
          </p:nvPr>
        </p:nvSpPr>
        <p:spPr>
          <a:noFill/>
        </p:spPr>
        <p:txBody>
          <a:bodyPr/>
          <a:lstStyle/>
          <a:p>
            <a:pPr eaLnBrk="1" hangingPunct="1"/>
            <a:r>
              <a:rPr lang="en-US" smtClean="0">
                <a:latin typeface="Arial" pitchFamily="34" charset="0"/>
              </a:rPr>
              <a:t>All interested parties (from manufacturers to the end wearers and everyone else in the supply chain) had high hopes that highly oxygen permeable CL materials would result in problem-free CL wear.  This has proved not to be the case except for the hypoxia issue.  It seems that other effects such as surface deposition, the CL as a foreign body, effects on the pre-corneal tear film, effects on blink rate, retention of sloughed-off epithelial cells, and other effects not necessarily known or understood well, are still in play.  The ultimate CL still does not exist - it may never be created because, regardless of the efforts of all involved, any contact lens may simply be regarded as a foreign body by the eye’s defence mechanisms and the latter will simply target the ‘interloper’ in the only ways it knows how.  However, suppressing body defence systems is probably not the answer because to do so simply lowers the barrier to entry to other, possibly greater problems, e.g. MK.</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3B0602-4928-478F-9DA3-11A4DE3CDB93}" type="slidenum">
              <a:rPr lang="en-AU" smtClean="0"/>
              <a:pPr eaLnBrk="1" hangingPunct="1"/>
              <a:t>74</a:t>
            </a:fld>
            <a:endParaRPr lang="en-AU" smtClean="0"/>
          </a:p>
        </p:txBody>
      </p:sp>
      <p:sp>
        <p:nvSpPr>
          <p:cNvPr id="238595" name="Rectangle 2"/>
          <p:cNvSpPr>
            <a:spLocks noGrp="1" noRot="1" noChangeAspect="1" noChangeArrowheads="1" noTextEdit="1"/>
          </p:cNvSpPr>
          <p:nvPr>
            <p:ph type="sldImg"/>
          </p:nvPr>
        </p:nvSpPr>
        <p:spPr>
          <a:ln/>
        </p:spPr>
      </p:sp>
      <p:sp>
        <p:nvSpPr>
          <p:cNvPr id="238596"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5378E7-E76E-41F6-A775-484FD28A8B6D}" type="slidenum">
              <a:rPr lang="en-AU" smtClean="0"/>
              <a:pPr eaLnBrk="1" hangingPunct="1"/>
              <a:t>75</a:t>
            </a:fld>
            <a:endParaRPr lang="en-AU" smtClean="0"/>
          </a:p>
        </p:txBody>
      </p:sp>
      <p:sp>
        <p:nvSpPr>
          <p:cNvPr id="239619" name="Rectangle 2"/>
          <p:cNvSpPr>
            <a:spLocks noGrp="1" noRot="1" noChangeAspect="1" noChangeArrowheads="1" noTextEdit="1"/>
          </p:cNvSpPr>
          <p:nvPr>
            <p:ph type="sldImg"/>
          </p:nvPr>
        </p:nvSpPr>
        <p:spPr>
          <a:ln/>
        </p:spPr>
      </p:sp>
      <p:sp>
        <p:nvSpPr>
          <p:cNvPr id="239620" name="Rectangle 4"/>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3950EF-F05A-4932-987E-B77AF0C983F7}" type="slidenum">
              <a:rPr lang="en-AU" smtClean="0"/>
              <a:pPr eaLnBrk="1" hangingPunct="1"/>
              <a:t>9</a:t>
            </a:fld>
            <a:endParaRPr lang="en-AU"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r>
              <a:rPr lang="en-US" smtClean="0">
                <a:latin typeface="Arial" pitchFamily="34" charset="0"/>
              </a:rPr>
              <a:t>*See3: (CIBA Vision, CSIRO, CRCERT) :</a:t>
            </a:r>
          </a:p>
          <a:p>
            <a:pPr eaLnBrk="1" hangingPunct="1"/>
            <a:endParaRPr lang="en-US" smtClean="0">
              <a:latin typeface="Arial" pitchFamily="34" charset="0"/>
            </a:endParaRPr>
          </a:p>
          <a:p>
            <a:pPr eaLnBrk="1" hangingPunct="1"/>
            <a:r>
              <a:rPr lang="en-US" smtClean="0">
                <a:latin typeface="Arial" pitchFamily="34" charset="0"/>
              </a:rPr>
              <a:t>CRCERT:</a:t>
            </a:r>
          </a:p>
          <a:p>
            <a:pPr eaLnBrk="1" hangingPunct="1"/>
            <a:r>
              <a:rPr lang="en-US" smtClean="0">
                <a:latin typeface="Arial" pitchFamily="34" charset="0"/>
              </a:rPr>
              <a:t>Cooperative Research Centre for Eye Research and Technology, UNSW, Sydney, AUSTRALIA</a:t>
            </a:r>
          </a:p>
          <a:p>
            <a:pPr eaLnBrk="1" hangingPunct="1"/>
            <a:r>
              <a:rPr lang="en-US" smtClean="0">
                <a:latin typeface="Arial" pitchFamily="34" charset="0"/>
              </a:rPr>
              <a:t>CSIRO: Commonwealth Scientific and Industrial Research Organisation of Australia, Melbourne, AUSTRALIA</a:t>
            </a:r>
          </a:p>
          <a:p>
            <a:pPr eaLnBrk="1" hangingPunct="1"/>
            <a:r>
              <a:rPr lang="en-US" smtClean="0">
                <a:latin typeface="Arial" pitchFamily="34" charset="0"/>
              </a:rPr>
              <a:t>CIBA Vision: Atlanta, GA, USA</a:t>
            </a:r>
          </a:p>
          <a:p>
            <a:pPr eaLnBrk="1" hangingPunct="1"/>
            <a:endParaRPr lang="en-US" smtClean="0">
              <a:latin typeface="Arial" pitchFamily="34" charset="0"/>
            </a:endParaRPr>
          </a:p>
          <a:p>
            <a:pPr eaLnBrk="1" hangingPunct="1"/>
            <a:r>
              <a:rPr lang="en-US" smtClean="0">
                <a:latin typeface="Arial" pitchFamily="34" charset="0"/>
              </a:rPr>
              <a:t>Information based on the work of Prof Brian Tighe, Aston University in </a:t>
            </a:r>
            <a:r>
              <a:rPr lang="en-US" i="1" smtClean="0">
                <a:latin typeface="Arial" pitchFamily="34" charset="0"/>
              </a:rPr>
              <a:t>Contact Lenses</a:t>
            </a:r>
            <a:r>
              <a:rPr lang="en-US" smtClean="0">
                <a:latin typeface="Arial" pitchFamily="34" charset="0"/>
              </a:rPr>
              <a:t> 5</a:t>
            </a:r>
            <a:r>
              <a:rPr lang="en-US" baseline="30000" smtClean="0">
                <a:latin typeface="Arial" pitchFamily="34" charset="0"/>
              </a:rPr>
              <a:t>th</a:t>
            </a:r>
            <a:r>
              <a:rPr lang="en-US" smtClean="0">
                <a:latin typeface="Arial" pitchFamily="34" charset="0"/>
              </a:rPr>
              <a:t> ed., 2007 (Phillips AJ, Speedwell L, Morris J.  Butterworth Heinemann, Edinburgh) and </a:t>
            </a:r>
            <a:r>
              <a:rPr lang="en-US" i="1" smtClean="0">
                <a:latin typeface="Arial" pitchFamily="34" charset="0"/>
              </a:rPr>
              <a:t>Silicone Hydrogels the rebirth of continuous wear contact lenses</a:t>
            </a:r>
            <a:r>
              <a:rPr lang="en-US" smtClean="0">
                <a:latin typeface="Arial" pitchFamily="34" charset="0"/>
              </a:rPr>
              <a:t> 1</a:t>
            </a:r>
            <a:r>
              <a:rPr lang="en-US" baseline="30000" smtClean="0">
                <a:latin typeface="Arial" pitchFamily="34" charset="0"/>
              </a:rPr>
              <a:t>st</a:t>
            </a:r>
            <a:r>
              <a:rPr lang="en-US" smtClean="0">
                <a:latin typeface="Arial" pitchFamily="34" charset="0"/>
              </a:rPr>
              <a:t> ed., 2000 (Sweeney DF.  Butterworth Heinemann, Oxford)</a:t>
            </a:r>
            <a:endParaRPr lang="en-AU" smtClean="0">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endParaRPr lang="en-GB" sz="1600" smtClean="0">
              <a:latin typeface="Tahoma" pitchFamily="34" charset="0"/>
            </a:endParaRPr>
          </a:p>
        </p:txBody>
      </p:sp>
      <p:sp>
        <p:nvSpPr>
          <p:cNvPr id="240644"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5878F92-E915-4030-98EA-20F70F4BA3BE}" type="slidenum">
              <a:rPr lang="en-US" sz="1000" smtClean="0">
                <a:latin typeface="Times New Roman" pitchFamily="18" charset="0"/>
              </a:rPr>
              <a:pPr/>
              <a:t>78</a:t>
            </a:fld>
            <a:endParaRPr lang="en-US" sz="1000"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5"/>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90B2804-ACE6-48D5-AB07-9AAA9587DB73}" type="slidenum">
              <a:rPr lang="en-US" sz="1000" smtClean="0">
                <a:solidFill>
                  <a:srgbClr val="000000"/>
                </a:solidFill>
                <a:latin typeface="Times New Roman" pitchFamily="18" charset="0"/>
              </a:rPr>
              <a:pPr eaLnBrk="1" hangingPunct="1"/>
              <a:t>79</a:t>
            </a:fld>
            <a:endParaRPr lang="en-US" sz="1000" smtClean="0">
              <a:solidFill>
                <a:srgbClr val="000000"/>
              </a:solidFill>
              <a:latin typeface="Times New Roman" pitchFamily="18"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5"/>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840F8F-93FA-45A2-A648-22DF7CF398B1}" type="slidenum">
              <a:rPr lang="en-US" sz="1000" smtClean="0">
                <a:solidFill>
                  <a:srgbClr val="000000"/>
                </a:solidFill>
                <a:latin typeface="Times New Roman" pitchFamily="18" charset="0"/>
              </a:rPr>
              <a:pPr eaLnBrk="1" hangingPunct="1"/>
              <a:t>80</a:t>
            </a:fld>
            <a:endParaRPr lang="en-US" sz="1000" smtClean="0">
              <a:solidFill>
                <a:srgbClr val="000000"/>
              </a:solidFill>
              <a:latin typeface="Times New Roman" pitchFamily="18"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5"/>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95DED1-09E2-43FD-A98F-95C7C511AD9C}" type="slidenum">
              <a:rPr lang="en-US" sz="1000" smtClean="0">
                <a:solidFill>
                  <a:srgbClr val="000000"/>
                </a:solidFill>
                <a:latin typeface="Times New Roman" pitchFamily="18" charset="0"/>
              </a:rPr>
              <a:pPr eaLnBrk="1" hangingPunct="1"/>
              <a:t>81</a:t>
            </a:fld>
            <a:endParaRPr lang="en-US" sz="1000" smtClean="0">
              <a:solidFill>
                <a:srgbClr val="000000"/>
              </a:solidFill>
              <a:latin typeface="Times New Roman" pitchFamily="18"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5"/>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435F1B-0A4D-40EF-BCCB-286D95B8DC1E}" type="slidenum">
              <a:rPr lang="en-US" sz="1000" smtClean="0">
                <a:solidFill>
                  <a:srgbClr val="000000"/>
                </a:solidFill>
                <a:latin typeface="Times New Roman" pitchFamily="18" charset="0"/>
              </a:rPr>
              <a:pPr eaLnBrk="1" hangingPunct="1"/>
              <a:t>82</a:t>
            </a:fld>
            <a:endParaRPr lang="en-US" sz="1000" smtClean="0">
              <a:solidFill>
                <a:srgbClr val="000000"/>
              </a:solidFill>
              <a:latin typeface="Times New Roman" pitchFamily="18"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5"/>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5E049E-96D5-4D8E-837B-B3AEAB349832}" type="slidenum">
              <a:rPr lang="en-US" sz="1000" smtClean="0">
                <a:solidFill>
                  <a:srgbClr val="000000"/>
                </a:solidFill>
                <a:latin typeface="Times New Roman" pitchFamily="18" charset="0"/>
              </a:rPr>
              <a:pPr eaLnBrk="1" hangingPunct="1"/>
              <a:t>83</a:t>
            </a:fld>
            <a:endParaRPr lang="en-US" sz="1000" smtClean="0">
              <a:solidFill>
                <a:srgbClr val="000000"/>
              </a:solidFill>
              <a:latin typeface="Times New Roman" pitchFamily="18"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760144-C303-4F14-911E-862175AE28BC}" type="slidenum">
              <a:rPr lang="en-US" smtClean="0">
                <a:solidFill>
                  <a:srgbClr val="000000"/>
                </a:solidFill>
              </a:rPr>
              <a:pPr eaLnBrk="1" hangingPunct="1"/>
              <a:t>84</a:t>
            </a:fld>
            <a:endParaRPr lang="en-US" smtClean="0">
              <a:solidFill>
                <a:srgbClr val="000000"/>
              </a:solidFill>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DA971D2-376A-4029-A68B-34653F66E41E}" type="slidenum">
              <a:rPr lang="en-US" smtClean="0">
                <a:solidFill>
                  <a:srgbClr val="000000"/>
                </a:solidFill>
              </a:rPr>
              <a:pPr eaLnBrk="1" hangingPunct="1"/>
              <a:t>85</a:t>
            </a:fld>
            <a:endParaRPr lang="en-US" smtClean="0">
              <a:solidFill>
                <a:srgbClr val="000000"/>
              </a:solidFill>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These diagrams refer to a perfectly elastic sample (blue) which is stretched (strained) by a load (green) (stressed) such that the sample always returns to its original shape and size once the load is removed, i.e. it does not undergo any plastic deformation (a deformation from which the sample never recovers fully).  Note that in the diagrams above, not only does the sample elongate but it also thins as it elongates (think of how a balloon wall gets thinner [and more translucent as a direct result] as the balloon  inflates).  A return to original dimensions confirms that the elastic limit has not been exceeded and therefore Hooke’s Law applies.  Note that </a:t>
            </a:r>
            <a:r>
              <a:rPr lang="en-US" i="1" smtClean="0">
                <a:latin typeface="Arial" pitchFamily="34" charset="0"/>
              </a:rPr>
              <a:t>Stress</a:t>
            </a:r>
            <a:r>
              <a:rPr lang="en-US" smtClean="0">
                <a:latin typeface="Arial" pitchFamily="34" charset="0"/>
              </a:rPr>
              <a:t> has the units of pressure (i.e. force per unit area) while </a:t>
            </a:r>
            <a:r>
              <a:rPr lang="en-US" i="1" smtClean="0">
                <a:latin typeface="Arial" pitchFamily="34" charset="0"/>
              </a:rPr>
              <a:t>Strain</a:t>
            </a:r>
            <a:r>
              <a:rPr lang="en-US" smtClean="0">
                <a:latin typeface="Arial" pitchFamily="34" charset="0"/>
              </a:rPr>
              <a:t> is dimensionless (change in length / original length).  While </a:t>
            </a:r>
            <a:r>
              <a:rPr lang="en-US" i="1" smtClean="0">
                <a:latin typeface="Arial" pitchFamily="34" charset="0"/>
              </a:rPr>
              <a:t>extension</a:t>
            </a:r>
            <a:r>
              <a:rPr lang="en-US" smtClean="0">
                <a:latin typeface="Arial" pitchFamily="34" charset="0"/>
              </a:rPr>
              <a:t> is depicted here, all this information applies equally to a sample in </a:t>
            </a:r>
            <a:r>
              <a:rPr lang="en-US" i="1" smtClean="0">
                <a:latin typeface="Arial" pitchFamily="34" charset="0"/>
              </a:rPr>
              <a:t>compression</a:t>
            </a:r>
            <a:r>
              <a:rPr lang="en-US" smtClean="0">
                <a:latin typeface="Arial" pitchFamily="34" charset="0"/>
              </a:rPr>
              <a:t> provided the elastic limit of the sample is again not exceeded.</a:t>
            </a:r>
          </a:p>
          <a:p>
            <a:pPr eaLnBrk="1" hangingPunct="1"/>
            <a:endParaRPr lang="en-US" smtClean="0">
              <a:latin typeface="Arial" pitchFamily="34" charset="0"/>
            </a:endParaRPr>
          </a:p>
          <a:p>
            <a:pPr eaLnBrk="1" hangingPunct="1"/>
            <a:r>
              <a:rPr lang="en-US" smtClean="0">
                <a:latin typeface="Arial" pitchFamily="34" charset="0"/>
              </a:rPr>
              <a:t>Young’s Modulus of Elasticity (</a:t>
            </a:r>
            <a:r>
              <a:rPr lang="en-US" i="1" smtClean="0">
                <a:latin typeface="Arial" pitchFamily="34" charset="0"/>
              </a:rPr>
              <a:t>E</a:t>
            </a:r>
            <a:r>
              <a:rPr lang="en-US" smtClean="0">
                <a:latin typeface="Arial" pitchFamily="34" charset="0"/>
              </a:rPr>
              <a:t>) is the </a:t>
            </a:r>
            <a:r>
              <a:rPr lang="en-US" b="1" i="1" smtClean="0">
                <a:latin typeface="Arial" pitchFamily="34" charset="0"/>
              </a:rPr>
              <a:t>constant</a:t>
            </a:r>
            <a:r>
              <a:rPr lang="en-US" smtClean="0">
                <a:latin typeface="Arial" pitchFamily="34" charset="0"/>
              </a:rPr>
              <a:t>  that completes the equation relating STRESS to STRAIN.  Young’s Modulus is sometimes called Tensile Modulus because the sample is subjected to tension (a stretching load coaxial with the sample as in the above diagram) or the Elastic Modulus.</a:t>
            </a:r>
          </a:p>
          <a:p>
            <a:pPr eaLnBrk="1" hangingPunct="1"/>
            <a:r>
              <a:rPr lang="en-US" smtClean="0">
                <a:latin typeface="Arial" pitchFamily="34" charset="0"/>
              </a:rPr>
              <a:t>Other moduli exist, e.g. Bulk Modulus (resistance to uniform [all over the sample] compression) and Shear Modulus (or Modulus of Rigidity) (ratio of shearing stress to shearing strain).</a:t>
            </a:r>
          </a:p>
          <a:p>
            <a:pPr eaLnBrk="1" hangingPunct="1"/>
            <a:r>
              <a:rPr lang="en-US" smtClean="0">
                <a:latin typeface="Arial" pitchFamily="34" charset="0"/>
              </a:rPr>
              <a:t>If Young’s Modulus </a:t>
            </a:r>
            <a:r>
              <a:rPr lang="en-US" i="1" smtClean="0">
                <a:latin typeface="Arial" pitchFamily="34" charset="0"/>
              </a:rPr>
              <a:t>E </a:t>
            </a:r>
            <a:r>
              <a:rPr lang="en-US" smtClean="0">
                <a:latin typeface="Arial" pitchFamily="34" charset="0"/>
              </a:rPr>
              <a:t>is large then for a given load (stress) applied to a sample, the extension (strain) will be small.  A large</a:t>
            </a:r>
            <a:r>
              <a:rPr lang="en-US" i="1" smtClean="0">
                <a:latin typeface="Arial" pitchFamily="34" charset="0"/>
              </a:rPr>
              <a:t> E</a:t>
            </a:r>
            <a:r>
              <a:rPr lang="en-US" smtClean="0">
                <a:latin typeface="Arial" pitchFamily="34" charset="0"/>
              </a:rPr>
              <a:t> is indicative of a relatively inextensible CL material and this means that the material’s suitability for use in CLs is questionable.  Generally, materials with low moduli are desired as they conform more readily to the anterior eye and are less likely to cause SEALs.  A possible downside is that low-modulus materials tend to be less durable although in normal, compliant CL use their limits are unlikely to be explored and certainly not exceeded.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91C3AB-3A09-42A2-ADB7-E0D22833E9C2}" type="slidenum">
              <a:rPr lang="en-US" smtClean="0">
                <a:solidFill>
                  <a:srgbClr val="000000"/>
                </a:solidFill>
              </a:rPr>
              <a:pPr eaLnBrk="1" hangingPunct="1"/>
              <a:t>86</a:t>
            </a:fld>
            <a:endParaRPr lang="en-US" smtClean="0">
              <a:solidFill>
                <a:srgbClr val="000000"/>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092226-1E0D-4CD6-BCA3-387484042C2D}" type="slidenum">
              <a:rPr lang="en-AU" smtClean="0"/>
              <a:pPr eaLnBrk="1" hangingPunct="1"/>
              <a:t>87</a:t>
            </a:fld>
            <a:endParaRPr lang="en-AU" smtClean="0"/>
          </a:p>
        </p:txBody>
      </p:sp>
      <p:sp>
        <p:nvSpPr>
          <p:cNvPr id="249859" name="Rectangle 2"/>
          <p:cNvSpPr>
            <a:spLocks noGrp="1" noRot="1" noChangeAspect="1" noChangeArrowheads="1" noTextEdit="1"/>
          </p:cNvSpPr>
          <p:nvPr>
            <p:ph type="sldImg"/>
          </p:nvPr>
        </p:nvSpPr>
        <p:spPr>
          <a:ln/>
        </p:spPr>
      </p:sp>
      <p:sp>
        <p:nvSpPr>
          <p:cNvPr id="249860" name="Rectangle 4"/>
          <p:cNvSpPr>
            <a:spLocks noChangeArrowheads="1"/>
          </p:cNvSpPr>
          <p:nvPr/>
        </p:nvSpPr>
        <p:spPr bwMode="auto">
          <a:xfrm>
            <a:off x="938213" y="4356100"/>
            <a:ext cx="4981575" cy="3929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82550" tIns="41275" rIns="82550" bIns="41275"/>
          <a:lstStyle/>
          <a:p>
            <a:pPr>
              <a:lnSpc>
                <a:spcPct val="90000"/>
              </a:lnSpc>
              <a:spcBef>
                <a:spcPct val="30000"/>
              </a:spcBef>
            </a:pPr>
            <a:r>
              <a:rPr lang="en-US" sz="1300">
                <a:latin typeface="Tahoma" pitchFamily="34" charset="0"/>
              </a:rPr>
              <a:t>The key factors in lens material considerations are the incorporation of pDMS, NVP, and MA &amp; whether the material is ionic &amp; high water or not.</a:t>
            </a:r>
          </a:p>
          <a:p>
            <a:pPr>
              <a:lnSpc>
                <a:spcPct val="90000"/>
              </a:lnSpc>
              <a:spcBef>
                <a:spcPct val="30000"/>
              </a:spcBef>
            </a:pPr>
            <a:r>
              <a:rPr lang="en-US" sz="1300">
                <a:latin typeface="Tahoma" pitchFamily="34" charset="0"/>
              </a:rPr>
              <a:t>Franklin V</a:t>
            </a:r>
            <a:r>
              <a:rPr lang="en-US" sz="1300" i="1">
                <a:latin typeface="Tahoma" pitchFamily="34" charset="0"/>
              </a:rPr>
              <a:t> et al.</a:t>
            </a:r>
            <a:r>
              <a:rPr lang="en-US" sz="1300">
                <a:latin typeface="Tahoma" pitchFamily="34" charset="0"/>
              </a:rPr>
              <a:t> (2001).  </a:t>
            </a:r>
            <a:r>
              <a:rPr lang="en-US" sz="1300" i="1">
                <a:latin typeface="Tahoma" pitchFamily="34" charset="0"/>
              </a:rPr>
              <a:t>Contact lens care: Part 4 – Contact lens deposition, discoloration and spoilation mechanisms.  </a:t>
            </a:r>
            <a:r>
              <a:rPr lang="en-US" sz="1300">
                <a:latin typeface="Tahoma" pitchFamily="34" charset="0"/>
              </a:rPr>
              <a:t>Optician 222(5808): 16 – 20.</a:t>
            </a:r>
          </a:p>
          <a:p>
            <a:pPr>
              <a:lnSpc>
                <a:spcPct val="90000"/>
              </a:lnSpc>
              <a:spcBef>
                <a:spcPct val="30000"/>
              </a:spcBef>
            </a:pPr>
            <a:r>
              <a:rPr lang="en-AU" sz="1300">
                <a:latin typeface="Tahoma" pitchFamily="34" charset="0"/>
              </a:rPr>
              <a:t>Hall B et al. (2000).  </a:t>
            </a:r>
            <a:r>
              <a:rPr lang="en-AU" sz="1300" i="1">
                <a:latin typeface="Tahoma" pitchFamily="34" charset="0"/>
              </a:rPr>
              <a:t>Clinical performance of biomimetic soft lenses</a:t>
            </a:r>
            <a:r>
              <a:rPr lang="en-AU" sz="1300">
                <a:latin typeface="Tahoma" pitchFamily="34" charset="0"/>
              </a:rPr>
              <a:t>.  Optician 219(5753): 20 – 26.</a:t>
            </a:r>
          </a:p>
          <a:p>
            <a:pPr>
              <a:lnSpc>
                <a:spcPct val="90000"/>
              </a:lnSpc>
              <a:spcBef>
                <a:spcPct val="30000"/>
              </a:spcBef>
            </a:pPr>
            <a:r>
              <a:rPr lang="en-US" sz="1300">
                <a:latin typeface="Tahoma" pitchFamily="34" charset="0"/>
              </a:rPr>
              <a:t>Jones LWJ (1992).  </a:t>
            </a:r>
            <a:r>
              <a:rPr lang="en-US" sz="1300" i="1">
                <a:latin typeface="Tahoma" pitchFamily="34" charset="0"/>
              </a:rPr>
              <a:t>Contact Lens Deposits: Their causes and control.  </a:t>
            </a:r>
            <a:r>
              <a:rPr lang="en-US" sz="1300">
                <a:latin typeface="Tahoma" pitchFamily="34" charset="0"/>
              </a:rPr>
              <a:t>The CL J. 20(1): 6 – 13.</a:t>
            </a:r>
            <a:endParaRPr lang="en-AU" sz="1300">
              <a:latin typeface="Tahoma" pitchFamily="34" charset="0"/>
            </a:endParaRPr>
          </a:p>
          <a:p>
            <a:pPr>
              <a:lnSpc>
                <a:spcPct val="90000"/>
              </a:lnSpc>
              <a:spcBef>
                <a:spcPct val="30000"/>
              </a:spcBef>
            </a:pPr>
            <a:r>
              <a:rPr lang="en-AU" sz="1300">
                <a:latin typeface="Tahoma" pitchFamily="34" charset="0"/>
              </a:rPr>
              <a:t>Ma</a:t>
            </a:r>
            <a:r>
              <a:rPr lang="en-US" sz="1300">
                <a:latin typeface="Tahoma" pitchFamily="34" charset="0"/>
                <a:cs typeface="Arial" pitchFamily="34" charset="0"/>
              </a:rPr>
              <a:t>ïssa C </a:t>
            </a:r>
            <a:r>
              <a:rPr lang="en-US" sz="1300" i="1">
                <a:latin typeface="Tahoma" pitchFamily="34" charset="0"/>
                <a:cs typeface="Arial" pitchFamily="34" charset="0"/>
              </a:rPr>
              <a:t>et al</a:t>
            </a:r>
            <a:r>
              <a:rPr lang="en-US" sz="1300">
                <a:latin typeface="Tahoma" pitchFamily="34" charset="0"/>
                <a:cs typeface="Arial" pitchFamily="34" charset="0"/>
              </a:rPr>
              <a:t>. (1998).  </a:t>
            </a:r>
            <a:r>
              <a:rPr lang="en-US" sz="1300" i="1">
                <a:latin typeface="Tahoma" pitchFamily="34" charset="0"/>
                <a:cs typeface="Arial" pitchFamily="34" charset="0"/>
              </a:rPr>
              <a:t>Influence of contact lens material surface characteristics and replacement frequency on protein and lipid deposition.  </a:t>
            </a:r>
            <a:r>
              <a:rPr lang="en-US" sz="1300">
                <a:latin typeface="Tahoma" pitchFamily="34" charset="0"/>
                <a:cs typeface="Arial" pitchFamily="34" charset="0"/>
              </a:rPr>
              <a:t>Optom Vis Sci. 75(9): 697 – 705.</a:t>
            </a:r>
          </a:p>
          <a:p>
            <a:pPr>
              <a:lnSpc>
                <a:spcPct val="90000"/>
              </a:lnSpc>
              <a:spcBef>
                <a:spcPct val="30000"/>
              </a:spcBef>
            </a:pPr>
            <a:r>
              <a:rPr lang="en-US" sz="1300">
                <a:latin typeface="Tahoma" pitchFamily="34" charset="0"/>
              </a:rPr>
              <a:t>Minarik L, Rapp J (1989).  </a:t>
            </a:r>
            <a:r>
              <a:rPr lang="en-US" sz="1300" i="1">
                <a:latin typeface="Tahoma" pitchFamily="34" charset="0"/>
              </a:rPr>
              <a:t>Protein deposits on individual hydrophilic contact lenses: Effects of water and ionicity.  </a:t>
            </a:r>
            <a:r>
              <a:rPr lang="en-US" sz="1300">
                <a:latin typeface="Tahoma" pitchFamily="34" charset="0"/>
              </a:rPr>
              <a:t>CLAO J. 15(3): 185 – 188.</a:t>
            </a:r>
          </a:p>
          <a:p>
            <a:pPr>
              <a:lnSpc>
                <a:spcPct val="90000"/>
              </a:lnSpc>
              <a:spcBef>
                <a:spcPct val="30000"/>
              </a:spcBef>
            </a:pPr>
            <a:r>
              <a:rPr lang="en-US" sz="1300">
                <a:latin typeface="Tahoma" pitchFamily="34" charset="0"/>
              </a:rPr>
              <a:t>Minno GE </a:t>
            </a:r>
            <a:r>
              <a:rPr lang="en-US" sz="1300" i="1">
                <a:latin typeface="Tahoma" pitchFamily="34" charset="0"/>
              </a:rPr>
              <a:t>et al</a:t>
            </a:r>
            <a:r>
              <a:rPr lang="en-US" sz="1300">
                <a:latin typeface="Tahoma" pitchFamily="34" charset="0"/>
              </a:rPr>
              <a:t>. (1991).  </a:t>
            </a:r>
            <a:r>
              <a:rPr lang="en-US" sz="1300" i="1">
                <a:latin typeface="Tahoma" pitchFamily="34" charset="0"/>
              </a:rPr>
              <a:t>Quantitative analysis of protein deposits on hydrophilic soft contact lenses: I. Comparison to visual methods of analysis. II. Deposit variation among FDA lens material groups.  </a:t>
            </a:r>
            <a:r>
              <a:rPr lang="en-US" sz="1300">
                <a:latin typeface="Tahoma" pitchFamily="34" charset="0"/>
              </a:rPr>
              <a:t>Optom Vis Sci. 68(11): 865 – 872.</a:t>
            </a:r>
            <a:endParaRPr lang="en-US" sz="1300">
              <a:latin typeface="Tahoma" pitchFamily="34" charset="0"/>
              <a:cs typeface="Arial" pitchFamily="34" charset="0"/>
            </a:endParaRPr>
          </a:p>
          <a:p>
            <a:pPr>
              <a:lnSpc>
                <a:spcPct val="90000"/>
              </a:lnSpc>
              <a:spcBef>
                <a:spcPct val="30000"/>
              </a:spcBef>
            </a:pPr>
            <a:endParaRPr lang="en-US" sz="1300">
              <a:latin typeface="Tahoma" pitchFamily="34" charset="0"/>
            </a:endParaRPr>
          </a:p>
        </p:txBody>
      </p:sp>
      <p:sp>
        <p:nvSpPr>
          <p:cNvPr id="249861" name="Notes Placeholder 1"/>
          <p:cNvSpPr>
            <a:spLocks noGrp="1"/>
          </p:cNvSpPr>
          <p:nvPr>
            <p:ph type="body" idx="1"/>
          </p:nvPr>
        </p:nvSpPr>
        <p:spPr>
          <a:noFill/>
        </p:spPr>
        <p:txBody>
          <a:bodyPr/>
          <a:lstStyle/>
          <a:p>
            <a:pPr>
              <a:lnSpc>
                <a:spcPts val="1600"/>
              </a:lnSpc>
            </a:pPr>
            <a:r>
              <a:rPr lang="en-AU" smtClean="0">
                <a:latin typeface="Arial" pitchFamily="34" charset="0"/>
              </a:rPr>
              <a:t>Hall B </a:t>
            </a:r>
            <a:r>
              <a:rPr lang="en-AU" i="1" smtClean="0">
                <a:latin typeface="Arial" pitchFamily="34" charset="0"/>
              </a:rPr>
              <a:t>et al</a:t>
            </a:r>
            <a:r>
              <a:rPr lang="en-AU" smtClean="0">
                <a:latin typeface="Arial" pitchFamily="34" charset="0"/>
              </a:rPr>
              <a:t>. (2000).  </a:t>
            </a:r>
            <a:r>
              <a:rPr lang="en-AU" i="1" smtClean="0">
                <a:latin typeface="Arial" pitchFamily="34" charset="0"/>
              </a:rPr>
              <a:t>Clinical performance of biomimetic soft lenses</a:t>
            </a:r>
            <a:r>
              <a:rPr lang="en-AU" smtClean="0">
                <a:latin typeface="Arial" pitchFamily="34" charset="0"/>
              </a:rPr>
              <a:t>.  Optician 219(5753): 20 – 26.</a:t>
            </a:r>
            <a:endParaRPr lang="en-GB" smtClean="0">
              <a:latin typeface="Arial" pitchFamily="34" charset="0"/>
            </a:endParaRPr>
          </a:p>
          <a:p>
            <a:r>
              <a:rPr lang="en-AU" smtClean="0">
                <a:latin typeface="Arial" pitchFamily="34" charset="0"/>
              </a:rPr>
              <a:t>Minarik L, Rapp J (1989).  </a:t>
            </a:r>
            <a:r>
              <a:rPr lang="en-AU" i="1" smtClean="0">
                <a:latin typeface="Arial" pitchFamily="34" charset="0"/>
              </a:rPr>
              <a:t>Protein deposits on individual hydrophilic contact lenses: Effects of water and ionicity.</a:t>
            </a:r>
            <a:r>
              <a:rPr lang="en-AU" smtClean="0">
                <a:latin typeface="Arial" pitchFamily="34" charset="0"/>
              </a:rPr>
              <a:t>  CLAO J. 15(3): 185 – 188.</a:t>
            </a:r>
          </a:p>
          <a:p>
            <a:r>
              <a:rPr lang="en-US" smtClean="0">
                <a:latin typeface="Arial" pitchFamily="34" charset="0"/>
              </a:rPr>
              <a:t>Minno GE </a:t>
            </a:r>
            <a:r>
              <a:rPr lang="en-US" i="1" smtClean="0">
                <a:latin typeface="Arial" pitchFamily="34" charset="0"/>
              </a:rPr>
              <a:t>et al</a:t>
            </a:r>
            <a:r>
              <a:rPr lang="en-US" smtClean="0">
                <a:latin typeface="Arial" pitchFamily="34" charset="0"/>
              </a:rPr>
              <a:t>. (1991).  </a:t>
            </a:r>
            <a:r>
              <a:rPr lang="en-US" i="1" smtClean="0">
                <a:latin typeface="Arial" pitchFamily="34" charset="0"/>
              </a:rPr>
              <a:t>Quantitative analysis of protein deposits on hydrophilic soft contact lenses: I. Comparison to visual methods of analysis. II. Deposit variation among FDA lens material groups.  </a:t>
            </a:r>
            <a:r>
              <a:rPr lang="en-US" smtClean="0">
                <a:latin typeface="Arial" pitchFamily="34" charset="0"/>
              </a:rPr>
              <a:t>Optom Vis Sci. 68(11): 865 – 872.</a:t>
            </a:r>
            <a:endParaRPr lang="en-GB" smtClean="0">
              <a:latin typeface="Arial" pitchFamily="34" charset="0"/>
            </a:endParaRPr>
          </a:p>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634122-A1A2-4F70-A21F-4FCA560D8AAE}" type="slidenum">
              <a:rPr lang="en-AU" smtClean="0"/>
              <a:pPr eaLnBrk="1" hangingPunct="1"/>
              <a:t>10</a:t>
            </a:fld>
            <a:endParaRPr lang="en-AU"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r>
              <a:rPr lang="en-US" smtClean="0">
                <a:latin typeface="Arial" pitchFamily="34" charset="0"/>
              </a:rPr>
              <a:t>Largely for marketing/competitive reasons, when releasing new products, SiHy CL companies have attempted to categorize existing CLs already on the market as being from an ‘earlier’ generation.  The implication being that their ‘new’ product would surpass the existing products in all or most ways.  The basic chronology of the products released are reflected in the generational categories presented above.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E29015-9EBD-45BD-B62C-AEF1EFB5D03C}" type="slidenum">
              <a:rPr lang="en-AU" smtClean="0"/>
              <a:pPr eaLnBrk="1" hangingPunct="1"/>
              <a:t>88</a:t>
            </a:fld>
            <a:endParaRPr lang="en-AU" smtClean="0"/>
          </a:p>
        </p:txBody>
      </p:sp>
      <p:sp>
        <p:nvSpPr>
          <p:cNvPr id="250883" name="Rectangle 2"/>
          <p:cNvSpPr>
            <a:spLocks noGrp="1" noRot="1" noChangeAspect="1" noChangeArrowheads="1" noTextEdit="1"/>
          </p:cNvSpPr>
          <p:nvPr>
            <p:ph type="sldImg"/>
          </p:nvPr>
        </p:nvSpPr>
        <p:spPr>
          <a:ln/>
        </p:spPr>
      </p:sp>
      <p:sp>
        <p:nvSpPr>
          <p:cNvPr id="250884" name="Rectangle 5"/>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Green-Church KB, Nichols JJ (2008).  </a:t>
            </a:r>
            <a:r>
              <a:rPr lang="en-US" i="1" smtClean="0">
                <a:latin typeface="Arial" pitchFamily="34" charset="0"/>
              </a:rPr>
              <a:t>Mass spectrometry-based proteomic analysis of contact lens deposition.  </a:t>
            </a:r>
            <a:r>
              <a:rPr lang="en-US" smtClean="0">
                <a:latin typeface="Arial" pitchFamily="34" charset="0"/>
              </a:rPr>
              <a:t>Molec Vis. 14: 291 – 297.</a:t>
            </a:r>
          </a:p>
          <a:p>
            <a:pPr eaLnBrk="1" hangingPunct="1"/>
            <a:r>
              <a:rPr lang="en-US" smtClean="0">
                <a:latin typeface="Arial" pitchFamily="34" charset="0"/>
              </a:rPr>
              <a:t>Jones L</a:t>
            </a:r>
            <a:r>
              <a:rPr lang="en-US" i="1" smtClean="0">
                <a:latin typeface="Arial" pitchFamily="34" charset="0"/>
              </a:rPr>
              <a:t> et al.</a:t>
            </a:r>
            <a:r>
              <a:rPr lang="en-US" smtClean="0">
                <a:latin typeface="Arial" pitchFamily="34" charset="0"/>
              </a:rPr>
              <a:t> (2003).  </a:t>
            </a:r>
            <a:r>
              <a:rPr lang="en-US" i="1" smtClean="0">
                <a:latin typeface="Arial" pitchFamily="34" charset="0"/>
              </a:rPr>
              <a:t>Lysozyme and lipid deposition of silicone hydrogel contact lens materials.  </a:t>
            </a:r>
            <a:r>
              <a:rPr lang="en-US" smtClean="0">
                <a:latin typeface="Arial" pitchFamily="34" charset="0"/>
              </a:rPr>
              <a:t>Eye &amp; Contact Lens 29(1)(Suppl.): S75 – S79.</a:t>
            </a:r>
          </a:p>
          <a:p>
            <a:pPr eaLnBrk="1" hangingPunct="1"/>
            <a:r>
              <a:rPr lang="en-US" smtClean="0">
                <a:latin typeface="Arial" pitchFamily="34" charset="0"/>
              </a:rPr>
              <a:t>Lewis KO (2009).  </a:t>
            </a:r>
            <a:r>
              <a:rPr lang="en-US" i="1" smtClean="0">
                <a:latin typeface="Arial" pitchFamily="34" charset="0"/>
              </a:rPr>
              <a:t>COMPARATIVE LIPIDOMICS OF HYDROGEL CONTACT LENSES IN VITRO AND IN VIVO.  </a:t>
            </a:r>
            <a:r>
              <a:rPr lang="en-US" smtClean="0">
                <a:latin typeface="Arial" pitchFamily="34" charset="0"/>
              </a:rPr>
              <a:t>An MS Thesis submitted to the Graduate School of The Ohio State University.</a:t>
            </a:r>
            <a:endParaRPr lang="en-AU" smtClean="0">
              <a:latin typeface="Arial" pitchFamily="34" charset="0"/>
            </a:endParaRPr>
          </a:p>
          <a:p>
            <a:pPr eaLnBrk="1" hangingPunct="1"/>
            <a:r>
              <a:rPr lang="en-AU" smtClean="0">
                <a:latin typeface="Arial" pitchFamily="34" charset="0"/>
              </a:rPr>
              <a:t>Zhao Z </a:t>
            </a:r>
            <a:r>
              <a:rPr lang="en-AU" i="1" smtClean="0">
                <a:latin typeface="Arial" pitchFamily="34" charset="0"/>
              </a:rPr>
              <a:t>et al</a:t>
            </a:r>
            <a:r>
              <a:rPr lang="en-AU" smtClean="0">
                <a:latin typeface="Arial" pitchFamily="34" charset="0"/>
              </a:rPr>
              <a:t>. (2009).  </a:t>
            </a:r>
            <a:r>
              <a:rPr lang="en-AU" i="1" smtClean="0">
                <a:latin typeface="Arial" pitchFamily="34" charset="0"/>
              </a:rPr>
              <a:t>Care regimen and lens material characteristics on silicone hydrogel contact lens deposits.  </a:t>
            </a:r>
            <a:r>
              <a:rPr lang="en-AU" smtClean="0">
                <a:latin typeface="Arial" pitchFamily="34" charset="0"/>
              </a:rPr>
              <a:t>Optom Vis Sci. 86(3): 251 – 259.</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5"/>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706731-F929-420A-96C7-53589018D42F}" type="slidenum">
              <a:rPr lang="en-US" sz="1000" smtClean="0">
                <a:solidFill>
                  <a:srgbClr val="000000"/>
                </a:solidFill>
                <a:latin typeface="Times New Roman" pitchFamily="18" charset="0"/>
              </a:rPr>
              <a:pPr eaLnBrk="1" hangingPunct="1"/>
              <a:t>89</a:t>
            </a:fld>
            <a:endParaRPr lang="en-US" sz="1000" smtClean="0">
              <a:solidFill>
                <a:srgbClr val="000000"/>
              </a:solidFill>
              <a:latin typeface="Times New Roman" pitchFamily="18"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mtClean="0">
                <a:latin typeface="Tahoma" pitchFamily="34" charset="0"/>
                <a:cs typeface="Arial" pitchFamily="34" charset="0"/>
              </a:rPr>
              <a:t>Sariri and Sabbaghzadeh (2001) reported that when positively charged lysozyme is adsorbed onto the negatively charged surface of a group IV CL the charges neutralize and the lens attraction to lysozyme is thereby reduced.  However, if sufficient lysozyme is already adsorbed, the lens surface charge can actually reverse (surface becomes +ve), i.e. the lysozyme charge dominates and the material becomes negatively charged.  The authors noted that this point had been much earlier by Holly.  Presumably, once the surface charge is reduced no further lysozyme deposition by electrostatic attraction occurs and this is at least a partial explanation of the plateauing of protein deposition reported by several workers.  If other, more electrostatically attractive proteins are introduced subsequently, significant or even almost total displacement/replacement of the previously adsorbed species can occur.  Fortunately, most SiHy CLs have little surface charge so they should , theoretically at least, have less of a problem with protein deposits.  This is also borne out in practice and there is no report of surface charge reversal to date.</a:t>
            </a:r>
          </a:p>
          <a:p>
            <a:pPr eaLnBrk="1" hangingPunct="1"/>
            <a:r>
              <a:rPr lang="en-US" smtClean="0">
                <a:latin typeface="Tahoma" pitchFamily="34" charset="0"/>
                <a:cs typeface="Arial" pitchFamily="34" charset="0"/>
              </a:rPr>
              <a:t>For more information on CL deposits in general &amp; SiHy CL deposits in particular see Lecture 5L2 in Module 5.</a:t>
            </a:r>
          </a:p>
          <a:p>
            <a:pPr eaLnBrk="1" hangingPunct="1"/>
            <a:endParaRPr lang="en-US" smtClean="0">
              <a:latin typeface="Tahoma" pitchFamily="34" charset="0"/>
            </a:endParaRPr>
          </a:p>
          <a:p>
            <a:pPr eaLnBrk="1" hangingPunct="1"/>
            <a:r>
              <a:rPr lang="en-US" smtClean="0">
                <a:latin typeface="Tahoma" pitchFamily="34" charset="0"/>
              </a:rPr>
              <a:t>Franklin V</a:t>
            </a:r>
            <a:r>
              <a:rPr lang="en-US" i="1" smtClean="0">
                <a:latin typeface="Tahoma" pitchFamily="34" charset="0"/>
              </a:rPr>
              <a:t> et al.</a:t>
            </a:r>
            <a:r>
              <a:rPr lang="en-US" smtClean="0">
                <a:latin typeface="Tahoma" pitchFamily="34" charset="0"/>
              </a:rPr>
              <a:t> (2001).  </a:t>
            </a:r>
            <a:r>
              <a:rPr lang="en-US" i="1" smtClean="0">
                <a:latin typeface="Tahoma" pitchFamily="34" charset="0"/>
              </a:rPr>
              <a:t>Contact lens care: Part 4 – Contact lens deposition, discoloration and spoilation mechanisms.  </a:t>
            </a:r>
            <a:r>
              <a:rPr lang="en-US" smtClean="0">
                <a:latin typeface="Tahoma" pitchFamily="34" charset="0"/>
              </a:rPr>
              <a:t>Optician 222 (5808): 16 – 20.</a:t>
            </a:r>
          </a:p>
          <a:p>
            <a:pPr eaLnBrk="1" hangingPunct="1"/>
            <a:r>
              <a:rPr lang="en-US" smtClean="0">
                <a:latin typeface="Tahoma" pitchFamily="34" charset="0"/>
                <a:cs typeface="Arial" pitchFamily="34" charset="0"/>
              </a:rPr>
              <a:t>Sariri R, Sabbaghzadeh R (2001).  </a:t>
            </a:r>
            <a:r>
              <a:rPr lang="en-US" i="1" smtClean="0">
                <a:latin typeface="Tahoma" pitchFamily="34" charset="0"/>
                <a:cs typeface="Arial" pitchFamily="34" charset="0"/>
              </a:rPr>
              <a:t>Competitive absorption of proteins on hydrogel contact lenses.  </a:t>
            </a:r>
            <a:r>
              <a:rPr lang="en-US" smtClean="0">
                <a:latin typeface="Tahoma" pitchFamily="34" charset="0"/>
                <a:cs typeface="Arial" pitchFamily="34" charset="0"/>
              </a:rPr>
              <a:t>CLAO J. 27(3): 159 – 162.</a:t>
            </a:r>
          </a:p>
          <a:p>
            <a:pPr eaLnBrk="1" hangingPunct="1"/>
            <a:r>
              <a:rPr lang="en-US" smtClean="0">
                <a:latin typeface="Tahoma" pitchFamily="34" charset="0"/>
              </a:rPr>
              <a:t>Simmons PA</a:t>
            </a:r>
            <a:r>
              <a:rPr lang="en-US" i="1" smtClean="0">
                <a:latin typeface="Tahoma" pitchFamily="34" charset="0"/>
              </a:rPr>
              <a:t> et al.</a:t>
            </a:r>
            <a:r>
              <a:rPr lang="en-US" smtClean="0">
                <a:latin typeface="Tahoma" pitchFamily="34" charset="0"/>
              </a:rPr>
              <a:t> (1996).  </a:t>
            </a:r>
            <a:r>
              <a:rPr lang="en-US" i="1" smtClean="0">
                <a:latin typeface="Tahoma" pitchFamily="34" charset="0"/>
              </a:rPr>
              <a:t>Effect of patient wear and extent of protein deposition on adsorption of </a:t>
            </a:r>
            <a:r>
              <a:rPr lang="en-US" smtClean="0">
                <a:latin typeface="Tahoma" pitchFamily="34" charset="0"/>
              </a:rPr>
              <a:t>Acanthamoeba </a:t>
            </a:r>
            <a:r>
              <a:rPr lang="en-US" i="1" smtClean="0">
                <a:latin typeface="Tahoma" pitchFamily="34" charset="0"/>
              </a:rPr>
              <a:t>to five types of hydrogel contact lenses. Optom Vis Sci. </a:t>
            </a:r>
            <a:r>
              <a:rPr lang="en-US" smtClean="0">
                <a:latin typeface="Tahoma" pitchFamily="34" charset="0"/>
              </a:rPr>
              <a:t>73(6): 362 – 368.</a:t>
            </a:r>
          </a:p>
          <a:p>
            <a:pPr eaLnBrk="1" hangingPunct="1"/>
            <a:r>
              <a:rPr lang="en-AU" smtClean="0">
                <a:latin typeface="Tahoma" pitchFamily="34" charset="0"/>
              </a:rPr>
              <a:t> </a:t>
            </a:r>
            <a:endParaRPr lang="en-US" smtClean="0">
              <a:latin typeface="Tahoma"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D61F41-2E62-4E2D-B8CC-AE4C75ACE4EA}" type="slidenum">
              <a:rPr lang="en-AU" smtClean="0"/>
              <a:pPr eaLnBrk="1" hangingPunct="1"/>
              <a:t>90</a:t>
            </a:fld>
            <a:endParaRPr lang="en-AU" smtClean="0"/>
          </a:p>
        </p:txBody>
      </p:sp>
      <p:sp>
        <p:nvSpPr>
          <p:cNvPr id="252931" name="Rectangle 2"/>
          <p:cNvSpPr>
            <a:spLocks noGrp="1" noRot="1" noChangeAspect="1" noChangeArrowheads="1" noTextEdit="1"/>
          </p:cNvSpPr>
          <p:nvPr>
            <p:ph type="sldImg"/>
          </p:nvPr>
        </p:nvSpPr>
        <p:spPr>
          <a:ln/>
        </p:spPr>
      </p:sp>
      <p:sp>
        <p:nvSpPr>
          <p:cNvPr id="252932" name="Rectangle 4"/>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US" smtClean="0">
                <a:latin typeface="Arial" pitchFamily="34" charset="0"/>
              </a:rPr>
              <a:t>Franklin V</a:t>
            </a:r>
            <a:r>
              <a:rPr lang="en-US" i="1" smtClean="0">
                <a:latin typeface="Arial" pitchFamily="34" charset="0"/>
              </a:rPr>
              <a:t> et al.</a:t>
            </a:r>
            <a:r>
              <a:rPr lang="en-US" smtClean="0">
                <a:latin typeface="Arial" pitchFamily="34" charset="0"/>
              </a:rPr>
              <a:t> (2001).  </a:t>
            </a:r>
            <a:r>
              <a:rPr lang="en-US" i="1" smtClean="0">
                <a:latin typeface="Arial" pitchFamily="34" charset="0"/>
              </a:rPr>
              <a:t>Contact lens care: Part 4 – Contact lens deposition, discoloration and spoilation mechanisms.  </a:t>
            </a:r>
            <a:r>
              <a:rPr lang="en-US" smtClean="0">
                <a:latin typeface="Arial" pitchFamily="34" charset="0"/>
              </a:rPr>
              <a:t>Optician 222(5808): 16 – 20.</a:t>
            </a:r>
          </a:p>
          <a:p>
            <a:pPr eaLnBrk="1" hangingPunct="1"/>
            <a:r>
              <a:rPr lang="en-US" smtClean="0">
                <a:latin typeface="Arial" pitchFamily="34" charset="0"/>
              </a:rPr>
              <a:t>Jones LWJ (1992).  </a:t>
            </a:r>
            <a:r>
              <a:rPr lang="en-US" i="1" smtClean="0">
                <a:latin typeface="Arial" pitchFamily="34" charset="0"/>
              </a:rPr>
              <a:t>Contact Lens Deposits: Their causes and control.  </a:t>
            </a:r>
            <a:r>
              <a:rPr lang="en-US" smtClean="0">
                <a:latin typeface="Arial" pitchFamily="34" charset="0"/>
              </a:rPr>
              <a:t>The CL J. 20(1): 6 – 13.</a:t>
            </a:r>
            <a:endParaRPr lang="en-AU" smtClean="0">
              <a:latin typeface="Arial" pitchFamily="34" charset="0"/>
            </a:endParaRPr>
          </a:p>
          <a:p>
            <a:pPr eaLnBrk="1" hangingPunct="1"/>
            <a:r>
              <a:rPr lang="en-AU" smtClean="0">
                <a:latin typeface="Arial" pitchFamily="34" charset="0"/>
              </a:rPr>
              <a:t>Ma</a:t>
            </a:r>
            <a:r>
              <a:rPr lang="en-US" smtClean="0">
                <a:latin typeface="Arial" pitchFamily="34" charset="0"/>
              </a:rPr>
              <a:t>ïssa C </a:t>
            </a:r>
            <a:r>
              <a:rPr lang="en-US" i="1" smtClean="0">
                <a:latin typeface="Arial" pitchFamily="34" charset="0"/>
              </a:rPr>
              <a:t>et al</a:t>
            </a:r>
            <a:r>
              <a:rPr lang="en-US" smtClean="0">
                <a:latin typeface="Arial" pitchFamily="34" charset="0"/>
              </a:rPr>
              <a:t>. (1998).  </a:t>
            </a:r>
            <a:r>
              <a:rPr lang="en-US" i="1" smtClean="0">
                <a:latin typeface="Arial" pitchFamily="34" charset="0"/>
              </a:rPr>
              <a:t>Influence of contact lens material surface characteristics and replacement frequency on protein and lipid deposition.  </a:t>
            </a:r>
            <a:r>
              <a:rPr lang="en-US" smtClean="0">
                <a:latin typeface="Arial" pitchFamily="34" charset="0"/>
              </a:rPr>
              <a:t>Optom Vis Sci. 75(9): 697 – 705.</a:t>
            </a:r>
          </a:p>
          <a:p>
            <a:pPr eaLnBrk="1" hangingPunct="1"/>
            <a:endParaRPr lang="en-US" sz="1300" smtClean="0">
              <a:latin typeface="Tahoma"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5A1B0C-574A-4499-AE62-FC8F28801BDA}" type="slidenum">
              <a:rPr lang="en-AU" smtClean="0"/>
              <a:pPr eaLnBrk="1" hangingPunct="1"/>
              <a:t>91</a:t>
            </a:fld>
            <a:endParaRPr lang="en-AU"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xfrm>
            <a:off x="904875" y="4730750"/>
            <a:ext cx="4981575" cy="3929063"/>
          </a:xfrm>
          <a:noFill/>
        </p:spPr>
        <p:txBody>
          <a:bodyPr lIns="82550" tIns="41275" rIns="82550" bIns="41275"/>
          <a:lstStyle/>
          <a:p>
            <a:pPr eaLnBrk="1" hangingPunct="1"/>
            <a:r>
              <a:rPr lang="en-AU" smtClean="0">
                <a:latin typeface="Arial" pitchFamily="34" charset="0"/>
              </a:rPr>
              <a:t>Bontempo &amp; Rapp (1997) showed </a:t>
            </a:r>
            <a:r>
              <a:rPr lang="en-AU" i="1" smtClean="0">
                <a:latin typeface="Arial" pitchFamily="34" charset="0"/>
              </a:rPr>
              <a:t>in vitro </a:t>
            </a:r>
            <a:r>
              <a:rPr lang="en-AU" smtClean="0">
                <a:latin typeface="Arial" pitchFamily="34" charset="0"/>
              </a:rPr>
              <a:t>that protein adsorption on FDA Group IV (high, ionic) materials decreased the lens’ hydrophilicity thereby making it more susceptible to lipid deposition.  However, in turn, lipid deposition renders the surface more hydrophobic which then tends to limit further protein deposition.  In Group II materials (low, ionic), +ve charged proteins compete with &amp; replace some polar lipids attached to lenses.  They concluded that the interaction between proteins &amp; lipids on a lens surface means that if the surface was particularly attractive to protein, said protein is less likely to </a:t>
            </a:r>
            <a:r>
              <a:rPr lang="en-AU" b="1" smtClean="0">
                <a:latin typeface="Arial" pitchFamily="34" charset="0"/>
              </a:rPr>
              <a:t>bind</a:t>
            </a:r>
            <a:r>
              <a:rPr lang="en-AU" smtClean="0">
                <a:latin typeface="Arial" pitchFamily="34" charset="0"/>
              </a:rPr>
              <a:t> to the surface and vice versa.</a:t>
            </a:r>
          </a:p>
          <a:p>
            <a:pPr eaLnBrk="1" hangingPunct="1"/>
            <a:endParaRPr lang="en-AU" smtClean="0">
              <a:latin typeface="Arial" pitchFamily="34" charset="0"/>
            </a:endParaRPr>
          </a:p>
          <a:p>
            <a:pPr eaLnBrk="1" hangingPunct="1"/>
            <a:r>
              <a:rPr lang="en-AU" smtClean="0">
                <a:latin typeface="Arial" pitchFamily="34" charset="0"/>
              </a:rPr>
              <a:t>Bontempo AR, Rapp J (1997).  </a:t>
            </a:r>
            <a:r>
              <a:rPr lang="en-AU" i="1" smtClean="0">
                <a:latin typeface="Arial" pitchFamily="34" charset="0"/>
              </a:rPr>
              <a:t>Protein-Lipid Interaction on the Surface of a Hydrophilic Contact Lens In Vitro</a:t>
            </a:r>
            <a:r>
              <a:rPr lang="en-AU" smtClean="0">
                <a:latin typeface="Arial" pitchFamily="34" charset="0"/>
              </a:rPr>
              <a:t>. Curr Eye Res. 16: 776 - 781. </a:t>
            </a:r>
          </a:p>
          <a:p>
            <a:pPr eaLnBrk="1" hangingPunct="1"/>
            <a:r>
              <a:rPr lang="en-US" smtClean="0">
                <a:latin typeface="Arial" pitchFamily="34" charset="0"/>
              </a:rPr>
              <a:t>Refojo M (1983).  In: </a:t>
            </a:r>
            <a:r>
              <a:rPr lang="en-US" i="1" smtClean="0">
                <a:latin typeface="Arial" pitchFamily="34" charset="0"/>
              </a:rPr>
              <a:t>Lens Deposits – Adapted from the October 1982 meeting of CLAO.  </a:t>
            </a:r>
            <a:r>
              <a:rPr lang="en-US" smtClean="0">
                <a:latin typeface="Arial" pitchFamily="34" charset="0"/>
              </a:rPr>
              <a:t>CLAO J. 9(2): 172.</a:t>
            </a:r>
          </a:p>
          <a:p>
            <a:pPr eaLnBrk="1" hangingPunct="1"/>
            <a:endParaRPr lang="en-AU" sz="1300" smtClean="0">
              <a:latin typeface="Tahoma"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A62B46-C2FA-4346-BC9F-E844820D8751}" type="slidenum">
              <a:rPr lang="en-AU" smtClean="0"/>
              <a:pPr eaLnBrk="1" hangingPunct="1"/>
              <a:t>92</a:t>
            </a:fld>
            <a:endParaRPr lang="en-AU" smtClean="0"/>
          </a:p>
        </p:txBody>
      </p:sp>
      <p:sp>
        <p:nvSpPr>
          <p:cNvPr id="254979" name="Rectangle 2"/>
          <p:cNvSpPr>
            <a:spLocks noGrp="1" noRot="1" noChangeAspect="1" noChangeArrowheads="1" noTextEdit="1"/>
          </p:cNvSpPr>
          <p:nvPr>
            <p:ph type="sldImg"/>
          </p:nvPr>
        </p:nvSpPr>
        <p:spPr>
          <a:ln/>
        </p:spPr>
      </p:sp>
      <p:sp>
        <p:nvSpPr>
          <p:cNvPr id="254980" name="Rectangle 5"/>
          <p:cNvSpPr>
            <a:spLocks noGrp="1" noChangeArrowheads="1"/>
          </p:cNvSpPr>
          <p:nvPr>
            <p:ph type="body" idx="1"/>
          </p:nvPr>
        </p:nvSpPr>
        <p:spPr>
          <a:xfrm>
            <a:off x="906463" y="4730750"/>
            <a:ext cx="4981575" cy="3929063"/>
          </a:xfrm>
          <a:noFill/>
        </p:spPr>
        <p:txBody>
          <a:bodyPr lIns="82550" tIns="41275" rIns="82550" bIns="41275"/>
          <a:lstStyle/>
          <a:p>
            <a:pPr eaLnBrk="1" hangingPunct="1"/>
            <a:r>
              <a:rPr lang="en-US" smtClean="0">
                <a:latin typeface="Arial" pitchFamily="34" charset="0"/>
              </a:rPr>
              <a:t>As raised earlier, Lewis structural diagrams like this are misleading, albeit ‘convenient’.  The aliphatic and cholesterol tails’ actual formations are variable, the rings in the sterol root less so.</a:t>
            </a:r>
          </a:p>
          <a:p>
            <a:pPr eaLnBrk="1" hangingPunct="1"/>
            <a:r>
              <a:rPr lang="en-US" smtClean="0">
                <a:latin typeface="Arial" pitchFamily="34" charset="0"/>
              </a:rPr>
              <a:t>Given that lens material components may be only somewhat ‘flexible’ or labile (e.g. GP lens materials) or very flexible and very labile, at the surface at least (e.g. SCL or SiHy materials), it may be some time before definitive pronouncements can be made as to what is actually occurring in CL deposit formation (any lens type) at the molecular or atomic level.</a:t>
            </a:r>
          </a:p>
          <a:p>
            <a:pPr eaLnBrk="1" hangingPunct="1"/>
            <a:endParaRPr lang="en-US" smtClean="0">
              <a:latin typeface="Arial" pitchFamily="34" charset="0"/>
            </a:endParaRPr>
          </a:p>
          <a:p>
            <a:pPr eaLnBrk="1" hangingPunct="1"/>
            <a:r>
              <a:rPr lang="en-US" smtClean="0">
                <a:latin typeface="Arial" pitchFamily="34" charset="0"/>
              </a:rPr>
              <a:t>Earlier work (e.g. Hart </a:t>
            </a:r>
            <a:r>
              <a:rPr lang="en-US" i="1" smtClean="0">
                <a:latin typeface="Arial" pitchFamily="34" charset="0"/>
              </a:rPr>
              <a:t>et al</a:t>
            </a:r>
            <a:r>
              <a:rPr lang="en-US" smtClean="0">
                <a:latin typeface="Arial" pitchFamily="34" charset="0"/>
              </a:rPr>
              <a:t>., 1986, Bontempo &amp; Rapp, 1994) raised the possibility that cholesteryl oleate may be a significant lipid lens deposit.  More recent work by Wei (Vision CRC, Sydney, personal communication 2009) suggests that at least on SiHy CLs, cholesteryl oleate is a significant lipid deposit component.</a:t>
            </a:r>
            <a:endParaRPr lang="en-AU" smtClean="0">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F82E12-C7B4-4C2D-A7E2-F0ABE40EC50D}" type="slidenum">
              <a:rPr lang="en-AU" smtClean="0"/>
              <a:pPr eaLnBrk="1" hangingPunct="1"/>
              <a:t>93</a:t>
            </a:fld>
            <a:endParaRPr lang="en-AU"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xfrm>
            <a:off x="904875" y="4730750"/>
            <a:ext cx="4981575" cy="3929063"/>
          </a:xfrm>
          <a:noFill/>
        </p:spPr>
        <p:txBody>
          <a:bodyPr lIns="82550" tIns="41275" rIns="82550" bIns="41275"/>
          <a:lstStyle/>
          <a:p>
            <a:pPr eaLnBrk="1" hangingPunct="1">
              <a:lnSpc>
                <a:spcPct val="90000"/>
              </a:lnSpc>
            </a:pPr>
            <a:r>
              <a:rPr lang="en-US" sz="1000" smtClean="0">
                <a:latin typeface="Arial" pitchFamily="34" charset="0"/>
              </a:rPr>
              <a:t>http://www.lipidlibrary.co.uk/Lipids/waxes/  (@ 2009-Sep-11)</a:t>
            </a:r>
          </a:p>
          <a:p>
            <a:pPr eaLnBrk="1" hangingPunct="1">
              <a:lnSpc>
                <a:spcPct val="90000"/>
              </a:lnSpc>
            </a:pPr>
            <a:r>
              <a:rPr lang="en-US" sz="1000" smtClean="0">
                <a:latin typeface="Arial" pitchFamily="34" charset="0"/>
              </a:rPr>
              <a:t>http://www.cyberlipid.org/wax/wax0001.htm    (@ 2009-Oct-12)</a:t>
            </a:r>
          </a:p>
          <a:p>
            <a:pPr eaLnBrk="1" hangingPunct="1">
              <a:lnSpc>
                <a:spcPct val="90000"/>
              </a:lnSpc>
            </a:pPr>
            <a:r>
              <a:rPr lang="en-US" sz="900" smtClean="0">
                <a:latin typeface="Tahoma" pitchFamily="34" charset="0"/>
              </a:rPr>
              <a:t>Butovich IA  </a:t>
            </a:r>
            <a:r>
              <a:rPr lang="en-US" sz="900" i="1" smtClean="0">
                <a:latin typeface="Tahoma" pitchFamily="34" charset="0"/>
              </a:rPr>
              <a:t>et al</a:t>
            </a:r>
            <a:r>
              <a:rPr lang="en-US" sz="900" smtClean="0">
                <a:latin typeface="Tahoma" pitchFamily="34" charset="0"/>
              </a:rPr>
              <a:t>., (2009).  </a:t>
            </a:r>
            <a:r>
              <a:rPr lang="en-US" sz="900" i="1" smtClean="0">
                <a:latin typeface="Tahoma" pitchFamily="34" charset="0"/>
              </a:rPr>
              <a:t>Human tear film and meibum. I. Very long chain wax esters and (O-acyl)-omega-hydroxy fatty acids of meibum. </a:t>
            </a:r>
            <a:r>
              <a:rPr lang="en-US" sz="900" smtClean="0">
                <a:latin typeface="Tahoma" pitchFamily="34" charset="0"/>
              </a:rPr>
              <a:t>J Lipid Res. (in Press Fall 2009).</a:t>
            </a:r>
          </a:p>
          <a:p>
            <a:pPr eaLnBrk="1" hangingPunct="1">
              <a:lnSpc>
                <a:spcPct val="90000"/>
              </a:lnSpc>
            </a:pPr>
            <a:r>
              <a:rPr lang="en-US" sz="900" smtClean="0">
                <a:latin typeface="Tahoma" pitchFamily="34" charset="0"/>
              </a:rPr>
              <a:t>Much of this work is very recent and should be regarded as a ‘work in progress’.  As new information comes to light, some old ideas are being either revised or abandoned.  In addition to wax esters, Butovich </a:t>
            </a:r>
            <a:r>
              <a:rPr lang="en-US" sz="900" i="1" smtClean="0">
                <a:latin typeface="Tahoma" pitchFamily="34" charset="0"/>
              </a:rPr>
              <a:t>et al</a:t>
            </a:r>
            <a:r>
              <a:rPr lang="en-US" sz="900" smtClean="0">
                <a:latin typeface="Tahoma" pitchFamily="34" charset="0"/>
              </a:rPr>
              <a:t>. (2009) also reported  the presence (&gt;20 observed) of O-acetylated </a:t>
            </a:r>
            <a:r>
              <a:rPr lang="el-GR" sz="900" smtClean="0">
                <a:latin typeface="Tahoma" pitchFamily="34" charset="0"/>
                <a:ea typeface="Arial Unicode MS" pitchFamily="34" charset="-128"/>
                <a:cs typeface="Arial Unicode MS" pitchFamily="34" charset="-128"/>
              </a:rPr>
              <a:t>ω</a:t>
            </a:r>
            <a:r>
              <a:rPr lang="en-US" sz="900" smtClean="0">
                <a:latin typeface="Tahoma" pitchFamily="34" charset="0"/>
                <a:ea typeface="Arial Unicode MS" pitchFamily="34" charset="-128"/>
                <a:cs typeface="Arial Unicode MS" pitchFamily="34" charset="-128"/>
              </a:rPr>
              <a:t>-hydroxy fatty acids (OAHFA) (a poorly characterized group of very-long chain lipids whose existence was postulated almost 25 years ago by Nicolaides &amp; Santos [1985] and which are wax ester-related – see next slide). </a:t>
            </a:r>
          </a:p>
          <a:p>
            <a:pPr eaLnBrk="1" hangingPunct="1">
              <a:lnSpc>
                <a:spcPct val="90000"/>
              </a:lnSpc>
            </a:pPr>
            <a:endParaRPr lang="en-US" sz="900" smtClean="0">
              <a:latin typeface="Tahoma" pitchFamily="34" charset="0"/>
              <a:ea typeface="Arial Unicode MS" pitchFamily="34" charset="-128"/>
              <a:cs typeface="Arial Unicode MS" pitchFamily="34" charset="-128"/>
            </a:endParaRPr>
          </a:p>
          <a:p>
            <a:pPr eaLnBrk="1" hangingPunct="1">
              <a:lnSpc>
                <a:spcPct val="90000"/>
              </a:lnSpc>
            </a:pPr>
            <a:r>
              <a:rPr lang="en-US" sz="900" smtClean="0">
                <a:latin typeface="Tahoma" pitchFamily="34" charset="0"/>
                <a:ea typeface="Arial Unicode MS" pitchFamily="34" charset="-128"/>
                <a:cs typeface="Arial Unicode MS" pitchFamily="34" charset="-128"/>
              </a:rPr>
              <a:t>Nicolaides N, Santos EC (1985).  </a:t>
            </a:r>
            <a:r>
              <a:rPr lang="en-US" sz="900" i="1" smtClean="0">
                <a:latin typeface="Tahoma" pitchFamily="34" charset="0"/>
                <a:ea typeface="Arial Unicode MS" pitchFamily="34" charset="-128"/>
                <a:cs typeface="Arial Unicode MS" pitchFamily="34" charset="-128"/>
              </a:rPr>
              <a:t>The di- and triesters of the lipids of steer and human meibomian glands.  </a:t>
            </a:r>
            <a:r>
              <a:rPr lang="en-US" sz="900" smtClean="0">
                <a:latin typeface="Tahoma" pitchFamily="34" charset="0"/>
                <a:ea typeface="Arial Unicode MS" pitchFamily="34" charset="-128"/>
                <a:cs typeface="Arial Unicode MS" pitchFamily="34" charset="-128"/>
              </a:rPr>
              <a:t>Lipids 20: 454 – 467.</a:t>
            </a:r>
          </a:p>
          <a:p>
            <a:pPr eaLnBrk="1" hangingPunct="1">
              <a:lnSpc>
                <a:spcPct val="90000"/>
              </a:lnSpc>
            </a:pPr>
            <a:r>
              <a:rPr lang="en-US" sz="900" smtClean="0">
                <a:latin typeface="Tahoma" pitchFamily="34" charset="0"/>
                <a:ea typeface="Arial Unicode MS" pitchFamily="34" charset="-128"/>
                <a:cs typeface="Arial Unicode MS" pitchFamily="34" charset="-128"/>
              </a:rPr>
              <a:t>Butovich IA </a:t>
            </a:r>
            <a:r>
              <a:rPr lang="en-US" sz="900" i="1" smtClean="0">
                <a:latin typeface="Tahoma" pitchFamily="34" charset="0"/>
                <a:ea typeface="Arial Unicode MS" pitchFamily="34" charset="-128"/>
                <a:cs typeface="Arial Unicode MS" pitchFamily="34" charset="-128"/>
              </a:rPr>
              <a:t>et al</a:t>
            </a:r>
            <a:r>
              <a:rPr lang="en-US" sz="900" smtClean="0">
                <a:latin typeface="Tahoma" pitchFamily="34" charset="0"/>
                <a:ea typeface="Arial Unicode MS" pitchFamily="34" charset="-128"/>
                <a:cs typeface="Arial Unicode MS" pitchFamily="34" charset="-128"/>
              </a:rPr>
              <a:t>. (2009).  </a:t>
            </a:r>
            <a:r>
              <a:rPr lang="en-US" sz="900" i="1" smtClean="0">
                <a:latin typeface="Tahoma" pitchFamily="34" charset="0"/>
                <a:ea typeface="Arial Unicode MS" pitchFamily="34" charset="-128"/>
                <a:cs typeface="Arial Unicode MS" pitchFamily="34" charset="-128"/>
              </a:rPr>
              <a:t>Human tear film and meibum. Very long chain wax esters</a:t>
            </a:r>
          </a:p>
          <a:p>
            <a:pPr eaLnBrk="1" hangingPunct="1">
              <a:lnSpc>
                <a:spcPct val="90000"/>
              </a:lnSpc>
            </a:pPr>
            <a:r>
              <a:rPr lang="en-US" sz="900" i="1" smtClean="0">
                <a:latin typeface="Tahoma" pitchFamily="34" charset="0"/>
                <a:ea typeface="Arial Unicode MS" pitchFamily="34" charset="-128"/>
                <a:cs typeface="Arial Unicode MS" pitchFamily="34" charset="-128"/>
              </a:rPr>
              <a:t>and (o-acyl)-omega-hydroxy fatty acids of meibum.  </a:t>
            </a:r>
            <a:r>
              <a:rPr lang="en-US" sz="900" smtClean="0">
                <a:latin typeface="Tahoma" pitchFamily="34" charset="0"/>
                <a:ea typeface="Arial Unicode MS" pitchFamily="34" charset="-128"/>
                <a:cs typeface="Arial Unicode MS" pitchFamily="34" charset="-128"/>
              </a:rPr>
              <a:t>J Lipid Res. 50: 2471 – 2485.</a:t>
            </a:r>
          </a:p>
          <a:p>
            <a:pPr eaLnBrk="1" hangingPunct="1">
              <a:lnSpc>
                <a:spcPct val="90000"/>
              </a:lnSpc>
            </a:pPr>
            <a:endParaRPr lang="en-US" sz="1000" smtClean="0">
              <a:latin typeface="Arial" pitchFamily="34" charset="0"/>
            </a:endParaRPr>
          </a:p>
          <a:p>
            <a:pPr eaLnBrk="1" hangingPunct="1">
              <a:lnSpc>
                <a:spcPct val="90000"/>
              </a:lnSpc>
            </a:pPr>
            <a:endParaRPr lang="en-US" sz="1000" smtClean="0">
              <a:latin typeface="Arial" pitchFamily="34" charset="0"/>
            </a:endParaRPr>
          </a:p>
          <a:p>
            <a:pPr eaLnBrk="1" hangingPunct="1">
              <a:lnSpc>
                <a:spcPct val="90000"/>
              </a:lnSpc>
            </a:pPr>
            <a:endParaRPr lang="en-US" sz="1000" smtClean="0">
              <a:latin typeface="Arial" pitchFamily="34" charset="0"/>
            </a:endParaRPr>
          </a:p>
          <a:p>
            <a:pPr eaLnBrk="1" hangingPunct="1">
              <a:lnSpc>
                <a:spcPct val="90000"/>
              </a:lnSpc>
            </a:pPr>
            <a:endParaRPr lang="en-US" sz="1100" smtClean="0">
              <a:latin typeface="Tahoma"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9813E9-13D2-47E0-A348-924035EC2DC7}" type="slidenum">
              <a:rPr lang="en-AU" smtClean="0"/>
              <a:pPr eaLnBrk="1" hangingPunct="1"/>
              <a:t>94</a:t>
            </a:fld>
            <a:endParaRPr lang="en-AU"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xfrm>
            <a:off x="904875" y="4284663"/>
            <a:ext cx="4981575" cy="3929062"/>
          </a:xfrm>
          <a:noFill/>
        </p:spPr>
        <p:txBody>
          <a:bodyPr lIns="82550" tIns="41275" rIns="82550" bIns="41275"/>
          <a:lstStyle/>
          <a:p>
            <a:pPr eaLnBrk="1" hangingPunct="1"/>
            <a:r>
              <a:rPr lang="en-US" sz="1000" smtClean="0">
                <a:latin typeface="Arial" pitchFamily="34" charset="0"/>
              </a:rPr>
              <a:t>http://www.lipidlibrary.co.uk/Lipids/waxes/  (@ 2009-Sep-11)</a:t>
            </a:r>
          </a:p>
          <a:p>
            <a:pPr eaLnBrk="1" hangingPunct="1"/>
            <a:r>
              <a:rPr lang="en-US" sz="1000" smtClean="0">
                <a:latin typeface="Arial" pitchFamily="34" charset="0"/>
              </a:rPr>
              <a:t>http://www.cyberlipid.org/wax/wax0001.htm    (@ 2009-Oct-12)</a:t>
            </a:r>
          </a:p>
          <a:p>
            <a:pPr eaLnBrk="1" hangingPunct="1"/>
            <a:r>
              <a:rPr lang="en-US" sz="1000" smtClean="0">
                <a:latin typeface="Arial" pitchFamily="34" charset="0"/>
              </a:rPr>
              <a:t>Importantly, OAHFAs carry an overall negative charge due to their free carboxyl groups while the other lipids are electroneutral and very hydrophobic.  However, under physiological conditions (tear pH ~6.5 – 7.83 – see ICLC Slide 9, 7L4), a large part of this group is ionized thereby providing them with amphiphilic (possessing both hydrophilic &amp; lipophilic properties) and surfactant properties.  As there are few phospholipids, ceramides, monoacyl or diacylglycerols in meibum, OAHFAs are suitable candidates for fulfilling the rôle of the ‘bridging’ of the postulated thick, non-polar lipid sub-layer of wax esters, cholesterol esters, triacylglycerols, etc. and the deeper aqueous layer of the tear film.  This ‘bridging’ rôle  was attributed previously to phospholipids.  Butovich </a:t>
            </a:r>
            <a:r>
              <a:rPr lang="en-US" sz="1000" i="1" smtClean="0">
                <a:latin typeface="Arial" pitchFamily="34" charset="0"/>
              </a:rPr>
              <a:t>et al</a:t>
            </a:r>
            <a:r>
              <a:rPr lang="en-US" sz="1000" smtClean="0">
                <a:latin typeface="Arial" pitchFamily="34" charset="0"/>
              </a:rPr>
              <a:t>. (2009) postulated that a finely tuned balance of OAHFAs and other, less polar, components of the tear film’s lipid layer could play a rôle in tear film stabilization (their work on this postulation is ongoing).</a:t>
            </a:r>
          </a:p>
          <a:p>
            <a:pPr eaLnBrk="1" hangingPunct="1"/>
            <a:endParaRPr lang="en-US" sz="1000" smtClean="0">
              <a:latin typeface="Arial" pitchFamily="34" charset="0"/>
            </a:endParaRPr>
          </a:p>
          <a:p>
            <a:pPr eaLnBrk="1" hangingPunct="1"/>
            <a:r>
              <a:rPr lang="en-US" sz="1000" smtClean="0">
                <a:latin typeface="Arial" pitchFamily="34" charset="0"/>
              </a:rPr>
              <a:t>Omega-hydroxy fatty acids: formula R-OCH2 (CH2)n CH2 CH2 CH2 COOH  (R is H or acyl [H-C-H], and n is an integer of 0 to 18)</a:t>
            </a:r>
          </a:p>
          <a:p>
            <a:pPr eaLnBrk="1" hangingPunct="1"/>
            <a:endParaRPr lang="en-US" sz="1000" smtClean="0">
              <a:latin typeface="Arial" pitchFamily="34" charset="0"/>
            </a:endParaRPr>
          </a:p>
          <a:p>
            <a:pPr eaLnBrk="1" hangingPunct="1"/>
            <a:r>
              <a:rPr lang="en-US" sz="1000" smtClean="0">
                <a:latin typeface="Arial" pitchFamily="34" charset="0"/>
              </a:rPr>
              <a:t>Butovich IA </a:t>
            </a:r>
            <a:r>
              <a:rPr lang="en-US" sz="1000" i="1" smtClean="0">
                <a:latin typeface="Arial" pitchFamily="34" charset="0"/>
              </a:rPr>
              <a:t>et al</a:t>
            </a:r>
            <a:r>
              <a:rPr lang="en-US" sz="1000" smtClean="0">
                <a:latin typeface="Arial" pitchFamily="34" charset="0"/>
              </a:rPr>
              <a:t>. (2009).  </a:t>
            </a:r>
            <a:r>
              <a:rPr lang="en-US" sz="1000" i="1" smtClean="0">
                <a:latin typeface="Arial" pitchFamily="34" charset="0"/>
              </a:rPr>
              <a:t>Human tear film and meibum. Very long chain wax esters</a:t>
            </a:r>
          </a:p>
          <a:p>
            <a:pPr eaLnBrk="1" hangingPunct="1"/>
            <a:r>
              <a:rPr lang="en-US" sz="1000" i="1" smtClean="0">
                <a:latin typeface="Arial" pitchFamily="34" charset="0"/>
              </a:rPr>
              <a:t>and (o-acyl)-omega-hydroxy fatty acids of meibum.  </a:t>
            </a:r>
            <a:r>
              <a:rPr lang="en-US" sz="1000" smtClean="0">
                <a:latin typeface="Arial" pitchFamily="34" charset="0"/>
              </a:rPr>
              <a:t>J Lipid Res. 50: 2471 – 2485.</a:t>
            </a:r>
          </a:p>
          <a:p>
            <a:pPr eaLnBrk="1" hangingPunct="1"/>
            <a:endParaRPr lang="en-US" sz="1000" smtClean="0">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ln/>
        </p:spPr>
      </p:sp>
      <p:sp>
        <p:nvSpPr>
          <p:cNvPr id="258051" name="Notes Placeholder 2"/>
          <p:cNvSpPr>
            <a:spLocks noGrp="1"/>
          </p:cNvSpPr>
          <p:nvPr>
            <p:ph type="body" idx="1"/>
          </p:nvPr>
        </p:nvSpPr>
        <p:spPr>
          <a:noFill/>
        </p:spPr>
        <p:txBody>
          <a:bodyPr/>
          <a:lstStyle/>
          <a:p>
            <a:endParaRPr lang="en-GB" smtClean="0">
              <a:latin typeface="Arial" pitchFamily="34" charset="0"/>
            </a:endParaRPr>
          </a:p>
        </p:txBody>
      </p:sp>
      <p:sp>
        <p:nvSpPr>
          <p:cNvPr id="258052"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4DC1CE-7B03-4E1E-B593-6D8760C0CDB9}" type="slidenum">
              <a:rPr lang="en-US" smtClean="0">
                <a:solidFill>
                  <a:srgbClr val="000000"/>
                </a:solidFill>
              </a:rPr>
              <a:pPr eaLnBrk="1" hangingPunct="1"/>
              <a:t>95</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r>
              <a:rPr lang="en-AU" smtClean="0">
                <a:latin typeface="Arial" pitchFamily="34" charset="0"/>
              </a:rPr>
              <a:t>Relatively few SiHy lens button manufacturers are active currently.  Interestingly, all custom materials tend to have inferior physiological performance when compared with stock SiHy CLs.  Apart from chemical and/or button manufacturing differences it is conceivable that materials that can be lathed need different formulations (e.g. more rigid to resist flexing under the tool tip) to be practical as well as wettable, especially if complex and expensive secondary manufacture is to be avoided, e.g. surface treatment.  In some cases the oxygen performance difference can be more than 40% lower.</a:t>
            </a:r>
            <a:endParaRPr lang="en-GB" smtClean="0">
              <a:latin typeface="Arial" pitchFamily="34" charset="0"/>
            </a:endParaRPr>
          </a:p>
        </p:txBody>
      </p:sp>
      <p:sp>
        <p:nvSpPr>
          <p:cNvPr id="17818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A0D93D-CD43-4DB2-B876-C1E9F1484DF3}" type="slidenum">
              <a:rPr lang="en-AU" smtClean="0"/>
              <a:pPr eaLnBrk="1" hangingPunct="1"/>
              <a:t>11</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AU"/>
              <a:t>3L9: </a:t>
            </a:r>
            <a:fld id="{352434B0-3004-4977-A230-65DE5AC94BD3}" type="slidenum">
              <a:rPr lang="en-AU"/>
              <a:pPr>
                <a:defRPr/>
              </a:pPr>
              <a:t>‹#›</a:t>
            </a:fld>
            <a:endParaRPr lang="en-AU"/>
          </a:p>
        </p:txBody>
      </p:sp>
    </p:spTree>
    <p:extLst>
      <p:ext uri="{BB962C8B-B14F-4D97-AF65-F5344CB8AC3E}">
        <p14:creationId xmlns="" xmlns:p14="http://schemas.microsoft.com/office/powerpoint/2010/main" val="1919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APPROVED Title slide Yellow 2010.jpg"/>
          <p:cNvPicPr>
            <a:picLocks noChangeAspect="1"/>
          </p:cNvPicPr>
          <p:nvPr userDrawn="1"/>
        </p:nvPicPr>
        <p:blipFill>
          <a:blip r:embed="rId2" cstate="print">
            <a:extLst>
              <a:ext uri="{28A0092B-C50C-407E-A947-70E740481C1C}">
                <a14:useLocalDpi xmlns="" xmlns:a14="http://schemas.microsoft.com/office/drawing/2010/main" val="0"/>
              </a:ext>
            </a:extLst>
          </a:blip>
          <a:srcRect l="8829" t="8888" r="7797" b="23334"/>
          <a:stretch>
            <a:fillRect/>
          </a:stretch>
        </p:blipFill>
        <p:spPr bwMode="auto">
          <a:xfrm>
            <a:off x="0" y="-12700"/>
            <a:ext cx="9144000" cy="688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C:\Documents and Settings\boshart\My Documents\Working CCLR Folder\SHorg\Images\finger with lensa.jpg"/>
          <p:cNvPicPr>
            <a:picLocks noChangeAspect="1" noChangeArrowheads="1"/>
          </p:cNvPicPr>
          <p:nvPr userDrawn="1"/>
        </p:nvPicPr>
        <p:blipFill>
          <a:blip r:embed="rId3" cstate="print">
            <a:duotone>
              <a:schemeClr val="accent6">
                <a:shade val="45000"/>
                <a:satMod val="135000"/>
              </a:schemeClr>
              <a:prstClr val="white"/>
            </a:duotone>
            <a:lum bright="-1000" contrast="-1000"/>
          </a:blip>
          <a:srcRect/>
          <a:stretch>
            <a:fillRect/>
          </a:stretch>
        </p:blipFill>
        <p:spPr bwMode="auto">
          <a:xfrm>
            <a:off x="0" y="1263873"/>
            <a:ext cx="9144000" cy="4932393"/>
          </a:xfrm>
          <a:prstGeom prst="rect">
            <a:avLst/>
          </a:prstGeom>
          <a:noFill/>
        </p:spPr>
      </p:pic>
    </p:spTree>
    <p:extLst>
      <p:ext uri="{BB962C8B-B14F-4D97-AF65-F5344CB8AC3E}">
        <p14:creationId xmlns="" xmlns:p14="http://schemas.microsoft.com/office/powerpoint/2010/main" val="219841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DEE75EB4-BEB0-476C-A02E-B41BF1C5A583}"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FE71C890-6D03-4017-920A-B9697624BFDB}" type="slidenum">
              <a:rPr lang="en-US"/>
              <a:pPr>
                <a:defRPr/>
              </a:pPr>
              <a:t>‹#›</a:t>
            </a:fld>
            <a:endParaRPr lang="en-US"/>
          </a:p>
        </p:txBody>
      </p:sp>
    </p:spTree>
    <p:extLst>
      <p:ext uri="{BB962C8B-B14F-4D97-AF65-F5344CB8AC3E}">
        <p14:creationId xmlns="" xmlns:p14="http://schemas.microsoft.com/office/powerpoint/2010/main" val="2225289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 xmlns:p14="http://schemas.microsoft.com/office/powerpoint/2010/main" val="121756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22FEC19E-0524-4144-B14C-B8676BF31094}"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F0BB7A9E-DC4F-4334-A73C-4FCECD69387C}" type="slidenum">
              <a:rPr lang="en-US"/>
              <a:pPr>
                <a:defRPr/>
              </a:pPr>
              <a:t>‹#›</a:t>
            </a:fld>
            <a:endParaRPr lang="en-US"/>
          </a:p>
        </p:txBody>
      </p:sp>
    </p:spTree>
    <p:extLst>
      <p:ext uri="{BB962C8B-B14F-4D97-AF65-F5344CB8AC3E}">
        <p14:creationId xmlns="" xmlns:p14="http://schemas.microsoft.com/office/powerpoint/2010/main" val="3216780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fld id="{9013885D-BAC9-46EE-983B-E2C32ECFAEA7}"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06AD33AF-64CD-4390-B43A-4F1460252D48}" type="slidenum">
              <a:rPr lang="en-US"/>
              <a:pPr>
                <a:defRPr/>
              </a:pPr>
              <a:t>‹#›</a:t>
            </a:fld>
            <a:endParaRPr lang="en-US"/>
          </a:p>
        </p:txBody>
      </p:sp>
    </p:spTree>
    <p:extLst>
      <p:ext uri="{BB962C8B-B14F-4D97-AF65-F5344CB8AC3E}">
        <p14:creationId xmlns="" xmlns:p14="http://schemas.microsoft.com/office/powerpoint/2010/main" val="1122176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fld id="{5E4B16B8-728D-4367-91AE-8A2084C94B5C}" type="datetimeFigureOut">
              <a:rPr lang="en-US"/>
              <a:pPr>
                <a:defRPr/>
              </a:pPr>
              <a:t>5/14/2014</a:t>
            </a:fld>
            <a:endParaRPr lang="en-US"/>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BCDC7F96-3A04-46CC-AD80-1786AD15CA28}" type="slidenum">
              <a:rPr lang="en-US"/>
              <a:pPr>
                <a:defRPr/>
              </a:pPr>
              <a:t>‹#›</a:t>
            </a:fld>
            <a:endParaRPr lang="en-US"/>
          </a:p>
        </p:txBody>
      </p:sp>
    </p:spTree>
    <p:extLst>
      <p:ext uri="{BB962C8B-B14F-4D97-AF65-F5344CB8AC3E}">
        <p14:creationId xmlns="" xmlns:p14="http://schemas.microsoft.com/office/powerpoint/2010/main" val="2263550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fld id="{107A7DC7-5E7C-4A24-8B66-ABF1417161F6}" type="datetimeFigureOut">
              <a:rPr lang="en-US"/>
              <a:pPr>
                <a:defRPr/>
              </a:pPr>
              <a:t>5/14/2014</a:t>
            </a:fld>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52326886-B8A8-4D38-B3B4-D02C18BAA24F}" type="slidenum">
              <a:rPr lang="en-US"/>
              <a:pPr>
                <a:defRPr/>
              </a:pPr>
              <a:t>‹#›</a:t>
            </a:fld>
            <a:endParaRPr lang="en-US"/>
          </a:p>
        </p:txBody>
      </p:sp>
    </p:spTree>
    <p:extLst>
      <p:ext uri="{BB962C8B-B14F-4D97-AF65-F5344CB8AC3E}">
        <p14:creationId xmlns="" xmlns:p14="http://schemas.microsoft.com/office/powerpoint/2010/main" val="111537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fld id="{2DD25A08-E376-4354-A70E-A39A63608554}" type="datetimeFigureOut">
              <a:rPr lang="en-US"/>
              <a:pPr>
                <a:defRPr/>
              </a:pPr>
              <a:t>5/14/2014</a:t>
            </a:fld>
            <a:endParaRPr lang="en-US"/>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BCA30039-AE3C-44C9-A361-1248382B82AE}" type="slidenum">
              <a:rPr lang="en-US"/>
              <a:pPr>
                <a:defRPr/>
              </a:pPr>
              <a:t>‹#›</a:t>
            </a:fld>
            <a:endParaRPr lang="en-US"/>
          </a:p>
        </p:txBody>
      </p:sp>
    </p:spTree>
    <p:extLst>
      <p:ext uri="{BB962C8B-B14F-4D97-AF65-F5344CB8AC3E}">
        <p14:creationId xmlns="" xmlns:p14="http://schemas.microsoft.com/office/powerpoint/2010/main" val="3157077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fld id="{DD091854-9197-44F1-B69B-437EBBC21326}"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B659DC0A-784F-4307-B3CF-B1C0EBC8BF86}" type="slidenum">
              <a:rPr lang="en-US"/>
              <a:pPr>
                <a:defRPr/>
              </a:pPr>
              <a:t>‹#›</a:t>
            </a:fld>
            <a:endParaRPr lang="en-US"/>
          </a:p>
        </p:txBody>
      </p:sp>
    </p:spTree>
    <p:extLst>
      <p:ext uri="{BB962C8B-B14F-4D97-AF65-F5344CB8AC3E}">
        <p14:creationId xmlns="" xmlns:p14="http://schemas.microsoft.com/office/powerpoint/2010/main" val="88014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fld id="{BD8ECC0C-E75B-418A-A817-D1AE0116BCCA}"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2BD167A0-3992-4E3B-BE01-5466F5D7B2BD}" type="slidenum">
              <a:rPr lang="en-US"/>
              <a:pPr>
                <a:defRPr/>
              </a:pPr>
              <a:t>‹#›</a:t>
            </a:fld>
            <a:endParaRPr lang="en-US"/>
          </a:p>
        </p:txBody>
      </p:sp>
    </p:spTree>
    <p:extLst>
      <p:ext uri="{BB962C8B-B14F-4D97-AF65-F5344CB8AC3E}">
        <p14:creationId xmlns="" xmlns:p14="http://schemas.microsoft.com/office/powerpoint/2010/main" val="104786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AU"/>
              <a:t>3L9: </a:t>
            </a:r>
            <a:fld id="{D98922D5-2068-41F9-BBE7-CFBC7FDDB0DE}" type="slidenum">
              <a:rPr lang="en-AU"/>
              <a:pPr>
                <a:defRPr/>
              </a:pPr>
              <a:t>‹#›</a:t>
            </a:fld>
            <a:endParaRPr lang="en-AU"/>
          </a:p>
        </p:txBody>
      </p:sp>
    </p:spTree>
    <p:extLst>
      <p:ext uri="{BB962C8B-B14F-4D97-AF65-F5344CB8AC3E}">
        <p14:creationId xmlns="" xmlns:p14="http://schemas.microsoft.com/office/powerpoint/2010/main" val="3718672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9329940F-6E22-4FCA-9395-17E0ED3962E0}"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D35C356A-DFDB-4541-AB37-84DDEBE48FAC}" type="slidenum">
              <a:rPr lang="en-US"/>
              <a:pPr>
                <a:defRPr/>
              </a:pPr>
              <a:t>‹#›</a:t>
            </a:fld>
            <a:endParaRPr lang="en-US"/>
          </a:p>
        </p:txBody>
      </p:sp>
    </p:spTree>
    <p:extLst>
      <p:ext uri="{BB962C8B-B14F-4D97-AF65-F5344CB8AC3E}">
        <p14:creationId xmlns="" xmlns:p14="http://schemas.microsoft.com/office/powerpoint/2010/main" val="551208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3A7D271E-4EB6-4A52-B938-B3B86433AFF0}"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B7068A5B-1274-422C-9C2C-88680D1F773C}" type="slidenum">
              <a:rPr lang="en-US"/>
              <a:pPr>
                <a:defRPr/>
              </a:pPr>
              <a:t>‹#›</a:t>
            </a:fld>
            <a:endParaRPr lang="en-US"/>
          </a:p>
        </p:txBody>
      </p:sp>
    </p:spTree>
    <p:extLst>
      <p:ext uri="{BB962C8B-B14F-4D97-AF65-F5344CB8AC3E}">
        <p14:creationId xmlns="" xmlns:p14="http://schemas.microsoft.com/office/powerpoint/2010/main" val="1760958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2" descr="C:\Documents and Settings\boshart\My Documents\Working CCLR Folder\SHorg\Images\finger with lensa.jpg"/>
          <p:cNvPicPr>
            <a:picLocks noChangeAspect="1" noChangeArrowheads="1"/>
          </p:cNvPicPr>
          <p:nvPr userDrawn="1"/>
        </p:nvPicPr>
        <p:blipFill>
          <a:blip r:embed="rId2" cstate="print">
            <a:duotone>
              <a:schemeClr val="accent6">
                <a:shade val="45000"/>
                <a:satMod val="135000"/>
              </a:schemeClr>
              <a:prstClr val="white"/>
            </a:duotone>
            <a:lum bright="-1000" contrast="-1000"/>
          </a:blip>
          <a:srcRect/>
          <a:stretch>
            <a:fillRect/>
          </a:stretch>
        </p:blipFill>
        <p:spPr bwMode="auto">
          <a:xfrm>
            <a:off x="0" y="1239807"/>
            <a:ext cx="9144000" cy="5618193"/>
          </a:xfrm>
          <a:prstGeom prst="rect">
            <a:avLst/>
          </a:prstGeom>
          <a:noFill/>
        </p:spPr>
      </p:pic>
      <p:sp>
        <p:nvSpPr>
          <p:cNvPr id="19466" name="Rectangle 10"/>
          <p:cNvSpPr>
            <a:spLocks noGrp="1" noChangeArrowheads="1"/>
          </p:cNvSpPr>
          <p:nvPr>
            <p:ph type="ctrTitle" sz="quarter"/>
          </p:nvPr>
        </p:nvSpPr>
        <p:spPr>
          <a:xfrm>
            <a:off x="2555875" y="188913"/>
            <a:ext cx="6408738" cy="719137"/>
          </a:xfrm>
        </p:spPr>
        <p:txBody>
          <a:bodyPr/>
          <a:lstStyle>
            <a:lvl1pPr>
              <a:defRPr smtClean="0"/>
            </a:lvl1pPr>
          </a:lstStyle>
          <a:p>
            <a:r>
              <a:rPr lang="en-US" dirty="0" smtClean="0"/>
              <a:t>Click to edit Master title style</a:t>
            </a:r>
          </a:p>
        </p:txBody>
      </p:sp>
    </p:spTree>
    <p:extLst>
      <p:ext uri="{BB962C8B-B14F-4D97-AF65-F5344CB8AC3E}">
        <p14:creationId xmlns="" xmlns:p14="http://schemas.microsoft.com/office/powerpoint/2010/main" val="1730593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solidFill>
                  <a:srgbClr val="FFFFFF"/>
                </a:solidFill>
              </a:defRPr>
            </a:lvl1pPr>
          </a:lstStyle>
          <a:p>
            <a:pPr>
              <a:defRPr/>
            </a:pPr>
            <a:r>
              <a:rPr lang="en-US"/>
              <a:t>5L1: </a:t>
            </a:r>
            <a:fld id="{B562B8E3-2D34-4ED5-B54D-CC6FE0712B02}" type="slidenum">
              <a:rPr lang="en-US"/>
              <a:pPr>
                <a:defRPr/>
              </a:pPr>
              <a:t>‹#›</a:t>
            </a:fld>
            <a:endParaRPr lang="en-US" dirty="0"/>
          </a:p>
        </p:txBody>
      </p:sp>
    </p:spTree>
    <p:extLst>
      <p:ext uri="{BB962C8B-B14F-4D97-AF65-F5344CB8AC3E}">
        <p14:creationId xmlns="" xmlns:p14="http://schemas.microsoft.com/office/powerpoint/2010/main" val="118072547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ftr" sz="quarter" idx="10"/>
          </p:nvPr>
        </p:nvSpPr>
        <p:spPr>
          <a:xfrm>
            <a:off x="3124200" y="6619875"/>
            <a:ext cx="2895600" cy="300038"/>
          </a:xfrm>
        </p:spPr>
        <p:txBody>
          <a:bodyPr/>
          <a:lstStyle>
            <a:lvl1pPr>
              <a:defRPr sz="1200">
                <a:solidFill>
                  <a:srgbClr val="FFFFFF"/>
                </a:solidFill>
              </a:defRPr>
            </a:lvl1pPr>
          </a:lstStyle>
          <a:p>
            <a:pPr>
              <a:defRPr/>
            </a:pPr>
            <a:r>
              <a:rPr lang="en-US"/>
              <a:t>3L9: </a:t>
            </a:r>
            <a:fld id="{03F2FD46-587F-478D-A5BC-B4F2FA3542C0}" type="slidenum">
              <a:rPr lang="en-US"/>
              <a:pPr>
                <a:defRPr/>
              </a:pPr>
              <a:t>‹#›</a:t>
            </a:fld>
            <a:endParaRPr lang="en-US"/>
          </a:p>
        </p:txBody>
      </p:sp>
    </p:spTree>
    <p:extLst>
      <p:ext uri="{BB962C8B-B14F-4D97-AF65-F5344CB8AC3E}">
        <p14:creationId xmlns="" xmlns:p14="http://schemas.microsoft.com/office/powerpoint/2010/main" val="3868784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0A2EB9BA-EB38-49CC-9AE5-DC669AF93631}"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80D6DF71-DC34-47BB-9918-AFCDF83593EA}" type="slidenum">
              <a:rPr lang="en-US"/>
              <a:pPr>
                <a:defRPr/>
              </a:pPr>
              <a:t>‹#›</a:t>
            </a:fld>
            <a:endParaRPr lang="en-US"/>
          </a:p>
        </p:txBody>
      </p:sp>
    </p:spTree>
    <p:extLst>
      <p:ext uri="{BB962C8B-B14F-4D97-AF65-F5344CB8AC3E}">
        <p14:creationId xmlns="" xmlns:p14="http://schemas.microsoft.com/office/powerpoint/2010/main" val="3431343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DBB27A53-C0D4-4DAB-B952-633C2D2447B4}"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986F40E3-918F-43C8-8042-DD0C93DD30C4}" type="slidenum">
              <a:rPr lang="en-US"/>
              <a:pPr>
                <a:defRPr/>
              </a:pPr>
              <a:t>‹#›</a:t>
            </a:fld>
            <a:endParaRPr lang="en-US"/>
          </a:p>
        </p:txBody>
      </p:sp>
    </p:spTree>
    <p:extLst>
      <p:ext uri="{BB962C8B-B14F-4D97-AF65-F5344CB8AC3E}">
        <p14:creationId xmlns="" xmlns:p14="http://schemas.microsoft.com/office/powerpoint/2010/main" val="2873500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A2EA9E3E-559E-4FFC-B2D0-E22BF0CEE41A}" type="datetimeFigureOut">
              <a:rPr lang="en-US"/>
              <a:pPr>
                <a:defRPr/>
              </a:pPr>
              <a:t>5/14/2014</a:t>
            </a:fld>
            <a:endParaRPr lang="en-US"/>
          </a:p>
        </p:txBody>
      </p:sp>
      <p:sp>
        <p:nvSpPr>
          <p:cNvPr id="8"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D8037AC4-890F-42D8-AA8D-CD3479379AE8}" type="slidenum">
              <a:rPr lang="en-US"/>
              <a:pPr>
                <a:defRPr/>
              </a:pPr>
              <a:t>‹#›</a:t>
            </a:fld>
            <a:endParaRPr lang="en-US"/>
          </a:p>
        </p:txBody>
      </p:sp>
    </p:spTree>
    <p:extLst>
      <p:ext uri="{BB962C8B-B14F-4D97-AF65-F5344CB8AC3E}">
        <p14:creationId xmlns="" xmlns:p14="http://schemas.microsoft.com/office/powerpoint/2010/main" val="1177381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47BB56D7-DC89-4D71-9F6B-AC003E56A776}" type="datetimeFigureOut">
              <a:rPr lang="en-US"/>
              <a:pPr>
                <a:defRPr/>
              </a:pPr>
              <a:t>5/14/2014</a:t>
            </a:fld>
            <a:endParaRPr lang="en-US"/>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6CC1F1DC-2808-4962-842B-4956D2F5F8C2}" type="slidenum">
              <a:rPr lang="en-US"/>
              <a:pPr>
                <a:defRPr/>
              </a:pPr>
              <a:t>‹#›</a:t>
            </a:fld>
            <a:endParaRPr lang="en-US"/>
          </a:p>
        </p:txBody>
      </p:sp>
    </p:spTree>
    <p:extLst>
      <p:ext uri="{BB962C8B-B14F-4D97-AF65-F5344CB8AC3E}">
        <p14:creationId xmlns="" xmlns:p14="http://schemas.microsoft.com/office/powerpoint/2010/main" val="547195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E77E5283-F534-43C9-9367-C4FDC0C9BFCB}" type="datetimeFigureOut">
              <a:rPr lang="en-US"/>
              <a:pPr>
                <a:defRPr/>
              </a:pPr>
              <a:t>5/14/2014</a:t>
            </a:fld>
            <a:endParaRPr lang="en-US"/>
          </a:p>
        </p:txBody>
      </p:sp>
      <p:sp>
        <p:nvSpPr>
          <p:cNvPr id="3"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C1D42C33-5F58-4E29-B78E-B4B96FA7D06D}" type="slidenum">
              <a:rPr lang="en-US"/>
              <a:pPr>
                <a:defRPr/>
              </a:pPr>
              <a:t>‹#›</a:t>
            </a:fld>
            <a:endParaRPr lang="en-US"/>
          </a:p>
        </p:txBody>
      </p:sp>
    </p:spTree>
    <p:extLst>
      <p:ext uri="{BB962C8B-B14F-4D97-AF65-F5344CB8AC3E}">
        <p14:creationId xmlns="" xmlns:p14="http://schemas.microsoft.com/office/powerpoint/2010/main" val="108548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AU"/>
              <a:t>3L9: </a:t>
            </a:r>
            <a:fld id="{D2FCB99B-C6FD-49A8-87BF-9E9F1053BE5B}" type="slidenum">
              <a:rPr lang="en-AU"/>
              <a:pPr>
                <a:defRPr/>
              </a:pPr>
              <a:t>‹#›</a:t>
            </a:fld>
            <a:endParaRPr lang="en-AU"/>
          </a:p>
        </p:txBody>
      </p:sp>
    </p:spTree>
    <p:extLst>
      <p:ext uri="{BB962C8B-B14F-4D97-AF65-F5344CB8AC3E}">
        <p14:creationId xmlns="" xmlns:p14="http://schemas.microsoft.com/office/powerpoint/2010/main" val="2572052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89B09794-063D-453E-8482-88916B408AC3}"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01879458-E525-4D7B-9201-B8362AC7E2DF}" type="slidenum">
              <a:rPr lang="en-US"/>
              <a:pPr>
                <a:defRPr/>
              </a:pPr>
              <a:t>‹#›</a:t>
            </a:fld>
            <a:endParaRPr lang="en-US"/>
          </a:p>
        </p:txBody>
      </p:sp>
    </p:spTree>
    <p:extLst>
      <p:ext uri="{BB962C8B-B14F-4D97-AF65-F5344CB8AC3E}">
        <p14:creationId xmlns="" xmlns:p14="http://schemas.microsoft.com/office/powerpoint/2010/main" val="2577230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C142CF49-19A9-4FEA-98B7-5B17A4FFAE89}"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8ABF4A8D-42B9-4C1E-8339-B9A161B5330F}" type="slidenum">
              <a:rPr lang="en-US"/>
              <a:pPr>
                <a:defRPr/>
              </a:pPr>
              <a:t>‹#›</a:t>
            </a:fld>
            <a:endParaRPr lang="en-US"/>
          </a:p>
        </p:txBody>
      </p:sp>
    </p:spTree>
    <p:extLst>
      <p:ext uri="{BB962C8B-B14F-4D97-AF65-F5344CB8AC3E}">
        <p14:creationId xmlns="" xmlns:p14="http://schemas.microsoft.com/office/powerpoint/2010/main" val="1158833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1C80CA8B-F02A-4C2A-826E-075C0EC36BB6}"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D343807F-E1A4-45EE-80BF-FFBEEE365B6F}" type="slidenum">
              <a:rPr lang="en-US"/>
              <a:pPr>
                <a:defRPr/>
              </a:pPr>
              <a:t>‹#›</a:t>
            </a:fld>
            <a:endParaRPr lang="en-US"/>
          </a:p>
        </p:txBody>
      </p:sp>
    </p:spTree>
    <p:extLst>
      <p:ext uri="{BB962C8B-B14F-4D97-AF65-F5344CB8AC3E}">
        <p14:creationId xmlns="" xmlns:p14="http://schemas.microsoft.com/office/powerpoint/2010/main" val="34431524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CF5F2400-BEB9-4C4F-8ECB-A2C16E8B2EA3}"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sz="1000" b="1">
                <a:solidFill>
                  <a:srgbClr val="000000"/>
                </a:solidFill>
                <a:latin typeface="Arial" charset="0"/>
              </a:defRPr>
            </a:lvl1pPr>
          </a:lstStyle>
          <a:p>
            <a:pPr>
              <a:defRPr/>
            </a:pPr>
            <a:fld id="{FC6B6056-E0D2-47D6-A0FD-2048CD29D0B9}" type="slidenum">
              <a:rPr lang="en-US"/>
              <a:pPr>
                <a:defRPr/>
              </a:pPr>
              <a:t>‹#›</a:t>
            </a:fld>
            <a:endParaRPr lang="en-US"/>
          </a:p>
        </p:txBody>
      </p:sp>
    </p:spTree>
    <p:extLst>
      <p:ext uri="{BB962C8B-B14F-4D97-AF65-F5344CB8AC3E}">
        <p14:creationId xmlns="" xmlns:p14="http://schemas.microsoft.com/office/powerpoint/2010/main" val="1276467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3471577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APPROVED Template Yellow"/>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4"/>
          <p:cNvSpPr>
            <a:spLocks noGrp="1" noChangeArrowheads="1"/>
          </p:cNvSpPr>
          <p:nvPr>
            <p:ph type="ftr" sz="quarter" idx="10"/>
          </p:nvPr>
        </p:nvSpPr>
        <p:spPr>
          <a:xfrm>
            <a:off x="3124200" y="6518275"/>
            <a:ext cx="2895600" cy="457200"/>
          </a:xfrm>
        </p:spPr>
        <p:txBody>
          <a:bodyPr/>
          <a:lstStyle>
            <a:lvl1pPr eaLnBrk="1" hangingPunct="1">
              <a:defRPr sz="1200">
                <a:solidFill>
                  <a:srgbClr val="FFFFFF"/>
                </a:solidFill>
                <a:latin typeface="+mj-lt"/>
              </a:defRPr>
            </a:lvl1pPr>
          </a:lstStyle>
          <a:p>
            <a:pPr>
              <a:defRPr/>
            </a:pPr>
            <a:r>
              <a:rPr lang="en-US"/>
              <a:t>5L1: </a:t>
            </a:r>
            <a:fld id="{9D3A344A-3459-4690-A892-11D83FE9A3E8}" type="slidenum">
              <a:rPr lang="en-US"/>
              <a:pPr>
                <a:defRPr/>
              </a:pPr>
              <a:t>‹#›</a:t>
            </a:fld>
            <a:endParaRPr lang="en-US" dirty="0"/>
          </a:p>
        </p:txBody>
      </p:sp>
    </p:spTree>
    <p:extLst>
      <p:ext uri="{BB962C8B-B14F-4D97-AF65-F5344CB8AC3E}">
        <p14:creationId xmlns="" xmlns:p14="http://schemas.microsoft.com/office/powerpoint/2010/main" val="12367779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907065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2405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39734" y="192405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3486527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2524364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3321904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AU"/>
              <a:t>3L9: </a:t>
            </a:r>
            <a:fld id="{9C773D1A-CAF9-4EB6-A9CC-DD0EE410DE57}" type="slidenum">
              <a:rPr lang="en-AU"/>
              <a:pPr>
                <a:defRPr/>
              </a:pPr>
              <a:t>‹#›</a:t>
            </a:fld>
            <a:endParaRPr lang="en-AU"/>
          </a:p>
        </p:txBody>
      </p:sp>
    </p:spTree>
    <p:extLst>
      <p:ext uri="{BB962C8B-B14F-4D97-AF65-F5344CB8AC3E}">
        <p14:creationId xmlns="" xmlns:p14="http://schemas.microsoft.com/office/powerpoint/2010/main" val="2343429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42507634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31071514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1622177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3640574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495300"/>
            <a:ext cx="1943100" cy="554355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495300"/>
            <a:ext cx="5693834" cy="5543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869979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2" descr="C:\Documents and Settings\boshart\My Documents\Working CCLR Folder\SHorg\Images\finger with lensa.jpg"/>
          <p:cNvPicPr>
            <a:picLocks noChangeAspect="1" noChangeArrowheads="1"/>
          </p:cNvPicPr>
          <p:nvPr userDrawn="1"/>
        </p:nvPicPr>
        <p:blipFill>
          <a:blip r:embed="rId2" cstate="print">
            <a:duotone>
              <a:schemeClr val="accent6">
                <a:shade val="45000"/>
                <a:satMod val="135000"/>
              </a:schemeClr>
              <a:prstClr val="white"/>
            </a:duotone>
            <a:lum bright="-1000" contrast="-1000"/>
          </a:blip>
          <a:srcRect/>
          <a:stretch>
            <a:fillRect/>
          </a:stretch>
        </p:blipFill>
        <p:spPr bwMode="auto">
          <a:xfrm>
            <a:off x="0" y="1239807"/>
            <a:ext cx="9144000" cy="5618193"/>
          </a:xfrm>
          <a:prstGeom prst="rect">
            <a:avLst/>
          </a:prstGeom>
          <a:noFill/>
        </p:spPr>
      </p:pic>
      <p:sp>
        <p:nvSpPr>
          <p:cNvPr id="19466" name="Rectangle 10"/>
          <p:cNvSpPr>
            <a:spLocks noGrp="1" noChangeArrowheads="1"/>
          </p:cNvSpPr>
          <p:nvPr>
            <p:ph type="ctrTitle" sz="quarter"/>
          </p:nvPr>
        </p:nvSpPr>
        <p:spPr>
          <a:xfrm>
            <a:off x="2555875" y="188913"/>
            <a:ext cx="6408738" cy="719137"/>
          </a:xfrm>
        </p:spPr>
        <p:txBody>
          <a:bodyPr/>
          <a:lstStyle>
            <a:lvl1pPr>
              <a:defRPr smtClean="0"/>
            </a:lvl1pPr>
          </a:lstStyle>
          <a:p>
            <a:r>
              <a:rPr lang="en-US" dirty="0" smtClean="0"/>
              <a:t>Click to edit Master title style</a:t>
            </a:r>
          </a:p>
        </p:txBody>
      </p:sp>
    </p:spTree>
    <p:extLst>
      <p:ext uri="{BB962C8B-B14F-4D97-AF65-F5344CB8AC3E}">
        <p14:creationId xmlns="" xmlns:p14="http://schemas.microsoft.com/office/powerpoint/2010/main" val="2702279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p:txBody>
          <a:bodyPr/>
          <a:lstStyle>
            <a:lvl1pPr>
              <a:defRPr/>
            </a:lvl1pPr>
          </a:lstStyle>
          <a:p>
            <a:pPr>
              <a:defRPr/>
            </a:pPr>
            <a:fld id="{0528CC5A-AB74-4407-B45B-42E0887ED1C8}" type="datetimeFigureOut">
              <a:rPr lang="en-US"/>
              <a:pPr>
                <a:defRPr/>
              </a:pPr>
              <a:t>5/14/2014</a:t>
            </a:fld>
            <a:endParaRPr lang="en-US"/>
          </a:p>
        </p:txBody>
      </p:sp>
      <p:sp>
        <p:nvSpPr>
          <p:cNvPr id="5" name="Rectangle 4"/>
          <p:cNvSpPr>
            <a:spLocks noGrp="1" noChangeArrowheads="1"/>
          </p:cNvSpPr>
          <p:nvPr>
            <p:ph type="ftr" sz="quarter" idx="11"/>
          </p:nvPr>
        </p:nvSpPr>
        <p:spPr/>
        <p:txBody>
          <a:bodyPr/>
          <a:lstStyle>
            <a:lvl1pPr>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pPr>
              <a:defRPr/>
            </a:pPr>
            <a:fld id="{D5487B3F-0AF7-4E4F-A82C-75A17BC385BE}" type="slidenum">
              <a:rPr lang="en-US"/>
              <a:pPr>
                <a:defRPr/>
              </a:pPr>
              <a:t>‹#›</a:t>
            </a:fld>
            <a:endParaRPr lang="en-US"/>
          </a:p>
        </p:txBody>
      </p:sp>
    </p:spTree>
    <p:extLst>
      <p:ext uri="{BB962C8B-B14F-4D97-AF65-F5344CB8AC3E}">
        <p14:creationId xmlns="" xmlns:p14="http://schemas.microsoft.com/office/powerpoint/2010/main" val="30229693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4DF843-23EF-4CBC-AF47-6339A0A3761E}" type="datetimeFigureOut">
              <a:rPr lang="en-US"/>
              <a:pPr>
                <a:defRPr/>
              </a:pPr>
              <a:t>5/14/2014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948C4-6CDE-427E-B313-6C6E715E58B6}" type="slidenum">
              <a:rPr lang="en-US"/>
              <a:pPr>
                <a:defRPr/>
              </a:pPr>
              <a:t>‹#›</a:t>
            </a:fld>
            <a:endParaRPr lang="en-US"/>
          </a:p>
        </p:txBody>
      </p:sp>
    </p:spTree>
    <p:extLst>
      <p:ext uri="{BB962C8B-B14F-4D97-AF65-F5344CB8AC3E}">
        <p14:creationId xmlns="" xmlns:p14="http://schemas.microsoft.com/office/powerpoint/2010/main" val="1620029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4334ABA-F932-4E98-A5AA-4E8B0FF03A17}" type="datetimeFigureOut">
              <a:rPr lang="en-US"/>
              <a:pPr>
                <a:defRPr/>
              </a:pPr>
              <a:t>5/14/2014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5E5739-570D-4D78-B64F-F61DD3250848}" type="slidenum">
              <a:rPr lang="en-US"/>
              <a:pPr>
                <a:defRPr/>
              </a:pPr>
              <a:t>‹#›</a:t>
            </a:fld>
            <a:endParaRPr lang="en-US"/>
          </a:p>
        </p:txBody>
      </p:sp>
    </p:spTree>
    <p:extLst>
      <p:ext uri="{BB962C8B-B14F-4D97-AF65-F5344CB8AC3E}">
        <p14:creationId xmlns="" xmlns:p14="http://schemas.microsoft.com/office/powerpoint/2010/main" val="38831739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D44F650-4E27-4743-85E1-E26FA2DB8FEB}" type="datetimeFigureOut">
              <a:rPr lang="en-US"/>
              <a:pPr>
                <a:defRPr/>
              </a:pPr>
              <a:t>5/14/2014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8587C-4A42-4275-A238-7C5E1C651EF7}" type="slidenum">
              <a:rPr lang="en-US"/>
              <a:pPr>
                <a:defRPr/>
              </a:pPr>
              <a:t>‹#›</a:t>
            </a:fld>
            <a:endParaRPr lang="en-US"/>
          </a:p>
        </p:txBody>
      </p:sp>
    </p:spTree>
    <p:extLst>
      <p:ext uri="{BB962C8B-B14F-4D97-AF65-F5344CB8AC3E}">
        <p14:creationId xmlns="" xmlns:p14="http://schemas.microsoft.com/office/powerpoint/2010/main" val="326907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AU"/>
              <a:t>3L9: </a:t>
            </a:r>
            <a:fld id="{F7AA3A9F-C134-4171-991E-DD1CE0C3740A}" type="slidenum">
              <a:rPr lang="en-AU"/>
              <a:pPr>
                <a:defRPr/>
              </a:pPr>
              <a:t>‹#›</a:t>
            </a:fld>
            <a:endParaRPr lang="en-AU"/>
          </a:p>
        </p:txBody>
      </p:sp>
    </p:spTree>
    <p:extLst>
      <p:ext uri="{BB962C8B-B14F-4D97-AF65-F5344CB8AC3E}">
        <p14:creationId xmlns="" xmlns:p14="http://schemas.microsoft.com/office/powerpoint/2010/main" val="14168412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E0EB62F-0774-4CF3-889D-AAD0EB8A451D}" type="datetimeFigureOut">
              <a:rPr lang="en-US"/>
              <a:pPr>
                <a:defRPr/>
              </a:pPr>
              <a:t>5/14/2014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97003A1-4B7C-4800-8FCE-520C92A052F4}" type="slidenum">
              <a:rPr lang="en-US"/>
              <a:pPr>
                <a:defRPr/>
              </a:pPr>
              <a:t>‹#›</a:t>
            </a:fld>
            <a:endParaRPr lang="en-US"/>
          </a:p>
        </p:txBody>
      </p:sp>
    </p:spTree>
    <p:extLst>
      <p:ext uri="{BB962C8B-B14F-4D97-AF65-F5344CB8AC3E}">
        <p14:creationId xmlns="" xmlns:p14="http://schemas.microsoft.com/office/powerpoint/2010/main" val="15896726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1C4381B5-8C3A-4B27-8276-5D58CFC71192}" type="datetimeFigureOut">
              <a:rPr lang="en-US"/>
              <a:pPr>
                <a:defRPr/>
              </a:pPr>
              <a:t>5/14/2014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C7E2D7-7B3B-49DA-AE4A-AA1C521764AF}" type="slidenum">
              <a:rPr lang="en-US"/>
              <a:pPr>
                <a:defRPr/>
              </a:pPr>
              <a:t>‹#›</a:t>
            </a:fld>
            <a:endParaRPr lang="en-US"/>
          </a:p>
        </p:txBody>
      </p:sp>
    </p:spTree>
    <p:extLst>
      <p:ext uri="{BB962C8B-B14F-4D97-AF65-F5344CB8AC3E}">
        <p14:creationId xmlns="" xmlns:p14="http://schemas.microsoft.com/office/powerpoint/2010/main" val="17303505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1B73B3E-E921-470F-B78F-E4301EBCB146}" type="datetimeFigureOut">
              <a:rPr lang="en-US"/>
              <a:pPr>
                <a:defRPr/>
              </a:pPr>
              <a:t>5/14/2014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503389D-6849-4364-B244-1E6E44E341F1}" type="slidenum">
              <a:rPr lang="en-US"/>
              <a:pPr>
                <a:defRPr/>
              </a:pPr>
              <a:t>‹#›</a:t>
            </a:fld>
            <a:endParaRPr lang="en-US"/>
          </a:p>
        </p:txBody>
      </p:sp>
    </p:spTree>
    <p:extLst>
      <p:ext uri="{BB962C8B-B14F-4D97-AF65-F5344CB8AC3E}">
        <p14:creationId xmlns="" xmlns:p14="http://schemas.microsoft.com/office/powerpoint/2010/main" val="16001403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94CCB41-EA2C-4852-B85D-F975FB9BA950}" type="datetimeFigureOut">
              <a:rPr lang="en-US"/>
              <a:pPr>
                <a:defRPr/>
              </a:pPr>
              <a:t>5/14/2014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1E83D7-8A47-4667-800B-A178E7D2EAC3}" type="slidenum">
              <a:rPr lang="en-US"/>
              <a:pPr>
                <a:defRPr/>
              </a:pPr>
              <a:t>‹#›</a:t>
            </a:fld>
            <a:endParaRPr lang="en-US"/>
          </a:p>
        </p:txBody>
      </p:sp>
    </p:spTree>
    <p:extLst>
      <p:ext uri="{BB962C8B-B14F-4D97-AF65-F5344CB8AC3E}">
        <p14:creationId xmlns="" xmlns:p14="http://schemas.microsoft.com/office/powerpoint/2010/main" val="22057381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054F447-B684-499A-A682-52422CA5F5FB}" type="datetimeFigureOut">
              <a:rPr lang="en-US"/>
              <a:pPr>
                <a:defRPr/>
              </a:pPr>
              <a:t>5/14/2014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DDBA5C-B6AC-42DB-94B1-CC55C72E4EDD}" type="slidenum">
              <a:rPr lang="en-US"/>
              <a:pPr>
                <a:defRPr/>
              </a:pPr>
              <a:t>‹#›</a:t>
            </a:fld>
            <a:endParaRPr lang="en-US"/>
          </a:p>
        </p:txBody>
      </p:sp>
    </p:spTree>
    <p:extLst>
      <p:ext uri="{BB962C8B-B14F-4D97-AF65-F5344CB8AC3E}">
        <p14:creationId xmlns="" xmlns:p14="http://schemas.microsoft.com/office/powerpoint/2010/main" val="845746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3DA1EB-9901-4AFD-A007-A35BD29A7E0B}" type="datetimeFigureOut">
              <a:rPr lang="en-US"/>
              <a:pPr>
                <a:defRPr/>
              </a:pPr>
              <a:t>5/14/2014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43D67A-3EF1-4623-ADC7-E83208C314DA}" type="slidenum">
              <a:rPr lang="en-US"/>
              <a:pPr>
                <a:defRPr/>
              </a:pPr>
              <a:t>‹#›</a:t>
            </a:fld>
            <a:endParaRPr lang="en-US"/>
          </a:p>
        </p:txBody>
      </p:sp>
    </p:spTree>
    <p:extLst>
      <p:ext uri="{BB962C8B-B14F-4D97-AF65-F5344CB8AC3E}">
        <p14:creationId xmlns="" xmlns:p14="http://schemas.microsoft.com/office/powerpoint/2010/main" val="36950494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F8BDD53-E545-4AF9-AD45-5360EE32FDC1}" type="datetimeFigureOut">
              <a:rPr lang="en-US"/>
              <a:pPr>
                <a:defRPr/>
              </a:pPr>
              <a:t>5/14/2014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8A747-AD93-4D26-9ABA-8E5B1E8CFBC7}" type="slidenum">
              <a:rPr lang="en-US"/>
              <a:pPr>
                <a:defRPr/>
              </a:pPr>
              <a:t>‹#›</a:t>
            </a:fld>
            <a:endParaRPr lang="en-US"/>
          </a:p>
        </p:txBody>
      </p:sp>
    </p:spTree>
    <p:extLst>
      <p:ext uri="{BB962C8B-B14F-4D97-AF65-F5344CB8AC3E}">
        <p14:creationId xmlns="" xmlns:p14="http://schemas.microsoft.com/office/powerpoint/2010/main" val="39189194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0470" y="-144942"/>
            <a:ext cx="7772400" cy="1470025"/>
          </a:xfrm>
        </p:spPr>
        <p:txBody>
          <a:bodyPr/>
          <a:lstStyle>
            <a:lvl1pPr>
              <a:defRPr>
                <a:effectLst>
                  <a:outerShdw blurRad="50800" dist="38100" dir="2700000" algn="tl" rotWithShape="0">
                    <a:srgbClr val="FFFFFF">
                      <a:alpha val="40000"/>
                    </a:srgbClr>
                  </a:outerShdw>
                </a:effectLst>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a:ln>
            <a:noFill/>
          </a:ln>
        </p:spPr>
        <p:txBody>
          <a:bodyPr/>
          <a:lstStyle>
            <a:lvl1pPr marL="0" indent="0" algn="ctr">
              <a:buNone/>
              <a:defRPr>
                <a:ln>
                  <a:noFill/>
                </a:ln>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3"/>
          <p:cNvSpPr>
            <a:spLocks noGrp="1" noChangeArrowheads="1"/>
          </p:cNvSpPr>
          <p:nvPr>
            <p:ph type="ftr" sz="quarter" idx="10"/>
          </p:nvPr>
        </p:nvSpPr>
        <p:spPr/>
        <p:txBody>
          <a:bodyPr/>
          <a:lstStyle>
            <a:lvl1pPr eaLnBrk="1" hangingPunct="1">
              <a:defRPr>
                <a:latin typeface="+mj-lt"/>
              </a:defRPr>
            </a:lvl1pPr>
          </a:lstStyle>
          <a:p>
            <a:pPr>
              <a:defRPr/>
            </a:pPr>
            <a:endParaRPr lang="en-US"/>
          </a:p>
        </p:txBody>
      </p:sp>
    </p:spTree>
    <p:extLst>
      <p:ext uri="{BB962C8B-B14F-4D97-AF65-F5344CB8AC3E}">
        <p14:creationId xmlns="" xmlns:p14="http://schemas.microsoft.com/office/powerpoint/2010/main" val="19086735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99319" y="-57928"/>
            <a:ext cx="7772400" cy="1143001"/>
          </a:xfrm>
          <a:effectLst/>
        </p:spPr>
        <p:txBody>
          <a:bodyPr/>
          <a:lstStyle>
            <a:lvl1pPr algn="ctr">
              <a:defRPr>
                <a:solidFill>
                  <a:srgbClr val="FFFFFF"/>
                </a:solidFill>
              </a:defRPr>
            </a:lvl1pPr>
          </a:lstStyle>
          <a:p>
            <a:r>
              <a:rPr lang="en-US" dirty="0" smtClean="0"/>
              <a:t>Click to edit Master title style</a:t>
            </a:r>
            <a:endParaRPr lang="en-AU" dirty="0"/>
          </a:p>
        </p:txBody>
      </p:sp>
      <p:sp>
        <p:nvSpPr>
          <p:cNvPr id="3" name="Content Placeholder 2"/>
          <p:cNvSpPr>
            <a:spLocks noGrp="1"/>
          </p:cNvSpPr>
          <p:nvPr>
            <p:ph idx="1"/>
          </p:nvPr>
        </p:nvSpPr>
        <p:spPr>
          <a:effectLst/>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30288660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84556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AU"/>
              <a:t>3L9: </a:t>
            </a:r>
            <a:fld id="{AE0E5E3D-F4D2-4A8C-BEA8-7B790D78592F}" type="slidenum">
              <a:rPr lang="en-AU"/>
              <a:pPr>
                <a:defRPr/>
              </a:pPr>
              <a:t>‹#›</a:t>
            </a:fld>
            <a:endParaRPr lang="en-AU"/>
          </a:p>
        </p:txBody>
      </p:sp>
    </p:spTree>
    <p:extLst>
      <p:ext uri="{BB962C8B-B14F-4D97-AF65-F5344CB8AC3E}">
        <p14:creationId xmlns="" xmlns:p14="http://schemas.microsoft.com/office/powerpoint/2010/main" val="32852370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75923" y="1501775"/>
            <a:ext cx="3818467"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29856" y="1501775"/>
            <a:ext cx="3818467" cy="4465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866446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9311267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190694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4923433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28580036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28043768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37767561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222" y="-4763"/>
            <a:ext cx="1943100" cy="5972176"/>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75923" y="-4763"/>
            <a:ext cx="5693833" cy="597217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3"/>
          <p:cNvSpPr>
            <a:spLocks noGrp="1" noChangeArrowheads="1"/>
          </p:cNvSpPr>
          <p:nvPr>
            <p:ph type="ftr" sz="quarter" idx="10"/>
          </p:nvPr>
        </p:nvSpPr>
        <p:spPr/>
        <p:txBody>
          <a:bodyPr/>
          <a:lstStyle>
            <a:lvl1pPr eaLnBrk="1" hangingPunct="1">
              <a:defRPr/>
            </a:lvl1pPr>
          </a:lstStyle>
          <a:p>
            <a:pPr>
              <a:defRPr/>
            </a:pPr>
            <a:endParaRPr lang="en-US"/>
          </a:p>
        </p:txBody>
      </p:sp>
    </p:spTree>
    <p:extLst>
      <p:ext uri="{BB962C8B-B14F-4D97-AF65-F5344CB8AC3E}">
        <p14:creationId xmlns="" xmlns:p14="http://schemas.microsoft.com/office/powerpoint/2010/main" val="40366134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26988"/>
            <a:ext cx="9144000" cy="688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6" name="Rectangle 10"/>
          <p:cNvSpPr>
            <a:spLocks noGrp="1" noChangeArrowheads="1"/>
          </p:cNvSpPr>
          <p:nvPr>
            <p:ph type="ctrTitle" sz="quarter"/>
          </p:nvPr>
        </p:nvSpPr>
        <p:spPr>
          <a:xfrm>
            <a:off x="2555875" y="188913"/>
            <a:ext cx="6408738" cy="719137"/>
          </a:xfrm>
        </p:spPr>
        <p:txBody>
          <a:bodyPr/>
          <a:lstStyle>
            <a:lvl1pPr>
              <a:defRPr smtClean="0"/>
            </a:lvl1pPr>
          </a:lstStyle>
          <a:p>
            <a:r>
              <a:rPr lang="en-US" smtClean="0"/>
              <a:t>Click to edit Master title style</a:t>
            </a:r>
          </a:p>
        </p:txBody>
      </p:sp>
    </p:spTree>
    <p:extLst>
      <p:ext uri="{BB962C8B-B14F-4D97-AF65-F5344CB8AC3E}">
        <p14:creationId xmlns="" xmlns:p14="http://schemas.microsoft.com/office/powerpoint/2010/main" val="38652326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EE68FA60-2DAE-4FB5-8DB9-8A1282F1DE35}"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78553C4C-E84C-40D4-9D33-185DEBFCAB97}" type="slidenum">
              <a:rPr lang="en-US"/>
              <a:pPr>
                <a:defRPr/>
              </a:pPr>
              <a:t>‹#›</a:t>
            </a:fld>
            <a:endParaRPr lang="en-US"/>
          </a:p>
        </p:txBody>
      </p:sp>
    </p:spTree>
    <p:extLst>
      <p:ext uri="{BB962C8B-B14F-4D97-AF65-F5344CB8AC3E}">
        <p14:creationId xmlns="" xmlns:p14="http://schemas.microsoft.com/office/powerpoint/2010/main" val="139426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AU"/>
              <a:t>3L9: </a:t>
            </a:r>
            <a:fld id="{213EBCDE-6FD2-4B8F-990B-0D04ACB71E0D}" type="slidenum">
              <a:rPr lang="en-AU"/>
              <a:pPr>
                <a:defRPr/>
              </a:pPr>
              <a:t>‹#›</a:t>
            </a:fld>
            <a:endParaRPr lang="en-AU"/>
          </a:p>
        </p:txBody>
      </p:sp>
    </p:spTree>
    <p:extLst>
      <p:ext uri="{BB962C8B-B14F-4D97-AF65-F5344CB8AC3E}">
        <p14:creationId xmlns="" xmlns:p14="http://schemas.microsoft.com/office/powerpoint/2010/main" val="4497743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BDDD9B5A-2F4C-4EA2-AB3E-F670A362BA0A}"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47B8596D-8C6B-4BA7-AF88-CA0D7B92B026}" type="slidenum">
              <a:rPr lang="en-US"/>
              <a:pPr>
                <a:defRPr/>
              </a:pPr>
              <a:t>‹#›</a:t>
            </a:fld>
            <a:endParaRPr lang="en-US"/>
          </a:p>
        </p:txBody>
      </p:sp>
    </p:spTree>
    <p:extLst>
      <p:ext uri="{BB962C8B-B14F-4D97-AF65-F5344CB8AC3E}">
        <p14:creationId xmlns="" xmlns:p14="http://schemas.microsoft.com/office/powerpoint/2010/main" val="35667337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669DA05D-213A-4C1F-A2AA-AC4430940DD2}"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F1B639E8-BA1C-4236-B9B0-2839501F98D5}" type="slidenum">
              <a:rPr lang="en-US"/>
              <a:pPr>
                <a:defRPr/>
              </a:pPr>
              <a:t>‹#›</a:t>
            </a:fld>
            <a:endParaRPr lang="en-US"/>
          </a:p>
        </p:txBody>
      </p:sp>
    </p:spTree>
    <p:extLst>
      <p:ext uri="{BB962C8B-B14F-4D97-AF65-F5344CB8AC3E}">
        <p14:creationId xmlns="" xmlns:p14="http://schemas.microsoft.com/office/powerpoint/2010/main" val="1108258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fld id="{65165A57-9AA7-4F33-B674-71B38069C30B}"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B1E73F30-78B4-4F0B-AB30-F5165812B249}" type="slidenum">
              <a:rPr lang="en-US"/>
              <a:pPr>
                <a:defRPr/>
              </a:pPr>
              <a:t>‹#›</a:t>
            </a:fld>
            <a:endParaRPr lang="en-US"/>
          </a:p>
        </p:txBody>
      </p:sp>
    </p:spTree>
    <p:extLst>
      <p:ext uri="{BB962C8B-B14F-4D97-AF65-F5344CB8AC3E}">
        <p14:creationId xmlns="" xmlns:p14="http://schemas.microsoft.com/office/powerpoint/2010/main" val="1958036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fld id="{5BC15FA5-C0E0-4119-B928-DC22D7619D28}" type="datetimeFigureOut">
              <a:rPr lang="en-US"/>
              <a:pPr>
                <a:defRPr/>
              </a:pPr>
              <a:t>5/14/2014</a:t>
            </a:fld>
            <a:endParaRPr lang="en-US"/>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2D44ED93-42A3-4E22-8CB7-D3EFF08272B4}" type="slidenum">
              <a:rPr lang="en-US"/>
              <a:pPr>
                <a:defRPr/>
              </a:pPr>
              <a:t>‹#›</a:t>
            </a:fld>
            <a:endParaRPr lang="en-US"/>
          </a:p>
        </p:txBody>
      </p:sp>
    </p:spTree>
    <p:extLst>
      <p:ext uri="{BB962C8B-B14F-4D97-AF65-F5344CB8AC3E}">
        <p14:creationId xmlns="" xmlns:p14="http://schemas.microsoft.com/office/powerpoint/2010/main" val="23132025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fld id="{EA3DEFAC-34FC-4E0C-8D60-AD6A35B01AF4}" type="datetimeFigureOut">
              <a:rPr lang="en-US"/>
              <a:pPr>
                <a:defRPr/>
              </a:pPr>
              <a:t>5/14/2014</a:t>
            </a:fld>
            <a:endParaRPr lang="en-US"/>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AA0FD6C9-174A-42A5-BC9E-4C1D93EC89F7}" type="slidenum">
              <a:rPr lang="en-US"/>
              <a:pPr>
                <a:defRPr/>
              </a:pPr>
              <a:t>‹#›</a:t>
            </a:fld>
            <a:endParaRPr lang="en-US"/>
          </a:p>
        </p:txBody>
      </p:sp>
    </p:spTree>
    <p:extLst>
      <p:ext uri="{BB962C8B-B14F-4D97-AF65-F5344CB8AC3E}">
        <p14:creationId xmlns="" xmlns:p14="http://schemas.microsoft.com/office/powerpoint/2010/main" val="144130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fld id="{564495AC-D491-4145-BD8A-EEBE0D94A9CF}" type="datetimeFigureOut">
              <a:rPr lang="en-US"/>
              <a:pPr>
                <a:defRPr/>
              </a:pPr>
              <a:t>5/14/2014</a:t>
            </a:fld>
            <a:endParaRPr lang="en-US"/>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04AADC58-598A-43F9-B432-C1EC954017D8}" type="slidenum">
              <a:rPr lang="en-US"/>
              <a:pPr>
                <a:defRPr/>
              </a:pPr>
              <a:t>‹#›</a:t>
            </a:fld>
            <a:endParaRPr lang="en-US"/>
          </a:p>
        </p:txBody>
      </p:sp>
    </p:spTree>
    <p:extLst>
      <p:ext uri="{BB962C8B-B14F-4D97-AF65-F5344CB8AC3E}">
        <p14:creationId xmlns="" xmlns:p14="http://schemas.microsoft.com/office/powerpoint/2010/main" val="1990174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fld id="{D705E78C-78CC-4180-A570-E52C9FC43F1E}"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64DBA7BE-9700-4CAC-8A76-ABD0C317F1A1}" type="slidenum">
              <a:rPr lang="en-US"/>
              <a:pPr>
                <a:defRPr/>
              </a:pPr>
              <a:t>‹#›</a:t>
            </a:fld>
            <a:endParaRPr lang="en-US"/>
          </a:p>
        </p:txBody>
      </p:sp>
    </p:spTree>
    <p:extLst>
      <p:ext uri="{BB962C8B-B14F-4D97-AF65-F5344CB8AC3E}">
        <p14:creationId xmlns="" xmlns:p14="http://schemas.microsoft.com/office/powerpoint/2010/main" val="2236754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fld id="{B3F1E2AC-E545-4AB4-B0E7-96A2204F9E50}" type="datetimeFigureOut">
              <a:rPr lang="en-US"/>
              <a:pPr>
                <a:defRPr/>
              </a:pPr>
              <a:t>5/14/2014</a:t>
            </a:fld>
            <a:endParaRPr lang="en-US"/>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EF02DC1D-5068-4894-A5C5-AD6CE11057B8}" type="slidenum">
              <a:rPr lang="en-US"/>
              <a:pPr>
                <a:defRPr/>
              </a:pPr>
              <a:t>‹#›</a:t>
            </a:fld>
            <a:endParaRPr lang="en-US"/>
          </a:p>
        </p:txBody>
      </p:sp>
    </p:spTree>
    <p:extLst>
      <p:ext uri="{BB962C8B-B14F-4D97-AF65-F5344CB8AC3E}">
        <p14:creationId xmlns="" xmlns:p14="http://schemas.microsoft.com/office/powerpoint/2010/main" val="252917872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9F1D704E-B1C0-427B-8AF2-CC17EC310CA4}"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FADD4CF6-4F5B-4BAA-A393-3B6BC5C941CD}" type="slidenum">
              <a:rPr lang="en-US"/>
              <a:pPr>
                <a:defRPr/>
              </a:pPr>
              <a:t>‹#›</a:t>
            </a:fld>
            <a:endParaRPr lang="en-US"/>
          </a:p>
        </p:txBody>
      </p:sp>
    </p:spTree>
    <p:extLst>
      <p:ext uri="{BB962C8B-B14F-4D97-AF65-F5344CB8AC3E}">
        <p14:creationId xmlns="" xmlns:p14="http://schemas.microsoft.com/office/powerpoint/2010/main" val="9400067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
            <a:ext cx="2057400" cy="6081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
            <a:ext cx="60198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fld id="{2A2C54AC-4DE8-4CDF-AA90-C625032561C4}" type="datetimeFigureOut">
              <a:rPr lang="en-US"/>
              <a:pPr>
                <a:defRPr/>
              </a:pPr>
              <a:t>5/14/2014</a:t>
            </a:fld>
            <a:endParaRPr lang="en-US"/>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F1D4956E-CECA-4593-8DA5-1BC36FE4B16A}" type="slidenum">
              <a:rPr lang="en-US"/>
              <a:pPr>
                <a:defRPr/>
              </a:pPr>
              <a:t>‹#›</a:t>
            </a:fld>
            <a:endParaRPr lang="en-US"/>
          </a:p>
        </p:txBody>
      </p:sp>
    </p:spTree>
    <p:extLst>
      <p:ext uri="{BB962C8B-B14F-4D97-AF65-F5344CB8AC3E}">
        <p14:creationId xmlns="" xmlns:p14="http://schemas.microsoft.com/office/powerpoint/2010/main" val="7606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AU"/>
              <a:t>3L9: </a:t>
            </a:r>
            <a:fld id="{48F616E4-83FA-42E7-AB27-9C2EA82D5F30}" type="slidenum">
              <a:rPr lang="en-AU"/>
              <a:pPr>
                <a:defRPr/>
              </a:pPr>
              <a:t>‹#›</a:t>
            </a:fld>
            <a:endParaRPr lang="en-AU"/>
          </a:p>
        </p:txBody>
      </p:sp>
    </p:spTree>
    <p:extLst>
      <p:ext uri="{BB962C8B-B14F-4D97-AF65-F5344CB8AC3E}">
        <p14:creationId xmlns="" xmlns:p14="http://schemas.microsoft.com/office/powerpoint/2010/main" val="1807645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AU"/>
              <a:t>3L9: </a:t>
            </a:r>
            <a:fld id="{ACF54D14-87D4-49A3-BE45-348C84B31086}" type="slidenum">
              <a:rPr lang="en-AU"/>
              <a:pPr>
                <a:defRPr/>
              </a:pPr>
              <a:t>‹#›</a:t>
            </a:fld>
            <a:endParaRPr lang="en-AU"/>
          </a:p>
        </p:txBody>
      </p:sp>
    </p:spTree>
    <p:extLst>
      <p:ext uri="{BB962C8B-B14F-4D97-AF65-F5344CB8AC3E}">
        <p14:creationId xmlns="" xmlns:p14="http://schemas.microsoft.com/office/powerpoint/2010/main" val="306416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7675" y="-161925"/>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341438"/>
            <a:ext cx="8229600"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p:txBody>
      </p:sp>
      <p:sp>
        <p:nvSpPr>
          <p:cNvPr id="1029" name="Rectangle 5"/>
          <p:cNvSpPr>
            <a:spLocks noGrp="1" noChangeArrowheads="1"/>
          </p:cNvSpPr>
          <p:nvPr>
            <p:ph type="ftr" sz="quarter" idx="3"/>
          </p:nvPr>
        </p:nvSpPr>
        <p:spPr bwMode="auto">
          <a:xfrm>
            <a:off x="3114675" y="6554788"/>
            <a:ext cx="2895600" cy="258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a:latin typeface="Arial" charset="0"/>
              </a:defRPr>
            </a:lvl1pPr>
          </a:lstStyle>
          <a:p>
            <a:pPr>
              <a:defRPr/>
            </a:pPr>
            <a:r>
              <a:rPr lang="en-AU"/>
              <a:t>3L9: </a:t>
            </a:r>
            <a:fld id="{5707061E-CE7E-4916-ADE5-05D4A3FBB066}"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6940" r:id="rId1"/>
    <p:sldLayoutId id="2147486941" r:id="rId2"/>
    <p:sldLayoutId id="2147486942" r:id="rId3"/>
    <p:sldLayoutId id="2147486943" r:id="rId4"/>
    <p:sldLayoutId id="2147486944" r:id="rId5"/>
    <p:sldLayoutId id="2147486945" r:id="rId6"/>
    <p:sldLayoutId id="2147486946" r:id="rId7"/>
    <p:sldLayoutId id="2147486947" r:id="rId8"/>
    <p:sldLayoutId id="2147486948" r:id="rId9"/>
    <p:sldLayoutId id="2147486959" r:id="rId10"/>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266825" indent="-352425" algn="l" rtl="0" eaLnBrk="0" fontAlgn="base" hangingPunct="0">
        <a:spcBef>
          <a:spcPct val="20000"/>
        </a:spcBef>
        <a:spcAft>
          <a:spcPct val="0"/>
        </a:spcAft>
        <a:buFont typeface="Arial" pitchFamily="34" charset="0"/>
        <a:buChar char="―"/>
        <a:defRPr sz="2800">
          <a:solidFill>
            <a:schemeClr val="tx1"/>
          </a:solidFill>
          <a:latin typeface="+mn-lt"/>
        </a:defRPr>
      </a:lvl3pPr>
      <a:lvl4pPr marL="1666875" indent="-228600" algn="l" rtl="0" eaLnBrk="0" fontAlgn="base" hangingPunct="0">
        <a:spcBef>
          <a:spcPct val="20000"/>
        </a:spcBef>
        <a:spcAft>
          <a:spcPct val="0"/>
        </a:spcAft>
        <a:buChar char="–"/>
        <a:defRPr sz="2000">
          <a:solidFill>
            <a:schemeClr val="tx1"/>
          </a:solidFill>
          <a:latin typeface="+mn-lt"/>
        </a:defRPr>
      </a:lvl4pPr>
      <a:lvl5pPr marL="2074863" indent="-228600" algn="l" rtl="0" eaLnBrk="0" fontAlgn="base" hangingPunct="0">
        <a:spcBef>
          <a:spcPct val="20000"/>
        </a:spcBef>
        <a:spcAft>
          <a:spcPct val="0"/>
        </a:spcAft>
        <a:buChar char="»"/>
        <a:defRPr sz="2000">
          <a:solidFill>
            <a:schemeClr val="tx1"/>
          </a:solidFill>
          <a:latin typeface="+mn-lt"/>
        </a:defRPr>
      </a:lvl5pPr>
      <a:lvl6pPr marL="2532063" indent="-228600" algn="l" rtl="0" fontAlgn="base">
        <a:spcBef>
          <a:spcPct val="20000"/>
        </a:spcBef>
        <a:spcAft>
          <a:spcPct val="0"/>
        </a:spcAft>
        <a:buChar char="»"/>
        <a:defRPr sz="2000">
          <a:solidFill>
            <a:schemeClr val="tx1"/>
          </a:solidFill>
          <a:latin typeface="+mn-lt"/>
        </a:defRPr>
      </a:lvl6pPr>
      <a:lvl7pPr marL="2989263" indent="-228600" algn="l" rtl="0" fontAlgn="base">
        <a:spcBef>
          <a:spcPct val="20000"/>
        </a:spcBef>
        <a:spcAft>
          <a:spcPct val="0"/>
        </a:spcAft>
        <a:buChar char="»"/>
        <a:defRPr sz="2000">
          <a:solidFill>
            <a:schemeClr val="tx1"/>
          </a:solidFill>
          <a:latin typeface="+mn-lt"/>
        </a:defRPr>
      </a:lvl7pPr>
      <a:lvl8pPr marL="3446463" indent="-228600" algn="l" rtl="0" fontAlgn="base">
        <a:spcBef>
          <a:spcPct val="20000"/>
        </a:spcBef>
        <a:spcAft>
          <a:spcPct val="0"/>
        </a:spcAft>
        <a:buChar char="»"/>
        <a:defRPr sz="2000">
          <a:solidFill>
            <a:schemeClr val="tx1"/>
          </a:solidFill>
          <a:latin typeface="+mn-lt"/>
        </a:defRPr>
      </a:lvl8pPr>
      <a:lvl9pPr marL="3903663"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APPROVED Template Yellow"/>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835150" y="44450"/>
            <a:ext cx="68516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cs typeface="+mn-cs"/>
              </a:defRPr>
            </a:lvl1pPr>
          </a:lstStyle>
          <a:p>
            <a:pPr>
              <a:defRPr/>
            </a:pPr>
            <a:fld id="{7A0790E6-4CF3-427F-92B8-D00429F96EE6}" type="datetimeFigureOut">
              <a:rPr lang="en-US"/>
              <a:pPr>
                <a:defRPr/>
              </a:pPr>
              <a:t>5/14/2014</a:t>
            </a:fld>
            <a:endParaRPr 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cs typeface="+mn-cs"/>
              </a:defRPr>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cs typeface="+mn-cs"/>
              </a:defRPr>
            </a:lvl1pPr>
          </a:lstStyle>
          <a:p>
            <a:pPr>
              <a:defRPr/>
            </a:pPr>
            <a:fld id="{655B44AE-5FCC-40B7-B927-B92B118D21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960" r:id="rId1"/>
    <p:sldLayoutId id="2147486961" r:id="rId2"/>
    <p:sldLayoutId id="2147486962" r:id="rId3"/>
    <p:sldLayoutId id="2147486963" r:id="rId4"/>
    <p:sldLayoutId id="2147486964" r:id="rId5"/>
    <p:sldLayoutId id="2147486965" r:id="rId6"/>
    <p:sldLayoutId id="2147486966" r:id="rId7"/>
    <p:sldLayoutId id="2147486967" r:id="rId8"/>
    <p:sldLayoutId id="2147486968" r:id="rId9"/>
    <p:sldLayoutId id="2147486969" r:id="rId10"/>
    <p:sldLayoutId id="2147486970" r:id="rId11"/>
  </p:sldLayoutIdLst>
  <p:timing>
    <p:tnLst>
      <p:par>
        <p:cTn id="1" dur="indefinite" restart="never" nodeType="tmRoot"/>
      </p:par>
    </p:tnLst>
  </p:timing>
  <p:txStyles>
    <p:titleStyle>
      <a:lvl1pPr algn="ctr" rtl="0" eaLnBrk="0" fontAlgn="base" hangingPunct="0">
        <a:spcBef>
          <a:spcPct val="0"/>
        </a:spcBef>
        <a:spcAft>
          <a:spcPct val="0"/>
        </a:spcAft>
        <a:defRPr sz="3500" b="1">
          <a:solidFill>
            <a:schemeClr val="bg1"/>
          </a:solidFill>
          <a:latin typeface="+mj-lt"/>
          <a:ea typeface="+mj-ea"/>
          <a:cs typeface="+mj-cs"/>
        </a:defRPr>
      </a:lvl1pPr>
      <a:lvl2pPr algn="ctr" rtl="0" eaLnBrk="0" fontAlgn="base" hangingPunct="0">
        <a:spcBef>
          <a:spcPct val="0"/>
        </a:spcBef>
        <a:spcAft>
          <a:spcPct val="0"/>
        </a:spcAft>
        <a:defRPr sz="3500" b="1">
          <a:solidFill>
            <a:schemeClr val="bg1"/>
          </a:solidFill>
          <a:latin typeface="Arial" charset="0"/>
        </a:defRPr>
      </a:lvl2pPr>
      <a:lvl3pPr algn="ctr" rtl="0" eaLnBrk="0" fontAlgn="base" hangingPunct="0">
        <a:spcBef>
          <a:spcPct val="0"/>
        </a:spcBef>
        <a:spcAft>
          <a:spcPct val="0"/>
        </a:spcAft>
        <a:defRPr sz="3500" b="1">
          <a:solidFill>
            <a:schemeClr val="bg1"/>
          </a:solidFill>
          <a:latin typeface="Arial" charset="0"/>
        </a:defRPr>
      </a:lvl3pPr>
      <a:lvl4pPr algn="ctr" rtl="0" eaLnBrk="0" fontAlgn="base" hangingPunct="0">
        <a:spcBef>
          <a:spcPct val="0"/>
        </a:spcBef>
        <a:spcAft>
          <a:spcPct val="0"/>
        </a:spcAft>
        <a:defRPr sz="3500" b="1">
          <a:solidFill>
            <a:schemeClr val="bg1"/>
          </a:solidFill>
          <a:latin typeface="Arial" charset="0"/>
        </a:defRPr>
      </a:lvl4pPr>
      <a:lvl5pPr algn="ctr" rtl="0" eaLnBrk="0" fontAlgn="base" hangingPunct="0">
        <a:spcBef>
          <a:spcPct val="0"/>
        </a:spcBef>
        <a:spcAft>
          <a:spcPct val="0"/>
        </a:spcAft>
        <a:defRPr sz="3500" b="1">
          <a:solidFill>
            <a:schemeClr val="bg1"/>
          </a:solidFill>
          <a:latin typeface="Arial" charset="0"/>
        </a:defRPr>
      </a:lvl5pPr>
      <a:lvl6pPr marL="457200" algn="ctr" rtl="0" fontAlgn="base">
        <a:spcBef>
          <a:spcPct val="0"/>
        </a:spcBef>
        <a:spcAft>
          <a:spcPct val="0"/>
        </a:spcAft>
        <a:defRPr sz="3500" b="1">
          <a:solidFill>
            <a:schemeClr val="bg1"/>
          </a:solidFill>
          <a:latin typeface="Arial" charset="0"/>
        </a:defRPr>
      </a:lvl6pPr>
      <a:lvl7pPr marL="914400" algn="ctr" rtl="0" fontAlgn="base">
        <a:spcBef>
          <a:spcPct val="0"/>
        </a:spcBef>
        <a:spcAft>
          <a:spcPct val="0"/>
        </a:spcAft>
        <a:defRPr sz="3500" b="1">
          <a:solidFill>
            <a:schemeClr val="bg1"/>
          </a:solidFill>
          <a:latin typeface="Arial" charset="0"/>
        </a:defRPr>
      </a:lvl7pPr>
      <a:lvl8pPr marL="1371600" algn="ctr" rtl="0" fontAlgn="base">
        <a:spcBef>
          <a:spcPct val="0"/>
        </a:spcBef>
        <a:spcAft>
          <a:spcPct val="0"/>
        </a:spcAft>
        <a:defRPr sz="3500" b="1">
          <a:solidFill>
            <a:schemeClr val="bg1"/>
          </a:solidFill>
          <a:latin typeface="Arial" charset="0"/>
        </a:defRPr>
      </a:lvl8pPr>
      <a:lvl9pPr marL="1828800" algn="ctr" rtl="0" fontAlgn="base">
        <a:spcBef>
          <a:spcPct val="0"/>
        </a:spcBef>
        <a:spcAft>
          <a:spcPct val="0"/>
        </a:spcAft>
        <a:defRPr sz="3500" b="1">
          <a:solidFill>
            <a:schemeClr val="bg1"/>
          </a:solidFill>
          <a:latin typeface="Arial" charset="0"/>
        </a:defRPr>
      </a:lvl9pPr>
    </p:titleStyle>
    <p:body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pic>
        <p:nvPicPr>
          <p:cNvPr id="3074" name="Picture 7" descr="APPROVED Template Yellow"/>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1835150" y="44450"/>
            <a:ext cx="68516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12645" name="Rectangle 5"/>
          <p:cNvSpPr>
            <a:spLocks noGrp="1" noChangeArrowheads="1"/>
          </p:cNvSpPr>
          <p:nvPr>
            <p:ph type="ftr" sz="quarter" idx="3"/>
          </p:nvPr>
        </p:nvSpPr>
        <p:spPr bwMode="auto">
          <a:xfrm>
            <a:off x="3124200" y="6608763"/>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200" b="1">
                <a:solidFill>
                  <a:srgbClr val="FFFFFF"/>
                </a:solidFill>
                <a:latin typeface="+mn-lt"/>
              </a:defRPr>
            </a:lvl1pPr>
          </a:lstStyle>
          <a:p>
            <a:pPr>
              <a:defRPr/>
            </a:pPr>
            <a:r>
              <a:rPr lang="en-US"/>
              <a:t>5L1: </a:t>
            </a:r>
            <a:fld id="{B8379B03-F957-4E5F-8AD6-0F5E4F49D56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6972" r:id="rId1"/>
    <p:sldLayoutId id="2147486973" r:id="rId2"/>
    <p:sldLayoutId id="2147486974" r:id="rId3"/>
    <p:sldLayoutId id="2147486975" r:id="rId4"/>
    <p:sldLayoutId id="2147486976" r:id="rId5"/>
    <p:sldLayoutId id="2147486977" r:id="rId6"/>
    <p:sldLayoutId id="2147486978" r:id="rId7"/>
    <p:sldLayoutId id="2147486979" r:id="rId8"/>
    <p:sldLayoutId id="2147486980" r:id="rId9"/>
    <p:sldLayoutId id="2147486981" r:id="rId10"/>
    <p:sldLayoutId id="2147486982" r:id="rId11"/>
    <p:sldLayoutId id="2147486983" r:id="rId12"/>
  </p:sldLayoutIdLst>
  <p:timing>
    <p:tnLst>
      <p:par>
        <p:cTn id="1" dur="indefinite" restart="never" nodeType="tmRoot"/>
      </p:par>
    </p:tnLst>
  </p:timing>
  <p:txStyles>
    <p:titleStyle>
      <a:lvl1pPr algn="ctr" rtl="0" eaLnBrk="0" fontAlgn="base" hangingPunct="0">
        <a:spcBef>
          <a:spcPct val="0"/>
        </a:spcBef>
        <a:spcAft>
          <a:spcPct val="0"/>
        </a:spcAft>
        <a:defRPr sz="3500" b="1">
          <a:solidFill>
            <a:schemeClr val="bg1"/>
          </a:solidFill>
          <a:latin typeface="+mj-lt"/>
          <a:ea typeface="+mj-ea"/>
          <a:cs typeface="+mj-cs"/>
        </a:defRPr>
      </a:lvl1pPr>
      <a:lvl2pPr algn="ctr" rtl="0" eaLnBrk="0" fontAlgn="base" hangingPunct="0">
        <a:spcBef>
          <a:spcPct val="0"/>
        </a:spcBef>
        <a:spcAft>
          <a:spcPct val="0"/>
        </a:spcAft>
        <a:defRPr sz="3500" b="1">
          <a:solidFill>
            <a:schemeClr val="bg1"/>
          </a:solidFill>
          <a:latin typeface="Arial" charset="0"/>
        </a:defRPr>
      </a:lvl2pPr>
      <a:lvl3pPr algn="ctr" rtl="0" eaLnBrk="0" fontAlgn="base" hangingPunct="0">
        <a:spcBef>
          <a:spcPct val="0"/>
        </a:spcBef>
        <a:spcAft>
          <a:spcPct val="0"/>
        </a:spcAft>
        <a:defRPr sz="3500" b="1">
          <a:solidFill>
            <a:schemeClr val="bg1"/>
          </a:solidFill>
          <a:latin typeface="Arial" charset="0"/>
        </a:defRPr>
      </a:lvl3pPr>
      <a:lvl4pPr algn="ctr" rtl="0" eaLnBrk="0" fontAlgn="base" hangingPunct="0">
        <a:spcBef>
          <a:spcPct val="0"/>
        </a:spcBef>
        <a:spcAft>
          <a:spcPct val="0"/>
        </a:spcAft>
        <a:defRPr sz="3500" b="1">
          <a:solidFill>
            <a:schemeClr val="bg1"/>
          </a:solidFill>
          <a:latin typeface="Arial" charset="0"/>
        </a:defRPr>
      </a:lvl4pPr>
      <a:lvl5pPr algn="ctr" rtl="0" eaLnBrk="0" fontAlgn="base" hangingPunct="0">
        <a:spcBef>
          <a:spcPct val="0"/>
        </a:spcBef>
        <a:spcAft>
          <a:spcPct val="0"/>
        </a:spcAft>
        <a:defRPr sz="3500" b="1">
          <a:solidFill>
            <a:schemeClr val="bg1"/>
          </a:solidFill>
          <a:latin typeface="Arial" charset="0"/>
        </a:defRPr>
      </a:lvl5pPr>
      <a:lvl6pPr marL="457200" algn="ctr" rtl="0" fontAlgn="base">
        <a:spcBef>
          <a:spcPct val="0"/>
        </a:spcBef>
        <a:spcAft>
          <a:spcPct val="0"/>
        </a:spcAft>
        <a:defRPr sz="3500" b="1">
          <a:solidFill>
            <a:schemeClr val="bg1"/>
          </a:solidFill>
          <a:latin typeface="Arial" charset="0"/>
        </a:defRPr>
      </a:lvl6pPr>
      <a:lvl7pPr marL="914400" algn="ctr" rtl="0" fontAlgn="base">
        <a:spcBef>
          <a:spcPct val="0"/>
        </a:spcBef>
        <a:spcAft>
          <a:spcPct val="0"/>
        </a:spcAft>
        <a:defRPr sz="3500" b="1">
          <a:solidFill>
            <a:schemeClr val="bg1"/>
          </a:solidFill>
          <a:latin typeface="Arial" charset="0"/>
        </a:defRPr>
      </a:lvl7pPr>
      <a:lvl8pPr marL="1371600" algn="ctr" rtl="0" fontAlgn="base">
        <a:spcBef>
          <a:spcPct val="0"/>
        </a:spcBef>
        <a:spcAft>
          <a:spcPct val="0"/>
        </a:spcAft>
        <a:defRPr sz="3500" b="1">
          <a:solidFill>
            <a:schemeClr val="bg1"/>
          </a:solidFill>
          <a:latin typeface="Arial" charset="0"/>
        </a:defRPr>
      </a:lvl8pPr>
      <a:lvl9pPr marL="1828800" algn="ctr" rtl="0" fontAlgn="base">
        <a:spcBef>
          <a:spcPct val="0"/>
        </a:spcBef>
        <a:spcAft>
          <a:spcPct val="0"/>
        </a:spcAft>
        <a:defRPr sz="3500" b="1">
          <a:solidFill>
            <a:schemeClr val="bg1"/>
          </a:solidFill>
          <a:latin typeface="Arial" charset="0"/>
        </a:defRPr>
      </a:lvl9pPr>
    </p:titleStyle>
    <p:body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a:solidFill>
                  <a:srgbClr val="000000"/>
                </a:solidFill>
                <a:latin typeface="Times New Roman" pitchFamily="18" charset="0"/>
              </a:defRPr>
            </a:lvl1pPr>
          </a:lstStyle>
          <a:p>
            <a:pPr>
              <a:defRPr/>
            </a:pPr>
            <a:endParaRPr lang="en-US"/>
          </a:p>
        </p:txBody>
      </p:sp>
      <p:sp>
        <p:nvSpPr>
          <p:cNvPr id="4099" name="Rectangle 5"/>
          <p:cNvSpPr>
            <a:spLocks noGrp="1" noChangeArrowheads="1"/>
          </p:cNvSpPr>
          <p:nvPr>
            <p:ph type="title"/>
          </p:nvPr>
        </p:nvSpPr>
        <p:spPr bwMode="auto">
          <a:xfrm>
            <a:off x="685800" y="495300"/>
            <a:ext cx="7772400" cy="1143000"/>
          </a:xfrm>
          <a:prstGeom prst="rect">
            <a:avLst/>
          </a:prstGeom>
          <a:noFill/>
          <a:ln>
            <a:noFill/>
          </a:ln>
          <a:effectLst>
            <a:outerShdw dist="53882"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100" name="Rectangle 6"/>
          <p:cNvSpPr>
            <a:spLocks noGrp="1" noChangeArrowheads="1"/>
          </p:cNvSpPr>
          <p:nvPr>
            <p:ph type="body" idx="1"/>
          </p:nvPr>
        </p:nvSpPr>
        <p:spPr bwMode="auto">
          <a:xfrm>
            <a:off x="685800" y="1924050"/>
            <a:ext cx="7772400" cy="4114800"/>
          </a:xfrm>
          <a:prstGeom prst="rect">
            <a:avLst/>
          </a:prstGeom>
          <a:noFill/>
          <a:ln>
            <a:noFill/>
          </a:ln>
          <a:effectLst>
            <a:outerShdw dist="53882"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p:txBody>
      </p:sp>
      <p:sp>
        <p:nvSpPr>
          <p:cNvPr id="4101" name="Rectangle 7"/>
          <p:cNvSpPr>
            <a:spLocks noChangeArrowheads="1"/>
          </p:cNvSpPr>
          <p:nvPr/>
        </p:nvSpPr>
        <p:spPr bwMode="auto">
          <a:xfrm>
            <a:off x="4257675" y="6502400"/>
            <a:ext cx="6794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solidFill>
                  <a:srgbClr val="E3BEFF"/>
                </a:solidFill>
              </a:rPr>
              <a:t>5L1-</a:t>
            </a:r>
            <a:fld id="{DA70E445-BDD8-480F-8E93-5A37E25DC780}" type="slidenum">
              <a:rPr lang="en-US" sz="1200">
                <a:solidFill>
                  <a:srgbClr val="E3BEFF"/>
                </a:solidFill>
              </a:rPr>
              <a:pPr eaLnBrk="0" hangingPunct="0"/>
              <a:t>‹#›</a:t>
            </a:fld>
            <a:endParaRPr lang="en-US" sz="1200">
              <a:solidFill>
                <a:srgbClr val="E3BEFF"/>
              </a:solidFill>
            </a:endParaRPr>
          </a:p>
        </p:txBody>
      </p:sp>
      <p:pic>
        <p:nvPicPr>
          <p:cNvPr id="4102" name="Picture 9" descr="IACLEBW"/>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8256588" y="5862638"/>
            <a:ext cx="468312" cy="67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84" r:id="rId1"/>
    <p:sldLayoutId id="2147486985" r:id="rId2"/>
    <p:sldLayoutId id="2147486986" r:id="rId3"/>
    <p:sldLayoutId id="2147486987" r:id="rId4"/>
    <p:sldLayoutId id="2147486988" r:id="rId5"/>
    <p:sldLayoutId id="2147486989" r:id="rId6"/>
    <p:sldLayoutId id="2147486990" r:id="rId7"/>
    <p:sldLayoutId id="2147486991" r:id="rId8"/>
    <p:sldLayoutId id="2147486992" r:id="rId9"/>
    <p:sldLayoutId id="2147486993" r:id="rId10"/>
    <p:sldLayoutId id="2147486994" r:id="rId11"/>
  </p:sldLayoutIdLst>
  <p:txStyles>
    <p:titleStyle>
      <a:lvl1pPr algn="ctr" defTabSz="762000" rtl="0" eaLnBrk="0" fontAlgn="base" hangingPunct="0">
        <a:spcBef>
          <a:spcPct val="0"/>
        </a:spcBef>
        <a:spcAft>
          <a:spcPct val="0"/>
        </a:spcAft>
        <a:defRPr sz="3800" b="1">
          <a:solidFill>
            <a:srgbClr val="FCFEB9"/>
          </a:solidFill>
          <a:latin typeface="+mj-lt"/>
          <a:ea typeface="+mj-ea"/>
          <a:cs typeface="+mj-cs"/>
        </a:defRPr>
      </a:lvl1pPr>
      <a:lvl2pPr algn="ctr" defTabSz="762000" rtl="0" eaLnBrk="0" fontAlgn="base" hangingPunct="0">
        <a:spcBef>
          <a:spcPct val="0"/>
        </a:spcBef>
        <a:spcAft>
          <a:spcPct val="0"/>
        </a:spcAft>
        <a:defRPr sz="3800" b="1">
          <a:solidFill>
            <a:srgbClr val="FCFEB9"/>
          </a:solidFill>
          <a:latin typeface="Arial" charset="0"/>
        </a:defRPr>
      </a:lvl2pPr>
      <a:lvl3pPr algn="ctr" defTabSz="762000" rtl="0" eaLnBrk="0" fontAlgn="base" hangingPunct="0">
        <a:spcBef>
          <a:spcPct val="0"/>
        </a:spcBef>
        <a:spcAft>
          <a:spcPct val="0"/>
        </a:spcAft>
        <a:defRPr sz="3800" b="1">
          <a:solidFill>
            <a:srgbClr val="FCFEB9"/>
          </a:solidFill>
          <a:latin typeface="Arial" charset="0"/>
        </a:defRPr>
      </a:lvl3pPr>
      <a:lvl4pPr algn="ctr" defTabSz="762000" rtl="0" eaLnBrk="0" fontAlgn="base" hangingPunct="0">
        <a:spcBef>
          <a:spcPct val="0"/>
        </a:spcBef>
        <a:spcAft>
          <a:spcPct val="0"/>
        </a:spcAft>
        <a:defRPr sz="3800" b="1">
          <a:solidFill>
            <a:srgbClr val="FCFEB9"/>
          </a:solidFill>
          <a:latin typeface="Arial" charset="0"/>
        </a:defRPr>
      </a:lvl4pPr>
      <a:lvl5pPr algn="ctr" defTabSz="762000" rtl="0" eaLnBrk="0" fontAlgn="base" hangingPunct="0">
        <a:spcBef>
          <a:spcPct val="0"/>
        </a:spcBef>
        <a:spcAft>
          <a:spcPct val="0"/>
        </a:spcAft>
        <a:defRPr sz="3800" b="1">
          <a:solidFill>
            <a:srgbClr val="FCFEB9"/>
          </a:solidFill>
          <a:latin typeface="Arial" charset="0"/>
        </a:defRPr>
      </a:lvl5pPr>
      <a:lvl6pPr marL="457200" algn="ctr" defTabSz="762000" rtl="0" eaLnBrk="0" fontAlgn="base" hangingPunct="0">
        <a:spcBef>
          <a:spcPct val="0"/>
        </a:spcBef>
        <a:spcAft>
          <a:spcPct val="0"/>
        </a:spcAft>
        <a:defRPr sz="3800" b="1">
          <a:solidFill>
            <a:srgbClr val="FCFEB9"/>
          </a:solidFill>
          <a:latin typeface="Arial" charset="0"/>
        </a:defRPr>
      </a:lvl6pPr>
      <a:lvl7pPr marL="914400" algn="ctr" defTabSz="762000" rtl="0" eaLnBrk="0" fontAlgn="base" hangingPunct="0">
        <a:spcBef>
          <a:spcPct val="0"/>
        </a:spcBef>
        <a:spcAft>
          <a:spcPct val="0"/>
        </a:spcAft>
        <a:defRPr sz="3800" b="1">
          <a:solidFill>
            <a:srgbClr val="FCFEB9"/>
          </a:solidFill>
          <a:latin typeface="Arial" charset="0"/>
        </a:defRPr>
      </a:lvl7pPr>
      <a:lvl8pPr marL="1371600" algn="ctr" defTabSz="762000" rtl="0" eaLnBrk="0" fontAlgn="base" hangingPunct="0">
        <a:spcBef>
          <a:spcPct val="0"/>
        </a:spcBef>
        <a:spcAft>
          <a:spcPct val="0"/>
        </a:spcAft>
        <a:defRPr sz="3800" b="1">
          <a:solidFill>
            <a:srgbClr val="FCFEB9"/>
          </a:solidFill>
          <a:latin typeface="Arial" charset="0"/>
        </a:defRPr>
      </a:lvl8pPr>
      <a:lvl9pPr marL="1828800" algn="ctr" defTabSz="762000" rtl="0" eaLnBrk="0" fontAlgn="base" hangingPunct="0">
        <a:spcBef>
          <a:spcPct val="0"/>
        </a:spcBef>
        <a:spcAft>
          <a:spcPct val="0"/>
        </a:spcAft>
        <a:defRPr sz="3800" b="1">
          <a:solidFill>
            <a:srgbClr val="FCFEB9"/>
          </a:solidFill>
          <a:latin typeface="Arial" charset="0"/>
        </a:defRPr>
      </a:lvl9pPr>
    </p:titleStyle>
    <p:bodyStyle>
      <a:lvl1pPr marL="342900" indent="-342900" algn="l" defTabSz="762000" rtl="0" eaLnBrk="0" fontAlgn="base" hangingPunct="0">
        <a:spcBef>
          <a:spcPct val="0"/>
        </a:spcBef>
        <a:spcAft>
          <a:spcPct val="30000"/>
        </a:spcAft>
        <a:buClr>
          <a:srgbClr val="E3BEFF"/>
        </a:buClr>
        <a:buSzPct val="100000"/>
        <a:buChar char="•"/>
        <a:defRPr sz="3600">
          <a:solidFill>
            <a:srgbClr val="FFFFFF"/>
          </a:solidFill>
          <a:latin typeface="+mn-lt"/>
          <a:ea typeface="+mn-ea"/>
          <a:cs typeface="+mn-cs"/>
        </a:defRPr>
      </a:lvl1pPr>
      <a:lvl2pPr marL="742950" indent="-285750" algn="l" defTabSz="762000" rtl="0" eaLnBrk="0" fontAlgn="base" hangingPunct="0">
        <a:spcBef>
          <a:spcPct val="0"/>
        </a:spcBef>
        <a:spcAft>
          <a:spcPct val="30000"/>
        </a:spcAft>
        <a:buClr>
          <a:srgbClr val="E3BEFF"/>
        </a:buClr>
        <a:buSzPct val="100000"/>
        <a:buChar char="–"/>
        <a:defRPr sz="3600">
          <a:solidFill>
            <a:srgbClr val="FFFFFF"/>
          </a:solidFill>
          <a:latin typeface="+mn-lt"/>
        </a:defRPr>
      </a:lvl2pPr>
      <a:lvl3pPr marL="1143000" indent="-228600" algn="l" defTabSz="762000" rtl="0" eaLnBrk="0" fontAlgn="base" hangingPunct="0">
        <a:spcBef>
          <a:spcPct val="0"/>
        </a:spcBef>
        <a:spcAft>
          <a:spcPct val="30000"/>
        </a:spcAft>
        <a:buClr>
          <a:srgbClr val="E3BEFF"/>
        </a:buClr>
        <a:buSzPct val="100000"/>
        <a:buFont typeface="Arial" pitchFamily="34" charset="0"/>
        <a:buChar char="—"/>
        <a:defRPr sz="3600">
          <a:solidFill>
            <a:srgbClr val="FFFFFF"/>
          </a:solidFill>
          <a:latin typeface="+mn-lt"/>
        </a:defRPr>
      </a:lvl3pPr>
      <a:lvl4pPr marL="1600200" indent="-228600" algn="l" defTabSz="762000" rtl="0" eaLnBrk="0" fontAlgn="base" hangingPunct="0">
        <a:spcBef>
          <a:spcPct val="0"/>
        </a:spcBef>
        <a:spcAft>
          <a:spcPct val="30000"/>
        </a:spcAft>
        <a:buClr>
          <a:srgbClr val="E3BEFF"/>
        </a:buClr>
        <a:buSzPct val="100000"/>
        <a:buChar char="–"/>
        <a:defRPr sz="3600">
          <a:solidFill>
            <a:srgbClr val="FFFFFF"/>
          </a:solidFill>
          <a:latin typeface="+mn-lt"/>
        </a:defRPr>
      </a:lvl4pPr>
      <a:lvl5pPr marL="2057400" indent="-228600" algn="l" defTabSz="762000" rtl="0" eaLnBrk="0" fontAlgn="base" hangingPunct="0">
        <a:spcBef>
          <a:spcPct val="0"/>
        </a:spcBef>
        <a:spcAft>
          <a:spcPct val="30000"/>
        </a:spcAft>
        <a:buClr>
          <a:srgbClr val="E3BEFF"/>
        </a:buClr>
        <a:buSzPct val="100000"/>
        <a:buChar char="•"/>
        <a:defRPr sz="3600">
          <a:solidFill>
            <a:srgbClr val="FFFFFF"/>
          </a:solidFill>
          <a:latin typeface="+mn-lt"/>
        </a:defRPr>
      </a:lvl5pPr>
      <a:lvl6pPr marL="2514600" indent="-228600" algn="l" defTabSz="762000" rtl="0" eaLnBrk="0" fontAlgn="base" hangingPunct="0">
        <a:spcBef>
          <a:spcPct val="0"/>
        </a:spcBef>
        <a:spcAft>
          <a:spcPct val="30000"/>
        </a:spcAft>
        <a:buClr>
          <a:srgbClr val="E3BEFF"/>
        </a:buClr>
        <a:buSzPct val="100000"/>
        <a:buChar char="•"/>
        <a:defRPr sz="3600">
          <a:solidFill>
            <a:srgbClr val="FFFFFF"/>
          </a:solidFill>
          <a:latin typeface="+mn-lt"/>
        </a:defRPr>
      </a:lvl6pPr>
      <a:lvl7pPr marL="2971800" indent="-228600" algn="l" defTabSz="762000" rtl="0" eaLnBrk="0" fontAlgn="base" hangingPunct="0">
        <a:spcBef>
          <a:spcPct val="0"/>
        </a:spcBef>
        <a:spcAft>
          <a:spcPct val="30000"/>
        </a:spcAft>
        <a:buClr>
          <a:srgbClr val="E3BEFF"/>
        </a:buClr>
        <a:buSzPct val="100000"/>
        <a:buChar char="•"/>
        <a:defRPr sz="3600">
          <a:solidFill>
            <a:srgbClr val="FFFFFF"/>
          </a:solidFill>
          <a:latin typeface="+mn-lt"/>
        </a:defRPr>
      </a:lvl7pPr>
      <a:lvl8pPr marL="3429000" indent="-228600" algn="l" defTabSz="762000" rtl="0" eaLnBrk="0" fontAlgn="base" hangingPunct="0">
        <a:spcBef>
          <a:spcPct val="0"/>
        </a:spcBef>
        <a:spcAft>
          <a:spcPct val="30000"/>
        </a:spcAft>
        <a:buClr>
          <a:srgbClr val="E3BEFF"/>
        </a:buClr>
        <a:buSzPct val="100000"/>
        <a:buChar char="•"/>
        <a:defRPr sz="3600">
          <a:solidFill>
            <a:srgbClr val="FFFFFF"/>
          </a:solidFill>
          <a:latin typeface="+mn-lt"/>
        </a:defRPr>
      </a:lvl8pPr>
      <a:lvl9pPr marL="3886200" indent="-228600" algn="l" defTabSz="762000" rtl="0" eaLnBrk="0" fontAlgn="base" hangingPunct="0">
        <a:spcBef>
          <a:spcPct val="0"/>
        </a:spcBef>
        <a:spcAft>
          <a:spcPct val="30000"/>
        </a:spcAft>
        <a:buClr>
          <a:srgbClr val="E3BEFF"/>
        </a:buClr>
        <a:buSzPct val="100000"/>
        <a:buChar char="•"/>
        <a:defRPr sz="36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8488C4"/>
            </a:gs>
            <a:gs pos="53000">
              <a:srgbClr val="D4DEFF"/>
            </a:gs>
            <a:gs pos="83000">
              <a:srgbClr val="D4DEFF"/>
            </a:gs>
            <a:gs pos="100000">
              <a:srgbClr val="96AB94"/>
            </a:gs>
          </a:gsLst>
          <a:lin ang="5400000"/>
        </a:gradFill>
        <a:effectLst/>
      </p:bgPr>
    </p:bg>
    <p:spTree>
      <p:nvGrpSpPr>
        <p:cNvPr id="1" name=""/>
        <p:cNvGrpSpPr/>
        <p:nvPr/>
      </p:nvGrpSpPr>
      <p:grpSpPr>
        <a:xfrm>
          <a:off x="0" y="0"/>
          <a:ext cx="0" cy="0"/>
          <a:chOff x="0" y="0"/>
          <a:chExt cx="0" cy="0"/>
        </a:xfrm>
      </p:grpSpPr>
      <p:pic>
        <p:nvPicPr>
          <p:cNvPr id="5122" name="Picture 7" descr="APPROVED Template Yellow"/>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344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1835150" y="44450"/>
            <a:ext cx="68516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solidFill>
                  <a:srgbClr val="000000"/>
                </a:solidFill>
                <a:latin typeface="+mn-lt"/>
              </a:defRPr>
            </a:lvl1pPr>
          </a:lstStyle>
          <a:p>
            <a:pPr>
              <a:defRPr/>
            </a:pPr>
            <a:fld id="{26FAC289-EFBF-4B06-8AD3-5517D65A8911}" type="datetimeFigureOut">
              <a:rPr lang="en-US"/>
              <a:pPr>
                <a:defRPr/>
              </a:pPr>
              <a:t>5/14/2014</a:t>
            </a:fld>
            <a:endParaRPr 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solidFill>
                  <a:srgbClr val="000000"/>
                </a:solidFill>
                <a:latin typeface="+mn-lt"/>
              </a:defRPr>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solidFill>
                  <a:srgbClr val="000000"/>
                </a:solidFill>
                <a:latin typeface="+mn-lt"/>
              </a:defRPr>
            </a:lvl1pPr>
          </a:lstStyle>
          <a:p>
            <a:pPr>
              <a:defRPr/>
            </a:pPr>
            <a:fld id="{BDE891A9-D16E-4CEA-8D55-316B1EE1D2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995" r:id="rId1"/>
    <p:sldLayoutId id="2147486996" r:id="rId2"/>
    <p:sldLayoutId id="2147486949" r:id="rId3"/>
    <p:sldLayoutId id="2147486950" r:id="rId4"/>
    <p:sldLayoutId id="2147486951" r:id="rId5"/>
    <p:sldLayoutId id="2147486952" r:id="rId6"/>
    <p:sldLayoutId id="2147486953" r:id="rId7"/>
    <p:sldLayoutId id="2147486954" r:id="rId8"/>
    <p:sldLayoutId id="2147486955" r:id="rId9"/>
    <p:sldLayoutId id="2147486956" r:id="rId10"/>
    <p:sldLayoutId id="2147486957" r:id="rId11"/>
    <p:sldLayoutId id="2147486958" r:id="rId12"/>
  </p:sldLayoutIdLst>
  <p:txStyles>
    <p:titleStyle>
      <a:lvl1pPr algn="ctr" rtl="0" eaLnBrk="0" fontAlgn="base" hangingPunct="0">
        <a:spcBef>
          <a:spcPct val="0"/>
        </a:spcBef>
        <a:spcAft>
          <a:spcPct val="0"/>
        </a:spcAft>
        <a:defRPr sz="3500" b="1">
          <a:solidFill>
            <a:schemeClr val="bg1"/>
          </a:solidFill>
          <a:latin typeface="+mj-lt"/>
          <a:ea typeface="+mj-ea"/>
          <a:cs typeface="+mj-cs"/>
        </a:defRPr>
      </a:lvl1pPr>
      <a:lvl2pPr algn="ctr" rtl="0" eaLnBrk="0" fontAlgn="base" hangingPunct="0">
        <a:spcBef>
          <a:spcPct val="0"/>
        </a:spcBef>
        <a:spcAft>
          <a:spcPct val="0"/>
        </a:spcAft>
        <a:defRPr sz="3500" b="1">
          <a:solidFill>
            <a:schemeClr val="bg1"/>
          </a:solidFill>
          <a:latin typeface="Arial" charset="0"/>
        </a:defRPr>
      </a:lvl2pPr>
      <a:lvl3pPr algn="ctr" rtl="0" eaLnBrk="0" fontAlgn="base" hangingPunct="0">
        <a:spcBef>
          <a:spcPct val="0"/>
        </a:spcBef>
        <a:spcAft>
          <a:spcPct val="0"/>
        </a:spcAft>
        <a:defRPr sz="3500" b="1">
          <a:solidFill>
            <a:schemeClr val="bg1"/>
          </a:solidFill>
          <a:latin typeface="Arial" charset="0"/>
        </a:defRPr>
      </a:lvl3pPr>
      <a:lvl4pPr algn="ctr" rtl="0" eaLnBrk="0" fontAlgn="base" hangingPunct="0">
        <a:spcBef>
          <a:spcPct val="0"/>
        </a:spcBef>
        <a:spcAft>
          <a:spcPct val="0"/>
        </a:spcAft>
        <a:defRPr sz="3500" b="1">
          <a:solidFill>
            <a:schemeClr val="bg1"/>
          </a:solidFill>
          <a:latin typeface="Arial" charset="0"/>
        </a:defRPr>
      </a:lvl4pPr>
      <a:lvl5pPr algn="ctr" rtl="0" eaLnBrk="0" fontAlgn="base" hangingPunct="0">
        <a:spcBef>
          <a:spcPct val="0"/>
        </a:spcBef>
        <a:spcAft>
          <a:spcPct val="0"/>
        </a:spcAft>
        <a:defRPr sz="3500" b="1">
          <a:solidFill>
            <a:schemeClr val="bg1"/>
          </a:solidFill>
          <a:latin typeface="Arial" charset="0"/>
        </a:defRPr>
      </a:lvl5pPr>
      <a:lvl6pPr marL="457200" algn="ctr" rtl="0" fontAlgn="base">
        <a:spcBef>
          <a:spcPct val="0"/>
        </a:spcBef>
        <a:spcAft>
          <a:spcPct val="0"/>
        </a:spcAft>
        <a:defRPr sz="3500" b="1">
          <a:solidFill>
            <a:schemeClr val="bg1"/>
          </a:solidFill>
          <a:latin typeface="Arial" charset="0"/>
        </a:defRPr>
      </a:lvl6pPr>
      <a:lvl7pPr marL="914400" algn="ctr" rtl="0" fontAlgn="base">
        <a:spcBef>
          <a:spcPct val="0"/>
        </a:spcBef>
        <a:spcAft>
          <a:spcPct val="0"/>
        </a:spcAft>
        <a:defRPr sz="3500" b="1">
          <a:solidFill>
            <a:schemeClr val="bg1"/>
          </a:solidFill>
          <a:latin typeface="Arial" charset="0"/>
        </a:defRPr>
      </a:lvl7pPr>
      <a:lvl8pPr marL="1371600" algn="ctr" rtl="0" fontAlgn="base">
        <a:spcBef>
          <a:spcPct val="0"/>
        </a:spcBef>
        <a:spcAft>
          <a:spcPct val="0"/>
        </a:spcAft>
        <a:defRPr sz="3500" b="1">
          <a:solidFill>
            <a:schemeClr val="bg1"/>
          </a:solidFill>
          <a:latin typeface="Arial" charset="0"/>
        </a:defRPr>
      </a:lvl8pPr>
      <a:lvl9pPr marL="1828800" algn="ctr" rtl="0" fontAlgn="base">
        <a:spcBef>
          <a:spcPct val="0"/>
        </a:spcBef>
        <a:spcAft>
          <a:spcPct val="0"/>
        </a:spcAft>
        <a:defRPr sz="3500" b="1">
          <a:solidFill>
            <a:schemeClr val="bg1"/>
          </a:solidFill>
          <a:latin typeface="Arial" charset="0"/>
        </a:defRPr>
      </a:lvl9pPr>
    </p:titleStyle>
    <p:body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6147" name="Rectangle 5"/>
          <p:cNvSpPr>
            <a:spLocks noGrp="1" noChangeArrowheads="1"/>
          </p:cNvSpPr>
          <p:nvPr>
            <p:ph type="title"/>
          </p:nvPr>
        </p:nvSpPr>
        <p:spPr bwMode="auto">
          <a:xfrm>
            <a:off x="676275" y="-4763"/>
            <a:ext cx="7772400" cy="1143001"/>
          </a:xfrm>
          <a:prstGeom prst="rect">
            <a:avLst/>
          </a:prstGeom>
          <a:noFill/>
          <a:ln>
            <a:noFill/>
          </a:ln>
          <a:effectLst>
            <a:outerShdw dist="53882"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6148" name="Rectangle 6"/>
          <p:cNvSpPr>
            <a:spLocks noGrp="1" noChangeArrowheads="1"/>
          </p:cNvSpPr>
          <p:nvPr>
            <p:ph type="body" idx="1"/>
          </p:nvPr>
        </p:nvSpPr>
        <p:spPr bwMode="auto">
          <a:xfrm>
            <a:off x="676275" y="1501775"/>
            <a:ext cx="7772400" cy="44656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149" name="Rectangle 7"/>
          <p:cNvSpPr>
            <a:spLocks noChangeArrowheads="1"/>
          </p:cNvSpPr>
          <p:nvPr/>
        </p:nvSpPr>
        <p:spPr bwMode="auto">
          <a:xfrm>
            <a:off x="4257675" y="6502400"/>
            <a:ext cx="67945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1200">
                <a:solidFill>
                  <a:srgbClr val="E3BEFF"/>
                </a:solidFill>
              </a:rPr>
              <a:t>5L2-</a:t>
            </a:r>
            <a:fld id="{FAB97A0D-8521-4B2D-ACE7-9B24E28206FE}" type="slidenum">
              <a:rPr lang="en-US" sz="1200">
                <a:solidFill>
                  <a:srgbClr val="E3BEFF"/>
                </a:solidFill>
              </a:rPr>
              <a:pPr eaLnBrk="0" hangingPunct="0"/>
              <a:t>‹#›</a:t>
            </a:fld>
            <a:endParaRPr lang="en-US" sz="1200">
              <a:solidFill>
                <a:srgbClr val="E3BEFF"/>
              </a:solidFill>
            </a:endParaRPr>
          </a:p>
        </p:txBody>
      </p:sp>
      <p:pic>
        <p:nvPicPr>
          <p:cNvPr id="6150" name="Picture 9" descr="IACLEBW"/>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8256588" y="5862638"/>
            <a:ext cx="468312" cy="677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997" r:id="rId1"/>
    <p:sldLayoutId id="2147486998" r:id="rId2"/>
    <p:sldLayoutId id="2147486999" r:id="rId3"/>
    <p:sldLayoutId id="2147487000" r:id="rId4"/>
    <p:sldLayoutId id="2147487001" r:id="rId5"/>
    <p:sldLayoutId id="2147487002" r:id="rId6"/>
    <p:sldLayoutId id="2147487003" r:id="rId7"/>
    <p:sldLayoutId id="2147487004" r:id="rId8"/>
    <p:sldLayoutId id="2147487005" r:id="rId9"/>
    <p:sldLayoutId id="2147487006" r:id="rId10"/>
    <p:sldLayoutId id="2147487007" r:id="rId11"/>
  </p:sldLayoutIdLst>
  <p:timing>
    <p:tnLst>
      <p:par>
        <p:cTn id="1" dur="indefinite" restart="never" nodeType="tmRoot"/>
      </p:par>
    </p:tnLst>
  </p:timing>
  <p:txStyles>
    <p:titleStyle>
      <a:lvl1pPr algn="ctr" defTabSz="762000" rtl="0" eaLnBrk="0" fontAlgn="base" hangingPunct="0">
        <a:spcBef>
          <a:spcPct val="0"/>
        </a:spcBef>
        <a:spcAft>
          <a:spcPct val="0"/>
        </a:spcAft>
        <a:defRPr sz="3600" b="1">
          <a:solidFill>
            <a:srgbClr val="FCFEB9"/>
          </a:solidFill>
          <a:latin typeface="+mj-lt"/>
          <a:ea typeface="+mj-ea"/>
          <a:cs typeface="+mj-cs"/>
        </a:defRPr>
      </a:lvl1pPr>
      <a:lvl2pPr algn="ctr" defTabSz="762000" rtl="0" eaLnBrk="0" fontAlgn="base" hangingPunct="0">
        <a:spcBef>
          <a:spcPct val="0"/>
        </a:spcBef>
        <a:spcAft>
          <a:spcPct val="0"/>
        </a:spcAft>
        <a:defRPr sz="3600" b="1">
          <a:solidFill>
            <a:srgbClr val="FCFEB9"/>
          </a:solidFill>
          <a:latin typeface="Arial" charset="0"/>
        </a:defRPr>
      </a:lvl2pPr>
      <a:lvl3pPr algn="ctr" defTabSz="762000" rtl="0" eaLnBrk="0" fontAlgn="base" hangingPunct="0">
        <a:spcBef>
          <a:spcPct val="0"/>
        </a:spcBef>
        <a:spcAft>
          <a:spcPct val="0"/>
        </a:spcAft>
        <a:defRPr sz="3600" b="1">
          <a:solidFill>
            <a:srgbClr val="FCFEB9"/>
          </a:solidFill>
          <a:latin typeface="Arial" charset="0"/>
        </a:defRPr>
      </a:lvl3pPr>
      <a:lvl4pPr algn="ctr" defTabSz="762000" rtl="0" eaLnBrk="0" fontAlgn="base" hangingPunct="0">
        <a:spcBef>
          <a:spcPct val="0"/>
        </a:spcBef>
        <a:spcAft>
          <a:spcPct val="0"/>
        </a:spcAft>
        <a:defRPr sz="3600" b="1">
          <a:solidFill>
            <a:srgbClr val="FCFEB9"/>
          </a:solidFill>
          <a:latin typeface="Arial" charset="0"/>
        </a:defRPr>
      </a:lvl4pPr>
      <a:lvl5pPr algn="ctr" defTabSz="762000" rtl="0" eaLnBrk="0" fontAlgn="base" hangingPunct="0">
        <a:spcBef>
          <a:spcPct val="0"/>
        </a:spcBef>
        <a:spcAft>
          <a:spcPct val="0"/>
        </a:spcAft>
        <a:defRPr sz="3600" b="1">
          <a:solidFill>
            <a:srgbClr val="FCFEB9"/>
          </a:solidFill>
          <a:latin typeface="Arial" charset="0"/>
        </a:defRPr>
      </a:lvl5pPr>
      <a:lvl6pPr marL="457200" algn="ctr" defTabSz="762000" rtl="0" eaLnBrk="0" fontAlgn="base" hangingPunct="0">
        <a:spcBef>
          <a:spcPct val="0"/>
        </a:spcBef>
        <a:spcAft>
          <a:spcPct val="0"/>
        </a:spcAft>
        <a:defRPr sz="3600" b="1">
          <a:solidFill>
            <a:srgbClr val="FCFEB9"/>
          </a:solidFill>
          <a:latin typeface="Arial" charset="0"/>
        </a:defRPr>
      </a:lvl6pPr>
      <a:lvl7pPr marL="914400" algn="ctr" defTabSz="762000" rtl="0" eaLnBrk="0" fontAlgn="base" hangingPunct="0">
        <a:spcBef>
          <a:spcPct val="0"/>
        </a:spcBef>
        <a:spcAft>
          <a:spcPct val="0"/>
        </a:spcAft>
        <a:defRPr sz="3600" b="1">
          <a:solidFill>
            <a:srgbClr val="FCFEB9"/>
          </a:solidFill>
          <a:latin typeface="Arial" charset="0"/>
        </a:defRPr>
      </a:lvl7pPr>
      <a:lvl8pPr marL="1371600" algn="ctr" defTabSz="762000" rtl="0" eaLnBrk="0" fontAlgn="base" hangingPunct="0">
        <a:spcBef>
          <a:spcPct val="0"/>
        </a:spcBef>
        <a:spcAft>
          <a:spcPct val="0"/>
        </a:spcAft>
        <a:defRPr sz="3600" b="1">
          <a:solidFill>
            <a:srgbClr val="FCFEB9"/>
          </a:solidFill>
          <a:latin typeface="Arial" charset="0"/>
        </a:defRPr>
      </a:lvl8pPr>
      <a:lvl9pPr marL="1828800" algn="ctr" defTabSz="762000" rtl="0" eaLnBrk="0" fontAlgn="base" hangingPunct="0">
        <a:spcBef>
          <a:spcPct val="0"/>
        </a:spcBef>
        <a:spcAft>
          <a:spcPct val="0"/>
        </a:spcAft>
        <a:defRPr sz="3600" b="1">
          <a:solidFill>
            <a:srgbClr val="FCFEB9"/>
          </a:solidFill>
          <a:latin typeface="Arial" charset="0"/>
        </a:defRPr>
      </a:lvl9pPr>
    </p:titleStyle>
    <p:bodyStyle>
      <a:lvl1pPr marL="244475" indent="-244475" algn="l" defTabSz="762000" rtl="0" eaLnBrk="0" fontAlgn="base" hangingPunct="0">
        <a:spcBef>
          <a:spcPct val="0"/>
        </a:spcBef>
        <a:spcAft>
          <a:spcPct val="30000"/>
        </a:spcAft>
        <a:buClr>
          <a:srgbClr val="E3BEFF"/>
        </a:buClr>
        <a:buSzPct val="100000"/>
        <a:buChar char="•"/>
        <a:defRPr sz="2800">
          <a:solidFill>
            <a:srgbClr val="FFFFFF"/>
          </a:solidFill>
          <a:latin typeface="+mn-lt"/>
          <a:ea typeface="+mn-ea"/>
          <a:cs typeface="+mn-cs"/>
        </a:defRPr>
      </a:lvl1pPr>
      <a:lvl2pPr marL="649288" indent="-298450" algn="l" defTabSz="762000" rtl="0" eaLnBrk="0" fontAlgn="base" hangingPunct="0">
        <a:spcBef>
          <a:spcPct val="0"/>
        </a:spcBef>
        <a:spcAft>
          <a:spcPct val="30000"/>
        </a:spcAft>
        <a:buClr>
          <a:srgbClr val="E3BEFF"/>
        </a:buClr>
        <a:buSzPct val="100000"/>
        <a:buChar char="–"/>
        <a:defRPr sz="2800">
          <a:solidFill>
            <a:srgbClr val="FFFFFF"/>
          </a:solidFill>
          <a:latin typeface="+mn-lt"/>
        </a:defRPr>
      </a:lvl2pPr>
      <a:lvl3pPr marL="1190625" indent="-468313" algn="l" defTabSz="762000" rtl="0" eaLnBrk="0" fontAlgn="base" hangingPunct="0">
        <a:spcBef>
          <a:spcPct val="0"/>
        </a:spcBef>
        <a:spcAft>
          <a:spcPct val="30000"/>
        </a:spcAft>
        <a:buClr>
          <a:srgbClr val="E3BEFF"/>
        </a:buClr>
        <a:buSzPct val="100000"/>
        <a:buFont typeface="Arial" pitchFamily="34" charset="0"/>
        <a:buChar char="—"/>
        <a:defRPr sz="2800">
          <a:solidFill>
            <a:srgbClr val="FFFFFF"/>
          </a:solidFill>
          <a:latin typeface="+mn-lt"/>
        </a:defRPr>
      </a:lvl3pPr>
      <a:lvl4pPr marL="1916113" indent="-228600" algn="l" defTabSz="762000" rtl="0" eaLnBrk="0" fontAlgn="base" hangingPunct="0">
        <a:spcBef>
          <a:spcPct val="0"/>
        </a:spcBef>
        <a:spcAft>
          <a:spcPct val="30000"/>
        </a:spcAft>
        <a:buClr>
          <a:srgbClr val="E3BEFF"/>
        </a:buClr>
        <a:buSzPct val="100000"/>
        <a:buChar char="–"/>
        <a:defRPr sz="3600">
          <a:solidFill>
            <a:srgbClr val="FFFFFF"/>
          </a:solidFill>
          <a:latin typeface="+mj-lt"/>
        </a:defRPr>
      </a:lvl4pPr>
      <a:lvl5pPr marL="2324100" indent="-228600" algn="l" defTabSz="762000" rtl="0" eaLnBrk="0" fontAlgn="base" hangingPunct="0">
        <a:spcBef>
          <a:spcPct val="0"/>
        </a:spcBef>
        <a:spcAft>
          <a:spcPct val="30000"/>
        </a:spcAft>
        <a:buClr>
          <a:srgbClr val="E3BEFF"/>
        </a:buClr>
        <a:buSzPct val="100000"/>
        <a:buChar char="•"/>
        <a:defRPr sz="3600">
          <a:solidFill>
            <a:srgbClr val="FFFFFF"/>
          </a:solidFill>
          <a:latin typeface="+mj-lt"/>
        </a:defRPr>
      </a:lvl5pPr>
      <a:lvl6pPr marL="2781300" indent="-228600" algn="l" defTabSz="762000" rtl="0" eaLnBrk="0" fontAlgn="base" hangingPunct="0">
        <a:spcBef>
          <a:spcPct val="0"/>
        </a:spcBef>
        <a:spcAft>
          <a:spcPct val="30000"/>
        </a:spcAft>
        <a:buClr>
          <a:srgbClr val="E3BEFF"/>
        </a:buClr>
        <a:buSzPct val="100000"/>
        <a:buChar char="•"/>
        <a:defRPr sz="3600">
          <a:solidFill>
            <a:srgbClr val="FFFFFF"/>
          </a:solidFill>
          <a:latin typeface="+mj-lt"/>
        </a:defRPr>
      </a:lvl6pPr>
      <a:lvl7pPr marL="3238500" indent="-228600" algn="l" defTabSz="762000" rtl="0" eaLnBrk="0" fontAlgn="base" hangingPunct="0">
        <a:spcBef>
          <a:spcPct val="0"/>
        </a:spcBef>
        <a:spcAft>
          <a:spcPct val="30000"/>
        </a:spcAft>
        <a:buClr>
          <a:srgbClr val="E3BEFF"/>
        </a:buClr>
        <a:buSzPct val="100000"/>
        <a:buChar char="•"/>
        <a:defRPr sz="3600">
          <a:solidFill>
            <a:srgbClr val="FFFFFF"/>
          </a:solidFill>
          <a:latin typeface="+mj-lt"/>
        </a:defRPr>
      </a:lvl7pPr>
      <a:lvl8pPr marL="3695700" indent="-228600" algn="l" defTabSz="762000" rtl="0" eaLnBrk="0" fontAlgn="base" hangingPunct="0">
        <a:spcBef>
          <a:spcPct val="0"/>
        </a:spcBef>
        <a:spcAft>
          <a:spcPct val="30000"/>
        </a:spcAft>
        <a:buClr>
          <a:srgbClr val="E3BEFF"/>
        </a:buClr>
        <a:buSzPct val="100000"/>
        <a:buChar char="•"/>
        <a:defRPr sz="3600">
          <a:solidFill>
            <a:srgbClr val="FFFFFF"/>
          </a:solidFill>
          <a:latin typeface="+mj-lt"/>
        </a:defRPr>
      </a:lvl8pPr>
      <a:lvl9pPr marL="4152900" indent="-228600" algn="l" defTabSz="762000" rtl="0" eaLnBrk="0" fontAlgn="base" hangingPunct="0">
        <a:spcBef>
          <a:spcPct val="0"/>
        </a:spcBef>
        <a:spcAft>
          <a:spcPct val="30000"/>
        </a:spcAft>
        <a:buClr>
          <a:srgbClr val="E3BEFF"/>
        </a:buClr>
        <a:buSzPct val="100000"/>
        <a:buChar char="•"/>
        <a:defRPr sz="3600">
          <a:solidFill>
            <a:srgbClr val="FFFFFF"/>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descr="APPROVED Template Yellow"/>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4763" y="0"/>
            <a:ext cx="91344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1835150" y="44450"/>
            <a:ext cx="68516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8" charset="0"/>
              </a:defRPr>
            </a:lvl1pPr>
          </a:lstStyle>
          <a:p>
            <a:pPr>
              <a:defRPr/>
            </a:pPr>
            <a:fld id="{48ECC03A-51E9-485B-8236-95BCCC580954}" type="datetimeFigureOut">
              <a:rPr lang="en-US"/>
              <a:pPr>
                <a:defRPr/>
              </a:pPr>
              <a:t>5/14/2014</a:t>
            </a:fld>
            <a:endParaRPr lang="en-US"/>
          </a:p>
        </p:txBody>
      </p:sp>
      <p:sp>
        <p:nvSpPr>
          <p:cNvPr id="112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8"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pitchFamily="18" charset="0"/>
              </a:defRPr>
            </a:lvl1pPr>
          </a:lstStyle>
          <a:p>
            <a:pPr>
              <a:defRPr/>
            </a:pPr>
            <a:fld id="{D319C6CF-D4E2-445E-8E79-9F95427C83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008" r:id="rId1"/>
    <p:sldLayoutId id="2147487009" r:id="rId2"/>
    <p:sldLayoutId id="2147487010" r:id="rId3"/>
    <p:sldLayoutId id="2147487011" r:id="rId4"/>
    <p:sldLayoutId id="2147487012" r:id="rId5"/>
    <p:sldLayoutId id="2147487013" r:id="rId6"/>
    <p:sldLayoutId id="2147487014" r:id="rId7"/>
    <p:sldLayoutId id="2147487015" r:id="rId8"/>
    <p:sldLayoutId id="2147487016" r:id="rId9"/>
    <p:sldLayoutId id="2147487017" r:id="rId10"/>
    <p:sldLayoutId id="2147487018" r:id="rId11"/>
    <p:sldLayoutId id="2147487019" r:id="rId12"/>
  </p:sldLayoutIdLst>
  <p:txStyles>
    <p:titleStyle>
      <a:lvl1pPr algn="ctr" rtl="0" eaLnBrk="0" fontAlgn="base" hangingPunct="0">
        <a:spcBef>
          <a:spcPct val="0"/>
        </a:spcBef>
        <a:spcAft>
          <a:spcPct val="0"/>
        </a:spcAft>
        <a:defRPr sz="3500" b="1">
          <a:solidFill>
            <a:schemeClr val="bg1"/>
          </a:solidFill>
          <a:latin typeface="+mj-lt"/>
          <a:ea typeface="+mj-ea"/>
          <a:cs typeface="+mj-cs"/>
        </a:defRPr>
      </a:lvl1pPr>
      <a:lvl2pPr algn="ctr" rtl="0" eaLnBrk="0" fontAlgn="base" hangingPunct="0">
        <a:spcBef>
          <a:spcPct val="0"/>
        </a:spcBef>
        <a:spcAft>
          <a:spcPct val="0"/>
        </a:spcAft>
        <a:defRPr sz="3500" b="1">
          <a:solidFill>
            <a:schemeClr val="bg1"/>
          </a:solidFill>
          <a:latin typeface="Arial" charset="0"/>
        </a:defRPr>
      </a:lvl2pPr>
      <a:lvl3pPr algn="ctr" rtl="0" eaLnBrk="0" fontAlgn="base" hangingPunct="0">
        <a:spcBef>
          <a:spcPct val="0"/>
        </a:spcBef>
        <a:spcAft>
          <a:spcPct val="0"/>
        </a:spcAft>
        <a:defRPr sz="3500" b="1">
          <a:solidFill>
            <a:schemeClr val="bg1"/>
          </a:solidFill>
          <a:latin typeface="Arial" charset="0"/>
        </a:defRPr>
      </a:lvl3pPr>
      <a:lvl4pPr algn="ctr" rtl="0" eaLnBrk="0" fontAlgn="base" hangingPunct="0">
        <a:spcBef>
          <a:spcPct val="0"/>
        </a:spcBef>
        <a:spcAft>
          <a:spcPct val="0"/>
        </a:spcAft>
        <a:defRPr sz="3500" b="1">
          <a:solidFill>
            <a:schemeClr val="bg1"/>
          </a:solidFill>
          <a:latin typeface="Arial" charset="0"/>
        </a:defRPr>
      </a:lvl4pPr>
      <a:lvl5pPr algn="ctr" rtl="0" eaLnBrk="0" fontAlgn="base" hangingPunct="0">
        <a:spcBef>
          <a:spcPct val="0"/>
        </a:spcBef>
        <a:spcAft>
          <a:spcPct val="0"/>
        </a:spcAft>
        <a:defRPr sz="3500" b="1">
          <a:solidFill>
            <a:schemeClr val="bg1"/>
          </a:solidFill>
          <a:latin typeface="Arial" charset="0"/>
        </a:defRPr>
      </a:lvl5pPr>
      <a:lvl6pPr marL="457200" algn="ctr" rtl="0" fontAlgn="base">
        <a:spcBef>
          <a:spcPct val="0"/>
        </a:spcBef>
        <a:spcAft>
          <a:spcPct val="0"/>
        </a:spcAft>
        <a:defRPr sz="3500" b="1">
          <a:solidFill>
            <a:schemeClr val="bg1"/>
          </a:solidFill>
          <a:latin typeface="Arial" charset="0"/>
        </a:defRPr>
      </a:lvl6pPr>
      <a:lvl7pPr marL="914400" algn="ctr" rtl="0" fontAlgn="base">
        <a:spcBef>
          <a:spcPct val="0"/>
        </a:spcBef>
        <a:spcAft>
          <a:spcPct val="0"/>
        </a:spcAft>
        <a:defRPr sz="3500" b="1">
          <a:solidFill>
            <a:schemeClr val="bg1"/>
          </a:solidFill>
          <a:latin typeface="Arial" charset="0"/>
        </a:defRPr>
      </a:lvl7pPr>
      <a:lvl8pPr marL="1371600" algn="ctr" rtl="0" fontAlgn="base">
        <a:spcBef>
          <a:spcPct val="0"/>
        </a:spcBef>
        <a:spcAft>
          <a:spcPct val="0"/>
        </a:spcAft>
        <a:defRPr sz="3500" b="1">
          <a:solidFill>
            <a:schemeClr val="bg1"/>
          </a:solidFill>
          <a:latin typeface="Arial" charset="0"/>
        </a:defRPr>
      </a:lvl8pPr>
      <a:lvl9pPr marL="1828800" algn="ctr" rtl="0" fontAlgn="base">
        <a:spcBef>
          <a:spcPct val="0"/>
        </a:spcBef>
        <a:spcAft>
          <a:spcPct val="0"/>
        </a:spcAft>
        <a:defRPr sz="3500" b="1">
          <a:solidFill>
            <a:schemeClr val="bg1"/>
          </a:solidFill>
          <a:latin typeface="Arial" charset="0"/>
        </a:defRPr>
      </a:lvl9pPr>
    </p:titleStyle>
    <p:bodyStyle>
      <a:lvl1pPr marL="342900" indent="-342900" algn="l" rtl="0" eaLnBrk="0" fontAlgn="base" hangingPunct="0">
        <a:spcBef>
          <a:spcPct val="20000"/>
        </a:spcBef>
        <a:spcAft>
          <a:spcPct val="0"/>
        </a:spcAft>
        <a:buClr>
          <a:srgbClr val="CC66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6600"/>
        </a:buClr>
        <a:buChar char="–"/>
        <a:defRPr sz="2800">
          <a:solidFill>
            <a:schemeClr val="tx1"/>
          </a:solidFill>
          <a:latin typeface="+mn-lt"/>
        </a:defRPr>
      </a:lvl2pPr>
      <a:lvl3pPr marL="1143000" indent="-228600" algn="l" rtl="0" eaLnBrk="0" fontAlgn="base" hangingPunct="0">
        <a:spcBef>
          <a:spcPct val="20000"/>
        </a:spcBef>
        <a:spcAft>
          <a:spcPct val="0"/>
        </a:spcAft>
        <a:buClr>
          <a:srgbClr val="CC6600"/>
        </a:buClr>
        <a:buChar char="•"/>
        <a:defRPr sz="2400">
          <a:solidFill>
            <a:schemeClr val="tx1"/>
          </a:solidFill>
          <a:latin typeface="+mn-lt"/>
        </a:defRPr>
      </a:lvl3pPr>
      <a:lvl4pPr marL="1600200" indent="-228600" algn="l" rtl="0" eaLnBrk="0" fontAlgn="base" hangingPunct="0">
        <a:spcBef>
          <a:spcPct val="20000"/>
        </a:spcBef>
        <a:spcAft>
          <a:spcPct val="0"/>
        </a:spcAft>
        <a:buClr>
          <a:srgbClr val="CC6600"/>
        </a:buClr>
        <a:buChar char="–"/>
        <a:defRPr sz="2000">
          <a:solidFill>
            <a:schemeClr val="tx1"/>
          </a:solidFill>
          <a:latin typeface="+mn-lt"/>
        </a:defRPr>
      </a:lvl4pPr>
      <a:lvl5pPr marL="2057400" indent="-228600" algn="l" rtl="0" eaLnBrk="0" fontAlgn="base" hangingPunct="0">
        <a:spcBef>
          <a:spcPct val="20000"/>
        </a:spcBef>
        <a:spcAft>
          <a:spcPct val="0"/>
        </a:spcAft>
        <a:buClr>
          <a:srgbClr val="CC6600"/>
        </a:buClr>
        <a:buChar char="»"/>
        <a:defRPr sz="2000">
          <a:solidFill>
            <a:schemeClr val="tx1"/>
          </a:solidFill>
          <a:latin typeface="+mn-lt"/>
        </a:defRPr>
      </a:lvl5pPr>
      <a:lvl6pPr marL="2514600" indent="-228600" algn="l" rtl="0" fontAlgn="base">
        <a:spcBef>
          <a:spcPct val="20000"/>
        </a:spcBef>
        <a:spcAft>
          <a:spcPct val="0"/>
        </a:spcAft>
        <a:buClr>
          <a:srgbClr val="CC6600"/>
        </a:buClr>
        <a:buChar char="»"/>
        <a:defRPr sz="2000">
          <a:solidFill>
            <a:schemeClr val="tx1"/>
          </a:solidFill>
          <a:latin typeface="+mn-lt"/>
        </a:defRPr>
      </a:lvl6pPr>
      <a:lvl7pPr marL="2971800" indent="-228600" algn="l" rtl="0" fontAlgn="base">
        <a:spcBef>
          <a:spcPct val="20000"/>
        </a:spcBef>
        <a:spcAft>
          <a:spcPct val="0"/>
        </a:spcAft>
        <a:buClr>
          <a:srgbClr val="CC6600"/>
        </a:buClr>
        <a:buChar char="»"/>
        <a:defRPr sz="2000">
          <a:solidFill>
            <a:schemeClr val="tx1"/>
          </a:solidFill>
          <a:latin typeface="+mn-lt"/>
        </a:defRPr>
      </a:lvl7pPr>
      <a:lvl8pPr marL="3429000" indent="-228600" algn="l" rtl="0" fontAlgn="base">
        <a:spcBef>
          <a:spcPct val="20000"/>
        </a:spcBef>
        <a:spcAft>
          <a:spcPct val="0"/>
        </a:spcAft>
        <a:buClr>
          <a:srgbClr val="CC6600"/>
        </a:buClr>
        <a:buChar char="»"/>
        <a:defRPr sz="2000">
          <a:solidFill>
            <a:schemeClr val="tx1"/>
          </a:solidFill>
          <a:latin typeface="+mn-lt"/>
        </a:defRPr>
      </a:lvl8pPr>
      <a:lvl9pPr marL="3886200" indent="-228600" algn="l" rtl="0" fontAlgn="base">
        <a:spcBef>
          <a:spcPct val="20000"/>
        </a:spcBef>
        <a:spcAft>
          <a:spcPct val="0"/>
        </a:spcAft>
        <a:buClr>
          <a:srgbClr val="CC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2.jpeg"/><Relationship Id="rId11" Type="http://schemas.openxmlformats.org/officeDocument/2006/relationships/image" Target="../media/image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audio" Target="../media/audio1.wav"/></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36.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3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7.xml"/><Relationship Id="rId1" Type="http://schemas.openxmlformats.org/officeDocument/2006/relationships/video" Target="file:///C:\IACLE%20Stuff\Animations\IACLE%20Typewriter%20Slow.swf" TargetMode="External"/><Relationship Id="rId4" Type="http://schemas.openxmlformats.org/officeDocument/2006/relationships/image" Target="../media/image46.png"/></Relationships>
</file>

<file path=ppt/slides/_rels/slide8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77.xml"/><Relationship Id="rId1" Type="http://schemas.openxmlformats.org/officeDocument/2006/relationships/slideLayout" Target="../slideLayouts/slideLayout47.xml"/><Relationship Id="rId6" Type="http://schemas.openxmlformats.org/officeDocument/2006/relationships/image" Target="../media/image17.png"/><Relationship Id="rId5" Type="http://schemas.openxmlformats.org/officeDocument/2006/relationships/image" Target="../media/image47.png"/><Relationship Id="rId4" Type="http://schemas.openxmlformats.org/officeDocument/2006/relationships/audio" Target="../media/audio1.wav"/></Relationships>
</file>

<file path=ppt/slides/_rels/slide8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78.xml"/><Relationship Id="rId1" Type="http://schemas.openxmlformats.org/officeDocument/2006/relationships/slideLayout" Target="../slideLayouts/slideLayout47.xml"/><Relationship Id="rId5" Type="http://schemas.openxmlformats.org/officeDocument/2006/relationships/image" Target="../media/image7.png"/><Relationship Id="rId4" Type="http://schemas.openxmlformats.org/officeDocument/2006/relationships/audio" Target="../media/audio1.wav"/></Relationships>
</file>

<file path=ppt/slides/_rels/slide8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audio" Target="../media/audio1.wav"/><Relationship Id="rId5" Type="http://schemas.openxmlformats.org/officeDocument/2006/relationships/slide" Target="slide70.xml"/><Relationship Id="rId4" Type="http://schemas.openxmlformats.org/officeDocument/2006/relationships/image" Target="../media/image53.png"/></Relationships>
</file>

<file path=ppt/slides/_rels/slide9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7.xml"/><Relationship Id="rId1" Type="http://schemas.openxmlformats.org/officeDocument/2006/relationships/slideLayout" Target="../slideLayouts/slideLayout35.xml"/><Relationship Id="rId4"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100"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4101"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4102" name="Rectangle 7"/>
          <p:cNvSpPr>
            <a:spLocks noChangeArrowheads="1"/>
          </p:cNvSpPr>
          <p:nvPr/>
        </p:nvSpPr>
        <p:spPr bwMode="auto">
          <a:xfrm>
            <a:off x="1646767" y="3096763"/>
            <a:ext cx="6286500" cy="2708501"/>
          </a:xfrm>
          <a:prstGeom prst="rect">
            <a:avLst/>
          </a:prstGeom>
          <a:noFill/>
          <a:ln w="9525">
            <a:noFill/>
            <a:miter lim="800000"/>
            <a:headEnd/>
            <a:tailEnd/>
          </a:ln>
        </p:spPr>
        <p:txBody>
          <a:bodyPr lIns="92075" tIns="46038" rIns="92075" bIns="46038" anchor="ctr"/>
          <a:lstStyle/>
          <a:p>
            <a:pPr algn="ctr" eaLnBrk="0" hangingPunct="0">
              <a:defRPr/>
            </a:pPr>
            <a:r>
              <a:rPr lang="en-AU" sz="3600" b="1" dirty="0" smtClean="0">
                <a:solidFill>
                  <a:srgbClr val="000000"/>
                </a:solidFill>
                <a:effectLst>
                  <a:outerShdw dist="25400" dir="2700000" algn="tl" rotWithShape="0">
                    <a:srgbClr val="FFFFFF"/>
                  </a:outerShdw>
                </a:effectLst>
                <a:latin typeface="Arial Rounded MT Bold" pitchFamily="34" charset="0"/>
              </a:rPr>
              <a:t>FITTING</a:t>
            </a:r>
            <a:r>
              <a:rPr lang="en-AU" sz="3600" b="1" dirty="0" smtClean="0">
                <a:solidFill>
                  <a:srgbClr val="000000"/>
                </a:solidFill>
                <a:effectLst>
                  <a:outerShdw dist="25400" dir="2700000" algn="tl" rotWithShape="0">
                    <a:srgbClr val="FFFFFF"/>
                  </a:outerShdw>
                </a:effectLst>
                <a:latin typeface="Arial Rounded MT Bold" pitchFamily="34" charset="0"/>
              </a:rPr>
              <a:t/>
            </a:r>
            <a:br>
              <a:rPr lang="en-AU" sz="3600" b="1" dirty="0" smtClean="0">
                <a:solidFill>
                  <a:srgbClr val="000000"/>
                </a:solidFill>
                <a:effectLst>
                  <a:outerShdw dist="25400" dir="2700000" algn="tl" rotWithShape="0">
                    <a:srgbClr val="FFFFFF"/>
                  </a:outerShdw>
                </a:effectLst>
                <a:latin typeface="Arial Rounded MT Bold" pitchFamily="34" charset="0"/>
              </a:rPr>
            </a:br>
            <a:r>
              <a:rPr lang="en-AU" sz="3600" b="1" dirty="0" smtClean="0">
                <a:solidFill>
                  <a:srgbClr val="000000"/>
                </a:solidFill>
                <a:effectLst>
                  <a:outerShdw dist="25400" dir="2700000" algn="tl" rotWithShape="0">
                    <a:srgbClr val="FFFFFF"/>
                  </a:outerShdw>
                </a:effectLst>
                <a:latin typeface="Arial Rounded MT Bold" pitchFamily="34" charset="0"/>
              </a:rPr>
              <a:t>SILICONE HYDROGEL CONTACT </a:t>
            </a:r>
            <a:r>
              <a:rPr lang="en-AU" sz="3600" b="1" dirty="0" smtClean="0">
                <a:solidFill>
                  <a:srgbClr val="000000"/>
                </a:solidFill>
                <a:effectLst>
                  <a:outerShdw dist="25400" dir="2700000" algn="tl" rotWithShape="0">
                    <a:srgbClr val="FFFFFF"/>
                  </a:outerShdw>
                </a:effectLst>
                <a:latin typeface="Arial Rounded MT Bold" pitchFamily="34" charset="0"/>
              </a:rPr>
              <a:t>LENSES</a:t>
            </a:r>
            <a:br>
              <a:rPr lang="en-AU" sz="3600" b="1" dirty="0" smtClean="0">
                <a:solidFill>
                  <a:srgbClr val="000000"/>
                </a:solidFill>
                <a:effectLst>
                  <a:outerShdw dist="25400" dir="2700000" algn="tl" rotWithShape="0">
                    <a:srgbClr val="FFFFFF"/>
                  </a:outerShdw>
                </a:effectLst>
                <a:latin typeface="Arial Rounded MT Bold" pitchFamily="34" charset="0"/>
              </a:rPr>
            </a:br>
            <a:endParaRPr lang="en-AU" sz="3600" b="1" dirty="0" smtClean="0">
              <a:solidFill>
                <a:srgbClr val="000000"/>
              </a:solidFill>
              <a:effectLst>
                <a:outerShdw dist="25400" dir="2700000" algn="tl" rotWithShape="0">
                  <a:srgbClr val="FFFFFF"/>
                </a:outerShdw>
              </a:effectLst>
              <a:latin typeface="Arial Rounded MT Bold" pitchFamily="34" charset="0"/>
            </a:endParaRPr>
          </a:p>
          <a:p>
            <a:pPr algn="ctr" eaLnBrk="0" hangingPunct="0">
              <a:defRPr/>
            </a:pPr>
            <a:r>
              <a:rPr lang="en-US" sz="3600" b="1" dirty="0" smtClean="0">
                <a:solidFill>
                  <a:srgbClr val="000000"/>
                </a:solidFill>
                <a:effectLst>
                  <a:outerShdw dist="25400" dir="2700000" algn="tl" rotWithShape="0">
                    <a:srgbClr val="FFFFFF"/>
                  </a:outerShdw>
                </a:effectLst>
                <a:latin typeface="Arial Rounded MT Bold" pitchFamily="34" charset="0"/>
              </a:rPr>
              <a:t>Lecture 3L9</a:t>
            </a:r>
          </a:p>
          <a:p>
            <a:pPr algn="ctr" eaLnBrk="0" hangingPunct="0">
              <a:defRPr/>
            </a:pPr>
            <a:endParaRPr lang="en-AU" sz="3600" b="1" dirty="0" smtClean="0">
              <a:solidFill>
                <a:srgbClr val="000000"/>
              </a:solidFill>
              <a:effectLst>
                <a:outerShdw dist="25400" dir="2700000" algn="tl" rotWithShape="0">
                  <a:srgbClr val="FFFFFF"/>
                </a:outerShdw>
              </a:effectLst>
              <a:latin typeface="Arial Rounded MT Bold" pitchFamily="34" charset="0"/>
            </a:endParaRPr>
          </a:p>
          <a:p>
            <a:pPr defTabSz="762000"/>
            <a:r>
              <a:rPr lang="en-US" sz="3600" b="1" dirty="0" smtClean="0">
                <a:latin typeface="Arial" charset="0"/>
              </a:rPr>
              <a:t/>
            </a:r>
            <a:br>
              <a:rPr lang="en-US" sz="3600" b="1" dirty="0" smtClean="0">
                <a:latin typeface="Arial" charset="0"/>
              </a:rPr>
            </a:br>
            <a:r>
              <a:rPr lang="en-US" sz="3600" b="1" dirty="0" smtClean="0">
                <a:latin typeface="Arial" charset="0"/>
              </a:rPr>
              <a:t/>
            </a:r>
            <a:br>
              <a:rPr lang="en-US" sz="3600" b="1" dirty="0" smtClean="0">
                <a:latin typeface="Arial" charset="0"/>
              </a:rPr>
            </a:br>
            <a:endParaRPr lang="en-US" sz="2000" b="1" dirty="0">
              <a:latin typeface="Arial" charset="0"/>
            </a:endParaRPr>
          </a:p>
        </p:txBody>
      </p:sp>
      <p:sp>
        <p:nvSpPr>
          <p:cNvPr id="7" name="TextBox 1"/>
          <p:cNvSpPr txBox="1">
            <a:spLocks noChangeArrowheads="1"/>
          </p:cNvSpPr>
          <p:nvPr/>
        </p:nvSpPr>
        <p:spPr bwMode="auto">
          <a:xfrm>
            <a:off x="107504" y="6021288"/>
            <a:ext cx="1069975"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1200" dirty="0"/>
              <a:t>2012-Aug-27</a:t>
            </a:r>
            <a:endParaRPr lang="en-GB" sz="1200" dirty="0"/>
          </a:p>
        </p:txBody>
      </p:sp>
      <p:pic>
        <p:nvPicPr>
          <p:cNvPr id="8"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531671" y="6021288"/>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27138" y="-41275"/>
            <a:ext cx="8229600" cy="1143000"/>
          </a:xfrm>
        </p:spPr>
        <p:txBody>
          <a:bodyPr/>
          <a:lstStyle/>
          <a:p>
            <a:pPr eaLnBrk="1" hangingPunct="1"/>
            <a:r>
              <a:rPr lang="en-US" smtClean="0"/>
              <a:t>SILICONE HYDROGELS</a:t>
            </a:r>
            <a:br>
              <a:rPr lang="en-US" smtClean="0"/>
            </a:br>
            <a:r>
              <a:rPr lang="en-US" smtClean="0">
                <a:solidFill>
                  <a:srgbClr val="FFFF00"/>
                </a:solidFill>
              </a:rPr>
              <a:t>GENERATIONS</a:t>
            </a:r>
            <a:endParaRPr lang="en-AU" smtClean="0">
              <a:solidFill>
                <a:srgbClr val="FFFF00"/>
              </a:solidFill>
            </a:endParaRPr>
          </a:p>
        </p:txBody>
      </p:sp>
      <p:sp>
        <p:nvSpPr>
          <p:cNvPr id="5124" name="Rectangle 3"/>
          <p:cNvSpPr>
            <a:spLocks noGrp="1" noChangeArrowheads="1"/>
          </p:cNvSpPr>
          <p:nvPr>
            <p:ph idx="1"/>
          </p:nvPr>
        </p:nvSpPr>
        <p:spPr>
          <a:xfrm>
            <a:off x="250825" y="981075"/>
            <a:ext cx="8642350" cy="5183188"/>
          </a:xfrm>
        </p:spPr>
        <p:txBody>
          <a:bodyPr/>
          <a:lstStyle/>
          <a:p>
            <a:pPr eaLnBrk="1" hangingPunct="1">
              <a:lnSpc>
                <a:spcPts val="2200"/>
              </a:lnSpc>
              <a:defRPr/>
            </a:pPr>
            <a:endParaRPr lang="en-US" sz="2400" dirty="0" smtClean="0"/>
          </a:p>
          <a:p>
            <a:pPr eaLnBrk="1" hangingPunct="1">
              <a:lnSpc>
                <a:spcPts val="2200"/>
              </a:lnSpc>
              <a:defRPr/>
            </a:pPr>
            <a:r>
              <a:rPr lang="en-US" sz="2400" dirty="0" smtClean="0">
                <a:solidFill>
                  <a:srgbClr val="FF0000"/>
                </a:solidFill>
              </a:rPr>
              <a:t>First</a:t>
            </a:r>
            <a:r>
              <a:rPr lang="en-US" sz="2400" dirty="0" smtClean="0"/>
              <a:t> generation SiHy CLs:</a:t>
            </a:r>
          </a:p>
          <a:p>
            <a:pPr lvl="1" eaLnBrk="1" hangingPunct="1">
              <a:lnSpc>
                <a:spcPts val="2200"/>
              </a:lnSpc>
              <a:defRPr/>
            </a:pPr>
            <a:r>
              <a:rPr lang="en-US" sz="2400" dirty="0" smtClean="0"/>
              <a:t>Focus Night &amp; Day (CIBA Vision, 1998, lotrafilcon A)</a:t>
            </a:r>
          </a:p>
          <a:p>
            <a:pPr lvl="1" eaLnBrk="1" hangingPunct="1">
              <a:lnSpc>
                <a:spcPts val="2200"/>
              </a:lnSpc>
              <a:defRPr/>
            </a:pPr>
            <a:r>
              <a:rPr lang="en-US" sz="2400" dirty="0" err="1" smtClean="0"/>
              <a:t>PureVision</a:t>
            </a:r>
            <a:r>
              <a:rPr lang="en-US" sz="2400" dirty="0" smtClean="0"/>
              <a:t> (B&amp;L, 1998, balafilcon A)</a:t>
            </a:r>
          </a:p>
          <a:p>
            <a:pPr marL="457200" lvl="1" indent="0" eaLnBrk="1" hangingPunct="1">
              <a:lnSpc>
                <a:spcPts val="2200"/>
              </a:lnSpc>
              <a:buFontTx/>
              <a:buNone/>
              <a:defRPr/>
            </a:pPr>
            <a:endParaRPr lang="en-US" sz="2400" dirty="0" smtClean="0"/>
          </a:p>
          <a:p>
            <a:pPr eaLnBrk="1" hangingPunct="1">
              <a:lnSpc>
                <a:spcPts val="2200"/>
              </a:lnSpc>
              <a:defRPr/>
            </a:pPr>
            <a:r>
              <a:rPr lang="en-US" sz="2400" dirty="0" smtClean="0">
                <a:solidFill>
                  <a:srgbClr val="FF0000"/>
                </a:solidFill>
              </a:rPr>
              <a:t>Second</a:t>
            </a:r>
            <a:r>
              <a:rPr lang="en-US" sz="2400" dirty="0" smtClean="0"/>
              <a:t> generation:</a:t>
            </a:r>
          </a:p>
          <a:p>
            <a:pPr lvl="1" eaLnBrk="1" hangingPunct="1">
              <a:lnSpc>
                <a:spcPts val="2200"/>
              </a:lnSpc>
              <a:defRPr/>
            </a:pPr>
            <a:r>
              <a:rPr lang="en-US" sz="2400" dirty="0" err="1" smtClean="0"/>
              <a:t>Acuvue</a:t>
            </a:r>
            <a:r>
              <a:rPr lang="en-US" sz="2400" dirty="0" smtClean="0"/>
              <a:t> Advance (J&amp;J, 2003, galyfilcon A)</a:t>
            </a:r>
          </a:p>
          <a:p>
            <a:pPr lvl="1" eaLnBrk="1" hangingPunct="1">
              <a:lnSpc>
                <a:spcPts val="2200"/>
              </a:lnSpc>
              <a:defRPr/>
            </a:pPr>
            <a:r>
              <a:rPr lang="en-US" sz="2400" dirty="0" err="1" smtClean="0"/>
              <a:t>PureVision</a:t>
            </a:r>
            <a:r>
              <a:rPr lang="en-US" sz="2400" dirty="0" smtClean="0"/>
              <a:t> 2 HD (B&amp;L, 2010, balafilcon A)</a:t>
            </a:r>
          </a:p>
          <a:p>
            <a:pPr lvl="1" eaLnBrk="1" hangingPunct="1">
              <a:lnSpc>
                <a:spcPts val="2200"/>
              </a:lnSpc>
              <a:defRPr/>
            </a:pPr>
            <a:r>
              <a:rPr lang="en-US" sz="2400" dirty="0" err="1" smtClean="0"/>
              <a:t>Acuvue</a:t>
            </a:r>
            <a:r>
              <a:rPr lang="en-US" sz="2400" dirty="0" smtClean="0"/>
              <a:t> </a:t>
            </a:r>
            <a:r>
              <a:rPr lang="en-US" sz="2400" dirty="0" err="1" smtClean="0"/>
              <a:t>Oasys</a:t>
            </a:r>
            <a:r>
              <a:rPr lang="en-US" sz="2400" dirty="0" smtClean="0"/>
              <a:t> (J&amp;J, 2005, senofilcon A)</a:t>
            </a:r>
          </a:p>
          <a:p>
            <a:pPr lvl="1" eaLnBrk="1" hangingPunct="1">
              <a:lnSpc>
                <a:spcPts val="2200"/>
              </a:lnSpc>
              <a:defRPr/>
            </a:pPr>
            <a:r>
              <a:rPr lang="en-US" sz="2400" dirty="0" err="1" smtClean="0"/>
              <a:t>O</a:t>
            </a:r>
            <a:r>
              <a:rPr lang="en-US" sz="2400" baseline="-25000" dirty="0" err="1" smtClean="0"/>
              <a:t>2</a:t>
            </a:r>
            <a:r>
              <a:rPr lang="en-US" sz="2400" dirty="0" err="1" smtClean="0"/>
              <a:t>Optix</a:t>
            </a:r>
            <a:r>
              <a:rPr lang="en-US" sz="2400" dirty="0" smtClean="0"/>
              <a:t>/</a:t>
            </a:r>
            <a:r>
              <a:rPr lang="en-US" sz="2400" dirty="0" err="1" smtClean="0"/>
              <a:t>AirOptix</a:t>
            </a:r>
            <a:r>
              <a:rPr lang="en-US" sz="2400" dirty="0" smtClean="0"/>
              <a:t> (CIBA Vision, 2004, lotrafilcon B)</a:t>
            </a:r>
          </a:p>
          <a:p>
            <a:pPr lvl="1" eaLnBrk="1" hangingPunct="1">
              <a:lnSpc>
                <a:spcPts val="2200"/>
              </a:lnSpc>
              <a:defRPr/>
            </a:pPr>
            <a:endParaRPr lang="en-US" sz="2400" dirty="0" smtClean="0"/>
          </a:p>
          <a:p>
            <a:pPr eaLnBrk="1" hangingPunct="1">
              <a:lnSpc>
                <a:spcPts val="2200"/>
              </a:lnSpc>
              <a:defRPr/>
            </a:pPr>
            <a:r>
              <a:rPr lang="en-US" sz="2400" dirty="0" smtClean="0">
                <a:solidFill>
                  <a:srgbClr val="FF0000"/>
                </a:solidFill>
              </a:rPr>
              <a:t>Third</a:t>
            </a:r>
            <a:r>
              <a:rPr lang="en-US" sz="2400" dirty="0" smtClean="0"/>
              <a:t> generation:</a:t>
            </a:r>
          </a:p>
          <a:p>
            <a:pPr lvl="1" eaLnBrk="1" hangingPunct="1">
              <a:lnSpc>
                <a:spcPts val="2200"/>
              </a:lnSpc>
              <a:defRPr/>
            </a:pPr>
            <a:r>
              <a:rPr lang="en-US" sz="2400" dirty="0" err="1" smtClean="0"/>
              <a:t>Biofinity</a:t>
            </a:r>
            <a:r>
              <a:rPr lang="en-US" sz="2400" dirty="0" smtClean="0"/>
              <a:t> (</a:t>
            </a:r>
            <a:r>
              <a:rPr lang="en-US" sz="2400" dirty="0" err="1" smtClean="0"/>
              <a:t>CooperVision</a:t>
            </a:r>
            <a:r>
              <a:rPr lang="en-US" sz="2400" dirty="0" smtClean="0"/>
              <a:t>, 2007, </a:t>
            </a:r>
            <a:r>
              <a:rPr lang="en-US" sz="2400" dirty="0" err="1" smtClean="0"/>
              <a:t>comfilcon</a:t>
            </a:r>
            <a:r>
              <a:rPr lang="en-US" sz="2400" dirty="0" smtClean="0"/>
              <a:t> A)</a:t>
            </a:r>
          </a:p>
          <a:p>
            <a:pPr lvl="1" eaLnBrk="1" hangingPunct="1">
              <a:lnSpc>
                <a:spcPts val="2200"/>
              </a:lnSpc>
              <a:defRPr/>
            </a:pPr>
            <a:r>
              <a:rPr lang="en-US" sz="2400" dirty="0" err="1" smtClean="0"/>
              <a:t>PremiO</a:t>
            </a:r>
            <a:r>
              <a:rPr lang="en-US" sz="2400" dirty="0" smtClean="0"/>
              <a:t> (</a:t>
            </a:r>
            <a:r>
              <a:rPr lang="en-US" sz="2400" dirty="0" err="1" smtClean="0"/>
              <a:t>Menicon</a:t>
            </a:r>
            <a:r>
              <a:rPr lang="en-US" sz="2400" dirty="0" smtClean="0"/>
              <a:t>, 2007, </a:t>
            </a:r>
            <a:r>
              <a:rPr lang="en-US" sz="2400" dirty="0" err="1" smtClean="0"/>
              <a:t>asmofilcon</a:t>
            </a:r>
            <a:r>
              <a:rPr lang="en-US" sz="2400" dirty="0" smtClean="0"/>
              <a:t> A)</a:t>
            </a:r>
          </a:p>
          <a:p>
            <a:pPr lvl="1" eaLnBrk="1" hangingPunct="1">
              <a:lnSpc>
                <a:spcPts val="2200"/>
              </a:lnSpc>
              <a:defRPr/>
            </a:pPr>
            <a:r>
              <a:rPr lang="en-US" sz="2400" dirty="0" err="1" smtClean="0"/>
              <a:t>Avaira</a:t>
            </a:r>
            <a:r>
              <a:rPr lang="en-US" sz="2400" dirty="0" smtClean="0"/>
              <a:t> (</a:t>
            </a:r>
            <a:r>
              <a:rPr lang="en-US" sz="2400" dirty="0" err="1" smtClean="0"/>
              <a:t>CooperVision</a:t>
            </a:r>
            <a:r>
              <a:rPr lang="en-US" sz="2400" dirty="0" smtClean="0"/>
              <a:t>, 2008, </a:t>
            </a:r>
            <a:r>
              <a:rPr lang="en-US" sz="2400" dirty="0" err="1" smtClean="0"/>
              <a:t>enfilcon</a:t>
            </a:r>
            <a:r>
              <a:rPr lang="en-US" sz="2400" dirty="0" smtClean="0"/>
              <a:t> A)</a:t>
            </a:r>
          </a:p>
        </p:txBody>
      </p:sp>
      <p:sp>
        <p:nvSpPr>
          <p:cNvPr id="7987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83413B46-B0F6-43B7-A1C1-E037113D1601}" type="slidenum">
              <a:rPr lang="en-AU" smtClean="0"/>
              <a:pPr eaLnBrk="1" hangingPunct="1"/>
              <a:t>10</a:t>
            </a:fld>
            <a:endParaRPr lang="en-AU" smtClean="0"/>
          </a:p>
        </p:txBody>
      </p:sp>
      <p:pic>
        <p:nvPicPr>
          <p:cNvPr id="7987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20875" y="-26988"/>
            <a:ext cx="6851650" cy="1143001"/>
          </a:xfrm>
        </p:spPr>
        <p:txBody>
          <a:bodyPr/>
          <a:lstStyle/>
          <a:p>
            <a:pPr eaLnBrk="1" hangingPunct="1"/>
            <a:r>
              <a:rPr lang="en-US" smtClean="0"/>
              <a:t>SILICONE HYDROGELS</a:t>
            </a:r>
            <a:endParaRPr lang="en-AU" smtClean="0"/>
          </a:p>
        </p:txBody>
      </p:sp>
      <p:sp>
        <p:nvSpPr>
          <p:cNvPr id="80899" name="Rectangle 3"/>
          <p:cNvSpPr>
            <a:spLocks noGrp="1" noChangeArrowheads="1"/>
          </p:cNvSpPr>
          <p:nvPr>
            <p:ph idx="1"/>
          </p:nvPr>
        </p:nvSpPr>
        <p:spPr>
          <a:xfrm>
            <a:off x="457200" y="1341438"/>
            <a:ext cx="8229600" cy="5040312"/>
          </a:xfrm>
        </p:spPr>
        <p:txBody>
          <a:bodyPr/>
          <a:lstStyle/>
          <a:p>
            <a:pPr marL="0" indent="0" eaLnBrk="1" hangingPunct="1">
              <a:lnSpc>
                <a:spcPts val="2400"/>
              </a:lnSpc>
              <a:buFontTx/>
              <a:buNone/>
              <a:defRPr/>
            </a:pPr>
            <a:r>
              <a:rPr lang="en-US" sz="2400" dirty="0" smtClean="0"/>
              <a:t>Suppliers of </a:t>
            </a:r>
            <a:r>
              <a:rPr lang="en-US" sz="2400" dirty="0" err="1" smtClean="0"/>
              <a:t>SiHy</a:t>
            </a:r>
            <a:r>
              <a:rPr lang="en-US" sz="2400" dirty="0" smtClean="0"/>
              <a:t> CLs and/or </a:t>
            </a:r>
            <a:r>
              <a:rPr lang="en-US" sz="2400" dirty="0" err="1" smtClean="0"/>
              <a:t>SiHy</a:t>
            </a:r>
            <a:r>
              <a:rPr lang="en-US" sz="2400" dirty="0" smtClean="0"/>
              <a:t> lens materials:</a:t>
            </a:r>
          </a:p>
          <a:p>
            <a:pPr eaLnBrk="1" hangingPunct="1">
              <a:lnSpc>
                <a:spcPts val="2400"/>
              </a:lnSpc>
              <a:defRPr/>
            </a:pPr>
            <a:r>
              <a:rPr lang="en-US" sz="2400" dirty="0" smtClean="0"/>
              <a:t>Alcon (CLs)</a:t>
            </a:r>
          </a:p>
          <a:p>
            <a:pPr eaLnBrk="1" hangingPunct="1">
              <a:lnSpc>
                <a:spcPts val="2400"/>
              </a:lnSpc>
              <a:defRPr/>
            </a:pPr>
            <a:r>
              <a:rPr lang="en-US" sz="2400" dirty="0" smtClean="0"/>
              <a:t>Bausch &amp; Lomb (CLs)</a:t>
            </a:r>
          </a:p>
          <a:p>
            <a:pPr eaLnBrk="1" hangingPunct="1">
              <a:lnSpc>
                <a:spcPts val="2400"/>
              </a:lnSpc>
              <a:defRPr/>
            </a:pPr>
            <a:r>
              <a:rPr lang="en-US" sz="2400" dirty="0" smtClean="0"/>
              <a:t>J&amp;J </a:t>
            </a:r>
            <a:r>
              <a:rPr lang="en-US" sz="2400" dirty="0" err="1" smtClean="0"/>
              <a:t>Vistakon</a:t>
            </a:r>
            <a:r>
              <a:rPr lang="en-US" sz="2400" dirty="0" smtClean="0"/>
              <a:t> (CLs)</a:t>
            </a:r>
          </a:p>
          <a:p>
            <a:pPr eaLnBrk="1" hangingPunct="1">
              <a:lnSpc>
                <a:spcPts val="2400"/>
              </a:lnSpc>
              <a:defRPr/>
            </a:pPr>
            <a:r>
              <a:rPr lang="en-US" sz="2400" dirty="0" err="1" smtClean="0"/>
              <a:t>CooperVision</a:t>
            </a:r>
            <a:r>
              <a:rPr lang="en-US" sz="2400" dirty="0" smtClean="0"/>
              <a:t> (CLs)</a:t>
            </a:r>
          </a:p>
          <a:p>
            <a:pPr eaLnBrk="1" hangingPunct="1">
              <a:lnSpc>
                <a:spcPts val="2400"/>
              </a:lnSpc>
              <a:defRPr/>
            </a:pPr>
            <a:r>
              <a:rPr lang="en-US" sz="2400" dirty="0" err="1" smtClean="0"/>
              <a:t>Ultravision</a:t>
            </a:r>
            <a:r>
              <a:rPr lang="en-US" sz="2400" dirty="0" smtClean="0"/>
              <a:t> (CLs)</a:t>
            </a:r>
          </a:p>
          <a:p>
            <a:pPr eaLnBrk="1" hangingPunct="1">
              <a:lnSpc>
                <a:spcPts val="2400"/>
              </a:lnSpc>
              <a:defRPr/>
            </a:pPr>
            <a:r>
              <a:rPr lang="en-US" sz="2400" dirty="0" err="1" smtClean="0"/>
              <a:t>Menicon</a:t>
            </a:r>
            <a:r>
              <a:rPr lang="en-US" sz="2400" dirty="0" smtClean="0"/>
              <a:t> (CLs)</a:t>
            </a:r>
          </a:p>
          <a:p>
            <a:pPr eaLnBrk="1" hangingPunct="1">
              <a:lnSpc>
                <a:spcPts val="2400"/>
              </a:lnSpc>
              <a:defRPr/>
            </a:pPr>
            <a:r>
              <a:rPr lang="en-US" sz="2400" dirty="0" err="1" smtClean="0"/>
              <a:t>Sauflon</a:t>
            </a:r>
            <a:r>
              <a:rPr lang="en-US" sz="2400" dirty="0" smtClean="0"/>
              <a:t> (CLs)</a:t>
            </a:r>
          </a:p>
          <a:p>
            <a:pPr eaLnBrk="1" hangingPunct="1">
              <a:lnSpc>
                <a:spcPts val="2400"/>
              </a:lnSpc>
              <a:defRPr/>
            </a:pPr>
            <a:r>
              <a:rPr lang="en-US" sz="2400" dirty="0" err="1" smtClean="0"/>
              <a:t>Procornea</a:t>
            </a:r>
            <a:r>
              <a:rPr lang="en-US" sz="2400" dirty="0" smtClean="0"/>
              <a:t> (CLs)</a:t>
            </a:r>
          </a:p>
          <a:p>
            <a:pPr eaLnBrk="1" hangingPunct="1">
              <a:lnSpc>
                <a:spcPts val="2400"/>
              </a:lnSpc>
              <a:defRPr/>
            </a:pPr>
            <a:r>
              <a:rPr lang="en-US" sz="2400" dirty="0" err="1" smtClean="0"/>
              <a:t>mark'ennovy</a:t>
            </a:r>
            <a:r>
              <a:rPr lang="en-US" sz="2400" dirty="0" smtClean="0"/>
              <a:t> (CLs [custom])</a:t>
            </a:r>
          </a:p>
          <a:p>
            <a:pPr eaLnBrk="1" hangingPunct="1">
              <a:lnSpc>
                <a:spcPts val="2400"/>
              </a:lnSpc>
              <a:defRPr/>
            </a:pPr>
            <a:r>
              <a:rPr lang="en-US" sz="2400" dirty="0" err="1" smtClean="0"/>
              <a:t>Contamac</a:t>
            </a:r>
            <a:r>
              <a:rPr lang="en-US" sz="2400" dirty="0" smtClean="0"/>
              <a:t> (buttons)</a:t>
            </a:r>
          </a:p>
          <a:p>
            <a:pPr eaLnBrk="1" hangingPunct="1">
              <a:lnSpc>
                <a:spcPts val="2400"/>
              </a:lnSpc>
              <a:defRPr/>
            </a:pPr>
            <a:r>
              <a:rPr lang="en-US" sz="2400" dirty="0" err="1" smtClean="0"/>
              <a:t>Lagado</a:t>
            </a:r>
            <a:r>
              <a:rPr lang="en-US" sz="2400" dirty="0" smtClean="0"/>
              <a:t> (buttons)</a:t>
            </a:r>
          </a:p>
          <a:p>
            <a:pPr eaLnBrk="1" hangingPunct="1">
              <a:lnSpc>
                <a:spcPts val="2400"/>
              </a:lnSpc>
              <a:defRPr/>
            </a:pPr>
            <a:r>
              <a:rPr lang="en-US" sz="2400" dirty="0" smtClean="0"/>
              <a:t>Other: ?</a:t>
            </a:r>
          </a:p>
        </p:txBody>
      </p:sp>
      <p:sp>
        <p:nvSpPr>
          <p:cNvPr id="8090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58EC9AC-DBBD-4FAE-B132-D2C1811BD648}" type="slidenum">
              <a:rPr lang="en-AU" smtClean="0"/>
              <a:pPr eaLnBrk="1" hangingPunct="1"/>
              <a:t>11</a:t>
            </a:fld>
            <a:endParaRPr lang="en-AU"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227138" y="-66675"/>
            <a:ext cx="8229600" cy="1143000"/>
          </a:xfrm>
        </p:spPr>
        <p:txBody>
          <a:bodyPr/>
          <a:lstStyle/>
          <a:p>
            <a:pPr eaLnBrk="1" hangingPunct="1"/>
            <a:r>
              <a:rPr lang="en-US" sz="3200" smtClean="0"/>
              <a:t>SILICONE HYDROGELS</a:t>
            </a:r>
            <a:br>
              <a:rPr lang="en-US" sz="3200" smtClean="0"/>
            </a:br>
            <a:r>
              <a:rPr lang="en-US" sz="3200" smtClean="0">
                <a:solidFill>
                  <a:srgbClr val="FFFF00"/>
                </a:solidFill>
              </a:rPr>
              <a:t>CURRENT MARKET SITUATION</a:t>
            </a:r>
            <a:endParaRPr lang="en-AU" sz="3200" smtClean="0">
              <a:solidFill>
                <a:srgbClr val="FFFF00"/>
              </a:solidFill>
            </a:endParaRPr>
          </a:p>
        </p:txBody>
      </p:sp>
      <p:sp>
        <p:nvSpPr>
          <p:cNvPr id="81923" name="Rectangle 3"/>
          <p:cNvSpPr>
            <a:spLocks noGrp="1" noChangeArrowheads="1"/>
          </p:cNvSpPr>
          <p:nvPr>
            <p:ph idx="1"/>
          </p:nvPr>
        </p:nvSpPr>
        <p:spPr>
          <a:xfrm>
            <a:off x="457200" y="1341438"/>
            <a:ext cx="8229600" cy="5111750"/>
          </a:xfrm>
        </p:spPr>
        <p:txBody>
          <a:bodyPr/>
          <a:lstStyle/>
          <a:p>
            <a:pPr eaLnBrk="1" hangingPunct="1">
              <a:lnSpc>
                <a:spcPct val="90000"/>
              </a:lnSpc>
            </a:pPr>
            <a:r>
              <a:rPr lang="en-US" sz="2400" smtClean="0"/>
              <a:t>Currently, market dominated by large, multinational, stock lens manufacturers/suppliers</a:t>
            </a:r>
          </a:p>
          <a:p>
            <a:pPr eaLnBrk="1" hangingPunct="1">
              <a:lnSpc>
                <a:spcPct val="90000"/>
              </a:lnSpc>
            </a:pPr>
            <a:r>
              <a:rPr lang="en-US" sz="2400" smtClean="0"/>
              <a:t>Relatively few custom lens labs exist.  Almost by definition they are minority players</a:t>
            </a:r>
          </a:p>
          <a:p>
            <a:pPr lvl="1" eaLnBrk="1" hangingPunct="1">
              <a:lnSpc>
                <a:spcPct val="90000"/>
              </a:lnSpc>
            </a:pPr>
            <a:r>
              <a:rPr lang="en-US" sz="2400" smtClean="0"/>
              <a:t>operate on the ‘periphery’ of normal distribution curve of lens parameters &amp; Rxs</a:t>
            </a:r>
          </a:p>
          <a:p>
            <a:pPr lvl="1" eaLnBrk="1" hangingPunct="1">
              <a:lnSpc>
                <a:spcPct val="90000"/>
              </a:lnSpc>
            </a:pPr>
            <a:r>
              <a:rPr lang="en-US" sz="2400" smtClean="0"/>
              <a:t>SiHy materials supplier numbers are very small</a:t>
            </a:r>
          </a:p>
          <a:p>
            <a:pPr lvl="1" eaLnBrk="1" hangingPunct="1">
              <a:lnSpc>
                <a:spcPct val="90000"/>
              </a:lnSpc>
            </a:pPr>
            <a:r>
              <a:rPr lang="en-US" sz="2400" smtClean="0"/>
              <a:t>material Dks &lt; or &lt;&lt; materials deployed in stock CLs rendering them &lt; suitable (but still &gt;hydrogels) for high Rxs (excessive regional lens thicknesses)</a:t>
            </a:r>
          </a:p>
          <a:p>
            <a:pPr lvl="1" eaLnBrk="1" hangingPunct="1">
              <a:lnSpc>
                <a:spcPct val="90000"/>
              </a:lnSpc>
            </a:pPr>
            <a:r>
              <a:rPr lang="en-US" sz="2400" smtClean="0"/>
              <a:t>materials more difficult to work with in the laboratory than conventional hydrogels</a:t>
            </a:r>
          </a:p>
          <a:p>
            <a:pPr lvl="1" eaLnBrk="1" hangingPunct="1">
              <a:lnSpc>
                <a:spcPct val="90000"/>
              </a:lnSpc>
            </a:pPr>
            <a:r>
              <a:rPr lang="en-US" sz="2400" smtClean="0"/>
              <a:t>latheable SiHy (e.g. efrofilcon A from Contamac) becoming more common in custom CL market</a:t>
            </a:r>
          </a:p>
        </p:txBody>
      </p:sp>
      <p:sp>
        <p:nvSpPr>
          <p:cNvPr id="8192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11ADA9D1-7848-43E6-B6A2-3E3E3B768135}" type="slidenum">
              <a:rPr lang="en-AU" smtClean="0"/>
              <a:pPr eaLnBrk="1" hangingPunct="1"/>
              <a:t>12</a:t>
            </a:fld>
            <a:endParaRPr lang="en-AU"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225550" y="-66675"/>
            <a:ext cx="8229600" cy="1143000"/>
          </a:xfrm>
        </p:spPr>
        <p:txBody>
          <a:bodyPr/>
          <a:lstStyle/>
          <a:p>
            <a:pPr eaLnBrk="1" hangingPunct="1"/>
            <a:r>
              <a:rPr lang="en-US" sz="3200" smtClean="0"/>
              <a:t>SILICONE HYDROGELS</a:t>
            </a:r>
            <a:br>
              <a:rPr lang="en-US" sz="3200" smtClean="0"/>
            </a:br>
            <a:r>
              <a:rPr lang="en-US" sz="3200" smtClean="0">
                <a:solidFill>
                  <a:srgbClr val="FFFF00"/>
                </a:solidFill>
              </a:rPr>
              <a:t>SIMILARITIES TO HYDROGELS</a:t>
            </a:r>
            <a:endParaRPr lang="en-AU" sz="3200" smtClean="0">
              <a:solidFill>
                <a:srgbClr val="FFFF00"/>
              </a:solidFill>
            </a:endParaRPr>
          </a:p>
        </p:txBody>
      </p:sp>
      <p:sp>
        <p:nvSpPr>
          <p:cNvPr id="82947" name="Rectangle 3"/>
          <p:cNvSpPr>
            <a:spLocks noGrp="1" noChangeArrowheads="1"/>
          </p:cNvSpPr>
          <p:nvPr>
            <p:ph idx="1"/>
          </p:nvPr>
        </p:nvSpPr>
        <p:spPr>
          <a:xfrm>
            <a:off x="457200" y="1341438"/>
            <a:ext cx="8229600" cy="5543550"/>
          </a:xfrm>
        </p:spPr>
        <p:txBody>
          <a:bodyPr/>
          <a:lstStyle/>
          <a:p>
            <a:pPr eaLnBrk="1" hangingPunct="1"/>
            <a:r>
              <a:rPr lang="en-US" sz="2400" smtClean="0"/>
              <a:t>Flexibility</a:t>
            </a:r>
          </a:p>
          <a:p>
            <a:pPr eaLnBrk="1" hangingPunct="1"/>
            <a:r>
              <a:rPr lang="en-US" sz="2400" smtClean="0"/>
              <a:t>CLs fitted larger &amp; flatter than cornea</a:t>
            </a:r>
          </a:p>
          <a:p>
            <a:pPr eaLnBrk="1" hangingPunct="1"/>
            <a:r>
              <a:rPr lang="en-US" sz="2400" smtClean="0"/>
              <a:t>On-eye CLs movement with lid/blink influences</a:t>
            </a:r>
          </a:p>
          <a:p>
            <a:pPr eaLnBrk="1" hangingPunct="1"/>
            <a:r>
              <a:rPr lang="en-US" sz="2400" smtClean="0"/>
              <a:t>Similar </a:t>
            </a:r>
            <a:r>
              <a:rPr lang="en-US" sz="2400" i="1" smtClean="0"/>
              <a:t>t</a:t>
            </a:r>
            <a:r>
              <a:rPr lang="en-US" sz="2400" baseline="-25000" smtClean="0"/>
              <a:t>C</a:t>
            </a:r>
            <a:r>
              <a:rPr lang="en-US" sz="2400" smtClean="0"/>
              <a:t>s</a:t>
            </a:r>
          </a:p>
          <a:p>
            <a:pPr eaLnBrk="1" hangingPunct="1"/>
            <a:r>
              <a:rPr lang="en-US" sz="2400" smtClean="0"/>
              <a:t>Lens profiles similar for reasons of comfort, movement, tear exchange, Dk/</a:t>
            </a:r>
            <a:r>
              <a:rPr lang="en-US" sz="2400" i="1" smtClean="0"/>
              <a:t>t</a:t>
            </a:r>
          </a:p>
          <a:p>
            <a:pPr eaLnBrk="1" hangingPunct="1"/>
            <a:r>
              <a:rPr lang="en-US" sz="2400" smtClean="0"/>
              <a:t>Refractive indices similar</a:t>
            </a:r>
          </a:p>
          <a:p>
            <a:pPr eaLnBrk="1" hangingPunct="1"/>
            <a:r>
              <a:rPr lang="en-US" sz="2400" smtClean="0"/>
              <a:t>Most water contents similar to low water hydrogels</a:t>
            </a:r>
          </a:p>
          <a:p>
            <a:pPr eaLnBrk="1" hangingPunct="1"/>
            <a:r>
              <a:rPr lang="en-US" sz="2400" smtClean="0"/>
              <a:t>Many polymer (hydrogel &amp; SiHy) components have long history in silicone elastomer, siloxane acrylates (SA), and fluorosiloxane acrylate (FSA) CLs</a:t>
            </a:r>
          </a:p>
          <a:p>
            <a:pPr eaLnBrk="1" hangingPunct="1"/>
            <a:endParaRPr lang="en-US" sz="2400" smtClean="0"/>
          </a:p>
        </p:txBody>
      </p:sp>
      <p:sp>
        <p:nvSpPr>
          <p:cNvPr id="8294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87E687EF-6557-4234-9D47-2241906EABDA}" type="slidenum">
              <a:rPr lang="en-AU" smtClean="0"/>
              <a:pPr eaLnBrk="1" hangingPunct="1"/>
              <a:t>13</a:t>
            </a:fld>
            <a:endParaRPr lang="en-AU" smtClean="0"/>
          </a:p>
        </p:txBody>
      </p:sp>
      <p:pic>
        <p:nvPicPr>
          <p:cNvPr id="82949"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225550" y="-55563"/>
            <a:ext cx="8229600" cy="1143001"/>
          </a:xfrm>
        </p:spPr>
        <p:txBody>
          <a:bodyPr/>
          <a:lstStyle/>
          <a:p>
            <a:pPr eaLnBrk="1" hangingPunct="1">
              <a:tabLst>
                <a:tab pos="5913438" algn="l"/>
              </a:tabLst>
            </a:pPr>
            <a:r>
              <a:rPr lang="en-US" sz="3200" smtClean="0"/>
              <a:t>SILICONE HYDROGELS</a:t>
            </a:r>
            <a:br>
              <a:rPr lang="en-US" sz="3200" smtClean="0"/>
            </a:br>
            <a:r>
              <a:rPr lang="en-US" sz="3200" smtClean="0">
                <a:solidFill>
                  <a:srgbClr val="FFFF00"/>
                </a:solidFill>
              </a:rPr>
              <a:t>SIMILARITIES TO HYDROGELS</a:t>
            </a:r>
            <a:r>
              <a:rPr lang="en-US" sz="1200" smtClean="0">
                <a:solidFill>
                  <a:srgbClr val="FFFF00"/>
                </a:solidFill>
              </a:rPr>
              <a:t> </a:t>
            </a:r>
            <a:r>
              <a:rPr lang="en-US" sz="1600" smtClean="0"/>
              <a:t>contd...</a:t>
            </a:r>
            <a:endParaRPr lang="en-AU" sz="1600" smtClean="0"/>
          </a:p>
        </p:txBody>
      </p:sp>
      <p:sp>
        <p:nvSpPr>
          <p:cNvPr id="83971" name="Rectangle 3"/>
          <p:cNvSpPr>
            <a:spLocks noGrp="1" noChangeArrowheads="1"/>
          </p:cNvSpPr>
          <p:nvPr>
            <p:ph idx="1"/>
          </p:nvPr>
        </p:nvSpPr>
        <p:spPr>
          <a:xfrm>
            <a:off x="457200" y="1341438"/>
            <a:ext cx="8229600" cy="5543550"/>
          </a:xfrm>
        </p:spPr>
        <p:txBody>
          <a:bodyPr/>
          <a:lstStyle/>
          <a:p>
            <a:pPr eaLnBrk="1" hangingPunct="1"/>
            <a:r>
              <a:rPr lang="en-US" sz="2400" smtClean="0"/>
              <a:t>They deposit in use</a:t>
            </a:r>
          </a:p>
          <a:p>
            <a:pPr lvl="1" eaLnBrk="1" hangingPunct="1"/>
            <a:r>
              <a:rPr lang="en-US" sz="2400" smtClean="0"/>
              <a:t>protein &amp; lipids are the most prevalent but their propensities for either deposit type is </a:t>
            </a:r>
            <a:r>
              <a:rPr lang="en-US" sz="2400" smtClean="0">
                <a:sym typeface="Symbol" pitchFamily="18" charset="2"/>
              </a:rPr>
              <a:t> </a:t>
            </a:r>
            <a:r>
              <a:rPr lang="en-US" sz="2400" smtClean="0"/>
              <a:t>overall, </a:t>
            </a:r>
            <a:r>
              <a:rPr lang="en-US" sz="2400" smtClean="0">
                <a:sym typeface="Symbol" pitchFamily="18" charset="2"/>
              </a:rPr>
              <a:t> </a:t>
            </a:r>
            <a:r>
              <a:rPr lang="en-US" sz="2400" smtClean="0"/>
              <a:t>deposits cf. hydrogel CLs</a:t>
            </a:r>
          </a:p>
          <a:p>
            <a:pPr eaLnBrk="1" hangingPunct="1"/>
            <a:r>
              <a:rPr lang="en-US" sz="2400" smtClean="0"/>
              <a:t>In most but not all cases, same LCPs can be employed</a:t>
            </a:r>
          </a:p>
          <a:p>
            <a:pPr eaLnBrk="1" hangingPunct="1"/>
            <a:r>
              <a:rPr lang="en-US" sz="2400" smtClean="0"/>
              <a:t>Infection &amp; adverse response rates for non-hypoxia-related conditions are </a:t>
            </a:r>
            <a:r>
              <a:rPr lang="en-US" sz="2400" smtClean="0">
                <a:sym typeface="Symbol" pitchFamily="18" charset="2"/>
              </a:rPr>
              <a:t></a:t>
            </a:r>
            <a:endParaRPr lang="en-US" sz="2400" smtClean="0"/>
          </a:p>
          <a:p>
            <a:pPr eaLnBrk="1" hangingPunct="1"/>
            <a:r>
              <a:rPr lang="en-US" sz="2400" smtClean="0"/>
              <a:t>Manufacturing, storage, &amp; disinfection requirements similar to other SCLs</a:t>
            </a:r>
          </a:p>
          <a:p>
            <a:pPr eaLnBrk="1" hangingPunct="1"/>
            <a:r>
              <a:rPr lang="en-US" sz="2400" smtClean="0"/>
              <a:t>Little evidence that vision quality differs significantly between CL types</a:t>
            </a:r>
          </a:p>
          <a:p>
            <a:pPr eaLnBrk="1" hangingPunct="1"/>
            <a:endParaRPr lang="en-US" sz="2400" smtClean="0"/>
          </a:p>
        </p:txBody>
      </p:sp>
      <p:sp>
        <p:nvSpPr>
          <p:cNvPr id="8397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B74BB80F-A153-49DB-8B10-380C6014F57E}" type="slidenum">
              <a:rPr lang="en-AU" smtClean="0"/>
              <a:pPr eaLnBrk="1" hangingPunct="1"/>
              <a:t>14</a:t>
            </a:fld>
            <a:endParaRPr lang="en-AU" smtClean="0"/>
          </a:p>
        </p:txBody>
      </p:sp>
      <p:pic>
        <p:nvPicPr>
          <p:cNvPr id="83973"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22713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DIFFERENCES FROM HYDROGELS</a:t>
            </a:r>
            <a:endParaRPr lang="en-AU" sz="3200" smtClean="0">
              <a:solidFill>
                <a:srgbClr val="FFFF00"/>
              </a:solidFill>
            </a:endParaRPr>
          </a:p>
        </p:txBody>
      </p:sp>
      <p:sp>
        <p:nvSpPr>
          <p:cNvPr id="84995" name="Rectangle 3"/>
          <p:cNvSpPr>
            <a:spLocks noGrp="1" noChangeArrowheads="1"/>
          </p:cNvSpPr>
          <p:nvPr>
            <p:ph idx="1"/>
          </p:nvPr>
        </p:nvSpPr>
        <p:spPr>
          <a:xfrm>
            <a:off x="385763" y="1414463"/>
            <a:ext cx="8362950" cy="5543550"/>
          </a:xfrm>
        </p:spPr>
        <p:txBody>
          <a:bodyPr/>
          <a:lstStyle/>
          <a:p>
            <a:pPr eaLnBrk="1" hangingPunct="1">
              <a:lnSpc>
                <a:spcPts val="3600"/>
              </a:lnSpc>
            </a:pPr>
            <a:r>
              <a:rPr lang="en-US" sz="2400" smtClean="0"/>
              <a:t>Dks &gt; or &gt;&gt; hydrogels</a:t>
            </a:r>
          </a:p>
          <a:p>
            <a:pPr lvl="1" eaLnBrk="1" hangingPunct="1">
              <a:lnSpc>
                <a:spcPts val="3600"/>
              </a:lnSpc>
            </a:pPr>
            <a:r>
              <a:rPr lang="en-US" sz="2400" smtClean="0"/>
              <a:t>hypoxia-related conditions </a:t>
            </a:r>
            <a:r>
              <a:rPr lang="en-US" sz="2400" smtClean="0">
                <a:sym typeface="Symbol" pitchFamily="18" charset="2"/>
              </a:rPr>
              <a:t> </a:t>
            </a:r>
            <a:r>
              <a:rPr lang="en-US" sz="2400" smtClean="0"/>
              <a:t>significantly</a:t>
            </a:r>
          </a:p>
          <a:p>
            <a:pPr eaLnBrk="1" hangingPunct="1">
              <a:lnSpc>
                <a:spcPts val="3600"/>
              </a:lnSpc>
            </a:pPr>
            <a:r>
              <a:rPr lang="en-US" sz="2400" smtClean="0"/>
              <a:t>Water contents are only similar to </a:t>
            </a:r>
            <a:r>
              <a:rPr lang="en-US" sz="2400" i="1" smtClean="0"/>
              <a:t>low</a:t>
            </a:r>
            <a:r>
              <a:rPr lang="en-US" sz="2400" smtClean="0"/>
              <a:t> water hydrogels, </a:t>
            </a:r>
            <a:r>
              <a:rPr lang="en-US" sz="2400" smtClean="0">
                <a:sym typeface="Symbol" pitchFamily="18" charset="2"/>
              </a:rPr>
              <a:t> </a:t>
            </a:r>
            <a:r>
              <a:rPr lang="en-US" sz="2400" smtClean="0"/>
              <a:t>oxygen transmission derived from silicone content instead</a:t>
            </a:r>
          </a:p>
          <a:p>
            <a:pPr eaLnBrk="1" hangingPunct="1">
              <a:lnSpc>
                <a:spcPts val="3600"/>
              </a:lnSpc>
            </a:pPr>
            <a:r>
              <a:rPr lang="en-US" sz="2400" smtClean="0"/>
              <a:t>Generally, rigidity &gt; hydrogels necessitating lens design modifications </a:t>
            </a:r>
            <a:r>
              <a:rPr lang="en-US" sz="2400" smtClean="0">
                <a:sym typeface="Symbol" pitchFamily="18" charset="2"/>
              </a:rPr>
              <a:t></a:t>
            </a:r>
            <a:r>
              <a:rPr lang="en-US" sz="2400" smtClean="0"/>
              <a:t> </a:t>
            </a:r>
            <a:r>
              <a:rPr lang="en-US" sz="2400" smtClean="0">
                <a:sym typeface="Symbol" pitchFamily="18" charset="2"/>
              </a:rPr>
              <a:t> </a:t>
            </a:r>
            <a:r>
              <a:rPr lang="en-US" sz="2400" smtClean="0"/>
              <a:t>likelihood of </a:t>
            </a:r>
            <a:r>
              <a:rPr lang="en-US" sz="2400" smtClean="0">
                <a:sym typeface="Symbol" pitchFamily="18" charset="2"/>
              </a:rPr>
              <a:t> </a:t>
            </a:r>
            <a:r>
              <a:rPr lang="en-US" sz="2400" smtClean="0"/>
              <a:t>SEALs (problem only with </a:t>
            </a:r>
            <a:r>
              <a:rPr lang="en-US" sz="2400" i="1" smtClean="0"/>
              <a:t>early</a:t>
            </a:r>
            <a:r>
              <a:rPr lang="en-US" sz="2400" smtClean="0"/>
              <a:t> SiHy CLs &amp; only in some patients)</a:t>
            </a:r>
          </a:p>
          <a:p>
            <a:pPr eaLnBrk="1" hangingPunct="1">
              <a:lnSpc>
                <a:spcPts val="3600"/>
              </a:lnSpc>
            </a:pPr>
            <a:r>
              <a:rPr lang="en-US" sz="2400" smtClean="0"/>
              <a:t>Many polymer components are novel</a:t>
            </a:r>
          </a:p>
          <a:p>
            <a:pPr eaLnBrk="1" hangingPunct="1">
              <a:lnSpc>
                <a:spcPts val="3600"/>
              </a:lnSpc>
            </a:pPr>
            <a:r>
              <a:rPr lang="en-US" sz="2400" smtClean="0"/>
              <a:t>Deposits more likely to be lipid-based rather than protein</a:t>
            </a:r>
          </a:p>
        </p:txBody>
      </p:sp>
      <p:sp>
        <p:nvSpPr>
          <p:cNvPr id="8499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9A8AAD1A-AFBE-4C4D-9ACB-FE99D50FD939}" type="slidenum">
              <a:rPr lang="en-AU" smtClean="0"/>
              <a:pPr eaLnBrk="1" hangingPunct="1"/>
              <a:t>15</a:t>
            </a:fld>
            <a:endParaRPr lang="en-AU" smtClean="0"/>
          </a:p>
        </p:txBody>
      </p:sp>
      <p:pic>
        <p:nvPicPr>
          <p:cNvPr id="84997"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227138" y="-66675"/>
            <a:ext cx="8229600" cy="1143000"/>
          </a:xfrm>
        </p:spPr>
        <p:txBody>
          <a:bodyPr/>
          <a:lstStyle/>
          <a:p>
            <a:pPr eaLnBrk="1" hangingPunct="1"/>
            <a:r>
              <a:rPr lang="en-US" sz="3200" smtClean="0"/>
              <a:t>SILICONE HYDROGELS</a:t>
            </a:r>
            <a:br>
              <a:rPr lang="en-US" sz="3200" smtClean="0"/>
            </a:br>
            <a:r>
              <a:rPr lang="en-US" sz="3200" smtClean="0">
                <a:solidFill>
                  <a:srgbClr val="FFFF00"/>
                </a:solidFill>
              </a:rPr>
              <a:t>DIFFERENCES FROM HYDROGELS</a:t>
            </a:r>
            <a:endParaRPr lang="en-AU" sz="3200" smtClean="0">
              <a:solidFill>
                <a:srgbClr val="FFFF00"/>
              </a:solidFill>
            </a:endParaRPr>
          </a:p>
        </p:txBody>
      </p:sp>
      <p:sp>
        <p:nvSpPr>
          <p:cNvPr id="86019" name="Rectangle 3"/>
          <p:cNvSpPr>
            <a:spLocks noGrp="1" noChangeArrowheads="1"/>
          </p:cNvSpPr>
          <p:nvPr>
            <p:ph idx="1"/>
          </p:nvPr>
        </p:nvSpPr>
        <p:spPr>
          <a:xfrm>
            <a:off x="457200" y="1341438"/>
            <a:ext cx="8229600" cy="5543550"/>
          </a:xfrm>
        </p:spPr>
        <p:txBody>
          <a:bodyPr/>
          <a:lstStyle/>
          <a:p>
            <a:pPr eaLnBrk="1" hangingPunct="1"/>
            <a:r>
              <a:rPr lang="en-US" sz="2400" smtClean="0"/>
              <a:t>More difficult to manufacture (costs may remain higher)</a:t>
            </a:r>
          </a:p>
          <a:p>
            <a:pPr eaLnBrk="1" hangingPunct="1"/>
            <a:r>
              <a:rPr lang="en-US" sz="2400" smtClean="0"/>
              <a:t>Cannot be tinted using current technology</a:t>
            </a:r>
          </a:p>
          <a:p>
            <a:pPr lvl="1" eaLnBrk="1" hangingPunct="1"/>
            <a:r>
              <a:rPr lang="en-US" sz="2400" smtClean="0"/>
              <a:t>this will probably change</a:t>
            </a:r>
          </a:p>
          <a:p>
            <a:pPr eaLnBrk="1" hangingPunct="1"/>
            <a:r>
              <a:rPr lang="en-US" sz="2400" smtClean="0"/>
              <a:t>Inherently, hydrogels have hydraulic permeability.  SiHy CLs do not.  Polymer must be formulated to provide hydraulic permeability </a:t>
            </a:r>
          </a:p>
          <a:p>
            <a:pPr lvl="1" eaLnBrk="1" hangingPunct="1"/>
            <a:r>
              <a:rPr lang="en-US" sz="2400" smtClean="0"/>
              <a:t>hydraulic permeability relates to ability of water to move through CL material - required for on-eye lens movement &amp; ocular health</a:t>
            </a:r>
          </a:p>
          <a:p>
            <a:pPr eaLnBrk="1" hangingPunct="1"/>
            <a:r>
              <a:rPr lang="en-US" sz="2400" smtClean="0"/>
              <a:t>SiHy lenses inherently </a:t>
            </a:r>
            <a:r>
              <a:rPr lang="en-US" sz="2400" smtClean="0">
                <a:sym typeface="Symbol" pitchFamily="18" charset="2"/>
              </a:rPr>
              <a:t>&lt; </a:t>
            </a:r>
            <a:r>
              <a:rPr lang="en-US" sz="2400" smtClean="0"/>
              <a:t>wettable due to hydrophobic lens surface, necessitating incorporation of wetting components, a surface coating, or both</a:t>
            </a:r>
          </a:p>
        </p:txBody>
      </p:sp>
      <p:sp>
        <p:nvSpPr>
          <p:cNvPr id="8602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77D97FAA-71D2-4E54-9F5D-3A59AB039005}" type="slidenum">
              <a:rPr lang="en-AU" smtClean="0"/>
              <a:pPr eaLnBrk="1" hangingPunct="1"/>
              <a:t>16</a:t>
            </a:fld>
            <a:endParaRPr lang="en-AU" smtClean="0"/>
          </a:p>
        </p:txBody>
      </p:sp>
      <p:pic>
        <p:nvPicPr>
          <p:cNvPr id="86021" name="Picture 6"/>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22713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DIFFERENCES FROM HYDROGELS</a:t>
            </a:r>
            <a:endParaRPr lang="en-AU" sz="3200" smtClean="0">
              <a:solidFill>
                <a:srgbClr val="FFFF00"/>
              </a:solidFill>
            </a:endParaRPr>
          </a:p>
        </p:txBody>
      </p:sp>
      <p:sp>
        <p:nvSpPr>
          <p:cNvPr id="87043" name="Rectangle 3"/>
          <p:cNvSpPr>
            <a:spLocks noGrp="1" noChangeArrowheads="1"/>
          </p:cNvSpPr>
          <p:nvPr>
            <p:ph idx="1"/>
          </p:nvPr>
        </p:nvSpPr>
        <p:spPr>
          <a:xfrm>
            <a:off x="457200" y="1700213"/>
            <a:ext cx="8229600" cy="5543550"/>
          </a:xfrm>
        </p:spPr>
        <p:txBody>
          <a:bodyPr/>
          <a:lstStyle/>
          <a:p>
            <a:pPr eaLnBrk="1" hangingPunct="1">
              <a:lnSpc>
                <a:spcPts val="4000"/>
              </a:lnSpc>
            </a:pPr>
            <a:r>
              <a:rPr lang="en-US" smtClean="0"/>
              <a:t>Some adverse interactions have been reported between some LCP formulations and some SiHy CLs (see Epstein, Jones, Andrasko, and others circa 2005)</a:t>
            </a:r>
          </a:p>
          <a:p>
            <a:pPr eaLnBrk="1" hangingPunct="1">
              <a:lnSpc>
                <a:spcPts val="4000"/>
              </a:lnSpc>
            </a:pPr>
            <a:r>
              <a:rPr lang="en-US" smtClean="0"/>
              <a:t>Latheable SiHy materials may have a lower Dk than stock lenses fabricated using molding (spin-casting not used with current SiHy CLs)</a:t>
            </a:r>
          </a:p>
        </p:txBody>
      </p:sp>
      <p:sp>
        <p:nvSpPr>
          <p:cNvPr id="8704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DC95BFB-EA0A-4A5A-9EB3-ED5344707F56}" type="slidenum">
              <a:rPr lang="en-AU" smtClean="0"/>
              <a:pPr eaLnBrk="1" hangingPunct="1"/>
              <a:t>17</a:t>
            </a:fld>
            <a:endParaRPr lang="en-AU" smtClean="0"/>
          </a:p>
        </p:txBody>
      </p:sp>
      <p:pic>
        <p:nvPicPr>
          <p:cNvPr id="87045"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22713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DIFFERENCES FROM HYDROGELS</a:t>
            </a:r>
            <a:endParaRPr lang="en-AU" sz="3200" smtClean="0">
              <a:solidFill>
                <a:srgbClr val="FFFF00"/>
              </a:solidFill>
            </a:endParaRPr>
          </a:p>
        </p:txBody>
      </p:sp>
      <p:sp>
        <p:nvSpPr>
          <p:cNvPr id="88067" name="Rectangle 3"/>
          <p:cNvSpPr>
            <a:spLocks noGrp="1" noChangeArrowheads="1"/>
          </p:cNvSpPr>
          <p:nvPr>
            <p:ph idx="1"/>
          </p:nvPr>
        </p:nvSpPr>
        <p:spPr>
          <a:xfrm>
            <a:off x="457200" y="1484313"/>
            <a:ext cx="8229600" cy="5543550"/>
          </a:xfrm>
        </p:spPr>
        <p:txBody>
          <a:bodyPr/>
          <a:lstStyle/>
          <a:p>
            <a:pPr eaLnBrk="1" hangingPunct="1"/>
            <a:r>
              <a:rPr lang="en-US" smtClean="0"/>
              <a:t>All other factors being equal, it is likely that the comfort of hydrogel CLs is marginally better</a:t>
            </a:r>
          </a:p>
          <a:p>
            <a:pPr eaLnBrk="1" hangingPunct="1"/>
            <a:r>
              <a:rPr lang="en-US" smtClean="0"/>
              <a:t>Dryness sensation is less of a problem with SiHy CLs</a:t>
            </a:r>
          </a:p>
          <a:p>
            <a:pPr eaLnBrk="1" hangingPunct="1"/>
            <a:r>
              <a:rPr lang="en-US" smtClean="0"/>
              <a:t>Pervaporation/pervaporation staining does not arise normally with SiHy CLs</a:t>
            </a:r>
          </a:p>
          <a:p>
            <a:pPr eaLnBrk="1" hangingPunct="1"/>
            <a:r>
              <a:rPr lang="en-US" smtClean="0"/>
              <a:t>SiHy CLs are more durable in the average wearer’s hands</a:t>
            </a:r>
          </a:p>
          <a:p>
            <a:pPr eaLnBrk="1" hangingPunct="1"/>
            <a:endParaRPr lang="en-US" smtClean="0"/>
          </a:p>
          <a:p>
            <a:pPr eaLnBrk="1" hangingPunct="1"/>
            <a:endParaRPr lang="en-US" smtClean="0"/>
          </a:p>
        </p:txBody>
      </p:sp>
      <p:sp>
        <p:nvSpPr>
          <p:cNvPr id="8806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0D200A4C-4A10-47D4-8105-722F601585D6}" type="slidenum">
              <a:rPr lang="en-AU" smtClean="0"/>
              <a:pPr eaLnBrk="1" hangingPunct="1"/>
              <a:t>18</a:t>
            </a:fld>
            <a:endParaRPr lang="en-AU" smtClean="0"/>
          </a:p>
        </p:txBody>
      </p:sp>
      <p:pic>
        <p:nvPicPr>
          <p:cNvPr id="88069"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27138" y="-66675"/>
            <a:ext cx="8229600" cy="1143000"/>
          </a:xfrm>
        </p:spPr>
        <p:txBody>
          <a:bodyPr/>
          <a:lstStyle/>
          <a:p>
            <a:pPr eaLnBrk="1" hangingPunct="1"/>
            <a:r>
              <a:rPr lang="en-US" sz="3200" smtClean="0"/>
              <a:t>SILICONE HYDROGELS</a:t>
            </a:r>
            <a:br>
              <a:rPr lang="en-US" sz="3200" smtClean="0"/>
            </a:br>
            <a:r>
              <a:rPr lang="en-US" sz="3200" smtClean="0">
                <a:solidFill>
                  <a:srgbClr val="FFFF00"/>
                </a:solidFill>
              </a:rPr>
              <a:t>DIFFERENCES FROM HYDROGELS</a:t>
            </a:r>
            <a:endParaRPr lang="en-AU" sz="3200" smtClean="0">
              <a:solidFill>
                <a:srgbClr val="FFFF00"/>
              </a:solidFill>
            </a:endParaRPr>
          </a:p>
        </p:txBody>
      </p:sp>
      <p:sp>
        <p:nvSpPr>
          <p:cNvPr id="89091" name="Rectangle 3"/>
          <p:cNvSpPr>
            <a:spLocks noGrp="1" noChangeArrowheads="1"/>
          </p:cNvSpPr>
          <p:nvPr>
            <p:ph idx="1"/>
          </p:nvPr>
        </p:nvSpPr>
        <p:spPr>
          <a:xfrm>
            <a:off x="457200" y="1270000"/>
            <a:ext cx="8229600" cy="5543550"/>
          </a:xfrm>
        </p:spPr>
        <p:txBody>
          <a:bodyPr/>
          <a:lstStyle/>
          <a:p>
            <a:pPr eaLnBrk="1" hangingPunct="1"/>
            <a:r>
              <a:rPr lang="en-US" smtClean="0"/>
              <a:t>Due to their relative rigidity SiHy CLs:</a:t>
            </a:r>
          </a:p>
          <a:p>
            <a:pPr lvl="1" eaLnBrk="1" hangingPunct="1"/>
            <a:r>
              <a:rPr lang="en-US" smtClean="0"/>
              <a:t>are easier to handle than hydrogel CLs</a:t>
            </a:r>
          </a:p>
          <a:p>
            <a:pPr lvl="1" eaLnBrk="1" hangingPunct="1"/>
            <a:r>
              <a:rPr lang="en-US" smtClean="0"/>
              <a:t>may be somewhat more difficult to remove</a:t>
            </a:r>
          </a:p>
          <a:p>
            <a:pPr lvl="1" eaLnBrk="1" hangingPunct="1"/>
            <a:r>
              <a:rPr lang="en-US" smtClean="0"/>
              <a:t>small Rx changes may result from induced corneal alterations</a:t>
            </a:r>
          </a:p>
          <a:p>
            <a:pPr lvl="2" eaLnBrk="1" hangingPunct="1"/>
            <a:r>
              <a:rPr lang="en-US" smtClean="0"/>
              <a:t>it is prudent to perform an over-Rx over a well-settled SiHy trial lens before ordering the final BVP (BVP of trial &amp; final Rxs assumed to be ‘similar’)</a:t>
            </a:r>
          </a:p>
          <a:p>
            <a:pPr lvl="2" eaLnBrk="1" hangingPunct="1"/>
            <a:r>
              <a:rPr lang="en-US" smtClean="0"/>
              <a:t>this is especially true when converting a hydrogel lens wearer to a SiHy lens for the first time</a:t>
            </a:r>
          </a:p>
        </p:txBody>
      </p:sp>
      <p:sp>
        <p:nvSpPr>
          <p:cNvPr id="8909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41AD9CF-0EB6-46B0-8D47-E49F8D2527D8}" type="slidenum">
              <a:rPr lang="en-AU" smtClean="0"/>
              <a:pPr eaLnBrk="1" hangingPunct="1"/>
              <a:t>19</a:t>
            </a:fld>
            <a:endParaRPr lang="en-AU" smtClean="0"/>
          </a:p>
        </p:txBody>
      </p:sp>
      <p:pic>
        <p:nvPicPr>
          <p:cNvPr id="89093"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457200" y="1357313"/>
            <a:ext cx="8153400" cy="5000625"/>
          </a:xfrm>
        </p:spPr>
        <p:txBody>
          <a:bodyPr/>
          <a:lstStyle/>
          <a:p>
            <a:r>
              <a:rPr lang="en-CA" sz="1600" i="1" smtClean="0">
                <a:solidFill>
                  <a:schemeClr val="tx1"/>
                </a:solidFill>
              </a:rPr>
              <a:t>Published in Australia by</a:t>
            </a:r>
            <a:br>
              <a:rPr lang="en-CA" sz="1600" i="1" smtClean="0">
                <a:solidFill>
                  <a:schemeClr val="tx1"/>
                </a:solidFill>
              </a:rPr>
            </a:br>
            <a:r>
              <a:rPr lang="en-US" sz="1600" i="1" smtClean="0">
                <a:solidFill>
                  <a:schemeClr val="tx1"/>
                </a:solidFill>
              </a:rPr>
              <a:t>The International Association of Contact Lens Educators</a:t>
            </a:r>
            <a:br>
              <a:rPr lang="en-US" sz="1600" i="1" smtClean="0">
                <a:solidFill>
                  <a:schemeClr val="tx1"/>
                </a:solidFill>
              </a:rPr>
            </a:br>
            <a:r>
              <a:rPr lang="en-US" sz="1600" i="1" smtClean="0">
                <a:solidFill>
                  <a:schemeClr val="tx1"/>
                </a:solidFill>
              </a:rPr>
              <a:t/>
            </a:r>
            <a:br>
              <a:rPr lang="en-US" sz="1600" i="1" smtClean="0">
                <a:solidFill>
                  <a:schemeClr val="tx1"/>
                </a:solidFill>
              </a:rPr>
            </a:br>
            <a:r>
              <a:rPr lang="en-CA" sz="1600" i="1" smtClean="0">
                <a:solidFill>
                  <a:schemeClr val="tx1"/>
                </a:solidFill>
              </a:rPr>
              <a:t>First Edition 2012</a:t>
            </a:r>
            <a:br>
              <a:rPr lang="en-CA" sz="1600" i="1" smtClean="0">
                <a:solidFill>
                  <a:schemeClr val="tx1"/>
                </a:solidFill>
              </a:rPr>
            </a:br>
            <a:r>
              <a:rPr lang="en-CA" sz="1600" i="1" smtClean="0">
                <a:solidFill>
                  <a:schemeClr val="tx1"/>
                </a:solidFill>
              </a:rPr>
              <a:t/>
            </a:r>
            <a:br>
              <a:rPr lang="en-CA" sz="1600" i="1" smtClean="0">
                <a:solidFill>
                  <a:schemeClr val="tx1"/>
                </a:solidFill>
              </a:rPr>
            </a:br>
            <a:r>
              <a:rPr lang="en-US" sz="1600" i="1" smtClean="0">
                <a:solidFill>
                  <a:schemeClr val="tx1"/>
                </a:solidFill>
              </a:rPr>
              <a:t>The International Association of Contact Lens Educators 2000-2012</a:t>
            </a:r>
            <a:br>
              <a:rPr lang="en-US" sz="1600" i="1" smtClean="0">
                <a:solidFill>
                  <a:schemeClr val="tx1"/>
                </a:solidFill>
              </a:rPr>
            </a:br>
            <a:r>
              <a:rPr lang="en-US" sz="1600" i="1" smtClean="0">
                <a:solidFill>
                  <a:schemeClr val="tx1"/>
                </a:solidFill>
              </a:rPr>
              <a:t>All rights reserved.  No part of this publication may be reproduced, stored in a retrieval system, or transmitted, in any form or by any means, without the prior permission, in writing, of:</a:t>
            </a:r>
            <a:br>
              <a:rPr lang="en-US" sz="1600" i="1" smtClean="0">
                <a:solidFill>
                  <a:schemeClr val="tx1"/>
                </a:solidFill>
              </a:rPr>
            </a:br>
            <a:r>
              <a:rPr lang="en-US" sz="1600" i="1" smtClean="0">
                <a:solidFill>
                  <a:schemeClr val="tx1"/>
                </a:solidFill>
              </a:rPr>
              <a:t>The International Association of Contact Lens Educators</a:t>
            </a:r>
            <a:br>
              <a:rPr lang="en-US" sz="1600" i="1" smtClean="0">
                <a:solidFill>
                  <a:schemeClr val="tx1"/>
                </a:solidFill>
              </a:rPr>
            </a:br>
            <a:r>
              <a:rPr lang="en-CA" sz="1600" i="1" smtClean="0">
                <a:solidFill>
                  <a:schemeClr val="tx1"/>
                </a:solidFill>
              </a:rPr>
              <a:t>IACLE Secretariat,</a:t>
            </a:r>
            <a:br>
              <a:rPr lang="en-CA" sz="1600" i="1" smtClean="0">
                <a:solidFill>
                  <a:schemeClr val="tx1"/>
                </a:solidFill>
              </a:rPr>
            </a:br>
            <a:r>
              <a:rPr lang="en-CA" sz="1600" i="1" smtClean="0">
                <a:solidFill>
                  <a:schemeClr val="tx1"/>
                </a:solidFill>
              </a:rPr>
              <a:t>PO Box 656 KENSINGTON</a:t>
            </a:r>
            <a:br>
              <a:rPr lang="en-CA" sz="1600" i="1" smtClean="0">
                <a:solidFill>
                  <a:schemeClr val="tx1"/>
                </a:solidFill>
              </a:rPr>
            </a:br>
            <a:r>
              <a:rPr lang="en-CA" sz="1600" i="1" smtClean="0">
                <a:solidFill>
                  <a:schemeClr val="tx1"/>
                </a:solidFill>
              </a:rPr>
              <a:t>NSW 2033</a:t>
            </a:r>
            <a:br>
              <a:rPr lang="en-CA" sz="1600" i="1" smtClean="0">
                <a:solidFill>
                  <a:schemeClr val="tx1"/>
                </a:solidFill>
              </a:rPr>
            </a:br>
            <a:r>
              <a:rPr lang="en-CA" sz="1600" i="1" smtClean="0">
                <a:solidFill>
                  <a:schemeClr val="tx1"/>
                </a:solidFill>
              </a:rPr>
              <a:t>Australia</a:t>
            </a:r>
            <a:br>
              <a:rPr lang="en-CA" sz="1600" i="1" smtClean="0">
                <a:solidFill>
                  <a:schemeClr val="tx1"/>
                </a:solidFill>
              </a:rPr>
            </a:br>
            <a:r>
              <a:rPr lang="en-CA" sz="1600" i="1" smtClean="0">
                <a:solidFill>
                  <a:schemeClr val="tx1"/>
                </a:solidFill>
              </a:rPr>
              <a:t/>
            </a:r>
            <a:br>
              <a:rPr lang="en-CA" sz="1600" i="1" smtClean="0">
                <a:solidFill>
                  <a:schemeClr val="tx1"/>
                </a:solidFill>
              </a:rPr>
            </a:br>
            <a:r>
              <a:rPr lang="en-CA" sz="1600" i="1" smtClean="0">
                <a:solidFill>
                  <a:schemeClr val="tx1"/>
                </a:solidFill>
              </a:rPr>
              <a:t>Email: iacle@iacle.org</a:t>
            </a:r>
            <a:endParaRPr lang="en-CA" sz="1600" smtClean="0">
              <a:solidFill>
                <a:schemeClr val="tx1"/>
              </a:solidFill>
            </a:endParaRPr>
          </a:p>
        </p:txBody>
      </p:sp>
      <p:sp>
        <p:nvSpPr>
          <p:cNvPr id="4" name="Title 1"/>
          <p:cNvSpPr txBox="1">
            <a:spLocks/>
          </p:cNvSpPr>
          <p:nvPr/>
        </p:nvSpPr>
        <p:spPr bwMode="auto">
          <a:xfrm>
            <a:off x="1697038" y="-50800"/>
            <a:ext cx="7308850" cy="1143000"/>
          </a:xfrm>
          <a:prstGeom prst="rect">
            <a:avLst/>
          </a:prstGeom>
          <a:noFill/>
          <a:ln w="9525">
            <a:noFill/>
            <a:miter lim="800000"/>
            <a:headEnd/>
            <a:tailEnd/>
          </a:ln>
        </p:spPr>
        <p:txBody>
          <a:bodyPr anchor="ctr"/>
          <a:lstStyle/>
          <a:p>
            <a:pPr algn="ctr" eaLnBrk="0" hangingPunct="0">
              <a:defRPr/>
            </a:pPr>
            <a:r>
              <a:rPr lang="en-US" sz="3500" b="1" kern="0" dirty="0">
                <a:solidFill>
                  <a:srgbClr val="FFFFFF"/>
                </a:solidFill>
                <a:latin typeface="Bedrock" pitchFamily="34" charset="0"/>
              </a:rPr>
              <a:t>IACLE</a:t>
            </a:r>
            <a:r>
              <a:rPr lang="en-US" sz="3500" b="1" kern="0" dirty="0">
                <a:solidFill>
                  <a:srgbClr val="FFFFFF"/>
                </a:solidFill>
                <a:latin typeface="Arial"/>
              </a:rPr>
              <a:t> CONTACT LENS COURSE</a:t>
            </a:r>
            <a:endParaRPr lang="en-CA" sz="3500" b="1" kern="0" dirty="0">
              <a:solidFill>
                <a:srgbClr val="FFFFFF"/>
              </a:solidFill>
              <a:latin typeface="Arial"/>
            </a:endParaRPr>
          </a:p>
        </p:txBody>
      </p:sp>
      <p:pic>
        <p:nvPicPr>
          <p:cNvPr id="7168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26188" y="4672013"/>
            <a:ext cx="2798762" cy="1835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227138" y="-66675"/>
            <a:ext cx="8229600" cy="1143000"/>
          </a:xfrm>
        </p:spPr>
        <p:txBody>
          <a:bodyPr/>
          <a:lstStyle/>
          <a:p>
            <a:pPr eaLnBrk="1" hangingPunct="1"/>
            <a:r>
              <a:rPr lang="en-US" sz="3200" smtClean="0"/>
              <a:t>SILICONE HYDROGELS</a:t>
            </a:r>
            <a:br>
              <a:rPr lang="en-US" sz="3200" smtClean="0"/>
            </a:br>
            <a:r>
              <a:rPr lang="en-US" sz="3200" smtClean="0">
                <a:solidFill>
                  <a:srgbClr val="FFFF00"/>
                </a:solidFill>
              </a:rPr>
              <a:t>MANUFACTURING</a:t>
            </a:r>
            <a:endParaRPr lang="en-AU" sz="3200" smtClean="0">
              <a:solidFill>
                <a:srgbClr val="FFFF00"/>
              </a:solidFill>
            </a:endParaRPr>
          </a:p>
        </p:txBody>
      </p:sp>
      <p:sp>
        <p:nvSpPr>
          <p:cNvPr id="90115" name="Rectangle 3"/>
          <p:cNvSpPr>
            <a:spLocks noGrp="1" noChangeArrowheads="1"/>
          </p:cNvSpPr>
          <p:nvPr>
            <p:ph idx="1"/>
          </p:nvPr>
        </p:nvSpPr>
        <p:spPr>
          <a:xfrm>
            <a:off x="457200" y="1270000"/>
            <a:ext cx="8229600" cy="5543550"/>
          </a:xfrm>
        </p:spPr>
        <p:txBody>
          <a:bodyPr/>
          <a:lstStyle/>
          <a:p>
            <a:pPr eaLnBrk="1" hangingPunct="1"/>
            <a:r>
              <a:rPr lang="en-US" smtClean="0"/>
              <a:t>SiHy CLs cannot be made by cast-molding because:</a:t>
            </a:r>
          </a:p>
          <a:p>
            <a:pPr lvl="1" eaLnBrk="1" hangingPunct="1"/>
            <a:r>
              <a:rPr lang="en-US" smtClean="0"/>
              <a:t>some materials exist as a biphasic polymer (e.g. lotrafilcon A)</a:t>
            </a:r>
          </a:p>
          <a:p>
            <a:pPr lvl="1" eaLnBrk="1" hangingPunct="1"/>
            <a:r>
              <a:rPr lang="en-US" smtClean="0"/>
              <a:t>many require surface treatment, a secondary manufacturing step (e.g. lotrafilcon A, B, balafilcon A, asmofilcon A, silfilcon A)</a:t>
            </a:r>
          </a:p>
          <a:p>
            <a:pPr lvl="1" eaLnBrk="1" hangingPunct="1"/>
            <a:r>
              <a:rPr lang="en-US" smtClean="0"/>
              <a:t>few companies are familiar with spin-casting despite it being the oldest SCL fabrication technique (Wichterle late 1950s)</a:t>
            </a:r>
          </a:p>
        </p:txBody>
      </p:sp>
      <p:sp>
        <p:nvSpPr>
          <p:cNvPr id="9011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1BBCB225-49CB-4ABC-A4FC-9413B32BC7BD}" type="slidenum">
              <a:rPr lang="en-AU" smtClean="0"/>
              <a:pPr eaLnBrk="1" hangingPunct="1"/>
              <a:t>20</a:t>
            </a:fld>
            <a:endParaRPr lang="en-AU" smtClean="0"/>
          </a:p>
        </p:txBody>
      </p:sp>
      <p:pic>
        <p:nvPicPr>
          <p:cNvPr id="90117"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219200" y="-69850"/>
            <a:ext cx="8229600" cy="1143000"/>
          </a:xfrm>
        </p:spPr>
        <p:txBody>
          <a:bodyPr/>
          <a:lstStyle/>
          <a:p>
            <a:pPr eaLnBrk="1" hangingPunct="1"/>
            <a:r>
              <a:rPr lang="en-US" sz="3200" smtClean="0"/>
              <a:t>SILICONE HYDROGELS</a:t>
            </a:r>
            <a:br>
              <a:rPr lang="en-US" sz="3200" smtClean="0"/>
            </a:br>
            <a:r>
              <a:rPr lang="en-US" sz="3200" smtClean="0">
                <a:solidFill>
                  <a:srgbClr val="FFFF00"/>
                </a:solidFill>
              </a:rPr>
              <a:t>WEAR REGIMEN</a:t>
            </a:r>
            <a:endParaRPr lang="en-AU" sz="3200" smtClean="0">
              <a:solidFill>
                <a:srgbClr val="FFFF00"/>
              </a:solidFill>
            </a:endParaRPr>
          </a:p>
        </p:txBody>
      </p:sp>
      <p:sp>
        <p:nvSpPr>
          <p:cNvPr id="91139" name="Rectangle 3"/>
          <p:cNvSpPr>
            <a:spLocks noGrp="1" noChangeArrowheads="1"/>
          </p:cNvSpPr>
          <p:nvPr>
            <p:ph idx="1"/>
          </p:nvPr>
        </p:nvSpPr>
        <p:spPr>
          <a:xfrm>
            <a:off x="457200" y="1270000"/>
            <a:ext cx="8229600" cy="5543550"/>
          </a:xfrm>
        </p:spPr>
        <p:txBody>
          <a:bodyPr/>
          <a:lstStyle/>
          <a:p>
            <a:pPr eaLnBrk="1" hangingPunct="1"/>
            <a:r>
              <a:rPr lang="en-US" smtClean="0"/>
              <a:t>SiHy CLs are suited to ALL modes of wear</a:t>
            </a:r>
          </a:p>
          <a:p>
            <a:pPr marL="712788" lvl="1" indent="-357188" eaLnBrk="1" hangingPunct="1"/>
            <a:r>
              <a:rPr lang="en-US" smtClean="0"/>
              <a:t>DD</a:t>
            </a:r>
          </a:p>
          <a:p>
            <a:pPr marL="712788" lvl="1" indent="-357188" eaLnBrk="1" hangingPunct="1"/>
            <a:r>
              <a:rPr lang="en-US" smtClean="0"/>
              <a:t>DW</a:t>
            </a:r>
          </a:p>
          <a:p>
            <a:pPr marL="712788" lvl="1" indent="-357188" eaLnBrk="1" hangingPunct="1"/>
            <a:r>
              <a:rPr lang="en-US" smtClean="0"/>
              <a:t>FW</a:t>
            </a:r>
          </a:p>
          <a:p>
            <a:pPr marL="712788" lvl="1" indent="-357188" eaLnBrk="1" hangingPunct="1"/>
            <a:r>
              <a:rPr lang="en-US" smtClean="0"/>
              <a:t>EW</a:t>
            </a:r>
          </a:p>
          <a:p>
            <a:pPr marL="712788" lvl="1" indent="-357188" eaLnBrk="1" hangingPunct="1"/>
            <a:r>
              <a:rPr lang="en-US" smtClean="0"/>
              <a:t>CW</a:t>
            </a:r>
          </a:p>
          <a:p>
            <a:pPr marL="985838" lvl="2" indent="-273050" eaLnBrk="1" hangingPunct="1"/>
            <a:r>
              <a:rPr lang="en-US" smtClean="0"/>
              <a:t>despite their high O</a:t>
            </a:r>
            <a:r>
              <a:rPr lang="en-US" baseline="-25000" smtClean="0"/>
              <a:t>2</a:t>
            </a:r>
            <a:r>
              <a:rPr lang="en-US" smtClean="0"/>
              <a:t> performance, SiHy CLs should </a:t>
            </a:r>
            <a:r>
              <a:rPr lang="en-US" i="1" smtClean="0"/>
              <a:t>not</a:t>
            </a:r>
            <a:r>
              <a:rPr lang="en-US" smtClean="0"/>
              <a:t> be thought of as simply an EW/CW product</a:t>
            </a:r>
          </a:p>
          <a:p>
            <a:pPr marL="985838" lvl="2" indent="-273050" eaLnBrk="1" hangingPunct="1"/>
            <a:r>
              <a:rPr lang="en-US" smtClean="0"/>
              <a:t>high O</a:t>
            </a:r>
            <a:r>
              <a:rPr lang="en-US" baseline="-25000" smtClean="0"/>
              <a:t>2 </a:t>
            </a:r>
            <a:r>
              <a:rPr lang="en-US" smtClean="0"/>
              <a:t>performance is desirable </a:t>
            </a:r>
            <a:r>
              <a:rPr lang="en-US" i="1" smtClean="0"/>
              <a:t>REGARDLESS</a:t>
            </a:r>
            <a:r>
              <a:rPr lang="en-US" smtClean="0"/>
              <a:t> of the wearing regimen</a:t>
            </a:r>
          </a:p>
        </p:txBody>
      </p:sp>
      <p:sp>
        <p:nvSpPr>
          <p:cNvPr id="9114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62101474-90C3-4470-972F-99C99AB52136}" type="slidenum">
              <a:rPr lang="en-AU" smtClean="0"/>
              <a:pPr eaLnBrk="1" hangingPunct="1"/>
              <a:t>21</a:t>
            </a:fld>
            <a:endParaRPr lang="en-AU"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228725"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CHEMISTRY OF SiHy CLs</a:t>
            </a:r>
            <a:endParaRPr lang="en-AU" sz="3200" smtClean="0">
              <a:solidFill>
                <a:srgbClr val="FFFF00"/>
              </a:solidFill>
            </a:endParaRPr>
          </a:p>
        </p:txBody>
      </p:sp>
      <p:sp>
        <p:nvSpPr>
          <p:cNvPr id="92163"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7BB14761-327F-4BCF-A5BF-6320D82CB864}" type="slidenum">
              <a:rPr lang="en-AU" smtClean="0"/>
              <a:pPr eaLnBrk="1" hangingPunct="1"/>
              <a:t>22</a:t>
            </a:fld>
            <a:endParaRPr lang="en-AU" smtClean="0"/>
          </a:p>
        </p:txBody>
      </p:sp>
      <p:sp>
        <p:nvSpPr>
          <p:cNvPr id="92164" name="Rectangle 4"/>
          <p:cNvSpPr>
            <a:spLocks noChangeArrowheads="1"/>
          </p:cNvSpPr>
          <p:nvPr/>
        </p:nvSpPr>
        <p:spPr bwMode="auto">
          <a:xfrm>
            <a:off x="34925" y="1341438"/>
            <a:ext cx="8929688" cy="47577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000" b="1"/>
          </a:p>
        </p:txBody>
      </p:sp>
      <p:pic>
        <p:nvPicPr>
          <p:cNvPr id="92165" name="Picture 5" descr="PDMS Colour emphas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075" y="1557338"/>
            <a:ext cx="8682038" cy="4608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66" name="Picture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228725"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CHEMISTRY OF SiHy CLs</a:t>
            </a:r>
            <a:r>
              <a:rPr lang="en-US" sz="1600" smtClean="0"/>
              <a:t> contd...</a:t>
            </a:r>
            <a:endParaRPr lang="en-AU" sz="3200" smtClean="0"/>
          </a:p>
        </p:txBody>
      </p:sp>
      <p:sp>
        <p:nvSpPr>
          <p:cNvPr id="93187"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ECD639B2-5010-4617-9BAF-8E0564E43653}" type="slidenum">
              <a:rPr lang="en-AU" smtClean="0"/>
              <a:pPr eaLnBrk="1" hangingPunct="1"/>
              <a:t>23</a:t>
            </a:fld>
            <a:endParaRPr lang="en-AU" smtClean="0"/>
          </a:p>
        </p:txBody>
      </p:sp>
      <p:grpSp>
        <p:nvGrpSpPr>
          <p:cNvPr id="93188" name="Group 3"/>
          <p:cNvGrpSpPr>
            <a:grpSpLocks/>
          </p:cNvGrpSpPr>
          <p:nvPr/>
        </p:nvGrpSpPr>
        <p:grpSpPr bwMode="auto">
          <a:xfrm>
            <a:off x="292100" y="1484313"/>
            <a:ext cx="8569325" cy="4835525"/>
            <a:chOff x="291712" y="1484784"/>
            <a:chExt cx="8568952" cy="4834584"/>
          </a:xfrm>
        </p:grpSpPr>
        <p:sp>
          <p:nvSpPr>
            <p:cNvPr id="3" name="Rectangle 2"/>
            <p:cNvSpPr/>
            <p:nvPr/>
          </p:nvSpPr>
          <p:spPr>
            <a:xfrm>
              <a:off x="291712" y="1484784"/>
              <a:ext cx="8568952" cy="4825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3192" name="Rectangle 4"/>
            <p:cNvSpPr>
              <a:spLocks noChangeArrowheads="1"/>
            </p:cNvSpPr>
            <p:nvPr/>
          </p:nvSpPr>
          <p:spPr bwMode="auto">
            <a:xfrm>
              <a:off x="323528" y="2146039"/>
              <a:ext cx="8458320" cy="4173329"/>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000" b="1"/>
            </a:p>
          </p:txBody>
        </p:sp>
        <p:sp>
          <p:nvSpPr>
            <p:cNvPr id="93193" name="Oval 5"/>
            <p:cNvSpPr>
              <a:spLocks noChangeArrowheads="1"/>
            </p:cNvSpPr>
            <p:nvPr/>
          </p:nvSpPr>
          <p:spPr bwMode="auto">
            <a:xfrm>
              <a:off x="4414653" y="2077766"/>
              <a:ext cx="1477269" cy="1234713"/>
            </a:xfrm>
            <a:prstGeom prst="ellipse">
              <a:avLst/>
            </a:prstGeom>
            <a:solidFill>
              <a:srgbClr val="FF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94" name="Oval 6"/>
            <p:cNvSpPr>
              <a:spLocks noChangeArrowheads="1"/>
            </p:cNvSpPr>
            <p:nvPr/>
          </p:nvSpPr>
          <p:spPr bwMode="auto">
            <a:xfrm>
              <a:off x="344086" y="1784340"/>
              <a:ext cx="1337766" cy="1548475"/>
            </a:xfrm>
            <a:prstGeom prst="ellipse">
              <a:avLst/>
            </a:prstGeom>
            <a:solidFill>
              <a:srgbClr val="CC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195" name="Oval 7"/>
            <p:cNvSpPr>
              <a:spLocks noChangeArrowheads="1"/>
            </p:cNvSpPr>
            <p:nvPr/>
          </p:nvSpPr>
          <p:spPr bwMode="auto">
            <a:xfrm>
              <a:off x="7505758" y="1881665"/>
              <a:ext cx="1309865" cy="1548475"/>
            </a:xfrm>
            <a:prstGeom prst="ellipse">
              <a:avLst/>
            </a:prstGeom>
            <a:solidFill>
              <a:srgbClr val="CC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3196" name="Picture 8" descr="lotrafilcon A macromer Col Emphas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3093" y="1717520"/>
              <a:ext cx="7956107" cy="21614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3197" name="Picture 9" descr="lotrafilcon A hydrophobic centre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99308" y="4679379"/>
              <a:ext cx="5674123" cy="154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98" name="Text Box 10"/>
            <p:cNvSpPr txBox="1">
              <a:spLocks noChangeArrowheads="1"/>
            </p:cNvSpPr>
            <p:nvPr/>
          </p:nvSpPr>
          <p:spPr bwMode="auto">
            <a:xfrm>
              <a:off x="6645242" y="5160190"/>
              <a:ext cx="2104300" cy="7553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a:latin typeface="Tahoma" pitchFamily="34" charset="0"/>
                </a:rPr>
                <a:t>Simplified version</a:t>
              </a:r>
              <a:br>
                <a:rPr lang="en-US" sz="1600" b="1">
                  <a:latin typeface="Tahoma" pitchFamily="34" charset="0"/>
                </a:rPr>
              </a:br>
              <a:r>
                <a:rPr lang="en-US" sz="1600" b="1">
                  <a:latin typeface="Tahoma" pitchFamily="34" charset="0"/>
                </a:rPr>
                <a:t>highlighting the</a:t>
              </a:r>
              <a:br>
                <a:rPr lang="en-US" sz="1600" b="1">
                  <a:latin typeface="Tahoma" pitchFamily="34" charset="0"/>
                </a:rPr>
              </a:br>
              <a:r>
                <a:rPr lang="en-US" sz="1600" b="1">
                  <a:latin typeface="Tahoma" pitchFamily="34" charset="0"/>
                </a:rPr>
                <a:t>hydrophobic centres</a:t>
              </a:r>
              <a:endParaRPr lang="en-AU" sz="1600" b="1">
                <a:latin typeface="Tahoma" pitchFamily="34" charset="0"/>
              </a:endParaRPr>
            </a:p>
          </p:txBody>
        </p:sp>
        <p:grpSp>
          <p:nvGrpSpPr>
            <p:cNvPr id="93199" name="Group 11"/>
            <p:cNvGrpSpPr>
              <a:grpSpLocks/>
            </p:cNvGrpSpPr>
            <p:nvPr/>
          </p:nvGrpSpPr>
          <p:grpSpPr bwMode="auto">
            <a:xfrm>
              <a:off x="4827290" y="3765691"/>
              <a:ext cx="2875241" cy="506959"/>
              <a:chOff x="4054" y="2432"/>
              <a:chExt cx="2202" cy="412"/>
            </a:xfrm>
          </p:grpSpPr>
          <p:sp>
            <p:nvSpPr>
              <p:cNvPr id="93202" name="Oval 12"/>
              <p:cNvSpPr>
                <a:spLocks noChangeArrowheads="1"/>
              </p:cNvSpPr>
              <p:nvPr/>
            </p:nvSpPr>
            <p:spPr bwMode="auto">
              <a:xfrm>
                <a:off x="4054" y="2432"/>
                <a:ext cx="576" cy="412"/>
              </a:xfrm>
              <a:prstGeom prst="ellipse">
                <a:avLst/>
              </a:prstGeom>
              <a:solidFill>
                <a:srgbClr val="FF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03" name="Text Box 13"/>
              <p:cNvSpPr txBox="1">
                <a:spLocks noChangeArrowheads="1"/>
              </p:cNvSpPr>
              <p:nvPr/>
            </p:nvSpPr>
            <p:spPr bwMode="auto">
              <a:xfrm>
                <a:off x="4600" y="2532"/>
                <a:ext cx="1656" cy="2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Fluoroethylene oxide</a:t>
                </a:r>
                <a:endParaRPr lang="en-AU" sz="1600" b="1">
                  <a:latin typeface="Tahoma" pitchFamily="34" charset="0"/>
                </a:endParaRPr>
              </a:p>
            </p:txBody>
          </p:sp>
        </p:grpSp>
        <p:sp>
          <p:nvSpPr>
            <p:cNvPr id="93200" name="Oval 15"/>
            <p:cNvSpPr>
              <a:spLocks noChangeArrowheads="1"/>
            </p:cNvSpPr>
            <p:nvPr/>
          </p:nvSpPr>
          <p:spPr bwMode="auto">
            <a:xfrm>
              <a:off x="423383" y="3701777"/>
              <a:ext cx="515429" cy="666745"/>
            </a:xfrm>
            <a:prstGeom prst="ellipse">
              <a:avLst/>
            </a:prstGeom>
            <a:solidFill>
              <a:srgbClr val="CC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3201" name="Text Box 16"/>
            <p:cNvSpPr txBox="1">
              <a:spLocks noChangeArrowheads="1"/>
            </p:cNvSpPr>
            <p:nvPr/>
          </p:nvSpPr>
          <p:spPr bwMode="auto">
            <a:xfrm>
              <a:off x="866858" y="3905141"/>
              <a:ext cx="1621178" cy="3079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a:latin typeface="Tahoma" pitchFamily="34" charset="0"/>
                </a:rPr>
                <a:t>Propenyl group</a:t>
              </a:r>
              <a:endParaRPr lang="en-AU" sz="1600" b="1">
                <a:latin typeface="Tahoma" pitchFamily="34" charset="0"/>
              </a:endParaRPr>
            </a:p>
          </p:txBody>
        </p:sp>
      </p:grpSp>
      <p:sp>
        <p:nvSpPr>
          <p:cNvPr id="93189" name="Text Box 17"/>
          <p:cNvSpPr txBox="1">
            <a:spLocks noChangeArrowheads="1"/>
          </p:cNvSpPr>
          <p:nvPr/>
        </p:nvSpPr>
        <p:spPr bwMode="auto">
          <a:xfrm>
            <a:off x="2574925" y="1216025"/>
            <a:ext cx="3976688" cy="4175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lotrafilcon A &amp; B macromers</a:t>
            </a:r>
            <a:endParaRPr lang="en-AU" sz="2400" b="1"/>
          </a:p>
        </p:txBody>
      </p:sp>
      <p:pic>
        <p:nvPicPr>
          <p:cNvPr id="93190" name="Picture 18"/>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23963"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CHEMISTRY OF SiHy CLs</a:t>
            </a:r>
            <a:r>
              <a:rPr lang="en-US" sz="1600" smtClean="0"/>
              <a:t> contd...</a:t>
            </a:r>
            <a:endParaRPr lang="en-AU" sz="1600" smtClean="0"/>
          </a:p>
        </p:txBody>
      </p:sp>
      <p:sp>
        <p:nvSpPr>
          <p:cNvPr id="94211"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D6E10BB-1BD6-4541-B750-64EF3CE6B2AE}" type="slidenum">
              <a:rPr lang="en-AU" smtClean="0"/>
              <a:pPr eaLnBrk="1" hangingPunct="1"/>
              <a:t>24</a:t>
            </a:fld>
            <a:endParaRPr lang="en-AU" smtClean="0"/>
          </a:p>
        </p:txBody>
      </p:sp>
      <p:grpSp>
        <p:nvGrpSpPr>
          <p:cNvPr id="94212" name="Group 1"/>
          <p:cNvGrpSpPr>
            <a:grpSpLocks/>
          </p:cNvGrpSpPr>
          <p:nvPr/>
        </p:nvGrpSpPr>
        <p:grpSpPr bwMode="auto">
          <a:xfrm>
            <a:off x="757238" y="1343025"/>
            <a:ext cx="7632700" cy="4976813"/>
            <a:chOff x="1115616" y="1382713"/>
            <a:chExt cx="7920434" cy="5286375"/>
          </a:xfrm>
        </p:grpSpPr>
        <p:sp>
          <p:nvSpPr>
            <p:cNvPr id="94214" name="Rectangle 16"/>
            <p:cNvSpPr>
              <a:spLocks noChangeArrowheads="1"/>
            </p:cNvSpPr>
            <p:nvPr/>
          </p:nvSpPr>
          <p:spPr bwMode="auto">
            <a:xfrm>
              <a:off x="1115616" y="1382713"/>
              <a:ext cx="7920434" cy="5286375"/>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000" b="1"/>
            </a:p>
          </p:txBody>
        </p:sp>
        <p:sp>
          <p:nvSpPr>
            <p:cNvPr id="94215" name="Oval 17"/>
            <p:cNvSpPr>
              <a:spLocks noChangeArrowheads="1"/>
            </p:cNvSpPr>
            <p:nvPr/>
          </p:nvSpPr>
          <p:spPr bwMode="auto">
            <a:xfrm>
              <a:off x="1654175" y="2544763"/>
              <a:ext cx="3763963" cy="3508375"/>
            </a:xfrm>
            <a:prstGeom prst="ellipse">
              <a:avLst/>
            </a:prstGeom>
            <a:solidFill>
              <a:srgbClr val="FFCCFF"/>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16" name="Oval 18"/>
            <p:cNvSpPr>
              <a:spLocks noChangeArrowheads="1"/>
            </p:cNvSpPr>
            <p:nvPr/>
          </p:nvSpPr>
          <p:spPr bwMode="auto">
            <a:xfrm>
              <a:off x="3973513" y="1435100"/>
              <a:ext cx="1447800" cy="1416050"/>
            </a:xfrm>
            <a:prstGeom prst="ellipse">
              <a:avLst/>
            </a:prstGeom>
            <a:solidFill>
              <a:srgbClr val="CCECFF"/>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17" name="Oval 19"/>
            <p:cNvSpPr>
              <a:spLocks noChangeArrowheads="1"/>
            </p:cNvSpPr>
            <p:nvPr/>
          </p:nvSpPr>
          <p:spPr bwMode="auto">
            <a:xfrm>
              <a:off x="4838700" y="4075113"/>
              <a:ext cx="1447800" cy="1416050"/>
            </a:xfrm>
            <a:prstGeom prst="ellipse">
              <a:avLst/>
            </a:prstGeom>
            <a:solidFill>
              <a:srgbClr val="CCECFF"/>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4218" name="Picture 20" descr="DMA"/>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84388" y="1485900"/>
              <a:ext cx="4129087" cy="450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9" name="Rectangle 21"/>
            <p:cNvSpPr>
              <a:spLocks noChangeArrowheads="1"/>
            </p:cNvSpPr>
            <p:nvPr/>
          </p:nvSpPr>
          <p:spPr bwMode="auto">
            <a:xfrm>
              <a:off x="2271713" y="6159500"/>
              <a:ext cx="1658937" cy="446088"/>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20" name="Rectangle 22"/>
            <p:cNvSpPr>
              <a:spLocks noChangeArrowheads="1"/>
            </p:cNvSpPr>
            <p:nvPr/>
          </p:nvSpPr>
          <p:spPr bwMode="auto">
            <a:xfrm>
              <a:off x="3937000" y="6159500"/>
              <a:ext cx="2052638" cy="446088"/>
            </a:xfrm>
            <a:prstGeom prst="rect">
              <a:avLst/>
            </a:prstGeom>
            <a:solidFill>
              <a:srgbClr val="FFC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4221" name="Text Box 23"/>
            <p:cNvSpPr txBox="1">
              <a:spLocks noChangeArrowheads="1"/>
            </p:cNvSpPr>
            <p:nvPr/>
          </p:nvSpPr>
          <p:spPr bwMode="auto">
            <a:xfrm>
              <a:off x="2257425" y="6100763"/>
              <a:ext cx="3800475"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latin typeface="Tahoma" pitchFamily="34" charset="0"/>
                </a:rPr>
                <a:t>DiMethylAcrylAmide</a:t>
              </a:r>
              <a:endParaRPr lang="en-AU" sz="2800" b="1">
                <a:latin typeface="Tahoma" pitchFamily="34" charset="0"/>
              </a:endParaRPr>
            </a:p>
          </p:txBody>
        </p:sp>
        <p:sp>
          <p:nvSpPr>
            <p:cNvPr id="94222" name="Oval 24"/>
            <p:cNvSpPr>
              <a:spLocks noChangeArrowheads="1"/>
            </p:cNvSpPr>
            <p:nvPr/>
          </p:nvSpPr>
          <p:spPr bwMode="auto">
            <a:xfrm>
              <a:off x="7661275" y="3095625"/>
              <a:ext cx="481013" cy="481013"/>
            </a:xfrm>
            <a:prstGeom prst="ellipse">
              <a:avLst/>
            </a:prstGeom>
            <a:solidFill>
              <a:srgbClr val="CC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4223" name="Picture 25" descr="DM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134225" y="1485900"/>
              <a:ext cx="1787525" cy="1947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24" name="Text Box 26"/>
            <p:cNvSpPr txBox="1">
              <a:spLocks noChangeArrowheads="1"/>
            </p:cNvSpPr>
            <p:nvPr/>
          </p:nvSpPr>
          <p:spPr bwMode="auto">
            <a:xfrm>
              <a:off x="7881938" y="3187700"/>
              <a:ext cx="280987"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b="1">
                  <a:latin typeface="Tahoma" pitchFamily="34" charset="0"/>
                </a:rPr>
                <a:t>–</a:t>
              </a:r>
              <a:endParaRPr lang="en-AU" sz="1200" b="1">
                <a:latin typeface="Tahoma" pitchFamily="34" charset="0"/>
              </a:endParaRPr>
            </a:p>
          </p:txBody>
        </p:sp>
        <p:sp>
          <p:nvSpPr>
            <p:cNvPr id="94225" name="Text Box 27"/>
            <p:cNvSpPr txBox="1">
              <a:spLocks noChangeArrowheads="1"/>
            </p:cNvSpPr>
            <p:nvPr/>
          </p:nvSpPr>
          <p:spPr bwMode="auto">
            <a:xfrm>
              <a:off x="7870825" y="2746375"/>
              <a:ext cx="309563"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b="1">
                  <a:latin typeface="Tahoma" pitchFamily="34" charset="0"/>
                </a:rPr>
                <a:t>+</a:t>
              </a:r>
              <a:endParaRPr lang="en-AU" sz="1200" b="1">
                <a:latin typeface="Tahoma" pitchFamily="34" charset="0"/>
              </a:endParaRPr>
            </a:p>
          </p:txBody>
        </p:sp>
        <p:sp>
          <p:nvSpPr>
            <p:cNvPr id="94226" name="Text Box 28"/>
            <p:cNvSpPr txBox="1">
              <a:spLocks noChangeArrowheads="1"/>
            </p:cNvSpPr>
            <p:nvPr/>
          </p:nvSpPr>
          <p:spPr bwMode="auto">
            <a:xfrm>
              <a:off x="7212013" y="3489325"/>
              <a:ext cx="135255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a:latin typeface="Tahoma" pitchFamily="34" charset="0"/>
                </a:rPr>
                <a:t>Hydrophilic</a:t>
              </a:r>
            </a:p>
            <a:p>
              <a:pPr algn="ctr"/>
              <a:r>
                <a:rPr lang="en-US" sz="1600" b="1">
                  <a:latin typeface="Tahoma" pitchFamily="34" charset="0"/>
                </a:rPr>
                <a:t>locus</a:t>
              </a:r>
              <a:endParaRPr lang="en-AU" sz="1600" b="1">
                <a:latin typeface="Tahoma" pitchFamily="34" charset="0"/>
              </a:endParaRPr>
            </a:p>
          </p:txBody>
        </p:sp>
      </p:grpSp>
      <p:sp>
        <p:nvSpPr>
          <p:cNvPr id="94213" name="TextBox 2"/>
          <p:cNvSpPr txBox="1">
            <a:spLocks noChangeArrowheads="1"/>
          </p:cNvSpPr>
          <p:nvPr/>
        </p:nvSpPr>
        <p:spPr bwMode="auto">
          <a:xfrm>
            <a:off x="7107238" y="5014913"/>
            <a:ext cx="15684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a:t>DMAA</a:t>
            </a:r>
            <a:endParaRPr lang="en-GB" sz="36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228725" y="-69850"/>
            <a:ext cx="8229600" cy="1143000"/>
          </a:xfrm>
        </p:spPr>
        <p:txBody>
          <a:bodyPr/>
          <a:lstStyle/>
          <a:p>
            <a:pPr eaLnBrk="1" hangingPunct="1"/>
            <a:r>
              <a:rPr lang="en-US" sz="3200" smtClean="0"/>
              <a:t>SILICONE HYDROGELS</a:t>
            </a:r>
            <a:br>
              <a:rPr lang="en-US" sz="3200" smtClean="0"/>
            </a:br>
            <a:r>
              <a:rPr lang="en-US" sz="3200" smtClean="0">
                <a:solidFill>
                  <a:srgbClr val="FFFF00"/>
                </a:solidFill>
              </a:rPr>
              <a:t>CHEMISTRY OF SiHy CLs</a:t>
            </a:r>
            <a:endParaRPr lang="en-AU" sz="3200" smtClean="0">
              <a:solidFill>
                <a:srgbClr val="FFFF00"/>
              </a:solidFill>
            </a:endParaRPr>
          </a:p>
        </p:txBody>
      </p:sp>
      <p:sp>
        <p:nvSpPr>
          <p:cNvPr id="95235"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A6C63B6A-1927-45E6-8B7E-D2485D024AEB}" type="slidenum">
              <a:rPr lang="en-AU" smtClean="0"/>
              <a:pPr eaLnBrk="1" hangingPunct="1"/>
              <a:t>25</a:t>
            </a:fld>
            <a:endParaRPr lang="en-AU" smtClean="0"/>
          </a:p>
        </p:txBody>
      </p:sp>
      <p:grpSp>
        <p:nvGrpSpPr>
          <p:cNvPr id="95236" name="Group 1"/>
          <p:cNvGrpSpPr>
            <a:grpSpLocks/>
          </p:cNvGrpSpPr>
          <p:nvPr/>
        </p:nvGrpSpPr>
        <p:grpSpPr bwMode="auto">
          <a:xfrm>
            <a:off x="58738" y="1268413"/>
            <a:ext cx="8999537" cy="4464050"/>
            <a:chOff x="58738" y="1268413"/>
            <a:chExt cx="8999537" cy="4464050"/>
          </a:xfrm>
        </p:grpSpPr>
        <p:sp>
          <p:nvSpPr>
            <p:cNvPr id="95238" name="Rectangle 4"/>
            <p:cNvSpPr>
              <a:spLocks noChangeArrowheads="1"/>
            </p:cNvSpPr>
            <p:nvPr/>
          </p:nvSpPr>
          <p:spPr bwMode="auto">
            <a:xfrm>
              <a:off x="58738" y="2638419"/>
              <a:ext cx="8975725" cy="3094044"/>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000" b="1"/>
            </a:p>
          </p:txBody>
        </p:sp>
        <p:sp>
          <p:nvSpPr>
            <p:cNvPr id="95239" name="Text Box 5"/>
            <p:cNvSpPr txBox="1">
              <a:spLocks noChangeArrowheads="1"/>
            </p:cNvSpPr>
            <p:nvPr/>
          </p:nvSpPr>
          <p:spPr bwMode="auto">
            <a:xfrm>
              <a:off x="249239" y="5224722"/>
              <a:ext cx="692150" cy="336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Vinyl</a:t>
              </a:r>
              <a:endParaRPr lang="en-AU" sz="1600" b="1">
                <a:latin typeface="Tahoma" pitchFamily="34" charset="0"/>
              </a:endParaRPr>
            </a:p>
          </p:txBody>
        </p:sp>
        <p:sp>
          <p:nvSpPr>
            <p:cNvPr id="95240" name="Text Box 6"/>
            <p:cNvSpPr txBox="1">
              <a:spLocks noChangeArrowheads="1"/>
            </p:cNvSpPr>
            <p:nvPr/>
          </p:nvSpPr>
          <p:spPr bwMode="auto">
            <a:xfrm>
              <a:off x="4065589" y="5224722"/>
              <a:ext cx="717550" cy="336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Butyl</a:t>
              </a:r>
              <a:endParaRPr lang="en-AU" sz="1600" b="1">
                <a:latin typeface="Tahoma" pitchFamily="34" charset="0"/>
              </a:endParaRPr>
            </a:p>
          </p:txBody>
        </p:sp>
        <p:sp>
          <p:nvSpPr>
            <p:cNvPr id="95241" name="Text Box 7"/>
            <p:cNvSpPr txBox="1">
              <a:spLocks noChangeArrowheads="1"/>
            </p:cNvSpPr>
            <p:nvPr/>
          </p:nvSpPr>
          <p:spPr bwMode="auto">
            <a:xfrm>
              <a:off x="5721350" y="5224722"/>
              <a:ext cx="879475" cy="336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Methyl</a:t>
              </a:r>
              <a:endParaRPr lang="en-AU" sz="1600" b="1">
                <a:latin typeface="Tahoma" pitchFamily="34" charset="0"/>
              </a:endParaRPr>
            </a:p>
          </p:txBody>
        </p:sp>
        <p:sp>
          <p:nvSpPr>
            <p:cNvPr id="95242" name="Text Box 8"/>
            <p:cNvSpPr txBox="1">
              <a:spLocks noChangeArrowheads="1"/>
            </p:cNvSpPr>
            <p:nvPr/>
          </p:nvSpPr>
          <p:spPr bwMode="auto">
            <a:xfrm>
              <a:off x="7089775" y="5224722"/>
              <a:ext cx="862013" cy="336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Silicon</a:t>
              </a:r>
              <a:endParaRPr lang="en-AU" sz="1600" b="1">
                <a:latin typeface="Tahoma" pitchFamily="34" charset="0"/>
              </a:endParaRPr>
            </a:p>
          </p:txBody>
        </p:sp>
        <p:sp>
          <p:nvSpPr>
            <p:cNvPr id="95243" name="Text Box 9"/>
            <p:cNvSpPr txBox="1">
              <a:spLocks noChangeArrowheads="1"/>
            </p:cNvSpPr>
            <p:nvPr/>
          </p:nvSpPr>
          <p:spPr bwMode="auto">
            <a:xfrm>
              <a:off x="8097838" y="5224722"/>
              <a:ext cx="960437" cy="336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Oxygen</a:t>
              </a:r>
              <a:endParaRPr lang="en-AU" sz="1600" b="1">
                <a:latin typeface="Tahoma" pitchFamily="34" charset="0"/>
              </a:endParaRPr>
            </a:p>
          </p:txBody>
        </p:sp>
        <p:sp>
          <p:nvSpPr>
            <p:cNvPr id="95244" name="Text Box 10"/>
            <p:cNvSpPr txBox="1">
              <a:spLocks noChangeArrowheads="1"/>
            </p:cNvSpPr>
            <p:nvPr/>
          </p:nvSpPr>
          <p:spPr bwMode="auto">
            <a:xfrm>
              <a:off x="1617664" y="5224722"/>
              <a:ext cx="1820862" cy="3363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Carbonate ester</a:t>
              </a:r>
              <a:endParaRPr lang="en-AU" sz="1600" b="1">
                <a:latin typeface="Tahoma" pitchFamily="34" charset="0"/>
              </a:endParaRPr>
            </a:p>
          </p:txBody>
        </p:sp>
        <p:pic>
          <p:nvPicPr>
            <p:cNvPr id="95245" name="Picture 11" descr="balafilcon A macromer Col Emphas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7326" y="2627313"/>
              <a:ext cx="8751887" cy="2549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5246" name="Text Box 12"/>
            <p:cNvSpPr txBox="1">
              <a:spLocks noChangeArrowheads="1"/>
            </p:cNvSpPr>
            <p:nvPr/>
          </p:nvSpPr>
          <p:spPr bwMode="auto">
            <a:xfrm>
              <a:off x="2738438" y="1268413"/>
              <a:ext cx="36401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400" b="1"/>
                <a:t>balafilcon A macromers</a:t>
              </a:r>
              <a:endParaRPr lang="en-AU" sz="2400" b="1"/>
            </a:p>
          </p:txBody>
        </p:sp>
      </p:grpSp>
      <p:pic>
        <p:nvPicPr>
          <p:cNvPr id="95237" name="Picture 1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228725" y="-69850"/>
            <a:ext cx="8229600" cy="1143000"/>
          </a:xfrm>
        </p:spPr>
        <p:txBody>
          <a:bodyPr/>
          <a:lstStyle/>
          <a:p>
            <a:pPr eaLnBrk="1" hangingPunct="1"/>
            <a:r>
              <a:rPr lang="en-US" sz="3200" smtClean="0"/>
              <a:t>SILICONE HYDROGELS</a:t>
            </a:r>
            <a:br>
              <a:rPr lang="en-US" sz="3200" smtClean="0"/>
            </a:br>
            <a:r>
              <a:rPr lang="en-US" sz="3200" smtClean="0">
                <a:solidFill>
                  <a:srgbClr val="FFFF00"/>
                </a:solidFill>
              </a:rPr>
              <a:t>CHEMISTRY OF SiHy CLs</a:t>
            </a:r>
            <a:endParaRPr lang="en-AU" sz="3200" smtClean="0">
              <a:solidFill>
                <a:srgbClr val="FFFF00"/>
              </a:solidFill>
            </a:endParaRPr>
          </a:p>
        </p:txBody>
      </p:sp>
      <p:sp>
        <p:nvSpPr>
          <p:cNvPr id="96259"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7A178527-5D9F-4BCB-A540-2B588F1EC0E4}" type="slidenum">
              <a:rPr lang="en-AU" smtClean="0"/>
              <a:pPr eaLnBrk="1" hangingPunct="1"/>
              <a:t>26</a:t>
            </a:fld>
            <a:endParaRPr lang="en-AU" smtClean="0"/>
          </a:p>
        </p:txBody>
      </p:sp>
      <p:sp>
        <p:nvSpPr>
          <p:cNvPr id="96260" name="Rectangle 4"/>
          <p:cNvSpPr>
            <a:spLocks noChangeArrowheads="1"/>
          </p:cNvSpPr>
          <p:nvPr/>
        </p:nvSpPr>
        <p:spPr bwMode="auto">
          <a:xfrm>
            <a:off x="325438" y="1628775"/>
            <a:ext cx="8639175" cy="4208463"/>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000" b="1"/>
          </a:p>
        </p:txBody>
      </p:sp>
      <p:pic>
        <p:nvPicPr>
          <p:cNvPr id="96261" name="Picture 5" descr="TPVC Colour Emphas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4650" y="1946275"/>
            <a:ext cx="8378825" cy="407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2890838" y="1268413"/>
            <a:ext cx="33639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TPVC (in balafilcon A)</a:t>
            </a:r>
            <a:endParaRPr lang="en-AU" sz="2400" b="1"/>
          </a:p>
        </p:txBody>
      </p:sp>
      <p:pic>
        <p:nvPicPr>
          <p:cNvPr id="96263" name="Picture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228725" y="-58738"/>
            <a:ext cx="8229600" cy="1143001"/>
          </a:xfrm>
        </p:spPr>
        <p:txBody>
          <a:bodyPr/>
          <a:lstStyle/>
          <a:p>
            <a:pPr eaLnBrk="1" hangingPunct="1"/>
            <a:r>
              <a:rPr lang="en-US" sz="3200" smtClean="0"/>
              <a:t>SILICONE HYDROGELS</a:t>
            </a:r>
            <a:br>
              <a:rPr lang="en-US" sz="3200" smtClean="0"/>
            </a:br>
            <a:r>
              <a:rPr lang="en-US" sz="3200" smtClean="0">
                <a:solidFill>
                  <a:srgbClr val="FFFF00"/>
                </a:solidFill>
              </a:rPr>
              <a:t>CHEMISTRY OF SiHy CLs</a:t>
            </a:r>
            <a:endParaRPr lang="en-AU" sz="3200" smtClean="0">
              <a:solidFill>
                <a:srgbClr val="FFFF00"/>
              </a:solidFill>
            </a:endParaRPr>
          </a:p>
        </p:txBody>
      </p:sp>
      <p:sp>
        <p:nvSpPr>
          <p:cNvPr id="97283"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E41F14C9-4BFB-4451-AF7E-4ECD2A0115AB}" type="slidenum">
              <a:rPr lang="en-AU" smtClean="0"/>
              <a:pPr eaLnBrk="1" hangingPunct="1"/>
              <a:t>27</a:t>
            </a:fld>
            <a:endParaRPr lang="en-AU" smtClean="0"/>
          </a:p>
        </p:txBody>
      </p:sp>
      <p:grpSp>
        <p:nvGrpSpPr>
          <p:cNvPr id="97284" name="Group 1"/>
          <p:cNvGrpSpPr>
            <a:grpSpLocks/>
          </p:cNvGrpSpPr>
          <p:nvPr/>
        </p:nvGrpSpPr>
        <p:grpSpPr bwMode="auto">
          <a:xfrm>
            <a:off x="455613" y="1822450"/>
            <a:ext cx="8207375" cy="4521200"/>
            <a:chOff x="325438" y="1773238"/>
            <a:chExt cx="8380412" cy="4778375"/>
          </a:xfrm>
        </p:grpSpPr>
        <p:sp>
          <p:nvSpPr>
            <p:cNvPr id="97286" name="Rectangle 4"/>
            <p:cNvSpPr>
              <a:spLocks noChangeArrowheads="1"/>
            </p:cNvSpPr>
            <p:nvPr/>
          </p:nvSpPr>
          <p:spPr bwMode="auto">
            <a:xfrm>
              <a:off x="325438" y="1773238"/>
              <a:ext cx="8278812" cy="477678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000" b="1"/>
            </a:p>
          </p:txBody>
        </p:sp>
        <p:sp>
          <p:nvSpPr>
            <p:cNvPr id="97287" name="Oval 5"/>
            <p:cNvSpPr>
              <a:spLocks noChangeArrowheads="1"/>
            </p:cNvSpPr>
            <p:nvPr/>
          </p:nvSpPr>
          <p:spPr bwMode="auto">
            <a:xfrm rot="-4334202">
              <a:off x="1294606" y="2547144"/>
              <a:ext cx="3259138" cy="1854200"/>
            </a:xfrm>
            <a:prstGeom prst="ellipse">
              <a:avLst/>
            </a:prstGeom>
            <a:solidFill>
              <a:schemeClr val="accent1"/>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88" name="Text Box 6"/>
            <p:cNvSpPr txBox="1">
              <a:spLocks noChangeArrowheads="1"/>
            </p:cNvSpPr>
            <p:nvPr/>
          </p:nvSpPr>
          <p:spPr bwMode="auto">
            <a:xfrm>
              <a:off x="3182938" y="6032500"/>
              <a:ext cx="39878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800" b="1">
                  <a:latin typeface="Tahoma" pitchFamily="34" charset="0"/>
                </a:rPr>
                <a:t>N-CarboxyVinyl Ester</a:t>
              </a:r>
              <a:endParaRPr lang="en-AU" sz="2800" b="1">
                <a:latin typeface="Tahoma" pitchFamily="34" charset="0"/>
              </a:endParaRPr>
            </a:p>
          </p:txBody>
        </p:sp>
        <p:sp>
          <p:nvSpPr>
            <p:cNvPr id="97289" name="Rectangle 7"/>
            <p:cNvSpPr>
              <a:spLocks noChangeArrowheads="1"/>
            </p:cNvSpPr>
            <p:nvPr/>
          </p:nvSpPr>
          <p:spPr bwMode="auto">
            <a:xfrm>
              <a:off x="6056313" y="1900238"/>
              <a:ext cx="1643062" cy="2105025"/>
            </a:xfrm>
            <a:prstGeom prst="rect">
              <a:avLst/>
            </a:prstGeom>
            <a:solidFill>
              <a:srgbClr val="FFC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7290" name="Picture 8" descr="NCVE Simplifi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9613" y="2030413"/>
              <a:ext cx="5694362" cy="284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7291" name="Oval 9"/>
            <p:cNvSpPr>
              <a:spLocks noChangeArrowheads="1"/>
            </p:cNvSpPr>
            <p:nvPr/>
          </p:nvSpPr>
          <p:spPr bwMode="auto">
            <a:xfrm rot="-4334202">
              <a:off x="257969" y="5590382"/>
              <a:ext cx="1089025" cy="585787"/>
            </a:xfrm>
            <a:prstGeom prst="ellipse">
              <a:avLst/>
            </a:prstGeom>
            <a:solidFill>
              <a:schemeClr val="accent1"/>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92" name="Text Box 10"/>
            <p:cNvSpPr txBox="1">
              <a:spLocks noChangeArrowheads="1"/>
            </p:cNvSpPr>
            <p:nvPr/>
          </p:nvSpPr>
          <p:spPr bwMode="auto">
            <a:xfrm>
              <a:off x="1108075" y="5789613"/>
              <a:ext cx="13541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Vinyl group</a:t>
              </a:r>
              <a:endParaRPr lang="en-AU" sz="1600" b="1">
                <a:latin typeface="Tahoma" pitchFamily="34" charset="0"/>
              </a:endParaRPr>
            </a:p>
          </p:txBody>
        </p:sp>
        <p:sp>
          <p:nvSpPr>
            <p:cNvPr id="97293" name="Rectangle 11"/>
            <p:cNvSpPr>
              <a:spLocks noChangeArrowheads="1"/>
            </p:cNvSpPr>
            <p:nvPr/>
          </p:nvSpPr>
          <p:spPr bwMode="auto">
            <a:xfrm>
              <a:off x="6156325" y="4868863"/>
              <a:ext cx="752475" cy="865187"/>
            </a:xfrm>
            <a:prstGeom prst="rect">
              <a:avLst/>
            </a:prstGeom>
            <a:solidFill>
              <a:srgbClr val="FFC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7294" name="Text Box 12"/>
            <p:cNvSpPr txBox="1">
              <a:spLocks noChangeArrowheads="1"/>
            </p:cNvSpPr>
            <p:nvPr/>
          </p:nvSpPr>
          <p:spPr bwMode="auto">
            <a:xfrm>
              <a:off x="7019925" y="5157788"/>
              <a:ext cx="168592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Carboxy group</a:t>
              </a:r>
              <a:endParaRPr lang="en-AU" sz="1600" b="1">
                <a:latin typeface="Tahoma" pitchFamily="34" charset="0"/>
              </a:endParaRPr>
            </a:p>
          </p:txBody>
        </p:sp>
      </p:grpSp>
      <p:sp>
        <p:nvSpPr>
          <p:cNvPr id="97285" name="Rectangle 13"/>
          <p:cNvSpPr>
            <a:spLocks noChangeArrowheads="1"/>
          </p:cNvSpPr>
          <p:nvPr/>
        </p:nvSpPr>
        <p:spPr bwMode="auto">
          <a:xfrm>
            <a:off x="2862263" y="1268413"/>
            <a:ext cx="3398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NCVE (in balafilcon A)</a:t>
            </a:r>
            <a:endParaRPr lang="en-AU" sz="24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217613" y="-90488"/>
            <a:ext cx="8229600" cy="1143001"/>
          </a:xfrm>
        </p:spPr>
        <p:txBody>
          <a:bodyPr/>
          <a:lstStyle/>
          <a:p>
            <a:pPr eaLnBrk="1" hangingPunct="1"/>
            <a:r>
              <a:rPr lang="en-US" sz="3200" smtClean="0"/>
              <a:t>SILICONE HYDROGELS</a:t>
            </a:r>
            <a:br>
              <a:rPr lang="en-US" sz="3200" smtClean="0"/>
            </a:br>
            <a:r>
              <a:rPr lang="en-US" sz="3200" smtClean="0">
                <a:solidFill>
                  <a:srgbClr val="FFFF00"/>
                </a:solidFill>
              </a:rPr>
              <a:t>CHEMISTRY OF SiHy CLs</a:t>
            </a:r>
            <a:endParaRPr lang="en-AU" sz="3200" smtClean="0">
              <a:solidFill>
                <a:srgbClr val="FFFF00"/>
              </a:solidFill>
            </a:endParaRPr>
          </a:p>
        </p:txBody>
      </p:sp>
      <p:sp>
        <p:nvSpPr>
          <p:cNvPr id="98307"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C951FBB6-2F95-4D57-823A-311AA5E8E638}" type="slidenum">
              <a:rPr lang="en-AU" smtClean="0"/>
              <a:pPr eaLnBrk="1" hangingPunct="1"/>
              <a:t>28</a:t>
            </a:fld>
            <a:endParaRPr lang="en-AU" smtClean="0"/>
          </a:p>
        </p:txBody>
      </p:sp>
      <p:sp>
        <p:nvSpPr>
          <p:cNvPr id="98308" name="Text Box 15"/>
          <p:cNvSpPr txBox="1">
            <a:spLocks noChangeArrowheads="1"/>
          </p:cNvSpPr>
          <p:nvPr/>
        </p:nvSpPr>
        <p:spPr bwMode="auto">
          <a:xfrm>
            <a:off x="1227138" y="6081713"/>
            <a:ext cx="7458075" cy="331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latin typeface="Tahoma" pitchFamily="34" charset="0"/>
              </a:rPr>
              <a:t>Poly(dimethylsiloxy) di(silylbutanol) Bis (Vinyl Carbamate) (PBVC)</a:t>
            </a:r>
            <a:endParaRPr lang="en-AU" b="1">
              <a:latin typeface="Tahoma" pitchFamily="34" charset="0"/>
            </a:endParaRPr>
          </a:p>
        </p:txBody>
      </p:sp>
      <p:grpSp>
        <p:nvGrpSpPr>
          <p:cNvPr id="98309" name="Group 1"/>
          <p:cNvGrpSpPr>
            <a:grpSpLocks/>
          </p:cNvGrpSpPr>
          <p:nvPr/>
        </p:nvGrpSpPr>
        <p:grpSpPr bwMode="auto">
          <a:xfrm>
            <a:off x="665163" y="1341438"/>
            <a:ext cx="7816850" cy="4689475"/>
            <a:chOff x="512763" y="1196975"/>
            <a:chExt cx="8204200" cy="5168886"/>
          </a:xfrm>
        </p:grpSpPr>
        <p:sp>
          <p:nvSpPr>
            <p:cNvPr id="98310" name="Rectangle 4"/>
            <p:cNvSpPr>
              <a:spLocks noChangeArrowheads="1"/>
            </p:cNvSpPr>
            <p:nvPr/>
          </p:nvSpPr>
          <p:spPr bwMode="auto">
            <a:xfrm>
              <a:off x="512763" y="1495425"/>
              <a:ext cx="8204200" cy="4870436"/>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600" b="1"/>
            </a:p>
          </p:txBody>
        </p:sp>
        <p:grpSp>
          <p:nvGrpSpPr>
            <p:cNvPr id="98311" name="Group 5"/>
            <p:cNvGrpSpPr>
              <a:grpSpLocks/>
            </p:cNvGrpSpPr>
            <p:nvPr/>
          </p:nvGrpSpPr>
          <p:grpSpPr bwMode="auto">
            <a:xfrm>
              <a:off x="728240" y="5003902"/>
              <a:ext cx="1757826" cy="875616"/>
              <a:chOff x="388" y="3368"/>
              <a:chExt cx="1163" cy="610"/>
            </a:xfrm>
          </p:grpSpPr>
          <p:sp>
            <p:nvSpPr>
              <p:cNvPr id="98328" name="Oval 6"/>
              <p:cNvSpPr>
                <a:spLocks noChangeArrowheads="1"/>
              </p:cNvSpPr>
              <p:nvPr/>
            </p:nvSpPr>
            <p:spPr bwMode="auto">
              <a:xfrm rot="-4334202">
                <a:off x="259" y="3497"/>
                <a:ext cx="610" cy="351"/>
              </a:xfrm>
              <a:prstGeom prst="ellipse">
                <a:avLst/>
              </a:prstGeom>
              <a:solidFill>
                <a:schemeClr val="accent1"/>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29" name="Text Box 7"/>
              <p:cNvSpPr txBox="1">
                <a:spLocks noChangeArrowheads="1"/>
              </p:cNvSpPr>
              <p:nvPr/>
            </p:nvSpPr>
            <p:spPr bwMode="auto">
              <a:xfrm>
                <a:off x="698" y="3567"/>
                <a:ext cx="853"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Vinyl group</a:t>
                </a:r>
                <a:endParaRPr lang="en-AU" sz="1600" b="1">
                  <a:latin typeface="Tahoma" pitchFamily="34" charset="0"/>
                </a:endParaRPr>
              </a:p>
            </p:txBody>
          </p:sp>
        </p:grpSp>
        <p:sp>
          <p:nvSpPr>
            <p:cNvPr id="98312" name="Oval 8"/>
            <p:cNvSpPr>
              <a:spLocks noChangeArrowheads="1"/>
            </p:cNvSpPr>
            <p:nvPr/>
          </p:nvSpPr>
          <p:spPr bwMode="auto">
            <a:xfrm rot="-4334202">
              <a:off x="2798010" y="4943112"/>
              <a:ext cx="1306247" cy="790493"/>
            </a:xfrm>
            <a:prstGeom prst="ellipse">
              <a:avLst/>
            </a:prstGeom>
            <a:solidFill>
              <a:schemeClr val="accent1"/>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3" name="Rectangle 9"/>
            <p:cNvSpPr>
              <a:spLocks noChangeArrowheads="1"/>
            </p:cNvSpPr>
            <p:nvPr/>
          </p:nvSpPr>
          <p:spPr bwMode="auto">
            <a:xfrm>
              <a:off x="5649551" y="3060321"/>
              <a:ext cx="1815262" cy="1192847"/>
            </a:xfrm>
            <a:prstGeom prst="rect">
              <a:avLst/>
            </a:prstGeom>
            <a:solidFill>
              <a:srgbClr val="FFC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4" name="Rectangle 10"/>
            <p:cNvSpPr>
              <a:spLocks noChangeArrowheads="1"/>
            </p:cNvSpPr>
            <p:nvPr/>
          </p:nvSpPr>
          <p:spPr bwMode="auto">
            <a:xfrm>
              <a:off x="4186459" y="2178963"/>
              <a:ext cx="1178938" cy="437808"/>
            </a:xfrm>
            <a:prstGeom prst="rect">
              <a:avLst/>
            </a:prstGeom>
            <a:solidFill>
              <a:srgbClr val="CCFF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5" name="Rectangle 11"/>
            <p:cNvSpPr>
              <a:spLocks noChangeArrowheads="1"/>
            </p:cNvSpPr>
            <p:nvPr/>
          </p:nvSpPr>
          <p:spPr bwMode="auto">
            <a:xfrm>
              <a:off x="4186459" y="2075612"/>
              <a:ext cx="154169" cy="146414"/>
            </a:xfrm>
            <a:prstGeom prst="rect">
              <a:avLst/>
            </a:prstGeom>
            <a:solidFill>
              <a:srgbClr val="CCFF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6" name="Rectangle 12"/>
            <p:cNvSpPr>
              <a:spLocks noChangeArrowheads="1"/>
            </p:cNvSpPr>
            <p:nvPr/>
          </p:nvSpPr>
          <p:spPr bwMode="auto">
            <a:xfrm>
              <a:off x="4577926" y="2141642"/>
              <a:ext cx="485179" cy="146414"/>
            </a:xfrm>
            <a:prstGeom prst="rect">
              <a:avLst/>
            </a:prstGeom>
            <a:solidFill>
              <a:srgbClr val="CCFF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17" name="Rectangle 13"/>
            <p:cNvSpPr>
              <a:spLocks noChangeArrowheads="1"/>
            </p:cNvSpPr>
            <p:nvPr/>
          </p:nvSpPr>
          <p:spPr bwMode="auto">
            <a:xfrm>
              <a:off x="3810105" y="2075612"/>
              <a:ext cx="376354" cy="796667"/>
            </a:xfrm>
            <a:prstGeom prst="rect">
              <a:avLst/>
            </a:prstGeom>
            <a:solidFill>
              <a:srgbClr val="FF3300"/>
            </a:solidFill>
            <a:ln>
              <a:noFill/>
            </a:ln>
            <a:effectLst/>
            <a:extLst>
              <a:ext uri="{91240B29-F687-4F45-9708-019B960494DF}">
                <a14:hiddenLine xmlns="" xmlns:a14="http://schemas.microsoft.com/office/drawing/2010/main" w="12700">
                  <a:solidFill>
                    <a:srgbClr val="FFFFCC"/>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8318" name="Picture 14" descr="PBVC Simplified Somewha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7398" y="1675124"/>
              <a:ext cx="4392300" cy="42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8319" name="Group 16"/>
            <p:cNvGrpSpPr>
              <a:grpSpLocks/>
            </p:cNvGrpSpPr>
            <p:nvPr/>
          </p:nvGrpSpPr>
          <p:grpSpPr bwMode="auto">
            <a:xfrm>
              <a:off x="728240" y="3634494"/>
              <a:ext cx="2146271" cy="831118"/>
              <a:chOff x="443" y="2706"/>
              <a:chExt cx="1420" cy="579"/>
            </a:xfrm>
          </p:grpSpPr>
          <p:sp>
            <p:nvSpPr>
              <p:cNvPr id="98326" name="Rectangle 17"/>
              <p:cNvSpPr>
                <a:spLocks noChangeArrowheads="1"/>
              </p:cNvSpPr>
              <p:nvPr/>
            </p:nvSpPr>
            <p:spPr bwMode="auto">
              <a:xfrm>
                <a:off x="443" y="2711"/>
                <a:ext cx="409" cy="294"/>
              </a:xfrm>
              <a:prstGeom prst="rect">
                <a:avLst/>
              </a:prstGeom>
              <a:solidFill>
                <a:srgbClr val="FFC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27" name="Text Box 18"/>
              <p:cNvSpPr txBox="1">
                <a:spLocks noChangeArrowheads="1"/>
              </p:cNvSpPr>
              <p:nvPr/>
            </p:nvSpPr>
            <p:spPr bwMode="auto">
              <a:xfrm>
                <a:off x="901" y="2706"/>
                <a:ext cx="962" cy="5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a:latin typeface="Tahoma" pitchFamily="34" charset="0"/>
                  </a:rPr>
                  <a:t>dimethylsiloxy</a:t>
                </a:r>
                <a:br>
                  <a:rPr lang="en-US" sz="1600" b="1">
                    <a:latin typeface="Tahoma" pitchFamily="34" charset="0"/>
                  </a:rPr>
                </a:br>
                <a:r>
                  <a:rPr lang="en-US" sz="1600" b="1">
                    <a:latin typeface="Tahoma" pitchFamily="34" charset="0"/>
                  </a:rPr>
                  <a:t>repeating unit</a:t>
                </a:r>
                <a:br>
                  <a:rPr lang="en-US" sz="1600" b="1">
                    <a:latin typeface="Tahoma" pitchFamily="34" charset="0"/>
                  </a:rPr>
                </a:br>
                <a:r>
                  <a:rPr lang="en-US" sz="1600" b="1">
                    <a:latin typeface="Tahoma" pitchFamily="34" charset="0"/>
                  </a:rPr>
                  <a:t>(pDMS)</a:t>
                </a:r>
                <a:endParaRPr lang="en-AU" sz="1600" b="1">
                  <a:latin typeface="Tahoma" pitchFamily="34" charset="0"/>
                </a:endParaRPr>
              </a:p>
            </p:txBody>
          </p:sp>
        </p:grpSp>
        <p:grpSp>
          <p:nvGrpSpPr>
            <p:cNvPr id="98320" name="Group 19"/>
            <p:cNvGrpSpPr>
              <a:grpSpLocks/>
            </p:cNvGrpSpPr>
            <p:nvPr/>
          </p:nvGrpSpPr>
          <p:grpSpPr bwMode="auto">
            <a:xfrm>
              <a:off x="728240" y="1923455"/>
              <a:ext cx="1911995" cy="525370"/>
              <a:chOff x="440" y="1160"/>
              <a:chExt cx="1265" cy="366"/>
            </a:xfrm>
          </p:grpSpPr>
          <p:sp>
            <p:nvSpPr>
              <p:cNvPr id="98324" name="Rectangle 20"/>
              <p:cNvSpPr>
                <a:spLocks noChangeArrowheads="1"/>
              </p:cNvSpPr>
              <p:nvPr/>
            </p:nvSpPr>
            <p:spPr bwMode="auto">
              <a:xfrm>
                <a:off x="440" y="1232"/>
                <a:ext cx="367" cy="221"/>
              </a:xfrm>
              <a:prstGeom prst="rect">
                <a:avLst/>
              </a:prstGeom>
              <a:solidFill>
                <a:srgbClr val="CCFF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25" name="Text Box 21"/>
              <p:cNvSpPr txBox="1">
                <a:spLocks noChangeArrowheads="1"/>
              </p:cNvSpPr>
              <p:nvPr/>
            </p:nvSpPr>
            <p:spPr bwMode="auto">
              <a:xfrm>
                <a:off x="801" y="1160"/>
                <a:ext cx="904" cy="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a:latin typeface="Tahoma" pitchFamily="34" charset="0"/>
                  </a:rPr>
                  <a:t>silylbutanol </a:t>
                </a:r>
                <a:br>
                  <a:rPr lang="en-US" sz="1600" b="1">
                    <a:latin typeface="Tahoma" pitchFamily="34" charset="0"/>
                  </a:rPr>
                </a:br>
                <a:r>
                  <a:rPr lang="en-US" sz="1600" b="1">
                    <a:latin typeface="Tahoma" pitchFamily="34" charset="0"/>
                  </a:rPr>
                  <a:t>group</a:t>
                </a:r>
                <a:endParaRPr lang="en-AU" sz="1600" b="1">
                  <a:latin typeface="Tahoma" pitchFamily="34" charset="0"/>
                </a:endParaRPr>
              </a:p>
            </p:txBody>
          </p:sp>
        </p:grpSp>
        <p:sp>
          <p:nvSpPr>
            <p:cNvPr id="98321" name="Rectangle 22"/>
            <p:cNvSpPr>
              <a:spLocks noChangeArrowheads="1"/>
            </p:cNvSpPr>
            <p:nvPr/>
          </p:nvSpPr>
          <p:spPr bwMode="auto">
            <a:xfrm>
              <a:off x="728240" y="2661270"/>
              <a:ext cx="554705" cy="317231"/>
            </a:xfrm>
            <a:prstGeom prst="rect">
              <a:avLst/>
            </a:prstGeom>
            <a:solidFill>
              <a:srgbClr val="FF3300"/>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8322" name="Text Box 23"/>
            <p:cNvSpPr txBox="1">
              <a:spLocks noChangeArrowheads="1"/>
            </p:cNvSpPr>
            <p:nvPr/>
          </p:nvSpPr>
          <p:spPr bwMode="auto">
            <a:xfrm>
              <a:off x="1267831" y="2557918"/>
              <a:ext cx="1296832" cy="525370"/>
            </a:xfrm>
            <a:prstGeom prst="rect">
              <a:avLst/>
            </a:prstGeom>
            <a:noFill/>
            <a:ln>
              <a:noFill/>
            </a:ln>
            <a:effectLst/>
            <a:extLst>
              <a:ext uri="{909E8E84-426E-40DD-AFC4-6F175D3DCCD1}">
                <a14:hiddenFill xmlns="" xmlns:a14="http://schemas.microsoft.com/office/drawing/2010/main">
                  <a:solidFill>
                    <a:srgbClr val="FF3300"/>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a:latin typeface="Tahoma" pitchFamily="34" charset="0"/>
                </a:rPr>
                <a:t>Carbamate </a:t>
              </a:r>
              <a:br>
                <a:rPr lang="en-US" sz="1600" b="1">
                  <a:latin typeface="Tahoma" pitchFamily="34" charset="0"/>
                </a:rPr>
              </a:br>
              <a:r>
                <a:rPr lang="en-US" sz="1600" b="1">
                  <a:latin typeface="Tahoma" pitchFamily="34" charset="0"/>
                </a:rPr>
                <a:t>group</a:t>
              </a:r>
              <a:endParaRPr lang="en-AU" sz="1600" b="1">
                <a:latin typeface="Tahoma" pitchFamily="34" charset="0"/>
              </a:endParaRPr>
            </a:p>
          </p:txBody>
        </p:sp>
        <p:sp>
          <p:nvSpPr>
            <p:cNvPr id="98323" name="Rectangle 24"/>
            <p:cNvSpPr>
              <a:spLocks noChangeArrowheads="1"/>
            </p:cNvSpPr>
            <p:nvPr/>
          </p:nvSpPr>
          <p:spPr bwMode="auto">
            <a:xfrm>
              <a:off x="2871788" y="1196975"/>
              <a:ext cx="339883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a:t>PBVC (in balafilcon A)</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22078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CHEMISTRY OF SiHy CLs</a:t>
            </a:r>
            <a:endParaRPr lang="en-AU" sz="3200" smtClean="0">
              <a:solidFill>
                <a:srgbClr val="FFFF00"/>
              </a:solidFill>
            </a:endParaRPr>
          </a:p>
        </p:txBody>
      </p:sp>
      <p:sp>
        <p:nvSpPr>
          <p:cNvPr id="99331"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8422EF87-956E-41F2-9668-07ADDEA47750}" type="slidenum">
              <a:rPr lang="en-AU" smtClean="0"/>
              <a:pPr eaLnBrk="1" hangingPunct="1"/>
              <a:t>29</a:t>
            </a:fld>
            <a:endParaRPr lang="en-AU" smtClean="0"/>
          </a:p>
        </p:txBody>
      </p:sp>
      <p:sp>
        <p:nvSpPr>
          <p:cNvPr id="99332" name="Rectangle 23"/>
          <p:cNvSpPr>
            <a:spLocks noChangeArrowheads="1"/>
          </p:cNvSpPr>
          <p:nvPr/>
        </p:nvSpPr>
        <p:spPr bwMode="auto">
          <a:xfrm>
            <a:off x="1441450" y="1387475"/>
            <a:ext cx="62436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galyfilcon A &amp; senofilcon A MACROMERS</a:t>
            </a:r>
            <a:endParaRPr lang="en-AU" sz="2400" b="1"/>
          </a:p>
        </p:txBody>
      </p:sp>
      <p:grpSp>
        <p:nvGrpSpPr>
          <p:cNvPr id="99333" name="Group 2"/>
          <p:cNvGrpSpPr>
            <a:grpSpLocks/>
          </p:cNvGrpSpPr>
          <p:nvPr/>
        </p:nvGrpSpPr>
        <p:grpSpPr bwMode="auto">
          <a:xfrm>
            <a:off x="547688" y="1844675"/>
            <a:ext cx="8023225" cy="4473575"/>
            <a:chOff x="251520" y="1700808"/>
            <a:chExt cx="7848872" cy="4104456"/>
          </a:xfrm>
        </p:grpSpPr>
        <p:sp>
          <p:nvSpPr>
            <p:cNvPr id="2" name="Rectangle 1"/>
            <p:cNvSpPr/>
            <p:nvPr/>
          </p:nvSpPr>
          <p:spPr>
            <a:xfrm>
              <a:off x="251520" y="1700808"/>
              <a:ext cx="7848872"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9336" name="Oval 25"/>
            <p:cNvSpPr>
              <a:spLocks noChangeArrowheads="1"/>
            </p:cNvSpPr>
            <p:nvPr/>
          </p:nvSpPr>
          <p:spPr bwMode="auto">
            <a:xfrm>
              <a:off x="2549525" y="2035175"/>
              <a:ext cx="2138363" cy="2617788"/>
            </a:xfrm>
            <a:prstGeom prst="ellipse">
              <a:avLst/>
            </a:prstGeom>
            <a:solidFill>
              <a:srgbClr val="CC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99337" name="Picture 26" descr="galyfilcon A senofilcon A Col Emphasi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76550" y="1841500"/>
              <a:ext cx="5038725" cy="360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99338" name="Group 27"/>
            <p:cNvGrpSpPr>
              <a:grpSpLocks/>
            </p:cNvGrpSpPr>
            <p:nvPr/>
          </p:nvGrpSpPr>
          <p:grpSpPr bwMode="auto">
            <a:xfrm>
              <a:off x="466725" y="4699000"/>
              <a:ext cx="2319338" cy="862013"/>
              <a:chOff x="35" y="2240"/>
              <a:chExt cx="1461" cy="543"/>
            </a:xfrm>
          </p:grpSpPr>
          <p:sp>
            <p:nvSpPr>
              <p:cNvPr id="99339" name="Oval 28"/>
              <p:cNvSpPr>
                <a:spLocks noChangeArrowheads="1"/>
              </p:cNvSpPr>
              <p:nvPr/>
            </p:nvSpPr>
            <p:spPr bwMode="auto">
              <a:xfrm>
                <a:off x="35" y="2240"/>
                <a:ext cx="395" cy="543"/>
              </a:xfrm>
              <a:prstGeom prst="ellipse">
                <a:avLst/>
              </a:prstGeom>
              <a:solidFill>
                <a:srgbClr val="CCFFCC"/>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9340" name="Text Box 29"/>
              <p:cNvSpPr txBox="1">
                <a:spLocks noChangeArrowheads="1"/>
              </p:cNvSpPr>
              <p:nvPr/>
            </p:nvSpPr>
            <p:spPr bwMode="auto">
              <a:xfrm>
                <a:off x="392" y="2406"/>
                <a:ext cx="1104"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1600" b="1">
                    <a:latin typeface="Tahoma" pitchFamily="34" charset="0"/>
                  </a:rPr>
                  <a:t>Propenyl group</a:t>
                </a:r>
                <a:endParaRPr lang="en-AU" sz="1600" b="1">
                  <a:latin typeface="Tahoma" pitchFamily="34" charset="0"/>
                </a:endParaRPr>
              </a:p>
            </p:txBody>
          </p:sp>
        </p:grpSp>
      </p:grpSp>
      <p:pic>
        <p:nvPicPr>
          <p:cNvPr id="99334" name="Picture 1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cstate="print"/>
          <a:srcRect/>
          <a:stretch>
            <a:fillRect/>
          </a:stretch>
        </p:blipFill>
        <p:spPr bwMode="auto">
          <a:xfrm>
            <a:off x="3563938" y="3105152"/>
            <a:ext cx="1168400" cy="1044575"/>
          </a:xfrm>
          <a:prstGeom prst="rect">
            <a:avLst/>
          </a:prstGeom>
          <a:noFill/>
          <a:ln w="9525">
            <a:noFill/>
            <a:miter lim="800000"/>
            <a:headEnd/>
            <a:tailEnd/>
          </a:ln>
        </p:spPr>
      </p:pic>
      <p:sp>
        <p:nvSpPr>
          <p:cNvPr id="4099" name="Line 25"/>
          <p:cNvSpPr>
            <a:spLocks noChangeShapeType="1"/>
          </p:cNvSpPr>
          <p:nvPr/>
        </p:nvSpPr>
        <p:spPr bwMode="auto">
          <a:xfrm>
            <a:off x="2484439" y="3141663"/>
            <a:ext cx="6408737" cy="0"/>
          </a:xfrm>
          <a:prstGeom prst="line">
            <a:avLst/>
          </a:prstGeom>
          <a:noFill/>
          <a:ln w="9525">
            <a:solidFill>
              <a:schemeClr val="bg2"/>
            </a:solidFill>
            <a:round/>
            <a:headEnd/>
            <a:tailEnd/>
          </a:ln>
        </p:spPr>
        <p:txBody>
          <a:bodyPr/>
          <a:lstStyle/>
          <a:p>
            <a:endParaRPr lang="en-AU" dirty="0"/>
          </a:p>
        </p:txBody>
      </p:sp>
      <p:sp>
        <p:nvSpPr>
          <p:cNvPr id="4100" name="Rectangle 20"/>
          <p:cNvSpPr>
            <a:spLocks noChangeArrowheads="1"/>
          </p:cNvSpPr>
          <p:nvPr/>
        </p:nvSpPr>
        <p:spPr bwMode="auto">
          <a:xfrm>
            <a:off x="2484439" y="2060575"/>
            <a:ext cx="6408737" cy="3024188"/>
          </a:xfrm>
          <a:prstGeom prst="rect">
            <a:avLst/>
          </a:prstGeom>
          <a:solidFill>
            <a:srgbClr val="C0C0C0">
              <a:alpha val="25098"/>
            </a:srgbClr>
          </a:solidFill>
          <a:ln w="9525">
            <a:noFill/>
            <a:miter lim="800000"/>
            <a:headEnd/>
            <a:tailEnd/>
          </a:ln>
        </p:spPr>
        <p:txBody>
          <a:bodyPr wrap="none" anchor="ctr"/>
          <a:lstStyle/>
          <a:p>
            <a:endParaRPr lang="en-AU" dirty="0"/>
          </a:p>
        </p:txBody>
      </p:sp>
      <p:sp>
        <p:nvSpPr>
          <p:cNvPr id="4101" name="Rectangle 21"/>
          <p:cNvSpPr>
            <a:spLocks noChangeArrowheads="1"/>
          </p:cNvSpPr>
          <p:nvPr/>
        </p:nvSpPr>
        <p:spPr bwMode="auto">
          <a:xfrm flipV="1">
            <a:off x="2466975" y="5157788"/>
            <a:ext cx="6408738" cy="1223962"/>
          </a:xfrm>
          <a:prstGeom prst="rect">
            <a:avLst/>
          </a:prstGeom>
          <a:solidFill>
            <a:srgbClr val="C0C0C0">
              <a:alpha val="25098"/>
            </a:srgbClr>
          </a:solidFill>
          <a:ln w="9525">
            <a:noFill/>
            <a:miter lim="800000"/>
            <a:headEnd/>
            <a:tailEnd/>
          </a:ln>
        </p:spPr>
        <p:txBody>
          <a:bodyPr wrap="none" anchor="ctr"/>
          <a:lstStyle/>
          <a:p>
            <a:endParaRPr lang="en-AU" dirty="0"/>
          </a:p>
        </p:txBody>
      </p:sp>
      <p:sp>
        <p:nvSpPr>
          <p:cNvPr id="4102" name="Rectangle 22"/>
          <p:cNvSpPr>
            <a:spLocks noChangeArrowheads="1"/>
          </p:cNvSpPr>
          <p:nvPr/>
        </p:nvSpPr>
        <p:spPr bwMode="auto">
          <a:xfrm flipH="1">
            <a:off x="250825" y="2060575"/>
            <a:ext cx="2160588" cy="3024188"/>
          </a:xfrm>
          <a:prstGeom prst="rect">
            <a:avLst/>
          </a:prstGeom>
          <a:solidFill>
            <a:schemeClr val="tx1">
              <a:alpha val="25098"/>
            </a:schemeClr>
          </a:solidFill>
          <a:ln w="9525">
            <a:noFill/>
            <a:miter lim="800000"/>
            <a:headEnd/>
            <a:tailEnd/>
          </a:ln>
        </p:spPr>
        <p:txBody>
          <a:bodyPr wrap="none" anchor="ctr"/>
          <a:lstStyle/>
          <a:p>
            <a:endParaRPr lang="en-AU" dirty="0"/>
          </a:p>
        </p:txBody>
      </p:sp>
      <p:sp>
        <p:nvSpPr>
          <p:cNvPr id="4103" name="Rectangle 23"/>
          <p:cNvSpPr>
            <a:spLocks noChangeArrowheads="1"/>
          </p:cNvSpPr>
          <p:nvPr/>
        </p:nvSpPr>
        <p:spPr bwMode="auto">
          <a:xfrm flipH="1" flipV="1">
            <a:off x="250825" y="5157788"/>
            <a:ext cx="2160588" cy="1223962"/>
          </a:xfrm>
          <a:prstGeom prst="rect">
            <a:avLst/>
          </a:prstGeom>
          <a:solidFill>
            <a:schemeClr val="tx1">
              <a:alpha val="25098"/>
            </a:schemeClr>
          </a:solidFill>
          <a:ln w="9525">
            <a:noFill/>
            <a:miter lim="800000"/>
            <a:headEnd/>
            <a:tailEnd/>
          </a:ln>
        </p:spPr>
        <p:txBody>
          <a:bodyPr wrap="none" anchor="ctr"/>
          <a:lstStyle/>
          <a:p>
            <a:endParaRPr lang="en-AU" dirty="0"/>
          </a:p>
        </p:txBody>
      </p:sp>
      <p:sp>
        <p:nvSpPr>
          <p:cNvPr id="4104" name="Rectangle 1026"/>
          <p:cNvSpPr>
            <a:spLocks noGrp="1" noChangeArrowheads="1"/>
          </p:cNvSpPr>
          <p:nvPr>
            <p:ph type="title" idx="4294967295"/>
          </p:nvPr>
        </p:nvSpPr>
        <p:spPr>
          <a:xfrm>
            <a:off x="1500188" y="-71438"/>
            <a:ext cx="6851650" cy="1143001"/>
          </a:xfrm>
        </p:spPr>
        <p:txBody>
          <a:bodyPr/>
          <a:lstStyle/>
          <a:p>
            <a:pPr eaLnBrk="1" hangingPunct="1"/>
            <a:r>
              <a:rPr lang="en-US" sz="3200" dirty="0" smtClean="0"/>
              <a:t>SPONSORS</a:t>
            </a:r>
          </a:p>
        </p:txBody>
      </p:sp>
      <p:sp>
        <p:nvSpPr>
          <p:cNvPr id="4105" name="TextBox 12"/>
          <p:cNvSpPr txBox="1">
            <a:spLocks noChangeArrowheads="1"/>
          </p:cNvSpPr>
          <p:nvPr/>
        </p:nvSpPr>
        <p:spPr bwMode="auto">
          <a:xfrm>
            <a:off x="174626" y="1285877"/>
            <a:ext cx="8786813" cy="707886"/>
          </a:xfrm>
          <a:prstGeom prst="rect">
            <a:avLst/>
          </a:prstGeom>
          <a:noFill/>
          <a:ln w="9525">
            <a:noFill/>
            <a:miter lim="800000"/>
            <a:headEnd/>
            <a:tailEnd/>
          </a:ln>
        </p:spPr>
        <p:txBody>
          <a:bodyPr>
            <a:spAutoFit/>
          </a:bodyPr>
          <a:lstStyle/>
          <a:p>
            <a:pPr algn="ctr"/>
            <a:r>
              <a:rPr lang="en-US" sz="2000" b="1" dirty="0">
                <a:solidFill>
                  <a:srgbClr val="35359D"/>
                </a:solidFill>
                <a:latin typeface="Futura Hv BT" pitchFamily="34" charset="0"/>
              </a:rPr>
              <a:t>Development and delivery of contact lens education by IACLE is supported through educational grants and in-kind contributions</a:t>
            </a:r>
          </a:p>
        </p:txBody>
      </p:sp>
      <p:pic>
        <p:nvPicPr>
          <p:cNvPr id="4106" name="Picture 14" descr="cclr.jpg"/>
          <p:cNvPicPr>
            <a:picLocks noChangeAspect="1"/>
          </p:cNvPicPr>
          <p:nvPr/>
        </p:nvPicPr>
        <p:blipFill>
          <a:blip r:embed="rId4" cstate="print">
            <a:clrChange>
              <a:clrFrom>
                <a:srgbClr val="FDFDFD"/>
              </a:clrFrom>
              <a:clrTo>
                <a:srgbClr val="FDFDFD">
                  <a:alpha val="0"/>
                </a:srgbClr>
              </a:clrTo>
            </a:clrChange>
          </a:blip>
          <a:srcRect/>
          <a:stretch>
            <a:fillRect/>
          </a:stretch>
        </p:blipFill>
        <p:spPr bwMode="auto">
          <a:xfrm>
            <a:off x="2916239" y="5322888"/>
            <a:ext cx="939800" cy="939800"/>
          </a:xfrm>
          <a:prstGeom prst="rect">
            <a:avLst/>
          </a:prstGeom>
          <a:noFill/>
          <a:ln w="9525">
            <a:noFill/>
            <a:miter lim="800000"/>
            <a:headEnd/>
            <a:tailEnd/>
          </a:ln>
        </p:spPr>
      </p:pic>
      <p:sp>
        <p:nvSpPr>
          <p:cNvPr id="4108" name="TextBox 13"/>
          <p:cNvSpPr txBox="1">
            <a:spLocks noChangeArrowheads="1"/>
          </p:cNvSpPr>
          <p:nvPr/>
        </p:nvSpPr>
        <p:spPr bwMode="auto">
          <a:xfrm>
            <a:off x="339726" y="5507040"/>
            <a:ext cx="2071688" cy="707886"/>
          </a:xfrm>
          <a:prstGeom prst="rect">
            <a:avLst/>
          </a:prstGeom>
          <a:noFill/>
          <a:ln w="9525">
            <a:noFill/>
            <a:miter lim="800000"/>
            <a:headEnd/>
            <a:tailEnd/>
          </a:ln>
        </p:spPr>
        <p:txBody>
          <a:bodyPr>
            <a:spAutoFit/>
          </a:bodyPr>
          <a:lstStyle/>
          <a:p>
            <a:r>
              <a:rPr lang="en-US" sz="2000" b="1" dirty="0">
                <a:solidFill>
                  <a:schemeClr val="bg1"/>
                </a:solidFill>
                <a:latin typeface="Futura Hv BT" pitchFamily="34" charset="0"/>
              </a:rPr>
              <a:t>Major In-Kind </a:t>
            </a:r>
          </a:p>
          <a:p>
            <a:r>
              <a:rPr lang="en-US" sz="2000" b="1" dirty="0">
                <a:solidFill>
                  <a:schemeClr val="bg1"/>
                </a:solidFill>
                <a:latin typeface="Futura Hv BT" pitchFamily="34" charset="0"/>
              </a:rPr>
              <a:t>Supporters</a:t>
            </a:r>
          </a:p>
        </p:txBody>
      </p:sp>
      <p:pic>
        <p:nvPicPr>
          <p:cNvPr id="4109" name="Picture 14" descr="2006 New IER Logo.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6804025" y="5349875"/>
            <a:ext cx="1695450" cy="889000"/>
          </a:xfrm>
          <a:prstGeom prst="rect">
            <a:avLst/>
          </a:prstGeom>
          <a:noFill/>
          <a:ln w="9525">
            <a:noFill/>
            <a:miter lim="800000"/>
            <a:headEnd/>
            <a:tailEnd/>
          </a:ln>
        </p:spPr>
      </p:pic>
      <p:sp>
        <p:nvSpPr>
          <p:cNvPr id="4110" name="TextBox 15"/>
          <p:cNvSpPr txBox="1">
            <a:spLocks noChangeArrowheads="1"/>
          </p:cNvSpPr>
          <p:nvPr/>
        </p:nvSpPr>
        <p:spPr bwMode="auto">
          <a:xfrm>
            <a:off x="339726" y="3027365"/>
            <a:ext cx="2000250" cy="707886"/>
          </a:xfrm>
          <a:prstGeom prst="rect">
            <a:avLst/>
          </a:prstGeom>
          <a:noFill/>
          <a:ln w="9525">
            <a:noFill/>
            <a:miter lim="800000"/>
            <a:headEnd/>
            <a:tailEnd/>
          </a:ln>
        </p:spPr>
        <p:txBody>
          <a:bodyPr>
            <a:spAutoFit/>
          </a:bodyPr>
          <a:lstStyle/>
          <a:p>
            <a:r>
              <a:rPr lang="en-US" sz="2000" b="1" dirty="0">
                <a:solidFill>
                  <a:schemeClr val="bg1"/>
                </a:solidFill>
                <a:latin typeface="Futura Hv BT" pitchFamily="34" charset="0"/>
              </a:rPr>
              <a:t>Industry Supporters</a:t>
            </a:r>
          </a:p>
        </p:txBody>
      </p:sp>
      <p:sp>
        <p:nvSpPr>
          <p:cNvPr id="4111" name="TextBox 15"/>
          <p:cNvSpPr txBox="1">
            <a:spLocks noChangeArrowheads="1"/>
          </p:cNvSpPr>
          <p:nvPr/>
        </p:nvSpPr>
        <p:spPr bwMode="auto">
          <a:xfrm>
            <a:off x="2339976" y="2071689"/>
            <a:ext cx="6500813" cy="369332"/>
          </a:xfrm>
          <a:prstGeom prst="rect">
            <a:avLst/>
          </a:prstGeom>
          <a:noFill/>
          <a:ln w="9525">
            <a:noFill/>
            <a:miter lim="800000"/>
            <a:headEnd/>
            <a:tailEnd/>
          </a:ln>
        </p:spPr>
        <p:txBody>
          <a:bodyPr>
            <a:spAutoFit/>
          </a:bodyPr>
          <a:lstStyle/>
          <a:p>
            <a:endParaRPr lang="en-AU" dirty="0"/>
          </a:p>
        </p:txBody>
      </p:sp>
      <p:pic>
        <p:nvPicPr>
          <p:cNvPr id="4112" name="Picture 9" descr="TGCI_2007.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5780089" y="2205038"/>
            <a:ext cx="2774950" cy="900112"/>
          </a:xfrm>
          <a:prstGeom prst="rect">
            <a:avLst/>
          </a:prstGeom>
          <a:noFill/>
          <a:ln w="9525">
            <a:noFill/>
            <a:miter lim="800000"/>
            <a:headEnd/>
            <a:tailEnd/>
          </a:ln>
        </p:spPr>
      </p:pic>
      <p:pic>
        <p:nvPicPr>
          <p:cNvPr id="4113" name="Picture 10" descr="B&amp;Llog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94439" y="3392490"/>
            <a:ext cx="1747837" cy="541337"/>
          </a:xfrm>
          <a:prstGeom prst="rect">
            <a:avLst/>
          </a:prstGeom>
          <a:noFill/>
          <a:ln w="9525">
            <a:noFill/>
            <a:miter lim="800000"/>
            <a:headEnd/>
            <a:tailEnd/>
          </a:ln>
        </p:spPr>
      </p:pic>
      <p:sp>
        <p:nvSpPr>
          <p:cNvPr id="4114" name="Line 24"/>
          <p:cNvSpPr>
            <a:spLocks noChangeShapeType="1"/>
          </p:cNvSpPr>
          <p:nvPr/>
        </p:nvSpPr>
        <p:spPr bwMode="auto">
          <a:xfrm>
            <a:off x="2484439" y="2060575"/>
            <a:ext cx="6408737" cy="0"/>
          </a:xfrm>
          <a:prstGeom prst="line">
            <a:avLst/>
          </a:prstGeom>
          <a:noFill/>
          <a:ln w="9525">
            <a:solidFill>
              <a:schemeClr val="bg2"/>
            </a:solidFill>
            <a:round/>
            <a:headEnd/>
            <a:tailEnd/>
          </a:ln>
        </p:spPr>
        <p:txBody>
          <a:bodyPr/>
          <a:lstStyle/>
          <a:p>
            <a:endParaRPr lang="en-AU" dirty="0"/>
          </a:p>
        </p:txBody>
      </p:sp>
      <p:sp>
        <p:nvSpPr>
          <p:cNvPr id="4115" name="Line 26"/>
          <p:cNvSpPr>
            <a:spLocks noChangeShapeType="1"/>
          </p:cNvSpPr>
          <p:nvPr/>
        </p:nvSpPr>
        <p:spPr bwMode="auto">
          <a:xfrm>
            <a:off x="2484439" y="4149725"/>
            <a:ext cx="6408737" cy="0"/>
          </a:xfrm>
          <a:prstGeom prst="line">
            <a:avLst/>
          </a:prstGeom>
          <a:noFill/>
          <a:ln w="9525">
            <a:solidFill>
              <a:schemeClr val="bg2"/>
            </a:solidFill>
            <a:round/>
            <a:headEnd/>
            <a:tailEnd/>
          </a:ln>
        </p:spPr>
        <p:txBody>
          <a:bodyPr/>
          <a:lstStyle/>
          <a:p>
            <a:endParaRPr lang="en-AU" dirty="0"/>
          </a:p>
        </p:txBody>
      </p:sp>
      <p:sp>
        <p:nvSpPr>
          <p:cNvPr id="4116" name="Line 27"/>
          <p:cNvSpPr>
            <a:spLocks noChangeShapeType="1"/>
          </p:cNvSpPr>
          <p:nvPr/>
        </p:nvSpPr>
        <p:spPr bwMode="auto">
          <a:xfrm>
            <a:off x="2484439" y="5084763"/>
            <a:ext cx="6408737" cy="0"/>
          </a:xfrm>
          <a:prstGeom prst="line">
            <a:avLst/>
          </a:prstGeom>
          <a:noFill/>
          <a:ln w="9525">
            <a:solidFill>
              <a:schemeClr val="bg2"/>
            </a:solidFill>
            <a:round/>
            <a:headEnd/>
            <a:tailEnd/>
          </a:ln>
        </p:spPr>
        <p:txBody>
          <a:bodyPr/>
          <a:lstStyle/>
          <a:p>
            <a:endParaRPr lang="en-AU" dirty="0"/>
          </a:p>
        </p:txBody>
      </p:sp>
      <p:sp>
        <p:nvSpPr>
          <p:cNvPr id="4117" name="Line 28"/>
          <p:cNvSpPr>
            <a:spLocks noChangeShapeType="1"/>
          </p:cNvSpPr>
          <p:nvPr/>
        </p:nvSpPr>
        <p:spPr bwMode="auto">
          <a:xfrm>
            <a:off x="2484439" y="5157788"/>
            <a:ext cx="6408737" cy="0"/>
          </a:xfrm>
          <a:prstGeom prst="line">
            <a:avLst/>
          </a:prstGeom>
          <a:noFill/>
          <a:ln w="9525">
            <a:solidFill>
              <a:schemeClr val="bg2"/>
            </a:solidFill>
            <a:round/>
            <a:headEnd/>
            <a:tailEnd/>
          </a:ln>
        </p:spPr>
        <p:txBody>
          <a:bodyPr/>
          <a:lstStyle/>
          <a:p>
            <a:endParaRPr lang="en-AU" dirty="0"/>
          </a:p>
        </p:txBody>
      </p:sp>
      <p:sp>
        <p:nvSpPr>
          <p:cNvPr id="4118" name="Line 29"/>
          <p:cNvSpPr>
            <a:spLocks noChangeShapeType="1"/>
          </p:cNvSpPr>
          <p:nvPr/>
        </p:nvSpPr>
        <p:spPr bwMode="auto">
          <a:xfrm>
            <a:off x="2484439" y="6381750"/>
            <a:ext cx="6408737" cy="0"/>
          </a:xfrm>
          <a:prstGeom prst="line">
            <a:avLst/>
          </a:prstGeom>
          <a:noFill/>
          <a:ln w="9525">
            <a:solidFill>
              <a:schemeClr val="bg2"/>
            </a:solidFill>
            <a:round/>
            <a:headEnd/>
            <a:tailEnd/>
          </a:ln>
        </p:spPr>
        <p:txBody>
          <a:bodyPr/>
          <a:lstStyle/>
          <a:p>
            <a:endParaRPr lang="en-AU" dirty="0"/>
          </a:p>
        </p:txBody>
      </p:sp>
      <p:pic>
        <p:nvPicPr>
          <p:cNvPr id="4119" name="Picture 27" descr="CIBA_Logo_RGB"/>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92438" y="2300288"/>
            <a:ext cx="2638425" cy="641350"/>
          </a:xfrm>
          <a:prstGeom prst="rect">
            <a:avLst/>
          </a:prstGeom>
          <a:noFill/>
          <a:ln w="9525">
            <a:noFill/>
            <a:miter lim="800000"/>
            <a:headEnd/>
            <a:tailEnd/>
          </a:ln>
        </p:spPr>
      </p:pic>
      <p:pic>
        <p:nvPicPr>
          <p:cNvPr id="4120" name="Picture 28" descr="Alcon_Logo_300_RB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48425" y="4437065"/>
            <a:ext cx="1436688" cy="338137"/>
          </a:xfrm>
          <a:prstGeom prst="rect">
            <a:avLst/>
          </a:prstGeom>
          <a:noFill/>
          <a:ln w="9525">
            <a:noFill/>
            <a:miter lim="800000"/>
            <a:headEnd/>
            <a:tailEnd/>
          </a:ln>
        </p:spPr>
      </p:pic>
      <p:pic>
        <p:nvPicPr>
          <p:cNvPr id="4121" name="Picture 29" descr="amo_vfl_r"/>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298825" y="4149725"/>
            <a:ext cx="1441450" cy="1079500"/>
          </a:xfrm>
          <a:prstGeom prst="rect">
            <a:avLst/>
          </a:prstGeom>
          <a:noFill/>
          <a:ln w="9525">
            <a:noFill/>
            <a:miter lim="800000"/>
            <a:headEnd/>
            <a:tailEnd/>
          </a:ln>
        </p:spPr>
      </p:pic>
      <p:pic>
        <p:nvPicPr>
          <p:cNvPr id="25" name="Picture 6"/>
          <p:cNvPicPr>
            <a:picLocks noChangeAspect="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531671" y="6165304"/>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17613"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MATERIAL IONICITY</a:t>
            </a:r>
            <a:endParaRPr lang="en-AU" sz="3200" smtClean="0">
              <a:solidFill>
                <a:srgbClr val="FFFF00"/>
              </a:solidFill>
            </a:endParaRPr>
          </a:p>
        </p:txBody>
      </p:sp>
      <p:sp>
        <p:nvSpPr>
          <p:cNvPr id="100355" name="Rectangle 3"/>
          <p:cNvSpPr>
            <a:spLocks noGrp="1" noChangeArrowheads="1"/>
          </p:cNvSpPr>
          <p:nvPr>
            <p:ph idx="1"/>
          </p:nvPr>
        </p:nvSpPr>
        <p:spPr>
          <a:xfrm>
            <a:off x="457200" y="1557338"/>
            <a:ext cx="8435975" cy="5543550"/>
          </a:xfrm>
        </p:spPr>
        <p:txBody>
          <a:bodyPr/>
          <a:lstStyle/>
          <a:p>
            <a:pPr eaLnBrk="1" hangingPunct="1"/>
            <a:r>
              <a:rPr lang="en-US" sz="2800" smtClean="0"/>
              <a:t>Most SiHys: little or no surface charge, </a:t>
            </a:r>
            <a:r>
              <a:rPr lang="en-US" sz="1200" smtClean="0"/>
              <a:t>e.g. lotrafilcon A &amp; B, galyfilcon A, senofilcon A, comfilcon A, narafilcon A, enfilcon A, asmofilcon A, silfilcon A</a:t>
            </a:r>
          </a:p>
          <a:p>
            <a:pPr lvl="1" eaLnBrk="1" hangingPunct="1"/>
            <a:r>
              <a:rPr lang="en-US" sz="1800" smtClean="0"/>
              <a:t>lotrafilcon A &amp; B have a slight surface charge but are still considered non-ionic</a:t>
            </a:r>
          </a:p>
          <a:p>
            <a:pPr lvl="2" eaLnBrk="1" hangingPunct="1"/>
            <a:r>
              <a:rPr lang="en-US" sz="1400" smtClean="0"/>
              <a:t>plasma surface treatment </a:t>
            </a:r>
          </a:p>
          <a:p>
            <a:pPr eaLnBrk="1" hangingPunct="1"/>
            <a:r>
              <a:rPr lang="en-US" sz="2800" smtClean="0"/>
              <a:t>Notable exception:</a:t>
            </a:r>
          </a:p>
          <a:p>
            <a:pPr lvl="1" eaLnBrk="1" hangingPunct="1"/>
            <a:r>
              <a:rPr lang="en-US" sz="2400" smtClean="0"/>
              <a:t>balafilcon A material: charged surface by virtue of its surface treatment (plasma oxidation </a:t>
            </a:r>
            <a:r>
              <a:rPr lang="en-US" sz="2400" smtClean="0">
                <a:sym typeface="Symbol" pitchFamily="18" charset="2"/>
              </a:rPr>
              <a:t></a:t>
            </a:r>
            <a:r>
              <a:rPr lang="en-US" sz="2400" smtClean="0"/>
              <a:t> a matrix of isolated (but close), hydrophilic, silicate, glassy ‘islands’ on CL surface</a:t>
            </a:r>
          </a:p>
          <a:p>
            <a:pPr lvl="2" eaLnBrk="1" hangingPunct="1"/>
            <a:r>
              <a:rPr lang="en-US" smtClean="0"/>
              <a:t>–ve surface charge &lt; conventional hydrogels, e.g. etafilcon A</a:t>
            </a:r>
          </a:p>
        </p:txBody>
      </p:sp>
      <p:sp>
        <p:nvSpPr>
          <p:cNvPr id="10035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5FDAC927-7B6A-46FB-8D88-5C6F6BC61BF8}" type="slidenum">
              <a:rPr lang="en-AU" smtClean="0"/>
              <a:pPr eaLnBrk="1" hangingPunct="1"/>
              <a:t>30</a:t>
            </a:fld>
            <a:endParaRPr lang="en-AU" smtClean="0"/>
          </a:p>
        </p:txBody>
      </p:sp>
      <p:pic>
        <p:nvPicPr>
          <p:cNvPr id="10035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217613"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FDA GROUPS</a:t>
            </a:r>
            <a:endParaRPr lang="en-AU" sz="3200" smtClean="0">
              <a:solidFill>
                <a:srgbClr val="FFFF00"/>
              </a:solidFill>
            </a:endParaRPr>
          </a:p>
        </p:txBody>
      </p:sp>
      <p:sp>
        <p:nvSpPr>
          <p:cNvPr id="101379" name="Rectangle 3"/>
          <p:cNvSpPr>
            <a:spLocks noGrp="1" noChangeArrowheads="1"/>
          </p:cNvSpPr>
          <p:nvPr>
            <p:ph idx="1"/>
          </p:nvPr>
        </p:nvSpPr>
        <p:spPr>
          <a:xfrm>
            <a:off x="457200" y="1557338"/>
            <a:ext cx="8435975" cy="5543550"/>
          </a:xfrm>
        </p:spPr>
        <p:txBody>
          <a:bodyPr/>
          <a:lstStyle/>
          <a:p>
            <a:pPr eaLnBrk="1" hangingPunct="1"/>
            <a:r>
              <a:rPr lang="en-US" sz="2800" smtClean="0"/>
              <a:t>The FDA materials grouping system is used widely (</a:t>
            </a:r>
            <a:r>
              <a:rPr lang="en-US" sz="2800" smtClean="0">
                <a:sym typeface="Symbol" pitchFamily="18" charset="2"/>
              </a:rPr>
              <a:t>High water = 50% water)</a:t>
            </a:r>
            <a:r>
              <a:rPr lang="en-US" sz="2800" smtClean="0"/>
              <a:t>:</a:t>
            </a:r>
          </a:p>
          <a:p>
            <a:pPr lvl="1" eaLnBrk="1" hangingPunct="1"/>
            <a:r>
              <a:rPr lang="en-US" sz="2400" smtClean="0"/>
              <a:t>Group 1: Low water, Non-ionic</a:t>
            </a:r>
          </a:p>
          <a:p>
            <a:pPr lvl="1" eaLnBrk="1" hangingPunct="1"/>
            <a:r>
              <a:rPr lang="en-US" sz="2400" smtClean="0"/>
              <a:t>Group 2: High water, Non-ionic</a:t>
            </a:r>
          </a:p>
          <a:p>
            <a:pPr lvl="1" eaLnBrk="1" hangingPunct="1"/>
            <a:r>
              <a:rPr lang="en-US" sz="2400" smtClean="0"/>
              <a:t>Group 3: Low water, Ionic</a:t>
            </a:r>
          </a:p>
          <a:p>
            <a:pPr lvl="1" eaLnBrk="1" hangingPunct="1"/>
            <a:r>
              <a:rPr lang="en-US" sz="2400" smtClean="0"/>
              <a:t>Group 4: High water, Ionic</a:t>
            </a:r>
          </a:p>
          <a:p>
            <a:pPr eaLnBrk="1" hangingPunct="1"/>
            <a:r>
              <a:rPr lang="en-US" sz="2800" smtClean="0"/>
              <a:t>Most SiHy CLs belong to Group 1 (Low water, Non-ionic)</a:t>
            </a:r>
          </a:p>
          <a:p>
            <a:pPr lvl="1" eaLnBrk="1" hangingPunct="1"/>
            <a:r>
              <a:rPr lang="en-US" sz="2400" smtClean="0"/>
              <a:t>at least one custom CL SiHy material is Group 2 </a:t>
            </a:r>
            <a:r>
              <a:rPr lang="en-US" sz="1200" smtClean="0"/>
              <a:t>(efrofilcon A)</a:t>
            </a:r>
          </a:p>
          <a:p>
            <a:pPr lvl="1" eaLnBrk="1" hangingPunct="1"/>
            <a:r>
              <a:rPr lang="en-US" sz="2400" smtClean="0"/>
              <a:t>at least one stock CL SiHy material is Group 3 </a:t>
            </a:r>
            <a:r>
              <a:rPr lang="en-US" sz="1200" smtClean="0"/>
              <a:t>(balafilcon A)</a:t>
            </a:r>
          </a:p>
        </p:txBody>
      </p:sp>
      <p:sp>
        <p:nvSpPr>
          <p:cNvPr id="10138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D538F94-809C-40DB-913F-F57A908A3726}" type="slidenum">
              <a:rPr lang="en-AU" smtClean="0"/>
              <a:pPr eaLnBrk="1" hangingPunct="1"/>
              <a:t>31</a:t>
            </a:fld>
            <a:endParaRPr lang="en-AU"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7613" y="-79375"/>
            <a:ext cx="8229600" cy="1143000"/>
          </a:xfrm>
        </p:spPr>
        <p:txBody>
          <a:bodyPr/>
          <a:lstStyle/>
          <a:p>
            <a:pPr eaLnBrk="1" hangingPunct="1"/>
            <a:r>
              <a:rPr lang="en-US" sz="3200" smtClean="0"/>
              <a:t>SILICONE HYDROGELS &amp;</a:t>
            </a:r>
            <a:br>
              <a:rPr lang="en-US" sz="3200" smtClean="0"/>
            </a:br>
            <a:r>
              <a:rPr lang="en-US" sz="3200" smtClean="0"/>
              <a:t>THE ISO 11539 STANDARD</a:t>
            </a:r>
            <a:endParaRPr lang="en-AU" sz="3200" smtClean="0">
              <a:solidFill>
                <a:srgbClr val="FFFF00"/>
              </a:solidFill>
            </a:endParaRPr>
          </a:p>
        </p:txBody>
      </p:sp>
      <p:sp>
        <p:nvSpPr>
          <p:cNvPr id="102403" name="Rectangle 3"/>
          <p:cNvSpPr>
            <a:spLocks noGrp="1" noChangeArrowheads="1"/>
          </p:cNvSpPr>
          <p:nvPr>
            <p:ph idx="1"/>
          </p:nvPr>
        </p:nvSpPr>
        <p:spPr>
          <a:xfrm>
            <a:off x="179388" y="1341438"/>
            <a:ext cx="8713787" cy="5543550"/>
          </a:xfrm>
        </p:spPr>
        <p:txBody>
          <a:bodyPr/>
          <a:lstStyle/>
          <a:p>
            <a:pPr eaLnBrk="1" hangingPunct="1">
              <a:lnSpc>
                <a:spcPts val="2800"/>
              </a:lnSpc>
            </a:pPr>
            <a:r>
              <a:rPr lang="en-US" sz="2800" smtClean="0"/>
              <a:t>This standard incorporates elements of the USAN naming conventions used by the US FDA applied in a systematic way</a:t>
            </a:r>
          </a:p>
          <a:p>
            <a:pPr lvl="1" eaLnBrk="1" hangingPunct="1">
              <a:lnSpc>
                <a:spcPts val="2800"/>
              </a:lnSpc>
            </a:pPr>
            <a:r>
              <a:rPr lang="en-US" sz="2400" smtClean="0"/>
              <a:t>at the heart of the system are 2 stems – </a:t>
            </a:r>
            <a:r>
              <a:rPr lang="en-US" sz="2400" b="1" smtClean="0">
                <a:solidFill>
                  <a:srgbClr val="FF0000"/>
                </a:solidFill>
              </a:rPr>
              <a:t>filcon</a:t>
            </a:r>
            <a:r>
              <a:rPr lang="en-US" sz="2400" smtClean="0">
                <a:solidFill>
                  <a:srgbClr val="FF0000"/>
                </a:solidFill>
              </a:rPr>
              <a:t> </a:t>
            </a:r>
            <a:r>
              <a:rPr lang="en-US" sz="2400" smtClean="0"/>
              <a:t>for soft CLs materials (hydrogels having at least 10% water by mass </a:t>
            </a:r>
            <a:r>
              <a:rPr lang="en-US" sz="2400" smtClean="0">
                <a:sym typeface="Symbol" pitchFamily="18" charset="2"/>
              </a:rPr>
              <a:t></a:t>
            </a:r>
            <a:r>
              <a:rPr lang="en-US" sz="2400" smtClean="0"/>
              <a:t> includes SiHys) &amp; </a:t>
            </a:r>
            <a:r>
              <a:rPr lang="en-US" sz="2400" b="1" smtClean="0">
                <a:solidFill>
                  <a:srgbClr val="FF0000"/>
                </a:solidFill>
              </a:rPr>
              <a:t>focon</a:t>
            </a:r>
            <a:r>
              <a:rPr lang="en-US" sz="2400" smtClean="0">
                <a:solidFill>
                  <a:srgbClr val="FF0000"/>
                </a:solidFill>
              </a:rPr>
              <a:t> </a:t>
            </a:r>
            <a:r>
              <a:rPr lang="en-US" sz="2400" smtClean="0"/>
              <a:t>for rigid CL materials</a:t>
            </a:r>
          </a:p>
          <a:p>
            <a:pPr lvl="1" eaLnBrk="1" hangingPunct="1">
              <a:lnSpc>
                <a:spcPts val="2800"/>
              </a:lnSpc>
            </a:pPr>
            <a:r>
              <a:rPr lang="en-US" sz="2400" smtClean="0"/>
              <a:t>system’s PREFIX is derived from the USAN name, e.g. </a:t>
            </a:r>
            <a:r>
              <a:rPr lang="en-US" sz="2400" smtClean="0">
                <a:solidFill>
                  <a:srgbClr val="00B050"/>
                </a:solidFill>
              </a:rPr>
              <a:t>eta</a:t>
            </a:r>
            <a:r>
              <a:rPr lang="en-US" sz="2400" smtClean="0">
                <a:solidFill>
                  <a:srgbClr val="FF0000"/>
                </a:solidFill>
              </a:rPr>
              <a:t>filcon </a:t>
            </a:r>
            <a:r>
              <a:rPr lang="en-US" sz="2400" smtClean="0"/>
              <a:t>(</a:t>
            </a:r>
            <a:r>
              <a:rPr lang="en-US" sz="2400" b="1" smtClean="0"/>
              <a:t>NB</a:t>
            </a:r>
            <a:r>
              <a:rPr lang="en-US" sz="2400" smtClean="0"/>
              <a:t>: the USAN name is in all lower case letters)</a:t>
            </a:r>
          </a:p>
          <a:p>
            <a:pPr lvl="1" eaLnBrk="1" hangingPunct="1">
              <a:lnSpc>
                <a:spcPts val="2800"/>
              </a:lnSpc>
            </a:pPr>
            <a:r>
              <a:rPr lang="en-US" sz="2400" smtClean="0"/>
              <a:t>system’s SUFFIX is also USAN derived, e.g. </a:t>
            </a:r>
            <a:r>
              <a:rPr lang="en-US" sz="2400" smtClean="0">
                <a:solidFill>
                  <a:srgbClr val="00B050"/>
                </a:solidFill>
              </a:rPr>
              <a:t>eta</a:t>
            </a:r>
            <a:r>
              <a:rPr lang="en-US" sz="2400" smtClean="0">
                <a:solidFill>
                  <a:srgbClr val="FF0000"/>
                </a:solidFill>
              </a:rPr>
              <a:t>filcon </a:t>
            </a:r>
            <a:r>
              <a:rPr lang="en-US" sz="2400" smtClean="0">
                <a:solidFill>
                  <a:srgbClr val="00B050"/>
                </a:solidFill>
              </a:rPr>
              <a:t>A</a:t>
            </a:r>
            <a:r>
              <a:rPr lang="en-US" sz="2400" smtClean="0"/>
              <a:t>.  Suffix relates to the variant of the material, A = the first version (formulation) released, B = next version, etc.</a:t>
            </a:r>
          </a:p>
          <a:p>
            <a:pPr lvl="1" eaLnBrk="1" hangingPunct="1">
              <a:lnSpc>
                <a:spcPts val="2800"/>
              </a:lnSpc>
            </a:pPr>
            <a:r>
              <a:rPr lang="en-US" sz="2400" smtClean="0"/>
              <a:t>as non-FDA-approved materials lack USAN prefixes &amp; suffixes just the </a:t>
            </a:r>
            <a:r>
              <a:rPr lang="en-US" sz="2400" smtClean="0">
                <a:solidFill>
                  <a:srgbClr val="FF0000"/>
                </a:solidFill>
              </a:rPr>
              <a:t>filcon </a:t>
            </a:r>
            <a:r>
              <a:rPr lang="en-US" sz="2400" smtClean="0"/>
              <a:t>stem is used</a:t>
            </a:r>
          </a:p>
        </p:txBody>
      </p:sp>
      <p:pic>
        <p:nvPicPr>
          <p:cNvPr id="102404"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217613" y="-79375"/>
            <a:ext cx="8229600" cy="1143000"/>
          </a:xfrm>
        </p:spPr>
        <p:txBody>
          <a:bodyPr/>
          <a:lstStyle/>
          <a:p>
            <a:pPr eaLnBrk="1" hangingPunct="1"/>
            <a:r>
              <a:rPr lang="en-US" sz="3200" smtClean="0"/>
              <a:t>SILICONE HYDROGELS &amp;</a:t>
            </a:r>
            <a:br>
              <a:rPr lang="en-US" sz="3200" smtClean="0"/>
            </a:br>
            <a:r>
              <a:rPr lang="en-US" sz="3200" smtClean="0"/>
              <a:t>THE ISO 11539 STANDARD</a:t>
            </a:r>
            <a:endParaRPr lang="en-AU" sz="3200" smtClean="0">
              <a:solidFill>
                <a:srgbClr val="FFFF00"/>
              </a:solidFill>
            </a:endParaRPr>
          </a:p>
        </p:txBody>
      </p:sp>
      <p:sp>
        <p:nvSpPr>
          <p:cNvPr id="103427" name="Rectangle 3"/>
          <p:cNvSpPr>
            <a:spLocks noGrp="1" noChangeArrowheads="1"/>
          </p:cNvSpPr>
          <p:nvPr>
            <p:ph idx="1"/>
          </p:nvPr>
        </p:nvSpPr>
        <p:spPr>
          <a:xfrm>
            <a:off x="179388" y="1341438"/>
            <a:ext cx="8713787" cy="1655762"/>
          </a:xfrm>
        </p:spPr>
        <p:txBody>
          <a:bodyPr/>
          <a:lstStyle/>
          <a:p>
            <a:pPr eaLnBrk="1" hangingPunct="1">
              <a:lnSpc>
                <a:spcPts val="2800"/>
              </a:lnSpc>
            </a:pPr>
            <a:r>
              <a:rPr lang="en-US" sz="2800" smtClean="0"/>
              <a:t>Also included in ISO 11539 naming is a SUFFIX (Roman numeral) defining water content &amp; ionicity (based on FDA groupings) and ... (see next slide)</a:t>
            </a:r>
          </a:p>
        </p:txBody>
      </p:sp>
      <p:graphicFrame>
        <p:nvGraphicFramePr>
          <p:cNvPr id="2" name="Table 1"/>
          <p:cNvGraphicFramePr>
            <a:graphicFrameLocks noGrp="1"/>
          </p:cNvGraphicFramePr>
          <p:nvPr/>
        </p:nvGraphicFramePr>
        <p:xfrm>
          <a:off x="971550" y="2660650"/>
          <a:ext cx="7129463" cy="1854200"/>
        </p:xfrm>
        <a:graphic>
          <a:graphicData uri="http://schemas.openxmlformats.org/drawingml/2006/table">
            <a:tbl>
              <a:tblPr firstRow="1" bandRow="1">
                <a:tableStyleId>{5C22544A-7EE6-4342-B048-85BDC9FD1C3A}</a:tableStyleId>
              </a:tblPr>
              <a:tblGrid>
                <a:gridCol w="1764719"/>
                <a:gridCol w="1552952"/>
                <a:gridCol w="3811792"/>
              </a:tblGrid>
              <a:tr h="370840">
                <a:tc>
                  <a:txBody>
                    <a:bodyPr/>
                    <a:lstStyle/>
                    <a:p>
                      <a:pPr algn="ctr"/>
                      <a:r>
                        <a:rPr lang="en-AU" dirty="0" smtClean="0"/>
                        <a:t>Group </a:t>
                      </a:r>
                      <a:r>
                        <a:rPr lang="en-AU" sz="1200" dirty="0" smtClean="0"/>
                        <a:t>(ISO 11539)</a:t>
                      </a:r>
                      <a:endParaRPr lang="en-GB" sz="1200" dirty="0"/>
                    </a:p>
                  </a:txBody>
                  <a:tcPr marL="91449" marR="91449"/>
                </a:tc>
                <a:tc>
                  <a:txBody>
                    <a:bodyPr/>
                    <a:lstStyle/>
                    <a:p>
                      <a:pPr algn="ctr"/>
                      <a:r>
                        <a:rPr lang="en-AU" dirty="0" err="1" smtClean="0"/>
                        <a:t>FDA</a:t>
                      </a:r>
                      <a:r>
                        <a:rPr lang="en-AU" dirty="0" smtClean="0"/>
                        <a:t> Group</a:t>
                      </a:r>
                      <a:endParaRPr lang="en-GB" dirty="0"/>
                    </a:p>
                  </a:txBody>
                  <a:tcPr marL="91449" marR="91449"/>
                </a:tc>
                <a:tc>
                  <a:txBody>
                    <a:bodyPr/>
                    <a:lstStyle/>
                    <a:p>
                      <a:pPr algn="ctr"/>
                      <a:r>
                        <a:rPr lang="en-AU" dirty="0" smtClean="0"/>
                        <a:t>Definition</a:t>
                      </a:r>
                      <a:endParaRPr lang="en-GB" dirty="0"/>
                    </a:p>
                  </a:txBody>
                  <a:tcPr marL="91449" marR="91449"/>
                </a:tc>
              </a:tr>
              <a:tr h="370840">
                <a:tc>
                  <a:txBody>
                    <a:bodyPr/>
                    <a:lstStyle/>
                    <a:p>
                      <a:pPr algn="r"/>
                      <a:r>
                        <a:rPr lang="en-AU" dirty="0" smtClean="0"/>
                        <a:t>I</a:t>
                      </a:r>
                      <a:endParaRPr lang="en-GB" dirty="0"/>
                    </a:p>
                  </a:txBody>
                  <a:tcPr marL="91449" marR="91449"/>
                </a:tc>
                <a:tc>
                  <a:txBody>
                    <a:bodyPr/>
                    <a:lstStyle/>
                    <a:p>
                      <a:pPr algn="ctr"/>
                      <a:r>
                        <a:rPr lang="en-AU" dirty="0" smtClean="0"/>
                        <a:t>1</a:t>
                      </a:r>
                      <a:endParaRPr lang="en-GB" dirty="0"/>
                    </a:p>
                  </a:txBody>
                  <a:tcPr marL="91449" marR="91449"/>
                </a:tc>
                <a:tc>
                  <a:txBody>
                    <a:bodyPr/>
                    <a:lstStyle/>
                    <a:p>
                      <a:r>
                        <a:rPr lang="en-AU" sz="1800" dirty="0" smtClean="0"/>
                        <a:t>&lt;50% water,&lt;1% ionic monomer</a:t>
                      </a:r>
                      <a:endParaRPr lang="en-GB" sz="1800" dirty="0"/>
                    </a:p>
                  </a:txBody>
                  <a:tcPr marL="91449" marR="91449"/>
                </a:tc>
              </a:tr>
              <a:tr h="370840">
                <a:tc>
                  <a:txBody>
                    <a:bodyPr/>
                    <a:lstStyle/>
                    <a:p>
                      <a:pPr algn="r"/>
                      <a:r>
                        <a:rPr lang="en-AU" dirty="0" smtClean="0"/>
                        <a:t>II</a:t>
                      </a:r>
                      <a:endParaRPr lang="en-GB" dirty="0"/>
                    </a:p>
                  </a:txBody>
                  <a:tcPr marL="91449" marR="91449"/>
                </a:tc>
                <a:tc>
                  <a:txBody>
                    <a:bodyPr/>
                    <a:lstStyle/>
                    <a:p>
                      <a:pPr algn="ctr"/>
                      <a:r>
                        <a:rPr lang="en-AU" dirty="0" smtClean="0"/>
                        <a:t>2</a:t>
                      </a:r>
                      <a:endParaRPr lang="en-GB" dirty="0"/>
                    </a:p>
                  </a:txBody>
                  <a:tcPr marL="91449" marR="91449"/>
                </a:tc>
                <a:tc>
                  <a:txBody>
                    <a:bodyPr/>
                    <a:lstStyle/>
                    <a:p>
                      <a:r>
                        <a:rPr lang="en-AU" dirty="0" smtClean="0"/>
                        <a:t>&gt;50% water, &lt;1% ionic monomer</a:t>
                      </a:r>
                      <a:endParaRPr lang="en-GB" dirty="0"/>
                    </a:p>
                  </a:txBody>
                  <a:tcPr marL="91449" marR="91449"/>
                </a:tc>
              </a:tr>
              <a:tr h="370840">
                <a:tc>
                  <a:txBody>
                    <a:bodyPr/>
                    <a:lstStyle/>
                    <a:p>
                      <a:pPr algn="r"/>
                      <a:r>
                        <a:rPr lang="en-AU" dirty="0" smtClean="0"/>
                        <a:t>III</a:t>
                      </a:r>
                      <a:endParaRPr lang="en-GB" dirty="0"/>
                    </a:p>
                  </a:txBody>
                  <a:tcPr marL="91449" marR="91449"/>
                </a:tc>
                <a:tc>
                  <a:txBody>
                    <a:bodyPr/>
                    <a:lstStyle/>
                    <a:p>
                      <a:pPr algn="ctr"/>
                      <a:r>
                        <a:rPr lang="en-AU" dirty="0" smtClean="0"/>
                        <a:t>3</a:t>
                      </a:r>
                      <a:endParaRPr lang="en-GB" dirty="0"/>
                    </a:p>
                  </a:txBody>
                  <a:tcPr marL="91449" marR="914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t>&lt;50% water,&gt;1% ionic monomer</a:t>
                      </a:r>
                      <a:endParaRPr lang="en-GB" dirty="0"/>
                    </a:p>
                  </a:txBody>
                  <a:tcPr marL="91449" marR="91449"/>
                </a:tc>
              </a:tr>
              <a:tr h="370840">
                <a:tc>
                  <a:txBody>
                    <a:bodyPr/>
                    <a:lstStyle/>
                    <a:p>
                      <a:pPr algn="r"/>
                      <a:r>
                        <a:rPr lang="en-AU" dirty="0" smtClean="0"/>
                        <a:t>IV</a:t>
                      </a:r>
                      <a:endParaRPr lang="en-GB" dirty="0"/>
                    </a:p>
                  </a:txBody>
                  <a:tcPr marL="91449" marR="91449"/>
                </a:tc>
                <a:tc>
                  <a:txBody>
                    <a:bodyPr/>
                    <a:lstStyle/>
                    <a:p>
                      <a:pPr algn="ctr"/>
                      <a:r>
                        <a:rPr lang="en-AU" dirty="0" smtClean="0"/>
                        <a:t>4</a:t>
                      </a:r>
                      <a:endParaRPr lang="en-GB" dirty="0"/>
                    </a:p>
                  </a:txBody>
                  <a:tcPr marL="91449" marR="914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&gt;50% water, &gt;1% ionic monomer</a:t>
                      </a:r>
                      <a:endParaRPr lang="en-GB" dirty="0"/>
                    </a:p>
                  </a:txBody>
                  <a:tcPr marL="91449" marR="91449"/>
                </a:tc>
              </a:tr>
            </a:tbl>
          </a:graphicData>
        </a:graphic>
      </p:graphicFrame>
      <p:sp>
        <p:nvSpPr>
          <p:cNvPr id="103454" name="TextBox 2"/>
          <p:cNvSpPr txBox="1">
            <a:spLocks noChangeArrowheads="1"/>
          </p:cNvSpPr>
          <p:nvPr/>
        </p:nvSpPr>
        <p:spPr bwMode="auto">
          <a:xfrm rot="-5400000">
            <a:off x="232569" y="2978944"/>
            <a:ext cx="11969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SUFFIX 1</a:t>
            </a:r>
            <a:endParaRPr lang="en-GB" b="1"/>
          </a:p>
        </p:txBody>
      </p:sp>
      <p:cxnSp>
        <p:nvCxnSpPr>
          <p:cNvPr id="5" name="Straight Arrow Connector 4"/>
          <p:cNvCxnSpPr/>
          <p:nvPr/>
        </p:nvCxnSpPr>
        <p:spPr>
          <a:xfrm>
            <a:off x="2579688" y="4437063"/>
            <a:ext cx="685800" cy="1274762"/>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3456" name="TextBox 9"/>
          <p:cNvSpPr txBox="1">
            <a:spLocks noChangeArrowheads="1"/>
          </p:cNvSpPr>
          <p:nvPr/>
        </p:nvSpPr>
        <p:spPr bwMode="auto">
          <a:xfrm>
            <a:off x="806450" y="5589588"/>
            <a:ext cx="32385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a:solidFill>
                  <a:srgbClr val="00B050"/>
                </a:solidFill>
              </a:rPr>
              <a:t>eta</a:t>
            </a:r>
            <a:r>
              <a:rPr lang="en-AU" sz="3600"/>
              <a:t>filcon </a:t>
            </a:r>
            <a:r>
              <a:rPr lang="en-AU" sz="3600">
                <a:solidFill>
                  <a:srgbClr val="00B050"/>
                </a:solidFill>
              </a:rPr>
              <a:t>A</a:t>
            </a:r>
            <a:r>
              <a:rPr lang="en-AU" sz="3600"/>
              <a:t> </a:t>
            </a:r>
            <a:r>
              <a:rPr lang="en-AU" sz="3600">
                <a:solidFill>
                  <a:srgbClr val="0000FF"/>
                </a:solidFill>
              </a:rPr>
              <a:t>IV</a:t>
            </a:r>
            <a:r>
              <a:rPr lang="en-AU" sz="3600"/>
              <a:t> </a:t>
            </a:r>
            <a:r>
              <a:rPr lang="en-AU" sz="3600">
                <a:solidFill>
                  <a:srgbClr val="FF0000"/>
                </a:solidFill>
              </a:rPr>
              <a:t>2</a:t>
            </a:r>
            <a:endParaRPr lang="en-GB" sz="3600">
              <a:solidFill>
                <a:srgbClr val="FF0000"/>
              </a:solidFill>
            </a:endParaRPr>
          </a:p>
        </p:txBody>
      </p:sp>
      <p:pic>
        <p:nvPicPr>
          <p:cNvPr id="10345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7613" y="-79375"/>
            <a:ext cx="8229600" cy="1143000"/>
          </a:xfrm>
        </p:spPr>
        <p:txBody>
          <a:bodyPr/>
          <a:lstStyle/>
          <a:p>
            <a:pPr eaLnBrk="1" hangingPunct="1"/>
            <a:r>
              <a:rPr lang="en-US" sz="3200" smtClean="0"/>
              <a:t>SILICONE HYDROGELS &amp;</a:t>
            </a:r>
            <a:br>
              <a:rPr lang="en-US" sz="3200" smtClean="0"/>
            </a:br>
            <a:r>
              <a:rPr lang="en-US" sz="3200" smtClean="0"/>
              <a:t>THE ISO 11539 STANDARD</a:t>
            </a:r>
            <a:endParaRPr lang="en-AU" sz="3200" smtClean="0">
              <a:solidFill>
                <a:srgbClr val="FFFF00"/>
              </a:solidFill>
            </a:endParaRPr>
          </a:p>
        </p:txBody>
      </p:sp>
      <p:sp>
        <p:nvSpPr>
          <p:cNvPr id="104451" name="Rectangle 3"/>
          <p:cNvSpPr>
            <a:spLocks noGrp="1" noChangeArrowheads="1"/>
          </p:cNvSpPr>
          <p:nvPr>
            <p:ph idx="1"/>
          </p:nvPr>
        </p:nvSpPr>
        <p:spPr>
          <a:xfrm>
            <a:off x="179388" y="1341438"/>
            <a:ext cx="8713787" cy="1655762"/>
          </a:xfrm>
        </p:spPr>
        <p:txBody>
          <a:bodyPr/>
          <a:lstStyle/>
          <a:p>
            <a:pPr eaLnBrk="1" hangingPunct="1">
              <a:lnSpc>
                <a:spcPts val="2800"/>
              </a:lnSpc>
            </a:pPr>
            <a:r>
              <a:rPr lang="en-US" sz="2800" smtClean="0"/>
              <a:t>...a further SUFFIX (Arabic numerals) defining material Dk</a:t>
            </a:r>
          </a:p>
        </p:txBody>
      </p:sp>
      <p:graphicFrame>
        <p:nvGraphicFramePr>
          <p:cNvPr id="2" name="Table 1"/>
          <p:cNvGraphicFramePr>
            <a:graphicFrameLocks noGrp="1"/>
          </p:cNvGraphicFramePr>
          <p:nvPr/>
        </p:nvGraphicFramePr>
        <p:xfrm>
          <a:off x="2579688" y="2108200"/>
          <a:ext cx="4224337" cy="3336921"/>
        </p:xfrm>
        <a:graphic>
          <a:graphicData uri="http://schemas.openxmlformats.org/drawingml/2006/table">
            <a:tbl>
              <a:tblPr firstRow="1" bandRow="1">
                <a:tableStyleId>{5C22544A-7EE6-4342-B048-85BDC9FD1C3A}</a:tableStyleId>
              </a:tblPr>
              <a:tblGrid>
                <a:gridCol w="1536123"/>
                <a:gridCol w="2688214"/>
              </a:tblGrid>
              <a:tr h="370769">
                <a:tc>
                  <a:txBody>
                    <a:bodyPr/>
                    <a:lstStyle/>
                    <a:p>
                      <a:pPr algn="ctr"/>
                      <a:r>
                        <a:rPr lang="en-AU" sz="1800" dirty="0" smtClean="0"/>
                        <a:t>Dk </a:t>
                      </a:r>
                      <a:r>
                        <a:rPr lang="en-AU" sz="1200" dirty="0" smtClean="0"/>
                        <a:t>(ISO 11539)</a:t>
                      </a:r>
                      <a:endParaRPr lang="en-GB" sz="1200" dirty="0"/>
                    </a:p>
                  </a:txBody>
                  <a:tcPr marL="91432" marR="91432" marT="45711" marB="45711"/>
                </a:tc>
                <a:tc>
                  <a:txBody>
                    <a:bodyPr/>
                    <a:lstStyle/>
                    <a:p>
                      <a:pPr algn="ctr"/>
                      <a:r>
                        <a:rPr lang="en-AU" sz="1800" dirty="0" smtClean="0"/>
                        <a:t>Definition</a:t>
                      </a:r>
                      <a:endParaRPr lang="en-GB" sz="1800" dirty="0"/>
                    </a:p>
                  </a:txBody>
                  <a:tcPr marL="91432" marR="91432" marT="45711" marB="45711"/>
                </a:tc>
              </a:tr>
              <a:tr h="370769">
                <a:tc>
                  <a:txBody>
                    <a:bodyPr/>
                    <a:lstStyle/>
                    <a:p>
                      <a:pPr algn="r"/>
                      <a:r>
                        <a:rPr lang="en-AU" sz="1800" dirty="0" smtClean="0"/>
                        <a:t>0</a:t>
                      </a:r>
                      <a:endParaRPr lang="en-GB" sz="1800" dirty="0"/>
                    </a:p>
                  </a:txBody>
                  <a:tcPr marL="91432" marR="91432" marT="45711" marB="45711"/>
                </a:tc>
                <a:tc>
                  <a:txBody>
                    <a:bodyPr/>
                    <a:lstStyle/>
                    <a:p>
                      <a:pPr algn="ctr"/>
                      <a:r>
                        <a:rPr lang="en-AU" sz="1800" dirty="0" smtClean="0"/>
                        <a:t>&lt;1 Dk ISO unit</a:t>
                      </a:r>
                      <a:endParaRPr lang="en-GB" sz="1800" dirty="0"/>
                    </a:p>
                  </a:txBody>
                  <a:tcPr marL="91432" marR="91432" marT="45711" marB="45711"/>
                </a:tc>
              </a:tr>
              <a:tr h="370769">
                <a:tc>
                  <a:txBody>
                    <a:bodyPr/>
                    <a:lstStyle/>
                    <a:p>
                      <a:pPr algn="r"/>
                      <a:r>
                        <a:rPr lang="en-AU" sz="1800" dirty="0" smtClean="0"/>
                        <a:t>1</a:t>
                      </a:r>
                      <a:endParaRPr lang="en-GB" sz="1800" dirty="0"/>
                    </a:p>
                  </a:txBody>
                  <a:tcPr marL="91432" marR="91432" marT="45711" marB="45711"/>
                </a:tc>
                <a:tc>
                  <a:txBody>
                    <a:bodyPr/>
                    <a:lstStyle/>
                    <a:p>
                      <a:pPr algn="ctr"/>
                      <a:r>
                        <a:rPr lang="en-AU" sz="1800" dirty="0" smtClean="0"/>
                        <a:t>1 – 15 Dk ISO units</a:t>
                      </a:r>
                      <a:endParaRPr lang="en-GB" sz="1800" dirty="0"/>
                    </a:p>
                  </a:txBody>
                  <a:tcPr marL="91432" marR="91432" marT="45711" marB="45711"/>
                </a:tc>
              </a:tr>
              <a:tr h="370769">
                <a:tc>
                  <a:txBody>
                    <a:bodyPr/>
                    <a:lstStyle/>
                    <a:p>
                      <a:pPr algn="r"/>
                      <a:r>
                        <a:rPr lang="en-AU" sz="1800" dirty="0" smtClean="0"/>
                        <a:t>2</a:t>
                      </a:r>
                      <a:endParaRPr lang="en-GB" sz="18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16 – 30 Dk ISO units</a:t>
                      </a:r>
                      <a:endParaRPr lang="en-GB" sz="1800" dirty="0"/>
                    </a:p>
                  </a:txBody>
                  <a:tcPr marL="91432" marR="91432" marT="45711" marB="45711"/>
                </a:tc>
              </a:tr>
              <a:tr h="370769">
                <a:tc>
                  <a:txBody>
                    <a:bodyPr/>
                    <a:lstStyle/>
                    <a:p>
                      <a:pPr algn="r"/>
                      <a:r>
                        <a:rPr lang="en-AU" sz="1800" dirty="0" smtClean="0"/>
                        <a:t>3</a:t>
                      </a:r>
                      <a:endParaRPr lang="en-GB" sz="18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31 – 60 Dk ISO units</a:t>
                      </a:r>
                      <a:endParaRPr lang="en-GB" sz="1800" dirty="0"/>
                    </a:p>
                  </a:txBody>
                  <a:tcPr marL="91432" marR="91432" marT="45711" marB="45711"/>
                </a:tc>
              </a:tr>
              <a:tr h="370769">
                <a:tc>
                  <a:txBody>
                    <a:bodyPr/>
                    <a:lstStyle/>
                    <a:p>
                      <a:pPr algn="r"/>
                      <a:r>
                        <a:rPr lang="en-AU" sz="1800" dirty="0" smtClean="0"/>
                        <a:t>4</a:t>
                      </a:r>
                      <a:endParaRPr lang="en-GB" sz="18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61 – 100 Dk ISO units</a:t>
                      </a:r>
                      <a:endParaRPr lang="en-GB" sz="1800" dirty="0"/>
                    </a:p>
                  </a:txBody>
                  <a:tcPr marL="91432" marR="91432" marT="45711" marB="45711"/>
                </a:tc>
              </a:tr>
              <a:tr h="370769">
                <a:tc>
                  <a:txBody>
                    <a:bodyPr/>
                    <a:lstStyle/>
                    <a:p>
                      <a:pPr algn="r"/>
                      <a:r>
                        <a:rPr lang="en-AU" sz="1800" dirty="0" smtClean="0"/>
                        <a:t>5</a:t>
                      </a:r>
                      <a:endParaRPr lang="en-GB" sz="18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101 – 150 Dk ISO units</a:t>
                      </a:r>
                      <a:endParaRPr lang="en-GB" sz="1800" dirty="0"/>
                    </a:p>
                  </a:txBody>
                  <a:tcPr marL="91432" marR="91432" marT="45711" marB="45711"/>
                </a:tc>
              </a:tr>
              <a:tr h="370769">
                <a:tc>
                  <a:txBody>
                    <a:bodyPr/>
                    <a:lstStyle/>
                    <a:p>
                      <a:pPr algn="r"/>
                      <a:r>
                        <a:rPr lang="en-AU" sz="1800" dirty="0" smtClean="0"/>
                        <a:t>6</a:t>
                      </a:r>
                      <a:endParaRPr lang="en-GB" sz="18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151 – 200 Dk ISO units</a:t>
                      </a:r>
                      <a:endParaRPr lang="en-GB" sz="1800" dirty="0"/>
                    </a:p>
                  </a:txBody>
                  <a:tcPr marL="91432" marR="91432" marT="45711" marB="45711"/>
                </a:tc>
              </a:tr>
              <a:tr h="370769">
                <a:tc>
                  <a:txBody>
                    <a:bodyPr/>
                    <a:lstStyle/>
                    <a:p>
                      <a:pPr algn="r"/>
                      <a:r>
                        <a:rPr lang="en-AU" sz="1800" dirty="0" smtClean="0"/>
                        <a:t>7</a:t>
                      </a:r>
                      <a:endParaRPr lang="en-GB" sz="1800" dirty="0"/>
                    </a:p>
                  </a:txBody>
                  <a:tcPr marL="91432" marR="91432"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201 – 250 Dk ISO units</a:t>
                      </a:r>
                      <a:endParaRPr lang="en-GB" sz="1800" dirty="0"/>
                    </a:p>
                  </a:txBody>
                  <a:tcPr marL="91432" marR="91432" marT="45711" marB="45711"/>
                </a:tc>
              </a:tr>
            </a:tbl>
          </a:graphicData>
        </a:graphic>
      </p:graphicFrame>
      <p:sp>
        <p:nvSpPr>
          <p:cNvPr id="104484" name="TextBox 2"/>
          <p:cNvSpPr txBox="1">
            <a:spLocks noChangeArrowheads="1"/>
          </p:cNvSpPr>
          <p:nvPr/>
        </p:nvSpPr>
        <p:spPr bwMode="auto">
          <a:xfrm rot="-5400000">
            <a:off x="1795463" y="2428875"/>
            <a:ext cx="11985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SUFFIX 2</a:t>
            </a:r>
            <a:endParaRPr lang="en-GB" b="1"/>
          </a:p>
        </p:txBody>
      </p:sp>
      <p:sp>
        <p:nvSpPr>
          <p:cNvPr id="104485" name="TextBox 3"/>
          <p:cNvSpPr txBox="1">
            <a:spLocks noChangeArrowheads="1"/>
          </p:cNvSpPr>
          <p:nvPr/>
        </p:nvSpPr>
        <p:spPr bwMode="auto">
          <a:xfrm>
            <a:off x="806450" y="5589588"/>
            <a:ext cx="32385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a:solidFill>
                  <a:srgbClr val="00B050"/>
                </a:solidFill>
              </a:rPr>
              <a:t>eta</a:t>
            </a:r>
            <a:r>
              <a:rPr lang="en-AU" sz="3600"/>
              <a:t>filcon </a:t>
            </a:r>
            <a:r>
              <a:rPr lang="en-AU" sz="3600">
                <a:solidFill>
                  <a:srgbClr val="00B050"/>
                </a:solidFill>
              </a:rPr>
              <a:t>A</a:t>
            </a:r>
            <a:r>
              <a:rPr lang="en-AU" sz="3600"/>
              <a:t> </a:t>
            </a:r>
            <a:r>
              <a:rPr lang="en-AU" sz="3600">
                <a:solidFill>
                  <a:srgbClr val="0000FF"/>
                </a:solidFill>
              </a:rPr>
              <a:t>IV</a:t>
            </a:r>
            <a:r>
              <a:rPr lang="en-AU" sz="3600"/>
              <a:t> </a:t>
            </a:r>
            <a:r>
              <a:rPr lang="en-AU" sz="3600">
                <a:solidFill>
                  <a:srgbClr val="FF0000"/>
                </a:solidFill>
              </a:rPr>
              <a:t>2</a:t>
            </a:r>
            <a:endParaRPr lang="en-GB" sz="3600">
              <a:solidFill>
                <a:srgbClr val="FF0000"/>
              </a:solidFill>
            </a:endParaRPr>
          </a:p>
        </p:txBody>
      </p:sp>
      <p:cxnSp>
        <p:nvCxnSpPr>
          <p:cNvPr id="6" name="Straight Arrow Connector 5"/>
          <p:cNvCxnSpPr/>
          <p:nvPr/>
        </p:nvCxnSpPr>
        <p:spPr>
          <a:xfrm>
            <a:off x="3789363" y="3405188"/>
            <a:ext cx="9525" cy="230663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4487" name="TextBox 2"/>
          <p:cNvSpPr txBox="1">
            <a:spLocks noChangeArrowheads="1"/>
          </p:cNvSpPr>
          <p:nvPr/>
        </p:nvSpPr>
        <p:spPr bwMode="auto">
          <a:xfrm>
            <a:off x="4284663" y="5543550"/>
            <a:ext cx="32956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NB</a:t>
            </a:r>
            <a:r>
              <a:rPr lang="en-AU"/>
              <a:t>: This system is extendable</a:t>
            </a:r>
            <a:br>
              <a:rPr lang="en-AU"/>
            </a:br>
            <a:r>
              <a:rPr lang="en-AU"/>
              <a:t>        in 50 Dk unit steps</a:t>
            </a:r>
            <a:endParaRPr lang="en-GB"/>
          </a:p>
        </p:txBody>
      </p:sp>
      <p:sp>
        <p:nvSpPr>
          <p:cNvPr id="104488" name="TextBox 9"/>
          <p:cNvSpPr txBox="1">
            <a:spLocks noChangeArrowheads="1"/>
          </p:cNvSpPr>
          <p:nvPr/>
        </p:nvSpPr>
        <p:spPr bwMode="auto">
          <a:xfrm>
            <a:off x="107950" y="3690938"/>
            <a:ext cx="2274888"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solidFill>
                  <a:srgbClr val="FF0000"/>
                </a:solidFill>
              </a:rPr>
              <a:t>FDA:</a:t>
            </a:r>
          </a:p>
          <a:p>
            <a:pPr eaLnBrk="1" hangingPunct="1"/>
            <a:r>
              <a:rPr lang="en-AU"/>
              <a:t>etafilcon A  Gp. IV</a:t>
            </a:r>
          </a:p>
          <a:p>
            <a:pPr eaLnBrk="1" hangingPunct="1"/>
            <a:r>
              <a:rPr lang="en-AU" b="1">
                <a:solidFill>
                  <a:srgbClr val="FF0000"/>
                </a:solidFill>
              </a:rPr>
              <a:t>ISO:</a:t>
            </a:r>
          </a:p>
          <a:p>
            <a:pPr eaLnBrk="1" hangingPunct="1"/>
            <a:r>
              <a:rPr lang="en-AU"/>
              <a:t>etafilcon A IV 2</a:t>
            </a:r>
          </a:p>
          <a:p>
            <a:pPr eaLnBrk="1" hangingPunct="1"/>
            <a:r>
              <a:rPr lang="en-AU" b="1">
                <a:solidFill>
                  <a:srgbClr val="FF0000"/>
                </a:solidFill>
              </a:rPr>
              <a:t>Commercial Name:</a:t>
            </a:r>
          </a:p>
          <a:p>
            <a:pPr eaLnBrk="1" hangingPunct="1"/>
            <a:r>
              <a:rPr lang="en-AU"/>
              <a:t>Acuvue</a:t>
            </a:r>
            <a:endParaRPr lang="en-GB"/>
          </a:p>
        </p:txBody>
      </p:sp>
      <p:sp>
        <p:nvSpPr>
          <p:cNvPr id="104489" name="TextBox 14"/>
          <p:cNvSpPr txBox="1">
            <a:spLocks noChangeArrowheads="1"/>
          </p:cNvSpPr>
          <p:nvPr/>
        </p:nvSpPr>
        <p:spPr bwMode="auto">
          <a:xfrm>
            <a:off x="6948488" y="3690938"/>
            <a:ext cx="2274887"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solidFill>
                  <a:srgbClr val="FF0000"/>
                </a:solidFill>
              </a:rPr>
              <a:t>FDA:</a:t>
            </a:r>
          </a:p>
          <a:p>
            <a:pPr eaLnBrk="1" hangingPunct="1"/>
            <a:r>
              <a:rPr lang="en-AU"/>
              <a:t>None</a:t>
            </a:r>
          </a:p>
          <a:p>
            <a:pPr eaLnBrk="1" hangingPunct="1"/>
            <a:r>
              <a:rPr lang="en-AU" b="1">
                <a:solidFill>
                  <a:srgbClr val="FF0000"/>
                </a:solidFill>
              </a:rPr>
              <a:t>ISO:</a:t>
            </a:r>
          </a:p>
          <a:p>
            <a:pPr eaLnBrk="1" hangingPunct="1"/>
            <a:r>
              <a:rPr lang="en-AU"/>
              <a:t>filcon II 3</a:t>
            </a:r>
          </a:p>
          <a:p>
            <a:pPr eaLnBrk="1" hangingPunct="1"/>
            <a:r>
              <a:rPr lang="en-AU" b="1">
                <a:solidFill>
                  <a:srgbClr val="FF0000"/>
                </a:solidFill>
              </a:rPr>
              <a:t>Commercial Name:</a:t>
            </a:r>
          </a:p>
          <a:p>
            <a:pPr eaLnBrk="1" hangingPunct="1"/>
            <a:r>
              <a:rPr lang="en-AU"/>
              <a:t>Sauflon Clarity</a:t>
            </a:r>
            <a:endParaRPr lang="en-GB"/>
          </a:p>
        </p:txBody>
      </p:sp>
      <p:pic>
        <p:nvPicPr>
          <p:cNvPr id="104490"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217613"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PHYSICAL PROPERTIES</a:t>
            </a:r>
            <a:endParaRPr lang="en-AU" sz="3200" smtClean="0">
              <a:solidFill>
                <a:srgbClr val="FFFF00"/>
              </a:solidFill>
            </a:endParaRPr>
          </a:p>
        </p:txBody>
      </p:sp>
      <p:sp>
        <p:nvSpPr>
          <p:cNvPr id="105475" name="Rectangle 3"/>
          <p:cNvSpPr>
            <a:spLocks noGrp="1" noChangeArrowheads="1"/>
          </p:cNvSpPr>
          <p:nvPr>
            <p:ph idx="1"/>
          </p:nvPr>
        </p:nvSpPr>
        <p:spPr>
          <a:xfrm>
            <a:off x="457200" y="1412875"/>
            <a:ext cx="8229600" cy="5543550"/>
          </a:xfrm>
        </p:spPr>
        <p:txBody>
          <a:bodyPr/>
          <a:lstStyle/>
          <a:p>
            <a:pPr eaLnBrk="1" hangingPunct="1">
              <a:lnSpc>
                <a:spcPts val="2500"/>
              </a:lnSpc>
            </a:pPr>
            <a:r>
              <a:rPr lang="en-US" sz="2800" smtClean="0"/>
              <a:t>Tensile strength</a:t>
            </a:r>
          </a:p>
          <a:p>
            <a:pPr eaLnBrk="1" hangingPunct="1">
              <a:lnSpc>
                <a:spcPts val="2500"/>
              </a:lnSpc>
            </a:pPr>
            <a:r>
              <a:rPr lang="en-US" sz="2800" smtClean="0"/>
              <a:t>Modulus of Elasticity (Young’s Modulus)</a:t>
            </a:r>
          </a:p>
          <a:p>
            <a:pPr eaLnBrk="1" hangingPunct="1">
              <a:lnSpc>
                <a:spcPts val="2500"/>
              </a:lnSpc>
            </a:pPr>
            <a:r>
              <a:rPr lang="en-US" sz="2800" smtClean="0"/>
              <a:t>Elongation to break</a:t>
            </a:r>
          </a:p>
          <a:p>
            <a:pPr eaLnBrk="1" hangingPunct="1">
              <a:lnSpc>
                <a:spcPts val="2500"/>
              </a:lnSpc>
            </a:pPr>
            <a:r>
              <a:rPr lang="en-US" sz="2800" smtClean="0"/>
              <a:t>Wettability</a:t>
            </a:r>
          </a:p>
          <a:p>
            <a:pPr eaLnBrk="1" hangingPunct="1">
              <a:lnSpc>
                <a:spcPts val="2500"/>
              </a:lnSpc>
            </a:pPr>
            <a:r>
              <a:rPr lang="en-US" sz="2800" smtClean="0"/>
              <a:t>Ionicity</a:t>
            </a:r>
          </a:p>
          <a:p>
            <a:pPr eaLnBrk="1" hangingPunct="1">
              <a:lnSpc>
                <a:spcPts val="2500"/>
              </a:lnSpc>
            </a:pPr>
            <a:r>
              <a:rPr lang="en-US" sz="2800" smtClean="0"/>
              <a:t>Transparency</a:t>
            </a:r>
          </a:p>
          <a:p>
            <a:pPr eaLnBrk="1" hangingPunct="1">
              <a:lnSpc>
                <a:spcPts val="2500"/>
              </a:lnSpc>
            </a:pPr>
            <a:r>
              <a:rPr lang="en-US" sz="2800" smtClean="0"/>
              <a:t>Refractive index</a:t>
            </a:r>
          </a:p>
          <a:p>
            <a:pPr eaLnBrk="1" hangingPunct="1">
              <a:lnSpc>
                <a:spcPts val="2500"/>
              </a:lnSpc>
            </a:pPr>
            <a:r>
              <a:rPr lang="en-US" sz="2800" smtClean="0"/>
              <a:t>Surface hardness (scratch resistance)</a:t>
            </a:r>
          </a:p>
          <a:p>
            <a:pPr eaLnBrk="1" hangingPunct="1">
              <a:lnSpc>
                <a:spcPts val="2500"/>
              </a:lnSpc>
            </a:pPr>
            <a:r>
              <a:rPr lang="en-US" sz="2800" smtClean="0"/>
              <a:t>Water content</a:t>
            </a:r>
          </a:p>
          <a:p>
            <a:pPr eaLnBrk="1" hangingPunct="1">
              <a:lnSpc>
                <a:spcPts val="2500"/>
              </a:lnSpc>
            </a:pPr>
            <a:r>
              <a:rPr lang="en-US" sz="2800" smtClean="0"/>
              <a:t>Hydration expansion coefficients (swell factor)</a:t>
            </a:r>
          </a:p>
          <a:p>
            <a:pPr eaLnBrk="1" hangingPunct="1">
              <a:lnSpc>
                <a:spcPts val="2500"/>
              </a:lnSpc>
            </a:pPr>
            <a:r>
              <a:rPr lang="en-US" sz="2800" smtClean="0"/>
              <a:t>Thermal conductivity</a:t>
            </a:r>
          </a:p>
          <a:p>
            <a:pPr eaLnBrk="1" hangingPunct="1">
              <a:lnSpc>
                <a:spcPts val="2500"/>
              </a:lnSpc>
            </a:pPr>
            <a:r>
              <a:rPr lang="en-US" sz="2800" smtClean="0"/>
              <a:t>Other</a:t>
            </a:r>
          </a:p>
        </p:txBody>
      </p:sp>
      <p:sp>
        <p:nvSpPr>
          <p:cNvPr id="10547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B1A497D8-E44E-429A-B984-5B6C59EF7531}" type="slidenum">
              <a:rPr lang="en-AU" smtClean="0"/>
              <a:pPr eaLnBrk="1" hangingPunct="1"/>
              <a:t>35</a:t>
            </a:fld>
            <a:endParaRPr lang="en-AU" smtClean="0"/>
          </a:p>
        </p:txBody>
      </p:sp>
      <p:sp>
        <p:nvSpPr>
          <p:cNvPr id="5" name="AutoShape 25">
            <a:hlinkClick r:id="rId3" action="ppaction://hlinksldjump" highlightClick="1">
              <a:snd r:embed="rId4" name="click.wav"/>
            </a:hlinkClick>
          </p:cNvPr>
          <p:cNvSpPr>
            <a:spLocks noChangeArrowheads="1"/>
          </p:cNvSpPr>
          <p:nvPr/>
        </p:nvSpPr>
        <p:spPr bwMode="auto">
          <a:xfrm>
            <a:off x="8190432" y="3727028"/>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a:defRPr/>
            </a:pPr>
            <a:endParaRPr lang="en-CA" baseline="-25000"/>
          </a:p>
        </p:txBody>
      </p:sp>
      <p:sp>
        <p:nvSpPr>
          <p:cNvPr id="105480" name="TextBox 5"/>
          <p:cNvSpPr txBox="1">
            <a:spLocks noChangeArrowheads="1"/>
          </p:cNvSpPr>
          <p:nvPr/>
        </p:nvSpPr>
        <p:spPr bwMode="auto">
          <a:xfrm>
            <a:off x="4922838" y="3789363"/>
            <a:ext cx="3249612" cy="307975"/>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t>For explanation of Young’s Modulus</a:t>
            </a:r>
            <a:endParaRPr lang="en-GB" sz="1400" b="1"/>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19200" y="-69850"/>
            <a:ext cx="8229600" cy="1143000"/>
          </a:xfrm>
        </p:spPr>
        <p:txBody>
          <a:bodyPr/>
          <a:lstStyle/>
          <a:p>
            <a:pPr eaLnBrk="1" hangingPunct="1"/>
            <a:r>
              <a:rPr lang="en-US" sz="3200" smtClean="0"/>
              <a:t>SILICONE HYDROGEL CLs</a:t>
            </a:r>
            <a:br>
              <a:rPr lang="en-US" sz="3200" smtClean="0"/>
            </a:br>
            <a:r>
              <a:rPr lang="en-US" sz="3200" smtClean="0">
                <a:solidFill>
                  <a:srgbClr val="FFFF00"/>
                </a:solidFill>
              </a:rPr>
              <a:t>RANGE OF</a:t>
            </a:r>
            <a:r>
              <a:rPr lang="en-US" sz="3200" smtClean="0"/>
              <a:t> </a:t>
            </a:r>
            <a:r>
              <a:rPr lang="en-US" sz="3200" smtClean="0">
                <a:solidFill>
                  <a:srgbClr val="FFFF00"/>
                </a:solidFill>
              </a:rPr>
              <a:t>PHYSICAL PROPERTIES</a:t>
            </a:r>
            <a:endParaRPr lang="en-AU" sz="3200" smtClean="0">
              <a:solidFill>
                <a:srgbClr val="FFFF00"/>
              </a:solidFill>
            </a:endParaRPr>
          </a:p>
        </p:txBody>
      </p:sp>
      <p:sp>
        <p:nvSpPr>
          <p:cNvPr id="106499" name="Rectangle 3"/>
          <p:cNvSpPr>
            <a:spLocks noGrp="1" noChangeArrowheads="1"/>
          </p:cNvSpPr>
          <p:nvPr>
            <p:ph idx="1"/>
          </p:nvPr>
        </p:nvSpPr>
        <p:spPr>
          <a:xfrm>
            <a:off x="457200" y="1414463"/>
            <a:ext cx="8229600" cy="5543550"/>
          </a:xfrm>
        </p:spPr>
        <p:txBody>
          <a:bodyPr/>
          <a:lstStyle/>
          <a:p>
            <a:pPr eaLnBrk="1" hangingPunct="1"/>
            <a:r>
              <a:rPr lang="en-US" smtClean="0"/>
              <a:t>Water content: 24 – 75%</a:t>
            </a:r>
          </a:p>
          <a:p>
            <a:pPr eaLnBrk="1" hangingPunct="1"/>
            <a:r>
              <a:rPr lang="en-US" smtClean="0"/>
              <a:t>Dk: 55 – 140 barrer</a:t>
            </a:r>
          </a:p>
          <a:p>
            <a:pPr eaLnBrk="1" hangingPunct="1"/>
            <a:r>
              <a:rPr lang="en-US" smtClean="0"/>
              <a:t>Young’s Modulus: 0.27 – 1.5 MPa</a:t>
            </a:r>
          </a:p>
          <a:p>
            <a:pPr eaLnBrk="1" hangingPunct="1"/>
            <a:r>
              <a:rPr lang="en-US" smtClean="0"/>
              <a:t>FDA Groups: 1 (mostly), 2, &amp; 3</a:t>
            </a:r>
          </a:p>
          <a:p>
            <a:pPr eaLnBrk="1" hangingPunct="1"/>
            <a:r>
              <a:rPr lang="en-US" smtClean="0"/>
              <a:t>Wetting Angle:</a:t>
            </a:r>
          </a:p>
          <a:p>
            <a:pPr lvl="1" eaLnBrk="1" hangingPunct="1"/>
            <a:r>
              <a:rPr lang="en-US" smtClean="0"/>
              <a:t>sessile drop: 60 – 101°</a:t>
            </a:r>
          </a:p>
          <a:p>
            <a:pPr lvl="1" eaLnBrk="1" hangingPunct="1"/>
            <a:r>
              <a:rPr lang="en-US" smtClean="0"/>
              <a:t>captive bubble: 27 – 45°</a:t>
            </a:r>
          </a:p>
          <a:p>
            <a:pPr eaLnBrk="1" hangingPunct="1"/>
            <a:r>
              <a:rPr lang="en-US" smtClean="0"/>
              <a:t>Refractive Index: 1.373 – 1.426</a:t>
            </a:r>
          </a:p>
          <a:p>
            <a:pPr eaLnBrk="1" hangingPunct="1"/>
            <a:endParaRPr lang="en-US" smtClean="0"/>
          </a:p>
        </p:txBody>
      </p:sp>
      <p:sp>
        <p:nvSpPr>
          <p:cNvPr id="10650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E9770A62-7B83-43B3-AA2B-A1CD2A372E3F}" type="slidenum">
              <a:rPr lang="en-AU" smtClean="0"/>
              <a:pPr eaLnBrk="1" hangingPunct="1"/>
              <a:t>36</a:t>
            </a:fld>
            <a:endParaRPr lang="en-AU" smtClean="0"/>
          </a:p>
        </p:txBody>
      </p:sp>
      <p:grpSp>
        <p:nvGrpSpPr>
          <p:cNvPr id="106501" name="Group 1"/>
          <p:cNvGrpSpPr>
            <a:grpSpLocks/>
          </p:cNvGrpSpPr>
          <p:nvPr/>
        </p:nvGrpSpPr>
        <p:grpSpPr bwMode="auto">
          <a:xfrm>
            <a:off x="6084888" y="5805488"/>
            <a:ext cx="2632075" cy="431800"/>
            <a:chOff x="6218238" y="6030961"/>
            <a:chExt cx="2633113" cy="431800"/>
          </a:xfrm>
        </p:grpSpPr>
        <p:sp>
          <p:nvSpPr>
            <p:cNvPr id="5" name="AutoShape 25">
              <a:hlinkClick r:id="rId3" action="ppaction://hlinksldjump" highlightClick="1">
                <a:snd r:embed="rId4" name="click.wav"/>
              </a:hlinkClick>
            </p:cNvPr>
            <p:cNvSpPr>
              <a:spLocks noChangeArrowheads="1"/>
            </p:cNvSpPr>
            <p:nvPr/>
          </p:nvSpPr>
          <p:spPr bwMode="auto">
            <a:xfrm>
              <a:off x="8422726" y="6030961"/>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a:defRPr/>
              </a:pPr>
              <a:endParaRPr lang="en-CA" baseline="-25000"/>
            </a:p>
          </p:txBody>
        </p:sp>
        <p:sp>
          <p:nvSpPr>
            <p:cNvPr id="106506" name="TextBox 5"/>
            <p:cNvSpPr txBox="1">
              <a:spLocks noChangeArrowheads="1"/>
            </p:cNvSpPr>
            <p:nvPr/>
          </p:nvSpPr>
          <p:spPr bwMode="auto">
            <a:xfrm>
              <a:off x="6218238" y="6092825"/>
              <a:ext cx="2193925" cy="307975"/>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t>Current SiHy CL Market</a:t>
              </a:r>
              <a:endParaRPr lang="en-GB" sz="1400" b="1"/>
            </a:p>
          </p:txBody>
        </p:sp>
      </p:grpSp>
      <p:pic>
        <p:nvPicPr>
          <p:cNvPr id="106502" name="Picture 6"/>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212850"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AS PROBLEM SOLVER</a:t>
            </a:r>
            <a:endParaRPr lang="en-AU" sz="3200" smtClean="0">
              <a:solidFill>
                <a:srgbClr val="FFFF00"/>
              </a:solidFill>
            </a:endParaRPr>
          </a:p>
        </p:txBody>
      </p:sp>
      <p:sp>
        <p:nvSpPr>
          <p:cNvPr id="107523" name="Rectangle 3"/>
          <p:cNvSpPr>
            <a:spLocks noGrp="1" noChangeArrowheads="1"/>
          </p:cNvSpPr>
          <p:nvPr>
            <p:ph idx="1"/>
          </p:nvPr>
        </p:nvSpPr>
        <p:spPr>
          <a:xfrm>
            <a:off x="457200" y="1198563"/>
            <a:ext cx="8229600" cy="5543550"/>
          </a:xfrm>
        </p:spPr>
        <p:txBody>
          <a:bodyPr/>
          <a:lstStyle/>
          <a:p>
            <a:pPr eaLnBrk="1" hangingPunct="1"/>
            <a:r>
              <a:rPr lang="en-US" sz="2800" smtClean="0"/>
              <a:t>Early to mild keratoconus</a:t>
            </a:r>
          </a:p>
          <a:p>
            <a:pPr eaLnBrk="1" hangingPunct="1"/>
            <a:r>
              <a:rPr lang="en-US" sz="2800" smtClean="0"/>
              <a:t>Orthokeratology (under investigation currently )</a:t>
            </a:r>
          </a:p>
          <a:p>
            <a:pPr eaLnBrk="1" hangingPunct="1"/>
            <a:r>
              <a:rPr lang="en-US" sz="2800" smtClean="0"/>
              <a:t>Dry eye (low water, little pervaporation, </a:t>
            </a:r>
            <a:r>
              <a:rPr lang="en-US" sz="2800" smtClean="0">
                <a:sym typeface="Symbol" pitchFamily="18" charset="2"/>
              </a:rPr>
              <a:t> </a:t>
            </a:r>
            <a:r>
              <a:rPr lang="en-US" sz="2800" smtClean="0"/>
              <a:t>little pervaporation staining)</a:t>
            </a:r>
          </a:p>
          <a:p>
            <a:pPr eaLnBrk="1" hangingPunct="1"/>
            <a:r>
              <a:rPr lang="en-US" sz="2800" smtClean="0"/>
              <a:t>Post-refractive surgery correction:</a:t>
            </a:r>
          </a:p>
          <a:p>
            <a:pPr lvl="1" eaLnBrk="1" hangingPunct="1"/>
            <a:r>
              <a:rPr lang="en-US" smtClean="0"/>
              <a:t>post-RK</a:t>
            </a:r>
          </a:p>
          <a:p>
            <a:pPr lvl="1" eaLnBrk="1" hangingPunct="1"/>
            <a:r>
              <a:rPr lang="en-US" smtClean="0"/>
              <a:t>post LASIK &amp; derivatives</a:t>
            </a:r>
          </a:p>
          <a:p>
            <a:pPr lvl="1" eaLnBrk="1" hangingPunct="1"/>
            <a:r>
              <a:rPr lang="en-US" smtClean="0"/>
              <a:t>mild post-LASIK ectasia</a:t>
            </a:r>
          </a:p>
          <a:p>
            <a:pPr eaLnBrk="1" hangingPunct="1"/>
            <a:r>
              <a:rPr lang="en-US" sz="2800" smtClean="0"/>
              <a:t>Patients with CL handling difficulties</a:t>
            </a:r>
          </a:p>
          <a:p>
            <a:pPr eaLnBrk="1" hangingPunct="1"/>
            <a:r>
              <a:rPr lang="en-US" sz="2800" smtClean="0"/>
              <a:t>Clumsy/careless wearers needing </a:t>
            </a:r>
            <a:r>
              <a:rPr lang="en-US" sz="2800" smtClean="0">
                <a:sym typeface="Symbol" pitchFamily="18" charset="2"/>
              </a:rPr>
              <a:t> </a:t>
            </a:r>
            <a:r>
              <a:rPr lang="en-US" sz="2800" smtClean="0"/>
              <a:t>durability</a:t>
            </a:r>
          </a:p>
        </p:txBody>
      </p:sp>
      <p:sp>
        <p:nvSpPr>
          <p:cNvPr id="10752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52E7B632-D74B-466D-BE28-1D15DB3541A0}" type="slidenum">
              <a:rPr lang="en-AU" smtClean="0"/>
              <a:pPr eaLnBrk="1" hangingPunct="1"/>
              <a:t>37</a:t>
            </a:fld>
            <a:endParaRPr lang="en-AU"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223963" y="-69850"/>
            <a:ext cx="8229600" cy="1143000"/>
          </a:xfrm>
        </p:spPr>
        <p:txBody>
          <a:bodyPr/>
          <a:lstStyle/>
          <a:p>
            <a:pPr eaLnBrk="1" hangingPunct="1"/>
            <a:r>
              <a:rPr lang="en-US" sz="3200" smtClean="0"/>
              <a:t>SILICONE HYDROGELS</a:t>
            </a:r>
            <a:br>
              <a:rPr lang="en-US" sz="3200" smtClean="0"/>
            </a:br>
            <a:r>
              <a:rPr lang="en-US" sz="3200" smtClean="0">
                <a:solidFill>
                  <a:srgbClr val="FFFF00"/>
                </a:solidFill>
              </a:rPr>
              <a:t>FITTING: GENERAL</a:t>
            </a:r>
            <a:endParaRPr lang="en-AU" sz="3200" smtClean="0">
              <a:solidFill>
                <a:srgbClr val="FFFF00"/>
              </a:solidFill>
            </a:endParaRPr>
          </a:p>
        </p:txBody>
      </p:sp>
      <p:sp>
        <p:nvSpPr>
          <p:cNvPr id="110595" name="Rectangle 3"/>
          <p:cNvSpPr>
            <a:spLocks noGrp="1" noChangeArrowheads="1"/>
          </p:cNvSpPr>
          <p:nvPr>
            <p:ph idx="1"/>
          </p:nvPr>
        </p:nvSpPr>
        <p:spPr>
          <a:xfrm>
            <a:off x="179388" y="1268413"/>
            <a:ext cx="8229600" cy="5543550"/>
          </a:xfrm>
        </p:spPr>
        <p:txBody>
          <a:bodyPr/>
          <a:lstStyle/>
          <a:p>
            <a:pPr eaLnBrk="1" hangingPunct="1">
              <a:defRPr/>
            </a:pPr>
            <a:r>
              <a:rPr lang="en-US" dirty="0" smtClean="0"/>
              <a:t>Suited to virtually ALL CL wearers</a:t>
            </a:r>
          </a:p>
          <a:p>
            <a:pPr eaLnBrk="1" hangingPunct="1">
              <a:defRPr/>
            </a:pPr>
            <a:r>
              <a:rPr lang="en-US" dirty="0" smtClean="0"/>
              <a:t>Ideal fit criteria include:</a:t>
            </a:r>
          </a:p>
          <a:p>
            <a:pPr lvl="1" eaLnBrk="1" hangingPunct="1">
              <a:defRPr/>
            </a:pPr>
            <a:r>
              <a:rPr lang="en-US" dirty="0" smtClean="0"/>
              <a:t>comfort (CL acceptance)</a:t>
            </a:r>
          </a:p>
          <a:p>
            <a:pPr lvl="1" eaLnBrk="1" hangingPunct="1">
              <a:defRPr/>
            </a:pPr>
            <a:r>
              <a:rPr lang="en-US" dirty="0" smtClean="0"/>
              <a:t>vision </a:t>
            </a:r>
          </a:p>
          <a:p>
            <a:pPr lvl="1" eaLnBrk="1" hangingPunct="1">
              <a:defRPr/>
            </a:pPr>
            <a:r>
              <a:rPr lang="en-US" dirty="0" smtClean="0"/>
              <a:t>movement (tear exchange)</a:t>
            </a:r>
          </a:p>
          <a:p>
            <a:pPr lvl="1" eaLnBrk="1" hangingPunct="1">
              <a:defRPr/>
            </a:pPr>
            <a:r>
              <a:rPr lang="en-US" dirty="0" smtClean="0"/>
              <a:t>stability of over-Rx (vision)</a:t>
            </a:r>
          </a:p>
          <a:p>
            <a:pPr lvl="1" eaLnBrk="1" hangingPunct="1">
              <a:defRPr/>
            </a:pPr>
            <a:r>
              <a:rPr lang="en-US" dirty="0" smtClean="0"/>
              <a:t>re-do over-Rx strongly recommended to eliminate unexpected refractive outcomes</a:t>
            </a:r>
          </a:p>
          <a:p>
            <a:pPr marL="0" indent="0" eaLnBrk="1" hangingPunct="1">
              <a:buFontTx/>
              <a:buNone/>
              <a:defRPr/>
            </a:pPr>
            <a:r>
              <a:rPr lang="en-US" sz="2800" dirty="0" smtClean="0">
                <a:solidFill>
                  <a:srgbClr val="FF0000"/>
                </a:solidFill>
              </a:rPr>
              <a:t>Essentially, these are normal SCL fitting criteria except for the ‘Over-Rx’ recommendation</a:t>
            </a:r>
          </a:p>
        </p:txBody>
      </p:sp>
      <p:sp>
        <p:nvSpPr>
          <p:cNvPr id="10854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FEB80359-FC1F-4C2E-BB1E-1B75CCC3F90E}" type="slidenum">
              <a:rPr lang="en-AU" smtClean="0"/>
              <a:pPr eaLnBrk="1" hangingPunct="1"/>
              <a:t>38</a:t>
            </a:fld>
            <a:endParaRPr lang="en-AU" smtClean="0"/>
          </a:p>
        </p:txBody>
      </p:sp>
      <p:sp>
        <p:nvSpPr>
          <p:cNvPr id="2" name="TextBox 1"/>
          <p:cNvSpPr txBox="1"/>
          <p:nvPr/>
        </p:nvSpPr>
        <p:spPr>
          <a:xfrm>
            <a:off x="5616575" y="2949575"/>
            <a:ext cx="3348038" cy="1631950"/>
          </a:xfrm>
          <a:prstGeom prst="rect">
            <a:avLst/>
          </a:prstGeom>
          <a:solidFill>
            <a:srgbClr val="FFCCFF"/>
          </a:solidFill>
        </p:spPr>
        <p:txBody>
          <a:bodyPr wrap="none">
            <a:spAutoFit/>
          </a:bodyPr>
          <a:lstStyle/>
          <a:p>
            <a:pPr>
              <a:defRPr/>
            </a:pPr>
            <a:r>
              <a:rPr lang="en-AU" sz="2000" dirty="0"/>
              <a:t>Assessment with a slit-lamp</a:t>
            </a:r>
          </a:p>
          <a:p>
            <a:pPr marL="285750" indent="-285750">
              <a:buFont typeface="Arial" pitchFamily="34" charset="0"/>
              <a:buChar char="•"/>
              <a:defRPr/>
            </a:pPr>
            <a:r>
              <a:rPr lang="en-AU" sz="2000" dirty="0"/>
              <a:t>Assess lens movement</a:t>
            </a:r>
          </a:p>
          <a:p>
            <a:pPr marL="285750" indent="-285750">
              <a:buFont typeface="Arial" pitchFamily="34" charset="0"/>
              <a:buChar char="•"/>
              <a:defRPr/>
            </a:pPr>
            <a:r>
              <a:rPr lang="en-AU" sz="2000" dirty="0"/>
              <a:t>Effect of a blink</a:t>
            </a:r>
          </a:p>
          <a:p>
            <a:pPr marL="285750" indent="-285750">
              <a:buFont typeface="Arial" pitchFamily="34" charset="0"/>
              <a:buChar char="•"/>
              <a:defRPr/>
            </a:pPr>
            <a:r>
              <a:rPr lang="en-AU" sz="2000" dirty="0"/>
              <a:t>Effect of gaze direction</a:t>
            </a:r>
          </a:p>
          <a:p>
            <a:pPr marL="285750" indent="-285750">
              <a:buFont typeface="Arial" pitchFamily="34" charset="0"/>
              <a:buChar char="•"/>
              <a:defRPr/>
            </a:pPr>
            <a:r>
              <a:rPr lang="en-AU" sz="2000" dirty="0"/>
              <a:t>Lower lid push-up test</a:t>
            </a:r>
            <a:endParaRPr lang="en-GB" sz="2000" dirty="0"/>
          </a:p>
        </p:txBody>
      </p:sp>
      <p:pic>
        <p:nvPicPr>
          <p:cNvPr id="108550"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SOFT CL FITTING PHILOSOPHY</a:t>
            </a:r>
            <a:endParaRPr lang="en-AU" sz="3200" smtClean="0">
              <a:solidFill>
                <a:srgbClr val="FFFF00"/>
              </a:solidFill>
            </a:endParaRPr>
          </a:p>
        </p:txBody>
      </p:sp>
      <p:sp>
        <p:nvSpPr>
          <p:cNvPr id="109571"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D8AB283-1133-423F-BDC1-154BBAA5125D}" type="slidenum">
              <a:rPr lang="en-AU" smtClean="0"/>
              <a:pPr eaLnBrk="1" hangingPunct="1"/>
              <a:t>39</a:t>
            </a:fld>
            <a:endParaRPr lang="en-AU" smtClean="0"/>
          </a:p>
        </p:txBody>
      </p:sp>
      <p:pic>
        <p:nvPicPr>
          <p:cNvPr id="109572" name="Content Placeholder 4"/>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2051050" y="1412875"/>
            <a:ext cx="1168400" cy="4525963"/>
          </a:xfrm>
        </p:spPr>
      </p:pic>
      <p:sp>
        <p:nvSpPr>
          <p:cNvPr id="109573" name="TextBox 9"/>
          <p:cNvSpPr txBox="1">
            <a:spLocks noChangeArrowheads="1"/>
          </p:cNvSpPr>
          <p:nvPr/>
        </p:nvSpPr>
        <p:spPr bwMode="auto">
          <a:xfrm>
            <a:off x="3132138" y="3429000"/>
            <a:ext cx="2749550" cy="369888"/>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CORNEAL ALIGNMENT</a:t>
            </a:r>
            <a:endParaRPr lang="en-GB" b="1"/>
          </a:p>
        </p:txBody>
      </p:sp>
      <p:sp>
        <p:nvSpPr>
          <p:cNvPr id="109574" name="TextBox 10"/>
          <p:cNvSpPr txBox="1">
            <a:spLocks noChangeArrowheads="1"/>
          </p:cNvSpPr>
          <p:nvPr/>
        </p:nvSpPr>
        <p:spPr bwMode="auto">
          <a:xfrm>
            <a:off x="3132138" y="2060575"/>
            <a:ext cx="2270125" cy="369888"/>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LIMBAL BRIDGING</a:t>
            </a:r>
            <a:endParaRPr lang="en-GB" b="1"/>
          </a:p>
        </p:txBody>
      </p:sp>
      <p:sp>
        <p:nvSpPr>
          <p:cNvPr id="109575" name="TextBox 11"/>
          <p:cNvSpPr txBox="1">
            <a:spLocks noChangeArrowheads="1"/>
          </p:cNvSpPr>
          <p:nvPr/>
        </p:nvSpPr>
        <p:spPr bwMode="auto">
          <a:xfrm>
            <a:off x="3132138" y="1484313"/>
            <a:ext cx="4630737" cy="36988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TANGENTIAL CONJUNCTIVAL BEARING</a:t>
            </a:r>
            <a:endParaRPr lang="en-GB" b="1"/>
          </a:p>
        </p:txBody>
      </p:sp>
      <p:sp>
        <p:nvSpPr>
          <p:cNvPr id="109576" name="TextBox 12"/>
          <p:cNvSpPr txBox="1">
            <a:spLocks noChangeArrowheads="1"/>
          </p:cNvSpPr>
          <p:nvPr/>
        </p:nvSpPr>
        <p:spPr bwMode="auto">
          <a:xfrm>
            <a:off x="3132138" y="5651500"/>
            <a:ext cx="3989387" cy="369888"/>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NO CONJUNCTIVAL INDENTATION</a:t>
            </a:r>
            <a:endParaRPr lang="en-GB" b="1"/>
          </a:p>
        </p:txBody>
      </p:sp>
      <p:sp>
        <p:nvSpPr>
          <p:cNvPr id="109577" name="TextBox 13"/>
          <p:cNvSpPr txBox="1">
            <a:spLocks noChangeArrowheads="1"/>
          </p:cNvSpPr>
          <p:nvPr/>
        </p:nvSpPr>
        <p:spPr bwMode="auto">
          <a:xfrm>
            <a:off x="3132138" y="4652963"/>
            <a:ext cx="4052887" cy="36988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NO CORNEAL PRESSURE POINTS</a:t>
            </a:r>
            <a:endParaRPr lang="en-GB" b="1"/>
          </a:p>
        </p:txBody>
      </p:sp>
      <p:cxnSp>
        <p:nvCxnSpPr>
          <p:cNvPr id="7" name="Straight Arrow Connector 6"/>
          <p:cNvCxnSpPr/>
          <p:nvPr/>
        </p:nvCxnSpPr>
        <p:spPr>
          <a:xfrm>
            <a:off x="1979613" y="1484313"/>
            <a:ext cx="0" cy="4402137"/>
          </a:xfrm>
          <a:prstGeom prst="straightConnector1">
            <a:avLst/>
          </a:prstGeom>
          <a:ln w="76200">
            <a:solidFill>
              <a:srgbClr val="FF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09579" name="TextBox 18"/>
          <p:cNvSpPr txBox="1">
            <a:spLocks noChangeArrowheads="1"/>
          </p:cNvSpPr>
          <p:nvPr/>
        </p:nvSpPr>
        <p:spPr bwMode="auto">
          <a:xfrm rot="-5400000">
            <a:off x="-459581" y="3501231"/>
            <a:ext cx="4095750" cy="369888"/>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BLINK-INDUCED LENS MOVEMENT</a:t>
            </a:r>
            <a:endParaRPr lang="en-GB" b="1"/>
          </a:p>
        </p:txBody>
      </p:sp>
      <p:pic>
        <p:nvPicPr>
          <p:cNvPr id="109580" name="Picture 11"/>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249" y="1292772"/>
            <a:ext cx="8660524" cy="5013435"/>
          </a:xfrm>
          <a:solidFill>
            <a:schemeClr val="bg1">
              <a:lumMod val="85000"/>
            </a:schemeClr>
          </a:solidFill>
        </p:spPr>
        <p:txBody>
          <a:bodyPr/>
          <a:lstStyle/>
          <a:p>
            <a:pPr algn="ctr">
              <a:buNone/>
            </a:pPr>
            <a:r>
              <a:rPr lang="en-CA" sz="1800" b="1" dirty="0" smtClean="0"/>
              <a:t>	</a:t>
            </a:r>
            <a:r>
              <a:rPr lang="en-CA" sz="1800" b="1" dirty="0" smtClean="0"/>
              <a:t>Copyright Notice</a:t>
            </a:r>
            <a:endParaRPr lang="en-AU" sz="1800" b="1" dirty="0" smtClean="0"/>
          </a:p>
          <a:p>
            <a:pPr>
              <a:buNone/>
            </a:pPr>
            <a:r>
              <a:rPr lang="en-CA" sz="1800" b="1" dirty="0" smtClean="0"/>
              <a:t>	The IACLE Contact Lens Course (all formats) is the sole property of the International Association of Contact Lens Educators (IACLE) and is protected, without limitations, by copyright. By accessing this material, you agree to the following terms and conditions:</a:t>
            </a:r>
            <a:endParaRPr lang="en-AU" sz="1800" b="1" dirty="0" smtClean="0"/>
          </a:p>
          <a:p>
            <a:pPr>
              <a:buNone/>
            </a:pPr>
            <a:r>
              <a:rPr lang="en-CA" sz="1800" b="1" dirty="0" smtClean="0"/>
              <a:t>	You may only access and use the IACLE Contact Lens Course for personal or educational purposes. Any dissemination or sale of the IACLE Contact Lens Course, either in whole or in part, or use of the materials for other than educational and personal purposes, is strictly prohibited without the express written consent of IACLE. Except as declared below, you may not reproduce, republish, post, transmit, or distribute any material included in the IACLE Contact Lens Course.</a:t>
            </a:r>
            <a:endParaRPr lang="en-AU" sz="1800" b="1" dirty="0" smtClean="0"/>
          </a:p>
          <a:p>
            <a:pPr>
              <a:buNone/>
            </a:pPr>
            <a:r>
              <a:rPr lang="en-CA" sz="1800" b="1" dirty="0" smtClean="0"/>
              <a:t>	You may print materials for personal or educational purposes only.  All copyright information, including the IACLE logo, must remain on the material.  Appropriate reference must be provided to any use of the content of the IACLE Contact Lens Course, including text, images, &amp;/or illustrations. </a:t>
            </a:r>
            <a:endParaRPr lang="en-AU" sz="1800" b="1" dirty="0" smtClean="0"/>
          </a:p>
          <a:p>
            <a:endParaRPr lang="en-AU" sz="1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22078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SiHy CL PARAMETERS (ISO)</a:t>
            </a:r>
            <a:endParaRPr lang="en-AU" sz="3200" smtClean="0">
              <a:solidFill>
                <a:srgbClr val="FFFF00"/>
              </a:solidFill>
            </a:endParaRPr>
          </a:p>
        </p:txBody>
      </p:sp>
      <p:sp>
        <p:nvSpPr>
          <p:cNvPr id="110595"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4E54C3D-19A0-4DB3-9AAF-D09E38A4096A}" type="slidenum">
              <a:rPr lang="en-AU" smtClean="0"/>
              <a:pPr eaLnBrk="1" hangingPunct="1"/>
              <a:t>40</a:t>
            </a:fld>
            <a:endParaRPr lang="en-AU" smtClean="0"/>
          </a:p>
        </p:txBody>
      </p:sp>
      <p:pic>
        <p:nvPicPr>
          <p:cNvPr id="110596"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476250" y="1600200"/>
            <a:ext cx="8191500" cy="4525963"/>
          </a:xfrm>
        </p:spPr>
      </p:pic>
      <p:pic>
        <p:nvPicPr>
          <p:cNvPr id="110597"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22078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SiHy CL PARAMETERS (ISO)</a:t>
            </a:r>
            <a:endParaRPr lang="en-AU" sz="3200" smtClean="0">
              <a:solidFill>
                <a:srgbClr val="FFFF00"/>
              </a:solidFill>
            </a:endParaRPr>
          </a:p>
        </p:txBody>
      </p:sp>
      <p:sp>
        <p:nvSpPr>
          <p:cNvPr id="111619"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DEC35650-D473-42F0-AE59-FD4E734D9BCD}" type="slidenum">
              <a:rPr lang="en-AU" smtClean="0"/>
              <a:pPr eaLnBrk="1" hangingPunct="1"/>
              <a:t>41</a:t>
            </a:fld>
            <a:endParaRPr lang="en-AU" smtClean="0"/>
          </a:p>
        </p:txBody>
      </p:sp>
      <p:pic>
        <p:nvPicPr>
          <p:cNvPr id="111620"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936625" y="1600200"/>
            <a:ext cx="7270750" cy="4525963"/>
          </a:xfrm>
        </p:spPr>
      </p:pic>
      <p:sp>
        <p:nvSpPr>
          <p:cNvPr id="111621" name="TextBox 1"/>
          <p:cNvSpPr txBox="1">
            <a:spLocks noChangeArrowheads="1"/>
          </p:cNvSpPr>
          <p:nvPr/>
        </p:nvSpPr>
        <p:spPr bwMode="auto">
          <a:xfrm>
            <a:off x="5473700" y="2420938"/>
            <a:ext cx="2632075" cy="461962"/>
          </a:xfrm>
          <a:prstGeom prst="rect">
            <a:avLst/>
          </a:prstGeom>
          <a:solidFill>
            <a:srgbClr val="99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400" b="1">
                <a:solidFill>
                  <a:srgbClr val="FFFF00"/>
                </a:solidFill>
              </a:rPr>
              <a:t>BACK SURFACE</a:t>
            </a:r>
            <a:endParaRPr lang="en-GB" sz="2400" b="1">
              <a:solidFill>
                <a:srgbClr val="FFFF00"/>
              </a:solidFill>
            </a:endParaRPr>
          </a:p>
        </p:txBody>
      </p:sp>
      <p:sp>
        <p:nvSpPr>
          <p:cNvPr id="111622" name="TextBox 5"/>
          <p:cNvSpPr txBox="1">
            <a:spLocks noChangeArrowheads="1"/>
          </p:cNvSpPr>
          <p:nvPr/>
        </p:nvSpPr>
        <p:spPr bwMode="auto">
          <a:xfrm>
            <a:off x="5219700" y="4622800"/>
            <a:ext cx="2886075" cy="461963"/>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400" b="1">
                <a:solidFill>
                  <a:srgbClr val="99CCFF"/>
                </a:solidFill>
              </a:rPr>
              <a:t>FRONT SURFACE</a:t>
            </a:r>
            <a:endParaRPr lang="en-GB" sz="2400" b="1">
              <a:solidFill>
                <a:srgbClr val="99CCFF"/>
              </a:solidFill>
            </a:endParaRPr>
          </a:p>
        </p:txBody>
      </p:sp>
      <p:pic>
        <p:nvPicPr>
          <p:cNvPr id="111623" name="Picture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122078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SiHy CL PARAMETERS (ISO)</a:t>
            </a:r>
            <a:endParaRPr lang="en-AU" sz="3200" smtClean="0">
              <a:solidFill>
                <a:srgbClr val="FFFF00"/>
              </a:solidFill>
            </a:endParaRPr>
          </a:p>
        </p:txBody>
      </p:sp>
      <p:sp>
        <p:nvSpPr>
          <p:cNvPr id="112643"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6DE7C542-490E-450A-93D7-836341629FE0}" type="slidenum">
              <a:rPr lang="en-AU" smtClean="0"/>
              <a:pPr eaLnBrk="1" hangingPunct="1"/>
              <a:t>42</a:t>
            </a:fld>
            <a:endParaRPr lang="en-AU" smtClean="0"/>
          </a:p>
        </p:txBody>
      </p:sp>
      <p:pic>
        <p:nvPicPr>
          <p:cNvPr id="112644"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1473200" y="1600200"/>
            <a:ext cx="6197600" cy="4525963"/>
          </a:xfrm>
        </p:spPr>
      </p:pic>
      <p:pic>
        <p:nvPicPr>
          <p:cNvPr id="112645"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20788" y="-79375"/>
            <a:ext cx="8229600" cy="1143000"/>
          </a:xfrm>
        </p:spPr>
        <p:txBody>
          <a:bodyPr/>
          <a:lstStyle/>
          <a:p>
            <a:pPr eaLnBrk="1" hangingPunct="1"/>
            <a:r>
              <a:rPr lang="en-US" sz="3200" smtClean="0"/>
              <a:t>SILICONE HYDROGELS</a:t>
            </a:r>
            <a:br>
              <a:rPr lang="en-US" sz="3200" smtClean="0"/>
            </a:br>
            <a:r>
              <a:rPr lang="en-US" sz="3200" smtClean="0">
                <a:solidFill>
                  <a:srgbClr val="FFFF00"/>
                </a:solidFill>
              </a:rPr>
              <a:t>SiHy CL PARAMETERS (ISO)</a:t>
            </a:r>
            <a:endParaRPr lang="en-AU" sz="3200" smtClean="0">
              <a:solidFill>
                <a:srgbClr val="FFFF00"/>
              </a:solidFill>
            </a:endParaRPr>
          </a:p>
        </p:txBody>
      </p:sp>
      <p:sp>
        <p:nvSpPr>
          <p:cNvPr id="113667"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4599470-3630-4E8E-BA53-1877D0AD440F}" type="slidenum">
              <a:rPr lang="en-AU" smtClean="0"/>
              <a:pPr eaLnBrk="1" hangingPunct="1"/>
              <a:t>43</a:t>
            </a:fld>
            <a:endParaRPr lang="en-AU" smtClean="0"/>
          </a:p>
        </p:txBody>
      </p:sp>
      <p:pic>
        <p:nvPicPr>
          <p:cNvPr id="113668"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71550" y="1412875"/>
            <a:ext cx="7207250" cy="478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3669" name="Picture 4"/>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FITTING CRITERIA</a:t>
            </a:r>
            <a:endParaRPr lang="en-AU" sz="3200" smtClean="0">
              <a:solidFill>
                <a:srgbClr val="FFFF00"/>
              </a:solidFill>
            </a:endParaRPr>
          </a:p>
        </p:txBody>
      </p:sp>
      <p:sp>
        <p:nvSpPr>
          <p:cNvPr id="114691" name="Rectangle 3"/>
          <p:cNvSpPr>
            <a:spLocks noGrp="1" noChangeArrowheads="1"/>
          </p:cNvSpPr>
          <p:nvPr>
            <p:ph idx="1"/>
          </p:nvPr>
        </p:nvSpPr>
        <p:spPr>
          <a:xfrm>
            <a:off x="457200" y="1414463"/>
            <a:ext cx="8229600" cy="5543550"/>
          </a:xfrm>
        </p:spPr>
        <p:txBody>
          <a:bodyPr/>
          <a:lstStyle/>
          <a:p>
            <a:pPr eaLnBrk="1" hangingPunct="1">
              <a:lnSpc>
                <a:spcPts val="2600"/>
              </a:lnSpc>
            </a:pPr>
            <a:r>
              <a:rPr lang="en-US" smtClean="0"/>
              <a:t>Essentially, fitting criteria same as for conventional hydrogel CLs</a:t>
            </a:r>
          </a:p>
          <a:p>
            <a:pPr lvl="1" eaLnBrk="1" hangingPunct="1">
              <a:lnSpc>
                <a:spcPts val="2600"/>
              </a:lnSpc>
            </a:pPr>
            <a:r>
              <a:rPr lang="en-US" smtClean="0"/>
              <a:t>good &amp; reliable centration &amp; corneal coverage in primary &amp; lateral gaze</a:t>
            </a:r>
          </a:p>
          <a:p>
            <a:pPr lvl="1" eaLnBrk="1" hangingPunct="1">
              <a:lnSpc>
                <a:spcPts val="2600"/>
              </a:lnSpc>
            </a:pPr>
            <a:r>
              <a:rPr lang="en-US" smtClean="0"/>
              <a:t>some movement in the primary gaze position with the blink (0.2 – 0.5 mm)</a:t>
            </a:r>
          </a:p>
          <a:p>
            <a:pPr lvl="1" eaLnBrk="1" hangingPunct="1">
              <a:lnSpc>
                <a:spcPts val="2600"/>
              </a:lnSpc>
            </a:pPr>
            <a:r>
              <a:rPr lang="en-US" smtClean="0"/>
              <a:t>some lag in up-gaze with corneal coverage maintained in all ‘normal’ positions</a:t>
            </a:r>
          </a:p>
          <a:p>
            <a:pPr lvl="1" eaLnBrk="1" hangingPunct="1">
              <a:lnSpc>
                <a:spcPts val="2600"/>
              </a:lnSpc>
            </a:pPr>
            <a:r>
              <a:rPr lang="en-US" smtClean="0"/>
              <a:t>‘normal’ SCL lower-lid push-up test results</a:t>
            </a:r>
          </a:p>
          <a:p>
            <a:pPr lvl="2" eaLnBrk="1" hangingPunct="1">
              <a:lnSpc>
                <a:spcPts val="2600"/>
              </a:lnSpc>
            </a:pPr>
            <a:r>
              <a:rPr lang="en-US" smtClean="0"/>
              <a:t>CL readily displaced (no undue force required)</a:t>
            </a:r>
          </a:p>
          <a:p>
            <a:pPr lvl="2" eaLnBrk="1" hangingPunct="1">
              <a:lnSpc>
                <a:spcPts val="2600"/>
              </a:lnSpc>
            </a:pPr>
            <a:r>
              <a:rPr lang="en-US" smtClean="0"/>
              <a:t>CL recentres smoothly, promptly, &amp; reliably</a:t>
            </a:r>
          </a:p>
          <a:p>
            <a:pPr lvl="2" eaLnBrk="1" hangingPunct="1">
              <a:lnSpc>
                <a:spcPts val="2600"/>
              </a:lnSpc>
            </a:pPr>
            <a:r>
              <a:rPr lang="en-US" smtClean="0"/>
              <a:t>no conjunctival indentation</a:t>
            </a:r>
          </a:p>
          <a:p>
            <a:pPr lvl="1" eaLnBrk="1" hangingPunct="1">
              <a:lnSpc>
                <a:spcPts val="2600"/>
              </a:lnSpc>
            </a:pPr>
            <a:r>
              <a:rPr lang="en-US" smtClean="0"/>
              <a:t>good &amp; stable vision</a:t>
            </a:r>
          </a:p>
          <a:p>
            <a:pPr lvl="1" eaLnBrk="1" hangingPunct="1">
              <a:lnSpc>
                <a:spcPts val="2600"/>
              </a:lnSpc>
            </a:pPr>
            <a:endParaRPr lang="en-US" smtClean="0"/>
          </a:p>
        </p:txBody>
      </p:sp>
      <p:sp>
        <p:nvSpPr>
          <p:cNvPr id="11469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00402DF-3060-4639-A86A-D930A10A7F0D}" type="slidenum">
              <a:rPr lang="en-AU" smtClean="0"/>
              <a:pPr eaLnBrk="1" hangingPunct="1"/>
              <a:t>44</a:t>
            </a:fld>
            <a:endParaRPr lang="en-AU" smtClean="0"/>
          </a:p>
        </p:txBody>
      </p:sp>
      <p:pic>
        <p:nvPicPr>
          <p:cNvPr id="114693"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BOZR SELECTION</a:t>
            </a:r>
            <a:endParaRPr lang="en-AU" sz="3200" smtClean="0">
              <a:solidFill>
                <a:srgbClr val="FFFF00"/>
              </a:solidFill>
            </a:endParaRPr>
          </a:p>
        </p:txBody>
      </p:sp>
      <p:sp>
        <p:nvSpPr>
          <p:cNvPr id="115715" name="Rectangle 3"/>
          <p:cNvSpPr>
            <a:spLocks noGrp="1" noChangeArrowheads="1"/>
          </p:cNvSpPr>
          <p:nvPr>
            <p:ph idx="1"/>
          </p:nvPr>
        </p:nvSpPr>
        <p:spPr>
          <a:xfrm>
            <a:off x="457200" y="1412875"/>
            <a:ext cx="8229600" cy="5543550"/>
          </a:xfrm>
        </p:spPr>
        <p:txBody>
          <a:bodyPr/>
          <a:lstStyle/>
          <a:p>
            <a:pPr eaLnBrk="1" hangingPunct="1">
              <a:lnSpc>
                <a:spcPts val="3400"/>
              </a:lnSpc>
            </a:pPr>
            <a:r>
              <a:rPr lang="en-US" smtClean="0"/>
              <a:t>As for hydrogel CLs, SiHy CLs are fitted flatter than K (central [</a:t>
            </a:r>
            <a:r>
              <a:rPr lang="en-US" smtClean="0">
                <a:sym typeface="Symbol" pitchFamily="18" charset="2"/>
              </a:rPr>
              <a:t>3 mm] measure of corneal curvature)</a:t>
            </a:r>
          </a:p>
          <a:p>
            <a:pPr lvl="1" eaLnBrk="1" hangingPunct="1">
              <a:lnSpc>
                <a:spcPts val="3400"/>
              </a:lnSpc>
            </a:pPr>
            <a:r>
              <a:rPr lang="en-US" smtClean="0">
                <a:sym typeface="Symbol" pitchFamily="18" charset="2"/>
              </a:rPr>
              <a:t>accounts for flattening peripheral corneal profile, limbal bridging, &amp; perilimbal conjunctival/scleral curvature (TD &gt; HVID)</a:t>
            </a:r>
          </a:p>
          <a:p>
            <a:pPr eaLnBrk="1" hangingPunct="1">
              <a:lnSpc>
                <a:spcPts val="3400"/>
              </a:lnSpc>
            </a:pPr>
            <a:r>
              <a:rPr lang="en-US" smtClean="0">
                <a:sym typeface="Symbol" pitchFamily="18" charset="2"/>
              </a:rPr>
              <a:t>SiHy CLs are more rigid than hydrogel CLs - no need to fit them as flat (Hy CLs: 0.7 – 1.0 mm flatter, SiHy CLs: 0.4 – 0.8)</a:t>
            </a:r>
          </a:p>
          <a:p>
            <a:pPr eaLnBrk="1" hangingPunct="1">
              <a:lnSpc>
                <a:spcPts val="3400"/>
              </a:lnSpc>
            </a:pPr>
            <a:r>
              <a:rPr lang="en-US" smtClean="0">
                <a:sym typeface="Symbol" pitchFamily="18" charset="2"/>
              </a:rPr>
              <a:t>Any edge buckling is unacceptable</a:t>
            </a:r>
          </a:p>
        </p:txBody>
      </p:sp>
      <p:sp>
        <p:nvSpPr>
          <p:cNvPr id="11571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4387C3E-0153-4006-87AC-C500F689D069}" type="slidenum">
              <a:rPr lang="en-AU" smtClean="0"/>
              <a:pPr eaLnBrk="1" hangingPunct="1"/>
              <a:t>45</a:t>
            </a:fld>
            <a:endParaRPr lang="en-AU" smtClean="0"/>
          </a:p>
        </p:txBody>
      </p:sp>
      <p:pic>
        <p:nvPicPr>
          <p:cNvPr id="11571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BOZR SELECTION</a:t>
            </a:r>
            <a:endParaRPr lang="en-AU" sz="3200" smtClean="0">
              <a:solidFill>
                <a:srgbClr val="FFFF00"/>
              </a:solidFill>
            </a:endParaRPr>
          </a:p>
        </p:txBody>
      </p:sp>
      <p:sp>
        <p:nvSpPr>
          <p:cNvPr id="116739" name="Rectangle 3"/>
          <p:cNvSpPr>
            <a:spLocks noGrp="1" noChangeArrowheads="1"/>
          </p:cNvSpPr>
          <p:nvPr>
            <p:ph idx="1"/>
          </p:nvPr>
        </p:nvSpPr>
        <p:spPr>
          <a:xfrm>
            <a:off x="457200" y="1414463"/>
            <a:ext cx="8435975" cy="5543550"/>
          </a:xfrm>
        </p:spPr>
        <p:txBody>
          <a:bodyPr/>
          <a:lstStyle/>
          <a:p>
            <a:pPr eaLnBrk="1" hangingPunct="1">
              <a:lnSpc>
                <a:spcPts val="2800"/>
              </a:lnSpc>
            </a:pPr>
            <a:r>
              <a:rPr lang="en-US" smtClean="0">
                <a:sym typeface="Symbol" pitchFamily="18" charset="2"/>
              </a:rPr>
              <a:t>Most SiHy CLs use ‘universal fit’ approach – one BOZR only (one size fits all)</a:t>
            </a:r>
          </a:p>
          <a:p>
            <a:pPr eaLnBrk="1" hangingPunct="1">
              <a:lnSpc>
                <a:spcPts val="2800"/>
              </a:lnSpc>
            </a:pPr>
            <a:r>
              <a:rPr lang="en-US" smtClean="0">
                <a:sym typeface="Symbol" pitchFamily="18" charset="2"/>
              </a:rPr>
              <a:t>If two BOZRs are available, trial the </a:t>
            </a:r>
            <a:r>
              <a:rPr lang="en-US" i="1" smtClean="0">
                <a:sym typeface="Symbol" pitchFamily="18" charset="2"/>
              </a:rPr>
              <a:t>steepest </a:t>
            </a:r>
            <a:r>
              <a:rPr lang="en-US" smtClean="0">
                <a:sym typeface="Symbol" pitchFamily="18" charset="2"/>
              </a:rPr>
              <a:t>first unless K readings are &lt; 44 D</a:t>
            </a:r>
          </a:p>
          <a:p>
            <a:pPr lvl="1" eaLnBrk="1" hangingPunct="1">
              <a:lnSpc>
                <a:spcPts val="2800"/>
              </a:lnSpc>
            </a:pPr>
            <a:r>
              <a:rPr lang="en-US" smtClean="0">
                <a:sym typeface="Symbol" pitchFamily="18" charset="2"/>
              </a:rPr>
              <a:t>too much emphasis on Ks being representative of anterior eye’s topography is unwise</a:t>
            </a:r>
          </a:p>
          <a:p>
            <a:pPr lvl="1" eaLnBrk="1" hangingPunct="1">
              <a:lnSpc>
                <a:spcPts val="2800"/>
              </a:lnSpc>
            </a:pPr>
            <a:r>
              <a:rPr lang="en-US" smtClean="0">
                <a:sym typeface="Symbol" pitchFamily="18" charset="2"/>
              </a:rPr>
              <a:t>flatten only if lens movement inadequate</a:t>
            </a:r>
          </a:p>
          <a:p>
            <a:pPr lvl="1" eaLnBrk="1" hangingPunct="1">
              <a:lnSpc>
                <a:spcPts val="2800"/>
              </a:lnSpc>
            </a:pPr>
            <a:r>
              <a:rPr lang="en-US" smtClean="0">
                <a:sym typeface="Symbol" pitchFamily="18" charset="2"/>
              </a:rPr>
              <a:t>steepen to  centration</a:t>
            </a:r>
          </a:p>
          <a:p>
            <a:pPr eaLnBrk="1" hangingPunct="1">
              <a:lnSpc>
                <a:spcPts val="2800"/>
              </a:lnSpc>
            </a:pPr>
            <a:r>
              <a:rPr lang="en-US" smtClean="0">
                <a:sym typeface="Symbol" pitchFamily="18" charset="2"/>
              </a:rPr>
              <a:t>If custom SiHy CLs being fitted, follow manufacturer’s guidelines as water contents vary greatly &amp; on-eye behaviour also likely to vary </a:t>
            </a:r>
            <a:endParaRPr lang="en-US" smtClean="0"/>
          </a:p>
        </p:txBody>
      </p:sp>
      <p:sp>
        <p:nvSpPr>
          <p:cNvPr id="11674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9EEA474-0AD5-492B-8930-5E2A8DB3D03B}" type="slidenum">
              <a:rPr lang="en-AU" smtClean="0"/>
              <a:pPr eaLnBrk="1" hangingPunct="1"/>
              <a:t>46</a:t>
            </a:fld>
            <a:endParaRPr lang="en-AU" smtClean="0"/>
          </a:p>
        </p:txBody>
      </p:sp>
      <p:pic>
        <p:nvPicPr>
          <p:cNvPr id="116741"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TD SELECTION</a:t>
            </a:r>
            <a:endParaRPr lang="en-AU" sz="3200" smtClean="0">
              <a:solidFill>
                <a:srgbClr val="FFFF00"/>
              </a:solidFill>
            </a:endParaRPr>
          </a:p>
        </p:txBody>
      </p:sp>
      <p:sp>
        <p:nvSpPr>
          <p:cNvPr id="117763" name="Rectangle 3"/>
          <p:cNvSpPr>
            <a:spLocks noGrp="1" noChangeArrowheads="1"/>
          </p:cNvSpPr>
          <p:nvPr>
            <p:ph idx="1"/>
          </p:nvPr>
        </p:nvSpPr>
        <p:spPr>
          <a:xfrm>
            <a:off x="457200" y="1414463"/>
            <a:ext cx="8229600" cy="5543550"/>
          </a:xfrm>
        </p:spPr>
        <p:txBody>
          <a:bodyPr/>
          <a:lstStyle/>
          <a:p>
            <a:pPr eaLnBrk="1" hangingPunct="1">
              <a:lnSpc>
                <a:spcPts val="2600"/>
              </a:lnSpc>
            </a:pPr>
            <a:r>
              <a:rPr lang="en-US" smtClean="0"/>
              <a:t>Like hydrogel CLs, SiHy CLs fitted &gt; HVID</a:t>
            </a:r>
          </a:p>
          <a:p>
            <a:pPr lvl="1" eaLnBrk="1" hangingPunct="1">
              <a:lnSpc>
                <a:spcPts val="2600"/>
              </a:lnSpc>
            </a:pPr>
            <a:r>
              <a:rPr lang="en-US" smtClean="0"/>
              <a:t>usually at least</a:t>
            </a:r>
            <a:r>
              <a:rPr lang="en-US" smtClean="0">
                <a:solidFill>
                  <a:srgbClr val="0000FF"/>
                </a:solidFill>
              </a:rPr>
              <a:t> </a:t>
            </a:r>
            <a:r>
              <a:rPr lang="en-US" smtClean="0"/>
              <a:t>2 mm &gt; HVID (e.g. HVID: 11.5 mm </a:t>
            </a:r>
            <a:r>
              <a:rPr lang="en-US" smtClean="0">
                <a:sym typeface="Symbol" pitchFamily="18" charset="2"/>
              </a:rPr>
              <a:t></a:t>
            </a:r>
            <a:r>
              <a:rPr lang="en-US" smtClean="0"/>
              <a:t> TD: 13.5)</a:t>
            </a:r>
          </a:p>
          <a:p>
            <a:pPr eaLnBrk="1" hangingPunct="1">
              <a:lnSpc>
                <a:spcPts val="2600"/>
              </a:lnSpc>
            </a:pPr>
            <a:r>
              <a:rPr lang="en-US" smtClean="0"/>
              <a:t>Most SiHy CLs only available in one TD</a:t>
            </a:r>
          </a:p>
          <a:p>
            <a:pPr eaLnBrk="1" hangingPunct="1">
              <a:lnSpc>
                <a:spcPts val="2600"/>
              </a:lnSpc>
            </a:pPr>
            <a:r>
              <a:rPr lang="en-US" smtClean="0"/>
              <a:t>Minimum of 0.5 mm coverage beyond limbus recommended</a:t>
            </a:r>
          </a:p>
          <a:p>
            <a:pPr eaLnBrk="1" hangingPunct="1">
              <a:lnSpc>
                <a:spcPts val="2600"/>
              </a:lnSpc>
            </a:pPr>
            <a:r>
              <a:rPr lang="en-US" smtClean="0"/>
              <a:t>Custom SiHy CLs offer almost unlimited choices</a:t>
            </a:r>
          </a:p>
          <a:p>
            <a:pPr lvl="1" eaLnBrk="1" hangingPunct="1">
              <a:lnSpc>
                <a:spcPts val="2600"/>
              </a:lnSpc>
            </a:pPr>
            <a:r>
              <a:rPr lang="en-US" smtClean="0"/>
              <a:t>useful for unusual or difficult cases</a:t>
            </a:r>
          </a:p>
          <a:p>
            <a:pPr eaLnBrk="1" hangingPunct="1">
              <a:lnSpc>
                <a:spcPts val="2600"/>
              </a:lnSpc>
            </a:pPr>
            <a:r>
              <a:rPr lang="en-US" smtClean="0"/>
              <a:t>Important to recognize CLs that are too small &amp; centre poorly, or too large &amp; restrict tear exchange</a:t>
            </a:r>
          </a:p>
        </p:txBody>
      </p:sp>
      <p:sp>
        <p:nvSpPr>
          <p:cNvPr id="11776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0A0339E9-3917-46E8-95DF-4EA5A99D3913}" type="slidenum">
              <a:rPr lang="en-AU" smtClean="0"/>
              <a:pPr eaLnBrk="1" hangingPunct="1"/>
              <a:t>47</a:t>
            </a:fld>
            <a:endParaRPr lang="en-AU" smtClean="0"/>
          </a:p>
        </p:txBody>
      </p:sp>
      <p:pic>
        <p:nvPicPr>
          <p:cNvPr id="117765"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TD</a:t>
            </a:r>
            <a:endParaRPr lang="en-AU" sz="3200" smtClean="0">
              <a:solidFill>
                <a:srgbClr val="FFFF00"/>
              </a:solidFill>
            </a:endParaRPr>
          </a:p>
        </p:txBody>
      </p:sp>
      <p:sp>
        <p:nvSpPr>
          <p:cNvPr id="119811" name="Rectangle 3"/>
          <p:cNvSpPr>
            <a:spLocks noGrp="1" noChangeArrowheads="1"/>
          </p:cNvSpPr>
          <p:nvPr>
            <p:ph idx="1"/>
          </p:nvPr>
        </p:nvSpPr>
        <p:spPr>
          <a:xfrm>
            <a:off x="457200" y="1485900"/>
            <a:ext cx="8229600" cy="5543550"/>
          </a:xfrm>
        </p:spPr>
        <p:txBody>
          <a:bodyPr/>
          <a:lstStyle/>
          <a:p>
            <a:pPr marL="0" indent="0" eaLnBrk="1" hangingPunct="1">
              <a:lnSpc>
                <a:spcPts val="3600"/>
              </a:lnSpc>
              <a:buFontTx/>
              <a:buNone/>
              <a:defRPr/>
            </a:pPr>
            <a:r>
              <a:rPr lang="en-US" dirty="0" smtClean="0"/>
              <a:t>SiHy CLs dehydrate </a:t>
            </a:r>
            <a:r>
              <a:rPr lang="en-US" i="1" dirty="0" smtClean="0"/>
              <a:t>in situ </a:t>
            </a:r>
            <a:r>
              <a:rPr lang="en-US" dirty="0" smtClean="0"/>
              <a:t> significantly less than hydrogels, especially high water lenses</a:t>
            </a:r>
            <a:br>
              <a:rPr lang="en-US" dirty="0" smtClean="0"/>
            </a:br>
            <a:r>
              <a:rPr lang="en-US" dirty="0" smtClean="0"/>
              <a:t>Therefore:</a:t>
            </a:r>
            <a:endParaRPr lang="en-US" dirty="0" smtClean="0">
              <a:sym typeface="Symbol"/>
            </a:endParaRPr>
          </a:p>
          <a:p>
            <a:pPr eaLnBrk="1" hangingPunct="1">
              <a:lnSpc>
                <a:spcPts val="3600"/>
              </a:lnSpc>
              <a:defRPr/>
            </a:pPr>
            <a:r>
              <a:rPr lang="en-US" dirty="0" smtClean="0"/>
              <a:t>Important to realize they maintain their TD on-eye</a:t>
            </a:r>
          </a:p>
          <a:p>
            <a:pPr eaLnBrk="1" hangingPunct="1">
              <a:lnSpc>
                <a:spcPts val="3600"/>
              </a:lnSpc>
              <a:defRPr/>
            </a:pPr>
            <a:r>
              <a:rPr lang="en-US" dirty="0" smtClean="0"/>
              <a:t>They appear larger than equivalent hydrogels even after settling</a:t>
            </a:r>
          </a:p>
          <a:p>
            <a:pPr eaLnBrk="1" hangingPunct="1">
              <a:lnSpc>
                <a:spcPts val="3600"/>
              </a:lnSpc>
              <a:defRPr/>
            </a:pPr>
            <a:r>
              <a:rPr lang="en-US" dirty="0" smtClean="0"/>
              <a:t>A SiHy CL that is too large at insertion is likely to remain too large subsequently</a:t>
            </a:r>
          </a:p>
        </p:txBody>
      </p:sp>
      <p:sp>
        <p:nvSpPr>
          <p:cNvPr id="11878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D096E7CA-E715-4E0B-93CD-8D064C58417F}" type="slidenum">
              <a:rPr lang="en-AU" smtClean="0"/>
              <a:pPr eaLnBrk="1" hangingPunct="1"/>
              <a:t>48</a:t>
            </a:fld>
            <a:endParaRPr lang="en-AU"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FITTING: EFFECT OF TD CHANGES</a:t>
            </a:r>
            <a:endParaRPr lang="en-AU" sz="3200" smtClean="0">
              <a:solidFill>
                <a:srgbClr val="FFFF00"/>
              </a:solidFill>
            </a:endParaRPr>
          </a:p>
        </p:txBody>
      </p:sp>
      <p:sp>
        <p:nvSpPr>
          <p:cNvPr id="119811"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F056FA00-1E9D-4F1F-A93A-D72BEADB48AC}" type="slidenum">
              <a:rPr lang="en-AU" smtClean="0"/>
              <a:pPr eaLnBrk="1" hangingPunct="1"/>
              <a:t>49</a:t>
            </a:fld>
            <a:endParaRPr lang="en-AU" smtClean="0"/>
          </a:p>
        </p:txBody>
      </p:sp>
      <p:pic>
        <p:nvPicPr>
          <p:cNvPr id="119812" name="Content Placeholder 2"/>
          <p:cNvPicPr>
            <a:picLocks noGrp="1" noChangeAspect="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a:xfrm>
            <a:off x="774700" y="1484313"/>
            <a:ext cx="7305675" cy="4525962"/>
          </a:xfrm>
        </p:spPr>
      </p:pic>
      <p:sp>
        <p:nvSpPr>
          <p:cNvPr id="119813" name="TextBox 1"/>
          <p:cNvSpPr txBox="1">
            <a:spLocks noChangeArrowheads="1"/>
          </p:cNvSpPr>
          <p:nvPr/>
        </p:nvSpPr>
        <p:spPr bwMode="auto">
          <a:xfrm>
            <a:off x="2051050" y="5940425"/>
            <a:ext cx="1450975" cy="3683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Too SMALL</a:t>
            </a:r>
            <a:endParaRPr lang="en-GB" b="1"/>
          </a:p>
        </p:txBody>
      </p:sp>
      <p:sp>
        <p:nvSpPr>
          <p:cNvPr id="119814" name="TextBox 5"/>
          <p:cNvSpPr txBox="1">
            <a:spLocks noChangeArrowheads="1"/>
          </p:cNvSpPr>
          <p:nvPr/>
        </p:nvSpPr>
        <p:spPr bwMode="auto">
          <a:xfrm>
            <a:off x="6926263" y="5940425"/>
            <a:ext cx="1462087" cy="3683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Too LARGE</a:t>
            </a:r>
            <a:endParaRPr lang="en-GB" b="1"/>
          </a:p>
        </p:txBody>
      </p:sp>
      <p:sp>
        <p:nvSpPr>
          <p:cNvPr id="119815" name="TextBox 6"/>
          <p:cNvSpPr txBox="1">
            <a:spLocks noChangeArrowheads="1"/>
          </p:cNvSpPr>
          <p:nvPr/>
        </p:nvSpPr>
        <p:spPr bwMode="auto">
          <a:xfrm>
            <a:off x="4572000" y="5940425"/>
            <a:ext cx="1325563" cy="3683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CORRECT</a:t>
            </a:r>
            <a:endParaRPr lang="en-GB" b="1"/>
          </a:p>
        </p:txBody>
      </p:sp>
      <p:sp>
        <p:nvSpPr>
          <p:cNvPr id="119816" name="TextBox 7"/>
          <p:cNvSpPr txBox="1">
            <a:spLocks noChangeArrowheads="1"/>
          </p:cNvSpPr>
          <p:nvPr/>
        </p:nvSpPr>
        <p:spPr bwMode="auto">
          <a:xfrm>
            <a:off x="7019925" y="1350963"/>
            <a:ext cx="1198563" cy="36988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TIGHTER</a:t>
            </a:r>
            <a:endParaRPr lang="en-GB" b="1"/>
          </a:p>
        </p:txBody>
      </p:sp>
      <p:sp>
        <p:nvSpPr>
          <p:cNvPr id="119817" name="TextBox 8"/>
          <p:cNvSpPr txBox="1">
            <a:spLocks noChangeArrowheads="1"/>
          </p:cNvSpPr>
          <p:nvPr/>
        </p:nvSpPr>
        <p:spPr bwMode="auto">
          <a:xfrm>
            <a:off x="2197100" y="1350963"/>
            <a:ext cx="1158875" cy="36988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LOOSER</a:t>
            </a:r>
            <a:endParaRPr lang="en-GB" b="1"/>
          </a:p>
        </p:txBody>
      </p:sp>
      <p:sp>
        <p:nvSpPr>
          <p:cNvPr id="119818" name="TextBox 9"/>
          <p:cNvSpPr txBox="1">
            <a:spLocks noChangeArrowheads="1"/>
          </p:cNvSpPr>
          <p:nvPr/>
        </p:nvSpPr>
        <p:spPr bwMode="auto">
          <a:xfrm>
            <a:off x="4572000" y="1350963"/>
            <a:ext cx="1282700" cy="369887"/>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IDEAL FIT</a:t>
            </a:r>
            <a:endParaRPr lang="en-GB" b="1"/>
          </a:p>
        </p:txBody>
      </p:sp>
      <p:cxnSp>
        <p:nvCxnSpPr>
          <p:cNvPr id="11" name="Straight Arrow Connector 10"/>
          <p:cNvCxnSpPr/>
          <p:nvPr/>
        </p:nvCxnSpPr>
        <p:spPr>
          <a:xfrm>
            <a:off x="1979613" y="2195513"/>
            <a:ext cx="0" cy="3465512"/>
          </a:xfrm>
          <a:prstGeom prst="straightConnector1">
            <a:avLst/>
          </a:prstGeom>
          <a:ln w="76200">
            <a:solidFill>
              <a:srgbClr val="FF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21188" y="3074988"/>
            <a:ext cx="0" cy="1708150"/>
          </a:xfrm>
          <a:prstGeom prst="straightConnector1">
            <a:avLst/>
          </a:prstGeom>
          <a:ln w="76200">
            <a:solidFill>
              <a:srgbClr val="FF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818313" y="3667125"/>
            <a:ext cx="0" cy="523875"/>
          </a:xfrm>
          <a:prstGeom prst="straightConnector1">
            <a:avLst/>
          </a:prstGeom>
          <a:ln w="76200">
            <a:solidFill>
              <a:srgbClr val="FF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0975" y="1374775"/>
          <a:ext cx="8782050" cy="5003802"/>
        </p:xfrm>
        <a:graphic>
          <a:graphicData uri="http://schemas.openxmlformats.org/drawingml/2006/table">
            <a:tbl>
              <a:tblPr/>
              <a:tblGrid>
                <a:gridCol w="3306504"/>
                <a:gridCol w="5475546"/>
              </a:tblGrid>
              <a:tr h="81768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rgbClr val="000000"/>
                        </a:solidFill>
                        <a:effectLst/>
                        <a:latin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EE3"/>
                    </a:solidFill>
                  </a:tcPr>
                </a:tc>
                <a:tc hMerge="1">
                  <a:txBody>
                    <a:bodyPr/>
                    <a:lstStyle/>
                    <a:p>
                      <a:endParaRPr lang="en-GB"/>
                    </a:p>
                  </a:txBody>
                  <a:tcPr/>
                </a:tc>
              </a:tr>
              <a:tr h="326136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Arial" charset="0"/>
                        </a:rPr>
                        <a:t>Contributors: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smtClean="0">
                          <a:ln>
                            <a:noFill/>
                          </a:ln>
                          <a:solidFill>
                            <a:srgbClr val="000000"/>
                          </a:solidFill>
                          <a:effectLst/>
                          <a:latin typeface="Arial" charset="0"/>
                        </a:rPr>
                        <a:t>Lewis Williams</a:t>
                      </a:r>
                      <a:r>
                        <a:rPr kumimoji="0" lang="en-US" sz="1600" b="0" i="0" u="none" strike="noStrike" cap="none" normalizeH="0" baseline="0" dirty="0" smtClean="0">
                          <a:ln>
                            <a:noFill/>
                          </a:ln>
                          <a:solidFill>
                            <a:srgbClr val="000000"/>
                          </a:solidFill>
                          <a:effectLst/>
                          <a:latin typeface="Arial" charset="0"/>
                        </a:rPr>
                        <a:t/>
                      </a:r>
                      <a:br>
                        <a:rPr kumimoji="0" lang="en-US" sz="1600" b="0" i="0" u="none" strike="noStrike" cap="none" normalizeH="0" baseline="0" dirty="0" smtClean="0">
                          <a:ln>
                            <a:noFill/>
                          </a:ln>
                          <a:solidFill>
                            <a:srgbClr val="000000"/>
                          </a:solidFill>
                          <a:effectLst/>
                          <a:latin typeface="Arial" charset="0"/>
                        </a:rPr>
                      </a:br>
                      <a:r>
                        <a:rPr kumimoji="0" lang="en-US" sz="1600" b="0" i="0" u="none" strike="noStrike" cap="none" normalizeH="0" baseline="0" dirty="0" err="1" smtClean="0">
                          <a:ln>
                            <a:noFill/>
                          </a:ln>
                          <a:solidFill>
                            <a:srgbClr val="000000"/>
                          </a:solidFill>
                          <a:effectLst/>
                          <a:latin typeface="Arial" charset="0"/>
                        </a:rPr>
                        <a:t>AQIT</a:t>
                      </a:r>
                      <a:r>
                        <a:rPr kumimoji="0" lang="en-US" sz="1600" b="0" i="0" u="none" strike="noStrike" cap="none" normalizeH="0" baseline="0" dirty="0" smtClean="0">
                          <a:ln>
                            <a:noFill/>
                          </a:ln>
                          <a:solidFill>
                            <a:srgbClr val="000000"/>
                          </a:solidFill>
                          <a:effectLst/>
                          <a:latin typeface="Arial" charset="0"/>
                        </a:rPr>
                        <a:t>(Optom), MOptom, PhD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err="1" smtClean="0">
                          <a:ln>
                            <a:noFill/>
                          </a:ln>
                          <a:solidFill>
                            <a:srgbClr val="000000"/>
                          </a:solidFill>
                          <a:effectLst/>
                          <a:latin typeface="Arial" charset="0"/>
                        </a:rPr>
                        <a:t>Dir</a:t>
                      </a:r>
                      <a:r>
                        <a:rPr kumimoji="0" lang="en-US" sz="1600" b="0" i="0" u="none" strike="noStrike" cap="none" normalizeH="0" baseline="0" dirty="0" smtClean="0">
                          <a:ln>
                            <a:noFill/>
                          </a:ln>
                          <a:solidFill>
                            <a:srgbClr val="000000"/>
                          </a:solidFill>
                          <a:effectLst/>
                          <a:latin typeface="Arial" charset="0"/>
                        </a:rPr>
                        <a:t>: Educational Development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charset="0"/>
                        </a:rPr>
                        <a:t>IACLE International Secretariat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charset="0"/>
                        </a:rPr>
                        <a:t>(AUSTRALIA)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cap="none" normalizeH="0" baseline="0" dirty="0" err="1" smtClean="0">
                          <a:ln>
                            <a:noFill/>
                          </a:ln>
                          <a:solidFill>
                            <a:srgbClr val="000000"/>
                          </a:solidFill>
                          <a:effectLst/>
                          <a:latin typeface="Arial" charset="0"/>
                        </a:rPr>
                        <a:t>Nilesh</a:t>
                      </a:r>
                      <a:r>
                        <a:rPr kumimoji="0" lang="en-US" sz="1600" b="1" i="1" u="none" strike="noStrike" cap="none" normalizeH="0" baseline="0" dirty="0" smtClean="0">
                          <a:ln>
                            <a:noFill/>
                          </a:ln>
                          <a:solidFill>
                            <a:srgbClr val="000000"/>
                          </a:solidFill>
                          <a:effectLst/>
                          <a:latin typeface="Arial" charset="0"/>
                        </a:rPr>
                        <a:t> </a:t>
                      </a:r>
                      <a:r>
                        <a:rPr kumimoji="0" lang="en-US" sz="1600" b="1" i="1" u="none" strike="noStrike" cap="none" normalizeH="0" baseline="0" dirty="0" err="1" smtClean="0">
                          <a:ln>
                            <a:noFill/>
                          </a:ln>
                          <a:solidFill>
                            <a:srgbClr val="000000"/>
                          </a:solidFill>
                          <a:effectLst/>
                          <a:latin typeface="Arial" charset="0"/>
                        </a:rPr>
                        <a:t>Thite</a:t>
                      </a:r>
                      <a:endParaRPr kumimoji="0" lang="en-US" sz="1600" b="1" i="1" u="none" strike="noStrike" cap="none" normalizeH="0" baseline="0" dirty="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charset="0"/>
                        </a:rPr>
                        <a:t>MOptom, FIACLE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err="1" smtClean="0">
                          <a:ln>
                            <a:noFill/>
                          </a:ln>
                          <a:solidFill>
                            <a:srgbClr val="000000"/>
                          </a:solidFill>
                          <a:effectLst/>
                          <a:latin typeface="Arial" charset="0"/>
                        </a:rPr>
                        <a:t>Dir</a:t>
                      </a:r>
                      <a:r>
                        <a:rPr kumimoji="0" lang="en-US" sz="1600" b="0" i="0" u="none" strike="noStrike" cap="none" normalizeH="0" baseline="0" dirty="0" smtClean="0">
                          <a:ln>
                            <a:noFill/>
                          </a:ln>
                          <a:solidFill>
                            <a:srgbClr val="000000"/>
                          </a:solidFill>
                          <a:effectLst/>
                          <a:latin typeface="Arial" charset="0"/>
                        </a:rPr>
                        <a:t>: Educational Programs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charset="0"/>
                        </a:rPr>
                        <a:t>IACLE International Secretariat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000000"/>
                          </a:solidFill>
                          <a:effectLst/>
                          <a:latin typeface="Arial" charset="0"/>
                        </a:rPr>
                        <a:t>(INDIA)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1" i="1" u="none" strike="noStrike" cap="none" normalizeH="0" baseline="0" dirty="0" smtClean="0">
                        <a:ln>
                          <a:noFill/>
                        </a:ln>
                        <a:solidFill>
                          <a:srgbClr val="000000"/>
                        </a:solidFill>
                        <a:effectLst/>
                        <a:latin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1"/>
                    </a:solidFill>
                  </a:tcPr>
                </a:tc>
                <a:tc rowSpan="2">
                  <a:txBody>
                    <a:bodyPr/>
                    <a:lstStyle/>
                    <a:p>
                      <a:pPr marL="0" marR="0" lvl="0" indent="0" algn="ctr" defTabSz="914400" rtl="0" eaLnBrk="1" fontAlgn="base" latinLnBrk="0" hangingPunct="1">
                        <a:lnSpc>
                          <a:spcPct val="150000"/>
                        </a:lnSpc>
                        <a:spcBef>
                          <a:spcPct val="0"/>
                        </a:spcBef>
                        <a:spcAft>
                          <a:spcPct val="0"/>
                        </a:spcAft>
                        <a:buClrTx/>
                        <a:buSzTx/>
                        <a:buFont typeface="Arial" pitchFamily="34" charset="0"/>
                        <a:buNone/>
                        <a:tabLst/>
                        <a:defRPr/>
                      </a:pPr>
                      <a:endParaRPr kumimoji="0" lang="en-CA" sz="2400" b="1" i="0" u="none" strike="noStrike" cap="none" normalizeH="0" baseline="0" dirty="0" smtClean="0">
                        <a:ln>
                          <a:noFill/>
                        </a:ln>
                        <a:solidFill>
                          <a:srgbClr val="000000"/>
                        </a:solidFill>
                        <a:effectLst/>
                        <a:latin typeface="Arial" charset="0"/>
                      </a:endParaRPr>
                    </a:p>
                    <a:p>
                      <a:pPr marL="0" marR="0" lvl="0" indent="0" algn="ctr" defTabSz="914400" rtl="0" eaLnBrk="1" fontAlgn="base" latinLnBrk="0" hangingPunct="1">
                        <a:lnSpc>
                          <a:spcPct val="150000"/>
                        </a:lnSpc>
                        <a:spcBef>
                          <a:spcPct val="0"/>
                        </a:spcBef>
                        <a:spcAft>
                          <a:spcPct val="0"/>
                        </a:spcAft>
                        <a:buClrTx/>
                        <a:buSzTx/>
                        <a:buFont typeface="Arial" pitchFamily="34" charset="0"/>
                        <a:buNone/>
                        <a:tabLst/>
                        <a:defRPr/>
                      </a:pPr>
                      <a:r>
                        <a:rPr kumimoji="0" lang="en-CA" sz="2400" b="1" i="0" u="none" strike="noStrike" cap="none" normalizeH="0" baseline="0" dirty="0" err="1" smtClean="0">
                          <a:ln>
                            <a:noFill/>
                          </a:ln>
                          <a:solidFill>
                            <a:srgbClr val="000000"/>
                          </a:solidFill>
                          <a:effectLst/>
                          <a:latin typeface="Arial" charset="0"/>
                        </a:rPr>
                        <a:t>3L9</a:t>
                      </a:r>
                      <a:r>
                        <a:rPr kumimoji="0" lang="en-CA" sz="2400" b="1" i="0" u="none" strike="noStrike" cap="none" normalizeH="0" baseline="0" dirty="0" smtClean="0">
                          <a:ln>
                            <a:noFill/>
                          </a:ln>
                          <a:solidFill>
                            <a:srgbClr val="000000"/>
                          </a:solidFill>
                          <a:effectLst/>
                          <a:latin typeface="Arial" charset="0"/>
                        </a:rPr>
                        <a:t>:</a:t>
                      </a:r>
                      <a:br>
                        <a:rPr kumimoji="0" lang="en-CA" sz="2400" b="1" i="0" u="none" strike="noStrike" cap="none" normalizeH="0" baseline="0" dirty="0" smtClean="0">
                          <a:ln>
                            <a:noFill/>
                          </a:ln>
                          <a:solidFill>
                            <a:srgbClr val="000000"/>
                          </a:solidFill>
                          <a:effectLst/>
                          <a:latin typeface="Arial" charset="0"/>
                        </a:rPr>
                      </a:br>
                      <a:r>
                        <a:rPr kumimoji="0" lang="en-CA" sz="2400" b="1" i="0" u="none" strike="noStrike" cap="none" normalizeH="0" baseline="0" dirty="0" smtClean="0">
                          <a:ln>
                            <a:noFill/>
                          </a:ln>
                          <a:solidFill>
                            <a:srgbClr val="000000"/>
                          </a:solidFill>
                          <a:effectLst/>
                          <a:latin typeface="Arial" charset="0"/>
                        </a:rPr>
                        <a:t>Fitting</a:t>
                      </a:r>
                      <a:br>
                        <a:rPr kumimoji="0" lang="en-CA" sz="2400" b="1" i="0" u="none" strike="noStrike" cap="none" normalizeH="0" baseline="0" dirty="0" smtClean="0">
                          <a:ln>
                            <a:noFill/>
                          </a:ln>
                          <a:solidFill>
                            <a:srgbClr val="000000"/>
                          </a:solidFill>
                          <a:effectLst/>
                          <a:latin typeface="Arial" charset="0"/>
                        </a:rPr>
                      </a:br>
                      <a:r>
                        <a:rPr kumimoji="0" lang="en-CA" sz="2400" b="1" i="0" u="none" strike="noStrike" cap="none" normalizeH="0" baseline="0" dirty="0" smtClean="0">
                          <a:ln>
                            <a:noFill/>
                          </a:ln>
                          <a:solidFill>
                            <a:srgbClr val="000000"/>
                          </a:solidFill>
                          <a:effectLst/>
                          <a:latin typeface="Arial" charset="0"/>
                        </a:rPr>
                        <a:t>Silicone Hydrogel</a:t>
                      </a:r>
                      <a:br>
                        <a:rPr kumimoji="0" lang="en-CA" sz="2400" b="1" i="0" u="none" strike="noStrike" cap="none" normalizeH="0" baseline="0" dirty="0" smtClean="0">
                          <a:ln>
                            <a:noFill/>
                          </a:ln>
                          <a:solidFill>
                            <a:srgbClr val="000000"/>
                          </a:solidFill>
                          <a:effectLst/>
                          <a:latin typeface="Arial" charset="0"/>
                        </a:rPr>
                      </a:br>
                      <a:r>
                        <a:rPr kumimoji="0" lang="en-CA" sz="2400" b="1" i="0" u="none" strike="noStrike" cap="none" normalizeH="0" baseline="0" dirty="0" smtClean="0">
                          <a:ln>
                            <a:noFill/>
                          </a:ln>
                          <a:solidFill>
                            <a:srgbClr val="000000"/>
                          </a:solidFill>
                          <a:effectLst/>
                          <a:latin typeface="Arial" charset="0"/>
                        </a:rPr>
                        <a:t>Contact Lenses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F1"/>
                    </a:solidFill>
                  </a:tcPr>
                </a:tc>
              </a:tr>
              <a:tr h="92475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600" b="0" i="0" u="none" strike="noStrike" cap="none" normalizeH="0" baseline="0" dirty="0" smtClean="0">
                        <a:ln>
                          <a:noFill/>
                        </a:ln>
                        <a:solidFill>
                          <a:srgbClr val="000000"/>
                        </a:solidFill>
                        <a:effectLst/>
                        <a:latin typeface="Arial" charset="0"/>
                      </a:endParaRP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CEE3"/>
                    </a:solidFill>
                  </a:tcPr>
                </a:tc>
                <a:tc vMerge="1">
                  <a:txBody>
                    <a:bodyPr/>
                    <a:lstStyle/>
                    <a:p>
                      <a:endParaRPr lang="en-GB"/>
                    </a:p>
                  </a:txBody>
                  <a:tcPr/>
                </a:tc>
              </a:tr>
            </a:tbl>
          </a:graphicData>
        </a:graphic>
      </p:graphicFrame>
      <p:sp>
        <p:nvSpPr>
          <p:cNvPr id="74766" name="Title 1"/>
          <p:cNvSpPr>
            <a:spLocks noGrp="1"/>
          </p:cNvSpPr>
          <p:nvPr>
            <p:ph type="title"/>
          </p:nvPr>
        </p:nvSpPr>
        <p:spPr>
          <a:xfrm>
            <a:off x="1919288" y="-50800"/>
            <a:ext cx="6851650" cy="1143000"/>
          </a:xfrm>
        </p:spPr>
        <p:txBody>
          <a:bodyPr/>
          <a:lstStyle/>
          <a:p>
            <a:r>
              <a:rPr lang="en-US" smtClean="0"/>
              <a:t>CONTRIBUTORS</a:t>
            </a:r>
            <a:endParaRPr lang="en-CA" smtClean="0"/>
          </a:p>
        </p:txBody>
      </p:sp>
      <p:pic>
        <p:nvPicPr>
          <p:cNvPr id="74767"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29650" y="6156325"/>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975" y="1255713"/>
            <a:ext cx="8240713" cy="173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835" name="Picture 5"/>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4975" y="3030538"/>
            <a:ext cx="8240713" cy="162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0836" name="Picture 6"/>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4975" y="4700588"/>
            <a:ext cx="8240713" cy="172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7"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FIT: EFFECT OF </a:t>
            </a:r>
            <a:r>
              <a:rPr lang="en-US" sz="3200" smtClean="0">
                <a:solidFill>
                  <a:srgbClr val="FFFF00"/>
                </a:solidFill>
                <a:sym typeface="Symbol" pitchFamily="18" charset="2"/>
              </a:rPr>
              <a:t>TD, BOZR, SAG </a:t>
            </a:r>
            <a:endParaRPr lang="en-AU" sz="3200" smtClean="0">
              <a:solidFill>
                <a:srgbClr val="FFFF00"/>
              </a:solidFill>
            </a:endParaRPr>
          </a:p>
        </p:txBody>
      </p:sp>
      <p:sp>
        <p:nvSpPr>
          <p:cNvPr id="120838" name="Footer Placeholder 3"/>
          <p:cNvSpPr>
            <a:spLocks noGrp="1"/>
          </p:cNvSpPr>
          <p:nvPr>
            <p:ph type="ftr" sz="quarter" idx="4294967295"/>
          </p:nvPr>
        </p:nvSpPr>
        <p:spPr>
          <a:xfrm>
            <a:off x="2951163"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78051D46-3DCA-4A7E-AD7D-FC688A559D42}" type="slidenum">
              <a:rPr lang="en-AU" smtClean="0"/>
              <a:pPr eaLnBrk="1" hangingPunct="1"/>
              <a:t>50</a:t>
            </a:fld>
            <a:endParaRPr lang="en-AU" smtClean="0"/>
          </a:p>
        </p:txBody>
      </p:sp>
      <p:sp>
        <p:nvSpPr>
          <p:cNvPr id="8" name="Rectangle 7"/>
          <p:cNvSpPr/>
          <p:nvPr/>
        </p:nvSpPr>
        <p:spPr>
          <a:xfrm>
            <a:off x="900113" y="1243013"/>
            <a:ext cx="1943100" cy="373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ectangle 20"/>
          <p:cNvSpPr/>
          <p:nvPr/>
        </p:nvSpPr>
        <p:spPr>
          <a:xfrm>
            <a:off x="5278438" y="3014663"/>
            <a:ext cx="1728787" cy="373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 name="Rectangle 21"/>
          <p:cNvSpPr/>
          <p:nvPr/>
        </p:nvSpPr>
        <p:spPr>
          <a:xfrm>
            <a:off x="2063750" y="4687888"/>
            <a:ext cx="1481138" cy="3730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20842" name="Picture 9"/>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SAME PARAMETERS = SAME FIT?</a:t>
            </a:r>
            <a:endParaRPr lang="en-AU" sz="3200" smtClean="0">
              <a:solidFill>
                <a:srgbClr val="FFFF00"/>
              </a:solidFill>
            </a:endParaRPr>
          </a:p>
        </p:txBody>
      </p:sp>
      <p:sp>
        <p:nvSpPr>
          <p:cNvPr id="121859" name="Footer Placeholder 3"/>
          <p:cNvSpPr>
            <a:spLocks noGrp="1"/>
          </p:cNvSpPr>
          <p:nvPr>
            <p:ph type="ftr" sz="quarter" idx="4294967295"/>
          </p:nvPr>
        </p:nvSpPr>
        <p:spPr>
          <a:xfrm>
            <a:off x="2951163"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DF0480EE-74C6-438B-BAF6-DE11FD9C04F7}" type="slidenum">
              <a:rPr lang="en-AU" smtClean="0"/>
              <a:pPr eaLnBrk="1" hangingPunct="1"/>
              <a:t>51</a:t>
            </a:fld>
            <a:endParaRPr lang="en-AU" smtClean="0"/>
          </a:p>
        </p:txBody>
      </p:sp>
      <p:pic>
        <p:nvPicPr>
          <p:cNvPr id="121860"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388" y="1319213"/>
            <a:ext cx="1176337" cy="505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1331913" y="1268413"/>
            <a:ext cx="7920037" cy="5078412"/>
          </a:xfrm>
          <a:prstGeom prst="rect">
            <a:avLst/>
          </a:prstGeom>
          <a:noFill/>
        </p:spPr>
        <p:txBody>
          <a:bodyPr>
            <a:spAutoFit/>
          </a:bodyPr>
          <a:lstStyle/>
          <a:p>
            <a:pPr marL="285750" indent="-285750">
              <a:buFont typeface="Arial" pitchFamily="34" charset="0"/>
              <a:buChar char="•"/>
              <a:defRPr/>
            </a:pPr>
            <a:r>
              <a:rPr lang="en-AU" sz="3600" b="1" dirty="0">
                <a:solidFill>
                  <a:srgbClr val="00B050"/>
                </a:solidFill>
              </a:rPr>
              <a:t>Same BOZR </a:t>
            </a:r>
            <a:r>
              <a:rPr lang="en-AU" sz="3600" b="1" dirty="0">
                <a:solidFill>
                  <a:srgbClr val="0000FF"/>
                </a:solidFill>
              </a:rPr>
              <a:t>*</a:t>
            </a:r>
          </a:p>
          <a:p>
            <a:pPr marL="285750" indent="-285750">
              <a:buFont typeface="Arial" pitchFamily="34" charset="0"/>
              <a:buChar char="•"/>
              <a:defRPr/>
            </a:pPr>
            <a:r>
              <a:rPr lang="en-AU" sz="3600" b="1" dirty="0">
                <a:solidFill>
                  <a:srgbClr val="00B050"/>
                </a:solidFill>
              </a:rPr>
              <a:t>Same TD </a:t>
            </a:r>
            <a:r>
              <a:rPr lang="en-AU" sz="3600" b="1" dirty="0">
                <a:solidFill>
                  <a:srgbClr val="0000FF"/>
                </a:solidFill>
              </a:rPr>
              <a:t>*</a:t>
            </a:r>
          </a:p>
          <a:p>
            <a:pPr marL="285750" indent="-285750">
              <a:buFont typeface="Arial" pitchFamily="34" charset="0"/>
              <a:buChar char="•"/>
              <a:defRPr/>
            </a:pPr>
            <a:r>
              <a:rPr lang="en-AU" sz="3600" b="1" dirty="0">
                <a:solidFill>
                  <a:srgbClr val="00B050"/>
                </a:solidFill>
              </a:rPr>
              <a:t>Same </a:t>
            </a:r>
            <a:r>
              <a:rPr lang="en-AU" sz="3600" b="1" i="1" dirty="0">
                <a:solidFill>
                  <a:srgbClr val="00B050"/>
                </a:solidFill>
              </a:rPr>
              <a:t>t </a:t>
            </a:r>
            <a:r>
              <a:rPr lang="en-AU" sz="3600" b="1" baseline="-25000" dirty="0">
                <a:solidFill>
                  <a:srgbClr val="00B050"/>
                </a:solidFill>
              </a:rPr>
              <a:t>C</a:t>
            </a:r>
          </a:p>
          <a:p>
            <a:pPr marL="285750" indent="-285750">
              <a:buFont typeface="Arial" pitchFamily="34" charset="0"/>
              <a:buChar char="•"/>
              <a:defRPr/>
            </a:pPr>
            <a:r>
              <a:rPr lang="en-AU" sz="3600" b="1" dirty="0">
                <a:solidFill>
                  <a:srgbClr val="00B050"/>
                </a:solidFill>
              </a:rPr>
              <a:t>Same Rx </a:t>
            </a:r>
            <a:r>
              <a:rPr lang="en-AU" sz="3600" b="1" dirty="0">
                <a:solidFill>
                  <a:srgbClr val="0000FF"/>
                </a:solidFill>
              </a:rPr>
              <a:t>*</a:t>
            </a:r>
          </a:p>
          <a:p>
            <a:pPr>
              <a:defRPr/>
            </a:pPr>
            <a:r>
              <a:rPr lang="en-AU" sz="3600" b="1" dirty="0"/>
              <a:t>but...</a:t>
            </a:r>
          </a:p>
          <a:p>
            <a:pPr marL="285750" indent="-285750">
              <a:buFont typeface="Arial" pitchFamily="34" charset="0"/>
              <a:buChar char="•"/>
              <a:defRPr/>
            </a:pPr>
            <a:r>
              <a:rPr lang="en-AU" sz="3600" b="1" dirty="0">
                <a:solidFill>
                  <a:srgbClr val="FF0000"/>
                </a:solidFill>
              </a:rPr>
              <a:t>Different surface designs</a:t>
            </a:r>
          </a:p>
          <a:p>
            <a:pPr marL="285750" indent="-285750">
              <a:buFont typeface="Arial" pitchFamily="34" charset="0"/>
              <a:buChar char="•"/>
              <a:defRPr/>
            </a:pPr>
            <a:r>
              <a:rPr lang="en-AU" sz="3600" b="1" dirty="0">
                <a:solidFill>
                  <a:srgbClr val="FF0000"/>
                </a:solidFill>
              </a:rPr>
              <a:t>Different Sag</a:t>
            </a:r>
          </a:p>
          <a:p>
            <a:pPr marL="285750" indent="-285750">
              <a:buFont typeface="Arial" pitchFamily="34" charset="0"/>
              <a:buChar char="•"/>
              <a:defRPr/>
            </a:pPr>
            <a:r>
              <a:rPr lang="en-AU" sz="3600" b="1" dirty="0">
                <a:solidFill>
                  <a:srgbClr val="FF0000"/>
                </a:solidFill>
              </a:rPr>
              <a:t>Different material </a:t>
            </a:r>
            <a:r>
              <a:rPr lang="en-AU" sz="3600" b="1" dirty="0">
                <a:solidFill>
                  <a:srgbClr val="0000FF"/>
                </a:solidFill>
              </a:rPr>
              <a:t>*</a:t>
            </a:r>
          </a:p>
          <a:p>
            <a:pPr>
              <a:defRPr/>
            </a:pPr>
            <a:r>
              <a:rPr lang="en-AU" sz="3600" b="1" dirty="0"/>
              <a:t>= Expect DIFFERENT performance!</a:t>
            </a:r>
            <a:endParaRPr lang="en-GB" sz="3600" b="1" dirty="0"/>
          </a:p>
        </p:txBody>
      </p:sp>
      <p:sp>
        <p:nvSpPr>
          <p:cNvPr id="121862" name="TextBox 8"/>
          <p:cNvSpPr txBox="1">
            <a:spLocks noChangeArrowheads="1"/>
          </p:cNvSpPr>
          <p:nvPr/>
        </p:nvSpPr>
        <p:spPr bwMode="auto">
          <a:xfrm>
            <a:off x="5349875" y="3500438"/>
            <a:ext cx="34702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2800" b="1">
                <a:solidFill>
                  <a:srgbClr val="0000FF"/>
                </a:solidFill>
              </a:rPr>
              <a:t>* = Usual label data</a:t>
            </a:r>
            <a:endParaRPr lang="en-GB" sz="2800" b="1">
              <a:solidFill>
                <a:srgbClr val="0000FF"/>
              </a:solidFill>
            </a:endParaRPr>
          </a:p>
        </p:txBody>
      </p:sp>
      <p:pic>
        <p:nvPicPr>
          <p:cNvPr id="121863" name="Picture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600" i="1" smtClean="0">
                <a:solidFill>
                  <a:srgbClr val="FFFF00"/>
                </a:solidFill>
              </a:rPr>
              <a:t>t</a:t>
            </a:r>
            <a:r>
              <a:rPr lang="en-US" sz="3200" baseline="-25000" smtClean="0">
                <a:solidFill>
                  <a:srgbClr val="FFFF00"/>
                </a:solidFill>
              </a:rPr>
              <a:t>C</a:t>
            </a:r>
            <a:r>
              <a:rPr lang="en-US" sz="3200" smtClean="0">
                <a:solidFill>
                  <a:srgbClr val="FFFF00"/>
                </a:solidFill>
              </a:rPr>
              <a:t> SELECTION</a:t>
            </a:r>
            <a:endParaRPr lang="en-AU" sz="3200" smtClean="0">
              <a:solidFill>
                <a:srgbClr val="FFFF00"/>
              </a:solidFill>
            </a:endParaRPr>
          </a:p>
        </p:txBody>
      </p:sp>
      <p:sp>
        <p:nvSpPr>
          <p:cNvPr id="122883" name="Rectangle 3"/>
          <p:cNvSpPr>
            <a:spLocks noGrp="1" noChangeArrowheads="1"/>
          </p:cNvSpPr>
          <p:nvPr>
            <p:ph idx="1"/>
          </p:nvPr>
        </p:nvSpPr>
        <p:spPr>
          <a:xfrm>
            <a:off x="457200" y="1557338"/>
            <a:ext cx="8229600" cy="5543550"/>
          </a:xfrm>
        </p:spPr>
        <p:txBody>
          <a:bodyPr/>
          <a:lstStyle/>
          <a:p>
            <a:pPr eaLnBrk="1" hangingPunct="1">
              <a:lnSpc>
                <a:spcPts val="3600"/>
              </a:lnSpc>
            </a:pPr>
            <a:r>
              <a:rPr lang="en-US" smtClean="0"/>
              <a:t>As most SiHy CLs are stock CLs, no choice is offered (range 0.07 mm to 0.1 mm in spheres, thicker in torics)</a:t>
            </a:r>
          </a:p>
          <a:p>
            <a:pPr eaLnBrk="1" hangingPunct="1">
              <a:lnSpc>
                <a:spcPts val="3600"/>
              </a:lnSpc>
            </a:pPr>
            <a:r>
              <a:rPr lang="en-US" smtClean="0"/>
              <a:t>If custom SiHy CLs contemplated, similar </a:t>
            </a:r>
            <a:r>
              <a:rPr lang="en-US" i="1" smtClean="0"/>
              <a:t>t</a:t>
            </a:r>
            <a:r>
              <a:rPr lang="en-US" baseline="-25000" smtClean="0"/>
              <a:t>C</a:t>
            </a:r>
            <a:r>
              <a:rPr lang="en-US" smtClean="0"/>
              <a:t> range recommended</a:t>
            </a:r>
          </a:p>
          <a:p>
            <a:pPr eaLnBrk="1" hangingPunct="1">
              <a:lnSpc>
                <a:spcPts val="3600"/>
              </a:lnSpc>
            </a:pPr>
            <a:r>
              <a:rPr lang="en-US" smtClean="0"/>
              <a:t>In small number of wearers who are well adapted to thin hydrogel CLs, it is conceivable that they may have difficulty adjusting to thicker &amp; more rigid SiHy CLs</a:t>
            </a:r>
          </a:p>
        </p:txBody>
      </p:sp>
      <p:sp>
        <p:nvSpPr>
          <p:cNvPr id="12288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599B6BA-31D6-46EA-AA47-26AC877950AB}" type="slidenum">
              <a:rPr lang="en-AU" smtClean="0"/>
              <a:pPr eaLnBrk="1" hangingPunct="1"/>
              <a:t>52</a:t>
            </a:fld>
            <a:endParaRPr lang="en-AU"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EDGE</a:t>
            </a:r>
            <a:r>
              <a:rPr lang="en-US" sz="3200" smtClean="0"/>
              <a:t> </a:t>
            </a:r>
            <a:r>
              <a:rPr lang="en-US" sz="3200" smtClean="0">
                <a:solidFill>
                  <a:srgbClr val="FFFF00"/>
                </a:solidFill>
              </a:rPr>
              <a:t>DESIGN</a:t>
            </a:r>
            <a:endParaRPr lang="en-AU" sz="3200" smtClean="0">
              <a:solidFill>
                <a:srgbClr val="FFFF00"/>
              </a:solidFill>
            </a:endParaRPr>
          </a:p>
        </p:txBody>
      </p:sp>
      <p:sp>
        <p:nvSpPr>
          <p:cNvPr id="123907" name="Rectangle 3"/>
          <p:cNvSpPr>
            <a:spLocks noGrp="1" noChangeArrowheads="1"/>
          </p:cNvSpPr>
          <p:nvPr>
            <p:ph idx="1"/>
          </p:nvPr>
        </p:nvSpPr>
        <p:spPr>
          <a:xfrm>
            <a:off x="457200" y="1557338"/>
            <a:ext cx="8229600" cy="5543550"/>
          </a:xfrm>
        </p:spPr>
        <p:txBody>
          <a:bodyPr/>
          <a:lstStyle/>
          <a:p>
            <a:pPr eaLnBrk="1" hangingPunct="1">
              <a:lnSpc>
                <a:spcPts val="3400"/>
              </a:lnSpc>
            </a:pPr>
            <a:r>
              <a:rPr lang="en-US" smtClean="0"/>
              <a:t>SiHy CL design based largely on conventional hydrogel CLs</a:t>
            </a:r>
          </a:p>
          <a:p>
            <a:pPr eaLnBrk="1" hangingPunct="1">
              <a:lnSpc>
                <a:spcPts val="3400"/>
              </a:lnSpc>
            </a:pPr>
            <a:r>
              <a:rPr lang="en-US" smtClean="0"/>
              <a:t>Consideration required for material properties, especially Young’s modulus of elasticity</a:t>
            </a:r>
          </a:p>
          <a:p>
            <a:pPr eaLnBrk="1" hangingPunct="1">
              <a:lnSpc>
                <a:spcPts val="3400"/>
              </a:lnSpc>
            </a:pPr>
            <a:r>
              <a:rPr lang="en-US" smtClean="0"/>
              <a:t>Rounded edge with apex slightly towards posterior surface (GP-like) probably best</a:t>
            </a:r>
          </a:p>
          <a:p>
            <a:pPr eaLnBrk="1" hangingPunct="1">
              <a:lnSpc>
                <a:spcPts val="3400"/>
              </a:lnSpc>
            </a:pPr>
            <a:r>
              <a:rPr lang="en-US" smtClean="0"/>
              <a:t>Avoid excessively thick edges (more a problem of custom, lathed SiHy CLs</a:t>
            </a:r>
          </a:p>
        </p:txBody>
      </p:sp>
      <p:sp>
        <p:nvSpPr>
          <p:cNvPr id="12390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64A3AD41-29B8-46A7-894E-178260A26F5F}" type="slidenum">
              <a:rPr lang="en-AU" smtClean="0"/>
              <a:pPr eaLnBrk="1" hangingPunct="1"/>
              <a:t>53</a:t>
            </a:fld>
            <a:endParaRPr lang="en-AU"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SURFACE FINISH</a:t>
            </a:r>
            <a:endParaRPr lang="en-AU" sz="3200" smtClean="0">
              <a:solidFill>
                <a:srgbClr val="FFFF00"/>
              </a:solidFill>
            </a:endParaRPr>
          </a:p>
        </p:txBody>
      </p:sp>
      <p:sp>
        <p:nvSpPr>
          <p:cNvPr id="124931" name="Rectangle 3"/>
          <p:cNvSpPr>
            <a:spLocks noGrp="1" noChangeArrowheads="1"/>
          </p:cNvSpPr>
          <p:nvPr>
            <p:ph idx="1"/>
          </p:nvPr>
        </p:nvSpPr>
        <p:spPr>
          <a:xfrm>
            <a:off x="457200" y="1630363"/>
            <a:ext cx="8229600" cy="5543550"/>
          </a:xfrm>
        </p:spPr>
        <p:txBody>
          <a:bodyPr/>
          <a:lstStyle/>
          <a:p>
            <a:pPr eaLnBrk="1" hangingPunct="1">
              <a:lnSpc>
                <a:spcPts val="3600"/>
              </a:lnSpc>
            </a:pPr>
            <a:r>
              <a:rPr lang="en-US" smtClean="0"/>
              <a:t>In rare cases some wearers with overly sensitive lids may be intolerant of some SiHy CL surface finishes</a:t>
            </a:r>
          </a:p>
          <a:p>
            <a:pPr lvl="1" eaLnBrk="1" hangingPunct="1">
              <a:lnSpc>
                <a:spcPts val="3600"/>
              </a:lnSpc>
            </a:pPr>
            <a:r>
              <a:rPr lang="en-US" smtClean="0"/>
              <a:t>not likely in SiHy CLs that are not surface treated</a:t>
            </a:r>
          </a:p>
        </p:txBody>
      </p:sp>
      <p:sp>
        <p:nvSpPr>
          <p:cNvPr id="12493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9E0235C1-269E-4519-8AB1-E7025BA7F5D3}" type="slidenum">
              <a:rPr lang="en-AU" smtClean="0"/>
              <a:pPr eaLnBrk="1" hangingPunct="1"/>
              <a:t>54</a:t>
            </a:fld>
            <a:endParaRPr lang="en-AU"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FITTING: ASSESSING</a:t>
            </a:r>
            <a:endParaRPr lang="en-AU" sz="3200" smtClean="0">
              <a:solidFill>
                <a:srgbClr val="FFFF00"/>
              </a:solidFill>
            </a:endParaRPr>
          </a:p>
        </p:txBody>
      </p:sp>
      <p:sp>
        <p:nvSpPr>
          <p:cNvPr id="125955" name="Rectangle 3"/>
          <p:cNvSpPr>
            <a:spLocks noGrp="1" noChangeArrowheads="1"/>
          </p:cNvSpPr>
          <p:nvPr>
            <p:ph idx="1"/>
          </p:nvPr>
        </p:nvSpPr>
        <p:spPr>
          <a:xfrm>
            <a:off x="323850" y="1414463"/>
            <a:ext cx="8569325" cy="5543550"/>
          </a:xfrm>
        </p:spPr>
        <p:txBody>
          <a:bodyPr/>
          <a:lstStyle/>
          <a:p>
            <a:pPr eaLnBrk="1" hangingPunct="1">
              <a:lnSpc>
                <a:spcPts val="2600"/>
              </a:lnSpc>
            </a:pPr>
            <a:r>
              <a:rPr lang="en-US" smtClean="0"/>
              <a:t>Again, hydrogel criteria apply</a:t>
            </a:r>
          </a:p>
          <a:p>
            <a:pPr lvl="1" eaLnBrk="1" hangingPunct="1">
              <a:lnSpc>
                <a:spcPts val="2600"/>
              </a:lnSpc>
            </a:pPr>
            <a:r>
              <a:rPr lang="en-US" smtClean="0"/>
              <a:t>white light (diffuse usually adequate)</a:t>
            </a:r>
          </a:p>
          <a:p>
            <a:pPr lvl="1" eaLnBrk="1" hangingPunct="1">
              <a:lnSpc>
                <a:spcPts val="2600"/>
              </a:lnSpc>
            </a:pPr>
            <a:r>
              <a:rPr lang="en-US" smtClean="0"/>
              <a:t>little or no magnification</a:t>
            </a:r>
          </a:p>
          <a:p>
            <a:pPr lvl="1" eaLnBrk="1" hangingPunct="1">
              <a:lnSpc>
                <a:spcPts val="2600"/>
              </a:lnSpc>
            </a:pPr>
            <a:r>
              <a:rPr lang="en-US" smtClean="0"/>
              <a:t>naked eye adequate for initial assessment</a:t>
            </a:r>
          </a:p>
          <a:p>
            <a:pPr lvl="1" eaLnBrk="1" hangingPunct="1">
              <a:lnSpc>
                <a:spcPts val="2600"/>
              </a:lnSpc>
            </a:pPr>
            <a:r>
              <a:rPr lang="en-US" smtClean="0"/>
              <a:t>with slit-lamp, low - medium magnification (5X-15X), assess:</a:t>
            </a:r>
          </a:p>
          <a:p>
            <a:pPr lvl="2" eaLnBrk="1" hangingPunct="1">
              <a:lnSpc>
                <a:spcPts val="2600"/>
              </a:lnSpc>
            </a:pPr>
            <a:r>
              <a:rPr lang="en-US" smtClean="0"/>
              <a:t>the conjunctiva at &amp; beyond lens edge, including during lens movement (manipulate lens if necessary)</a:t>
            </a:r>
          </a:p>
          <a:p>
            <a:pPr lvl="2" eaLnBrk="1" hangingPunct="1">
              <a:lnSpc>
                <a:spcPts val="2600"/>
              </a:lnSpc>
            </a:pPr>
            <a:r>
              <a:rPr lang="en-US" smtClean="0"/>
              <a:t>speed of lens movement</a:t>
            </a:r>
          </a:p>
          <a:p>
            <a:pPr lvl="2" eaLnBrk="1" hangingPunct="1">
              <a:lnSpc>
                <a:spcPts val="2600"/>
              </a:lnSpc>
            </a:pPr>
            <a:r>
              <a:rPr lang="en-US" smtClean="0"/>
              <a:t>reliability &amp; accuracy of lens recentration</a:t>
            </a:r>
          </a:p>
          <a:p>
            <a:pPr lvl="3" eaLnBrk="1" hangingPunct="1">
              <a:lnSpc>
                <a:spcPts val="2600"/>
              </a:lnSpc>
            </a:pPr>
            <a:r>
              <a:rPr lang="en-US" smtClean="0"/>
              <a:t>after blink or push-up test or deliberate decentration</a:t>
            </a:r>
          </a:p>
          <a:p>
            <a:pPr lvl="2" eaLnBrk="1" hangingPunct="1">
              <a:lnSpc>
                <a:spcPts val="2600"/>
              </a:lnSpc>
            </a:pPr>
            <a:r>
              <a:rPr lang="en-US" smtClean="0"/>
              <a:t>confirm no edge fluting (check @ 6 o’clock), indentation, or inadequate coverage</a:t>
            </a:r>
          </a:p>
          <a:p>
            <a:pPr lvl="2" eaLnBrk="1" hangingPunct="1">
              <a:lnSpc>
                <a:spcPts val="2600"/>
              </a:lnSpc>
            </a:pPr>
            <a:endParaRPr lang="en-US" smtClean="0"/>
          </a:p>
        </p:txBody>
      </p:sp>
      <p:sp>
        <p:nvSpPr>
          <p:cNvPr id="12595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83C5EF4-5417-42E7-B1A6-7AB4C56209DB}" type="slidenum">
              <a:rPr lang="en-AU" smtClean="0"/>
              <a:pPr eaLnBrk="1" hangingPunct="1"/>
              <a:t>55</a:t>
            </a:fld>
            <a:endParaRPr lang="en-AU" smtClean="0"/>
          </a:p>
        </p:txBody>
      </p:sp>
      <p:pic>
        <p:nvPicPr>
          <p:cNvPr id="12595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FITTING ASSESSING </a:t>
            </a:r>
            <a:r>
              <a:rPr lang="en-US" sz="1600" smtClean="0"/>
              <a:t>contd...</a:t>
            </a:r>
            <a:endParaRPr lang="en-AU" sz="3200" smtClean="0"/>
          </a:p>
        </p:txBody>
      </p:sp>
      <p:sp>
        <p:nvSpPr>
          <p:cNvPr id="126979" name="Rectangle 3"/>
          <p:cNvSpPr>
            <a:spLocks noGrp="1" noChangeArrowheads="1"/>
          </p:cNvSpPr>
          <p:nvPr>
            <p:ph idx="1"/>
          </p:nvPr>
        </p:nvSpPr>
        <p:spPr>
          <a:xfrm>
            <a:off x="323850" y="1414463"/>
            <a:ext cx="8569325" cy="5543550"/>
          </a:xfrm>
        </p:spPr>
        <p:txBody>
          <a:bodyPr/>
          <a:lstStyle/>
          <a:p>
            <a:pPr eaLnBrk="1" hangingPunct="1">
              <a:lnSpc>
                <a:spcPts val="2600"/>
              </a:lnSpc>
            </a:pPr>
            <a:r>
              <a:rPr lang="en-US" sz="2800" smtClean="0"/>
              <a:t>Fluting or edge lift-off unlikely to settle or disappear without changing lens type or lens parameters</a:t>
            </a:r>
          </a:p>
          <a:p>
            <a:pPr lvl="1" eaLnBrk="1" hangingPunct="1">
              <a:lnSpc>
                <a:spcPts val="2600"/>
              </a:lnSpc>
            </a:pPr>
            <a:r>
              <a:rPr lang="en-US" smtClean="0"/>
              <a:t>usually accompanied by discomfort</a:t>
            </a:r>
          </a:p>
          <a:p>
            <a:pPr eaLnBrk="1" hangingPunct="1">
              <a:lnSpc>
                <a:spcPts val="2600"/>
              </a:lnSpc>
            </a:pPr>
            <a:r>
              <a:rPr lang="en-US" sz="2800" smtClean="0"/>
              <a:t>Assessment valid after 5-10 min unless obvious tearing induced by lens insertion</a:t>
            </a:r>
          </a:p>
          <a:p>
            <a:pPr lvl="1" eaLnBrk="1" hangingPunct="1">
              <a:lnSpc>
                <a:spcPts val="2600"/>
              </a:lnSpc>
            </a:pPr>
            <a:r>
              <a:rPr lang="en-US" smtClean="0"/>
              <a:t>actual time depends on water content (higher requires longer)</a:t>
            </a:r>
          </a:p>
          <a:p>
            <a:pPr eaLnBrk="1" hangingPunct="1">
              <a:lnSpc>
                <a:spcPts val="2600"/>
              </a:lnSpc>
            </a:pPr>
            <a:r>
              <a:rPr lang="en-US" sz="2800" smtClean="0"/>
              <a:t>Although used infrequently outside research clinics, high-molecular weight fluorescein may reveal heavy corneal bearing areas, e.g. @ transitions on back surface</a:t>
            </a:r>
          </a:p>
          <a:p>
            <a:pPr lvl="1" eaLnBrk="1" hangingPunct="1">
              <a:lnSpc>
                <a:spcPts val="2600"/>
              </a:lnSpc>
            </a:pPr>
            <a:r>
              <a:rPr lang="en-US" smtClean="0"/>
              <a:t>SEALs may result (</a:t>
            </a:r>
            <a:r>
              <a:rPr lang="en-US" smtClean="0">
                <a:sym typeface="Symbol" pitchFamily="18" charset="2"/>
              </a:rPr>
              <a:t> with </a:t>
            </a:r>
            <a:r>
              <a:rPr lang="en-US" smtClean="0"/>
              <a:t>newer SiHy CLs) </a:t>
            </a:r>
          </a:p>
        </p:txBody>
      </p:sp>
      <p:sp>
        <p:nvSpPr>
          <p:cNvPr id="12698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43C96BE-1680-4B2B-842B-EFB0CDD271E3}" type="slidenum">
              <a:rPr lang="en-AU" smtClean="0"/>
              <a:pPr eaLnBrk="1" hangingPunct="1"/>
              <a:t>56</a:t>
            </a:fld>
            <a:endParaRPr lang="en-AU" smtClean="0"/>
          </a:p>
        </p:txBody>
      </p:sp>
      <p:pic>
        <p:nvPicPr>
          <p:cNvPr id="126981"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SEALs: YOUNG’S THEORY</a:t>
            </a:r>
            <a:endParaRPr lang="en-AU" sz="3200" smtClean="0"/>
          </a:p>
        </p:txBody>
      </p:sp>
      <p:sp>
        <p:nvSpPr>
          <p:cNvPr id="128003"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7B202A6C-B903-404D-9CE2-9FDEA6E2CDAD}" type="slidenum">
              <a:rPr lang="en-AU" smtClean="0"/>
              <a:pPr eaLnBrk="1" hangingPunct="1"/>
              <a:t>57</a:t>
            </a:fld>
            <a:endParaRPr lang="en-AU" smtClean="0"/>
          </a:p>
        </p:txBody>
      </p:sp>
      <p:sp>
        <p:nvSpPr>
          <p:cNvPr id="128004" name="TextBox 1"/>
          <p:cNvSpPr txBox="1">
            <a:spLocks noChangeArrowheads="1"/>
          </p:cNvSpPr>
          <p:nvPr/>
        </p:nvSpPr>
        <p:spPr bwMode="auto">
          <a:xfrm>
            <a:off x="6796088" y="5949950"/>
            <a:ext cx="1736725" cy="3683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Enlarged view</a:t>
            </a:r>
            <a:endParaRPr lang="en-GB" b="1"/>
          </a:p>
        </p:txBody>
      </p:sp>
      <p:sp>
        <p:nvSpPr>
          <p:cNvPr id="128005" name="TextBox 5"/>
          <p:cNvSpPr txBox="1">
            <a:spLocks noChangeArrowheads="1"/>
          </p:cNvSpPr>
          <p:nvPr/>
        </p:nvSpPr>
        <p:spPr bwMode="auto">
          <a:xfrm>
            <a:off x="2771775" y="5949950"/>
            <a:ext cx="2019300" cy="368300"/>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b="1"/>
              <a:t>Stages of a blink</a:t>
            </a:r>
            <a:endParaRPr lang="en-GB" b="1"/>
          </a:p>
        </p:txBody>
      </p:sp>
      <p:pic>
        <p:nvPicPr>
          <p:cNvPr id="128006" name="Picture 1"/>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268413"/>
            <a:ext cx="9144000" cy="4668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8007" name="Picture 6"/>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FITTING ASSESSMENT </a:t>
            </a:r>
            <a:r>
              <a:rPr lang="en-US" sz="1600" smtClean="0"/>
              <a:t>contd...</a:t>
            </a:r>
            <a:endParaRPr lang="en-AU" sz="3200" smtClean="0"/>
          </a:p>
        </p:txBody>
      </p:sp>
      <p:sp>
        <p:nvSpPr>
          <p:cNvPr id="129027" name="Rectangle 3"/>
          <p:cNvSpPr>
            <a:spLocks noGrp="1" noChangeArrowheads="1"/>
          </p:cNvSpPr>
          <p:nvPr>
            <p:ph idx="1"/>
          </p:nvPr>
        </p:nvSpPr>
        <p:spPr>
          <a:xfrm>
            <a:off x="323850" y="1414463"/>
            <a:ext cx="8569325" cy="5543550"/>
          </a:xfrm>
        </p:spPr>
        <p:txBody>
          <a:bodyPr/>
          <a:lstStyle/>
          <a:p>
            <a:pPr eaLnBrk="1" hangingPunct="1">
              <a:lnSpc>
                <a:spcPts val="2600"/>
              </a:lnSpc>
            </a:pPr>
            <a:r>
              <a:rPr lang="en-US" smtClean="0"/>
              <a:t>If EW/CW contemplated, enhanced lens movement should be sought provided comfort not compromised</a:t>
            </a:r>
          </a:p>
          <a:p>
            <a:pPr lvl="1" eaLnBrk="1" hangingPunct="1">
              <a:lnSpc>
                <a:spcPts val="2600"/>
              </a:lnSpc>
            </a:pPr>
            <a:r>
              <a:rPr lang="en-US" smtClean="0"/>
              <a:t>lens tightness usually rated on 0% (CL slides from cornea on lid retraction) to 100% (CL appears bound to the eye) or some other suitable &amp; validated rating system with clear end points and a desired ‘tightness’ somewhere mid-range.  In 0-100% scheme, 50% considered optimum</a:t>
            </a:r>
          </a:p>
          <a:p>
            <a:pPr lvl="1" eaLnBrk="1" hangingPunct="1">
              <a:lnSpc>
                <a:spcPts val="2600"/>
              </a:lnSpc>
            </a:pPr>
            <a:r>
              <a:rPr lang="en-US" smtClean="0"/>
              <a:t>EW/CW requires &lt;50%, i.e. tending looser, but </a:t>
            </a:r>
            <a:r>
              <a:rPr lang="en-US" smtClean="0">
                <a:solidFill>
                  <a:srgbClr val="FF0000"/>
                </a:solidFill>
              </a:rPr>
              <a:t>coverage</a:t>
            </a:r>
            <a:r>
              <a:rPr lang="en-US" smtClean="0"/>
              <a:t> in all reasonable eye positions </a:t>
            </a:r>
            <a:r>
              <a:rPr lang="en-US" smtClean="0">
                <a:solidFill>
                  <a:srgbClr val="FF0000"/>
                </a:solidFill>
              </a:rPr>
              <a:t>still required</a:t>
            </a:r>
          </a:p>
        </p:txBody>
      </p:sp>
      <p:sp>
        <p:nvSpPr>
          <p:cNvPr id="12902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118370F-2150-4440-9C74-BD2C503D7018}" type="slidenum">
              <a:rPr lang="en-AU" smtClean="0"/>
              <a:pPr eaLnBrk="1" hangingPunct="1"/>
              <a:t>58</a:t>
            </a:fld>
            <a:endParaRPr lang="en-AU" smtClean="0"/>
          </a:p>
        </p:txBody>
      </p:sp>
      <p:pic>
        <p:nvPicPr>
          <p:cNvPr id="129029"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228725" y="-69850"/>
            <a:ext cx="8229600" cy="1143000"/>
          </a:xfrm>
        </p:spPr>
        <p:txBody>
          <a:bodyPr/>
          <a:lstStyle/>
          <a:p>
            <a:pPr eaLnBrk="1" hangingPunct="1"/>
            <a:r>
              <a:rPr lang="en-US" sz="3200" smtClean="0"/>
              <a:t>SILICONE HYDROGELS</a:t>
            </a:r>
            <a:br>
              <a:rPr lang="en-US" sz="3200" smtClean="0"/>
            </a:br>
            <a:r>
              <a:rPr lang="en-US" sz="3200" smtClean="0">
                <a:solidFill>
                  <a:srgbClr val="FFFF00"/>
                </a:solidFill>
              </a:rPr>
              <a:t>DISPENSING</a:t>
            </a:r>
            <a:endParaRPr lang="en-AU" sz="3200" smtClean="0">
              <a:solidFill>
                <a:srgbClr val="FFFF00"/>
              </a:solidFill>
            </a:endParaRPr>
          </a:p>
        </p:txBody>
      </p:sp>
      <p:sp>
        <p:nvSpPr>
          <p:cNvPr id="130051" name="Rectangle 3"/>
          <p:cNvSpPr>
            <a:spLocks noGrp="1" noChangeArrowheads="1"/>
          </p:cNvSpPr>
          <p:nvPr>
            <p:ph idx="1"/>
          </p:nvPr>
        </p:nvSpPr>
        <p:spPr>
          <a:xfrm>
            <a:off x="457200" y="1341438"/>
            <a:ext cx="8229600" cy="5543550"/>
          </a:xfrm>
        </p:spPr>
        <p:txBody>
          <a:bodyPr/>
          <a:lstStyle/>
          <a:p>
            <a:pPr eaLnBrk="1" hangingPunct="1"/>
            <a:r>
              <a:rPr lang="en-US" smtClean="0"/>
              <a:t>Similar to other soft (hydrogel) CLs</a:t>
            </a:r>
          </a:p>
          <a:p>
            <a:pPr eaLnBrk="1" hangingPunct="1"/>
            <a:r>
              <a:rPr lang="en-US" smtClean="0"/>
              <a:t>Special instructions:</a:t>
            </a:r>
          </a:p>
          <a:p>
            <a:pPr lvl="1" eaLnBrk="1" hangingPunct="1"/>
            <a:r>
              <a:rPr lang="en-US" smtClean="0"/>
              <a:t>do not change prescribed LCPs without seeking professional advice</a:t>
            </a:r>
          </a:p>
          <a:p>
            <a:pPr lvl="1" eaLnBrk="1" hangingPunct="1"/>
            <a:r>
              <a:rPr lang="en-US" smtClean="0"/>
              <a:t>return in 1 day/1 week/1 month, or as appropriate (practice’s policy)</a:t>
            </a:r>
          </a:p>
          <a:p>
            <a:pPr lvl="2" eaLnBrk="1" hangingPunct="1"/>
            <a:r>
              <a:rPr lang="en-US" smtClean="0"/>
              <a:t>confirm refractive status on each possible occasion</a:t>
            </a:r>
          </a:p>
          <a:p>
            <a:pPr lvl="1" eaLnBrk="1" hangingPunct="1"/>
            <a:r>
              <a:rPr lang="en-US" smtClean="0"/>
              <a:t>follow the prescribed wear regimen</a:t>
            </a:r>
          </a:p>
          <a:p>
            <a:pPr lvl="2" eaLnBrk="1" hangingPunct="1"/>
            <a:r>
              <a:rPr lang="en-US" smtClean="0"/>
              <a:t>vary only after seeking advice</a:t>
            </a:r>
          </a:p>
          <a:p>
            <a:pPr lvl="2" eaLnBrk="1" hangingPunct="1"/>
            <a:r>
              <a:rPr lang="en-US" smtClean="0"/>
              <a:t>use a rubbing care regimen</a:t>
            </a:r>
          </a:p>
        </p:txBody>
      </p:sp>
      <p:sp>
        <p:nvSpPr>
          <p:cNvPr id="13005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135632A-8284-4466-825C-DFF81122D6A0}" type="slidenum">
              <a:rPr lang="en-AU" smtClean="0"/>
              <a:pPr eaLnBrk="1" hangingPunct="1"/>
              <a:t>59</a:t>
            </a:fld>
            <a:endParaRPr lang="en-A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12850"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WHY?</a:t>
            </a:r>
            <a:endParaRPr lang="en-AU" sz="3200" smtClean="0">
              <a:solidFill>
                <a:srgbClr val="FFFF00"/>
              </a:solidFill>
            </a:endParaRPr>
          </a:p>
        </p:txBody>
      </p:sp>
      <p:sp>
        <p:nvSpPr>
          <p:cNvPr id="75779" name="Rectangle 3"/>
          <p:cNvSpPr>
            <a:spLocks noGrp="1" noChangeArrowheads="1"/>
          </p:cNvSpPr>
          <p:nvPr>
            <p:ph idx="1"/>
          </p:nvPr>
        </p:nvSpPr>
        <p:spPr>
          <a:xfrm>
            <a:off x="457200" y="1414463"/>
            <a:ext cx="8229600" cy="5543550"/>
          </a:xfrm>
        </p:spPr>
        <p:txBody>
          <a:bodyPr/>
          <a:lstStyle/>
          <a:p>
            <a:pPr eaLnBrk="1" hangingPunct="1">
              <a:lnSpc>
                <a:spcPts val="3000"/>
              </a:lnSpc>
            </a:pPr>
            <a:r>
              <a:rPr lang="en-US" sz="2800" smtClean="0"/>
              <a:t>O</a:t>
            </a:r>
            <a:r>
              <a:rPr lang="en-US" sz="2800" baseline="-25000" smtClean="0"/>
              <a:t>2</a:t>
            </a:r>
            <a:r>
              <a:rPr lang="en-US" sz="2800" smtClean="0"/>
              <a:t> permeability (Dk) was prime motivation for developing silicone-based CL materials </a:t>
            </a:r>
            <a:r>
              <a:rPr lang="en-US" sz="1800" smtClean="0"/>
              <a:t>(GP &amp; Soft)</a:t>
            </a:r>
            <a:r>
              <a:rPr lang="en-US" sz="2800" smtClean="0"/>
              <a:t>. </a:t>
            </a:r>
            <a:r>
              <a:rPr lang="en-US" sz="2800" smtClean="0">
                <a:sym typeface="Symbol" pitchFamily="18" charset="2"/>
              </a:rPr>
              <a:t> </a:t>
            </a:r>
            <a:r>
              <a:rPr lang="en-US" sz="2800" smtClean="0"/>
              <a:t>CL transmissibility (</a:t>
            </a:r>
            <a:r>
              <a:rPr lang="en-US" sz="2800" i="1" smtClean="0"/>
              <a:t>Dk/t</a:t>
            </a:r>
            <a:r>
              <a:rPr lang="en-US" sz="2800" smtClean="0"/>
              <a:t>) </a:t>
            </a:r>
            <a:r>
              <a:rPr lang="en-US" sz="2800" smtClean="0">
                <a:sym typeface="Symbol" pitchFamily="18" charset="2"/>
              </a:rPr>
              <a:t>  </a:t>
            </a:r>
            <a:r>
              <a:rPr lang="en-US" sz="2800" smtClean="0"/>
              <a:t>corneal oxygenation, a ‘holy grail’ for materials developers, CL manufacturers, CL researchers, &amp; CL practitioners alike.</a:t>
            </a:r>
          </a:p>
          <a:p>
            <a:pPr eaLnBrk="1" hangingPunct="1">
              <a:lnSpc>
                <a:spcPts val="3000"/>
              </a:lnSpc>
            </a:pPr>
            <a:r>
              <a:rPr lang="en-US" sz="2800" smtClean="0"/>
              <a:t>Holden &amp; Mertz (1984) paper </a:t>
            </a:r>
            <a:r>
              <a:rPr lang="en-US" sz="2800" i="1" smtClean="0"/>
              <a:t>et seq. </a:t>
            </a:r>
            <a:r>
              <a:rPr lang="en-US" sz="2800" smtClean="0"/>
              <a:t>set O</a:t>
            </a:r>
            <a:r>
              <a:rPr lang="en-US" sz="2800" baseline="-25000" smtClean="0"/>
              <a:t>2</a:t>
            </a:r>
            <a:r>
              <a:rPr lang="en-US" sz="2800" i="1" smtClean="0"/>
              <a:t> </a:t>
            </a:r>
            <a:r>
              <a:rPr lang="en-US" sz="2800" smtClean="0"/>
              <a:t>goalposts high, later revisions even higher</a:t>
            </a:r>
          </a:p>
          <a:p>
            <a:pPr eaLnBrk="1" hangingPunct="1">
              <a:lnSpc>
                <a:spcPts val="3000"/>
              </a:lnSpc>
            </a:pPr>
            <a:r>
              <a:rPr lang="en-US" sz="2800" smtClean="0"/>
              <a:t>Hoped that </a:t>
            </a:r>
            <a:r>
              <a:rPr lang="en-US" sz="2800" smtClean="0">
                <a:sym typeface="Symbol" pitchFamily="18" charset="2"/>
              </a:rPr>
              <a:t></a:t>
            </a:r>
            <a:r>
              <a:rPr lang="en-US" sz="2800" smtClean="0"/>
              <a:t> physiological performance would </a:t>
            </a:r>
            <a:r>
              <a:rPr lang="en-US" sz="2800" smtClean="0">
                <a:sym typeface="Symbol" pitchFamily="18" charset="2"/>
              </a:rPr>
              <a:t> or eliminate </a:t>
            </a:r>
            <a:r>
              <a:rPr lang="en-US" sz="2800" smtClean="0"/>
              <a:t>adverse outcomes of CL wear, especially infections (e.g. MK) &amp; inflammatory events</a:t>
            </a:r>
          </a:p>
        </p:txBody>
      </p:sp>
      <p:sp>
        <p:nvSpPr>
          <p:cNvPr id="7578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D533162D-D85A-41F2-A908-88C0730BD0FF}" type="slidenum">
              <a:rPr lang="en-AU" smtClean="0"/>
              <a:pPr eaLnBrk="1" hangingPunct="1"/>
              <a:t>6</a:t>
            </a:fld>
            <a:endParaRPr lang="en-AU" smtClean="0"/>
          </a:p>
        </p:txBody>
      </p:sp>
      <p:pic>
        <p:nvPicPr>
          <p:cNvPr id="75781"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228725" y="-69850"/>
            <a:ext cx="8229600" cy="1143000"/>
          </a:xfrm>
        </p:spPr>
        <p:txBody>
          <a:bodyPr/>
          <a:lstStyle/>
          <a:p>
            <a:pPr eaLnBrk="1" hangingPunct="1"/>
            <a:r>
              <a:rPr lang="en-US" sz="3200" smtClean="0"/>
              <a:t>SILICONE HYDROGELS</a:t>
            </a:r>
            <a:br>
              <a:rPr lang="en-US" sz="3200" smtClean="0"/>
            </a:br>
            <a:r>
              <a:rPr lang="en-US" sz="3200" smtClean="0">
                <a:solidFill>
                  <a:srgbClr val="FFFF00"/>
                </a:solidFill>
              </a:rPr>
              <a:t>FITTING,</a:t>
            </a:r>
            <a:r>
              <a:rPr lang="en-US" sz="3200" smtClean="0"/>
              <a:t> </a:t>
            </a:r>
            <a:r>
              <a:rPr lang="en-US" sz="3200" smtClean="0">
                <a:solidFill>
                  <a:srgbClr val="FFFF00"/>
                </a:solidFill>
              </a:rPr>
              <a:t>DISPENSING, AFTER-CARE</a:t>
            </a:r>
            <a:endParaRPr lang="en-AU" sz="3200" smtClean="0">
              <a:solidFill>
                <a:srgbClr val="FFFF00"/>
              </a:solidFill>
            </a:endParaRPr>
          </a:p>
        </p:txBody>
      </p:sp>
      <p:sp>
        <p:nvSpPr>
          <p:cNvPr id="131075" name="Rectangle 3"/>
          <p:cNvSpPr>
            <a:spLocks noGrp="1" noChangeArrowheads="1"/>
          </p:cNvSpPr>
          <p:nvPr>
            <p:ph idx="1"/>
          </p:nvPr>
        </p:nvSpPr>
        <p:spPr>
          <a:xfrm>
            <a:off x="323850" y="1414463"/>
            <a:ext cx="8640763" cy="5543550"/>
          </a:xfrm>
        </p:spPr>
        <p:txBody>
          <a:bodyPr/>
          <a:lstStyle/>
          <a:p>
            <a:pPr eaLnBrk="1" hangingPunct="1">
              <a:lnSpc>
                <a:spcPts val="4000"/>
              </a:lnSpc>
            </a:pPr>
            <a:r>
              <a:rPr lang="en-US" smtClean="0"/>
              <a:t>Fitting, dispensing, &amp; after-care considerations relate mainly to their </a:t>
            </a:r>
            <a:r>
              <a:rPr lang="en-US" smtClean="0">
                <a:sym typeface="Symbol" pitchFamily="18" charset="2"/>
              </a:rPr>
              <a:t> </a:t>
            </a:r>
            <a:r>
              <a:rPr lang="en-US" smtClean="0"/>
              <a:t>modulus of elasticity (especially the earlier materials), their </a:t>
            </a:r>
            <a:r>
              <a:rPr lang="en-US" smtClean="0">
                <a:sym typeface="Symbol" pitchFamily="18" charset="2"/>
              </a:rPr>
              <a:t> on-eye dehydration, &amp; their  O</a:t>
            </a:r>
            <a:r>
              <a:rPr lang="en-US" baseline="-25000" smtClean="0">
                <a:sym typeface="Symbol" pitchFamily="18" charset="2"/>
              </a:rPr>
              <a:t>2</a:t>
            </a:r>
            <a:r>
              <a:rPr lang="en-US" smtClean="0">
                <a:sym typeface="Symbol" pitchFamily="18" charset="2"/>
              </a:rPr>
              <a:t> permeability ( transmissibility)</a:t>
            </a:r>
          </a:p>
          <a:p>
            <a:pPr eaLnBrk="1" hangingPunct="1">
              <a:lnSpc>
                <a:spcPts val="4000"/>
              </a:lnSpc>
            </a:pPr>
            <a:r>
              <a:rPr lang="en-US" smtClean="0">
                <a:sym typeface="Symbol" pitchFamily="18" charset="2"/>
              </a:rPr>
              <a:t>It is essential that the practitioner recognize a CL that  unsatisfactory performance &amp; to know when to discontinue with a particular CL type, especially in EW applications</a:t>
            </a:r>
            <a:endParaRPr lang="en-US" smtClean="0"/>
          </a:p>
        </p:txBody>
      </p:sp>
      <p:sp>
        <p:nvSpPr>
          <p:cNvPr id="13107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A919DEA4-EC1D-4C47-81C8-41249D0E8422}" type="slidenum">
              <a:rPr lang="en-AU" smtClean="0"/>
              <a:pPr eaLnBrk="1" hangingPunct="1"/>
              <a:t>60</a:t>
            </a:fld>
            <a:endParaRPr lang="en-AU"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LENS ADHERENCE</a:t>
            </a:r>
            <a:endParaRPr lang="en-AU" sz="3200" smtClean="0"/>
          </a:p>
        </p:txBody>
      </p:sp>
      <p:sp>
        <p:nvSpPr>
          <p:cNvPr id="132099" name="Rectangle 3"/>
          <p:cNvSpPr>
            <a:spLocks noGrp="1" noChangeArrowheads="1"/>
          </p:cNvSpPr>
          <p:nvPr>
            <p:ph idx="1"/>
          </p:nvPr>
        </p:nvSpPr>
        <p:spPr>
          <a:xfrm>
            <a:off x="323850" y="1414463"/>
            <a:ext cx="8569325" cy="5543550"/>
          </a:xfrm>
        </p:spPr>
        <p:txBody>
          <a:bodyPr/>
          <a:lstStyle/>
          <a:p>
            <a:pPr eaLnBrk="1" hangingPunct="1">
              <a:lnSpc>
                <a:spcPts val="2600"/>
              </a:lnSpc>
            </a:pPr>
            <a:r>
              <a:rPr lang="en-US" smtClean="0"/>
              <a:t>CL adherence during over-night wear not limited to GP CLs only</a:t>
            </a:r>
          </a:p>
          <a:p>
            <a:pPr lvl="1" eaLnBrk="1" hangingPunct="1">
              <a:lnSpc>
                <a:spcPts val="2600"/>
              </a:lnSpc>
            </a:pPr>
            <a:r>
              <a:rPr lang="en-US" smtClean="0"/>
              <a:t>conventional hydrogel CLs can adhere</a:t>
            </a:r>
          </a:p>
          <a:p>
            <a:pPr lvl="2" eaLnBrk="1" hangingPunct="1">
              <a:lnSpc>
                <a:spcPts val="2600"/>
              </a:lnSpc>
            </a:pPr>
            <a:r>
              <a:rPr lang="en-US" smtClean="0"/>
              <a:t>mobility restored 5-10 min after eye opening</a:t>
            </a:r>
          </a:p>
          <a:p>
            <a:pPr lvl="1" eaLnBrk="1" hangingPunct="1">
              <a:lnSpc>
                <a:spcPts val="2600"/>
              </a:lnSpc>
            </a:pPr>
            <a:r>
              <a:rPr lang="en-US" smtClean="0"/>
              <a:t>SiHy CLs can also adhere during over-night wear</a:t>
            </a:r>
          </a:p>
          <a:p>
            <a:pPr lvl="2" eaLnBrk="1" hangingPunct="1">
              <a:lnSpc>
                <a:spcPts val="2600"/>
              </a:lnSpc>
            </a:pPr>
            <a:r>
              <a:rPr lang="en-US" smtClean="0"/>
              <a:t>like hydrogel CLs, mobility restored 5-10 min after eye opening</a:t>
            </a:r>
          </a:p>
          <a:p>
            <a:pPr lvl="1" eaLnBrk="1" hangingPunct="1">
              <a:lnSpc>
                <a:spcPts val="2600"/>
              </a:lnSpc>
            </a:pPr>
            <a:r>
              <a:rPr lang="en-US" smtClean="0"/>
              <a:t>SiHy adherence in DW virtually unknown</a:t>
            </a:r>
          </a:p>
          <a:p>
            <a:pPr lvl="1" eaLnBrk="1" hangingPunct="1">
              <a:lnSpc>
                <a:spcPts val="2600"/>
              </a:lnSpc>
            </a:pPr>
            <a:r>
              <a:rPr lang="en-US" smtClean="0"/>
              <a:t>Sweeney (2</a:t>
            </a:r>
            <a:r>
              <a:rPr lang="en-US" baseline="30000" smtClean="0"/>
              <a:t>nd</a:t>
            </a:r>
            <a:r>
              <a:rPr lang="en-US" smtClean="0"/>
              <a:t> edition) recommends 2-3 drops of sterile, unpreserved saline in each eye BEFORE &amp; AFTER each sleep period</a:t>
            </a:r>
          </a:p>
          <a:p>
            <a:pPr lvl="2" eaLnBrk="1" hangingPunct="1">
              <a:lnSpc>
                <a:spcPts val="2600"/>
              </a:lnSpc>
            </a:pPr>
            <a:r>
              <a:rPr lang="en-US" smtClean="0"/>
              <a:t>flushes debris &amp; facilitates lens movement</a:t>
            </a:r>
          </a:p>
        </p:txBody>
      </p:sp>
      <p:sp>
        <p:nvSpPr>
          <p:cNvPr id="13210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1BA2D312-7CDF-46D3-BE0A-4252680C9019}" type="slidenum">
              <a:rPr lang="en-AU" smtClean="0"/>
              <a:pPr eaLnBrk="1" hangingPunct="1"/>
              <a:t>61</a:t>
            </a:fld>
            <a:endParaRPr lang="en-AU" smtClean="0"/>
          </a:p>
        </p:txBody>
      </p:sp>
      <p:pic>
        <p:nvPicPr>
          <p:cNvPr id="132101"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FITTING IN EW/CW</a:t>
            </a:r>
            <a:endParaRPr lang="en-AU" sz="3200" smtClean="0"/>
          </a:p>
        </p:txBody>
      </p:sp>
      <p:sp>
        <p:nvSpPr>
          <p:cNvPr id="133123" name="Rectangle 3"/>
          <p:cNvSpPr>
            <a:spLocks noGrp="1" noChangeArrowheads="1"/>
          </p:cNvSpPr>
          <p:nvPr>
            <p:ph idx="1"/>
          </p:nvPr>
        </p:nvSpPr>
        <p:spPr>
          <a:xfrm>
            <a:off x="395288" y="1317625"/>
            <a:ext cx="8569325" cy="5543550"/>
          </a:xfrm>
        </p:spPr>
        <p:txBody>
          <a:bodyPr/>
          <a:lstStyle/>
          <a:p>
            <a:pPr eaLnBrk="1" hangingPunct="1">
              <a:lnSpc>
                <a:spcPts val="2800"/>
              </a:lnSpc>
            </a:pPr>
            <a:r>
              <a:rPr lang="en-US" smtClean="0"/>
              <a:t>Before EW/CW undertaken:</a:t>
            </a:r>
          </a:p>
          <a:p>
            <a:pPr lvl="1" eaLnBrk="1" hangingPunct="1">
              <a:lnSpc>
                <a:spcPts val="2800"/>
              </a:lnSpc>
            </a:pPr>
            <a:r>
              <a:rPr lang="en-US" smtClean="0"/>
              <a:t> CLs must be comfortable</a:t>
            </a:r>
          </a:p>
          <a:p>
            <a:pPr lvl="1" eaLnBrk="1" hangingPunct="1">
              <a:lnSpc>
                <a:spcPts val="2800"/>
              </a:lnSpc>
            </a:pPr>
            <a:r>
              <a:rPr lang="en-US" smtClean="0"/>
              <a:t> try DW for 1 week first</a:t>
            </a:r>
          </a:p>
          <a:p>
            <a:pPr lvl="1" eaLnBrk="1" hangingPunct="1">
              <a:lnSpc>
                <a:spcPts val="2800"/>
              </a:lnSpc>
            </a:pPr>
            <a:r>
              <a:rPr lang="en-US" smtClean="0"/>
              <a:t> 0.2-0.3 mm primary-gaze CL movement</a:t>
            </a:r>
          </a:p>
          <a:p>
            <a:pPr lvl="1" eaLnBrk="1" hangingPunct="1">
              <a:lnSpc>
                <a:spcPts val="2800"/>
              </a:lnSpc>
            </a:pPr>
            <a:r>
              <a:rPr lang="en-US" smtClean="0"/>
              <a:t>complete corneal coverage in all directions of gaze</a:t>
            </a:r>
          </a:p>
          <a:p>
            <a:pPr lvl="1" eaLnBrk="1" hangingPunct="1">
              <a:lnSpc>
                <a:spcPts val="2800"/>
              </a:lnSpc>
            </a:pPr>
            <a:r>
              <a:rPr lang="en-US" smtClean="0"/>
              <a:t>45-50% tightness with push-up test</a:t>
            </a:r>
          </a:p>
          <a:p>
            <a:pPr lvl="1" eaLnBrk="1" hangingPunct="1">
              <a:lnSpc>
                <a:spcPts val="2800"/>
              </a:lnSpc>
            </a:pPr>
            <a:r>
              <a:rPr lang="en-US" smtClean="0"/>
              <a:t>any edge lift/fluting/buckling is unacceptable</a:t>
            </a:r>
          </a:p>
          <a:p>
            <a:pPr lvl="1" eaLnBrk="1" hangingPunct="1">
              <a:lnSpc>
                <a:spcPts val="2800"/>
              </a:lnSpc>
            </a:pPr>
            <a:r>
              <a:rPr lang="en-US" smtClean="0"/>
              <a:t>lens fit is unlikely to alter significantly over time</a:t>
            </a:r>
          </a:p>
          <a:p>
            <a:pPr lvl="2" eaLnBrk="1" hangingPunct="1">
              <a:lnSpc>
                <a:spcPts val="2800"/>
              </a:lnSpc>
            </a:pPr>
            <a:r>
              <a:rPr lang="en-US" smtClean="0"/>
              <a:t>what is observed initially is the actual situation</a:t>
            </a:r>
          </a:p>
          <a:p>
            <a:pPr lvl="2" eaLnBrk="1" hangingPunct="1">
              <a:lnSpc>
                <a:spcPts val="2800"/>
              </a:lnSpc>
            </a:pPr>
            <a:r>
              <a:rPr lang="en-US" smtClean="0"/>
              <a:t>if poor initially, do not proceed</a:t>
            </a:r>
          </a:p>
          <a:p>
            <a:pPr lvl="2" eaLnBrk="1" hangingPunct="1">
              <a:lnSpc>
                <a:spcPts val="2800"/>
              </a:lnSpc>
            </a:pPr>
            <a:r>
              <a:rPr lang="en-US" smtClean="0"/>
              <a:t>lens adaptation does not occur</a:t>
            </a:r>
          </a:p>
        </p:txBody>
      </p:sp>
      <p:sp>
        <p:nvSpPr>
          <p:cNvPr id="13312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63F1BCC3-333D-4C4A-B8AB-7C8464299CCE}" type="slidenum">
              <a:rPr lang="en-AU" smtClean="0"/>
              <a:pPr eaLnBrk="1" hangingPunct="1"/>
              <a:t>62</a:t>
            </a:fld>
            <a:endParaRPr lang="en-AU"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VISION</a:t>
            </a:r>
            <a:endParaRPr lang="en-AU" sz="3200" smtClean="0"/>
          </a:p>
        </p:txBody>
      </p:sp>
      <p:sp>
        <p:nvSpPr>
          <p:cNvPr id="134147" name="Rectangle 3"/>
          <p:cNvSpPr>
            <a:spLocks noGrp="1" noChangeArrowheads="1"/>
          </p:cNvSpPr>
          <p:nvPr>
            <p:ph idx="1"/>
          </p:nvPr>
        </p:nvSpPr>
        <p:spPr>
          <a:xfrm>
            <a:off x="323850" y="1414463"/>
            <a:ext cx="8569325" cy="5543550"/>
          </a:xfrm>
        </p:spPr>
        <p:txBody>
          <a:bodyPr/>
          <a:lstStyle/>
          <a:p>
            <a:pPr eaLnBrk="1" hangingPunct="1">
              <a:lnSpc>
                <a:spcPts val="2400"/>
              </a:lnSpc>
            </a:pPr>
            <a:r>
              <a:rPr lang="en-US" sz="2800" smtClean="0"/>
              <a:t>As it’s the normal reason for CL wear, vision quality is of paramount importance</a:t>
            </a:r>
          </a:p>
          <a:p>
            <a:pPr eaLnBrk="1" hangingPunct="1">
              <a:lnSpc>
                <a:spcPts val="2400"/>
              </a:lnSpc>
            </a:pPr>
            <a:r>
              <a:rPr lang="en-US" sz="2800" smtClean="0"/>
              <a:t>For satisfaction, vision must:</a:t>
            </a:r>
          </a:p>
          <a:p>
            <a:pPr lvl="1" eaLnBrk="1" hangingPunct="1">
              <a:lnSpc>
                <a:spcPts val="2400"/>
              </a:lnSpc>
            </a:pPr>
            <a:r>
              <a:rPr lang="en-US" smtClean="0"/>
              <a:t>be good or better with no significant blur</a:t>
            </a:r>
          </a:p>
          <a:p>
            <a:pPr lvl="2" eaLnBrk="1" hangingPunct="1">
              <a:lnSpc>
                <a:spcPts val="2400"/>
              </a:lnSpc>
            </a:pPr>
            <a:r>
              <a:rPr lang="en-US" sz="2800" smtClean="0"/>
              <a:t>quality sustained over whole wearing period</a:t>
            </a:r>
          </a:p>
          <a:p>
            <a:pPr lvl="1" eaLnBrk="1" hangingPunct="1">
              <a:lnSpc>
                <a:spcPts val="2400"/>
              </a:lnSpc>
            </a:pPr>
            <a:r>
              <a:rPr lang="en-US" smtClean="0"/>
              <a:t>be stable (fluctuation-free in most situations)</a:t>
            </a:r>
          </a:p>
          <a:p>
            <a:pPr lvl="1" eaLnBrk="1" hangingPunct="1">
              <a:lnSpc>
                <a:spcPts val="2400"/>
              </a:lnSpc>
            </a:pPr>
            <a:r>
              <a:rPr lang="en-US" smtClean="0"/>
              <a:t>not exhibit haloes</a:t>
            </a:r>
          </a:p>
          <a:p>
            <a:pPr lvl="1" eaLnBrk="1" hangingPunct="1">
              <a:lnSpc>
                <a:spcPts val="2400"/>
              </a:lnSpc>
            </a:pPr>
            <a:r>
              <a:rPr lang="en-US" smtClean="0"/>
              <a:t>be flare-free</a:t>
            </a:r>
          </a:p>
          <a:p>
            <a:pPr eaLnBrk="1" hangingPunct="1">
              <a:lnSpc>
                <a:spcPts val="2400"/>
              </a:lnSpc>
            </a:pPr>
            <a:r>
              <a:rPr lang="en-US" sz="2800" smtClean="0"/>
              <a:t>Failure to deliver good vision is likely to be the result of lens deposits and/or poor pre-lens tear film quality or ...</a:t>
            </a:r>
          </a:p>
          <a:p>
            <a:pPr lvl="1" eaLnBrk="1" hangingPunct="1">
              <a:lnSpc>
                <a:spcPts val="2400"/>
              </a:lnSpc>
            </a:pPr>
            <a:r>
              <a:rPr lang="en-US" smtClean="0"/>
              <a:t>unstable or suboptimal lens fitting</a:t>
            </a:r>
          </a:p>
          <a:p>
            <a:pPr lvl="1" eaLnBrk="1" hangingPunct="1">
              <a:lnSpc>
                <a:spcPts val="2400"/>
              </a:lnSpc>
            </a:pPr>
            <a:r>
              <a:rPr lang="en-US" smtClean="0"/>
              <a:t>edge buckling/fluting/lift-off</a:t>
            </a:r>
          </a:p>
          <a:p>
            <a:pPr lvl="1" eaLnBrk="1" hangingPunct="1">
              <a:lnSpc>
                <a:spcPts val="2400"/>
              </a:lnSpc>
            </a:pPr>
            <a:endParaRPr lang="en-US" smtClean="0"/>
          </a:p>
          <a:p>
            <a:pPr lvl="1" eaLnBrk="1" hangingPunct="1">
              <a:lnSpc>
                <a:spcPts val="2400"/>
              </a:lnSpc>
            </a:pPr>
            <a:endParaRPr lang="en-US" smtClean="0"/>
          </a:p>
        </p:txBody>
      </p:sp>
      <p:sp>
        <p:nvSpPr>
          <p:cNvPr id="13414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02A386D1-3259-45ED-9119-A4D0AE21FD05}" type="slidenum">
              <a:rPr lang="en-AU" smtClean="0"/>
              <a:pPr eaLnBrk="1" hangingPunct="1"/>
              <a:t>63</a:t>
            </a:fld>
            <a:endParaRPr lang="en-AU"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220788"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Rx</a:t>
            </a:r>
            <a:endParaRPr lang="en-AU" sz="3200" smtClean="0"/>
          </a:p>
        </p:txBody>
      </p:sp>
      <p:sp>
        <p:nvSpPr>
          <p:cNvPr id="135171" name="Rectangle 3"/>
          <p:cNvSpPr>
            <a:spLocks noGrp="1" noChangeArrowheads="1"/>
          </p:cNvSpPr>
          <p:nvPr>
            <p:ph idx="1"/>
          </p:nvPr>
        </p:nvSpPr>
        <p:spPr>
          <a:xfrm>
            <a:off x="250825" y="1484313"/>
            <a:ext cx="8642350" cy="5543550"/>
          </a:xfrm>
        </p:spPr>
        <p:txBody>
          <a:bodyPr/>
          <a:lstStyle/>
          <a:p>
            <a:pPr eaLnBrk="1" hangingPunct="1">
              <a:lnSpc>
                <a:spcPts val="3200"/>
              </a:lnSpc>
            </a:pPr>
            <a:r>
              <a:rPr lang="en-US" smtClean="0"/>
              <a:t>Largely because of rigidity, power of SiHy CLs sometimes difficult to correlate with previous standard or thin hydrogel CLs.  This is particularly true with plus/high plus Rxs</a:t>
            </a:r>
          </a:p>
          <a:p>
            <a:pPr eaLnBrk="1" hangingPunct="1">
              <a:lnSpc>
                <a:spcPts val="3200"/>
              </a:lnSpc>
            </a:pPr>
            <a:r>
              <a:rPr lang="en-US" smtClean="0"/>
              <a:t>Trial SiHy CLs must be allowed to settle fully before finalizing the Rx if an optimum result is to be achieved</a:t>
            </a:r>
          </a:p>
          <a:p>
            <a:pPr eaLnBrk="1" hangingPunct="1">
              <a:lnSpc>
                <a:spcPts val="3200"/>
              </a:lnSpc>
            </a:pPr>
            <a:r>
              <a:rPr lang="en-US" smtClean="0"/>
              <a:t>Trial lens should be of similar power to the  expected final Rx, especially in plus/high plus Rxs</a:t>
            </a:r>
          </a:p>
        </p:txBody>
      </p:sp>
      <p:sp>
        <p:nvSpPr>
          <p:cNvPr id="13517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C0D8F5C5-B00E-4F8F-BC7E-0ED43241101D}" type="slidenum">
              <a:rPr lang="en-AU" smtClean="0"/>
              <a:pPr eaLnBrk="1" hangingPunct="1"/>
              <a:t>64</a:t>
            </a:fld>
            <a:endParaRPr lang="en-AU" smtClean="0"/>
          </a:p>
        </p:txBody>
      </p:sp>
      <p:pic>
        <p:nvPicPr>
          <p:cNvPr id="135173"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220788"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HYPEROPIC SHIFTS</a:t>
            </a:r>
            <a:endParaRPr lang="en-AU" sz="3200" smtClean="0"/>
          </a:p>
        </p:txBody>
      </p:sp>
      <p:sp>
        <p:nvSpPr>
          <p:cNvPr id="136195" name="Rectangle 3"/>
          <p:cNvSpPr>
            <a:spLocks noGrp="1" noChangeArrowheads="1"/>
          </p:cNvSpPr>
          <p:nvPr>
            <p:ph idx="1"/>
          </p:nvPr>
        </p:nvSpPr>
        <p:spPr>
          <a:xfrm>
            <a:off x="457200" y="1414463"/>
            <a:ext cx="8229600" cy="5543550"/>
          </a:xfrm>
        </p:spPr>
        <p:txBody>
          <a:bodyPr/>
          <a:lstStyle/>
          <a:p>
            <a:pPr eaLnBrk="1" hangingPunct="1">
              <a:lnSpc>
                <a:spcPts val="2800"/>
              </a:lnSpc>
            </a:pPr>
            <a:r>
              <a:rPr lang="en-US" smtClean="0"/>
              <a:t>Early experience with 1</a:t>
            </a:r>
            <a:r>
              <a:rPr lang="en-US" baseline="30000" smtClean="0"/>
              <a:t>st</a:t>
            </a:r>
            <a:r>
              <a:rPr lang="en-US" smtClean="0"/>
              <a:t> generation SiHy CLs showed occasional Rx changes</a:t>
            </a:r>
            <a:r>
              <a:rPr lang="en-US" sz="1600" smtClean="0"/>
              <a:t> (Dumbleton  </a:t>
            </a:r>
            <a:r>
              <a:rPr lang="en-US" sz="1600" i="1" smtClean="0"/>
              <a:t>et al</a:t>
            </a:r>
            <a:r>
              <a:rPr lang="en-US" sz="1600" smtClean="0"/>
              <a:t>., 1999, Dumbleton, 2003, Mountford, 2003)</a:t>
            </a:r>
            <a:endParaRPr lang="en-US" smtClean="0"/>
          </a:p>
          <a:p>
            <a:pPr lvl="1" eaLnBrk="1" hangingPunct="1">
              <a:lnSpc>
                <a:spcPts val="2800"/>
              </a:lnSpc>
            </a:pPr>
            <a:r>
              <a:rPr lang="en-US" smtClean="0"/>
              <a:t>hydrogel CLs </a:t>
            </a:r>
            <a:r>
              <a:rPr lang="en-US" smtClean="0">
                <a:sym typeface="Symbol" pitchFamily="18" charset="2"/>
              </a:rPr>
              <a:t> </a:t>
            </a:r>
            <a:r>
              <a:rPr lang="en-US" smtClean="0"/>
              <a:t>small </a:t>
            </a:r>
            <a:r>
              <a:rPr lang="en-US" smtClean="0">
                <a:sym typeface="Symbol" pitchFamily="18" charset="2"/>
              </a:rPr>
              <a:t> myopia</a:t>
            </a:r>
          </a:p>
          <a:p>
            <a:pPr lvl="2" eaLnBrk="1" hangingPunct="1">
              <a:lnSpc>
                <a:spcPts val="2800"/>
              </a:lnSpc>
            </a:pPr>
            <a:r>
              <a:rPr lang="en-US" smtClean="0">
                <a:sym typeface="Symbol" pitchFamily="18" charset="2"/>
              </a:rPr>
              <a:t>hypoxia-related, reversible</a:t>
            </a:r>
          </a:p>
          <a:p>
            <a:pPr lvl="1" eaLnBrk="1" hangingPunct="1">
              <a:lnSpc>
                <a:spcPts val="2800"/>
              </a:lnSpc>
            </a:pPr>
            <a:r>
              <a:rPr lang="en-US" smtClean="0">
                <a:sym typeface="Symbol" pitchFamily="18" charset="2"/>
              </a:rPr>
              <a:t>SiHy CLs   hyperopia/ myopia </a:t>
            </a:r>
            <a:r>
              <a:rPr lang="en-US" sz="2000" smtClean="0">
                <a:sym typeface="Symbol" pitchFamily="18" charset="2"/>
              </a:rPr>
              <a:t>(albeit less frequently)</a:t>
            </a:r>
          </a:p>
          <a:p>
            <a:pPr lvl="2" eaLnBrk="1" hangingPunct="1">
              <a:lnSpc>
                <a:spcPts val="2800"/>
              </a:lnSpc>
            </a:pPr>
            <a:r>
              <a:rPr lang="en-US" smtClean="0"/>
              <a:t>can be significant (up to 2.00 D reported)</a:t>
            </a:r>
          </a:p>
          <a:p>
            <a:pPr lvl="2" eaLnBrk="1" hangingPunct="1">
              <a:lnSpc>
                <a:spcPts val="2800"/>
              </a:lnSpc>
            </a:pPr>
            <a:r>
              <a:rPr lang="en-US" smtClean="0"/>
              <a:t>worse in high Rxs &amp; EW </a:t>
            </a:r>
            <a:r>
              <a:rPr lang="en-US" sz="1600" smtClean="0"/>
              <a:t>(Tehhan, 2004)</a:t>
            </a:r>
          </a:p>
          <a:p>
            <a:pPr lvl="2" eaLnBrk="1" hangingPunct="1">
              <a:lnSpc>
                <a:spcPts val="2800"/>
              </a:lnSpc>
            </a:pPr>
            <a:r>
              <a:rPr lang="en-US" smtClean="0">
                <a:sym typeface="Symbol" pitchFamily="18" charset="2"/>
              </a:rPr>
              <a:t> corneal curvature changes</a:t>
            </a:r>
          </a:p>
          <a:p>
            <a:pPr lvl="2" eaLnBrk="1" hangingPunct="1">
              <a:lnSpc>
                <a:spcPts val="2800"/>
              </a:lnSpc>
            </a:pPr>
            <a:r>
              <a:rPr lang="en-US" smtClean="0">
                <a:sym typeface="Symbol" pitchFamily="18" charset="2"/>
              </a:rPr>
              <a:t> by changing to DW &amp; lower modulus materials</a:t>
            </a:r>
            <a:endParaRPr lang="en-US" smtClean="0"/>
          </a:p>
          <a:p>
            <a:pPr lvl="1" eaLnBrk="1" hangingPunct="1">
              <a:lnSpc>
                <a:spcPts val="2800"/>
              </a:lnSpc>
            </a:pPr>
            <a:r>
              <a:rPr lang="en-US" smtClean="0"/>
              <a:t> effect likened to unintended orthokeratology</a:t>
            </a:r>
          </a:p>
        </p:txBody>
      </p:sp>
      <p:sp>
        <p:nvSpPr>
          <p:cNvPr id="13619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EFBB1D27-8339-44E6-92B4-1FBFA44BD889}" type="slidenum">
              <a:rPr lang="en-AU" smtClean="0"/>
              <a:pPr eaLnBrk="1" hangingPunct="1"/>
              <a:t>65</a:t>
            </a:fld>
            <a:endParaRPr lang="en-AU" smtClean="0"/>
          </a:p>
        </p:txBody>
      </p:sp>
      <p:pic>
        <p:nvPicPr>
          <p:cNvPr id="136197"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220788"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PRACTICAL FITTING ADVICE</a:t>
            </a:r>
            <a:endParaRPr lang="en-AU" sz="3200" smtClean="0">
              <a:solidFill>
                <a:srgbClr val="FFFF00"/>
              </a:solidFill>
            </a:endParaRPr>
          </a:p>
        </p:txBody>
      </p:sp>
      <p:sp>
        <p:nvSpPr>
          <p:cNvPr id="137219" name="Rectangle 3"/>
          <p:cNvSpPr>
            <a:spLocks noGrp="1" noChangeArrowheads="1"/>
          </p:cNvSpPr>
          <p:nvPr>
            <p:ph idx="1"/>
          </p:nvPr>
        </p:nvSpPr>
        <p:spPr>
          <a:xfrm>
            <a:off x="457200" y="1414463"/>
            <a:ext cx="8229600" cy="5543550"/>
          </a:xfrm>
        </p:spPr>
        <p:txBody>
          <a:bodyPr/>
          <a:lstStyle/>
          <a:p>
            <a:pPr eaLnBrk="1" hangingPunct="1">
              <a:lnSpc>
                <a:spcPts val="2800"/>
              </a:lnSpc>
            </a:pPr>
            <a:r>
              <a:rPr lang="en-US" smtClean="0"/>
              <a:t>At insertion, minimize contact between fingers &amp; CL </a:t>
            </a:r>
            <a:r>
              <a:rPr lang="en-US" smtClean="0">
                <a:sym typeface="Symbol" pitchFamily="18" charset="2"/>
              </a:rPr>
              <a:t></a:t>
            </a:r>
            <a:r>
              <a:rPr lang="en-US" smtClean="0"/>
              <a:t> </a:t>
            </a:r>
            <a:r>
              <a:rPr lang="en-US" smtClean="0">
                <a:sym typeface="Symbol" pitchFamily="18" charset="2"/>
              </a:rPr>
              <a:t> surface greasing &amp;, in long-term,  lipid deposits</a:t>
            </a:r>
          </a:p>
          <a:p>
            <a:pPr eaLnBrk="1" hangingPunct="1">
              <a:lnSpc>
                <a:spcPts val="2800"/>
              </a:lnSpc>
            </a:pPr>
            <a:r>
              <a:rPr lang="en-US" smtClean="0">
                <a:sym typeface="Symbol" pitchFamily="18" charset="2"/>
              </a:rPr>
              <a:t>If CL placed on sclera initially, manipulate into place by finger pressure through the lids or ask the patient to look towards the lens – avoid direct finger contact</a:t>
            </a:r>
          </a:p>
          <a:p>
            <a:pPr eaLnBrk="1" hangingPunct="1">
              <a:lnSpc>
                <a:spcPts val="2800"/>
              </a:lnSpc>
            </a:pPr>
            <a:r>
              <a:rPr lang="en-US" smtClean="0">
                <a:sym typeface="Symbol" pitchFamily="18" charset="2"/>
              </a:rPr>
              <a:t>Most wearers comfortable  3 days</a:t>
            </a:r>
          </a:p>
          <a:p>
            <a:pPr lvl="1" eaLnBrk="1" hangingPunct="1">
              <a:lnSpc>
                <a:spcPts val="2800"/>
              </a:lnSpc>
            </a:pPr>
            <a:r>
              <a:rPr lang="en-US" smtClean="0">
                <a:sym typeface="Symbol" pitchFamily="18" charset="2"/>
              </a:rPr>
              <a:t>if not adapted by 7 days, refit with a different SiHy CL</a:t>
            </a:r>
          </a:p>
          <a:p>
            <a:pPr lvl="2" eaLnBrk="1" hangingPunct="1">
              <a:lnSpc>
                <a:spcPts val="2800"/>
              </a:lnSpc>
            </a:pPr>
            <a:r>
              <a:rPr lang="en-US" smtClean="0">
                <a:sym typeface="Symbol" pitchFamily="18" charset="2"/>
              </a:rPr>
              <a:t>try one with a lower modulus</a:t>
            </a:r>
          </a:p>
          <a:p>
            <a:pPr lvl="2" eaLnBrk="1" hangingPunct="1">
              <a:lnSpc>
                <a:spcPts val="2800"/>
              </a:lnSpc>
            </a:pPr>
            <a:r>
              <a:rPr lang="en-US" smtClean="0">
                <a:sym typeface="Symbol" pitchFamily="18" charset="2"/>
              </a:rPr>
              <a:t>refit with hydrogel CL as last resort</a:t>
            </a:r>
            <a:endParaRPr lang="en-US" smtClean="0"/>
          </a:p>
        </p:txBody>
      </p:sp>
      <p:sp>
        <p:nvSpPr>
          <p:cNvPr id="13722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355181E0-1CCE-4A42-ACC1-AEE36F062D52}" type="slidenum">
              <a:rPr lang="en-AU" smtClean="0"/>
              <a:pPr eaLnBrk="1" hangingPunct="1"/>
              <a:t>66</a:t>
            </a:fld>
            <a:endParaRPr lang="en-AU" smtClean="0"/>
          </a:p>
        </p:txBody>
      </p:sp>
      <p:pic>
        <p:nvPicPr>
          <p:cNvPr id="137221"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MUCIN BALLS</a:t>
            </a:r>
            <a:endParaRPr lang="en-AU" sz="3200" smtClean="0"/>
          </a:p>
        </p:txBody>
      </p:sp>
      <p:sp>
        <p:nvSpPr>
          <p:cNvPr id="138243" name="Rectangle 3"/>
          <p:cNvSpPr>
            <a:spLocks noGrp="1" noChangeArrowheads="1"/>
          </p:cNvSpPr>
          <p:nvPr>
            <p:ph idx="1"/>
          </p:nvPr>
        </p:nvSpPr>
        <p:spPr>
          <a:xfrm>
            <a:off x="323850" y="1414463"/>
            <a:ext cx="8569325" cy="5543550"/>
          </a:xfrm>
        </p:spPr>
        <p:txBody>
          <a:bodyPr/>
          <a:lstStyle/>
          <a:p>
            <a:pPr eaLnBrk="1" hangingPunct="1">
              <a:lnSpc>
                <a:spcPts val="2600"/>
              </a:lnSpc>
            </a:pPr>
            <a:r>
              <a:rPr lang="en-US" smtClean="0"/>
              <a:t>In post-lens tear film (PLTF)</a:t>
            </a:r>
          </a:p>
          <a:p>
            <a:pPr eaLnBrk="1" hangingPunct="1">
              <a:lnSpc>
                <a:spcPts val="2600"/>
              </a:lnSpc>
            </a:pPr>
            <a:r>
              <a:rPr lang="en-US" smtClean="0"/>
              <a:t>Initially described in association with hydrogel &amp; GPs CLs</a:t>
            </a:r>
            <a:r>
              <a:rPr lang="en-US" sz="1800" smtClean="0"/>
              <a:t> (Fleming </a:t>
            </a:r>
            <a:r>
              <a:rPr lang="en-US" sz="1800" i="1" smtClean="0"/>
              <a:t>et al</a:t>
            </a:r>
            <a:r>
              <a:rPr lang="en-US" sz="1800" smtClean="0"/>
              <a:t>.,1994)</a:t>
            </a:r>
          </a:p>
          <a:p>
            <a:pPr eaLnBrk="1" hangingPunct="1">
              <a:lnSpc>
                <a:spcPts val="2600"/>
              </a:lnSpc>
            </a:pPr>
            <a:r>
              <a:rPr lang="en-US" smtClean="0"/>
              <a:t>Much more common in SiHy CL wear</a:t>
            </a:r>
          </a:p>
          <a:p>
            <a:pPr eaLnBrk="1" hangingPunct="1">
              <a:lnSpc>
                <a:spcPts val="2600"/>
              </a:lnSpc>
            </a:pPr>
            <a:r>
              <a:rPr lang="en-US" smtClean="0"/>
              <a:t>Can be:</a:t>
            </a:r>
          </a:p>
          <a:p>
            <a:pPr lvl="1" eaLnBrk="1" hangingPunct="1">
              <a:lnSpc>
                <a:spcPts val="2600"/>
              </a:lnSpc>
            </a:pPr>
            <a:r>
              <a:rPr lang="en-US" smtClean="0"/>
              <a:t>small (10-20 </a:t>
            </a:r>
            <a:r>
              <a:rPr lang="en-US" smtClean="0">
                <a:sym typeface="Symbol" pitchFamily="18" charset="2"/>
              </a:rPr>
              <a:t>m), round, transparent (typically)</a:t>
            </a:r>
          </a:p>
          <a:p>
            <a:pPr lvl="1" eaLnBrk="1" hangingPunct="1">
              <a:lnSpc>
                <a:spcPts val="2600"/>
              </a:lnSpc>
            </a:pPr>
            <a:r>
              <a:rPr lang="en-US" smtClean="0">
                <a:sym typeface="Symbol" pitchFamily="18" charset="2"/>
              </a:rPr>
              <a:t>larger (20-50 m), round, opalescent (typically)</a:t>
            </a:r>
          </a:p>
          <a:p>
            <a:pPr lvl="1" eaLnBrk="1" hangingPunct="1">
              <a:lnSpc>
                <a:spcPts val="2600"/>
              </a:lnSpc>
            </a:pPr>
            <a:r>
              <a:rPr lang="en-US" smtClean="0">
                <a:sym typeface="Symbol" pitchFamily="18" charset="2"/>
              </a:rPr>
              <a:t>seen within minutes of insertion</a:t>
            </a:r>
          </a:p>
          <a:p>
            <a:pPr lvl="1" eaLnBrk="1" hangingPunct="1">
              <a:lnSpc>
                <a:spcPts val="2600"/>
              </a:lnSpc>
            </a:pPr>
            <a:r>
              <a:rPr lang="en-US" smtClean="0">
                <a:sym typeface="Symbol" pitchFamily="18" charset="2"/>
              </a:rPr>
              <a:t> size &amp;  number during initial lens wear</a:t>
            </a:r>
          </a:p>
          <a:p>
            <a:pPr lvl="1" eaLnBrk="1" hangingPunct="1">
              <a:lnSpc>
                <a:spcPts val="2600"/>
              </a:lnSpc>
            </a:pPr>
            <a:r>
              <a:rPr lang="en-US" smtClean="0">
                <a:sym typeface="Symbol" pitchFamily="18" charset="2"/>
              </a:rPr>
              <a:t>usually in upper quadrant, beneath resting lid</a:t>
            </a:r>
          </a:p>
          <a:p>
            <a:pPr lvl="1" eaLnBrk="1" hangingPunct="1">
              <a:lnSpc>
                <a:spcPts val="2600"/>
              </a:lnSpc>
            </a:pPr>
            <a:r>
              <a:rPr lang="en-US" smtClean="0">
                <a:sym typeface="Symbol" pitchFamily="18" charset="2"/>
              </a:rPr>
              <a:t>appear trapped against cornea </a:t>
            </a:r>
            <a:r>
              <a:rPr lang="en-US" sz="1600" smtClean="0">
                <a:sym typeface="Symbol" pitchFamily="18" charset="2"/>
              </a:rPr>
              <a:t>(does not move with CL)</a:t>
            </a:r>
          </a:p>
          <a:p>
            <a:pPr lvl="1" eaLnBrk="1" hangingPunct="1">
              <a:lnSpc>
                <a:spcPts val="2600"/>
              </a:lnSpc>
            </a:pPr>
            <a:r>
              <a:rPr lang="en-US" smtClean="0">
                <a:sym typeface="Symbol" pitchFamily="18" charset="2"/>
              </a:rPr>
              <a:t>mucin balls indent the intact epithelium &amp; CL</a:t>
            </a:r>
            <a:endParaRPr lang="en-US" smtClean="0"/>
          </a:p>
        </p:txBody>
      </p:sp>
      <p:sp>
        <p:nvSpPr>
          <p:cNvPr id="13824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06ECE769-F787-4D0C-800E-A13899020871}" type="slidenum">
              <a:rPr lang="en-AU" smtClean="0"/>
              <a:pPr eaLnBrk="1" hangingPunct="1"/>
              <a:t>67</a:t>
            </a:fld>
            <a:endParaRPr lang="en-AU" smtClean="0"/>
          </a:p>
        </p:txBody>
      </p:sp>
      <p:pic>
        <p:nvPicPr>
          <p:cNvPr id="138245"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MUCIN BALLS </a:t>
            </a:r>
            <a:r>
              <a:rPr lang="en-US" sz="1800" smtClean="0"/>
              <a:t>contd....</a:t>
            </a:r>
            <a:endParaRPr lang="en-AU" sz="1800" smtClean="0"/>
          </a:p>
        </p:txBody>
      </p:sp>
      <p:sp>
        <p:nvSpPr>
          <p:cNvPr id="139267" name="Rectangle 3"/>
          <p:cNvSpPr>
            <a:spLocks noGrp="1" noChangeArrowheads="1"/>
          </p:cNvSpPr>
          <p:nvPr>
            <p:ph idx="1"/>
          </p:nvPr>
        </p:nvSpPr>
        <p:spPr>
          <a:xfrm>
            <a:off x="323850" y="1630363"/>
            <a:ext cx="8569325" cy="5543550"/>
          </a:xfrm>
        </p:spPr>
        <p:txBody>
          <a:bodyPr/>
          <a:lstStyle/>
          <a:p>
            <a:pPr eaLnBrk="1" hangingPunct="1">
              <a:lnSpc>
                <a:spcPts val="3200"/>
              </a:lnSpc>
            </a:pPr>
            <a:r>
              <a:rPr lang="en-US" smtClean="0"/>
              <a:t>Confocal microscopy shows indentation depth to be lower than surrounding Bowman’s layer </a:t>
            </a:r>
            <a:r>
              <a:rPr lang="en-US" sz="1800" smtClean="0"/>
              <a:t>(Jalbert </a:t>
            </a:r>
            <a:r>
              <a:rPr lang="en-US" sz="1800" i="1" smtClean="0"/>
              <a:t>et al</a:t>
            </a:r>
            <a:r>
              <a:rPr lang="en-US" sz="1800" smtClean="0"/>
              <a:t>.,2003)</a:t>
            </a:r>
          </a:p>
          <a:p>
            <a:pPr eaLnBrk="1" hangingPunct="1">
              <a:lnSpc>
                <a:spcPts val="3200"/>
              </a:lnSpc>
            </a:pPr>
            <a:r>
              <a:rPr lang="en-US" smtClean="0"/>
              <a:t>Seen in adapted &amp; unadapted wearers</a:t>
            </a:r>
          </a:p>
          <a:p>
            <a:pPr eaLnBrk="1" hangingPunct="1">
              <a:lnSpc>
                <a:spcPts val="3200"/>
              </a:lnSpc>
            </a:pPr>
            <a:r>
              <a:rPr lang="en-US" smtClean="0"/>
              <a:t>Tend to be patient-specific</a:t>
            </a:r>
          </a:p>
          <a:p>
            <a:pPr eaLnBrk="1" hangingPunct="1">
              <a:lnSpc>
                <a:spcPts val="3200"/>
              </a:lnSpc>
            </a:pPr>
            <a:r>
              <a:rPr lang="en-US" smtClean="0"/>
              <a:t>Wearer is totally asymptomatic</a:t>
            </a:r>
          </a:p>
          <a:p>
            <a:pPr eaLnBrk="1" hangingPunct="1">
              <a:lnSpc>
                <a:spcPts val="3200"/>
              </a:lnSpc>
            </a:pPr>
            <a:r>
              <a:rPr lang="en-US" smtClean="0"/>
              <a:t>No association shown with adverse events or outcomes</a:t>
            </a:r>
          </a:p>
          <a:p>
            <a:pPr eaLnBrk="1" hangingPunct="1">
              <a:lnSpc>
                <a:spcPts val="3200"/>
              </a:lnSpc>
            </a:pPr>
            <a:r>
              <a:rPr lang="en-US" smtClean="0"/>
              <a:t>EW schedule has little effect on numbers, e.g. 6 or 30 days</a:t>
            </a:r>
          </a:p>
        </p:txBody>
      </p:sp>
      <p:sp>
        <p:nvSpPr>
          <p:cNvPr id="13926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E3A5EDF5-DBC4-4EEE-B7D3-9A6B0C0DF37E}" type="slidenum">
              <a:rPr lang="en-AU" smtClean="0"/>
              <a:pPr eaLnBrk="1" hangingPunct="1"/>
              <a:t>68</a:t>
            </a:fld>
            <a:endParaRPr lang="en-AU" smtClean="0"/>
          </a:p>
        </p:txBody>
      </p:sp>
      <p:pic>
        <p:nvPicPr>
          <p:cNvPr id="139269"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MUCIN BALLS </a:t>
            </a:r>
            <a:r>
              <a:rPr lang="en-US" sz="1800" smtClean="0"/>
              <a:t>contd....</a:t>
            </a:r>
            <a:endParaRPr lang="en-AU" sz="1800" smtClean="0"/>
          </a:p>
        </p:txBody>
      </p:sp>
      <p:sp>
        <p:nvSpPr>
          <p:cNvPr id="140291" name="Rectangle 3"/>
          <p:cNvSpPr>
            <a:spLocks noGrp="1" noChangeArrowheads="1"/>
          </p:cNvSpPr>
          <p:nvPr>
            <p:ph idx="1"/>
          </p:nvPr>
        </p:nvSpPr>
        <p:spPr>
          <a:xfrm>
            <a:off x="323850" y="1414463"/>
            <a:ext cx="8569325" cy="5543550"/>
          </a:xfrm>
        </p:spPr>
        <p:txBody>
          <a:bodyPr/>
          <a:lstStyle/>
          <a:p>
            <a:pPr eaLnBrk="1" hangingPunct="1">
              <a:lnSpc>
                <a:spcPts val="2600"/>
              </a:lnSpc>
            </a:pPr>
            <a:r>
              <a:rPr lang="en-US" smtClean="0"/>
              <a:t>Corneal indentations show fluorescein </a:t>
            </a:r>
            <a:r>
              <a:rPr lang="en-US" smtClean="0">
                <a:solidFill>
                  <a:srgbClr val="FF0000"/>
                </a:solidFill>
              </a:rPr>
              <a:t>pooling</a:t>
            </a:r>
            <a:r>
              <a:rPr lang="en-US" smtClean="0"/>
              <a:t> but </a:t>
            </a:r>
            <a:r>
              <a:rPr lang="en-US" smtClean="0">
                <a:solidFill>
                  <a:srgbClr val="FF0000"/>
                </a:solidFill>
              </a:rPr>
              <a:t>not true staining</a:t>
            </a:r>
          </a:p>
          <a:p>
            <a:pPr eaLnBrk="1" hangingPunct="1">
              <a:lnSpc>
                <a:spcPts val="2600"/>
              </a:lnSpc>
            </a:pPr>
            <a:r>
              <a:rPr lang="en-US" smtClean="0"/>
              <a:t>Absorb sodium fluorescein but not Rose Bengal</a:t>
            </a:r>
          </a:p>
          <a:p>
            <a:pPr eaLnBrk="1" hangingPunct="1">
              <a:lnSpc>
                <a:spcPts val="2600"/>
              </a:lnSpc>
            </a:pPr>
            <a:r>
              <a:rPr lang="en-US" smtClean="0"/>
              <a:t>Assays show them to be: mucin, tear proteins, little lipid</a:t>
            </a:r>
          </a:p>
          <a:p>
            <a:pPr eaLnBrk="1" hangingPunct="1">
              <a:lnSpc>
                <a:spcPts val="2600"/>
              </a:lnSpc>
            </a:pPr>
            <a:r>
              <a:rPr lang="en-US" smtClean="0"/>
              <a:t>More likely with steep corneas</a:t>
            </a:r>
            <a:r>
              <a:rPr lang="en-US" sz="1800" smtClean="0"/>
              <a:t> (Dumbleton </a:t>
            </a:r>
            <a:r>
              <a:rPr lang="en-US" sz="1800" i="1" smtClean="0"/>
              <a:t>et al.</a:t>
            </a:r>
            <a:r>
              <a:rPr lang="en-US" sz="1800" smtClean="0"/>
              <a:t>, 2000)</a:t>
            </a:r>
          </a:p>
          <a:p>
            <a:pPr lvl="1" eaLnBrk="1" hangingPunct="1">
              <a:lnSpc>
                <a:spcPts val="2600"/>
              </a:lnSpc>
            </a:pPr>
            <a:r>
              <a:rPr lang="en-US" smtClean="0"/>
              <a:t>suggests CL rigidity &amp; a mismatch between cornea &amp; lens back surface implicated in aetiology</a:t>
            </a:r>
          </a:p>
          <a:p>
            <a:pPr lvl="1" eaLnBrk="1" hangingPunct="1">
              <a:lnSpc>
                <a:spcPts val="2600"/>
              </a:lnSpc>
            </a:pPr>
            <a:r>
              <a:rPr lang="en-US" smtClean="0"/>
              <a:t>altering CL surfaces affects mucin ball numbers</a:t>
            </a:r>
          </a:p>
          <a:p>
            <a:pPr lvl="2" eaLnBrk="1" hangingPunct="1">
              <a:lnSpc>
                <a:spcPts val="2600"/>
              </a:lnSpc>
            </a:pPr>
            <a:r>
              <a:rPr lang="en-US" smtClean="0">
                <a:sym typeface="Symbol" pitchFamily="18" charset="2"/>
              </a:rPr>
              <a:t> </a:t>
            </a:r>
            <a:r>
              <a:rPr lang="en-US" smtClean="0"/>
              <a:t>material modulus alone cannot be the cause</a:t>
            </a:r>
          </a:p>
          <a:p>
            <a:pPr eaLnBrk="1" hangingPunct="1">
              <a:lnSpc>
                <a:spcPts val="2600"/>
              </a:lnSpc>
            </a:pPr>
            <a:endParaRPr lang="en-US" smtClean="0"/>
          </a:p>
          <a:p>
            <a:pPr eaLnBrk="1" hangingPunct="1">
              <a:lnSpc>
                <a:spcPts val="2600"/>
              </a:lnSpc>
            </a:pPr>
            <a:endParaRPr lang="en-US" smtClean="0"/>
          </a:p>
        </p:txBody>
      </p:sp>
      <p:sp>
        <p:nvSpPr>
          <p:cNvPr id="14029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F4EFD0A-FE85-4FB6-A85D-67167F36521A}" type="slidenum">
              <a:rPr lang="en-AU" smtClean="0"/>
              <a:pPr eaLnBrk="1" hangingPunct="1"/>
              <a:t>69</a:t>
            </a:fld>
            <a:endParaRPr lang="en-AU" smtClean="0"/>
          </a:p>
        </p:txBody>
      </p:sp>
      <p:pic>
        <p:nvPicPr>
          <p:cNvPr id="140293"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908175" y="-61913"/>
            <a:ext cx="6851650" cy="1143001"/>
          </a:xfrm>
        </p:spPr>
        <p:txBody>
          <a:bodyPr/>
          <a:lstStyle/>
          <a:p>
            <a:pPr eaLnBrk="1" hangingPunct="1"/>
            <a:r>
              <a:rPr lang="en-US" sz="3600" smtClean="0"/>
              <a:t>CL HISTORY</a:t>
            </a:r>
            <a:br>
              <a:rPr lang="en-US" sz="3600" smtClean="0"/>
            </a:br>
            <a:r>
              <a:rPr lang="en-US" sz="3600" smtClean="0">
                <a:solidFill>
                  <a:srgbClr val="FFFF00"/>
                </a:solidFill>
              </a:rPr>
              <a:t>HYDROGELS</a:t>
            </a:r>
            <a:endParaRPr lang="en-AU" sz="3600" smtClean="0">
              <a:solidFill>
                <a:srgbClr val="FFFF00"/>
              </a:solidFill>
            </a:endParaRPr>
          </a:p>
        </p:txBody>
      </p:sp>
      <p:sp>
        <p:nvSpPr>
          <p:cNvPr id="76803" name="Rectangle 3"/>
          <p:cNvSpPr>
            <a:spLocks noGrp="1" noChangeArrowheads="1"/>
          </p:cNvSpPr>
          <p:nvPr>
            <p:ph idx="1"/>
          </p:nvPr>
        </p:nvSpPr>
        <p:spPr/>
        <p:txBody>
          <a:bodyPr/>
          <a:lstStyle/>
          <a:p>
            <a:pPr eaLnBrk="1" hangingPunct="1">
              <a:lnSpc>
                <a:spcPts val="2600"/>
              </a:lnSpc>
            </a:pPr>
            <a:r>
              <a:rPr lang="en-US" sz="2400" smtClean="0"/>
              <a:t>Hydrogel CLs dominated SCL category from inception (researched: early 1950s, limited availability Czechoslovakia early 1960s, released Western world by B&amp;L 1971) until late 1990s</a:t>
            </a:r>
          </a:p>
          <a:p>
            <a:pPr eaLnBrk="1" hangingPunct="1">
              <a:lnSpc>
                <a:spcPts val="2600"/>
              </a:lnSpc>
            </a:pPr>
            <a:r>
              <a:rPr lang="en-US" sz="2400" smtClean="0"/>
              <a:t>1998: Silicone hydrogel (SiHy) CLs introduced</a:t>
            </a:r>
          </a:p>
          <a:p>
            <a:pPr eaLnBrk="1" hangingPunct="1">
              <a:lnSpc>
                <a:spcPts val="2600"/>
              </a:lnSpc>
            </a:pPr>
            <a:r>
              <a:rPr lang="en-US" sz="2400" smtClean="0"/>
              <a:t>Hydrogel Dks inadequate for safe FW or EW &amp; borderline for DW</a:t>
            </a:r>
          </a:p>
          <a:p>
            <a:pPr eaLnBrk="1" hangingPunct="1">
              <a:lnSpc>
                <a:spcPts val="2600"/>
              </a:lnSpc>
            </a:pPr>
            <a:r>
              <a:rPr lang="en-US" sz="2400" smtClean="0"/>
              <a:t>Pervaporation staining thwarted use of obvious combination, i.e. high water (</a:t>
            </a:r>
            <a:r>
              <a:rPr lang="en-US" sz="2400" smtClean="0">
                <a:sym typeface="Symbol" pitchFamily="18" charset="2"/>
              </a:rPr>
              <a:t> </a:t>
            </a:r>
            <a:r>
              <a:rPr lang="en-US" sz="2400" smtClean="0"/>
              <a:t>Dk) &amp; low </a:t>
            </a:r>
            <a:r>
              <a:rPr lang="en-US" sz="2400" i="1" smtClean="0"/>
              <a:t>t</a:t>
            </a:r>
            <a:r>
              <a:rPr lang="en-US" sz="2400" baseline="-25000" smtClean="0"/>
              <a:t>C</a:t>
            </a:r>
            <a:r>
              <a:rPr lang="en-US" sz="2400" smtClean="0"/>
              <a:t> (</a:t>
            </a:r>
            <a:r>
              <a:rPr lang="en-US" sz="2400" smtClean="0">
                <a:sym typeface="Symbol" pitchFamily="18" charset="2"/>
              </a:rPr>
              <a:t> </a:t>
            </a:r>
            <a:r>
              <a:rPr lang="en-US" sz="2400" smtClean="0"/>
              <a:t>Dk/</a:t>
            </a:r>
            <a:r>
              <a:rPr lang="en-US" sz="2400" i="1" smtClean="0"/>
              <a:t>t</a:t>
            </a:r>
            <a:r>
              <a:rPr lang="en-US" sz="2400" smtClean="0"/>
              <a:t>)</a:t>
            </a:r>
          </a:p>
          <a:p>
            <a:pPr eaLnBrk="1" hangingPunct="1">
              <a:lnSpc>
                <a:spcPts val="2600"/>
              </a:lnSpc>
            </a:pPr>
            <a:r>
              <a:rPr lang="en-US" sz="2400" smtClean="0"/>
              <a:t>Once hypothetical 100% water CL (an impossibility) shown to be inadequate for EW (e.g. Holden-Mertz criteria [1984] &amp; sequels), industry pursued alternatives</a:t>
            </a:r>
          </a:p>
        </p:txBody>
      </p:sp>
      <p:pic>
        <p:nvPicPr>
          <p:cNvPr id="76804"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212850"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EFFECT OF DEPOSITS</a:t>
            </a:r>
            <a:endParaRPr lang="en-AU" sz="3200" smtClean="0">
              <a:solidFill>
                <a:srgbClr val="FFFF00"/>
              </a:solidFill>
            </a:endParaRPr>
          </a:p>
        </p:txBody>
      </p:sp>
      <p:sp>
        <p:nvSpPr>
          <p:cNvPr id="141315" name="Rectangle 3"/>
          <p:cNvSpPr>
            <a:spLocks noGrp="1" noChangeArrowheads="1"/>
          </p:cNvSpPr>
          <p:nvPr>
            <p:ph idx="1"/>
          </p:nvPr>
        </p:nvSpPr>
        <p:spPr>
          <a:xfrm>
            <a:off x="457200" y="1557338"/>
            <a:ext cx="8229600" cy="5543550"/>
          </a:xfrm>
        </p:spPr>
        <p:txBody>
          <a:bodyPr/>
          <a:lstStyle/>
          <a:p>
            <a:pPr eaLnBrk="1" hangingPunct="1"/>
            <a:r>
              <a:rPr lang="en-US" smtClean="0"/>
              <a:t>CL deposits can affect the fitting behaviour of a lens by increasing the interaction between lids and lens</a:t>
            </a:r>
          </a:p>
          <a:p>
            <a:pPr lvl="1" eaLnBrk="1" hangingPunct="1"/>
            <a:r>
              <a:rPr lang="en-US" smtClean="0"/>
              <a:t>may </a:t>
            </a:r>
            <a:r>
              <a:rPr lang="en-US" smtClean="0">
                <a:sym typeface="Symbol" pitchFamily="18" charset="2"/>
              </a:rPr>
              <a:t> lens movement with a blink</a:t>
            </a:r>
          </a:p>
          <a:p>
            <a:pPr lvl="1" eaLnBrk="1" hangingPunct="1"/>
            <a:r>
              <a:rPr lang="en-US" smtClean="0">
                <a:sym typeface="Symbol" pitchFamily="18" charset="2"/>
              </a:rPr>
              <a:t>may  wearer comfort</a:t>
            </a:r>
          </a:p>
          <a:p>
            <a:pPr lvl="1" eaLnBrk="1" hangingPunct="1"/>
            <a:r>
              <a:rPr lang="en-US" smtClean="0">
                <a:sym typeface="Symbol" pitchFamily="18" charset="2"/>
              </a:rPr>
              <a:t>may  vision</a:t>
            </a:r>
          </a:p>
          <a:p>
            <a:pPr lvl="2" eaLnBrk="1" hangingPunct="1"/>
            <a:r>
              <a:rPr lang="en-US" smtClean="0">
                <a:sym typeface="Symbol" pitchFamily="18" charset="2"/>
              </a:rPr>
              <a:t> lens transparency</a:t>
            </a:r>
          </a:p>
          <a:p>
            <a:pPr lvl="2" eaLnBrk="1" hangingPunct="1"/>
            <a:r>
              <a:rPr lang="en-US" smtClean="0">
                <a:sym typeface="Symbol" pitchFamily="18" charset="2"/>
              </a:rPr>
              <a:t> lens instability (spherical &amp; toric CLs)</a:t>
            </a:r>
          </a:p>
          <a:p>
            <a:pPr lvl="2" eaLnBrk="1" hangingPunct="1"/>
            <a:r>
              <a:rPr lang="en-US" smtClean="0">
                <a:sym typeface="Symbol" pitchFamily="18" charset="2"/>
              </a:rPr>
              <a:t> lens rotation in toric CLs</a:t>
            </a:r>
            <a:endParaRPr lang="en-US" smtClean="0"/>
          </a:p>
        </p:txBody>
      </p:sp>
      <p:sp>
        <p:nvSpPr>
          <p:cNvPr id="14131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B9D34BED-B061-4B58-B9F1-3D64E5F6B0ED}" type="slidenum">
              <a:rPr lang="en-AU" smtClean="0"/>
              <a:pPr eaLnBrk="1" hangingPunct="1"/>
              <a:t>70</a:t>
            </a:fld>
            <a:endParaRPr lang="en-AU" smtClean="0"/>
          </a:p>
        </p:txBody>
      </p:sp>
      <p:sp>
        <p:nvSpPr>
          <p:cNvPr id="5" name="AutoShape 25">
            <a:hlinkClick r:id="rId3" action="ppaction://hlinksldjump" highlightClick="1">
              <a:snd r:embed="rId4" name="click.wav"/>
            </a:hlinkClick>
          </p:cNvPr>
          <p:cNvSpPr>
            <a:spLocks noChangeArrowheads="1"/>
          </p:cNvSpPr>
          <p:nvPr/>
        </p:nvSpPr>
        <p:spPr bwMode="auto">
          <a:xfrm>
            <a:off x="8463855" y="5949280"/>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a:defRPr/>
            </a:pPr>
            <a:endParaRPr lang="en-CA" baseline="-25000"/>
          </a:p>
        </p:txBody>
      </p:sp>
      <p:sp>
        <p:nvSpPr>
          <p:cNvPr id="141320" name="TextBox 5"/>
          <p:cNvSpPr txBox="1">
            <a:spLocks noChangeArrowheads="1"/>
          </p:cNvSpPr>
          <p:nvPr/>
        </p:nvSpPr>
        <p:spPr bwMode="auto">
          <a:xfrm>
            <a:off x="5989638" y="6011863"/>
            <a:ext cx="2463800" cy="307975"/>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t>For more on SiHy deposits</a:t>
            </a:r>
            <a:endParaRPr lang="en-GB" sz="1400" b="1"/>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220788"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SiHy CL COMPLICATIONS</a:t>
            </a:r>
            <a:r>
              <a:rPr lang="en-US" sz="1600" smtClean="0"/>
              <a:t> contd...</a:t>
            </a:r>
            <a:endParaRPr lang="en-AU" sz="3200" smtClean="0"/>
          </a:p>
        </p:txBody>
      </p:sp>
      <p:sp>
        <p:nvSpPr>
          <p:cNvPr id="142339" name="Rectangle 3"/>
          <p:cNvSpPr>
            <a:spLocks noGrp="1" noChangeArrowheads="1"/>
          </p:cNvSpPr>
          <p:nvPr>
            <p:ph idx="1"/>
          </p:nvPr>
        </p:nvSpPr>
        <p:spPr>
          <a:xfrm>
            <a:off x="457200" y="1341438"/>
            <a:ext cx="8229600" cy="5543550"/>
          </a:xfrm>
        </p:spPr>
        <p:txBody>
          <a:bodyPr/>
          <a:lstStyle/>
          <a:p>
            <a:pPr eaLnBrk="1" hangingPunct="1"/>
            <a:r>
              <a:rPr lang="en-US" smtClean="0"/>
              <a:t>Refitting problem cases</a:t>
            </a:r>
          </a:p>
          <a:p>
            <a:pPr eaLnBrk="1" hangingPunct="1"/>
            <a:r>
              <a:rPr lang="en-US" smtClean="0"/>
              <a:t>Altering BVP to account for hyperopic shifts</a:t>
            </a:r>
          </a:p>
          <a:p>
            <a:pPr lvl="1" eaLnBrk="1" hangingPunct="1"/>
            <a:r>
              <a:rPr lang="en-US" smtClean="0"/>
              <a:t>reassess Rx at each after-care visit</a:t>
            </a:r>
          </a:p>
          <a:p>
            <a:pPr lvl="1" eaLnBrk="1" hangingPunct="1"/>
            <a:r>
              <a:rPr lang="en-US" smtClean="0"/>
              <a:t>investigate any changes (changes now rare)</a:t>
            </a:r>
          </a:p>
          <a:p>
            <a:pPr eaLnBrk="1" hangingPunct="1"/>
            <a:r>
              <a:rPr lang="en-US" smtClean="0"/>
              <a:t>SEALs – now of historic significance only</a:t>
            </a:r>
          </a:p>
          <a:p>
            <a:pPr lvl="1" eaLnBrk="1" hangingPunct="1"/>
            <a:r>
              <a:rPr lang="en-US" smtClean="0"/>
              <a:t>lens redesign focusing on thickness profile in the mid-periphery &amp; periphery resolved most cases (see earlier)</a:t>
            </a:r>
          </a:p>
        </p:txBody>
      </p:sp>
      <p:sp>
        <p:nvSpPr>
          <p:cNvPr id="14234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75C6F47D-98D4-45DC-BC63-A9142201B33D}" type="slidenum">
              <a:rPr lang="en-AU" smtClean="0"/>
              <a:pPr eaLnBrk="1" hangingPunct="1"/>
              <a:t>71</a:t>
            </a:fld>
            <a:endParaRPr lang="en-AU"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211263"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SiHy CL COMPLICATIONS</a:t>
            </a:r>
            <a:r>
              <a:rPr lang="en-US" sz="1600" smtClean="0"/>
              <a:t> contd...</a:t>
            </a:r>
            <a:endParaRPr lang="en-AU" sz="3200" smtClean="0"/>
          </a:p>
        </p:txBody>
      </p:sp>
      <p:sp>
        <p:nvSpPr>
          <p:cNvPr id="143363" name="Rectangle 3"/>
          <p:cNvSpPr>
            <a:spLocks noGrp="1" noChangeArrowheads="1"/>
          </p:cNvSpPr>
          <p:nvPr>
            <p:ph idx="1"/>
          </p:nvPr>
        </p:nvSpPr>
        <p:spPr>
          <a:xfrm>
            <a:off x="457200" y="1484313"/>
            <a:ext cx="8229600" cy="5543550"/>
          </a:xfrm>
        </p:spPr>
        <p:txBody>
          <a:bodyPr/>
          <a:lstStyle/>
          <a:p>
            <a:pPr eaLnBrk="1" hangingPunct="1">
              <a:lnSpc>
                <a:spcPts val="3000"/>
              </a:lnSpc>
            </a:pPr>
            <a:r>
              <a:rPr lang="en-US" smtClean="0"/>
              <a:t>What if a SiHy wearer still has problems after all avenues are explored?  Other than spectacles, refitting with non-SiHy CLs is the only option:</a:t>
            </a:r>
          </a:p>
          <a:p>
            <a:pPr lvl="1" eaLnBrk="1" hangingPunct="1">
              <a:lnSpc>
                <a:spcPts val="3000"/>
              </a:lnSpc>
            </a:pPr>
            <a:r>
              <a:rPr lang="en-US" smtClean="0"/>
              <a:t>conventional hydrogel</a:t>
            </a:r>
          </a:p>
          <a:p>
            <a:pPr lvl="1" eaLnBrk="1" hangingPunct="1">
              <a:lnSpc>
                <a:spcPts val="3000"/>
              </a:lnSpc>
            </a:pPr>
            <a:r>
              <a:rPr lang="en-US" smtClean="0"/>
              <a:t>GPs</a:t>
            </a:r>
          </a:p>
          <a:p>
            <a:pPr lvl="2" eaLnBrk="1" hangingPunct="1">
              <a:lnSpc>
                <a:spcPts val="3000"/>
              </a:lnSpc>
            </a:pPr>
            <a:r>
              <a:rPr lang="en-US" smtClean="0"/>
              <a:t>conventional diameters (up to 9.8 mm TD)</a:t>
            </a:r>
          </a:p>
          <a:p>
            <a:pPr lvl="2" eaLnBrk="1" hangingPunct="1">
              <a:lnSpc>
                <a:spcPts val="3000"/>
              </a:lnSpc>
            </a:pPr>
            <a:r>
              <a:rPr lang="en-US" smtClean="0"/>
              <a:t>large diameter, TD: 9.8 – 12.5 mm</a:t>
            </a:r>
          </a:p>
          <a:p>
            <a:pPr lvl="1" eaLnBrk="1" hangingPunct="1">
              <a:lnSpc>
                <a:spcPts val="3000"/>
              </a:lnSpc>
            </a:pPr>
            <a:r>
              <a:rPr lang="en-US" smtClean="0"/>
              <a:t>scleral/haptics</a:t>
            </a:r>
          </a:p>
          <a:p>
            <a:pPr lvl="2" eaLnBrk="1" hangingPunct="1">
              <a:lnSpc>
                <a:spcPts val="3000"/>
              </a:lnSpc>
            </a:pPr>
            <a:r>
              <a:rPr lang="en-US" smtClean="0"/>
              <a:t>mini-sclerals or pre-form sclerals</a:t>
            </a:r>
          </a:p>
          <a:p>
            <a:pPr lvl="2" eaLnBrk="1" hangingPunct="1">
              <a:lnSpc>
                <a:spcPts val="3000"/>
              </a:lnSpc>
            </a:pPr>
            <a:r>
              <a:rPr lang="en-US" smtClean="0"/>
              <a:t>from impression molding</a:t>
            </a:r>
          </a:p>
          <a:p>
            <a:pPr lvl="1" eaLnBrk="1" hangingPunct="1">
              <a:lnSpc>
                <a:spcPts val="3000"/>
              </a:lnSpc>
            </a:pPr>
            <a:endParaRPr lang="en-US" smtClean="0"/>
          </a:p>
        </p:txBody>
      </p:sp>
      <p:sp>
        <p:nvSpPr>
          <p:cNvPr id="14336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65C894DB-9D09-4819-ACC2-C246F0975CA5}" type="slidenum">
              <a:rPr lang="en-AU" smtClean="0"/>
              <a:pPr eaLnBrk="1" hangingPunct="1"/>
              <a:t>72</a:t>
            </a:fld>
            <a:endParaRPr lang="en-AU"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1211263"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SiHy CL COMPLICATIONS</a:t>
            </a:r>
            <a:r>
              <a:rPr lang="en-US" sz="1600" smtClean="0"/>
              <a:t> contd...</a:t>
            </a:r>
            <a:endParaRPr lang="en-AU" sz="3200" smtClean="0"/>
          </a:p>
        </p:txBody>
      </p:sp>
      <p:sp>
        <p:nvSpPr>
          <p:cNvPr id="144387" name="Rectangle 3"/>
          <p:cNvSpPr>
            <a:spLocks noGrp="1" noChangeArrowheads="1"/>
          </p:cNvSpPr>
          <p:nvPr>
            <p:ph idx="1"/>
          </p:nvPr>
        </p:nvSpPr>
        <p:spPr>
          <a:xfrm>
            <a:off x="457200" y="1484313"/>
            <a:ext cx="8229600" cy="5543550"/>
          </a:xfrm>
        </p:spPr>
        <p:txBody>
          <a:bodyPr/>
          <a:lstStyle/>
          <a:p>
            <a:pPr eaLnBrk="1" hangingPunct="1">
              <a:lnSpc>
                <a:spcPts val="3000"/>
              </a:lnSpc>
            </a:pPr>
            <a:r>
              <a:rPr lang="en-US" smtClean="0"/>
              <a:t>Despite high hopes, SiHy CLs have only resolved CL wear complications related to hypoxia</a:t>
            </a:r>
          </a:p>
          <a:p>
            <a:pPr eaLnBrk="1" hangingPunct="1">
              <a:lnSpc>
                <a:spcPts val="3000"/>
              </a:lnSpc>
            </a:pPr>
            <a:r>
              <a:rPr lang="en-US" smtClean="0"/>
              <a:t>Microbial keratitis and other anterior eye infections occur at a rate similar to that for hydrogel CLs</a:t>
            </a:r>
          </a:p>
          <a:p>
            <a:pPr eaLnBrk="1" hangingPunct="1">
              <a:lnSpc>
                <a:spcPts val="3000"/>
              </a:lnSpc>
            </a:pPr>
            <a:r>
              <a:rPr lang="en-US" smtClean="0"/>
              <a:t>Inflammatory events also occur at a rate similar to that for hydrogel CLs</a:t>
            </a:r>
          </a:p>
          <a:p>
            <a:pPr eaLnBrk="1" hangingPunct="1">
              <a:lnSpc>
                <a:spcPts val="3000"/>
              </a:lnSpc>
            </a:pPr>
            <a:r>
              <a:rPr lang="en-US" smtClean="0"/>
              <a:t>Alternative methods, alternative lens materials, or modifications to existing technologies will be required to solve the remaining issues</a:t>
            </a:r>
          </a:p>
        </p:txBody>
      </p:sp>
      <p:sp>
        <p:nvSpPr>
          <p:cNvPr id="14438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BF99268F-95FE-4662-A813-F5100F4C3A88}" type="slidenum">
              <a:rPr lang="en-AU" smtClean="0"/>
              <a:pPr eaLnBrk="1" hangingPunct="1"/>
              <a:t>73</a:t>
            </a:fld>
            <a:endParaRPr lang="en-AU" smtClean="0"/>
          </a:p>
        </p:txBody>
      </p:sp>
      <p:pic>
        <p:nvPicPr>
          <p:cNvPr id="144389"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230313" y="-71438"/>
            <a:ext cx="8229600" cy="1143001"/>
          </a:xfrm>
        </p:spPr>
        <p:txBody>
          <a:bodyPr/>
          <a:lstStyle/>
          <a:p>
            <a:pPr eaLnBrk="1" hangingPunct="1">
              <a:tabLst>
                <a:tab pos="4572000" algn="l"/>
              </a:tabLst>
            </a:pPr>
            <a:r>
              <a:rPr lang="en-US" sz="3200" smtClean="0"/>
              <a:t>SILICONE HYDROGELS</a:t>
            </a:r>
            <a:br>
              <a:rPr lang="en-US" sz="3200" smtClean="0"/>
            </a:br>
            <a:r>
              <a:rPr lang="en-US" sz="3200" smtClean="0">
                <a:solidFill>
                  <a:srgbClr val="FFFF00"/>
                </a:solidFill>
              </a:rPr>
              <a:t>SiHY CL LENS CARE</a:t>
            </a:r>
            <a:endParaRPr lang="en-AU" sz="3200" smtClean="0">
              <a:solidFill>
                <a:srgbClr val="FFFF00"/>
              </a:solidFill>
            </a:endParaRPr>
          </a:p>
        </p:txBody>
      </p:sp>
      <p:sp>
        <p:nvSpPr>
          <p:cNvPr id="145411" name="Rectangle 3"/>
          <p:cNvSpPr>
            <a:spLocks noGrp="1" noChangeArrowheads="1"/>
          </p:cNvSpPr>
          <p:nvPr>
            <p:ph idx="1"/>
          </p:nvPr>
        </p:nvSpPr>
        <p:spPr>
          <a:xfrm>
            <a:off x="457200" y="1198563"/>
            <a:ext cx="8435975" cy="5543550"/>
          </a:xfrm>
        </p:spPr>
        <p:txBody>
          <a:bodyPr/>
          <a:lstStyle/>
          <a:p>
            <a:pPr eaLnBrk="1" hangingPunct="1"/>
            <a:r>
              <a:rPr lang="en-US" smtClean="0"/>
              <a:t>SiHy lens care may require special attention in some wearers</a:t>
            </a:r>
          </a:p>
          <a:p>
            <a:pPr lvl="1" eaLnBrk="1" hangingPunct="1"/>
            <a:r>
              <a:rPr lang="en-US" smtClean="0"/>
              <a:t>well-tolerated (previously) LCPs not guaranteed to be optimum when combined with SiHy CLs</a:t>
            </a:r>
            <a:br>
              <a:rPr lang="en-US" smtClean="0"/>
            </a:br>
            <a:r>
              <a:rPr lang="en-US" smtClean="0"/>
              <a:t>Solution incompatibilities</a:t>
            </a:r>
          </a:p>
          <a:p>
            <a:pPr eaLnBrk="1" hangingPunct="1"/>
            <a:r>
              <a:rPr lang="en-US" smtClean="0"/>
              <a:t>Special SiHy LCPs (reinforces association)</a:t>
            </a:r>
          </a:p>
          <a:p>
            <a:pPr eaLnBrk="1" hangingPunct="1"/>
            <a:r>
              <a:rPr lang="en-US" smtClean="0"/>
              <a:t>What about hydrogen peroxide (H</a:t>
            </a:r>
            <a:r>
              <a:rPr lang="en-US" baseline="-25000" smtClean="0"/>
              <a:t>2</a:t>
            </a:r>
            <a:r>
              <a:rPr lang="en-US" smtClean="0"/>
              <a:t>O</a:t>
            </a:r>
            <a:r>
              <a:rPr lang="en-US" baseline="-25000" smtClean="0"/>
              <a:t>2</a:t>
            </a:r>
            <a:r>
              <a:rPr lang="en-US" smtClean="0"/>
              <a:t>)</a:t>
            </a:r>
          </a:p>
          <a:p>
            <a:pPr lvl="1" eaLnBrk="1" hangingPunct="1"/>
            <a:r>
              <a:rPr lang="en-US" smtClean="0"/>
              <a:t>if they’re a problem solver, why wait for a problem to arise?</a:t>
            </a:r>
          </a:p>
        </p:txBody>
      </p:sp>
      <p:sp>
        <p:nvSpPr>
          <p:cNvPr id="14541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B7A8311B-28DA-4A56-B32B-0D9287B2E674}" type="slidenum">
              <a:rPr lang="en-AU" smtClean="0"/>
              <a:pPr eaLnBrk="1" hangingPunct="1"/>
              <a:t>74</a:t>
            </a:fld>
            <a:endParaRPr lang="en-AU" smtClean="0"/>
          </a:p>
        </p:txBody>
      </p:sp>
      <p:pic>
        <p:nvPicPr>
          <p:cNvPr id="145413"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220788" y="-80963"/>
            <a:ext cx="8229600" cy="1143001"/>
          </a:xfrm>
        </p:spPr>
        <p:txBody>
          <a:bodyPr/>
          <a:lstStyle/>
          <a:p>
            <a:pPr eaLnBrk="1" hangingPunct="1"/>
            <a:r>
              <a:rPr lang="en-US" sz="3200" smtClean="0"/>
              <a:t>SILICONE HYDROGELS</a:t>
            </a:r>
            <a:br>
              <a:rPr lang="en-US" sz="3200" smtClean="0"/>
            </a:br>
            <a:r>
              <a:rPr lang="en-US" sz="3200" smtClean="0">
                <a:solidFill>
                  <a:srgbClr val="FFFF00"/>
                </a:solidFill>
              </a:rPr>
              <a:t>SiHy CL LENS CARE</a:t>
            </a:r>
            <a:r>
              <a:rPr lang="en-US" sz="1600" smtClean="0"/>
              <a:t> contd...</a:t>
            </a:r>
            <a:endParaRPr lang="en-AU" sz="3200" smtClean="0"/>
          </a:p>
        </p:txBody>
      </p:sp>
      <p:sp>
        <p:nvSpPr>
          <p:cNvPr id="146435" name="Rectangle 3"/>
          <p:cNvSpPr>
            <a:spLocks noGrp="1" noChangeArrowheads="1"/>
          </p:cNvSpPr>
          <p:nvPr>
            <p:ph idx="1"/>
          </p:nvPr>
        </p:nvSpPr>
        <p:spPr>
          <a:xfrm>
            <a:off x="457200" y="1268413"/>
            <a:ext cx="8229600" cy="5543550"/>
          </a:xfrm>
        </p:spPr>
        <p:txBody>
          <a:bodyPr/>
          <a:lstStyle/>
          <a:p>
            <a:pPr eaLnBrk="1" hangingPunct="1"/>
            <a:r>
              <a:rPr lang="en-US" smtClean="0"/>
              <a:t>Lipid removal usually by alcohol-based cleaner</a:t>
            </a:r>
          </a:p>
          <a:p>
            <a:pPr lvl="1" eaLnBrk="1" hangingPunct="1"/>
            <a:r>
              <a:rPr lang="en-US" smtClean="0"/>
              <a:t>now more difficult following the discontinuation of CIBA Vision’s Miraflow, an  isopropyl alcohol-based cleaner</a:t>
            </a:r>
          </a:p>
          <a:p>
            <a:pPr lvl="1" eaLnBrk="1" hangingPunct="1"/>
            <a:r>
              <a:rPr lang="en-US" smtClean="0"/>
              <a:t>some local manufacturers offer clone products or other alcohol-based products</a:t>
            </a:r>
          </a:p>
          <a:p>
            <a:pPr lvl="2" eaLnBrk="1" hangingPunct="1"/>
            <a:r>
              <a:rPr lang="en-AU" sz="1800" smtClean="0"/>
              <a:t>Walgreen's Extra Strength Daily Cleaner</a:t>
            </a:r>
          </a:p>
          <a:p>
            <a:pPr lvl="2" eaLnBrk="1" hangingPunct="1"/>
            <a:r>
              <a:rPr lang="en-US" sz="1800" smtClean="0"/>
              <a:t>Crystal Cleaner from EYEYE</a:t>
            </a:r>
          </a:p>
          <a:p>
            <a:pPr lvl="2" eaLnBrk="1" hangingPunct="1"/>
            <a:r>
              <a:rPr lang="en-US" sz="1800" smtClean="0"/>
              <a:t>Contopharma  I-clean</a:t>
            </a:r>
          </a:p>
          <a:p>
            <a:pPr lvl="2" eaLnBrk="1" hangingPunct="1"/>
            <a:r>
              <a:rPr lang="en-US" sz="1800" smtClean="0"/>
              <a:t>Optikem Sereine Extra Strength Daily Cleaner</a:t>
            </a:r>
          </a:p>
        </p:txBody>
      </p:sp>
      <p:sp>
        <p:nvSpPr>
          <p:cNvPr id="14643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48701A02-9E98-4A13-AA69-742A3A731611}" type="slidenum">
              <a:rPr lang="en-AU" smtClean="0"/>
              <a:pPr eaLnBrk="1" hangingPunct="1"/>
              <a:t>75</a:t>
            </a:fld>
            <a:endParaRPr lang="en-AU" smtClean="0"/>
          </a:p>
        </p:txBody>
      </p:sp>
      <p:pic>
        <p:nvPicPr>
          <p:cNvPr id="146437" name="Picture 6"/>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4"/>
          <p:cNvSpPr>
            <a:spLocks noGrp="1" noChangeArrowheads="1"/>
          </p:cNvSpPr>
          <p:nvPr>
            <p:ph type="body" idx="1"/>
          </p:nvPr>
        </p:nvSpPr>
        <p:spPr>
          <a:xfrm>
            <a:off x="282575" y="1412875"/>
            <a:ext cx="8596313" cy="4851400"/>
          </a:xfrm>
          <a:effectLst/>
        </p:spPr>
        <p:txBody>
          <a:bodyPr/>
          <a:lstStyle/>
          <a:p>
            <a:pPr>
              <a:lnSpc>
                <a:spcPts val="3000"/>
              </a:lnSpc>
              <a:buClr>
                <a:srgbClr val="FF9900"/>
              </a:buClr>
            </a:pPr>
            <a:r>
              <a:rPr lang="en-US" sz="3200" dirty="0" smtClean="0">
                <a:solidFill>
                  <a:schemeClr val="tx1"/>
                </a:solidFill>
              </a:rPr>
              <a:t>Fitted similar to </a:t>
            </a:r>
            <a:r>
              <a:rPr lang="en-US" sz="3200" dirty="0" err="1" smtClean="0">
                <a:solidFill>
                  <a:schemeClr val="tx1"/>
                </a:solidFill>
              </a:rPr>
              <a:t>hydrogel</a:t>
            </a:r>
            <a:r>
              <a:rPr lang="en-US" sz="3200" dirty="0" smtClean="0">
                <a:solidFill>
                  <a:schemeClr val="tx1"/>
                </a:solidFill>
              </a:rPr>
              <a:t> CLs</a:t>
            </a:r>
          </a:p>
          <a:p>
            <a:pPr lvl="1">
              <a:lnSpc>
                <a:spcPts val="3000"/>
              </a:lnSpc>
              <a:buClr>
                <a:srgbClr val="FF9900"/>
              </a:buClr>
            </a:pPr>
            <a:r>
              <a:rPr lang="en-US" sz="3200" dirty="0" smtClean="0">
                <a:solidFill>
                  <a:schemeClr val="tx1"/>
                </a:solidFill>
              </a:rPr>
              <a:t>adequate lens movement</a:t>
            </a:r>
          </a:p>
          <a:p>
            <a:pPr lvl="1">
              <a:lnSpc>
                <a:spcPts val="3000"/>
              </a:lnSpc>
              <a:buClr>
                <a:srgbClr val="FF9900"/>
              </a:buClr>
            </a:pPr>
            <a:r>
              <a:rPr lang="en-US" sz="3200" dirty="0" smtClean="0">
                <a:solidFill>
                  <a:schemeClr val="tx1"/>
                </a:solidFill>
              </a:rPr>
              <a:t>unconditional corneal coverage</a:t>
            </a:r>
          </a:p>
          <a:p>
            <a:pPr lvl="1">
              <a:lnSpc>
                <a:spcPts val="3000"/>
              </a:lnSpc>
              <a:buClr>
                <a:srgbClr val="FF9900"/>
              </a:buClr>
            </a:pPr>
            <a:r>
              <a:rPr lang="en-US" sz="3200" dirty="0" smtClean="0">
                <a:solidFill>
                  <a:schemeClr val="tx1"/>
                </a:solidFill>
              </a:rPr>
              <a:t>seek good &amp; stable vision</a:t>
            </a:r>
          </a:p>
          <a:p>
            <a:pPr lvl="1">
              <a:lnSpc>
                <a:spcPts val="3000"/>
              </a:lnSpc>
              <a:buClr>
                <a:srgbClr val="FF9900"/>
              </a:buClr>
            </a:pPr>
            <a:r>
              <a:rPr lang="en-US" sz="3200" dirty="0" smtClean="0">
                <a:solidFill>
                  <a:schemeClr val="tx1"/>
                </a:solidFill>
              </a:rPr>
              <a:t>confirm over-Rx over a </a:t>
            </a:r>
            <a:r>
              <a:rPr lang="en-US" sz="3200" dirty="0" err="1" smtClean="0">
                <a:solidFill>
                  <a:schemeClr val="tx1"/>
                </a:solidFill>
              </a:rPr>
              <a:t>SiHy</a:t>
            </a:r>
            <a:r>
              <a:rPr lang="en-US" sz="3200" dirty="0" smtClean="0">
                <a:solidFill>
                  <a:schemeClr val="tx1"/>
                </a:solidFill>
              </a:rPr>
              <a:t> trial lens</a:t>
            </a:r>
          </a:p>
          <a:p>
            <a:pPr lvl="1">
              <a:lnSpc>
                <a:spcPts val="3000"/>
              </a:lnSpc>
              <a:buClr>
                <a:srgbClr val="FF9900"/>
              </a:buClr>
            </a:pPr>
            <a:r>
              <a:rPr lang="en-US" sz="3200" dirty="0" smtClean="0">
                <a:solidFill>
                  <a:schemeClr val="tx1"/>
                </a:solidFill>
              </a:rPr>
              <a:t>prescribe suitable LCPs &amp; emphasize ‘don’t change’ without advice</a:t>
            </a:r>
          </a:p>
          <a:p>
            <a:pPr lvl="1">
              <a:lnSpc>
                <a:spcPts val="3000"/>
              </a:lnSpc>
              <a:buClr>
                <a:srgbClr val="FF9900"/>
              </a:buClr>
            </a:pPr>
            <a:r>
              <a:rPr lang="en-US" sz="3200" dirty="0" smtClean="0">
                <a:solidFill>
                  <a:schemeClr val="tx1"/>
                </a:solidFill>
              </a:rPr>
              <a:t>recommend rubbing during lens care</a:t>
            </a:r>
          </a:p>
          <a:p>
            <a:pPr lvl="1">
              <a:lnSpc>
                <a:spcPts val="3000"/>
              </a:lnSpc>
              <a:buClr>
                <a:srgbClr val="FF9900"/>
              </a:buClr>
            </a:pPr>
            <a:r>
              <a:rPr lang="en-US" sz="3200" dirty="0" smtClean="0">
                <a:solidFill>
                  <a:schemeClr val="tx1"/>
                </a:solidFill>
              </a:rPr>
              <a:t>be clear on intended wear regimen</a:t>
            </a:r>
          </a:p>
        </p:txBody>
      </p:sp>
      <p:sp>
        <p:nvSpPr>
          <p:cNvPr id="147459" name="Rectangle 7"/>
          <p:cNvSpPr>
            <a:spLocks noGrp="1" noChangeArrowheads="1"/>
          </p:cNvSpPr>
          <p:nvPr>
            <p:ph type="title"/>
          </p:nvPr>
        </p:nvSpPr>
        <p:spPr>
          <a:xfrm>
            <a:off x="1446213" y="-57150"/>
            <a:ext cx="7772400" cy="1143000"/>
          </a:xfrm>
          <a:effectLst/>
        </p:spPr>
        <p:txBody>
          <a:bodyPr/>
          <a:lstStyle/>
          <a:p>
            <a:r>
              <a:rPr lang="en-US" sz="3200" dirty="0" smtClean="0">
                <a:solidFill>
                  <a:srgbClr val="FFFFFF"/>
                </a:solidFill>
              </a:rPr>
              <a:t>FITTING SILICONE HYDROGELS</a:t>
            </a:r>
            <a:br>
              <a:rPr lang="en-US" sz="3200" dirty="0" smtClean="0">
                <a:solidFill>
                  <a:srgbClr val="FFFFFF"/>
                </a:solidFill>
              </a:rPr>
            </a:br>
            <a:r>
              <a:rPr lang="en-US" sz="3200" dirty="0" smtClean="0">
                <a:solidFill>
                  <a:srgbClr val="FFFF00"/>
                </a:solidFill>
              </a:rPr>
              <a:t>SUMMARY</a:t>
            </a:r>
          </a:p>
        </p:txBody>
      </p:sp>
      <p:pic>
        <p:nvPicPr>
          <p:cNvPr id="147460" name="Picture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629650" y="6156325"/>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406525" y="-58738"/>
            <a:ext cx="7772400" cy="1143001"/>
          </a:xfrm>
          <a:effectLst/>
        </p:spPr>
        <p:txBody>
          <a:bodyPr/>
          <a:lstStyle/>
          <a:p>
            <a:pPr eaLnBrk="1" hangingPunct="1"/>
            <a:r>
              <a:rPr lang="en-US" dirty="0" smtClean="0">
                <a:latin typeface="Bedrock" pitchFamily="34" charset="0"/>
              </a:rPr>
              <a:t>IACLE</a:t>
            </a:r>
            <a:r>
              <a:rPr lang="en-US" dirty="0" smtClean="0">
                <a:latin typeface="Futura Md BT" pitchFamily="34" charset="0"/>
              </a:rPr>
              <a:t> INDUSTRY SPONSORS</a:t>
            </a:r>
          </a:p>
        </p:txBody>
      </p:sp>
      <p:pic>
        <p:nvPicPr>
          <p:cNvPr id="148483"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25525" y="3656013"/>
            <a:ext cx="2759075" cy="217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484"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238" y="2124075"/>
            <a:ext cx="3551237"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485" name="Picture 3"/>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16000" y="4470400"/>
            <a:ext cx="277495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486" name="Picture 4"/>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21263" y="1958975"/>
            <a:ext cx="3425825"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487" name="Picture 6"/>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84813" y="4633913"/>
            <a:ext cx="2498725"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488" name="Picture 1"/>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832475" y="2930525"/>
            <a:ext cx="1803400" cy="161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8489" name="Picture 8"/>
          <p:cNvPicPr>
            <a:picLocks noChangeAspect="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a:hlinkClick r:id="" action="ppaction://hlinkshowjump?jump=firstslide"/>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84638" y="3359150"/>
            <a:ext cx="960437" cy="960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3762375" y="3021013"/>
            <a:ext cx="1616075" cy="460375"/>
          </a:xfrm>
          <a:prstGeom prst="rect">
            <a:avLst/>
          </a:prstGeom>
          <a:noFill/>
        </p:spPr>
        <p:txBody>
          <a:bodyPr wrap="none">
            <a:spAutoFit/>
          </a:bodyPr>
          <a:lstStyle/>
          <a:p>
            <a:pPr eaLnBrk="0" hangingPunct="0">
              <a:defRPr/>
            </a:pPr>
            <a:r>
              <a:rPr lang="en-AU" sz="2400" b="1" dirty="0">
                <a:latin typeface="+mj-lt"/>
              </a:rPr>
              <a:t>RESTART</a:t>
            </a:r>
            <a:endParaRPr lang="en-GB" sz="2400" b="1" dirty="0">
              <a:latin typeface="+mj-l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 Box 3"/>
          <p:cNvSpPr txBox="1">
            <a:spLocks noChangeArrowheads="1"/>
          </p:cNvSpPr>
          <p:nvPr/>
        </p:nvSpPr>
        <p:spPr bwMode="auto">
          <a:xfrm>
            <a:off x="1849438" y="1728788"/>
            <a:ext cx="5443537" cy="2862262"/>
          </a:xfrm>
          <a:prstGeom prst="rect">
            <a:avLst/>
          </a:prstGeom>
          <a:noFill/>
          <a:ln w="12700">
            <a:noFill/>
            <a:miter lim="800000"/>
            <a:headEnd type="none" w="sm" len="sm"/>
            <a:tailEnd type="none" w="sm" len="sm"/>
          </a:ln>
          <a:effectLst>
            <a:outerShdw blurRad="50800" dist="38100" dir="13500000" algn="br" rotWithShape="0">
              <a:srgbClr val="FF0000">
                <a:alpha val="40000"/>
              </a:srgbClr>
            </a:outerShdw>
          </a:effectLst>
          <a:extLst>
            <a:ext uri="{909E8E84-426E-40DD-AFC4-6F175D3DCCD1}">
              <a14:hiddenFill xmlns="" xmlns:a14="http://schemas.microsoft.com/office/drawing/2010/main">
                <a:solidFill>
                  <a:srgbClr val="FFFFFF"/>
                </a:solidFill>
              </a14:hiddenFill>
            </a:ext>
          </a:extLst>
        </p:spPr>
        <p:txBody>
          <a:bodyPr wrap="none">
            <a:spAutoFit/>
          </a:bodyPr>
          <a:lstStyle>
            <a:lvl1pPr>
              <a:defRPr sz="1600">
                <a:solidFill>
                  <a:schemeClr val="tx1"/>
                </a:solidFill>
                <a:latin typeface="Tahoma" pitchFamily="34" charset="0"/>
              </a:defRPr>
            </a:lvl1pPr>
            <a:lvl2pPr marL="742950" indent="-285750">
              <a:defRPr sz="1600">
                <a:solidFill>
                  <a:schemeClr val="tx1"/>
                </a:solidFill>
                <a:latin typeface="Tahoma" pitchFamily="34" charset="0"/>
              </a:defRPr>
            </a:lvl2pPr>
            <a:lvl3pPr marL="1143000" indent="-228600">
              <a:defRPr sz="1600">
                <a:solidFill>
                  <a:schemeClr val="tx1"/>
                </a:solidFill>
                <a:latin typeface="Tahoma" pitchFamily="34" charset="0"/>
              </a:defRPr>
            </a:lvl3pPr>
            <a:lvl4pPr marL="1600200" indent="-228600">
              <a:defRPr sz="1600">
                <a:solidFill>
                  <a:schemeClr val="tx1"/>
                </a:solidFill>
                <a:latin typeface="Tahoma" pitchFamily="34" charset="0"/>
              </a:defRPr>
            </a:lvl4pPr>
            <a:lvl5pPr marL="2057400" indent="-228600">
              <a:defRPr sz="1600">
                <a:solidFill>
                  <a:schemeClr val="tx1"/>
                </a:solidFill>
                <a:latin typeface="Tahoma" pitchFamily="34" charset="0"/>
              </a:defRPr>
            </a:lvl5pPr>
            <a:lvl6pPr marL="2514600" indent="-228600" eaLnBrk="0" fontAlgn="base" hangingPunct="0">
              <a:spcBef>
                <a:spcPct val="0"/>
              </a:spcBef>
              <a:spcAft>
                <a:spcPct val="0"/>
              </a:spcAft>
              <a:defRPr sz="1600">
                <a:solidFill>
                  <a:schemeClr val="tx1"/>
                </a:solidFill>
                <a:latin typeface="Tahoma" pitchFamily="34" charset="0"/>
              </a:defRPr>
            </a:lvl6pPr>
            <a:lvl7pPr marL="2971800" indent="-228600" eaLnBrk="0" fontAlgn="base" hangingPunct="0">
              <a:spcBef>
                <a:spcPct val="0"/>
              </a:spcBef>
              <a:spcAft>
                <a:spcPct val="0"/>
              </a:spcAft>
              <a:defRPr sz="1600">
                <a:solidFill>
                  <a:schemeClr val="tx1"/>
                </a:solidFill>
                <a:latin typeface="Tahoma" pitchFamily="34" charset="0"/>
              </a:defRPr>
            </a:lvl7pPr>
            <a:lvl8pPr marL="3429000" indent="-228600" eaLnBrk="0" fontAlgn="base" hangingPunct="0">
              <a:spcBef>
                <a:spcPct val="0"/>
              </a:spcBef>
              <a:spcAft>
                <a:spcPct val="0"/>
              </a:spcAft>
              <a:defRPr sz="1600">
                <a:solidFill>
                  <a:schemeClr val="tx1"/>
                </a:solidFill>
                <a:latin typeface="Tahoma" pitchFamily="34" charset="0"/>
              </a:defRPr>
            </a:lvl8pPr>
            <a:lvl9pPr marL="3886200" indent="-228600" eaLnBrk="0" fontAlgn="base" hangingPunct="0">
              <a:spcBef>
                <a:spcPct val="0"/>
              </a:spcBef>
              <a:spcAft>
                <a:spcPct val="0"/>
              </a:spcAft>
              <a:defRPr sz="1600">
                <a:solidFill>
                  <a:schemeClr val="tx1"/>
                </a:solidFill>
                <a:latin typeface="Tahoma" pitchFamily="34" charset="0"/>
              </a:defRPr>
            </a:lvl9pPr>
          </a:lstStyle>
          <a:p>
            <a:pPr algn="ctr" eaLnBrk="0" hangingPunct="0">
              <a:defRPr/>
            </a:pPr>
            <a:r>
              <a:rPr lang="en-US" sz="6000" b="1" i="1" dirty="0" smtClean="0">
                <a:solidFill>
                  <a:srgbClr val="00FFFF"/>
                </a:solidFill>
                <a:latin typeface="Arial" charset="0"/>
              </a:rPr>
              <a:t>ALL</a:t>
            </a:r>
            <a:br>
              <a:rPr lang="en-US" sz="6000" b="1" i="1" dirty="0" smtClean="0">
                <a:solidFill>
                  <a:srgbClr val="00FFFF"/>
                </a:solidFill>
                <a:latin typeface="Arial" charset="0"/>
              </a:rPr>
            </a:br>
            <a:r>
              <a:rPr lang="en-US" sz="6000" b="1" i="1" dirty="0" smtClean="0">
                <a:solidFill>
                  <a:srgbClr val="00FFFF"/>
                </a:solidFill>
                <a:latin typeface="Arial" charset="0"/>
              </a:rPr>
              <a:t>REFERENCES</a:t>
            </a:r>
            <a:br>
              <a:rPr lang="en-US" sz="6000" b="1" i="1" dirty="0" smtClean="0">
                <a:solidFill>
                  <a:srgbClr val="00FFFF"/>
                </a:solidFill>
                <a:latin typeface="Arial" charset="0"/>
              </a:rPr>
            </a:br>
            <a:r>
              <a:rPr lang="en-US" sz="6000" b="1" i="1" dirty="0" smtClean="0">
                <a:solidFill>
                  <a:srgbClr val="00FFFF"/>
                </a:solidFill>
                <a:latin typeface="Arial" charset="0"/>
              </a:rPr>
              <a:t>USED</a:t>
            </a:r>
            <a:endParaRPr lang="en-US" sz="6000" b="1" i="1" dirty="0">
              <a:solidFill>
                <a:srgbClr val="00FFFF"/>
              </a:solidFill>
              <a:latin typeface="Arial" charset="0"/>
            </a:endParaRPr>
          </a:p>
        </p:txBody>
      </p:sp>
      <p:sp>
        <p:nvSpPr>
          <p:cNvPr id="150531" name="TextBox 1"/>
          <p:cNvSpPr txBox="1">
            <a:spLocks noChangeArrowheads="1"/>
          </p:cNvSpPr>
          <p:nvPr/>
        </p:nvSpPr>
        <p:spPr bwMode="auto">
          <a:xfrm>
            <a:off x="2944813" y="5961063"/>
            <a:ext cx="323373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sz="2400" b="1">
                <a:solidFill>
                  <a:srgbClr val="000000"/>
                </a:solidFill>
              </a:rPr>
              <a:t>(In alphabetical order)</a:t>
            </a:r>
            <a:endParaRPr lang="en-GB" sz="2400" b="1">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08175" y="-76200"/>
            <a:ext cx="6851650" cy="1143000"/>
          </a:xfrm>
        </p:spPr>
        <p:txBody>
          <a:bodyPr/>
          <a:lstStyle/>
          <a:p>
            <a:pPr eaLnBrk="1" hangingPunct="1"/>
            <a:r>
              <a:rPr lang="en-US" sz="3600" smtClean="0"/>
              <a:t>CL HISTORY</a:t>
            </a:r>
            <a:br>
              <a:rPr lang="en-US" sz="3600" smtClean="0"/>
            </a:br>
            <a:r>
              <a:rPr lang="en-US" sz="3600" smtClean="0">
                <a:solidFill>
                  <a:srgbClr val="FFFF00"/>
                </a:solidFill>
              </a:rPr>
              <a:t>SILICONE HYDROGELS</a:t>
            </a:r>
            <a:endParaRPr lang="en-AU" sz="3600" smtClean="0">
              <a:solidFill>
                <a:srgbClr val="FFFF00"/>
              </a:solidFill>
            </a:endParaRPr>
          </a:p>
        </p:txBody>
      </p:sp>
      <p:sp>
        <p:nvSpPr>
          <p:cNvPr id="77827" name="Rectangle 3"/>
          <p:cNvSpPr>
            <a:spLocks noGrp="1" noChangeArrowheads="1"/>
          </p:cNvSpPr>
          <p:nvPr>
            <p:ph idx="1"/>
          </p:nvPr>
        </p:nvSpPr>
        <p:spPr>
          <a:xfrm>
            <a:off x="457200" y="1270000"/>
            <a:ext cx="8362950" cy="5903913"/>
          </a:xfrm>
        </p:spPr>
        <p:txBody>
          <a:bodyPr/>
          <a:lstStyle/>
          <a:p>
            <a:pPr eaLnBrk="1" hangingPunct="1">
              <a:lnSpc>
                <a:spcPts val="2800"/>
              </a:lnSpc>
            </a:pPr>
            <a:r>
              <a:rPr lang="en-US" sz="2400" smtClean="0"/>
              <a:t>Si elastomer (flexible) &amp; silicone acrylate (GP) CLs demonstrated possible rôles for Si-containing materials</a:t>
            </a:r>
          </a:p>
          <a:p>
            <a:pPr eaLnBrk="1" hangingPunct="1">
              <a:lnSpc>
                <a:spcPts val="2800"/>
              </a:lnSpc>
            </a:pPr>
            <a:r>
              <a:rPr lang="en-US" sz="2400" smtClean="0"/>
              <a:t>1979-Jan-1: Mueller &amp; Kleiner (Ciba-Geigy Corp.) patented polysiloxane hydrogels (CLs were included as a possible application)</a:t>
            </a:r>
          </a:p>
          <a:p>
            <a:pPr eaLnBrk="1" hangingPunct="1">
              <a:lnSpc>
                <a:spcPts val="2800"/>
              </a:lnSpc>
            </a:pPr>
            <a:r>
              <a:rPr lang="en-US" sz="2400" smtClean="0"/>
              <a:t>1979-Feb -1: SiHy CL patent issued to Tanaka </a:t>
            </a:r>
            <a:r>
              <a:rPr lang="en-US" sz="2400" i="1" smtClean="0"/>
              <a:t>et al</a:t>
            </a:r>
            <a:r>
              <a:rPr lang="en-US" sz="2400" smtClean="0"/>
              <a:t>. of Toyo Contact Lens Company (Menicon, Japan) – no commercial product resulted</a:t>
            </a:r>
          </a:p>
          <a:p>
            <a:pPr eaLnBrk="1" hangingPunct="1">
              <a:lnSpc>
                <a:spcPts val="2800"/>
              </a:lnSpc>
            </a:pPr>
            <a:r>
              <a:rPr lang="en-US" sz="2400" smtClean="0"/>
              <a:t>1979: Deichert </a:t>
            </a:r>
            <a:r>
              <a:rPr lang="en-US" sz="2400" i="1" smtClean="0"/>
              <a:t>et al</a:t>
            </a:r>
            <a:r>
              <a:rPr lang="en-US" sz="2400" smtClean="0"/>
              <a:t>.,  B&amp;L</a:t>
            </a:r>
          </a:p>
          <a:p>
            <a:pPr eaLnBrk="1" hangingPunct="1">
              <a:lnSpc>
                <a:spcPts val="2800"/>
              </a:lnSpc>
            </a:pPr>
            <a:r>
              <a:rPr lang="en-US" sz="2400" smtClean="0"/>
              <a:t>1980: Chang, an independent researcher</a:t>
            </a:r>
          </a:p>
          <a:p>
            <a:pPr eaLnBrk="1" hangingPunct="1">
              <a:lnSpc>
                <a:spcPts val="2800"/>
              </a:lnSpc>
            </a:pPr>
            <a:r>
              <a:rPr lang="en-US" sz="2400" smtClean="0"/>
              <a:t>1981: LeBoeuf, American Optical</a:t>
            </a:r>
          </a:p>
          <a:p>
            <a:pPr eaLnBrk="1" hangingPunct="1">
              <a:lnSpc>
                <a:spcPts val="2800"/>
              </a:lnSpc>
            </a:pPr>
            <a:r>
              <a:rPr lang="en-US" sz="2400" smtClean="0"/>
              <a:t>1994 &amp; 1995: K</a:t>
            </a:r>
            <a:r>
              <a:rPr lang="en-US" sz="2400" smtClean="0">
                <a:cs typeface="Arial" pitchFamily="34" charset="0"/>
              </a:rPr>
              <a:t>ü</a:t>
            </a:r>
            <a:r>
              <a:rPr lang="en-US" sz="2400" smtClean="0"/>
              <a:t>nzler &amp; Ozark, B&amp;L – still no commercial products </a:t>
            </a:r>
            <a:r>
              <a:rPr lang="en-US" sz="1600" smtClean="0"/>
              <a:t>(K</a:t>
            </a:r>
            <a:r>
              <a:rPr lang="en-US" sz="1600" smtClean="0">
                <a:cs typeface="Arial" pitchFamily="34" charset="0"/>
              </a:rPr>
              <a:t>ü</a:t>
            </a:r>
            <a:r>
              <a:rPr lang="en-US" sz="1600" smtClean="0"/>
              <a:t>nzler was part of original 1979 Deichert B&amp;L filing)</a:t>
            </a:r>
            <a:endParaRPr lang="en-AU" sz="1600" smtClean="0"/>
          </a:p>
        </p:txBody>
      </p:sp>
      <p:pic>
        <p:nvPicPr>
          <p:cNvPr id="77828" name="Picture 1"/>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Box 3"/>
          <p:cNvSpPr txBox="1">
            <a:spLocks noChangeArrowheads="1"/>
          </p:cNvSpPr>
          <p:nvPr/>
        </p:nvSpPr>
        <p:spPr bwMode="auto">
          <a:xfrm>
            <a:off x="663575" y="1703388"/>
            <a:ext cx="18415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sz="1000" b="1">
              <a:solidFill>
                <a:srgbClr val="000000"/>
              </a:solidFill>
            </a:endParaRPr>
          </a:p>
        </p:txBody>
      </p:sp>
      <p:sp>
        <p:nvSpPr>
          <p:cNvPr id="151555" name="TextBox 4"/>
          <p:cNvSpPr txBox="1">
            <a:spLocks noChangeArrowheads="1"/>
          </p:cNvSpPr>
          <p:nvPr/>
        </p:nvSpPr>
        <p:spPr bwMode="auto">
          <a:xfrm>
            <a:off x="341313" y="1219200"/>
            <a:ext cx="8443912" cy="581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sz="1200">
                <a:solidFill>
                  <a:srgbClr val="000000"/>
                </a:solidFill>
              </a:rPr>
              <a:t>Abry F </a:t>
            </a:r>
            <a:r>
              <a:rPr lang="en-AU" sz="1200" i="1">
                <a:solidFill>
                  <a:srgbClr val="000000"/>
                </a:solidFill>
              </a:rPr>
              <a:t>et al</a:t>
            </a:r>
            <a:r>
              <a:rPr lang="en-AU" sz="1200">
                <a:solidFill>
                  <a:srgbClr val="000000"/>
                </a:solidFill>
              </a:rPr>
              <a:t>. (2010) reported in Sivak A (2010), </a:t>
            </a:r>
            <a:r>
              <a:rPr lang="en-AU" sz="1200" i="1">
                <a:solidFill>
                  <a:srgbClr val="000000"/>
                </a:solidFill>
              </a:rPr>
              <a:t>ARVO 2010 Part 2 </a:t>
            </a:r>
            <a:r>
              <a:rPr lang="en-AU" sz="1200">
                <a:solidFill>
                  <a:srgbClr val="000000"/>
                </a:solidFill>
              </a:rPr>
              <a:t>available at:</a:t>
            </a:r>
            <a:r>
              <a:rPr lang="en-AU" sz="1200" i="1">
                <a:solidFill>
                  <a:srgbClr val="000000"/>
                </a:solidFill>
              </a:rPr>
              <a:t>  </a:t>
            </a:r>
            <a:r>
              <a:rPr lang="en-AU" sz="1200">
                <a:solidFill>
                  <a:srgbClr val="000000"/>
                </a:solidFill>
              </a:rPr>
              <a:t>http://www.siliconehydrogels.org/meeting_synopsis/index.asp (accessed on 2010-Dec-22)</a:t>
            </a:r>
          </a:p>
          <a:p>
            <a:r>
              <a:rPr lang="en-AU" sz="1200"/>
              <a:t>Amos C, 2004.  </a:t>
            </a:r>
            <a:r>
              <a:rPr lang="en-AU" sz="1200" i="1"/>
              <a:t>Performance of a new multipurpose solution used with silicone hydrogels.  </a:t>
            </a:r>
            <a:r>
              <a:rPr lang="en-AU" sz="1200"/>
              <a:t>Optician 227(5945): 18 – 22.</a:t>
            </a:r>
          </a:p>
          <a:p>
            <a:r>
              <a:rPr lang="en-AU" sz="1200"/>
              <a:t>Bontempo AR, Rapp J, 1997.  </a:t>
            </a:r>
            <a:r>
              <a:rPr lang="en-AU" sz="1200" i="1"/>
              <a:t>Protein-Lipid Interaction on the Surface of a Hydrophilic Contact Lens In Vitro</a:t>
            </a:r>
            <a:r>
              <a:rPr lang="en-AU" sz="1200"/>
              <a:t>.  Curr Eye Res. 16: 776 - 781.</a:t>
            </a:r>
          </a:p>
          <a:p>
            <a:r>
              <a:rPr lang="en-AU" sz="1200"/>
              <a:t>Brennan NA, 2005.  </a:t>
            </a:r>
            <a:r>
              <a:rPr lang="en-AU" sz="1200" i="1"/>
              <a:t>Beyond flux: total corneal oxygen consumption as an index of corneal oxygenation during contact lens wear.  </a:t>
            </a:r>
            <a:r>
              <a:rPr lang="en-AU" sz="1200"/>
              <a:t>Optom Vis Sci. 82: 467 - 472.</a:t>
            </a:r>
          </a:p>
          <a:p>
            <a:r>
              <a:rPr lang="en-AU" sz="1200"/>
              <a:t>Brennan NA, 2005.  </a:t>
            </a:r>
            <a:r>
              <a:rPr lang="en-AU" sz="1200" i="1"/>
              <a:t>Corneal oxygenation during contact lens wear: comparison of diffusion and EOP-based models.</a:t>
            </a:r>
            <a:r>
              <a:rPr lang="en-AU" sz="1200"/>
              <a:t>  Eye Contact Lens 31: 103 - 108.</a:t>
            </a:r>
          </a:p>
          <a:p>
            <a:r>
              <a:rPr lang="en-US" sz="1200"/>
              <a:t>Butovich IA  </a:t>
            </a:r>
            <a:r>
              <a:rPr lang="en-US" sz="1200" i="1"/>
              <a:t>et al</a:t>
            </a:r>
            <a:r>
              <a:rPr lang="en-US" sz="1200"/>
              <a:t>., 2009.  </a:t>
            </a:r>
            <a:r>
              <a:rPr lang="en-US" sz="1200" i="1"/>
              <a:t>Human tear film and meibum. I. Very long chain wax esters and (O-acyl)-omega-hydroxy fatty acids of meibum.  </a:t>
            </a:r>
            <a:r>
              <a:rPr lang="en-US" sz="1200"/>
              <a:t>J Lipid Res. 50: 2471 – 2485.</a:t>
            </a:r>
          </a:p>
          <a:p>
            <a:r>
              <a:rPr lang="en-AU" sz="1200"/>
              <a:t>Carnt N </a:t>
            </a:r>
            <a:r>
              <a:rPr lang="en-AU" sz="1200" i="1"/>
              <a:t>et al</a:t>
            </a:r>
            <a:r>
              <a:rPr lang="en-AU" sz="1200"/>
              <a:t>., 2007.  </a:t>
            </a:r>
            <a:r>
              <a:rPr lang="en-AU" sz="1200" i="1"/>
              <a:t>Solution toxicity in soft contact lens daily wear is associated with corneal inflammation</a:t>
            </a:r>
            <a:r>
              <a:rPr lang="en-AU" sz="1200"/>
              <a:t>.  Optom Vis Sci. 84:309 - 315.</a:t>
            </a:r>
          </a:p>
          <a:p>
            <a:r>
              <a:rPr lang="en-AU" sz="1200"/>
              <a:t>Dumbleton K </a:t>
            </a:r>
            <a:r>
              <a:rPr lang="en-AU" sz="1200" i="1"/>
              <a:t>et al</a:t>
            </a:r>
            <a:r>
              <a:rPr lang="en-AU" sz="1200"/>
              <a:t>., 1999.  </a:t>
            </a:r>
            <a:r>
              <a:rPr lang="en-AU" sz="1200" i="1"/>
              <a:t>Changes in myopic refractive error in nine months extended wear of hydrogel lenses with high and low oxygen permeability.  </a:t>
            </a:r>
            <a:r>
              <a:rPr lang="en-AU" sz="1200"/>
              <a:t>Optom Vis Sci. 76: 845 – 849.</a:t>
            </a:r>
          </a:p>
          <a:p>
            <a:r>
              <a:rPr lang="nb-NO" sz="1200"/>
              <a:t>Dumbleton K </a:t>
            </a:r>
            <a:r>
              <a:rPr lang="nb-NO" sz="1200" i="1"/>
              <a:t>et al</a:t>
            </a:r>
            <a:r>
              <a:rPr lang="nb-NO" sz="1200"/>
              <a:t>., 2000.  </a:t>
            </a:r>
            <a:r>
              <a:rPr lang="en-AU" sz="1200" i="1"/>
              <a:t>Clinical characterization of spherical post-lens debris associated with </a:t>
            </a:r>
            <a:r>
              <a:rPr lang="en-AU" sz="1200"/>
              <a:t>lotrafilcon</a:t>
            </a:r>
            <a:r>
              <a:rPr lang="en-AU" sz="1200" i="1"/>
              <a:t> high-Dk silicone lenses</a:t>
            </a:r>
            <a:r>
              <a:rPr lang="en-AU" sz="1200"/>
              <a:t>.  CLAO J.  26: 186 - 192.</a:t>
            </a:r>
          </a:p>
          <a:p>
            <a:r>
              <a:rPr lang="en-US" sz="1200"/>
              <a:t>Dumbleton K, 2003 (June Editorial).  </a:t>
            </a:r>
            <a:r>
              <a:rPr lang="en-US" sz="1200" i="1"/>
              <a:t>Refractive error and corneal curvature issues with silicone hydrogel lens wear.  </a:t>
            </a:r>
            <a:r>
              <a:rPr lang="en-US" sz="1200"/>
              <a:t>Silicone Hydrogels website archive accessible through: www.contactlensupdate.com.</a:t>
            </a:r>
          </a:p>
          <a:p>
            <a:r>
              <a:rPr lang="en-AU" sz="1200"/>
              <a:t>Dumbleton K, 2003.  </a:t>
            </a:r>
            <a:r>
              <a:rPr lang="en-AU" sz="1200" i="1"/>
              <a:t>Noninflammatory silicone hydrogel contact lens complications.  </a:t>
            </a:r>
            <a:r>
              <a:rPr lang="en-AU" sz="1200"/>
              <a:t>Eye &amp; Contact Lens 29(1)(Suppl.): S186 – S189.</a:t>
            </a:r>
          </a:p>
          <a:p>
            <a:r>
              <a:rPr lang="en-AU" sz="1200"/>
              <a:t>Efron N, Brennan NA, 1987.  </a:t>
            </a:r>
            <a:r>
              <a:rPr lang="en-AU" sz="1200" i="1"/>
              <a:t>How much oxygen? In search of the critical oxygen requirement of the cornea</a:t>
            </a:r>
            <a:r>
              <a:rPr lang="en-AU" sz="1200"/>
              <a:t>.  Contax July: 5 - 18.</a:t>
            </a:r>
          </a:p>
          <a:p>
            <a:r>
              <a:rPr lang="en-CA" sz="1200"/>
              <a:t>Epstein A, 2002.  </a:t>
            </a:r>
            <a:r>
              <a:rPr lang="en-AU" sz="1200" i="1"/>
              <a:t>SPK with daily wear of silicone hydrogel lenses and MPS</a:t>
            </a:r>
            <a:r>
              <a:rPr lang="en-AU" sz="1200"/>
              <a:t>.  CL Spectrum. 17(11): 30.</a:t>
            </a:r>
          </a:p>
          <a:p>
            <a:r>
              <a:rPr lang="en-AU" sz="1200"/>
              <a:t>Fleming C </a:t>
            </a:r>
            <a:r>
              <a:rPr lang="en-AU" sz="1200" i="1"/>
              <a:t>et al.</a:t>
            </a:r>
            <a:r>
              <a:rPr lang="en-AU" sz="1200"/>
              <a:t>, 1994.  </a:t>
            </a:r>
            <a:r>
              <a:rPr lang="en-AU" sz="1200" i="1"/>
              <a:t>Pre-corneal deposits during soft contact lens wear</a:t>
            </a:r>
            <a:r>
              <a:rPr lang="en-AU" sz="1200"/>
              <a:t>.  Optom Vis Sci.  71(suppl): 152 – 153.</a:t>
            </a:r>
          </a:p>
          <a:p>
            <a:r>
              <a:rPr lang="en-AU" sz="1200"/>
              <a:t>Fonn D, Bruce AS, 2005.  </a:t>
            </a:r>
            <a:r>
              <a:rPr lang="en-AU" sz="1200" i="1"/>
              <a:t>A Review of the Holden-Mertz Criteria for Critical Oxygen Transmission. </a:t>
            </a:r>
            <a:r>
              <a:rPr lang="en-AU" sz="1200"/>
              <a:t> Eye &amp; CL. 31(6): 247 – 251.</a:t>
            </a:r>
          </a:p>
          <a:p>
            <a:endParaRPr lang="en-US" sz="1200"/>
          </a:p>
          <a:p>
            <a:endParaRPr lang="en-AU" sz="1200">
              <a:solidFill>
                <a:srgbClr val="FF0000"/>
              </a:solidFill>
            </a:endParaRPr>
          </a:p>
          <a:p>
            <a:endParaRPr lang="en-AU" sz="1200">
              <a:solidFill>
                <a:srgbClr val="000000"/>
              </a:solidFill>
            </a:endParaRPr>
          </a:p>
          <a:p>
            <a:endParaRPr lang="en-GB" sz="1200" b="1">
              <a:solidFill>
                <a:srgbClr val="0000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Box 3"/>
          <p:cNvSpPr txBox="1">
            <a:spLocks noChangeArrowheads="1"/>
          </p:cNvSpPr>
          <p:nvPr/>
        </p:nvSpPr>
        <p:spPr bwMode="auto">
          <a:xfrm>
            <a:off x="663575" y="1703388"/>
            <a:ext cx="18415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sz="1000" b="1">
              <a:solidFill>
                <a:srgbClr val="000000"/>
              </a:solidFill>
            </a:endParaRPr>
          </a:p>
        </p:txBody>
      </p:sp>
      <p:sp>
        <p:nvSpPr>
          <p:cNvPr id="152579" name="TextBox 4"/>
          <p:cNvSpPr txBox="1">
            <a:spLocks noChangeArrowheads="1"/>
          </p:cNvSpPr>
          <p:nvPr/>
        </p:nvSpPr>
        <p:spPr bwMode="auto">
          <a:xfrm>
            <a:off x="341313" y="1219200"/>
            <a:ext cx="8443912"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a:t>Franklin V</a:t>
            </a:r>
            <a:r>
              <a:rPr lang="en-US" sz="1200" i="1"/>
              <a:t> et al., </a:t>
            </a:r>
            <a:r>
              <a:rPr lang="en-US" sz="1200"/>
              <a:t>2001.  </a:t>
            </a:r>
            <a:r>
              <a:rPr lang="en-US" sz="1200" i="1"/>
              <a:t>Contact lens care: Part 4 – Contact lens deposition, discoloration and spoilation mechanisms.  </a:t>
            </a:r>
            <a:r>
              <a:rPr lang="en-US" sz="1200"/>
              <a:t>Optician 222(5808): 16 – 20.</a:t>
            </a:r>
          </a:p>
          <a:p>
            <a:r>
              <a:rPr lang="en-AU" sz="1200"/>
              <a:t>Green-Church KB, Nichols JJ, 2008.  </a:t>
            </a:r>
            <a:r>
              <a:rPr lang="en-AU" sz="1200" i="1"/>
              <a:t>Mass spectrometry-based proteomic analysis of contact lens deposition.  </a:t>
            </a:r>
            <a:r>
              <a:rPr lang="en-AU" sz="1200"/>
              <a:t>Molec Vis. 14: 291 – 297.</a:t>
            </a:r>
          </a:p>
          <a:p>
            <a:r>
              <a:rPr lang="en-AU" sz="1200"/>
              <a:t>Hall B </a:t>
            </a:r>
            <a:r>
              <a:rPr lang="en-AU" sz="1200" i="1"/>
              <a:t>et al</a:t>
            </a:r>
            <a:r>
              <a:rPr lang="en-AU" sz="1200"/>
              <a:t>., 2000.  </a:t>
            </a:r>
            <a:r>
              <a:rPr lang="en-AU" sz="1200" i="1"/>
              <a:t>Clinical performance of biomimetic soft lenses</a:t>
            </a:r>
            <a:r>
              <a:rPr lang="en-AU" sz="1200"/>
              <a:t>.  Optician 219(5753): 20 – 26.</a:t>
            </a:r>
          </a:p>
          <a:p>
            <a:r>
              <a:rPr lang="en-US" sz="1200"/>
              <a:t>Harvitt DM, Bonanno JA, 1999.  </a:t>
            </a:r>
            <a:r>
              <a:rPr lang="en-US" sz="1200" i="1"/>
              <a:t>Re-evaluation of the oxygen diffusion model for predicting minimum contact lens Dk/t values needed to avoid corneal anoxia.  </a:t>
            </a:r>
            <a:r>
              <a:rPr lang="en-US" sz="1200"/>
              <a:t>Optom Vis Sci. 76: 712 - 719.</a:t>
            </a:r>
          </a:p>
          <a:p>
            <a:r>
              <a:rPr lang="en-US" sz="1200"/>
              <a:t>Holden BA </a:t>
            </a:r>
            <a:r>
              <a:rPr lang="en-US" sz="1200" i="1"/>
              <a:t>et al.</a:t>
            </a:r>
            <a:r>
              <a:rPr lang="en-US" sz="1200"/>
              <a:t>, 1984.  </a:t>
            </a:r>
            <a:r>
              <a:rPr lang="en-US" sz="1200" i="1"/>
              <a:t>The minimum precorneal oxygen tension to avoid corneal oedema.  </a:t>
            </a:r>
            <a:r>
              <a:rPr lang="en-US" sz="1200"/>
              <a:t>Invest Ophthalmol Vis Sci. 25: 476 – 480.</a:t>
            </a:r>
          </a:p>
          <a:p>
            <a:r>
              <a:rPr lang="en-AU" sz="1200"/>
              <a:t>Holden BA, Mertz GW, 1984.  </a:t>
            </a:r>
            <a:r>
              <a:rPr lang="en-AU" sz="1200" i="1"/>
              <a:t>Critical oxygen levels to avoid corneal edema for daily and extended wear contact lenses. </a:t>
            </a:r>
            <a:r>
              <a:rPr lang="en-AU" sz="1200"/>
              <a:t> Invest Ophth Vis Sci. 25: 1161 – 1167.</a:t>
            </a:r>
          </a:p>
          <a:p>
            <a:r>
              <a:rPr lang="en-AU" sz="1200"/>
              <a:t>Hough T, 2007.  </a:t>
            </a:r>
            <a:r>
              <a:rPr lang="en-AU" sz="1200" i="1"/>
              <a:t>Contact lens standards </a:t>
            </a:r>
            <a:r>
              <a:rPr lang="en-AU" sz="1200"/>
              <a:t>Chap 31.  In: Phillips AJ &amp; Speedwell L </a:t>
            </a:r>
            <a:r>
              <a:rPr lang="en-AU" sz="1200" i="1"/>
              <a:t>Contact Lenses</a:t>
            </a:r>
            <a:r>
              <a:rPr lang="en-AU" sz="1200"/>
              <a:t> 5th ed., Butterworth Heinemann, Endinburgh.</a:t>
            </a:r>
          </a:p>
          <a:p>
            <a:r>
              <a:rPr lang="en-AU" sz="1200"/>
              <a:t>Jalbert, I </a:t>
            </a:r>
            <a:r>
              <a:rPr lang="en-AU" sz="1200" i="1"/>
              <a:t>et al</a:t>
            </a:r>
            <a:r>
              <a:rPr lang="en-AU" sz="1200"/>
              <a:t>., 2003.  In vivo</a:t>
            </a:r>
            <a:r>
              <a:rPr lang="en-AU" sz="1200" i="1"/>
              <a:t> confocal microscopy of the human cornea</a:t>
            </a:r>
            <a:r>
              <a:rPr lang="en-AU" sz="1200"/>
              <a:t>.  Brit J Ophthalmol.  87: 225 – 236.</a:t>
            </a:r>
          </a:p>
          <a:p>
            <a:r>
              <a:rPr lang="en-US" sz="1200"/>
              <a:t>Jones L</a:t>
            </a:r>
            <a:r>
              <a:rPr lang="en-US" sz="1200" i="1"/>
              <a:t> et al., </a:t>
            </a:r>
            <a:r>
              <a:rPr lang="en-US" sz="1200"/>
              <a:t>2003.  </a:t>
            </a:r>
            <a:r>
              <a:rPr lang="en-US" sz="1200" i="1"/>
              <a:t>Lysozyme and lipid deposition of silicone hydrogel contact lens materials.  </a:t>
            </a:r>
            <a:r>
              <a:rPr lang="en-US" sz="1200"/>
              <a:t>Eye &amp; Contact Lens 29(1)(Suppl.): S75 – S79.</a:t>
            </a:r>
          </a:p>
          <a:p>
            <a:r>
              <a:rPr lang="en-CA" sz="1200"/>
              <a:t>Jones L, Dumbleton K, 2002.  </a:t>
            </a:r>
            <a:r>
              <a:rPr lang="en-CA" sz="1200" i="1"/>
              <a:t>Introducing silicone hydrogel contact lenses. Part 2 – Fitting procedures and in-practice protocols.  </a:t>
            </a:r>
            <a:r>
              <a:rPr lang="en-CA" sz="1200"/>
              <a:t>Optician 223(5840): 37 – 45.</a:t>
            </a:r>
          </a:p>
          <a:p>
            <a:r>
              <a:rPr lang="en-AU" sz="1200"/>
              <a:t>Jones LWJ , 1992.  </a:t>
            </a:r>
            <a:r>
              <a:rPr lang="en-AU" sz="1200" i="1"/>
              <a:t>Contact Lens Deposits: Their causes and control.  </a:t>
            </a:r>
            <a:r>
              <a:rPr lang="en-AU" sz="1200"/>
              <a:t>The CL J. 20(1): 6 – 13.</a:t>
            </a:r>
          </a:p>
          <a:p>
            <a:r>
              <a:rPr lang="en-US" sz="1200"/>
              <a:t>Karlgard CCS </a:t>
            </a:r>
            <a:r>
              <a:rPr lang="en-US" sz="1200" i="1"/>
              <a:t>et al</a:t>
            </a:r>
            <a:r>
              <a:rPr lang="en-US" sz="1200"/>
              <a:t>., 2004.  </a:t>
            </a:r>
            <a:r>
              <a:rPr lang="en-US" sz="1200" i="1"/>
              <a:t>Drying methods for XPS analysis of PureVision ™, Focus® Night &amp; Day™ and conventional hydrogel contact lenses.  </a:t>
            </a:r>
            <a:r>
              <a:rPr lang="en-US" sz="1200"/>
              <a:t>App Surf Sci. 230: 106 – 114.</a:t>
            </a:r>
          </a:p>
          <a:p>
            <a:r>
              <a:rPr lang="en-AU" sz="1200"/>
              <a:t>Lewis KO, 2009.  </a:t>
            </a:r>
            <a:r>
              <a:rPr lang="en-AU" sz="1200" i="1"/>
              <a:t>COMPARATIVE LIPIDOMICS OF HYDROGEL CONTACT LENSES IN VITRO AND IN VIVO.  </a:t>
            </a:r>
            <a:r>
              <a:rPr lang="en-AU" sz="1200"/>
              <a:t>An MS Thesis submitted to the Graduate School of The Ohio State University.</a:t>
            </a:r>
          </a:p>
          <a:p>
            <a:r>
              <a:rPr lang="en-AU" sz="1200"/>
              <a:t>Maïssa C </a:t>
            </a:r>
            <a:r>
              <a:rPr lang="en-AU" sz="1200" i="1"/>
              <a:t>et al</a:t>
            </a:r>
            <a:r>
              <a:rPr lang="en-AU" sz="1200"/>
              <a:t>., 1998.  </a:t>
            </a:r>
            <a:r>
              <a:rPr lang="en-AU" sz="1200" i="1"/>
              <a:t>Influence of contact lens material surface characteristics and replacement frequency on protein and lipid deposition.  </a:t>
            </a:r>
            <a:r>
              <a:rPr lang="en-AU" sz="1200"/>
              <a:t>Optom Vis Sci. 75(9): 697 – 705.</a:t>
            </a:r>
          </a:p>
          <a:p>
            <a:r>
              <a:rPr lang="en-AU" sz="1200"/>
              <a:t>Minarik L, Rapp J, 1989.  </a:t>
            </a:r>
            <a:r>
              <a:rPr lang="en-AU" sz="1200" i="1"/>
              <a:t>Protein deposits on individual hydrophilic contact lenses: Effects of water and ionicity.</a:t>
            </a:r>
            <a:r>
              <a:rPr lang="en-AU" sz="1200"/>
              <a:t>  CLAO J. 15(3): 185 – 188.</a:t>
            </a:r>
          </a:p>
          <a:p>
            <a:endParaRPr lang="en-US" sz="1200" u="sng"/>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Box 3"/>
          <p:cNvSpPr txBox="1">
            <a:spLocks noChangeArrowheads="1"/>
          </p:cNvSpPr>
          <p:nvPr/>
        </p:nvSpPr>
        <p:spPr bwMode="auto">
          <a:xfrm>
            <a:off x="663575" y="1703388"/>
            <a:ext cx="18415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sz="1000" b="1">
              <a:solidFill>
                <a:srgbClr val="000000"/>
              </a:solidFill>
            </a:endParaRPr>
          </a:p>
        </p:txBody>
      </p:sp>
      <p:sp>
        <p:nvSpPr>
          <p:cNvPr id="153603" name="TextBox 4"/>
          <p:cNvSpPr txBox="1">
            <a:spLocks noChangeArrowheads="1"/>
          </p:cNvSpPr>
          <p:nvPr/>
        </p:nvSpPr>
        <p:spPr bwMode="auto">
          <a:xfrm>
            <a:off x="341313" y="1219200"/>
            <a:ext cx="8443912" cy="544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200"/>
              <a:t>Minno GE </a:t>
            </a:r>
            <a:r>
              <a:rPr lang="en-US" sz="1200" i="1"/>
              <a:t>et al</a:t>
            </a:r>
            <a:r>
              <a:rPr lang="en-US" sz="1200"/>
              <a:t>., 1991.  </a:t>
            </a:r>
            <a:r>
              <a:rPr lang="en-US" sz="1200" i="1"/>
              <a:t>Quantitative analysis of protein deposits on hydrophilic soft contact lenses: I. Comparison to visual methods of analysis. II. Deposit variation among FDA lens material groups.  </a:t>
            </a:r>
            <a:r>
              <a:rPr lang="en-US" sz="1200"/>
              <a:t>Optom Vis Sci. 68(11): 865 – 872.</a:t>
            </a:r>
          </a:p>
          <a:p>
            <a:r>
              <a:rPr lang="en-US" sz="1200"/>
              <a:t>Mountford J, 2003 (August Articles).  </a:t>
            </a:r>
            <a:r>
              <a:rPr lang="en-US" sz="1200" i="1"/>
              <a:t>Unintended orthokeratology effect of silicone hydrogels on hypermetropic patients.  </a:t>
            </a:r>
            <a:r>
              <a:rPr lang="en-US" sz="1200"/>
              <a:t>Silicone Hydrogels website archive accessible through: www.contactlensupdate.com.</a:t>
            </a:r>
          </a:p>
          <a:p>
            <a:r>
              <a:rPr lang="en-AU" sz="1200"/>
              <a:t>Newman CD, 2003.  </a:t>
            </a:r>
            <a:r>
              <a:rPr lang="en-AU" sz="1200" i="1"/>
              <a:t>Silicone hydrogel daily wear and MPS.  </a:t>
            </a:r>
            <a:r>
              <a:rPr lang="en-AU" sz="1200"/>
              <a:t>CL Spectrum. 18(3): 17-19.</a:t>
            </a:r>
          </a:p>
          <a:p>
            <a:r>
              <a:rPr lang="en-AU" sz="1200"/>
              <a:t>Nicolaides N, Santos EC, 1985.  </a:t>
            </a:r>
            <a:r>
              <a:rPr lang="en-AU" sz="1200" i="1"/>
              <a:t>The di- and triesters of the lipids of steer and human meibomian glands.  </a:t>
            </a:r>
            <a:r>
              <a:rPr lang="en-AU" sz="1200"/>
              <a:t>Lipids 20: 454 – 467.</a:t>
            </a:r>
          </a:p>
          <a:p>
            <a:r>
              <a:rPr lang="en-AU" sz="1200"/>
              <a:t>Nicolson PC, 2003.  </a:t>
            </a:r>
            <a:r>
              <a:rPr lang="en-AU" sz="1200" i="1"/>
              <a:t>Continuous wear contact lens surface chemistry and wearability.  </a:t>
            </a:r>
            <a:r>
              <a:rPr lang="en-AU" sz="1200"/>
              <a:t>Eye &amp; CL.: Science &amp; Clinical Practice 29(1): S30 – S32.</a:t>
            </a:r>
          </a:p>
          <a:p>
            <a:r>
              <a:rPr lang="en-AU" sz="1200"/>
              <a:t>Refojo M (1983).  In: </a:t>
            </a:r>
            <a:r>
              <a:rPr lang="en-AU" sz="1200" i="1"/>
              <a:t>Lens Deposits – Adapted from the October 1982 meeting of CLAO.  </a:t>
            </a:r>
            <a:r>
              <a:rPr lang="en-AU" sz="1200"/>
              <a:t>CLAO J. 9(2): 172.</a:t>
            </a:r>
          </a:p>
          <a:p>
            <a:r>
              <a:rPr lang="en-US" sz="1200"/>
              <a:t>Sariri R, Sabbaghzadeh R, 2001.  </a:t>
            </a:r>
            <a:r>
              <a:rPr lang="en-US" sz="1200" i="1"/>
              <a:t>Competitive absorption of proteins on hydrogel contact lenses.  </a:t>
            </a:r>
            <a:r>
              <a:rPr lang="en-US" sz="1200"/>
              <a:t>CLAO J. 27(3): 159 – 162.</a:t>
            </a:r>
          </a:p>
          <a:p>
            <a:r>
              <a:rPr lang="en-CA" sz="1200"/>
              <a:t>Sentell KB </a:t>
            </a:r>
            <a:r>
              <a:rPr lang="en-CA" sz="1200" i="1"/>
              <a:t>et al</a:t>
            </a:r>
            <a:r>
              <a:rPr lang="en-CA" sz="1200"/>
              <a:t>., 2004.  </a:t>
            </a:r>
            <a:r>
              <a:rPr lang="en-CA" sz="1200" i="1"/>
              <a:t>Comparison of preservative uptake and release profiles of PHMB from soft contact lens care products by silicone hydrogel contact lenses.  Invest Ophth Vis Sci. </a:t>
            </a:r>
            <a:r>
              <a:rPr lang="en-CA" sz="1200"/>
              <a:t>ARVO Abstracts Vol. 1: 1573.</a:t>
            </a:r>
          </a:p>
          <a:p>
            <a:r>
              <a:rPr lang="en-AU" sz="1200"/>
              <a:t>Simmons PA</a:t>
            </a:r>
            <a:r>
              <a:rPr lang="en-AU" sz="1200" i="1"/>
              <a:t> et al., </a:t>
            </a:r>
            <a:r>
              <a:rPr lang="en-AU" sz="1200"/>
              <a:t>1996.  </a:t>
            </a:r>
            <a:r>
              <a:rPr lang="en-AU" sz="1200" i="1"/>
              <a:t>Effect of patient wear and extent of protein deposition on adsorption of </a:t>
            </a:r>
            <a:r>
              <a:rPr lang="en-AU" sz="1200"/>
              <a:t>Acanthamoeba </a:t>
            </a:r>
            <a:r>
              <a:rPr lang="en-AU" sz="1200" i="1"/>
              <a:t>to five types of hydrogel contact lenses. Optom Vis Sci. </a:t>
            </a:r>
            <a:r>
              <a:rPr lang="en-AU" sz="1200"/>
              <a:t>73(6): 362 – 368.</a:t>
            </a:r>
          </a:p>
          <a:p>
            <a:r>
              <a:rPr lang="en-AU" sz="1200"/>
              <a:t>Sorbara L et al., 2009.  </a:t>
            </a:r>
            <a:r>
              <a:rPr lang="en-AU" sz="1200" i="1"/>
              <a:t>Multipurpose disinfecting solutions and their interactions with a silicone hydrogel lens.  </a:t>
            </a:r>
            <a:r>
              <a:rPr lang="en-AU" sz="1200"/>
              <a:t>Eye &amp; CL. 35(2): 92 – 97.</a:t>
            </a:r>
          </a:p>
          <a:p>
            <a:r>
              <a:rPr lang="en-US" sz="1200"/>
              <a:t>Subbaraman LN </a:t>
            </a:r>
            <a:r>
              <a:rPr lang="en-US" sz="1200" i="1"/>
              <a:t>et al</a:t>
            </a:r>
            <a:r>
              <a:rPr lang="en-US" sz="1200"/>
              <a:t>., 2006.  </a:t>
            </a:r>
            <a:r>
              <a:rPr lang="en-US" sz="1200" i="1"/>
              <a:t>Kinetics of in vitro lysozyme deposition on silicone hydrogel, PMMA, and FDA Groups I,II, and IV contact lens materials.  </a:t>
            </a:r>
            <a:r>
              <a:rPr lang="en-US" sz="1200"/>
              <a:t>Curr Eye Res. 31: 787 – 796.</a:t>
            </a:r>
          </a:p>
          <a:p>
            <a:r>
              <a:rPr lang="en-AU" sz="1200"/>
              <a:t>Sweeney DF (Ed.), 2000.  </a:t>
            </a:r>
            <a:r>
              <a:rPr lang="en-AU" sz="1200" i="1"/>
              <a:t>Silicone Hydrogels the rebirth of continuous wear contact lenses</a:t>
            </a:r>
            <a:r>
              <a:rPr lang="en-AU" sz="1200"/>
              <a:t> 1</a:t>
            </a:r>
            <a:r>
              <a:rPr lang="en-AU" sz="1200" baseline="30000"/>
              <a:t>st</a:t>
            </a:r>
            <a:r>
              <a:rPr lang="en-AU" sz="1200"/>
              <a:t> ed.  Butterworth Heinemann, Oxford.</a:t>
            </a:r>
          </a:p>
          <a:p>
            <a:r>
              <a:rPr lang="en-US" sz="1200"/>
              <a:t>Sweeney DF (Ed.), 2004.  </a:t>
            </a:r>
            <a:r>
              <a:rPr lang="en-US" sz="1200" i="1"/>
              <a:t>Silicone Hydrogels </a:t>
            </a:r>
            <a:r>
              <a:rPr lang="en-US" sz="1200"/>
              <a:t>(2nd ed.).  Butterworth-Heinemann, Oxford.</a:t>
            </a:r>
          </a:p>
          <a:p>
            <a:r>
              <a:rPr lang="en-US" sz="1200"/>
              <a:t>Tahhan N, 2004 (April Editorial).  </a:t>
            </a:r>
            <a:r>
              <a:rPr lang="en-US" sz="1200" i="1"/>
              <a:t>Vision and silicone hydrogels.  </a:t>
            </a:r>
            <a:r>
              <a:rPr lang="en-US" sz="1200"/>
              <a:t>Silicone Hydrogels website archive accessible through: www.contactlensupdate.com.</a:t>
            </a:r>
          </a:p>
          <a:p>
            <a:r>
              <a:rPr lang="en-AU" sz="1200"/>
              <a:t>Terry R </a:t>
            </a:r>
            <a:r>
              <a:rPr lang="en-AU" sz="1200" i="1"/>
              <a:t>et al</a:t>
            </a:r>
            <a:r>
              <a:rPr lang="en-AU" sz="1200"/>
              <a:t>., 1993.  </a:t>
            </a:r>
            <a:r>
              <a:rPr lang="en-AU" sz="1200" i="1"/>
              <a:t>CCLRU standards for success of daily and extended wear contact lenses</a:t>
            </a:r>
            <a:r>
              <a:rPr lang="en-AU" sz="1200"/>
              <a:t>.  Optom Vis Sci.  70: 234 – 243.</a:t>
            </a:r>
          </a:p>
          <a:p>
            <a:endParaRPr lang="en-US" sz="1200"/>
          </a:p>
          <a:p>
            <a:r>
              <a:rPr lang="en-AU" sz="1200"/>
              <a:t>T</a:t>
            </a:r>
            <a:endParaRPr lang="en-US" sz="120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Box 3"/>
          <p:cNvSpPr txBox="1">
            <a:spLocks noChangeArrowheads="1"/>
          </p:cNvSpPr>
          <p:nvPr/>
        </p:nvSpPr>
        <p:spPr bwMode="auto">
          <a:xfrm>
            <a:off x="663575" y="1703388"/>
            <a:ext cx="18415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sz="1000" b="1">
              <a:solidFill>
                <a:srgbClr val="000000"/>
              </a:solidFill>
            </a:endParaRPr>
          </a:p>
        </p:txBody>
      </p:sp>
      <p:sp>
        <p:nvSpPr>
          <p:cNvPr id="154627" name="TextBox 4"/>
          <p:cNvSpPr txBox="1">
            <a:spLocks noChangeArrowheads="1"/>
          </p:cNvSpPr>
          <p:nvPr/>
        </p:nvSpPr>
        <p:spPr bwMode="auto">
          <a:xfrm>
            <a:off x="341313" y="1274763"/>
            <a:ext cx="8443912"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AU" sz="1200"/>
              <a:t>Tighe B, 2007.  In: </a:t>
            </a:r>
            <a:r>
              <a:rPr lang="en-AU" sz="1200" i="1"/>
              <a:t>Contact Lenses</a:t>
            </a:r>
            <a:r>
              <a:rPr lang="en-AU" sz="1200"/>
              <a:t> 5</a:t>
            </a:r>
            <a:r>
              <a:rPr lang="en-AU" sz="1200" baseline="30000"/>
              <a:t>th</a:t>
            </a:r>
            <a:r>
              <a:rPr lang="en-AU" sz="1200"/>
              <a:t> ed., 2007 (Phillips AJ, Speedwell L, Morris J Eds.).  Butterworth Heinemann, Edinburgh.</a:t>
            </a:r>
          </a:p>
          <a:p>
            <a:r>
              <a:rPr lang="en-AU" sz="1200"/>
              <a:t>Tonge S </a:t>
            </a:r>
            <a:r>
              <a:rPr lang="en-AU" sz="1200" i="1"/>
              <a:t>et al</a:t>
            </a:r>
            <a:r>
              <a:rPr lang="en-AU" sz="1200"/>
              <a:t>., 2001.  </a:t>
            </a:r>
            <a:r>
              <a:rPr lang="en-AU" sz="1200" i="1"/>
              <a:t>Contact lens care: Part 5 – The design and development of wetting and multi-purpose solutions.  </a:t>
            </a:r>
            <a:r>
              <a:rPr lang="en-AU" sz="1200"/>
              <a:t>Optician 222(5817): 27 –  33.</a:t>
            </a:r>
          </a:p>
          <a:p>
            <a:r>
              <a:rPr lang="en-CA" sz="1200"/>
              <a:t>Willcox </a:t>
            </a:r>
            <a:r>
              <a:rPr lang="en-CA" sz="1200" i="1"/>
              <a:t>et al</a:t>
            </a:r>
            <a:r>
              <a:rPr lang="en-CA" sz="1200"/>
              <a:t>., 2007.  </a:t>
            </a:r>
            <a:r>
              <a:rPr lang="en-AU" sz="1200" i="1"/>
              <a:t>Protein and lipid deposits on lenses are affected by lens material and solutions, and associated with clinical performance</a:t>
            </a:r>
            <a:r>
              <a:rPr lang="en-AU" sz="1200"/>
              <a:t>. 5th International Conference on the Tear Film &amp; Ocular Surface, Sicily, September 2007.</a:t>
            </a:r>
          </a:p>
          <a:p>
            <a:r>
              <a:rPr lang="en-AU" sz="1200"/>
              <a:t>Young G, Mirejovsky D, 1990.   </a:t>
            </a:r>
            <a:r>
              <a:rPr lang="en-AU" sz="1200" i="1"/>
              <a:t>A hypothesis for the aetiology of soft contact lens induced superior arcuate keratopathy.  </a:t>
            </a:r>
            <a:r>
              <a:rPr lang="en-AU" sz="1200"/>
              <a:t>ICLC. 20: 177 – 182. </a:t>
            </a:r>
          </a:p>
          <a:p>
            <a:r>
              <a:rPr lang="en-AU" sz="1200"/>
              <a:t>Zhao Z </a:t>
            </a:r>
            <a:r>
              <a:rPr lang="en-AU" sz="1200" i="1"/>
              <a:t>et al</a:t>
            </a:r>
            <a:r>
              <a:rPr lang="en-AU" sz="1200"/>
              <a:t>. , 2009.  </a:t>
            </a:r>
            <a:r>
              <a:rPr lang="en-AU" sz="1200" i="1"/>
              <a:t>Care regimen and lens material characteristics on silicone hydrogel contact lens deposits.  </a:t>
            </a:r>
            <a:r>
              <a:rPr lang="en-AU" sz="1200"/>
              <a:t>Optom Vis Sci. 86(3): 251 – 259.</a:t>
            </a:r>
            <a:endParaRPr lang="en-US" sz="12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endParaRPr lang="en-GB" smtClean="0"/>
          </a:p>
        </p:txBody>
      </p:sp>
      <p:pic>
        <p:nvPicPr>
          <p:cNvPr id="3" name="IACLE Typewriter Slow.swf"/>
          <p:cNvPicPr>
            <a:picLocks noRot="1" noChangeAspect="1"/>
          </p:cNvPicPr>
          <p:nvPr>
            <a:videoFile r:link="rId1"/>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0" y="2366963"/>
            <a:ext cx="3048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a:xfrm>
            <a:off x="1933575" y="-26988"/>
            <a:ext cx="6851650" cy="1143001"/>
          </a:xfrm>
        </p:spPr>
        <p:txBody>
          <a:bodyPr/>
          <a:lstStyle/>
          <a:p>
            <a:r>
              <a:rPr lang="en-AU" smtClean="0"/>
              <a:t>Young’s Modulus of Elasticity</a:t>
            </a:r>
            <a:endParaRPr lang="en-GB" smtClean="0"/>
          </a:p>
        </p:txBody>
      </p:sp>
      <p:sp>
        <p:nvSpPr>
          <p:cNvPr id="6" name="AutoShape 25">
            <a:hlinkClick r:id="rId3" action="ppaction://hlinksldjump" highlightClick="1">
              <a:snd r:embed="rId4" name="click.wav"/>
            </a:hlinkClick>
          </p:cNvPr>
          <p:cNvSpPr>
            <a:spLocks noChangeArrowheads="1"/>
          </p:cNvSpPr>
          <p:nvPr/>
        </p:nvSpPr>
        <p:spPr bwMode="auto">
          <a:xfrm flipH="1">
            <a:off x="8315543" y="5482222"/>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a:defRPr/>
            </a:pPr>
            <a:endParaRPr lang="en-CA" baseline="-25000"/>
          </a:p>
        </p:txBody>
      </p:sp>
      <p:sp>
        <p:nvSpPr>
          <p:cNvPr id="156678" name="TextBox 6"/>
          <p:cNvSpPr txBox="1">
            <a:spLocks noChangeArrowheads="1"/>
          </p:cNvSpPr>
          <p:nvPr/>
        </p:nvSpPr>
        <p:spPr bwMode="auto">
          <a:xfrm>
            <a:off x="7554913" y="5559425"/>
            <a:ext cx="762000" cy="307975"/>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t>Return</a:t>
            </a:r>
            <a:endParaRPr lang="en-GB" sz="1400" b="1"/>
          </a:p>
        </p:txBody>
      </p:sp>
      <p:pic>
        <p:nvPicPr>
          <p:cNvPr id="156679" name="Picture 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50963" y="1296988"/>
            <a:ext cx="6432550" cy="507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6680" name="Picture 6"/>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1933575" y="-26988"/>
            <a:ext cx="6851650" cy="1143001"/>
          </a:xfrm>
        </p:spPr>
        <p:txBody>
          <a:bodyPr/>
          <a:lstStyle/>
          <a:p>
            <a:r>
              <a:rPr lang="en-AU" sz="3600" smtClean="0"/>
              <a:t>SiHy CL MARKET</a:t>
            </a:r>
            <a:endParaRPr lang="en-GB" sz="3600" smtClean="0"/>
          </a:p>
        </p:txBody>
      </p:sp>
      <p:sp>
        <p:nvSpPr>
          <p:cNvPr id="6" name="AutoShape 25">
            <a:hlinkClick r:id="rId3" action="ppaction://hlinksldjump" highlightClick="1">
              <a:snd r:embed="rId4" name="click.wav"/>
            </a:hlinkClick>
          </p:cNvPr>
          <p:cNvSpPr>
            <a:spLocks noChangeArrowheads="1"/>
          </p:cNvSpPr>
          <p:nvPr/>
        </p:nvSpPr>
        <p:spPr bwMode="auto">
          <a:xfrm flipH="1">
            <a:off x="8315543" y="5482222"/>
            <a:ext cx="428625"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a:defRPr/>
            </a:pPr>
            <a:endParaRPr lang="en-CA" baseline="-25000"/>
          </a:p>
        </p:txBody>
      </p:sp>
      <p:sp>
        <p:nvSpPr>
          <p:cNvPr id="157702" name="TextBox 6"/>
          <p:cNvSpPr txBox="1">
            <a:spLocks noChangeArrowheads="1"/>
          </p:cNvSpPr>
          <p:nvPr/>
        </p:nvSpPr>
        <p:spPr bwMode="auto">
          <a:xfrm>
            <a:off x="7554913" y="5559425"/>
            <a:ext cx="762000" cy="307975"/>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t>Return</a:t>
            </a:r>
            <a:endParaRPr lang="en-GB" sz="1400" b="1"/>
          </a:p>
        </p:txBody>
      </p:sp>
      <p:sp>
        <p:nvSpPr>
          <p:cNvPr id="157703" name="TextBox 1"/>
          <p:cNvSpPr txBox="1">
            <a:spLocks noChangeArrowheads="1"/>
          </p:cNvSpPr>
          <p:nvPr/>
        </p:nvSpPr>
        <p:spPr bwMode="auto">
          <a:xfrm>
            <a:off x="-76200" y="6213475"/>
            <a:ext cx="129063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1200" b="1">
                <a:solidFill>
                  <a:srgbClr val="CC00FF"/>
                </a:solidFill>
              </a:rPr>
              <a:t>@ 2012-Aug-27</a:t>
            </a:r>
            <a:endParaRPr lang="en-GB" sz="1200" b="1">
              <a:solidFill>
                <a:srgbClr val="CC00FF"/>
              </a:solidFill>
            </a:endParaRPr>
          </a:p>
        </p:txBody>
      </p:sp>
      <p:graphicFrame>
        <p:nvGraphicFramePr>
          <p:cNvPr id="4" name="Table 3"/>
          <p:cNvGraphicFramePr>
            <a:graphicFrameLocks noGrp="1"/>
          </p:cNvGraphicFramePr>
          <p:nvPr/>
        </p:nvGraphicFramePr>
        <p:xfrm>
          <a:off x="1966913" y="1506538"/>
          <a:ext cx="5173662" cy="4659312"/>
        </p:xfrm>
        <a:graphic>
          <a:graphicData uri="http://schemas.openxmlformats.org/drawingml/2006/table">
            <a:tbl>
              <a:tblPr firstRow="1" firstCol="1" bandRow="1"/>
              <a:tblGrid>
                <a:gridCol w="2180703"/>
                <a:gridCol w="2992959"/>
              </a:tblGrid>
              <a:tr h="332808">
                <a:tc>
                  <a:txBody>
                    <a:bodyPr/>
                    <a:lstStyle/>
                    <a:p>
                      <a:pPr>
                        <a:lnSpc>
                          <a:spcPct val="115000"/>
                        </a:lnSpc>
                        <a:spcAft>
                          <a:spcPts val="0"/>
                        </a:spcAft>
                      </a:pPr>
                      <a:r>
                        <a:rPr lang="en-GB" sz="1200" b="1" i="1" dirty="0">
                          <a:solidFill>
                            <a:srgbClr val="FF0000"/>
                          </a:solidFill>
                          <a:effectLst/>
                          <a:latin typeface="Tahoma"/>
                          <a:ea typeface="Calibri"/>
                          <a:cs typeface="Tahoma"/>
                        </a:rPr>
                        <a:t>Material (</a:t>
                      </a:r>
                      <a:r>
                        <a:rPr lang="en-GB" sz="1200" b="1" i="1" dirty="0" err="1">
                          <a:solidFill>
                            <a:srgbClr val="FF0000"/>
                          </a:solidFill>
                          <a:effectLst/>
                          <a:latin typeface="Tahoma"/>
                          <a:ea typeface="Calibri"/>
                          <a:cs typeface="Tahoma"/>
                        </a:rPr>
                        <a:t>USANC</a:t>
                      </a:r>
                      <a:r>
                        <a:rPr lang="en-GB" sz="1200" b="1" dirty="0">
                          <a:solidFill>
                            <a:srgbClr val="000000"/>
                          </a:solidFill>
                          <a:effectLst/>
                          <a:latin typeface="Tahoma"/>
                          <a:ea typeface="Calibri"/>
                          <a:cs typeface="Tahoma"/>
                        </a:rPr>
                        <a:t>)</a:t>
                      </a:r>
                      <a:endParaRPr lang="en-GB" sz="1200" b="1" dirty="0">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i="1" dirty="0">
                          <a:solidFill>
                            <a:srgbClr val="FF0000"/>
                          </a:solidFill>
                          <a:effectLst/>
                          <a:latin typeface="Tahoma"/>
                          <a:ea typeface="Calibri"/>
                          <a:cs typeface="Tahoma"/>
                        </a:rPr>
                        <a:t>Contact Lens Series</a:t>
                      </a:r>
                      <a:endParaRPr lang="en-GB" sz="1200" b="1" i="1" dirty="0">
                        <a:solidFill>
                          <a:srgbClr val="FF0000"/>
                        </a:solidFill>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asmofilcon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PremiO (Menicon)</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balafilcon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PureVision(2) (B&amp;L)</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comfilcon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Biofinity (CooperVision)</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efrofilcon A </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a:effectLst/>
                          <a:latin typeface="Tahoma"/>
                          <a:ea typeface="Calibri"/>
                          <a:cs typeface="Tahoma"/>
                        </a:rPr>
                        <a:t>Definitive</a:t>
                      </a:r>
                      <a:r>
                        <a:rPr lang="en-GB" sz="1200" b="1" dirty="0">
                          <a:solidFill>
                            <a:schemeClr val="tx1"/>
                          </a:solidFill>
                          <a:effectLst/>
                          <a:latin typeface="Tahoma"/>
                          <a:ea typeface="Calibri"/>
                          <a:cs typeface="Tahoma"/>
                        </a:rPr>
                        <a:t> </a:t>
                      </a:r>
                      <a:r>
                        <a:rPr lang="en-GB" sz="1200" b="1" dirty="0" smtClean="0">
                          <a:solidFill>
                            <a:schemeClr val="tx1"/>
                          </a:solidFill>
                          <a:effectLst/>
                          <a:latin typeface="Tahoma"/>
                          <a:ea typeface="Calibri"/>
                          <a:cs typeface="Tahoma"/>
                        </a:rPr>
                        <a:t>(</a:t>
                      </a:r>
                      <a:r>
                        <a:rPr lang="en-GB" sz="1200" b="1" dirty="0" err="1" smtClean="0">
                          <a:solidFill>
                            <a:schemeClr val="tx1"/>
                          </a:solidFill>
                          <a:effectLst/>
                          <a:latin typeface="Tahoma"/>
                          <a:ea typeface="Calibri"/>
                          <a:cs typeface="Tahoma"/>
                        </a:rPr>
                        <a:t>Contamac</a:t>
                      </a:r>
                      <a:r>
                        <a:rPr lang="en-GB" sz="1200" b="1" dirty="0" smtClean="0">
                          <a:solidFill>
                            <a:schemeClr val="tx1"/>
                          </a:solidFill>
                          <a:effectLst/>
                          <a:latin typeface="Tahoma"/>
                          <a:ea typeface="Calibri"/>
                          <a:cs typeface="Tahoma"/>
                        </a:rPr>
                        <a:t>)</a:t>
                      </a:r>
                      <a:endParaRPr lang="en-GB" sz="1200" b="1" dirty="0">
                        <a:solidFill>
                          <a:schemeClr val="tx1"/>
                        </a:solidFill>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enfilcon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Avaira (CooperVision)</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galyfilcon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AcuVue Advance (J&amp;J)</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lotrafilcon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Focus Night &amp; Day (Alcon)</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lotrafilcon B</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O</a:t>
                      </a:r>
                      <a:r>
                        <a:rPr lang="en-GB" sz="1200" b="1" baseline="-25000">
                          <a:effectLst/>
                          <a:latin typeface="Tahoma"/>
                          <a:ea typeface="Calibri"/>
                          <a:cs typeface="Tahoma"/>
                        </a:rPr>
                        <a:t>2</a:t>
                      </a:r>
                      <a:r>
                        <a:rPr lang="en-GB" sz="1200" b="1">
                          <a:effectLst/>
                          <a:latin typeface="Tahoma"/>
                          <a:ea typeface="Calibri"/>
                          <a:cs typeface="Tahoma"/>
                        </a:rPr>
                        <a:t>Optix or AirOptix (Alcon)</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narafilcon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1-Day AcuVue TruEye (J&amp;J)</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senofilcon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AcuVue Oasys (J&amp;J)</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a:effectLst/>
                          <a:latin typeface="Tahoma"/>
                          <a:ea typeface="Calibri"/>
                          <a:cs typeface="Tahoma"/>
                        </a:rPr>
                        <a:t>silfilcon A</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effectLst/>
                          <a:latin typeface="Tahoma"/>
                          <a:ea typeface="Calibri"/>
                          <a:cs typeface="Tahoma"/>
                        </a:rPr>
                        <a:t>AirOptix Individual (Alcon)</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dirty="0" smtClean="0">
                          <a:solidFill>
                            <a:srgbClr val="000000"/>
                          </a:solidFill>
                          <a:effectLst/>
                          <a:latin typeface="Tahoma"/>
                          <a:ea typeface="Calibri"/>
                          <a:cs typeface="Tahoma"/>
                        </a:rPr>
                        <a:t>(ISO) </a:t>
                      </a:r>
                      <a:r>
                        <a:rPr lang="en-GB" sz="1200" b="1" dirty="0" err="1" smtClean="0">
                          <a:solidFill>
                            <a:srgbClr val="000000"/>
                          </a:solidFill>
                          <a:effectLst/>
                          <a:latin typeface="Tahoma"/>
                          <a:ea typeface="Calibri"/>
                          <a:cs typeface="Tahoma"/>
                        </a:rPr>
                        <a:t>filcon</a:t>
                      </a:r>
                      <a:r>
                        <a:rPr lang="en-GB" sz="1200" b="1" dirty="0" smtClean="0">
                          <a:solidFill>
                            <a:srgbClr val="000000"/>
                          </a:solidFill>
                          <a:effectLst/>
                          <a:latin typeface="Tahoma"/>
                          <a:ea typeface="Calibri"/>
                          <a:cs typeface="Tahoma"/>
                        </a:rPr>
                        <a:t> II 3</a:t>
                      </a:r>
                      <a:endParaRPr lang="en-GB" sz="1200" b="1" dirty="0">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a:solidFill>
                            <a:srgbClr val="000000"/>
                          </a:solidFill>
                          <a:effectLst/>
                          <a:latin typeface="Tahoma"/>
                          <a:ea typeface="Calibri"/>
                          <a:cs typeface="Tahoma"/>
                        </a:rPr>
                        <a:t>Clariti (Sauflon)</a:t>
                      </a:r>
                      <a:endParaRPr lang="en-GB" sz="1200" b="1">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808">
                <a:tc>
                  <a:txBody>
                    <a:bodyPr/>
                    <a:lstStyle/>
                    <a:p>
                      <a:pPr>
                        <a:lnSpc>
                          <a:spcPct val="115000"/>
                        </a:lnSpc>
                        <a:spcAft>
                          <a:spcPts val="0"/>
                        </a:spcAft>
                      </a:pPr>
                      <a:r>
                        <a:rPr lang="en-GB" sz="1200" b="1" dirty="0" smtClean="0">
                          <a:solidFill>
                            <a:srgbClr val="000000"/>
                          </a:solidFill>
                          <a:effectLst/>
                          <a:latin typeface="Tahoma"/>
                          <a:ea typeface="Calibri"/>
                          <a:cs typeface="Tahoma"/>
                        </a:rPr>
                        <a:t>Various </a:t>
                      </a:r>
                      <a:r>
                        <a:rPr lang="en-GB" sz="1200" b="1" dirty="0" err="1" smtClean="0">
                          <a:solidFill>
                            <a:srgbClr val="000000"/>
                          </a:solidFill>
                          <a:effectLst/>
                          <a:latin typeface="Tahoma"/>
                          <a:ea typeface="Calibri"/>
                          <a:cs typeface="Tahoma"/>
                        </a:rPr>
                        <a:t>latheable</a:t>
                      </a:r>
                      <a:endParaRPr lang="en-GB" sz="1200" b="1" dirty="0">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b="1" dirty="0" smtClean="0">
                          <a:solidFill>
                            <a:srgbClr val="000000"/>
                          </a:solidFill>
                          <a:effectLst/>
                          <a:latin typeface="Tahoma"/>
                          <a:ea typeface="Calibri"/>
                          <a:cs typeface="Tahoma"/>
                        </a:rPr>
                        <a:t>Many local custom labs</a:t>
                      </a:r>
                      <a:endParaRPr lang="en-GB" sz="1200" b="1" dirty="0">
                        <a:effectLst/>
                        <a:latin typeface="Tahoma"/>
                        <a:ea typeface="Calibri"/>
                        <a:cs typeface="Times New Roman"/>
                      </a:endParaRPr>
                    </a:p>
                  </a:txBody>
                  <a:tcPr marL="68574" marR="685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7751" name="Picture 6"/>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637588" y="6159500"/>
            <a:ext cx="504825"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222375"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CL DEPOSITS</a:t>
            </a:r>
            <a:r>
              <a:rPr lang="en-US" sz="1600" smtClean="0"/>
              <a:t> contd...</a:t>
            </a:r>
            <a:endParaRPr lang="en-AU" sz="3200" smtClean="0"/>
          </a:p>
        </p:txBody>
      </p:sp>
      <p:sp>
        <p:nvSpPr>
          <p:cNvPr id="158723" name="Rectangle 3"/>
          <p:cNvSpPr>
            <a:spLocks noGrp="1" noChangeArrowheads="1"/>
          </p:cNvSpPr>
          <p:nvPr>
            <p:ph idx="1"/>
          </p:nvPr>
        </p:nvSpPr>
        <p:spPr>
          <a:xfrm>
            <a:off x="457200" y="1270000"/>
            <a:ext cx="8229600" cy="5543550"/>
          </a:xfrm>
        </p:spPr>
        <p:txBody>
          <a:bodyPr/>
          <a:lstStyle/>
          <a:p>
            <a:pPr eaLnBrk="1" hangingPunct="1"/>
            <a:r>
              <a:rPr lang="en-US" sz="2000" smtClean="0"/>
              <a:t>After tear film factors, it is probable that the lens material is the next most important consideration</a:t>
            </a:r>
          </a:p>
          <a:p>
            <a:pPr eaLnBrk="1" hangingPunct="1"/>
            <a:r>
              <a:rPr lang="en-US" sz="2000" smtClean="0"/>
              <a:t>Considerations are:</a:t>
            </a:r>
          </a:p>
          <a:p>
            <a:pPr lvl="1" eaLnBrk="1" hangingPunct="1"/>
            <a:r>
              <a:rPr lang="en-US" sz="2000" smtClean="0"/>
              <a:t>Chemistry </a:t>
            </a:r>
            <a:r>
              <a:rPr lang="en-US" sz="1600" smtClean="0"/>
              <a:t>(affects FDA grouping but group is not an exact indication of behaviour (Hall </a:t>
            </a:r>
            <a:r>
              <a:rPr lang="en-US" sz="1600" i="1" smtClean="0"/>
              <a:t>et al</a:t>
            </a:r>
            <a:r>
              <a:rPr lang="en-US" sz="1600" smtClean="0"/>
              <a:t>., 2000)</a:t>
            </a:r>
          </a:p>
          <a:p>
            <a:pPr lvl="2" eaLnBrk="1" hangingPunct="1"/>
            <a:r>
              <a:rPr lang="en-US" sz="2000" smtClean="0"/>
              <a:t> contains polydimethylsiloxane (pDMS), silyl groups, both</a:t>
            </a:r>
          </a:p>
          <a:p>
            <a:pPr lvl="2" eaLnBrk="1" hangingPunct="1"/>
            <a:r>
              <a:rPr lang="en-US" sz="2000" smtClean="0"/>
              <a:t> contains HEMA</a:t>
            </a:r>
          </a:p>
          <a:p>
            <a:pPr lvl="2" eaLnBrk="1" hangingPunct="1"/>
            <a:r>
              <a:rPr lang="en-US" sz="2000" smtClean="0"/>
              <a:t> contains methacrylic acid (MA)?</a:t>
            </a:r>
          </a:p>
          <a:p>
            <a:pPr lvl="2" eaLnBrk="1" hangingPunct="1"/>
            <a:r>
              <a:rPr lang="en-US" sz="2000" smtClean="0"/>
              <a:t> contains N-vinylpyrrolidone (NVP)?</a:t>
            </a:r>
          </a:p>
          <a:p>
            <a:pPr lvl="2" eaLnBrk="1" hangingPunct="1"/>
            <a:r>
              <a:rPr lang="en-US" sz="2000" smtClean="0"/>
              <a:t> ionic or non-ionic? (affects FDA grouping) </a:t>
            </a:r>
            <a:r>
              <a:rPr lang="en-US" sz="1000" smtClean="0"/>
              <a:t>(Minno </a:t>
            </a:r>
            <a:r>
              <a:rPr lang="en-US" sz="1000" i="1" smtClean="0"/>
              <a:t>et al</a:t>
            </a:r>
            <a:r>
              <a:rPr lang="en-US" sz="1000" smtClean="0"/>
              <a:t>., 1991)</a:t>
            </a:r>
            <a:endParaRPr lang="en-US" sz="2000" smtClean="0"/>
          </a:p>
          <a:p>
            <a:pPr lvl="2" eaLnBrk="1" hangingPunct="1"/>
            <a:r>
              <a:rPr lang="en-US" sz="2000" smtClean="0"/>
              <a:t> water content? (affects FDA grouping)</a:t>
            </a:r>
            <a:r>
              <a:rPr lang="en-US" sz="1000" smtClean="0"/>
              <a:t> (Minarik &amp; Rapp, 1989, Minno </a:t>
            </a:r>
            <a:r>
              <a:rPr lang="en-US" sz="1000" i="1" smtClean="0"/>
              <a:t>et al</a:t>
            </a:r>
            <a:r>
              <a:rPr lang="en-US" sz="1000" smtClean="0"/>
              <a:t>., 1991)</a:t>
            </a:r>
            <a:endParaRPr lang="en-US" sz="2000" smtClean="0"/>
          </a:p>
          <a:p>
            <a:pPr lvl="1" eaLnBrk="1" hangingPunct="1"/>
            <a:r>
              <a:rPr lang="en-US" sz="2000" smtClean="0"/>
              <a:t>lens age &amp; wearing schedule </a:t>
            </a:r>
          </a:p>
          <a:p>
            <a:pPr lvl="1" eaLnBrk="1" hangingPunct="1"/>
            <a:r>
              <a:rPr lang="en-US" sz="2000" smtClean="0"/>
              <a:t>surface treated? (e.g. balafilcon A)</a:t>
            </a:r>
          </a:p>
          <a:p>
            <a:pPr lvl="1" eaLnBrk="1" hangingPunct="1"/>
            <a:r>
              <a:rPr lang="en-US" sz="2000" smtClean="0"/>
              <a:t>method of manufacture (mold, lathe, combination)</a:t>
            </a:r>
            <a:endParaRPr lang="en-AU" sz="2000" smtClean="0"/>
          </a:p>
          <a:p>
            <a:pPr lvl="1" eaLnBrk="1" hangingPunct="1"/>
            <a:endParaRPr lang="en-US" sz="1800" smtClean="0"/>
          </a:p>
        </p:txBody>
      </p:sp>
      <p:sp>
        <p:nvSpPr>
          <p:cNvPr id="158724"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22ACE250-5AD9-4D4D-8B95-6BCBFEDA2AA1}" type="slidenum">
              <a:rPr lang="en-AU" smtClean="0"/>
              <a:pPr eaLnBrk="1" hangingPunct="1"/>
              <a:t>87</a:t>
            </a:fld>
            <a:endParaRPr lang="en-AU" smtClean="0"/>
          </a:p>
        </p:txBody>
      </p:sp>
      <p:pic>
        <p:nvPicPr>
          <p:cNvPr id="158725"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222375"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PROTEIN DEPOSITS</a:t>
            </a:r>
            <a:endParaRPr lang="en-AU" sz="3200" smtClean="0">
              <a:solidFill>
                <a:srgbClr val="FFFF00"/>
              </a:solidFill>
            </a:endParaRPr>
          </a:p>
        </p:txBody>
      </p:sp>
      <p:sp>
        <p:nvSpPr>
          <p:cNvPr id="159747" name="Rectangle 9"/>
          <p:cNvSpPr>
            <a:spLocks noGrp="1" noChangeArrowheads="1"/>
          </p:cNvSpPr>
          <p:nvPr>
            <p:ph idx="1"/>
          </p:nvPr>
        </p:nvSpPr>
        <p:spPr>
          <a:xfrm>
            <a:off x="220663" y="1404938"/>
            <a:ext cx="8743950" cy="4976812"/>
          </a:xfrm>
          <a:extLst>
            <a:ext uri="{AF507438-7753-43E0-B8FC-AC1667EBCBE1}">
              <a14:hiddenEffects xmlns="" xmlns:a14="http://schemas.microsoft.com/office/drawing/2010/main">
                <a:effectLst>
                  <a:outerShdw dist="53882" dir="2700000" algn="ctr" rotWithShape="0">
                    <a:schemeClr val="tx1"/>
                  </a:outerShdw>
                </a:effectLst>
              </a14:hiddenEffects>
            </a:ext>
          </a:extLst>
        </p:spPr>
        <p:txBody>
          <a:bodyPr lIns="92075" tIns="46038" rIns="92075" bIns="46038"/>
          <a:lstStyle/>
          <a:p>
            <a:pPr eaLnBrk="1" hangingPunct="1">
              <a:lnSpc>
                <a:spcPct val="90000"/>
              </a:lnSpc>
            </a:pPr>
            <a:r>
              <a:rPr lang="en-US" sz="2800" smtClean="0"/>
              <a:t>Total proteins identified: SiHys &lt;&lt; conventional hydrogels.  Types of proteins deposited: similar for all SiHy CLs.  However, CL polymer characteristics may influence the variability observed in some less frequently identified proteins </a:t>
            </a:r>
            <a:r>
              <a:rPr lang="en-US" sz="1800" smtClean="0"/>
              <a:t>(Green-Church &amp; Nichols, 2008)</a:t>
            </a:r>
          </a:p>
          <a:p>
            <a:pPr eaLnBrk="1" hangingPunct="1">
              <a:lnSpc>
                <a:spcPct val="90000"/>
              </a:lnSpc>
            </a:pPr>
            <a:r>
              <a:rPr lang="en-US" sz="2800" smtClean="0"/>
              <a:t>Generally, lotrafilcon B, senofilcon A, &amp; galyfilcon A accumulated relatively small amounts of proteins </a:t>
            </a:r>
            <a:r>
              <a:rPr lang="en-US" sz="1800" smtClean="0"/>
              <a:t>(Zhao </a:t>
            </a:r>
            <a:r>
              <a:rPr lang="en-US" sz="1800" i="1" smtClean="0"/>
              <a:t>et al</a:t>
            </a:r>
            <a:r>
              <a:rPr lang="en-US" sz="1800" smtClean="0"/>
              <a:t>., 2009)</a:t>
            </a:r>
            <a:r>
              <a:rPr lang="en-US" sz="2800" smtClean="0"/>
              <a:t>, and...</a:t>
            </a:r>
          </a:p>
          <a:p>
            <a:pPr eaLnBrk="1" hangingPunct="1">
              <a:lnSpc>
                <a:spcPct val="90000"/>
              </a:lnSpc>
            </a:pPr>
            <a:r>
              <a:rPr lang="en-US" sz="2800" smtClean="0"/>
              <a:t>SiHy CLs deposit </a:t>
            </a:r>
            <a:r>
              <a:rPr lang="en-US" sz="2800" smtClean="0">
                <a:sym typeface="Symbol" pitchFamily="18" charset="2"/>
              </a:rPr>
              <a:t> </a:t>
            </a:r>
            <a:r>
              <a:rPr lang="en-US" sz="2800" smtClean="0"/>
              <a:t>protein with most of it being denatured, but </a:t>
            </a:r>
            <a:r>
              <a:rPr lang="en-US" sz="2800" smtClean="0">
                <a:sym typeface="Symbol" pitchFamily="18" charset="2"/>
              </a:rPr>
              <a:t> </a:t>
            </a:r>
            <a:r>
              <a:rPr lang="en-US" sz="2800" smtClean="0"/>
              <a:t>lipids cf. conventional hydrogels </a:t>
            </a:r>
            <a:r>
              <a:rPr lang="en-US" sz="1800" smtClean="0"/>
              <a:t>(Jones </a:t>
            </a:r>
            <a:r>
              <a:rPr lang="en-US" sz="1800" i="1" smtClean="0"/>
              <a:t>et al</a:t>
            </a:r>
            <a:r>
              <a:rPr lang="en-US" sz="1800" smtClean="0"/>
              <a:t>., 2003, Lewis, 2009)</a:t>
            </a:r>
          </a:p>
        </p:txBody>
      </p:sp>
      <p:sp>
        <p:nvSpPr>
          <p:cNvPr id="159748"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A61C6A49-B8D7-4C8C-8A93-661DC2969435}" type="slidenum">
              <a:rPr lang="en-AU" smtClean="0"/>
              <a:pPr eaLnBrk="1" hangingPunct="1"/>
              <a:t>88</a:t>
            </a:fld>
            <a:endParaRPr lang="en-AU" smtClean="0"/>
          </a:p>
        </p:txBody>
      </p:sp>
      <p:pic>
        <p:nvPicPr>
          <p:cNvPr id="159749"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400175" y="-30163"/>
            <a:ext cx="7772400" cy="1143001"/>
          </a:xfrm>
          <a:effectLst>
            <a:outerShdw dist="53882" dir="2700000" algn="ctr" rotWithShape="0">
              <a:schemeClr val="tx1"/>
            </a:outerShdw>
          </a:effectLst>
        </p:spPr>
        <p:txBody>
          <a:bodyPr/>
          <a:lstStyle/>
          <a:p>
            <a:r>
              <a:rPr lang="en-US" sz="3200" smtClean="0"/>
              <a:t>SILICONE HYDROGELS:</a:t>
            </a:r>
            <a:br>
              <a:rPr lang="en-US" sz="3200" smtClean="0"/>
            </a:br>
            <a:r>
              <a:rPr lang="en-US" sz="3200" smtClean="0">
                <a:solidFill>
                  <a:srgbClr val="FFFF00"/>
                </a:solidFill>
              </a:rPr>
              <a:t>PROTEIN</a:t>
            </a:r>
            <a:r>
              <a:rPr lang="en-US" sz="3200" smtClean="0"/>
              <a:t> </a:t>
            </a:r>
            <a:r>
              <a:rPr lang="en-US" sz="3200" smtClean="0">
                <a:solidFill>
                  <a:srgbClr val="FFFF00"/>
                </a:solidFill>
              </a:rPr>
              <a:t>DEPOSITS:</a:t>
            </a:r>
            <a:r>
              <a:rPr lang="en-US" sz="3200" smtClean="0"/>
              <a:t> </a:t>
            </a:r>
            <a:r>
              <a:rPr lang="en-US" sz="3200" smtClean="0">
                <a:solidFill>
                  <a:srgbClr val="FFFF00"/>
                </a:solidFill>
              </a:rPr>
              <a:t>ADSORPTION</a:t>
            </a:r>
            <a:endParaRPr lang="en-US" sz="2400" smtClean="0">
              <a:solidFill>
                <a:srgbClr val="FFFF00"/>
              </a:solidFill>
            </a:endParaRPr>
          </a:p>
        </p:txBody>
      </p:sp>
      <p:sp>
        <p:nvSpPr>
          <p:cNvPr id="30723" name="Rectangle 3"/>
          <p:cNvSpPr>
            <a:spLocks noGrp="1" noChangeArrowheads="1"/>
          </p:cNvSpPr>
          <p:nvPr>
            <p:ph type="body" idx="1"/>
          </p:nvPr>
        </p:nvSpPr>
        <p:spPr>
          <a:xfrm>
            <a:off x="130175" y="1236663"/>
            <a:ext cx="8799513" cy="5792787"/>
          </a:xfrm>
          <a:ln>
            <a:noFill/>
          </a:ln>
        </p:spPr>
        <p:txBody>
          <a:bodyPr/>
          <a:lstStyle/>
          <a:p>
            <a:pPr>
              <a:lnSpc>
                <a:spcPts val="3600"/>
              </a:lnSpc>
              <a:defRPr/>
            </a:pPr>
            <a:r>
              <a:rPr lang="en-US" i="1" dirty="0" smtClean="0"/>
              <a:t>In vitro</a:t>
            </a:r>
            <a:r>
              <a:rPr lang="en-US" dirty="0" smtClean="0"/>
              <a:t>,</a:t>
            </a:r>
            <a:r>
              <a:rPr lang="en-US" i="1" dirty="0" smtClean="0"/>
              <a:t> </a:t>
            </a:r>
            <a:r>
              <a:rPr lang="en-US" dirty="0" smtClean="0"/>
              <a:t>competitive protein </a:t>
            </a:r>
            <a:r>
              <a:rPr lang="en-US" dirty="0"/>
              <a:t>adsorption </a:t>
            </a:r>
            <a:r>
              <a:rPr lang="en-US" dirty="0" smtClean="0"/>
              <a:t>occurs if subsequent protein has more favourable electrostatic interactions with CL</a:t>
            </a:r>
          </a:p>
          <a:p>
            <a:pPr lvl="1">
              <a:lnSpc>
                <a:spcPts val="3600"/>
              </a:lnSpc>
              <a:defRPr/>
            </a:pPr>
            <a:r>
              <a:rPr lang="en-US" dirty="0" smtClean="0"/>
              <a:t>if sequential adsorption occurs </a:t>
            </a:r>
            <a:r>
              <a:rPr lang="en-US" dirty="0" smtClean="0">
                <a:sym typeface="Symbol"/>
              </a:rPr>
              <a:t> </a:t>
            </a:r>
            <a:r>
              <a:rPr lang="en-US" dirty="0" smtClean="0"/>
              <a:t>almost total displacement of original adsorbed protein suggesting </a:t>
            </a:r>
            <a:r>
              <a:rPr lang="en-US" dirty="0" smtClean="0">
                <a:solidFill>
                  <a:srgbClr val="FF0000"/>
                </a:solidFill>
              </a:rPr>
              <a:t>OR</a:t>
            </a:r>
            <a:r>
              <a:rPr lang="en-US" dirty="0" smtClean="0"/>
              <a:t> rather than an AND situation</a:t>
            </a:r>
          </a:p>
          <a:p>
            <a:pPr lvl="2">
              <a:lnSpc>
                <a:spcPts val="3600"/>
              </a:lnSpc>
              <a:buFont typeface="Arial" charset="0"/>
              <a:buChar char="—"/>
              <a:defRPr/>
            </a:pPr>
            <a:r>
              <a:rPr lang="en-US" dirty="0" smtClean="0"/>
              <a:t>surface charge reversal is possible </a:t>
            </a:r>
            <a:r>
              <a:rPr lang="en-US" sz="1600" dirty="0" smtClean="0"/>
              <a:t>(surface becomes +)</a:t>
            </a:r>
          </a:p>
          <a:p>
            <a:pPr marL="1179513" lvl="2" indent="-457200">
              <a:lnSpc>
                <a:spcPts val="3600"/>
              </a:lnSpc>
              <a:buFont typeface="Arial" charset="0"/>
              <a:buChar char="—"/>
              <a:defRPr/>
            </a:pPr>
            <a:r>
              <a:rPr lang="en-US" dirty="0" smtClean="0"/>
              <a:t>suggests layering observed </a:t>
            </a:r>
            <a:r>
              <a:rPr lang="en-US" i="1" dirty="0" smtClean="0"/>
              <a:t>in </a:t>
            </a:r>
            <a:r>
              <a:rPr lang="en-US" i="1" dirty="0"/>
              <a:t>vivo</a:t>
            </a:r>
            <a:r>
              <a:rPr lang="en-US" dirty="0" smtClean="0"/>
              <a:t> is unlikely to be protein-on-protein</a:t>
            </a:r>
          </a:p>
          <a:p>
            <a:pPr marL="1798638" lvl="3" indent="-439738">
              <a:lnSpc>
                <a:spcPts val="3600"/>
              </a:lnSpc>
              <a:defRPr/>
            </a:pPr>
            <a:r>
              <a:rPr lang="en-US" sz="2800" dirty="0" smtClean="0">
                <a:solidFill>
                  <a:schemeClr val="tx1"/>
                </a:solidFill>
              </a:rPr>
              <a:t>the relevance of </a:t>
            </a:r>
            <a:r>
              <a:rPr lang="en-US" sz="2800" i="1" dirty="0" smtClean="0">
                <a:solidFill>
                  <a:schemeClr val="tx1"/>
                </a:solidFill>
              </a:rPr>
              <a:t>in vitro </a:t>
            </a:r>
            <a:r>
              <a:rPr lang="en-US" sz="2800" dirty="0" smtClean="0">
                <a:solidFill>
                  <a:schemeClr val="tx1"/>
                </a:solidFill>
              </a:rPr>
              <a:t>to </a:t>
            </a:r>
            <a:r>
              <a:rPr lang="en-US" sz="2800" i="1" dirty="0" smtClean="0">
                <a:solidFill>
                  <a:schemeClr val="tx1"/>
                </a:solidFill>
              </a:rPr>
              <a:t>in vivo </a:t>
            </a:r>
            <a:r>
              <a:rPr lang="en-US" sz="2800" dirty="0" smtClean="0">
                <a:solidFill>
                  <a:schemeClr val="tx1"/>
                </a:solidFill>
              </a:rPr>
              <a:t>unknown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906588" y="-17463"/>
            <a:ext cx="6851650" cy="1143001"/>
          </a:xfrm>
        </p:spPr>
        <p:txBody>
          <a:bodyPr/>
          <a:lstStyle/>
          <a:p>
            <a:pPr eaLnBrk="1" hangingPunct="1"/>
            <a:r>
              <a:rPr lang="en-US" smtClean="0"/>
              <a:t>SILICONE HYDROGELS</a:t>
            </a:r>
            <a:endParaRPr lang="en-AU" smtClean="0"/>
          </a:p>
        </p:txBody>
      </p:sp>
      <p:sp>
        <p:nvSpPr>
          <p:cNvPr id="78851" name="Rectangle 3"/>
          <p:cNvSpPr>
            <a:spLocks noGrp="1" noChangeArrowheads="1"/>
          </p:cNvSpPr>
          <p:nvPr>
            <p:ph idx="1"/>
          </p:nvPr>
        </p:nvSpPr>
        <p:spPr>
          <a:xfrm>
            <a:off x="717550" y="896938"/>
            <a:ext cx="8229600" cy="5183187"/>
          </a:xfrm>
        </p:spPr>
        <p:txBody>
          <a:bodyPr/>
          <a:lstStyle/>
          <a:p>
            <a:pPr eaLnBrk="1" hangingPunct="1">
              <a:lnSpc>
                <a:spcPts val="2500"/>
              </a:lnSpc>
            </a:pPr>
            <a:endParaRPr lang="en-US" sz="2400" smtClean="0"/>
          </a:p>
          <a:p>
            <a:pPr eaLnBrk="1" hangingPunct="1">
              <a:lnSpc>
                <a:spcPts val="2500"/>
              </a:lnSpc>
            </a:pPr>
            <a:r>
              <a:rPr lang="en-US" sz="2400" smtClean="0"/>
              <a:t>Most significant patents were granted to:</a:t>
            </a:r>
          </a:p>
          <a:p>
            <a:pPr lvl="1" eaLnBrk="1" hangingPunct="1">
              <a:lnSpc>
                <a:spcPts val="2500"/>
              </a:lnSpc>
            </a:pPr>
            <a:r>
              <a:rPr lang="en-US" sz="2400" smtClean="0"/>
              <a:t>Greisser </a:t>
            </a:r>
            <a:r>
              <a:rPr lang="en-US" sz="2400" i="1" smtClean="0"/>
              <a:t>et al</a:t>
            </a:r>
            <a:r>
              <a:rPr lang="en-US" sz="2400" smtClean="0"/>
              <a:t>., 1996 (CSIRO, AUSTRALIA)</a:t>
            </a:r>
          </a:p>
          <a:p>
            <a:pPr lvl="1" eaLnBrk="1" hangingPunct="1">
              <a:lnSpc>
                <a:spcPts val="2500"/>
              </a:lnSpc>
            </a:pPr>
            <a:r>
              <a:rPr lang="en-US" sz="2400" smtClean="0"/>
              <a:t>Nicolson </a:t>
            </a:r>
            <a:r>
              <a:rPr lang="en-US" sz="2400" i="1" smtClean="0"/>
              <a:t>et al</a:t>
            </a:r>
            <a:r>
              <a:rPr lang="en-US" sz="2400" smtClean="0"/>
              <a:t>., 1998 (CIBA Vision, USA)</a:t>
            </a:r>
          </a:p>
          <a:p>
            <a:pPr lvl="1" eaLnBrk="1" hangingPunct="1">
              <a:lnSpc>
                <a:spcPts val="2500"/>
              </a:lnSpc>
            </a:pPr>
            <a:r>
              <a:rPr lang="en-US" sz="2400" smtClean="0"/>
              <a:t>both teams were part of the See3* project</a:t>
            </a:r>
          </a:p>
          <a:p>
            <a:pPr lvl="2" eaLnBrk="1" hangingPunct="1">
              <a:lnSpc>
                <a:spcPts val="2500"/>
              </a:lnSpc>
            </a:pPr>
            <a:r>
              <a:rPr lang="en-US" smtClean="0"/>
              <a:t>first product: 1998 CIBA’s </a:t>
            </a:r>
            <a:r>
              <a:rPr lang="en-US" i="1" smtClean="0"/>
              <a:t>Night &amp; Day</a:t>
            </a:r>
            <a:r>
              <a:rPr lang="en-US" smtClean="0"/>
              <a:t> SiHy CL made from </a:t>
            </a:r>
            <a:r>
              <a:rPr lang="en-US" b="1" smtClean="0"/>
              <a:t>lotrafilcon A</a:t>
            </a:r>
          </a:p>
          <a:p>
            <a:pPr eaLnBrk="1" hangingPunct="1">
              <a:lnSpc>
                <a:spcPts val="2500"/>
              </a:lnSpc>
            </a:pPr>
            <a:r>
              <a:rPr lang="en-US" sz="2400" smtClean="0"/>
              <a:t>The SiHy race had begun</a:t>
            </a:r>
          </a:p>
          <a:p>
            <a:pPr eaLnBrk="1" hangingPunct="1">
              <a:lnSpc>
                <a:spcPts val="2500"/>
              </a:lnSpc>
            </a:pPr>
            <a:r>
              <a:rPr lang="en-US" sz="2400" smtClean="0"/>
              <a:t>Later (also in 1998), B&amp;L released </a:t>
            </a:r>
            <a:r>
              <a:rPr lang="en-US" sz="2400" i="1" smtClean="0"/>
              <a:t>PureVision</a:t>
            </a:r>
            <a:r>
              <a:rPr lang="en-US" sz="2400" smtClean="0"/>
              <a:t> (</a:t>
            </a:r>
            <a:r>
              <a:rPr lang="en-US" sz="2400" b="1" smtClean="0"/>
              <a:t>balafilcon A</a:t>
            </a:r>
            <a:r>
              <a:rPr lang="en-US" sz="2400" smtClean="0"/>
              <a:t> - based on Tanaka’s and K</a:t>
            </a:r>
            <a:r>
              <a:rPr lang="en-US" sz="2400" smtClean="0">
                <a:cs typeface="Arial" pitchFamily="34" charset="0"/>
              </a:rPr>
              <a:t>ü</a:t>
            </a:r>
            <a:r>
              <a:rPr lang="en-US" sz="2400" smtClean="0"/>
              <a:t>nzler &amp; Ozark’s earlier work)</a:t>
            </a:r>
          </a:p>
          <a:p>
            <a:pPr eaLnBrk="1" hangingPunct="1">
              <a:lnSpc>
                <a:spcPts val="2500"/>
              </a:lnSpc>
            </a:pPr>
            <a:r>
              <a:rPr lang="en-US" sz="2400" smtClean="0"/>
              <a:t>2003: J&amp;J Vistakon with a Tanaka patent-based lens, Acuvue Advance (</a:t>
            </a:r>
            <a:r>
              <a:rPr lang="en-US" sz="2400" b="1" smtClean="0"/>
              <a:t>galyfilcon A</a:t>
            </a:r>
            <a:r>
              <a:rPr lang="en-US" sz="2400" smtClean="0"/>
              <a:t>)</a:t>
            </a:r>
          </a:p>
          <a:p>
            <a:pPr eaLnBrk="1" hangingPunct="1">
              <a:lnSpc>
                <a:spcPts val="2500"/>
              </a:lnSpc>
            </a:pPr>
            <a:r>
              <a:rPr lang="en-US" sz="2400" smtClean="0"/>
              <a:t>2005: J&amp;J Acuvue Oasys (</a:t>
            </a:r>
            <a:r>
              <a:rPr lang="en-US" sz="2400" b="1" smtClean="0"/>
              <a:t>senofilcon A</a:t>
            </a:r>
            <a:r>
              <a:rPr lang="en-US" sz="2400" smtClean="0"/>
              <a:t> - Dk &gt;&gt; galyfilcon A but a derivative of it)</a:t>
            </a:r>
          </a:p>
        </p:txBody>
      </p:sp>
      <p:sp>
        <p:nvSpPr>
          <p:cNvPr id="78852"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B5C41431-E2BC-453A-8D74-4A697859E307}" type="slidenum">
              <a:rPr lang="en-AU" smtClean="0"/>
              <a:pPr eaLnBrk="1" hangingPunct="1"/>
              <a:t>9</a:t>
            </a:fld>
            <a:endParaRPr lang="en-AU" smtClean="0"/>
          </a:p>
        </p:txBody>
      </p:sp>
      <p:pic>
        <p:nvPicPr>
          <p:cNvPr id="78853"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220788"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SiHy CL DEPOSITS</a:t>
            </a:r>
            <a:r>
              <a:rPr lang="en-US" sz="1600" smtClean="0"/>
              <a:t> contd...</a:t>
            </a:r>
            <a:endParaRPr lang="en-AU" sz="3200" smtClean="0"/>
          </a:p>
        </p:txBody>
      </p:sp>
      <p:sp>
        <p:nvSpPr>
          <p:cNvPr id="161795" name="Rectangle 5"/>
          <p:cNvSpPr>
            <a:spLocks noGrp="1" noChangeArrowheads="1"/>
          </p:cNvSpPr>
          <p:nvPr>
            <p:ph idx="1"/>
          </p:nvPr>
        </p:nvSpPr>
        <p:spPr>
          <a:xfrm>
            <a:off x="130175" y="1344613"/>
            <a:ext cx="8978900" cy="5756275"/>
          </a:xfrm>
        </p:spPr>
        <p:txBody>
          <a:bodyPr lIns="92075" tIns="46038" rIns="92075" bIns="46038"/>
          <a:lstStyle/>
          <a:p>
            <a:pPr marL="244475" indent="-244475" defTabSz="762000" eaLnBrk="1" hangingPunct="1">
              <a:lnSpc>
                <a:spcPts val="2200"/>
              </a:lnSpc>
            </a:pPr>
            <a:r>
              <a:rPr lang="en-US" sz="2400" b="1" smtClean="0"/>
              <a:t>Lipid deposits:</a:t>
            </a:r>
          </a:p>
          <a:p>
            <a:pPr marL="649288" lvl="1" indent="-298450" defTabSz="762000" eaLnBrk="1" hangingPunct="1">
              <a:lnSpc>
                <a:spcPts val="2200"/>
              </a:lnSpc>
            </a:pPr>
            <a:r>
              <a:rPr lang="en-AU" sz="1800" smtClean="0"/>
              <a:t>limited solubility in water but can have &gt; solubility in CL materials </a:t>
            </a:r>
            <a:r>
              <a:rPr lang="en-AU" sz="1200" smtClean="0"/>
              <a:t>(Franklin </a:t>
            </a:r>
            <a:r>
              <a:rPr lang="en-AU" sz="1200" i="1" smtClean="0"/>
              <a:t>et al</a:t>
            </a:r>
            <a:r>
              <a:rPr lang="en-AU" sz="1200" smtClean="0"/>
              <a:t>., 2001)</a:t>
            </a:r>
          </a:p>
          <a:p>
            <a:pPr marL="649288" lvl="1" indent="-298450" defTabSz="762000" eaLnBrk="1" hangingPunct="1">
              <a:lnSpc>
                <a:spcPts val="2200"/>
              </a:lnSpc>
            </a:pPr>
            <a:r>
              <a:rPr lang="en-AU" sz="1800" smtClean="0"/>
              <a:t>advent of SiHy CLs resurrected lipid deposits as an issue, especially if they also contain polyvinylpyrrolidone (pVP or NVP)</a:t>
            </a:r>
          </a:p>
          <a:p>
            <a:pPr marL="649288" lvl="1" indent="-298450" defTabSz="762000" eaLnBrk="1" hangingPunct="1">
              <a:lnSpc>
                <a:spcPts val="2200"/>
              </a:lnSpc>
            </a:pPr>
            <a:r>
              <a:rPr lang="en-AU" sz="1800" smtClean="0"/>
              <a:t>lipid mainly from Meibomian glands (secondarily from fingers)</a:t>
            </a:r>
          </a:p>
          <a:p>
            <a:pPr marL="649288" lvl="1" indent="-298450" defTabSz="762000" eaLnBrk="1" hangingPunct="1">
              <a:lnSpc>
                <a:spcPts val="2200"/>
              </a:lnSpc>
            </a:pPr>
            <a:r>
              <a:rPr lang="en-AU" sz="1800" smtClean="0"/>
              <a:t>oily tears, thick lipid tear layer &amp; lens dry spots may </a:t>
            </a:r>
            <a:r>
              <a:rPr lang="en-AU" sz="1800" smtClean="0">
                <a:sym typeface="Symbol" pitchFamily="18" charset="2"/>
              </a:rPr>
              <a:t></a:t>
            </a:r>
            <a:r>
              <a:rPr lang="en-AU" sz="1800" smtClean="0"/>
              <a:t> </a:t>
            </a:r>
            <a:r>
              <a:rPr lang="en-AU" sz="1800" smtClean="0">
                <a:sym typeface="Symbol" pitchFamily="18" charset="2"/>
              </a:rPr>
              <a:t> </a:t>
            </a:r>
            <a:r>
              <a:rPr lang="en-AU" sz="1800" smtClean="0"/>
              <a:t>lipid</a:t>
            </a:r>
          </a:p>
          <a:p>
            <a:pPr marL="649288" lvl="1" indent="-298450" defTabSz="762000" eaLnBrk="1" hangingPunct="1">
              <a:lnSpc>
                <a:spcPts val="2200"/>
              </a:lnSpc>
            </a:pPr>
            <a:r>
              <a:rPr lang="en-AU" sz="1800" smtClean="0"/>
              <a:t>some conditions </a:t>
            </a:r>
            <a:r>
              <a:rPr lang="en-AU" sz="1800" smtClean="0">
                <a:sym typeface="Symbol" pitchFamily="18" charset="2"/>
              </a:rPr>
              <a:t></a:t>
            </a:r>
            <a:r>
              <a:rPr lang="en-AU" sz="1800" smtClean="0"/>
              <a:t> Meibomian gland lipid secretion</a:t>
            </a:r>
          </a:p>
          <a:p>
            <a:pPr marL="1031875" lvl="2" indent="-309563" defTabSz="762000" eaLnBrk="1" hangingPunct="1">
              <a:lnSpc>
                <a:spcPts val="2200"/>
              </a:lnSpc>
            </a:pPr>
            <a:r>
              <a:rPr lang="en-AU" sz="1800" smtClean="0"/>
              <a:t> bacterial conjunctivitis, chronic blepharoconjunctivitis,  meibomianitis</a:t>
            </a:r>
          </a:p>
          <a:p>
            <a:pPr marL="649288" lvl="1" indent="-298450" defTabSz="762000" eaLnBrk="1" hangingPunct="1">
              <a:lnSpc>
                <a:spcPts val="2200"/>
              </a:lnSpc>
            </a:pPr>
            <a:r>
              <a:rPr lang="en-AU" sz="1800" smtClean="0"/>
              <a:t>some tear debris has affinity for tear lipids</a:t>
            </a:r>
          </a:p>
          <a:p>
            <a:pPr marL="1031875" lvl="2" indent="-309563" defTabSz="762000" eaLnBrk="1" hangingPunct="1">
              <a:lnSpc>
                <a:spcPts val="2200"/>
              </a:lnSpc>
            </a:pPr>
            <a:r>
              <a:rPr lang="en-AU" sz="1800" smtClean="0"/>
              <a:t> CL deposition may follow</a:t>
            </a:r>
          </a:p>
          <a:p>
            <a:pPr marL="649288" lvl="1" indent="-298450" defTabSz="762000" eaLnBrk="1" hangingPunct="1">
              <a:lnSpc>
                <a:spcPts val="2200"/>
              </a:lnSpc>
            </a:pPr>
            <a:r>
              <a:rPr lang="en-AU" sz="1800" smtClean="0"/>
              <a:t>Ma</a:t>
            </a:r>
            <a:r>
              <a:rPr lang="en-US" sz="1800" smtClean="0"/>
              <a:t>ïssa </a:t>
            </a:r>
            <a:r>
              <a:rPr lang="en-US" sz="1800" i="1" smtClean="0"/>
              <a:t>et al</a:t>
            </a:r>
            <a:r>
              <a:rPr lang="en-US" sz="1800" smtClean="0"/>
              <a:t>. (1998): Lipid deposits penetrate CLs by solubility in lens polymer, slower process than penetration of proteins (via the aqueous phase)</a:t>
            </a:r>
          </a:p>
          <a:p>
            <a:pPr marL="649288" lvl="1" indent="-298450" defTabSz="762000" eaLnBrk="1" hangingPunct="1">
              <a:lnSpc>
                <a:spcPts val="2200"/>
              </a:lnSpc>
            </a:pPr>
            <a:r>
              <a:rPr lang="en-US" sz="1800" smtClean="0"/>
              <a:t>appear as greasy, shiny deposit</a:t>
            </a:r>
          </a:p>
          <a:p>
            <a:pPr marL="649288" lvl="1" indent="-298450" defTabSz="762000" eaLnBrk="1" hangingPunct="1">
              <a:lnSpc>
                <a:spcPts val="2200"/>
              </a:lnSpc>
            </a:pPr>
            <a:r>
              <a:rPr lang="en-US" sz="1800" smtClean="0"/>
              <a:t>difficult to remove.  Commonly, form complexes with mucins, proteins, or Ca</a:t>
            </a:r>
          </a:p>
          <a:p>
            <a:pPr marL="1031875" lvl="2" indent="-309563" defTabSz="762000" eaLnBrk="1" hangingPunct="1">
              <a:lnSpc>
                <a:spcPts val="2200"/>
              </a:lnSpc>
            </a:pPr>
            <a:r>
              <a:rPr lang="en-US" sz="1800" smtClean="0"/>
              <a:t> cosmetics may contribute to such deposits (Jones, 1992)</a:t>
            </a:r>
            <a:endParaRPr lang="en-AU" sz="1800" smtClean="0"/>
          </a:p>
        </p:txBody>
      </p:sp>
      <p:sp>
        <p:nvSpPr>
          <p:cNvPr id="161796"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48DDA4A6-B89A-4666-BE13-F05D30F2484C}" type="slidenum">
              <a:rPr lang="en-AU" smtClean="0"/>
              <a:pPr eaLnBrk="1" hangingPunct="1"/>
              <a:t>90</a:t>
            </a:fld>
            <a:endParaRPr lang="en-AU" smtClean="0"/>
          </a:p>
        </p:txBody>
      </p:sp>
      <p:pic>
        <p:nvPicPr>
          <p:cNvPr id="161797" name="Picture 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227138" y="-63500"/>
            <a:ext cx="8229600" cy="1143000"/>
          </a:xfrm>
        </p:spPr>
        <p:txBody>
          <a:bodyPr/>
          <a:lstStyle/>
          <a:p>
            <a:pPr eaLnBrk="1" hangingPunct="1"/>
            <a:r>
              <a:rPr lang="en-US" sz="3200" smtClean="0"/>
              <a:t>SILICONE HYDROGELS</a:t>
            </a:r>
            <a:br>
              <a:rPr lang="en-US" sz="3200" smtClean="0"/>
            </a:br>
            <a:r>
              <a:rPr lang="en-US" sz="3200" smtClean="0">
                <a:solidFill>
                  <a:srgbClr val="FFFF00"/>
                </a:solidFill>
              </a:rPr>
              <a:t>SiHy CL DEPOSITS</a:t>
            </a:r>
            <a:r>
              <a:rPr lang="en-US" sz="1600" smtClean="0">
                <a:solidFill>
                  <a:srgbClr val="FFFF00"/>
                </a:solidFill>
              </a:rPr>
              <a:t> </a:t>
            </a:r>
            <a:r>
              <a:rPr lang="en-US" sz="1600" smtClean="0"/>
              <a:t>contd...</a:t>
            </a:r>
            <a:endParaRPr lang="en-AU" sz="3200" smtClean="0"/>
          </a:p>
        </p:txBody>
      </p:sp>
      <p:sp>
        <p:nvSpPr>
          <p:cNvPr id="162819" name="Rectangle 5"/>
          <p:cNvSpPr>
            <a:spLocks noGrp="1" noChangeArrowheads="1"/>
          </p:cNvSpPr>
          <p:nvPr>
            <p:ph idx="1"/>
          </p:nvPr>
        </p:nvSpPr>
        <p:spPr>
          <a:xfrm>
            <a:off x="179388" y="1530350"/>
            <a:ext cx="8743950" cy="5283200"/>
          </a:xfrm>
          <a:extLst>
            <a:ext uri="{AF507438-7753-43E0-B8FC-AC1667EBCBE1}">
              <a14:hiddenEffects xmlns="" xmlns:a14="http://schemas.microsoft.com/office/drawing/2010/main">
                <a:effectLst>
                  <a:outerShdw dist="53882" dir="2700000" algn="ctr" rotWithShape="0">
                    <a:schemeClr val="tx1"/>
                  </a:outerShdw>
                </a:effectLst>
              </a14:hiddenEffects>
            </a:ext>
          </a:extLst>
        </p:spPr>
        <p:txBody>
          <a:bodyPr lIns="92075" tIns="46038" rIns="92075" bIns="46038"/>
          <a:lstStyle/>
          <a:p>
            <a:pPr eaLnBrk="1" hangingPunct="1">
              <a:lnSpc>
                <a:spcPct val="110000"/>
              </a:lnSpc>
            </a:pPr>
            <a:r>
              <a:rPr lang="en-US" sz="2000" smtClean="0"/>
              <a:t>Association between polydimethylsiloxane (pDMS) moiety &amp; lipids/lipid deposits has been known since advent of siloxane acrylate (SA) GP CL  materials &amp; early silicone elastomer flexible CLs</a:t>
            </a:r>
          </a:p>
          <a:p>
            <a:pPr lvl="1" eaLnBrk="1" hangingPunct="1">
              <a:lnSpc>
                <a:spcPct val="110000"/>
              </a:lnSpc>
            </a:pPr>
            <a:r>
              <a:rPr lang="en-US" sz="2000" smtClean="0"/>
              <a:t>pDMS is lipophilic &amp; a lipid solvent (Refojo, 1983)</a:t>
            </a:r>
          </a:p>
          <a:p>
            <a:pPr lvl="1" eaLnBrk="1" hangingPunct="1">
              <a:lnSpc>
                <a:spcPct val="110000"/>
              </a:lnSpc>
            </a:pPr>
            <a:r>
              <a:rPr lang="en-US" sz="2000" smtClean="0"/>
              <a:t>in hydrogels at least, surface lipid deposits </a:t>
            </a:r>
            <a:r>
              <a:rPr lang="en-US" sz="2000" smtClean="0">
                <a:sym typeface="Symbol" pitchFamily="18" charset="2"/>
              </a:rPr>
              <a:t> </a:t>
            </a:r>
            <a:r>
              <a:rPr lang="en-US" sz="2000" smtClean="0"/>
              <a:t>lens wettability &amp; inhibit protein deposition</a:t>
            </a:r>
          </a:p>
          <a:p>
            <a:pPr lvl="2" eaLnBrk="1" hangingPunct="1">
              <a:lnSpc>
                <a:spcPct val="110000"/>
              </a:lnSpc>
            </a:pPr>
            <a:r>
              <a:rPr lang="en-US" sz="2000" smtClean="0"/>
              <a:t>+ve charged proteins can compete with &amp; replace polar lipids attached to CLs (Bontempo &amp; Rapp, 1997)</a:t>
            </a:r>
          </a:p>
          <a:p>
            <a:pPr eaLnBrk="1" hangingPunct="1">
              <a:lnSpc>
                <a:spcPct val="110000"/>
              </a:lnSpc>
            </a:pPr>
            <a:r>
              <a:rPr lang="en-US" sz="2000" smtClean="0"/>
              <a:t>Fluorosiloxane acrylates (FSA) that appeared subsequently were &lt;prone to lipid deposition</a:t>
            </a:r>
          </a:p>
          <a:p>
            <a:pPr lvl="1" eaLnBrk="1" hangingPunct="1">
              <a:lnSpc>
                <a:spcPct val="110000"/>
              </a:lnSpc>
            </a:pPr>
            <a:r>
              <a:rPr lang="en-US" sz="2000" smtClean="0"/>
              <a:t>fluorine component </a:t>
            </a:r>
            <a:r>
              <a:rPr lang="en-US" sz="2000" smtClean="0">
                <a:sym typeface="Symbol" pitchFamily="18" charset="2"/>
              </a:rPr>
              <a:t>lens lipophilicity (in SiHy CLs as well?)</a:t>
            </a:r>
          </a:p>
          <a:p>
            <a:pPr eaLnBrk="1" hangingPunct="1">
              <a:lnSpc>
                <a:spcPct val="110000"/>
              </a:lnSpc>
            </a:pPr>
            <a:r>
              <a:rPr lang="en-US" sz="2000" smtClean="0"/>
              <a:t>Material NVP content shown to be a significant factor in lipid deposition</a:t>
            </a:r>
          </a:p>
          <a:p>
            <a:pPr eaLnBrk="1" hangingPunct="1">
              <a:lnSpc>
                <a:spcPct val="110000"/>
              </a:lnSpc>
            </a:pPr>
            <a:r>
              <a:rPr lang="en-US" sz="2000" smtClean="0"/>
              <a:t>Not all lipids deposit equally nor are they attracted equally to all materials</a:t>
            </a:r>
          </a:p>
        </p:txBody>
      </p:sp>
      <p:sp>
        <p:nvSpPr>
          <p:cNvPr id="162820"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CB1FFB62-C8D1-4349-BD0A-F2BC35CA92E9}" type="slidenum">
              <a:rPr lang="en-AU" smtClean="0"/>
              <a:pPr eaLnBrk="1" hangingPunct="1"/>
              <a:t>91</a:t>
            </a:fld>
            <a:endParaRPr lang="en-AU" smtClean="0"/>
          </a:p>
        </p:txBody>
      </p:sp>
      <p:sp>
        <p:nvSpPr>
          <p:cNvPr id="162821" name="Rectangle 6"/>
          <p:cNvSpPr>
            <a:spLocks noChangeArrowheads="1"/>
          </p:cNvSpPr>
          <p:nvPr/>
        </p:nvSpPr>
        <p:spPr bwMode="auto">
          <a:xfrm>
            <a:off x="1476375" y="1171575"/>
            <a:ext cx="5957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a:t>pDMS-CONTAINING CONTACT LENSES</a:t>
            </a:r>
          </a:p>
        </p:txBody>
      </p:sp>
      <p:pic>
        <p:nvPicPr>
          <p:cNvPr id="162822" name="Picture 5"/>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230313"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CL DEPOSITS</a:t>
            </a:r>
            <a:r>
              <a:rPr lang="en-US" sz="1600" smtClean="0"/>
              <a:t> contd...</a:t>
            </a:r>
            <a:endParaRPr lang="en-AU" sz="3200" smtClean="0"/>
          </a:p>
        </p:txBody>
      </p:sp>
      <p:sp>
        <p:nvSpPr>
          <p:cNvPr id="163843"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59930CE8-EB7A-48CA-960A-DAB3809A558E}" type="slidenum">
              <a:rPr lang="en-AU" smtClean="0"/>
              <a:pPr eaLnBrk="1" hangingPunct="1"/>
              <a:t>92</a:t>
            </a:fld>
            <a:endParaRPr lang="en-AU" smtClean="0"/>
          </a:p>
        </p:txBody>
      </p:sp>
      <p:sp>
        <p:nvSpPr>
          <p:cNvPr id="163844" name="Rectangle 4"/>
          <p:cNvSpPr>
            <a:spLocks noChangeArrowheads="1"/>
          </p:cNvSpPr>
          <p:nvPr/>
        </p:nvSpPr>
        <p:spPr bwMode="auto">
          <a:xfrm>
            <a:off x="539750" y="1316038"/>
            <a:ext cx="29448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a:t>Cholesterlyl Oleate</a:t>
            </a:r>
          </a:p>
        </p:txBody>
      </p:sp>
      <p:pic>
        <p:nvPicPr>
          <p:cNvPr id="163845" name="Picture 6" descr="CHO Simplified 18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8488" y="2366963"/>
            <a:ext cx="8056562" cy="711200"/>
          </a:xfrm>
          <a:prstGeom prst="rect">
            <a:avLst/>
          </a:prstGeom>
          <a:solidFill>
            <a:srgbClr val="CCEC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63846" name="Text Box 7"/>
          <p:cNvSpPr txBox="1">
            <a:spLocks noChangeArrowheads="1"/>
          </p:cNvSpPr>
          <p:nvPr/>
        </p:nvSpPr>
        <p:spPr bwMode="auto">
          <a:xfrm>
            <a:off x="3879850" y="3021013"/>
            <a:ext cx="22082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Simplified schematic</a:t>
            </a:r>
          </a:p>
        </p:txBody>
      </p:sp>
      <p:sp>
        <p:nvSpPr>
          <p:cNvPr id="163847" name="Text Box 8"/>
          <p:cNvSpPr txBox="1">
            <a:spLocks noChangeArrowheads="1"/>
          </p:cNvSpPr>
          <p:nvPr/>
        </p:nvSpPr>
        <p:spPr bwMode="auto">
          <a:xfrm>
            <a:off x="180975" y="4578350"/>
            <a:ext cx="4967288" cy="1803400"/>
          </a:xfrm>
          <a:prstGeom prst="rect">
            <a:avLst/>
          </a:prstGeom>
          <a:solidFill>
            <a:srgbClr val="FFFF99"/>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Early results suggest that cholesteryl oleate</a:t>
            </a:r>
            <a:br>
              <a:rPr lang="en-US" sz="1600" b="1"/>
            </a:br>
            <a:r>
              <a:rPr lang="en-US" sz="1600" b="1"/>
              <a:t>(cholesterol ester of oleic acid) is the dominant</a:t>
            </a:r>
            <a:br>
              <a:rPr lang="en-US" sz="1600" b="1"/>
            </a:br>
            <a:r>
              <a:rPr lang="en-US" sz="1600" b="1"/>
              <a:t>SiHy lens lipid deposit.  A contributing factor</a:t>
            </a:r>
            <a:br>
              <a:rPr lang="en-US" sz="1600" b="1"/>
            </a:br>
            <a:r>
              <a:rPr lang="en-US" sz="1600" b="1"/>
              <a:t>may be that CHO is the </a:t>
            </a:r>
            <a:r>
              <a:rPr lang="en-US" sz="1600" b="1" i="1"/>
              <a:t>smallest</a:t>
            </a:r>
            <a:r>
              <a:rPr lang="en-US" sz="1600" b="1"/>
              <a:t> cholesterol ester</a:t>
            </a:r>
            <a:br>
              <a:rPr lang="en-US" sz="1600" b="1"/>
            </a:br>
            <a:r>
              <a:rPr lang="en-US" sz="1600" b="1"/>
              <a:t>found in the human tear film.  The ‘swordfish’ form of this molecule is not the only form in nature and significant folding is possible</a:t>
            </a:r>
          </a:p>
        </p:txBody>
      </p:sp>
      <p:sp>
        <p:nvSpPr>
          <p:cNvPr id="163848" name="Text Box 9"/>
          <p:cNvSpPr txBox="1">
            <a:spLocks noChangeArrowheads="1"/>
          </p:cNvSpPr>
          <p:nvPr/>
        </p:nvSpPr>
        <p:spPr bwMode="auto">
          <a:xfrm>
            <a:off x="6281738" y="3933825"/>
            <a:ext cx="14255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t>C</a:t>
            </a:r>
            <a:r>
              <a:rPr lang="en-US" sz="2400" b="1" baseline="-25000"/>
              <a:t>45</a:t>
            </a:r>
            <a:r>
              <a:rPr lang="en-US" sz="2400" b="1"/>
              <a:t>H</a:t>
            </a:r>
            <a:r>
              <a:rPr lang="en-US" sz="2400" b="1" baseline="-25000"/>
              <a:t>79</a:t>
            </a:r>
            <a:r>
              <a:rPr lang="en-US" sz="2400" b="1"/>
              <a:t>O</a:t>
            </a:r>
            <a:r>
              <a:rPr lang="en-US" sz="2400" b="1" baseline="-25000"/>
              <a:t>2</a:t>
            </a:r>
          </a:p>
        </p:txBody>
      </p:sp>
      <p:pic>
        <p:nvPicPr>
          <p:cNvPr id="11" name="Picture 8"/>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97938" y="6162675"/>
            <a:ext cx="252412" cy="479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223963"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SiHy CL DEPOSITS</a:t>
            </a:r>
            <a:r>
              <a:rPr lang="en-US" sz="1600" smtClean="0"/>
              <a:t> contd...</a:t>
            </a:r>
            <a:endParaRPr lang="en-AU" sz="3200" smtClean="0"/>
          </a:p>
        </p:txBody>
      </p:sp>
      <p:sp>
        <p:nvSpPr>
          <p:cNvPr id="164867"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70E6B8C3-B8AF-44C1-A961-EF753F76833C}" type="slidenum">
              <a:rPr lang="en-AU" smtClean="0"/>
              <a:pPr eaLnBrk="1" hangingPunct="1"/>
              <a:t>93</a:t>
            </a:fld>
            <a:endParaRPr lang="en-AU" smtClean="0"/>
          </a:p>
        </p:txBody>
      </p:sp>
      <p:sp>
        <p:nvSpPr>
          <p:cNvPr id="164868" name="Rectangle 3"/>
          <p:cNvSpPr>
            <a:spLocks noChangeArrowheads="1"/>
          </p:cNvSpPr>
          <p:nvPr/>
        </p:nvSpPr>
        <p:spPr bwMode="auto">
          <a:xfrm>
            <a:off x="141288" y="1196975"/>
            <a:ext cx="34813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a:t>Other lipids in meibum</a:t>
            </a:r>
          </a:p>
        </p:txBody>
      </p:sp>
      <p:sp>
        <p:nvSpPr>
          <p:cNvPr id="164869" name="Text Box 21"/>
          <p:cNvSpPr txBox="1">
            <a:spLocks noChangeArrowheads="1"/>
          </p:cNvSpPr>
          <p:nvPr/>
        </p:nvSpPr>
        <p:spPr bwMode="auto">
          <a:xfrm>
            <a:off x="53975" y="3768725"/>
            <a:ext cx="6051550" cy="304800"/>
          </a:xfrm>
          <a:prstGeom prst="rect">
            <a:avLst/>
          </a:prstGeom>
          <a:solidFill>
            <a:srgbClr val="CCFF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400" b="1"/>
              <a:t>Triglyceride = Tri acyl glycerol = 1 molecule of glycerol &amp; </a:t>
            </a:r>
            <a:r>
              <a:rPr lang="en-US" sz="1400" b="1">
                <a:solidFill>
                  <a:srgbClr val="FF0000"/>
                </a:solidFill>
              </a:rPr>
              <a:t>3</a:t>
            </a:r>
            <a:r>
              <a:rPr lang="en-US" sz="1400" b="1"/>
              <a:t> fatty acids</a:t>
            </a:r>
          </a:p>
        </p:txBody>
      </p:sp>
      <p:sp>
        <p:nvSpPr>
          <p:cNvPr id="164870" name="Rectangle 22"/>
          <p:cNvSpPr>
            <a:spLocks noChangeArrowheads="1"/>
          </p:cNvSpPr>
          <p:nvPr/>
        </p:nvSpPr>
        <p:spPr bwMode="auto">
          <a:xfrm>
            <a:off x="107950" y="2868613"/>
            <a:ext cx="4537075" cy="704850"/>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64871" name="Picture 23" descr="Free Fatty Acid Simplifie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3038" y="2565400"/>
            <a:ext cx="4338637" cy="757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72" name="Text Box 24"/>
          <p:cNvSpPr txBox="1">
            <a:spLocks noChangeArrowheads="1"/>
          </p:cNvSpPr>
          <p:nvPr/>
        </p:nvSpPr>
        <p:spPr bwMode="auto">
          <a:xfrm>
            <a:off x="1368425" y="2565400"/>
            <a:ext cx="1563688" cy="336550"/>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Free fatty acid</a:t>
            </a:r>
          </a:p>
        </p:txBody>
      </p:sp>
      <p:sp>
        <p:nvSpPr>
          <p:cNvPr id="164873" name="Text Box 27"/>
          <p:cNvSpPr txBox="1">
            <a:spLocks noChangeArrowheads="1"/>
          </p:cNvSpPr>
          <p:nvPr/>
        </p:nvSpPr>
        <p:spPr bwMode="auto">
          <a:xfrm>
            <a:off x="795338" y="5114925"/>
            <a:ext cx="1484312" cy="336550"/>
          </a:xfrm>
          <a:prstGeom prst="rect">
            <a:avLst/>
          </a:prstGeom>
          <a:solidFill>
            <a:srgbClr val="CCFF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A </a:t>
            </a:r>
            <a:r>
              <a:rPr lang="en-US" sz="1600" b="1">
                <a:solidFill>
                  <a:srgbClr val="FF0000"/>
                </a:solidFill>
              </a:rPr>
              <a:t>tri</a:t>
            </a:r>
            <a:r>
              <a:rPr lang="en-US" sz="1600" b="1"/>
              <a:t>glyceride</a:t>
            </a:r>
          </a:p>
        </p:txBody>
      </p:sp>
      <p:sp>
        <p:nvSpPr>
          <p:cNvPr id="164874" name="Text Box 29"/>
          <p:cNvSpPr txBox="1">
            <a:spLocks noChangeArrowheads="1"/>
          </p:cNvSpPr>
          <p:nvPr/>
        </p:nvSpPr>
        <p:spPr bwMode="auto">
          <a:xfrm>
            <a:off x="6229350" y="3429000"/>
            <a:ext cx="23749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Simplified schematics</a:t>
            </a:r>
          </a:p>
        </p:txBody>
      </p:sp>
      <p:sp>
        <p:nvSpPr>
          <p:cNvPr id="164875" name="Line 30"/>
          <p:cNvSpPr>
            <a:spLocks noChangeShapeType="1"/>
          </p:cNvSpPr>
          <p:nvPr/>
        </p:nvSpPr>
        <p:spPr bwMode="auto">
          <a:xfrm>
            <a:off x="250825" y="3636963"/>
            <a:ext cx="5905500" cy="7937"/>
          </a:xfrm>
          <a:prstGeom prst="line">
            <a:avLst/>
          </a:prstGeom>
          <a:noFill/>
          <a:ln w="38100">
            <a:solidFill>
              <a:schemeClr val="hlink"/>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876" name="Rectangle 10"/>
          <p:cNvSpPr>
            <a:spLocks noChangeArrowheads="1"/>
          </p:cNvSpPr>
          <p:nvPr/>
        </p:nvSpPr>
        <p:spPr bwMode="auto">
          <a:xfrm>
            <a:off x="7404100" y="4487863"/>
            <a:ext cx="1062038" cy="477837"/>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877" name="Rectangle 11"/>
          <p:cNvSpPr>
            <a:spLocks noChangeArrowheads="1"/>
          </p:cNvSpPr>
          <p:nvPr/>
        </p:nvSpPr>
        <p:spPr bwMode="auto">
          <a:xfrm>
            <a:off x="3375025" y="5553075"/>
            <a:ext cx="3859213" cy="733425"/>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878" name="Rectangle 12"/>
          <p:cNvSpPr>
            <a:spLocks noChangeArrowheads="1"/>
          </p:cNvSpPr>
          <p:nvPr/>
        </p:nvSpPr>
        <p:spPr bwMode="auto">
          <a:xfrm>
            <a:off x="2908300" y="4689475"/>
            <a:ext cx="4035425" cy="730250"/>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879" name="Oval 9"/>
          <p:cNvSpPr>
            <a:spLocks noChangeArrowheads="1"/>
          </p:cNvSpPr>
          <p:nvPr/>
        </p:nvSpPr>
        <p:spPr bwMode="auto">
          <a:xfrm>
            <a:off x="6732588" y="4811713"/>
            <a:ext cx="758825" cy="681037"/>
          </a:xfrm>
          <a:prstGeom prst="ellipse">
            <a:avLst/>
          </a:prstGeom>
          <a:solidFill>
            <a:srgbClr val="FFCCFF"/>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880" name="Rectangle 13"/>
          <p:cNvSpPr>
            <a:spLocks noChangeArrowheads="1"/>
          </p:cNvSpPr>
          <p:nvPr/>
        </p:nvSpPr>
        <p:spPr bwMode="auto">
          <a:xfrm>
            <a:off x="5153025" y="4011613"/>
            <a:ext cx="3317875" cy="496887"/>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64881" name="Picture 14" descr="Triglyceride Simplified"/>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35288" y="4067175"/>
            <a:ext cx="5121275" cy="2176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82" name="Text Box 15"/>
          <p:cNvSpPr txBox="1">
            <a:spLocks noChangeArrowheads="1"/>
          </p:cNvSpPr>
          <p:nvPr/>
        </p:nvSpPr>
        <p:spPr bwMode="auto">
          <a:xfrm>
            <a:off x="6545263" y="4738688"/>
            <a:ext cx="3540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solidFill>
                  <a:srgbClr val="FF0000"/>
                </a:solidFill>
              </a:rPr>
              <a:t>2</a:t>
            </a:r>
          </a:p>
        </p:txBody>
      </p:sp>
      <p:sp>
        <p:nvSpPr>
          <p:cNvPr id="164883" name="Text Box 16"/>
          <p:cNvSpPr txBox="1">
            <a:spLocks noChangeArrowheads="1"/>
          </p:cNvSpPr>
          <p:nvPr/>
        </p:nvSpPr>
        <p:spPr bwMode="auto">
          <a:xfrm>
            <a:off x="8056563" y="4252913"/>
            <a:ext cx="3540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solidFill>
                  <a:srgbClr val="FF0000"/>
                </a:solidFill>
              </a:rPr>
              <a:t>1</a:t>
            </a:r>
          </a:p>
        </p:txBody>
      </p:sp>
      <p:sp>
        <p:nvSpPr>
          <p:cNvPr id="164884" name="Text Box 17"/>
          <p:cNvSpPr txBox="1">
            <a:spLocks noChangeArrowheads="1"/>
          </p:cNvSpPr>
          <p:nvPr/>
        </p:nvSpPr>
        <p:spPr bwMode="auto">
          <a:xfrm>
            <a:off x="6872288" y="5913438"/>
            <a:ext cx="3540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solidFill>
                  <a:srgbClr val="FF0000"/>
                </a:solidFill>
              </a:rPr>
              <a:t>3</a:t>
            </a:r>
          </a:p>
        </p:txBody>
      </p:sp>
      <p:sp>
        <p:nvSpPr>
          <p:cNvPr id="164885" name="Text Box 18"/>
          <p:cNvSpPr txBox="1">
            <a:spLocks noChangeArrowheads="1"/>
          </p:cNvSpPr>
          <p:nvPr/>
        </p:nvSpPr>
        <p:spPr bwMode="auto">
          <a:xfrm>
            <a:off x="4673600" y="5949950"/>
            <a:ext cx="11334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Fatty acid</a:t>
            </a:r>
          </a:p>
        </p:txBody>
      </p:sp>
      <p:sp>
        <p:nvSpPr>
          <p:cNvPr id="164886" name="Text Box 19"/>
          <p:cNvSpPr txBox="1">
            <a:spLocks noChangeArrowheads="1"/>
          </p:cNvSpPr>
          <p:nvPr/>
        </p:nvSpPr>
        <p:spPr bwMode="auto">
          <a:xfrm>
            <a:off x="4149725" y="4652963"/>
            <a:ext cx="1133475"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Fatty acid</a:t>
            </a:r>
          </a:p>
        </p:txBody>
      </p:sp>
      <p:sp>
        <p:nvSpPr>
          <p:cNvPr id="164887" name="Text Box 20"/>
          <p:cNvSpPr txBox="1">
            <a:spLocks noChangeArrowheads="1"/>
          </p:cNvSpPr>
          <p:nvPr/>
        </p:nvSpPr>
        <p:spPr bwMode="auto">
          <a:xfrm>
            <a:off x="6305550" y="3716338"/>
            <a:ext cx="1133475" cy="336550"/>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t>Fatty acid</a:t>
            </a:r>
          </a:p>
        </p:txBody>
      </p:sp>
      <p:grpSp>
        <p:nvGrpSpPr>
          <p:cNvPr id="164888" name="Group 31"/>
          <p:cNvGrpSpPr>
            <a:grpSpLocks/>
          </p:cNvGrpSpPr>
          <p:nvPr/>
        </p:nvGrpSpPr>
        <p:grpSpPr bwMode="auto">
          <a:xfrm>
            <a:off x="7329488" y="5603875"/>
            <a:ext cx="1706562" cy="596900"/>
            <a:chOff x="4857" y="3756"/>
            <a:chExt cx="1075" cy="376"/>
          </a:xfrm>
        </p:grpSpPr>
        <p:sp>
          <p:nvSpPr>
            <p:cNvPr id="164893" name="Oval 32"/>
            <p:cNvSpPr>
              <a:spLocks noChangeArrowheads="1"/>
            </p:cNvSpPr>
            <p:nvPr/>
          </p:nvSpPr>
          <p:spPr bwMode="auto">
            <a:xfrm>
              <a:off x="4857" y="3756"/>
              <a:ext cx="457" cy="376"/>
            </a:xfrm>
            <a:prstGeom prst="ellipse">
              <a:avLst/>
            </a:prstGeom>
            <a:solidFill>
              <a:srgbClr val="FFCCFF"/>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894" name="Text Box 33"/>
            <p:cNvSpPr txBox="1">
              <a:spLocks noChangeArrowheads="1"/>
            </p:cNvSpPr>
            <p:nvPr/>
          </p:nvSpPr>
          <p:spPr bwMode="auto">
            <a:xfrm>
              <a:off x="5290" y="3852"/>
              <a:ext cx="642"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Glycerol</a:t>
              </a:r>
              <a:endParaRPr lang="en-AU" sz="1600" b="1">
                <a:latin typeface="Tahoma" pitchFamily="34" charset="0"/>
              </a:endParaRPr>
            </a:p>
          </p:txBody>
        </p:sp>
      </p:grpSp>
      <p:pic>
        <p:nvPicPr>
          <p:cNvPr id="164889" name="Picture 35" descr="Wax Ester Col emphasi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16238" y="1557338"/>
            <a:ext cx="5759450" cy="895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90" name="Text Box 36"/>
          <p:cNvSpPr txBox="1">
            <a:spLocks noChangeArrowheads="1"/>
          </p:cNvSpPr>
          <p:nvPr/>
        </p:nvSpPr>
        <p:spPr bwMode="auto">
          <a:xfrm>
            <a:off x="2847975" y="1477963"/>
            <a:ext cx="7445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t>C17</a:t>
            </a:r>
          </a:p>
        </p:txBody>
      </p:sp>
      <p:sp>
        <p:nvSpPr>
          <p:cNvPr id="164891" name="Text Box 37"/>
          <p:cNvSpPr txBox="1">
            <a:spLocks noChangeArrowheads="1"/>
          </p:cNvSpPr>
          <p:nvPr/>
        </p:nvSpPr>
        <p:spPr bwMode="auto">
          <a:xfrm>
            <a:off x="8016875" y="1474788"/>
            <a:ext cx="7445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t>C16</a:t>
            </a:r>
          </a:p>
        </p:txBody>
      </p:sp>
      <p:sp>
        <p:nvSpPr>
          <p:cNvPr id="164892" name="Text Box 38"/>
          <p:cNvSpPr txBox="1">
            <a:spLocks noChangeArrowheads="1"/>
          </p:cNvSpPr>
          <p:nvPr/>
        </p:nvSpPr>
        <p:spPr bwMode="auto">
          <a:xfrm>
            <a:off x="4554538" y="2444750"/>
            <a:ext cx="2897187" cy="336550"/>
          </a:xfrm>
          <a:prstGeom prst="rect">
            <a:avLst/>
          </a:prstGeom>
          <a:solidFill>
            <a:srgbClr val="FF99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a:t>Wax Ester (non-poloar lipid)</a:t>
            </a:r>
            <a:endParaRPr lang="en-AU" sz="1600" b="1"/>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1220788" y="-71438"/>
            <a:ext cx="8229600" cy="1143001"/>
          </a:xfrm>
        </p:spPr>
        <p:txBody>
          <a:bodyPr/>
          <a:lstStyle/>
          <a:p>
            <a:pPr eaLnBrk="1" hangingPunct="1"/>
            <a:r>
              <a:rPr lang="en-US" sz="3200" smtClean="0"/>
              <a:t>SILICONE HYDROGELS</a:t>
            </a:r>
            <a:br>
              <a:rPr lang="en-US" sz="3200" smtClean="0"/>
            </a:br>
            <a:r>
              <a:rPr lang="en-US" sz="3200" smtClean="0">
                <a:solidFill>
                  <a:srgbClr val="FFFF00"/>
                </a:solidFill>
              </a:rPr>
              <a:t>SiHy CL DEPOSITS</a:t>
            </a:r>
            <a:r>
              <a:rPr lang="en-US" sz="1600" smtClean="0"/>
              <a:t> contd...</a:t>
            </a:r>
            <a:endParaRPr lang="en-AU" sz="3200" smtClean="0"/>
          </a:p>
        </p:txBody>
      </p:sp>
      <p:sp>
        <p:nvSpPr>
          <p:cNvPr id="165891" name="Footer Placeholder 3"/>
          <p:cNvSpPr>
            <a:spLocks noGrp="1"/>
          </p:cNvSpPr>
          <p:nvPr>
            <p:ph type="ftr" sz="quarter" idx="4294967295"/>
          </p:nvPr>
        </p:nvSpPr>
        <p:spPr>
          <a:xfrm>
            <a:off x="3124200" y="6580188"/>
            <a:ext cx="2895600" cy="47625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mtClean="0"/>
              <a:t>3L9: </a:t>
            </a:r>
            <a:fld id="{03E6CF83-DDC4-4587-A59E-14B1DE64521A}" type="slidenum">
              <a:rPr lang="en-AU" smtClean="0"/>
              <a:pPr eaLnBrk="1" hangingPunct="1"/>
              <a:t>94</a:t>
            </a:fld>
            <a:endParaRPr lang="en-AU" smtClean="0"/>
          </a:p>
        </p:txBody>
      </p:sp>
      <p:sp>
        <p:nvSpPr>
          <p:cNvPr id="165892" name="Rectangle 3"/>
          <p:cNvSpPr>
            <a:spLocks noChangeArrowheads="1"/>
          </p:cNvSpPr>
          <p:nvPr/>
        </p:nvSpPr>
        <p:spPr bwMode="auto">
          <a:xfrm>
            <a:off x="2819400" y="1243013"/>
            <a:ext cx="34813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a:t>Other lipids in meibum</a:t>
            </a:r>
          </a:p>
        </p:txBody>
      </p:sp>
      <p:sp>
        <p:nvSpPr>
          <p:cNvPr id="165893" name="Rectangle 27"/>
          <p:cNvSpPr>
            <a:spLocks noChangeArrowheads="1"/>
          </p:cNvSpPr>
          <p:nvPr/>
        </p:nvSpPr>
        <p:spPr bwMode="auto">
          <a:xfrm>
            <a:off x="96838" y="2052638"/>
            <a:ext cx="8602662" cy="43259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1000" b="1"/>
          </a:p>
        </p:txBody>
      </p:sp>
      <p:sp>
        <p:nvSpPr>
          <p:cNvPr id="165894" name="Text Box 28"/>
          <p:cNvSpPr txBox="1">
            <a:spLocks noChangeArrowheads="1"/>
          </p:cNvSpPr>
          <p:nvPr/>
        </p:nvSpPr>
        <p:spPr bwMode="auto">
          <a:xfrm>
            <a:off x="236538" y="2058988"/>
            <a:ext cx="6578600" cy="1443037"/>
          </a:xfrm>
          <a:prstGeom prst="rect">
            <a:avLst/>
          </a:prstGeom>
          <a:solidFill>
            <a:srgbClr val="FFFFC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nSpc>
                <a:spcPct val="80000"/>
              </a:lnSpc>
              <a:spcBef>
                <a:spcPct val="50000"/>
              </a:spcBef>
            </a:pPr>
            <a:r>
              <a:rPr lang="en-US" sz="2400" b="1"/>
              <a:t>5 OAHFAs identified in human meibum:</a:t>
            </a:r>
          </a:p>
          <a:p>
            <a:pPr>
              <a:lnSpc>
                <a:spcPct val="80000"/>
              </a:lnSpc>
              <a:spcBef>
                <a:spcPct val="50000"/>
              </a:spcBef>
            </a:pPr>
            <a:r>
              <a:rPr lang="en-US" sz="2400" b="1"/>
              <a:t>C18:1 – C30:1        C16:1 – C32:1        C18:1 – C32:1</a:t>
            </a:r>
            <a:br>
              <a:rPr lang="en-US" sz="2400" b="1"/>
            </a:br>
            <a:r>
              <a:rPr lang="en-US" sz="2400" b="1"/>
              <a:t>C16:1 – C34:1        C18:1 – C34:1</a:t>
            </a:r>
          </a:p>
        </p:txBody>
      </p:sp>
      <p:sp>
        <p:nvSpPr>
          <p:cNvPr id="165895" name="Text Box 29"/>
          <p:cNvSpPr txBox="1">
            <a:spLocks noChangeArrowheads="1"/>
          </p:cNvSpPr>
          <p:nvPr/>
        </p:nvSpPr>
        <p:spPr bwMode="auto">
          <a:xfrm>
            <a:off x="6610350" y="1685925"/>
            <a:ext cx="2533650" cy="366713"/>
          </a:xfrm>
          <a:prstGeom prst="rect">
            <a:avLst/>
          </a:prstGeom>
          <a:solidFill>
            <a:srgbClr val="FFFF66"/>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b="1"/>
              <a:t>Butovich </a:t>
            </a:r>
            <a:r>
              <a:rPr lang="en-US" b="1" i="1"/>
              <a:t>et al</a:t>
            </a:r>
            <a:r>
              <a:rPr lang="en-US" b="1"/>
              <a:t>., (2009)</a:t>
            </a:r>
          </a:p>
        </p:txBody>
      </p:sp>
      <p:pic>
        <p:nvPicPr>
          <p:cNvPr id="165896" name="Picture 30" descr="OAHFA 18 3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5100" y="3495675"/>
            <a:ext cx="4170363" cy="2112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5897" name="Picture 31" descr="OAHFA 16 3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3775" y="3494088"/>
            <a:ext cx="3805238" cy="212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5898" name="Text Box 32"/>
          <p:cNvSpPr txBox="1">
            <a:spLocks noChangeArrowheads="1"/>
          </p:cNvSpPr>
          <p:nvPr/>
        </p:nvSpPr>
        <p:spPr bwMode="auto">
          <a:xfrm>
            <a:off x="174625" y="6011863"/>
            <a:ext cx="4727575" cy="336550"/>
          </a:xfrm>
          <a:prstGeom prst="rect">
            <a:avLst/>
          </a:prstGeom>
          <a:solidFill>
            <a:srgbClr val="CCECFF"/>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600" b="1">
                <a:latin typeface="Tahoma" pitchFamily="34" charset="0"/>
              </a:rPr>
              <a:t>O-acetylated </a:t>
            </a:r>
            <a:r>
              <a:rPr lang="el-GR" sz="1600" b="1">
                <a:latin typeface="Tahoma" pitchFamily="34" charset="0"/>
              </a:rPr>
              <a:t>ω</a:t>
            </a:r>
            <a:r>
              <a:rPr lang="en-US" sz="1600" b="1">
                <a:latin typeface="Tahoma" pitchFamily="34" charset="0"/>
              </a:rPr>
              <a:t>-hydroxy fatty acids (OAHFA)</a:t>
            </a:r>
            <a:endParaRPr lang="en-AU" sz="1600" b="1">
              <a:latin typeface="Tahoma" pitchFamily="34" charset="0"/>
            </a:endParaRPr>
          </a:p>
        </p:txBody>
      </p:sp>
      <p:sp>
        <p:nvSpPr>
          <p:cNvPr id="12" name="AutoShape 25">
            <a:hlinkClick r:id="rId5" action="ppaction://hlinksldjump" highlightClick="1">
              <a:snd r:embed="rId6" name="click.wav"/>
            </a:hlinkClick>
          </p:cNvPr>
          <p:cNvSpPr>
            <a:spLocks noChangeArrowheads="1"/>
          </p:cNvSpPr>
          <p:nvPr/>
        </p:nvSpPr>
        <p:spPr bwMode="auto">
          <a:xfrm flipH="1">
            <a:off x="8520191" y="5748338"/>
            <a:ext cx="428547" cy="431800"/>
          </a:xfrm>
          <a:prstGeom prst="actionButtonForwardNext">
            <a:avLst/>
          </a:prstGeom>
          <a:solidFill>
            <a:schemeClr val="accent2"/>
          </a:solidFill>
          <a:ln w="9525">
            <a:solidFill>
              <a:schemeClr val="bg1"/>
            </a:solidFill>
            <a:miter lim="800000"/>
            <a:headEnd/>
            <a:tailEnd/>
          </a:ln>
          <a:scene3d>
            <a:camera prst="orthographicFront"/>
            <a:lightRig rig="threePt" dir="t"/>
          </a:scene3d>
          <a:sp3d>
            <a:bevelT/>
          </a:sp3d>
        </p:spPr>
        <p:txBody>
          <a:bodyPr wrap="none" anchor="ctr"/>
          <a:lstStyle/>
          <a:p>
            <a:pPr>
              <a:defRPr/>
            </a:pPr>
            <a:endParaRPr lang="en-CA" baseline="-25000"/>
          </a:p>
        </p:txBody>
      </p:sp>
      <p:sp>
        <p:nvSpPr>
          <p:cNvPr id="165902" name="TextBox 6"/>
          <p:cNvSpPr txBox="1">
            <a:spLocks noChangeArrowheads="1"/>
          </p:cNvSpPr>
          <p:nvPr/>
        </p:nvSpPr>
        <p:spPr bwMode="auto">
          <a:xfrm>
            <a:off x="7735888" y="5826125"/>
            <a:ext cx="762000" cy="307975"/>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1400" b="1"/>
              <a:t>Return</a:t>
            </a:r>
            <a:endParaRPr lang="en-GB" sz="1400" b="1"/>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5750" y="1257300"/>
            <a:ext cx="9726613" cy="51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6915" name="Picture 5"/>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94288" y="1849438"/>
            <a:ext cx="1657350" cy="2312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Custom Design">
  <a:themeElements>
    <a:clrScheme name="Custom 1">
      <a:dk1>
        <a:srgbClr val="000000"/>
      </a:dk1>
      <a:lt1>
        <a:srgbClr val="FFFFFF"/>
      </a:lt1>
      <a:dk2>
        <a:srgbClr val="000000"/>
      </a:dk2>
      <a:lt2>
        <a:srgbClr val="808080"/>
      </a:lt2>
      <a:accent1>
        <a:srgbClr val="BBE0E3"/>
      </a:accent1>
      <a:accent2>
        <a:srgbClr val="3939AD"/>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997">
  <a:themeElements>
    <a:clrScheme name="">
      <a:dk1>
        <a:srgbClr val="000000"/>
      </a:dk1>
      <a:lt1>
        <a:srgbClr val="830078"/>
      </a:lt1>
      <a:dk2>
        <a:srgbClr val="000000"/>
      </a:dk2>
      <a:lt2>
        <a:srgbClr val="919191"/>
      </a:lt2>
      <a:accent1>
        <a:srgbClr val="618FFD"/>
      </a:accent1>
      <a:accent2>
        <a:srgbClr val="00AE00"/>
      </a:accent2>
      <a:accent3>
        <a:srgbClr val="C1AABE"/>
      </a:accent3>
      <a:accent4>
        <a:srgbClr val="000000"/>
      </a:accent4>
      <a:accent5>
        <a:srgbClr val="B7C6FE"/>
      </a:accent5>
      <a:accent6>
        <a:srgbClr val="009D00"/>
      </a:accent6>
      <a:hlink>
        <a:srgbClr val="FC0128"/>
      </a:hlink>
      <a:folHlink>
        <a:srgbClr val="CECECE"/>
      </a:folHlink>
    </a:clrScheme>
    <a:fontScheme name="19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1" i="0" u="none" strike="noStrike" cap="none" normalizeH="0" baseline="0" smtClean="0">
            <a:ln>
              <a:noFill/>
            </a:ln>
            <a:solidFill>
              <a:schemeClr val="tx1"/>
            </a:solidFill>
            <a:effectLst/>
            <a:latin typeface="Arial" charset="0"/>
          </a:defRPr>
        </a:defPPr>
      </a:lstStyle>
    </a:lnDef>
  </a:objectDefaults>
  <a:extraClrSchemeLst>
    <a:extraClrScheme>
      <a:clrScheme name="1997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9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997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997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997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997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997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Custom 1">
      <a:dk1>
        <a:srgbClr val="000000"/>
      </a:dk1>
      <a:lt1>
        <a:srgbClr val="FFFFFF"/>
      </a:lt1>
      <a:dk2>
        <a:srgbClr val="000000"/>
      </a:dk2>
      <a:lt2>
        <a:srgbClr val="808080"/>
      </a:lt2>
      <a:accent1>
        <a:srgbClr val="BBE0E3"/>
      </a:accent1>
      <a:accent2>
        <a:srgbClr val="3939AD"/>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eW's 2009">
  <a:themeElements>
    <a:clrScheme name="">
      <a:dk1>
        <a:srgbClr val="000000"/>
      </a:dk1>
      <a:lt1>
        <a:srgbClr val="830078"/>
      </a:lt1>
      <a:dk2>
        <a:srgbClr val="000000"/>
      </a:dk2>
      <a:lt2>
        <a:srgbClr val="919191"/>
      </a:lt2>
      <a:accent1>
        <a:srgbClr val="618FFD"/>
      </a:accent1>
      <a:accent2>
        <a:srgbClr val="00AE00"/>
      </a:accent2>
      <a:accent3>
        <a:srgbClr val="C1AABE"/>
      </a:accent3>
      <a:accent4>
        <a:srgbClr val="000000"/>
      </a:accent4>
      <a:accent5>
        <a:srgbClr val="B7C6FE"/>
      </a:accent5>
      <a:accent6>
        <a:srgbClr val="009D00"/>
      </a:accent6>
      <a:hlink>
        <a:srgbClr val="FC0128"/>
      </a:hlink>
      <a:folHlink>
        <a:srgbClr val="CECECE"/>
      </a:folHlink>
    </a:clrScheme>
    <a:fontScheme name="LeW's 2009">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LeW's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W's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eW's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W's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W's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W's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eW's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6777</TotalTime>
  <Words>12185</Words>
  <Application>Microsoft Office PowerPoint</Application>
  <PresentationFormat>On-screen Show (4:3)</PresentationFormat>
  <Paragraphs>1059</Paragraphs>
  <Slides>95</Slides>
  <Notes>87</Notes>
  <HiddenSlides>0</HiddenSlides>
  <MMClips>1</MMClips>
  <ScaleCrop>false</ScaleCrop>
  <HeadingPairs>
    <vt:vector size="4" baseType="variant">
      <vt:variant>
        <vt:lpstr>Theme</vt:lpstr>
      </vt:variant>
      <vt:variant>
        <vt:i4>7</vt:i4>
      </vt:variant>
      <vt:variant>
        <vt:lpstr>Slide Titles</vt:lpstr>
      </vt:variant>
      <vt:variant>
        <vt:i4>95</vt:i4>
      </vt:variant>
    </vt:vector>
  </HeadingPairs>
  <TitlesOfParts>
    <vt:vector size="102" baseType="lpstr">
      <vt:lpstr>Default Design</vt:lpstr>
      <vt:lpstr>1_Custom Design</vt:lpstr>
      <vt:lpstr>4_Custom Design</vt:lpstr>
      <vt:lpstr>1997</vt:lpstr>
      <vt:lpstr>5_Custom Design</vt:lpstr>
      <vt:lpstr>LeW's 2009</vt:lpstr>
      <vt:lpstr>Custom Design</vt:lpstr>
      <vt:lpstr>Slide 1</vt:lpstr>
      <vt:lpstr>Published in Australia by The International Association of Contact Lens Educators  First Edition 2012  The International Association of Contact Lens Educators 2000-2012 All rights reserved.  No part of this publication may be reproduced, stored in a retrieval system, or transmitted, in any form or by any means, without the prior permission, in writing, of: The International Association of Contact Lens Educators IACLE Secretariat, PO Box 656 KENSINGTON NSW 2033 Australia  Email: iacle@iacle.org</vt:lpstr>
      <vt:lpstr>SPONSORS</vt:lpstr>
      <vt:lpstr>Slide 4</vt:lpstr>
      <vt:lpstr>CONTRIBUTORS</vt:lpstr>
      <vt:lpstr>SILICONE HYDROGELS WHY?</vt:lpstr>
      <vt:lpstr>CL HISTORY HYDROGELS</vt:lpstr>
      <vt:lpstr>CL HISTORY SILICONE HYDROGELS</vt:lpstr>
      <vt:lpstr>SILICONE HYDROGELS</vt:lpstr>
      <vt:lpstr>SILICONE HYDROGELS GENERATIONS</vt:lpstr>
      <vt:lpstr>SILICONE HYDROGELS</vt:lpstr>
      <vt:lpstr>SILICONE HYDROGELS CURRENT MARKET SITUATION</vt:lpstr>
      <vt:lpstr>SILICONE HYDROGELS SIMILARITIES TO HYDROGELS</vt:lpstr>
      <vt:lpstr>SILICONE HYDROGELS SIMILARITIES TO HYDROGELS contd...</vt:lpstr>
      <vt:lpstr>SILICONE HYDROGELS DIFFERENCES FROM HYDROGELS</vt:lpstr>
      <vt:lpstr>SILICONE HYDROGELS DIFFERENCES FROM HYDROGELS</vt:lpstr>
      <vt:lpstr>SILICONE HYDROGELS DIFFERENCES FROM HYDROGELS</vt:lpstr>
      <vt:lpstr>SILICONE HYDROGELS DIFFERENCES FROM HYDROGELS</vt:lpstr>
      <vt:lpstr>SILICONE HYDROGELS DIFFERENCES FROM HYDROGELS</vt:lpstr>
      <vt:lpstr>SILICONE HYDROGELS MANUFACTURING</vt:lpstr>
      <vt:lpstr>SILICONE HYDROGELS WEAR REGIMEN</vt:lpstr>
      <vt:lpstr>SILICONE HYDROGELS CHEMISTRY OF SiHy CLs</vt:lpstr>
      <vt:lpstr>SILICONE HYDROGELS CHEMISTRY OF SiHy CLs contd...</vt:lpstr>
      <vt:lpstr>SILICONE HYDROGELS CHEMISTRY OF SiHy CLs contd...</vt:lpstr>
      <vt:lpstr>SILICONE HYDROGELS CHEMISTRY OF SiHy CLs</vt:lpstr>
      <vt:lpstr>SILICONE HYDROGELS CHEMISTRY OF SiHy CLs</vt:lpstr>
      <vt:lpstr>SILICONE HYDROGELS CHEMISTRY OF SiHy CLs</vt:lpstr>
      <vt:lpstr>SILICONE HYDROGELS CHEMISTRY OF SiHy CLs</vt:lpstr>
      <vt:lpstr>SILICONE HYDROGELS CHEMISTRY OF SiHy CLs</vt:lpstr>
      <vt:lpstr>SILICONE HYDROGELS MATERIAL IONICITY</vt:lpstr>
      <vt:lpstr>SILICONE HYDROGELS FDA GROUPS</vt:lpstr>
      <vt:lpstr>SILICONE HYDROGELS &amp; THE ISO 11539 STANDARD</vt:lpstr>
      <vt:lpstr>SILICONE HYDROGELS &amp; THE ISO 11539 STANDARD</vt:lpstr>
      <vt:lpstr>SILICONE HYDROGELS &amp; THE ISO 11539 STANDARD</vt:lpstr>
      <vt:lpstr>SILICONE HYDROGELS PHYSICAL PROPERTIES</vt:lpstr>
      <vt:lpstr>SILICONE HYDROGEL CLs RANGE OF PHYSICAL PROPERTIES</vt:lpstr>
      <vt:lpstr>SILICONE HYDROGELS AS PROBLEM SOLVER</vt:lpstr>
      <vt:lpstr>SILICONE HYDROGELS FITTING: GENERAL</vt:lpstr>
      <vt:lpstr>SILICONE HYDROGELS SOFT CL FITTING PHILOSOPHY</vt:lpstr>
      <vt:lpstr>SILICONE HYDROGELS SiHy CL PARAMETERS (ISO)</vt:lpstr>
      <vt:lpstr>SILICONE HYDROGELS SiHy CL PARAMETERS (ISO)</vt:lpstr>
      <vt:lpstr>SILICONE HYDROGELS SiHy CL PARAMETERS (ISO)</vt:lpstr>
      <vt:lpstr>SILICONE HYDROGELS SiHy CL PARAMETERS (ISO)</vt:lpstr>
      <vt:lpstr>SILICONE HYDROGELS FITTING CRITERIA</vt:lpstr>
      <vt:lpstr>SILICONE HYDROGELS BOZR SELECTION</vt:lpstr>
      <vt:lpstr>SILICONE HYDROGELS BOZR SELECTION</vt:lpstr>
      <vt:lpstr>SILICONE HYDROGELS TD SELECTION</vt:lpstr>
      <vt:lpstr>SILICONE HYDROGELS TD</vt:lpstr>
      <vt:lpstr>SILICONE HYDROGELS FITTING: EFFECT OF TD CHANGES</vt:lpstr>
      <vt:lpstr>SILICONE HYDROGELS FIT: EFFECT OF TD, BOZR, SAG </vt:lpstr>
      <vt:lpstr>SILICONE HYDROGELS SAME PARAMETERS = SAME FIT?</vt:lpstr>
      <vt:lpstr>SILICONE HYDROGELS tC SELECTION</vt:lpstr>
      <vt:lpstr>SILICONE HYDROGELS EDGE DESIGN</vt:lpstr>
      <vt:lpstr>SILICONE HYDROGELS SURFACE FINISH</vt:lpstr>
      <vt:lpstr>SILICONE HYDROGELS FITTING: ASSESSING</vt:lpstr>
      <vt:lpstr>SILICONE HYDROGELS FITTING ASSESSING contd...</vt:lpstr>
      <vt:lpstr>SILICONE HYDROGELS SEALs: YOUNG’S THEORY</vt:lpstr>
      <vt:lpstr>SILICONE HYDROGELS FITTING ASSESSMENT contd...</vt:lpstr>
      <vt:lpstr>SILICONE HYDROGELS DISPENSING</vt:lpstr>
      <vt:lpstr>SILICONE HYDROGELS FITTING, DISPENSING, AFTER-CARE</vt:lpstr>
      <vt:lpstr>SILICONE HYDROGELS LENS ADHERENCE</vt:lpstr>
      <vt:lpstr>SILICONE HYDROGELS FITTING IN EW/CW</vt:lpstr>
      <vt:lpstr>SILICONE HYDROGELS VISION</vt:lpstr>
      <vt:lpstr>SILICONE HYDROGELS Rx</vt:lpstr>
      <vt:lpstr>SILICONE HYDROGELS HYPEROPIC SHIFTS</vt:lpstr>
      <vt:lpstr>SILICONE HYDROGELS PRACTICAL FITTING ADVICE</vt:lpstr>
      <vt:lpstr>SILICONE HYDROGELS MUCIN BALLS</vt:lpstr>
      <vt:lpstr>SILICONE HYDROGELS MUCIN BALLS contd....</vt:lpstr>
      <vt:lpstr>SILICONE HYDROGELS MUCIN BALLS contd....</vt:lpstr>
      <vt:lpstr>SILICONE HYDROGELS EFFECT OF DEPOSITS</vt:lpstr>
      <vt:lpstr>SILICONE HYDROGELS SiHy CL COMPLICATIONS contd...</vt:lpstr>
      <vt:lpstr>SILICONE HYDROGELS SiHy CL COMPLICATIONS contd...</vt:lpstr>
      <vt:lpstr>SILICONE HYDROGELS SiHy CL COMPLICATIONS contd...</vt:lpstr>
      <vt:lpstr>SILICONE HYDROGELS SiHY CL LENS CARE</vt:lpstr>
      <vt:lpstr>SILICONE HYDROGELS SiHy CL LENS CARE contd...</vt:lpstr>
      <vt:lpstr>FITTING SILICONE HYDROGELS SUMMARY</vt:lpstr>
      <vt:lpstr>IACLE INDUSTRY SPONSORS</vt:lpstr>
      <vt:lpstr>Slide 78</vt:lpstr>
      <vt:lpstr>Slide 79</vt:lpstr>
      <vt:lpstr>Slide 80</vt:lpstr>
      <vt:lpstr>Slide 81</vt:lpstr>
      <vt:lpstr>Slide 82</vt:lpstr>
      <vt:lpstr>Slide 83</vt:lpstr>
      <vt:lpstr>Slide 84</vt:lpstr>
      <vt:lpstr>Young’s Modulus of Elasticity</vt:lpstr>
      <vt:lpstr>SiHy CL MARKET</vt:lpstr>
      <vt:lpstr>SILICONE HYDROGELS CL DEPOSITS contd...</vt:lpstr>
      <vt:lpstr>SILICONE HYDROGELS PROTEIN DEPOSITS</vt:lpstr>
      <vt:lpstr>SILICONE HYDROGELS: PROTEIN DEPOSITS: ADSORPTION</vt:lpstr>
      <vt:lpstr>SILICONE HYDROGELS SiHy CL DEPOSITS contd...</vt:lpstr>
      <vt:lpstr>SILICONE HYDROGELS SiHy CL DEPOSITS contd...</vt:lpstr>
      <vt:lpstr>SILICONE HYDROGELS CL DEPOSITS contd...</vt:lpstr>
      <vt:lpstr>SILICONE HYDROGELS SiHy CL DEPOSITS contd...</vt:lpstr>
      <vt:lpstr>SILICONE HYDROGELS SiHy CL DEPOSITS contd...</vt:lpstr>
      <vt:lpstr>Slide 95</vt:lpstr>
    </vt:vector>
  </TitlesOfParts>
  <Company>IER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3L9</dc:title>
  <dc:creator>LeW</dc:creator>
  <cp:lastModifiedBy>Siobhan</cp:lastModifiedBy>
  <cp:revision>508</cp:revision>
  <dcterms:created xsi:type="dcterms:W3CDTF">2009-12-17T06:32:27Z</dcterms:created>
  <dcterms:modified xsi:type="dcterms:W3CDTF">2014-05-14T10:13:22Z</dcterms:modified>
</cp:coreProperties>
</file>