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5" r:id="rId3"/>
    <p:sldMasterId id="2147483662" r:id="rId4"/>
    <p:sldMasterId id="2147483664" r:id="rId5"/>
    <p:sldMasterId id="2147483666" r:id="rId6"/>
    <p:sldMasterId id="2147483673" r:id="rId7"/>
    <p:sldMasterId id="2147483680" r:id="rId8"/>
    <p:sldMasterId id="2147483682" r:id="rId9"/>
    <p:sldMasterId id="2147483689" r:id="rId10"/>
  </p:sldMasterIdLst>
  <p:notesMasterIdLst>
    <p:notesMasterId r:id="rId87"/>
  </p:notesMasterIdLst>
  <p:sldIdLst>
    <p:sldId id="256" r:id="rId11"/>
    <p:sldId id="364" r:id="rId12"/>
    <p:sldId id="365" r:id="rId13"/>
    <p:sldId id="366" r:id="rId14"/>
    <p:sldId id="367" r:id="rId15"/>
    <p:sldId id="267" r:id="rId16"/>
    <p:sldId id="269" r:id="rId17"/>
    <p:sldId id="266" r:id="rId18"/>
    <p:sldId id="271" r:id="rId19"/>
    <p:sldId id="272" r:id="rId20"/>
    <p:sldId id="273" r:id="rId21"/>
    <p:sldId id="354" r:id="rId22"/>
    <p:sldId id="268" r:id="rId23"/>
    <p:sldId id="274" r:id="rId24"/>
    <p:sldId id="275" r:id="rId25"/>
    <p:sldId id="276" r:id="rId26"/>
    <p:sldId id="277" r:id="rId27"/>
    <p:sldId id="278" r:id="rId28"/>
    <p:sldId id="279" r:id="rId29"/>
    <p:sldId id="281" r:id="rId30"/>
    <p:sldId id="334" r:id="rId31"/>
    <p:sldId id="335" r:id="rId32"/>
    <p:sldId id="336" r:id="rId33"/>
    <p:sldId id="282" r:id="rId34"/>
    <p:sldId id="284" r:id="rId35"/>
    <p:sldId id="283"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337" r:id="rId50"/>
    <p:sldId id="298" r:id="rId51"/>
    <p:sldId id="299" r:id="rId52"/>
    <p:sldId id="300" r:id="rId53"/>
    <p:sldId id="341" r:id="rId54"/>
    <p:sldId id="302" r:id="rId55"/>
    <p:sldId id="303" r:id="rId56"/>
    <p:sldId id="304" r:id="rId57"/>
    <p:sldId id="342" r:id="rId58"/>
    <p:sldId id="305" r:id="rId59"/>
    <p:sldId id="306" r:id="rId60"/>
    <p:sldId id="307" r:id="rId61"/>
    <p:sldId id="309" r:id="rId62"/>
    <p:sldId id="310" r:id="rId63"/>
    <p:sldId id="311" r:id="rId64"/>
    <p:sldId id="312" r:id="rId65"/>
    <p:sldId id="313" r:id="rId66"/>
    <p:sldId id="314" r:id="rId67"/>
    <p:sldId id="315" r:id="rId68"/>
    <p:sldId id="316" r:id="rId69"/>
    <p:sldId id="317" r:id="rId70"/>
    <p:sldId id="318" r:id="rId71"/>
    <p:sldId id="355" r:id="rId72"/>
    <p:sldId id="320" r:id="rId73"/>
    <p:sldId id="321" r:id="rId74"/>
    <p:sldId id="322" r:id="rId75"/>
    <p:sldId id="323" r:id="rId76"/>
    <p:sldId id="324" r:id="rId77"/>
    <p:sldId id="325" r:id="rId78"/>
    <p:sldId id="326" r:id="rId79"/>
    <p:sldId id="350" r:id="rId80"/>
    <p:sldId id="327" r:id="rId81"/>
    <p:sldId id="351" r:id="rId82"/>
    <p:sldId id="328" r:id="rId83"/>
    <p:sldId id="329" r:id="rId84"/>
    <p:sldId id="368" r:id="rId85"/>
    <p:sldId id="356" r:id="rId8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E"/>
    <a:srgbClr val="5C6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67" autoAdjust="0"/>
  </p:normalViewPr>
  <p:slideViewPr>
    <p:cSldViewPr>
      <p:cViewPr varScale="1">
        <p:scale>
          <a:sx n="51" d="100"/>
          <a:sy n="51" d="100"/>
        </p:scale>
        <p:origin x="821" y="48"/>
      </p:cViewPr>
      <p:guideLst>
        <p:guide orient="horz" pos="2154"/>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ea typeface="+mn-ea"/>
                <a:cs typeface="Arial" panose="020B0604020202020204" pitchFamily="34"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latin typeface="Calibri" panose="020F0502020204030204" pitchFamily="34" charset="0"/>
                <a:cs typeface="Arial" panose="020B0604020202020204" pitchFamily="34" charset="0"/>
              </a:defRPr>
            </a:lvl1pPr>
          </a:lstStyle>
          <a:p>
            <a:pPr>
              <a:defRPr/>
            </a:pPr>
            <a:fld id="{717275D0-EBCF-440F-90D5-197EA1C0BD5B}" type="datetime1">
              <a:rPr lang="en-GB"/>
              <a:t>14/03/2020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ea typeface="+mn-ea"/>
                <a:cs typeface="Arial" panose="020B0604020202020204"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cs typeface="Arial" panose="020B0604020202020204" pitchFamily="34" charset="0"/>
              </a:defRPr>
            </a:lvl1pPr>
          </a:lstStyle>
          <a:p>
            <a:pPr>
              <a:defRPr/>
            </a:pPr>
            <a:fld id="{76762B83-7EA5-4BC7-B20E-D1240E75DA57}" type="slidenum">
              <a:rPr lang="en-GB"/>
              <a:t>‹#›</a:t>
            </a:fld>
            <a:endParaRPr lang="en-GB"/>
          </a:p>
        </p:txBody>
      </p:sp>
    </p:spTree>
    <p:extLst>
      <p:ext uri="{BB962C8B-B14F-4D97-AF65-F5344CB8AC3E}">
        <p14:creationId xmlns:p14="http://schemas.microsoft.com/office/powerpoint/2010/main" val="1574106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762B83-7EA5-4BC7-B20E-D1240E75DA57}"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ln>
        </p:spPr>
      </p:sp>
      <p:sp>
        <p:nvSpPr>
          <p:cNvPr id="65538" name="Notes Placeholder 2"/>
          <p:cNvSpPr>
            <a:spLocks noGrp="1"/>
          </p:cNvSpPr>
          <p:nvPr>
            <p:ph type="body" idx="1"/>
          </p:nvPr>
        </p:nvSpPr>
        <p:spPr bwMode="auto">
          <a:noFill/>
        </p:spPr>
        <p:txBody>
          <a:bodyPr/>
          <a:lstStyle/>
          <a:p>
            <a:r>
              <a:rPr lang="en-GB" smtClean="0">
                <a:ea typeface="MS PGothic" panose="020B0600070205080204" charset="-128"/>
              </a:rPr>
              <a:t>Compression:  Using small sacks of sand or similar resting on each closed eye to try to reduce the cone’s ectasia.</a:t>
            </a:r>
          </a:p>
          <a:p>
            <a:r>
              <a:rPr lang="en-GB" smtClean="0">
                <a:ea typeface="MS PGothic" panose="020B0600070205080204" charset="-128"/>
              </a:rPr>
              <a:t>Deep cautrey: A hot cautery tool was applied to the apex of the cone (the contracting scar tissue flattens the cornea?).  Still being advocated by Sir Stewart Duke-Elder (Ophthalmologist to HM The King of England) as recently as 1946.</a:t>
            </a:r>
          </a:p>
          <a:p>
            <a:r>
              <a:rPr lang="en-GB" smtClean="0">
                <a:ea typeface="MS PGothic" panose="020B0600070205080204" charset="-128"/>
              </a:rPr>
              <a:t>Tattooing the apex of the cone to reduce distortions in vision.</a:t>
            </a:r>
          </a:p>
          <a:p>
            <a:r>
              <a:rPr lang="en-GB" smtClean="0">
                <a:ea typeface="MS PGothic" panose="020B0600070205080204" charset="-128"/>
              </a:rPr>
              <a:t>Making a small incision in the apex of the cone to induce a corneal ulcer &amp; ultimately, a corneal scar. A very brave option in the days before antibiotics.</a:t>
            </a:r>
          </a:p>
          <a:p>
            <a:r>
              <a:rPr lang="en-GB" smtClean="0">
                <a:ea typeface="MS PGothic" panose="020B0600070205080204" charset="-128"/>
              </a:rPr>
              <a:t>Stenopaic slit: A small surgical hook was introduced through the perilimbal cornea, passed partially through the anterior chamber until the edge of the iris could be grasped/hooked.  The hook was then retracted thus forming a slit-like pupil (a stenopaic slit).  The excess iris was extracted via the incision &amp; excised!</a:t>
            </a:r>
          </a:p>
        </p:txBody>
      </p:sp>
      <p:sp>
        <p:nvSpPr>
          <p:cNvPr id="65539" name="Slide Number Placeholder 3"/>
          <p:cNvSpPr>
            <a:spLocks noGrp="1"/>
          </p:cNvSpPr>
          <p:nvPr>
            <p:ph type="sldNum" sz="quarter" idx="5"/>
          </p:nvPr>
        </p:nvSpPr>
        <p:spPr bwMode="auto">
          <a:noFill/>
          <a:ln>
            <a:miter lim="800000"/>
          </a:ln>
        </p:spPr>
        <p:txBody>
          <a:bodyPr/>
          <a:lstStyle/>
          <a:p>
            <a:fld id="{C7908534-9BF0-4189-B860-4126EC709A0C}" type="slidenum">
              <a:rPr lang="en-GB" smtClean="0">
                <a:latin typeface="Calibri" panose="020F0502020204030204" pitchFamily="34" charset="0"/>
                <a:cs typeface="Arial" panose="020B0604020202020204" pitchFamily="34" charset="0"/>
              </a:rPr>
              <a:t>13</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ln>
        </p:spPr>
      </p:sp>
      <p:sp>
        <p:nvSpPr>
          <p:cNvPr id="67586" name="Notes Placeholder 2"/>
          <p:cNvSpPr>
            <a:spLocks noGrp="1"/>
          </p:cNvSpPr>
          <p:nvPr>
            <p:ph type="body" idx="1"/>
          </p:nvPr>
        </p:nvSpPr>
        <p:spPr bwMode="auto">
          <a:noFill/>
        </p:spPr>
        <p:txBody>
          <a:bodyPr/>
          <a:lstStyle/>
          <a:p>
            <a:r>
              <a:rPr lang="en-GB" smtClean="0">
                <a:ea typeface="MS PGothic" panose="020B0600070205080204" charset="-128"/>
              </a:rPr>
              <a:t>Conjunctival transplants from mucous membrane from inside the mouth or vagina!  No anaesthesia was used.</a:t>
            </a:r>
          </a:p>
          <a:p>
            <a:endParaRPr lang="en-GB" smtClean="0">
              <a:ea typeface="MS PGothic" panose="020B0600070205080204" charset="-128"/>
            </a:endParaRPr>
          </a:p>
          <a:p>
            <a:r>
              <a:rPr lang="en-GB" smtClean="0">
                <a:ea typeface="MS PGothic" panose="020B0600070205080204" charset="-128"/>
              </a:rPr>
              <a:t>The motivation for better methods &amp; better results is obvious.</a:t>
            </a:r>
          </a:p>
        </p:txBody>
      </p:sp>
      <p:sp>
        <p:nvSpPr>
          <p:cNvPr id="67587" name="Slide Number Placeholder 3"/>
          <p:cNvSpPr>
            <a:spLocks noGrp="1"/>
          </p:cNvSpPr>
          <p:nvPr>
            <p:ph type="sldNum" sz="quarter" idx="5"/>
          </p:nvPr>
        </p:nvSpPr>
        <p:spPr bwMode="auto">
          <a:noFill/>
          <a:ln>
            <a:miter lim="800000"/>
          </a:ln>
        </p:spPr>
        <p:txBody>
          <a:bodyPr/>
          <a:lstStyle/>
          <a:p>
            <a:fld id="{66B195F0-293C-40EE-88D6-B3560B3C887C}" type="slidenum">
              <a:rPr lang="en-GB" smtClean="0">
                <a:latin typeface="Calibri" panose="020F0502020204030204" pitchFamily="34" charset="0"/>
                <a:cs typeface="Arial" panose="020B0604020202020204" pitchFamily="34" charset="0"/>
              </a:rPr>
              <a:t>14</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ln>
        </p:spPr>
      </p:sp>
      <p:sp>
        <p:nvSpPr>
          <p:cNvPr id="70658" name="Notes Placeholder 2"/>
          <p:cNvSpPr>
            <a:spLocks noGrp="1"/>
          </p:cNvSpPr>
          <p:nvPr>
            <p:ph type="body" idx="1"/>
          </p:nvPr>
        </p:nvSpPr>
        <p:spPr bwMode="auto">
          <a:noFill/>
        </p:spPr>
        <p:txBody>
          <a:bodyPr/>
          <a:lstStyle/>
          <a:p>
            <a:r>
              <a:rPr lang="en-GB" smtClean="0">
                <a:ea typeface="MS PGothic" panose="020B0600070205080204" charset="-128"/>
              </a:rPr>
              <a:t>3 events occurred at around the same time.</a:t>
            </a:r>
          </a:p>
        </p:txBody>
      </p:sp>
      <p:sp>
        <p:nvSpPr>
          <p:cNvPr id="70659" name="Slide Number Placeholder 3"/>
          <p:cNvSpPr>
            <a:spLocks noGrp="1"/>
          </p:cNvSpPr>
          <p:nvPr>
            <p:ph type="sldNum" sz="quarter" idx="5"/>
          </p:nvPr>
        </p:nvSpPr>
        <p:spPr bwMode="auto">
          <a:noFill/>
          <a:ln>
            <a:miter lim="800000"/>
          </a:ln>
        </p:spPr>
        <p:txBody>
          <a:bodyPr/>
          <a:lstStyle/>
          <a:p>
            <a:fld id="{DB74B204-B386-42D0-BCAA-C7969B8652F1}" type="slidenum">
              <a:rPr lang="en-GB" smtClean="0">
                <a:latin typeface="Calibri" panose="020F0502020204030204" pitchFamily="34" charset="0"/>
                <a:cs typeface="Arial" panose="020B0604020202020204" pitchFamily="34" charset="0"/>
              </a:rPr>
              <a:t>16</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ln>
        </p:spPr>
      </p:sp>
      <p:sp>
        <p:nvSpPr>
          <p:cNvPr id="72706" name="Notes Placeholder 2"/>
          <p:cNvSpPr>
            <a:spLocks noGrp="1"/>
          </p:cNvSpPr>
          <p:nvPr>
            <p:ph type="body" idx="1"/>
          </p:nvPr>
        </p:nvSpPr>
        <p:spPr bwMode="auto">
          <a:noFill/>
        </p:spPr>
        <p:txBody>
          <a:bodyPr/>
          <a:lstStyle/>
          <a:p>
            <a:endParaRPr lang="en-US" smtClean="0">
              <a:ea typeface="MS PGothic" panose="020B0600070205080204" charset="-128"/>
            </a:endParaRPr>
          </a:p>
        </p:txBody>
      </p:sp>
      <p:sp>
        <p:nvSpPr>
          <p:cNvPr id="72707" name="Slide Number Placeholder 3"/>
          <p:cNvSpPr>
            <a:spLocks noGrp="1"/>
          </p:cNvSpPr>
          <p:nvPr>
            <p:ph type="sldNum" sz="quarter" idx="5"/>
          </p:nvPr>
        </p:nvSpPr>
        <p:spPr bwMode="auto">
          <a:noFill/>
          <a:ln>
            <a:miter lim="800000"/>
          </a:ln>
        </p:spPr>
        <p:txBody>
          <a:bodyPr/>
          <a:lstStyle/>
          <a:p>
            <a:fld id="{6C030093-2123-496C-BAD6-A8D526BCE4DB}" type="slidenum">
              <a:rPr lang="en-GB" smtClean="0">
                <a:latin typeface="Calibri" panose="020F0502020204030204" pitchFamily="34" charset="0"/>
                <a:cs typeface="Arial" panose="020B0604020202020204" pitchFamily="34" charset="0"/>
              </a:rPr>
              <a:t>17</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ln>
        </p:spPr>
      </p:sp>
      <p:sp>
        <p:nvSpPr>
          <p:cNvPr id="74754" name="Notes Placeholder 2"/>
          <p:cNvSpPr>
            <a:spLocks noGrp="1"/>
          </p:cNvSpPr>
          <p:nvPr>
            <p:ph type="body" idx="1"/>
          </p:nvPr>
        </p:nvSpPr>
        <p:spPr bwMode="auto">
          <a:noFill/>
        </p:spPr>
        <p:txBody>
          <a:bodyPr/>
          <a:lstStyle/>
          <a:p>
            <a:pPr eaLnBrk="1" hangingPunct="1">
              <a:buFont typeface="Wingdings" panose="05000000000000000000" pitchFamily="2" charset="2"/>
              <a:buNone/>
            </a:pPr>
            <a:r>
              <a:rPr lang="en-GB" smtClean="0">
                <a:ea typeface="MS PGothic" panose="020B0600070205080204" charset="-128"/>
              </a:rPr>
              <a:t>Further research on Otto Himmler &amp; those CLs can be found in Pearson R M, 2007.  </a:t>
            </a:r>
            <a:r>
              <a:rPr lang="en-GB" i="1" smtClean="0">
                <a:ea typeface="MS PGothic" panose="020B0600070205080204" charset="-128"/>
              </a:rPr>
              <a:t>Karl Otto Himmler, Manufacturer of the first contact lens</a:t>
            </a:r>
            <a:r>
              <a:rPr lang="en-GB" smtClean="0">
                <a:ea typeface="MS PGothic" panose="020B0600070205080204" charset="-128"/>
              </a:rPr>
              <a:t>. CL Ant Eye. 30(1): 11 - 16.  ISSN 1367-0484.  His 3 lenses remain in Munich.</a:t>
            </a:r>
          </a:p>
          <a:p>
            <a:endParaRPr lang="en-GB" smtClean="0">
              <a:ea typeface="MS PGothic" panose="020B0600070205080204" charset="-128"/>
            </a:endParaRPr>
          </a:p>
        </p:txBody>
      </p:sp>
      <p:sp>
        <p:nvSpPr>
          <p:cNvPr id="74755" name="Slide Number Placeholder 3"/>
          <p:cNvSpPr>
            <a:spLocks noGrp="1"/>
          </p:cNvSpPr>
          <p:nvPr>
            <p:ph type="sldNum" sz="quarter" idx="5"/>
          </p:nvPr>
        </p:nvSpPr>
        <p:spPr bwMode="auto">
          <a:noFill/>
          <a:ln>
            <a:miter lim="800000"/>
          </a:ln>
        </p:spPr>
        <p:txBody>
          <a:bodyPr/>
          <a:lstStyle/>
          <a:p>
            <a:fld id="{C1800F4A-0698-41A5-9134-C3B9EAFF1485}" type="slidenum">
              <a:rPr lang="en-GB" smtClean="0">
                <a:latin typeface="Calibri" panose="020F0502020204030204" pitchFamily="34" charset="0"/>
                <a:cs typeface="Arial" panose="020B0604020202020204" pitchFamily="34" charset="0"/>
              </a:rPr>
              <a:t>18</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ln>
        </p:spPr>
      </p:sp>
      <p:sp>
        <p:nvSpPr>
          <p:cNvPr id="76802" name="Notes Placeholder 2"/>
          <p:cNvSpPr>
            <a:spLocks noGrp="1"/>
          </p:cNvSpPr>
          <p:nvPr>
            <p:ph type="body" idx="1"/>
          </p:nvPr>
        </p:nvSpPr>
        <p:spPr bwMode="auto">
          <a:noFill/>
        </p:spPr>
        <p:txBody>
          <a:bodyPr/>
          <a:lstStyle/>
          <a:p>
            <a:r>
              <a:rPr lang="en-GB" smtClean="0">
                <a:ea typeface="MS PGothic" panose="020B0600070205080204" charset="-128"/>
              </a:rPr>
              <a:t>The shell was fitted to protect the eye from dehydration following the removal of the eye lids because of a tumour.  The other eye was blind.  The patient wore a shell in that eye ‘night &amp; day’ for many years retaining useful vision.</a:t>
            </a:r>
          </a:p>
          <a:p>
            <a:r>
              <a:rPr lang="en-GB" smtClean="0">
                <a:ea typeface="MS PGothic" panose="020B0600070205080204" charset="-128"/>
              </a:rPr>
              <a:t>The CLs shown are from a later date &amp; have optical power.  For many years CLs from this maker had opaque scleral parts showing their artificial eye ancestry.  Generally these blown CLs were comfortable but vision was variable due to the method of manufacture.</a:t>
            </a:r>
          </a:p>
          <a:p>
            <a:r>
              <a:rPr lang="en-GB" smtClean="0">
                <a:ea typeface="MS PGothic" panose="020B0600070205080204" charset="-128"/>
              </a:rPr>
              <a:t>The lab still exists today.</a:t>
            </a:r>
          </a:p>
        </p:txBody>
      </p:sp>
      <p:sp>
        <p:nvSpPr>
          <p:cNvPr id="76803" name="Slide Number Placeholder 3"/>
          <p:cNvSpPr>
            <a:spLocks noGrp="1"/>
          </p:cNvSpPr>
          <p:nvPr>
            <p:ph type="sldNum" sz="quarter" idx="5"/>
          </p:nvPr>
        </p:nvSpPr>
        <p:spPr bwMode="auto">
          <a:noFill/>
          <a:ln>
            <a:miter lim="800000"/>
          </a:ln>
        </p:spPr>
        <p:txBody>
          <a:bodyPr/>
          <a:lstStyle/>
          <a:p>
            <a:fld id="{937CB3EF-0F5D-4E45-BF22-EE7933EF14D6}" type="slidenum">
              <a:rPr lang="en-GB" smtClean="0">
                <a:latin typeface="Calibri" panose="020F0502020204030204" pitchFamily="34" charset="0"/>
                <a:cs typeface="Arial" panose="020B0604020202020204" pitchFamily="34" charset="0"/>
              </a:rPr>
              <a:t>19</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ln>
        </p:spPr>
      </p:sp>
      <p:sp>
        <p:nvSpPr>
          <p:cNvPr id="78850" name="Notes Placeholder 2"/>
          <p:cNvSpPr>
            <a:spLocks noGrp="1"/>
          </p:cNvSpPr>
          <p:nvPr>
            <p:ph type="body" idx="1"/>
          </p:nvPr>
        </p:nvSpPr>
        <p:spPr bwMode="auto">
          <a:noFill/>
        </p:spPr>
        <p:txBody>
          <a:bodyPr/>
          <a:lstStyle/>
          <a:p>
            <a:r>
              <a:rPr lang="en-GB" smtClean="0">
                <a:ea typeface="MS PGothic" panose="020B0600070205080204" charset="-128"/>
              </a:rPr>
              <a:t>As the leading optical company at the time, it was no surprise that Fick contacted Carl Zeiss.  He dealt with Abbe as it would have been just before the death of Carl Zeiss himself.  That was to unlock a vast amount of work &amp; development with Zeiss becoming the first real manufacturers of CLs, leading the world market until the late 1930s.  Abbe was the physicist &amp; Schott the glass expert (a German glass company still bears his name).</a:t>
            </a:r>
          </a:p>
        </p:txBody>
      </p:sp>
      <p:sp>
        <p:nvSpPr>
          <p:cNvPr id="78851" name="Slide Number Placeholder 3"/>
          <p:cNvSpPr>
            <a:spLocks noGrp="1"/>
          </p:cNvSpPr>
          <p:nvPr>
            <p:ph type="sldNum" sz="quarter" idx="5"/>
          </p:nvPr>
        </p:nvSpPr>
        <p:spPr bwMode="auto">
          <a:noFill/>
          <a:ln>
            <a:miter lim="800000"/>
          </a:ln>
        </p:spPr>
        <p:txBody>
          <a:bodyPr/>
          <a:lstStyle/>
          <a:p>
            <a:fld id="{B51B3D9F-74A5-4E46-87B3-F219E2005181}" type="slidenum">
              <a:rPr lang="en-GB" smtClean="0">
                <a:latin typeface="Calibri" panose="020F0502020204030204" pitchFamily="34" charset="0"/>
                <a:cs typeface="Arial" panose="020B0604020202020204" pitchFamily="34" charset="0"/>
              </a:rPr>
              <a:t>20</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5"/>
          <p:cNvSpPr>
            <a:spLocks noGrp="1" noChangeArrowheads="1"/>
          </p:cNvSpPr>
          <p:nvPr>
            <p:ph type="sldNum" sz="quarter" idx="5"/>
          </p:nvPr>
        </p:nvSpPr>
        <p:spPr bwMode="auto">
          <a:noFill/>
          <a:ln>
            <a:miter lim="800000"/>
          </a:ln>
        </p:spPr>
        <p:txBody>
          <a:bodyPr/>
          <a:lstStyle/>
          <a:p>
            <a:fld id="{2E6D94C1-E066-4EAC-ADE7-B35E4DF58596}" type="slidenum">
              <a:rPr lang="en-US" smtClean="0">
                <a:latin typeface="Calibri" panose="020F0502020204030204" pitchFamily="34" charset="0"/>
                <a:cs typeface="Arial" panose="020B0604020202020204" pitchFamily="34" charset="0"/>
              </a:rPr>
              <a:t>21</a:t>
            </a:fld>
            <a:endParaRPr lang="en-US" smtClean="0">
              <a:latin typeface="Calibri" panose="020F0502020204030204" pitchFamily="34" charset="0"/>
              <a:cs typeface="Arial" panose="020B0604020202020204" pitchFamily="34" charset="0"/>
            </a:endParaRPr>
          </a:p>
        </p:txBody>
      </p:sp>
      <p:sp>
        <p:nvSpPr>
          <p:cNvPr id="80898" name="Rectangle 2"/>
          <p:cNvSpPr>
            <a:spLocks noChangeArrowheads="1"/>
          </p:cNvSpPr>
          <p:nvPr/>
        </p:nvSpPr>
        <p:spPr bwMode="auto">
          <a:xfrm>
            <a:off x="388620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0899" name="Rectangle 3"/>
          <p:cNvSpPr>
            <a:spLocks noChangeArrowheads="1"/>
          </p:cNvSpPr>
          <p:nvPr/>
        </p:nvSpPr>
        <p:spPr bwMode="auto">
          <a:xfrm>
            <a:off x="3886200" y="8704263"/>
            <a:ext cx="2971800" cy="427037"/>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80900" name="Rectangle 4"/>
          <p:cNvSpPr>
            <a:spLocks noChangeArrowheads="1"/>
          </p:cNvSpPr>
          <p:nvPr/>
        </p:nvSpPr>
        <p:spPr bwMode="auto">
          <a:xfrm>
            <a:off x="0" y="8704263"/>
            <a:ext cx="2971800" cy="427037"/>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0901" name="Rectangle 5"/>
          <p:cNvSpPr>
            <a:spLocks noChangeArrowheads="1"/>
          </p:cNvSpPr>
          <p:nvPr/>
        </p:nvSpPr>
        <p:spPr bwMode="auto">
          <a:xfrm>
            <a:off x="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0902" name="Rectangle 6"/>
          <p:cNvSpPr>
            <a:spLocks noChangeArrowheads="1"/>
          </p:cNvSpPr>
          <p:nvPr/>
        </p:nvSpPr>
        <p:spPr bwMode="auto">
          <a:xfrm>
            <a:off x="3884613" y="3175"/>
            <a:ext cx="2973387"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0903" name="Rectangle 7"/>
          <p:cNvSpPr>
            <a:spLocks noChangeArrowheads="1"/>
          </p:cNvSpPr>
          <p:nvPr/>
        </p:nvSpPr>
        <p:spPr bwMode="auto">
          <a:xfrm>
            <a:off x="3884613" y="8702675"/>
            <a:ext cx="2973387" cy="427038"/>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80904" name="Rectangle 8"/>
          <p:cNvSpPr>
            <a:spLocks noChangeArrowheads="1"/>
          </p:cNvSpPr>
          <p:nvPr/>
        </p:nvSpPr>
        <p:spPr bwMode="auto">
          <a:xfrm>
            <a:off x="-1588" y="8702675"/>
            <a:ext cx="2971801" cy="427038"/>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0905" name="Rectangle 9"/>
          <p:cNvSpPr>
            <a:spLocks noChangeArrowheads="1"/>
          </p:cNvSpPr>
          <p:nvPr/>
        </p:nvSpPr>
        <p:spPr bwMode="auto">
          <a:xfrm>
            <a:off x="-1588" y="3175"/>
            <a:ext cx="2971801"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0906" name="Rectangle 10"/>
          <p:cNvSpPr>
            <a:spLocks noGrp="1" noRot="1" noChangeAspect="1" noChangeArrowheads="1" noTextEdit="1"/>
          </p:cNvSpPr>
          <p:nvPr>
            <p:ph type="sldImg"/>
          </p:nvPr>
        </p:nvSpPr>
        <p:spPr bwMode="auto">
          <a:noFill/>
          <a:ln cap="flat">
            <a:solidFill>
              <a:srgbClr val="000000"/>
            </a:solidFill>
            <a:miter lim="800000"/>
          </a:ln>
        </p:spPr>
      </p:sp>
      <p:sp>
        <p:nvSpPr>
          <p:cNvPr id="80907" name="Rectangle 11"/>
          <p:cNvSpPr>
            <a:spLocks noGrp="1" noChangeArrowheads="1"/>
          </p:cNvSpPr>
          <p:nvPr>
            <p:ph type="body" idx="1"/>
          </p:nvPr>
        </p:nvSpPr>
        <p:spPr bwMode="auto">
          <a:noFill/>
        </p:spPr>
        <p:txBody>
          <a:bodyPr/>
          <a:lstStyle/>
          <a:p>
            <a:r>
              <a:rPr lang="en-US" b="1" smtClean="0">
                <a:ea typeface="MS PGothic" panose="020B0600070205080204" charset="-128"/>
              </a:rPr>
              <a:t>Carl Zeiss of Jena (1911)</a:t>
            </a:r>
          </a:p>
          <a:p>
            <a:r>
              <a:rPr lang="en-US" smtClean="0">
                <a:ea typeface="MS PGothic" panose="020B0600070205080204" charset="-128"/>
              </a:rPr>
              <a:t>In 1920, Zeiss produced a fitting set used to correct keratoconus.  That appears to be the 1</a:t>
            </a:r>
            <a:r>
              <a:rPr lang="en-US" baseline="30000" smtClean="0">
                <a:ea typeface="MS PGothic" panose="020B0600070205080204" charset="-128"/>
              </a:rPr>
              <a:t>st</a:t>
            </a:r>
            <a:r>
              <a:rPr lang="en-US" smtClean="0">
                <a:ea typeface="MS PGothic" panose="020B0600070205080204" charset="-128"/>
              </a:rPr>
              <a:t> trial set of CLs ever produced.</a:t>
            </a:r>
          </a:p>
          <a:p>
            <a:endParaRPr lang="en-AU" smtClean="0">
              <a:ea typeface="MS PGothic" panose="020B060007020508020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5"/>
          <p:cNvSpPr>
            <a:spLocks noGrp="1" noChangeArrowheads="1"/>
          </p:cNvSpPr>
          <p:nvPr>
            <p:ph type="sldNum" sz="quarter" idx="5"/>
          </p:nvPr>
        </p:nvSpPr>
        <p:spPr bwMode="auto">
          <a:noFill/>
          <a:ln>
            <a:miter lim="800000"/>
          </a:ln>
        </p:spPr>
        <p:txBody>
          <a:bodyPr/>
          <a:lstStyle/>
          <a:p>
            <a:fld id="{C9221E8C-2D2A-4CF6-8F18-97353B664D34}" type="slidenum">
              <a:rPr lang="en-US" smtClean="0">
                <a:latin typeface="Calibri" panose="020F0502020204030204" pitchFamily="34" charset="0"/>
                <a:cs typeface="Arial" panose="020B0604020202020204" pitchFamily="34" charset="0"/>
              </a:rPr>
              <a:t>22</a:t>
            </a:fld>
            <a:endParaRPr lang="en-US" smtClean="0">
              <a:latin typeface="Calibri" panose="020F0502020204030204" pitchFamily="34" charset="0"/>
              <a:cs typeface="Arial" panose="020B0604020202020204" pitchFamily="34" charset="0"/>
            </a:endParaRPr>
          </a:p>
        </p:txBody>
      </p:sp>
      <p:sp>
        <p:nvSpPr>
          <p:cNvPr id="82946" name="Rectangle 2"/>
          <p:cNvSpPr>
            <a:spLocks noChangeArrowheads="1"/>
          </p:cNvSpPr>
          <p:nvPr/>
        </p:nvSpPr>
        <p:spPr bwMode="auto">
          <a:xfrm>
            <a:off x="388620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2947" name="Rectangle 3"/>
          <p:cNvSpPr>
            <a:spLocks noChangeArrowheads="1"/>
          </p:cNvSpPr>
          <p:nvPr/>
        </p:nvSpPr>
        <p:spPr bwMode="auto">
          <a:xfrm>
            <a:off x="3886200" y="8704263"/>
            <a:ext cx="2971800" cy="427037"/>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82948" name="Rectangle 4"/>
          <p:cNvSpPr>
            <a:spLocks noChangeArrowheads="1"/>
          </p:cNvSpPr>
          <p:nvPr/>
        </p:nvSpPr>
        <p:spPr bwMode="auto">
          <a:xfrm>
            <a:off x="0" y="8704263"/>
            <a:ext cx="2971800" cy="427037"/>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2949" name="Rectangle 5"/>
          <p:cNvSpPr>
            <a:spLocks noChangeArrowheads="1"/>
          </p:cNvSpPr>
          <p:nvPr/>
        </p:nvSpPr>
        <p:spPr bwMode="auto">
          <a:xfrm>
            <a:off x="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2950" name="Rectangle 6"/>
          <p:cNvSpPr>
            <a:spLocks noChangeArrowheads="1"/>
          </p:cNvSpPr>
          <p:nvPr/>
        </p:nvSpPr>
        <p:spPr bwMode="auto">
          <a:xfrm>
            <a:off x="3884613" y="3175"/>
            <a:ext cx="2973387"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2951" name="Rectangle 7"/>
          <p:cNvSpPr>
            <a:spLocks noChangeArrowheads="1"/>
          </p:cNvSpPr>
          <p:nvPr/>
        </p:nvSpPr>
        <p:spPr bwMode="auto">
          <a:xfrm>
            <a:off x="3884613" y="8702675"/>
            <a:ext cx="2973387" cy="427038"/>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82952" name="Rectangle 8"/>
          <p:cNvSpPr>
            <a:spLocks noChangeArrowheads="1"/>
          </p:cNvSpPr>
          <p:nvPr/>
        </p:nvSpPr>
        <p:spPr bwMode="auto">
          <a:xfrm>
            <a:off x="-1588" y="8702675"/>
            <a:ext cx="2971801" cy="427038"/>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2953" name="Rectangle 9"/>
          <p:cNvSpPr>
            <a:spLocks noChangeArrowheads="1"/>
          </p:cNvSpPr>
          <p:nvPr/>
        </p:nvSpPr>
        <p:spPr bwMode="auto">
          <a:xfrm>
            <a:off x="-1588" y="3175"/>
            <a:ext cx="2971801"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2954" name="Rectangle 10"/>
          <p:cNvSpPr>
            <a:spLocks noGrp="1" noRot="1" noChangeAspect="1" noChangeArrowheads="1" noTextEdit="1"/>
          </p:cNvSpPr>
          <p:nvPr>
            <p:ph type="sldImg"/>
          </p:nvPr>
        </p:nvSpPr>
        <p:spPr bwMode="auto">
          <a:noFill/>
          <a:ln cap="flat">
            <a:solidFill>
              <a:srgbClr val="000000"/>
            </a:solidFill>
            <a:miter lim="800000"/>
          </a:ln>
        </p:spPr>
      </p:sp>
      <p:sp>
        <p:nvSpPr>
          <p:cNvPr id="82955" name="Rectangle 11"/>
          <p:cNvSpPr>
            <a:spLocks noGrp="1" noChangeArrowheads="1"/>
          </p:cNvSpPr>
          <p:nvPr>
            <p:ph type="body" idx="1"/>
          </p:nvPr>
        </p:nvSpPr>
        <p:spPr bwMode="auto">
          <a:noFill/>
        </p:spPr>
        <p:txBody>
          <a:bodyPr/>
          <a:lstStyle/>
          <a:p>
            <a:r>
              <a:rPr lang="en-US" smtClean="0">
                <a:ea typeface="MS PGothic" panose="020B0600070205080204" charset="-128"/>
              </a:rPr>
              <a:t>The trial CLs were lathe-cut from molds &amp; gave better optical performance.  They were available in the following specifications:</a:t>
            </a:r>
          </a:p>
          <a:p>
            <a:r>
              <a:rPr lang="en-US" smtClean="0">
                <a:ea typeface="MS PGothic" panose="020B0600070205080204" charset="-128"/>
              </a:rPr>
              <a:t>Diameter: 20.00 mm.</a:t>
            </a:r>
          </a:p>
          <a:p>
            <a:r>
              <a:rPr lang="en-US" smtClean="0">
                <a:ea typeface="MS PGothic" panose="020B0600070205080204" charset="-128"/>
              </a:rPr>
              <a:t>Scleral radius: 12.00 mm.</a:t>
            </a:r>
          </a:p>
          <a:p>
            <a:r>
              <a:rPr lang="en-US" smtClean="0">
                <a:ea typeface="MS PGothic" panose="020B0600070205080204" charset="-128"/>
              </a:rPr>
              <a:t>Corneal radii: 6.50, 7.10, 8.10, &amp; 9.00 mm.</a:t>
            </a:r>
          </a:p>
          <a:p>
            <a:endParaRPr lang="en-AU" smtClean="0">
              <a:ea typeface="MS PGothic" panose="020B060007020508020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5"/>
          <p:cNvSpPr>
            <a:spLocks noGrp="1" noChangeArrowheads="1"/>
          </p:cNvSpPr>
          <p:nvPr>
            <p:ph type="sldNum" sz="quarter" idx="5"/>
          </p:nvPr>
        </p:nvSpPr>
        <p:spPr bwMode="auto">
          <a:noFill/>
          <a:ln>
            <a:miter lim="800000"/>
          </a:ln>
        </p:spPr>
        <p:txBody>
          <a:bodyPr/>
          <a:lstStyle/>
          <a:p>
            <a:fld id="{D6CA4388-BDE5-43E2-A9FC-9356FD740468}" type="slidenum">
              <a:rPr lang="en-US" smtClean="0">
                <a:latin typeface="Calibri" panose="020F0502020204030204" pitchFamily="34" charset="0"/>
                <a:cs typeface="Arial" panose="020B0604020202020204" pitchFamily="34" charset="0"/>
              </a:rPr>
              <a:t>23</a:t>
            </a:fld>
            <a:endParaRPr lang="en-US" smtClean="0">
              <a:latin typeface="Calibri" panose="020F0502020204030204" pitchFamily="34" charset="0"/>
              <a:cs typeface="Arial" panose="020B0604020202020204" pitchFamily="34" charset="0"/>
            </a:endParaRPr>
          </a:p>
        </p:txBody>
      </p:sp>
      <p:sp>
        <p:nvSpPr>
          <p:cNvPr id="84994" name="Rectangle 2"/>
          <p:cNvSpPr>
            <a:spLocks noChangeArrowheads="1"/>
          </p:cNvSpPr>
          <p:nvPr/>
        </p:nvSpPr>
        <p:spPr bwMode="auto">
          <a:xfrm>
            <a:off x="388620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4995" name="Rectangle 3"/>
          <p:cNvSpPr>
            <a:spLocks noChangeArrowheads="1"/>
          </p:cNvSpPr>
          <p:nvPr/>
        </p:nvSpPr>
        <p:spPr bwMode="auto">
          <a:xfrm>
            <a:off x="3886200" y="8704263"/>
            <a:ext cx="2971800" cy="427037"/>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84996" name="Rectangle 4"/>
          <p:cNvSpPr>
            <a:spLocks noChangeArrowheads="1"/>
          </p:cNvSpPr>
          <p:nvPr/>
        </p:nvSpPr>
        <p:spPr bwMode="auto">
          <a:xfrm>
            <a:off x="0" y="8704263"/>
            <a:ext cx="2971800" cy="427037"/>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4997" name="Rectangle 5"/>
          <p:cNvSpPr>
            <a:spLocks noChangeArrowheads="1"/>
          </p:cNvSpPr>
          <p:nvPr/>
        </p:nvSpPr>
        <p:spPr bwMode="auto">
          <a:xfrm>
            <a:off x="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4998" name="Rectangle 6"/>
          <p:cNvSpPr>
            <a:spLocks noChangeArrowheads="1"/>
          </p:cNvSpPr>
          <p:nvPr/>
        </p:nvSpPr>
        <p:spPr bwMode="auto">
          <a:xfrm>
            <a:off x="3884613" y="3175"/>
            <a:ext cx="2973387"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4999" name="Rectangle 7"/>
          <p:cNvSpPr>
            <a:spLocks noChangeArrowheads="1"/>
          </p:cNvSpPr>
          <p:nvPr/>
        </p:nvSpPr>
        <p:spPr bwMode="auto">
          <a:xfrm>
            <a:off x="3884613" y="8702675"/>
            <a:ext cx="2973387" cy="427038"/>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85000" name="Rectangle 8"/>
          <p:cNvSpPr>
            <a:spLocks noChangeArrowheads="1"/>
          </p:cNvSpPr>
          <p:nvPr/>
        </p:nvSpPr>
        <p:spPr bwMode="auto">
          <a:xfrm>
            <a:off x="-1588" y="8702675"/>
            <a:ext cx="2971801" cy="427038"/>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5001" name="Rectangle 9"/>
          <p:cNvSpPr>
            <a:spLocks noChangeArrowheads="1"/>
          </p:cNvSpPr>
          <p:nvPr/>
        </p:nvSpPr>
        <p:spPr bwMode="auto">
          <a:xfrm>
            <a:off x="-1588" y="3175"/>
            <a:ext cx="2971801"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5002" name="Rectangle 10"/>
          <p:cNvSpPr>
            <a:spLocks noGrp="1" noRot="1" noChangeAspect="1" noChangeArrowheads="1" noTextEdit="1"/>
          </p:cNvSpPr>
          <p:nvPr>
            <p:ph type="sldImg"/>
          </p:nvPr>
        </p:nvSpPr>
        <p:spPr bwMode="auto">
          <a:noFill/>
          <a:ln cap="flat">
            <a:solidFill>
              <a:srgbClr val="000000"/>
            </a:solidFill>
            <a:miter lim="800000"/>
          </a:ln>
        </p:spPr>
      </p:sp>
      <p:sp>
        <p:nvSpPr>
          <p:cNvPr id="85003" name="Rectangle 11"/>
          <p:cNvSpPr>
            <a:spLocks noGrp="1" noChangeArrowheads="1"/>
          </p:cNvSpPr>
          <p:nvPr>
            <p:ph type="body" idx="1"/>
          </p:nvPr>
        </p:nvSpPr>
        <p:spPr bwMode="auto">
          <a:noFill/>
        </p:spPr>
        <p:txBody>
          <a:bodyPr/>
          <a:lstStyle/>
          <a:p>
            <a:r>
              <a:rPr lang="en-US" smtClean="0">
                <a:ea typeface="MS PGothic" panose="020B0600070205080204" charset="-128"/>
              </a:rPr>
              <a:t>In the 1930s, an expanded set of trial CLs was developed, consisting of 3 diameters &amp; 7 corneal radii.  Fitting assessment was done using fluorescein (also possibly a first) &amp; observation of bubble formation.</a:t>
            </a:r>
            <a:endParaRPr lang="en-AU" smtClean="0">
              <a:ea typeface="MS PGothic" panose="020B06000702050802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BC7E1F7-2270-4364-9213-9C7A727D50FA}" type="slidenum">
              <a:rPr lang="en-US" altLang="en-US" smtClean="0"/>
              <a:t>2</a:t>
            </a:fld>
            <a:endParaRPr lang="en-US" altLang="en-US"/>
          </a:p>
        </p:txBody>
      </p:sp>
    </p:spTree>
    <p:extLst>
      <p:ext uri="{BB962C8B-B14F-4D97-AF65-F5344CB8AC3E}">
        <p14:creationId xmlns:p14="http://schemas.microsoft.com/office/powerpoint/2010/main" val="10209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ln>
        </p:spPr>
      </p:sp>
      <p:sp>
        <p:nvSpPr>
          <p:cNvPr id="87042" name="Notes Placeholder 2"/>
          <p:cNvSpPr>
            <a:spLocks noGrp="1"/>
          </p:cNvSpPr>
          <p:nvPr>
            <p:ph type="body" idx="1"/>
          </p:nvPr>
        </p:nvSpPr>
        <p:spPr bwMode="auto">
          <a:noFill/>
        </p:spPr>
        <p:txBody>
          <a:bodyPr/>
          <a:lstStyle/>
          <a:p>
            <a:r>
              <a:rPr lang="en-GB" smtClean="0">
                <a:ea typeface="MS PGothic" panose="020B0600070205080204" charset="-128"/>
              </a:rPr>
              <a:t>von Rohr &amp; Hartinger were the main exponents of CLs within the Zeiss company.  The CLs were ground from glass &amp; Zeiss were the first to produce fitting sets so ophthalmologists could order lenses from the set.</a:t>
            </a:r>
          </a:p>
        </p:txBody>
      </p:sp>
      <p:sp>
        <p:nvSpPr>
          <p:cNvPr id="87043" name="Slide Number Placeholder 3"/>
          <p:cNvSpPr>
            <a:spLocks noGrp="1"/>
          </p:cNvSpPr>
          <p:nvPr>
            <p:ph type="sldNum" sz="quarter" idx="5"/>
          </p:nvPr>
        </p:nvSpPr>
        <p:spPr bwMode="auto">
          <a:noFill/>
          <a:ln>
            <a:miter lim="800000"/>
          </a:ln>
        </p:spPr>
        <p:txBody>
          <a:bodyPr/>
          <a:lstStyle/>
          <a:p>
            <a:fld id="{73486C5C-6403-4F58-875A-1B9B9123154B}" type="slidenum">
              <a:rPr lang="en-GB" smtClean="0">
                <a:latin typeface="Calibri" panose="020F0502020204030204" pitchFamily="34" charset="0"/>
                <a:cs typeface="Arial" panose="020B0604020202020204" pitchFamily="34" charset="0"/>
              </a:rPr>
              <a:t>24</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ln>
        </p:spPr>
      </p:sp>
      <p:sp>
        <p:nvSpPr>
          <p:cNvPr id="89090" name="Notes Placeholder 2"/>
          <p:cNvSpPr>
            <a:spLocks noGrp="1"/>
          </p:cNvSpPr>
          <p:nvPr>
            <p:ph type="body" idx="1"/>
          </p:nvPr>
        </p:nvSpPr>
        <p:spPr bwMode="auto">
          <a:noFill/>
        </p:spPr>
        <p:txBody>
          <a:bodyPr/>
          <a:lstStyle/>
          <a:p>
            <a:r>
              <a:rPr lang="en-GB" smtClean="0">
                <a:ea typeface="MS PGothic" panose="020B0600070205080204" charset="-128"/>
              </a:rPr>
              <a:t>Around this time, CLs were ‘sealed’.  There was little or no tear exchange.  The afocal CLs were fitted with the intention of the liquid lens (tear lens) trapped under the CL correcting the vision.  How it fitted the eye was of secondary importance.  Later, the ‘stepping-up’ technique was used whereby a 1% solution of sodium bicarbonate ( Na HCO</a:t>
            </a:r>
            <a:r>
              <a:rPr lang="en-GB" baseline="-25000" smtClean="0">
                <a:ea typeface="MS PGothic" panose="020B0600070205080204" charset="-128"/>
              </a:rPr>
              <a:t>3  </a:t>
            </a:r>
            <a:r>
              <a:rPr lang="en-GB" smtClean="0">
                <a:ea typeface="MS PGothic" panose="020B0600070205080204" charset="-128"/>
              </a:rPr>
              <a:t>) was used to fill the CL prior to insertion.  Once the onset of oedema was detected, the CL was removed &amp; it was refilled with a 2% solution.  Once the symptoms again returned, a 3% solution was used.  That gave an apparently greater veil-free tolerance.  Veiling also decreased with regular lens use but that finding is probably not true ‘adaptation’ as most corneal sign &amp;/or symptoms do not adapt generally. </a:t>
            </a:r>
          </a:p>
        </p:txBody>
      </p:sp>
      <p:sp>
        <p:nvSpPr>
          <p:cNvPr id="89091" name="Slide Number Placeholder 3"/>
          <p:cNvSpPr>
            <a:spLocks noGrp="1"/>
          </p:cNvSpPr>
          <p:nvPr>
            <p:ph type="sldNum" sz="quarter" idx="5"/>
          </p:nvPr>
        </p:nvSpPr>
        <p:spPr bwMode="auto">
          <a:noFill/>
          <a:ln>
            <a:miter lim="800000"/>
          </a:ln>
        </p:spPr>
        <p:txBody>
          <a:bodyPr/>
          <a:lstStyle/>
          <a:p>
            <a:fld id="{3CE32BFC-1BCF-4D31-95E5-3FC9CFBEBAC5}" type="slidenum">
              <a:rPr lang="en-GB" smtClean="0">
                <a:latin typeface="Calibri" panose="020F0502020204030204" pitchFamily="34" charset="0"/>
                <a:cs typeface="Arial" panose="020B0604020202020204" pitchFamily="34" charset="0"/>
              </a:rPr>
              <a:t>25</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ln>
        </p:spPr>
      </p:sp>
      <p:sp>
        <p:nvSpPr>
          <p:cNvPr id="91138" name="Notes Placeholder 2"/>
          <p:cNvSpPr>
            <a:spLocks noGrp="1"/>
          </p:cNvSpPr>
          <p:nvPr>
            <p:ph type="body" idx="1"/>
          </p:nvPr>
        </p:nvSpPr>
        <p:spPr bwMode="auto">
          <a:noFill/>
        </p:spPr>
        <p:txBody>
          <a:bodyPr/>
          <a:lstStyle/>
          <a:p>
            <a:r>
              <a:rPr lang="en-GB" smtClean="0">
                <a:ea typeface="MS PGothic" panose="020B0600070205080204" charset="-128"/>
              </a:rPr>
              <a:t>As the son of an artificial eye maker,&amp; having been trained in those arts, Müller-Welt made his CLs to follow the contour of the eye so there was an exchange of tears &amp; hence longer wearing times.  Based in Stuttgart, Germany he fitted CLs all over Germany during WWII while surviving many Allied bombing raids.</a:t>
            </a:r>
          </a:p>
          <a:p>
            <a:r>
              <a:rPr lang="en-GB" smtClean="0">
                <a:ea typeface="MS PGothic" panose="020B0600070205080204" charset="-128"/>
              </a:rPr>
              <a:t>After the war, he re-fitted Joseph Breger, a US War Crimes investigator, which resulted in vastly improved wearing times.  Breger encouraged the </a:t>
            </a:r>
            <a:r>
              <a:rPr lang="en-GB" smtClean="0">
                <a:latin typeface="Arial" panose="020B0604020202020204" pitchFamily="34" charset="0"/>
                <a:ea typeface="MS PGothic" panose="020B0600070205080204" charset="-128"/>
              </a:rPr>
              <a:t>M</a:t>
            </a:r>
            <a:r>
              <a:rPr lang="en-US" smtClean="0">
                <a:latin typeface="Arial" panose="020B0604020202020204" pitchFamily="34" charset="0"/>
                <a:ea typeface="MS PGothic" panose="020B0600070205080204" charset="-128"/>
              </a:rPr>
              <a:t>üller-Welt family to move to first Canada &amp; then Chicago setting up the </a:t>
            </a:r>
            <a:r>
              <a:rPr lang="en-GB" smtClean="0">
                <a:latin typeface="Arial" panose="020B0604020202020204" pitchFamily="34" charset="0"/>
                <a:ea typeface="MS PGothic" panose="020B0600070205080204" charset="-128"/>
              </a:rPr>
              <a:t>Breger M</a:t>
            </a:r>
            <a:r>
              <a:rPr lang="en-US" smtClean="0">
                <a:latin typeface="Arial" panose="020B0604020202020204" pitchFamily="34" charset="0"/>
                <a:ea typeface="MS PGothic" panose="020B0600070205080204" charset="-128"/>
              </a:rPr>
              <a:t>üller-Welt company.  Although very successful, personal dissatisfaction caused the partnership to break up &amp; </a:t>
            </a:r>
            <a:r>
              <a:rPr lang="en-GB" smtClean="0">
                <a:latin typeface="Arial" panose="020B0604020202020204" pitchFamily="34" charset="0"/>
                <a:ea typeface="MS PGothic" panose="020B0600070205080204" charset="-128"/>
              </a:rPr>
              <a:t>M</a:t>
            </a:r>
            <a:r>
              <a:rPr lang="en-US" smtClean="0">
                <a:latin typeface="Arial" panose="020B0604020202020204" pitchFamily="34" charset="0"/>
                <a:ea typeface="MS PGothic" panose="020B0600070205080204" charset="-128"/>
              </a:rPr>
              <a:t>üller-Welt returned to Stuttgart.</a:t>
            </a:r>
          </a:p>
          <a:p>
            <a:endParaRPr lang="en-US" smtClean="0">
              <a:latin typeface="Arial" panose="020B0604020202020204" pitchFamily="34" charset="0"/>
              <a:ea typeface="MS PGothic" panose="020B0600070205080204" charset="-128"/>
            </a:endParaRPr>
          </a:p>
          <a:p>
            <a:r>
              <a:rPr lang="en-US" smtClean="0">
                <a:latin typeface="Arial" panose="020B0604020202020204" pitchFamily="34" charset="0"/>
                <a:ea typeface="MS PGothic" panose="020B0600070205080204" charset="-128"/>
              </a:rPr>
              <a:t>Note:- There is no known family relationship between the </a:t>
            </a:r>
            <a:r>
              <a:rPr lang="en-GB" smtClean="0">
                <a:latin typeface="Arial" panose="020B0604020202020204" pitchFamily="34" charset="0"/>
                <a:ea typeface="MS PGothic" panose="020B0600070205080204" charset="-128"/>
              </a:rPr>
              <a:t>M</a:t>
            </a:r>
            <a:r>
              <a:rPr lang="en-US" smtClean="0">
                <a:latin typeface="Arial" panose="020B0604020202020204" pitchFamily="34" charset="0"/>
                <a:ea typeface="MS PGothic" panose="020B0600070205080204" charset="-128"/>
              </a:rPr>
              <a:t>üllers of Wiesbaden, August </a:t>
            </a:r>
            <a:r>
              <a:rPr lang="en-GB" smtClean="0">
                <a:latin typeface="Arial" panose="020B0604020202020204" pitchFamily="34" charset="0"/>
                <a:ea typeface="MS PGothic" panose="020B0600070205080204" charset="-128"/>
              </a:rPr>
              <a:t>M</a:t>
            </a:r>
            <a:r>
              <a:rPr lang="en-US" smtClean="0">
                <a:latin typeface="Arial" panose="020B0604020202020204" pitchFamily="34" charset="0"/>
                <a:ea typeface="MS PGothic" panose="020B0600070205080204" charset="-128"/>
              </a:rPr>
              <a:t>üller, &amp; </a:t>
            </a:r>
            <a:r>
              <a:rPr lang="en-GB" smtClean="0">
                <a:latin typeface="Arial" panose="020B0604020202020204" pitchFamily="34" charset="0"/>
                <a:ea typeface="MS PGothic" panose="020B0600070205080204" charset="-128"/>
              </a:rPr>
              <a:t>M</a:t>
            </a:r>
            <a:r>
              <a:rPr lang="en-US" smtClean="0">
                <a:latin typeface="Arial" panose="020B0604020202020204" pitchFamily="34" charset="0"/>
                <a:ea typeface="MS PGothic" panose="020B0600070205080204" charset="-128"/>
              </a:rPr>
              <a:t>üller-Welt.</a:t>
            </a:r>
            <a:endParaRPr lang="en-GB" smtClean="0">
              <a:ea typeface="MS PGothic" panose="020B0600070205080204" charset="-128"/>
            </a:endParaRPr>
          </a:p>
        </p:txBody>
      </p:sp>
      <p:sp>
        <p:nvSpPr>
          <p:cNvPr id="91139" name="Slide Number Placeholder 3"/>
          <p:cNvSpPr>
            <a:spLocks noGrp="1"/>
          </p:cNvSpPr>
          <p:nvPr>
            <p:ph type="sldNum" sz="quarter" idx="5"/>
          </p:nvPr>
        </p:nvSpPr>
        <p:spPr bwMode="auto">
          <a:noFill/>
          <a:ln>
            <a:miter lim="800000"/>
          </a:ln>
        </p:spPr>
        <p:txBody>
          <a:bodyPr/>
          <a:lstStyle/>
          <a:p>
            <a:fld id="{DF5ABA6E-16C9-44B1-BCB1-0EF8BFB34FA2}" type="slidenum">
              <a:rPr lang="en-GB" smtClean="0">
                <a:latin typeface="Calibri" panose="020F0502020204030204" pitchFamily="34" charset="0"/>
                <a:cs typeface="Arial" panose="020B0604020202020204" pitchFamily="34" charset="0"/>
              </a:rPr>
              <a:t>26</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ln>
        </p:spPr>
      </p:sp>
      <p:sp>
        <p:nvSpPr>
          <p:cNvPr id="93186" name="Notes Placeholder 2"/>
          <p:cNvSpPr>
            <a:spLocks noGrp="1"/>
          </p:cNvSpPr>
          <p:nvPr>
            <p:ph type="body" idx="1"/>
          </p:nvPr>
        </p:nvSpPr>
        <p:spPr bwMode="auto">
          <a:noFill/>
        </p:spPr>
        <p:txBody>
          <a:bodyPr/>
          <a:lstStyle/>
          <a:p>
            <a:r>
              <a:rPr lang="en-GB" smtClean="0">
                <a:ea typeface="MS PGothic" panose="020B0600070205080204" charset="-128"/>
              </a:rPr>
              <a:t>Initially, Dallos worked with Zeiss CLs suggesting they use a transitions curve between the optic &amp; scleral curves plus lenticulation on the front surface to reduce weight &amp; thickness. Those changes were patented jointly.  He was the first to consider the physiology of the eye &amp; moved to develop an impression technique.  A cast was made from the mold &amp; that was thrust through a softened glass sheet to form the scleral CL.</a:t>
            </a:r>
          </a:p>
          <a:p>
            <a:r>
              <a:rPr lang="en-GB" smtClean="0">
                <a:ea typeface="MS PGothic" panose="020B0600070205080204" charset="-128"/>
              </a:rPr>
              <a:t>He was head-hunted by 3 British ophthalmologists &amp; came to London in 1937 to evade the Nazi occupation on Hungary.</a:t>
            </a:r>
          </a:p>
        </p:txBody>
      </p:sp>
      <p:sp>
        <p:nvSpPr>
          <p:cNvPr id="93187" name="Slide Number Placeholder 3"/>
          <p:cNvSpPr>
            <a:spLocks noGrp="1"/>
          </p:cNvSpPr>
          <p:nvPr>
            <p:ph type="sldNum" sz="quarter" idx="5"/>
          </p:nvPr>
        </p:nvSpPr>
        <p:spPr bwMode="auto">
          <a:noFill/>
          <a:ln>
            <a:miter lim="800000"/>
          </a:ln>
        </p:spPr>
        <p:txBody>
          <a:bodyPr/>
          <a:lstStyle/>
          <a:p>
            <a:fld id="{8D9C4013-71FA-4FE1-A43F-763E936725C9}" type="slidenum">
              <a:rPr lang="en-GB" smtClean="0">
                <a:latin typeface="Calibri" panose="020F0502020204030204" pitchFamily="34" charset="0"/>
                <a:cs typeface="Arial" panose="020B0604020202020204" pitchFamily="34" charset="0"/>
              </a:rPr>
              <a:t>27</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ln>
        </p:spPr>
      </p:sp>
      <p:sp>
        <p:nvSpPr>
          <p:cNvPr id="95234" name="Notes Placeholder 2"/>
          <p:cNvSpPr>
            <a:spLocks noGrp="1"/>
          </p:cNvSpPr>
          <p:nvPr>
            <p:ph type="body" idx="1"/>
          </p:nvPr>
        </p:nvSpPr>
        <p:spPr bwMode="auto">
          <a:noFill/>
        </p:spPr>
        <p:txBody>
          <a:bodyPr/>
          <a:lstStyle/>
          <a:p>
            <a:r>
              <a:rPr lang="en-GB" smtClean="0">
                <a:ea typeface="MS PGothic" panose="020B0600070205080204" charset="-128"/>
              </a:rPr>
              <a:t>With ophthalmologist Ida Mann, he was involved in the setting-up of the first CL department at Moorfields Eye Hospital where they fitted many patients with mustard gas keratitis from WWI.  Over 85 RAF &amp; other allied personnel were fitted with CLs during WW II.</a:t>
            </a:r>
          </a:p>
          <a:p>
            <a:r>
              <a:rPr lang="en-GB" smtClean="0">
                <a:ea typeface="MS PGothic" panose="020B0600070205080204" charset="-128"/>
              </a:rPr>
              <a:t>He felt glass was best.  When PMMA was made thin enough to be comfortable it was not rigid enough to correct vision.   Once SCLs became available, he switched his preference to them.  He went on to do much work on the heat sterilization of SCLs.</a:t>
            </a:r>
          </a:p>
          <a:p>
            <a:r>
              <a:rPr lang="en-GB" smtClean="0">
                <a:ea typeface="MS PGothic" panose="020B0600070205080204" charset="-128"/>
              </a:rPr>
              <a:t>Dallos &amp; Mann also laid down various CL fitting rules in the UK whereby non-medical people, i.e. opticians &amp; optometrists, could fit CLs.</a:t>
            </a:r>
          </a:p>
          <a:p>
            <a:r>
              <a:rPr lang="en-GB" smtClean="0">
                <a:ea typeface="MS PGothic" panose="020B0600070205080204" charset="-128"/>
              </a:rPr>
              <a:t>Fenestration – a small hole drilled through the lens to provide enhanced tear exchange was an accidental development attributed to Dallos.</a:t>
            </a:r>
          </a:p>
        </p:txBody>
      </p:sp>
      <p:sp>
        <p:nvSpPr>
          <p:cNvPr id="95235" name="Slide Number Placeholder 3"/>
          <p:cNvSpPr>
            <a:spLocks noGrp="1"/>
          </p:cNvSpPr>
          <p:nvPr>
            <p:ph type="sldNum" sz="quarter" idx="5"/>
          </p:nvPr>
        </p:nvSpPr>
        <p:spPr bwMode="auto">
          <a:noFill/>
          <a:ln>
            <a:miter lim="800000"/>
          </a:ln>
        </p:spPr>
        <p:txBody>
          <a:bodyPr/>
          <a:lstStyle/>
          <a:p>
            <a:fld id="{FD85708A-0A97-4E6A-BE4D-4B0A35D9126F}" type="slidenum">
              <a:rPr lang="en-GB" smtClean="0">
                <a:latin typeface="Calibri" panose="020F0502020204030204" pitchFamily="34" charset="0"/>
                <a:cs typeface="Arial" panose="020B0604020202020204" pitchFamily="34" charset="0"/>
              </a:rPr>
              <a:t>28</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ln>
        </p:spPr>
      </p:sp>
      <p:sp>
        <p:nvSpPr>
          <p:cNvPr id="97282" name="Notes Placeholder 2"/>
          <p:cNvSpPr>
            <a:spLocks noGrp="1"/>
          </p:cNvSpPr>
          <p:nvPr>
            <p:ph type="body" idx="1"/>
          </p:nvPr>
        </p:nvSpPr>
        <p:spPr bwMode="auto">
          <a:noFill/>
        </p:spPr>
        <p:txBody>
          <a:bodyPr/>
          <a:lstStyle/>
          <a:p>
            <a:r>
              <a:rPr lang="en-GB" smtClean="0">
                <a:ea typeface="MS PGothic" panose="020B0600070205080204" charset="-128"/>
              </a:rPr>
              <a:t>Just before the US entered WWII, B&amp;L were ready to launch their T series CLs.  They never launched due to the war (WWII).</a:t>
            </a:r>
          </a:p>
          <a:p>
            <a:r>
              <a:rPr lang="en-GB" smtClean="0">
                <a:ea typeface="MS PGothic" panose="020B0600070205080204" charset="-128"/>
              </a:rPr>
              <a:t>In 1946, Feinbloom introduced an all-plastic contact lens called the Feincone CL having a spherical corneal part, a flat cone shaped scleral part, &amp; a spherical temporal flange.  That CL type was developed later by many others.</a:t>
            </a:r>
          </a:p>
          <a:p>
            <a:r>
              <a:rPr lang="en-GB" smtClean="0">
                <a:ea typeface="MS PGothic" panose="020B0600070205080204" charset="-128"/>
              </a:rPr>
              <a:t>In 1961, he devised a complete telescopic CL which he called the Miniscope.  This was a Galilean telescopic system constructed as a molded doublet separated by a sealed air space. The total thickness was 4.4 mm.</a:t>
            </a:r>
          </a:p>
        </p:txBody>
      </p:sp>
      <p:sp>
        <p:nvSpPr>
          <p:cNvPr id="97283" name="Slide Number Placeholder 3"/>
          <p:cNvSpPr>
            <a:spLocks noGrp="1"/>
          </p:cNvSpPr>
          <p:nvPr>
            <p:ph type="sldNum" sz="quarter" idx="5"/>
          </p:nvPr>
        </p:nvSpPr>
        <p:spPr bwMode="auto">
          <a:noFill/>
          <a:ln>
            <a:miter lim="800000"/>
          </a:ln>
        </p:spPr>
        <p:txBody>
          <a:bodyPr/>
          <a:lstStyle/>
          <a:p>
            <a:fld id="{0847E387-28FF-47C9-B927-0E0A699292C6}" type="slidenum">
              <a:rPr lang="en-GB" smtClean="0">
                <a:latin typeface="Calibri" panose="020F0502020204030204" pitchFamily="34" charset="0"/>
                <a:cs typeface="Arial" panose="020B0604020202020204" pitchFamily="34" charset="0"/>
              </a:rPr>
              <a:t>29</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ln>
        </p:spPr>
      </p:sp>
      <p:sp>
        <p:nvSpPr>
          <p:cNvPr id="99330" name="Notes Placeholder 2"/>
          <p:cNvSpPr>
            <a:spLocks noGrp="1"/>
          </p:cNvSpPr>
          <p:nvPr>
            <p:ph type="body" idx="1"/>
          </p:nvPr>
        </p:nvSpPr>
        <p:spPr bwMode="auto">
          <a:noFill/>
        </p:spPr>
        <p:txBody>
          <a:bodyPr/>
          <a:lstStyle/>
          <a:p>
            <a:r>
              <a:rPr lang="en-GB" smtClean="0">
                <a:ea typeface="MS PGothic" panose="020B0600070205080204" charset="-128"/>
              </a:rPr>
              <a:t>With Zeiss impression CLs, the practitioner took the mold &amp; sent a cast to Jena in Germany.  The finished CLs would arrive after about 3 months.   Many had to be returned for modification so CL fitting could take over a year.</a:t>
            </a:r>
          </a:p>
        </p:txBody>
      </p:sp>
      <p:sp>
        <p:nvSpPr>
          <p:cNvPr id="99331" name="Slide Number Placeholder 3"/>
          <p:cNvSpPr>
            <a:spLocks noGrp="1"/>
          </p:cNvSpPr>
          <p:nvPr>
            <p:ph type="sldNum" sz="quarter" idx="5"/>
          </p:nvPr>
        </p:nvSpPr>
        <p:spPr bwMode="auto">
          <a:noFill/>
          <a:ln>
            <a:miter lim="800000"/>
          </a:ln>
        </p:spPr>
        <p:txBody>
          <a:bodyPr/>
          <a:lstStyle/>
          <a:p>
            <a:fld id="{04858EDA-A81C-4D87-AAE6-0A6F3C90E053}" type="slidenum">
              <a:rPr lang="en-GB" smtClean="0">
                <a:latin typeface="Calibri" panose="020F0502020204030204" pitchFamily="34" charset="0"/>
                <a:cs typeface="Arial" panose="020B0604020202020204" pitchFamily="34" charset="0"/>
              </a:rPr>
              <a:t>30</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ln>
        </p:spPr>
      </p:sp>
      <p:sp>
        <p:nvSpPr>
          <p:cNvPr id="101378" name="Notes Placeholder 2"/>
          <p:cNvSpPr>
            <a:spLocks noGrp="1"/>
          </p:cNvSpPr>
          <p:nvPr>
            <p:ph type="body" idx="1"/>
          </p:nvPr>
        </p:nvSpPr>
        <p:spPr bwMode="auto">
          <a:noFill/>
        </p:spPr>
        <p:txBody>
          <a:bodyPr/>
          <a:lstStyle/>
          <a:p>
            <a:r>
              <a:rPr lang="en-GB" smtClean="0">
                <a:ea typeface="MS PGothic" panose="020B0600070205080204" charset="-128"/>
              </a:rPr>
              <a:t>FLOM (Fenestrated Lens for Optical Measurement).  Bier used the pre-formed CLs to fit the sclera &amp; the FLOM set to fit the optic zone.  The 2 separate instructions were then sent to the lab for fabrication.</a:t>
            </a:r>
          </a:p>
          <a:p>
            <a:r>
              <a:rPr lang="en-GB" smtClean="0">
                <a:ea typeface="MS PGothic" panose="020B0600070205080204" charset="-128"/>
              </a:rPr>
              <a:t>Invented the radiuscope in 1958 (based on Drysdale’s method).   Before then, radii were measured by test spheres, a technique that was not capable of ‘continuous’ measurements (i.e. steps only) &amp; not especially accurate.</a:t>
            </a:r>
          </a:p>
          <a:p>
            <a:r>
              <a:rPr lang="en-GB" smtClean="0">
                <a:ea typeface="MS PGothic" panose="020B0600070205080204" charset="-128"/>
              </a:rPr>
              <a:t>He made telescopic LVAs by combining a spectacle lens &amp; a CL.</a:t>
            </a:r>
          </a:p>
        </p:txBody>
      </p:sp>
      <p:sp>
        <p:nvSpPr>
          <p:cNvPr id="101379" name="Slide Number Placeholder 3"/>
          <p:cNvSpPr>
            <a:spLocks noGrp="1"/>
          </p:cNvSpPr>
          <p:nvPr>
            <p:ph type="sldNum" sz="quarter" idx="5"/>
          </p:nvPr>
        </p:nvSpPr>
        <p:spPr bwMode="auto">
          <a:noFill/>
          <a:ln>
            <a:miter lim="800000"/>
          </a:ln>
        </p:spPr>
        <p:txBody>
          <a:bodyPr/>
          <a:lstStyle/>
          <a:p>
            <a:fld id="{68A03CB2-78D4-4E6F-8DB6-90FF31CA28C2}" type="slidenum">
              <a:rPr lang="en-GB" smtClean="0">
                <a:latin typeface="Calibri" panose="020F0502020204030204" pitchFamily="34" charset="0"/>
                <a:cs typeface="Arial" panose="020B0604020202020204" pitchFamily="34" charset="0"/>
              </a:rPr>
              <a:t>31</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ln>
        </p:spPr>
      </p:sp>
      <p:sp>
        <p:nvSpPr>
          <p:cNvPr id="103426" name="Notes Placeholder 2"/>
          <p:cNvSpPr>
            <a:spLocks noGrp="1"/>
          </p:cNvSpPr>
          <p:nvPr>
            <p:ph type="body" idx="1"/>
          </p:nvPr>
        </p:nvSpPr>
        <p:spPr bwMode="auto">
          <a:noFill/>
        </p:spPr>
        <p:txBody>
          <a:bodyPr/>
          <a:lstStyle/>
          <a:p>
            <a:r>
              <a:rPr lang="en-GB" smtClean="0">
                <a:ea typeface="MS PGothic" panose="020B0600070205080204" charset="-128"/>
              </a:rPr>
              <a:t>Celluloid was used in 1884 for artificial eyes but tended to react with the tears emitting a fetid camphor smell.  It was also highly inflammable.  As well as optical quality, deposits from the tears were also a problem for Teissler’s CAB scleral CLs.</a:t>
            </a:r>
          </a:p>
          <a:p>
            <a:endParaRPr lang="en-AU" smtClean="0">
              <a:ea typeface="MS PGothic" panose="020B0600070205080204" charset="-128"/>
            </a:endParaRPr>
          </a:p>
          <a:p>
            <a:r>
              <a:rPr lang="en-AU" smtClean="0">
                <a:ea typeface="MS PGothic" panose="020B0600070205080204" charset="-128"/>
              </a:rPr>
              <a:t>There are unreleased British Pathé films available from 1938, 1946, 1948, &amp; 1958.  The 1938 (country unknown, scleral, possibly Josef Dallos [would have been 33 at that time??]) &amp; 1946 (French, scleral) practitioners &amp; circumstances are unknown but the 1948 clip shows a 30 year old Pen Thomas (Sydney, 1918-2010 [aged 91]) fitting molded scleral CLs: </a:t>
            </a:r>
            <a:r>
              <a:rPr lang="en-AU" b="1" smtClean="0">
                <a:solidFill>
                  <a:srgbClr val="FF0000"/>
                </a:solidFill>
                <a:ea typeface="MS PGothic" panose="020B0600070205080204" charset="-128"/>
              </a:rPr>
              <a:t>http://www.britishpathe.com/video/contact-lenses</a:t>
            </a:r>
            <a:r>
              <a:rPr lang="en-AU" smtClean="0">
                <a:ea typeface="MS PGothic" panose="020B0600070205080204" charset="-128"/>
              </a:rPr>
              <a:t> (all clips are at the same URL).  The 1958 clip shows Wilhelm Söhnges (1905-1985)  in action fitting </a:t>
            </a:r>
            <a:r>
              <a:rPr lang="en-AU" b="1" smtClean="0">
                <a:ea typeface="MS PGothic" panose="020B0600070205080204" charset="-128"/>
              </a:rPr>
              <a:t>corneal</a:t>
            </a:r>
            <a:r>
              <a:rPr lang="en-AU" smtClean="0">
                <a:ea typeface="MS PGothic" panose="020B0600070205080204" charset="-128"/>
              </a:rPr>
              <a:t> CLs.</a:t>
            </a:r>
          </a:p>
          <a:p>
            <a:endParaRPr lang="en-GB" smtClean="0">
              <a:ea typeface="MS PGothic" panose="020B0600070205080204" charset="-128"/>
            </a:endParaRPr>
          </a:p>
          <a:p>
            <a:r>
              <a:rPr lang="en-GB" smtClean="0">
                <a:ea typeface="MS PGothic" panose="020B0600070205080204" charset="-128"/>
              </a:rPr>
              <a:t>It is not clear who was the first to use PMMA however it tended to develop more in the US as Europe was engulfed in ‘other’ matters, like WWII.</a:t>
            </a:r>
          </a:p>
        </p:txBody>
      </p:sp>
      <p:sp>
        <p:nvSpPr>
          <p:cNvPr id="103427" name="Slide Number Placeholder 3"/>
          <p:cNvSpPr>
            <a:spLocks noGrp="1"/>
          </p:cNvSpPr>
          <p:nvPr>
            <p:ph type="sldNum" sz="quarter" idx="5"/>
          </p:nvPr>
        </p:nvSpPr>
        <p:spPr bwMode="auto">
          <a:noFill/>
          <a:ln>
            <a:miter lim="800000"/>
          </a:ln>
        </p:spPr>
        <p:txBody>
          <a:bodyPr/>
          <a:lstStyle/>
          <a:p>
            <a:fld id="{56AEE7CE-F359-41E6-8621-E19EB192037B}" type="slidenum">
              <a:rPr lang="en-GB" smtClean="0">
                <a:latin typeface="Calibri" panose="020F0502020204030204" pitchFamily="34" charset="0"/>
                <a:cs typeface="Arial" panose="020B0604020202020204" pitchFamily="34" charset="0"/>
              </a:rPr>
              <a:t>32</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ln>
        </p:spPr>
      </p:sp>
      <p:sp>
        <p:nvSpPr>
          <p:cNvPr id="105474" name="Notes Placeholder 2"/>
          <p:cNvSpPr>
            <a:spLocks noGrp="1"/>
          </p:cNvSpPr>
          <p:nvPr>
            <p:ph type="body" idx="1"/>
          </p:nvPr>
        </p:nvSpPr>
        <p:spPr bwMode="auto">
          <a:noFill/>
        </p:spPr>
        <p:txBody>
          <a:bodyPr/>
          <a:lstStyle/>
          <a:p>
            <a:r>
              <a:rPr lang="en-GB" dirty="0" smtClean="0">
                <a:ea typeface="MS PGothic" panose="020B0600070205080204" charset="-128"/>
              </a:rPr>
              <a:t>Who was the first with corneal lenses? Take your pick but it was certainly NOT </a:t>
            </a:r>
            <a:r>
              <a:rPr lang="en-GB" dirty="0" err="1" smtClean="0">
                <a:ea typeface="MS PGothic" panose="020B0600070205080204" charset="-128"/>
              </a:rPr>
              <a:t>Tuohy</a:t>
            </a:r>
            <a:r>
              <a:rPr lang="en-GB" dirty="0" smtClean="0">
                <a:ea typeface="MS PGothic" panose="020B0600070205080204" charset="-128"/>
              </a:rPr>
              <a:t>.   According to </a:t>
            </a:r>
            <a:r>
              <a:rPr lang="en-GB" dirty="0" err="1" smtClean="0">
                <a:ea typeface="MS PGothic" panose="020B0600070205080204" charset="-128"/>
              </a:rPr>
              <a:t>Tuohy</a:t>
            </a:r>
            <a:r>
              <a:rPr lang="en-GB" dirty="0" smtClean="0">
                <a:ea typeface="MS PGothic" panose="020B0600070205080204" charset="-128"/>
              </a:rPr>
              <a:t> he had been making a </a:t>
            </a:r>
            <a:r>
              <a:rPr lang="en-GB" dirty="0" err="1" smtClean="0">
                <a:ea typeface="MS PGothic" panose="020B0600070205080204" charset="-128"/>
              </a:rPr>
              <a:t>scleral</a:t>
            </a:r>
            <a:r>
              <a:rPr lang="en-GB" dirty="0" smtClean="0">
                <a:ea typeface="MS PGothic" panose="020B0600070205080204" charset="-128"/>
              </a:rPr>
              <a:t> lens &amp; the optic section broke away.  He edged this &amp; fitted it to the eye &amp; it worked. This is a familiar story from almost all the CL workers of the time.</a:t>
            </a:r>
          </a:p>
        </p:txBody>
      </p:sp>
      <p:sp>
        <p:nvSpPr>
          <p:cNvPr id="105475" name="Slide Number Placeholder 3"/>
          <p:cNvSpPr>
            <a:spLocks noGrp="1"/>
          </p:cNvSpPr>
          <p:nvPr>
            <p:ph type="sldNum" sz="quarter" idx="5"/>
          </p:nvPr>
        </p:nvSpPr>
        <p:spPr bwMode="auto">
          <a:noFill/>
          <a:ln>
            <a:miter lim="800000"/>
          </a:ln>
        </p:spPr>
        <p:txBody>
          <a:bodyPr/>
          <a:lstStyle/>
          <a:p>
            <a:fld id="{B0FE27FA-DA0C-4F66-95D9-F167C2B16686}" type="slidenum">
              <a:rPr lang="en-GB" smtClean="0">
                <a:latin typeface="Calibri" panose="020F0502020204030204" pitchFamily="34" charset="0"/>
                <a:cs typeface="Arial" panose="020B0604020202020204" pitchFamily="34" charset="0"/>
              </a:rPr>
              <a:t>33</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857250" y="685800"/>
            <a:ext cx="5143500" cy="3429000"/>
          </a:xfrm>
        </p:spPr>
      </p:sp>
      <p:sp>
        <p:nvSpPr>
          <p:cNvPr id="2539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Times New Roman" panose="02020603050405020304" pitchFamily="18" charset="0"/>
            </a:endParaRPr>
          </a:p>
        </p:txBody>
      </p:sp>
    </p:spTree>
    <p:extLst>
      <p:ext uri="{BB962C8B-B14F-4D97-AF65-F5344CB8AC3E}">
        <p14:creationId xmlns:p14="http://schemas.microsoft.com/office/powerpoint/2010/main" val="968470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ln>
        </p:spPr>
      </p:sp>
      <p:sp>
        <p:nvSpPr>
          <p:cNvPr id="107522" name="Notes Placeholder 2"/>
          <p:cNvSpPr>
            <a:spLocks noGrp="1"/>
          </p:cNvSpPr>
          <p:nvPr>
            <p:ph type="body" idx="1"/>
          </p:nvPr>
        </p:nvSpPr>
        <p:spPr bwMode="auto">
          <a:noFill/>
        </p:spPr>
        <p:txBody>
          <a:bodyPr/>
          <a:lstStyle/>
          <a:p>
            <a:pPr eaLnBrk="1" hangingPunct="1"/>
            <a:r>
              <a:rPr lang="en-US" smtClean="0">
                <a:ea typeface="MS PGothic" panose="020B0600070205080204" charset="-128"/>
              </a:rPr>
              <a:t>In 1950, Tanaka was working at a spectacle store.  A US officer’s wife asked him to make some spectacle frames but mentioned she usually wore CLs.  She refused to show him what they were so he did some drawings of his own eyes &amp;  with no previous CL experience, used his father’s bamboo carving tools to carve a pair of CLs.</a:t>
            </a:r>
          </a:p>
          <a:p>
            <a:pPr eaLnBrk="1" hangingPunct="1"/>
            <a:r>
              <a:rPr lang="en-US" smtClean="0">
                <a:ea typeface="MS PGothic" panose="020B0600070205080204" charset="-128"/>
              </a:rPr>
              <a:t>Menicon, the 5</a:t>
            </a:r>
            <a:r>
              <a:rPr lang="en-US" baseline="30000" smtClean="0">
                <a:ea typeface="MS PGothic" panose="020B0600070205080204" charset="-128"/>
              </a:rPr>
              <a:t>th</a:t>
            </a:r>
            <a:r>
              <a:rPr lang="en-US" smtClean="0">
                <a:ea typeface="MS PGothic" panose="020B0600070205080204" charset="-128"/>
              </a:rPr>
              <a:t> largest company in the CL world, is the only one still in family control.  CL production at Menicon has always been very mechanized.</a:t>
            </a:r>
          </a:p>
        </p:txBody>
      </p:sp>
      <p:sp>
        <p:nvSpPr>
          <p:cNvPr id="107523" name="Slide Number Placeholder 3"/>
          <p:cNvSpPr>
            <a:spLocks noGrp="1"/>
          </p:cNvSpPr>
          <p:nvPr>
            <p:ph type="sldNum" sz="quarter" idx="5"/>
          </p:nvPr>
        </p:nvSpPr>
        <p:spPr bwMode="auto">
          <a:noFill/>
          <a:ln>
            <a:miter lim="800000"/>
          </a:ln>
        </p:spPr>
        <p:txBody>
          <a:bodyPr/>
          <a:lstStyle/>
          <a:p>
            <a:fld id="{FABC1629-8BE8-4857-A116-00C9E3986FD2}" type="slidenum">
              <a:rPr lang="en-GB" smtClean="0">
                <a:latin typeface="Calibri" panose="020F0502020204030204" pitchFamily="34" charset="0"/>
                <a:cs typeface="Arial" panose="020B0604020202020204" pitchFamily="34" charset="0"/>
              </a:rPr>
              <a:t>34</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ln>
        </p:spPr>
      </p:sp>
      <p:sp>
        <p:nvSpPr>
          <p:cNvPr id="109570" name="Notes Placeholder 2"/>
          <p:cNvSpPr>
            <a:spLocks noGrp="1"/>
          </p:cNvSpPr>
          <p:nvPr>
            <p:ph type="body" idx="1"/>
          </p:nvPr>
        </p:nvSpPr>
        <p:spPr bwMode="auto">
          <a:noFill/>
        </p:spPr>
        <p:txBody>
          <a:bodyPr/>
          <a:lstStyle/>
          <a:p>
            <a:r>
              <a:rPr lang="en-GB" smtClean="0">
                <a:ea typeface="MS PGothic" panose="020B0600070205080204" charset="-128"/>
              </a:rPr>
              <a:t>The Tuohy CL tended to have a TD of 10-12 mm.  The micro-corneal had a TD of 8-9 mm.  The Clitan CL from Pen Thomas in Australia went down to a TD of 6.50 mm.  With no oxygen transmission through the CL, smaller lenses allowed more oxygen to go around the CL.</a:t>
            </a:r>
          </a:p>
          <a:p>
            <a:r>
              <a:rPr lang="en-GB" smtClean="0">
                <a:ea typeface="MS PGothic" panose="020B0600070205080204" charset="-128"/>
              </a:rPr>
              <a:t>ISCLS: International Society of Contact lens Specialists.  An organization that is still going strong.</a:t>
            </a:r>
          </a:p>
          <a:p>
            <a:r>
              <a:rPr lang="en-GB" smtClean="0">
                <a:ea typeface="MS PGothic" panose="020B0600070205080204" charset="-128"/>
              </a:rPr>
              <a:t>It was the advent of the micro-corneal lenses that really popularised CLs in the swinging 60s.</a:t>
            </a:r>
          </a:p>
        </p:txBody>
      </p:sp>
      <p:sp>
        <p:nvSpPr>
          <p:cNvPr id="109571" name="Slide Number Placeholder 3"/>
          <p:cNvSpPr>
            <a:spLocks noGrp="1"/>
          </p:cNvSpPr>
          <p:nvPr>
            <p:ph type="sldNum" sz="quarter" idx="5"/>
          </p:nvPr>
        </p:nvSpPr>
        <p:spPr bwMode="auto">
          <a:noFill/>
          <a:ln>
            <a:miter lim="800000"/>
          </a:ln>
        </p:spPr>
        <p:txBody>
          <a:bodyPr/>
          <a:lstStyle/>
          <a:p>
            <a:fld id="{7EFBE46F-84D5-498D-8C53-B57CCAEF1217}" type="slidenum">
              <a:rPr lang="en-GB" smtClean="0">
                <a:latin typeface="Calibri" panose="020F0502020204030204" pitchFamily="34" charset="0"/>
                <a:cs typeface="Arial" panose="020B0604020202020204" pitchFamily="34" charset="0"/>
              </a:rPr>
              <a:t>35</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ln>
        </p:spPr>
      </p:sp>
      <p:sp>
        <p:nvSpPr>
          <p:cNvPr id="112642" name="Notes Placeholder 2"/>
          <p:cNvSpPr>
            <a:spLocks noGrp="1"/>
          </p:cNvSpPr>
          <p:nvPr>
            <p:ph type="body" idx="1"/>
          </p:nvPr>
        </p:nvSpPr>
        <p:spPr bwMode="auto">
          <a:noFill/>
        </p:spPr>
        <p:txBody>
          <a:bodyPr/>
          <a:lstStyle/>
          <a:p>
            <a:r>
              <a:rPr lang="en-GB" smtClean="0">
                <a:ea typeface="MS PGothic" panose="020B0600070205080204" charset="-128"/>
              </a:rPr>
              <a:t>Wesley was an optometry student of Japanese parentage when he was diagnosed with keratoconus.  He worked many hours with George Jessen to find a way of fitting himself with CLs - eventually, successfully.  No training courses on CLs were available in those days so Wesley flew himself to give lectures.  Eventually set up the Wesley-Jessen company that at one time supplied 85% of all the CLs used around the world.</a:t>
            </a:r>
          </a:p>
          <a:p>
            <a:r>
              <a:rPr lang="en-GB" smtClean="0">
                <a:ea typeface="MS PGothic" panose="020B0600070205080204" charset="-128"/>
              </a:rPr>
              <a:t>NERF: National Eye Research Foundation set up to help fund eye &amp; CL research.</a:t>
            </a:r>
          </a:p>
          <a:p>
            <a:r>
              <a:rPr lang="en-GB" smtClean="0">
                <a:ea typeface="MS PGothic" panose="020B0600070205080204" charset="-128"/>
              </a:rPr>
              <a:t>The trade marks of W-J included: Sphercon.  Sphercon UK was set up with John deCarle &amp; later became Contactalens.</a:t>
            </a:r>
          </a:p>
          <a:p>
            <a:r>
              <a:rPr lang="en-GB" smtClean="0">
                <a:ea typeface="MS PGothic" panose="020B0600070205080204" charset="-128"/>
              </a:rPr>
              <a:t>Jessen delivered a paper on Ortho Focus, now known as Ortho K in 1960.</a:t>
            </a:r>
          </a:p>
          <a:p>
            <a:r>
              <a:rPr lang="en-GB" smtClean="0">
                <a:ea typeface="MS PGothic" panose="020B0600070205080204" charset="-128"/>
              </a:rPr>
              <a:t>PEK was the Photo Electric Keratoscope developed by Townsly, Mandell, &amp; Jessen.  A Polaroid instant picture of a placido disc image was taken &amp; from that a CL was designed using a digitizing technique limited only by the technology of the time.  In effect, a very early topographer.</a:t>
            </a:r>
          </a:p>
          <a:p>
            <a:endParaRPr lang="en-GB" smtClean="0">
              <a:ea typeface="MS PGothic" panose="020B0600070205080204" charset="-128"/>
            </a:endParaRPr>
          </a:p>
        </p:txBody>
      </p:sp>
      <p:sp>
        <p:nvSpPr>
          <p:cNvPr id="112643" name="Slide Number Placeholder 3"/>
          <p:cNvSpPr>
            <a:spLocks noGrp="1"/>
          </p:cNvSpPr>
          <p:nvPr>
            <p:ph type="sldNum" sz="quarter" idx="5"/>
          </p:nvPr>
        </p:nvSpPr>
        <p:spPr bwMode="auto">
          <a:noFill/>
          <a:ln>
            <a:miter lim="800000"/>
          </a:ln>
        </p:spPr>
        <p:txBody>
          <a:bodyPr/>
          <a:lstStyle/>
          <a:p>
            <a:fld id="{A9792F25-0DD0-4E84-A9EC-32E61BE28CCC}" type="slidenum">
              <a:rPr lang="en-GB" smtClean="0">
                <a:latin typeface="Calibri" panose="020F0502020204030204" pitchFamily="34" charset="0"/>
                <a:cs typeface="Arial" panose="020B0604020202020204" pitchFamily="34" charset="0"/>
              </a:rPr>
              <a:t>37</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ln>
        </p:spPr>
      </p:sp>
      <p:sp>
        <p:nvSpPr>
          <p:cNvPr id="114690" name="Notes Placeholder 2"/>
          <p:cNvSpPr>
            <a:spLocks noGrp="1"/>
          </p:cNvSpPr>
          <p:nvPr>
            <p:ph type="body" idx="1"/>
          </p:nvPr>
        </p:nvSpPr>
        <p:spPr bwMode="auto">
          <a:noFill/>
        </p:spPr>
        <p:txBody>
          <a:bodyPr/>
          <a:lstStyle/>
          <a:p>
            <a:r>
              <a:rPr lang="en-GB" dirty="0" smtClean="0">
                <a:ea typeface="MS PGothic" panose="020B0600070205080204" charset="-128"/>
              </a:rPr>
              <a:t>This is a very brief timeline on the development of GP materials.  Obviously lots more developments have occurred since then with a very wide range of oxygen transmissibilities &amp; surface wetting characteristics.</a:t>
            </a:r>
          </a:p>
        </p:txBody>
      </p:sp>
      <p:sp>
        <p:nvSpPr>
          <p:cNvPr id="114691" name="Slide Number Placeholder 3"/>
          <p:cNvSpPr>
            <a:spLocks noGrp="1"/>
          </p:cNvSpPr>
          <p:nvPr>
            <p:ph type="sldNum" sz="quarter" idx="5"/>
          </p:nvPr>
        </p:nvSpPr>
        <p:spPr bwMode="auto">
          <a:noFill/>
          <a:ln>
            <a:miter lim="800000"/>
          </a:ln>
        </p:spPr>
        <p:txBody>
          <a:bodyPr/>
          <a:lstStyle/>
          <a:p>
            <a:fld id="{C1F4DD93-6E2A-4118-A0F1-A2283B11A616}" type="slidenum">
              <a:rPr lang="en-GB" smtClean="0">
                <a:latin typeface="Calibri" panose="020F0502020204030204" pitchFamily="34" charset="0"/>
                <a:cs typeface="Arial" panose="020B0604020202020204" pitchFamily="34" charset="0"/>
              </a:rPr>
              <a:t>38</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ln>
        </p:spPr>
      </p:sp>
      <p:sp>
        <p:nvSpPr>
          <p:cNvPr id="116738" name="Notes Placeholder 2"/>
          <p:cNvSpPr>
            <a:spLocks noGrp="1"/>
          </p:cNvSpPr>
          <p:nvPr>
            <p:ph type="body" idx="1"/>
          </p:nvPr>
        </p:nvSpPr>
        <p:spPr bwMode="auto">
          <a:noFill/>
        </p:spPr>
        <p:txBody>
          <a:bodyPr/>
          <a:lstStyle/>
          <a:p>
            <a:r>
              <a:rPr lang="en-GB" smtClean="0">
                <a:ea typeface="MS PGothic" panose="020B0600070205080204" charset="-128"/>
              </a:rPr>
              <a:t>HEMA/pHEMA – poly Hydroxyl Ethyl MethAcrylate</a:t>
            </a:r>
          </a:p>
        </p:txBody>
      </p:sp>
      <p:sp>
        <p:nvSpPr>
          <p:cNvPr id="116739" name="Slide Number Placeholder 3"/>
          <p:cNvSpPr>
            <a:spLocks noGrp="1"/>
          </p:cNvSpPr>
          <p:nvPr>
            <p:ph type="sldNum" sz="quarter" idx="5"/>
          </p:nvPr>
        </p:nvSpPr>
        <p:spPr bwMode="auto">
          <a:noFill/>
          <a:ln>
            <a:miter lim="800000"/>
          </a:ln>
        </p:spPr>
        <p:txBody>
          <a:bodyPr/>
          <a:lstStyle/>
          <a:p>
            <a:fld id="{62B68EFC-428B-48A7-A472-934CB06B0ABD}" type="slidenum">
              <a:rPr lang="en-GB" smtClean="0">
                <a:latin typeface="Calibri" panose="020F0502020204030204" pitchFamily="34" charset="0"/>
                <a:cs typeface="Arial" panose="020B0604020202020204" pitchFamily="34" charset="0"/>
              </a:rPr>
              <a:t>39</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sldNum" sz="quarter" idx="5"/>
          </p:nvPr>
        </p:nvSpPr>
        <p:spPr bwMode="auto">
          <a:noFill/>
          <a:ln>
            <a:miter lim="800000"/>
          </a:ln>
        </p:spPr>
        <p:txBody>
          <a:bodyPr/>
          <a:lstStyle/>
          <a:p>
            <a:fld id="{6BA1259D-DEB6-4507-93E3-1EBB14E20664}" type="slidenum">
              <a:rPr lang="en-US" smtClean="0">
                <a:latin typeface="Calibri" panose="020F0502020204030204" pitchFamily="34" charset="0"/>
                <a:cs typeface="Arial" panose="020B0604020202020204" pitchFamily="34" charset="0"/>
              </a:rPr>
              <a:t>40</a:t>
            </a:fld>
            <a:endParaRPr lang="en-US" smtClean="0">
              <a:latin typeface="Calibri" panose="020F0502020204030204" pitchFamily="34" charset="0"/>
              <a:cs typeface="Arial" panose="020B0604020202020204" pitchFamily="34" charset="0"/>
            </a:endParaRPr>
          </a:p>
        </p:txBody>
      </p:sp>
      <p:sp>
        <p:nvSpPr>
          <p:cNvPr id="118786" name="Rectangle 2"/>
          <p:cNvSpPr>
            <a:spLocks noChangeArrowheads="1"/>
          </p:cNvSpPr>
          <p:nvPr/>
        </p:nvSpPr>
        <p:spPr bwMode="auto">
          <a:xfrm>
            <a:off x="388620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8787" name="Rectangle 3"/>
          <p:cNvSpPr>
            <a:spLocks noChangeArrowheads="1"/>
          </p:cNvSpPr>
          <p:nvPr/>
        </p:nvSpPr>
        <p:spPr bwMode="auto">
          <a:xfrm>
            <a:off x="3886200" y="8704263"/>
            <a:ext cx="2971800" cy="427037"/>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118788" name="Rectangle 4"/>
          <p:cNvSpPr>
            <a:spLocks noChangeArrowheads="1"/>
          </p:cNvSpPr>
          <p:nvPr/>
        </p:nvSpPr>
        <p:spPr bwMode="auto">
          <a:xfrm>
            <a:off x="0" y="8704263"/>
            <a:ext cx="2971800" cy="427037"/>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8789" name="Rectangle 5"/>
          <p:cNvSpPr>
            <a:spLocks noChangeArrowheads="1"/>
          </p:cNvSpPr>
          <p:nvPr/>
        </p:nvSpPr>
        <p:spPr bwMode="auto">
          <a:xfrm>
            <a:off x="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8790" name="Rectangle 6"/>
          <p:cNvSpPr>
            <a:spLocks noChangeArrowheads="1"/>
          </p:cNvSpPr>
          <p:nvPr/>
        </p:nvSpPr>
        <p:spPr bwMode="auto">
          <a:xfrm>
            <a:off x="3884613" y="3175"/>
            <a:ext cx="2973387"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8791" name="Rectangle 7"/>
          <p:cNvSpPr>
            <a:spLocks noChangeArrowheads="1"/>
          </p:cNvSpPr>
          <p:nvPr/>
        </p:nvSpPr>
        <p:spPr bwMode="auto">
          <a:xfrm>
            <a:off x="3884613" y="8702675"/>
            <a:ext cx="2973387" cy="427038"/>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118792" name="Rectangle 8"/>
          <p:cNvSpPr>
            <a:spLocks noChangeArrowheads="1"/>
          </p:cNvSpPr>
          <p:nvPr/>
        </p:nvSpPr>
        <p:spPr bwMode="auto">
          <a:xfrm>
            <a:off x="-1588" y="8702675"/>
            <a:ext cx="2971801" cy="427038"/>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8793" name="Rectangle 9"/>
          <p:cNvSpPr>
            <a:spLocks noChangeArrowheads="1"/>
          </p:cNvSpPr>
          <p:nvPr/>
        </p:nvSpPr>
        <p:spPr bwMode="auto">
          <a:xfrm>
            <a:off x="-1588" y="3175"/>
            <a:ext cx="2971801"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8794" name="Rectangle 10"/>
          <p:cNvSpPr>
            <a:spLocks noGrp="1" noRot="1" noChangeAspect="1" noChangeArrowheads="1" noTextEdit="1"/>
          </p:cNvSpPr>
          <p:nvPr>
            <p:ph type="sldImg"/>
          </p:nvPr>
        </p:nvSpPr>
        <p:spPr bwMode="auto">
          <a:noFill/>
          <a:ln cap="flat">
            <a:solidFill>
              <a:srgbClr val="000000"/>
            </a:solidFill>
            <a:miter lim="800000"/>
          </a:ln>
        </p:spPr>
      </p:sp>
      <p:sp>
        <p:nvSpPr>
          <p:cNvPr id="118795" name="Rectangle 11"/>
          <p:cNvSpPr>
            <a:spLocks noGrp="1" noChangeArrowheads="1"/>
          </p:cNvSpPr>
          <p:nvPr>
            <p:ph type="body" idx="1"/>
          </p:nvPr>
        </p:nvSpPr>
        <p:spPr bwMode="auto">
          <a:noFill/>
        </p:spPr>
        <p:txBody>
          <a:bodyPr/>
          <a:lstStyle/>
          <a:p>
            <a:r>
              <a:rPr lang="en-US" b="1" smtClean="0">
                <a:ea typeface="MS PGothic" panose="020B0600070205080204" charset="-128"/>
              </a:rPr>
              <a:t>Otto Wichterle &amp; Drashoslav Lim (1954)</a:t>
            </a:r>
          </a:p>
          <a:p>
            <a:r>
              <a:rPr lang="en-US" smtClean="0">
                <a:ea typeface="MS PGothic" panose="020B0600070205080204" charset="-128"/>
              </a:rPr>
              <a:t>In 1954, Professor Otto Wichterle &amp; Dr Drashoslav Lim of the Institute of Macromolecular Chemistry of the Czechoslovak Academy of Sciences in Prague, suggested to experts in the medical plastics field that a plastic that more closely simulated living tissue, would be more suitable for orbital implants than the metals then being considered.</a:t>
            </a:r>
          </a:p>
          <a:p>
            <a:endParaRPr lang="en-AU" smtClean="0">
              <a:ea typeface="MS PGothic" panose="020B060007020508020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ln>
        </p:spPr>
      </p:sp>
      <p:sp>
        <p:nvSpPr>
          <p:cNvPr id="120834" name="Notes Placeholder 2"/>
          <p:cNvSpPr>
            <a:spLocks noGrp="1"/>
          </p:cNvSpPr>
          <p:nvPr>
            <p:ph type="body" idx="1"/>
          </p:nvPr>
        </p:nvSpPr>
        <p:spPr bwMode="auto">
          <a:noFill/>
        </p:spPr>
        <p:txBody>
          <a:bodyPr/>
          <a:lstStyle/>
          <a:p>
            <a:r>
              <a:rPr lang="en-GB" smtClean="0">
                <a:ea typeface="MS PGothic" panose="020B0600070205080204" charset="-128"/>
              </a:rPr>
              <a:t>The first 1000 CLs were produced from 80% HEMA &amp; 20% diethyleneglycol-methacrylate (DEGMA).  Wichterle thought those had diminished mechanical properties so later he made lenses of pure HEMA.  Later still, he used cross-linking to make even stronger materials and that methodology survives to this day.</a:t>
            </a:r>
          </a:p>
          <a:p>
            <a:endParaRPr lang="en-GB" smtClean="0">
              <a:ea typeface="MS PGothic" panose="020B0600070205080204" charset="-128"/>
            </a:endParaRPr>
          </a:p>
        </p:txBody>
      </p:sp>
      <p:sp>
        <p:nvSpPr>
          <p:cNvPr id="120835" name="Slide Number Placeholder 3"/>
          <p:cNvSpPr>
            <a:spLocks noGrp="1"/>
          </p:cNvSpPr>
          <p:nvPr>
            <p:ph type="sldNum" sz="quarter" idx="5"/>
          </p:nvPr>
        </p:nvSpPr>
        <p:spPr bwMode="auto">
          <a:noFill/>
          <a:ln>
            <a:miter lim="800000"/>
          </a:ln>
        </p:spPr>
        <p:txBody>
          <a:bodyPr/>
          <a:lstStyle/>
          <a:p>
            <a:fld id="{612A4BB2-86A4-4F2A-A91C-BCED594EB1FA}" type="slidenum">
              <a:rPr lang="en-GB" smtClean="0">
                <a:latin typeface="Calibri" panose="020F0502020204030204" pitchFamily="34" charset="0"/>
                <a:cs typeface="Arial" panose="020B0604020202020204" pitchFamily="34" charset="0"/>
              </a:rPr>
              <a:t>41</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ln>
        </p:spPr>
      </p:sp>
      <p:sp>
        <p:nvSpPr>
          <p:cNvPr id="122882" name="Notes Placeholder 2"/>
          <p:cNvSpPr>
            <a:spLocks noGrp="1"/>
          </p:cNvSpPr>
          <p:nvPr>
            <p:ph type="body" idx="1"/>
          </p:nvPr>
        </p:nvSpPr>
        <p:spPr bwMode="auto">
          <a:noFill/>
        </p:spPr>
        <p:txBody>
          <a:bodyPr/>
          <a:lstStyle/>
          <a:p>
            <a:r>
              <a:rPr lang="en-GB" smtClean="0">
                <a:ea typeface="MS PGothic" panose="020B0600070205080204" charset="-128"/>
              </a:rPr>
              <a:t>Top L: Test tube packaging. CLs in distilled water. The tube had to be broken along a pre-scored mark &amp; the CL rinsed to ensure no glass shards were adherent.  The CL was soaked for a time in normal saline.  The coin in the photograph is a UK threepenny bit –  no longer legal tender in the UK.</a:t>
            </a:r>
          </a:p>
          <a:p>
            <a:r>
              <a:rPr lang="en-GB" smtClean="0">
                <a:ea typeface="MS PGothic" panose="020B0600070205080204" charset="-128"/>
              </a:rPr>
              <a:t>Bottom L: Later SPOFA (a Czech state enterprise) CLs in screw-top bottles. </a:t>
            </a:r>
          </a:p>
          <a:p>
            <a:r>
              <a:rPr lang="en-GB" smtClean="0">
                <a:ea typeface="MS PGothic" panose="020B0600070205080204" charset="-128"/>
              </a:rPr>
              <a:t>Top R: Geltakt CLs stored dry in a molded green plastic tray.  Geltakt were experimental CLs.</a:t>
            </a:r>
          </a:p>
          <a:p>
            <a:r>
              <a:rPr lang="en-GB" smtClean="0">
                <a:ea typeface="MS PGothic" panose="020B0600070205080204" charset="-128"/>
              </a:rPr>
              <a:t>Bottom R: Two dehydrated SPOFA lenses sealed between two sheets of cellophane.  It is not known when that packaging was in use or how it was used. The package example shown is the only one known to exist.</a:t>
            </a:r>
          </a:p>
        </p:txBody>
      </p:sp>
      <p:sp>
        <p:nvSpPr>
          <p:cNvPr id="122883" name="Slide Number Placeholder 3"/>
          <p:cNvSpPr>
            <a:spLocks noGrp="1"/>
          </p:cNvSpPr>
          <p:nvPr>
            <p:ph type="sldNum" sz="quarter" idx="5"/>
          </p:nvPr>
        </p:nvSpPr>
        <p:spPr bwMode="auto">
          <a:noFill/>
          <a:ln>
            <a:miter lim="800000"/>
          </a:ln>
        </p:spPr>
        <p:txBody>
          <a:bodyPr/>
          <a:lstStyle/>
          <a:p>
            <a:fld id="{04108CD6-2DF5-4118-99FC-F5512D3F8444}" type="slidenum">
              <a:rPr lang="en-GB" smtClean="0">
                <a:latin typeface="Calibri" panose="020F0502020204030204" pitchFamily="34" charset="0"/>
                <a:cs typeface="Arial" panose="020B0604020202020204" pitchFamily="34" charset="0"/>
              </a:rPr>
              <a:t>42</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ln>
        </p:spPr>
      </p:sp>
      <p:sp>
        <p:nvSpPr>
          <p:cNvPr id="124930" name="Notes Placeholder 2"/>
          <p:cNvSpPr>
            <a:spLocks noGrp="1"/>
          </p:cNvSpPr>
          <p:nvPr>
            <p:ph type="body" idx="1"/>
          </p:nvPr>
        </p:nvSpPr>
        <p:spPr bwMode="auto">
          <a:noFill/>
        </p:spPr>
        <p:txBody>
          <a:bodyPr/>
          <a:lstStyle/>
          <a:p>
            <a:pPr eaLnBrk="1" hangingPunct="1"/>
            <a:r>
              <a:rPr lang="en-GB" smtClean="0">
                <a:latin typeface="Arial" panose="020B0604020202020204" pitchFamily="34" charset="0"/>
                <a:ea typeface="MS PGothic" panose="020B0600070205080204" charset="-128"/>
                <a:cs typeface="Arial" panose="020B0604020202020204" pitchFamily="34" charset="0"/>
              </a:rPr>
              <a:t>In 1965, Martin Pollak of the National Patent Development Corporation (NPDC) came to visit Prague &amp; acquired licenses for the development of the CLs.  The photo on the R shows the first carousel manufacturing device.  Several of these were made.  Later, one was shipped to Bausch &amp; Lomb in Rochester, up-state New York.</a:t>
            </a:r>
          </a:p>
          <a:p>
            <a:pPr eaLnBrk="1" hangingPunct="1"/>
            <a:endParaRPr lang="en-GB" smtClean="0">
              <a:ea typeface="MS PGothic" panose="020B0600070205080204" charset="-128"/>
            </a:endParaRPr>
          </a:p>
        </p:txBody>
      </p:sp>
      <p:sp>
        <p:nvSpPr>
          <p:cNvPr id="124931" name="Slide Number Placeholder 3"/>
          <p:cNvSpPr>
            <a:spLocks noGrp="1"/>
          </p:cNvSpPr>
          <p:nvPr>
            <p:ph type="sldNum" sz="quarter" idx="5"/>
          </p:nvPr>
        </p:nvSpPr>
        <p:spPr bwMode="auto">
          <a:noFill/>
          <a:ln>
            <a:miter lim="800000"/>
          </a:ln>
        </p:spPr>
        <p:txBody>
          <a:bodyPr/>
          <a:lstStyle/>
          <a:p>
            <a:fld id="{E420D600-BF2C-4D92-BC3B-10FB18FF1CFB}" type="slidenum">
              <a:rPr lang="en-GB" smtClean="0">
                <a:latin typeface="Calibri" panose="020F0502020204030204" pitchFamily="34" charset="0"/>
                <a:cs typeface="Arial" panose="020B0604020202020204" pitchFamily="34" charset="0"/>
              </a:rPr>
              <a:t>43</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p:cNvSpPr>
            <a:spLocks noGrp="1" noChangeArrowheads="1"/>
          </p:cNvSpPr>
          <p:nvPr>
            <p:ph type="sldNum" sz="quarter" idx="5"/>
          </p:nvPr>
        </p:nvSpPr>
        <p:spPr bwMode="auto">
          <a:noFill/>
          <a:ln>
            <a:miter lim="800000"/>
          </a:ln>
        </p:spPr>
        <p:txBody>
          <a:bodyPr/>
          <a:lstStyle/>
          <a:p>
            <a:fld id="{27988288-93A1-4DCF-9623-5F2BE14F0D73}" type="slidenum">
              <a:rPr lang="en-US" smtClean="0">
                <a:latin typeface="Calibri" panose="020F0502020204030204" pitchFamily="34" charset="0"/>
                <a:cs typeface="Arial" panose="020B0604020202020204" pitchFamily="34" charset="0"/>
              </a:rPr>
              <a:t>44</a:t>
            </a:fld>
            <a:endParaRPr lang="en-US" smtClean="0">
              <a:latin typeface="Calibri" panose="020F0502020204030204" pitchFamily="34" charset="0"/>
              <a:cs typeface="Arial" panose="020B0604020202020204" pitchFamily="34" charset="0"/>
            </a:endParaRPr>
          </a:p>
        </p:txBody>
      </p:sp>
      <p:sp>
        <p:nvSpPr>
          <p:cNvPr id="126978" name="Rectangle 2"/>
          <p:cNvSpPr>
            <a:spLocks noChangeArrowheads="1"/>
          </p:cNvSpPr>
          <p:nvPr/>
        </p:nvSpPr>
        <p:spPr bwMode="auto">
          <a:xfrm>
            <a:off x="388620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6979" name="Rectangle 3"/>
          <p:cNvSpPr>
            <a:spLocks noChangeArrowheads="1"/>
          </p:cNvSpPr>
          <p:nvPr/>
        </p:nvSpPr>
        <p:spPr bwMode="auto">
          <a:xfrm>
            <a:off x="3886200" y="8704263"/>
            <a:ext cx="2971800" cy="427037"/>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126980" name="Rectangle 4"/>
          <p:cNvSpPr>
            <a:spLocks noChangeArrowheads="1"/>
          </p:cNvSpPr>
          <p:nvPr/>
        </p:nvSpPr>
        <p:spPr bwMode="auto">
          <a:xfrm>
            <a:off x="0" y="8704263"/>
            <a:ext cx="2971800" cy="427037"/>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6981" name="Rectangle 5"/>
          <p:cNvSpPr>
            <a:spLocks noChangeArrowheads="1"/>
          </p:cNvSpPr>
          <p:nvPr/>
        </p:nvSpPr>
        <p:spPr bwMode="auto">
          <a:xfrm>
            <a:off x="0" y="6350"/>
            <a:ext cx="2971800"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6982" name="Rectangle 6"/>
          <p:cNvSpPr>
            <a:spLocks noChangeArrowheads="1"/>
          </p:cNvSpPr>
          <p:nvPr/>
        </p:nvSpPr>
        <p:spPr bwMode="auto">
          <a:xfrm>
            <a:off x="3884613" y="3175"/>
            <a:ext cx="2973387"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6983" name="Rectangle 7"/>
          <p:cNvSpPr>
            <a:spLocks noChangeArrowheads="1"/>
          </p:cNvSpPr>
          <p:nvPr/>
        </p:nvSpPr>
        <p:spPr bwMode="auto">
          <a:xfrm>
            <a:off x="3884613" y="8702675"/>
            <a:ext cx="2973387" cy="427038"/>
          </a:xfrm>
          <a:prstGeom prst="rect">
            <a:avLst/>
          </a:prstGeom>
          <a:noFill/>
          <a:ln w="9525">
            <a:noFill/>
            <a:miter lim="800000"/>
          </a:ln>
        </p:spPr>
        <p:txBody>
          <a:bodyPr lIns="19050" tIns="0" rIns="19050" bIns="0" anchor="b"/>
          <a:lstStyle/>
          <a:p>
            <a:pPr algn="r" eaLnBrk="0" hangingPunct="0"/>
            <a:r>
              <a:rPr lang="en-US" sz="1000" i="1">
                <a:latin typeface="Times New Roman" panose="02020603050405020304" charset="0"/>
              </a:rPr>
              <a:t>12</a:t>
            </a:r>
          </a:p>
        </p:txBody>
      </p:sp>
      <p:sp>
        <p:nvSpPr>
          <p:cNvPr id="126984" name="Rectangle 8"/>
          <p:cNvSpPr>
            <a:spLocks noChangeArrowheads="1"/>
          </p:cNvSpPr>
          <p:nvPr/>
        </p:nvSpPr>
        <p:spPr bwMode="auto">
          <a:xfrm>
            <a:off x="-1588" y="8702675"/>
            <a:ext cx="2971801" cy="427038"/>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6985" name="Rectangle 9"/>
          <p:cNvSpPr>
            <a:spLocks noChangeArrowheads="1"/>
          </p:cNvSpPr>
          <p:nvPr/>
        </p:nvSpPr>
        <p:spPr bwMode="auto">
          <a:xfrm>
            <a:off x="-1588" y="3175"/>
            <a:ext cx="2971801" cy="428625"/>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6986" name="Rectangle 10"/>
          <p:cNvSpPr>
            <a:spLocks noGrp="1" noRot="1" noChangeAspect="1" noChangeArrowheads="1" noTextEdit="1"/>
          </p:cNvSpPr>
          <p:nvPr>
            <p:ph type="sldImg"/>
          </p:nvPr>
        </p:nvSpPr>
        <p:spPr bwMode="auto">
          <a:noFill/>
          <a:ln cap="flat">
            <a:solidFill>
              <a:srgbClr val="000000"/>
            </a:solidFill>
            <a:miter lim="800000"/>
          </a:ln>
        </p:spPr>
      </p:sp>
      <p:sp>
        <p:nvSpPr>
          <p:cNvPr id="126987" name="Rectangle 11"/>
          <p:cNvSpPr>
            <a:spLocks noGrp="1" noChangeArrowheads="1"/>
          </p:cNvSpPr>
          <p:nvPr>
            <p:ph type="body" idx="1"/>
          </p:nvPr>
        </p:nvSpPr>
        <p:spPr bwMode="auto">
          <a:noFill/>
        </p:spPr>
        <p:txBody>
          <a:bodyPr/>
          <a:lstStyle/>
          <a:p>
            <a:r>
              <a:rPr lang="en-US" b="1" smtClean="0">
                <a:ea typeface="MS PGothic" panose="020B0600070205080204" charset="-128"/>
              </a:rPr>
              <a:t>SCL Development</a:t>
            </a:r>
          </a:p>
          <a:p>
            <a:r>
              <a:rPr lang="en-US" smtClean="0">
                <a:ea typeface="MS PGothic" panose="020B0600070205080204" charset="-128"/>
              </a:rPr>
              <a:t>Wichterle’s CL spin-casting production technology, materials, &amp; design attracted the interest of the NPDC &amp; Dr Robert Morrison of the US.   In 1964, they bought the patent rights &amp; decided to commercialize the CL (by that stage, NPDC had bought out Dr Morrison’s interests in the venture).</a:t>
            </a:r>
          </a:p>
          <a:p>
            <a:endParaRPr lang="en-AU" smtClean="0">
              <a:ea typeface="MS PGothic" panose="020B060007020508020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ln>
        </p:spPr>
      </p:sp>
      <p:sp>
        <p:nvSpPr>
          <p:cNvPr id="51202" name="Notes Placeholder 2"/>
          <p:cNvSpPr>
            <a:spLocks noGrp="1"/>
          </p:cNvSpPr>
          <p:nvPr>
            <p:ph type="body" idx="1"/>
          </p:nvPr>
        </p:nvSpPr>
        <p:spPr bwMode="auto">
          <a:noFill/>
        </p:spPr>
        <p:txBody>
          <a:bodyPr/>
          <a:lstStyle/>
          <a:p>
            <a:pPr eaLnBrk="1" hangingPunct="1">
              <a:spcBef>
                <a:spcPct val="0"/>
              </a:spcBef>
            </a:pPr>
            <a:endParaRPr lang="en-CA" altLang="en-US" dirty="0">
              <a:ea typeface="MS PGothic" panose="020B0600070205080204" pitchFamily="34" charset="-128"/>
            </a:endParaRPr>
          </a:p>
        </p:txBody>
      </p:sp>
      <p:sp>
        <p:nvSpPr>
          <p:cNvPr id="51203" name="Slide Number Placeholder 3"/>
          <p:cNvSpPr>
            <a:spLocks noGrp="1"/>
          </p:cNvSpPr>
          <p:nvPr>
            <p:ph type="sldNum" sz="quarter" idx="5"/>
          </p:nvPr>
        </p:nvSpPr>
        <p:spPr bwMode="auto">
          <a:noFill/>
          <a:ln>
            <a:miter lim="800000"/>
          </a:ln>
        </p:spPr>
        <p:txBody>
          <a:bodyPr/>
          <a:lstStyle/>
          <a:p>
            <a:fld id="{26AD6163-B8E4-43D3-9B2B-667C667941B5}" type="slidenum">
              <a:rPr lang="en-US" altLang="en-US" sz="1000" smtClean="0">
                <a:solidFill>
                  <a:srgbClr val="000000"/>
                </a:solidFill>
              </a:rPr>
              <a:t>5</a:t>
            </a:fld>
            <a:endParaRPr lang="en-US" altLang="en-US" sz="1000" dirty="0">
              <a:solidFill>
                <a:srgbClr val="000000"/>
              </a:solidFill>
            </a:endParaRPr>
          </a:p>
        </p:txBody>
      </p:sp>
    </p:spTree>
    <p:extLst>
      <p:ext uri="{BB962C8B-B14F-4D97-AF65-F5344CB8AC3E}">
        <p14:creationId xmlns:p14="http://schemas.microsoft.com/office/powerpoint/2010/main" val="1725162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ln>
        </p:spPr>
      </p:sp>
      <p:sp>
        <p:nvSpPr>
          <p:cNvPr id="129026" name="Notes Placeholder 2"/>
          <p:cNvSpPr>
            <a:spLocks noGrp="1"/>
          </p:cNvSpPr>
          <p:nvPr>
            <p:ph type="body" idx="1"/>
          </p:nvPr>
        </p:nvSpPr>
        <p:spPr bwMode="auto">
          <a:noFill/>
        </p:spPr>
        <p:txBody>
          <a:bodyPr/>
          <a:lstStyle/>
          <a:p>
            <a:r>
              <a:rPr lang="en-GB" smtClean="0">
                <a:ea typeface="MS PGothic" panose="020B0600070205080204" charset="-128"/>
              </a:rPr>
              <a:t>The Czech CL product had been turned down by many CL manufacturers.  B&amp;L were about to get into CL production before WWII intervened &amp; CL manufacture did not eventuate then. Financially, they were not in good shape at the time (1960s) so were willing to try something new having little to loose.  The Canadian Griffin company created the Bionite NATURALENS product in the late 1960s.  Today it would be classified as a Group IV CL material (high water [55%], ionic).  After a series of ownership changes it found its way to the American Optical Company (Softcon) &amp; from there to CIBA Vision where it became vifilcon A (Spectrum &amp; NewVues products) after further evolution &amp; with CL molding in mind as the preferred CL fabrication technique.</a:t>
            </a:r>
          </a:p>
        </p:txBody>
      </p:sp>
      <p:sp>
        <p:nvSpPr>
          <p:cNvPr id="129027" name="Slide Number Placeholder 3"/>
          <p:cNvSpPr>
            <a:spLocks noGrp="1"/>
          </p:cNvSpPr>
          <p:nvPr>
            <p:ph type="sldNum" sz="quarter" idx="5"/>
          </p:nvPr>
        </p:nvSpPr>
        <p:spPr bwMode="auto">
          <a:noFill/>
          <a:ln>
            <a:miter lim="800000"/>
          </a:ln>
        </p:spPr>
        <p:txBody>
          <a:bodyPr/>
          <a:lstStyle/>
          <a:p>
            <a:fld id="{B5C13780-F411-414C-8AAA-20233EC58598}" type="slidenum">
              <a:rPr lang="en-GB" smtClean="0">
                <a:latin typeface="Calibri" panose="020F0502020204030204" pitchFamily="34" charset="0"/>
                <a:cs typeface="Arial" panose="020B0604020202020204" pitchFamily="34" charset="0"/>
              </a:rPr>
              <a:t>45</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ln>
        </p:spPr>
      </p:sp>
      <p:sp>
        <p:nvSpPr>
          <p:cNvPr id="131074" name="Notes Placeholder 2"/>
          <p:cNvSpPr>
            <a:spLocks noGrp="1"/>
          </p:cNvSpPr>
          <p:nvPr>
            <p:ph type="body" idx="1"/>
          </p:nvPr>
        </p:nvSpPr>
        <p:spPr bwMode="auto">
          <a:noFill/>
        </p:spPr>
        <p:txBody>
          <a:bodyPr/>
          <a:lstStyle/>
          <a:p>
            <a:r>
              <a:rPr lang="en-AU" dirty="0" smtClean="0">
                <a:ea typeface="MS PGothic" panose="020B0600070205080204" charset="-128"/>
              </a:rPr>
              <a:t>Titmus Eurocon became CIBA Vision Germany in the late 1980s.</a:t>
            </a:r>
            <a:endParaRPr lang="en-GB" dirty="0" smtClean="0">
              <a:ea typeface="MS PGothic" panose="020B0600070205080204" charset="-128"/>
            </a:endParaRPr>
          </a:p>
        </p:txBody>
      </p:sp>
      <p:sp>
        <p:nvSpPr>
          <p:cNvPr id="131075" name="Slide Number Placeholder 3"/>
          <p:cNvSpPr>
            <a:spLocks noGrp="1"/>
          </p:cNvSpPr>
          <p:nvPr>
            <p:ph type="sldNum" sz="quarter" idx="5"/>
          </p:nvPr>
        </p:nvSpPr>
        <p:spPr bwMode="auto">
          <a:noFill/>
          <a:ln>
            <a:miter lim="800000"/>
          </a:ln>
        </p:spPr>
        <p:txBody>
          <a:bodyPr/>
          <a:lstStyle/>
          <a:p>
            <a:fld id="{352CDA01-E31E-42B9-B6E9-8F2D769F3C54}" type="slidenum">
              <a:rPr lang="en-GB" smtClean="0">
                <a:latin typeface="Calibri" panose="020F0502020204030204" pitchFamily="34" charset="0"/>
                <a:cs typeface="Arial" panose="020B0604020202020204" pitchFamily="34" charset="0"/>
              </a:rPr>
              <a:t>46</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ln>
        </p:spPr>
      </p:sp>
      <p:sp>
        <p:nvSpPr>
          <p:cNvPr id="133122" name="Notes Placeholder 2"/>
          <p:cNvSpPr>
            <a:spLocks noGrp="1"/>
          </p:cNvSpPr>
          <p:nvPr>
            <p:ph type="body" idx="1"/>
          </p:nvPr>
        </p:nvSpPr>
        <p:spPr bwMode="auto">
          <a:noFill/>
        </p:spPr>
        <p:txBody>
          <a:bodyPr/>
          <a:lstStyle/>
          <a:p>
            <a:r>
              <a:rPr lang="en-GB" smtClean="0">
                <a:ea typeface="MS PGothic" panose="020B0600070205080204" charset="-128"/>
              </a:rPr>
              <a:t>Hydron is what the Czechs called their hydrated CL material.</a:t>
            </a:r>
          </a:p>
          <a:p>
            <a:endParaRPr lang="en-GB" smtClean="0">
              <a:ea typeface="MS PGothic" panose="020B0600070205080204" charset="-128"/>
            </a:endParaRPr>
          </a:p>
          <a:p>
            <a:r>
              <a:rPr lang="en-GB" smtClean="0">
                <a:ea typeface="MS PGothic" panose="020B0600070205080204" charset="-128"/>
              </a:rPr>
              <a:t>Lathe cutting xerogels to make CLs raised many problems.  Previous water-based polishing compounds could not be used &amp; any humidity variation the lens buttons (blanks) were exposed to, changed the parameters of the finished CLs.</a:t>
            </a:r>
          </a:p>
        </p:txBody>
      </p:sp>
      <p:sp>
        <p:nvSpPr>
          <p:cNvPr id="133123" name="Slide Number Placeholder 3"/>
          <p:cNvSpPr>
            <a:spLocks noGrp="1"/>
          </p:cNvSpPr>
          <p:nvPr>
            <p:ph type="sldNum" sz="quarter" idx="5"/>
          </p:nvPr>
        </p:nvSpPr>
        <p:spPr bwMode="auto">
          <a:noFill/>
          <a:ln>
            <a:miter lim="800000"/>
          </a:ln>
        </p:spPr>
        <p:txBody>
          <a:bodyPr/>
          <a:lstStyle/>
          <a:p>
            <a:fld id="{AB2C15DB-8F6D-4419-9D01-9318020191C7}" type="slidenum">
              <a:rPr lang="en-GB" smtClean="0">
                <a:latin typeface="Calibri" panose="020F0502020204030204" pitchFamily="34" charset="0"/>
                <a:cs typeface="Arial" panose="020B0604020202020204" pitchFamily="34" charset="0"/>
              </a:rPr>
              <a:t>47</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ln>
        </p:spPr>
      </p:sp>
      <p:sp>
        <p:nvSpPr>
          <p:cNvPr id="136194" name="Notes Placeholder 2"/>
          <p:cNvSpPr>
            <a:spLocks noGrp="1"/>
          </p:cNvSpPr>
          <p:nvPr>
            <p:ph type="body" idx="1"/>
          </p:nvPr>
        </p:nvSpPr>
        <p:spPr bwMode="auto">
          <a:noFill/>
        </p:spPr>
        <p:txBody>
          <a:bodyPr/>
          <a:lstStyle/>
          <a:p>
            <a:r>
              <a:rPr lang="en-GB" smtClean="0">
                <a:ea typeface="MS PGothic" panose="020B0600070205080204" charset="-128"/>
              </a:rPr>
              <a:t>Permalens:  71% water was the first lens designed for CW.  DeCarle experimented on himself wearing for over 6 months at a time.</a:t>
            </a:r>
          </a:p>
          <a:p>
            <a:r>
              <a:rPr lang="en-GB" smtClean="0">
                <a:ea typeface="MS PGothic" panose="020B0600070205080204" charset="-128"/>
              </a:rPr>
              <a:t>Scanlens 75: Scanlens of Gothenburg, Sweden, started by Klaus Nilsson, 75% water material, for 3 months EW. </a:t>
            </a:r>
          </a:p>
          <a:p>
            <a:r>
              <a:rPr lang="en-GB" smtClean="0">
                <a:ea typeface="MS PGothic" panose="020B0600070205080204" charset="-128"/>
              </a:rPr>
              <a:t>Snoflex 50: A terpolymer of methyl methacrylate, vinyl pyrrolidone, &amp; g-mema (3-methoxy-2-hydroxy-propyl methacrylate) giving a 52.5% water content - developed by Smith &amp; Nephew, UK. </a:t>
            </a:r>
          </a:p>
        </p:txBody>
      </p:sp>
      <p:sp>
        <p:nvSpPr>
          <p:cNvPr id="136195" name="Slide Number Placeholder 3"/>
          <p:cNvSpPr>
            <a:spLocks noGrp="1"/>
          </p:cNvSpPr>
          <p:nvPr>
            <p:ph type="sldNum" sz="quarter" idx="5"/>
          </p:nvPr>
        </p:nvSpPr>
        <p:spPr bwMode="auto">
          <a:noFill/>
          <a:ln>
            <a:miter lim="800000"/>
          </a:ln>
        </p:spPr>
        <p:txBody>
          <a:bodyPr/>
          <a:lstStyle/>
          <a:p>
            <a:fld id="{4E7B91EA-D104-4BA1-BE29-365E5526D9BE}" type="slidenum">
              <a:rPr lang="en-GB" smtClean="0">
                <a:latin typeface="Calibri" panose="020F0502020204030204" pitchFamily="34" charset="0"/>
                <a:cs typeface="Arial" panose="020B0604020202020204" pitchFamily="34" charset="0"/>
              </a:rPr>
              <a:t>49</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ln>
        </p:spPr>
      </p:sp>
      <p:sp>
        <p:nvSpPr>
          <p:cNvPr id="138242" name="Notes Placeholder 2"/>
          <p:cNvSpPr>
            <a:spLocks noGrp="1"/>
          </p:cNvSpPr>
          <p:nvPr>
            <p:ph type="body" idx="1"/>
          </p:nvPr>
        </p:nvSpPr>
        <p:spPr bwMode="auto">
          <a:noFill/>
        </p:spPr>
        <p:txBody>
          <a:bodyPr/>
          <a:lstStyle/>
          <a:p>
            <a:pPr eaLnBrk="1" hangingPunct="1"/>
            <a:r>
              <a:rPr lang="en-GB" smtClean="0">
                <a:ea typeface="MS PGothic" panose="020B0600070205080204" charset="-128"/>
              </a:rPr>
              <a:t>Tetrafilcon, a low water, non-ionic copolymer made up of HEMA, n-vinyl pyrrolidone (added to bring the water content up to 42%), &amp; MMA was to be an important material in the CooperVision soft lens range.</a:t>
            </a:r>
          </a:p>
          <a:p>
            <a:pPr eaLnBrk="1" hangingPunct="1"/>
            <a:r>
              <a:rPr lang="en-GB" smtClean="0">
                <a:ea typeface="MS PGothic" panose="020B0600070205080204" charset="-128"/>
              </a:rPr>
              <a:t>Donald Brucker (1932-2005) </a:t>
            </a:r>
            <a:r>
              <a:rPr lang="en-GB" i="1" smtClean="0">
                <a:ea typeface="MS PGothic" panose="020B0600070205080204" charset="-128"/>
              </a:rPr>
              <a:t>Continuous Curve Contact Lens Co.</a:t>
            </a:r>
            <a:endParaRPr lang="en-US" smtClean="0">
              <a:ea typeface="MS PGothic" panose="020B0600070205080204" charset="-128"/>
            </a:endParaRPr>
          </a:p>
        </p:txBody>
      </p:sp>
      <p:sp>
        <p:nvSpPr>
          <p:cNvPr id="138243" name="Slide Number Placeholder 3"/>
          <p:cNvSpPr>
            <a:spLocks noGrp="1"/>
          </p:cNvSpPr>
          <p:nvPr>
            <p:ph type="sldNum" sz="quarter" idx="5"/>
          </p:nvPr>
        </p:nvSpPr>
        <p:spPr bwMode="auto">
          <a:noFill/>
          <a:ln>
            <a:miter lim="800000"/>
          </a:ln>
        </p:spPr>
        <p:txBody>
          <a:bodyPr/>
          <a:lstStyle/>
          <a:p>
            <a:fld id="{3C7DE7B3-D58C-463E-9924-F7D33049E6DE}" type="slidenum">
              <a:rPr lang="en-GB" smtClean="0">
                <a:latin typeface="Calibri" panose="020F0502020204030204" pitchFamily="34" charset="0"/>
                <a:cs typeface="Arial" panose="020B0604020202020204" pitchFamily="34" charset="0"/>
              </a:rPr>
              <a:t>50</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ln>
        </p:spPr>
      </p:sp>
      <p:sp>
        <p:nvSpPr>
          <p:cNvPr id="142338" name="Notes Placeholder 2"/>
          <p:cNvSpPr>
            <a:spLocks noGrp="1"/>
          </p:cNvSpPr>
          <p:nvPr>
            <p:ph type="body" idx="1"/>
          </p:nvPr>
        </p:nvSpPr>
        <p:spPr bwMode="auto">
          <a:noFill/>
        </p:spPr>
        <p:txBody>
          <a:bodyPr/>
          <a:lstStyle/>
          <a:p>
            <a:r>
              <a:rPr lang="en-GB" smtClean="0">
                <a:ea typeface="MS PGothic" panose="020B0600070205080204" charset="-128"/>
              </a:rPr>
              <a:t>At that time, EW CLs tended to be worn for months on end.  Professionally, Bay had seen many cases of keratitis &amp; unhappy eyes due to the deposits.  He visited Scanlens in Sweden to see how they were made.  On the flight back home he decided there must be a better way of making the CLs to allow them to be made cheaper &amp; therefore thrown away more regularly.</a:t>
            </a:r>
          </a:p>
          <a:p>
            <a:endParaRPr lang="en-GB" smtClean="0">
              <a:ea typeface="MS PGothic" panose="020B0600070205080204" charset="-128"/>
            </a:endParaRPr>
          </a:p>
          <a:p>
            <a:r>
              <a:rPr lang="en-GB" smtClean="0">
                <a:ea typeface="MS PGothic" panose="020B0600070205080204" charset="-128"/>
              </a:rPr>
              <a:t>The MIA lens Company was named after the Bay family members - </a:t>
            </a:r>
            <a:r>
              <a:rPr lang="en-GB" b="1" smtClean="0">
                <a:ea typeface="MS PGothic" panose="020B0600070205080204" charset="-128"/>
              </a:rPr>
              <a:t>M</a:t>
            </a:r>
            <a:r>
              <a:rPr lang="en-GB" smtClean="0">
                <a:ea typeface="MS PGothic" panose="020B0600070205080204" charset="-128"/>
              </a:rPr>
              <a:t>ichael, wife </a:t>
            </a:r>
            <a:r>
              <a:rPr lang="en-GB" b="1" smtClean="0">
                <a:ea typeface="MS PGothic" panose="020B0600070205080204" charset="-128"/>
              </a:rPr>
              <a:t>I</a:t>
            </a:r>
            <a:r>
              <a:rPr lang="en-GB" smtClean="0">
                <a:ea typeface="MS PGothic" panose="020B0600070205080204" charset="-128"/>
              </a:rPr>
              <a:t>nger (a dentist), &amp; daughter </a:t>
            </a:r>
            <a:r>
              <a:rPr lang="en-GB" b="1" smtClean="0">
                <a:ea typeface="MS PGothic" panose="020B0600070205080204" charset="-128"/>
              </a:rPr>
              <a:t>A</a:t>
            </a:r>
            <a:r>
              <a:rPr lang="en-GB" smtClean="0">
                <a:ea typeface="MS PGothic" panose="020B0600070205080204" charset="-128"/>
              </a:rPr>
              <a:t>nnette.</a:t>
            </a:r>
          </a:p>
        </p:txBody>
      </p:sp>
      <p:sp>
        <p:nvSpPr>
          <p:cNvPr id="142339" name="Slide Number Placeholder 3"/>
          <p:cNvSpPr>
            <a:spLocks noGrp="1"/>
          </p:cNvSpPr>
          <p:nvPr>
            <p:ph type="sldNum" sz="quarter" idx="5"/>
          </p:nvPr>
        </p:nvSpPr>
        <p:spPr bwMode="auto">
          <a:noFill/>
          <a:ln>
            <a:miter lim="800000"/>
          </a:ln>
        </p:spPr>
        <p:txBody>
          <a:bodyPr/>
          <a:lstStyle/>
          <a:p>
            <a:fld id="{3ADCC912-4069-4CA1-B459-1CB022924618}" type="slidenum">
              <a:rPr lang="en-GB" smtClean="0">
                <a:latin typeface="Calibri" panose="020F0502020204030204" pitchFamily="34" charset="0"/>
                <a:cs typeface="Arial" panose="020B0604020202020204" pitchFamily="34" charset="0"/>
              </a:rPr>
              <a:t>53</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ln>
        </p:spPr>
      </p:sp>
      <p:sp>
        <p:nvSpPr>
          <p:cNvPr id="146434" name="Notes Placeholder 2"/>
          <p:cNvSpPr>
            <a:spLocks noGrp="1"/>
          </p:cNvSpPr>
          <p:nvPr>
            <p:ph type="body" idx="1"/>
          </p:nvPr>
        </p:nvSpPr>
        <p:spPr bwMode="auto">
          <a:noFill/>
        </p:spPr>
        <p:txBody>
          <a:bodyPr/>
          <a:lstStyle/>
          <a:p>
            <a:r>
              <a:rPr lang="en-GB" smtClean="0">
                <a:ea typeface="MS PGothic" panose="020B0600070205080204" charset="-128"/>
              </a:rPr>
              <a:t>Original style packaging for J&amp;J Acuvue.  That is a later model as the extended range of powers was not launched immediately.  Each box contained 6 blisters each containing one CL.  J&amp;J supplied R &amp; L stickers for attachment to the appropriate boxes in the square space provided at the L side of the front face.</a:t>
            </a:r>
          </a:p>
        </p:txBody>
      </p:sp>
      <p:sp>
        <p:nvSpPr>
          <p:cNvPr id="146435" name="Slide Number Placeholder 3"/>
          <p:cNvSpPr>
            <a:spLocks noGrp="1"/>
          </p:cNvSpPr>
          <p:nvPr>
            <p:ph type="sldNum" sz="quarter" idx="5"/>
          </p:nvPr>
        </p:nvSpPr>
        <p:spPr bwMode="auto">
          <a:noFill/>
          <a:ln>
            <a:miter lim="800000"/>
          </a:ln>
        </p:spPr>
        <p:txBody>
          <a:bodyPr/>
          <a:lstStyle/>
          <a:p>
            <a:fld id="{765D93A4-31E8-4AB0-88D3-D98290B77094}" type="slidenum">
              <a:rPr lang="en-GB" smtClean="0">
                <a:latin typeface="Calibri" panose="020F0502020204030204" pitchFamily="34" charset="0"/>
                <a:cs typeface="Arial" panose="020B0604020202020204" pitchFamily="34" charset="0"/>
              </a:rPr>
              <a:t>56</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ln>
        </p:spPr>
      </p:sp>
      <p:sp>
        <p:nvSpPr>
          <p:cNvPr id="148482" name="Notes Placeholder 2"/>
          <p:cNvSpPr>
            <a:spLocks noGrp="1"/>
          </p:cNvSpPr>
          <p:nvPr>
            <p:ph type="body" idx="1"/>
          </p:nvPr>
        </p:nvSpPr>
        <p:spPr bwMode="auto">
          <a:noFill/>
        </p:spPr>
        <p:txBody>
          <a:bodyPr/>
          <a:lstStyle/>
          <a:p>
            <a:r>
              <a:rPr lang="en-GB" smtClean="0">
                <a:ea typeface="MS PGothic" panose="020B0600070205080204" charset="-128"/>
              </a:rPr>
              <a:t>The Bausch &amp; Lomb Medallist lens was made from HEMA (polymacon) using the Reverse Process 3 (RPIII) method.  That was essentially their tried &amp; tested spin-cast method but the CLs were made thicker so that a lathe could be used to form a spherical back surface. </a:t>
            </a:r>
          </a:p>
        </p:txBody>
      </p:sp>
      <p:sp>
        <p:nvSpPr>
          <p:cNvPr id="148483" name="Slide Number Placeholder 3"/>
          <p:cNvSpPr>
            <a:spLocks noGrp="1"/>
          </p:cNvSpPr>
          <p:nvPr>
            <p:ph type="sldNum" sz="quarter" idx="5"/>
          </p:nvPr>
        </p:nvSpPr>
        <p:spPr bwMode="auto">
          <a:noFill/>
          <a:ln>
            <a:miter lim="800000"/>
          </a:ln>
        </p:spPr>
        <p:txBody>
          <a:bodyPr/>
          <a:lstStyle/>
          <a:p>
            <a:fld id="{82B3B7FB-A4C9-4865-94F7-A3265C0AFA88}" type="slidenum">
              <a:rPr lang="en-GB" smtClean="0">
                <a:latin typeface="Calibri" panose="020F0502020204030204" pitchFamily="34" charset="0"/>
                <a:cs typeface="Arial" panose="020B0604020202020204" pitchFamily="34" charset="0"/>
              </a:rPr>
              <a:t>57</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ln>
        </p:spPr>
      </p:sp>
      <p:sp>
        <p:nvSpPr>
          <p:cNvPr id="152578" name="Notes Placeholder 2"/>
          <p:cNvSpPr>
            <a:spLocks noGrp="1"/>
          </p:cNvSpPr>
          <p:nvPr>
            <p:ph type="body" idx="1"/>
          </p:nvPr>
        </p:nvSpPr>
        <p:spPr bwMode="auto">
          <a:noFill/>
        </p:spPr>
        <p:txBody>
          <a:bodyPr/>
          <a:lstStyle/>
          <a:p>
            <a:r>
              <a:rPr lang="en-GB" smtClean="0">
                <a:ea typeface="MS PGothic" panose="020B0600070205080204" charset="-128"/>
              </a:rPr>
              <a:t>nelfilcon A, named after CIBA Vision’s NELTEG team (New Lens Technology Group), is a non-ionic, FDA Group II (low water, non-ionic) hydrogel incorporating a modified form of polyvinyl alcohol (PVA) giving it a water content of 69%.  Light polymerization was used to for the CL edge </a:t>
            </a:r>
            <a:r>
              <a:rPr lang="en-GB" i="1" smtClean="0">
                <a:ea typeface="MS PGothic" panose="020B0600070205080204" charset="-128"/>
              </a:rPr>
              <a:t>in situ.</a:t>
            </a:r>
            <a:r>
              <a:rPr lang="en-GB" smtClean="0">
                <a:ea typeface="MS PGothic" panose="020B0600070205080204" charset="-128"/>
              </a:rPr>
              <a:t>  Unpolymerized lens material could be simply washed off.</a:t>
            </a:r>
          </a:p>
        </p:txBody>
      </p:sp>
      <p:sp>
        <p:nvSpPr>
          <p:cNvPr id="152579" name="Slide Number Placeholder 3"/>
          <p:cNvSpPr>
            <a:spLocks noGrp="1"/>
          </p:cNvSpPr>
          <p:nvPr>
            <p:ph type="sldNum" sz="quarter" idx="5"/>
          </p:nvPr>
        </p:nvSpPr>
        <p:spPr bwMode="auto">
          <a:noFill/>
          <a:ln>
            <a:miter lim="800000"/>
          </a:ln>
        </p:spPr>
        <p:txBody>
          <a:bodyPr/>
          <a:lstStyle/>
          <a:p>
            <a:fld id="{3F7CD0B7-50DC-42F0-B4E1-451CCC55E4C8}" type="slidenum">
              <a:rPr lang="en-GB" smtClean="0">
                <a:latin typeface="Calibri" panose="020F0502020204030204" pitchFamily="34" charset="0"/>
                <a:cs typeface="Arial" panose="020B0604020202020204" pitchFamily="34" charset="0"/>
              </a:rPr>
              <a:t>60</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ln>
        </p:spPr>
      </p:sp>
      <p:sp>
        <p:nvSpPr>
          <p:cNvPr id="54274" name="Notes Placeholder 2"/>
          <p:cNvSpPr>
            <a:spLocks noGrp="1"/>
          </p:cNvSpPr>
          <p:nvPr>
            <p:ph type="body" idx="1"/>
          </p:nvPr>
        </p:nvSpPr>
        <p:spPr bwMode="auto">
          <a:noFill/>
        </p:spPr>
        <p:txBody>
          <a:bodyPr/>
          <a:lstStyle/>
          <a:p>
            <a:r>
              <a:rPr lang="en-GB" smtClean="0">
                <a:ea typeface="MS PGothic" panose="020B0600070205080204" charset="-128"/>
              </a:rPr>
              <a:t>The history of CLs is a long &amp; fascinating story but, out of necessity, this presentation can only be an abridged version.</a:t>
            </a:r>
          </a:p>
          <a:p>
            <a:endParaRPr lang="en-GB" smtClean="0">
              <a:ea typeface="MS PGothic" panose="020B0600070205080204" charset="-128"/>
            </a:endParaRPr>
          </a:p>
          <a:p>
            <a:r>
              <a:rPr lang="en-GB" smtClean="0">
                <a:ea typeface="MS PGothic" panose="020B0600070205080204" charset="-128"/>
              </a:rPr>
              <a:t>The focus is on the major developments in CLs &amp; lens care in general, &amp; solutions in particular, are ignored.  Further, little emphasis is placed on variations in CL types.</a:t>
            </a:r>
          </a:p>
          <a:p>
            <a:endParaRPr lang="en-GB" smtClean="0">
              <a:ea typeface="MS PGothic" panose="020B0600070205080204" charset="-128"/>
            </a:endParaRPr>
          </a:p>
          <a:p>
            <a:r>
              <a:rPr lang="en-GB" smtClean="0">
                <a:ea typeface="MS PGothic" panose="020B0600070205080204" charset="-128"/>
              </a:rPr>
              <a:t>Apologies to all the hard-working CL pioneers who have not been mentioned, especially those in countries outside the main CL-pioneering countries whose work went, and continues to go, unreported.</a:t>
            </a:r>
          </a:p>
        </p:txBody>
      </p:sp>
      <p:sp>
        <p:nvSpPr>
          <p:cNvPr id="54275" name="Slide Number Placeholder 3"/>
          <p:cNvSpPr>
            <a:spLocks noGrp="1"/>
          </p:cNvSpPr>
          <p:nvPr>
            <p:ph type="sldNum" sz="quarter" idx="5"/>
          </p:nvPr>
        </p:nvSpPr>
        <p:spPr bwMode="auto">
          <a:noFill/>
          <a:ln>
            <a:miter lim="800000"/>
          </a:ln>
        </p:spPr>
        <p:txBody>
          <a:bodyPr/>
          <a:lstStyle/>
          <a:p>
            <a:fld id="{F5A79894-F4C5-491C-9092-49EFEBFE6DD7}" type="slidenum">
              <a:rPr lang="en-GB" smtClean="0">
                <a:latin typeface="Calibri" panose="020F0502020204030204" pitchFamily="34" charset="0"/>
                <a:cs typeface="Arial" panose="020B0604020202020204" pitchFamily="34" charset="0"/>
              </a:rPr>
              <a:t>7</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ln>
        </p:spPr>
      </p:sp>
      <p:sp>
        <p:nvSpPr>
          <p:cNvPr id="157698" name="Notes Placeholder 2"/>
          <p:cNvSpPr>
            <a:spLocks noGrp="1"/>
          </p:cNvSpPr>
          <p:nvPr>
            <p:ph type="body" idx="1"/>
          </p:nvPr>
        </p:nvSpPr>
        <p:spPr bwMode="auto">
          <a:noFill/>
        </p:spPr>
        <p:txBody>
          <a:bodyPr/>
          <a:lstStyle/>
          <a:p>
            <a:r>
              <a:rPr lang="en-GB" dirty="0" smtClean="0">
                <a:ea typeface="MS PGothic" panose="020B0600070205080204" charset="-128"/>
              </a:rPr>
              <a:t>Patent litigation has been a feature of the development of CLs in general &amp; is not a ‘recent’ phenomenon in the CL field.   Now because of the vast costs of research &amp; development of new materials &amp; CLs, manufacturers are understandably keen to protect their intellectual property.  Like those related to CLs, claims &amp; counter claims regarding care solutions have at times taken on the appearance of the ‘cola wars’ – early it was peroxide </a:t>
            </a:r>
            <a:r>
              <a:rPr lang="en-GB" i="1" dirty="0" smtClean="0">
                <a:ea typeface="MS PGothic" panose="020B0600070205080204" charset="-128"/>
              </a:rPr>
              <a:t>vs. </a:t>
            </a:r>
            <a:r>
              <a:rPr lang="en-GB" dirty="0" smtClean="0">
                <a:ea typeface="MS PGothic" panose="020B0600070205080204" charset="-128"/>
              </a:rPr>
              <a:t>cold chemical systems </a:t>
            </a:r>
            <a:r>
              <a:rPr lang="en-GB" i="1" dirty="0" smtClean="0">
                <a:ea typeface="MS PGothic" panose="020B0600070205080204" charset="-128"/>
              </a:rPr>
              <a:t>vs. </a:t>
            </a:r>
            <a:r>
              <a:rPr lang="en-GB" dirty="0" smtClean="0">
                <a:ea typeface="MS PGothic" panose="020B0600070205080204" charset="-128"/>
              </a:rPr>
              <a:t>thermal disinfection</a:t>
            </a:r>
            <a:r>
              <a:rPr lang="en-GB" i="1" dirty="0" smtClean="0">
                <a:ea typeface="MS PGothic" panose="020B0600070205080204" charset="-128"/>
              </a:rPr>
              <a:t>, </a:t>
            </a:r>
            <a:r>
              <a:rPr lang="en-GB" dirty="0" smtClean="0">
                <a:ea typeface="MS PGothic" panose="020B0600070205080204" charset="-128"/>
              </a:rPr>
              <a:t>later it was polihexanides </a:t>
            </a:r>
            <a:r>
              <a:rPr lang="en-GB" i="1" dirty="0" smtClean="0">
                <a:ea typeface="MS PGothic" panose="020B0600070205080204" charset="-128"/>
              </a:rPr>
              <a:t>vs. </a:t>
            </a:r>
            <a:r>
              <a:rPr lang="en-GB" dirty="0" smtClean="0">
                <a:ea typeface="MS PGothic" panose="020B0600070205080204" charset="-128"/>
              </a:rPr>
              <a:t>polyquaternium compounds.  Now the latter combatants are combined in more than one lens care product.</a:t>
            </a:r>
          </a:p>
          <a:p>
            <a:r>
              <a:rPr lang="en-GB" dirty="0" smtClean="0">
                <a:ea typeface="MS PGothic" panose="020B0600070205080204" charset="-128"/>
              </a:rPr>
              <a:t>All the while, hydrogen peroxide lurks in the background still offering the advantages it has always offered</a:t>
            </a:r>
            <a:r>
              <a:rPr lang="en-GB" i="1" dirty="0" smtClean="0">
                <a:ea typeface="MS PGothic" panose="020B0600070205080204" charset="-128"/>
              </a:rPr>
              <a:t>.</a:t>
            </a:r>
            <a:endParaRPr lang="en-GB" dirty="0" smtClean="0">
              <a:ea typeface="MS PGothic" panose="020B0600070205080204" charset="-128"/>
            </a:endParaRPr>
          </a:p>
        </p:txBody>
      </p:sp>
      <p:sp>
        <p:nvSpPr>
          <p:cNvPr id="157699" name="Slide Number Placeholder 3"/>
          <p:cNvSpPr>
            <a:spLocks noGrp="1"/>
          </p:cNvSpPr>
          <p:nvPr>
            <p:ph type="sldNum" sz="quarter" idx="5"/>
          </p:nvPr>
        </p:nvSpPr>
        <p:spPr bwMode="auto">
          <a:noFill/>
          <a:ln>
            <a:miter lim="800000"/>
          </a:ln>
        </p:spPr>
        <p:txBody>
          <a:bodyPr/>
          <a:lstStyle/>
          <a:p>
            <a:fld id="{FAFEC141-B3F2-4303-9D67-F9280ED48778}" type="slidenum">
              <a:rPr lang="en-GB" smtClean="0">
                <a:latin typeface="Calibri" panose="020F0502020204030204" pitchFamily="34" charset="0"/>
                <a:cs typeface="Arial" panose="020B0604020202020204" pitchFamily="34" charset="0"/>
              </a:rPr>
              <a:t>64</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ln>
        </p:spPr>
      </p:sp>
      <p:sp>
        <p:nvSpPr>
          <p:cNvPr id="56322" name="Notes Placeholder 2"/>
          <p:cNvSpPr>
            <a:spLocks noGrp="1"/>
          </p:cNvSpPr>
          <p:nvPr>
            <p:ph type="body" idx="1"/>
          </p:nvPr>
        </p:nvSpPr>
        <p:spPr bwMode="auto">
          <a:noFill/>
        </p:spPr>
        <p:txBody>
          <a:bodyPr/>
          <a:lstStyle/>
          <a:p>
            <a:pPr eaLnBrk="1" hangingPunct="1">
              <a:spcBef>
                <a:spcPct val="0"/>
              </a:spcBef>
            </a:pPr>
            <a:r>
              <a:rPr lang="en-US" smtClean="0">
                <a:ea typeface="MS PGothic" panose="020B0600070205080204" charset="-128"/>
              </a:rPr>
              <a:t>Roman historian Celcus is reported the have used linen discs inserted into the eye between the eyelids following surgery for pterygium.  It is not clear how that surgery was done or how the patient was kept still during surgery as the use of anaesthesia was the best part of a millenium away at that time.</a:t>
            </a:r>
          </a:p>
          <a:p>
            <a:pPr eaLnBrk="1" hangingPunct="1">
              <a:spcBef>
                <a:spcPct val="0"/>
              </a:spcBef>
            </a:pPr>
            <a:r>
              <a:rPr lang="en-US" smtClean="0">
                <a:ea typeface="MS PGothic" panose="020B0600070205080204" charset="-128"/>
              </a:rPr>
              <a:t>Despite reports to the contrary, Da Vinci, Decartes, &amp; de la Hire really have no relation to the true development of CLs.</a:t>
            </a:r>
          </a:p>
          <a:p>
            <a:pPr eaLnBrk="1" hangingPunct="1">
              <a:spcBef>
                <a:spcPct val="0"/>
              </a:spcBef>
            </a:pPr>
            <a:endParaRPr lang="en-US" smtClean="0">
              <a:ea typeface="MS PGothic" panose="020B0600070205080204" charset="-128"/>
            </a:endParaRPr>
          </a:p>
          <a:p>
            <a:pPr eaLnBrk="1" hangingPunct="1">
              <a:spcBef>
                <a:spcPct val="0"/>
              </a:spcBef>
            </a:pPr>
            <a:r>
              <a:rPr lang="en-US" smtClean="0">
                <a:ea typeface="MS PGothic" panose="020B0600070205080204" charset="-128"/>
              </a:rPr>
              <a:t>However, Thomas Young &amp; John Herschel deserve further discussion.</a:t>
            </a:r>
          </a:p>
        </p:txBody>
      </p:sp>
      <p:sp>
        <p:nvSpPr>
          <p:cNvPr id="56323" name="Slide Number Placeholder 3"/>
          <p:cNvSpPr>
            <a:spLocks noGrp="1"/>
          </p:cNvSpPr>
          <p:nvPr>
            <p:ph type="sldNum" sz="quarter" idx="5"/>
          </p:nvPr>
        </p:nvSpPr>
        <p:spPr bwMode="auto">
          <a:noFill/>
          <a:ln>
            <a:miter lim="800000"/>
          </a:ln>
        </p:spPr>
        <p:txBody>
          <a:bodyPr/>
          <a:lstStyle/>
          <a:p>
            <a:fld id="{9756500C-7EDF-4DCA-9D5E-62346C86FC50}" type="slidenum">
              <a:rPr lang="en-GB" smtClean="0">
                <a:latin typeface="Calibri" panose="020F0502020204030204" pitchFamily="34" charset="0"/>
                <a:cs typeface="Arial" panose="020B0604020202020204" pitchFamily="34" charset="0"/>
              </a:rPr>
              <a:t>8</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ln>
        </p:spPr>
      </p:sp>
      <p:sp>
        <p:nvSpPr>
          <p:cNvPr id="58370" name="Notes Placeholder 2"/>
          <p:cNvSpPr>
            <a:spLocks noGrp="1"/>
          </p:cNvSpPr>
          <p:nvPr>
            <p:ph type="body" idx="1"/>
          </p:nvPr>
        </p:nvSpPr>
        <p:spPr bwMode="auto">
          <a:noFill/>
        </p:spPr>
        <p:txBody>
          <a:bodyPr/>
          <a:lstStyle/>
          <a:p>
            <a:pPr eaLnBrk="1" hangingPunct="1">
              <a:spcBef>
                <a:spcPct val="0"/>
              </a:spcBef>
            </a:pPr>
            <a:r>
              <a:rPr lang="en-US" dirty="0" smtClean="0">
                <a:ea typeface="MS PGothic" panose="020B0600070205080204" charset="-128"/>
              </a:rPr>
              <a:t>There is no mention anywhere that Young ever took the idea any further.</a:t>
            </a:r>
          </a:p>
        </p:txBody>
      </p:sp>
      <p:sp>
        <p:nvSpPr>
          <p:cNvPr id="58371" name="Slide Number Placeholder 3"/>
          <p:cNvSpPr>
            <a:spLocks noGrp="1"/>
          </p:cNvSpPr>
          <p:nvPr>
            <p:ph type="sldNum" sz="quarter" idx="5"/>
          </p:nvPr>
        </p:nvSpPr>
        <p:spPr bwMode="auto">
          <a:noFill/>
          <a:ln>
            <a:miter lim="800000"/>
          </a:ln>
        </p:spPr>
        <p:txBody>
          <a:bodyPr/>
          <a:lstStyle/>
          <a:p>
            <a:fld id="{B8648A0E-E76A-44CA-8339-1E03F1D8D939}" type="slidenum">
              <a:rPr lang="en-GB" smtClean="0">
                <a:latin typeface="Calibri" panose="020F0502020204030204" pitchFamily="34" charset="0"/>
                <a:cs typeface="Arial" panose="020B0604020202020204" pitchFamily="34" charset="0"/>
              </a:rPr>
              <a:t>9</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ln>
        </p:spPr>
      </p:sp>
      <p:sp>
        <p:nvSpPr>
          <p:cNvPr id="60418" name="Notes Placeholder 2"/>
          <p:cNvSpPr>
            <a:spLocks noGrp="1"/>
          </p:cNvSpPr>
          <p:nvPr>
            <p:ph type="body" idx="1"/>
          </p:nvPr>
        </p:nvSpPr>
        <p:spPr bwMode="auto">
          <a:noFill/>
        </p:spPr>
        <p:txBody>
          <a:bodyPr/>
          <a:lstStyle/>
          <a:p>
            <a:pPr eaLnBrk="1" hangingPunct="1">
              <a:spcBef>
                <a:spcPct val="0"/>
              </a:spcBef>
            </a:pPr>
            <a:r>
              <a:rPr lang="en-GB" smtClean="0">
                <a:ea typeface="MS PGothic" panose="020B0600070205080204" charset="-128"/>
              </a:rPr>
              <a:t>William Henry Fox Talbot (1800 – 1877)</a:t>
            </a:r>
            <a:r>
              <a:rPr lang="en-US" smtClean="0">
                <a:ea typeface="MS PGothic" panose="020B0600070205080204" charset="-128"/>
              </a:rPr>
              <a:t> was a pioneer of analogue (film) photography.</a:t>
            </a:r>
          </a:p>
          <a:p>
            <a:pPr eaLnBrk="1" hangingPunct="1">
              <a:spcBef>
                <a:spcPct val="0"/>
              </a:spcBef>
            </a:pPr>
            <a:r>
              <a:rPr lang="en-GB" b="1" smtClean="0">
                <a:ea typeface="MS PGothic" panose="020B0600070205080204" charset="-128"/>
              </a:rPr>
              <a:t>Sir George Biddell Airy</a:t>
            </a:r>
            <a:r>
              <a:rPr lang="en-GB" smtClean="0">
                <a:ea typeface="MS PGothic" panose="020B0600070205080204" charset="-128"/>
              </a:rPr>
              <a:t>, (1801 – 1892) was an</a:t>
            </a:r>
            <a:r>
              <a:rPr lang="en-GB" smtClean="0">
                <a:solidFill>
                  <a:srgbClr val="5C6F7B"/>
                </a:solidFill>
                <a:ea typeface="MS PGothic" panose="020B0600070205080204" charset="-128"/>
              </a:rPr>
              <a:t> English mathematician &amp; the Astronomer Royal from 1835 to 1881, </a:t>
            </a:r>
            <a:r>
              <a:rPr lang="en-GB" smtClean="0">
                <a:ea typeface="MS PGothic" panose="020B0600070205080204" charset="-128"/>
              </a:rPr>
              <a:t>establishing Greenwich as the location of the prime meridian (Greenwich Mean Time [GMT] or more commonly now – Universal Time Co-ordinated [UTC] .  As only the military can, GMT/UTC is called Zulu Time in military contexts – Zulu is the word in the phonetic alphabet for Z (zed or zee, country-dependent).</a:t>
            </a:r>
            <a:endParaRPr lang="en-US" smtClean="0">
              <a:ea typeface="MS PGothic" panose="020B0600070205080204" charset="-128"/>
            </a:endParaRPr>
          </a:p>
        </p:txBody>
      </p:sp>
      <p:sp>
        <p:nvSpPr>
          <p:cNvPr id="60419" name="Slide Number Placeholder 3"/>
          <p:cNvSpPr>
            <a:spLocks noGrp="1"/>
          </p:cNvSpPr>
          <p:nvPr>
            <p:ph type="sldNum" sz="quarter" idx="5"/>
          </p:nvPr>
        </p:nvSpPr>
        <p:spPr bwMode="auto">
          <a:noFill/>
          <a:ln>
            <a:miter lim="800000"/>
          </a:ln>
        </p:spPr>
        <p:txBody>
          <a:bodyPr/>
          <a:lstStyle/>
          <a:p>
            <a:fld id="{A011CD86-5450-4EDD-8488-34FD02049777}" type="slidenum">
              <a:rPr lang="en-GB" smtClean="0">
                <a:latin typeface="Calibri" panose="020F0502020204030204" pitchFamily="34" charset="0"/>
                <a:cs typeface="Arial" panose="020B0604020202020204" pitchFamily="34" charset="0"/>
              </a:rPr>
              <a:t>10</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ln>
        </p:spPr>
      </p:sp>
      <p:sp>
        <p:nvSpPr>
          <p:cNvPr id="62466" name="Notes Placeholder 2"/>
          <p:cNvSpPr>
            <a:spLocks noGrp="1"/>
          </p:cNvSpPr>
          <p:nvPr>
            <p:ph type="body" idx="1"/>
          </p:nvPr>
        </p:nvSpPr>
        <p:spPr bwMode="auto">
          <a:noFill/>
        </p:spPr>
        <p:txBody>
          <a:bodyPr/>
          <a:lstStyle/>
          <a:p>
            <a:r>
              <a:rPr lang="en-GB" smtClean="0">
                <a:ea typeface="MS PGothic" panose="020B0600070205080204" charset="-128"/>
              </a:rPr>
              <a:t>The last sentence is thought to allude to the various methods available at the time to treat keratoconus. More later</a:t>
            </a:r>
          </a:p>
        </p:txBody>
      </p:sp>
      <p:sp>
        <p:nvSpPr>
          <p:cNvPr id="62467" name="Slide Number Placeholder 3"/>
          <p:cNvSpPr>
            <a:spLocks noGrp="1"/>
          </p:cNvSpPr>
          <p:nvPr>
            <p:ph type="sldNum" sz="quarter" idx="5"/>
          </p:nvPr>
        </p:nvSpPr>
        <p:spPr bwMode="auto">
          <a:noFill/>
          <a:ln>
            <a:miter lim="800000"/>
          </a:ln>
        </p:spPr>
        <p:txBody>
          <a:bodyPr/>
          <a:lstStyle/>
          <a:p>
            <a:fld id="{30CB7882-0FFC-4955-8C0C-1D2BCD759A19}" type="slidenum">
              <a:rPr lang="en-GB" smtClean="0">
                <a:latin typeface="Calibri" panose="020F0502020204030204" pitchFamily="34" charset="0"/>
                <a:cs typeface="Arial" panose="020B0604020202020204" pitchFamily="34" charset="0"/>
              </a:rPr>
              <a:t>11</a:t>
            </a:fld>
            <a:endParaRPr lang="en-GB" smtClean="0">
              <a:latin typeface="Calibri" panose="020F050202020403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p:nvPr/>
        </p:nvSpPr>
        <p:spPr>
          <a:xfrm>
            <a:off x="685800" y="6353175"/>
            <a:ext cx="7772400" cy="352425"/>
          </a:xfrm>
          <a:prstGeom prst="rect">
            <a:avLst/>
          </a:prstGeom>
        </p:spPr>
        <p:txBody>
          <a:bodyPr anchor="ctr"/>
          <a:lstStyle/>
          <a:p>
            <a:pPr algn="ctr">
              <a:defRPr/>
            </a:pPr>
            <a:r>
              <a:rPr lang="en-US" sz="1000">
                <a:solidFill>
                  <a:srgbClr val="5C6F7B"/>
                </a:solidFill>
                <a:latin typeface="Times New Roman" panose="02020603050405020304" charset="0"/>
                <a:cs typeface="Times New Roman" panose="02020603050405020304" charset="0"/>
              </a:rPr>
              <a:t>©  </a:t>
            </a:r>
            <a:r>
              <a:rPr lang="en-US" sz="1000">
                <a:solidFill>
                  <a:srgbClr val="5C6F7B"/>
                </a:solidFill>
                <a:latin typeface="Arial" panose="020B0604020202020204" pitchFamily="34" charset="0"/>
                <a:cs typeface="Arial" panose="020B0604020202020204" pitchFamily="34" charset="0"/>
              </a:rPr>
              <a:t>The International Association of Contact Lens Educators</a:t>
            </a:r>
          </a:p>
          <a:p>
            <a:pPr algn="ctr">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85800" y="2130425"/>
            <a:ext cx="7772400" cy="1470025"/>
          </a:xfrm>
        </p:spPr>
        <p:txBody>
          <a:bodyPr>
            <a:normAutofit/>
          </a:bodyPr>
          <a:lstStyle>
            <a:lvl1pPr>
              <a:defRPr sz="3600">
                <a:solidFill>
                  <a:srgbClr val="5C6F7B"/>
                </a:solidFill>
                <a:latin typeface="Times New Roman" panose="02020603050405020304" charset="0"/>
                <a:cs typeface="Times New Roman" panose="02020603050405020304" charset="0"/>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p:nvPr/>
        </p:nvSpPr>
        <p:spPr>
          <a:xfrm>
            <a:off x="152400" y="4763"/>
            <a:ext cx="8839200" cy="681037"/>
          </a:xfrm>
          <a:prstGeom prst="rect">
            <a:avLst/>
          </a:prstGeom>
        </p:spPr>
        <p:txBody>
          <a:bodyPr anchor="ctr">
            <a:normAutofit/>
          </a:bodyPr>
          <a:lstStyle/>
          <a:p>
            <a:pPr algn="ctr">
              <a:defRPr/>
            </a:pPr>
            <a:r>
              <a:rPr lang="en-US" sz="2000">
                <a:solidFill>
                  <a:schemeClr val="bg1"/>
                </a:solidFill>
                <a:latin typeface="Arial" panose="020B0604020202020204" pitchFamily="34" charset="0"/>
                <a:cs typeface="Arial" panose="020B0604020202020204" pitchFamily="34" charset="0"/>
              </a:rPr>
              <a:t>International Association of Contact Lens Educators</a:t>
            </a:r>
            <a:endParaRPr lang="en-CA" sz="2000">
              <a:solidFill>
                <a:schemeClr val="bg1"/>
              </a:solidFill>
              <a:latin typeface="Arial" panose="020B0604020202020204" pitchFamily="34" charset="0"/>
              <a:cs typeface="Arial" panose="020B0604020202020204" pitchFamily="34" charset="0"/>
            </a:endParaRPr>
          </a:p>
        </p:txBody>
      </p:sp>
      <p:sp>
        <p:nvSpPr>
          <p:cNvPr id="5" name="TextBox 8"/>
          <p:cNvSpPr txBox="1">
            <a:spLocks noChangeArrowheads="1"/>
          </p:cNvSpPr>
          <p:nvPr/>
        </p:nvSpPr>
        <p:spPr bwMode="auto">
          <a:xfrm>
            <a:off x="0" y="6381750"/>
            <a:ext cx="9144000" cy="400050"/>
          </a:xfrm>
          <a:prstGeom prst="rect">
            <a:avLst/>
          </a:prstGeom>
          <a:noFill/>
          <a:ln>
            <a:noFill/>
          </a:ln>
        </p:spPr>
        <p:txBody>
          <a:bodyPr>
            <a:spAutoFit/>
          </a:bodyPr>
          <a:lstStyle/>
          <a:p>
            <a:pPr algn="ctr">
              <a:defRPr/>
            </a:pPr>
            <a:r>
              <a:rPr lang="en-GB" sz="1000">
                <a:solidFill>
                  <a:srgbClr val="7F7F7F"/>
                </a:solidFill>
                <a:latin typeface="Arial" panose="020B0604020202020204" pitchFamily="34" charset="0"/>
                <a:cs typeface="Arial" panose="020B0604020202020204" pitchFamily="34" charset="0"/>
              </a:rPr>
              <a:t>©  The International Association of Contact Lens Educators</a:t>
            </a:r>
          </a:p>
          <a:p>
            <a:pPr algn="ctr">
              <a:defRPr/>
            </a:pPr>
            <a:r>
              <a:rPr lang="en-GB" sz="1000">
                <a:solidFill>
                  <a:srgbClr val="0073AE"/>
                </a:solidFill>
                <a:latin typeface="Arial" panose="020B0604020202020204" pitchFamily="34" charset="0"/>
                <a:cs typeface="Arial" panose="020B0604020202020204" pitchFamily="34" charset="0"/>
              </a:rPr>
              <a:t>www.iacle.org</a:t>
            </a:r>
            <a:endParaRPr lang="en-CA" sz="100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anose="02020603050405020304" charset="0"/>
                <a:cs typeface="Times New Roman" panose="0202060305040502030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2210"/>
            <a:ext cx="7772400" cy="829790"/>
          </a:xfrm>
        </p:spPr>
        <p:txBody>
          <a:bodyPr>
            <a:normAutofit/>
          </a:bodyPr>
          <a:lstStyle>
            <a:lvl1pPr>
              <a:defRPr sz="3600"/>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4445334"/>
            <a:ext cx="6400800" cy="507666"/>
          </a:xfrm>
        </p:spPr>
        <p:txBody>
          <a:bodyPr>
            <a:normAutofit/>
          </a:bodyPr>
          <a:lstStyle>
            <a:lvl1pPr marL="0" indent="0" algn="ctr">
              <a:buNone/>
              <a:defRPr sz="20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anose="02020603050405020304" charset="0"/>
                <a:cs typeface="Times New Roman" panose="0202060305040502030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6DF884A-DFD1-4D98-AA94-385228CAEC05}" type="datetimeFigureOut">
              <a:rPr lang="en-CA"/>
              <a:t>2020-03-14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6B2DE90-48AF-478D-B299-3FBEFE2C158F}" type="slidenum">
              <a:rPr lang="en-CA"/>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53854A4-D953-4BCD-87AB-10505F6A4D0E}" type="datetimeFigureOut">
              <a:rPr lang="en-CA"/>
              <a:t>2020-03-14</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CE87525-E188-458E-A3CA-14067E2043CB}" type="slidenum">
              <a:rPr lang="en-CA"/>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19C04D9-99D6-4E70-9E5A-8BE8FF14E147}" type="datetimeFigureOut">
              <a:rPr lang="en-CA"/>
              <a:t>2020-03-14</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0244116-0761-4A24-A581-DC96B4D633D5}" type="slidenum">
              <a:rPr lang="en-CA"/>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7B20BB7-7CBE-42A6-8FB0-85651199AE0C}" type="datetimeFigureOut">
              <a:rPr lang="en-CA"/>
              <a:t>2020-03-14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301D941-4927-42D4-A837-42F24951ADB5}" type="slidenum">
              <a:rPr lang="en-CA"/>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D233FA-AD7C-4F8C-B015-5B0D28E5B5E2}" type="datetimeFigureOut">
              <a:rPr lang="en-CA"/>
              <a:t>2020-03-14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9195E40-C3FD-4F82-B547-0191ABE78397}" type="slidenum">
              <a:rPr lang="en-CA"/>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Placeholder 1"/>
          <p:cNvSpPr txBox="1"/>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3657600" y="2695575"/>
            <a:ext cx="1943100" cy="581025"/>
          </a:xfrm>
          <a:prstGeom prst="rect">
            <a:avLst/>
          </a:prstGeom>
          <a:noFill/>
          <a:ln w="9525">
            <a:noFill/>
            <a:miter lim="800000"/>
            <a:headEnd/>
            <a:tailEnd/>
          </a:ln>
        </p:spPr>
      </p:pic>
      <p:pic>
        <p:nvPicPr>
          <p:cNvPr id="4" name="Picture 9"/>
          <p:cNvPicPr>
            <a:picLocks noChangeAspect="1"/>
          </p:cNvPicPr>
          <p:nvPr userDrawn="1"/>
        </p:nvPicPr>
        <p:blipFill>
          <a:blip r:embed="rId3" cstate="print"/>
          <a:srcRect/>
          <a:stretch>
            <a:fillRect/>
          </a:stretch>
        </p:blipFill>
        <p:spPr bwMode="auto">
          <a:xfrm>
            <a:off x="5924550" y="3457575"/>
            <a:ext cx="2000250" cy="581025"/>
          </a:xfrm>
          <a:prstGeom prst="rect">
            <a:avLst/>
          </a:prstGeom>
          <a:noFill/>
          <a:ln w="9525">
            <a:noFill/>
            <a:miter lim="800000"/>
            <a:headEnd/>
            <a:tailEnd/>
          </a:ln>
        </p:spPr>
      </p:pic>
      <p:pic>
        <p:nvPicPr>
          <p:cNvPr id="5" name="Picture 10"/>
          <p:cNvPicPr>
            <a:picLocks noChangeAspect="1"/>
          </p:cNvPicPr>
          <p:nvPr userDrawn="1"/>
        </p:nvPicPr>
        <p:blipFill>
          <a:blip r:embed="rId4" cstate="print"/>
          <a:srcRect/>
          <a:stretch>
            <a:fillRect/>
          </a:stretch>
        </p:blipFill>
        <p:spPr bwMode="auto">
          <a:xfrm>
            <a:off x="6705600" y="2695575"/>
            <a:ext cx="685800" cy="581025"/>
          </a:xfrm>
          <a:prstGeom prst="rect">
            <a:avLst/>
          </a:prstGeom>
          <a:noFill/>
          <a:ln w="9525">
            <a:noFill/>
            <a:miter lim="800000"/>
            <a:headEnd/>
            <a:tailEnd/>
          </a:ln>
        </p:spPr>
      </p:pic>
      <p:pic>
        <p:nvPicPr>
          <p:cNvPr id="6" name="Picture 11"/>
          <p:cNvPicPr>
            <a:picLocks noChangeAspect="1"/>
          </p:cNvPicPr>
          <p:nvPr userDrawn="1"/>
        </p:nvPicPr>
        <p:blipFill>
          <a:blip r:embed="rId5" cstate="print"/>
          <a:srcRect/>
          <a:stretch>
            <a:fillRect/>
          </a:stretch>
        </p:blipFill>
        <p:spPr bwMode="auto">
          <a:xfrm>
            <a:off x="4057650" y="3381375"/>
            <a:ext cx="1143000" cy="581025"/>
          </a:xfrm>
          <a:prstGeom prst="rect">
            <a:avLst/>
          </a:prstGeom>
          <a:noFill/>
          <a:ln w="9525">
            <a:noFill/>
            <a:miter lim="800000"/>
            <a:headEnd/>
            <a:tailEnd/>
          </a:ln>
        </p:spPr>
      </p:pic>
      <p:sp>
        <p:nvSpPr>
          <p:cNvPr id="7" name="Title 1"/>
          <p:cNvSpPr txBox="1"/>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charset="0"/>
                <a:ea typeface="+mj-ea"/>
                <a:cs typeface="Times New Roman" panose="02020603050405020304" charset="0"/>
              </a:defRPr>
            </a:lvl1pPr>
          </a:lstStyle>
          <a:p>
            <a:pPr fontAlgn="auto">
              <a:spcAft>
                <a:spcPts val="0"/>
              </a:spcAft>
              <a:defRPr/>
            </a:pPr>
            <a:r>
              <a:rPr lang="en-US" sz="1000" dirty="0" smtClean="0"/>
              <a:t>©  </a:t>
            </a:r>
            <a:r>
              <a:rPr lang="en-US" sz="1000" dirty="0" smtClean="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dirty="0" smtClean="0">
                <a:solidFill>
                  <a:srgbClr val="0073AE"/>
                </a:solidFill>
                <a:latin typeface="Arial" panose="020B0604020202020204" pitchFamily="34" charset="0"/>
                <a:cs typeface="Arial" panose="020B0604020202020204" pitchFamily="34" charset="0"/>
              </a:rPr>
              <a:t>www.iacle.org</a:t>
            </a:r>
            <a:endParaRPr lang="en-CA" sz="1000" dirty="0">
              <a:solidFill>
                <a:srgbClr val="0073AE"/>
              </a:solidFill>
              <a:latin typeface="Arial" panose="020B0604020202020204" pitchFamily="34" charset="0"/>
              <a:cs typeface="Arial" panose="020B0604020202020204" pitchFamily="34" charset="0"/>
            </a:endParaRPr>
          </a:p>
        </p:txBody>
      </p:sp>
      <p:pic>
        <p:nvPicPr>
          <p:cNvPr id="8" name="Picture 13"/>
          <p:cNvPicPr>
            <a:picLocks noChangeAspect="1"/>
          </p:cNvPicPr>
          <p:nvPr userDrawn="1"/>
        </p:nvPicPr>
        <p:blipFill>
          <a:blip r:embed="rId6" cstate="print"/>
          <a:srcRect/>
          <a:stretch>
            <a:fillRect/>
          </a:stretch>
        </p:blipFill>
        <p:spPr bwMode="auto">
          <a:xfrm>
            <a:off x="4905375" y="4905375"/>
            <a:ext cx="2105025" cy="581025"/>
          </a:xfrm>
          <a:prstGeom prst="rect">
            <a:avLst/>
          </a:prstGeom>
          <a:noFill/>
          <a:ln w="9525">
            <a:noFill/>
            <a:miter lim="800000"/>
            <a:headEnd/>
            <a:tailEnd/>
          </a:ln>
        </p:spPr>
      </p:pic>
      <p:pic>
        <p:nvPicPr>
          <p:cNvPr id="9" name="Picture 14"/>
          <p:cNvPicPr>
            <a:picLocks noChangeAspect="1"/>
          </p:cNvPicPr>
          <p:nvPr userDrawn="1"/>
        </p:nvPicPr>
        <p:blipFill>
          <a:blip r:embed="rId7" cstate="print"/>
          <a:srcRect/>
          <a:stretch>
            <a:fillRect/>
          </a:stretch>
        </p:blipFill>
        <p:spPr bwMode="auto">
          <a:xfrm>
            <a:off x="333375" y="2476500"/>
            <a:ext cx="2486025" cy="1866900"/>
          </a:xfrm>
          <a:prstGeom prst="rect">
            <a:avLst/>
          </a:prstGeom>
          <a:noFill/>
          <a:ln w="9525">
            <a:noFill/>
            <a:miter lim="800000"/>
            <a:headEnd/>
            <a:tailEnd/>
          </a:ln>
        </p:spPr>
      </p:pic>
      <p:pic>
        <p:nvPicPr>
          <p:cNvPr id="10" name="Picture 15"/>
          <p:cNvPicPr>
            <a:picLocks noChangeAspect="1"/>
          </p:cNvPicPr>
          <p:nvPr userDrawn="1"/>
        </p:nvPicPr>
        <p:blipFill>
          <a:blip r:embed="rId8" cstate="print"/>
          <a:srcRect/>
          <a:stretch>
            <a:fillRect/>
          </a:stretch>
        </p:blipFill>
        <p:spPr bwMode="auto">
          <a:xfrm>
            <a:off x="333375" y="4572000"/>
            <a:ext cx="2486025" cy="1219200"/>
          </a:xfrm>
          <a:prstGeom prst="rect">
            <a:avLst/>
          </a:prstGeom>
          <a:noFill/>
          <a:ln w="9525">
            <a:noFill/>
            <a:miter lim="800000"/>
            <a:headEnd/>
            <a:tailEnd/>
          </a:ln>
        </p:spPr>
      </p:pic>
      <p:sp>
        <p:nvSpPr>
          <p:cNvPr id="11" name="TextBox 16"/>
          <p:cNvSpPr txBox="1">
            <a:spLocks noChangeArrowheads="1"/>
          </p:cNvSpPr>
          <p:nvPr userDrawn="1"/>
        </p:nvSpPr>
        <p:spPr bwMode="auto">
          <a:xfrm>
            <a:off x="333375" y="2932113"/>
            <a:ext cx="2486025" cy="9540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2800" smtClean="0">
                <a:solidFill>
                  <a:prstClr val="white"/>
                </a:solidFill>
                <a:latin typeface="Times New Roman" panose="02020603050405020304" charset="0"/>
                <a:cs typeface="Times New Roman" panose="02020603050405020304" charset="0"/>
              </a:rPr>
              <a:t>Industry</a:t>
            </a:r>
          </a:p>
          <a:p>
            <a:pPr algn="ctr">
              <a:defRPr/>
            </a:pPr>
            <a:r>
              <a:rPr lang="en-US" sz="2800" smtClean="0">
                <a:solidFill>
                  <a:prstClr val="white"/>
                </a:solidFill>
                <a:latin typeface="Times New Roman" panose="02020603050405020304" charset="0"/>
                <a:cs typeface="Times New Roman" panose="02020603050405020304" charset="0"/>
              </a:rPr>
              <a:t>Supporters</a:t>
            </a:r>
            <a:endParaRPr lang="en-CA" sz="2800" smtClean="0">
              <a:solidFill>
                <a:prstClr val="white"/>
              </a:solidFill>
              <a:latin typeface="Times New Roman" panose="02020603050405020304" charset="0"/>
              <a:cs typeface="Times New Roman" panose="02020603050405020304" charset="0"/>
            </a:endParaRPr>
          </a:p>
        </p:txBody>
      </p:sp>
      <p:sp>
        <p:nvSpPr>
          <p:cNvPr id="12" name="TextBox 17"/>
          <p:cNvSpPr txBox="1">
            <a:spLocks noChangeArrowheads="1"/>
          </p:cNvSpPr>
          <p:nvPr userDrawn="1"/>
        </p:nvSpPr>
        <p:spPr bwMode="auto">
          <a:xfrm>
            <a:off x="333375" y="4724400"/>
            <a:ext cx="2486025" cy="9540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2800" smtClean="0">
                <a:solidFill>
                  <a:prstClr val="white"/>
                </a:solidFill>
                <a:latin typeface="Times New Roman" panose="02020603050405020304" charset="0"/>
                <a:cs typeface="Times New Roman" panose="02020603050405020304" charset="0"/>
              </a:rPr>
              <a:t>Major In-Kind</a:t>
            </a:r>
          </a:p>
          <a:p>
            <a:pPr algn="ctr">
              <a:defRPr/>
            </a:pPr>
            <a:r>
              <a:rPr lang="en-US" sz="2800" smtClean="0">
                <a:solidFill>
                  <a:prstClr val="white"/>
                </a:solidFill>
                <a:latin typeface="Times New Roman" panose="02020603050405020304" charset="0"/>
                <a:cs typeface="Times New Roman" panose="02020603050405020304" charset="0"/>
              </a:rPr>
              <a:t>Supporter</a:t>
            </a:r>
            <a:endParaRPr lang="en-CA" sz="2800" smtClean="0">
              <a:solidFill>
                <a:prstClr val="white"/>
              </a:solidFill>
              <a:latin typeface="Times New Roman" panose="02020603050405020304" charset="0"/>
              <a:cs typeface="Times New Roman" panose="0202060305040502030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anose="02020603050405020304" charset="0"/>
                <a:cs typeface="Times New Roman" panose="0202060305040502030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6DF884A-DFD1-4D98-AA94-385228CAEC05}" type="datetimeFigureOut">
              <a:rPr lang="en-CA"/>
              <a:t>2020-03-14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03DA3A2-3614-4D25-80EF-2C6729DDB4FB}" type="slidenum">
              <a:rPr lang="en-CA"/>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53854A4-D953-4BCD-87AB-10505F6A4D0E}" type="datetimeFigureOut">
              <a:rPr lang="en-CA"/>
              <a:t>2020-03-14</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B5FE7A8-2642-4DF9-B544-7D90B47FB103}" type="slidenum">
              <a:rPr lang="en-CA"/>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txBox="1"/>
          <p:nvPr/>
        </p:nvSpPr>
        <p:spPr>
          <a:xfrm>
            <a:off x="152400" y="0"/>
            <a:ext cx="8839200" cy="685800"/>
          </a:xfrm>
          <a:prstGeom prst="rect">
            <a:avLst/>
          </a:prstGeom>
        </p:spPr>
        <p:txBody>
          <a:bodyPr anchor="ctr">
            <a:normAutofit/>
          </a:bodyPr>
          <a:lstStyle/>
          <a:p>
            <a:pPr>
              <a:defRPr/>
            </a:pPr>
            <a:r>
              <a:rPr lang="en-US" sz="2800">
                <a:solidFill>
                  <a:schemeClr val="bg1"/>
                </a:solidFill>
                <a:latin typeface="Arial" panose="020B0604020202020204" pitchFamily="34" charset="0"/>
                <a:cs typeface="Arial" panose="020B0604020202020204" pitchFamily="34" charset="0"/>
              </a:rPr>
              <a:t>IACLE Sponsors</a:t>
            </a:r>
            <a:endParaRPr lang="en-CA" sz="2800">
              <a:solidFill>
                <a:schemeClr val="bg1"/>
              </a:solidFill>
              <a:latin typeface="Arial" panose="020B0604020202020204" pitchFamily="34" charset="0"/>
              <a:cs typeface="Arial" panose="020B0604020202020204" pitchFamily="34" charset="0"/>
            </a:endParaRPr>
          </a:p>
        </p:txBody>
      </p:sp>
      <p:pic>
        <p:nvPicPr>
          <p:cNvPr id="3" name="Picture 7"/>
          <p:cNvPicPr>
            <a:picLocks noChangeAspect="1"/>
          </p:cNvPicPr>
          <p:nvPr/>
        </p:nvPicPr>
        <p:blipFill>
          <a:blip r:embed="rId2" cstate="print"/>
          <a:srcRect/>
          <a:stretch>
            <a:fillRect/>
          </a:stretch>
        </p:blipFill>
        <p:spPr bwMode="auto">
          <a:xfrm>
            <a:off x="6457950" y="3505200"/>
            <a:ext cx="1695450" cy="581025"/>
          </a:xfrm>
          <a:prstGeom prst="rect">
            <a:avLst/>
          </a:prstGeom>
          <a:noFill/>
          <a:ln w="9525">
            <a:noFill/>
            <a:miter lim="800000"/>
            <a:headEnd/>
            <a:tailEnd/>
          </a:ln>
        </p:spPr>
      </p:pic>
      <p:pic>
        <p:nvPicPr>
          <p:cNvPr id="4" name="Picture 8"/>
          <p:cNvPicPr>
            <a:picLocks noChangeAspect="1"/>
          </p:cNvPicPr>
          <p:nvPr/>
        </p:nvPicPr>
        <p:blipFill>
          <a:blip r:embed="rId3" cstate="print"/>
          <a:srcRect/>
          <a:stretch>
            <a:fillRect/>
          </a:stretch>
        </p:blipFill>
        <p:spPr bwMode="auto">
          <a:xfrm>
            <a:off x="3962400" y="3505200"/>
            <a:ext cx="1943100" cy="581025"/>
          </a:xfrm>
          <a:prstGeom prst="rect">
            <a:avLst/>
          </a:prstGeom>
          <a:noFill/>
          <a:ln w="9525">
            <a:noFill/>
            <a:miter lim="800000"/>
            <a:headEnd/>
            <a:tailEnd/>
          </a:ln>
        </p:spPr>
      </p:pic>
      <p:pic>
        <p:nvPicPr>
          <p:cNvPr id="5" name="Picture 9"/>
          <p:cNvPicPr>
            <a:picLocks noChangeAspect="1"/>
          </p:cNvPicPr>
          <p:nvPr/>
        </p:nvPicPr>
        <p:blipFill>
          <a:blip r:embed="rId4" cstate="print"/>
          <a:srcRect/>
          <a:stretch>
            <a:fillRect/>
          </a:stretch>
        </p:blipFill>
        <p:spPr bwMode="auto">
          <a:xfrm>
            <a:off x="6457950" y="2590800"/>
            <a:ext cx="2000250" cy="581025"/>
          </a:xfrm>
          <a:prstGeom prst="rect">
            <a:avLst/>
          </a:prstGeom>
          <a:noFill/>
          <a:ln w="9525">
            <a:noFill/>
            <a:miter lim="800000"/>
            <a:headEnd/>
            <a:tailEnd/>
          </a:ln>
        </p:spPr>
      </p:pic>
      <p:pic>
        <p:nvPicPr>
          <p:cNvPr id="6" name="Picture 10"/>
          <p:cNvPicPr>
            <a:picLocks noChangeAspect="1"/>
          </p:cNvPicPr>
          <p:nvPr/>
        </p:nvPicPr>
        <p:blipFill>
          <a:blip r:embed="rId5" cstate="print"/>
          <a:srcRect/>
          <a:stretch>
            <a:fillRect/>
          </a:stretch>
        </p:blipFill>
        <p:spPr bwMode="auto">
          <a:xfrm>
            <a:off x="5334000" y="2619375"/>
            <a:ext cx="685800" cy="581025"/>
          </a:xfrm>
          <a:prstGeom prst="rect">
            <a:avLst/>
          </a:prstGeom>
          <a:noFill/>
          <a:ln w="9525">
            <a:noFill/>
            <a:miter lim="800000"/>
            <a:headEnd/>
            <a:tailEnd/>
          </a:ln>
        </p:spPr>
      </p:pic>
      <p:pic>
        <p:nvPicPr>
          <p:cNvPr id="7" name="Picture 11"/>
          <p:cNvPicPr>
            <a:picLocks noChangeAspect="1"/>
          </p:cNvPicPr>
          <p:nvPr/>
        </p:nvPicPr>
        <p:blipFill>
          <a:blip r:embed="rId6" cstate="print"/>
          <a:srcRect/>
          <a:stretch>
            <a:fillRect/>
          </a:stretch>
        </p:blipFill>
        <p:spPr bwMode="auto">
          <a:xfrm>
            <a:off x="3609975" y="2667000"/>
            <a:ext cx="1143000" cy="581025"/>
          </a:xfrm>
          <a:prstGeom prst="rect">
            <a:avLst/>
          </a:prstGeom>
          <a:noFill/>
          <a:ln w="9525">
            <a:noFill/>
            <a:miter lim="800000"/>
            <a:headEnd/>
            <a:tailEnd/>
          </a:ln>
        </p:spPr>
      </p:pic>
      <p:sp>
        <p:nvSpPr>
          <p:cNvPr id="8" name="Title 1"/>
          <p:cNvSpPr txBox="1"/>
          <p:nvPr/>
        </p:nvSpPr>
        <p:spPr>
          <a:xfrm>
            <a:off x="685800" y="6353175"/>
            <a:ext cx="7772400" cy="352425"/>
          </a:xfrm>
          <a:prstGeom prst="rect">
            <a:avLst/>
          </a:prstGeom>
        </p:spPr>
        <p:txBody>
          <a:bodyPr anchor="ctr"/>
          <a:lstStyle/>
          <a:p>
            <a:pPr algn="ctr">
              <a:defRPr/>
            </a:pPr>
            <a:r>
              <a:rPr lang="en-US" sz="1000">
                <a:solidFill>
                  <a:srgbClr val="5C6F7B"/>
                </a:solidFill>
                <a:latin typeface="Times New Roman" panose="02020603050405020304" charset="0"/>
                <a:cs typeface="Times New Roman" panose="02020603050405020304" charset="0"/>
              </a:rPr>
              <a:t>©  </a:t>
            </a:r>
            <a:r>
              <a:rPr lang="en-US" sz="1000">
                <a:solidFill>
                  <a:srgbClr val="5C6F7B"/>
                </a:solidFill>
                <a:latin typeface="Arial" panose="020B0604020202020204" pitchFamily="34" charset="0"/>
                <a:cs typeface="Arial" panose="020B0604020202020204" pitchFamily="34" charset="0"/>
              </a:rPr>
              <a:t>The International Association of Contact Lens Educators</a:t>
            </a:r>
          </a:p>
          <a:p>
            <a:pPr algn="ctr">
              <a:defRPr/>
            </a:pPr>
            <a:r>
              <a:rPr lang="en-US" sz="1000">
                <a:solidFill>
                  <a:srgbClr val="0073AE"/>
                </a:solidFill>
                <a:latin typeface="Arial" panose="020B0604020202020204" pitchFamily="34" charset="0"/>
                <a:cs typeface="Arial" panose="020B0604020202020204" pitchFamily="34" charset="0"/>
              </a:rPr>
              <a:t>www.iacle.org</a:t>
            </a:r>
            <a:endParaRPr lang="en-CA" sz="1000">
              <a:solidFill>
                <a:srgbClr val="0073AE"/>
              </a:solidFill>
              <a:latin typeface="Arial" panose="020B0604020202020204" pitchFamily="34" charset="0"/>
              <a:cs typeface="Arial" panose="020B0604020202020204" pitchFamily="34" charset="0"/>
            </a:endParaRPr>
          </a:p>
        </p:txBody>
      </p:sp>
      <p:pic>
        <p:nvPicPr>
          <p:cNvPr id="9" name="Picture 13"/>
          <p:cNvPicPr>
            <a:picLocks noChangeAspect="1"/>
          </p:cNvPicPr>
          <p:nvPr/>
        </p:nvPicPr>
        <p:blipFill>
          <a:blip r:embed="rId7" cstate="print"/>
          <a:srcRect/>
          <a:stretch>
            <a:fillRect/>
          </a:stretch>
        </p:blipFill>
        <p:spPr bwMode="auto">
          <a:xfrm>
            <a:off x="4905375" y="4905375"/>
            <a:ext cx="2105025" cy="581025"/>
          </a:xfrm>
          <a:prstGeom prst="rect">
            <a:avLst/>
          </a:prstGeom>
          <a:noFill/>
          <a:ln w="9525">
            <a:noFill/>
            <a:miter lim="800000"/>
            <a:headEnd/>
            <a:tailEnd/>
          </a:ln>
        </p:spPr>
      </p:pic>
      <p:pic>
        <p:nvPicPr>
          <p:cNvPr id="10" name="Picture 14"/>
          <p:cNvPicPr>
            <a:picLocks noChangeAspect="1"/>
          </p:cNvPicPr>
          <p:nvPr/>
        </p:nvPicPr>
        <p:blipFill>
          <a:blip r:embed="rId8" cstate="print"/>
          <a:srcRect/>
          <a:stretch>
            <a:fillRect/>
          </a:stretch>
        </p:blipFill>
        <p:spPr bwMode="auto">
          <a:xfrm>
            <a:off x="333375" y="2476500"/>
            <a:ext cx="2486025" cy="1866900"/>
          </a:xfrm>
          <a:prstGeom prst="rect">
            <a:avLst/>
          </a:prstGeom>
          <a:noFill/>
          <a:ln w="9525">
            <a:noFill/>
            <a:miter lim="800000"/>
            <a:headEnd/>
            <a:tailEnd/>
          </a:ln>
        </p:spPr>
      </p:pic>
      <p:pic>
        <p:nvPicPr>
          <p:cNvPr id="11" name="Picture 15"/>
          <p:cNvPicPr>
            <a:picLocks noChangeAspect="1"/>
          </p:cNvPicPr>
          <p:nvPr/>
        </p:nvPicPr>
        <p:blipFill>
          <a:blip r:embed="rId9" cstate="print"/>
          <a:srcRect/>
          <a:stretch>
            <a:fillRect/>
          </a:stretch>
        </p:blipFill>
        <p:spPr bwMode="auto">
          <a:xfrm>
            <a:off x="333375" y="4572000"/>
            <a:ext cx="2486025" cy="1219200"/>
          </a:xfrm>
          <a:prstGeom prst="rect">
            <a:avLst/>
          </a:prstGeom>
          <a:noFill/>
          <a:ln w="9525">
            <a:noFill/>
            <a:miter lim="800000"/>
            <a:headEnd/>
            <a:tailEnd/>
          </a:ln>
        </p:spPr>
      </p:pic>
      <p:sp>
        <p:nvSpPr>
          <p:cNvPr id="12" name="TextBox 11"/>
          <p:cNvSpPr txBox="1">
            <a:spLocks noChangeArrowheads="1"/>
          </p:cNvSpPr>
          <p:nvPr/>
        </p:nvSpPr>
        <p:spPr bwMode="auto">
          <a:xfrm>
            <a:off x="333375" y="2932113"/>
            <a:ext cx="2486025" cy="954087"/>
          </a:xfrm>
          <a:prstGeom prst="rect">
            <a:avLst/>
          </a:prstGeom>
          <a:noFill/>
          <a:ln>
            <a:noFill/>
          </a:ln>
        </p:spPr>
        <p:txBody>
          <a:bodyPr>
            <a:spAutoFit/>
          </a:bodyPr>
          <a:lstStyle/>
          <a:p>
            <a:pPr algn="ctr">
              <a:defRPr/>
            </a:pPr>
            <a:r>
              <a:rPr lang="en-GB" sz="2800">
                <a:solidFill>
                  <a:schemeClr val="bg1"/>
                </a:solidFill>
                <a:latin typeface="Times New Roman" panose="02020603050405020304" charset="0"/>
                <a:cs typeface="Times New Roman" panose="02020603050405020304" charset="0"/>
              </a:rPr>
              <a:t>Industry</a:t>
            </a:r>
          </a:p>
          <a:p>
            <a:pPr algn="ctr">
              <a:defRPr/>
            </a:pPr>
            <a:r>
              <a:rPr lang="en-GB" sz="2800">
                <a:solidFill>
                  <a:schemeClr val="bg1"/>
                </a:solidFill>
                <a:latin typeface="Times New Roman" panose="02020603050405020304" charset="0"/>
                <a:cs typeface="Times New Roman" panose="02020603050405020304" charset="0"/>
              </a:rPr>
              <a:t>Supporters</a:t>
            </a:r>
            <a:endParaRPr lang="en-CA" sz="2800">
              <a:solidFill>
                <a:schemeClr val="bg1"/>
              </a:solidFill>
              <a:latin typeface="Times New Roman" panose="02020603050405020304" charset="0"/>
              <a:cs typeface="Times New Roman" panose="02020603050405020304" charset="0"/>
            </a:endParaRPr>
          </a:p>
        </p:txBody>
      </p:sp>
      <p:sp>
        <p:nvSpPr>
          <p:cNvPr id="13" name="TextBox 12"/>
          <p:cNvSpPr txBox="1">
            <a:spLocks noChangeArrowheads="1"/>
          </p:cNvSpPr>
          <p:nvPr/>
        </p:nvSpPr>
        <p:spPr bwMode="auto">
          <a:xfrm>
            <a:off x="333375" y="4724400"/>
            <a:ext cx="2486025" cy="954088"/>
          </a:xfrm>
          <a:prstGeom prst="rect">
            <a:avLst/>
          </a:prstGeom>
          <a:noFill/>
          <a:ln>
            <a:noFill/>
          </a:ln>
        </p:spPr>
        <p:txBody>
          <a:bodyPr>
            <a:spAutoFit/>
          </a:bodyPr>
          <a:lstStyle/>
          <a:p>
            <a:pPr algn="ctr">
              <a:defRPr/>
            </a:pPr>
            <a:r>
              <a:rPr lang="en-GB" sz="2800">
                <a:solidFill>
                  <a:schemeClr val="bg1"/>
                </a:solidFill>
                <a:latin typeface="Times New Roman" panose="02020603050405020304" charset="0"/>
                <a:cs typeface="Times New Roman" panose="02020603050405020304" charset="0"/>
              </a:rPr>
              <a:t>Major In-Kind</a:t>
            </a:r>
          </a:p>
          <a:p>
            <a:pPr algn="ctr">
              <a:defRPr/>
            </a:pPr>
            <a:r>
              <a:rPr lang="en-GB" sz="2800">
                <a:solidFill>
                  <a:schemeClr val="bg1"/>
                </a:solidFill>
                <a:latin typeface="Times New Roman" panose="02020603050405020304" charset="0"/>
                <a:cs typeface="Times New Roman" panose="02020603050405020304" charset="0"/>
              </a:rPr>
              <a:t>Supporter</a:t>
            </a:r>
            <a:endParaRPr lang="en-CA" sz="2800">
              <a:solidFill>
                <a:schemeClr val="bg1"/>
              </a:solidFill>
              <a:latin typeface="Times New Roman" panose="02020603050405020304" charset="0"/>
              <a:cs typeface="Times New Roman" panose="0202060305040502030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19C04D9-99D6-4E70-9E5A-8BE8FF14E147}" type="datetimeFigureOut">
              <a:rPr lang="en-CA"/>
              <a:t>2020-03-14</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FD58147-D83D-4020-8DCD-B7B6C3BB3B42}" type="slidenum">
              <a:rPr lang="en-CA"/>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7B20BB7-7CBE-42A6-8FB0-85651199AE0C}" type="datetimeFigureOut">
              <a:rPr lang="en-CA"/>
              <a:t>2020-03-14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5B3A8FA-2DD9-45B7-9031-0A3D42F966C5}" type="slidenum">
              <a:rPr lang="en-CA"/>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D233FA-AD7C-4F8C-B015-5B0D28E5B5E2}" type="datetimeFigureOut">
              <a:rPr lang="en-CA"/>
              <a:t>2020-03-14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A0E5274-BCC7-4F80-BEC4-76E682BDB347}" type="slidenum">
              <a:rPr lang="en-CA"/>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Placeholder 1"/>
          <p:cNvSpPr txBox="1"/>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dirty="0" smtClean="0">
                <a:solidFill>
                  <a:prstClr val="white"/>
                </a:solidFill>
              </a:rPr>
              <a:t>IACLE Sponsors</a:t>
            </a:r>
            <a:endParaRPr lang="en-CA" dirty="0">
              <a:solidFill>
                <a:prstClr val="white"/>
              </a:solidFill>
            </a:endParaRPr>
          </a:p>
        </p:txBody>
      </p:sp>
      <p:pic>
        <p:nvPicPr>
          <p:cNvPr id="3" name="Picture 8"/>
          <p:cNvPicPr>
            <a:picLocks noChangeAspect="1"/>
          </p:cNvPicPr>
          <p:nvPr userDrawn="1"/>
        </p:nvPicPr>
        <p:blipFill>
          <a:blip r:embed="rId2" cstate="print"/>
          <a:srcRect/>
          <a:stretch>
            <a:fillRect/>
          </a:stretch>
        </p:blipFill>
        <p:spPr bwMode="auto">
          <a:xfrm>
            <a:off x="3657600" y="2695575"/>
            <a:ext cx="1943100" cy="581025"/>
          </a:xfrm>
          <a:prstGeom prst="rect">
            <a:avLst/>
          </a:prstGeom>
          <a:noFill/>
          <a:ln w="9525">
            <a:noFill/>
            <a:miter lim="800000"/>
            <a:headEnd/>
            <a:tailEnd/>
          </a:ln>
        </p:spPr>
      </p:pic>
      <p:pic>
        <p:nvPicPr>
          <p:cNvPr id="4" name="Picture 9"/>
          <p:cNvPicPr>
            <a:picLocks noChangeAspect="1"/>
          </p:cNvPicPr>
          <p:nvPr userDrawn="1"/>
        </p:nvPicPr>
        <p:blipFill>
          <a:blip r:embed="rId3" cstate="print"/>
          <a:srcRect/>
          <a:stretch>
            <a:fillRect/>
          </a:stretch>
        </p:blipFill>
        <p:spPr bwMode="auto">
          <a:xfrm>
            <a:off x="5924550" y="3457575"/>
            <a:ext cx="2000250" cy="581025"/>
          </a:xfrm>
          <a:prstGeom prst="rect">
            <a:avLst/>
          </a:prstGeom>
          <a:noFill/>
          <a:ln w="9525">
            <a:noFill/>
            <a:miter lim="800000"/>
            <a:headEnd/>
            <a:tailEnd/>
          </a:ln>
        </p:spPr>
      </p:pic>
      <p:pic>
        <p:nvPicPr>
          <p:cNvPr id="5" name="Picture 10"/>
          <p:cNvPicPr>
            <a:picLocks noChangeAspect="1"/>
          </p:cNvPicPr>
          <p:nvPr userDrawn="1"/>
        </p:nvPicPr>
        <p:blipFill>
          <a:blip r:embed="rId4" cstate="print"/>
          <a:srcRect/>
          <a:stretch>
            <a:fillRect/>
          </a:stretch>
        </p:blipFill>
        <p:spPr bwMode="auto">
          <a:xfrm>
            <a:off x="6705600" y="2695575"/>
            <a:ext cx="685800" cy="581025"/>
          </a:xfrm>
          <a:prstGeom prst="rect">
            <a:avLst/>
          </a:prstGeom>
          <a:noFill/>
          <a:ln w="9525">
            <a:noFill/>
            <a:miter lim="800000"/>
            <a:headEnd/>
            <a:tailEnd/>
          </a:ln>
        </p:spPr>
      </p:pic>
      <p:pic>
        <p:nvPicPr>
          <p:cNvPr id="6" name="Picture 11"/>
          <p:cNvPicPr>
            <a:picLocks noChangeAspect="1"/>
          </p:cNvPicPr>
          <p:nvPr userDrawn="1"/>
        </p:nvPicPr>
        <p:blipFill>
          <a:blip r:embed="rId5" cstate="print"/>
          <a:srcRect/>
          <a:stretch>
            <a:fillRect/>
          </a:stretch>
        </p:blipFill>
        <p:spPr bwMode="auto">
          <a:xfrm>
            <a:off x="4057650" y="3381375"/>
            <a:ext cx="1143000" cy="581025"/>
          </a:xfrm>
          <a:prstGeom prst="rect">
            <a:avLst/>
          </a:prstGeom>
          <a:noFill/>
          <a:ln w="9525">
            <a:noFill/>
            <a:miter lim="800000"/>
            <a:headEnd/>
            <a:tailEnd/>
          </a:ln>
        </p:spPr>
      </p:pic>
      <p:sp>
        <p:nvSpPr>
          <p:cNvPr id="7" name="Title 1"/>
          <p:cNvSpPr txBox="1"/>
          <p:nvPr userDrawn="1"/>
        </p:nvSpPr>
        <p:spPr>
          <a:xfrm>
            <a:off x="685800" y="6353175"/>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charset="0"/>
                <a:ea typeface="+mj-ea"/>
                <a:cs typeface="Times New Roman" panose="02020603050405020304" charset="0"/>
              </a:defRPr>
            </a:lvl1pPr>
          </a:lstStyle>
          <a:p>
            <a:pPr fontAlgn="auto">
              <a:spcAft>
                <a:spcPts val="0"/>
              </a:spcAft>
              <a:defRPr/>
            </a:pPr>
            <a:r>
              <a:rPr lang="en-US" sz="1000" dirty="0" smtClean="0"/>
              <a:t>©  </a:t>
            </a:r>
            <a:r>
              <a:rPr lang="en-US" sz="1000" dirty="0" smtClean="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1000" dirty="0" smtClean="0">
                <a:solidFill>
                  <a:srgbClr val="0073AE"/>
                </a:solidFill>
                <a:latin typeface="Arial" panose="020B0604020202020204" pitchFamily="34" charset="0"/>
                <a:cs typeface="Arial" panose="020B0604020202020204" pitchFamily="34" charset="0"/>
              </a:rPr>
              <a:t>www.iacle.org</a:t>
            </a:r>
            <a:endParaRPr lang="en-CA" sz="1000" dirty="0">
              <a:solidFill>
                <a:srgbClr val="0073AE"/>
              </a:solidFill>
              <a:latin typeface="Arial" panose="020B0604020202020204" pitchFamily="34" charset="0"/>
              <a:cs typeface="Arial" panose="020B0604020202020204" pitchFamily="34" charset="0"/>
            </a:endParaRPr>
          </a:p>
        </p:txBody>
      </p:sp>
      <p:pic>
        <p:nvPicPr>
          <p:cNvPr id="8" name="Picture 13"/>
          <p:cNvPicPr>
            <a:picLocks noChangeAspect="1"/>
          </p:cNvPicPr>
          <p:nvPr userDrawn="1"/>
        </p:nvPicPr>
        <p:blipFill>
          <a:blip r:embed="rId6" cstate="print"/>
          <a:srcRect/>
          <a:stretch>
            <a:fillRect/>
          </a:stretch>
        </p:blipFill>
        <p:spPr bwMode="auto">
          <a:xfrm>
            <a:off x="4905375" y="4905375"/>
            <a:ext cx="2105025" cy="581025"/>
          </a:xfrm>
          <a:prstGeom prst="rect">
            <a:avLst/>
          </a:prstGeom>
          <a:noFill/>
          <a:ln w="9525">
            <a:noFill/>
            <a:miter lim="800000"/>
            <a:headEnd/>
            <a:tailEnd/>
          </a:ln>
        </p:spPr>
      </p:pic>
      <p:pic>
        <p:nvPicPr>
          <p:cNvPr id="9" name="Picture 14"/>
          <p:cNvPicPr>
            <a:picLocks noChangeAspect="1"/>
          </p:cNvPicPr>
          <p:nvPr userDrawn="1"/>
        </p:nvPicPr>
        <p:blipFill>
          <a:blip r:embed="rId7" cstate="print"/>
          <a:srcRect/>
          <a:stretch>
            <a:fillRect/>
          </a:stretch>
        </p:blipFill>
        <p:spPr bwMode="auto">
          <a:xfrm>
            <a:off x="333375" y="2476500"/>
            <a:ext cx="2486025" cy="1866900"/>
          </a:xfrm>
          <a:prstGeom prst="rect">
            <a:avLst/>
          </a:prstGeom>
          <a:noFill/>
          <a:ln w="9525">
            <a:noFill/>
            <a:miter lim="800000"/>
            <a:headEnd/>
            <a:tailEnd/>
          </a:ln>
        </p:spPr>
      </p:pic>
      <p:pic>
        <p:nvPicPr>
          <p:cNvPr id="10" name="Picture 15"/>
          <p:cNvPicPr>
            <a:picLocks noChangeAspect="1"/>
          </p:cNvPicPr>
          <p:nvPr userDrawn="1"/>
        </p:nvPicPr>
        <p:blipFill>
          <a:blip r:embed="rId8" cstate="print"/>
          <a:srcRect/>
          <a:stretch>
            <a:fillRect/>
          </a:stretch>
        </p:blipFill>
        <p:spPr bwMode="auto">
          <a:xfrm>
            <a:off x="333375" y="4572000"/>
            <a:ext cx="2486025" cy="1219200"/>
          </a:xfrm>
          <a:prstGeom prst="rect">
            <a:avLst/>
          </a:prstGeom>
          <a:noFill/>
          <a:ln w="9525">
            <a:noFill/>
            <a:miter lim="800000"/>
            <a:headEnd/>
            <a:tailEnd/>
          </a:ln>
        </p:spPr>
      </p:pic>
      <p:sp>
        <p:nvSpPr>
          <p:cNvPr id="11" name="TextBox 16"/>
          <p:cNvSpPr txBox="1">
            <a:spLocks noChangeArrowheads="1"/>
          </p:cNvSpPr>
          <p:nvPr userDrawn="1"/>
        </p:nvSpPr>
        <p:spPr bwMode="auto">
          <a:xfrm>
            <a:off x="333375" y="2932113"/>
            <a:ext cx="2486025" cy="9540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2800" smtClean="0">
                <a:solidFill>
                  <a:prstClr val="white"/>
                </a:solidFill>
                <a:latin typeface="Times New Roman" panose="02020603050405020304" charset="0"/>
                <a:cs typeface="Times New Roman" panose="02020603050405020304" charset="0"/>
              </a:rPr>
              <a:t>Industry</a:t>
            </a:r>
          </a:p>
          <a:p>
            <a:pPr algn="ctr">
              <a:defRPr/>
            </a:pPr>
            <a:r>
              <a:rPr lang="en-US" sz="2800" smtClean="0">
                <a:solidFill>
                  <a:prstClr val="white"/>
                </a:solidFill>
                <a:latin typeface="Times New Roman" panose="02020603050405020304" charset="0"/>
                <a:cs typeface="Times New Roman" panose="02020603050405020304" charset="0"/>
              </a:rPr>
              <a:t>Supporters</a:t>
            </a:r>
            <a:endParaRPr lang="en-CA" sz="2800" smtClean="0">
              <a:solidFill>
                <a:prstClr val="white"/>
              </a:solidFill>
              <a:latin typeface="Times New Roman" panose="02020603050405020304" charset="0"/>
              <a:cs typeface="Times New Roman" panose="02020603050405020304" charset="0"/>
            </a:endParaRPr>
          </a:p>
        </p:txBody>
      </p:sp>
      <p:sp>
        <p:nvSpPr>
          <p:cNvPr id="12" name="TextBox 17"/>
          <p:cNvSpPr txBox="1">
            <a:spLocks noChangeArrowheads="1"/>
          </p:cNvSpPr>
          <p:nvPr userDrawn="1"/>
        </p:nvSpPr>
        <p:spPr bwMode="auto">
          <a:xfrm>
            <a:off x="333375" y="4724400"/>
            <a:ext cx="2486025" cy="9540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2800" smtClean="0">
                <a:solidFill>
                  <a:prstClr val="white"/>
                </a:solidFill>
                <a:latin typeface="Times New Roman" panose="02020603050405020304" charset="0"/>
                <a:cs typeface="Times New Roman" panose="02020603050405020304" charset="0"/>
              </a:rPr>
              <a:t>Major In-Kind</a:t>
            </a:r>
          </a:p>
          <a:p>
            <a:pPr algn="ctr">
              <a:defRPr/>
            </a:pPr>
            <a:r>
              <a:rPr lang="en-US" sz="2800" smtClean="0">
                <a:solidFill>
                  <a:prstClr val="white"/>
                </a:solidFill>
                <a:latin typeface="Times New Roman" panose="02020603050405020304" charset="0"/>
                <a:cs typeface="Times New Roman" panose="02020603050405020304" charset="0"/>
              </a:rPr>
              <a:t>Supporter</a:t>
            </a:r>
            <a:endParaRPr lang="en-CA" sz="2800" smtClean="0">
              <a:solidFill>
                <a:prstClr val="white"/>
              </a:solidFill>
              <a:latin typeface="Times New Roman" panose="02020603050405020304" charset="0"/>
              <a:cs typeface="Times New Roman" panose="0202060305040502030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Las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42210"/>
            <a:ext cx="7772400" cy="829790"/>
          </a:xfrm>
        </p:spPr>
        <p:txBody>
          <a:bodyPr>
            <a:normAutofit/>
          </a:bodyPr>
          <a:lstStyle>
            <a:lvl1pPr>
              <a:defRPr sz="3600"/>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4445334"/>
            <a:ext cx="6400800" cy="507666"/>
          </a:xfrm>
        </p:spPr>
        <p:txBody>
          <a:bodyPr>
            <a:normAutofit/>
          </a:bodyPr>
          <a:lstStyle>
            <a:lvl1pPr marL="0" indent="0" algn="ctr">
              <a:buNone/>
              <a:defRPr sz="20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anose="02020603050405020304" charset="0"/>
                <a:cs typeface="Times New Roman" panose="0202060305040502030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F1D6224-452C-41F1-BAE1-A429A1FBA5D2}" type="datetimeFigureOut">
              <a:rPr lang="en-CA"/>
              <a:t>2020-03-14</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D86AB1E-8BBA-44D9-9C83-96830A600808}" type="slidenum">
              <a:rPr lang="en-CA"/>
              <a:t>‹#›</a:t>
            </a:fld>
            <a:endParaRPr lang="en-CA"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AD667B0-A5CF-4210-897D-16DAE89F1A02}" type="datetimeFigureOut">
              <a:rPr lang="en-CA"/>
              <a:t>2020-03-14</a:t>
            </a:fld>
            <a:endParaRPr lang="en-CA" dirty="0"/>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33A4C2B-C503-4B63-A9DB-CB5955483684}" type="slidenum">
              <a:rPr lang="en-CA"/>
              <a:t>‹#›</a:t>
            </a:fld>
            <a:endParaRPr lang="en-CA"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7354B2D-C901-4F30-A2BE-1EF6D90A77E2}" type="datetimeFigureOut">
              <a:rPr lang="en-CA"/>
              <a:t>2020-03-14</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C661441-9544-409E-A79A-E86E17731037}" type="slidenum">
              <a:rPr lang="en-CA"/>
              <a:t>‹#›</a:t>
            </a:fld>
            <a:endParaRPr lang="en-CA"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83F41AD-85E0-4967-886D-1213E9094AA6}" type="datetimeFigureOut">
              <a:rPr lang="en-CA"/>
              <a:t>2020-03-14</a:t>
            </a:fld>
            <a:endParaRPr lang="en-C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dirty="0">
                <a:solidFill>
                  <a:prstClr val="black"/>
                </a:solidFill>
                <a:latin typeface="+mn-lt"/>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C07A664-9DD6-4EC6-A80B-68B66E555B61}" type="slidenum">
              <a:rPr lang="en-CA"/>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a:prstGeom prst="rect">
            <a:avLst/>
          </a:prstGeo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33730B4F-27FB-4B3F-8D83-19439A2053FE}" type="datetime1">
              <a:rPr lang="en-CA"/>
              <a:t>2020-03-14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70E9E39-4095-4C81-B08B-8CD5E22FD6EB}" type="slidenum">
              <a:rPr lang="en-CA"/>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8467" cy="4114800"/>
          </a:xfrm>
        </p:spPr>
        <p:txBody>
          <a:bodyPr/>
          <a:lstStyle/>
          <a:p>
            <a:pPr lvl="0"/>
            <a:endParaRPr lang="en-US" noProof="0" dirty="0"/>
          </a:p>
        </p:txBody>
      </p:sp>
      <p:sp>
        <p:nvSpPr>
          <p:cNvPr id="4" name="Text Placeholder 3"/>
          <p:cNvSpPr>
            <a:spLocks noGrp="1"/>
          </p:cNvSpPr>
          <p:nvPr>
            <p:ph type="body" sz="half" idx="2"/>
          </p:nvPr>
        </p:nvSpPr>
        <p:spPr>
          <a:xfrm>
            <a:off x="4639734"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dirty="0">
                <a:solidFill>
                  <a:prstClr val="black"/>
                </a:solidFill>
              </a:defRPr>
            </a:lvl1pPr>
          </a:lstStyle>
          <a:p>
            <a:pPr>
              <a:defRPr/>
            </a:pPr>
            <a:endParaRPr lang="en-US"/>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lvl1pPr>
              <a:defRPr>
                <a:solidFill>
                  <a:prstClr val="black"/>
                </a:solidFill>
              </a:defRPr>
            </a:lvl1pPr>
          </a:lstStyle>
          <a:p>
            <a:pPr>
              <a:defRPr/>
            </a:pPr>
            <a:fld id="{E18F1B54-97CD-4572-A810-E7E6EB709EBF}" type="slidenum">
              <a:rPr lang="en-US"/>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sz="2489" dirty="0" smtClean="0">
                <a:solidFill>
                  <a:prstClr val="white"/>
                </a:solidFill>
              </a:rPr>
              <a:t>			    </a:t>
            </a:r>
            <a:r>
              <a:rPr lang="en-US" sz="2489" b="1" dirty="0" smtClean="0">
                <a:solidFill>
                  <a:prstClr val="white"/>
                </a:solidFill>
              </a:rPr>
              <a:t>IACLE SPONSORS</a:t>
            </a:r>
            <a:endParaRPr lang="en-CA" sz="2489" b="1" dirty="0">
              <a:solidFill>
                <a:prstClr val="white"/>
              </a:solidFill>
            </a:endParaRPr>
          </a:p>
        </p:txBody>
      </p:sp>
      <p:sp>
        <p:nvSpPr>
          <p:cNvPr id="3" name="Title 1"/>
          <p:cNvSpPr txBox="1"/>
          <p:nvPr userDrawn="1"/>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889" dirty="0" smtClean="0"/>
              <a:t>©  </a:t>
            </a:r>
            <a:r>
              <a:rPr lang="en-US" sz="889" dirty="0" smtClean="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889" dirty="0" smtClean="0">
                <a:solidFill>
                  <a:srgbClr val="0073AE"/>
                </a:solidFill>
                <a:latin typeface="Arial" panose="020B0604020202020204" pitchFamily="34" charset="0"/>
                <a:cs typeface="Arial" panose="020B0604020202020204" pitchFamily="34" charset="0"/>
              </a:rPr>
              <a:t>www.iacle.org</a:t>
            </a:r>
            <a:endParaRPr lang="en-CA" sz="889" dirty="0">
              <a:solidFill>
                <a:srgbClr val="0073AE"/>
              </a:solidFill>
              <a:latin typeface="Arial" panose="020B0604020202020204" pitchFamily="34" charset="0"/>
              <a:cs typeface="Arial" panose="020B0604020202020204" pitchFamily="34" charset="0"/>
            </a:endParaRPr>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740" y="2095500"/>
            <a:ext cx="24860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740" y="4876800"/>
            <a:ext cx="248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p:cNvSpPr txBox="1">
            <a:spLocks noChangeArrowheads="1"/>
          </p:cNvSpPr>
          <p:nvPr userDrawn="1"/>
        </p:nvSpPr>
        <p:spPr bwMode="auto">
          <a:xfrm>
            <a:off x="312740" y="2514600"/>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Industry</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sp>
        <p:nvSpPr>
          <p:cNvPr id="7" name="TextBox 16"/>
          <p:cNvSpPr txBox="1">
            <a:spLocks noChangeArrowheads="1"/>
          </p:cNvSpPr>
          <p:nvPr userDrawn="1"/>
        </p:nvSpPr>
        <p:spPr bwMode="auto">
          <a:xfrm>
            <a:off x="312740" y="5008567"/>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Previous</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00402" y="2659067"/>
            <a:ext cx="560546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60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4" name="Title Placeholder 1"/>
          <p:cNvSpPr txBox="1"/>
          <p:nvPr userDrawn="1"/>
        </p:nvSpPr>
        <p:spPr>
          <a:xfrm>
            <a:off x="152400" y="4763"/>
            <a:ext cx="8839200" cy="681037"/>
          </a:xfrm>
          <a:prstGeom prst="rect">
            <a:avLst/>
          </a:prstGeom>
        </p:spPr>
        <p:txBody>
          <a:bodyPr anchor="ctr">
            <a:normAutofit/>
          </a:bodyPr>
          <a:lstStyle>
            <a:lvl1pPr algn="ctr" defTabSz="914400" rtl="0" eaLnBrk="1" latinLnBrk="0" hangingPunct="1">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smtClean="0">
                <a:solidFill>
                  <a:prstClr val="white"/>
                </a:solidFill>
              </a:rPr>
              <a:t>International Association of Contact Lens Educators</a:t>
            </a:r>
            <a:endParaRPr lang="en-CA" dirty="0">
              <a:solidFill>
                <a:prstClr val="white"/>
              </a:solidFill>
            </a:endParaRPr>
          </a:p>
        </p:txBody>
      </p:sp>
      <p:sp>
        <p:nvSpPr>
          <p:cNvPr id="5" name="TextBox 8"/>
          <p:cNvSpPr txBox="1">
            <a:spLocks noChangeArrowheads="1"/>
          </p:cNvSpPr>
          <p:nvPr userDrawn="1"/>
        </p:nvSpPr>
        <p:spPr bwMode="auto">
          <a:xfrm>
            <a:off x="0" y="6381750"/>
            <a:ext cx="9144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1000" smtClean="0">
                <a:solidFill>
                  <a:srgbClr val="7F7F7F"/>
                </a:solidFill>
                <a:latin typeface="Arial" panose="020B0604020202020204" pitchFamily="34" charset="0"/>
                <a:cs typeface="Arial" panose="020B0604020202020204" pitchFamily="34" charset="0"/>
              </a:rPr>
              <a:t>©  The International Association of Contact Lens Educators</a:t>
            </a:r>
          </a:p>
          <a:p>
            <a:pPr algn="ctr">
              <a:defRPr/>
            </a:pPr>
            <a:r>
              <a:rPr lang="en-US" sz="1000" smtClean="0">
                <a:solidFill>
                  <a:srgbClr val="0073AE"/>
                </a:solidFill>
                <a:latin typeface="Arial" panose="020B0604020202020204" pitchFamily="34" charset="0"/>
                <a:cs typeface="Arial" panose="020B0604020202020204" pitchFamily="34" charset="0"/>
              </a:rPr>
              <a:t>www.iacle.org</a:t>
            </a:r>
            <a:endParaRPr lang="en-CA" sz="1000" smtClean="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304800" y="2257989"/>
            <a:ext cx="8534400" cy="1214896"/>
          </a:xfrm>
          <a:prstGeom prst="rect">
            <a:avLst/>
          </a:prstGeom>
        </p:spPr>
        <p:txBody>
          <a:bodyPr>
            <a:normAutofit/>
          </a:bodyPr>
          <a:lstStyle>
            <a:lvl1pPr algn="ctr">
              <a:defRPr sz="3600">
                <a:solidFill>
                  <a:schemeClr val="bg1"/>
                </a:solidFill>
                <a:latin typeface="Times New Roman" panose="02020603050405020304" charset="0"/>
                <a:cs typeface="Times New Roman" panose="0202060305040502030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506503"/>
            <a:ext cx="6400800" cy="989297"/>
          </a:xfrm>
        </p:spPr>
        <p:txBody>
          <a:bodyPr>
            <a:normAutofit/>
          </a:bodyPr>
          <a:lstStyle>
            <a:lvl1pPr marL="0" indent="0" algn="ctr">
              <a:buNone/>
              <a:defRPr sz="1800" b="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solidFill>
                  <a:srgbClr val="5C6F7B"/>
                </a:solidFill>
                <a:latin typeface="Times New Roman" panose="02020603050405020304" charset="0"/>
                <a:cs typeface="Times New Roman" panose="0202060305040502030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73AE"/>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96D0FDB3-8E07-4A3D-8287-DEF0C9B37E87}" type="datetime1">
              <a:rPr lang="en-CA"/>
              <a:t>2020-03-14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B9009D97-DA7F-4B31-AD4C-20D371EFB30F}" type="slidenum">
              <a:rPr lang="en-CA"/>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990600"/>
            <a:ext cx="88392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E39B706F-E675-4A76-83B2-C42C3928F470}" type="datetime1">
              <a:rPr lang="en-CA"/>
              <a:t>2020-03-14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F535C6BD-EF1F-4268-A2E2-7CF284C12E92}" type="slidenum">
              <a:rPr lang="en-CA"/>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152400" y="1676400"/>
            <a:ext cx="88392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2"/>
          <p:cNvSpPr>
            <a:spLocks noGrp="1"/>
          </p:cNvSpPr>
          <p:nvPr>
            <p:ph type="body" idx="13"/>
          </p:nvPr>
        </p:nvSpPr>
        <p:spPr>
          <a:xfrm>
            <a:off x="152400" y="990600"/>
            <a:ext cx="8839200" cy="520456"/>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E55D41BD-0B8C-466E-9407-4C7403382AF5}" type="datetime1">
              <a:rPr lang="en-CA"/>
              <a:t>2020-03-14</a:t>
            </a:fld>
            <a:endParaRPr lang="en-CA"/>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CA"/>
          </a:p>
        </p:txBody>
      </p:sp>
      <p:sp>
        <p:nvSpPr>
          <p:cNvPr id="8" name="Slide Number Placeholder 5"/>
          <p:cNvSpPr>
            <a:spLocks noGrp="1"/>
          </p:cNvSpPr>
          <p:nvPr>
            <p:ph type="sldNum" sz="quarter" idx="16"/>
          </p:nvPr>
        </p:nvSpPr>
        <p:spPr>
          <a:xfrm>
            <a:off x="6553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56F41AA2-76BE-413B-A623-4AB9D62AC027}" type="slidenum">
              <a:rPr lang="en-CA"/>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1524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990600"/>
            <a:ext cx="4343400" cy="51355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D3684431-35D8-4443-81B7-7F06E5B5C74F}" type="datetime1">
              <a:rPr lang="en-CA"/>
              <a:t>2020-03-14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8DCA4EC7-44D0-418E-98A4-D8DB7620A9F1}" type="slidenum">
              <a:rPr lang="en-CA"/>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52400" y="990600"/>
            <a:ext cx="4344988"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1981200"/>
            <a:ext cx="4344988"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990600"/>
            <a:ext cx="4346575" cy="838200"/>
          </a:xfrm>
        </p:spPr>
        <p:txBody>
          <a:bodyPr anchor="b">
            <a:noAutofit/>
          </a:bodyPr>
          <a:lstStyle>
            <a:lvl1pPr marL="0" indent="0">
              <a:buNone/>
              <a:defRPr sz="2800" b="0">
                <a:solidFill>
                  <a:srgbClr val="0073AE"/>
                </a:solidFill>
                <a:latin typeface="Times New Roman" panose="02020603050405020304" charset="0"/>
                <a:cs typeface="Times New Roman" panose="020206030504050203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346575" cy="414496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53F2BEEC-A2E4-4DF5-BE53-E4174BE41217}" type="datetime1">
              <a:rPr lang="en-CA"/>
              <a:t>2020-03-14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defRPr>
                <a:latin typeface="Calibri" panose="020F0502020204030204" pitchFamily="34" charset="0"/>
                <a:cs typeface="Arial" panose="020B0604020202020204" pitchFamily="34" charset="0"/>
              </a:defRPr>
            </a:lvl1pPr>
          </a:lstStyle>
          <a:p>
            <a:pPr>
              <a:defRPr/>
            </a:pPr>
            <a:fld id="{1DC0C15E-30EE-4D1B-860E-A4098C040EC5}" type="slidenum">
              <a:rPr lang="en-CA"/>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txBox="1"/>
          <p:nvPr userDrawn="1"/>
        </p:nvSpPr>
        <p:spPr>
          <a:xfrm>
            <a:off x="152400" y="0"/>
            <a:ext cx="8839200" cy="685800"/>
          </a:xfrm>
          <a:prstGeom prst="rect">
            <a:avLst/>
          </a:prstGeom>
        </p:spPr>
        <p:txBody>
          <a:bodyPr anchor="ctr">
            <a:normAutofit/>
          </a:bodyPr>
          <a:lstStyle>
            <a:lvl1pPr algn="l" defTabSz="914400" rtl="0" eaLnBrk="1" latinLnBrk="0" hangingPunct="1">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US" sz="2489" dirty="0" smtClean="0">
                <a:solidFill>
                  <a:prstClr val="white"/>
                </a:solidFill>
              </a:rPr>
              <a:t>			    </a:t>
            </a:r>
            <a:r>
              <a:rPr lang="en-US" sz="2489" b="1" dirty="0" smtClean="0">
                <a:solidFill>
                  <a:prstClr val="white"/>
                </a:solidFill>
              </a:rPr>
              <a:t>IACLE SPONSORS</a:t>
            </a:r>
            <a:endParaRPr lang="en-CA" sz="2489" b="1" dirty="0">
              <a:solidFill>
                <a:prstClr val="white"/>
              </a:solidFill>
            </a:endParaRPr>
          </a:p>
        </p:txBody>
      </p:sp>
      <p:sp>
        <p:nvSpPr>
          <p:cNvPr id="3" name="Title 1"/>
          <p:cNvSpPr txBox="1"/>
          <p:nvPr userDrawn="1"/>
        </p:nvSpPr>
        <p:spPr>
          <a:xfrm>
            <a:off x="685800" y="6353179"/>
            <a:ext cx="7772400" cy="352425"/>
          </a:xfrm>
          <a:prstGeom prst="rect">
            <a:avLst/>
          </a:prstGeom>
        </p:spPr>
        <p:txBody>
          <a:bodyPr anchor="ctr"/>
          <a:lstStyle>
            <a:lvl1pPr algn="ctr" defTabSz="914400" rtl="0" eaLnBrk="1" latinLnBrk="0" hangingPunct="1">
              <a:spcBef>
                <a:spcPct val="0"/>
              </a:spcBef>
              <a:buNone/>
              <a:defRPr sz="3600" kern="1200">
                <a:solidFill>
                  <a:srgbClr val="5C6F7B"/>
                </a:solidFill>
                <a:latin typeface="Times New Roman" panose="02020603050405020304" pitchFamily="18" charset="0"/>
                <a:ea typeface="+mj-ea"/>
                <a:cs typeface="Times New Roman" panose="02020603050405020304" pitchFamily="18" charset="0"/>
              </a:defRPr>
            </a:lvl1pPr>
          </a:lstStyle>
          <a:p>
            <a:pPr fontAlgn="auto">
              <a:spcAft>
                <a:spcPts val="0"/>
              </a:spcAft>
              <a:defRPr/>
            </a:pPr>
            <a:r>
              <a:rPr lang="en-US" sz="889" dirty="0" smtClean="0"/>
              <a:t>©  </a:t>
            </a:r>
            <a:r>
              <a:rPr lang="en-US" sz="889" dirty="0" smtClean="0">
                <a:latin typeface="Arial" panose="020B0604020202020204" pitchFamily="34" charset="0"/>
                <a:cs typeface="Arial" panose="020B0604020202020204" pitchFamily="34" charset="0"/>
              </a:rPr>
              <a:t>The International Association of Contact Lens Educators</a:t>
            </a:r>
          </a:p>
          <a:p>
            <a:pPr fontAlgn="auto">
              <a:spcAft>
                <a:spcPts val="0"/>
              </a:spcAft>
              <a:defRPr/>
            </a:pPr>
            <a:r>
              <a:rPr lang="en-US" sz="889" dirty="0" smtClean="0">
                <a:solidFill>
                  <a:srgbClr val="0073AE"/>
                </a:solidFill>
                <a:latin typeface="Arial" panose="020B0604020202020204" pitchFamily="34" charset="0"/>
                <a:cs typeface="Arial" panose="020B0604020202020204" pitchFamily="34" charset="0"/>
              </a:rPr>
              <a:t>www.iacle.org</a:t>
            </a:r>
            <a:endParaRPr lang="en-CA" sz="889" dirty="0">
              <a:solidFill>
                <a:srgbClr val="0073AE"/>
              </a:solidFill>
              <a:latin typeface="Arial" panose="020B0604020202020204" pitchFamily="34" charset="0"/>
              <a:cs typeface="Arial" panose="020B0604020202020204" pitchFamily="34" charset="0"/>
            </a:endParaRPr>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2740" y="2095500"/>
            <a:ext cx="24860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2740" y="4876800"/>
            <a:ext cx="24860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p:cNvSpPr txBox="1">
            <a:spLocks noChangeArrowheads="1"/>
          </p:cNvSpPr>
          <p:nvPr userDrawn="1"/>
        </p:nvSpPr>
        <p:spPr bwMode="auto">
          <a:xfrm>
            <a:off x="312740" y="2514600"/>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Industry</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sp>
        <p:nvSpPr>
          <p:cNvPr id="7" name="TextBox 16"/>
          <p:cNvSpPr txBox="1">
            <a:spLocks noChangeArrowheads="1"/>
          </p:cNvSpPr>
          <p:nvPr userDrawn="1"/>
        </p:nvSpPr>
        <p:spPr bwMode="auto">
          <a:xfrm>
            <a:off x="312740" y="5008567"/>
            <a:ext cx="2486025"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dirty="0" smtClean="0">
                <a:solidFill>
                  <a:prstClr val="white"/>
                </a:solidFill>
                <a:latin typeface="Arial" panose="020B0604020202020204" pitchFamily="34" charset="0"/>
              </a:rPr>
              <a:t>Previous</a:t>
            </a:r>
          </a:p>
          <a:p>
            <a:pPr algn="ctr" eaLnBrk="1" hangingPunct="1">
              <a:defRPr/>
            </a:pPr>
            <a:r>
              <a:rPr lang="en-US" dirty="0" smtClean="0">
                <a:solidFill>
                  <a:prstClr val="white"/>
                </a:solidFill>
                <a:latin typeface="Arial" panose="020B0604020202020204" pitchFamily="34" charset="0"/>
              </a:rPr>
              <a:t>Supporters</a:t>
            </a:r>
            <a:endParaRPr lang="en-CA" dirty="0" smtClean="0">
              <a:solidFill>
                <a:prstClr val="white"/>
              </a:solidFill>
              <a:latin typeface="Arial" panose="020B0604020202020204" pitchFamily="34" charset="0"/>
            </a:endParaRPr>
          </a:p>
        </p:txBody>
      </p:sp>
      <p:pic>
        <p:nvPicPr>
          <p:cNvPr id="8"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200402" y="2659067"/>
            <a:ext cx="5605463"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713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0.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endParaRPr lang="en-CA"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anose="020B0600070205080204" charset="-128"/>
          <a:cs typeface="MS PGothic" panose="020B0600070205080204" charset="-128"/>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charset="-128"/>
          <a:cs typeface="MS PGothic" panose="020B060007020508020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charset="-128"/>
          <a:cs typeface="MS PGothic" panose="020B060007020508020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charset="-128"/>
          <a:cs typeface="MS PGothic" panose="020B060007020508020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charset="-128"/>
          <a:cs typeface="MS PGothic" panose="020B0600070205080204" charset="-128"/>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Picture 7"/>
          <p:cNvPicPr>
            <a:picLocks noChangeAspect="1"/>
          </p:cNvPicPr>
          <p:nvPr userDrawn="1"/>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41987" name="Text Placeholder 2"/>
          <p:cNvSpPr>
            <a:spLocks noGrp="1"/>
          </p:cNvSpPr>
          <p:nvPr>
            <p:ph type="body" idx="1"/>
          </p:nvPr>
        </p:nvSpPr>
        <p:spPr bwMode="auto">
          <a:xfrm>
            <a:off x="152400" y="990600"/>
            <a:ext cx="8839200" cy="5135563"/>
          </a:xfrm>
          <a:prstGeom prst="rect">
            <a:avLst/>
          </a:prstGeom>
          <a:noFill/>
          <a:ln w="9525">
            <a:noFill/>
            <a:miter lim="800000"/>
          </a:ln>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51D59D4-CC7E-41B9-A83F-DEB1BE69D31F}" type="datetimeFigureOut">
              <a:rPr lang="en-CA"/>
              <a:t>2020-03-14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8691E93-157C-423A-BB7B-ED45A449BA49}" type="slidenum">
              <a:rPr lang="en-CA"/>
              <a:t>‹#›</a:t>
            </a:fld>
            <a:endParaRPr lang="en-CA"/>
          </a:p>
        </p:txBody>
      </p:sp>
    </p:spTree>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txStyles>
    <p:titleStyle>
      <a:lvl1pPr algn="ctr" rtl="0" eaLnBrk="0" fontAlgn="base" hangingPunct="0">
        <a:spcBef>
          <a:spcPct val="0"/>
        </a:spcBef>
        <a:spcAft>
          <a:spcPct val="0"/>
        </a:spcAft>
        <a:defRPr sz="2000" kern="1200">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000">
          <a:solidFill>
            <a:schemeClr val="bg1"/>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p:nvPicPr>
        <p:blipFill>
          <a:blip r:embed="rId4" cstate="print"/>
          <a:srcRect/>
          <a:stretch>
            <a:fillRect/>
          </a:stretch>
        </p:blipFill>
        <p:spPr bwMode="auto">
          <a:xfrm>
            <a:off x="0" y="4763"/>
            <a:ext cx="9144000" cy="6848475"/>
          </a:xfrm>
          <a:prstGeom prst="rect">
            <a:avLst/>
          </a:prstGeom>
          <a:noFill/>
          <a:ln w="9525">
            <a:noFill/>
            <a:miter lim="800000"/>
            <a:headEnd/>
            <a:tailEnd/>
          </a:ln>
        </p:spPr>
      </p:pic>
      <p:sp>
        <p:nvSpPr>
          <p:cNvPr id="3075" name="Text Placeholder 2"/>
          <p:cNvSpPr>
            <a:spLocks noGrp="1"/>
          </p:cNvSpPr>
          <p:nvPr>
            <p:ph type="body" idx="1"/>
          </p:nvPr>
        </p:nvSpPr>
        <p:spPr bwMode="auto">
          <a:xfrm>
            <a:off x="152400" y="990600"/>
            <a:ext cx="8839200" cy="5135563"/>
          </a:xfrm>
          <a:prstGeom prst="rect">
            <a:avLst/>
          </a:prstGeom>
          <a:noFill/>
          <a:ln w="9525">
            <a:noFill/>
            <a:miter lim="800000"/>
          </a:ln>
        </p:spPr>
        <p:txBody>
          <a:bodyPr vert="horz" wrap="square" lIns="91440" tIns="45720" rIns="91440" bIns="45720" numCol="1" anchor="t" anchorCtr="0" compatLnSpc="1"/>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cs typeface="Arial" panose="020B0604020202020204" pitchFamily="34" charset="0"/>
              </a:defRPr>
            </a:lvl1pPr>
          </a:lstStyle>
          <a:p>
            <a:pPr>
              <a:defRPr/>
            </a:pPr>
            <a:fld id="{B153D3F0-CB00-4E0D-9843-92C0A398C752}" type="datetime1">
              <a:rPr lang="en-CA"/>
              <a:t>2020-03-14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cs typeface="Arial" panose="020B0604020202020204" pitchFamily="34" charset="0"/>
              </a:defRPr>
            </a:lvl1pPr>
          </a:lstStyle>
          <a:p>
            <a:pPr>
              <a:defRPr/>
            </a:pPr>
            <a:fld id="{C8E2C120-F2C6-4F17-AB02-CE88E20DF55C}" type="slidenum">
              <a:rPr lang="en-CA"/>
              <a:t>‹#›</a:t>
            </a:fld>
            <a:endParaRPr lang="en-CA"/>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p:cNvPicPr>
            <a:picLocks noChangeAspect="1"/>
          </p:cNvPicPr>
          <p:nvPr/>
        </p:nvPicPr>
        <p:blipFill>
          <a:blip r:embed="rId8" cstate="print"/>
          <a:srcRect/>
          <a:stretch>
            <a:fillRect/>
          </a:stretch>
        </p:blipFill>
        <p:spPr bwMode="auto">
          <a:xfrm>
            <a:off x="0" y="4763"/>
            <a:ext cx="9144000" cy="6848475"/>
          </a:xfrm>
          <a:prstGeom prst="rect">
            <a:avLst/>
          </a:prstGeom>
          <a:noFill/>
          <a:ln w="9525">
            <a:noFill/>
            <a:miter lim="800000"/>
            <a:headEnd/>
            <a:tailEnd/>
          </a:ln>
        </p:spPr>
      </p:pic>
      <p:sp>
        <p:nvSpPr>
          <p:cNvPr id="7171" name="Title Placeholder 1"/>
          <p:cNvSpPr>
            <a:spLocks noGrp="1"/>
          </p:cNvSpPr>
          <p:nvPr>
            <p:ph type="title"/>
          </p:nvPr>
        </p:nvSpPr>
        <p:spPr bwMode="auto">
          <a:xfrm>
            <a:off x="152400" y="4763"/>
            <a:ext cx="8839200" cy="681037"/>
          </a:xfrm>
          <a:prstGeom prst="rect">
            <a:avLst/>
          </a:prstGeom>
          <a:noFill/>
          <a:ln w="9525">
            <a:noFill/>
            <a:miter lim="800000"/>
          </a:ln>
        </p:spPr>
        <p:txBody>
          <a:bodyPr vert="horz" wrap="square" lIns="91440" tIns="45720" rIns="91440" bIns="45720" numCol="1" anchor="ctr" anchorCtr="0" compatLnSpc="1"/>
          <a:lstStyle/>
          <a:p>
            <a:pPr lvl="0"/>
            <a:r>
              <a:rPr lang="en-GB" smtClean="0"/>
              <a:t>Click to edit Master title style</a:t>
            </a:r>
            <a:endParaRPr lang="en-CA" smtClean="0"/>
          </a:p>
        </p:txBody>
      </p:sp>
      <p:sp>
        <p:nvSpPr>
          <p:cNvPr id="7172" name="Text Placeholder 2"/>
          <p:cNvSpPr>
            <a:spLocks noGrp="1"/>
          </p:cNvSpPr>
          <p:nvPr>
            <p:ph type="body" idx="1"/>
          </p:nvPr>
        </p:nvSpPr>
        <p:spPr bwMode="auto">
          <a:xfrm>
            <a:off x="152400" y="990600"/>
            <a:ext cx="8839200" cy="5135563"/>
          </a:xfrm>
          <a:prstGeom prst="rect">
            <a:avLst/>
          </a:prstGeom>
          <a:noFill/>
          <a:ln w="9525">
            <a:noFill/>
            <a:miter lim="800000"/>
          </a:ln>
        </p:spPr>
        <p:txBody>
          <a:bodyPr vert="horz" wrap="square" lIns="91440" tIns="45720" rIns="91440" bIns="45720" numCol="1" anchor="t" anchorCtr="0" compatLnSpc="1"/>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CA" smtClean="0"/>
          </a:p>
        </p:txBody>
      </p:sp>
      <p:sp>
        <p:nvSpPr>
          <p:cNvPr id="3077" name="TextBox 8"/>
          <p:cNvSpPr txBox="1">
            <a:spLocks noChangeArrowheads="1"/>
          </p:cNvSpPr>
          <p:nvPr/>
        </p:nvSpPr>
        <p:spPr bwMode="auto">
          <a:xfrm>
            <a:off x="0" y="6381750"/>
            <a:ext cx="9144000" cy="400050"/>
          </a:xfrm>
          <a:prstGeom prst="rect">
            <a:avLst/>
          </a:prstGeom>
          <a:noFill/>
          <a:ln>
            <a:noFill/>
          </a:ln>
        </p:spPr>
        <p:txBody>
          <a:bodyPr>
            <a:spAutoFit/>
          </a:bodyPr>
          <a:lstStyle/>
          <a:p>
            <a:pPr algn="ctr">
              <a:defRPr/>
            </a:pPr>
            <a:r>
              <a:rPr lang="en-GB" sz="1000" dirty="0">
                <a:solidFill>
                  <a:srgbClr val="7F7F7F"/>
                </a:solidFill>
                <a:latin typeface="Arial" panose="020B0604020202020204" pitchFamily="34" charset="0"/>
                <a:cs typeface="Arial" panose="020B0604020202020204" pitchFamily="34" charset="0"/>
              </a:rPr>
              <a:t>©  The International Association of Contact Lens Educators</a:t>
            </a:r>
          </a:p>
          <a:p>
            <a:pPr algn="ctr">
              <a:defRPr/>
            </a:pPr>
            <a:r>
              <a:rPr lang="en-GB" sz="1000" dirty="0">
                <a:solidFill>
                  <a:srgbClr val="0073AE"/>
                </a:solidFill>
                <a:latin typeface="Arial" panose="020B0604020202020204" pitchFamily="34" charset="0"/>
                <a:cs typeface="Arial" panose="020B0604020202020204" pitchFamily="34" charset="0"/>
              </a:rPr>
              <a:t>www.iacle.org</a:t>
            </a:r>
            <a:endParaRPr lang="en-CA" sz="1000"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92" r:id="rId6"/>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7"/>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14339" name="Text Placeholder 2"/>
          <p:cNvSpPr>
            <a:spLocks noGrp="1"/>
          </p:cNvSpPr>
          <p:nvPr>
            <p:ph type="body" idx="1"/>
          </p:nvPr>
        </p:nvSpPr>
        <p:spPr bwMode="auto">
          <a:xfrm>
            <a:off x="152400" y="990600"/>
            <a:ext cx="8839200" cy="5135563"/>
          </a:xfrm>
          <a:prstGeom prst="rect">
            <a:avLst/>
          </a:prstGeom>
          <a:noFill/>
          <a:ln w="9525">
            <a:noFill/>
            <a:miter lim="800000"/>
          </a:ln>
        </p:spPr>
        <p:txBody>
          <a:bodyPr vert="horz" wrap="square" lIns="91440" tIns="45720" rIns="91440" bIns="45720" numCol="1" anchor="t" anchorCtr="0" compatLnSpc="1"/>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pitchFamily="34" charset="0"/>
                <a:cs typeface="Arial" panose="020B0604020202020204" pitchFamily="34" charset="0"/>
              </a:defRPr>
            </a:lvl1pPr>
          </a:lstStyle>
          <a:p>
            <a:pPr>
              <a:defRPr/>
            </a:pPr>
            <a:fld id="{34179D9C-5C09-4733-BBB2-343A8FC766EE}" type="datetime1">
              <a:rPr lang="en-CA"/>
              <a:t>2020-03-14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cs typeface="Arial" panose="020B0604020202020204" pitchFamily="34" charset="0"/>
              </a:defRPr>
            </a:lvl1pPr>
          </a:lstStyle>
          <a:p>
            <a:pPr>
              <a:defRPr/>
            </a:pPr>
            <a:fld id="{5D262BB7-B355-49F9-B9BB-F1BFC1023E9C}" type="slidenum">
              <a:rPr lang="en-CA"/>
              <a:t>‹#›</a:t>
            </a:fld>
            <a:endParaRPr lang="en-CA"/>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rtl="0" eaLnBrk="0" fontAlgn="base" hangingPunct="0">
        <a:spcBef>
          <a:spcPct val="0"/>
        </a:spcBef>
        <a:spcAft>
          <a:spcPct val="0"/>
        </a:spcAft>
        <a:defRPr sz="2000"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algn="ctr" rtl="0" eaLnBrk="0" fontAlgn="base" hangingPunct="0">
        <a:spcBef>
          <a:spcPct val="0"/>
        </a:spcBef>
        <a:spcAft>
          <a:spcPct val="0"/>
        </a:spcAft>
        <a:defRPr sz="2000">
          <a:solidFill>
            <a:schemeClr val="bg1"/>
          </a:solidFill>
          <a:latin typeface="Arial" panose="020B0604020202020204" pitchFamily="34" charset="0"/>
          <a:ea typeface="Arial" panose="020B0604020202020204" pitchFamily="34" charset="0"/>
          <a:cs typeface="Arial" panose="020B0604020202020204" pitchFamily="34" charset="0"/>
        </a:defRPr>
      </a:lvl2pPr>
      <a:lvl3pPr algn="ctr" rtl="0" eaLnBrk="0" fontAlgn="base" hangingPunct="0">
        <a:spcBef>
          <a:spcPct val="0"/>
        </a:spcBef>
        <a:spcAft>
          <a:spcPct val="0"/>
        </a:spcAft>
        <a:defRPr sz="2000">
          <a:solidFill>
            <a:schemeClr val="bg1"/>
          </a:solidFill>
          <a:latin typeface="Arial" panose="020B0604020202020204" pitchFamily="34" charset="0"/>
          <a:ea typeface="Arial" panose="020B0604020202020204" pitchFamily="34" charset="0"/>
          <a:cs typeface="Arial" panose="020B0604020202020204" pitchFamily="34" charset="0"/>
        </a:defRPr>
      </a:lvl3pPr>
      <a:lvl4pPr algn="ctr" rtl="0" eaLnBrk="0" fontAlgn="base" hangingPunct="0">
        <a:spcBef>
          <a:spcPct val="0"/>
        </a:spcBef>
        <a:spcAft>
          <a:spcPct val="0"/>
        </a:spcAft>
        <a:defRPr sz="2000">
          <a:solidFill>
            <a:schemeClr val="bg1"/>
          </a:solidFill>
          <a:latin typeface="Arial" panose="020B0604020202020204" pitchFamily="34" charset="0"/>
          <a:ea typeface="Arial" panose="020B0604020202020204" pitchFamily="34" charset="0"/>
          <a:cs typeface="Arial" panose="020B0604020202020204" pitchFamily="34" charset="0"/>
        </a:defRPr>
      </a:lvl4pPr>
      <a:lvl5pPr algn="ctr" rtl="0" eaLnBrk="0" fontAlgn="base" hangingPunct="0">
        <a:spcBef>
          <a:spcPct val="0"/>
        </a:spcBef>
        <a:spcAft>
          <a:spcPct val="0"/>
        </a:spcAft>
        <a:defRPr sz="2000">
          <a:solidFill>
            <a:schemeClr val="bg1"/>
          </a:solidFill>
          <a:latin typeface="Arial" panose="020B0604020202020204" pitchFamily="34" charset="0"/>
          <a:ea typeface="Arial" panose="020B0604020202020204" pitchFamily="34" charset="0"/>
          <a:cs typeface="Arial" panose="020B0604020202020204" pitchFamily="34" charset="0"/>
        </a:defRPr>
      </a:lvl5pPr>
      <a:lvl6pPr marL="4572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20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6"/>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16387"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GB" smtClean="0"/>
              <a:t>Click to edit Master title style</a:t>
            </a:r>
            <a:endParaRPr lang="en-CA" smtClean="0"/>
          </a:p>
        </p:txBody>
      </p:sp>
      <p:sp>
        <p:nvSpPr>
          <p:cNvPr id="16388"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CA" smtClean="0"/>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kern="1200">
          <a:solidFill>
            <a:srgbClr val="7F7F7F"/>
          </a:solidFill>
          <a:latin typeface="Times New Roman" panose="02020603050405020304" charset="0"/>
          <a:ea typeface="Times New Roman" panose="02020603050405020304" charset="0"/>
          <a:cs typeface="Times New Roman" panose="02020603050405020304" charset="0"/>
        </a:defRPr>
      </a:lvl1pPr>
      <a:lvl2pPr algn="ctr" rtl="0" eaLnBrk="0" fontAlgn="base" hangingPunct="0">
        <a:spcBef>
          <a:spcPct val="0"/>
        </a:spcBef>
        <a:spcAft>
          <a:spcPct val="0"/>
        </a:spcAft>
        <a:defRPr sz="4400">
          <a:solidFill>
            <a:srgbClr val="7F7F7F"/>
          </a:solidFill>
          <a:latin typeface="Times New Roman" panose="02020603050405020304" charset="0"/>
          <a:ea typeface="Times New Roman" panose="02020603050405020304" charset="0"/>
          <a:cs typeface="Times New Roman" panose="02020603050405020304" charset="0"/>
        </a:defRPr>
      </a:lvl2pPr>
      <a:lvl3pPr algn="ctr" rtl="0" eaLnBrk="0" fontAlgn="base" hangingPunct="0">
        <a:spcBef>
          <a:spcPct val="0"/>
        </a:spcBef>
        <a:spcAft>
          <a:spcPct val="0"/>
        </a:spcAft>
        <a:defRPr sz="4400">
          <a:solidFill>
            <a:srgbClr val="7F7F7F"/>
          </a:solidFill>
          <a:latin typeface="Times New Roman" panose="02020603050405020304" charset="0"/>
          <a:ea typeface="Times New Roman" panose="02020603050405020304" charset="0"/>
          <a:cs typeface="Times New Roman" panose="02020603050405020304" charset="0"/>
        </a:defRPr>
      </a:lvl3pPr>
      <a:lvl4pPr algn="ctr" rtl="0" eaLnBrk="0" fontAlgn="base" hangingPunct="0">
        <a:spcBef>
          <a:spcPct val="0"/>
        </a:spcBef>
        <a:spcAft>
          <a:spcPct val="0"/>
        </a:spcAft>
        <a:defRPr sz="4400">
          <a:solidFill>
            <a:srgbClr val="7F7F7F"/>
          </a:solidFill>
          <a:latin typeface="Times New Roman" panose="02020603050405020304" charset="0"/>
          <a:ea typeface="Times New Roman" panose="02020603050405020304" charset="0"/>
          <a:cs typeface="Times New Roman" panose="02020603050405020304" charset="0"/>
        </a:defRPr>
      </a:lvl4pPr>
      <a:lvl5pPr algn="ctr" rtl="0" eaLnBrk="0" fontAlgn="base" hangingPunct="0">
        <a:spcBef>
          <a:spcPct val="0"/>
        </a:spcBef>
        <a:spcAft>
          <a:spcPct val="0"/>
        </a:spcAft>
        <a:defRPr sz="4400">
          <a:solidFill>
            <a:srgbClr val="7F7F7F"/>
          </a:solidFill>
          <a:latin typeface="Times New Roman" panose="02020603050405020304" charset="0"/>
          <a:ea typeface="Times New Roman" panose="02020603050405020304" charset="0"/>
          <a:cs typeface="Times New Roman" panose="02020603050405020304" charset="0"/>
        </a:defRPr>
      </a:lvl5pPr>
      <a:lvl6pPr marL="4572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6pPr>
      <a:lvl7pPr marL="9144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7pPr>
      <a:lvl8pPr marL="13716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8pPr>
      <a:lvl9pPr marL="18288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73AE"/>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73AE"/>
          </a:solidFill>
          <a:latin typeface="+mn-lt"/>
          <a:ea typeface="MS PGothic" panose="020B060007020508020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73AE"/>
          </a:solidFill>
          <a:latin typeface="+mn-lt"/>
          <a:ea typeface="MS PGothic" panose="020B060007020508020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73AE"/>
          </a:solidFill>
          <a:latin typeface="+mn-lt"/>
          <a:ea typeface="MS PGothic" panose="020B060007020508020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73AE"/>
          </a:solidFill>
          <a:latin typeface="+mn-lt"/>
          <a:ea typeface="MS PGothic" panose="020B060007020508020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7"/>
          <p:cNvPicPr>
            <a:picLocks noChangeAspect="1"/>
          </p:cNvPicPr>
          <p:nvPr userDrawn="1"/>
        </p:nvPicPr>
        <p:blipFill>
          <a:blip r:embed="rId8" cstate="print"/>
          <a:srcRect/>
          <a:stretch>
            <a:fillRect/>
          </a:stretch>
        </p:blipFill>
        <p:spPr bwMode="auto">
          <a:xfrm>
            <a:off x="0" y="4763"/>
            <a:ext cx="9144000" cy="6848475"/>
          </a:xfrm>
          <a:prstGeom prst="rect">
            <a:avLst/>
          </a:prstGeom>
          <a:noFill/>
          <a:ln w="9525">
            <a:noFill/>
            <a:miter lim="800000"/>
            <a:headEnd/>
            <a:tailEnd/>
          </a:ln>
        </p:spPr>
      </p:pic>
      <p:sp>
        <p:nvSpPr>
          <p:cNvPr id="18435" name="Title Placeholder 1"/>
          <p:cNvSpPr>
            <a:spLocks noGrp="1"/>
          </p:cNvSpPr>
          <p:nvPr>
            <p:ph type="title"/>
          </p:nvPr>
        </p:nvSpPr>
        <p:spPr bwMode="auto">
          <a:xfrm>
            <a:off x="152400" y="4763"/>
            <a:ext cx="8839200" cy="681037"/>
          </a:xfrm>
          <a:prstGeom prst="rect">
            <a:avLst/>
          </a:prstGeom>
          <a:noFill/>
          <a:ln w="9525">
            <a:noFill/>
            <a:miter lim="800000"/>
          </a:ln>
        </p:spPr>
        <p:txBody>
          <a:bodyPr vert="horz" wrap="square" lIns="91440" tIns="45720" rIns="91440" bIns="45720" numCol="1" anchor="ctr" anchorCtr="0" compatLnSpc="1"/>
          <a:lstStyle/>
          <a:p>
            <a:pPr lvl="0"/>
            <a:r>
              <a:rPr lang="en-US" altLang="en-US" smtClean="0"/>
              <a:t>Click to edit Master title style</a:t>
            </a:r>
            <a:endParaRPr lang="en-CA" altLang="en-US" smtClean="0"/>
          </a:p>
        </p:txBody>
      </p:sp>
      <p:sp>
        <p:nvSpPr>
          <p:cNvPr id="18436" name="Text Placeholder 2"/>
          <p:cNvSpPr>
            <a:spLocks noGrp="1"/>
          </p:cNvSpPr>
          <p:nvPr>
            <p:ph type="body" idx="1"/>
          </p:nvPr>
        </p:nvSpPr>
        <p:spPr bwMode="auto">
          <a:xfrm>
            <a:off x="152400" y="990600"/>
            <a:ext cx="8839200" cy="5135563"/>
          </a:xfrm>
          <a:prstGeom prst="rect">
            <a:avLst/>
          </a:prstGeom>
          <a:noFill/>
          <a:ln w="9525">
            <a:noFill/>
            <a:miter lim="800000"/>
          </a:ln>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3077" name="TextBox 8"/>
          <p:cNvSpPr txBox="1">
            <a:spLocks noChangeArrowheads="1"/>
          </p:cNvSpPr>
          <p:nvPr userDrawn="1"/>
        </p:nvSpPr>
        <p:spPr bwMode="auto">
          <a:xfrm>
            <a:off x="0" y="6381750"/>
            <a:ext cx="9144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1000" smtClean="0">
                <a:solidFill>
                  <a:srgbClr val="7F7F7F"/>
                </a:solidFill>
                <a:latin typeface="Arial" panose="020B0604020202020204" pitchFamily="34" charset="0"/>
                <a:cs typeface="Arial" panose="020B0604020202020204" pitchFamily="34" charset="0"/>
              </a:rPr>
              <a:t>©  The International Association of Contact Lens Educators</a:t>
            </a:r>
          </a:p>
          <a:p>
            <a:pPr algn="ctr">
              <a:defRPr/>
            </a:pPr>
            <a:r>
              <a:rPr lang="en-US" sz="1000" smtClean="0">
                <a:solidFill>
                  <a:srgbClr val="0073AE"/>
                </a:solidFill>
                <a:latin typeface="Arial" panose="020B0604020202020204" pitchFamily="34" charset="0"/>
                <a:cs typeface="Arial" panose="020B0604020202020204" pitchFamily="34" charset="0"/>
              </a:rPr>
              <a:t>www.iacle.org</a:t>
            </a:r>
            <a:endParaRPr lang="en-CA" sz="1000" smtClean="0">
              <a:solidFill>
                <a:prstClr val="black"/>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7"/>
          <p:cNvPicPr>
            <a:picLocks noChangeAspect="1"/>
          </p:cNvPicPr>
          <p:nvPr userDrawn="1"/>
        </p:nvPicPr>
        <p:blipFill>
          <a:blip r:embed="rId8" cstate="print"/>
          <a:srcRect/>
          <a:stretch>
            <a:fillRect/>
          </a:stretch>
        </p:blipFill>
        <p:spPr bwMode="auto">
          <a:xfrm>
            <a:off x="0" y="4763"/>
            <a:ext cx="9144000" cy="6848475"/>
          </a:xfrm>
          <a:prstGeom prst="rect">
            <a:avLst/>
          </a:prstGeom>
          <a:noFill/>
          <a:ln w="9525">
            <a:noFill/>
            <a:miter lim="800000"/>
            <a:headEnd/>
            <a:tailEnd/>
          </a:ln>
        </p:spPr>
      </p:pic>
      <p:sp>
        <p:nvSpPr>
          <p:cNvPr id="25603" name="Title Placeholder 1"/>
          <p:cNvSpPr>
            <a:spLocks noGrp="1"/>
          </p:cNvSpPr>
          <p:nvPr>
            <p:ph type="title"/>
          </p:nvPr>
        </p:nvSpPr>
        <p:spPr bwMode="auto">
          <a:xfrm>
            <a:off x="152400" y="4763"/>
            <a:ext cx="8839200" cy="681037"/>
          </a:xfrm>
          <a:prstGeom prst="rect">
            <a:avLst/>
          </a:prstGeom>
          <a:noFill/>
          <a:ln w="9525">
            <a:noFill/>
            <a:miter lim="800000"/>
          </a:ln>
        </p:spPr>
        <p:txBody>
          <a:bodyPr vert="horz" wrap="square" lIns="91440" tIns="45720" rIns="91440" bIns="45720" numCol="1" anchor="ctr" anchorCtr="0" compatLnSpc="1"/>
          <a:lstStyle/>
          <a:p>
            <a:pPr lvl="0"/>
            <a:r>
              <a:rPr lang="en-US" altLang="en-US" smtClean="0"/>
              <a:t>Click to edit Master title style</a:t>
            </a:r>
            <a:endParaRPr lang="en-CA" altLang="en-US" smtClean="0"/>
          </a:p>
        </p:txBody>
      </p:sp>
      <p:sp>
        <p:nvSpPr>
          <p:cNvPr id="25604" name="Text Placeholder 2"/>
          <p:cNvSpPr>
            <a:spLocks noGrp="1"/>
          </p:cNvSpPr>
          <p:nvPr>
            <p:ph type="body" idx="1"/>
          </p:nvPr>
        </p:nvSpPr>
        <p:spPr bwMode="auto">
          <a:xfrm>
            <a:off x="152400" y="990600"/>
            <a:ext cx="8839200" cy="5135563"/>
          </a:xfrm>
          <a:prstGeom prst="rect">
            <a:avLst/>
          </a:prstGeom>
          <a:noFill/>
          <a:ln w="9525">
            <a:noFill/>
            <a:miter lim="800000"/>
          </a:ln>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3077" name="TextBox 8"/>
          <p:cNvSpPr txBox="1">
            <a:spLocks noChangeArrowheads="1"/>
          </p:cNvSpPr>
          <p:nvPr userDrawn="1"/>
        </p:nvSpPr>
        <p:spPr bwMode="auto">
          <a:xfrm>
            <a:off x="0" y="6381750"/>
            <a:ext cx="9144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US" sz="1000" smtClean="0">
                <a:solidFill>
                  <a:srgbClr val="7F7F7F"/>
                </a:solidFill>
                <a:latin typeface="Arial" panose="020B0604020202020204" pitchFamily="34" charset="0"/>
                <a:cs typeface="Arial" panose="020B0604020202020204" pitchFamily="34" charset="0"/>
              </a:rPr>
              <a:t>©  The International Association of Contact Lens Educators</a:t>
            </a:r>
          </a:p>
          <a:p>
            <a:pPr algn="ctr">
              <a:defRPr/>
            </a:pPr>
            <a:r>
              <a:rPr lang="en-US" sz="1000" smtClean="0">
                <a:solidFill>
                  <a:srgbClr val="0073AE"/>
                </a:solidFill>
                <a:latin typeface="Arial" panose="020B0604020202020204" pitchFamily="34" charset="0"/>
                <a:cs typeface="Arial" panose="020B0604020202020204" pitchFamily="34" charset="0"/>
              </a:rPr>
              <a:t>www.iacle.org</a:t>
            </a:r>
            <a:endParaRPr lang="en-CA" sz="1000" smtClean="0">
              <a:solidFill>
                <a:prstClr val="black"/>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6"/>
          <p:cNvPicPr>
            <a:picLocks noChangeAspect="1"/>
          </p:cNvPicPr>
          <p:nvPr userDrawn="1"/>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32771"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ltLang="en-US" smtClean="0"/>
              <a:t>Click to edit Master title style</a:t>
            </a:r>
            <a:endParaRPr lang="en-CA" altLang="en-US" smtClean="0"/>
          </a:p>
        </p:txBody>
      </p:sp>
      <p:sp>
        <p:nvSpPr>
          <p:cNvPr id="32772"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ctr" rtl="0" eaLnBrk="0" fontAlgn="base" hangingPunct="0">
        <a:spcBef>
          <a:spcPct val="0"/>
        </a:spcBef>
        <a:spcAft>
          <a:spcPct val="0"/>
        </a:spcAft>
        <a:defRPr sz="4400" kern="1200">
          <a:solidFill>
            <a:srgbClr val="7F7F7F"/>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rgbClr val="7F7F7F"/>
          </a:solidFill>
          <a:latin typeface="Times New Roman" panose="02020603050405020304" charset="0"/>
          <a:cs typeface="Times New Roman" panose="02020603050405020304" charset="0"/>
        </a:defRPr>
      </a:lvl2pPr>
      <a:lvl3pPr algn="ctr" rtl="0" eaLnBrk="0" fontAlgn="base" hangingPunct="0">
        <a:spcBef>
          <a:spcPct val="0"/>
        </a:spcBef>
        <a:spcAft>
          <a:spcPct val="0"/>
        </a:spcAft>
        <a:defRPr sz="4400">
          <a:solidFill>
            <a:srgbClr val="7F7F7F"/>
          </a:solidFill>
          <a:latin typeface="Times New Roman" panose="02020603050405020304" charset="0"/>
          <a:cs typeface="Times New Roman" panose="02020603050405020304" charset="0"/>
        </a:defRPr>
      </a:lvl3pPr>
      <a:lvl4pPr algn="ctr" rtl="0" eaLnBrk="0" fontAlgn="base" hangingPunct="0">
        <a:spcBef>
          <a:spcPct val="0"/>
        </a:spcBef>
        <a:spcAft>
          <a:spcPct val="0"/>
        </a:spcAft>
        <a:defRPr sz="4400">
          <a:solidFill>
            <a:srgbClr val="7F7F7F"/>
          </a:solidFill>
          <a:latin typeface="Times New Roman" panose="02020603050405020304" charset="0"/>
          <a:cs typeface="Times New Roman" panose="02020603050405020304" charset="0"/>
        </a:defRPr>
      </a:lvl4pPr>
      <a:lvl5pPr algn="ctr" rtl="0" eaLnBrk="0" fontAlgn="base" hangingPunct="0">
        <a:spcBef>
          <a:spcPct val="0"/>
        </a:spcBef>
        <a:spcAft>
          <a:spcPct val="0"/>
        </a:spcAft>
        <a:defRPr sz="4400">
          <a:solidFill>
            <a:srgbClr val="7F7F7F"/>
          </a:solidFill>
          <a:latin typeface="Times New Roman" panose="02020603050405020304" charset="0"/>
          <a:cs typeface="Times New Roman" panose="02020603050405020304" charset="0"/>
        </a:defRPr>
      </a:lvl5pPr>
      <a:lvl6pPr marL="4572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6pPr>
      <a:lvl7pPr marL="9144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7pPr>
      <a:lvl8pPr marL="13716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8pPr>
      <a:lvl9pPr marL="1828800" algn="ctr" rtl="0" fontAlgn="base">
        <a:spcBef>
          <a:spcPct val="0"/>
        </a:spcBef>
        <a:spcAft>
          <a:spcPct val="0"/>
        </a:spcAft>
        <a:defRPr sz="4400">
          <a:solidFill>
            <a:srgbClr val="7F7F7F"/>
          </a:solidFill>
          <a:latin typeface="Times New Roman" panose="02020603050405020304" charset="0"/>
          <a:cs typeface="Times New Roman" panose="0202060305040502030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73A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73A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73A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73A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73AE"/>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818" name="Picture 7"/>
          <p:cNvPicPr>
            <a:picLocks noChangeAspect="1"/>
          </p:cNvPicPr>
          <p:nvPr/>
        </p:nvPicPr>
        <p:blipFill>
          <a:blip r:embed="rId9" cstate="print"/>
          <a:srcRect/>
          <a:stretch>
            <a:fillRect/>
          </a:stretch>
        </p:blipFill>
        <p:spPr bwMode="auto">
          <a:xfrm>
            <a:off x="0" y="4763"/>
            <a:ext cx="9144000" cy="6848475"/>
          </a:xfrm>
          <a:prstGeom prst="rect">
            <a:avLst/>
          </a:prstGeom>
          <a:noFill/>
          <a:ln w="9525">
            <a:noFill/>
            <a:miter lim="800000"/>
            <a:headEnd/>
            <a:tailEnd/>
          </a:ln>
        </p:spPr>
      </p:pic>
      <p:sp>
        <p:nvSpPr>
          <p:cNvPr id="34819" name="Title Placeholder 1"/>
          <p:cNvSpPr>
            <a:spLocks noGrp="1"/>
          </p:cNvSpPr>
          <p:nvPr>
            <p:ph type="title"/>
          </p:nvPr>
        </p:nvSpPr>
        <p:spPr bwMode="auto">
          <a:xfrm>
            <a:off x="152400" y="4763"/>
            <a:ext cx="8839200" cy="681037"/>
          </a:xfrm>
          <a:prstGeom prst="rect">
            <a:avLst/>
          </a:prstGeom>
          <a:noFill/>
          <a:ln w="9525">
            <a:noFill/>
            <a:miter lim="800000"/>
          </a:ln>
        </p:spPr>
        <p:txBody>
          <a:bodyPr vert="horz" wrap="square" lIns="91440" tIns="45720" rIns="91440" bIns="45720" numCol="1" anchor="ctr" anchorCtr="0" compatLnSpc="1"/>
          <a:lstStyle/>
          <a:p>
            <a:pPr lvl="0"/>
            <a:r>
              <a:rPr lang="en-GB" altLang="en-US" smtClean="0"/>
              <a:t>Click to edit Master title style</a:t>
            </a:r>
            <a:endParaRPr lang="en-CA" altLang="en-US" smtClean="0"/>
          </a:p>
        </p:txBody>
      </p:sp>
      <p:sp>
        <p:nvSpPr>
          <p:cNvPr id="34820" name="Text Placeholder 2"/>
          <p:cNvSpPr>
            <a:spLocks noGrp="1"/>
          </p:cNvSpPr>
          <p:nvPr>
            <p:ph type="body" idx="1"/>
          </p:nvPr>
        </p:nvSpPr>
        <p:spPr bwMode="auto">
          <a:xfrm>
            <a:off x="152400" y="990600"/>
            <a:ext cx="8839200" cy="5135563"/>
          </a:xfrm>
          <a:prstGeom prst="rect">
            <a:avLst/>
          </a:prstGeom>
          <a:noFill/>
          <a:ln w="9525">
            <a:noFill/>
            <a:miter lim="800000"/>
          </a:ln>
        </p:spPr>
        <p:txBody>
          <a:bodyPr vert="horz" wrap="square" lIns="91440" tIns="45720" rIns="91440" bIns="45720" numCol="1" anchor="t" anchorCtr="0" compatLnSpc="1"/>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CA" altLang="en-US" smtClean="0"/>
          </a:p>
        </p:txBody>
      </p:sp>
      <p:sp>
        <p:nvSpPr>
          <p:cNvPr id="3077" name="TextBox 8"/>
          <p:cNvSpPr txBox="1">
            <a:spLocks noChangeArrowheads="1"/>
          </p:cNvSpPr>
          <p:nvPr/>
        </p:nvSpPr>
        <p:spPr bwMode="auto">
          <a:xfrm>
            <a:off x="0" y="6381750"/>
            <a:ext cx="9144000"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defRPr/>
            </a:pPr>
            <a:r>
              <a:rPr lang="en-GB" altLang="en-US" sz="1000" dirty="0">
                <a:solidFill>
                  <a:srgbClr val="7F7F7F"/>
                </a:solidFill>
                <a:latin typeface="Arial" panose="020B0604020202020204" pitchFamily="34" charset="0"/>
                <a:cs typeface="Arial" panose="020B0604020202020204" pitchFamily="34" charset="0"/>
              </a:rPr>
              <a:t>©  The International Association of Contact Lens Educators</a:t>
            </a:r>
          </a:p>
          <a:p>
            <a:pPr algn="ctr">
              <a:defRPr/>
            </a:pPr>
            <a:r>
              <a:rPr lang="en-GB" altLang="en-US" sz="1000" dirty="0">
                <a:solidFill>
                  <a:srgbClr val="0073AE"/>
                </a:solidFill>
                <a:latin typeface="Arial" panose="020B0604020202020204" pitchFamily="34" charset="0"/>
                <a:cs typeface="Arial" panose="020B0604020202020204" pitchFamily="34" charset="0"/>
              </a:rPr>
              <a:t>www.iacle.org</a:t>
            </a:r>
            <a:endParaRPr lang="en-CA" altLang="en-US" sz="1000" dirty="0">
              <a:solidFill>
                <a:prstClr val="black"/>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91" r:id="rId7"/>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8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rgbClr val="5C6F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jpeg"/></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7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ctrTitle"/>
          </p:nvPr>
        </p:nvSpPr>
        <p:spPr>
          <a:xfrm>
            <a:off x="684213" y="2133600"/>
            <a:ext cx="7772400" cy="1470025"/>
          </a:xfrm>
        </p:spPr>
        <p:txBody>
          <a:bodyPr/>
          <a:lstStyle/>
          <a:p>
            <a:pPr eaLnBrk="1" hangingPunct="1"/>
            <a:r>
              <a:rPr lang="en-GB" dirty="0" smtClean="0">
                <a:latin typeface="Times New Roman MT Std"/>
                <a:ea typeface="MS PGothic" panose="020B0600070205080204" charset="-128"/>
                <a:cs typeface="Arial" panose="020B0604020202020204" pitchFamily="34" charset="0"/>
              </a:rPr>
              <a:t/>
            </a:r>
            <a:br>
              <a:rPr lang="en-GB" dirty="0" smtClean="0">
                <a:latin typeface="Times New Roman MT Std"/>
                <a:ea typeface="MS PGothic" panose="020B0600070205080204" charset="-128"/>
                <a:cs typeface="Arial" panose="020B0604020202020204" pitchFamily="34" charset="0"/>
              </a:rPr>
            </a:br>
            <a:r>
              <a:rPr lang="zh-CN" altLang="en-US" b="1" dirty="0" smtClean="0">
                <a:solidFill>
                  <a:schemeClr val="tx1"/>
                </a:solidFill>
                <a:latin typeface="+mj-lt"/>
                <a:ea typeface="宋体" panose="02010600030101010101" pitchFamily="2" charset="-122"/>
                <a:cs typeface="+mj-cs"/>
                <a:sym typeface="+mn-ea"/>
              </a:rPr>
              <a:t>接触镜发展史</a:t>
            </a:r>
          </a:p>
        </p:txBody>
      </p:sp>
      <p:sp>
        <p:nvSpPr>
          <p:cNvPr id="45058" name="Subtitle 2"/>
          <p:cNvSpPr>
            <a:spLocks noGrp="1"/>
          </p:cNvSpPr>
          <p:nvPr>
            <p:ph type="subTitle" idx="1"/>
          </p:nvPr>
        </p:nvSpPr>
        <p:spPr>
          <a:xfrm>
            <a:off x="1403350" y="3860800"/>
            <a:ext cx="6400800" cy="1752600"/>
          </a:xfrm>
        </p:spPr>
        <p:txBody>
          <a:bodyPr>
            <a:normAutofit/>
          </a:bodyPr>
          <a:lstStyle/>
          <a:p>
            <a:pPr eaLnBrk="1" hangingPunct="1"/>
            <a:r>
              <a:rPr lang="en-GB" sz="3600" dirty="0" smtClean="0">
                <a:ea typeface="MS PGothic" panose="020B0600070205080204" charset="-128"/>
              </a:rPr>
              <a:t>A2</a:t>
            </a:r>
            <a:endParaRPr lang="en-CA" sz="3600" dirty="0" smtClean="0">
              <a:ea typeface="MS PGothic" panose="020B0600070205080204" charset="-128"/>
            </a:endParaRPr>
          </a:p>
        </p:txBody>
      </p:sp>
      <p:sp>
        <p:nvSpPr>
          <p:cNvPr id="45059" name="TextBox 1"/>
          <p:cNvSpPr txBox="1">
            <a:spLocks noChangeArrowheads="1"/>
          </p:cNvSpPr>
          <p:nvPr/>
        </p:nvSpPr>
        <p:spPr bwMode="auto">
          <a:xfrm>
            <a:off x="90723" y="6237312"/>
            <a:ext cx="1337226" cy="307777"/>
          </a:xfrm>
          <a:prstGeom prst="rect">
            <a:avLst/>
          </a:prstGeom>
          <a:noFill/>
          <a:ln w="9525">
            <a:noFill/>
            <a:miter lim="800000"/>
          </a:ln>
        </p:spPr>
        <p:txBody>
          <a:bodyPr wrap="none">
            <a:spAutoFit/>
          </a:bodyPr>
          <a:lstStyle/>
          <a:p>
            <a:r>
              <a:rPr lang="en-AU" sz="1400" dirty="0">
                <a:solidFill>
                  <a:srgbClr val="FF0000"/>
                </a:solidFill>
                <a:latin typeface="Arial" panose="020B0604020202020204" pitchFamily="34" charset="0"/>
              </a:rPr>
              <a:t>2015-May-19  </a:t>
            </a:r>
            <a:endParaRPr lang="en-GB" sz="1400" dirty="0">
              <a:solidFill>
                <a:srgbClr val="FF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neet Eng\Desktop\A22\Picture1.jpg"/>
          <p:cNvPicPr>
            <a:picLocks noChangeAspect="1" noChangeArrowheads="1"/>
          </p:cNvPicPr>
          <p:nvPr/>
        </p:nvPicPr>
        <p:blipFill>
          <a:blip r:embed="rId3" cstate="print"/>
          <a:srcRect/>
          <a:stretch>
            <a:fillRect/>
          </a:stretch>
        </p:blipFill>
        <p:spPr bwMode="auto">
          <a:xfrm>
            <a:off x="285720" y="1643050"/>
            <a:ext cx="2901950" cy="3992563"/>
          </a:xfrm>
          <a:prstGeom prst="rect">
            <a:avLst/>
          </a:prstGeom>
          <a:noFill/>
        </p:spPr>
      </p:pic>
      <p:sp>
        <p:nvSpPr>
          <p:cNvPr id="59393" name="Title 6"/>
          <p:cNvSpPr>
            <a:spLocks noGrp="1"/>
          </p:cNvSpPr>
          <p:nvPr>
            <p:ph type="title"/>
          </p:nvPr>
        </p:nvSpPr>
        <p:spPr/>
        <p:txBody>
          <a:bodyPr/>
          <a:lstStyle/>
          <a:p>
            <a:r>
              <a:rPr lang="zh-CN" altLang="en-GB" dirty="0" smtClean="0">
                <a:ea typeface="宋体" panose="02010600030101010101" pitchFamily="2" charset="-122"/>
              </a:rPr>
              <a:t>介绍</a:t>
            </a:r>
          </a:p>
        </p:txBody>
      </p:sp>
      <p:sp>
        <p:nvSpPr>
          <p:cNvPr id="28675" name="Content Placeholder 7"/>
          <p:cNvSpPr>
            <a:spLocks noGrp="1"/>
          </p:cNvSpPr>
          <p:nvPr>
            <p:ph sz="half" idx="1"/>
          </p:nvPr>
        </p:nvSpPr>
        <p:spPr>
          <a:xfrm>
            <a:off x="152400" y="2133600"/>
            <a:ext cx="3482975" cy="3992563"/>
          </a:xfrm>
        </p:spPr>
        <p:txBody>
          <a:bodyPr>
            <a:normAutofit/>
          </a:bodyPr>
          <a:lstStyle/>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p:txBody>
      </p:sp>
      <p:sp>
        <p:nvSpPr>
          <p:cNvPr id="28676" name="Content Placeholder 4"/>
          <p:cNvSpPr>
            <a:spLocks noGrp="1"/>
          </p:cNvSpPr>
          <p:nvPr>
            <p:ph sz="half" idx="2"/>
          </p:nvPr>
        </p:nvSpPr>
        <p:spPr>
          <a:xfrm>
            <a:off x="4337685" y="889000"/>
            <a:ext cx="4653915" cy="5237480"/>
          </a:xfrm>
        </p:spPr>
        <p:txBody>
          <a:bodyPr>
            <a:normAutofit/>
          </a:bodyPr>
          <a:lstStyle/>
          <a:p>
            <a:pPr>
              <a:spcAft>
                <a:spcPts val="600"/>
              </a:spcAft>
              <a:buFont typeface="Arial" panose="020B0604020202020204" pitchFamily="34" charset="0"/>
              <a:buChar char="•"/>
              <a:defRPr/>
            </a:pPr>
            <a:r>
              <a:rPr lang="en-GB" sz="2200" dirty="0" smtClean="0">
                <a:latin typeface="Arial" panose="020B0604020202020204" pitchFamily="34" charset="0"/>
                <a:cs typeface="Arial" panose="020B0604020202020204" pitchFamily="34" charset="0"/>
              </a:rPr>
              <a:t>Sir John Hershel</a:t>
            </a:r>
            <a:endParaRPr lang="en-US" sz="2200" dirty="0"/>
          </a:p>
          <a:p>
            <a:pPr>
              <a:spcAft>
                <a:spcPts val="600"/>
              </a:spcAft>
              <a:buFont typeface="Arial" panose="020B0604020202020204" pitchFamily="34" charset="0"/>
              <a:buChar char="•"/>
              <a:defRPr/>
            </a:pPr>
            <a:r>
              <a:rPr lang="zh-CN" altLang="en-US" sz="2200" dirty="0" smtClean="0">
                <a:latin typeface="Arial" panose="020B0604020202020204" pitchFamily="34" charset="0"/>
                <a:cs typeface="Arial" panose="020B0604020202020204" pitchFamily="34" charset="0"/>
              </a:rPr>
              <a:t>他是</a:t>
            </a:r>
            <a:r>
              <a:rPr lang="en-GB" sz="2200" dirty="0" smtClean="0">
                <a:latin typeface="Arial" panose="020B0604020202020204" pitchFamily="34" charset="0"/>
                <a:cs typeface="Arial" panose="020B0604020202020204" pitchFamily="34" charset="0"/>
              </a:rPr>
              <a:t>威廉·赫歇尔爵士的儿子，他发现了天王星并绘制了北方的天空。约翰爵士绘制了南方的天空</a:t>
            </a:r>
          </a:p>
          <a:p>
            <a:pPr eaLnBrk="1" hangingPunct="1">
              <a:lnSpc>
                <a:spcPct val="90000"/>
              </a:lnSpc>
              <a:spcAft>
                <a:spcPts val="1200"/>
              </a:spcAft>
              <a:buFont typeface="Arial" panose="020B0604020202020204" pitchFamily="34" charset="0"/>
              <a:buChar char="•"/>
              <a:defRPr/>
            </a:pPr>
            <a:r>
              <a:rPr lang="zh-CN" altLang="en-US" sz="2200" dirty="0" smtClean="0"/>
              <a:t>定义了一些</a:t>
            </a:r>
            <a:r>
              <a:rPr lang="en-GB" sz="2200" dirty="0" smtClean="0">
                <a:latin typeface="Arial" panose="020B0604020202020204" pitchFamily="34" charset="0"/>
                <a:cs typeface="Arial" panose="020B0604020202020204" pitchFamily="34" charset="0"/>
              </a:rPr>
              <a:t>摄影术语</a:t>
            </a:r>
            <a:r>
              <a:rPr lang="zh-CN" altLang="en-US" sz="2200" dirty="0" smtClean="0">
                <a:latin typeface="Arial" panose="020B0604020202020204" pitchFamily="34" charset="0"/>
                <a:cs typeface="Arial" panose="020B0604020202020204" pitchFamily="34" charset="0"/>
              </a:rPr>
              <a:t>：</a:t>
            </a:r>
            <a:r>
              <a:rPr lang="en-GB" sz="2200" dirty="0" smtClean="0">
                <a:latin typeface="Arial" panose="020B0604020202020204" pitchFamily="34" charset="0"/>
                <a:cs typeface="Arial" panose="020B0604020202020204" pitchFamily="34" charset="0"/>
              </a:rPr>
              <a:t>正，负，和</a:t>
            </a:r>
            <a:r>
              <a:rPr lang="zh-CN" altLang="en-US" sz="2200" dirty="0" smtClean="0">
                <a:latin typeface="Arial" panose="020B0604020202020204" pitchFamily="34" charset="0"/>
                <a:cs typeface="Arial" panose="020B0604020202020204" pitchFamily="34" charset="0"/>
              </a:rPr>
              <a:t>投射</a:t>
            </a:r>
            <a:endParaRPr lang="en-GB" sz="2200" dirty="0" smtClean="0">
              <a:latin typeface="Arial" panose="020B0604020202020204" pitchFamily="34" charset="0"/>
              <a:cs typeface="Arial" panose="020B0604020202020204" pitchFamily="34" charset="0"/>
            </a:endParaRPr>
          </a:p>
          <a:p>
            <a:pPr eaLnBrk="1" hangingPunct="1">
              <a:lnSpc>
                <a:spcPct val="90000"/>
              </a:lnSpc>
              <a:spcAft>
                <a:spcPts val="1200"/>
              </a:spcAft>
              <a:defRPr/>
            </a:pPr>
            <a:r>
              <a:rPr lang="en-GB" sz="2200" dirty="0" smtClean="0">
                <a:latin typeface="Arial" panose="020B0604020202020204" pitchFamily="34" charset="0"/>
                <a:cs typeface="Arial" panose="020B0604020202020204" pitchFamily="34" charset="0"/>
              </a:rPr>
              <a:t>跟随</a:t>
            </a:r>
            <a:r>
              <a:rPr lang="en-GB" altLang="zh-CN" sz="2200" dirty="0" smtClean="0"/>
              <a:t> </a:t>
            </a:r>
            <a:r>
              <a:rPr lang="en-GB" altLang="zh-CN" sz="2200" dirty="0"/>
              <a:t>George Biddell Airy </a:t>
            </a:r>
            <a:r>
              <a:rPr lang="zh-CN" altLang="en-US" sz="2200" dirty="0" smtClean="0"/>
              <a:t>做</a:t>
            </a:r>
            <a:r>
              <a:rPr lang="en-GB" sz="2200" dirty="0" smtClean="0">
                <a:latin typeface="Arial" panose="020B0604020202020204" pitchFamily="34" charset="0"/>
                <a:cs typeface="Arial" panose="020B0604020202020204" pitchFamily="34" charset="0"/>
              </a:rPr>
              <a:t>关于散光的研究</a:t>
            </a:r>
          </a:p>
          <a:p>
            <a:pPr eaLnBrk="1" hangingPunct="1">
              <a:lnSpc>
                <a:spcPct val="90000"/>
              </a:lnSpc>
              <a:spcAft>
                <a:spcPts val="1200"/>
              </a:spcAft>
              <a:buFont typeface="Arial" panose="020B0604020202020204" pitchFamily="34" charset="0"/>
              <a:buChar char="•"/>
              <a:defRPr/>
            </a:pPr>
            <a:r>
              <a:rPr lang="zh-CN" altLang="en-US" sz="2200" dirty="0" smtClean="0">
                <a:latin typeface="Arial" panose="020B0604020202020204" pitchFamily="34" charset="0"/>
                <a:cs typeface="Arial" panose="020B0604020202020204" pitchFamily="34" charset="0"/>
              </a:rPr>
              <a:t>写的书：</a:t>
            </a:r>
            <a:r>
              <a:rPr lang="en-GB" sz="2200" dirty="0" smtClean="0">
                <a:latin typeface="Arial" panose="020B0604020202020204" pitchFamily="34" charset="0"/>
                <a:cs typeface="Arial" panose="020B0604020202020204" pitchFamily="34" charset="0"/>
              </a:rPr>
              <a:t>Wrote Treatise Light (1827) &amp; Encyclopaedia Metropolitania </a:t>
            </a:r>
          </a:p>
          <a:p>
            <a:pPr eaLnBrk="1" hangingPunct="1">
              <a:lnSpc>
                <a:spcPct val="90000"/>
              </a:lnSpc>
              <a:spcAft>
                <a:spcPts val="1200"/>
              </a:spcAft>
              <a:buFont typeface="Arial" panose="020B0604020202020204" pitchFamily="34" charset="0"/>
              <a:buChar char="•"/>
              <a:defRPr/>
            </a:pPr>
            <a:r>
              <a:rPr lang="en-GB" sz="2200" dirty="0" smtClean="0">
                <a:latin typeface="Arial" panose="020B0604020202020204" pitchFamily="34" charset="0"/>
                <a:cs typeface="Arial" panose="020B0604020202020204" pitchFamily="34" charset="0"/>
              </a:rPr>
              <a:t>他在那份出版</a:t>
            </a:r>
            <a:r>
              <a:rPr lang="zh-CN" altLang="en-US" sz="2200" dirty="0" smtClean="0">
                <a:latin typeface="Arial" panose="020B0604020202020204" pitchFamily="34" charset="0"/>
                <a:cs typeface="Arial" panose="020B0604020202020204" pitchFamily="34" charset="0"/>
              </a:rPr>
              <a:t>书</a:t>
            </a:r>
            <a:r>
              <a:rPr lang="en-GB" sz="2200" dirty="0" smtClean="0">
                <a:latin typeface="Arial" panose="020B0604020202020204" pitchFamily="34" charset="0"/>
                <a:cs typeface="Arial" panose="020B0604020202020204" pitchFamily="34" charset="0"/>
              </a:rPr>
              <a:t>上留下了</a:t>
            </a:r>
            <a:r>
              <a:rPr lang="zh-CN" altLang="en-GB" sz="2200" dirty="0" smtClean="0">
                <a:latin typeface="Arial" panose="020B0604020202020204" pitchFamily="34" charset="0"/>
                <a:ea typeface="宋体" panose="02010600030101010101" pitchFamily="2" charset="-122"/>
                <a:cs typeface="Arial" panose="020B0604020202020204" pitchFamily="34" charset="0"/>
              </a:rPr>
              <a:t>批注</a:t>
            </a:r>
          </a:p>
        </p:txBody>
      </p:sp>
      <p:sp>
        <p:nvSpPr>
          <p:cNvPr id="59397" name="Rectangle 1"/>
          <p:cNvSpPr>
            <a:spLocks noChangeArrowheads="1"/>
          </p:cNvSpPr>
          <p:nvPr/>
        </p:nvSpPr>
        <p:spPr bwMode="auto">
          <a:xfrm>
            <a:off x="366713" y="889000"/>
            <a:ext cx="2698175" cy="523220"/>
          </a:xfrm>
          <a:prstGeom prst="rect">
            <a:avLst/>
          </a:prstGeom>
          <a:noFill/>
          <a:ln w="9525">
            <a:noFill/>
            <a:miter lim="800000"/>
          </a:ln>
        </p:spPr>
        <p:txBody>
          <a:bodyPr wrap="none">
            <a:spAutoFit/>
          </a:bodyPr>
          <a:lstStyle/>
          <a:p>
            <a:pPr>
              <a:buFont typeface="Arial" panose="020B0604020202020204" pitchFamily="34" charset="0"/>
              <a:buNone/>
            </a:pPr>
            <a:r>
              <a:rPr lang="zh-CN" altLang="en-GB" sz="2800" dirty="0" smtClean="0">
                <a:solidFill>
                  <a:srgbClr val="0073AE"/>
                </a:solidFill>
                <a:latin typeface="Times New Roman MT Std"/>
                <a:cs typeface="Times New Roman" panose="02020603050405020304" charset="0"/>
              </a:rPr>
              <a:t>早</a:t>
            </a:r>
            <a:r>
              <a:rPr lang="zh-CN" altLang="en-GB" sz="2800" dirty="0">
                <a:solidFill>
                  <a:srgbClr val="0073AE"/>
                </a:solidFill>
                <a:latin typeface="Times New Roman MT Std"/>
                <a:cs typeface="Times New Roman" panose="02020603050405020304" charset="0"/>
              </a:rPr>
              <a:t>期理</a:t>
            </a:r>
            <a:r>
              <a:rPr lang="zh-CN" altLang="en-GB" sz="2800" dirty="0" smtClean="0">
                <a:solidFill>
                  <a:srgbClr val="0073AE"/>
                </a:solidFill>
                <a:latin typeface="Times New Roman MT Std"/>
                <a:cs typeface="Times New Roman" panose="02020603050405020304" charset="0"/>
              </a:rPr>
              <a:t>论</a:t>
            </a:r>
            <a:r>
              <a:rPr lang="zh-CN" altLang="en-US" sz="2800" dirty="0" smtClean="0">
                <a:latin typeface="Times New Roman MT Std"/>
                <a:cs typeface="Times New Roman" panose="02020603050405020304" charset="0"/>
              </a:rPr>
              <a:t>研究者</a:t>
            </a:r>
            <a:endParaRPr lang="zh-CN" altLang="en-GB" sz="2800" dirty="0">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a:xfrm>
            <a:off x="391160" y="858520"/>
            <a:ext cx="8090535" cy="6062345"/>
          </a:xfrm>
        </p:spPr>
        <p:txBody>
          <a:bodyPr/>
          <a:lstStyle/>
          <a:p>
            <a:pPr algn="just" eaLnBrk="1" hangingPunct="1">
              <a:lnSpc>
                <a:spcPct val="150000"/>
              </a:lnSpc>
              <a:buNone/>
            </a:pPr>
            <a:r>
              <a:rPr lang="en-GB" sz="2000" i="1" dirty="0">
                <a:solidFill>
                  <a:schemeClr val="tx1"/>
                </a:solidFill>
              </a:rPr>
              <a:t>Sir John Hershel</a:t>
            </a:r>
            <a:r>
              <a:rPr lang="zh-CN" altLang="en-GB" sz="2000" i="1" dirty="0">
                <a:solidFill>
                  <a:schemeClr val="tx1"/>
                </a:solidFill>
                <a:sym typeface="+mn-ea"/>
              </a:rPr>
              <a:t>留下的批注</a:t>
            </a:r>
            <a:r>
              <a:rPr lang="zh-CN" altLang="en-US" sz="2000" i="1" dirty="0">
                <a:solidFill>
                  <a:schemeClr val="tx1"/>
                </a:solidFill>
                <a:sym typeface="+mn-ea"/>
              </a:rPr>
              <a:t>：</a:t>
            </a:r>
            <a:endParaRPr lang="en-GB" sz="2000" i="1" dirty="0">
              <a:solidFill>
                <a:schemeClr val="tx1"/>
              </a:solidFill>
            </a:endParaRPr>
          </a:p>
          <a:p>
            <a:pPr>
              <a:buNone/>
            </a:pPr>
            <a:r>
              <a:rPr lang="en-GB" sz="2000" dirty="0" smtClean="0"/>
              <a:t>“</a:t>
            </a:r>
            <a:r>
              <a:rPr lang="en-GB" sz="2000" i="1" dirty="0" smtClean="0">
                <a:solidFill>
                  <a:schemeClr val="tx1"/>
                </a:solidFill>
              </a:rPr>
              <a:t>如果发现任何非常严重的不规则角膜病例，值得考虑的是，</a:t>
            </a:r>
            <a:r>
              <a:rPr lang="en-GB" altLang="zh-CN" sz="2000" i="1" dirty="0">
                <a:solidFill>
                  <a:schemeClr val="tx1"/>
                </a:solidFill>
              </a:rPr>
              <a:t> </a:t>
            </a:r>
            <a:r>
              <a:rPr lang="zh-CN" altLang="en-US" sz="2000" i="1" dirty="0" smtClean="0">
                <a:solidFill>
                  <a:schemeClr val="tx1"/>
                </a:solidFill>
              </a:rPr>
              <a:t>用一个</a:t>
            </a:r>
            <a:r>
              <a:rPr lang="en-GB" altLang="zh-CN" sz="2000" i="1" dirty="0" smtClean="0">
                <a:solidFill>
                  <a:schemeClr val="tx1"/>
                </a:solidFill>
              </a:rPr>
              <a:t>球形玻璃胶囊中</a:t>
            </a:r>
            <a:r>
              <a:rPr lang="zh-CN" altLang="en-US" sz="2000" i="1" dirty="0" smtClean="0">
                <a:solidFill>
                  <a:schemeClr val="tx1"/>
                </a:solidFill>
              </a:rPr>
              <a:t>加上</a:t>
            </a:r>
            <a:r>
              <a:rPr lang="en-GB" altLang="zh-CN" sz="2000" i="1" dirty="0" smtClean="0">
                <a:solidFill>
                  <a:schemeClr val="tx1"/>
                </a:solidFill>
              </a:rPr>
              <a:t>一些透明的动物胶，</a:t>
            </a:r>
            <a:r>
              <a:rPr lang="zh-CN" altLang="en-US" sz="2000" i="1" dirty="0" smtClean="0">
                <a:solidFill>
                  <a:schemeClr val="tx1"/>
                </a:solidFill>
              </a:rPr>
              <a:t>来</a:t>
            </a:r>
            <a:r>
              <a:rPr lang="en-GB" altLang="zh-CN" sz="2000" i="1" dirty="0" smtClean="0">
                <a:solidFill>
                  <a:schemeClr val="tx1"/>
                </a:solidFill>
              </a:rPr>
              <a:t>获得暂时的视力</a:t>
            </a:r>
            <a:r>
              <a:rPr lang="zh-CN" altLang="en-US" sz="2000" i="1" dirty="0" smtClean="0">
                <a:solidFill>
                  <a:schemeClr val="tx1"/>
                </a:solidFill>
              </a:rPr>
              <a:t>提高</a:t>
            </a:r>
            <a:r>
              <a:rPr lang="en-GB" altLang="zh-CN" sz="2000" i="1" dirty="0" smtClean="0">
                <a:solidFill>
                  <a:schemeClr val="tx1"/>
                </a:solidFill>
              </a:rPr>
              <a:t>;或者</a:t>
            </a:r>
            <a:r>
              <a:rPr lang="zh-CN" altLang="en-US" sz="2000" i="1" dirty="0" smtClean="0">
                <a:solidFill>
                  <a:schemeClr val="tx1"/>
                </a:solidFill>
              </a:rPr>
              <a:t>用</a:t>
            </a:r>
            <a:r>
              <a:rPr lang="en-GB" altLang="zh-CN" sz="2000" i="1" dirty="0" smtClean="0">
                <a:solidFill>
                  <a:schemeClr val="tx1"/>
                </a:solidFill>
              </a:rPr>
              <a:t>角膜</a:t>
            </a:r>
            <a:r>
              <a:rPr lang="zh-CN" altLang="en-US" sz="2000" i="1" dirty="0" smtClean="0">
                <a:solidFill>
                  <a:schemeClr val="tx1"/>
                </a:solidFill>
              </a:rPr>
              <a:t>模子加入或嵌入一些透明物质来代替”</a:t>
            </a:r>
            <a:r>
              <a:rPr lang="en-GB" sz="2000" i="1" dirty="0" smtClean="0">
                <a:solidFill>
                  <a:schemeClr val="tx1"/>
                </a:solidFill>
              </a:rPr>
              <a:t>。</a:t>
            </a:r>
          </a:p>
          <a:p>
            <a:pPr>
              <a:buNone/>
            </a:pPr>
            <a:endParaRPr lang="en-GB" sz="2000" i="1" dirty="0" smtClean="0">
              <a:solidFill>
                <a:schemeClr val="tx1"/>
              </a:solidFill>
            </a:endParaRPr>
          </a:p>
          <a:p>
            <a:pPr algn="just" eaLnBrk="1" hangingPunct="1">
              <a:lnSpc>
                <a:spcPct val="150000"/>
              </a:lnSpc>
              <a:buFont typeface="Wingdings" panose="05000000000000000000" pitchFamily="2" charset="2"/>
              <a:buNone/>
            </a:pPr>
            <a:r>
              <a:rPr lang="en-GB" sz="2000" dirty="0">
                <a:solidFill>
                  <a:schemeClr val="tx1"/>
                </a:solidFill>
              </a:rPr>
              <a:t>手术当然</a:t>
            </a:r>
            <a:r>
              <a:rPr lang="zh-CN" altLang="en-US" sz="2000" dirty="0">
                <a:solidFill>
                  <a:schemeClr val="tx1"/>
                </a:solidFill>
              </a:rPr>
              <a:t>应该是</a:t>
            </a:r>
            <a:r>
              <a:rPr lang="en-GB" sz="2000" dirty="0">
                <a:solidFill>
                  <a:schemeClr val="tx1"/>
                </a:solidFill>
              </a:rPr>
              <a:t>精细的，但肯定不如切开一只活的眼睛，取出里面的东西来得精细</a:t>
            </a:r>
            <a:r>
              <a:rPr lang="en-GB" sz="2000" i="1" dirty="0">
                <a:solidFill>
                  <a:schemeClr val="tx1"/>
                </a:solidFill>
              </a:rPr>
              <a:t>。</a:t>
            </a:r>
          </a:p>
          <a:p>
            <a:pPr>
              <a:buFont typeface="Arial" panose="020B0604020202020204" pitchFamily="34" charset="0"/>
              <a:buNone/>
            </a:pPr>
            <a:endParaRPr lang="en-GB" sz="2000" i="1" dirty="0" smtClean="0"/>
          </a:p>
        </p:txBody>
      </p:sp>
      <p:sp>
        <p:nvSpPr>
          <p:cNvPr id="61442" name="Title 6"/>
          <p:cNvSpPr>
            <a:spLocks noGrp="1"/>
          </p:cNvSpPr>
          <p:nvPr>
            <p:ph type="title"/>
          </p:nvPr>
        </p:nvSpPr>
        <p:spPr bwMode="auto">
          <a:xfrm>
            <a:off x="152400" y="76200"/>
            <a:ext cx="8839200" cy="685800"/>
          </a:xfrm>
          <a:noFill/>
          <a:ln>
            <a:miter lim="800000"/>
          </a:ln>
        </p:spPr>
        <p:txBody>
          <a:bodyPr vert="horz" wrap="square" lIns="91440" tIns="45720" rIns="91440" bIns="45720" numCol="1" anchor="t" anchorCtr="0" compatLnSpc="1"/>
          <a:lstStyle/>
          <a:p>
            <a:r>
              <a:rPr lang="en-GB" dirty="0" smtClean="0"/>
              <a:t>n</a:t>
            </a:r>
            <a:r>
              <a:rPr lang="zh-CN" altLang="en-GB" dirty="0" smtClean="0">
                <a:ea typeface="宋体" panose="02010600030101010101" pitchFamily="2" charset="-122"/>
              </a:rPr>
              <a:t>介绍</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ctrTitle"/>
          </p:nvPr>
        </p:nvSpPr>
        <p:spPr bwMode="auto">
          <a:xfrm>
            <a:off x="304800" y="2257425"/>
            <a:ext cx="8534400" cy="1216025"/>
          </a:xfrm>
          <a:noFill/>
          <a:ln>
            <a:miter lim="800000"/>
          </a:ln>
        </p:spPr>
        <p:txBody>
          <a:bodyPr vert="horz" wrap="square" lIns="91440" tIns="45720" rIns="91440" bIns="45720" numCol="1" anchor="t" anchorCtr="0" compatLnSpc="1"/>
          <a:lstStyle/>
          <a:p>
            <a:pPr eaLnBrk="1" hangingPunct="1"/>
            <a:r>
              <a:rPr lang="en-US" altLang="en-US" dirty="0" smtClean="0"/>
              <a:t/>
            </a:r>
            <a:br>
              <a:rPr lang="en-US" altLang="en-US" dirty="0" smtClean="0"/>
            </a:br>
            <a:r>
              <a:rPr lang="zh-CN" altLang="en-US" dirty="0" smtClean="0"/>
              <a:t>接触</a:t>
            </a:r>
            <a:r>
              <a:rPr lang="en-US" altLang="en-US" dirty="0" smtClean="0"/>
              <a:t>镜的</a:t>
            </a:r>
            <a:r>
              <a:rPr lang="zh-CN" altLang="en-US" dirty="0" smtClean="0"/>
              <a:t>诞生</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zh-CN" altLang="en-US" dirty="0">
                <a:ea typeface="宋体" panose="02010600030101010101" pitchFamily="2" charset="-122"/>
              </a:rPr>
              <a:t>先驱</a:t>
            </a:r>
            <a:endParaRPr lang="zh-CN" altLang="en-GB" dirty="0" smtClean="0">
              <a:ea typeface="宋体" panose="02010600030101010101" pitchFamily="2" charset="-122"/>
            </a:endParaRPr>
          </a:p>
        </p:txBody>
      </p:sp>
      <p:sp>
        <p:nvSpPr>
          <p:cNvPr id="34819" name="Content Placeholder 2"/>
          <p:cNvSpPr>
            <a:spLocks noGrp="1"/>
          </p:cNvSpPr>
          <p:nvPr>
            <p:ph sz="half" idx="1"/>
          </p:nvPr>
        </p:nvSpPr>
        <p:spPr>
          <a:xfrm>
            <a:off x="539750" y="1609725"/>
            <a:ext cx="4027488" cy="4051300"/>
          </a:xfrm>
        </p:spPr>
        <p:txBody>
          <a:bodyPr>
            <a:normAutofit fontScale="97500"/>
          </a:bodyPr>
          <a:lstStyle/>
          <a:p>
            <a:pPr>
              <a:buFont typeface="Arial" panose="020B0604020202020204" pitchFamily="34" charset="0"/>
              <a:buNone/>
              <a:defRPr/>
            </a:pPr>
            <a:r>
              <a:rPr lang="en-GB" sz="2000" dirty="0" smtClean="0">
                <a:solidFill>
                  <a:schemeClr val="tx1"/>
                </a:solidFill>
                <a:latin typeface="Arial" panose="020B0604020202020204" pitchFamily="34" charset="0"/>
                <a:cs typeface="Arial" panose="020B0604020202020204" pitchFamily="34" charset="0"/>
              </a:rPr>
              <a:t>由</a:t>
            </a:r>
            <a:r>
              <a:rPr lang="en-GB" sz="2000" dirty="0">
                <a:solidFill>
                  <a:schemeClr val="tx1"/>
                </a:solidFill>
                <a:latin typeface="Arial" panose="020B0604020202020204" pitchFamily="34" charset="0"/>
                <a:cs typeface="Arial" panose="020B0604020202020204" pitchFamily="34" charset="0"/>
              </a:rPr>
              <a:t>Mauchart 1748, Taylor 1766和Nottingham 1854所著</a:t>
            </a:r>
          </a:p>
          <a:p>
            <a:pPr>
              <a:buFont typeface="Arial" panose="020B0604020202020204" pitchFamily="34" charset="0"/>
              <a:buNone/>
              <a:defRPr/>
            </a:pPr>
            <a:r>
              <a:rPr lang="en-GB" sz="2000" dirty="0" smtClean="0">
                <a:solidFill>
                  <a:schemeClr val="tx1"/>
                </a:solidFill>
                <a:latin typeface="Arial" panose="020B0604020202020204" pitchFamily="34" charset="0"/>
                <a:cs typeface="Arial" panose="020B0604020202020204" pitchFamily="34" charset="0"/>
              </a:rPr>
              <a:t>治愈”尝试包括:</a:t>
            </a:r>
          </a:p>
          <a:p>
            <a:pPr lvl="1" eaLnBrk="1" hangingPunct="1">
              <a:buFont typeface="Arial" panose="020B0604020202020204" pitchFamily="34" charset="0"/>
              <a:buChar char="•"/>
              <a:defRPr/>
            </a:pPr>
            <a:r>
              <a:rPr lang="en-GB" sz="2000" dirty="0" smtClean="0">
                <a:solidFill>
                  <a:schemeClr val="tx1"/>
                </a:solidFill>
                <a:latin typeface="Arial" panose="020B0604020202020204" pitchFamily="34" charset="0"/>
                <a:cs typeface="Arial" panose="020B0604020202020204" pitchFamily="34" charset="0"/>
              </a:rPr>
              <a:t>压</a:t>
            </a:r>
            <a:r>
              <a:rPr lang="zh-CN" altLang="en-US" sz="2000" dirty="0" smtClean="0">
                <a:solidFill>
                  <a:schemeClr val="tx1"/>
                </a:solidFill>
                <a:latin typeface="Arial" panose="020B0604020202020204" pitchFamily="34" charset="0"/>
                <a:cs typeface="Arial" panose="020B0604020202020204" pitchFamily="34" charset="0"/>
              </a:rPr>
              <a:t>迫</a:t>
            </a:r>
            <a:endParaRPr lang="en-GB" sz="2000" dirty="0">
              <a:solidFill>
                <a:schemeClr val="tx1"/>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defRPr/>
            </a:pPr>
            <a:r>
              <a:rPr lang="en-GB" sz="2000" dirty="0" smtClean="0">
                <a:solidFill>
                  <a:schemeClr val="tx1"/>
                </a:solidFill>
                <a:latin typeface="Arial" panose="020B0604020202020204" pitchFamily="34" charset="0"/>
                <a:cs typeface="Arial" panose="020B0604020202020204" pitchFamily="34" charset="0"/>
              </a:rPr>
              <a:t>深</a:t>
            </a:r>
            <a:r>
              <a:rPr lang="zh-CN" altLang="en-US" sz="2000" dirty="0" smtClean="0">
                <a:solidFill>
                  <a:schemeClr val="tx1"/>
                </a:solidFill>
                <a:latin typeface="Arial" panose="020B0604020202020204" pitchFamily="34" charset="0"/>
                <a:cs typeface="Arial" panose="020B0604020202020204" pitchFamily="34" charset="0"/>
              </a:rPr>
              <a:t>度烧灼</a:t>
            </a:r>
            <a:endParaRPr lang="en-GB" sz="2000" dirty="0" err="1">
              <a:solidFill>
                <a:schemeClr val="tx1"/>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defRPr/>
            </a:pPr>
            <a:r>
              <a:rPr lang="zh-CN" altLang="en-GB" sz="2000" dirty="0" smtClean="0">
                <a:solidFill>
                  <a:schemeClr val="tx1"/>
                </a:solidFill>
                <a:latin typeface="Arial" panose="020B0604020202020204" pitchFamily="34" charset="0"/>
                <a:ea typeface="宋体" panose="02010600030101010101" pitchFamily="2" charset="-122"/>
                <a:cs typeface="Arial" panose="020B0604020202020204" pitchFamily="34" charset="0"/>
              </a:rPr>
              <a:t>纹</a:t>
            </a:r>
            <a:r>
              <a:rPr lang="zh-CN" altLang="en-GB" sz="2000" dirty="0">
                <a:solidFill>
                  <a:schemeClr val="tx1"/>
                </a:solidFill>
                <a:latin typeface="Arial" panose="020B0604020202020204" pitchFamily="34" charset="0"/>
                <a:ea typeface="宋体" panose="02010600030101010101" pitchFamily="2" charset="-122"/>
                <a:cs typeface="Arial" panose="020B0604020202020204" pitchFamily="34" charset="0"/>
              </a:rPr>
              <a:t>身</a:t>
            </a:r>
            <a:endParaRPr lang="en-GB" sz="2000" dirty="0">
              <a:solidFill>
                <a:schemeClr val="tx1"/>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defRPr/>
            </a:pPr>
            <a:r>
              <a:rPr lang="en-GB" sz="2000" dirty="0" smtClean="0">
                <a:solidFill>
                  <a:schemeClr val="tx1"/>
                </a:solidFill>
                <a:latin typeface="Arial" panose="020B0604020202020204" pitchFamily="34" charset="0"/>
                <a:cs typeface="Arial" panose="020B0604020202020204" pitchFamily="34" charset="0"/>
              </a:rPr>
              <a:t>诱导角膜溃疡</a:t>
            </a:r>
            <a:endParaRPr lang="en-GB" sz="2000" dirty="0">
              <a:solidFill>
                <a:schemeClr val="tx1"/>
              </a:solidFill>
              <a:latin typeface="Arial" panose="020B0604020202020204" pitchFamily="34" charset="0"/>
              <a:cs typeface="Arial" panose="020B0604020202020204" pitchFamily="34" charset="0"/>
            </a:endParaRPr>
          </a:p>
          <a:p>
            <a:pPr lvl="1" eaLnBrk="1" hangingPunct="1">
              <a:buFont typeface="Arial" panose="020B0604020202020204" pitchFamily="34" charset="0"/>
              <a:buChar char="•"/>
              <a:defRPr/>
            </a:pPr>
            <a:r>
              <a:rPr lang="zh-CN" altLang="en-US" sz="2000" dirty="0" smtClean="0">
                <a:solidFill>
                  <a:schemeClr val="tx1"/>
                </a:solidFill>
              </a:rPr>
              <a:t>瞳孔重塑手术</a:t>
            </a:r>
            <a:r>
              <a:rPr lang="en-US" altLang="zh-CN" sz="2000" dirty="0" smtClean="0">
                <a:solidFill>
                  <a:schemeClr val="tx1"/>
                </a:solidFill>
              </a:rPr>
              <a:t>-</a:t>
            </a:r>
            <a:r>
              <a:rPr lang="en-GB" sz="2000" dirty="0" smtClean="0">
                <a:solidFill>
                  <a:schemeClr val="tx1"/>
                </a:solidFill>
                <a:latin typeface="Arial" panose="020B0604020202020204" pitchFamily="34" charset="0"/>
                <a:cs typeface="Arial" panose="020B0604020202020204" pitchFamily="34" charset="0"/>
              </a:rPr>
              <a:t>水滴</a:t>
            </a:r>
            <a:r>
              <a:rPr lang="zh-CN" altLang="en-US" sz="2000" dirty="0" smtClean="0">
                <a:solidFill>
                  <a:schemeClr val="tx1"/>
                </a:solidFill>
                <a:latin typeface="Arial" panose="020B0604020202020204" pitchFamily="34" charset="0"/>
                <a:cs typeface="Arial" panose="020B0604020202020204" pitchFamily="34" charset="0"/>
              </a:rPr>
              <a:t>状</a:t>
            </a:r>
            <a:r>
              <a:rPr lang="en-GB" sz="2000" dirty="0" smtClean="0">
                <a:solidFill>
                  <a:schemeClr val="tx1"/>
                </a:solidFill>
                <a:latin typeface="Arial" panose="020B0604020202020204" pitchFamily="34" charset="0"/>
                <a:cs typeface="Arial" panose="020B0604020202020204" pitchFamily="34" charset="0"/>
              </a:rPr>
              <a:t>或</a:t>
            </a:r>
            <a:r>
              <a:rPr lang="zh-CN" altLang="en-US" sz="2000" dirty="0" smtClean="0">
                <a:solidFill>
                  <a:schemeClr val="tx1"/>
                </a:solidFill>
                <a:latin typeface="Arial" panose="020B0604020202020204" pitchFamily="34" charset="0"/>
                <a:cs typeface="Arial" panose="020B0604020202020204" pitchFamily="34" charset="0"/>
              </a:rPr>
              <a:t>缝隙</a:t>
            </a:r>
            <a:endParaRPr lang="en-GB" sz="2000" dirty="0">
              <a:solidFill>
                <a:schemeClr val="tx1"/>
              </a:solidFill>
              <a:latin typeface="Arial" panose="020B0604020202020204" pitchFamily="34" charset="0"/>
              <a:cs typeface="Arial" panose="020B0604020202020204" pitchFamily="34" charset="0"/>
            </a:endParaRPr>
          </a:p>
        </p:txBody>
      </p:sp>
      <p:sp>
        <p:nvSpPr>
          <p:cNvPr id="64516" name="TextBox 7"/>
          <p:cNvSpPr txBox="1">
            <a:spLocks noChangeArrowheads="1"/>
          </p:cNvSpPr>
          <p:nvPr/>
        </p:nvSpPr>
        <p:spPr bwMode="auto">
          <a:xfrm>
            <a:off x="5148263" y="5084763"/>
            <a:ext cx="3168650" cy="523875"/>
          </a:xfrm>
          <a:prstGeom prst="rect">
            <a:avLst/>
          </a:prstGeom>
          <a:noFill/>
          <a:ln w="9525">
            <a:noFill/>
            <a:miter lim="800000"/>
          </a:ln>
        </p:spPr>
        <p:txBody>
          <a:bodyPr>
            <a:spAutoFit/>
          </a:bodyPr>
          <a:lstStyle/>
          <a:p>
            <a:r>
              <a:rPr lang="en-GB" sz="1400">
                <a:solidFill>
                  <a:srgbClr val="5C6F7B"/>
                </a:solidFill>
                <a:latin typeface="Arial" panose="020B0604020202020204" pitchFamily="34" charset="0"/>
              </a:rPr>
              <a:t>Illustration of Conical Cornea from </a:t>
            </a:r>
            <a:r>
              <a:rPr lang="en-GB" sz="1400" i="1">
                <a:solidFill>
                  <a:srgbClr val="5C6F7B"/>
                </a:solidFill>
                <a:latin typeface="Arial" panose="020B0604020202020204" pitchFamily="34" charset="0"/>
              </a:rPr>
              <a:t>Conical Cornea </a:t>
            </a:r>
            <a:r>
              <a:rPr lang="en-GB" sz="1400">
                <a:solidFill>
                  <a:srgbClr val="5C6F7B"/>
                </a:solidFill>
                <a:latin typeface="Arial" panose="020B0604020202020204" pitchFamily="34" charset="0"/>
              </a:rPr>
              <a:t>Nottingham J, 1854</a:t>
            </a:r>
          </a:p>
        </p:txBody>
      </p:sp>
      <p:sp>
        <p:nvSpPr>
          <p:cNvPr id="64517" name="Rectangle 5"/>
          <p:cNvSpPr>
            <a:spLocks noChangeArrowheads="1"/>
          </p:cNvSpPr>
          <p:nvPr/>
        </p:nvSpPr>
        <p:spPr bwMode="auto">
          <a:xfrm>
            <a:off x="366713" y="889000"/>
            <a:ext cx="1620957" cy="523220"/>
          </a:xfrm>
          <a:prstGeom prst="rect">
            <a:avLst/>
          </a:prstGeom>
          <a:noFill/>
          <a:ln w="9525">
            <a:noFill/>
            <a:miter lim="800000"/>
          </a:ln>
        </p:spPr>
        <p:txBody>
          <a:bodyPr wrap="none">
            <a:spAutoFit/>
          </a:bodyPr>
          <a:lstStyle/>
          <a:p>
            <a:pPr algn="l">
              <a:buFont typeface="Arial" panose="020B0604020202020204" pitchFamily="34" charset="0"/>
              <a:buNone/>
            </a:pPr>
            <a:r>
              <a:rPr lang="zh-CN" altLang="en-GB" sz="2800" dirty="0" smtClean="0">
                <a:solidFill>
                  <a:srgbClr val="0073AE"/>
                </a:solidFill>
                <a:latin typeface="Times New Roman MT Std"/>
                <a:cs typeface="Times New Roman" panose="02020603050405020304" charset="0"/>
                <a:sym typeface="+mn-ea"/>
              </a:rPr>
              <a:t>圆</a:t>
            </a:r>
            <a:r>
              <a:rPr lang="zh-CN" altLang="en-GB" sz="2800" dirty="0">
                <a:solidFill>
                  <a:srgbClr val="0073AE"/>
                </a:solidFill>
                <a:latin typeface="Times New Roman MT Std"/>
                <a:cs typeface="Times New Roman" panose="02020603050405020304" charset="0"/>
                <a:sym typeface="+mn-ea"/>
              </a:rPr>
              <a:t>锥角膜</a:t>
            </a:r>
            <a:endParaRPr lang="en-GB" sz="2800" dirty="0">
              <a:solidFill>
                <a:srgbClr val="0073AE"/>
              </a:solidFill>
              <a:latin typeface="Times New Roman MT Std"/>
              <a:cs typeface="Times New Roman" panose="02020603050405020304" charset="0"/>
            </a:endParaRPr>
          </a:p>
        </p:txBody>
      </p:sp>
      <p:pic>
        <p:nvPicPr>
          <p:cNvPr id="4098" name="Picture 2" descr="C:\Users\Suneet Eng\Desktop\a2\A 2\Picture4.jpg"/>
          <p:cNvPicPr>
            <a:picLocks noChangeAspect="1" noChangeArrowheads="1"/>
          </p:cNvPicPr>
          <p:nvPr/>
        </p:nvPicPr>
        <p:blipFill>
          <a:blip r:embed="rId3" cstate="print"/>
          <a:srcRect/>
          <a:stretch>
            <a:fillRect/>
          </a:stretch>
        </p:blipFill>
        <p:spPr bwMode="auto">
          <a:xfrm>
            <a:off x="4786314" y="1714488"/>
            <a:ext cx="3733800" cy="32575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uneet Eng\Desktop\a2\A 2\Picture7.jpg"/>
          <p:cNvPicPr>
            <a:picLocks noChangeAspect="1" noChangeArrowheads="1"/>
          </p:cNvPicPr>
          <p:nvPr/>
        </p:nvPicPr>
        <p:blipFill>
          <a:blip r:embed="rId3" cstate="print"/>
          <a:srcRect/>
          <a:stretch>
            <a:fillRect/>
          </a:stretch>
        </p:blipFill>
        <p:spPr bwMode="auto">
          <a:xfrm>
            <a:off x="7000892" y="4572008"/>
            <a:ext cx="1925637" cy="1292225"/>
          </a:xfrm>
          <a:prstGeom prst="rect">
            <a:avLst/>
          </a:prstGeom>
          <a:noFill/>
        </p:spPr>
      </p:pic>
      <p:pic>
        <p:nvPicPr>
          <p:cNvPr id="5122" name="Picture 2" descr="C:\Users\Suneet Eng\Desktop\a2\A 2\Picture6.jpg"/>
          <p:cNvPicPr>
            <a:picLocks noChangeAspect="1" noChangeArrowheads="1"/>
          </p:cNvPicPr>
          <p:nvPr/>
        </p:nvPicPr>
        <p:blipFill>
          <a:blip r:embed="rId4" cstate="print"/>
          <a:srcRect/>
          <a:stretch>
            <a:fillRect/>
          </a:stretch>
        </p:blipFill>
        <p:spPr bwMode="auto">
          <a:xfrm>
            <a:off x="6572264" y="2714620"/>
            <a:ext cx="2346325" cy="1504950"/>
          </a:xfrm>
          <a:prstGeom prst="rect">
            <a:avLst/>
          </a:prstGeom>
          <a:noFill/>
        </p:spPr>
      </p:pic>
      <p:pic>
        <p:nvPicPr>
          <p:cNvPr id="5124" name="Picture 4" descr="C:\Users\Suneet Eng\Desktop\a2\A 2\Picture51.jpg"/>
          <p:cNvPicPr>
            <a:picLocks noChangeAspect="1" noChangeArrowheads="1"/>
          </p:cNvPicPr>
          <p:nvPr/>
        </p:nvPicPr>
        <p:blipFill>
          <a:blip r:embed="rId5" cstate="print"/>
          <a:srcRect/>
          <a:stretch>
            <a:fillRect/>
          </a:stretch>
        </p:blipFill>
        <p:spPr bwMode="auto">
          <a:xfrm>
            <a:off x="4929190" y="928670"/>
            <a:ext cx="4000496" cy="1474787"/>
          </a:xfrm>
          <a:prstGeom prst="rect">
            <a:avLst/>
          </a:prstGeom>
          <a:noFill/>
        </p:spPr>
      </p:pic>
      <p:sp>
        <p:nvSpPr>
          <p:cNvPr id="66561" name="Title 1"/>
          <p:cNvSpPr>
            <a:spLocks noGrp="1"/>
          </p:cNvSpPr>
          <p:nvPr>
            <p:ph type="title"/>
          </p:nvPr>
        </p:nvSpPr>
        <p:spPr>
          <a:xfrm>
            <a:off x="304800" y="0"/>
            <a:ext cx="8839200" cy="685800"/>
          </a:xfrm>
        </p:spPr>
        <p:txBody>
          <a:bodyPr/>
          <a:lstStyle/>
          <a:p>
            <a:r>
              <a:rPr lang="zh-CN" altLang="en-US" dirty="0" smtClean="0">
                <a:ea typeface="宋体" panose="02010600030101010101" pitchFamily="2" charset="-122"/>
              </a:rPr>
              <a:t>先驱</a:t>
            </a:r>
            <a:endParaRPr lang="zh-CN" altLang="en-GB" dirty="0" smtClean="0">
              <a:ea typeface="宋体" panose="02010600030101010101" pitchFamily="2" charset="-122"/>
            </a:endParaRPr>
          </a:p>
        </p:txBody>
      </p:sp>
      <p:sp>
        <p:nvSpPr>
          <p:cNvPr id="66562" name="Content Placeholder 2"/>
          <p:cNvSpPr>
            <a:spLocks noGrp="1"/>
          </p:cNvSpPr>
          <p:nvPr>
            <p:ph sz="half" idx="1"/>
          </p:nvPr>
        </p:nvSpPr>
        <p:spPr>
          <a:xfrm>
            <a:off x="338138" y="1412875"/>
            <a:ext cx="4876800" cy="5135563"/>
          </a:xfrm>
        </p:spPr>
        <p:txBody>
          <a:bodyPr>
            <a:normAutofit fontScale="97500"/>
          </a:bodyPr>
          <a:lstStyle/>
          <a:p>
            <a:pPr eaLnBrk="1" hangingPunct="1">
              <a:lnSpc>
                <a:spcPct val="90000"/>
              </a:lnSpc>
            </a:pPr>
            <a:r>
              <a:rPr lang="en-GB" sz="2100" dirty="0">
                <a:solidFill>
                  <a:schemeClr val="tx1"/>
                </a:solidFill>
              </a:rPr>
              <a:t>眼睛的石灰烧伤导致眼睑附着在球结膜上</a:t>
            </a:r>
          </a:p>
          <a:p>
            <a:pPr eaLnBrk="1" hangingPunct="1">
              <a:lnSpc>
                <a:spcPct val="90000"/>
              </a:lnSpc>
            </a:pPr>
            <a:endParaRPr lang="en-GB" sz="2100" dirty="0">
              <a:solidFill>
                <a:schemeClr val="tx1"/>
              </a:solidFill>
            </a:endParaRPr>
          </a:p>
          <a:p>
            <a:pPr eaLnBrk="1" hangingPunct="1">
              <a:lnSpc>
                <a:spcPct val="90000"/>
              </a:lnSpc>
            </a:pPr>
            <a:r>
              <a:rPr lang="zh-CN" altLang="en-US" sz="2100" dirty="0">
                <a:solidFill>
                  <a:schemeClr val="tx1"/>
                </a:solidFill>
              </a:rPr>
              <a:t>尝试</a:t>
            </a:r>
            <a:r>
              <a:rPr lang="en-GB" sz="2100" dirty="0">
                <a:solidFill>
                  <a:schemeClr val="tx1"/>
                </a:solidFill>
              </a:rPr>
              <a:t>结膜移植</a:t>
            </a:r>
          </a:p>
          <a:p>
            <a:pPr eaLnBrk="1" hangingPunct="1">
              <a:lnSpc>
                <a:spcPct val="90000"/>
              </a:lnSpc>
            </a:pPr>
            <a:endParaRPr lang="en-GB" sz="2100" dirty="0">
              <a:solidFill>
                <a:schemeClr val="tx1"/>
              </a:solidFill>
            </a:endParaRPr>
          </a:p>
          <a:p>
            <a:pPr eaLnBrk="1" hangingPunct="1">
              <a:lnSpc>
                <a:spcPct val="90000"/>
              </a:lnSpc>
            </a:pPr>
            <a:r>
              <a:rPr lang="en-GB" sz="2100" dirty="0">
                <a:solidFill>
                  <a:schemeClr val="tx1"/>
                </a:solidFill>
              </a:rPr>
              <a:t>铅、银、皮革和其他材料制成的面具或外壳试图分离眼睑和角膜</a:t>
            </a:r>
          </a:p>
          <a:p>
            <a:pPr eaLnBrk="1" hangingPunct="1">
              <a:lnSpc>
                <a:spcPct val="90000"/>
              </a:lnSpc>
            </a:pPr>
            <a:endParaRPr lang="en-GB" sz="2100" dirty="0">
              <a:solidFill>
                <a:schemeClr val="tx1"/>
              </a:solidFill>
            </a:endParaRPr>
          </a:p>
          <a:p>
            <a:pPr eaLnBrk="1" hangingPunct="1">
              <a:lnSpc>
                <a:spcPct val="90000"/>
              </a:lnSpc>
            </a:pPr>
            <a:r>
              <a:rPr lang="en-GB" sz="2100" dirty="0">
                <a:solidFill>
                  <a:schemeClr val="tx1"/>
                </a:solidFill>
              </a:rPr>
              <a:t>1859年，眼科医生威廉·怀特·库珀(William White Cooper)戴上了由伦敦戈斯韦尔道(Goswell Road)的格雷与哈尔福德(Gray &amp; Halford)</a:t>
            </a:r>
            <a:r>
              <a:rPr lang="en-GB" sz="2100" dirty="0" smtClean="0">
                <a:solidFill>
                  <a:schemeClr val="tx1"/>
                </a:solidFill>
              </a:rPr>
              <a:t>人工眼科医生制作的玻璃面具</a:t>
            </a:r>
          </a:p>
          <a:p>
            <a:pPr eaLnBrk="1" hangingPunct="1">
              <a:lnSpc>
                <a:spcPct val="90000"/>
              </a:lnSpc>
            </a:pPr>
            <a:endParaRPr lang="en-GB" sz="2100" dirty="0">
              <a:solidFill>
                <a:schemeClr val="tx1"/>
              </a:solidFill>
            </a:endParaRPr>
          </a:p>
          <a:p>
            <a:pPr eaLnBrk="1" hangingPunct="1">
              <a:lnSpc>
                <a:spcPct val="90000"/>
              </a:lnSpc>
            </a:pPr>
            <a:r>
              <a:rPr lang="en-GB" sz="2100" dirty="0">
                <a:solidFill>
                  <a:schemeClr val="tx1"/>
                </a:solidFill>
              </a:rPr>
              <a:t>这样的设备</a:t>
            </a:r>
            <a:r>
              <a:rPr lang="zh-CN" altLang="en-US" sz="2100" dirty="0">
                <a:solidFill>
                  <a:schemeClr val="tx1"/>
                </a:solidFill>
              </a:rPr>
              <a:t>目前</a:t>
            </a:r>
            <a:r>
              <a:rPr lang="en-GB" sz="2100" dirty="0">
                <a:solidFill>
                  <a:schemeClr val="tx1"/>
                </a:solidFill>
              </a:rPr>
              <a:t>仍然可以使用</a:t>
            </a:r>
          </a:p>
          <a:p>
            <a:pPr>
              <a:buFont typeface="Arial" panose="020B0604020202020204" pitchFamily="34" charset="0"/>
              <a:buNone/>
            </a:pPr>
            <a:endParaRPr lang="en-GB" sz="2000" dirty="0" smtClean="0"/>
          </a:p>
        </p:txBody>
      </p:sp>
      <p:sp>
        <p:nvSpPr>
          <p:cNvPr id="66566" name="TextBox 7"/>
          <p:cNvSpPr txBox="1">
            <a:spLocks noChangeArrowheads="1"/>
          </p:cNvSpPr>
          <p:nvPr/>
        </p:nvSpPr>
        <p:spPr bwMode="auto">
          <a:xfrm>
            <a:off x="6934200" y="5867400"/>
            <a:ext cx="2133600" cy="307975"/>
          </a:xfrm>
          <a:prstGeom prst="rect">
            <a:avLst/>
          </a:prstGeom>
          <a:noFill/>
          <a:ln w="9525">
            <a:noFill/>
            <a:miter lim="800000"/>
          </a:ln>
        </p:spPr>
        <p:txBody>
          <a:bodyPr>
            <a:spAutoFit/>
          </a:bodyPr>
          <a:lstStyle/>
          <a:p>
            <a:r>
              <a:rPr lang="en-GB" sz="1400">
                <a:solidFill>
                  <a:srgbClr val="5C6F7B"/>
                </a:solidFill>
                <a:latin typeface="Arial" panose="020B0604020202020204" pitchFamily="34" charset="0"/>
              </a:rPr>
              <a:t>Gray &amp; Halford 1859</a:t>
            </a:r>
          </a:p>
        </p:txBody>
      </p:sp>
      <p:sp>
        <p:nvSpPr>
          <p:cNvPr id="66567" name="TextBox 8"/>
          <p:cNvSpPr txBox="1">
            <a:spLocks noChangeArrowheads="1"/>
          </p:cNvSpPr>
          <p:nvPr/>
        </p:nvSpPr>
        <p:spPr bwMode="auto">
          <a:xfrm>
            <a:off x="6858000" y="4191000"/>
            <a:ext cx="1878013" cy="307975"/>
          </a:xfrm>
          <a:prstGeom prst="rect">
            <a:avLst/>
          </a:prstGeom>
          <a:noFill/>
          <a:ln w="9525">
            <a:noFill/>
            <a:miter lim="800000"/>
          </a:ln>
        </p:spPr>
        <p:txBody>
          <a:bodyPr wrap="none">
            <a:spAutoFit/>
          </a:bodyPr>
          <a:lstStyle/>
          <a:p>
            <a:r>
              <a:rPr lang="en-GB" sz="1400">
                <a:solidFill>
                  <a:srgbClr val="5C6F7B"/>
                </a:solidFill>
                <a:latin typeface="Arial" panose="020B0604020202020204" pitchFamily="34" charset="0"/>
              </a:rPr>
              <a:t>Cantor &amp; Nissel 2009</a:t>
            </a:r>
          </a:p>
        </p:txBody>
      </p:sp>
      <p:sp>
        <p:nvSpPr>
          <p:cNvPr id="66568" name="Rectangle 8"/>
          <p:cNvSpPr>
            <a:spLocks noChangeArrowheads="1"/>
          </p:cNvSpPr>
          <p:nvPr/>
        </p:nvSpPr>
        <p:spPr bwMode="auto">
          <a:xfrm>
            <a:off x="366713" y="889000"/>
            <a:ext cx="1620957" cy="523220"/>
          </a:xfrm>
          <a:prstGeom prst="rect">
            <a:avLst/>
          </a:prstGeom>
          <a:noFill/>
          <a:ln w="9525">
            <a:noFill/>
            <a:miter lim="800000"/>
          </a:ln>
        </p:spPr>
        <p:txBody>
          <a:bodyPr wrap="none">
            <a:spAutoFit/>
          </a:bodyPr>
          <a:lstStyle/>
          <a:p>
            <a:pPr algn="l">
              <a:buFont typeface="Arial" panose="020B0604020202020204" pitchFamily="34" charset="0"/>
              <a:buNone/>
            </a:pPr>
            <a:r>
              <a:rPr lang="en-GB" sz="2800" dirty="0" smtClean="0">
                <a:solidFill>
                  <a:srgbClr val="0073AE"/>
                </a:solidFill>
                <a:latin typeface="Times New Roman MT Std"/>
                <a:cs typeface="Times New Roman" panose="02020603050405020304" charset="0"/>
              </a:rPr>
              <a:t>睑球粘连</a:t>
            </a:r>
            <a:endParaRPr lang="en-GB" sz="2800" dirty="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GB" dirty="0" smtClean="0"/>
              <a:t>奠</a:t>
            </a:r>
            <a:r>
              <a:rPr lang="zh-CN" altLang="en-GB" dirty="0" smtClean="0">
                <a:ea typeface="宋体" panose="02010600030101010101" pitchFamily="2" charset="-122"/>
              </a:rPr>
              <a:t>基者</a:t>
            </a:r>
          </a:p>
        </p:txBody>
      </p:sp>
      <p:sp>
        <p:nvSpPr>
          <p:cNvPr id="68610" name="Content Placeholder 2"/>
          <p:cNvSpPr>
            <a:spLocks noGrp="1"/>
          </p:cNvSpPr>
          <p:nvPr>
            <p:ph sz="half" idx="1"/>
          </p:nvPr>
        </p:nvSpPr>
        <p:spPr>
          <a:xfrm>
            <a:off x="403225" y="1630363"/>
            <a:ext cx="4454525" cy="4751387"/>
          </a:xfrm>
        </p:spPr>
        <p:txBody>
          <a:bodyPr>
            <a:normAutofit/>
          </a:bodyPr>
          <a:lstStyle/>
          <a:p>
            <a:pPr eaLnBrk="1" hangingPunct="1">
              <a:lnSpc>
                <a:spcPct val="90000"/>
              </a:lnSpc>
            </a:pPr>
            <a:r>
              <a:rPr lang="en-GB" sz="2000" dirty="0" smtClean="0">
                <a:solidFill>
                  <a:schemeClr val="tx1"/>
                </a:solidFill>
              </a:rPr>
              <a:t>波兰眼科医生，1882年在巴黎工作</a:t>
            </a:r>
          </a:p>
          <a:p>
            <a:pPr eaLnBrk="1" hangingPunct="1">
              <a:lnSpc>
                <a:spcPct val="90000"/>
              </a:lnSpc>
            </a:pPr>
            <a:endParaRPr lang="en-GB" sz="2000" dirty="0" smtClean="0">
              <a:solidFill>
                <a:schemeClr val="tx1"/>
              </a:solidFill>
            </a:endParaRPr>
          </a:p>
          <a:p>
            <a:pPr eaLnBrk="1" hangingPunct="1">
              <a:lnSpc>
                <a:spcPct val="90000"/>
              </a:lnSpc>
            </a:pPr>
            <a:r>
              <a:rPr lang="en-GB" sz="2000" dirty="0" smtClean="0">
                <a:solidFill>
                  <a:schemeClr val="tx1"/>
                </a:solidFill>
              </a:rPr>
              <a:t>建议使用涂有药物的明胶壳治疗角膜脓肿</a:t>
            </a:r>
          </a:p>
          <a:p>
            <a:pPr eaLnBrk="1" hangingPunct="1">
              <a:lnSpc>
                <a:spcPct val="90000"/>
              </a:lnSpc>
            </a:pPr>
            <a:endParaRPr lang="en-GB" sz="2000" dirty="0" smtClean="0">
              <a:solidFill>
                <a:schemeClr val="tx1"/>
              </a:solidFill>
            </a:endParaRPr>
          </a:p>
          <a:p>
            <a:pPr eaLnBrk="1" hangingPunct="1">
              <a:lnSpc>
                <a:spcPct val="90000"/>
              </a:lnSpc>
            </a:pPr>
            <a:r>
              <a:rPr lang="en-GB" sz="2000" dirty="0" smtClean="0">
                <a:solidFill>
                  <a:schemeClr val="tx1"/>
                </a:solidFill>
              </a:rPr>
              <a:t>还建议注入可卡因和汞，以减轻白内障手术后的疼痛和消毒治疗</a:t>
            </a:r>
            <a:r>
              <a:rPr lang="en-GB" sz="2000" dirty="0" smtClean="0"/>
              <a:t>。</a:t>
            </a:r>
          </a:p>
          <a:p>
            <a:endParaRPr lang="en-GB" dirty="0" smtClean="0"/>
          </a:p>
        </p:txBody>
      </p:sp>
      <p:sp>
        <p:nvSpPr>
          <p:cNvPr id="68612" name="Rectangle 5"/>
          <p:cNvSpPr>
            <a:spLocks noChangeArrowheads="1"/>
          </p:cNvSpPr>
          <p:nvPr/>
        </p:nvSpPr>
        <p:spPr bwMode="auto">
          <a:xfrm>
            <a:off x="301943" y="824865"/>
            <a:ext cx="5170487"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Xavier Galezowski (1832 – 1907)</a:t>
            </a:r>
            <a:endParaRPr lang="en-GB" sz="2800">
              <a:solidFill>
                <a:srgbClr val="0073AE"/>
              </a:solidFill>
              <a:latin typeface="Times New Roman MT Std"/>
              <a:cs typeface="Times New Roman" panose="02020603050405020304" charset="0"/>
            </a:endParaRPr>
          </a:p>
        </p:txBody>
      </p:sp>
      <p:pic>
        <p:nvPicPr>
          <p:cNvPr id="6146" name="Picture 2" descr="C:\Users\Suneet Eng\Desktop\a2\A 2\Picture8b.jpg"/>
          <p:cNvPicPr>
            <a:picLocks noChangeAspect="1" noChangeArrowheads="1"/>
          </p:cNvPicPr>
          <p:nvPr/>
        </p:nvPicPr>
        <p:blipFill>
          <a:blip r:embed="rId2" cstate="print"/>
          <a:srcRect/>
          <a:stretch>
            <a:fillRect/>
          </a:stretch>
        </p:blipFill>
        <p:spPr bwMode="auto">
          <a:xfrm>
            <a:off x="5000628" y="1785926"/>
            <a:ext cx="2987675" cy="35909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neet Eng\Desktop\A22\Picture21.jpg"/>
          <p:cNvPicPr>
            <a:picLocks noChangeAspect="1" noChangeArrowheads="1"/>
          </p:cNvPicPr>
          <p:nvPr/>
        </p:nvPicPr>
        <p:blipFill>
          <a:blip r:embed="rId3" cstate="print"/>
          <a:srcRect/>
          <a:stretch>
            <a:fillRect/>
          </a:stretch>
        </p:blipFill>
        <p:spPr bwMode="auto">
          <a:xfrm>
            <a:off x="5929322" y="1500174"/>
            <a:ext cx="2755900" cy="4114800"/>
          </a:xfrm>
          <a:prstGeom prst="rect">
            <a:avLst/>
          </a:prstGeom>
          <a:noFill/>
        </p:spPr>
      </p:pic>
      <p:sp>
        <p:nvSpPr>
          <p:cNvPr id="69633" name="Title 1"/>
          <p:cNvSpPr>
            <a:spLocks noGrp="1"/>
          </p:cNvSpPr>
          <p:nvPr>
            <p:ph type="title"/>
          </p:nvPr>
        </p:nvSpPr>
        <p:spPr/>
        <p:txBody>
          <a:bodyPr/>
          <a:lstStyle/>
          <a:p>
            <a:r>
              <a:rPr lang="zh-CN" altLang="en-GB" dirty="0" smtClean="0">
                <a:ea typeface="宋体" panose="02010600030101010101" pitchFamily="2" charset="-122"/>
              </a:rPr>
              <a:t>奠基者</a:t>
            </a:r>
          </a:p>
        </p:txBody>
      </p:sp>
      <p:sp>
        <p:nvSpPr>
          <p:cNvPr id="69634" name="Content Placeholder 2"/>
          <p:cNvSpPr>
            <a:spLocks noGrp="1"/>
          </p:cNvSpPr>
          <p:nvPr>
            <p:ph sz="half" idx="1"/>
          </p:nvPr>
        </p:nvSpPr>
        <p:spPr>
          <a:xfrm>
            <a:off x="457200" y="1524000"/>
            <a:ext cx="4995863" cy="4857750"/>
          </a:xfrm>
        </p:spPr>
        <p:txBody>
          <a:bodyPr>
            <a:normAutofit fontScale="97500"/>
          </a:bodyPr>
          <a:lstStyle/>
          <a:p>
            <a:pPr eaLnBrk="1" hangingPunct="1">
              <a:lnSpc>
                <a:spcPct val="90000"/>
              </a:lnSpc>
            </a:pPr>
            <a:r>
              <a:rPr lang="zh-CN" altLang="en-GB" sz="2100" dirty="0">
                <a:solidFill>
                  <a:schemeClr val="tx1"/>
                </a:solidFill>
              </a:rPr>
              <a:t>德国眼科医生</a:t>
            </a:r>
            <a:r>
              <a:rPr lang="en-US" altLang="zh-CN" sz="2100" dirty="0">
                <a:solidFill>
                  <a:schemeClr val="tx1"/>
                </a:solidFill>
              </a:rPr>
              <a:t>,1888</a:t>
            </a:r>
            <a:r>
              <a:rPr lang="zh-CN" altLang="en-US" sz="2100" dirty="0">
                <a:solidFill>
                  <a:schemeClr val="tx1"/>
                </a:solidFill>
              </a:rPr>
              <a:t>年在苏黎世工作</a:t>
            </a:r>
          </a:p>
          <a:p>
            <a:pPr eaLnBrk="1" hangingPunct="1">
              <a:lnSpc>
                <a:spcPct val="90000"/>
              </a:lnSpc>
            </a:pPr>
            <a:endParaRPr lang="en-GB" sz="2100" dirty="0">
              <a:solidFill>
                <a:schemeClr val="tx1"/>
              </a:solidFill>
            </a:endParaRPr>
          </a:p>
          <a:p>
            <a:pPr eaLnBrk="1" hangingPunct="1">
              <a:lnSpc>
                <a:spcPct val="90000"/>
              </a:lnSpc>
            </a:pPr>
            <a:r>
              <a:rPr lang="zh-CN" altLang="en-GB" sz="2100" dirty="0">
                <a:solidFill>
                  <a:schemeClr val="tx1"/>
                </a:solidFill>
              </a:rPr>
              <a:t>从事圆锥角膜</a:t>
            </a:r>
            <a:endParaRPr lang="en-GB" sz="2100" dirty="0">
              <a:solidFill>
                <a:schemeClr val="tx1"/>
              </a:solidFill>
            </a:endParaRPr>
          </a:p>
          <a:p>
            <a:pPr lvl="1" eaLnBrk="1" hangingPunct="1">
              <a:lnSpc>
                <a:spcPct val="90000"/>
              </a:lnSpc>
            </a:pPr>
            <a:r>
              <a:rPr lang="en-GB" sz="2100" dirty="0">
                <a:solidFill>
                  <a:schemeClr val="tx1"/>
                </a:solidFill>
              </a:rPr>
              <a:t>他取出兔子和尸体眼睛的模子，在</a:t>
            </a:r>
            <a:r>
              <a:rPr lang="zh-CN" altLang="en-US" sz="2100" dirty="0">
                <a:solidFill>
                  <a:schemeClr val="tx1"/>
                </a:solidFill>
              </a:rPr>
              <a:t>瑞士</a:t>
            </a:r>
            <a:r>
              <a:rPr lang="en-GB" sz="2100" dirty="0">
                <a:solidFill>
                  <a:schemeClr val="tx1"/>
                </a:solidFill>
              </a:rPr>
              <a:t>巴塞尔</a:t>
            </a:r>
            <a:r>
              <a:rPr lang="zh-CN" altLang="en-US" sz="2100" dirty="0">
                <a:solidFill>
                  <a:schemeClr val="tx1"/>
                </a:solidFill>
              </a:rPr>
              <a:t>找了</a:t>
            </a:r>
            <a:r>
              <a:rPr lang="en-GB" altLang="zh-CN" sz="2100" dirty="0">
                <a:solidFill>
                  <a:schemeClr val="tx1"/>
                </a:solidFill>
              </a:rPr>
              <a:t>蔡司的恩斯特·阿贝</a:t>
            </a:r>
            <a:r>
              <a:rPr lang="zh-CN" altLang="en-US" sz="2100" dirty="0">
                <a:solidFill>
                  <a:schemeClr val="tx1"/>
                </a:solidFill>
              </a:rPr>
              <a:t>，用</a:t>
            </a:r>
            <a:r>
              <a:rPr lang="en-GB" altLang="zh-CN" sz="2100" dirty="0">
                <a:solidFill>
                  <a:schemeClr val="tx1"/>
                </a:solidFill>
              </a:rPr>
              <a:t>Str</a:t>
            </a:r>
            <a:r>
              <a:rPr lang="en-US" altLang="zh-CN" sz="2100" dirty="0">
                <a:solidFill>
                  <a:schemeClr val="tx1"/>
                </a:solidFill>
              </a:rPr>
              <a:t>ü</a:t>
            </a:r>
            <a:r>
              <a:rPr lang="en-GB" altLang="zh-CN" sz="2100" dirty="0">
                <a:solidFill>
                  <a:schemeClr val="tx1"/>
                </a:solidFill>
              </a:rPr>
              <a:t>bin</a:t>
            </a:r>
            <a:r>
              <a:rPr lang="zh-CN" altLang="en-US" sz="2100" dirty="0">
                <a:solidFill>
                  <a:schemeClr val="tx1"/>
                </a:solidFill>
              </a:rPr>
              <a:t>材料制作出了</a:t>
            </a:r>
            <a:r>
              <a:rPr lang="en-GB" sz="2100" dirty="0">
                <a:solidFill>
                  <a:schemeClr val="tx1"/>
                </a:solidFill>
              </a:rPr>
              <a:t>镜片。</a:t>
            </a:r>
            <a:r>
              <a:rPr lang="zh-CN" altLang="en-GB" sz="2100" dirty="0">
                <a:solidFill>
                  <a:schemeClr val="tx1"/>
                </a:solidFill>
              </a:rPr>
              <a:t>他</a:t>
            </a:r>
            <a:r>
              <a:rPr lang="zh-CN" altLang="en-US" sz="2100" dirty="0">
                <a:solidFill>
                  <a:schemeClr val="tx1"/>
                </a:solidFill>
              </a:rPr>
              <a:t>尝试将镜片</a:t>
            </a:r>
            <a:r>
              <a:rPr lang="zh-CN" altLang="en-GB" sz="2100" dirty="0">
                <a:solidFill>
                  <a:schemeClr val="tx1"/>
                </a:solidFill>
              </a:rPr>
              <a:t>戴在兔子眼睛</a:t>
            </a:r>
            <a:r>
              <a:rPr lang="zh-CN" altLang="en-US" sz="2100" dirty="0">
                <a:solidFill>
                  <a:schemeClr val="tx1"/>
                </a:solidFill>
              </a:rPr>
              <a:t>和</a:t>
            </a:r>
            <a:r>
              <a:rPr lang="zh-CN" altLang="en-GB" sz="2100" dirty="0">
                <a:solidFill>
                  <a:schemeClr val="tx1"/>
                </a:solidFill>
              </a:rPr>
              <a:t>自己的</a:t>
            </a:r>
            <a:r>
              <a:rPr lang="zh-CN" altLang="en-US" sz="2100" dirty="0">
                <a:solidFill>
                  <a:schemeClr val="tx1"/>
                </a:solidFill>
              </a:rPr>
              <a:t>眼睛上</a:t>
            </a:r>
            <a:endParaRPr lang="en-GB" sz="2100" dirty="0">
              <a:solidFill>
                <a:schemeClr val="tx1"/>
              </a:solidFill>
            </a:endParaRPr>
          </a:p>
          <a:p>
            <a:pPr eaLnBrk="1" hangingPunct="1">
              <a:lnSpc>
                <a:spcPct val="90000"/>
              </a:lnSpc>
              <a:buFont typeface="Arial" panose="020B0604020202020204" pitchFamily="34" charset="0"/>
              <a:buNone/>
            </a:pPr>
            <a:endParaRPr lang="en-GB" sz="2100" dirty="0">
              <a:solidFill>
                <a:schemeClr val="tx1"/>
              </a:solidFill>
            </a:endParaRPr>
          </a:p>
          <a:p>
            <a:pPr eaLnBrk="1" hangingPunct="1">
              <a:lnSpc>
                <a:spcPct val="90000"/>
              </a:lnSpc>
            </a:pPr>
            <a:r>
              <a:rPr lang="en-GB" sz="2100" dirty="0">
                <a:solidFill>
                  <a:schemeClr val="tx1"/>
                </a:solidFill>
              </a:rPr>
              <a:t>Fick’s </a:t>
            </a:r>
            <a:r>
              <a:rPr lang="zh-CN" altLang="en-US" sz="2100" dirty="0">
                <a:solidFill>
                  <a:schemeClr val="tx1"/>
                </a:solidFill>
              </a:rPr>
              <a:t>现象</a:t>
            </a:r>
            <a:r>
              <a:rPr lang="en-GB" sz="2100" dirty="0">
                <a:solidFill>
                  <a:schemeClr val="tx1"/>
                </a:solidFill>
              </a:rPr>
              <a:t> = Sattler’s </a:t>
            </a:r>
            <a:r>
              <a:rPr lang="en-GB" sz="2100" dirty="0" smtClean="0">
                <a:solidFill>
                  <a:schemeClr val="tx1"/>
                </a:solidFill>
              </a:rPr>
              <a:t>Veil</a:t>
            </a:r>
          </a:p>
          <a:p>
            <a:pPr eaLnBrk="1" hangingPunct="1">
              <a:lnSpc>
                <a:spcPct val="90000"/>
              </a:lnSpc>
            </a:pPr>
            <a:endParaRPr lang="en-GB" sz="2100" dirty="0">
              <a:solidFill>
                <a:schemeClr val="tx1"/>
              </a:solidFill>
            </a:endParaRPr>
          </a:p>
          <a:p>
            <a:pPr eaLnBrk="1" hangingPunct="1">
              <a:lnSpc>
                <a:spcPct val="90000"/>
              </a:lnSpc>
            </a:pPr>
            <a:r>
              <a:rPr lang="zh-CN" altLang="en-US" sz="2100" dirty="0" smtClean="0">
                <a:solidFill>
                  <a:schemeClr val="tx1"/>
                </a:solidFill>
              </a:rPr>
              <a:t>最终</a:t>
            </a:r>
            <a:r>
              <a:rPr lang="zh-CN" altLang="en-GB" sz="2100" dirty="0" smtClean="0">
                <a:solidFill>
                  <a:schemeClr val="tx1"/>
                </a:solidFill>
              </a:rPr>
              <a:t>放</a:t>
            </a:r>
            <a:r>
              <a:rPr lang="zh-CN" altLang="en-GB" sz="2100" dirty="0">
                <a:solidFill>
                  <a:schemeClr val="tx1"/>
                </a:solidFill>
              </a:rPr>
              <a:t>弃了</a:t>
            </a:r>
            <a:endParaRPr lang="en-GB" sz="2100" dirty="0">
              <a:solidFill>
                <a:schemeClr val="tx1"/>
              </a:solidFill>
            </a:endParaRPr>
          </a:p>
          <a:p>
            <a:pPr>
              <a:buFont typeface="Arial" panose="020B0604020202020204" pitchFamily="34" charset="0"/>
              <a:buNone/>
            </a:pPr>
            <a:endParaRPr lang="en-GB" sz="1800" b="1" dirty="0" smtClean="0"/>
          </a:p>
        </p:txBody>
      </p:sp>
      <p:sp>
        <p:nvSpPr>
          <p:cNvPr id="69636" name="Rectangle 5"/>
          <p:cNvSpPr>
            <a:spLocks noChangeArrowheads="1"/>
          </p:cNvSpPr>
          <p:nvPr/>
        </p:nvSpPr>
        <p:spPr bwMode="auto">
          <a:xfrm>
            <a:off x="366713" y="889000"/>
            <a:ext cx="5260975"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Adolf Eugen Fick (1852 – 1937)</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neet Eng\Desktop\A22\Picture3.jpg"/>
          <p:cNvPicPr>
            <a:picLocks noChangeAspect="1" noChangeArrowheads="1"/>
          </p:cNvPicPr>
          <p:nvPr/>
        </p:nvPicPr>
        <p:blipFill>
          <a:blip r:embed="rId3" cstate="print"/>
          <a:srcRect/>
          <a:stretch>
            <a:fillRect/>
          </a:stretch>
        </p:blipFill>
        <p:spPr bwMode="auto">
          <a:xfrm>
            <a:off x="714348" y="1785926"/>
            <a:ext cx="3505201" cy="4014787"/>
          </a:xfrm>
          <a:prstGeom prst="rect">
            <a:avLst/>
          </a:prstGeom>
          <a:noFill/>
        </p:spPr>
      </p:pic>
      <p:sp>
        <p:nvSpPr>
          <p:cNvPr id="71681" name="Title 1"/>
          <p:cNvSpPr>
            <a:spLocks noGrp="1"/>
          </p:cNvSpPr>
          <p:nvPr>
            <p:ph type="title"/>
          </p:nvPr>
        </p:nvSpPr>
        <p:spPr/>
        <p:txBody>
          <a:bodyPr/>
          <a:lstStyle/>
          <a:p>
            <a:r>
              <a:rPr lang="zh-CN" altLang="en-GB" dirty="0" smtClean="0">
                <a:ea typeface="宋体" panose="02010600030101010101" pitchFamily="2" charset="-122"/>
              </a:rPr>
              <a:t>奠基者</a:t>
            </a:r>
          </a:p>
        </p:txBody>
      </p:sp>
      <p:sp>
        <p:nvSpPr>
          <p:cNvPr id="71682" name="Content Placeholder 3"/>
          <p:cNvSpPr>
            <a:spLocks noGrp="1"/>
          </p:cNvSpPr>
          <p:nvPr>
            <p:ph sz="half" idx="2"/>
          </p:nvPr>
        </p:nvSpPr>
        <p:spPr>
          <a:xfrm>
            <a:off x="4876800" y="1474788"/>
            <a:ext cx="4114800" cy="4906962"/>
          </a:xfrm>
        </p:spPr>
        <p:txBody>
          <a:bodyPr>
            <a:normAutofit fontScale="97500"/>
          </a:bodyPr>
          <a:lstStyle/>
          <a:p>
            <a:pPr eaLnBrk="1" hangingPunct="1">
              <a:lnSpc>
                <a:spcPct val="90000"/>
              </a:lnSpc>
              <a:spcAft>
                <a:spcPts val="1200"/>
              </a:spcAft>
            </a:pPr>
            <a:r>
              <a:rPr lang="zh-CN" altLang="en-GB" sz="2000" dirty="0" smtClean="0">
                <a:ea typeface="宋体" panose="02010600030101010101" pitchFamily="2" charset="-122"/>
              </a:rPr>
              <a:t>法国眼科医生</a:t>
            </a:r>
            <a:r>
              <a:rPr lang="en-US" altLang="zh-CN" sz="2000" dirty="0" smtClean="0">
                <a:ea typeface="宋体" panose="02010600030101010101" pitchFamily="2" charset="-122"/>
              </a:rPr>
              <a:t>,1888</a:t>
            </a:r>
            <a:r>
              <a:rPr lang="zh-CN" altLang="en-US" sz="2000" dirty="0" smtClean="0">
                <a:ea typeface="宋体" panose="02010600030101010101" pitchFamily="2" charset="-122"/>
              </a:rPr>
              <a:t>年在巴黎工作</a:t>
            </a:r>
            <a:endParaRPr lang="en-GB" sz="2000" dirty="0" smtClean="0"/>
          </a:p>
          <a:p>
            <a:pPr eaLnBrk="1" hangingPunct="1">
              <a:lnSpc>
                <a:spcPct val="90000"/>
              </a:lnSpc>
              <a:spcAft>
                <a:spcPts val="1200"/>
              </a:spcAft>
            </a:pPr>
            <a:r>
              <a:rPr lang="zh-CN" altLang="en-GB" sz="2000" dirty="0" smtClean="0">
                <a:ea typeface="宋体" panose="02010600030101010101" pitchFamily="2" charset="-122"/>
              </a:rPr>
              <a:t>从事圆锥角膜</a:t>
            </a:r>
            <a:endParaRPr lang="en-GB" sz="2000" dirty="0" smtClean="0"/>
          </a:p>
          <a:p>
            <a:pPr eaLnBrk="1" hangingPunct="1">
              <a:lnSpc>
                <a:spcPct val="90000"/>
              </a:lnSpc>
              <a:spcAft>
                <a:spcPts val="1200"/>
              </a:spcAft>
            </a:pPr>
            <a:r>
              <a:rPr lang="en-GB" sz="2000" dirty="0" smtClean="0"/>
              <a:t>想要“类似于睑球粘连的镜片”</a:t>
            </a:r>
          </a:p>
          <a:p>
            <a:pPr eaLnBrk="1" hangingPunct="1">
              <a:lnSpc>
                <a:spcPct val="90000"/>
              </a:lnSpc>
              <a:spcAft>
                <a:spcPts val="1200"/>
              </a:spcAft>
            </a:pPr>
            <a:r>
              <a:rPr lang="zh-CN" altLang="en-GB" sz="2000" dirty="0" smtClean="0">
                <a:ea typeface="宋体" panose="02010600030101010101" pitchFamily="2" charset="-122"/>
              </a:rPr>
              <a:t>认为角膜形状可以被镜片改变</a:t>
            </a:r>
            <a:endParaRPr lang="en-GB" sz="2000" dirty="0" smtClean="0"/>
          </a:p>
          <a:p>
            <a:pPr eaLnBrk="1" hangingPunct="1">
              <a:lnSpc>
                <a:spcPct val="90000"/>
              </a:lnSpc>
              <a:spcAft>
                <a:spcPts val="1200"/>
              </a:spcAft>
            </a:pPr>
            <a:r>
              <a:rPr lang="zh-CN" altLang="en-GB" sz="2000" dirty="0" smtClean="0">
                <a:ea typeface="宋体" panose="02010600030101010101" pitchFamily="2" charset="-122"/>
              </a:rPr>
              <a:t>提到角膜塑形镜</a:t>
            </a:r>
            <a:r>
              <a:rPr lang="zh-CN" altLang="en-US" sz="2000" dirty="0" smtClean="0">
                <a:ea typeface="宋体" panose="02010600030101010101" pitchFamily="2" charset="-122"/>
              </a:rPr>
              <a:t>第一人</a:t>
            </a:r>
            <a:r>
              <a:rPr lang="zh-CN" altLang="en-GB" sz="2000" dirty="0" smtClean="0">
                <a:ea typeface="宋体" panose="02010600030101010101" pitchFamily="2" charset="-122"/>
              </a:rPr>
              <a:t>吗</a:t>
            </a:r>
            <a:r>
              <a:rPr lang="en-US" altLang="zh-CN" sz="2000" dirty="0" smtClean="0">
                <a:ea typeface="宋体" panose="02010600030101010101" pitchFamily="2" charset="-122"/>
              </a:rPr>
              <a:t>?</a:t>
            </a:r>
            <a:endParaRPr lang="en-GB" sz="2000" dirty="0" smtClean="0"/>
          </a:p>
          <a:p>
            <a:pPr eaLnBrk="1" hangingPunct="1">
              <a:lnSpc>
                <a:spcPct val="90000"/>
              </a:lnSpc>
              <a:spcAft>
                <a:spcPts val="1200"/>
              </a:spcAft>
            </a:pPr>
            <a:r>
              <a:rPr lang="zh-CN" altLang="en-GB" sz="2000" dirty="0" smtClean="0">
                <a:ea typeface="宋体" panose="02010600030101010101" pitchFamily="2" charset="-122"/>
              </a:rPr>
              <a:t>结果失败</a:t>
            </a:r>
            <a:endParaRPr lang="en-GB" sz="2000" dirty="0" smtClean="0"/>
          </a:p>
          <a:p>
            <a:pPr eaLnBrk="1" hangingPunct="1">
              <a:lnSpc>
                <a:spcPct val="90000"/>
              </a:lnSpc>
              <a:spcAft>
                <a:spcPts val="1200"/>
              </a:spcAft>
            </a:pPr>
            <a:r>
              <a:rPr lang="zh-CN" altLang="en-US" sz="2000" dirty="0" smtClean="0">
                <a:ea typeface="宋体" panose="02010600030101010101" pitchFamily="2" charset="-122"/>
              </a:rPr>
              <a:t>最终</a:t>
            </a:r>
            <a:r>
              <a:rPr lang="zh-CN" altLang="en-GB" sz="2000" dirty="0" smtClean="0">
                <a:ea typeface="宋体" panose="02010600030101010101" pitchFamily="2" charset="-122"/>
              </a:rPr>
              <a:t>放弃了</a:t>
            </a:r>
            <a:endParaRPr lang="en-GB" sz="2000" dirty="0" smtClean="0"/>
          </a:p>
          <a:p>
            <a:pPr>
              <a:lnSpc>
                <a:spcPct val="90000"/>
              </a:lnSpc>
            </a:pPr>
            <a:endParaRPr lang="en-GB" dirty="0" smtClean="0"/>
          </a:p>
        </p:txBody>
      </p:sp>
      <p:sp>
        <p:nvSpPr>
          <p:cNvPr id="71684" name="Rectangle 4"/>
          <p:cNvSpPr>
            <a:spLocks noChangeArrowheads="1"/>
          </p:cNvSpPr>
          <p:nvPr/>
        </p:nvSpPr>
        <p:spPr bwMode="auto">
          <a:xfrm>
            <a:off x="366713" y="889000"/>
            <a:ext cx="4217987"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Eugene Kalt (1861 – 1941)</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uneet Eng\Desktop\A22\Picture4.jpg"/>
          <p:cNvPicPr>
            <a:picLocks noChangeAspect="1" noChangeArrowheads="1"/>
          </p:cNvPicPr>
          <p:nvPr/>
        </p:nvPicPr>
        <p:blipFill>
          <a:blip r:embed="rId3" cstate="print"/>
          <a:srcRect/>
          <a:stretch>
            <a:fillRect/>
          </a:stretch>
        </p:blipFill>
        <p:spPr bwMode="auto">
          <a:xfrm>
            <a:off x="5500694" y="1428736"/>
            <a:ext cx="3035300" cy="4230688"/>
          </a:xfrm>
          <a:prstGeom prst="rect">
            <a:avLst/>
          </a:prstGeom>
          <a:noFill/>
        </p:spPr>
      </p:pic>
      <p:sp>
        <p:nvSpPr>
          <p:cNvPr id="73729" name="Title 1"/>
          <p:cNvSpPr>
            <a:spLocks noGrp="1"/>
          </p:cNvSpPr>
          <p:nvPr>
            <p:ph type="title"/>
          </p:nvPr>
        </p:nvSpPr>
        <p:spPr/>
        <p:txBody>
          <a:bodyPr/>
          <a:lstStyle/>
          <a:p>
            <a:r>
              <a:rPr lang="zh-CN" altLang="en-GB" dirty="0" smtClean="0">
                <a:ea typeface="宋体" panose="02010600030101010101" pitchFamily="2" charset="-122"/>
              </a:rPr>
              <a:t>奠基者</a:t>
            </a:r>
          </a:p>
        </p:txBody>
      </p:sp>
      <p:sp>
        <p:nvSpPr>
          <p:cNvPr id="73730" name="Content Placeholder 2"/>
          <p:cNvSpPr>
            <a:spLocks noGrp="1"/>
          </p:cNvSpPr>
          <p:nvPr>
            <p:ph sz="half" idx="1"/>
          </p:nvPr>
        </p:nvSpPr>
        <p:spPr>
          <a:xfrm>
            <a:off x="304800" y="1546225"/>
            <a:ext cx="4343400" cy="4906963"/>
          </a:xfrm>
        </p:spPr>
        <p:txBody>
          <a:bodyPr>
            <a:normAutofit fontScale="97500"/>
          </a:bodyPr>
          <a:lstStyle/>
          <a:p>
            <a:pPr eaLnBrk="1" hangingPunct="1">
              <a:spcAft>
                <a:spcPts val="1200"/>
              </a:spcAft>
            </a:pPr>
            <a:r>
              <a:rPr lang="zh-CN" altLang="en-GB" sz="2000" dirty="0" smtClean="0">
                <a:ea typeface="宋体" panose="02010600030101010101" pitchFamily="2" charset="-122"/>
              </a:rPr>
              <a:t>医学生</a:t>
            </a:r>
            <a:r>
              <a:rPr lang="en-US" altLang="zh-CN" sz="2000" dirty="0" smtClean="0">
                <a:ea typeface="宋体" panose="02010600030101010101" pitchFamily="2" charset="-122"/>
              </a:rPr>
              <a:t>,1888</a:t>
            </a:r>
            <a:r>
              <a:rPr lang="zh-CN" altLang="en-US" sz="2000" dirty="0" smtClean="0">
                <a:ea typeface="宋体" panose="02010600030101010101" pitchFamily="2" charset="-122"/>
              </a:rPr>
              <a:t>年</a:t>
            </a:r>
            <a:endParaRPr lang="en-GB" sz="2000" dirty="0" smtClean="0"/>
          </a:p>
          <a:p>
            <a:pPr eaLnBrk="1" hangingPunct="1"/>
            <a:r>
              <a:rPr lang="zh-CN" altLang="en-GB" sz="2000" dirty="0" smtClean="0">
                <a:ea typeface="宋体" panose="02010600030101010101" pitchFamily="2" charset="-122"/>
              </a:rPr>
              <a:t>第一个尝试用玻璃镜片矫正近视的人</a:t>
            </a:r>
            <a:endParaRPr lang="en-GB" sz="2000" dirty="0" smtClean="0"/>
          </a:p>
          <a:p>
            <a:pPr lvl="1" eaLnBrk="1" hangingPunct="1"/>
            <a:r>
              <a:rPr lang="en-GB" sz="2000" dirty="0" smtClean="0"/>
              <a:t>他是-14.00 D</a:t>
            </a:r>
            <a:r>
              <a:rPr lang="zh-CN" altLang="en-US" sz="2000" dirty="0" smtClean="0"/>
              <a:t>的近视患者</a:t>
            </a:r>
            <a:endParaRPr lang="en-GB" sz="2000" dirty="0" smtClean="0"/>
          </a:p>
          <a:p>
            <a:pPr lvl="1" eaLnBrk="1" hangingPunct="1">
              <a:spcAft>
                <a:spcPts val="1200"/>
              </a:spcAft>
            </a:pPr>
            <a:r>
              <a:rPr lang="zh-CN" altLang="en-GB" sz="2000" dirty="0" smtClean="0">
                <a:ea typeface="宋体" panose="02010600030101010101" pitchFamily="2" charset="-122"/>
              </a:rPr>
              <a:t>镜片由奥托希姆莱(Otto Himmler)，柏林制作</a:t>
            </a:r>
          </a:p>
          <a:p>
            <a:pPr eaLnBrk="1" hangingPunct="1">
              <a:spcAft>
                <a:spcPts val="1200"/>
              </a:spcAft>
            </a:pPr>
            <a:r>
              <a:rPr lang="zh-CN" altLang="en-GB" sz="2000" dirty="0" smtClean="0">
                <a:ea typeface="宋体" panose="02010600030101010101" pitchFamily="2" charset="-122"/>
              </a:rPr>
              <a:t>配戴时间</a:t>
            </a:r>
            <a:r>
              <a:rPr lang="en-US" altLang="zh-CN" sz="2000" dirty="0" smtClean="0">
                <a:ea typeface="宋体" panose="02010600030101010101" pitchFamily="2" charset="-122"/>
              </a:rPr>
              <a:t>30</a:t>
            </a:r>
            <a:r>
              <a:rPr lang="zh-CN" altLang="en-US" sz="2000" dirty="0" smtClean="0">
                <a:ea typeface="宋体" panose="02010600030101010101" pitchFamily="2" charset="-122"/>
              </a:rPr>
              <a:t>分钟</a:t>
            </a:r>
            <a:endParaRPr lang="en-GB" sz="2000" dirty="0" smtClean="0"/>
          </a:p>
          <a:p>
            <a:pPr eaLnBrk="1" hangingPunct="1">
              <a:spcAft>
                <a:spcPts val="1200"/>
              </a:spcAft>
            </a:pPr>
            <a:r>
              <a:rPr lang="en-GB" sz="2000" dirty="0" smtClean="0"/>
              <a:t>用可卡因止痛</a:t>
            </a:r>
          </a:p>
          <a:p>
            <a:pPr eaLnBrk="1" hangingPunct="1"/>
            <a:r>
              <a:rPr lang="zh-CN" altLang="en-US" sz="2000" dirty="0" smtClean="0">
                <a:ea typeface="宋体" panose="02010600030101010101" pitchFamily="2" charset="-122"/>
              </a:rPr>
              <a:t>最终</a:t>
            </a:r>
            <a:r>
              <a:rPr lang="zh-CN" altLang="en-GB" sz="2000" dirty="0" smtClean="0">
                <a:ea typeface="宋体" panose="02010600030101010101" pitchFamily="2" charset="-122"/>
              </a:rPr>
              <a:t>放弃了</a:t>
            </a:r>
          </a:p>
        </p:txBody>
      </p:sp>
      <p:sp>
        <p:nvSpPr>
          <p:cNvPr id="73732" name="Rectangle 4"/>
          <p:cNvSpPr>
            <a:spLocks noChangeArrowheads="1"/>
          </p:cNvSpPr>
          <p:nvPr/>
        </p:nvSpPr>
        <p:spPr bwMode="auto">
          <a:xfrm>
            <a:off x="366713" y="889000"/>
            <a:ext cx="4537075"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August Müller (1864 – 1949)</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uneet Eng\Desktop\A22\Picture51.jpg"/>
          <p:cNvPicPr>
            <a:picLocks noChangeAspect="1" noChangeArrowheads="1"/>
          </p:cNvPicPr>
          <p:nvPr/>
        </p:nvPicPr>
        <p:blipFill>
          <a:blip r:embed="rId3" cstate="print"/>
          <a:srcRect/>
          <a:stretch>
            <a:fillRect/>
          </a:stretch>
        </p:blipFill>
        <p:spPr bwMode="auto">
          <a:xfrm>
            <a:off x="5715008" y="1571612"/>
            <a:ext cx="3319463" cy="3700463"/>
          </a:xfrm>
          <a:prstGeom prst="rect">
            <a:avLst/>
          </a:prstGeom>
          <a:noFill/>
        </p:spPr>
      </p:pic>
      <p:pic>
        <p:nvPicPr>
          <p:cNvPr id="10242" name="Picture 2" descr="C:\Users\Suneet Eng\Desktop\a2\A 2\Picture12.jpg"/>
          <p:cNvPicPr>
            <a:picLocks noChangeAspect="1" noChangeArrowheads="1"/>
          </p:cNvPicPr>
          <p:nvPr/>
        </p:nvPicPr>
        <p:blipFill>
          <a:blip r:embed="rId4" cstate="print"/>
          <a:srcRect/>
          <a:stretch>
            <a:fillRect/>
          </a:stretch>
        </p:blipFill>
        <p:spPr bwMode="auto">
          <a:xfrm>
            <a:off x="1204893" y="5017460"/>
            <a:ext cx="2908300" cy="1633538"/>
          </a:xfrm>
          <a:prstGeom prst="rect">
            <a:avLst/>
          </a:prstGeom>
          <a:noFill/>
        </p:spPr>
      </p:pic>
      <p:sp>
        <p:nvSpPr>
          <p:cNvPr id="75777" name="Title 1"/>
          <p:cNvSpPr>
            <a:spLocks noGrp="1"/>
          </p:cNvSpPr>
          <p:nvPr>
            <p:ph type="title"/>
          </p:nvPr>
        </p:nvSpPr>
        <p:spPr/>
        <p:txBody>
          <a:bodyPr/>
          <a:lstStyle/>
          <a:p>
            <a:r>
              <a:rPr lang="zh-CN" altLang="en-GB" dirty="0" smtClean="0">
                <a:ea typeface="宋体" panose="02010600030101010101" pitchFamily="2" charset="-122"/>
              </a:rPr>
              <a:t>奠基者</a:t>
            </a:r>
          </a:p>
        </p:txBody>
      </p:sp>
      <p:sp>
        <p:nvSpPr>
          <p:cNvPr id="45060" name="TextBox 12"/>
          <p:cNvSpPr txBox="1">
            <a:spLocks noChangeArrowheads="1"/>
          </p:cNvSpPr>
          <p:nvPr/>
        </p:nvSpPr>
        <p:spPr bwMode="auto">
          <a:xfrm>
            <a:off x="303213" y="1341438"/>
            <a:ext cx="5181600" cy="2769989"/>
          </a:xfrm>
          <a:prstGeom prst="rect">
            <a:avLst/>
          </a:prstGeom>
          <a:noFill/>
          <a:ln w="9525">
            <a:noFill/>
            <a:miter lim="800000"/>
          </a:ln>
        </p:spPr>
        <p:txBody>
          <a:bodyPr>
            <a:spAutoFit/>
          </a:bodyPr>
          <a:lstStyle/>
          <a:p>
            <a:pPr>
              <a:defRPr/>
            </a:pPr>
            <a:endParaRPr lang="en-GB" sz="1600" b="1" dirty="0">
              <a:solidFill>
                <a:srgbClr val="5C6F7B"/>
              </a:solidFill>
              <a:latin typeface="Arial" panose="020B0604020202020204" pitchFamily="34" charset="0"/>
              <a:cs typeface="Arial" panose="020B0604020202020204" pitchFamily="34" charset="0"/>
            </a:endParaRPr>
          </a:p>
          <a:p>
            <a:pPr marL="180975" indent="-180975">
              <a:spcAft>
                <a:spcPts val="1200"/>
              </a:spcAft>
              <a:buFont typeface="Arial" panose="020B0604020202020204" pitchFamily="34" charset="0"/>
              <a:buChar char="•"/>
              <a:defRPr/>
            </a:pPr>
            <a:r>
              <a:rPr lang="en-GB" sz="2000" dirty="0" smtClean="0">
                <a:solidFill>
                  <a:srgbClr val="5C6F7B"/>
                </a:solidFill>
                <a:latin typeface="Arial" panose="020B0604020202020204" pitchFamily="34" charset="0"/>
                <a:cs typeface="Arial" panose="020B0604020202020204" pitchFamily="34" charset="0"/>
              </a:rPr>
              <a:t>人工眼睛制造商</a:t>
            </a:r>
            <a:endParaRPr lang="en-GB" sz="2000" dirty="0">
              <a:solidFill>
                <a:srgbClr val="5C6F7B"/>
              </a:solidFill>
              <a:latin typeface="Arial" panose="020B0604020202020204" pitchFamily="34" charset="0"/>
              <a:cs typeface="Arial" panose="020B0604020202020204" pitchFamily="34" charset="0"/>
            </a:endParaRPr>
          </a:p>
          <a:p>
            <a:pPr marL="180975" indent="-180975">
              <a:spcAft>
                <a:spcPts val="1200"/>
              </a:spcAft>
              <a:buFont typeface="Arial" panose="020B0604020202020204" pitchFamily="34" charset="0"/>
              <a:buChar char="•"/>
              <a:defRPr/>
            </a:pPr>
            <a:r>
              <a:rPr lang="zh-CN" altLang="en-GB" sz="2000" dirty="0" smtClean="0">
                <a:solidFill>
                  <a:srgbClr val="5C6F7B"/>
                </a:solidFill>
                <a:latin typeface="Arial" panose="020B0604020202020204" pitchFamily="34" charset="0"/>
                <a:cs typeface="Arial" panose="020B0604020202020204" pitchFamily="34" charset="0"/>
              </a:rPr>
              <a:t>在</a:t>
            </a:r>
            <a:r>
              <a:rPr lang="en-US" altLang="en-GB" sz="2000" dirty="0">
                <a:solidFill>
                  <a:srgbClr val="5C6F7B"/>
                </a:solidFill>
                <a:latin typeface="Arial" panose="020B0604020202020204" pitchFamily="34" charset="0"/>
                <a:cs typeface="Arial" panose="020B0604020202020204" pitchFamily="34" charset="0"/>
              </a:rPr>
              <a:t>1887</a:t>
            </a:r>
            <a:r>
              <a:rPr lang="zh-CN" altLang="en-US" sz="2000" dirty="0">
                <a:solidFill>
                  <a:srgbClr val="5C6F7B"/>
                </a:solidFill>
                <a:latin typeface="Arial" panose="020B0604020202020204" pitchFamily="34" charset="0"/>
                <a:cs typeface="Arial" panose="020B0604020202020204" pitchFamily="34" charset="0"/>
              </a:rPr>
              <a:t>年</a:t>
            </a:r>
            <a:r>
              <a:rPr lang="en-US" altLang="zh-CN" sz="2000" dirty="0">
                <a:solidFill>
                  <a:srgbClr val="5C6F7B"/>
                </a:solidFill>
                <a:latin typeface="Arial" panose="020B0604020202020204" pitchFamily="34" charset="0"/>
                <a:cs typeface="Arial" panose="020B0604020202020204" pitchFamily="34" charset="0"/>
              </a:rPr>
              <a:t>,</a:t>
            </a:r>
            <a:r>
              <a:rPr lang="zh-CN" altLang="en-US" sz="2000" dirty="0">
                <a:solidFill>
                  <a:srgbClr val="5C6F7B"/>
                </a:solidFill>
                <a:latin typeface="Arial" panose="020B0604020202020204" pitchFamily="34" charset="0"/>
                <a:cs typeface="Arial" panose="020B0604020202020204" pitchFamily="34" charset="0"/>
              </a:rPr>
              <a:t>制作出棕色玻璃镜片来保护眼睛</a:t>
            </a:r>
            <a:endParaRPr lang="en-GB" sz="2000" dirty="0">
              <a:solidFill>
                <a:srgbClr val="5C6F7B"/>
              </a:solidFill>
              <a:latin typeface="Arial" panose="020B0604020202020204" pitchFamily="34" charset="0"/>
              <a:cs typeface="Arial" panose="020B0604020202020204" pitchFamily="34" charset="0"/>
            </a:endParaRPr>
          </a:p>
          <a:p>
            <a:pPr marL="180975" indent="-180975">
              <a:spcAft>
                <a:spcPts val="1200"/>
              </a:spcAft>
              <a:buFont typeface="Arial" panose="020B0604020202020204" pitchFamily="34" charset="0"/>
              <a:buChar char="•"/>
              <a:defRPr/>
            </a:pPr>
            <a:r>
              <a:rPr lang="zh-CN" altLang="en-GB" sz="2000" dirty="0" smtClean="0">
                <a:solidFill>
                  <a:srgbClr val="5C6F7B"/>
                </a:solidFill>
                <a:latin typeface="Arial" panose="020B0604020202020204" pitchFamily="34" charset="0"/>
                <a:cs typeface="Arial" panose="020B0604020202020204" pitchFamily="34" charset="0"/>
              </a:rPr>
              <a:t>舒</a:t>
            </a:r>
            <a:r>
              <a:rPr lang="zh-CN" altLang="en-GB" sz="2000" dirty="0">
                <a:solidFill>
                  <a:srgbClr val="5C6F7B"/>
                </a:solidFill>
                <a:latin typeface="Arial" panose="020B0604020202020204" pitchFamily="34" charset="0"/>
                <a:cs typeface="Arial" panose="020B0604020202020204" pitchFamily="34" charset="0"/>
              </a:rPr>
              <a:t>适度良好</a:t>
            </a:r>
            <a:endParaRPr lang="en-GB" sz="2000" dirty="0">
              <a:solidFill>
                <a:srgbClr val="5C6F7B"/>
              </a:solidFill>
              <a:latin typeface="Arial" panose="020B0604020202020204" pitchFamily="34" charset="0"/>
              <a:cs typeface="Arial" panose="020B0604020202020204" pitchFamily="34" charset="0"/>
            </a:endParaRPr>
          </a:p>
          <a:p>
            <a:pPr marL="180975" indent="-180975">
              <a:spcAft>
                <a:spcPts val="1200"/>
              </a:spcAft>
              <a:buFont typeface="Arial" panose="020B0604020202020204" pitchFamily="34" charset="0"/>
              <a:buChar char="•"/>
              <a:defRPr/>
            </a:pPr>
            <a:r>
              <a:rPr lang="en-GB" sz="2000" dirty="0" smtClean="0">
                <a:solidFill>
                  <a:srgbClr val="5C6F7B"/>
                </a:solidFill>
                <a:latin typeface="Arial" panose="020B0604020202020204" pitchFamily="34" charset="0"/>
                <a:cs typeface="Arial" panose="020B0604020202020204" pitchFamily="34" charset="0"/>
              </a:rPr>
              <a:t>镜片腐蚀很快</a:t>
            </a:r>
            <a:r>
              <a:rPr lang="en-GB" sz="2000" dirty="0">
                <a:solidFill>
                  <a:srgbClr val="5C6F7B"/>
                </a:solidFill>
                <a:latin typeface="Arial" panose="020B0604020202020204" pitchFamily="34" charset="0"/>
                <a:cs typeface="Arial" panose="020B0604020202020204" pitchFamily="34" charset="0"/>
              </a:rPr>
              <a:t>，每6-9个月更换一次。6 </a:t>
            </a:r>
            <a:r>
              <a:rPr lang="en-GB" sz="2000" dirty="0" smtClean="0">
                <a:solidFill>
                  <a:srgbClr val="5C6F7B"/>
                </a:solidFill>
                <a:latin typeface="Arial" panose="020B0604020202020204" pitchFamily="34" charset="0"/>
                <a:cs typeface="Arial" panose="020B0604020202020204" pitchFamily="34" charset="0"/>
              </a:rPr>
              <a:t>– 10</a:t>
            </a:r>
            <a:r>
              <a:rPr lang="zh-CN" altLang="en-US" sz="2000" dirty="0" smtClean="0">
                <a:solidFill>
                  <a:srgbClr val="5C6F7B"/>
                </a:solidFill>
                <a:latin typeface="Arial" panose="020B0604020202020204" pitchFamily="34" charset="0"/>
                <a:cs typeface="Arial" panose="020B0604020202020204" pitchFamily="34" charset="0"/>
              </a:rPr>
              <a:t>个</a:t>
            </a:r>
            <a:r>
              <a:rPr lang="zh-CN" altLang="en-US" sz="2000" dirty="0" smtClean="0">
                <a:solidFill>
                  <a:srgbClr val="5C6F7B"/>
                </a:solidFill>
                <a:latin typeface="Arial" panose="020B0604020202020204" pitchFamily="34" charset="0"/>
              </a:rPr>
              <a:t>镜片里才有一个</a:t>
            </a:r>
            <a:r>
              <a:rPr lang="zh-CN" altLang="en-US" sz="2000" dirty="0">
                <a:solidFill>
                  <a:srgbClr val="5C6F7B"/>
                </a:solidFill>
                <a:latin typeface="Arial" panose="020B0604020202020204" pitchFamily="34" charset="0"/>
              </a:rPr>
              <a:t>合</a:t>
            </a:r>
            <a:r>
              <a:rPr lang="zh-CN" altLang="en-US" sz="2000" dirty="0" smtClean="0">
                <a:solidFill>
                  <a:srgbClr val="5C6F7B"/>
                </a:solidFill>
                <a:latin typeface="Arial" panose="020B0604020202020204" pitchFamily="34" charset="0"/>
              </a:rPr>
              <a:t>格的</a:t>
            </a:r>
            <a:endParaRPr lang="en-GB" sz="2000" dirty="0">
              <a:solidFill>
                <a:srgbClr val="5C6F7B"/>
              </a:solidFill>
              <a:latin typeface="Arial" panose="020B0604020202020204" pitchFamily="34" charset="0"/>
              <a:cs typeface="Arial" panose="020B0604020202020204" pitchFamily="34" charset="0"/>
            </a:endParaRPr>
          </a:p>
          <a:p>
            <a:pPr>
              <a:defRPr/>
            </a:pPr>
            <a:endParaRPr lang="en-GB" dirty="0">
              <a:latin typeface="Calibri" panose="020F0502020204030204" pitchFamily="34" charset="0"/>
              <a:cs typeface="Arial" panose="020B0604020202020204" pitchFamily="34" charset="0"/>
            </a:endParaRPr>
          </a:p>
        </p:txBody>
      </p:sp>
      <p:sp>
        <p:nvSpPr>
          <p:cNvPr id="75781" name="Rectangle 6"/>
          <p:cNvSpPr>
            <a:spLocks noChangeArrowheads="1"/>
          </p:cNvSpPr>
          <p:nvPr/>
        </p:nvSpPr>
        <p:spPr bwMode="auto">
          <a:xfrm>
            <a:off x="366713" y="889000"/>
            <a:ext cx="5376862"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F Ad Müller &amp; Söhne, Wiesbaden</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9" name="Group 41"/>
          <p:cNvGraphicFramePr>
            <a:graphicFrameLocks noGrp="1"/>
          </p:cNvGraphicFramePr>
          <p:nvPr>
            <p:ph idx="1"/>
            <p:extLst>
              <p:ext uri="{D42A27DB-BD31-4B8C-83A1-F6EECF244321}">
                <p14:modId xmlns:p14="http://schemas.microsoft.com/office/powerpoint/2010/main" val="1393997302"/>
              </p:ext>
            </p:extLst>
          </p:nvPr>
        </p:nvGraphicFramePr>
        <p:xfrm>
          <a:off x="1179689" y="1310923"/>
          <a:ext cx="6937022" cy="4266936"/>
        </p:xfrm>
        <a:graphic>
          <a:graphicData uri="http://schemas.openxmlformats.org/drawingml/2006/table">
            <a:tbl>
              <a:tblPr/>
              <a:tblGrid>
                <a:gridCol w="3468511">
                  <a:extLst>
                    <a:ext uri="{9D8B030D-6E8A-4147-A177-3AD203B41FA5}">
                      <a16:colId xmlns:a16="http://schemas.microsoft.com/office/drawing/2014/main" val="20000"/>
                    </a:ext>
                  </a:extLst>
                </a:gridCol>
                <a:gridCol w="3468511">
                  <a:extLst>
                    <a:ext uri="{9D8B030D-6E8A-4147-A177-3AD203B41FA5}">
                      <a16:colId xmlns:a16="http://schemas.microsoft.com/office/drawing/2014/main" val="20001"/>
                    </a:ext>
                  </a:extLst>
                </a:gridCol>
              </a:tblGrid>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12816">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撰稿人</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AU"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Robert Terry</a:t>
                      </a:r>
                      <a:br>
                        <a:rPr kumimoji="0" lang="en-AU"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br>
                      <a:r>
                        <a:rPr kumimoji="0" lang="en-AU"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Ma. Meredith Reyes</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编辑</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Tim Bowden</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6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责任编辑</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Janice Jurkus</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IACLE </a:t>
                      </a: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审稿人</a:t>
                      </a:r>
                      <a:r>
                        <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Nilesh Thite, Lewis Williams</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更新时间</a:t>
                      </a:r>
                      <a:endParaRPr kumimoji="0" lang="en-GB"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2015</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年</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5</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月</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19</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日</a:t>
                      </a:r>
                      <a:endPar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内容复</a:t>
                      </a:r>
                      <a:r>
                        <a:rPr kumimoji="0" lang="zh-CN" sz="16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审时间</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1pPr>
                      <a:lvl2pPr marL="742950" indent="-28575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defRPr sz="1600">
                          <a:solidFill>
                            <a:srgbClr val="5C6F7B"/>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2015</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年</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5</a:t>
                      </a:r>
                      <a:r>
                        <a:rPr kumimoji="0" lang="zh-CN"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月</a:t>
                      </a:r>
                      <a:r>
                        <a:rPr kumimoji="0" lang="en-US" altLang="zh-CN"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19</a:t>
                      </a:r>
                      <a:r>
                        <a:rPr kumimoji="0" lang="zh-CN" altLang="en-US" sz="18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rPr>
                        <a:t>日</a:t>
                      </a:r>
                      <a:endParaRPr kumimoji="0" lang="en-US" altLang="en-US" sz="18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600" b="0" i="0" u="none" strike="noStrike" cap="none" normalizeH="0" baseline="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25118">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lang="zh-CN" altLang="en-US" sz="1600" i="1" dirty="0">
                          <a:ln>
                            <a:noFill/>
                          </a:ln>
                          <a:solidFill>
                            <a:srgbClr val="000000"/>
                          </a:solidFill>
                          <a:effectLst/>
                          <a:latin typeface="Calibri" panose="020F0502020204030204" pitchFamily="34" charset="0"/>
                          <a:cs typeface="Arial" panose="020B0604020202020204" pitchFamily="34" charset="0"/>
                          <a:sym typeface="+mn-ea"/>
                        </a:rPr>
                        <a:t>原作者</a:t>
                      </a:r>
                      <a:endParaRPr kumimoji="0" 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**2014 </a:t>
                      </a:r>
                      <a:r>
                        <a:rPr kumimoji="0" lang="zh-CN" altLang="en-GB" sz="1600" b="0" i="1"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编辑和审稿人</a:t>
                      </a:r>
                    </a:p>
                  </a:txBody>
                  <a:tcPr marL="81280" marR="81280" marT="40636" marB="4063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
        <p:nvSpPr>
          <p:cNvPr id="4" name="Title 3"/>
          <p:cNvSpPr>
            <a:spLocks noGrp="1"/>
          </p:cNvSpPr>
          <p:nvPr>
            <p:ph type="title"/>
          </p:nvPr>
        </p:nvSpPr>
        <p:spPr/>
        <p:txBody>
          <a:bodyPr/>
          <a:lstStyle/>
          <a:p>
            <a:pPr eaLnBrk="1" hangingPunct="1"/>
            <a:r>
              <a:rPr lang="zh-CN" altLang="en-US" dirty="0"/>
              <a:t>编审者</a:t>
            </a:r>
            <a:endParaRPr lang="en-US" altLang="en-US" dirty="0"/>
          </a:p>
        </p:txBody>
      </p:sp>
    </p:spTree>
    <p:extLst>
      <p:ext uri="{BB962C8B-B14F-4D97-AF65-F5344CB8AC3E}">
        <p14:creationId xmlns:p14="http://schemas.microsoft.com/office/powerpoint/2010/main" val="4004297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Suneet Eng\Desktop\A22\Picture7.jpg"/>
          <p:cNvPicPr>
            <a:picLocks noChangeAspect="1" noChangeArrowheads="1"/>
          </p:cNvPicPr>
          <p:nvPr/>
        </p:nvPicPr>
        <p:blipFill>
          <a:blip r:embed="rId3" cstate="print"/>
          <a:srcRect/>
          <a:stretch>
            <a:fillRect/>
          </a:stretch>
        </p:blipFill>
        <p:spPr bwMode="auto">
          <a:xfrm>
            <a:off x="6215074" y="1500174"/>
            <a:ext cx="2657475" cy="3694112"/>
          </a:xfrm>
          <a:prstGeom prst="rect">
            <a:avLst/>
          </a:prstGeom>
          <a:noFill/>
        </p:spPr>
      </p:pic>
      <p:pic>
        <p:nvPicPr>
          <p:cNvPr id="6146" name="Picture 2" descr="C:\Users\Suneet Eng\Desktop\A22\Picture6.jpg"/>
          <p:cNvPicPr>
            <a:picLocks noChangeAspect="1" noChangeArrowheads="1"/>
          </p:cNvPicPr>
          <p:nvPr/>
        </p:nvPicPr>
        <p:blipFill>
          <a:blip r:embed="rId4" cstate="print"/>
          <a:srcRect/>
          <a:stretch>
            <a:fillRect/>
          </a:stretch>
        </p:blipFill>
        <p:spPr bwMode="auto">
          <a:xfrm>
            <a:off x="3500430" y="1500174"/>
            <a:ext cx="2582863" cy="3657600"/>
          </a:xfrm>
          <a:prstGeom prst="rect">
            <a:avLst/>
          </a:prstGeom>
          <a:noFill/>
        </p:spPr>
      </p:pic>
      <p:pic>
        <p:nvPicPr>
          <p:cNvPr id="11266" name="Picture 2" descr="C:\Users\Suneet Eng\Desktop\a2\A 2\Picture14.jpg"/>
          <p:cNvPicPr>
            <a:picLocks noChangeAspect="1" noChangeArrowheads="1"/>
          </p:cNvPicPr>
          <p:nvPr/>
        </p:nvPicPr>
        <p:blipFill>
          <a:blip r:embed="rId5" cstate="print"/>
          <a:srcRect/>
          <a:stretch>
            <a:fillRect/>
          </a:stretch>
        </p:blipFill>
        <p:spPr bwMode="auto">
          <a:xfrm>
            <a:off x="642910" y="1500174"/>
            <a:ext cx="2682875" cy="3694113"/>
          </a:xfrm>
          <a:prstGeom prst="rect">
            <a:avLst/>
          </a:prstGeom>
          <a:noFill/>
        </p:spPr>
      </p:pic>
      <p:sp>
        <p:nvSpPr>
          <p:cNvPr id="77825" name="Title 1"/>
          <p:cNvSpPr>
            <a:spLocks noGrp="1"/>
          </p:cNvSpPr>
          <p:nvPr>
            <p:ph type="title"/>
          </p:nvPr>
        </p:nvSpPr>
        <p:spPr/>
        <p:txBody>
          <a:bodyPr/>
          <a:lstStyle/>
          <a:p>
            <a:r>
              <a:rPr lang="zh-CN" altLang="en-GB" dirty="0" smtClean="0">
                <a:ea typeface="宋体" panose="02010600030101010101" pitchFamily="2" charset="-122"/>
              </a:rPr>
              <a:t>早期发展</a:t>
            </a:r>
          </a:p>
        </p:txBody>
      </p:sp>
      <p:sp>
        <p:nvSpPr>
          <p:cNvPr id="77828" name="Rectangle 10"/>
          <p:cNvSpPr>
            <a:spLocks noChangeArrowheads="1"/>
          </p:cNvSpPr>
          <p:nvPr/>
        </p:nvSpPr>
        <p:spPr bwMode="auto">
          <a:xfrm>
            <a:off x="6300788" y="5373688"/>
            <a:ext cx="2663825" cy="338137"/>
          </a:xfrm>
          <a:prstGeom prst="rect">
            <a:avLst/>
          </a:prstGeom>
          <a:noFill/>
          <a:ln w="9525">
            <a:noFill/>
            <a:miter lim="800000"/>
          </a:ln>
        </p:spPr>
        <p:txBody>
          <a:bodyPr>
            <a:spAutoFit/>
          </a:bodyPr>
          <a:lstStyle/>
          <a:p>
            <a:r>
              <a:rPr lang="en-GB" sz="1600">
                <a:solidFill>
                  <a:srgbClr val="5C6F7B"/>
                </a:solidFill>
                <a:latin typeface="Arial" panose="020B0604020202020204" pitchFamily="34" charset="0"/>
              </a:rPr>
              <a:t>Otto Schott (1851-1935)</a:t>
            </a:r>
          </a:p>
        </p:txBody>
      </p:sp>
      <p:sp>
        <p:nvSpPr>
          <p:cNvPr id="77829" name="Rectangle 11"/>
          <p:cNvSpPr>
            <a:spLocks noChangeArrowheads="1"/>
          </p:cNvSpPr>
          <p:nvPr/>
        </p:nvSpPr>
        <p:spPr bwMode="auto">
          <a:xfrm>
            <a:off x="3492500" y="5373688"/>
            <a:ext cx="2663825" cy="338137"/>
          </a:xfrm>
          <a:prstGeom prst="rect">
            <a:avLst/>
          </a:prstGeom>
          <a:noFill/>
          <a:ln w="9525">
            <a:noFill/>
            <a:miter lim="800000"/>
          </a:ln>
        </p:spPr>
        <p:txBody>
          <a:bodyPr>
            <a:spAutoFit/>
          </a:bodyPr>
          <a:lstStyle/>
          <a:p>
            <a:r>
              <a:rPr lang="en-GB" sz="1600">
                <a:solidFill>
                  <a:srgbClr val="5C6F7B"/>
                </a:solidFill>
                <a:latin typeface="Arial" panose="020B0604020202020204" pitchFamily="34" charset="0"/>
              </a:rPr>
              <a:t>Ernst Abbe (1840-1905)</a:t>
            </a:r>
          </a:p>
        </p:txBody>
      </p:sp>
      <p:sp>
        <p:nvSpPr>
          <p:cNvPr id="77830" name="Rectangle 12"/>
          <p:cNvSpPr>
            <a:spLocks noChangeArrowheads="1"/>
          </p:cNvSpPr>
          <p:nvPr/>
        </p:nvSpPr>
        <p:spPr bwMode="auto">
          <a:xfrm>
            <a:off x="900113" y="5373688"/>
            <a:ext cx="2282825" cy="338137"/>
          </a:xfrm>
          <a:prstGeom prst="rect">
            <a:avLst/>
          </a:prstGeom>
          <a:noFill/>
          <a:ln w="9525">
            <a:noFill/>
            <a:miter lim="800000"/>
          </a:ln>
        </p:spPr>
        <p:txBody>
          <a:bodyPr wrap="none">
            <a:spAutoFit/>
          </a:bodyPr>
          <a:lstStyle/>
          <a:p>
            <a:r>
              <a:rPr lang="en-GB" sz="1600">
                <a:solidFill>
                  <a:srgbClr val="5C6F7B"/>
                </a:solidFill>
                <a:latin typeface="Arial" panose="020B0604020202020204" pitchFamily="34" charset="0"/>
              </a:rPr>
              <a:t>Carl Zeiss (1816-1888)</a:t>
            </a:r>
          </a:p>
        </p:txBody>
      </p:sp>
      <p:sp>
        <p:nvSpPr>
          <p:cNvPr id="77831" name="Rectangle 13"/>
          <p:cNvSpPr>
            <a:spLocks noChangeArrowheads="1"/>
          </p:cNvSpPr>
          <p:nvPr/>
        </p:nvSpPr>
        <p:spPr bwMode="auto">
          <a:xfrm>
            <a:off x="3132138" y="5857875"/>
            <a:ext cx="2874962" cy="338138"/>
          </a:xfrm>
          <a:prstGeom prst="rect">
            <a:avLst/>
          </a:prstGeom>
          <a:noFill/>
          <a:ln w="9525">
            <a:noFill/>
            <a:miter lim="800000"/>
          </a:ln>
        </p:spPr>
        <p:txBody>
          <a:bodyPr wrap="none">
            <a:spAutoFit/>
          </a:bodyPr>
          <a:lstStyle/>
          <a:p>
            <a:r>
              <a:rPr lang="en-GB" sz="1600" i="1">
                <a:solidFill>
                  <a:srgbClr val="5C6F7B"/>
                </a:solidFill>
                <a:latin typeface="Arial" panose="020B0604020202020204" pitchFamily="34" charset="0"/>
              </a:rPr>
              <a:t>Zeiss</a:t>
            </a:r>
            <a:r>
              <a:rPr lang="en-GB" sz="1600">
                <a:solidFill>
                  <a:srgbClr val="5C6F7B"/>
                </a:solidFill>
                <a:latin typeface="Arial" panose="020B0604020202020204" pitchFamily="34" charset="0"/>
              </a:rPr>
              <a:t> company founded 1864</a:t>
            </a:r>
          </a:p>
        </p:txBody>
      </p:sp>
      <p:sp>
        <p:nvSpPr>
          <p:cNvPr id="77832" name="Rectangle 10"/>
          <p:cNvSpPr>
            <a:spLocks noChangeArrowheads="1"/>
          </p:cNvSpPr>
          <p:nvPr/>
        </p:nvSpPr>
        <p:spPr bwMode="auto">
          <a:xfrm>
            <a:off x="366713" y="889000"/>
            <a:ext cx="3840162"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Carl Zeiss (1816 – 1888)</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79874" name="Rectangle 3"/>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79875" name="Rectangle 4"/>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79876" name="Rectangle 5"/>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79877" name="Rectangle 6"/>
          <p:cNvSpPr>
            <a:spLocks noGrp="1" noChangeArrowheads="1"/>
          </p:cNvSpPr>
          <p:nvPr>
            <p:ph idx="1"/>
          </p:nvPr>
        </p:nvSpPr>
        <p:spPr>
          <a:xfrm>
            <a:off x="808038" y="920750"/>
            <a:ext cx="7102475" cy="4664075"/>
          </a:xfrm>
        </p:spPr>
        <p:txBody>
          <a:bodyPr/>
          <a:lstStyle/>
          <a:p>
            <a:pPr eaLnBrk="1" hangingPunct="1">
              <a:lnSpc>
                <a:spcPct val="150000"/>
              </a:lnSpc>
              <a:spcAft>
                <a:spcPts val="1200"/>
              </a:spcAft>
            </a:pPr>
            <a:r>
              <a:rPr lang="zh-CN" altLang="en-US" dirty="0">
                <a:solidFill>
                  <a:schemeClr val="tx1"/>
                </a:solidFill>
                <a:ea typeface="宋体" panose="02010600030101010101" pitchFamily="2" charset="-122"/>
                <a:sym typeface="+mn-ea"/>
              </a:rPr>
              <a:t>通过塑模制作切削镜片</a:t>
            </a:r>
            <a:endParaRPr lang="en-US" altLang="zh-CN" dirty="0">
              <a:solidFill>
                <a:schemeClr val="tx1"/>
              </a:solidFill>
              <a:ea typeface="宋体" panose="02010600030101010101" pitchFamily="2" charset="-122"/>
            </a:endParaRPr>
          </a:p>
          <a:p>
            <a:pPr eaLnBrk="1" hangingPunct="1">
              <a:lnSpc>
                <a:spcPct val="150000"/>
              </a:lnSpc>
              <a:spcAft>
                <a:spcPts val="1200"/>
              </a:spcAft>
            </a:pPr>
            <a:r>
              <a:rPr lang="zh-CN" altLang="en-US" dirty="0">
                <a:solidFill>
                  <a:schemeClr val="tx1"/>
                </a:solidFill>
                <a:ea typeface="宋体" panose="02010600030101010101" pitchFamily="2" charset="-122"/>
                <a:sym typeface="+mn-ea"/>
              </a:rPr>
              <a:t>切削镜片的光学效果更好</a:t>
            </a:r>
            <a:endParaRPr lang="en-US" altLang="zh-CN" dirty="0">
              <a:solidFill>
                <a:schemeClr val="tx1"/>
              </a:solidFill>
              <a:ea typeface="宋体" panose="02010600030101010101" pitchFamily="2" charset="-122"/>
            </a:endParaRPr>
          </a:p>
          <a:p>
            <a:pPr eaLnBrk="1" hangingPunct="1">
              <a:lnSpc>
                <a:spcPct val="150000"/>
              </a:lnSpc>
              <a:spcAft>
                <a:spcPts val="1200"/>
              </a:spcAft>
            </a:pPr>
            <a:r>
              <a:rPr lang="zh-CN" altLang="en-US" dirty="0">
                <a:solidFill>
                  <a:schemeClr val="tx1"/>
                </a:solidFill>
                <a:ea typeface="宋体" panose="02010600030101010101" pitchFamily="2" charset="-122"/>
                <a:sym typeface="+mn-ea"/>
              </a:rPr>
              <a:t>第一个提供试戴片的公司</a:t>
            </a:r>
            <a:endParaRPr lang="en-US" altLang="zh-CN" dirty="0">
              <a:solidFill>
                <a:schemeClr val="tx1"/>
              </a:solidFill>
              <a:ea typeface="宋体" panose="02010600030101010101" pitchFamily="2" charset="-122"/>
            </a:endParaRPr>
          </a:p>
          <a:p>
            <a:pPr eaLnBrk="1" hangingPunct="1">
              <a:lnSpc>
                <a:spcPct val="150000"/>
              </a:lnSpc>
              <a:spcAft>
                <a:spcPts val="1200"/>
              </a:spcAft>
            </a:pPr>
            <a:r>
              <a:rPr lang="zh-CN" altLang="en-US" dirty="0">
                <a:solidFill>
                  <a:schemeClr val="tx1"/>
                </a:solidFill>
                <a:ea typeface="宋体" panose="02010600030101010101" pitchFamily="2" charset="-122"/>
                <a:sym typeface="+mn-ea"/>
              </a:rPr>
              <a:t>一组试戴片包含</a:t>
            </a:r>
            <a:r>
              <a:rPr lang="en-US" altLang="zh-CN" dirty="0">
                <a:solidFill>
                  <a:schemeClr val="tx1"/>
                </a:solidFill>
                <a:ea typeface="宋体" panose="02010600030101010101" pitchFamily="2" charset="-122"/>
                <a:sym typeface="+mn-ea"/>
              </a:rPr>
              <a:t>21</a:t>
            </a:r>
            <a:r>
              <a:rPr lang="zh-CN" altLang="en-US" dirty="0">
                <a:solidFill>
                  <a:schemeClr val="tx1"/>
                </a:solidFill>
                <a:ea typeface="宋体" panose="02010600030101010101" pitchFamily="2" charset="-122"/>
                <a:sym typeface="+mn-ea"/>
              </a:rPr>
              <a:t>片</a:t>
            </a:r>
            <a:endParaRPr lang="zh-CN" altLang="en-US" dirty="0">
              <a:solidFill>
                <a:schemeClr val="tx1"/>
              </a:solidFill>
              <a:ea typeface="宋体" panose="02010600030101010101" pitchFamily="2" charset="-122"/>
            </a:endParaRPr>
          </a:p>
          <a:p>
            <a:pPr eaLnBrk="1" hangingPunct="1">
              <a:lnSpc>
                <a:spcPct val="150000"/>
              </a:lnSpc>
              <a:spcAft>
                <a:spcPts val="1200"/>
              </a:spcAft>
            </a:pPr>
            <a:r>
              <a:rPr lang="zh-CN" altLang="en-US" dirty="0">
                <a:solidFill>
                  <a:schemeClr val="tx1"/>
                </a:solidFill>
                <a:ea typeface="宋体" panose="02010600030101010101" pitchFamily="2" charset="-122"/>
                <a:sym typeface="+mn-ea"/>
              </a:rPr>
              <a:t>镜片没有焦度</a:t>
            </a:r>
            <a:endParaRPr lang="en-US" altLang="zh-CN" dirty="0">
              <a:solidFill>
                <a:schemeClr val="tx1"/>
              </a:solidFill>
              <a:ea typeface="宋体" panose="02010600030101010101" pitchFamily="2" charset="-122"/>
            </a:endParaRPr>
          </a:p>
          <a:p>
            <a:pPr eaLnBrk="1" hangingPunct="1">
              <a:lnSpc>
                <a:spcPct val="150000"/>
              </a:lnSpc>
              <a:spcAft>
                <a:spcPts val="1200"/>
              </a:spcAft>
            </a:pPr>
            <a:r>
              <a:rPr lang="zh-CN" altLang="en-US" dirty="0">
                <a:solidFill>
                  <a:schemeClr val="tx1"/>
                </a:solidFill>
                <a:ea typeface="宋体" panose="02010600030101010101" pitchFamily="2" charset="-122"/>
                <a:sym typeface="+mn-ea"/>
              </a:rPr>
              <a:t>通过荧光素染色和白光评估配适</a:t>
            </a:r>
            <a:endParaRPr lang="en-US" dirty="0">
              <a:solidFill>
                <a:schemeClr val="tx1"/>
              </a:solidFill>
              <a:ea typeface="宋体" panose="02010600030101010101" pitchFamily="2" charset="-122"/>
            </a:endParaRPr>
          </a:p>
        </p:txBody>
      </p:sp>
      <p:sp>
        <p:nvSpPr>
          <p:cNvPr id="79878" name="Title 1"/>
          <p:cNvSpPr txBox="1"/>
          <p:nvPr/>
        </p:nvSpPr>
        <p:spPr bwMode="auto">
          <a:xfrm>
            <a:off x="152400" y="-25400"/>
            <a:ext cx="8839200" cy="685800"/>
          </a:xfrm>
          <a:prstGeom prst="rect">
            <a:avLst/>
          </a:prstGeom>
          <a:noFill/>
          <a:ln w="9525">
            <a:noFill/>
            <a:miter lim="800000"/>
          </a:ln>
        </p:spPr>
        <p:txBody>
          <a:bodyPr anchor="ctr"/>
          <a:lstStyle/>
          <a:p>
            <a:pPr eaLnBrk="0" hangingPunct="0"/>
            <a:r>
              <a:rPr lang="en-US" sz="2800" dirty="0" smtClean="0">
                <a:solidFill>
                  <a:schemeClr val="bg1"/>
                </a:solidFill>
                <a:latin typeface="Arial" panose="020B0604020202020204" pitchFamily="34" charset="0"/>
              </a:rPr>
              <a:t>卡尔蔡司(</a:t>
            </a:r>
            <a:r>
              <a:rPr lang="en-US" sz="2800" dirty="0">
                <a:solidFill>
                  <a:schemeClr val="bg1"/>
                </a:solidFill>
                <a:latin typeface="Arial" panose="020B0604020202020204" pitchFamily="34" charset="0"/>
              </a:rPr>
              <a:t>1911)</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1922" name="Rectangle 3"/>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1923" name="Rectangle 4"/>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1924" name="Rectangle 5"/>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1925" name="Rectangle 6"/>
          <p:cNvSpPr>
            <a:spLocks noGrp="1" noChangeArrowheads="1"/>
          </p:cNvSpPr>
          <p:nvPr>
            <p:ph idx="1"/>
          </p:nvPr>
        </p:nvSpPr>
        <p:spPr>
          <a:xfrm>
            <a:off x="431800" y="1097280"/>
            <a:ext cx="7631430" cy="5852160"/>
          </a:xfrm>
        </p:spPr>
        <p:txBody>
          <a:bodyPr/>
          <a:lstStyle/>
          <a:p>
            <a:pPr eaLnBrk="1" hangingPunct="1">
              <a:spcAft>
                <a:spcPts val="600"/>
              </a:spcAft>
            </a:pPr>
            <a:r>
              <a:rPr lang="zh-CN" altLang="en-US" sz="2000" dirty="0" smtClean="0">
                <a:solidFill>
                  <a:schemeClr val="tx1"/>
                </a:solidFill>
                <a:ea typeface="宋体" panose="02010600030101010101" pitchFamily="2" charset="-122"/>
                <a:sym typeface="+mn-ea"/>
              </a:rPr>
              <a:t>第</a:t>
            </a:r>
            <a:r>
              <a:rPr lang="zh-CN" altLang="en-US" sz="2000" dirty="0">
                <a:solidFill>
                  <a:schemeClr val="tx1"/>
                </a:solidFill>
                <a:ea typeface="宋体" panose="02010600030101010101" pitchFamily="2" charset="-122"/>
                <a:sym typeface="+mn-ea"/>
              </a:rPr>
              <a:t>一</a:t>
            </a:r>
            <a:r>
              <a:rPr lang="zh-CN" altLang="en-US" sz="2000" dirty="0" smtClean="0">
                <a:solidFill>
                  <a:schemeClr val="tx1"/>
                </a:solidFill>
                <a:ea typeface="宋体" panose="02010600030101010101" pitchFamily="2" charset="-122"/>
                <a:sym typeface="+mn-ea"/>
              </a:rPr>
              <a:t>组试戴片的</a:t>
            </a:r>
            <a:r>
              <a:rPr lang="zh-CN" altLang="en-US" sz="2000" dirty="0">
                <a:solidFill>
                  <a:schemeClr val="tx1"/>
                </a:solidFill>
                <a:ea typeface="宋体" panose="02010600030101010101" pitchFamily="2" charset="-122"/>
                <a:sym typeface="+mn-ea"/>
              </a:rPr>
              <a:t>参数</a:t>
            </a:r>
            <a:r>
              <a:rPr lang="en-US" altLang="zh-CN" sz="2000" dirty="0">
                <a:solidFill>
                  <a:schemeClr val="tx1"/>
                </a:solidFill>
                <a:ea typeface="宋体" panose="02010600030101010101" pitchFamily="2" charset="-122"/>
                <a:sym typeface="+mn-ea"/>
              </a:rPr>
              <a:t>:</a:t>
            </a:r>
            <a:endParaRPr lang="en-US" altLang="zh-CN" sz="2000" dirty="0">
              <a:solidFill>
                <a:schemeClr val="tx1"/>
              </a:solidFill>
              <a:ea typeface="宋体" panose="02010600030101010101" pitchFamily="2" charset="-122"/>
            </a:endParaRPr>
          </a:p>
          <a:p>
            <a:pPr eaLnBrk="1" hangingPunct="1">
              <a:spcAft>
                <a:spcPts val="600"/>
              </a:spcAft>
            </a:pPr>
            <a:r>
              <a:rPr lang="zh-CN" altLang="en-US" sz="2000" dirty="0" smtClean="0">
                <a:solidFill>
                  <a:schemeClr val="tx1"/>
                </a:solidFill>
                <a:ea typeface="宋体" panose="02010600030101010101" pitchFamily="2" charset="-122"/>
              </a:rPr>
              <a:t>直径</a:t>
            </a:r>
            <a:r>
              <a:rPr lang="en-US" altLang="zh-CN" sz="2000" dirty="0" smtClean="0">
                <a:solidFill>
                  <a:schemeClr val="tx1"/>
                </a:solidFill>
                <a:ea typeface="宋体" panose="02010600030101010101" pitchFamily="2" charset="-122"/>
              </a:rPr>
              <a:t>:20</a:t>
            </a:r>
            <a:r>
              <a:rPr lang="zh-CN" altLang="en-US" sz="2000" dirty="0" smtClean="0">
                <a:solidFill>
                  <a:schemeClr val="tx1"/>
                </a:solidFill>
                <a:ea typeface="宋体" panose="02010600030101010101" pitchFamily="2" charset="-122"/>
              </a:rPr>
              <a:t>毫米</a:t>
            </a:r>
            <a:endParaRPr lang="en-US" sz="2000" dirty="0" smtClean="0">
              <a:solidFill>
                <a:schemeClr val="tx1"/>
              </a:solidFill>
            </a:endParaRPr>
          </a:p>
          <a:p>
            <a:pPr lvl="1" eaLnBrk="1" hangingPunct="1">
              <a:spcAft>
                <a:spcPts val="600"/>
              </a:spcAft>
              <a:buFontTx/>
              <a:buChar char="-"/>
            </a:pPr>
            <a:r>
              <a:rPr lang="en-US" sz="2000" dirty="0" smtClean="0">
                <a:solidFill>
                  <a:schemeClr val="tx1"/>
                </a:solidFill>
              </a:rPr>
              <a:t>巩膜</a:t>
            </a:r>
            <a:r>
              <a:rPr lang="zh-CN" altLang="en-US" sz="2000" dirty="0" smtClean="0">
                <a:solidFill>
                  <a:schemeClr val="tx1"/>
                </a:solidFill>
                <a:ea typeface="宋体" panose="02010600030101010101" pitchFamily="2" charset="-122"/>
              </a:rPr>
              <a:t>曲率</a:t>
            </a:r>
            <a:r>
              <a:rPr lang="en-US" sz="2000" dirty="0" smtClean="0">
                <a:solidFill>
                  <a:schemeClr val="tx1"/>
                </a:solidFill>
              </a:rPr>
              <a:t>半径:12</a:t>
            </a:r>
            <a:r>
              <a:rPr lang="zh-CN" altLang="en-US" sz="2000" dirty="0" smtClean="0">
                <a:solidFill>
                  <a:schemeClr val="tx1"/>
                </a:solidFill>
                <a:ea typeface="宋体" panose="02010600030101010101" pitchFamily="2" charset="-122"/>
              </a:rPr>
              <a:t>毫米</a:t>
            </a:r>
            <a:endParaRPr lang="en-US" sz="2000" dirty="0" smtClean="0">
              <a:solidFill>
                <a:schemeClr val="tx1"/>
              </a:solidFill>
            </a:endParaRPr>
          </a:p>
          <a:p>
            <a:pPr lvl="1" eaLnBrk="1" hangingPunct="1">
              <a:spcAft>
                <a:spcPts val="600"/>
              </a:spcAft>
              <a:buFontTx/>
              <a:buChar char="-"/>
            </a:pPr>
            <a:r>
              <a:rPr lang="zh-CN" altLang="en-US" sz="2000" dirty="0" smtClean="0">
                <a:solidFill>
                  <a:schemeClr val="tx1"/>
                </a:solidFill>
                <a:ea typeface="宋体" panose="02010600030101010101" pitchFamily="2" charset="-122"/>
              </a:rPr>
              <a:t>角膜曲率半径</a:t>
            </a:r>
            <a:r>
              <a:rPr lang="en-US" altLang="zh-CN" sz="2000" dirty="0" smtClean="0">
                <a:solidFill>
                  <a:schemeClr val="tx1"/>
                </a:solidFill>
                <a:ea typeface="宋体" panose="02010600030101010101" pitchFamily="2" charset="-122"/>
              </a:rPr>
              <a:t>:6.50,7.10,8.10</a:t>
            </a:r>
            <a:r>
              <a:rPr lang="zh-CN" altLang="en-US" sz="2000" dirty="0" smtClean="0">
                <a:solidFill>
                  <a:schemeClr val="tx1"/>
                </a:solidFill>
                <a:ea typeface="宋体" panose="02010600030101010101" pitchFamily="2" charset="-122"/>
              </a:rPr>
              <a:t>和</a:t>
            </a:r>
            <a:r>
              <a:rPr lang="en-US" altLang="zh-CN" sz="2000" dirty="0" smtClean="0">
                <a:solidFill>
                  <a:schemeClr val="tx1"/>
                </a:solidFill>
                <a:ea typeface="宋体" panose="02010600030101010101" pitchFamily="2" charset="-122"/>
              </a:rPr>
              <a:t>9.00</a:t>
            </a:r>
            <a:r>
              <a:rPr lang="zh-CN" altLang="en-US" sz="2000" dirty="0" smtClean="0">
                <a:solidFill>
                  <a:schemeClr val="tx1"/>
                </a:solidFill>
                <a:ea typeface="宋体" panose="02010600030101010101" pitchFamily="2" charset="-122"/>
              </a:rPr>
              <a:t>毫米</a:t>
            </a:r>
            <a:endParaRPr lang="en-US" sz="2000" dirty="0" smtClean="0">
              <a:solidFill>
                <a:schemeClr val="tx1"/>
              </a:solidFill>
            </a:endParaRPr>
          </a:p>
          <a:p>
            <a:pPr eaLnBrk="1" hangingPunct="1">
              <a:spcAft>
                <a:spcPts val="600"/>
              </a:spcAft>
            </a:pPr>
            <a:r>
              <a:rPr lang="zh-CN" altLang="en-US" sz="2000" dirty="0" smtClean="0">
                <a:solidFill>
                  <a:schemeClr val="tx1"/>
                </a:solidFill>
                <a:ea typeface="宋体" panose="02010600030101010101" pitchFamily="2" charset="-122"/>
                <a:sym typeface="+mn-ea"/>
              </a:rPr>
              <a:t>全</a:t>
            </a:r>
            <a:r>
              <a:rPr lang="zh-CN" altLang="en-US" sz="2000" dirty="0">
                <a:solidFill>
                  <a:schemeClr val="tx1"/>
                </a:solidFill>
                <a:ea typeface="宋体" panose="02010600030101010101" pitchFamily="2" charset="-122"/>
                <a:sym typeface="+mn-ea"/>
              </a:rPr>
              <a:t>套试戴片的参数</a:t>
            </a:r>
            <a:r>
              <a:rPr lang="en-US" altLang="zh-CN" sz="2000" dirty="0">
                <a:solidFill>
                  <a:schemeClr val="tx1"/>
                </a:solidFill>
                <a:ea typeface="宋体" panose="02010600030101010101" pitchFamily="2" charset="-122"/>
                <a:sym typeface="+mn-ea"/>
              </a:rPr>
              <a:t>:</a:t>
            </a:r>
            <a:endParaRPr lang="en-US" altLang="zh-CN" sz="2000" dirty="0">
              <a:solidFill>
                <a:schemeClr val="tx1"/>
              </a:solidFill>
              <a:ea typeface="宋体" panose="02010600030101010101" pitchFamily="2" charset="-122"/>
            </a:endParaRPr>
          </a:p>
          <a:p>
            <a:pPr eaLnBrk="1" hangingPunct="1">
              <a:spcAft>
                <a:spcPts val="600"/>
              </a:spcAft>
            </a:pPr>
            <a:r>
              <a:rPr lang="zh-CN" altLang="en-US" sz="2000" dirty="0" smtClean="0">
                <a:solidFill>
                  <a:schemeClr val="tx1"/>
                </a:solidFill>
                <a:ea typeface="宋体" panose="02010600030101010101" pitchFamily="2" charset="-122"/>
                <a:sym typeface="+mn-ea"/>
              </a:rPr>
              <a:t>直径</a:t>
            </a:r>
            <a:r>
              <a:rPr lang="en-US" altLang="zh-CN" sz="2000" dirty="0" smtClean="0">
                <a:solidFill>
                  <a:schemeClr val="tx1"/>
                </a:solidFill>
                <a:ea typeface="宋体" panose="02010600030101010101" pitchFamily="2" charset="-122"/>
                <a:sym typeface="+mn-ea"/>
              </a:rPr>
              <a:t>:20</a:t>
            </a:r>
            <a:r>
              <a:rPr lang="zh-CN" altLang="en-US" sz="2000" dirty="0" smtClean="0">
                <a:solidFill>
                  <a:schemeClr val="tx1"/>
                </a:solidFill>
                <a:ea typeface="宋体" panose="02010600030101010101" pitchFamily="2" charset="-122"/>
                <a:sym typeface="+mn-ea"/>
              </a:rPr>
              <a:t>毫米</a:t>
            </a:r>
            <a:endParaRPr lang="en-US" sz="2000" dirty="0" smtClean="0">
              <a:solidFill>
                <a:schemeClr val="tx1"/>
              </a:solidFill>
            </a:endParaRPr>
          </a:p>
          <a:p>
            <a:pPr lvl="1" eaLnBrk="1" hangingPunct="1">
              <a:spcAft>
                <a:spcPts val="600"/>
              </a:spcAft>
              <a:buFontTx/>
              <a:buChar char="-"/>
            </a:pPr>
            <a:r>
              <a:rPr lang="zh-CN" altLang="en-US" sz="2000" dirty="0" smtClean="0">
                <a:solidFill>
                  <a:schemeClr val="tx1"/>
                </a:solidFill>
                <a:ea typeface="宋体" panose="02010600030101010101" pitchFamily="2" charset="-122"/>
              </a:rPr>
              <a:t>巩膜曲率半径</a:t>
            </a:r>
            <a:r>
              <a:rPr lang="en-US" altLang="zh-CN" sz="2000" dirty="0" smtClean="0">
                <a:solidFill>
                  <a:schemeClr val="tx1"/>
                </a:solidFill>
                <a:ea typeface="宋体" panose="02010600030101010101" pitchFamily="2" charset="-122"/>
              </a:rPr>
              <a:t>:</a:t>
            </a:r>
            <a:r>
              <a:rPr lang="en-US" sz="2000" dirty="0" smtClean="0">
                <a:solidFill>
                  <a:schemeClr val="tx1"/>
                </a:solidFill>
                <a:sym typeface="+mn-ea"/>
              </a:rPr>
              <a:t>11.00, 12.00 &amp; 13.00 mm</a:t>
            </a:r>
            <a:endParaRPr lang="en-US" sz="2000" dirty="0" smtClean="0">
              <a:solidFill>
                <a:schemeClr val="tx1"/>
              </a:solidFill>
            </a:endParaRPr>
          </a:p>
          <a:p>
            <a:pPr lvl="1" eaLnBrk="1" hangingPunct="1">
              <a:spcAft>
                <a:spcPts val="600"/>
              </a:spcAft>
              <a:buFontTx/>
              <a:buChar char="-"/>
            </a:pPr>
            <a:r>
              <a:rPr lang="zh-CN" altLang="en-US" sz="2000" dirty="0">
                <a:solidFill>
                  <a:schemeClr val="tx1"/>
                </a:solidFill>
                <a:ea typeface="宋体" panose="02010600030101010101" pitchFamily="2" charset="-122"/>
              </a:rPr>
              <a:t>角膜曲率半径</a:t>
            </a:r>
            <a:r>
              <a:rPr lang="en-US" sz="2000" dirty="0" smtClean="0">
                <a:solidFill>
                  <a:schemeClr val="tx1"/>
                </a:solidFill>
              </a:rPr>
              <a:t>:  5.00, 6.00, 7.00, 8.00, 9.00, </a:t>
            </a:r>
            <a:br>
              <a:rPr lang="en-US" sz="2000" dirty="0" smtClean="0">
                <a:solidFill>
                  <a:schemeClr val="tx1"/>
                </a:solidFill>
              </a:rPr>
            </a:br>
            <a:r>
              <a:rPr lang="en-US" sz="2000" dirty="0" smtClean="0">
                <a:solidFill>
                  <a:schemeClr val="tx1"/>
                </a:solidFill>
              </a:rPr>
              <a:t>                         10.00, &amp; 11.00 mm</a:t>
            </a:r>
          </a:p>
          <a:p>
            <a:pPr lvl="1" eaLnBrk="1" hangingPunct="1">
              <a:lnSpc>
                <a:spcPct val="110000"/>
              </a:lnSpc>
              <a:spcAft>
                <a:spcPts val="600"/>
              </a:spcAft>
              <a:buFontTx/>
              <a:buChar char=" "/>
            </a:pPr>
            <a:endParaRPr lang="en-US" sz="2000" dirty="0" smtClean="0"/>
          </a:p>
        </p:txBody>
      </p:sp>
      <p:sp>
        <p:nvSpPr>
          <p:cNvPr id="81926" name="Title 1"/>
          <p:cNvSpPr txBox="1"/>
          <p:nvPr/>
        </p:nvSpPr>
        <p:spPr bwMode="auto">
          <a:xfrm>
            <a:off x="152400" y="245110"/>
            <a:ext cx="8839200" cy="685800"/>
          </a:xfrm>
          <a:prstGeom prst="rect">
            <a:avLst/>
          </a:prstGeom>
          <a:noFill/>
          <a:ln w="9525">
            <a:noFill/>
            <a:miter lim="800000"/>
          </a:ln>
        </p:spPr>
        <p:txBody>
          <a:bodyPr anchor="ctr"/>
          <a:lstStyle/>
          <a:p>
            <a:pPr eaLnBrk="0" hangingPunct="0"/>
            <a:r>
              <a:rPr lang="en-US" sz="2800" dirty="0" smtClean="0">
                <a:solidFill>
                  <a:schemeClr val="bg1"/>
                </a:solidFill>
                <a:latin typeface="Arial" panose="020B0604020202020204" pitchFamily="34" charset="0"/>
                <a:sym typeface="+mn-ea"/>
              </a:rPr>
              <a:t>卡尔蔡司</a:t>
            </a:r>
            <a:r>
              <a:rPr lang="en-US" sz="2800" dirty="0">
                <a:solidFill>
                  <a:schemeClr val="bg1"/>
                </a:solidFill>
                <a:latin typeface="Arial" panose="020B0604020202020204" pitchFamily="34" charset="0"/>
                <a:sym typeface="+mn-ea"/>
              </a:rPr>
              <a:t>(1911)</a:t>
            </a:r>
            <a:endParaRPr lang="en-US" sz="2800" dirty="0">
              <a:solidFill>
                <a:schemeClr val="bg1"/>
              </a:solidFill>
              <a:latin typeface="Arial" panose="020B0604020202020204" pitchFamily="34" charset="0"/>
            </a:endParaRPr>
          </a:p>
          <a:p>
            <a:pPr eaLnBrk="0" hangingPunct="0"/>
            <a:endParaRPr lang="en-GB" sz="2800" dirty="0">
              <a:solidFill>
                <a:schemeClr val="bg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3970" name="Rectangle 3"/>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3971" name="Rectangle 4"/>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83972" name="Rectangle 5"/>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pic>
        <p:nvPicPr>
          <p:cNvPr id="83973" name="Picture 2" descr="D:\IACLE ALL MODULES\IACLE MODULE 2\Original\Color pics\2L1\0105-96.jpg"/>
          <p:cNvPicPr>
            <a:picLocks noChangeAspect="1" noChangeArrowheads="1"/>
          </p:cNvPicPr>
          <p:nvPr/>
        </p:nvPicPr>
        <p:blipFill>
          <a:blip r:embed="rId3" cstate="print"/>
          <a:srcRect b="3905"/>
          <a:stretch>
            <a:fillRect/>
          </a:stretch>
        </p:blipFill>
        <p:spPr bwMode="auto">
          <a:xfrm>
            <a:off x="960438" y="1138238"/>
            <a:ext cx="7191375" cy="5100637"/>
          </a:xfrm>
          <a:prstGeom prst="rect">
            <a:avLst/>
          </a:prstGeom>
          <a:noFill/>
          <a:ln w="9525">
            <a:noFill/>
            <a:miter lim="800000"/>
            <a:headEnd/>
            <a:tailEnd/>
          </a:ln>
        </p:spPr>
      </p:pic>
      <p:sp>
        <p:nvSpPr>
          <p:cNvPr id="83974" name="Title 1"/>
          <p:cNvSpPr txBox="1"/>
          <p:nvPr/>
        </p:nvSpPr>
        <p:spPr bwMode="auto">
          <a:xfrm>
            <a:off x="152400" y="0"/>
            <a:ext cx="8839200" cy="685800"/>
          </a:xfrm>
          <a:prstGeom prst="rect">
            <a:avLst/>
          </a:prstGeom>
          <a:noFill/>
          <a:ln w="9525">
            <a:noFill/>
            <a:miter lim="800000"/>
          </a:ln>
        </p:spPr>
        <p:txBody>
          <a:bodyPr anchor="ctr"/>
          <a:lstStyle/>
          <a:p>
            <a:pPr lvl="0" eaLnBrk="0" hangingPunct="0"/>
            <a:r>
              <a:rPr lang="en-US" altLang="zh-CN" sz="2800" dirty="0">
                <a:solidFill>
                  <a:prstClr val="white"/>
                </a:solidFill>
                <a:latin typeface="Arial" panose="020B0604020202020204" pitchFamily="34" charset="0"/>
                <a:sym typeface="+mn-ea"/>
              </a:rPr>
              <a:t>卡尔蔡司(1911</a:t>
            </a:r>
            <a:r>
              <a:rPr lang="en-US" altLang="zh-CN" sz="2800" dirty="0" smtClean="0">
                <a:solidFill>
                  <a:prstClr val="white"/>
                </a:solidFill>
                <a:latin typeface="Arial" panose="020B0604020202020204" pitchFamily="34" charset="0"/>
                <a:sym typeface="+mn-ea"/>
              </a:rPr>
              <a:t>)</a:t>
            </a:r>
            <a:endParaRPr lang="en-US" altLang="zh-CN" sz="2800" dirty="0">
              <a:solidFill>
                <a:prstClr val="white"/>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Users\Suneet Eng\Desktop\A22\Picture10.jpg"/>
          <p:cNvPicPr>
            <a:picLocks noChangeAspect="1" noChangeArrowheads="1"/>
          </p:cNvPicPr>
          <p:nvPr/>
        </p:nvPicPr>
        <p:blipFill>
          <a:blip r:embed="rId3" cstate="print"/>
          <a:srcRect/>
          <a:stretch>
            <a:fillRect/>
          </a:stretch>
        </p:blipFill>
        <p:spPr bwMode="auto">
          <a:xfrm>
            <a:off x="6000760" y="1071546"/>
            <a:ext cx="2682875" cy="3590925"/>
          </a:xfrm>
          <a:prstGeom prst="rect">
            <a:avLst/>
          </a:prstGeom>
          <a:noFill/>
        </p:spPr>
      </p:pic>
      <p:pic>
        <p:nvPicPr>
          <p:cNvPr id="7172" name="Picture 4" descr="C:\Users\Suneet Eng\Desktop\A22\Picture9.jpg"/>
          <p:cNvPicPr>
            <a:picLocks noChangeAspect="1" noChangeArrowheads="1"/>
          </p:cNvPicPr>
          <p:nvPr/>
        </p:nvPicPr>
        <p:blipFill>
          <a:blip r:embed="rId4" cstate="print"/>
          <a:srcRect/>
          <a:stretch>
            <a:fillRect/>
          </a:stretch>
        </p:blipFill>
        <p:spPr bwMode="auto">
          <a:xfrm>
            <a:off x="3357554" y="2571744"/>
            <a:ext cx="2517775" cy="2932113"/>
          </a:xfrm>
          <a:prstGeom prst="rect">
            <a:avLst/>
          </a:prstGeom>
          <a:noFill/>
        </p:spPr>
      </p:pic>
      <p:pic>
        <p:nvPicPr>
          <p:cNvPr id="7170" name="Picture 2" descr="C:\Users\Suneet Eng\Desktop\A22\Picture8.jpg"/>
          <p:cNvPicPr>
            <a:picLocks noChangeAspect="1" noChangeArrowheads="1"/>
          </p:cNvPicPr>
          <p:nvPr/>
        </p:nvPicPr>
        <p:blipFill>
          <a:blip r:embed="rId5" cstate="print"/>
          <a:srcRect/>
          <a:stretch>
            <a:fillRect/>
          </a:stretch>
        </p:blipFill>
        <p:spPr bwMode="auto">
          <a:xfrm>
            <a:off x="428596" y="1000108"/>
            <a:ext cx="2767013" cy="3590925"/>
          </a:xfrm>
          <a:prstGeom prst="rect">
            <a:avLst/>
          </a:prstGeom>
          <a:noFill/>
        </p:spPr>
      </p:pic>
      <p:sp>
        <p:nvSpPr>
          <p:cNvPr id="86017" name="Title 1"/>
          <p:cNvSpPr>
            <a:spLocks noGrp="1"/>
          </p:cNvSpPr>
          <p:nvPr>
            <p:ph type="title"/>
          </p:nvPr>
        </p:nvSpPr>
        <p:spPr/>
        <p:txBody>
          <a:bodyPr/>
          <a:lstStyle/>
          <a:p>
            <a:r>
              <a:rPr lang="zh-CN" altLang="en-GB" dirty="0" smtClean="0">
                <a:ea typeface="宋体" panose="02010600030101010101" pitchFamily="2" charset="-122"/>
              </a:rPr>
              <a:t>早期发展</a:t>
            </a:r>
          </a:p>
        </p:txBody>
      </p:sp>
      <p:sp>
        <p:nvSpPr>
          <p:cNvPr id="86021" name="Rectangle 8"/>
          <p:cNvSpPr>
            <a:spLocks noChangeArrowheads="1"/>
          </p:cNvSpPr>
          <p:nvPr/>
        </p:nvSpPr>
        <p:spPr bwMode="auto">
          <a:xfrm>
            <a:off x="3238500" y="1268413"/>
            <a:ext cx="2663825" cy="646112"/>
          </a:xfrm>
          <a:prstGeom prst="rect">
            <a:avLst/>
          </a:prstGeom>
          <a:noFill/>
          <a:ln w="9525">
            <a:noFill/>
            <a:miter lim="800000"/>
          </a:ln>
        </p:spPr>
        <p:txBody>
          <a:bodyPr>
            <a:spAutoFit/>
          </a:bodyPr>
          <a:lstStyle/>
          <a:p>
            <a:pPr algn="ctr"/>
            <a:r>
              <a:rPr lang="en-GB">
                <a:solidFill>
                  <a:srgbClr val="5C6F7B"/>
                </a:solidFill>
                <a:latin typeface="Arial" panose="020B0604020202020204" pitchFamily="34" charset="0"/>
              </a:rPr>
              <a:t>Ground-glass fitting sets from 1911</a:t>
            </a:r>
          </a:p>
        </p:txBody>
      </p:sp>
      <p:sp>
        <p:nvSpPr>
          <p:cNvPr id="86022" name="Rectangle 9"/>
          <p:cNvSpPr>
            <a:spLocks noChangeArrowheads="1"/>
          </p:cNvSpPr>
          <p:nvPr/>
        </p:nvSpPr>
        <p:spPr bwMode="auto">
          <a:xfrm>
            <a:off x="884238" y="4868863"/>
            <a:ext cx="1878012" cy="646112"/>
          </a:xfrm>
          <a:prstGeom prst="rect">
            <a:avLst/>
          </a:prstGeom>
          <a:noFill/>
          <a:ln w="9525">
            <a:noFill/>
            <a:miter lim="800000"/>
          </a:ln>
        </p:spPr>
        <p:txBody>
          <a:bodyPr wrap="none">
            <a:spAutoFit/>
          </a:bodyPr>
          <a:lstStyle/>
          <a:p>
            <a:pPr algn="ctr"/>
            <a:r>
              <a:rPr lang="en-GB">
                <a:solidFill>
                  <a:srgbClr val="5C6F7B"/>
                </a:solidFill>
                <a:latin typeface="Arial" panose="020B0604020202020204" pitchFamily="34" charset="0"/>
              </a:rPr>
              <a:t>Moritz von Rohr </a:t>
            </a:r>
          </a:p>
          <a:p>
            <a:pPr algn="ctr"/>
            <a:r>
              <a:rPr lang="en-GB">
                <a:solidFill>
                  <a:srgbClr val="5C6F7B"/>
                </a:solidFill>
                <a:latin typeface="Arial" panose="020B0604020202020204" pitchFamily="34" charset="0"/>
              </a:rPr>
              <a:t>(1868-1940)</a:t>
            </a:r>
          </a:p>
        </p:txBody>
      </p:sp>
      <p:sp>
        <p:nvSpPr>
          <p:cNvPr id="86023" name="Rectangle 10"/>
          <p:cNvSpPr>
            <a:spLocks noChangeArrowheads="1"/>
          </p:cNvSpPr>
          <p:nvPr/>
        </p:nvSpPr>
        <p:spPr bwMode="auto">
          <a:xfrm>
            <a:off x="6416675" y="4868863"/>
            <a:ext cx="1736725" cy="646112"/>
          </a:xfrm>
          <a:prstGeom prst="rect">
            <a:avLst/>
          </a:prstGeom>
          <a:noFill/>
          <a:ln w="9525">
            <a:noFill/>
            <a:miter lim="800000"/>
          </a:ln>
        </p:spPr>
        <p:txBody>
          <a:bodyPr wrap="none">
            <a:spAutoFit/>
          </a:bodyPr>
          <a:lstStyle/>
          <a:p>
            <a:pPr algn="ctr"/>
            <a:r>
              <a:rPr lang="en-GB">
                <a:solidFill>
                  <a:srgbClr val="5C6F7B"/>
                </a:solidFill>
                <a:latin typeface="Arial" panose="020B0604020202020204" pitchFamily="34" charset="0"/>
              </a:rPr>
              <a:t>Hans Hartinger</a:t>
            </a:r>
          </a:p>
          <a:p>
            <a:pPr algn="ctr"/>
            <a:r>
              <a:rPr lang="en-GB">
                <a:solidFill>
                  <a:srgbClr val="5C6F7B"/>
                </a:solidFill>
                <a:latin typeface="Arial" panose="020B0604020202020204" pitchFamily="34" charset="0"/>
              </a:rPr>
              <a:t>(1891-1960)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Suneet Eng\Desktop\a2\A 2\Picture20.jpg"/>
          <p:cNvPicPr>
            <a:picLocks noChangeAspect="1" noChangeArrowheads="1"/>
          </p:cNvPicPr>
          <p:nvPr/>
        </p:nvPicPr>
        <p:blipFill>
          <a:blip r:embed="rId3" cstate="print"/>
          <a:srcRect/>
          <a:stretch>
            <a:fillRect/>
          </a:stretch>
        </p:blipFill>
        <p:spPr bwMode="auto">
          <a:xfrm>
            <a:off x="571472" y="1571612"/>
            <a:ext cx="3408363" cy="4035425"/>
          </a:xfrm>
          <a:prstGeom prst="rect">
            <a:avLst/>
          </a:prstGeom>
          <a:noFill/>
        </p:spPr>
      </p:pic>
      <p:sp>
        <p:nvSpPr>
          <p:cNvPr id="88065" name="Title 1"/>
          <p:cNvSpPr>
            <a:spLocks noGrp="1"/>
          </p:cNvSpPr>
          <p:nvPr>
            <p:ph type="title"/>
          </p:nvPr>
        </p:nvSpPr>
        <p:spPr/>
        <p:txBody>
          <a:bodyPr/>
          <a:lstStyle/>
          <a:p>
            <a:r>
              <a:rPr lang="zh-CN" altLang="en-GB" dirty="0" smtClean="0">
                <a:ea typeface="宋体" panose="02010600030101010101" pitchFamily="2" charset="-122"/>
              </a:rPr>
              <a:t>早期发展</a:t>
            </a:r>
          </a:p>
        </p:txBody>
      </p:sp>
      <p:sp>
        <p:nvSpPr>
          <p:cNvPr id="35845" name="Rectangle 6"/>
          <p:cNvSpPr>
            <a:spLocks noChangeArrowheads="1"/>
          </p:cNvSpPr>
          <p:nvPr/>
        </p:nvSpPr>
        <p:spPr bwMode="auto">
          <a:xfrm>
            <a:off x="4643438" y="1579563"/>
            <a:ext cx="3960812" cy="3323987"/>
          </a:xfrm>
          <a:prstGeom prst="rect">
            <a:avLst/>
          </a:prstGeom>
          <a:noFill/>
          <a:ln w="9525">
            <a:noFill/>
            <a:miter lim="800000"/>
          </a:ln>
        </p:spPr>
        <p:txBody>
          <a:bodyPr>
            <a:spAutoFit/>
          </a:bodyPr>
          <a:lstStyle/>
          <a:p>
            <a:pPr marL="285750" indent="-285750">
              <a:lnSpc>
                <a:spcPts val="2800"/>
              </a:lnSpc>
              <a:buFont typeface="Arial" panose="020B0604020202020204" pitchFamily="34" charset="0"/>
              <a:buChar char="•"/>
              <a:defRPr/>
            </a:pPr>
            <a:r>
              <a:rPr lang="zh-CN" altLang="en-GB" sz="2000" dirty="0">
                <a:latin typeface="Arial" panose="020B0604020202020204" pitchFamily="34" charset="0"/>
              </a:rPr>
              <a:t>眼科医</a:t>
            </a:r>
            <a:r>
              <a:rPr lang="zh-CN" altLang="en-GB" sz="2000" dirty="0" smtClean="0">
                <a:latin typeface="Arial" panose="020B0604020202020204" pitchFamily="34" charset="0"/>
              </a:rPr>
              <a:t>生</a:t>
            </a:r>
            <a:endParaRPr lang="en-US" altLang="zh-CN" sz="2000" dirty="0" smtClean="0">
              <a:latin typeface="Arial" panose="020B0604020202020204" pitchFamily="34" charset="0"/>
            </a:endParaRPr>
          </a:p>
          <a:p>
            <a:pPr marL="285750" indent="-285750">
              <a:lnSpc>
                <a:spcPts val="2800"/>
              </a:lnSpc>
              <a:buFont typeface="Arial" panose="020B0604020202020204" pitchFamily="34" charset="0"/>
              <a:buChar char="•"/>
              <a:defRPr/>
            </a:pPr>
            <a:endParaRPr lang="en-GB" sz="2000" dirty="0">
              <a:latin typeface="Arial" panose="020B0604020202020204" pitchFamily="34" charset="0"/>
            </a:endParaRPr>
          </a:p>
          <a:p>
            <a:pPr marL="285750" indent="-285750">
              <a:lnSpc>
                <a:spcPts val="2800"/>
              </a:lnSpc>
              <a:buFont typeface="Arial" panose="020B0604020202020204" pitchFamily="34" charset="0"/>
              <a:buChar char="•"/>
              <a:defRPr/>
            </a:pPr>
            <a:r>
              <a:rPr lang="zh-CN" altLang="en-GB" sz="2000" dirty="0">
                <a:latin typeface="Arial" panose="020B0604020202020204" pitchFamily="34" charset="0"/>
              </a:rPr>
              <a:t>在</a:t>
            </a:r>
            <a:r>
              <a:rPr lang="en-US" altLang="zh-CN" sz="2000" dirty="0">
                <a:latin typeface="Arial" panose="020B0604020202020204" pitchFamily="34" charset="0"/>
              </a:rPr>
              <a:t>1929</a:t>
            </a:r>
            <a:r>
              <a:rPr lang="zh-CN" altLang="en-US" sz="2000" dirty="0">
                <a:latin typeface="Arial" panose="020B0604020202020204" pitchFamily="34" charset="0"/>
              </a:rPr>
              <a:t>年论证了无焦度接触镜的使用</a:t>
            </a:r>
            <a:r>
              <a:rPr lang="en-GB" sz="2000" dirty="0">
                <a:latin typeface="Arial" panose="020B0604020202020204" pitchFamily="34" charset="0"/>
              </a:rPr>
              <a:t> </a:t>
            </a:r>
          </a:p>
          <a:p>
            <a:pPr marL="285750" indent="-285750">
              <a:lnSpc>
                <a:spcPts val="2800"/>
              </a:lnSpc>
              <a:buFont typeface="Arial" panose="020B0604020202020204" pitchFamily="34" charset="0"/>
              <a:buChar char="•"/>
              <a:defRPr/>
            </a:pPr>
            <a:endParaRPr lang="en-GB" sz="2000" dirty="0">
              <a:latin typeface="Arial" panose="020B0604020202020204" pitchFamily="34" charset="0"/>
            </a:endParaRPr>
          </a:p>
          <a:p>
            <a:pPr marL="342900" indent="-342900">
              <a:lnSpc>
                <a:spcPts val="2800"/>
              </a:lnSpc>
              <a:buFont typeface="Arial" panose="020B0604020202020204" pitchFamily="34" charset="0"/>
              <a:buChar char="•"/>
              <a:defRPr/>
            </a:pPr>
            <a:r>
              <a:rPr lang="zh-CN" altLang="en-GB" sz="2000" dirty="0">
                <a:latin typeface="Arial" panose="020B0604020202020204" pitchFamily="34" charset="0"/>
              </a:rPr>
              <a:t>为蔡司</a:t>
            </a:r>
            <a:r>
              <a:rPr lang="zh-CN" altLang="en-US" sz="2000" dirty="0">
                <a:latin typeface="Arial" panose="020B0604020202020204" pitchFamily="34" charset="0"/>
              </a:rPr>
              <a:t>设计了</a:t>
            </a:r>
            <a:r>
              <a:rPr lang="en-US" altLang="zh-CN" sz="2000" dirty="0">
                <a:latin typeface="Arial" panose="020B0604020202020204" pitchFamily="34" charset="0"/>
              </a:rPr>
              <a:t>39</a:t>
            </a:r>
            <a:r>
              <a:rPr lang="zh-CN" altLang="en-US" sz="2000" dirty="0">
                <a:latin typeface="Arial" panose="020B0604020202020204" pitchFamily="34" charset="0"/>
              </a:rPr>
              <a:t>个镜片的实</a:t>
            </a:r>
            <a:r>
              <a:rPr lang="zh-CN" altLang="en-US" sz="2000" dirty="0" smtClean="0">
                <a:latin typeface="Arial" panose="020B0604020202020204" pitchFamily="34" charset="0"/>
              </a:rPr>
              <a:t>验</a:t>
            </a:r>
            <a:endParaRPr lang="en-US" altLang="zh-CN" sz="2000" dirty="0" smtClean="0">
              <a:latin typeface="Arial" panose="020B0604020202020204" pitchFamily="34" charset="0"/>
            </a:endParaRPr>
          </a:p>
          <a:p>
            <a:pPr marL="342900" indent="-342900">
              <a:lnSpc>
                <a:spcPts val="2800"/>
              </a:lnSpc>
              <a:buFont typeface="Arial" panose="020B0604020202020204" pitchFamily="34" charset="0"/>
              <a:buChar char="•"/>
              <a:defRPr/>
            </a:pPr>
            <a:endParaRPr lang="en-GB" sz="2000" dirty="0">
              <a:latin typeface="Arial" panose="020B0604020202020204" pitchFamily="34" charset="0"/>
            </a:endParaRPr>
          </a:p>
          <a:p>
            <a:pPr marL="342900" indent="-342900">
              <a:lnSpc>
                <a:spcPts val="2800"/>
              </a:lnSpc>
              <a:buFont typeface="Arial" panose="020B0604020202020204" pitchFamily="34" charset="0"/>
              <a:buChar char="•"/>
              <a:defRPr/>
            </a:pPr>
            <a:r>
              <a:rPr lang="en-GB" sz="2000" dirty="0">
                <a:latin typeface="Arial" panose="020B0604020202020204" pitchFamily="34" charset="0"/>
              </a:rPr>
              <a:t>他是最早推荐</a:t>
            </a:r>
            <a:r>
              <a:rPr lang="zh-CN" altLang="en-GB" sz="2000" dirty="0">
                <a:latin typeface="Arial" panose="020B0604020202020204" pitchFamily="34" charset="0"/>
              </a:rPr>
              <a:t>接触镜</a:t>
            </a:r>
            <a:r>
              <a:rPr lang="en-GB" sz="2000" dirty="0">
                <a:latin typeface="Arial" panose="020B0604020202020204" pitchFamily="34" charset="0"/>
              </a:rPr>
              <a:t>用于美容而非医疗目的的人之一</a:t>
            </a:r>
          </a:p>
        </p:txBody>
      </p:sp>
      <p:sp>
        <p:nvSpPr>
          <p:cNvPr id="88068" name="Rectangle 5"/>
          <p:cNvSpPr>
            <a:spLocks noChangeArrowheads="1"/>
          </p:cNvSpPr>
          <p:nvPr/>
        </p:nvSpPr>
        <p:spPr bwMode="auto">
          <a:xfrm>
            <a:off x="366713" y="889000"/>
            <a:ext cx="4773612"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Leopold Heine (1870 – 1940)</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uneet Eng\Desktop\A22\Picture11.jpg"/>
          <p:cNvPicPr>
            <a:picLocks noChangeAspect="1" noChangeArrowheads="1"/>
          </p:cNvPicPr>
          <p:nvPr/>
        </p:nvPicPr>
        <p:blipFill>
          <a:blip r:embed="rId3" cstate="print"/>
          <a:srcRect/>
          <a:stretch>
            <a:fillRect/>
          </a:stretch>
        </p:blipFill>
        <p:spPr bwMode="auto">
          <a:xfrm>
            <a:off x="5643570" y="1428736"/>
            <a:ext cx="3063875" cy="4572000"/>
          </a:xfrm>
          <a:prstGeom prst="rect">
            <a:avLst/>
          </a:prstGeom>
          <a:noFill/>
        </p:spPr>
      </p:pic>
      <p:sp>
        <p:nvSpPr>
          <p:cNvPr id="90113" name="Title 1"/>
          <p:cNvSpPr>
            <a:spLocks noGrp="1"/>
          </p:cNvSpPr>
          <p:nvPr>
            <p:ph type="title"/>
          </p:nvPr>
        </p:nvSpPr>
        <p:spPr/>
        <p:txBody>
          <a:bodyPr/>
          <a:lstStyle/>
          <a:p>
            <a:r>
              <a:rPr lang="zh-CN" altLang="en-GB" dirty="0" smtClean="0">
                <a:ea typeface="宋体" panose="02010600030101010101" pitchFamily="2" charset="-122"/>
              </a:rPr>
              <a:t>早期接触镜片</a:t>
            </a:r>
          </a:p>
        </p:txBody>
      </p:sp>
      <p:sp>
        <p:nvSpPr>
          <p:cNvPr id="90114" name="Rectangle 5"/>
          <p:cNvSpPr>
            <a:spLocks noChangeArrowheads="1"/>
          </p:cNvSpPr>
          <p:nvPr/>
        </p:nvSpPr>
        <p:spPr bwMode="auto">
          <a:xfrm>
            <a:off x="320675" y="1500188"/>
            <a:ext cx="4679950" cy="2585323"/>
          </a:xfrm>
          <a:prstGeom prst="rect">
            <a:avLst/>
          </a:prstGeom>
          <a:noFill/>
          <a:ln w="9525">
            <a:noFill/>
            <a:miter lim="800000"/>
          </a:ln>
        </p:spPr>
        <p:txBody>
          <a:bodyPr>
            <a:spAutoFit/>
          </a:bodyPr>
          <a:lstStyle/>
          <a:p>
            <a:pPr marL="285750" indent="-285750">
              <a:lnSpc>
                <a:spcPct val="150000"/>
              </a:lnSpc>
              <a:buFont typeface="Arial" panose="020B0604020202020204" pitchFamily="34" charset="0"/>
              <a:buChar char="•"/>
            </a:pPr>
            <a:r>
              <a:rPr lang="zh-CN" altLang="en-GB" sz="1800" dirty="0" smtClean="0">
                <a:latin typeface="Arial" panose="020B0604020202020204" pitchFamily="34" charset="0"/>
              </a:rPr>
              <a:t>人</a:t>
            </a:r>
            <a:r>
              <a:rPr lang="zh-CN" altLang="en-GB" sz="1800" dirty="0">
                <a:latin typeface="Arial" panose="020B0604020202020204" pitchFamily="34" charset="0"/>
              </a:rPr>
              <a:t>工眼睛制作者的儿子</a:t>
            </a:r>
            <a:endParaRPr lang="en-GB" sz="1800" dirty="0">
              <a:latin typeface="Arial" panose="020B0604020202020204" pitchFamily="34" charset="0"/>
            </a:endParaRPr>
          </a:p>
          <a:p>
            <a:pPr marL="285750" indent="-285750">
              <a:lnSpc>
                <a:spcPct val="150000"/>
              </a:lnSpc>
              <a:buFont typeface="Arial" panose="020B0604020202020204" pitchFamily="34" charset="0"/>
              <a:buChar char="•"/>
            </a:pPr>
            <a:r>
              <a:rPr lang="en-GB" sz="1800" dirty="0" smtClean="0">
                <a:latin typeface="Arial" panose="020B0604020202020204" pitchFamily="34" charset="0"/>
              </a:rPr>
              <a:t>1927年，</a:t>
            </a:r>
            <a:r>
              <a:rPr lang="zh-CN" altLang="en-US" dirty="0" smtClean="0">
                <a:latin typeface="Arial" panose="020B0604020202020204" pitchFamily="34" charset="0"/>
              </a:rPr>
              <a:t>非液体状</a:t>
            </a:r>
            <a:r>
              <a:rPr lang="en-GB" sz="1800" dirty="0" smtClean="0">
                <a:latin typeface="Arial" panose="020B0604020202020204" pitchFamily="34" charset="0"/>
              </a:rPr>
              <a:t>的</a:t>
            </a:r>
            <a:r>
              <a:rPr lang="en-GB" sz="1800" dirty="0">
                <a:latin typeface="Arial" panose="020B0604020202020204" pitchFamily="34" charset="0"/>
              </a:rPr>
              <a:t>CLs</a:t>
            </a:r>
            <a:r>
              <a:rPr lang="en-GB" sz="1800" dirty="0" smtClean="0">
                <a:latin typeface="Arial" panose="020B0604020202020204" pitchFamily="34" charset="0"/>
              </a:rPr>
              <a:t>是吹过</a:t>
            </a:r>
            <a:r>
              <a:rPr lang="zh-CN" altLang="en-US" sz="1800" dirty="0" smtClean="0">
                <a:latin typeface="Arial" panose="020B0604020202020204" pitchFamily="34" charset="0"/>
              </a:rPr>
              <a:t>出来的</a:t>
            </a:r>
            <a:r>
              <a:rPr lang="en-GB" sz="1800" dirty="0" smtClean="0">
                <a:latin typeface="Arial" panose="020B0604020202020204" pitchFamily="34" charset="0"/>
              </a:rPr>
              <a:t>玻璃</a:t>
            </a:r>
            <a:r>
              <a:rPr lang="zh-CN" altLang="en-US" sz="1800" dirty="0" smtClean="0">
                <a:latin typeface="Arial" panose="020B0604020202020204" pitchFamily="34" charset="0"/>
              </a:rPr>
              <a:t>光学</a:t>
            </a:r>
            <a:r>
              <a:rPr lang="en-GB" sz="1800" dirty="0" smtClean="0">
                <a:latin typeface="Arial" panose="020B0604020202020204" pitchFamily="34" charset="0"/>
              </a:rPr>
              <a:t>镜片</a:t>
            </a:r>
            <a:r>
              <a:rPr lang="en-GB" sz="1800" dirty="0">
                <a:latin typeface="Arial" panose="020B0604020202020204" pitchFamily="34" charset="0"/>
              </a:rPr>
              <a:t>。</a:t>
            </a:r>
          </a:p>
          <a:p>
            <a:pPr marL="285750" indent="-285750">
              <a:lnSpc>
                <a:spcPct val="150000"/>
              </a:lnSpc>
              <a:buFont typeface="Arial" panose="020B0604020202020204" pitchFamily="34" charset="0"/>
              <a:buChar char="•"/>
            </a:pPr>
            <a:r>
              <a:rPr lang="zh-CN" altLang="en-US" dirty="0" smtClean="0">
                <a:latin typeface="Arial" panose="020B0604020202020204" pitchFamily="34" charset="0"/>
              </a:rPr>
              <a:t>泪</a:t>
            </a:r>
            <a:r>
              <a:rPr lang="zh-CN" altLang="en-US" dirty="0">
                <a:latin typeface="Arial" panose="020B0604020202020204" pitchFamily="34" charset="0"/>
              </a:rPr>
              <a:t>液</a:t>
            </a:r>
            <a:r>
              <a:rPr lang="en-GB" sz="1800" dirty="0" smtClean="0">
                <a:latin typeface="Arial" panose="020B0604020202020204" pitchFamily="34" charset="0"/>
              </a:rPr>
              <a:t>交换允许更长的</a:t>
            </a:r>
            <a:r>
              <a:rPr lang="zh-CN" altLang="en-US" sz="1800" dirty="0" smtClean="0">
                <a:latin typeface="Arial" panose="020B0604020202020204" pitchFamily="34" charset="0"/>
              </a:rPr>
              <a:t>配戴</a:t>
            </a:r>
            <a:r>
              <a:rPr lang="en-GB" sz="1800" dirty="0" smtClean="0">
                <a:latin typeface="Arial" panose="020B0604020202020204" pitchFamily="34" charset="0"/>
              </a:rPr>
              <a:t>时间</a:t>
            </a:r>
            <a:r>
              <a:rPr lang="en-GB" sz="1800" dirty="0">
                <a:latin typeface="Arial" panose="020B0604020202020204" pitchFamily="34" charset="0"/>
              </a:rPr>
              <a:t>。</a:t>
            </a:r>
          </a:p>
          <a:p>
            <a:pPr marL="285750" indent="-285750">
              <a:lnSpc>
                <a:spcPct val="150000"/>
              </a:lnSpc>
              <a:buFont typeface="Arial" panose="020B0604020202020204" pitchFamily="34" charset="0"/>
              <a:buChar char="•"/>
            </a:pPr>
            <a:r>
              <a:rPr lang="en-US" sz="1800" dirty="0" smtClean="0">
                <a:latin typeface="Arial" panose="020B0604020202020204" pitchFamily="34" charset="0"/>
              </a:rPr>
              <a:t>公司在加拿大多伦多成立</a:t>
            </a:r>
            <a:r>
              <a:rPr lang="en-US" sz="1800" dirty="0">
                <a:latin typeface="Arial" panose="020B0604020202020204" pitchFamily="34" charset="0"/>
              </a:rPr>
              <a:t>，后来搬到了伊利诺斯州的芝加哥。</a:t>
            </a:r>
          </a:p>
        </p:txBody>
      </p:sp>
      <p:sp>
        <p:nvSpPr>
          <p:cNvPr id="90116" name="Rectangle 5"/>
          <p:cNvSpPr>
            <a:spLocks noChangeArrowheads="1"/>
          </p:cNvSpPr>
          <p:nvPr/>
        </p:nvSpPr>
        <p:spPr bwMode="auto">
          <a:xfrm>
            <a:off x="366713" y="889000"/>
            <a:ext cx="5516562"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Adolph Müller-Welt (1904 – 1972)</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uneet Eng\Desktop\A22\Picture12.jpg"/>
          <p:cNvPicPr>
            <a:picLocks noChangeAspect="1" noChangeArrowheads="1"/>
          </p:cNvPicPr>
          <p:nvPr/>
        </p:nvPicPr>
        <p:blipFill>
          <a:blip r:embed="rId3" cstate="print"/>
          <a:srcRect/>
          <a:stretch>
            <a:fillRect/>
          </a:stretch>
        </p:blipFill>
        <p:spPr bwMode="auto">
          <a:xfrm>
            <a:off x="5556885" y="2355215"/>
            <a:ext cx="3453765" cy="2595245"/>
          </a:xfrm>
          <a:prstGeom prst="rect">
            <a:avLst/>
          </a:prstGeom>
          <a:noFill/>
        </p:spPr>
      </p:pic>
      <p:sp>
        <p:nvSpPr>
          <p:cNvPr id="92161" name="Title 1"/>
          <p:cNvSpPr>
            <a:spLocks noGrp="1"/>
          </p:cNvSpPr>
          <p:nvPr>
            <p:ph type="title"/>
          </p:nvPr>
        </p:nvSpPr>
        <p:spPr/>
        <p:txBody>
          <a:bodyPr/>
          <a:lstStyle/>
          <a:p>
            <a:r>
              <a:rPr lang="zh-CN" altLang="en-GB" dirty="0" smtClean="0">
                <a:ea typeface="宋体" panose="02010600030101010101" pitchFamily="2" charset="-122"/>
              </a:rPr>
              <a:t>早期发展</a:t>
            </a:r>
          </a:p>
        </p:txBody>
      </p:sp>
      <p:sp>
        <p:nvSpPr>
          <p:cNvPr id="37893" name="Rectangle 6"/>
          <p:cNvSpPr>
            <a:spLocks noChangeArrowheads="1"/>
          </p:cNvSpPr>
          <p:nvPr/>
        </p:nvSpPr>
        <p:spPr bwMode="auto">
          <a:xfrm>
            <a:off x="151765" y="1172972"/>
            <a:ext cx="5405120" cy="3354765"/>
          </a:xfrm>
          <a:prstGeom prst="rect">
            <a:avLst/>
          </a:prstGeom>
          <a:noFill/>
          <a:ln>
            <a:noFill/>
          </a:ln>
        </p:spPr>
        <p:txBody>
          <a:bodyPr wrap="square">
            <a:spAutoFit/>
          </a:bodyPr>
          <a:lstStyle/>
          <a:p>
            <a:pPr>
              <a:lnSpc>
                <a:spcPct val="150000"/>
              </a:lnSpc>
              <a:spcAft>
                <a:spcPts val="600"/>
              </a:spcAft>
              <a:buFont typeface="Wingdings" panose="05000000000000000000" pitchFamily="2" charset="2"/>
              <a:buNone/>
              <a:defRPr/>
            </a:pPr>
            <a:endParaRPr lang="en-US" altLang="zh-CN" sz="1600" dirty="0" smtClean="0">
              <a:solidFill>
                <a:srgbClr val="5C6F7B"/>
              </a:solidFill>
              <a:latin typeface="Arial" panose="020B0604020202020204" pitchFamily="34" charset="0"/>
              <a:cs typeface="Arial" panose="020B0604020202020204" pitchFamily="34" charset="0"/>
            </a:endParaRPr>
          </a:p>
          <a:p>
            <a:pPr marL="180975" indent="-180975">
              <a:lnSpc>
                <a:spcPct val="150000"/>
              </a:lnSpc>
              <a:spcAft>
                <a:spcPts val="600"/>
              </a:spcAft>
              <a:buFont typeface="Arial" panose="020B0604020202020204" pitchFamily="34" charset="0"/>
              <a:buChar char="•"/>
              <a:defRPr/>
            </a:pPr>
            <a:r>
              <a:rPr lang="zh-CN" altLang="en-GB" sz="1600" dirty="0" smtClean="0">
                <a:latin typeface="Arial" panose="020B0604020202020204" pitchFamily="34" charset="0"/>
              </a:rPr>
              <a:t>眼</a:t>
            </a:r>
            <a:r>
              <a:rPr lang="zh-CN" altLang="en-GB" sz="1600" dirty="0">
                <a:latin typeface="Arial" panose="020B0604020202020204" pitchFamily="34" charset="0"/>
              </a:rPr>
              <a:t>科医生</a:t>
            </a:r>
            <a:r>
              <a:rPr lang="en-US" altLang="zh-CN" sz="1600" dirty="0">
                <a:latin typeface="Arial" panose="020B0604020202020204" pitchFamily="34" charset="0"/>
              </a:rPr>
              <a:t>,匈牙利布达佩斯</a:t>
            </a:r>
          </a:p>
          <a:p>
            <a:pPr marL="180975" indent="-180975">
              <a:lnSpc>
                <a:spcPct val="150000"/>
              </a:lnSpc>
              <a:spcAft>
                <a:spcPts val="600"/>
              </a:spcAft>
              <a:buFont typeface="Arial" panose="020B0604020202020204" pitchFamily="34" charset="0"/>
              <a:buChar char="•"/>
              <a:defRPr/>
            </a:pPr>
            <a:r>
              <a:rPr lang="en-GB" altLang="en-US" sz="1600" dirty="0">
                <a:latin typeface="Arial" panose="020B0604020202020204" pitchFamily="34" charset="0"/>
              </a:rPr>
              <a:t>1930</a:t>
            </a:r>
            <a:r>
              <a:rPr lang="en-GB" altLang="en-US" sz="1600" dirty="0" smtClean="0">
                <a:latin typeface="Arial" panose="020B0604020202020204" pitchFamily="34" charset="0"/>
              </a:rPr>
              <a:t>年提出了过渡曲线</a:t>
            </a:r>
            <a:endParaRPr lang="en-GB" altLang="en-US" sz="1600" dirty="0">
              <a:latin typeface="Arial" panose="020B0604020202020204" pitchFamily="34" charset="0"/>
            </a:endParaRPr>
          </a:p>
          <a:p>
            <a:pPr marL="180975" indent="-180975">
              <a:lnSpc>
                <a:spcPct val="150000"/>
              </a:lnSpc>
              <a:buFont typeface="Arial" panose="020B0604020202020204" pitchFamily="34" charset="0"/>
              <a:buChar char="•"/>
              <a:defRPr/>
            </a:pPr>
            <a:r>
              <a:rPr lang="en-GB" altLang="en-US" sz="1600" dirty="0" smtClean="0">
                <a:latin typeface="Arial" panose="020B0604020202020204" pitchFamily="34" charset="0"/>
                <a:cs typeface="Arial" panose="020B0604020202020204" pitchFamily="34" charset="0"/>
              </a:rPr>
              <a:t>1932</a:t>
            </a:r>
            <a:r>
              <a:rPr lang="en-GB" altLang="en-US" sz="1600" dirty="0">
                <a:latin typeface="Arial" panose="020B0604020202020204" pitchFamily="34" charset="0"/>
                <a:cs typeface="Arial" panose="020B0604020202020204" pitchFamily="34" charset="0"/>
              </a:rPr>
              <a:t>年,</a:t>
            </a:r>
            <a:r>
              <a:rPr lang="en-GB" altLang="en-US" sz="1600" dirty="0" smtClean="0">
                <a:latin typeface="Arial" panose="020B0604020202020204" pitchFamily="34" charset="0"/>
                <a:cs typeface="Arial" panose="020B0604020202020204" pitchFamily="34" charset="0"/>
              </a:rPr>
              <a:t>透镜状</a:t>
            </a:r>
            <a:r>
              <a:rPr lang="zh-CN" altLang="en-US" sz="1600" dirty="0" smtClean="0">
                <a:latin typeface="Arial" panose="020B0604020202020204" pitchFamily="34" charset="0"/>
                <a:cs typeface="Arial" panose="020B0604020202020204" pitchFamily="34" charset="0"/>
              </a:rPr>
              <a:t>切削降低</a:t>
            </a:r>
            <a:r>
              <a:rPr lang="en-GB" altLang="en-US" sz="1600" dirty="0" smtClean="0">
                <a:latin typeface="Arial" panose="020B0604020202020204" pitchFamily="34" charset="0"/>
                <a:cs typeface="Arial" panose="020B0604020202020204" pitchFamily="34" charset="0"/>
              </a:rPr>
              <a:t>蔡司</a:t>
            </a:r>
            <a:r>
              <a:rPr lang="zh-CN" altLang="en-GB" sz="1600" dirty="0">
                <a:latin typeface="Arial" panose="020B0604020202020204" pitchFamily="34" charset="0"/>
                <a:cs typeface="Arial" panose="020B0604020202020204" pitchFamily="34" charset="0"/>
              </a:rPr>
              <a:t>接触镜</a:t>
            </a:r>
            <a:r>
              <a:rPr lang="en-GB" altLang="en-US" sz="1600" dirty="0">
                <a:latin typeface="Arial" panose="020B0604020202020204" pitchFamily="34" charset="0"/>
                <a:cs typeface="Arial" panose="020B0604020202020204" pitchFamily="34" charset="0"/>
              </a:rPr>
              <a:t>的厚度</a:t>
            </a:r>
          </a:p>
          <a:p>
            <a:pPr marL="180975" indent="-180975">
              <a:lnSpc>
                <a:spcPct val="150000"/>
              </a:lnSpc>
              <a:buFont typeface="Arial" panose="020B0604020202020204" pitchFamily="34" charset="0"/>
              <a:buChar char="•"/>
              <a:defRPr/>
            </a:pPr>
            <a:r>
              <a:rPr lang="en-GB" altLang="en-US" sz="1600" dirty="0" smtClean="0">
                <a:latin typeface="Arial" panose="020B0604020202020204" pitchFamily="34" charset="0"/>
              </a:rPr>
              <a:t>1933</a:t>
            </a:r>
            <a:r>
              <a:rPr lang="zh-CN" altLang="en-US" sz="1600" dirty="0" smtClean="0">
                <a:latin typeface="Arial" panose="020B0604020202020204" pitchFamily="34" charset="0"/>
              </a:rPr>
              <a:t>年</a:t>
            </a:r>
            <a:r>
              <a:rPr lang="en-GB" altLang="en-US" sz="1600" dirty="0" smtClean="0">
                <a:latin typeface="Arial" panose="020B0604020202020204" pitchFamily="34" charset="0"/>
              </a:rPr>
              <a:t>开发了利用 </a:t>
            </a:r>
            <a:r>
              <a:rPr lang="en-GB" altLang="en-US" sz="1600" i="1" dirty="0">
                <a:latin typeface="Arial" panose="020B0604020202020204" pitchFamily="34" charset="0"/>
              </a:rPr>
              <a:t>Poller's</a:t>
            </a:r>
            <a:r>
              <a:rPr lang="en-GB" altLang="en-US" sz="1600" dirty="0">
                <a:latin typeface="Arial" panose="020B0604020202020204" pitchFamily="34" charset="0"/>
              </a:rPr>
              <a:t> </a:t>
            </a:r>
            <a:r>
              <a:rPr lang="en-GB" altLang="en-US" sz="1600" dirty="0" smtClean="0">
                <a:latin typeface="Arial" panose="020B0604020202020204" pitchFamily="34" charset="0"/>
              </a:rPr>
              <a:t>Negocol的印模技术</a:t>
            </a:r>
            <a:endParaRPr lang="en-GB" altLang="en-US" sz="1600" dirty="0">
              <a:latin typeface="Arial" panose="020B0604020202020204" pitchFamily="34" charset="0"/>
            </a:endParaRPr>
          </a:p>
          <a:p>
            <a:pPr marL="180975" indent="-180975">
              <a:lnSpc>
                <a:spcPct val="150000"/>
              </a:lnSpc>
              <a:spcAft>
                <a:spcPts val="600"/>
              </a:spcAft>
              <a:buFont typeface="Arial" panose="020B0604020202020204" pitchFamily="34" charset="0"/>
              <a:buChar char="•"/>
              <a:defRPr/>
            </a:pPr>
            <a:r>
              <a:rPr lang="en-GB" altLang="en-US" sz="1600" dirty="0" smtClean="0">
                <a:latin typeface="Arial" panose="020B0604020202020204" pitchFamily="34" charset="0"/>
                <a:cs typeface="Arial" panose="020B0604020202020204" pitchFamily="34" charset="0"/>
              </a:rPr>
              <a:t>由模子</a:t>
            </a:r>
            <a:r>
              <a:rPr lang="zh-CN" altLang="en-US" sz="1600" dirty="0" smtClean="0">
                <a:latin typeface="Arial" panose="020B0604020202020204" pitchFamily="34" charset="0"/>
                <a:cs typeface="Arial" panose="020B0604020202020204" pitchFamily="34" charset="0"/>
              </a:rPr>
              <a:t>制作出</a:t>
            </a:r>
            <a:r>
              <a:rPr lang="en-GB" altLang="en-US" sz="1600" dirty="0" smtClean="0">
                <a:latin typeface="Arial" panose="020B0604020202020204" pitchFamily="34" charset="0"/>
                <a:cs typeface="Arial" panose="020B0604020202020204" pitchFamily="34" charset="0"/>
              </a:rPr>
              <a:t>的玻璃镜片</a:t>
            </a:r>
            <a:endParaRPr lang="en-GB" altLang="en-US" sz="1600" dirty="0">
              <a:latin typeface="Arial" panose="020B0604020202020204" pitchFamily="34" charset="0"/>
              <a:cs typeface="Arial" panose="020B0604020202020204" pitchFamily="34" charset="0"/>
            </a:endParaRPr>
          </a:p>
          <a:p>
            <a:pPr marL="180975" indent="-180975">
              <a:lnSpc>
                <a:spcPct val="150000"/>
              </a:lnSpc>
              <a:buFont typeface="Arial" panose="020B0604020202020204" pitchFamily="34" charset="0"/>
              <a:buChar char="•"/>
              <a:defRPr/>
            </a:pPr>
            <a:r>
              <a:rPr lang="en-US" altLang="en-GB" sz="1600" dirty="0" smtClean="0">
                <a:latin typeface="Arial" panose="020B0604020202020204" pitchFamily="34" charset="0"/>
                <a:cs typeface="Arial" panose="020B0604020202020204" pitchFamily="34" charset="0"/>
              </a:rPr>
              <a:t>1</a:t>
            </a:r>
            <a:r>
              <a:rPr lang="en-GB" altLang="en-US" sz="1600" dirty="0">
                <a:latin typeface="Arial" panose="020B0604020202020204" pitchFamily="34" charset="0"/>
                <a:cs typeface="Arial" panose="020B0604020202020204" pitchFamily="34" charset="0"/>
              </a:rPr>
              <a:t>937年来到英国。开了第一家隐形眼镜诊所</a:t>
            </a:r>
          </a:p>
          <a:p>
            <a:pPr marL="180975" indent="-180975">
              <a:lnSpc>
                <a:spcPct val="150000"/>
              </a:lnSpc>
              <a:spcAft>
                <a:spcPts val="600"/>
              </a:spcAft>
              <a:buFont typeface="Arial" panose="020B0604020202020204" pitchFamily="34" charset="0"/>
              <a:buChar char="•"/>
              <a:defRPr/>
            </a:pPr>
            <a:r>
              <a:rPr lang="en-GB" altLang="en-US" sz="1600" dirty="0" smtClean="0">
                <a:latin typeface="Arial" panose="020B0604020202020204" pitchFamily="34" charset="0"/>
                <a:cs typeface="Arial" panose="020B0604020202020204" pitchFamily="34" charset="0"/>
              </a:rPr>
              <a:t>考虑角膜的生理学</a:t>
            </a:r>
            <a:r>
              <a:rPr lang="zh-CN" altLang="en-US" sz="1600" dirty="0" smtClean="0">
                <a:latin typeface="Arial" panose="020B0604020202020204" pitchFamily="34" charset="0"/>
                <a:cs typeface="Arial" panose="020B0604020202020204" pitchFamily="34" charset="0"/>
              </a:rPr>
              <a:t>的第一人</a:t>
            </a:r>
            <a:endParaRPr lang="en-GB" altLang="en-US" sz="1600" dirty="0">
              <a:latin typeface="Arial" panose="020B0604020202020204" pitchFamily="34" charset="0"/>
              <a:cs typeface="Arial" panose="020B0604020202020204" pitchFamily="34" charset="0"/>
            </a:endParaRPr>
          </a:p>
        </p:txBody>
      </p:sp>
      <p:sp>
        <p:nvSpPr>
          <p:cNvPr id="92164" name="Rectangle 5"/>
          <p:cNvSpPr>
            <a:spLocks noChangeArrowheads="1"/>
          </p:cNvSpPr>
          <p:nvPr/>
        </p:nvSpPr>
        <p:spPr bwMode="auto">
          <a:xfrm>
            <a:off x="367983" y="784225"/>
            <a:ext cx="4283075"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Josef Dallos (1905 – 1979)</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uneet Eng\Desktop\A22\Picture13.jpg"/>
          <p:cNvPicPr>
            <a:picLocks noChangeAspect="1" noChangeArrowheads="1"/>
          </p:cNvPicPr>
          <p:nvPr/>
        </p:nvPicPr>
        <p:blipFill>
          <a:blip r:embed="rId3" cstate="print"/>
          <a:srcRect/>
          <a:stretch>
            <a:fillRect/>
          </a:stretch>
        </p:blipFill>
        <p:spPr bwMode="auto">
          <a:xfrm>
            <a:off x="714348" y="1428736"/>
            <a:ext cx="3316288" cy="4383088"/>
          </a:xfrm>
          <a:prstGeom prst="rect">
            <a:avLst/>
          </a:prstGeom>
          <a:noFill/>
        </p:spPr>
      </p:pic>
      <p:sp>
        <p:nvSpPr>
          <p:cNvPr id="94209" name="Title 1"/>
          <p:cNvSpPr>
            <a:spLocks noGrp="1"/>
          </p:cNvSpPr>
          <p:nvPr>
            <p:ph type="title"/>
          </p:nvPr>
        </p:nvSpPr>
        <p:spPr/>
        <p:txBody>
          <a:bodyPr/>
          <a:lstStyle/>
          <a:p>
            <a:r>
              <a:rPr lang="zh-CN" altLang="en-GB" dirty="0" smtClean="0">
                <a:ea typeface="宋体" panose="02010600030101010101" pitchFamily="2" charset="-122"/>
              </a:rPr>
              <a:t>早期发展</a:t>
            </a:r>
          </a:p>
        </p:txBody>
      </p:sp>
      <p:sp>
        <p:nvSpPr>
          <p:cNvPr id="63491" name="Content Placeholder 3"/>
          <p:cNvSpPr>
            <a:spLocks noGrp="1"/>
          </p:cNvSpPr>
          <p:nvPr>
            <p:ph sz="half" idx="2"/>
          </p:nvPr>
        </p:nvSpPr>
        <p:spPr>
          <a:xfrm>
            <a:off x="4572000" y="914400"/>
            <a:ext cx="4343400" cy="4822825"/>
          </a:xfrm>
        </p:spPr>
        <p:txBody>
          <a:bodyPr>
            <a:normAutofit/>
          </a:bodyPr>
          <a:lstStyle/>
          <a:p>
            <a:pPr eaLnBrk="1" hangingPunct="1">
              <a:lnSpc>
                <a:spcPct val="150000"/>
              </a:lnSpc>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eaLnBrk="1" hangingPunct="1">
              <a:lnSpc>
                <a:spcPct val="15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伦敦穆尔菲尔德医院的眼科医生</a:t>
            </a:r>
          </a:p>
          <a:p>
            <a:pPr eaLnBrk="1" hangingPunct="1">
              <a:lnSpc>
                <a:spcPct val="150000"/>
              </a:lnSpc>
              <a:buFont typeface="Arial" panose="020B0604020202020204" pitchFamily="34" charset="0"/>
              <a:buChar char="•"/>
              <a:defRPr/>
            </a:pPr>
            <a:r>
              <a:rPr lang="en-AU" dirty="0" smtClean="0">
                <a:latin typeface="Arial" panose="020B0604020202020204" pitchFamily="34" charset="0"/>
                <a:cs typeface="Arial" panose="020B0604020202020204" pitchFamily="34" charset="0"/>
              </a:rPr>
              <a:t>和伊达曼夫人一起工作</a:t>
            </a:r>
          </a:p>
          <a:p>
            <a:pPr eaLnBrk="1" hangingPunct="1">
              <a:lnSpc>
                <a:spcPct val="15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第二次世界大战</a:t>
            </a:r>
            <a:r>
              <a:rPr lang="zh-CN" altLang="en-US" dirty="0" smtClean="0">
                <a:latin typeface="Arial" panose="020B0604020202020204" pitchFamily="34" charset="0"/>
                <a:cs typeface="Arial" panose="020B0604020202020204" pitchFamily="34" charset="0"/>
              </a:rPr>
              <a:t>造成的</a:t>
            </a:r>
            <a:r>
              <a:rPr lang="en-GB" dirty="0" smtClean="0">
                <a:latin typeface="Arial" panose="020B0604020202020204" pitchFamily="34" charset="0"/>
                <a:cs typeface="Arial" panose="020B0604020202020204" pitchFamily="34" charset="0"/>
              </a:rPr>
              <a:t>芥子气角膜炎需要</a:t>
            </a:r>
            <a:r>
              <a:rPr lang="zh-CN" altLang="en-GB" dirty="0" smtClean="0">
                <a:latin typeface="Arial" panose="020B0604020202020204" pitchFamily="34" charset="0"/>
                <a:ea typeface="宋体" panose="02010600030101010101" pitchFamily="2" charset="-122"/>
                <a:cs typeface="Arial" panose="020B0604020202020204" pitchFamily="34" charset="0"/>
              </a:rPr>
              <a:t>角膜接触镜</a:t>
            </a:r>
            <a:r>
              <a:rPr lang="en-GB" dirty="0" smtClean="0">
                <a:latin typeface="Arial" panose="020B0604020202020204" pitchFamily="34" charset="0"/>
                <a:cs typeface="Arial" panose="020B0604020202020204" pitchFamily="34" charset="0"/>
              </a:rPr>
              <a:t>来中和角膜变形</a:t>
            </a:r>
          </a:p>
          <a:p>
            <a:pPr eaLnBrk="1" hangingPunct="1">
              <a:lnSpc>
                <a:spcPct val="15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在1939年意外发现了</a:t>
            </a:r>
            <a:r>
              <a:rPr lang="zh-CN" altLang="en-US" dirty="0" smtClean="0">
                <a:latin typeface="Arial" panose="020B0604020202020204" pitchFamily="34" charset="0"/>
                <a:cs typeface="Arial" panose="020B0604020202020204" pitchFamily="34" charset="0"/>
              </a:rPr>
              <a:t>接触镜的</a:t>
            </a:r>
            <a:r>
              <a:rPr lang="en-GB" dirty="0" smtClean="0">
                <a:latin typeface="Arial" panose="020B0604020202020204" pitchFamily="34" charset="0"/>
                <a:cs typeface="Arial" panose="020B0604020202020204" pitchFamily="34" charset="0"/>
              </a:rPr>
              <a:t>开窗</a:t>
            </a:r>
            <a:r>
              <a:rPr lang="zh-CN" altLang="en-US" dirty="0" smtClean="0">
                <a:latin typeface="Arial" panose="020B0604020202020204" pitchFamily="34" charset="0"/>
                <a:cs typeface="Arial" panose="020B0604020202020204" pitchFamily="34" charset="0"/>
              </a:rPr>
              <a:t>技术</a:t>
            </a:r>
            <a:endParaRPr lang="en-GB" dirty="0" smtClean="0">
              <a:latin typeface="Arial" panose="020B0604020202020204" pitchFamily="34" charset="0"/>
              <a:cs typeface="Arial" panose="020B0604020202020204" pitchFamily="34" charset="0"/>
            </a:endParaRPr>
          </a:p>
          <a:p>
            <a:pPr eaLnBrk="1" hangingPunct="1">
              <a:lnSpc>
                <a:spcPct val="150000"/>
              </a:lnSpc>
              <a:buFont typeface="Arial" panose="020B0604020202020204" pitchFamily="34" charset="0"/>
              <a:buChar char="•"/>
              <a:defRPr/>
            </a:pPr>
            <a:r>
              <a:rPr lang="en-GB" dirty="0" smtClean="0">
                <a:latin typeface="Arial" panose="020B0604020202020204" pitchFamily="34" charset="0"/>
                <a:cs typeface="Arial" panose="020B0604020202020204" pitchFamily="34" charset="0"/>
              </a:rPr>
              <a:t>最终</a:t>
            </a:r>
            <a:r>
              <a:rPr lang="zh-CN" altLang="en-US" dirty="0" smtClean="0">
                <a:latin typeface="Arial" panose="020B0604020202020204" pitchFamily="34" charset="0"/>
                <a:cs typeface="Arial" panose="020B0604020202020204" pitchFamily="34" charset="0"/>
              </a:rPr>
              <a:t>倾向于选择</a:t>
            </a:r>
            <a:r>
              <a:rPr lang="zh-CN" altLang="en-US" dirty="0"/>
              <a:t>软</a:t>
            </a:r>
            <a:r>
              <a:rPr lang="zh-CN" altLang="en-US" dirty="0" smtClean="0"/>
              <a:t>镜</a:t>
            </a:r>
            <a:r>
              <a:rPr lang="en-GB" dirty="0" smtClean="0">
                <a:latin typeface="Arial" panose="020B0604020202020204" pitchFamily="34" charset="0"/>
                <a:cs typeface="Arial" panose="020B0604020202020204" pitchFamily="34" charset="0"/>
              </a:rPr>
              <a:t>和热杀菌方法。</a:t>
            </a:r>
          </a:p>
          <a:p>
            <a:pPr>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p:txBody>
      </p:sp>
      <p:sp>
        <p:nvSpPr>
          <p:cNvPr id="94212" name="Rectangle 4"/>
          <p:cNvSpPr>
            <a:spLocks noChangeArrowheads="1"/>
          </p:cNvSpPr>
          <p:nvPr/>
        </p:nvSpPr>
        <p:spPr bwMode="auto">
          <a:xfrm>
            <a:off x="366713" y="889000"/>
            <a:ext cx="4283075"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Josef Dallos (1905 – 1979)</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uneet Eng\Desktop\A22\Picture14.jpg"/>
          <p:cNvPicPr>
            <a:picLocks noChangeAspect="1" noChangeArrowheads="1"/>
          </p:cNvPicPr>
          <p:nvPr/>
        </p:nvPicPr>
        <p:blipFill>
          <a:blip r:embed="rId3" cstate="print"/>
          <a:srcRect/>
          <a:stretch>
            <a:fillRect/>
          </a:stretch>
        </p:blipFill>
        <p:spPr bwMode="auto">
          <a:xfrm>
            <a:off x="6000760" y="1785926"/>
            <a:ext cx="2852737" cy="3681413"/>
          </a:xfrm>
          <a:prstGeom prst="rect">
            <a:avLst/>
          </a:prstGeom>
          <a:noFill/>
        </p:spPr>
      </p:pic>
      <p:sp>
        <p:nvSpPr>
          <p:cNvPr id="96257" name="Title 1"/>
          <p:cNvSpPr>
            <a:spLocks noGrp="1"/>
          </p:cNvSpPr>
          <p:nvPr>
            <p:ph type="title"/>
          </p:nvPr>
        </p:nvSpPr>
        <p:spPr/>
        <p:txBody>
          <a:bodyPr/>
          <a:lstStyle/>
          <a:p>
            <a:r>
              <a:rPr lang="zh-CN" altLang="en-GB" dirty="0" smtClean="0">
                <a:ea typeface="宋体" panose="02010600030101010101" pitchFamily="2" charset="-122"/>
              </a:rPr>
              <a:t>早期发展</a:t>
            </a:r>
          </a:p>
        </p:txBody>
      </p:sp>
      <p:sp>
        <p:nvSpPr>
          <p:cNvPr id="96258" name="Content Placeholder 2"/>
          <p:cNvSpPr>
            <a:spLocks noGrp="1"/>
          </p:cNvSpPr>
          <p:nvPr>
            <p:ph sz="half" idx="1"/>
          </p:nvPr>
        </p:nvSpPr>
        <p:spPr>
          <a:xfrm>
            <a:off x="376238" y="1341438"/>
            <a:ext cx="5491162" cy="4032250"/>
          </a:xfrm>
        </p:spPr>
        <p:txBody>
          <a:bodyPr>
            <a:noAutofit/>
          </a:bodyPr>
          <a:lstStyle/>
          <a:p>
            <a:pPr>
              <a:lnSpc>
                <a:spcPts val="2600"/>
              </a:lnSpc>
            </a:pPr>
            <a:r>
              <a:rPr lang="zh-CN" altLang="en-US" sz="1400" dirty="0"/>
              <a:t>视光</a:t>
            </a:r>
            <a:r>
              <a:rPr lang="en-GB" sz="1400" dirty="0" smtClean="0"/>
              <a:t>师博士</a:t>
            </a:r>
            <a:r>
              <a:rPr lang="en-US" altLang="en-GB" sz="1400" dirty="0" smtClean="0"/>
              <a:t>,</a:t>
            </a:r>
            <a:r>
              <a:rPr lang="zh-CN" altLang="en-US" sz="1400" dirty="0" smtClean="0">
                <a:ea typeface="宋体" panose="02010600030101010101" pitchFamily="2" charset="-122"/>
              </a:rPr>
              <a:t>纽约</a:t>
            </a:r>
            <a:endParaRPr lang="en-GB" sz="1400" dirty="0" smtClean="0"/>
          </a:p>
          <a:p>
            <a:pPr eaLnBrk="1" hangingPunct="1">
              <a:lnSpc>
                <a:spcPts val="2600"/>
              </a:lnSpc>
            </a:pPr>
            <a:r>
              <a:rPr lang="en-GB" sz="1400" dirty="0"/>
              <a:t>1</a:t>
            </a:r>
            <a:r>
              <a:rPr lang="en-GB" sz="1400" dirty="0" smtClean="0"/>
              <a:t>936年，</a:t>
            </a:r>
            <a:r>
              <a:rPr lang="zh-CN" altLang="en-GB" sz="1400" dirty="0" smtClean="0">
                <a:ea typeface="宋体" panose="02010600030101010101" pitchFamily="2" charset="-122"/>
              </a:rPr>
              <a:t>接触镜片</a:t>
            </a:r>
            <a:r>
              <a:rPr lang="en-GB" sz="1400" dirty="0" smtClean="0"/>
              <a:t>采用玻璃角膜切片和塑料巩膜切片</a:t>
            </a:r>
          </a:p>
          <a:p>
            <a:pPr eaLnBrk="1" hangingPunct="1">
              <a:lnSpc>
                <a:spcPts val="2600"/>
              </a:lnSpc>
            </a:pPr>
            <a:r>
              <a:rPr lang="en-GB" sz="1400" dirty="0" smtClean="0"/>
              <a:t>同样在1936年，巩膜双焦点</a:t>
            </a:r>
            <a:r>
              <a:rPr lang="zh-CN" altLang="en-GB" sz="1400" dirty="0" smtClean="0">
                <a:ea typeface="宋体" panose="02010600030101010101" pitchFamily="2" charset="-122"/>
              </a:rPr>
              <a:t>接触镜</a:t>
            </a:r>
            <a:r>
              <a:rPr lang="en-GB" sz="1400" dirty="0" smtClean="0"/>
              <a:t>申请了专利</a:t>
            </a:r>
          </a:p>
          <a:p>
            <a:pPr eaLnBrk="1" hangingPunct="1">
              <a:lnSpc>
                <a:spcPts val="2600"/>
              </a:lnSpc>
            </a:pPr>
            <a:r>
              <a:rPr lang="en-GB" sz="1400" dirty="0" smtClean="0"/>
              <a:t>1937年与B&amp;L公司共同开发了塑料玻璃U系列</a:t>
            </a:r>
          </a:p>
          <a:p>
            <a:pPr lvl="1" eaLnBrk="1" hangingPunct="1">
              <a:lnSpc>
                <a:spcPts val="2600"/>
              </a:lnSpc>
            </a:pPr>
            <a:r>
              <a:rPr lang="zh-CN" altLang="en-AU" sz="1400" dirty="0" smtClean="0">
                <a:ea typeface="宋体" panose="02010600030101010101" pitchFamily="2" charset="-122"/>
              </a:rPr>
              <a:t>主要为圆锥角膜</a:t>
            </a:r>
            <a:endParaRPr lang="en-GB" sz="1400" dirty="0" smtClean="0"/>
          </a:p>
          <a:p>
            <a:pPr eaLnBrk="1" hangingPunct="1">
              <a:lnSpc>
                <a:spcPts val="2600"/>
              </a:lnSpc>
            </a:pPr>
            <a:r>
              <a:rPr lang="en-US" altLang="zh-CN" sz="1400" dirty="0" smtClean="0">
                <a:ea typeface="宋体" panose="02010600030101010101" pitchFamily="2" charset="-122"/>
              </a:rPr>
              <a:t>1940</a:t>
            </a:r>
            <a:r>
              <a:rPr lang="zh-CN" altLang="en-US" sz="1400" dirty="0" smtClean="0">
                <a:ea typeface="宋体" panose="02010600030101010101" pitchFamily="2" charset="-122"/>
              </a:rPr>
              <a:t>年B&amp;L公司开发了T系列</a:t>
            </a:r>
          </a:p>
          <a:p>
            <a:pPr eaLnBrk="1" hangingPunct="1">
              <a:lnSpc>
                <a:spcPts val="2600"/>
              </a:lnSpc>
            </a:pPr>
            <a:r>
              <a:rPr lang="en-AU" sz="1400" dirty="0" smtClean="0"/>
              <a:t>所有</a:t>
            </a:r>
            <a:r>
              <a:rPr lang="zh-CN" altLang="en-US" sz="1400" dirty="0" smtClean="0"/>
              <a:t>博士伦接触镜</a:t>
            </a:r>
            <a:r>
              <a:rPr lang="en-AU" sz="1400" dirty="0" smtClean="0"/>
              <a:t>退出时，美国进入二战(期间B&amp;L有一个光学弹药焦点)</a:t>
            </a:r>
          </a:p>
          <a:p>
            <a:pPr eaLnBrk="1" hangingPunct="1">
              <a:lnSpc>
                <a:spcPts val="2600"/>
              </a:lnSpc>
            </a:pPr>
            <a:r>
              <a:rPr lang="en-US" altLang="en-AU" sz="1400" dirty="0" smtClean="0"/>
              <a:t>1946</a:t>
            </a:r>
            <a:r>
              <a:rPr lang="zh-CN" altLang="en-US" sz="1400" dirty="0" smtClean="0">
                <a:ea typeface="宋体" panose="02010600030101010101" pitchFamily="2" charset="-122"/>
              </a:rPr>
              <a:t>年</a:t>
            </a:r>
            <a:r>
              <a:rPr lang="en-US" altLang="zh-CN" sz="1400" dirty="0" smtClean="0">
                <a:ea typeface="宋体" panose="02010600030101010101" pitchFamily="2" charset="-122"/>
              </a:rPr>
              <a:t>,</a:t>
            </a:r>
            <a:r>
              <a:rPr lang="zh-CN" altLang="en-US" sz="1400" dirty="0" smtClean="0">
                <a:ea typeface="宋体" panose="02010600030101010101" pitchFamily="2" charset="-122"/>
              </a:rPr>
              <a:t>他</a:t>
            </a:r>
            <a:r>
              <a:rPr lang="zh-CN" altLang="en-US" sz="1400" dirty="0">
                <a:ea typeface="宋体" panose="02010600030101010101" pitchFamily="2" charset="-122"/>
              </a:rPr>
              <a:t>引入</a:t>
            </a:r>
            <a:r>
              <a:rPr lang="zh-CN" altLang="en-US" sz="1400" dirty="0" smtClean="0">
                <a:ea typeface="宋体" panose="02010600030101010101" pitchFamily="2" charset="-122"/>
              </a:rPr>
              <a:t>所有</a:t>
            </a:r>
            <a:r>
              <a:rPr lang="zh-CN" altLang="en-US" sz="1400" dirty="0">
                <a:ea typeface="宋体" panose="02010600030101010101" pitchFamily="2" charset="-122"/>
              </a:rPr>
              <a:t>树</a:t>
            </a:r>
            <a:r>
              <a:rPr lang="zh-CN" altLang="en-US" sz="1400" dirty="0" smtClean="0">
                <a:ea typeface="宋体" panose="02010600030101010101" pitchFamily="2" charset="-122"/>
              </a:rPr>
              <a:t>脂型接触镜</a:t>
            </a:r>
            <a:endParaRPr lang="en-AU" sz="1400" dirty="0" smtClean="0"/>
          </a:p>
          <a:p>
            <a:pPr lvl="1" eaLnBrk="1" hangingPunct="1">
              <a:lnSpc>
                <a:spcPts val="2600"/>
              </a:lnSpc>
            </a:pPr>
            <a:r>
              <a:rPr lang="en-AU" sz="1400" dirty="0" smtClean="0"/>
              <a:t>Feincone</a:t>
            </a:r>
            <a:endParaRPr lang="en-GB" sz="1400" dirty="0" smtClean="0"/>
          </a:p>
          <a:p>
            <a:pPr>
              <a:lnSpc>
                <a:spcPts val="2600"/>
              </a:lnSpc>
              <a:buFont typeface="Arial" panose="020B0604020202020204" pitchFamily="34" charset="0"/>
              <a:buNone/>
            </a:pPr>
            <a:endParaRPr lang="en-GB" sz="1400" dirty="0" smtClean="0"/>
          </a:p>
        </p:txBody>
      </p:sp>
      <p:sp>
        <p:nvSpPr>
          <p:cNvPr id="96260" name="Rectangle 4"/>
          <p:cNvSpPr>
            <a:spLocks noChangeArrowheads="1"/>
          </p:cNvSpPr>
          <p:nvPr/>
        </p:nvSpPr>
        <p:spPr bwMode="auto">
          <a:xfrm>
            <a:off x="366713" y="889000"/>
            <a:ext cx="5275262"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William Feinbloom (1903 – 1985)</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idx="4294967295"/>
          </p:nvPr>
        </p:nvSpPr>
        <p:spPr>
          <a:xfrm>
            <a:off x="990600" y="1460982"/>
            <a:ext cx="8648700" cy="365934"/>
          </a:xfrm>
        </p:spPr>
        <p:txBody>
          <a:bodyPr>
            <a:spAutoFit/>
          </a:bodyPr>
          <a:lstStyle/>
          <a:p>
            <a:pPr eaLnBrk="1" hangingPunct="1"/>
            <a:r>
              <a:rPr lang="zh-CN" altLang="en-US" sz="1778" b="1" dirty="0">
                <a:sym typeface="+mn-ea"/>
              </a:rPr>
              <a:t>通过教育基金和实物捐赠，</a:t>
            </a:r>
            <a:r>
              <a:rPr lang="en-CA" altLang="en-US" sz="1778" b="1" dirty="0" err="1"/>
              <a:t>IACLE开发和提供隐形眼镜教育</a:t>
            </a:r>
            <a:endParaRPr lang="en-CA" altLang="en-US" sz="1778" b="1" dirty="0"/>
          </a:p>
        </p:txBody>
      </p:sp>
      <p:sp>
        <p:nvSpPr>
          <p:cNvPr id="16387" name="TextBox 1"/>
          <p:cNvSpPr txBox="1">
            <a:spLocks noChangeArrowheads="1"/>
          </p:cNvSpPr>
          <p:nvPr/>
        </p:nvSpPr>
        <p:spPr bwMode="auto">
          <a:xfrm>
            <a:off x="3479801" y="4612923"/>
            <a:ext cx="1510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600" b="1" dirty="0">
                <a:solidFill>
                  <a:srgbClr val="5C6F7B"/>
                </a:solidFill>
              </a:rPr>
              <a:t>CIBA Vision</a:t>
            </a:r>
            <a:br>
              <a:rPr lang="en-AU" altLang="en-US" sz="1600" b="1" dirty="0">
                <a:solidFill>
                  <a:srgbClr val="5C6F7B"/>
                </a:solidFill>
              </a:rPr>
            </a:br>
            <a:r>
              <a:rPr lang="en-AU" altLang="en-US" sz="1600" b="1" dirty="0">
                <a:solidFill>
                  <a:srgbClr val="5C6F7B"/>
                </a:solidFill>
              </a:rPr>
              <a:t>Bausch &amp; Lomb</a:t>
            </a:r>
          </a:p>
          <a:p>
            <a:pPr>
              <a:spcBef>
                <a:spcPct val="0"/>
              </a:spcBef>
              <a:buFontTx/>
              <a:buNone/>
            </a:pPr>
            <a:r>
              <a:rPr lang="en-AU" altLang="en-US" sz="1600" b="1" dirty="0">
                <a:solidFill>
                  <a:srgbClr val="5C6F7B"/>
                </a:solidFill>
              </a:rPr>
              <a:t>Allergan</a:t>
            </a:r>
          </a:p>
          <a:p>
            <a:pPr>
              <a:spcBef>
                <a:spcPct val="0"/>
              </a:spcBef>
              <a:buFontTx/>
              <a:buNone/>
            </a:pPr>
            <a:r>
              <a:rPr lang="en-AU" altLang="en-US" sz="1600" b="1" dirty="0">
                <a:solidFill>
                  <a:srgbClr val="5C6F7B"/>
                </a:solidFill>
              </a:rPr>
              <a:t>AMO</a:t>
            </a:r>
          </a:p>
          <a:p>
            <a:pPr>
              <a:spcBef>
                <a:spcPct val="0"/>
              </a:spcBef>
              <a:buFontTx/>
              <a:buNone/>
            </a:pPr>
            <a:r>
              <a:rPr lang="en-AU" altLang="en-US" sz="1600" b="1" dirty="0">
                <a:solidFill>
                  <a:srgbClr val="5C6F7B"/>
                </a:solidFill>
              </a:rPr>
              <a:t>Ocular Sciences</a:t>
            </a:r>
          </a:p>
        </p:txBody>
      </p:sp>
      <p:sp>
        <p:nvSpPr>
          <p:cNvPr id="16388" name="TextBox 3"/>
          <p:cNvSpPr txBox="1">
            <a:spLocks noChangeArrowheads="1"/>
          </p:cNvSpPr>
          <p:nvPr/>
        </p:nvSpPr>
        <p:spPr bwMode="auto">
          <a:xfrm>
            <a:off x="6164266" y="4612923"/>
            <a:ext cx="21320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600" b="1" dirty="0">
                <a:solidFill>
                  <a:srgbClr val="5C6F7B"/>
                </a:solidFill>
              </a:rPr>
              <a:t>Wesley Jessen</a:t>
            </a:r>
          </a:p>
          <a:p>
            <a:pPr>
              <a:spcBef>
                <a:spcPct val="0"/>
              </a:spcBef>
              <a:buFontTx/>
              <a:buNone/>
            </a:pPr>
            <a:r>
              <a:rPr lang="en-AU" altLang="en-US" sz="1600" b="1" dirty="0">
                <a:solidFill>
                  <a:srgbClr val="5C6F7B"/>
                </a:solidFill>
              </a:rPr>
              <a:t>Menicon</a:t>
            </a:r>
          </a:p>
          <a:p>
            <a:pPr>
              <a:spcBef>
                <a:spcPct val="0"/>
              </a:spcBef>
              <a:buFontTx/>
              <a:buNone/>
            </a:pPr>
            <a:r>
              <a:rPr lang="en-AU" altLang="en-US" sz="1600" b="1" dirty="0">
                <a:solidFill>
                  <a:srgbClr val="5C6F7B"/>
                </a:solidFill>
              </a:rPr>
              <a:t>Paragon</a:t>
            </a:r>
          </a:p>
          <a:p>
            <a:pPr>
              <a:spcBef>
                <a:spcPct val="0"/>
              </a:spcBef>
              <a:buFontTx/>
              <a:buNone/>
            </a:pPr>
            <a:r>
              <a:rPr lang="en-AU" altLang="en-US" sz="1600" b="1" dirty="0">
                <a:solidFill>
                  <a:srgbClr val="5C6F7B"/>
                </a:solidFill>
              </a:rPr>
              <a:t>Pilkington Barnes-Hind</a:t>
            </a:r>
          </a:p>
          <a:p>
            <a:pPr>
              <a:spcBef>
                <a:spcPct val="0"/>
              </a:spcBef>
              <a:buFontTx/>
              <a:buNone/>
            </a:pPr>
            <a:r>
              <a:rPr lang="en-AU" altLang="en-US" sz="1600" b="1" dirty="0">
                <a:solidFill>
                  <a:srgbClr val="5C6F7B"/>
                </a:solidFill>
              </a:rPr>
              <a:t>Aspect Vision Care</a:t>
            </a:r>
            <a:endParaRPr lang="en-GB" altLang="en-US" sz="1600" b="1" dirty="0">
              <a:solidFill>
                <a:srgbClr val="5C6F7B"/>
              </a:solidFill>
            </a:endParaRPr>
          </a:p>
        </p:txBody>
      </p:sp>
      <p:sp>
        <p:nvSpPr>
          <p:cNvPr id="16389" name="TextBox 1"/>
          <p:cNvSpPr txBox="1">
            <a:spLocks noChangeArrowheads="1"/>
          </p:cNvSpPr>
          <p:nvPr/>
        </p:nvSpPr>
        <p:spPr bwMode="auto">
          <a:xfrm>
            <a:off x="2895600" y="2180167"/>
            <a:ext cx="1218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铂金赞助商</a:t>
            </a:r>
            <a:endParaRPr lang="en-GB" altLang="en-US" sz="1600" b="1" i="1" dirty="0">
              <a:solidFill>
                <a:prstClr val="black"/>
              </a:solidFill>
              <a:latin typeface="Arial" panose="020B0604020202020204" pitchFamily="34" charset="0"/>
            </a:endParaRPr>
          </a:p>
        </p:txBody>
      </p:sp>
      <p:sp>
        <p:nvSpPr>
          <p:cNvPr id="16390" name="TextBox 5"/>
          <p:cNvSpPr txBox="1">
            <a:spLocks noChangeArrowheads="1"/>
          </p:cNvSpPr>
          <p:nvPr/>
        </p:nvSpPr>
        <p:spPr bwMode="auto">
          <a:xfrm>
            <a:off x="6288091" y="2180167"/>
            <a:ext cx="1218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白银赞助商</a:t>
            </a:r>
            <a:endParaRPr lang="en-GB" altLang="en-US" sz="1600" b="1" i="1" dirty="0">
              <a:solidFill>
                <a:prstClr val="black"/>
              </a:solidFill>
              <a:latin typeface="Arial" panose="020B0604020202020204" pitchFamily="34" charset="0"/>
            </a:endParaRPr>
          </a:p>
        </p:txBody>
      </p:sp>
      <p:sp>
        <p:nvSpPr>
          <p:cNvPr id="16391" name="TextBox 6"/>
          <p:cNvSpPr txBox="1">
            <a:spLocks noChangeArrowheads="1"/>
          </p:cNvSpPr>
          <p:nvPr/>
        </p:nvSpPr>
        <p:spPr bwMode="auto">
          <a:xfrm>
            <a:off x="5576889" y="3932768"/>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捐赠资助</a:t>
            </a:r>
            <a:endParaRPr lang="en-GB" altLang="en-US" sz="1600" b="1" i="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715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uneet Eng\Desktop\A22\Picture15.jpg"/>
          <p:cNvPicPr>
            <a:picLocks noChangeAspect="1" noChangeArrowheads="1"/>
          </p:cNvPicPr>
          <p:nvPr/>
        </p:nvPicPr>
        <p:blipFill>
          <a:blip r:embed="rId3" cstate="print"/>
          <a:srcRect/>
          <a:stretch>
            <a:fillRect/>
          </a:stretch>
        </p:blipFill>
        <p:spPr bwMode="auto">
          <a:xfrm>
            <a:off x="357158" y="1500174"/>
            <a:ext cx="3548063" cy="3560762"/>
          </a:xfrm>
          <a:prstGeom prst="rect">
            <a:avLst/>
          </a:prstGeom>
          <a:noFill/>
        </p:spPr>
      </p:pic>
      <p:sp>
        <p:nvSpPr>
          <p:cNvPr id="98305" name="Title 1"/>
          <p:cNvSpPr>
            <a:spLocks noGrp="1"/>
          </p:cNvSpPr>
          <p:nvPr>
            <p:ph type="title"/>
          </p:nvPr>
        </p:nvSpPr>
        <p:spPr/>
        <p:txBody>
          <a:bodyPr/>
          <a:lstStyle/>
          <a:p>
            <a:r>
              <a:rPr lang="zh-CN" altLang="en-GB" dirty="0" smtClean="0">
                <a:ea typeface="宋体" panose="02010600030101010101" pitchFamily="2" charset="-122"/>
              </a:rPr>
              <a:t>早期发展</a:t>
            </a:r>
          </a:p>
        </p:txBody>
      </p:sp>
      <p:sp>
        <p:nvSpPr>
          <p:cNvPr id="98306" name="Content Placeholder 3"/>
          <p:cNvSpPr>
            <a:spLocks noGrp="1"/>
          </p:cNvSpPr>
          <p:nvPr>
            <p:ph sz="half" idx="2"/>
          </p:nvPr>
        </p:nvSpPr>
        <p:spPr>
          <a:xfrm>
            <a:off x="4211638" y="1533525"/>
            <a:ext cx="4779962" cy="5135563"/>
          </a:xfrm>
        </p:spPr>
        <p:txBody>
          <a:bodyPr>
            <a:normAutofit/>
          </a:bodyPr>
          <a:lstStyle/>
          <a:p>
            <a:pPr eaLnBrk="1" hangingPunct="1">
              <a:spcAft>
                <a:spcPts val="600"/>
              </a:spcAft>
            </a:pPr>
            <a:r>
              <a:rPr lang="en-GB" sz="2000" dirty="0" smtClean="0"/>
              <a:t>1914年加入纽约Gall &amp; Lemke光学公司</a:t>
            </a:r>
          </a:p>
          <a:p>
            <a:pPr eaLnBrk="1" hangingPunct="1">
              <a:spcAft>
                <a:spcPts val="600"/>
              </a:spcAft>
            </a:pPr>
            <a:r>
              <a:rPr lang="en-GB" sz="2000" dirty="0" smtClean="0"/>
              <a:t>发明了双焦</a:t>
            </a:r>
            <a:r>
              <a:rPr lang="zh-CN" altLang="en-US" sz="2000" dirty="0" smtClean="0"/>
              <a:t>框架</a:t>
            </a:r>
            <a:r>
              <a:rPr lang="en-GB" sz="2000" dirty="0" smtClean="0"/>
              <a:t>眼镜镜片</a:t>
            </a:r>
          </a:p>
          <a:p>
            <a:pPr eaLnBrk="1" hangingPunct="1">
              <a:spcAft>
                <a:spcPts val="600"/>
              </a:spcAft>
            </a:pPr>
            <a:r>
              <a:rPr lang="en-US" altLang="en-GB" sz="2000" dirty="0" smtClean="0"/>
              <a:t>1930</a:t>
            </a:r>
            <a:r>
              <a:rPr lang="zh-CN" altLang="en-US" sz="2000" dirty="0" smtClean="0">
                <a:ea typeface="宋体" panose="02010600030101010101" pitchFamily="2" charset="-122"/>
              </a:rPr>
              <a:t>年开始对接触镜感兴趣</a:t>
            </a:r>
            <a:endParaRPr lang="en-GB" sz="2000" dirty="0" smtClean="0"/>
          </a:p>
          <a:p>
            <a:pPr eaLnBrk="1" hangingPunct="1">
              <a:spcAft>
                <a:spcPts val="600"/>
              </a:spcAft>
            </a:pPr>
            <a:r>
              <a:rPr lang="en-GB" sz="2000" dirty="0" smtClean="0"/>
              <a:t>1936 年发现钴蓝光和荧光素的使用</a:t>
            </a:r>
          </a:p>
          <a:p>
            <a:pPr eaLnBrk="1" hangingPunct="1">
              <a:spcAft>
                <a:spcPts val="600"/>
              </a:spcAft>
            </a:pPr>
            <a:r>
              <a:rPr lang="en-GB" sz="2000" dirty="0" smtClean="0"/>
              <a:t>1940年在纽约成立Obrig </a:t>
            </a:r>
            <a:r>
              <a:rPr lang="zh-CN" altLang="en-US" sz="2000" dirty="0" smtClean="0"/>
              <a:t>实验室</a:t>
            </a:r>
            <a:endParaRPr lang="en-US" altLang="zh-CN" sz="2000" dirty="0" smtClean="0"/>
          </a:p>
          <a:p>
            <a:pPr eaLnBrk="1" hangingPunct="1">
              <a:spcAft>
                <a:spcPts val="600"/>
              </a:spcAft>
            </a:pPr>
            <a:r>
              <a:rPr lang="en-GB" sz="2000" dirty="0" smtClean="0"/>
              <a:t>1942年，出版了第一本关于</a:t>
            </a:r>
            <a:r>
              <a:rPr lang="zh-CN" altLang="en-GB" sz="2000" dirty="0" smtClean="0">
                <a:ea typeface="宋体" panose="02010600030101010101" pitchFamily="2" charset="-122"/>
              </a:rPr>
              <a:t>接触镜配戴的书</a:t>
            </a:r>
            <a:endParaRPr lang="en-GB" sz="2000" dirty="0" smtClean="0"/>
          </a:p>
          <a:p>
            <a:pPr>
              <a:buFont typeface="Arial" panose="020B0604020202020204" pitchFamily="34" charset="0"/>
              <a:buNone/>
            </a:pPr>
            <a:endParaRPr lang="en-GB" dirty="0" smtClean="0"/>
          </a:p>
        </p:txBody>
      </p:sp>
      <p:sp>
        <p:nvSpPr>
          <p:cNvPr id="98308" name="Rectangle 4"/>
          <p:cNvSpPr>
            <a:spLocks noChangeArrowheads="1"/>
          </p:cNvSpPr>
          <p:nvPr/>
        </p:nvSpPr>
        <p:spPr bwMode="auto">
          <a:xfrm>
            <a:off x="366713" y="889000"/>
            <a:ext cx="4773612"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Theodore Obrig (1896 – 1967)</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Suneet Eng\Desktop\a2\A 2\Picture26b.jpg"/>
          <p:cNvPicPr>
            <a:picLocks noChangeAspect="1" noChangeArrowheads="1"/>
          </p:cNvPicPr>
          <p:nvPr/>
        </p:nvPicPr>
        <p:blipFill>
          <a:blip r:embed="rId3" cstate="print"/>
          <a:srcRect/>
          <a:stretch>
            <a:fillRect/>
          </a:stretch>
        </p:blipFill>
        <p:spPr bwMode="auto">
          <a:xfrm>
            <a:off x="5786446" y="1857364"/>
            <a:ext cx="3084512" cy="3706812"/>
          </a:xfrm>
          <a:prstGeom prst="rect">
            <a:avLst/>
          </a:prstGeom>
          <a:noFill/>
        </p:spPr>
      </p:pic>
      <p:sp>
        <p:nvSpPr>
          <p:cNvPr id="100353" name="Title 1"/>
          <p:cNvSpPr>
            <a:spLocks noGrp="1"/>
          </p:cNvSpPr>
          <p:nvPr>
            <p:ph type="title"/>
          </p:nvPr>
        </p:nvSpPr>
        <p:spPr/>
        <p:txBody>
          <a:bodyPr/>
          <a:lstStyle/>
          <a:p>
            <a:r>
              <a:rPr lang="zh-CN" altLang="en-GB" dirty="0" smtClean="0">
                <a:ea typeface="宋体" panose="02010600030101010101" pitchFamily="2" charset="-122"/>
              </a:rPr>
              <a:t>早期发展者</a:t>
            </a:r>
          </a:p>
        </p:txBody>
      </p:sp>
      <p:sp>
        <p:nvSpPr>
          <p:cNvPr id="100355" name="Rectangle 6"/>
          <p:cNvSpPr>
            <a:spLocks noChangeArrowheads="1"/>
          </p:cNvSpPr>
          <p:nvPr/>
        </p:nvSpPr>
        <p:spPr bwMode="auto">
          <a:xfrm>
            <a:off x="279400" y="1428750"/>
            <a:ext cx="5054600" cy="3200876"/>
          </a:xfrm>
          <a:prstGeom prst="rect">
            <a:avLst/>
          </a:prstGeom>
          <a:noFill/>
          <a:ln w="9525">
            <a:noFill/>
            <a:miter lim="800000"/>
          </a:ln>
        </p:spPr>
        <p:txBody>
          <a:bodyPr>
            <a:spAutoFit/>
          </a:bodyPr>
          <a:lstStyle/>
          <a:p>
            <a:pPr marL="285750" indent="-285750">
              <a:spcAft>
                <a:spcPts val="1800"/>
              </a:spcAft>
              <a:buFont typeface="Arial" panose="020B0604020202020204" pitchFamily="34" charset="0"/>
              <a:buChar char="•"/>
            </a:pPr>
            <a:r>
              <a:rPr lang="en-GB" sz="1600" dirty="0" smtClean="0">
                <a:latin typeface="Arial" panose="020B0604020202020204" pitchFamily="34" charset="0"/>
              </a:rPr>
              <a:t>1943年</a:t>
            </a:r>
            <a:r>
              <a:rPr lang="en-GB" sz="1600" dirty="0">
                <a:latin typeface="Arial" panose="020B0604020202020204" pitchFamily="34" charset="0"/>
              </a:rPr>
              <a:t>，伦敦</a:t>
            </a:r>
            <a:r>
              <a:rPr lang="zh-CN" altLang="en-GB" sz="1600" dirty="0">
                <a:latin typeface="Arial" panose="020B0604020202020204" pitchFamily="34" charset="0"/>
              </a:rPr>
              <a:t>眼科医生</a:t>
            </a:r>
            <a:r>
              <a:rPr lang="en-GB" sz="1600" dirty="0">
                <a:latin typeface="Arial" panose="020B0604020202020204" pitchFamily="34" charset="0"/>
              </a:rPr>
              <a:t>，他设计了</a:t>
            </a:r>
            <a:r>
              <a:rPr lang="zh-CN" altLang="en-GB" sz="1600" dirty="0">
                <a:latin typeface="Arial" panose="020B0604020202020204" pitchFamily="34" charset="0"/>
              </a:rPr>
              <a:t>接触镜的弧</a:t>
            </a:r>
            <a:r>
              <a:rPr lang="en-GB" sz="1600" dirty="0">
                <a:latin typeface="Arial" panose="020B0604020202020204" pitchFamily="34" charset="0"/>
              </a:rPr>
              <a:t>。</a:t>
            </a:r>
          </a:p>
          <a:p>
            <a:pPr marL="285750" indent="-285750">
              <a:spcAft>
                <a:spcPts val="1800"/>
              </a:spcAft>
              <a:buFont typeface="Arial" panose="020B0604020202020204" pitchFamily="34" charset="0"/>
              <a:buChar char="•"/>
            </a:pPr>
            <a:r>
              <a:rPr lang="zh-CN" altLang="en-US" sz="1600" dirty="0" smtClean="0">
                <a:latin typeface="Arial" panose="020B0604020202020204" pitchFamily="34" charset="0"/>
              </a:rPr>
              <a:t>开窗技术</a:t>
            </a:r>
            <a:r>
              <a:rPr lang="en-GB" sz="1600" dirty="0" smtClean="0">
                <a:latin typeface="Arial" panose="020B0604020202020204" pitchFamily="34" charset="0"/>
              </a:rPr>
              <a:t>, </a:t>
            </a:r>
            <a:r>
              <a:rPr lang="en-GB" sz="1600" dirty="0">
                <a:latin typeface="Arial" panose="020B0604020202020204" pitchFamily="34" charset="0"/>
              </a:rPr>
              <a:t>1947</a:t>
            </a:r>
            <a:r>
              <a:rPr lang="zh-CN" altLang="en-GB" sz="1600" dirty="0">
                <a:latin typeface="Arial" panose="020B0604020202020204" pitchFamily="34" charset="0"/>
              </a:rPr>
              <a:t> 获得</a:t>
            </a:r>
            <a:r>
              <a:rPr lang="en-GB" sz="1600" dirty="0" smtClean="0">
                <a:latin typeface="Arial" panose="020B0604020202020204" pitchFamily="34" charset="0"/>
              </a:rPr>
              <a:t>专利</a:t>
            </a:r>
            <a:endParaRPr lang="en-GB" sz="1600" dirty="0">
              <a:latin typeface="Arial" panose="020B0604020202020204" pitchFamily="34" charset="0"/>
            </a:endParaRPr>
          </a:p>
          <a:p>
            <a:pPr marL="285750" indent="-285750">
              <a:spcAft>
                <a:spcPts val="1800"/>
              </a:spcAft>
              <a:buFont typeface="Arial" panose="020B0604020202020204" pitchFamily="34" charset="0"/>
              <a:buChar char="•"/>
            </a:pPr>
            <a:r>
              <a:rPr lang="en-GB" sz="1600" dirty="0" smtClean="0">
                <a:latin typeface="Arial" panose="020B0604020202020204" pitchFamily="34" charset="0"/>
              </a:rPr>
              <a:t>1947</a:t>
            </a:r>
            <a:r>
              <a:rPr lang="zh-CN" altLang="en-US" sz="1600" dirty="0" smtClean="0">
                <a:latin typeface="Arial" panose="020B0604020202020204" pitchFamily="34" charset="0"/>
              </a:rPr>
              <a:t>年</a:t>
            </a:r>
            <a:r>
              <a:rPr lang="en-GB" sz="1600" dirty="0" smtClean="0">
                <a:latin typeface="Arial" panose="020B0604020202020204" pitchFamily="34" charset="0"/>
              </a:rPr>
              <a:t>成立欧米茄隐形眼镜</a:t>
            </a:r>
          </a:p>
          <a:p>
            <a:pPr marL="285750" indent="-285750">
              <a:spcAft>
                <a:spcPts val="1800"/>
              </a:spcAft>
              <a:buFont typeface="Arial" panose="020B0604020202020204" pitchFamily="34" charset="0"/>
              <a:buChar char="•"/>
            </a:pPr>
            <a:r>
              <a:rPr lang="en-GB" sz="1600" dirty="0" smtClean="0">
                <a:latin typeface="Arial" panose="020B0604020202020204" pitchFamily="34" charset="0"/>
              </a:rPr>
              <a:t>开发预成型</a:t>
            </a:r>
            <a:r>
              <a:rPr lang="zh-CN" altLang="en-US" sz="1600" dirty="0" smtClean="0">
                <a:latin typeface="Arial" panose="020B0604020202020204" pitchFamily="34" charset="0"/>
              </a:rPr>
              <a:t>试戴镜片</a:t>
            </a:r>
            <a:r>
              <a:rPr lang="en-GB" sz="1600" dirty="0" smtClean="0">
                <a:latin typeface="Arial" panose="020B0604020202020204" pitchFamily="34" charset="0"/>
              </a:rPr>
              <a:t>- </a:t>
            </a:r>
            <a:r>
              <a:rPr lang="en-GB" sz="1600" dirty="0">
                <a:latin typeface="Arial" panose="020B0604020202020204" pitchFamily="34" charset="0"/>
              </a:rPr>
              <a:t>FLOMs和Bier轮廓</a:t>
            </a:r>
            <a:r>
              <a:rPr lang="zh-CN" altLang="en-GB" sz="1600" dirty="0">
                <a:latin typeface="Arial" panose="020B0604020202020204" pitchFamily="34" charset="0"/>
              </a:rPr>
              <a:t>接触镜</a:t>
            </a:r>
            <a:endParaRPr lang="en-GB" sz="1600" dirty="0">
              <a:latin typeface="Arial" panose="020B0604020202020204" pitchFamily="34" charset="0"/>
            </a:endParaRPr>
          </a:p>
          <a:p>
            <a:pPr marL="285750" indent="-285750">
              <a:spcAft>
                <a:spcPts val="1800"/>
              </a:spcAft>
              <a:buFont typeface="Arial" panose="020B0604020202020204" pitchFamily="34" charset="0"/>
              <a:buChar char="•"/>
            </a:pPr>
            <a:r>
              <a:rPr lang="en-GB" sz="1600" dirty="0" smtClean="0">
                <a:latin typeface="Arial" panose="020B0604020202020204" pitchFamily="34" charset="0"/>
              </a:rPr>
              <a:t>1958</a:t>
            </a:r>
            <a:r>
              <a:rPr lang="zh-CN" altLang="en-US" sz="1600" dirty="0" smtClean="0">
                <a:latin typeface="Arial" panose="020B0604020202020204" pitchFamily="34" charset="0"/>
              </a:rPr>
              <a:t>年，发明曲率半径测量仪</a:t>
            </a:r>
            <a:endParaRPr lang="en-US" altLang="zh-CN" sz="1600" dirty="0" smtClean="0">
              <a:latin typeface="Arial" panose="020B0604020202020204" pitchFamily="34" charset="0"/>
            </a:endParaRPr>
          </a:p>
          <a:p>
            <a:pPr marL="285750" indent="-285750">
              <a:spcAft>
                <a:spcPts val="1800"/>
              </a:spcAft>
              <a:buFont typeface="Arial" panose="020B0604020202020204" pitchFamily="34" charset="0"/>
              <a:buChar char="•"/>
            </a:pPr>
            <a:r>
              <a:rPr lang="en-US" altLang="zh-CN" sz="1600" dirty="0" smtClean="0">
                <a:latin typeface="Arial" panose="020B0604020202020204" pitchFamily="34" charset="0"/>
              </a:rPr>
              <a:t>1953</a:t>
            </a:r>
            <a:r>
              <a:rPr lang="zh-CN" altLang="en-US" sz="1600" dirty="0" smtClean="0">
                <a:latin typeface="Arial" panose="020B0604020202020204" pitchFamily="34" charset="0"/>
              </a:rPr>
              <a:t>年</a:t>
            </a:r>
            <a:r>
              <a:rPr lang="en-GB" sz="1600" dirty="0" smtClean="0">
                <a:latin typeface="Arial" panose="020B0604020202020204" pitchFamily="34" charset="0"/>
              </a:rPr>
              <a:t>写了课本</a:t>
            </a:r>
            <a:r>
              <a:rPr lang="en-GB" sz="1600" dirty="0">
                <a:latin typeface="Arial" panose="020B0604020202020204" pitchFamily="34" charset="0"/>
              </a:rPr>
              <a:t>《隐形眼镜常规与实践</a:t>
            </a:r>
            <a:r>
              <a:rPr lang="en-GB" sz="1600" dirty="0" smtClean="0">
                <a:latin typeface="Arial" panose="020B0604020202020204" pitchFamily="34" charset="0"/>
              </a:rPr>
              <a:t>》</a:t>
            </a:r>
            <a:endParaRPr lang="en-GB" sz="1600" dirty="0">
              <a:latin typeface="Arial" panose="020B0604020202020204" pitchFamily="34" charset="0"/>
            </a:endParaRPr>
          </a:p>
          <a:p>
            <a:pPr marL="285750" indent="-285750">
              <a:spcAft>
                <a:spcPts val="1800"/>
              </a:spcAft>
              <a:buFont typeface="Arial" panose="020B0604020202020204" pitchFamily="34" charset="0"/>
              <a:buChar char="•"/>
            </a:pPr>
            <a:r>
              <a:rPr lang="en-GB" sz="1600" dirty="0" smtClean="0">
                <a:latin typeface="Arial" panose="020B0604020202020204" pitchFamily="34" charset="0"/>
              </a:rPr>
              <a:t>1965</a:t>
            </a:r>
            <a:r>
              <a:rPr lang="zh-CN" altLang="en-US" sz="1600" dirty="0" smtClean="0">
                <a:latin typeface="Arial" panose="020B0604020202020204" pitchFamily="34" charset="0"/>
              </a:rPr>
              <a:t>年首次提出</a:t>
            </a:r>
            <a:r>
              <a:rPr lang="zh-CN" altLang="en-GB" sz="1600" dirty="0" smtClean="0">
                <a:latin typeface="Arial" panose="020B0604020202020204" pitchFamily="34" charset="0"/>
              </a:rPr>
              <a:t>单</a:t>
            </a:r>
            <a:r>
              <a:rPr lang="zh-CN" altLang="en-GB" sz="1600" dirty="0">
                <a:latin typeface="Arial" panose="020B0604020202020204" pitchFamily="34" charset="0"/>
              </a:rPr>
              <a:t>眼</a:t>
            </a:r>
            <a:r>
              <a:rPr lang="zh-CN" altLang="en-GB" sz="1600" dirty="0" smtClean="0">
                <a:latin typeface="Arial" panose="020B0604020202020204" pitchFamily="34" charset="0"/>
              </a:rPr>
              <a:t>视</a:t>
            </a:r>
            <a:r>
              <a:rPr lang="zh-CN" altLang="en-US" sz="1600" dirty="0" smtClean="0">
                <a:latin typeface="Arial" panose="020B0604020202020204" pitchFamily="34" charset="0"/>
              </a:rPr>
              <a:t>的概念</a:t>
            </a:r>
            <a:endParaRPr lang="zh-CN" altLang="en-GB" sz="1600" dirty="0">
              <a:latin typeface="Arial" panose="020B0604020202020204" pitchFamily="34" charset="0"/>
            </a:endParaRPr>
          </a:p>
        </p:txBody>
      </p:sp>
      <p:sp>
        <p:nvSpPr>
          <p:cNvPr id="100356" name="Rectangle 5"/>
          <p:cNvSpPr>
            <a:spLocks noChangeArrowheads="1"/>
          </p:cNvSpPr>
          <p:nvPr/>
        </p:nvSpPr>
        <p:spPr bwMode="auto">
          <a:xfrm>
            <a:off x="366713" y="889000"/>
            <a:ext cx="4344987"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Norman Bier (1921 – 2009)</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zh-CN" altLang="en-GB" dirty="0" smtClean="0">
                <a:ea typeface="宋体" panose="02010600030101010101" pitchFamily="2" charset="-122"/>
              </a:rPr>
              <a:t>第一批塑料接触镜</a:t>
            </a:r>
          </a:p>
        </p:txBody>
      </p:sp>
      <p:sp>
        <p:nvSpPr>
          <p:cNvPr id="102402" name="Content Placeholder 2"/>
          <p:cNvSpPr>
            <a:spLocks noGrp="1"/>
          </p:cNvSpPr>
          <p:nvPr>
            <p:ph sz="half" idx="1"/>
          </p:nvPr>
        </p:nvSpPr>
        <p:spPr>
          <a:xfrm>
            <a:off x="107950" y="1308100"/>
            <a:ext cx="5111750" cy="3200400"/>
          </a:xfrm>
        </p:spPr>
        <p:txBody>
          <a:bodyPr>
            <a:noAutofit/>
          </a:bodyPr>
          <a:lstStyle/>
          <a:p>
            <a:pPr eaLnBrk="1" hangingPunct="1">
              <a:lnSpc>
                <a:spcPts val="1500"/>
              </a:lnSpc>
              <a:spcAft>
                <a:spcPts val="600"/>
              </a:spcAft>
            </a:pPr>
            <a:r>
              <a:rPr lang="en-AU" sz="1800" dirty="0" smtClean="0"/>
              <a:t>20世纪20年代末开发，30年代初推出</a:t>
            </a:r>
          </a:p>
          <a:p>
            <a:pPr lvl="1" eaLnBrk="1" hangingPunct="1">
              <a:lnSpc>
                <a:spcPts val="1500"/>
              </a:lnSpc>
              <a:spcAft>
                <a:spcPts val="600"/>
              </a:spcAft>
            </a:pPr>
            <a:r>
              <a:rPr lang="en-AU" sz="1800" dirty="0" err="1" smtClean="0"/>
              <a:t>Röhm</a:t>
            </a:r>
            <a:r>
              <a:rPr lang="en-AU" sz="1800" dirty="0" smtClean="0"/>
              <a:t> of </a:t>
            </a:r>
            <a:r>
              <a:rPr lang="en-AU" sz="1800" i="1" dirty="0" err="1" smtClean="0"/>
              <a:t>Röhm</a:t>
            </a:r>
            <a:r>
              <a:rPr lang="en-AU" sz="1800" i="1" dirty="0" smtClean="0"/>
              <a:t> &amp; Haas</a:t>
            </a:r>
            <a:r>
              <a:rPr lang="en-AU" sz="1800" dirty="0" smtClean="0"/>
              <a:t>, 1933</a:t>
            </a:r>
          </a:p>
          <a:p>
            <a:pPr lvl="1" eaLnBrk="1" hangingPunct="1">
              <a:lnSpc>
                <a:spcPts val="1500"/>
              </a:lnSpc>
              <a:spcAft>
                <a:spcPts val="600"/>
              </a:spcAft>
            </a:pPr>
            <a:r>
              <a:rPr lang="en-AU" sz="1800" dirty="0" smtClean="0"/>
              <a:t>Hill &amp; Crawford, </a:t>
            </a:r>
            <a:r>
              <a:rPr lang="en-AU" sz="3200" i="1" baseline="-25000" dirty="0" smtClean="0"/>
              <a:t>ICI</a:t>
            </a:r>
            <a:r>
              <a:rPr lang="en-AU" sz="1800" dirty="0" smtClean="0"/>
              <a:t>, granted patent 1934</a:t>
            </a:r>
          </a:p>
          <a:p>
            <a:pPr lvl="1" eaLnBrk="1" hangingPunct="1">
              <a:lnSpc>
                <a:spcPts val="1500"/>
              </a:lnSpc>
              <a:spcAft>
                <a:spcPts val="600"/>
              </a:spcAft>
            </a:pPr>
            <a:r>
              <a:rPr lang="en-AU" sz="1800" i="1" dirty="0" smtClean="0"/>
              <a:t>du Pont</a:t>
            </a:r>
            <a:r>
              <a:rPr lang="en-AU" sz="1800" dirty="0" smtClean="0"/>
              <a:t>, 1937</a:t>
            </a:r>
          </a:p>
          <a:p>
            <a:pPr eaLnBrk="1" hangingPunct="1">
              <a:lnSpc>
                <a:spcPts val="1500"/>
              </a:lnSpc>
              <a:spcAft>
                <a:spcPts val="600"/>
              </a:spcAft>
            </a:pPr>
            <a:r>
              <a:rPr lang="zh-CN" altLang="en-US" sz="1800" dirty="0" smtClean="0"/>
              <a:t>接触镜的应用</a:t>
            </a:r>
            <a:r>
              <a:rPr lang="en-GB" sz="1800" dirty="0" smtClean="0"/>
              <a:t>:</a:t>
            </a:r>
          </a:p>
          <a:p>
            <a:pPr lvl="1" eaLnBrk="1" hangingPunct="1">
              <a:lnSpc>
                <a:spcPts val="1500"/>
              </a:lnSpc>
              <a:spcAft>
                <a:spcPts val="600"/>
              </a:spcAft>
            </a:pPr>
            <a:r>
              <a:rPr lang="en-AU" sz="1800" dirty="0" smtClean="0"/>
              <a:t>1937, Teissler (Czech.) CAB </a:t>
            </a:r>
            <a:r>
              <a:rPr lang="zh-CN" altLang="en-US" sz="1800" dirty="0" smtClean="0"/>
              <a:t>的巩膜镜</a:t>
            </a:r>
            <a:endParaRPr lang="en-GB" sz="1700" dirty="0" smtClean="0"/>
          </a:p>
          <a:p>
            <a:pPr lvl="1" eaLnBrk="1" hangingPunct="1">
              <a:lnSpc>
                <a:spcPts val="1500"/>
              </a:lnSpc>
              <a:spcAft>
                <a:spcPts val="600"/>
              </a:spcAft>
            </a:pPr>
            <a:r>
              <a:rPr lang="en-GB" sz="1800" dirty="0" smtClean="0"/>
              <a:t>1938, Ernest Mullen &amp; </a:t>
            </a:r>
            <a:r>
              <a:rPr lang="en-GB" sz="1800" dirty="0" err="1" smtClean="0"/>
              <a:t>Obrig</a:t>
            </a:r>
            <a:r>
              <a:rPr lang="en-GB" sz="1800" dirty="0" smtClean="0"/>
              <a:t>, US</a:t>
            </a:r>
          </a:p>
          <a:p>
            <a:pPr lvl="1" eaLnBrk="1" hangingPunct="1">
              <a:lnSpc>
                <a:spcPts val="1500"/>
              </a:lnSpc>
              <a:spcAft>
                <a:spcPts val="600"/>
              </a:spcAft>
            </a:pPr>
            <a:r>
              <a:rPr lang="en-GB" sz="1800" dirty="0" smtClean="0"/>
              <a:t>1938, </a:t>
            </a:r>
            <a:r>
              <a:rPr lang="en-GB" sz="1800" dirty="0" err="1" smtClean="0"/>
              <a:t>Istvan</a:t>
            </a:r>
            <a:r>
              <a:rPr lang="en-GB" sz="1800" dirty="0" smtClean="0"/>
              <a:t> </a:t>
            </a:r>
            <a:r>
              <a:rPr lang="en-GB" sz="1800" dirty="0" err="1" smtClean="0"/>
              <a:t>Gy</a:t>
            </a:r>
            <a:r>
              <a:rPr lang="en-US" sz="1800" dirty="0" smtClean="0"/>
              <a:t>ö</a:t>
            </a:r>
            <a:r>
              <a:rPr lang="en-GB" sz="1800" dirty="0" err="1" smtClean="0"/>
              <a:t>rffy</a:t>
            </a:r>
            <a:r>
              <a:rPr lang="en-GB" sz="1800" dirty="0" smtClean="0"/>
              <a:t>, Hungary   </a:t>
            </a:r>
          </a:p>
          <a:p>
            <a:pPr lvl="1" eaLnBrk="1" hangingPunct="1">
              <a:lnSpc>
                <a:spcPts val="1500"/>
              </a:lnSpc>
              <a:spcAft>
                <a:spcPts val="600"/>
              </a:spcAft>
            </a:pPr>
            <a:r>
              <a:rPr lang="en-GB" sz="1800" dirty="0" smtClean="0"/>
              <a:t>1940, Harry </a:t>
            </a:r>
            <a:r>
              <a:rPr lang="en-GB" sz="1800" dirty="0" err="1" smtClean="0"/>
              <a:t>Birchall</a:t>
            </a:r>
            <a:r>
              <a:rPr lang="en-GB" sz="1800" dirty="0" smtClean="0"/>
              <a:t>, UK</a:t>
            </a:r>
          </a:p>
          <a:p>
            <a:pPr lvl="1" eaLnBrk="1" hangingPunct="1">
              <a:lnSpc>
                <a:spcPts val="1500"/>
              </a:lnSpc>
              <a:spcAft>
                <a:spcPts val="600"/>
              </a:spcAft>
            </a:pPr>
            <a:r>
              <a:rPr lang="zh-CN" altLang="en-US" sz="1800" dirty="0" smtClean="0"/>
              <a:t>因二次世界大战被延期</a:t>
            </a:r>
            <a:endParaRPr lang="en-GB" sz="1800" dirty="0" smtClean="0"/>
          </a:p>
          <a:p>
            <a:pPr lvl="2" eaLnBrk="1" hangingPunct="1">
              <a:lnSpc>
                <a:spcPts val="1500"/>
              </a:lnSpc>
              <a:spcAft>
                <a:spcPts val="600"/>
              </a:spcAft>
            </a:pPr>
            <a:r>
              <a:rPr lang="zh-CN" altLang="en-US" sz="1800" dirty="0" smtClean="0"/>
              <a:t>但是，二次世界大战证实了其安全性和加速了材料的更新迭代，广泛应用于飞机的窗户玻璃上</a:t>
            </a:r>
            <a:endParaRPr lang="en-GB" sz="1800" dirty="0" smtClean="0"/>
          </a:p>
          <a:p>
            <a:pPr lvl="1" eaLnBrk="1" hangingPunct="1">
              <a:lnSpc>
                <a:spcPts val="1500"/>
              </a:lnSpc>
              <a:spcAft>
                <a:spcPts val="600"/>
              </a:spcAft>
            </a:pPr>
            <a:r>
              <a:rPr lang="en-AU" sz="1800" dirty="0" smtClean="0"/>
              <a:t>1943, Eugene </a:t>
            </a:r>
            <a:r>
              <a:rPr lang="en-AU" sz="1800" dirty="0" err="1" smtClean="0"/>
              <a:t>Hirst</a:t>
            </a:r>
            <a:r>
              <a:rPr lang="en-AU" sz="1800" dirty="0" smtClean="0"/>
              <a:t> (NZ)</a:t>
            </a:r>
          </a:p>
          <a:p>
            <a:pPr lvl="1" eaLnBrk="1" hangingPunct="1">
              <a:lnSpc>
                <a:spcPts val="1500"/>
              </a:lnSpc>
              <a:spcAft>
                <a:spcPts val="600"/>
              </a:spcAft>
            </a:pPr>
            <a:r>
              <a:rPr lang="en-AU" sz="1800" dirty="0" smtClean="0"/>
              <a:t>1946, </a:t>
            </a:r>
            <a:r>
              <a:rPr lang="en-AU" sz="1800" dirty="0" err="1" smtClean="0"/>
              <a:t>Penrhyn</a:t>
            </a:r>
            <a:r>
              <a:rPr lang="en-AU" sz="1800" dirty="0" smtClean="0"/>
              <a:t> Thomas, Australia </a:t>
            </a:r>
            <a:r>
              <a:rPr lang="en-AU" sz="1400" dirty="0" smtClean="0"/>
              <a:t>Corneal Lens Corporation (by Sept., 1949)</a:t>
            </a:r>
            <a:endParaRPr lang="en-GB" sz="1800" dirty="0" smtClean="0"/>
          </a:p>
          <a:p>
            <a:pPr>
              <a:lnSpc>
                <a:spcPts val="1500"/>
              </a:lnSpc>
            </a:pPr>
            <a:endParaRPr lang="en-GB" sz="1800" dirty="0" smtClean="0"/>
          </a:p>
        </p:txBody>
      </p:sp>
      <p:sp>
        <p:nvSpPr>
          <p:cNvPr id="102404" name="Rectangle 4"/>
          <p:cNvSpPr>
            <a:spLocks noChangeArrowheads="1"/>
          </p:cNvSpPr>
          <p:nvPr/>
        </p:nvSpPr>
        <p:spPr bwMode="auto">
          <a:xfrm>
            <a:off x="366713" y="889000"/>
            <a:ext cx="1390650"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PMMA</a:t>
            </a:r>
            <a:endParaRPr lang="en-GB" sz="2800">
              <a:solidFill>
                <a:srgbClr val="0073AE"/>
              </a:solidFill>
              <a:latin typeface="Times New Roman MT Std"/>
              <a:cs typeface="Times New Roman" panose="02020603050405020304" charset="0"/>
            </a:endParaRPr>
          </a:p>
        </p:txBody>
      </p:sp>
      <p:sp>
        <p:nvSpPr>
          <p:cNvPr id="102405" name="TextBox 1"/>
          <p:cNvSpPr txBox="1">
            <a:spLocks noChangeArrowheads="1"/>
          </p:cNvSpPr>
          <p:nvPr/>
        </p:nvSpPr>
        <p:spPr bwMode="auto">
          <a:xfrm>
            <a:off x="5148263" y="4149725"/>
            <a:ext cx="3816350" cy="2030413"/>
          </a:xfrm>
          <a:prstGeom prst="rect">
            <a:avLst/>
          </a:prstGeom>
          <a:noFill/>
          <a:ln w="9525">
            <a:noFill/>
            <a:miter lim="800000"/>
          </a:ln>
        </p:spPr>
        <p:txBody>
          <a:bodyPr>
            <a:spAutoFit/>
          </a:bodyPr>
          <a:lstStyle/>
          <a:p>
            <a:r>
              <a:rPr lang="en-AU" b="1" dirty="0">
                <a:solidFill>
                  <a:srgbClr val="0073AE"/>
                </a:solidFill>
              </a:rPr>
              <a:t>What’s in a name?</a:t>
            </a:r>
          </a:p>
          <a:p>
            <a:r>
              <a:rPr lang="en-AU" i="1" dirty="0">
                <a:solidFill>
                  <a:srgbClr val="0073AE"/>
                </a:solidFill>
              </a:rPr>
              <a:t>ICI</a:t>
            </a:r>
            <a:r>
              <a:rPr lang="en-AU" dirty="0">
                <a:solidFill>
                  <a:srgbClr val="0073AE"/>
                </a:solidFill>
              </a:rPr>
              <a:t> (UK): Perspex (&amp; later Perspex CQ (clinical quality), also </a:t>
            </a:r>
            <a:r>
              <a:rPr lang="en-AU" dirty="0" err="1">
                <a:solidFill>
                  <a:srgbClr val="0073AE"/>
                </a:solidFill>
              </a:rPr>
              <a:t>Transpex</a:t>
            </a:r>
            <a:endParaRPr lang="en-AU" dirty="0">
              <a:solidFill>
                <a:srgbClr val="0073AE"/>
              </a:solidFill>
            </a:endParaRPr>
          </a:p>
          <a:p>
            <a:r>
              <a:rPr lang="en-AU" i="1" dirty="0" err="1">
                <a:solidFill>
                  <a:srgbClr val="0073AE"/>
                </a:solidFill>
              </a:rPr>
              <a:t>Röhm</a:t>
            </a:r>
            <a:r>
              <a:rPr lang="en-AU" i="1" dirty="0">
                <a:solidFill>
                  <a:srgbClr val="0073AE"/>
                </a:solidFill>
              </a:rPr>
              <a:t> &amp; Haas </a:t>
            </a:r>
            <a:r>
              <a:rPr lang="en-AU" dirty="0">
                <a:solidFill>
                  <a:srgbClr val="0073AE"/>
                </a:solidFill>
              </a:rPr>
              <a:t>(Germany): Plexiglas</a:t>
            </a:r>
          </a:p>
          <a:p>
            <a:r>
              <a:rPr lang="en-AU" i="1" dirty="0">
                <a:solidFill>
                  <a:srgbClr val="0073AE"/>
                </a:solidFill>
              </a:rPr>
              <a:t>du Pont </a:t>
            </a:r>
            <a:r>
              <a:rPr lang="en-AU" dirty="0">
                <a:solidFill>
                  <a:srgbClr val="0073AE"/>
                </a:solidFill>
              </a:rPr>
              <a:t>(USA): Lucite</a:t>
            </a:r>
          </a:p>
          <a:p>
            <a:r>
              <a:rPr lang="en-AU" dirty="0">
                <a:solidFill>
                  <a:srgbClr val="0073AE"/>
                </a:solidFill>
              </a:rPr>
              <a:t>Others:</a:t>
            </a:r>
          </a:p>
          <a:p>
            <a:pPr lvl="1"/>
            <a:r>
              <a:rPr lang="en-AU" dirty="0">
                <a:solidFill>
                  <a:srgbClr val="0073AE"/>
                </a:solidFill>
              </a:rPr>
              <a:t>    </a:t>
            </a:r>
            <a:r>
              <a:rPr lang="en-AU" dirty="0" err="1">
                <a:solidFill>
                  <a:srgbClr val="0073AE"/>
                </a:solidFill>
              </a:rPr>
              <a:t>Acrylite</a:t>
            </a:r>
            <a:r>
              <a:rPr lang="en-AU" dirty="0">
                <a:solidFill>
                  <a:srgbClr val="0073AE"/>
                </a:solidFill>
              </a:rPr>
              <a:t>, </a:t>
            </a:r>
            <a:r>
              <a:rPr lang="en-AU" dirty="0" err="1">
                <a:solidFill>
                  <a:srgbClr val="0073AE"/>
                </a:solidFill>
              </a:rPr>
              <a:t>Oroglas</a:t>
            </a:r>
            <a:endParaRPr lang="en-GB" dirty="0">
              <a:solidFill>
                <a:srgbClr val="0073AE"/>
              </a:solidFill>
            </a:endParaRPr>
          </a:p>
        </p:txBody>
      </p:sp>
      <p:pic>
        <p:nvPicPr>
          <p:cNvPr id="1027" name="Picture 3" descr="H:\left\NEW.jpg"/>
          <p:cNvPicPr>
            <a:picLocks noChangeAspect="1" noChangeArrowheads="1"/>
          </p:cNvPicPr>
          <p:nvPr/>
        </p:nvPicPr>
        <p:blipFill>
          <a:blip r:embed="rId3" cstate="print"/>
          <a:srcRect/>
          <a:stretch>
            <a:fillRect/>
          </a:stretch>
        </p:blipFill>
        <p:spPr bwMode="auto">
          <a:xfrm>
            <a:off x="5129244" y="928670"/>
            <a:ext cx="3943350" cy="29622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uneet Eng\Desktop\A22\Picture16.jpg"/>
          <p:cNvPicPr>
            <a:picLocks noChangeAspect="1" noChangeArrowheads="1"/>
          </p:cNvPicPr>
          <p:nvPr/>
        </p:nvPicPr>
        <p:blipFill>
          <a:blip r:embed="rId3" cstate="print"/>
          <a:srcRect/>
          <a:stretch>
            <a:fillRect/>
          </a:stretch>
        </p:blipFill>
        <p:spPr bwMode="auto">
          <a:xfrm>
            <a:off x="6929454" y="4143380"/>
            <a:ext cx="2036763" cy="2060575"/>
          </a:xfrm>
          <a:prstGeom prst="rect">
            <a:avLst/>
          </a:prstGeom>
          <a:noFill/>
        </p:spPr>
      </p:pic>
      <p:pic>
        <p:nvPicPr>
          <p:cNvPr id="20482" name="Picture 2" descr="C:\Users\Suneet Eng\Desktop\a2\A 2\Picture28.jpg"/>
          <p:cNvPicPr>
            <a:picLocks noChangeAspect="1" noChangeArrowheads="1"/>
          </p:cNvPicPr>
          <p:nvPr/>
        </p:nvPicPr>
        <p:blipFill>
          <a:blip r:embed="rId4" cstate="print"/>
          <a:srcRect/>
          <a:stretch>
            <a:fillRect/>
          </a:stretch>
        </p:blipFill>
        <p:spPr bwMode="auto">
          <a:xfrm>
            <a:off x="6357950" y="785794"/>
            <a:ext cx="2706688" cy="3309937"/>
          </a:xfrm>
          <a:prstGeom prst="rect">
            <a:avLst/>
          </a:prstGeom>
          <a:noFill/>
        </p:spPr>
      </p:pic>
      <p:sp>
        <p:nvSpPr>
          <p:cNvPr id="104449" name="Title 1"/>
          <p:cNvSpPr>
            <a:spLocks noGrp="1"/>
          </p:cNvSpPr>
          <p:nvPr>
            <p:ph type="title"/>
          </p:nvPr>
        </p:nvSpPr>
        <p:spPr/>
        <p:txBody>
          <a:bodyPr/>
          <a:lstStyle/>
          <a:p>
            <a:r>
              <a:rPr lang="en-GB" smtClean="0"/>
              <a:t>Corneal CLs</a:t>
            </a:r>
            <a:r>
              <a:rPr lang="zh-CN" altLang="en-GB" smtClean="0">
                <a:ea typeface="宋体" panose="02010600030101010101" pitchFamily="2" charset="-122"/>
              </a:rPr>
              <a:t>角膜接触镜</a:t>
            </a:r>
          </a:p>
        </p:txBody>
      </p:sp>
      <p:sp>
        <p:nvSpPr>
          <p:cNvPr id="104450" name="Content Placeholder 2"/>
          <p:cNvSpPr>
            <a:spLocks noGrp="1"/>
          </p:cNvSpPr>
          <p:nvPr>
            <p:ph sz="half" idx="1"/>
          </p:nvPr>
        </p:nvSpPr>
        <p:spPr>
          <a:xfrm>
            <a:off x="468312" y="836612"/>
            <a:ext cx="6961207" cy="5378469"/>
          </a:xfrm>
        </p:spPr>
        <p:txBody>
          <a:bodyPr>
            <a:noAutofit/>
          </a:bodyPr>
          <a:lstStyle/>
          <a:p>
            <a:pPr eaLnBrk="1" hangingPunct="1">
              <a:lnSpc>
                <a:spcPts val="1400"/>
              </a:lnSpc>
              <a:spcAft>
                <a:spcPts val="1200"/>
              </a:spcAft>
              <a:buFont typeface="Wingdings" panose="05000000000000000000" pitchFamily="2" charset="2"/>
              <a:buNone/>
            </a:pPr>
            <a:r>
              <a:rPr lang="zh-CN" altLang="en-US" sz="1400" dirty="0" smtClean="0">
                <a:ea typeface="宋体" panose="02010600030101010101" pitchFamily="2" charset="-122"/>
              </a:rPr>
              <a:t>谁是真正</a:t>
            </a:r>
            <a:r>
              <a:rPr lang="zh-CN" altLang="en-GB" sz="1400" dirty="0" smtClean="0">
                <a:ea typeface="宋体" panose="02010600030101010101" pitchFamily="2" charset="-122"/>
              </a:rPr>
              <a:t>角膜接触镜</a:t>
            </a:r>
            <a:r>
              <a:rPr lang="zh-CN" altLang="en-US" sz="1400" dirty="0">
                <a:ea typeface="宋体" panose="02010600030101010101" pitchFamily="2" charset="-122"/>
              </a:rPr>
              <a:t>发明</a:t>
            </a:r>
            <a:r>
              <a:rPr lang="zh-CN" altLang="en-US" sz="1400" dirty="0" smtClean="0">
                <a:ea typeface="宋体" panose="02010600030101010101" pitchFamily="2" charset="-122"/>
              </a:rPr>
              <a:t>人其实</a:t>
            </a:r>
            <a:r>
              <a:rPr lang="zh-CN" altLang="en-US" sz="1400" dirty="0">
                <a:ea typeface="宋体" panose="02010600030101010101" pitchFamily="2" charset="-122"/>
              </a:rPr>
              <a:t>并</a:t>
            </a:r>
            <a:r>
              <a:rPr lang="zh-CN" altLang="en-GB" sz="1400" dirty="0" smtClean="0">
                <a:ea typeface="宋体" panose="02010600030101010101" pitchFamily="2" charset="-122"/>
              </a:rPr>
              <a:t>不</a:t>
            </a:r>
            <a:r>
              <a:rPr lang="zh-CN" altLang="en-US" sz="1400" dirty="0" smtClean="0">
                <a:ea typeface="宋体" panose="02010600030101010101" pitchFamily="2" charset="-122"/>
              </a:rPr>
              <a:t>明确：</a:t>
            </a:r>
            <a:endParaRPr lang="en-GB" sz="1400" dirty="0" smtClean="0"/>
          </a:p>
          <a:p>
            <a:pPr eaLnBrk="1" hangingPunct="1">
              <a:lnSpc>
                <a:spcPts val="1400"/>
              </a:lnSpc>
              <a:spcAft>
                <a:spcPts val="1200"/>
              </a:spcAft>
            </a:pPr>
            <a:r>
              <a:rPr lang="en-GB" sz="1400" dirty="0" smtClean="0"/>
              <a:t>F M</a:t>
            </a:r>
            <a:r>
              <a:rPr lang="en-US" sz="1400" dirty="0" err="1" smtClean="0"/>
              <a:t>üller’s</a:t>
            </a:r>
            <a:r>
              <a:rPr lang="en-US" sz="1400" dirty="0" smtClean="0"/>
              <a:t> </a:t>
            </a:r>
            <a:r>
              <a:rPr lang="en-GB" sz="1400" dirty="0" smtClean="0"/>
              <a:t>1889 </a:t>
            </a:r>
            <a:r>
              <a:rPr lang="en-US" sz="1400" dirty="0" smtClean="0"/>
              <a:t>doctoral thesis refers to corneal lenses actually, 15-16 mm in diameter </a:t>
            </a:r>
          </a:p>
          <a:p>
            <a:pPr eaLnBrk="1" hangingPunct="1">
              <a:lnSpc>
                <a:spcPts val="1400"/>
              </a:lnSpc>
              <a:spcAft>
                <a:spcPts val="1200"/>
              </a:spcAft>
            </a:pPr>
            <a:r>
              <a:rPr lang="en-GB" sz="1400" dirty="0" smtClean="0"/>
              <a:t>1912, 1923, 1932, 1965 </a:t>
            </a:r>
            <a:r>
              <a:rPr lang="en-GB" sz="1400" i="1" dirty="0" err="1" smtClean="0"/>
              <a:t>Zeiss</a:t>
            </a:r>
            <a:r>
              <a:rPr lang="en-GB" sz="1400" dirty="0" smtClean="0"/>
              <a:t> glass CLs</a:t>
            </a:r>
          </a:p>
          <a:p>
            <a:pPr eaLnBrk="1" hangingPunct="1">
              <a:lnSpc>
                <a:spcPts val="1400"/>
              </a:lnSpc>
              <a:spcAft>
                <a:spcPts val="1200"/>
              </a:spcAft>
            </a:pPr>
            <a:r>
              <a:rPr lang="en-GB" sz="1400" dirty="0" smtClean="0"/>
              <a:t>1928, Arthur </a:t>
            </a:r>
            <a:r>
              <a:rPr lang="en-GB" sz="1400" dirty="0" err="1" smtClean="0"/>
              <a:t>Osbourne</a:t>
            </a:r>
            <a:r>
              <a:rPr lang="en-GB" sz="1400" dirty="0" smtClean="0"/>
              <a:t> of </a:t>
            </a:r>
            <a:r>
              <a:rPr lang="en-GB" sz="1400" i="1" dirty="0" smtClean="0"/>
              <a:t>Hamblin's</a:t>
            </a:r>
            <a:r>
              <a:rPr lang="en-GB" sz="1400" dirty="0" smtClean="0"/>
              <a:t>, London.</a:t>
            </a:r>
            <a:br>
              <a:rPr lang="en-GB" sz="1400" dirty="0" smtClean="0"/>
            </a:br>
            <a:r>
              <a:rPr lang="en-GB" sz="1400" dirty="0" smtClean="0"/>
              <a:t>Experimental CLs for mice</a:t>
            </a:r>
          </a:p>
          <a:p>
            <a:pPr eaLnBrk="1" hangingPunct="1">
              <a:lnSpc>
                <a:spcPts val="1400"/>
              </a:lnSpc>
              <a:spcAft>
                <a:spcPts val="1200"/>
              </a:spcAft>
            </a:pPr>
            <a:r>
              <a:rPr lang="en-GB" sz="1400" dirty="0" smtClean="0"/>
              <a:t>1946, Heinrich W</a:t>
            </a:r>
            <a:r>
              <a:rPr lang="en-US" sz="1400" dirty="0" err="1" smtClean="0"/>
              <a:t>öhlk</a:t>
            </a:r>
            <a:r>
              <a:rPr lang="en-US" sz="1400" dirty="0" smtClean="0"/>
              <a:t>, </a:t>
            </a:r>
            <a:r>
              <a:rPr lang="en-US" sz="1400" dirty="0" err="1" smtClean="0"/>
              <a:t>Parabolar</a:t>
            </a:r>
            <a:r>
              <a:rPr lang="en-US" sz="1400" dirty="0" smtClean="0"/>
              <a:t>, Germany</a:t>
            </a:r>
          </a:p>
          <a:p>
            <a:pPr eaLnBrk="1" hangingPunct="1">
              <a:lnSpc>
                <a:spcPts val="1400"/>
              </a:lnSpc>
              <a:spcAft>
                <a:spcPts val="1200"/>
              </a:spcAft>
            </a:pPr>
            <a:r>
              <a:rPr lang="en-US" sz="1400" dirty="0" smtClean="0"/>
              <a:t>1946, Dennis England applies for corneal CL patent</a:t>
            </a:r>
          </a:p>
          <a:p>
            <a:pPr eaLnBrk="1" hangingPunct="1">
              <a:lnSpc>
                <a:spcPts val="1400"/>
              </a:lnSpc>
              <a:spcAft>
                <a:spcPts val="1200"/>
              </a:spcAft>
            </a:pPr>
            <a:r>
              <a:rPr lang="en-GB" sz="1400" dirty="0" smtClean="0"/>
              <a:t>1947, Erwin Voss, Argentina</a:t>
            </a:r>
          </a:p>
          <a:p>
            <a:pPr eaLnBrk="1" hangingPunct="1">
              <a:lnSpc>
                <a:spcPts val="1400"/>
              </a:lnSpc>
              <a:spcAft>
                <a:spcPts val="1200"/>
              </a:spcAft>
            </a:pPr>
            <a:r>
              <a:rPr lang="en-GB" sz="1400" dirty="0" smtClean="0"/>
              <a:t>1947, Kevin </a:t>
            </a:r>
            <a:r>
              <a:rPr lang="en-GB" sz="1400" dirty="0" err="1" smtClean="0"/>
              <a:t>Tuohy</a:t>
            </a:r>
            <a:r>
              <a:rPr lang="en-GB" sz="1400" dirty="0" smtClean="0"/>
              <a:t>, US – patent 1950 </a:t>
            </a:r>
          </a:p>
          <a:p>
            <a:pPr eaLnBrk="1" hangingPunct="1">
              <a:lnSpc>
                <a:spcPts val="1400"/>
              </a:lnSpc>
              <a:spcAft>
                <a:spcPts val="1200"/>
              </a:spcAft>
            </a:pPr>
            <a:r>
              <a:rPr lang="en-GB" sz="1400" dirty="0" smtClean="0"/>
              <a:t>1948, Adolf M</a:t>
            </a:r>
            <a:r>
              <a:rPr lang="en-US" sz="1400" dirty="0" err="1" smtClean="0"/>
              <a:t>üller</a:t>
            </a:r>
            <a:r>
              <a:rPr lang="en-US" sz="1400" dirty="0" smtClean="0"/>
              <a:t>-Welt, Germany</a:t>
            </a:r>
          </a:p>
          <a:p>
            <a:pPr eaLnBrk="1" hangingPunct="1">
              <a:lnSpc>
                <a:spcPts val="1400"/>
              </a:lnSpc>
              <a:spcAft>
                <a:spcPts val="1200"/>
              </a:spcAft>
            </a:pPr>
            <a:r>
              <a:rPr lang="en-US" sz="1400" dirty="0" smtClean="0"/>
              <a:t>1949, </a:t>
            </a:r>
            <a:r>
              <a:rPr lang="en-US" sz="1400" dirty="0" err="1" smtClean="0"/>
              <a:t>Penrhyn</a:t>
            </a:r>
            <a:r>
              <a:rPr lang="en-US" sz="1400" dirty="0" smtClean="0"/>
              <a:t> Thomas, Australia (Lecturer for      ) </a:t>
            </a:r>
          </a:p>
          <a:p>
            <a:pPr eaLnBrk="1" hangingPunct="1">
              <a:lnSpc>
                <a:spcPts val="1400"/>
              </a:lnSpc>
              <a:spcAft>
                <a:spcPts val="1200"/>
              </a:spcAft>
            </a:pPr>
            <a:r>
              <a:rPr lang="en-US" sz="1400" dirty="0" smtClean="0"/>
              <a:t>1950, </a:t>
            </a:r>
            <a:r>
              <a:rPr lang="en-US" sz="1400" dirty="0" err="1" smtClean="0"/>
              <a:t>Kyoichi</a:t>
            </a:r>
            <a:r>
              <a:rPr lang="en-US" sz="1400" dirty="0" smtClean="0"/>
              <a:t> Tanaka, Japan</a:t>
            </a:r>
          </a:p>
          <a:p>
            <a:pPr eaLnBrk="1" hangingPunct="1">
              <a:lnSpc>
                <a:spcPts val="1400"/>
              </a:lnSpc>
              <a:spcAft>
                <a:spcPts val="1200"/>
              </a:spcAft>
            </a:pPr>
            <a:r>
              <a:rPr lang="en-US" sz="1400" dirty="0" smtClean="0"/>
              <a:t>1950, Butterfield, US, 1951 patent for alignment CL</a:t>
            </a:r>
          </a:p>
          <a:p>
            <a:pPr eaLnBrk="1" hangingPunct="1">
              <a:lnSpc>
                <a:spcPts val="1400"/>
              </a:lnSpc>
              <a:spcAft>
                <a:spcPts val="1200"/>
              </a:spcAft>
            </a:pPr>
            <a:r>
              <a:rPr lang="en-US" sz="1400" dirty="0" smtClean="0"/>
              <a:t>1957, Bier, UK, </a:t>
            </a:r>
            <a:r>
              <a:rPr lang="en-US" sz="1400" i="1" dirty="0" smtClean="0"/>
              <a:t>Contour</a:t>
            </a:r>
            <a:r>
              <a:rPr lang="en-US" sz="1400" dirty="0" smtClean="0"/>
              <a:t> PMMA corneal CLs</a:t>
            </a:r>
          </a:p>
          <a:p>
            <a:pPr>
              <a:lnSpc>
                <a:spcPts val="1400"/>
              </a:lnSpc>
              <a:spcAft>
                <a:spcPts val="1200"/>
              </a:spcAft>
              <a:buFont typeface="Arial" panose="020B0604020202020204" pitchFamily="34" charset="0"/>
              <a:buNone/>
            </a:pPr>
            <a:endParaRPr lang="en-US" sz="800" dirty="0" smtClean="0"/>
          </a:p>
        </p:txBody>
      </p:sp>
      <p:cxnSp>
        <p:nvCxnSpPr>
          <p:cNvPr id="4" name="Straight Arrow Connector 3"/>
          <p:cNvCxnSpPr/>
          <p:nvPr/>
        </p:nvCxnSpPr>
        <p:spPr>
          <a:xfrm flipV="1">
            <a:off x="5724525" y="4090988"/>
            <a:ext cx="704850" cy="6334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uneet Eng\Desktop\a2\A 2\Picture30.jpg"/>
          <p:cNvPicPr>
            <a:picLocks noChangeAspect="1" noChangeArrowheads="1"/>
          </p:cNvPicPr>
          <p:nvPr/>
        </p:nvPicPr>
        <p:blipFill>
          <a:blip r:embed="rId3" cstate="print"/>
          <a:srcRect/>
          <a:stretch>
            <a:fillRect/>
          </a:stretch>
        </p:blipFill>
        <p:spPr bwMode="auto">
          <a:xfrm>
            <a:off x="565145" y="1485914"/>
            <a:ext cx="3363913" cy="3943350"/>
          </a:xfrm>
          <a:prstGeom prst="rect">
            <a:avLst/>
          </a:prstGeom>
          <a:noFill/>
        </p:spPr>
      </p:pic>
      <p:sp>
        <p:nvSpPr>
          <p:cNvPr id="106497" name="Title 1"/>
          <p:cNvSpPr>
            <a:spLocks noGrp="1"/>
          </p:cNvSpPr>
          <p:nvPr>
            <p:ph type="title"/>
          </p:nvPr>
        </p:nvSpPr>
        <p:spPr/>
        <p:txBody>
          <a:bodyPr/>
          <a:lstStyle/>
          <a:p>
            <a:r>
              <a:rPr lang="en-GB" dirty="0" smtClean="0"/>
              <a:t>Corneal CLs</a:t>
            </a:r>
            <a:r>
              <a:rPr lang="zh-CN" altLang="en-GB" dirty="0" smtClean="0">
                <a:ea typeface="宋体" panose="02010600030101010101" pitchFamily="2" charset="-122"/>
              </a:rPr>
              <a:t>角膜接触镜</a:t>
            </a:r>
          </a:p>
        </p:txBody>
      </p:sp>
      <p:sp>
        <p:nvSpPr>
          <p:cNvPr id="75779" name="Content Placeholder 3"/>
          <p:cNvSpPr>
            <a:spLocks noGrp="1"/>
          </p:cNvSpPr>
          <p:nvPr>
            <p:ph sz="half" idx="2"/>
          </p:nvPr>
        </p:nvSpPr>
        <p:spPr>
          <a:xfrm>
            <a:off x="4168775" y="1096963"/>
            <a:ext cx="4867275" cy="5211762"/>
          </a:xfrm>
        </p:spPr>
        <p:txBody>
          <a:bodyPr>
            <a:normAutofit/>
          </a:bodyPr>
          <a:lstStyle/>
          <a:p>
            <a:pPr eaLnBrk="1" hangingPunct="1">
              <a:spcAft>
                <a:spcPts val="600"/>
              </a:spcAft>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1950, </a:t>
            </a:r>
            <a:r>
              <a:rPr lang="zh-CN" altLang="en-GB" sz="1800" dirty="0" smtClean="0">
                <a:latin typeface="Arial" panose="020B0604020202020204" pitchFamily="34" charset="0"/>
                <a:ea typeface="宋体" panose="02010600030101010101" pitchFamily="2" charset="-122"/>
                <a:cs typeface="Arial" panose="020B0604020202020204" pitchFamily="34" charset="0"/>
              </a:rPr>
              <a:t>第一批接触镜在他</a:t>
            </a:r>
            <a:r>
              <a:rPr lang="en-US" altLang="zh-CN" sz="1800" dirty="0" smtClean="0">
                <a:latin typeface="Arial" panose="020B0604020202020204" pitchFamily="34" charset="0"/>
                <a:ea typeface="宋体" panose="02010600030101010101" pitchFamily="2" charset="-122"/>
                <a:cs typeface="Arial" panose="020B0604020202020204" pitchFamily="34" charset="0"/>
              </a:rPr>
              <a:t>21</a:t>
            </a:r>
            <a:r>
              <a:rPr lang="zh-CN" altLang="en-US" sz="1800" dirty="0" smtClean="0">
                <a:latin typeface="Arial" panose="020B0604020202020204" pitchFamily="34" charset="0"/>
                <a:ea typeface="宋体" panose="02010600030101010101" pitchFamily="2" charset="-122"/>
                <a:cs typeface="Arial" panose="020B0604020202020204" pitchFamily="34" charset="0"/>
              </a:rPr>
              <a:t>岁的时候诞生于日本</a:t>
            </a:r>
            <a:endParaRPr lang="en-GB" sz="1800" dirty="0" smtClean="0">
              <a:latin typeface="Arial" panose="020B0604020202020204" pitchFamily="34" charset="0"/>
              <a:cs typeface="Arial" panose="020B0604020202020204" pitchFamily="34" charset="0"/>
            </a:endParaRPr>
          </a:p>
          <a:p>
            <a:pPr lvl="0" eaLnBrk="1" hangingPunct="1">
              <a:spcAft>
                <a:spcPts val="600"/>
              </a:spcAft>
              <a:defRPr/>
            </a:pPr>
            <a:r>
              <a:rPr lang="zh-CN" altLang="en-US" sz="1800" dirty="0" smtClean="0">
                <a:latin typeface="Arial" panose="020B0604020202020204" pitchFamily="34" charset="0"/>
                <a:cs typeface="Arial" panose="020B0604020202020204" pitchFamily="34" charset="0"/>
              </a:rPr>
              <a:t>用</a:t>
            </a:r>
            <a:r>
              <a:rPr lang="en-GB" altLang="zh-CN" sz="1800" dirty="0" smtClean="0"/>
              <a:t>从三菱飞机的挡风玻璃</a:t>
            </a:r>
            <a:r>
              <a:rPr lang="zh-CN" altLang="en-US" sz="1800" dirty="0" smtClean="0"/>
              <a:t>来</a:t>
            </a:r>
            <a:r>
              <a:rPr lang="en-GB" sz="1800" dirty="0" smtClean="0">
                <a:latin typeface="Arial" panose="020B0604020202020204" pitchFamily="34" charset="0"/>
                <a:cs typeface="Arial" panose="020B0604020202020204" pitchFamily="34" charset="0"/>
              </a:rPr>
              <a:t> 雕刻自己的角膜</a:t>
            </a:r>
            <a:r>
              <a:rPr lang="zh-CN" altLang="en-GB" sz="1800" dirty="0" smtClean="0">
                <a:latin typeface="Arial" panose="020B0604020202020204" pitchFamily="34" charset="0"/>
                <a:ea typeface="宋体" panose="02010600030101010101" pitchFamily="2" charset="-122"/>
                <a:cs typeface="Arial" panose="020B0604020202020204" pitchFamily="34" charset="0"/>
              </a:rPr>
              <a:t>接触镜验</a:t>
            </a:r>
            <a:endParaRPr lang="en-GB" sz="1800" dirty="0" smtClean="0">
              <a:latin typeface="Arial" panose="020B0604020202020204" pitchFamily="34" charset="0"/>
              <a:cs typeface="Arial" panose="020B0604020202020204" pitchFamily="34" charset="0"/>
            </a:endParaRPr>
          </a:p>
          <a:p>
            <a:pPr eaLnBrk="1" hangingPunct="1">
              <a:spcAft>
                <a:spcPts val="600"/>
              </a:spcAft>
              <a:buFont typeface="Arial" panose="020B0604020202020204" pitchFamily="34" charset="0"/>
              <a:buChar char="•"/>
              <a:defRPr/>
            </a:pPr>
            <a:r>
              <a:rPr lang="zh-CN" altLang="en-GB" sz="1800" dirty="0" smtClean="0">
                <a:latin typeface="Arial" panose="020B0604020202020204" pitchFamily="34" charset="0"/>
                <a:ea typeface="宋体" panose="02010600030101010101" pitchFamily="2" charset="-122"/>
                <a:cs typeface="Arial" panose="020B0604020202020204" pitchFamily="34" charset="0"/>
              </a:rPr>
              <a:t>第一批接触镜不能配戴</a:t>
            </a:r>
            <a:r>
              <a:rPr lang="en-US" altLang="zh-CN" sz="1800" dirty="0" smtClean="0">
                <a:latin typeface="Arial" panose="020B0604020202020204" pitchFamily="34" charset="0"/>
                <a:ea typeface="宋体" panose="02010600030101010101" pitchFamily="2" charset="-122"/>
                <a:cs typeface="Arial" panose="020B0604020202020204" pitchFamily="34" charset="0"/>
              </a:rPr>
              <a:t>,</a:t>
            </a:r>
            <a:r>
              <a:rPr lang="zh-CN" altLang="en-US" sz="1800" dirty="0" smtClean="0">
                <a:latin typeface="Arial" panose="020B0604020202020204" pitchFamily="34" charset="0"/>
                <a:ea typeface="宋体" panose="02010600030101010101" pitchFamily="2" charset="-122"/>
                <a:cs typeface="Arial" panose="020B0604020202020204" pitchFamily="34" charset="0"/>
              </a:rPr>
              <a:t>因为舒适问题</a:t>
            </a:r>
            <a:endParaRPr lang="en-GB" sz="1800" dirty="0" smtClean="0">
              <a:latin typeface="Arial" panose="020B0604020202020204" pitchFamily="34" charset="0"/>
              <a:cs typeface="Arial" panose="020B0604020202020204" pitchFamily="34" charset="0"/>
            </a:endParaRPr>
          </a:p>
          <a:p>
            <a:pPr eaLnBrk="1" hangingPunct="1">
              <a:spcAft>
                <a:spcPts val="600"/>
              </a:spcAft>
              <a:buFont typeface="Arial" panose="020B0604020202020204" pitchFamily="34" charset="0"/>
              <a:buChar char="•"/>
              <a:defRPr/>
            </a:pPr>
            <a:r>
              <a:rPr lang="zh-CN" altLang="en-GB" sz="1800" dirty="0" smtClean="0">
                <a:latin typeface="Arial" panose="020B0604020202020204" pitchFamily="34" charset="0"/>
                <a:ea typeface="宋体" panose="02010600030101010101" pitchFamily="2" charset="-122"/>
                <a:cs typeface="Arial" panose="020B0604020202020204" pitchFamily="34" charset="0"/>
              </a:rPr>
              <a:t>三个月</a:t>
            </a:r>
            <a:r>
              <a:rPr lang="zh-CN" altLang="en-US" sz="1800" dirty="0" smtClean="0">
                <a:latin typeface="Arial" panose="020B0604020202020204" pitchFamily="34" charset="0"/>
                <a:ea typeface="宋体" panose="02010600030101010101" pitchFamily="2" charset="-122"/>
                <a:cs typeface="Arial" panose="020B0604020202020204" pitchFamily="34" charset="0"/>
              </a:rPr>
              <a:t>后</a:t>
            </a:r>
            <a:r>
              <a:rPr lang="en-US" altLang="zh-CN" sz="1800" dirty="0" smtClean="0">
                <a:latin typeface="Arial" panose="020B0604020202020204" pitchFamily="34" charset="0"/>
                <a:ea typeface="宋体" panose="02010600030101010101" pitchFamily="2" charset="-122"/>
                <a:cs typeface="Arial" panose="020B0604020202020204" pitchFamily="34" charset="0"/>
              </a:rPr>
              <a:t>,</a:t>
            </a:r>
            <a:r>
              <a:rPr lang="zh-CN" altLang="en-US" sz="1800" dirty="0" smtClean="0">
                <a:latin typeface="Arial" panose="020B0604020202020204" pitchFamily="34" charset="0"/>
                <a:ea typeface="宋体" panose="02010600030101010101" pitchFamily="2" charset="-122"/>
                <a:cs typeface="Arial" panose="020B0604020202020204" pitchFamily="34" charset="0"/>
              </a:rPr>
              <a:t>接触镜开始配适舒服良好了</a:t>
            </a:r>
            <a:r>
              <a:rPr lang="en-US" altLang="zh-CN" sz="1800" dirty="0" smtClean="0">
                <a:latin typeface="Arial" panose="020B0604020202020204" pitchFamily="34" charset="0"/>
                <a:ea typeface="宋体" panose="02010600030101010101" pitchFamily="2" charset="-122"/>
                <a:cs typeface="Arial" panose="020B0604020202020204" pitchFamily="34" charset="0"/>
              </a:rPr>
              <a:t>,</a:t>
            </a:r>
            <a:r>
              <a:rPr lang="zh-CN" altLang="en-US" sz="1800" dirty="0" smtClean="0">
                <a:latin typeface="Arial" panose="020B0604020202020204" pitchFamily="34" charset="0"/>
                <a:ea typeface="宋体" panose="02010600030101010101" pitchFamily="2" charset="-122"/>
                <a:cs typeface="Arial" panose="020B0604020202020204" pitchFamily="34" charset="0"/>
              </a:rPr>
              <a:t>一次能</a:t>
            </a:r>
            <a:r>
              <a:rPr lang="zh-CN" altLang="en-US" sz="1800" dirty="0">
                <a:ea typeface="宋体" panose="02010600030101010101" pitchFamily="2" charset="-122"/>
              </a:rPr>
              <a:t>制作</a:t>
            </a:r>
            <a:r>
              <a:rPr lang="en-US" altLang="zh-CN" sz="1800" dirty="0" smtClean="0">
                <a:latin typeface="Arial" panose="020B0604020202020204" pitchFamily="34" charset="0"/>
                <a:ea typeface="宋体" panose="02010600030101010101" pitchFamily="2" charset="-122"/>
                <a:cs typeface="Arial" panose="020B0604020202020204" pitchFamily="34" charset="0"/>
              </a:rPr>
              <a:t>30</a:t>
            </a:r>
            <a:r>
              <a:rPr lang="zh-CN" altLang="en-US" sz="1800" dirty="0" smtClean="0">
                <a:latin typeface="Arial" panose="020B0604020202020204" pitchFamily="34" charset="0"/>
                <a:ea typeface="宋体" panose="02010600030101010101" pitchFamily="2" charset="-122"/>
                <a:cs typeface="Arial" panose="020B0604020202020204" pitchFamily="34" charset="0"/>
              </a:rPr>
              <a:t>个。</a:t>
            </a:r>
            <a:endParaRPr lang="en-GB" sz="1800" dirty="0" smtClean="0">
              <a:latin typeface="Arial" panose="020B0604020202020204" pitchFamily="34" charset="0"/>
              <a:cs typeface="Arial" panose="020B0604020202020204" pitchFamily="34" charset="0"/>
            </a:endParaRPr>
          </a:p>
          <a:p>
            <a:pPr eaLnBrk="1" hangingPunct="1">
              <a:spcAft>
                <a:spcPts val="600"/>
              </a:spcAft>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成立了后来的东洋</a:t>
            </a:r>
            <a:r>
              <a:rPr lang="zh-CN" altLang="en-GB" sz="1800" dirty="0" smtClean="0">
                <a:latin typeface="Arial" panose="020B0604020202020204" pitchFamily="34" charset="0"/>
                <a:ea typeface="宋体" panose="02010600030101010101" pitchFamily="2" charset="-122"/>
                <a:cs typeface="Arial" panose="020B0604020202020204" pitchFamily="34" charset="0"/>
              </a:rPr>
              <a:t>接触镜</a:t>
            </a:r>
            <a:r>
              <a:rPr lang="en-GB" sz="1800" dirty="0" smtClean="0">
                <a:latin typeface="Arial" panose="020B0604020202020204" pitchFamily="34" charset="0"/>
                <a:cs typeface="Arial" panose="020B0604020202020204" pitchFamily="34" charset="0"/>
              </a:rPr>
              <a:t>公司，后来的东洋Menicon，后来只是Menicon</a:t>
            </a:r>
          </a:p>
          <a:p>
            <a:pPr>
              <a:buFont typeface="Arial" panose="020B0604020202020204" pitchFamily="34" charset="0"/>
              <a:buChar char="•"/>
              <a:defRPr/>
            </a:pPr>
            <a:endParaRPr lang="en-GB" sz="1800" dirty="0" smtClean="0">
              <a:latin typeface="Arial" panose="020B0604020202020204" pitchFamily="34" charset="0"/>
              <a:cs typeface="Arial" panose="020B0604020202020204" pitchFamily="34" charset="0"/>
            </a:endParaRPr>
          </a:p>
        </p:txBody>
      </p:sp>
      <p:sp>
        <p:nvSpPr>
          <p:cNvPr id="106500" name="TextBox 5"/>
          <p:cNvSpPr txBox="1">
            <a:spLocks noChangeArrowheads="1"/>
          </p:cNvSpPr>
          <p:nvPr/>
        </p:nvSpPr>
        <p:spPr bwMode="auto">
          <a:xfrm>
            <a:off x="228600" y="5516563"/>
            <a:ext cx="3887788" cy="307975"/>
          </a:xfrm>
          <a:prstGeom prst="rect">
            <a:avLst/>
          </a:prstGeom>
          <a:noFill/>
          <a:ln w="9525">
            <a:noFill/>
            <a:miter lim="800000"/>
          </a:ln>
        </p:spPr>
        <p:txBody>
          <a:bodyPr>
            <a:spAutoFit/>
          </a:bodyPr>
          <a:lstStyle/>
          <a:p>
            <a:pPr algn="ctr"/>
            <a:r>
              <a:rPr lang="en-GB" sz="1400">
                <a:solidFill>
                  <a:srgbClr val="5C6F7B"/>
                </a:solidFill>
              </a:rPr>
              <a:t>Hidanari (President) &amp; Kyoichi (Chairman) Tanaka </a:t>
            </a:r>
          </a:p>
        </p:txBody>
      </p:sp>
      <p:sp>
        <p:nvSpPr>
          <p:cNvPr id="106501" name="Rectangle 6"/>
          <p:cNvSpPr>
            <a:spLocks noChangeArrowheads="1"/>
          </p:cNvSpPr>
          <p:nvPr/>
        </p:nvSpPr>
        <p:spPr bwMode="auto">
          <a:xfrm>
            <a:off x="366713" y="889000"/>
            <a:ext cx="3944937"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Kyoichi Tanaka (1931 - )</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uneet Eng\Desktop\A22\Picture17.jpg"/>
          <p:cNvPicPr>
            <a:picLocks noChangeAspect="1" noChangeArrowheads="1"/>
          </p:cNvPicPr>
          <p:nvPr/>
        </p:nvPicPr>
        <p:blipFill>
          <a:blip r:embed="rId3" cstate="print"/>
          <a:srcRect/>
          <a:stretch>
            <a:fillRect/>
          </a:stretch>
        </p:blipFill>
        <p:spPr bwMode="auto">
          <a:xfrm>
            <a:off x="5143504" y="1071546"/>
            <a:ext cx="3829050" cy="2566988"/>
          </a:xfrm>
          <a:prstGeom prst="rect">
            <a:avLst/>
          </a:prstGeom>
          <a:noFill/>
        </p:spPr>
      </p:pic>
      <p:sp>
        <p:nvSpPr>
          <p:cNvPr id="108545" name="Title 1"/>
          <p:cNvSpPr>
            <a:spLocks noGrp="1"/>
          </p:cNvSpPr>
          <p:nvPr>
            <p:ph type="title"/>
          </p:nvPr>
        </p:nvSpPr>
        <p:spPr/>
        <p:txBody>
          <a:bodyPr/>
          <a:lstStyle/>
          <a:p>
            <a:r>
              <a:rPr lang="zh-CN" altLang="en-GB" dirty="0" smtClean="0">
                <a:ea typeface="宋体" panose="02010600030101010101" pitchFamily="2" charset="-122"/>
              </a:rPr>
              <a:t>微角膜接触镜</a:t>
            </a:r>
          </a:p>
        </p:txBody>
      </p:sp>
      <p:sp>
        <p:nvSpPr>
          <p:cNvPr id="108547" name="Rectangle 5"/>
          <p:cNvSpPr>
            <a:spLocks noChangeArrowheads="1"/>
          </p:cNvSpPr>
          <p:nvPr/>
        </p:nvSpPr>
        <p:spPr bwMode="auto">
          <a:xfrm>
            <a:off x="34925" y="1214438"/>
            <a:ext cx="5037138" cy="3508653"/>
          </a:xfrm>
          <a:prstGeom prst="rect">
            <a:avLst/>
          </a:prstGeom>
          <a:noFill/>
          <a:ln w="9525">
            <a:noFill/>
            <a:miter lim="800000"/>
          </a:ln>
        </p:spPr>
        <p:txBody>
          <a:bodyPr>
            <a:spAutoFit/>
          </a:bodyPr>
          <a:lstStyle/>
          <a:p>
            <a:pPr marL="285750" indent="-285750">
              <a:spcAft>
                <a:spcPts val="2400"/>
              </a:spcAft>
              <a:buFont typeface="Arial" panose="020B0604020202020204" pitchFamily="34" charset="0"/>
              <a:buChar char="•"/>
            </a:pPr>
            <a:r>
              <a:rPr lang="en-US" sz="1800" dirty="0">
                <a:solidFill>
                  <a:srgbClr val="5C6F7B"/>
                </a:solidFill>
                <a:latin typeface="Arial" panose="020B0604020202020204" pitchFamily="34" charset="0"/>
              </a:rPr>
              <a:t>Touhy’s CLs </a:t>
            </a:r>
            <a:r>
              <a:rPr lang="en-US" sz="1800" dirty="0" smtClean="0">
                <a:solidFill>
                  <a:srgbClr val="5C6F7B"/>
                </a:solidFill>
                <a:latin typeface="Arial" panose="020B0604020202020204" pitchFamily="34" charset="0"/>
              </a:rPr>
              <a:t>– </a:t>
            </a:r>
            <a:r>
              <a:rPr lang="zh-CN" altLang="en-US" sz="1800" dirty="0" smtClean="0">
                <a:solidFill>
                  <a:srgbClr val="5C6F7B"/>
                </a:solidFill>
                <a:latin typeface="Arial" panose="020B0604020202020204" pitchFamily="34" charset="0"/>
              </a:rPr>
              <a:t>直径</a:t>
            </a:r>
            <a:r>
              <a:rPr lang="en-US" sz="1800" dirty="0" smtClean="0">
                <a:solidFill>
                  <a:srgbClr val="5C6F7B"/>
                </a:solidFill>
                <a:latin typeface="Arial" panose="020B0604020202020204" pitchFamily="34" charset="0"/>
              </a:rPr>
              <a:t>10-12 </a:t>
            </a:r>
            <a:r>
              <a:rPr lang="en-US" sz="1800" dirty="0">
                <a:solidFill>
                  <a:srgbClr val="5C6F7B"/>
                </a:solidFill>
                <a:latin typeface="Arial" panose="020B0604020202020204" pitchFamily="34" charset="0"/>
              </a:rPr>
              <a:t>mm </a:t>
            </a:r>
            <a:endParaRPr lang="en-US" sz="1800" dirty="0" smtClean="0">
              <a:solidFill>
                <a:srgbClr val="5C6F7B"/>
              </a:solidFill>
              <a:latin typeface="Arial" panose="020B0604020202020204" pitchFamily="34" charset="0"/>
            </a:endParaRPr>
          </a:p>
          <a:p>
            <a:pPr marL="285750" indent="-285750">
              <a:spcAft>
                <a:spcPts val="2400"/>
              </a:spcAft>
              <a:buFont typeface="Arial" panose="020B0604020202020204" pitchFamily="34" charset="0"/>
              <a:buChar char="•"/>
            </a:pPr>
            <a:r>
              <a:rPr lang="en-US" sz="1800" dirty="0" smtClean="0">
                <a:solidFill>
                  <a:srgbClr val="5C6F7B"/>
                </a:solidFill>
                <a:latin typeface="Arial" panose="020B0604020202020204" pitchFamily="34" charset="0"/>
              </a:rPr>
              <a:t>Jack </a:t>
            </a:r>
            <a:r>
              <a:rPr lang="en-US" sz="1800" dirty="0">
                <a:solidFill>
                  <a:srgbClr val="5C6F7B"/>
                </a:solidFill>
                <a:latin typeface="Arial" panose="020B0604020202020204" pitchFamily="34" charset="0"/>
              </a:rPr>
              <a:t>Neill (US), Wilhelm Söhnges (Germany), &amp; Frank Dickinson (UK) </a:t>
            </a:r>
            <a:r>
              <a:rPr lang="zh-CN" altLang="en-US" sz="1800" dirty="0" smtClean="0">
                <a:solidFill>
                  <a:srgbClr val="5C6F7B"/>
                </a:solidFill>
                <a:latin typeface="Arial" panose="020B0604020202020204" pitchFamily="34" charset="0"/>
              </a:rPr>
              <a:t>发明了微角膜接触镜</a:t>
            </a:r>
            <a:r>
              <a:rPr lang="en-US" sz="1800" dirty="0" smtClean="0">
                <a:solidFill>
                  <a:srgbClr val="5C6F7B"/>
                </a:solidFill>
                <a:latin typeface="Arial" panose="020B0604020202020204" pitchFamily="34" charset="0"/>
              </a:rPr>
              <a:t>8-9 </a:t>
            </a:r>
            <a:r>
              <a:rPr lang="en-US" sz="1800" dirty="0">
                <a:solidFill>
                  <a:srgbClr val="5C6F7B"/>
                </a:solidFill>
                <a:latin typeface="Arial" panose="020B0604020202020204" pitchFamily="34" charset="0"/>
              </a:rPr>
              <a:t>mm </a:t>
            </a:r>
            <a:r>
              <a:rPr lang="zh-CN" altLang="en-US" dirty="0">
                <a:solidFill>
                  <a:srgbClr val="5C6F7B"/>
                </a:solidFill>
                <a:latin typeface="Arial" panose="020B0604020202020204" pitchFamily="34" charset="0"/>
              </a:rPr>
              <a:t>直径</a:t>
            </a:r>
            <a:endParaRPr lang="en-US" sz="1800" dirty="0">
              <a:solidFill>
                <a:srgbClr val="5C6F7B"/>
              </a:solidFill>
              <a:latin typeface="Arial" panose="020B0604020202020204" pitchFamily="34" charset="0"/>
            </a:endParaRPr>
          </a:p>
          <a:p>
            <a:pPr marL="742950" lvl="1" indent="-285750">
              <a:spcAft>
                <a:spcPts val="2400"/>
              </a:spcAft>
              <a:buFont typeface="Arial" panose="020B0604020202020204" pitchFamily="34" charset="0"/>
              <a:buChar char="•"/>
            </a:pPr>
            <a:r>
              <a:rPr lang="en-US" sz="1800" dirty="0" smtClean="0">
                <a:solidFill>
                  <a:srgbClr val="5C6F7B"/>
                </a:solidFill>
                <a:latin typeface="Arial" panose="020B0604020202020204" pitchFamily="34" charset="0"/>
              </a:rPr>
              <a:t>1952</a:t>
            </a:r>
            <a:r>
              <a:rPr lang="zh-CN" altLang="en-US" sz="1800" dirty="0" smtClean="0">
                <a:solidFill>
                  <a:srgbClr val="5C6F7B"/>
                </a:solidFill>
                <a:latin typeface="Arial" panose="020B0604020202020204" pitchFamily="34" charset="0"/>
              </a:rPr>
              <a:t>年</a:t>
            </a:r>
            <a:r>
              <a:rPr lang="en-US" sz="1800" dirty="0" smtClean="0">
                <a:solidFill>
                  <a:srgbClr val="5C6F7B"/>
                </a:solidFill>
                <a:latin typeface="Arial" panose="020B0604020202020204" pitchFamily="34" charset="0"/>
              </a:rPr>
              <a:t>这三人共同创立了国际隐形眼镜专家协会</a:t>
            </a:r>
            <a:r>
              <a:rPr lang="en-US" sz="1800" dirty="0">
                <a:solidFill>
                  <a:srgbClr val="5C6F7B"/>
                </a:solidFill>
                <a:latin typeface="Arial" panose="020B0604020202020204" pitchFamily="34" charset="0"/>
              </a:rPr>
              <a:t>(ISCLS</a:t>
            </a:r>
            <a:r>
              <a:rPr lang="en-US" sz="1800" dirty="0" smtClean="0">
                <a:solidFill>
                  <a:srgbClr val="5C6F7B"/>
                </a:solidFill>
                <a:latin typeface="Arial" panose="020B0604020202020204" pitchFamily="34" charset="0"/>
              </a:rPr>
              <a:t>)</a:t>
            </a:r>
            <a:endParaRPr lang="en-US" sz="1800" dirty="0">
              <a:solidFill>
                <a:srgbClr val="5C6F7B"/>
              </a:solidFill>
              <a:latin typeface="Arial" panose="020B0604020202020204" pitchFamily="34" charset="0"/>
            </a:endParaRPr>
          </a:p>
          <a:p>
            <a:pPr marL="285750" indent="-285750">
              <a:spcAft>
                <a:spcPts val="2400"/>
              </a:spcAft>
              <a:buFont typeface="Arial" panose="020B0604020202020204" pitchFamily="34" charset="0"/>
              <a:buChar char="•"/>
            </a:pPr>
            <a:r>
              <a:rPr lang="en-US" sz="1800" dirty="0" smtClean="0">
                <a:solidFill>
                  <a:srgbClr val="5C6F7B"/>
                </a:solidFill>
                <a:latin typeface="Arial" panose="020B0604020202020204" pitchFamily="34" charset="0"/>
              </a:rPr>
              <a:t>1946</a:t>
            </a:r>
            <a:r>
              <a:rPr lang="en-US" sz="1800" dirty="0">
                <a:solidFill>
                  <a:srgbClr val="5C6F7B"/>
                </a:solidFill>
                <a:latin typeface="Arial" panose="020B0604020202020204" pitchFamily="34" charset="0"/>
              </a:rPr>
              <a:t>年</a:t>
            </a:r>
            <a:r>
              <a:rPr lang="en-US" sz="1800" dirty="0" smtClean="0">
                <a:solidFill>
                  <a:srgbClr val="5C6F7B"/>
                </a:solidFill>
                <a:latin typeface="Arial" panose="020B0604020202020204" pitchFamily="34" charset="0"/>
              </a:rPr>
              <a:t>，</a:t>
            </a:r>
            <a:r>
              <a:rPr lang="en-US" altLang="zh-CN" dirty="0">
                <a:solidFill>
                  <a:srgbClr val="5C6F7B"/>
                </a:solidFill>
                <a:latin typeface="Arial" panose="020B0604020202020204" pitchFamily="34" charset="0"/>
              </a:rPr>
              <a:t> Frank Dickinson &amp; Keith Clifford Hall </a:t>
            </a:r>
            <a:r>
              <a:rPr lang="en-US" sz="1800" dirty="0" smtClean="0">
                <a:solidFill>
                  <a:srgbClr val="5C6F7B"/>
                </a:solidFill>
                <a:latin typeface="Arial" panose="020B0604020202020204" pitchFamily="34" charset="0"/>
              </a:rPr>
              <a:t>出版了一本介绍隐形眼镜处方和配戴的书</a:t>
            </a:r>
            <a:r>
              <a:rPr lang="en-US" sz="1800" dirty="0">
                <a:solidFill>
                  <a:srgbClr val="5C6F7B"/>
                </a:solidFill>
                <a:latin typeface="Arial" panose="020B0604020202020204" pitchFamily="34" charset="0"/>
              </a:rPr>
              <a:t>，</a:t>
            </a:r>
            <a:r>
              <a:rPr lang="en-US" sz="1800" dirty="0" smtClean="0">
                <a:solidFill>
                  <a:srgbClr val="5C6F7B"/>
                </a:solidFill>
                <a:latin typeface="Arial" panose="020B0604020202020204" pitchFamily="34" charset="0"/>
              </a:rPr>
              <a:t>这是英国第一本技术</a:t>
            </a:r>
            <a:r>
              <a:rPr lang="zh-CN" altLang="en-US" dirty="0">
                <a:solidFill>
                  <a:srgbClr val="5C6F7B"/>
                </a:solidFill>
                <a:latin typeface="Arial" panose="020B0604020202020204" pitchFamily="34" charset="0"/>
              </a:rPr>
              <a:t>隐形眼镜</a:t>
            </a:r>
            <a:r>
              <a:rPr lang="en-US" sz="1800" dirty="0" smtClean="0">
                <a:solidFill>
                  <a:srgbClr val="5C6F7B"/>
                </a:solidFill>
                <a:latin typeface="Arial" panose="020B0604020202020204" pitchFamily="34" charset="0"/>
              </a:rPr>
              <a:t>教材</a:t>
            </a:r>
            <a:endParaRPr lang="en-US" sz="1800" dirty="0">
              <a:solidFill>
                <a:srgbClr val="5C6F7B"/>
              </a:solidFill>
              <a:latin typeface="Arial" panose="020B0604020202020204" pitchFamily="34" charset="0"/>
            </a:endParaRPr>
          </a:p>
        </p:txBody>
      </p:sp>
      <p:sp>
        <p:nvSpPr>
          <p:cNvPr id="108548" name="TextBox 6"/>
          <p:cNvSpPr txBox="1">
            <a:spLocks noChangeArrowheads="1"/>
          </p:cNvSpPr>
          <p:nvPr/>
        </p:nvSpPr>
        <p:spPr bwMode="auto">
          <a:xfrm>
            <a:off x="5072063" y="3857625"/>
            <a:ext cx="3671887" cy="522288"/>
          </a:xfrm>
          <a:prstGeom prst="rect">
            <a:avLst/>
          </a:prstGeom>
          <a:noFill/>
          <a:ln w="9525">
            <a:noFill/>
            <a:miter lim="800000"/>
          </a:ln>
        </p:spPr>
        <p:txBody>
          <a:bodyPr>
            <a:spAutoFit/>
          </a:bodyPr>
          <a:lstStyle/>
          <a:p>
            <a:pPr algn="ctr"/>
            <a:r>
              <a:rPr lang="en-US" sz="1400">
                <a:solidFill>
                  <a:srgbClr val="5C6F7B"/>
                </a:solidFill>
                <a:latin typeface="Arial" panose="020B0604020202020204" pitchFamily="34" charset="0"/>
              </a:rPr>
              <a:t>Neill </a:t>
            </a:r>
            <a:r>
              <a:rPr lang="en-GB" sz="1400">
                <a:solidFill>
                  <a:srgbClr val="5C6F7B"/>
                </a:solidFill>
                <a:latin typeface="Arial" panose="020B0604020202020204" pitchFamily="34" charset="0"/>
              </a:rPr>
              <a:t>(1902-1978)</a:t>
            </a:r>
            <a:r>
              <a:rPr lang="en-US" sz="1400">
                <a:solidFill>
                  <a:srgbClr val="5C6F7B"/>
                </a:solidFill>
                <a:latin typeface="Arial" panose="020B0604020202020204" pitchFamily="34" charset="0"/>
              </a:rPr>
              <a:t>, Söhnges </a:t>
            </a:r>
            <a:r>
              <a:rPr lang="en-GB" sz="1400">
                <a:solidFill>
                  <a:srgbClr val="5C6F7B"/>
                </a:solidFill>
                <a:latin typeface="Arial" panose="020B0604020202020204" pitchFamily="34" charset="0"/>
              </a:rPr>
              <a:t>(1905-1985)</a:t>
            </a:r>
            <a:r>
              <a:rPr lang="en-US" sz="1400">
                <a:solidFill>
                  <a:srgbClr val="5C6F7B"/>
                </a:solidFill>
                <a:latin typeface="Arial" panose="020B0604020202020204" pitchFamily="34" charset="0"/>
              </a:rPr>
              <a:t> &amp; Dickinson </a:t>
            </a:r>
            <a:r>
              <a:rPr lang="en-GB" sz="1400">
                <a:solidFill>
                  <a:srgbClr val="5C6F7B"/>
                </a:solidFill>
                <a:latin typeface="Arial" panose="020B0604020202020204" pitchFamily="34" charset="0"/>
              </a:rPr>
              <a:t>(1906-1978)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uneet Eng\Desktop\A22\Picture18.jpg"/>
          <p:cNvPicPr>
            <a:picLocks noChangeAspect="1" noChangeArrowheads="1"/>
          </p:cNvPicPr>
          <p:nvPr/>
        </p:nvPicPr>
        <p:blipFill>
          <a:blip r:embed="rId2" cstate="print"/>
          <a:srcRect/>
          <a:stretch>
            <a:fillRect/>
          </a:stretch>
        </p:blipFill>
        <p:spPr bwMode="auto">
          <a:xfrm>
            <a:off x="571472" y="1643050"/>
            <a:ext cx="3127375" cy="4217988"/>
          </a:xfrm>
          <a:prstGeom prst="rect">
            <a:avLst/>
          </a:prstGeom>
          <a:noFill/>
        </p:spPr>
      </p:pic>
      <p:sp>
        <p:nvSpPr>
          <p:cNvPr id="110593" name="Title 1"/>
          <p:cNvSpPr>
            <a:spLocks noGrp="1"/>
          </p:cNvSpPr>
          <p:nvPr>
            <p:ph type="title"/>
          </p:nvPr>
        </p:nvSpPr>
        <p:spPr/>
        <p:txBody>
          <a:bodyPr/>
          <a:lstStyle/>
          <a:p>
            <a:r>
              <a:rPr lang="zh-CN" altLang="en-GB" dirty="0" smtClean="0">
                <a:ea typeface="宋体" panose="02010600030101010101" pitchFamily="2" charset="-122"/>
              </a:rPr>
              <a:t>关键制造商</a:t>
            </a:r>
          </a:p>
        </p:txBody>
      </p:sp>
      <p:sp>
        <p:nvSpPr>
          <p:cNvPr id="110594" name="Content Placeholder 3"/>
          <p:cNvSpPr>
            <a:spLocks noGrp="1"/>
          </p:cNvSpPr>
          <p:nvPr>
            <p:ph sz="half" idx="2"/>
          </p:nvPr>
        </p:nvSpPr>
        <p:spPr>
          <a:xfrm>
            <a:off x="3962400" y="1593850"/>
            <a:ext cx="5181600" cy="5148263"/>
          </a:xfrm>
        </p:spPr>
        <p:txBody>
          <a:bodyPr>
            <a:normAutofit/>
          </a:bodyPr>
          <a:lstStyle/>
          <a:p>
            <a:pPr eaLnBrk="1" hangingPunct="1">
              <a:spcAft>
                <a:spcPts val="1200"/>
              </a:spcAft>
            </a:pPr>
            <a:r>
              <a:rPr lang="en-GB" sz="1800" dirty="0" smtClean="0"/>
              <a:t>1937年从特兰西瓦尼亚来到英国伦敦</a:t>
            </a:r>
          </a:p>
          <a:p>
            <a:pPr eaLnBrk="1" hangingPunct="1">
              <a:spcAft>
                <a:spcPts val="1200"/>
              </a:spcAft>
            </a:pPr>
            <a:r>
              <a:rPr lang="en-GB" sz="1800" i="1" dirty="0" smtClean="0"/>
              <a:t> </a:t>
            </a:r>
            <a:r>
              <a:rPr lang="en-GB" sz="1800" dirty="0" smtClean="0"/>
              <a:t>1946年，成立第一个独立的英国</a:t>
            </a:r>
            <a:r>
              <a:rPr lang="zh-CN" altLang="en-GB" sz="1800" dirty="0" smtClean="0">
                <a:ea typeface="宋体" panose="02010600030101010101" pitchFamily="2" charset="-122"/>
              </a:rPr>
              <a:t>接触镜</a:t>
            </a:r>
            <a:r>
              <a:rPr lang="en-GB" sz="1800" dirty="0" smtClean="0"/>
              <a:t>实验室，Nissel &amp; Co。</a:t>
            </a:r>
            <a:endParaRPr lang="en-GB" sz="1800" i="1" dirty="0" smtClean="0"/>
          </a:p>
          <a:p>
            <a:pPr lvl="1" eaLnBrk="1" hangingPunct="1">
              <a:spcAft>
                <a:spcPts val="1200"/>
              </a:spcAft>
            </a:pPr>
            <a:r>
              <a:rPr lang="zh-CN" altLang="en-US" sz="1800" dirty="0" smtClean="0"/>
              <a:t>制造出</a:t>
            </a:r>
            <a:r>
              <a:rPr lang="zh-CN" altLang="en-US" sz="1800" dirty="0"/>
              <a:t>生产</a:t>
            </a:r>
            <a:r>
              <a:rPr lang="zh-CN" altLang="en-GB" sz="1800" dirty="0" smtClean="0">
                <a:ea typeface="宋体" panose="02010600030101010101" pitchFamily="2" charset="-122"/>
              </a:rPr>
              <a:t>接触镜</a:t>
            </a:r>
            <a:r>
              <a:rPr lang="zh-CN" altLang="en-US" sz="1800" dirty="0" smtClean="0">
                <a:ea typeface="宋体" panose="02010600030101010101" pitchFamily="2" charset="-122"/>
              </a:rPr>
              <a:t>的</a:t>
            </a:r>
            <a:r>
              <a:rPr lang="en-GB" sz="1800" dirty="0" smtClean="0"/>
              <a:t>第一台机器</a:t>
            </a:r>
          </a:p>
          <a:p>
            <a:pPr eaLnBrk="1" hangingPunct="1">
              <a:spcAft>
                <a:spcPts val="1200"/>
              </a:spcAft>
            </a:pPr>
            <a:r>
              <a:rPr lang="en-GB" sz="1800" dirty="0" smtClean="0"/>
              <a:t>提供</a:t>
            </a:r>
            <a:r>
              <a:rPr lang="zh-CN" altLang="en-US" sz="1800" dirty="0" smtClean="0"/>
              <a:t>给</a:t>
            </a:r>
            <a:r>
              <a:rPr lang="en-GB" sz="1800" dirty="0" smtClean="0"/>
              <a:t>世界上大部分的</a:t>
            </a:r>
            <a:r>
              <a:rPr lang="zh-CN" altLang="en-GB" sz="1800" dirty="0" smtClean="0">
                <a:ea typeface="宋体" panose="02010600030101010101" pitchFamily="2" charset="-122"/>
              </a:rPr>
              <a:t>接触镜</a:t>
            </a:r>
            <a:r>
              <a:rPr lang="en-GB" sz="1800" dirty="0" smtClean="0"/>
              <a:t>实验室</a:t>
            </a:r>
          </a:p>
          <a:p>
            <a:pPr eaLnBrk="1" hangingPunct="1">
              <a:spcAft>
                <a:spcPts val="1200"/>
              </a:spcAft>
            </a:pPr>
            <a:r>
              <a:rPr lang="en-GB" sz="1800" dirty="0" smtClean="0"/>
              <a:t>第一个</a:t>
            </a:r>
            <a:r>
              <a:rPr lang="zh-CN" altLang="en-US" sz="1800" dirty="0" smtClean="0"/>
              <a:t>使用</a:t>
            </a:r>
            <a:r>
              <a:rPr lang="en-GB" sz="1800" dirty="0" smtClean="0"/>
              <a:t>电脑程序的</a:t>
            </a:r>
            <a:r>
              <a:rPr lang="zh-CN" altLang="en-US" sz="1800" dirty="0" smtClean="0"/>
              <a:t>进行</a:t>
            </a:r>
            <a:r>
              <a:rPr lang="zh-CN" altLang="en-GB" sz="1800" dirty="0" smtClean="0">
                <a:ea typeface="宋体" panose="02010600030101010101" pitchFamily="2" charset="-122"/>
              </a:rPr>
              <a:t>接触镜</a:t>
            </a:r>
            <a:r>
              <a:rPr lang="en-GB" sz="1800" dirty="0" smtClean="0"/>
              <a:t>设计</a:t>
            </a:r>
          </a:p>
          <a:p>
            <a:pPr eaLnBrk="1" hangingPunct="1">
              <a:spcAft>
                <a:spcPts val="1200"/>
              </a:spcAft>
            </a:pPr>
            <a:r>
              <a:rPr lang="en-GB" sz="1800" dirty="0" smtClean="0"/>
              <a:t>在威斯巴登有一个隐形眼镜实验室</a:t>
            </a:r>
          </a:p>
          <a:p>
            <a:pPr>
              <a:buFont typeface="Arial" panose="020B0604020202020204" pitchFamily="34" charset="0"/>
              <a:buNone/>
            </a:pPr>
            <a:endParaRPr lang="en-GB" dirty="0" smtClean="0"/>
          </a:p>
          <a:p>
            <a:endParaRPr lang="en-GB" dirty="0" smtClean="0"/>
          </a:p>
        </p:txBody>
      </p:sp>
      <p:sp>
        <p:nvSpPr>
          <p:cNvPr id="110596" name="Rectangle 4"/>
          <p:cNvSpPr>
            <a:spLocks noChangeArrowheads="1"/>
          </p:cNvSpPr>
          <p:nvPr/>
        </p:nvSpPr>
        <p:spPr bwMode="auto">
          <a:xfrm>
            <a:off x="366713" y="889000"/>
            <a:ext cx="5432425"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George Nissel (1913 – 1982) &amp; Co.</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Suneet Eng\Desktop\A22\Picture19.jpg"/>
          <p:cNvPicPr>
            <a:picLocks noChangeAspect="1" noChangeArrowheads="1"/>
          </p:cNvPicPr>
          <p:nvPr/>
        </p:nvPicPr>
        <p:blipFill>
          <a:blip r:embed="rId3" cstate="print"/>
          <a:srcRect/>
          <a:stretch>
            <a:fillRect/>
          </a:stretch>
        </p:blipFill>
        <p:spPr bwMode="auto">
          <a:xfrm>
            <a:off x="5143504" y="1500174"/>
            <a:ext cx="1712913" cy="2530475"/>
          </a:xfrm>
          <a:prstGeom prst="rect">
            <a:avLst/>
          </a:prstGeom>
          <a:noFill/>
        </p:spPr>
      </p:pic>
      <p:pic>
        <p:nvPicPr>
          <p:cNvPr id="15363" name="Picture 3" descr="C:\Users\Suneet Eng\Desktop\A22\Picture20.jpg"/>
          <p:cNvPicPr>
            <a:picLocks noChangeAspect="1" noChangeArrowheads="1"/>
          </p:cNvPicPr>
          <p:nvPr/>
        </p:nvPicPr>
        <p:blipFill>
          <a:blip r:embed="rId4" cstate="print"/>
          <a:srcRect/>
          <a:stretch>
            <a:fillRect/>
          </a:stretch>
        </p:blipFill>
        <p:spPr bwMode="auto">
          <a:xfrm>
            <a:off x="7143768" y="1428736"/>
            <a:ext cx="1792288" cy="2571750"/>
          </a:xfrm>
          <a:prstGeom prst="rect">
            <a:avLst/>
          </a:prstGeom>
          <a:noFill/>
        </p:spPr>
      </p:pic>
      <p:pic>
        <p:nvPicPr>
          <p:cNvPr id="24580" name="Picture 4" descr="C:\Users\Suneet Eng\Desktop\a2\A 2\Picture35.jpg"/>
          <p:cNvPicPr>
            <a:picLocks noChangeAspect="1" noChangeArrowheads="1"/>
          </p:cNvPicPr>
          <p:nvPr/>
        </p:nvPicPr>
        <p:blipFill>
          <a:blip r:embed="rId5" cstate="print"/>
          <a:srcRect/>
          <a:stretch>
            <a:fillRect/>
          </a:stretch>
        </p:blipFill>
        <p:spPr bwMode="auto">
          <a:xfrm>
            <a:off x="5654675" y="4351338"/>
            <a:ext cx="2438400" cy="1828800"/>
          </a:xfrm>
          <a:prstGeom prst="rect">
            <a:avLst/>
          </a:prstGeom>
          <a:noFill/>
        </p:spPr>
      </p:pic>
      <p:sp>
        <p:nvSpPr>
          <p:cNvPr id="111617" name="Title 1"/>
          <p:cNvSpPr>
            <a:spLocks noGrp="1"/>
          </p:cNvSpPr>
          <p:nvPr>
            <p:ph type="title"/>
          </p:nvPr>
        </p:nvSpPr>
        <p:spPr/>
        <p:txBody>
          <a:bodyPr/>
          <a:lstStyle/>
          <a:p>
            <a:r>
              <a:rPr lang="en-GB" smtClean="0"/>
              <a:t>Key Manufacturers</a:t>
            </a:r>
            <a:r>
              <a:rPr lang="zh-CN" altLang="en-GB" smtClean="0">
                <a:ea typeface="宋体" panose="02010600030101010101" pitchFamily="2" charset="-122"/>
              </a:rPr>
              <a:t>关键制造商</a:t>
            </a:r>
          </a:p>
        </p:txBody>
      </p:sp>
      <p:sp>
        <p:nvSpPr>
          <p:cNvPr id="111618" name="Content Placeholder 2"/>
          <p:cNvSpPr>
            <a:spLocks noGrp="1"/>
          </p:cNvSpPr>
          <p:nvPr>
            <p:ph sz="half" idx="1"/>
          </p:nvPr>
        </p:nvSpPr>
        <p:spPr>
          <a:xfrm>
            <a:off x="319088" y="1555750"/>
            <a:ext cx="4757737" cy="5257800"/>
          </a:xfrm>
        </p:spPr>
        <p:txBody>
          <a:bodyPr>
            <a:normAutofit/>
          </a:bodyPr>
          <a:lstStyle/>
          <a:p>
            <a:pPr eaLnBrk="1" hangingPunct="1">
              <a:lnSpc>
                <a:spcPct val="90000"/>
              </a:lnSpc>
              <a:spcAft>
                <a:spcPts val="600"/>
              </a:spcAft>
            </a:pPr>
            <a:r>
              <a:rPr lang="en-GB" dirty="0" smtClean="0"/>
              <a:t>牛顿·K·韦斯利(Uyesugi)(1917 - 2011)，美国</a:t>
            </a:r>
            <a:r>
              <a:rPr lang="zh-CN" altLang="en-GB" dirty="0" smtClean="0">
                <a:ea typeface="宋体" panose="02010600030101010101" pitchFamily="2" charset="-122"/>
              </a:rPr>
              <a:t>眼科医生</a:t>
            </a:r>
            <a:endParaRPr lang="en-GB" dirty="0" smtClean="0"/>
          </a:p>
          <a:p>
            <a:pPr eaLnBrk="1" hangingPunct="1">
              <a:lnSpc>
                <a:spcPct val="90000"/>
              </a:lnSpc>
              <a:spcAft>
                <a:spcPts val="600"/>
              </a:spcAft>
            </a:pPr>
            <a:r>
              <a:rPr lang="en-GB" dirty="0" smtClean="0"/>
              <a:t>George Jessen (1916-1987)</a:t>
            </a:r>
          </a:p>
          <a:p>
            <a:pPr eaLnBrk="1" hangingPunct="1">
              <a:lnSpc>
                <a:spcPct val="90000"/>
              </a:lnSpc>
              <a:spcAft>
                <a:spcPts val="600"/>
              </a:spcAft>
            </a:pPr>
            <a:r>
              <a:rPr lang="en-GB" dirty="0" smtClean="0"/>
              <a:t>为</a:t>
            </a:r>
            <a:r>
              <a:rPr lang="en-GB" dirty="0" smtClean="0">
                <a:sym typeface="+mn-ea"/>
              </a:rPr>
              <a:t>Wesley’s </a:t>
            </a:r>
            <a:r>
              <a:rPr lang="en-GB" dirty="0" smtClean="0"/>
              <a:t>圆锥角膜研制PMMA </a:t>
            </a:r>
            <a:r>
              <a:rPr lang="zh-CN" altLang="en-GB" dirty="0" smtClean="0">
                <a:ea typeface="宋体" panose="02010600030101010101" pitchFamily="2" charset="-122"/>
              </a:rPr>
              <a:t>接触镜镜片</a:t>
            </a:r>
          </a:p>
          <a:p>
            <a:pPr eaLnBrk="1" hangingPunct="1">
              <a:lnSpc>
                <a:spcPct val="90000"/>
              </a:lnSpc>
              <a:spcAft>
                <a:spcPts val="600"/>
              </a:spcAft>
            </a:pPr>
            <a:r>
              <a:rPr lang="en-GB" dirty="0" smtClean="0"/>
              <a:t>1954年，成立国家眼科研究基金会(NERF)</a:t>
            </a:r>
          </a:p>
          <a:p>
            <a:pPr eaLnBrk="1" hangingPunct="1">
              <a:lnSpc>
                <a:spcPct val="90000"/>
              </a:lnSpc>
              <a:spcAft>
                <a:spcPts val="600"/>
              </a:spcAft>
            </a:pPr>
            <a:r>
              <a:rPr lang="en-GB" dirty="0" smtClean="0"/>
              <a:t>1956年，Wesley-Jessen球形镜头设计</a:t>
            </a:r>
          </a:p>
          <a:p>
            <a:pPr eaLnBrk="1" hangingPunct="1">
              <a:lnSpc>
                <a:spcPct val="90000"/>
              </a:lnSpc>
              <a:spcAft>
                <a:spcPts val="600"/>
              </a:spcAft>
            </a:pPr>
            <a:r>
              <a:rPr lang="en-GB" dirty="0" smtClean="0"/>
              <a:t>1959年，英国环球通信公司</a:t>
            </a:r>
          </a:p>
          <a:p>
            <a:pPr eaLnBrk="1" hangingPunct="1">
              <a:lnSpc>
                <a:spcPct val="90000"/>
              </a:lnSpc>
              <a:spcAft>
                <a:spcPts val="600"/>
              </a:spcAft>
            </a:pPr>
            <a:r>
              <a:rPr lang="en-GB" dirty="0" smtClean="0"/>
              <a:t>1960年，矫形术论文现在被称为矫形学</a:t>
            </a:r>
          </a:p>
          <a:p>
            <a:pPr eaLnBrk="1" hangingPunct="1">
              <a:lnSpc>
                <a:spcPct val="90000"/>
              </a:lnSpc>
              <a:spcAft>
                <a:spcPts val="600"/>
              </a:spcAft>
            </a:pPr>
            <a:r>
              <a:rPr lang="en-GB" dirty="0" smtClean="0"/>
              <a:t>1969年，光电角膜镜(PEK)，早期摄影地形学家</a:t>
            </a:r>
          </a:p>
          <a:p>
            <a:pPr>
              <a:lnSpc>
                <a:spcPct val="90000"/>
              </a:lnSpc>
              <a:buFont typeface="Arial" panose="020B0604020202020204" pitchFamily="34" charset="0"/>
              <a:buNone/>
            </a:pPr>
            <a:endParaRPr lang="en-GB" dirty="0" smtClean="0"/>
          </a:p>
        </p:txBody>
      </p:sp>
      <p:sp>
        <p:nvSpPr>
          <p:cNvPr id="111621" name="TextBox 10"/>
          <p:cNvSpPr txBox="1">
            <a:spLocks noChangeArrowheads="1"/>
          </p:cNvSpPr>
          <p:nvPr/>
        </p:nvSpPr>
        <p:spPr bwMode="auto">
          <a:xfrm>
            <a:off x="5467350" y="4005263"/>
            <a:ext cx="857250" cy="368300"/>
          </a:xfrm>
          <a:prstGeom prst="rect">
            <a:avLst/>
          </a:prstGeom>
          <a:noFill/>
          <a:ln w="9525">
            <a:noFill/>
            <a:miter lim="800000"/>
          </a:ln>
        </p:spPr>
        <p:txBody>
          <a:bodyPr wrap="none">
            <a:spAutoFit/>
          </a:bodyPr>
          <a:lstStyle/>
          <a:p>
            <a:r>
              <a:rPr lang="en-GB">
                <a:solidFill>
                  <a:srgbClr val="5C6F7B"/>
                </a:solidFill>
              </a:rPr>
              <a:t>Wesley</a:t>
            </a:r>
          </a:p>
        </p:txBody>
      </p:sp>
      <p:sp>
        <p:nvSpPr>
          <p:cNvPr id="111622" name="TextBox 11"/>
          <p:cNvSpPr txBox="1">
            <a:spLocks noChangeArrowheads="1"/>
          </p:cNvSpPr>
          <p:nvPr/>
        </p:nvSpPr>
        <p:spPr bwMode="auto">
          <a:xfrm>
            <a:off x="7696200" y="3989388"/>
            <a:ext cx="790575" cy="368300"/>
          </a:xfrm>
          <a:prstGeom prst="rect">
            <a:avLst/>
          </a:prstGeom>
          <a:noFill/>
          <a:ln w="9525">
            <a:noFill/>
            <a:miter lim="800000"/>
          </a:ln>
        </p:spPr>
        <p:txBody>
          <a:bodyPr wrap="none">
            <a:spAutoFit/>
          </a:bodyPr>
          <a:lstStyle/>
          <a:p>
            <a:r>
              <a:rPr lang="en-GB">
                <a:solidFill>
                  <a:srgbClr val="5C6F7B"/>
                </a:solidFill>
              </a:rPr>
              <a:t>Jessen</a:t>
            </a:r>
          </a:p>
        </p:txBody>
      </p:sp>
      <p:sp>
        <p:nvSpPr>
          <p:cNvPr id="111624" name="Rectangle 8"/>
          <p:cNvSpPr>
            <a:spLocks noChangeArrowheads="1"/>
          </p:cNvSpPr>
          <p:nvPr/>
        </p:nvSpPr>
        <p:spPr bwMode="auto">
          <a:xfrm>
            <a:off x="366713" y="889000"/>
            <a:ext cx="6305550" cy="523875"/>
          </a:xfrm>
          <a:prstGeom prst="rect">
            <a:avLst/>
          </a:prstGeom>
          <a:noFill/>
          <a:ln w="9525">
            <a:noFill/>
            <a:miter lim="800000"/>
          </a:ln>
        </p:spPr>
        <p:txBody>
          <a:bodyPr wrap="none">
            <a:spAutoFit/>
          </a:bodyPr>
          <a:lstStyle/>
          <a:p>
            <a:pPr>
              <a:buFont typeface="Arial" panose="020B0604020202020204" pitchFamily="34" charset="0"/>
              <a:buNone/>
            </a:pPr>
            <a:r>
              <a:rPr lang="en-AU" sz="2800">
                <a:solidFill>
                  <a:srgbClr val="0073AE"/>
                </a:solidFill>
                <a:latin typeface="Times New Roman MT Std"/>
                <a:cs typeface="Times New Roman" panose="02020603050405020304" charset="0"/>
              </a:rPr>
              <a:t>Plastic Contact Lens Co., Chicago, 1949</a:t>
            </a:r>
            <a:endParaRPr lang="en-GB" sz="2800">
              <a:solidFill>
                <a:srgbClr val="0073AE"/>
              </a:solidFill>
              <a:latin typeface="Times New Roman MT Std"/>
              <a:cs typeface="Times New Roman" panose="0202060305040502030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Suneet Eng\Desktop\A22\Picture22.jpg"/>
          <p:cNvPicPr>
            <a:picLocks noChangeAspect="1" noChangeArrowheads="1"/>
          </p:cNvPicPr>
          <p:nvPr/>
        </p:nvPicPr>
        <p:blipFill>
          <a:blip r:embed="rId3" cstate="print"/>
          <a:srcRect/>
          <a:stretch>
            <a:fillRect/>
          </a:stretch>
        </p:blipFill>
        <p:spPr bwMode="auto">
          <a:xfrm>
            <a:off x="7072330" y="3571876"/>
            <a:ext cx="1828800" cy="2382838"/>
          </a:xfrm>
          <a:prstGeom prst="rect">
            <a:avLst/>
          </a:prstGeom>
          <a:noFill/>
        </p:spPr>
      </p:pic>
      <p:pic>
        <p:nvPicPr>
          <p:cNvPr id="17410" name="Picture 2" descr="C:\Users\Suneet Eng\Desktop\A22\Picture211.jpg"/>
          <p:cNvPicPr>
            <a:picLocks noChangeAspect="1" noChangeArrowheads="1"/>
          </p:cNvPicPr>
          <p:nvPr/>
        </p:nvPicPr>
        <p:blipFill>
          <a:blip r:embed="rId4" cstate="print"/>
          <a:srcRect/>
          <a:stretch>
            <a:fillRect/>
          </a:stretch>
        </p:blipFill>
        <p:spPr bwMode="auto">
          <a:xfrm>
            <a:off x="7072330" y="1000108"/>
            <a:ext cx="1816100" cy="2243138"/>
          </a:xfrm>
          <a:prstGeom prst="rect">
            <a:avLst/>
          </a:prstGeom>
          <a:noFill/>
        </p:spPr>
      </p:pic>
      <p:sp>
        <p:nvSpPr>
          <p:cNvPr id="113665" name="Title 1"/>
          <p:cNvSpPr>
            <a:spLocks noGrp="1"/>
          </p:cNvSpPr>
          <p:nvPr>
            <p:ph type="title"/>
          </p:nvPr>
        </p:nvSpPr>
        <p:spPr/>
        <p:txBody>
          <a:bodyPr/>
          <a:lstStyle/>
          <a:p>
            <a:r>
              <a:rPr lang="en-GB" smtClean="0"/>
              <a:t>Gas Permeable CL Materials透气性</a:t>
            </a:r>
            <a:r>
              <a:rPr lang="zh-CN" altLang="en-GB" smtClean="0">
                <a:ea typeface="宋体" panose="02010600030101010101" pitchFamily="2" charset="-122"/>
              </a:rPr>
              <a:t>硬性接触镜</a:t>
            </a:r>
            <a:r>
              <a:rPr lang="en-GB" smtClean="0"/>
              <a:t>材料</a:t>
            </a:r>
          </a:p>
        </p:txBody>
      </p:sp>
      <p:sp>
        <p:nvSpPr>
          <p:cNvPr id="113666" name="Content Placeholder 2"/>
          <p:cNvSpPr>
            <a:spLocks noGrp="1"/>
          </p:cNvSpPr>
          <p:nvPr>
            <p:ph sz="half" idx="1"/>
          </p:nvPr>
        </p:nvSpPr>
        <p:spPr>
          <a:xfrm>
            <a:off x="228600" y="981075"/>
            <a:ext cx="7010400" cy="5492750"/>
          </a:xfrm>
        </p:spPr>
        <p:txBody>
          <a:bodyPr>
            <a:normAutofit/>
          </a:bodyPr>
          <a:lstStyle/>
          <a:p>
            <a:pPr eaLnBrk="1" hangingPunct="1">
              <a:lnSpc>
                <a:spcPct val="80000"/>
              </a:lnSpc>
              <a:spcAft>
                <a:spcPts val="1200"/>
              </a:spcAft>
            </a:pPr>
            <a:r>
              <a:rPr lang="en-GB" dirty="0" smtClean="0"/>
              <a:t>1968年，唐纳德·科尔布(美国)发明了附盖技术</a:t>
            </a:r>
          </a:p>
          <a:p>
            <a:pPr eaLnBrk="1" hangingPunct="1">
              <a:lnSpc>
                <a:spcPct val="80000"/>
              </a:lnSpc>
              <a:spcAft>
                <a:spcPts val="1200"/>
              </a:spcAft>
            </a:pPr>
            <a:r>
              <a:rPr lang="en-GB" dirty="0" smtClean="0"/>
              <a:t>1970年，Norman Gaylord (1923-2007)， Joe &amp; Lenny Seidner开发了硅氧烷-甲基丙烯酸酯材料</a:t>
            </a:r>
          </a:p>
          <a:p>
            <a:pPr eaLnBrk="1" hangingPunct="1">
              <a:lnSpc>
                <a:spcPct val="80000"/>
              </a:lnSpc>
              <a:spcAft>
                <a:spcPts val="1200"/>
              </a:spcAft>
            </a:pPr>
            <a:r>
              <a:rPr lang="en-GB" dirty="0" smtClean="0"/>
              <a:t>1972年，聚合物技术公司和Perry Rosenthal开发了波士顿材料</a:t>
            </a:r>
          </a:p>
          <a:p>
            <a:pPr eaLnBrk="1" hangingPunct="1">
              <a:lnSpc>
                <a:spcPct val="80000"/>
              </a:lnSpc>
              <a:spcAft>
                <a:spcPts val="600"/>
              </a:spcAft>
            </a:pPr>
            <a:r>
              <a:rPr lang="en-GB" dirty="0" smtClean="0"/>
              <a:t>1972年，Irving Fatt建议使用醋酸丁酸纤维素(CAB) </a:t>
            </a:r>
          </a:p>
          <a:p>
            <a:pPr lvl="1" eaLnBrk="1" hangingPunct="1">
              <a:lnSpc>
                <a:spcPct val="80000"/>
              </a:lnSpc>
              <a:spcAft>
                <a:spcPts val="1200"/>
              </a:spcAft>
            </a:pPr>
            <a:r>
              <a:rPr lang="en-GB" dirty="0" smtClean="0"/>
              <a:t>1978 FDA approve CAB </a:t>
            </a:r>
          </a:p>
          <a:p>
            <a:pPr eaLnBrk="1" hangingPunct="1">
              <a:lnSpc>
                <a:spcPct val="80000"/>
              </a:lnSpc>
              <a:spcAft>
                <a:spcPts val="1200"/>
              </a:spcAft>
            </a:pPr>
            <a:r>
              <a:rPr lang="en-GB" dirty="0" smtClean="0"/>
              <a:t>1978年，Danker实验室首次在美国生产</a:t>
            </a:r>
            <a:r>
              <a:rPr lang="zh-CN" altLang="en-GB" dirty="0" smtClean="0">
                <a:ea typeface="宋体" panose="02010600030101010101" pitchFamily="2" charset="-122"/>
              </a:rPr>
              <a:t>透气性硬性接触镜</a:t>
            </a:r>
          </a:p>
          <a:p>
            <a:pPr eaLnBrk="1" hangingPunct="1">
              <a:lnSpc>
                <a:spcPct val="80000"/>
              </a:lnSpc>
              <a:spcAft>
                <a:spcPts val="1200"/>
              </a:spcAft>
            </a:pPr>
            <a:r>
              <a:rPr lang="en-GB" dirty="0" smtClean="0"/>
              <a:t>1979年，Polycon首次获得商业成功的GP材料</a:t>
            </a:r>
          </a:p>
          <a:p>
            <a:pPr lvl="1" eaLnBrk="1" hangingPunct="1">
              <a:lnSpc>
                <a:spcPct val="80000"/>
              </a:lnSpc>
              <a:spcAft>
                <a:spcPts val="600"/>
              </a:spcAft>
            </a:pPr>
            <a:r>
              <a:rPr lang="en-GB" dirty="0" smtClean="0"/>
              <a:t>后来被Syntex公司收购。</a:t>
            </a:r>
          </a:p>
          <a:p>
            <a:pPr eaLnBrk="1" hangingPunct="1">
              <a:lnSpc>
                <a:spcPct val="80000"/>
              </a:lnSpc>
              <a:spcAft>
                <a:spcPts val="1200"/>
              </a:spcAft>
            </a:pPr>
            <a:r>
              <a:rPr lang="en-GB" dirty="0" smtClean="0"/>
              <a:t>1982年,波士顿发</a:t>
            </a:r>
            <a:r>
              <a:rPr lang="zh-CN" altLang="en-GB" dirty="0" smtClean="0">
                <a:ea typeface="宋体" panose="02010600030101010101" pitchFamily="2" charset="-122"/>
              </a:rPr>
              <a:t>展</a:t>
            </a:r>
            <a:endParaRPr lang="en-GB" dirty="0" smtClean="0"/>
          </a:p>
          <a:p>
            <a:pPr eaLnBrk="1" hangingPunct="1">
              <a:lnSpc>
                <a:spcPct val="80000"/>
              </a:lnSpc>
              <a:spcAft>
                <a:spcPts val="1200"/>
              </a:spcAft>
            </a:pPr>
            <a:r>
              <a:rPr lang="en-GB" dirty="0" smtClean="0"/>
              <a:t>1983, Don Ezekiel (Australia)</a:t>
            </a:r>
            <a:r>
              <a:rPr lang="en-US" altLang="en-GB" dirty="0" smtClean="0"/>
              <a:t>,</a:t>
            </a:r>
            <a:r>
              <a:rPr lang="zh-CN" altLang="en-US" dirty="0" smtClean="0">
                <a:ea typeface="宋体" panose="02010600030101010101" pitchFamily="2" charset="-122"/>
              </a:rPr>
              <a:t>巩膜硬性接触镜</a:t>
            </a:r>
            <a:endParaRPr lang="en-GB" dirty="0" smtClean="0"/>
          </a:p>
          <a:p>
            <a:pPr eaLnBrk="1" hangingPunct="1">
              <a:lnSpc>
                <a:spcPct val="80000"/>
              </a:lnSpc>
              <a:spcAft>
                <a:spcPts val="1200"/>
              </a:spcAft>
            </a:pPr>
            <a:r>
              <a:rPr lang="en-GB" dirty="0" smtClean="0"/>
              <a:t>1986, Paraperm </a:t>
            </a:r>
            <a:r>
              <a:rPr lang="zh-CN" altLang="en-US" dirty="0" smtClean="0"/>
              <a:t>长戴型，</a:t>
            </a:r>
            <a:r>
              <a:rPr lang="en-US" altLang="zh-CN" dirty="0" smtClean="0"/>
              <a:t>DK 57</a:t>
            </a:r>
            <a:endParaRPr lang="en-GB" dirty="0" smtClean="0"/>
          </a:p>
          <a:p>
            <a:pPr eaLnBrk="1" hangingPunct="1">
              <a:lnSpc>
                <a:spcPct val="80000"/>
              </a:lnSpc>
              <a:spcAft>
                <a:spcPts val="1200"/>
              </a:spcAft>
            </a:pPr>
            <a:r>
              <a:rPr lang="en-GB" dirty="0" smtClean="0"/>
              <a:t>1997, Paragon HDS, Space Shuttle Endeavour, 10</a:t>
            </a:r>
            <a:r>
              <a:rPr lang="zh-CN" altLang="en-US" dirty="0" smtClean="0"/>
              <a:t>年计划</a:t>
            </a:r>
            <a:endParaRPr lang="en-GB" dirty="0" smtClean="0"/>
          </a:p>
          <a:p>
            <a:pPr>
              <a:spcAft>
                <a:spcPts val="1200"/>
              </a:spcAft>
            </a:pPr>
            <a:endParaRPr lang="en-GB" dirty="0" smtClean="0"/>
          </a:p>
        </p:txBody>
      </p:sp>
      <p:sp>
        <p:nvSpPr>
          <p:cNvPr id="113669" name="Rectangle 1"/>
          <p:cNvSpPr>
            <a:spLocks noChangeArrowheads="1"/>
          </p:cNvSpPr>
          <p:nvPr/>
        </p:nvSpPr>
        <p:spPr bwMode="auto">
          <a:xfrm>
            <a:off x="7315200" y="3200400"/>
            <a:ext cx="1208088" cy="277813"/>
          </a:xfrm>
          <a:prstGeom prst="rect">
            <a:avLst/>
          </a:prstGeom>
          <a:noFill/>
          <a:ln w="9525">
            <a:noFill/>
            <a:miter lim="800000"/>
          </a:ln>
        </p:spPr>
        <p:txBody>
          <a:bodyPr>
            <a:spAutoFit/>
          </a:bodyPr>
          <a:lstStyle/>
          <a:p>
            <a:r>
              <a:rPr lang="en-GB" sz="1200">
                <a:solidFill>
                  <a:srgbClr val="5C6F7B"/>
                </a:solidFill>
              </a:rPr>
              <a:t>Norman Gaylord</a:t>
            </a:r>
          </a:p>
        </p:txBody>
      </p:sp>
      <p:sp>
        <p:nvSpPr>
          <p:cNvPr id="113670" name="TextBox 6"/>
          <p:cNvSpPr txBox="1">
            <a:spLocks noChangeArrowheads="1"/>
          </p:cNvSpPr>
          <p:nvPr/>
        </p:nvSpPr>
        <p:spPr bwMode="auto">
          <a:xfrm>
            <a:off x="7467600" y="5943600"/>
            <a:ext cx="1511300" cy="276225"/>
          </a:xfrm>
          <a:prstGeom prst="rect">
            <a:avLst/>
          </a:prstGeom>
          <a:noFill/>
          <a:ln w="9525">
            <a:noFill/>
            <a:miter lim="800000"/>
          </a:ln>
        </p:spPr>
        <p:txBody>
          <a:bodyPr>
            <a:spAutoFit/>
          </a:bodyPr>
          <a:lstStyle/>
          <a:p>
            <a:r>
              <a:rPr lang="en-GB" sz="1200">
                <a:solidFill>
                  <a:srgbClr val="5C6F7B"/>
                </a:solidFill>
              </a:rPr>
              <a:t>Lenny Seidner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uneet Eng\Desktop\a2\A 2\Picture38.jpg"/>
          <p:cNvPicPr>
            <a:picLocks noChangeAspect="1" noChangeArrowheads="1"/>
          </p:cNvPicPr>
          <p:nvPr/>
        </p:nvPicPr>
        <p:blipFill>
          <a:blip r:embed="rId3" cstate="print"/>
          <a:srcRect/>
          <a:stretch>
            <a:fillRect/>
          </a:stretch>
        </p:blipFill>
        <p:spPr bwMode="auto">
          <a:xfrm>
            <a:off x="5643570" y="1500174"/>
            <a:ext cx="2992437" cy="4162425"/>
          </a:xfrm>
          <a:prstGeom prst="rect">
            <a:avLst/>
          </a:prstGeom>
          <a:noFill/>
        </p:spPr>
      </p:pic>
      <p:sp>
        <p:nvSpPr>
          <p:cNvPr id="115713" name="Title 1"/>
          <p:cNvSpPr>
            <a:spLocks noGrp="1"/>
          </p:cNvSpPr>
          <p:nvPr>
            <p:ph type="title"/>
          </p:nvPr>
        </p:nvSpPr>
        <p:spPr/>
        <p:txBody>
          <a:bodyPr/>
          <a:lstStyle/>
          <a:p>
            <a:r>
              <a:rPr lang="zh-CN" altLang="en-GB" dirty="0" smtClean="0">
                <a:ea typeface="宋体" panose="02010600030101010101" pitchFamily="2" charset="-122"/>
              </a:rPr>
              <a:t>软性接触镜</a:t>
            </a:r>
          </a:p>
        </p:txBody>
      </p:sp>
      <p:sp>
        <p:nvSpPr>
          <p:cNvPr id="115714" name="Content Placeholder 2"/>
          <p:cNvSpPr>
            <a:spLocks noGrp="1"/>
          </p:cNvSpPr>
          <p:nvPr>
            <p:ph sz="half" idx="1"/>
          </p:nvPr>
        </p:nvSpPr>
        <p:spPr>
          <a:xfrm>
            <a:off x="179388" y="1452563"/>
            <a:ext cx="5535612" cy="4352925"/>
          </a:xfrm>
        </p:spPr>
        <p:txBody>
          <a:bodyPr>
            <a:normAutofit fontScale="97500"/>
          </a:bodyPr>
          <a:lstStyle/>
          <a:p>
            <a:pPr eaLnBrk="1" hangingPunct="1">
              <a:lnSpc>
                <a:spcPct val="90000"/>
              </a:lnSpc>
              <a:spcAft>
                <a:spcPts val="600"/>
              </a:spcAft>
            </a:pPr>
            <a:r>
              <a:rPr lang="en-GB" sz="1800" dirty="0" smtClean="0"/>
              <a:t>1952年，Wichterle(1913-1998)和Lim(1925-2003)发明了第一个可膨胀的水凝胶HEMA。</a:t>
            </a:r>
          </a:p>
          <a:p>
            <a:pPr lvl="1" eaLnBrk="1" hangingPunct="1">
              <a:lnSpc>
                <a:spcPct val="90000"/>
              </a:lnSpc>
              <a:spcAft>
                <a:spcPts val="600"/>
              </a:spcAft>
            </a:pPr>
            <a:r>
              <a:rPr lang="en-GB" sz="1800" dirty="0" smtClean="0"/>
              <a:t>最初打算作为通用的假体材料</a:t>
            </a:r>
          </a:p>
          <a:p>
            <a:pPr eaLnBrk="1" hangingPunct="1">
              <a:lnSpc>
                <a:spcPct val="90000"/>
              </a:lnSpc>
              <a:spcAft>
                <a:spcPts val="600"/>
              </a:spcAft>
            </a:pPr>
            <a:r>
              <a:rPr lang="en-GB" sz="1800" dirty="0" smtClean="0"/>
              <a:t>1953年，Wichterle首次为</a:t>
            </a:r>
            <a:r>
              <a:rPr lang="zh-CN" altLang="en-GB" sz="1800" dirty="0" smtClean="0">
                <a:ea typeface="宋体" panose="02010600030101010101" pitchFamily="2" charset="-122"/>
              </a:rPr>
              <a:t>软性接触镜</a:t>
            </a:r>
            <a:r>
              <a:rPr lang="en-GB" sz="1800" dirty="0" smtClean="0"/>
              <a:t>申请专利。</a:t>
            </a:r>
          </a:p>
          <a:p>
            <a:pPr eaLnBrk="1" hangingPunct="1">
              <a:lnSpc>
                <a:spcPct val="90000"/>
              </a:lnSpc>
              <a:spcAft>
                <a:spcPts val="600"/>
              </a:spcAft>
            </a:pPr>
            <a:r>
              <a:rPr lang="en-GB" sz="1800" dirty="0" smtClean="0"/>
              <a:t>1956, 硅树脂弹性体——沃尔特·贝克尔</a:t>
            </a:r>
          </a:p>
          <a:p>
            <a:pPr eaLnBrk="1" hangingPunct="1">
              <a:lnSpc>
                <a:spcPct val="90000"/>
              </a:lnSpc>
              <a:spcAft>
                <a:spcPts val="600"/>
              </a:spcAft>
            </a:pPr>
            <a:r>
              <a:rPr lang="en-GB" sz="1800" dirty="0" smtClean="0"/>
              <a:t>1957年，Wichterle用封闭的聚苯乙烯模具制造</a:t>
            </a:r>
            <a:r>
              <a:rPr lang="zh-CN" altLang="en-GB" sz="1800" dirty="0" smtClean="0">
                <a:ea typeface="宋体" panose="02010600030101010101" pitchFamily="2" charset="-122"/>
              </a:rPr>
              <a:t>软性接触镜</a:t>
            </a:r>
            <a:r>
              <a:rPr lang="en-US" altLang="zh-CN" sz="1800" dirty="0" smtClean="0">
                <a:ea typeface="宋体" panose="02010600030101010101" pitchFamily="2" charset="-122"/>
              </a:rPr>
              <a:t>,</a:t>
            </a:r>
            <a:r>
              <a:rPr lang="en-GB" sz="1800" dirty="0" smtClean="0"/>
              <a:t>不成功,一年生产100台</a:t>
            </a:r>
          </a:p>
          <a:p>
            <a:pPr eaLnBrk="1" hangingPunct="1">
              <a:lnSpc>
                <a:spcPct val="90000"/>
              </a:lnSpc>
              <a:spcAft>
                <a:spcPts val="600"/>
              </a:spcAft>
            </a:pPr>
            <a:r>
              <a:rPr lang="en-GB" sz="1800" dirty="0" smtClean="0"/>
              <a:t>1960年，生物用亲水性凝胶出版。自然185:117 - 118</a:t>
            </a:r>
          </a:p>
          <a:p>
            <a:pPr>
              <a:spcAft>
                <a:spcPts val="600"/>
              </a:spcAft>
            </a:pPr>
            <a:endParaRPr lang="en-GB"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61" y="1152302"/>
            <a:ext cx="7697767" cy="4456289"/>
          </a:xfrm>
          <a:solidFill>
            <a:schemeClr val="bg1">
              <a:lumMod val="85000"/>
            </a:schemeClr>
          </a:solidFill>
        </p:spPr>
        <p:txBody>
          <a:bodyPr/>
          <a:lstStyle/>
          <a:p>
            <a:pPr>
              <a:buFontTx/>
              <a:buNone/>
              <a:defRPr/>
            </a:pPr>
            <a:r>
              <a:rPr lang="en-CA" b="1" dirty="0"/>
              <a:t>					</a:t>
            </a:r>
            <a:br>
              <a:rPr lang="en-CA" b="1" dirty="0"/>
            </a:br>
            <a:r>
              <a:rPr lang="en-US" b="1" dirty="0"/>
              <a:t> </a:t>
            </a:r>
            <a:endParaRPr lang="en-AU" b="1" dirty="0"/>
          </a:p>
          <a:p>
            <a:pPr>
              <a:defRPr/>
            </a:pPr>
            <a:r>
              <a:rPr lang="zh-CN" altLang="en-US" sz="1778" b="1" dirty="0"/>
              <a:t>国际接触镜教育者学会是</a:t>
            </a:r>
            <a:r>
              <a:rPr lang="en-US" altLang="zh-CN" sz="1778" b="1" dirty="0"/>
              <a:t>IACLE</a:t>
            </a:r>
            <a:r>
              <a:rPr lang="zh-CN" altLang="en-US" sz="1778" b="1" dirty="0"/>
              <a:t>接触镜镜课程（简称</a:t>
            </a:r>
            <a:r>
              <a:rPr lang="en-US" altLang="zh-CN" sz="1778" b="1" dirty="0"/>
              <a:t>ICLC</a:t>
            </a:r>
            <a:r>
              <a:rPr lang="zh-CN" altLang="en-US" sz="1778" b="1" dirty="0"/>
              <a:t>）所有格式和版本的唯一所有者，受版权保护。若要获得该接触镜材料，您需要同意以下条款：</a:t>
            </a:r>
            <a:endParaRPr lang="en-US" altLang="zh-CN" sz="1778" b="1" dirty="0"/>
          </a:p>
          <a:p>
            <a:pPr>
              <a:defRPr/>
            </a:pPr>
            <a:r>
              <a:rPr lang="en-US" altLang="zh-CN" sz="1778" b="1" dirty="0"/>
              <a:t> IACLE</a:t>
            </a:r>
            <a:r>
              <a:rPr lang="zh-CN" altLang="en-US" sz="1778" b="1" dirty="0"/>
              <a:t>接触镜课程只能用于个人或学习用途。未经</a:t>
            </a:r>
            <a:r>
              <a:rPr lang="en-US" altLang="zh-CN" sz="1778" b="1" dirty="0"/>
              <a:t>IACLE</a:t>
            </a:r>
            <a:r>
              <a:rPr lang="zh-CN" altLang="en-US" sz="1778" b="1" dirty="0"/>
              <a:t>书面同意，严禁传播或销售</a:t>
            </a:r>
            <a:r>
              <a:rPr lang="en-US" altLang="zh-CN" sz="1778" b="1" dirty="0"/>
              <a:t>ICLC</a:t>
            </a:r>
            <a:r>
              <a:rPr lang="zh-CN" altLang="en-US" sz="1778" b="1" dirty="0"/>
              <a:t>的全部或部分内容，或将本教材用于教育及个人以外的用途。除以下声明外，不得复制、重新发布、出版或分发</a:t>
            </a:r>
            <a:r>
              <a:rPr lang="en-US" altLang="zh-CN" sz="1778" b="1" dirty="0"/>
              <a:t>ICLC</a:t>
            </a:r>
            <a:r>
              <a:rPr lang="zh-CN" altLang="en-US" sz="1778" b="1" dirty="0"/>
              <a:t>中包含的任何材料。</a:t>
            </a:r>
            <a:endParaRPr lang="en-US" altLang="zh-CN" sz="1778" b="1" dirty="0"/>
          </a:p>
          <a:p>
            <a:pPr>
              <a:defRPr/>
            </a:pPr>
            <a:r>
              <a:rPr lang="zh-CN" altLang="en-US" sz="1778" b="1" dirty="0"/>
              <a:t>你可以在个人或教育使用时打印课程材料。所有版权信息，包括</a:t>
            </a:r>
            <a:r>
              <a:rPr lang="en-US" altLang="zh-CN" sz="1778" b="1" dirty="0"/>
              <a:t>IACLE</a:t>
            </a:r>
            <a:r>
              <a:rPr lang="zh-CN" altLang="en-US" sz="1778" b="1" dirty="0"/>
              <a:t>徽标必须保留在材料上。使用</a:t>
            </a:r>
            <a:r>
              <a:rPr lang="en-US" altLang="zh-CN" sz="1778" b="1" dirty="0"/>
              <a:t>ICLC</a:t>
            </a:r>
            <a:r>
              <a:rPr lang="zh-CN" altLang="en-US" sz="1778" b="1" dirty="0"/>
              <a:t>的任何内容，包括文本，图片或注释等必须提供合适的引用标记。</a:t>
            </a:r>
            <a:endParaRPr lang="en-AU" altLang="zh-CN" sz="1778" b="1" dirty="0"/>
          </a:p>
          <a:p>
            <a:pPr>
              <a:defRPr/>
            </a:pPr>
            <a:endParaRPr lang="en-AU" sz="1778" dirty="0"/>
          </a:p>
        </p:txBody>
      </p:sp>
      <p:sp>
        <p:nvSpPr>
          <p:cNvPr id="4" name="TextBox 3"/>
          <p:cNvSpPr txBox="1">
            <a:spLocks noChangeArrowheads="1"/>
          </p:cNvSpPr>
          <p:nvPr/>
        </p:nvSpPr>
        <p:spPr bwMode="auto">
          <a:xfrm>
            <a:off x="1779416" y="420514"/>
            <a:ext cx="5568244" cy="584775"/>
          </a:xfrm>
          <a:prstGeom prst="rect">
            <a:avLst/>
          </a:prstGeom>
          <a:noFill/>
          <a:ln w="9525">
            <a:noFill/>
            <a:miter lim="800000"/>
          </a:ln>
        </p:spPr>
        <p:txBody>
          <a:bodyPr>
            <a:spAutoFit/>
          </a:bodyPr>
          <a:lstStyle/>
          <a:p>
            <a:pPr algn="ctr"/>
            <a:r>
              <a:rPr lang="zh-CN" altLang="en-US" sz="3200" b="1" dirty="0">
                <a:solidFill>
                  <a:srgbClr val="FFFFFF"/>
                </a:solidFill>
                <a:latin typeface="Arial" panose="020B0604020202020204" pitchFamily="34" charset="0"/>
              </a:rPr>
              <a:t>版权声明</a:t>
            </a:r>
            <a:endParaRPr lang="en-AU" altLang="en-US" sz="32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803053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026"/>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7762" name="Rectangle 1027"/>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7763" name="Rectangle 1028"/>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7764" name="Rectangle 1029"/>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17765" name="Rectangle 1035"/>
          <p:cNvSpPr>
            <a:spLocks noChangeArrowheads="1"/>
          </p:cNvSpPr>
          <p:nvPr/>
        </p:nvSpPr>
        <p:spPr bwMode="auto">
          <a:xfrm>
            <a:off x="644525" y="15875"/>
            <a:ext cx="8913813" cy="1143000"/>
          </a:xfrm>
          <a:prstGeom prst="rect">
            <a:avLst/>
          </a:prstGeom>
          <a:noFill/>
          <a:ln w="9525">
            <a:noFill/>
            <a:miter lim="800000"/>
          </a:ln>
        </p:spPr>
        <p:txBody>
          <a:bodyPr lIns="92075" tIns="46038" rIns="92075" bIns="46038" anchor="ctr"/>
          <a:lstStyle/>
          <a:p>
            <a:pPr algn="ctr" defTabSz="762000" eaLnBrk="0" hangingPunct="0"/>
            <a:endParaRPr lang="en-US" sz="3800" b="1">
              <a:solidFill>
                <a:schemeClr val="bg1"/>
              </a:solidFill>
              <a:latin typeface="Arial" panose="020B0604020202020204" pitchFamily="34" charset="0"/>
            </a:endParaRPr>
          </a:p>
        </p:txBody>
      </p:sp>
      <p:pic>
        <p:nvPicPr>
          <p:cNvPr id="117766" name="Picture 7" descr="D:\IACLE ALL MODULES\IACLE COL PICS\MOD 2 Col Pics\2L1\0115-96.JPG"/>
          <p:cNvPicPr>
            <a:picLocks noChangeAspect="1" noChangeArrowheads="1"/>
          </p:cNvPicPr>
          <p:nvPr/>
        </p:nvPicPr>
        <p:blipFill>
          <a:blip r:embed="rId3" cstate="print"/>
          <a:srcRect t="10033"/>
          <a:stretch>
            <a:fillRect/>
          </a:stretch>
        </p:blipFill>
        <p:spPr bwMode="auto">
          <a:xfrm>
            <a:off x="1274763" y="2408873"/>
            <a:ext cx="2363787" cy="3602037"/>
          </a:xfrm>
          <a:prstGeom prst="rect">
            <a:avLst/>
          </a:prstGeom>
          <a:noFill/>
          <a:ln w="9525">
            <a:noFill/>
            <a:miter lim="800000"/>
            <a:headEnd/>
            <a:tailEnd/>
          </a:ln>
        </p:spPr>
      </p:pic>
      <p:pic>
        <p:nvPicPr>
          <p:cNvPr id="117767" name="Picture 2"/>
          <p:cNvPicPr>
            <a:picLocks noChangeAspect="1" noChangeArrowheads="1"/>
          </p:cNvPicPr>
          <p:nvPr/>
        </p:nvPicPr>
        <p:blipFill>
          <a:blip r:embed="rId4" cstate="print"/>
          <a:srcRect l="23309" r="24219" b="36900"/>
          <a:stretch>
            <a:fillRect/>
          </a:stretch>
        </p:blipFill>
        <p:spPr bwMode="auto">
          <a:xfrm>
            <a:off x="4723130" y="2876233"/>
            <a:ext cx="3160713" cy="2667000"/>
          </a:xfrm>
          <a:prstGeom prst="rect">
            <a:avLst/>
          </a:prstGeom>
          <a:noFill/>
          <a:ln w="9525">
            <a:noFill/>
            <a:miter lim="800000"/>
            <a:headEnd/>
            <a:tailEnd/>
          </a:ln>
        </p:spPr>
      </p:pic>
      <p:sp>
        <p:nvSpPr>
          <p:cNvPr id="117768" name="Rectangle 2"/>
          <p:cNvSpPr>
            <a:spLocks noChangeArrowheads="1"/>
          </p:cNvSpPr>
          <p:nvPr/>
        </p:nvSpPr>
        <p:spPr bwMode="auto">
          <a:xfrm>
            <a:off x="1487488" y="1882775"/>
            <a:ext cx="1601787" cy="368300"/>
          </a:xfrm>
          <a:prstGeom prst="rect">
            <a:avLst/>
          </a:prstGeom>
          <a:noFill/>
          <a:ln w="9525">
            <a:noFill/>
            <a:miter lim="800000"/>
          </a:ln>
        </p:spPr>
        <p:txBody>
          <a:bodyPr wrap="none">
            <a:spAutoFit/>
          </a:bodyPr>
          <a:lstStyle/>
          <a:p>
            <a:r>
              <a:rPr lang="en-US" b="1">
                <a:solidFill>
                  <a:srgbClr val="5C6F7B"/>
                </a:solidFill>
              </a:rPr>
              <a:t>Otto Wichterle</a:t>
            </a:r>
            <a:endParaRPr lang="en-US">
              <a:solidFill>
                <a:srgbClr val="5C6F7B"/>
              </a:solidFill>
            </a:endParaRPr>
          </a:p>
        </p:txBody>
      </p:sp>
      <p:sp>
        <p:nvSpPr>
          <p:cNvPr id="117769" name="Rectangle 4"/>
          <p:cNvSpPr>
            <a:spLocks noChangeArrowheads="1"/>
          </p:cNvSpPr>
          <p:nvPr/>
        </p:nvSpPr>
        <p:spPr bwMode="auto">
          <a:xfrm>
            <a:off x="5353050" y="1882775"/>
            <a:ext cx="1901825" cy="369888"/>
          </a:xfrm>
          <a:prstGeom prst="rect">
            <a:avLst/>
          </a:prstGeom>
          <a:noFill/>
          <a:ln w="9525">
            <a:noFill/>
            <a:miter lim="800000"/>
          </a:ln>
        </p:spPr>
        <p:txBody>
          <a:bodyPr wrap="none">
            <a:spAutoFit/>
          </a:bodyPr>
          <a:lstStyle/>
          <a:p>
            <a:r>
              <a:rPr lang="en-US" b="1">
                <a:solidFill>
                  <a:srgbClr val="5C6F7B"/>
                </a:solidFill>
              </a:rPr>
              <a:t>Dr Drashoslav Lim</a:t>
            </a:r>
          </a:p>
        </p:txBody>
      </p:sp>
      <p:sp>
        <p:nvSpPr>
          <p:cNvPr id="117770" name="Title 1"/>
          <p:cNvSpPr txBox="1"/>
          <p:nvPr/>
        </p:nvSpPr>
        <p:spPr bwMode="auto">
          <a:xfrm>
            <a:off x="152400" y="0"/>
            <a:ext cx="8839200" cy="685800"/>
          </a:xfrm>
          <a:prstGeom prst="rect">
            <a:avLst/>
          </a:prstGeom>
          <a:noFill/>
          <a:ln w="9525">
            <a:noFill/>
            <a:miter lim="800000"/>
          </a:ln>
        </p:spPr>
        <p:txBody>
          <a:bodyPr anchor="ctr"/>
          <a:lstStyle/>
          <a:p>
            <a:pPr eaLnBrk="0" hangingPunct="0"/>
            <a:r>
              <a:rPr lang="en-GB" sz="2800">
                <a:solidFill>
                  <a:schemeClr val="bg1"/>
                </a:solidFill>
                <a:latin typeface="Arial" panose="020B0604020202020204" pitchFamily="34" charset="0"/>
              </a:rPr>
              <a:t>Wichterle &amp; Lim</a:t>
            </a:r>
          </a:p>
        </p:txBody>
      </p:sp>
      <p:sp>
        <p:nvSpPr>
          <p:cNvPr id="117771" name="Rectangle 12"/>
          <p:cNvSpPr>
            <a:spLocks noChangeArrowheads="1"/>
          </p:cNvSpPr>
          <p:nvPr/>
        </p:nvSpPr>
        <p:spPr bwMode="auto">
          <a:xfrm>
            <a:off x="366713" y="889000"/>
            <a:ext cx="7725192" cy="523220"/>
          </a:xfrm>
          <a:prstGeom prst="rect">
            <a:avLst/>
          </a:prstGeom>
          <a:noFill/>
          <a:ln w="9525">
            <a:noFill/>
            <a:miter lim="800000"/>
          </a:ln>
        </p:spPr>
        <p:txBody>
          <a:bodyPr wrap="none">
            <a:spAutoFit/>
          </a:bodyPr>
          <a:lstStyle/>
          <a:p>
            <a:pPr algn="l">
              <a:buFont typeface="Arial" panose="020B0604020202020204" pitchFamily="34" charset="0"/>
              <a:buNone/>
            </a:pPr>
            <a:r>
              <a:rPr lang="en-AU" sz="2800" dirty="0" smtClean="0">
                <a:solidFill>
                  <a:srgbClr val="0073AE"/>
                </a:solidFill>
                <a:latin typeface="Times New Roman MT Std"/>
                <a:cs typeface="Times New Roman" panose="02020603050405020304" charset="0"/>
              </a:rPr>
              <a:t>捷克斯洛伐克科学院大分子化学研究所</a:t>
            </a:r>
            <a:r>
              <a:rPr lang="en-AU" sz="2800" dirty="0">
                <a:solidFill>
                  <a:srgbClr val="0073AE"/>
                </a:solidFill>
                <a:latin typeface="Times New Roman MT Std"/>
                <a:cs typeface="Times New Roman" panose="02020603050405020304" charset="0"/>
              </a:rPr>
              <a:t>，布拉格</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Users\Suneet Eng\Desktop\a2\A 2\Picture42.jpg"/>
          <p:cNvPicPr>
            <a:picLocks noChangeAspect="1" noChangeArrowheads="1"/>
          </p:cNvPicPr>
          <p:nvPr/>
        </p:nvPicPr>
        <p:blipFill>
          <a:blip r:embed="rId3" cstate="print"/>
          <a:srcRect/>
          <a:stretch>
            <a:fillRect/>
          </a:stretch>
        </p:blipFill>
        <p:spPr bwMode="auto">
          <a:xfrm>
            <a:off x="1021308" y="4622194"/>
            <a:ext cx="2182812" cy="1603375"/>
          </a:xfrm>
          <a:prstGeom prst="rect">
            <a:avLst/>
          </a:prstGeom>
          <a:noFill/>
        </p:spPr>
      </p:pic>
      <p:pic>
        <p:nvPicPr>
          <p:cNvPr id="27651" name="Picture 3" descr="C:\Users\Suneet Eng\Desktop\a2\A 2\Picture41.jpg"/>
          <p:cNvPicPr>
            <a:picLocks noChangeAspect="1" noChangeArrowheads="1"/>
          </p:cNvPicPr>
          <p:nvPr/>
        </p:nvPicPr>
        <p:blipFill>
          <a:blip r:embed="rId4" cstate="print"/>
          <a:srcRect/>
          <a:stretch>
            <a:fillRect/>
          </a:stretch>
        </p:blipFill>
        <p:spPr bwMode="auto">
          <a:xfrm>
            <a:off x="254188" y="2746152"/>
            <a:ext cx="2371725" cy="1841500"/>
          </a:xfrm>
          <a:prstGeom prst="rect">
            <a:avLst/>
          </a:prstGeom>
          <a:noFill/>
        </p:spPr>
      </p:pic>
      <p:pic>
        <p:nvPicPr>
          <p:cNvPr id="27650" name="Picture 2" descr="C:\Users\Suneet Eng\Desktop\a2\A 2\Picture40.jpg"/>
          <p:cNvPicPr>
            <a:picLocks noChangeAspect="1" noChangeArrowheads="1"/>
          </p:cNvPicPr>
          <p:nvPr/>
        </p:nvPicPr>
        <p:blipFill>
          <a:blip r:embed="rId5" cstate="print"/>
          <a:srcRect/>
          <a:stretch>
            <a:fillRect/>
          </a:stretch>
        </p:blipFill>
        <p:spPr bwMode="auto">
          <a:xfrm>
            <a:off x="254188" y="801560"/>
            <a:ext cx="2468562" cy="1920875"/>
          </a:xfrm>
          <a:prstGeom prst="rect">
            <a:avLst/>
          </a:prstGeom>
          <a:noFill/>
        </p:spPr>
      </p:pic>
      <p:sp>
        <p:nvSpPr>
          <p:cNvPr id="119809" name="Title 1"/>
          <p:cNvSpPr>
            <a:spLocks noGrp="1"/>
          </p:cNvSpPr>
          <p:nvPr>
            <p:ph type="title"/>
          </p:nvPr>
        </p:nvSpPr>
        <p:spPr/>
        <p:txBody>
          <a:bodyPr/>
          <a:lstStyle/>
          <a:p>
            <a:r>
              <a:rPr lang="en-GB" smtClean="0"/>
              <a:t>SCLs</a:t>
            </a:r>
            <a:r>
              <a:rPr lang="zh-CN" altLang="en-GB" smtClean="0">
                <a:ea typeface="宋体" panose="02010600030101010101" pitchFamily="2" charset="-122"/>
              </a:rPr>
              <a:t>软性接触镜</a:t>
            </a:r>
          </a:p>
        </p:txBody>
      </p:sp>
      <p:sp>
        <p:nvSpPr>
          <p:cNvPr id="119810" name="Content Placeholder 3"/>
          <p:cNvSpPr>
            <a:spLocks noGrp="1"/>
          </p:cNvSpPr>
          <p:nvPr>
            <p:ph sz="half" idx="2"/>
          </p:nvPr>
        </p:nvSpPr>
        <p:spPr>
          <a:xfrm>
            <a:off x="2743200" y="1066800"/>
            <a:ext cx="6400800" cy="3886200"/>
          </a:xfrm>
        </p:spPr>
        <p:txBody>
          <a:bodyPr>
            <a:noAutofit/>
          </a:bodyPr>
          <a:lstStyle/>
          <a:p>
            <a:pPr>
              <a:lnSpc>
                <a:spcPct val="110000"/>
              </a:lnSpc>
              <a:spcBef>
                <a:spcPct val="0"/>
              </a:spcBef>
              <a:spcAft>
                <a:spcPts val="600"/>
              </a:spcAft>
            </a:pPr>
            <a:r>
              <a:rPr lang="en-GB" dirty="0" smtClean="0"/>
              <a:t>Wichterle用他儿子Kamil的一套Merkur构造器(捷克类似于Meccano的构造器)造出了他的第一台自旋铸造机(左上)。ILAMO圣路易斯)</a:t>
            </a:r>
          </a:p>
          <a:p>
            <a:pPr>
              <a:lnSpc>
                <a:spcPct val="110000"/>
              </a:lnSpc>
              <a:spcBef>
                <a:spcPct val="0"/>
              </a:spcBef>
              <a:spcAft>
                <a:spcPts val="600"/>
              </a:spcAft>
            </a:pPr>
            <a:r>
              <a:rPr lang="en-GB" dirty="0" smtClean="0"/>
              <a:t>后来，一台更大的机器由留声机马达驱动(左下)。IMC,布拉格)</a:t>
            </a:r>
          </a:p>
          <a:p>
            <a:pPr>
              <a:lnSpc>
                <a:spcPct val="110000"/>
              </a:lnSpc>
              <a:spcBef>
                <a:spcPct val="0"/>
              </a:spcBef>
              <a:spcAft>
                <a:spcPts val="600"/>
              </a:spcAft>
            </a:pPr>
            <a:r>
              <a:rPr lang="en-GB" dirty="0" smtClean="0"/>
              <a:t>1961年圣诞节下午，在捷克斯洛伐克布拉格，他的餐桌上制作了第一</a:t>
            </a:r>
            <a:r>
              <a:rPr lang="zh-CN" altLang="en-GB" dirty="0" smtClean="0">
                <a:ea typeface="宋体" panose="02010600030101010101" pitchFamily="2" charset="-122"/>
              </a:rPr>
              <a:t>批接触镜</a:t>
            </a:r>
            <a:endParaRPr lang="en-GB" dirty="0" smtClean="0"/>
          </a:p>
          <a:p>
            <a:pPr lvl="1">
              <a:lnSpc>
                <a:spcPct val="110000"/>
              </a:lnSpc>
              <a:spcBef>
                <a:spcPct val="0"/>
              </a:spcBef>
              <a:spcAft>
                <a:spcPts val="600"/>
              </a:spcAft>
            </a:pPr>
            <a:r>
              <a:rPr lang="en-GB" dirty="0" smtClean="0"/>
              <a:t>用他自己的眼睛试了试，他们都成功了</a:t>
            </a:r>
          </a:p>
          <a:p>
            <a:pPr>
              <a:lnSpc>
                <a:spcPct val="110000"/>
              </a:lnSpc>
              <a:spcBef>
                <a:spcPct val="0"/>
              </a:spcBef>
              <a:spcAft>
                <a:spcPts val="600"/>
              </a:spcAft>
            </a:pPr>
            <a:r>
              <a:rPr lang="en-GB" dirty="0" smtClean="0"/>
              <a:t>到1961年元旦为止，已经有100多个镜</a:t>
            </a:r>
            <a:r>
              <a:rPr lang="zh-CN" altLang="en-GB" dirty="0" smtClean="0">
                <a:ea typeface="宋体" panose="02010600030101010101" pitchFamily="2" charset="-122"/>
              </a:rPr>
              <a:t>片</a:t>
            </a:r>
            <a:r>
              <a:rPr lang="en-GB" dirty="0" smtClean="0"/>
              <a:t>被生产出来，并为</a:t>
            </a:r>
            <a:r>
              <a:rPr lang="zh-CN" altLang="en-GB" dirty="0" smtClean="0">
                <a:ea typeface="宋体" panose="02010600030101010101" pitchFamily="2" charset="-122"/>
              </a:rPr>
              <a:t>软性接触镜</a:t>
            </a:r>
            <a:r>
              <a:rPr lang="en-GB" dirty="0" smtClean="0"/>
              <a:t>的旋转铸造申请了专利。许多其他专利遵循</a:t>
            </a:r>
          </a:p>
          <a:p>
            <a:pPr>
              <a:lnSpc>
                <a:spcPct val="110000"/>
              </a:lnSpc>
              <a:spcBef>
                <a:spcPct val="0"/>
              </a:spcBef>
              <a:spcAft>
                <a:spcPts val="600"/>
              </a:spcAft>
            </a:pPr>
            <a:r>
              <a:rPr lang="en-GB" dirty="0" smtClean="0"/>
              <a:t>在牙科医生琳达的帮助下，</a:t>
            </a:r>
            <a:r>
              <a:rPr lang="zh-CN" altLang="en-GB" dirty="0" smtClean="0">
                <a:ea typeface="宋体" panose="02010600030101010101" pitchFamily="2" charset="-122"/>
              </a:rPr>
              <a:t>接触镜</a:t>
            </a:r>
            <a:r>
              <a:rPr lang="en-GB" dirty="0" smtClean="0"/>
              <a:t>制作</a:t>
            </a:r>
            <a:r>
              <a:rPr lang="zh-CN" altLang="en-US" dirty="0" smtClean="0"/>
              <a:t>完成了</a:t>
            </a:r>
            <a:endParaRPr lang="en-GB"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C:\Users\Suneet Eng\Desktop\a2\A 2\Picture46.jpg"/>
          <p:cNvPicPr>
            <a:picLocks noChangeAspect="1" noChangeArrowheads="1"/>
          </p:cNvPicPr>
          <p:nvPr/>
        </p:nvPicPr>
        <p:blipFill>
          <a:blip r:embed="rId3" cstate="print"/>
          <a:srcRect/>
          <a:stretch>
            <a:fillRect/>
          </a:stretch>
        </p:blipFill>
        <p:spPr bwMode="auto">
          <a:xfrm>
            <a:off x="4500562" y="4214818"/>
            <a:ext cx="3865563" cy="1835150"/>
          </a:xfrm>
          <a:prstGeom prst="rect">
            <a:avLst/>
          </a:prstGeom>
          <a:noFill/>
        </p:spPr>
      </p:pic>
      <p:pic>
        <p:nvPicPr>
          <p:cNvPr id="28676" name="Picture 4" descr="C:\Users\Suneet Eng\Desktop\a2\A 2\Picture45.jpg"/>
          <p:cNvPicPr>
            <a:picLocks noChangeAspect="1" noChangeArrowheads="1"/>
          </p:cNvPicPr>
          <p:nvPr/>
        </p:nvPicPr>
        <p:blipFill>
          <a:blip r:embed="rId4" cstate="print"/>
          <a:srcRect/>
          <a:stretch>
            <a:fillRect/>
          </a:stretch>
        </p:blipFill>
        <p:spPr bwMode="auto">
          <a:xfrm>
            <a:off x="1142976" y="3786190"/>
            <a:ext cx="2932112" cy="2266950"/>
          </a:xfrm>
          <a:prstGeom prst="rect">
            <a:avLst/>
          </a:prstGeom>
          <a:noFill/>
        </p:spPr>
      </p:pic>
      <p:pic>
        <p:nvPicPr>
          <p:cNvPr id="28675" name="Picture 3" descr="C:\Users\Suneet Eng\Desktop\a2\A 2\Picture44.jpg"/>
          <p:cNvPicPr>
            <a:picLocks noChangeAspect="1" noChangeArrowheads="1"/>
          </p:cNvPicPr>
          <p:nvPr/>
        </p:nvPicPr>
        <p:blipFill>
          <a:blip r:embed="rId5" cstate="print"/>
          <a:srcRect/>
          <a:stretch>
            <a:fillRect/>
          </a:stretch>
        </p:blipFill>
        <p:spPr bwMode="auto">
          <a:xfrm>
            <a:off x="5929322" y="1071546"/>
            <a:ext cx="1524000" cy="2889250"/>
          </a:xfrm>
          <a:prstGeom prst="rect">
            <a:avLst/>
          </a:prstGeom>
          <a:noFill/>
        </p:spPr>
      </p:pic>
      <p:pic>
        <p:nvPicPr>
          <p:cNvPr id="28674" name="Picture 2" descr="C:\Users\Suneet Eng\Desktop\a2\A 2\Picture43.jpg"/>
          <p:cNvPicPr>
            <a:picLocks noChangeAspect="1" noChangeArrowheads="1"/>
          </p:cNvPicPr>
          <p:nvPr/>
        </p:nvPicPr>
        <p:blipFill>
          <a:blip r:embed="rId6" cstate="print"/>
          <a:srcRect/>
          <a:stretch>
            <a:fillRect/>
          </a:stretch>
        </p:blipFill>
        <p:spPr bwMode="auto">
          <a:xfrm>
            <a:off x="714348" y="928670"/>
            <a:ext cx="3444875" cy="2579688"/>
          </a:xfrm>
          <a:prstGeom prst="rect">
            <a:avLst/>
          </a:prstGeom>
          <a:noFill/>
        </p:spPr>
      </p:pic>
      <p:sp>
        <p:nvSpPr>
          <p:cNvPr id="121857" name="Title 1"/>
          <p:cNvSpPr>
            <a:spLocks noGrp="1"/>
          </p:cNvSpPr>
          <p:nvPr>
            <p:ph type="title"/>
          </p:nvPr>
        </p:nvSpPr>
        <p:spPr/>
        <p:txBody>
          <a:bodyPr>
            <a:normAutofit fontScale="90000"/>
          </a:bodyPr>
          <a:lstStyle/>
          <a:p>
            <a:r>
              <a:rPr lang="en-GB" smtClean="0"/>
              <a:t>SCLs - Initial packaging ideas</a:t>
            </a:r>
            <a:r>
              <a:rPr lang="zh-CN" altLang="en-GB" smtClean="0">
                <a:ea typeface="宋体" panose="02010600030101010101" pitchFamily="2" charset="-122"/>
              </a:rPr>
              <a:t>软性接触镜</a:t>
            </a:r>
            <a:r>
              <a:rPr lang="en-US" altLang="zh-CN" smtClean="0">
                <a:ea typeface="宋体" panose="02010600030101010101" pitchFamily="2" charset="-122"/>
              </a:rPr>
              <a:t>-</a:t>
            </a:r>
            <a:r>
              <a:rPr lang="zh-CN" altLang="en-US" smtClean="0">
                <a:ea typeface="宋体" panose="02010600030101010101" pitchFamily="2" charset="-122"/>
              </a:rPr>
              <a:t>原始的包装创意</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uneet Eng\Desktop\A22\Picture23.jpg"/>
          <p:cNvPicPr>
            <a:picLocks noChangeAspect="1" noChangeArrowheads="1"/>
          </p:cNvPicPr>
          <p:nvPr/>
        </p:nvPicPr>
        <p:blipFill>
          <a:blip r:embed="rId3" cstate="print"/>
          <a:srcRect/>
          <a:stretch>
            <a:fillRect/>
          </a:stretch>
        </p:blipFill>
        <p:spPr bwMode="auto">
          <a:xfrm>
            <a:off x="928662" y="1500174"/>
            <a:ext cx="3206751" cy="3938588"/>
          </a:xfrm>
          <a:prstGeom prst="rect">
            <a:avLst/>
          </a:prstGeom>
          <a:noFill/>
        </p:spPr>
      </p:pic>
      <p:pic>
        <p:nvPicPr>
          <p:cNvPr id="29699" name="Picture 3" descr="C:\Users\Suneet Eng\Desktop\a2\A 2\Picture48.jpg"/>
          <p:cNvPicPr>
            <a:picLocks noChangeAspect="1" noChangeArrowheads="1"/>
          </p:cNvPicPr>
          <p:nvPr/>
        </p:nvPicPr>
        <p:blipFill>
          <a:blip r:embed="rId4" cstate="print"/>
          <a:srcRect/>
          <a:stretch>
            <a:fillRect/>
          </a:stretch>
        </p:blipFill>
        <p:spPr bwMode="auto">
          <a:xfrm>
            <a:off x="4857752" y="1428736"/>
            <a:ext cx="3822700" cy="2779713"/>
          </a:xfrm>
          <a:prstGeom prst="rect">
            <a:avLst/>
          </a:prstGeom>
          <a:noFill/>
        </p:spPr>
      </p:pic>
      <p:sp>
        <p:nvSpPr>
          <p:cNvPr id="123905" name="Title 1"/>
          <p:cNvSpPr>
            <a:spLocks noGrp="1"/>
          </p:cNvSpPr>
          <p:nvPr>
            <p:ph type="title"/>
          </p:nvPr>
        </p:nvSpPr>
        <p:spPr/>
        <p:txBody>
          <a:bodyPr/>
          <a:lstStyle/>
          <a:p>
            <a:r>
              <a:rPr lang="en-GB" dirty="0" smtClean="0"/>
              <a:t>商业化</a:t>
            </a:r>
          </a:p>
        </p:txBody>
      </p:sp>
      <p:sp>
        <p:nvSpPr>
          <p:cNvPr id="123908" name="Rectangle 6"/>
          <p:cNvSpPr>
            <a:spLocks noChangeArrowheads="1"/>
          </p:cNvSpPr>
          <p:nvPr/>
        </p:nvSpPr>
        <p:spPr bwMode="auto">
          <a:xfrm>
            <a:off x="4648200" y="4267200"/>
            <a:ext cx="4105275" cy="646113"/>
          </a:xfrm>
          <a:prstGeom prst="rect">
            <a:avLst/>
          </a:prstGeom>
          <a:noFill/>
          <a:ln w="9525">
            <a:noFill/>
            <a:miter lim="800000"/>
          </a:ln>
        </p:spPr>
        <p:txBody>
          <a:bodyPr>
            <a:spAutoFit/>
          </a:bodyPr>
          <a:lstStyle/>
          <a:p>
            <a:pPr algn="ctr"/>
            <a:r>
              <a:rPr lang="en-GB">
                <a:solidFill>
                  <a:srgbClr val="5C6F7B"/>
                </a:solidFill>
                <a:latin typeface="Arial" panose="020B0604020202020204" pitchFamily="34" charset="0"/>
              </a:rPr>
              <a:t>1965 meeting of Pollak (1927-2013) </a:t>
            </a:r>
          </a:p>
          <a:p>
            <a:pPr algn="ctr"/>
            <a:r>
              <a:rPr lang="en-GB">
                <a:solidFill>
                  <a:srgbClr val="5C6F7B"/>
                </a:solidFill>
                <a:latin typeface="Arial" panose="020B0604020202020204" pitchFamily="34" charset="0"/>
              </a:rPr>
              <a:t>&amp; Wichterle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050"/>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5954" name="Rectangle 2051"/>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5955" name="Rectangle 2052"/>
          <p:cNvSpPr>
            <a:spLocks noChangeArrowheads="1"/>
          </p:cNvSpPr>
          <p:nvPr/>
        </p:nvSpPr>
        <p:spPr bwMode="auto">
          <a:xfrm>
            <a:off x="685800" y="6248400"/>
            <a:ext cx="19050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5956" name="Rectangle 2053"/>
          <p:cNvSpPr>
            <a:spLocks noChangeArrowheads="1"/>
          </p:cNvSpPr>
          <p:nvPr/>
        </p:nvSpPr>
        <p:spPr bwMode="auto">
          <a:xfrm>
            <a:off x="3124200" y="6248400"/>
            <a:ext cx="2895600" cy="457200"/>
          </a:xfrm>
          <a:prstGeom prst="rect">
            <a:avLst/>
          </a:prstGeom>
          <a:noFill/>
          <a:ln w="9525">
            <a:noFill/>
            <a:miter lim="800000"/>
          </a:ln>
        </p:spPr>
        <p:txBody>
          <a:bodyPr wrap="none" anchor="ctr"/>
          <a:lstStyle/>
          <a:p>
            <a:pPr eaLnBrk="0" hangingPunct="0">
              <a:lnSpc>
                <a:spcPct val="110000"/>
              </a:lnSpc>
            </a:pPr>
            <a:endParaRPr lang="en-US" sz="2800">
              <a:solidFill>
                <a:srgbClr val="FCFEB9"/>
              </a:solidFill>
              <a:latin typeface="Arial" panose="020B0604020202020204" pitchFamily="34" charset="0"/>
            </a:endParaRPr>
          </a:p>
        </p:txBody>
      </p:sp>
      <p:sp>
        <p:nvSpPr>
          <p:cNvPr id="125957" name="Rectangle 2059"/>
          <p:cNvSpPr>
            <a:spLocks noGrp="1" noChangeArrowheads="1"/>
          </p:cNvSpPr>
          <p:nvPr>
            <p:ph idx="1"/>
          </p:nvPr>
        </p:nvSpPr>
        <p:spPr>
          <a:xfrm>
            <a:off x="457200" y="1600200"/>
            <a:ext cx="8139113" cy="2773363"/>
          </a:xfrm>
        </p:spPr>
        <p:txBody>
          <a:bodyPr/>
          <a:lstStyle/>
          <a:p>
            <a:pPr eaLnBrk="1" hangingPunct="1">
              <a:spcAft>
                <a:spcPts val="2400"/>
              </a:spcAft>
            </a:pPr>
            <a:r>
              <a:rPr lang="en-US" sz="2000" dirty="0" smtClean="0"/>
              <a:t>美国国家专利发展公司(NPDC)和罗伯特·莫里森博士购买了自旋铸造专利权- 1964年</a:t>
            </a:r>
          </a:p>
          <a:p>
            <a:pPr eaLnBrk="1" hangingPunct="1">
              <a:spcAft>
                <a:spcPts val="2400"/>
              </a:spcAft>
            </a:pPr>
            <a:r>
              <a:rPr lang="en-US" sz="2000" dirty="0" smtClean="0"/>
              <a:t>博士伦(B&amp;L)获得了制造自旋铸造</a:t>
            </a:r>
            <a:r>
              <a:rPr lang="zh-CN" altLang="en-US" sz="2000" dirty="0" smtClean="0">
                <a:ea typeface="宋体" panose="02010600030101010101" pitchFamily="2" charset="-122"/>
              </a:rPr>
              <a:t>软性接触镜</a:t>
            </a:r>
            <a:r>
              <a:rPr lang="en-US" sz="2000" dirty="0" smtClean="0"/>
              <a:t>- 1966的许可证</a:t>
            </a:r>
          </a:p>
        </p:txBody>
      </p:sp>
      <p:sp>
        <p:nvSpPr>
          <p:cNvPr id="125958" name="Title 1"/>
          <p:cNvSpPr txBox="1"/>
          <p:nvPr/>
        </p:nvSpPr>
        <p:spPr bwMode="auto">
          <a:xfrm>
            <a:off x="152400" y="0"/>
            <a:ext cx="8839200" cy="685800"/>
          </a:xfrm>
          <a:prstGeom prst="rect">
            <a:avLst/>
          </a:prstGeom>
          <a:noFill/>
          <a:ln w="9525">
            <a:noFill/>
            <a:miter lim="800000"/>
          </a:ln>
        </p:spPr>
        <p:txBody>
          <a:bodyPr anchor="ctr"/>
          <a:lstStyle/>
          <a:p>
            <a:pPr eaLnBrk="0" hangingPunct="0"/>
            <a:r>
              <a:rPr lang="zh-CN" altLang="en-US" sz="2800" dirty="0" smtClean="0">
                <a:solidFill>
                  <a:srgbClr val="FFFFFF"/>
                </a:solidFill>
                <a:latin typeface="Arial" panose="020B0604020202020204" pitchFamily="34" charset="0"/>
              </a:rPr>
              <a:t>软</a:t>
            </a:r>
            <a:r>
              <a:rPr lang="zh-CN" altLang="en-US" sz="2800" dirty="0">
                <a:solidFill>
                  <a:srgbClr val="FFFFFF"/>
                </a:solidFill>
                <a:latin typeface="Arial" panose="020B0604020202020204" pitchFamily="34" charset="0"/>
              </a:rPr>
              <a:t>性接触镜的发展</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Suneet Eng\Desktop\a2\A 2\Picture49.jpg"/>
          <p:cNvPicPr>
            <a:picLocks noChangeAspect="1" noChangeArrowheads="1"/>
          </p:cNvPicPr>
          <p:nvPr/>
        </p:nvPicPr>
        <p:blipFill>
          <a:blip r:embed="rId3" cstate="print"/>
          <a:srcRect/>
          <a:stretch>
            <a:fillRect/>
          </a:stretch>
        </p:blipFill>
        <p:spPr bwMode="auto">
          <a:xfrm>
            <a:off x="4610132" y="2071678"/>
            <a:ext cx="4462462" cy="2693988"/>
          </a:xfrm>
          <a:prstGeom prst="rect">
            <a:avLst/>
          </a:prstGeom>
          <a:noFill/>
        </p:spPr>
      </p:pic>
      <p:sp>
        <p:nvSpPr>
          <p:cNvPr id="128001" name="Title 1"/>
          <p:cNvSpPr>
            <a:spLocks noGrp="1"/>
          </p:cNvSpPr>
          <p:nvPr>
            <p:ph type="title"/>
          </p:nvPr>
        </p:nvSpPr>
        <p:spPr/>
        <p:txBody>
          <a:bodyPr/>
          <a:lstStyle/>
          <a:p>
            <a:r>
              <a:rPr lang="en-US" smtClean="0"/>
              <a:t>1966</a:t>
            </a:r>
          </a:p>
        </p:txBody>
      </p:sp>
      <p:sp>
        <p:nvSpPr>
          <p:cNvPr id="97283" name="Content Placeholder 2"/>
          <p:cNvSpPr>
            <a:spLocks noGrp="1"/>
          </p:cNvSpPr>
          <p:nvPr>
            <p:ph sz="half" idx="1"/>
          </p:nvPr>
        </p:nvSpPr>
        <p:spPr>
          <a:xfrm>
            <a:off x="250825" y="1371600"/>
            <a:ext cx="4343400" cy="4505325"/>
          </a:xfrm>
        </p:spPr>
        <p:txBody>
          <a:bodyPr>
            <a:noAutofit/>
          </a:bodyPr>
          <a:lstStyle/>
          <a:p>
            <a:pPr eaLnBrk="1" hangingPunct="1">
              <a:lnSpc>
                <a:spcPct val="110000"/>
              </a:lnSpc>
              <a:spcAft>
                <a:spcPts val="1200"/>
              </a:spcAft>
              <a:buFont typeface="Arial" panose="020B0604020202020204" pitchFamily="34" charset="0"/>
              <a:buChar char="•"/>
              <a:defRPr/>
            </a:pPr>
            <a:r>
              <a:rPr lang="en-GB" sz="1400" i="1" dirty="0" smtClean="0">
                <a:latin typeface="Arial" panose="020B0604020202020204" pitchFamily="34" charset="0"/>
                <a:cs typeface="Arial" panose="020B0604020202020204" pitchFamily="34" charset="0"/>
              </a:rPr>
              <a:t>NPDC与B&amp;L签署协议</a:t>
            </a:r>
          </a:p>
          <a:p>
            <a:pPr eaLnBrk="1" hangingPunct="1">
              <a:lnSpc>
                <a:spcPct val="110000"/>
              </a:lnSpc>
              <a:spcAft>
                <a:spcPts val="1200"/>
              </a:spcAft>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eaLnBrk="1" hangingPunct="1">
              <a:lnSpc>
                <a:spcPct val="110000"/>
              </a:lnSpc>
              <a:spcAft>
                <a:spcPts val="12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1968年，B&amp;L公司的Dominic Ruscio选择血清瓶(一种行业标准瓶，在弹性体弹力桶上有一个20毫米的卷曲帽)作为新的包装</a:t>
            </a:r>
          </a:p>
          <a:p>
            <a:pPr eaLnBrk="1" hangingPunct="1">
              <a:lnSpc>
                <a:spcPct val="110000"/>
              </a:lnSpc>
              <a:spcAft>
                <a:spcPts val="120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美国食品及药物管理局将</a:t>
            </a:r>
            <a:r>
              <a:rPr lang="zh-CN" altLang="en-US" sz="1400" dirty="0" smtClean="0">
                <a:latin typeface="Arial" panose="020B0604020202020204" pitchFamily="34" charset="0"/>
                <a:ea typeface="宋体" panose="02010600030101010101" pitchFamily="2" charset="-122"/>
                <a:cs typeface="Arial" panose="020B0604020202020204" pitchFamily="34" charset="0"/>
              </a:rPr>
              <a:t>软性接触镜</a:t>
            </a:r>
            <a:r>
              <a:rPr lang="en-US" sz="1400" dirty="0" smtClean="0">
                <a:latin typeface="Arial" panose="020B0604020202020204" pitchFamily="34" charset="0"/>
                <a:cs typeface="Arial" panose="020B0604020202020204" pitchFamily="34" charset="0"/>
              </a:rPr>
              <a:t>列为“药物”——1968年</a:t>
            </a:r>
          </a:p>
          <a:p>
            <a:pPr eaLnBrk="1" hangingPunct="1">
              <a:lnSpc>
                <a:spcPct val="110000"/>
              </a:lnSpc>
              <a:spcAft>
                <a:spcPts val="1200"/>
              </a:spcAft>
              <a:buFont typeface="Arial" panose="020B0604020202020204" pitchFamily="34" charset="0"/>
              <a:buChar char="•"/>
              <a:defRPr/>
            </a:pPr>
            <a:r>
              <a:rPr lang="en-US" sz="1400" i="1" dirty="0" smtClean="0">
                <a:latin typeface="Arial" panose="020B0604020202020204" pitchFamily="34" charset="0"/>
                <a:cs typeface="Arial" panose="020B0604020202020204" pitchFamily="34" charset="0"/>
              </a:rPr>
              <a:t>Griffin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Bionite</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NATURALENS</a:t>
            </a:r>
            <a:r>
              <a:rPr lang="en-US" sz="1400" dirty="0" smtClean="0">
                <a:latin typeface="Arial" panose="020B0604020202020204" pitchFamily="34" charset="0"/>
                <a:cs typeface="Arial" panose="020B0604020202020204" pitchFamily="34" charset="0"/>
              </a:rPr>
              <a:t>, 1969</a:t>
            </a:r>
          </a:p>
          <a:p>
            <a:pPr lvl="1" eaLnBrk="1" hangingPunct="1">
              <a:lnSpc>
                <a:spcPct val="110000"/>
              </a:lnSpc>
              <a:spcAft>
                <a:spcPts val="120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55%离子HEMA-PVP共聚合物(演变为vifilcon A)</a:t>
            </a:r>
          </a:p>
          <a:p>
            <a:pPr>
              <a:lnSpc>
                <a:spcPct val="110000"/>
              </a:lnSpc>
              <a:spcAft>
                <a:spcPts val="1200"/>
              </a:spcAft>
              <a:buFont typeface="Arial" panose="020B0604020202020204" pitchFamily="34" charset="0"/>
              <a:buNone/>
              <a:defRPr/>
            </a:pPr>
            <a:endParaRPr lang="en-GB" sz="800" dirty="0" smtClean="0">
              <a:latin typeface="Arial" panose="020B0604020202020204" pitchFamily="34" charset="0"/>
              <a:cs typeface="Arial" panose="020B0604020202020204" pitchFamily="34" charset="0"/>
            </a:endParaRPr>
          </a:p>
        </p:txBody>
      </p:sp>
      <p:pic>
        <p:nvPicPr>
          <p:cNvPr id="30723" name="Picture 3" descr="C:\Users\Suneet Eng\Desktop\a2\A 2\Picture50.jpg"/>
          <p:cNvPicPr>
            <a:picLocks noChangeAspect="1" noChangeArrowheads="1"/>
          </p:cNvPicPr>
          <p:nvPr/>
        </p:nvPicPr>
        <p:blipFill>
          <a:blip r:embed="rId4" cstate="print"/>
          <a:srcRect/>
          <a:stretch>
            <a:fillRect/>
          </a:stretch>
        </p:blipFill>
        <p:spPr bwMode="auto">
          <a:xfrm>
            <a:off x="6286512" y="4143380"/>
            <a:ext cx="1163220" cy="18732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smtClean="0"/>
              <a:t>1970’s</a:t>
            </a:r>
          </a:p>
        </p:txBody>
      </p:sp>
      <p:sp>
        <p:nvSpPr>
          <p:cNvPr id="99331" name="Content Placeholder 2"/>
          <p:cNvSpPr>
            <a:spLocks noGrp="1"/>
          </p:cNvSpPr>
          <p:nvPr>
            <p:ph sz="half" idx="1"/>
          </p:nvPr>
        </p:nvSpPr>
        <p:spPr>
          <a:xfrm>
            <a:off x="304800" y="990600"/>
            <a:ext cx="4343400" cy="5135563"/>
          </a:xfrm>
        </p:spPr>
        <p:txBody>
          <a:bodyPr>
            <a:normAutofit/>
          </a:bodyPr>
          <a:lstStyle/>
          <a:p>
            <a:pPr eaLnBrk="1" hangingPunct="1">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Dr Gordon 博士发明了tetrafilcon材料</a:t>
            </a:r>
          </a:p>
          <a:p>
            <a:pPr eaLnBrk="1" hangingPunct="1">
              <a:buFont typeface="Arial" panose="020B0604020202020204" pitchFamily="34" charset="0"/>
              <a:buChar char="•"/>
              <a:defRPr/>
            </a:pPr>
            <a:endParaRPr lang="en-GB" sz="18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John deCarle 与Geoff Galley</a:t>
            </a:r>
            <a:r>
              <a:rPr lang="zh-CN" altLang="en-US" sz="1800" dirty="0"/>
              <a:t>合作</a:t>
            </a:r>
            <a:r>
              <a:rPr lang="en-GB" sz="1800" dirty="0" smtClean="0">
                <a:latin typeface="Arial" panose="020B0604020202020204" pitchFamily="34" charset="0"/>
                <a:cs typeface="Arial" panose="020B0604020202020204" pitchFamily="34" charset="0"/>
              </a:rPr>
              <a:t>，开发出了第一个适用于长</a:t>
            </a:r>
            <a:r>
              <a:rPr lang="zh-CN" altLang="en-US" sz="1800" dirty="0" smtClean="0">
                <a:latin typeface="Arial" panose="020B0604020202020204" pitchFamily="34" charset="0"/>
                <a:cs typeface="Arial" panose="020B0604020202020204" pitchFamily="34" charset="0"/>
              </a:rPr>
              <a:t>戴型</a:t>
            </a:r>
            <a:r>
              <a:rPr lang="en-GB" sz="1800" dirty="0" smtClean="0">
                <a:latin typeface="Arial" panose="020B0604020202020204" pitchFamily="34" charset="0"/>
                <a:cs typeface="Arial" panose="020B0604020202020204" pitchFamily="34" charset="0"/>
              </a:rPr>
              <a:t>的</a:t>
            </a:r>
            <a:r>
              <a:rPr lang="zh-CN" altLang="en-GB" sz="1800" dirty="0" smtClean="0">
                <a:latin typeface="Arial" panose="020B0604020202020204" pitchFamily="34" charset="0"/>
                <a:ea typeface="宋体" panose="02010600030101010101" pitchFamily="2" charset="-122"/>
                <a:cs typeface="Arial" panose="020B0604020202020204" pitchFamily="34" charset="0"/>
              </a:rPr>
              <a:t>软镜</a:t>
            </a:r>
            <a:endParaRPr lang="en-US" altLang="zh-CN" sz="1800" dirty="0" smtClean="0">
              <a:latin typeface="Arial" panose="020B0604020202020204" pitchFamily="34" charset="0"/>
              <a:ea typeface="宋体" panose="02010600030101010101" pitchFamily="2" charset="-122"/>
              <a:cs typeface="Arial" panose="020B0604020202020204" pitchFamily="34" charset="0"/>
            </a:endParaRPr>
          </a:p>
          <a:p>
            <a:pPr eaLnBrk="1" hangingPunct="1">
              <a:buFont typeface="Arial" panose="020B0604020202020204" pitchFamily="34" charset="0"/>
              <a:buChar char="•"/>
              <a:defRPr/>
            </a:pPr>
            <a:endParaRPr lang="en-GB" sz="18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229,200 </a:t>
            </a:r>
            <a:r>
              <a:rPr lang="zh-CN" altLang="en-US" sz="1800" dirty="0" smtClean="0">
                <a:latin typeface="Arial" panose="020B0604020202020204" pitchFamily="34" charset="0"/>
                <a:cs typeface="Arial" panose="020B0604020202020204" pitchFamily="34" charset="0"/>
              </a:rPr>
              <a:t>软镜在英国被验配</a:t>
            </a:r>
            <a:endParaRPr lang="en-US" altLang="zh-CN" sz="18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endParaRPr lang="en-GB" sz="18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1800" i="1" dirty="0" smtClean="0">
                <a:latin typeface="Arial" panose="020B0604020202020204" pitchFamily="34" charset="0"/>
                <a:cs typeface="Arial" panose="020B0604020202020204" pitchFamily="34" charset="0"/>
              </a:rPr>
              <a:t>Titmus Eurocon </a:t>
            </a:r>
            <a:r>
              <a:rPr lang="en-GB" sz="1800" dirty="0" smtClean="0">
                <a:latin typeface="Arial" panose="020B0604020202020204" pitchFamily="34" charset="0"/>
                <a:cs typeface="Arial" panose="020B0604020202020204" pitchFamily="34" charset="0"/>
              </a:rPr>
              <a:t>引进德国Weicon (HEMA)镜片</a:t>
            </a:r>
          </a:p>
          <a:p>
            <a:pPr eaLnBrk="1" hangingPunct="1">
              <a:buFont typeface="Arial" panose="020B0604020202020204" pitchFamily="34" charset="0"/>
              <a:buChar char="•"/>
              <a:defRPr/>
            </a:pPr>
            <a:endParaRPr lang="en-GB" sz="18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GB" sz="1800" i="1" dirty="0" smtClean="0">
                <a:latin typeface="Arial" panose="020B0604020202020204" pitchFamily="34" charset="0"/>
                <a:cs typeface="Arial" panose="020B0604020202020204" pitchFamily="34" charset="0"/>
              </a:rPr>
              <a:t>Obrig UK 在与NPDC的交易中被Smith &amp; Nephew收购</a:t>
            </a:r>
          </a:p>
          <a:p>
            <a:pPr eaLnBrk="1" hangingPunct="1">
              <a:buFont typeface="Wingdings" panose="05000000000000000000" pitchFamily="2" charset="2"/>
              <a:buNone/>
              <a:defRPr/>
            </a:pPr>
            <a:endParaRPr lang="en-GB" sz="1800"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endParaRPr lang="en-GB" sz="18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1800" dirty="0" smtClean="0">
              <a:latin typeface="Arial" panose="020B0604020202020204" pitchFamily="34" charset="0"/>
              <a:cs typeface="Arial" panose="020B0604020202020204" pitchFamily="34" charset="0"/>
            </a:endParaRPr>
          </a:p>
        </p:txBody>
      </p:sp>
      <p:sp>
        <p:nvSpPr>
          <p:cNvPr id="99332" name="Content Placeholder 3"/>
          <p:cNvSpPr>
            <a:spLocks noGrp="1"/>
          </p:cNvSpPr>
          <p:nvPr>
            <p:ph sz="half" idx="2"/>
          </p:nvPr>
        </p:nvSpPr>
        <p:spPr/>
        <p:txBody>
          <a:bodyPr>
            <a:normAutofit/>
          </a:bodyPr>
          <a:lstStyle/>
          <a:p>
            <a:pPr eaLnBrk="1" hangingPunct="1">
              <a:lnSpc>
                <a:spcPct val="90000"/>
              </a:lnSpc>
            </a:pPr>
            <a:r>
              <a:rPr lang="zh-CN" altLang="en-US" sz="1800" dirty="0" smtClean="0"/>
              <a:t>博士伦公司</a:t>
            </a:r>
            <a:r>
              <a:rPr lang="en-GB" sz="1800" dirty="0" smtClean="0"/>
              <a:t>B&amp;L采用了旋转的机器，使用紫外线聚合而不是加热</a:t>
            </a:r>
          </a:p>
          <a:p>
            <a:pPr eaLnBrk="1" hangingPunct="1">
              <a:lnSpc>
                <a:spcPct val="90000"/>
              </a:lnSpc>
            </a:pPr>
            <a:endParaRPr lang="en-GB" sz="1800" dirty="0" smtClean="0"/>
          </a:p>
          <a:p>
            <a:pPr eaLnBrk="1" hangingPunct="1">
              <a:lnSpc>
                <a:spcPct val="90000"/>
              </a:lnSpc>
            </a:pPr>
            <a:r>
              <a:rPr lang="en-GB" sz="1800" dirty="0" smtClean="0"/>
              <a:t>聚氯乙烯(PVC)取代了以前使用的玻璃模具</a:t>
            </a:r>
          </a:p>
          <a:p>
            <a:pPr eaLnBrk="1" hangingPunct="1">
              <a:lnSpc>
                <a:spcPct val="90000"/>
              </a:lnSpc>
            </a:pPr>
            <a:endParaRPr lang="en-GB" sz="1800" dirty="0" smtClean="0"/>
          </a:p>
          <a:p>
            <a:pPr eaLnBrk="1" hangingPunct="1">
              <a:lnSpc>
                <a:spcPct val="90000"/>
              </a:lnSpc>
            </a:pPr>
            <a:r>
              <a:rPr lang="zh-CN" altLang="en-US" sz="1800" dirty="0" smtClean="0"/>
              <a:t>博士伦公司</a:t>
            </a:r>
            <a:r>
              <a:rPr lang="en-GB" sz="1800" dirty="0" smtClean="0"/>
              <a:t>为1300名CL患者提供了试验。80%达到≥6/6(20/20)</a:t>
            </a:r>
          </a:p>
          <a:p>
            <a:pPr eaLnBrk="1" hangingPunct="1">
              <a:lnSpc>
                <a:spcPct val="90000"/>
              </a:lnSpc>
            </a:pPr>
            <a:endParaRPr lang="en-GB" sz="1800" dirty="0" smtClean="0"/>
          </a:p>
          <a:p>
            <a:pPr eaLnBrk="1" hangingPunct="1">
              <a:lnSpc>
                <a:spcPct val="90000"/>
              </a:lnSpc>
            </a:pPr>
            <a:r>
              <a:rPr lang="zh-CN" altLang="en-US" sz="1800" dirty="0" smtClean="0"/>
              <a:t>首次验配</a:t>
            </a:r>
            <a:r>
              <a:rPr lang="en-US" altLang="zh-CN" sz="1800" dirty="0" smtClean="0"/>
              <a:t>HEMA</a:t>
            </a:r>
            <a:r>
              <a:rPr lang="zh-CN" altLang="en-US" sz="1800" dirty="0" smtClean="0"/>
              <a:t>材料的软镜是在澳洲和新西兰</a:t>
            </a:r>
            <a:r>
              <a:rPr lang="en-GB" sz="1800" dirty="0" smtClean="0"/>
              <a:t> (1971) (Vic Lowe, Melbourne: </a:t>
            </a:r>
            <a:r>
              <a:rPr lang="en-GB" sz="1800" i="1" dirty="0" smtClean="0"/>
              <a:t>Nissel [Australia]</a:t>
            </a:r>
            <a:r>
              <a:rPr lang="en-GB" sz="1800" dirty="0" smtClean="0"/>
              <a:t>, name used under licence from </a:t>
            </a:r>
            <a:r>
              <a:rPr lang="en-GB" sz="1800" i="1" dirty="0" smtClean="0"/>
              <a:t>Nissel &amp; Co. UK</a:t>
            </a:r>
            <a:r>
              <a:rPr lang="en-GB" sz="1800" dirty="0" smtClean="0"/>
              <a:t>).  Pen Thomas (</a:t>
            </a:r>
            <a:r>
              <a:rPr lang="en-GB" sz="1800" i="1" dirty="0" smtClean="0"/>
              <a:t>Aust.Optical Co</a:t>
            </a:r>
            <a:r>
              <a:rPr lang="en-GB" sz="1800" dirty="0" smtClean="0"/>
              <a:t>., later </a:t>
            </a:r>
            <a:r>
              <a:rPr lang="en-GB" sz="1800" i="1" dirty="0" smtClean="0"/>
              <a:t>Intnl. Optical Corp.</a:t>
            </a:r>
            <a:r>
              <a:rPr lang="en-GB" sz="1800" dirty="0" smtClean="0"/>
              <a:t>)followed almost immediately after with a 55% water, </a:t>
            </a:r>
            <a:r>
              <a:rPr lang="en-GB" sz="1800" i="1" dirty="0" smtClean="0"/>
              <a:t>Griffin</a:t>
            </a:r>
            <a:r>
              <a:rPr lang="en-GB" sz="1800" dirty="0" smtClean="0"/>
              <a:t> Bionite material SCL</a:t>
            </a:r>
            <a:r>
              <a:rPr lang="zh-CN" altLang="en-US" sz="1800" dirty="0"/>
              <a:t>）</a:t>
            </a:r>
            <a:endParaRPr lang="en-GB" sz="1800" dirty="0"/>
          </a:p>
          <a:p>
            <a:pPr>
              <a:lnSpc>
                <a:spcPct val="90000"/>
              </a:lnSpc>
            </a:pPr>
            <a:endParaRPr lang="en-US" sz="1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mtClean="0"/>
              <a:t>1970’s</a:t>
            </a:r>
          </a:p>
        </p:txBody>
      </p:sp>
      <p:sp>
        <p:nvSpPr>
          <p:cNvPr id="132098" name="Content Placeholder 2"/>
          <p:cNvSpPr>
            <a:spLocks noGrp="1"/>
          </p:cNvSpPr>
          <p:nvPr>
            <p:ph idx="1"/>
          </p:nvPr>
        </p:nvSpPr>
        <p:spPr>
          <a:xfrm>
            <a:off x="533400" y="1219200"/>
            <a:ext cx="7924800" cy="4343400"/>
          </a:xfrm>
        </p:spPr>
        <p:txBody>
          <a:bodyPr/>
          <a:lstStyle/>
          <a:p>
            <a:pPr eaLnBrk="1" hangingPunct="1">
              <a:lnSpc>
                <a:spcPct val="90000"/>
              </a:lnSpc>
            </a:pPr>
            <a:r>
              <a:rPr lang="zh-CN" altLang="en-US" sz="2000" dirty="0" smtClean="0">
                <a:solidFill>
                  <a:schemeClr val="tx1"/>
                </a:solidFill>
              </a:rPr>
              <a:t>全球视觉公司由</a:t>
            </a:r>
            <a:r>
              <a:rPr lang="en-GB" sz="2000" dirty="0" smtClean="0">
                <a:solidFill>
                  <a:schemeClr val="tx1"/>
                </a:solidFill>
              </a:rPr>
              <a:t>deCarle &amp; Galley.</a:t>
            </a:r>
            <a:r>
              <a:rPr lang="zh-CN" altLang="en-US" sz="2000" dirty="0" smtClean="0">
                <a:solidFill>
                  <a:schemeClr val="tx1"/>
                </a:solidFill>
              </a:rPr>
              <a:t>创立</a:t>
            </a:r>
            <a:endParaRPr lang="en-GB" sz="2000" dirty="0" smtClean="0">
              <a:solidFill>
                <a:schemeClr val="tx1"/>
              </a:solidFill>
            </a:endParaRPr>
          </a:p>
          <a:p>
            <a:pPr lvl="1" eaLnBrk="1" hangingPunct="1">
              <a:lnSpc>
                <a:spcPct val="90000"/>
              </a:lnSpc>
            </a:pPr>
            <a:r>
              <a:rPr lang="en-GB" sz="2000" dirty="0" smtClean="0">
                <a:solidFill>
                  <a:schemeClr val="tx1"/>
                </a:solidFill>
              </a:rPr>
              <a:t>后来被库珀实验室收购——库珀视觉的开始</a:t>
            </a:r>
          </a:p>
          <a:p>
            <a:pPr eaLnBrk="1" hangingPunct="1">
              <a:lnSpc>
                <a:spcPct val="90000"/>
              </a:lnSpc>
            </a:pPr>
            <a:endParaRPr lang="en-GB" sz="2000" dirty="0" smtClean="0">
              <a:solidFill>
                <a:schemeClr val="tx1"/>
              </a:solidFill>
            </a:endParaRPr>
          </a:p>
          <a:p>
            <a:pPr eaLnBrk="1" hangingPunct="1">
              <a:lnSpc>
                <a:spcPct val="90000"/>
              </a:lnSpc>
            </a:pPr>
            <a:r>
              <a:rPr lang="en-GB" sz="2000" dirty="0" smtClean="0">
                <a:solidFill>
                  <a:schemeClr val="tx1"/>
                </a:solidFill>
              </a:rPr>
              <a:t>Bob Morrison &amp; Sam Kaplan 在干燥状态下制作HEMA(干燥凝胶)和车床切割它。</a:t>
            </a:r>
          </a:p>
          <a:p>
            <a:pPr eaLnBrk="1" hangingPunct="1">
              <a:lnSpc>
                <a:spcPct val="90000"/>
              </a:lnSpc>
              <a:buFont typeface="Arial" panose="020B0604020202020204" pitchFamily="34" charset="0"/>
              <a:buNone/>
            </a:pPr>
            <a:endParaRPr lang="en-GB" sz="2000" dirty="0" smtClean="0">
              <a:solidFill>
                <a:schemeClr val="tx1"/>
              </a:solidFill>
            </a:endParaRPr>
          </a:p>
          <a:p>
            <a:pPr eaLnBrk="1" hangingPunct="1">
              <a:lnSpc>
                <a:spcPct val="90000"/>
              </a:lnSpc>
            </a:pPr>
            <a:r>
              <a:rPr lang="en-GB" sz="2000" dirty="0" smtClean="0">
                <a:solidFill>
                  <a:schemeClr val="tx1"/>
                </a:solidFill>
              </a:rPr>
              <a:t>欧洲公司成立Hydron镜</a:t>
            </a:r>
            <a:r>
              <a:rPr lang="zh-CN" altLang="en-GB" sz="2000" dirty="0" smtClean="0">
                <a:solidFill>
                  <a:schemeClr val="tx1"/>
                </a:solidFill>
                <a:ea typeface="宋体" panose="02010600030101010101" pitchFamily="2" charset="-122"/>
              </a:rPr>
              <a:t>片</a:t>
            </a:r>
            <a:r>
              <a:rPr lang="en-GB" sz="2000" dirty="0" smtClean="0">
                <a:solidFill>
                  <a:schemeClr val="tx1"/>
                </a:solidFill>
              </a:rPr>
              <a:t>有限公司，为客户提供车床切割</a:t>
            </a:r>
            <a:r>
              <a:rPr lang="zh-CN" altLang="en-GB" sz="2000" dirty="0" smtClean="0">
                <a:solidFill>
                  <a:schemeClr val="tx1"/>
                </a:solidFill>
                <a:ea typeface="宋体" panose="02010600030101010101" pitchFamily="2" charset="-122"/>
              </a:rPr>
              <a:t>软镜</a:t>
            </a:r>
            <a:endParaRPr lang="en-US" altLang="zh-CN" sz="2000" dirty="0" smtClean="0">
              <a:solidFill>
                <a:schemeClr val="tx1"/>
              </a:solidFill>
              <a:ea typeface="宋体" panose="02010600030101010101" pitchFamily="2" charset="-122"/>
            </a:endParaRPr>
          </a:p>
          <a:p>
            <a:pPr eaLnBrk="1" hangingPunct="1">
              <a:lnSpc>
                <a:spcPct val="90000"/>
              </a:lnSpc>
            </a:pPr>
            <a:endParaRPr lang="zh-CN" altLang="en-GB" sz="2000" dirty="0" smtClean="0">
              <a:solidFill>
                <a:schemeClr val="tx1"/>
              </a:solidFill>
              <a:ea typeface="宋体" panose="02010600030101010101" pitchFamily="2" charset="-122"/>
            </a:endParaRPr>
          </a:p>
          <a:p>
            <a:pPr eaLnBrk="1" hangingPunct="1">
              <a:lnSpc>
                <a:spcPct val="90000"/>
              </a:lnSpc>
            </a:pPr>
            <a:r>
              <a:rPr lang="zh-CN" altLang="en-GB" sz="2000" dirty="0" smtClean="0">
                <a:solidFill>
                  <a:schemeClr val="tx1"/>
                </a:solidFill>
                <a:ea typeface="宋体" panose="02010600030101010101" pitchFamily="2" charset="-122"/>
              </a:rPr>
              <a:t>球</a:t>
            </a:r>
            <a:r>
              <a:rPr lang="zh-CN" altLang="en-US" sz="2000" dirty="0" smtClean="0">
                <a:solidFill>
                  <a:schemeClr val="tx1"/>
                </a:solidFill>
                <a:ea typeface="宋体" panose="02010600030101010101" pitchFamily="2" charset="-122"/>
              </a:rPr>
              <a:t>性</a:t>
            </a:r>
            <a:r>
              <a:rPr lang="en-US" altLang="zh-CN" sz="2000" dirty="0" smtClean="0">
                <a:solidFill>
                  <a:schemeClr val="tx1"/>
                </a:solidFill>
                <a:ea typeface="宋体" panose="02010600030101010101" pitchFamily="2" charset="-122"/>
              </a:rPr>
              <a:t>,</a:t>
            </a:r>
            <a:r>
              <a:rPr lang="zh-CN" altLang="en-US" sz="2000" dirty="0" smtClean="0">
                <a:solidFill>
                  <a:schemeClr val="tx1"/>
                </a:solidFill>
                <a:ea typeface="宋体" panose="02010600030101010101" pitchFamily="2" charset="-122"/>
              </a:rPr>
              <a:t>环形</a:t>
            </a:r>
            <a:endParaRPr lang="en-GB" sz="2000" dirty="0" smtClean="0">
              <a:solidFill>
                <a:schemeClr val="tx1"/>
              </a:solidFill>
            </a:endParaRPr>
          </a:p>
          <a:p>
            <a:pPr eaLnBrk="1" hangingPunct="1">
              <a:lnSpc>
                <a:spcPct val="90000"/>
              </a:lnSpc>
            </a:pPr>
            <a:endParaRPr lang="en-GB" sz="2000" dirty="0" smtClean="0">
              <a:solidFill>
                <a:schemeClr val="tx1"/>
              </a:solidFill>
            </a:endParaRPr>
          </a:p>
          <a:p>
            <a:pPr eaLnBrk="1" hangingPunct="1">
              <a:lnSpc>
                <a:spcPct val="90000"/>
              </a:lnSpc>
            </a:pPr>
            <a:r>
              <a:rPr lang="en-GB" sz="2000" dirty="0" smtClean="0">
                <a:solidFill>
                  <a:schemeClr val="tx1"/>
                </a:solidFill>
              </a:rPr>
              <a:t>由英国</a:t>
            </a:r>
            <a:r>
              <a:rPr lang="zh-CN" altLang="en-GB" sz="2000" dirty="0" smtClean="0">
                <a:solidFill>
                  <a:schemeClr val="tx1"/>
                </a:solidFill>
                <a:ea typeface="宋体" panose="02010600030101010101" pitchFamily="2" charset="-122"/>
              </a:rPr>
              <a:t>软镜</a:t>
            </a:r>
            <a:r>
              <a:rPr lang="en-GB" sz="2000" dirty="0" smtClean="0">
                <a:solidFill>
                  <a:schemeClr val="tx1"/>
                </a:solidFill>
              </a:rPr>
              <a:t>制造公司开发的Sauflon SCLs(后来的Sauflon)</a:t>
            </a:r>
            <a:endParaRPr lang="en-US" sz="2000" dirty="0" smtClean="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mtClean="0"/>
              <a:t>1970’s</a:t>
            </a:r>
          </a:p>
        </p:txBody>
      </p:sp>
      <p:sp>
        <p:nvSpPr>
          <p:cNvPr id="134146" name="Content Placeholder 2"/>
          <p:cNvSpPr>
            <a:spLocks noGrp="1"/>
          </p:cNvSpPr>
          <p:nvPr>
            <p:ph sz="half" idx="1"/>
          </p:nvPr>
        </p:nvSpPr>
        <p:spPr>
          <a:xfrm>
            <a:off x="152400" y="1447800"/>
            <a:ext cx="4343400" cy="3886200"/>
          </a:xfrm>
        </p:spPr>
        <p:txBody>
          <a:bodyPr>
            <a:normAutofit/>
          </a:bodyPr>
          <a:lstStyle/>
          <a:p>
            <a:r>
              <a:rPr lang="zh-CN" altLang="en-US" sz="2000" dirty="0"/>
              <a:t>博士伦</a:t>
            </a:r>
            <a:r>
              <a:rPr lang="en-US" sz="2000" dirty="0" smtClean="0"/>
              <a:t>B&amp;L在1971年3月18日获得FDA批准上市</a:t>
            </a:r>
            <a:r>
              <a:rPr lang="zh-CN" altLang="en-US" sz="2000" dirty="0" smtClean="0">
                <a:ea typeface="宋体" panose="02010600030101010101" pitchFamily="2" charset="-122"/>
              </a:rPr>
              <a:t>软镜</a:t>
            </a:r>
            <a:endParaRPr lang="en-US" sz="2000" dirty="0" smtClean="0"/>
          </a:p>
          <a:p>
            <a:pPr>
              <a:buFont typeface="Arial" panose="020B0604020202020204" pitchFamily="34" charset="0"/>
              <a:buNone/>
            </a:pPr>
            <a:endParaRPr lang="en-US" sz="2000" dirty="0" smtClean="0"/>
          </a:p>
          <a:p>
            <a:pPr eaLnBrk="1" hangingPunct="1"/>
            <a:r>
              <a:rPr lang="en-GB" sz="2000" dirty="0" smtClean="0"/>
              <a:t>6个月后，</a:t>
            </a:r>
            <a:r>
              <a:rPr lang="zh-CN" altLang="en-US" sz="2000" dirty="0" smtClean="0"/>
              <a:t>博士伦</a:t>
            </a:r>
            <a:r>
              <a:rPr lang="en-GB" sz="2000" dirty="0" smtClean="0"/>
              <a:t>B&amp;L宣布</a:t>
            </a:r>
            <a:r>
              <a:rPr lang="zh-CN" altLang="en-GB" sz="2000" dirty="0" smtClean="0">
                <a:ea typeface="宋体" panose="02010600030101010101" pitchFamily="2" charset="-122"/>
              </a:rPr>
              <a:t>软镜</a:t>
            </a:r>
            <a:r>
              <a:rPr lang="en-GB" sz="2000" dirty="0" smtClean="0"/>
              <a:t>的销售额为100万美元</a:t>
            </a:r>
          </a:p>
          <a:p>
            <a:pPr eaLnBrk="1" hangingPunct="1">
              <a:buFont typeface="Arial" panose="020B0604020202020204" pitchFamily="34" charset="0"/>
              <a:buNone/>
            </a:pPr>
            <a:r>
              <a:rPr lang="en-GB" sz="2000" dirty="0" smtClean="0"/>
              <a:t> </a:t>
            </a:r>
          </a:p>
          <a:p>
            <a:pPr eaLnBrk="1" hangingPunct="1"/>
            <a:r>
              <a:rPr lang="en-GB" sz="2000" dirty="0" smtClean="0"/>
              <a:t>在2013年大约5750000美元</a:t>
            </a:r>
          </a:p>
        </p:txBody>
      </p:sp>
      <p:sp>
        <p:nvSpPr>
          <p:cNvPr id="134147" name="Content Placeholder 3"/>
          <p:cNvSpPr>
            <a:spLocks noGrp="1"/>
          </p:cNvSpPr>
          <p:nvPr>
            <p:ph sz="half" idx="2"/>
          </p:nvPr>
        </p:nvSpPr>
        <p:spPr>
          <a:xfrm>
            <a:off x="4648200" y="1371600"/>
            <a:ext cx="4343400" cy="3886200"/>
          </a:xfrm>
        </p:spPr>
        <p:txBody>
          <a:bodyPr>
            <a:normAutofit/>
          </a:bodyPr>
          <a:lstStyle/>
          <a:p>
            <a:pPr eaLnBrk="1" hangingPunct="1">
              <a:lnSpc>
                <a:spcPct val="110000"/>
              </a:lnSpc>
              <a:spcAft>
                <a:spcPts val="600"/>
              </a:spcAft>
            </a:pPr>
            <a:r>
              <a:rPr lang="en-GB" sz="2000" dirty="0" smtClean="0"/>
              <a:t>10月1日出版的《华尔街日报》软性隐形眼镜遭遇了严重的</a:t>
            </a:r>
            <a:r>
              <a:rPr lang="zh-CN" altLang="en-US" sz="2000" dirty="0"/>
              <a:t>困难</a:t>
            </a:r>
            <a:r>
              <a:rPr lang="en-GB" sz="2000" dirty="0" smtClean="0"/>
              <a:t>，因为医生们正在为使用者讨论安全问题</a:t>
            </a:r>
          </a:p>
          <a:p>
            <a:pPr eaLnBrk="1" hangingPunct="1">
              <a:lnSpc>
                <a:spcPct val="110000"/>
              </a:lnSpc>
              <a:spcAft>
                <a:spcPts val="600"/>
              </a:spcAft>
            </a:pPr>
            <a:endParaRPr lang="en-GB" dirty="0" smtClean="0"/>
          </a:p>
          <a:p>
            <a:pPr eaLnBrk="1" hangingPunct="1">
              <a:lnSpc>
                <a:spcPct val="110000"/>
              </a:lnSpc>
              <a:spcAft>
                <a:spcPts val="600"/>
              </a:spcAft>
            </a:pPr>
            <a:r>
              <a:rPr lang="zh-CN" altLang="en-GB" sz="2000" dirty="0" smtClean="0">
                <a:ea typeface="宋体" panose="02010600030101010101" pitchFamily="2" charset="-122"/>
              </a:rPr>
              <a:t>第一批软性接触镜的恐怖故事</a:t>
            </a:r>
            <a:r>
              <a:rPr lang="en-US" altLang="zh-CN" sz="2000" dirty="0" smtClean="0">
                <a:ea typeface="宋体" panose="02010600030101010101" pitchFamily="2" charset="-122"/>
              </a:rPr>
              <a:t>?</a:t>
            </a:r>
            <a:endParaRPr lang="en-US" sz="2000" dirty="0" smtClean="0"/>
          </a:p>
          <a:p>
            <a:pPr>
              <a:lnSpc>
                <a:spcPct val="110000"/>
              </a:lnSpc>
              <a:spcAft>
                <a:spcPts val="600"/>
              </a:spcAft>
            </a:pPr>
            <a:endParaRPr 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smtClean="0"/>
              <a:t>By 1975</a:t>
            </a:r>
          </a:p>
        </p:txBody>
      </p:sp>
      <p:sp>
        <p:nvSpPr>
          <p:cNvPr id="135170" name="Content Placeholder 2"/>
          <p:cNvSpPr>
            <a:spLocks noGrp="1"/>
          </p:cNvSpPr>
          <p:nvPr>
            <p:ph sz="half" idx="1"/>
          </p:nvPr>
        </p:nvSpPr>
        <p:spPr>
          <a:xfrm>
            <a:off x="152400" y="1289050"/>
            <a:ext cx="4343400" cy="4497388"/>
          </a:xfrm>
        </p:spPr>
        <p:txBody>
          <a:bodyPr/>
          <a:lstStyle/>
          <a:p>
            <a:pPr eaLnBrk="1" hangingPunct="1"/>
            <a:r>
              <a:rPr lang="en-GB" sz="2000" dirty="0" smtClean="0"/>
              <a:t>Tom Shepherd </a:t>
            </a:r>
            <a:r>
              <a:rPr lang="en-GB" sz="2000" i="1" dirty="0" smtClean="0"/>
              <a:t>获得国际镜</a:t>
            </a:r>
            <a:r>
              <a:rPr lang="zh-CN" altLang="en-GB" sz="2000" i="1" dirty="0" smtClean="0">
                <a:ea typeface="宋体" panose="02010600030101010101" pitchFamily="2" charset="-122"/>
              </a:rPr>
              <a:t>片</a:t>
            </a:r>
            <a:r>
              <a:rPr lang="en-GB" sz="2000" i="1" dirty="0" smtClean="0"/>
              <a:t>公司铸造成型专利</a:t>
            </a:r>
          </a:p>
          <a:p>
            <a:pPr eaLnBrk="1" hangingPunct="1"/>
            <a:endParaRPr lang="en-GB" sz="2000" dirty="0" smtClean="0"/>
          </a:p>
          <a:p>
            <a:pPr eaLnBrk="1" hangingPunct="1"/>
            <a:r>
              <a:rPr lang="zh-CN" altLang="en-US" sz="2000" dirty="0" smtClean="0"/>
              <a:t>博士伦</a:t>
            </a:r>
            <a:r>
              <a:rPr lang="en-GB" sz="2000" dirty="0" smtClean="0"/>
              <a:t>目前每天生产20,000台高质量的</a:t>
            </a:r>
            <a:r>
              <a:rPr lang="zh-CN" altLang="en-GB" sz="2000" dirty="0" smtClean="0">
                <a:ea typeface="宋体" panose="02010600030101010101" pitchFamily="2" charset="-122"/>
              </a:rPr>
              <a:t>软镜</a:t>
            </a:r>
            <a:endParaRPr lang="en-GB" sz="2000" dirty="0" smtClean="0"/>
          </a:p>
          <a:p>
            <a:pPr eaLnBrk="1" hangingPunct="1"/>
            <a:r>
              <a:rPr lang="zh-CN" altLang="en-US" sz="2000" dirty="0" smtClean="0"/>
              <a:t>博士伦</a:t>
            </a:r>
            <a:r>
              <a:rPr lang="zh-CN" altLang="en-US" sz="2000" dirty="0"/>
              <a:t>生产</a:t>
            </a:r>
            <a:r>
              <a:rPr lang="en-GB" sz="2000" dirty="0" smtClean="0"/>
              <a:t>直径为13.50毫米的</a:t>
            </a:r>
            <a:r>
              <a:rPr lang="zh-CN" altLang="en-GB" sz="2000" dirty="0" smtClean="0">
                <a:ea typeface="宋体" panose="02010600030101010101" pitchFamily="2" charset="-122"/>
              </a:rPr>
              <a:t>软镜</a:t>
            </a:r>
            <a:r>
              <a:rPr lang="en-GB" sz="2000" dirty="0" smtClean="0"/>
              <a:t>称为F3, B3和J3</a:t>
            </a:r>
          </a:p>
          <a:p>
            <a:pPr eaLnBrk="1" hangingPunct="1">
              <a:buFont typeface="Arial" panose="020B0604020202020204" pitchFamily="34" charset="0"/>
              <a:buNone/>
            </a:pPr>
            <a:endParaRPr lang="en-GB" sz="2000" dirty="0" smtClean="0"/>
          </a:p>
          <a:p>
            <a:pPr eaLnBrk="1" hangingPunct="1"/>
            <a:endParaRPr lang="en-GB" sz="2000" dirty="0" smtClean="0"/>
          </a:p>
          <a:p>
            <a:pPr eaLnBrk="1" hangingPunct="1"/>
            <a:endParaRPr lang="en-GB" sz="2000" dirty="0" smtClean="0"/>
          </a:p>
          <a:p>
            <a:pPr>
              <a:buFont typeface="Arial" panose="020B0604020202020204" pitchFamily="34" charset="0"/>
              <a:buNone/>
            </a:pPr>
            <a:endParaRPr lang="en-US" sz="1400" dirty="0" smtClean="0"/>
          </a:p>
        </p:txBody>
      </p:sp>
      <p:sp>
        <p:nvSpPr>
          <p:cNvPr id="103428" name="Content Placeholder 3"/>
          <p:cNvSpPr>
            <a:spLocks noGrp="1"/>
          </p:cNvSpPr>
          <p:nvPr>
            <p:ph sz="half" idx="2"/>
          </p:nvPr>
        </p:nvSpPr>
        <p:spPr>
          <a:xfrm>
            <a:off x="4500563" y="1289050"/>
            <a:ext cx="4495800" cy="4425950"/>
          </a:xfrm>
        </p:spPr>
        <p:txBody>
          <a:bodyPr/>
          <a:lstStyle/>
          <a:p>
            <a:pPr marL="266700" indent="-266700" eaLnBrk="1" hangingPunct="1">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NPDC在美国法院发起的保护Wichterle专利的法律</a:t>
            </a:r>
            <a:r>
              <a:rPr lang="zh-CN" altLang="en-GB" sz="2000" dirty="0" smtClean="0">
                <a:latin typeface="Arial" panose="020B0604020202020204" pitchFamily="34" charset="0"/>
                <a:ea typeface="宋体" panose="02010600030101010101" pitchFamily="2" charset="-122"/>
                <a:cs typeface="Arial" panose="020B0604020202020204" pitchFamily="34" charset="0"/>
              </a:rPr>
              <a:t>生效</a:t>
            </a:r>
            <a:endParaRPr lang="en-GB" sz="2000" dirty="0" smtClean="0">
              <a:latin typeface="Arial" panose="020B0604020202020204" pitchFamily="34" charset="0"/>
              <a:cs typeface="Arial" panose="020B0604020202020204" pitchFamily="34" charset="0"/>
            </a:endParaRPr>
          </a:p>
          <a:p>
            <a:pPr marL="266700" indent="-266700" eaLnBrk="1" hangingPunct="1">
              <a:buFont typeface="Arial" panose="020B0604020202020204" pitchFamily="34" charset="0"/>
              <a:buChar char="•"/>
              <a:defRPr/>
            </a:pPr>
            <a:endParaRPr lang="en-GB" sz="2000" dirty="0" smtClean="0">
              <a:latin typeface="Arial" panose="020B0604020202020204" pitchFamily="34" charset="0"/>
              <a:cs typeface="Arial" panose="020B0604020202020204" pitchFamily="34" charset="0"/>
            </a:endParaRPr>
          </a:p>
          <a:p>
            <a:pPr marL="266700" indent="-266700" eaLnBrk="1" hangingPunct="1">
              <a:buFont typeface="Arial" panose="020B0604020202020204" pitchFamily="34" charset="0"/>
              <a:buChar char="•"/>
              <a:defRPr/>
            </a:pPr>
            <a:r>
              <a:rPr lang="zh-CN" altLang="en-GB" sz="2000" dirty="0" smtClean="0">
                <a:latin typeface="Arial" panose="020B0604020202020204" pitchFamily="34" charset="0"/>
                <a:ea typeface="宋体" panose="02010600030101010101" pitchFamily="2" charset="-122"/>
                <a:cs typeface="Arial" panose="020B0604020202020204" pitchFamily="34" charset="0"/>
              </a:rPr>
              <a:t>在英国发布</a:t>
            </a:r>
            <a:r>
              <a:rPr lang="zh-CN" altLang="en-US" sz="2000" dirty="0" smtClean="0">
                <a:latin typeface="Arial" panose="020B0604020202020204" pitchFamily="34" charset="0"/>
                <a:ea typeface="宋体" panose="02010600030101010101" pitchFamily="2" charset="-122"/>
                <a:cs typeface="Arial" panose="020B0604020202020204" pitchFamily="34" charset="0"/>
              </a:rPr>
              <a:t>新产品</a:t>
            </a:r>
            <a:endParaRPr lang="en-GB" sz="2000" dirty="0" smtClean="0">
              <a:latin typeface="Arial" panose="020B0604020202020204" pitchFamily="34" charset="0"/>
              <a:cs typeface="Arial" panose="020B0604020202020204" pitchFamily="34" charset="0"/>
            </a:endParaRPr>
          </a:p>
          <a:p>
            <a:pPr marL="447675" lvl="2" indent="-266700" eaLnBrk="1" hangingPunct="1">
              <a:buFont typeface="Arial" panose="020B0604020202020204" pitchFamily="34" charset="0"/>
              <a:buChar char="•"/>
              <a:defRPr/>
            </a:pPr>
            <a:r>
              <a:rPr lang="en-GB" sz="2000" dirty="0" err="1" smtClean="0">
                <a:latin typeface="Arial" panose="020B0604020202020204" pitchFamily="34" charset="0"/>
                <a:cs typeface="Arial" panose="020B0604020202020204" pitchFamily="34" charset="0"/>
              </a:rPr>
              <a:t>Permalens</a:t>
            </a:r>
            <a:r>
              <a:rPr lang="en-GB" sz="2000" dirty="0" smtClean="0">
                <a:latin typeface="Arial" panose="020B0604020202020204" pitchFamily="34" charset="0"/>
                <a:cs typeface="Arial" panose="020B0604020202020204" pitchFamily="34" charset="0"/>
              </a:rPr>
              <a:t>  71% (</a:t>
            </a:r>
            <a:r>
              <a:rPr lang="en-GB" sz="2000" i="1" dirty="0" smtClean="0">
                <a:latin typeface="Arial" panose="020B0604020202020204" pitchFamily="34" charset="0"/>
                <a:cs typeface="Arial" panose="020B0604020202020204" pitchFamily="34" charset="0"/>
              </a:rPr>
              <a:t>Global/CooperVision</a:t>
            </a:r>
            <a:r>
              <a:rPr lang="en-GB" sz="2000" dirty="0" smtClean="0">
                <a:latin typeface="Arial" panose="020B0604020202020204" pitchFamily="34" charset="0"/>
                <a:cs typeface="Arial" panose="020B0604020202020204" pitchFamily="34" charset="0"/>
              </a:rPr>
              <a:t>)</a:t>
            </a:r>
          </a:p>
          <a:p>
            <a:pPr marL="447675" lvl="2" indent="-266700" eaLnBrk="1" hangingPunct="1">
              <a:buFont typeface="Arial" panose="020B0604020202020204" pitchFamily="34" charset="0"/>
              <a:buChar char="•"/>
              <a:defRPr/>
            </a:pPr>
            <a:r>
              <a:rPr lang="en-GB" sz="2000" dirty="0" err="1" smtClean="0">
                <a:latin typeface="Arial" panose="020B0604020202020204" pitchFamily="34" charset="0"/>
                <a:cs typeface="Arial" panose="020B0604020202020204" pitchFamily="34" charset="0"/>
              </a:rPr>
              <a:t>Scanlens75</a:t>
            </a:r>
            <a:r>
              <a:rPr lang="en-GB" sz="2000" dirty="0" smtClean="0">
                <a:latin typeface="Arial" panose="020B0604020202020204" pitchFamily="34" charset="0"/>
                <a:cs typeface="Arial" panose="020B0604020202020204" pitchFamily="34" charset="0"/>
              </a:rPr>
              <a:t> (</a:t>
            </a:r>
            <a:r>
              <a:rPr lang="en-GB" sz="2000" i="1" dirty="0" err="1" smtClean="0">
                <a:latin typeface="Arial" panose="020B0604020202020204" pitchFamily="34" charset="0"/>
                <a:cs typeface="Arial" panose="020B0604020202020204" pitchFamily="34" charset="0"/>
              </a:rPr>
              <a:t>Scanlens</a:t>
            </a:r>
            <a:r>
              <a:rPr lang="en-GB" sz="2000" dirty="0" smtClean="0">
                <a:latin typeface="Arial" panose="020B0604020202020204" pitchFamily="34" charset="0"/>
                <a:cs typeface="Arial" panose="020B0604020202020204" pitchFamily="34" charset="0"/>
              </a:rPr>
              <a:t>, Sweden) </a:t>
            </a:r>
          </a:p>
          <a:p>
            <a:pPr marL="447675" lvl="2" indent="-266700" eaLnBrk="1" hangingPunct="1">
              <a:buFont typeface="Arial" panose="020B0604020202020204" pitchFamily="34" charset="0"/>
              <a:buChar char="•"/>
              <a:defRPr/>
            </a:pPr>
            <a:r>
              <a:rPr lang="en-GB" sz="2000" dirty="0" err="1" smtClean="0">
                <a:latin typeface="Arial" panose="020B0604020202020204" pitchFamily="34" charset="0"/>
                <a:cs typeface="Arial" panose="020B0604020202020204" pitchFamily="34" charset="0"/>
              </a:rPr>
              <a:t>Snoflex</a:t>
            </a:r>
            <a:r>
              <a:rPr lang="en-GB" sz="2000" dirty="0" smtClean="0">
                <a:latin typeface="Arial" panose="020B0604020202020204" pitchFamily="34" charset="0"/>
                <a:cs typeface="Arial" panose="020B0604020202020204" pitchFamily="34" charset="0"/>
              </a:rPr>
              <a:t> 50 (</a:t>
            </a:r>
            <a:r>
              <a:rPr lang="en-GB" sz="2000" i="1" dirty="0" smtClean="0">
                <a:latin typeface="Arial" panose="020B0604020202020204" pitchFamily="34" charset="0"/>
                <a:cs typeface="Arial" panose="020B0604020202020204" pitchFamily="34" charset="0"/>
              </a:rPr>
              <a:t>Smith &amp; Nephew</a:t>
            </a:r>
            <a:r>
              <a:rPr lang="en-GB" sz="2000" dirty="0" smtClean="0">
                <a:latin typeface="Arial" panose="020B0604020202020204" pitchFamily="34" charset="0"/>
                <a:cs typeface="Arial" panose="020B0604020202020204" pitchFamily="34" charset="0"/>
              </a:rPr>
              <a:t>, UK) </a:t>
            </a:r>
          </a:p>
          <a:p>
            <a:pPr marL="0" indent="0">
              <a:buFont typeface="Arial" panose="020B0604020202020204" pitchFamily="34" charset="0"/>
              <a:buNone/>
              <a:defRPr/>
            </a:pPr>
            <a:endParaRPr lang="en-US" sz="1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ctrTitle"/>
          </p:nvPr>
        </p:nvSpPr>
        <p:spPr bwMode="auto">
          <a:xfrm>
            <a:off x="914400" y="1587502"/>
            <a:ext cx="7247467" cy="4445000"/>
          </a:xfrm>
          <a:noFill/>
          <a:ln>
            <a:miter lim="800000"/>
          </a:ln>
        </p:spPr>
        <p:txBody>
          <a:bodyPr vert="horz" wrap="square" lIns="81280" tIns="40640" rIns="81280" bIns="40640" numCol="1" anchor="t" anchorCtr="0" compatLnSpc="1">
            <a:normAutofit/>
          </a:bodyPr>
          <a:lstStyle/>
          <a:p>
            <a:r>
              <a:rPr lang="zh-CN" altLang="en-US" sz="1422" i="1" dirty="0">
                <a:solidFill>
                  <a:schemeClr val="tx1"/>
                </a:solidFill>
              </a:rPr>
              <a:t>出版</a:t>
            </a:r>
            <a:r>
              <a:rPr lang="en-CA" altLang="en-US" sz="1422" i="1" dirty="0">
                <a:solidFill>
                  <a:schemeClr val="tx1"/>
                </a:solidFill>
              </a:rPr>
              <a:t/>
            </a:r>
            <a:br>
              <a:rPr lang="en-CA" altLang="en-US" sz="1422" i="1" dirty="0">
                <a:solidFill>
                  <a:schemeClr val="tx1"/>
                </a:solidFill>
              </a:rPr>
            </a:br>
            <a:r>
              <a:rPr lang="zh-CN" altLang="en-US" sz="1422" i="1" dirty="0">
                <a:solidFill>
                  <a:schemeClr val="tx1"/>
                </a:solidFill>
              </a:rPr>
              <a:t>国际接触镜教育者学会</a:t>
            </a:r>
            <a:r>
              <a:rPr lang="en-US" altLang="en-US" sz="1422" i="1" dirty="0">
                <a:solidFill>
                  <a:schemeClr val="tx1"/>
                </a:solidFill>
              </a:rPr>
              <a:t>(IACLE)</a:t>
            </a:r>
            <a:br>
              <a:rPr lang="en-US" altLang="en-US" sz="1422" i="1" dirty="0">
                <a:solidFill>
                  <a:schemeClr val="tx1"/>
                </a:solidFill>
              </a:rPr>
            </a:br>
            <a:r>
              <a:rPr lang="en-US" altLang="en-US" sz="1422" i="1" dirty="0">
                <a:solidFill>
                  <a:schemeClr val="tx1"/>
                </a:solidFill>
              </a:rPr>
              <a:t/>
            </a:r>
            <a:br>
              <a:rPr lang="en-US" altLang="en-US" sz="1422" i="1" dirty="0">
                <a:solidFill>
                  <a:schemeClr val="tx1"/>
                </a:solidFill>
              </a:rPr>
            </a:br>
            <a:r>
              <a:rPr lang="en-CA" altLang="en-US" sz="1422" i="1" dirty="0">
                <a:solidFill>
                  <a:schemeClr val="tx1"/>
                </a:solidFill>
              </a:rPr>
              <a:t>2016</a:t>
            </a:r>
            <a:r>
              <a:rPr lang="zh-CN" altLang="en-US" sz="1422" i="1" dirty="0">
                <a:solidFill>
                  <a:schemeClr val="tx1"/>
                </a:solidFill>
              </a:rPr>
              <a:t>修订版</a:t>
            </a:r>
            <a:r>
              <a:rPr lang="en-CA" altLang="en-US" sz="1422" i="1" dirty="0">
                <a:solidFill>
                  <a:schemeClr val="tx1"/>
                </a:solidFill>
              </a:rPr>
              <a:t/>
            </a:r>
            <a:br>
              <a:rPr lang="en-CA" altLang="en-US" sz="1422" i="1" dirty="0">
                <a:solidFill>
                  <a:schemeClr val="tx1"/>
                </a:solidFill>
              </a:rPr>
            </a:br>
            <a:r>
              <a:rPr lang="en-CA" altLang="en-US" sz="1422" i="1" dirty="0">
                <a:solidFill>
                  <a:schemeClr val="tx1"/>
                </a:solidFill>
              </a:rPr>
              <a:t/>
            </a:r>
            <a:br>
              <a:rPr lang="en-CA" altLang="en-US" sz="1422" i="1" dirty="0">
                <a:solidFill>
                  <a:schemeClr val="tx1"/>
                </a:solidFill>
              </a:rPr>
            </a:br>
            <a:r>
              <a:rPr lang="en-CA" altLang="en-US" sz="1422" i="1" dirty="0">
                <a:solidFill>
                  <a:schemeClr val="tx1"/>
                </a:solidFill>
              </a:rPr>
              <a:t>© </a:t>
            </a:r>
            <a:r>
              <a:rPr lang="zh-CN" altLang="en-US" sz="1422" i="1" dirty="0">
                <a:solidFill>
                  <a:schemeClr val="tx1"/>
                </a:solidFill>
              </a:rPr>
              <a:t>国际接触镜教育者学会</a:t>
            </a:r>
            <a:r>
              <a:rPr lang="en-US" altLang="en-US" sz="1422" i="1" dirty="0">
                <a:solidFill>
                  <a:schemeClr val="tx1"/>
                </a:solidFill>
              </a:rPr>
              <a:t>2000-2015</a:t>
            </a:r>
            <a:br>
              <a:rPr lang="en-US" altLang="en-US" sz="1422" i="1" dirty="0">
                <a:solidFill>
                  <a:schemeClr val="tx1"/>
                </a:solidFill>
              </a:rPr>
            </a:br>
            <a:r>
              <a:rPr lang="zh-CN" altLang="en-US" sz="1422" i="1" dirty="0">
                <a:solidFill>
                  <a:schemeClr val="tx1"/>
                </a:solidFill>
              </a:rPr>
              <a:t>版权所有。未经国际接触镜教育者学会事先书面许可，本出版物的任何部分不得复制、储存在检索系统中，或以任何形式或传播： </a:t>
            </a:r>
            <a:r>
              <a:rPr lang="en-CA" altLang="en-US" sz="1422" i="1" dirty="0">
                <a:solidFill>
                  <a:schemeClr val="tx1"/>
                </a:solidFill>
              </a:rPr>
              <a:t/>
            </a:r>
            <a:br>
              <a:rPr lang="en-CA" altLang="en-US" sz="1422" i="1" dirty="0">
                <a:solidFill>
                  <a:schemeClr val="tx1"/>
                </a:solidFill>
              </a:rPr>
            </a:br>
            <a:r>
              <a:rPr lang="en-CA" altLang="en-US" sz="1422" i="1" dirty="0">
                <a:solidFill>
                  <a:schemeClr val="tx1"/>
                </a:solidFill>
              </a:rPr>
              <a:t/>
            </a:r>
            <a:br>
              <a:rPr lang="en-CA" altLang="en-US" sz="1422" i="1" dirty="0">
                <a:solidFill>
                  <a:schemeClr val="tx1"/>
                </a:solidFill>
              </a:rPr>
            </a:br>
            <a:r>
              <a:rPr lang="zh-CN" altLang="en-US" sz="1422" b="1" dirty="0">
                <a:ea typeface="宋体" panose="02010600030101010101" pitchFamily="2" charset="-122"/>
              </a:rPr>
              <a:t>国际接触镜教育者学会</a:t>
            </a:r>
            <a:br>
              <a:rPr lang="zh-CN" altLang="en-US" sz="1422" b="1" dirty="0">
                <a:ea typeface="宋体" panose="02010600030101010101" pitchFamily="2" charset="-122"/>
              </a:rPr>
            </a:br>
            <a:r>
              <a:rPr lang="en-US" altLang="zh-CN" sz="1422" b="1" dirty="0">
                <a:ea typeface="宋体" panose="02010600030101010101" pitchFamily="2" charset="-122"/>
              </a:rPr>
              <a:t>IACLE</a:t>
            </a:r>
            <a:r>
              <a:rPr lang="zh-CN" altLang="en-US" sz="1422" b="1" dirty="0">
                <a:ea typeface="宋体" panose="02010600030101010101" pitchFamily="2" charset="-122"/>
              </a:rPr>
              <a:t>秘书处，</a:t>
            </a:r>
            <a:br>
              <a:rPr lang="zh-CN" altLang="en-US" sz="1422" b="1" dirty="0">
                <a:ea typeface="宋体" panose="02010600030101010101" pitchFamily="2" charset="-122"/>
              </a:rPr>
            </a:br>
            <a:r>
              <a:rPr lang="en-CA" altLang="en-US" sz="1422" i="1" dirty="0">
                <a:solidFill>
                  <a:schemeClr val="tx1"/>
                </a:solidFill>
              </a:rPr>
              <a:t>PO Box 656 KENSINGTON</a:t>
            </a:r>
            <a:br>
              <a:rPr lang="en-CA" altLang="en-US" sz="1422" i="1" dirty="0">
                <a:solidFill>
                  <a:schemeClr val="tx1"/>
                </a:solidFill>
              </a:rPr>
            </a:br>
            <a:r>
              <a:rPr lang="en-CA" altLang="en-US" sz="1422" i="1" dirty="0">
                <a:solidFill>
                  <a:schemeClr val="tx1"/>
                </a:solidFill>
              </a:rPr>
              <a:t>NSW 2033</a:t>
            </a:r>
            <a:br>
              <a:rPr lang="en-CA" altLang="en-US" sz="1422" i="1" dirty="0">
                <a:solidFill>
                  <a:schemeClr val="tx1"/>
                </a:solidFill>
              </a:rPr>
            </a:br>
            <a:r>
              <a:rPr lang="en-CA" altLang="en-US" sz="1422" i="1" dirty="0">
                <a:solidFill>
                  <a:schemeClr val="tx1"/>
                </a:solidFill>
              </a:rPr>
              <a:t>Australia</a:t>
            </a:r>
            <a:br>
              <a:rPr lang="en-CA" altLang="en-US" sz="1422" i="1" dirty="0">
                <a:solidFill>
                  <a:schemeClr val="tx1"/>
                </a:solidFill>
              </a:rPr>
            </a:br>
            <a:r>
              <a:rPr lang="zh-CN" altLang="en-US" sz="1422" b="1" dirty="0">
                <a:ea typeface="宋体" panose="02010600030101010101" pitchFamily="2" charset="-122"/>
              </a:rPr>
              <a:t/>
            </a:r>
            <a:br>
              <a:rPr lang="zh-CN" altLang="en-US" sz="1422" b="1" dirty="0">
                <a:ea typeface="宋体" panose="02010600030101010101" pitchFamily="2" charset="-122"/>
              </a:rPr>
            </a:br>
            <a:r>
              <a:rPr lang="zh-CN" altLang="en-US" sz="1422" b="1" dirty="0">
                <a:ea typeface="宋体" panose="02010600030101010101" pitchFamily="2" charset="-122"/>
              </a:rPr>
              <a:t>电子邮件：</a:t>
            </a:r>
            <a:r>
              <a:rPr lang="en-US" altLang="zh-CN" sz="1422" b="1" dirty="0">
                <a:ea typeface="宋体" panose="02010600030101010101" pitchFamily="2" charset="-122"/>
              </a:rPr>
              <a:t>iacle@iacle.org</a:t>
            </a:r>
            <a:endParaRPr lang="en-CA" altLang="en-US" sz="1422" dirty="0">
              <a:solidFill>
                <a:schemeClr val="tx1"/>
              </a:solidFill>
            </a:endParaRPr>
          </a:p>
        </p:txBody>
      </p:sp>
    </p:spTree>
    <p:extLst>
      <p:ext uri="{BB962C8B-B14F-4D97-AF65-F5344CB8AC3E}">
        <p14:creationId xmlns:p14="http://schemas.microsoft.com/office/powerpoint/2010/main" val="326691182"/>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Suneet Eng\Desktop\a2\A 2\Picture51b.jpg"/>
          <p:cNvPicPr>
            <a:picLocks noChangeAspect="1" noChangeArrowheads="1"/>
          </p:cNvPicPr>
          <p:nvPr/>
        </p:nvPicPr>
        <p:blipFill>
          <a:blip r:embed="rId3" cstate="print"/>
          <a:srcRect/>
          <a:stretch>
            <a:fillRect/>
          </a:stretch>
        </p:blipFill>
        <p:spPr bwMode="auto">
          <a:xfrm>
            <a:off x="571472" y="1643050"/>
            <a:ext cx="2005013" cy="2773363"/>
          </a:xfrm>
          <a:prstGeom prst="rect">
            <a:avLst/>
          </a:prstGeom>
          <a:noFill/>
        </p:spPr>
      </p:pic>
      <p:sp>
        <p:nvSpPr>
          <p:cNvPr id="137217" name="Title 1"/>
          <p:cNvSpPr>
            <a:spLocks noGrp="1"/>
          </p:cNvSpPr>
          <p:nvPr>
            <p:ph type="title"/>
          </p:nvPr>
        </p:nvSpPr>
        <p:spPr/>
        <p:txBody>
          <a:bodyPr/>
          <a:lstStyle/>
          <a:p>
            <a:r>
              <a:rPr lang="en-US" smtClean="0"/>
              <a:t>1977</a:t>
            </a:r>
          </a:p>
        </p:txBody>
      </p:sp>
      <p:sp>
        <p:nvSpPr>
          <p:cNvPr id="105475" name="Content Placeholder 3"/>
          <p:cNvSpPr>
            <a:spLocks noGrp="1"/>
          </p:cNvSpPr>
          <p:nvPr>
            <p:ph sz="half" idx="2"/>
          </p:nvPr>
        </p:nvSpPr>
        <p:spPr>
          <a:xfrm>
            <a:off x="3313430" y="861060"/>
            <a:ext cx="5715000" cy="5135563"/>
          </a:xfrm>
        </p:spPr>
        <p:txBody>
          <a:bodyPr>
            <a:noAutofit/>
          </a:bodyPr>
          <a:lstStyle/>
          <a:p>
            <a:pPr eaLnBrk="1" hangingPunct="1">
              <a:lnSpc>
                <a:spcPct val="70000"/>
              </a:lnSpc>
              <a:spcAft>
                <a:spcPts val="6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四聚氰胺，第三种晶状体获得FDA批准</a:t>
            </a:r>
          </a:p>
          <a:p>
            <a:pPr eaLnBrk="1" hangingPunct="1">
              <a:lnSpc>
                <a:spcPct val="70000"/>
              </a:lnSpc>
              <a:spcAft>
                <a:spcPts val="600"/>
              </a:spcAft>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eaLnBrk="1" hangingPunct="1">
              <a:lnSpc>
                <a:spcPct val="70000"/>
              </a:lnSpc>
              <a:spcAft>
                <a:spcPts val="6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连续曲线隐形眼镜，由Donald Brucker在1960年，美国第一款超薄液晶</a:t>
            </a:r>
            <a:r>
              <a:rPr lang="zh-CN" altLang="en-US" sz="1400" dirty="0" smtClean="0">
                <a:latin typeface="Arial" panose="020B0604020202020204" pitchFamily="34" charset="0"/>
                <a:cs typeface="Arial" panose="020B0604020202020204" pitchFamily="34" charset="0"/>
              </a:rPr>
              <a:t>软镜</a:t>
            </a:r>
            <a:endParaRPr lang="en-GB" sz="1400" dirty="0" smtClean="0">
              <a:latin typeface="Arial" panose="020B0604020202020204" pitchFamily="34" charset="0"/>
              <a:cs typeface="Arial" panose="020B0604020202020204" pitchFamily="34" charset="0"/>
            </a:endParaRPr>
          </a:p>
          <a:p>
            <a:pPr eaLnBrk="1" hangingPunct="1">
              <a:lnSpc>
                <a:spcPct val="70000"/>
              </a:lnSpc>
              <a:spcAft>
                <a:spcPts val="600"/>
              </a:spcAft>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eaLnBrk="1" hangingPunct="1">
              <a:lnSpc>
                <a:spcPct val="70000"/>
              </a:lnSpc>
              <a:spcAft>
                <a:spcPts val="600"/>
              </a:spcAft>
              <a:buFont typeface="Arial" panose="020B0604020202020204" pitchFamily="34" charset="0"/>
              <a:buChar char="•"/>
              <a:defRPr/>
            </a:pPr>
            <a:r>
              <a:rPr lang="zh-CN" altLang="en-US" sz="1400" dirty="0" smtClean="0">
                <a:latin typeface="Arial" panose="020B0604020202020204" pitchFamily="34" charset="0"/>
                <a:cs typeface="Arial" panose="020B0604020202020204" pitchFamily="34" charset="0"/>
              </a:rPr>
              <a:t>博士伦</a:t>
            </a:r>
            <a:r>
              <a:rPr lang="en-GB" sz="1400" dirty="0" smtClean="0">
                <a:latin typeface="Arial" panose="020B0604020202020204" pitchFamily="34" charset="0"/>
                <a:cs typeface="Arial" panose="020B0604020202020204" pitchFamily="34" charset="0"/>
              </a:rPr>
              <a:t>镜</a:t>
            </a:r>
            <a:r>
              <a:rPr lang="zh-CN" altLang="en-GB" sz="1400" dirty="0" smtClean="0">
                <a:latin typeface="Arial" panose="020B0604020202020204" pitchFamily="34" charset="0"/>
                <a:ea typeface="宋体" panose="02010600030101010101" pitchFamily="2" charset="-122"/>
                <a:cs typeface="Arial" panose="020B0604020202020204" pitchFamily="34" charset="0"/>
              </a:rPr>
              <a:t>片</a:t>
            </a:r>
            <a:r>
              <a:rPr lang="en-GB" sz="1400" dirty="0" smtClean="0">
                <a:latin typeface="Arial" panose="020B0604020202020204" pitchFamily="34" charset="0"/>
                <a:cs typeface="Arial" panose="020B0604020202020204" pitchFamily="34" charset="0"/>
              </a:rPr>
              <a:t>目前在73个国家销售</a:t>
            </a:r>
          </a:p>
          <a:p>
            <a:pPr eaLnBrk="1" hangingPunct="1">
              <a:lnSpc>
                <a:spcPct val="70000"/>
              </a:lnSpc>
              <a:spcAft>
                <a:spcPts val="600"/>
              </a:spcAft>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eaLnBrk="1" hangingPunct="1">
              <a:lnSpc>
                <a:spcPct val="160000"/>
              </a:lnSpc>
              <a:spcAft>
                <a:spcPts val="6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Penhryn Thomas(澳大利亚)申请了一个三角形(圆形)软</a:t>
            </a:r>
            <a:r>
              <a:rPr lang="zh-CN" altLang="en-GB" sz="1400" dirty="0" smtClean="0">
                <a:latin typeface="Arial" panose="020B0604020202020204" pitchFamily="34" charset="0"/>
                <a:ea typeface="宋体" panose="02010600030101010101" pitchFamily="2" charset="-122"/>
                <a:cs typeface="Arial" panose="020B0604020202020204" pitchFamily="34" charset="0"/>
              </a:rPr>
              <a:t>镜</a:t>
            </a:r>
            <a:endParaRPr lang="en-US" altLang="zh-CN" sz="1400" dirty="0" smtClean="0">
              <a:latin typeface="Arial" panose="020B0604020202020204" pitchFamily="34" charset="0"/>
              <a:ea typeface="宋体" panose="02010600030101010101" pitchFamily="2" charset="-122"/>
              <a:cs typeface="Arial" panose="020B0604020202020204" pitchFamily="34" charset="0"/>
            </a:endParaRPr>
          </a:p>
          <a:p>
            <a:pPr eaLnBrk="1" hangingPunct="1">
              <a:lnSpc>
                <a:spcPct val="160000"/>
              </a:lnSpc>
              <a:spcAft>
                <a:spcPts val="6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Don Korb 发现</a:t>
            </a:r>
            <a:r>
              <a:rPr lang="zh-CN" altLang="en-US" sz="1400" dirty="0" smtClean="0">
                <a:latin typeface="Arial" panose="020B0604020202020204" pitchFamily="34" charset="0"/>
                <a:cs typeface="Arial" panose="020B0604020202020204" pitchFamily="34" charset="0"/>
              </a:rPr>
              <a:t>了</a:t>
            </a:r>
            <a:r>
              <a:rPr lang="en-GB" sz="1400" dirty="0" smtClean="0">
                <a:latin typeface="Arial" panose="020B0604020202020204" pitchFamily="34" charset="0"/>
                <a:cs typeface="Arial" panose="020B0604020202020204" pitchFamily="34" charset="0"/>
              </a:rPr>
              <a:t>巨大的乳头状结膜炎</a:t>
            </a:r>
          </a:p>
          <a:p>
            <a:pPr lvl="1" eaLnBrk="1" hangingPunct="1">
              <a:lnSpc>
                <a:spcPct val="70000"/>
              </a:lnSpc>
              <a:spcAft>
                <a:spcPts val="600"/>
              </a:spcAft>
              <a:buFont typeface="Arial" panose="020B0604020202020204" pitchFamily="34" charset="0"/>
              <a:buChar char="•"/>
              <a:defRPr/>
            </a:pPr>
            <a:r>
              <a:rPr lang="zh-CN" altLang="en-AU" sz="1400" dirty="0" smtClean="0">
                <a:latin typeface="Arial" panose="020B0604020202020204" pitchFamily="34" charset="0"/>
                <a:ea typeface="宋体" panose="02010600030101010101" pitchFamily="2" charset="-122"/>
                <a:cs typeface="Arial" panose="020B0604020202020204" pitchFamily="34" charset="0"/>
              </a:rPr>
              <a:t>接触镜</a:t>
            </a:r>
            <a:r>
              <a:rPr lang="zh-CN" altLang="en-US" sz="1400" dirty="0" smtClean="0">
                <a:latin typeface="Arial" panose="020B0604020202020204" pitchFamily="34" charset="0"/>
                <a:ea typeface="宋体" panose="02010600030101010101" pitchFamily="2" charset="-122"/>
                <a:cs typeface="Arial" panose="020B0604020202020204" pitchFamily="34" charset="0"/>
              </a:rPr>
              <a:t>相关的</a:t>
            </a:r>
            <a:r>
              <a:rPr lang="zh-CN" altLang="en-AU" sz="1400" dirty="0" smtClean="0">
                <a:latin typeface="Arial" panose="020B0604020202020204" pitchFamily="34" charset="0"/>
                <a:ea typeface="宋体" panose="02010600030101010101" pitchFamily="2" charset="-122"/>
                <a:cs typeface="Arial" panose="020B0604020202020204" pitchFamily="34" charset="0"/>
              </a:rPr>
              <a:t>乳头状结膜炎有关</a:t>
            </a:r>
          </a:p>
          <a:p>
            <a:pPr eaLnBrk="1" hangingPunct="1">
              <a:lnSpc>
                <a:spcPct val="70000"/>
              </a:lnSpc>
              <a:spcAft>
                <a:spcPts val="600"/>
              </a:spcAft>
              <a:buFont typeface="Arial" panose="020B0604020202020204" pitchFamily="34" charset="0"/>
              <a:buChar char="•"/>
              <a:defRPr/>
            </a:pPr>
            <a:endParaRPr lang="en-GB" sz="1400" dirty="0" smtClean="0">
              <a:latin typeface="Arial" panose="020B0604020202020204" pitchFamily="34" charset="0"/>
              <a:cs typeface="Arial" panose="020B0604020202020204" pitchFamily="34" charset="0"/>
            </a:endParaRPr>
          </a:p>
          <a:p>
            <a:pPr eaLnBrk="1" hangingPunct="1">
              <a:lnSpc>
                <a:spcPct val="70000"/>
              </a:lnSpc>
              <a:spcAft>
                <a:spcPts val="6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欧洲隐形眼镜行业联合会(EFCLIN)创建于1975年</a:t>
            </a:r>
          </a:p>
          <a:p>
            <a:pPr>
              <a:lnSpc>
                <a:spcPct val="80000"/>
              </a:lnSpc>
              <a:spcAft>
                <a:spcPts val="600"/>
              </a:spcAft>
              <a:buFont typeface="Arial" panose="020B0604020202020204" pitchFamily="34" charset="0"/>
              <a:buNone/>
              <a:defRPr/>
            </a:pPr>
            <a:endParaRPr lang="en-GB" sz="1400" dirty="0" smtClean="0">
              <a:latin typeface="Arial" panose="020B0604020202020204" pitchFamily="34" charset="0"/>
              <a:cs typeface="Arial" panose="020B0604020202020204" pitchFamily="34" charset="0"/>
            </a:endParaRPr>
          </a:p>
        </p:txBody>
      </p:sp>
      <p:sp>
        <p:nvSpPr>
          <p:cNvPr id="137220" name="Rectangle 5"/>
          <p:cNvSpPr>
            <a:spLocks noChangeArrowheads="1"/>
          </p:cNvSpPr>
          <p:nvPr/>
        </p:nvSpPr>
        <p:spPr bwMode="auto">
          <a:xfrm>
            <a:off x="0" y="4508500"/>
            <a:ext cx="3313113" cy="1077218"/>
          </a:xfrm>
          <a:prstGeom prst="rect">
            <a:avLst/>
          </a:prstGeom>
          <a:noFill/>
          <a:ln w="9525">
            <a:noFill/>
            <a:miter lim="800000"/>
          </a:ln>
        </p:spPr>
        <p:txBody>
          <a:bodyPr>
            <a:spAutoFit/>
          </a:bodyPr>
          <a:lstStyle/>
          <a:p>
            <a:pPr algn="ctr"/>
            <a:r>
              <a:rPr lang="en-GB" sz="1600" dirty="0" smtClean="0">
                <a:solidFill>
                  <a:srgbClr val="5C6F7B"/>
                </a:solidFill>
                <a:latin typeface="Arial" panose="020B0604020202020204" pitchFamily="34" charset="0"/>
              </a:rPr>
              <a:t>Brien Holden</a:t>
            </a:r>
          </a:p>
          <a:p>
            <a:pPr algn="ctr"/>
            <a:r>
              <a:rPr lang="en-GB" sz="1600" dirty="0" smtClean="0">
                <a:solidFill>
                  <a:srgbClr val="5C6F7B"/>
                </a:solidFill>
                <a:latin typeface="Arial" panose="020B0604020202020204" pitchFamily="34" charset="0"/>
              </a:rPr>
              <a:t>角膜和隐形眼镜研究组(CCLRU)，澳大利亚悉尼布莱恩·霍尔顿创立于1976年</a:t>
            </a:r>
            <a:endParaRPr lang="en-GB" sz="1600" dirty="0">
              <a:solidFill>
                <a:srgbClr val="5C6F7B"/>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r>
              <a:rPr lang="zh-CN" altLang="en-US" dirty="0" smtClean="0"/>
              <a:t>硅弹性体</a:t>
            </a:r>
            <a:endParaRPr lang="en-GB" dirty="0" smtClean="0"/>
          </a:p>
        </p:txBody>
      </p:sp>
      <p:sp>
        <p:nvSpPr>
          <p:cNvPr id="139266" name="Content Placeholder 2"/>
          <p:cNvSpPr>
            <a:spLocks noGrp="1"/>
          </p:cNvSpPr>
          <p:nvPr>
            <p:ph sz="half" idx="1"/>
          </p:nvPr>
        </p:nvSpPr>
        <p:spPr>
          <a:xfrm>
            <a:off x="250825" y="1052513"/>
            <a:ext cx="4397375" cy="5135562"/>
          </a:xfrm>
        </p:spPr>
        <p:txBody>
          <a:bodyPr/>
          <a:lstStyle/>
          <a:p>
            <a:pPr eaLnBrk="1" hangingPunct="1">
              <a:spcBef>
                <a:spcPct val="0"/>
              </a:spcBef>
              <a:spcAft>
                <a:spcPts val="1200"/>
              </a:spcAft>
            </a:pPr>
            <a:r>
              <a:rPr lang="en-GB" dirty="0" smtClean="0"/>
              <a:t>1956 Walter Becker, </a:t>
            </a:r>
            <a:r>
              <a:rPr lang="zh-CN" altLang="en-US" dirty="0" smtClean="0"/>
              <a:t>视光师，匹兹堡</a:t>
            </a:r>
            <a:endParaRPr lang="en-GB" dirty="0" smtClean="0"/>
          </a:p>
          <a:p>
            <a:pPr eaLnBrk="1" hangingPunct="1">
              <a:spcBef>
                <a:spcPct val="0"/>
              </a:spcBef>
              <a:spcAft>
                <a:spcPts val="1200"/>
              </a:spcAft>
            </a:pPr>
            <a:r>
              <a:rPr lang="en-GB" dirty="0" smtClean="0"/>
              <a:t>1967 </a:t>
            </a:r>
            <a:r>
              <a:rPr lang="en-GB" i="1" dirty="0" smtClean="0"/>
              <a:t>Breger M</a:t>
            </a:r>
            <a:r>
              <a:rPr lang="en-US" i="1" dirty="0" smtClean="0"/>
              <a:t>üller-Welt</a:t>
            </a:r>
            <a:r>
              <a:rPr lang="zh-CN" altLang="en-US" i="1" dirty="0" smtClean="0"/>
              <a:t>获得专利</a:t>
            </a:r>
            <a:r>
              <a:rPr lang="en-US" dirty="0" smtClean="0"/>
              <a:t>,</a:t>
            </a:r>
            <a:r>
              <a:rPr lang="zh-CN" altLang="en-US" dirty="0" smtClean="0"/>
              <a:t>芝加哥</a:t>
            </a:r>
            <a:r>
              <a:rPr lang="en-US" dirty="0" smtClean="0"/>
              <a:t> </a:t>
            </a:r>
          </a:p>
          <a:p>
            <a:pPr eaLnBrk="1" hangingPunct="1">
              <a:spcBef>
                <a:spcPct val="0"/>
              </a:spcBef>
              <a:spcAft>
                <a:spcPts val="1200"/>
              </a:spcAft>
            </a:pPr>
            <a:r>
              <a:rPr lang="en-US" dirty="0" smtClean="0"/>
              <a:t>1971, </a:t>
            </a:r>
            <a:r>
              <a:rPr lang="en-US" i="1" dirty="0" smtClean="0"/>
              <a:t>Dow Corning </a:t>
            </a:r>
            <a:r>
              <a:rPr lang="zh-CN" altLang="en-US" dirty="0"/>
              <a:t>获得</a:t>
            </a:r>
            <a:r>
              <a:rPr lang="en-US" dirty="0" smtClean="0"/>
              <a:t> </a:t>
            </a:r>
            <a:r>
              <a:rPr lang="en-US" i="1" dirty="0" smtClean="0"/>
              <a:t>BMW</a:t>
            </a:r>
            <a:r>
              <a:rPr lang="en-US" dirty="0" smtClean="0"/>
              <a:t> </a:t>
            </a:r>
            <a:r>
              <a:rPr lang="zh-CN" altLang="en-US" dirty="0"/>
              <a:t>专利</a:t>
            </a:r>
            <a:endParaRPr lang="en-US" dirty="0" smtClean="0"/>
          </a:p>
          <a:p>
            <a:pPr eaLnBrk="1" hangingPunct="1">
              <a:spcBef>
                <a:spcPct val="0"/>
              </a:spcBef>
              <a:spcAft>
                <a:spcPts val="1200"/>
              </a:spcAft>
            </a:pPr>
            <a:r>
              <a:rPr lang="en-US" dirty="0" smtClean="0"/>
              <a:t>1972, </a:t>
            </a:r>
            <a:r>
              <a:rPr lang="en-US" i="1" dirty="0" smtClean="0"/>
              <a:t>Dow Corning </a:t>
            </a:r>
            <a:r>
              <a:rPr lang="zh-CN" altLang="en-US" i="1" dirty="0" smtClean="0"/>
              <a:t>生产硅胶镜片</a:t>
            </a:r>
            <a:endParaRPr lang="en-US" altLang="zh-CN" i="1" dirty="0" smtClean="0"/>
          </a:p>
          <a:p>
            <a:pPr eaLnBrk="1" hangingPunct="1">
              <a:spcBef>
                <a:spcPct val="0"/>
              </a:spcBef>
              <a:spcAft>
                <a:spcPts val="1200"/>
              </a:spcAft>
            </a:pPr>
            <a:r>
              <a:rPr lang="en-GB" dirty="0" smtClean="0"/>
              <a:t>1975</a:t>
            </a:r>
            <a:r>
              <a:rPr lang="en-GB" i="1" dirty="0" smtClean="0"/>
              <a:t>, Pförtner Contact Lenses </a:t>
            </a:r>
            <a:r>
              <a:rPr lang="en-GB" dirty="0" smtClean="0"/>
              <a:t>of Buenos Aires </a:t>
            </a:r>
            <a:r>
              <a:rPr lang="zh-CN" altLang="en-US" dirty="0" smtClean="0"/>
              <a:t>获得在硅弹性接触镜方面的专利</a:t>
            </a:r>
            <a:endParaRPr lang="en-GB" dirty="0" smtClean="0"/>
          </a:p>
          <a:p>
            <a:pPr lvl="1" eaLnBrk="1" hangingPunct="1">
              <a:spcBef>
                <a:spcPct val="0"/>
              </a:spcBef>
              <a:spcAft>
                <a:spcPts val="1200"/>
              </a:spcAft>
            </a:pPr>
            <a:r>
              <a:rPr lang="zh-CN" altLang="en-US" dirty="0" smtClean="0"/>
              <a:t>他们开始生产硅水凝胶镜片，但是完全是不透明的！</a:t>
            </a:r>
            <a:endParaRPr lang="en-US" dirty="0" smtClean="0"/>
          </a:p>
          <a:p>
            <a:pPr eaLnBrk="1" hangingPunct="1">
              <a:spcBef>
                <a:spcPct val="0"/>
              </a:spcBef>
              <a:spcAft>
                <a:spcPts val="1200"/>
              </a:spcAft>
            </a:pPr>
            <a:r>
              <a:rPr lang="en-US" dirty="0" smtClean="0"/>
              <a:t>1977 </a:t>
            </a:r>
            <a:r>
              <a:rPr lang="en-US" i="1" dirty="0" smtClean="0"/>
              <a:t>Wöhlk</a:t>
            </a:r>
            <a:r>
              <a:rPr lang="en-US" dirty="0" smtClean="0"/>
              <a:t>, Germany, </a:t>
            </a:r>
            <a:r>
              <a:rPr lang="zh-CN" altLang="en-US" dirty="0" smtClean="0"/>
              <a:t>生产单体，疏水性表面在低压环境下被喷射上</a:t>
            </a:r>
            <a:r>
              <a:rPr lang="en-GB" altLang="zh-CN" dirty="0"/>
              <a:t>OH</a:t>
            </a:r>
            <a:r>
              <a:rPr lang="en-GB" altLang="zh-CN" baseline="30000" dirty="0"/>
              <a:t>–</a:t>
            </a:r>
            <a:r>
              <a:rPr lang="en-GB" altLang="zh-CN" dirty="0"/>
              <a:t> </a:t>
            </a:r>
            <a:r>
              <a:rPr lang="zh-CN" altLang="en-US" dirty="0" smtClean="0"/>
              <a:t>离子，产生亲水性</a:t>
            </a:r>
            <a:r>
              <a:rPr lang="en-GB" dirty="0" smtClean="0"/>
              <a:t> </a:t>
            </a:r>
          </a:p>
          <a:p>
            <a:pPr eaLnBrk="1" hangingPunct="1">
              <a:spcBef>
                <a:spcPct val="0"/>
              </a:spcBef>
              <a:spcAft>
                <a:spcPts val="1200"/>
              </a:spcAft>
              <a:buFont typeface="Wingdings" panose="05000000000000000000" pitchFamily="2" charset="2"/>
              <a:buNone/>
            </a:pPr>
            <a:endParaRPr lang="en-US" dirty="0" smtClean="0"/>
          </a:p>
          <a:p>
            <a:pPr eaLnBrk="1" hangingPunct="1">
              <a:spcBef>
                <a:spcPct val="0"/>
              </a:spcBef>
              <a:spcAft>
                <a:spcPts val="1200"/>
              </a:spcAft>
              <a:buFont typeface="Wingdings" panose="05000000000000000000" pitchFamily="2" charset="2"/>
              <a:buNone/>
            </a:pPr>
            <a:endParaRPr lang="en-US" dirty="0" smtClean="0"/>
          </a:p>
          <a:p>
            <a:pPr>
              <a:spcBef>
                <a:spcPct val="0"/>
              </a:spcBef>
              <a:spcAft>
                <a:spcPts val="1200"/>
              </a:spcAft>
              <a:buFont typeface="Arial" panose="020B0604020202020204" pitchFamily="34" charset="0"/>
              <a:buNone/>
            </a:pPr>
            <a:endParaRPr lang="en-GB" dirty="0" smtClean="0"/>
          </a:p>
        </p:txBody>
      </p:sp>
      <p:sp>
        <p:nvSpPr>
          <p:cNvPr id="139267" name="TextBox 5"/>
          <p:cNvSpPr txBox="1">
            <a:spLocks noChangeArrowheads="1"/>
          </p:cNvSpPr>
          <p:nvPr/>
        </p:nvSpPr>
        <p:spPr bwMode="auto">
          <a:xfrm>
            <a:off x="4648200" y="925513"/>
            <a:ext cx="4495800" cy="5416868"/>
          </a:xfrm>
          <a:prstGeom prst="rect">
            <a:avLst/>
          </a:prstGeom>
          <a:noFill/>
          <a:ln w="9525">
            <a:noFill/>
            <a:miter lim="800000"/>
          </a:ln>
        </p:spPr>
        <p:txBody>
          <a:bodyPr>
            <a:spAutoFit/>
          </a:bodyPr>
          <a:lstStyle/>
          <a:p>
            <a:pPr marL="285750" indent="-285750">
              <a:spcAft>
                <a:spcPts val="1200"/>
              </a:spcAft>
              <a:buFont typeface="Arial" panose="020B0604020202020204" pitchFamily="34" charset="0"/>
              <a:buChar char="•"/>
            </a:pPr>
            <a:r>
              <a:rPr lang="en-US" sz="1600" dirty="0">
                <a:solidFill>
                  <a:srgbClr val="5C6F7B"/>
                </a:solidFill>
                <a:latin typeface="Arial" panose="020B0604020202020204" pitchFamily="34" charset="0"/>
              </a:rPr>
              <a:t>1979, </a:t>
            </a:r>
            <a:r>
              <a:rPr lang="en-US" sz="1600" i="1" dirty="0">
                <a:solidFill>
                  <a:srgbClr val="5C6F7B"/>
                </a:solidFill>
                <a:latin typeface="Arial" panose="020B0604020202020204" pitchFamily="34" charset="0"/>
              </a:rPr>
              <a:t>B&amp;L</a:t>
            </a:r>
            <a:r>
              <a:rPr lang="en-US" sz="1600" dirty="0">
                <a:solidFill>
                  <a:srgbClr val="5C6F7B"/>
                </a:solidFill>
                <a:latin typeface="Arial" panose="020B0604020202020204" pitchFamily="34" charset="0"/>
              </a:rPr>
              <a:t> </a:t>
            </a:r>
            <a:r>
              <a:rPr lang="zh-CN" altLang="en-US" sz="1600" dirty="0" smtClean="0">
                <a:solidFill>
                  <a:srgbClr val="5C6F7B"/>
                </a:solidFill>
                <a:latin typeface="Arial" panose="020B0604020202020204" pitchFamily="34" charset="0"/>
              </a:rPr>
              <a:t>博士伦公司专利的硅镜片有玻璃图层</a:t>
            </a:r>
            <a:endParaRPr lang="en-US" sz="1600" dirty="0">
              <a:solidFill>
                <a:srgbClr val="5C6F7B"/>
              </a:solidFill>
              <a:latin typeface="Arial" panose="020B0604020202020204" pitchFamily="34" charset="0"/>
            </a:endParaRPr>
          </a:p>
          <a:p>
            <a:pPr marL="285750" indent="-285750">
              <a:spcAft>
                <a:spcPts val="1200"/>
              </a:spcAft>
              <a:buFont typeface="Arial" panose="020B0604020202020204" pitchFamily="34" charset="0"/>
              <a:buChar char="•"/>
            </a:pPr>
            <a:r>
              <a:rPr lang="en-GB" sz="1600" dirty="0">
                <a:solidFill>
                  <a:srgbClr val="5C6F7B"/>
                </a:solidFill>
                <a:latin typeface="Arial" panose="020B0604020202020204" pitchFamily="34" charset="0"/>
              </a:rPr>
              <a:t>1979</a:t>
            </a:r>
            <a:r>
              <a:rPr lang="en-GB" sz="1600" dirty="0" smtClean="0">
                <a:solidFill>
                  <a:srgbClr val="5C6F7B"/>
                </a:solidFill>
                <a:latin typeface="Arial" panose="020B0604020202020204" pitchFamily="34" charset="0"/>
              </a:rPr>
              <a:t>,</a:t>
            </a:r>
            <a:r>
              <a:rPr lang="zh-CN" altLang="en-US" sz="1600" dirty="0" smtClean="0">
                <a:solidFill>
                  <a:srgbClr val="5C6F7B"/>
                </a:solidFill>
                <a:latin typeface="Arial" panose="020B0604020202020204" pitchFamily="34" charset="0"/>
              </a:rPr>
              <a:t>日本的</a:t>
            </a:r>
            <a:r>
              <a:rPr lang="en-GB" sz="1600" dirty="0" smtClean="0">
                <a:solidFill>
                  <a:srgbClr val="5C6F7B"/>
                </a:solidFill>
                <a:latin typeface="Arial" panose="020B0604020202020204" pitchFamily="34" charset="0"/>
              </a:rPr>
              <a:t> </a:t>
            </a:r>
            <a:r>
              <a:rPr lang="en-GB" sz="1600" i="1" dirty="0">
                <a:solidFill>
                  <a:srgbClr val="5C6F7B"/>
                </a:solidFill>
                <a:latin typeface="Arial" panose="020B0604020202020204" pitchFamily="34" charset="0"/>
              </a:rPr>
              <a:t>Toyo </a:t>
            </a:r>
            <a:r>
              <a:rPr lang="en-GB" sz="1600" dirty="0">
                <a:solidFill>
                  <a:srgbClr val="5C6F7B"/>
                </a:solidFill>
                <a:latin typeface="Arial" panose="020B0604020202020204" pitchFamily="34" charset="0"/>
              </a:rPr>
              <a:t>CL </a:t>
            </a:r>
            <a:r>
              <a:rPr lang="zh-CN" altLang="en-US" sz="1600" dirty="0">
                <a:solidFill>
                  <a:srgbClr val="5C6F7B"/>
                </a:solidFill>
                <a:latin typeface="Arial" panose="020B0604020202020204" pitchFamily="34" charset="0"/>
              </a:rPr>
              <a:t>公司被批准获得生产首批硅水凝胶镜片的原材料</a:t>
            </a:r>
            <a:endParaRPr lang="en-US" altLang="zh-CN" sz="1600" dirty="0">
              <a:solidFill>
                <a:srgbClr val="5C6F7B"/>
              </a:solidFill>
              <a:latin typeface="Arial" panose="020B0604020202020204" pitchFamily="34" charset="0"/>
            </a:endParaRPr>
          </a:p>
          <a:p>
            <a:pPr marL="285750" indent="-285750">
              <a:spcAft>
                <a:spcPts val="1200"/>
              </a:spcAft>
              <a:buFont typeface="Arial" panose="020B0604020202020204" pitchFamily="34" charset="0"/>
              <a:buChar char="•"/>
            </a:pPr>
            <a:r>
              <a:rPr lang="en-US" sz="1600" dirty="0" smtClean="0">
                <a:solidFill>
                  <a:srgbClr val="5C6F7B"/>
                </a:solidFill>
                <a:latin typeface="Arial" panose="020B0604020202020204" pitchFamily="34" charset="0"/>
              </a:rPr>
              <a:t>1981</a:t>
            </a:r>
            <a:r>
              <a:rPr lang="en-US" sz="1600" dirty="0">
                <a:solidFill>
                  <a:srgbClr val="5C6F7B"/>
                </a:solidFill>
                <a:latin typeface="Arial" panose="020B0604020202020204" pitchFamily="34" charset="0"/>
              </a:rPr>
              <a:t>, Silsoft (Silsight) </a:t>
            </a:r>
            <a:r>
              <a:rPr lang="zh-CN" altLang="en-US" sz="1600" dirty="0" smtClean="0">
                <a:solidFill>
                  <a:srgbClr val="5C6F7B"/>
                </a:solidFill>
                <a:latin typeface="Arial" panose="020B0604020202020204" pitchFamily="34" charset="0"/>
              </a:rPr>
              <a:t>创立者为</a:t>
            </a:r>
            <a:r>
              <a:rPr lang="en-US" sz="1600" i="1" dirty="0" smtClean="0">
                <a:solidFill>
                  <a:srgbClr val="5C6F7B"/>
                </a:solidFill>
                <a:latin typeface="Arial" panose="020B0604020202020204" pitchFamily="34" charset="0"/>
              </a:rPr>
              <a:t>Dow </a:t>
            </a:r>
            <a:r>
              <a:rPr lang="en-US" sz="1600" i="1" dirty="0">
                <a:solidFill>
                  <a:srgbClr val="5C6F7B"/>
                </a:solidFill>
                <a:latin typeface="Arial" panose="020B0604020202020204" pitchFamily="34" charset="0"/>
              </a:rPr>
              <a:t>Corning</a:t>
            </a:r>
            <a:r>
              <a:rPr lang="en-US" sz="1600" dirty="0">
                <a:solidFill>
                  <a:srgbClr val="5C6F7B"/>
                </a:solidFill>
                <a:latin typeface="Arial" panose="020B0604020202020204" pitchFamily="34" charset="0"/>
              </a:rPr>
              <a:t>, </a:t>
            </a:r>
            <a:r>
              <a:rPr lang="zh-CN" altLang="en-US" sz="1600" dirty="0" smtClean="0">
                <a:solidFill>
                  <a:srgbClr val="5C6F7B"/>
                </a:solidFill>
                <a:latin typeface="Arial" panose="020B0604020202020204" pitchFamily="34" charset="0"/>
              </a:rPr>
              <a:t>后被博士伦公司收购</a:t>
            </a:r>
            <a:r>
              <a:rPr lang="en-US" sz="1600" dirty="0" smtClean="0">
                <a:solidFill>
                  <a:srgbClr val="5C6F7B"/>
                </a:solidFill>
                <a:latin typeface="Arial" panose="020B0604020202020204" pitchFamily="34" charset="0"/>
              </a:rPr>
              <a:t>(as a service)</a:t>
            </a:r>
          </a:p>
          <a:p>
            <a:pPr marL="285750" indent="-285750">
              <a:spcAft>
                <a:spcPts val="1200"/>
              </a:spcAft>
              <a:buFont typeface="Arial" panose="020B0604020202020204" pitchFamily="34" charset="0"/>
              <a:buChar char="•"/>
            </a:pPr>
            <a:r>
              <a:rPr lang="zh-CN" altLang="en-US" sz="1600" dirty="0" smtClean="0">
                <a:solidFill>
                  <a:srgbClr val="5C6F7B"/>
                </a:solidFill>
                <a:latin typeface="Arial" panose="020B0604020202020204" pitchFamily="34" charset="0"/>
              </a:rPr>
              <a:t>缺点</a:t>
            </a:r>
            <a:r>
              <a:rPr lang="en-GB" sz="1600" dirty="0" smtClean="0">
                <a:solidFill>
                  <a:srgbClr val="5C6F7B"/>
                </a:solidFill>
                <a:latin typeface="Arial" panose="020B0604020202020204" pitchFamily="34" charset="0"/>
              </a:rPr>
              <a:t>:</a:t>
            </a:r>
          </a:p>
          <a:p>
            <a:pPr marL="628650" lvl="1" indent="-266700">
              <a:spcAft>
                <a:spcPts val="1200"/>
              </a:spcAft>
              <a:buFont typeface="Arial" panose="020B0604020202020204" pitchFamily="34" charset="0"/>
              <a:buChar char="•"/>
            </a:pPr>
            <a:r>
              <a:rPr lang="en-GB" sz="1600" dirty="0" smtClean="0">
                <a:solidFill>
                  <a:srgbClr val="5C6F7B"/>
                </a:solidFill>
                <a:latin typeface="Arial" panose="020B0604020202020204" pitchFamily="34" charset="0"/>
              </a:rPr>
              <a:t>difficulty fitting</a:t>
            </a:r>
            <a:r>
              <a:rPr lang="zh-CN" altLang="en-US" sz="1600" dirty="0" smtClean="0">
                <a:solidFill>
                  <a:srgbClr val="5C6F7B"/>
                </a:solidFill>
                <a:latin typeface="Arial" panose="020B0604020202020204" pitchFamily="34" charset="0"/>
              </a:rPr>
              <a:t>难配适</a:t>
            </a:r>
            <a:endParaRPr lang="en-GB" sz="1600" dirty="0">
              <a:solidFill>
                <a:srgbClr val="5C6F7B"/>
              </a:solidFill>
              <a:latin typeface="Arial" panose="020B0604020202020204" pitchFamily="34" charset="0"/>
            </a:endParaRPr>
          </a:p>
          <a:p>
            <a:pPr marL="628650" lvl="1" indent="-266700">
              <a:spcAft>
                <a:spcPts val="1200"/>
              </a:spcAft>
              <a:buFont typeface="Arial" panose="020B0604020202020204" pitchFamily="34" charset="0"/>
              <a:buChar char="•"/>
            </a:pPr>
            <a:r>
              <a:rPr lang="zh-CN" altLang="en-US" sz="1600" dirty="0" smtClean="0">
                <a:solidFill>
                  <a:srgbClr val="5C6F7B"/>
                </a:solidFill>
                <a:latin typeface="Arial" panose="020B0604020202020204" pitchFamily="34" charset="0"/>
              </a:rPr>
              <a:t>如果配适不佳，就会造成一定的负压，镜片会吸附在眼睛上</a:t>
            </a:r>
            <a:endParaRPr lang="en-GB" sz="1600" dirty="0">
              <a:solidFill>
                <a:srgbClr val="5C6F7B"/>
              </a:solidFill>
              <a:latin typeface="Arial" panose="020B0604020202020204" pitchFamily="34" charset="0"/>
            </a:endParaRPr>
          </a:p>
          <a:p>
            <a:pPr marL="628650" lvl="1" indent="-266700">
              <a:spcAft>
                <a:spcPts val="1200"/>
              </a:spcAft>
              <a:buFont typeface="Arial" panose="020B0604020202020204" pitchFamily="34" charset="0"/>
              <a:buChar char="•"/>
            </a:pPr>
            <a:r>
              <a:rPr lang="zh-CN" altLang="en-US" sz="1600" dirty="0" smtClean="0">
                <a:solidFill>
                  <a:srgbClr val="5C6F7B"/>
                </a:solidFill>
                <a:latin typeface="Arial" panose="020B0604020202020204" pitchFamily="34" charset="0"/>
              </a:rPr>
              <a:t>由于沉淀物多，所以导致镜片寿命短（脂质沉淀物？）</a:t>
            </a:r>
            <a:endParaRPr lang="en-GB" sz="1600" dirty="0">
              <a:solidFill>
                <a:srgbClr val="5C6F7B"/>
              </a:solidFill>
              <a:latin typeface="Arial" panose="020B0604020202020204" pitchFamily="34" charset="0"/>
            </a:endParaRPr>
          </a:p>
          <a:p>
            <a:pPr marL="628650" lvl="1" indent="-266700">
              <a:spcAft>
                <a:spcPts val="1200"/>
              </a:spcAft>
              <a:buFont typeface="Arial" panose="020B0604020202020204" pitchFamily="34" charset="0"/>
              <a:buChar char="•"/>
            </a:pPr>
            <a:r>
              <a:rPr lang="zh-CN" altLang="en-US" sz="1600" dirty="0" smtClean="0">
                <a:solidFill>
                  <a:srgbClr val="5C6F7B"/>
                </a:solidFill>
                <a:latin typeface="Arial" panose="020B0604020202020204" pitchFamily="34" charset="0"/>
              </a:rPr>
              <a:t>镜片表面的湿润性较差</a:t>
            </a:r>
            <a:endParaRPr lang="en-GB" sz="1600" dirty="0">
              <a:solidFill>
                <a:srgbClr val="5C6F7B"/>
              </a:solidFill>
              <a:latin typeface="Arial" panose="020B0604020202020204" pitchFamily="34" charset="0"/>
            </a:endParaRPr>
          </a:p>
          <a:p>
            <a:pPr marL="628650" lvl="1" indent="-266700">
              <a:spcAft>
                <a:spcPts val="1200"/>
              </a:spcAft>
              <a:buFont typeface="Arial" panose="020B0604020202020204" pitchFamily="34" charset="0"/>
              <a:buChar char="•"/>
            </a:pPr>
            <a:r>
              <a:rPr lang="zh-CN" altLang="en-US" sz="1600" dirty="0" smtClean="0">
                <a:solidFill>
                  <a:srgbClr val="5C6F7B"/>
                </a:solidFill>
                <a:latin typeface="Arial" panose="020B0604020202020204" pitchFamily="34" charset="0"/>
              </a:rPr>
              <a:t>相对来说比较贵</a:t>
            </a:r>
            <a:endParaRPr lang="en-GB" sz="1600" dirty="0">
              <a:solidFill>
                <a:srgbClr val="5C6F7B"/>
              </a:solidFill>
              <a:latin typeface="Arial" panose="020B0604020202020204" pitchFamily="34" charset="0"/>
            </a:endParaRPr>
          </a:p>
          <a:p>
            <a:pPr marL="285750" indent="-285750">
              <a:spcAft>
                <a:spcPts val="1200"/>
              </a:spcAft>
              <a:buFont typeface="Arial" panose="020B0604020202020204" pitchFamily="34" charset="0"/>
              <a:buChar char="•"/>
            </a:pPr>
            <a:r>
              <a:rPr lang="en-GB" sz="1600" dirty="0" smtClean="0">
                <a:solidFill>
                  <a:srgbClr val="5C6F7B"/>
                </a:solidFill>
                <a:latin typeface="Arial" panose="020B0604020202020204" pitchFamily="34" charset="0"/>
              </a:rPr>
              <a:t>N</a:t>
            </a:r>
            <a:r>
              <a:rPr lang="zh-CN" altLang="en-US" sz="1600" dirty="0" smtClean="0">
                <a:solidFill>
                  <a:srgbClr val="5C6F7B"/>
                </a:solidFill>
                <a:latin typeface="Arial" panose="020B0604020202020204" pitchFamily="34" charset="0"/>
              </a:rPr>
              <a:t>目前已经被硅水凝胶镜片</a:t>
            </a:r>
            <a:r>
              <a:rPr lang="zh-CN" altLang="en-US" sz="1600" dirty="0">
                <a:solidFill>
                  <a:srgbClr val="5C6F7B"/>
                </a:solidFill>
                <a:latin typeface="Arial" panose="020B0604020202020204" pitchFamily="34" charset="0"/>
              </a:rPr>
              <a:t>代</a:t>
            </a:r>
            <a:r>
              <a:rPr lang="en-GB" altLang="zh-CN" sz="1600" dirty="0">
                <a:solidFill>
                  <a:srgbClr val="5C6F7B"/>
                </a:solidFill>
                <a:latin typeface="Arial" panose="020B0604020202020204" pitchFamily="34" charset="0"/>
              </a:rPr>
              <a:t> silicon hydrogels (SiHy)</a:t>
            </a:r>
            <a:r>
              <a:rPr lang="zh-CN" altLang="en-US" sz="1600" dirty="0" smtClean="0">
                <a:solidFill>
                  <a:srgbClr val="5C6F7B"/>
                </a:solidFill>
                <a:latin typeface="Arial" panose="020B0604020202020204" pitchFamily="34" charset="0"/>
              </a:rPr>
              <a:t>所取代</a:t>
            </a:r>
            <a:endParaRPr lang="en-GB" sz="1600" dirty="0">
              <a:solidFill>
                <a:srgbClr val="5C6F7B"/>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Suneet Eng\Desktop\a2\A 2\Picture52.jpg"/>
          <p:cNvPicPr>
            <a:picLocks noChangeAspect="1" noChangeArrowheads="1"/>
          </p:cNvPicPr>
          <p:nvPr/>
        </p:nvPicPr>
        <p:blipFill>
          <a:blip r:embed="rId2" cstate="print"/>
          <a:srcRect/>
          <a:stretch>
            <a:fillRect/>
          </a:stretch>
        </p:blipFill>
        <p:spPr bwMode="auto">
          <a:xfrm>
            <a:off x="5429256" y="1214422"/>
            <a:ext cx="2901950" cy="4260850"/>
          </a:xfrm>
          <a:prstGeom prst="rect">
            <a:avLst/>
          </a:prstGeom>
          <a:noFill/>
        </p:spPr>
      </p:pic>
      <p:sp>
        <p:nvSpPr>
          <p:cNvPr id="140289" name="Title 1"/>
          <p:cNvSpPr>
            <a:spLocks noGrp="1"/>
          </p:cNvSpPr>
          <p:nvPr>
            <p:ph type="title"/>
          </p:nvPr>
        </p:nvSpPr>
        <p:spPr/>
        <p:txBody>
          <a:bodyPr/>
          <a:lstStyle/>
          <a:p>
            <a:r>
              <a:rPr lang="en-GB" smtClean="0"/>
              <a:t>By 1980</a:t>
            </a:r>
          </a:p>
        </p:txBody>
      </p:sp>
      <p:sp>
        <p:nvSpPr>
          <p:cNvPr id="140290" name="Content Placeholder 2"/>
          <p:cNvSpPr>
            <a:spLocks noGrp="1"/>
          </p:cNvSpPr>
          <p:nvPr>
            <p:ph sz="half" idx="1"/>
          </p:nvPr>
        </p:nvSpPr>
        <p:spPr>
          <a:xfrm>
            <a:off x="185738" y="1214438"/>
            <a:ext cx="5249862" cy="4306887"/>
          </a:xfrm>
        </p:spPr>
        <p:txBody>
          <a:bodyPr>
            <a:normAutofit fontScale="92500" lnSpcReduction="10000"/>
          </a:bodyPr>
          <a:lstStyle/>
          <a:p>
            <a:pPr marL="273050" indent="-273050" eaLnBrk="1" hangingPunct="1">
              <a:spcAft>
                <a:spcPts val="1800"/>
              </a:spcAft>
            </a:pPr>
            <a:r>
              <a:rPr lang="en-GB" sz="2000" dirty="0" smtClean="0"/>
              <a:t>Permalens, 第一个持续30天的</a:t>
            </a:r>
            <a:r>
              <a:rPr lang="zh-CN" altLang="en-GB" sz="2000" dirty="0" smtClean="0">
                <a:ea typeface="宋体" panose="02010600030101010101" pitchFamily="2" charset="-122"/>
              </a:rPr>
              <a:t>软镜</a:t>
            </a:r>
            <a:r>
              <a:rPr lang="en-GB" sz="2000" dirty="0" smtClean="0"/>
              <a:t>获得了FDA的批准</a:t>
            </a:r>
          </a:p>
          <a:p>
            <a:pPr marL="273050" indent="-273050" eaLnBrk="1" hangingPunct="1">
              <a:spcAft>
                <a:spcPts val="1800"/>
              </a:spcAft>
            </a:pPr>
            <a:r>
              <a:rPr lang="en-GB" sz="2000" dirty="0" smtClean="0"/>
              <a:t>登山运动员乔·塔斯克(Joe Tasker)</a:t>
            </a:r>
            <a:r>
              <a:rPr lang="zh-CN" altLang="en-US" sz="2000" dirty="0"/>
              <a:t>戴</a:t>
            </a:r>
            <a:r>
              <a:rPr lang="zh-CN" altLang="en-US" sz="2000" dirty="0" smtClean="0"/>
              <a:t>着</a:t>
            </a:r>
            <a:r>
              <a:rPr lang="en-GB" sz="2000" dirty="0" smtClean="0"/>
              <a:t>(Permalens) CLs攀登康城章嘉山(Kangchenjunga)，海拔28200英尺(8600米)</a:t>
            </a:r>
          </a:p>
          <a:p>
            <a:pPr marL="273050" indent="-273050" eaLnBrk="1" hangingPunct="1">
              <a:spcAft>
                <a:spcPts val="1800"/>
              </a:spcAft>
            </a:pPr>
            <a:r>
              <a:rPr lang="en-GB" sz="2000" dirty="0" smtClean="0"/>
              <a:t>Hydron Z6 lathe-cut SCLs, </a:t>
            </a:r>
            <a:r>
              <a:rPr lang="en-GB" sz="2000" i="1" dirty="0" smtClean="0"/>
              <a:t>t</a:t>
            </a:r>
            <a:r>
              <a:rPr lang="en-GB" sz="2000" baseline="-25000" dirty="0" smtClean="0"/>
              <a:t>C</a:t>
            </a:r>
            <a:r>
              <a:rPr lang="en-GB" sz="2000" dirty="0" smtClean="0"/>
              <a:t> = 0.06mm</a:t>
            </a:r>
          </a:p>
          <a:p>
            <a:pPr marL="273050" indent="-273050" eaLnBrk="1" hangingPunct="1">
              <a:spcAft>
                <a:spcPts val="1800"/>
              </a:spcAft>
            </a:pPr>
            <a:r>
              <a:rPr lang="en-GB" sz="2000" i="1" dirty="0" smtClean="0"/>
              <a:t>American Hydron </a:t>
            </a:r>
            <a:r>
              <a:rPr lang="zh-CN" altLang="en-US" sz="2000" dirty="0" smtClean="0"/>
              <a:t>获得</a:t>
            </a:r>
            <a:r>
              <a:rPr lang="en-GB" sz="2000" dirty="0" smtClean="0"/>
              <a:t>FDA的批准为他们的第一个铸型</a:t>
            </a:r>
            <a:r>
              <a:rPr lang="zh-CN" altLang="en-GB" sz="2000" dirty="0" smtClean="0">
                <a:ea typeface="宋体" panose="02010600030101010101" pitchFamily="2" charset="-122"/>
              </a:rPr>
              <a:t>软镜</a:t>
            </a:r>
          </a:p>
          <a:p>
            <a:pPr marL="273050" indent="-273050" eaLnBrk="1" hangingPunct="1">
              <a:spcAft>
                <a:spcPts val="1800"/>
              </a:spcAft>
            </a:pPr>
            <a:r>
              <a:rPr lang="en-GB" sz="2000" dirty="0" smtClean="0"/>
              <a:t>Michael Bay, 丹麦</a:t>
            </a:r>
            <a:r>
              <a:rPr lang="zh-CN" altLang="en-US" sz="2000" dirty="0" smtClean="0"/>
              <a:t>人</a:t>
            </a:r>
            <a:r>
              <a:rPr lang="en-GB" sz="2000" dirty="0" smtClean="0"/>
              <a:t>，开始</a:t>
            </a:r>
            <a:r>
              <a:rPr lang="zh-CN" altLang="en-US" sz="2000" dirty="0" smtClean="0"/>
              <a:t>使用</a:t>
            </a:r>
            <a:r>
              <a:rPr lang="en-GB" sz="2000" dirty="0" smtClean="0"/>
              <a:t>新的稳定软成型系统的</a:t>
            </a:r>
          </a:p>
          <a:p>
            <a:pPr marL="273050" indent="-273050">
              <a:spcAft>
                <a:spcPts val="1800"/>
              </a:spcAft>
            </a:pPr>
            <a:endParaRPr lang="en-GB" sz="20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Suneet Eng\Desktop\a2\A 2\Picture54.jpg"/>
          <p:cNvPicPr>
            <a:picLocks noChangeAspect="1" noChangeArrowheads="1"/>
          </p:cNvPicPr>
          <p:nvPr/>
        </p:nvPicPr>
        <p:blipFill>
          <a:blip r:embed="rId3" cstate="print"/>
          <a:srcRect/>
          <a:stretch>
            <a:fillRect/>
          </a:stretch>
        </p:blipFill>
        <p:spPr bwMode="auto">
          <a:xfrm>
            <a:off x="6000760" y="3571876"/>
            <a:ext cx="2889250" cy="2176463"/>
          </a:xfrm>
          <a:prstGeom prst="rect">
            <a:avLst/>
          </a:prstGeom>
          <a:noFill/>
        </p:spPr>
      </p:pic>
      <p:pic>
        <p:nvPicPr>
          <p:cNvPr id="33794" name="Picture 2" descr="C:\Users\Suneet Eng\Desktop\a2\A 2\Picture53.jpg"/>
          <p:cNvPicPr>
            <a:picLocks noChangeAspect="1" noChangeArrowheads="1"/>
          </p:cNvPicPr>
          <p:nvPr/>
        </p:nvPicPr>
        <p:blipFill>
          <a:blip r:embed="rId4" cstate="print"/>
          <a:srcRect/>
          <a:stretch>
            <a:fillRect/>
          </a:stretch>
        </p:blipFill>
        <p:spPr bwMode="auto">
          <a:xfrm>
            <a:off x="6010275" y="1214422"/>
            <a:ext cx="2925763" cy="2206625"/>
          </a:xfrm>
          <a:prstGeom prst="rect">
            <a:avLst/>
          </a:prstGeom>
          <a:noFill/>
        </p:spPr>
      </p:pic>
      <p:sp>
        <p:nvSpPr>
          <p:cNvPr id="141313" name="Title 1"/>
          <p:cNvSpPr>
            <a:spLocks noGrp="1"/>
          </p:cNvSpPr>
          <p:nvPr>
            <p:ph type="title"/>
          </p:nvPr>
        </p:nvSpPr>
        <p:spPr/>
        <p:txBody>
          <a:bodyPr/>
          <a:lstStyle/>
          <a:p>
            <a:r>
              <a:rPr lang="en-GB" smtClean="0"/>
              <a:t>By 1982</a:t>
            </a:r>
          </a:p>
        </p:txBody>
      </p:sp>
      <p:sp>
        <p:nvSpPr>
          <p:cNvPr id="141314" name="Content Placeholder 2"/>
          <p:cNvSpPr>
            <a:spLocks noGrp="1"/>
          </p:cNvSpPr>
          <p:nvPr>
            <p:ph sz="half" idx="1"/>
          </p:nvPr>
        </p:nvSpPr>
        <p:spPr>
          <a:xfrm>
            <a:off x="152400" y="1341438"/>
            <a:ext cx="5486400" cy="4784725"/>
          </a:xfrm>
        </p:spPr>
        <p:txBody>
          <a:bodyPr>
            <a:normAutofit fontScale="97500"/>
          </a:bodyPr>
          <a:lstStyle/>
          <a:p>
            <a:pPr eaLnBrk="1" hangingPunct="1"/>
            <a:r>
              <a:rPr lang="en-GB" sz="1800" dirty="0" smtClean="0"/>
              <a:t>强生公司通过收购佛罗里达州Frontier隐形眼镜公司和Vistakon公司进入</a:t>
            </a:r>
            <a:r>
              <a:rPr lang="zh-CN" altLang="en-GB" sz="1800" dirty="0" smtClean="0">
                <a:ea typeface="宋体" panose="02010600030101010101" pitchFamily="2" charset="-122"/>
              </a:rPr>
              <a:t>接触镜</a:t>
            </a:r>
            <a:r>
              <a:rPr lang="en-GB" sz="1800" dirty="0" smtClean="0"/>
              <a:t>生产</a:t>
            </a:r>
          </a:p>
          <a:p>
            <a:pPr eaLnBrk="1" hangingPunct="1"/>
            <a:endParaRPr lang="en-GB" sz="1800" dirty="0" smtClean="0"/>
          </a:p>
          <a:p>
            <a:pPr eaLnBrk="1" hangingPunct="1"/>
            <a:r>
              <a:rPr lang="en-GB" sz="1800" dirty="0" smtClean="0"/>
              <a:t>考虑到对新</a:t>
            </a:r>
            <a:r>
              <a:rPr lang="zh-CN" altLang="en-GB" sz="1800" dirty="0" smtClean="0">
                <a:ea typeface="宋体" panose="02010600030101010101" pitchFamily="2" charset="-122"/>
              </a:rPr>
              <a:t>接触镜</a:t>
            </a:r>
            <a:r>
              <a:rPr lang="en-GB" sz="1800" dirty="0" smtClean="0"/>
              <a:t>的许多反应，丹麦眼科专家迈克尔·贝创建了MIA-lens公司来生产一次性</a:t>
            </a:r>
            <a:r>
              <a:rPr lang="zh-CN" altLang="en-GB" sz="1800" dirty="0" smtClean="0">
                <a:ea typeface="宋体" panose="02010600030101010101" pitchFamily="2" charset="-122"/>
              </a:rPr>
              <a:t>接触镜</a:t>
            </a:r>
            <a:r>
              <a:rPr lang="en-GB" sz="1800" dirty="0" smtClean="0"/>
              <a:t>。扔掉的问题!一周或两周的</a:t>
            </a:r>
            <a:r>
              <a:rPr lang="zh-CN" altLang="en-US" sz="1800" dirty="0" smtClean="0">
                <a:ea typeface="宋体" panose="02010600030101010101" pitchFamily="2" charset="-122"/>
              </a:rPr>
              <a:t>长戴型的</a:t>
            </a:r>
            <a:r>
              <a:rPr lang="en-GB" sz="1800" dirty="0" smtClean="0"/>
              <a:t>。</a:t>
            </a:r>
          </a:p>
          <a:p>
            <a:pPr eaLnBrk="1" hangingPunct="1"/>
            <a:endParaRPr lang="en-GB" sz="1800" dirty="0" smtClean="0"/>
          </a:p>
          <a:p>
            <a:pPr eaLnBrk="1" hangingPunct="1"/>
            <a:r>
              <a:rPr lang="en-GB" sz="1800" dirty="0" smtClean="0"/>
              <a:t>Bay 还开发了吸塑包装、三个月的复检和直接付款。</a:t>
            </a:r>
          </a:p>
          <a:p>
            <a:pPr eaLnBrk="1" hangingPunct="1"/>
            <a:endParaRPr lang="en-GB" sz="1800" dirty="0" smtClean="0"/>
          </a:p>
          <a:p>
            <a:pPr eaLnBrk="1" hangingPunct="1"/>
            <a:r>
              <a:rPr lang="en-GB" sz="1800" dirty="0" smtClean="0"/>
              <a:t>CSI SCLs </a:t>
            </a:r>
            <a:r>
              <a:rPr lang="zh-CN" altLang="en-US" sz="1800" dirty="0" smtClean="0"/>
              <a:t>由</a:t>
            </a:r>
            <a:r>
              <a:rPr lang="en-GB" sz="1800" i="1" dirty="0" smtClean="0"/>
              <a:t>Syntex </a:t>
            </a:r>
            <a:r>
              <a:rPr lang="zh-CN" altLang="en-US" sz="1800" i="1" dirty="0" smtClean="0"/>
              <a:t>创立</a:t>
            </a:r>
            <a:r>
              <a:rPr lang="en-GB" sz="1800" i="1" dirty="0" smtClean="0"/>
              <a:t> </a:t>
            </a:r>
          </a:p>
          <a:p>
            <a:pPr>
              <a:buFont typeface="Arial" panose="020B0604020202020204" pitchFamily="34" charset="0"/>
              <a:buNone/>
            </a:pPr>
            <a:endParaRPr lang="en-GB" sz="1800" dirty="0" smtClean="0"/>
          </a:p>
        </p:txBody>
      </p:sp>
      <p:sp>
        <p:nvSpPr>
          <p:cNvPr id="141317" name="Rectangle 6"/>
          <p:cNvSpPr>
            <a:spLocks noChangeArrowheads="1"/>
          </p:cNvSpPr>
          <p:nvPr/>
        </p:nvSpPr>
        <p:spPr bwMode="auto">
          <a:xfrm>
            <a:off x="6156325" y="5802313"/>
            <a:ext cx="2522538" cy="369887"/>
          </a:xfrm>
          <a:prstGeom prst="rect">
            <a:avLst/>
          </a:prstGeom>
          <a:noFill/>
          <a:ln w="9525">
            <a:noFill/>
            <a:miter lim="800000"/>
          </a:ln>
        </p:spPr>
        <p:txBody>
          <a:bodyPr wrap="none">
            <a:spAutoFit/>
          </a:bodyPr>
          <a:lstStyle/>
          <a:p>
            <a:r>
              <a:rPr lang="en-GB">
                <a:solidFill>
                  <a:srgbClr val="5C6F7B"/>
                </a:solidFill>
              </a:rPr>
              <a:t>Michael Bay (1939-2007)</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4"/>
          <p:cNvSpPr>
            <a:spLocks noGrp="1" noChangeArrowheads="1"/>
          </p:cNvSpPr>
          <p:nvPr>
            <p:ph type="title"/>
          </p:nvPr>
        </p:nvSpPr>
        <p:spPr/>
        <p:txBody>
          <a:bodyPr/>
          <a:lstStyle/>
          <a:p>
            <a:pPr eaLnBrk="1" hangingPunct="1"/>
            <a:r>
              <a:rPr lang="en-GB" smtClean="0"/>
              <a:t>1983</a:t>
            </a:r>
          </a:p>
        </p:txBody>
      </p:sp>
      <p:sp>
        <p:nvSpPr>
          <p:cNvPr id="143362" name="Content Placeholder 5"/>
          <p:cNvSpPr>
            <a:spLocks noGrp="1"/>
          </p:cNvSpPr>
          <p:nvPr>
            <p:ph idx="1"/>
          </p:nvPr>
        </p:nvSpPr>
        <p:spPr>
          <a:xfrm>
            <a:off x="152400" y="824865"/>
            <a:ext cx="7924800" cy="5474335"/>
          </a:xfrm>
        </p:spPr>
        <p:txBody>
          <a:bodyPr/>
          <a:lstStyle/>
          <a:p>
            <a:r>
              <a:rPr lang="en-GB" sz="1600" dirty="0" smtClean="0"/>
              <a:t> </a:t>
            </a:r>
            <a:r>
              <a:rPr lang="en-GB" sz="1600" i="1" dirty="0" smtClean="0"/>
              <a:t>J&amp;J Vistakon </a:t>
            </a:r>
            <a:r>
              <a:rPr lang="en-GB" sz="1600" dirty="0" smtClean="0"/>
              <a:t>(Hank Green) </a:t>
            </a:r>
            <a:r>
              <a:rPr lang="zh-CN" altLang="en-US" sz="1600" dirty="0"/>
              <a:t>收购</a:t>
            </a:r>
            <a:r>
              <a:rPr lang="en-GB" sz="1600" dirty="0" smtClean="0"/>
              <a:t> Michael Bay</a:t>
            </a:r>
          </a:p>
          <a:p>
            <a:r>
              <a:rPr lang="en-GB" sz="1600" dirty="0" smtClean="0"/>
              <a:t>强生公司运用其丰富的医药包装知识，改进了吸塑包装，改进了</a:t>
            </a:r>
            <a:r>
              <a:rPr lang="en-GB" altLang="zh-CN" sz="1600" dirty="0"/>
              <a:t>Michael Bay</a:t>
            </a:r>
            <a:r>
              <a:rPr lang="en-GB" sz="1600" dirty="0" smtClean="0"/>
              <a:t>的稳定软模成型技术，使CLs在潮湿状态下成型，以减少参数变化。</a:t>
            </a:r>
          </a:p>
          <a:p>
            <a:endParaRPr lang="en-GB" sz="1600" dirty="0" smtClean="0"/>
          </a:p>
          <a:p>
            <a:r>
              <a:rPr lang="en-GB" sz="1600" dirty="0" smtClean="0"/>
              <a:t>他们</a:t>
            </a:r>
            <a:r>
              <a:rPr lang="zh-CN" altLang="en-US" sz="1600" dirty="0" smtClean="0"/>
              <a:t>新生产了材料</a:t>
            </a:r>
            <a:r>
              <a:rPr lang="en-GB" sz="1600" dirty="0" smtClean="0"/>
              <a:t>etafilcon A，这是他们从Frontier隐形眼镜公司</a:t>
            </a:r>
            <a:r>
              <a:rPr lang="zh-CN" altLang="en-US" sz="1600" dirty="0" smtClean="0"/>
              <a:t>衍生出来</a:t>
            </a:r>
            <a:r>
              <a:rPr lang="en-GB" sz="1600" dirty="0" smtClean="0"/>
              <a:t>的材料，比Bay的材料更稳定。</a:t>
            </a:r>
          </a:p>
          <a:p>
            <a:endParaRPr lang="en-GB" sz="1600" dirty="0" smtClean="0"/>
          </a:p>
          <a:p>
            <a:r>
              <a:rPr lang="en-GB" sz="1600" dirty="0" smtClean="0"/>
              <a:t>他们利用自己在医药存储和计算机方面的丰富知识，开发了一个新的以计算机为主导的制造程序和分销系统。</a:t>
            </a:r>
          </a:p>
          <a:p>
            <a:endParaRPr lang="en-GB" sz="1600" dirty="0" smtClean="0"/>
          </a:p>
          <a:p>
            <a:r>
              <a:rPr lang="zh-CN" altLang="en-GB" sz="1600" dirty="0" smtClean="0">
                <a:ea typeface="宋体" panose="02010600030101010101" pitchFamily="2" charset="-122"/>
              </a:rPr>
              <a:t>戴</a:t>
            </a:r>
            <a:r>
              <a:rPr lang="en-US" altLang="zh-CN" sz="1600" dirty="0" smtClean="0">
                <a:ea typeface="宋体" panose="02010600030101010101" pitchFamily="2" charset="-122"/>
              </a:rPr>
              <a:t>6</a:t>
            </a:r>
            <a:r>
              <a:rPr lang="zh-CN" altLang="en-US" sz="1600" dirty="0" smtClean="0">
                <a:ea typeface="宋体" panose="02010600030101010101" pitchFamily="2" charset="-122"/>
              </a:rPr>
              <a:t>个晚上</a:t>
            </a:r>
            <a:r>
              <a:rPr lang="en-US" altLang="zh-CN" sz="1600" dirty="0" smtClean="0">
                <a:ea typeface="宋体" panose="02010600030101010101" pitchFamily="2" charset="-122"/>
              </a:rPr>
              <a:t>,</a:t>
            </a:r>
            <a:r>
              <a:rPr lang="zh-CN" altLang="en-US" sz="1600" dirty="0" smtClean="0">
                <a:ea typeface="宋体" panose="02010600030101010101" pitchFamily="2" charset="-122"/>
              </a:rPr>
              <a:t>有一晚可以不戴</a:t>
            </a:r>
            <a:r>
              <a:rPr lang="en-US" altLang="zh-CN" sz="1600" dirty="0" smtClean="0">
                <a:ea typeface="宋体" panose="02010600030101010101" pitchFamily="2" charset="-122"/>
              </a:rPr>
              <a:t>,</a:t>
            </a:r>
            <a:r>
              <a:rPr lang="zh-CN" altLang="en-US" sz="1600" dirty="0" smtClean="0">
                <a:ea typeface="宋体" panose="02010600030101010101" pitchFamily="2" charset="-122"/>
              </a:rPr>
              <a:t>第二天早上戴一个新的</a:t>
            </a:r>
            <a:endParaRPr lang="en-GB" dirty="0" smtClean="0"/>
          </a:p>
          <a:p>
            <a:pPr>
              <a:buFont typeface="Arial" panose="020B0604020202020204" pitchFamily="34" charset="0"/>
              <a:buNone/>
            </a:pPr>
            <a:endParaRPr lang="en-GB" dirty="0" smtClean="0"/>
          </a:p>
          <a:p>
            <a:pPr>
              <a:buFont typeface="Arial" panose="020B0604020202020204" pitchFamily="34" charset="0"/>
              <a:buNone/>
            </a:pPr>
            <a:endParaRPr lang="en-GB" dirty="0" smtClean="0"/>
          </a:p>
          <a:p>
            <a:pPr>
              <a:buFont typeface="Arial" panose="020B0604020202020204" pitchFamily="34" charset="0"/>
              <a:buNone/>
            </a:pPr>
            <a:endParaRPr lang="en-GB"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r>
              <a:rPr lang="en-GB" smtClean="0"/>
              <a:t>1984</a:t>
            </a:r>
          </a:p>
        </p:txBody>
      </p:sp>
      <p:sp>
        <p:nvSpPr>
          <p:cNvPr id="144386" name="Content Placeholder 2"/>
          <p:cNvSpPr>
            <a:spLocks noGrp="1"/>
          </p:cNvSpPr>
          <p:nvPr>
            <p:ph idx="1"/>
          </p:nvPr>
        </p:nvSpPr>
        <p:spPr>
          <a:xfrm>
            <a:off x="533400" y="1524000"/>
            <a:ext cx="8001000" cy="4602163"/>
          </a:xfrm>
        </p:spPr>
        <p:txBody>
          <a:bodyPr/>
          <a:lstStyle/>
          <a:p>
            <a:pPr eaLnBrk="1" hangingPunct="1">
              <a:spcAft>
                <a:spcPts val="1800"/>
              </a:spcAft>
            </a:pPr>
            <a:r>
              <a:rPr lang="en-GB" altLang="zh-CN" sz="2000" dirty="0" smtClean="0"/>
              <a:t>Holden </a:t>
            </a:r>
            <a:r>
              <a:rPr lang="en-GB" altLang="zh-CN" sz="2000" dirty="0"/>
              <a:t>&amp; Mertz </a:t>
            </a:r>
            <a:r>
              <a:rPr lang="en-GB" sz="2000" dirty="0" smtClean="0"/>
              <a:t>发布了临界氧气水平，以避免日常佩戴和延长佩戴隐形眼镜时出现水肿。提示角膜对O2的需求量在夜间防止角膜肿胀率超过4%，相当于70-75毫米汞柱，这在当时的</a:t>
            </a:r>
            <a:r>
              <a:rPr lang="zh-CN" altLang="en-GB" sz="2000" dirty="0" smtClean="0">
                <a:ea typeface="宋体" panose="02010600030101010101" pitchFamily="2" charset="-122"/>
              </a:rPr>
              <a:t>软镜</a:t>
            </a:r>
            <a:r>
              <a:rPr lang="en-GB" sz="2000" dirty="0" smtClean="0"/>
              <a:t>材料中是无法实现的</a:t>
            </a:r>
            <a:r>
              <a:rPr lang="zh-CN" altLang="en-US" sz="2000" i="1" dirty="0"/>
              <a:t>。</a:t>
            </a:r>
            <a:endParaRPr lang="en-GB" sz="2000" i="1" dirty="0" smtClean="0"/>
          </a:p>
          <a:p>
            <a:pPr marL="0" indent="0" eaLnBrk="1" hangingPunct="1">
              <a:spcAft>
                <a:spcPts val="1800"/>
              </a:spcAft>
              <a:buNone/>
            </a:pPr>
            <a:r>
              <a:rPr lang="en-GB" sz="2000" dirty="0" smtClean="0"/>
              <a:t>Foundation of </a:t>
            </a:r>
            <a:r>
              <a:rPr lang="en-GB" sz="2000" i="1" dirty="0" smtClean="0"/>
              <a:t>Natratec</a:t>
            </a:r>
            <a:r>
              <a:rPr lang="en-GB" sz="2000" dirty="0" smtClean="0"/>
              <a:t> by Prof Dennis Chapman. 纳特拉特克基金会，丹尼斯·查普曼教授。磷酰胆碱，第一个仿生</a:t>
            </a:r>
            <a:r>
              <a:rPr lang="zh-CN" altLang="en-GB" sz="2000" dirty="0" smtClean="0">
                <a:ea typeface="宋体" panose="02010600030101010101" pitchFamily="2" charset="-122"/>
              </a:rPr>
              <a:t>接触镜</a:t>
            </a:r>
            <a:r>
              <a:rPr lang="en-GB" sz="2000" dirty="0" smtClean="0"/>
              <a:t>材料，生产于1994年</a:t>
            </a:r>
          </a:p>
          <a:p>
            <a:pPr>
              <a:spcAft>
                <a:spcPts val="1800"/>
              </a:spcAft>
            </a:pPr>
            <a:endParaRPr lang="en-GB" sz="2000"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Suneet Eng\Desktop\a2\A 2\Picture55.jpg"/>
          <p:cNvPicPr>
            <a:picLocks noChangeAspect="1" noChangeArrowheads="1"/>
          </p:cNvPicPr>
          <p:nvPr/>
        </p:nvPicPr>
        <p:blipFill>
          <a:blip r:embed="rId3" cstate="print"/>
          <a:srcRect/>
          <a:stretch>
            <a:fillRect/>
          </a:stretch>
        </p:blipFill>
        <p:spPr bwMode="auto">
          <a:xfrm>
            <a:off x="2835593" y="2399348"/>
            <a:ext cx="3913187" cy="3554412"/>
          </a:xfrm>
          <a:prstGeom prst="rect">
            <a:avLst/>
          </a:prstGeom>
          <a:noFill/>
        </p:spPr>
      </p:pic>
      <p:sp>
        <p:nvSpPr>
          <p:cNvPr id="145409" name="Title 1"/>
          <p:cNvSpPr>
            <a:spLocks noGrp="1"/>
          </p:cNvSpPr>
          <p:nvPr>
            <p:ph type="title"/>
          </p:nvPr>
        </p:nvSpPr>
        <p:spPr/>
        <p:txBody>
          <a:bodyPr/>
          <a:lstStyle/>
          <a:p>
            <a:r>
              <a:rPr lang="en-GB" smtClean="0"/>
              <a:t>1987</a:t>
            </a:r>
          </a:p>
        </p:txBody>
      </p:sp>
      <p:sp>
        <p:nvSpPr>
          <p:cNvPr id="145410" name="Content Placeholder 2"/>
          <p:cNvSpPr>
            <a:spLocks noGrp="1"/>
          </p:cNvSpPr>
          <p:nvPr>
            <p:ph sz="half" idx="1"/>
          </p:nvPr>
        </p:nvSpPr>
        <p:spPr>
          <a:xfrm>
            <a:off x="971550" y="1052513"/>
            <a:ext cx="7129463" cy="5135562"/>
          </a:xfrm>
        </p:spPr>
        <p:txBody>
          <a:bodyPr/>
          <a:lstStyle/>
          <a:p>
            <a:pPr>
              <a:buFont typeface="Arial" panose="020B0604020202020204" pitchFamily="34" charset="0"/>
              <a:buNone/>
            </a:pPr>
            <a:r>
              <a:rPr lang="en-GB" sz="2000" dirty="0" smtClean="0"/>
              <a:t>随着强生公司的Acuvue一次性</a:t>
            </a:r>
            <a:r>
              <a:rPr lang="zh-CN" altLang="en-GB" sz="2000" dirty="0" smtClean="0">
                <a:ea typeface="宋体" panose="02010600030101010101" pitchFamily="2" charset="-122"/>
              </a:rPr>
              <a:t>接触镜</a:t>
            </a:r>
            <a:r>
              <a:rPr lang="en-GB" sz="2000" dirty="0" smtClean="0"/>
              <a:t>的推出，CLs的世界永远改变了。美国:1987年，英国和澳大利亚:1988年</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Suneet Eng\Desktop\a2\A 2\Picture56.jpg"/>
          <p:cNvPicPr>
            <a:picLocks noChangeAspect="1" noChangeArrowheads="1"/>
          </p:cNvPicPr>
          <p:nvPr/>
        </p:nvPicPr>
        <p:blipFill>
          <a:blip r:embed="rId3" cstate="print"/>
          <a:srcRect/>
          <a:stretch>
            <a:fillRect/>
          </a:stretch>
        </p:blipFill>
        <p:spPr bwMode="auto">
          <a:xfrm>
            <a:off x="6000760" y="1571612"/>
            <a:ext cx="2849562" cy="3209925"/>
          </a:xfrm>
          <a:prstGeom prst="rect">
            <a:avLst/>
          </a:prstGeom>
          <a:noFill/>
        </p:spPr>
      </p:pic>
      <p:sp>
        <p:nvSpPr>
          <p:cNvPr id="147457" name="Title 1"/>
          <p:cNvSpPr>
            <a:spLocks noGrp="1"/>
          </p:cNvSpPr>
          <p:nvPr>
            <p:ph type="title"/>
          </p:nvPr>
        </p:nvSpPr>
        <p:spPr/>
        <p:txBody>
          <a:bodyPr/>
          <a:lstStyle/>
          <a:p>
            <a:r>
              <a:rPr lang="en-GB" sz="3200" smtClean="0"/>
              <a:t>1989</a:t>
            </a:r>
          </a:p>
        </p:txBody>
      </p:sp>
      <p:sp>
        <p:nvSpPr>
          <p:cNvPr id="115715" name="Content Placeholder 2"/>
          <p:cNvSpPr>
            <a:spLocks noGrp="1"/>
          </p:cNvSpPr>
          <p:nvPr>
            <p:ph sz="half" idx="1"/>
          </p:nvPr>
        </p:nvSpPr>
        <p:spPr>
          <a:xfrm>
            <a:off x="304800" y="990600"/>
            <a:ext cx="5334000" cy="4648200"/>
          </a:xfrm>
        </p:spPr>
        <p:txBody>
          <a:bodyPr>
            <a:normAutofit fontScale="97500"/>
          </a:bodyPr>
          <a:lstStyle/>
          <a:p>
            <a:pPr eaLnBrk="1" hangingPunct="1">
              <a:lnSpc>
                <a:spcPct val="140000"/>
              </a:lnSpc>
              <a:spcAft>
                <a:spcPts val="1200"/>
              </a:spcAft>
              <a:buFont typeface="Arial" panose="020B0604020202020204" pitchFamily="34" charset="0"/>
              <a:buChar char="•"/>
              <a:defRPr/>
            </a:pPr>
            <a:r>
              <a:rPr lang="en-GB" sz="1800" dirty="0" err="1" smtClean="0">
                <a:latin typeface="Arial" panose="020B0604020202020204" pitchFamily="34" charset="0"/>
                <a:cs typeface="Arial" panose="020B0604020202020204" pitchFamily="34" charset="0"/>
              </a:rPr>
              <a:t>NewVues</a:t>
            </a:r>
            <a:r>
              <a:rPr lang="en-GB" sz="1800" dirty="0" smtClean="0">
                <a:latin typeface="Arial" panose="020B0604020202020204" pitchFamily="34" charset="0"/>
                <a:cs typeface="Arial" panose="020B0604020202020204" pitchFamily="34" charset="0"/>
              </a:rPr>
              <a:t> </a:t>
            </a:r>
            <a:r>
              <a:rPr lang="en-GB" sz="1800" i="1" dirty="0" smtClean="0">
                <a:latin typeface="Arial" panose="020B0604020202020204" pitchFamily="34" charset="0"/>
                <a:cs typeface="Arial" panose="020B0604020202020204" pitchFamily="34" charset="0"/>
              </a:rPr>
              <a:t>CIBA Vision </a:t>
            </a:r>
            <a:r>
              <a:rPr lang="en-GB" sz="1800" dirty="0" smtClean="0">
                <a:latin typeface="Arial" panose="020B0604020202020204" pitchFamily="34" charset="0"/>
                <a:cs typeface="Arial" panose="020B0604020202020204" pitchFamily="34" charset="0"/>
              </a:rPr>
              <a:t>– weekly EW</a:t>
            </a:r>
          </a:p>
          <a:p>
            <a:pPr eaLnBrk="1" hangingPunct="1">
              <a:lnSpc>
                <a:spcPct val="140000"/>
              </a:lnSpc>
              <a:spcAft>
                <a:spcPts val="1200"/>
              </a:spcAft>
              <a:buFont typeface="Arial" panose="020B0604020202020204" pitchFamily="34" charset="0"/>
              <a:buChar char="•"/>
              <a:defRPr/>
            </a:pPr>
            <a:r>
              <a:rPr lang="en-GB" sz="1800" dirty="0" err="1" smtClean="0">
                <a:latin typeface="Arial" panose="020B0604020202020204" pitchFamily="34" charset="0"/>
                <a:cs typeface="Arial" panose="020B0604020202020204" pitchFamily="34" charset="0"/>
              </a:rPr>
              <a:t>SeeQuence</a:t>
            </a:r>
            <a:r>
              <a:rPr lang="en-GB" sz="1800" dirty="0" smtClean="0">
                <a:latin typeface="Arial" panose="020B0604020202020204" pitchFamily="34" charset="0"/>
                <a:cs typeface="Arial" panose="020B0604020202020204" pitchFamily="34" charset="0"/>
              </a:rPr>
              <a:t> </a:t>
            </a:r>
            <a:r>
              <a:rPr lang="en-GB" sz="1800" i="1" dirty="0" smtClean="0">
                <a:latin typeface="Arial" panose="020B0604020202020204" pitchFamily="34" charset="0"/>
                <a:cs typeface="Arial" panose="020B0604020202020204" pitchFamily="34" charset="0"/>
              </a:rPr>
              <a:t>B&amp;L</a:t>
            </a:r>
            <a:r>
              <a:rPr lang="en-GB" sz="1800" dirty="0" smtClean="0">
                <a:latin typeface="Arial" panose="020B0604020202020204" pitchFamily="34" charset="0"/>
                <a:cs typeface="Arial" panose="020B0604020202020204" pitchFamily="34" charset="0"/>
              </a:rPr>
              <a:t>- weekly EW or 2/52 DW</a:t>
            </a:r>
          </a:p>
          <a:p>
            <a:pPr eaLnBrk="1" hangingPunct="1">
              <a:lnSpc>
                <a:spcPct val="140000"/>
              </a:lnSpc>
              <a:spcAft>
                <a:spcPts val="1200"/>
              </a:spcAft>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Medallist 1</a:t>
            </a:r>
            <a:r>
              <a:rPr lang="en-GB" sz="1800" baseline="30000" dirty="0" smtClean="0">
                <a:latin typeface="Arial" panose="020B0604020202020204" pitchFamily="34" charset="0"/>
                <a:cs typeface="Arial" panose="020B0604020202020204" pitchFamily="34" charset="0"/>
              </a:rPr>
              <a:t>st</a:t>
            </a:r>
            <a:r>
              <a:rPr lang="en-GB" sz="1800" dirty="0" smtClean="0">
                <a:latin typeface="Arial" panose="020B0604020202020204" pitchFamily="34" charset="0"/>
                <a:cs typeface="Arial" panose="020B0604020202020204" pitchFamily="34" charset="0"/>
              </a:rPr>
              <a:t> monthly disposable from </a:t>
            </a:r>
            <a:r>
              <a:rPr lang="en-GB" sz="1800" i="1" dirty="0" smtClean="0">
                <a:latin typeface="Arial" panose="020B0604020202020204" pitchFamily="34" charset="0"/>
                <a:cs typeface="Arial" panose="020B0604020202020204" pitchFamily="34" charset="0"/>
              </a:rPr>
              <a:t>B&amp;L</a:t>
            </a:r>
          </a:p>
          <a:p>
            <a:pPr eaLnBrk="1" hangingPunct="1">
              <a:lnSpc>
                <a:spcPct val="140000"/>
              </a:lnSpc>
              <a:spcAft>
                <a:spcPts val="1200"/>
              </a:spcAft>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Spectrum </a:t>
            </a:r>
            <a:r>
              <a:rPr lang="en-GB" sz="1800" dirty="0" err="1" smtClean="0">
                <a:latin typeface="Arial" panose="020B0604020202020204" pitchFamily="34" charset="0"/>
                <a:cs typeface="Arial" panose="020B0604020202020204" pitchFamily="34" charset="0"/>
              </a:rPr>
              <a:t>Visitint</a:t>
            </a:r>
            <a:r>
              <a:rPr lang="en-GB" sz="1800" dirty="0" smtClean="0">
                <a:latin typeface="Arial" panose="020B0604020202020204" pitchFamily="34" charset="0"/>
                <a:cs typeface="Arial" panose="020B0604020202020204" pitchFamily="34" charset="0"/>
              </a:rPr>
              <a:t> </a:t>
            </a:r>
            <a:r>
              <a:rPr lang="en-GB" sz="1800" i="1" dirty="0" smtClean="0">
                <a:latin typeface="Arial" panose="020B0604020202020204" pitchFamily="34" charset="0"/>
                <a:cs typeface="Arial" panose="020B0604020202020204" pitchFamily="34" charset="0"/>
              </a:rPr>
              <a:t>CIBA Vision </a:t>
            </a:r>
            <a:r>
              <a:rPr lang="en-GB" sz="1800" dirty="0" smtClean="0">
                <a:latin typeface="Arial" panose="020B0604020202020204" pitchFamily="34" charset="0"/>
                <a:cs typeface="Arial" panose="020B0604020202020204" pitchFamily="34" charset="0"/>
              </a:rPr>
              <a:t>- 1, 2 or 3/12 DW</a:t>
            </a:r>
          </a:p>
          <a:p>
            <a:pPr eaLnBrk="1" hangingPunct="1">
              <a:lnSpc>
                <a:spcPct val="140000"/>
              </a:lnSpc>
              <a:spcAft>
                <a:spcPts val="1200"/>
              </a:spcAft>
              <a:buFont typeface="Arial" panose="020B0604020202020204" pitchFamily="34" charset="0"/>
              <a:buChar char="•"/>
              <a:defRPr/>
            </a:pPr>
            <a:r>
              <a:rPr lang="en-GB" sz="1800" dirty="0" err="1" smtClean="0">
                <a:latin typeface="Arial" panose="020B0604020202020204" pitchFamily="34" charset="0"/>
                <a:cs typeface="Arial" panose="020B0604020202020204" pitchFamily="34" charset="0"/>
              </a:rPr>
              <a:t>Cooperthin</a:t>
            </a:r>
            <a:r>
              <a:rPr lang="en-GB" sz="1800" dirty="0" smtClean="0">
                <a:latin typeface="Arial" panose="020B0604020202020204" pitchFamily="34" charset="0"/>
                <a:cs typeface="Arial" panose="020B0604020202020204" pitchFamily="34" charset="0"/>
              </a:rPr>
              <a:t>-molded non-disposable CLs</a:t>
            </a:r>
          </a:p>
          <a:p>
            <a:pPr eaLnBrk="1" hangingPunct="1">
              <a:lnSpc>
                <a:spcPct val="140000"/>
              </a:lnSpc>
              <a:spcAft>
                <a:spcPts val="1200"/>
              </a:spcAft>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1994</a:t>
            </a:r>
            <a:r>
              <a:rPr lang="zh-CN" altLang="en-US" sz="1800" dirty="0" smtClean="0">
                <a:latin typeface="Arial" panose="020B0604020202020204" pitchFamily="34" charset="0"/>
                <a:cs typeface="Arial" panose="020B0604020202020204" pitchFamily="34" charset="0"/>
              </a:rPr>
              <a:t>年，</a:t>
            </a:r>
            <a:r>
              <a:rPr lang="en-GB" sz="1800" dirty="0" smtClean="0">
                <a:latin typeface="Arial" panose="020B0604020202020204" pitchFamily="34" charset="0"/>
                <a:cs typeface="Arial" panose="020B0604020202020204" pitchFamily="34" charset="0"/>
              </a:rPr>
              <a:t> Ron Hamilton和Bill Seden</a:t>
            </a:r>
            <a:r>
              <a:rPr lang="zh-CN" altLang="en-US" sz="1800" dirty="0" smtClean="0">
                <a:latin typeface="Arial" panose="020B0604020202020204" pitchFamily="34" charset="0"/>
                <a:cs typeface="Arial" panose="020B0604020202020204" pitchFamily="34" charset="0"/>
              </a:rPr>
              <a:t>发</a:t>
            </a:r>
            <a:r>
              <a:rPr lang="en-GB" sz="1800" dirty="0" smtClean="0">
                <a:latin typeface="Arial" panose="020B0604020202020204" pitchFamily="34" charset="0"/>
                <a:cs typeface="Arial" panose="020B0604020202020204" pitchFamily="34" charset="0"/>
              </a:rPr>
              <a:t>布了一种新的成型技术，使用这种模具作为最后的吸塑包装的一部分，</a:t>
            </a:r>
            <a:r>
              <a:rPr lang="zh-CN" altLang="en-US" sz="1800" dirty="0" smtClean="0"/>
              <a:t>让日抛型镜片成为</a:t>
            </a:r>
            <a:r>
              <a:rPr lang="en-GB" sz="1800" dirty="0" smtClean="0">
                <a:latin typeface="Arial" panose="020B0604020202020204" pitchFamily="34" charset="0"/>
                <a:cs typeface="Arial" panose="020B0604020202020204" pitchFamily="34" charset="0"/>
              </a:rPr>
              <a:t>可行</a:t>
            </a:r>
          </a:p>
        </p:txBody>
      </p:sp>
      <p:sp>
        <p:nvSpPr>
          <p:cNvPr id="147460" name="Rectangle 5"/>
          <p:cNvSpPr>
            <a:spLocks noChangeArrowheads="1"/>
          </p:cNvSpPr>
          <p:nvPr/>
        </p:nvSpPr>
        <p:spPr bwMode="auto">
          <a:xfrm>
            <a:off x="6372225" y="4800600"/>
            <a:ext cx="2032000" cy="523875"/>
          </a:xfrm>
          <a:prstGeom prst="rect">
            <a:avLst/>
          </a:prstGeom>
          <a:noFill/>
          <a:ln w="9525">
            <a:noFill/>
            <a:miter lim="800000"/>
          </a:ln>
        </p:spPr>
        <p:txBody>
          <a:bodyPr wrap="none">
            <a:spAutoFit/>
          </a:bodyPr>
          <a:lstStyle/>
          <a:p>
            <a:pPr algn="ctr"/>
            <a:r>
              <a:rPr lang="en-GB" sz="1400">
                <a:solidFill>
                  <a:srgbClr val="5C6F7B"/>
                </a:solidFill>
                <a:latin typeface="Arial" panose="020B0604020202020204" pitchFamily="34" charset="0"/>
              </a:rPr>
              <a:t>Ron Hamilton</a:t>
            </a:r>
          </a:p>
          <a:p>
            <a:pPr algn="ctr"/>
            <a:r>
              <a:rPr lang="en-GB" sz="1400" i="1">
                <a:solidFill>
                  <a:srgbClr val="5C6F7B"/>
                </a:solidFill>
                <a:latin typeface="Arial" panose="020B0604020202020204" pitchFamily="34" charset="0"/>
              </a:rPr>
              <a:t>Award Contact Lenses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GB" smtClean="0"/>
              <a:t>1990</a:t>
            </a:r>
          </a:p>
        </p:txBody>
      </p:sp>
      <p:sp>
        <p:nvSpPr>
          <p:cNvPr id="149506" name="Content Placeholder 2"/>
          <p:cNvSpPr>
            <a:spLocks noGrp="1"/>
          </p:cNvSpPr>
          <p:nvPr>
            <p:ph sz="half" idx="1"/>
          </p:nvPr>
        </p:nvSpPr>
        <p:spPr>
          <a:xfrm>
            <a:off x="467360" y="981075"/>
            <a:ext cx="8208963" cy="5135563"/>
          </a:xfrm>
        </p:spPr>
        <p:txBody>
          <a:bodyPr>
            <a:normAutofit fontScale="97500"/>
          </a:bodyPr>
          <a:lstStyle/>
          <a:p>
            <a:pPr eaLnBrk="1" hangingPunct="1"/>
            <a:r>
              <a:rPr lang="en-GB" sz="2000" dirty="0" smtClean="0"/>
              <a:t>《泰晤士报》2月1日的一篇文章引起了人们对英国自来水中普遍存在的棘阿米巴原虫的关注</a:t>
            </a:r>
          </a:p>
          <a:p>
            <a:pPr eaLnBrk="1" hangingPunct="1"/>
            <a:endParaRPr lang="en-GB" dirty="0" smtClean="0"/>
          </a:p>
          <a:p>
            <a:pPr eaLnBrk="1" hangingPunct="1"/>
            <a:r>
              <a:rPr lang="zh-CN" altLang="en-US" sz="2000" dirty="0" smtClean="0"/>
              <a:t>强生安视优</a:t>
            </a:r>
            <a:r>
              <a:rPr lang="en-GB" sz="2000" dirty="0" smtClean="0"/>
              <a:t>成为世界第一</a:t>
            </a:r>
            <a:r>
              <a:rPr lang="zh-CN" altLang="en-US" sz="2000" dirty="0" smtClean="0"/>
              <a:t>个</a:t>
            </a:r>
            <a:r>
              <a:rPr lang="en-GB" sz="2000" dirty="0" smtClean="0"/>
              <a:t>并获得FDA批准，每2</a:t>
            </a:r>
            <a:r>
              <a:rPr lang="zh-CN" altLang="en-US" sz="2000" dirty="0" smtClean="0"/>
              <a:t>周抛的</a:t>
            </a:r>
            <a:r>
              <a:rPr lang="zh-CN" altLang="en-GB" sz="2000" dirty="0" smtClean="0">
                <a:ea typeface="宋体" panose="02010600030101010101" pitchFamily="2" charset="-122"/>
              </a:rPr>
              <a:t>日戴镜片</a:t>
            </a:r>
            <a:r>
              <a:rPr lang="en-GB" sz="2000" dirty="0" smtClean="0"/>
              <a:t> </a:t>
            </a:r>
            <a:r>
              <a:rPr lang="en-US" altLang="en-GB" sz="2000" dirty="0" smtClean="0"/>
              <a:t>,</a:t>
            </a:r>
            <a:r>
              <a:rPr lang="zh-CN" altLang="en-US" sz="2000" dirty="0">
                <a:ea typeface="宋体" panose="02010600030101010101" pitchFamily="2" charset="-122"/>
              </a:rPr>
              <a:t>也有</a:t>
            </a:r>
            <a:r>
              <a:rPr lang="zh-CN" altLang="en-US" sz="2000" dirty="0" smtClean="0">
                <a:ea typeface="宋体" panose="02010600030101010101" pitchFamily="2" charset="-122"/>
              </a:rPr>
              <a:t>正镜镜片</a:t>
            </a:r>
            <a:r>
              <a:rPr lang="zh-CN" altLang="en-US" sz="2000" dirty="0">
                <a:ea typeface="宋体" panose="02010600030101010101" pitchFamily="2" charset="-122"/>
              </a:rPr>
              <a:t>，</a:t>
            </a:r>
            <a:r>
              <a:rPr lang="zh-CN" altLang="en-US" sz="2000" dirty="0" smtClean="0">
                <a:ea typeface="宋体" panose="02010600030101010101" pitchFamily="2" charset="-122"/>
              </a:rPr>
              <a:t>增加负镜屈光力的变化范围</a:t>
            </a:r>
            <a:endParaRPr lang="en-GB" dirty="0" smtClean="0"/>
          </a:p>
          <a:p>
            <a:pPr eaLnBrk="1" hangingPunct="1"/>
            <a:r>
              <a:rPr lang="zh-CN" altLang="en-US" sz="2000" dirty="0" smtClean="0"/>
              <a:t>生产</a:t>
            </a:r>
            <a:r>
              <a:rPr lang="en-GB" altLang="zh-CN" sz="2100" dirty="0"/>
              <a:t>the </a:t>
            </a:r>
            <a:r>
              <a:rPr lang="en-GB" altLang="zh-CN" sz="2100" i="1" dirty="0"/>
              <a:t>Hydron</a:t>
            </a:r>
            <a:r>
              <a:rPr lang="en-GB" altLang="zh-CN" sz="2100" dirty="0"/>
              <a:t> Echelon </a:t>
            </a:r>
            <a:r>
              <a:rPr lang="en-GB" sz="2000" dirty="0" smtClean="0"/>
              <a:t>衍射软双焦</a:t>
            </a:r>
            <a:r>
              <a:rPr lang="zh-CN" altLang="en-GB" sz="2000" dirty="0" smtClean="0">
                <a:ea typeface="宋体" panose="02010600030101010101" pitchFamily="2" charset="-122"/>
              </a:rPr>
              <a:t>接触镜</a:t>
            </a:r>
            <a:endParaRPr lang="en-GB" sz="2000" dirty="0" smtClean="0"/>
          </a:p>
          <a:p>
            <a:pPr eaLnBrk="1" hangingPunct="1"/>
            <a:endParaRPr lang="en-GB" dirty="0" smtClean="0"/>
          </a:p>
          <a:p>
            <a:pPr eaLnBrk="1" hangingPunct="1"/>
            <a:r>
              <a:rPr lang="zh-CN" altLang="en-US" sz="2000" dirty="0" smtClean="0"/>
              <a:t>生产性</a:t>
            </a:r>
            <a:r>
              <a:rPr lang="en-GB" sz="2000" dirty="0" smtClean="0"/>
              <a:t>SV38，第一颗像差控制的</a:t>
            </a:r>
            <a:r>
              <a:rPr lang="zh-CN" altLang="en-GB" sz="2000" dirty="0" smtClean="0">
                <a:ea typeface="宋体" panose="02010600030101010101" pitchFamily="2" charset="-122"/>
              </a:rPr>
              <a:t>软性接触镜</a:t>
            </a:r>
            <a:endParaRPr lang="en-GB" sz="1800" dirty="0" smtClean="0"/>
          </a:p>
          <a:p>
            <a:pPr eaLnBrk="1" hangingPunct="1">
              <a:buFont typeface="Arial" panose="020B0604020202020204" pitchFamily="34" charset="0"/>
              <a:buNone/>
            </a:pPr>
            <a:r>
              <a:rPr lang="en-GB" sz="2800" dirty="0" smtClean="0"/>
              <a:t>1991</a:t>
            </a:r>
          </a:p>
          <a:p>
            <a:pPr lvl="1" eaLnBrk="1" hangingPunct="1"/>
            <a:r>
              <a:rPr lang="en-GB" sz="2000" dirty="0" smtClean="0"/>
              <a:t>眼科医生John Dart博士在9月24日的《柳叶刀》杂志上发表了一篇文章，介绍了微生物角膜炎(MK)的研究进展</a:t>
            </a:r>
          </a:p>
          <a:p>
            <a:pPr>
              <a:buFont typeface="Arial" panose="020B0604020202020204" pitchFamily="34" charset="0"/>
              <a:buNone/>
            </a:pPr>
            <a:endParaRPr lang="en-GB" sz="20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Suneet Eng\Desktop\a2\A 2\Picture57.jpg"/>
          <p:cNvPicPr>
            <a:picLocks noChangeAspect="1" noChangeArrowheads="1"/>
          </p:cNvPicPr>
          <p:nvPr/>
        </p:nvPicPr>
        <p:blipFill>
          <a:blip r:embed="rId2" cstate="print"/>
          <a:srcRect/>
          <a:stretch>
            <a:fillRect/>
          </a:stretch>
        </p:blipFill>
        <p:spPr bwMode="auto">
          <a:xfrm>
            <a:off x="5643570" y="857232"/>
            <a:ext cx="3236912" cy="2571750"/>
          </a:xfrm>
          <a:prstGeom prst="rect">
            <a:avLst/>
          </a:prstGeom>
          <a:noFill/>
        </p:spPr>
      </p:pic>
      <p:sp>
        <p:nvSpPr>
          <p:cNvPr id="150529" name="Title 1"/>
          <p:cNvSpPr>
            <a:spLocks noGrp="1"/>
          </p:cNvSpPr>
          <p:nvPr>
            <p:ph type="title"/>
          </p:nvPr>
        </p:nvSpPr>
        <p:spPr/>
        <p:txBody>
          <a:bodyPr/>
          <a:lstStyle/>
          <a:p>
            <a:r>
              <a:rPr lang="en-GB" smtClean="0"/>
              <a:t>1992                                     1993</a:t>
            </a:r>
          </a:p>
        </p:txBody>
      </p:sp>
      <p:sp>
        <p:nvSpPr>
          <p:cNvPr id="118787" name="Content Placeholder 2"/>
          <p:cNvSpPr>
            <a:spLocks noGrp="1"/>
          </p:cNvSpPr>
          <p:nvPr>
            <p:ph sz="half" idx="1"/>
          </p:nvPr>
        </p:nvSpPr>
        <p:spPr>
          <a:xfrm>
            <a:off x="228600" y="1066800"/>
            <a:ext cx="5422900" cy="4392613"/>
          </a:xfrm>
        </p:spPr>
        <p:txBody>
          <a:bodyPr>
            <a:noAutofit/>
          </a:bodyPr>
          <a:lstStyle/>
          <a:p>
            <a:pPr marL="180975" indent="-180975" eaLnBrk="1" hangingPunct="1">
              <a:buFont typeface="Arial" panose="020B0604020202020204" pitchFamily="34" charset="0"/>
              <a:buChar char="•"/>
              <a:defRPr/>
            </a:pPr>
            <a:r>
              <a:rPr lang="en-GB" sz="2000" i="1" dirty="0" smtClean="0">
                <a:latin typeface="Arial" panose="020B0604020202020204" pitchFamily="34" charset="0"/>
                <a:cs typeface="Arial" panose="020B0604020202020204" pitchFamily="34" charset="0"/>
              </a:rPr>
              <a:t>CIBA Vision </a:t>
            </a:r>
            <a:r>
              <a:rPr lang="zh-CN" altLang="en-US" sz="2000" dirty="0"/>
              <a:t>成</a:t>
            </a:r>
            <a:r>
              <a:rPr lang="zh-CN" altLang="en-US" sz="2000" dirty="0" smtClean="0"/>
              <a:t>产的镜片包括</a:t>
            </a:r>
            <a:r>
              <a:rPr lang="en-GB" sz="2000" dirty="0" smtClean="0">
                <a:latin typeface="Arial" panose="020B0604020202020204" pitchFamily="34" charset="0"/>
                <a:cs typeface="Arial" panose="020B0604020202020204" pitchFamily="34" charset="0"/>
              </a:rPr>
              <a:t>:</a:t>
            </a:r>
          </a:p>
          <a:p>
            <a:pPr marL="542925" lvl="1" indent="-276225" eaLnBrk="1" hangingPunct="1">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Focus Visitint, vifilcon A </a:t>
            </a:r>
            <a:r>
              <a:rPr lang="zh-CN" altLang="en-US" sz="2000" dirty="0" smtClean="0">
                <a:latin typeface="Arial" panose="020B0604020202020204" pitchFamily="34" charset="0"/>
                <a:cs typeface="Arial" panose="020B0604020202020204" pitchFamily="34" charset="0"/>
              </a:rPr>
              <a:t>材料</a:t>
            </a:r>
            <a:endParaRPr lang="en-US" altLang="zh-CN" sz="2000" dirty="0" smtClean="0">
              <a:latin typeface="Arial" panose="020B0604020202020204" pitchFamily="34" charset="0"/>
              <a:cs typeface="Arial" panose="020B0604020202020204" pitchFamily="34" charset="0"/>
            </a:endParaRPr>
          </a:p>
          <a:p>
            <a:pPr marL="542925" lvl="1" indent="-276225" eaLnBrk="1" hangingPunct="1">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Focus Torics, </a:t>
            </a:r>
            <a:r>
              <a:rPr lang="zh-CN" altLang="en-US" sz="2000" dirty="0" smtClean="0">
                <a:ea typeface="宋体" panose="02010600030101010101" pitchFamily="2" charset="-122"/>
              </a:rPr>
              <a:t>环</a:t>
            </a:r>
            <a:r>
              <a:rPr lang="zh-CN" altLang="en-US" sz="2000" dirty="0">
                <a:ea typeface="宋体" panose="02010600030101010101" pitchFamily="2" charset="-122"/>
              </a:rPr>
              <a:t>曲</a:t>
            </a:r>
            <a:r>
              <a:rPr lang="zh-CN" altLang="en-US" sz="2000" dirty="0" smtClean="0">
                <a:ea typeface="宋体" panose="02010600030101010101" pitchFamily="2" charset="-122"/>
              </a:rPr>
              <a:t>面镜片</a:t>
            </a:r>
            <a:r>
              <a:rPr lang="zh-CN" altLang="en-GB" sz="2000" dirty="0" smtClean="0">
                <a:latin typeface="Arial" panose="020B0604020202020204" pitchFamily="34" charset="0"/>
                <a:ea typeface="宋体" panose="02010600030101010101" pitchFamily="2" charset="-122"/>
                <a:cs typeface="Arial" panose="020B0604020202020204" pitchFamily="34" charset="0"/>
              </a:rPr>
              <a:t>焦点</a:t>
            </a:r>
            <a:r>
              <a:rPr lang="en-US" altLang="zh-CN" sz="2000" dirty="0" smtClean="0">
                <a:latin typeface="Arial" panose="020B0604020202020204" pitchFamily="34" charset="0"/>
                <a:ea typeface="宋体" panose="02010600030101010101" pitchFamily="2" charset="-122"/>
                <a:cs typeface="Arial" panose="020B0604020202020204" pitchFamily="34" charset="0"/>
              </a:rPr>
              <a:t>,</a:t>
            </a:r>
            <a:r>
              <a:rPr lang="zh-CN" altLang="en-US" sz="2000" dirty="0" smtClean="0">
                <a:latin typeface="Arial" panose="020B0604020202020204" pitchFamily="34" charset="0"/>
                <a:ea typeface="宋体" panose="02010600030101010101" pitchFamily="2" charset="-122"/>
                <a:cs typeface="Arial" panose="020B0604020202020204" pitchFamily="34" charset="0"/>
              </a:rPr>
              <a:t>月抛</a:t>
            </a:r>
            <a:endParaRPr lang="en-GB" sz="20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endParaRPr lang="en-GB" sz="2000" dirty="0" smtClean="0">
              <a:latin typeface="Arial" panose="020B0604020202020204" pitchFamily="34" charset="0"/>
              <a:cs typeface="Arial" panose="020B0604020202020204" pitchFamily="34" charset="0"/>
            </a:endParaRPr>
          </a:p>
          <a:p>
            <a:pPr marL="180975" indent="-180975" eaLnBrk="1" hangingPunct="1">
              <a:buFont typeface="Arial" panose="020B0604020202020204" pitchFamily="34" charset="0"/>
              <a:buChar char="•"/>
              <a:defRPr/>
            </a:pPr>
            <a:r>
              <a:rPr lang="en-GB" sz="2000" i="1" dirty="0" smtClean="0">
                <a:latin typeface="Arial" panose="020B0604020202020204" pitchFamily="34" charset="0"/>
                <a:cs typeface="Arial" panose="020B0604020202020204" pitchFamily="34" charset="0"/>
              </a:rPr>
              <a:t>Pilkington Barnes-Hind </a:t>
            </a:r>
            <a:r>
              <a:rPr lang="zh-CN" altLang="en-US" sz="2000" dirty="0"/>
              <a:t>生</a:t>
            </a:r>
            <a:r>
              <a:rPr lang="zh-CN" altLang="en-US" sz="2000" dirty="0" smtClean="0"/>
              <a:t>产的</a:t>
            </a:r>
            <a:r>
              <a:rPr lang="en-GB" sz="2000" dirty="0" smtClean="0">
                <a:latin typeface="Arial" panose="020B0604020202020204" pitchFamily="34" charset="0"/>
                <a:cs typeface="Arial" panose="020B0604020202020204" pitchFamily="34" charset="0"/>
              </a:rPr>
              <a:t> Softperm, a hybrid CL</a:t>
            </a:r>
          </a:p>
          <a:p>
            <a:pPr marL="180975" indent="-180975" eaLnBrk="1" hangingPunct="1">
              <a:buFont typeface="Arial" panose="020B0604020202020204" pitchFamily="34" charset="0"/>
              <a:buChar char="•"/>
              <a:defRPr/>
            </a:pPr>
            <a:endParaRPr lang="en-GB" sz="2000" dirty="0" smtClean="0">
              <a:latin typeface="Arial" panose="020B0604020202020204" pitchFamily="34" charset="0"/>
              <a:cs typeface="Arial" panose="020B0604020202020204" pitchFamily="34" charset="0"/>
            </a:endParaRPr>
          </a:p>
          <a:p>
            <a:pPr marL="180975" indent="-180975" eaLnBrk="1" hangingPunct="1">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由Wesley-Jessen公司推出的第一种</a:t>
            </a:r>
            <a:r>
              <a:rPr lang="zh-CN" altLang="en-US" sz="2000" dirty="0" smtClean="0">
                <a:latin typeface="Arial" panose="020B0604020202020204" pitchFamily="34" charset="0"/>
                <a:cs typeface="Arial" panose="020B0604020202020204" pitchFamily="34" charset="0"/>
              </a:rPr>
              <a:t>抛弃型</a:t>
            </a:r>
            <a:r>
              <a:rPr lang="zh-CN" altLang="en-US" sz="2000" dirty="0" smtClean="0"/>
              <a:t>有</a:t>
            </a:r>
            <a:r>
              <a:rPr lang="zh-CN" altLang="en-US" sz="2000" dirty="0"/>
              <a:t>颜</a:t>
            </a:r>
            <a:r>
              <a:rPr lang="zh-CN" altLang="en-US" sz="2000" dirty="0" smtClean="0"/>
              <a:t>色</a:t>
            </a:r>
            <a:r>
              <a:rPr lang="zh-CN" altLang="en-US" sz="2000" dirty="0" smtClean="0">
                <a:latin typeface="Arial" panose="020B0604020202020204" pitchFamily="34" charset="0"/>
                <a:cs typeface="Arial" panose="020B0604020202020204" pitchFamily="34" charset="0"/>
              </a:rPr>
              <a:t>的</a:t>
            </a:r>
            <a:r>
              <a:rPr lang="zh-CN" altLang="en-GB" sz="2000" dirty="0" smtClean="0">
                <a:latin typeface="Arial" panose="020B0604020202020204" pitchFamily="34" charset="0"/>
                <a:ea typeface="宋体" panose="02010600030101010101" pitchFamily="2" charset="-122"/>
                <a:cs typeface="Arial" panose="020B0604020202020204" pitchFamily="34" charset="0"/>
              </a:rPr>
              <a:t>接触镜</a:t>
            </a:r>
            <a:r>
              <a:rPr lang="en-GB" sz="2000" dirty="0" smtClean="0">
                <a:latin typeface="Arial" panose="020B0604020202020204" pitchFamily="34" charset="0"/>
                <a:cs typeface="Arial" panose="020B0604020202020204" pitchFamily="34" charset="0"/>
              </a:rPr>
              <a:t>,  Freshlook Lite Tint</a:t>
            </a:r>
          </a:p>
          <a:p>
            <a:pPr>
              <a:buFont typeface="Arial" panose="020B0604020202020204" pitchFamily="34" charset="0"/>
              <a:buNone/>
              <a:defRPr/>
            </a:pPr>
            <a:endParaRPr lang="en-GB" sz="2000" dirty="0" smtClean="0">
              <a:latin typeface="Arial" panose="020B0604020202020204" pitchFamily="34" charset="0"/>
              <a:cs typeface="Arial" panose="020B0604020202020204" pitchFamily="34" charset="0"/>
            </a:endParaRPr>
          </a:p>
        </p:txBody>
      </p:sp>
      <p:sp>
        <p:nvSpPr>
          <p:cNvPr id="150532" name="Rectangle 5"/>
          <p:cNvSpPr>
            <a:spLocks noChangeArrowheads="1"/>
          </p:cNvSpPr>
          <p:nvPr/>
        </p:nvSpPr>
        <p:spPr bwMode="auto">
          <a:xfrm>
            <a:off x="5327650" y="3429000"/>
            <a:ext cx="3816350" cy="523875"/>
          </a:xfrm>
          <a:prstGeom prst="rect">
            <a:avLst/>
          </a:prstGeom>
          <a:noFill/>
          <a:ln w="9525">
            <a:noFill/>
            <a:miter lim="800000"/>
          </a:ln>
        </p:spPr>
        <p:txBody>
          <a:bodyPr>
            <a:spAutoFit/>
          </a:bodyPr>
          <a:lstStyle/>
          <a:p>
            <a:r>
              <a:rPr lang="en-GB" sz="1400">
                <a:solidFill>
                  <a:srgbClr val="5C6F7B"/>
                </a:solidFill>
                <a:latin typeface="Arial" panose="020B0604020202020204" pitchFamily="34" charset="0"/>
              </a:rPr>
              <a:t>The 1-Day Acuvue test marketed in the US</a:t>
            </a:r>
          </a:p>
          <a:p>
            <a:pPr algn="ctr"/>
            <a:endParaRPr lang="en-GB" sz="1400">
              <a:solidFill>
                <a:srgbClr val="5C6F7B"/>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p:txBody>
          <a:bodyPr/>
          <a:lstStyle/>
          <a:p>
            <a:r>
              <a:rPr lang="zh-CN" altLang="en-US" dirty="0"/>
              <a:t>简介</a:t>
            </a:r>
            <a:endParaRPr lang="en-GB" dirty="0" smtClean="0"/>
          </a:p>
        </p:txBody>
      </p:sp>
      <p:sp>
        <p:nvSpPr>
          <p:cNvPr id="52226" name="Content Placeholder 7"/>
          <p:cNvSpPr>
            <a:spLocks noGrp="1"/>
          </p:cNvSpPr>
          <p:nvPr>
            <p:ph idx="1"/>
          </p:nvPr>
        </p:nvSpPr>
        <p:spPr/>
        <p:txBody>
          <a:bodyPr/>
          <a:lstStyle/>
          <a:p>
            <a:pPr algn="ctr">
              <a:buFont typeface="Arial" panose="020B0604020202020204" pitchFamily="34" charset="0"/>
              <a:buNone/>
            </a:pPr>
            <a:endParaRPr lang="en-GB" dirty="0" smtClean="0"/>
          </a:p>
          <a:p>
            <a:pPr algn="ctr">
              <a:buFont typeface="Arial" panose="020B0604020202020204" pitchFamily="34" charset="0"/>
              <a:buNone/>
            </a:pPr>
            <a:endParaRPr lang="en-GB" dirty="0" smtClean="0"/>
          </a:p>
          <a:p>
            <a:pPr algn="ctr">
              <a:buFont typeface="Arial" panose="020B0604020202020204" pitchFamily="34" charset="0"/>
              <a:buNone/>
            </a:pPr>
            <a:endParaRPr lang="en-GB" dirty="0" smtClean="0"/>
          </a:p>
          <a:p>
            <a:pPr algn="ctr">
              <a:buFont typeface="Arial" panose="020B0604020202020204" pitchFamily="34" charset="0"/>
              <a:buNone/>
            </a:pPr>
            <a:endParaRPr lang="en-GB" sz="2000" dirty="0" smtClean="0"/>
          </a:p>
          <a:p>
            <a:pPr algn="ctr">
              <a:buNone/>
            </a:pPr>
            <a:r>
              <a:rPr lang="zh-CN" altLang="en-GB" sz="2000" b="1" dirty="0" smtClean="0">
                <a:ea typeface="宋体" panose="02010600030101010101" pitchFamily="2" charset="-122"/>
              </a:rPr>
              <a:t>截止</a:t>
            </a:r>
            <a:r>
              <a:rPr lang="en-GB" altLang="zh-CN" sz="2000" dirty="0" smtClean="0"/>
              <a:t>2019</a:t>
            </a:r>
            <a:r>
              <a:rPr lang="zh-CN" altLang="en-US" sz="2000" dirty="0" smtClean="0"/>
              <a:t>年，</a:t>
            </a:r>
            <a:r>
              <a:rPr lang="en-GB" sz="2000" b="1" dirty="0" smtClean="0"/>
              <a:t>全球</a:t>
            </a:r>
            <a:r>
              <a:rPr lang="zh-CN" altLang="en-GB" sz="2000" b="1" dirty="0" smtClean="0">
                <a:ea typeface="宋体" panose="02010600030101010101" pitchFamily="2" charset="-122"/>
              </a:rPr>
              <a:t>隐形眼镜</a:t>
            </a:r>
            <a:r>
              <a:rPr lang="en-GB" sz="2000" b="1" dirty="0" smtClean="0"/>
              <a:t>市场预计将达到134.7亿美元</a:t>
            </a:r>
            <a:endParaRPr lang="en-GB" b="1" dirty="0" smtClean="0"/>
          </a:p>
          <a:p>
            <a:pPr algn="ctr">
              <a:buFont typeface="Arial" panose="020B0604020202020204" pitchFamily="34" charset="0"/>
              <a:buNone/>
            </a:pPr>
            <a:endParaRPr lang="en-GB" i="1" dirty="0" smtClean="0"/>
          </a:p>
          <a:p>
            <a:pPr algn="ctr">
              <a:buFont typeface="Arial" panose="020B0604020202020204" pitchFamily="34" charset="0"/>
              <a:buNone/>
            </a:pPr>
            <a:endParaRPr lang="en-GB" i="1" dirty="0" smtClean="0"/>
          </a:p>
          <a:p>
            <a:pPr algn="ctr">
              <a:buFont typeface="Arial" panose="020B0604020202020204" pitchFamily="34" charset="0"/>
              <a:buNone/>
            </a:pPr>
            <a:r>
              <a:rPr lang="en-GB" sz="2000" b="1" i="1" dirty="0" smtClean="0"/>
              <a:t>2013年全球有超过1.25亿人使用</a:t>
            </a:r>
          </a:p>
          <a:p>
            <a:pPr algn="ctr">
              <a:buFont typeface="Arial" panose="020B0604020202020204" pitchFamily="34" charset="0"/>
              <a:buNone/>
            </a:pPr>
            <a:endParaRPr lang="en-GB" i="1" dirty="0" smtClean="0"/>
          </a:p>
          <a:p>
            <a:pPr algn="ctr">
              <a:buFont typeface="Arial" panose="020B0604020202020204" pitchFamily="34" charset="0"/>
              <a:buNone/>
            </a:pPr>
            <a:endParaRPr lang="en-GB" i="1"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Suneet Eng\Desktop\a2\A 2\Picture58.jpg"/>
          <p:cNvPicPr>
            <a:picLocks noChangeAspect="1" noChangeArrowheads="1"/>
          </p:cNvPicPr>
          <p:nvPr/>
        </p:nvPicPr>
        <p:blipFill>
          <a:blip r:embed="rId3" cstate="print"/>
          <a:srcRect/>
          <a:stretch>
            <a:fillRect/>
          </a:stretch>
        </p:blipFill>
        <p:spPr bwMode="auto">
          <a:xfrm>
            <a:off x="5286380" y="1785926"/>
            <a:ext cx="3475037" cy="2609850"/>
          </a:xfrm>
          <a:prstGeom prst="rect">
            <a:avLst/>
          </a:prstGeom>
          <a:noFill/>
        </p:spPr>
      </p:pic>
      <p:sp>
        <p:nvSpPr>
          <p:cNvPr id="151553" name="Title 1"/>
          <p:cNvSpPr>
            <a:spLocks noGrp="1"/>
          </p:cNvSpPr>
          <p:nvPr>
            <p:ph type="title"/>
          </p:nvPr>
        </p:nvSpPr>
        <p:spPr/>
        <p:txBody>
          <a:bodyPr/>
          <a:lstStyle/>
          <a:p>
            <a:r>
              <a:rPr lang="en-GB" smtClean="0"/>
              <a:t>1996</a:t>
            </a:r>
          </a:p>
        </p:txBody>
      </p:sp>
      <p:sp>
        <p:nvSpPr>
          <p:cNvPr id="151554" name="Content Placeholder 2"/>
          <p:cNvSpPr>
            <a:spLocks noGrp="1"/>
          </p:cNvSpPr>
          <p:nvPr>
            <p:ph sz="half" idx="1"/>
          </p:nvPr>
        </p:nvSpPr>
        <p:spPr>
          <a:xfrm>
            <a:off x="304800" y="1071563"/>
            <a:ext cx="4464050" cy="4381500"/>
          </a:xfrm>
        </p:spPr>
        <p:txBody>
          <a:bodyPr>
            <a:normAutofit lnSpcReduction="10000"/>
          </a:bodyPr>
          <a:lstStyle/>
          <a:p>
            <a:pPr eaLnBrk="1" hangingPunct="1"/>
            <a:r>
              <a:rPr lang="en-GB" sz="2000" dirty="0" smtClean="0"/>
              <a:t>CIBA Vision宣布了使用nelfilcon A</a:t>
            </a:r>
            <a:r>
              <a:rPr lang="zh-CN" altLang="en-US" sz="2000" dirty="0"/>
              <a:t>材料</a:t>
            </a:r>
            <a:r>
              <a:rPr lang="en-GB" sz="2000" dirty="0" smtClean="0"/>
              <a:t>，这是一种专门为</a:t>
            </a:r>
            <a:r>
              <a:rPr lang="zh-CN" altLang="en-US" sz="2000" dirty="0" smtClean="0"/>
              <a:t>日戴型</a:t>
            </a:r>
            <a:r>
              <a:rPr lang="en-GB" sz="2000" dirty="0" smtClean="0"/>
              <a:t>而开发的材料</a:t>
            </a:r>
          </a:p>
          <a:p>
            <a:pPr eaLnBrk="1" hangingPunct="1"/>
            <a:endParaRPr lang="en-GB" sz="2000" dirty="0" smtClean="0"/>
          </a:p>
          <a:p>
            <a:pPr eaLnBrk="1" hangingPunct="1"/>
            <a:r>
              <a:rPr lang="en-GB" sz="2000" dirty="0" smtClean="0"/>
              <a:t>CCLRU 推出了全球首个</a:t>
            </a:r>
            <a:r>
              <a:rPr lang="zh-CN" altLang="en-US" sz="2000" dirty="0" smtClean="0"/>
              <a:t>光变色</a:t>
            </a:r>
            <a:r>
              <a:rPr lang="en-GB" sz="2000" dirty="0" smtClean="0"/>
              <a:t>分级标准</a:t>
            </a:r>
          </a:p>
          <a:p>
            <a:pPr eaLnBrk="1" hangingPunct="1"/>
            <a:endParaRPr lang="en-GB" sz="2000" dirty="0" smtClean="0"/>
          </a:p>
          <a:p>
            <a:pPr eaLnBrk="1" hangingPunct="1"/>
            <a:r>
              <a:rPr lang="zh-CN" altLang="en-US" sz="2000" dirty="0" smtClean="0"/>
              <a:t>博士伦</a:t>
            </a:r>
            <a:r>
              <a:rPr lang="en-GB" sz="2000" dirty="0" smtClean="0"/>
              <a:t>B&amp;L推出了</a:t>
            </a:r>
            <a:r>
              <a:rPr lang="en-GB" altLang="zh-CN" sz="2100" dirty="0"/>
              <a:t> Occassions </a:t>
            </a:r>
            <a:r>
              <a:rPr lang="en-GB" sz="2000" dirty="0" smtClean="0"/>
              <a:t>，第一个多焦点</a:t>
            </a:r>
            <a:r>
              <a:rPr lang="zh-CN" altLang="en-US" sz="2000" dirty="0" smtClean="0"/>
              <a:t>的镜片</a:t>
            </a:r>
            <a:endParaRPr lang="en-GB" sz="2000" dirty="0" smtClean="0"/>
          </a:p>
          <a:p>
            <a:pPr eaLnBrk="1" hangingPunct="1"/>
            <a:endParaRPr lang="en-GB" sz="2000" dirty="0" smtClean="0"/>
          </a:p>
          <a:p>
            <a:pPr eaLnBrk="1" hangingPunct="1"/>
            <a:r>
              <a:rPr lang="en-GB" sz="2000" i="1" dirty="0" smtClean="0"/>
              <a:t>B&amp;L</a:t>
            </a:r>
            <a:r>
              <a:rPr lang="en-GB" sz="2000" dirty="0" smtClean="0"/>
              <a:t> </a:t>
            </a:r>
            <a:r>
              <a:rPr lang="zh-CN" altLang="en-US" sz="2000" dirty="0" smtClean="0"/>
              <a:t>收购了</a:t>
            </a:r>
            <a:r>
              <a:rPr lang="en-GB" sz="2000" i="1" dirty="0" smtClean="0"/>
              <a:t>The Premier Lens Company </a:t>
            </a:r>
            <a:r>
              <a:rPr lang="en-GB" sz="2000" dirty="0" smtClean="0"/>
              <a:t>&amp; </a:t>
            </a:r>
            <a:r>
              <a:rPr lang="zh-CN" altLang="en-US" sz="2000" dirty="0" smtClean="0"/>
              <a:t>更名了镜片，之后称为</a:t>
            </a:r>
            <a:r>
              <a:rPr lang="en-GB" sz="2000" dirty="0" smtClean="0"/>
              <a:t>Soflens One Day&amp;L</a:t>
            </a:r>
            <a:r>
              <a:rPr lang="zh-CN" altLang="en-US" sz="2000" dirty="0" smtClean="0"/>
              <a:t>公司</a:t>
            </a:r>
            <a:endParaRPr lang="zh-CN" altLang="en-GB" sz="2000" dirty="0" smtClean="0">
              <a:ea typeface="宋体" panose="02010600030101010101" pitchFamily="2" charset="-122"/>
            </a:endParaRPr>
          </a:p>
        </p:txBody>
      </p:sp>
      <p:sp>
        <p:nvSpPr>
          <p:cNvPr id="151556" name="Rectangle 5"/>
          <p:cNvSpPr>
            <a:spLocks noChangeArrowheads="1"/>
          </p:cNvSpPr>
          <p:nvPr/>
        </p:nvSpPr>
        <p:spPr bwMode="auto">
          <a:xfrm>
            <a:off x="5076825" y="4581525"/>
            <a:ext cx="3816350" cy="584200"/>
          </a:xfrm>
          <a:prstGeom prst="rect">
            <a:avLst/>
          </a:prstGeom>
          <a:noFill/>
          <a:ln w="9525">
            <a:noFill/>
            <a:miter lim="800000"/>
          </a:ln>
        </p:spPr>
        <p:txBody>
          <a:bodyPr>
            <a:spAutoFit/>
          </a:bodyPr>
          <a:lstStyle/>
          <a:p>
            <a:pPr algn="ctr"/>
            <a:r>
              <a:rPr lang="en-GB" sz="1600">
                <a:solidFill>
                  <a:srgbClr val="5C6F7B"/>
                </a:solidFill>
                <a:latin typeface="Arial" panose="020B0604020202020204" pitchFamily="34" charset="0"/>
              </a:rPr>
              <a:t>Lightstream Technology by Peter Höfer for </a:t>
            </a:r>
            <a:r>
              <a:rPr lang="en-GB" sz="1600" i="1">
                <a:solidFill>
                  <a:srgbClr val="5C6F7B"/>
                </a:solidFill>
                <a:latin typeface="Arial" panose="020B0604020202020204" pitchFamily="34" charset="0"/>
              </a:rPr>
              <a:t>CIBA Vision’s </a:t>
            </a:r>
            <a:r>
              <a:rPr lang="en-GB" sz="1600">
                <a:solidFill>
                  <a:srgbClr val="5C6F7B"/>
                </a:solidFill>
                <a:latin typeface="Arial" panose="020B0604020202020204" pitchFamily="34" charset="0"/>
              </a:rPr>
              <a:t>Focus Dailies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GB" smtClean="0"/>
              <a:t>1997</a:t>
            </a:r>
          </a:p>
        </p:txBody>
      </p:sp>
      <p:sp>
        <p:nvSpPr>
          <p:cNvPr id="121859" name="Content Placeholder 2"/>
          <p:cNvSpPr>
            <a:spLocks noGrp="1"/>
          </p:cNvSpPr>
          <p:nvPr>
            <p:ph sz="half" idx="1"/>
          </p:nvPr>
        </p:nvSpPr>
        <p:spPr>
          <a:xfrm>
            <a:off x="274320" y="857250"/>
            <a:ext cx="8564880" cy="5072380"/>
          </a:xfrm>
        </p:spPr>
        <p:txBody>
          <a:bodyPr>
            <a:noAutofit/>
          </a:bodyPr>
          <a:lstStyle/>
          <a:p>
            <a:pPr marL="0" indent="0" eaLnBrk="1" hangingPunct="1">
              <a:lnSpc>
                <a:spcPct val="80000"/>
              </a:lnSpc>
              <a:spcAft>
                <a:spcPts val="600"/>
              </a:spcAft>
              <a:buFont typeface="Wingdings" panose="05000000000000000000" pitchFamily="2" charset="2"/>
              <a:buNone/>
            </a:pPr>
            <a:r>
              <a:rPr lang="en-GB" sz="2000" dirty="0" smtClean="0"/>
              <a:t>Sven Erik Nilsson publishes </a:t>
            </a:r>
            <a:r>
              <a:rPr lang="en-GB" sz="2000" i="1" dirty="0" smtClean="0"/>
              <a:t>Ten Years of Disposable Contact Lenses – A review of Benefits and Risks </a:t>
            </a:r>
            <a:r>
              <a:rPr lang="en-GB" sz="2000" dirty="0" smtClean="0"/>
              <a:t>in CL Ant Eye. 20(4): 119 - 128 </a:t>
            </a:r>
          </a:p>
          <a:p>
            <a:pPr marL="0" indent="0" eaLnBrk="1" hangingPunct="1">
              <a:lnSpc>
                <a:spcPct val="80000"/>
              </a:lnSpc>
              <a:spcAft>
                <a:spcPts val="600"/>
              </a:spcAft>
              <a:buFont typeface="Wingdings" panose="05000000000000000000" pitchFamily="2" charset="2"/>
              <a:buNone/>
            </a:pPr>
            <a:endParaRPr lang="en-GB" sz="1000" dirty="0" smtClean="0"/>
          </a:p>
          <a:p>
            <a:pPr marL="0" indent="0" eaLnBrk="1" hangingPunct="1">
              <a:lnSpc>
                <a:spcPct val="80000"/>
              </a:lnSpc>
              <a:spcAft>
                <a:spcPts val="600"/>
              </a:spcAft>
              <a:buFont typeface="Wingdings" panose="05000000000000000000" pitchFamily="2" charset="2"/>
              <a:buNone/>
            </a:pPr>
            <a:r>
              <a:rPr lang="zh-CN" altLang="en-US" sz="2000" b="1" dirty="0" smtClean="0"/>
              <a:t>他</a:t>
            </a:r>
            <a:r>
              <a:rPr lang="zh-CN" altLang="en-US" sz="2000" b="1" dirty="0"/>
              <a:t>的结论</a:t>
            </a:r>
            <a:r>
              <a:rPr lang="en-GB" sz="2000" b="1" dirty="0" smtClean="0"/>
              <a:t>:</a:t>
            </a:r>
            <a:r>
              <a:rPr lang="en-GB" sz="2000" dirty="0" smtClean="0"/>
              <a:t> </a:t>
            </a:r>
            <a:r>
              <a:rPr lang="zh-CN" altLang="en-US" sz="2000" dirty="0" smtClean="0"/>
              <a:t>制造工艺具有高复制率通常能够</a:t>
            </a:r>
            <a:r>
              <a:rPr lang="en-GB" sz="2000" dirty="0" smtClean="0"/>
              <a:t>提供优良的光学质量和视觉性能</a:t>
            </a:r>
          </a:p>
          <a:p>
            <a:pPr marL="0" indent="0" eaLnBrk="1" hangingPunct="1">
              <a:lnSpc>
                <a:spcPct val="80000"/>
              </a:lnSpc>
              <a:spcAft>
                <a:spcPts val="600"/>
              </a:spcAft>
            </a:pPr>
            <a:r>
              <a:rPr lang="en-GB" sz="2000" dirty="0" smtClean="0"/>
              <a:t>↓ </a:t>
            </a:r>
            <a:r>
              <a:rPr lang="zh-CN" altLang="en-GB" sz="2000" dirty="0" smtClean="0">
                <a:ea typeface="宋体" panose="02010600030101010101" pitchFamily="2" charset="-122"/>
              </a:rPr>
              <a:t>镜片</a:t>
            </a:r>
            <a:r>
              <a:rPr lang="zh-CN" altLang="en-US" sz="2000" dirty="0">
                <a:ea typeface="宋体" panose="02010600030101010101" pitchFamily="2" charset="-122"/>
              </a:rPr>
              <a:t>沉</a:t>
            </a:r>
            <a:r>
              <a:rPr lang="zh-CN" altLang="en-US" sz="2000" dirty="0" smtClean="0">
                <a:ea typeface="宋体" panose="02010600030101010101" pitchFamily="2" charset="-122"/>
              </a:rPr>
              <a:t>淀物</a:t>
            </a:r>
            <a:endParaRPr lang="en-GB" sz="2000" dirty="0" smtClean="0"/>
          </a:p>
          <a:p>
            <a:pPr marL="0" indent="0" eaLnBrk="1" hangingPunct="1">
              <a:lnSpc>
                <a:spcPct val="80000"/>
              </a:lnSpc>
              <a:spcAft>
                <a:spcPts val="600"/>
              </a:spcAft>
            </a:pPr>
            <a:r>
              <a:rPr lang="en-GB" sz="2000" dirty="0" smtClean="0"/>
              <a:t>↓</a:t>
            </a:r>
            <a:r>
              <a:rPr lang="zh-CN" altLang="en-GB" sz="2000" dirty="0" smtClean="0">
                <a:ea typeface="宋体" panose="02010600030101010101" pitchFamily="2" charset="-122"/>
              </a:rPr>
              <a:t>主观症状</a:t>
            </a:r>
            <a:endParaRPr lang="en-GB" sz="2000" dirty="0" smtClean="0"/>
          </a:p>
          <a:p>
            <a:pPr marL="0" indent="0" eaLnBrk="1" hangingPunct="1">
              <a:lnSpc>
                <a:spcPct val="80000"/>
              </a:lnSpc>
              <a:spcAft>
                <a:spcPts val="600"/>
              </a:spcAft>
            </a:pPr>
            <a:r>
              <a:rPr lang="en-GB" sz="2000" dirty="0" smtClean="0"/>
              <a:t>↓ </a:t>
            </a:r>
            <a:r>
              <a:rPr lang="zh-CN" altLang="en-GB" sz="2000" dirty="0" smtClean="0">
                <a:ea typeface="宋体" panose="02010600030101010101" pitchFamily="2" charset="-122"/>
              </a:rPr>
              <a:t>角膜点染</a:t>
            </a:r>
            <a:endParaRPr lang="en-GB" sz="2000" dirty="0" smtClean="0"/>
          </a:p>
          <a:p>
            <a:pPr marL="0" indent="0" eaLnBrk="1" hangingPunct="1">
              <a:lnSpc>
                <a:spcPct val="80000"/>
              </a:lnSpc>
              <a:spcAft>
                <a:spcPts val="600"/>
              </a:spcAft>
            </a:pPr>
            <a:r>
              <a:rPr lang="en-GB" sz="2000" dirty="0" smtClean="0"/>
              <a:t>↓ </a:t>
            </a:r>
            <a:r>
              <a:rPr lang="zh-CN" altLang="en-US" sz="2000" dirty="0" smtClean="0"/>
              <a:t>隐形眼镜相关的巨乳头性结膜炎</a:t>
            </a:r>
            <a:endParaRPr lang="en-GB" sz="2000" dirty="0" smtClean="0"/>
          </a:p>
          <a:p>
            <a:pPr marL="0" indent="0" eaLnBrk="1" hangingPunct="1">
              <a:lnSpc>
                <a:spcPct val="80000"/>
              </a:lnSpc>
              <a:spcAft>
                <a:spcPts val="600"/>
              </a:spcAft>
            </a:pPr>
            <a:r>
              <a:rPr lang="en-GB" sz="2000" dirty="0" smtClean="0"/>
              <a:t>↓  </a:t>
            </a:r>
            <a:r>
              <a:rPr lang="zh-CN" altLang="en-US" sz="2000" dirty="0" smtClean="0"/>
              <a:t>急性红眼</a:t>
            </a:r>
            <a:r>
              <a:rPr lang="en-GB" sz="2000" dirty="0" smtClean="0"/>
              <a:t>&amp; </a:t>
            </a:r>
            <a:r>
              <a:rPr lang="zh-CN" altLang="en-US" sz="2000" dirty="0" smtClean="0"/>
              <a:t>微生物性角膜炎</a:t>
            </a:r>
            <a:endParaRPr lang="en-GB" sz="2000" dirty="0" smtClean="0"/>
          </a:p>
          <a:p>
            <a:pPr marL="0" indent="0" eaLnBrk="1" hangingPunct="1">
              <a:lnSpc>
                <a:spcPct val="80000"/>
              </a:lnSpc>
              <a:spcAft>
                <a:spcPts val="600"/>
              </a:spcAft>
            </a:pPr>
            <a:r>
              <a:rPr lang="zh-CN" altLang="en-GB" sz="2000" dirty="0" smtClean="0">
                <a:ea typeface="宋体" panose="02010600030101010101" pitchFamily="2" charset="-122"/>
              </a:rPr>
              <a:t>据报道成功率在</a:t>
            </a:r>
            <a:r>
              <a:rPr lang="en-GB" sz="2000" dirty="0" smtClean="0">
                <a:sym typeface="+mn-ea"/>
              </a:rPr>
              <a:t>70-90%</a:t>
            </a:r>
            <a:endParaRPr lang="en-GB" sz="2000" dirty="0" smtClean="0"/>
          </a:p>
          <a:p>
            <a:pPr marL="0" indent="0" eaLnBrk="1" hangingPunct="1">
              <a:lnSpc>
                <a:spcPct val="80000"/>
              </a:lnSpc>
              <a:spcAft>
                <a:spcPts val="600"/>
              </a:spcAft>
            </a:pPr>
            <a:r>
              <a:rPr lang="en-GB" sz="2000" dirty="0" smtClean="0"/>
              <a:t>仍需对患者适宜性、专业适配性及后续护理进行适当评估的医疗器械。</a:t>
            </a:r>
          </a:p>
          <a:p>
            <a:pPr marL="0" indent="0">
              <a:spcAft>
                <a:spcPts val="600"/>
              </a:spcAft>
              <a:buFont typeface="Arial" panose="020B0604020202020204" pitchFamily="34" charset="0"/>
              <a:buNone/>
            </a:pPr>
            <a:endParaRPr lang="en-GB" sz="2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GB" smtClean="0"/>
              <a:t>1998</a:t>
            </a:r>
          </a:p>
        </p:txBody>
      </p:sp>
      <p:sp>
        <p:nvSpPr>
          <p:cNvPr id="121859" name="Content Placeholder 2"/>
          <p:cNvSpPr>
            <a:spLocks noGrp="1"/>
          </p:cNvSpPr>
          <p:nvPr>
            <p:ph sz="half" idx="1"/>
          </p:nvPr>
        </p:nvSpPr>
        <p:spPr>
          <a:xfrm>
            <a:off x="415925" y="857250"/>
            <a:ext cx="8305800" cy="5072063"/>
          </a:xfrm>
        </p:spPr>
        <p:txBody>
          <a:bodyPr>
            <a:noAutofit/>
          </a:bodyPr>
          <a:lstStyle/>
          <a:p>
            <a:pPr marL="0" lvl="0" indent="0" eaLnBrk="1" hangingPunct="1">
              <a:lnSpc>
                <a:spcPct val="150000"/>
              </a:lnSpc>
              <a:spcAft>
                <a:spcPts val="600"/>
              </a:spcAft>
              <a:buNone/>
              <a:defRPr/>
            </a:pPr>
            <a:r>
              <a:rPr lang="zh-CN" altLang="en-US" dirty="0"/>
              <a:t>来自</a:t>
            </a:r>
            <a:r>
              <a:rPr lang="en-US" altLang="zh-CN" dirty="0"/>
              <a:t>CIBA</a:t>
            </a:r>
            <a:r>
              <a:rPr lang="zh-CN" altLang="en-US" dirty="0"/>
              <a:t>的非环状、环曲面软镜的专</a:t>
            </a:r>
            <a:r>
              <a:rPr lang="zh-CN" altLang="en-US" dirty="0" smtClean="0"/>
              <a:t>利</a:t>
            </a:r>
            <a:r>
              <a:rPr lang="en-GB" dirty="0" smtClean="0">
                <a:latin typeface="Arial" panose="020B0604020202020204" pitchFamily="34" charset="0"/>
                <a:cs typeface="Arial" panose="020B0604020202020204" pitchFamily="34" charset="0"/>
              </a:rPr>
              <a:t> (filed, 1997) (</a:t>
            </a:r>
            <a:r>
              <a:rPr lang="en-AU" dirty="0" err="1" smtClean="0">
                <a:latin typeface="Arial" panose="020B0604020202020204" pitchFamily="34" charset="0"/>
                <a:cs typeface="Arial" panose="020B0604020202020204" pitchFamily="34" charset="0"/>
              </a:rPr>
              <a:t>Payor</a:t>
            </a:r>
            <a:r>
              <a:rPr lang="en-AU" dirty="0" smtClean="0">
                <a:latin typeface="Arial" panose="020B0604020202020204" pitchFamily="34" charset="0"/>
                <a:cs typeface="Arial" panose="020B0604020202020204" pitchFamily="34" charset="0"/>
              </a:rPr>
              <a:t>, Zhang, Williams, &amp; Lafferty) </a:t>
            </a:r>
            <a:r>
              <a:rPr lang="en-GB" dirty="0" smtClean="0">
                <a:latin typeface="Arial" panose="020B0604020202020204" pitchFamily="34" charset="0"/>
                <a:cs typeface="Arial" panose="020B0604020202020204" pitchFamily="34" charset="0"/>
              </a:rPr>
              <a:t>from </a:t>
            </a:r>
            <a:r>
              <a:rPr lang="en-GB" i="1" dirty="0" smtClean="0">
                <a:latin typeface="Arial" panose="020B0604020202020204" pitchFamily="34" charset="0"/>
                <a:cs typeface="Arial" panose="020B0604020202020204" pitchFamily="34" charset="0"/>
              </a:rPr>
              <a:t>CIBA Vision</a:t>
            </a:r>
            <a:r>
              <a:rPr lang="en-GB" dirty="0" smtClean="0">
                <a:latin typeface="Arial" panose="020B0604020202020204" pitchFamily="34" charset="0"/>
                <a:cs typeface="Arial" panose="020B0604020202020204" pitchFamily="34" charset="0"/>
              </a:rPr>
              <a:t>, Atlanta.</a:t>
            </a:r>
            <a:r>
              <a:rPr lang="zh-CN" altLang="en-US" dirty="0" smtClean="0">
                <a:latin typeface="Arial" panose="020B0604020202020204" pitchFamily="34" charset="0"/>
                <a:cs typeface="Arial" panose="020B0604020202020204" pitchFamily="34" charset="0"/>
              </a:rPr>
              <a:t> </a:t>
            </a:r>
            <a:endParaRPr lang="en-US" altLang="zh-CN" dirty="0" smtClean="0">
              <a:latin typeface="Arial" panose="020B0604020202020204" pitchFamily="34" charset="0"/>
              <a:cs typeface="Arial" panose="020B0604020202020204" pitchFamily="34" charset="0"/>
            </a:endParaRPr>
          </a:p>
          <a:p>
            <a:pPr marL="0" lvl="0" indent="0" eaLnBrk="1" hangingPunct="1">
              <a:lnSpc>
                <a:spcPct val="150000"/>
              </a:lnSpc>
              <a:spcAft>
                <a:spcPts val="600"/>
              </a:spcAft>
              <a:buNone/>
              <a:defRPr/>
            </a:pPr>
            <a:r>
              <a:rPr lang="zh-CN" altLang="en-US" dirty="0" smtClean="0">
                <a:latin typeface="Arial" panose="020B0604020202020204" pitchFamily="34" charset="0"/>
                <a:cs typeface="Arial" panose="020B0604020202020204" pitchFamily="34" charset="0"/>
              </a:rPr>
              <a:t>环曲面软镜的旋转稳定技术</a:t>
            </a:r>
            <a:r>
              <a:rPr lang="en-AU" dirty="0" smtClean="0">
                <a:latin typeface="Arial" panose="020B0604020202020204" pitchFamily="34" charset="0"/>
                <a:cs typeface="Arial" panose="020B0604020202020204" pitchFamily="34" charset="0"/>
              </a:rPr>
              <a:t>，(，1997年)来自亚特兰大CIBA Vision的一个团队(Payor, Zhang, Williams， &amp; Lafferty)。</a:t>
            </a:r>
          </a:p>
          <a:p>
            <a:pPr eaLnBrk="1" hangingPunct="1">
              <a:lnSpc>
                <a:spcPct val="150000"/>
              </a:lnSpc>
              <a:spcAft>
                <a:spcPts val="600"/>
              </a:spcAft>
              <a:buFont typeface="Arial" panose="020B0604020202020204" pitchFamily="34" charset="0"/>
              <a:buChar char="•"/>
              <a:defRPr/>
            </a:pPr>
            <a:r>
              <a:rPr lang="zh-CN" altLang="en-AU" dirty="0" smtClean="0">
                <a:latin typeface="Arial" panose="020B0604020202020204" pitchFamily="34" charset="0"/>
                <a:ea typeface="宋体" panose="02010600030101010101" pitchFamily="2" charset="-122"/>
                <a:cs typeface="Arial" panose="020B0604020202020204" pitchFamily="34" charset="0"/>
              </a:rPr>
              <a:t>临床试验</a:t>
            </a:r>
            <a:r>
              <a:rPr lang="zh-CN" altLang="en-US" dirty="0" smtClean="0">
                <a:latin typeface="Arial" panose="020B0604020202020204" pitchFamily="34" charset="0"/>
                <a:ea typeface="宋体" panose="02010600030101010101" pitchFamily="2" charset="-122"/>
                <a:cs typeface="Arial" panose="020B0604020202020204" pitchFamily="34" charset="0"/>
              </a:rPr>
              <a:t>可接受</a:t>
            </a:r>
            <a:endParaRPr lang="en-AU" dirty="0" smtClean="0">
              <a:latin typeface="Arial" panose="020B0604020202020204" pitchFamily="34" charset="0"/>
              <a:cs typeface="Arial" panose="020B0604020202020204" pitchFamily="34" charset="0"/>
            </a:endParaRPr>
          </a:p>
          <a:p>
            <a:pPr eaLnBrk="1" hangingPunct="1">
              <a:lnSpc>
                <a:spcPct val="150000"/>
              </a:lnSpc>
              <a:spcAft>
                <a:spcPts val="600"/>
              </a:spcAft>
              <a:buFont typeface="Arial" panose="020B0604020202020204" pitchFamily="34" charset="0"/>
              <a:buChar char="•"/>
              <a:defRPr/>
            </a:pPr>
            <a:r>
              <a:rPr lang="zh-CN" altLang="en-AU" dirty="0" smtClean="0">
                <a:latin typeface="Arial" panose="020B0604020202020204" pitchFamily="34" charset="0"/>
                <a:ea typeface="宋体" panose="02010600030101010101" pitchFamily="2" charset="-122"/>
                <a:cs typeface="Arial" panose="020B0604020202020204" pitchFamily="34" charset="0"/>
              </a:rPr>
              <a:t>无棱</a:t>
            </a:r>
            <a:r>
              <a:rPr lang="zh-CN" altLang="en-AU" dirty="0">
                <a:latin typeface="Arial" panose="020B0604020202020204" pitchFamily="34" charset="0"/>
                <a:ea typeface="宋体" panose="02010600030101010101" pitchFamily="2" charset="-122"/>
                <a:cs typeface="Arial" panose="020B0604020202020204" pitchFamily="34" charset="0"/>
              </a:rPr>
              <a:t>镜</a:t>
            </a:r>
            <a:endParaRPr lang="en-AU" dirty="0">
              <a:latin typeface="Arial" panose="020B0604020202020204" pitchFamily="34" charset="0"/>
              <a:cs typeface="Arial" panose="020B0604020202020204" pitchFamily="34" charset="0"/>
            </a:endParaRPr>
          </a:p>
          <a:p>
            <a:pPr eaLnBrk="1" hangingPunct="1">
              <a:lnSpc>
                <a:spcPct val="150000"/>
              </a:lnSpc>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设计复杂是个缺点</a:t>
            </a:r>
          </a:p>
          <a:p>
            <a:pPr eaLnBrk="1" hangingPunct="1">
              <a:lnSpc>
                <a:spcPct val="150000"/>
              </a:lnSpc>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二次制造的成本降低了成本的竞争力</a:t>
            </a:r>
          </a:p>
          <a:p>
            <a:pPr lvl="1" eaLnBrk="1" hangingPunct="1">
              <a:lnSpc>
                <a:spcPct val="150000"/>
              </a:lnSpc>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非</a:t>
            </a:r>
            <a:r>
              <a:rPr lang="zh-CN" altLang="en-US" dirty="0" smtClean="0">
                <a:latin typeface="Arial" panose="020B0604020202020204" pitchFamily="34" charset="0"/>
                <a:cs typeface="Arial" panose="020B0604020202020204" pitchFamily="34" charset="0"/>
              </a:rPr>
              <a:t>环状</a:t>
            </a:r>
            <a:endParaRPr lang="en-GB" dirty="0" smtClean="0">
              <a:latin typeface="Arial" panose="020B0604020202020204" pitchFamily="34" charset="0"/>
              <a:cs typeface="Arial" panose="020B0604020202020204" pitchFamily="34" charset="0"/>
            </a:endParaRPr>
          </a:p>
          <a:p>
            <a:pPr marL="0" indent="0">
              <a:lnSpc>
                <a:spcPct val="150000"/>
              </a:lnSpc>
              <a:spcAft>
                <a:spcPts val="600"/>
              </a:spcAft>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Suneet Eng\Desktop\a2\A 2\Picture59.jpg"/>
          <p:cNvPicPr>
            <a:picLocks noChangeAspect="1" noChangeArrowheads="1"/>
          </p:cNvPicPr>
          <p:nvPr/>
        </p:nvPicPr>
        <p:blipFill>
          <a:blip r:embed="rId2" cstate="print"/>
          <a:srcRect/>
          <a:stretch>
            <a:fillRect/>
          </a:stretch>
        </p:blipFill>
        <p:spPr bwMode="auto">
          <a:xfrm>
            <a:off x="2820654" y="3871597"/>
            <a:ext cx="4029075" cy="2243137"/>
          </a:xfrm>
          <a:prstGeom prst="rect">
            <a:avLst/>
          </a:prstGeom>
          <a:noFill/>
        </p:spPr>
      </p:pic>
      <p:sp>
        <p:nvSpPr>
          <p:cNvPr id="155649" name="Title 1"/>
          <p:cNvSpPr>
            <a:spLocks noGrp="1"/>
          </p:cNvSpPr>
          <p:nvPr>
            <p:ph type="title"/>
          </p:nvPr>
        </p:nvSpPr>
        <p:spPr/>
        <p:txBody>
          <a:bodyPr/>
          <a:lstStyle/>
          <a:p>
            <a:r>
              <a:rPr lang="en-GB" smtClean="0"/>
              <a:t>1999</a:t>
            </a:r>
          </a:p>
        </p:txBody>
      </p:sp>
      <p:sp>
        <p:nvSpPr>
          <p:cNvPr id="155650" name="Content Placeholder 3"/>
          <p:cNvSpPr>
            <a:spLocks noGrp="1"/>
          </p:cNvSpPr>
          <p:nvPr>
            <p:ph sz="half" idx="2"/>
          </p:nvPr>
        </p:nvSpPr>
        <p:spPr>
          <a:xfrm>
            <a:off x="457200" y="1066800"/>
            <a:ext cx="8529638" cy="5122863"/>
          </a:xfrm>
        </p:spPr>
        <p:txBody>
          <a:bodyPr/>
          <a:lstStyle/>
          <a:p>
            <a:r>
              <a:rPr lang="en-GB" sz="2000" dirty="0" smtClean="0"/>
              <a:t>前两</a:t>
            </a:r>
            <a:r>
              <a:rPr lang="zh-CN" altLang="en-US" sz="2000" dirty="0" smtClean="0"/>
              <a:t>种</a:t>
            </a:r>
            <a:r>
              <a:rPr lang="en-GB" sz="2000" dirty="0" smtClean="0"/>
              <a:t>硅水凝胶</a:t>
            </a:r>
            <a:r>
              <a:rPr lang="zh-CN" altLang="en-GB" sz="2000" dirty="0" smtClean="0">
                <a:ea typeface="宋体" panose="02010600030101010101" pitchFamily="2" charset="-122"/>
              </a:rPr>
              <a:t>接触镜</a:t>
            </a:r>
            <a:r>
              <a:rPr lang="en-GB" sz="2000" dirty="0" smtClean="0"/>
              <a:t>在几个月内</a:t>
            </a:r>
            <a:r>
              <a:rPr lang="zh-CN" altLang="en-US" sz="2000" dirty="0" smtClean="0"/>
              <a:t>相继</a:t>
            </a:r>
            <a:r>
              <a:rPr lang="en-GB" sz="2000" dirty="0" smtClean="0"/>
              <a:t>推出，都是每月</a:t>
            </a:r>
            <a:r>
              <a:rPr lang="zh-CN" altLang="en-US" sz="2000" dirty="0"/>
              <a:t>长</a:t>
            </a:r>
            <a:r>
              <a:rPr lang="zh-CN" altLang="en-US" sz="2000" dirty="0" smtClean="0"/>
              <a:t>戴型</a:t>
            </a:r>
            <a:endParaRPr lang="en-GB" sz="2000" dirty="0" smtClean="0"/>
          </a:p>
          <a:p>
            <a:pPr lvl="2"/>
            <a:r>
              <a:rPr lang="en-GB" sz="2000" dirty="0" smtClean="0"/>
              <a:t>Night &amp; Day from </a:t>
            </a:r>
            <a:r>
              <a:rPr lang="en-GB" sz="2000" i="1" dirty="0" smtClean="0"/>
              <a:t>CIBA Vision</a:t>
            </a:r>
          </a:p>
          <a:p>
            <a:pPr lvl="2"/>
            <a:r>
              <a:rPr lang="en-GB" sz="2000" dirty="0" smtClean="0"/>
              <a:t>Purevision from </a:t>
            </a:r>
            <a:r>
              <a:rPr lang="en-GB" sz="2000" i="1" dirty="0" smtClean="0"/>
              <a:t>B&amp;L</a:t>
            </a:r>
          </a:p>
          <a:p>
            <a:endParaRPr lang="en-GB" sz="2000" dirty="0" smtClean="0"/>
          </a:p>
          <a:p>
            <a:r>
              <a:rPr lang="en-GB" sz="2000" dirty="0" smtClean="0"/>
              <a:t>J&amp;J在Acuvue 2和Acuvue双焦</a:t>
            </a:r>
            <a:r>
              <a:rPr lang="zh-CN" altLang="en-GB" sz="2000" dirty="0" smtClean="0">
                <a:ea typeface="宋体" panose="02010600030101010101" pitchFamily="2" charset="-122"/>
              </a:rPr>
              <a:t>接触镜</a:t>
            </a:r>
            <a:r>
              <a:rPr lang="en-GB" sz="2000" dirty="0" smtClean="0"/>
              <a:t>上添加了一个UV</a:t>
            </a:r>
            <a:r>
              <a:rPr lang="zh-CN" altLang="en-US" sz="2000" dirty="0"/>
              <a:t>防护</a:t>
            </a:r>
            <a:r>
              <a:rPr lang="en-GB" sz="2000" dirty="0" smtClean="0"/>
              <a:t>和123标记</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GB" dirty="0" smtClean="0"/>
              <a:t>2000                                       2002</a:t>
            </a:r>
          </a:p>
        </p:txBody>
      </p:sp>
      <p:sp>
        <p:nvSpPr>
          <p:cNvPr id="156674" name="Content Placeholder 2"/>
          <p:cNvSpPr>
            <a:spLocks noGrp="1"/>
          </p:cNvSpPr>
          <p:nvPr>
            <p:ph sz="half" idx="1"/>
          </p:nvPr>
        </p:nvSpPr>
        <p:spPr>
          <a:xfrm>
            <a:off x="179388" y="1600200"/>
            <a:ext cx="4343400" cy="3962400"/>
          </a:xfrm>
        </p:spPr>
        <p:txBody>
          <a:bodyPr>
            <a:normAutofit/>
          </a:bodyPr>
          <a:lstStyle/>
          <a:p>
            <a:pPr eaLnBrk="1" hangingPunct="1"/>
            <a:r>
              <a:rPr lang="en-GB" altLang="zh-CN" sz="2000" dirty="0" smtClean="0"/>
              <a:t>Ron </a:t>
            </a:r>
            <a:r>
              <a:rPr lang="en-GB" altLang="zh-CN" sz="2000" dirty="0"/>
              <a:t>Hamilton </a:t>
            </a:r>
            <a:r>
              <a:rPr lang="en-GB" sz="2000" dirty="0" smtClean="0"/>
              <a:t>推出</a:t>
            </a:r>
            <a:r>
              <a:rPr lang="zh-CN" altLang="en-GB" sz="2000" dirty="0" smtClean="0">
                <a:ea typeface="宋体" panose="02010600030101010101" pitchFamily="2" charset="-122"/>
              </a:rPr>
              <a:t>日戴软镜</a:t>
            </a:r>
            <a:r>
              <a:rPr lang="en-GB" sz="2000" dirty="0" smtClean="0"/>
              <a:t>®紫外线、第一</a:t>
            </a:r>
            <a:r>
              <a:rPr lang="zh-CN" altLang="en-GB" sz="2000" dirty="0" smtClean="0">
                <a:ea typeface="宋体" panose="02010600030101010101" pitchFamily="2" charset="-122"/>
              </a:rPr>
              <a:t>日戴接触镜</a:t>
            </a:r>
            <a:r>
              <a:rPr lang="en-GB" sz="2000" dirty="0" smtClean="0"/>
              <a:t>与紫外线</a:t>
            </a:r>
            <a:r>
              <a:rPr lang="zh-CN" altLang="en-US" sz="2000" dirty="0" smtClean="0"/>
              <a:t>防护</a:t>
            </a:r>
            <a:endParaRPr lang="en-GB" sz="2000" dirty="0" smtClean="0"/>
          </a:p>
          <a:p>
            <a:pPr marL="0" indent="0" eaLnBrk="1" hangingPunct="1">
              <a:buNone/>
            </a:pPr>
            <a:endParaRPr lang="en-GB" sz="2000" dirty="0" smtClean="0"/>
          </a:p>
          <a:p>
            <a:pPr eaLnBrk="1" hangingPunct="1"/>
            <a:r>
              <a:rPr lang="en-GB" altLang="zh-CN" sz="2000" i="1" dirty="0"/>
              <a:t>CIBA </a:t>
            </a:r>
            <a:r>
              <a:rPr lang="en-GB" altLang="zh-CN" sz="2000" i="1" dirty="0" smtClean="0"/>
              <a:t>Vision</a:t>
            </a:r>
            <a:r>
              <a:rPr lang="zh-CN" altLang="en-US" sz="2000" dirty="0">
                <a:ea typeface="宋体" panose="02010600030101010101" pitchFamily="2" charset="-122"/>
              </a:rPr>
              <a:t>推</a:t>
            </a:r>
            <a:r>
              <a:rPr lang="zh-CN" altLang="en-US" sz="2000" dirty="0" smtClean="0">
                <a:ea typeface="宋体" panose="02010600030101010101" pitchFamily="2" charset="-122"/>
              </a:rPr>
              <a:t>出了日戴型</a:t>
            </a:r>
            <a:r>
              <a:rPr lang="zh-CN" altLang="en-GB" sz="2000" dirty="0" smtClean="0">
                <a:ea typeface="宋体" panose="02010600030101010101" pitchFamily="2" charset="-122"/>
              </a:rPr>
              <a:t>渐变多焦点镜片</a:t>
            </a:r>
            <a:endParaRPr lang="en-GB" sz="2000" dirty="0" smtClean="0"/>
          </a:p>
          <a:p>
            <a:pPr eaLnBrk="1" hangingPunct="1">
              <a:spcAft>
                <a:spcPts val="600"/>
              </a:spcAft>
              <a:buFont typeface="Arial" panose="020B0604020202020204" pitchFamily="34" charset="0"/>
              <a:buNone/>
            </a:pPr>
            <a:endParaRPr lang="en-GB" sz="2000" dirty="0" smtClean="0"/>
          </a:p>
          <a:p>
            <a:pPr eaLnBrk="1" hangingPunct="1"/>
            <a:r>
              <a:rPr lang="en-GB" sz="2000" dirty="0" smtClean="0"/>
              <a:t>CIBA</a:t>
            </a:r>
            <a:r>
              <a:rPr lang="zh-CN" altLang="en-US" sz="2000" dirty="0" smtClean="0"/>
              <a:t>和博士伦公司就硅水凝胶方面的专利展开了诉讼</a:t>
            </a:r>
            <a:endParaRPr lang="en-GB" sz="2000" dirty="0" smtClean="0"/>
          </a:p>
          <a:p>
            <a:pPr>
              <a:buFont typeface="Arial" panose="020B0604020202020204" pitchFamily="34" charset="0"/>
              <a:buNone/>
            </a:pPr>
            <a:endParaRPr lang="en-GB" sz="2000" dirty="0" smtClean="0"/>
          </a:p>
        </p:txBody>
      </p:sp>
      <p:sp>
        <p:nvSpPr>
          <p:cNvPr id="156675" name="Content Placeholder 3"/>
          <p:cNvSpPr>
            <a:spLocks noGrp="1"/>
          </p:cNvSpPr>
          <p:nvPr>
            <p:ph sz="half" idx="2"/>
          </p:nvPr>
        </p:nvSpPr>
        <p:spPr>
          <a:xfrm>
            <a:off x="4572000" y="1600200"/>
            <a:ext cx="4343400" cy="3875088"/>
          </a:xfrm>
        </p:spPr>
        <p:txBody>
          <a:bodyPr>
            <a:normAutofit/>
          </a:bodyPr>
          <a:lstStyle/>
          <a:p>
            <a:pPr eaLnBrk="1" hangingPunct="1"/>
            <a:r>
              <a:rPr lang="en-GB" sz="2000" i="1" dirty="0" smtClean="0"/>
              <a:t>CIBA Vision </a:t>
            </a:r>
            <a:r>
              <a:rPr lang="en-GB" sz="2000" dirty="0" smtClean="0"/>
              <a:t>1</a:t>
            </a:r>
            <a:r>
              <a:rPr lang="en-GB" sz="2000" baseline="30000" dirty="0" smtClean="0"/>
              <a:t>st</a:t>
            </a:r>
            <a:r>
              <a:rPr lang="en-GB" sz="2000" dirty="0" smtClean="0"/>
              <a:t>  DD toric CL, Focus Dailies Toric</a:t>
            </a:r>
          </a:p>
          <a:p>
            <a:pPr eaLnBrk="1" hangingPunct="1"/>
            <a:endParaRPr lang="en-GB" sz="2000" dirty="0" smtClean="0"/>
          </a:p>
          <a:p>
            <a:pPr lvl="0" eaLnBrk="1" hangingPunct="1"/>
            <a:r>
              <a:rPr lang="en-GB" altLang="zh-CN" sz="2000" dirty="0" smtClean="0"/>
              <a:t>全球</a:t>
            </a:r>
            <a:r>
              <a:rPr lang="zh-CN" altLang="en-US" sz="2000" dirty="0" smtClean="0"/>
              <a:t>大约</a:t>
            </a:r>
            <a:r>
              <a:rPr lang="en-GB" altLang="zh-CN" sz="2000" dirty="0" smtClean="0"/>
              <a:t>300000人</a:t>
            </a:r>
            <a:r>
              <a:rPr lang="en-GB" sz="2000" dirty="0" smtClean="0"/>
              <a:t>在40个国家可提供</a:t>
            </a:r>
            <a:r>
              <a:rPr lang="zh-CN" altLang="en-US" sz="2000" dirty="0" smtClean="0"/>
              <a:t>配戴</a:t>
            </a:r>
            <a:r>
              <a:rPr lang="en-GB" altLang="zh-CN" sz="2000" dirty="0"/>
              <a:t>Night &amp; Day </a:t>
            </a:r>
            <a:r>
              <a:rPr lang="zh-CN" altLang="en-US" sz="2000" dirty="0"/>
              <a:t>镜片</a:t>
            </a:r>
            <a:r>
              <a:rPr lang="en-GB" sz="2000" dirty="0" smtClean="0"/>
              <a:t>。</a:t>
            </a:r>
          </a:p>
          <a:p>
            <a:pPr lvl="0" eaLnBrk="1" hangingPunct="1"/>
            <a:endParaRPr lang="en-GB" sz="2000" dirty="0" smtClean="0"/>
          </a:p>
          <a:p>
            <a:pPr eaLnBrk="1" hangingPunct="1"/>
            <a:r>
              <a:rPr lang="en-GB" sz="2000" dirty="0"/>
              <a:t>由Gelflex Australia的Don Ezekiel翻译的Triton soft bifocal CL得到了FDA的批准</a:t>
            </a:r>
          </a:p>
          <a:p>
            <a:pPr>
              <a:buFont typeface="Arial" panose="020B0604020202020204" pitchFamily="34" charset="0"/>
              <a:buNone/>
            </a:pPr>
            <a:endParaRPr lang="en-GB" sz="20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C:\Users\Suneet Eng\Desktop\a2\A 2\Picture62.jpg"/>
          <p:cNvPicPr>
            <a:picLocks noChangeAspect="1" noChangeArrowheads="1"/>
          </p:cNvPicPr>
          <p:nvPr/>
        </p:nvPicPr>
        <p:blipFill>
          <a:blip r:embed="rId2" cstate="print"/>
          <a:srcRect/>
          <a:stretch>
            <a:fillRect/>
          </a:stretch>
        </p:blipFill>
        <p:spPr bwMode="auto">
          <a:xfrm>
            <a:off x="1020424" y="4165923"/>
            <a:ext cx="3232150" cy="1949450"/>
          </a:xfrm>
          <a:prstGeom prst="rect">
            <a:avLst/>
          </a:prstGeom>
          <a:noFill/>
        </p:spPr>
      </p:pic>
      <p:pic>
        <p:nvPicPr>
          <p:cNvPr id="39939" name="Picture 3" descr="C:\Users\Suneet Eng\Desktop\a2\A 2\Picture61.jpg"/>
          <p:cNvPicPr>
            <a:picLocks noChangeAspect="1" noChangeArrowheads="1"/>
          </p:cNvPicPr>
          <p:nvPr/>
        </p:nvPicPr>
        <p:blipFill>
          <a:blip r:embed="rId3" cstate="print"/>
          <a:srcRect/>
          <a:stretch>
            <a:fillRect/>
          </a:stretch>
        </p:blipFill>
        <p:spPr bwMode="auto">
          <a:xfrm>
            <a:off x="2700962" y="2181215"/>
            <a:ext cx="1943100" cy="2095500"/>
          </a:xfrm>
          <a:prstGeom prst="rect">
            <a:avLst/>
          </a:prstGeom>
          <a:noFill/>
        </p:spPr>
      </p:pic>
      <p:pic>
        <p:nvPicPr>
          <p:cNvPr id="39938" name="Picture 2" descr="C:\Users\Suneet Eng\Desktop\a2\A 2\Picture60.jpg"/>
          <p:cNvPicPr>
            <a:picLocks noChangeAspect="1" noChangeArrowheads="1"/>
          </p:cNvPicPr>
          <p:nvPr/>
        </p:nvPicPr>
        <p:blipFill>
          <a:blip r:embed="rId4" cstate="print"/>
          <a:srcRect/>
          <a:stretch>
            <a:fillRect/>
          </a:stretch>
        </p:blipFill>
        <p:spPr bwMode="auto">
          <a:xfrm>
            <a:off x="152083" y="2562225"/>
            <a:ext cx="2476500" cy="1533525"/>
          </a:xfrm>
          <a:prstGeom prst="rect">
            <a:avLst/>
          </a:prstGeom>
          <a:noFill/>
        </p:spPr>
      </p:pic>
      <p:sp>
        <p:nvSpPr>
          <p:cNvPr id="158721" name="Title 1"/>
          <p:cNvSpPr>
            <a:spLocks noGrp="1"/>
          </p:cNvSpPr>
          <p:nvPr>
            <p:ph type="title"/>
          </p:nvPr>
        </p:nvSpPr>
        <p:spPr/>
        <p:txBody>
          <a:bodyPr/>
          <a:lstStyle/>
          <a:p>
            <a:r>
              <a:rPr lang="en-GB" smtClean="0"/>
              <a:t>2003                                     2004</a:t>
            </a:r>
          </a:p>
        </p:txBody>
      </p:sp>
      <p:sp>
        <p:nvSpPr>
          <p:cNvPr id="158722" name="Content Placeholder 2"/>
          <p:cNvSpPr>
            <a:spLocks noGrp="1"/>
          </p:cNvSpPr>
          <p:nvPr>
            <p:ph sz="half" idx="1"/>
          </p:nvPr>
        </p:nvSpPr>
        <p:spPr>
          <a:xfrm>
            <a:off x="203835" y="862013"/>
            <a:ext cx="4343400" cy="2743200"/>
          </a:xfrm>
        </p:spPr>
        <p:txBody>
          <a:bodyPr>
            <a:normAutofit/>
          </a:bodyPr>
          <a:lstStyle/>
          <a:p>
            <a:pPr marL="186055" indent="-186055"/>
            <a:r>
              <a:rPr lang="en-GB" sz="2000" i="1" dirty="0" smtClean="0"/>
              <a:t>J&amp;J</a:t>
            </a:r>
            <a:r>
              <a:rPr lang="en-GB" sz="2000" dirty="0" smtClean="0"/>
              <a:t> 强生在美国推出</a:t>
            </a:r>
            <a:r>
              <a:rPr lang="zh-CN" altLang="en-US" sz="2000" dirty="0" smtClean="0"/>
              <a:t>日戴型</a:t>
            </a:r>
            <a:r>
              <a:rPr lang="en-GB" sz="2000" dirty="0" smtClean="0"/>
              <a:t>Acuvue Advance SiHy CL(2015年停产)</a:t>
            </a:r>
          </a:p>
          <a:p>
            <a:pPr marL="186055" indent="-186055">
              <a:buFont typeface="Arial" panose="020B0604020202020204" pitchFamily="34" charset="0"/>
              <a:buNone/>
            </a:pPr>
            <a:endParaRPr lang="en-GB" sz="2000" dirty="0" smtClean="0"/>
          </a:p>
        </p:txBody>
      </p:sp>
      <p:sp>
        <p:nvSpPr>
          <p:cNvPr id="158723" name="Content Placeholder 3"/>
          <p:cNvSpPr>
            <a:spLocks noGrp="1"/>
          </p:cNvSpPr>
          <p:nvPr>
            <p:ph sz="half" idx="2"/>
          </p:nvPr>
        </p:nvSpPr>
        <p:spPr>
          <a:xfrm>
            <a:off x="4643438" y="1066800"/>
            <a:ext cx="4343400" cy="5135563"/>
          </a:xfrm>
        </p:spPr>
        <p:txBody>
          <a:bodyPr>
            <a:normAutofit/>
          </a:bodyPr>
          <a:lstStyle/>
          <a:p>
            <a:pPr eaLnBrk="1" hangingPunct="1"/>
            <a:r>
              <a:rPr lang="en-GB" sz="2000" i="1" dirty="0" smtClean="0"/>
              <a:t>J&amp;J</a:t>
            </a:r>
            <a:r>
              <a:rPr lang="zh-CN" altLang="en-US" sz="2000" dirty="0" smtClean="0"/>
              <a:t>强生发布了日抛型美瞳片</a:t>
            </a:r>
            <a:endParaRPr lang="en-GB" sz="2000" dirty="0" smtClean="0"/>
          </a:p>
          <a:p>
            <a:pPr eaLnBrk="1" hangingPunct="1"/>
            <a:endParaRPr lang="en-GB" sz="1200" dirty="0" smtClean="0"/>
          </a:p>
          <a:p>
            <a:pPr eaLnBrk="1" hangingPunct="1"/>
            <a:r>
              <a:rPr lang="en-GB" sz="2000" i="1" dirty="0" smtClean="0"/>
              <a:t>J&amp;J</a:t>
            </a:r>
            <a:r>
              <a:rPr lang="en-GB" sz="2000" dirty="0" smtClean="0"/>
              <a:t> launch</a:t>
            </a:r>
            <a:r>
              <a:rPr lang="zh-CN" altLang="en-US" sz="2000" dirty="0" smtClean="0"/>
              <a:t>发布了强身欧舒适</a:t>
            </a:r>
            <a:r>
              <a:rPr lang="en-US" altLang="zh-CN" sz="2000" dirty="0" smtClean="0"/>
              <a:t>1</a:t>
            </a:r>
            <a:r>
              <a:rPr lang="zh-CN" altLang="en-US" sz="2000" dirty="0" smtClean="0"/>
              <a:t>周弹性配戴和</a:t>
            </a:r>
            <a:r>
              <a:rPr lang="en-US" altLang="zh-CN" sz="2000" dirty="0" smtClean="0"/>
              <a:t>2</a:t>
            </a:r>
            <a:r>
              <a:rPr lang="zh-CN" altLang="en-US" sz="2000" dirty="0" smtClean="0"/>
              <a:t>周日戴型镜片</a:t>
            </a:r>
            <a:endParaRPr lang="en-GB" sz="1200" dirty="0" smtClean="0"/>
          </a:p>
          <a:p>
            <a:pPr eaLnBrk="1" hangingPunct="1"/>
            <a:r>
              <a:rPr lang="en-GB" sz="2000" i="1" dirty="0" smtClean="0"/>
              <a:t>B&amp;L</a:t>
            </a:r>
            <a:r>
              <a:rPr lang="en-GB" sz="2000" dirty="0" smtClean="0"/>
              <a:t> </a:t>
            </a:r>
            <a:r>
              <a:rPr lang="zh-CN" altLang="en-US" sz="2000" dirty="0" smtClean="0"/>
              <a:t>博士伦公司发布了散光纯视，第一款硅水凝胶散光镜片</a:t>
            </a:r>
            <a:endParaRPr lang="en-GB" sz="2000" dirty="0" smtClean="0"/>
          </a:p>
          <a:p>
            <a:pPr eaLnBrk="1" hangingPunct="1"/>
            <a:endParaRPr lang="en-GB" sz="1200" dirty="0" smtClean="0"/>
          </a:p>
          <a:p>
            <a:pPr eaLnBrk="1" hangingPunct="1"/>
            <a:r>
              <a:rPr lang="en-GB" sz="2000" dirty="0" smtClean="0"/>
              <a:t>Philip Morgan &amp; Noel Brennan </a:t>
            </a:r>
            <a:r>
              <a:rPr lang="zh-CN" altLang="en-US" sz="2000" dirty="0" smtClean="0"/>
              <a:t>建议用氧气流通率而不是氧气传导性能来用于评估硅水凝胶镜片材料的方法</a:t>
            </a:r>
            <a:endParaRPr lang="en-GB" sz="20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C:\Users\Suneet Eng\Desktop\a2\A 2\Picture64.jpg"/>
          <p:cNvPicPr>
            <a:picLocks noChangeAspect="1" noChangeArrowheads="1"/>
          </p:cNvPicPr>
          <p:nvPr/>
        </p:nvPicPr>
        <p:blipFill>
          <a:blip r:embed="rId2" cstate="print"/>
          <a:srcRect/>
          <a:stretch>
            <a:fillRect/>
          </a:stretch>
        </p:blipFill>
        <p:spPr bwMode="auto">
          <a:xfrm>
            <a:off x="2368853" y="5022544"/>
            <a:ext cx="2341562" cy="1311275"/>
          </a:xfrm>
          <a:prstGeom prst="rect">
            <a:avLst/>
          </a:prstGeom>
          <a:noFill/>
        </p:spPr>
      </p:pic>
      <p:pic>
        <p:nvPicPr>
          <p:cNvPr id="40962" name="Picture 2" descr="C:\Users\Suneet Eng\Desktop\a2\A 2\Picture63.jpg"/>
          <p:cNvPicPr>
            <a:picLocks noChangeAspect="1" noChangeArrowheads="1"/>
          </p:cNvPicPr>
          <p:nvPr/>
        </p:nvPicPr>
        <p:blipFill>
          <a:blip r:embed="rId3" cstate="print"/>
          <a:srcRect/>
          <a:stretch>
            <a:fillRect/>
          </a:stretch>
        </p:blipFill>
        <p:spPr bwMode="auto">
          <a:xfrm>
            <a:off x="274003" y="4797108"/>
            <a:ext cx="2354262" cy="1466850"/>
          </a:xfrm>
          <a:prstGeom prst="rect">
            <a:avLst/>
          </a:prstGeom>
          <a:noFill/>
        </p:spPr>
      </p:pic>
      <p:sp>
        <p:nvSpPr>
          <p:cNvPr id="159745" name="Title 1"/>
          <p:cNvSpPr>
            <a:spLocks noGrp="1"/>
          </p:cNvSpPr>
          <p:nvPr>
            <p:ph type="title"/>
          </p:nvPr>
        </p:nvSpPr>
        <p:spPr/>
        <p:txBody>
          <a:bodyPr/>
          <a:lstStyle/>
          <a:p>
            <a:r>
              <a:rPr lang="en-GB" smtClean="0"/>
              <a:t>2005                                     2006</a:t>
            </a:r>
          </a:p>
        </p:txBody>
      </p:sp>
      <p:sp>
        <p:nvSpPr>
          <p:cNvPr id="126979" name="Content Placeholder 2"/>
          <p:cNvSpPr>
            <a:spLocks noGrp="1"/>
          </p:cNvSpPr>
          <p:nvPr>
            <p:ph sz="half" idx="1"/>
          </p:nvPr>
        </p:nvSpPr>
        <p:spPr>
          <a:xfrm>
            <a:off x="152400" y="685800"/>
            <a:ext cx="4343400" cy="4983163"/>
          </a:xfrm>
        </p:spPr>
        <p:txBody>
          <a:bodyPr>
            <a:normAutofit/>
          </a:bodyPr>
          <a:lstStyle/>
          <a:p>
            <a:pPr marL="361950" indent="-361950" eaLnBrk="1" hangingPunct="1">
              <a:spcAft>
                <a:spcPts val="18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The </a:t>
            </a:r>
            <a:r>
              <a:rPr lang="en-GB" sz="1400" i="1" dirty="0" smtClean="0">
                <a:latin typeface="Arial" panose="020B0604020202020204" pitchFamily="34" charset="0"/>
                <a:cs typeface="Arial" panose="020B0604020202020204" pitchFamily="34" charset="0"/>
              </a:rPr>
              <a:t>J&amp;J</a:t>
            </a:r>
            <a:r>
              <a:rPr lang="en-GB" sz="1400" dirty="0" smtClean="0">
                <a:latin typeface="Arial" panose="020B0604020202020204" pitchFamily="34" charset="0"/>
                <a:cs typeface="Arial" panose="020B0604020202020204" pitchFamily="34" charset="0"/>
              </a:rPr>
              <a:t> Acuvue </a:t>
            </a:r>
            <a:r>
              <a:rPr lang="zh-CN" altLang="en-US" sz="1400" dirty="0" smtClean="0">
                <a:latin typeface="Arial" panose="020B0604020202020204" pitchFamily="34" charset="0"/>
                <a:cs typeface="Arial" panose="020B0604020202020204" pitchFamily="34" charset="0"/>
              </a:rPr>
              <a:t>强生推出了</a:t>
            </a:r>
            <a:r>
              <a:rPr lang="en-GB" sz="1400" dirty="0" smtClean="0">
                <a:latin typeface="Arial" panose="020B0604020202020204" pitchFamily="34" charset="0"/>
                <a:cs typeface="Arial" panose="020B0604020202020204" pitchFamily="34" charset="0"/>
              </a:rPr>
              <a:t>散光新定向方法的进展被宣传为“60秒零稳定”</a:t>
            </a:r>
          </a:p>
          <a:p>
            <a:pPr marL="361950" indent="-361950" eaLnBrk="1" hangingPunct="1">
              <a:spcAft>
                <a:spcPts val="1800"/>
              </a:spcAft>
              <a:buFont typeface="Arial" panose="020B0604020202020204" pitchFamily="34" charset="0"/>
              <a:buChar char="•"/>
              <a:defRPr/>
            </a:pPr>
            <a:r>
              <a:rPr lang="en-GB" sz="1400" i="1" dirty="0" smtClean="0">
                <a:latin typeface="Arial" panose="020B0604020202020204" pitchFamily="34" charset="0"/>
                <a:cs typeface="Arial" panose="020B0604020202020204" pitchFamily="34" charset="0"/>
              </a:rPr>
              <a:t>J&amp;J</a:t>
            </a:r>
            <a:r>
              <a:rPr lang="en-GB" sz="1400" dirty="0" smtClean="0">
                <a:latin typeface="Arial" panose="020B0604020202020204" pitchFamily="34" charset="0"/>
                <a:cs typeface="Arial" panose="020B0604020202020204" pitchFamily="34" charset="0"/>
              </a:rPr>
              <a:t> added wetting agent </a:t>
            </a:r>
            <a:r>
              <a:rPr lang="en-GB" sz="1400" dirty="0" err="1" smtClean="0">
                <a:latin typeface="Arial" panose="020B0604020202020204" pitchFamily="34" charset="0"/>
                <a:cs typeface="Arial" panose="020B0604020202020204" pitchFamily="34" charset="0"/>
              </a:rPr>
              <a:t>Lacreon</a:t>
            </a:r>
            <a:r>
              <a:rPr lang="en-GB" sz="1400" dirty="0" smtClean="0">
                <a:latin typeface="Arial" panose="020B0604020202020204" pitchFamily="34" charset="0"/>
                <a:cs typeface="Arial" panose="020B0604020202020204" pitchFamily="34" charset="0"/>
              </a:rPr>
              <a:t> to 1-Day </a:t>
            </a:r>
            <a:r>
              <a:rPr lang="en-GB" sz="1400" dirty="0" err="1" smtClean="0">
                <a:latin typeface="Arial" panose="020B0604020202020204" pitchFamily="34" charset="0"/>
                <a:cs typeface="Arial" panose="020B0604020202020204" pitchFamily="34" charset="0"/>
              </a:rPr>
              <a:t>Acuvue</a:t>
            </a:r>
            <a:r>
              <a:rPr lang="en-GB" sz="1400" dirty="0" smtClean="0">
                <a:latin typeface="Arial" panose="020B0604020202020204" pitchFamily="34" charset="0"/>
                <a:cs typeface="Arial" panose="020B0604020202020204" pitchFamily="34" charset="0"/>
              </a:rPr>
              <a:t> to create 1 Day </a:t>
            </a:r>
            <a:r>
              <a:rPr lang="en-GB" sz="1400" dirty="0" err="1" smtClean="0">
                <a:latin typeface="Arial" panose="020B0604020202020204" pitchFamily="34" charset="0"/>
                <a:cs typeface="Arial" panose="020B0604020202020204" pitchFamily="34" charset="0"/>
              </a:rPr>
              <a:t>Acuvue</a:t>
            </a:r>
            <a:r>
              <a:rPr lang="en-GB" sz="1400" dirty="0" smtClean="0">
                <a:latin typeface="Arial" panose="020B0604020202020204" pitchFamily="34" charset="0"/>
                <a:cs typeface="Arial" panose="020B0604020202020204" pitchFamily="34" charset="0"/>
              </a:rPr>
              <a:t> Moist 强生公司在1天针刺液中添加润湿剂Lacreon，使1天针刺液润湿</a:t>
            </a:r>
          </a:p>
          <a:p>
            <a:pPr marL="361950" indent="-361950" eaLnBrk="1" hangingPunct="1">
              <a:spcAft>
                <a:spcPts val="1800"/>
              </a:spcAft>
              <a:buFont typeface="Arial" panose="020B0604020202020204" pitchFamily="34" charset="0"/>
              <a:buChar char="•"/>
              <a:defRPr/>
            </a:pPr>
            <a:r>
              <a:rPr lang="en-GB" sz="1400" dirty="0" smtClean="0">
                <a:latin typeface="Arial" panose="020B0604020202020204" pitchFamily="34" charset="0"/>
                <a:cs typeface="Arial" panose="020B0604020202020204" pitchFamily="34" charset="0"/>
              </a:rPr>
              <a:t>World’s first </a:t>
            </a:r>
            <a:r>
              <a:rPr lang="en-GB" sz="1400" dirty="0" err="1" smtClean="0">
                <a:latin typeface="Arial" panose="020B0604020202020204" pitchFamily="34" charset="0"/>
                <a:cs typeface="Arial" panose="020B0604020202020204" pitchFamily="34" charset="0"/>
              </a:rPr>
              <a:t>wavefront</a:t>
            </a:r>
            <a:r>
              <a:rPr lang="en-GB" sz="1400" dirty="0" smtClean="0">
                <a:latin typeface="Arial" panose="020B0604020202020204" pitchFamily="34" charset="0"/>
                <a:cs typeface="Arial" panose="020B0604020202020204" pitchFamily="34" charset="0"/>
              </a:rPr>
              <a:t>-corrected disposable CLs, Definitions Everyday &amp; Definitions Monthly世界上第一个波前校正的一次性使用CLs，定义每天和定义每月</a:t>
            </a:r>
          </a:p>
          <a:p>
            <a:pPr marL="361950" indent="-361950" eaLnBrk="1" hangingPunct="1">
              <a:spcAft>
                <a:spcPts val="1800"/>
              </a:spcAft>
              <a:buFont typeface="Arial" panose="020B0604020202020204" pitchFamily="34" charset="0"/>
              <a:buChar char="•"/>
              <a:defRPr/>
            </a:pPr>
            <a:r>
              <a:rPr lang="en-GB" sz="1400" i="1" dirty="0" smtClean="0">
                <a:latin typeface="Arial" panose="020B0604020202020204" pitchFamily="34" charset="0"/>
                <a:cs typeface="Arial" panose="020B0604020202020204" pitchFamily="34" charset="0"/>
              </a:rPr>
              <a:t>CooperVision</a:t>
            </a:r>
            <a:r>
              <a:rPr lang="en-GB" sz="1400" dirty="0" smtClean="0">
                <a:latin typeface="Arial" panose="020B0604020202020204" pitchFamily="34" charset="0"/>
                <a:cs typeface="Arial" panose="020B0604020202020204" pitchFamily="34" charset="0"/>
              </a:rPr>
              <a:t> 公司获得了FDA对</a:t>
            </a:r>
            <a:r>
              <a:rPr lang="zh-CN" altLang="en-US" sz="1400" dirty="0"/>
              <a:t>日戴型</a:t>
            </a:r>
            <a:r>
              <a:rPr lang="en-GB" sz="1400" dirty="0" smtClean="0">
                <a:latin typeface="Arial" panose="020B0604020202020204" pitchFamily="34" charset="0"/>
                <a:cs typeface="Arial" panose="020B0604020202020204" pitchFamily="34" charset="0"/>
              </a:rPr>
              <a:t>生物质的批准</a:t>
            </a:r>
          </a:p>
          <a:p>
            <a:pPr>
              <a:spcAft>
                <a:spcPts val="1800"/>
              </a:spcAft>
              <a:buFont typeface="Arial" panose="020B0604020202020204" pitchFamily="34" charset="0"/>
              <a:buNone/>
              <a:defRPr/>
            </a:pPr>
            <a:endParaRPr lang="en-GB" sz="1400" dirty="0" smtClean="0">
              <a:latin typeface="Arial" panose="020B0604020202020204" pitchFamily="34" charset="0"/>
              <a:cs typeface="Arial" panose="020B0604020202020204" pitchFamily="34" charset="0"/>
            </a:endParaRPr>
          </a:p>
        </p:txBody>
      </p:sp>
      <p:sp>
        <p:nvSpPr>
          <p:cNvPr id="159747" name="Content Placeholder 3"/>
          <p:cNvSpPr>
            <a:spLocks noGrp="1"/>
          </p:cNvSpPr>
          <p:nvPr>
            <p:ph sz="half" idx="2"/>
          </p:nvPr>
        </p:nvSpPr>
        <p:spPr>
          <a:xfrm>
            <a:off x="4419600" y="1060450"/>
            <a:ext cx="4495800" cy="4959350"/>
          </a:xfrm>
        </p:spPr>
        <p:txBody>
          <a:bodyPr>
            <a:normAutofit/>
          </a:bodyPr>
          <a:lstStyle/>
          <a:p>
            <a:pPr marL="361950" indent="-361950" eaLnBrk="1" hangingPunct="1">
              <a:lnSpc>
                <a:spcPct val="90000"/>
              </a:lnSpc>
              <a:spcBef>
                <a:spcPts val="400"/>
              </a:spcBef>
              <a:spcAft>
                <a:spcPts val="600"/>
              </a:spcAft>
            </a:pPr>
            <a:r>
              <a:rPr lang="en-GB" dirty="0" smtClean="0"/>
              <a:t>Bath University </a:t>
            </a:r>
            <a:r>
              <a:rPr lang="zh-CN" altLang="en-US" dirty="0" smtClean="0"/>
              <a:t>研究的</a:t>
            </a:r>
            <a:r>
              <a:rPr lang="zh-CN" altLang="en-GB" dirty="0" smtClean="0">
                <a:ea typeface="宋体" panose="02010600030101010101" pitchFamily="2" charset="-122"/>
              </a:rPr>
              <a:t>接触镜</a:t>
            </a:r>
            <a:r>
              <a:rPr lang="zh-CN" altLang="en-US" dirty="0">
                <a:ea typeface="宋体" panose="02010600030101010101" pitchFamily="2" charset="-122"/>
              </a:rPr>
              <a:t>用于</a:t>
            </a:r>
            <a:r>
              <a:rPr lang="en-GB" dirty="0" smtClean="0"/>
              <a:t>监测糖尿病患者的血糖水平</a:t>
            </a:r>
          </a:p>
          <a:p>
            <a:pPr marL="361950" indent="-361950" eaLnBrk="1" hangingPunct="1">
              <a:lnSpc>
                <a:spcPct val="90000"/>
              </a:lnSpc>
              <a:spcBef>
                <a:spcPts val="400"/>
              </a:spcBef>
              <a:spcAft>
                <a:spcPts val="600"/>
              </a:spcAft>
            </a:pPr>
            <a:r>
              <a:rPr lang="en-GB" i="1" dirty="0" smtClean="0"/>
              <a:t>CIBA Vision </a:t>
            </a:r>
            <a:r>
              <a:rPr lang="en-GB" dirty="0" smtClean="0"/>
              <a:t>l</a:t>
            </a:r>
            <a:r>
              <a:rPr lang="zh-CN" altLang="en-US" dirty="0" smtClean="0"/>
              <a:t>发布的产品包括</a:t>
            </a:r>
            <a:r>
              <a:rPr lang="en-GB" dirty="0" smtClean="0"/>
              <a:t>:</a:t>
            </a:r>
          </a:p>
          <a:p>
            <a:pPr marL="452755" lvl="1" indent="-186055" eaLnBrk="1" hangingPunct="1">
              <a:lnSpc>
                <a:spcPct val="90000"/>
              </a:lnSpc>
              <a:spcBef>
                <a:spcPts val="400"/>
              </a:spcBef>
              <a:spcAft>
                <a:spcPts val="600"/>
              </a:spcAft>
            </a:pPr>
            <a:r>
              <a:rPr lang="en-GB" dirty="0" smtClean="0"/>
              <a:t>Freshlook </a:t>
            </a:r>
            <a:r>
              <a:rPr lang="zh-CN" altLang="en-US" dirty="0" smtClean="0"/>
              <a:t>日抛型彩色镜片</a:t>
            </a:r>
            <a:endParaRPr lang="en-GB" dirty="0" smtClean="0"/>
          </a:p>
          <a:p>
            <a:pPr marL="452755" lvl="1" indent="-186055" eaLnBrk="1" hangingPunct="1">
              <a:lnSpc>
                <a:spcPct val="90000"/>
              </a:lnSpc>
              <a:spcBef>
                <a:spcPts val="400"/>
              </a:spcBef>
              <a:spcAft>
                <a:spcPts val="600"/>
              </a:spcAft>
            </a:pPr>
            <a:r>
              <a:rPr lang="en-GB" dirty="0" smtClean="0"/>
              <a:t>Air Optix Toric </a:t>
            </a:r>
            <a:r>
              <a:rPr lang="zh-CN" altLang="en-US" dirty="0" smtClean="0"/>
              <a:t>，材料为</a:t>
            </a:r>
            <a:r>
              <a:rPr lang="en-GB" dirty="0" smtClean="0"/>
              <a:t>lotrafilcon B, Night &amp; Day</a:t>
            </a:r>
            <a:r>
              <a:rPr lang="zh-CN" altLang="en-US" dirty="0"/>
              <a:t>的</a:t>
            </a:r>
            <a:r>
              <a:rPr lang="en-GB" dirty="0" smtClean="0"/>
              <a:t>lotrafilcon </a:t>
            </a:r>
            <a:r>
              <a:rPr lang="en-GB" dirty="0"/>
              <a:t>A</a:t>
            </a:r>
            <a:r>
              <a:rPr lang="en-GB" dirty="0" smtClean="0"/>
              <a:t>的</a:t>
            </a:r>
            <a:r>
              <a:rPr lang="zh-CN" altLang="en-US" dirty="0" smtClean="0"/>
              <a:t>衍生</a:t>
            </a:r>
            <a:r>
              <a:rPr lang="en-GB" dirty="0" smtClean="0"/>
              <a:t>产品</a:t>
            </a:r>
          </a:p>
          <a:p>
            <a:pPr marL="361950" indent="-361950" eaLnBrk="1" hangingPunct="1">
              <a:lnSpc>
                <a:spcPct val="90000"/>
              </a:lnSpc>
              <a:spcBef>
                <a:spcPts val="400"/>
              </a:spcBef>
              <a:spcAft>
                <a:spcPts val="600"/>
              </a:spcAft>
            </a:pPr>
            <a:r>
              <a:rPr lang="en-GB" i="1" dirty="0" smtClean="0"/>
              <a:t>B&amp;L</a:t>
            </a:r>
            <a:r>
              <a:rPr lang="en-GB" dirty="0" smtClean="0"/>
              <a:t> </a:t>
            </a:r>
            <a:r>
              <a:rPr lang="zh-CN" altLang="en-US" dirty="0" smtClean="0"/>
              <a:t>博士伦发布纯视多焦点</a:t>
            </a:r>
            <a:r>
              <a:rPr lang="en-GB" dirty="0" smtClean="0"/>
              <a:t> PureVision Multifocal,</a:t>
            </a:r>
            <a:r>
              <a:rPr lang="zh-CN" altLang="en-US" dirty="0" smtClean="0"/>
              <a:t>世界上第一种多焦点硅水凝胶镜片</a:t>
            </a:r>
            <a:endParaRPr lang="en-GB" dirty="0" smtClean="0"/>
          </a:p>
          <a:p>
            <a:pPr marL="361950" indent="-361950" eaLnBrk="1" hangingPunct="1">
              <a:lnSpc>
                <a:spcPct val="90000"/>
              </a:lnSpc>
              <a:spcBef>
                <a:spcPts val="400"/>
              </a:spcBef>
              <a:spcAft>
                <a:spcPts val="600"/>
              </a:spcAft>
            </a:pPr>
            <a:r>
              <a:rPr lang="zh-CN" altLang="en-US" dirty="0" smtClean="0"/>
              <a:t>由英国</a:t>
            </a:r>
            <a:r>
              <a:rPr lang="en-GB" dirty="0" smtClean="0"/>
              <a:t>Cantor &amp; Nissel</a:t>
            </a:r>
            <a:r>
              <a:rPr lang="zh-CN" altLang="en-US" dirty="0" smtClean="0"/>
              <a:t>公司生产的第一次使用激光切割的硅水凝胶镜片</a:t>
            </a:r>
            <a:endParaRPr lang="en-GB" dirty="0" smtClean="0"/>
          </a:p>
          <a:p>
            <a:pPr marL="361950" indent="-361950" eaLnBrk="1" hangingPunct="1">
              <a:lnSpc>
                <a:spcPct val="90000"/>
              </a:lnSpc>
              <a:spcBef>
                <a:spcPts val="400"/>
              </a:spcBef>
              <a:spcAft>
                <a:spcPts val="600"/>
              </a:spcAft>
            </a:pPr>
            <a:r>
              <a:rPr lang="en-GB" i="1" dirty="0" smtClean="0"/>
              <a:t>J&amp;J</a:t>
            </a:r>
            <a:r>
              <a:rPr lang="en-GB" dirty="0" smtClean="0"/>
              <a:t> </a:t>
            </a:r>
            <a:r>
              <a:rPr lang="zh-CN" altLang="en-US" dirty="0" smtClean="0"/>
              <a:t>发布日抛</a:t>
            </a:r>
            <a:r>
              <a:rPr lang="zh-CN" altLang="en-US" dirty="0"/>
              <a:t>散</a:t>
            </a:r>
            <a:r>
              <a:rPr lang="zh-CN" altLang="en-US" dirty="0" smtClean="0"/>
              <a:t>光型镜片</a:t>
            </a:r>
            <a:endParaRPr lang="en-GB" altLang="zh-CN" dirty="0"/>
          </a:p>
          <a:p>
            <a:pPr marL="361950" indent="-361950" eaLnBrk="1" hangingPunct="1">
              <a:lnSpc>
                <a:spcPct val="90000"/>
              </a:lnSpc>
              <a:spcBef>
                <a:spcPts val="400"/>
              </a:spcBef>
              <a:spcAft>
                <a:spcPts val="600"/>
              </a:spcAft>
            </a:pPr>
            <a:r>
              <a:rPr lang="en-GB" i="1" dirty="0" smtClean="0"/>
              <a:t>Clear Lab </a:t>
            </a:r>
            <a:r>
              <a:rPr lang="zh-CN" altLang="en-US" dirty="0" smtClean="0"/>
              <a:t>发布</a:t>
            </a:r>
            <a:r>
              <a:rPr lang="en-GB" dirty="0" smtClean="0"/>
              <a:t> </a:t>
            </a:r>
            <a:r>
              <a:rPr lang="zh-CN" altLang="en-US" dirty="0"/>
              <a:t>首次</a:t>
            </a:r>
            <a:r>
              <a:rPr lang="en-GB" dirty="0" smtClean="0"/>
              <a:t>biomimetic </a:t>
            </a:r>
            <a:r>
              <a:rPr lang="zh-CN" altLang="en-US" dirty="0" smtClean="0"/>
              <a:t>日抛型镜片</a:t>
            </a:r>
            <a:endParaRPr lang="en-GB" dirty="0" smtClean="0"/>
          </a:p>
          <a:p>
            <a:pPr marL="361950" indent="-361950" eaLnBrk="1" hangingPunct="1">
              <a:lnSpc>
                <a:spcPct val="90000"/>
              </a:lnSpc>
              <a:spcBef>
                <a:spcPts val="400"/>
              </a:spcBef>
              <a:spcAft>
                <a:spcPts val="600"/>
              </a:spcAft>
            </a:pPr>
            <a:r>
              <a:rPr lang="zh-CN" altLang="en-US" dirty="0" smtClean="0"/>
              <a:t>澳大利亚的</a:t>
            </a:r>
            <a:r>
              <a:rPr lang="en-GB" dirty="0" smtClean="0"/>
              <a:t>Bignal &amp; the</a:t>
            </a:r>
            <a:r>
              <a:rPr lang="en-GB" i="1" dirty="0" smtClean="0"/>
              <a:t> Institute for Eye Research </a:t>
            </a:r>
            <a:r>
              <a:rPr lang="zh-CN" altLang="en-US" i="1" dirty="0" smtClean="0"/>
              <a:t>批准了首款人用的抗菌型长戴型镜片</a:t>
            </a:r>
            <a:endParaRPr lang="en-GB"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Users\Suneet Eng\Desktop\a2\A 2\Picture66.jpg"/>
          <p:cNvPicPr>
            <a:picLocks noChangeAspect="1" noChangeArrowheads="1"/>
          </p:cNvPicPr>
          <p:nvPr/>
        </p:nvPicPr>
        <p:blipFill>
          <a:blip r:embed="rId2" cstate="print"/>
          <a:srcRect/>
          <a:stretch>
            <a:fillRect/>
          </a:stretch>
        </p:blipFill>
        <p:spPr bwMode="auto">
          <a:xfrm>
            <a:off x="6286512" y="5000636"/>
            <a:ext cx="2357454" cy="1047750"/>
          </a:xfrm>
          <a:prstGeom prst="rect">
            <a:avLst/>
          </a:prstGeom>
          <a:noFill/>
        </p:spPr>
      </p:pic>
      <p:pic>
        <p:nvPicPr>
          <p:cNvPr id="41986" name="Picture 2" descr="C:\Users\Suneet Eng\Desktop\a2\A 2\Picture65.jpg"/>
          <p:cNvPicPr>
            <a:picLocks noChangeAspect="1" noChangeArrowheads="1"/>
          </p:cNvPicPr>
          <p:nvPr/>
        </p:nvPicPr>
        <p:blipFill>
          <a:blip r:embed="rId3" cstate="print"/>
          <a:srcRect/>
          <a:stretch>
            <a:fillRect/>
          </a:stretch>
        </p:blipFill>
        <p:spPr bwMode="auto">
          <a:xfrm>
            <a:off x="5076521" y="3109909"/>
            <a:ext cx="1943100" cy="2095500"/>
          </a:xfrm>
          <a:prstGeom prst="rect">
            <a:avLst/>
          </a:prstGeom>
          <a:noFill/>
        </p:spPr>
      </p:pic>
      <p:sp>
        <p:nvSpPr>
          <p:cNvPr id="160769" name="Title 1"/>
          <p:cNvSpPr>
            <a:spLocks noGrp="1"/>
          </p:cNvSpPr>
          <p:nvPr>
            <p:ph type="title"/>
          </p:nvPr>
        </p:nvSpPr>
        <p:spPr/>
        <p:txBody>
          <a:bodyPr/>
          <a:lstStyle/>
          <a:p>
            <a:r>
              <a:rPr lang="en-GB" smtClean="0"/>
              <a:t>2007                                     2008</a:t>
            </a:r>
          </a:p>
        </p:txBody>
      </p:sp>
      <p:sp>
        <p:nvSpPr>
          <p:cNvPr id="160770" name="Content Placeholder 2"/>
          <p:cNvSpPr>
            <a:spLocks noGrp="1"/>
          </p:cNvSpPr>
          <p:nvPr>
            <p:ph sz="half" idx="1"/>
          </p:nvPr>
        </p:nvSpPr>
        <p:spPr>
          <a:xfrm>
            <a:off x="4800600" y="1201420"/>
            <a:ext cx="4343400" cy="3798888"/>
          </a:xfrm>
        </p:spPr>
        <p:txBody>
          <a:bodyPr>
            <a:normAutofit fontScale="95000"/>
          </a:bodyPr>
          <a:lstStyle/>
          <a:p>
            <a:pPr eaLnBrk="1" hangingPunct="1"/>
            <a:r>
              <a:rPr lang="en-GB" sz="1800" i="1" dirty="0" smtClean="0"/>
              <a:t>J&amp;J</a:t>
            </a:r>
            <a:r>
              <a:rPr lang="en-GB" sz="1800" dirty="0" smtClean="0"/>
              <a:t> </a:t>
            </a:r>
            <a:r>
              <a:rPr lang="zh-CN" altLang="en-US" sz="1800" dirty="0" smtClean="0"/>
              <a:t>强生</a:t>
            </a:r>
            <a:r>
              <a:rPr lang="en-GB" sz="1800" dirty="0" smtClean="0"/>
              <a:t>推出了第1</a:t>
            </a:r>
            <a:r>
              <a:rPr lang="zh-CN" altLang="en-US" sz="1800" dirty="0" smtClean="0"/>
              <a:t>款日抛型的</a:t>
            </a:r>
            <a:r>
              <a:rPr lang="zh-CN" altLang="en-US" sz="1800" dirty="0"/>
              <a:t>硅水凝</a:t>
            </a:r>
            <a:r>
              <a:rPr lang="zh-CN" altLang="en-US" sz="1800" dirty="0" smtClean="0"/>
              <a:t>胶镜片</a:t>
            </a:r>
            <a:r>
              <a:rPr lang="en-GB" sz="1800" dirty="0" smtClean="0"/>
              <a:t>, 1天的acvue TruEye</a:t>
            </a:r>
          </a:p>
          <a:p>
            <a:pPr eaLnBrk="1" hangingPunct="1"/>
            <a:endParaRPr lang="en-GB" sz="1800" dirty="0" smtClean="0"/>
          </a:p>
          <a:p>
            <a:pPr eaLnBrk="1" hangingPunct="1"/>
            <a:r>
              <a:rPr lang="en-GB" sz="1800" dirty="0" smtClean="0"/>
              <a:t>第一个SiHy</a:t>
            </a:r>
            <a:r>
              <a:rPr lang="zh-CN" altLang="en-US" sz="1800" dirty="0" smtClean="0"/>
              <a:t>假眼用的</a:t>
            </a:r>
            <a:r>
              <a:rPr lang="en-GB" sz="1800" dirty="0" smtClean="0"/>
              <a:t>是由英国</a:t>
            </a:r>
            <a:r>
              <a:rPr lang="en-GB" altLang="zh-CN" sz="1800" dirty="0" smtClean="0"/>
              <a:t> </a:t>
            </a:r>
            <a:r>
              <a:rPr lang="en-GB" altLang="zh-CN" sz="1800" dirty="0"/>
              <a:t>Ultravision </a:t>
            </a:r>
            <a:r>
              <a:rPr lang="en-GB" sz="1800" dirty="0" smtClean="0"/>
              <a:t>公司研发的</a:t>
            </a:r>
            <a:endParaRPr lang="en-GB" sz="2000" dirty="0" smtClean="0"/>
          </a:p>
          <a:p>
            <a:pPr>
              <a:buFont typeface="Arial" panose="020B0604020202020204" pitchFamily="34" charset="0"/>
              <a:buNone/>
            </a:pPr>
            <a:endParaRPr lang="en-GB" sz="2000" dirty="0" smtClean="0"/>
          </a:p>
        </p:txBody>
      </p:sp>
      <p:sp>
        <p:nvSpPr>
          <p:cNvPr id="160771" name="Content Placeholder 3"/>
          <p:cNvSpPr>
            <a:spLocks noGrp="1"/>
          </p:cNvSpPr>
          <p:nvPr>
            <p:ph sz="half" idx="2"/>
          </p:nvPr>
        </p:nvSpPr>
        <p:spPr>
          <a:xfrm>
            <a:off x="457200" y="1219200"/>
            <a:ext cx="4343400" cy="3794125"/>
          </a:xfrm>
        </p:spPr>
        <p:txBody>
          <a:bodyPr>
            <a:normAutofit fontScale="95000"/>
          </a:bodyPr>
          <a:lstStyle/>
          <a:p>
            <a:r>
              <a:rPr lang="en-GB" sz="2000" i="1" dirty="0" smtClean="0"/>
              <a:t>B&amp;L</a:t>
            </a:r>
            <a:r>
              <a:rPr lang="en-GB" sz="2000" dirty="0" smtClean="0"/>
              <a:t> 推出新的“更软”的材料版本2与非球面</a:t>
            </a:r>
            <a:r>
              <a:rPr lang="zh-CN" altLang="en-US" sz="2000" dirty="0" smtClean="0"/>
              <a:t>后表面镜片</a:t>
            </a:r>
            <a:endParaRPr lang="en-GB" sz="2000" dirty="0" smtClean="0"/>
          </a:p>
          <a:p>
            <a:endParaRPr lang="en-GB" sz="2000" dirty="0" smtClean="0"/>
          </a:p>
          <a:p>
            <a:r>
              <a:rPr lang="en-GB" sz="2000" i="1" dirty="0" smtClean="0"/>
              <a:t>CIBA Vision</a:t>
            </a:r>
            <a:r>
              <a:rPr lang="zh-CN" altLang="en-US" sz="2000" dirty="0" smtClean="0"/>
              <a:t>以</a:t>
            </a:r>
            <a:r>
              <a:rPr lang="en-GB" sz="2000" dirty="0" smtClean="0"/>
              <a:t>三重保湿技术推出全球首款</a:t>
            </a:r>
            <a:r>
              <a:rPr lang="zh-CN" altLang="en-US" sz="2000" dirty="0" smtClean="0"/>
              <a:t>日抛型镜片</a:t>
            </a:r>
            <a:r>
              <a:rPr lang="en-GB" sz="2000" dirty="0" smtClean="0"/>
              <a:t>，</a:t>
            </a:r>
            <a:r>
              <a:rPr lang="en-GB" altLang="zh-CN" sz="1800" dirty="0" smtClean="0"/>
              <a:t>Focus </a:t>
            </a:r>
            <a:r>
              <a:rPr lang="en-GB" altLang="zh-CN" sz="1800" dirty="0"/>
              <a:t>Dailies Aqua Comfort Plus</a:t>
            </a:r>
            <a:endParaRPr lang="en-GB" sz="2000" dirty="0" smtClean="0"/>
          </a:p>
          <a:p>
            <a:endParaRPr lang="en-GB" sz="2000" i="1" dirty="0" smtClean="0"/>
          </a:p>
          <a:p>
            <a:r>
              <a:rPr lang="en-GB" sz="2000" i="1" dirty="0" smtClean="0"/>
              <a:t>Ultravision </a:t>
            </a:r>
            <a:r>
              <a:rPr lang="zh-CN" altLang="en-US" sz="2000" dirty="0" smtClean="0"/>
              <a:t>发布定制型硅水凝胶镜片包括圆锥角膜的</a:t>
            </a:r>
            <a:r>
              <a:rPr lang="en-GB" sz="2000" dirty="0" smtClean="0"/>
              <a:t>Kerasoft, HydroWave, </a:t>
            </a:r>
            <a:r>
              <a:rPr lang="zh-CN" altLang="en-US" sz="2000" dirty="0" smtClean="0"/>
              <a:t>绷带镜</a:t>
            </a:r>
            <a:r>
              <a:rPr lang="en-GB" sz="2000" dirty="0" smtClean="0"/>
              <a:t>bandage, </a:t>
            </a:r>
            <a:r>
              <a:rPr lang="zh-CN" altLang="en-US" sz="2000" dirty="0" smtClean="0"/>
              <a:t>儿童专用</a:t>
            </a:r>
            <a:r>
              <a:rPr lang="en-GB" sz="2000" dirty="0" smtClean="0"/>
              <a:t>pediatric, </a:t>
            </a:r>
            <a:r>
              <a:rPr lang="zh-CN" altLang="en-US" sz="2000" dirty="0" smtClean="0"/>
              <a:t>无晶体眼</a:t>
            </a:r>
            <a:r>
              <a:rPr lang="en-GB" sz="2000" dirty="0" smtClean="0"/>
              <a:t>aphakic, &amp; </a:t>
            </a:r>
            <a:r>
              <a:rPr lang="zh-CN" altLang="en-US" sz="2000" dirty="0" smtClean="0"/>
              <a:t>高度近视</a:t>
            </a:r>
            <a:r>
              <a:rPr lang="en-GB" sz="2000" dirty="0" smtClean="0"/>
              <a:t>myopic CL ranges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C:\Users\Suneet Eng\Desktop\a2\A 2\Picture70.jpg"/>
          <p:cNvPicPr>
            <a:picLocks noChangeAspect="1" noChangeArrowheads="1"/>
          </p:cNvPicPr>
          <p:nvPr/>
        </p:nvPicPr>
        <p:blipFill>
          <a:blip r:embed="rId2" cstate="print"/>
          <a:srcRect/>
          <a:stretch>
            <a:fillRect/>
          </a:stretch>
        </p:blipFill>
        <p:spPr bwMode="auto">
          <a:xfrm>
            <a:off x="1357290" y="4643446"/>
            <a:ext cx="2686050" cy="1714500"/>
          </a:xfrm>
          <a:prstGeom prst="rect">
            <a:avLst/>
          </a:prstGeom>
          <a:noFill/>
        </p:spPr>
      </p:pic>
      <p:pic>
        <p:nvPicPr>
          <p:cNvPr id="43012" name="Picture 4" descr="C:\Users\Suneet Eng\Desktop\a2\A 2\Picture69.jpg"/>
          <p:cNvPicPr>
            <a:picLocks noChangeAspect="1" noChangeArrowheads="1"/>
          </p:cNvPicPr>
          <p:nvPr/>
        </p:nvPicPr>
        <p:blipFill>
          <a:blip r:embed="rId3" cstate="print"/>
          <a:srcRect/>
          <a:stretch>
            <a:fillRect/>
          </a:stretch>
        </p:blipFill>
        <p:spPr bwMode="auto">
          <a:xfrm>
            <a:off x="214282" y="4214818"/>
            <a:ext cx="2054225" cy="1298575"/>
          </a:xfrm>
          <a:prstGeom prst="rect">
            <a:avLst/>
          </a:prstGeom>
          <a:noFill/>
        </p:spPr>
      </p:pic>
      <p:pic>
        <p:nvPicPr>
          <p:cNvPr id="43011" name="Picture 3" descr="C:\Users\Suneet Eng\Desktop\a2\A 2\Picture68.jpg"/>
          <p:cNvPicPr>
            <a:picLocks noChangeAspect="1" noChangeArrowheads="1"/>
          </p:cNvPicPr>
          <p:nvPr/>
        </p:nvPicPr>
        <p:blipFill>
          <a:blip r:embed="rId4" cstate="print"/>
          <a:srcRect/>
          <a:stretch>
            <a:fillRect/>
          </a:stretch>
        </p:blipFill>
        <p:spPr bwMode="auto">
          <a:xfrm>
            <a:off x="87172" y="2714620"/>
            <a:ext cx="2357407" cy="1377950"/>
          </a:xfrm>
          <a:prstGeom prst="rect">
            <a:avLst/>
          </a:prstGeom>
          <a:noFill/>
        </p:spPr>
      </p:pic>
      <p:pic>
        <p:nvPicPr>
          <p:cNvPr id="43010" name="Picture 2" descr="C:\Users\Suneet Eng\Desktop\a2\A 2\Picture67.jpg"/>
          <p:cNvPicPr>
            <a:picLocks noChangeAspect="1" noChangeArrowheads="1"/>
          </p:cNvPicPr>
          <p:nvPr/>
        </p:nvPicPr>
        <p:blipFill>
          <a:blip r:embed="rId5" cstate="print"/>
          <a:srcRect/>
          <a:stretch>
            <a:fillRect/>
          </a:stretch>
        </p:blipFill>
        <p:spPr bwMode="auto">
          <a:xfrm>
            <a:off x="95250" y="1214438"/>
            <a:ext cx="3309938" cy="1450975"/>
          </a:xfrm>
          <a:prstGeom prst="rect">
            <a:avLst/>
          </a:prstGeom>
          <a:noFill/>
        </p:spPr>
      </p:pic>
      <p:sp>
        <p:nvSpPr>
          <p:cNvPr id="161793" name="Title 1"/>
          <p:cNvSpPr>
            <a:spLocks noGrp="1"/>
          </p:cNvSpPr>
          <p:nvPr>
            <p:ph type="title"/>
          </p:nvPr>
        </p:nvSpPr>
        <p:spPr/>
        <p:txBody>
          <a:bodyPr/>
          <a:lstStyle/>
          <a:p>
            <a:r>
              <a:rPr lang="en-GB" smtClean="0"/>
              <a:t>2011</a:t>
            </a:r>
          </a:p>
        </p:txBody>
      </p:sp>
      <p:sp>
        <p:nvSpPr>
          <p:cNvPr id="161794" name="Content Placeholder 3"/>
          <p:cNvSpPr>
            <a:spLocks noGrp="1"/>
          </p:cNvSpPr>
          <p:nvPr>
            <p:ph sz="half" idx="2"/>
          </p:nvPr>
        </p:nvSpPr>
        <p:spPr>
          <a:xfrm>
            <a:off x="4075113" y="1093788"/>
            <a:ext cx="4876800" cy="5135562"/>
          </a:xfrm>
        </p:spPr>
        <p:txBody>
          <a:bodyPr>
            <a:normAutofit fontScale="97500"/>
          </a:bodyPr>
          <a:lstStyle/>
          <a:p>
            <a:pPr>
              <a:spcAft>
                <a:spcPts val="1800"/>
              </a:spcAft>
            </a:pPr>
            <a:r>
              <a:rPr lang="zh-CN" altLang="en-US" i="1" dirty="0" smtClean="0"/>
              <a:t>英国</a:t>
            </a:r>
            <a:r>
              <a:rPr lang="en-GB" i="1" dirty="0" smtClean="0"/>
              <a:t>Sauflon </a:t>
            </a:r>
            <a:r>
              <a:rPr lang="zh-CN" altLang="en-US" i="1" dirty="0" smtClean="0"/>
              <a:t>发布了</a:t>
            </a:r>
            <a:r>
              <a:rPr lang="en-GB" dirty="0" smtClean="0"/>
              <a:t> the clariti 1 day </a:t>
            </a:r>
            <a:r>
              <a:rPr lang="zh-CN" altLang="en-US" dirty="0"/>
              <a:t>环曲</a:t>
            </a:r>
            <a:r>
              <a:rPr lang="zh-CN" altLang="en-US" dirty="0" smtClean="0"/>
              <a:t>面镜片</a:t>
            </a:r>
            <a:r>
              <a:rPr lang="en-GB" dirty="0" smtClean="0"/>
              <a:t>, </a:t>
            </a:r>
            <a:r>
              <a:rPr lang="zh-CN" altLang="en-US" dirty="0" smtClean="0"/>
              <a:t>第一款日抛型硅水凝胶环曲面镜片</a:t>
            </a:r>
            <a:endParaRPr lang="en-GB" dirty="0" smtClean="0"/>
          </a:p>
          <a:p>
            <a:pPr>
              <a:spcAft>
                <a:spcPts val="1800"/>
              </a:spcAft>
            </a:pPr>
            <a:r>
              <a:rPr lang="zh-CN" altLang="en-US" i="1" dirty="0" smtClean="0"/>
              <a:t>日本</a:t>
            </a:r>
            <a:r>
              <a:rPr lang="en-GB" altLang="zh-CN" i="1" dirty="0" smtClean="0"/>
              <a:t>Menicon </a:t>
            </a:r>
            <a:r>
              <a:rPr lang="zh-CN" altLang="en-US" i="1" dirty="0" smtClean="0"/>
              <a:t>公司</a:t>
            </a:r>
            <a:r>
              <a:rPr lang="en-GB" dirty="0" smtClean="0"/>
              <a:t>推出了Magic DD CL，使用了只有1毫米厚的新平板包装。晶状体是一种由中心旋铸成型的HEMA-GMA水凝胶。由澳大利亚人史蒂夫•纽曼(Steve Newman)在其新加坡分部发明的这款</a:t>
            </a:r>
            <a:r>
              <a:rPr lang="zh-CN" altLang="en-US" dirty="0" smtClean="0"/>
              <a:t>包装</a:t>
            </a:r>
            <a:r>
              <a:rPr lang="en-GB" dirty="0" smtClean="0"/>
              <a:t>，厚度仅为普通DD的12.5%，体积为40%</a:t>
            </a:r>
          </a:p>
          <a:p>
            <a:pPr>
              <a:spcAft>
                <a:spcPts val="1800"/>
              </a:spcAft>
            </a:pPr>
            <a:r>
              <a:rPr lang="en-GB" dirty="0" smtClean="0"/>
              <a:t>Triggerfish </a:t>
            </a:r>
            <a:r>
              <a:rPr lang="zh-CN" altLang="en-US" dirty="0" smtClean="0"/>
              <a:t>公司总部位于瑞士，生产了</a:t>
            </a:r>
            <a:r>
              <a:rPr lang="en-GB" dirty="0" smtClean="0"/>
              <a:t>一种用于监测眼内压的</a:t>
            </a:r>
            <a:r>
              <a:rPr lang="zh-CN" altLang="en-US" dirty="0" smtClean="0"/>
              <a:t>镜片</a:t>
            </a:r>
            <a:r>
              <a:rPr lang="en-GB" dirty="0" smtClean="0"/>
              <a:t>，在美国完成了它的第一次试验</a:t>
            </a:r>
          </a:p>
          <a:p>
            <a:pPr>
              <a:spcAft>
                <a:spcPts val="1800"/>
              </a:spcAft>
            </a:pPr>
            <a:r>
              <a:rPr lang="en-GB" i="1" dirty="0" smtClean="0"/>
              <a:t>Sauflon</a:t>
            </a:r>
            <a:r>
              <a:rPr lang="en-GB" dirty="0" smtClean="0"/>
              <a:t> </a:t>
            </a:r>
            <a:r>
              <a:rPr lang="zh-CN" altLang="en-US" dirty="0" smtClean="0"/>
              <a:t>发布了</a:t>
            </a:r>
            <a:r>
              <a:rPr lang="en-GB" dirty="0" smtClean="0"/>
              <a:t>the clariti </a:t>
            </a:r>
            <a:r>
              <a:rPr lang="zh-CN" altLang="en-US" dirty="0" smtClean="0"/>
              <a:t>日抛</a:t>
            </a:r>
            <a:r>
              <a:rPr lang="zh-CN" altLang="en-US" dirty="0"/>
              <a:t>多焦</a:t>
            </a:r>
            <a:r>
              <a:rPr lang="zh-CN" altLang="en-US" dirty="0" smtClean="0"/>
              <a:t>点镜片</a:t>
            </a:r>
            <a:r>
              <a:rPr lang="en-GB" dirty="0" smtClean="0"/>
              <a:t>,</a:t>
            </a:r>
            <a:r>
              <a:rPr lang="zh-CN" altLang="en-US" dirty="0"/>
              <a:t>第一款日抛型硅水凝</a:t>
            </a:r>
            <a:r>
              <a:rPr lang="zh-CN" altLang="en-US" dirty="0" smtClean="0"/>
              <a:t>胶</a:t>
            </a:r>
            <a:r>
              <a:rPr lang="zh-CN" altLang="en-US" dirty="0"/>
              <a:t>多焦点</a:t>
            </a:r>
            <a:r>
              <a:rPr lang="zh-CN" altLang="en-US" dirty="0" smtClean="0"/>
              <a:t>镜片</a:t>
            </a:r>
            <a:endParaRPr lang="en-GB" dirty="0" smtClean="0"/>
          </a:p>
        </p:txBody>
      </p:sp>
      <p:sp>
        <p:nvSpPr>
          <p:cNvPr id="161797" name="TextBox 6"/>
          <p:cNvSpPr txBox="1">
            <a:spLocks noChangeArrowheads="1"/>
          </p:cNvSpPr>
          <p:nvPr/>
        </p:nvSpPr>
        <p:spPr bwMode="auto">
          <a:xfrm>
            <a:off x="798513" y="908050"/>
            <a:ext cx="1943100" cy="369888"/>
          </a:xfrm>
          <a:prstGeom prst="rect">
            <a:avLst/>
          </a:prstGeom>
          <a:noFill/>
          <a:ln w="9525">
            <a:noFill/>
            <a:miter lim="800000"/>
          </a:ln>
        </p:spPr>
        <p:txBody>
          <a:bodyPr>
            <a:spAutoFit/>
          </a:bodyPr>
          <a:lstStyle/>
          <a:p>
            <a:r>
              <a:rPr lang="en-GB">
                <a:solidFill>
                  <a:srgbClr val="5C6F7B"/>
                </a:solidFill>
              </a:rPr>
              <a:t>Magic by Menicon</a:t>
            </a:r>
          </a:p>
        </p:txBody>
      </p:sp>
      <p:sp>
        <p:nvSpPr>
          <p:cNvPr id="161798" name="TextBox 7"/>
          <p:cNvSpPr txBox="1">
            <a:spLocks noChangeArrowheads="1"/>
          </p:cNvSpPr>
          <p:nvPr/>
        </p:nvSpPr>
        <p:spPr bwMode="auto">
          <a:xfrm>
            <a:off x="2268538" y="3244850"/>
            <a:ext cx="1296987" cy="368300"/>
          </a:xfrm>
          <a:prstGeom prst="rect">
            <a:avLst/>
          </a:prstGeom>
          <a:noFill/>
          <a:ln w="9525">
            <a:noFill/>
            <a:miter lim="800000"/>
          </a:ln>
        </p:spPr>
        <p:txBody>
          <a:bodyPr>
            <a:spAutoFit/>
          </a:bodyPr>
          <a:lstStyle/>
          <a:p>
            <a:r>
              <a:rPr lang="en-GB">
                <a:solidFill>
                  <a:srgbClr val="5C6F7B"/>
                </a:solidFill>
              </a:rPr>
              <a:t>Triggerfish</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Users\Suneet Eng\Desktop\a2\A 2\Picture72.jpg"/>
          <p:cNvPicPr>
            <a:picLocks noChangeAspect="1" noChangeArrowheads="1"/>
          </p:cNvPicPr>
          <p:nvPr/>
        </p:nvPicPr>
        <p:blipFill>
          <a:blip r:embed="rId3" cstate="print"/>
          <a:srcRect/>
          <a:stretch>
            <a:fillRect/>
          </a:stretch>
        </p:blipFill>
        <p:spPr bwMode="auto">
          <a:xfrm>
            <a:off x="241300" y="3584575"/>
            <a:ext cx="3270250" cy="1754188"/>
          </a:xfrm>
          <a:prstGeom prst="rect">
            <a:avLst/>
          </a:prstGeom>
          <a:noFill/>
        </p:spPr>
      </p:pic>
      <p:pic>
        <p:nvPicPr>
          <p:cNvPr id="44034" name="Picture 2" descr="C:\Users\Suneet Eng\Desktop\a2\A 2\Picture71.jpg"/>
          <p:cNvPicPr>
            <a:picLocks noChangeAspect="1" noChangeArrowheads="1"/>
          </p:cNvPicPr>
          <p:nvPr/>
        </p:nvPicPr>
        <p:blipFill>
          <a:blip r:embed="rId4" cstate="print"/>
          <a:srcRect/>
          <a:stretch>
            <a:fillRect/>
          </a:stretch>
        </p:blipFill>
        <p:spPr bwMode="auto">
          <a:xfrm>
            <a:off x="357158" y="1071546"/>
            <a:ext cx="2390775" cy="2403475"/>
          </a:xfrm>
          <a:prstGeom prst="rect">
            <a:avLst/>
          </a:prstGeom>
          <a:noFill/>
        </p:spPr>
      </p:pic>
      <p:sp>
        <p:nvSpPr>
          <p:cNvPr id="162817" name="Title 1"/>
          <p:cNvSpPr>
            <a:spLocks noGrp="1"/>
          </p:cNvSpPr>
          <p:nvPr>
            <p:ph type="title"/>
          </p:nvPr>
        </p:nvSpPr>
        <p:spPr/>
        <p:txBody>
          <a:bodyPr/>
          <a:lstStyle/>
          <a:p>
            <a:r>
              <a:rPr lang="en-GB" smtClean="0"/>
              <a:t>2011</a:t>
            </a:r>
          </a:p>
        </p:txBody>
      </p:sp>
      <p:sp>
        <p:nvSpPr>
          <p:cNvPr id="162818" name="Content Placeholder 3"/>
          <p:cNvSpPr>
            <a:spLocks noGrp="1"/>
          </p:cNvSpPr>
          <p:nvPr>
            <p:ph sz="half" idx="2"/>
          </p:nvPr>
        </p:nvSpPr>
        <p:spPr>
          <a:xfrm>
            <a:off x="3851275" y="1500188"/>
            <a:ext cx="5068888" cy="3455987"/>
          </a:xfrm>
        </p:spPr>
        <p:txBody>
          <a:bodyPr>
            <a:noAutofit/>
          </a:bodyPr>
          <a:lstStyle/>
          <a:p>
            <a:pPr eaLnBrk="1" hangingPunct="1">
              <a:spcAft>
                <a:spcPts val="600"/>
              </a:spcAft>
            </a:pPr>
            <a:r>
              <a:rPr lang="zh-CN" altLang="en-US" sz="1500" dirty="0" smtClean="0"/>
              <a:t>奢侈品类的</a:t>
            </a:r>
            <a:r>
              <a:rPr lang="zh-CN" altLang="en-GB" sz="1500" dirty="0" smtClean="0">
                <a:ea typeface="宋体" panose="02010600030101010101" pitchFamily="2" charset="-122"/>
              </a:rPr>
              <a:t>接触镜</a:t>
            </a:r>
            <a:r>
              <a:rPr lang="zh-CN" altLang="en-US" sz="1500" dirty="0">
                <a:ea typeface="宋体" panose="02010600030101010101" pitchFamily="2" charset="-122"/>
              </a:rPr>
              <a:t>加</a:t>
            </a:r>
            <a:r>
              <a:rPr lang="zh-CN" altLang="en-US" sz="1500" dirty="0" smtClean="0">
                <a:ea typeface="宋体" panose="02010600030101010101" pitchFamily="2" charset="-122"/>
              </a:rPr>
              <a:t>入了</a:t>
            </a:r>
            <a:r>
              <a:rPr lang="en-GB" sz="1500" dirty="0" smtClean="0"/>
              <a:t>黄金和钻石装饰显示-实用</a:t>
            </a:r>
            <a:r>
              <a:rPr lang="zh-CN" altLang="en-GB" sz="1500" dirty="0" smtClean="0">
                <a:ea typeface="宋体" panose="02010600030101010101" pitchFamily="2" charset="-122"/>
              </a:rPr>
              <a:t>性</a:t>
            </a:r>
            <a:r>
              <a:rPr lang="en-GB" sz="1500" dirty="0" smtClean="0"/>
              <a:t>?——可戴</a:t>
            </a:r>
            <a:r>
              <a:rPr lang="zh-CN" altLang="en-GB" sz="1500" dirty="0" smtClean="0">
                <a:ea typeface="宋体" panose="02010600030101010101" pitchFamily="2" charset="-122"/>
              </a:rPr>
              <a:t>吗</a:t>
            </a:r>
            <a:r>
              <a:rPr lang="en-GB" sz="1500" dirty="0" smtClean="0"/>
              <a:t>?</a:t>
            </a:r>
          </a:p>
          <a:p>
            <a:pPr eaLnBrk="1" hangingPunct="1">
              <a:spcAft>
                <a:spcPts val="600"/>
              </a:spcAft>
            </a:pPr>
            <a:endParaRPr lang="en-GB" sz="1500" dirty="0" smtClean="0"/>
          </a:p>
          <a:p>
            <a:pPr eaLnBrk="1" hangingPunct="1">
              <a:spcAft>
                <a:spcPts val="600"/>
              </a:spcAft>
            </a:pPr>
            <a:r>
              <a:rPr lang="en-GB" sz="1500" dirty="0" smtClean="0"/>
              <a:t>利用周</a:t>
            </a:r>
            <a:r>
              <a:rPr lang="zh-CN" altLang="en-US" sz="1500" dirty="0" smtClean="0"/>
              <a:t>边</a:t>
            </a:r>
            <a:r>
              <a:rPr lang="en-GB" sz="1500" dirty="0" smtClean="0"/>
              <a:t>焦点的调节来控制近视，使用</a:t>
            </a:r>
            <a:r>
              <a:rPr lang="zh-CN" altLang="en-GB" sz="1500" dirty="0" smtClean="0">
                <a:ea typeface="宋体" panose="02010600030101010101" pitchFamily="2" charset="-122"/>
              </a:rPr>
              <a:t>角膜塑形术</a:t>
            </a:r>
            <a:r>
              <a:rPr lang="en-GB" sz="1500" dirty="0" smtClean="0"/>
              <a:t>和多焦点</a:t>
            </a:r>
            <a:r>
              <a:rPr lang="zh-CN" altLang="en-GB" sz="1500" dirty="0" smtClean="0">
                <a:ea typeface="宋体" panose="02010600030101010101" pitchFamily="2" charset="-122"/>
              </a:rPr>
              <a:t>接触镜</a:t>
            </a:r>
            <a:r>
              <a:rPr lang="en-GB" sz="1500" dirty="0" smtClean="0"/>
              <a:t>来控制近视</a:t>
            </a:r>
            <a:r>
              <a:rPr lang="zh-CN" altLang="en-US" sz="1500" dirty="0" smtClean="0"/>
              <a:t>进展</a:t>
            </a:r>
            <a:endParaRPr lang="en-GB" sz="1500" dirty="0" smtClean="0"/>
          </a:p>
          <a:p>
            <a:pPr eaLnBrk="1" hangingPunct="1">
              <a:spcAft>
                <a:spcPts val="600"/>
              </a:spcAft>
            </a:pPr>
            <a:endParaRPr lang="en-GB" sz="1500" dirty="0" smtClean="0"/>
          </a:p>
          <a:p>
            <a:pPr lvl="1" eaLnBrk="1" hangingPunct="1">
              <a:spcAft>
                <a:spcPts val="600"/>
              </a:spcAft>
            </a:pPr>
            <a:r>
              <a:rPr lang="en-GB" sz="1500" i="1" dirty="0" smtClean="0"/>
              <a:t>Coopervision</a:t>
            </a:r>
            <a:r>
              <a:rPr lang="en-GB" sz="1500" dirty="0" smtClean="0"/>
              <a:t> </a:t>
            </a:r>
            <a:r>
              <a:rPr lang="zh-CN" altLang="en-US" sz="1500" dirty="0"/>
              <a:t>推</a:t>
            </a:r>
            <a:r>
              <a:rPr lang="zh-CN" altLang="en-US" sz="1500" dirty="0" smtClean="0"/>
              <a:t>出了，主要用于亚洲地区的近视进展人群</a:t>
            </a:r>
            <a:endParaRPr lang="en-GB" sz="1500" dirty="0" smtClean="0"/>
          </a:p>
          <a:p>
            <a:pPr eaLnBrk="1" hangingPunct="1">
              <a:spcAft>
                <a:spcPts val="600"/>
              </a:spcAft>
              <a:buFont typeface="Wingdings" panose="05000000000000000000" pitchFamily="2" charset="2"/>
              <a:buNone/>
            </a:pPr>
            <a:endParaRPr lang="en-GB" sz="1500" dirty="0" smtClean="0"/>
          </a:p>
          <a:p>
            <a:pPr>
              <a:spcAft>
                <a:spcPts val="600"/>
              </a:spcAft>
              <a:buFont typeface="Arial" panose="020B0604020202020204" pitchFamily="34" charset="0"/>
              <a:buNone/>
            </a:pPr>
            <a:endParaRPr lang="en-GB" sz="9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p:txBody>
          <a:bodyPr/>
          <a:lstStyle/>
          <a:p>
            <a:r>
              <a:rPr lang="en-GB" smtClean="0"/>
              <a:t>Introduction</a:t>
            </a:r>
            <a:r>
              <a:rPr lang="zh-CN" altLang="en-GB" smtClean="0">
                <a:ea typeface="宋体" panose="02010600030101010101" pitchFamily="2" charset="-122"/>
              </a:rPr>
              <a:t>介绍</a:t>
            </a:r>
          </a:p>
        </p:txBody>
      </p:sp>
      <p:sp>
        <p:nvSpPr>
          <p:cNvPr id="53250" name="Content Placeholder 7"/>
          <p:cNvSpPr>
            <a:spLocks noGrp="1"/>
          </p:cNvSpPr>
          <p:nvPr>
            <p:ph idx="1"/>
          </p:nvPr>
        </p:nvSpPr>
        <p:spPr>
          <a:xfrm>
            <a:off x="304800" y="857250"/>
            <a:ext cx="8686800" cy="5135563"/>
          </a:xfrm>
        </p:spPr>
        <p:txBody>
          <a:bodyPr/>
          <a:lstStyle/>
          <a:p>
            <a:pPr algn="ctr">
              <a:buFont typeface="Arial" panose="020B0604020202020204" pitchFamily="34" charset="0"/>
              <a:buNone/>
            </a:pPr>
            <a:endParaRPr lang="en-GB" sz="2000" dirty="0" smtClean="0"/>
          </a:p>
          <a:p>
            <a:r>
              <a:rPr lang="en-GB" sz="2000" dirty="0" smtClean="0">
                <a:solidFill>
                  <a:schemeClr val="tx1"/>
                </a:solidFill>
              </a:rPr>
              <a:t>现在的市场</a:t>
            </a:r>
            <a:r>
              <a:rPr lang="zh-CN" altLang="en-GB" sz="2000" dirty="0" smtClean="0">
                <a:solidFill>
                  <a:schemeClr val="tx1"/>
                </a:solidFill>
                <a:ea typeface="宋体" panose="02010600030101010101" pitchFamily="2" charset="-122"/>
              </a:rPr>
              <a:t>包括</a:t>
            </a:r>
            <a:endParaRPr lang="en-GB" sz="2000" dirty="0" smtClean="0">
              <a:solidFill>
                <a:schemeClr val="tx1"/>
              </a:solidFill>
            </a:endParaRPr>
          </a:p>
          <a:p>
            <a:pPr lvl="1"/>
            <a:r>
              <a:rPr lang="zh-CN" altLang="en-US" sz="2000" dirty="0" smtClean="0">
                <a:solidFill>
                  <a:schemeClr val="tx1"/>
                </a:solidFill>
              </a:rPr>
              <a:t>化妆</a:t>
            </a:r>
            <a:r>
              <a:rPr lang="en-GB" sz="2000" dirty="0" smtClean="0">
                <a:solidFill>
                  <a:schemeClr val="tx1"/>
                </a:solidFill>
              </a:rPr>
              <a:t>美容</a:t>
            </a:r>
            <a:r>
              <a:rPr lang="zh-CN" altLang="en-US" sz="2000" dirty="0" smtClean="0">
                <a:solidFill>
                  <a:schemeClr val="tx1"/>
                </a:solidFill>
              </a:rPr>
              <a:t>用途</a:t>
            </a:r>
            <a:r>
              <a:rPr lang="en-GB" sz="2000" dirty="0" smtClean="0">
                <a:solidFill>
                  <a:schemeClr val="tx1"/>
                </a:solidFill>
              </a:rPr>
              <a:t>-矫正视力</a:t>
            </a:r>
          </a:p>
          <a:p>
            <a:pPr lvl="1"/>
            <a:r>
              <a:rPr lang="en-GB" sz="2000" dirty="0" smtClean="0">
                <a:solidFill>
                  <a:schemeClr val="tx1"/>
                </a:solidFill>
              </a:rPr>
              <a:t>治疗</a:t>
            </a:r>
            <a:r>
              <a:rPr lang="zh-CN" altLang="en-US" sz="2000" dirty="0">
                <a:solidFill>
                  <a:schemeClr val="tx1"/>
                </a:solidFill>
              </a:rPr>
              <a:t>用途</a:t>
            </a:r>
            <a:r>
              <a:rPr lang="en-US" altLang="en-GB" sz="2000" dirty="0" smtClean="0">
                <a:solidFill>
                  <a:schemeClr val="tx1"/>
                </a:solidFill>
              </a:rPr>
              <a:t>-</a:t>
            </a:r>
            <a:r>
              <a:rPr lang="en-GB" sz="2000" dirty="0" smtClean="0">
                <a:solidFill>
                  <a:schemeClr val="tx1"/>
                </a:solidFill>
              </a:rPr>
              <a:t>疾病、手术或创伤</a:t>
            </a:r>
            <a:r>
              <a:rPr lang="zh-CN" altLang="en-GB" sz="2000" dirty="0" smtClean="0">
                <a:solidFill>
                  <a:schemeClr val="tx1"/>
                </a:solidFill>
                <a:ea typeface="宋体" panose="02010600030101010101" pitchFamily="2" charset="-122"/>
              </a:rPr>
              <a:t>后</a:t>
            </a:r>
            <a:endParaRPr lang="en-GB" sz="2000" dirty="0" smtClean="0">
              <a:solidFill>
                <a:schemeClr val="tx1"/>
              </a:solidFill>
            </a:endParaRPr>
          </a:p>
          <a:p>
            <a:pPr lvl="1"/>
            <a:r>
              <a:rPr lang="zh-CN" altLang="en-US" sz="2000" dirty="0" smtClean="0">
                <a:solidFill>
                  <a:schemeClr val="tx1"/>
                </a:solidFill>
              </a:rPr>
              <a:t>整形</a:t>
            </a:r>
            <a:r>
              <a:rPr lang="en-GB" sz="2000" dirty="0" smtClean="0">
                <a:solidFill>
                  <a:schemeClr val="tx1"/>
                </a:solidFill>
              </a:rPr>
              <a:t>美</a:t>
            </a:r>
            <a:r>
              <a:rPr lang="zh-CN" altLang="en-US" sz="2000" dirty="0" smtClean="0">
                <a:solidFill>
                  <a:schemeClr val="tx1"/>
                </a:solidFill>
              </a:rPr>
              <a:t>容用</a:t>
            </a:r>
            <a:r>
              <a:rPr lang="zh-CN" altLang="en-US" sz="2000" dirty="0">
                <a:solidFill>
                  <a:schemeClr val="tx1"/>
                </a:solidFill>
              </a:rPr>
              <a:t>途</a:t>
            </a:r>
            <a:r>
              <a:rPr lang="en-GB" sz="2000" dirty="0" smtClean="0">
                <a:solidFill>
                  <a:schemeClr val="tx1"/>
                </a:solidFill>
              </a:rPr>
              <a:t>-改变外观</a:t>
            </a:r>
            <a:r>
              <a:rPr lang="zh-CN" altLang="en-US" sz="2000" dirty="0" smtClean="0">
                <a:solidFill>
                  <a:schemeClr val="tx1"/>
                </a:solidFill>
              </a:rPr>
              <a:t>面貌</a:t>
            </a:r>
            <a:endParaRPr lang="en-GB" sz="2000" dirty="0" smtClean="0">
              <a:solidFill>
                <a:schemeClr val="tx1"/>
              </a:solidFill>
            </a:endParaRPr>
          </a:p>
          <a:p>
            <a:endParaRPr lang="en-GB" sz="2000" dirty="0" smtClean="0">
              <a:solidFill>
                <a:schemeClr val="tx1"/>
              </a:solidFill>
            </a:endParaRPr>
          </a:p>
          <a:p>
            <a:r>
              <a:rPr lang="en-GB" sz="2000" dirty="0" smtClean="0">
                <a:solidFill>
                  <a:schemeClr val="tx1"/>
                </a:solidFill>
              </a:rPr>
              <a:t>它进一步分裂</a:t>
            </a:r>
            <a:r>
              <a:rPr lang="zh-CN" altLang="en-US" sz="2000" dirty="0" smtClean="0">
                <a:solidFill>
                  <a:schemeClr val="tx1"/>
                </a:solidFill>
              </a:rPr>
              <a:t>（改为分类）</a:t>
            </a:r>
            <a:r>
              <a:rPr lang="en-GB" sz="2000" dirty="0" smtClean="0">
                <a:solidFill>
                  <a:schemeClr val="tx1"/>
                </a:solidFill>
              </a:rPr>
              <a:t>为球</a:t>
            </a:r>
            <a:r>
              <a:rPr lang="zh-CN" altLang="en-US" sz="2000" dirty="0" smtClean="0">
                <a:solidFill>
                  <a:schemeClr val="tx1"/>
                </a:solidFill>
              </a:rPr>
              <a:t>性</a:t>
            </a:r>
            <a:r>
              <a:rPr lang="en-GB" sz="2000" dirty="0" smtClean="0">
                <a:solidFill>
                  <a:schemeClr val="tx1"/>
                </a:solidFill>
              </a:rPr>
              <a:t>，环</a:t>
            </a:r>
            <a:r>
              <a:rPr lang="zh-CN" altLang="en-US" sz="2000" dirty="0" smtClean="0">
                <a:solidFill>
                  <a:schemeClr val="tx1"/>
                </a:solidFill>
              </a:rPr>
              <a:t>曲面</a:t>
            </a:r>
            <a:r>
              <a:rPr lang="en-GB" sz="2000" dirty="0" smtClean="0">
                <a:solidFill>
                  <a:schemeClr val="tx1"/>
                </a:solidFill>
              </a:rPr>
              <a:t>，</a:t>
            </a:r>
            <a:r>
              <a:rPr lang="zh-CN" altLang="en-GB" sz="2000" dirty="0" smtClean="0">
                <a:solidFill>
                  <a:schemeClr val="tx1"/>
                </a:solidFill>
                <a:ea typeface="宋体" panose="02010600030101010101" pitchFamily="2" charset="-122"/>
              </a:rPr>
              <a:t>透气性硬镜</a:t>
            </a:r>
            <a:r>
              <a:rPr lang="en-GB" sz="2000" dirty="0" smtClean="0">
                <a:solidFill>
                  <a:schemeClr val="tx1"/>
                </a:solidFill>
              </a:rPr>
              <a:t>，软</a:t>
            </a:r>
            <a:r>
              <a:rPr lang="zh-CN" altLang="en-GB" sz="2000" dirty="0" smtClean="0">
                <a:solidFill>
                  <a:schemeClr val="tx1"/>
                </a:solidFill>
                <a:ea typeface="宋体" panose="02010600030101010101" pitchFamily="2" charset="-122"/>
              </a:rPr>
              <a:t>镜</a:t>
            </a:r>
            <a:r>
              <a:rPr lang="en-GB" sz="2000" dirty="0" smtClean="0">
                <a:solidFill>
                  <a:schemeClr val="tx1"/>
                </a:solidFill>
              </a:rPr>
              <a:t>，多焦点</a:t>
            </a:r>
            <a:r>
              <a:rPr lang="zh-CN" altLang="en-GB" sz="2000" dirty="0" smtClean="0">
                <a:solidFill>
                  <a:schemeClr val="tx1"/>
                </a:solidFill>
                <a:ea typeface="宋体" panose="02010600030101010101" pitchFamily="2" charset="-122"/>
              </a:rPr>
              <a:t>镜片</a:t>
            </a:r>
            <a:r>
              <a:rPr lang="en-GB" sz="2000" dirty="0" smtClean="0">
                <a:solidFill>
                  <a:schemeClr val="tx1"/>
                </a:solidFill>
              </a:rPr>
              <a:t>，</a:t>
            </a:r>
            <a:r>
              <a:rPr lang="zh-CN" altLang="en-GB" sz="2000" dirty="0" smtClean="0">
                <a:solidFill>
                  <a:schemeClr val="tx1"/>
                </a:solidFill>
                <a:ea typeface="宋体" panose="02010600030101010101" pitchFamily="2" charset="-122"/>
              </a:rPr>
              <a:t>定期</a:t>
            </a:r>
            <a:r>
              <a:rPr lang="en-GB" sz="2000" dirty="0" smtClean="0">
                <a:solidFill>
                  <a:schemeClr val="tx1"/>
                </a:solidFill>
              </a:rPr>
              <a:t>更换，</a:t>
            </a:r>
            <a:r>
              <a:rPr lang="zh-CN" altLang="en-GB" sz="2000" dirty="0" smtClean="0">
                <a:solidFill>
                  <a:schemeClr val="tx1"/>
                </a:solidFill>
                <a:ea typeface="宋体" panose="02010600030101010101" pitchFamily="2" charset="-122"/>
              </a:rPr>
              <a:t>日抛型</a:t>
            </a:r>
            <a:r>
              <a:rPr lang="en-GB" sz="2000" dirty="0" smtClean="0">
                <a:solidFill>
                  <a:schemeClr val="tx1"/>
                </a:solidFill>
              </a:rPr>
              <a:t>，可重复使用</a:t>
            </a:r>
            <a:r>
              <a:rPr lang="zh-CN" altLang="en-US" sz="2000" dirty="0" smtClean="0">
                <a:solidFill>
                  <a:schemeClr val="tx1"/>
                </a:solidFill>
              </a:rPr>
              <a:t>型</a:t>
            </a:r>
            <a:r>
              <a:rPr lang="en-GB" sz="2000" dirty="0" smtClean="0">
                <a:solidFill>
                  <a:schemeClr val="tx1"/>
                </a:solidFill>
              </a:rPr>
              <a:t>，</a:t>
            </a:r>
            <a:r>
              <a:rPr lang="zh-CN" altLang="en-GB" sz="2000" dirty="0" smtClean="0">
                <a:solidFill>
                  <a:schemeClr val="tx1"/>
                </a:solidFill>
                <a:ea typeface="宋体" panose="02010600030101010101" pitchFamily="2" charset="-122"/>
              </a:rPr>
              <a:t>不定期</a:t>
            </a:r>
            <a:r>
              <a:rPr lang="en-GB" sz="2000" dirty="0" smtClean="0">
                <a:solidFill>
                  <a:schemeClr val="tx1"/>
                </a:solidFill>
              </a:rPr>
              <a:t>更换</a:t>
            </a:r>
            <a:r>
              <a:rPr lang="zh-CN" altLang="en-US" sz="2000" dirty="0">
                <a:solidFill>
                  <a:schemeClr val="tx1"/>
                </a:solidFill>
              </a:rPr>
              <a:t>型</a:t>
            </a:r>
            <a:r>
              <a:rPr lang="en-GB" sz="2000" dirty="0" smtClean="0">
                <a:solidFill>
                  <a:schemeClr val="tx1"/>
                </a:solidFill>
              </a:rPr>
              <a:t>，和</a:t>
            </a:r>
            <a:r>
              <a:rPr lang="zh-CN" altLang="en-GB" sz="2000" dirty="0" smtClean="0">
                <a:solidFill>
                  <a:schemeClr val="tx1"/>
                </a:solidFill>
                <a:ea typeface="宋体" panose="02010600030101010101" pitchFamily="2" charset="-122"/>
              </a:rPr>
              <a:t>角膜</a:t>
            </a:r>
            <a:r>
              <a:rPr lang="zh-CN" altLang="en-US" sz="2000" dirty="0">
                <a:solidFill>
                  <a:schemeClr val="tx1"/>
                </a:solidFill>
                <a:ea typeface="宋体" panose="02010600030101010101" pitchFamily="2" charset="-122"/>
              </a:rPr>
              <a:t>塑形</a:t>
            </a:r>
            <a:r>
              <a:rPr lang="zh-CN" altLang="en-GB" sz="2000" dirty="0" smtClean="0">
                <a:solidFill>
                  <a:schemeClr val="tx1"/>
                </a:solidFill>
                <a:ea typeface="宋体" panose="02010600030101010101" pitchFamily="2" charset="-122"/>
              </a:rPr>
              <a:t>镜</a:t>
            </a:r>
            <a:endParaRPr lang="en-GB" sz="2000" dirty="0" smtClean="0">
              <a:solidFill>
                <a:schemeClr val="tx1"/>
              </a:solidFill>
            </a:endParaRPr>
          </a:p>
          <a:p>
            <a:pPr>
              <a:buFont typeface="Arial" panose="020B0604020202020204" pitchFamily="34" charset="0"/>
              <a:buNone/>
            </a:pPr>
            <a:endParaRPr lang="en-GB" sz="2000" dirty="0">
              <a:solidFill>
                <a:schemeClr val="tx1"/>
              </a:solidFill>
            </a:endParaRPr>
          </a:p>
          <a:p>
            <a:r>
              <a:rPr lang="zh-CN" altLang="en-GB" sz="2000" dirty="0">
                <a:solidFill>
                  <a:schemeClr val="tx1"/>
                </a:solidFill>
              </a:rPr>
              <a:t>在哪</a:t>
            </a:r>
            <a:r>
              <a:rPr lang="en-US" altLang="zh-CN" sz="2000" dirty="0">
                <a:solidFill>
                  <a:schemeClr val="tx1"/>
                </a:solidFill>
              </a:rPr>
              <a:t>?</a:t>
            </a:r>
            <a:r>
              <a:rPr lang="zh-CN" altLang="en-US" sz="2000" dirty="0">
                <a:solidFill>
                  <a:schemeClr val="tx1"/>
                </a:solidFill>
              </a:rPr>
              <a:t>如何使用</a:t>
            </a:r>
            <a:r>
              <a:rPr lang="en-US" altLang="zh-CN" sz="2000" dirty="0">
                <a:solidFill>
                  <a:schemeClr val="tx1"/>
                </a:solidFill>
              </a:rPr>
              <a:t>?</a:t>
            </a:r>
            <a:r>
              <a:rPr lang="zh-CN" altLang="en-US" sz="2000" dirty="0">
                <a:solidFill>
                  <a:schemeClr val="tx1"/>
                </a:solidFill>
              </a:rPr>
              <a:t>什么时候使用</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Suneet Eng\Desktop\a2\A 2\Picture73.jpg"/>
          <p:cNvPicPr>
            <a:picLocks noChangeAspect="1" noChangeArrowheads="1"/>
          </p:cNvPicPr>
          <p:nvPr/>
        </p:nvPicPr>
        <p:blipFill>
          <a:blip r:embed="rId2" cstate="print"/>
          <a:srcRect/>
          <a:stretch>
            <a:fillRect/>
          </a:stretch>
        </p:blipFill>
        <p:spPr bwMode="auto">
          <a:xfrm>
            <a:off x="230188" y="1128713"/>
            <a:ext cx="3638550" cy="3862387"/>
          </a:xfrm>
          <a:prstGeom prst="rect">
            <a:avLst/>
          </a:prstGeom>
          <a:noFill/>
        </p:spPr>
      </p:pic>
      <p:sp>
        <p:nvSpPr>
          <p:cNvPr id="163841" name="Title 1"/>
          <p:cNvSpPr>
            <a:spLocks noGrp="1"/>
          </p:cNvSpPr>
          <p:nvPr>
            <p:ph type="title"/>
          </p:nvPr>
        </p:nvSpPr>
        <p:spPr/>
        <p:txBody>
          <a:bodyPr/>
          <a:lstStyle/>
          <a:p>
            <a:r>
              <a:rPr lang="en-GB" smtClean="0"/>
              <a:t>2012</a:t>
            </a:r>
          </a:p>
        </p:txBody>
      </p:sp>
      <p:sp>
        <p:nvSpPr>
          <p:cNvPr id="163842" name="Content Placeholder 3"/>
          <p:cNvSpPr>
            <a:spLocks noGrp="1"/>
          </p:cNvSpPr>
          <p:nvPr>
            <p:ph sz="half" idx="2"/>
          </p:nvPr>
        </p:nvSpPr>
        <p:spPr>
          <a:xfrm>
            <a:off x="3851275" y="1500188"/>
            <a:ext cx="5068888" cy="3455987"/>
          </a:xfrm>
        </p:spPr>
        <p:txBody>
          <a:bodyPr>
            <a:normAutofit/>
          </a:bodyPr>
          <a:lstStyle/>
          <a:p>
            <a:pPr eaLnBrk="1" hangingPunct="1">
              <a:spcAft>
                <a:spcPts val="600"/>
              </a:spcAft>
            </a:pPr>
            <a:r>
              <a:rPr lang="en-AU" sz="2000" i="1" dirty="0" smtClean="0"/>
              <a:t>B+L</a:t>
            </a:r>
            <a:r>
              <a:rPr lang="en-AU" sz="2000" dirty="0" smtClean="0"/>
              <a:t> </a:t>
            </a:r>
            <a:r>
              <a:rPr lang="zh-CN" altLang="en-US" sz="2000" dirty="0" smtClean="0"/>
              <a:t>公司发布了</a:t>
            </a:r>
            <a:r>
              <a:rPr lang="en-AU" sz="2000" dirty="0" smtClean="0"/>
              <a:t> Biotrue ONEday CLs, </a:t>
            </a:r>
            <a:r>
              <a:rPr lang="zh-CN" altLang="en-US" sz="2000" dirty="0" smtClean="0"/>
              <a:t>一种新型的水凝胶镜片</a:t>
            </a:r>
            <a:r>
              <a:rPr lang="en-AU" sz="2000" b="1" dirty="0" smtClean="0"/>
              <a:t>hydrogel</a:t>
            </a:r>
            <a:r>
              <a:rPr lang="en-AU" sz="2000" dirty="0" smtClean="0"/>
              <a:t> CL .  </a:t>
            </a:r>
            <a:r>
              <a:rPr lang="zh-CN" altLang="en-US" sz="2000" dirty="0" smtClean="0"/>
              <a:t>声称材料是超凝胶的</a:t>
            </a:r>
            <a:r>
              <a:rPr lang="en-AU" sz="2000" dirty="0" smtClean="0"/>
              <a:t> (78% </a:t>
            </a:r>
            <a:r>
              <a:rPr lang="zh-CN" altLang="en-US" sz="2000" dirty="0" smtClean="0"/>
              <a:t>含水量，</a:t>
            </a:r>
            <a:r>
              <a:rPr lang="en-AU" sz="2000" dirty="0" smtClean="0"/>
              <a:t>water, nesofilcon A, </a:t>
            </a:r>
            <a:r>
              <a:rPr lang="zh-CN" altLang="en-US" sz="2000" dirty="0" smtClean="0"/>
              <a:t>多</a:t>
            </a:r>
            <a:r>
              <a:rPr lang="zh-CN" altLang="en-US" sz="2000" dirty="0"/>
              <a:t>聚体</a:t>
            </a:r>
            <a:r>
              <a:rPr lang="en-AU" sz="2000" dirty="0" smtClean="0"/>
              <a:t> </a:t>
            </a:r>
            <a:r>
              <a:rPr lang="zh-CN" altLang="en-US" sz="2000" dirty="0" smtClean="0"/>
              <a:t>结合了</a:t>
            </a:r>
            <a:r>
              <a:rPr lang="en-AU" sz="2000" dirty="0" smtClean="0"/>
              <a:t>HEMA &amp; NVP), </a:t>
            </a:r>
            <a:r>
              <a:rPr lang="zh-CN" altLang="en-US" sz="2000" dirty="0" smtClean="0"/>
              <a:t>公司发言人称：对于日戴型镜片而言，对于大多数配戴者而言，水凝胶镜片是优于硅水凝胶的，因为其润滑度对硅水凝胶镜片来说是个问题</a:t>
            </a:r>
            <a:endParaRPr lang="en-US" altLang="zh-CN" sz="2000" dirty="0" smtClean="0"/>
          </a:p>
          <a:p>
            <a:pPr eaLnBrk="1" hangingPunct="1">
              <a:spcAft>
                <a:spcPts val="600"/>
              </a:spcAft>
            </a:pPr>
            <a:endParaRPr lang="en-AU" sz="2000" dirty="0" smtClean="0"/>
          </a:p>
          <a:p>
            <a:pPr eaLnBrk="1" hangingPunct="1">
              <a:spcAft>
                <a:spcPts val="600"/>
              </a:spcAft>
            </a:pPr>
            <a:endParaRPr lang="en-AU" sz="2000" dirty="0" smtClean="0"/>
          </a:p>
          <a:p>
            <a:pPr eaLnBrk="1" hangingPunct="1">
              <a:spcAft>
                <a:spcPts val="600"/>
              </a:spcAft>
              <a:buFont typeface="Wingdings" panose="05000000000000000000" pitchFamily="2" charset="2"/>
              <a:buNone/>
            </a:pPr>
            <a:endParaRPr lang="en-GB" sz="2000" dirty="0" smtClean="0"/>
          </a:p>
          <a:p>
            <a:pPr>
              <a:spcAft>
                <a:spcPts val="600"/>
              </a:spcAft>
              <a:buFont typeface="Arial" panose="020B0604020202020204" pitchFamily="34" charset="0"/>
              <a:buNone/>
            </a:pPr>
            <a:endParaRPr lang="en-GB" sz="20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C:\Users\Suneet Eng\Desktop\a2\A 2\Picture75.jpg"/>
          <p:cNvPicPr>
            <a:picLocks noChangeAspect="1" noChangeArrowheads="1"/>
          </p:cNvPicPr>
          <p:nvPr/>
        </p:nvPicPr>
        <p:blipFill>
          <a:blip r:embed="rId2" cstate="print"/>
          <a:srcRect/>
          <a:stretch>
            <a:fillRect/>
          </a:stretch>
        </p:blipFill>
        <p:spPr bwMode="auto">
          <a:xfrm>
            <a:off x="304776" y="4715836"/>
            <a:ext cx="2643206" cy="1506538"/>
          </a:xfrm>
          <a:prstGeom prst="rect">
            <a:avLst/>
          </a:prstGeom>
          <a:noFill/>
        </p:spPr>
      </p:pic>
      <p:pic>
        <p:nvPicPr>
          <p:cNvPr id="46082" name="Picture 2" descr="C:\Users\Suneet Eng\Desktop\a2\A 2\Picture74.jpg"/>
          <p:cNvPicPr>
            <a:picLocks noChangeAspect="1" noChangeArrowheads="1"/>
          </p:cNvPicPr>
          <p:nvPr/>
        </p:nvPicPr>
        <p:blipFill>
          <a:blip r:embed="rId3" cstate="print"/>
          <a:srcRect/>
          <a:stretch>
            <a:fillRect/>
          </a:stretch>
        </p:blipFill>
        <p:spPr bwMode="auto">
          <a:xfrm>
            <a:off x="6715140" y="3357562"/>
            <a:ext cx="2200275" cy="2865438"/>
          </a:xfrm>
          <a:prstGeom prst="rect">
            <a:avLst/>
          </a:prstGeom>
          <a:noFill/>
        </p:spPr>
      </p:pic>
      <p:sp>
        <p:nvSpPr>
          <p:cNvPr id="164865" name="Title 1"/>
          <p:cNvSpPr>
            <a:spLocks noGrp="1"/>
          </p:cNvSpPr>
          <p:nvPr>
            <p:ph type="title"/>
          </p:nvPr>
        </p:nvSpPr>
        <p:spPr/>
        <p:txBody>
          <a:bodyPr/>
          <a:lstStyle/>
          <a:p>
            <a:r>
              <a:rPr lang="en-GB" smtClean="0"/>
              <a:t>2013</a:t>
            </a:r>
          </a:p>
        </p:txBody>
      </p:sp>
      <p:sp>
        <p:nvSpPr>
          <p:cNvPr id="164866" name="Content Placeholder 2"/>
          <p:cNvSpPr>
            <a:spLocks noGrp="1"/>
          </p:cNvSpPr>
          <p:nvPr>
            <p:ph idx="1"/>
          </p:nvPr>
        </p:nvSpPr>
        <p:spPr>
          <a:xfrm>
            <a:off x="304800" y="1143000"/>
            <a:ext cx="8482013" cy="3733800"/>
          </a:xfrm>
        </p:spPr>
        <p:txBody>
          <a:bodyPr/>
          <a:lstStyle/>
          <a:p>
            <a:pPr>
              <a:spcAft>
                <a:spcPts val="600"/>
              </a:spcAft>
            </a:pPr>
            <a:r>
              <a:rPr lang="en-GB" sz="1800" dirty="0" smtClean="0"/>
              <a:t>爱尔康</a:t>
            </a:r>
            <a:r>
              <a:rPr lang="zh-CN" altLang="en-US" sz="1800" dirty="0" smtClean="0"/>
              <a:t>公司</a:t>
            </a:r>
            <a:r>
              <a:rPr lang="en-GB" sz="1800" dirty="0" smtClean="0"/>
              <a:t>(</a:t>
            </a:r>
            <a:r>
              <a:rPr lang="zh-CN" altLang="en-US" sz="1800" dirty="0" smtClean="0"/>
              <a:t>原</a:t>
            </a:r>
            <a:r>
              <a:rPr lang="en-GB" sz="1800" dirty="0" smtClean="0"/>
              <a:t>爱尔康和</a:t>
            </a:r>
            <a:r>
              <a:rPr lang="en-GB" altLang="zh-CN" i="1" dirty="0" smtClean="0"/>
              <a:t> </a:t>
            </a:r>
            <a:r>
              <a:rPr lang="en-GB" altLang="zh-CN" i="1" dirty="0"/>
              <a:t>CIBA </a:t>
            </a:r>
            <a:r>
              <a:rPr lang="en-GB" altLang="zh-CN" dirty="0" smtClean="0"/>
              <a:t>Vision</a:t>
            </a:r>
            <a:r>
              <a:rPr lang="zh-CN" altLang="en-US" dirty="0" smtClean="0"/>
              <a:t>两个公司合并的</a:t>
            </a:r>
            <a:r>
              <a:rPr lang="en-GB" sz="1800" dirty="0" smtClean="0"/>
              <a:t>)在英国发行了</a:t>
            </a:r>
            <a:r>
              <a:rPr lang="en-GB" altLang="zh-CN" dirty="0"/>
              <a:t> </a:t>
            </a:r>
            <a:r>
              <a:rPr lang="en-GB" altLang="zh-CN" dirty="0" smtClean="0"/>
              <a:t>Dailies </a:t>
            </a:r>
            <a:r>
              <a:rPr lang="en-GB" altLang="zh-CN" dirty="0"/>
              <a:t>Total 1 </a:t>
            </a:r>
            <a:r>
              <a:rPr lang="en-GB" sz="1800" dirty="0" smtClean="0"/>
              <a:t>，这是第一</a:t>
            </a:r>
            <a:r>
              <a:rPr lang="zh-CN" altLang="en-US" sz="1800" dirty="0" smtClean="0"/>
              <a:t>款</a:t>
            </a:r>
            <a:r>
              <a:rPr lang="en-GB" sz="1800" dirty="0" smtClean="0"/>
              <a:t>SiHy </a:t>
            </a:r>
            <a:r>
              <a:rPr lang="zh-CN" altLang="en-US" sz="1800" dirty="0" smtClean="0"/>
              <a:t>日抛型</a:t>
            </a:r>
            <a:r>
              <a:rPr lang="en-GB" sz="1800" dirty="0" smtClean="0"/>
              <a:t> CL，含水量为30%，表面含水量为80%。</a:t>
            </a:r>
          </a:p>
          <a:p>
            <a:pPr>
              <a:spcAft>
                <a:spcPts val="600"/>
              </a:spcAft>
            </a:pPr>
            <a:r>
              <a:rPr lang="en-GB" sz="1800" dirty="0" smtClean="0"/>
              <a:t>角膜</a:t>
            </a:r>
            <a:r>
              <a:rPr lang="zh-CN" altLang="en-US" sz="1800" dirty="0" smtClean="0"/>
              <a:t>的第六层</a:t>
            </a:r>
            <a:r>
              <a:rPr lang="en-GB" sz="1800" dirty="0" smtClean="0"/>
              <a:t>是由英国诺丁汉大学的Harminder Dua教授和他的同事们争议性地宣布的。</a:t>
            </a:r>
          </a:p>
          <a:p>
            <a:pPr lvl="1">
              <a:spcAft>
                <a:spcPts val="600"/>
              </a:spcAft>
            </a:pPr>
            <a:r>
              <a:rPr lang="en-GB" sz="1800" dirty="0" smtClean="0"/>
              <a:t>它位于角膜基质和角膜</a:t>
            </a:r>
            <a:r>
              <a:rPr lang="en-GB" altLang="zh-CN" dirty="0" smtClean="0"/>
              <a:t> </a:t>
            </a:r>
            <a:r>
              <a:rPr lang="zh-CN" altLang="en-US" dirty="0"/>
              <a:t>的</a:t>
            </a:r>
            <a:r>
              <a:rPr lang="en-GB" altLang="zh-CN" dirty="0" smtClean="0"/>
              <a:t>Descemet’s </a:t>
            </a:r>
            <a:r>
              <a:rPr lang="zh-CN" altLang="en-US" dirty="0" smtClean="0"/>
              <a:t>层</a:t>
            </a:r>
            <a:r>
              <a:rPr lang="en-GB" sz="1800" dirty="0" smtClean="0"/>
              <a:t>之间，厚度6.5至14微米</a:t>
            </a:r>
          </a:p>
          <a:p>
            <a:pPr lvl="1">
              <a:spcAft>
                <a:spcPts val="600"/>
              </a:spcAft>
            </a:pPr>
            <a:r>
              <a:rPr lang="en-AU" sz="1800" dirty="0" smtClean="0"/>
              <a:t>在各种出版物上多次提到过</a:t>
            </a:r>
          </a:p>
        </p:txBody>
      </p:sp>
      <p:sp>
        <p:nvSpPr>
          <p:cNvPr id="164867" name="Content Placeholder 3"/>
          <p:cNvSpPr>
            <a:spLocks noGrp="1"/>
          </p:cNvSpPr>
          <p:nvPr>
            <p:ph sz="half" idx="4294967295"/>
          </p:nvPr>
        </p:nvSpPr>
        <p:spPr>
          <a:xfrm>
            <a:off x="8964613" y="990600"/>
            <a:ext cx="179387" cy="5135563"/>
          </a:xfrm>
        </p:spPr>
        <p:txBody>
          <a:bodyPr/>
          <a:lstStyle/>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Users\Suneet Eng\Desktop\a2\A 2\Picture77.jpg"/>
          <p:cNvPicPr>
            <a:picLocks noChangeAspect="1" noChangeArrowheads="1"/>
          </p:cNvPicPr>
          <p:nvPr/>
        </p:nvPicPr>
        <p:blipFill>
          <a:blip r:embed="rId2" cstate="print"/>
          <a:srcRect/>
          <a:stretch>
            <a:fillRect/>
          </a:stretch>
        </p:blipFill>
        <p:spPr bwMode="auto">
          <a:xfrm>
            <a:off x="6715140" y="2786058"/>
            <a:ext cx="1755775" cy="1079500"/>
          </a:xfrm>
          <a:prstGeom prst="rect">
            <a:avLst/>
          </a:prstGeom>
          <a:noFill/>
        </p:spPr>
      </p:pic>
      <p:pic>
        <p:nvPicPr>
          <p:cNvPr id="47106" name="Picture 2" descr="C:\Users\Suneet Eng\Desktop\a2\A 2\Picture76.jpg"/>
          <p:cNvPicPr>
            <a:picLocks noChangeAspect="1" noChangeArrowheads="1"/>
          </p:cNvPicPr>
          <p:nvPr/>
        </p:nvPicPr>
        <p:blipFill>
          <a:blip r:embed="rId3" cstate="print"/>
          <a:srcRect/>
          <a:stretch>
            <a:fillRect/>
          </a:stretch>
        </p:blipFill>
        <p:spPr bwMode="auto">
          <a:xfrm>
            <a:off x="6572264" y="809625"/>
            <a:ext cx="2571736" cy="1093788"/>
          </a:xfrm>
          <a:prstGeom prst="rect">
            <a:avLst/>
          </a:prstGeom>
          <a:noFill/>
        </p:spPr>
      </p:pic>
      <p:sp>
        <p:nvSpPr>
          <p:cNvPr id="165889" name="Title 1"/>
          <p:cNvSpPr>
            <a:spLocks noGrp="1"/>
          </p:cNvSpPr>
          <p:nvPr>
            <p:ph type="title"/>
          </p:nvPr>
        </p:nvSpPr>
        <p:spPr/>
        <p:txBody>
          <a:bodyPr/>
          <a:lstStyle/>
          <a:p>
            <a:r>
              <a:rPr lang="en-GB" smtClean="0"/>
              <a:t>2013</a:t>
            </a:r>
          </a:p>
        </p:txBody>
      </p:sp>
      <p:sp>
        <p:nvSpPr>
          <p:cNvPr id="165890" name="Content Placeholder 2"/>
          <p:cNvSpPr>
            <a:spLocks noGrp="1"/>
          </p:cNvSpPr>
          <p:nvPr>
            <p:ph idx="1"/>
          </p:nvPr>
        </p:nvSpPr>
        <p:spPr>
          <a:xfrm>
            <a:off x="34925" y="1143000"/>
            <a:ext cx="6553200" cy="3733800"/>
          </a:xfrm>
        </p:spPr>
        <p:txBody>
          <a:bodyPr/>
          <a:lstStyle/>
          <a:p>
            <a:pPr>
              <a:spcAft>
                <a:spcPts val="600"/>
              </a:spcAft>
            </a:pPr>
            <a:r>
              <a:rPr lang="en-GB" sz="2000" i="1" dirty="0" smtClean="0"/>
              <a:t>CooperVision </a:t>
            </a:r>
            <a:r>
              <a:rPr lang="zh-CN" altLang="en-US" sz="2000" dirty="0"/>
              <a:t>发</a:t>
            </a:r>
            <a:r>
              <a:rPr lang="zh-CN" altLang="en-US" sz="2000" dirty="0" smtClean="0"/>
              <a:t>布 了他们的</a:t>
            </a:r>
            <a:r>
              <a:rPr lang="en-GB" sz="2000" dirty="0" smtClean="0"/>
              <a:t> MyDay DD SiHy CL </a:t>
            </a:r>
            <a:r>
              <a:rPr lang="zh-CN" altLang="en-US" sz="2000" dirty="0" smtClean="0"/>
              <a:t>系列</a:t>
            </a:r>
            <a:endParaRPr lang="en-AU" sz="2000" dirty="0" smtClean="0"/>
          </a:p>
          <a:p>
            <a:pPr>
              <a:spcAft>
                <a:spcPts val="600"/>
              </a:spcAft>
            </a:pPr>
            <a:r>
              <a:rPr lang="en-AU" sz="2000" i="1" dirty="0" smtClean="0"/>
              <a:t>SynergEyes</a:t>
            </a:r>
            <a:r>
              <a:rPr lang="en-AU" sz="2000" dirty="0" smtClean="0"/>
              <a:t> </a:t>
            </a:r>
            <a:r>
              <a:rPr lang="zh-CN" altLang="en-US" sz="2000" dirty="0" smtClean="0"/>
              <a:t>发布了软硬组合型镜片</a:t>
            </a:r>
            <a:r>
              <a:rPr lang="en-AU" sz="2000" dirty="0" smtClean="0"/>
              <a:t>hybrid CLs:SynergEyes:</a:t>
            </a:r>
          </a:p>
          <a:p>
            <a:pPr lvl="1">
              <a:spcAft>
                <a:spcPts val="600"/>
              </a:spcAft>
            </a:pPr>
            <a:r>
              <a:rPr lang="en-AU" sz="2000" dirty="0" smtClean="0"/>
              <a:t>Duette</a:t>
            </a:r>
          </a:p>
          <a:p>
            <a:pPr lvl="1">
              <a:spcAft>
                <a:spcPts val="600"/>
              </a:spcAft>
            </a:pPr>
            <a:r>
              <a:rPr lang="en-AU" sz="2000" dirty="0" smtClean="0"/>
              <a:t>Duette Progressive</a:t>
            </a:r>
          </a:p>
          <a:p>
            <a:pPr lvl="1">
              <a:spcAft>
                <a:spcPts val="600"/>
              </a:spcAft>
            </a:pPr>
            <a:r>
              <a:rPr lang="en-AU" sz="2000" dirty="0" smtClean="0"/>
              <a:t>Duette MultiFocal </a:t>
            </a:r>
          </a:p>
          <a:p>
            <a:pPr lvl="1">
              <a:spcAft>
                <a:spcPts val="600"/>
              </a:spcAft>
            </a:pPr>
            <a:r>
              <a:rPr lang="en-AU" sz="2000" dirty="0" smtClean="0"/>
              <a:t>UltraHealth</a:t>
            </a:r>
          </a:p>
          <a:p>
            <a:pPr lvl="1">
              <a:spcAft>
                <a:spcPts val="600"/>
              </a:spcAft>
            </a:pPr>
            <a:r>
              <a:rPr lang="en-AU" sz="2000" dirty="0" smtClean="0"/>
              <a:t>ClearKone</a:t>
            </a:r>
            <a:endParaRPr lang="en-GB" sz="2000" dirty="0" smtClean="0"/>
          </a:p>
        </p:txBody>
      </p:sp>
      <p:sp>
        <p:nvSpPr>
          <p:cNvPr id="165891" name="Content Placeholder 3"/>
          <p:cNvSpPr>
            <a:spLocks noGrp="1"/>
          </p:cNvSpPr>
          <p:nvPr>
            <p:ph sz="half" idx="4294967295"/>
          </p:nvPr>
        </p:nvSpPr>
        <p:spPr>
          <a:xfrm>
            <a:off x="8964613" y="990600"/>
            <a:ext cx="179387" cy="5135563"/>
          </a:xfrm>
        </p:spPr>
        <p:txBody>
          <a:bodyPr/>
          <a:lstStyle/>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a:p>
            <a:pPr>
              <a:buFont typeface="Arial" panose="020B0604020202020204" pitchFamily="34" charset="0"/>
              <a:buNone/>
            </a:pPr>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descr="C:\Users\Suneet Eng\Desktop\a2\A 2\Picture82.jpg"/>
          <p:cNvPicPr>
            <a:picLocks noChangeAspect="1" noChangeArrowheads="1"/>
          </p:cNvPicPr>
          <p:nvPr/>
        </p:nvPicPr>
        <p:blipFill>
          <a:blip r:embed="rId2" cstate="print"/>
          <a:srcRect/>
          <a:stretch>
            <a:fillRect/>
          </a:stretch>
        </p:blipFill>
        <p:spPr bwMode="auto">
          <a:xfrm>
            <a:off x="5786446" y="4429132"/>
            <a:ext cx="3108325" cy="1736725"/>
          </a:xfrm>
          <a:prstGeom prst="rect">
            <a:avLst/>
          </a:prstGeom>
          <a:noFill/>
        </p:spPr>
      </p:pic>
      <p:pic>
        <p:nvPicPr>
          <p:cNvPr id="48133" name="Picture 5" descr="C:\Users\Suneet Eng\Desktop\a2\A 2\Picture81.jpg"/>
          <p:cNvPicPr>
            <a:picLocks noChangeAspect="1" noChangeArrowheads="1"/>
          </p:cNvPicPr>
          <p:nvPr/>
        </p:nvPicPr>
        <p:blipFill>
          <a:blip r:embed="rId3" cstate="print"/>
          <a:srcRect/>
          <a:stretch>
            <a:fillRect/>
          </a:stretch>
        </p:blipFill>
        <p:spPr bwMode="auto">
          <a:xfrm>
            <a:off x="6000760" y="2857496"/>
            <a:ext cx="2554287" cy="1652588"/>
          </a:xfrm>
          <a:prstGeom prst="rect">
            <a:avLst/>
          </a:prstGeom>
          <a:noFill/>
        </p:spPr>
      </p:pic>
      <p:pic>
        <p:nvPicPr>
          <p:cNvPr id="48132" name="Picture 4" descr="C:\Users\Suneet Eng\Desktop\a2\A 2\Picture80.jpg"/>
          <p:cNvPicPr>
            <a:picLocks noChangeAspect="1" noChangeArrowheads="1"/>
          </p:cNvPicPr>
          <p:nvPr/>
        </p:nvPicPr>
        <p:blipFill>
          <a:blip r:embed="rId4" cstate="print"/>
          <a:srcRect/>
          <a:stretch>
            <a:fillRect/>
          </a:stretch>
        </p:blipFill>
        <p:spPr bwMode="auto">
          <a:xfrm>
            <a:off x="5643570" y="928670"/>
            <a:ext cx="3282950" cy="1914525"/>
          </a:xfrm>
          <a:prstGeom prst="rect">
            <a:avLst/>
          </a:prstGeom>
          <a:noFill/>
        </p:spPr>
      </p:pic>
      <p:pic>
        <p:nvPicPr>
          <p:cNvPr id="48131" name="Picture 3" descr="C:\Users\Suneet Eng\Desktop\a2\A 2\Picture79.jpg"/>
          <p:cNvPicPr>
            <a:picLocks noChangeAspect="1" noChangeArrowheads="1"/>
          </p:cNvPicPr>
          <p:nvPr/>
        </p:nvPicPr>
        <p:blipFill>
          <a:blip r:embed="rId5" cstate="print"/>
          <a:srcRect/>
          <a:stretch>
            <a:fillRect/>
          </a:stretch>
        </p:blipFill>
        <p:spPr bwMode="auto">
          <a:xfrm>
            <a:off x="3428992" y="928670"/>
            <a:ext cx="2182812" cy="1957388"/>
          </a:xfrm>
          <a:prstGeom prst="rect">
            <a:avLst/>
          </a:prstGeom>
          <a:noFill/>
        </p:spPr>
      </p:pic>
      <p:pic>
        <p:nvPicPr>
          <p:cNvPr id="48130" name="Picture 2" descr="C:\Users\Suneet Eng\Desktop\a2\A 2\Picture78.jpg"/>
          <p:cNvPicPr>
            <a:picLocks noChangeAspect="1" noChangeArrowheads="1"/>
          </p:cNvPicPr>
          <p:nvPr/>
        </p:nvPicPr>
        <p:blipFill>
          <a:blip r:embed="rId6" cstate="print"/>
          <a:srcRect/>
          <a:stretch>
            <a:fillRect/>
          </a:stretch>
        </p:blipFill>
        <p:spPr bwMode="auto">
          <a:xfrm>
            <a:off x="285720" y="928670"/>
            <a:ext cx="2676526" cy="1695450"/>
          </a:xfrm>
          <a:prstGeom prst="rect">
            <a:avLst/>
          </a:prstGeom>
          <a:noFill/>
        </p:spPr>
      </p:pic>
      <p:sp>
        <p:nvSpPr>
          <p:cNvPr id="166913" name="Title 1"/>
          <p:cNvSpPr>
            <a:spLocks noGrp="1"/>
          </p:cNvSpPr>
          <p:nvPr>
            <p:ph type="title"/>
          </p:nvPr>
        </p:nvSpPr>
        <p:spPr/>
        <p:txBody>
          <a:bodyPr/>
          <a:lstStyle/>
          <a:p>
            <a:r>
              <a:rPr lang="en-GB" smtClean="0"/>
              <a:t>2014</a:t>
            </a:r>
          </a:p>
        </p:txBody>
      </p:sp>
      <p:sp>
        <p:nvSpPr>
          <p:cNvPr id="132099" name="Content Placeholder 2"/>
          <p:cNvSpPr>
            <a:spLocks noGrp="1"/>
          </p:cNvSpPr>
          <p:nvPr>
            <p:ph sz="half" idx="1"/>
          </p:nvPr>
        </p:nvSpPr>
        <p:spPr>
          <a:xfrm>
            <a:off x="304800" y="3141663"/>
            <a:ext cx="5130800" cy="2438400"/>
          </a:xfrm>
        </p:spPr>
        <p:txBody>
          <a:bodyPr>
            <a:normAutofit fontScale="87500" lnSpcReduction="10000"/>
          </a:bodyPr>
          <a:lstStyle/>
          <a:p>
            <a:pPr marL="186055" indent="-186055">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谷歌宣布计划生产其谷歌玻璃产品的CL</a:t>
            </a:r>
            <a:r>
              <a:rPr lang="zh-CN" altLang="en-US" sz="2000" dirty="0"/>
              <a:t>镜</a:t>
            </a:r>
            <a:r>
              <a:rPr lang="zh-CN" altLang="en-US" sz="2000" dirty="0" smtClean="0"/>
              <a:t>片</a:t>
            </a:r>
            <a:endParaRPr lang="en-US" altLang="zh-CN" sz="2000" dirty="0" smtClean="0"/>
          </a:p>
          <a:p>
            <a:pPr marL="186055" indent="-186055">
              <a:buFont typeface="Arial" panose="020B0604020202020204" pitchFamily="34" charset="0"/>
              <a:buChar char="•"/>
              <a:defRPr/>
            </a:pPr>
            <a:endParaRPr lang="en-GB" sz="2000" dirty="0" smtClean="0">
              <a:latin typeface="Arial" panose="020B0604020202020204" pitchFamily="34" charset="0"/>
              <a:cs typeface="Arial" panose="020B0604020202020204" pitchFamily="34" charset="0"/>
            </a:endParaRPr>
          </a:p>
          <a:p>
            <a:pPr marL="186055" indent="-186055">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谷歌也在研究CLs来监测糖尿病患者的血糖水平</a:t>
            </a:r>
          </a:p>
          <a:p>
            <a:pPr marL="186055" indent="-186055">
              <a:buFont typeface="Arial" panose="020B0604020202020204" pitchFamily="34" charset="0"/>
              <a:buChar char="•"/>
              <a:defRPr/>
            </a:pPr>
            <a:endParaRPr lang="en-GB" sz="2000" dirty="0" smtClean="0">
              <a:latin typeface="Arial" panose="020B0604020202020204" pitchFamily="34" charset="0"/>
              <a:cs typeface="Arial" panose="020B0604020202020204" pitchFamily="34" charset="0"/>
            </a:endParaRPr>
          </a:p>
          <a:p>
            <a:pPr marL="186055" indent="-186055">
              <a:buFont typeface="Arial" panose="020B0604020202020204" pitchFamily="34" charset="0"/>
              <a:buChar char="•"/>
              <a:defRPr/>
            </a:pPr>
            <a:r>
              <a:rPr lang="en-AU" sz="2000" dirty="0" smtClean="0">
                <a:latin typeface="Arial" panose="020B0604020202020204" pitchFamily="34" charset="0"/>
                <a:cs typeface="Arial" panose="020B0604020202020204" pitchFamily="34" charset="0"/>
              </a:rPr>
              <a:t>爱尔康发布了Air Optix Colors，一系列彩色的</a:t>
            </a:r>
            <a:r>
              <a:rPr lang="zh-CN" altLang="en-AU" sz="2000" dirty="0" smtClean="0">
                <a:latin typeface="Arial" panose="020B0604020202020204" pitchFamily="34" charset="0"/>
                <a:ea typeface="宋体" panose="02010600030101010101" pitchFamily="2" charset="-122"/>
                <a:cs typeface="Arial" panose="020B0604020202020204" pitchFamily="34" charset="0"/>
              </a:rPr>
              <a:t>接触镜</a:t>
            </a:r>
            <a:endParaRPr lang="en-US" altLang="zh-CN" sz="2000" dirty="0" smtClean="0">
              <a:latin typeface="Arial" panose="020B0604020202020204" pitchFamily="34" charset="0"/>
              <a:ea typeface="宋体" panose="02010600030101010101" pitchFamily="2" charset="-122"/>
              <a:cs typeface="Arial" panose="020B0604020202020204" pitchFamily="34" charset="0"/>
            </a:endParaRPr>
          </a:p>
          <a:p>
            <a:pPr marL="186055" indent="-186055">
              <a:buFont typeface="Arial" panose="020B0604020202020204" pitchFamily="34" charset="0"/>
              <a:buChar char="•"/>
              <a:defRPr/>
            </a:pPr>
            <a:endParaRPr lang="zh-CN" altLang="en-AU" sz="2000" dirty="0" smtClean="0">
              <a:latin typeface="Arial" panose="020B0604020202020204" pitchFamily="34" charset="0"/>
              <a:ea typeface="宋体" panose="02010600030101010101" pitchFamily="2" charset="-122"/>
              <a:cs typeface="Arial" panose="020B0604020202020204" pitchFamily="34" charset="0"/>
            </a:endParaRPr>
          </a:p>
          <a:p>
            <a:pPr marL="186055" indent="-186055">
              <a:buFont typeface="Arial" panose="020B0604020202020204" pitchFamily="34" charset="0"/>
              <a:buChar char="•"/>
              <a:defRPr/>
            </a:pPr>
            <a:r>
              <a:rPr lang="en-AU" sz="2000" dirty="0" smtClean="0">
                <a:latin typeface="Arial" panose="020B0604020202020204" pitchFamily="34" charset="0"/>
                <a:cs typeface="Arial" panose="020B0604020202020204" pitchFamily="34" charset="0"/>
              </a:rPr>
              <a:t>强生发布了他们的</a:t>
            </a:r>
            <a:r>
              <a:rPr lang="zh-CN" altLang="en-US" sz="2000" dirty="0" smtClean="0">
                <a:latin typeface="Arial" panose="020B0604020202020204" pitchFamily="34" charset="0"/>
                <a:cs typeface="Arial" panose="020B0604020202020204" pitchFamily="34" charset="0"/>
              </a:rPr>
              <a:t>日抛型镜片</a:t>
            </a:r>
            <a:r>
              <a:rPr lang="en-AU" sz="2000" dirty="0" smtClean="0">
                <a:latin typeface="Arial" panose="020B0604020202020204" pitchFamily="34" charset="0"/>
                <a:cs typeface="Arial" panose="020B0604020202020204" pitchFamily="34" charset="0"/>
              </a:rPr>
              <a:t>，</a:t>
            </a:r>
            <a:r>
              <a:rPr lang="zh-CN" altLang="en-US" sz="2000" dirty="0" smtClean="0">
                <a:latin typeface="Arial" panose="020B0604020202020204" pitchFamily="34" charset="0"/>
                <a:cs typeface="Arial" panose="020B0604020202020204" pitchFamily="34" charset="0"/>
              </a:rPr>
              <a:t>美瞳</a:t>
            </a:r>
            <a:r>
              <a:rPr lang="zh-CN" sz="2000" dirty="0" smtClean="0">
                <a:latin typeface="Arial" panose="020B0604020202020204" pitchFamily="34" charset="0"/>
                <a:ea typeface="宋体" panose="02010600030101010101" pitchFamily="2" charset="-122"/>
                <a:cs typeface="Arial" panose="020B0604020202020204" pitchFamily="34" charset="0"/>
              </a:rPr>
              <a:t>接触镜</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Suneet Eng\Desktop\a2\A 2\Picture83.jpg"/>
          <p:cNvPicPr>
            <a:picLocks noChangeAspect="1" noChangeArrowheads="1"/>
          </p:cNvPicPr>
          <p:nvPr/>
        </p:nvPicPr>
        <p:blipFill>
          <a:blip r:embed="rId2" cstate="print"/>
          <a:srcRect/>
          <a:stretch>
            <a:fillRect/>
          </a:stretch>
        </p:blipFill>
        <p:spPr bwMode="auto">
          <a:xfrm>
            <a:off x="3051175" y="1125538"/>
            <a:ext cx="3105150" cy="4400550"/>
          </a:xfrm>
          <a:prstGeom prst="rect">
            <a:avLst/>
          </a:prstGeom>
          <a:noFill/>
        </p:spPr>
      </p:pic>
      <p:sp>
        <p:nvSpPr>
          <p:cNvPr id="167937" name="Title 1"/>
          <p:cNvSpPr>
            <a:spLocks noGrp="1"/>
          </p:cNvSpPr>
          <p:nvPr>
            <p:ph type="title"/>
          </p:nvPr>
        </p:nvSpPr>
        <p:spPr/>
        <p:txBody>
          <a:bodyPr>
            <a:normAutofit/>
          </a:bodyPr>
          <a:lstStyle/>
          <a:p>
            <a:r>
              <a:rPr lang="zh-CN" altLang="en-US" dirty="0" smtClean="0"/>
              <a:t>参考资料</a:t>
            </a:r>
            <a:endParaRPr lang="en-GB" dirty="0" smtClean="0"/>
          </a:p>
        </p:txBody>
      </p:sp>
      <p:sp>
        <p:nvSpPr>
          <p:cNvPr id="167939" name="TextBox 3"/>
          <p:cNvSpPr txBox="1">
            <a:spLocks noChangeArrowheads="1"/>
          </p:cNvSpPr>
          <p:nvPr/>
        </p:nvSpPr>
        <p:spPr bwMode="auto">
          <a:xfrm>
            <a:off x="1691680" y="5792787"/>
            <a:ext cx="4570482" cy="369332"/>
          </a:xfrm>
          <a:prstGeom prst="rect">
            <a:avLst/>
          </a:prstGeom>
          <a:noFill/>
          <a:ln w="9525">
            <a:noFill/>
            <a:miter lim="800000"/>
          </a:ln>
        </p:spPr>
        <p:txBody>
          <a:bodyPr wrap="none">
            <a:spAutoFit/>
          </a:bodyPr>
          <a:lstStyle/>
          <a:p>
            <a:pPr algn="l"/>
            <a:r>
              <a:rPr lang="en-GB" dirty="0" smtClean="0"/>
              <a:t>这本书可以在大多数</a:t>
            </a:r>
            <a:r>
              <a:rPr lang="zh-CN" altLang="en-US" dirty="0" smtClean="0"/>
              <a:t>视光院</a:t>
            </a:r>
            <a:r>
              <a:rPr lang="en-GB" dirty="0" smtClean="0"/>
              <a:t>校的图书馆找到</a:t>
            </a:r>
            <a:endParaRPr lang="en-GB" dirty="0"/>
          </a:p>
        </p:txBody>
      </p:sp>
      <p:sp>
        <p:nvSpPr>
          <p:cNvPr id="167940" name="TextBox 1"/>
          <p:cNvSpPr txBox="1">
            <a:spLocks noChangeArrowheads="1"/>
          </p:cNvSpPr>
          <p:nvPr/>
        </p:nvSpPr>
        <p:spPr bwMode="auto">
          <a:xfrm>
            <a:off x="6372225" y="4437063"/>
            <a:ext cx="2681288" cy="1200150"/>
          </a:xfrm>
          <a:prstGeom prst="rect">
            <a:avLst/>
          </a:prstGeom>
          <a:noFill/>
          <a:ln w="9525">
            <a:noFill/>
            <a:miter lim="800000"/>
          </a:ln>
        </p:spPr>
        <p:txBody>
          <a:bodyPr wrap="none">
            <a:spAutoFit/>
          </a:bodyPr>
          <a:lstStyle/>
          <a:p>
            <a:r>
              <a:rPr lang="en-AU">
                <a:latin typeface="Arial" panose="020B0604020202020204" pitchFamily="34" charset="0"/>
              </a:rPr>
              <a:t>© </a:t>
            </a:r>
            <a:r>
              <a:rPr lang="en-AU"/>
              <a:t>2009</a:t>
            </a:r>
          </a:p>
          <a:p>
            <a:r>
              <a:rPr lang="en-AU"/>
              <a:t>Bower House Publications,</a:t>
            </a:r>
            <a:br>
              <a:rPr lang="en-AU"/>
            </a:br>
            <a:r>
              <a:rPr lang="en-AU"/>
              <a:t>Shorne, Kent</a:t>
            </a:r>
          </a:p>
          <a:p>
            <a:r>
              <a:rPr lang="en-AU"/>
              <a:t>ISBN: 978-0-9558981-0-5</a:t>
            </a:r>
            <a:endParaRPr lang="en-GB"/>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ctrTitle" idx="4294967295"/>
          </p:nvPr>
        </p:nvSpPr>
        <p:spPr>
          <a:xfrm>
            <a:off x="990600" y="1460982"/>
            <a:ext cx="8648700" cy="365934"/>
          </a:xfrm>
        </p:spPr>
        <p:txBody>
          <a:bodyPr>
            <a:spAutoFit/>
          </a:bodyPr>
          <a:lstStyle/>
          <a:p>
            <a:pPr eaLnBrk="1" hangingPunct="1"/>
            <a:r>
              <a:rPr lang="zh-CN" altLang="en-US" sz="1778" b="1" dirty="0">
                <a:sym typeface="+mn-ea"/>
              </a:rPr>
              <a:t>通过教育基金和实物捐赠，</a:t>
            </a:r>
            <a:r>
              <a:rPr lang="en-CA" altLang="en-US" sz="1778" b="1" dirty="0" err="1"/>
              <a:t>IACLE开发和提供隐形眼镜教育</a:t>
            </a:r>
            <a:endParaRPr lang="en-CA" altLang="en-US" sz="1778" b="1" dirty="0"/>
          </a:p>
        </p:txBody>
      </p:sp>
      <p:sp>
        <p:nvSpPr>
          <p:cNvPr id="16387" name="TextBox 1"/>
          <p:cNvSpPr txBox="1">
            <a:spLocks noChangeArrowheads="1"/>
          </p:cNvSpPr>
          <p:nvPr/>
        </p:nvSpPr>
        <p:spPr bwMode="auto">
          <a:xfrm>
            <a:off x="3479801" y="4612923"/>
            <a:ext cx="15103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600" b="1" dirty="0">
                <a:solidFill>
                  <a:srgbClr val="5C6F7B"/>
                </a:solidFill>
              </a:rPr>
              <a:t>CIBA Vision</a:t>
            </a:r>
            <a:br>
              <a:rPr lang="en-AU" altLang="en-US" sz="1600" b="1" dirty="0">
                <a:solidFill>
                  <a:srgbClr val="5C6F7B"/>
                </a:solidFill>
              </a:rPr>
            </a:br>
            <a:r>
              <a:rPr lang="en-AU" altLang="en-US" sz="1600" b="1" dirty="0">
                <a:solidFill>
                  <a:srgbClr val="5C6F7B"/>
                </a:solidFill>
              </a:rPr>
              <a:t>Bausch &amp; Lomb</a:t>
            </a:r>
          </a:p>
          <a:p>
            <a:pPr>
              <a:spcBef>
                <a:spcPct val="0"/>
              </a:spcBef>
              <a:buFontTx/>
              <a:buNone/>
            </a:pPr>
            <a:r>
              <a:rPr lang="en-AU" altLang="en-US" sz="1600" b="1" dirty="0">
                <a:solidFill>
                  <a:srgbClr val="5C6F7B"/>
                </a:solidFill>
              </a:rPr>
              <a:t>Allergan</a:t>
            </a:r>
          </a:p>
          <a:p>
            <a:pPr>
              <a:spcBef>
                <a:spcPct val="0"/>
              </a:spcBef>
              <a:buFontTx/>
              <a:buNone/>
            </a:pPr>
            <a:r>
              <a:rPr lang="en-AU" altLang="en-US" sz="1600" b="1" dirty="0">
                <a:solidFill>
                  <a:srgbClr val="5C6F7B"/>
                </a:solidFill>
              </a:rPr>
              <a:t>AMO</a:t>
            </a:r>
          </a:p>
          <a:p>
            <a:pPr>
              <a:spcBef>
                <a:spcPct val="0"/>
              </a:spcBef>
              <a:buFontTx/>
              <a:buNone/>
            </a:pPr>
            <a:r>
              <a:rPr lang="en-AU" altLang="en-US" sz="1600" b="1" dirty="0">
                <a:solidFill>
                  <a:srgbClr val="5C6F7B"/>
                </a:solidFill>
              </a:rPr>
              <a:t>Ocular Sciences</a:t>
            </a:r>
          </a:p>
        </p:txBody>
      </p:sp>
      <p:sp>
        <p:nvSpPr>
          <p:cNvPr id="16388" name="TextBox 3"/>
          <p:cNvSpPr txBox="1">
            <a:spLocks noChangeArrowheads="1"/>
          </p:cNvSpPr>
          <p:nvPr/>
        </p:nvSpPr>
        <p:spPr bwMode="auto">
          <a:xfrm>
            <a:off x="6164266" y="4612923"/>
            <a:ext cx="21320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AU" altLang="en-US" sz="1600" b="1" dirty="0">
                <a:solidFill>
                  <a:srgbClr val="5C6F7B"/>
                </a:solidFill>
              </a:rPr>
              <a:t>Wesley Jessen</a:t>
            </a:r>
          </a:p>
          <a:p>
            <a:pPr>
              <a:spcBef>
                <a:spcPct val="0"/>
              </a:spcBef>
              <a:buFontTx/>
              <a:buNone/>
            </a:pPr>
            <a:r>
              <a:rPr lang="en-AU" altLang="en-US" sz="1600" b="1" dirty="0">
                <a:solidFill>
                  <a:srgbClr val="5C6F7B"/>
                </a:solidFill>
              </a:rPr>
              <a:t>Menicon</a:t>
            </a:r>
          </a:p>
          <a:p>
            <a:pPr>
              <a:spcBef>
                <a:spcPct val="0"/>
              </a:spcBef>
              <a:buFontTx/>
              <a:buNone/>
            </a:pPr>
            <a:r>
              <a:rPr lang="en-AU" altLang="en-US" sz="1600" b="1" dirty="0">
                <a:solidFill>
                  <a:srgbClr val="5C6F7B"/>
                </a:solidFill>
              </a:rPr>
              <a:t>Paragon</a:t>
            </a:r>
          </a:p>
          <a:p>
            <a:pPr>
              <a:spcBef>
                <a:spcPct val="0"/>
              </a:spcBef>
              <a:buFontTx/>
              <a:buNone/>
            </a:pPr>
            <a:r>
              <a:rPr lang="en-AU" altLang="en-US" sz="1600" b="1" dirty="0">
                <a:solidFill>
                  <a:srgbClr val="5C6F7B"/>
                </a:solidFill>
              </a:rPr>
              <a:t>Pilkington Barnes-Hind</a:t>
            </a:r>
          </a:p>
          <a:p>
            <a:pPr>
              <a:spcBef>
                <a:spcPct val="0"/>
              </a:spcBef>
              <a:buFontTx/>
              <a:buNone/>
            </a:pPr>
            <a:r>
              <a:rPr lang="en-AU" altLang="en-US" sz="1600" b="1" dirty="0">
                <a:solidFill>
                  <a:srgbClr val="5C6F7B"/>
                </a:solidFill>
              </a:rPr>
              <a:t>Aspect Vision Care</a:t>
            </a:r>
            <a:endParaRPr lang="en-GB" altLang="en-US" sz="1600" b="1" dirty="0">
              <a:solidFill>
                <a:srgbClr val="5C6F7B"/>
              </a:solidFill>
            </a:endParaRPr>
          </a:p>
        </p:txBody>
      </p:sp>
      <p:sp>
        <p:nvSpPr>
          <p:cNvPr id="16389" name="TextBox 1"/>
          <p:cNvSpPr txBox="1">
            <a:spLocks noChangeArrowheads="1"/>
          </p:cNvSpPr>
          <p:nvPr/>
        </p:nvSpPr>
        <p:spPr bwMode="auto">
          <a:xfrm>
            <a:off x="2895600" y="2180167"/>
            <a:ext cx="1218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铂金赞助商</a:t>
            </a:r>
            <a:endParaRPr lang="en-GB" altLang="en-US" sz="1600" b="1" i="1" dirty="0">
              <a:solidFill>
                <a:prstClr val="black"/>
              </a:solidFill>
              <a:latin typeface="Arial" panose="020B0604020202020204" pitchFamily="34" charset="0"/>
            </a:endParaRPr>
          </a:p>
        </p:txBody>
      </p:sp>
      <p:sp>
        <p:nvSpPr>
          <p:cNvPr id="16390" name="TextBox 5"/>
          <p:cNvSpPr txBox="1">
            <a:spLocks noChangeArrowheads="1"/>
          </p:cNvSpPr>
          <p:nvPr/>
        </p:nvSpPr>
        <p:spPr bwMode="auto">
          <a:xfrm>
            <a:off x="6288091" y="2180167"/>
            <a:ext cx="12186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白银赞助商</a:t>
            </a:r>
            <a:endParaRPr lang="en-GB" altLang="en-US" sz="1600" b="1" i="1" dirty="0">
              <a:solidFill>
                <a:prstClr val="black"/>
              </a:solidFill>
              <a:latin typeface="Arial" panose="020B0604020202020204" pitchFamily="34" charset="0"/>
            </a:endParaRPr>
          </a:p>
        </p:txBody>
      </p:sp>
      <p:sp>
        <p:nvSpPr>
          <p:cNvPr id="16391" name="TextBox 6"/>
          <p:cNvSpPr txBox="1">
            <a:spLocks noChangeArrowheads="1"/>
          </p:cNvSpPr>
          <p:nvPr/>
        </p:nvSpPr>
        <p:spPr bwMode="auto">
          <a:xfrm>
            <a:off x="5576889" y="3932768"/>
            <a:ext cx="10118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zh-CN" altLang="en-US" sz="1600" b="1" i="1" dirty="0">
                <a:solidFill>
                  <a:prstClr val="black"/>
                </a:solidFill>
                <a:latin typeface="Arial" panose="020B0604020202020204" pitchFamily="34" charset="0"/>
              </a:rPr>
              <a:t>捐赠资助</a:t>
            </a:r>
            <a:endParaRPr lang="en-GB" altLang="en-US" sz="1600" b="1" i="1" dirty="0">
              <a:solidFill>
                <a:prstClr val="black"/>
              </a:solidFill>
              <a:latin typeface="Arial" panose="020B0604020202020204" pitchFamily="34" charset="0"/>
            </a:endParaRPr>
          </a:p>
        </p:txBody>
      </p:sp>
    </p:spTree>
    <p:extLst>
      <p:ext uri="{BB962C8B-B14F-4D97-AF65-F5344CB8AC3E}">
        <p14:creationId xmlns:p14="http://schemas.microsoft.com/office/powerpoint/2010/main" val="38301663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6"/>
          <p:cNvSpPr>
            <a:spLocks noGrp="1"/>
          </p:cNvSpPr>
          <p:nvPr>
            <p:ph type="ctrTitle"/>
          </p:nvPr>
        </p:nvSpPr>
        <p:spPr>
          <a:xfrm>
            <a:off x="657225" y="3756025"/>
            <a:ext cx="7772400" cy="830263"/>
          </a:xfrm>
        </p:spPr>
        <p:txBody>
          <a:bodyPr/>
          <a:lstStyle/>
          <a:p>
            <a:pPr eaLnBrk="1" hangingPunct="1"/>
            <a:r>
              <a:rPr lang="en-GB" altLang="en-US" sz="4800" smtClean="0"/>
              <a:t>THANK YOU</a:t>
            </a:r>
            <a:endParaRPr lang="en-CA" altLang="en-US" sz="4800" smtClean="0"/>
          </a:p>
        </p:txBody>
      </p:sp>
      <p:sp>
        <p:nvSpPr>
          <p:cNvPr id="155650" name="Subtitle 7"/>
          <p:cNvSpPr>
            <a:spLocks noGrp="1"/>
          </p:cNvSpPr>
          <p:nvPr>
            <p:ph type="subTitle" idx="1"/>
          </p:nvPr>
        </p:nvSpPr>
        <p:spPr>
          <a:xfrm>
            <a:off x="1371600" y="4902200"/>
            <a:ext cx="6400800" cy="508000"/>
          </a:xfrm>
        </p:spPr>
        <p:txBody>
          <a:bodyPr/>
          <a:lstStyle/>
          <a:p>
            <a:pPr eaLnBrk="1" hangingPunct="1"/>
            <a:r>
              <a:rPr lang="en-GB" altLang="en-US" smtClean="0"/>
              <a:t>www.iacle.org</a:t>
            </a:r>
            <a:endParaRPr lang="en-CA"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6"/>
          <p:cNvSpPr>
            <a:spLocks noGrp="1"/>
          </p:cNvSpPr>
          <p:nvPr>
            <p:ph type="title"/>
          </p:nvPr>
        </p:nvSpPr>
        <p:spPr/>
        <p:txBody>
          <a:bodyPr/>
          <a:lstStyle/>
          <a:p>
            <a:r>
              <a:rPr lang="zh-CN" altLang="en-GB" dirty="0" smtClean="0">
                <a:ea typeface="宋体" panose="02010600030101010101" pitchFamily="2" charset="-122"/>
              </a:rPr>
              <a:t>介绍</a:t>
            </a:r>
          </a:p>
        </p:txBody>
      </p:sp>
      <p:sp>
        <p:nvSpPr>
          <p:cNvPr id="55298" name="Content Placeholder 7"/>
          <p:cNvSpPr>
            <a:spLocks noGrp="1"/>
          </p:cNvSpPr>
          <p:nvPr>
            <p:ph idx="1"/>
          </p:nvPr>
        </p:nvSpPr>
        <p:spPr>
          <a:xfrm>
            <a:off x="20955" y="861060"/>
            <a:ext cx="8517890" cy="5775960"/>
          </a:xfrm>
        </p:spPr>
        <p:txBody>
          <a:bodyPr/>
          <a:lstStyle/>
          <a:p>
            <a:pPr>
              <a:buFont typeface="Arial" panose="020B0604020202020204" pitchFamily="34" charset="0"/>
              <a:buNone/>
              <a:defRPr/>
            </a:pPr>
            <a:r>
              <a:rPr lang="en-GB" sz="1800" dirty="0" smtClean="0">
                <a:solidFill>
                  <a:schemeClr val="tx1"/>
                </a:solidFill>
                <a:latin typeface="Times New Roman MT Std" pitchFamily="18" charset="0"/>
                <a:cs typeface="Times New Roman" panose="02020603050405020304" charset="0"/>
              </a:rPr>
              <a:t>早期的理论</a:t>
            </a:r>
            <a:r>
              <a:rPr lang="zh-CN" altLang="en-US" sz="1800" dirty="0" smtClean="0">
                <a:solidFill>
                  <a:schemeClr val="tx1"/>
                </a:solidFill>
                <a:latin typeface="Times New Roman MT Std" pitchFamily="18" charset="0"/>
                <a:cs typeface="Times New Roman" panose="02020603050405020304" charset="0"/>
              </a:rPr>
              <a:t>研究者</a:t>
            </a:r>
            <a:endParaRPr lang="en-GB" sz="1800" dirty="0" smtClean="0">
              <a:solidFill>
                <a:schemeClr val="tx1"/>
              </a:solidFill>
              <a:latin typeface="Times New Roman MT Std" pitchFamily="18" charset="0"/>
              <a:cs typeface="Times New Roman" panose="02020603050405020304" charset="0"/>
            </a:endParaRPr>
          </a:p>
          <a:p>
            <a:pPr>
              <a:buFont typeface="Arial" panose="020B0604020202020204" pitchFamily="34" charset="0"/>
              <a:buNone/>
            </a:pPr>
            <a:endParaRPr lang="en-GB" sz="1400" dirty="0" smtClean="0">
              <a:solidFill>
                <a:schemeClr val="tx1"/>
              </a:solidFill>
            </a:endParaRPr>
          </a:p>
          <a:p>
            <a:pPr eaLnBrk="1" hangingPunct="1">
              <a:spcAft>
                <a:spcPts val="600"/>
              </a:spcAft>
            </a:pPr>
            <a:r>
              <a:rPr lang="en-GB" sz="1600" dirty="0" smtClean="0">
                <a:solidFill>
                  <a:schemeClr val="tx1"/>
                </a:solidFill>
              </a:rPr>
              <a:t>在公元前25年到公元50年之间，翼状胬肉手术后</a:t>
            </a:r>
            <a:r>
              <a:rPr lang="zh-CN" altLang="en-US" sz="1600" dirty="0" smtClean="0">
                <a:solidFill>
                  <a:schemeClr val="tx1"/>
                </a:solidFill>
              </a:rPr>
              <a:t>会使用</a:t>
            </a:r>
            <a:r>
              <a:rPr lang="en-GB" sz="1600" dirty="0" smtClean="0">
                <a:solidFill>
                  <a:schemeClr val="tx1"/>
                </a:solidFill>
              </a:rPr>
              <a:t>预防性的</a:t>
            </a:r>
            <a:r>
              <a:rPr lang="zh-CN" altLang="en-US" sz="1600" dirty="0" smtClean="0">
                <a:solidFill>
                  <a:schemeClr val="tx1"/>
                </a:solidFill>
              </a:rPr>
              <a:t>亚麻材质的盘子</a:t>
            </a:r>
            <a:endParaRPr lang="en-GB" sz="1600" dirty="0" err="1" smtClean="0">
              <a:solidFill>
                <a:schemeClr val="tx1"/>
              </a:solidFill>
            </a:endParaRPr>
          </a:p>
          <a:p>
            <a:pPr eaLnBrk="1" hangingPunct="1">
              <a:spcAft>
                <a:spcPts val="600"/>
              </a:spcAft>
            </a:pPr>
            <a:r>
              <a:rPr lang="en-GB" sz="1600" dirty="0" smtClean="0">
                <a:solidFill>
                  <a:schemeClr val="tx1"/>
                </a:solidFill>
              </a:rPr>
              <a:t>年，《达芬奇:对开手稿》被认为是</a:t>
            </a:r>
            <a:r>
              <a:rPr lang="zh-CN" altLang="en-GB" sz="1600" dirty="0" err="1" smtClean="0">
                <a:solidFill>
                  <a:schemeClr val="tx1"/>
                </a:solidFill>
                <a:ea typeface="宋体" panose="02010600030101010101" pitchFamily="2" charset="-122"/>
              </a:rPr>
              <a:t>接触镜</a:t>
            </a:r>
            <a:r>
              <a:rPr lang="en-GB" sz="1600" dirty="0" err="1" smtClean="0">
                <a:solidFill>
                  <a:schemeClr val="tx1"/>
                </a:solidFill>
              </a:rPr>
              <a:t>的“发明”。罗伯特·海茨驳斥了这个理论</a:t>
            </a:r>
          </a:p>
          <a:p>
            <a:pPr eaLnBrk="1" hangingPunct="1">
              <a:spcAft>
                <a:spcPts val="600"/>
              </a:spcAft>
            </a:pPr>
            <a:r>
              <a:rPr lang="en-GB" sz="1600" dirty="0" smtClean="0">
                <a:solidFill>
                  <a:schemeClr val="tx1"/>
                </a:solidFill>
              </a:rPr>
              <a:t>1637年，勒内·笛卡尔:充满水的管子</a:t>
            </a:r>
          </a:p>
          <a:p>
            <a:pPr eaLnBrk="1" hangingPunct="1">
              <a:spcAft>
                <a:spcPts val="600"/>
              </a:spcAft>
            </a:pPr>
            <a:r>
              <a:rPr lang="en-GB" sz="1600" dirty="0" smtClean="0">
                <a:solidFill>
                  <a:schemeClr val="tx1"/>
                </a:solidFill>
              </a:rPr>
              <a:t>1685年，Philip de la Hire:</a:t>
            </a:r>
            <a:r>
              <a:rPr lang="zh-CN" altLang="en-GB" sz="1600" dirty="0" smtClean="0">
                <a:solidFill>
                  <a:schemeClr val="tx1"/>
                </a:solidFill>
                <a:ea typeface="宋体" panose="02010600030101010101" pitchFamily="2" charset="-122"/>
              </a:rPr>
              <a:t>液体</a:t>
            </a:r>
            <a:r>
              <a:rPr lang="en-GB" sz="1600" dirty="0" smtClean="0">
                <a:solidFill>
                  <a:schemeClr val="tx1"/>
                </a:solidFill>
              </a:rPr>
              <a:t>矫正近视?</a:t>
            </a:r>
          </a:p>
          <a:p>
            <a:pPr lvl="1" eaLnBrk="1" hangingPunct="1">
              <a:spcAft>
                <a:spcPts val="1800"/>
              </a:spcAft>
            </a:pPr>
            <a:r>
              <a:rPr lang="en-GB" sz="1600" dirty="0" smtClean="0">
                <a:solidFill>
                  <a:schemeClr val="tx1"/>
                </a:solidFill>
              </a:rPr>
              <a:t>以上</a:t>
            </a:r>
            <a:r>
              <a:rPr lang="zh-CN" altLang="en-US" sz="1600" dirty="0" smtClean="0">
                <a:solidFill>
                  <a:schemeClr val="tx1"/>
                </a:solidFill>
              </a:rPr>
              <a:t>研究其实</a:t>
            </a:r>
            <a:r>
              <a:rPr lang="en-GB" sz="1600" dirty="0" smtClean="0">
                <a:solidFill>
                  <a:schemeClr val="tx1"/>
                </a:solidFill>
              </a:rPr>
              <a:t>都与</a:t>
            </a:r>
            <a:r>
              <a:rPr lang="zh-CN" altLang="en-US" sz="1600" dirty="0" smtClean="0">
                <a:solidFill>
                  <a:schemeClr val="tx1"/>
                </a:solidFill>
              </a:rPr>
              <a:t>真正的</a:t>
            </a:r>
            <a:r>
              <a:rPr lang="zh-CN" altLang="en-GB" sz="1600" dirty="0" smtClean="0">
                <a:solidFill>
                  <a:schemeClr val="tx1"/>
                </a:solidFill>
                <a:ea typeface="宋体" panose="02010600030101010101" pitchFamily="2" charset="-122"/>
              </a:rPr>
              <a:t>接触镜</a:t>
            </a:r>
            <a:r>
              <a:rPr lang="zh-CN" altLang="en-US" sz="1600" dirty="0" smtClean="0">
                <a:solidFill>
                  <a:schemeClr val="tx1"/>
                </a:solidFill>
                <a:ea typeface="宋体" panose="02010600030101010101" pitchFamily="2" charset="-122"/>
              </a:rPr>
              <a:t>有一定距离</a:t>
            </a:r>
            <a:endParaRPr lang="en-GB" sz="1600" dirty="0" smtClean="0">
              <a:solidFill>
                <a:schemeClr val="tx1"/>
              </a:solidFill>
            </a:endParaRPr>
          </a:p>
          <a:p>
            <a:pPr eaLnBrk="1" hangingPunct="1">
              <a:spcAft>
                <a:spcPts val="600"/>
              </a:spcAft>
            </a:pPr>
            <a:r>
              <a:rPr lang="zh-CN" altLang="en-US" sz="1600" dirty="0" smtClean="0">
                <a:solidFill>
                  <a:schemeClr val="tx1"/>
                </a:solidFill>
                <a:ea typeface="宋体" panose="02010600030101010101" pitchFamily="2" charset="-122"/>
              </a:rPr>
              <a:t>以下</a:t>
            </a:r>
            <a:r>
              <a:rPr lang="zh-CN" altLang="en-GB" sz="1600" dirty="0" smtClean="0">
                <a:solidFill>
                  <a:schemeClr val="tx1"/>
                </a:solidFill>
                <a:ea typeface="宋体" panose="02010600030101010101" pitchFamily="2" charset="-122"/>
              </a:rPr>
              <a:t>两</a:t>
            </a:r>
            <a:r>
              <a:rPr lang="zh-CN" altLang="en-US" sz="1600" dirty="0" smtClean="0">
                <a:solidFill>
                  <a:schemeClr val="tx1"/>
                </a:solidFill>
                <a:ea typeface="宋体" panose="02010600030101010101" pitchFamily="2" charset="-122"/>
              </a:rPr>
              <a:t>段</a:t>
            </a:r>
            <a:r>
              <a:rPr lang="zh-CN" altLang="en-GB" sz="1600" dirty="0" smtClean="0">
                <a:solidFill>
                  <a:schemeClr val="tx1"/>
                </a:solidFill>
                <a:ea typeface="宋体" panose="02010600030101010101" pitchFamily="2" charset="-122"/>
              </a:rPr>
              <a:t>时期</a:t>
            </a:r>
            <a:r>
              <a:rPr lang="zh-CN" altLang="en-US" sz="1600" dirty="0" smtClean="0">
                <a:solidFill>
                  <a:schemeClr val="tx1"/>
                </a:solidFill>
                <a:ea typeface="宋体" panose="02010600030101010101" pitchFamily="2" charset="-122"/>
              </a:rPr>
              <a:t>值得被关注</a:t>
            </a:r>
            <a:endParaRPr lang="en-GB" sz="1600" dirty="0" smtClean="0">
              <a:solidFill>
                <a:schemeClr val="tx1"/>
              </a:solidFill>
            </a:endParaRPr>
          </a:p>
          <a:p>
            <a:pPr lvl="1" eaLnBrk="1" hangingPunct="1">
              <a:spcAft>
                <a:spcPts val="600"/>
              </a:spcAft>
            </a:pPr>
            <a:r>
              <a:rPr lang="en-GB" sz="1600" dirty="0" smtClean="0">
                <a:solidFill>
                  <a:schemeClr val="tx1"/>
                </a:solidFill>
              </a:rPr>
              <a:t>1801, Thomas Young 1801年,托马斯·</a:t>
            </a:r>
            <a:r>
              <a:rPr lang="zh-CN" altLang="en-US" sz="1600" dirty="0" smtClean="0">
                <a:solidFill>
                  <a:schemeClr val="tx1"/>
                </a:solidFill>
              </a:rPr>
              <a:t>杨</a:t>
            </a:r>
            <a:r>
              <a:rPr lang="zh-CN" altLang="en-US" sz="1600" dirty="0">
                <a:solidFill>
                  <a:schemeClr val="tx1"/>
                </a:solidFill>
                <a:ea typeface="宋体" panose="02010600030101010101" pitchFamily="2" charset="-122"/>
              </a:rPr>
              <a:t>时期</a:t>
            </a:r>
            <a:endParaRPr lang="en-GB" sz="1600" dirty="0" smtClean="0">
              <a:solidFill>
                <a:schemeClr val="tx1"/>
              </a:solidFill>
            </a:endParaRPr>
          </a:p>
          <a:p>
            <a:pPr lvl="1" eaLnBrk="1" hangingPunct="1">
              <a:spcAft>
                <a:spcPts val="600"/>
              </a:spcAft>
            </a:pPr>
            <a:r>
              <a:rPr lang="en-GB" sz="1600" dirty="0" smtClean="0">
                <a:solidFill>
                  <a:schemeClr val="tx1"/>
                </a:solidFill>
              </a:rPr>
              <a:t>1827, Sir John Herschel </a:t>
            </a:r>
            <a:r>
              <a:rPr lang="en-US" altLang="en-GB" sz="1600" dirty="0" smtClean="0">
                <a:solidFill>
                  <a:schemeClr val="tx1"/>
                </a:solidFill>
              </a:rPr>
              <a:t>1827</a:t>
            </a:r>
            <a:r>
              <a:rPr lang="zh-CN" altLang="en-US" sz="1600" dirty="0" smtClean="0">
                <a:solidFill>
                  <a:schemeClr val="tx1"/>
                </a:solidFill>
                <a:ea typeface="宋体" panose="02010600030101010101" pitchFamily="2" charset="-122"/>
              </a:rPr>
              <a:t>年</a:t>
            </a:r>
            <a:r>
              <a:rPr lang="en-US" altLang="zh-CN" sz="1600" dirty="0" smtClean="0">
                <a:solidFill>
                  <a:schemeClr val="tx1"/>
                </a:solidFill>
                <a:ea typeface="宋体" panose="02010600030101010101" pitchFamily="2" charset="-122"/>
              </a:rPr>
              <a:t>,约翰赫歇</a:t>
            </a:r>
            <a:r>
              <a:rPr lang="zh-CN" altLang="en-US" sz="1600" dirty="0" smtClean="0">
                <a:solidFill>
                  <a:schemeClr val="tx1"/>
                </a:solidFill>
                <a:ea typeface="宋体" panose="02010600030101010101" pitchFamily="2" charset="-122"/>
              </a:rPr>
              <a:t>时期</a:t>
            </a:r>
            <a:endParaRPr lang="en-GB" sz="1400" dirty="0" smtClean="0">
              <a:solidFill>
                <a:schemeClr val="tx1"/>
              </a:solidFill>
            </a:endParaRPr>
          </a:p>
        </p:txBody>
      </p:sp>
      <p:pic>
        <p:nvPicPr>
          <p:cNvPr id="1026" name="Picture 2" descr="C:\Users\Suneet Eng\Desktop\a2\A 2\Picture1.jpg"/>
          <p:cNvPicPr>
            <a:picLocks noChangeAspect="1" noChangeArrowheads="1"/>
          </p:cNvPicPr>
          <p:nvPr/>
        </p:nvPicPr>
        <p:blipFill>
          <a:blip r:embed="rId3" cstate="print"/>
          <a:srcRect/>
          <a:stretch>
            <a:fillRect/>
          </a:stretch>
        </p:blipFill>
        <p:spPr bwMode="auto">
          <a:xfrm>
            <a:off x="6614160" y="3637915"/>
            <a:ext cx="2377440" cy="299847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6"/>
          <p:cNvSpPr>
            <a:spLocks noGrp="1"/>
          </p:cNvSpPr>
          <p:nvPr>
            <p:ph type="title"/>
          </p:nvPr>
        </p:nvSpPr>
        <p:spPr/>
        <p:txBody>
          <a:bodyPr/>
          <a:lstStyle/>
          <a:p>
            <a:r>
              <a:rPr lang="zh-CN" altLang="en-US" dirty="0" smtClean="0"/>
              <a:t>介绍</a:t>
            </a:r>
            <a:endParaRPr lang="en-GB" dirty="0" smtClean="0"/>
          </a:p>
        </p:txBody>
      </p:sp>
      <p:sp>
        <p:nvSpPr>
          <p:cNvPr id="21507" name="Content Placeholder 7"/>
          <p:cNvSpPr>
            <a:spLocks noGrp="1"/>
          </p:cNvSpPr>
          <p:nvPr>
            <p:ph sz="half" idx="1"/>
          </p:nvPr>
        </p:nvSpPr>
        <p:spPr>
          <a:xfrm>
            <a:off x="250825" y="929005"/>
            <a:ext cx="5892800" cy="5638165"/>
          </a:xfrm>
        </p:spPr>
        <p:txBody>
          <a:bodyPr>
            <a:normAutofit fontScale="97500"/>
          </a:bodyPr>
          <a:lstStyle/>
          <a:p>
            <a:pPr>
              <a:buFont typeface="Arial" panose="020B0604020202020204" pitchFamily="34" charset="0"/>
              <a:buNone/>
              <a:defRPr/>
            </a:pPr>
            <a:r>
              <a:rPr lang="zh-CN" altLang="en-GB" sz="2800" dirty="0" smtClean="0">
                <a:solidFill>
                  <a:srgbClr val="0073AE"/>
                </a:solidFill>
                <a:latin typeface="Times New Roman MT Std" pitchFamily="18" charset="0"/>
                <a:ea typeface="宋体" panose="02010600030101010101" pitchFamily="2" charset="-122"/>
                <a:cs typeface="Times New Roman" panose="02020603050405020304" charset="0"/>
              </a:rPr>
              <a:t>早期理论</a:t>
            </a:r>
            <a:r>
              <a:rPr lang="zh-CN" altLang="en-US" sz="2800" dirty="0" smtClean="0">
                <a:solidFill>
                  <a:srgbClr val="0073AE"/>
                </a:solidFill>
                <a:latin typeface="Times New Roman MT Std" pitchFamily="18" charset="0"/>
                <a:ea typeface="宋体" panose="02010600030101010101" pitchFamily="2" charset="-122"/>
                <a:cs typeface="Times New Roman" panose="02020603050405020304" charset="0"/>
              </a:rPr>
              <a:t>研究者</a:t>
            </a:r>
            <a:endParaRPr lang="en-GB" sz="2800" dirty="0" smtClean="0">
              <a:solidFill>
                <a:srgbClr val="0073AE"/>
              </a:solidFill>
              <a:latin typeface="Times New Roman MT Std" pitchFamily="18" charset="0"/>
              <a:cs typeface="Times New Roman" panose="0202060305040502030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托马斯·杨爵士(1773-1829)是英国著名的内科医生和物理学家</a:t>
            </a:r>
          </a:p>
          <a:p>
            <a:pPr eaLnBrk="1" hangingPunct="1">
              <a:buFont typeface="Arial" panose="020B0604020202020204" pitchFamily="34" charset="0"/>
              <a:buChar char="•"/>
              <a:defRPr/>
            </a:pPr>
            <a:r>
              <a:rPr lang="en-GB" sz="1800" dirty="0" smtClean="0">
                <a:latin typeface="Arial" panose="020B0604020202020204" pitchFamily="34" charset="0"/>
                <a:cs typeface="Arial" panose="020B0604020202020204" pitchFamily="34" charset="0"/>
              </a:rPr>
              <a:t>1801年，他</a:t>
            </a:r>
            <a:r>
              <a:rPr lang="zh-CN" altLang="en-US" sz="1800" dirty="0" smtClean="0">
                <a:latin typeface="Arial" panose="020B0604020202020204" pitchFamily="34" charset="0"/>
                <a:cs typeface="Arial" panose="020B0604020202020204" pitchFamily="34" charset="0"/>
              </a:rPr>
              <a:t>的一本书</a:t>
            </a:r>
            <a:r>
              <a:rPr lang="en-GB" sz="1800" dirty="0" smtClean="0">
                <a:latin typeface="Arial" panose="020B0604020202020204" pitchFamily="34" charset="0"/>
                <a:cs typeface="Arial" panose="020B0604020202020204" pitchFamily="34" charset="0"/>
              </a:rPr>
              <a:t>《眼睛的机制》</a:t>
            </a:r>
            <a:r>
              <a:rPr lang="zh-CN" altLang="en-US" sz="1800" dirty="0" smtClean="0">
                <a:latin typeface="Arial" panose="020B0604020202020204" pitchFamily="34" charset="0"/>
                <a:cs typeface="Arial" panose="020B0604020202020204" pitchFamily="34" charset="0"/>
              </a:rPr>
              <a:t>写道：</a:t>
            </a:r>
            <a:r>
              <a:rPr lang="en-GB" sz="1800" dirty="0" smtClean="0">
                <a:latin typeface="Arial" panose="020B0604020202020204" pitchFamily="34" charset="0"/>
                <a:cs typeface="Arial" panose="020B0604020202020204" pitchFamily="34" charset="0"/>
              </a:rPr>
              <a:t>我从一个小的植物显微镜上取了一张照片半径为0.8英寸的双凸透镜，固定在五分之一英寸深的凹槽中。用蜡固定它的边缘，我把它滴入适量的冷水，直到它满了四分之三，然后把它敷在我的眼睛上，这样角膜就会投射到眼窝&amp;与水接触的任何地方。</a:t>
            </a:r>
          </a:p>
          <a:p>
            <a:pPr eaLnBrk="1" hangingPunct="1">
              <a:spcAft>
                <a:spcPts val="600"/>
              </a:spcAft>
              <a:buFont typeface="Arial" panose="020B0604020202020204" pitchFamily="34" charset="0"/>
              <a:buChar char="•"/>
              <a:defRPr/>
            </a:pPr>
            <a:r>
              <a:rPr lang="en-GB" sz="2000" dirty="0" smtClean="0">
                <a:latin typeface="Arial" panose="020B0604020202020204" pitchFamily="34" charset="0"/>
                <a:cs typeface="Arial" panose="020B0604020202020204" pitchFamily="34" charset="0"/>
              </a:rPr>
              <a:t>他展示了角膜的中和作用</a:t>
            </a:r>
          </a:p>
          <a:p>
            <a:pPr eaLnBrk="1" hangingPunct="1">
              <a:buFont typeface="Arial" panose="020B0604020202020204" pitchFamily="34" charset="0"/>
              <a:buChar char="•"/>
              <a:defRPr/>
            </a:pPr>
            <a:r>
              <a:rPr lang="zh-CN" altLang="en-GB" sz="2000" dirty="0" smtClean="0">
                <a:latin typeface="Arial" panose="020B0604020202020204" pitchFamily="34" charset="0"/>
                <a:ea typeface="宋体" panose="02010600030101010101" pitchFamily="2" charset="-122"/>
                <a:cs typeface="Arial" panose="020B0604020202020204" pitchFamily="34" charset="0"/>
              </a:rPr>
              <a:t>没有实用性</a:t>
            </a:r>
            <a:r>
              <a:rPr lang="zh-CN" altLang="en-US" sz="2000" dirty="0" smtClean="0">
                <a:latin typeface="Arial" panose="020B0604020202020204" pitchFamily="34" charset="0"/>
                <a:ea typeface="宋体" panose="02010600030101010101" pitchFamily="2" charset="-122"/>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None/>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GB" dirty="0" smtClean="0">
              <a:latin typeface="Arial" panose="020B0604020202020204" pitchFamily="34" charset="0"/>
              <a:cs typeface="Arial" panose="020B0604020202020204" pitchFamily="34" charset="0"/>
            </a:endParaRPr>
          </a:p>
        </p:txBody>
      </p:sp>
      <p:pic>
        <p:nvPicPr>
          <p:cNvPr id="2050" name="Picture 2" descr="C:\Users\Suneet Eng\Desktop\a2\A 2\Picture2.jpg"/>
          <p:cNvPicPr>
            <a:picLocks noChangeAspect="1" noChangeArrowheads="1"/>
          </p:cNvPicPr>
          <p:nvPr/>
        </p:nvPicPr>
        <p:blipFill>
          <a:blip r:embed="rId3" cstate="print"/>
          <a:srcRect/>
          <a:stretch>
            <a:fillRect/>
          </a:stretch>
        </p:blipFill>
        <p:spPr bwMode="auto">
          <a:xfrm>
            <a:off x="6143636" y="2000240"/>
            <a:ext cx="2822575" cy="37671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013_IACLE 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ons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Regula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2013_IACLE PPT_Template</Template>
  <TotalTime>1765</TotalTime>
  <Words>7404</Words>
  <Application>Microsoft Office PowerPoint</Application>
  <PresentationFormat>全屏显示(4:3)</PresentationFormat>
  <Paragraphs>809</Paragraphs>
  <Slides>76</Slides>
  <Notes>51</Notes>
  <HiddenSlides>0</HiddenSlides>
  <MMClips>0</MMClips>
  <ScaleCrop>false</ScaleCrop>
  <HeadingPairs>
    <vt:vector size="6" baseType="variant">
      <vt:variant>
        <vt:lpstr>已用的字体</vt:lpstr>
      </vt:variant>
      <vt:variant>
        <vt:i4>7</vt:i4>
      </vt:variant>
      <vt:variant>
        <vt:lpstr>主题</vt:lpstr>
      </vt:variant>
      <vt:variant>
        <vt:i4>10</vt:i4>
      </vt:variant>
      <vt:variant>
        <vt:lpstr>幻灯片标题</vt:lpstr>
      </vt:variant>
      <vt:variant>
        <vt:i4>76</vt:i4>
      </vt:variant>
    </vt:vector>
  </HeadingPairs>
  <TitlesOfParts>
    <vt:vector size="93" baseType="lpstr">
      <vt:lpstr>MS PGothic</vt:lpstr>
      <vt:lpstr>Times New Roman MT Std</vt:lpstr>
      <vt:lpstr>宋体</vt:lpstr>
      <vt:lpstr>Arial</vt:lpstr>
      <vt:lpstr>Calibri</vt:lpstr>
      <vt:lpstr>Times New Roman</vt:lpstr>
      <vt:lpstr>Wingdings</vt:lpstr>
      <vt:lpstr>2013_IACLE PPT_Template</vt:lpstr>
      <vt:lpstr>Sponsors</vt:lpstr>
      <vt:lpstr>Regular Slide</vt:lpstr>
      <vt:lpstr>Section Slide</vt:lpstr>
      <vt:lpstr>Final Slide</vt:lpstr>
      <vt:lpstr>1_Regular Slide</vt:lpstr>
      <vt:lpstr>2_Regular Slide</vt:lpstr>
      <vt:lpstr>1_Final Slide</vt:lpstr>
      <vt:lpstr>3_Regular Slide</vt:lpstr>
      <vt:lpstr>1_Section Slide</vt:lpstr>
      <vt:lpstr> 接触镜发展史</vt:lpstr>
      <vt:lpstr>编审者</vt:lpstr>
      <vt:lpstr>通过教育基金和实物捐赠，IACLE开发和提供隐形眼镜教育</vt:lpstr>
      <vt:lpstr>PowerPoint 演示文稿</vt:lpstr>
      <vt:lpstr>出版 国际接触镜教育者学会(IACLE)  2016修订版  © 国际接触镜教育者学会2000-2015 版权所有。未经国际接触镜教育者学会事先书面许可，本出版物的任何部分不得复制、储存在检索系统中，或以任何形式或传播：   国际接触镜教育者学会 IACLE秘书处， PO Box 656 KENSINGTON NSW 2033 Australia  电子邮件：iacle@iacle.org</vt:lpstr>
      <vt:lpstr>简介</vt:lpstr>
      <vt:lpstr>Introduction介绍</vt:lpstr>
      <vt:lpstr>介绍</vt:lpstr>
      <vt:lpstr>介绍</vt:lpstr>
      <vt:lpstr>介绍</vt:lpstr>
      <vt:lpstr>n介绍</vt:lpstr>
      <vt:lpstr> 接触镜的诞生</vt:lpstr>
      <vt:lpstr>先驱</vt:lpstr>
      <vt:lpstr>先驱</vt:lpstr>
      <vt:lpstr>奠基者</vt:lpstr>
      <vt:lpstr>奠基者</vt:lpstr>
      <vt:lpstr>奠基者</vt:lpstr>
      <vt:lpstr>奠基者</vt:lpstr>
      <vt:lpstr>奠基者</vt:lpstr>
      <vt:lpstr>早期发展</vt:lpstr>
      <vt:lpstr>PowerPoint 演示文稿</vt:lpstr>
      <vt:lpstr>PowerPoint 演示文稿</vt:lpstr>
      <vt:lpstr>PowerPoint 演示文稿</vt:lpstr>
      <vt:lpstr>早期发展</vt:lpstr>
      <vt:lpstr>早期发展</vt:lpstr>
      <vt:lpstr>早期接触镜片</vt:lpstr>
      <vt:lpstr>早期发展</vt:lpstr>
      <vt:lpstr>早期发展</vt:lpstr>
      <vt:lpstr>早期发展</vt:lpstr>
      <vt:lpstr>早期发展</vt:lpstr>
      <vt:lpstr>早期发展者</vt:lpstr>
      <vt:lpstr>第一批塑料接触镜</vt:lpstr>
      <vt:lpstr>Corneal CLs角膜接触镜</vt:lpstr>
      <vt:lpstr>Corneal CLs角膜接触镜</vt:lpstr>
      <vt:lpstr>微角膜接触镜</vt:lpstr>
      <vt:lpstr>关键制造商</vt:lpstr>
      <vt:lpstr>Key Manufacturers关键制造商</vt:lpstr>
      <vt:lpstr>Gas Permeable CL Materials透气性硬性接触镜材料</vt:lpstr>
      <vt:lpstr>软性接触镜</vt:lpstr>
      <vt:lpstr>PowerPoint 演示文稿</vt:lpstr>
      <vt:lpstr>SCLs软性接触镜</vt:lpstr>
      <vt:lpstr>SCLs - Initial packaging ideas软性接触镜-原始的包装创意</vt:lpstr>
      <vt:lpstr>商业化</vt:lpstr>
      <vt:lpstr>PowerPoint 演示文稿</vt:lpstr>
      <vt:lpstr>1966</vt:lpstr>
      <vt:lpstr>1970’s</vt:lpstr>
      <vt:lpstr>1970’s</vt:lpstr>
      <vt:lpstr>1970’s</vt:lpstr>
      <vt:lpstr>By 1975</vt:lpstr>
      <vt:lpstr>1977</vt:lpstr>
      <vt:lpstr>硅弹性体</vt:lpstr>
      <vt:lpstr>By 1980</vt:lpstr>
      <vt:lpstr>By 1982</vt:lpstr>
      <vt:lpstr>1983</vt:lpstr>
      <vt:lpstr>1984</vt:lpstr>
      <vt:lpstr>1987</vt:lpstr>
      <vt:lpstr>1989</vt:lpstr>
      <vt:lpstr>1990</vt:lpstr>
      <vt:lpstr>1992                                     1993</vt:lpstr>
      <vt:lpstr>1996</vt:lpstr>
      <vt:lpstr>1997</vt:lpstr>
      <vt:lpstr>1998</vt:lpstr>
      <vt:lpstr>1999</vt:lpstr>
      <vt:lpstr>2000                                       2002</vt:lpstr>
      <vt:lpstr>2003                                     2004</vt:lpstr>
      <vt:lpstr>2005                                     2006</vt:lpstr>
      <vt:lpstr>2007                                     2008</vt:lpstr>
      <vt:lpstr>2011</vt:lpstr>
      <vt:lpstr>2011</vt:lpstr>
      <vt:lpstr>2012</vt:lpstr>
      <vt:lpstr>2013</vt:lpstr>
      <vt:lpstr>2013</vt:lpstr>
      <vt:lpstr>2014</vt:lpstr>
      <vt:lpstr>参考资料</vt:lpstr>
      <vt:lpstr>通过教育基金和实物捐赠，IACLE开发和提供隐形眼镜教育</vt:lpstr>
      <vt:lpstr>THANK YOU</vt:lpstr>
    </vt:vector>
  </TitlesOfParts>
  <Company>Aston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Association of Contact Lens Educators (IACLE)</dc:title>
  <dc:creator>Naroo</dc:creator>
  <cp:lastModifiedBy>wang</cp:lastModifiedBy>
  <cp:revision>788</cp:revision>
  <dcterms:created xsi:type="dcterms:W3CDTF">2015-05-06T05:38:00Z</dcterms:created>
  <dcterms:modified xsi:type="dcterms:W3CDTF">2020-03-13T21:27:17Z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